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5.xml" ContentType="application/vnd.openxmlformats-officedocument.presentationml.slideLayout+xml"/>
  <Override PartName="/ppt/theme/theme10.xml" ContentType="application/vnd.openxmlformats-officedocument.theme+xml"/>
  <Override PartName="/ppt/slideLayouts/slideLayout36.xml" ContentType="application/vnd.openxmlformats-officedocument.presentationml.slideLayout+xml"/>
  <Override PartName="/ppt/theme/theme11.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3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notesSlides/notesSlide12.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2" r:id="rId2"/>
    <p:sldMasterId id="2147484910" r:id="rId3"/>
    <p:sldMasterId id="2147485790" r:id="rId4"/>
    <p:sldMasterId id="2147485794" r:id="rId5"/>
    <p:sldMasterId id="2147485832" r:id="rId6"/>
    <p:sldMasterId id="2147485902" r:id="rId7"/>
    <p:sldMasterId id="2147485909" r:id="rId8"/>
    <p:sldMasterId id="2147485925" r:id="rId9"/>
    <p:sldMasterId id="2147485929" r:id="rId10"/>
    <p:sldMasterId id="2147485932" r:id="rId11"/>
    <p:sldMasterId id="2147485934" r:id="rId12"/>
    <p:sldMasterId id="2147485936" r:id="rId13"/>
  </p:sldMasterIdLst>
  <p:notesMasterIdLst>
    <p:notesMasterId r:id="rId57"/>
  </p:notesMasterIdLst>
  <p:handoutMasterIdLst>
    <p:handoutMasterId r:id="rId58"/>
  </p:handoutMasterIdLst>
  <p:sldIdLst>
    <p:sldId id="1122" r:id="rId14"/>
    <p:sldId id="768" r:id="rId15"/>
    <p:sldId id="1486" r:id="rId16"/>
    <p:sldId id="613" r:id="rId17"/>
    <p:sldId id="666" r:id="rId18"/>
    <p:sldId id="668" r:id="rId19"/>
    <p:sldId id="669" r:id="rId20"/>
    <p:sldId id="1127" r:id="rId21"/>
    <p:sldId id="1533" r:id="rId22"/>
    <p:sldId id="1530" r:id="rId23"/>
    <p:sldId id="1531" r:id="rId24"/>
    <p:sldId id="1532" r:id="rId25"/>
    <p:sldId id="620" r:id="rId26"/>
    <p:sldId id="771" r:id="rId27"/>
    <p:sldId id="769" r:id="rId28"/>
    <p:sldId id="767" r:id="rId29"/>
    <p:sldId id="1312" r:id="rId30"/>
    <p:sldId id="1323" r:id="rId31"/>
    <p:sldId id="1325" r:id="rId32"/>
    <p:sldId id="317" r:id="rId33"/>
    <p:sldId id="419" r:id="rId34"/>
    <p:sldId id="1348" r:id="rId35"/>
    <p:sldId id="1349" r:id="rId36"/>
    <p:sldId id="1350" r:id="rId37"/>
    <p:sldId id="1351" r:id="rId38"/>
    <p:sldId id="1494" r:id="rId39"/>
    <p:sldId id="1432" r:id="rId40"/>
    <p:sldId id="1529" r:id="rId41"/>
    <p:sldId id="343" r:id="rId42"/>
    <p:sldId id="1427" r:id="rId43"/>
    <p:sldId id="1429" r:id="rId44"/>
    <p:sldId id="1430" r:id="rId45"/>
    <p:sldId id="344" r:id="rId46"/>
    <p:sldId id="353" r:id="rId47"/>
    <p:sldId id="1534" r:id="rId48"/>
    <p:sldId id="1535" r:id="rId49"/>
    <p:sldId id="787" r:id="rId50"/>
    <p:sldId id="1536" r:id="rId51"/>
    <p:sldId id="1520" r:id="rId52"/>
    <p:sldId id="333" r:id="rId53"/>
    <p:sldId id="1521" r:id="rId54"/>
    <p:sldId id="1522" r:id="rId55"/>
    <p:sldId id="1030" r:id="rId56"/>
  </p:sldIdLst>
  <p:sldSz cx="10287000" cy="6858000" type="35mm"/>
  <p:notesSz cx="5791200" cy="91440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sz="1300" kern="1200">
        <a:solidFill>
          <a:schemeClr val="tx1"/>
        </a:solidFill>
        <a:latin typeface="Arial" pitchFamily="34" charset="0"/>
        <a:ea typeface="+mn-ea"/>
        <a:cs typeface="+mn-cs"/>
      </a:defRPr>
    </a:lvl1pPr>
    <a:lvl2pPr marL="457200" algn="ctr" rtl="0" eaLnBrk="0" fontAlgn="base" hangingPunct="0">
      <a:spcBef>
        <a:spcPct val="0"/>
      </a:spcBef>
      <a:spcAft>
        <a:spcPct val="0"/>
      </a:spcAft>
      <a:defRPr sz="1300" kern="1200">
        <a:solidFill>
          <a:schemeClr val="tx1"/>
        </a:solidFill>
        <a:latin typeface="Arial" pitchFamily="34" charset="0"/>
        <a:ea typeface="+mn-ea"/>
        <a:cs typeface="+mn-cs"/>
      </a:defRPr>
    </a:lvl2pPr>
    <a:lvl3pPr marL="914400" algn="ctr" rtl="0" eaLnBrk="0" fontAlgn="base" hangingPunct="0">
      <a:spcBef>
        <a:spcPct val="0"/>
      </a:spcBef>
      <a:spcAft>
        <a:spcPct val="0"/>
      </a:spcAft>
      <a:defRPr sz="1300" kern="1200">
        <a:solidFill>
          <a:schemeClr val="tx1"/>
        </a:solidFill>
        <a:latin typeface="Arial" pitchFamily="34" charset="0"/>
        <a:ea typeface="+mn-ea"/>
        <a:cs typeface="+mn-cs"/>
      </a:defRPr>
    </a:lvl3pPr>
    <a:lvl4pPr marL="1371600" algn="ctr" rtl="0" eaLnBrk="0" fontAlgn="base" hangingPunct="0">
      <a:spcBef>
        <a:spcPct val="0"/>
      </a:spcBef>
      <a:spcAft>
        <a:spcPct val="0"/>
      </a:spcAft>
      <a:defRPr sz="1300" kern="1200">
        <a:solidFill>
          <a:schemeClr val="tx1"/>
        </a:solidFill>
        <a:latin typeface="Arial" pitchFamily="34" charset="0"/>
        <a:ea typeface="+mn-ea"/>
        <a:cs typeface="+mn-cs"/>
      </a:defRPr>
    </a:lvl4pPr>
    <a:lvl5pPr marL="1828800" algn="ctr" rtl="0" eaLnBrk="0" fontAlgn="base" hangingPunct="0">
      <a:spcBef>
        <a:spcPct val="0"/>
      </a:spcBef>
      <a:spcAft>
        <a:spcPct val="0"/>
      </a:spcAft>
      <a:defRPr sz="1300" kern="1200">
        <a:solidFill>
          <a:schemeClr val="tx1"/>
        </a:solidFill>
        <a:latin typeface="Arial" pitchFamily="34" charset="0"/>
        <a:ea typeface="+mn-ea"/>
        <a:cs typeface="+mn-cs"/>
      </a:defRPr>
    </a:lvl5pPr>
    <a:lvl6pPr marL="2286000" algn="l" defTabSz="914400" rtl="0" eaLnBrk="1" latinLnBrk="0" hangingPunct="1">
      <a:defRPr sz="1300" kern="1200">
        <a:solidFill>
          <a:schemeClr val="tx1"/>
        </a:solidFill>
        <a:latin typeface="Arial" pitchFamily="34" charset="0"/>
        <a:ea typeface="+mn-ea"/>
        <a:cs typeface="+mn-cs"/>
      </a:defRPr>
    </a:lvl6pPr>
    <a:lvl7pPr marL="2743200" algn="l" defTabSz="914400" rtl="0" eaLnBrk="1" latinLnBrk="0" hangingPunct="1">
      <a:defRPr sz="1300" kern="1200">
        <a:solidFill>
          <a:schemeClr val="tx1"/>
        </a:solidFill>
        <a:latin typeface="Arial" pitchFamily="34" charset="0"/>
        <a:ea typeface="+mn-ea"/>
        <a:cs typeface="+mn-cs"/>
      </a:defRPr>
    </a:lvl7pPr>
    <a:lvl8pPr marL="3200400" algn="l" defTabSz="914400" rtl="0" eaLnBrk="1" latinLnBrk="0" hangingPunct="1">
      <a:defRPr sz="1300" kern="1200">
        <a:solidFill>
          <a:schemeClr val="tx1"/>
        </a:solidFill>
        <a:latin typeface="Arial" pitchFamily="34" charset="0"/>
        <a:ea typeface="+mn-ea"/>
        <a:cs typeface="+mn-cs"/>
      </a:defRPr>
    </a:lvl8pPr>
    <a:lvl9pPr marL="3657600" algn="l" defTabSz="914400" rtl="0" eaLnBrk="1" latinLnBrk="0" hangingPunct="1">
      <a:defRPr sz="13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361B00"/>
    <a:srgbClr val="3E1F00"/>
    <a:srgbClr val="4C2600"/>
    <a:srgbClr val="000000"/>
    <a:srgbClr val="CC3300"/>
    <a:srgbClr val="FFFF66"/>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8" d="100"/>
          <a:sy n="148" d="100"/>
        </p:scale>
        <p:origin x="1556" y="100"/>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34184841827606"/>
          <c:y val="3.9852540794961581E-2"/>
          <c:w val="0.84756389642692498"/>
          <c:h val="0.7933205878252314"/>
        </c:manualLayout>
      </c:layout>
      <c:scatterChart>
        <c:scatterStyle val="lineMarker"/>
        <c:varyColors val="0"/>
        <c:ser>
          <c:idx val="0"/>
          <c:order val="0"/>
          <c:tx>
            <c:v>Secondary</c:v>
          </c:tx>
          <c:spPr>
            <a:ln w="28575">
              <a:noFill/>
            </a:ln>
          </c:spPr>
          <c:marker>
            <c:symbol val="circle"/>
            <c:size val="8"/>
            <c:spPr>
              <a:solidFill>
                <a:srgbClr val="000099"/>
              </a:solidFill>
              <a:ln w="31750">
                <a:solidFill>
                  <a:srgbClr val="000099"/>
                </a:solidFill>
              </a:ln>
            </c:spPr>
          </c:marker>
          <c:dPt>
            <c:idx val="0"/>
            <c:marker>
              <c:spPr>
                <a:noFill/>
                <a:ln w="31750">
                  <a:solidFill>
                    <a:srgbClr val="000099"/>
                  </a:solidFill>
                </a:ln>
              </c:spPr>
            </c:marker>
            <c:bubble3D val="0"/>
            <c:extLst>
              <c:ext xmlns:c16="http://schemas.microsoft.com/office/drawing/2014/chart" uri="{C3380CC4-5D6E-409C-BE32-E72D297353CC}">
                <c16:uniqueId val="{00000000-81A3-4917-9C55-BD45571B015D}"/>
              </c:ext>
            </c:extLst>
          </c:dPt>
          <c:dPt>
            <c:idx val="2"/>
            <c:marker>
              <c:spPr>
                <a:noFill/>
                <a:ln w="31750">
                  <a:solidFill>
                    <a:srgbClr val="000099"/>
                  </a:solidFill>
                </a:ln>
              </c:spPr>
            </c:marker>
            <c:bubble3D val="0"/>
            <c:extLst>
              <c:ext xmlns:c16="http://schemas.microsoft.com/office/drawing/2014/chart" uri="{C3380CC4-5D6E-409C-BE32-E72D297353CC}">
                <c16:uniqueId val="{00000001-81A3-4917-9C55-BD45571B015D}"/>
              </c:ext>
            </c:extLst>
          </c:dPt>
          <c:dPt>
            <c:idx val="4"/>
            <c:marker>
              <c:spPr>
                <a:noFill/>
                <a:ln w="31750">
                  <a:solidFill>
                    <a:srgbClr val="000099"/>
                  </a:solidFill>
                </a:ln>
              </c:spPr>
            </c:marker>
            <c:bubble3D val="0"/>
            <c:extLst>
              <c:ext xmlns:c16="http://schemas.microsoft.com/office/drawing/2014/chart" uri="{C3380CC4-5D6E-409C-BE32-E72D297353CC}">
                <c16:uniqueId val="{00000002-81A3-4917-9C55-BD45571B015D}"/>
              </c:ext>
            </c:extLst>
          </c:dPt>
          <c:dPt>
            <c:idx val="6"/>
            <c:marker>
              <c:spPr>
                <a:noFill/>
                <a:ln w="31750">
                  <a:solidFill>
                    <a:srgbClr val="000099"/>
                  </a:solidFill>
                </a:ln>
              </c:spPr>
            </c:marker>
            <c:bubble3D val="0"/>
            <c:extLst>
              <c:ext xmlns:c16="http://schemas.microsoft.com/office/drawing/2014/chart" uri="{C3380CC4-5D6E-409C-BE32-E72D297353CC}">
                <c16:uniqueId val="{00000003-81A3-4917-9C55-BD45571B015D}"/>
              </c:ext>
            </c:extLst>
          </c:dPt>
          <c:dPt>
            <c:idx val="8"/>
            <c:marker>
              <c:spPr>
                <a:noFill/>
                <a:ln w="31750">
                  <a:solidFill>
                    <a:srgbClr val="000099"/>
                  </a:solidFill>
                </a:ln>
              </c:spPr>
            </c:marker>
            <c:bubble3D val="0"/>
            <c:extLst>
              <c:ext xmlns:c16="http://schemas.microsoft.com/office/drawing/2014/chart" uri="{C3380CC4-5D6E-409C-BE32-E72D297353CC}">
                <c16:uniqueId val="{00000004-81A3-4917-9C55-BD45571B015D}"/>
              </c:ext>
            </c:extLst>
          </c:dPt>
          <c:trendline>
            <c:spPr>
              <a:ln w="25400">
                <a:solidFill>
                  <a:srgbClr val="000099"/>
                </a:solidFill>
              </a:ln>
            </c:spPr>
            <c:trendlineType val="linear"/>
            <c:dispRSqr val="0"/>
            <c:dispEq val="0"/>
          </c:trendline>
          <c:xVal>
            <c:numRef>
              <c:f>Sheet1!$A$2:$A$11</c:f>
              <c:numCache>
                <c:formatCode>General</c:formatCode>
                <c:ptCount val="10"/>
                <c:pt idx="0">
                  <c:v>188</c:v>
                </c:pt>
                <c:pt idx="1">
                  <c:v>122</c:v>
                </c:pt>
                <c:pt idx="2">
                  <c:v>139</c:v>
                </c:pt>
                <c:pt idx="3">
                  <c:v>97.5</c:v>
                </c:pt>
                <c:pt idx="4">
                  <c:v>150</c:v>
                </c:pt>
                <c:pt idx="5">
                  <c:v>112.5</c:v>
                </c:pt>
                <c:pt idx="6">
                  <c:v>131</c:v>
                </c:pt>
                <c:pt idx="7">
                  <c:v>92</c:v>
                </c:pt>
                <c:pt idx="8">
                  <c:v>101</c:v>
                </c:pt>
                <c:pt idx="9">
                  <c:v>77</c:v>
                </c:pt>
              </c:numCache>
            </c:numRef>
          </c:xVal>
          <c:yVal>
            <c:numRef>
              <c:f>Sheet1!$B$2:$B$11</c:f>
              <c:numCache>
                <c:formatCode>General</c:formatCode>
                <c:ptCount val="10"/>
                <c:pt idx="0">
                  <c:v>25.925925925925903</c:v>
                </c:pt>
                <c:pt idx="1">
                  <c:v>17.59259259259257</c:v>
                </c:pt>
                <c:pt idx="2">
                  <c:v>13.2</c:v>
                </c:pt>
                <c:pt idx="3">
                  <c:v>10.200000000000001</c:v>
                </c:pt>
                <c:pt idx="4">
                  <c:v>13.032786885245924</c:v>
                </c:pt>
                <c:pt idx="5">
                  <c:v>10.081967213114755</c:v>
                </c:pt>
                <c:pt idx="6">
                  <c:v>11.8</c:v>
                </c:pt>
                <c:pt idx="7">
                  <c:v>8.7000000000000011</c:v>
                </c:pt>
                <c:pt idx="8">
                  <c:v>8.4693877551020531</c:v>
                </c:pt>
                <c:pt idx="9">
                  <c:v>6.8367346938775517</c:v>
                </c:pt>
              </c:numCache>
            </c:numRef>
          </c:yVal>
          <c:smooth val="0"/>
          <c:extLst>
            <c:ext xmlns:c16="http://schemas.microsoft.com/office/drawing/2014/chart" uri="{C3380CC4-5D6E-409C-BE32-E72D297353CC}">
              <c16:uniqueId val="{00000006-81A3-4917-9C55-BD45571B015D}"/>
            </c:ext>
          </c:extLst>
        </c:ser>
        <c:ser>
          <c:idx val="1"/>
          <c:order val="1"/>
          <c:tx>
            <c:v>Post ACS</c:v>
          </c:tx>
          <c:spPr>
            <a:ln w="28575">
              <a:noFill/>
            </a:ln>
          </c:spPr>
          <c:marker>
            <c:symbol val="square"/>
            <c:size val="7"/>
            <c:spPr>
              <a:solidFill>
                <a:srgbClr val="C00000"/>
              </a:solidFill>
              <a:ln w="31750">
                <a:solidFill>
                  <a:srgbClr val="C00000"/>
                </a:solidFill>
              </a:ln>
            </c:spPr>
          </c:marker>
          <c:dPt>
            <c:idx val="0"/>
            <c:marker>
              <c:spPr>
                <a:noFill/>
                <a:ln w="31750">
                  <a:solidFill>
                    <a:srgbClr val="C00000"/>
                  </a:solidFill>
                </a:ln>
              </c:spPr>
            </c:marker>
            <c:bubble3D val="0"/>
            <c:extLst>
              <c:ext xmlns:c16="http://schemas.microsoft.com/office/drawing/2014/chart" uri="{C3380CC4-5D6E-409C-BE32-E72D297353CC}">
                <c16:uniqueId val="{00000007-81A3-4917-9C55-BD45571B015D}"/>
              </c:ext>
            </c:extLst>
          </c:dPt>
          <c:dPt>
            <c:idx val="2"/>
            <c:marker>
              <c:spPr>
                <a:noFill/>
                <a:ln w="31750">
                  <a:solidFill>
                    <a:srgbClr val="C00000"/>
                  </a:solidFill>
                </a:ln>
              </c:spPr>
            </c:marker>
            <c:bubble3D val="0"/>
            <c:extLst>
              <c:ext xmlns:c16="http://schemas.microsoft.com/office/drawing/2014/chart" uri="{C3380CC4-5D6E-409C-BE32-E72D297353CC}">
                <c16:uniqueId val="{00000008-81A3-4917-9C55-BD45571B015D}"/>
              </c:ext>
            </c:extLst>
          </c:dPt>
          <c:trendline>
            <c:spPr>
              <a:ln w="25400">
                <a:solidFill>
                  <a:srgbClr val="C00000"/>
                </a:solidFill>
              </a:ln>
            </c:spPr>
            <c:trendlineType val="linear"/>
            <c:dispRSqr val="0"/>
            <c:dispEq val="0"/>
          </c:trendline>
          <c:xVal>
            <c:numRef>
              <c:f>Sheet1!$A$12:$A$15</c:f>
              <c:numCache>
                <c:formatCode>General</c:formatCode>
                <c:ptCount val="4"/>
                <c:pt idx="0">
                  <c:v>95</c:v>
                </c:pt>
                <c:pt idx="1">
                  <c:v>62</c:v>
                </c:pt>
                <c:pt idx="2">
                  <c:v>69.5</c:v>
                </c:pt>
                <c:pt idx="3">
                  <c:v>53.7</c:v>
                </c:pt>
              </c:numCache>
            </c:numRef>
          </c:xVal>
          <c:yVal>
            <c:numRef>
              <c:f>Sheet1!$B$12:$B$15</c:f>
              <c:numCache>
                <c:formatCode>General</c:formatCode>
                <c:ptCount val="4"/>
                <c:pt idx="0">
                  <c:v>20.75</c:v>
                </c:pt>
                <c:pt idx="1">
                  <c:v>18</c:v>
                </c:pt>
                <c:pt idx="2">
                  <c:v>15.857142857142875</c:v>
                </c:pt>
                <c:pt idx="3">
                  <c:v>14.571428571428571</c:v>
                </c:pt>
              </c:numCache>
            </c:numRef>
          </c:yVal>
          <c:smooth val="0"/>
          <c:extLst>
            <c:ext xmlns:c16="http://schemas.microsoft.com/office/drawing/2014/chart" uri="{C3380CC4-5D6E-409C-BE32-E72D297353CC}">
              <c16:uniqueId val="{0000000A-81A3-4917-9C55-BD45571B015D}"/>
            </c:ext>
          </c:extLst>
        </c:ser>
        <c:dLbls>
          <c:showLegendKey val="0"/>
          <c:showVal val="0"/>
          <c:showCatName val="0"/>
          <c:showSerName val="0"/>
          <c:showPercent val="0"/>
          <c:showBubbleSize val="0"/>
        </c:dLbls>
        <c:axId val="47741568"/>
        <c:axId val="47756032"/>
      </c:scatterChart>
      <c:valAx>
        <c:axId val="47741568"/>
        <c:scaling>
          <c:orientation val="minMax"/>
        </c:scaling>
        <c:delete val="0"/>
        <c:axPos val="b"/>
        <c:title>
          <c:tx>
            <c:rich>
              <a:bodyPr/>
              <a:lstStyle/>
              <a:p>
                <a:pPr>
                  <a:defRPr sz="1600"/>
                </a:pPr>
                <a:r>
                  <a:rPr lang="en-US" sz="1600" dirty="0"/>
                  <a:t>LDL</a:t>
                </a:r>
                <a:r>
                  <a:rPr lang="en-US" sz="1600" baseline="0" dirty="0"/>
                  <a:t>-C (mg/dL)</a:t>
                </a:r>
                <a:endParaRPr lang="en-US" sz="1600" dirty="0"/>
              </a:p>
            </c:rich>
          </c:tx>
          <c:layout>
            <c:manualLayout>
              <c:xMode val="edge"/>
              <c:yMode val="edge"/>
              <c:x val="0.38550563330319448"/>
              <c:y val="0.88913983765831539"/>
            </c:manualLayout>
          </c:layout>
          <c:overlay val="0"/>
        </c:title>
        <c:numFmt formatCode="General" sourceLinked="1"/>
        <c:majorTickMark val="out"/>
        <c:minorTickMark val="none"/>
        <c:tickLblPos val="nextTo"/>
        <c:spPr>
          <a:ln w="19050">
            <a:solidFill>
              <a:schemeClr val="tx1"/>
            </a:solidFill>
          </a:ln>
        </c:spPr>
        <c:txPr>
          <a:bodyPr/>
          <a:lstStyle/>
          <a:p>
            <a:pPr>
              <a:defRPr sz="1400" b="1"/>
            </a:pPr>
            <a:endParaRPr lang="en-US"/>
          </a:p>
        </c:txPr>
        <c:crossAx val="47756032"/>
        <c:crosses val="autoZero"/>
        <c:crossBetween val="midCat"/>
        <c:majorUnit val="20"/>
      </c:valAx>
      <c:valAx>
        <c:axId val="47756032"/>
        <c:scaling>
          <c:orientation val="minMax"/>
        </c:scaling>
        <c:delete val="0"/>
        <c:axPos val="l"/>
        <c:title>
          <c:tx>
            <c:rich>
              <a:bodyPr rot="-5400000" vert="horz"/>
              <a:lstStyle/>
              <a:p>
                <a:pPr>
                  <a:defRPr sz="1600"/>
                </a:pPr>
                <a:r>
                  <a:rPr lang="en-US" sz="1600" dirty="0"/>
                  <a:t>CHD events at 5 years (%)</a:t>
                </a:r>
              </a:p>
            </c:rich>
          </c:tx>
          <c:layout>
            <c:manualLayout>
              <c:xMode val="edge"/>
              <c:yMode val="edge"/>
              <c:x val="2.7423642370751091E-2"/>
              <c:y val="0.1352431016232124"/>
            </c:manualLayout>
          </c:layout>
          <c:overlay val="0"/>
        </c:title>
        <c:numFmt formatCode="General" sourceLinked="1"/>
        <c:majorTickMark val="out"/>
        <c:minorTickMark val="none"/>
        <c:tickLblPos val="nextTo"/>
        <c:spPr>
          <a:ln w="19050">
            <a:solidFill>
              <a:schemeClr val="tx1"/>
            </a:solidFill>
          </a:ln>
        </c:spPr>
        <c:txPr>
          <a:bodyPr/>
          <a:lstStyle/>
          <a:p>
            <a:pPr>
              <a:defRPr sz="1400" b="1"/>
            </a:pPr>
            <a:endParaRPr lang="en-US"/>
          </a:p>
        </c:txPr>
        <c:crossAx val="47741568"/>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76140695903676"/>
          <c:y val="0.12163487346194563"/>
          <c:w val="0.91344248914769566"/>
          <c:h val="0.74578878706459395"/>
        </c:manualLayout>
      </c:layout>
      <c:barChart>
        <c:barDir val="col"/>
        <c:grouping val="clustered"/>
        <c:varyColors val="0"/>
        <c:ser>
          <c:idx val="0"/>
          <c:order val="0"/>
          <c:tx>
            <c:strRef>
              <c:f>Sheet1!$B$1</c:f>
              <c:strCache>
                <c:ptCount val="1"/>
                <c:pt idx="0">
                  <c:v>Placebo</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LDL-C &lt; 1.4 mmol/L at week 8</c:v>
                </c:pt>
              </c:strCache>
            </c:strRef>
          </c:cat>
          <c:val>
            <c:numRef>
              <c:f>Sheet1!$B$2</c:f>
              <c:numCache>
                <c:formatCode>0.0%</c:formatCode>
                <c:ptCount val="1"/>
                <c:pt idx="0">
                  <c:v>0.107</c:v>
                </c:pt>
              </c:numCache>
            </c:numRef>
          </c:val>
          <c:extLst>
            <c:ext xmlns:c16="http://schemas.microsoft.com/office/drawing/2014/chart" uri="{C3380CC4-5D6E-409C-BE32-E72D297353CC}">
              <c16:uniqueId val="{00000000-924F-437F-AD67-E97CFE681B3F}"/>
            </c:ext>
          </c:extLst>
        </c:ser>
        <c:ser>
          <c:idx val="1"/>
          <c:order val="1"/>
          <c:tx>
            <c:strRef>
              <c:f>Sheet1!$C$1</c:f>
              <c:strCache>
                <c:ptCount val="1"/>
                <c:pt idx="0">
                  <c:v>Evolocumab</c:v>
                </c:pt>
              </c:strCache>
            </c:strRef>
          </c:tx>
          <c:spPr>
            <a:solidFill>
              <a:srgbClr val="FC840C"/>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LDL-C &lt; 1.4 mmol/L at week 8</c:v>
                </c:pt>
              </c:strCache>
            </c:strRef>
          </c:cat>
          <c:val>
            <c:numRef>
              <c:f>Sheet1!$C$2</c:f>
              <c:numCache>
                <c:formatCode>0.0%</c:formatCode>
                <c:ptCount val="1"/>
                <c:pt idx="0">
                  <c:v>0.90100000000000002</c:v>
                </c:pt>
              </c:numCache>
            </c:numRef>
          </c:val>
          <c:extLst>
            <c:ext xmlns:c16="http://schemas.microsoft.com/office/drawing/2014/chart" uri="{C3380CC4-5D6E-409C-BE32-E72D297353CC}">
              <c16:uniqueId val="{00000001-924F-437F-AD67-E97CFE681B3F}"/>
            </c:ext>
          </c:extLst>
        </c:ser>
        <c:dLbls>
          <c:dLblPos val="outEnd"/>
          <c:showLegendKey val="0"/>
          <c:showVal val="1"/>
          <c:showCatName val="0"/>
          <c:showSerName val="0"/>
          <c:showPercent val="0"/>
          <c:showBubbleSize val="0"/>
        </c:dLbls>
        <c:gapWidth val="123"/>
        <c:overlap val="-15"/>
        <c:axId val="498771888"/>
        <c:axId val="498772280"/>
      </c:barChart>
      <c:catAx>
        <c:axId val="498771888"/>
        <c:scaling>
          <c:orientation val="minMax"/>
        </c:scaling>
        <c:delete val="0"/>
        <c:axPos val="b"/>
        <c:numFmt formatCode="General" sourceLinked="1"/>
        <c:majorTickMark val="none"/>
        <c:minorTickMark val="none"/>
        <c:tickLblPos val="low"/>
        <c:spPr>
          <a:noFill/>
          <a:ln w="127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98772280"/>
        <c:crosses val="autoZero"/>
        <c:auto val="1"/>
        <c:lblAlgn val="ctr"/>
        <c:lblOffset val="300"/>
        <c:noMultiLvlLbl val="0"/>
      </c:catAx>
      <c:valAx>
        <c:axId val="498772280"/>
        <c:scaling>
          <c:orientation val="minMax"/>
          <c:max val="1"/>
          <c:min val="0"/>
        </c:scaling>
        <c:delete val="0"/>
        <c:axPos val="l"/>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98771888"/>
        <c:crosses val="autoZero"/>
        <c:crossBetween val="between"/>
        <c:majorUnit val="0.25"/>
        <c:min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6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Patients at JETF LDL-C goal (%)</c:v>
                </c:pt>
              </c:strCache>
            </c:strRef>
          </c:tx>
          <c:invertIfNegative val="0"/>
          <c:dPt>
            <c:idx val="0"/>
            <c:invertIfNegative val="0"/>
            <c:bubble3D val="0"/>
            <c:spPr>
              <a:solidFill>
                <a:srgbClr val="00B050"/>
              </a:solidFill>
            </c:spPr>
            <c:extLst>
              <c:ext xmlns:c16="http://schemas.microsoft.com/office/drawing/2014/chart" uri="{C3380CC4-5D6E-409C-BE32-E72D297353CC}">
                <c16:uniqueId val="{00000001-C2A1-4157-99CE-DBDC39B8B3AD}"/>
              </c:ext>
            </c:extLst>
          </c:dPt>
          <c:dPt>
            <c:idx val="1"/>
            <c:invertIfNegative val="0"/>
            <c:bubble3D val="0"/>
            <c:spPr>
              <a:solidFill>
                <a:srgbClr val="00B050"/>
              </a:solidFill>
            </c:spPr>
            <c:extLst>
              <c:ext xmlns:c16="http://schemas.microsoft.com/office/drawing/2014/chart" uri="{C3380CC4-5D6E-409C-BE32-E72D297353CC}">
                <c16:uniqueId val="{00000003-C2A1-4157-99CE-DBDC39B8B3AD}"/>
              </c:ext>
            </c:extLst>
          </c:dPt>
          <c:dPt>
            <c:idx val="2"/>
            <c:invertIfNegative val="0"/>
            <c:bubble3D val="0"/>
            <c:spPr>
              <a:solidFill>
                <a:srgbClr val="00B050"/>
              </a:solidFill>
            </c:spPr>
            <c:extLst>
              <c:ext xmlns:c16="http://schemas.microsoft.com/office/drawing/2014/chart" uri="{C3380CC4-5D6E-409C-BE32-E72D297353CC}">
                <c16:uniqueId val="{00000005-C2A1-4157-99CE-DBDC39B8B3AD}"/>
              </c:ext>
            </c:extLst>
          </c:dPt>
          <c:dPt>
            <c:idx val="3"/>
            <c:invertIfNegative val="0"/>
            <c:bubble3D val="0"/>
            <c:spPr>
              <a:solidFill>
                <a:srgbClr val="00B050"/>
              </a:solidFill>
            </c:spPr>
            <c:extLst>
              <c:ext xmlns:c16="http://schemas.microsoft.com/office/drawing/2014/chart" uri="{C3380CC4-5D6E-409C-BE32-E72D297353CC}">
                <c16:uniqueId val="{00000007-C2A1-4157-99CE-DBDC39B8B3AD}"/>
              </c:ext>
            </c:extLst>
          </c:dPt>
          <c:dPt>
            <c:idx val="4"/>
            <c:invertIfNegative val="0"/>
            <c:bubble3D val="0"/>
            <c:spPr>
              <a:solidFill>
                <a:srgbClr val="00B050"/>
              </a:solidFill>
            </c:spPr>
            <c:extLst>
              <c:ext xmlns:c16="http://schemas.microsoft.com/office/drawing/2014/chart" uri="{C3380CC4-5D6E-409C-BE32-E72D297353CC}">
                <c16:uniqueId val="{00000009-C2A1-4157-99CE-DBDC39B8B3AD}"/>
              </c:ext>
            </c:extLst>
          </c:dPt>
          <c:dPt>
            <c:idx val="5"/>
            <c:invertIfNegative val="0"/>
            <c:bubble3D val="0"/>
            <c:spPr>
              <a:solidFill>
                <a:srgbClr val="00B050"/>
              </a:solidFill>
            </c:spPr>
            <c:extLst>
              <c:ext xmlns:c16="http://schemas.microsoft.com/office/drawing/2014/chart" uri="{C3380CC4-5D6E-409C-BE32-E72D297353CC}">
                <c16:uniqueId val="{0000000B-C2A1-4157-99CE-DBDC39B8B3AD}"/>
              </c:ext>
            </c:extLst>
          </c:dPt>
          <c:dPt>
            <c:idx val="6"/>
            <c:invertIfNegative val="0"/>
            <c:bubble3D val="0"/>
            <c:spPr>
              <a:solidFill>
                <a:srgbClr val="00B050"/>
              </a:solidFill>
              <a:ln>
                <a:noFill/>
              </a:ln>
            </c:spPr>
            <c:extLst>
              <c:ext xmlns:c16="http://schemas.microsoft.com/office/drawing/2014/chart" uri="{C3380CC4-5D6E-409C-BE32-E72D297353CC}">
                <c16:uniqueId val="{0000000D-C2A1-4157-99CE-DBDC39B8B3AD}"/>
              </c:ext>
            </c:extLst>
          </c:dPt>
          <c:dPt>
            <c:idx val="7"/>
            <c:invertIfNegative val="0"/>
            <c:bubble3D val="0"/>
            <c:spPr>
              <a:solidFill>
                <a:srgbClr val="00B050"/>
              </a:solidFill>
            </c:spPr>
            <c:extLst>
              <c:ext xmlns:c16="http://schemas.microsoft.com/office/drawing/2014/chart" uri="{C3380CC4-5D6E-409C-BE32-E72D297353CC}">
                <c16:uniqueId val="{0000000F-C2A1-4157-99CE-DBDC39B8B3AD}"/>
              </c:ext>
            </c:extLst>
          </c:dPt>
          <c:dPt>
            <c:idx val="8"/>
            <c:invertIfNegative val="0"/>
            <c:bubble3D val="0"/>
            <c:spPr>
              <a:solidFill>
                <a:schemeClr val="accent6">
                  <a:lumMod val="60000"/>
                  <a:lumOff val="40000"/>
                </a:schemeClr>
              </a:solidFill>
            </c:spPr>
            <c:extLst>
              <c:ext xmlns:c16="http://schemas.microsoft.com/office/drawing/2014/chart" uri="{C3380CC4-5D6E-409C-BE32-E72D297353CC}">
                <c16:uniqueId val="{00000011-C2A1-4157-99CE-DBDC39B8B3AD}"/>
              </c:ext>
            </c:extLst>
          </c:dPt>
          <c:dPt>
            <c:idx val="9"/>
            <c:invertIfNegative val="0"/>
            <c:bubble3D val="0"/>
            <c:spPr>
              <a:solidFill>
                <a:schemeClr val="accent6">
                  <a:lumMod val="60000"/>
                  <a:lumOff val="40000"/>
                </a:schemeClr>
              </a:solidFill>
            </c:spPr>
            <c:extLst>
              <c:ext xmlns:c16="http://schemas.microsoft.com/office/drawing/2014/chart" uri="{C3380CC4-5D6E-409C-BE32-E72D297353CC}">
                <c16:uniqueId val="{00000013-C2A1-4157-99CE-DBDC39B8B3AD}"/>
              </c:ext>
            </c:extLst>
          </c:dPt>
          <c:dPt>
            <c:idx val="10"/>
            <c:invertIfNegative val="0"/>
            <c:bubble3D val="0"/>
            <c:spPr>
              <a:solidFill>
                <a:schemeClr val="accent6">
                  <a:lumMod val="60000"/>
                  <a:lumOff val="40000"/>
                </a:schemeClr>
              </a:solidFill>
            </c:spPr>
            <c:extLst>
              <c:ext xmlns:c16="http://schemas.microsoft.com/office/drawing/2014/chart" uri="{C3380CC4-5D6E-409C-BE32-E72D297353CC}">
                <c16:uniqueId val="{00000015-C2A1-4157-99CE-DBDC39B8B3AD}"/>
              </c:ext>
            </c:extLst>
          </c:dPt>
          <c:dPt>
            <c:idx val="11"/>
            <c:invertIfNegative val="0"/>
            <c:bubble3D val="0"/>
            <c:spPr>
              <a:solidFill>
                <a:schemeClr val="accent6">
                  <a:lumMod val="60000"/>
                  <a:lumOff val="40000"/>
                </a:schemeClr>
              </a:solidFill>
            </c:spPr>
            <c:extLst>
              <c:ext xmlns:c16="http://schemas.microsoft.com/office/drawing/2014/chart" uri="{C3380CC4-5D6E-409C-BE32-E72D297353CC}">
                <c16:uniqueId val="{00000017-C2A1-4157-99CE-DBDC39B8B3AD}"/>
              </c:ext>
            </c:extLst>
          </c:dPt>
          <c:dPt>
            <c:idx val="12"/>
            <c:invertIfNegative val="0"/>
            <c:bubble3D val="0"/>
            <c:spPr>
              <a:solidFill>
                <a:schemeClr val="accent6">
                  <a:lumMod val="60000"/>
                  <a:lumOff val="40000"/>
                </a:schemeClr>
              </a:solidFill>
            </c:spPr>
            <c:extLst>
              <c:ext xmlns:c16="http://schemas.microsoft.com/office/drawing/2014/chart" uri="{C3380CC4-5D6E-409C-BE32-E72D297353CC}">
                <c16:uniqueId val="{00000019-C2A1-4157-99CE-DBDC39B8B3AD}"/>
              </c:ext>
            </c:extLst>
          </c:dPt>
          <c:dPt>
            <c:idx val="13"/>
            <c:invertIfNegative val="0"/>
            <c:bubble3D val="0"/>
            <c:spPr>
              <a:solidFill>
                <a:schemeClr val="accent6">
                  <a:lumMod val="60000"/>
                  <a:lumOff val="40000"/>
                </a:schemeClr>
              </a:solidFill>
            </c:spPr>
            <c:extLst>
              <c:ext xmlns:c16="http://schemas.microsoft.com/office/drawing/2014/chart" uri="{C3380CC4-5D6E-409C-BE32-E72D297353CC}">
                <c16:uniqueId val="{0000001B-C2A1-4157-99CE-DBDC39B8B3AD}"/>
              </c:ext>
            </c:extLst>
          </c:dPt>
          <c:dPt>
            <c:idx val="14"/>
            <c:invertIfNegative val="0"/>
            <c:bubble3D val="0"/>
            <c:spPr>
              <a:solidFill>
                <a:schemeClr val="accent6">
                  <a:lumMod val="60000"/>
                  <a:lumOff val="40000"/>
                </a:schemeClr>
              </a:solidFill>
            </c:spPr>
            <c:extLst>
              <c:ext xmlns:c16="http://schemas.microsoft.com/office/drawing/2014/chart" uri="{C3380CC4-5D6E-409C-BE32-E72D297353CC}">
                <c16:uniqueId val="{0000001D-C2A1-4157-99CE-DBDC39B8B3AD}"/>
              </c:ext>
            </c:extLst>
          </c:dPt>
          <c:dPt>
            <c:idx val="15"/>
            <c:invertIfNegative val="0"/>
            <c:bubble3D val="0"/>
            <c:spPr>
              <a:solidFill>
                <a:schemeClr val="accent6">
                  <a:lumMod val="60000"/>
                  <a:lumOff val="40000"/>
                </a:schemeClr>
              </a:solidFill>
            </c:spPr>
            <c:extLst>
              <c:ext xmlns:c16="http://schemas.microsoft.com/office/drawing/2014/chart" uri="{C3380CC4-5D6E-409C-BE32-E72D297353CC}">
                <c16:uniqueId val="{0000001F-C2A1-4157-99CE-DBDC39B8B3AD}"/>
              </c:ext>
            </c:extLst>
          </c:dPt>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Sheet1!$A$2:$A$17</c:f>
              <c:strCache>
                <c:ptCount val="16"/>
                <c:pt idx="0">
                  <c:v>Hong Kong</c:v>
                </c:pt>
                <c:pt idx="1">
                  <c:v>Indonesia</c:v>
                </c:pt>
                <c:pt idx="2">
                  <c:v>Korea</c:v>
                </c:pt>
                <c:pt idx="3">
                  <c:v>Malaysia</c:v>
                </c:pt>
                <c:pt idx="4">
                  <c:v>Philippines</c:v>
                </c:pt>
                <c:pt idx="5">
                  <c:v>Taiwan</c:v>
                </c:pt>
                <c:pt idx="6">
                  <c:v>Thailand</c:v>
                </c:pt>
                <c:pt idx="7">
                  <c:v>Vietnam</c:v>
                </c:pt>
                <c:pt idx="8">
                  <c:v>Belgium</c:v>
                </c:pt>
                <c:pt idx="9">
                  <c:v>Finland</c:v>
                </c:pt>
                <c:pt idx="10">
                  <c:v>France</c:v>
                </c:pt>
                <c:pt idx="11">
                  <c:v>Greece</c:v>
                </c:pt>
                <c:pt idx="12">
                  <c:v>Ireland</c:v>
                </c:pt>
                <c:pt idx="13">
                  <c:v>Luxembourg</c:v>
                </c:pt>
                <c:pt idx="14">
                  <c:v>Netherlands</c:v>
                </c:pt>
                <c:pt idx="15">
                  <c:v>Turkey</c:v>
                </c:pt>
              </c:strCache>
            </c:strRef>
          </c:cat>
          <c:val>
            <c:numRef>
              <c:f>Sheet1!$B$2:$B$17</c:f>
              <c:numCache>
                <c:formatCode>General</c:formatCode>
                <c:ptCount val="16"/>
                <c:pt idx="0">
                  <c:v>83</c:v>
                </c:pt>
                <c:pt idx="1">
                  <c:v>31</c:v>
                </c:pt>
                <c:pt idx="2">
                  <c:v>51</c:v>
                </c:pt>
                <c:pt idx="3">
                  <c:v>45</c:v>
                </c:pt>
                <c:pt idx="4">
                  <c:v>49</c:v>
                </c:pt>
                <c:pt idx="5">
                  <c:v>50</c:v>
                </c:pt>
                <c:pt idx="6">
                  <c:v>53</c:v>
                </c:pt>
                <c:pt idx="7">
                  <c:v>40</c:v>
                </c:pt>
                <c:pt idx="8">
                  <c:v>59</c:v>
                </c:pt>
                <c:pt idx="9">
                  <c:v>65</c:v>
                </c:pt>
                <c:pt idx="10">
                  <c:v>41</c:v>
                </c:pt>
                <c:pt idx="11">
                  <c:v>49</c:v>
                </c:pt>
                <c:pt idx="12">
                  <c:v>68</c:v>
                </c:pt>
                <c:pt idx="13">
                  <c:v>40</c:v>
                </c:pt>
                <c:pt idx="14">
                  <c:v>61</c:v>
                </c:pt>
                <c:pt idx="15">
                  <c:v>48</c:v>
                </c:pt>
              </c:numCache>
            </c:numRef>
          </c:val>
          <c:extLst>
            <c:ext xmlns:c16="http://schemas.microsoft.com/office/drawing/2014/chart" uri="{C3380CC4-5D6E-409C-BE32-E72D297353CC}">
              <c16:uniqueId val="{00000020-C2A1-4157-99CE-DBDC39B8B3AD}"/>
            </c:ext>
          </c:extLst>
        </c:ser>
        <c:dLbls>
          <c:showLegendKey val="0"/>
          <c:showVal val="0"/>
          <c:showCatName val="0"/>
          <c:showSerName val="0"/>
          <c:showPercent val="0"/>
          <c:showBubbleSize val="0"/>
        </c:dLbls>
        <c:gapWidth val="50"/>
        <c:axId val="1445142736"/>
        <c:axId val="1445146000"/>
      </c:barChart>
      <c:catAx>
        <c:axId val="1445142736"/>
        <c:scaling>
          <c:orientation val="minMax"/>
        </c:scaling>
        <c:delete val="0"/>
        <c:axPos val="b"/>
        <c:numFmt formatCode="General" sourceLinked="0"/>
        <c:majorTickMark val="out"/>
        <c:minorTickMark val="none"/>
        <c:tickLblPos val="nextTo"/>
        <c:txPr>
          <a:bodyPr rot="-2700000"/>
          <a:lstStyle/>
          <a:p>
            <a:pPr>
              <a:defRPr sz="1200"/>
            </a:pPr>
            <a:endParaRPr lang="en-US"/>
          </a:p>
        </c:txPr>
        <c:crossAx val="1445146000"/>
        <c:crosses val="autoZero"/>
        <c:auto val="1"/>
        <c:lblAlgn val="ctr"/>
        <c:lblOffset val="100"/>
        <c:noMultiLvlLbl val="0"/>
      </c:catAx>
      <c:valAx>
        <c:axId val="1445146000"/>
        <c:scaling>
          <c:orientation val="minMax"/>
        </c:scaling>
        <c:delete val="0"/>
        <c:axPos val="l"/>
        <c:numFmt formatCode="General" sourceLinked="1"/>
        <c:majorTickMark val="out"/>
        <c:minorTickMark val="none"/>
        <c:tickLblPos val="nextTo"/>
        <c:txPr>
          <a:bodyPr/>
          <a:lstStyle/>
          <a:p>
            <a:pPr>
              <a:defRPr sz="1200"/>
            </a:pPr>
            <a:endParaRPr lang="en-US"/>
          </a:p>
        </c:txPr>
        <c:crossAx val="14451427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rgbClr val="FFFF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Lipid-lowering drugs</c:v>
                </c:pt>
                <c:pt idx="1">
                  <c:v>LDL-C &lt;100 mg/dL</c:v>
                </c:pt>
                <c:pt idx="2">
                  <c:v>LDL-C &lt;70 mg/dL</c:v>
                </c:pt>
              </c:strCache>
            </c:strRef>
          </c:cat>
          <c:val>
            <c:numRef>
              <c:f>Sheet1!$B$2:$B$4</c:f>
              <c:numCache>
                <c:formatCode>General</c:formatCode>
                <c:ptCount val="3"/>
                <c:pt idx="0">
                  <c:v>87</c:v>
                </c:pt>
                <c:pt idx="1">
                  <c:v>58</c:v>
                </c:pt>
                <c:pt idx="2">
                  <c:v>21</c:v>
                </c:pt>
              </c:numCache>
            </c:numRef>
          </c:val>
          <c:extLst>
            <c:ext xmlns:c16="http://schemas.microsoft.com/office/drawing/2014/chart" uri="{C3380CC4-5D6E-409C-BE32-E72D297353CC}">
              <c16:uniqueId val="{00000000-8830-4001-8CA2-0B9C323B0ACB}"/>
            </c:ext>
          </c:extLst>
        </c:ser>
        <c:dLbls>
          <c:dLblPos val="inEnd"/>
          <c:showLegendKey val="0"/>
          <c:showVal val="1"/>
          <c:showCatName val="0"/>
          <c:showSerName val="0"/>
          <c:showPercent val="0"/>
          <c:showBubbleSize val="0"/>
        </c:dLbls>
        <c:gapWidth val="74"/>
        <c:overlap val="-27"/>
        <c:axId val="1445148176"/>
        <c:axId val="1445140016"/>
      </c:barChart>
      <c:catAx>
        <c:axId val="1445148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445140016"/>
        <c:crosses val="autoZero"/>
        <c:auto val="1"/>
        <c:lblAlgn val="ctr"/>
        <c:lblOffset val="100"/>
        <c:noMultiLvlLbl val="0"/>
      </c:catAx>
      <c:valAx>
        <c:axId val="1445140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GB" sz="1400" b="1"/>
                  <a:t>Prevalence (%)</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4514817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Overall</c:v>
                </c:pt>
              </c:strCache>
            </c:strRef>
          </c:tx>
          <c:spPr>
            <a:solidFill>
              <a:schemeClr val="tx2">
                <a:lumMod val="75000"/>
              </a:schemeClr>
            </a:solidFill>
            <a:ln>
              <a:noFill/>
            </a:ln>
            <a:effectLst/>
          </c:spPr>
          <c:invertIfNegative val="0"/>
          <c:dLbls>
            <c:dLbl>
              <c:idx val="0"/>
              <c:tx>
                <c:rich>
                  <a:bodyPr/>
                  <a:lstStyle/>
                  <a:p>
                    <a:fld id="{93103325-0558-E44C-977D-2952FA426963}"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E29-9149-88FD-E35E1D99DA93}"/>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29</c:v>
                </c:pt>
              </c:numCache>
            </c:numRef>
          </c:val>
          <c:extLst>
            <c:ext xmlns:c16="http://schemas.microsoft.com/office/drawing/2014/chart" uri="{C3380CC4-5D6E-409C-BE32-E72D297353CC}">
              <c16:uniqueId val="{00000001-CE29-9149-88FD-E35E1D99DA93}"/>
            </c:ext>
          </c:extLst>
        </c:ser>
        <c:ser>
          <c:idx val="1"/>
          <c:order val="1"/>
          <c:tx>
            <c:strRef>
              <c:f>Sheet1!$C$1</c:f>
              <c:strCache>
                <c:ptCount val="1"/>
                <c:pt idx="0">
                  <c:v>Column3</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numCache>
            </c:numRef>
          </c:val>
          <c:extLst>
            <c:ext xmlns:c16="http://schemas.microsoft.com/office/drawing/2014/chart" uri="{C3380CC4-5D6E-409C-BE32-E72D297353CC}">
              <c16:uniqueId val="{00000002-CE29-9149-88FD-E35E1D99DA93}"/>
            </c:ext>
          </c:extLst>
        </c:ser>
        <c:ser>
          <c:idx val="2"/>
          <c:order val="2"/>
          <c:tx>
            <c:strRef>
              <c:f>Sheet1!$D$1</c:f>
              <c:strCache>
                <c:ptCount val="1"/>
                <c:pt idx="0">
                  <c:v>Men</c:v>
                </c:pt>
              </c:strCache>
            </c:strRef>
          </c:tx>
          <c:spPr>
            <a:solidFill>
              <a:schemeClr val="accent1">
                <a:lumMod val="75000"/>
              </a:schemeClr>
            </a:solidFill>
            <a:ln>
              <a:noFill/>
            </a:ln>
            <a:effectLst/>
          </c:spPr>
          <c:invertIfNegative val="0"/>
          <c:dLbls>
            <c:dLbl>
              <c:idx val="0"/>
              <c:tx>
                <c:rich>
                  <a:bodyPr/>
                  <a:lstStyle/>
                  <a:p>
                    <a:fld id="{1B5D6CBA-20F3-A741-8EFC-064BB7F7531D}"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E29-9149-88FD-E35E1D99DA93}"/>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General</c:formatCode>
                <c:ptCount val="1"/>
                <c:pt idx="0">
                  <c:v>32.299999999999997</c:v>
                </c:pt>
              </c:numCache>
            </c:numRef>
          </c:val>
          <c:extLst>
            <c:ext xmlns:c16="http://schemas.microsoft.com/office/drawing/2014/chart" uri="{C3380CC4-5D6E-409C-BE32-E72D297353CC}">
              <c16:uniqueId val="{00000004-CE29-9149-88FD-E35E1D99DA93}"/>
            </c:ext>
          </c:extLst>
        </c:ser>
        <c:ser>
          <c:idx val="3"/>
          <c:order val="3"/>
          <c:tx>
            <c:strRef>
              <c:f>Sheet1!$E$1</c:f>
              <c:strCache>
                <c:ptCount val="1"/>
                <c:pt idx="0">
                  <c:v>Women</c:v>
                </c:pt>
              </c:strCache>
            </c:strRef>
          </c:tx>
          <c:spPr>
            <a:solidFill>
              <a:srgbClr val="C00000"/>
            </a:solidFill>
            <a:ln>
              <a:noFill/>
            </a:ln>
            <a:effectLst/>
          </c:spPr>
          <c:invertIfNegative val="0"/>
          <c:dLbls>
            <c:dLbl>
              <c:idx val="0"/>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fld id="{6E569E97-0A6C-9649-BA7E-FF448187A9F5}" type="VALUE">
                      <a:rPr lang="en-US" sz="1200" smtClean="0"/>
                      <a:pPr>
                        <a:defRPr sz="1200"/>
                      </a:pPr>
                      <a:t>[VALUE]</a:t>
                    </a:fld>
                    <a:r>
                      <a:rPr lang="en-US" sz="1200" dirty="0"/>
                      <a:t>%</a:t>
                    </a:r>
                  </a:p>
                </c:rich>
              </c:tx>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E29-9149-88FD-E35E1D99DA93}"/>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General</c:formatCode>
                <c:ptCount val="1"/>
                <c:pt idx="0">
                  <c:v>23.1</c:v>
                </c:pt>
              </c:numCache>
            </c:numRef>
          </c:val>
          <c:extLst>
            <c:ext xmlns:c16="http://schemas.microsoft.com/office/drawing/2014/chart" uri="{C3380CC4-5D6E-409C-BE32-E72D297353CC}">
              <c16:uniqueId val="{00000006-CE29-9149-88FD-E35E1D99DA93}"/>
            </c:ext>
          </c:extLst>
        </c:ser>
        <c:ser>
          <c:idx val="4"/>
          <c:order val="4"/>
          <c:tx>
            <c:strRef>
              <c:f>Sheet1!$F$1</c:f>
              <c:strCache>
                <c:ptCount val="1"/>
                <c:pt idx="0">
                  <c:v>Column2</c:v>
                </c:pt>
              </c:strCache>
            </c:strRef>
          </c:tx>
          <c:spPr>
            <a:solidFill>
              <a:schemeClr val="accent3">
                <a:lumMod val="75000"/>
              </a:schemeClr>
            </a:solidFill>
            <a:ln>
              <a:noFill/>
            </a:ln>
            <a:effectLst/>
          </c:spPr>
          <c:invertIfNegative val="0"/>
          <c:dLbls>
            <c:dLbl>
              <c:idx val="0"/>
              <c:tx>
                <c:rich>
                  <a:bodyPr/>
                  <a:lstStyle/>
                  <a:p>
                    <a:fld id="{DD006B9A-10D9-9B41-BEB7-C9ACE34A2E9B}"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E29-9149-88FD-E35E1D99DA93}"/>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General</c:formatCode>
                <c:ptCount val="1"/>
              </c:numCache>
            </c:numRef>
          </c:val>
          <c:extLst>
            <c:ext xmlns:c16="http://schemas.microsoft.com/office/drawing/2014/chart" uri="{C3380CC4-5D6E-409C-BE32-E72D297353CC}">
              <c16:uniqueId val="{00000008-CE29-9149-88FD-E35E1D99DA93}"/>
            </c:ext>
          </c:extLst>
        </c:ser>
        <c:ser>
          <c:idx val="5"/>
          <c:order val="5"/>
          <c:tx>
            <c:strRef>
              <c:f>Sheet1!$G$1</c:f>
              <c:strCache>
                <c:ptCount val="1"/>
                <c:pt idx="0">
                  <c:v>No LLT</c:v>
                </c:pt>
              </c:strCache>
            </c:strRef>
          </c:tx>
          <c:spPr>
            <a:solidFill>
              <a:schemeClr val="accent6">
                <a:lumMod val="60000"/>
                <a:lumOff val="40000"/>
              </a:schemeClr>
            </a:solidFill>
            <a:ln>
              <a:noFill/>
            </a:ln>
            <a:effectLst/>
          </c:spPr>
          <c:invertIfNegative val="0"/>
          <c:dLbls>
            <c:dLbl>
              <c:idx val="0"/>
              <c:tx>
                <c:rich>
                  <a:bodyPr/>
                  <a:lstStyle/>
                  <a:p>
                    <a:fld id="{DA2A79E1-BB00-F14B-9B1D-ECDC357A495C}"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E29-9149-88FD-E35E1D99DA93}"/>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Sheet1!$G$2</c:f>
              <c:numCache>
                <c:formatCode>General</c:formatCode>
                <c:ptCount val="1"/>
                <c:pt idx="0">
                  <c:v>13.9</c:v>
                </c:pt>
              </c:numCache>
            </c:numRef>
          </c:val>
          <c:extLst>
            <c:ext xmlns:c16="http://schemas.microsoft.com/office/drawing/2014/chart" uri="{C3380CC4-5D6E-409C-BE32-E72D297353CC}">
              <c16:uniqueId val="{0000000A-CE29-9149-88FD-E35E1D99DA93}"/>
            </c:ext>
          </c:extLst>
        </c:ser>
        <c:ser>
          <c:idx val="6"/>
          <c:order val="6"/>
          <c:tx>
            <c:strRef>
              <c:f>Sheet1!$H$1</c:f>
              <c:strCache>
                <c:ptCount val="1"/>
                <c:pt idx="0">
                  <c:v>Low/Mod LLT</c:v>
                </c:pt>
              </c:strCache>
            </c:strRef>
          </c:tx>
          <c:spPr>
            <a:solidFill>
              <a:schemeClr val="accent6">
                <a:lumMod val="75000"/>
              </a:schemeClr>
            </a:solidFill>
            <a:ln>
              <a:noFill/>
            </a:ln>
            <a:effectLst/>
          </c:spPr>
          <c:invertIfNegative val="0"/>
          <c:dLbls>
            <c:dLbl>
              <c:idx val="0"/>
              <c:tx>
                <c:rich>
                  <a:bodyPr/>
                  <a:lstStyle/>
                  <a:p>
                    <a:fld id="{97E82DD0-654C-D74B-8890-248DC9EAEAB3}" type="VALUE">
                      <a:rPr lang="en-US" smtClean="0"/>
                      <a:pPr/>
                      <a:t>[VALUE]</a:t>
                    </a:fld>
                    <a:r>
                      <a:rPr lang="en-US" dirty="0"/>
                      <a:t>%</a:t>
                    </a:r>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CE29-9149-88FD-E35E1D99DA93}"/>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Sheet1!$H$2</c:f>
              <c:numCache>
                <c:formatCode>General</c:formatCode>
                <c:ptCount val="1"/>
                <c:pt idx="0">
                  <c:v>26.3</c:v>
                </c:pt>
              </c:numCache>
            </c:numRef>
          </c:val>
          <c:extLst>
            <c:ext xmlns:c16="http://schemas.microsoft.com/office/drawing/2014/chart" uri="{C3380CC4-5D6E-409C-BE32-E72D297353CC}">
              <c16:uniqueId val="{0000000C-CE29-9149-88FD-E35E1D99DA93}"/>
            </c:ext>
          </c:extLst>
        </c:ser>
        <c:ser>
          <c:idx val="7"/>
          <c:order val="7"/>
          <c:tx>
            <c:strRef>
              <c:f>Sheet1!$I$1</c:f>
              <c:strCache>
                <c:ptCount val="1"/>
                <c:pt idx="0">
                  <c:v>High Intensity LLT</c:v>
                </c:pt>
              </c:strCache>
            </c:strRef>
          </c:tx>
          <c:spPr>
            <a:solidFill>
              <a:schemeClr val="accent6">
                <a:lumMod val="50000"/>
              </a:schemeClr>
            </a:solidFill>
            <a:ln>
              <a:noFill/>
            </a:ln>
            <a:effectLst/>
          </c:spPr>
          <c:invertIfNegative val="0"/>
          <c:dLbls>
            <c:dLbl>
              <c:idx val="0"/>
              <c:tx>
                <c:rich>
                  <a:bodyPr/>
                  <a:lstStyle/>
                  <a:p>
                    <a:fld id="{46F2DA1C-6349-8445-B580-2FD541CCD1F1}" type="VALUE">
                      <a:rPr lang="en-US" sz="1200" smtClean="0"/>
                      <a:pPr/>
                      <a:t>[VALUE]</a:t>
                    </a:fld>
                    <a:r>
                      <a:rPr lang="en-US" sz="1200"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C4B-744B-BF89-A2991091EC19}"/>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Sheet1!$I$2</c:f>
              <c:numCache>
                <c:formatCode>General</c:formatCode>
                <c:ptCount val="1"/>
                <c:pt idx="0">
                  <c:v>36.6</c:v>
                </c:pt>
              </c:numCache>
            </c:numRef>
          </c:val>
          <c:extLst>
            <c:ext xmlns:c16="http://schemas.microsoft.com/office/drawing/2014/chart" uri="{C3380CC4-5D6E-409C-BE32-E72D297353CC}">
              <c16:uniqueId val="{0000000D-CE29-9149-88FD-E35E1D99DA93}"/>
            </c:ext>
          </c:extLst>
        </c:ser>
        <c:ser>
          <c:idx val="8"/>
          <c:order val="8"/>
          <c:tx>
            <c:strRef>
              <c:f>Sheet1!$J$1</c:f>
              <c:strCache>
                <c:ptCount val="1"/>
                <c:pt idx="0">
                  <c:v>Column1</c:v>
                </c:pt>
              </c:strCache>
            </c:strRef>
          </c:tx>
          <c:spPr>
            <a:solidFill>
              <a:schemeClr val="tx2">
                <a:lumMod val="75000"/>
              </a:schemeClr>
            </a:solidFill>
            <a:ln>
              <a:noFill/>
            </a:ln>
            <a:effectLst/>
          </c:spPr>
          <c:invertIfNegative val="0"/>
          <c:dLbls>
            <c:dLbl>
              <c:idx val="0"/>
              <c:tx>
                <c:rich>
                  <a:bodyPr/>
                  <a:lstStyle/>
                  <a:p>
                    <a:fld id="{C4A185E0-B6D1-8C47-A74C-8E4F53077B06}"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CE29-9149-88FD-E35E1D99DA93}"/>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Sheet1!$J$2</c:f>
              <c:numCache>
                <c:formatCode>General</c:formatCode>
                <c:ptCount val="1"/>
              </c:numCache>
            </c:numRef>
          </c:val>
          <c:extLst>
            <c:ext xmlns:c16="http://schemas.microsoft.com/office/drawing/2014/chart" uri="{C3380CC4-5D6E-409C-BE32-E72D297353CC}">
              <c16:uniqueId val="{0000000F-CE29-9149-88FD-E35E1D99DA93}"/>
            </c:ext>
          </c:extLst>
        </c:ser>
        <c:ser>
          <c:idx val="9"/>
          <c:order val="9"/>
          <c:tx>
            <c:strRef>
              <c:f>Sheet1!$K$1</c:f>
              <c:strCache>
                <c:ptCount val="1"/>
                <c:pt idx="0">
                  <c:v>&lt;50 y</c:v>
                </c:pt>
              </c:strCache>
            </c:strRef>
          </c:tx>
          <c:spPr>
            <a:solidFill>
              <a:schemeClr val="accent2">
                <a:lumMod val="60000"/>
                <a:lumOff val="40000"/>
              </a:schemeClr>
            </a:solidFill>
            <a:ln>
              <a:noFill/>
            </a:ln>
            <a:effectLst/>
          </c:spPr>
          <c:invertIfNegative val="0"/>
          <c:dLbls>
            <c:dLbl>
              <c:idx val="0"/>
              <c:layout>
                <c:manualLayout>
                  <c:x val="0"/>
                  <c:y val="3.4089530380481481E-3"/>
                </c:manualLayout>
              </c:layout>
              <c:tx>
                <c:rich>
                  <a:bodyPr/>
                  <a:lstStyle/>
                  <a:p>
                    <a:fld id="{0EBF0841-89D1-4E4B-8216-BCA539CF6D50}" type="VALUE">
                      <a:rPr lang="en-US" sz="1200" smtClean="0"/>
                      <a:pPr/>
                      <a:t>[VALUE]</a:t>
                    </a:fld>
                    <a:r>
                      <a:rPr lang="en-US" sz="1200"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CE29-9149-88FD-E35E1D99DA93}"/>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Sheet1!$K$2</c:f>
              <c:numCache>
                <c:formatCode>General</c:formatCode>
                <c:ptCount val="1"/>
                <c:pt idx="0">
                  <c:v>27.7</c:v>
                </c:pt>
              </c:numCache>
            </c:numRef>
          </c:val>
          <c:extLst>
            <c:ext xmlns:c16="http://schemas.microsoft.com/office/drawing/2014/chart" uri="{C3380CC4-5D6E-409C-BE32-E72D297353CC}">
              <c16:uniqueId val="{00000011-CE29-9149-88FD-E35E1D99DA93}"/>
            </c:ext>
          </c:extLst>
        </c:ser>
        <c:ser>
          <c:idx val="10"/>
          <c:order val="10"/>
          <c:tx>
            <c:strRef>
              <c:f>Sheet1!$L$1</c:f>
              <c:strCache>
                <c:ptCount val="1"/>
                <c:pt idx="0">
                  <c:v>50-59 y</c:v>
                </c:pt>
              </c:strCache>
            </c:strRef>
          </c:tx>
          <c:spPr>
            <a:solidFill>
              <a:schemeClr val="accent2"/>
            </a:solidFill>
            <a:ln>
              <a:noFill/>
            </a:ln>
            <a:effectLst/>
          </c:spPr>
          <c:invertIfNegative val="0"/>
          <c:dLbls>
            <c:dLbl>
              <c:idx val="0"/>
              <c:layout>
                <c:manualLayout>
                  <c:x val="0"/>
                  <c:y val="3.4089530380481481E-3"/>
                </c:manualLayout>
              </c:layout>
              <c:tx>
                <c:rich>
                  <a:bodyPr/>
                  <a:lstStyle/>
                  <a:p>
                    <a:fld id="{0EBF0841-89D1-4E4B-8216-BCA539CF6D50}" type="VALUE">
                      <a:rPr lang="en-US" sz="1200" smtClean="0"/>
                      <a:pPr/>
                      <a:t>[VALUE]</a:t>
                    </a:fld>
                    <a:r>
                      <a:rPr lang="en-US" sz="1200"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A10-794E-9161-DD075636F019}"/>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Sheet1!$L$2</c:f>
              <c:numCache>
                <c:formatCode>General</c:formatCode>
                <c:ptCount val="1"/>
                <c:pt idx="0">
                  <c:v>28.5</c:v>
                </c:pt>
              </c:numCache>
            </c:numRef>
          </c:val>
          <c:extLst>
            <c:ext xmlns:c16="http://schemas.microsoft.com/office/drawing/2014/chart" uri="{C3380CC4-5D6E-409C-BE32-E72D297353CC}">
              <c16:uniqueId val="{00000000-1C4B-744B-BF89-A2991091EC19}"/>
            </c:ext>
          </c:extLst>
        </c:ser>
        <c:ser>
          <c:idx val="11"/>
          <c:order val="11"/>
          <c:tx>
            <c:strRef>
              <c:f>Sheet1!$M$1</c:f>
              <c:strCache>
                <c:ptCount val="1"/>
                <c:pt idx="0">
                  <c:v>60-69 y</c:v>
                </c:pt>
              </c:strCache>
            </c:strRef>
          </c:tx>
          <c:spPr>
            <a:solidFill>
              <a:schemeClr val="accent2">
                <a:lumMod val="75000"/>
              </a:schemeClr>
            </a:solidFill>
            <a:ln>
              <a:noFill/>
            </a:ln>
            <a:effectLst/>
          </c:spPr>
          <c:invertIfNegative val="0"/>
          <c:dLbls>
            <c:dLbl>
              <c:idx val="0"/>
              <c:layout>
                <c:manualLayout>
                  <c:x val="0"/>
                  <c:y val="3.4089530380481481E-3"/>
                </c:manualLayout>
              </c:layout>
              <c:tx>
                <c:rich>
                  <a:bodyPr/>
                  <a:lstStyle/>
                  <a:p>
                    <a:fld id="{0EBF0841-89D1-4E4B-8216-BCA539CF6D50}" type="VALUE">
                      <a:rPr lang="en-US" sz="1200" smtClean="0"/>
                      <a:pPr/>
                      <a:t>[VALUE]</a:t>
                    </a:fld>
                    <a:r>
                      <a:rPr lang="en-US" sz="1200"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A10-794E-9161-DD075636F019}"/>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19050" cap="rnd">
                <a:solidFill>
                  <a:schemeClr val="accent6">
                    <a:lumMod val="60000"/>
                  </a:schemeClr>
                </a:solidFill>
                <a:prstDash val="sysDot"/>
              </a:ln>
              <a:effectLst/>
            </c:spPr>
            <c:trendlineType val="linear"/>
            <c:dispRSqr val="0"/>
            <c:dispEq val="0"/>
          </c:trendline>
          <c:cat>
            <c:strRef>
              <c:f>Sheet1!$A$2</c:f>
              <c:strCache>
                <c:ptCount val="1"/>
                <c:pt idx="0">
                  <c:v>Category 1</c:v>
                </c:pt>
              </c:strCache>
            </c:strRef>
          </c:cat>
          <c:val>
            <c:numRef>
              <c:f>Sheet1!$M$2</c:f>
              <c:numCache>
                <c:formatCode>General</c:formatCode>
                <c:ptCount val="1"/>
                <c:pt idx="0">
                  <c:v>29.9</c:v>
                </c:pt>
              </c:numCache>
            </c:numRef>
          </c:val>
          <c:extLst>
            <c:ext xmlns:c16="http://schemas.microsoft.com/office/drawing/2014/chart" uri="{C3380CC4-5D6E-409C-BE32-E72D297353CC}">
              <c16:uniqueId val="{00000001-1C4B-744B-BF89-A2991091EC19}"/>
            </c:ext>
          </c:extLst>
        </c:ser>
        <c:ser>
          <c:idx val="12"/>
          <c:order val="12"/>
          <c:tx>
            <c:strRef>
              <c:f>Sheet1!$N$1</c:f>
              <c:strCache>
                <c:ptCount val="1"/>
                <c:pt idx="0">
                  <c:v>&gt;70 y</c:v>
                </c:pt>
              </c:strCache>
            </c:strRef>
          </c:tx>
          <c:spPr>
            <a:solidFill>
              <a:schemeClr val="accent2">
                <a:lumMod val="50000"/>
              </a:schemeClr>
            </a:solidFill>
            <a:ln>
              <a:noFill/>
            </a:ln>
            <a:effectLst/>
          </c:spPr>
          <c:invertIfNegative val="0"/>
          <c:dLbls>
            <c:dLbl>
              <c:idx val="0"/>
              <c:layout>
                <c:manualLayout>
                  <c:x val="0"/>
                  <c:y val="3.4089530380481481E-3"/>
                </c:manualLayout>
              </c:layout>
              <c:tx>
                <c:rich>
                  <a:bodyPr/>
                  <a:lstStyle/>
                  <a:p>
                    <a:fld id="{0EBF0841-89D1-4E4B-8216-BCA539CF6D50}" type="VALUE">
                      <a:rPr lang="en-US" sz="1200"/>
                      <a:pPr/>
                      <a:t>[VALUE]</a:t>
                    </a:fld>
                    <a:r>
                      <a:rPr lang="en-US" sz="1200"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C4B-744B-BF89-A2991091EC19}"/>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Sheet1!$N$2</c:f>
              <c:numCache>
                <c:formatCode>General</c:formatCode>
                <c:ptCount val="1"/>
                <c:pt idx="0">
                  <c:v>31.9</c:v>
                </c:pt>
              </c:numCache>
            </c:numRef>
          </c:val>
          <c:extLst>
            <c:ext xmlns:c16="http://schemas.microsoft.com/office/drawing/2014/chart" uri="{C3380CC4-5D6E-409C-BE32-E72D297353CC}">
              <c16:uniqueId val="{00000002-1C4B-744B-BF89-A2991091EC19}"/>
            </c:ext>
          </c:extLst>
        </c:ser>
        <c:dLbls>
          <c:showLegendKey val="0"/>
          <c:showVal val="0"/>
          <c:showCatName val="0"/>
          <c:showSerName val="0"/>
          <c:showPercent val="0"/>
          <c:showBubbleSize val="0"/>
        </c:dLbls>
        <c:gapWidth val="219"/>
        <c:overlap val="-27"/>
        <c:axId val="494718280"/>
        <c:axId val="496401760"/>
      </c:barChart>
      <c:catAx>
        <c:axId val="494718280"/>
        <c:scaling>
          <c:orientation val="minMax"/>
        </c:scaling>
        <c:delete val="1"/>
        <c:axPos val="b"/>
        <c:numFmt formatCode="General" sourceLinked="1"/>
        <c:majorTickMark val="none"/>
        <c:minorTickMark val="none"/>
        <c:tickLblPos val="nextTo"/>
        <c:crossAx val="496401760"/>
        <c:crosses val="autoZero"/>
        <c:auto val="1"/>
        <c:lblAlgn val="ctr"/>
        <c:lblOffset val="100"/>
        <c:noMultiLvlLbl val="0"/>
      </c:catAx>
      <c:valAx>
        <c:axId val="496401760"/>
        <c:scaling>
          <c:orientation val="minMax"/>
          <c:max val="80"/>
        </c:scaling>
        <c:delete val="0"/>
        <c:axPos val="l"/>
        <c:majorGridlines>
          <c:spPr>
            <a:ln w="9525" cap="flat" cmpd="sng" algn="ctr">
              <a:solidFill>
                <a:schemeClr val="bg2"/>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9471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375441917706085"/>
          <c:y val="2.3567458331464577E-2"/>
          <c:w val="0.83933632839554873"/>
          <c:h val="0.84825337070372764"/>
        </c:manualLayout>
      </c:layout>
      <c:scatterChart>
        <c:scatterStyle val="lineMarker"/>
        <c:varyColors val="0"/>
        <c:ser>
          <c:idx val="0"/>
          <c:order val="0"/>
          <c:tx>
            <c:strRef>
              <c:f>Sheet1!$B$1</c:f>
              <c:strCache>
                <c:ptCount val="1"/>
                <c:pt idx="0">
                  <c:v>Placebo</c:v>
                </c:pt>
              </c:strCache>
            </c:strRef>
          </c:tx>
          <c:spPr>
            <a:ln w="38100">
              <a:solidFill>
                <a:schemeClr val="accent5"/>
              </a:solidFill>
            </a:ln>
            <a:effectLst/>
          </c:spPr>
          <c:marker>
            <c:symbol val="diamond"/>
            <c:size val="11"/>
            <c:spPr>
              <a:solidFill>
                <a:schemeClr val="accent5"/>
              </a:solidFill>
              <a:ln>
                <a:noFill/>
              </a:ln>
              <a:effectLst/>
            </c:spPr>
          </c:marker>
          <c:xVal>
            <c:numRef>
              <c:f>Sheet1!$A$2:$A$23</c:f>
              <c:numCache>
                <c:formatCode>General</c:formatCode>
                <c:ptCount val="22"/>
                <c:pt idx="0">
                  <c:v>0</c:v>
                </c:pt>
                <c:pt idx="1">
                  <c:v>4</c:v>
                </c:pt>
                <c:pt idx="2">
                  <c:v>8</c:v>
                </c:pt>
                <c:pt idx="3">
                  <c:v>12</c:v>
                </c:pt>
                <c:pt idx="4" formatCode="0">
                  <c:v>16</c:v>
                </c:pt>
                <c:pt idx="5" formatCode="0">
                  <c:v>20</c:v>
                </c:pt>
                <c:pt idx="6" formatCode="0">
                  <c:v>22</c:v>
                </c:pt>
                <c:pt idx="7" formatCode="0">
                  <c:v>24</c:v>
                </c:pt>
                <c:pt idx="8" formatCode="0">
                  <c:v>28</c:v>
                </c:pt>
                <c:pt idx="9" formatCode="0">
                  <c:v>32</c:v>
                </c:pt>
                <c:pt idx="10" formatCode="0">
                  <c:v>36</c:v>
                </c:pt>
                <c:pt idx="11" formatCode="0">
                  <c:v>40</c:v>
                </c:pt>
                <c:pt idx="12" formatCode="0">
                  <c:v>44</c:v>
                </c:pt>
                <c:pt idx="13" formatCode="0">
                  <c:v>48</c:v>
                </c:pt>
                <c:pt idx="14" formatCode="0">
                  <c:v>52</c:v>
                </c:pt>
                <c:pt idx="15" formatCode="0">
                  <c:v>56</c:v>
                </c:pt>
                <c:pt idx="16" formatCode="0">
                  <c:v>60</c:v>
                </c:pt>
                <c:pt idx="17" formatCode="0">
                  <c:v>64</c:v>
                </c:pt>
                <c:pt idx="18" formatCode="0">
                  <c:v>68</c:v>
                </c:pt>
                <c:pt idx="19" formatCode="0">
                  <c:v>72</c:v>
                </c:pt>
                <c:pt idx="20" formatCode="0">
                  <c:v>76</c:v>
                </c:pt>
                <c:pt idx="21" formatCode="0">
                  <c:v>78</c:v>
                </c:pt>
              </c:numCache>
            </c:numRef>
          </c:xVal>
          <c:yVal>
            <c:numRef>
              <c:f>Sheet1!$B$2:$B$23</c:f>
              <c:numCache>
                <c:formatCode>General</c:formatCode>
                <c:ptCount val="22"/>
                <c:pt idx="0" formatCode="0.00">
                  <c:v>0</c:v>
                </c:pt>
                <c:pt idx="3" formatCode="0.00">
                  <c:v>13.56</c:v>
                </c:pt>
                <c:pt idx="7" formatCode="0.00">
                  <c:v>14.04</c:v>
                </c:pt>
                <c:pt idx="14" formatCode="0.00">
                  <c:v>14.29</c:v>
                </c:pt>
                <c:pt idx="17" formatCode="0.00">
                  <c:v>14.29</c:v>
                </c:pt>
                <c:pt idx="20" formatCode="0.00">
                  <c:v>17.309999999999999</c:v>
                </c:pt>
                <c:pt idx="21" formatCode="0.00">
                  <c:v>7.31</c:v>
                </c:pt>
              </c:numCache>
            </c:numRef>
          </c:yVal>
          <c:smooth val="0"/>
          <c:extLst>
            <c:ext xmlns:c16="http://schemas.microsoft.com/office/drawing/2014/chart" uri="{C3380CC4-5D6E-409C-BE32-E72D297353CC}">
              <c16:uniqueId val="{00000000-F183-459F-A40F-5401821D37EF}"/>
            </c:ext>
          </c:extLst>
        </c:ser>
        <c:ser>
          <c:idx val="1"/>
          <c:order val="1"/>
          <c:tx>
            <c:strRef>
              <c:f>Sheet1!$C$1</c:f>
              <c:strCache>
                <c:ptCount val="1"/>
                <c:pt idx="0">
                  <c:v>Evolocumab</c:v>
                </c:pt>
              </c:strCache>
            </c:strRef>
          </c:tx>
          <c:spPr>
            <a:ln w="38100">
              <a:solidFill>
                <a:srgbClr val="FC840C"/>
              </a:solidFill>
            </a:ln>
            <a:effectLst/>
          </c:spPr>
          <c:marker>
            <c:spPr>
              <a:solidFill>
                <a:srgbClr val="FC840C"/>
              </a:solidFill>
              <a:ln>
                <a:noFill/>
              </a:ln>
              <a:effectLst/>
            </c:spPr>
          </c:marker>
          <c:xVal>
            <c:numRef>
              <c:f>Sheet1!$A$2:$A$23</c:f>
              <c:numCache>
                <c:formatCode>General</c:formatCode>
                <c:ptCount val="22"/>
                <c:pt idx="0">
                  <c:v>0</c:v>
                </c:pt>
                <c:pt idx="1">
                  <c:v>4</c:v>
                </c:pt>
                <c:pt idx="2">
                  <c:v>8</c:v>
                </c:pt>
                <c:pt idx="3">
                  <c:v>12</c:v>
                </c:pt>
                <c:pt idx="4" formatCode="0">
                  <c:v>16</c:v>
                </c:pt>
                <c:pt idx="5" formatCode="0">
                  <c:v>20</c:v>
                </c:pt>
                <c:pt idx="6" formatCode="0">
                  <c:v>22</c:v>
                </c:pt>
                <c:pt idx="7" formatCode="0">
                  <c:v>24</c:v>
                </c:pt>
                <c:pt idx="8" formatCode="0">
                  <c:v>28</c:v>
                </c:pt>
                <c:pt idx="9" formatCode="0">
                  <c:v>32</c:v>
                </c:pt>
                <c:pt idx="10" formatCode="0">
                  <c:v>36</c:v>
                </c:pt>
                <c:pt idx="11" formatCode="0">
                  <c:v>40</c:v>
                </c:pt>
                <c:pt idx="12" formatCode="0">
                  <c:v>44</c:v>
                </c:pt>
                <c:pt idx="13" formatCode="0">
                  <c:v>48</c:v>
                </c:pt>
                <c:pt idx="14" formatCode="0">
                  <c:v>52</c:v>
                </c:pt>
                <c:pt idx="15" formatCode="0">
                  <c:v>56</c:v>
                </c:pt>
                <c:pt idx="16" formatCode="0">
                  <c:v>60</c:v>
                </c:pt>
                <c:pt idx="17" formatCode="0">
                  <c:v>64</c:v>
                </c:pt>
                <c:pt idx="18" formatCode="0">
                  <c:v>68</c:v>
                </c:pt>
                <c:pt idx="19" formatCode="0">
                  <c:v>72</c:v>
                </c:pt>
                <c:pt idx="20" formatCode="0">
                  <c:v>76</c:v>
                </c:pt>
                <c:pt idx="21" formatCode="0">
                  <c:v>78</c:v>
                </c:pt>
              </c:numCache>
            </c:numRef>
          </c:xVal>
          <c:yVal>
            <c:numRef>
              <c:f>Sheet1!$C$2:$C$23</c:f>
              <c:numCache>
                <c:formatCode>General</c:formatCode>
                <c:ptCount val="22"/>
                <c:pt idx="0" formatCode="0.00">
                  <c:v>0</c:v>
                </c:pt>
                <c:pt idx="3" formatCode="0.00">
                  <c:v>-65.669999999999973</c:v>
                </c:pt>
                <c:pt idx="7" formatCode="0.00">
                  <c:v>-62.12</c:v>
                </c:pt>
                <c:pt idx="14" formatCode="0.00">
                  <c:v>-62.69</c:v>
                </c:pt>
                <c:pt idx="17" formatCode="0.00">
                  <c:v>-64.81</c:v>
                </c:pt>
                <c:pt idx="20" formatCode="0.00">
                  <c:v>-65.25</c:v>
                </c:pt>
                <c:pt idx="21" formatCode="0.00">
                  <c:v>-75</c:v>
                </c:pt>
              </c:numCache>
            </c:numRef>
          </c:yVal>
          <c:smooth val="0"/>
          <c:extLst>
            <c:ext xmlns:c16="http://schemas.microsoft.com/office/drawing/2014/chart" uri="{C3380CC4-5D6E-409C-BE32-E72D297353CC}">
              <c16:uniqueId val="{00000001-F183-459F-A40F-5401821D37EF}"/>
            </c:ext>
          </c:extLst>
        </c:ser>
        <c:dLbls>
          <c:showLegendKey val="0"/>
          <c:showVal val="0"/>
          <c:showCatName val="0"/>
          <c:showSerName val="0"/>
          <c:showPercent val="0"/>
          <c:showBubbleSize val="0"/>
        </c:dLbls>
        <c:axId val="1446556288"/>
        <c:axId val="1446569888"/>
      </c:scatterChart>
      <c:valAx>
        <c:axId val="1446556288"/>
        <c:scaling>
          <c:orientation val="minMax"/>
          <c:max val="88"/>
          <c:min val="0"/>
        </c:scaling>
        <c:delete val="0"/>
        <c:axPos val="b"/>
        <c:title>
          <c:tx>
            <c:rich>
              <a:bodyPr/>
              <a:lstStyle/>
              <a:p>
                <a:pPr>
                  <a:defRPr/>
                </a:pPr>
                <a:r>
                  <a:rPr lang="en-US" dirty="0"/>
                  <a:t>Study Week</a:t>
                </a:r>
              </a:p>
            </c:rich>
          </c:tx>
          <c:layout>
            <c:manualLayout>
              <c:xMode val="edge"/>
              <c:yMode val="edge"/>
              <c:x val="0.48621916728076731"/>
              <c:y val="0.94233197467028307"/>
            </c:manualLayout>
          </c:layout>
          <c:overlay val="0"/>
        </c:title>
        <c:numFmt formatCode="#,##0" sourceLinked="0"/>
        <c:majorTickMark val="out"/>
        <c:minorTickMark val="none"/>
        <c:tickLblPos val="nextTo"/>
        <c:spPr>
          <a:ln w="12700">
            <a:solidFill>
              <a:schemeClr val="tx1"/>
            </a:solidFill>
          </a:ln>
        </c:spPr>
        <c:crossAx val="1446569888"/>
        <c:crossesAt val="-90"/>
        <c:crossBetween val="midCat"/>
        <c:majorUnit val="8"/>
        <c:minorUnit val="2"/>
      </c:valAx>
      <c:valAx>
        <c:axId val="1446569888"/>
        <c:scaling>
          <c:orientation val="minMax"/>
          <c:max val="30"/>
          <c:min val="-90"/>
        </c:scaling>
        <c:delete val="0"/>
        <c:axPos val="l"/>
        <c:title>
          <c:tx>
            <c:rich>
              <a:bodyPr rot="-5400000" vert="horz"/>
              <a:lstStyle/>
              <a:p>
                <a:pPr marL="0" marR="0" lvl="0" indent="0" algn="ctr" defTabSz="914400" rtl="0" eaLnBrk="1" fontAlgn="auto" latinLnBrk="0" hangingPunct="1">
                  <a:lnSpc>
                    <a:spcPct val="100000"/>
                  </a:lnSpc>
                  <a:spcBef>
                    <a:spcPts val="0"/>
                  </a:spcBef>
                  <a:spcAft>
                    <a:spcPts val="0"/>
                  </a:spcAft>
                  <a:buClrTx/>
                  <a:buSzTx/>
                  <a:buFontTx/>
                  <a:buNone/>
                  <a:tabLst/>
                  <a:defRPr lang="en-US" sz="1400" b="1" kern="1200" smtClean="0">
                    <a:solidFill>
                      <a:srgbClr val="000000"/>
                    </a:solidFill>
                    <a:latin typeface="+mn-lt"/>
                    <a:ea typeface="+mn-ea"/>
                    <a:cs typeface="+mn-cs"/>
                  </a:defRPr>
                </a:pPr>
                <a:r>
                  <a:rPr lang="en-US" sz="1400" b="1" kern="1200">
                    <a:solidFill>
                      <a:srgbClr val="000000"/>
                    </a:solidFill>
                    <a:latin typeface="+mn-lt"/>
                    <a:ea typeface="+mn-ea"/>
                    <a:cs typeface="+mn-cs"/>
                  </a:rPr>
                  <a:t>LDL-C Change from Baseline (mg/dL)</a:t>
                </a:r>
              </a:p>
              <a:p>
                <a:pPr marL="0" marR="0" lvl="0" indent="0" algn="ctr" defTabSz="914400" rtl="0" eaLnBrk="1" fontAlgn="auto" latinLnBrk="0" hangingPunct="1">
                  <a:lnSpc>
                    <a:spcPct val="100000"/>
                  </a:lnSpc>
                  <a:spcBef>
                    <a:spcPts val="0"/>
                  </a:spcBef>
                  <a:spcAft>
                    <a:spcPts val="0"/>
                  </a:spcAft>
                  <a:buClrTx/>
                  <a:buSzTx/>
                  <a:buFontTx/>
                  <a:buNone/>
                  <a:tabLst/>
                  <a:defRPr lang="en-US" sz="1400" b="1" kern="1200" smtClean="0">
                    <a:solidFill>
                      <a:srgbClr val="000000"/>
                    </a:solidFill>
                    <a:latin typeface="+mn-lt"/>
                    <a:ea typeface="+mn-ea"/>
                    <a:cs typeface="+mn-cs"/>
                  </a:defRPr>
                </a:pPr>
                <a:endParaRPr lang="en-US" sz="1400" b="1" kern="1200">
                  <a:solidFill>
                    <a:srgbClr val="000000"/>
                  </a:solidFill>
                  <a:latin typeface="+mn-lt"/>
                  <a:ea typeface="+mn-ea"/>
                  <a:cs typeface="+mn-cs"/>
                </a:endParaRPr>
              </a:p>
            </c:rich>
          </c:tx>
          <c:layout>
            <c:manualLayout>
              <c:xMode val="edge"/>
              <c:yMode val="edge"/>
              <c:x val="2.4511669578538155E-2"/>
              <c:y val="0.10276692316691546"/>
            </c:manualLayout>
          </c:layout>
          <c:overlay val="0"/>
        </c:title>
        <c:numFmt formatCode="#,##0" sourceLinked="0"/>
        <c:majorTickMark val="out"/>
        <c:minorTickMark val="none"/>
        <c:tickLblPos val="nextTo"/>
        <c:spPr>
          <a:ln w="12700">
            <a:solidFill>
              <a:schemeClr val="tx1"/>
            </a:solidFill>
          </a:ln>
        </c:spPr>
        <c:crossAx val="1446556288"/>
        <c:crosses val="autoZero"/>
        <c:crossBetween val="midCat"/>
        <c:majorUnit val="10"/>
      </c:valAx>
    </c:plotArea>
    <c:plotVisOnly val="1"/>
    <c:dispBlanksAs val="span"/>
    <c:showDLblsOverMax val="0"/>
  </c:chart>
  <c:txPr>
    <a:bodyPr/>
    <a:lstStyle/>
    <a:p>
      <a:pPr>
        <a:defRPr sz="14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Change in PAV</c:v>
                </c:pt>
              </c:strCache>
            </c:strRef>
          </c:tx>
          <c:spPr>
            <a:solidFill>
              <a:schemeClr val="accent5"/>
            </a:solidFill>
            <a:ln>
              <a:noFill/>
            </a:ln>
            <a:effectLst/>
          </c:spPr>
          <c:invertIfNegative val="0"/>
          <c:dPt>
            <c:idx val="1"/>
            <c:invertIfNegative val="0"/>
            <c:bubble3D val="0"/>
            <c:spPr>
              <a:solidFill>
                <a:srgbClr val="FC840C"/>
              </a:solidFill>
              <a:ln>
                <a:noFill/>
              </a:ln>
              <a:effectLst/>
            </c:spPr>
            <c:extLst>
              <c:ext xmlns:c16="http://schemas.microsoft.com/office/drawing/2014/chart" uri="{C3380CC4-5D6E-409C-BE32-E72D297353CC}">
                <c16:uniqueId val="{00000001-76AD-430F-BF06-EF4628AA00E1}"/>
              </c:ext>
            </c:extLst>
          </c:dPt>
          <c:dLbls>
            <c:dLbl>
              <c:idx val="0"/>
              <c:tx>
                <c:rich>
                  <a:bodyPr/>
                  <a:lstStyle/>
                  <a:p>
                    <a:fld id="{B75F1CC8-7590-4E68-934E-990328C3DC77}"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6AD-430F-BF06-EF4628AA00E1}"/>
                </c:ext>
              </c:extLst>
            </c:dLbl>
            <c:dLbl>
              <c:idx val="1"/>
              <c:tx>
                <c:rich>
                  <a:bodyPr/>
                  <a:lstStyle/>
                  <a:p>
                    <a:fld id="{EF53F78F-E8CC-4AEB-AF35-82B5B48024F6}"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6AD-430F-BF06-EF4628AA00E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Statin 
Monotherapy</c:v>
                </c:pt>
                <c:pt idx="1">
                  <c:v>Statin + 
Evolocumab</c:v>
                </c:pt>
              </c:strCache>
            </c:strRef>
          </c:cat>
          <c:val>
            <c:numRef>
              <c:f>Sheet1!$B$2:$C$2</c:f>
              <c:numCache>
                <c:formatCode>General</c:formatCode>
                <c:ptCount val="2"/>
                <c:pt idx="0">
                  <c:v>-0.35</c:v>
                </c:pt>
                <c:pt idx="1">
                  <c:v>-1.97</c:v>
                </c:pt>
              </c:numCache>
            </c:numRef>
          </c:val>
          <c:extLst>
            <c:ext xmlns:c16="http://schemas.microsoft.com/office/drawing/2014/chart" uri="{C3380CC4-5D6E-409C-BE32-E72D297353CC}">
              <c16:uniqueId val="{00000003-76AD-430F-BF06-EF4628AA00E1}"/>
            </c:ext>
          </c:extLst>
        </c:ser>
        <c:dLbls>
          <c:showLegendKey val="0"/>
          <c:showVal val="0"/>
          <c:showCatName val="0"/>
          <c:showSerName val="0"/>
          <c:showPercent val="0"/>
          <c:showBubbleSize val="0"/>
        </c:dLbls>
        <c:gapWidth val="60"/>
        <c:overlap val="-10"/>
        <c:axId val="1193648464"/>
        <c:axId val="1193640304"/>
      </c:barChart>
      <c:catAx>
        <c:axId val="1193648464"/>
        <c:scaling>
          <c:orientation val="minMax"/>
        </c:scaling>
        <c:delete val="0"/>
        <c:axPos val="b"/>
        <c:numFmt formatCode="General" sourceLinked="1"/>
        <c:majorTickMark val="none"/>
        <c:minorTickMark val="none"/>
        <c:tickLblPos val="low"/>
        <c:spPr>
          <a:noFill/>
          <a:ln w="127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193640304"/>
        <c:crosses val="autoZero"/>
        <c:auto val="1"/>
        <c:lblAlgn val="ctr"/>
        <c:lblOffset val="100"/>
        <c:noMultiLvlLbl val="0"/>
      </c:catAx>
      <c:valAx>
        <c:axId val="1193640304"/>
        <c:scaling>
          <c:orientation val="minMax"/>
        </c:scaling>
        <c:delete val="0"/>
        <c:axPos val="l"/>
        <c:numFmt formatCode="#,##0.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93648464"/>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Change in % atheroma volume (%)</c:v>
                </c:pt>
              </c:strCache>
            </c:strRef>
          </c:tx>
          <c:spPr>
            <a:solidFill>
              <a:schemeClr val="accent5"/>
            </a:solidFill>
            <a:ln>
              <a:noFill/>
            </a:ln>
            <a:effectLst/>
          </c:spPr>
          <c:invertIfNegative val="0"/>
          <c:dPt>
            <c:idx val="1"/>
            <c:invertIfNegative val="0"/>
            <c:bubble3D val="0"/>
            <c:spPr>
              <a:solidFill>
                <a:srgbClr val="FC840C"/>
              </a:solidFill>
              <a:ln>
                <a:noFill/>
              </a:ln>
              <a:effectLst/>
            </c:spPr>
            <c:extLst>
              <c:ext xmlns:c16="http://schemas.microsoft.com/office/drawing/2014/chart" uri="{C3380CC4-5D6E-409C-BE32-E72D297353CC}">
                <c16:uniqueId val="{00000001-2443-4537-97F2-557E6B84638D}"/>
              </c:ext>
            </c:extLst>
          </c:dPt>
          <c:dLbls>
            <c:dLbl>
              <c:idx val="0"/>
              <c:tx>
                <c:rich>
                  <a:bodyPr/>
                  <a:lstStyle/>
                  <a:p>
                    <a:fld id="{B75F1CC8-7590-4E68-934E-990328C3DC77}"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443-4537-97F2-557E6B84638D}"/>
                </c:ext>
              </c:extLst>
            </c:dLbl>
            <c:dLbl>
              <c:idx val="1"/>
              <c:tx>
                <c:rich>
                  <a:bodyPr/>
                  <a:lstStyle/>
                  <a:p>
                    <a:fld id="{EF53F78F-E8CC-4AEB-AF35-82B5B48024F6}"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443-4537-97F2-557E6B84638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Statin 
Monotherapy</c:v>
                </c:pt>
                <c:pt idx="1">
                  <c:v>Statin + 
Evolocumab</c:v>
                </c:pt>
              </c:strCache>
            </c:strRef>
          </c:cat>
          <c:val>
            <c:numRef>
              <c:f>Sheet1!$B$2:$C$2</c:f>
              <c:numCache>
                <c:formatCode>General</c:formatCode>
                <c:ptCount val="2"/>
                <c:pt idx="0">
                  <c:v>48</c:v>
                </c:pt>
                <c:pt idx="1">
                  <c:v>81.2</c:v>
                </c:pt>
              </c:numCache>
            </c:numRef>
          </c:val>
          <c:extLst>
            <c:ext xmlns:c16="http://schemas.microsoft.com/office/drawing/2014/chart" uri="{C3380CC4-5D6E-409C-BE32-E72D297353CC}">
              <c16:uniqueId val="{00000003-2443-4537-97F2-557E6B84638D}"/>
            </c:ext>
          </c:extLst>
        </c:ser>
        <c:dLbls>
          <c:showLegendKey val="0"/>
          <c:showVal val="0"/>
          <c:showCatName val="0"/>
          <c:showSerName val="0"/>
          <c:showPercent val="0"/>
          <c:showBubbleSize val="0"/>
        </c:dLbls>
        <c:gapWidth val="60"/>
        <c:overlap val="-10"/>
        <c:axId val="1193644112"/>
        <c:axId val="1193645200"/>
      </c:barChart>
      <c:catAx>
        <c:axId val="1193644112"/>
        <c:scaling>
          <c:orientation val="minMax"/>
        </c:scaling>
        <c:delete val="0"/>
        <c:axPos val="b"/>
        <c:numFmt formatCode="General" sourceLinked="1"/>
        <c:majorTickMark val="none"/>
        <c:minorTickMark val="none"/>
        <c:tickLblPos val="low"/>
        <c:spPr>
          <a:noFill/>
          <a:ln w="127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193645200"/>
        <c:crosses val="autoZero"/>
        <c:auto val="1"/>
        <c:lblAlgn val="ctr"/>
        <c:lblOffset val="100"/>
        <c:noMultiLvlLbl val="0"/>
      </c:catAx>
      <c:valAx>
        <c:axId val="1193645200"/>
        <c:scaling>
          <c:orientation val="minMax"/>
          <c:max val="100"/>
        </c:scaling>
        <c:delete val="0"/>
        <c:axPos val="l"/>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93644112"/>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273745480597067E-2"/>
          <c:y val="8.7843993362852535E-2"/>
          <c:w val="0.91344248914769566"/>
          <c:h val="0.80114840609315574"/>
        </c:manualLayout>
      </c:layout>
      <c:lineChart>
        <c:grouping val="standard"/>
        <c:varyColors val="0"/>
        <c:ser>
          <c:idx val="0"/>
          <c:order val="0"/>
          <c:tx>
            <c:strRef>
              <c:f>Sheet1!$B$1</c:f>
              <c:strCache>
                <c:ptCount val="1"/>
                <c:pt idx="0">
                  <c:v>Placebo</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errBars>
            <c:errDir val="y"/>
            <c:errBarType val="both"/>
            <c:errValType val="cust"/>
            <c:noEndCap val="0"/>
            <c:plus>
              <c:numRef>
                <c:f>Sheet1!$J$2:$J$4</c:f>
                <c:numCache>
                  <c:formatCode>General</c:formatCode>
                  <c:ptCount val="3"/>
                  <c:pt idx="0">
                    <c:v>0.16000000000000014</c:v>
                  </c:pt>
                  <c:pt idx="1">
                    <c:v>0.10000000000000009</c:v>
                  </c:pt>
                  <c:pt idx="2">
                    <c:v>0.10000000000000009</c:v>
                  </c:pt>
                </c:numCache>
              </c:numRef>
            </c:plus>
            <c:minus>
              <c:numRef>
                <c:f>Sheet1!$I$2:$I$4</c:f>
                <c:numCache>
                  <c:formatCode>General</c:formatCode>
                  <c:ptCount val="3"/>
                  <c:pt idx="0">
                    <c:v>0.14999999999999991</c:v>
                  </c:pt>
                  <c:pt idx="1">
                    <c:v>0.10000000000000009</c:v>
                  </c:pt>
                  <c:pt idx="2">
                    <c:v>0.1100000000000001</c:v>
                  </c:pt>
                </c:numCache>
              </c:numRef>
            </c:minus>
            <c:spPr>
              <a:noFill/>
              <a:ln w="12700" cap="flat" cmpd="sng" algn="ctr">
                <a:solidFill>
                  <a:schemeClr val="accent5"/>
                </a:solidFill>
                <a:round/>
              </a:ln>
              <a:effectLst/>
            </c:spPr>
          </c:errBars>
          <c:cat>
            <c:strRef>
              <c:f>Sheet1!$A$2:$A$4</c:f>
              <c:strCache>
                <c:ptCount val="3"/>
                <c:pt idx="0">
                  <c:v>Baseline</c:v>
                </c:pt>
                <c:pt idx="1">
                  <c:v>Week 4</c:v>
                </c:pt>
                <c:pt idx="2">
                  <c:v>Week 8</c:v>
                </c:pt>
              </c:strCache>
            </c:strRef>
          </c:cat>
          <c:val>
            <c:numRef>
              <c:f>Sheet1!$B$2:$B$4</c:f>
              <c:numCache>
                <c:formatCode>General</c:formatCode>
                <c:ptCount val="3"/>
                <c:pt idx="0">
                  <c:v>3.4</c:v>
                </c:pt>
                <c:pt idx="1">
                  <c:v>2</c:v>
                </c:pt>
                <c:pt idx="2">
                  <c:v>2.06</c:v>
                </c:pt>
              </c:numCache>
            </c:numRef>
          </c:val>
          <c:smooth val="0"/>
          <c:extLst>
            <c:ext xmlns:c16="http://schemas.microsoft.com/office/drawing/2014/chart" uri="{C3380CC4-5D6E-409C-BE32-E72D297353CC}">
              <c16:uniqueId val="{00000000-11FC-4EDD-88BF-CC5BC48740A7}"/>
            </c:ext>
          </c:extLst>
        </c:ser>
        <c:ser>
          <c:idx val="1"/>
          <c:order val="1"/>
          <c:tx>
            <c:strRef>
              <c:f>Sheet1!$C$1</c:f>
              <c:strCache>
                <c:ptCount val="1"/>
                <c:pt idx="0">
                  <c:v>Evolocumab</c:v>
                </c:pt>
              </c:strCache>
            </c:strRef>
          </c:tx>
          <c:spPr>
            <a:ln w="28575" cap="rnd">
              <a:solidFill>
                <a:srgbClr val="FC840C"/>
              </a:solidFill>
              <a:round/>
            </a:ln>
            <a:effectLst/>
          </c:spPr>
          <c:marker>
            <c:symbol val="circle"/>
            <c:size val="5"/>
            <c:spPr>
              <a:solidFill>
                <a:srgbClr val="FC840C"/>
              </a:solidFill>
              <a:ln w="9525">
                <a:solidFill>
                  <a:srgbClr val="FC840C"/>
                </a:solidFill>
              </a:ln>
              <a:effectLst/>
            </c:spPr>
          </c:marker>
          <c:errBars>
            <c:errDir val="y"/>
            <c:errBarType val="both"/>
            <c:errValType val="cust"/>
            <c:noEndCap val="0"/>
            <c:plus>
              <c:numRef>
                <c:f>Sheet1!$L$2:$L$4</c:f>
                <c:numCache>
                  <c:formatCode>General</c:formatCode>
                  <c:ptCount val="3"/>
                  <c:pt idx="0">
                    <c:v>0.1599999999999997</c:v>
                  </c:pt>
                  <c:pt idx="1">
                    <c:v>7.999999999999996E-2</c:v>
                  </c:pt>
                  <c:pt idx="2">
                    <c:v>8.4999999999999964E-2</c:v>
                  </c:pt>
                </c:numCache>
              </c:numRef>
            </c:plus>
            <c:minus>
              <c:numRef>
                <c:f>Sheet1!$K$2:$K$4</c:f>
                <c:numCache>
                  <c:formatCode>General</c:formatCode>
                  <c:ptCount val="3"/>
                  <c:pt idx="0">
                    <c:v>0.14999999999999991</c:v>
                  </c:pt>
                  <c:pt idx="1">
                    <c:v>8.0000000000000071E-2</c:v>
                  </c:pt>
                  <c:pt idx="2">
                    <c:v>8.5000000000000075E-2</c:v>
                  </c:pt>
                </c:numCache>
              </c:numRef>
            </c:minus>
            <c:spPr>
              <a:noFill/>
              <a:ln w="12700" cap="flat" cmpd="sng" algn="ctr">
                <a:solidFill>
                  <a:srgbClr val="FC840C"/>
                </a:solidFill>
                <a:round/>
              </a:ln>
              <a:effectLst/>
            </c:spPr>
          </c:errBars>
          <c:cat>
            <c:strRef>
              <c:f>Sheet1!$A$2:$A$4</c:f>
              <c:strCache>
                <c:ptCount val="3"/>
                <c:pt idx="0">
                  <c:v>Baseline</c:v>
                </c:pt>
                <c:pt idx="1">
                  <c:v>Week 4</c:v>
                </c:pt>
                <c:pt idx="2">
                  <c:v>Week 8</c:v>
                </c:pt>
              </c:strCache>
            </c:strRef>
          </c:cat>
          <c:val>
            <c:numRef>
              <c:f>Sheet1!$C$2:$C$4</c:f>
              <c:numCache>
                <c:formatCode>General</c:formatCode>
                <c:ptCount val="3"/>
                <c:pt idx="0">
                  <c:v>3.6</c:v>
                </c:pt>
                <c:pt idx="1">
                  <c:v>0.79</c:v>
                </c:pt>
                <c:pt idx="2">
                  <c:v>0.79</c:v>
                </c:pt>
              </c:numCache>
            </c:numRef>
          </c:val>
          <c:smooth val="0"/>
          <c:extLst>
            <c:ext xmlns:c16="http://schemas.microsoft.com/office/drawing/2014/chart" uri="{C3380CC4-5D6E-409C-BE32-E72D297353CC}">
              <c16:uniqueId val="{00000001-11FC-4EDD-88BF-CC5BC48740A7}"/>
            </c:ext>
          </c:extLst>
        </c:ser>
        <c:dLbls>
          <c:showLegendKey val="0"/>
          <c:showVal val="0"/>
          <c:showCatName val="0"/>
          <c:showSerName val="0"/>
          <c:showPercent val="0"/>
          <c:showBubbleSize val="0"/>
        </c:dLbls>
        <c:marker val="1"/>
        <c:smooth val="0"/>
        <c:axId val="496405288"/>
        <c:axId val="498769928"/>
      </c:lineChart>
      <c:catAx>
        <c:axId val="49640528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98769928"/>
        <c:crosses val="autoZero"/>
        <c:auto val="1"/>
        <c:lblAlgn val="ctr"/>
        <c:lblOffset val="0"/>
        <c:noMultiLvlLbl val="0"/>
      </c:catAx>
      <c:valAx>
        <c:axId val="498769928"/>
        <c:scaling>
          <c:orientation val="minMax"/>
        </c:scaling>
        <c:delete val="0"/>
        <c:axPos val="l"/>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96405288"/>
        <c:crosses val="autoZero"/>
        <c:crossBetween val="between"/>
        <c:majorUnit val="1"/>
        <c:minorUnit val="0.1"/>
      </c:valAx>
      <c:spPr>
        <a:noFill/>
        <a:ln>
          <a:noFill/>
        </a:ln>
        <a:effectLst/>
      </c:spPr>
    </c:plotArea>
    <c:legend>
      <c:legendPos val="t"/>
      <c:layout>
        <c:manualLayout>
          <c:xMode val="edge"/>
          <c:yMode val="edge"/>
          <c:x val="0.30637517698121652"/>
          <c:y val="9.1070592336102554E-2"/>
          <c:w val="0.3872495149767754"/>
          <c:h val="9.382734063269898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76140695903676"/>
          <c:y val="0.12163487346194563"/>
          <c:w val="0.91344248914769566"/>
          <c:h val="0.74578878706459395"/>
        </c:manualLayout>
      </c:layout>
      <c:barChart>
        <c:barDir val="col"/>
        <c:grouping val="clustered"/>
        <c:varyColors val="0"/>
        <c:ser>
          <c:idx val="0"/>
          <c:order val="0"/>
          <c:tx>
            <c:strRef>
              <c:f>Sheet1!$B$1</c:f>
              <c:strCache>
                <c:ptCount val="1"/>
                <c:pt idx="0">
                  <c:v>Placebo</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LDL-C &lt; 1.8 mmol/L at week 8</c:v>
                </c:pt>
              </c:strCache>
            </c:strRef>
          </c:cat>
          <c:val>
            <c:numRef>
              <c:f>Sheet1!$B$2</c:f>
              <c:numCache>
                <c:formatCode>0.0%</c:formatCode>
                <c:ptCount val="1"/>
                <c:pt idx="0">
                  <c:v>0.376</c:v>
                </c:pt>
              </c:numCache>
            </c:numRef>
          </c:val>
          <c:extLst>
            <c:ext xmlns:c16="http://schemas.microsoft.com/office/drawing/2014/chart" uri="{C3380CC4-5D6E-409C-BE32-E72D297353CC}">
              <c16:uniqueId val="{00000000-373C-47ED-A583-F59CAD3BA9F8}"/>
            </c:ext>
          </c:extLst>
        </c:ser>
        <c:ser>
          <c:idx val="1"/>
          <c:order val="1"/>
          <c:tx>
            <c:strRef>
              <c:f>Sheet1!$C$1</c:f>
              <c:strCache>
                <c:ptCount val="1"/>
                <c:pt idx="0">
                  <c:v>Evolocumab</c:v>
                </c:pt>
              </c:strCache>
            </c:strRef>
          </c:tx>
          <c:spPr>
            <a:solidFill>
              <a:srgbClr val="FC840C"/>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LDL-C &lt; 1.8 mmol/L at week 8</c:v>
                </c:pt>
              </c:strCache>
            </c:strRef>
          </c:cat>
          <c:val>
            <c:numRef>
              <c:f>Sheet1!$C$2</c:f>
              <c:numCache>
                <c:formatCode>0.0%</c:formatCode>
                <c:ptCount val="1"/>
                <c:pt idx="0">
                  <c:v>0.95699999999999996</c:v>
                </c:pt>
              </c:numCache>
            </c:numRef>
          </c:val>
          <c:extLst>
            <c:ext xmlns:c16="http://schemas.microsoft.com/office/drawing/2014/chart" uri="{C3380CC4-5D6E-409C-BE32-E72D297353CC}">
              <c16:uniqueId val="{00000001-373C-47ED-A583-F59CAD3BA9F8}"/>
            </c:ext>
          </c:extLst>
        </c:ser>
        <c:dLbls>
          <c:dLblPos val="outEnd"/>
          <c:showLegendKey val="0"/>
          <c:showVal val="1"/>
          <c:showCatName val="0"/>
          <c:showSerName val="0"/>
          <c:showPercent val="0"/>
          <c:showBubbleSize val="0"/>
        </c:dLbls>
        <c:gapWidth val="123"/>
        <c:overlap val="-15"/>
        <c:axId val="498770712"/>
        <c:axId val="498771104"/>
      </c:barChart>
      <c:catAx>
        <c:axId val="498770712"/>
        <c:scaling>
          <c:orientation val="minMax"/>
        </c:scaling>
        <c:delete val="0"/>
        <c:axPos val="b"/>
        <c:numFmt formatCode="General" sourceLinked="1"/>
        <c:majorTickMark val="none"/>
        <c:minorTickMark val="none"/>
        <c:tickLblPos val="low"/>
        <c:spPr>
          <a:noFill/>
          <a:ln w="127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98771104"/>
        <c:crosses val="autoZero"/>
        <c:auto val="0"/>
        <c:lblAlgn val="ctr"/>
        <c:lblOffset val="300"/>
        <c:noMultiLvlLbl val="0"/>
      </c:catAx>
      <c:valAx>
        <c:axId val="498771104"/>
        <c:scaling>
          <c:orientation val="minMax"/>
          <c:max val="1"/>
          <c:min val="0"/>
        </c:scaling>
        <c:delete val="0"/>
        <c:axPos val="l"/>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98770712"/>
        <c:crosses val="autoZero"/>
        <c:crossBetween val="between"/>
        <c:majorUnit val="0.25"/>
        <c:min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6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619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771525" y="4341813"/>
            <a:ext cx="42481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1187" name="Rectangle 3"/>
          <p:cNvSpPr>
            <a:spLocks noGrp="1" noRot="1" noChangeAspect="1" noChangeArrowheads="1" noTextEdit="1"/>
          </p:cNvSpPr>
          <p:nvPr>
            <p:ph type="sldImg" idx="2"/>
          </p:nvPr>
        </p:nvSpPr>
        <p:spPr bwMode="auto">
          <a:xfrm>
            <a:off x="327025" y="687388"/>
            <a:ext cx="5137150" cy="34258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4227278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scardio.org/about/press-releases/esc13-Amsterdam/Pages/euroaspire-iv-success-challenges-secondary-prevention-CVD-Europe.aspx"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590550"/>
            <a:ext cx="6330950" cy="4221163"/>
          </a:xfrm>
        </p:spPr>
      </p:sp>
      <p:sp>
        <p:nvSpPr>
          <p:cNvPr id="3" name="Notes Placeholder 2"/>
          <p:cNvSpPr>
            <a:spLocks noGrp="1"/>
          </p:cNvSpPr>
          <p:nvPr>
            <p:ph type="body" idx="1"/>
          </p:nvPr>
        </p:nvSpPr>
        <p:spPr/>
        <p:txBody>
          <a:bodyPr/>
          <a:lstStyle/>
          <a:p>
            <a:pPr marL="187436" indent="-187436">
              <a:buFont typeface="Arial" panose="020B0604020202020204" pitchFamily="34" charset="0"/>
              <a:buChar char="•"/>
              <a:defRPr/>
            </a:pPr>
            <a:r>
              <a:rPr lang="en-CA" sz="1000" dirty="0">
                <a:latin typeface="Arial" panose="020B0604020202020204" pitchFamily="34" charset="0"/>
                <a:cs typeface="Arial" panose="020B0604020202020204" pitchFamily="34" charset="0"/>
              </a:rPr>
              <a:t>The above slide depicts the linear relationship between mean LDL-C levels and atherosclerosis progression in some of the largest statin placebo-controlled trials</a:t>
            </a:r>
          </a:p>
          <a:p>
            <a:pPr marL="177674" indent="-177674">
              <a:buFont typeface="Arial" panose="020B0604020202020204" pitchFamily="34" charset="0"/>
              <a:buChar char="•"/>
              <a:defRPr/>
            </a:pPr>
            <a:r>
              <a:rPr lang="en-CA" sz="1000" dirty="0">
                <a:latin typeface="Arial" panose="020B0604020202020204" pitchFamily="34" charset="0"/>
                <a:cs typeface="Arial" panose="020B0604020202020204" pitchFamily="34" charset="0"/>
              </a:rPr>
              <a:t>Linear regression analysis shows a high correlation between the mean LDL-C achieved in various statin trials and the mean progression rate for the most robust IVUS endpoint, PAV (r</a:t>
            </a:r>
            <a:r>
              <a:rPr lang="en-CA" sz="1000" baseline="30000" dirty="0">
                <a:latin typeface="Arial" panose="020B0604020202020204" pitchFamily="34" charset="0"/>
                <a:cs typeface="Arial" panose="020B0604020202020204" pitchFamily="34" charset="0"/>
              </a:rPr>
              <a:t>2</a:t>
            </a:r>
            <a:r>
              <a:rPr lang="en-CA" sz="1000" dirty="0">
                <a:latin typeface="Arial" panose="020B0604020202020204" pitchFamily="34" charset="0"/>
                <a:cs typeface="Arial" panose="020B0604020202020204" pitchFamily="34" charset="0"/>
              </a:rPr>
              <a:t>=0.97; </a:t>
            </a:r>
            <a:r>
              <a:rPr lang="en-CA" sz="1000" i="1" dirty="0">
                <a:latin typeface="Arial" panose="020B0604020202020204" pitchFamily="34" charset="0"/>
                <a:cs typeface="Arial" panose="020B0604020202020204" pitchFamily="34" charset="0"/>
              </a:rPr>
              <a:t>P&lt;</a:t>
            </a:r>
            <a:r>
              <a:rPr lang="en-CA" sz="1000" dirty="0">
                <a:latin typeface="Arial" panose="020B0604020202020204" pitchFamily="34" charset="0"/>
                <a:cs typeface="Arial" panose="020B0604020202020204" pitchFamily="34" charset="0"/>
              </a:rPr>
              <a:t>0</a:t>
            </a:r>
            <a:r>
              <a:rPr lang="en-CA" sz="1000" i="1" dirty="0">
                <a:latin typeface="Arial" panose="020B0604020202020204" pitchFamily="34" charset="0"/>
                <a:cs typeface="Arial" panose="020B0604020202020204" pitchFamily="34" charset="0"/>
              </a:rPr>
              <a:t>.</a:t>
            </a:r>
            <a:r>
              <a:rPr lang="en-CA" sz="1000" dirty="0">
                <a:latin typeface="Arial" panose="020B0604020202020204" pitchFamily="34" charset="0"/>
                <a:cs typeface="Arial" panose="020B0604020202020204" pitchFamily="34" charset="0"/>
              </a:rPr>
              <a:t>001), in various IVUS regression-progression trials</a:t>
            </a:r>
          </a:p>
          <a:p>
            <a:pPr marL="177674" indent="-177674" defTabSz="947593">
              <a:buFont typeface="Arial" panose="020B0604020202020204" pitchFamily="34" charset="0"/>
              <a:buChar char="•"/>
              <a:defRPr/>
            </a:pPr>
            <a:r>
              <a:rPr lang="en-US" sz="1000" dirty="0">
                <a:latin typeface="Arial" panose="020B0604020202020204" pitchFamily="34" charset="0"/>
                <a:cs typeface="Arial" panose="020B0604020202020204" pitchFamily="34" charset="0"/>
              </a:rPr>
              <a:t>To convert: 100 mg/</a:t>
            </a:r>
            <a:r>
              <a:rPr lang="en-US" sz="1000" dirty="0" err="1">
                <a:latin typeface="Arial" panose="020B0604020202020204" pitchFamily="34" charset="0"/>
                <a:cs typeface="Arial" panose="020B0604020202020204" pitchFamily="34" charset="0"/>
              </a:rPr>
              <a:t>dL</a:t>
            </a:r>
            <a:r>
              <a:rPr lang="en-US" sz="1000" dirty="0">
                <a:latin typeface="Arial" panose="020B0604020202020204" pitchFamily="34" charset="0"/>
                <a:cs typeface="Arial" panose="020B0604020202020204" pitchFamily="34" charset="0"/>
              </a:rPr>
              <a:t>=2.59 </a:t>
            </a:r>
            <a:r>
              <a:rPr lang="en-US" sz="1000" dirty="0" err="1">
                <a:latin typeface="Arial" panose="020B0604020202020204" pitchFamily="34" charset="0"/>
                <a:cs typeface="Arial" panose="020B0604020202020204" pitchFamily="34" charset="0"/>
              </a:rPr>
              <a:t>mmol</a:t>
            </a:r>
            <a:r>
              <a:rPr lang="en-US" sz="1000" dirty="0">
                <a:latin typeface="Arial" panose="020B0604020202020204" pitchFamily="34" charset="0"/>
                <a:cs typeface="Arial" panose="020B0604020202020204" pitchFamily="34" charset="0"/>
              </a:rPr>
              <a:t>/L</a:t>
            </a:r>
          </a:p>
          <a:p>
            <a:pPr marL="177674" indent="-177674">
              <a:buFont typeface="Arial" panose="020B0604020202020204" pitchFamily="34" charset="0"/>
              <a:buChar char="•"/>
              <a:defRPr/>
            </a:pPr>
            <a:endParaRPr lang="en-CA" sz="1000" baseline="30000" dirty="0">
              <a:latin typeface="Arial" panose="020B0604020202020204" pitchFamily="34" charset="0"/>
              <a:cs typeface="Arial" panose="020B0604020202020204" pitchFamily="34" charset="0"/>
            </a:endParaRPr>
          </a:p>
          <a:p>
            <a:pPr>
              <a:defRPr/>
            </a:pPr>
            <a:endParaRPr lang="en-CA" sz="1000" b="1"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Studies:</a:t>
            </a:r>
          </a:p>
          <a:p>
            <a:r>
              <a:rPr lang="en-US" altLang="en-US" sz="1000" dirty="0">
                <a:solidFill>
                  <a:srgbClr val="000000"/>
                </a:solidFill>
                <a:latin typeface="Arial" panose="020B0604020202020204" pitchFamily="34" charset="0"/>
                <a:cs typeface="Arial" panose="020B0604020202020204" pitchFamily="34" charset="0"/>
              </a:rPr>
              <a:t>ACTIVATE, </a:t>
            </a:r>
            <a:r>
              <a:rPr lang="en-GB" sz="1000" dirty="0" err="1">
                <a:solidFill>
                  <a:srgbClr val="000000"/>
                </a:solidFill>
                <a:latin typeface="Arial" panose="020B0604020202020204" pitchFamily="34" charset="0"/>
                <a:cs typeface="Arial" panose="020B0604020202020204" pitchFamily="34" charset="0"/>
              </a:rPr>
              <a:t>Acyl-CoA:Cholesterol</a:t>
            </a:r>
            <a:r>
              <a:rPr lang="en-GB" sz="1000" dirty="0">
                <a:solidFill>
                  <a:srgbClr val="000000"/>
                </a:solidFill>
                <a:latin typeface="Arial" panose="020B0604020202020204" pitchFamily="34" charset="0"/>
                <a:cs typeface="Arial" panose="020B0604020202020204" pitchFamily="34" charset="0"/>
              </a:rPr>
              <a:t> Acyltransferase Intravascular Atherosclerosis Treatment Evaluation</a:t>
            </a:r>
            <a:r>
              <a:rPr lang="en-US" altLang="en-US" sz="1000" dirty="0">
                <a:solidFill>
                  <a:srgbClr val="000000"/>
                </a:solidFill>
                <a:latin typeface="Arial" panose="020B0604020202020204" pitchFamily="34" charset="0"/>
                <a:cs typeface="Arial" panose="020B0604020202020204" pitchFamily="34" charset="0"/>
              </a:rPr>
              <a:t>; A-PLUS, </a:t>
            </a:r>
            <a:r>
              <a:rPr lang="en-US" altLang="en-US" sz="1000" dirty="0" err="1">
                <a:solidFill>
                  <a:srgbClr val="000000"/>
                </a:solidFill>
                <a:latin typeface="Arial" panose="020B0604020202020204" pitchFamily="34" charset="0"/>
                <a:cs typeface="Arial" panose="020B0604020202020204" pitchFamily="34" charset="0"/>
              </a:rPr>
              <a:t>Avasimibe</a:t>
            </a:r>
            <a:r>
              <a:rPr lang="en-US" altLang="en-US" sz="1000" dirty="0">
                <a:solidFill>
                  <a:srgbClr val="000000"/>
                </a:solidFill>
                <a:latin typeface="Arial" panose="020B0604020202020204" pitchFamily="34" charset="0"/>
                <a:cs typeface="Arial" panose="020B0604020202020204" pitchFamily="34" charset="0"/>
              </a:rPr>
              <a:t> and Progression of Lesions on Ultrasound; ASTEROID, A Study to Evaluate the Effect of </a:t>
            </a:r>
            <a:r>
              <a:rPr lang="en-US" altLang="en-US" sz="1000" dirty="0" err="1">
                <a:solidFill>
                  <a:srgbClr val="000000"/>
                </a:solidFill>
                <a:latin typeface="Arial" panose="020B0604020202020204" pitchFamily="34" charset="0"/>
                <a:cs typeface="Arial" panose="020B0604020202020204" pitchFamily="34" charset="0"/>
              </a:rPr>
              <a:t>Rosuvastatin</a:t>
            </a:r>
            <a:r>
              <a:rPr lang="en-US" altLang="en-US" sz="1000" dirty="0">
                <a:solidFill>
                  <a:srgbClr val="000000"/>
                </a:solidFill>
                <a:latin typeface="Arial" panose="020B0604020202020204" pitchFamily="34" charset="0"/>
                <a:cs typeface="Arial" panose="020B0604020202020204" pitchFamily="34" charset="0"/>
              </a:rPr>
              <a:t> on Intravascular Ultrasound-Derived Coronary Atheroma Burden; CAMELOT, Comparison of Amlodipine vs </a:t>
            </a:r>
            <a:r>
              <a:rPr lang="en-US" altLang="en-US" sz="1000" dirty="0" err="1">
                <a:solidFill>
                  <a:srgbClr val="000000"/>
                </a:solidFill>
                <a:latin typeface="Arial" panose="020B0604020202020204" pitchFamily="34" charset="0"/>
                <a:cs typeface="Arial" panose="020B0604020202020204" pitchFamily="34" charset="0"/>
              </a:rPr>
              <a:t>Enalapril</a:t>
            </a:r>
            <a:r>
              <a:rPr lang="en-US" altLang="en-US" sz="1000" dirty="0">
                <a:solidFill>
                  <a:srgbClr val="000000"/>
                </a:solidFill>
                <a:latin typeface="Arial" panose="020B0604020202020204" pitchFamily="34" charset="0"/>
                <a:cs typeface="Arial" panose="020B0604020202020204" pitchFamily="34" charset="0"/>
              </a:rPr>
              <a:t> to Limit Occurrences of Thrombosis; REVERSAL, Reversal of Atherosclerosis With Aggressive Lipid-Lowering.</a:t>
            </a:r>
          </a:p>
          <a:p>
            <a:endParaRPr lang="en-CA" sz="1000" b="1" dirty="0">
              <a:latin typeface="Arial" panose="020B0604020202020204" pitchFamily="34" charset="0"/>
              <a:cs typeface="Arial" panose="020B0604020202020204" pitchFamily="34" charset="0"/>
            </a:endParaRPr>
          </a:p>
          <a:p>
            <a:pPr>
              <a:defRPr/>
            </a:pPr>
            <a:r>
              <a:rPr lang="en-CA" sz="1000" dirty="0">
                <a:latin typeface="Arial" panose="020B0604020202020204" pitchFamily="34" charset="0"/>
                <a:cs typeface="Arial" panose="020B0604020202020204" pitchFamily="34" charset="0"/>
              </a:rPr>
              <a:t>Abbreviations:</a:t>
            </a:r>
          </a:p>
          <a:p>
            <a:pPr>
              <a:defRPr/>
            </a:pPr>
            <a:r>
              <a:rPr lang="en-CA" sz="1000" dirty="0">
                <a:latin typeface="Arial" panose="020B0604020202020204" pitchFamily="34" charset="0"/>
                <a:cs typeface="Arial" panose="020B0604020202020204" pitchFamily="34" charset="0"/>
              </a:rPr>
              <a:t>CV, cardiovascular; IVUS, </a:t>
            </a:r>
            <a:r>
              <a:rPr lang="en-US" altLang="en-US" sz="1000" dirty="0">
                <a:latin typeface="Arial" panose="020B0604020202020204" pitchFamily="34" charset="0"/>
                <a:cs typeface="Arial" panose="020B0604020202020204" pitchFamily="34" charset="0"/>
              </a:rPr>
              <a:t>intravascular ultrasound; </a:t>
            </a:r>
            <a:r>
              <a:rPr lang="en-CA" sz="1000" dirty="0">
                <a:latin typeface="Arial" panose="020B0604020202020204" pitchFamily="34" charset="0"/>
                <a:cs typeface="Arial" panose="020B0604020202020204" pitchFamily="34" charset="0"/>
              </a:rPr>
              <a:t>LDL-C, low-density lipoprotein cholesterol; PAV, percent atheroma volume</a:t>
            </a:r>
            <a:r>
              <a:rPr lang="en-US" altLang="en-US" sz="1000" dirty="0">
                <a:latin typeface="Arial" panose="020B0604020202020204" pitchFamily="34" charset="0"/>
                <a:cs typeface="Arial" panose="020B0604020202020204" pitchFamily="34" charset="0"/>
              </a:rPr>
              <a:t>.</a:t>
            </a:r>
            <a:endParaRPr lang="en-CA" sz="1000" b="1" dirty="0">
              <a:latin typeface="Arial" panose="020B0604020202020204" pitchFamily="34" charset="0"/>
              <a:cs typeface="Arial" panose="020B0604020202020204" pitchFamily="34" charset="0"/>
            </a:endParaRPr>
          </a:p>
          <a:p>
            <a:pPr>
              <a:defRPr/>
            </a:pPr>
            <a:endParaRPr lang="en-CA" sz="1000" b="1" dirty="0">
              <a:latin typeface="Arial" panose="020B0604020202020204" pitchFamily="34" charset="0"/>
              <a:cs typeface="Arial" panose="020B0604020202020204" pitchFamily="34" charset="0"/>
            </a:endParaRPr>
          </a:p>
          <a:p>
            <a:pPr>
              <a:defRPr/>
            </a:pPr>
            <a:r>
              <a:rPr lang="en-CA" sz="1000" dirty="0">
                <a:latin typeface="Arial" panose="020B0604020202020204" pitchFamily="34" charset="0"/>
                <a:cs typeface="Arial" panose="020B0604020202020204" pitchFamily="34" charset="0"/>
              </a:rPr>
              <a:t>Reference:</a:t>
            </a:r>
          </a:p>
          <a:p>
            <a:pPr>
              <a:defRPr/>
            </a:pPr>
            <a:r>
              <a:rPr lang="en-IN" sz="1000" dirty="0" err="1">
                <a:latin typeface="Arial" panose="020B0604020202020204" pitchFamily="34" charset="0"/>
                <a:cs typeface="Arial" panose="020B0604020202020204" pitchFamily="34" charset="0"/>
              </a:rPr>
              <a:t>Nissen</a:t>
            </a:r>
            <a:r>
              <a:rPr lang="en-IN" sz="1000" dirty="0">
                <a:latin typeface="Arial" panose="020B0604020202020204" pitchFamily="34" charset="0"/>
                <a:cs typeface="Arial" panose="020B0604020202020204" pitchFamily="34" charset="0"/>
              </a:rPr>
              <a:t> SE, et al. </a:t>
            </a:r>
            <a:r>
              <a:rPr lang="en-CA" sz="1000" dirty="0">
                <a:latin typeface="Arial" panose="020B0604020202020204" pitchFamily="34" charset="0"/>
                <a:cs typeface="Arial" panose="020B0604020202020204" pitchFamily="34" charset="0"/>
              </a:rPr>
              <a:t>JAMA 2006;295:1555</a:t>
            </a:r>
            <a:r>
              <a:rPr lang="en-GB" altLang="zh-CN" sz="1000" dirty="0">
                <a:latin typeface="Arial" panose="020B0604020202020204" pitchFamily="34" charset="0"/>
                <a:cs typeface="Arial" panose="020B0604020202020204" pitchFamily="34" charset="0"/>
              </a:rPr>
              <a:t>–</a:t>
            </a:r>
            <a:r>
              <a:rPr lang="en-CA" sz="1000" dirty="0">
                <a:latin typeface="Arial" panose="020B0604020202020204" pitchFamily="34" charset="0"/>
                <a:cs typeface="Arial" panose="020B0604020202020204" pitchFamily="34" charset="0"/>
              </a:rPr>
              <a:t>65.</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a:xfrm>
            <a:off x="4012256" y="9712548"/>
            <a:ext cx="3087045" cy="52206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C8528-241F-49DF-90D3-B4F59014C5E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3940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587375"/>
            <a:ext cx="6335712" cy="4224338"/>
          </a:xfrm>
        </p:spPr>
      </p:sp>
      <p:sp>
        <p:nvSpPr>
          <p:cNvPr id="3" name="Notes Placeholder 2"/>
          <p:cNvSpPr>
            <a:spLocks noGrp="1"/>
          </p:cNvSpPr>
          <p:nvPr>
            <p:ph type="body" idx="1"/>
          </p:nvPr>
        </p:nvSpPr>
        <p:spPr/>
        <p:txBody>
          <a:bodyPr/>
          <a:lstStyle/>
          <a:p>
            <a:pPr marL="177674" indent="-177674">
              <a:buFont typeface="Arial" panose="020B0604020202020204" pitchFamily="34" charset="0"/>
              <a:buChar char="•"/>
            </a:pPr>
            <a:r>
              <a:rPr lang="en-GB" sz="1000" dirty="0">
                <a:latin typeface="Arial" panose="020B0604020202020204" pitchFamily="34" charset="0"/>
                <a:cs typeface="Arial" panose="020B0604020202020204" pitchFamily="34" charset="0"/>
              </a:rPr>
              <a:t>TNT</a:t>
            </a:r>
            <a:r>
              <a:rPr lang="en-GB" sz="1000" baseline="30000" dirty="0">
                <a:latin typeface="Arial" panose="020B0604020202020204" pitchFamily="34" charset="0"/>
                <a:cs typeface="Arial" panose="020B0604020202020204" pitchFamily="34" charset="0"/>
              </a:rPr>
              <a:t>1</a:t>
            </a:r>
          </a:p>
          <a:p>
            <a:pPr marL="651470" lvl="1" indent="-177674">
              <a:buFont typeface="Arial" panose="020B0604020202020204" pitchFamily="34" charset="0"/>
              <a:buChar char="•"/>
            </a:pPr>
            <a:r>
              <a:rPr lang="en-GB" sz="1000" dirty="0">
                <a:latin typeface="Arial" panose="020B0604020202020204" pitchFamily="34" charset="0"/>
                <a:cs typeface="Arial" panose="020B0604020202020204" pitchFamily="34" charset="0"/>
              </a:rPr>
              <a:t>4995 patients with coronary heart disease and LDL-C &lt;130 mg/</a:t>
            </a:r>
            <a:r>
              <a:rPr lang="en-GB" sz="1000" dirty="0" err="1">
                <a:latin typeface="Arial" panose="020B0604020202020204" pitchFamily="34" charset="0"/>
                <a:cs typeface="Arial" panose="020B0604020202020204" pitchFamily="34" charset="0"/>
              </a:rPr>
              <a:t>dL</a:t>
            </a:r>
            <a:r>
              <a:rPr lang="en-GB" sz="1000" dirty="0">
                <a:latin typeface="Arial" panose="020B0604020202020204" pitchFamily="34" charset="0"/>
                <a:cs typeface="Arial" panose="020B0604020202020204" pitchFamily="34" charset="0"/>
              </a:rPr>
              <a:t> were randomized to atorvastatin 10 mg/day or 80 mg/day</a:t>
            </a:r>
          </a:p>
          <a:p>
            <a:pPr marL="651470" lvl="1" indent="-177674">
              <a:buFont typeface="Arial" panose="020B0604020202020204" pitchFamily="34" charset="0"/>
              <a:buChar char="•"/>
            </a:pPr>
            <a:r>
              <a:rPr lang="en-GB" sz="1000" dirty="0">
                <a:latin typeface="Arial" panose="020B0604020202020204" pitchFamily="34" charset="0"/>
                <a:cs typeface="Arial" panose="020B0604020202020204" pitchFamily="34" charset="0"/>
              </a:rPr>
              <a:t>Patients were divided into quintiles according to LDL-C levels after 3 months of treatment: &lt;64, 64–&lt;77, 77–&lt;90, 90–&lt;106 and ≥106 mg/</a:t>
            </a:r>
            <a:r>
              <a:rPr lang="en-GB" sz="1000" dirty="0" err="1">
                <a:latin typeface="Arial" panose="020B0604020202020204" pitchFamily="34" charset="0"/>
                <a:cs typeface="Arial" panose="020B0604020202020204" pitchFamily="34" charset="0"/>
              </a:rPr>
              <a:t>dL</a:t>
            </a:r>
            <a:endParaRPr lang="en-GB" sz="1000" dirty="0">
              <a:latin typeface="Arial" panose="020B0604020202020204" pitchFamily="34" charset="0"/>
              <a:cs typeface="Arial" panose="020B0604020202020204" pitchFamily="34" charset="0"/>
            </a:endParaRPr>
          </a:p>
          <a:p>
            <a:pPr marL="651470" lvl="1" indent="-177674">
              <a:buFont typeface="Arial" panose="020B0604020202020204" pitchFamily="34" charset="0"/>
              <a:buChar char="•"/>
            </a:pPr>
            <a:r>
              <a:rPr lang="en-GB" sz="1000" dirty="0">
                <a:latin typeface="Arial" panose="020B0604020202020204" pitchFamily="34" charset="0"/>
                <a:cs typeface="Arial" panose="020B0604020202020204" pitchFamily="34" charset="0"/>
              </a:rPr>
              <a:t>The figure plots the % of patients with major CV events according to LDL-C level</a:t>
            </a:r>
          </a:p>
          <a:p>
            <a:pPr marL="177674" indent="-177674">
              <a:buFont typeface="Arial" panose="020B0604020202020204" pitchFamily="34" charset="0"/>
              <a:buChar char="•"/>
            </a:pPr>
            <a:r>
              <a:rPr lang="en-GB" sz="1000" dirty="0">
                <a:latin typeface="Arial" panose="020B0604020202020204" pitchFamily="34" charset="0"/>
                <a:cs typeface="Arial" panose="020B0604020202020204" pitchFamily="34" charset="0"/>
              </a:rPr>
              <a:t>JUPITER</a:t>
            </a:r>
            <a:r>
              <a:rPr lang="en-GB" sz="1000" baseline="30000" dirty="0">
                <a:latin typeface="Arial" panose="020B0604020202020204" pitchFamily="34" charset="0"/>
                <a:cs typeface="Arial" panose="020B0604020202020204" pitchFamily="34" charset="0"/>
              </a:rPr>
              <a:t>2</a:t>
            </a:r>
            <a:endParaRPr lang="en-GB" sz="1000" dirty="0">
              <a:latin typeface="Arial" panose="020B0604020202020204" pitchFamily="34" charset="0"/>
              <a:cs typeface="Arial" panose="020B0604020202020204" pitchFamily="34" charset="0"/>
            </a:endParaRPr>
          </a:p>
          <a:p>
            <a:pPr marL="651470" lvl="1" indent="-177674">
              <a:buFont typeface="Arial" panose="020B0604020202020204" pitchFamily="34" charset="0"/>
              <a:buChar char="•"/>
            </a:pPr>
            <a:r>
              <a:rPr lang="en-GB" sz="1000" dirty="0">
                <a:latin typeface="Arial" panose="020B0604020202020204" pitchFamily="34" charset="0"/>
                <a:cs typeface="Arial" panose="020B0604020202020204" pitchFamily="34" charset="0"/>
              </a:rPr>
              <a:t>17,802 apparently healthy adults with high-sensitivity C-reactive protein ≥2 mg/L and LDL-C &lt;130 mg/</a:t>
            </a:r>
            <a:r>
              <a:rPr lang="en-GB" sz="1000" dirty="0" err="1">
                <a:latin typeface="Arial" panose="020B0604020202020204" pitchFamily="34" charset="0"/>
                <a:cs typeface="Arial" panose="020B0604020202020204" pitchFamily="34" charset="0"/>
              </a:rPr>
              <a:t>dL</a:t>
            </a:r>
            <a:r>
              <a:rPr lang="en-GB" sz="1000" dirty="0">
                <a:latin typeface="Arial" panose="020B0604020202020204" pitchFamily="34" charset="0"/>
                <a:cs typeface="Arial" panose="020B0604020202020204" pitchFamily="34" charset="0"/>
              </a:rPr>
              <a:t> were randomized to </a:t>
            </a:r>
            <a:r>
              <a:rPr lang="en-GB" sz="1000" dirty="0" err="1">
                <a:latin typeface="Arial" panose="020B0604020202020204" pitchFamily="34" charset="0"/>
                <a:cs typeface="Arial" panose="020B0604020202020204" pitchFamily="34" charset="0"/>
              </a:rPr>
              <a:t>rosuvastatin</a:t>
            </a:r>
            <a:r>
              <a:rPr lang="en-GB" sz="1000" dirty="0">
                <a:latin typeface="Arial" panose="020B0604020202020204" pitchFamily="34" charset="0"/>
                <a:cs typeface="Arial" panose="020B0604020202020204" pitchFamily="34" charset="0"/>
              </a:rPr>
              <a:t> 20 mg/day or placebo</a:t>
            </a:r>
          </a:p>
          <a:p>
            <a:pPr marL="651470" lvl="1" indent="-177674">
              <a:buFont typeface="Arial" panose="020B0604020202020204" pitchFamily="34" charset="0"/>
              <a:buChar char="•"/>
            </a:pPr>
            <a:r>
              <a:rPr lang="en-GB" sz="1000" dirty="0">
                <a:latin typeface="Arial" panose="020B0604020202020204" pitchFamily="34" charset="0"/>
                <a:cs typeface="Arial" panose="020B0604020202020204" pitchFamily="34" charset="0"/>
              </a:rPr>
              <a:t>The figure shows the Kaplan-Meier curves for the time to first occurrence of major CV events (CV death, MI, stroke, arterial revascularization or hospitalized UA) for subjects allocated to placebo vs </a:t>
            </a:r>
            <a:r>
              <a:rPr lang="en-GB" sz="1000" dirty="0" err="1">
                <a:latin typeface="Arial" panose="020B0604020202020204" pitchFamily="34" charset="0"/>
                <a:cs typeface="Arial" panose="020B0604020202020204" pitchFamily="34" charset="0"/>
              </a:rPr>
              <a:t>rosuvastatin</a:t>
            </a:r>
            <a:r>
              <a:rPr lang="en-GB" sz="1000" dirty="0">
                <a:latin typeface="Arial" panose="020B0604020202020204" pitchFamily="34" charset="0"/>
                <a:cs typeface="Arial" panose="020B0604020202020204" pitchFamily="34" charset="0"/>
              </a:rPr>
              <a:t> with LDL-C &gt;50 mg/</a:t>
            </a:r>
            <a:r>
              <a:rPr lang="en-GB" sz="1000" dirty="0" err="1">
                <a:latin typeface="Arial" panose="020B0604020202020204" pitchFamily="34" charset="0"/>
                <a:cs typeface="Arial" panose="020B0604020202020204" pitchFamily="34" charset="0"/>
              </a:rPr>
              <a:t>dL</a:t>
            </a:r>
            <a:r>
              <a:rPr lang="en-GB" sz="1000" dirty="0">
                <a:latin typeface="Arial" panose="020B0604020202020204" pitchFamily="34" charset="0"/>
                <a:cs typeface="Arial" panose="020B0604020202020204" pitchFamily="34" charset="0"/>
              </a:rPr>
              <a:t> or &lt;50 mg/</a:t>
            </a:r>
            <a:r>
              <a:rPr lang="en-GB" sz="1000" dirty="0" err="1">
                <a:latin typeface="Arial" panose="020B0604020202020204" pitchFamily="34" charset="0"/>
                <a:cs typeface="Arial" panose="020B0604020202020204" pitchFamily="34" charset="0"/>
              </a:rPr>
              <a:t>dL</a:t>
            </a:r>
            <a:endParaRPr lang="en-GB" sz="1000" dirty="0">
              <a:latin typeface="Arial" panose="020B0604020202020204" pitchFamily="34" charset="0"/>
              <a:cs typeface="Arial" panose="020B0604020202020204" pitchFamily="34" charset="0"/>
            </a:endParaRPr>
          </a:p>
          <a:p>
            <a:pPr marL="177674" indent="-177674">
              <a:buFont typeface="Arial" panose="020B0604020202020204" pitchFamily="34" charset="0"/>
              <a:buChar char="•"/>
            </a:pPr>
            <a:r>
              <a:rPr lang="en-GB" sz="1000" dirty="0">
                <a:latin typeface="Arial" panose="020B0604020202020204" pitchFamily="34" charset="0"/>
                <a:cs typeface="Arial" panose="020B0604020202020204" pitchFamily="34" charset="0"/>
              </a:rPr>
              <a:t>PROVE-IT TIMI 22</a:t>
            </a:r>
            <a:r>
              <a:rPr lang="en-GB" sz="1000" baseline="30000" dirty="0">
                <a:latin typeface="Arial" panose="020B0604020202020204" pitchFamily="34" charset="0"/>
                <a:cs typeface="Arial" panose="020B0604020202020204" pitchFamily="34" charset="0"/>
              </a:rPr>
              <a:t>3</a:t>
            </a:r>
            <a:endParaRPr lang="en-GB" sz="1000" dirty="0">
              <a:latin typeface="Arial" panose="020B0604020202020204" pitchFamily="34" charset="0"/>
              <a:cs typeface="Arial" panose="020B0604020202020204" pitchFamily="34" charset="0"/>
            </a:endParaRPr>
          </a:p>
          <a:p>
            <a:pPr marL="651470" lvl="1" indent="-177674">
              <a:buFont typeface="Arial" panose="020B0604020202020204" pitchFamily="34" charset="0"/>
              <a:buChar char="•"/>
            </a:pPr>
            <a:r>
              <a:rPr lang="en-GB" sz="1000" dirty="0">
                <a:latin typeface="Arial" panose="020B0604020202020204" pitchFamily="34" charset="0"/>
                <a:cs typeface="Arial" panose="020B0604020202020204" pitchFamily="34" charset="0"/>
              </a:rPr>
              <a:t>19,825 patients were randomized to receive atorvastatin 80 mg. LDL-C levels were assessed 4 months after the start of treatment</a:t>
            </a:r>
          </a:p>
          <a:p>
            <a:pPr marL="651470" lvl="1" indent="-177674">
              <a:buFont typeface="Arial" panose="020B0604020202020204" pitchFamily="34" charset="0"/>
              <a:buChar char="•"/>
            </a:pPr>
            <a:r>
              <a:rPr lang="en-GB" sz="1000" dirty="0">
                <a:latin typeface="Arial" panose="020B0604020202020204" pitchFamily="34" charset="0"/>
                <a:cs typeface="Arial" panose="020B0604020202020204" pitchFamily="34" charset="0"/>
              </a:rPr>
              <a:t>The hazard ratio of the primary endpoint (death, MI, stroke, revascularization and UA requiring hospital admission) was compared with achieved LDL-C (adjusted for age, gender, baseline calculated LDL-C, diabetes mellitus and prior MI)</a:t>
            </a:r>
          </a:p>
          <a:p>
            <a:pPr marL="651470" lvl="1" indent="-177674">
              <a:buFont typeface="Arial" panose="020B0604020202020204" pitchFamily="34" charset="0"/>
              <a:buChar char="•"/>
            </a:pPr>
            <a:r>
              <a:rPr lang="en-GB" sz="1000" dirty="0">
                <a:latin typeface="Arial" panose="020B0604020202020204" pitchFamily="34" charset="0"/>
                <a:cs typeface="Arial" panose="020B0604020202020204" pitchFamily="34" charset="0"/>
              </a:rPr>
              <a:t>Patients who achieved a lower LDL-C level (≤80 mg/</a:t>
            </a:r>
            <a:r>
              <a:rPr lang="en-GB" sz="1000" dirty="0" err="1">
                <a:latin typeface="Arial" panose="020B0604020202020204" pitchFamily="34" charset="0"/>
                <a:cs typeface="Arial" panose="020B0604020202020204" pitchFamily="34" charset="0"/>
              </a:rPr>
              <a:t>dL</a:t>
            </a:r>
            <a:r>
              <a:rPr lang="en-GB" sz="1000" dirty="0">
                <a:latin typeface="Arial" panose="020B0604020202020204" pitchFamily="34" charset="0"/>
                <a:cs typeface="Arial" panose="020B0604020202020204" pitchFamily="34" charset="0"/>
              </a:rPr>
              <a:t>) had a lower risk of any primary endpoint events compared with patients with LDL-C &gt;80–100 mg/</a:t>
            </a:r>
            <a:r>
              <a:rPr lang="en-GB" sz="1000" dirty="0" err="1">
                <a:latin typeface="Arial" panose="020B0604020202020204" pitchFamily="34" charset="0"/>
                <a:cs typeface="Arial" panose="020B0604020202020204" pitchFamily="34" charset="0"/>
              </a:rPr>
              <a:t>dL</a:t>
            </a:r>
            <a:endParaRPr lang="en-GB" sz="1000" dirty="0">
              <a:latin typeface="Arial" panose="020B0604020202020204" pitchFamily="34" charset="0"/>
              <a:cs typeface="Arial" panose="020B0604020202020204" pitchFamily="34" charset="0"/>
            </a:endParaRPr>
          </a:p>
          <a:p>
            <a:pPr marL="651470" lvl="1" indent="-177674">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Abbreviations:</a:t>
            </a:r>
          </a:p>
          <a:p>
            <a:r>
              <a:rPr lang="en-GB" sz="1000" dirty="0">
                <a:latin typeface="Arial" panose="020B0604020202020204" pitchFamily="34" charset="0"/>
                <a:cs typeface="Arial" panose="020B0604020202020204" pitchFamily="34" charset="0"/>
              </a:rPr>
              <a:t>CV, cardiovascular; JUPITER, Justification for the Use of Statins in Prevention: an Intervention Trial Evaluating </a:t>
            </a:r>
            <a:r>
              <a:rPr lang="en-GB" sz="1000" dirty="0" err="1">
                <a:latin typeface="Arial" panose="020B0604020202020204" pitchFamily="34" charset="0"/>
                <a:cs typeface="Arial" panose="020B0604020202020204" pitchFamily="34" charset="0"/>
              </a:rPr>
              <a:t>Rosuvastatin</a:t>
            </a:r>
            <a:r>
              <a:rPr lang="en-GB" sz="1000" dirty="0">
                <a:latin typeface="Arial" panose="020B0604020202020204" pitchFamily="34" charset="0"/>
                <a:cs typeface="Arial" panose="020B0604020202020204" pitchFamily="34" charset="0"/>
              </a:rPr>
              <a:t>; LDL-C, low-density lipoprotein cholesterol; MI, myocardial infarction; PROVE-IT TIMI 22, Pravastatin or Atorvastatin Evaluation and Infection Therapy –Thrombolysis In Myocardial Infarction; TNT, Treating to New Targets; UA, unstable angina.</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References:</a:t>
            </a:r>
          </a:p>
          <a:p>
            <a:pPr marL="236898" indent="-236898">
              <a:buFont typeface="+mj-lt"/>
              <a:buAutoNum type="arabicPeriod"/>
            </a:pPr>
            <a:r>
              <a:rPr lang="en-GB" sz="1000" dirty="0" err="1">
                <a:latin typeface="Arial" panose="020B0604020202020204" pitchFamily="34" charset="0"/>
                <a:cs typeface="Arial" panose="020B0604020202020204" pitchFamily="34" charset="0"/>
              </a:rPr>
              <a:t>LaRosa</a:t>
            </a:r>
            <a:r>
              <a:rPr lang="en-GB" sz="1000" dirty="0">
                <a:latin typeface="Arial" panose="020B0604020202020204" pitchFamily="34" charset="0"/>
                <a:cs typeface="Arial" panose="020B0604020202020204" pitchFamily="34" charset="0"/>
              </a:rPr>
              <a:t> JC, et al. J Am </a:t>
            </a:r>
            <a:r>
              <a:rPr lang="en-GB" sz="1000" dirty="0" err="1">
                <a:latin typeface="Arial" panose="020B0604020202020204" pitchFamily="34" charset="0"/>
                <a:cs typeface="Arial" panose="020B0604020202020204" pitchFamily="34" charset="0"/>
              </a:rPr>
              <a:t>Coll</a:t>
            </a:r>
            <a:r>
              <a:rPr lang="en-GB" sz="1000" dirty="0">
                <a:latin typeface="Arial" panose="020B0604020202020204" pitchFamily="34" charset="0"/>
                <a:cs typeface="Arial" panose="020B0604020202020204" pitchFamily="34" charset="0"/>
              </a:rPr>
              <a:t> </a:t>
            </a:r>
            <a:r>
              <a:rPr lang="en-GB" sz="1000" dirty="0" err="1">
                <a:latin typeface="Arial" panose="020B0604020202020204" pitchFamily="34" charset="0"/>
                <a:cs typeface="Arial" panose="020B0604020202020204" pitchFamily="34" charset="0"/>
              </a:rPr>
              <a:t>Cardiol</a:t>
            </a:r>
            <a:r>
              <a:rPr lang="en-GB" sz="1000" dirty="0">
                <a:latin typeface="Arial" panose="020B0604020202020204" pitchFamily="34" charset="0"/>
                <a:cs typeface="Arial" panose="020B0604020202020204" pitchFamily="34" charset="0"/>
              </a:rPr>
              <a:t> 2007;100:747–52.</a:t>
            </a:r>
          </a:p>
          <a:p>
            <a:pPr marL="236898" indent="-236898">
              <a:buFont typeface="+mj-lt"/>
              <a:buAutoNum type="arabicPeriod"/>
            </a:pPr>
            <a:r>
              <a:rPr lang="en-GB" sz="1000" dirty="0">
                <a:latin typeface="Arial" panose="020B0604020202020204" pitchFamily="34" charset="0"/>
                <a:cs typeface="Arial" panose="020B0604020202020204" pitchFamily="34" charset="0"/>
              </a:rPr>
              <a:t>Hsia J, et al. J Am </a:t>
            </a:r>
            <a:r>
              <a:rPr lang="en-GB" sz="1000" dirty="0" err="1">
                <a:latin typeface="Arial" panose="020B0604020202020204" pitchFamily="34" charset="0"/>
                <a:cs typeface="Arial" panose="020B0604020202020204" pitchFamily="34" charset="0"/>
              </a:rPr>
              <a:t>Coll</a:t>
            </a:r>
            <a:r>
              <a:rPr lang="en-GB" sz="1000" dirty="0">
                <a:latin typeface="Arial" panose="020B0604020202020204" pitchFamily="34" charset="0"/>
                <a:cs typeface="Arial" panose="020B0604020202020204" pitchFamily="34" charset="0"/>
              </a:rPr>
              <a:t> </a:t>
            </a:r>
            <a:r>
              <a:rPr lang="en-GB" sz="1000" dirty="0" err="1">
                <a:latin typeface="Arial" panose="020B0604020202020204" pitchFamily="34" charset="0"/>
                <a:cs typeface="Arial" panose="020B0604020202020204" pitchFamily="34" charset="0"/>
              </a:rPr>
              <a:t>Cardiol</a:t>
            </a:r>
            <a:r>
              <a:rPr lang="en-GB" sz="1000" dirty="0">
                <a:latin typeface="Arial" panose="020B0604020202020204" pitchFamily="34" charset="0"/>
                <a:cs typeface="Arial" panose="020B0604020202020204" pitchFamily="34" charset="0"/>
              </a:rPr>
              <a:t> 2011;57:1666–75.</a:t>
            </a:r>
          </a:p>
          <a:p>
            <a:pPr marL="236898" indent="-236898">
              <a:buFont typeface="+mj-lt"/>
              <a:buAutoNum type="arabicPeriod"/>
            </a:pPr>
            <a:r>
              <a:rPr lang="en-GB" sz="1000" dirty="0" err="1">
                <a:latin typeface="Arial" panose="020B0604020202020204" pitchFamily="34" charset="0"/>
                <a:cs typeface="Arial" panose="020B0604020202020204" pitchFamily="34" charset="0"/>
              </a:rPr>
              <a:t>Wiviott</a:t>
            </a:r>
            <a:r>
              <a:rPr lang="en-GB" sz="1000" dirty="0">
                <a:latin typeface="Arial" panose="020B0604020202020204" pitchFamily="34" charset="0"/>
                <a:cs typeface="Arial" panose="020B0604020202020204" pitchFamily="34" charset="0"/>
              </a:rPr>
              <a:t> SD, et al. J Am </a:t>
            </a:r>
            <a:r>
              <a:rPr lang="en-GB" sz="1000" dirty="0" err="1">
                <a:latin typeface="Arial" panose="020B0604020202020204" pitchFamily="34" charset="0"/>
                <a:cs typeface="Arial" panose="020B0604020202020204" pitchFamily="34" charset="0"/>
              </a:rPr>
              <a:t>Coll</a:t>
            </a:r>
            <a:r>
              <a:rPr lang="en-GB" sz="1000" dirty="0">
                <a:latin typeface="Arial" panose="020B0604020202020204" pitchFamily="34" charset="0"/>
                <a:cs typeface="Arial" panose="020B0604020202020204" pitchFamily="34" charset="0"/>
              </a:rPr>
              <a:t> </a:t>
            </a:r>
            <a:r>
              <a:rPr lang="en-GB" sz="1000" dirty="0" err="1">
                <a:latin typeface="Arial" panose="020B0604020202020204" pitchFamily="34" charset="0"/>
                <a:cs typeface="Arial" panose="020B0604020202020204" pitchFamily="34" charset="0"/>
              </a:rPr>
              <a:t>Cardiol</a:t>
            </a:r>
            <a:r>
              <a:rPr lang="en-GB" sz="1000" dirty="0">
                <a:latin typeface="Arial" panose="020B0604020202020204" pitchFamily="34" charset="0"/>
                <a:cs typeface="Arial" panose="020B0604020202020204" pitchFamily="34" charset="0"/>
              </a:rPr>
              <a:t> 2005;46:1411–6.</a:t>
            </a:r>
          </a:p>
        </p:txBody>
      </p:sp>
      <p:sp>
        <p:nvSpPr>
          <p:cNvPr id="5" name="Slide Number Placeholder 4"/>
          <p:cNvSpPr>
            <a:spLocks noGrp="1"/>
          </p:cNvSpPr>
          <p:nvPr>
            <p:ph type="sldNum" sz="quarter" idx="11"/>
          </p:nvPr>
        </p:nvSpPr>
        <p:spPr>
          <a:xfrm>
            <a:off x="4012256" y="9712548"/>
            <a:ext cx="3087045" cy="52206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C8528-241F-49DF-90D3-B4F59014C5E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6932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dirty="0"/>
          </a:p>
        </p:txBody>
      </p:sp>
      <p:sp>
        <p:nvSpPr>
          <p:cNvPr id="4" name="TextBox 3"/>
          <p:cNvSpPr txBox="1"/>
          <p:nvPr/>
        </p:nvSpPr>
        <p:spPr>
          <a:xfrm>
            <a:off x="194361" y="2310823"/>
            <a:ext cx="935857" cy="464959"/>
          </a:xfrm>
          <a:prstGeom prst="rect">
            <a:avLst/>
          </a:prstGeom>
          <a:noFill/>
          <a:ln>
            <a:solidFill>
              <a:srgbClr val="FF0000"/>
            </a:solidFill>
          </a:ln>
        </p:spPr>
        <p:txBody>
          <a:bodyPr wrap="square" lIns="94702" tIns="47351" rIns="94702" bIns="4735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Calibri" pitchFamily="34" charset="0"/>
                <a:ea typeface="+mn-ea"/>
                <a:cs typeface="+mn-cs"/>
              </a:rPr>
              <a:t>Nissen</a:t>
            </a: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rPr>
              <a:t> AHA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rPr>
              <a:t>Oral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rPr>
              <a:t>&lt; 70 Subgroup</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ight Brace 4"/>
          <p:cNvSpPr/>
          <p:nvPr/>
        </p:nvSpPr>
        <p:spPr>
          <a:xfrm flipH="1">
            <a:off x="917019" y="1363557"/>
            <a:ext cx="348894" cy="245084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lIns="96653" tIns="48327" rIns="96653" bIns="4832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982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925513" y="709613"/>
            <a:ext cx="5318125" cy="3546475"/>
          </a:xfrm>
          <a:ln/>
          <a:extLst>
            <a:ext uri="{FAA26D3D-D897-4be2-8F04-BA451C77F1D7}">
              <ma14:placeholderFlag xmlns="" xmlns:ma14="http://schemas.microsoft.com/office/mac/drawingml/2011/main" val="1"/>
            </a:ext>
          </a:extLst>
        </p:spPr>
      </p:sp>
      <p:sp>
        <p:nvSpPr>
          <p:cNvPr id="2" name="Notes Placeholder 1"/>
          <p:cNvSpPr>
            <a:spLocks noGrp="1"/>
          </p:cNvSpPr>
          <p:nvPr>
            <p:ph type="body" sz="quarter" idx="10"/>
          </p:nvPr>
        </p:nvSpPr>
        <p:spPr/>
        <p:txBody>
          <a:bodyPr/>
          <a:lstStyle/>
          <a:p>
            <a:endParaRPr lang="en-US"/>
          </a:p>
        </p:txBody>
      </p:sp>
      <p:sp>
        <p:nvSpPr>
          <p:cNvPr id="4" name="TextBox 3"/>
          <p:cNvSpPr txBox="1"/>
          <p:nvPr/>
        </p:nvSpPr>
        <p:spPr>
          <a:xfrm>
            <a:off x="194361" y="2310822"/>
            <a:ext cx="935857" cy="477149"/>
          </a:xfrm>
          <a:prstGeom prst="rect">
            <a:avLst/>
          </a:prstGeom>
          <a:noFill/>
          <a:ln>
            <a:solidFill>
              <a:srgbClr val="FF0000"/>
            </a:solidFill>
          </a:ln>
        </p:spPr>
        <p:txBody>
          <a:bodyPr wrap="square" lIns="94702" tIns="47351" rIns="94702" bIns="4735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prstClr val="black"/>
                </a:solidFill>
                <a:effectLst/>
                <a:uLnTx/>
                <a:uFillTx/>
                <a:latin typeface="Calibri" pitchFamily="34" charset="0"/>
                <a:ea typeface="+mn-ea"/>
                <a:cs typeface="+mn-cs"/>
              </a:rPr>
              <a:t>Nicholls SJ, et al. </a:t>
            </a:r>
            <a:r>
              <a:rPr kumimoji="0" lang="en-IN" sz="800" b="0" i="1" u="none" strike="noStrike" kern="1200" cap="none" spc="0" normalizeH="0" baseline="0" noProof="0" dirty="0">
                <a:ln>
                  <a:noFill/>
                </a:ln>
                <a:solidFill>
                  <a:prstClr val="black"/>
                </a:solidFill>
                <a:effectLst/>
                <a:uLnTx/>
                <a:uFillTx/>
                <a:latin typeface="Calibri" pitchFamily="34" charset="0"/>
                <a:ea typeface="+mn-ea"/>
                <a:cs typeface="+mn-cs"/>
              </a:rPr>
              <a:t>JAMA. </a:t>
            </a:r>
            <a:r>
              <a:rPr kumimoji="0" lang="en-IN" sz="800" b="0" i="0" u="none" strike="noStrike" kern="1200" cap="none" spc="0" normalizeH="0" baseline="0" noProof="0" dirty="0">
                <a:ln>
                  <a:noFill/>
                </a:ln>
                <a:solidFill>
                  <a:prstClr val="black"/>
                </a:solidFill>
                <a:effectLst/>
                <a:uLnTx/>
                <a:uFillTx/>
                <a:latin typeface="Calibri" pitchFamily="34" charset="0"/>
                <a:ea typeface="+mn-ea"/>
                <a:cs typeface="+mn-cs"/>
              </a:rPr>
              <a:t>2016: </a:t>
            </a:r>
            <a:br>
              <a:rPr kumimoji="0" lang="en-IN" sz="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E7-A-2</a:t>
            </a:r>
          </a:p>
        </p:txBody>
      </p:sp>
      <p:sp>
        <p:nvSpPr>
          <p:cNvPr id="5" name="Right Brace 4"/>
          <p:cNvSpPr/>
          <p:nvPr/>
        </p:nvSpPr>
        <p:spPr>
          <a:xfrm flipH="1">
            <a:off x="955772" y="1363557"/>
            <a:ext cx="348894" cy="245084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lIns="96653" tIns="48327" rIns="96653" bIns="4832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200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dirty="0"/>
          </a:p>
        </p:txBody>
      </p:sp>
      <p:sp>
        <p:nvSpPr>
          <p:cNvPr id="4" name="TextBox 3"/>
          <p:cNvSpPr txBox="1"/>
          <p:nvPr/>
        </p:nvSpPr>
        <p:spPr>
          <a:xfrm>
            <a:off x="19913" y="2072248"/>
            <a:ext cx="935857" cy="477149"/>
          </a:xfrm>
          <a:prstGeom prst="rect">
            <a:avLst/>
          </a:prstGeom>
          <a:noFill/>
          <a:ln>
            <a:solidFill>
              <a:srgbClr val="FF0000"/>
            </a:solidFill>
          </a:ln>
        </p:spPr>
        <p:txBody>
          <a:bodyPr wrap="square" lIns="94702" tIns="47351" rIns="94702" bIns="4735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prstClr val="black"/>
                </a:solidFill>
                <a:effectLst/>
                <a:uLnTx/>
                <a:uFillTx/>
                <a:latin typeface="Calibri" pitchFamily="34" charset="0"/>
                <a:ea typeface="+mn-ea"/>
                <a:cs typeface="+mn-cs"/>
              </a:rPr>
              <a:t>Nicholls SJ, et al. </a:t>
            </a:r>
            <a:r>
              <a:rPr kumimoji="0" lang="en-IN" sz="800" b="0" i="1" u="none" strike="noStrike" kern="1200" cap="none" spc="0" normalizeH="0" baseline="0" noProof="0" dirty="0">
                <a:ln>
                  <a:noFill/>
                </a:ln>
                <a:solidFill>
                  <a:prstClr val="black"/>
                </a:solidFill>
                <a:effectLst/>
                <a:uLnTx/>
                <a:uFillTx/>
                <a:latin typeface="Calibri" pitchFamily="34" charset="0"/>
                <a:ea typeface="+mn-ea"/>
                <a:cs typeface="+mn-cs"/>
              </a:rPr>
              <a:t>JAMA. </a:t>
            </a:r>
            <a:r>
              <a:rPr kumimoji="0" lang="en-IN" sz="800" b="0" i="0" u="none" strike="noStrike" kern="1200" cap="none" spc="0" normalizeH="0" baseline="0" noProof="0" dirty="0">
                <a:ln>
                  <a:noFill/>
                </a:ln>
                <a:solidFill>
                  <a:prstClr val="black"/>
                </a:solidFill>
                <a:effectLst/>
                <a:uLnTx/>
                <a:uFillTx/>
                <a:latin typeface="Calibri" pitchFamily="34" charset="0"/>
                <a:ea typeface="+mn-ea"/>
                <a:cs typeface="+mn-cs"/>
              </a:rPr>
              <a:t>2016: </a:t>
            </a:r>
            <a:br>
              <a:rPr kumimoji="0" lang="en-IN" sz="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E9-A-1 (Fig 4)</a:t>
            </a:r>
          </a:p>
        </p:txBody>
      </p:sp>
      <p:sp>
        <p:nvSpPr>
          <p:cNvPr id="5" name="Right Brace 4"/>
          <p:cNvSpPr/>
          <p:nvPr/>
        </p:nvSpPr>
        <p:spPr>
          <a:xfrm flipH="1">
            <a:off x="781324" y="1124983"/>
            <a:ext cx="348894" cy="245084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lIns="96653" tIns="48327" rIns="96653" bIns="4832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678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9"/>
          <p:cNvSpPr>
            <a:spLocks noGrp="1" noRot="1" noChangeAspect="1" noTextEdit="1"/>
          </p:cNvSpPr>
          <p:nvPr>
            <p:ph type="sldImg"/>
          </p:nvPr>
        </p:nvSpPr>
        <p:spPr bwMode="auto">
          <a:xfrm>
            <a:off x="1028700" y="731838"/>
            <a:ext cx="5576888"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948985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230313" y="1200150"/>
            <a:ext cx="4860925"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105769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52AC1-D3CA-45B1-841B-5093C607F42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8982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52AC1-D3CA-45B1-841B-5093C607F42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9341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52AC1-D3CA-45B1-841B-5093C607F42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0277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52AC1-D3CA-45B1-841B-5093C607F42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8919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differences in LDL-C levels associated with genetic variants support the relationship between LDL-C and risk</a:t>
            </a:r>
            <a:r>
              <a:rPr lang="en-US" baseline="30000" dirty="0"/>
              <a:t>1,2</a:t>
            </a:r>
            <a:endParaRPr lang="en-US" dirty="0"/>
          </a:p>
          <a:p>
            <a:r>
              <a:rPr lang="en-US" dirty="0"/>
              <a:t>Here are data from &gt;300,000 individuals, plotted on an X</a:t>
            </a:r>
            <a:r>
              <a:rPr lang="en-GB" dirty="0"/>
              <a:t>–</a:t>
            </a:r>
            <a:r>
              <a:rPr lang="en-US" dirty="0"/>
              <a:t>Y scatterplot, which show the impact of the variant on LDL on the X-axis and the reduction in CV events on the Y axis</a:t>
            </a:r>
            <a:r>
              <a:rPr lang="en-US" baseline="30000" dirty="0"/>
              <a:t>1,2</a:t>
            </a:r>
            <a:endParaRPr lang="en-US" dirty="0"/>
          </a:p>
          <a:p>
            <a:r>
              <a:rPr lang="en-US" dirty="0"/>
              <a:t>Data show that relationship between lifelong exposure to lower LDL-C and risk of CHD is approx. log-linear and, importantly, is consistent regardless of the gene</a:t>
            </a:r>
            <a:r>
              <a:rPr lang="en-US" baseline="30000" dirty="0"/>
              <a:t>1,2</a:t>
            </a:r>
            <a:endParaRPr lang="en-US" dirty="0"/>
          </a:p>
          <a:p>
            <a:pPr marL="0" indent="0">
              <a:buNone/>
            </a:pPr>
            <a:r>
              <a:rPr lang="en-US" altLang="en-US" sz="800" dirty="0"/>
              <a:t>Boxes represent proportional risk reduction (1–OR) of CHD for each exposure allele, genetic score, or randomized trial plotted against the absolute magnitude of lower LDL-C associated with that allele or genetic score; or the absolute difference in LDL-C between treatment groups for each trial. Vertical lines represent one SE above and below point estimate of proportional risk reduction. SNPs, genetic scores, and trials are plotted in order of increasing absolute magnitude of effect on lower LDL-C. In the top line, the red boxes represent results of the 2 × 2 factorial Mendelian randomization study and the blue boxes represent results derived from CARDIoGRAMplusC4D consortia data. In the lower line, the red box represents the results of the IMPROVE-IT trial and the blue boxes represent the results of prior statin trials</a:t>
            </a:r>
            <a:r>
              <a:rPr lang="en-US" altLang="en-US" sz="800" baseline="30000" dirty="0"/>
              <a:t>1</a:t>
            </a:r>
            <a:endParaRPr lang="en-US" altLang="en-US" sz="800" dirty="0"/>
          </a:p>
          <a:p>
            <a:endParaRPr lang="en-US" sz="800" b="1" dirty="0"/>
          </a:p>
          <a:p>
            <a:pPr marL="0" indent="0">
              <a:buNone/>
            </a:pPr>
            <a:r>
              <a:rPr lang="en-US" dirty="0"/>
              <a:t>Abbreviations:</a:t>
            </a:r>
          </a:p>
          <a:p>
            <a:pPr marL="0" indent="0">
              <a:buNone/>
            </a:pPr>
            <a:r>
              <a:rPr lang="en-US" dirty="0"/>
              <a:t>CHD, coronary heart disease; CV, cardiovascular; </a:t>
            </a:r>
            <a:r>
              <a:rPr lang="en-US" altLang="en-US" dirty="0"/>
              <a:t>IMPROVE-IT, </a:t>
            </a:r>
            <a:r>
              <a:rPr lang="en-US" altLang="en-US" dirty="0" err="1"/>
              <a:t>IMProved</a:t>
            </a:r>
            <a:r>
              <a:rPr lang="en-US" altLang="en-US" dirty="0"/>
              <a:t> Reduction of Outcomes: </a:t>
            </a:r>
            <a:r>
              <a:rPr lang="en-US" altLang="en-US" dirty="0" err="1"/>
              <a:t>Vytorin</a:t>
            </a:r>
            <a:r>
              <a:rPr lang="en-US" altLang="en-US" dirty="0"/>
              <a:t> Efficacy International Trial; LDL-C, low-density lipoprotein cholesterol; OR, odds ratio; SE, standard error; SNP, single-nucleotide polymorphism.</a:t>
            </a:r>
            <a:endParaRPr lang="en-US" dirty="0"/>
          </a:p>
          <a:p>
            <a:pPr marL="0" indent="0">
              <a:buNone/>
            </a:pPr>
            <a:endParaRPr lang="en-US" sz="800" dirty="0"/>
          </a:p>
          <a:p>
            <a:pPr marL="0" indent="0">
              <a:buNone/>
            </a:pPr>
            <a:r>
              <a:rPr lang="en-US" dirty="0"/>
              <a:t>References:</a:t>
            </a:r>
          </a:p>
          <a:p>
            <a:pPr marL="234316" indent="-234316">
              <a:buFont typeface="+mj-lt"/>
              <a:buAutoNum type="arabicPeriod"/>
            </a:pPr>
            <a:r>
              <a:rPr lang="en-US" dirty="0" err="1">
                <a:solidFill>
                  <a:prstClr val="black"/>
                </a:solidFill>
              </a:rPr>
              <a:t>Ference</a:t>
            </a:r>
            <a:r>
              <a:rPr lang="en-US" dirty="0">
                <a:solidFill>
                  <a:prstClr val="black"/>
                </a:solidFill>
              </a:rPr>
              <a:t> BA, et al. J Am </a:t>
            </a:r>
            <a:r>
              <a:rPr lang="en-US" dirty="0" err="1">
                <a:solidFill>
                  <a:prstClr val="black"/>
                </a:solidFill>
              </a:rPr>
              <a:t>Coll</a:t>
            </a:r>
            <a:r>
              <a:rPr lang="en-US" dirty="0">
                <a:solidFill>
                  <a:prstClr val="black"/>
                </a:solidFill>
              </a:rPr>
              <a:t> </a:t>
            </a:r>
            <a:r>
              <a:rPr lang="en-US" dirty="0" err="1">
                <a:solidFill>
                  <a:prstClr val="black"/>
                </a:solidFill>
              </a:rPr>
              <a:t>Cardiol</a:t>
            </a:r>
            <a:r>
              <a:rPr lang="en-US" dirty="0">
                <a:solidFill>
                  <a:prstClr val="black"/>
                </a:solidFill>
              </a:rPr>
              <a:t> 2015;65:1552–61</a:t>
            </a:r>
            <a:r>
              <a:rPr lang="en-GB" dirty="0"/>
              <a:t>.</a:t>
            </a:r>
          </a:p>
          <a:p>
            <a:pPr marL="234316" indent="-234316">
              <a:buFont typeface="+mj-lt"/>
              <a:buAutoNum type="arabicPeriod"/>
            </a:pPr>
            <a:r>
              <a:rPr lang="en-GB" dirty="0"/>
              <a:t>FDA Briefing Document (EMDAC)</a:t>
            </a:r>
            <a:r>
              <a:rPr lang="en-GB" baseline="0" dirty="0"/>
              <a:t> June 10 2015</a:t>
            </a:r>
            <a:r>
              <a:rPr lang="en-GB" dirty="0"/>
              <a:t>. http://www.fda.gov/downloads/AdvisoryCommittees/CommitteesMeetingMaterials/Drugs /</a:t>
            </a:r>
            <a:r>
              <a:rPr lang="en-GB" dirty="0" err="1"/>
              <a:t>EndocrinologicandMetabolicDrugsAdvisoryCommittee</a:t>
            </a:r>
            <a:r>
              <a:rPr lang="en-GB" dirty="0"/>
              <a:t>/UCM452354.pdf. [Accessed 9 July 2015].</a:t>
            </a:r>
          </a:p>
          <a:p>
            <a:pPr marL="234316" indent="-234316">
              <a:buFont typeface="+mj-lt"/>
              <a:buAutoNum type="arabicPeriod"/>
            </a:pPr>
            <a:endParaRPr lang="en-GB" sz="800" dirty="0"/>
          </a:p>
          <a:p>
            <a:pPr marL="0" indent="0">
              <a:buNone/>
            </a:pPr>
            <a:r>
              <a:rPr lang="en-GB" dirty="0"/>
              <a:t>Copyright:</a:t>
            </a:r>
          </a:p>
          <a:p>
            <a:pPr marL="0" indent="0">
              <a:buNone/>
            </a:pPr>
            <a:r>
              <a:rPr lang="en-GB" dirty="0">
                <a:solidFill>
                  <a:prstClr val="black"/>
                </a:solidFill>
              </a:rPr>
              <a:t>Reprinted from J Am </a:t>
            </a:r>
            <a:r>
              <a:rPr lang="en-GB" dirty="0" err="1">
                <a:solidFill>
                  <a:prstClr val="black"/>
                </a:solidFill>
              </a:rPr>
              <a:t>Coll</a:t>
            </a:r>
            <a:r>
              <a:rPr lang="en-GB" dirty="0">
                <a:solidFill>
                  <a:prstClr val="black"/>
                </a:solidFill>
              </a:rPr>
              <a:t> </a:t>
            </a:r>
            <a:r>
              <a:rPr lang="en-GB" dirty="0" err="1">
                <a:solidFill>
                  <a:prstClr val="black"/>
                </a:solidFill>
              </a:rPr>
              <a:t>Cardiol</a:t>
            </a:r>
            <a:r>
              <a:rPr lang="en-GB" dirty="0">
                <a:solidFill>
                  <a:prstClr val="black"/>
                </a:solidFill>
              </a:rPr>
              <a:t>, Vol 65, Issue 15. </a:t>
            </a:r>
            <a:r>
              <a:rPr lang="en-GB" dirty="0" err="1">
                <a:solidFill>
                  <a:prstClr val="black"/>
                </a:solidFill>
              </a:rPr>
              <a:t>Ference</a:t>
            </a:r>
            <a:r>
              <a:rPr lang="en-GB" dirty="0">
                <a:solidFill>
                  <a:prstClr val="black"/>
                </a:solidFill>
              </a:rPr>
              <a:t> BA, et al. </a:t>
            </a:r>
            <a:r>
              <a:rPr lang="en-GB" dirty="0"/>
              <a:t>Effect of Naturally Random Allocation to Lower Low-Density Lipoprotein Cholesterol on the Risk of Coronary Heart Disease Mediated by Polymorphisms in </a:t>
            </a:r>
            <a:r>
              <a:rPr lang="en-GB" i="1" dirty="0"/>
              <a:t>NPC1L1</a:t>
            </a:r>
            <a:r>
              <a:rPr lang="en-GB" dirty="0"/>
              <a:t>, </a:t>
            </a:r>
            <a:r>
              <a:rPr lang="en-GB" i="1" dirty="0"/>
              <a:t>HMGCR</a:t>
            </a:r>
            <a:r>
              <a:rPr lang="en-GB" dirty="0"/>
              <a:t>, or Both. </a:t>
            </a:r>
            <a:r>
              <a:rPr lang="en-GB" dirty="0">
                <a:solidFill>
                  <a:prstClr val="black"/>
                </a:solidFill>
              </a:rPr>
              <a:t> Pages 1554-61.Copyright 2015, with permission from Elsevier.</a:t>
            </a:r>
            <a:endParaRPr lang="en-US" dirty="0">
              <a:solidFill>
                <a:prstClr val="black"/>
              </a:solidFill>
            </a:endParaRPr>
          </a:p>
        </p:txBody>
      </p:sp>
    </p:spTree>
    <p:extLst>
      <p:ext uri="{BB962C8B-B14F-4D97-AF65-F5344CB8AC3E}">
        <p14:creationId xmlns:p14="http://schemas.microsoft.com/office/powerpoint/2010/main" val="4115892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52AC1-D3CA-45B1-841B-5093C607F42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295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52AC1-D3CA-45B1-841B-5093C607F42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984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6982" name="Slide Number Placeholder 5"/>
          <p:cNvSpPr>
            <a:spLocks noGrp="1" noChangeArrowheads="1"/>
          </p:cNvSpPr>
          <p:nvPr>
            <p:ph type="sldNum" sz="quarter" idx="4294967295"/>
          </p:nvPr>
        </p:nvSpPr>
        <p:spPr/>
        <p:txBody>
          <a:bodyPr/>
          <a:lstStyle>
            <a:lvl1pPr defTabSz="711380">
              <a:defRPr>
                <a:solidFill>
                  <a:schemeClr val="tx1"/>
                </a:solidFill>
                <a:latin typeface="Arial" panose="020B0604020202020204" pitchFamily="34" charset="0"/>
              </a:defRPr>
            </a:lvl1pPr>
            <a:lvl2pPr marL="770662" indent="-296408" defTabSz="711380">
              <a:defRPr>
                <a:solidFill>
                  <a:schemeClr val="tx1"/>
                </a:solidFill>
                <a:latin typeface="Arial" panose="020B0604020202020204" pitchFamily="34" charset="0"/>
              </a:defRPr>
            </a:lvl2pPr>
            <a:lvl3pPr marL="1185634" indent="-237127" defTabSz="711380">
              <a:defRPr>
                <a:solidFill>
                  <a:schemeClr val="tx1"/>
                </a:solidFill>
                <a:latin typeface="Arial" panose="020B0604020202020204" pitchFamily="34" charset="0"/>
              </a:defRPr>
            </a:lvl3pPr>
            <a:lvl4pPr marL="1659887" indent="-237127" defTabSz="711380">
              <a:defRPr>
                <a:solidFill>
                  <a:schemeClr val="tx1"/>
                </a:solidFill>
                <a:latin typeface="Arial" panose="020B0604020202020204" pitchFamily="34" charset="0"/>
              </a:defRPr>
            </a:lvl4pPr>
            <a:lvl5pPr marL="2134141" indent="-237127" defTabSz="711380">
              <a:defRPr>
                <a:solidFill>
                  <a:schemeClr val="tx1"/>
                </a:solidFill>
                <a:latin typeface="Arial" panose="020B0604020202020204" pitchFamily="34" charset="0"/>
              </a:defRPr>
            </a:lvl5pPr>
            <a:lvl6pPr marL="2608395" indent="-237127" defTabSz="711380" fontAlgn="base">
              <a:spcBef>
                <a:spcPct val="0"/>
              </a:spcBef>
              <a:spcAft>
                <a:spcPct val="0"/>
              </a:spcAft>
              <a:defRPr>
                <a:solidFill>
                  <a:schemeClr val="tx1"/>
                </a:solidFill>
                <a:latin typeface="Arial" panose="020B0604020202020204" pitchFamily="34" charset="0"/>
              </a:defRPr>
            </a:lvl6pPr>
            <a:lvl7pPr marL="3082648" indent="-237127" defTabSz="711380" fontAlgn="base">
              <a:spcBef>
                <a:spcPct val="0"/>
              </a:spcBef>
              <a:spcAft>
                <a:spcPct val="0"/>
              </a:spcAft>
              <a:defRPr>
                <a:solidFill>
                  <a:schemeClr val="tx1"/>
                </a:solidFill>
                <a:latin typeface="Arial" panose="020B0604020202020204" pitchFamily="34" charset="0"/>
              </a:defRPr>
            </a:lvl7pPr>
            <a:lvl8pPr marL="3556902" indent="-237127" defTabSz="711380" fontAlgn="base">
              <a:spcBef>
                <a:spcPct val="0"/>
              </a:spcBef>
              <a:spcAft>
                <a:spcPct val="0"/>
              </a:spcAft>
              <a:defRPr>
                <a:solidFill>
                  <a:schemeClr val="tx1"/>
                </a:solidFill>
                <a:latin typeface="Arial" panose="020B0604020202020204" pitchFamily="34" charset="0"/>
              </a:defRPr>
            </a:lvl8pPr>
            <a:lvl9pPr marL="4031155" indent="-237127" defTabSz="711380" fontAlgn="base">
              <a:spcBef>
                <a:spcPct val="0"/>
              </a:spcBef>
              <a:spcAft>
                <a:spcPct val="0"/>
              </a:spcAft>
              <a:defRPr>
                <a:solidFill>
                  <a:schemeClr val="tx1"/>
                </a:solidFill>
                <a:latin typeface="Arial" panose="020B0604020202020204" pitchFamily="34" charset="0"/>
              </a:defRPr>
            </a:lvl9pPr>
          </a:lstStyle>
          <a:p>
            <a:pPr marL="0" marR="0" lvl="0" indent="0" algn="r" defTabSz="711380" rtl="0" eaLnBrk="1" fontAlgn="auto" latinLnBrk="0" hangingPunct="1">
              <a:lnSpc>
                <a:spcPct val="100000"/>
              </a:lnSpc>
              <a:spcBef>
                <a:spcPts val="0"/>
              </a:spcBef>
              <a:spcAft>
                <a:spcPts val="0"/>
              </a:spcAft>
              <a:buClrTx/>
              <a:buSzTx/>
              <a:buFontTx/>
              <a:buNone/>
              <a:tabLst/>
              <a:defRPr/>
            </a:pPr>
            <a:fld id="{2207659B-A8F8-42FC-A303-8FDA8DA494B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71138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Slide Image Placeholder 6">
            <a:extLst>
              <a:ext uri="{FF2B5EF4-FFF2-40B4-BE49-F238E27FC236}">
                <a16:creationId xmlns:a16="http://schemas.microsoft.com/office/drawing/2014/main" id="{D82CF039-B205-49D8-813F-119BEA2ADEEC}"/>
              </a:ext>
            </a:extLst>
          </p:cNvPr>
          <p:cNvSpPr>
            <a:spLocks noGrp="1" noRot="1" noChangeAspect="1"/>
          </p:cNvSpPr>
          <p:nvPr>
            <p:ph type="sldImg"/>
          </p:nvPr>
        </p:nvSpPr>
        <p:spPr/>
      </p:sp>
      <p:sp>
        <p:nvSpPr>
          <p:cNvPr id="8" name="Notes Placeholder 7">
            <a:extLst>
              <a:ext uri="{FF2B5EF4-FFF2-40B4-BE49-F238E27FC236}">
                <a16:creationId xmlns:a16="http://schemas.microsoft.com/office/drawing/2014/main" id="{10E9B468-62B3-49E5-8ECD-1A4050557B7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8015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2791600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9030" name="Slide Number Placeholder 5"/>
          <p:cNvSpPr>
            <a:spLocks noGrp="1" noChangeArrowheads="1"/>
          </p:cNvSpPr>
          <p:nvPr>
            <p:ph type="sldNum" sz="quarter" idx="4294967295"/>
          </p:nvPr>
        </p:nvSpPr>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61910F1-4C42-4FCB-926F-7C1B8DCFC1BB}" type="slidenum">
              <a:rPr kumimoji="0" lang="fr-FR"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Slide Image Placeholder 6">
            <a:extLst>
              <a:ext uri="{FF2B5EF4-FFF2-40B4-BE49-F238E27FC236}">
                <a16:creationId xmlns:a16="http://schemas.microsoft.com/office/drawing/2014/main" id="{86241C29-BC52-43F7-9085-971FA0A70B50}"/>
              </a:ext>
            </a:extLst>
          </p:cNvPr>
          <p:cNvSpPr>
            <a:spLocks noGrp="1" noRot="1" noChangeAspect="1"/>
          </p:cNvSpPr>
          <p:nvPr>
            <p:ph type="sldImg"/>
          </p:nvPr>
        </p:nvSpPr>
        <p:spPr/>
      </p:sp>
      <p:sp>
        <p:nvSpPr>
          <p:cNvPr id="8" name="Notes Placeholder 7">
            <a:extLst>
              <a:ext uri="{FF2B5EF4-FFF2-40B4-BE49-F238E27FC236}">
                <a16:creationId xmlns:a16="http://schemas.microsoft.com/office/drawing/2014/main" id="{C6442A16-85C2-480F-AFB4-AAB97AC2D25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8498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3481236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large-scale statin trials have demonstrated significant reductions in CV risk, there are many patients who have a CV event despite receiving statin therapy</a:t>
            </a:r>
          </a:p>
          <a:p>
            <a:r>
              <a:rPr lang="en-GB" dirty="0"/>
              <a:t>There is increasing evidence that larger reductions in LDL-C are associated with greater improvements in CV morbidity and mortality</a:t>
            </a:r>
          </a:p>
          <a:p>
            <a:r>
              <a:rPr lang="en-US" dirty="0"/>
              <a:t>The studies shown here have demonstrated a generally linear relationship between event rates and on-treatment LDL values over a wide range of LDL from 194 down to 54 mg/</a:t>
            </a:r>
            <a:r>
              <a:rPr lang="en-US" dirty="0" err="1"/>
              <a:t>dL</a:t>
            </a:r>
            <a:r>
              <a:rPr lang="en-US" dirty="0"/>
              <a:t> [5.02 to 1.53 </a:t>
            </a:r>
            <a:r>
              <a:rPr lang="en-US" dirty="0" err="1"/>
              <a:t>mmol</a:t>
            </a:r>
            <a:r>
              <a:rPr lang="en-US" dirty="0"/>
              <a:t>/L]</a:t>
            </a:r>
          </a:p>
          <a:p>
            <a:r>
              <a:rPr lang="en-US" dirty="0"/>
              <a:t>The</a:t>
            </a:r>
            <a:r>
              <a:rPr lang="en-US" baseline="0" dirty="0"/>
              <a:t> linear relationship between lower LDL-C levels and reduction in CV events was also observed in the IMPROVE-IT ezetimibe trial</a:t>
            </a:r>
            <a:r>
              <a:rPr lang="en-US" baseline="30000" dirty="0"/>
              <a:t>3</a:t>
            </a:r>
            <a:endParaRPr lang="en-US" dirty="0"/>
          </a:p>
          <a:p>
            <a:r>
              <a:rPr lang="en-US" dirty="0"/>
              <a:t>Importantly, there is no level of LDL that has been studied below which further LDL reduction has not shown benefit</a:t>
            </a:r>
          </a:p>
          <a:p>
            <a:endParaRPr lang="en-US" dirty="0"/>
          </a:p>
          <a:p>
            <a:pPr marL="0" indent="0">
              <a:buNone/>
            </a:pPr>
            <a:r>
              <a:rPr lang="en-US" dirty="0"/>
              <a:t>Studies:</a:t>
            </a:r>
          </a:p>
          <a:p>
            <a:pPr marL="0" indent="0">
              <a:buNone/>
            </a:pPr>
            <a:r>
              <a:rPr lang="en-US" altLang="en-US" dirty="0">
                <a:solidFill>
                  <a:srgbClr val="000000"/>
                </a:solidFill>
                <a:cs typeface="Arial" charset="0"/>
              </a:rPr>
              <a:t>4S, Scandinavian Simvastatin Survival Study; CARE, Cholesterol and Recurrent Events Trial; HPS, Heart Protection Study;</a:t>
            </a:r>
            <a:r>
              <a:rPr lang="en-US" dirty="0"/>
              <a:t> CV, cardiovascular; </a:t>
            </a:r>
            <a:r>
              <a:rPr lang="en-US" altLang="en-US" dirty="0"/>
              <a:t>IMPROVE-IT, </a:t>
            </a:r>
            <a:r>
              <a:rPr lang="en-US" altLang="en-US" dirty="0" err="1"/>
              <a:t>IMProved</a:t>
            </a:r>
            <a:r>
              <a:rPr lang="en-US" altLang="en-US" dirty="0"/>
              <a:t> Reduction of Outcomes: </a:t>
            </a:r>
            <a:r>
              <a:rPr lang="en-US" altLang="en-US" dirty="0" err="1"/>
              <a:t>Vytorin</a:t>
            </a:r>
            <a:r>
              <a:rPr lang="en-US" altLang="en-US" dirty="0"/>
              <a:t> Efficacy International Trial;</a:t>
            </a:r>
            <a:r>
              <a:rPr lang="en-US" altLang="en-US" dirty="0">
                <a:solidFill>
                  <a:srgbClr val="000000"/>
                </a:solidFill>
                <a:cs typeface="Arial" charset="0"/>
              </a:rPr>
              <a:t> LIPID, Long-term Intervention with Pravastatin in ischemic Disease; PROVE IT-TIME 22, </a:t>
            </a:r>
            <a:r>
              <a:rPr lang="en-GB" dirty="0"/>
              <a:t>Pravastatin or Atorvastatin Evaluation and Infection Therapy –Thrombolysis in Myocardial Infarction 22; </a:t>
            </a:r>
            <a:r>
              <a:rPr lang="en-US" altLang="en-US" dirty="0">
                <a:solidFill>
                  <a:srgbClr val="000000"/>
                </a:solidFill>
                <a:cs typeface="Arial" charset="0"/>
              </a:rPr>
              <a:t>TNT, Treating to New Targets.</a:t>
            </a:r>
          </a:p>
          <a:p>
            <a:pPr marL="0" indent="0">
              <a:buNone/>
            </a:pPr>
            <a:endParaRPr lang="en-US" dirty="0"/>
          </a:p>
          <a:p>
            <a:pPr marL="0" indent="0">
              <a:buNone/>
            </a:pPr>
            <a:r>
              <a:rPr lang="en-US" dirty="0"/>
              <a:t>Abbreviations:</a:t>
            </a:r>
          </a:p>
          <a:p>
            <a:pPr marL="0" indent="0" defTabSz="473796">
              <a:buNone/>
            </a:pPr>
            <a:r>
              <a:rPr lang="en-GB" dirty="0">
                <a:solidFill>
                  <a:prstClr val="black"/>
                </a:solidFill>
              </a:rPr>
              <a:t>LDL, low-density lipoprotein; LDL-C, low-density lipoprotein cholesterol.</a:t>
            </a:r>
          </a:p>
          <a:p>
            <a:pPr marL="0" indent="0" defTabSz="473796">
              <a:buNone/>
            </a:pPr>
            <a:endParaRPr lang="en-US" dirty="0"/>
          </a:p>
          <a:p>
            <a:pPr marL="0" indent="0">
              <a:buNone/>
            </a:pPr>
            <a:r>
              <a:rPr lang="en-US" dirty="0"/>
              <a:t>References:</a:t>
            </a:r>
          </a:p>
          <a:p>
            <a:pPr marL="236898" indent="-236898" defTabSz="473796">
              <a:buFont typeface="+mj-lt"/>
              <a:buAutoNum type="arabicPeriod"/>
            </a:pPr>
            <a:r>
              <a:rPr lang="en-GB" dirty="0" err="1">
                <a:solidFill>
                  <a:prstClr val="black"/>
                </a:solidFill>
              </a:rPr>
              <a:t>Rosensen</a:t>
            </a:r>
            <a:r>
              <a:rPr lang="en-GB" dirty="0">
                <a:solidFill>
                  <a:prstClr val="black"/>
                </a:solidFill>
              </a:rPr>
              <a:t> RS. </a:t>
            </a:r>
            <a:r>
              <a:rPr lang="en-GB" dirty="0" err="1">
                <a:solidFill>
                  <a:prstClr val="black"/>
                </a:solidFill>
              </a:rPr>
              <a:t>Exp</a:t>
            </a:r>
            <a:r>
              <a:rPr lang="en-GB" dirty="0">
                <a:solidFill>
                  <a:prstClr val="black"/>
                </a:solidFill>
              </a:rPr>
              <a:t> </a:t>
            </a:r>
            <a:r>
              <a:rPr lang="en-GB" dirty="0" err="1">
                <a:solidFill>
                  <a:prstClr val="black"/>
                </a:solidFill>
              </a:rPr>
              <a:t>Opin</a:t>
            </a:r>
            <a:r>
              <a:rPr lang="en-GB" dirty="0">
                <a:solidFill>
                  <a:prstClr val="black"/>
                </a:solidFill>
              </a:rPr>
              <a:t> </a:t>
            </a:r>
            <a:r>
              <a:rPr lang="en-GB" dirty="0" err="1">
                <a:solidFill>
                  <a:prstClr val="black"/>
                </a:solidFill>
              </a:rPr>
              <a:t>Emerg</a:t>
            </a:r>
            <a:r>
              <a:rPr lang="en-GB" dirty="0">
                <a:solidFill>
                  <a:prstClr val="black"/>
                </a:solidFill>
              </a:rPr>
              <a:t> Drugs 2004;9:269</a:t>
            </a:r>
            <a:r>
              <a:rPr lang="en-GB" altLang="zh-CN" dirty="0"/>
              <a:t>–79.</a:t>
            </a:r>
            <a:endParaRPr lang="en-GB" dirty="0">
              <a:solidFill>
                <a:prstClr val="black"/>
              </a:solidFill>
            </a:endParaRPr>
          </a:p>
          <a:p>
            <a:pPr marL="236898" indent="-236898" defTabSz="473796">
              <a:buFont typeface="+mj-lt"/>
              <a:buAutoNum type="arabicPeriod"/>
            </a:pPr>
            <a:r>
              <a:rPr lang="da-DK" altLang="en-US" dirty="0"/>
              <a:t>LaRosa JC, et al. N Engl J Med 2005;352:1425</a:t>
            </a:r>
            <a:r>
              <a:rPr lang="en-GB" altLang="zh-CN" dirty="0"/>
              <a:t>–</a:t>
            </a:r>
            <a:r>
              <a:rPr lang="da-DK" altLang="en-US" dirty="0"/>
              <a:t>35.</a:t>
            </a:r>
          </a:p>
          <a:p>
            <a:pPr marL="236898" indent="-236898" defTabSz="473796">
              <a:buFont typeface="+mj-lt"/>
              <a:buAutoNum type="arabicPeriod"/>
            </a:pPr>
            <a:r>
              <a:rPr lang="da-DK" dirty="0">
                <a:solidFill>
                  <a:prstClr val="black"/>
                </a:solidFill>
              </a:rPr>
              <a:t>Cannon</a:t>
            </a:r>
            <a:r>
              <a:rPr lang="da-DK" baseline="0" dirty="0">
                <a:solidFill>
                  <a:prstClr val="black"/>
                </a:solidFill>
              </a:rPr>
              <a:t> CP, et al. N Engl J Med 2015;372:2387–97.</a:t>
            </a:r>
            <a:endParaRPr lang="en-GB" dirty="0">
              <a:solidFill>
                <a:prstClr val="black"/>
              </a:solidFill>
            </a:endParaRPr>
          </a:p>
          <a:p>
            <a:pPr marL="0" indent="0">
              <a:buNone/>
            </a:pPr>
            <a:endParaRPr lang="en-GB" dirty="0"/>
          </a:p>
        </p:txBody>
      </p:sp>
    </p:spTree>
    <p:extLst>
      <p:ext uri="{BB962C8B-B14F-4D97-AF65-F5344CB8AC3E}">
        <p14:creationId xmlns:p14="http://schemas.microsoft.com/office/powerpoint/2010/main" val="3685125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61437" y="4585223"/>
            <a:ext cx="5414626" cy="5200648"/>
          </a:xfrm>
        </p:spPr>
        <p:txBody>
          <a:bodyPr/>
          <a:lstStyle/>
          <a:p>
            <a:r>
              <a:rPr lang="en-US" dirty="0"/>
              <a:t>LDL-C has been validated as a </a:t>
            </a:r>
            <a:r>
              <a:rPr lang="en-US" u="sng" dirty="0"/>
              <a:t>modifiable</a:t>
            </a:r>
            <a:r>
              <a:rPr lang="en-US" dirty="0"/>
              <a:t> risk factor through &gt; 30 years of research </a:t>
            </a:r>
          </a:p>
          <a:p>
            <a:r>
              <a:rPr lang="en-US" dirty="0"/>
              <a:t>Trials with statins provided a large volume of data regarding the relationship between LDL-C reduction and reduction in CV events in a variety of patient populations and baseline LDL-C values </a:t>
            </a:r>
          </a:p>
          <a:p>
            <a:r>
              <a:rPr lang="en-US" dirty="0"/>
              <a:t>Very similar results were seen with studies over decades with non-statin interventions such as niacin, bile acid </a:t>
            </a:r>
            <a:r>
              <a:rPr lang="en-US" dirty="0" err="1"/>
              <a:t>sequestrants</a:t>
            </a:r>
            <a:r>
              <a:rPr lang="en-US" dirty="0"/>
              <a:t>, fibrates and even surgical approaches, all of which showed that, when LDL-C was appreciably lowered, and there were no off-target adverse effects on other lipid fractions or other parameters, then there was a corresponding reduction in risk </a:t>
            </a:r>
          </a:p>
          <a:p>
            <a:r>
              <a:rPr lang="en-US" dirty="0"/>
              <a:t>Some more recent trials had very small LDL-C reductions and non-significant reductions in CV events, but were inadequately powered to test the LDL-C hypothesis</a:t>
            </a:r>
          </a:p>
          <a:p>
            <a:r>
              <a:rPr lang="en-US" dirty="0"/>
              <a:t>In contrast, the IMPROVE-IT study was adequately powered for CV</a:t>
            </a:r>
            <a:r>
              <a:rPr lang="en-US" baseline="0" dirty="0"/>
              <a:t> events </a:t>
            </a:r>
            <a:r>
              <a:rPr lang="en-US" dirty="0"/>
              <a:t>and shows that further LDL-C reduction with a non-statin added to a statin further reduces CV events</a:t>
            </a:r>
            <a:r>
              <a:rPr lang="en-US" baseline="30000" dirty="0"/>
              <a:t>2</a:t>
            </a:r>
            <a:endParaRPr lang="en-US" dirty="0"/>
          </a:p>
          <a:p>
            <a:r>
              <a:rPr lang="en-US" dirty="0"/>
              <a:t>The data shown are from studies of non-statin lipid-lowering medications superimposed upon data from</a:t>
            </a:r>
            <a:r>
              <a:rPr lang="en-US" baseline="0" dirty="0"/>
              <a:t> the Cholesterol Treatment </a:t>
            </a:r>
            <a:r>
              <a:rPr lang="en-US" baseline="0" dirty="0" err="1"/>
              <a:t>Trialists</a:t>
            </a:r>
            <a:r>
              <a:rPr lang="en-US" baseline="0" dirty="0"/>
              <a:t> Collaboration (CTTC) 2005 meta-analysis. Circle/square size is proportional to sample size</a:t>
            </a:r>
          </a:p>
          <a:p>
            <a:r>
              <a:rPr lang="en-US" baseline="0" dirty="0"/>
              <a:t>To convert: 100 mg/</a:t>
            </a:r>
            <a:r>
              <a:rPr lang="en-US" baseline="0" dirty="0" err="1"/>
              <a:t>dL</a:t>
            </a:r>
            <a:r>
              <a:rPr lang="en-US" baseline="0" dirty="0"/>
              <a:t> = 2.59 </a:t>
            </a:r>
            <a:r>
              <a:rPr lang="en-US" baseline="0" dirty="0" err="1"/>
              <a:t>mmol</a:t>
            </a:r>
            <a:r>
              <a:rPr lang="en-US" baseline="0" dirty="0"/>
              <a:t>/L</a:t>
            </a:r>
            <a:endParaRPr lang="en-US" dirty="0"/>
          </a:p>
          <a:p>
            <a:endParaRPr lang="en-US" dirty="0"/>
          </a:p>
          <a:p>
            <a:pPr marL="0" indent="0">
              <a:buNone/>
            </a:pPr>
            <a:r>
              <a:rPr lang="en-US" dirty="0"/>
              <a:t>Abbreviations:</a:t>
            </a:r>
          </a:p>
          <a:p>
            <a:pPr marL="0" indent="0">
              <a:buNone/>
            </a:pPr>
            <a:r>
              <a:rPr lang="en-US" dirty="0"/>
              <a:t>CV, cardiovascular; </a:t>
            </a:r>
            <a:r>
              <a:rPr lang="en-US" altLang="en-US" dirty="0"/>
              <a:t>IMPROVE-IT, </a:t>
            </a:r>
            <a:r>
              <a:rPr lang="en-US" altLang="en-US" dirty="0" err="1"/>
              <a:t>IMProved</a:t>
            </a:r>
            <a:r>
              <a:rPr lang="en-US" altLang="en-US" dirty="0"/>
              <a:t> Reduction of Outcomes: </a:t>
            </a:r>
            <a:r>
              <a:rPr lang="en-US" altLang="en-US" dirty="0" err="1"/>
              <a:t>Vytorin</a:t>
            </a:r>
            <a:r>
              <a:rPr lang="en-US" altLang="en-US" dirty="0"/>
              <a:t> Efficacy International Trial; </a:t>
            </a:r>
            <a:r>
              <a:rPr lang="en-US" dirty="0"/>
              <a:t>LDL-C, low-density lipoprotein</a:t>
            </a:r>
            <a:r>
              <a:rPr lang="en-US" baseline="0" dirty="0"/>
              <a:t> cholesterol.</a:t>
            </a:r>
            <a:endParaRPr lang="en-US" dirty="0"/>
          </a:p>
          <a:p>
            <a:pPr marL="0" indent="0">
              <a:buNone/>
            </a:pPr>
            <a:endParaRPr lang="en-US" dirty="0"/>
          </a:p>
          <a:p>
            <a:pPr marL="0" indent="0">
              <a:buNone/>
            </a:pPr>
            <a:r>
              <a:rPr lang="en-US" dirty="0"/>
              <a:t>References:</a:t>
            </a:r>
          </a:p>
          <a:p>
            <a:pPr marL="236898" indent="-236898">
              <a:buAutoNum type="arabicPeriod"/>
            </a:pPr>
            <a:r>
              <a:rPr lang="nl-NL" dirty="0"/>
              <a:t>FDA Briefing Document (EMDAC) June 10 2015.</a:t>
            </a:r>
            <a:r>
              <a:rPr lang="en-GB" dirty="0"/>
              <a:t> http://www.fda.gov/downloads/AdvisoryCommittees/CommitteesMeetingMaterials/Drugs /</a:t>
            </a:r>
            <a:r>
              <a:rPr lang="en-GB" dirty="0" err="1"/>
              <a:t>EndocrinologicandMetabolicDrugsAdvisoryCommittee</a:t>
            </a:r>
            <a:r>
              <a:rPr lang="en-GB" dirty="0"/>
              <a:t>/UCM452354.pdf.  [Accessed 9 July 2015].</a:t>
            </a:r>
          </a:p>
          <a:p>
            <a:pPr marL="236898" indent="-236898">
              <a:buAutoNum type="arabicPeriod"/>
            </a:pPr>
            <a:r>
              <a:rPr lang="en-GB" dirty="0"/>
              <a:t>Cannon CP, et al. N </a:t>
            </a:r>
            <a:r>
              <a:rPr lang="en-GB" dirty="0" err="1"/>
              <a:t>Engl</a:t>
            </a:r>
            <a:r>
              <a:rPr lang="en-GB" baseline="0" dirty="0"/>
              <a:t> J Med 2015;372:2387–97.</a:t>
            </a:r>
            <a:endParaRPr lang="en-GB" dirty="0"/>
          </a:p>
          <a:p>
            <a:pPr marL="0" indent="0">
              <a:buNone/>
            </a:pPr>
            <a:endParaRPr lang="en-US" dirty="0"/>
          </a:p>
          <a:p>
            <a:pPr marL="0" indent="0">
              <a:buNone/>
            </a:pPr>
            <a:endParaRPr lang="en-GB" altLang="zh-CN" dirty="0"/>
          </a:p>
        </p:txBody>
      </p:sp>
    </p:spTree>
    <p:extLst>
      <p:ext uri="{BB962C8B-B14F-4D97-AF65-F5344CB8AC3E}">
        <p14:creationId xmlns:p14="http://schemas.microsoft.com/office/powerpoint/2010/main" val="3070393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536575"/>
            <a:ext cx="6410325" cy="4275138"/>
          </a:xfrm>
        </p:spPr>
      </p:sp>
      <p:sp>
        <p:nvSpPr>
          <p:cNvPr id="3" name="Notes Placeholder 2"/>
          <p:cNvSpPr>
            <a:spLocks noGrp="1"/>
          </p:cNvSpPr>
          <p:nvPr>
            <p:ph type="body" idx="1"/>
          </p:nvPr>
        </p:nvSpPr>
        <p:spPr/>
        <p:txBody>
          <a:bodyPr/>
          <a:lstStyle/>
          <a:p>
            <a:pPr marL="177674" indent="-177674">
              <a:buFont typeface="Arial" panose="020B0604020202020204" pitchFamily="34" charset="0"/>
              <a:buChar char="•"/>
            </a:pPr>
            <a:r>
              <a:rPr lang="en-GB" sz="1000" dirty="0">
                <a:latin typeface="Arial" panose="020B0604020202020204" pitchFamily="34" charset="0"/>
                <a:cs typeface="Arial" panose="020B0604020202020204" pitchFamily="34" charset="0"/>
              </a:rPr>
              <a:t>Pan-Asian CEPHEUS study:</a:t>
            </a:r>
            <a:r>
              <a:rPr lang="en-GB" sz="1000" baseline="30000" dirty="0">
                <a:latin typeface="Arial" panose="020B0604020202020204" pitchFamily="34" charset="0"/>
                <a:cs typeface="Arial" panose="020B0604020202020204" pitchFamily="34" charset="0"/>
              </a:rPr>
              <a:t>1</a:t>
            </a:r>
            <a:endParaRPr lang="en-GB" sz="1000" dirty="0">
              <a:latin typeface="Arial" panose="020B0604020202020204" pitchFamily="34" charset="0"/>
              <a:cs typeface="Arial" panose="020B0604020202020204" pitchFamily="34" charset="0"/>
            </a:endParaRPr>
          </a:p>
          <a:p>
            <a:pPr marL="651470" lvl="1" indent="-177674">
              <a:buFont typeface="Arial" panose="020B0604020202020204" pitchFamily="34" charset="0"/>
              <a:buChar char="•"/>
            </a:pPr>
            <a:r>
              <a:rPr lang="en-GB" sz="1000" baseline="0" dirty="0" err="1">
                <a:latin typeface="Arial" panose="020B0604020202020204" pitchFamily="34" charset="0"/>
                <a:cs typeface="Arial" panose="020B0604020202020204" pitchFamily="34" charset="0"/>
              </a:rPr>
              <a:t>Hypercholesterolemic</a:t>
            </a:r>
            <a:r>
              <a:rPr lang="en-GB" sz="1000" baseline="0" dirty="0">
                <a:latin typeface="Arial" panose="020B0604020202020204" pitchFamily="34" charset="0"/>
                <a:cs typeface="Arial" panose="020B0604020202020204" pitchFamily="34" charset="0"/>
              </a:rPr>
              <a:t> patients aged ≥18 years who had been on lipid lowering treatment for ≥3 months (stable medication for ≥6 weeks) were recruited, and lipid concentrations were measured</a:t>
            </a:r>
          </a:p>
          <a:p>
            <a:pPr marL="651470" lvl="1" indent="-177674">
              <a:buFont typeface="Arial" panose="020B0604020202020204" pitchFamily="34" charset="0"/>
              <a:buChar char="•"/>
            </a:pPr>
            <a:r>
              <a:rPr lang="en-GB" sz="1000" baseline="0" dirty="0">
                <a:latin typeface="Arial" panose="020B0604020202020204" pitchFamily="34" charset="0"/>
                <a:cs typeface="Arial" panose="020B0604020202020204" pitchFamily="34" charset="0"/>
              </a:rPr>
              <a:t>7281 patients from eight Asian countries were included in the final analysis</a:t>
            </a:r>
          </a:p>
          <a:p>
            <a:pPr marL="651470" lvl="1" indent="-177674">
              <a:buFont typeface="Arial" panose="020B0604020202020204" pitchFamily="34" charset="0"/>
              <a:buChar char="•"/>
            </a:pPr>
            <a:r>
              <a:rPr lang="en-GB" sz="1000" baseline="0" dirty="0">
                <a:latin typeface="Arial" panose="020B0604020202020204" pitchFamily="34" charset="0"/>
                <a:cs typeface="Arial" panose="020B0604020202020204" pitchFamily="34" charset="0"/>
              </a:rPr>
              <a:t>Mean age: 61 years; 41% female; 82% on statin monotherapy</a:t>
            </a:r>
          </a:p>
          <a:p>
            <a:pPr marL="651470" lvl="1" indent="-177674">
              <a:buFont typeface="Arial" panose="020B0604020202020204" pitchFamily="34" charset="0"/>
              <a:buChar char="•"/>
            </a:pPr>
            <a:r>
              <a:rPr lang="en-GB" sz="1000" baseline="0" dirty="0">
                <a:latin typeface="Arial" panose="020B0604020202020204" pitchFamily="34" charset="0"/>
                <a:cs typeface="Arial" panose="020B0604020202020204" pitchFamily="34" charset="0"/>
              </a:rPr>
              <a:t>LDL-C goal attainment was reported in 49% of patients overall, including 51% of primary and 49% of secondary prevention patients, and 37% of patients with FH</a:t>
            </a:r>
          </a:p>
          <a:p>
            <a:pPr marL="651470" lvl="1" indent="-177674">
              <a:buFont typeface="Arial" panose="020B0604020202020204" pitchFamily="34" charset="0"/>
              <a:buChar char="•"/>
            </a:pPr>
            <a:r>
              <a:rPr lang="en-GB" sz="1000" baseline="0" dirty="0">
                <a:latin typeface="Arial" panose="020B0604020202020204" pitchFamily="34" charset="0"/>
                <a:cs typeface="Arial" panose="020B0604020202020204" pitchFamily="34" charset="0"/>
              </a:rPr>
              <a:t>The green bars in the graph show the proportion of patients attaining their NCEP ATP III guidelines LDL-C goals by country</a:t>
            </a:r>
          </a:p>
          <a:p>
            <a:pPr marL="177674" indent="-177674">
              <a:buFont typeface="Arial" panose="020B0604020202020204" pitchFamily="34" charset="0"/>
              <a:buChar char="•"/>
            </a:pPr>
            <a:r>
              <a:rPr lang="en-GB" sz="1000" baseline="0" dirty="0">
                <a:latin typeface="Arial" panose="020B0604020202020204" pitchFamily="34" charset="0"/>
                <a:cs typeface="Arial" panose="020B0604020202020204" pitchFamily="34" charset="0"/>
              </a:rPr>
              <a:t>Pan-European CEPHEUS study:</a:t>
            </a:r>
            <a:r>
              <a:rPr lang="en-GB" sz="1000" baseline="30000" dirty="0">
                <a:latin typeface="Arial" panose="020B0604020202020204" pitchFamily="34" charset="0"/>
                <a:cs typeface="Arial" panose="020B0604020202020204" pitchFamily="34" charset="0"/>
              </a:rPr>
              <a:t>2</a:t>
            </a:r>
          </a:p>
          <a:p>
            <a:pPr marL="651470" lvl="1" indent="-177674" defTabSz="947593">
              <a:buFont typeface="Arial" panose="020B0604020202020204" pitchFamily="34" charset="0"/>
              <a:buChar char="•"/>
              <a:defRPr/>
            </a:pPr>
            <a:r>
              <a:rPr lang="en-GB" sz="1000" baseline="0" dirty="0" err="1">
                <a:latin typeface="Arial" panose="020B0604020202020204" pitchFamily="34" charset="0"/>
                <a:cs typeface="Arial" panose="020B0604020202020204" pitchFamily="34" charset="0"/>
              </a:rPr>
              <a:t>Hypercholesterolemic</a:t>
            </a:r>
            <a:r>
              <a:rPr lang="en-GB" sz="1000" baseline="0" dirty="0">
                <a:latin typeface="Arial" panose="020B0604020202020204" pitchFamily="34" charset="0"/>
                <a:cs typeface="Arial" panose="020B0604020202020204" pitchFamily="34" charset="0"/>
              </a:rPr>
              <a:t> patients aged ≥18 years who had been on lipid lowering treatment for ≥3 months (stable medication for ≥6 weeks) were recruited, and lipid concentrations were measured</a:t>
            </a:r>
          </a:p>
          <a:p>
            <a:pPr marL="651470" lvl="1" indent="-177674">
              <a:buFont typeface="Arial" panose="020B0604020202020204" pitchFamily="34" charset="0"/>
              <a:buChar char="•"/>
            </a:pPr>
            <a:r>
              <a:rPr lang="en-GB" sz="1000" baseline="0" dirty="0">
                <a:latin typeface="Arial" panose="020B0604020202020204" pitchFamily="34" charset="0"/>
                <a:cs typeface="Arial" panose="020B0604020202020204" pitchFamily="34" charset="0"/>
              </a:rPr>
              <a:t>14,478 patients from eight European countries were included in the final analysis</a:t>
            </a:r>
          </a:p>
          <a:p>
            <a:pPr marL="651470" lvl="1" indent="-177674">
              <a:buFont typeface="Arial" panose="020B0604020202020204" pitchFamily="34" charset="0"/>
              <a:buChar char="•"/>
            </a:pPr>
            <a:r>
              <a:rPr lang="en-GB" sz="1000" baseline="0" dirty="0">
                <a:latin typeface="Arial" panose="020B0604020202020204" pitchFamily="34" charset="0"/>
                <a:cs typeface="Arial" panose="020B0604020202020204" pitchFamily="34" charset="0"/>
              </a:rPr>
              <a:t>Mean age: 63 years; 45% female; 84% on statin monotherapy</a:t>
            </a:r>
          </a:p>
          <a:p>
            <a:pPr marL="651470" lvl="1" indent="-177674">
              <a:buFont typeface="Arial" panose="020B0604020202020204" pitchFamily="34" charset="0"/>
              <a:buChar char="•"/>
            </a:pPr>
            <a:r>
              <a:rPr lang="en-GB" sz="1000" baseline="0" dirty="0">
                <a:latin typeface="Arial" panose="020B0604020202020204" pitchFamily="34" charset="0"/>
                <a:cs typeface="Arial" panose="020B0604020202020204" pitchFamily="34" charset="0"/>
              </a:rPr>
              <a:t>Overall, 55% of patients achieved their LDL-C goal</a:t>
            </a:r>
          </a:p>
          <a:p>
            <a:pPr marL="651470" lvl="1" indent="-177674">
              <a:buFont typeface="Arial" panose="020B0604020202020204" pitchFamily="34" charset="0"/>
              <a:buChar char="•"/>
            </a:pPr>
            <a:r>
              <a:rPr lang="en-GB" sz="1000" baseline="0" dirty="0">
                <a:latin typeface="Arial" panose="020B0604020202020204" pitchFamily="34" charset="0"/>
                <a:cs typeface="Arial" panose="020B0604020202020204" pitchFamily="34" charset="0"/>
              </a:rPr>
              <a:t>The blue bars in the graph show the proportion of patients at the JETF guideline LDL-C goal level by country</a:t>
            </a:r>
          </a:p>
          <a:p>
            <a:r>
              <a:rPr lang="en-GB" sz="1000" baseline="0" dirty="0" err="1">
                <a:latin typeface="Arial" panose="020B0604020202020204" pitchFamily="34" charset="0"/>
                <a:cs typeface="Arial" panose="020B0604020202020204" pitchFamily="34" charset="0"/>
              </a:rPr>
              <a:t>Abbrevations</a:t>
            </a:r>
            <a:r>
              <a:rPr lang="en-GB" sz="1000" baseline="0" dirty="0">
                <a:latin typeface="Arial" panose="020B0604020202020204" pitchFamily="34" charset="0"/>
                <a:cs typeface="Arial" panose="020B0604020202020204" pitchFamily="34" charset="0"/>
              </a:rPr>
              <a:t>:</a:t>
            </a:r>
          </a:p>
          <a:p>
            <a:pPr defTabSz="947593">
              <a:defRPr/>
            </a:pPr>
            <a:r>
              <a:rPr lang="en-GB" sz="1000" baseline="0" dirty="0">
                <a:latin typeface="Arial" panose="020B0604020202020204" pitchFamily="34" charset="0"/>
                <a:cs typeface="Arial" panose="020B0604020202020204" pitchFamily="34" charset="0"/>
              </a:rPr>
              <a:t>CEPHEUS, Centralised Pan-European survey on </a:t>
            </a:r>
            <a:r>
              <a:rPr lang="en-GB" sz="1000" baseline="0" dirty="0" err="1">
                <a:latin typeface="Arial" panose="020B0604020202020204" pitchFamily="34" charset="0"/>
                <a:cs typeface="Arial" panose="020B0604020202020204" pitchFamily="34" charset="0"/>
              </a:rPr>
              <a:t>tHE</a:t>
            </a:r>
            <a:r>
              <a:rPr lang="en-GB" sz="1000" baseline="0" dirty="0">
                <a:latin typeface="Arial" panose="020B0604020202020204" pitchFamily="34" charset="0"/>
                <a:cs typeface="Arial" panose="020B0604020202020204" pitchFamily="34" charset="0"/>
              </a:rPr>
              <a:t> Under-treatment of </a:t>
            </a:r>
            <a:r>
              <a:rPr lang="en-GB" sz="1000" baseline="0" dirty="0" err="1">
                <a:latin typeface="Arial" panose="020B0604020202020204" pitchFamily="34" charset="0"/>
                <a:cs typeface="Arial" panose="020B0604020202020204" pitchFamily="34" charset="0"/>
              </a:rPr>
              <a:t>hypercholeSterolemia</a:t>
            </a:r>
            <a:r>
              <a:rPr lang="en-GB" sz="1000" baseline="0" dirty="0">
                <a:latin typeface="Arial" panose="020B0604020202020204" pitchFamily="34" charset="0"/>
                <a:cs typeface="Arial" panose="020B0604020202020204" pitchFamily="34" charset="0"/>
              </a:rPr>
              <a:t>; FH, familial hypercholesterolemia; </a:t>
            </a:r>
            <a:r>
              <a:rPr lang="en-US" sz="1000" dirty="0">
                <a:latin typeface="Arial" panose="020B0604020202020204" pitchFamily="34" charset="0"/>
                <a:cs typeface="Arial" panose="020B0604020202020204" pitchFamily="34" charset="0"/>
              </a:rPr>
              <a:t>JETF, Joint European Task Force; </a:t>
            </a:r>
            <a:r>
              <a:rPr lang="en-GB" sz="1000" baseline="0" dirty="0">
                <a:latin typeface="Arial" panose="020B0604020202020204" pitchFamily="34" charset="0"/>
                <a:cs typeface="Arial" panose="020B0604020202020204" pitchFamily="34" charset="0"/>
              </a:rPr>
              <a:t>LDL-C, low-density lipoprotein cholesterol; </a:t>
            </a:r>
            <a:r>
              <a:rPr lang="en-US" sz="1000" dirty="0">
                <a:latin typeface="Arial" panose="020B0604020202020204" pitchFamily="34" charset="0"/>
                <a:cs typeface="Arial" panose="020B0604020202020204" pitchFamily="34" charset="0"/>
              </a:rPr>
              <a:t>NCEP ATP, National Cholesterol  Educational Program Adult Treatment Panel</a:t>
            </a:r>
            <a:r>
              <a:rPr lang="en-GB" sz="1000" baseline="0" dirty="0">
                <a:latin typeface="Arial" panose="020B0604020202020204" pitchFamily="34" charset="0"/>
                <a:cs typeface="Arial" panose="020B0604020202020204" pitchFamily="34" charset="0"/>
              </a:rPr>
              <a:t>.</a:t>
            </a:r>
          </a:p>
          <a:p>
            <a:endParaRPr lang="en-GB" sz="1000" baseline="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References:</a:t>
            </a:r>
          </a:p>
          <a:p>
            <a:pPr marL="236898" indent="-236898">
              <a:buAutoNum type="arabicPeriod"/>
            </a:pPr>
            <a:r>
              <a:rPr lang="en-GB" sz="1000" baseline="0" dirty="0">
                <a:latin typeface="Arial" panose="020B0604020202020204" pitchFamily="34" charset="0"/>
                <a:cs typeface="Arial" panose="020B0604020202020204" pitchFamily="34" charset="0"/>
              </a:rPr>
              <a:t>Park JE, et al. </a:t>
            </a:r>
            <a:r>
              <a:rPr lang="en-GB" sz="1000" baseline="0" dirty="0" err="1">
                <a:latin typeface="Arial" panose="020B0604020202020204" pitchFamily="34" charset="0"/>
                <a:cs typeface="Arial" panose="020B0604020202020204" pitchFamily="34" charset="0"/>
              </a:rPr>
              <a:t>Eur</a:t>
            </a:r>
            <a:r>
              <a:rPr lang="en-GB" sz="1000" baseline="0" dirty="0">
                <a:latin typeface="Arial" panose="020B0604020202020204" pitchFamily="34" charset="0"/>
                <a:cs typeface="Arial" panose="020B0604020202020204" pitchFamily="34" charset="0"/>
              </a:rPr>
              <a:t> J </a:t>
            </a:r>
            <a:r>
              <a:rPr lang="en-GB" sz="1000" baseline="0" dirty="0" err="1">
                <a:latin typeface="Arial" panose="020B0604020202020204" pitchFamily="34" charset="0"/>
                <a:cs typeface="Arial" panose="020B0604020202020204" pitchFamily="34" charset="0"/>
              </a:rPr>
              <a:t>Prev</a:t>
            </a:r>
            <a:r>
              <a:rPr lang="en-GB" sz="1000" baseline="0" dirty="0">
                <a:latin typeface="Arial" panose="020B0604020202020204" pitchFamily="34" charset="0"/>
                <a:cs typeface="Arial" panose="020B0604020202020204" pitchFamily="34" charset="0"/>
              </a:rPr>
              <a:t> </a:t>
            </a:r>
            <a:r>
              <a:rPr lang="en-GB" sz="1000" baseline="0" dirty="0" err="1">
                <a:latin typeface="Arial" panose="020B0604020202020204" pitchFamily="34" charset="0"/>
                <a:cs typeface="Arial" panose="020B0604020202020204" pitchFamily="34" charset="0"/>
              </a:rPr>
              <a:t>Cardiol</a:t>
            </a:r>
            <a:r>
              <a:rPr lang="en-GB" sz="1000" baseline="0" dirty="0">
                <a:latin typeface="Arial" panose="020B0604020202020204" pitchFamily="34" charset="0"/>
                <a:cs typeface="Arial" panose="020B0604020202020204" pitchFamily="34" charset="0"/>
              </a:rPr>
              <a:t> 2012;19:781–94.</a:t>
            </a:r>
          </a:p>
          <a:p>
            <a:pPr marL="236898" indent="-236898">
              <a:buAutoNum type="arabicPeriod"/>
            </a:pPr>
            <a:r>
              <a:rPr lang="en-GB" sz="1000" baseline="0" dirty="0" err="1">
                <a:latin typeface="Arial" panose="020B0604020202020204" pitchFamily="34" charset="0"/>
                <a:cs typeface="Arial" panose="020B0604020202020204" pitchFamily="34" charset="0"/>
              </a:rPr>
              <a:t>Hermans</a:t>
            </a:r>
            <a:r>
              <a:rPr lang="en-GB" sz="1000" baseline="0" dirty="0">
                <a:latin typeface="Arial" panose="020B0604020202020204" pitchFamily="34" charset="0"/>
                <a:cs typeface="Arial" panose="020B0604020202020204" pitchFamily="34" charset="0"/>
              </a:rPr>
              <a:t> MP, et al. </a:t>
            </a:r>
            <a:r>
              <a:rPr lang="en-GB" sz="1000" baseline="0" dirty="0" err="1">
                <a:latin typeface="Arial" panose="020B0604020202020204" pitchFamily="34" charset="0"/>
                <a:cs typeface="Arial" panose="020B0604020202020204" pitchFamily="34" charset="0"/>
              </a:rPr>
              <a:t>Curr</a:t>
            </a:r>
            <a:r>
              <a:rPr lang="en-GB" sz="1000" baseline="0" dirty="0">
                <a:latin typeface="Arial" panose="020B0604020202020204" pitchFamily="34" charset="0"/>
                <a:cs typeface="Arial" panose="020B0604020202020204" pitchFamily="34" charset="0"/>
              </a:rPr>
              <a:t> Med Res </a:t>
            </a:r>
            <a:r>
              <a:rPr lang="en-GB" sz="1000" baseline="0" dirty="0" err="1">
                <a:latin typeface="Arial" panose="020B0604020202020204" pitchFamily="34" charset="0"/>
                <a:cs typeface="Arial" panose="020B0604020202020204" pitchFamily="34" charset="0"/>
              </a:rPr>
              <a:t>Opin</a:t>
            </a:r>
            <a:r>
              <a:rPr lang="en-GB" sz="1000" baseline="0" dirty="0">
                <a:latin typeface="Arial" panose="020B0604020202020204" pitchFamily="34" charset="0"/>
                <a:cs typeface="Arial" panose="020B0604020202020204" pitchFamily="34" charset="0"/>
              </a:rPr>
              <a:t> 2010;26:445–54.</a:t>
            </a:r>
          </a:p>
        </p:txBody>
      </p:sp>
      <p:sp>
        <p:nvSpPr>
          <p:cNvPr id="5" name="Slide Number Placeholder 4"/>
          <p:cNvSpPr>
            <a:spLocks noGrp="1"/>
          </p:cNvSpPr>
          <p:nvPr>
            <p:ph type="sldNum" sz="quarter" idx="11"/>
          </p:nvPr>
        </p:nvSpPr>
        <p:spPr>
          <a:xfrm>
            <a:off x="4012255" y="9712548"/>
            <a:ext cx="3087045" cy="52206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C8528-241F-49DF-90D3-B4F59014C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417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536575"/>
            <a:ext cx="6413500" cy="4275138"/>
          </a:xfrm>
        </p:spPr>
      </p:sp>
      <p:sp>
        <p:nvSpPr>
          <p:cNvPr id="3" name="Notes Placeholder 2"/>
          <p:cNvSpPr>
            <a:spLocks noGrp="1"/>
          </p:cNvSpPr>
          <p:nvPr>
            <p:ph type="body" idx="1"/>
          </p:nvPr>
        </p:nvSpPr>
        <p:spPr/>
        <p:txBody>
          <a:bodyPr/>
          <a:lstStyle/>
          <a:p>
            <a:pPr marL="177674" indent="-177674">
              <a:buFont typeface="Arial" panose="020B0604020202020204" pitchFamily="34" charset="0"/>
              <a:buChar char="•"/>
            </a:pPr>
            <a:r>
              <a:rPr lang="en-GB" sz="1000" dirty="0">
                <a:effectLst/>
                <a:latin typeface="Arial" panose="020B0604020202020204" pitchFamily="34" charset="0"/>
                <a:cs typeface="Arial" panose="020B0604020202020204" pitchFamily="34" charset="0"/>
              </a:rPr>
              <a:t>The EUROASPIRE surveys are part of the ESC’s EORP programme1 and track lifestyle, risk factor control and </a:t>
            </a:r>
            <a:r>
              <a:rPr lang="en-GB" sz="1000" dirty="0" err="1">
                <a:effectLst/>
                <a:latin typeface="Arial" panose="020B0604020202020204" pitchFamily="34" charset="0"/>
                <a:cs typeface="Arial" panose="020B0604020202020204" pitchFamily="34" charset="0"/>
              </a:rPr>
              <a:t>cardioprotective</a:t>
            </a:r>
            <a:r>
              <a:rPr lang="en-GB" sz="1000" dirty="0">
                <a:effectLst/>
                <a:latin typeface="Arial" panose="020B0604020202020204" pitchFamily="34" charset="0"/>
                <a:cs typeface="Arial" panose="020B0604020202020204" pitchFamily="34" charset="0"/>
              </a:rPr>
              <a:t> drug use in Europe</a:t>
            </a:r>
          </a:p>
          <a:p>
            <a:pPr marL="177674" indent="-177674">
              <a:buFont typeface="Arial" panose="020B0604020202020204" pitchFamily="34" charset="0"/>
              <a:buChar char="•"/>
            </a:pPr>
            <a:r>
              <a:rPr lang="en-GB" sz="1000" dirty="0">
                <a:effectLst/>
                <a:latin typeface="Arial" panose="020B0604020202020204" pitchFamily="34" charset="0"/>
                <a:cs typeface="Arial" panose="020B0604020202020204" pitchFamily="34" charset="0"/>
              </a:rPr>
              <a:t>Data were collected using standardised methods during May 2012 to April 2013 in 7,998 patients &lt; 80 years with established coronary heart disease (25% women, mean age 64 years, one-third &lt;60 years old). Patients had been hospitalised in the last years for coronary heart disease. They were interviewed and clinically examined for the study 6 months to 3 years (median 1.35 years) after the hospital episode</a:t>
            </a:r>
          </a:p>
          <a:p>
            <a:pPr marL="177674" indent="-177674">
              <a:buFont typeface="Arial" panose="020B0604020202020204" pitchFamily="34" charset="0"/>
              <a:buChar char="•"/>
            </a:pPr>
            <a:r>
              <a:rPr lang="en-GB" sz="1000" dirty="0">
                <a:effectLst/>
                <a:latin typeface="Arial" panose="020B0604020202020204" pitchFamily="34" charset="0"/>
                <a:cs typeface="Arial" panose="020B0604020202020204" pitchFamily="34" charset="0"/>
              </a:rPr>
              <a:t>Some 87% of patients were taking lipid lowering drugs (almost exclusively statins) (range 75-95%)</a:t>
            </a:r>
          </a:p>
          <a:p>
            <a:pPr marL="177674" indent="-177674">
              <a:buFont typeface="Arial" panose="020B0604020202020204" pitchFamily="34" charset="0"/>
              <a:buChar char="•"/>
            </a:pPr>
            <a:r>
              <a:rPr lang="en-GB" sz="1000" dirty="0">
                <a:effectLst/>
                <a:latin typeface="Arial" panose="020B0604020202020204" pitchFamily="34" charset="0"/>
                <a:cs typeface="Arial" panose="020B0604020202020204" pitchFamily="34" charset="0"/>
              </a:rPr>
              <a:t>Of these, 58% had a LDL-C level of &lt; 2.5 </a:t>
            </a:r>
            <a:r>
              <a:rPr lang="en-GB" sz="1000" dirty="0" err="1">
                <a:effectLst/>
                <a:latin typeface="Arial" panose="020B0604020202020204" pitchFamily="34" charset="0"/>
                <a:cs typeface="Arial" panose="020B0604020202020204" pitchFamily="34" charset="0"/>
              </a:rPr>
              <a:t>mmol</a:t>
            </a:r>
            <a:r>
              <a:rPr lang="en-GB" sz="1000" dirty="0">
                <a:effectLst/>
                <a:latin typeface="Arial" panose="020B0604020202020204" pitchFamily="34" charset="0"/>
                <a:cs typeface="Arial" panose="020B0604020202020204" pitchFamily="34" charset="0"/>
              </a:rPr>
              <a:t>/L (100 mg/</a:t>
            </a:r>
            <a:r>
              <a:rPr lang="en-GB" sz="1000" dirty="0" err="1">
                <a:effectLst/>
                <a:latin typeface="Arial" panose="020B0604020202020204" pitchFamily="34" charset="0"/>
                <a:cs typeface="Arial" panose="020B0604020202020204" pitchFamily="34" charset="0"/>
              </a:rPr>
              <a:t>dL</a:t>
            </a:r>
            <a:r>
              <a:rPr lang="en-GB" sz="1000" dirty="0">
                <a:effectLst/>
                <a:latin typeface="Arial" panose="020B0604020202020204" pitchFamily="34" charset="0"/>
                <a:cs typeface="Arial" panose="020B0604020202020204" pitchFamily="34" charset="0"/>
              </a:rPr>
              <a:t>) but only 21% reached an LDL-C target of &lt;1.8mmol/L (70mg/</a:t>
            </a:r>
            <a:r>
              <a:rPr lang="en-GB" sz="1000" dirty="0" err="1">
                <a:effectLst/>
                <a:latin typeface="Arial" panose="020B0604020202020204" pitchFamily="34" charset="0"/>
                <a:cs typeface="Arial" panose="020B0604020202020204" pitchFamily="34" charset="0"/>
              </a:rPr>
              <a:t>dL</a:t>
            </a:r>
            <a:r>
              <a:rPr lang="en-GB" sz="1000" dirty="0">
                <a:effectLst/>
                <a:latin typeface="Arial" panose="020B0604020202020204" pitchFamily="34" charset="0"/>
                <a:cs typeface="Arial" panose="020B0604020202020204" pitchFamily="34" charset="0"/>
              </a:rPr>
              <a:t>)</a:t>
            </a:r>
          </a:p>
          <a:p>
            <a:pPr marL="177674" indent="-177674">
              <a:buFont typeface="Arial" panose="020B0604020202020204" pitchFamily="34" charset="0"/>
              <a:buChar char="•"/>
            </a:pPr>
            <a:endParaRPr lang="en-GB" sz="1000" dirty="0">
              <a:effectLst/>
              <a:latin typeface="Arial" panose="020B0604020202020204" pitchFamily="34" charset="0"/>
              <a:cs typeface="Arial" panose="020B0604020202020204" pitchFamily="34" charset="0"/>
            </a:endParaRPr>
          </a:p>
          <a:p>
            <a:r>
              <a:rPr lang="en-GB" sz="1000" dirty="0">
                <a:effectLst/>
                <a:latin typeface="Arial" panose="020B0604020202020204" pitchFamily="34" charset="0"/>
                <a:cs typeface="Arial" panose="020B0604020202020204" pitchFamily="34" charset="0"/>
              </a:rPr>
              <a:t>Abbreviations:</a:t>
            </a:r>
          </a:p>
          <a:p>
            <a:r>
              <a:rPr lang="en-GB" sz="1000" dirty="0">
                <a:latin typeface="Arial" panose="020B0604020202020204" pitchFamily="34" charset="0"/>
                <a:cs typeface="Arial" panose="020B0604020202020204" pitchFamily="34" charset="0"/>
              </a:rPr>
              <a:t>ESC, European Society of Cardiology; LDL-C, low-density lipoprotein cholesterol.</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Reference:</a:t>
            </a:r>
          </a:p>
          <a:p>
            <a:pPr defTabSz="947593">
              <a:defRPr/>
            </a:pPr>
            <a:r>
              <a:rPr lang="en-GB" sz="1000" dirty="0">
                <a:latin typeface="Arial" panose="020B0604020202020204" pitchFamily="34" charset="0"/>
                <a:cs typeface="Arial" panose="020B0604020202020204" pitchFamily="34" charset="0"/>
                <a:hlinkClick r:id="rId3"/>
              </a:rPr>
              <a:t>http://www.escardio.org/about/press-releases/esc13-Amsterdam/Pages/euroaspire-iv-success-challenges-secondary-prevention-CVD-Europe.aspx</a:t>
            </a:r>
            <a:r>
              <a:rPr lang="en-GB" sz="1000" dirty="0">
                <a:latin typeface="Arial" panose="020B0604020202020204" pitchFamily="34" charset="0"/>
                <a:cs typeface="Arial" panose="020B0604020202020204" pitchFamily="34" charset="0"/>
              </a:rPr>
              <a:t>. [Accessed 23 October 2015].</a:t>
            </a:r>
          </a:p>
          <a:p>
            <a:endParaRPr lang="en-GB"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a:xfrm>
            <a:off x="4012255" y="9712548"/>
            <a:ext cx="3087045" cy="52206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C8528-241F-49DF-90D3-B4F59014C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144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2678231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52AC1-D3CA-45B1-841B-5093C607F42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6877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52AC1-D3CA-45B1-841B-5093C607F42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6842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5.tif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oleObject" Target="../embeddings/oleObject2.bin"/></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9.emf"/><Relationship Id="rId4" Type="http://schemas.openxmlformats.org/officeDocument/2006/relationships/oleObject" Target="../embeddings/oleObject4.bin"/></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79"/>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70343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153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400050"/>
            <a:ext cx="1943100" cy="5448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400050"/>
            <a:ext cx="5676900" cy="5448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8415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600200" y="400050"/>
            <a:ext cx="7086600" cy="1276350"/>
          </a:xfrm>
        </p:spPr>
        <p:txBody>
          <a:bodyPr/>
          <a:lstStyle/>
          <a:p>
            <a:r>
              <a:rPr lang="en-US"/>
              <a:t>Click to edit Master title style</a:t>
            </a:r>
          </a:p>
        </p:txBody>
      </p:sp>
      <p:sp>
        <p:nvSpPr>
          <p:cNvPr id="3" name="Chart Placeholder 2"/>
          <p:cNvSpPr>
            <a:spLocks noGrp="1"/>
          </p:cNvSpPr>
          <p:nvPr>
            <p:ph type="chart" idx="1"/>
          </p:nvPr>
        </p:nvSpPr>
        <p:spPr>
          <a:xfrm>
            <a:off x="1257300" y="1733550"/>
            <a:ext cx="7772400" cy="4114800"/>
          </a:xfrm>
        </p:spPr>
        <p:txBody>
          <a:bodyPr/>
          <a:lstStyle/>
          <a:p>
            <a:pPr lvl="0"/>
            <a:endParaRPr lang="en-US" noProof="0"/>
          </a:p>
        </p:txBody>
      </p:sp>
    </p:spTree>
    <p:extLst>
      <p:ext uri="{BB962C8B-B14F-4D97-AF65-F5344CB8AC3E}">
        <p14:creationId xmlns:p14="http://schemas.microsoft.com/office/powerpoint/2010/main" val="3835121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79"/>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DB35AB-F65F-49E7-AF6A-76A650887FAF}" type="slidenum">
              <a:rPr lang="en-US"/>
              <a:pPr>
                <a:defRPr/>
              </a:pPr>
              <a:t>‹#›</a:t>
            </a:fld>
            <a:endParaRPr lang="en-US"/>
          </a:p>
        </p:txBody>
      </p:sp>
    </p:spTree>
    <p:extLst>
      <p:ext uri="{BB962C8B-B14F-4D97-AF65-F5344CB8AC3E}">
        <p14:creationId xmlns:p14="http://schemas.microsoft.com/office/powerpoint/2010/main" val="1282201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3B9D8B-C42D-4F3B-B747-C14EAF6F6EEC}" type="slidenum">
              <a:rPr lang="en-US"/>
              <a:pPr>
                <a:defRPr/>
              </a:pPr>
              <a:t>‹#›</a:t>
            </a:fld>
            <a:endParaRPr lang="en-US"/>
          </a:p>
        </p:txBody>
      </p:sp>
    </p:spTree>
    <p:extLst>
      <p:ext uri="{BB962C8B-B14F-4D97-AF65-F5344CB8AC3E}">
        <p14:creationId xmlns:p14="http://schemas.microsoft.com/office/powerpoint/2010/main" val="1588084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54"/>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05C2E9-F4A8-47BC-8463-0850C95120E2}" type="slidenum">
              <a:rPr lang="en-US"/>
              <a:pPr>
                <a:defRPr/>
              </a:pPr>
              <a:t>‹#›</a:t>
            </a:fld>
            <a:endParaRPr lang="en-US"/>
          </a:p>
        </p:txBody>
      </p:sp>
    </p:spTree>
    <p:extLst>
      <p:ext uri="{BB962C8B-B14F-4D97-AF65-F5344CB8AC3E}">
        <p14:creationId xmlns:p14="http://schemas.microsoft.com/office/powerpoint/2010/main" val="1007386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F91DB0-B28B-412F-BAB4-8CB59F11F684}" type="slidenum">
              <a:rPr lang="en-US"/>
              <a:pPr>
                <a:defRPr/>
              </a:pPr>
              <a:t>‹#›</a:t>
            </a:fld>
            <a:endParaRPr lang="en-US"/>
          </a:p>
        </p:txBody>
      </p:sp>
    </p:spTree>
    <p:extLst>
      <p:ext uri="{BB962C8B-B14F-4D97-AF65-F5344CB8AC3E}">
        <p14:creationId xmlns:p14="http://schemas.microsoft.com/office/powerpoint/2010/main" val="2022764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4C84C59-01CA-47DC-9D94-A385FA366A0B}" type="slidenum">
              <a:rPr lang="en-US"/>
              <a:pPr>
                <a:defRPr/>
              </a:pPr>
              <a:t>‹#›</a:t>
            </a:fld>
            <a:endParaRPr lang="en-US"/>
          </a:p>
        </p:txBody>
      </p:sp>
    </p:spTree>
    <p:extLst>
      <p:ext uri="{BB962C8B-B14F-4D97-AF65-F5344CB8AC3E}">
        <p14:creationId xmlns:p14="http://schemas.microsoft.com/office/powerpoint/2010/main" val="2200242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DFE6BA-8200-465C-9213-0F5C380D89EF}" type="slidenum">
              <a:rPr lang="en-US"/>
              <a:pPr>
                <a:defRPr/>
              </a:pPr>
              <a:t>‹#›</a:t>
            </a:fld>
            <a:endParaRPr lang="en-US"/>
          </a:p>
        </p:txBody>
      </p:sp>
    </p:spTree>
    <p:extLst>
      <p:ext uri="{BB962C8B-B14F-4D97-AF65-F5344CB8AC3E}">
        <p14:creationId xmlns:p14="http://schemas.microsoft.com/office/powerpoint/2010/main" val="285420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712B2C-0403-47C0-8E5A-7CB96B95DA5F}" type="slidenum">
              <a:rPr lang="en-US"/>
              <a:pPr>
                <a:defRPr/>
              </a:pPr>
              <a:t>‹#›</a:t>
            </a:fld>
            <a:endParaRPr lang="en-US"/>
          </a:p>
        </p:txBody>
      </p:sp>
    </p:spTree>
    <p:extLst>
      <p:ext uri="{BB962C8B-B14F-4D97-AF65-F5344CB8AC3E}">
        <p14:creationId xmlns:p14="http://schemas.microsoft.com/office/powerpoint/2010/main" val="2318551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7465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10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758E0C-931F-42A6-86B7-B80EBAD6A99C}" type="slidenum">
              <a:rPr lang="en-US"/>
              <a:pPr>
                <a:defRPr/>
              </a:pPr>
              <a:t>‹#›</a:t>
            </a:fld>
            <a:endParaRPr lang="en-US"/>
          </a:p>
        </p:txBody>
      </p:sp>
    </p:spTree>
    <p:extLst>
      <p:ext uri="{BB962C8B-B14F-4D97-AF65-F5344CB8AC3E}">
        <p14:creationId xmlns:p14="http://schemas.microsoft.com/office/powerpoint/2010/main" val="1897912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71DF3-ABDF-44A1-A14B-5928DD470383}" type="slidenum">
              <a:rPr lang="en-US"/>
              <a:pPr>
                <a:defRPr/>
              </a:pPr>
              <a:t>‹#›</a:t>
            </a:fld>
            <a:endParaRPr lang="en-US"/>
          </a:p>
        </p:txBody>
      </p:sp>
    </p:spTree>
    <p:extLst>
      <p:ext uri="{BB962C8B-B14F-4D97-AF65-F5344CB8AC3E}">
        <p14:creationId xmlns:p14="http://schemas.microsoft.com/office/powerpoint/2010/main" val="1297397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2BEA0B-34EE-4DC4-BDF8-0718C227A087}" type="slidenum">
              <a:rPr lang="en-US"/>
              <a:pPr>
                <a:defRPr/>
              </a:pPr>
              <a:t>‹#›</a:t>
            </a:fld>
            <a:endParaRPr lang="en-US"/>
          </a:p>
        </p:txBody>
      </p:sp>
    </p:spTree>
    <p:extLst>
      <p:ext uri="{BB962C8B-B14F-4D97-AF65-F5344CB8AC3E}">
        <p14:creationId xmlns:p14="http://schemas.microsoft.com/office/powerpoint/2010/main" val="2452295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88"/>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96" y="274688"/>
            <a:ext cx="679132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7A3362-ED76-46AF-BA33-D82241974937}" type="slidenum">
              <a:rPr lang="en-US"/>
              <a:pPr>
                <a:defRPr/>
              </a:pPr>
              <a:t>‹#›</a:t>
            </a:fld>
            <a:endParaRPr lang="en-US"/>
          </a:p>
        </p:txBody>
      </p:sp>
    </p:spTree>
    <p:extLst>
      <p:ext uri="{BB962C8B-B14F-4D97-AF65-F5344CB8AC3E}">
        <p14:creationId xmlns:p14="http://schemas.microsoft.com/office/powerpoint/2010/main" val="1389088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760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69"/>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42397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280160"/>
            <a:ext cx="9134856" cy="1938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p:cNvSpPr>
            <a:spLocks noGrp="1"/>
          </p:cNvSpPr>
          <p:nvPr>
            <p:ph type="title"/>
          </p:nvPr>
        </p:nvSpPr>
        <p:spPr>
          <a:xfrm>
            <a:off x="576072" y="36576"/>
            <a:ext cx="9134856" cy="1097280"/>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bodyPr>
          <a:lstStyle>
            <a:lvl1pPr>
              <a:defRPr sz="2800"/>
            </a:lvl1pPr>
          </a:lstStyle>
          <a:p>
            <a:pPr lvl="0" algn="l" rtl="0" eaLnBrk="1" fontAlgn="base" hangingPunct="1">
              <a:lnSpc>
                <a:spcPct val="100000"/>
              </a:lnSpc>
              <a:spcBef>
                <a:spcPct val="0"/>
              </a:spcBef>
              <a:spcAft>
                <a:spcPct val="0"/>
              </a:spcAft>
            </a:pPr>
            <a:r>
              <a:rPr lang="en-US" dirty="0"/>
              <a:t>Click to edit Master title style</a:t>
            </a:r>
          </a:p>
        </p:txBody>
      </p:sp>
      <p:sp>
        <p:nvSpPr>
          <p:cNvPr id="5" name="Text Placeholder 3"/>
          <p:cNvSpPr>
            <a:spLocks noGrp="1"/>
          </p:cNvSpPr>
          <p:nvPr>
            <p:ph type="body" sz="quarter" idx="10" hasCustomPrompt="1"/>
          </p:nvPr>
        </p:nvSpPr>
        <p:spPr>
          <a:xfrm>
            <a:off x="574734" y="6538281"/>
            <a:ext cx="6966943" cy="246221"/>
          </a:xfrm>
        </p:spPr>
        <p:txBody>
          <a:bodyPr anchor="b" anchorCtr="0">
            <a:noAutofit/>
          </a:bodyPr>
          <a:lstStyle>
            <a:lvl1pPr marL="0" indent="0">
              <a:spcBef>
                <a:spcPts val="0"/>
              </a:spcBef>
              <a:buNone/>
              <a:defRPr sz="1000"/>
            </a:lvl1pPr>
            <a:lvl2pPr marL="274320" indent="0">
              <a:buNone/>
              <a:defRPr/>
            </a:lvl2pPr>
          </a:lstStyle>
          <a:p>
            <a:pPr lvl="0"/>
            <a:r>
              <a:rPr lang="en-GB" dirty="0"/>
              <a:t>References</a:t>
            </a:r>
          </a:p>
        </p:txBody>
      </p:sp>
      <p:pic>
        <p:nvPicPr>
          <p:cNvPr id="6" name="Picture 5"/>
          <p:cNvPicPr>
            <a:picLocks noChangeAspect="1"/>
          </p:cNvPicPr>
          <p:nvPr userDrawn="1"/>
        </p:nvPicPr>
        <p:blipFill>
          <a:blip r:embed="rId2"/>
          <a:stretch>
            <a:fillRect/>
          </a:stretch>
        </p:blipFill>
        <p:spPr>
          <a:xfrm>
            <a:off x="7983140" y="6075965"/>
            <a:ext cx="1827014" cy="589589"/>
          </a:xfrm>
          <a:prstGeom prst="rect">
            <a:avLst/>
          </a:prstGeom>
        </p:spPr>
      </p:pic>
      <p:pic>
        <p:nvPicPr>
          <p:cNvPr id="8" name="Picture 7"/>
          <p:cNvPicPr>
            <a:picLocks noChangeAspect="1"/>
          </p:cNvPicPr>
          <p:nvPr userDrawn="1"/>
        </p:nvPicPr>
        <p:blipFill>
          <a:blip r:embed="rId2"/>
          <a:stretch>
            <a:fillRect/>
          </a:stretch>
        </p:blipFill>
        <p:spPr>
          <a:xfrm>
            <a:off x="7993856" y="6066440"/>
            <a:ext cx="1827014" cy="589589"/>
          </a:xfrm>
          <a:prstGeom prst="rect">
            <a:avLst/>
          </a:prstGeom>
        </p:spPr>
      </p:pic>
    </p:spTree>
    <p:extLst>
      <p:ext uri="{BB962C8B-B14F-4D97-AF65-F5344CB8AC3E}">
        <p14:creationId xmlns:p14="http://schemas.microsoft.com/office/powerpoint/2010/main" val="4271780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576072" y="36576"/>
            <a:ext cx="9134856" cy="1097280"/>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bodyPr>
          <a:lstStyle>
            <a:lvl1pPr>
              <a:defRPr sz="2800"/>
            </a:lvl1pPr>
          </a:lstStyle>
          <a:p>
            <a:pPr lvl="0" algn="l" rtl="0" eaLnBrk="1" fontAlgn="base" hangingPunct="1">
              <a:lnSpc>
                <a:spcPct val="100000"/>
              </a:lnSpc>
              <a:spcBef>
                <a:spcPct val="0"/>
              </a:spcBef>
              <a:spcAft>
                <a:spcPct val="0"/>
              </a:spcAft>
            </a:pPr>
            <a:r>
              <a:rPr lang="en-US" dirty="0"/>
              <a:t>Click to edit Master title style</a:t>
            </a:r>
          </a:p>
        </p:txBody>
      </p:sp>
      <p:sp>
        <p:nvSpPr>
          <p:cNvPr id="4" name="Text Placeholder 3"/>
          <p:cNvSpPr>
            <a:spLocks noGrp="1"/>
          </p:cNvSpPr>
          <p:nvPr>
            <p:ph type="body" sz="quarter" idx="10" hasCustomPrompt="1"/>
          </p:nvPr>
        </p:nvSpPr>
        <p:spPr>
          <a:xfrm>
            <a:off x="574734" y="6538281"/>
            <a:ext cx="6966943" cy="246221"/>
          </a:xfrm>
        </p:spPr>
        <p:txBody>
          <a:bodyPr anchor="b" anchorCtr="0">
            <a:noAutofit/>
          </a:bodyPr>
          <a:lstStyle>
            <a:lvl1pPr marL="0" indent="0">
              <a:spcBef>
                <a:spcPts val="0"/>
              </a:spcBef>
              <a:buNone/>
              <a:defRPr sz="1000"/>
            </a:lvl1pPr>
            <a:lvl2pPr marL="274320" indent="0">
              <a:buNone/>
              <a:defRPr/>
            </a:lvl2pPr>
          </a:lstStyle>
          <a:p>
            <a:pPr lvl="0"/>
            <a:r>
              <a:rPr lang="en-GB" dirty="0"/>
              <a:t>References</a:t>
            </a:r>
          </a:p>
        </p:txBody>
      </p:sp>
      <p:pic>
        <p:nvPicPr>
          <p:cNvPr id="7" name="Picture 6"/>
          <p:cNvPicPr>
            <a:picLocks noChangeAspect="1"/>
          </p:cNvPicPr>
          <p:nvPr userDrawn="1"/>
        </p:nvPicPr>
        <p:blipFill>
          <a:blip r:embed="rId2"/>
          <a:stretch>
            <a:fillRect/>
          </a:stretch>
        </p:blipFill>
        <p:spPr>
          <a:xfrm>
            <a:off x="7993856" y="6066440"/>
            <a:ext cx="1827014" cy="589589"/>
          </a:xfrm>
          <a:prstGeom prst="rect">
            <a:avLst/>
          </a:prstGeom>
        </p:spPr>
      </p:pic>
    </p:spTree>
    <p:extLst>
      <p:ext uri="{BB962C8B-B14F-4D97-AF65-F5344CB8AC3E}">
        <p14:creationId xmlns:p14="http://schemas.microsoft.com/office/powerpoint/2010/main" val="2559689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8482869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5" name="Text Box 8"/>
          <p:cNvSpPr txBox="1">
            <a:spLocks noChangeArrowheads="1"/>
          </p:cNvSpPr>
          <p:nvPr userDrawn="1"/>
        </p:nvSpPr>
        <p:spPr bwMode="auto">
          <a:xfrm>
            <a:off x="1234084" y="6269038"/>
            <a:ext cx="5282803" cy="457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990000"/>
                </a:solidFill>
                <a:effectLst/>
                <a:uLnTx/>
                <a:uFillTx/>
                <a:latin typeface="Arial" charset="0"/>
                <a:ea typeface="+mn-ea"/>
                <a:cs typeface="+mn-cs"/>
              </a:rPr>
              <a:t>An Academic Research Organization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990000"/>
                </a:solidFill>
                <a:effectLst/>
                <a:uLnTx/>
                <a:uFillTx/>
                <a:latin typeface="Arial" charset="0"/>
                <a:ea typeface="+mn-ea"/>
                <a:cs typeface="+mn-cs"/>
              </a:rPr>
              <a:t>Brigham and Women’s Hospital and Harvard Medical School</a:t>
            </a:r>
          </a:p>
        </p:txBody>
      </p:sp>
      <p:sp>
        <p:nvSpPr>
          <p:cNvPr id="4098" name="Rectangle 2"/>
          <p:cNvSpPr>
            <a:spLocks noGrp="1" noChangeArrowheads="1"/>
          </p:cNvSpPr>
          <p:nvPr>
            <p:ph type="ctrTitle"/>
          </p:nvPr>
        </p:nvSpPr>
        <p:spPr>
          <a:xfrm>
            <a:off x="857250" y="990601"/>
            <a:ext cx="8743950" cy="1470025"/>
          </a:xfrm>
        </p:spPr>
        <p:txBody>
          <a:bodyPr/>
          <a:lstStyle>
            <a:lvl1pPr algn="l">
              <a:defRPr b="0"/>
            </a:lvl1pPr>
          </a:lstStyle>
          <a:p>
            <a:r>
              <a:rPr lang="en-US"/>
              <a:t>Click to edit Master title style</a:t>
            </a:r>
          </a:p>
        </p:txBody>
      </p:sp>
      <p:sp>
        <p:nvSpPr>
          <p:cNvPr id="4099" name="Rectangle 3"/>
          <p:cNvSpPr>
            <a:spLocks noGrp="1" noChangeArrowheads="1"/>
          </p:cNvSpPr>
          <p:nvPr>
            <p:ph type="subTitle" idx="1"/>
          </p:nvPr>
        </p:nvSpPr>
        <p:spPr>
          <a:xfrm>
            <a:off x="857250" y="2667000"/>
            <a:ext cx="7200900" cy="1752600"/>
          </a:xfrm>
        </p:spPr>
        <p:txBody>
          <a:bodyPr/>
          <a:lstStyle>
            <a:lvl1pPr marL="0" indent="0">
              <a:buFontTx/>
              <a:buNone/>
              <a:defRPr b="0"/>
            </a:lvl1pPr>
          </a:lstStyle>
          <a:p>
            <a:r>
              <a:rPr lang="en-US"/>
              <a:t>Click to edit Master subtitle style</a:t>
            </a:r>
          </a:p>
        </p:txBody>
      </p:sp>
      <p:sp>
        <p:nvSpPr>
          <p:cNvPr id="8" name="Rectangle 4"/>
          <p:cNvSpPr>
            <a:spLocks noGrp="1" noChangeArrowheads="1"/>
          </p:cNvSpPr>
          <p:nvPr>
            <p:ph type="ftr" sz="quarter" idx="10"/>
          </p:nvPr>
        </p:nvSpPr>
        <p:spPr>
          <a:xfrm>
            <a:off x="3514725" y="6245225"/>
            <a:ext cx="3257550" cy="476250"/>
          </a:xfrm>
        </p:spPr>
        <p:txBody>
          <a:bodyPr/>
          <a:lstStyle>
            <a:lvl1pPr>
              <a:defRPr/>
            </a:lvl1pPr>
          </a:lstStyle>
          <a:p>
            <a:pPr eaLnBrk="1" hangingPunct="1">
              <a:defRPr/>
            </a:pPr>
            <a:endParaRPr lang="en-US">
              <a:solidFill>
                <a:srgbClr val="000000"/>
              </a:solidFill>
              <a:latin typeface="Arial" charset="0"/>
            </a:endParaRPr>
          </a:p>
        </p:txBody>
      </p:sp>
      <p:sp>
        <p:nvSpPr>
          <p:cNvPr id="9" name="Rectangle 5"/>
          <p:cNvSpPr>
            <a:spLocks noGrp="1" noChangeArrowheads="1"/>
          </p:cNvSpPr>
          <p:nvPr>
            <p:ph type="sldNum" sz="quarter" idx="11"/>
          </p:nvPr>
        </p:nvSpPr>
        <p:spPr>
          <a:xfrm>
            <a:off x="7372350" y="6245225"/>
            <a:ext cx="2400300" cy="476250"/>
          </a:xfrm>
        </p:spPr>
        <p:txBody>
          <a:bodyPr/>
          <a:lstStyle>
            <a:lvl1pPr>
              <a:defRPr/>
            </a:lvl1pPr>
          </a:lstStyle>
          <a:p>
            <a:pPr eaLnBrk="1" hangingPunct="1">
              <a:defRPr/>
            </a:pPr>
            <a:fld id="{ABC1CC48-1582-4107-B64F-78B4AB7A35BA}" type="slidenum">
              <a:rPr lang="en-US" smtClean="0">
                <a:solidFill>
                  <a:srgbClr val="000000"/>
                </a:solidFill>
                <a:latin typeface="Arial" charset="0"/>
              </a:rPr>
              <a:pPr eaLnBrk="1" hangingPunct="1">
                <a:defRPr/>
              </a:pPr>
              <a:t>‹#›</a:t>
            </a:fld>
            <a:endParaRPr lang="en-US">
              <a:solidFill>
                <a:srgbClr val="000000"/>
              </a:solidFill>
              <a:latin typeface="Arial" charset="0"/>
            </a:endParaRPr>
          </a:p>
        </p:txBody>
      </p:sp>
      <p:pic>
        <p:nvPicPr>
          <p:cNvPr id="10" name="Picture 2"/>
          <p:cNvPicPr>
            <a:picLocks noChangeAspect="1" noChangeArrowheads="1"/>
          </p:cNvPicPr>
          <p:nvPr userDrawn="1"/>
        </p:nvPicPr>
        <p:blipFill>
          <a:blip r:embed="rId2" cstate="print"/>
          <a:srcRect l="2838" t="5727" r="83394" b="33792"/>
          <a:stretch>
            <a:fillRect/>
          </a:stretch>
        </p:blipFill>
        <p:spPr bwMode="auto">
          <a:xfrm>
            <a:off x="244686" y="6281737"/>
            <a:ext cx="417558" cy="429768"/>
          </a:xfrm>
          <a:prstGeom prst="rect">
            <a:avLst/>
          </a:prstGeom>
          <a:noFill/>
          <a:ln w="9525">
            <a:noFill/>
            <a:miter lim="800000"/>
            <a:headEnd/>
            <a:tailEnd/>
          </a:ln>
        </p:spPr>
      </p:pic>
      <p:pic>
        <p:nvPicPr>
          <p:cNvPr id="11" name="Picture 1" descr="HMS_Affiliate_NEW_8.eps"/>
          <p:cNvPicPr>
            <a:picLocks noChangeAspect="1"/>
          </p:cNvPicPr>
          <p:nvPr userDrawn="1"/>
        </p:nvPicPr>
        <p:blipFill>
          <a:blip r:embed="rId3" cstate="print"/>
          <a:srcRect r="85854"/>
          <a:stretch>
            <a:fillRect/>
          </a:stretch>
        </p:blipFill>
        <p:spPr bwMode="auto">
          <a:xfrm>
            <a:off x="782241" y="6281737"/>
            <a:ext cx="400391" cy="429768"/>
          </a:xfrm>
          <a:prstGeom prst="rect">
            <a:avLst/>
          </a:prstGeom>
          <a:noFill/>
          <a:ln w="9525">
            <a:noFill/>
            <a:miter lim="800000"/>
            <a:headEnd/>
            <a:tailEnd/>
          </a:ln>
        </p:spPr>
      </p:pic>
      <p:pic>
        <p:nvPicPr>
          <p:cNvPr id="12" name="Picture 11" descr="TIMI heart_type inside_F.tif"/>
          <p:cNvPicPr>
            <a:picLocks noChangeAspect="1"/>
          </p:cNvPicPr>
          <p:nvPr userDrawn="1"/>
        </p:nvPicPr>
        <p:blipFill>
          <a:blip r:embed="rId4" cstate="print"/>
          <a:srcRect b="34756"/>
          <a:stretch>
            <a:fillRect/>
          </a:stretch>
        </p:blipFill>
        <p:spPr>
          <a:xfrm>
            <a:off x="255390" y="269875"/>
            <a:ext cx="477186" cy="686272"/>
          </a:xfrm>
          <a:prstGeom prst="rect">
            <a:avLst/>
          </a:prstGeom>
        </p:spPr>
      </p:pic>
    </p:spTree>
    <p:extLst>
      <p:ext uri="{BB962C8B-B14F-4D97-AF65-F5344CB8AC3E}">
        <p14:creationId xmlns:p14="http://schemas.microsoft.com/office/powerpoint/2010/main" val="1891986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54"/>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84990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0"/>
          </p:nvPr>
        </p:nvSpPr>
        <p:spPr>
          <a:ln/>
        </p:spPr>
        <p:txBody>
          <a:bodyPr/>
          <a:lstStyle>
            <a:lvl1pPr>
              <a:defRPr/>
            </a:lvl1pPr>
          </a:lstStyle>
          <a:p>
            <a:pPr eaLnBrk="1" hangingPunct="1">
              <a:defRPr/>
            </a:pPr>
            <a:r>
              <a:rPr lang="en-US">
                <a:solidFill>
                  <a:srgbClr val="000000"/>
                </a:solidFill>
                <a:latin typeface="Arial" charset="0"/>
              </a:rPr>
              <a:t>Confidential</a:t>
            </a:r>
          </a:p>
        </p:txBody>
      </p:sp>
      <p:sp>
        <p:nvSpPr>
          <p:cNvPr id="5" name="Rectangle 6"/>
          <p:cNvSpPr>
            <a:spLocks noGrp="1" noChangeArrowheads="1"/>
          </p:cNvSpPr>
          <p:nvPr>
            <p:ph type="sldNum" sz="quarter" idx="11"/>
          </p:nvPr>
        </p:nvSpPr>
        <p:spPr>
          <a:ln/>
        </p:spPr>
        <p:txBody>
          <a:bodyPr/>
          <a:lstStyle>
            <a:lvl1pPr>
              <a:defRPr/>
            </a:lvl1pPr>
          </a:lstStyle>
          <a:p>
            <a:pPr eaLnBrk="1" hangingPunct="1">
              <a:defRPr/>
            </a:pPr>
            <a:fld id="{33A93AD2-B871-4865-ACE9-43326FA798CF}" type="slidenum">
              <a:rPr lang="en-US" smtClean="0">
                <a:solidFill>
                  <a:srgbClr val="000000"/>
                </a:solidFill>
                <a:latin typeface="Arial" charset="0"/>
              </a:rPr>
              <a:pPr eaLnBrk="1" hangingPunct="1">
                <a:defRPr/>
              </a:pPr>
              <a:t>‹#›</a:t>
            </a:fld>
            <a:endParaRPr lang="en-US">
              <a:solidFill>
                <a:srgbClr val="000000"/>
              </a:solidFill>
              <a:latin typeface="Arial" charset="0"/>
            </a:endParaRPr>
          </a:p>
        </p:txBody>
      </p:sp>
    </p:spTree>
    <p:extLst>
      <p:ext uri="{BB962C8B-B14F-4D97-AF65-F5344CB8AC3E}">
        <p14:creationId xmlns:p14="http://schemas.microsoft.com/office/powerpoint/2010/main" val="1809282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eaLnBrk="1" hangingPunct="1">
              <a:defRPr/>
            </a:pPr>
            <a:r>
              <a:rPr lang="en-US">
                <a:solidFill>
                  <a:srgbClr val="000000"/>
                </a:solidFill>
                <a:latin typeface="Arial" charset="0"/>
              </a:rPr>
              <a:t>Confidential</a:t>
            </a:r>
          </a:p>
        </p:txBody>
      </p:sp>
      <p:sp>
        <p:nvSpPr>
          <p:cNvPr id="3" name="Rectangle 6"/>
          <p:cNvSpPr>
            <a:spLocks noGrp="1" noChangeArrowheads="1"/>
          </p:cNvSpPr>
          <p:nvPr>
            <p:ph type="sldNum" sz="quarter" idx="11"/>
          </p:nvPr>
        </p:nvSpPr>
        <p:spPr>
          <a:ln/>
        </p:spPr>
        <p:txBody>
          <a:bodyPr/>
          <a:lstStyle>
            <a:lvl1pPr>
              <a:defRPr/>
            </a:lvl1pPr>
          </a:lstStyle>
          <a:p>
            <a:pPr eaLnBrk="1" hangingPunct="1">
              <a:defRPr/>
            </a:pPr>
            <a:fld id="{F3DB7C1F-FD08-417B-B66F-C2D961FAFBD0}" type="slidenum">
              <a:rPr lang="en-US" smtClean="0">
                <a:solidFill>
                  <a:srgbClr val="000000"/>
                </a:solidFill>
                <a:latin typeface="Arial" charset="0"/>
              </a:rPr>
              <a:pPr eaLnBrk="1" hangingPunct="1">
                <a:defRPr/>
              </a:pPr>
              <a:t>‹#›</a:t>
            </a:fld>
            <a:endParaRPr lang="en-US">
              <a:solidFill>
                <a:srgbClr val="000000"/>
              </a:solidFill>
              <a:latin typeface="Arial" charset="0"/>
            </a:endParaRPr>
          </a:p>
        </p:txBody>
      </p:sp>
    </p:spTree>
    <p:extLst>
      <p:ext uri="{BB962C8B-B14F-4D97-AF65-F5344CB8AC3E}">
        <p14:creationId xmlns:p14="http://schemas.microsoft.com/office/powerpoint/2010/main" val="3964096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64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646" y="192849"/>
            <a:ext cx="9126048" cy="1224472"/>
          </a:xfrm>
        </p:spPr>
        <p:txBody>
          <a:bodyPr/>
          <a:lstStyle>
            <a:lvl1pPr>
              <a:defRPr>
                <a:solidFill>
                  <a:srgbClr val="4682B4"/>
                </a:solidFill>
              </a:defRPr>
            </a:lvl1pPr>
          </a:lstStyle>
          <a:p>
            <a:r>
              <a:rPr lang="en-US" dirty="0"/>
              <a:t>Click to edit Master title style</a:t>
            </a:r>
          </a:p>
        </p:txBody>
      </p:sp>
      <p:sp>
        <p:nvSpPr>
          <p:cNvPr id="3" name="Content Placeholder 2"/>
          <p:cNvSpPr>
            <a:spLocks noGrp="1"/>
          </p:cNvSpPr>
          <p:nvPr>
            <p:ph idx="1"/>
          </p:nvPr>
        </p:nvSpPr>
        <p:spPr>
          <a:xfrm>
            <a:off x="707232" y="1531632"/>
            <a:ext cx="8872537" cy="46453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780369" rtl="1" eaLnBrk="1" fontAlgn="auto" hangingPunct="1">
              <a:spcBef>
                <a:spcPts val="0"/>
              </a:spcBef>
              <a:spcAft>
                <a:spcPts val="0"/>
              </a:spcAft>
            </a:pPr>
            <a:fld id="{405EBF07-79F1-A14C-9689-6B4D08A23989}" type="datetimeFigureOut">
              <a:rPr lang="en-US" smtClean="0">
                <a:solidFill>
                  <a:prstClr val="black">
                    <a:tint val="75000"/>
                  </a:prstClr>
                </a:solidFill>
                <a:latin typeface="Calibri" panose="020F0502020204030204"/>
              </a:rPr>
              <a:pPr defTabSz="780369" rtl="1" eaLnBrk="1" fontAlgn="auto" hangingPunct="1">
                <a:spcBef>
                  <a:spcPts val="0"/>
                </a:spcBef>
                <a:spcAft>
                  <a:spcPts val="0"/>
                </a:spcAft>
              </a:pPr>
              <a:t>14-Nov-19</a:t>
            </a:fld>
            <a:endParaRPr lang="en-US" dirty="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780369" rtl="1" eaLnBrk="1" fontAlgn="auto" hangingPunct="1">
              <a:spcBef>
                <a:spcPts val="0"/>
              </a:spcBef>
              <a:spcAft>
                <a:spcPts val="0"/>
              </a:spcAft>
            </a:pPr>
            <a:endParaRPr lang="en-US" dirty="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780369" rtl="1" eaLnBrk="1" fontAlgn="auto" hangingPunct="1">
              <a:spcBef>
                <a:spcPts val="0"/>
              </a:spcBef>
              <a:spcAft>
                <a:spcPts val="0"/>
              </a:spcAft>
            </a:pPr>
            <a:fld id="{E902E780-5B93-984E-B655-96075E71BDE6}" type="slidenum">
              <a:rPr lang="en-US" smtClean="0">
                <a:solidFill>
                  <a:prstClr val="black">
                    <a:tint val="75000"/>
                  </a:prstClr>
                </a:solidFill>
                <a:latin typeface="Calibri" panose="020F0502020204030204"/>
              </a:rPr>
              <a:pPr defTabSz="780369" rtl="1" eaLnBrk="1" fontAlgn="auto" hangingPunct="1">
                <a:spcBef>
                  <a:spcPts val="0"/>
                </a:spcBef>
                <a:spcAft>
                  <a:spcPts val="0"/>
                </a:spcAft>
              </a:pPr>
              <a:t>‹#›</a:t>
            </a:fld>
            <a:endParaRPr lang="en-US" dirty="0">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ADEBBF6C-92ED-E840-B029-024AA0967975}"/>
              </a:ext>
            </a:extLst>
          </p:cNvPr>
          <p:cNvSpPr txBox="1"/>
          <p:nvPr userDrawn="1"/>
        </p:nvSpPr>
        <p:spPr>
          <a:xfrm>
            <a:off x="8748210" y="-32601"/>
            <a:ext cx="1582884" cy="302482"/>
          </a:xfrm>
          <a:prstGeom prst="rect">
            <a:avLst/>
          </a:prstGeom>
          <a:noFill/>
        </p:spPr>
        <p:txBody>
          <a:bodyPr wrap="square" lIns="104047" tIns="52020" rIns="104047" bIns="52020" rtlCol="0">
            <a:spAutoFit/>
          </a:bodyPr>
          <a:lstStyle/>
          <a:p>
            <a:pPr marL="0" marR="0" lvl="0" indent="0" algn="r" defTabSz="1387187" rtl="0" eaLnBrk="1" fontAlgn="auto" latinLnBrk="0" hangingPunct="1">
              <a:lnSpc>
                <a:spcPct val="100000"/>
              </a:lnSpc>
              <a:spcBef>
                <a:spcPts val="0"/>
              </a:spcBef>
              <a:spcAft>
                <a:spcPts val="0"/>
              </a:spcAft>
              <a:buClrTx/>
              <a:buSzTx/>
              <a:buFontTx/>
              <a:buNone/>
              <a:tabLst/>
              <a:defRPr/>
            </a:pPr>
            <a:r>
              <a:rPr kumimoji="0" lang="en-US" sz="1283" b="0" i="0" u="none" strike="noStrike" kern="1200" cap="none" spc="0" normalizeH="0" baseline="0" noProof="0" dirty="0">
                <a:ln>
                  <a:noFill/>
                </a:ln>
                <a:solidFill>
                  <a:srgbClr val="4682B4"/>
                </a:solidFill>
                <a:effectLst/>
                <a:uLnTx/>
                <a:uFillTx/>
                <a:latin typeface="Calibri" panose="020F0502020204030204"/>
                <a:ea typeface="+mn-ea"/>
                <a:cs typeface="+mn-cs"/>
              </a:rPr>
              <a:t>ADA18</a:t>
            </a:r>
            <a:endParaRPr kumimoji="0" lang="en-US" sz="128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E85A39B-2C20-0C4C-8F7F-F7D6BFB19F98}"/>
              </a:ext>
            </a:extLst>
          </p:cNvPr>
          <p:cNvSpPr txBox="1"/>
          <p:nvPr userDrawn="1"/>
        </p:nvSpPr>
        <p:spPr>
          <a:xfrm>
            <a:off x="8704116" y="6488671"/>
            <a:ext cx="1582884" cy="315755"/>
          </a:xfrm>
          <a:prstGeom prst="rect">
            <a:avLst/>
          </a:prstGeom>
          <a:noFill/>
        </p:spPr>
        <p:txBody>
          <a:bodyPr wrap="square" lIns="104047" tIns="52020" rIns="104047" bIns="52020" rtlCol="0">
            <a:spAutoFit/>
          </a:bodyPr>
          <a:lstStyle/>
          <a:p>
            <a:pPr marL="0" marR="0" lvl="0" indent="0" algn="r" defTabSz="1387187" rtl="0" eaLnBrk="1" fontAlgn="auto" latinLnBrk="0" hangingPunct="1">
              <a:lnSpc>
                <a:spcPct val="100000"/>
              </a:lnSpc>
              <a:spcBef>
                <a:spcPts val="0"/>
              </a:spcBef>
              <a:spcAft>
                <a:spcPts val="0"/>
              </a:spcAft>
              <a:buClrTx/>
              <a:buSzTx/>
              <a:buFontTx/>
              <a:buNone/>
              <a:tabLst/>
              <a:defRPr/>
            </a:pPr>
            <a:fld id="{E902E780-5B93-984E-B655-96075E71BDE6}" type="slidenum">
              <a:rPr kumimoji="0" lang="en-US" sz="1369"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87187" rtl="0" eaLnBrk="1" fontAlgn="auto" latinLnBrk="0" hangingPunct="1">
                <a:lnSpc>
                  <a:spcPct val="100000"/>
                </a:lnSpc>
                <a:spcBef>
                  <a:spcPts val="0"/>
                </a:spcBef>
                <a:spcAft>
                  <a:spcPts val="0"/>
                </a:spcAft>
                <a:buClrTx/>
                <a:buSzTx/>
                <a:buFontTx/>
                <a:buNone/>
                <a:tabLst/>
                <a:defRPr/>
              </a:pPr>
              <a:t>‹#›</a:t>
            </a:fld>
            <a:endParaRPr kumimoji="0" lang="en-US" sz="136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73F33D2-10C4-384C-B00C-BD4A0EEF3FFA}"/>
              </a:ext>
            </a:extLst>
          </p:cNvPr>
          <p:cNvPicPr>
            <a:picLocks noChangeAspect="1"/>
          </p:cNvPicPr>
          <p:nvPr userDrawn="1"/>
        </p:nvPicPr>
        <p:blipFill>
          <a:blip r:embed="rId2"/>
          <a:stretch>
            <a:fillRect/>
          </a:stretch>
        </p:blipFill>
        <p:spPr>
          <a:xfrm>
            <a:off x="8483052" y="6460664"/>
            <a:ext cx="1493596" cy="397391"/>
          </a:xfrm>
          <a:prstGeom prst="rect">
            <a:avLst/>
          </a:prstGeom>
        </p:spPr>
      </p:pic>
    </p:spTree>
    <p:extLst>
      <p:ext uri="{BB962C8B-B14F-4D97-AF65-F5344CB8AC3E}">
        <p14:creationId xmlns:p14="http://schemas.microsoft.com/office/powerpoint/2010/main" val="1923251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787" y="2118"/>
          <a:ext cx="1785" cy="2116"/>
        </p:xfrm>
        <a:graphic>
          <a:graphicData uri="http://schemas.openxmlformats.org/presentationml/2006/ole">
            <mc:AlternateContent xmlns:mc="http://schemas.openxmlformats.org/markup-compatibility/2006">
              <mc:Choice xmlns:v="urn:schemas-microsoft-com:vml" Requires="v">
                <p:oleObj spid="_x0000_s4191"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787" y="2118"/>
                        <a:ext cx="1785" cy="2116"/>
                      </a:xfrm>
                      <a:prstGeom prst="rect">
                        <a:avLst/>
                      </a:prstGeom>
                    </p:spPr>
                  </p:pic>
                </p:oleObj>
              </mc:Fallback>
            </mc:AlternateContent>
          </a:graphicData>
        </a:graphic>
      </p:graphicFrame>
      <p:sp>
        <p:nvSpPr>
          <p:cNvPr id="5" name="Content Placeholder 4"/>
          <p:cNvSpPr>
            <a:spLocks noGrp="1"/>
          </p:cNvSpPr>
          <p:nvPr>
            <p:ph sz="quarter" idx="10"/>
          </p:nvPr>
        </p:nvSpPr>
        <p:spPr>
          <a:xfrm>
            <a:off x="578644" y="6343651"/>
            <a:ext cx="8548390" cy="244475"/>
          </a:xfrm>
        </p:spPr>
        <p:txBody>
          <a:bodyPr anchor="b" anchorCtr="0"/>
          <a:lstStyle>
            <a:lvl1pPr marL="0" indent="0">
              <a:spcBef>
                <a:spcPts val="169"/>
              </a:spcBef>
              <a:buNone/>
              <a:defRPr sz="759"/>
            </a:lvl1pPr>
            <a:lvl2pPr marL="231465" indent="0">
              <a:spcBef>
                <a:spcPts val="169"/>
              </a:spcBef>
              <a:buNone/>
              <a:defRPr sz="759"/>
            </a:lvl2pPr>
            <a:lvl3pPr marL="462931" indent="0">
              <a:spcBef>
                <a:spcPts val="169"/>
              </a:spcBef>
              <a:buNone/>
              <a:defRPr sz="759"/>
            </a:lvl3pPr>
            <a:lvl4pPr marL="694397" indent="0">
              <a:spcBef>
                <a:spcPts val="169"/>
              </a:spcBef>
              <a:buNone/>
              <a:defRPr sz="759"/>
            </a:lvl4pPr>
            <a:lvl5pPr marL="925862" indent="0">
              <a:spcBef>
                <a:spcPts val="169"/>
              </a:spcBef>
              <a:buNone/>
              <a:defRPr sz="759"/>
            </a:lvl5pPr>
          </a:lstStyle>
          <a:p>
            <a:pPr lvl="0"/>
            <a:r>
              <a:rPr lang="en-US" dirty="0"/>
              <a:t>Click to edit Master text styles</a:t>
            </a:r>
          </a:p>
        </p:txBody>
      </p:sp>
      <p:sp>
        <p:nvSpPr>
          <p:cNvPr id="6" name="Title 5">
            <a:extLst>
              <a:ext uri="{FF2B5EF4-FFF2-40B4-BE49-F238E27FC236}">
                <a16:creationId xmlns:a16="http://schemas.microsoft.com/office/drawing/2014/main" id="{370D3EA0-62D9-46C7-8011-CF008B67D49D}"/>
              </a:ext>
            </a:extLst>
          </p:cNvPr>
          <p:cNvSpPr>
            <a:spLocks noGrp="1"/>
          </p:cNvSpPr>
          <p:nvPr>
            <p:ph type="title"/>
          </p:nvPr>
        </p:nvSpPr>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67971392"/>
      </p:ext>
    </p:extLst>
  </p:cSld>
  <p:clrMapOvr>
    <a:masterClrMapping/>
  </p:clrMapOvr>
  <p:extLst>
    <p:ext uri="{DCECCB84-F9BA-43D5-87BE-67443E8EF086}">
      <p15:sldGuideLst xmlns:p15="http://schemas.microsoft.com/office/powerpoint/2012/main">
        <p15:guide id="1" orient="horz" pos="4128">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AA87AE-2E80-4A0F-8DE8-EDC3B783C81F}"/>
              </a:ext>
            </a:extLst>
          </p:cNvPr>
          <p:cNvSpPr>
            <a:spLocks noGrp="1"/>
          </p:cNvSpPr>
          <p:nvPr>
            <p:ph type="dt" sz="half" idx="10"/>
          </p:nvPr>
        </p:nvSpPr>
        <p:spPr/>
        <p:txBody>
          <a:bodyPr/>
          <a:lstStyle/>
          <a:p>
            <a:pPr defTabSz="771571" eaLnBrk="1" fontAlgn="auto" hangingPunct="1">
              <a:spcBef>
                <a:spcPts val="0"/>
              </a:spcBef>
              <a:spcAft>
                <a:spcPts val="0"/>
              </a:spcAft>
            </a:pPr>
            <a:fld id="{0F290FE7-8C77-4A08-8247-616012EFBEF8}" type="datetimeFigureOut">
              <a:rPr lang="en-US" smtClean="0">
                <a:solidFill>
                  <a:prstClr val="black">
                    <a:tint val="75000"/>
                  </a:prstClr>
                </a:solidFill>
                <a:latin typeface="Calibri" panose="020F0502020204030204"/>
              </a:rPr>
              <a:pPr defTabSz="771571" eaLnBrk="1" fontAlgn="auto" hangingPunct="1">
                <a:spcBef>
                  <a:spcPts val="0"/>
                </a:spcBef>
                <a:spcAft>
                  <a:spcPts val="0"/>
                </a:spcAft>
              </a:pPr>
              <a:t>14-Nov-19</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7BE5C1A0-BFA5-4A07-8846-0E22D0084445}"/>
              </a:ext>
            </a:extLst>
          </p:cNvPr>
          <p:cNvSpPr>
            <a:spLocks noGrp="1"/>
          </p:cNvSpPr>
          <p:nvPr>
            <p:ph type="ftr" sz="quarter" idx="11"/>
          </p:nvPr>
        </p:nvSpPr>
        <p:spPr/>
        <p:txBody>
          <a:bodyPr/>
          <a:lstStyle/>
          <a:p>
            <a:pPr defTabSz="771571"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4B0651D9-0F99-4D99-BC95-F4457C099363}"/>
              </a:ext>
            </a:extLst>
          </p:cNvPr>
          <p:cNvSpPr>
            <a:spLocks noGrp="1"/>
          </p:cNvSpPr>
          <p:nvPr>
            <p:ph type="sldNum" sz="quarter" idx="12"/>
          </p:nvPr>
        </p:nvSpPr>
        <p:spPr/>
        <p:txBody>
          <a:bodyPr/>
          <a:lstStyle/>
          <a:p>
            <a:pPr defTabSz="771571" eaLnBrk="1" fontAlgn="auto" hangingPunct="1">
              <a:spcBef>
                <a:spcPts val="0"/>
              </a:spcBef>
              <a:spcAft>
                <a:spcPts val="0"/>
              </a:spcAft>
            </a:pPr>
            <a:fld id="{ED2C2F17-A718-4D0C-90C7-D5C4D2204DAB}" type="slidenum">
              <a:rPr lang="en-US" smtClean="0">
                <a:solidFill>
                  <a:prstClr val="black">
                    <a:tint val="75000"/>
                  </a:prstClr>
                </a:solidFill>
                <a:latin typeface="Calibri" panose="020F0502020204030204"/>
              </a:rPr>
              <a:pPr defTabSz="771571"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867085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787" y="2118"/>
          <a:ext cx="1785" cy="2116"/>
        </p:xfrm>
        <a:graphic>
          <a:graphicData uri="http://schemas.openxmlformats.org/presentationml/2006/ole">
            <mc:AlternateContent xmlns:mc="http://schemas.openxmlformats.org/markup-compatibility/2006">
              <mc:Choice xmlns:v="urn:schemas-microsoft-com:vml" Requires="v">
                <p:oleObj spid="_x0000_s9301"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787" y="2118"/>
                        <a:ext cx="1785" cy="2116"/>
                      </a:xfrm>
                      <a:prstGeom prst="rect">
                        <a:avLst/>
                      </a:prstGeom>
                    </p:spPr>
                  </p:pic>
                </p:oleObj>
              </mc:Fallback>
            </mc:AlternateContent>
          </a:graphicData>
        </a:graphic>
      </p:graphicFrame>
      <p:sp>
        <p:nvSpPr>
          <p:cNvPr id="5" name="Content Placeholder 4"/>
          <p:cNvSpPr>
            <a:spLocks noGrp="1"/>
          </p:cNvSpPr>
          <p:nvPr>
            <p:ph sz="quarter" idx="10"/>
          </p:nvPr>
        </p:nvSpPr>
        <p:spPr>
          <a:xfrm>
            <a:off x="578644" y="6343653"/>
            <a:ext cx="8548390" cy="244475"/>
          </a:xfrm>
        </p:spPr>
        <p:txBody>
          <a:bodyPr anchor="b" anchorCtr="0"/>
          <a:lstStyle>
            <a:lvl1pPr marL="0" indent="0">
              <a:spcBef>
                <a:spcPts val="143"/>
              </a:spcBef>
              <a:buNone/>
              <a:defRPr sz="640"/>
            </a:lvl1pPr>
            <a:lvl2pPr marL="195310" indent="0">
              <a:spcBef>
                <a:spcPts val="143"/>
              </a:spcBef>
              <a:buNone/>
              <a:defRPr sz="640"/>
            </a:lvl2pPr>
            <a:lvl3pPr marL="390621" indent="0">
              <a:spcBef>
                <a:spcPts val="143"/>
              </a:spcBef>
              <a:buNone/>
              <a:defRPr sz="640"/>
            </a:lvl3pPr>
            <a:lvl4pPr marL="585932" indent="0">
              <a:spcBef>
                <a:spcPts val="143"/>
              </a:spcBef>
              <a:buNone/>
              <a:defRPr sz="640"/>
            </a:lvl4pPr>
            <a:lvl5pPr marL="781242" indent="0">
              <a:spcBef>
                <a:spcPts val="143"/>
              </a:spcBef>
              <a:buNone/>
              <a:defRPr sz="640"/>
            </a:lvl5pPr>
          </a:lstStyle>
          <a:p>
            <a:pPr lvl="0"/>
            <a:r>
              <a:rPr lang="en-US" dirty="0"/>
              <a:t>Click to edit Master text styles</a:t>
            </a:r>
          </a:p>
        </p:txBody>
      </p:sp>
      <p:sp>
        <p:nvSpPr>
          <p:cNvPr id="6" name="Title 5">
            <a:extLst>
              <a:ext uri="{FF2B5EF4-FFF2-40B4-BE49-F238E27FC236}">
                <a16:creationId xmlns:a16="http://schemas.microsoft.com/office/drawing/2014/main" id="{370D3EA0-62D9-46C7-8011-CF008B67D49D}"/>
              </a:ext>
            </a:extLst>
          </p:cNvPr>
          <p:cNvSpPr>
            <a:spLocks noGrp="1"/>
          </p:cNvSpPr>
          <p:nvPr>
            <p:ph type="title"/>
          </p:nvPr>
        </p:nvSpPr>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567202190"/>
      </p:ext>
    </p:extLst>
  </p:cSld>
  <p:clrMapOvr>
    <a:masterClrMapping/>
  </p:clrMapOvr>
  <p:extLst>
    <p:ext uri="{DCECCB84-F9BA-43D5-87BE-67443E8EF086}">
      <p15:sldGuideLst xmlns:p15="http://schemas.microsoft.com/office/powerpoint/2012/main">
        <p15:guide id="1" orient="horz" pos="4128">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280160"/>
            <a:ext cx="9134856" cy="16473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p:cNvSpPr>
            <a:spLocks noGrp="1"/>
          </p:cNvSpPr>
          <p:nvPr>
            <p:ph type="title"/>
          </p:nvPr>
        </p:nvSpPr>
        <p:spPr>
          <a:xfrm>
            <a:off x="576072" y="36576"/>
            <a:ext cx="9134856" cy="1097280"/>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bodyPr>
          <a:lstStyle>
            <a:lvl1pPr>
              <a:defRPr sz="2363"/>
            </a:lvl1pPr>
          </a:lstStyle>
          <a:p>
            <a:pPr lvl="0" algn="l" rtl="0" eaLnBrk="1" fontAlgn="base" hangingPunct="1">
              <a:lnSpc>
                <a:spcPct val="100000"/>
              </a:lnSpc>
              <a:spcBef>
                <a:spcPct val="0"/>
              </a:spcBef>
              <a:spcAft>
                <a:spcPct val="0"/>
              </a:spcAft>
            </a:pPr>
            <a:r>
              <a:rPr lang="en-US" dirty="0"/>
              <a:t>Click to edit Master title style</a:t>
            </a:r>
          </a:p>
        </p:txBody>
      </p:sp>
      <p:sp>
        <p:nvSpPr>
          <p:cNvPr id="5" name="Text Placeholder 3"/>
          <p:cNvSpPr>
            <a:spLocks noGrp="1"/>
          </p:cNvSpPr>
          <p:nvPr>
            <p:ph type="body" sz="quarter" idx="10" hasCustomPrompt="1"/>
          </p:nvPr>
        </p:nvSpPr>
        <p:spPr>
          <a:xfrm>
            <a:off x="574735" y="6538283"/>
            <a:ext cx="6966943" cy="246221"/>
          </a:xfrm>
        </p:spPr>
        <p:txBody>
          <a:bodyPr anchor="b" anchorCtr="0">
            <a:noAutofit/>
          </a:bodyPr>
          <a:lstStyle>
            <a:lvl1pPr marL="0" indent="0">
              <a:spcBef>
                <a:spcPts val="0"/>
              </a:spcBef>
              <a:buNone/>
              <a:defRPr sz="844"/>
            </a:lvl1pPr>
            <a:lvl2pPr marL="231471" indent="0">
              <a:buNone/>
              <a:defRPr/>
            </a:lvl2pPr>
          </a:lstStyle>
          <a:p>
            <a:pPr lvl="0"/>
            <a:r>
              <a:rPr lang="en-GB" dirty="0"/>
              <a:t>References</a:t>
            </a:r>
          </a:p>
        </p:txBody>
      </p:sp>
      <p:pic>
        <p:nvPicPr>
          <p:cNvPr id="6" name="Picture 5"/>
          <p:cNvPicPr>
            <a:picLocks noChangeAspect="1"/>
          </p:cNvPicPr>
          <p:nvPr userDrawn="1"/>
        </p:nvPicPr>
        <p:blipFill>
          <a:blip r:embed="rId2"/>
          <a:stretch>
            <a:fillRect/>
          </a:stretch>
        </p:blipFill>
        <p:spPr>
          <a:xfrm>
            <a:off x="7983140" y="6075967"/>
            <a:ext cx="1827014" cy="589589"/>
          </a:xfrm>
          <a:prstGeom prst="rect">
            <a:avLst/>
          </a:prstGeom>
        </p:spPr>
      </p:pic>
      <p:pic>
        <p:nvPicPr>
          <p:cNvPr id="8" name="Picture 7"/>
          <p:cNvPicPr>
            <a:picLocks noChangeAspect="1"/>
          </p:cNvPicPr>
          <p:nvPr userDrawn="1"/>
        </p:nvPicPr>
        <p:blipFill>
          <a:blip r:embed="rId2"/>
          <a:stretch>
            <a:fillRect/>
          </a:stretch>
        </p:blipFill>
        <p:spPr>
          <a:xfrm>
            <a:off x="7993856" y="6066442"/>
            <a:ext cx="1827014" cy="589589"/>
          </a:xfrm>
          <a:prstGeom prst="rect">
            <a:avLst/>
          </a:prstGeom>
        </p:spPr>
      </p:pic>
    </p:spTree>
    <p:extLst>
      <p:ext uri="{BB962C8B-B14F-4D97-AF65-F5344CB8AC3E}">
        <p14:creationId xmlns:p14="http://schemas.microsoft.com/office/powerpoint/2010/main" val="3641909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4" y="1733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733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115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105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1409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197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10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92435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0082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5.xml"/></Relationships>
</file>

<file path=ppt/slideMasters/_rels/slideMaster11.xml.rels><?xml version="1.0" encoding="UTF-8" standalone="yes"?>
<Relationships xmlns="http://schemas.openxmlformats.org/package/2006/relationships"><Relationship Id="rId3" Type="http://schemas.openxmlformats.org/officeDocument/2006/relationships/vmlDrawing" Target="../drawings/vmlDrawing3.vml"/><Relationship Id="rId7"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36.x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tags" Target="../tags/tag3.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37.xml"/></Relationships>
</file>

<file path=ppt/slideMasters/_rels/slideMaster13.xml.rels><?xml version="1.0" encoding="UTF-8" standalone="yes"?>
<Relationships xmlns="http://schemas.openxmlformats.org/package/2006/relationships"><Relationship Id="rId1"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5.tiff"/><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7.xml"/><Relationship Id="rId1"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3.xml"/></Relationships>
</file>

<file path=ppt/slideMasters/_rels/slideMaster9.xml.rels><?xml version="1.0" encoding="UTF-8" standalone="yes"?>
<Relationships xmlns="http://schemas.openxmlformats.org/package/2006/relationships"><Relationship Id="rId3" Type="http://schemas.openxmlformats.org/officeDocument/2006/relationships/vmlDrawing" Target="../drawings/vmlDrawing1.vml"/><Relationship Id="rId7"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34.xml"/><Relationship Id="rId6" Type="http://schemas.openxmlformats.org/officeDocument/2006/relationships/image" Target="../media/image9.emf"/><Relationship Id="rId5" Type="http://schemas.openxmlformats.org/officeDocument/2006/relationships/oleObject" Target="../embeddings/oleObject1.bin"/><Relationship Id="rId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29804"/>
                <a:invGamma/>
              </a:schemeClr>
            </a:gs>
            <a:gs pos="5000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00200" y="400050"/>
            <a:ext cx="708660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57300" y="173355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1"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4"/>
          <p:cNvSpPr>
            <a:spLocks noChangeShapeType="1"/>
          </p:cNvSpPr>
          <p:nvPr/>
        </p:nvSpPr>
        <p:spPr bwMode="auto">
          <a:xfrm>
            <a:off x="387350" y="1308100"/>
            <a:ext cx="9512300" cy="0"/>
          </a:xfrm>
          <a:prstGeom prst="line">
            <a:avLst/>
          </a:prstGeom>
          <a:noFill/>
          <a:ln w="127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5504" r:id="rId1"/>
    <p:sldLayoutId id="2147485505" r:id="rId2"/>
    <p:sldLayoutId id="2147485506" r:id="rId3"/>
    <p:sldLayoutId id="2147485507" r:id="rId4"/>
    <p:sldLayoutId id="2147485508" r:id="rId5"/>
    <p:sldLayoutId id="2147485509" r:id="rId6"/>
    <p:sldLayoutId id="2147485510" r:id="rId7"/>
    <p:sldLayoutId id="2147485511" r:id="rId8"/>
    <p:sldLayoutId id="2147485512" r:id="rId9"/>
    <p:sldLayoutId id="2147485513" r:id="rId10"/>
    <p:sldLayoutId id="2147485514" r:id="rId11"/>
    <p:sldLayoutId id="2147485515" r:id="rId12"/>
  </p:sldLayoutIdLst>
  <p:txStyles>
    <p:titleStyle>
      <a:lvl1pPr algn="ctr" rtl="0" eaLnBrk="0" fontAlgn="base" hangingPunct="0">
        <a:spcBef>
          <a:spcPct val="0"/>
        </a:spcBef>
        <a:spcAft>
          <a:spcPct val="0"/>
        </a:spcAft>
        <a:defRPr sz="3600">
          <a:solidFill>
            <a:srgbClr val="FAFD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rgbClr val="FAFD00"/>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600">
          <a:solidFill>
            <a:srgbClr val="FAFD00"/>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600">
          <a:solidFill>
            <a:srgbClr val="FAFD00"/>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600">
          <a:solidFill>
            <a:srgbClr val="FAFD00"/>
          </a:solidFill>
          <a:effectLst>
            <a:outerShdw blurRad="38100" dist="38100" dir="2700000" algn="tl">
              <a:srgbClr val="000000"/>
            </a:outerShdw>
          </a:effectLst>
          <a:latin typeface="Arial" pitchFamily="34" charset="0"/>
        </a:defRPr>
      </a:lvl5pPr>
      <a:lvl6pPr marL="457200" algn="ctr" rtl="0" eaLnBrk="0" fontAlgn="base" hangingPunct="0">
        <a:spcBef>
          <a:spcPct val="0"/>
        </a:spcBef>
        <a:spcAft>
          <a:spcPct val="0"/>
        </a:spcAft>
        <a:defRPr sz="3600">
          <a:solidFill>
            <a:srgbClr val="FAFD00"/>
          </a:solidFill>
          <a:effectLst>
            <a:outerShdw blurRad="38100" dist="38100" dir="2700000" algn="tl">
              <a:srgbClr val="000000"/>
            </a:outerShdw>
          </a:effectLst>
          <a:latin typeface="Arial" pitchFamily="34" charset="0"/>
        </a:defRPr>
      </a:lvl6pPr>
      <a:lvl7pPr marL="914400" algn="ctr" rtl="0" eaLnBrk="0" fontAlgn="base" hangingPunct="0">
        <a:spcBef>
          <a:spcPct val="0"/>
        </a:spcBef>
        <a:spcAft>
          <a:spcPct val="0"/>
        </a:spcAft>
        <a:defRPr sz="3600">
          <a:solidFill>
            <a:srgbClr val="FAFD00"/>
          </a:solidFill>
          <a:effectLst>
            <a:outerShdw blurRad="38100" dist="38100" dir="2700000" algn="tl">
              <a:srgbClr val="000000"/>
            </a:outerShdw>
          </a:effectLst>
          <a:latin typeface="Arial" pitchFamily="34" charset="0"/>
        </a:defRPr>
      </a:lvl7pPr>
      <a:lvl8pPr marL="1371600" algn="ctr" rtl="0" eaLnBrk="0" fontAlgn="base" hangingPunct="0">
        <a:spcBef>
          <a:spcPct val="0"/>
        </a:spcBef>
        <a:spcAft>
          <a:spcPct val="0"/>
        </a:spcAft>
        <a:defRPr sz="3600">
          <a:solidFill>
            <a:srgbClr val="FAFD00"/>
          </a:solidFill>
          <a:effectLst>
            <a:outerShdw blurRad="38100" dist="38100" dir="2700000" algn="tl">
              <a:srgbClr val="000000"/>
            </a:outerShdw>
          </a:effectLst>
          <a:latin typeface="Arial" pitchFamily="34" charset="0"/>
        </a:defRPr>
      </a:lvl8pPr>
      <a:lvl9pPr marL="1828800" algn="ctr" rtl="0" eaLnBrk="0" fontAlgn="base" hangingPunct="0">
        <a:spcBef>
          <a:spcPct val="0"/>
        </a:spcBef>
        <a:spcAft>
          <a:spcPct val="0"/>
        </a:spcAft>
        <a:defRPr sz="3600">
          <a:solidFill>
            <a:srgbClr val="FAFD00"/>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50000"/>
        </a:spcBef>
        <a:spcAft>
          <a:spcPct val="0"/>
        </a:spcAft>
        <a:buClr>
          <a:schemeClr val="hlink"/>
        </a:buClr>
        <a:buSzPct val="80000"/>
        <a:buFont typeface="Wingdings" pitchFamily="2" charset="2"/>
        <a:buChar char="l"/>
        <a:defRPr sz="28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10000"/>
        </a:spcBef>
        <a:spcAft>
          <a:spcPct val="0"/>
        </a:spcAft>
        <a:buClr>
          <a:srgbClr val="FFFFFF"/>
        </a:buClr>
        <a:buSzPct val="100000"/>
        <a:buFont typeface="Arial"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50000"/>
        </a:spcBef>
        <a:spcAft>
          <a:spcPct val="0"/>
        </a:spcAft>
        <a:buClr>
          <a:srgbClr val="FFFFFF"/>
        </a:buClr>
        <a:buSzPct val="100000"/>
        <a:buFont typeface="Arial" pitchFamily="34" charset="0"/>
        <a:buChar char="­"/>
        <a:defRPr sz="28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50000"/>
        </a:spcBef>
        <a:spcAft>
          <a:spcPct val="0"/>
        </a:spcAft>
        <a:buClr>
          <a:srgbClr val="FFFFFF"/>
        </a:buClr>
        <a:buSzPct val="100000"/>
        <a:buFont typeface="Arial" pitchFamily="34" charset="0"/>
        <a:buChar char="­"/>
        <a:defRPr sz="28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50000"/>
        </a:spcBef>
        <a:spcAft>
          <a:spcPct val="0"/>
        </a:spcAft>
        <a:buClr>
          <a:srgbClr val="FFFFFF"/>
        </a:buClr>
        <a:buSzPct val="100000"/>
        <a:buFont typeface="Arial" pitchFamily="34" charset="0"/>
        <a:buChar char="­"/>
        <a:defRPr sz="28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50000"/>
        </a:spcBef>
        <a:spcAft>
          <a:spcPct val="0"/>
        </a:spcAft>
        <a:buClr>
          <a:srgbClr val="FFFFFF"/>
        </a:buClr>
        <a:buSzPct val="100000"/>
        <a:buFont typeface="Arial" pitchFamily="34" charset="0"/>
        <a:buChar char="­"/>
        <a:defRPr sz="28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50000"/>
        </a:spcBef>
        <a:spcAft>
          <a:spcPct val="0"/>
        </a:spcAft>
        <a:buClr>
          <a:srgbClr val="FFFFFF"/>
        </a:buClr>
        <a:buSzPct val="100000"/>
        <a:buFont typeface="Arial" pitchFamily="34" charset="0"/>
        <a:buChar char="­"/>
        <a:defRPr sz="28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50000"/>
        </a:spcBef>
        <a:spcAft>
          <a:spcPct val="0"/>
        </a:spcAft>
        <a:buClr>
          <a:srgbClr val="FFFFFF"/>
        </a:buClr>
        <a:buSzPct val="100000"/>
        <a:buFont typeface="Arial" pitchFamily="34" charset="0"/>
        <a:buChar char="­"/>
        <a:defRPr sz="28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50000"/>
        </a:spcBef>
        <a:spcAft>
          <a:spcPct val="0"/>
        </a:spcAft>
        <a:buClr>
          <a:srgbClr val="FFFFFF"/>
        </a:buClr>
        <a:buSzPct val="100000"/>
        <a:buFont typeface="Arial" pitchFamily="34" charset="0"/>
        <a:buChar char="­"/>
        <a:defRPr sz="28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29804"/>
                <a:invGamma/>
              </a:schemeClr>
            </a:gs>
            <a:gs pos="5000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020E19E-F40B-480C-91B0-51B9591B39BC}"/>
              </a:ext>
            </a:extLst>
          </p:cNvPr>
          <p:cNvSpPr>
            <a:spLocks noGrp="1" noChangeArrowheads="1"/>
          </p:cNvSpPr>
          <p:nvPr>
            <p:ph type="title"/>
          </p:nvPr>
        </p:nvSpPr>
        <p:spPr bwMode="auto">
          <a:xfrm>
            <a:off x="1600200" y="400050"/>
            <a:ext cx="708660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17711B0-C490-4881-9B5F-1B896636821A}"/>
              </a:ext>
            </a:extLst>
          </p:cNvPr>
          <p:cNvSpPr>
            <a:spLocks noGrp="1" noChangeArrowheads="1"/>
          </p:cNvSpPr>
          <p:nvPr>
            <p:ph type="body" idx="1"/>
          </p:nvPr>
        </p:nvSpPr>
        <p:spPr bwMode="auto">
          <a:xfrm>
            <a:off x="1257300" y="173355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1"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4">
            <a:extLst>
              <a:ext uri="{FF2B5EF4-FFF2-40B4-BE49-F238E27FC236}">
                <a16:creationId xmlns:a16="http://schemas.microsoft.com/office/drawing/2014/main" id="{55940957-66FA-496D-8C4E-ADE396CC85B7}"/>
              </a:ext>
            </a:extLst>
          </p:cNvPr>
          <p:cNvSpPr>
            <a:spLocks noChangeShapeType="1"/>
          </p:cNvSpPr>
          <p:nvPr/>
        </p:nvSpPr>
        <p:spPr bwMode="auto">
          <a:xfrm>
            <a:off x="387350" y="1308100"/>
            <a:ext cx="9512300" cy="0"/>
          </a:xfrm>
          <a:prstGeom prst="line">
            <a:avLst/>
          </a:prstGeom>
          <a:noFill/>
          <a:ln w="127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058710599"/>
      </p:ext>
    </p:extLst>
  </p:cSld>
  <p:clrMap bg1="dk2" tx1="lt1" bg2="dk1" tx2="lt2" accent1="accent1" accent2="accent2" accent3="accent3" accent4="accent4" accent5="accent5" accent6="accent6" hlink="hlink" folHlink="folHlink"/>
  <p:sldLayoutIdLst>
    <p:sldLayoutId id="2147485931" r:id="rId1"/>
  </p:sldLayoutIdLst>
  <p:txStyles>
    <p:titleStyle>
      <a:lvl1pPr algn="ctr" rtl="0" eaLnBrk="0" fontAlgn="base" hangingPunct="0">
        <a:spcBef>
          <a:spcPct val="0"/>
        </a:spcBef>
        <a:spcAft>
          <a:spcPct val="0"/>
        </a:spcAft>
        <a:defRPr sz="3600" kern="1200">
          <a:solidFill>
            <a:srgbClr val="FAFD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rgbClr val="FAFD00"/>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3600">
          <a:solidFill>
            <a:srgbClr val="FAFD00"/>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3600">
          <a:solidFill>
            <a:srgbClr val="FAFD00"/>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3600">
          <a:solidFill>
            <a:srgbClr val="FAFD00"/>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3600">
          <a:solidFill>
            <a:srgbClr val="FAFD00"/>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3600">
          <a:solidFill>
            <a:srgbClr val="FAFD00"/>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3600">
          <a:solidFill>
            <a:srgbClr val="FAFD00"/>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3600">
          <a:solidFill>
            <a:srgbClr val="FAFD00"/>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50000"/>
        </a:spcBef>
        <a:spcAft>
          <a:spcPct val="0"/>
        </a:spcAft>
        <a:buClr>
          <a:schemeClr val="hlink"/>
        </a:buClr>
        <a:buSzPct val="80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10000"/>
        </a:spcBef>
        <a:spcAft>
          <a:spcPct val="0"/>
        </a:spcAft>
        <a:buClr>
          <a:srgbClr val="FFFFFF"/>
        </a:buClr>
        <a:buSzPct val="100000"/>
        <a:buFont typeface="Arial" panose="020B060402020202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50000"/>
        </a:spcBef>
        <a:spcAft>
          <a:spcPct val="0"/>
        </a:spcAft>
        <a:buClr>
          <a:srgbClr val="FFFFFF"/>
        </a:buClr>
        <a:buSzPct val="100000"/>
        <a:buFont typeface="Arial" panose="020B0604020202020204" pitchFamily="34" charset="0"/>
        <a:buChar char="­"/>
        <a:defRPr sz="28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50000"/>
        </a:spcBef>
        <a:spcAft>
          <a:spcPct val="0"/>
        </a:spcAft>
        <a:buClr>
          <a:srgbClr val="FFFFFF"/>
        </a:buClr>
        <a:buSzPct val="100000"/>
        <a:buFont typeface="Arial" panose="020B0604020202020204" pitchFamily="34" charset="0"/>
        <a:buChar char="­"/>
        <a:defRPr sz="28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50000"/>
        </a:spcBef>
        <a:spcAft>
          <a:spcPct val="0"/>
        </a:spcAft>
        <a:buClr>
          <a:srgbClr val="FFFFFF"/>
        </a:buClr>
        <a:buSzPct val="100000"/>
        <a:buFont typeface="Arial" panose="020B0604020202020204" pitchFamily="34" charset="0"/>
        <a:buChar char="­"/>
        <a:defRPr sz="28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4"/>
            </p:custDataLst>
          </p:nvPr>
        </p:nvGraphicFramePr>
        <p:xfrm>
          <a:off x="1787" y="2118"/>
          <a:ext cx="1785" cy="2116"/>
        </p:xfrm>
        <a:graphic>
          <a:graphicData uri="http://schemas.openxmlformats.org/presentationml/2006/ole">
            <mc:AlternateContent xmlns:mc="http://schemas.openxmlformats.org/markup-compatibility/2006">
              <mc:Choice xmlns:v="urn:schemas-microsoft-com:vml" Requires="v">
                <p:oleObj spid="_x0000_s8277"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787" y="2118"/>
                        <a:ext cx="1785" cy="2116"/>
                      </a:xfrm>
                      <a:prstGeom prst="rect">
                        <a:avLst/>
                      </a:prstGeom>
                    </p:spPr>
                  </p:pic>
                </p:oleObj>
              </mc:Fallback>
            </mc:AlternateContent>
          </a:graphicData>
        </a:graphic>
      </p:graphicFrame>
      <p:sp>
        <p:nvSpPr>
          <p:cNvPr id="2" name="Title Placeholder 1"/>
          <p:cNvSpPr>
            <a:spLocks noGrp="1"/>
          </p:cNvSpPr>
          <p:nvPr>
            <p:ph type="title"/>
          </p:nvPr>
        </p:nvSpPr>
        <p:spPr>
          <a:xfrm>
            <a:off x="578644" y="128588"/>
            <a:ext cx="9375340" cy="976312"/>
          </a:xfrm>
          <a:prstGeom prst="rect">
            <a:avLst/>
          </a:prstGeom>
          <a:noFill/>
          <a:ln w="9525" algn="ctr">
            <a:noFill/>
            <a:miter lim="800000"/>
            <a:headEnd/>
            <a:tailEnd/>
          </a:ln>
        </p:spPr>
        <p:txBody>
          <a:bodyPr vert="horz" wrap="square" lIns="0" tIns="0" rIns="0" bIns="0" numCol="1" anchor="b" anchorCtr="0" compatLnSpc="1">
            <a:prstTxWarp prst="textNoShape">
              <a:avLst/>
            </a:prstTxWarp>
            <a:noAutofit/>
          </a:bodyPr>
          <a:lstStyle/>
          <a:p>
            <a:pPr lvl="0" algn="l" rtl="0" eaLnBrk="1" fontAlgn="base" hangingPunct="1">
              <a:lnSpc>
                <a:spcPct val="100000"/>
              </a:lnSpc>
              <a:spcBef>
                <a:spcPct val="0"/>
              </a:spcBef>
              <a:spcAft>
                <a:spcPct val="0"/>
              </a:spcAft>
            </a:pPr>
            <a:r>
              <a:rPr lang="en-US" dirty="0"/>
              <a:t>Click to edit Master title style</a:t>
            </a:r>
          </a:p>
        </p:txBody>
      </p:sp>
      <p:sp>
        <p:nvSpPr>
          <p:cNvPr id="3" name="Text Placeholder 2"/>
          <p:cNvSpPr>
            <a:spLocks noGrp="1"/>
          </p:cNvSpPr>
          <p:nvPr>
            <p:ph type="body" idx="1"/>
          </p:nvPr>
        </p:nvSpPr>
        <p:spPr>
          <a:xfrm>
            <a:off x="578644" y="1447800"/>
            <a:ext cx="9375340" cy="2514600"/>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a:spLocks noGrp="1" noChangeArrowheads="1"/>
          </p:cNvSpPr>
          <p:nvPr userDrawn="1"/>
        </p:nvSpPr>
        <p:spPr bwMode="gray">
          <a:xfrm>
            <a:off x="9951412" y="6627919"/>
            <a:ext cx="222470" cy="125306"/>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algn="r" defTabSz="552540">
              <a:defRPr/>
            </a:pPr>
            <a:fld id="{5909AF01-7EFE-4A29-B021-8BA707099C41}" type="slidenum">
              <a:rPr lang="en-US" sz="640" b="0">
                <a:solidFill>
                  <a:schemeClr val="tx1">
                    <a:lumMod val="50000"/>
                    <a:lumOff val="50000"/>
                  </a:schemeClr>
                </a:solidFill>
                <a:latin typeface="+mn-lt"/>
              </a:rPr>
              <a:pPr algn="r" defTabSz="552540">
                <a:defRPr/>
              </a:pPr>
              <a:t>‹#›</a:t>
            </a:fld>
            <a:endParaRPr lang="en-US" sz="640" b="0" dirty="0">
              <a:solidFill>
                <a:schemeClr val="tx1">
                  <a:lumMod val="50000"/>
                  <a:lumOff val="50000"/>
                </a:schemeClr>
              </a:solidFill>
              <a:latin typeface="+mn-lt"/>
            </a:endParaRPr>
          </a:p>
        </p:txBody>
      </p:sp>
      <p:sp>
        <p:nvSpPr>
          <p:cNvPr id="9" name="Rectangle 8"/>
          <p:cNvSpPr/>
          <p:nvPr userDrawn="1"/>
        </p:nvSpPr>
        <p:spPr bwMode="auto">
          <a:xfrm>
            <a:off x="-1" y="1141416"/>
            <a:ext cx="10029825" cy="46037"/>
          </a:xfrm>
          <a:prstGeom prst="rect">
            <a:avLst/>
          </a:prstGeom>
          <a:gradFill>
            <a:gsLst>
              <a:gs pos="0">
                <a:schemeClr val="bg1"/>
              </a:gs>
              <a:gs pos="50000">
                <a:srgbClr val="007CC3"/>
              </a:gs>
            </a:gsLst>
            <a:lin ang="10800000" scaled="0"/>
          </a:gradFill>
          <a:ln w="19050" cap="flat" cmpd="sng" algn="ctr">
            <a:noFill/>
            <a:prstDash val="solid"/>
            <a:round/>
            <a:headEnd type="none" w="med" len="med"/>
            <a:tailEnd type="none" w="med" len="med"/>
          </a:ln>
          <a:effectLst/>
        </p:spPr>
        <p:txBody>
          <a:bodyPr wrap="none" anchor="b">
            <a:noAutofit/>
          </a:bodyPr>
          <a:lstStyle/>
          <a:p>
            <a:pPr>
              <a:spcBef>
                <a:spcPct val="50000"/>
              </a:spcBef>
              <a:defRPr/>
            </a:pPr>
            <a:endParaRPr lang="en-US" sz="855" dirty="0">
              <a:solidFill>
                <a:srgbClr val="000000"/>
              </a:solidFill>
            </a:endParaRPr>
          </a:p>
        </p:txBody>
      </p:sp>
      <p:pic>
        <p:nvPicPr>
          <p:cNvPr id="10" name="Picture 9" descr="AmgenCardiovascularLogo.png"/>
          <p:cNvPicPr>
            <a:picLocks noChangeAspect="1"/>
          </p:cNvPicPr>
          <p:nvPr userDrawn="1"/>
        </p:nvPicPr>
        <p:blipFill>
          <a:blip r:embed="rId7" cstate="print"/>
          <a:stretch>
            <a:fillRect/>
          </a:stretch>
        </p:blipFill>
        <p:spPr>
          <a:xfrm>
            <a:off x="8681369" y="6266065"/>
            <a:ext cx="1309393" cy="533456"/>
          </a:xfrm>
          <a:prstGeom prst="rect">
            <a:avLst/>
          </a:prstGeom>
        </p:spPr>
      </p:pic>
    </p:spTree>
    <p:extLst>
      <p:ext uri="{BB962C8B-B14F-4D97-AF65-F5344CB8AC3E}">
        <p14:creationId xmlns:p14="http://schemas.microsoft.com/office/powerpoint/2010/main" val="3998809641"/>
      </p:ext>
    </p:extLst>
  </p:cSld>
  <p:clrMap bg1="lt1" tx1="dk1" bg2="lt2" tx2="dk2" accent1="accent1" accent2="accent2" accent3="accent3" accent4="accent4" accent5="accent5" accent6="accent6" hlink="hlink" folHlink="folHlink"/>
  <p:sldLayoutIdLst>
    <p:sldLayoutId id="2147485933" r:id="rId1"/>
  </p:sldLayoutIdLst>
  <p:hf sldNum="0" hdr="0" ftr="0" dt="0"/>
  <p:txStyles>
    <p:titleStyle>
      <a:lvl1pPr algn="ctr" defTabSz="651035" rtl="0" eaLnBrk="1" latinLnBrk="0" hangingPunct="1">
        <a:lnSpc>
          <a:spcPct val="95000"/>
        </a:lnSpc>
        <a:spcBef>
          <a:spcPct val="0"/>
        </a:spcBef>
        <a:buNone/>
        <a:defRPr lang="en-US" sz="1994" b="1" kern="1200" cap="all" baseline="0" smtClean="0">
          <a:solidFill>
            <a:schemeClr val="tx1"/>
          </a:solidFill>
          <a:latin typeface="+mn-lt"/>
          <a:ea typeface="+mj-ea"/>
          <a:cs typeface="+mj-cs"/>
        </a:defRPr>
      </a:lvl1pPr>
    </p:titleStyle>
    <p:bodyStyle>
      <a:lvl1pPr marL="195310" indent="-195310" algn="l" defTabSz="651035" rtl="0" eaLnBrk="1" fontAlgn="base" latinLnBrk="0" hangingPunct="1">
        <a:lnSpc>
          <a:spcPct val="95000"/>
        </a:lnSpc>
        <a:spcBef>
          <a:spcPts val="855"/>
        </a:spcBef>
        <a:spcAft>
          <a:spcPct val="0"/>
        </a:spcAft>
        <a:buClr>
          <a:schemeClr val="accent1"/>
        </a:buClr>
        <a:buFont typeface="Wingdings" panose="05000000000000000000" pitchFamily="2" charset="2"/>
        <a:buChar char="§"/>
        <a:defRPr lang="en-US" sz="1709" b="0" kern="1200" smtClean="0">
          <a:solidFill>
            <a:schemeClr val="tx1"/>
          </a:solidFill>
          <a:latin typeface="+mj-lt"/>
          <a:ea typeface="+mn-ea"/>
          <a:cs typeface="+mn-cs"/>
        </a:defRPr>
      </a:lvl1pPr>
      <a:lvl2pPr marL="487159" indent="-244144" algn="l" defTabSz="651035" rtl="0" eaLnBrk="1" fontAlgn="base" latinLnBrk="0" hangingPunct="1">
        <a:lnSpc>
          <a:spcPct val="95000"/>
        </a:lnSpc>
        <a:spcBef>
          <a:spcPts val="285"/>
        </a:spcBef>
        <a:spcAft>
          <a:spcPct val="0"/>
        </a:spcAft>
        <a:buClr>
          <a:schemeClr val="accent1">
            <a:lumMod val="75000"/>
          </a:schemeClr>
        </a:buClr>
        <a:buFont typeface="Arial" pitchFamily="34" charset="0"/>
        <a:buChar char="–"/>
        <a:defRPr lang="en-US" sz="1424" b="0" kern="1200" smtClean="0">
          <a:solidFill>
            <a:schemeClr val="tx1"/>
          </a:solidFill>
          <a:latin typeface="+mj-lt"/>
          <a:ea typeface="+mn-ea"/>
          <a:cs typeface="+mn-cs"/>
        </a:defRPr>
      </a:lvl2pPr>
      <a:lvl3pPr marL="692873" indent="-163894" algn="l" defTabSz="651035" rtl="0" eaLnBrk="1" fontAlgn="base" latinLnBrk="0" hangingPunct="1">
        <a:lnSpc>
          <a:spcPct val="95000"/>
        </a:lnSpc>
        <a:spcBef>
          <a:spcPts val="213"/>
        </a:spcBef>
        <a:spcAft>
          <a:spcPct val="0"/>
        </a:spcAft>
        <a:buClr>
          <a:schemeClr val="tx2"/>
        </a:buClr>
        <a:buFont typeface="Arial" pitchFamily="34" charset="0"/>
        <a:buChar char="•"/>
        <a:defRPr lang="en-US" sz="1282" b="0" kern="1200" smtClean="0">
          <a:solidFill>
            <a:schemeClr val="tx1"/>
          </a:solidFill>
          <a:latin typeface="+mj-lt"/>
          <a:ea typeface="+mn-ea"/>
          <a:cs typeface="+mn-cs"/>
        </a:defRPr>
      </a:lvl3pPr>
      <a:lvl4pPr marL="937017" indent="-206845" algn="l" defTabSz="651035" rtl="0" eaLnBrk="1" fontAlgn="base" latinLnBrk="0" hangingPunct="1">
        <a:lnSpc>
          <a:spcPct val="95000"/>
        </a:lnSpc>
        <a:spcBef>
          <a:spcPts val="213"/>
        </a:spcBef>
        <a:spcAft>
          <a:spcPct val="0"/>
        </a:spcAft>
        <a:buClr>
          <a:schemeClr val="tx2"/>
        </a:buClr>
        <a:buFont typeface="Arial" pitchFamily="34" charset="0"/>
        <a:buChar char="–"/>
        <a:defRPr lang="en-US" sz="1139" b="0" kern="1200" smtClean="0">
          <a:solidFill>
            <a:schemeClr val="tx1"/>
          </a:solidFill>
          <a:latin typeface="+mj-lt"/>
          <a:ea typeface="+mn-ea"/>
          <a:cs typeface="+mn-cs"/>
        </a:defRPr>
      </a:lvl4pPr>
      <a:lvl5pPr marL="1180031" indent="-201193" algn="l" defTabSz="651035" rtl="0" eaLnBrk="1" fontAlgn="base" latinLnBrk="0" hangingPunct="1">
        <a:lnSpc>
          <a:spcPct val="95000"/>
        </a:lnSpc>
        <a:spcBef>
          <a:spcPts val="213"/>
        </a:spcBef>
        <a:spcAft>
          <a:spcPct val="0"/>
        </a:spcAft>
        <a:buClr>
          <a:schemeClr val="tx2"/>
        </a:buClr>
        <a:buFont typeface="Arial" pitchFamily="34" charset="0"/>
        <a:buChar char="•"/>
        <a:defRPr lang="en-US" sz="1139" b="0" kern="1200" dirty="0" smtClean="0">
          <a:solidFill>
            <a:schemeClr val="tx1"/>
          </a:solidFill>
          <a:latin typeface="+mj-lt"/>
          <a:ea typeface="+mn-ea"/>
          <a:cs typeface="+mn-cs"/>
        </a:defRPr>
      </a:lvl5pPr>
      <a:lvl6pPr marL="1790346" indent="-162759" algn="l" defTabSz="651035" rtl="0" eaLnBrk="1" latinLnBrk="0" hangingPunct="1">
        <a:spcBef>
          <a:spcPct val="20000"/>
        </a:spcBef>
        <a:buFont typeface="Arial" pitchFamily="34" charset="0"/>
        <a:buChar char="•"/>
        <a:defRPr sz="1424" kern="1200">
          <a:solidFill>
            <a:schemeClr val="tx1"/>
          </a:solidFill>
          <a:latin typeface="+mn-lt"/>
          <a:ea typeface="+mn-ea"/>
          <a:cs typeface="+mn-cs"/>
        </a:defRPr>
      </a:lvl6pPr>
      <a:lvl7pPr marL="2115864" indent="-162759" algn="l" defTabSz="651035" rtl="0" eaLnBrk="1" latinLnBrk="0" hangingPunct="1">
        <a:spcBef>
          <a:spcPct val="20000"/>
        </a:spcBef>
        <a:buFont typeface="Arial" pitchFamily="34" charset="0"/>
        <a:buChar char="•"/>
        <a:defRPr sz="1424" kern="1200">
          <a:solidFill>
            <a:schemeClr val="tx1"/>
          </a:solidFill>
          <a:latin typeface="+mn-lt"/>
          <a:ea typeface="+mn-ea"/>
          <a:cs typeface="+mn-cs"/>
        </a:defRPr>
      </a:lvl7pPr>
      <a:lvl8pPr marL="2441382" indent="-162759" algn="l" defTabSz="651035" rtl="0" eaLnBrk="1" latinLnBrk="0" hangingPunct="1">
        <a:spcBef>
          <a:spcPct val="20000"/>
        </a:spcBef>
        <a:buFont typeface="Arial" pitchFamily="34" charset="0"/>
        <a:buChar char="•"/>
        <a:defRPr sz="1424" kern="1200">
          <a:solidFill>
            <a:schemeClr val="tx1"/>
          </a:solidFill>
          <a:latin typeface="+mn-lt"/>
          <a:ea typeface="+mn-ea"/>
          <a:cs typeface="+mn-cs"/>
        </a:defRPr>
      </a:lvl8pPr>
      <a:lvl9pPr marL="2766900" indent="-162759" algn="l" defTabSz="651035" rtl="0" eaLnBrk="1" latinLnBrk="0" hangingPunct="1">
        <a:spcBef>
          <a:spcPct val="20000"/>
        </a:spcBef>
        <a:buFont typeface="Arial" pitchFamily="34" charset="0"/>
        <a:buChar char="•"/>
        <a:defRPr sz="1424" kern="1200">
          <a:solidFill>
            <a:schemeClr val="tx1"/>
          </a:solidFill>
          <a:latin typeface="+mn-lt"/>
          <a:ea typeface="+mn-ea"/>
          <a:cs typeface="+mn-cs"/>
        </a:defRPr>
      </a:lvl9pPr>
    </p:bodyStyle>
    <p:otherStyle>
      <a:defPPr>
        <a:defRPr lang="en-US"/>
      </a:defPPr>
      <a:lvl1pPr marL="0" algn="l" defTabSz="651035" rtl="0" eaLnBrk="1" latinLnBrk="0" hangingPunct="1">
        <a:defRPr sz="1282" kern="1200">
          <a:solidFill>
            <a:schemeClr val="tx1"/>
          </a:solidFill>
          <a:latin typeface="+mn-lt"/>
          <a:ea typeface="+mn-ea"/>
          <a:cs typeface="+mn-cs"/>
        </a:defRPr>
      </a:lvl1pPr>
      <a:lvl2pPr marL="325518" algn="l" defTabSz="651035" rtl="0" eaLnBrk="1" latinLnBrk="0" hangingPunct="1">
        <a:defRPr sz="1282" kern="1200">
          <a:solidFill>
            <a:schemeClr val="tx1"/>
          </a:solidFill>
          <a:latin typeface="+mn-lt"/>
          <a:ea typeface="+mn-ea"/>
          <a:cs typeface="+mn-cs"/>
        </a:defRPr>
      </a:lvl2pPr>
      <a:lvl3pPr marL="651035" algn="l" defTabSz="651035" rtl="0" eaLnBrk="1" latinLnBrk="0" hangingPunct="1">
        <a:defRPr sz="1282" kern="1200">
          <a:solidFill>
            <a:schemeClr val="tx1"/>
          </a:solidFill>
          <a:latin typeface="+mn-lt"/>
          <a:ea typeface="+mn-ea"/>
          <a:cs typeface="+mn-cs"/>
        </a:defRPr>
      </a:lvl3pPr>
      <a:lvl4pPr marL="976553" algn="l" defTabSz="651035" rtl="0" eaLnBrk="1" latinLnBrk="0" hangingPunct="1">
        <a:defRPr sz="1282" kern="1200">
          <a:solidFill>
            <a:schemeClr val="tx1"/>
          </a:solidFill>
          <a:latin typeface="+mn-lt"/>
          <a:ea typeface="+mn-ea"/>
          <a:cs typeface="+mn-cs"/>
        </a:defRPr>
      </a:lvl4pPr>
      <a:lvl5pPr marL="1302070" algn="l" defTabSz="651035" rtl="0" eaLnBrk="1" latinLnBrk="0" hangingPunct="1">
        <a:defRPr sz="1282" kern="1200">
          <a:solidFill>
            <a:schemeClr val="tx1"/>
          </a:solidFill>
          <a:latin typeface="+mn-lt"/>
          <a:ea typeface="+mn-ea"/>
          <a:cs typeface="+mn-cs"/>
        </a:defRPr>
      </a:lvl5pPr>
      <a:lvl6pPr marL="1627588" algn="l" defTabSz="651035" rtl="0" eaLnBrk="1" latinLnBrk="0" hangingPunct="1">
        <a:defRPr sz="1282" kern="1200">
          <a:solidFill>
            <a:schemeClr val="tx1"/>
          </a:solidFill>
          <a:latin typeface="+mn-lt"/>
          <a:ea typeface="+mn-ea"/>
          <a:cs typeface="+mn-cs"/>
        </a:defRPr>
      </a:lvl6pPr>
      <a:lvl7pPr marL="1953105" algn="l" defTabSz="651035" rtl="0" eaLnBrk="1" latinLnBrk="0" hangingPunct="1">
        <a:defRPr sz="1282" kern="1200">
          <a:solidFill>
            <a:schemeClr val="tx1"/>
          </a:solidFill>
          <a:latin typeface="+mn-lt"/>
          <a:ea typeface="+mn-ea"/>
          <a:cs typeface="+mn-cs"/>
        </a:defRPr>
      </a:lvl7pPr>
      <a:lvl8pPr marL="2278623" algn="l" defTabSz="651035" rtl="0" eaLnBrk="1" latinLnBrk="0" hangingPunct="1">
        <a:defRPr sz="1282" kern="1200">
          <a:solidFill>
            <a:schemeClr val="tx1"/>
          </a:solidFill>
          <a:latin typeface="+mn-lt"/>
          <a:ea typeface="+mn-ea"/>
          <a:cs typeface="+mn-cs"/>
        </a:defRPr>
      </a:lvl8pPr>
      <a:lvl9pPr marL="2604141" algn="l" defTabSz="651035" rtl="0" eaLnBrk="1" latinLnBrk="0" hangingPunct="1">
        <a:defRPr sz="128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1">
          <p15:clr>
            <a:srgbClr val="F26B43"/>
          </p15:clr>
        </p15:guide>
        <p15:guide id="2" pos="3840">
          <p15:clr>
            <a:srgbClr val="F26B43"/>
          </p15:clr>
        </p15:guide>
        <p15:guide id="3" pos="426">
          <p15:clr>
            <a:srgbClr val="F26B43"/>
          </p15:clr>
        </p15:guide>
        <p15:guide id="4" pos="7599">
          <p15:clr>
            <a:srgbClr val="F26B43"/>
          </p15:clr>
        </p15:guide>
        <p15:guide id="5" orient="horz" pos="4254">
          <p15:clr>
            <a:srgbClr val="F26B43"/>
          </p15:clr>
        </p15:guide>
        <p15:guide id="6" orient="horz" pos="726">
          <p15:clr>
            <a:srgbClr val="F26B43"/>
          </p15:clr>
        </p15:guide>
        <p15:guide id="7" orient="horz" pos="912">
          <p15:clr>
            <a:srgbClr val="F26B43"/>
          </p15:clr>
        </p15:guide>
        <p15:guide id="8" orient="horz" pos="4150">
          <p15:clr>
            <a:srgbClr val="F26B43"/>
          </p15:clr>
        </p15:guide>
        <p15:guide id="9" pos="74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6576"/>
            <a:ext cx="9134856" cy="1097280"/>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bodyPr>
          <a:lstStyle/>
          <a:p>
            <a:pPr lvl="0" algn="l" rtl="0" eaLnBrk="1" fontAlgn="base" hangingPunct="1">
              <a:lnSpc>
                <a:spcPct val="100000"/>
              </a:lnSpc>
              <a:spcBef>
                <a:spcPct val="0"/>
              </a:spcBef>
              <a:spcAft>
                <a:spcPct val="0"/>
              </a:spcAft>
            </a:pPr>
            <a:r>
              <a:rPr lang="en-US" dirty="0"/>
              <a:t>Click to edit Master title style</a:t>
            </a:r>
          </a:p>
        </p:txBody>
      </p:sp>
      <p:sp>
        <p:nvSpPr>
          <p:cNvPr id="3" name="Text Placeholder 2"/>
          <p:cNvSpPr>
            <a:spLocks noGrp="1"/>
          </p:cNvSpPr>
          <p:nvPr>
            <p:ph type="body" idx="1"/>
          </p:nvPr>
        </p:nvSpPr>
        <p:spPr>
          <a:xfrm>
            <a:off x="576072" y="1280160"/>
            <a:ext cx="9134856" cy="164731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mgenCardiovascularLogo.png"/>
          <p:cNvPicPr>
            <a:picLocks noChangeAspect="1"/>
          </p:cNvPicPr>
          <p:nvPr/>
        </p:nvPicPr>
        <p:blipFill>
          <a:blip r:embed="rId3" cstate="print"/>
          <a:stretch>
            <a:fillRect/>
          </a:stretch>
        </p:blipFill>
        <p:spPr>
          <a:xfrm>
            <a:off x="8047435" y="6138320"/>
            <a:ext cx="1745857" cy="533456"/>
          </a:xfrm>
          <a:prstGeom prst="rect">
            <a:avLst/>
          </a:prstGeom>
        </p:spPr>
      </p:pic>
      <p:sp>
        <p:nvSpPr>
          <p:cNvPr id="13" name="Rectangle 12"/>
          <p:cNvSpPr/>
          <p:nvPr/>
        </p:nvSpPr>
        <p:spPr bwMode="auto">
          <a:xfrm>
            <a:off x="1" y="939244"/>
            <a:ext cx="9849446" cy="248209"/>
          </a:xfrm>
          <a:prstGeom prst="rect">
            <a:avLst/>
          </a:prstGeom>
          <a:gradFill>
            <a:gsLst>
              <a:gs pos="0">
                <a:schemeClr val="bg1"/>
              </a:gs>
              <a:gs pos="50000">
                <a:srgbClr val="007CC3"/>
              </a:gs>
            </a:gsLst>
            <a:lin ang="10800000" scaled="0"/>
          </a:gradFill>
          <a:ln w="19050" cap="flat" cmpd="sng" algn="ctr">
            <a:noFill/>
            <a:prstDash val="solid"/>
            <a:round/>
            <a:headEnd type="none" w="med" len="med"/>
            <a:tailEnd type="none" w="med" len="med"/>
          </a:ln>
          <a:effectLst/>
        </p:spPr>
        <p:txBody>
          <a:bodyPr anchor="b">
            <a:spAutoFit/>
          </a:bodyPr>
          <a:lstStyle/>
          <a:p>
            <a:pPr>
              <a:spcBef>
                <a:spcPct val="50000"/>
              </a:spcBef>
              <a:defRPr/>
            </a:pPr>
            <a:endParaRPr lang="en-US" sz="1013" dirty="0">
              <a:solidFill>
                <a:srgbClr val="000000"/>
              </a:solidFill>
            </a:endParaRPr>
          </a:p>
        </p:txBody>
      </p:sp>
    </p:spTree>
    <p:extLst>
      <p:ext uri="{BB962C8B-B14F-4D97-AF65-F5344CB8AC3E}">
        <p14:creationId xmlns:p14="http://schemas.microsoft.com/office/powerpoint/2010/main" val="1099829028"/>
      </p:ext>
    </p:extLst>
  </p:cSld>
  <p:clrMap bg1="lt1" tx1="dk1" bg2="lt2" tx2="dk2" accent1="accent1" accent2="accent2" accent3="accent3" accent4="accent4" accent5="accent5" accent6="accent6" hlink="hlink" folHlink="folHlink"/>
  <p:sldLayoutIdLst>
    <p:sldLayoutId id="2147485935" r:id="rId1"/>
  </p:sldLayoutIdLst>
  <p:txStyles>
    <p:titleStyle>
      <a:lvl1pPr algn="l" defTabSz="771571" rtl="0" eaLnBrk="1" latinLnBrk="0" hangingPunct="1">
        <a:lnSpc>
          <a:spcPct val="90000"/>
        </a:lnSpc>
        <a:spcBef>
          <a:spcPct val="0"/>
        </a:spcBef>
        <a:buNone/>
        <a:defRPr lang="en-US" sz="2025" b="1" kern="1200" smtClean="0">
          <a:solidFill>
            <a:schemeClr val="tx1"/>
          </a:solidFill>
          <a:latin typeface="+mj-lt"/>
          <a:ea typeface="+mj-ea"/>
          <a:cs typeface="+mj-cs"/>
        </a:defRPr>
      </a:lvl1pPr>
    </p:titleStyle>
    <p:bodyStyle>
      <a:lvl1pPr marL="231471" indent="-231471" algn="l" defTabSz="771571" rtl="0" eaLnBrk="1" fontAlgn="base" latinLnBrk="0" hangingPunct="1">
        <a:lnSpc>
          <a:spcPct val="100000"/>
        </a:lnSpc>
        <a:spcBef>
          <a:spcPts val="1013"/>
        </a:spcBef>
        <a:spcAft>
          <a:spcPct val="0"/>
        </a:spcAft>
        <a:buClr>
          <a:schemeClr val="accent1"/>
        </a:buClr>
        <a:buFont typeface="Arial" pitchFamily="34" charset="0"/>
        <a:buChar char="•"/>
        <a:defRPr lang="en-US" sz="2025" b="0" kern="1200" smtClean="0">
          <a:solidFill>
            <a:schemeClr val="tx1"/>
          </a:solidFill>
          <a:latin typeface="+mn-lt"/>
          <a:ea typeface="+mn-ea"/>
          <a:cs typeface="+mn-cs"/>
        </a:defRPr>
      </a:lvl1pPr>
      <a:lvl2pPr marL="462942" indent="-231471" algn="l" defTabSz="771571" rtl="0" eaLnBrk="1" fontAlgn="base" latinLnBrk="0" hangingPunct="1">
        <a:lnSpc>
          <a:spcPct val="100000"/>
        </a:lnSpc>
        <a:spcBef>
          <a:spcPts val="506"/>
        </a:spcBef>
        <a:spcAft>
          <a:spcPct val="0"/>
        </a:spcAft>
        <a:buClr>
          <a:schemeClr val="accent1"/>
        </a:buClr>
        <a:buFont typeface="Arial" pitchFamily="34" charset="0"/>
        <a:buChar char="–"/>
        <a:defRPr lang="en-US" sz="1856" b="0" kern="1200" smtClean="0">
          <a:solidFill>
            <a:schemeClr val="tx1"/>
          </a:solidFill>
          <a:latin typeface="+mn-lt"/>
          <a:ea typeface="+mn-ea"/>
          <a:cs typeface="+mn-cs"/>
        </a:defRPr>
      </a:lvl2pPr>
      <a:lvl3pPr marL="694414" indent="-231471" algn="l" defTabSz="771571" rtl="0" eaLnBrk="1" fontAlgn="base" latinLnBrk="0" hangingPunct="1">
        <a:lnSpc>
          <a:spcPct val="100000"/>
        </a:lnSpc>
        <a:spcBef>
          <a:spcPts val="506"/>
        </a:spcBef>
        <a:spcAft>
          <a:spcPct val="0"/>
        </a:spcAft>
        <a:buClr>
          <a:schemeClr val="accent1"/>
        </a:buClr>
        <a:buFont typeface="Arial" pitchFamily="34" charset="0"/>
        <a:buChar char="•"/>
        <a:defRPr lang="en-US" sz="1688" b="0" kern="1200" smtClean="0">
          <a:solidFill>
            <a:schemeClr val="tx1"/>
          </a:solidFill>
          <a:latin typeface="+mn-lt"/>
          <a:ea typeface="+mn-ea"/>
          <a:cs typeface="+mn-cs"/>
        </a:defRPr>
      </a:lvl3pPr>
      <a:lvl4pPr marL="925885" indent="-231471" algn="l" defTabSz="771571" rtl="0" eaLnBrk="1" fontAlgn="base" latinLnBrk="0" hangingPunct="1">
        <a:lnSpc>
          <a:spcPct val="100000"/>
        </a:lnSpc>
        <a:spcBef>
          <a:spcPts val="506"/>
        </a:spcBef>
        <a:spcAft>
          <a:spcPct val="0"/>
        </a:spcAft>
        <a:buClr>
          <a:schemeClr val="accent1"/>
        </a:buClr>
        <a:buFont typeface="Arial" pitchFamily="34" charset="0"/>
        <a:buChar char="–"/>
        <a:defRPr lang="en-US" sz="1519" b="0" kern="1200" smtClean="0">
          <a:solidFill>
            <a:schemeClr val="tx1"/>
          </a:solidFill>
          <a:latin typeface="+mn-lt"/>
          <a:ea typeface="+mn-ea"/>
          <a:cs typeface="+mn-cs"/>
        </a:defRPr>
      </a:lvl4pPr>
      <a:lvl5pPr marL="1157356" indent="-231471" algn="l" defTabSz="771571" rtl="0" eaLnBrk="1" fontAlgn="base" latinLnBrk="0" hangingPunct="1">
        <a:lnSpc>
          <a:spcPct val="100000"/>
        </a:lnSpc>
        <a:spcBef>
          <a:spcPts val="506"/>
        </a:spcBef>
        <a:spcAft>
          <a:spcPct val="0"/>
        </a:spcAft>
        <a:buClr>
          <a:schemeClr val="accent1"/>
        </a:buClr>
        <a:buFont typeface="Arial" pitchFamily="34" charset="0"/>
        <a:buChar char="•"/>
        <a:defRPr lang="en-US" sz="1350" b="0" kern="1200" dirty="0" smtClean="0">
          <a:solidFill>
            <a:schemeClr val="tx1"/>
          </a:solidFill>
          <a:latin typeface="+mn-lt"/>
          <a:ea typeface="+mn-ea"/>
          <a:cs typeface="+mn-cs"/>
        </a:defRPr>
      </a:lvl5pPr>
      <a:lvl6pPr marL="2121819" indent="-192893" algn="l" defTabSz="771571"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507605" indent="-192893" algn="l" defTabSz="771571"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2893390" indent="-192893" algn="l" defTabSz="771571"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279176" indent="-192893" algn="l" defTabSz="771571" rtl="0" eaLnBrk="1" latinLnBrk="0" hangingPunct="1">
        <a:spcBef>
          <a:spcPct val="20000"/>
        </a:spcBef>
        <a:buFont typeface="Arial" pitchFamily="34" charset="0"/>
        <a:buChar char="•"/>
        <a:defRPr sz="1688" kern="1200">
          <a:solidFill>
            <a:schemeClr val="tx1"/>
          </a:solidFill>
          <a:latin typeface="+mn-lt"/>
          <a:ea typeface="+mn-ea"/>
          <a:cs typeface="+mn-cs"/>
        </a:defRPr>
      </a:lvl9pPr>
    </p:bodyStyle>
    <p:otherStyle>
      <a:defPPr>
        <a:defRPr lang="en-US"/>
      </a:defPPr>
      <a:lvl1pPr marL="0" algn="l" defTabSz="771571" rtl="0" eaLnBrk="1" latinLnBrk="0" hangingPunct="1">
        <a:defRPr sz="1519" kern="1200">
          <a:solidFill>
            <a:schemeClr val="tx1"/>
          </a:solidFill>
          <a:latin typeface="+mn-lt"/>
          <a:ea typeface="+mn-ea"/>
          <a:cs typeface="+mn-cs"/>
        </a:defRPr>
      </a:lvl1pPr>
      <a:lvl2pPr marL="385785" algn="l" defTabSz="771571" rtl="0" eaLnBrk="1" latinLnBrk="0" hangingPunct="1">
        <a:defRPr sz="1519" kern="1200">
          <a:solidFill>
            <a:schemeClr val="tx1"/>
          </a:solidFill>
          <a:latin typeface="+mn-lt"/>
          <a:ea typeface="+mn-ea"/>
          <a:cs typeface="+mn-cs"/>
        </a:defRPr>
      </a:lvl2pPr>
      <a:lvl3pPr marL="771571" algn="l" defTabSz="771571" rtl="0" eaLnBrk="1" latinLnBrk="0" hangingPunct="1">
        <a:defRPr sz="1519" kern="1200">
          <a:solidFill>
            <a:schemeClr val="tx1"/>
          </a:solidFill>
          <a:latin typeface="+mn-lt"/>
          <a:ea typeface="+mn-ea"/>
          <a:cs typeface="+mn-cs"/>
        </a:defRPr>
      </a:lvl3pPr>
      <a:lvl4pPr marL="1157356" algn="l" defTabSz="771571" rtl="0" eaLnBrk="1" latinLnBrk="0" hangingPunct="1">
        <a:defRPr sz="1519" kern="1200">
          <a:solidFill>
            <a:schemeClr val="tx1"/>
          </a:solidFill>
          <a:latin typeface="+mn-lt"/>
          <a:ea typeface="+mn-ea"/>
          <a:cs typeface="+mn-cs"/>
        </a:defRPr>
      </a:lvl4pPr>
      <a:lvl5pPr marL="1543141" algn="l" defTabSz="771571" rtl="0" eaLnBrk="1" latinLnBrk="0" hangingPunct="1">
        <a:defRPr sz="1519" kern="1200">
          <a:solidFill>
            <a:schemeClr val="tx1"/>
          </a:solidFill>
          <a:latin typeface="+mn-lt"/>
          <a:ea typeface="+mn-ea"/>
          <a:cs typeface="+mn-cs"/>
        </a:defRPr>
      </a:lvl5pPr>
      <a:lvl6pPr marL="1928927" algn="l" defTabSz="771571" rtl="0" eaLnBrk="1" latinLnBrk="0" hangingPunct="1">
        <a:defRPr sz="1519" kern="1200">
          <a:solidFill>
            <a:schemeClr val="tx1"/>
          </a:solidFill>
          <a:latin typeface="+mn-lt"/>
          <a:ea typeface="+mn-ea"/>
          <a:cs typeface="+mn-cs"/>
        </a:defRPr>
      </a:lvl6pPr>
      <a:lvl7pPr marL="2314712" algn="l" defTabSz="771571" rtl="0" eaLnBrk="1" latinLnBrk="0" hangingPunct="1">
        <a:defRPr sz="1519" kern="1200">
          <a:solidFill>
            <a:schemeClr val="tx1"/>
          </a:solidFill>
          <a:latin typeface="+mn-lt"/>
          <a:ea typeface="+mn-ea"/>
          <a:cs typeface="+mn-cs"/>
        </a:defRPr>
      </a:lvl7pPr>
      <a:lvl8pPr marL="2700498" algn="l" defTabSz="771571" rtl="0" eaLnBrk="1" latinLnBrk="0" hangingPunct="1">
        <a:defRPr sz="1519" kern="1200">
          <a:solidFill>
            <a:schemeClr val="tx1"/>
          </a:solidFill>
          <a:latin typeface="+mn-lt"/>
          <a:ea typeface="+mn-ea"/>
          <a:cs typeface="+mn-cs"/>
        </a:defRPr>
      </a:lvl8pPr>
      <a:lvl9pPr marL="3086283" algn="l" defTabSz="771571" rtl="0" eaLnBrk="1" latinLnBrk="0" hangingPunct="1">
        <a:defRPr sz="151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blackGray">
      <p:bgPr>
        <a:solidFill>
          <a:srgbClr val="FFFFFF"/>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body" idx="1"/>
          </p:nvPr>
        </p:nvSpPr>
        <p:spPr bwMode="gray">
          <a:xfrm>
            <a:off x="300038" y="1365250"/>
            <a:ext cx="9686925" cy="469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p:txBody>
      </p:sp>
      <p:sp>
        <p:nvSpPr>
          <p:cNvPr id="1029" name="Rectangle 3"/>
          <p:cNvSpPr>
            <a:spLocks noGrp="1" noChangeArrowheads="1"/>
          </p:cNvSpPr>
          <p:nvPr>
            <p:ph type="title"/>
          </p:nvPr>
        </p:nvSpPr>
        <p:spPr bwMode="gray">
          <a:xfrm>
            <a:off x="300038" y="273552"/>
            <a:ext cx="9686925"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b" anchorCtr="0" compatLnSpc="1">
            <a:prstTxWarp prst="textNoShape">
              <a:avLst/>
            </a:prstTxWarp>
          </a:bodyPr>
          <a:lstStyle/>
          <a:p>
            <a:pPr lvl="0"/>
            <a:r>
              <a:rPr lang="en-US" altLang="en-US" dirty="0"/>
              <a:t>This is a title</a:t>
            </a:r>
          </a:p>
        </p:txBody>
      </p:sp>
      <p:sp>
        <p:nvSpPr>
          <p:cNvPr id="7" name="Rectangle 17"/>
          <p:cNvSpPr>
            <a:spLocks noChangeArrowheads="1"/>
          </p:cNvSpPr>
          <p:nvPr userDrawn="1"/>
        </p:nvSpPr>
        <p:spPr bwMode="auto">
          <a:xfrm>
            <a:off x="0" y="1197083"/>
            <a:ext cx="10287000" cy="45351"/>
          </a:xfrm>
          <a:prstGeom prst="rect">
            <a:avLst/>
          </a:prstGeom>
          <a:gradFill>
            <a:gsLst>
              <a:gs pos="76000">
                <a:schemeClr val="accent5">
                  <a:lumMod val="75000"/>
                </a:schemeClr>
              </a:gs>
              <a:gs pos="100000">
                <a:srgbClr val="67B7DF"/>
              </a:gs>
            </a:gsLst>
            <a:lin ang="0" scaled="1"/>
          </a:gradFill>
          <a:ln>
            <a:noFill/>
          </a:ln>
          <a:effectLst/>
        </p:spPr>
        <p:txBody>
          <a:bodyPr wrap="none" lIns="45720" tIns="44450" rIns="45720" bIns="4445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eaLnBrk="0" hangingPunct="0"/>
            <a:endParaRPr lang="en-US" altLang="en-US" sz="1300" b="1" dirty="0">
              <a:solidFill>
                <a:srgbClr val="000000"/>
              </a:solidFill>
            </a:endParaRPr>
          </a:p>
        </p:txBody>
      </p:sp>
      <p:sp>
        <p:nvSpPr>
          <p:cNvPr id="8" name="Rectangle 17"/>
          <p:cNvSpPr>
            <a:spLocks noChangeArrowheads="1"/>
          </p:cNvSpPr>
          <p:nvPr userDrawn="1"/>
        </p:nvSpPr>
        <p:spPr bwMode="auto">
          <a:xfrm>
            <a:off x="0" y="1268554"/>
            <a:ext cx="10287000" cy="17485"/>
          </a:xfrm>
          <a:prstGeom prst="rect">
            <a:avLst/>
          </a:prstGeom>
          <a:gradFill>
            <a:gsLst>
              <a:gs pos="76000">
                <a:schemeClr val="accent5">
                  <a:lumMod val="75000"/>
                </a:schemeClr>
              </a:gs>
              <a:gs pos="100000">
                <a:srgbClr val="67B7DF"/>
              </a:gs>
            </a:gsLst>
            <a:lin ang="0" scaled="1"/>
          </a:gradFill>
          <a:ln>
            <a:noFill/>
          </a:ln>
          <a:effectLst/>
        </p:spPr>
        <p:txBody>
          <a:bodyPr wrap="none" lIns="45720" tIns="44450" rIns="45720" bIns="4445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eaLnBrk="0" hangingPunct="0"/>
            <a:endParaRPr lang="en-US" altLang="en-US" sz="1300" b="1" dirty="0">
              <a:solidFill>
                <a:srgbClr val="000000"/>
              </a:solidFill>
            </a:endParaRPr>
          </a:p>
        </p:txBody>
      </p:sp>
    </p:spTree>
    <p:extLst>
      <p:ext uri="{BB962C8B-B14F-4D97-AF65-F5344CB8AC3E}">
        <p14:creationId xmlns:p14="http://schemas.microsoft.com/office/powerpoint/2010/main" val="1203794859"/>
      </p:ext>
    </p:extLst>
  </p:cSld>
  <p:clrMap bg1="lt1" tx1="dk1" bg2="lt2" tx2="dk2" accent1="accent1" accent2="accent2" accent3="accent3" accent4="accent4" accent5="accent5" accent6="accent6" hlink="hlink" folHlink="folHlink"/>
  <p:txStyles>
    <p:titleStyle>
      <a:lvl1pPr algn="l" rtl="0" eaLnBrk="1" fontAlgn="base" hangingPunct="1">
        <a:lnSpc>
          <a:spcPct val="95000"/>
        </a:lnSpc>
        <a:spcBef>
          <a:spcPct val="0"/>
        </a:spcBef>
        <a:spcAft>
          <a:spcPct val="0"/>
        </a:spcAft>
        <a:defRPr sz="3200" b="1" i="0" u="none">
          <a:solidFill>
            <a:schemeClr val="tx1"/>
          </a:solidFill>
          <a:effectLst/>
          <a:latin typeface="+mj-lt"/>
          <a:ea typeface="Arial Narrow" panose="020B0606020202030204" pitchFamily="34" charset="0"/>
          <a:cs typeface="Calibri" pitchFamily="34" charset="0"/>
        </a:defRPr>
      </a:lvl1pPr>
      <a:lvl2pPr algn="l" rtl="0" eaLnBrk="1" fontAlgn="base" hangingPunct="1">
        <a:lnSpc>
          <a:spcPct val="90000"/>
        </a:lnSpc>
        <a:spcBef>
          <a:spcPct val="0"/>
        </a:spcBef>
        <a:spcAft>
          <a:spcPct val="0"/>
        </a:spcAft>
        <a:defRPr sz="3200" b="1">
          <a:solidFill>
            <a:srgbClr val="FFFFFF"/>
          </a:solidFill>
          <a:latin typeface="Calibri" pitchFamily="34" charset="0"/>
          <a:ea typeface="Calibri" pitchFamily="34" charset="0"/>
          <a:cs typeface="Calibri" pitchFamily="34" charset="0"/>
        </a:defRPr>
      </a:lvl2pPr>
      <a:lvl3pPr algn="l" rtl="0" eaLnBrk="1" fontAlgn="base" hangingPunct="1">
        <a:lnSpc>
          <a:spcPct val="90000"/>
        </a:lnSpc>
        <a:spcBef>
          <a:spcPct val="0"/>
        </a:spcBef>
        <a:spcAft>
          <a:spcPct val="0"/>
        </a:spcAft>
        <a:defRPr sz="3200" b="1">
          <a:solidFill>
            <a:srgbClr val="FFFFFF"/>
          </a:solidFill>
          <a:latin typeface="Calibri" pitchFamily="34" charset="0"/>
          <a:ea typeface="Calibri" pitchFamily="34" charset="0"/>
          <a:cs typeface="Calibri" pitchFamily="34" charset="0"/>
        </a:defRPr>
      </a:lvl3pPr>
      <a:lvl4pPr algn="l" rtl="0" eaLnBrk="1" fontAlgn="base" hangingPunct="1">
        <a:lnSpc>
          <a:spcPct val="90000"/>
        </a:lnSpc>
        <a:spcBef>
          <a:spcPct val="0"/>
        </a:spcBef>
        <a:spcAft>
          <a:spcPct val="0"/>
        </a:spcAft>
        <a:defRPr sz="3200" b="1">
          <a:solidFill>
            <a:srgbClr val="FFFFFF"/>
          </a:solidFill>
          <a:latin typeface="Calibri" pitchFamily="34" charset="0"/>
          <a:ea typeface="Calibri" pitchFamily="34" charset="0"/>
          <a:cs typeface="Calibri" pitchFamily="34" charset="0"/>
        </a:defRPr>
      </a:lvl4pPr>
      <a:lvl5pPr algn="l" rtl="0" eaLnBrk="1" fontAlgn="base" hangingPunct="1">
        <a:lnSpc>
          <a:spcPct val="90000"/>
        </a:lnSpc>
        <a:spcBef>
          <a:spcPct val="0"/>
        </a:spcBef>
        <a:spcAft>
          <a:spcPct val="0"/>
        </a:spcAft>
        <a:defRPr sz="3200" b="1">
          <a:solidFill>
            <a:srgbClr val="FFFFFF"/>
          </a:solidFill>
          <a:latin typeface="Calibri" pitchFamily="34" charset="0"/>
          <a:ea typeface="Calibri" pitchFamily="34" charset="0"/>
          <a:cs typeface="Calibri" pitchFamily="34" charset="0"/>
        </a:defRPr>
      </a:lvl5pPr>
      <a:lvl6pPr marL="457200" algn="l" rtl="0" eaLnBrk="1" fontAlgn="base" hangingPunct="1">
        <a:lnSpc>
          <a:spcPct val="90000"/>
        </a:lnSpc>
        <a:spcBef>
          <a:spcPct val="0"/>
        </a:spcBef>
        <a:spcAft>
          <a:spcPct val="0"/>
        </a:spcAft>
        <a:defRPr sz="3200" b="1">
          <a:solidFill>
            <a:srgbClr val="FFFFFF"/>
          </a:solidFill>
          <a:latin typeface="Arial" charset="0"/>
          <a:cs typeface="Arial" charset="0"/>
        </a:defRPr>
      </a:lvl6pPr>
      <a:lvl7pPr marL="914400" algn="l" rtl="0" eaLnBrk="1" fontAlgn="base" hangingPunct="1">
        <a:lnSpc>
          <a:spcPct val="90000"/>
        </a:lnSpc>
        <a:spcBef>
          <a:spcPct val="0"/>
        </a:spcBef>
        <a:spcAft>
          <a:spcPct val="0"/>
        </a:spcAft>
        <a:defRPr sz="3200" b="1">
          <a:solidFill>
            <a:srgbClr val="FFFFFF"/>
          </a:solidFill>
          <a:latin typeface="Arial" charset="0"/>
          <a:cs typeface="Arial" charset="0"/>
        </a:defRPr>
      </a:lvl7pPr>
      <a:lvl8pPr marL="1371600" algn="l" rtl="0" eaLnBrk="1" fontAlgn="base" hangingPunct="1">
        <a:lnSpc>
          <a:spcPct val="90000"/>
        </a:lnSpc>
        <a:spcBef>
          <a:spcPct val="0"/>
        </a:spcBef>
        <a:spcAft>
          <a:spcPct val="0"/>
        </a:spcAft>
        <a:defRPr sz="3200" b="1">
          <a:solidFill>
            <a:srgbClr val="FFFFFF"/>
          </a:solidFill>
          <a:latin typeface="Arial" charset="0"/>
          <a:cs typeface="Arial" charset="0"/>
        </a:defRPr>
      </a:lvl8pPr>
      <a:lvl9pPr marL="1828800" algn="l" rtl="0" eaLnBrk="1" fontAlgn="base" hangingPunct="1">
        <a:lnSpc>
          <a:spcPct val="90000"/>
        </a:lnSpc>
        <a:spcBef>
          <a:spcPct val="0"/>
        </a:spcBef>
        <a:spcAft>
          <a:spcPct val="0"/>
        </a:spcAft>
        <a:defRPr sz="3200" b="1">
          <a:solidFill>
            <a:srgbClr val="FFFFFF"/>
          </a:solidFill>
          <a:latin typeface="Arial" charset="0"/>
          <a:cs typeface="Arial" charset="0"/>
        </a:defRPr>
      </a:lvl9pPr>
    </p:titleStyle>
    <p:bodyStyle>
      <a:lvl1pPr marL="230188" indent="-230188" algn="l" rtl="0" eaLnBrk="1" fontAlgn="base" hangingPunct="1">
        <a:lnSpc>
          <a:spcPct val="95000"/>
        </a:lnSpc>
        <a:spcBef>
          <a:spcPts val="600"/>
        </a:spcBef>
        <a:spcAft>
          <a:spcPts val="300"/>
        </a:spcAft>
        <a:buClrTx/>
        <a:buSzPct val="50000"/>
        <a:buFont typeface="Marlett" pitchFamily="2" charset="2"/>
        <a:buChar char="n"/>
        <a:defRPr sz="2400" b="0">
          <a:solidFill>
            <a:srgbClr val="000000"/>
          </a:solidFill>
          <a:latin typeface="+mj-lt"/>
          <a:ea typeface="+mn-ea"/>
          <a:cs typeface="+mn-cs"/>
        </a:defRPr>
      </a:lvl1pPr>
      <a:lvl2pPr marL="573088" indent="-228600" algn="l" rtl="0" eaLnBrk="1" fontAlgn="base" hangingPunct="1">
        <a:lnSpc>
          <a:spcPct val="95000"/>
        </a:lnSpc>
        <a:spcBef>
          <a:spcPts val="600"/>
        </a:spcBef>
        <a:spcAft>
          <a:spcPts val="300"/>
        </a:spcAft>
        <a:buClrTx/>
        <a:buSzPct val="95000"/>
        <a:buFont typeface="Marlett" pitchFamily="2" charset="2"/>
        <a:buChar char="4"/>
        <a:defRPr sz="2000">
          <a:solidFill>
            <a:srgbClr val="000000"/>
          </a:solidFill>
          <a:latin typeface="+mj-lt"/>
          <a:cs typeface="+mn-cs"/>
        </a:defRPr>
      </a:lvl2pPr>
      <a:lvl3pPr marL="915988" indent="-228600" algn="l" rtl="0" eaLnBrk="1" fontAlgn="base" hangingPunct="1">
        <a:lnSpc>
          <a:spcPct val="95000"/>
        </a:lnSpc>
        <a:spcBef>
          <a:spcPts val="600"/>
        </a:spcBef>
        <a:spcAft>
          <a:spcPts val="300"/>
        </a:spcAft>
        <a:buClrTx/>
        <a:buFont typeface="Arial" pitchFamily="34" charset="0"/>
        <a:buChar char="‒"/>
        <a:defRPr>
          <a:solidFill>
            <a:srgbClr val="000000"/>
          </a:solidFill>
          <a:latin typeface="+mj-lt"/>
          <a:cs typeface="+mn-cs"/>
        </a:defRPr>
      </a:lvl3pPr>
      <a:lvl4pPr marL="1376363" indent="-233363" algn="l" rtl="0" eaLnBrk="1" fontAlgn="base" hangingPunct="1">
        <a:lnSpc>
          <a:spcPct val="95000"/>
        </a:lnSpc>
        <a:spcBef>
          <a:spcPts val="600"/>
        </a:spcBef>
        <a:spcAft>
          <a:spcPts val="300"/>
        </a:spcAft>
        <a:buClrTx/>
        <a:buFont typeface="Arial" pitchFamily="34" charset="0"/>
        <a:buChar char="‒"/>
        <a:defRPr>
          <a:solidFill>
            <a:srgbClr val="000000"/>
          </a:solidFill>
          <a:latin typeface="+mj-lt"/>
          <a:cs typeface="+mn-cs"/>
        </a:defRPr>
      </a:lvl4pPr>
      <a:lvl5pPr marL="2055813" indent="-227013" algn="l" rtl="0" eaLnBrk="1" fontAlgn="base" hangingPunct="1">
        <a:lnSpc>
          <a:spcPct val="90000"/>
        </a:lnSpc>
        <a:spcBef>
          <a:spcPct val="0"/>
        </a:spcBef>
        <a:spcAft>
          <a:spcPct val="15000"/>
        </a:spcAft>
        <a:buClr>
          <a:srgbClr val="CE0326"/>
        </a:buClr>
        <a:buSzPct val="120000"/>
        <a:buChar char="•"/>
        <a:defRPr sz="2200" b="1">
          <a:solidFill>
            <a:srgbClr val="000000"/>
          </a:solidFill>
          <a:latin typeface="+mn-lt"/>
          <a:cs typeface="+mn-cs"/>
        </a:defRPr>
      </a:lvl5pPr>
      <a:lvl6pPr marL="2513013" indent="-227013" algn="l" rtl="0" eaLnBrk="1" fontAlgn="base" hangingPunct="1">
        <a:lnSpc>
          <a:spcPct val="90000"/>
        </a:lnSpc>
        <a:spcBef>
          <a:spcPct val="0"/>
        </a:spcBef>
        <a:spcAft>
          <a:spcPct val="15000"/>
        </a:spcAft>
        <a:buClr>
          <a:srgbClr val="CE0326"/>
        </a:buClr>
        <a:buSzPct val="120000"/>
        <a:buChar char="•"/>
        <a:defRPr sz="2200" b="1">
          <a:solidFill>
            <a:srgbClr val="000000"/>
          </a:solidFill>
          <a:latin typeface="+mn-lt"/>
          <a:cs typeface="+mn-cs"/>
        </a:defRPr>
      </a:lvl6pPr>
      <a:lvl7pPr marL="2970213" indent="-227013" algn="l" rtl="0" eaLnBrk="1" fontAlgn="base" hangingPunct="1">
        <a:lnSpc>
          <a:spcPct val="90000"/>
        </a:lnSpc>
        <a:spcBef>
          <a:spcPct val="0"/>
        </a:spcBef>
        <a:spcAft>
          <a:spcPct val="15000"/>
        </a:spcAft>
        <a:buClr>
          <a:srgbClr val="CE0326"/>
        </a:buClr>
        <a:buSzPct val="120000"/>
        <a:buChar char="•"/>
        <a:defRPr sz="2200" b="1">
          <a:solidFill>
            <a:srgbClr val="000000"/>
          </a:solidFill>
          <a:latin typeface="+mn-lt"/>
          <a:cs typeface="+mn-cs"/>
        </a:defRPr>
      </a:lvl7pPr>
      <a:lvl8pPr marL="3427413" indent="-227013" algn="l" rtl="0" eaLnBrk="1" fontAlgn="base" hangingPunct="1">
        <a:lnSpc>
          <a:spcPct val="90000"/>
        </a:lnSpc>
        <a:spcBef>
          <a:spcPct val="0"/>
        </a:spcBef>
        <a:spcAft>
          <a:spcPct val="15000"/>
        </a:spcAft>
        <a:buClr>
          <a:srgbClr val="CE0326"/>
        </a:buClr>
        <a:buSzPct val="120000"/>
        <a:buChar char="•"/>
        <a:defRPr sz="2200" b="1">
          <a:solidFill>
            <a:srgbClr val="000000"/>
          </a:solidFill>
          <a:latin typeface="+mn-lt"/>
          <a:cs typeface="+mn-cs"/>
        </a:defRPr>
      </a:lvl8pPr>
      <a:lvl9pPr marL="3884613" indent="-227013" algn="l" rtl="0" eaLnBrk="1" fontAlgn="base" hangingPunct="1">
        <a:lnSpc>
          <a:spcPct val="90000"/>
        </a:lnSpc>
        <a:spcBef>
          <a:spcPct val="0"/>
        </a:spcBef>
        <a:spcAft>
          <a:spcPct val="15000"/>
        </a:spcAft>
        <a:buClr>
          <a:srgbClr val="CE0326"/>
        </a:buClr>
        <a:buSzPct val="120000"/>
        <a:buChar char="•"/>
        <a:defRPr sz="2200" b="1">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92">
          <p15:clr>
            <a:srgbClr val="F26B43"/>
          </p15:clr>
        </p15:guide>
        <p15:guide id="2" pos="1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514350" y="274638"/>
            <a:ext cx="9258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514350" y="1600206"/>
            <a:ext cx="92583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164" name="Rectangle 4"/>
          <p:cNvSpPr>
            <a:spLocks noGrp="1" noChangeArrowheads="1"/>
          </p:cNvSpPr>
          <p:nvPr>
            <p:ph type="dt" sz="half" idx="2"/>
          </p:nvPr>
        </p:nvSpPr>
        <p:spPr bwMode="auto">
          <a:xfrm>
            <a:off x="514350" y="6245225"/>
            <a:ext cx="24003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en-US"/>
          </a:p>
        </p:txBody>
      </p:sp>
      <p:sp>
        <p:nvSpPr>
          <p:cNvPr id="860165" name="Rectangle 5"/>
          <p:cNvSpPr>
            <a:spLocks noGrp="1" noChangeArrowheads="1"/>
          </p:cNvSpPr>
          <p:nvPr>
            <p:ph type="ftr" sz="quarter" idx="3"/>
          </p:nvPr>
        </p:nvSpPr>
        <p:spPr bwMode="auto">
          <a:xfrm>
            <a:off x="3514725" y="6245225"/>
            <a:ext cx="32575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860166" name="Rectangle 6"/>
          <p:cNvSpPr>
            <a:spLocks noGrp="1" noChangeArrowheads="1"/>
          </p:cNvSpPr>
          <p:nvPr>
            <p:ph type="sldNum" sz="quarter" idx="4"/>
          </p:nvPr>
        </p:nvSpPr>
        <p:spPr bwMode="auto">
          <a:xfrm>
            <a:off x="7372350" y="6245225"/>
            <a:ext cx="24003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0C4016D-162B-440A-95B5-7A0672B4D3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38" r:id="rId1"/>
    <p:sldLayoutId id="2147485539" r:id="rId2"/>
    <p:sldLayoutId id="2147485540" r:id="rId3"/>
    <p:sldLayoutId id="2147485541" r:id="rId4"/>
    <p:sldLayoutId id="2147485542" r:id="rId5"/>
    <p:sldLayoutId id="2147485543" r:id="rId6"/>
    <p:sldLayoutId id="2147485544" r:id="rId7"/>
    <p:sldLayoutId id="2147485545" r:id="rId8"/>
    <p:sldLayoutId id="2147485546" r:id="rId9"/>
    <p:sldLayoutId id="2147485547" r:id="rId10"/>
    <p:sldLayoutId id="21474855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D"/>
            </a:gs>
            <a:gs pos="50000">
              <a:srgbClr val="0000DC"/>
            </a:gs>
            <a:gs pos="100000">
              <a:srgbClr val="00005D"/>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6" y="0"/>
            <a:ext cx="9539288" cy="6173788"/>
            <a:chOff x="0" y="0"/>
            <a:chExt cx="6009" cy="3889"/>
          </a:xfrm>
        </p:grpSpPr>
        <p:sp>
          <p:nvSpPr>
            <p:cNvPr id="32774" name="Freeform 3"/>
            <p:cNvSpPr>
              <a:spLocks/>
            </p:cNvSpPr>
            <p:nvPr/>
          </p:nvSpPr>
          <p:spPr bwMode="auto">
            <a:xfrm>
              <a:off x="0" y="0"/>
              <a:ext cx="4346" cy="3889"/>
            </a:xfrm>
            <a:custGeom>
              <a:avLst/>
              <a:gdLst>
                <a:gd name="T0" fmla="*/ 4345 w 4346"/>
                <a:gd name="T1" fmla="*/ 3418 h 3889"/>
                <a:gd name="T2" fmla="*/ 514 w 4346"/>
                <a:gd name="T3" fmla="*/ 0 h 3889"/>
                <a:gd name="T4" fmla="*/ 0 w 4346"/>
                <a:gd name="T5" fmla="*/ 0 h 3889"/>
                <a:gd name="T6" fmla="*/ 0 w 4346"/>
                <a:gd name="T7" fmla="*/ 481 h 3889"/>
                <a:gd name="T8" fmla="*/ 3819 w 4346"/>
                <a:gd name="T9" fmla="*/ 3888 h 3889"/>
                <a:gd name="T10" fmla="*/ 4345 w 4346"/>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46" h="3889">
                  <a:moveTo>
                    <a:pt x="4345" y="3418"/>
                  </a:moveTo>
                  <a:lnTo>
                    <a:pt x="514" y="0"/>
                  </a:lnTo>
                  <a:lnTo>
                    <a:pt x="0" y="0"/>
                  </a:lnTo>
                  <a:lnTo>
                    <a:pt x="0" y="481"/>
                  </a:lnTo>
                  <a:lnTo>
                    <a:pt x="3819" y="3888"/>
                  </a:lnTo>
                  <a:lnTo>
                    <a:pt x="4345" y="3418"/>
                  </a:lnTo>
                </a:path>
              </a:pathLst>
            </a:custGeom>
            <a:solidFill>
              <a:srgbClr val="264CB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5" name="Freeform 4"/>
            <p:cNvSpPr>
              <a:spLocks/>
            </p:cNvSpPr>
            <p:nvPr/>
          </p:nvSpPr>
          <p:spPr bwMode="auto">
            <a:xfrm>
              <a:off x="968" y="0"/>
              <a:ext cx="3818" cy="3223"/>
            </a:xfrm>
            <a:custGeom>
              <a:avLst/>
              <a:gdLst>
                <a:gd name="T0" fmla="*/ 416 w 3818"/>
                <a:gd name="T1" fmla="*/ 0 h 3223"/>
                <a:gd name="T2" fmla="*/ 3817 w 3818"/>
                <a:gd name="T3" fmla="*/ 3036 h 3223"/>
                <a:gd name="T4" fmla="*/ 3609 w 3818"/>
                <a:gd name="T5" fmla="*/ 3222 h 3223"/>
                <a:gd name="T6" fmla="*/ 0 w 3818"/>
                <a:gd name="T7" fmla="*/ 0 h 3223"/>
                <a:gd name="T8" fmla="*/ 416 w 3818"/>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18" h="3223">
                  <a:moveTo>
                    <a:pt x="416" y="0"/>
                  </a:moveTo>
                  <a:lnTo>
                    <a:pt x="3817" y="3036"/>
                  </a:lnTo>
                  <a:lnTo>
                    <a:pt x="3609" y="3222"/>
                  </a:lnTo>
                  <a:lnTo>
                    <a:pt x="0" y="0"/>
                  </a:lnTo>
                  <a:lnTo>
                    <a:pt x="416" y="0"/>
                  </a:lnTo>
                </a:path>
              </a:pathLst>
            </a:custGeom>
            <a:solidFill>
              <a:srgbClr val="264CB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6" name="Freeform 5"/>
            <p:cNvSpPr>
              <a:spLocks/>
            </p:cNvSpPr>
            <p:nvPr/>
          </p:nvSpPr>
          <p:spPr bwMode="auto">
            <a:xfrm>
              <a:off x="2460" y="0"/>
              <a:ext cx="3217" cy="2556"/>
            </a:xfrm>
            <a:custGeom>
              <a:avLst/>
              <a:gdLst>
                <a:gd name="T0" fmla="*/ 709 w 3217"/>
                <a:gd name="T1" fmla="*/ 0 h 2556"/>
                <a:gd name="T2" fmla="*/ 3216 w 3217"/>
                <a:gd name="T3" fmla="*/ 2238 h 2556"/>
                <a:gd name="T4" fmla="*/ 2861 w 3217"/>
                <a:gd name="T5" fmla="*/ 2555 h 2556"/>
                <a:gd name="T6" fmla="*/ 0 w 3217"/>
                <a:gd name="T7" fmla="*/ 0 h 2556"/>
                <a:gd name="T8" fmla="*/ 709 w 3217"/>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17" h="2556">
                  <a:moveTo>
                    <a:pt x="709" y="0"/>
                  </a:moveTo>
                  <a:lnTo>
                    <a:pt x="3216" y="2238"/>
                  </a:lnTo>
                  <a:lnTo>
                    <a:pt x="2861" y="2555"/>
                  </a:lnTo>
                  <a:lnTo>
                    <a:pt x="0" y="0"/>
                  </a:lnTo>
                  <a:lnTo>
                    <a:pt x="709" y="0"/>
                  </a:lnTo>
                </a:path>
              </a:pathLst>
            </a:custGeom>
            <a:solidFill>
              <a:srgbClr val="264CB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7" name="Freeform 6"/>
            <p:cNvSpPr>
              <a:spLocks/>
            </p:cNvSpPr>
            <p:nvPr/>
          </p:nvSpPr>
          <p:spPr bwMode="auto">
            <a:xfrm>
              <a:off x="3437" y="0"/>
              <a:ext cx="2572" cy="2121"/>
            </a:xfrm>
            <a:custGeom>
              <a:avLst/>
              <a:gdLst>
                <a:gd name="T0" fmla="*/ 0 w 2572"/>
                <a:gd name="T1" fmla="*/ 0 h 2121"/>
                <a:gd name="T2" fmla="*/ 2375 w 2572"/>
                <a:gd name="T3" fmla="*/ 2120 h 2121"/>
                <a:gd name="T4" fmla="*/ 2571 w 2572"/>
                <a:gd name="T5" fmla="*/ 1945 h 2121"/>
                <a:gd name="T6" fmla="*/ 392 w 2572"/>
                <a:gd name="T7" fmla="*/ 0 h 2121"/>
                <a:gd name="T8" fmla="*/ 0 w 2572"/>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72" h="2121">
                  <a:moveTo>
                    <a:pt x="0" y="0"/>
                  </a:moveTo>
                  <a:lnTo>
                    <a:pt x="2375" y="2120"/>
                  </a:lnTo>
                  <a:lnTo>
                    <a:pt x="2571" y="1945"/>
                  </a:lnTo>
                  <a:lnTo>
                    <a:pt x="392" y="0"/>
                  </a:lnTo>
                  <a:lnTo>
                    <a:pt x="0" y="0"/>
                  </a:lnTo>
                </a:path>
              </a:pathLst>
            </a:custGeom>
            <a:solidFill>
              <a:srgbClr val="264CB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37255" name="Rectangle 7"/>
          <p:cNvSpPr>
            <a:spLocks noGrp="1" noChangeArrowheads="1"/>
          </p:cNvSpPr>
          <p:nvPr>
            <p:ph type="title"/>
          </p:nvPr>
        </p:nvSpPr>
        <p:spPr bwMode="auto">
          <a:xfrm>
            <a:off x="1257300" y="2286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437256" name="Rectangle 8"/>
          <p:cNvSpPr>
            <a:spLocks noGrp="1" noChangeArrowheads="1"/>
          </p:cNvSpPr>
          <p:nvPr>
            <p:ph type="body" idx="1"/>
          </p:nvPr>
        </p:nvSpPr>
        <p:spPr bwMode="auto">
          <a:xfrm>
            <a:off x="1257300" y="18288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9"/>
          <p:cNvSpPr>
            <a:spLocks noChangeArrowheads="1"/>
          </p:cNvSpPr>
          <p:nvPr/>
        </p:nvSpPr>
        <p:spPr bwMode="auto">
          <a:xfrm>
            <a:off x="106396" y="6484732"/>
            <a:ext cx="952185"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algn="l"/>
            <a:r>
              <a:rPr lang="en-US" sz="1400">
                <a:solidFill>
                  <a:srgbClr val="FFFFFF"/>
                </a:solidFill>
                <a:latin typeface="Times New Roman" pitchFamily="18" charset="0"/>
              </a:rPr>
              <a:t>PRCC\MS</a:t>
            </a:r>
          </a:p>
        </p:txBody>
      </p:sp>
    </p:spTree>
  </p:cSld>
  <p:clrMap bg1="dk2" tx1="lt1" bg2="dk1" tx2="lt2" accent1="accent1" accent2="accent2" accent3="accent3" accent4="accent4" accent5="accent5" accent6="accent6" hlink="hlink" folHlink="folHlink"/>
  <p:sldLayoutIdLst>
    <p:sldLayoutId id="214748576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1"/>
            </a:gs>
            <a:gs pos="50000">
              <a:srgbClr val="0000B0"/>
            </a:gs>
            <a:gs pos="100000">
              <a:srgbClr val="000051"/>
            </a:gs>
          </a:gsLst>
          <a:lin ang="5400000" scaled="1"/>
        </a:grad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6" y="0"/>
            <a:ext cx="9539288" cy="6173788"/>
            <a:chOff x="0" y="0"/>
            <a:chExt cx="6009" cy="3889"/>
          </a:xfrm>
        </p:grpSpPr>
        <p:sp>
          <p:nvSpPr>
            <p:cNvPr id="1030" name="Freeform 2"/>
            <p:cNvSpPr>
              <a:spLocks/>
            </p:cNvSpPr>
            <p:nvPr/>
          </p:nvSpPr>
          <p:spPr bwMode="auto">
            <a:xfrm>
              <a:off x="0" y="0"/>
              <a:ext cx="4346" cy="3889"/>
            </a:xfrm>
            <a:custGeom>
              <a:avLst/>
              <a:gdLst>
                <a:gd name="T0" fmla="*/ 4345 w 4346"/>
                <a:gd name="T1" fmla="*/ 3418 h 3889"/>
                <a:gd name="T2" fmla="*/ 514 w 4346"/>
                <a:gd name="T3" fmla="*/ 0 h 3889"/>
                <a:gd name="T4" fmla="*/ 0 w 4346"/>
                <a:gd name="T5" fmla="*/ 0 h 3889"/>
                <a:gd name="T6" fmla="*/ 0 w 4346"/>
                <a:gd name="T7" fmla="*/ 481 h 3889"/>
                <a:gd name="T8" fmla="*/ 3819 w 4346"/>
                <a:gd name="T9" fmla="*/ 3888 h 3889"/>
                <a:gd name="T10" fmla="*/ 4345 w 4346"/>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46" h="3889">
                  <a:moveTo>
                    <a:pt x="4345" y="3418"/>
                  </a:moveTo>
                  <a:lnTo>
                    <a:pt x="514" y="0"/>
                  </a:lnTo>
                  <a:lnTo>
                    <a:pt x="0" y="0"/>
                  </a:lnTo>
                  <a:lnTo>
                    <a:pt x="0" y="481"/>
                  </a:lnTo>
                  <a:lnTo>
                    <a:pt x="3819" y="3888"/>
                  </a:lnTo>
                  <a:lnTo>
                    <a:pt x="4345" y="3418"/>
                  </a:lnTo>
                </a:path>
              </a:pathLst>
            </a:custGeom>
            <a:solidFill>
              <a:srgbClr val="264CBC"/>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400">
                <a:solidFill>
                  <a:srgbClr val="FFFFFF"/>
                </a:solidFill>
              </a:endParaRPr>
            </a:p>
          </p:txBody>
        </p:sp>
        <p:sp>
          <p:nvSpPr>
            <p:cNvPr id="2" name="Freeform 3"/>
            <p:cNvSpPr>
              <a:spLocks/>
            </p:cNvSpPr>
            <p:nvPr/>
          </p:nvSpPr>
          <p:spPr bwMode="auto">
            <a:xfrm>
              <a:off x="968" y="0"/>
              <a:ext cx="3818" cy="3223"/>
            </a:xfrm>
            <a:custGeom>
              <a:avLst/>
              <a:gdLst>
                <a:gd name="T0" fmla="*/ 416 w 3818"/>
                <a:gd name="T1" fmla="*/ 0 h 3223"/>
                <a:gd name="T2" fmla="*/ 3817 w 3818"/>
                <a:gd name="T3" fmla="*/ 3036 h 3223"/>
                <a:gd name="T4" fmla="*/ 3609 w 3818"/>
                <a:gd name="T5" fmla="*/ 3222 h 3223"/>
                <a:gd name="T6" fmla="*/ 0 w 3818"/>
                <a:gd name="T7" fmla="*/ 0 h 3223"/>
                <a:gd name="T8" fmla="*/ 416 w 3818"/>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18" h="3223">
                  <a:moveTo>
                    <a:pt x="416" y="0"/>
                  </a:moveTo>
                  <a:lnTo>
                    <a:pt x="3817" y="3036"/>
                  </a:lnTo>
                  <a:lnTo>
                    <a:pt x="3609" y="3222"/>
                  </a:lnTo>
                  <a:lnTo>
                    <a:pt x="0" y="0"/>
                  </a:lnTo>
                  <a:lnTo>
                    <a:pt x="416" y="0"/>
                  </a:lnTo>
                </a:path>
              </a:pathLst>
            </a:custGeom>
            <a:solidFill>
              <a:srgbClr val="264CBC"/>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400">
                <a:solidFill>
                  <a:srgbClr val="FFFFFF"/>
                </a:solidFill>
              </a:endParaRPr>
            </a:p>
          </p:txBody>
        </p:sp>
        <p:sp>
          <p:nvSpPr>
            <p:cNvPr id="3" name="Freeform 4"/>
            <p:cNvSpPr>
              <a:spLocks/>
            </p:cNvSpPr>
            <p:nvPr/>
          </p:nvSpPr>
          <p:spPr bwMode="auto">
            <a:xfrm>
              <a:off x="2460" y="0"/>
              <a:ext cx="3217" cy="2556"/>
            </a:xfrm>
            <a:custGeom>
              <a:avLst/>
              <a:gdLst>
                <a:gd name="T0" fmla="*/ 709 w 3217"/>
                <a:gd name="T1" fmla="*/ 0 h 2556"/>
                <a:gd name="T2" fmla="*/ 3216 w 3217"/>
                <a:gd name="T3" fmla="*/ 2238 h 2556"/>
                <a:gd name="T4" fmla="*/ 2861 w 3217"/>
                <a:gd name="T5" fmla="*/ 2555 h 2556"/>
                <a:gd name="T6" fmla="*/ 0 w 3217"/>
                <a:gd name="T7" fmla="*/ 0 h 2556"/>
                <a:gd name="T8" fmla="*/ 709 w 3217"/>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17" h="2556">
                  <a:moveTo>
                    <a:pt x="709" y="0"/>
                  </a:moveTo>
                  <a:lnTo>
                    <a:pt x="3216" y="2238"/>
                  </a:lnTo>
                  <a:lnTo>
                    <a:pt x="2861" y="2555"/>
                  </a:lnTo>
                  <a:lnTo>
                    <a:pt x="0" y="0"/>
                  </a:lnTo>
                  <a:lnTo>
                    <a:pt x="709" y="0"/>
                  </a:lnTo>
                </a:path>
              </a:pathLst>
            </a:custGeom>
            <a:solidFill>
              <a:srgbClr val="264CBC"/>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400">
                <a:solidFill>
                  <a:srgbClr val="FFFFFF"/>
                </a:solidFill>
              </a:endParaRPr>
            </a:p>
          </p:txBody>
        </p:sp>
        <p:sp>
          <p:nvSpPr>
            <p:cNvPr id="1033" name="Freeform 5"/>
            <p:cNvSpPr>
              <a:spLocks/>
            </p:cNvSpPr>
            <p:nvPr/>
          </p:nvSpPr>
          <p:spPr bwMode="auto">
            <a:xfrm>
              <a:off x="3437" y="0"/>
              <a:ext cx="2572" cy="2121"/>
            </a:xfrm>
            <a:custGeom>
              <a:avLst/>
              <a:gdLst>
                <a:gd name="T0" fmla="*/ 0 w 2572"/>
                <a:gd name="T1" fmla="*/ 0 h 2121"/>
                <a:gd name="T2" fmla="*/ 2375 w 2572"/>
                <a:gd name="T3" fmla="*/ 2120 h 2121"/>
                <a:gd name="T4" fmla="*/ 2571 w 2572"/>
                <a:gd name="T5" fmla="*/ 1945 h 2121"/>
                <a:gd name="T6" fmla="*/ 392 w 2572"/>
                <a:gd name="T7" fmla="*/ 0 h 2121"/>
                <a:gd name="T8" fmla="*/ 0 w 2572"/>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72" h="2121">
                  <a:moveTo>
                    <a:pt x="0" y="0"/>
                  </a:moveTo>
                  <a:lnTo>
                    <a:pt x="2375" y="2120"/>
                  </a:lnTo>
                  <a:lnTo>
                    <a:pt x="2571" y="1945"/>
                  </a:lnTo>
                  <a:lnTo>
                    <a:pt x="392" y="0"/>
                  </a:lnTo>
                  <a:lnTo>
                    <a:pt x="0" y="0"/>
                  </a:lnTo>
                </a:path>
              </a:pathLst>
            </a:custGeom>
            <a:solidFill>
              <a:srgbClr val="264CBC"/>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400">
                <a:solidFill>
                  <a:srgbClr val="FFFFFF"/>
                </a:solidFill>
              </a:endParaRPr>
            </a:p>
          </p:txBody>
        </p:sp>
      </p:grpSp>
      <p:sp>
        <p:nvSpPr>
          <p:cNvPr id="1031" name="Rectangle 7"/>
          <p:cNvSpPr>
            <a:spLocks noGrp="1" noChangeArrowheads="1"/>
          </p:cNvSpPr>
          <p:nvPr>
            <p:ph type="title"/>
          </p:nvPr>
        </p:nvSpPr>
        <p:spPr bwMode="auto">
          <a:xfrm>
            <a:off x="1257300" y="2286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1257300" y="18288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9"/>
          <p:cNvSpPr>
            <a:spLocks noChangeArrowheads="1"/>
          </p:cNvSpPr>
          <p:nvPr/>
        </p:nvSpPr>
        <p:spPr bwMode="auto">
          <a:xfrm>
            <a:off x="104800" y="6484733"/>
            <a:ext cx="952185"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lvl1pPr>
              <a:defRPr sz="4400">
                <a:solidFill>
                  <a:schemeClr val="tx1"/>
                </a:solidFill>
                <a:latin typeface="Times New Roman" pitchFamily="18" charset="0"/>
              </a:defRPr>
            </a:lvl1pPr>
            <a:lvl2pPr marL="742950" indent="-285750">
              <a:defRPr sz="4400">
                <a:solidFill>
                  <a:schemeClr val="tx1"/>
                </a:solidFill>
                <a:latin typeface="Times New Roman" pitchFamily="18" charset="0"/>
              </a:defRPr>
            </a:lvl2pPr>
            <a:lvl3pPr marL="1143000" indent="-228600">
              <a:defRPr sz="4400">
                <a:solidFill>
                  <a:schemeClr val="tx1"/>
                </a:solidFill>
                <a:latin typeface="Times New Roman" pitchFamily="18" charset="0"/>
              </a:defRPr>
            </a:lvl3pPr>
            <a:lvl4pPr marL="1600200" indent="-228600">
              <a:defRPr sz="4400">
                <a:solidFill>
                  <a:schemeClr val="tx1"/>
                </a:solidFill>
                <a:latin typeface="Times New Roman" pitchFamily="18" charset="0"/>
              </a:defRPr>
            </a:lvl4pPr>
            <a:lvl5pPr marL="2057400" indent="-22860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r>
              <a:rPr lang="en-US" altLang="en-US" sz="1400">
                <a:solidFill>
                  <a:srgbClr val="FFFFFF"/>
                </a:solidFill>
              </a:rPr>
              <a:t>PRCC\MS</a:t>
            </a:r>
          </a:p>
        </p:txBody>
      </p:sp>
    </p:spTree>
    <p:extLst>
      <p:ext uri="{BB962C8B-B14F-4D97-AF65-F5344CB8AC3E}">
        <p14:creationId xmlns:p14="http://schemas.microsoft.com/office/powerpoint/2010/main" val="878756344"/>
      </p:ext>
    </p:extLst>
  </p:cSld>
  <p:clrMap bg1="dk2" tx1="lt1" bg2="dk1" tx2="lt2" accent1="accent1" accent2="accent2" accent3="accent3" accent4="accent4" accent5="accent5" accent6="accent6" hlink="hlink" folHlink="folHlink"/>
  <p:sldLayoutIdLst>
    <p:sldLayoutId id="214748579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6576"/>
            <a:ext cx="9134856" cy="1097280"/>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bodyPr>
          <a:lstStyle/>
          <a:p>
            <a:pPr lvl="0" algn="l" rtl="0" eaLnBrk="1" fontAlgn="base" hangingPunct="1">
              <a:lnSpc>
                <a:spcPct val="100000"/>
              </a:lnSpc>
              <a:spcBef>
                <a:spcPct val="0"/>
              </a:spcBef>
              <a:spcAft>
                <a:spcPct val="0"/>
              </a:spcAft>
            </a:pPr>
            <a:r>
              <a:rPr lang="en-US" dirty="0"/>
              <a:t>Click to edit Master title style</a:t>
            </a:r>
          </a:p>
        </p:txBody>
      </p:sp>
      <p:sp>
        <p:nvSpPr>
          <p:cNvPr id="3" name="Text Placeholder 2"/>
          <p:cNvSpPr>
            <a:spLocks noGrp="1"/>
          </p:cNvSpPr>
          <p:nvPr>
            <p:ph type="body" idx="1"/>
          </p:nvPr>
        </p:nvSpPr>
        <p:spPr>
          <a:xfrm>
            <a:off x="576072" y="1280160"/>
            <a:ext cx="9134856" cy="1938992"/>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mgenCardiovascularLogo.png"/>
          <p:cNvPicPr>
            <a:picLocks noChangeAspect="1"/>
          </p:cNvPicPr>
          <p:nvPr/>
        </p:nvPicPr>
        <p:blipFill>
          <a:blip r:embed="rId5" cstate="print"/>
          <a:stretch>
            <a:fillRect/>
          </a:stretch>
        </p:blipFill>
        <p:spPr>
          <a:xfrm>
            <a:off x="8047435" y="6138320"/>
            <a:ext cx="1745857" cy="533456"/>
          </a:xfrm>
          <a:prstGeom prst="rect">
            <a:avLst/>
          </a:prstGeom>
        </p:spPr>
      </p:pic>
      <p:sp>
        <p:nvSpPr>
          <p:cNvPr id="13" name="Rectangle 12"/>
          <p:cNvSpPr/>
          <p:nvPr/>
        </p:nvSpPr>
        <p:spPr bwMode="auto">
          <a:xfrm>
            <a:off x="1" y="910452"/>
            <a:ext cx="9849446" cy="276999"/>
          </a:xfrm>
          <a:prstGeom prst="rect">
            <a:avLst/>
          </a:prstGeom>
          <a:gradFill>
            <a:gsLst>
              <a:gs pos="0">
                <a:schemeClr val="bg1"/>
              </a:gs>
              <a:gs pos="50000">
                <a:srgbClr val="007CC3"/>
              </a:gs>
            </a:gsLst>
            <a:lin ang="10800000" scaled="0"/>
          </a:gradFill>
          <a:ln w="19050" cap="flat" cmpd="sng" algn="ctr">
            <a:noFill/>
            <a:prstDash val="solid"/>
            <a:round/>
            <a:headEnd type="none" w="med" len="med"/>
            <a:tailEnd type="none" w="med" len="med"/>
          </a:ln>
          <a:effectLst/>
        </p:spPr>
        <p:txBody>
          <a:bodyPr anchor="b">
            <a:spAutoFit/>
          </a:bodyPr>
          <a:lstStyle/>
          <a:p>
            <a:pPr>
              <a:spcBef>
                <a:spcPct val="50000"/>
              </a:spcBef>
              <a:defRPr/>
            </a:pPr>
            <a:endParaRPr lang="en-US" sz="1200" dirty="0">
              <a:solidFill>
                <a:srgbClr val="000000"/>
              </a:solidFill>
            </a:endParaRPr>
          </a:p>
        </p:txBody>
      </p:sp>
    </p:spTree>
    <p:extLst>
      <p:ext uri="{BB962C8B-B14F-4D97-AF65-F5344CB8AC3E}">
        <p14:creationId xmlns:p14="http://schemas.microsoft.com/office/powerpoint/2010/main" val="66556889"/>
      </p:ext>
    </p:extLst>
  </p:cSld>
  <p:clrMap bg1="lt1" tx1="dk1" bg2="lt2" tx2="dk2" accent1="accent1" accent2="accent2" accent3="accent3" accent4="accent4" accent5="accent5" accent6="accent6" hlink="hlink" folHlink="folHlink"/>
  <p:sldLayoutIdLst>
    <p:sldLayoutId id="2147485797" r:id="rId1"/>
    <p:sldLayoutId id="2147485939" r:id="rId2"/>
    <p:sldLayoutId id="2147485940" r:id="rId3"/>
  </p:sldLayoutIdLst>
  <p:txStyles>
    <p:titleStyle>
      <a:lvl1pPr algn="l" defTabSz="914400" rtl="0" eaLnBrk="1" latinLnBrk="0" hangingPunct="1">
        <a:lnSpc>
          <a:spcPct val="90000"/>
        </a:lnSpc>
        <a:spcBef>
          <a:spcPct val="0"/>
        </a:spcBef>
        <a:buNone/>
        <a:defRPr lang="en-US" sz="2400" b="1" kern="1200" smtClean="0">
          <a:solidFill>
            <a:schemeClr val="tx1"/>
          </a:solidFill>
          <a:latin typeface="+mj-lt"/>
          <a:ea typeface="+mj-ea"/>
          <a:cs typeface="+mj-cs"/>
        </a:defRPr>
      </a:lvl1pPr>
    </p:titleStyle>
    <p:bodyStyle>
      <a:lvl1pPr marL="274320" indent="-274320" algn="l" defTabSz="914400" rtl="0" eaLnBrk="1" fontAlgn="base" latinLnBrk="0" hangingPunct="1">
        <a:lnSpc>
          <a:spcPct val="100000"/>
        </a:lnSpc>
        <a:spcBef>
          <a:spcPts val="1200"/>
        </a:spcBef>
        <a:spcAft>
          <a:spcPct val="0"/>
        </a:spcAft>
        <a:buClr>
          <a:schemeClr val="accent1"/>
        </a:buClr>
        <a:buFont typeface="Arial" pitchFamily="34" charset="0"/>
        <a:buChar char="•"/>
        <a:defRPr lang="en-US" sz="2400" b="0" kern="1200" smtClean="0">
          <a:solidFill>
            <a:schemeClr val="tx1"/>
          </a:solidFill>
          <a:latin typeface="+mn-lt"/>
          <a:ea typeface="+mn-ea"/>
          <a:cs typeface="+mn-cs"/>
        </a:defRPr>
      </a:lvl1pPr>
      <a:lvl2pPr marL="54864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2200" b="0" kern="1200" smtClean="0">
          <a:solidFill>
            <a:schemeClr val="tx1"/>
          </a:solidFill>
          <a:latin typeface="+mn-lt"/>
          <a:ea typeface="+mn-ea"/>
          <a:cs typeface="+mn-cs"/>
        </a:defRPr>
      </a:lvl2pPr>
      <a:lvl3pPr marL="82296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2000" b="0" kern="1200" smtClean="0">
          <a:solidFill>
            <a:schemeClr val="tx1"/>
          </a:solidFill>
          <a:latin typeface="+mn-lt"/>
          <a:ea typeface="+mn-ea"/>
          <a:cs typeface="+mn-cs"/>
        </a:defRPr>
      </a:lvl3pPr>
      <a:lvl4pPr marL="109728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1800" b="0" kern="1200" smtClean="0">
          <a:solidFill>
            <a:schemeClr val="tx1"/>
          </a:solidFill>
          <a:latin typeface="+mn-lt"/>
          <a:ea typeface="+mn-ea"/>
          <a:cs typeface="+mn-cs"/>
        </a:defRPr>
      </a:lvl4pPr>
      <a:lvl5pPr marL="137160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1600" b="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857250" y="76200"/>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514350" y="1371601"/>
            <a:ext cx="9258300" cy="4754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3514725" y="6477000"/>
            <a:ext cx="325755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800" b="1"/>
            </a:lvl1pPr>
          </a:lstStyle>
          <a:p>
            <a:pPr>
              <a:defRPr/>
            </a:pPr>
            <a:r>
              <a:rPr lang="en-US"/>
              <a:t>Confidential</a:t>
            </a:r>
          </a:p>
        </p:txBody>
      </p:sp>
      <p:sp>
        <p:nvSpPr>
          <p:cNvPr id="1030" name="Rectangle 6"/>
          <p:cNvSpPr>
            <a:spLocks noGrp="1" noChangeArrowheads="1"/>
          </p:cNvSpPr>
          <p:nvPr>
            <p:ph type="sldNum" sz="quarter" idx="4"/>
          </p:nvPr>
        </p:nvSpPr>
        <p:spPr bwMode="auto">
          <a:xfrm>
            <a:off x="7372350" y="6457951"/>
            <a:ext cx="2400300" cy="2587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vl1pPr>
          </a:lstStyle>
          <a:p>
            <a:pPr>
              <a:defRPr/>
            </a:pPr>
            <a:fld id="{5CCDD44D-BDA3-414C-9B43-F484C9074535}" type="slidenum">
              <a:rPr lang="en-US"/>
              <a:pPr>
                <a:defRPr/>
              </a:pPr>
              <a:t>‹#›</a:t>
            </a:fld>
            <a:endParaRPr lang="en-US"/>
          </a:p>
        </p:txBody>
      </p:sp>
      <p:sp>
        <p:nvSpPr>
          <p:cNvPr id="1033" name="Text Box 9"/>
          <p:cNvSpPr txBox="1">
            <a:spLocks noChangeArrowheads="1"/>
          </p:cNvSpPr>
          <p:nvPr/>
        </p:nvSpPr>
        <p:spPr bwMode="auto">
          <a:xfrm>
            <a:off x="757238" y="6454775"/>
            <a:ext cx="4457700" cy="304800"/>
          </a:xfrm>
          <a:prstGeom prst="rect">
            <a:avLst/>
          </a:prstGeom>
          <a:noFill/>
          <a:ln w="9525">
            <a:noFill/>
            <a:miter lim="800000"/>
            <a:headEnd/>
            <a:tailEnd/>
          </a:ln>
          <a:effectLst/>
        </p:spPr>
        <p:txBody>
          <a:bodyPr>
            <a:spAutoFit/>
          </a:bodyPr>
          <a:lstStyle/>
          <a:p>
            <a:pPr>
              <a:defRPr/>
            </a:pPr>
            <a:r>
              <a:rPr lang="en-US" sz="700" b="1">
                <a:solidFill>
                  <a:srgbClr val="990000"/>
                </a:solidFill>
              </a:rPr>
              <a:t>An Academic Research Organization of </a:t>
            </a:r>
          </a:p>
          <a:p>
            <a:pPr>
              <a:defRPr/>
            </a:pPr>
            <a:r>
              <a:rPr lang="en-US" sz="700" b="1">
                <a:solidFill>
                  <a:srgbClr val="990000"/>
                </a:solidFill>
              </a:rPr>
              <a:t>Brigham and Women’s Hospital and Harvard Medical School</a:t>
            </a:r>
          </a:p>
        </p:txBody>
      </p:sp>
      <p:sp>
        <p:nvSpPr>
          <p:cNvPr id="1034" name="Line 10"/>
          <p:cNvSpPr>
            <a:spLocks noChangeShapeType="1"/>
          </p:cNvSpPr>
          <p:nvPr/>
        </p:nvSpPr>
        <p:spPr bwMode="auto">
          <a:xfrm>
            <a:off x="253604" y="1219200"/>
            <a:ext cx="9519047" cy="0"/>
          </a:xfrm>
          <a:prstGeom prst="line">
            <a:avLst/>
          </a:prstGeom>
          <a:noFill/>
          <a:ln w="38100">
            <a:solidFill>
              <a:srgbClr val="A50021"/>
            </a:solidFill>
            <a:round/>
            <a:headEnd/>
            <a:tailEnd/>
          </a:ln>
          <a:effectLst/>
        </p:spPr>
        <p:txBody>
          <a:bodyPr/>
          <a:lstStyle/>
          <a:p>
            <a:pPr>
              <a:defRPr/>
            </a:pPr>
            <a:endParaRPr lang="en-US" sz="1300"/>
          </a:p>
        </p:txBody>
      </p:sp>
      <p:sp>
        <p:nvSpPr>
          <p:cNvPr id="1035" name="Line 11"/>
          <p:cNvSpPr>
            <a:spLocks noChangeShapeType="1"/>
          </p:cNvSpPr>
          <p:nvPr/>
        </p:nvSpPr>
        <p:spPr bwMode="auto">
          <a:xfrm>
            <a:off x="253604" y="1271588"/>
            <a:ext cx="9519047" cy="0"/>
          </a:xfrm>
          <a:prstGeom prst="line">
            <a:avLst/>
          </a:prstGeom>
          <a:noFill/>
          <a:ln w="19050">
            <a:solidFill>
              <a:srgbClr val="A50021"/>
            </a:solidFill>
            <a:round/>
            <a:headEnd/>
            <a:tailEnd/>
          </a:ln>
          <a:effectLst/>
        </p:spPr>
        <p:txBody>
          <a:bodyPr/>
          <a:lstStyle/>
          <a:p>
            <a:pPr>
              <a:defRPr/>
            </a:pPr>
            <a:endParaRPr lang="en-US" sz="1300"/>
          </a:p>
        </p:txBody>
      </p:sp>
      <p:pic>
        <p:nvPicPr>
          <p:cNvPr id="12" name="Picture 2"/>
          <p:cNvPicPr>
            <a:picLocks noChangeAspect="1" noChangeArrowheads="1"/>
          </p:cNvPicPr>
          <p:nvPr/>
        </p:nvPicPr>
        <p:blipFill>
          <a:blip r:embed="rId5" cstate="print"/>
          <a:srcRect l="2838" t="5727" r="83394" b="33792"/>
          <a:stretch>
            <a:fillRect/>
          </a:stretch>
        </p:blipFill>
        <p:spPr bwMode="auto">
          <a:xfrm>
            <a:off x="239326" y="6494462"/>
            <a:ext cx="230990" cy="237744"/>
          </a:xfrm>
          <a:prstGeom prst="rect">
            <a:avLst/>
          </a:prstGeom>
          <a:noFill/>
          <a:ln w="9525">
            <a:noFill/>
            <a:miter lim="800000"/>
            <a:headEnd/>
            <a:tailEnd/>
          </a:ln>
        </p:spPr>
      </p:pic>
      <p:pic>
        <p:nvPicPr>
          <p:cNvPr id="13" name="Picture 1" descr="HMS_Affiliate_NEW_8.eps"/>
          <p:cNvPicPr>
            <a:picLocks noChangeAspect="1"/>
          </p:cNvPicPr>
          <p:nvPr/>
        </p:nvPicPr>
        <p:blipFill>
          <a:blip r:embed="rId6" cstate="print"/>
          <a:srcRect r="85854"/>
          <a:stretch>
            <a:fillRect/>
          </a:stretch>
        </p:blipFill>
        <p:spPr bwMode="auto">
          <a:xfrm>
            <a:off x="511441" y="6500812"/>
            <a:ext cx="212974" cy="228600"/>
          </a:xfrm>
          <a:prstGeom prst="rect">
            <a:avLst/>
          </a:prstGeom>
          <a:noFill/>
          <a:ln w="9525">
            <a:noFill/>
            <a:miter lim="800000"/>
            <a:headEnd/>
            <a:tailEnd/>
          </a:ln>
        </p:spPr>
      </p:pic>
      <p:pic>
        <p:nvPicPr>
          <p:cNvPr id="14" name="Picture 13" descr="TIMI heart_type inside_F.tif"/>
          <p:cNvPicPr>
            <a:picLocks noChangeAspect="1"/>
          </p:cNvPicPr>
          <p:nvPr/>
        </p:nvPicPr>
        <p:blipFill>
          <a:blip r:embed="rId7" cstate="print"/>
          <a:srcRect b="34756"/>
          <a:stretch>
            <a:fillRect/>
          </a:stretch>
        </p:blipFill>
        <p:spPr>
          <a:xfrm>
            <a:off x="255390" y="269875"/>
            <a:ext cx="477186" cy="686272"/>
          </a:xfrm>
          <a:prstGeom prst="rect">
            <a:avLst/>
          </a:prstGeom>
        </p:spPr>
      </p:pic>
    </p:spTree>
    <p:extLst>
      <p:ext uri="{BB962C8B-B14F-4D97-AF65-F5344CB8AC3E}">
        <p14:creationId xmlns:p14="http://schemas.microsoft.com/office/powerpoint/2010/main" val="1144996466"/>
      </p:ext>
    </p:extLst>
  </p:cSld>
  <p:clrMap bg1="lt1" tx1="dk1" bg2="lt2" tx2="dk2" accent1="accent1" accent2="accent2" accent3="accent3" accent4="accent4" accent5="accent5" accent6="accent6" hlink="hlink" folHlink="folHlink"/>
  <p:sldLayoutIdLst>
    <p:sldLayoutId id="2147485833" r:id="rId1"/>
    <p:sldLayoutId id="2147485834" r:id="rId2"/>
    <p:sldLayoutId id="2147485835" r:id="rId3"/>
  </p:sldLayoutIdLst>
  <p:hf sldNum="0" hdr="0" dt="0"/>
  <p:txStyles>
    <p:titleStyle>
      <a:lvl1pPr algn="ctr" rtl="0" eaLnBrk="0" fontAlgn="base" hangingPunct="0">
        <a:spcBef>
          <a:spcPct val="0"/>
        </a:spcBef>
        <a:spcAft>
          <a:spcPct val="0"/>
        </a:spcAft>
        <a:defRPr sz="4400" b="1">
          <a:solidFill>
            <a:srgbClr val="A50021"/>
          </a:solidFill>
          <a:latin typeface="+mj-lt"/>
          <a:ea typeface="+mj-ea"/>
          <a:cs typeface="+mj-cs"/>
        </a:defRPr>
      </a:lvl1pPr>
      <a:lvl2pPr algn="ctr" rtl="0" eaLnBrk="0" fontAlgn="base" hangingPunct="0">
        <a:spcBef>
          <a:spcPct val="0"/>
        </a:spcBef>
        <a:spcAft>
          <a:spcPct val="0"/>
        </a:spcAft>
        <a:defRPr sz="4400" b="1">
          <a:solidFill>
            <a:srgbClr val="A50021"/>
          </a:solidFill>
          <a:latin typeface="Arial" charset="0"/>
        </a:defRPr>
      </a:lvl2pPr>
      <a:lvl3pPr algn="ctr" rtl="0" eaLnBrk="0" fontAlgn="base" hangingPunct="0">
        <a:spcBef>
          <a:spcPct val="0"/>
        </a:spcBef>
        <a:spcAft>
          <a:spcPct val="0"/>
        </a:spcAft>
        <a:defRPr sz="4400" b="1">
          <a:solidFill>
            <a:srgbClr val="A50021"/>
          </a:solidFill>
          <a:latin typeface="Arial" charset="0"/>
        </a:defRPr>
      </a:lvl3pPr>
      <a:lvl4pPr algn="ctr" rtl="0" eaLnBrk="0" fontAlgn="base" hangingPunct="0">
        <a:spcBef>
          <a:spcPct val="0"/>
        </a:spcBef>
        <a:spcAft>
          <a:spcPct val="0"/>
        </a:spcAft>
        <a:defRPr sz="4400" b="1">
          <a:solidFill>
            <a:srgbClr val="A50021"/>
          </a:solidFill>
          <a:latin typeface="Arial" charset="0"/>
        </a:defRPr>
      </a:lvl4pPr>
      <a:lvl5pPr algn="ctr" rtl="0" eaLnBrk="0" fontAlgn="base" hangingPunct="0">
        <a:spcBef>
          <a:spcPct val="0"/>
        </a:spcBef>
        <a:spcAft>
          <a:spcPct val="0"/>
        </a:spcAft>
        <a:defRPr sz="4400" b="1">
          <a:solidFill>
            <a:srgbClr val="A50021"/>
          </a:solidFill>
          <a:latin typeface="Arial" charset="0"/>
        </a:defRPr>
      </a:lvl5pPr>
      <a:lvl6pPr marL="457200" algn="ctr" rtl="0" fontAlgn="base">
        <a:spcBef>
          <a:spcPct val="0"/>
        </a:spcBef>
        <a:spcAft>
          <a:spcPct val="0"/>
        </a:spcAft>
        <a:defRPr sz="4400" b="1">
          <a:solidFill>
            <a:srgbClr val="A50021"/>
          </a:solidFill>
          <a:latin typeface="Arial" charset="0"/>
        </a:defRPr>
      </a:lvl6pPr>
      <a:lvl7pPr marL="914400" algn="ctr" rtl="0" fontAlgn="base">
        <a:spcBef>
          <a:spcPct val="0"/>
        </a:spcBef>
        <a:spcAft>
          <a:spcPct val="0"/>
        </a:spcAft>
        <a:defRPr sz="4400" b="1">
          <a:solidFill>
            <a:srgbClr val="A50021"/>
          </a:solidFill>
          <a:latin typeface="Arial" charset="0"/>
        </a:defRPr>
      </a:lvl7pPr>
      <a:lvl8pPr marL="1371600" algn="ctr" rtl="0" fontAlgn="base">
        <a:spcBef>
          <a:spcPct val="0"/>
        </a:spcBef>
        <a:spcAft>
          <a:spcPct val="0"/>
        </a:spcAft>
        <a:defRPr sz="4400" b="1">
          <a:solidFill>
            <a:srgbClr val="A50021"/>
          </a:solidFill>
          <a:latin typeface="Arial" charset="0"/>
        </a:defRPr>
      </a:lvl8pPr>
      <a:lvl9pPr marL="1828800" algn="ctr" rtl="0" fontAlgn="base">
        <a:spcBef>
          <a:spcPct val="0"/>
        </a:spcBef>
        <a:spcAft>
          <a:spcPct val="0"/>
        </a:spcAft>
        <a:defRPr sz="4400" b="1">
          <a:solidFill>
            <a:srgbClr val="A5002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15938" y="939800"/>
            <a:ext cx="9255125" cy="498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en-US"/>
              <a:t>Click to edit Master title style</a:t>
            </a:r>
          </a:p>
        </p:txBody>
      </p:sp>
      <p:sp>
        <p:nvSpPr>
          <p:cNvPr id="3075" name="Rectangle 3"/>
          <p:cNvSpPr>
            <a:spLocks noGrp="1" noChangeArrowheads="1"/>
          </p:cNvSpPr>
          <p:nvPr>
            <p:ph type="body" idx="1"/>
          </p:nvPr>
        </p:nvSpPr>
        <p:spPr bwMode="gray">
          <a:xfrm>
            <a:off x="557213" y="1749425"/>
            <a:ext cx="9215437" cy="424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 Third level</a:t>
            </a:r>
          </a:p>
          <a:p>
            <a:pPr lvl="3"/>
            <a:r>
              <a:rPr lang="en-US"/>
              <a:t> Fourth level</a:t>
            </a:r>
          </a:p>
          <a:p>
            <a:pPr lvl="4"/>
            <a:r>
              <a:rPr lang="en-US"/>
              <a:t> Fifth level</a:t>
            </a:r>
          </a:p>
        </p:txBody>
      </p:sp>
    </p:spTree>
    <p:extLst>
      <p:ext uri="{BB962C8B-B14F-4D97-AF65-F5344CB8AC3E}">
        <p14:creationId xmlns:p14="http://schemas.microsoft.com/office/powerpoint/2010/main" val="3108089494"/>
      </p:ext>
    </p:extLst>
  </p:cSld>
  <p:clrMap bg1="lt1" tx1="dk1" bg2="lt2" tx2="dk2" accent1="accent1" accent2="accent2" accent3="accent3" accent4="accent4" accent5="accent5" accent6="accent6" hlink="hlink" folHlink="folHlink"/>
  <p:sldLayoutIdLst>
    <p:sldLayoutId id="2147485903" r:id="rId1"/>
  </p:sldLayoutIdLst>
  <p:txStyles>
    <p:titleStyle>
      <a:lvl1pPr algn="l" rtl="0" eaLnBrk="0" fontAlgn="base" hangingPunct="0">
        <a:lnSpc>
          <a:spcPct val="90000"/>
        </a:lnSpc>
        <a:spcBef>
          <a:spcPct val="0"/>
        </a:spcBef>
        <a:spcAft>
          <a:spcPct val="0"/>
        </a:spcAft>
        <a:defRPr sz="3600" b="1">
          <a:solidFill>
            <a:srgbClr val="FFFF00"/>
          </a:solidFill>
          <a:latin typeface="+mj-lt"/>
          <a:ea typeface="+mj-ea"/>
          <a:cs typeface="+mj-cs"/>
        </a:defRPr>
      </a:lvl1pPr>
      <a:lvl2pPr algn="l" rtl="0" eaLnBrk="0" fontAlgn="base" hangingPunct="0">
        <a:lnSpc>
          <a:spcPct val="90000"/>
        </a:lnSpc>
        <a:spcBef>
          <a:spcPct val="0"/>
        </a:spcBef>
        <a:spcAft>
          <a:spcPct val="0"/>
        </a:spcAft>
        <a:defRPr sz="3600" b="1">
          <a:solidFill>
            <a:srgbClr val="FFFF00"/>
          </a:solidFill>
          <a:latin typeface="Arial" pitchFamily="34" charset="0"/>
        </a:defRPr>
      </a:lvl2pPr>
      <a:lvl3pPr algn="l" rtl="0" eaLnBrk="0" fontAlgn="base" hangingPunct="0">
        <a:lnSpc>
          <a:spcPct val="90000"/>
        </a:lnSpc>
        <a:spcBef>
          <a:spcPct val="0"/>
        </a:spcBef>
        <a:spcAft>
          <a:spcPct val="0"/>
        </a:spcAft>
        <a:defRPr sz="3600" b="1">
          <a:solidFill>
            <a:srgbClr val="FFFF00"/>
          </a:solidFill>
          <a:latin typeface="Arial" pitchFamily="34" charset="0"/>
        </a:defRPr>
      </a:lvl3pPr>
      <a:lvl4pPr algn="l" rtl="0" eaLnBrk="0" fontAlgn="base" hangingPunct="0">
        <a:lnSpc>
          <a:spcPct val="90000"/>
        </a:lnSpc>
        <a:spcBef>
          <a:spcPct val="0"/>
        </a:spcBef>
        <a:spcAft>
          <a:spcPct val="0"/>
        </a:spcAft>
        <a:defRPr sz="3600" b="1">
          <a:solidFill>
            <a:srgbClr val="FFFF00"/>
          </a:solidFill>
          <a:latin typeface="Arial" pitchFamily="34" charset="0"/>
        </a:defRPr>
      </a:lvl4pPr>
      <a:lvl5pPr algn="l" rtl="0" eaLnBrk="0" fontAlgn="base" hangingPunct="0">
        <a:lnSpc>
          <a:spcPct val="90000"/>
        </a:lnSpc>
        <a:spcBef>
          <a:spcPct val="0"/>
        </a:spcBef>
        <a:spcAft>
          <a:spcPct val="0"/>
        </a:spcAft>
        <a:defRPr sz="3600" b="1">
          <a:solidFill>
            <a:srgbClr val="FFFF00"/>
          </a:solidFill>
          <a:latin typeface="Arial" pitchFamily="34" charset="0"/>
        </a:defRPr>
      </a:lvl5pPr>
      <a:lvl6pPr marL="457200" algn="l" rtl="0" fontAlgn="base">
        <a:lnSpc>
          <a:spcPct val="90000"/>
        </a:lnSpc>
        <a:spcBef>
          <a:spcPct val="0"/>
        </a:spcBef>
        <a:spcAft>
          <a:spcPct val="0"/>
        </a:spcAft>
        <a:defRPr sz="3600" b="1">
          <a:solidFill>
            <a:srgbClr val="FFFF00"/>
          </a:solidFill>
          <a:latin typeface="Arial" pitchFamily="34" charset="0"/>
        </a:defRPr>
      </a:lvl6pPr>
      <a:lvl7pPr marL="914400" algn="l" rtl="0" fontAlgn="base">
        <a:lnSpc>
          <a:spcPct val="90000"/>
        </a:lnSpc>
        <a:spcBef>
          <a:spcPct val="0"/>
        </a:spcBef>
        <a:spcAft>
          <a:spcPct val="0"/>
        </a:spcAft>
        <a:defRPr sz="3600" b="1">
          <a:solidFill>
            <a:srgbClr val="FFFF00"/>
          </a:solidFill>
          <a:latin typeface="Arial" pitchFamily="34" charset="0"/>
        </a:defRPr>
      </a:lvl7pPr>
      <a:lvl8pPr marL="1371600" algn="l" rtl="0" fontAlgn="base">
        <a:lnSpc>
          <a:spcPct val="90000"/>
        </a:lnSpc>
        <a:spcBef>
          <a:spcPct val="0"/>
        </a:spcBef>
        <a:spcAft>
          <a:spcPct val="0"/>
        </a:spcAft>
        <a:defRPr sz="3600" b="1">
          <a:solidFill>
            <a:srgbClr val="FFFF00"/>
          </a:solidFill>
          <a:latin typeface="Arial" pitchFamily="34" charset="0"/>
        </a:defRPr>
      </a:lvl8pPr>
      <a:lvl9pPr marL="1828800" algn="l" rtl="0" fontAlgn="base">
        <a:lnSpc>
          <a:spcPct val="90000"/>
        </a:lnSpc>
        <a:spcBef>
          <a:spcPct val="0"/>
        </a:spcBef>
        <a:spcAft>
          <a:spcPct val="0"/>
        </a:spcAft>
        <a:defRPr sz="3600" b="1">
          <a:solidFill>
            <a:srgbClr val="FFFF00"/>
          </a:solidFill>
          <a:latin typeface="Arial" pitchFamily="34" charset="0"/>
        </a:defRPr>
      </a:lvl9pPr>
    </p:titleStyle>
    <p:bodyStyle>
      <a:lvl1pPr marL="228600" indent="-228600" algn="l" rtl="0" eaLnBrk="0" fontAlgn="base" hangingPunct="0">
        <a:lnSpc>
          <a:spcPct val="90000"/>
        </a:lnSpc>
        <a:spcBef>
          <a:spcPct val="80000"/>
        </a:spcBef>
        <a:spcAft>
          <a:spcPct val="0"/>
        </a:spcAft>
        <a:buClr>
          <a:schemeClr val="accent1"/>
        </a:buClr>
        <a:buSzPct val="125000"/>
        <a:buChar char="•"/>
        <a:defRPr sz="2400" b="1">
          <a:solidFill>
            <a:schemeClr val="bg1"/>
          </a:solidFill>
          <a:latin typeface="+mn-lt"/>
          <a:ea typeface="+mn-ea"/>
          <a:cs typeface="+mn-cs"/>
        </a:defRPr>
      </a:lvl1pPr>
      <a:lvl2pPr marL="515938" indent="-173038" algn="l" rtl="0" eaLnBrk="0" fontAlgn="base" hangingPunct="0">
        <a:lnSpc>
          <a:spcPct val="90000"/>
        </a:lnSpc>
        <a:spcBef>
          <a:spcPct val="40000"/>
        </a:spcBef>
        <a:spcAft>
          <a:spcPct val="0"/>
        </a:spcAft>
        <a:buClr>
          <a:schemeClr val="accent1"/>
        </a:buClr>
        <a:buSzPct val="125000"/>
        <a:buChar char="–"/>
        <a:defRPr sz="2000" b="1">
          <a:solidFill>
            <a:schemeClr val="bg1"/>
          </a:solidFill>
          <a:latin typeface="+mn-lt"/>
        </a:defRPr>
      </a:lvl2pPr>
      <a:lvl3pPr marL="746125" indent="-115888" algn="l" rtl="0" eaLnBrk="0" fontAlgn="base" hangingPunct="0">
        <a:lnSpc>
          <a:spcPct val="90000"/>
        </a:lnSpc>
        <a:spcBef>
          <a:spcPct val="40000"/>
        </a:spcBef>
        <a:spcAft>
          <a:spcPct val="0"/>
        </a:spcAft>
        <a:buClr>
          <a:schemeClr val="accent1"/>
        </a:buClr>
        <a:buSzPct val="125000"/>
        <a:buChar char="•"/>
        <a:defRPr b="1">
          <a:solidFill>
            <a:schemeClr val="bg1"/>
          </a:solidFill>
          <a:latin typeface="+mn-lt"/>
        </a:defRPr>
      </a:lvl3pPr>
      <a:lvl4pPr marL="1031875" indent="-171450" algn="l" rtl="0" eaLnBrk="0" fontAlgn="base" hangingPunct="0">
        <a:lnSpc>
          <a:spcPct val="90000"/>
        </a:lnSpc>
        <a:spcBef>
          <a:spcPct val="40000"/>
        </a:spcBef>
        <a:spcAft>
          <a:spcPct val="0"/>
        </a:spcAft>
        <a:buClr>
          <a:schemeClr val="accent1"/>
        </a:buClr>
        <a:buSzPct val="125000"/>
        <a:buChar char="–"/>
        <a:defRPr sz="1600" b="1">
          <a:solidFill>
            <a:schemeClr val="bg1"/>
          </a:solidFill>
          <a:latin typeface="+mn-lt"/>
        </a:defRPr>
      </a:lvl4pPr>
      <a:lvl5pPr marL="1262063" indent="-115888" algn="l" rtl="0" eaLnBrk="0" fontAlgn="base" hangingPunct="0">
        <a:lnSpc>
          <a:spcPct val="90000"/>
        </a:lnSpc>
        <a:spcBef>
          <a:spcPct val="40000"/>
        </a:spcBef>
        <a:spcAft>
          <a:spcPct val="0"/>
        </a:spcAft>
        <a:buClr>
          <a:schemeClr val="accent1"/>
        </a:buClr>
        <a:buSzPct val="125000"/>
        <a:buChar char="»"/>
        <a:defRPr sz="1600" b="1">
          <a:solidFill>
            <a:schemeClr val="bg1"/>
          </a:solidFill>
          <a:latin typeface="+mn-lt"/>
        </a:defRPr>
      </a:lvl5pPr>
      <a:lvl6pPr marL="1719263" indent="-115888" algn="l" rtl="0" fontAlgn="base">
        <a:lnSpc>
          <a:spcPct val="90000"/>
        </a:lnSpc>
        <a:spcBef>
          <a:spcPct val="40000"/>
        </a:spcBef>
        <a:spcAft>
          <a:spcPct val="0"/>
        </a:spcAft>
        <a:buClr>
          <a:schemeClr val="accent1"/>
        </a:buClr>
        <a:buSzPct val="125000"/>
        <a:buChar char="»"/>
        <a:defRPr sz="1600" b="1">
          <a:solidFill>
            <a:schemeClr val="bg1"/>
          </a:solidFill>
          <a:latin typeface="+mn-lt"/>
        </a:defRPr>
      </a:lvl6pPr>
      <a:lvl7pPr marL="2176463" indent="-115888" algn="l" rtl="0" fontAlgn="base">
        <a:lnSpc>
          <a:spcPct val="90000"/>
        </a:lnSpc>
        <a:spcBef>
          <a:spcPct val="40000"/>
        </a:spcBef>
        <a:spcAft>
          <a:spcPct val="0"/>
        </a:spcAft>
        <a:buClr>
          <a:schemeClr val="accent1"/>
        </a:buClr>
        <a:buSzPct val="125000"/>
        <a:buChar char="»"/>
        <a:defRPr sz="1600" b="1">
          <a:solidFill>
            <a:schemeClr val="bg1"/>
          </a:solidFill>
          <a:latin typeface="+mn-lt"/>
        </a:defRPr>
      </a:lvl7pPr>
      <a:lvl8pPr marL="2633663" indent="-115888" algn="l" rtl="0" fontAlgn="base">
        <a:lnSpc>
          <a:spcPct val="90000"/>
        </a:lnSpc>
        <a:spcBef>
          <a:spcPct val="40000"/>
        </a:spcBef>
        <a:spcAft>
          <a:spcPct val="0"/>
        </a:spcAft>
        <a:buClr>
          <a:schemeClr val="accent1"/>
        </a:buClr>
        <a:buSzPct val="125000"/>
        <a:buChar char="»"/>
        <a:defRPr sz="1600" b="1">
          <a:solidFill>
            <a:schemeClr val="bg1"/>
          </a:solidFill>
          <a:latin typeface="+mn-lt"/>
        </a:defRPr>
      </a:lvl8pPr>
      <a:lvl9pPr marL="3090863" indent="-115888" algn="l" rtl="0" fontAlgn="base">
        <a:lnSpc>
          <a:spcPct val="90000"/>
        </a:lnSpc>
        <a:spcBef>
          <a:spcPct val="40000"/>
        </a:spcBef>
        <a:spcAft>
          <a:spcPct val="0"/>
        </a:spcAft>
        <a:buClr>
          <a:schemeClr val="accent1"/>
        </a:buClr>
        <a:buSzPct val="125000"/>
        <a:buChar char="»"/>
        <a:defRPr sz="16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2" y="365129"/>
            <a:ext cx="8872537" cy="1325563"/>
          </a:xfrm>
          <a:prstGeom prst="rect">
            <a:avLst/>
          </a:prstGeom>
        </p:spPr>
        <p:txBody>
          <a:bodyPr vert="horz" lIns="121629" tIns="60811" rIns="121629" bIns="60811"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2" y="1825625"/>
            <a:ext cx="8872537" cy="4351339"/>
          </a:xfrm>
          <a:prstGeom prst="rect">
            <a:avLst/>
          </a:prstGeom>
        </p:spPr>
        <p:txBody>
          <a:bodyPr vert="horz" lIns="121629" tIns="60811" rIns="121629" bIns="6081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401"/>
            <a:ext cx="2314575" cy="365125"/>
          </a:xfrm>
          <a:prstGeom prst="rect">
            <a:avLst/>
          </a:prstGeom>
        </p:spPr>
        <p:txBody>
          <a:bodyPr vert="horz" lIns="121629" tIns="60811" rIns="121629" bIns="60811" rtlCol="0" anchor="ctr"/>
          <a:lstStyle>
            <a:lvl1pPr algn="l">
              <a:defRPr sz="1369">
                <a:solidFill>
                  <a:schemeClr val="tx1">
                    <a:tint val="75000"/>
                  </a:schemeClr>
                </a:solidFill>
              </a:defRPr>
            </a:lvl1pPr>
          </a:lstStyle>
          <a:p>
            <a:pPr defTabSz="1387187"/>
            <a:fld id="{405EBF07-79F1-A14C-9689-6B4D08A23989}" type="datetimeFigureOut">
              <a:rPr lang="en-US" smtClean="0">
                <a:solidFill>
                  <a:prstClr val="black">
                    <a:tint val="75000"/>
                  </a:prstClr>
                </a:solidFill>
              </a:rPr>
              <a:pPr defTabSz="1387187"/>
              <a:t>14-Nov-19</a:t>
            </a:fld>
            <a:endParaRPr lang="en-US" dirty="0">
              <a:solidFill>
                <a:prstClr val="black">
                  <a:tint val="75000"/>
                </a:prstClr>
              </a:solidFill>
            </a:endParaRPr>
          </a:p>
        </p:txBody>
      </p:sp>
      <p:sp>
        <p:nvSpPr>
          <p:cNvPr id="5" name="Footer Placeholder 4"/>
          <p:cNvSpPr>
            <a:spLocks noGrp="1"/>
          </p:cNvSpPr>
          <p:nvPr>
            <p:ph type="ftr" sz="quarter" idx="3"/>
          </p:nvPr>
        </p:nvSpPr>
        <p:spPr>
          <a:xfrm>
            <a:off x="3407585" y="6356401"/>
            <a:ext cx="3471862" cy="365125"/>
          </a:xfrm>
          <a:prstGeom prst="rect">
            <a:avLst/>
          </a:prstGeom>
        </p:spPr>
        <p:txBody>
          <a:bodyPr vert="horz" lIns="121629" tIns="60811" rIns="121629" bIns="60811" rtlCol="0" anchor="ctr"/>
          <a:lstStyle>
            <a:lvl1pPr algn="ctr">
              <a:defRPr sz="1369">
                <a:solidFill>
                  <a:schemeClr val="tx1">
                    <a:tint val="75000"/>
                  </a:schemeClr>
                </a:solidFill>
              </a:defRPr>
            </a:lvl1pPr>
          </a:lstStyle>
          <a:p>
            <a:pPr defTabSz="1387187"/>
            <a:endParaRPr lang="en-US" dirty="0">
              <a:solidFill>
                <a:prstClr val="black">
                  <a:tint val="75000"/>
                </a:prstClr>
              </a:solidFill>
            </a:endParaRPr>
          </a:p>
        </p:txBody>
      </p:sp>
      <p:sp>
        <p:nvSpPr>
          <p:cNvPr id="6" name="Slide Number Placeholder 5"/>
          <p:cNvSpPr>
            <a:spLocks noGrp="1"/>
          </p:cNvSpPr>
          <p:nvPr>
            <p:ph type="sldNum" sz="quarter" idx="4"/>
          </p:nvPr>
        </p:nvSpPr>
        <p:spPr>
          <a:xfrm>
            <a:off x="7265207" y="6356401"/>
            <a:ext cx="2314575" cy="365125"/>
          </a:xfrm>
          <a:prstGeom prst="rect">
            <a:avLst/>
          </a:prstGeom>
        </p:spPr>
        <p:txBody>
          <a:bodyPr vert="horz" lIns="121629" tIns="60811" rIns="121629" bIns="60811" rtlCol="0" anchor="ctr"/>
          <a:lstStyle>
            <a:lvl1pPr algn="r">
              <a:defRPr sz="1369">
                <a:solidFill>
                  <a:schemeClr val="tx1">
                    <a:tint val="75000"/>
                  </a:schemeClr>
                </a:solidFill>
              </a:defRPr>
            </a:lvl1pPr>
          </a:lstStyle>
          <a:p>
            <a:pPr defTabSz="1387187"/>
            <a:fld id="{E902E780-5B93-984E-B655-96075E71BDE6}" type="slidenum">
              <a:rPr lang="en-US" smtClean="0">
                <a:solidFill>
                  <a:prstClr val="black">
                    <a:tint val="75000"/>
                  </a:prstClr>
                </a:solidFill>
              </a:rPr>
              <a:pPr defTabSz="1387187"/>
              <a:t>‹#›</a:t>
            </a:fld>
            <a:endParaRPr lang="en-US" dirty="0">
              <a:solidFill>
                <a:prstClr val="black">
                  <a:tint val="75000"/>
                </a:prstClr>
              </a:solidFill>
            </a:endParaRPr>
          </a:p>
        </p:txBody>
      </p:sp>
    </p:spTree>
    <p:extLst>
      <p:ext uri="{BB962C8B-B14F-4D97-AF65-F5344CB8AC3E}">
        <p14:creationId xmlns:p14="http://schemas.microsoft.com/office/powerpoint/2010/main" val="1537846257"/>
      </p:ext>
    </p:extLst>
  </p:cSld>
  <p:clrMap bg1="lt1" tx1="dk1" bg2="lt2" tx2="dk2" accent1="accent1" accent2="accent2" accent3="accent3" accent4="accent4" accent5="accent5" accent6="accent6" hlink="hlink" folHlink="folHlink"/>
  <p:sldLayoutIdLst>
    <p:sldLayoutId id="2147485911" r:id="rId1"/>
  </p:sldLayoutIdLst>
  <p:txStyles>
    <p:titleStyle>
      <a:lvl1pPr algn="l" defTabSz="1040413" rtl="0" eaLnBrk="1" latinLnBrk="0" hangingPunct="1">
        <a:lnSpc>
          <a:spcPct val="90000"/>
        </a:lnSpc>
        <a:spcBef>
          <a:spcPct val="0"/>
        </a:spcBef>
        <a:buNone/>
        <a:defRPr sz="5047" kern="1200">
          <a:solidFill>
            <a:schemeClr val="tx1"/>
          </a:solidFill>
          <a:latin typeface="+mj-lt"/>
          <a:ea typeface="+mj-ea"/>
          <a:cs typeface="+mj-cs"/>
        </a:defRPr>
      </a:lvl1pPr>
    </p:titleStyle>
    <p:bodyStyle>
      <a:lvl1pPr marL="260102" indent="-260102" algn="l" defTabSz="1040413" rtl="0" eaLnBrk="1" latinLnBrk="0" hangingPunct="1">
        <a:lnSpc>
          <a:spcPct val="90000"/>
        </a:lnSpc>
        <a:spcBef>
          <a:spcPts val="1140"/>
        </a:spcBef>
        <a:buFont typeface="Arial" panose="020B0604020202020204" pitchFamily="34" charset="0"/>
        <a:buChar char="•"/>
        <a:defRPr sz="3165" kern="1200">
          <a:solidFill>
            <a:schemeClr val="tx1"/>
          </a:solidFill>
          <a:latin typeface="+mn-lt"/>
          <a:ea typeface="+mn-ea"/>
          <a:cs typeface="+mn-cs"/>
        </a:defRPr>
      </a:lvl1pPr>
      <a:lvl2pPr marL="780313" indent="-260102" algn="l" defTabSz="1040413" rtl="0" eaLnBrk="1" latinLnBrk="0" hangingPunct="1">
        <a:lnSpc>
          <a:spcPct val="90000"/>
        </a:lnSpc>
        <a:spcBef>
          <a:spcPts val="571"/>
        </a:spcBef>
        <a:buFont typeface="Arial" panose="020B0604020202020204" pitchFamily="34" charset="0"/>
        <a:buChar char="•"/>
        <a:defRPr sz="2737" kern="1200">
          <a:solidFill>
            <a:schemeClr val="tx1"/>
          </a:solidFill>
          <a:latin typeface="+mn-lt"/>
          <a:ea typeface="+mn-ea"/>
          <a:cs typeface="+mn-cs"/>
        </a:defRPr>
      </a:lvl2pPr>
      <a:lvl3pPr marL="1300521" indent="-260102" algn="l" defTabSz="1040413" rtl="0" eaLnBrk="1" latinLnBrk="0" hangingPunct="1">
        <a:lnSpc>
          <a:spcPct val="90000"/>
        </a:lnSpc>
        <a:spcBef>
          <a:spcPts val="571"/>
        </a:spcBef>
        <a:buFont typeface="Arial" panose="020B0604020202020204" pitchFamily="34" charset="0"/>
        <a:buChar char="•"/>
        <a:defRPr sz="2224" kern="1200">
          <a:solidFill>
            <a:schemeClr val="tx1"/>
          </a:solidFill>
          <a:latin typeface="+mn-lt"/>
          <a:ea typeface="+mn-ea"/>
          <a:cs typeface="+mn-cs"/>
        </a:defRPr>
      </a:lvl3pPr>
      <a:lvl4pPr marL="1820726" indent="-260102" algn="l" defTabSz="1040413" rtl="0" eaLnBrk="1" latinLnBrk="0" hangingPunct="1">
        <a:lnSpc>
          <a:spcPct val="90000"/>
        </a:lnSpc>
        <a:spcBef>
          <a:spcPts val="571"/>
        </a:spcBef>
        <a:buFont typeface="Arial" panose="020B0604020202020204" pitchFamily="34" charset="0"/>
        <a:buChar char="•"/>
        <a:defRPr sz="2053" kern="1200">
          <a:solidFill>
            <a:schemeClr val="tx1"/>
          </a:solidFill>
          <a:latin typeface="+mn-lt"/>
          <a:ea typeface="+mn-ea"/>
          <a:cs typeface="+mn-cs"/>
        </a:defRPr>
      </a:lvl4pPr>
      <a:lvl5pPr marL="2340932" indent="-260102" algn="l" defTabSz="1040413" rtl="0" eaLnBrk="1" latinLnBrk="0" hangingPunct="1">
        <a:lnSpc>
          <a:spcPct val="90000"/>
        </a:lnSpc>
        <a:spcBef>
          <a:spcPts val="571"/>
        </a:spcBef>
        <a:buFont typeface="Arial" panose="020B0604020202020204" pitchFamily="34" charset="0"/>
        <a:buChar char="•"/>
        <a:defRPr sz="2053" kern="1200">
          <a:solidFill>
            <a:schemeClr val="tx1"/>
          </a:solidFill>
          <a:latin typeface="+mn-lt"/>
          <a:ea typeface="+mn-ea"/>
          <a:cs typeface="+mn-cs"/>
        </a:defRPr>
      </a:lvl5pPr>
      <a:lvl6pPr marL="2861141" indent="-260102" algn="l" defTabSz="1040413" rtl="0" eaLnBrk="1" latinLnBrk="0" hangingPunct="1">
        <a:lnSpc>
          <a:spcPct val="90000"/>
        </a:lnSpc>
        <a:spcBef>
          <a:spcPts val="571"/>
        </a:spcBef>
        <a:buFont typeface="Arial" panose="020B0604020202020204" pitchFamily="34" charset="0"/>
        <a:buChar char="•"/>
        <a:defRPr sz="2053" kern="1200">
          <a:solidFill>
            <a:schemeClr val="tx1"/>
          </a:solidFill>
          <a:latin typeface="+mn-lt"/>
          <a:ea typeface="+mn-ea"/>
          <a:cs typeface="+mn-cs"/>
        </a:defRPr>
      </a:lvl6pPr>
      <a:lvl7pPr marL="3381351" indent="-260102" algn="l" defTabSz="1040413" rtl="0" eaLnBrk="1" latinLnBrk="0" hangingPunct="1">
        <a:lnSpc>
          <a:spcPct val="90000"/>
        </a:lnSpc>
        <a:spcBef>
          <a:spcPts val="571"/>
        </a:spcBef>
        <a:buFont typeface="Arial" panose="020B0604020202020204" pitchFamily="34" charset="0"/>
        <a:buChar char="•"/>
        <a:defRPr sz="2053" kern="1200">
          <a:solidFill>
            <a:schemeClr val="tx1"/>
          </a:solidFill>
          <a:latin typeface="+mn-lt"/>
          <a:ea typeface="+mn-ea"/>
          <a:cs typeface="+mn-cs"/>
        </a:defRPr>
      </a:lvl7pPr>
      <a:lvl8pPr marL="3901557" indent="-260102" algn="l" defTabSz="1040413" rtl="0" eaLnBrk="1" latinLnBrk="0" hangingPunct="1">
        <a:lnSpc>
          <a:spcPct val="90000"/>
        </a:lnSpc>
        <a:spcBef>
          <a:spcPts val="571"/>
        </a:spcBef>
        <a:buFont typeface="Arial" panose="020B0604020202020204" pitchFamily="34" charset="0"/>
        <a:buChar char="•"/>
        <a:defRPr sz="2053" kern="1200">
          <a:solidFill>
            <a:schemeClr val="tx1"/>
          </a:solidFill>
          <a:latin typeface="+mn-lt"/>
          <a:ea typeface="+mn-ea"/>
          <a:cs typeface="+mn-cs"/>
        </a:defRPr>
      </a:lvl8pPr>
      <a:lvl9pPr marL="4421764" indent="-260102" algn="l" defTabSz="1040413" rtl="0" eaLnBrk="1" latinLnBrk="0" hangingPunct="1">
        <a:lnSpc>
          <a:spcPct val="90000"/>
        </a:lnSpc>
        <a:spcBef>
          <a:spcPts val="571"/>
        </a:spcBef>
        <a:buFont typeface="Arial" panose="020B0604020202020204" pitchFamily="34" charset="0"/>
        <a:buChar char="•"/>
        <a:defRPr sz="2053" kern="1200">
          <a:solidFill>
            <a:schemeClr val="tx1"/>
          </a:solidFill>
          <a:latin typeface="+mn-lt"/>
          <a:ea typeface="+mn-ea"/>
          <a:cs typeface="+mn-cs"/>
        </a:defRPr>
      </a:lvl9pPr>
    </p:bodyStyle>
    <p:otherStyle>
      <a:defPPr>
        <a:defRPr lang="en-US"/>
      </a:defPPr>
      <a:lvl1pPr marL="0" algn="l" defTabSz="1040413" rtl="0" eaLnBrk="1" latinLnBrk="0" hangingPunct="1">
        <a:defRPr sz="2053" kern="1200">
          <a:solidFill>
            <a:schemeClr val="tx1"/>
          </a:solidFill>
          <a:latin typeface="+mn-lt"/>
          <a:ea typeface="+mn-ea"/>
          <a:cs typeface="+mn-cs"/>
        </a:defRPr>
      </a:lvl1pPr>
      <a:lvl2pPr marL="520211" algn="l" defTabSz="1040413" rtl="0" eaLnBrk="1" latinLnBrk="0" hangingPunct="1">
        <a:defRPr sz="2053" kern="1200">
          <a:solidFill>
            <a:schemeClr val="tx1"/>
          </a:solidFill>
          <a:latin typeface="+mn-lt"/>
          <a:ea typeface="+mn-ea"/>
          <a:cs typeface="+mn-cs"/>
        </a:defRPr>
      </a:lvl2pPr>
      <a:lvl3pPr marL="1040413" algn="l" defTabSz="1040413" rtl="0" eaLnBrk="1" latinLnBrk="0" hangingPunct="1">
        <a:defRPr sz="2053" kern="1200">
          <a:solidFill>
            <a:schemeClr val="tx1"/>
          </a:solidFill>
          <a:latin typeface="+mn-lt"/>
          <a:ea typeface="+mn-ea"/>
          <a:cs typeface="+mn-cs"/>
        </a:defRPr>
      </a:lvl3pPr>
      <a:lvl4pPr marL="1560623" algn="l" defTabSz="1040413" rtl="0" eaLnBrk="1" latinLnBrk="0" hangingPunct="1">
        <a:defRPr sz="2053" kern="1200">
          <a:solidFill>
            <a:schemeClr val="tx1"/>
          </a:solidFill>
          <a:latin typeface="+mn-lt"/>
          <a:ea typeface="+mn-ea"/>
          <a:cs typeface="+mn-cs"/>
        </a:defRPr>
      </a:lvl4pPr>
      <a:lvl5pPr marL="2080831" algn="l" defTabSz="1040413" rtl="0" eaLnBrk="1" latinLnBrk="0" hangingPunct="1">
        <a:defRPr sz="2053" kern="1200">
          <a:solidFill>
            <a:schemeClr val="tx1"/>
          </a:solidFill>
          <a:latin typeface="+mn-lt"/>
          <a:ea typeface="+mn-ea"/>
          <a:cs typeface="+mn-cs"/>
        </a:defRPr>
      </a:lvl5pPr>
      <a:lvl6pPr marL="2601038" algn="l" defTabSz="1040413" rtl="0" eaLnBrk="1" latinLnBrk="0" hangingPunct="1">
        <a:defRPr sz="2053" kern="1200">
          <a:solidFill>
            <a:schemeClr val="tx1"/>
          </a:solidFill>
          <a:latin typeface="+mn-lt"/>
          <a:ea typeface="+mn-ea"/>
          <a:cs typeface="+mn-cs"/>
        </a:defRPr>
      </a:lvl6pPr>
      <a:lvl7pPr marL="3121247" algn="l" defTabSz="1040413" rtl="0" eaLnBrk="1" latinLnBrk="0" hangingPunct="1">
        <a:defRPr sz="2053" kern="1200">
          <a:solidFill>
            <a:schemeClr val="tx1"/>
          </a:solidFill>
          <a:latin typeface="+mn-lt"/>
          <a:ea typeface="+mn-ea"/>
          <a:cs typeface="+mn-cs"/>
        </a:defRPr>
      </a:lvl7pPr>
      <a:lvl8pPr marL="3641453" algn="l" defTabSz="1040413" rtl="0" eaLnBrk="1" latinLnBrk="0" hangingPunct="1">
        <a:defRPr sz="2053" kern="1200">
          <a:solidFill>
            <a:schemeClr val="tx1"/>
          </a:solidFill>
          <a:latin typeface="+mn-lt"/>
          <a:ea typeface="+mn-ea"/>
          <a:cs typeface="+mn-cs"/>
        </a:defRPr>
      </a:lvl8pPr>
      <a:lvl9pPr marL="4161661" algn="l" defTabSz="1040413" rtl="0" eaLnBrk="1" latinLnBrk="0" hangingPunct="1">
        <a:defRPr sz="205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4"/>
            </p:custDataLst>
          </p:nvPr>
        </p:nvGraphicFramePr>
        <p:xfrm>
          <a:off x="1787" y="2118"/>
          <a:ext cx="1785" cy="2116"/>
        </p:xfrm>
        <a:graphic>
          <a:graphicData uri="http://schemas.openxmlformats.org/presentationml/2006/ole">
            <mc:AlternateContent xmlns:mc="http://schemas.openxmlformats.org/markup-compatibility/2006">
              <mc:Choice xmlns:v="urn:schemas-microsoft-com:vml" Requires="v">
                <p:oleObj spid="_x0000_s3167"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787" y="2118"/>
                        <a:ext cx="1785" cy="2116"/>
                      </a:xfrm>
                      <a:prstGeom prst="rect">
                        <a:avLst/>
                      </a:prstGeom>
                    </p:spPr>
                  </p:pic>
                </p:oleObj>
              </mc:Fallback>
            </mc:AlternateContent>
          </a:graphicData>
        </a:graphic>
      </p:graphicFrame>
      <p:sp>
        <p:nvSpPr>
          <p:cNvPr id="2" name="Title Placeholder 1"/>
          <p:cNvSpPr>
            <a:spLocks noGrp="1"/>
          </p:cNvSpPr>
          <p:nvPr>
            <p:ph type="title"/>
          </p:nvPr>
        </p:nvSpPr>
        <p:spPr>
          <a:xfrm>
            <a:off x="578644" y="128588"/>
            <a:ext cx="9375340" cy="976312"/>
          </a:xfrm>
          <a:prstGeom prst="rect">
            <a:avLst/>
          </a:prstGeom>
          <a:noFill/>
          <a:ln w="9525" algn="ctr">
            <a:noFill/>
            <a:miter lim="800000"/>
            <a:headEnd/>
            <a:tailEnd/>
          </a:ln>
        </p:spPr>
        <p:txBody>
          <a:bodyPr vert="horz" wrap="square" lIns="0" tIns="0" rIns="0" bIns="0" numCol="1" anchor="b" anchorCtr="0" compatLnSpc="1">
            <a:prstTxWarp prst="textNoShape">
              <a:avLst/>
            </a:prstTxWarp>
            <a:noAutofit/>
          </a:bodyPr>
          <a:lstStyle/>
          <a:p>
            <a:pPr lvl="0" algn="l" rtl="0" eaLnBrk="1" fontAlgn="base" hangingPunct="1">
              <a:lnSpc>
                <a:spcPct val="100000"/>
              </a:lnSpc>
              <a:spcBef>
                <a:spcPct val="0"/>
              </a:spcBef>
              <a:spcAft>
                <a:spcPct val="0"/>
              </a:spcAft>
            </a:pPr>
            <a:r>
              <a:rPr lang="en-US" dirty="0"/>
              <a:t>Click to edit Master title style</a:t>
            </a:r>
          </a:p>
        </p:txBody>
      </p:sp>
      <p:sp>
        <p:nvSpPr>
          <p:cNvPr id="3" name="Text Placeholder 2"/>
          <p:cNvSpPr>
            <a:spLocks noGrp="1"/>
          </p:cNvSpPr>
          <p:nvPr>
            <p:ph type="body" idx="1"/>
          </p:nvPr>
        </p:nvSpPr>
        <p:spPr>
          <a:xfrm>
            <a:off x="578644" y="1447800"/>
            <a:ext cx="9375340" cy="2514600"/>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a:spLocks noGrp="1" noChangeArrowheads="1"/>
          </p:cNvSpPr>
          <p:nvPr userDrawn="1"/>
        </p:nvSpPr>
        <p:spPr bwMode="gray">
          <a:xfrm>
            <a:off x="9951412" y="6627919"/>
            <a:ext cx="222470" cy="125306"/>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algn="r" defTabSz="654823">
              <a:defRPr/>
            </a:pPr>
            <a:fld id="{5909AF01-7EFE-4A29-B021-8BA707099C41}" type="slidenum">
              <a:rPr lang="en-US" sz="759" b="0">
                <a:solidFill>
                  <a:schemeClr val="tx1">
                    <a:lumMod val="50000"/>
                    <a:lumOff val="50000"/>
                  </a:schemeClr>
                </a:solidFill>
                <a:latin typeface="+mn-lt"/>
              </a:rPr>
              <a:pPr algn="r" defTabSz="654823">
                <a:defRPr/>
              </a:pPr>
              <a:t>‹#›</a:t>
            </a:fld>
            <a:endParaRPr lang="en-US" sz="759" b="0" dirty="0">
              <a:solidFill>
                <a:schemeClr val="tx1">
                  <a:lumMod val="50000"/>
                  <a:lumOff val="50000"/>
                </a:schemeClr>
              </a:solidFill>
              <a:latin typeface="+mn-lt"/>
            </a:endParaRPr>
          </a:p>
        </p:txBody>
      </p:sp>
      <p:sp>
        <p:nvSpPr>
          <p:cNvPr id="9" name="Rectangle 8"/>
          <p:cNvSpPr/>
          <p:nvPr userDrawn="1"/>
        </p:nvSpPr>
        <p:spPr bwMode="auto">
          <a:xfrm>
            <a:off x="-1" y="1141414"/>
            <a:ext cx="10029825" cy="46037"/>
          </a:xfrm>
          <a:prstGeom prst="rect">
            <a:avLst/>
          </a:prstGeom>
          <a:gradFill>
            <a:gsLst>
              <a:gs pos="0">
                <a:schemeClr val="bg1"/>
              </a:gs>
              <a:gs pos="50000">
                <a:srgbClr val="007CC3"/>
              </a:gs>
            </a:gsLst>
            <a:lin ang="10800000" scaled="0"/>
          </a:gradFill>
          <a:ln w="19050" cap="flat" cmpd="sng" algn="ctr">
            <a:noFill/>
            <a:prstDash val="solid"/>
            <a:round/>
            <a:headEnd type="none" w="med" len="med"/>
            <a:tailEnd type="none" w="med" len="med"/>
          </a:ln>
          <a:effectLst/>
        </p:spPr>
        <p:txBody>
          <a:bodyPr wrap="none" anchor="b">
            <a:noAutofit/>
          </a:bodyPr>
          <a:lstStyle/>
          <a:p>
            <a:pPr>
              <a:spcBef>
                <a:spcPct val="50000"/>
              </a:spcBef>
              <a:defRPr/>
            </a:pPr>
            <a:endParaRPr lang="en-US" sz="1013" dirty="0">
              <a:solidFill>
                <a:srgbClr val="000000"/>
              </a:solidFill>
            </a:endParaRPr>
          </a:p>
        </p:txBody>
      </p:sp>
      <p:pic>
        <p:nvPicPr>
          <p:cNvPr id="10" name="Picture 9" descr="AmgenCardiovascularLogo.png"/>
          <p:cNvPicPr>
            <a:picLocks noChangeAspect="1"/>
          </p:cNvPicPr>
          <p:nvPr userDrawn="1"/>
        </p:nvPicPr>
        <p:blipFill>
          <a:blip r:embed="rId7" cstate="print"/>
          <a:stretch>
            <a:fillRect/>
          </a:stretch>
        </p:blipFill>
        <p:spPr>
          <a:xfrm>
            <a:off x="8681368" y="6266065"/>
            <a:ext cx="1309393" cy="533456"/>
          </a:xfrm>
          <a:prstGeom prst="rect">
            <a:avLst/>
          </a:prstGeom>
        </p:spPr>
      </p:pic>
    </p:spTree>
    <p:extLst>
      <p:ext uri="{BB962C8B-B14F-4D97-AF65-F5344CB8AC3E}">
        <p14:creationId xmlns:p14="http://schemas.microsoft.com/office/powerpoint/2010/main" val="902621443"/>
      </p:ext>
    </p:extLst>
  </p:cSld>
  <p:clrMap bg1="lt1" tx1="dk1" bg2="lt2" tx2="dk2" accent1="accent1" accent2="accent2" accent3="accent3" accent4="accent4" accent5="accent5" accent6="accent6" hlink="hlink" folHlink="folHlink"/>
  <p:sldLayoutIdLst>
    <p:sldLayoutId id="2147485927" r:id="rId1"/>
  </p:sldLayoutIdLst>
  <p:hf sldNum="0" hdr="0" ftr="0" dt="0"/>
  <p:txStyles>
    <p:titleStyle>
      <a:lvl1pPr algn="ctr" defTabSz="771551" rtl="0" eaLnBrk="1" latinLnBrk="0" hangingPunct="1">
        <a:lnSpc>
          <a:spcPct val="95000"/>
        </a:lnSpc>
        <a:spcBef>
          <a:spcPct val="0"/>
        </a:spcBef>
        <a:buNone/>
        <a:defRPr lang="en-US" sz="2363" b="1" kern="1200" cap="all" baseline="0" smtClean="0">
          <a:solidFill>
            <a:schemeClr val="tx1"/>
          </a:solidFill>
          <a:latin typeface="+mn-lt"/>
          <a:ea typeface="+mj-ea"/>
          <a:cs typeface="+mj-cs"/>
        </a:defRPr>
      </a:lvl1pPr>
    </p:titleStyle>
    <p:bodyStyle>
      <a:lvl1pPr marL="231465" indent="-231465" algn="l" defTabSz="771551" rtl="0" eaLnBrk="1" fontAlgn="base" latinLnBrk="0" hangingPunct="1">
        <a:lnSpc>
          <a:spcPct val="95000"/>
        </a:lnSpc>
        <a:spcBef>
          <a:spcPts val="1013"/>
        </a:spcBef>
        <a:spcAft>
          <a:spcPct val="0"/>
        </a:spcAft>
        <a:buClr>
          <a:schemeClr val="accent1"/>
        </a:buClr>
        <a:buFont typeface="Wingdings" panose="05000000000000000000" pitchFamily="2" charset="2"/>
        <a:buChar char="§"/>
        <a:defRPr lang="en-US" sz="2025" b="0" kern="1200" smtClean="0">
          <a:solidFill>
            <a:schemeClr val="tx1"/>
          </a:solidFill>
          <a:latin typeface="+mj-lt"/>
          <a:ea typeface="+mn-ea"/>
          <a:cs typeface="+mn-cs"/>
        </a:defRPr>
      </a:lvl1pPr>
      <a:lvl2pPr marL="577339" indent="-289339" algn="l" defTabSz="771551" rtl="0" eaLnBrk="1" fontAlgn="base" latinLnBrk="0" hangingPunct="1">
        <a:lnSpc>
          <a:spcPct val="95000"/>
        </a:lnSpc>
        <a:spcBef>
          <a:spcPts val="338"/>
        </a:spcBef>
        <a:spcAft>
          <a:spcPct val="0"/>
        </a:spcAft>
        <a:buClr>
          <a:schemeClr val="accent1">
            <a:lumMod val="75000"/>
          </a:schemeClr>
        </a:buClr>
        <a:buFont typeface="Arial" pitchFamily="34" charset="0"/>
        <a:buChar char="–"/>
        <a:defRPr lang="en-US" sz="1688" b="0" kern="1200" smtClean="0">
          <a:solidFill>
            <a:schemeClr val="tx1"/>
          </a:solidFill>
          <a:latin typeface="+mj-lt"/>
          <a:ea typeface="+mn-ea"/>
          <a:cs typeface="+mn-cs"/>
        </a:defRPr>
      </a:lvl2pPr>
      <a:lvl3pPr marL="821134" indent="-194233" algn="l" defTabSz="771551" rtl="0" eaLnBrk="1" fontAlgn="base" latinLnBrk="0" hangingPunct="1">
        <a:lnSpc>
          <a:spcPct val="95000"/>
        </a:lnSpc>
        <a:spcBef>
          <a:spcPts val="253"/>
        </a:spcBef>
        <a:spcAft>
          <a:spcPct val="0"/>
        </a:spcAft>
        <a:buClr>
          <a:schemeClr val="tx2"/>
        </a:buClr>
        <a:buFont typeface="Arial" pitchFamily="34" charset="0"/>
        <a:buChar char="•"/>
        <a:defRPr lang="en-US" sz="1519" b="0" kern="1200" smtClean="0">
          <a:solidFill>
            <a:schemeClr val="tx1"/>
          </a:solidFill>
          <a:latin typeface="+mj-lt"/>
          <a:ea typeface="+mn-ea"/>
          <a:cs typeface="+mn-cs"/>
        </a:defRPr>
      </a:lvl3pPr>
      <a:lvl4pPr marL="1110473" indent="-245135" algn="l" defTabSz="771551" rtl="0" eaLnBrk="1" fontAlgn="base" latinLnBrk="0" hangingPunct="1">
        <a:lnSpc>
          <a:spcPct val="95000"/>
        </a:lnSpc>
        <a:spcBef>
          <a:spcPts val="253"/>
        </a:spcBef>
        <a:spcAft>
          <a:spcPct val="0"/>
        </a:spcAft>
        <a:buClr>
          <a:schemeClr val="tx2"/>
        </a:buClr>
        <a:buFont typeface="Arial" pitchFamily="34" charset="0"/>
        <a:buChar char="–"/>
        <a:defRPr lang="en-US" sz="1350" b="0" kern="1200" smtClean="0">
          <a:solidFill>
            <a:schemeClr val="tx1"/>
          </a:solidFill>
          <a:latin typeface="+mj-lt"/>
          <a:ea typeface="+mn-ea"/>
          <a:cs typeface="+mn-cs"/>
        </a:defRPr>
      </a:lvl4pPr>
      <a:lvl5pPr marL="1398472" indent="-238437" algn="l" defTabSz="771551" rtl="0" eaLnBrk="1" fontAlgn="base" latinLnBrk="0" hangingPunct="1">
        <a:lnSpc>
          <a:spcPct val="95000"/>
        </a:lnSpc>
        <a:spcBef>
          <a:spcPts val="253"/>
        </a:spcBef>
        <a:spcAft>
          <a:spcPct val="0"/>
        </a:spcAft>
        <a:buClr>
          <a:schemeClr val="tx2"/>
        </a:buClr>
        <a:buFont typeface="Arial" pitchFamily="34" charset="0"/>
        <a:buChar char="•"/>
        <a:defRPr lang="en-US" sz="1350" b="0" kern="1200" dirty="0" smtClean="0">
          <a:solidFill>
            <a:schemeClr val="tx1"/>
          </a:solidFill>
          <a:latin typeface="+mj-lt"/>
          <a:ea typeface="+mn-ea"/>
          <a:cs typeface="+mn-cs"/>
        </a:defRPr>
      </a:lvl5pPr>
      <a:lvl6pPr marL="2121766" indent="-192888" algn="l" defTabSz="771551"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507542" indent="-192888" algn="l" defTabSz="771551"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2893318" indent="-192888" algn="l" defTabSz="771551"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279094" indent="-192888" algn="l" defTabSz="771551" rtl="0" eaLnBrk="1" latinLnBrk="0" hangingPunct="1">
        <a:spcBef>
          <a:spcPct val="20000"/>
        </a:spcBef>
        <a:buFont typeface="Arial" pitchFamily="34" charset="0"/>
        <a:buChar char="•"/>
        <a:defRPr sz="1688" kern="1200">
          <a:solidFill>
            <a:schemeClr val="tx1"/>
          </a:solidFill>
          <a:latin typeface="+mn-lt"/>
          <a:ea typeface="+mn-ea"/>
          <a:cs typeface="+mn-cs"/>
        </a:defRPr>
      </a:lvl9pPr>
    </p:bodyStyle>
    <p:otherStyle>
      <a:defPPr>
        <a:defRPr lang="en-US"/>
      </a:defPPr>
      <a:lvl1pPr marL="0" algn="l" defTabSz="771551" rtl="0" eaLnBrk="1" latinLnBrk="0" hangingPunct="1">
        <a:defRPr sz="1519" kern="1200">
          <a:solidFill>
            <a:schemeClr val="tx1"/>
          </a:solidFill>
          <a:latin typeface="+mn-lt"/>
          <a:ea typeface="+mn-ea"/>
          <a:cs typeface="+mn-cs"/>
        </a:defRPr>
      </a:lvl1pPr>
      <a:lvl2pPr marL="385776" algn="l" defTabSz="771551" rtl="0" eaLnBrk="1" latinLnBrk="0" hangingPunct="1">
        <a:defRPr sz="1519" kern="1200">
          <a:solidFill>
            <a:schemeClr val="tx1"/>
          </a:solidFill>
          <a:latin typeface="+mn-lt"/>
          <a:ea typeface="+mn-ea"/>
          <a:cs typeface="+mn-cs"/>
        </a:defRPr>
      </a:lvl2pPr>
      <a:lvl3pPr marL="771551" algn="l" defTabSz="771551" rtl="0" eaLnBrk="1" latinLnBrk="0" hangingPunct="1">
        <a:defRPr sz="1519" kern="1200">
          <a:solidFill>
            <a:schemeClr val="tx1"/>
          </a:solidFill>
          <a:latin typeface="+mn-lt"/>
          <a:ea typeface="+mn-ea"/>
          <a:cs typeface="+mn-cs"/>
        </a:defRPr>
      </a:lvl3pPr>
      <a:lvl4pPr marL="1157327" algn="l" defTabSz="771551" rtl="0" eaLnBrk="1" latinLnBrk="0" hangingPunct="1">
        <a:defRPr sz="1519" kern="1200">
          <a:solidFill>
            <a:schemeClr val="tx1"/>
          </a:solidFill>
          <a:latin typeface="+mn-lt"/>
          <a:ea typeface="+mn-ea"/>
          <a:cs typeface="+mn-cs"/>
        </a:defRPr>
      </a:lvl4pPr>
      <a:lvl5pPr marL="1543103" algn="l" defTabSz="771551" rtl="0" eaLnBrk="1" latinLnBrk="0" hangingPunct="1">
        <a:defRPr sz="1519" kern="1200">
          <a:solidFill>
            <a:schemeClr val="tx1"/>
          </a:solidFill>
          <a:latin typeface="+mn-lt"/>
          <a:ea typeface="+mn-ea"/>
          <a:cs typeface="+mn-cs"/>
        </a:defRPr>
      </a:lvl5pPr>
      <a:lvl6pPr marL="1928879" algn="l" defTabSz="771551" rtl="0" eaLnBrk="1" latinLnBrk="0" hangingPunct="1">
        <a:defRPr sz="1519" kern="1200">
          <a:solidFill>
            <a:schemeClr val="tx1"/>
          </a:solidFill>
          <a:latin typeface="+mn-lt"/>
          <a:ea typeface="+mn-ea"/>
          <a:cs typeface="+mn-cs"/>
        </a:defRPr>
      </a:lvl6pPr>
      <a:lvl7pPr marL="2314654" algn="l" defTabSz="771551" rtl="0" eaLnBrk="1" latinLnBrk="0" hangingPunct="1">
        <a:defRPr sz="1519" kern="1200">
          <a:solidFill>
            <a:schemeClr val="tx1"/>
          </a:solidFill>
          <a:latin typeface="+mn-lt"/>
          <a:ea typeface="+mn-ea"/>
          <a:cs typeface="+mn-cs"/>
        </a:defRPr>
      </a:lvl7pPr>
      <a:lvl8pPr marL="2700430" algn="l" defTabSz="771551" rtl="0" eaLnBrk="1" latinLnBrk="0" hangingPunct="1">
        <a:defRPr sz="1519" kern="1200">
          <a:solidFill>
            <a:schemeClr val="tx1"/>
          </a:solidFill>
          <a:latin typeface="+mn-lt"/>
          <a:ea typeface="+mn-ea"/>
          <a:cs typeface="+mn-cs"/>
        </a:defRPr>
      </a:lvl8pPr>
      <a:lvl9pPr marL="3086206" algn="l" defTabSz="771551" rtl="0" eaLnBrk="1" latinLnBrk="0" hangingPunct="1">
        <a:defRPr sz="151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1">
          <p15:clr>
            <a:srgbClr val="F26B43"/>
          </p15:clr>
        </p15:guide>
        <p15:guide id="2" pos="3840">
          <p15:clr>
            <a:srgbClr val="F26B43"/>
          </p15:clr>
        </p15:guide>
        <p15:guide id="3" pos="426">
          <p15:clr>
            <a:srgbClr val="F26B43"/>
          </p15:clr>
        </p15:guide>
        <p15:guide id="4" pos="7599">
          <p15:clr>
            <a:srgbClr val="F26B43"/>
          </p15:clr>
        </p15:guide>
        <p15:guide id="5" orient="horz" pos="4254">
          <p15:clr>
            <a:srgbClr val="F26B43"/>
          </p15:clr>
        </p15:guide>
        <p15:guide id="6" orient="horz" pos="726">
          <p15:clr>
            <a:srgbClr val="F26B43"/>
          </p15:clr>
        </p15:guide>
        <p15:guide id="7" orient="horz" pos="912">
          <p15:clr>
            <a:srgbClr val="F26B43"/>
          </p15:clr>
        </p15:guide>
        <p15:guide id="8" orient="horz" pos="4150">
          <p15:clr>
            <a:srgbClr val="F26B43"/>
          </p15:clr>
        </p15:guide>
        <p15:guide id="9" pos="74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tiff"/><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9.xml"/><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8.emf"/><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9.xml"/><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5.xml"/><Relationship Id="rId1" Type="http://schemas.openxmlformats.org/officeDocument/2006/relationships/vmlDrawing" Target="../drawings/vmlDrawing5.vml"/><Relationship Id="rId5" Type="http://schemas.openxmlformats.org/officeDocument/2006/relationships/image" Target="../media/image37.emf"/><Relationship Id="rId4" Type="http://schemas.openxmlformats.org/officeDocument/2006/relationships/image" Target="../media/image36.w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chart" Target="../charts/char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15.jpeg"/><Relationship Id="rId2" Type="http://schemas.openxmlformats.org/officeDocument/2006/relationships/image" Target="../media/image39.wmf"/><Relationship Id="rId1" Type="http://schemas.openxmlformats.org/officeDocument/2006/relationships/slideLayout" Target="../slideLayouts/slideLayout24.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4.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png"/><Relationship Id="rId9"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15.jpeg"/><Relationship Id="rId2" Type="http://schemas.openxmlformats.org/officeDocument/2006/relationships/image" Target="../media/image39.wmf"/><Relationship Id="rId1" Type="http://schemas.openxmlformats.org/officeDocument/2006/relationships/slideLayout" Target="../slideLayouts/slideLayout24.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hyperlink" Target="http://www.escardio.org/about/press-releases/esc13-Amsterdam/Pages/euroaspire-iv-success-challenges-secondary-prevention-CVD-Europe.aspx"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rotWithShape="0">
          <a:gsLst>
            <a:gs pos="7000">
              <a:srgbClr val="000051">
                <a:lumMod val="91000"/>
                <a:lumOff val="9000"/>
                <a:alpha val="96000"/>
              </a:srgbClr>
            </a:gs>
            <a:gs pos="50000">
              <a:srgbClr val="0000B0"/>
            </a:gs>
            <a:gs pos="100000">
              <a:srgbClr val="000051"/>
            </a:gs>
          </a:gsLst>
          <a:lin ang="7200000" scaled="0"/>
        </a:gradFill>
        <a:effectLst/>
      </p:bgPr>
    </p:bg>
    <p:spTree>
      <p:nvGrpSpPr>
        <p:cNvPr id="1" name=""/>
        <p:cNvGrpSpPr/>
        <p:nvPr/>
      </p:nvGrpSpPr>
      <p:grpSpPr>
        <a:xfrm>
          <a:off x="0" y="0"/>
          <a:ext cx="0" cy="0"/>
          <a:chOff x="0" y="0"/>
          <a:chExt cx="0" cy="0"/>
        </a:xfrm>
      </p:grpSpPr>
      <p:sp>
        <p:nvSpPr>
          <p:cNvPr id="25602" name="Rectangle 6"/>
          <p:cNvSpPr>
            <a:spLocks noChangeArrowheads="1"/>
          </p:cNvSpPr>
          <p:nvPr/>
        </p:nvSpPr>
        <p:spPr bwMode="auto">
          <a:xfrm>
            <a:off x="138906" y="94382"/>
            <a:ext cx="10009187" cy="2893320"/>
          </a:xfrm>
          <a:prstGeom prst="rect">
            <a:avLst/>
          </a:prstGeom>
          <a:solidFill>
            <a:srgbClr val="0000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flatTx/>
          </a:bodyPr>
          <a:lstStyle>
            <a:lvl1pPr>
              <a:defRPr sz="4400">
                <a:solidFill>
                  <a:schemeClr val="tx1"/>
                </a:solidFill>
                <a:latin typeface="Times New Roman" pitchFamily="18" charset="0"/>
              </a:defRPr>
            </a:lvl1pPr>
            <a:lvl2pPr marL="742950" indent="-285750">
              <a:defRPr sz="4400">
                <a:solidFill>
                  <a:schemeClr val="tx1"/>
                </a:solidFill>
                <a:latin typeface="Times New Roman" pitchFamily="18" charset="0"/>
              </a:defRPr>
            </a:lvl2pPr>
            <a:lvl3pPr marL="1143000" indent="-228600">
              <a:defRPr sz="4400">
                <a:solidFill>
                  <a:schemeClr val="tx1"/>
                </a:solidFill>
                <a:latin typeface="Times New Roman" pitchFamily="18" charset="0"/>
              </a:defRPr>
            </a:lvl3pPr>
            <a:lvl4pPr marL="1600200" indent="-228600">
              <a:defRPr sz="4400">
                <a:solidFill>
                  <a:schemeClr val="tx1"/>
                </a:solidFill>
                <a:latin typeface="Times New Roman" pitchFamily="18" charset="0"/>
              </a:defRPr>
            </a:lvl4pPr>
            <a:lvl5pPr marL="2057400" indent="-22860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5603" name="Rectangle 3"/>
          <p:cNvSpPr>
            <a:spLocks noGrp="1" noChangeArrowheads="1"/>
          </p:cNvSpPr>
          <p:nvPr>
            <p:ph type="ctrTitle"/>
          </p:nvPr>
        </p:nvSpPr>
        <p:spPr>
          <a:xfrm>
            <a:off x="385934" y="305467"/>
            <a:ext cx="9667531" cy="2743200"/>
          </a:xfrm>
          <a:noFill/>
          <a:effectLst>
            <a:outerShdw dist="107763" dir="8100000" algn="ctr" rotWithShape="0">
              <a:srgbClr val="000000">
                <a:alpha val="50000"/>
              </a:srgbClr>
            </a:outerShdw>
          </a:effectLst>
        </p:spPr>
        <p:txBody>
          <a:bodyPr/>
          <a:lstStyle/>
          <a:p>
            <a:r>
              <a:rPr lang="en-US" altLang="en-US" sz="3600" b="1" dirty="0">
                <a:effectLst/>
                <a:latin typeface="Verdana" pitchFamily="34" charset="0"/>
              </a:rPr>
              <a:t>In Patients with </a:t>
            </a:r>
            <a:r>
              <a:rPr lang="en-US" altLang="en-US" sz="3600" b="1">
                <a:effectLst/>
                <a:latin typeface="Verdana" pitchFamily="34" charset="0"/>
              </a:rPr>
              <a:t>CAD </a:t>
            </a:r>
            <a:br>
              <a:rPr lang="en-US" altLang="en-US" sz="3600" b="1">
                <a:effectLst/>
                <a:latin typeface="Verdana" pitchFamily="34" charset="0"/>
              </a:rPr>
            </a:br>
            <a:r>
              <a:rPr lang="en-US" altLang="en-US" sz="3600" b="1">
                <a:effectLst/>
                <a:latin typeface="Verdana" pitchFamily="34" charset="0"/>
              </a:rPr>
              <a:t>PCSK9 </a:t>
            </a:r>
            <a:r>
              <a:rPr lang="en-US" altLang="en-US" sz="3600" b="1" dirty="0">
                <a:effectLst/>
                <a:latin typeface="Verdana" pitchFamily="34" charset="0"/>
              </a:rPr>
              <a:t>Inhibitors Should be a Part of Routine Therapy to Any Patient in Whom LDL Goal is not Achieved</a:t>
            </a:r>
            <a:r>
              <a:rPr lang="en-US" altLang="en-US" sz="3200" b="1" dirty="0">
                <a:effectLst/>
                <a:latin typeface="Verdana" pitchFamily="34" charset="0"/>
              </a:rPr>
              <a:t> </a:t>
            </a:r>
            <a:br>
              <a:rPr lang="en-US" altLang="en-US" b="1" dirty="0">
                <a:effectLst/>
                <a:latin typeface="Verdana" pitchFamily="34" charset="0"/>
              </a:rPr>
            </a:br>
            <a:endParaRPr lang="en-US" altLang="en-US" sz="2400" dirty="0">
              <a:effectLst/>
              <a:latin typeface="Verdana" pitchFamily="34" charset="0"/>
            </a:endParaRPr>
          </a:p>
        </p:txBody>
      </p:sp>
      <p:sp>
        <p:nvSpPr>
          <p:cNvPr id="231428" name="Rectangle 4"/>
          <p:cNvSpPr>
            <a:spLocks noGrp="1" noChangeArrowheads="1"/>
          </p:cNvSpPr>
          <p:nvPr>
            <p:ph type="subTitle" idx="1"/>
          </p:nvPr>
        </p:nvSpPr>
        <p:spPr>
          <a:xfrm>
            <a:off x="952500" y="5018197"/>
            <a:ext cx="8890794" cy="1778000"/>
          </a:xfrm>
          <a:effectLst>
            <a:outerShdw dist="107763" dir="8100000" algn="ctr" rotWithShape="0">
              <a:srgbClr val="000000">
                <a:alpha val="50000"/>
              </a:srgbClr>
            </a:outerShdw>
          </a:effectLst>
        </p:spPr>
        <p:txBody>
          <a:bodyPr/>
          <a:lstStyle/>
          <a:p>
            <a:pPr marL="342900" indent="-342900">
              <a:lnSpc>
                <a:spcPct val="80000"/>
              </a:lnSpc>
              <a:defRPr/>
            </a:pPr>
            <a:r>
              <a:rPr lang="en-US" sz="1600" b="1" dirty="0">
                <a:solidFill>
                  <a:srgbClr val="66FFFF"/>
                </a:solidFill>
                <a:effectLst/>
                <a:latin typeface="Verdana" pitchFamily="34" charset="0"/>
              </a:rPr>
              <a:t>Michael Shechter, MD, MA, FACC, FAHA, FESC, FACN</a:t>
            </a:r>
            <a:endParaRPr lang="en-US" sz="1600" dirty="0">
              <a:effectLst/>
              <a:latin typeface="Verdana" pitchFamily="34" charset="0"/>
            </a:endParaRPr>
          </a:p>
          <a:p>
            <a:pPr marL="342900" indent="-342900">
              <a:lnSpc>
                <a:spcPct val="80000"/>
              </a:lnSpc>
              <a:defRPr/>
            </a:pPr>
            <a:r>
              <a:rPr lang="en-US" sz="1400" b="1" dirty="0">
                <a:effectLst/>
                <a:latin typeface="Verdana" pitchFamily="34" charset="0"/>
              </a:rPr>
              <a:t>Director, Clinical Research Unit,</a:t>
            </a:r>
          </a:p>
          <a:p>
            <a:pPr marL="342900" indent="-342900">
              <a:lnSpc>
                <a:spcPct val="80000"/>
              </a:lnSpc>
              <a:defRPr/>
            </a:pPr>
            <a:r>
              <a:rPr lang="en-US" sz="1400" b="1" dirty="0">
                <a:effectLst/>
                <a:latin typeface="Verdana" pitchFamily="34" charset="0"/>
              </a:rPr>
              <a:t>Chairman, Israel Heart Society WG on Epidemiology &amp; Cardiovascular Prevention,</a:t>
            </a:r>
          </a:p>
          <a:p>
            <a:pPr marL="342900" indent="-342900">
              <a:lnSpc>
                <a:spcPct val="80000"/>
              </a:lnSpc>
              <a:defRPr/>
            </a:pPr>
            <a:r>
              <a:rPr lang="en-US" sz="1400" b="1" dirty="0">
                <a:effectLst/>
                <a:latin typeface="Verdana" pitchFamily="34" charset="0"/>
              </a:rPr>
              <a:t>Board Member, IMA, Society for Research, Prevention &amp; Treatment of Atherosclerosis</a:t>
            </a:r>
          </a:p>
          <a:p>
            <a:pPr marL="342900" indent="-342900">
              <a:lnSpc>
                <a:spcPct val="80000"/>
              </a:lnSpc>
              <a:defRPr/>
            </a:pPr>
            <a:r>
              <a:rPr lang="en-US" sz="1400" b="1" dirty="0">
                <a:effectLst/>
                <a:latin typeface="Verdana" pitchFamily="34" charset="0"/>
              </a:rPr>
              <a:t>ESC Nucleus Member WG on Atherosclerosis and Vascular Biology,</a:t>
            </a:r>
          </a:p>
          <a:p>
            <a:pPr marL="342900" indent="-342900">
              <a:lnSpc>
                <a:spcPct val="80000"/>
              </a:lnSpc>
              <a:defRPr/>
            </a:pPr>
            <a:r>
              <a:rPr lang="en-US" sz="1400" b="1" dirty="0">
                <a:effectLst/>
                <a:latin typeface="Verdana" pitchFamily="34" charset="0"/>
              </a:rPr>
              <a:t>Leviev Heart Center, Chaim Sheba Medical Center, </a:t>
            </a:r>
          </a:p>
          <a:p>
            <a:pPr marL="342900" indent="-342900">
              <a:lnSpc>
                <a:spcPct val="80000"/>
              </a:lnSpc>
              <a:defRPr/>
            </a:pPr>
            <a:r>
              <a:rPr lang="en-US" sz="1400" b="1" dirty="0">
                <a:effectLst/>
                <a:latin typeface="Verdana" pitchFamily="34" charset="0"/>
              </a:rPr>
              <a:t>Tel Hashomer and the Sackler Faculty of Medicine, </a:t>
            </a:r>
          </a:p>
          <a:p>
            <a:pPr marL="342900" indent="-342900">
              <a:lnSpc>
                <a:spcPct val="80000"/>
              </a:lnSpc>
              <a:defRPr/>
            </a:pPr>
            <a:r>
              <a:rPr lang="en-US" sz="1400" b="1" dirty="0">
                <a:effectLst/>
                <a:latin typeface="Verdana" pitchFamily="34" charset="0"/>
              </a:rPr>
              <a:t>Tel Aviv University, Tel Aviv, Israel</a:t>
            </a:r>
            <a:endParaRPr lang="en-US" sz="1400" b="1" dirty="0">
              <a:latin typeface="Verdana" pitchFamily="34" charset="0"/>
            </a:endParaRPr>
          </a:p>
        </p:txBody>
      </p:sp>
      <p:pic>
        <p:nvPicPr>
          <p:cNvPr id="25606" name="Picture 13" descr="logo sheba english 05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39" y="3382843"/>
            <a:ext cx="1008063" cy="892175"/>
          </a:xfrm>
          <a:prstGeom prst="rect">
            <a:avLst/>
          </a:prstGeom>
          <a:noFill/>
          <a:ln>
            <a:noFill/>
          </a:ln>
          <a:effectLst>
            <a:outerShdw dist="107763" dir="81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89" y="4725715"/>
            <a:ext cx="1107533" cy="1752600"/>
          </a:xfrm>
          <a:prstGeom prst="rect">
            <a:avLst/>
          </a:prstGeom>
          <a:effectLst>
            <a:glow rad="139700">
              <a:schemeClr val="accent3">
                <a:satMod val="175000"/>
                <a:alpha val="40000"/>
              </a:schemeClr>
            </a:glow>
          </a:effectLst>
        </p:spPr>
      </p:pic>
      <p:pic>
        <p:nvPicPr>
          <p:cNvPr id="11" name="Picture 10">
            <a:extLst>
              <a:ext uri="{FF2B5EF4-FFF2-40B4-BE49-F238E27FC236}">
                <a16:creationId xmlns:a16="http://schemas.microsoft.com/office/drawing/2014/main" id="{03E4B052-47CE-4A6D-A303-E0D4BF690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900" y="3131055"/>
            <a:ext cx="2872234" cy="1614634"/>
          </a:xfrm>
          <a:prstGeom prst="rect">
            <a:avLst/>
          </a:prstGeom>
          <a:effectLst>
            <a:glow rad="139700">
              <a:schemeClr val="accent3">
                <a:satMod val="175000"/>
                <a:alpha val="40000"/>
              </a:schemeClr>
            </a:glow>
            <a:outerShdw blurRad="50800" dist="38100" dir="10800000" algn="r" rotWithShape="0">
              <a:prstClr val="black">
                <a:alpha val="40000"/>
              </a:prstClr>
            </a:outerShdw>
          </a:effectLst>
        </p:spPr>
      </p:pic>
      <p:pic>
        <p:nvPicPr>
          <p:cNvPr id="12" name="Picture 6" descr="Untitled-6">
            <a:extLst>
              <a:ext uri="{FF2B5EF4-FFF2-40B4-BE49-F238E27FC236}">
                <a16:creationId xmlns:a16="http://schemas.microsoft.com/office/drawing/2014/main" id="{A290E1B4-1E97-421C-BA4C-6D6E98B17E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6529" y="3201294"/>
            <a:ext cx="915397" cy="791263"/>
          </a:xfrm>
          <a:prstGeom prst="rect">
            <a:avLst/>
          </a:prstGeom>
          <a:solidFill>
            <a:schemeClr val="tx1"/>
          </a:solidFill>
        </p:spPr>
      </p:pic>
      <p:pic>
        <p:nvPicPr>
          <p:cNvPr id="13" name="Picture 12">
            <a:extLst>
              <a:ext uri="{FF2B5EF4-FFF2-40B4-BE49-F238E27FC236}">
                <a16:creationId xmlns:a16="http://schemas.microsoft.com/office/drawing/2014/main" id="{85C54FE3-F6E9-47F1-A105-5297BE1887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1710" y="4285039"/>
            <a:ext cx="845033" cy="375479"/>
          </a:xfrm>
          <a:prstGeom prst="rect">
            <a:avLst/>
          </a:prstGeom>
          <a:effectLst>
            <a:glow rad="139700">
              <a:schemeClr val="accent3">
                <a:satMod val="175000"/>
                <a:alpha val="40000"/>
              </a:schemeClr>
            </a:glow>
          </a:effectLst>
        </p:spPr>
      </p:pic>
      <p:pic>
        <p:nvPicPr>
          <p:cNvPr id="10" name="Picture 9">
            <a:extLst>
              <a:ext uri="{FF2B5EF4-FFF2-40B4-BE49-F238E27FC236}">
                <a16:creationId xmlns:a16="http://schemas.microsoft.com/office/drawing/2014/main" id="{60A0A8BA-DF08-4F22-89E8-295D8396E135}"/>
              </a:ext>
            </a:extLst>
          </p:cNvPr>
          <p:cNvPicPr>
            <a:picLocks noChangeAspect="1"/>
          </p:cNvPicPr>
          <p:nvPr/>
        </p:nvPicPr>
        <p:blipFill>
          <a:blip r:embed="rId7" cstate="print">
            <a:lum bright="-10000" contrast="20000"/>
            <a:extLst>
              <a:ext uri="{28A0092B-C50C-407E-A947-70E740481C1C}">
                <a14:useLocalDpi xmlns:a14="http://schemas.microsoft.com/office/drawing/2010/main" val="0"/>
              </a:ext>
            </a:extLst>
          </a:blip>
          <a:stretch>
            <a:fillRect/>
          </a:stretch>
        </p:blipFill>
        <p:spPr>
          <a:xfrm>
            <a:off x="1274434" y="3212641"/>
            <a:ext cx="2431210" cy="1359359"/>
          </a:xfrm>
          <a:prstGeom prst="rect">
            <a:avLst/>
          </a:prstGeom>
          <a:effectLst>
            <a:glow rad="139700">
              <a:schemeClr val="accent3">
                <a:satMod val="175000"/>
                <a:alpha val="40000"/>
              </a:schemeClr>
            </a:glow>
          </a:effectLst>
        </p:spPr>
      </p:pic>
    </p:spTree>
    <p:extLst>
      <p:ext uri="{BB962C8B-B14F-4D97-AF65-F5344CB8AC3E}">
        <p14:creationId xmlns:p14="http://schemas.microsoft.com/office/powerpoint/2010/main" val="230297482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r>
              <a:rPr lang="en-US" dirty="0"/>
              <a:t>*Defined by an inpatient claim with a code of 410.x0/410.x1 in any diagnosis position between January 1, 2007, and December 31, 2012, whose initial statin fill within 30 days of hospital discharge was for a high-intensity dosage.</a:t>
            </a:r>
            <a:endParaRPr lang="en-US" dirty="0">
              <a:ea typeface="Times New Roman" panose="02020603050405020304" pitchFamily="18" charset="0"/>
            </a:endParaRPr>
          </a:p>
          <a:p>
            <a:r>
              <a:rPr lang="en-US" dirty="0">
                <a:ea typeface="Times New Roman" panose="02020603050405020304" pitchFamily="18" charset="0"/>
              </a:rPr>
              <a:t>Colantonio LD, et al. </a:t>
            </a:r>
            <a:r>
              <a:rPr lang="en-US" i="1" dirty="0">
                <a:ea typeface="Times New Roman" panose="02020603050405020304" pitchFamily="18" charset="0"/>
              </a:rPr>
              <a:t>JAMA Cardiol.</a:t>
            </a:r>
            <a:r>
              <a:rPr lang="en-US" dirty="0">
                <a:ea typeface="Times New Roman" panose="02020603050405020304" pitchFamily="18" charset="0"/>
              </a:rPr>
              <a:t> 2017;2:890-895.</a:t>
            </a:r>
            <a:endParaRPr lang="en-US" dirty="0">
              <a:solidFill>
                <a:srgbClr val="000000"/>
              </a:solidFill>
            </a:endParaRPr>
          </a:p>
        </p:txBody>
      </p:sp>
      <p:sp>
        <p:nvSpPr>
          <p:cNvPr id="62466" name="Title 1"/>
          <p:cNvSpPr>
            <a:spLocks noGrp="1"/>
          </p:cNvSpPr>
          <p:nvPr>
            <p:ph type="title"/>
          </p:nvPr>
        </p:nvSpPr>
        <p:spPr>
          <a:xfrm>
            <a:off x="1150214" y="290185"/>
            <a:ext cx="8686800" cy="823763"/>
          </a:xfrm>
        </p:spPr>
        <p:txBody>
          <a:bodyPr/>
          <a:lstStyle/>
          <a:p>
            <a:r>
              <a:rPr lang="en-US" altLang="en-US" sz="2400" dirty="0"/>
              <a:t>Despite the Risk of Recurrent Events after MI, </a:t>
            </a:r>
            <a:br>
              <a:rPr lang="en-US" altLang="en-US" sz="2400" dirty="0"/>
            </a:br>
            <a:r>
              <a:rPr altLang="en-US" sz="2400" dirty="0"/>
              <a:t>High-intensity Statin Use Decreases by~30% </a:t>
            </a:r>
            <a:br>
              <a:rPr lang="en-US" altLang="en-US" sz="2400" dirty="0"/>
            </a:br>
            <a:r>
              <a:rPr altLang="en-US" sz="2400" dirty="0"/>
              <a:t>Within </a:t>
            </a:r>
            <a:r>
              <a:rPr lang="en-US" altLang="en-US" sz="2400" dirty="0"/>
              <a:t>2</a:t>
            </a:r>
            <a:r>
              <a:rPr altLang="en-US" sz="2400" dirty="0"/>
              <a:t> Years After MI</a:t>
            </a:r>
          </a:p>
        </p:txBody>
      </p:sp>
      <p:grpSp>
        <p:nvGrpSpPr>
          <p:cNvPr id="3" name="Group 2">
            <a:extLst>
              <a:ext uri="{FF2B5EF4-FFF2-40B4-BE49-F238E27FC236}">
                <a16:creationId xmlns:a16="http://schemas.microsoft.com/office/drawing/2014/main" id="{5AE43A49-A03F-4FF0-A0A3-820E5DC7ADC4}"/>
              </a:ext>
            </a:extLst>
          </p:cNvPr>
          <p:cNvGrpSpPr/>
          <p:nvPr/>
        </p:nvGrpSpPr>
        <p:grpSpPr>
          <a:xfrm>
            <a:off x="578644" y="1676400"/>
            <a:ext cx="9213056" cy="4038600"/>
            <a:chOff x="1297674" y="1846156"/>
            <a:chExt cx="8094111" cy="3302360"/>
          </a:xfrm>
        </p:grpSpPr>
        <p:grpSp>
          <p:nvGrpSpPr>
            <p:cNvPr id="24" name="Group 23">
              <a:extLst>
                <a:ext uri="{FF2B5EF4-FFF2-40B4-BE49-F238E27FC236}">
                  <a16:creationId xmlns:a16="http://schemas.microsoft.com/office/drawing/2014/main" id="{8385BF8A-D82E-4F7C-A13D-765589E8F93E}"/>
                </a:ext>
              </a:extLst>
            </p:cNvPr>
            <p:cNvGrpSpPr/>
            <p:nvPr/>
          </p:nvGrpSpPr>
          <p:grpSpPr>
            <a:xfrm>
              <a:off x="3296159" y="2519105"/>
              <a:ext cx="3482712" cy="1694790"/>
              <a:chOff x="3501105" y="2150903"/>
              <a:chExt cx="3502152" cy="2380610"/>
            </a:xfrm>
          </p:grpSpPr>
          <p:cxnSp>
            <p:nvCxnSpPr>
              <p:cNvPr id="25" name="Straight Connector 24">
                <a:extLst>
                  <a:ext uri="{FF2B5EF4-FFF2-40B4-BE49-F238E27FC236}">
                    <a16:creationId xmlns:a16="http://schemas.microsoft.com/office/drawing/2014/main" id="{DBAFEFEF-3D6D-4496-A758-0686BE2F0725}"/>
                  </a:ext>
                </a:extLst>
              </p:cNvPr>
              <p:cNvCxnSpPr/>
              <p:nvPr/>
            </p:nvCxnSpPr>
            <p:spPr>
              <a:xfrm>
                <a:off x="3501105" y="2150903"/>
                <a:ext cx="3502152" cy="0"/>
              </a:xfrm>
              <a:prstGeom prst="line">
                <a:avLst/>
              </a:prstGeom>
              <a:ln w="12700" cap="flat">
                <a:solidFill>
                  <a:schemeClr val="bg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9112CCC-8A6D-43A8-A1C4-E4B5F7B159EF}"/>
                  </a:ext>
                </a:extLst>
              </p:cNvPr>
              <p:cNvCxnSpPr/>
              <p:nvPr/>
            </p:nvCxnSpPr>
            <p:spPr>
              <a:xfrm>
                <a:off x="3501105" y="2743381"/>
                <a:ext cx="3502152" cy="0"/>
              </a:xfrm>
              <a:prstGeom prst="line">
                <a:avLst/>
              </a:prstGeom>
              <a:ln w="12700" cap="flat">
                <a:solidFill>
                  <a:schemeClr val="bg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89F4C07-AD77-4FEA-A286-717E54F62FB7}"/>
                  </a:ext>
                </a:extLst>
              </p:cNvPr>
              <p:cNvCxnSpPr/>
              <p:nvPr/>
            </p:nvCxnSpPr>
            <p:spPr>
              <a:xfrm>
                <a:off x="3501105" y="3335747"/>
                <a:ext cx="3502152" cy="0"/>
              </a:xfrm>
              <a:prstGeom prst="line">
                <a:avLst/>
              </a:prstGeom>
              <a:ln w="12700" cap="flat">
                <a:solidFill>
                  <a:schemeClr val="bg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1D36155-5B2C-4FF3-A950-9C823EBE1DE9}"/>
                  </a:ext>
                </a:extLst>
              </p:cNvPr>
              <p:cNvCxnSpPr/>
              <p:nvPr/>
            </p:nvCxnSpPr>
            <p:spPr>
              <a:xfrm>
                <a:off x="3501105" y="3937417"/>
                <a:ext cx="3502152" cy="0"/>
              </a:xfrm>
              <a:prstGeom prst="line">
                <a:avLst/>
              </a:prstGeom>
              <a:ln w="12700" cap="flat">
                <a:solidFill>
                  <a:schemeClr val="bg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C015879-E53B-48C1-9CF2-765367AD7750}"/>
                  </a:ext>
                </a:extLst>
              </p:cNvPr>
              <p:cNvCxnSpPr/>
              <p:nvPr/>
            </p:nvCxnSpPr>
            <p:spPr>
              <a:xfrm>
                <a:off x="3501105" y="4531513"/>
                <a:ext cx="3502152" cy="0"/>
              </a:xfrm>
              <a:prstGeom prst="line">
                <a:avLst/>
              </a:prstGeom>
              <a:ln w="12700" cap="flat">
                <a:solidFill>
                  <a:schemeClr val="bg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1297674" y="2330669"/>
              <a:ext cx="6812060" cy="2761524"/>
              <a:chOff x="693904" y="1886212"/>
              <a:chExt cx="9568655" cy="3879013"/>
            </a:xfrm>
          </p:grpSpPr>
          <p:sp>
            <p:nvSpPr>
              <p:cNvPr id="31" name="Rectangle 30"/>
              <p:cNvSpPr/>
              <p:nvPr/>
            </p:nvSpPr>
            <p:spPr bwMode="auto">
              <a:xfrm>
                <a:off x="693904" y="1886212"/>
                <a:ext cx="1955801" cy="387901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51052" eaLnBrk="1" fontAlgn="auto" hangingPunct="1">
                  <a:spcBef>
                    <a:spcPts val="0"/>
                  </a:spcBef>
                  <a:spcAft>
                    <a:spcPts val="0"/>
                  </a:spcAft>
                  <a:defRPr/>
                </a:pPr>
                <a:endParaRPr lang="en-US" sz="855" dirty="0">
                  <a:solidFill>
                    <a:srgbClr val="000000"/>
                  </a:solidFill>
                  <a:latin typeface="Arial" panose="020B0604020202020204"/>
                </a:endParaRPr>
              </a:p>
            </p:txBody>
          </p:sp>
          <p:cxnSp>
            <p:nvCxnSpPr>
              <p:cNvPr id="32" name="Straight Connector 31"/>
              <p:cNvCxnSpPr/>
              <p:nvPr/>
            </p:nvCxnSpPr>
            <p:spPr>
              <a:xfrm>
                <a:off x="693904" y="1886212"/>
                <a:ext cx="956865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3" name="TextBox 122"/>
            <p:cNvSpPr txBox="1">
              <a:spLocks noChangeArrowheads="1"/>
            </p:cNvSpPr>
            <p:nvPr/>
          </p:nvSpPr>
          <p:spPr bwMode="auto">
            <a:xfrm>
              <a:off x="2582722" y="1846156"/>
              <a:ext cx="6065978" cy="32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no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defTabSz="325525" eaLnBrk="1" fontAlgn="auto" hangingPunct="1">
                <a:spcBef>
                  <a:spcPts val="0"/>
                </a:spcBef>
                <a:spcAft>
                  <a:spcPts val="0"/>
                </a:spcAft>
              </a:pPr>
              <a:r>
                <a:rPr lang="en-US" altLang="en-US" sz="1800" b="1" dirty="0">
                  <a:solidFill>
                    <a:srgbClr val="0000FF"/>
                  </a:solidFill>
                  <a:latin typeface="Arial" panose="020B0604020202020204"/>
                </a:rPr>
                <a:t>Retrospective, Cohort Study of Medicare Patients Following Hospitalization for MI in 6 Month Post-discharge Cohort</a:t>
              </a:r>
            </a:p>
          </p:txBody>
        </p:sp>
        <p:sp>
          <p:nvSpPr>
            <p:cNvPr id="34" name="Rectangle 12"/>
            <p:cNvSpPr>
              <a:spLocks noChangeArrowheads="1"/>
            </p:cNvSpPr>
            <p:nvPr/>
          </p:nvSpPr>
          <p:spPr bwMode="auto">
            <a:xfrm>
              <a:off x="1353169" y="2510364"/>
              <a:ext cx="1281370" cy="217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4500">
                <a:defRPr>
                  <a:solidFill>
                    <a:schemeClr val="tx1"/>
                  </a:solidFill>
                  <a:latin typeface="Arial" panose="020B0604020202020204" pitchFamily="34" charset="0"/>
                </a:defRPr>
              </a:lvl1pPr>
              <a:lvl2pPr marL="742950" indent="-285750" defTabSz="444500">
                <a:defRPr>
                  <a:solidFill>
                    <a:schemeClr val="tx1"/>
                  </a:solidFill>
                  <a:latin typeface="Arial" panose="020B0604020202020204" pitchFamily="34" charset="0"/>
                </a:defRPr>
              </a:lvl2pPr>
              <a:lvl3pPr marL="1143000" indent="-228600" defTabSz="444500">
                <a:defRPr>
                  <a:solidFill>
                    <a:schemeClr val="tx1"/>
                  </a:solidFill>
                  <a:latin typeface="Arial" panose="020B0604020202020204" pitchFamily="34" charset="0"/>
                </a:defRPr>
              </a:lvl3pPr>
              <a:lvl4pPr marL="1600200" indent="-228600" defTabSz="444500">
                <a:defRPr>
                  <a:solidFill>
                    <a:schemeClr val="tx1"/>
                  </a:solidFill>
                  <a:latin typeface="Arial" panose="020B0604020202020204" pitchFamily="34" charset="0"/>
                </a:defRPr>
              </a:lvl4pPr>
              <a:lvl5pPr marL="2057400" indent="-228600" defTabSz="444500">
                <a:defRPr>
                  <a:solidFill>
                    <a:schemeClr val="tx1"/>
                  </a:solidFill>
                  <a:latin typeface="Arial" panose="020B0604020202020204" pitchFamily="34" charset="0"/>
                </a:defRPr>
              </a:lvl5pPr>
              <a:lvl6pPr marL="2514600" indent="-228600" defTabSz="444500" fontAlgn="base">
                <a:spcBef>
                  <a:spcPct val="0"/>
                </a:spcBef>
                <a:spcAft>
                  <a:spcPct val="0"/>
                </a:spcAft>
                <a:defRPr>
                  <a:solidFill>
                    <a:schemeClr val="tx1"/>
                  </a:solidFill>
                  <a:latin typeface="Arial" panose="020B0604020202020204" pitchFamily="34" charset="0"/>
                </a:defRPr>
              </a:lvl6pPr>
              <a:lvl7pPr marL="2971800" indent="-228600" defTabSz="444500" fontAlgn="base">
                <a:spcBef>
                  <a:spcPct val="0"/>
                </a:spcBef>
                <a:spcAft>
                  <a:spcPct val="0"/>
                </a:spcAft>
                <a:defRPr>
                  <a:solidFill>
                    <a:schemeClr val="tx1"/>
                  </a:solidFill>
                  <a:latin typeface="Arial" panose="020B0604020202020204" pitchFamily="34" charset="0"/>
                </a:defRPr>
              </a:lvl7pPr>
              <a:lvl8pPr marL="3429000" indent="-228600" defTabSz="444500" fontAlgn="base">
                <a:spcBef>
                  <a:spcPct val="0"/>
                </a:spcBef>
                <a:spcAft>
                  <a:spcPct val="0"/>
                </a:spcAft>
                <a:defRPr>
                  <a:solidFill>
                    <a:schemeClr val="tx1"/>
                  </a:solidFill>
                  <a:latin typeface="Arial" panose="020B0604020202020204" pitchFamily="34" charset="0"/>
                </a:defRPr>
              </a:lvl8pPr>
              <a:lvl9pPr marL="3886200" indent="-228600" defTabSz="444500" fontAlgn="base">
                <a:spcBef>
                  <a:spcPct val="0"/>
                </a:spcBef>
                <a:spcAft>
                  <a:spcPct val="0"/>
                </a:spcAft>
                <a:defRPr>
                  <a:solidFill>
                    <a:schemeClr val="tx1"/>
                  </a:solidFill>
                  <a:latin typeface="Arial" panose="020B0604020202020204" pitchFamily="34" charset="0"/>
                </a:defRPr>
              </a:lvl9pPr>
            </a:lstStyle>
            <a:p>
              <a:pPr defTabSz="316483" eaLnBrk="1" fontAlgn="auto" hangingPunct="1">
                <a:lnSpc>
                  <a:spcPct val="95000"/>
                </a:lnSpc>
                <a:spcBef>
                  <a:spcPts val="427"/>
                </a:spcBef>
                <a:spcAft>
                  <a:spcPts val="0"/>
                </a:spcAft>
              </a:pPr>
              <a:r>
                <a:rPr lang="en-US" altLang="en-US" sz="997" b="1" dirty="0">
                  <a:solidFill>
                    <a:srgbClr val="000000"/>
                  </a:solidFill>
                </a:rPr>
                <a:t>Patients:</a:t>
              </a:r>
              <a:br>
                <a:rPr lang="en-US" altLang="en-US" sz="997" b="1" dirty="0">
                  <a:solidFill>
                    <a:srgbClr val="000000"/>
                  </a:solidFill>
                </a:rPr>
              </a:br>
              <a:r>
                <a:rPr lang="en-US" altLang="en-US" sz="997" dirty="0">
                  <a:solidFill>
                    <a:srgbClr val="000000"/>
                  </a:solidFill>
                </a:rPr>
                <a:t>N = 57,898</a:t>
              </a:r>
              <a:br>
                <a:rPr lang="en-US" altLang="en-US" sz="997" dirty="0">
                  <a:solidFill>
                    <a:srgbClr val="000000"/>
                  </a:solidFill>
                </a:rPr>
              </a:br>
              <a:r>
                <a:rPr lang="en-US" altLang="en-US" sz="997" dirty="0">
                  <a:solidFill>
                    <a:srgbClr val="000000"/>
                  </a:solidFill>
                  <a:cs typeface="Arial" panose="020B0604020202020204" pitchFamily="34" charset="0"/>
                </a:rPr>
                <a:t>≥ </a:t>
              </a:r>
              <a:r>
                <a:rPr lang="en-US" altLang="en-US" sz="997" dirty="0">
                  <a:solidFill>
                    <a:srgbClr val="000000"/>
                  </a:solidFill>
                </a:rPr>
                <a:t>66 years with </a:t>
              </a:r>
              <a:br>
                <a:rPr lang="en-US" altLang="en-US" sz="997" dirty="0">
                  <a:solidFill>
                    <a:srgbClr val="000000"/>
                  </a:solidFill>
                </a:rPr>
              </a:br>
              <a:r>
                <a:rPr lang="en-US" altLang="en-US" sz="997" dirty="0">
                  <a:solidFill>
                    <a:srgbClr val="000000"/>
                  </a:solidFill>
                </a:rPr>
                <a:t>MI hospitalization* </a:t>
              </a:r>
            </a:p>
            <a:p>
              <a:pPr defTabSz="316483" eaLnBrk="1" fontAlgn="auto" hangingPunct="1">
                <a:lnSpc>
                  <a:spcPct val="95000"/>
                </a:lnSpc>
                <a:spcBef>
                  <a:spcPts val="1282"/>
                </a:spcBef>
                <a:spcAft>
                  <a:spcPts val="0"/>
                </a:spcAft>
              </a:pPr>
              <a:r>
                <a:rPr lang="en-US" altLang="en-US" sz="997" dirty="0">
                  <a:solidFill>
                    <a:srgbClr val="000000"/>
                  </a:solidFill>
                </a:rPr>
                <a:t>Cohort of Medicare beneficiaries 66 to 75 years at </a:t>
              </a:r>
              <a:br>
                <a:rPr lang="en-US" altLang="en-US" sz="997" dirty="0">
                  <a:solidFill>
                    <a:srgbClr val="000000"/>
                  </a:solidFill>
                </a:rPr>
              </a:br>
              <a:r>
                <a:rPr lang="en-US" altLang="en-US" sz="997" dirty="0">
                  <a:solidFill>
                    <a:srgbClr val="000000"/>
                  </a:solidFill>
                </a:rPr>
                <a:t>6 months post-discharge for MI</a:t>
              </a:r>
              <a:br>
                <a:rPr lang="en-US" altLang="en-US" sz="997" dirty="0">
                  <a:solidFill>
                    <a:srgbClr val="000000"/>
                  </a:solidFill>
                </a:rPr>
              </a:br>
              <a:r>
                <a:rPr lang="en-US" altLang="en-US" sz="997" dirty="0">
                  <a:solidFill>
                    <a:srgbClr val="000000"/>
                  </a:solidFill>
                </a:rPr>
                <a:t>(N = 29,932)</a:t>
              </a:r>
            </a:p>
            <a:p>
              <a:pPr defTabSz="316483" eaLnBrk="1" fontAlgn="auto" hangingPunct="1">
                <a:lnSpc>
                  <a:spcPct val="95000"/>
                </a:lnSpc>
                <a:spcBef>
                  <a:spcPts val="1282"/>
                </a:spcBef>
                <a:spcAft>
                  <a:spcPts val="0"/>
                </a:spcAft>
              </a:pPr>
              <a:r>
                <a:rPr lang="en-US" altLang="en-US" sz="997" dirty="0">
                  <a:solidFill>
                    <a:srgbClr val="000000"/>
                  </a:solidFill>
                </a:rPr>
                <a:t>Follow-up: 6, 12, 18, and 24 months</a:t>
              </a:r>
            </a:p>
          </p:txBody>
        </p:sp>
        <p:cxnSp>
          <p:nvCxnSpPr>
            <p:cNvPr id="35" name="Straight Connector 34"/>
            <p:cNvCxnSpPr/>
            <p:nvPr/>
          </p:nvCxnSpPr>
          <p:spPr bwMode="auto">
            <a:xfrm>
              <a:off x="1525965" y="3107240"/>
              <a:ext cx="9120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auto">
            <a:xfrm>
              <a:off x="1525965" y="4251066"/>
              <a:ext cx="9120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D7AC5AF-2145-47B6-B46E-0EE0566A3570}"/>
                </a:ext>
              </a:extLst>
            </p:cNvPr>
            <p:cNvSpPr txBox="1"/>
            <p:nvPr/>
          </p:nvSpPr>
          <p:spPr>
            <a:xfrm>
              <a:off x="7015051" y="4024226"/>
              <a:ext cx="2226037" cy="624786"/>
            </a:xfrm>
            <a:prstGeom prst="rect">
              <a:avLst/>
            </a:prstGeom>
            <a:noFill/>
          </p:spPr>
          <p:txBody>
            <a:bodyPr wrap="square" lIns="0" tIns="0" rIns="0" bIns="0" rtlCol="0">
              <a:spAutoFit/>
            </a:bodyPr>
            <a:lstStyle/>
            <a:p>
              <a:pPr algn="l" defTabSz="651052" eaLnBrk="1" fontAlgn="auto" hangingPunct="1">
                <a:lnSpc>
                  <a:spcPct val="95000"/>
                </a:lnSpc>
                <a:spcBef>
                  <a:spcPts val="0"/>
                </a:spcBef>
                <a:spcAft>
                  <a:spcPts val="0"/>
                </a:spcAft>
              </a:pPr>
              <a:r>
                <a:rPr lang="en-US" sz="712" dirty="0">
                  <a:solidFill>
                    <a:srgbClr val="000000"/>
                  </a:solidFill>
                  <a:latin typeface="Arial" panose="020B0604020202020204"/>
                </a:rPr>
                <a:t>The group “other patterns of statin use” includes beneficiaries who do not meet the definition for continuing to take high-intensity statins with high adherence, down-titrating to low-/moderate-intensity statins with high adherence, using statins with low adherence, or discontinuing statins.</a:t>
              </a:r>
            </a:p>
          </p:txBody>
        </p:sp>
        <p:sp>
          <p:nvSpPr>
            <p:cNvPr id="38" name="Rectangle 37">
              <a:extLst>
                <a:ext uri="{FF2B5EF4-FFF2-40B4-BE49-F238E27FC236}">
                  <a16:creationId xmlns:a16="http://schemas.microsoft.com/office/drawing/2014/main" id="{4A830E70-79C6-4C86-A2F8-71C0CA2D2BFC}"/>
                </a:ext>
              </a:extLst>
            </p:cNvPr>
            <p:cNvSpPr/>
            <p:nvPr/>
          </p:nvSpPr>
          <p:spPr>
            <a:xfrm>
              <a:off x="7015051" y="2574985"/>
              <a:ext cx="2376734" cy="13422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51052" eaLnBrk="1" fontAlgn="auto" hangingPunct="1">
                <a:spcBef>
                  <a:spcPts val="0"/>
                </a:spcBef>
                <a:spcAft>
                  <a:spcPts val="0"/>
                </a:spcAft>
              </a:pPr>
              <a:endParaRPr lang="en-US" sz="1282" dirty="0">
                <a:solidFill>
                  <a:srgbClr val="FFFFFF"/>
                </a:solidFill>
                <a:latin typeface="Arial" panose="020B0604020202020204"/>
              </a:endParaRPr>
            </a:p>
          </p:txBody>
        </p:sp>
        <p:grpSp>
          <p:nvGrpSpPr>
            <p:cNvPr id="39" name="Group 38">
              <a:extLst>
                <a:ext uri="{FF2B5EF4-FFF2-40B4-BE49-F238E27FC236}">
                  <a16:creationId xmlns:a16="http://schemas.microsoft.com/office/drawing/2014/main" id="{C6D8EE97-A998-4447-A57D-65171B5C1996}"/>
                </a:ext>
              </a:extLst>
            </p:cNvPr>
            <p:cNvGrpSpPr/>
            <p:nvPr/>
          </p:nvGrpSpPr>
          <p:grpSpPr>
            <a:xfrm>
              <a:off x="7100978" y="2627875"/>
              <a:ext cx="2210865" cy="263149"/>
              <a:chOff x="8809387" y="2258427"/>
              <a:chExt cx="3105522" cy="369636"/>
            </a:xfrm>
          </p:grpSpPr>
          <p:sp>
            <p:nvSpPr>
              <p:cNvPr id="40" name="TextBox 39">
                <a:extLst>
                  <a:ext uri="{FF2B5EF4-FFF2-40B4-BE49-F238E27FC236}">
                    <a16:creationId xmlns:a16="http://schemas.microsoft.com/office/drawing/2014/main" id="{77F9DBC8-D4FC-4B04-AF9F-E52110C41C9E}"/>
                  </a:ext>
                </a:extLst>
              </p:cNvPr>
              <p:cNvSpPr txBox="1">
                <a:spLocks noChangeArrowheads="1"/>
              </p:cNvSpPr>
              <p:nvPr/>
            </p:nvSpPr>
            <p:spPr bwMode="auto">
              <a:xfrm>
                <a:off x="9070972" y="2258427"/>
                <a:ext cx="2843937" cy="36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defTabSz="651052" eaLnBrk="1" fontAlgn="auto" hangingPunct="1">
                  <a:spcBef>
                    <a:spcPts val="0"/>
                  </a:spcBef>
                  <a:spcAft>
                    <a:spcPts val="0"/>
                  </a:spcAft>
                </a:pPr>
                <a:r>
                  <a:rPr lang="en-US" altLang="en-US" sz="855" dirty="0">
                    <a:solidFill>
                      <a:srgbClr val="000000"/>
                    </a:solidFill>
                    <a:latin typeface="Arial" panose="020B0604020202020204"/>
                  </a:rPr>
                  <a:t>Remain taking high-intensity statins with high adherence</a:t>
                </a:r>
              </a:p>
            </p:txBody>
          </p:sp>
          <p:sp>
            <p:nvSpPr>
              <p:cNvPr id="41" name="Rectangle 40">
                <a:extLst>
                  <a:ext uri="{FF2B5EF4-FFF2-40B4-BE49-F238E27FC236}">
                    <a16:creationId xmlns:a16="http://schemas.microsoft.com/office/drawing/2014/main" id="{7D1EC507-495F-42BD-8DAF-B5B541ABD55E}"/>
                  </a:ext>
                </a:extLst>
              </p:cNvPr>
              <p:cNvSpPr/>
              <p:nvPr/>
            </p:nvSpPr>
            <p:spPr bwMode="gray">
              <a:xfrm>
                <a:off x="8809387" y="2374664"/>
                <a:ext cx="137160" cy="137160"/>
              </a:xfrm>
              <a:prstGeom prst="rect">
                <a:avLst/>
              </a:prstGeom>
              <a:solidFill>
                <a:schemeClr val="accent1"/>
              </a:solidFill>
              <a:ln w="6350" algn="ctr">
                <a:solidFill>
                  <a:schemeClr val="accent1"/>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grpSp>
        <p:grpSp>
          <p:nvGrpSpPr>
            <p:cNvPr id="42" name="Group 41">
              <a:extLst>
                <a:ext uri="{FF2B5EF4-FFF2-40B4-BE49-F238E27FC236}">
                  <a16:creationId xmlns:a16="http://schemas.microsoft.com/office/drawing/2014/main" id="{EC7BD9A8-35FC-41C6-9DE6-986B551B9229}"/>
                </a:ext>
              </a:extLst>
            </p:cNvPr>
            <p:cNvGrpSpPr/>
            <p:nvPr/>
          </p:nvGrpSpPr>
          <p:grpSpPr>
            <a:xfrm>
              <a:off x="7100978" y="2969728"/>
              <a:ext cx="2210865" cy="263149"/>
              <a:chOff x="8809387" y="2683300"/>
              <a:chExt cx="3105522" cy="369636"/>
            </a:xfrm>
          </p:grpSpPr>
          <p:sp>
            <p:nvSpPr>
              <p:cNvPr id="43" name="TextBox 42">
                <a:extLst>
                  <a:ext uri="{FF2B5EF4-FFF2-40B4-BE49-F238E27FC236}">
                    <a16:creationId xmlns:a16="http://schemas.microsoft.com/office/drawing/2014/main" id="{E8912AC3-5D97-480C-9E8F-05680D195EDB}"/>
                  </a:ext>
                </a:extLst>
              </p:cNvPr>
              <p:cNvSpPr txBox="1">
                <a:spLocks noChangeArrowheads="1"/>
              </p:cNvSpPr>
              <p:nvPr/>
            </p:nvSpPr>
            <p:spPr bwMode="auto">
              <a:xfrm>
                <a:off x="9070972" y="2683300"/>
                <a:ext cx="2843937" cy="36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defTabSz="651052" eaLnBrk="1" fontAlgn="auto" hangingPunct="1">
                  <a:spcBef>
                    <a:spcPts val="0"/>
                  </a:spcBef>
                  <a:spcAft>
                    <a:spcPts val="0"/>
                  </a:spcAft>
                </a:pPr>
                <a:r>
                  <a:rPr lang="en-US" altLang="en-US" sz="855" dirty="0">
                    <a:solidFill>
                      <a:srgbClr val="000000"/>
                    </a:solidFill>
                    <a:latin typeface="Arial" panose="020B0604020202020204"/>
                  </a:rPr>
                  <a:t>Down-titrate to low-/moderate-intensity statins with high adherence</a:t>
                </a:r>
              </a:p>
            </p:txBody>
          </p:sp>
          <p:sp>
            <p:nvSpPr>
              <p:cNvPr id="44" name="Rectangle 43">
                <a:extLst>
                  <a:ext uri="{FF2B5EF4-FFF2-40B4-BE49-F238E27FC236}">
                    <a16:creationId xmlns:a16="http://schemas.microsoft.com/office/drawing/2014/main" id="{B549ED26-F9B8-48F6-B9EB-DFF192552DCB}"/>
                  </a:ext>
                </a:extLst>
              </p:cNvPr>
              <p:cNvSpPr/>
              <p:nvPr/>
            </p:nvSpPr>
            <p:spPr bwMode="gray">
              <a:xfrm>
                <a:off x="8809387" y="2799537"/>
                <a:ext cx="137160" cy="137160"/>
              </a:xfrm>
              <a:prstGeom prst="rect">
                <a:avLst/>
              </a:prstGeom>
              <a:solidFill>
                <a:schemeClr val="accent2"/>
              </a:solidFill>
              <a:ln w="6350" algn="ctr">
                <a:solidFill>
                  <a:schemeClr val="accent2"/>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grpSp>
        <p:grpSp>
          <p:nvGrpSpPr>
            <p:cNvPr id="45" name="Group 44">
              <a:extLst>
                <a:ext uri="{FF2B5EF4-FFF2-40B4-BE49-F238E27FC236}">
                  <a16:creationId xmlns:a16="http://schemas.microsoft.com/office/drawing/2014/main" id="{959863FE-27CE-4FC4-AFA8-5EA0BD33C27B}"/>
                </a:ext>
              </a:extLst>
            </p:cNvPr>
            <p:cNvGrpSpPr/>
            <p:nvPr/>
          </p:nvGrpSpPr>
          <p:grpSpPr>
            <a:xfrm>
              <a:off x="7100978" y="3311649"/>
              <a:ext cx="2210865" cy="131574"/>
              <a:chOff x="8809387" y="3182110"/>
              <a:chExt cx="3105522" cy="184816"/>
            </a:xfrm>
          </p:grpSpPr>
          <p:sp>
            <p:nvSpPr>
              <p:cNvPr id="46" name="TextBox 45">
                <a:extLst>
                  <a:ext uri="{FF2B5EF4-FFF2-40B4-BE49-F238E27FC236}">
                    <a16:creationId xmlns:a16="http://schemas.microsoft.com/office/drawing/2014/main" id="{CDA8A345-8B9E-4221-A04D-A56AA0D36848}"/>
                  </a:ext>
                </a:extLst>
              </p:cNvPr>
              <p:cNvSpPr txBox="1">
                <a:spLocks noChangeArrowheads="1"/>
              </p:cNvSpPr>
              <p:nvPr/>
            </p:nvSpPr>
            <p:spPr bwMode="auto">
              <a:xfrm>
                <a:off x="9070972" y="3182110"/>
                <a:ext cx="2843937" cy="18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defTabSz="651052" eaLnBrk="1" fontAlgn="auto" hangingPunct="1">
                  <a:spcBef>
                    <a:spcPts val="0"/>
                  </a:spcBef>
                  <a:spcAft>
                    <a:spcPts val="0"/>
                  </a:spcAft>
                </a:pPr>
                <a:r>
                  <a:rPr lang="en-US" altLang="en-US" sz="855" dirty="0">
                    <a:solidFill>
                      <a:srgbClr val="000000"/>
                    </a:solidFill>
                    <a:latin typeface="Arial" panose="020B0604020202020204"/>
                  </a:rPr>
                  <a:t>Statin use with low adherence</a:t>
                </a:r>
              </a:p>
            </p:txBody>
          </p:sp>
          <p:sp>
            <p:nvSpPr>
              <p:cNvPr id="47" name="Rectangle 46">
                <a:extLst>
                  <a:ext uri="{FF2B5EF4-FFF2-40B4-BE49-F238E27FC236}">
                    <a16:creationId xmlns:a16="http://schemas.microsoft.com/office/drawing/2014/main" id="{4A6937BC-1288-4E6E-86FA-1029E33012FE}"/>
                  </a:ext>
                </a:extLst>
              </p:cNvPr>
              <p:cNvSpPr/>
              <p:nvPr/>
            </p:nvSpPr>
            <p:spPr bwMode="gray">
              <a:xfrm>
                <a:off x="8809387" y="3205939"/>
                <a:ext cx="137160" cy="137160"/>
              </a:xfrm>
              <a:prstGeom prst="rect">
                <a:avLst/>
              </a:prstGeom>
              <a:solidFill>
                <a:schemeClr val="accent3"/>
              </a:solidFill>
              <a:ln w="6350" algn="ctr">
                <a:solidFill>
                  <a:schemeClr val="accent3"/>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grpSp>
        <p:grpSp>
          <p:nvGrpSpPr>
            <p:cNvPr id="48" name="Group 47">
              <a:extLst>
                <a:ext uri="{FF2B5EF4-FFF2-40B4-BE49-F238E27FC236}">
                  <a16:creationId xmlns:a16="http://schemas.microsoft.com/office/drawing/2014/main" id="{79C273B8-9020-49B5-9A02-E5736D3783BA}"/>
                </a:ext>
              </a:extLst>
            </p:cNvPr>
            <p:cNvGrpSpPr/>
            <p:nvPr/>
          </p:nvGrpSpPr>
          <p:grpSpPr>
            <a:xfrm>
              <a:off x="7100978" y="3522036"/>
              <a:ext cx="2210865" cy="131574"/>
              <a:chOff x="8809387" y="3514619"/>
              <a:chExt cx="3105522" cy="184816"/>
            </a:xfrm>
          </p:grpSpPr>
          <p:sp>
            <p:nvSpPr>
              <p:cNvPr id="49" name="TextBox 48">
                <a:extLst>
                  <a:ext uri="{FF2B5EF4-FFF2-40B4-BE49-F238E27FC236}">
                    <a16:creationId xmlns:a16="http://schemas.microsoft.com/office/drawing/2014/main" id="{E480F5A1-7C63-4685-80D9-AF8D1ED8404B}"/>
                  </a:ext>
                </a:extLst>
              </p:cNvPr>
              <p:cNvSpPr txBox="1">
                <a:spLocks noChangeArrowheads="1"/>
              </p:cNvSpPr>
              <p:nvPr/>
            </p:nvSpPr>
            <p:spPr bwMode="auto">
              <a:xfrm>
                <a:off x="9070972" y="3514619"/>
                <a:ext cx="2843937" cy="18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defTabSz="651052" eaLnBrk="1" fontAlgn="auto" hangingPunct="1">
                  <a:spcBef>
                    <a:spcPts val="0"/>
                  </a:spcBef>
                  <a:spcAft>
                    <a:spcPts val="0"/>
                  </a:spcAft>
                </a:pPr>
                <a:r>
                  <a:rPr lang="en-US" altLang="en-US" sz="855" dirty="0">
                    <a:solidFill>
                      <a:srgbClr val="000000"/>
                    </a:solidFill>
                    <a:latin typeface="Arial" panose="020B0604020202020204"/>
                  </a:rPr>
                  <a:t>Discontinuation of statins</a:t>
                </a:r>
              </a:p>
            </p:txBody>
          </p:sp>
          <p:sp>
            <p:nvSpPr>
              <p:cNvPr id="50" name="Rectangle 49">
                <a:extLst>
                  <a:ext uri="{FF2B5EF4-FFF2-40B4-BE49-F238E27FC236}">
                    <a16:creationId xmlns:a16="http://schemas.microsoft.com/office/drawing/2014/main" id="{7F999DB8-9E59-44D7-9074-1B48E0FC9D88}"/>
                  </a:ext>
                </a:extLst>
              </p:cNvPr>
              <p:cNvSpPr/>
              <p:nvPr/>
            </p:nvSpPr>
            <p:spPr bwMode="gray">
              <a:xfrm>
                <a:off x="8809387" y="3538448"/>
                <a:ext cx="137160" cy="137160"/>
              </a:xfrm>
              <a:prstGeom prst="rect">
                <a:avLst/>
              </a:prstGeom>
              <a:solidFill>
                <a:schemeClr val="accent5"/>
              </a:solidFill>
              <a:ln w="6350" algn="ctr">
                <a:solidFill>
                  <a:schemeClr val="accent5"/>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grpSp>
        <p:grpSp>
          <p:nvGrpSpPr>
            <p:cNvPr id="51" name="Group 50">
              <a:extLst>
                <a:ext uri="{FF2B5EF4-FFF2-40B4-BE49-F238E27FC236}">
                  <a16:creationId xmlns:a16="http://schemas.microsoft.com/office/drawing/2014/main" id="{11C62DD0-FEE1-481C-B9E0-8676F8E0286B}"/>
                </a:ext>
              </a:extLst>
            </p:cNvPr>
            <p:cNvGrpSpPr/>
            <p:nvPr/>
          </p:nvGrpSpPr>
          <p:grpSpPr>
            <a:xfrm>
              <a:off x="7100978" y="3732423"/>
              <a:ext cx="2210865" cy="131574"/>
              <a:chOff x="8809387" y="3809924"/>
              <a:chExt cx="3105522" cy="184816"/>
            </a:xfrm>
          </p:grpSpPr>
          <p:sp>
            <p:nvSpPr>
              <p:cNvPr id="52" name="TextBox 51">
                <a:extLst>
                  <a:ext uri="{FF2B5EF4-FFF2-40B4-BE49-F238E27FC236}">
                    <a16:creationId xmlns:a16="http://schemas.microsoft.com/office/drawing/2014/main" id="{CE41AA12-EFC6-4B46-929D-BFF86AD4D94B}"/>
                  </a:ext>
                </a:extLst>
              </p:cNvPr>
              <p:cNvSpPr txBox="1">
                <a:spLocks noChangeArrowheads="1"/>
              </p:cNvSpPr>
              <p:nvPr/>
            </p:nvSpPr>
            <p:spPr bwMode="auto">
              <a:xfrm>
                <a:off x="9070972" y="3809924"/>
                <a:ext cx="2843937" cy="18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defTabSz="651052" eaLnBrk="1" fontAlgn="auto" hangingPunct="1">
                  <a:spcBef>
                    <a:spcPts val="0"/>
                  </a:spcBef>
                  <a:spcAft>
                    <a:spcPts val="0"/>
                  </a:spcAft>
                </a:pPr>
                <a:r>
                  <a:rPr lang="en-US" altLang="en-US" sz="855" dirty="0">
                    <a:solidFill>
                      <a:srgbClr val="000000"/>
                    </a:solidFill>
                    <a:latin typeface="Arial" panose="020B0604020202020204"/>
                  </a:rPr>
                  <a:t>Other patterns of statin use</a:t>
                </a:r>
              </a:p>
            </p:txBody>
          </p:sp>
          <p:sp>
            <p:nvSpPr>
              <p:cNvPr id="53" name="Rectangle 52">
                <a:extLst>
                  <a:ext uri="{FF2B5EF4-FFF2-40B4-BE49-F238E27FC236}">
                    <a16:creationId xmlns:a16="http://schemas.microsoft.com/office/drawing/2014/main" id="{396D2446-8BE8-4657-8B25-82192D97B74A}"/>
                  </a:ext>
                </a:extLst>
              </p:cNvPr>
              <p:cNvSpPr/>
              <p:nvPr/>
            </p:nvSpPr>
            <p:spPr bwMode="gray">
              <a:xfrm>
                <a:off x="8809387" y="3833753"/>
                <a:ext cx="137160" cy="137160"/>
              </a:xfrm>
              <a:prstGeom prst="rect">
                <a:avLst/>
              </a:prstGeom>
              <a:solidFill>
                <a:schemeClr val="tx2"/>
              </a:solidFill>
              <a:ln w="6350" algn="ctr">
                <a:solidFill>
                  <a:schemeClr val="tx2"/>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grpSp>
        <p:sp>
          <p:nvSpPr>
            <p:cNvPr id="54" name="TextBox 7">
              <a:extLst>
                <a:ext uri="{FF2B5EF4-FFF2-40B4-BE49-F238E27FC236}">
                  <a16:creationId xmlns:a16="http://schemas.microsoft.com/office/drawing/2014/main" id="{7B18AFB3-CF3C-4314-A691-A233915B1559}"/>
                </a:ext>
              </a:extLst>
            </p:cNvPr>
            <p:cNvSpPr txBox="1">
              <a:spLocks noChangeArrowheads="1"/>
            </p:cNvSpPr>
            <p:nvPr/>
          </p:nvSpPr>
          <p:spPr bwMode="auto">
            <a:xfrm rot="16200000">
              <a:off x="2460072" y="3481319"/>
              <a:ext cx="897683" cy="153440"/>
            </a:xfrm>
            <a:prstGeom prst="rect">
              <a:avLst/>
            </a:prstGeom>
            <a:noFill/>
            <a:ln>
              <a:noFill/>
            </a:ln>
          </p:spPr>
          <p:txBody>
            <a:bodyPr wrap="none"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51052" eaLnBrk="1" fontAlgn="auto" hangingPunct="1">
                <a:spcBef>
                  <a:spcPts val="0"/>
                </a:spcBef>
                <a:spcAft>
                  <a:spcPts val="0"/>
                </a:spcAft>
              </a:pPr>
              <a:r>
                <a:rPr lang="en-US" altLang="en-US" sz="997" b="1" dirty="0">
                  <a:solidFill>
                    <a:srgbClr val="000000"/>
                  </a:solidFill>
                  <a:latin typeface="Arial" panose="020B0604020202020204"/>
                </a:rPr>
                <a:t>Population (%)</a:t>
              </a:r>
            </a:p>
          </p:txBody>
        </p:sp>
        <p:sp>
          <p:nvSpPr>
            <p:cNvPr id="55" name="TextBox 54">
              <a:extLst>
                <a:ext uri="{FF2B5EF4-FFF2-40B4-BE49-F238E27FC236}">
                  <a16:creationId xmlns:a16="http://schemas.microsoft.com/office/drawing/2014/main" id="{793BF61B-3D46-4791-87EE-DBF57D5C952B}"/>
                </a:ext>
              </a:extLst>
            </p:cNvPr>
            <p:cNvSpPr txBox="1"/>
            <p:nvPr/>
          </p:nvSpPr>
          <p:spPr>
            <a:xfrm>
              <a:off x="4449812" y="4995076"/>
              <a:ext cx="1183017" cy="153440"/>
            </a:xfrm>
            <a:prstGeom prst="rect">
              <a:avLst/>
            </a:prstGeom>
            <a:noFill/>
          </p:spPr>
          <p:txBody>
            <a:bodyPr wrap="none" lIns="0" tIns="0" rIns="0" bIns="0" rtlCol="0" anchor="t" anchorCtr="0">
              <a:spAutoFit/>
            </a:bodyPr>
            <a:lstStyle/>
            <a:p>
              <a:pPr defTabSz="651052" eaLnBrk="1" fontAlgn="auto" hangingPunct="1">
                <a:spcBef>
                  <a:spcPts val="0"/>
                </a:spcBef>
                <a:spcAft>
                  <a:spcPts val="0"/>
                </a:spcAft>
              </a:pPr>
              <a:r>
                <a:rPr lang="en-US" sz="997" b="1" dirty="0">
                  <a:solidFill>
                    <a:srgbClr val="000000"/>
                  </a:solidFill>
                  <a:latin typeface="Arial" panose="020B0604020202020204"/>
                </a:rPr>
                <a:t>Follow-up (Months)</a:t>
              </a:r>
            </a:p>
          </p:txBody>
        </p:sp>
        <p:grpSp>
          <p:nvGrpSpPr>
            <p:cNvPr id="56" name="Group 55">
              <a:extLst>
                <a:ext uri="{FF2B5EF4-FFF2-40B4-BE49-F238E27FC236}">
                  <a16:creationId xmlns:a16="http://schemas.microsoft.com/office/drawing/2014/main" id="{9D23454B-BE2D-437E-BDFB-A5A9568472A7}"/>
                </a:ext>
              </a:extLst>
            </p:cNvPr>
            <p:cNvGrpSpPr/>
            <p:nvPr/>
          </p:nvGrpSpPr>
          <p:grpSpPr>
            <a:xfrm>
              <a:off x="3005914" y="2442388"/>
              <a:ext cx="211596" cy="2272715"/>
              <a:chOff x="3093411" y="2043138"/>
              <a:chExt cx="297222" cy="3192401"/>
            </a:xfrm>
          </p:grpSpPr>
          <p:sp>
            <p:nvSpPr>
              <p:cNvPr id="57" name="TextBox 56">
                <a:extLst>
                  <a:ext uri="{FF2B5EF4-FFF2-40B4-BE49-F238E27FC236}">
                    <a16:creationId xmlns:a16="http://schemas.microsoft.com/office/drawing/2014/main" id="{9B571642-B906-4CDE-9C8C-7ACB2EEA3C06}"/>
                  </a:ext>
                </a:extLst>
              </p:cNvPr>
              <p:cNvSpPr txBox="1"/>
              <p:nvPr/>
            </p:nvSpPr>
            <p:spPr>
              <a:xfrm>
                <a:off x="3093411" y="2043138"/>
                <a:ext cx="297222" cy="215532"/>
              </a:xfrm>
              <a:prstGeom prst="rect">
                <a:avLst/>
              </a:prstGeom>
              <a:noFill/>
            </p:spPr>
            <p:txBody>
              <a:bodyPr wrap="none" lIns="0" tIns="0" rIns="0" bIns="0" rtlCol="0" anchor="ctr" anchorCtr="0">
                <a:spAutoFit/>
              </a:bodyPr>
              <a:lstStyle/>
              <a:p>
                <a:pPr algn="r" defTabSz="651052" eaLnBrk="1" fontAlgn="auto" hangingPunct="1">
                  <a:spcBef>
                    <a:spcPts val="0"/>
                  </a:spcBef>
                  <a:spcAft>
                    <a:spcPts val="0"/>
                  </a:spcAft>
                </a:pPr>
                <a:r>
                  <a:rPr lang="en-US" sz="997" dirty="0">
                    <a:solidFill>
                      <a:srgbClr val="000000"/>
                    </a:solidFill>
                    <a:latin typeface="Arial" panose="020B0604020202020204"/>
                  </a:rPr>
                  <a:t>100</a:t>
                </a:r>
              </a:p>
            </p:txBody>
          </p:sp>
          <p:sp>
            <p:nvSpPr>
              <p:cNvPr id="58" name="TextBox 57">
                <a:extLst>
                  <a:ext uri="{FF2B5EF4-FFF2-40B4-BE49-F238E27FC236}">
                    <a16:creationId xmlns:a16="http://schemas.microsoft.com/office/drawing/2014/main" id="{2F05903E-21F7-4043-AABD-24996A2DB723}"/>
                  </a:ext>
                </a:extLst>
              </p:cNvPr>
              <p:cNvSpPr txBox="1"/>
              <p:nvPr/>
            </p:nvSpPr>
            <p:spPr>
              <a:xfrm>
                <a:off x="3192485" y="2635617"/>
                <a:ext cx="198148" cy="215532"/>
              </a:xfrm>
              <a:prstGeom prst="rect">
                <a:avLst/>
              </a:prstGeom>
              <a:noFill/>
            </p:spPr>
            <p:txBody>
              <a:bodyPr wrap="none" lIns="0" tIns="0" rIns="0" bIns="0" rtlCol="0" anchor="ctr" anchorCtr="0">
                <a:spAutoFit/>
              </a:bodyPr>
              <a:lstStyle/>
              <a:p>
                <a:pPr algn="r" defTabSz="651052" eaLnBrk="1" fontAlgn="auto" hangingPunct="1">
                  <a:spcBef>
                    <a:spcPts val="0"/>
                  </a:spcBef>
                  <a:spcAft>
                    <a:spcPts val="0"/>
                  </a:spcAft>
                </a:pPr>
                <a:r>
                  <a:rPr lang="en-US" sz="997" dirty="0">
                    <a:solidFill>
                      <a:srgbClr val="000000"/>
                    </a:solidFill>
                    <a:latin typeface="Arial" panose="020B0604020202020204"/>
                  </a:rPr>
                  <a:t>80</a:t>
                </a:r>
              </a:p>
            </p:txBody>
          </p:sp>
          <p:sp>
            <p:nvSpPr>
              <p:cNvPr id="59" name="TextBox 58">
                <a:extLst>
                  <a:ext uri="{FF2B5EF4-FFF2-40B4-BE49-F238E27FC236}">
                    <a16:creationId xmlns:a16="http://schemas.microsoft.com/office/drawing/2014/main" id="{9185E3D4-3BC1-4285-B194-FBD51A4AA228}"/>
                  </a:ext>
                </a:extLst>
              </p:cNvPr>
              <p:cNvSpPr txBox="1"/>
              <p:nvPr/>
            </p:nvSpPr>
            <p:spPr>
              <a:xfrm>
                <a:off x="3192485" y="3227982"/>
                <a:ext cx="198148" cy="215532"/>
              </a:xfrm>
              <a:prstGeom prst="rect">
                <a:avLst/>
              </a:prstGeom>
              <a:noFill/>
            </p:spPr>
            <p:txBody>
              <a:bodyPr wrap="none" lIns="0" tIns="0" rIns="0" bIns="0" rtlCol="0" anchor="ctr" anchorCtr="0">
                <a:spAutoFit/>
              </a:bodyPr>
              <a:lstStyle/>
              <a:p>
                <a:pPr algn="r" defTabSz="651052" eaLnBrk="1" fontAlgn="auto" hangingPunct="1">
                  <a:spcBef>
                    <a:spcPts val="0"/>
                  </a:spcBef>
                  <a:spcAft>
                    <a:spcPts val="0"/>
                  </a:spcAft>
                </a:pPr>
                <a:r>
                  <a:rPr lang="en-US" sz="997" dirty="0">
                    <a:solidFill>
                      <a:srgbClr val="000000"/>
                    </a:solidFill>
                    <a:latin typeface="Arial" panose="020B0604020202020204"/>
                  </a:rPr>
                  <a:t>60</a:t>
                </a:r>
              </a:p>
            </p:txBody>
          </p:sp>
          <p:sp>
            <p:nvSpPr>
              <p:cNvPr id="60" name="TextBox 59">
                <a:extLst>
                  <a:ext uri="{FF2B5EF4-FFF2-40B4-BE49-F238E27FC236}">
                    <a16:creationId xmlns:a16="http://schemas.microsoft.com/office/drawing/2014/main" id="{E0CA5FDB-2B7A-4E2A-A3F8-431B9546FBE9}"/>
                  </a:ext>
                </a:extLst>
              </p:cNvPr>
              <p:cNvSpPr txBox="1"/>
              <p:nvPr/>
            </p:nvSpPr>
            <p:spPr>
              <a:xfrm>
                <a:off x="3192485" y="3829653"/>
                <a:ext cx="198148" cy="215532"/>
              </a:xfrm>
              <a:prstGeom prst="rect">
                <a:avLst/>
              </a:prstGeom>
              <a:noFill/>
            </p:spPr>
            <p:txBody>
              <a:bodyPr wrap="none" lIns="0" tIns="0" rIns="0" bIns="0" rtlCol="0" anchor="ctr" anchorCtr="0">
                <a:spAutoFit/>
              </a:bodyPr>
              <a:lstStyle/>
              <a:p>
                <a:pPr algn="r" defTabSz="651052" eaLnBrk="1" fontAlgn="auto" hangingPunct="1">
                  <a:spcBef>
                    <a:spcPts val="0"/>
                  </a:spcBef>
                  <a:spcAft>
                    <a:spcPts val="0"/>
                  </a:spcAft>
                </a:pPr>
                <a:r>
                  <a:rPr lang="en-US" sz="997" dirty="0">
                    <a:solidFill>
                      <a:srgbClr val="000000"/>
                    </a:solidFill>
                    <a:latin typeface="Arial" panose="020B0604020202020204"/>
                  </a:rPr>
                  <a:t>40</a:t>
                </a:r>
              </a:p>
            </p:txBody>
          </p:sp>
          <p:sp>
            <p:nvSpPr>
              <p:cNvPr id="61" name="TextBox 60">
                <a:extLst>
                  <a:ext uri="{FF2B5EF4-FFF2-40B4-BE49-F238E27FC236}">
                    <a16:creationId xmlns:a16="http://schemas.microsoft.com/office/drawing/2014/main" id="{BB0ABFBE-48C0-4FE2-B68C-96EB850194E0}"/>
                  </a:ext>
                </a:extLst>
              </p:cNvPr>
              <p:cNvSpPr txBox="1"/>
              <p:nvPr/>
            </p:nvSpPr>
            <p:spPr>
              <a:xfrm>
                <a:off x="3192485" y="4423749"/>
                <a:ext cx="198148" cy="215532"/>
              </a:xfrm>
              <a:prstGeom prst="rect">
                <a:avLst/>
              </a:prstGeom>
              <a:noFill/>
            </p:spPr>
            <p:txBody>
              <a:bodyPr wrap="none" lIns="0" tIns="0" rIns="0" bIns="0" rtlCol="0" anchor="ctr" anchorCtr="0">
                <a:spAutoFit/>
              </a:bodyPr>
              <a:lstStyle/>
              <a:p>
                <a:pPr algn="r" defTabSz="651052" eaLnBrk="1" fontAlgn="auto" hangingPunct="1">
                  <a:spcBef>
                    <a:spcPts val="0"/>
                  </a:spcBef>
                  <a:spcAft>
                    <a:spcPts val="0"/>
                  </a:spcAft>
                </a:pPr>
                <a:r>
                  <a:rPr lang="en-US" sz="997" dirty="0">
                    <a:solidFill>
                      <a:srgbClr val="000000"/>
                    </a:solidFill>
                    <a:latin typeface="Arial" panose="020B0604020202020204"/>
                  </a:rPr>
                  <a:t>20</a:t>
                </a:r>
              </a:p>
            </p:txBody>
          </p:sp>
          <p:sp>
            <p:nvSpPr>
              <p:cNvPr id="62" name="TextBox 61">
                <a:extLst>
                  <a:ext uri="{FF2B5EF4-FFF2-40B4-BE49-F238E27FC236}">
                    <a16:creationId xmlns:a16="http://schemas.microsoft.com/office/drawing/2014/main" id="{9E0B2B14-77B3-4D75-8031-F8D2B4D6E85F}"/>
                  </a:ext>
                </a:extLst>
              </p:cNvPr>
              <p:cNvSpPr txBox="1"/>
              <p:nvPr/>
            </p:nvSpPr>
            <p:spPr>
              <a:xfrm>
                <a:off x="3291558" y="5020007"/>
                <a:ext cx="99075" cy="215532"/>
              </a:xfrm>
              <a:prstGeom prst="rect">
                <a:avLst/>
              </a:prstGeom>
              <a:noFill/>
            </p:spPr>
            <p:txBody>
              <a:bodyPr wrap="none" lIns="0" tIns="0" rIns="0" bIns="0" rtlCol="0" anchor="ctr" anchorCtr="0">
                <a:spAutoFit/>
              </a:bodyPr>
              <a:lstStyle/>
              <a:p>
                <a:pPr algn="r" defTabSz="651052" eaLnBrk="1" fontAlgn="auto" hangingPunct="1">
                  <a:spcBef>
                    <a:spcPts val="0"/>
                  </a:spcBef>
                  <a:spcAft>
                    <a:spcPts val="0"/>
                  </a:spcAft>
                </a:pPr>
                <a:r>
                  <a:rPr lang="en-US" sz="997" dirty="0">
                    <a:solidFill>
                      <a:srgbClr val="000000"/>
                    </a:solidFill>
                    <a:latin typeface="Arial" panose="020B0604020202020204"/>
                  </a:rPr>
                  <a:t>0</a:t>
                </a:r>
              </a:p>
            </p:txBody>
          </p:sp>
        </p:grpSp>
        <p:grpSp>
          <p:nvGrpSpPr>
            <p:cNvPr id="63" name="Group 62">
              <a:extLst>
                <a:ext uri="{FF2B5EF4-FFF2-40B4-BE49-F238E27FC236}">
                  <a16:creationId xmlns:a16="http://schemas.microsoft.com/office/drawing/2014/main" id="{BC2FEEB4-06BD-4884-A746-400E4CAD0F5E}"/>
                </a:ext>
              </a:extLst>
            </p:cNvPr>
            <p:cNvGrpSpPr/>
            <p:nvPr/>
          </p:nvGrpSpPr>
          <p:grpSpPr>
            <a:xfrm>
              <a:off x="3288958" y="2497364"/>
              <a:ext cx="3481313" cy="2147828"/>
              <a:chOff x="3490991" y="2120364"/>
              <a:chExt cx="4890074" cy="3016977"/>
            </a:xfrm>
          </p:grpSpPr>
          <p:cxnSp>
            <p:nvCxnSpPr>
              <p:cNvPr id="64" name="Straight Connector 63">
                <a:extLst>
                  <a:ext uri="{FF2B5EF4-FFF2-40B4-BE49-F238E27FC236}">
                    <a16:creationId xmlns:a16="http://schemas.microsoft.com/office/drawing/2014/main" id="{D68EF057-12BA-4894-925D-202F8333DB4B}"/>
                  </a:ext>
                </a:extLst>
              </p:cNvPr>
              <p:cNvCxnSpPr>
                <a:cxnSpLocks/>
              </p:cNvCxnSpPr>
              <p:nvPr/>
            </p:nvCxnSpPr>
            <p:spPr>
              <a:xfrm>
                <a:off x="3490991" y="2120364"/>
                <a:ext cx="0" cy="3016977"/>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8CBA1D9-66B9-4E50-903C-AD6D7483FB29}"/>
                  </a:ext>
                </a:extLst>
              </p:cNvPr>
              <p:cNvCxnSpPr>
                <a:cxnSpLocks/>
              </p:cNvCxnSpPr>
              <p:nvPr/>
            </p:nvCxnSpPr>
            <p:spPr>
              <a:xfrm>
                <a:off x="3490991" y="5130460"/>
                <a:ext cx="4890074"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5A2E5142-38E0-4646-B2DC-2B2AC751E818}"/>
                </a:ext>
              </a:extLst>
            </p:cNvPr>
            <p:cNvGrpSpPr/>
            <p:nvPr/>
          </p:nvGrpSpPr>
          <p:grpSpPr>
            <a:xfrm>
              <a:off x="3341266" y="4670021"/>
              <a:ext cx="3393314" cy="291490"/>
              <a:chOff x="3564466" y="5172205"/>
              <a:chExt cx="4766464" cy="409444"/>
            </a:xfrm>
          </p:grpSpPr>
          <p:sp>
            <p:nvSpPr>
              <p:cNvPr id="67" name="TextBox 66">
                <a:extLst>
                  <a:ext uri="{FF2B5EF4-FFF2-40B4-BE49-F238E27FC236}">
                    <a16:creationId xmlns:a16="http://schemas.microsoft.com/office/drawing/2014/main" id="{D315621E-7A49-4797-B92A-D1AF133F97A4}"/>
                  </a:ext>
                </a:extLst>
              </p:cNvPr>
              <p:cNvSpPr txBox="1"/>
              <p:nvPr/>
            </p:nvSpPr>
            <p:spPr>
              <a:xfrm>
                <a:off x="3564466" y="5172205"/>
                <a:ext cx="970475" cy="409444"/>
              </a:xfrm>
              <a:prstGeom prst="rect">
                <a:avLst/>
              </a:prstGeom>
              <a:noFill/>
            </p:spPr>
            <p:txBody>
              <a:bodyPr wrap="none" lIns="0" tIns="0" rIns="0" bIns="0" rtlCol="0" anchor="t" anchorCtr="0">
                <a:spAutoFit/>
              </a:bodyPr>
              <a:lstStyle/>
              <a:p>
                <a:pPr defTabSz="651052" eaLnBrk="1" fontAlgn="auto" hangingPunct="1">
                  <a:lnSpc>
                    <a:spcPct val="95000"/>
                  </a:lnSpc>
                  <a:spcBef>
                    <a:spcPts val="0"/>
                  </a:spcBef>
                  <a:spcAft>
                    <a:spcPts val="0"/>
                  </a:spcAft>
                </a:pPr>
                <a:r>
                  <a:rPr lang="en-US" sz="997" dirty="0">
                    <a:solidFill>
                      <a:srgbClr val="000000"/>
                    </a:solidFill>
                    <a:latin typeface="Arial" panose="020B0604020202020204"/>
                  </a:rPr>
                  <a:t>6</a:t>
                </a:r>
              </a:p>
              <a:p>
                <a:pPr defTabSz="651052" eaLnBrk="1" fontAlgn="auto" hangingPunct="1">
                  <a:lnSpc>
                    <a:spcPct val="95000"/>
                  </a:lnSpc>
                  <a:spcBef>
                    <a:spcPts val="0"/>
                  </a:spcBef>
                  <a:spcAft>
                    <a:spcPts val="0"/>
                  </a:spcAft>
                </a:pPr>
                <a:r>
                  <a:rPr lang="en-US" sz="997" dirty="0">
                    <a:solidFill>
                      <a:srgbClr val="000000"/>
                    </a:solidFill>
                    <a:latin typeface="Arial" panose="020B0604020202020204"/>
                  </a:rPr>
                  <a:t>(n = 29,932)</a:t>
                </a:r>
              </a:p>
            </p:txBody>
          </p:sp>
          <p:sp>
            <p:nvSpPr>
              <p:cNvPr id="68" name="TextBox 67">
                <a:extLst>
                  <a:ext uri="{FF2B5EF4-FFF2-40B4-BE49-F238E27FC236}">
                    <a16:creationId xmlns:a16="http://schemas.microsoft.com/office/drawing/2014/main" id="{54E6EC09-CFCA-409B-AD9E-B06C25FB1D88}"/>
                  </a:ext>
                </a:extLst>
              </p:cNvPr>
              <p:cNvSpPr txBox="1"/>
              <p:nvPr/>
            </p:nvSpPr>
            <p:spPr>
              <a:xfrm>
                <a:off x="4824777" y="5172205"/>
                <a:ext cx="970475" cy="409444"/>
              </a:xfrm>
              <a:prstGeom prst="rect">
                <a:avLst/>
              </a:prstGeom>
              <a:noFill/>
            </p:spPr>
            <p:txBody>
              <a:bodyPr wrap="none" lIns="0" tIns="0" rIns="0" bIns="0" rtlCol="0" anchor="t" anchorCtr="0">
                <a:spAutoFit/>
              </a:bodyPr>
              <a:lstStyle/>
              <a:p>
                <a:pPr defTabSz="651052" eaLnBrk="1" fontAlgn="auto" hangingPunct="1">
                  <a:lnSpc>
                    <a:spcPct val="95000"/>
                  </a:lnSpc>
                  <a:spcBef>
                    <a:spcPts val="0"/>
                  </a:spcBef>
                  <a:spcAft>
                    <a:spcPts val="0"/>
                  </a:spcAft>
                </a:pPr>
                <a:r>
                  <a:rPr lang="en-US" sz="997" dirty="0">
                    <a:solidFill>
                      <a:srgbClr val="000000"/>
                    </a:solidFill>
                    <a:latin typeface="Arial" panose="020B0604020202020204"/>
                  </a:rPr>
                  <a:t>12</a:t>
                </a:r>
              </a:p>
              <a:p>
                <a:pPr defTabSz="651052" eaLnBrk="1" fontAlgn="auto" hangingPunct="1">
                  <a:lnSpc>
                    <a:spcPct val="95000"/>
                  </a:lnSpc>
                  <a:spcBef>
                    <a:spcPts val="0"/>
                  </a:spcBef>
                  <a:spcAft>
                    <a:spcPts val="0"/>
                  </a:spcAft>
                </a:pPr>
                <a:r>
                  <a:rPr lang="en-US" sz="997" dirty="0">
                    <a:solidFill>
                      <a:srgbClr val="000000"/>
                    </a:solidFill>
                    <a:latin typeface="Arial" panose="020B0604020202020204"/>
                  </a:rPr>
                  <a:t>(n = 28,131)</a:t>
                </a:r>
              </a:p>
            </p:txBody>
          </p:sp>
          <p:sp>
            <p:nvSpPr>
              <p:cNvPr id="69" name="TextBox 68">
                <a:extLst>
                  <a:ext uri="{FF2B5EF4-FFF2-40B4-BE49-F238E27FC236}">
                    <a16:creationId xmlns:a16="http://schemas.microsoft.com/office/drawing/2014/main" id="{D6D0E978-33F3-4731-A635-420CD56C7A23}"/>
                  </a:ext>
                </a:extLst>
              </p:cNvPr>
              <p:cNvSpPr txBox="1"/>
              <p:nvPr/>
            </p:nvSpPr>
            <p:spPr>
              <a:xfrm>
                <a:off x="6090992" y="5172205"/>
                <a:ext cx="970475" cy="409444"/>
              </a:xfrm>
              <a:prstGeom prst="rect">
                <a:avLst/>
              </a:prstGeom>
              <a:noFill/>
            </p:spPr>
            <p:txBody>
              <a:bodyPr wrap="none" lIns="0" tIns="0" rIns="0" bIns="0" rtlCol="0" anchor="t" anchorCtr="0">
                <a:spAutoFit/>
              </a:bodyPr>
              <a:lstStyle/>
              <a:p>
                <a:pPr defTabSz="651052" eaLnBrk="1" fontAlgn="auto" hangingPunct="1">
                  <a:lnSpc>
                    <a:spcPct val="95000"/>
                  </a:lnSpc>
                  <a:spcBef>
                    <a:spcPts val="0"/>
                  </a:spcBef>
                  <a:spcAft>
                    <a:spcPts val="0"/>
                  </a:spcAft>
                </a:pPr>
                <a:r>
                  <a:rPr lang="en-US" sz="997" dirty="0">
                    <a:solidFill>
                      <a:srgbClr val="000000"/>
                    </a:solidFill>
                    <a:latin typeface="Arial" panose="020B0604020202020204"/>
                  </a:rPr>
                  <a:t>18</a:t>
                </a:r>
              </a:p>
              <a:p>
                <a:pPr defTabSz="651052" eaLnBrk="1" fontAlgn="auto" hangingPunct="1">
                  <a:lnSpc>
                    <a:spcPct val="95000"/>
                  </a:lnSpc>
                  <a:spcBef>
                    <a:spcPts val="0"/>
                  </a:spcBef>
                  <a:spcAft>
                    <a:spcPts val="0"/>
                  </a:spcAft>
                </a:pPr>
                <a:r>
                  <a:rPr lang="en-US" sz="997" dirty="0">
                    <a:solidFill>
                      <a:srgbClr val="000000"/>
                    </a:solidFill>
                    <a:latin typeface="Arial" panose="020B0604020202020204"/>
                  </a:rPr>
                  <a:t>(n = 26,393)</a:t>
                </a:r>
              </a:p>
            </p:txBody>
          </p:sp>
          <p:sp>
            <p:nvSpPr>
              <p:cNvPr id="70" name="TextBox 69">
                <a:extLst>
                  <a:ext uri="{FF2B5EF4-FFF2-40B4-BE49-F238E27FC236}">
                    <a16:creationId xmlns:a16="http://schemas.microsoft.com/office/drawing/2014/main" id="{8B7EA118-E237-4465-8A9F-F224E63FF472}"/>
                  </a:ext>
                </a:extLst>
              </p:cNvPr>
              <p:cNvSpPr txBox="1"/>
              <p:nvPr/>
            </p:nvSpPr>
            <p:spPr>
              <a:xfrm>
                <a:off x="7360455" y="5172205"/>
                <a:ext cx="970475" cy="409444"/>
              </a:xfrm>
              <a:prstGeom prst="rect">
                <a:avLst/>
              </a:prstGeom>
              <a:noFill/>
            </p:spPr>
            <p:txBody>
              <a:bodyPr wrap="none" lIns="0" tIns="0" rIns="0" bIns="0" rtlCol="0" anchor="t" anchorCtr="0">
                <a:spAutoFit/>
              </a:bodyPr>
              <a:lstStyle/>
              <a:p>
                <a:pPr defTabSz="651052" eaLnBrk="1" fontAlgn="auto" hangingPunct="1">
                  <a:lnSpc>
                    <a:spcPct val="95000"/>
                  </a:lnSpc>
                  <a:spcBef>
                    <a:spcPts val="0"/>
                  </a:spcBef>
                  <a:spcAft>
                    <a:spcPts val="0"/>
                  </a:spcAft>
                </a:pPr>
                <a:r>
                  <a:rPr lang="en-US" sz="997" dirty="0">
                    <a:solidFill>
                      <a:srgbClr val="000000"/>
                    </a:solidFill>
                    <a:latin typeface="Arial" panose="020B0604020202020204"/>
                  </a:rPr>
                  <a:t>24</a:t>
                </a:r>
              </a:p>
              <a:p>
                <a:pPr defTabSz="651052" eaLnBrk="1" fontAlgn="auto" hangingPunct="1">
                  <a:lnSpc>
                    <a:spcPct val="95000"/>
                  </a:lnSpc>
                  <a:spcBef>
                    <a:spcPts val="0"/>
                  </a:spcBef>
                  <a:spcAft>
                    <a:spcPts val="0"/>
                  </a:spcAft>
                </a:pPr>
                <a:r>
                  <a:rPr lang="en-US" sz="997" dirty="0">
                    <a:solidFill>
                      <a:srgbClr val="000000"/>
                    </a:solidFill>
                    <a:latin typeface="Arial" panose="020B0604020202020204"/>
                  </a:rPr>
                  <a:t>(n = 24,768)</a:t>
                </a:r>
              </a:p>
            </p:txBody>
          </p:sp>
        </p:grpSp>
        <p:grpSp>
          <p:nvGrpSpPr>
            <p:cNvPr id="71" name="Group 70">
              <a:extLst>
                <a:ext uri="{FF2B5EF4-FFF2-40B4-BE49-F238E27FC236}">
                  <a16:creationId xmlns:a16="http://schemas.microsoft.com/office/drawing/2014/main" id="{5CDDA910-23E0-4C8A-85CC-D9F2C8768847}"/>
                </a:ext>
              </a:extLst>
            </p:cNvPr>
            <p:cNvGrpSpPr/>
            <p:nvPr/>
          </p:nvGrpSpPr>
          <p:grpSpPr>
            <a:xfrm>
              <a:off x="3523969" y="2518519"/>
              <a:ext cx="325488" cy="2118543"/>
              <a:chOff x="3821103" y="2150079"/>
              <a:chExt cx="457200" cy="2975841"/>
            </a:xfrm>
          </p:grpSpPr>
          <p:sp>
            <p:nvSpPr>
              <p:cNvPr id="72" name="Rectangle 71">
                <a:extLst>
                  <a:ext uri="{FF2B5EF4-FFF2-40B4-BE49-F238E27FC236}">
                    <a16:creationId xmlns:a16="http://schemas.microsoft.com/office/drawing/2014/main" id="{AA72E2C4-0514-4B2D-9702-6549D51A5408}"/>
                  </a:ext>
                </a:extLst>
              </p:cNvPr>
              <p:cNvSpPr/>
              <p:nvPr/>
            </p:nvSpPr>
            <p:spPr bwMode="gray">
              <a:xfrm>
                <a:off x="3821103" y="3375160"/>
                <a:ext cx="457200" cy="1750760"/>
              </a:xfrm>
              <a:prstGeom prst="rect">
                <a:avLst/>
              </a:prstGeom>
              <a:solidFill>
                <a:schemeClr val="accent1"/>
              </a:solidFill>
              <a:ln w="3175" algn="ctr">
                <a:solidFill>
                  <a:schemeClr val="accent1"/>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73" name="Rectangle 72">
                <a:extLst>
                  <a:ext uri="{FF2B5EF4-FFF2-40B4-BE49-F238E27FC236}">
                    <a16:creationId xmlns:a16="http://schemas.microsoft.com/office/drawing/2014/main" id="{0905ACA4-8743-477A-81B8-8CCCA0E7D438}"/>
                  </a:ext>
                </a:extLst>
              </p:cNvPr>
              <p:cNvSpPr/>
              <p:nvPr/>
            </p:nvSpPr>
            <p:spPr bwMode="gray">
              <a:xfrm>
                <a:off x="3821103" y="3113903"/>
                <a:ext cx="457200" cy="261257"/>
              </a:xfrm>
              <a:prstGeom prst="rect">
                <a:avLst/>
              </a:prstGeom>
              <a:solidFill>
                <a:schemeClr val="accent2"/>
              </a:solidFill>
              <a:ln w="3175" algn="ctr">
                <a:solidFill>
                  <a:schemeClr val="accent2"/>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74" name="Rectangle 73">
                <a:extLst>
                  <a:ext uri="{FF2B5EF4-FFF2-40B4-BE49-F238E27FC236}">
                    <a16:creationId xmlns:a16="http://schemas.microsoft.com/office/drawing/2014/main" id="{1BCA95F2-3F1F-420F-9F24-6CC6DF04E9DC}"/>
                  </a:ext>
                </a:extLst>
              </p:cNvPr>
              <p:cNvSpPr/>
              <p:nvPr/>
            </p:nvSpPr>
            <p:spPr bwMode="gray">
              <a:xfrm>
                <a:off x="3821103" y="2601981"/>
                <a:ext cx="457200" cy="511923"/>
              </a:xfrm>
              <a:prstGeom prst="rect">
                <a:avLst/>
              </a:prstGeom>
              <a:solidFill>
                <a:schemeClr val="accent3"/>
              </a:solidFill>
              <a:ln w="3175" algn="ctr">
                <a:solidFill>
                  <a:schemeClr val="accent3"/>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75" name="Rectangle 74">
                <a:extLst>
                  <a:ext uri="{FF2B5EF4-FFF2-40B4-BE49-F238E27FC236}">
                    <a16:creationId xmlns:a16="http://schemas.microsoft.com/office/drawing/2014/main" id="{1C9C6509-A9DD-4C9A-ADF8-ACF9BF694771}"/>
                  </a:ext>
                </a:extLst>
              </p:cNvPr>
              <p:cNvSpPr/>
              <p:nvPr/>
            </p:nvSpPr>
            <p:spPr bwMode="gray">
              <a:xfrm>
                <a:off x="3821103" y="2238341"/>
                <a:ext cx="457200" cy="367170"/>
              </a:xfrm>
              <a:prstGeom prst="rect">
                <a:avLst/>
              </a:prstGeom>
              <a:solidFill>
                <a:schemeClr val="accent5"/>
              </a:solidFill>
              <a:ln w="3175" algn="ctr">
                <a:solidFill>
                  <a:schemeClr val="accent5"/>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76" name="Rectangle 75">
                <a:extLst>
                  <a:ext uri="{FF2B5EF4-FFF2-40B4-BE49-F238E27FC236}">
                    <a16:creationId xmlns:a16="http://schemas.microsoft.com/office/drawing/2014/main" id="{7C151C4B-EDB9-4DE0-A186-52985B064C19}"/>
                  </a:ext>
                </a:extLst>
              </p:cNvPr>
              <p:cNvSpPr/>
              <p:nvPr/>
            </p:nvSpPr>
            <p:spPr bwMode="gray">
              <a:xfrm>
                <a:off x="3821103" y="2150079"/>
                <a:ext cx="457200" cy="84729"/>
              </a:xfrm>
              <a:prstGeom prst="rect">
                <a:avLst/>
              </a:prstGeom>
              <a:solidFill>
                <a:schemeClr val="tx2"/>
              </a:solidFill>
              <a:ln w="3175" algn="ctr">
                <a:solidFill>
                  <a:schemeClr val="tx2"/>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grpSp>
        <p:grpSp>
          <p:nvGrpSpPr>
            <p:cNvPr id="77" name="Group 76">
              <a:extLst>
                <a:ext uri="{FF2B5EF4-FFF2-40B4-BE49-F238E27FC236}">
                  <a16:creationId xmlns:a16="http://schemas.microsoft.com/office/drawing/2014/main" id="{BA217DE9-1520-43FF-934D-07EC4D84CCD5}"/>
                </a:ext>
              </a:extLst>
            </p:cNvPr>
            <p:cNvGrpSpPr/>
            <p:nvPr/>
          </p:nvGrpSpPr>
          <p:grpSpPr>
            <a:xfrm>
              <a:off x="4421204" y="2518519"/>
              <a:ext cx="325488" cy="2118543"/>
              <a:chOff x="5081415" y="2150079"/>
              <a:chExt cx="457200" cy="2975841"/>
            </a:xfrm>
          </p:grpSpPr>
          <p:sp>
            <p:nvSpPr>
              <p:cNvPr id="78" name="Rectangle 77">
                <a:extLst>
                  <a:ext uri="{FF2B5EF4-FFF2-40B4-BE49-F238E27FC236}">
                    <a16:creationId xmlns:a16="http://schemas.microsoft.com/office/drawing/2014/main" id="{45340156-775C-4DD4-9BC0-38B211204E99}"/>
                  </a:ext>
                </a:extLst>
              </p:cNvPr>
              <p:cNvSpPr/>
              <p:nvPr/>
            </p:nvSpPr>
            <p:spPr bwMode="gray">
              <a:xfrm>
                <a:off x="5081415" y="3670160"/>
                <a:ext cx="457200" cy="1455760"/>
              </a:xfrm>
              <a:prstGeom prst="rect">
                <a:avLst/>
              </a:prstGeom>
              <a:solidFill>
                <a:schemeClr val="accent1"/>
              </a:solidFill>
              <a:ln w="3175" algn="ctr">
                <a:solidFill>
                  <a:schemeClr val="accent1"/>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79" name="Rectangle 78">
                <a:extLst>
                  <a:ext uri="{FF2B5EF4-FFF2-40B4-BE49-F238E27FC236}">
                    <a16:creationId xmlns:a16="http://schemas.microsoft.com/office/drawing/2014/main" id="{9E231EEF-15B1-4FB7-B734-114D604FFD86}"/>
                  </a:ext>
                </a:extLst>
              </p:cNvPr>
              <p:cNvSpPr/>
              <p:nvPr/>
            </p:nvSpPr>
            <p:spPr bwMode="gray">
              <a:xfrm>
                <a:off x="5081415" y="3341077"/>
                <a:ext cx="457200" cy="327997"/>
              </a:xfrm>
              <a:prstGeom prst="rect">
                <a:avLst/>
              </a:prstGeom>
              <a:solidFill>
                <a:schemeClr val="accent2"/>
              </a:solidFill>
              <a:ln w="3175" algn="ctr">
                <a:solidFill>
                  <a:schemeClr val="accent2"/>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80" name="Rectangle 79">
                <a:extLst>
                  <a:ext uri="{FF2B5EF4-FFF2-40B4-BE49-F238E27FC236}">
                    <a16:creationId xmlns:a16="http://schemas.microsoft.com/office/drawing/2014/main" id="{47F1CC8B-AB8E-4AD3-AEBD-37D58418CBC0}"/>
                  </a:ext>
                </a:extLst>
              </p:cNvPr>
              <p:cNvSpPr/>
              <p:nvPr/>
            </p:nvSpPr>
            <p:spPr bwMode="gray">
              <a:xfrm>
                <a:off x="5081415" y="2770833"/>
                <a:ext cx="457200" cy="571671"/>
              </a:xfrm>
              <a:prstGeom prst="rect">
                <a:avLst/>
              </a:prstGeom>
              <a:solidFill>
                <a:schemeClr val="accent3"/>
              </a:solidFill>
              <a:ln w="3175" algn="ctr">
                <a:solidFill>
                  <a:schemeClr val="accent3"/>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81" name="Rectangle 80">
                <a:extLst>
                  <a:ext uri="{FF2B5EF4-FFF2-40B4-BE49-F238E27FC236}">
                    <a16:creationId xmlns:a16="http://schemas.microsoft.com/office/drawing/2014/main" id="{24B6FE7E-9CBF-42C2-9C75-4BF1F177E3C8}"/>
                  </a:ext>
                </a:extLst>
              </p:cNvPr>
              <p:cNvSpPr/>
              <p:nvPr/>
            </p:nvSpPr>
            <p:spPr bwMode="gray">
              <a:xfrm>
                <a:off x="5081415" y="2283488"/>
                <a:ext cx="457200" cy="490333"/>
              </a:xfrm>
              <a:prstGeom prst="rect">
                <a:avLst/>
              </a:prstGeom>
              <a:solidFill>
                <a:schemeClr val="accent5"/>
              </a:solidFill>
              <a:ln w="3175" algn="ctr">
                <a:solidFill>
                  <a:schemeClr val="accent5"/>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82" name="Rectangle 81">
                <a:extLst>
                  <a:ext uri="{FF2B5EF4-FFF2-40B4-BE49-F238E27FC236}">
                    <a16:creationId xmlns:a16="http://schemas.microsoft.com/office/drawing/2014/main" id="{89C2792E-5AFE-43EE-AD3A-1FEFDBD13CFC}"/>
                  </a:ext>
                </a:extLst>
              </p:cNvPr>
              <p:cNvSpPr/>
              <p:nvPr/>
            </p:nvSpPr>
            <p:spPr bwMode="gray">
              <a:xfrm>
                <a:off x="5081415" y="2150079"/>
                <a:ext cx="457200" cy="135921"/>
              </a:xfrm>
              <a:prstGeom prst="rect">
                <a:avLst/>
              </a:prstGeom>
              <a:solidFill>
                <a:schemeClr val="tx2"/>
              </a:solidFill>
              <a:ln w="3175" algn="ctr">
                <a:solidFill>
                  <a:schemeClr val="tx2"/>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grpSp>
        <p:grpSp>
          <p:nvGrpSpPr>
            <p:cNvPr id="83" name="Group 82">
              <a:extLst>
                <a:ext uri="{FF2B5EF4-FFF2-40B4-BE49-F238E27FC236}">
                  <a16:creationId xmlns:a16="http://schemas.microsoft.com/office/drawing/2014/main" id="{A83A1970-00E2-45F2-B7E1-541CDDCC802F}"/>
                </a:ext>
              </a:extLst>
            </p:cNvPr>
            <p:cNvGrpSpPr/>
            <p:nvPr/>
          </p:nvGrpSpPr>
          <p:grpSpPr>
            <a:xfrm>
              <a:off x="5322640" y="2518519"/>
              <a:ext cx="325488" cy="2118543"/>
              <a:chOff x="6347631" y="2150079"/>
              <a:chExt cx="457200" cy="2975841"/>
            </a:xfrm>
          </p:grpSpPr>
          <p:sp>
            <p:nvSpPr>
              <p:cNvPr id="84" name="Rectangle 83">
                <a:extLst>
                  <a:ext uri="{FF2B5EF4-FFF2-40B4-BE49-F238E27FC236}">
                    <a16:creationId xmlns:a16="http://schemas.microsoft.com/office/drawing/2014/main" id="{EF879325-A7CE-407F-8F44-3FE82326EC96}"/>
                  </a:ext>
                </a:extLst>
              </p:cNvPr>
              <p:cNvSpPr/>
              <p:nvPr/>
            </p:nvSpPr>
            <p:spPr bwMode="gray">
              <a:xfrm>
                <a:off x="6347631" y="3810000"/>
                <a:ext cx="457200" cy="1315920"/>
              </a:xfrm>
              <a:prstGeom prst="rect">
                <a:avLst/>
              </a:prstGeom>
              <a:solidFill>
                <a:schemeClr val="accent1"/>
              </a:solidFill>
              <a:ln w="3175" algn="ctr">
                <a:solidFill>
                  <a:schemeClr val="accent1"/>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85" name="Rectangle 84">
                <a:extLst>
                  <a:ext uri="{FF2B5EF4-FFF2-40B4-BE49-F238E27FC236}">
                    <a16:creationId xmlns:a16="http://schemas.microsoft.com/office/drawing/2014/main" id="{2183C3AB-FFD5-46ED-A20A-9A78647BF8AB}"/>
                  </a:ext>
                </a:extLst>
              </p:cNvPr>
              <p:cNvSpPr/>
              <p:nvPr/>
            </p:nvSpPr>
            <p:spPr bwMode="gray">
              <a:xfrm>
                <a:off x="6347631" y="3429001"/>
                <a:ext cx="457200" cy="381000"/>
              </a:xfrm>
              <a:prstGeom prst="rect">
                <a:avLst/>
              </a:prstGeom>
              <a:solidFill>
                <a:schemeClr val="accent2"/>
              </a:solidFill>
              <a:ln w="3175" algn="ctr">
                <a:solidFill>
                  <a:schemeClr val="accent2"/>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86" name="Rectangle 85">
                <a:extLst>
                  <a:ext uri="{FF2B5EF4-FFF2-40B4-BE49-F238E27FC236}">
                    <a16:creationId xmlns:a16="http://schemas.microsoft.com/office/drawing/2014/main" id="{24E5B018-2FE1-4B64-BE0B-40A2C7E01EBD}"/>
                  </a:ext>
                </a:extLst>
              </p:cNvPr>
              <p:cNvSpPr/>
              <p:nvPr/>
            </p:nvSpPr>
            <p:spPr bwMode="gray">
              <a:xfrm>
                <a:off x="6347631" y="2858757"/>
                <a:ext cx="457200" cy="570244"/>
              </a:xfrm>
              <a:prstGeom prst="rect">
                <a:avLst/>
              </a:prstGeom>
              <a:solidFill>
                <a:schemeClr val="accent3"/>
              </a:solidFill>
              <a:ln w="3175" algn="ctr">
                <a:solidFill>
                  <a:schemeClr val="accent3"/>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87" name="Rectangle 86">
                <a:extLst>
                  <a:ext uri="{FF2B5EF4-FFF2-40B4-BE49-F238E27FC236}">
                    <a16:creationId xmlns:a16="http://schemas.microsoft.com/office/drawing/2014/main" id="{C4EE8CCD-E4B4-4142-A63F-F0EF431B56AB}"/>
                  </a:ext>
                </a:extLst>
              </p:cNvPr>
              <p:cNvSpPr/>
              <p:nvPr/>
            </p:nvSpPr>
            <p:spPr bwMode="gray">
              <a:xfrm>
                <a:off x="6347631" y="2326264"/>
                <a:ext cx="457200" cy="532491"/>
              </a:xfrm>
              <a:prstGeom prst="rect">
                <a:avLst/>
              </a:prstGeom>
              <a:solidFill>
                <a:schemeClr val="accent5"/>
              </a:solidFill>
              <a:ln w="3175" algn="ctr">
                <a:solidFill>
                  <a:schemeClr val="accent5"/>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88" name="Rectangle 87">
                <a:extLst>
                  <a:ext uri="{FF2B5EF4-FFF2-40B4-BE49-F238E27FC236}">
                    <a16:creationId xmlns:a16="http://schemas.microsoft.com/office/drawing/2014/main" id="{A07CB513-100F-48D5-A380-B01AC4EB4F71}"/>
                  </a:ext>
                </a:extLst>
              </p:cNvPr>
              <p:cNvSpPr/>
              <p:nvPr/>
            </p:nvSpPr>
            <p:spPr bwMode="gray">
              <a:xfrm>
                <a:off x="6347631" y="2150079"/>
                <a:ext cx="457200" cy="176114"/>
              </a:xfrm>
              <a:prstGeom prst="rect">
                <a:avLst/>
              </a:prstGeom>
              <a:solidFill>
                <a:schemeClr val="tx2"/>
              </a:solidFill>
              <a:ln w="3175" algn="ctr">
                <a:solidFill>
                  <a:schemeClr val="tx2"/>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grpSp>
        <p:grpSp>
          <p:nvGrpSpPr>
            <p:cNvPr id="89" name="Group 88">
              <a:extLst>
                <a:ext uri="{FF2B5EF4-FFF2-40B4-BE49-F238E27FC236}">
                  <a16:creationId xmlns:a16="http://schemas.microsoft.com/office/drawing/2014/main" id="{E644CF96-C09D-437D-AC97-896641B7E692}"/>
                </a:ext>
              </a:extLst>
            </p:cNvPr>
            <p:cNvGrpSpPr/>
            <p:nvPr/>
          </p:nvGrpSpPr>
          <p:grpSpPr>
            <a:xfrm>
              <a:off x="6226388" y="2518519"/>
              <a:ext cx="325488" cy="2118543"/>
              <a:chOff x="7617093" y="2150079"/>
              <a:chExt cx="457200" cy="2975841"/>
            </a:xfrm>
          </p:grpSpPr>
          <p:sp>
            <p:nvSpPr>
              <p:cNvPr id="90" name="Rectangle 89">
                <a:extLst>
                  <a:ext uri="{FF2B5EF4-FFF2-40B4-BE49-F238E27FC236}">
                    <a16:creationId xmlns:a16="http://schemas.microsoft.com/office/drawing/2014/main" id="{F7C10ADC-623C-42FB-840F-9B3832010651}"/>
                  </a:ext>
                </a:extLst>
              </p:cNvPr>
              <p:cNvSpPr/>
              <p:nvPr/>
            </p:nvSpPr>
            <p:spPr bwMode="gray">
              <a:xfrm>
                <a:off x="7617093" y="3891224"/>
                <a:ext cx="457200" cy="1234696"/>
              </a:xfrm>
              <a:prstGeom prst="rect">
                <a:avLst/>
              </a:prstGeom>
              <a:solidFill>
                <a:schemeClr val="accent1"/>
              </a:solidFill>
              <a:ln w="3175" algn="ctr">
                <a:solidFill>
                  <a:schemeClr val="accent1"/>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91" name="Rectangle 90">
                <a:extLst>
                  <a:ext uri="{FF2B5EF4-FFF2-40B4-BE49-F238E27FC236}">
                    <a16:creationId xmlns:a16="http://schemas.microsoft.com/office/drawing/2014/main" id="{D0C05F31-9EA0-476B-86ED-7E055E3B0A9D}"/>
                  </a:ext>
                </a:extLst>
              </p:cNvPr>
              <p:cNvSpPr/>
              <p:nvPr/>
            </p:nvSpPr>
            <p:spPr bwMode="gray">
              <a:xfrm>
                <a:off x="7617093" y="3491803"/>
                <a:ext cx="457200" cy="395824"/>
              </a:xfrm>
              <a:prstGeom prst="rect">
                <a:avLst/>
              </a:prstGeom>
              <a:solidFill>
                <a:schemeClr val="accent2"/>
              </a:solidFill>
              <a:ln w="3175" algn="ctr">
                <a:solidFill>
                  <a:schemeClr val="accent2"/>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92" name="Rectangle 91">
                <a:extLst>
                  <a:ext uri="{FF2B5EF4-FFF2-40B4-BE49-F238E27FC236}">
                    <a16:creationId xmlns:a16="http://schemas.microsoft.com/office/drawing/2014/main" id="{0438EA2B-C144-48D1-AFB4-C8186953DC79}"/>
                  </a:ext>
                </a:extLst>
              </p:cNvPr>
              <p:cNvSpPr/>
              <p:nvPr/>
            </p:nvSpPr>
            <p:spPr bwMode="gray">
              <a:xfrm>
                <a:off x="7617093" y="2924070"/>
                <a:ext cx="457200" cy="564135"/>
              </a:xfrm>
              <a:prstGeom prst="rect">
                <a:avLst/>
              </a:prstGeom>
              <a:solidFill>
                <a:schemeClr val="accent3"/>
              </a:solidFill>
              <a:ln w="3175" algn="ctr">
                <a:solidFill>
                  <a:schemeClr val="accent3"/>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93" name="Rectangle 92">
                <a:extLst>
                  <a:ext uri="{FF2B5EF4-FFF2-40B4-BE49-F238E27FC236}">
                    <a16:creationId xmlns:a16="http://schemas.microsoft.com/office/drawing/2014/main" id="{8F7FA5C2-AC7A-4B65-BC29-443A7E165EAE}"/>
                  </a:ext>
                </a:extLst>
              </p:cNvPr>
              <p:cNvSpPr/>
              <p:nvPr/>
            </p:nvSpPr>
            <p:spPr bwMode="gray">
              <a:xfrm>
                <a:off x="7617093" y="2366458"/>
                <a:ext cx="457200" cy="557612"/>
              </a:xfrm>
              <a:prstGeom prst="rect">
                <a:avLst/>
              </a:prstGeom>
              <a:solidFill>
                <a:schemeClr val="accent5"/>
              </a:solidFill>
              <a:ln w="3175" algn="ctr">
                <a:solidFill>
                  <a:schemeClr val="accent5"/>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94" name="Rectangle 93">
                <a:extLst>
                  <a:ext uri="{FF2B5EF4-FFF2-40B4-BE49-F238E27FC236}">
                    <a16:creationId xmlns:a16="http://schemas.microsoft.com/office/drawing/2014/main" id="{CB52560D-39FB-4B6B-ACD6-216691DAE15F}"/>
                  </a:ext>
                </a:extLst>
              </p:cNvPr>
              <p:cNvSpPr/>
              <p:nvPr/>
            </p:nvSpPr>
            <p:spPr bwMode="gray">
              <a:xfrm>
                <a:off x="7617093" y="2150079"/>
                <a:ext cx="457200" cy="218820"/>
              </a:xfrm>
              <a:prstGeom prst="rect">
                <a:avLst/>
              </a:prstGeom>
              <a:solidFill>
                <a:schemeClr val="tx2"/>
              </a:solidFill>
              <a:ln w="3175" algn="ctr">
                <a:solidFill>
                  <a:schemeClr val="tx2"/>
                </a:solid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grpSp>
      </p:grpSp>
      <p:sp>
        <p:nvSpPr>
          <p:cNvPr id="2" name="Rectangle 1">
            <a:extLst>
              <a:ext uri="{FF2B5EF4-FFF2-40B4-BE49-F238E27FC236}">
                <a16:creationId xmlns:a16="http://schemas.microsoft.com/office/drawing/2014/main" id="{8539109C-A60A-4571-9EED-E35B56C3D136}"/>
              </a:ext>
            </a:extLst>
          </p:cNvPr>
          <p:cNvSpPr/>
          <p:nvPr/>
        </p:nvSpPr>
        <p:spPr bwMode="gray">
          <a:xfrm>
            <a:off x="8648700" y="6272826"/>
            <a:ext cx="1539695" cy="560748"/>
          </a:xfrm>
          <a:prstGeom prst="rect">
            <a:avLst/>
          </a:prstGeom>
          <a:solidFill>
            <a:schemeClr val="bg1"/>
          </a:solidFill>
          <a:ln w="6350" algn="ctr">
            <a:solidFill>
              <a:schemeClr val="bg1"/>
            </a:solidFill>
            <a:miter lim="800000"/>
            <a:headEnd/>
            <a:tailEnd/>
          </a:ln>
          <a:effectLst/>
        </p:spPr>
        <p:txBody>
          <a:bodyPr wrap="none" lIns="0" tIns="0" rIns="0" bIns="0" rtlCol="0" anchor="ctr"/>
          <a:lstStyle/>
          <a:p>
            <a:pPr defTabSz="771571" eaLnBrk="1" fontAlgn="auto" hangingPunct="1">
              <a:spcBef>
                <a:spcPts val="0"/>
              </a:spcBef>
              <a:spcAft>
                <a:spcPts val="0"/>
              </a:spcAft>
            </a:pPr>
            <a:endParaRPr lang="en-US" sz="1519" dirty="0" err="1">
              <a:solidFill>
                <a:srgbClr val="000000"/>
              </a:solidFill>
              <a:latin typeface="Arial" panose="020B0604020202020204"/>
            </a:endParaRPr>
          </a:p>
        </p:txBody>
      </p:sp>
    </p:spTree>
    <p:extLst>
      <p:ext uri="{BB962C8B-B14F-4D97-AF65-F5344CB8AC3E}">
        <p14:creationId xmlns:p14="http://schemas.microsoft.com/office/powerpoint/2010/main" val="2769058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A774ED-2FEC-D047-8C30-DD6B9CD7C637}"/>
              </a:ext>
            </a:extLst>
          </p:cNvPr>
          <p:cNvSpPr>
            <a:spLocks noGrp="1"/>
          </p:cNvSpPr>
          <p:nvPr>
            <p:ph sz="quarter" idx="10"/>
          </p:nvPr>
        </p:nvSpPr>
        <p:spPr/>
        <p:txBody>
          <a:bodyPr/>
          <a:lstStyle/>
          <a:p>
            <a:pPr>
              <a:lnSpc>
                <a:spcPct val="100000"/>
              </a:lnSpc>
            </a:pPr>
            <a:r>
              <a:rPr lang="en-US" dirty="0"/>
              <a:t>AMI = acute myocardial infarction; LLT = lipid-lowering therapy.</a:t>
            </a:r>
            <a:br>
              <a:rPr lang="en-US" dirty="0"/>
            </a:br>
            <a:r>
              <a:rPr lang="en-US" dirty="0"/>
              <a:t>Hambraeus K, et al. </a:t>
            </a:r>
            <a:r>
              <a:rPr lang="en-US" i="1" dirty="0"/>
              <a:t>Am J Cardiol</a:t>
            </a:r>
            <a:r>
              <a:rPr lang="en-US" dirty="0"/>
              <a:t>. 2014;113:17-22.</a:t>
            </a:r>
          </a:p>
        </p:txBody>
      </p:sp>
      <p:sp>
        <p:nvSpPr>
          <p:cNvPr id="3" name="Title 2">
            <a:extLst>
              <a:ext uri="{FF2B5EF4-FFF2-40B4-BE49-F238E27FC236}">
                <a16:creationId xmlns:a16="http://schemas.microsoft.com/office/drawing/2014/main" id="{DEF7FDE4-2D7A-5F48-9AEC-820AB465B0CF}"/>
              </a:ext>
            </a:extLst>
          </p:cNvPr>
          <p:cNvSpPr>
            <a:spLocks noGrp="1"/>
          </p:cNvSpPr>
          <p:nvPr>
            <p:ph type="title"/>
          </p:nvPr>
        </p:nvSpPr>
        <p:spPr>
          <a:xfrm>
            <a:off x="400972" y="212934"/>
            <a:ext cx="9782824" cy="823763"/>
          </a:xfrm>
        </p:spPr>
        <p:txBody>
          <a:bodyPr>
            <a:noAutofit/>
          </a:bodyPr>
          <a:lstStyle/>
          <a:p>
            <a:r>
              <a:rPr lang="en-US" sz="2400" dirty="0"/>
              <a:t>Only ~30% of Patients Post-ACS Achieve LDL-C &lt; 70 Mg/dL </a:t>
            </a:r>
            <a:br>
              <a:rPr lang="en-US" sz="2400" dirty="0"/>
            </a:br>
            <a:r>
              <a:rPr lang="en-US" sz="2400" dirty="0"/>
              <a:t>and 90% Did Not Receive Up-titration of Statins</a:t>
            </a:r>
          </a:p>
        </p:txBody>
      </p:sp>
      <p:grpSp>
        <p:nvGrpSpPr>
          <p:cNvPr id="11" name="Group 10">
            <a:extLst>
              <a:ext uri="{FF2B5EF4-FFF2-40B4-BE49-F238E27FC236}">
                <a16:creationId xmlns:a16="http://schemas.microsoft.com/office/drawing/2014/main" id="{7ADF0223-7F26-4A22-BB5F-BD84E23EA86B}"/>
              </a:ext>
            </a:extLst>
          </p:cNvPr>
          <p:cNvGrpSpPr/>
          <p:nvPr/>
        </p:nvGrpSpPr>
        <p:grpSpPr>
          <a:xfrm>
            <a:off x="582400" y="1752600"/>
            <a:ext cx="9136856" cy="4180066"/>
            <a:chOff x="1297672" y="1760778"/>
            <a:chExt cx="8045973" cy="3580272"/>
          </a:xfrm>
        </p:grpSpPr>
        <p:sp>
          <p:nvSpPr>
            <p:cNvPr id="103" name="Rectangle 102"/>
            <p:cNvSpPr/>
            <p:nvPr/>
          </p:nvSpPr>
          <p:spPr bwMode="auto">
            <a:xfrm>
              <a:off x="1297674" y="2330669"/>
              <a:ext cx="1392362" cy="276152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51052" eaLnBrk="1" fontAlgn="auto" hangingPunct="1">
                <a:spcBef>
                  <a:spcPts val="0"/>
                </a:spcBef>
                <a:spcAft>
                  <a:spcPts val="0"/>
                </a:spcAft>
                <a:defRPr/>
              </a:pPr>
              <a:endParaRPr lang="en-US" sz="855" dirty="0">
                <a:solidFill>
                  <a:srgbClr val="000000"/>
                </a:solidFill>
                <a:latin typeface="Arial" panose="020B0604020202020204"/>
              </a:endParaRPr>
            </a:p>
          </p:txBody>
        </p:sp>
        <p:cxnSp>
          <p:nvCxnSpPr>
            <p:cNvPr id="104" name="Straight Connector 103"/>
            <p:cNvCxnSpPr/>
            <p:nvPr/>
          </p:nvCxnSpPr>
          <p:spPr>
            <a:xfrm>
              <a:off x="1297672" y="2330668"/>
              <a:ext cx="79046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E5B8F10-D36A-4343-A123-8B85EA4CD861}"/>
                </a:ext>
              </a:extLst>
            </p:cNvPr>
            <p:cNvSpPr/>
            <p:nvPr/>
          </p:nvSpPr>
          <p:spPr>
            <a:xfrm>
              <a:off x="5076349" y="2361437"/>
              <a:ext cx="926537" cy="175304"/>
            </a:xfrm>
            <a:prstGeom prst="rect">
              <a:avLst/>
            </a:prstGeom>
          </p:spPr>
          <p:txBody>
            <a:bodyPr wrap="none" lIns="0" tIns="0" rIns="0" bIns="0">
              <a:spAutoFit/>
            </a:bodyPr>
            <a:lstStyle/>
            <a:p>
              <a:pPr defTabSz="651052" eaLnBrk="1" fontAlgn="auto" hangingPunct="1">
                <a:spcBef>
                  <a:spcPts val="0"/>
                </a:spcBef>
                <a:spcAft>
                  <a:spcPts val="0"/>
                </a:spcAft>
              </a:pPr>
              <a:r>
                <a:rPr lang="en-US" sz="1139" b="1" dirty="0">
                  <a:solidFill>
                    <a:srgbClr val="000000"/>
                  </a:solidFill>
                  <a:latin typeface="Arial" panose="020B0604020202020204"/>
                </a:rPr>
                <a:t>LDL-C levels </a:t>
              </a:r>
            </a:p>
          </p:txBody>
        </p:sp>
        <p:grpSp>
          <p:nvGrpSpPr>
            <p:cNvPr id="97" name="Group 96">
              <a:extLst>
                <a:ext uri="{FF2B5EF4-FFF2-40B4-BE49-F238E27FC236}">
                  <a16:creationId xmlns:a16="http://schemas.microsoft.com/office/drawing/2014/main" id="{CE228216-BA73-4549-ADD5-467FA46D807F}"/>
                </a:ext>
              </a:extLst>
            </p:cNvPr>
            <p:cNvGrpSpPr/>
            <p:nvPr/>
          </p:nvGrpSpPr>
          <p:grpSpPr>
            <a:xfrm>
              <a:off x="2880189" y="2744721"/>
              <a:ext cx="1138132" cy="555890"/>
              <a:chOff x="2916809" y="2467819"/>
              <a:chExt cx="1598691" cy="780838"/>
            </a:xfrm>
          </p:grpSpPr>
          <p:sp>
            <p:nvSpPr>
              <p:cNvPr id="12" name="Rectangle 11">
                <a:extLst>
                  <a:ext uri="{FF2B5EF4-FFF2-40B4-BE49-F238E27FC236}">
                    <a16:creationId xmlns:a16="http://schemas.microsoft.com/office/drawing/2014/main" id="{C9E4EEC3-AD67-5342-834E-FB1299079730}"/>
                  </a:ext>
                </a:extLst>
              </p:cNvPr>
              <p:cNvSpPr/>
              <p:nvPr/>
            </p:nvSpPr>
            <p:spPr>
              <a:xfrm>
                <a:off x="3015881" y="2467819"/>
                <a:ext cx="1499619" cy="215532"/>
              </a:xfrm>
              <a:prstGeom prst="rect">
                <a:avLst/>
              </a:prstGeom>
            </p:spPr>
            <p:txBody>
              <a:bodyPr wrap="none" lIns="0" tIns="0" rIns="0" bIns="0" anchor="ctr" anchorCtr="0">
                <a:spAutoFit/>
              </a:bodyPr>
              <a:lstStyle/>
              <a:p>
                <a:pPr algn="r" defTabSz="651052" eaLnBrk="1" fontAlgn="auto" hangingPunct="1">
                  <a:spcBef>
                    <a:spcPts val="0"/>
                  </a:spcBef>
                  <a:spcAft>
                    <a:spcPts val="0"/>
                  </a:spcAft>
                </a:pPr>
                <a:r>
                  <a:rPr lang="en-US" sz="997" dirty="0">
                    <a:solidFill>
                      <a:srgbClr val="000000"/>
                    </a:solidFill>
                    <a:latin typeface="Arial" panose="020B0604020202020204"/>
                  </a:rPr>
                  <a:t>2 months post-AMI</a:t>
                </a:r>
              </a:p>
            </p:txBody>
          </p:sp>
          <p:sp>
            <p:nvSpPr>
              <p:cNvPr id="14" name="Rectangle 13">
                <a:extLst>
                  <a:ext uri="{FF2B5EF4-FFF2-40B4-BE49-F238E27FC236}">
                    <a16:creationId xmlns:a16="http://schemas.microsoft.com/office/drawing/2014/main" id="{5745F0CA-1A8E-5F4B-B6E6-12817532E517}"/>
                  </a:ext>
                </a:extLst>
              </p:cNvPr>
              <p:cNvSpPr/>
              <p:nvPr/>
            </p:nvSpPr>
            <p:spPr>
              <a:xfrm>
                <a:off x="2916809" y="3033125"/>
                <a:ext cx="1598691" cy="215532"/>
              </a:xfrm>
              <a:prstGeom prst="rect">
                <a:avLst/>
              </a:prstGeom>
            </p:spPr>
            <p:txBody>
              <a:bodyPr wrap="none" lIns="0" tIns="0" rIns="0" bIns="0" anchor="ctr" anchorCtr="0">
                <a:spAutoFit/>
              </a:bodyPr>
              <a:lstStyle/>
              <a:p>
                <a:pPr algn="r" defTabSz="651052" eaLnBrk="1" fontAlgn="auto" hangingPunct="1">
                  <a:spcBef>
                    <a:spcPts val="0"/>
                  </a:spcBef>
                  <a:spcAft>
                    <a:spcPts val="0"/>
                  </a:spcAft>
                </a:pPr>
                <a:r>
                  <a:rPr lang="en-US" sz="997" dirty="0">
                    <a:solidFill>
                      <a:srgbClr val="000000"/>
                    </a:solidFill>
                    <a:latin typeface="Arial" panose="020B0604020202020204"/>
                  </a:rPr>
                  <a:t>12 months post-AMI</a:t>
                </a:r>
              </a:p>
            </p:txBody>
          </p:sp>
        </p:grpSp>
        <p:sp>
          <p:nvSpPr>
            <p:cNvPr id="15" name="Rectangle 14">
              <a:extLst>
                <a:ext uri="{FF2B5EF4-FFF2-40B4-BE49-F238E27FC236}">
                  <a16:creationId xmlns:a16="http://schemas.microsoft.com/office/drawing/2014/main" id="{F08790F0-FFE7-004B-A3A6-2FF0629F684D}"/>
                </a:ext>
              </a:extLst>
            </p:cNvPr>
            <p:cNvSpPr/>
            <p:nvPr/>
          </p:nvSpPr>
          <p:spPr>
            <a:xfrm>
              <a:off x="7498889" y="4427482"/>
              <a:ext cx="1841824" cy="664710"/>
            </a:xfrm>
            <a:prstGeom prst="rect">
              <a:avLst/>
            </a:prstGeom>
            <a:solidFill>
              <a:schemeClr val="accent5">
                <a:lumMod val="75000"/>
                <a:lumOff val="25000"/>
              </a:schemeClr>
            </a:solidFill>
          </p:spPr>
          <p:txBody>
            <a:bodyPr wrap="square" lIns="0" tIns="0" rIns="0" bIns="0" anchor="ctr">
              <a:noAutofit/>
            </a:bodyPr>
            <a:lstStyle/>
            <a:p>
              <a:pPr defTabSz="651052" eaLnBrk="1" fontAlgn="auto" hangingPunct="1">
                <a:spcBef>
                  <a:spcPts val="0"/>
                </a:spcBef>
                <a:spcAft>
                  <a:spcPts val="0"/>
                </a:spcAft>
              </a:pPr>
              <a:r>
                <a:rPr lang="en-US" sz="997" b="1" dirty="0">
                  <a:solidFill>
                    <a:srgbClr val="FFFFFF"/>
                  </a:solidFill>
                  <a:latin typeface="Arial" panose="020B0604020202020204"/>
                </a:rPr>
                <a:t>The majority of patients did not have LLT up-titration despite LDL-C </a:t>
              </a:r>
              <a:r>
                <a:rPr lang="en-US" sz="997" b="1" dirty="0">
                  <a:solidFill>
                    <a:srgbClr val="FFFFFF"/>
                  </a:solidFill>
                  <a:latin typeface="Arial" panose="020B0604020202020204"/>
                  <a:sym typeface="Symbol" panose="05050102010706020507" pitchFamily="18" charset="2"/>
                </a:rPr>
                <a:t> 97 mg/dL </a:t>
              </a:r>
              <a:br>
                <a:rPr lang="en-US" sz="997" b="1" dirty="0">
                  <a:solidFill>
                    <a:srgbClr val="FFFFFF"/>
                  </a:solidFill>
                  <a:latin typeface="Arial" panose="020B0604020202020204"/>
                  <a:sym typeface="Symbol" panose="05050102010706020507" pitchFamily="18" charset="2"/>
                </a:rPr>
              </a:br>
              <a:r>
                <a:rPr lang="en-US" sz="997" b="1" dirty="0">
                  <a:solidFill>
                    <a:srgbClr val="FFFFFF"/>
                  </a:solidFill>
                  <a:latin typeface="Arial" panose="020B0604020202020204"/>
                  <a:sym typeface="Symbol" panose="05050102010706020507" pitchFamily="18" charset="2"/>
                </a:rPr>
                <a:t>(</a:t>
              </a:r>
              <a:r>
                <a:rPr lang="en-US" sz="997" dirty="0">
                  <a:solidFill>
                    <a:srgbClr val="000000"/>
                  </a:solidFill>
                  <a:latin typeface="Arial" panose="020B0604020202020204"/>
                  <a:sym typeface="Symbol" panose="05050102010706020507" pitchFamily="18" charset="2"/>
                </a:rPr>
                <a:t> </a:t>
              </a:r>
              <a:r>
                <a:rPr lang="en-US" sz="997" b="1" dirty="0">
                  <a:solidFill>
                    <a:srgbClr val="FFFFFF"/>
                  </a:solidFill>
                  <a:latin typeface="Arial" panose="020B0604020202020204"/>
                </a:rPr>
                <a:t>2.5 mmol/L)</a:t>
              </a:r>
            </a:p>
          </p:txBody>
        </p:sp>
        <p:sp>
          <p:nvSpPr>
            <p:cNvPr id="19" name="TextBox 122">
              <a:extLst>
                <a:ext uri="{FF2B5EF4-FFF2-40B4-BE49-F238E27FC236}">
                  <a16:creationId xmlns:a16="http://schemas.microsoft.com/office/drawing/2014/main" id="{F3EB69A2-2980-FC4A-8BB2-70C67E23CD5B}"/>
                </a:ext>
              </a:extLst>
            </p:cNvPr>
            <p:cNvSpPr txBox="1">
              <a:spLocks noChangeArrowheads="1"/>
            </p:cNvSpPr>
            <p:nvPr/>
          </p:nvSpPr>
          <p:spPr bwMode="auto">
            <a:xfrm>
              <a:off x="1830095" y="1760778"/>
              <a:ext cx="711047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defTabSz="325525" eaLnBrk="1" fontAlgn="auto" hangingPunct="1">
                <a:spcBef>
                  <a:spcPts val="0"/>
                </a:spcBef>
                <a:spcAft>
                  <a:spcPts val="0"/>
                </a:spcAft>
              </a:pPr>
              <a:r>
                <a:rPr lang="en-US" altLang="en-US" sz="1600" b="1" dirty="0">
                  <a:solidFill>
                    <a:srgbClr val="0000FF"/>
                  </a:solidFill>
                  <a:latin typeface="Arial" panose="020B0604020202020204"/>
                </a:rPr>
                <a:t>National, Prospective Swedish Registry of Patients Post-ACS (N = 17,236) </a:t>
              </a:r>
              <a:r>
                <a:rPr lang="en-US" altLang="en-US" sz="1600" b="1" dirty="0">
                  <a:solidFill>
                    <a:srgbClr val="0000FF"/>
                  </a:solidFill>
                </a:rPr>
                <a:t>SWEDEHEART</a:t>
              </a:r>
              <a:endParaRPr lang="en-US" altLang="en-US" sz="1600" b="1" dirty="0">
                <a:solidFill>
                  <a:srgbClr val="0000FF"/>
                </a:solidFill>
                <a:latin typeface="Arial" panose="020B0604020202020204"/>
              </a:endParaRPr>
            </a:p>
          </p:txBody>
        </p:sp>
        <p:sp>
          <p:nvSpPr>
            <p:cNvPr id="21" name="Rectangle 12">
              <a:extLst>
                <a:ext uri="{FF2B5EF4-FFF2-40B4-BE49-F238E27FC236}">
                  <a16:creationId xmlns:a16="http://schemas.microsoft.com/office/drawing/2014/main" id="{9ACEF09B-4A17-AF41-8F69-EC4180CBEEA2}"/>
                </a:ext>
              </a:extLst>
            </p:cNvPr>
            <p:cNvSpPr>
              <a:spLocks noChangeArrowheads="1"/>
            </p:cNvSpPr>
            <p:nvPr/>
          </p:nvSpPr>
          <p:spPr bwMode="auto">
            <a:xfrm>
              <a:off x="1333918" y="2402466"/>
              <a:ext cx="1281370" cy="2453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defTabSz="444500">
                <a:defRPr>
                  <a:solidFill>
                    <a:schemeClr val="tx1"/>
                  </a:solidFill>
                  <a:latin typeface="Arial" panose="020B0604020202020204" pitchFamily="34" charset="0"/>
                </a:defRPr>
              </a:lvl1pPr>
              <a:lvl2pPr marL="742950" indent="-285750" defTabSz="444500">
                <a:defRPr>
                  <a:solidFill>
                    <a:schemeClr val="tx1"/>
                  </a:solidFill>
                  <a:latin typeface="Arial" panose="020B0604020202020204" pitchFamily="34" charset="0"/>
                </a:defRPr>
              </a:lvl2pPr>
              <a:lvl3pPr marL="1143000" indent="-228600" defTabSz="444500">
                <a:defRPr>
                  <a:solidFill>
                    <a:schemeClr val="tx1"/>
                  </a:solidFill>
                  <a:latin typeface="Arial" panose="020B0604020202020204" pitchFamily="34" charset="0"/>
                </a:defRPr>
              </a:lvl3pPr>
              <a:lvl4pPr marL="1600200" indent="-228600" defTabSz="444500">
                <a:defRPr>
                  <a:solidFill>
                    <a:schemeClr val="tx1"/>
                  </a:solidFill>
                  <a:latin typeface="Arial" panose="020B0604020202020204" pitchFamily="34" charset="0"/>
                </a:defRPr>
              </a:lvl4pPr>
              <a:lvl5pPr marL="2057400" indent="-228600" defTabSz="444500">
                <a:defRPr>
                  <a:solidFill>
                    <a:schemeClr val="tx1"/>
                  </a:solidFill>
                  <a:latin typeface="Arial" panose="020B0604020202020204" pitchFamily="34" charset="0"/>
                </a:defRPr>
              </a:lvl5pPr>
              <a:lvl6pPr marL="2514600" indent="-228600" defTabSz="444500" fontAlgn="base">
                <a:spcBef>
                  <a:spcPct val="0"/>
                </a:spcBef>
                <a:spcAft>
                  <a:spcPct val="0"/>
                </a:spcAft>
                <a:defRPr>
                  <a:solidFill>
                    <a:schemeClr val="tx1"/>
                  </a:solidFill>
                  <a:latin typeface="Arial" panose="020B0604020202020204" pitchFamily="34" charset="0"/>
                </a:defRPr>
              </a:lvl6pPr>
              <a:lvl7pPr marL="2971800" indent="-228600" defTabSz="444500" fontAlgn="base">
                <a:spcBef>
                  <a:spcPct val="0"/>
                </a:spcBef>
                <a:spcAft>
                  <a:spcPct val="0"/>
                </a:spcAft>
                <a:defRPr>
                  <a:solidFill>
                    <a:schemeClr val="tx1"/>
                  </a:solidFill>
                  <a:latin typeface="Arial" panose="020B0604020202020204" pitchFamily="34" charset="0"/>
                </a:defRPr>
              </a:lvl7pPr>
              <a:lvl8pPr marL="3429000" indent="-228600" defTabSz="444500" fontAlgn="base">
                <a:spcBef>
                  <a:spcPct val="0"/>
                </a:spcBef>
                <a:spcAft>
                  <a:spcPct val="0"/>
                </a:spcAft>
                <a:defRPr>
                  <a:solidFill>
                    <a:schemeClr val="tx1"/>
                  </a:solidFill>
                  <a:latin typeface="Arial" panose="020B0604020202020204" pitchFamily="34" charset="0"/>
                </a:defRPr>
              </a:lvl8pPr>
              <a:lvl9pPr marL="3886200" indent="-228600" defTabSz="444500" fontAlgn="base">
                <a:spcBef>
                  <a:spcPct val="0"/>
                </a:spcBef>
                <a:spcAft>
                  <a:spcPct val="0"/>
                </a:spcAft>
                <a:defRPr>
                  <a:solidFill>
                    <a:schemeClr val="tx1"/>
                  </a:solidFill>
                  <a:latin typeface="Arial" panose="020B0604020202020204" pitchFamily="34" charset="0"/>
                </a:defRPr>
              </a:lvl9pPr>
            </a:lstStyle>
            <a:p>
              <a:pPr defTabSz="316483" eaLnBrk="1" fontAlgn="auto" hangingPunct="1">
                <a:lnSpc>
                  <a:spcPct val="95000"/>
                </a:lnSpc>
                <a:spcBef>
                  <a:spcPts val="427"/>
                </a:spcBef>
                <a:spcAft>
                  <a:spcPts val="0"/>
                </a:spcAft>
              </a:pPr>
              <a:r>
                <a:rPr lang="en-US" altLang="en-US" sz="997" b="1" dirty="0">
                  <a:solidFill>
                    <a:srgbClr val="000000"/>
                  </a:solidFill>
                </a:rPr>
                <a:t>Patients:</a:t>
              </a:r>
              <a:br>
                <a:rPr lang="en-US" altLang="en-US" sz="997" b="1" dirty="0">
                  <a:solidFill>
                    <a:srgbClr val="000000"/>
                  </a:solidFill>
                </a:rPr>
              </a:br>
              <a:r>
                <a:rPr lang="en-US" altLang="en-US" sz="997" dirty="0">
                  <a:solidFill>
                    <a:srgbClr val="000000"/>
                  </a:solidFill>
                </a:rPr>
                <a:t>Subgroup of SWEDEHEART </a:t>
              </a:r>
              <a:br>
                <a:rPr lang="en-US" altLang="en-US" sz="997" dirty="0">
                  <a:solidFill>
                    <a:srgbClr val="000000"/>
                  </a:solidFill>
                </a:rPr>
              </a:br>
              <a:r>
                <a:rPr lang="en-US" altLang="en-US" sz="997" dirty="0">
                  <a:solidFill>
                    <a:srgbClr val="000000"/>
                  </a:solidFill>
                </a:rPr>
                <a:t>N = 4,327</a:t>
              </a:r>
              <a:br>
                <a:rPr lang="en-US" altLang="en-US" sz="997" dirty="0">
                  <a:solidFill>
                    <a:srgbClr val="000000"/>
                  </a:solidFill>
                </a:rPr>
              </a:br>
              <a:r>
                <a:rPr lang="en-US" altLang="en-US" sz="997" dirty="0">
                  <a:solidFill>
                    <a:srgbClr val="000000"/>
                  </a:solidFill>
                </a:rPr>
                <a:t>Patients with ACS who had LDL-C values at admission, 2 months and 12 months post-ACS</a:t>
              </a:r>
            </a:p>
            <a:p>
              <a:pPr defTabSz="316483" eaLnBrk="1" fontAlgn="auto" hangingPunct="1">
                <a:lnSpc>
                  <a:spcPct val="95000"/>
                </a:lnSpc>
                <a:spcBef>
                  <a:spcPts val="427"/>
                </a:spcBef>
                <a:spcAft>
                  <a:spcPts val="0"/>
                </a:spcAft>
              </a:pPr>
              <a:endParaRPr lang="en-US" altLang="en-US" sz="997" dirty="0">
                <a:solidFill>
                  <a:srgbClr val="000000"/>
                </a:solidFill>
              </a:endParaRPr>
            </a:p>
            <a:p>
              <a:pPr defTabSz="316483" eaLnBrk="1" fontAlgn="auto" hangingPunct="1">
                <a:lnSpc>
                  <a:spcPct val="95000"/>
                </a:lnSpc>
                <a:spcBef>
                  <a:spcPts val="427"/>
                </a:spcBef>
                <a:spcAft>
                  <a:spcPts val="0"/>
                </a:spcAft>
              </a:pPr>
              <a:r>
                <a:rPr lang="en-US" altLang="en-US" sz="997" dirty="0">
                  <a:solidFill>
                    <a:srgbClr val="000000"/>
                  </a:solidFill>
                </a:rPr>
                <a:t>Age: </a:t>
              </a:r>
              <a:r>
                <a:rPr lang="en-US" sz="997" dirty="0">
                  <a:solidFill>
                    <a:srgbClr val="000000"/>
                  </a:solidFill>
                </a:rPr>
                <a:t>&lt; 75 years</a:t>
              </a:r>
              <a:endParaRPr lang="en-US" altLang="en-US" sz="997" dirty="0">
                <a:solidFill>
                  <a:srgbClr val="000000"/>
                </a:solidFill>
              </a:endParaRPr>
            </a:p>
            <a:p>
              <a:pPr defTabSz="316483" eaLnBrk="1" fontAlgn="auto" hangingPunct="1">
                <a:lnSpc>
                  <a:spcPct val="95000"/>
                </a:lnSpc>
                <a:spcBef>
                  <a:spcPts val="1709"/>
                </a:spcBef>
                <a:spcAft>
                  <a:spcPts val="0"/>
                </a:spcAft>
              </a:pPr>
              <a:r>
                <a:rPr lang="en-US" altLang="en-US" sz="997" dirty="0">
                  <a:solidFill>
                    <a:srgbClr val="000000"/>
                  </a:solidFill>
                </a:rPr>
                <a:t>Follow-up: 2 and 12 months</a:t>
              </a:r>
            </a:p>
          </p:txBody>
        </p:sp>
        <p:cxnSp>
          <p:nvCxnSpPr>
            <p:cNvPr id="23" name="Straight Connector 22">
              <a:extLst>
                <a:ext uri="{FF2B5EF4-FFF2-40B4-BE49-F238E27FC236}">
                  <a16:creationId xmlns:a16="http://schemas.microsoft.com/office/drawing/2014/main" id="{5B932A3F-9F11-4B0B-92DD-ED768968BD78}"/>
                </a:ext>
              </a:extLst>
            </p:cNvPr>
            <p:cNvCxnSpPr/>
            <p:nvPr/>
          </p:nvCxnSpPr>
          <p:spPr bwMode="auto">
            <a:xfrm>
              <a:off x="1537833" y="3955388"/>
              <a:ext cx="9120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D74EF49D-3738-458E-88AD-14C698B868A0}"/>
                </a:ext>
              </a:extLst>
            </p:cNvPr>
            <p:cNvGrpSpPr/>
            <p:nvPr/>
          </p:nvGrpSpPr>
          <p:grpSpPr>
            <a:xfrm>
              <a:off x="3999195" y="3552452"/>
              <a:ext cx="3485787" cy="153440"/>
              <a:chOff x="4488635" y="3292706"/>
              <a:chExt cx="4896359" cy="215532"/>
            </a:xfrm>
          </p:grpSpPr>
          <p:sp>
            <p:nvSpPr>
              <p:cNvPr id="30" name="Rectangle 29">
                <a:extLst>
                  <a:ext uri="{FF2B5EF4-FFF2-40B4-BE49-F238E27FC236}">
                    <a16:creationId xmlns:a16="http://schemas.microsoft.com/office/drawing/2014/main" id="{0498D96E-E610-47D6-BE02-A81509F216A1}"/>
                  </a:ext>
                </a:extLst>
              </p:cNvPr>
              <p:cNvSpPr/>
              <p:nvPr/>
            </p:nvSpPr>
            <p:spPr>
              <a:xfrm>
                <a:off x="4488635" y="3292706"/>
                <a:ext cx="258944" cy="215532"/>
              </a:xfrm>
              <a:prstGeom prst="rect">
                <a:avLst/>
              </a:prstGeom>
            </p:spPr>
            <p:txBody>
              <a:bodyPr wrap="none" lIns="0" tIns="0" rIns="0" bIns="0" anchor="t" anchorCtr="0">
                <a:spAutoFit/>
              </a:bodyPr>
              <a:lstStyle/>
              <a:p>
                <a:pPr defTabSz="651052" eaLnBrk="1" fontAlgn="auto" hangingPunct="1">
                  <a:spcBef>
                    <a:spcPts val="0"/>
                  </a:spcBef>
                  <a:spcAft>
                    <a:spcPts val="0"/>
                  </a:spcAft>
                </a:pPr>
                <a:r>
                  <a:rPr lang="en-US" sz="997" dirty="0">
                    <a:solidFill>
                      <a:srgbClr val="000000"/>
                    </a:solidFill>
                    <a:latin typeface="Arial" panose="020B0604020202020204"/>
                  </a:rPr>
                  <a:t>0%</a:t>
                </a:r>
              </a:p>
            </p:txBody>
          </p:sp>
          <p:sp>
            <p:nvSpPr>
              <p:cNvPr id="32" name="Rectangle 31">
                <a:extLst>
                  <a:ext uri="{FF2B5EF4-FFF2-40B4-BE49-F238E27FC236}">
                    <a16:creationId xmlns:a16="http://schemas.microsoft.com/office/drawing/2014/main" id="{2623F048-3618-4781-856C-B5DBEB1B0376}"/>
                  </a:ext>
                </a:extLst>
              </p:cNvPr>
              <p:cNvSpPr/>
              <p:nvPr/>
            </p:nvSpPr>
            <p:spPr>
              <a:xfrm>
                <a:off x="5347890" y="3292706"/>
                <a:ext cx="358018" cy="215532"/>
              </a:xfrm>
              <a:prstGeom prst="rect">
                <a:avLst/>
              </a:prstGeom>
            </p:spPr>
            <p:txBody>
              <a:bodyPr wrap="none" lIns="0" tIns="0" rIns="0" bIns="0" anchor="t" anchorCtr="0">
                <a:spAutoFit/>
              </a:bodyPr>
              <a:lstStyle/>
              <a:p>
                <a:pPr defTabSz="651052" eaLnBrk="1" fontAlgn="auto" hangingPunct="1">
                  <a:spcBef>
                    <a:spcPts val="0"/>
                  </a:spcBef>
                  <a:spcAft>
                    <a:spcPts val="0"/>
                  </a:spcAft>
                </a:pPr>
                <a:r>
                  <a:rPr lang="en-US" sz="997" dirty="0">
                    <a:solidFill>
                      <a:srgbClr val="000000"/>
                    </a:solidFill>
                    <a:latin typeface="Arial" panose="020B0604020202020204"/>
                  </a:rPr>
                  <a:t>20%</a:t>
                </a:r>
              </a:p>
            </p:txBody>
          </p:sp>
          <p:sp>
            <p:nvSpPr>
              <p:cNvPr id="34" name="Rectangle 33">
                <a:extLst>
                  <a:ext uri="{FF2B5EF4-FFF2-40B4-BE49-F238E27FC236}">
                    <a16:creationId xmlns:a16="http://schemas.microsoft.com/office/drawing/2014/main" id="{FE9C2416-9FB3-46CE-8D10-CFD8C4741756}"/>
                  </a:ext>
                </a:extLst>
              </p:cNvPr>
              <p:cNvSpPr/>
              <p:nvPr/>
            </p:nvSpPr>
            <p:spPr>
              <a:xfrm>
                <a:off x="6256680" y="3292706"/>
                <a:ext cx="358018" cy="215532"/>
              </a:xfrm>
              <a:prstGeom prst="rect">
                <a:avLst/>
              </a:prstGeom>
            </p:spPr>
            <p:txBody>
              <a:bodyPr wrap="none" lIns="0" tIns="0" rIns="0" bIns="0" anchor="t" anchorCtr="0">
                <a:spAutoFit/>
              </a:bodyPr>
              <a:lstStyle/>
              <a:p>
                <a:pPr defTabSz="651052" eaLnBrk="1" fontAlgn="auto" hangingPunct="1">
                  <a:spcBef>
                    <a:spcPts val="0"/>
                  </a:spcBef>
                  <a:spcAft>
                    <a:spcPts val="0"/>
                  </a:spcAft>
                </a:pPr>
                <a:r>
                  <a:rPr lang="en-US" sz="997" dirty="0">
                    <a:solidFill>
                      <a:srgbClr val="000000"/>
                    </a:solidFill>
                    <a:latin typeface="Arial" panose="020B0604020202020204"/>
                  </a:rPr>
                  <a:t>40%</a:t>
                </a:r>
              </a:p>
            </p:txBody>
          </p:sp>
          <p:sp>
            <p:nvSpPr>
              <p:cNvPr id="36" name="Rectangle 35">
                <a:extLst>
                  <a:ext uri="{FF2B5EF4-FFF2-40B4-BE49-F238E27FC236}">
                    <a16:creationId xmlns:a16="http://schemas.microsoft.com/office/drawing/2014/main" id="{7A044F5A-5DBE-489B-B871-1E8FD0254304}"/>
                  </a:ext>
                </a:extLst>
              </p:cNvPr>
              <p:cNvSpPr/>
              <p:nvPr/>
            </p:nvSpPr>
            <p:spPr>
              <a:xfrm>
                <a:off x="7154251" y="3292706"/>
                <a:ext cx="358018" cy="215532"/>
              </a:xfrm>
              <a:prstGeom prst="rect">
                <a:avLst/>
              </a:prstGeom>
            </p:spPr>
            <p:txBody>
              <a:bodyPr wrap="none" lIns="0" tIns="0" rIns="0" bIns="0" anchor="t" anchorCtr="0">
                <a:spAutoFit/>
              </a:bodyPr>
              <a:lstStyle/>
              <a:p>
                <a:pPr defTabSz="651052" eaLnBrk="1" fontAlgn="auto" hangingPunct="1">
                  <a:spcBef>
                    <a:spcPts val="0"/>
                  </a:spcBef>
                  <a:spcAft>
                    <a:spcPts val="0"/>
                  </a:spcAft>
                </a:pPr>
                <a:r>
                  <a:rPr lang="en-US" sz="997" dirty="0">
                    <a:solidFill>
                      <a:srgbClr val="000000"/>
                    </a:solidFill>
                    <a:latin typeface="Arial" panose="020B0604020202020204"/>
                  </a:rPr>
                  <a:t>60%</a:t>
                </a:r>
              </a:p>
            </p:txBody>
          </p:sp>
          <p:sp>
            <p:nvSpPr>
              <p:cNvPr id="38" name="Rectangle 37">
                <a:extLst>
                  <a:ext uri="{FF2B5EF4-FFF2-40B4-BE49-F238E27FC236}">
                    <a16:creationId xmlns:a16="http://schemas.microsoft.com/office/drawing/2014/main" id="{50647DD1-197F-4731-9F65-318BCD8172C8}"/>
                  </a:ext>
                </a:extLst>
              </p:cNvPr>
              <p:cNvSpPr/>
              <p:nvPr/>
            </p:nvSpPr>
            <p:spPr>
              <a:xfrm>
                <a:off x="8074260" y="3292706"/>
                <a:ext cx="358018" cy="215532"/>
              </a:xfrm>
              <a:prstGeom prst="rect">
                <a:avLst/>
              </a:prstGeom>
            </p:spPr>
            <p:txBody>
              <a:bodyPr wrap="none" lIns="0" tIns="0" rIns="0" bIns="0" anchor="t" anchorCtr="0">
                <a:spAutoFit/>
              </a:bodyPr>
              <a:lstStyle/>
              <a:p>
                <a:pPr defTabSz="651052" eaLnBrk="1" fontAlgn="auto" hangingPunct="1">
                  <a:spcBef>
                    <a:spcPts val="0"/>
                  </a:spcBef>
                  <a:spcAft>
                    <a:spcPts val="0"/>
                  </a:spcAft>
                </a:pPr>
                <a:r>
                  <a:rPr lang="en-US" sz="997" dirty="0">
                    <a:solidFill>
                      <a:srgbClr val="000000"/>
                    </a:solidFill>
                    <a:latin typeface="Arial" panose="020B0604020202020204"/>
                  </a:rPr>
                  <a:t>80%</a:t>
                </a:r>
              </a:p>
            </p:txBody>
          </p:sp>
          <p:sp>
            <p:nvSpPr>
              <p:cNvPr id="40" name="Rectangle 39">
                <a:extLst>
                  <a:ext uri="{FF2B5EF4-FFF2-40B4-BE49-F238E27FC236}">
                    <a16:creationId xmlns:a16="http://schemas.microsoft.com/office/drawing/2014/main" id="{778062D2-382E-4E1D-B830-61F07C9C5A8D}"/>
                  </a:ext>
                </a:extLst>
              </p:cNvPr>
              <p:cNvSpPr/>
              <p:nvPr/>
            </p:nvSpPr>
            <p:spPr>
              <a:xfrm>
                <a:off x="8927902" y="3292706"/>
                <a:ext cx="457092" cy="215532"/>
              </a:xfrm>
              <a:prstGeom prst="rect">
                <a:avLst/>
              </a:prstGeom>
            </p:spPr>
            <p:txBody>
              <a:bodyPr wrap="none" lIns="0" tIns="0" rIns="0" bIns="0" anchor="t" anchorCtr="0">
                <a:spAutoFit/>
              </a:bodyPr>
              <a:lstStyle/>
              <a:p>
                <a:pPr defTabSz="651052" eaLnBrk="1" fontAlgn="auto" hangingPunct="1">
                  <a:spcBef>
                    <a:spcPts val="0"/>
                  </a:spcBef>
                  <a:spcAft>
                    <a:spcPts val="0"/>
                  </a:spcAft>
                </a:pPr>
                <a:r>
                  <a:rPr lang="en-US" sz="997" dirty="0">
                    <a:solidFill>
                      <a:srgbClr val="000000"/>
                    </a:solidFill>
                    <a:latin typeface="Arial" panose="020B0604020202020204"/>
                  </a:rPr>
                  <a:t>100%</a:t>
                </a:r>
              </a:p>
            </p:txBody>
          </p:sp>
        </p:grpSp>
        <p:grpSp>
          <p:nvGrpSpPr>
            <p:cNvPr id="101" name="Group 100">
              <a:extLst>
                <a:ext uri="{FF2B5EF4-FFF2-40B4-BE49-F238E27FC236}">
                  <a16:creationId xmlns:a16="http://schemas.microsoft.com/office/drawing/2014/main" id="{3BE3E4E6-783D-42E4-8209-A0B9B8F50443}"/>
                </a:ext>
              </a:extLst>
            </p:cNvPr>
            <p:cNvGrpSpPr/>
            <p:nvPr/>
          </p:nvGrpSpPr>
          <p:grpSpPr>
            <a:xfrm>
              <a:off x="2880187" y="4111197"/>
              <a:ext cx="1138132" cy="759716"/>
              <a:chOff x="2916807" y="4387258"/>
              <a:chExt cx="1598693" cy="1067146"/>
            </a:xfrm>
          </p:grpSpPr>
          <p:sp>
            <p:nvSpPr>
              <p:cNvPr id="41" name="Rectangle 40">
                <a:extLst>
                  <a:ext uri="{FF2B5EF4-FFF2-40B4-BE49-F238E27FC236}">
                    <a16:creationId xmlns:a16="http://schemas.microsoft.com/office/drawing/2014/main" id="{8321BF49-B364-4D1F-A7D4-B8B48A670310}"/>
                  </a:ext>
                </a:extLst>
              </p:cNvPr>
              <p:cNvSpPr/>
              <p:nvPr/>
            </p:nvSpPr>
            <p:spPr>
              <a:xfrm>
                <a:off x="2916807" y="4387258"/>
                <a:ext cx="1598693" cy="215532"/>
              </a:xfrm>
              <a:prstGeom prst="rect">
                <a:avLst/>
              </a:prstGeom>
            </p:spPr>
            <p:txBody>
              <a:bodyPr wrap="none" lIns="0" tIns="0" rIns="0" bIns="0" anchor="ctr" anchorCtr="0">
                <a:spAutoFit/>
              </a:bodyPr>
              <a:lstStyle/>
              <a:p>
                <a:pPr algn="r" defTabSz="651052" eaLnBrk="1" fontAlgn="auto" hangingPunct="1">
                  <a:spcBef>
                    <a:spcPts val="0"/>
                  </a:spcBef>
                  <a:spcAft>
                    <a:spcPts val="0"/>
                  </a:spcAft>
                </a:pPr>
                <a:r>
                  <a:rPr lang="en-US" sz="997" dirty="0">
                    <a:solidFill>
                      <a:srgbClr val="000000"/>
                    </a:solidFill>
                    <a:latin typeface="Arial" panose="020B0604020202020204"/>
                  </a:rPr>
                  <a:t>12 months post-AMI</a:t>
                </a:r>
              </a:p>
            </p:txBody>
          </p:sp>
          <p:sp>
            <p:nvSpPr>
              <p:cNvPr id="42" name="Rectangle 41">
                <a:extLst>
                  <a:ext uri="{FF2B5EF4-FFF2-40B4-BE49-F238E27FC236}">
                    <a16:creationId xmlns:a16="http://schemas.microsoft.com/office/drawing/2014/main" id="{B1504663-727E-4202-8044-3494DF9C54A1}"/>
                  </a:ext>
                </a:extLst>
              </p:cNvPr>
              <p:cNvSpPr/>
              <p:nvPr/>
            </p:nvSpPr>
            <p:spPr>
              <a:xfrm>
                <a:off x="3015879" y="5238872"/>
                <a:ext cx="1499621" cy="215532"/>
              </a:xfrm>
              <a:prstGeom prst="rect">
                <a:avLst/>
              </a:prstGeom>
            </p:spPr>
            <p:txBody>
              <a:bodyPr wrap="none" lIns="0" tIns="0" rIns="0" bIns="0" anchor="ctr" anchorCtr="0">
                <a:spAutoFit/>
              </a:bodyPr>
              <a:lstStyle/>
              <a:p>
                <a:pPr algn="r" defTabSz="651052" eaLnBrk="1" fontAlgn="auto" hangingPunct="1">
                  <a:spcBef>
                    <a:spcPts val="0"/>
                  </a:spcBef>
                  <a:spcAft>
                    <a:spcPts val="0"/>
                  </a:spcAft>
                </a:pPr>
                <a:r>
                  <a:rPr lang="en-US" sz="997" dirty="0">
                    <a:solidFill>
                      <a:srgbClr val="000000"/>
                    </a:solidFill>
                    <a:latin typeface="Arial" panose="020B0604020202020204"/>
                  </a:rPr>
                  <a:t>2 months post-AMI</a:t>
                </a:r>
              </a:p>
            </p:txBody>
          </p:sp>
        </p:grpSp>
        <p:grpSp>
          <p:nvGrpSpPr>
            <p:cNvPr id="100" name="Group 99">
              <a:extLst>
                <a:ext uri="{FF2B5EF4-FFF2-40B4-BE49-F238E27FC236}">
                  <a16:creationId xmlns:a16="http://schemas.microsoft.com/office/drawing/2014/main" id="{6EB6E7CC-A089-43D1-AABA-C57BB09364D7}"/>
                </a:ext>
              </a:extLst>
            </p:cNvPr>
            <p:cNvGrpSpPr/>
            <p:nvPr/>
          </p:nvGrpSpPr>
          <p:grpSpPr>
            <a:xfrm>
              <a:off x="3999195" y="5187610"/>
              <a:ext cx="3485787" cy="153440"/>
              <a:chOff x="4488635" y="5899271"/>
              <a:chExt cx="4896359" cy="215532"/>
            </a:xfrm>
          </p:grpSpPr>
          <p:sp>
            <p:nvSpPr>
              <p:cNvPr id="46" name="Rectangle 45">
                <a:extLst>
                  <a:ext uri="{FF2B5EF4-FFF2-40B4-BE49-F238E27FC236}">
                    <a16:creationId xmlns:a16="http://schemas.microsoft.com/office/drawing/2014/main" id="{306A41D4-4EF8-490F-BF80-D2219E2FAC2E}"/>
                  </a:ext>
                </a:extLst>
              </p:cNvPr>
              <p:cNvSpPr/>
              <p:nvPr/>
            </p:nvSpPr>
            <p:spPr>
              <a:xfrm>
                <a:off x="4488635" y="5899271"/>
                <a:ext cx="258944" cy="215532"/>
              </a:xfrm>
              <a:prstGeom prst="rect">
                <a:avLst/>
              </a:prstGeom>
            </p:spPr>
            <p:txBody>
              <a:bodyPr wrap="none" lIns="0" tIns="0" rIns="0" bIns="0" anchor="t" anchorCtr="0">
                <a:spAutoFit/>
              </a:bodyPr>
              <a:lstStyle/>
              <a:p>
                <a:pPr defTabSz="651052" eaLnBrk="1" fontAlgn="auto" hangingPunct="1">
                  <a:spcBef>
                    <a:spcPts val="0"/>
                  </a:spcBef>
                  <a:spcAft>
                    <a:spcPts val="0"/>
                  </a:spcAft>
                </a:pPr>
                <a:r>
                  <a:rPr lang="en-US" sz="997" dirty="0">
                    <a:solidFill>
                      <a:srgbClr val="000000"/>
                    </a:solidFill>
                    <a:latin typeface="Arial" panose="020B0604020202020204"/>
                  </a:rPr>
                  <a:t>0%</a:t>
                </a:r>
              </a:p>
            </p:txBody>
          </p:sp>
          <p:sp>
            <p:nvSpPr>
              <p:cNvPr id="48" name="Rectangle 47">
                <a:extLst>
                  <a:ext uri="{FF2B5EF4-FFF2-40B4-BE49-F238E27FC236}">
                    <a16:creationId xmlns:a16="http://schemas.microsoft.com/office/drawing/2014/main" id="{D1D295D0-5A3E-43E7-942A-A341BB29ED71}"/>
                  </a:ext>
                </a:extLst>
              </p:cNvPr>
              <p:cNvSpPr/>
              <p:nvPr/>
            </p:nvSpPr>
            <p:spPr>
              <a:xfrm>
                <a:off x="5347890" y="5899271"/>
                <a:ext cx="358018" cy="215532"/>
              </a:xfrm>
              <a:prstGeom prst="rect">
                <a:avLst/>
              </a:prstGeom>
            </p:spPr>
            <p:txBody>
              <a:bodyPr wrap="none" lIns="0" tIns="0" rIns="0" bIns="0" anchor="t" anchorCtr="0">
                <a:spAutoFit/>
              </a:bodyPr>
              <a:lstStyle/>
              <a:p>
                <a:pPr defTabSz="651052" eaLnBrk="1" fontAlgn="auto" hangingPunct="1">
                  <a:spcBef>
                    <a:spcPts val="0"/>
                  </a:spcBef>
                  <a:spcAft>
                    <a:spcPts val="0"/>
                  </a:spcAft>
                </a:pPr>
                <a:r>
                  <a:rPr lang="en-US" sz="997" dirty="0">
                    <a:solidFill>
                      <a:srgbClr val="000000"/>
                    </a:solidFill>
                    <a:latin typeface="Arial" panose="020B0604020202020204"/>
                  </a:rPr>
                  <a:t>20%</a:t>
                </a:r>
              </a:p>
            </p:txBody>
          </p:sp>
          <p:sp>
            <p:nvSpPr>
              <p:cNvPr id="50" name="Rectangle 49">
                <a:extLst>
                  <a:ext uri="{FF2B5EF4-FFF2-40B4-BE49-F238E27FC236}">
                    <a16:creationId xmlns:a16="http://schemas.microsoft.com/office/drawing/2014/main" id="{8F25A3AF-A83E-42AD-A6A7-5E38C536751D}"/>
                  </a:ext>
                </a:extLst>
              </p:cNvPr>
              <p:cNvSpPr/>
              <p:nvPr/>
            </p:nvSpPr>
            <p:spPr>
              <a:xfrm>
                <a:off x="6256680" y="5899271"/>
                <a:ext cx="358018" cy="215532"/>
              </a:xfrm>
              <a:prstGeom prst="rect">
                <a:avLst/>
              </a:prstGeom>
            </p:spPr>
            <p:txBody>
              <a:bodyPr wrap="none" lIns="0" tIns="0" rIns="0" bIns="0" anchor="t" anchorCtr="0">
                <a:spAutoFit/>
              </a:bodyPr>
              <a:lstStyle/>
              <a:p>
                <a:pPr defTabSz="651052" eaLnBrk="1" fontAlgn="auto" hangingPunct="1">
                  <a:spcBef>
                    <a:spcPts val="0"/>
                  </a:spcBef>
                  <a:spcAft>
                    <a:spcPts val="0"/>
                  </a:spcAft>
                </a:pPr>
                <a:r>
                  <a:rPr lang="en-US" sz="997" dirty="0">
                    <a:solidFill>
                      <a:srgbClr val="000000"/>
                    </a:solidFill>
                    <a:latin typeface="Arial" panose="020B0604020202020204"/>
                  </a:rPr>
                  <a:t>40%</a:t>
                </a:r>
              </a:p>
            </p:txBody>
          </p:sp>
          <p:sp>
            <p:nvSpPr>
              <p:cNvPr id="52" name="Rectangle 51">
                <a:extLst>
                  <a:ext uri="{FF2B5EF4-FFF2-40B4-BE49-F238E27FC236}">
                    <a16:creationId xmlns:a16="http://schemas.microsoft.com/office/drawing/2014/main" id="{4A9A4A52-5AB2-422B-82D9-F0231B6A6666}"/>
                  </a:ext>
                </a:extLst>
              </p:cNvPr>
              <p:cNvSpPr/>
              <p:nvPr/>
            </p:nvSpPr>
            <p:spPr>
              <a:xfrm>
                <a:off x="7154251" y="5899271"/>
                <a:ext cx="358018" cy="215532"/>
              </a:xfrm>
              <a:prstGeom prst="rect">
                <a:avLst/>
              </a:prstGeom>
            </p:spPr>
            <p:txBody>
              <a:bodyPr wrap="none" lIns="0" tIns="0" rIns="0" bIns="0" anchor="t" anchorCtr="0">
                <a:spAutoFit/>
              </a:bodyPr>
              <a:lstStyle/>
              <a:p>
                <a:pPr defTabSz="651052" eaLnBrk="1" fontAlgn="auto" hangingPunct="1">
                  <a:spcBef>
                    <a:spcPts val="0"/>
                  </a:spcBef>
                  <a:spcAft>
                    <a:spcPts val="0"/>
                  </a:spcAft>
                </a:pPr>
                <a:r>
                  <a:rPr lang="en-US" sz="997" dirty="0">
                    <a:solidFill>
                      <a:srgbClr val="000000"/>
                    </a:solidFill>
                    <a:latin typeface="Arial" panose="020B0604020202020204"/>
                  </a:rPr>
                  <a:t>60%</a:t>
                </a:r>
              </a:p>
            </p:txBody>
          </p:sp>
          <p:sp>
            <p:nvSpPr>
              <p:cNvPr id="54" name="Rectangle 53">
                <a:extLst>
                  <a:ext uri="{FF2B5EF4-FFF2-40B4-BE49-F238E27FC236}">
                    <a16:creationId xmlns:a16="http://schemas.microsoft.com/office/drawing/2014/main" id="{44FF4955-49ED-4718-A625-2B7794739C08}"/>
                  </a:ext>
                </a:extLst>
              </p:cNvPr>
              <p:cNvSpPr/>
              <p:nvPr/>
            </p:nvSpPr>
            <p:spPr>
              <a:xfrm>
                <a:off x="8074260" y="5899271"/>
                <a:ext cx="358018" cy="215532"/>
              </a:xfrm>
              <a:prstGeom prst="rect">
                <a:avLst/>
              </a:prstGeom>
            </p:spPr>
            <p:txBody>
              <a:bodyPr wrap="none" lIns="0" tIns="0" rIns="0" bIns="0" anchor="t" anchorCtr="0">
                <a:spAutoFit/>
              </a:bodyPr>
              <a:lstStyle/>
              <a:p>
                <a:pPr defTabSz="651052" eaLnBrk="1" fontAlgn="auto" hangingPunct="1">
                  <a:spcBef>
                    <a:spcPts val="0"/>
                  </a:spcBef>
                  <a:spcAft>
                    <a:spcPts val="0"/>
                  </a:spcAft>
                </a:pPr>
                <a:r>
                  <a:rPr lang="en-US" sz="997" dirty="0">
                    <a:solidFill>
                      <a:srgbClr val="000000"/>
                    </a:solidFill>
                    <a:latin typeface="Arial" panose="020B0604020202020204"/>
                  </a:rPr>
                  <a:t>80%</a:t>
                </a:r>
              </a:p>
            </p:txBody>
          </p:sp>
          <p:sp>
            <p:nvSpPr>
              <p:cNvPr id="56" name="Rectangle 55">
                <a:extLst>
                  <a:ext uri="{FF2B5EF4-FFF2-40B4-BE49-F238E27FC236}">
                    <a16:creationId xmlns:a16="http://schemas.microsoft.com/office/drawing/2014/main" id="{79784069-4BE0-4A95-8B7D-58D499F7586A}"/>
                  </a:ext>
                </a:extLst>
              </p:cNvPr>
              <p:cNvSpPr/>
              <p:nvPr/>
            </p:nvSpPr>
            <p:spPr>
              <a:xfrm>
                <a:off x="8927902" y="5899271"/>
                <a:ext cx="457092" cy="215532"/>
              </a:xfrm>
              <a:prstGeom prst="rect">
                <a:avLst/>
              </a:prstGeom>
            </p:spPr>
            <p:txBody>
              <a:bodyPr wrap="none" lIns="0" tIns="0" rIns="0" bIns="0" anchor="t" anchorCtr="0">
                <a:spAutoFit/>
              </a:bodyPr>
              <a:lstStyle/>
              <a:p>
                <a:pPr defTabSz="651052" eaLnBrk="1" fontAlgn="auto" hangingPunct="1">
                  <a:spcBef>
                    <a:spcPts val="0"/>
                  </a:spcBef>
                  <a:spcAft>
                    <a:spcPts val="0"/>
                  </a:spcAft>
                </a:pPr>
                <a:r>
                  <a:rPr lang="en-US" sz="997" dirty="0">
                    <a:solidFill>
                      <a:srgbClr val="000000"/>
                    </a:solidFill>
                    <a:latin typeface="Arial" panose="020B0604020202020204"/>
                  </a:rPr>
                  <a:t>100%</a:t>
                </a:r>
              </a:p>
            </p:txBody>
          </p:sp>
        </p:grpSp>
        <p:sp>
          <p:nvSpPr>
            <p:cNvPr id="57" name="Rectangle 56">
              <a:extLst>
                <a:ext uri="{FF2B5EF4-FFF2-40B4-BE49-F238E27FC236}">
                  <a16:creationId xmlns:a16="http://schemas.microsoft.com/office/drawing/2014/main" id="{53F00F5B-7E44-4A11-A83F-9B1937DEF3D3}"/>
                </a:ext>
              </a:extLst>
            </p:cNvPr>
            <p:cNvSpPr/>
            <p:nvPr/>
          </p:nvSpPr>
          <p:spPr>
            <a:xfrm>
              <a:off x="7498888" y="3927484"/>
              <a:ext cx="1841825" cy="439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51052" eaLnBrk="1" fontAlgn="auto" hangingPunct="1">
                <a:spcBef>
                  <a:spcPts val="0"/>
                </a:spcBef>
                <a:spcAft>
                  <a:spcPts val="0"/>
                </a:spcAft>
              </a:pPr>
              <a:endParaRPr lang="en-US" sz="1282" dirty="0">
                <a:solidFill>
                  <a:srgbClr val="FFFFFF"/>
                </a:solidFill>
                <a:latin typeface="Arial" panose="020B0604020202020204"/>
              </a:endParaRPr>
            </a:p>
          </p:txBody>
        </p:sp>
        <p:grpSp>
          <p:nvGrpSpPr>
            <p:cNvPr id="63" name="Group 62">
              <a:extLst>
                <a:ext uri="{FF2B5EF4-FFF2-40B4-BE49-F238E27FC236}">
                  <a16:creationId xmlns:a16="http://schemas.microsoft.com/office/drawing/2014/main" id="{8402A7C1-D549-4792-A10C-7889F159E21E}"/>
                </a:ext>
              </a:extLst>
            </p:cNvPr>
            <p:cNvGrpSpPr/>
            <p:nvPr/>
          </p:nvGrpSpPr>
          <p:grpSpPr>
            <a:xfrm>
              <a:off x="7546357" y="3977343"/>
              <a:ext cx="1456362" cy="153440"/>
              <a:chOff x="9543399" y="4083636"/>
              <a:chExt cx="2045699" cy="215532"/>
            </a:xfrm>
          </p:grpSpPr>
          <p:sp>
            <p:nvSpPr>
              <p:cNvPr id="58" name="Shape 171">
                <a:extLst>
                  <a:ext uri="{FF2B5EF4-FFF2-40B4-BE49-F238E27FC236}">
                    <a16:creationId xmlns:a16="http://schemas.microsoft.com/office/drawing/2014/main" id="{BE895D92-48C8-4CD3-BB3E-DFA0282D690C}"/>
                  </a:ext>
                </a:extLst>
              </p:cNvPr>
              <p:cNvSpPr/>
              <p:nvPr/>
            </p:nvSpPr>
            <p:spPr bwMode="auto">
              <a:xfrm>
                <a:off x="9765238" y="4083636"/>
                <a:ext cx="1823860" cy="215532"/>
              </a:xfrm>
              <a:prstGeom prst="rect">
                <a:avLst/>
              </a:prstGeom>
              <a:ln w="12700">
                <a:miter lim="400000"/>
              </a:ln>
              <a:extLst>
                <a:ext uri="{C572A759-6A51-4108-AA02-DFA0A04FC94B}"/>
              </a:extLst>
            </p:spPr>
            <p:txBody>
              <a:bodyPr wrap="none" lIns="0" tIns="0" rIns="0" bIns="0">
                <a:spAutoFit/>
              </a:bodyPr>
              <a:lstStyle>
                <a:lvl1pPr>
                  <a:defRPr sz="1200">
                    <a:latin typeface="+mj-lt"/>
                    <a:ea typeface="+mj-ea"/>
                    <a:cs typeface="+mj-cs"/>
                    <a:sym typeface="Arial"/>
                  </a:defRPr>
                </a:lvl1pPr>
              </a:lstStyle>
              <a:p>
                <a:pPr algn="l" defTabSz="651052" eaLnBrk="1" fontAlgn="auto" hangingPunct="1">
                  <a:spcBef>
                    <a:spcPts val="0"/>
                  </a:spcBef>
                  <a:spcAft>
                    <a:spcPts val="0"/>
                  </a:spcAft>
                  <a:defRPr/>
                </a:pPr>
                <a:r>
                  <a:rPr lang="en-US" sz="997" kern="0" dirty="0">
                    <a:solidFill>
                      <a:srgbClr val="000000"/>
                    </a:solidFill>
                    <a:latin typeface="Arial" panose="020B0604020202020204"/>
                  </a:rPr>
                  <a:t>Titration after follow-up</a:t>
                </a:r>
                <a:endParaRPr sz="997" kern="0" dirty="0">
                  <a:solidFill>
                    <a:srgbClr val="000000"/>
                  </a:solidFill>
                  <a:latin typeface="Arial" panose="020B0604020202020204"/>
                </a:endParaRPr>
              </a:p>
            </p:txBody>
          </p:sp>
          <p:sp>
            <p:nvSpPr>
              <p:cNvPr id="60" name="Rectangle 59">
                <a:extLst>
                  <a:ext uri="{FF2B5EF4-FFF2-40B4-BE49-F238E27FC236}">
                    <a16:creationId xmlns:a16="http://schemas.microsoft.com/office/drawing/2014/main" id="{DAACE681-DBD7-455A-9C49-C86FDEBDFFA6}"/>
                  </a:ext>
                </a:extLst>
              </p:cNvPr>
              <p:cNvSpPr/>
              <p:nvPr/>
            </p:nvSpPr>
            <p:spPr bwMode="gray">
              <a:xfrm>
                <a:off x="9543399" y="4122778"/>
                <a:ext cx="137160" cy="137160"/>
              </a:xfrm>
              <a:prstGeom prst="rect">
                <a:avLst/>
              </a:prstGeom>
              <a:solidFill>
                <a:schemeClr val="accent4"/>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grpSp>
        <p:grpSp>
          <p:nvGrpSpPr>
            <p:cNvPr id="64" name="Group 63">
              <a:extLst>
                <a:ext uri="{FF2B5EF4-FFF2-40B4-BE49-F238E27FC236}">
                  <a16:creationId xmlns:a16="http://schemas.microsoft.com/office/drawing/2014/main" id="{2E75B6F5-A278-4311-A43D-DB0A8BDEADFA}"/>
                </a:ext>
              </a:extLst>
            </p:cNvPr>
            <p:cNvGrpSpPr/>
            <p:nvPr/>
          </p:nvGrpSpPr>
          <p:grpSpPr>
            <a:xfrm>
              <a:off x="7546357" y="4164150"/>
              <a:ext cx="1611854" cy="153440"/>
              <a:chOff x="9543399" y="4388078"/>
              <a:chExt cx="2264114" cy="215532"/>
            </a:xfrm>
          </p:grpSpPr>
          <p:sp>
            <p:nvSpPr>
              <p:cNvPr id="61" name="Shape 171">
                <a:extLst>
                  <a:ext uri="{FF2B5EF4-FFF2-40B4-BE49-F238E27FC236}">
                    <a16:creationId xmlns:a16="http://schemas.microsoft.com/office/drawing/2014/main" id="{9CAD131F-38B8-49E7-8573-1BB5D3B5FEF4}"/>
                  </a:ext>
                </a:extLst>
              </p:cNvPr>
              <p:cNvSpPr/>
              <p:nvPr/>
            </p:nvSpPr>
            <p:spPr bwMode="auto">
              <a:xfrm>
                <a:off x="9765238" y="4388078"/>
                <a:ext cx="2042275" cy="215532"/>
              </a:xfrm>
              <a:prstGeom prst="rect">
                <a:avLst/>
              </a:prstGeom>
              <a:ln w="12700">
                <a:miter lim="400000"/>
              </a:ln>
              <a:extLst>
                <a:ext uri="{C572A759-6A51-4108-AA02-DFA0A04FC94B}"/>
              </a:extLst>
            </p:spPr>
            <p:txBody>
              <a:bodyPr wrap="none" lIns="0" tIns="0" rIns="0" bIns="0">
                <a:spAutoFit/>
              </a:bodyPr>
              <a:lstStyle>
                <a:lvl1pPr>
                  <a:defRPr sz="1200">
                    <a:latin typeface="+mj-lt"/>
                    <a:ea typeface="+mj-ea"/>
                    <a:cs typeface="+mj-cs"/>
                    <a:sym typeface="Arial"/>
                  </a:defRPr>
                </a:lvl1pPr>
              </a:lstStyle>
              <a:p>
                <a:pPr algn="l" defTabSz="651052" eaLnBrk="1" fontAlgn="auto" hangingPunct="1">
                  <a:spcBef>
                    <a:spcPts val="0"/>
                  </a:spcBef>
                  <a:spcAft>
                    <a:spcPts val="0"/>
                  </a:spcAft>
                  <a:defRPr/>
                </a:pPr>
                <a:r>
                  <a:rPr lang="en-US" sz="997" kern="0" dirty="0">
                    <a:solidFill>
                      <a:srgbClr val="000000"/>
                    </a:solidFill>
                    <a:latin typeface="Arial" panose="020B0604020202020204"/>
                  </a:rPr>
                  <a:t>No titration after follow-up</a:t>
                </a:r>
                <a:endParaRPr sz="997" kern="0" dirty="0">
                  <a:solidFill>
                    <a:srgbClr val="000000"/>
                  </a:solidFill>
                  <a:latin typeface="Arial" panose="020B0604020202020204"/>
                </a:endParaRPr>
              </a:p>
            </p:txBody>
          </p:sp>
          <p:sp>
            <p:nvSpPr>
              <p:cNvPr id="62" name="Rectangle 61">
                <a:extLst>
                  <a:ext uri="{FF2B5EF4-FFF2-40B4-BE49-F238E27FC236}">
                    <a16:creationId xmlns:a16="http://schemas.microsoft.com/office/drawing/2014/main" id="{79ACB921-61A9-4BB4-96B4-4B5CA64C0680}"/>
                  </a:ext>
                </a:extLst>
              </p:cNvPr>
              <p:cNvSpPr/>
              <p:nvPr/>
            </p:nvSpPr>
            <p:spPr bwMode="gray">
              <a:xfrm>
                <a:off x="9543399" y="4427220"/>
                <a:ext cx="137160" cy="137160"/>
              </a:xfrm>
              <a:prstGeom prst="rect">
                <a:avLst/>
              </a:prstGeom>
              <a:solidFill>
                <a:schemeClr val="accent5"/>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grpSp>
        <p:sp>
          <p:nvSpPr>
            <p:cNvPr id="65" name="Rectangle 64">
              <a:extLst>
                <a:ext uri="{FF2B5EF4-FFF2-40B4-BE49-F238E27FC236}">
                  <a16:creationId xmlns:a16="http://schemas.microsoft.com/office/drawing/2014/main" id="{C8949B3C-488F-4806-A299-4ABBAE5498DF}"/>
                </a:ext>
              </a:extLst>
            </p:cNvPr>
            <p:cNvSpPr/>
            <p:nvPr/>
          </p:nvSpPr>
          <p:spPr>
            <a:xfrm>
              <a:off x="7498888" y="2634385"/>
              <a:ext cx="1841828" cy="1054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51052" eaLnBrk="1" fontAlgn="auto" hangingPunct="1">
                <a:spcBef>
                  <a:spcPts val="0"/>
                </a:spcBef>
                <a:spcAft>
                  <a:spcPts val="0"/>
                </a:spcAft>
              </a:pPr>
              <a:endParaRPr lang="en-US" sz="1282" dirty="0">
                <a:solidFill>
                  <a:srgbClr val="FFFFFF"/>
                </a:solidFill>
                <a:latin typeface="Arial" panose="020B0604020202020204"/>
              </a:endParaRPr>
            </a:p>
          </p:txBody>
        </p:sp>
        <p:grpSp>
          <p:nvGrpSpPr>
            <p:cNvPr id="66" name="Group 65">
              <a:extLst>
                <a:ext uri="{FF2B5EF4-FFF2-40B4-BE49-F238E27FC236}">
                  <a16:creationId xmlns:a16="http://schemas.microsoft.com/office/drawing/2014/main" id="{8D3E929F-5652-48E4-97F1-808888C85C97}"/>
                </a:ext>
              </a:extLst>
            </p:cNvPr>
            <p:cNvGrpSpPr/>
            <p:nvPr/>
          </p:nvGrpSpPr>
          <p:grpSpPr>
            <a:xfrm>
              <a:off x="7547447" y="2649534"/>
              <a:ext cx="1773757" cy="131574"/>
              <a:chOff x="9543399" y="4083636"/>
              <a:chExt cx="2491531" cy="184817"/>
            </a:xfrm>
          </p:grpSpPr>
          <p:sp>
            <p:nvSpPr>
              <p:cNvPr id="67" name="Shape 171">
                <a:extLst>
                  <a:ext uri="{FF2B5EF4-FFF2-40B4-BE49-F238E27FC236}">
                    <a16:creationId xmlns:a16="http://schemas.microsoft.com/office/drawing/2014/main" id="{C5C4E215-8EEA-434B-8372-5B902C90EB26}"/>
                  </a:ext>
                </a:extLst>
              </p:cNvPr>
              <p:cNvSpPr/>
              <p:nvPr/>
            </p:nvSpPr>
            <p:spPr bwMode="auto">
              <a:xfrm>
                <a:off x="9765237" y="4083636"/>
                <a:ext cx="2269693" cy="184817"/>
              </a:xfrm>
              <a:prstGeom prst="rect">
                <a:avLst/>
              </a:prstGeom>
              <a:ln w="12700">
                <a:miter lim="400000"/>
              </a:ln>
              <a:extLst>
                <a:ext uri="{C572A759-6A51-4108-AA02-DFA0A04FC94B}"/>
              </a:extLst>
            </p:spPr>
            <p:txBody>
              <a:bodyPr wrap="none" lIns="0" tIns="0" rIns="0" bIns="0">
                <a:spAutoFit/>
              </a:bodyPr>
              <a:lstStyle>
                <a:lvl1pPr>
                  <a:defRPr sz="1200">
                    <a:latin typeface="+mj-lt"/>
                    <a:ea typeface="+mj-ea"/>
                    <a:cs typeface="+mj-cs"/>
                    <a:sym typeface="Arial"/>
                  </a:defRPr>
                </a:lvl1pPr>
              </a:lstStyle>
              <a:p>
                <a:pPr algn="l" defTabSz="651052" eaLnBrk="1" fontAlgn="auto" hangingPunct="1">
                  <a:spcBef>
                    <a:spcPts val="0"/>
                  </a:spcBef>
                  <a:spcAft>
                    <a:spcPts val="0"/>
                  </a:spcAft>
                  <a:defRPr/>
                </a:pPr>
                <a:r>
                  <a:rPr lang="en-US" sz="855" kern="0" dirty="0">
                    <a:solidFill>
                      <a:srgbClr val="000000"/>
                    </a:solidFill>
                    <a:latin typeface="Arial" panose="020B0604020202020204"/>
                  </a:rPr>
                  <a:t>LDL-C </a:t>
                </a:r>
                <a:r>
                  <a:rPr lang="en-US" sz="855" kern="0" dirty="0">
                    <a:solidFill>
                      <a:srgbClr val="000000"/>
                    </a:solidFill>
                    <a:latin typeface="Arial" panose="020B0604020202020204"/>
                    <a:sym typeface="Symbol" panose="05050102010706020507" pitchFamily="18" charset="2"/>
                  </a:rPr>
                  <a:t> 70 mg/dL (</a:t>
                </a:r>
                <a:r>
                  <a:rPr lang="en-US" sz="712" kern="0" dirty="0">
                    <a:solidFill>
                      <a:srgbClr val="000000"/>
                    </a:solidFill>
                    <a:latin typeface="Arial" panose="020B0604020202020204"/>
                    <a:sym typeface="Symbol" panose="05050102010706020507" pitchFamily="18" charset="2"/>
                  </a:rPr>
                  <a:t> </a:t>
                </a:r>
                <a:r>
                  <a:rPr lang="en-US" sz="855" kern="0" dirty="0">
                    <a:solidFill>
                      <a:srgbClr val="000000"/>
                    </a:solidFill>
                    <a:latin typeface="Arial" panose="020B0604020202020204"/>
                    <a:sym typeface="Symbol" panose="05050102010706020507" pitchFamily="18" charset="2"/>
                  </a:rPr>
                  <a:t>1.8 mmol/L)</a:t>
                </a:r>
                <a:endParaRPr sz="855" kern="0" dirty="0">
                  <a:solidFill>
                    <a:srgbClr val="000000"/>
                  </a:solidFill>
                  <a:latin typeface="Arial" panose="020B0604020202020204"/>
                </a:endParaRPr>
              </a:p>
            </p:txBody>
          </p:sp>
          <p:sp>
            <p:nvSpPr>
              <p:cNvPr id="68" name="Rectangle 67">
                <a:extLst>
                  <a:ext uri="{FF2B5EF4-FFF2-40B4-BE49-F238E27FC236}">
                    <a16:creationId xmlns:a16="http://schemas.microsoft.com/office/drawing/2014/main" id="{515C57E8-E770-4FE6-9343-E79F6CE3298B}"/>
                  </a:ext>
                </a:extLst>
              </p:cNvPr>
              <p:cNvSpPr/>
              <p:nvPr/>
            </p:nvSpPr>
            <p:spPr bwMode="gray">
              <a:xfrm>
                <a:off x="9543399" y="4122778"/>
                <a:ext cx="137160" cy="137160"/>
              </a:xfrm>
              <a:prstGeom prst="rect">
                <a:avLst/>
              </a:prstGeom>
              <a:solidFill>
                <a:schemeClr val="accent5"/>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grpSp>
        <p:grpSp>
          <p:nvGrpSpPr>
            <p:cNvPr id="69" name="Group 68">
              <a:extLst>
                <a:ext uri="{FF2B5EF4-FFF2-40B4-BE49-F238E27FC236}">
                  <a16:creationId xmlns:a16="http://schemas.microsoft.com/office/drawing/2014/main" id="{B085D708-EC44-4B0D-8014-C7BC17EE47DF}"/>
                </a:ext>
              </a:extLst>
            </p:cNvPr>
            <p:cNvGrpSpPr/>
            <p:nvPr/>
          </p:nvGrpSpPr>
          <p:grpSpPr>
            <a:xfrm>
              <a:off x="7547447" y="2853850"/>
              <a:ext cx="1732079" cy="263149"/>
              <a:chOff x="9543399" y="4237603"/>
              <a:chExt cx="2432988" cy="369636"/>
            </a:xfrm>
          </p:grpSpPr>
          <p:sp>
            <p:nvSpPr>
              <p:cNvPr id="70" name="Shape 171">
                <a:extLst>
                  <a:ext uri="{FF2B5EF4-FFF2-40B4-BE49-F238E27FC236}">
                    <a16:creationId xmlns:a16="http://schemas.microsoft.com/office/drawing/2014/main" id="{EB6F4A95-364D-4C4E-88B3-E417826F0ECA}"/>
                  </a:ext>
                </a:extLst>
              </p:cNvPr>
              <p:cNvSpPr/>
              <p:nvPr/>
            </p:nvSpPr>
            <p:spPr bwMode="auto">
              <a:xfrm>
                <a:off x="9765237" y="4237603"/>
                <a:ext cx="2211150" cy="369636"/>
              </a:xfrm>
              <a:prstGeom prst="rect">
                <a:avLst/>
              </a:prstGeom>
              <a:ln w="12700">
                <a:miter lim="400000"/>
              </a:ln>
              <a:extLst>
                <a:ext uri="{C572A759-6A51-4108-AA02-DFA0A04FC94B}"/>
              </a:extLst>
            </p:spPr>
            <p:txBody>
              <a:bodyPr wrap="none" lIns="0" tIns="0" rIns="0" bIns="0">
                <a:spAutoFit/>
              </a:bodyPr>
              <a:lstStyle>
                <a:lvl1pPr>
                  <a:defRPr sz="1200">
                    <a:latin typeface="+mj-lt"/>
                    <a:ea typeface="+mj-ea"/>
                    <a:cs typeface="+mj-cs"/>
                    <a:sym typeface="Arial"/>
                  </a:defRPr>
                </a:lvl1pPr>
              </a:lstStyle>
              <a:p>
                <a:pPr algn="l" defTabSz="651052" eaLnBrk="1" fontAlgn="auto" hangingPunct="1">
                  <a:spcBef>
                    <a:spcPts val="0"/>
                  </a:spcBef>
                  <a:spcAft>
                    <a:spcPts val="0"/>
                  </a:spcAft>
                  <a:defRPr/>
                </a:pPr>
                <a:r>
                  <a:rPr lang="en-US" sz="855" kern="0" dirty="0">
                    <a:solidFill>
                      <a:srgbClr val="000000"/>
                    </a:solidFill>
                    <a:latin typeface="Arial" panose="020B0604020202020204"/>
                    <a:sym typeface="Symbol" panose="05050102010706020507" pitchFamily="18" charset="2"/>
                  </a:rPr>
                  <a:t>70 mg/dL (</a:t>
                </a:r>
                <a:r>
                  <a:rPr lang="en-US" sz="855" kern="0" dirty="0">
                    <a:solidFill>
                      <a:srgbClr val="000000"/>
                    </a:solidFill>
                    <a:latin typeface="Arial" panose="020B0604020202020204"/>
                  </a:rPr>
                  <a:t>1.8 mmol/L) &lt; LDL-C </a:t>
                </a:r>
                <a:br>
                  <a:rPr lang="en-US" sz="855" kern="0" dirty="0">
                    <a:solidFill>
                      <a:srgbClr val="000000"/>
                    </a:solidFill>
                    <a:latin typeface="Arial" panose="020B0604020202020204"/>
                  </a:rPr>
                </a:br>
                <a:r>
                  <a:rPr lang="en-US" sz="855" kern="0" dirty="0">
                    <a:solidFill>
                      <a:srgbClr val="000000"/>
                    </a:solidFill>
                    <a:latin typeface="Arial" panose="020B0604020202020204"/>
                    <a:sym typeface="Symbol" panose="05050102010706020507" pitchFamily="18" charset="2"/>
                  </a:rPr>
                  <a:t> 77 mg/dL (</a:t>
                </a:r>
                <a:r>
                  <a:rPr lang="en-US" sz="712" kern="0" dirty="0">
                    <a:solidFill>
                      <a:srgbClr val="000000"/>
                    </a:solidFill>
                    <a:latin typeface="Arial" panose="020B0604020202020204"/>
                    <a:sym typeface="Symbol" panose="05050102010706020507" pitchFamily="18" charset="2"/>
                  </a:rPr>
                  <a:t> </a:t>
                </a:r>
                <a:r>
                  <a:rPr lang="en-US" sz="855" kern="0" dirty="0">
                    <a:solidFill>
                      <a:srgbClr val="000000"/>
                    </a:solidFill>
                    <a:latin typeface="Arial" panose="020B0604020202020204"/>
                    <a:sym typeface="Symbol" panose="05050102010706020507" pitchFamily="18" charset="2"/>
                  </a:rPr>
                  <a:t>2.0 mmol/L)</a:t>
                </a:r>
                <a:endParaRPr sz="855" kern="0" dirty="0">
                  <a:solidFill>
                    <a:srgbClr val="000000"/>
                  </a:solidFill>
                  <a:latin typeface="Arial" panose="020B0604020202020204"/>
                </a:endParaRPr>
              </a:p>
            </p:txBody>
          </p:sp>
          <p:sp>
            <p:nvSpPr>
              <p:cNvPr id="71" name="Rectangle 70">
                <a:extLst>
                  <a:ext uri="{FF2B5EF4-FFF2-40B4-BE49-F238E27FC236}">
                    <a16:creationId xmlns:a16="http://schemas.microsoft.com/office/drawing/2014/main" id="{60E415BB-2074-4784-81B7-E026876CA9C6}"/>
                  </a:ext>
                </a:extLst>
              </p:cNvPr>
              <p:cNvSpPr/>
              <p:nvPr/>
            </p:nvSpPr>
            <p:spPr bwMode="gray">
              <a:xfrm>
                <a:off x="9543399" y="4311470"/>
                <a:ext cx="137160" cy="137160"/>
              </a:xfrm>
              <a:prstGeom prst="rect">
                <a:avLst/>
              </a:prstGeom>
              <a:solidFill>
                <a:schemeClr val="accent4"/>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grpSp>
        <p:grpSp>
          <p:nvGrpSpPr>
            <p:cNvPr id="72" name="Group 71">
              <a:extLst>
                <a:ext uri="{FF2B5EF4-FFF2-40B4-BE49-F238E27FC236}">
                  <a16:creationId xmlns:a16="http://schemas.microsoft.com/office/drawing/2014/main" id="{434C5D07-2A6D-454B-A730-D531DAF741BE}"/>
                </a:ext>
              </a:extLst>
            </p:cNvPr>
            <p:cNvGrpSpPr/>
            <p:nvPr/>
          </p:nvGrpSpPr>
          <p:grpSpPr>
            <a:xfrm>
              <a:off x="7546358" y="3172887"/>
              <a:ext cx="1732079" cy="263149"/>
              <a:chOff x="9543399" y="4307053"/>
              <a:chExt cx="2432988" cy="369636"/>
            </a:xfrm>
          </p:grpSpPr>
          <p:sp>
            <p:nvSpPr>
              <p:cNvPr id="73" name="Shape 171">
                <a:extLst>
                  <a:ext uri="{FF2B5EF4-FFF2-40B4-BE49-F238E27FC236}">
                    <a16:creationId xmlns:a16="http://schemas.microsoft.com/office/drawing/2014/main" id="{52BAF04D-D9EF-4750-B76D-9DA3F9ECCE28}"/>
                  </a:ext>
                </a:extLst>
              </p:cNvPr>
              <p:cNvSpPr/>
              <p:nvPr/>
            </p:nvSpPr>
            <p:spPr bwMode="auto">
              <a:xfrm>
                <a:off x="9765237" y="4307053"/>
                <a:ext cx="2211150" cy="369636"/>
              </a:xfrm>
              <a:prstGeom prst="rect">
                <a:avLst/>
              </a:prstGeom>
              <a:ln w="12700">
                <a:miter lim="400000"/>
              </a:ln>
              <a:extLst>
                <a:ext uri="{C572A759-6A51-4108-AA02-DFA0A04FC94B}"/>
              </a:extLst>
            </p:spPr>
            <p:txBody>
              <a:bodyPr wrap="none" lIns="0" tIns="0" rIns="0" bIns="0">
                <a:spAutoFit/>
              </a:bodyPr>
              <a:lstStyle>
                <a:lvl1pPr>
                  <a:defRPr sz="1200">
                    <a:latin typeface="+mj-lt"/>
                    <a:ea typeface="+mj-ea"/>
                    <a:cs typeface="+mj-cs"/>
                    <a:sym typeface="Arial"/>
                  </a:defRPr>
                </a:lvl1pPr>
              </a:lstStyle>
              <a:p>
                <a:pPr algn="l" defTabSz="651052" eaLnBrk="1" fontAlgn="auto" hangingPunct="1">
                  <a:spcBef>
                    <a:spcPts val="0"/>
                  </a:spcBef>
                  <a:spcAft>
                    <a:spcPts val="0"/>
                  </a:spcAft>
                  <a:defRPr/>
                </a:pPr>
                <a:r>
                  <a:rPr lang="en-US" sz="855" kern="0" dirty="0">
                    <a:solidFill>
                      <a:srgbClr val="000000"/>
                    </a:solidFill>
                    <a:latin typeface="Arial" panose="020B0604020202020204"/>
                  </a:rPr>
                  <a:t>77 mg/dL (2.0 mmol/L) &lt; LDL-C </a:t>
                </a:r>
                <a:br>
                  <a:rPr lang="en-US" sz="855" kern="0" dirty="0">
                    <a:solidFill>
                      <a:srgbClr val="000000"/>
                    </a:solidFill>
                    <a:latin typeface="Arial" panose="020B0604020202020204"/>
                  </a:rPr>
                </a:br>
                <a:r>
                  <a:rPr lang="en-US" sz="855" kern="0" dirty="0">
                    <a:solidFill>
                      <a:srgbClr val="000000"/>
                    </a:solidFill>
                    <a:latin typeface="Arial" panose="020B0604020202020204"/>
                    <a:sym typeface="Symbol" panose="05050102010706020507" pitchFamily="18" charset="2"/>
                  </a:rPr>
                  <a:t> 97 mg/dL (</a:t>
                </a:r>
                <a:r>
                  <a:rPr lang="en-US" sz="712" kern="0" dirty="0">
                    <a:solidFill>
                      <a:srgbClr val="000000"/>
                    </a:solidFill>
                    <a:latin typeface="Arial" panose="020B0604020202020204"/>
                    <a:sym typeface="Symbol" panose="05050102010706020507" pitchFamily="18" charset="2"/>
                  </a:rPr>
                  <a:t> </a:t>
                </a:r>
                <a:r>
                  <a:rPr lang="en-US" sz="855" kern="0" dirty="0">
                    <a:solidFill>
                      <a:srgbClr val="000000"/>
                    </a:solidFill>
                    <a:latin typeface="Arial" panose="020B0604020202020204"/>
                    <a:sym typeface="Symbol" panose="05050102010706020507" pitchFamily="18" charset="2"/>
                  </a:rPr>
                  <a:t>2.5 mmol/L)</a:t>
                </a:r>
                <a:endParaRPr sz="855" kern="0" dirty="0">
                  <a:solidFill>
                    <a:srgbClr val="000000"/>
                  </a:solidFill>
                  <a:latin typeface="Arial" panose="020B0604020202020204"/>
                </a:endParaRPr>
              </a:p>
            </p:txBody>
          </p:sp>
          <p:sp>
            <p:nvSpPr>
              <p:cNvPr id="74" name="Rectangle 73">
                <a:extLst>
                  <a:ext uri="{FF2B5EF4-FFF2-40B4-BE49-F238E27FC236}">
                    <a16:creationId xmlns:a16="http://schemas.microsoft.com/office/drawing/2014/main" id="{CF00DFAF-279F-49CA-96C5-30930EADCED5}"/>
                  </a:ext>
                </a:extLst>
              </p:cNvPr>
              <p:cNvSpPr/>
              <p:nvPr/>
            </p:nvSpPr>
            <p:spPr bwMode="gray">
              <a:xfrm>
                <a:off x="9543399" y="4392495"/>
                <a:ext cx="137160" cy="137160"/>
              </a:xfrm>
              <a:prstGeom prst="rect">
                <a:avLst/>
              </a:prstGeom>
              <a:solidFill>
                <a:schemeClr val="accent2"/>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grpSp>
        <p:grpSp>
          <p:nvGrpSpPr>
            <p:cNvPr id="75" name="Group 74">
              <a:extLst>
                <a:ext uri="{FF2B5EF4-FFF2-40B4-BE49-F238E27FC236}">
                  <a16:creationId xmlns:a16="http://schemas.microsoft.com/office/drawing/2014/main" id="{F871CA4D-2C23-4064-8DF2-897B293245A2}"/>
                </a:ext>
              </a:extLst>
            </p:cNvPr>
            <p:cNvGrpSpPr/>
            <p:nvPr/>
          </p:nvGrpSpPr>
          <p:grpSpPr>
            <a:xfrm>
              <a:off x="7547446" y="3516330"/>
              <a:ext cx="1796199" cy="131574"/>
              <a:chOff x="9543399" y="4388078"/>
              <a:chExt cx="2523056" cy="184817"/>
            </a:xfrm>
          </p:grpSpPr>
          <p:sp>
            <p:nvSpPr>
              <p:cNvPr id="76" name="Shape 171">
                <a:extLst>
                  <a:ext uri="{FF2B5EF4-FFF2-40B4-BE49-F238E27FC236}">
                    <a16:creationId xmlns:a16="http://schemas.microsoft.com/office/drawing/2014/main" id="{C0FAE57B-F021-427B-8D4B-BDC14236B51E}"/>
                  </a:ext>
                </a:extLst>
              </p:cNvPr>
              <p:cNvSpPr/>
              <p:nvPr/>
            </p:nvSpPr>
            <p:spPr bwMode="auto">
              <a:xfrm>
                <a:off x="9765238" y="4388078"/>
                <a:ext cx="2301217" cy="184817"/>
              </a:xfrm>
              <a:prstGeom prst="rect">
                <a:avLst/>
              </a:prstGeom>
              <a:ln w="12700">
                <a:miter lim="400000"/>
              </a:ln>
              <a:extLst>
                <a:ext uri="{C572A759-6A51-4108-AA02-DFA0A04FC94B}"/>
              </a:extLst>
            </p:spPr>
            <p:txBody>
              <a:bodyPr wrap="none" lIns="0" tIns="0" rIns="0" bIns="0">
                <a:spAutoFit/>
              </a:bodyPr>
              <a:lstStyle>
                <a:lvl1pPr>
                  <a:defRPr sz="1200">
                    <a:latin typeface="+mj-lt"/>
                    <a:ea typeface="+mj-ea"/>
                    <a:cs typeface="+mj-cs"/>
                    <a:sym typeface="Arial"/>
                  </a:defRPr>
                </a:lvl1pPr>
              </a:lstStyle>
              <a:p>
                <a:pPr algn="l" defTabSz="651052" eaLnBrk="1" fontAlgn="auto" hangingPunct="1">
                  <a:spcBef>
                    <a:spcPts val="0"/>
                  </a:spcBef>
                  <a:spcAft>
                    <a:spcPts val="0"/>
                  </a:spcAft>
                  <a:defRPr/>
                </a:pPr>
                <a:r>
                  <a:rPr lang="en-US" sz="855" kern="0" dirty="0">
                    <a:solidFill>
                      <a:srgbClr val="000000"/>
                    </a:solidFill>
                    <a:latin typeface="Arial" panose="020B0604020202020204"/>
                  </a:rPr>
                  <a:t>LDL-C </a:t>
                </a:r>
                <a:r>
                  <a:rPr lang="en-US" sz="855" kern="0" dirty="0">
                    <a:solidFill>
                      <a:srgbClr val="000000"/>
                    </a:solidFill>
                    <a:latin typeface="Arial" panose="020B0604020202020204"/>
                    <a:sym typeface="Symbol" panose="05050102010706020507" pitchFamily="18" charset="2"/>
                  </a:rPr>
                  <a:t>&gt; 97 mg/dL (&gt; 2.5 mmol/L)</a:t>
                </a:r>
                <a:endParaRPr sz="855" kern="0" dirty="0">
                  <a:solidFill>
                    <a:srgbClr val="000000"/>
                  </a:solidFill>
                  <a:latin typeface="Arial" panose="020B0604020202020204"/>
                </a:endParaRPr>
              </a:p>
            </p:txBody>
          </p:sp>
          <p:sp>
            <p:nvSpPr>
              <p:cNvPr id="77" name="Rectangle 76">
                <a:extLst>
                  <a:ext uri="{FF2B5EF4-FFF2-40B4-BE49-F238E27FC236}">
                    <a16:creationId xmlns:a16="http://schemas.microsoft.com/office/drawing/2014/main" id="{B7E19C59-3C19-4F5B-BC0D-F89F3A9F6C33}"/>
                  </a:ext>
                </a:extLst>
              </p:cNvPr>
              <p:cNvSpPr/>
              <p:nvPr/>
            </p:nvSpPr>
            <p:spPr bwMode="gray">
              <a:xfrm>
                <a:off x="9543399" y="4427220"/>
                <a:ext cx="137160" cy="137160"/>
              </a:xfrm>
              <a:prstGeom prst="rect">
                <a:avLst/>
              </a:prstGeom>
              <a:solidFill>
                <a:schemeClr val="accent3"/>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grpSp>
        <p:cxnSp>
          <p:nvCxnSpPr>
            <p:cNvPr id="81" name="Straight Connector 80">
              <a:extLst>
                <a:ext uri="{FF2B5EF4-FFF2-40B4-BE49-F238E27FC236}">
                  <a16:creationId xmlns:a16="http://schemas.microsoft.com/office/drawing/2014/main" id="{EF9E72F2-0D40-4FB1-AD79-0B5EC1D2C453}"/>
                </a:ext>
              </a:extLst>
            </p:cNvPr>
            <p:cNvCxnSpPr>
              <a:cxnSpLocks/>
            </p:cNvCxnSpPr>
            <p:nvPr/>
          </p:nvCxnSpPr>
          <p:spPr>
            <a:xfrm>
              <a:off x="4092583" y="3033856"/>
              <a:ext cx="3229343"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BEDC5C98-A6C8-462F-9089-FEC89F0380E5}"/>
                </a:ext>
              </a:extLst>
            </p:cNvPr>
            <p:cNvSpPr/>
            <p:nvPr/>
          </p:nvSpPr>
          <p:spPr bwMode="gray">
            <a:xfrm>
              <a:off x="4094145" y="2726947"/>
              <a:ext cx="1057832" cy="188992"/>
            </a:xfrm>
            <a:prstGeom prst="rect">
              <a:avLst/>
            </a:prstGeom>
            <a:solidFill>
              <a:schemeClr val="accent5"/>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83" name="Rectangle 82">
              <a:extLst>
                <a:ext uri="{FF2B5EF4-FFF2-40B4-BE49-F238E27FC236}">
                  <a16:creationId xmlns:a16="http://schemas.microsoft.com/office/drawing/2014/main" id="{CC4DC3F4-1512-4584-B5AB-A0D0A682FE82}"/>
                </a:ext>
              </a:extLst>
            </p:cNvPr>
            <p:cNvSpPr/>
            <p:nvPr/>
          </p:nvSpPr>
          <p:spPr bwMode="gray">
            <a:xfrm>
              <a:off x="5151978" y="2726947"/>
              <a:ext cx="330571" cy="188992"/>
            </a:xfrm>
            <a:prstGeom prst="rect">
              <a:avLst/>
            </a:prstGeom>
            <a:solidFill>
              <a:schemeClr val="accent4"/>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84" name="Rectangle 83">
              <a:extLst>
                <a:ext uri="{FF2B5EF4-FFF2-40B4-BE49-F238E27FC236}">
                  <a16:creationId xmlns:a16="http://schemas.microsoft.com/office/drawing/2014/main" id="{8BC7FEE2-1AAB-4CAA-A5D1-CA2B166C7203}"/>
                </a:ext>
              </a:extLst>
            </p:cNvPr>
            <p:cNvSpPr/>
            <p:nvPr/>
          </p:nvSpPr>
          <p:spPr bwMode="gray">
            <a:xfrm>
              <a:off x="5480856" y="2726947"/>
              <a:ext cx="888308" cy="188992"/>
            </a:xfrm>
            <a:prstGeom prst="rect">
              <a:avLst/>
            </a:prstGeom>
            <a:solidFill>
              <a:schemeClr val="accent2"/>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85" name="Rectangle 84">
              <a:extLst>
                <a:ext uri="{FF2B5EF4-FFF2-40B4-BE49-F238E27FC236}">
                  <a16:creationId xmlns:a16="http://schemas.microsoft.com/office/drawing/2014/main" id="{F5950FDF-5542-4849-AEC3-C5191B302AED}"/>
                </a:ext>
              </a:extLst>
            </p:cNvPr>
            <p:cNvSpPr/>
            <p:nvPr/>
          </p:nvSpPr>
          <p:spPr bwMode="gray">
            <a:xfrm>
              <a:off x="6364079" y="2726947"/>
              <a:ext cx="956118" cy="188992"/>
            </a:xfrm>
            <a:prstGeom prst="rect">
              <a:avLst/>
            </a:prstGeom>
            <a:solidFill>
              <a:schemeClr val="accent3"/>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86" name="Rectangle 85">
              <a:extLst>
                <a:ext uri="{FF2B5EF4-FFF2-40B4-BE49-F238E27FC236}">
                  <a16:creationId xmlns:a16="http://schemas.microsoft.com/office/drawing/2014/main" id="{D49C285D-6749-4F4D-8540-20347CF8BED3}"/>
                </a:ext>
              </a:extLst>
            </p:cNvPr>
            <p:cNvSpPr/>
            <p:nvPr/>
          </p:nvSpPr>
          <p:spPr bwMode="gray">
            <a:xfrm>
              <a:off x="4094144" y="3129396"/>
              <a:ext cx="966068" cy="188992"/>
            </a:xfrm>
            <a:prstGeom prst="rect">
              <a:avLst/>
            </a:prstGeom>
            <a:solidFill>
              <a:schemeClr val="accent5"/>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87" name="Rectangle 86">
              <a:extLst>
                <a:ext uri="{FF2B5EF4-FFF2-40B4-BE49-F238E27FC236}">
                  <a16:creationId xmlns:a16="http://schemas.microsoft.com/office/drawing/2014/main" id="{EE1083EC-CE79-48F0-AC99-46D12A41E6FB}"/>
                </a:ext>
              </a:extLst>
            </p:cNvPr>
            <p:cNvSpPr/>
            <p:nvPr/>
          </p:nvSpPr>
          <p:spPr bwMode="gray">
            <a:xfrm>
              <a:off x="5062404" y="3129396"/>
              <a:ext cx="413570" cy="188992"/>
            </a:xfrm>
            <a:prstGeom prst="rect">
              <a:avLst/>
            </a:prstGeom>
            <a:solidFill>
              <a:schemeClr val="accent4"/>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88" name="Rectangle 87">
              <a:extLst>
                <a:ext uri="{FF2B5EF4-FFF2-40B4-BE49-F238E27FC236}">
                  <a16:creationId xmlns:a16="http://schemas.microsoft.com/office/drawing/2014/main" id="{10F3E41D-AAB6-4510-9C48-BBCB874D558C}"/>
                </a:ext>
              </a:extLst>
            </p:cNvPr>
            <p:cNvSpPr/>
            <p:nvPr/>
          </p:nvSpPr>
          <p:spPr bwMode="gray">
            <a:xfrm>
              <a:off x="5478661" y="3129396"/>
              <a:ext cx="904854" cy="188992"/>
            </a:xfrm>
            <a:prstGeom prst="rect">
              <a:avLst/>
            </a:prstGeom>
            <a:solidFill>
              <a:schemeClr val="accent2"/>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89" name="Rectangle 88">
              <a:extLst>
                <a:ext uri="{FF2B5EF4-FFF2-40B4-BE49-F238E27FC236}">
                  <a16:creationId xmlns:a16="http://schemas.microsoft.com/office/drawing/2014/main" id="{7D9C8037-69E6-4AAD-B896-474ECAA34E28}"/>
                </a:ext>
              </a:extLst>
            </p:cNvPr>
            <p:cNvSpPr/>
            <p:nvPr/>
          </p:nvSpPr>
          <p:spPr bwMode="gray">
            <a:xfrm>
              <a:off x="6381887" y="3129396"/>
              <a:ext cx="938310" cy="188992"/>
            </a:xfrm>
            <a:prstGeom prst="rect">
              <a:avLst/>
            </a:prstGeom>
            <a:solidFill>
              <a:schemeClr val="accent3"/>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90" name="Rectangle 89">
              <a:extLst>
                <a:ext uri="{FF2B5EF4-FFF2-40B4-BE49-F238E27FC236}">
                  <a16:creationId xmlns:a16="http://schemas.microsoft.com/office/drawing/2014/main" id="{299463FC-7584-4F2E-8670-07A96FB84B96}"/>
                </a:ext>
              </a:extLst>
            </p:cNvPr>
            <p:cNvSpPr/>
            <p:nvPr/>
          </p:nvSpPr>
          <p:spPr bwMode="gray">
            <a:xfrm>
              <a:off x="4094144" y="3999479"/>
              <a:ext cx="2851044" cy="188992"/>
            </a:xfrm>
            <a:prstGeom prst="rect">
              <a:avLst/>
            </a:prstGeom>
            <a:solidFill>
              <a:schemeClr val="accent5"/>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92" name="Rectangle 91">
              <a:extLst>
                <a:ext uri="{FF2B5EF4-FFF2-40B4-BE49-F238E27FC236}">
                  <a16:creationId xmlns:a16="http://schemas.microsoft.com/office/drawing/2014/main" id="{6EB4E584-3496-4135-B0E1-B85D99F4EE77}"/>
                </a:ext>
              </a:extLst>
            </p:cNvPr>
            <p:cNvSpPr/>
            <p:nvPr/>
          </p:nvSpPr>
          <p:spPr bwMode="gray">
            <a:xfrm>
              <a:off x="4094144" y="4188472"/>
              <a:ext cx="387424" cy="188992"/>
            </a:xfrm>
            <a:prstGeom prst="rect">
              <a:avLst/>
            </a:prstGeom>
            <a:solidFill>
              <a:schemeClr val="accent4"/>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93" name="Rectangle 92">
              <a:extLst>
                <a:ext uri="{FF2B5EF4-FFF2-40B4-BE49-F238E27FC236}">
                  <a16:creationId xmlns:a16="http://schemas.microsoft.com/office/drawing/2014/main" id="{20A73410-D4D8-49FA-B5A0-3EA65883760E}"/>
                </a:ext>
              </a:extLst>
            </p:cNvPr>
            <p:cNvSpPr/>
            <p:nvPr/>
          </p:nvSpPr>
          <p:spPr bwMode="gray">
            <a:xfrm>
              <a:off x="4094145" y="4604425"/>
              <a:ext cx="2535419" cy="188992"/>
            </a:xfrm>
            <a:prstGeom prst="rect">
              <a:avLst/>
            </a:prstGeom>
            <a:solidFill>
              <a:schemeClr val="accent5"/>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sp>
          <p:nvSpPr>
            <p:cNvPr id="94" name="Rectangle 93">
              <a:extLst>
                <a:ext uri="{FF2B5EF4-FFF2-40B4-BE49-F238E27FC236}">
                  <a16:creationId xmlns:a16="http://schemas.microsoft.com/office/drawing/2014/main" id="{6283CD32-73D8-416F-9441-24F216C874A3}"/>
                </a:ext>
              </a:extLst>
            </p:cNvPr>
            <p:cNvSpPr/>
            <p:nvPr/>
          </p:nvSpPr>
          <p:spPr bwMode="gray">
            <a:xfrm>
              <a:off x="4094145" y="4793418"/>
              <a:ext cx="687704" cy="188992"/>
            </a:xfrm>
            <a:prstGeom prst="rect">
              <a:avLst/>
            </a:prstGeom>
            <a:solidFill>
              <a:schemeClr val="accent4"/>
            </a:solidFill>
            <a:ln w="6350" algn="ctr">
              <a:noFill/>
              <a:miter lim="800000"/>
              <a:headEnd/>
              <a:tailEnd/>
            </a:ln>
            <a:effectLst/>
          </p:spPr>
          <p:txBody>
            <a:bodyPr wrap="none" lIns="0" tIns="0" rIns="0" bIns="0" rtlCol="0" anchor="ctr"/>
            <a:lstStyle/>
            <a:p>
              <a:pPr defTabSz="651052" eaLnBrk="1" fontAlgn="auto" hangingPunct="1">
                <a:spcBef>
                  <a:spcPts val="0"/>
                </a:spcBef>
                <a:spcAft>
                  <a:spcPts val="0"/>
                </a:spcAft>
              </a:pPr>
              <a:endParaRPr lang="en-US" sz="1282" dirty="0">
                <a:solidFill>
                  <a:srgbClr val="000000"/>
                </a:solidFill>
                <a:latin typeface="Arial" panose="020B0604020202020204"/>
              </a:endParaRPr>
            </a:p>
          </p:txBody>
        </p:sp>
        <p:cxnSp>
          <p:nvCxnSpPr>
            <p:cNvPr id="102" name="Straight Connector 101">
              <a:extLst>
                <a:ext uri="{FF2B5EF4-FFF2-40B4-BE49-F238E27FC236}">
                  <a16:creationId xmlns:a16="http://schemas.microsoft.com/office/drawing/2014/main" id="{8EEDEC18-C627-4412-BCC7-B7A6A3FD8921}"/>
                </a:ext>
              </a:extLst>
            </p:cNvPr>
            <p:cNvCxnSpPr>
              <a:cxnSpLocks/>
            </p:cNvCxnSpPr>
            <p:nvPr/>
          </p:nvCxnSpPr>
          <p:spPr>
            <a:xfrm>
              <a:off x="4092583" y="4492936"/>
              <a:ext cx="3229343"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214A8231-FBC8-4330-9C37-486B967D44C1}"/>
                </a:ext>
              </a:extLst>
            </p:cNvPr>
            <p:cNvGrpSpPr/>
            <p:nvPr/>
          </p:nvGrpSpPr>
          <p:grpSpPr>
            <a:xfrm>
              <a:off x="4092583" y="3889834"/>
              <a:ext cx="3229695" cy="1263005"/>
              <a:chOff x="4619812" y="4076315"/>
              <a:chExt cx="4536637" cy="1774098"/>
            </a:xfrm>
          </p:grpSpPr>
          <p:cxnSp>
            <p:nvCxnSpPr>
              <p:cNvPr id="43" name="Straight Connector 42">
                <a:extLst>
                  <a:ext uri="{FF2B5EF4-FFF2-40B4-BE49-F238E27FC236}">
                    <a16:creationId xmlns:a16="http://schemas.microsoft.com/office/drawing/2014/main" id="{04674B93-E6AD-43BD-AB3E-B22F7B17312D}"/>
                  </a:ext>
                </a:extLst>
              </p:cNvPr>
              <p:cNvCxnSpPr>
                <a:cxnSpLocks/>
              </p:cNvCxnSpPr>
              <p:nvPr/>
            </p:nvCxnSpPr>
            <p:spPr>
              <a:xfrm>
                <a:off x="4623111" y="4076315"/>
                <a:ext cx="0" cy="1691803"/>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F0DA91F-75A3-41CD-95FF-C2B8A4B40C24}"/>
                  </a:ext>
                </a:extLst>
              </p:cNvPr>
              <p:cNvCxnSpPr>
                <a:cxnSpLocks/>
              </p:cNvCxnSpPr>
              <p:nvPr/>
            </p:nvCxnSpPr>
            <p:spPr>
              <a:xfrm>
                <a:off x="4619812" y="5768118"/>
                <a:ext cx="4536141"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BC19401F-24CB-4E9D-BD14-6607A5B5FA61}"/>
                  </a:ext>
                </a:extLst>
              </p:cNvPr>
              <p:cNvGrpSpPr/>
              <p:nvPr/>
            </p:nvGrpSpPr>
            <p:grpSpPr>
              <a:xfrm>
                <a:off x="4623111" y="5768117"/>
                <a:ext cx="4533338" cy="82296"/>
                <a:chOff x="4623111" y="5768117"/>
                <a:chExt cx="4533338" cy="82296"/>
              </a:xfrm>
            </p:grpSpPr>
            <p:cxnSp>
              <p:nvCxnSpPr>
                <p:cNvPr id="45" name="Straight Connector 44">
                  <a:extLst>
                    <a:ext uri="{FF2B5EF4-FFF2-40B4-BE49-F238E27FC236}">
                      <a16:creationId xmlns:a16="http://schemas.microsoft.com/office/drawing/2014/main" id="{3E4B6C09-DAAD-41B6-928A-2BB7075ADE6A}"/>
                    </a:ext>
                  </a:extLst>
                </p:cNvPr>
                <p:cNvCxnSpPr/>
                <p:nvPr/>
              </p:nvCxnSpPr>
              <p:spPr>
                <a:xfrm>
                  <a:off x="4623111" y="5768117"/>
                  <a:ext cx="0" cy="82296"/>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C0DBD02-8F7A-4CC5-8325-42DEC1F428B8}"/>
                    </a:ext>
                  </a:extLst>
                </p:cNvPr>
                <p:cNvCxnSpPr/>
                <p:nvPr/>
              </p:nvCxnSpPr>
              <p:spPr>
                <a:xfrm>
                  <a:off x="5526898" y="5768117"/>
                  <a:ext cx="0" cy="82296"/>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D7F3B1B-E27B-4785-A5A8-D73C5E251874}"/>
                    </a:ext>
                  </a:extLst>
                </p:cNvPr>
                <p:cNvCxnSpPr/>
                <p:nvPr/>
              </p:nvCxnSpPr>
              <p:spPr>
                <a:xfrm>
                  <a:off x="6435688" y="5768117"/>
                  <a:ext cx="0" cy="82296"/>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7AB4BB2-A288-4D0E-9D88-CAC881B9EE7C}"/>
                    </a:ext>
                  </a:extLst>
                </p:cNvPr>
                <p:cNvCxnSpPr/>
                <p:nvPr/>
              </p:nvCxnSpPr>
              <p:spPr>
                <a:xfrm>
                  <a:off x="7333259" y="5768117"/>
                  <a:ext cx="0" cy="82296"/>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664CEA3-18A4-4278-AE45-8DF8F3954D7F}"/>
                    </a:ext>
                  </a:extLst>
                </p:cNvPr>
                <p:cNvCxnSpPr/>
                <p:nvPr/>
              </p:nvCxnSpPr>
              <p:spPr>
                <a:xfrm>
                  <a:off x="8253269" y="5768117"/>
                  <a:ext cx="0" cy="82296"/>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BCBCE96-5576-4CD3-836B-B7A0CD4D455B}"/>
                    </a:ext>
                  </a:extLst>
                </p:cNvPr>
                <p:cNvCxnSpPr/>
                <p:nvPr/>
              </p:nvCxnSpPr>
              <p:spPr>
                <a:xfrm>
                  <a:off x="9156449" y="5768117"/>
                  <a:ext cx="0" cy="82296"/>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96" name="Group 95">
              <a:extLst>
                <a:ext uri="{FF2B5EF4-FFF2-40B4-BE49-F238E27FC236}">
                  <a16:creationId xmlns:a16="http://schemas.microsoft.com/office/drawing/2014/main" id="{ADC5D8EE-B43C-4740-92B2-21E1260AB473}"/>
                </a:ext>
              </a:extLst>
            </p:cNvPr>
            <p:cNvGrpSpPr/>
            <p:nvPr/>
          </p:nvGrpSpPr>
          <p:grpSpPr>
            <a:xfrm>
              <a:off x="4092583" y="2638456"/>
              <a:ext cx="3229695" cy="879222"/>
              <a:chOff x="4619812" y="2318549"/>
              <a:chExt cx="4536637" cy="1235011"/>
            </a:xfrm>
          </p:grpSpPr>
          <p:cxnSp>
            <p:nvCxnSpPr>
              <p:cNvPr id="5" name="Straight Connector 4">
                <a:extLst>
                  <a:ext uri="{FF2B5EF4-FFF2-40B4-BE49-F238E27FC236}">
                    <a16:creationId xmlns:a16="http://schemas.microsoft.com/office/drawing/2014/main" id="{98735727-86AE-4B90-B0F7-7027FDCA5667}"/>
                  </a:ext>
                </a:extLst>
              </p:cNvPr>
              <p:cNvCxnSpPr>
                <a:cxnSpLocks/>
              </p:cNvCxnSpPr>
              <p:nvPr/>
            </p:nvCxnSpPr>
            <p:spPr>
              <a:xfrm>
                <a:off x="4623111" y="2318549"/>
                <a:ext cx="0" cy="116207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9B753D2-1ED3-4211-9957-9CC18F260FFF}"/>
                  </a:ext>
                </a:extLst>
              </p:cNvPr>
              <p:cNvCxnSpPr>
                <a:cxnSpLocks/>
              </p:cNvCxnSpPr>
              <p:nvPr/>
            </p:nvCxnSpPr>
            <p:spPr>
              <a:xfrm>
                <a:off x="4619812" y="3471265"/>
                <a:ext cx="4536141"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825B4691-BBF1-431C-91A2-548B0FEF9860}"/>
                  </a:ext>
                </a:extLst>
              </p:cNvPr>
              <p:cNvGrpSpPr/>
              <p:nvPr/>
            </p:nvGrpSpPr>
            <p:grpSpPr>
              <a:xfrm>
                <a:off x="4623111" y="3471264"/>
                <a:ext cx="4533338" cy="82296"/>
                <a:chOff x="4623111" y="3471264"/>
                <a:chExt cx="4533338" cy="82296"/>
              </a:xfrm>
            </p:grpSpPr>
            <p:cxnSp>
              <p:nvCxnSpPr>
                <p:cNvPr id="29" name="Straight Connector 28">
                  <a:extLst>
                    <a:ext uri="{FF2B5EF4-FFF2-40B4-BE49-F238E27FC236}">
                      <a16:creationId xmlns:a16="http://schemas.microsoft.com/office/drawing/2014/main" id="{823BD6AB-E2CF-4C0A-82E0-16E39DC18304}"/>
                    </a:ext>
                  </a:extLst>
                </p:cNvPr>
                <p:cNvCxnSpPr/>
                <p:nvPr/>
              </p:nvCxnSpPr>
              <p:spPr>
                <a:xfrm>
                  <a:off x="4623111" y="3471264"/>
                  <a:ext cx="0" cy="82296"/>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27B4EC6-3E33-44C3-8795-27C09BCF1AC5}"/>
                    </a:ext>
                  </a:extLst>
                </p:cNvPr>
                <p:cNvCxnSpPr/>
                <p:nvPr/>
              </p:nvCxnSpPr>
              <p:spPr>
                <a:xfrm>
                  <a:off x="5526898" y="3471264"/>
                  <a:ext cx="0" cy="82296"/>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A7F917-707B-4DF2-BEAB-3A1D0BF2155A}"/>
                    </a:ext>
                  </a:extLst>
                </p:cNvPr>
                <p:cNvCxnSpPr/>
                <p:nvPr/>
              </p:nvCxnSpPr>
              <p:spPr>
                <a:xfrm>
                  <a:off x="6435688" y="3471264"/>
                  <a:ext cx="0" cy="82296"/>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0671A57-48ED-402F-A1B6-80C99C98EADC}"/>
                    </a:ext>
                  </a:extLst>
                </p:cNvPr>
                <p:cNvCxnSpPr/>
                <p:nvPr/>
              </p:nvCxnSpPr>
              <p:spPr>
                <a:xfrm>
                  <a:off x="7333259" y="3471264"/>
                  <a:ext cx="0" cy="82296"/>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7336BA-1898-47BC-B006-C2D949E66946}"/>
                    </a:ext>
                  </a:extLst>
                </p:cNvPr>
                <p:cNvCxnSpPr/>
                <p:nvPr/>
              </p:nvCxnSpPr>
              <p:spPr>
                <a:xfrm>
                  <a:off x="8253269" y="3471264"/>
                  <a:ext cx="0" cy="82296"/>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A4D9B17-579A-4E2D-9F38-AE879CC3370D}"/>
                    </a:ext>
                  </a:extLst>
                </p:cNvPr>
                <p:cNvCxnSpPr/>
                <p:nvPr/>
              </p:nvCxnSpPr>
              <p:spPr>
                <a:xfrm>
                  <a:off x="9156449" y="3471264"/>
                  <a:ext cx="0" cy="82296"/>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cxnSp>
          <p:nvCxnSpPr>
            <p:cNvPr id="105" name="Straight Connector 104">
              <a:extLst>
                <a:ext uri="{FF2B5EF4-FFF2-40B4-BE49-F238E27FC236}">
                  <a16:creationId xmlns:a16="http://schemas.microsoft.com/office/drawing/2014/main" id="{5B932A3F-9F11-4B0B-92DD-ED768968BD78}"/>
                </a:ext>
              </a:extLst>
            </p:cNvPr>
            <p:cNvCxnSpPr/>
            <p:nvPr/>
          </p:nvCxnSpPr>
          <p:spPr bwMode="auto">
            <a:xfrm>
              <a:off x="1537833" y="4245845"/>
              <a:ext cx="9120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486D61B3-C77E-40D5-B855-937912084C35}"/>
              </a:ext>
            </a:extLst>
          </p:cNvPr>
          <p:cNvSpPr/>
          <p:nvPr/>
        </p:nvSpPr>
        <p:spPr bwMode="gray">
          <a:xfrm>
            <a:off x="8573657" y="6113672"/>
            <a:ext cx="1610139" cy="704436"/>
          </a:xfrm>
          <a:prstGeom prst="rect">
            <a:avLst/>
          </a:prstGeom>
          <a:solidFill>
            <a:schemeClr val="bg1"/>
          </a:solidFill>
          <a:ln w="6350" algn="ctr">
            <a:solidFill>
              <a:schemeClr val="bg1"/>
            </a:solidFill>
            <a:miter lim="800000"/>
            <a:headEnd/>
            <a:tailEnd/>
          </a:ln>
          <a:effectLst/>
        </p:spPr>
        <p:txBody>
          <a:bodyPr wrap="none" lIns="0" tIns="0" rIns="0" bIns="0" rtlCol="0" anchor="ctr"/>
          <a:lstStyle/>
          <a:p>
            <a:pPr defTabSz="771571" eaLnBrk="1" fontAlgn="auto" hangingPunct="1">
              <a:spcBef>
                <a:spcPts val="0"/>
              </a:spcBef>
              <a:spcAft>
                <a:spcPts val="0"/>
              </a:spcAft>
            </a:pPr>
            <a:endParaRPr lang="en-US" sz="1519" dirty="0" err="1">
              <a:solidFill>
                <a:srgbClr val="000000"/>
              </a:solidFill>
              <a:latin typeface="Arial" panose="020B0604020202020204"/>
            </a:endParaRPr>
          </a:p>
        </p:txBody>
      </p:sp>
    </p:spTree>
    <p:extLst>
      <p:ext uri="{BB962C8B-B14F-4D97-AF65-F5344CB8AC3E}">
        <p14:creationId xmlns:p14="http://schemas.microsoft.com/office/powerpoint/2010/main" val="93865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7A2397-392A-254E-ABA4-9A89EAAAEDEC}"/>
              </a:ext>
            </a:extLst>
          </p:cNvPr>
          <p:cNvSpPr>
            <a:spLocks noGrp="1"/>
          </p:cNvSpPr>
          <p:nvPr>
            <p:ph type="title"/>
          </p:nvPr>
        </p:nvSpPr>
        <p:spPr>
          <a:xfrm>
            <a:off x="880027" y="362805"/>
            <a:ext cx="8677419" cy="695050"/>
          </a:xfrm>
        </p:spPr>
        <p:txBody>
          <a:bodyPr/>
          <a:lstStyle/>
          <a:p>
            <a:r>
              <a:rPr lang="en-US" sz="2400" dirty="0"/>
              <a:t>&lt; 30% of Patients Overall and &lt; 40% of Patients Even on High-Intensity statins post-Acs, PCI, or CABG Achieved LDL-C &lt; 70 mg/dL (&lt; 1.8 mmol/L)</a:t>
            </a:r>
          </a:p>
        </p:txBody>
      </p:sp>
      <p:sp>
        <p:nvSpPr>
          <p:cNvPr id="6" name="Content Placeholder 5">
            <a:extLst>
              <a:ext uri="{FF2B5EF4-FFF2-40B4-BE49-F238E27FC236}">
                <a16:creationId xmlns:a16="http://schemas.microsoft.com/office/drawing/2014/main" id="{B3E167DF-ECDB-4648-BC99-24E0BC16061A}"/>
              </a:ext>
            </a:extLst>
          </p:cNvPr>
          <p:cNvSpPr>
            <a:spLocks noGrp="1"/>
          </p:cNvSpPr>
          <p:nvPr>
            <p:ph sz="quarter" idx="10"/>
          </p:nvPr>
        </p:nvSpPr>
        <p:spPr>
          <a:xfrm>
            <a:off x="1023942" y="6189199"/>
            <a:ext cx="7212704" cy="174045"/>
          </a:xfrm>
        </p:spPr>
        <p:txBody>
          <a:bodyPr/>
          <a:lstStyle/>
          <a:p>
            <a:r>
              <a:rPr lang="en-US" sz="900" dirty="0"/>
              <a:t>De Backer G, et al. </a:t>
            </a:r>
            <a:r>
              <a:rPr lang="en-US" sz="900" i="1" dirty="0"/>
              <a:t>Atherosclerosis</a:t>
            </a:r>
            <a:r>
              <a:rPr lang="en-US" sz="900" dirty="0"/>
              <a:t>. 2019;285:135-146</a:t>
            </a:r>
            <a:r>
              <a:rPr lang="en-US" dirty="0"/>
              <a:t>.</a:t>
            </a:r>
          </a:p>
        </p:txBody>
      </p:sp>
      <p:grpSp>
        <p:nvGrpSpPr>
          <p:cNvPr id="7" name="Group 6">
            <a:extLst>
              <a:ext uri="{FF2B5EF4-FFF2-40B4-BE49-F238E27FC236}">
                <a16:creationId xmlns:a16="http://schemas.microsoft.com/office/drawing/2014/main" id="{E695F7A2-6B29-434B-9736-20BDA8F78926}"/>
              </a:ext>
            </a:extLst>
          </p:cNvPr>
          <p:cNvGrpSpPr/>
          <p:nvPr/>
        </p:nvGrpSpPr>
        <p:grpSpPr>
          <a:xfrm>
            <a:off x="571500" y="1676400"/>
            <a:ext cx="8915400" cy="4267200"/>
            <a:chOff x="1297673" y="1891721"/>
            <a:chExt cx="7579627" cy="3564337"/>
          </a:xfrm>
        </p:grpSpPr>
        <p:sp>
          <p:nvSpPr>
            <p:cNvPr id="32" name="Rectangle 31"/>
            <p:cNvSpPr/>
            <p:nvPr/>
          </p:nvSpPr>
          <p:spPr bwMode="auto">
            <a:xfrm>
              <a:off x="1297674" y="2330669"/>
              <a:ext cx="1392362" cy="276152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51052" eaLnBrk="1" fontAlgn="auto" hangingPunct="1">
                <a:spcBef>
                  <a:spcPts val="0"/>
                </a:spcBef>
                <a:spcAft>
                  <a:spcPts val="0"/>
                </a:spcAft>
                <a:defRPr/>
              </a:pPr>
              <a:endParaRPr lang="en-US" sz="855" dirty="0">
                <a:solidFill>
                  <a:srgbClr val="000000"/>
                </a:solidFill>
                <a:latin typeface="Arial" panose="020B0604020202020204"/>
              </a:endParaRPr>
            </a:p>
          </p:txBody>
        </p:sp>
        <p:cxnSp>
          <p:nvCxnSpPr>
            <p:cNvPr id="33" name="Straight Connector 32"/>
            <p:cNvCxnSpPr/>
            <p:nvPr/>
          </p:nvCxnSpPr>
          <p:spPr>
            <a:xfrm>
              <a:off x="1297673" y="2330668"/>
              <a:ext cx="720693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ECBE7C-9715-EF4B-9BE4-73D633895567}"/>
                </a:ext>
              </a:extLst>
            </p:cNvPr>
            <p:cNvCxnSpPr/>
            <p:nvPr/>
          </p:nvCxnSpPr>
          <p:spPr bwMode="auto">
            <a:xfrm>
              <a:off x="1525965" y="3340420"/>
              <a:ext cx="9120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12" name="Content Placeholder 8">
              <a:extLst>
                <a:ext uri="{FF2B5EF4-FFF2-40B4-BE49-F238E27FC236}">
                  <a16:creationId xmlns:a16="http://schemas.microsoft.com/office/drawing/2014/main" id="{D674B190-C634-0945-8C95-4972F769B7F7}"/>
                </a:ext>
              </a:extLst>
            </p:cNvPr>
            <p:cNvGraphicFramePr>
              <a:graphicFrameLocks/>
            </p:cNvGraphicFramePr>
            <p:nvPr>
              <p:extLst>
                <p:ext uri="{D42A27DB-BD31-4B8C-83A1-F6EECF244321}">
                  <p14:modId xmlns:p14="http://schemas.microsoft.com/office/powerpoint/2010/main" val="1909276242"/>
                </p:ext>
              </p:extLst>
            </p:nvPr>
          </p:nvGraphicFramePr>
          <p:xfrm>
            <a:off x="3127499" y="2388691"/>
            <a:ext cx="5460372" cy="2652224"/>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771FF2FA-DA86-2F4A-B4C9-1C7D4B0B697F}"/>
                </a:ext>
              </a:extLst>
            </p:cNvPr>
            <p:cNvSpPr txBox="1"/>
            <p:nvPr/>
          </p:nvSpPr>
          <p:spPr>
            <a:xfrm rot="16200000">
              <a:off x="2238869" y="3431975"/>
              <a:ext cx="1438199" cy="231853"/>
            </a:xfrm>
            <a:prstGeom prst="rect">
              <a:avLst/>
            </a:prstGeom>
            <a:noFill/>
          </p:spPr>
          <p:txBody>
            <a:bodyPr wrap="square" lIns="0" tIns="0" rIns="0" bIns="0" rtlCol="0" anchor="ctr">
              <a:noAutofit/>
            </a:bodyPr>
            <a:lstStyle/>
            <a:p>
              <a:pPr defTabSz="651052" eaLnBrk="1" fontAlgn="auto" hangingPunct="1">
                <a:spcBef>
                  <a:spcPts val="0"/>
                </a:spcBef>
                <a:spcAft>
                  <a:spcPts val="0"/>
                </a:spcAft>
              </a:pPr>
              <a:r>
                <a:rPr lang="en-US" sz="997" b="1" dirty="0">
                  <a:solidFill>
                    <a:srgbClr val="000000"/>
                  </a:solidFill>
                  <a:latin typeface="Arial" panose="020B0604020202020204"/>
                </a:rPr>
                <a:t>% of Patients</a:t>
              </a:r>
            </a:p>
          </p:txBody>
        </p:sp>
        <p:sp>
          <p:nvSpPr>
            <p:cNvPr id="14" name="TextBox 122">
              <a:extLst>
                <a:ext uri="{FF2B5EF4-FFF2-40B4-BE49-F238E27FC236}">
                  <a16:creationId xmlns:a16="http://schemas.microsoft.com/office/drawing/2014/main" id="{7D2ECCC8-040E-4346-ABBE-6E55A9F8FEA9}"/>
                </a:ext>
              </a:extLst>
            </p:cNvPr>
            <p:cNvSpPr txBox="1">
              <a:spLocks noChangeArrowheads="1"/>
            </p:cNvSpPr>
            <p:nvPr/>
          </p:nvSpPr>
          <p:spPr bwMode="auto">
            <a:xfrm>
              <a:off x="2663198" y="1891721"/>
              <a:ext cx="6214102" cy="32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noAutofit/>
            </a:bodyPr>
            <a:lstStyle>
              <a:defPPr>
                <a:defRPr lang="en-US"/>
              </a:defPPr>
              <a:lvl1pPr algn="ctr" defTabSz="457200">
                <a:defRPr sz="1600" b="1">
                  <a:solidFill>
                    <a:schemeClr val="accent1"/>
                  </a:solidFill>
                  <a:latin typeface="Arial" panose="020B0604020202020204" pitchFamily="34" charset="0"/>
                </a:defRPr>
              </a:lvl1pPr>
              <a:lvl2pPr marL="742950" indent="-285750" defTabSz="457200">
                <a:defRPr>
                  <a:latin typeface="Arial" panose="020B0604020202020204" pitchFamily="34" charset="0"/>
                </a:defRPr>
              </a:lvl2pPr>
              <a:lvl3pPr marL="1143000" indent="-228600" defTabSz="457200">
                <a:defRPr>
                  <a:latin typeface="Arial" panose="020B0604020202020204" pitchFamily="34" charset="0"/>
                </a:defRPr>
              </a:lvl3pPr>
              <a:lvl4pPr marL="1600200" indent="-228600" defTabSz="457200">
                <a:defRPr>
                  <a:latin typeface="Arial" panose="020B0604020202020204" pitchFamily="34" charset="0"/>
                </a:defRPr>
              </a:lvl4pPr>
              <a:lvl5pPr marL="2057400" indent="-228600" defTabSz="457200">
                <a:defRPr>
                  <a:latin typeface="Arial" panose="020B0604020202020204" pitchFamily="34" charset="0"/>
                </a:defRPr>
              </a:lvl5pPr>
              <a:lvl6pPr marL="2514600" indent="-228600" defTabSz="457200" fontAlgn="base">
                <a:spcBef>
                  <a:spcPct val="0"/>
                </a:spcBef>
                <a:spcAft>
                  <a:spcPct val="0"/>
                </a:spcAft>
                <a:defRPr>
                  <a:latin typeface="Arial" panose="020B0604020202020204" pitchFamily="34" charset="0"/>
                </a:defRPr>
              </a:lvl6pPr>
              <a:lvl7pPr marL="2971800" indent="-228600" defTabSz="457200" fontAlgn="base">
                <a:spcBef>
                  <a:spcPct val="0"/>
                </a:spcBef>
                <a:spcAft>
                  <a:spcPct val="0"/>
                </a:spcAft>
                <a:defRPr>
                  <a:latin typeface="Arial" panose="020B0604020202020204" pitchFamily="34" charset="0"/>
                </a:defRPr>
              </a:lvl7pPr>
              <a:lvl8pPr marL="3429000" indent="-228600" defTabSz="457200" fontAlgn="base">
                <a:spcBef>
                  <a:spcPct val="0"/>
                </a:spcBef>
                <a:spcAft>
                  <a:spcPct val="0"/>
                </a:spcAft>
                <a:defRPr>
                  <a:latin typeface="Arial" panose="020B0604020202020204" pitchFamily="34" charset="0"/>
                </a:defRPr>
              </a:lvl8pPr>
              <a:lvl9pPr marL="3886200" indent="-228600" defTabSz="457200" fontAlgn="base">
                <a:spcBef>
                  <a:spcPct val="0"/>
                </a:spcBef>
                <a:spcAft>
                  <a:spcPct val="0"/>
                </a:spcAft>
                <a:defRPr>
                  <a:latin typeface="Arial" panose="020B0604020202020204" pitchFamily="34" charset="0"/>
                </a:defRPr>
              </a:lvl9pPr>
            </a:lstStyle>
            <a:p>
              <a:pPr defTabSz="325525" eaLnBrk="1" fontAlgn="auto" hangingPunct="1">
                <a:spcBef>
                  <a:spcPts val="0"/>
                </a:spcBef>
                <a:spcAft>
                  <a:spcPts val="0"/>
                </a:spcAft>
              </a:pPr>
              <a:r>
                <a:rPr lang="en-US" sz="2000" dirty="0">
                  <a:solidFill>
                    <a:srgbClr val="007CC2">
                      <a:lumMod val="50000"/>
                    </a:srgbClr>
                  </a:solidFill>
                  <a:latin typeface="Arial" panose="020B0604020202020204"/>
                </a:rPr>
                <a:t>C</a:t>
              </a:r>
              <a:r>
                <a:rPr lang="en-US" sz="2000" dirty="0">
                  <a:solidFill>
                    <a:srgbClr val="007CC2">
                      <a:lumMod val="50000"/>
                    </a:srgbClr>
                  </a:solidFill>
                </a:rPr>
                <a:t>ross-sectional Survey Across 27 European Countries</a:t>
              </a:r>
              <a:br>
                <a:rPr lang="en-US" sz="2000" dirty="0">
                  <a:solidFill>
                    <a:srgbClr val="007CC2">
                      <a:lumMod val="50000"/>
                    </a:srgbClr>
                  </a:solidFill>
                </a:rPr>
              </a:br>
              <a:r>
                <a:rPr lang="en-US" sz="2000" dirty="0">
                  <a:solidFill>
                    <a:srgbClr val="007CC2">
                      <a:lumMod val="50000"/>
                    </a:srgbClr>
                  </a:solidFill>
                </a:rPr>
                <a:t>ESC-EORP EUROASPIRE V</a:t>
              </a:r>
            </a:p>
          </p:txBody>
        </p:sp>
        <p:sp>
          <p:nvSpPr>
            <p:cNvPr id="15" name="Rectangle 12">
              <a:extLst>
                <a:ext uri="{FF2B5EF4-FFF2-40B4-BE49-F238E27FC236}">
                  <a16:creationId xmlns:a16="http://schemas.microsoft.com/office/drawing/2014/main" id="{BE483EDE-DB09-E54D-BA7C-62A0BF0CF609}"/>
                </a:ext>
              </a:extLst>
            </p:cNvPr>
            <p:cNvSpPr>
              <a:spLocks noChangeArrowheads="1"/>
            </p:cNvSpPr>
            <p:nvPr/>
          </p:nvSpPr>
          <p:spPr bwMode="auto">
            <a:xfrm>
              <a:off x="1355310" y="2773727"/>
              <a:ext cx="1277087" cy="202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defTabSz="444500">
                <a:defRPr>
                  <a:solidFill>
                    <a:schemeClr val="tx1"/>
                  </a:solidFill>
                  <a:latin typeface="Arial" panose="020B0604020202020204" pitchFamily="34" charset="0"/>
                </a:defRPr>
              </a:lvl1pPr>
              <a:lvl2pPr marL="742950" indent="-285750" defTabSz="444500">
                <a:defRPr>
                  <a:solidFill>
                    <a:schemeClr val="tx1"/>
                  </a:solidFill>
                  <a:latin typeface="Arial" panose="020B0604020202020204" pitchFamily="34" charset="0"/>
                </a:defRPr>
              </a:lvl2pPr>
              <a:lvl3pPr marL="1143000" indent="-228600" defTabSz="444500">
                <a:defRPr>
                  <a:solidFill>
                    <a:schemeClr val="tx1"/>
                  </a:solidFill>
                  <a:latin typeface="Arial" panose="020B0604020202020204" pitchFamily="34" charset="0"/>
                </a:defRPr>
              </a:lvl3pPr>
              <a:lvl4pPr marL="1600200" indent="-228600" defTabSz="444500">
                <a:defRPr>
                  <a:solidFill>
                    <a:schemeClr val="tx1"/>
                  </a:solidFill>
                  <a:latin typeface="Arial" panose="020B0604020202020204" pitchFamily="34" charset="0"/>
                </a:defRPr>
              </a:lvl4pPr>
              <a:lvl5pPr marL="2057400" indent="-228600" defTabSz="444500">
                <a:defRPr>
                  <a:solidFill>
                    <a:schemeClr val="tx1"/>
                  </a:solidFill>
                  <a:latin typeface="Arial" panose="020B0604020202020204" pitchFamily="34" charset="0"/>
                </a:defRPr>
              </a:lvl5pPr>
              <a:lvl6pPr marL="2514600" indent="-228600" defTabSz="444500" fontAlgn="base">
                <a:spcBef>
                  <a:spcPct val="0"/>
                </a:spcBef>
                <a:spcAft>
                  <a:spcPct val="0"/>
                </a:spcAft>
                <a:defRPr>
                  <a:solidFill>
                    <a:schemeClr val="tx1"/>
                  </a:solidFill>
                  <a:latin typeface="Arial" panose="020B0604020202020204" pitchFamily="34" charset="0"/>
                </a:defRPr>
              </a:lvl6pPr>
              <a:lvl7pPr marL="2971800" indent="-228600" defTabSz="444500" fontAlgn="base">
                <a:spcBef>
                  <a:spcPct val="0"/>
                </a:spcBef>
                <a:spcAft>
                  <a:spcPct val="0"/>
                </a:spcAft>
                <a:defRPr>
                  <a:solidFill>
                    <a:schemeClr val="tx1"/>
                  </a:solidFill>
                  <a:latin typeface="Arial" panose="020B0604020202020204" pitchFamily="34" charset="0"/>
                </a:defRPr>
              </a:lvl7pPr>
              <a:lvl8pPr marL="3429000" indent="-228600" defTabSz="444500" fontAlgn="base">
                <a:spcBef>
                  <a:spcPct val="0"/>
                </a:spcBef>
                <a:spcAft>
                  <a:spcPct val="0"/>
                </a:spcAft>
                <a:defRPr>
                  <a:solidFill>
                    <a:schemeClr val="tx1"/>
                  </a:solidFill>
                  <a:latin typeface="Arial" panose="020B0604020202020204" pitchFamily="34" charset="0"/>
                </a:defRPr>
              </a:lvl8pPr>
              <a:lvl9pPr marL="3886200" indent="-228600" defTabSz="444500" fontAlgn="base">
                <a:spcBef>
                  <a:spcPct val="0"/>
                </a:spcBef>
                <a:spcAft>
                  <a:spcPct val="0"/>
                </a:spcAft>
                <a:defRPr>
                  <a:solidFill>
                    <a:schemeClr val="tx1"/>
                  </a:solidFill>
                  <a:latin typeface="Arial" panose="020B0604020202020204" pitchFamily="34" charset="0"/>
                </a:defRPr>
              </a:lvl9pPr>
            </a:lstStyle>
            <a:p>
              <a:pPr defTabSz="316483" eaLnBrk="1" fontAlgn="auto" hangingPunct="1">
                <a:lnSpc>
                  <a:spcPct val="95000"/>
                </a:lnSpc>
                <a:spcBef>
                  <a:spcPts val="427"/>
                </a:spcBef>
                <a:spcAft>
                  <a:spcPts val="0"/>
                </a:spcAft>
              </a:pPr>
              <a:r>
                <a:rPr lang="en-US" altLang="en-US" sz="1000" b="1" dirty="0">
                  <a:solidFill>
                    <a:srgbClr val="000000"/>
                  </a:solidFill>
                </a:rPr>
                <a:t>Patients:</a:t>
              </a:r>
            </a:p>
            <a:p>
              <a:pPr defTabSz="316483" eaLnBrk="1" fontAlgn="auto" hangingPunct="1">
                <a:lnSpc>
                  <a:spcPct val="95000"/>
                </a:lnSpc>
                <a:spcBef>
                  <a:spcPts val="213"/>
                </a:spcBef>
                <a:spcAft>
                  <a:spcPts val="0"/>
                </a:spcAft>
              </a:pPr>
              <a:r>
                <a:rPr lang="en-US" altLang="en-US" sz="997" b="1" dirty="0">
                  <a:solidFill>
                    <a:srgbClr val="000000"/>
                  </a:solidFill>
                </a:rPr>
                <a:t>N = 7,824</a:t>
              </a:r>
              <a:br>
                <a:rPr lang="en-US" altLang="en-US" sz="997" b="1" dirty="0">
                  <a:solidFill>
                    <a:srgbClr val="000000"/>
                  </a:solidFill>
                </a:rPr>
              </a:br>
              <a:r>
                <a:rPr lang="en-US" altLang="en-US" sz="997" b="1" dirty="0">
                  <a:solidFill>
                    <a:srgbClr val="000000"/>
                  </a:solidFill>
                </a:rPr>
                <a:t>Patient with history of ACS, PCI, or CABG</a:t>
              </a:r>
            </a:p>
            <a:p>
              <a:pPr defTabSz="316483" eaLnBrk="1" fontAlgn="auto" hangingPunct="1">
                <a:lnSpc>
                  <a:spcPct val="95000"/>
                </a:lnSpc>
                <a:spcBef>
                  <a:spcPts val="427"/>
                </a:spcBef>
                <a:spcAft>
                  <a:spcPts val="0"/>
                </a:spcAft>
                <a:defRPr/>
              </a:pPr>
              <a:endParaRPr lang="en-US" sz="997" b="1" dirty="0">
                <a:solidFill>
                  <a:srgbClr val="000000"/>
                </a:solidFill>
              </a:endParaRPr>
            </a:p>
            <a:p>
              <a:pPr defTabSz="316483" eaLnBrk="1" fontAlgn="auto" hangingPunct="1">
                <a:lnSpc>
                  <a:spcPct val="95000"/>
                </a:lnSpc>
                <a:spcBef>
                  <a:spcPts val="427"/>
                </a:spcBef>
                <a:spcAft>
                  <a:spcPts val="0"/>
                </a:spcAft>
                <a:defRPr/>
              </a:pPr>
              <a:r>
                <a:rPr lang="en-US" sz="997" b="1" dirty="0">
                  <a:solidFill>
                    <a:srgbClr val="000000"/>
                  </a:solidFill>
                </a:rPr>
                <a:t>Age: &gt; 18 – &lt; 80 years</a:t>
              </a:r>
            </a:p>
            <a:p>
              <a:pPr defTabSz="316483" eaLnBrk="1" fontAlgn="auto" hangingPunct="1">
                <a:lnSpc>
                  <a:spcPct val="95000"/>
                </a:lnSpc>
                <a:spcBef>
                  <a:spcPts val="427"/>
                </a:spcBef>
                <a:spcAft>
                  <a:spcPts val="0"/>
                </a:spcAft>
                <a:defRPr/>
              </a:pPr>
              <a:endParaRPr lang="en-US" sz="997" b="1" dirty="0">
                <a:solidFill>
                  <a:srgbClr val="FF0000"/>
                </a:solidFill>
              </a:endParaRPr>
            </a:p>
            <a:p>
              <a:pPr defTabSz="316483" eaLnBrk="1" fontAlgn="auto" hangingPunct="1">
                <a:lnSpc>
                  <a:spcPct val="95000"/>
                </a:lnSpc>
                <a:spcBef>
                  <a:spcPts val="427"/>
                </a:spcBef>
                <a:spcAft>
                  <a:spcPts val="0"/>
                </a:spcAft>
                <a:defRPr/>
              </a:pPr>
              <a:r>
                <a:rPr lang="en-US" sz="997" b="1" dirty="0">
                  <a:solidFill>
                    <a:srgbClr val="000000"/>
                  </a:solidFill>
                </a:rPr>
                <a:t>Follow up: 6–24 months post-event</a:t>
              </a:r>
            </a:p>
            <a:p>
              <a:pPr defTabSz="316483" eaLnBrk="1" fontAlgn="auto" hangingPunct="1">
                <a:lnSpc>
                  <a:spcPct val="95000"/>
                </a:lnSpc>
                <a:spcBef>
                  <a:spcPts val="427"/>
                </a:spcBef>
                <a:spcAft>
                  <a:spcPts val="0"/>
                </a:spcAft>
                <a:defRPr/>
              </a:pPr>
              <a:endParaRPr lang="en-US" sz="997" dirty="0">
                <a:solidFill>
                  <a:srgbClr val="000000"/>
                </a:solidFill>
              </a:endParaRPr>
            </a:p>
          </p:txBody>
        </p:sp>
        <p:sp>
          <p:nvSpPr>
            <p:cNvPr id="28" name="TextBox 27">
              <a:extLst>
                <a:ext uri="{FF2B5EF4-FFF2-40B4-BE49-F238E27FC236}">
                  <a16:creationId xmlns:a16="http://schemas.microsoft.com/office/drawing/2014/main" id="{EF07F5B0-58BC-6343-85A2-4266186E0FD8}"/>
                </a:ext>
              </a:extLst>
            </p:cNvPr>
            <p:cNvSpPr txBox="1"/>
            <p:nvPr/>
          </p:nvSpPr>
          <p:spPr>
            <a:xfrm>
              <a:off x="7140877" y="4962957"/>
              <a:ext cx="468494" cy="231853"/>
            </a:xfrm>
            <a:prstGeom prst="rect">
              <a:avLst/>
            </a:prstGeom>
            <a:noFill/>
          </p:spPr>
          <p:txBody>
            <a:bodyPr wrap="square" lIns="0" tIns="0" rIns="0" bIns="0" rtlCol="0">
              <a:noAutofit/>
            </a:bodyPr>
            <a:lstStyle/>
            <a:p>
              <a:pPr defTabSz="651052" eaLnBrk="1" fontAlgn="auto" hangingPunct="1">
                <a:spcBef>
                  <a:spcPts val="0"/>
                </a:spcBef>
                <a:spcAft>
                  <a:spcPts val="0"/>
                </a:spcAft>
              </a:pPr>
              <a:r>
                <a:rPr lang="en-US" sz="783" dirty="0">
                  <a:solidFill>
                    <a:srgbClr val="000000"/>
                  </a:solidFill>
                  <a:latin typeface="Arial" panose="020B0604020202020204"/>
                </a:rPr>
                <a:t>50-59</a:t>
              </a:r>
            </a:p>
          </p:txBody>
        </p:sp>
        <p:sp>
          <p:nvSpPr>
            <p:cNvPr id="29" name="TextBox 28">
              <a:extLst>
                <a:ext uri="{FF2B5EF4-FFF2-40B4-BE49-F238E27FC236}">
                  <a16:creationId xmlns:a16="http://schemas.microsoft.com/office/drawing/2014/main" id="{0C623C99-34DA-CE40-84DC-685264B3B5E2}"/>
                </a:ext>
              </a:extLst>
            </p:cNvPr>
            <p:cNvSpPr txBox="1"/>
            <p:nvPr/>
          </p:nvSpPr>
          <p:spPr>
            <a:xfrm rot="9729">
              <a:off x="7521448" y="4963616"/>
              <a:ext cx="465194" cy="231853"/>
            </a:xfrm>
            <a:prstGeom prst="rect">
              <a:avLst/>
            </a:prstGeom>
            <a:noFill/>
          </p:spPr>
          <p:txBody>
            <a:bodyPr wrap="square" lIns="0" tIns="0" rIns="0" bIns="0" rtlCol="0">
              <a:noAutofit/>
            </a:bodyPr>
            <a:lstStyle/>
            <a:p>
              <a:pPr defTabSz="651052" eaLnBrk="1" fontAlgn="auto" hangingPunct="1">
                <a:spcBef>
                  <a:spcPts val="0"/>
                </a:spcBef>
                <a:spcAft>
                  <a:spcPts val="0"/>
                </a:spcAft>
              </a:pPr>
              <a:r>
                <a:rPr lang="en-US" sz="783" dirty="0">
                  <a:solidFill>
                    <a:srgbClr val="000000"/>
                  </a:solidFill>
                  <a:latin typeface="Arial" panose="020B0604020202020204"/>
                </a:rPr>
                <a:t>60-69</a:t>
              </a:r>
            </a:p>
          </p:txBody>
        </p:sp>
        <p:sp>
          <p:nvSpPr>
            <p:cNvPr id="30" name="TextBox 29">
              <a:extLst>
                <a:ext uri="{FF2B5EF4-FFF2-40B4-BE49-F238E27FC236}">
                  <a16:creationId xmlns:a16="http://schemas.microsoft.com/office/drawing/2014/main" id="{E9B1D758-ACAD-144A-8D1F-F42E280A1FA6}"/>
                </a:ext>
              </a:extLst>
            </p:cNvPr>
            <p:cNvSpPr txBox="1"/>
            <p:nvPr/>
          </p:nvSpPr>
          <p:spPr>
            <a:xfrm rot="21593412">
              <a:off x="7801095" y="4963486"/>
              <a:ext cx="552140" cy="231853"/>
            </a:xfrm>
            <a:prstGeom prst="rect">
              <a:avLst/>
            </a:prstGeom>
            <a:noFill/>
          </p:spPr>
          <p:txBody>
            <a:bodyPr wrap="square" lIns="0" tIns="0" rIns="0" bIns="0" rtlCol="0">
              <a:noAutofit/>
            </a:bodyPr>
            <a:lstStyle/>
            <a:p>
              <a:pPr defTabSz="651052" eaLnBrk="1" fontAlgn="auto" hangingPunct="1">
                <a:spcBef>
                  <a:spcPts val="0"/>
                </a:spcBef>
                <a:spcAft>
                  <a:spcPts val="0"/>
                </a:spcAft>
              </a:pPr>
              <a:r>
                <a:rPr lang="en-US" sz="783" dirty="0">
                  <a:solidFill>
                    <a:srgbClr val="000000"/>
                  </a:solidFill>
                  <a:latin typeface="Arial" panose="020B0604020202020204"/>
                </a:rPr>
                <a:t>&gt;70</a:t>
              </a:r>
            </a:p>
          </p:txBody>
        </p:sp>
        <p:sp>
          <p:nvSpPr>
            <p:cNvPr id="36" name="TextBox 35">
              <a:extLst>
                <a:ext uri="{FF2B5EF4-FFF2-40B4-BE49-F238E27FC236}">
                  <a16:creationId xmlns:a16="http://schemas.microsoft.com/office/drawing/2014/main" id="{E2778880-C0E7-FA47-A9A8-3C2919B19D18}"/>
                </a:ext>
              </a:extLst>
            </p:cNvPr>
            <p:cNvSpPr txBox="1"/>
            <p:nvPr/>
          </p:nvSpPr>
          <p:spPr>
            <a:xfrm>
              <a:off x="5402856" y="4962957"/>
              <a:ext cx="468494" cy="231853"/>
            </a:xfrm>
            <a:prstGeom prst="rect">
              <a:avLst/>
            </a:prstGeom>
            <a:noFill/>
          </p:spPr>
          <p:txBody>
            <a:bodyPr wrap="square" lIns="0" tIns="0" rIns="0" bIns="0" rtlCol="0">
              <a:noAutofit/>
            </a:bodyPr>
            <a:lstStyle/>
            <a:p>
              <a:pPr defTabSz="651052" eaLnBrk="1" fontAlgn="auto" hangingPunct="1">
                <a:spcBef>
                  <a:spcPts val="0"/>
                </a:spcBef>
                <a:spcAft>
                  <a:spcPts val="0"/>
                </a:spcAft>
              </a:pPr>
              <a:r>
                <a:rPr lang="en-US" sz="783" dirty="0">
                  <a:solidFill>
                    <a:srgbClr val="000000"/>
                  </a:solidFill>
                  <a:latin typeface="Arial" panose="020B0604020202020204"/>
                </a:rPr>
                <a:t>None</a:t>
              </a:r>
            </a:p>
          </p:txBody>
        </p:sp>
        <p:sp>
          <p:nvSpPr>
            <p:cNvPr id="37" name="TextBox 36">
              <a:extLst>
                <a:ext uri="{FF2B5EF4-FFF2-40B4-BE49-F238E27FC236}">
                  <a16:creationId xmlns:a16="http://schemas.microsoft.com/office/drawing/2014/main" id="{F05EB6F6-AF66-8C4F-9290-29A1DC3E1BA3}"/>
                </a:ext>
              </a:extLst>
            </p:cNvPr>
            <p:cNvSpPr txBox="1"/>
            <p:nvPr/>
          </p:nvSpPr>
          <p:spPr>
            <a:xfrm rot="9729">
              <a:off x="5745578" y="4963616"/>
              <a:ext cx="465194" cy="231853"/>
            </a:xfrm>
            <a:prstGeom prst="rect">
              <a:avLst/>
            </a:prstGeom>
            <a:noFill/>
          </p:spPr>
          <p:txBody>
            <a:bodyPr wrap="square" lIns="0" tIns="0" rIns="0" bIns="0" rtlCol="0">
              <a:noAutofit/>
            </a:bodyPr>
            <a:lstStyle/>
            <a:p>
              <a:pPr defTabSz="651052" eaLnBrk="1" fontAlgn="auto" hangingPunct="1">
                <a:spcBef>
                  <a:spcPts val="0"/>
                </a:spcBef>
                <a:spcAft>
                  <a:spcPts val="0"/>
                </a:spcAft>
              </a:pPr>
              <a:r>
                <a:rPr lang="en-US" sz="783" dirty="0">
                  <a:solidFill>
                    <a:srgbClr val="000000"/>
                  </a:solidFill>
                  <a:latin typeface="Arial" panose="020B0604020202020204"/>
                </a:rPr>
                <a:t>Low/</a:t>
              </a:r>
              <a:br>
                <a:rPr lang="en-US" sz="783" dirty="0">
                  <a:solidFill>
                    <a:srgbClr val="000000"/>
                  </a:solidFill>
                  <a:latin typeface="Arial" panose="020B0604020202020204"/>
                </a:rPr>
              </a:br>
              <a:r>
                <a:rPr lang="en-US" sz="783" dirty="0">
                  <a:solidFill>
                    <a:srgbClr val="000000"/>
                  </a:solidFill>
                  <a:latin typeface="Arial" panose="020B0604020202020204"/>
                </a:rPr>
                <a:t>Mod</a:t>
              </a:r>
            </a:p>
          </p:txBody>
        </p:sp>
        <p:sp>
          <p:nvSpPr>
            <p:cNvPr id="38" name="TextBox 37">
              <a:extLst>
                <a:ext uri="{FF2B5EF4-FFF2-40B4-BE49-F238E27FC236}">
                  <a16:creationId xmlns:a16="http://schemas.microsoft.com/office/drawing/2014/main" id="{BF87B183-D0B0-C04E-AF96-ECB3D4A2B079}"/>
                </a:ext>
              </a:extLst>
            </p:cNvPr>
            <p:cNvSpPr txBox="1"/>
            <p:nvPr/>
          </p:nvSpPr>
          <p:spPr>
            <a:xfrm rot="21593412">
              <a:off x="6063074" y="4963486"/>
              <a:ext cx="552140" cy="231853"/>
            </a:xfrm>
            <a:prstGeom prst="rect">
              <a:avLst/>
            </a:prstGeom>
            <a:noFill/>
          </p:spPr>
          <p:txBody>
            <a:bodyPr wrap="square" lIns="0" tIns="0" rIns="0" bIns="0" rtlCol="0">
              <a:noAutofit/>
            </a:bodyPr>
            <a:lstStyle/>
            <a:p>
              <a:pPr defTabSz="651052" eaLnBrk="1" fontAlgn="auto" hangingPunct="1">
                <a:spcBef>
                  <a:spcPts val="0"/>
                </a:spcBef>
                <a:spcAft>
                  <a:spcPts val="0"/>
                </a:spcAft>
              </a:pPr>
              <a:r>
                <a:rPr lang="en-US" sz="783" dirty="0">
                  <a:solidFill>
                    <a:srgbClr val="000000"/>
                  </a:solidFill>
                  <a:latin typeface="Arial" panose="020B0604020202020204"/>
                </a:rPr>
                <a:t>High</a:t>
              </a:r>
            </a:p>
          </p:txBody>
        </p:sp>
        <p:sp>
          <p:nvSpPr>
            <p:cNvPr id="40" name="TextBox 39">
              <a:extLst>
                <a:ext uri="{FF2B5EF4-FFF2-40B4-BE49-F238E27FC236}">
                  <a16:creationId xmlns:a16="http://schemas.microsoft.com/office/drawing/2014/main" id="{7D299ED7-A193-DF41-B890-399C1F66A1EA}"/>
                </a:ext>
              </a:extLst>
            </p:cNvPr>
            <p:cNvSpPr txBox="1"/>
            <p:nvPr/>
          </p:nvSpPr>
          <p:spPr>
            <a:xfrm rot="21579776">
              <a:off x="6841182" y="4963957"/>
              <a:ext cx="340349" cy="231853"/>
            </a:xfrm>
            <a:prstGeom prst="rect">
              <a:avLst/>
            </a:prstGeom>
            <a:noFill/>
          </p:spPr>
          <p:txBody>
            <a:bodyPr wrap="square" lIns="0" tIns="0" rIns="0" bIns="0" rtlCol="0">
              <a:noAutofit/>
            </a:bodyPr>
            <a:lstStyle/>
            <a:p>
              <a:pPr defTabSz="651052" eaLnBrk="1" fontAlgn="auto" hangingPunct="1">
                <a:spcBef>
                  <a:spcPts val="0"/>
                </a:spcBef>
                <a:spcAft>
                  <a:spcPts val="0"/>
                </a:spcAft>
              </a:pPr>
              <a:r>
                <a:rPr lang="en-US" sz="783" dirty="0">
                  <a:solidFill>
                    <a:srgbClr val="000000"/>
                  </a:solidFill>
                  <a:latin typeface="Arial" panose="020B0604020202020204"/>
                </a:rPr>
                <a:t>&lt;50 </a:t>
              </a:r>
            </a:p>
          </p:txBody>
        </p:sp>
        <p:sp>
          <p:nvSpPr>
            <p:cNvPr id="42" name="TextBox 41">
              <a:extLst>
                <a:ext uri="{FF2B5EF4-FFF2-40B4-BE49-F238E27FC236}">
                  <a16:creationId xmlns:a16="http://schemas.microsoft.com/office/drawing/2014/main" id="{F3C69F53-4358-1949-A50D-105BA1078816}"/>
                </a:ext>
              </a:extLst>
            </p:cNvPr>
            <p:cNvSpPr txBox="1"/>
            <p:nvPr/>
          </p:nvSpPr>
          <p:spPr>
            <a:xfrm rot="9729">
              <a:off x="4322191" y="4963616"/>
              <a:ext cx="465194" cy="231853"/>
            </a:xfrm>
            <a:prstGeom prst="rect">
              <a:avLst/>
            </a:prstGeom>
            <a:noFill/>
          </p:spPr>
          <p:txBody>
            <a:bodyPr wrap="square" lIns="0" tIns="0" rIns="0" bIns="0" rtlCol="0">
              <a:noAutofit/>
            </a:bodyPr>
            <a:lstStyle/>
            <a:p>
              <a:pPr defTabSz="651052" eaLnBrk="1" fontAlgn="auto" hangingPunct="1">
                <a:spcBef>
                  <a:spcPts val="0"/>
                </a:spcBef>
                <a:spcAft>
                  <a:spcPts val="0"/>
                </a:spcAft>
              </a:pPr>
              <a:r>
                <a:rPr lang="en-US" sz="783" dirty="0">
                  <a:solidFill>
                    <a:srgbClr val="000000"/>
                  </a:solidFill>
                  <a:latin typeface="Arial" panose="020B0604020202020204"/>
                </a:rPr>
                <a:t>Men</a:t>
              </a:r>
            </a:p>
          </p:txBody>
        </p:sp>
        <p:sp>
          <p:nvSpPr>
            <p:cNvPr id="43" name="TextBox 42">
              <a:extLst>
                <a:ext uri="{FF2B5EF4-FFF2-40B4-BE49-F238E27FC236}">
                  <a16:creationId xmlns:a16="http://schemas.microsoft.com/office/drawing/2014/main" id="{BA40323C-6203-5246-A919-2037C76D08BF}"/>
                </a:ext>
              </a:extLst>
            </p:cNvPr>
            <p:cNvSpPr txBox="1"/>
            <p:nvPr/>
          </p:nvSpPr>
          <p:spPr>
            <a:xfrm rot="21593412">
              <a:off x="4666375" y="4963486"/>
              <a:ext cx="552140" cy="231853"/>
            </a:xfrm>
            <a:prstGeom prst="rect">
              <a:avLst/>
            </a:prstGeom>
            <a:noFill/>
          </p:spPr>
          <p:txBody>
            <a:bodyPr wrap="square" lIns="0" tIns="0" rIns="0" bIns="0" rtlCol="0">
              <a:noAutofit/>
            </a:bodyPr>
            <a:lstStyle/>
            <a:p>
              <a:pPr defTabSz="651052" eaLnBrk="1" fontAlgn="auto" hangingPunct="1">
                <a:spcBef>
                  <a:spcPts val="0"/>
                </a:spcBef>
                <a:spcAft>
                  <a:spcPts val="0"/>
                </a:spcAft>
              </a:pPr>
              <a:r>
                <a:rPr lang="en-US" sz="783" dirty="0">
                  <a:solidFill>
                    <a:srgbClr val="000000"/>
                  </a:solidFill>
                  <a:latin typeface="Arial" panose="020B0604020202020204"/>
                </a:rPr>
                <a:t>Women</a:t>
              </a:r>
            </a:p>
          </p:txBody>
        </p:sp>
        <p:sp>
          <p:nvSpPr>
            <p:cNvPr id="46" name="TextBox 45">
              <a:extLst>
                <a:ext uri="{FF2B5EF4-FFF2-40B4-BE49-F238E27FC236}">
                  <a16:creationId xmlns:a16="http://schemas.microsoft.com/office/drawing/2014/main" id="{E7B64700-6390-9446-B136-C78D5DC9E48D}"/>
                </a:ext>
              </a:extLst>
            </p:cNvPr>
            <p:cNvSpPr txBox="1"/>
            <p:nvPr/>
          </p:nvSpPr>
          <p:spPr>
            <a:xfrm>
              <a:off x="3639239" y="4951279"/>
              <a:ext cx="538603" cy="231853"/>
            </a:xfrm>
            <a:prstGeom prst="rect">
              <a:avLst/>
            </a:prstGeom>
            <a:noFill/>
          </p:spPr>
          <p:txBody>
            <a:bodyPr wrap="square" lIns="0" tIns="0" rIns="0" bIns="0" rtlCol="0">
              <a:noAutofit/>
            </a:bodyPr>
            <a:lstStyle/>
            <a:p>
              <a:pPr defTabSz="651052" eaLnBrk="1" fontAlgn="auto" hangingPunct="1">
                <a:spcBef>
                  <a:spcPts val="0"/>
                </a:spcBef>
                <a:spcAft>
                  <a:spcPts val="0"/>
                </a:spcAft>
              </a:pPr>
              <a:r>
                <a:rPr lang="en-US" sz="855" b="1" dirty="0">
                  <a:solidFill>
                    <a:srgbClr val="000000"/>
                  </a:solidFill>
                  <a:latin typeface="Arial" panose="020B0604020202020204"/>
                </a:rPr>
                <a:t>Overall</a:t>
              </a:r>
            </a:p>
          </p:txBody>
        </p:sp>
        <p:sp>
          <p:nvSpPr>
            <p:cNvPr id="4" name="TextBox 3">
              <a:extLst>
                <a:ext uri="{FF2B5EF4-FFF2-40B4-BE49-F238E27FC236}">
                  <a16:creationId xmlns:a16="http://schemas.microsoft.com/office/drawing/2014/main" id="{8AE26517-7C0B-E643-8A6A-1E4D12657E32}"/>
                </a:ext>
              </a:extLst>
            </p:cNvPr>
            <p:cNvSpPr txBox="1"/>
            <p:nvPr/>
          </p:nvSpPr>
          <p:spPr>
            <a:xfrm>
              <a:off x="5532572" y="5259252"/>
              <a:ext cx="908337" cy="196806"/>
            </a:xfrm>
            <a:prstGeom prst="rect">
              <a:avLst/>
            </a:prstGeom>
            <a:noFill/>
          </p:spPr>
          <p:txBody>
            <a:bodyPr wrap="square" lIns="0" tIns="0" rIns="0" bIns="0" rtlCol="0">
              <a:noAutofit/>
            </a:bodyPr>
            <a:lstStyle/>
            <a:p>
              <a:pPr defTabSz="651052" eaLnBrk="1" fontAlgn="auto" hangingPunct="1">
                <a:spcBef>
                  <a:spcPts val="0"/>
                </a:spcBef>
                <a:spcAft>
                  <a:spcPts val="0"/>
                </a:spcAft>
              </a:pPr>
              <a:r>
                <a:rPr lang="en-US" sz="855" b="1" dirty="0">
                  <a:solidFill>
                    <a:srgbClr val="000000"/>
                  </a:solidFill>
                  <a:latin typeface="Arial" panose="020B0604020202020204"/>
                </a:rPr>
                <a:t>LLT Intensity</a:t>
              </a:r>
            </a:p>
          </p:txBody>
        </p:sp>
        <p:sp>
          <p:nvSpPr>
            <p:cNvPr id="47" name="TextBox 46">
              <a:extLst>
                <a:ext uri="{FF2B5EF4-FFF2-40B4-BE49-F238E27FC236}">
                  <a16:creationId xmlns:a16="http://schemas.microsoft.com/office/drawing/2014/main" id="{24772B4A-318A-D84B-8D31-736CF6BDD5F3}"/>
                </a:ext>
              </a:extLst>
            </p:cNvPr>
            <p:cNvSpPr txBox="1"/>
            <p:nvPr/>
          </p:nvSpPr>
          <p:spPr>
            <a:xfrm>
              <a:off x="7059932" y="5244516"/>
              <a:ext cx="908337" cy="196806"/>
            </a:xfrm>
            <a:prstGeom prst="rect">
              <a:avLst/>
            </a:prstGeom>
            <a:noFill/>
          </p:spPr>
          <p:txBody>
            <a:bodyPr wrap="square" lIns="0" tIns="0" rIns="0" bIns="0" rtlCol="0">
              <a:noAutofit/>
            </a:bodyPr>
            <a:lstStyle/>
            <a:p>
              <a:pPr defTabSz="651052" eaLnBrk="1" fontAlgn="auto" hangingPunct="1">
                <a:spcBef>
                  <a:spcPts val="0"/>
                </a:spcBef>
                <a:spcAft>
                  <a:spcPts val="0"/>
                </a:spcAft>
              </a:pPr>
              <a:r>
                <a:rPr lang="en-US" sz="855" b="1" dirty="0">
                  <a:solidFill>
                    <a:srgbClr val="000000"/>
                  </a:solidFill>
                  <a:latin typeface="Arial" panose="020B0604020202020204"/>
                </a:rPr>
                <a:t>Age (years)</a:t>
              </a:r>
            </a:p>
          </p:txBody>
        </p:sp>
        <p:cxnSp>
          <p:nvCxnSpPr>
            <p:cNvPr id="26" name="Straight Connector 25">
              <a:extLst>
                <a:ext uri="{FF2B5EF4-FFF2-40B4-BE49-F238E27FC236}">
                  <a16:creationId xmlns:a16="http://schemas.microsoft.com/office/drawing/2014/main" id="{FD85D787-9EDF-43FF-A23C-2AACFA6E7E58}"/>
                </a:ext>
              </a:extLst>
            </p:cNvPr>
            <p:cNvCxnSpPr/>
            <p:nvPr/>
          </p:nvCxnSpPr>
          <p:spPr>
            <a:xfrm>
              <a:off x="3455339" y="2503932"/>
              <a:ext cx="0" cy="2407924"/>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F3FBD76-3002-CC4E-8E0D-73F6C6690E00}"/>
                </a:ext>
              </a:extLst>
            </p:cNvPr>
            <p:cNvSpPr/>
            <p:nvPr/>
          </p:nvSpPr>
          <p:spPr>
            <a:xfrm>
              <a:off x="3700907" y="2471368"/>
              <a:ext cx="4527806" cy="539872"/>
            </a:xfrm>
            <a:prstGeom prst="rect">
              <a:avLst/>
            </a:prstGeom>
          </p:spPr>
          <p:txBody>
            <a:bodyPr wrap="square">
              <a:spAutoFit/>
            </a:bodyPr>
            <a:lstStyle/>
            <a:p>
              <a:pPr defTabSz="651052" eaLnBrk="1" fontAlgn="auto" hangingPunct="1">
                <a:spcBef>
                  <a:spcPts val="0"/>
                </a:spcBef>
                <a:spcAft>
                  <a:spcPts val="0"/>
                </a:spcAft>
              </a:pPr>
              <a:r>
                <a:rPr lang="en-US" sz="1800" b="1" dirty="0">
                  <a:solidFill>
                    <a:srgbClr val="000000"/>
                  </a:solidFill>
                  <a:latin typeface="Arial" panose="020B0604020202020204"/>
                </a:rPr>
                <a:t>Proportion of Patients With LDL-C &lt; 70 mg/dL </a:t>
              </a:r>
            </a:p>
            <a:p>
              <a:pPr defTabSz="651052" eaLnBrk="1" fontAlgn="auto" hangingPunct="1">
                <a:spcBef>
                  <a:spcPts val="0"/>
                </a:spcBef>
                <a:spcAft>
                  <a:spcPts val="0"/>
                </a:spcAft>
              </a:pPr>
              <a:r>
                <a:rPr lang="en-US" sz="1800" b="1" dirty="0">
                  <a:solidFill>
                    <a:srgbClr val="000000"/>
                  </a:solidFill>
                  <a:latin typeface="Arial" panose="020B0604020202020204"/>
                </a:rPr>
                <a:t> at 6–24 Months Post-Event</a:t>
              </a:r>
            </a:p>
          </p:txBody>
        </p:sp>
        <p:cxnSp>
          <p:nvCxnSpPr>
            <p:cNvPr id="31" name="Straight Connector 30">
              <a:extLst>
                <a:ext uri="{FF2B5EF4-FFF2-40B4-BE49-F238E27FC236}">
                  <a16:creationId xmlns:a16="http://schemas.microsoft.com/office/drawing/2014/main" id="{EF0DA91F-75A3-41CD-95FF-C2B8A4B40C24}"/>
                </a:ext>
              </a:extLst>
            </p:cNvPr>
            <p:cNvCxnSpPr>
              <a:cxnSpLocks/>
            </p:cNvCxnSpPr>
            <p:nvPr/>
          </p:nvCxnSpPr>
          <p:spPr>
            <a:xfrm>
              <a:off x="3455340" y="4911856"/>
              <a:ext cx="5049267"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8B0AB9A-A286-084D-BA3F-25EA3A50A122}"/>
                </a:ext>
              </a:extLst>
            </p:cNvPr>
            <p:cNvCxnSpPr/>
            <p:nvPr/>
          </p:nvCxnSpPr>
          <p:spPr>
            <a:xfrm>
              <a:off x="6865527" y="5213662"/>
              <a:ext cx="1367046"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8B0AB9A-A286-084D-BA3F-25EA3A50A122}"/>
                </a:ext>
              </a:extLst>
            </p:cNvPr>
            <p:cNvCxnSpPr/>
            <p:nvPr/>
          </p:nvCxnSpPr>
          <p:spPr>
            <a:xfrm>
              <a:off x="5311635" y="5212131"/>
              <a:ext cx="1367046"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0590A9B-43AB-ED43-A1AA-17FD70979608}"/>
                </a:ext>
              </a:extLst>
            </p:cNvPr>
            <p:cNvCxnSpPr/>
            <p:nvPr/>
          </p:nvCxnSpPr>
          <p:spPr bwMode="auto">
            <a:xfrm>
              <a:off x="1525965" y="3757713"/>
              <a:ext cx="9120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14AE2CD4-F6CA-4212-935A-13D0EF8D2EC2}"/>
              </a:ext>
            </a:extLst>
          </p:cNvPr>
          <p:cNvSpPr/>
          <p:nvPr/>
        </p:nvSpPr>
        <p:spPr bwMode="gray">
          <a:xfrm>
            <a:off x="8477770" y="5621839"/>
            <a:ext cx="1756677" cy="686891"/>
          </a:xfrm>
          <a:prstGeom prst="rect">
            <a:avLst/>
          </a:prstGeom>
          <a:solidFill>
            <a:schemeClr val="bg1"/>
          </a:solidFill>
          <a:ln w="6350" algn="ctr">
            <a:solidFill>
              <a:schemeClr val="bg1"/>
            </a:solidFill>
            <a:miter lim="800000"/>
            <a:headEnd/>
            <a:tailEnd/>
          </a:ln>
          <a:effectLst/>
        </p:spPr>
        <p:txBody>
          <a:bodyPr wrap="none" lIns="0" tIns="0" rIns="0" bIns="0" rtlCol="0" anchor="ctr"/>
          <a:lstStyle/>
          <a:p>
            <a:pPr defTabSz="771571" eaLnBrk="1" fontAlgn="auto" hangingPunct="1">
              <a:spcBef>
                <a:spcPts val="0"/>
              </a:spcBef>
              <a:spcAft>
                <a:spcPts val="0"/>
              </a:spcAft>
            </a:pPr>
            <a:endParaRPr lang="en-US" sz="1519" dirty="0" err="1">
              <a:solidFill>
                <a:srgbClr val="000000"/>
              </a:solidFill>
              <a:latin typeface="Arial" panose="020B0604020202020204"/>
            </a:endParaRPr>
          </a:p>
        </p:txBody>
      </p:sp>
      <p:sp>
        <p:nvSpPr>
          <p:cNvPr id="5" name="Rectangle 4">
            <a:extLst>
              <a:ext uri="{FF2B5EF4-FFF2-40B4-BE49-F238E27FC236}">
                <a16:creationId xmlns:a16="http://schemas.microsoft.com/office/drawing/2014/main" id="{B9A9F9F1-A7E9-4558-A84B-FD31F0429669}"/>
              </a:ext>
            </a:extLst>
          </p:cNvPr>
          <p:cNvSpPr/>
          <p:nvPr/>
        </p:nvSpPr>
        <p:spPr bwMode="gray">
          <a:xfrm>
            <a:off x="8353457" y="5943600"/>
            <a:ext cx="1880990" cy="839289"/>
          </a:xfrm>
          <a:prstGeom prst="rect">
            <a:avLst/>
          </a:prstGeom>
          <a:solidFill>
            <a:schemeClr val="bg1"/>
          </a:solidFill>
          <a:ln w="6350" algn="ctr">
            <a:solidFill>
              <a:schemeClr val="bg1"/>
            </a:solidFill>
            <a:miter lim="800000"/>
            <a:headEnd/>
            <a:tailEnd/>
          </a:ln>
          <a:effectLst/>
        </p:spPr>
        <p:txBody>
          <a:bodyPr wrap="none" lIns="0" tIns="0" rIns="0" bIns="0" rtlCol="0" anchor="ctr"/>
          <a:lstStyle/>
          <a:p>
            <a:pPr algn="ctr"/>
            <a:endParaRPr lang="en-US" dirty="0" err="1"/>
          </a:p>
        </p:txBody>
      </p:sp>
    </p:spTree>
    <p:extLst>
      <p:ext uri="{BB962C8B-B14F-4D97-AF65-F5344CB8AC3E}">
        <p14:creationId xmlns:p14="http://schemas.microsoft.com/office/powerpoint/2010/main" val="1551328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2091989" y="170689"/>
            <a:ext cx="6103022" cy="781743"/>
          </a:xfrm>
        </p:spPr>
        <p:txBody>
          <a:bodyPr/>
          <a:lstStyle/>
          <a:p>
            <a:r>
              <a:rPr lang="en-GB" sz="3200" dirty="0"/>
              <a:t>The lower the LDL-C achieved, </a:t>
            </a:r>
            <a:br>
              <a:rPr lang="he-IL" sz="3200" dirty="0"/>
            </a:br>
            <a:r>
              <a:rPr lang="en-GB" sz="3200" dirty="0"/>
              <a:t>the lower the risk of CV events</a:t>
            </a:r>
          </a:p>
        </p:txBody>
      </p:sp>
      <p:sp>
        <p:nvSpPr>
          <p:cNvPr id="4" name="Text Placeholder 3"/>
          <p:cNvSpPr>
            <a:spLocks noGrp="1"/>
          </p:cNvSpPr>
          <p:nvPr>
            <p:ph type="body" sz="quarter" idx="10"/>
          </p:nvPr>
        </p:nvSpPr>
        <p:spPr>
          <a:xfrm>
            <a:off x="1082375" y="4815577"/>
            <a:ext cx="7627285" cy="1968925"/>
          </a:xfrm>
        </p:spPr>
        <p:txBody>
          <a:bodyPr/>
          <a:lstStyle/>
          <a:p>
            <a:pPr>
              <a:spcBef>
                <a:spcPct val="0"/>
              </a:spcBef>
              <a:buClrTx/>
            </a:pPr>
            <a:r>
              <a:rPr lang="en-US" altLang="en-US" baseline="30000" dirty="0" err="1">
                <a:solidFill>
                  <a:prstClr val="black"/>
                </a:solidFill>
              </a:rPr>
              <a:t>a</a:t>
            </a:r>
            <a:r>
              <a:rPr lang="en-US" altLang="en-US" dirty="0" err="1">
                <a:solidFill>
                  <a:prstClr val="black"/>
                </a:solidFill>
              </a:rPr>
              <a:t>RCT</a:t>
            </a:r>
            <a:r>
              <a:rPr lang="en-US" altLang="en-US" dirty="0">
                <a:solidFill>
                  <a:prstClr val="black"/>
                </a:solidFill>
              </a:rPr>
              <a:t> in patients with stable coronary disease. Major CV Events = death from CHD, nonfatal non-procedure-related MI, resuscitation after cardiac arrest, or fatal or nonfatal stroke. </a:t>
            </a:r>
            <a:r>
              <a:rPr lang="en-US" altLang="en-US" baseline="30000" dirty="0" err="1">
                <a:solidFill>
                  <a:prstClr val="black"/>
                </a:solidFill>
              </a:rPr>
              <a:t>b</a:t>
            </a:r>
            <a:r>
              <a:rPr lang="en-US" altLang="en-US" dirty="0" err="1">
                <a:solidFill>
                  <a:prstClr val="black"/>
                </a:solidFill>
              </a:rPr>
              <a:t>RCT</a:t>
            </a:r>
            <a:r>
              <a:rPr lang="en-US" altLang="en-US" dirty="0">
                <a:solidFill>
                  <a:prstClr val="black"/>
                </a:solidFill>
              </a:rPr>
              <a:t> of patients with LDL-C &lt;130 mg/</a:t>
            </a:r>
            <a:r>
              <a:rPr lang="en-US" altLang="en-US" dirty="0" err="1">
                <a:solidFill>
                  <a:prstClr val="black"/>
                </a:solidFill>
              </a:rPr>
              <a:t>dL</a:t>
            </a:r>
            <a:r>
              <a:rPr lang="en-US" altLang="en-US" dirty="0">
                <a:solidFill>
                  <a:prstClr val="black"/>
                </a:solidFill>
              </a:rPr>
              <a:t>, high-sensitivity C-reactive protein ≥2.0 mg/L, and no history of CVD or diabetes mellitus. Major CV events = CV death, MI, stroke, arterial revascularization, or hospitalized UA.</a:t>
            </a:r>
            <a:r>
              <a:rPr lang="en-US" altLang="en-US" baseline="30000" dirty="0">
                <a:solidFill>
                  <a:prstClr val="black"/>
                </a:solidFill>
              </a:rPr>
              <a:t> ‡</a:t>
            </a:r>
            <a:r>
              <a:rPr lang="en-US" altLang="en-US" dirty="0">
                <a:solidFill>
                  <a:prstClr val="black"/>
                </a:solidFill>
              </a:rPr>
              <a:t>post randomization LDL-C. </a:t>
            </a:r>
            <a:r>
              <a:rPr lang="en-US" altLang="en-US" baseline="30000" dirty="0" err="1">
                <a:solidFill>
                  <a:prstClr val="black"/>
                </a:solidFill>
              </a:rPr>
              <a:t>c</a:t>
            </a:r>
            <a:r>
              <a:rPr lang="en-US" altLang="en-US" dirty="0" err="1">
                <a:solidFill>
                  <a:prstClr val="black"/>
                </a:solidFill>
              </a:rPr>
              <a:t>RCT</a:t>
            </a:r>
            <a:r>
              <a:rPr lang="en-US" altLang="en-US" dirty="0">
                <a:solidFill>
                  <a:prstClr val="black"/>
                </a:solidFill>
              </a:rPr>
              <a:t> in patients with stabilized ACS. Primary composite endpoint of death, MI, stroke, revascularization, and UA requiring hospitalization.</a:t>
            </a:r>
            <a:endParaRPr lang="en-US" altLang="en-US" dirty="0"/>
          </a:p>
          <a:p>
            <a:pPr>
              <a:spcBef>
                <a:spcPct val="0"/>
              </a:spcBef>
              <a:buClrTx/>
            </a:pPr>
            <a:r>
              <a:rPr lang="en-US" altLang="en-US" dirty="0"/>
              <a:t>ACS, acute coronary syndrome; CHD, coronary heart disease; CV, cardiovascular; CVD, cardiovascular disease; LDL-C, low-density lipoprotein cholesterol; MI, myocardial infarction; RCT, randomized controlled trial; UA, unstable angina.</a:t>
            </a:r>
            <a:endParaRPr lang="en-US" altLang="en-US" dirty="0">
              <a:solidFill>
                <a:srgbClr val="000000"/>
              </a:solidFill>
            </a:endParaRPr>
          </a:p>
          <a:p>
            <a:pPr marL="228600" indent="-228600">
              <a:spcBef>
                <a:spcPct val="0"/>
              </a:spcBef>
              <a:buFont typeface="+mj-lt"/>
              <a:buAutoNum type="arabicPeriod"/>
            </a:pPr>
            <a:r>
              <a:rPr lang="en-US" altLang="en-US" dirty="0" err="1">
                <a:solidFill>
                  <a:srgbClr val="000000"/>
                </a:solidFill>
              </a:rPr>
              <a:t>LaRosa</a:t>
            </a:r>
            <a:r>
              <a:rPr lang="en-US" altLang="en-US" dirty="0">
                <a:solidFill>
                  <a:srgbClr val="000000"/>
                </a:solidFill>
              </a:rPr>
              <a:t> JC, et al. J Am </a:t>
            </a:r>
            <a:r>
              <a:rPr lang="en-US" altLang="en-US" dirty="0" err="1">
                <a:solidFill>
                  <a:srgbClr val="000000"/>
                </a:solidFill>
              </a:rPr>
              <a:t>Coll</a:t>
            </a:r>
            <a:r>
              <a:rPr lang="en-US" altLang="en-US" dirty="0">
                <a:solidFill>
                  <a:srgbClr val="000000"/>
                </a:solidFill>
              </a:rPr>
              <a:t> </a:t>
            </a:r>
            <a:r>
              <a:rPr lang="en-US" altLang="en-US" dirty="0" err="1">
                <a:solidFill>
                  <a:srgbClr val="000000"/>
                </a:solidFill>
              </a:rPr>
              <a:t>Cardiol</a:t>
            </a:r>
            <a:r>
              <a:rPr lang="en-US" altLang="en-US" dirty="0">
                <a:solidFill>
                  <a:srgbClr val="000000"/>
                </a:solidFill>
              </a:rPr>
              <a:t> 2007;100:747</a:t>
            </a:r>
            <a:r>
              <a:rPr lang="en-GB" altLang="en-US" dirty="0"/>
              <a:t>–</a:t>
            </a:r>
            <a:r>
              <a:rPr lang="en-US" altLang="en-US" dirty="0">
                <a:solidFill>
                  <a:srgbClr val="000000"/>
                </a:solidFill>
              </a:rPr>
              <a:t>52.</a:t>
            </a:r>
          </a:p>
          <a:p>
            <a:pPr marL="228600" indent="-228600">
              <a:spcBef>
                <a:spcPct val="0"/>
              </a:spcBef>
              <a:buAutoNum type="arabicPeriod"/>
            </a:pPr>
            <a:r>
              <a:rPr lang="nl-NL" altLang="en-US" dirty="0">
                <a:solidFill>
                  <a:srgbClr val="000000"/>
                </a:solidFill>
              </a:rPr>
              <a:t>Hsia J, et al. J Am Coll Cardiol 2011;57:1666</a:t>
            </a:r>
            <a:r>
              <a:rPr lang="en-GB" altLang="en-US" dirty="0"/>
              <a:t>–</a:t>
            </a:r>
            <a:r>
              <a:rPr lang="nl-NL" altLang="en-US" dirty="0">
                <a:solidFill>
                  <a:srgbClr val="000000"/>
                </a:solidFill>
              </a:rPr>
              <a:t>75.</a:t>
            </a:r>
          </a:p>
          <a:p>
            <a:pPr marL="228600" indent="-228600">
              <a:spcBef>
                <a:spcPct val="0"/>
              </a:spcBef>
              <a:buAutoNum type="arabicPeriod"/>
            </a:pPr>
            <a:r>
              <a:rPr lang="en-US" altLang="en-US" dirty="0" err="1">
                <a:solidFill>
                  <a:srgbClr val="000000"/>
                </a:solidFill>
              </a:rPr>
              <a:t>Wiviott</a:t>
            </a:r>
            <a:r>
              <a:rPr lang="en-US" altLang="en-US" dirty="0">
                <a:solidFill>
                  <a:srgbClr val="000000"/>
                </a:solidFill>
              </a:rPr>
              <a:t> SD, et al. J Am </a:t>
            </a:r>
            <a:r>
              <a:rPr lang="en-US" altLang="en-US" dirty="0" err="1">
                <a:solidFill>
                  <a:srgbClr val="000000"/>
                </a:solidFill>
              </a:rPr>
              <a:t>Coll</a:t>
            </a:r>
            <a:r>
              <a:rPr lang="en-US" altLang="en-US" dirty="0">
                <a:solidFill>
                  <a:srgbClr val="000000"/>
                </a:solidFill>
              </a:rPr>
              <a:t> </a:t>
            </a:r>
            <a:r>
              <a:rPr lang="en-US" altLang="en-US" dirty="0" err="1">
                <a:solidFill>
                  <a:srgbClr val="000000"/>
                </a:solidFill>
              </a:rPr>
              <a:t>Cardiol</a:t>
            </a:r>
            <a:r>
              <a:rPr lang="en-US" altLang="en-US" dirty="0">
                <a:solidFill>
                  <a:srgbClr val="000000"/>
                </a:solidFill>
              </a:rPr>
              <a:t> 2005;46:1411</a:t>
            </a:r>
            <a:r>
              <a:rPr lang="en-GB" altLang="en-US" dirty="0"/>
              <a:t>–</a:t>
            </a:r>
            <a:r>
              <a:rPr lang="en-US" altLang="en-US" dirty="0">
                <a:solidFill>
                  <a:srgbClr val="000000"/>
                </a:solidFill>
              </a:rPr>
              <a:t>6</a:t>
            </a:r>
            <a:r>
              <a:rPr lang="en-US" altLang="en-US" dirty="0"/>
              <a:t>. </a:t>
            </a:r>
          </a:p>
        </p:txBody>
      </p:sp>
      <p:grpSp>
        <p:nvGrpSpPr>
          <p:cNvPr id="6" name="Group 5"/>
          <p:cNvGrpSpPr/>
          <p:nvPr/>
        </p:nvGrpSpPr>
        <p:grpSpPr>
          <a:xfrm>
            <a:off x="971551" y="1411289"/>
            <a:ext cx="8353425" cy="3557297"/>
            <a:chOff x="400050" y="1411288"/>
            <a:chExt cx="8353425" cy="3557297"/>
          </a:xfrm>
        </p:grpSpPr>
        <p:sp>
          <p:nvSpPr>
            <p:cNvPr id="35" name="Rectangle 2"/>
            <p:cNvSpPr>
              <a:spLocks noChangeArrowheads="1"/>
            </p:cNvSpPr>
            <p:nvPr/>
          </p:nvSpPr>
          <p:spPr bwMode="auto">
            <a:xfrm>
              <a:off x="508209" y="1449388"/>
              <a:ext cx="2322304"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20000"/>
                </a:spcBef>
                <a:spcAft>
                  <a:spcPts val="0"/>
                </a:spcAft>
                <a:buClr>
                  <a:srgbClr val="007CC2"/>
                </a:buClr>
                <a:buNone/>
              </a:pPr>
              <a:r>
                <a:rPr lang="en-US" altLang="en-US" sz="1600" b="1" dirty="0">
                  <a:solidFill>
                    <a:srgbClr val="007CC2"/>
                  </a:solidFill>
                </a:rPr>
                <a:t>TNT</a:t>
              </a:r>
              <a:r>
                <a:rPr lang="en-US" altLang="en-US" sz="1600" b="1" baseline="30000" dirty="0">
                  <a:solidFill>
                    <a:srgbClr val="007CC2"/>
                  </a:solidFill>
                </a:rPr>
                <a:t>1,a</a:t>
              </a:r>
            </a:p>
            <a:p>
              <a:pPr algn="l" eaLnBrk="1" fontAlgn="auto" hangingPunct="1">
                <a:spcBef>
                  <a:spcPct val="20000"/>
                </a:spcBef>
                <a:spcAft>
                  <a:spcPts val="0"/>
                </a:spcAft>
                <a:buClr>
                  <a:srgbClr val="007CC2"/>
                </a:buClr>
                <a:buNone/>
              </a:pPr>
              <a:r>
                <a:rPr lang="en-IN" altLang="en-US" sz="1200" dirty="0">
                  <a:solidFill>
                    <a:srgbClr val="007CC2"/>
                  </a:solidFill>
                </a:rPr>
                <a:t>Rate of major CV events</a:t>
              </a:r>
            </a:p>
          </p:txBody>
        </p:sp>
        <p:sp>
          <p:nvSpPr>
            <p:cNvPr id="36" name="Rectangle 3"/>
            <p:cNvSpPr>
              <a:spLocks noChangeArrowheads="1"/>
            </p:cNvSpPr>
            <p:nvPr/>
          </p:nvSpPr>
          <p:spPr bwMode="auto">
            <a:xfrm>
              <a:off x="3124200" y="1449388"/>
              <a:ext cx="2913883" cy="46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20000"/>
                </a:spcBef>
                <a:spcAft>
                  <a:spcPts val="0"/>
                </a:spcAft>
                <a:buClr>
                  <a:srgbClr val="007CC2"/>
                </a:buClr>
                <a:buNone/>
              </a:pPr>
              <a:r>
                <a:rPr lang="en-IN" altLang="en-US" sz="1600" b="1" dirty="0">
                  <a:solidFill>
                    <a:srgbClr val="007CC2"/>
                  </a:solidFill>
                </a:rPr>
                <a:t>JUPITER</a:t>
              </a:r>
              <a:r>
                <a:rPr lang="en-IN" altLang="en-US" sz="1600" b="1" baseline="30000" dirty="0">
                  <a:solidFill>
                    <a:srgbClr val="007CC2"/>
                  </a:solidFill>
                </a:rPr>
                <a:t>2,b</a:t>
              </a:r>
            </a:p>
            <a:p>
              <a:pPr algn="l" eaLnBrk="1" fontAlgn="auto" hangingPunct="1">
                <a:spcBef>
                  <a:spcPct val="20000"/>
                </a:spcBef>
                <a:spcAft>
                  <a:spcPts val="0"/>
                </a:spcAft>
                <a:buClr>
                  <a:srgbClr val="007CC2"/>
                </a:buClr>
                <a:buNone/>
              </a:pPr>
              <a:r>
                <a:rPr lang="en-IN" altLang="en-US" sz="1200" dirty="0">
                  <a:solidFill>
                    <a:srgbClr val="007CC2"/>
                  </a:solidFill>
                </a:rPr>
                <a:t>Time to occurrence of major CV events</a:t>
              </a:r>
            </a:p>
          </p:txBody>
        </p:sp>
        <p:sp>
          <p:nvSpPr>
            <p:cNvPr id="37" name="Rectangle 2"/>
            <p:cNvSpPr>
              <a:spLocks noChangeArrowheads="1"/>
            </p:cNvSpPr>
            <p:nvPr/>
          </p:nvSpPr>
          <p:spPr bwMode="auto">
            <a:xfrm>
              <a:off x="6248400" y="1449388"/>
              <a:ext cx="2401888" cy="46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20000"/>
                </a:spcBef>
                <a:spcAft>
                  <a:spcPts val="0"/>
                </a:spcAft>
                <a:buClr>
                  <a:srgbClr val="007CC2"/>
                </a:buClr>
                <a:buNone/>
              </a:pPr>
              <a:r>
                <a:rPr lang="en-US" altLang="en-US" sz="1600" b="1" dirty="0">
                  <a:solidFill>
                    <a:srgbClr val="007CC2"/>
                  </a:solidFill>
                </a:rPr>
                <a:t>PROVE-IT</a:t>
              </a:r>
              <a:r>
                <a:rPr lang="en-US" altLang="en-US" sz="1600" b="1" baseline="30000" dirty="0">
                  <a:solidFill>
                    <a:srgbClr val="007CC2"/>
                  </a:solidFill>
                </a:rPr>
                <a:t>3,c</a:t>
              </a:r>
            </a:p>
            <a:p>
              <a:pPr algn="l" eaLnBrk="1" fontAlgn="auto" hangingPunct="1">
                <a:spcBef>
                  <a:spcPct val="20000"/>
                </a:spcBef>
                <a:spcAft>
                  <a:spcPts val="0"/>
                </a:spcAft>
                <a:buClr>
                  <a:srgbClr val="007CC2"/>
                </a:buClr>
                <a:buNone/>
              </a:pPr>
              <a:r>
                <a:rPr lang="en-IN" altLang="en-US" sz="1200" dirty="0">
                  <a:solidFill>
                    <a:srgbClr val="007CC2"/>
                  </a:solidFill>
                </a:rPr>
                <a:t>Hazard ratio of primary endpoint</a:t>
              </a:r>
              <a:endParaRPr lang="en-US" altLang="en-US" sz="1200" dirty="0">
                <a:solidFill>
                  <a:srgbClr val="007CC2"/>
                </a:solidFill>
              </a:endParaRPr>
            </a:p>
          </p:txBody>
        </p:sp>
        <p:grpSp>
          <p:nvGrpSpPr>
            <p:cNvPr id="38" name="Group 37"/>
            <p:cNvGrpSpPr/>
            <p:nvPr/>
          </p:nvGrpSpPr>
          <p:grpSpPr>
            <a:xfrm>
              <a:off x="3055789" y="2124927"/>
              <a:ext cx="2838587" cy="2514242"/>
              <a:chOff x="3055789" y="1963002"/>
              <a:chExt cx="2838587" cy="2514242"/>
            </a:xfrm>
          </p:grpSpPr>
          <p:sp>
            <p:nvSpPr>
              <p:cNvPr id="39" name="TextBox 5"/>
              <p:cNvSpPr txBox="1">
                <a:spLocks noChangeArrowheads="1"/>
              </p:cNvSpPr>
              <p:nvPr/>
            </p:nvSpPr>
            <p:spPr bwMode="auto">
              <a:xfrm>
                <a:off x="3886847" y="2719441"/>
                <a:ext cx="1633808" cy="27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15" tIns="65308" rIns="130615" bIns="65308">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0"/>
                  </a:spcBef>
                  <a:spcAft>
                    <a:spcPts val="0"/>
                  </a:spcAft>
                  <a:buClrTx/>
                  <a:buNone/>
                </a:pPr>
                <a:r>
                  <a:rPr lang="en-US" altLang="en-US" sz="900" b="1" i="1" dirty="0">
                    <a:solidFill>
                      <a:srgbClr val="595959"/>
                    </a:solidFill>
                    <a:ea typeface="MS PGothic" pitchFamily="34" charset="-128"/>
                  </a:rPr>
                  <a:t>P</a:t>
                </a:r>
                <a:r>
                  <a:rPr lang="en-US" altLang="en-US" sz="900" b="1" dirty="0">
                    <a:solidFill>
                      <a:srgbClr val="595959"/>
                    </a:solidFill>
                    <a:ea typeface="MS PGothic" pitchFamily="34" charset="-128"/>
                  </a:rPr>
                  <a:t> for trend &lt;0.0001</a:t>
                </a:r>
              </a:p>
            </p:txBody>
          </p:sp>
          <p:grpSp>
            <p:nvGrpSpPr>
              <p:cNvPr id="40" name="Group 13"/>
              <p:cNvGrpSpPr>
                <a:grpSpLocks/>
              </p:cNvGrpSpPr>
              <p:nvPr/>
            </p:nvGrpSpPr>
            <p:grpSpPr bwMode="auto">
              <a:xfrm>
                <a:off x="3555816" y="1963002"/>
                <a:ext cx="2331893" cy="2100078"/>
                <a:chOff x="2232707" y="2075632"/>
                <a:chExt cx="3719308" cy="3180766"/>
              </a:xfrm>
            </p:grpSpPr>
            <p:cxnSp>
              <p:nvCxnSpPr>
                <p:cNvPr id="79" name="Straight Connector 93"/>
                <p:cNvCxnSpPr>
                  <a:cxnSpLocks noChangeShapeType="1"/>
                </p:cNvCxnSpPr>
                <p:nvPr/>
              </p:nvCxnSpPr>
              <p:spPr bwMode="auto">
                <a:xfrm>
                  <a:off x="2232421" y="5256677"/>
                  <a:ext cx="3719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0" name="Straight Connector 94"/>
                <p:cNvCxnSpPr>
                  <a:cxnSpLocks noChangeShapeType="1"/>
                </p:cNvCxnSpPr>
                <p:nvPr/>
              </p:nvCxnSpPr>
              <p:spPr bwMode="auto">
                <a:xfrm>
                  <a:off x="2232421" y="2075632"/>
                  <a:ext cx="0" cy="318104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sp>
            <p:nvSpPr>
              <p:cNvPr id="41" name="Freeform 7"/>
              <p:cNvSpPr>
                <a:spLocks/>
              </p:cNvSpPr>
              <p:nvPr/>
            </p:nvSpPr>
            <p:spPr bwMode="auto">
              <a:xfrm>
                <a:off x="3578215" y="3325077"/>
                <a:ext cx="2251073" cy="730250"/>
              </a:xfrm>
              <a:custGeom>
                <a:avLst/>
                <a:gdLst/>
                <a:ahLst/>
                <a:cxnLst>
                  <a:cxn ang="0">
                    <a:pos x="19" y="462"/>
                  </a:cxn>
                  <a:cxn ang="0">
                    <a:pos x="45" y="455"/>
                  </a:cxn>
                  <a:cxn ang="0">
                    <a:pos x="82" y="450"/>
                  </a:cxn>
                  <a:cxn ang="0">
                    <a:pos x="116" y="447"/>
                  </a:cxn>
                  <a:cxn ang="0">
                    <a:pos x="149" y="443"/>
                  </a:cxn>
                  <a:cxn ang="0">
                    <a:pos x="189" y="439"/>
                  </a:cxn>
                  <a:cxn ang="0">
                    <a:pos x="227" y="436"/>
                  </a:cxn>
                  <a:cxn ang="0">
                    <a:pos x="234" y="428"/>
                  </a:cxn>
                  <a:cxn ang="0">
                    <a:pos x="274" y="428"/>
                  </a:cxn>
                  <a:cxn ang="0">
                    <a:pos x="296" y="425"/>
                  </a:cxn>
                  <a:cxn ang="0">
                    <a:pos x="321" y="419"/>
                  </a:cxn>
                  <a:cxn ang="0">
                    <a:pos x="353" y="415"/>
                  </a:cxn>
                  <a:cxn ang="0">
                    <a:pos x="362" y="412"/>
                  </a:cxn>
                  <a:cxn ang="0">
                    <a:pos x="372" y="408"/>
                  </a:cxn>
                  <a:cxn ang="0">
                    <a:pos x="402" y="405"/>
                  </a:cxn>
                  <a:cxn ang="0">
                    <a:pos x="416" y="402"/>
                  </a:cxn>
                  <a:cxn ang="0">
                    <a:pos x="443" y="396"/>
                  </a:cxn>
                  <a:cxn ang="0">
                    <a:pos x="447" y="393"/>
                  </a:cxn>
                  <a:cxn ang="0">
                    <a:pos x="465" y="391"/>
                  </a:cxn>
                  <a:cxn ang="0">
                    <a:pos x="491" y="385"/>
                  </a:cxn>
                  <a:cxn ang="0">
                    <a:pos x="521" y="380"/>
                  </a:cxn>
                  <a:cxn ang="0">
                    <a:pos x="581" y="375"/>
                  </a:cxn>
                  <a:cxn ang="0">
                    <a:pos x="590" y="372"/>
                  </a:cxn>
                  <a:cxn ang="0">
                    <a:pos x="662" y="365"/>
                  </a:cxn>
                  <a:cxn ang="0">
                    <a:pos x="664" y="360"/>
                  </a:cxn>
                  <a:cxn ang="0">
                    <a:pos x="721" y="360"/>
                  </a:cxn>
                  <a:cxn ang="0">
                    <a:pos x="727" y="356"/>
                  </a:cxn>
                  <a:cxn ang="0">
                    <a:pos x="810" y="352"/>
                  </a:cxn>
                  <a:cxn ang="0">
                    <a:pos x="810" y="329"/>
                  </a:cxn>
                  <a:cxn ang="0">
                    <a:pos x="832" y="318"/>
                  </a:cxn>
                  <a:cxn ang="0">
                    <a:pos x="845" y="311"/>
                  </a:cxn>
                  <a:cxn ang="0">
                    <a:pos x="859" y="279"/>
                  </a:cxn>
                  <a:cxn ang="0">
                    <a:pos x="867" y="277"/>
                  </a:cxn>
                  <a:cxn ang="0">
                    <a:pos x="893" y="263"/>
                  </a:cxn>
                  <a:cxn ang="0">
                    <a:pos x="893" y="249"/>
                  </a:cxn>
                  <a:cxn ang="0">
                    <a:pos x="937" y="232"/>
                  </a:cxn>
                  <a:cxn ang="0">
                    <a:pos x="943" y="217"/>
                  </a:cxn>
                  <a:cxn ang="0">
                    <a:pos x="947" y="214"/>
                  </a:cxn>
                  <a:cxn ang="0">
                    <a:pos x="957" y="208"/>
                  </a:cxn>
                  <a:cxn ang="0">
                    <a:pos x="1100" y="197"/>
                  </a:cxn>
                  <a:cxn ang="0">
                    <a:pos x="1161" y="176"/>
                  </a:cxn>
                  <a:cxn ang="0">
                    <a:pos x="1228" y="152"/>
                  </a:cxn>
                  <a:cxn ang="0">
                    <a:pos x="1253" y="122"/>
                  </a:cxn>
                  <a:cxn ang="0">
                    <a:pos x="1392" y="77"/>
                  </a:cxn>
                  <a:cxn ang="0">
                    <a:pos x="1489" y="0"/>
                  </a:cxn>
                </a:cxnLst>
                <a:rect l="0" t="0" r="r" b="b"/>
                <a:pathLst>
                  <a:path w="1515" h="462">
                    <a:moveTo>
                      <a:pt x="0" y="462"/>
                    </a:moveTo>
                    <a:cubicBezTo>
                      <a:pt x="19" y="462"/>
                      <a:pt x="19" y="462"/>
                      <a:pt x="19" y="462"/>
                    </a:cubicBezTo>
                    <a:cubicBezTo>
                      <a:pt x="27" y="455"/>
                      <a:pt x="27" y="455"/>
                      <a:pt x="27" y="455"/>
                    </a:cubicBezTo>
                    <a:cubicBezTo>
                      <a:pt x="45" y="455"/>
                      <a:pt x="45" y="455"/>
                      <a:pt x="45" y="455"/>
                    </a:cubicBezTo>
                    <a:cubicBezTo>
                      <a:pt x="45" y="450"/>
                      <a:pt x="45" y="450"/>
                      <a:pt x="45" y="450"/>
                    </a:cubicBezTo>
                    <a:cubicBezTo>
                      <a:pt x="82" y="450"/>
                      <a:pt x="82" y="450"/>
                      <a:pt x="82" y="450"/>
                    </a:cubicBezTo>
                    <a:cubicBezTo>
                      <a:pt x="85" y="447"/>
                      <a:pt x="85" y="447"/>
                      <a:pt x="85" y="447"/>
                    </a:cubicBezTo>
                    <a:cubicBezTo>
                      <a:pt x="116" y="447"/>
                      <a:pt x="116" y="447"/>
                      <a:pt x="116" y="447"/>
                    </a:cubicBezTo>
                    <a:cubicBezTo>
                      <a:pt x="116" y="447"/>
                      <a:pt x="118" y="444"/>
                      <a:pt x="119" y="443"/>
                    </a:cubicBezTo>
                    <a:cubicBezTo>
                      <a:pt x="121" y="442"/>
                      <a:pt x="149" y="443"/>
                      <a:pt x="149" y="443"/>
                    </a:cubicBezTo>
                    <a:cubicBezTo>
                      <a:pt x="152" y="439"/>
                      <a:pt x="152" y="439"/>
                      <a:pt x="152" y="439"/>
                    </a:cubicBezTo>
                    <a:cubicBezTo>
                      <a:pt x="189" y="439"/>
                      <a:pt x="189" y="439"/>
                      <a:pt x="189" y="439"/>
                    </a:cubicBezTo>
                    <a:cubicBezTo>
                      <a:pt x="192" y="436"/>
                      <a:pt x="192" y="436"/>
                      <a:pt x="192" y="436"/>
                    </a:cubicBezTo>
                    <a:cubicBezTo>
                      <a:pt x="227" y="436"/>
                      <a:pt x="227" y="436"/>
                      <a:pt x="227" y="436"/>
                    </a:cubicBezTo>
                    <a:cubicBezTo>
                      <a:pt x="231" y="432"/>
                      <a:pt x="231" y="432"/>
                      <a:pt x="231" y="432"/>
                    </a:cubicBezTo>
                    <a:cubicBezTo>
                      <a:pt x="234" y="428"/>
                      <a:pt x="234" y="428"/>
                      <a:pt x="234" y="428"/>
                    </a:cubicBezTo>
                    <a:cubicBezTo>
                      <a:pt x="249" y="428"/>
                      <a:pt x="249" y="428"/>
                      <a:pt x="249" y="428"/>
                    </a:cubicBezTo>
                    <a:cubicBezTo>
                      <a:pt x="274" y="428"/>
                      <a:pt x="274" y="428"/>
                      <a:pt x="274" y="428"/>
                    </a:cubicBezTo>
                    <a:cubicBezTo>
                      <a:pt x="292" y="428"/>
                      <a:pt x="292" y="428"/>
                      <a:pt x="292" y="428"/>
                    </a:cubicBezTo>
                    <a:cubicBezTo>
                      <a:pt x="296" y="425"/>
                      <a:pt x="296" y="425"/>
                      <a:pt x="296" y="425"/>
                    </a:cubicBezTo>
                    <a:cubicBezTo>
                      <a:pt x="321" y="425"/>
                      <a:pt x="321" y="425"/>
                      <a:pt x="321" y="425"/>
                    </a:cubicBezTo>
                    <a:cubicBezTo>
                      <a:pt x="321" y="419"/>
                      <a:pt x="321" y="419"/>
                      <a:pt x="321" y="419"/>
                    </a:cubicBezTo>
                    <a:cubicBezTo>
                      <a:pt x="353" y="419"/>
                      <a:pt x="353" y="419"/>
                      <a:pt x="353" y="419"/>
                    </a:cubicBezTo>
                    <a:cubicBezTo>
                      <a:pt x="353" y="415"/>
                      <a:pt x="353" y="415"/>
                      <a:pt x="353" y="415"/>
                    </a:cubicBezTo>
                    <a:cubicBezTo>
                      <a:pt x="362" y="415"/>
                      <a:pt x="362" y="415"/>
                      <a:pt x="362" y="415"/>
                    </a:cubicBezTo>
                    <a:cubicBezTo>
                      <a:pt x="362" y="412"/>
                      <a:pt x="362" y="412"/>
                      <a:pt x="362" y="412"/>
                    </a:cubicBezTo>
                    <a:cubicBezTo>
                      <a:pt x="372" y="412"/>
                      <a:pt x="372" y="412"/>
                      <a:pt x="372" y="412"/>
                    </a:cubicBezTo>
                    <a:cubicBezTo>
                      <a:pt x="372" y="408"/>
                      <a:pt x="372" y="408"/>
                      <a:pt x="372" y="408"/>
                    </a:cubicBezTo>
                    <a:cubicBezTo>
                      <a:pt x="402" y="408"/>
                      <a:pt x="402" y="408"/>
                      <a:pt x="402" y="408"/>
                    </a:cubicBezTo>
                    <a:cubicBezTo>
                      <a:pt x="402" y="405"/>
                      <a:pt x="402" y="405"/>
                      <a:pt x="402" y="405"/>
                    </a:cubicBezTo>
                    <a:cubicBezTo>
                      <a:pt x="416" y="405"/>
                      <a:pt x="416" y="405"/>
                      <a:pt x="416" y="405"/>
                    </a:cubicBezTo>
                    <a:cubicBezTo>
                      <a:pt x="416" y="402"/>
                      <a:pt x="416" y="402"/>
                      <a:pt x="416" y="402"/>
                    </a:cubicBezTo>
                    <a:cubicBezTo>
                      <a:pt x="443" y="402"/>
                      <a:pt x="443" y="402"/>
                      <a:pt x="443" y="402"/>
                    </a:cubicBezTo>
                    <a:cubicBezTo>
                      <a:pt x="443" y="396"/>
                      <a:pt x="443" y="396"/>
                      <a:pt x="443" y="396"/>
                    </a:cubicBezTo>
                    <a:cubicBezTo>
                      <a:pt x="447" y="396"/>
                      <a:pt x="447" y="396"/>
                      <a:pt x="447" y="396"/>
                    </a:cubicBezTo>
                    <a:cubicBezTo>
                      <a:pt x="447" y="393"/>
                      <a:pt x="447" y="393"/>
                      <a:pt x="447" y="393"/>
                    </a:cubicBezTo>
                    <a:cubicBezTo>
                      <a:pt x="465" y="393"/>
                      <a:pt x="465" y="393"/>
                      <a:pt x="465" y="393"/>
                    </a:cubicBezTo>
                    <a:cubicBezTo>
                      <a:pt x="465" y="391"/>
                      <a:pt x="465" y="391"/>
                      <a:pt x="465" y="391"/>
                    </a:cubicBezTo>
                    <a:cubicBezTo>
                      <a:pt x="491" y="391"/>
                      <a:pt x="491" y="391"/>
                      <a:pt x="491" y="391"/>
                    </a:cubicBezTo>
                    <a:cubicBezTo>
                      <a:pt x="491" y="385"/>
                      <a:pt x="491" y="385"/>
                      <a:pt x="491" y="385"/>
                    </a:cubicBezTo>
                    <a:cubicBezTo>
                      <a:pt x="521" y="385"/>
                      <a:pt x="521" y="385"/>
                      <a:pt x="521" y="385"/>
                    </a:cubicBezTo>
                    <a:cubicBezTo>
                      <a:pt x="521" y="380"/>
                      <a:pt x="521" y="380"/>
                      <a:pt x="521" y="380"/>
                    </a:cubicBezTo>
                    <a:cubicBezTo>
                      <a:pt x="581" y="380"/>
                      <a:pt x="581" y="380"/>
                      <a:pt x="581" y="380"/>
                    </a:cubicBezTo>
                    <a:cubicBezTo>
                      <a:pt x="581" y="375"/>
                      <a:pt x="581" y="375"/>
                      <a:pt x="581" y="375"/>
                    </a:cubicBezTo>
                    <a:cubicBezTo>
                      <a:pt x="590" y="375"/>
                      <a:pt x="590" y="375"/>
                      <a:pt x="590" y="375"/>
                    </a:cubicBezTo>
                    <a:cubicBezTo>
                      <a:pt x="590" y="372"/>
                      <a:pt x="590" y="372"/>
                      <a:pt x="590" y="372"/>
                    </a:cubicBezTo>
                    <a:cubicBezTo>
                      <a:pt x="662" y="372"/>
                      <a:pt x="662" y="372"/>
                      <a:pt x="662" y="372"/>
                    </a:cubicBezTo>
                    <a:cubicBezTo>
                      <a:pt x="662" y="365"/>
                      <a:pt x="662" y="365"/>
                      <a:pt x="662" y="365"/>
                    </a:cubicBezTo>
                    <a:cubicBezTo>
                      <a:pt x="664" y="365"/>
                      <a:pt x="664" y="365"/>
                      <a:pt x="664" y="365"/>
                    </a:cubicBezTo>
                    <a:cubicBezTo>
                      <a:pt x="664" y="360"/>
                      <a:pt x="664" y="360"/>
                      <a:pt x="664" y="360"/>
                    </a:cubicBezTo>
                    <a:cubicBezTo>
                      <a:pt x="712" y="360"/>
                      <a:pt x="712" y="360"/>
                      <a:pt x="712" y="360"/>
                    </a:cubicBezTo>
                    <a:cubicBezTo>
                      <a:pt x="721" y="360"/>
                      <a:pt x="721" y="360"/>
                      <a:pt x="721" y="360"/>
                    </a:cubicBezTo>
                    <a:cubicBezTo>
                      <a:pt x="721" y="356"/>
                      <a:pt x="721" y="356"/>
                      <a:pt x="721" y="356"/>
                    </a:cubicBezTo>
                    <a:cubicBezTo>
                      <a:pt x="727" y="356"/>
                      <a:pt x="727" y="356"/>
                      <a:pt x="727" y="356"/>
                    </a:cubicBezTo>
                    <a:cubicBezTo>
                      <a:pt x="727" y="352"/>
                      <a:pt x="727" y="352"/>
                      <a:pt x="727" y="352"/>
                    </a:cubicBezTo>
                    <a:cubicBezTo>
                      <a:pt x="810" y="352"/>
                      <a:pt x="810" y="352"/>
                      <a:pt x="810" y="352"/>
                    </a:cubicBezTo>
                    <a:cubicBezTo>
                      <a:pt x="810" y="346"/>
                      <a:pt x="810" y="346"/>
                      <a:pt x="810" y="346"/>
                    </a:cubicBezTo>
                    <a:cubicBezTo>
                      <a:pt x="810" y="329"/>
                      <a:pt x="810" y="329"/>
                      <a:pt x="810" y="329"/>
                    </a:cubicBezTo>
                    <a:cubicBezTo>
                      <a:pt x="832" y="329"/>
                      <a:pt x="832" y="329"/>
                      <a:pt x="832" y="329"/>
                    </a:cubicBezTo>
                    <a:cubicBezTo>
                      <a:pt x="832" y="318"/>
                      <a:pt x="832" y="318"/>
                      <a:pt x="832" y="318"/>
                    </a:cubicBezTo>
                    <a:cubicBezTo>
                      <a:pt x="845" y="318"/>
                      <a:pt x="845" y="318"/>
                      <a:pt x="845" y="318"/>
                    </a:cubicBezTo>
                    <a:cubicBezTo>
                      <a:pt x="845" y="311"/>
                      <a:pt x="845" y="311"/>
                      <a:pt x="845" y="311"/>
                    </a:cubicBezTo>
                    <a:cubicBezTo>
                      <a:pt x="845" y="279"/>
                      <a:pt x="845" y="279"/>
                      <a:pt x="845" y="279"/>
                    </a:cubicBezTo>
                    <a:cubicBezTo>
                      <a:pt x="859" y="279"/>
                      <a:pt x="859" y="279"/>
                      <a:pt x="859" y="279"/>
                    </a:cubicBezTo>
                    <a:cubicBezTo>
                      <a:pt x="859" y="277"/>
                      <a:pt x="859" y="277"/>
                      <a:pt x="859" y="277"/>
                    </a:cubicBezTo>
                    <a:cubicBezTo>
                      <a:pt x="867" y="277"/>
                      <a:pt x="867" y="277"/>
                      <a:pt x="867" y="277"/>
                    </a:cubicBezTo>
                    <a:cubicBezTo>
                      <a:pt x="867" y="263"/>
                      <a:pt x="867" y="263"/>
                      <a:pt x="867" y="263"/>
                    </a:cubicBezTo>
                    <a:cubicBezTo>
                      <a:pt x="893" y="263"/>
                      <a:pt x="893" y="263"/>
                      <a:pt x="893" y="263"/>
                    </a:cubicBezTo>
                    <a:cubicBezTo>
                      <a:pt x="893" y="259"/>
                      <a:pt x="893" y="259"/>
                      <a:pt x="893" y="259"/>
                    </a:cubicBezTo>
                    <a:cubicBezTo>
                      <a:pt x="893" y="249"/>
                      <a:pt x="893" y="249"/>
                      <a:pt x="893" y="249"/>
                    </a:cubicBezTo>
                    <a:cubicBezTo>
                      <a:pt x="937" y="249"/>
                      <a:pt x="937" y="249"/>
                      <a:pt x="937" y="249"/>
                    </a:cubicBezTo>
                    <a:cubicBezTo>
                      <a:pt x="937" y="232"/>
                      <a:pt x="937" y="232"/>
                      <a:pt x="937" y="232"/>
                    </a:cubicBezTo>
                    <a:cubicBezTo>
                      <a:pt x="943" y="232"/>
                      <a:pt x="943" y="232"/>
                      <a:pt x="943" y="232"/>
                    </a:cubicBezTo>
                    <a:cubicBezTo>
                      <a:pt x="943" y="217"/>
                      <a:pt x="943" y="217"/>
                      <a:pt x="943" y="217"/>
                    </a:cubicBezTo>
                    <a:cubicBezTo>
                      <a:pt x="947" y="217"/>
                      <a:pt x="947" y="217"/>
                      <a:pt x="947" y="217"/>
                    </a:cubicBezTo>
                    <a:cubicBezTo>
                      <a:pt x="947" y="214"/>
                      <a:pt x="947" y="214"/>
                      <a:pt x="947" y="214"/>
                    </a:cubicBezTo>
                    <a:cubicBezTo>
                      <a:pt x="957" y="214"/>
                      <a:pt x="957" y="214"/>
                      <a:pt x="957" y="214"/>
                    </a:cubicBezTo>
                    <a:cubicBezTo>
                      <a:pt x="957" y="208"/>
                      <a:pt x="957" y="208"/>
                      <a:pt x="957" y="208"/>
                    </a:cubicBezTo>
                    <a:cubicBezTo>
                      <a:pt x="957" y="197"/>
                      <a:pt x="957" y="197"/>
                      <a:pt x="957" y="197"/>
                    </a:cubicBezTo>
                    <a:cubicBezTo>
                      <a:pt x="1100" y="197"/>
                      <a:pt x="1100" y="197"/>
                      <a:pt x="1100" y="197"/>
                    </a:cubicBezTo>
                    <a:cubicBezTo>
                      <a:pt x="1100" y="176"/>
                      <a:pt x="1100" y="176"/>
                      <a:pt x="1100" y="176"/>
                    </a:cubicBezTo>
                    <a:cubicBezTo>
                      <a:pt x="1161" y="176"/>
                      <a:pt x="1161" y="176"/>
                      <a:pt x="1161" y="176"/>
                    </a:cubicBezTo>
                    <a:cubicBezTo>
                      <a:pt x="1161" y="152"/>
                      <a:pt x="1161" y="152"/>
                      <a:pt x="1161" y="152"/>
                    </a:cubicBezTo>
                    <a:cubicBezTo>
                      <a:pt x="1228" y="152"/>
                      <a:pt x="1228" y="152"/>
                      <a:pt x="1228" y="152"/>
                    </a:cubicBezTo>
                    <a:cubicBezTo>
                      <a:pt x="1253" y="152"/>
                      <a:pt x="1253" y="152"/>
                      <a:pt x="1253" y="152"/>
                    </a:cubicBezTo>
                    <a:cubicBezTo>
                      <a:pt x="1253" y="122"/>
                      <a:pt x="1253" y="122"/>
                      <a:pt x="1253" y="122"/>
                    </a:cubicBezTo>
                    <a:cubicBezTo>
                      <a:pt x="1392" y="122"/>
                      <a:pt x="1392" y="122"/>
                      <a:pt x="1392" y="122"/>
                    </a:cubicBezTo>
                    <a:cubicBezTo>
                      <a:pt x="1392" y="77"/>
                      <a:pt x="1392" y="77"/>
                      <a:pt x="1392" y="77"/>
                    </a:cubicBezTo>
                    <a:cubicBezTo>
                      <a:pt x="1489" y="77"/>
                      <a:pt x="1489" y="77"/>
                      <a:pt x="1489" y="77"/>
                    </a:cubicBezTo>
                    <a:cubicBezTo>
                      <a:pt x="1489" y="0"/>
                      <a:pt x="1489" y="0"/>
                      <a:pt x="1489" y="0"/>
                    </a:cubicBezTo>
                    <a:cubicBezTo>
                      <a:pt x="1515" y="0"/>
                      <a:pt x="1515" y="0"/>
                      <a:pt x="1515" y="0"/>
                    </a:cubicBezTo>
                  </a:path>
                </a:pathLst>
              </a:custGeom>
              <a:noFill/>
              <a:ln w="28575" cap="flat">
                <a:solidFill>
                  <a:srgbClr val="42865C"/>
                </a:solidFill>
                <a:prstDash val="dash"/>
                <a:miter lim="800000"/>
                <a:headEnd/>
                <a:tailEnd/>
              </a:ln>
            </p:spPr>
            <p:txBody>
              <a:bodyPr/>
              <a:lstStyle/>
              <a:p>
                <a:pPr algn="l" eaLnBrk="1" fontAlgn="auto" hangingPunct="1">
                  <a:spcBef>
                    <a:spcPts val="0"/>
                  </a:spcBef>
                  <a:spcAft>
                    <a:spcPts val="0"/>
                  </a:spcAft>
                  <a:defRPr/>
                </a:pPr>
                <a:endParaRPr lang="en-US" sz="1200" dirty="0">
                  <a:solidFill>
                    <a:srgbClr val="000000"/>
                  </a:solidFill>
                  <a:latin typeface="Arial"/>
                </a:endParaRPr>
              </a:p>
            </p:txBody>
          </p:sp>
          <p:sp>
            <p:nvSpPr>
              <p:cNvPr id="42" name="Freeform 8"/>
              <p:cNvSpPr>
                <a:spLocks/>
              </p:cNvSpPr>
              <p:nvPr/>
            </p:nvSpPr>
            <p:spPr bwMode="auto">
              <a:xfrm>
                <a:off x="3596196" y="2108185"/>
                <a:ext cx="2298180" cy="1947436"/>
              </a:xfrm>
              <a:custGeom>
                <a:avLst/>
                <a:gdLst>
                  <a:gd name="T0" fmla="*/ 2147483647 w 2309"/>
                  <a:gd name="T1" fmla="*/ 2147483647 h 1858"/>
                  <a:gd name="T2" fmla="*/ 2147483647 w 2309"/>
                  <a:gd name="T3" fmla="*/ 2147483647 h 1858"/>
                  <a:gd name="T4" fmla="*/ 2147483647 w 2309"/>
                  <a:gd name="T5" fmla="*/ 2147483647 h 1858"/>
                  <a:gd name="T6" fmla="*/ 2147483647 w 2309"/>
                  <a:gd name="T7" fmla="*/ 2147483647 h 1858"/>
                  <a:gd name="T8" fmla="*/ 2147483647 w 2309"/>
                  <a:gd name="T9" fmla="*/ 2147483647 h 1858"/>
                  <a:gd name="T10" fmla="*/ 2147483647 w 2309"/>
                  <a:gd name="T11" fmla="*/ 2147483647 h 1858"/>
                  <a:gd name="T12" fmla="*/ 2147483647 w 2309"/>
                  <a:gd name="T13" fmla="*/ 2147483647 h 1858"/>
                  <a:gd name="T14" fmla="*/ 2147483647 w 2309"/>
                  <a:gd name="T15" fmla="*/ 2147483647 h 1858"/>
                  <a:gd name="T16" fmla="*/ 2147483647 w 2309"/>
                  <a:gd name="T17" fmla="*/ 2147483647 h 1858"/>
                  <a:gd name="T18" fmla="*/ 2147483647 w 2309"/>
                  <a:gd name="T19" fmla="*/ 2147483647 h 1858"/>
                  <a:gd name="T20" fmla="*/ 2147483647 w 2309"/>
                  <a:gd name="T21" fmla="*/ 2147483647 h 1858"/>
                  <a:gd name="T22" fmla="*/ 2147483647 w 2309"/>
                  <a:gd name="T23" fmla="*/ 2147483647 h 1858"/>
                  <a:gd name="T24" fmla="*/ 2147483647 w 2309"/>
                  <a:gd name="T25" fmla="*/ 2147483647 h 1858"/>
                  <a:gd name="T26" fmla="*/ 2147483647 w 2309"/>
                  <a:gd name="T27" fmla="*/ 2147483647 h 1858"/>
                  <a:gd name="T28" fmla="*/ 2147483647 w 2309"/>
                  <a:gd name="T29" fmla="*/ 2147483647 h 1858"/>
                  <a:gd name="T30" fmla="*/ 2147483647 w 2309"/>
                  <a:gd name="T31" fmla="*/ 2147483647 h 1858"/>
                  <a:gd name="T32" fmla="*/ 2147483647 w 2309"/>
                  <a:gd name="T33" fmla="*/ 2147483647 h 1858"/>
                  <a:gd name="T34" fmla="*/ 2147483647 w 2309"/>
                  <a:gd name="T35" fmla="*/ 2147483647 h 1858"/>
                  <a:gd name="T36" fmla="*/ 2147483647 w 2309"/>
                  <a:gd name="T37" fmla="*/ 2147483647 h 1858"/>
                  <a:gd name="T38" fmla="*/ 2147483647 w 2309"/>
                  <a:gd name="T39" fmla="*/ 2147483647 h 1858"/>
                  <a:gd name="T40" fmla="*/ 2147483647 w 2309"/>
                  <a:gd name="T41" fmla="*/ 2147483647 h 1858"/>
                  <a:gd name="T42" fmla="*/ 2147483647 w 2309"/>
                  <a:gd name="T43" fmla="*/ 2147483647 h 1858"/>
                  <a:gd name="T44" fmla="*/ 2147483647 w 2309"/>
                  <a:gd name="T45" fmla="*/ 2147483647 h 1858"/>
                  <a:gd name="T46" fmla="*/ 2147483647 w 2309"/>
                  <a:gd name="T47" fmla="*/ 2147483647 h 1858"/>
                  <a:gd name="T48" fmla="*/ 2147483647 w 2309"/>
                  <a:gd name="T49" fmla="*/ 2147483647 h 1858"/>
                  <a:gd name="T50" fmla="*/ 2147483647 w 2309"/>
                  <a:gd name="T51" fmla="*/ 2147483647 h 1858"/>
                  <a:gd name="T52" fmla="*/ 2147483647 w 2309"/>
                  <a:gd name="T53" fmla="*/ 2147483647 h 1858"/>
                  <a:gd name="T54" fmla="*/ 2147483647 w 2309"/>
                  <a:gd name="T55" fmla="*/ 2147483647 h 1858"/>
                  <a:gd name="T56" fmla="*/ 2147483647 w 2309"/>
                  <a:gd name="T57" fmla="*/ 2147483647 h 1858"/>
                  <a:gd name="T58" fmla="*/ 2147483647 w 2309"/>
                  <a:gd name="T59" fmla="*/ 2147483647 h 1858"/>
                  <a:gd name="T60" fmla="*/ 2147483647 w 2309"/>
                  <a:gd name="T61" fmla="*/ 2147483647 h 1858"/>
                  <a:gd name="T62" fmla="*/ 2147483647 w 2309"/>
                  <a:gd name="T63" fmla="*/ 2147483647 h 1858"/>
                  <a:gd name="T64" fmla="*/ 2147483647 w 2309"/>
                  <a:gd name="T65" fmla="*/ 2147483647 h 1858"/>
                  <a:gd name="T66" fmla="*/ 2147483647 w 2309"/>
                  <a:gd name="T67" fmla="*/ 2147483647 h 1858"/>
                  <a:gd name="T68" fmla="*/ 2147483647 w 2309"/>
                  <a:gd name="T69" fmla="*/ 2147483647 h 1858"/>
                  <a:gd name="T70" fmla="*/ 2147483647 w 2309"/>
                  <a:gd name="T71" fmla="*/ 2147483647 h 1858"/>
                  <a:gd name="T72" fmla="*/ 2147483647 w 2309"/>
                  <a:gd name="T73" fmla="*/ 2147483647 h 1858"/>
                  <a:gd name="T74" fmla="*/ 2147483647 w 2309"/>
                  <a:gd name="T75" fmla="*/ 2147483647 h 1858"/>
                  <a:gd name="T76" fmla="*/ 2147483647 w 2309"/>
                  <a:gd name="T77" fmla="*/ 2147483647 h 1858"/>
                  <a:gd name="T78" fmla="*/ 2147483647 w 2309"/>
                  <a:gd name="T79" fmla="*/ 2147483647 h 1858"/>
                  <a:gd name="T80" fmla="*/ 2147483647 w 2309"/>
                  <a:gd name="T81" fmla="*/ 2147483647 h 1858"/>
                  <a:gd name="T82" fmla="*/ 2147483647 w 2309"/>
                  <a:gd name="T83" fmla="*/ 2147483647 h 1858"/>
                  <a:gd name="T84" fmla="*/ 2147483647 w 2309"/>
                  <a:gd name="T85" fmla="*/ 2147483647 h 1858"/>
                  <a:gd name="T86" fmla="*/ 2147483647 w 2309"/>
                  <a:gd name="T87" fmla="*/ 2147483647 h 1858"/>
                  <a:gd name="T88" fmla="*/ 2147483647 w 2309"/>
                  <a:gd name="T89" fmla="*/ 2147483647 h 1858"/>
                  <a:gd name="T90" fmla="*/ 2147483647 w 2309"/>
                  <a:gd name="T91" fmla="*/ 2147483647 h 1858"/>
                  <a:gd name="T92" fmla="*/ 2147483647 w 2309"/>
                  <a:gd name="T93" fmla="*/ 2147483647 h 1858"/>
                  <a:gd name="T94" fmla="*/ 2147483647 w 2309"/>
                  <a:gd name="T95" fmla="*/ 2147483647 h 1858"/>
                  <a:gd name="T96" fmla="*/ 2147483647 w 2309"/>
                  <a:gd name="T97" fmla="*/ 2147483647 h 1858"/>
                  <a:gd name="T98" fmla="*/ 2147483647 w 2309"/>
                  <a:gd name="T99" fmla="*/ 2147483647 h 1858"/>
                  <a:gd name="T100" fmla="*/ 2147483647 w 2309"/>
                  <a:gd name="T101" fmla="*/ 2147483647 h 1858"/>
                  <a:gd name="T102" fmla="*/ 2147483647 w 2309"/>
                  <a:gd name="T103" fmla="*/ 2147483647 h 1858"/>
                  <a:gd name="T104" fmla="*/ 2147483647 w 2309"/>
                  <a:gd name="T105" fmla="*/ 2147483647 h 1858"/>
                  <a:gd name="T106" fmla="*/ 2147483647 w 2309"/>
                  <a:gd name="T107" fmla="*/ 2147483647 h 1858"/>
                  <a:gd name="T108" fmla="*/ 2147483647 w 2309"/>
                  <a:gd name="T109" fmla="*/ 2147483647 h 1858"/>
                  <a:gd name="T110" fmla="*/ 2147483647 w 2309"/>
                  <a:gd name="T111" fmla="*/ 0 h 1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09"/>
                  <a:gd name="T169" fmla="*/ 0 h 1858"/>
                  <a:gd name="T170" fmla="*/ 2309 w 2309"/>
                  <a:gd name="T171" fmla="*/ 1858 h 1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09" h="1858">
                    <a:moveTo>
                      <a:pt x="0" y="1858"/>
                    </a:moveTo>
                    <a:lnTo>
                      <a:pt x="0" y="1850"/>
                    </a:lnTo>
                    <a:lnTo>
                      <a:pt x="12" y="1850"/>
                    </a:lnTo>
                    <a:lnTo>
                      <a:pt x="12" y="1846"/>
                    </a:lnTo>
                    <a:lnTo>
                      <a:pt x="52" y="1846"/>
                    </a:lnTo>
                    <a:lnTo>
                      <a:pt x="52" y="1838"/>
                    </a:lnTo>
                    <a:lnTo>
                      <a:pt x="73" y="1838"/>
                    </a:lnTo>
                    <a:lnTo>
                      <a:pt x="73" y="1834"/>
                    </a:lnTo>
                    <a:lnTo>
                      <a:pt x="91" y="1834"/>
                    </a:lnTo>
                    <a:lnTo>
                      <a:pt x="91" y="1831"/>
                    </a:lnTo>
                    <a:lnTo>
                      <a:pt x="101" y="1831"/>
                    </a:lnTo>
                    <a:lnTo>
                      <a:pt x="101" y="1826"/>
                    </a:lnTo>
                    <a:lnTo>
                      <a:pt x="119" y="1826"/>
                    </a:lnTo>
                    <a:lnTo>
                      <a:pt x="119" y="1823"/>
                    </a:lnTo>
                    <a:lnTo>
                      <a:pt x="127" y="1823"/>
                    </a:lnTo>
                    <a:lnTo>
                      <a:pt x="127" y="1816"/>
                    </a:lnTo>
                    <a:lnTo>
                      <a:pt x="131" y="1816"/>
                    </a:lnTo>
                    <a:lnTo>
                      <a:pt x="131" y="1810"/>
                    </a:lnTo>
                    <a:lnTo>
                      <a:pt x="151" y="1810"/>
                    </a:lnTo>
                    <a:lnTo>
                      <a:pt x="151" y="1807"/>
                    </a:lnTo>
                    <a:lnTo>
                      <a:pt x="158" y="1807"/>
                    </a:lnTo>
                    <a:lnTo>
                      <a:pt x="158" y="1802"/>
                    </a:lnTo>
                    <a:lnTo>
                      <a:pt x="166" y="1802"/>
                    </a:lnTo>
                    <a:lnTo>
                      <a:pt x="166" y="1798"/>
                    </a:lnTo>
                    <a:lnTo>
                      <a:pt x="170" y="1798"/>
                    </a:lnTo>
                    <a:lnTo>
                      <a:pt x="170" y="1792"/>
                    </a:lnTo>
                    <a:lnTo>
                      <a:pt x="175" y="1792"/>
                    </a:lnTo>
                    <a:lnTo>
                      <a:pt x="175" y="1783"/>
                    </a:lnTo>
                    <a:lnTo>
                      <a:pt x="206" y="1783"/>
                    </a:lnTo>
                    <a:lnTo>
                      <a:pt x="206" y="1780"/>
                    </a:lnTo>
                    <a:lnTo>
                      <a:pt x="212" y="1780"/>
                    </a:lnTo>
                    <a:lnTo>
                      <a:pt x="212" y="1777"/>
                    </a:lnTo>
                    <a:lnTo>
                      <a:pt x="216" y="1777"/>
                    </a:lnTo>
                    <a:lnTo>
                      <a:pt x="216" y="1772"/>
                    </a:lnTo>
                    <a:lnTo>
                      <a:pt x="221" y="1772"/>
                    </a:lnTo>
                    <a:lnTo>
                      <a:pt x="221" y="1769"/>
                    </a:lnTo>
                    <a:lnTo>
                      <a:pt x="225" y="1769"/>
                    </a:lnTo>
                    <a:lnTo>
                      <a:pt x="225" y="1766"/>
                    </a:lnTo>
                    <a:lnTo>
                      <a:pt x="230" y="1766"/>
                    </a:lnTo>
                    <a:lnTo>
                      <a:pt x="230" y="1763"/>
                    </a:lnTo>
                    <a:lnTo>
                      <a:pt x="285" y="1763"/>
                    </a:lnTo>
                    <a:lnTo>
                      <a:pt x="285" y="1758"/>
                    </a:lnTo>
                    <a:lnTo>
                      <a:pt x="291" y="1758"/>
                    </a:lnTo>
                    <a:lnTo>
                      <a:pt x="291" y="1754"/>
                    </a:lnTo>
                    <a:lnTo>
                      <a:pt x="295" y="1754"/>
                    </a:lnTo>
                    <a:lnTo>
                      <a:pt x="295" y="1749"/>
                    </a:lnTo>
                    <a:lnTo>
                      <a:pt x="301" y="1749"/>
                    </a:lnTo>
                    <a:lnTo>
                      <a:pt x="301" y="1746"/>
                    </a:lnTo>
                    <a:lnTo>
                      <a:pt x="309" y="1746"/>
                    </a:lnTo>
                    <a:lnTo>
                      <a:pt x="309" y="1743"/>
                    </a:lnTo>
                    <a:lnTo>
                      <a:pt x="319" y="1743"/>
                    </a:lnTo>
                    <a:lnTo>
                      <a:pt x="319" y="1739"/>
                    </a:lnTo>
                    <a:lnTo>
                      <a:pt x="336" y="1739"/>
                    </a:lnTo>
                    <a:lnTo>
                      <a:pt x="336" y="1736"/>
                    </a:lnTo>
                    <a:lnTo>
                      <a:pt x="339" y="1736"/>
                    </a:lnTo>
                    <a:lnTo>
                      <a:pt x="339" y="1733"/>
                    </a:lnTo>
                    <a:lnTo>
                      <a:pt x="342" y="1733"/>
                    </a:lnTo>
                    <a:lnTo>
                      <a:pt x="342" y="1730"/>
                    </a:lnTo>
                    <a:lnTo>
                      <a:pt x="349" y="1730"/>
                    </a:lnTo>
                    <a:lnTo>
                      <a:pt x="349" y="1727"/>
                    </a:lnTo>
                    <a:lnTo>
                      <a:pt x="355" y="1727"/>
                    </a:lnTo>
                    <a:lnTo>
                      <a:pt x="355" y="1724"/>
                    </a:lnTo>
                    <a:lnTo>
                      <a:pt x="366" y="1724"/>
                    </a:lnTo>
                    <a:lnTo>
                      <a:pt x="367" y="1721"/>
                    </a:lnTo>
                    <a:lnTo>
                      <a:pt x="376" y="1721"/>
                    </a:lnTo>
                    <a:lnTo>
                      <a:pt x="376" y="1718"/>
                    </a:lnTo>
                    <a:lnTo>
                      <a:pt x="381" y="1718"/>
                    </a:lnTo>
                    <a:lnTo>
                      <a:pt x="381" y="1715"/>
                    </a:lnTo>
                    <a:lnTo>
                      <a:pt x="391" y="1715"/>
                    </a:lnTo>
                    <a:lnTo>
                      <a:pt x="391" y="1712"/>
                    </a:lnTo>
                    <a:lnTo>
                      <a:pt x="396" y="1712"/>
                    </a:lnTo>
                    <a:lnTo>
                      <a:pt x="396" y="1709"/>
                    </a:lnTo>
                    <a:lnTo>
                      <a:pt x="416" y="1709"/>
                    </a:lnTo>
                    <a:lnTo>
                      <a:pt x="416" y="1707"/>
                    </a:lnTo>
                    <a:lnTo>
                      <a:pt x="433" y="1707"/>
                    </a:lnTo>
                    <a:lnTo>
                      <a:pt x="433" y="1704"/>
                    </a:lnTo>
                    <a:lnTo>
                      <a:pt x="443" y="1704"/>
                    </a:lnTo>
                    <a:lnTo>
                      <a:pt x="443" y="1701"/>
                    </a:lnTo>
                    <a:lnTo>
                      <a:pt x="449" y="1701"/>
                    </a:lnTo>
                    <a:lnTo>
                      <a:pt x="449" y="1698"/>
                    </a:lnTo>
                    <a:lnTo>
                      <a:pt x="458" y="1698"/>
                    </a:lnTo>
                    <a:lnTo>
                      <a:pt x="458" y="1695"/>
                    </a:lnTo>
                    <a:lnTo>
                      <a:pt x="466" y="1695"/>
                    </a:lnTo>
                    <a:lnTo>
                      <a:pt x="466" y="1691"/>
                    </a:lnTo>
                    <a:lnTo>
                      <a:pt x="475" y="1691"/>
                    </a:lnTo>
                    <a:lnTo>
                      <a:pt x="475" y="1688"/>
                    </a:lnTo>
                    <a:lnTo>
                      <a:pt x="481" y="1688"/>
                    </a:lnTo>
                    <a:lnTo>
                      <a:pt x="481" y="1685"/>
                    </a:lnTo>
                    <a:lnTo>
                      <a:pt x="485" y="1685"/>
                    </a:lnTo>
                    <a:lnTo>
                      <a:pt x="485" y="1682"/>
                    </a:lnTo>
                    <a:lnTo>
                      <a:pt x="490" y="1682"/>
                    </a:lnTo>
                    <a:lnTo>
                      <a:pt x="490" y="1677"/>
                    </a:lnTo>
                    <a:lnTo>
                      <a:pt x="491" y="1674"/>
                    </a:lnTo>
                    <a:lnTo>
                      <a:pt x="512" y="1674"/>
                    </a:lnTo>
                    <a:lnTo>
                      <a:pt x="512" y="1670"/>
                    </a:lnTo>
                    <a:lnTo>
                      <a:pt x="519" y="1670"/>
                    </a:lnTo>
                    <a:lnTo>
                      <a:pt x="519" y="1667"/>
                    </a:lnTo>
                    <a:lnTo>
                      <a:pt x="524" y="1667"/>
                    </a:lnTo>
                    <a:lnTo>
                      <a:pt x="524" y="1663"/>
                    </a:lnTo>
                    <a:lnTo>
                      <a:pt x="528" y="1663"/>
                    </a:lnTo>
                    <a:lnTo>
                      <a:pt x="528" y="1659"/>
                    </a:lnTo>
                    <a:lnTo>
                      <a:pt x="534" y="1659"/>
                    </a:lnTo>
                    <a:lnTo>
                      <a:pt x="534" y="1653"/>
                    </a:lnTo>
                    <a:lnTo>
                      <a:pt x="536" y="1653"/>
                    </a:lnTo>
                    <a:lnTo>
                      <a:pt x="536" y="1647"/>
                    </a:lnTo>
                    <a:lnTo>
                      <a:pt x="539" y="1647"/>
                    </a:lnTo>
                    <a:lnTo>
                      <a:pt x="539" y="1641"/>
                    </a:lnTo>
                    <a:lnTo>
                      <a:pt x="549" y="1641"/>
                    </a:lnTo>
                    <a:lnTo>
                      <a:pt x="549" y="1635"/>
                    </a:lnTo>
                    <a:lnTo>
                      <a:pt x="557" y="1635"/>
                    </a:lnTo>
                    <a:lnTo>
                      <a:pt x="557" y="1632"/>
                    </a:lnTo>
                    <a:lnTo>
                      <a:pt x="563" y="1632"/>
                    </a:lnTo>
                    <a:lnTo>
                      <a:pt x="563" y="1626"/>
                    </a:lnTo>
                    <a:lnTo>
                      <a:pt x="567" y="1626"/>
                    </a:lnTo>
                    <a:lnTo>
                      <a:pt x="567" y="1623"/>
                    </a:lnTo>
                    <a:lnTo>
                      <a:pt x="572" y="1623"/>
                    </a:lnTo>
                    <a:lnTo>
                      <a:pt x="572" y="1618"/>
                    </a:lnTo>
                    <a:lnTo>
                      <a:pt x="576" y="1618"/>
                    </a:lnTo>
                    <a:lnTo>
                      <a:pt x="576" y="1615"/>
                    </a:lnTo>
                    <a:lnTo>
                      <a:pt x="582" y="1615"/>
                    </a:lnTo>
                    <a:lnTo>
                      <a:pt x="582" y="1611"/>
                    </a:lnTo>
                    <a:lnTo>
                      <a:pt x="588" y="1611"/>
                    </a:lnTo>
                    <a:lnTo>
                      <a:pt x="588" y="1608"/>
                    </a:lnTo>
                    <a:lnTo>
                      <a:pt x="596" y="1608"/>
                    </a:lnTo>
                    <a:lnTo>
                      <a:pt x="596" y="1605"/>
                    </a:lnTo>
                    <a:lnTo>
                      <a:pt x="603" y="1605"/>
                    </a:lnTo>
                    <a:lnTo>
                      <a:pt x="603" y="1600"/>
                    </a:lnTo>
                    <a:lnTo>
                      <a:pt x="609" y="1600"/>
                    </a:lnTo>
                    <a:lnTo>
                      <a:pt x="609" y="1593"/>
                    </a:lnTo>
                    <a:lnTo>
                      <a:pt x="614" y="1593"/>
                    </a:lnTo>
                    <a:lnTo>
                      <a:pt x="614" y="1590"/>
                    </a:lnTo>
                    <a:lnTo>
                      <a:pt x="657" y="1590"/>
                    </a:lnTo>
                    <a:lnTo>
                      <a:pt x="657" y="1585"/>
                    </a:lnTo>
                    <a:lnTo>
                      <a:pt x="661" y="1585"/>
                    </a:lnTo>
                    <a:lnTo>
                      <a:pt x="661" y="1581"/>
                    </a:lnTo>
                    <a:lnTo>
                      <a:pt x="670" y="1581"/>
                    </a:lnTo>
                    <a:lnTo>
                      <a:pt x="670" y="1578"/>
                    </a:lnTo>
                    <a:lnTo>
                      <a:pt x="679" y="1578"/>
                    </a:lnTo>
                    <a:lnTo>
                      <a:pt x="679" y="1573"/>
                    </a:lnTo>
                    <a:lnTo>
                      <a:pt x="688" y="1573"/>
                    </a:lnTo>
                    <a:lnTo>
                      <a:pt x="688" y="1570"/>
                    </a:lnTo>
                    <a:lnTo>
                      <a:pt x="693" y="1570"/>
                    </a:lnTo>
                    <a:lnTo>
                      <a:pt x="693" y="1567"/>
                    </a:lnTo>
                    <a:lnTo>
                      <a:pt x="709" y="1567"/>
                    </a:lnTo>
                    <a:lnTo>
                      <a:pt x="709" y="1564"/>
                    </a:lnTo>
                    <a:lnTo>
                      <a:pt x="720" y="1564"/>
                    </a:lnTo>
                    <a:lnTo>
                      <a:pt x="720" y="1558"/>
                    </a:lnTo>
                    <a:lnTo>
                      <a:pt x="735" y="1558"/>
                    </a:lnTo>
                    <a:lnTo>
                      <a:pt x="735" y="1553"/>
                    </a:lnTo>
                    <a:lnTo>
                      <a:pt x="749" y="1553"/>
                    </a:lnTo>
                    <a:lnTo>
                      <a:pt x="749" y="1550"/>
                    </a:lnTo>
                    <a:lnTo>
                      <a:pt x="758" y="1550"/>
                    </a:lnTo>
                    <a:lnTo>
                      <a:pt x="758" y="1544"/>
                    </a:lnTo>
                    <a:lnTo>
                      <a:pt x="764" y="1544"/>
                    </a:lnTo>
                    <a:lnTo>
                      <a:pt x="764" y="1538"/>
                    </a:lnTo>
                    <a:lnTo>
                      <a:pt x="776" y="1538"/>
                    </a:lnTo>
                    <a:lnTo>
                      <a:pt x="776" y="1532"/>
                    </a:lnTo>
                    <a:lnTo>
                      <a:pt x="781" y="1532"/>
                    </a:lnTo>
                    <a:lnTo>
                      <a:pt x="781" y="1526"/>
                    </a:lnTo>
                    <a:lnTo>
                      <a:pt x="784" y="1526"/>
                    </a:lnTo>
                    <a:lnTo>
                      <a:pt x="784" y="1520"/>
                    </a:lnTo>
                    <a:lnTo>
                      <a:pt x="790" y="1520"/>
                    </a:lnTo>
                    <a:lnTo>
                      <a:pt x="790" y="1517"/>
                    </a:lnTo>
                    <a:lnTo>
                      <a:pt x="793" y="1517"/>
                    </a:lnTo>
                    <a:lnTo>
                      <a:pt x="793" y="1513"/>
                    </a:lnTo>
                    <a:lnTo>
                      <a:pt x="796" y="1513"/>
                    </a:lnTo>
                    <a:lnTo>
                      <a:pt x="796" y="1508"/>
                    </a:lnTo>
                    <a:lnTo>
                      <a:pt x="802" y="1508"/>
                    </a:lnTo>
                    <a:lnTo>
                      <a:pt x="802" y="1504"/>
                    </a:lnTo>
                    <a:lnTo>
                      <a:pt x="805" y="1504"/>
                    </a:lnTo>
                    <a:lnTo>
                      <a:pt x="805" y="1501"/>
                    </a:lnTo>
                    <a:lnTo>
                      <a:pt x="811" y="1501"/>
                    </a:lnTo>
                    <a:lnTo>
                      <a:pt x="811" y="1499"/>
                    </a:lnTo>
                    <a:lnTo>
                      <a:pt x="820" y="1499"/>
                    </a:lnTo>
                    <a:lnTo>
                      <a:pt x="820" y="1496"/>
                    </a:lnTo>
                    <a:lnTo>
                      <a:pt x="824" y="1496"/>
                    </a:lnTo>
                    <a:lnTo>
                      <a:pt x="824" y="1493"/>
                    </a:lnTo>
                    <a:lnTo>
                      <a:pt x="833" y="1493"/>
                    </a:lnTo>
                    <a:lnTo>
                      <a:pt x="833" y="1489"/>
                    </a:lnTo>
                    <a:lnTo>
                      <a:pt x="839" y="1489"/>
                    </a:lnTo>
                    <a:lnTo>
                      <a:pt x="839" y="1477"/>
                    </a:lnTo>
                    <a:lnTo>
                      <a:pt x="842" y="1477"/>
                    </a:lnTo>
                    <a:lnTo>
                      <a:pt x="842" y="1470"/>
                    </a:lnTo>
                    <a:lnTo>
                      <a:pt x="847" y="1470"/>
                    </a:lnTo>
                    <a:lnTo>
                      <a:pt x="847" y="1467"/>
                    </a:lnTo>
                    <a:lnTo>
                      <a:pt x="853" y="1467"/>
                    </a:lnTo>
                    <a:lnTo>
                      <a:pt x="853" y="1463"/>
                    </a:lnTo>
                    <a:lnTo>
                      <a:pt x="861" y="1463"/>
                    </a:lnTo>
                    <a:lnTo>
                      <a:pt x="861" y="1460"/>
                    </a:lnTo>
                    <a:lnTo>
                      <a:pt x="869" y="1460"/>
                    </a:lnTo>
                    <a:lnTo>
                      <a:pt x="869" y="1455"/>
                    </a:lnTo>
                    <a:lnTo>
                      <a:pt x="876" y="1455"/>
                    </a:lnTo>
                    <a:lnTo>
                      <a:pt x="876" y="1443"/>
                    </a:lnTo>
                    <a:lnTo>
                      <a:pt x="885" y="1443"/>
                    </a:lnTo>
                    <a:lnTo>
                      <a:pt x="885" y="1437"/>
                    </a:lnTo>
                    <a:lnTo>
                      <a:pt x="893" y="1437"/>
                    </a:lnTo>
                    <a:lnTo>
                      <a:pt x="893" y="1430"/>
                    </a:lnTo>
                    <a:lnTo>
                      <a:pt x="906" y="1430"/>
                    </a:lnTo>
                    <a:lnTo>
                      <a:pt x="906" y="1413"/>
                    </a:lnTo>
                    <a:lnTo>
                      <a:pt x="932" y="1413"/>
                    </a:lnTo>
                    <a:lnTo>
                      <a:pt x="932" y="1407"/>
                    </a:lnTo>
                    <a:lnTo>
                      <a:pt x="944" y="1407"/>
                    </a:lnTo>
                    <a:lnTo>
                      <a:pt x="944" y="1397"/>
                    </a:lnTo>
                    <a:lnTo>
                      <a:pt x="948" y="1397"/>
                    </a:lnTo>
                    <a:lnTo>
                      <a:pt x="948" y="1391"/>
                    </a:lnTo>
                    <a:lnTo>
                      <a:pt x="973" y="1391"/>
                    </a:lnTo>
                    <a:lnTo>
                      <a:pt x="973" y="1386"/>
                    </a:lnTo>
                    <a:lnTo>
                      <a:pt x="991" y="1386"/>
                    </a:lnTo>
                    <a:lnTo>
                      <a:pt x="991" y="1380"/>
                    </a:lnTo>
                    <a:lnTo>
                      <a:pt x="1006" y="1380"/>
                    </a:lnTo>
                    <a:lnTo>
                      <a:pt x="1006" y="1374"/>
                    </a:lnTo>
                    <a:lnTo>
                      <a:pt x="1009" y="1374"/>
                    </a:lnTo>
                    <a:lnTo>
                      <a:pt x="1009" y="1369"/>
                    </a:lnTo>
                    <a:lnTo>
                      <a:pt x="1017" y="1369"/>
                    </a:lnTo>
                    <a:lnTo>
                      <a:pt x="1017" y="1362"/>
                    </a:lnTo>
                    <a:lnTo>
                      <a:pt x="1026" y="1362"/>
                    </a:lnTo>
                    <a:lnTo>
                      <a:pt x="1026" y="1354"/>
                    </a:lnTo>
                    <a:lnTo>
                      <a:pt x="1036" y="1354"/>
                    </a:lnTo>
                    <a:lnTo>
                      <a:pt x="1036" y="1348"/>
                    </a:lnTo>
                    <a:lnTo>
                      <a:pt x="1081" y="1348"/>
                    </a:lnTo>
                    <a:lnTo>
                      <a:pt x="1081" y="1339"/>
                    </a:lnTo>
                    <a:lnTo>
                      <a:pt x="1103" y="1339"/>
                    </a:lnTo>
                    <a:lnTo>
                      <a:pt x="1103" y="1330"/>
                    </a:lnTo>
                    <a:lnTo>
                      <a:pt x="1130" y="1330"/>
                    </a:lnTo>
                    <a:lnTo>
                      <a:pt x="1130" y="1323"/>
                    </a:lnTo>
                    <a:lnTo>
                      <a:pt x="1142" y="1323"/>
                    </a:lnTo>
                    <a:lnTo>
                      <a:pt x="1142" y="1312"/>
                    </a:lnTo>
                    <a:lnTo>
                      <a:pt x="1154" y="1312"/>
                    </a:lnTo>
                    <a:lnTo>
                      <a:pt x="1154" y="1303"/>
                    </a:lnTo>
                    <a:lnTo>
                      <a:pt x="1168" y="1303"/>
                    </a:lnTo>
                    <a:lnTo>
                      <a:pt x="1168" y="1294"/>
                    </a:lnTo>
                    <a:lnTo>
                      <a:pt x="1177" y="1294"/>
                    </a:lnTo>
                    <a:lnTo>
                      <a:pt x="1177" y="1285"/>
                    </a:lnTo>
                    <a:lnTo>
                      <a:pt x="1196" y="1285"/>
                    </a:lnTo>
                    <a:lnTo>
                      <a:pt x="1196" y="1262"/>
                    </a:lnTo>
                    <a:lnTo>
                      <a:pt x="1208" y="1262"/>
                    </a:lnTo>
                    <a:lnTo>
                      <a:pt x="1208" y="1253"/>
                    </a:lnTo>
                    <a:lnTo>
                      <a:pt x="1214" y="1253"/>
                    </a:lnTo>
                    <a:lnTo>
                      <a:pt x="1214" y="1241"/>
                    </a:lnTo>
                    <a:lnTo>
                      <a:pt x="1227" y="1241"/>
                    </a:lnTo>
                    <a:lnTo>
                      <a:pt x="1227" y="1229"/>
                    </a:lnTo>
                    <a:lnTo>
                      <a:pt x="1233" y="1229"/>
                    </a:lnTo>
                    <a:lnTo>
                      <a:pt x="1233" y="1220"/>
                    </a:lnTo>
                    <a:lnTo>
                      <a:pt x="1263" y="1220"/>
                    </a:lnTo>
                    <a:lnTo>
                      <a:pt x="1263" y="1198"/>
                    </a:lnTo>
                    <a:lnTo>
                      <a:pt x="1286" y="1198"/>
                    </a:lnTo>
                    <a:lnTo>
                      <a:pt x="1286" y="1182"/>
                    </a:lnTo>
                    <a:lnTo>
                      <a:pt x="1295" y="1182"/>
                    </a:lnTo>
                    <a:lnTo>
                      <a:pt x="1295" y="1170"/>
                    </a:lnTo>
                    <a:lnTo>
                      <a:pt x="1299" y="1170"/>
                    </a:lnTo>
                    <a:lnTo>
                      <a:pt x="1299" y="1157"/>
                    </a:lnTo>
                    <a:lnTo>
                      <a:pt x="1305" y="1157"/>
                    </a:lnTo>
                    <a:lnTo>
                      <a:pt x="1305" y="1130"/>
                    </a:lnTo>
                    <a:lnTo>
                      <a:pt x="1344" y="1130"/>
                    </a:lnTo>
                    <a:lnTo>
                      <a:pt x="1344" y="1118"/>
                    </a:lnTo>
                    <a:lnTo>
                      <a:pt x="1354" y="1118"/>
                    </a:lnTo>
                    <a:lnTo>
                      <a:pt x="1354" y="1104"/>
                    </a:lnTo>
                    <a:lnTo>
                      <a:pt x="1386" y="1104"/>
                    </a:lnTo>
                    <a:lnTo>
                      <a:pt x="1386" y="1087"/>
                    </a:lnTo>
                    <a:lnTo>
                      <a:pt x="1402" y="1087"/>
                    </a:lnTo>
                    <a:lnTo>
                      <a:pt x="1402" y="1072"/>
                    </a:lnTo>
                    <a:lnTo>
                      <a:pt x="1413" y="1072"/>
                    </a:lnTo>
                    <a:lnTo>
                      <a:pt x="1413" y="1056"/>
                    </a:lnTo>
                    <a:lnTo>
                      <a:pt x="1423" y="1056"/>
                    </a:lnTo>
                    <a:lnTo>
                      <a:pt x="1423" y="1042"/>
                    </a:lnTo>
                    <a:lnTo>
                      <a:pt x="1427" y="1042"/>
                    </a:lnTo>
                    <a:lnTo>
                      <a:pt x="1427" y="1026"/>
                    </a:lnTo>
                    <a:lnTo>
                      <a:pt x="1430" y="1026"/>
                    </a:lnTo>
                    <a:lnTo>
                      <a:pt x="1430" y="1012"/>
                    </a:lnTo>
                    <a:lnTo>
                      <a:pt x="1447" y="1012"/>
                    </a:lnTo>
                    <a:lnTo>
                      <a:pt x="1447" y="996"/>
                    </a:lnTo>
                    <a:lnTo>
                      <a:pt x="1465" y="996"/>
                    </a:lnTo>
                    <a:lnTo>
                      <a:pt x="1465" y="979"/>
                    </a:lnTo>
                    <a:lnTo>
                      <a:pt x="1471" y="979"/>
                    </a:lnTo>
                    <a:lnTo>
                      <a:pt x="1471" y="962"/>
                    </a:lnTo>
                    <a:lnTo>
                      <a:pt x="1475" y="962"/>
                    </a:lnTo>
                    <a:lnTo>
                      <a:pt x="1475" y="947"/>
                    </a:lnTo>
                    <a:lnTo>
                      <a:pt x="1481" y="947"/>
                    </a:lnTo>
                    <a:lnTo>
                      <a:pt x="1481" y="931"/>
                    </a:lnTo>
                    <a:lnTo>
                      <a:pt x="1489" y="931"/>
                    </a:lnTo>
                    <a:lnTo>
                      <a:pt x="1489" y="913"/>
                    </a:lnTo>
                    <a:lnTo>
                      <a:pt x="1505" y="913"/>
                    </a:lnTo>
                    <a:lnTo>
                      <a:pt x="1505" y="897"/>
                    </a:lnTo>
                    <a:lnTo>
                      <a:pt x="1519" y="897"/>
                    </a:lnTo>
                    <a:lnTo>
                      <a:pt x="1519" y="879"/>
                    </a:lnTo>
                    <a:lnTo>
                      <a:pt x="1522" y="879"/>
                    </a:lnTo>
                    <a:lnTo>
                      <a:pt x="1522" y="861"/>
                    </a:lnTo>
                    <a:lnTo>
                      <a:pt x="1525" y="861"/>
                    </a:lnTo>
                    <a:lnTo>
                      <a:pt x="1525" y="846"/>
                    </a:lnTo>
                    <a:lnTo>
                      <a:pt x="1528" y="846"/>
                    </a:lnTo>
                    <a:lnTo>
                      <a:pt x="1528" y="825"/>
                    </a:lnTo>
                    <a:lnTo>
                      <a:pt x="1563" y="825"/>
                    </a:lnTo>
                    <a:lnTo>
                      <a:pt x="1563" y="807"/>
                    </a:lnTo>
                    <a:lnTo>
                      <a:pt x="1568" y="807"/>
                    </a:lnTo>
                    <a:lnTo>
                      <a:pt x="1568" y="789"/>
                    </a:lnTo>
                    <a:lnTo>
                      <a:pt x="1574" y="789"/>
                    </a:lnTo>
                    <a:lnTo>
                      <a:pt x="1574" y="769"/>
                    </a:lnTo>
                    <a:lnTo>
                      <a:pt x="1602" y="769"/>
                    </a:lnTo>
                    <a:lnTo>
                      <a:pt x="1602" y="751"/>
                    </a:lnTo>
                    <a:lnTo>
                      <a:pt x="1617" y="751"/>
                    </a:lnTo>
                    <a:lnTo>
                      <a:pt x="1617" y="732"/>
                    </a:lnTo>
                    <a:lnTo>
                      <a:pt x="1626" y="732"/>
                    </a:lnTo>
                    <a:lnTo>
                      <a:pt x="1626" y="712"/>
                    </a:lnTo>
                    <a:lnTo>
                      <a:pt x="1634" y="712"/>
                    </a:lnTo>
                    <a:lnTo>
                      <a:pt x="1634" y="671"/>
                    </a:lnTo>
                    <a:lnTo>
                      <a:pt x="1644" y="671"/>
                    </a:lnTo>
                    <a:lnTo>
                      <a:pt x="1644" y="650"/>
                    </a:lnTo>
                    <a:lnTo>
                      <a:pt x="1693" y="650"/>
                    </a:lnTo>
                    <a:lnTo>
                      <a:pt x="1693" y="631"/>
                    </a:lnTo>
                    <a:lnTo>
                      <a:pt x="1723" y="631"/>
                    </a:lnTo>
                    <a:lnTo>
                      <a:pt x="1723" y="608"/>
                    </a:lnTo>
                    <a:lnTo>
                      <a:pt x="1808" y="608"/>
                    </a:lnTo>
                    <a:lnTo>
                      <a:pt x="1808" y="582"/>
                    </a:lnTo>
                    <a:lnTo>
                      <a:pt x="1944" y="582"/>
                    </a:lnTo>
                    <a:lnTo>
                      <a:pt x="1944" y="552"/>
                    </a:lnTo>
                    <a:lnTo>
                      <a:pt x="1992" y="552"/>
                    </a:lnTo>
                    <a:lnTo>
                      <a:pt x="1992" y="513"/>
                    </a:lnTo>
                    <a:lnTo>
                      <a:pt x="2016" y="513"/>
                    </a:lnTo>
                    <a:lnTo>
                      <a:pt x="2016" y="474"/>
                    </a:lnTo>
                    <a:lnTo>
                      <a:pt x="2023" y="474"/>
                    </a:lnTo>
                    <a:lnTo>
                      <a:pt x="2023" y="432"/>
                    </a:lnTo>
                    <a:lnTo>
                      <a:pt x="2073" y="432"/>
                    </a:lnTo>
                    <a:lnTo>
                      <a:pt x="2073" y="389"/>
                    </a:lnTo>
                    <a:lnTo>
                      <a:pt x="2080" y="389"/>
                    </a:lnTo>
                    <a:lnTo>
                      <a:pt x="2080" y="340"/>
                    </a:lnTo>
                    <a:lnTo>
                      <a:pt x="2085" y="340"/>
                    </a:lnTo>
                    <a:lnTo>
                      <a:pt x="2085" y="291"/>
                    </a:lnTo>
                    <a:lnTo>
                      <a:pt x="2126" y="291"/>
                    </a:lnTo>
                    <a:lnTo>
                      <a:pt x="2126" y="237"/>
                    </a:lnTo>
                    <a:lnTo>
                      <a:pt x="2137" y="237"/>
                    </a:lnTo>
                    <a:lnTo>
                      <a:pt x="2137" y="183"/>
                    </a:lnTo>
                    <a:lnTo>
                      <a:pt x="2183" y="183"/>
                    </a:lnTo>
                    <a:lnTo>
                      <a:pt x="2183" y="118"/>
                    </a:lnTo>
                    <a:lnTo>
                      <a:pt x="2291" y="118"/>
                    </a:lnTo>
                    <a:lnTo>
                      <a:pt x="2291" y="0"/>
                    </a:lnTo>
                    <a:lnTo>
                      <a:pt x="2309" y="0"/>
                    </a:lnTo>
                  </a:path>
                </a:pathLst>
              </a:custGeom>
              <a:noFill/>
              <a:ln w="19050" cap="flat">
                <a:solidFill>
                  <a:srgbClr val="007CC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lgn="l" eaLnBrk="1" fontAlgn="auto" hangingPunct="1">
                  <a:spcBef>
                    <a:spcPts val="0"/>
                  </a:spcBef>
                  <a:spcAft>
                    <a:spcPts val="0"/>
                  </a:spcAft>
                </a:pPr>
                <a:endParaRPr lang="en-US" sz="1800" dirty="0">
                  <a:solidFill>
                    <a:srgbClr val="000000"/>
                  </a:solidFill>
                  <a:latin typeface="Arial"/>
                </a:endParaRPr>
              </a:p>
            </p:txBody>
          </p:sp>
          <p:sp>
            <p:nvSpPr>
              <p:cNvPr id="43" name="Freeform 9"/>
              <p:cNvSpPr>
                <a:spLocks/>
              </p:cNvSpPr>
              <p:nvPr/>
            </p:nvSpPr>
            <p:spPr bwMode="auto">
              <a:xfrm>
                <a:off x="3590915" y="3053614"/>
                <a:ext cx="2166936" cy="1001713"/>
              </a:xfrm>
              <a:custGeom>
                <a:avLst/>
                <a:gdLst/>
                <a:ahLst/>
                <a:cxnLst>
                  <a:cxn ang="0">
                    <a:pos x="0" y="627"/>
                  </a:cxn>
                  <a:cxn ang="0">
                    <a:pos x="11" y="623"/>
                  </a:cxn>
                  <a:cxn ang="0">
                    <a:pos x="19" y="614"/>
                  </a:cxn>
                  <a:cxn ang="0">
                    <a:pos x="43" y="607"/>
                  </a:cxn>
                  <a:cxn ang="0">
                    <a:pos x="65" y="599"/>
                  </a:cxn>
                  <a:cxn ang="0">
                    <a:pos x="117" y="599"/>
                  </a:cxn>
                  <a:cxn ang="0">
                    <a:pos x="139" y="590"/>
                  </a:cxn>
                  <a:cxn ang="0">
                    <a:pos x="158" y="578"/>
                  </a:cxn>
                  <a:cxn ang="0">
                    <a:pos x="176" y="560"/>
                  </a:cxn>
                  <a:cxn ang="0">
                    <a:pos x="195" y="552"/>
                  </a:cxn>
                  <a:cxn ang="0">
                    <a:pos x="215" y="545"/>
                  </a:cxn>
                  <a:cxn ang="0">
                    <a:pos x="241" y="538"/>
                  </a:cxn>
                  <a:cxn ang="0">
                    <a:pos x="261" y="531"/>
                  </a:cxn>
                  <a:cxn ang="0">
                    <a:pos x="285" y="525"/>
                  </a:cxn>
                  <a:cxn ang="0">
                    <a:pos x="306" y="520"/>
                  </a:cxn>
                  <a:cxn ang="0">
                    <a:pos x="336" y="516"/>
                  </a:cxn>
                  <a:cxn ang="0">
                    <a:pos x="357" y="507"/>
                  </a:cxn>
                  <a:cxn ang="0">
                    <a:pos x="370" y="501"/>
                  </a:cxn>
                  <a:cxn ang="0">
                    <a:pos x="391" y="492"/>
                  </a:cxn>
                  <a:cxn ang="0">
                    <a:pos x="409" y="482"/>
                  </a:cxn>
                  <a:cxn ang="0">
                    <a:pos x="429" y="474"/>
                  </a:cxn>
                  <a:cxn ang="0">
                    <a:pos x="457" y="467"/>
                  </a:cxn>
                  <a:cxn ang="0">
                    <a:pos x="479" y="461"/>
                  </a:cxn>
                  <a:cxn ang="0">
                    <a:pos x="500" y="455"/>
                  </a:cxn>
                  <a:cxn ang="0">
                    <a:pos x="527" y="450"/>
                  </a:cxn>
                  <a:cxn ang="0">
                    <a:pos x="545" y="443"/>
                  </a:cxn>
                  <a:cxn ang="0">
                    <a:pos x="569" y="433"/>
                  </a:cxn>
                  <a:cxn ang="0">
                    <a:pos x="588" y="429"/>
                  </a:cxn>
                  <a:cxn ang="0">
                    <a:pos x="591" y="414"/>
                  </a:cxn>
                  <a:cxn ang="0">
                    <a:pos x="602" y="396"/>
                  </a:cxn>
                  <a:cxn ang="0">
                    <a:pos x="612" y="376"/>
                  </a:cxn>
                  <a:cxn ang="0">
                    <a:pos x="651" y="376"/>
                  </a:cxn>
                  <a:cxn ang="0">
                    <a:pos x="671" y="370"/>
                  </a:cxn>
                  <a:cxn ang="0">
                    <a:pos x="698" y="363"/>
                  </a:cxn>
                  <a:cxn ang="0">
                    <a:pos x="715" y="352"/>
                  </a:cxn>
                  <a:cxn ang="0">
                    <a:pos x="776" y="352"/>
                  </a:cxn>
                  <a:cxn ang="0">
                    <a:pos x="783" y="347"/>
                  </a:cxn>
                  <a:cxn ang="0">
                    <a:pos x="791" y="336"/>
                  </a:cxn>
                  <a:cxn ang="0">
                    <a:pos x="799" y="320"/>
                  </a:cxn>
                  <a:cxn ang="0">
                    <a:pos x="810" y="316"/>
                  </a:cxn>
                  <a:cxn ang="0">
                    <a:pos x="839" y="309"/>
                  </a:cxn>
                  <a:cxn ang="0">
                    <a:pos x="857" y="302"/>
                  </a:cxn>
                  <a:cxn ang="0">
                    <a:pos x="862" y="294"/>
                  </a:cxn>
                  <a:cxn ang="0">
                    <a:pos x="875" y="281"/>
                  </a:cxn>
                  <a:cxn ang="0">
                    <a:pos x="875" y="230"/>
                  </a:cxn>
                  <a:cxn ang="0">
                    <a:pos x="883" y="227"/>
                  </a:cxn>
                  <a:cxn ang="0">
                    <a:pos x="895" y="217"/>
                  </a:cxn>
                  <a:cxn ang="0">
                    <a:pos x="898" y="201"/>
                  </a:cxn>
                  <a:cxn ang="0">
                    <a:pos x="930" y="193"/>
                  </a:cxn>
                  <a:cxn ang="0">
                    <a:pos x="946" y="193"/>
                  </a:cxn>
                  <a:cxn ang="0">
                    <a:pos x="961" y="185"/>
                  </a:cxn>
                  <a:cxn ang="0">
                    <a:pos x="968" y="172"/>
                  </a:cxn>
                  <a:cxn ang="0">
                    <a:pos x="979" y="159"/>
                  </a:cxn>
                  <a:cxn ang="0">
                    <a:pos x="989" y="140"/>
                  </a:cxn>
                  <a:cxn ang="0">
                    <a:pos x="999" y="121"/>
                  </a:cxn>
                  <a:cxn ang="0">
                    <a:pos x="1084" y="115"/>
                  </a:cxn>
                  <a:cxn ang="0">
                    <a:pos x="1140" y="111"/>
                  </a:cxn>
                  <a:cxn ang="0">
                    <a:pos x="1170" y="84"/>
                  </a:cxn>
                  <a:cxn ang="0">
                    <a:pos x="1187" y="76"/>
                  </a:cxn>
                  <a:cxn ang="0">
                    <a:pos x="1332" y="76"/>
                  </a:cxn>
                  <a:cxn ang="0">
                    <a:pos x="1449" y="73"/>
                  </a:cxn>
                  <a:cxn ang="0">
                    <a:pos x="1457" y="61"/>
                  </a:cxn>
                </a:cxnLst>
                <a:rect l="0" t="0" r="r" b="b"/>
                <a:pathLst>
                  <a:path w="1457" h="634">
                    <a:moveTo>
                      <a:pt x="0" y="634"/>
                    </a:moveTo>
                    <a:cubicBezTo>
                      <a:pt x="0" y="627"/>
                      <a:pt x="0" y="627"/>
                      <a:pt x="0" y="627"/>
                    </a:cubicBezTo>
                    <a:cubicBezTo>
                      <a:pt x="11" y="627"/>
                      <a:pt x="11" y="627"/>
                      <a:pt x="11" y="627"/>
                    </a:cubicBezTo>
                    <a:cubicBezTo>
                      <a:pt x="11" y="623"/>
                      <a:pt x="11" y="623"/>
                      <a:pt x="11" y="623"/>
                    </a:cubicBezTo>
                    <a:cubicBezTo>
                      <a:pt x="19" y="623"/>
                      <a:pt x="19" y="623"/>
                      <a:pt x="19" y="623"/>
                    </a:cubicBezTo>
                    <a:cubicBezTo>
                      <a:pt x="19" y="614"/>
                      <a:pt x="19" y="614"/>
                      <a:pt x="19" y="614"/>
                    </a:cubicBezTo>
                    <a:cubicBezTo>
                      <a:pt x="43" y="614"/>
                      <a:pt x="43" y="614"/>
                      <a:pt x="43" y="614"/>
                    </a:cubicBezTo>
                    <a:cubicBezTo>
                      <a:pt x="43" y="607"/>
                      <a:pt x="43" y="607"/>
                      <a:pt x="43" y="607"/>
                    </a:cubicBezTo>
                    <a:cubicBezTo>
                      <a:pt x="65" y="607"/>
                      <a:pt x="65" y="607"/>
                      <a:pt x="65" y="607"/>
                    </a:cubicBezTo>
                    <a:cubicBezTo>
                      <a:pt x="65" y="599"/>
                      <a:pt x="65" y="599"/>
                      <a:pt x="65" y="599"/>
                    </a:cubicBezTo>
                    <a:cubicBezTo>
                      <a:pt x="91" y="599"/>
                      <a:pt x="91" y="599"/>
                      <a:pt x="91" y="599"/>
                    </a:cubicBezTo>
                    <a:cubicBezTo>
                      <a:pt x="117" y="599"/>
                      <a:pt x="117" y="599"/>
                      <a:pt x="117" y="599"/>
                    </a:cubicBezTo>
                    <a:cubicBezTo>
                      <a:pt x="117" y="599"/>
                      <a:pt x="115" y="590"/>
                      <a:pt x="117" y="590"/>
                    </a:cubicBezTo>
                    <a:cubicBezTo>
                      <a:pt x="119" y="590"/>
                      <a:pt x="139" y="590"/>
                      <a:pt x="139" y="590"/>
                    </a:cubicBezTo>
                    <a:cubicBezTo>
                      <a:pt x="139" y="578"/>
                      <a:pt x="139" y="578"/>
                      <a:pt x="139" y="578"/>
                    </a:cubicBezTo>
                    <a:cubicBezTo>
                      <a:pt x="158" y="578"/>
                      <a:pt x="158" y="578"/>
                      <a:pt x="158" y="578"/>
                    </a:cubicBezTo>
                    <a:cubicBezTo>
                      <a:pt x="158" y="560"/>
                      <a:pt x="158" y="560"/>
                      <a:pt x="158" y="560"/>
                    </a:cubicBezTo>
                    <a:cubicBezTo>
                      <a:pt x="176" y="560"/>
                      <a:pt x="176" y="560"/>
                      <a:pt x="176" y="560"/>
                    </a:cubicBezTo>
                    <a:cubicBezTo>
                      <a:pt x="195" y="560"/>
                      <a:pt x="195" y="560"/>
                      <a:pt x="195" y="560"/>
                    </a:cubicBezTo>
                    <a:cubicBezTo>
                      <a:pt x="195" y="552"/>
                      <a:pt x="195" y="552"/>
                      <a:pt x="195" y="552"/>
                    </a:cubicBezTo>
                    <a:cubicBezTo>
                      <a:pt x="215" y="552"/>
                      <a:pt x="215" y="552"/>
                      <a:pt x="215" y="552"/>
                    </a:cubicBezTo>
                    <a:cubicBezTo>
                      <a:pt x="215" y="545"/>
                      <a:pt x="215" y="545"/>
                      <a:pt x="215" y="545"/>
                    </a:cubicBezTo>
                    <a:cubicBezTo>
                      <a:pt x="241" y="545"/>
                      <a:pt x="241" y="545"/>
                      <a:pt x="241" y="545"/>
                    </a:cubicBezTo>
                    <a:cubicBezTo>
                      <a:pt x="241" y="538"/>
                      <a:pt x="241" y="538"/>
                      <a:pt x="241" y="538"/>
                    </a:cubicBezTo>
                    <a:cubicBezTo>
                      <a:pt x="261" y="538"/>
                      <a:pt x="261" y="538"/>
                      <a:pt x="261" y="538"/>
                    </a:cubicBezTo>
                    <a:cubicBezTo>
                      <a:pt x="261" y="531"/>
                      <a:pt x="261" y="531"/>
                      <a:pt x="261" y="531"/>
                    </a:cubicBezTo>
                    <a:cubicBezTo>
                      <a:pt x="285" y="531"/>
                      <a:pt x="285" y="531"/>
                      <a:pt x="285" y="531"/>
                    </a:cubicBezTo>
                    <a:cubicBezTo>
                      <a:pt x="285" y="525"/>
                      <a:pt x="285" y="525"/>
                      <a:pt x="285" y="525"/>
                    </a:cubicBezTo>
                    <a:cubicBezTo>
                      <a:pt x="306" y="525"/>
                      <a:pt x="306" y="525"/>
                      <a:pt x="306" y="525"/>
                    </a:cubicBezTo>
                    <a:cubicBezTo>
                      <a:pt x="306" y="520"/>
                      <a:pt x="306" y="520"/>
                      <a:pt x="306" y="520"/>
                    </a:cubicBezTo>
                    <a:cubicBezTo>
                      <a:pt x="336" y="520"/>
                      <a:pt x="336" y="520"/>
                      <a:pt x="336" y="520"/>
                    </a:cubicBezTo>
                    <a:cubicBezTo>
                      <a:pt x="336" y="516"/>
                      <a:pt x="336" y="516"/>
                      <a:pt x="336" y="516"/>
                    </a:cubicBezTo>
                    <a:cubicBezTo>
                      <a:pt x="357" y="516"/>
                      <a:pt x="357" y="516"/>
                      <a:pt x="357" y="516"/>
                    </a:cubicBezTo>
                    <a:cubicBezTo>
                      <a:pt x="357" y="507"/>
                      <a:pt x="357" y="507"/>
                      <a:pt x="357" y="507"/>
                    </a:cubicBezTo>
                    <a:cubicBezTo>
                      <a:pt x="370" y="507"/>
                      <a:pt x="370" y="507"/>
                      <a:pt x="370" y="507"/>
                    </a:cubicBezTo>
                    <a:cubicBezTo>
                      <a:pt x="370" y="501"/>
                      <a:pt x="370" y="501"/>
                      <a:pt x="370" y="501"/>
                    </a:cubicBezTo>
                    <a:cubicBezTo>
                      <a:pt x="391" y="501"/>
                      <a:pt x="391" y="501"/>
                      <a:pt x="391" y="501"/>
                    </a:cubicBezTo>
                    <a:cubicBezTo>
                      <a:pt x="391" y="492"/>
                      <a:pt x="391" y="492"/>
                      <a:pt x="391" y="492"/>
                    </a:cubicBezTo>
                    <a:cubicBezTo>
                      <a:pt x="409" y="492"/>
                      <a:pt x="409" y="492"/>
                      <a:pt x="409" y="492"/>
                    </a:cubicBezTo>
                    <a:cubicBezTo>
                      <a:pt x="409" y="482"/>
                      <a:pt x="409" y="482"/>
                      <a:pt x="409" y="482"/>
                    </a:cubicBezTo>
                    <a:cubicBezTo>
                      <a:pt x="429" y="482"/>
                      <a:pt x="429" y="482"/>
                      <a:pt x="429" y="482"/>
                    </a:cubicBezTo>
                    <a:cubicBezTo>
                      <a:pt x="429" y="474"/>
                      <a:pt x="429" y="474"/>
                      <a:pt x="429" y="474"/>
                    </a:cubicBezTo>
                    <a:cubicBezTo>
                      <a:pt x="457" y="474"/>
                      <a:pt x="457" y="474"/>
                      <a:pt x="457" y="474"/>
                    </a:cubicBezTo>
                    <a:cubicBezTo>
                      <a:pt x="457" y="467"/>
                      <a:pt x="457" y="467"/>
                      <a:pt x="457" y="467"/>
                    </a:cubicBezTo>
                    <a:cubicBezTo>
                      <a:pt x="479" y="467"/>
                      <a:pt x="479" y="467"/>
                      <a:pt x="479" y="467"/>
                    </a:cubicBezTo>
                    <a:cubicBezTo>
                      <a:pt x="479" y="461"/>
                      <a:pt x="479" y="461"/>
                      <a:pt x="479" y="461"/>
                    </a:cubicBezTo>
                    <a:cubicBezTo>
                      <a:pt x="500" y="461"/>
                      <a:pt x="500" y="461"/>
                      <a:pt x="500" y="461"/>
                    </a:cubicBezTo>
                    <a:cubicBezTo>
                      <a:pt x="500" y="455"/>
                      <a:pt x="500" y="455"/>
                      <a:pt x="500" y="455"/>
                    </a:cubicBezTo>
                    <a:cubicBezTo>
                      <a:pt x="527" y="455"/>
                      <a:pt x="527" y="455"/>
                      <a:pt x="527" y="455"/>
                    </a:cubicBezTo>
                    <a:cubicBezTo>
                      <a:pt x="527" y="450"/>
                      <a:pt x="527" y="450"/>
                      <a:pt x="527" y="450"/>
                    </a:cubicBezTo>
                    <a:cubicBezTo>
                      <a:pt x="545" y="450"/>
                      <a:pt x="545" y="450"/>
                      <a:pt x="545" y="450"/>
                    </a:cubicBezTo>
                    <a:cubicBezTo>
                      <a:pt x="545" y="443"/>
                      <a:pt x="545" y="443"/>
                      <a:pt x="545" y="443"/>
                    </a:cubicBezTo>
                    <a:cubicBezTo>
                      <a:pt x="569" y="443"/>
                      <a:pt x="569" y="443"/>
                      <a:pt x="569" y="443"/>
                    </a:cubicBezTo>
                    <a:cubicBezTo>
                      <a:pt x="569" y="433"/>
                      <a:pt x="569" y="433"/>
                      <a:pt x="569" y="433"/>
                    </a:cubicBezTo>
                    <a:cubicBezTo>
                      <a:pt x="588" y="433"/>
                      <a:pt x="588" y="433"/>
                      <a:pt x="588" y="433"/>
                    </a:cubicBezTo>
                    <a:cubicBezTo>
                      <a:pt x="588" y="429"/>
                      <a:pt x="588" y="429"/>
                      <a:pt x="588" y="429"/>
                    </a:cubicBezTo>
                    <a:cubicBezTo>
                      <a:pt x="591" y="426"/>
                      <a:pt x="591" y="426"/>
                      <a:pt x="591" y="426"/>
                    </a:cubicBezTo>
                    <a:cubicBezTo>
                      <a:pt x="591" y="414"/>
                      <a:pt x="591" y="414"/>
                      <a:pt x="591" y="414"/>
                    </a:cubicBezTo>
                    <a:cubicBezTo>
                      <a:pt x="602" y="414"/>
                      <a:pt x="602" y="414"/>
                      <a:pt x="602" y="414"/>
                    </a:cubicBezTo>
                    <a:cubicBezTo>
                      <a:pt x="602" y="396"/>
                      <a:pt x="602" y="396"/>
                      <a:pt x="602" y="396"/>
                    </a:cubicBezTo>
                    <a:cubicBezTo>
                      <a:pt x="612" y="396"/>
                      <a:pt x="612" y="396"/>
                      <a:pt x="612" y="396"/>
                    </a:cubicBezTo>
                    <a:cubicBezTo>
                      <a:pt x="612" y="376"/>
                      <a:pt x="612" y="376"/>
                      <a:pt x="612" y="376"/>
                    </a:cubicBezTo>
                    <a:cubicBezTo>
                      <a:pt x="623" y="376"/>
                      <a:pt x="623" y="376"/>
                      <a:pt x="623" y="376"/>
                    </a:cubicBezTo>
                    <a:cubicBezTo>
                      <a:pt x="651" y="376"/>
                      <a:pt x="651" y="376"/>
                      <a:pt x="651" y="376"/>
                    </a:cubicBezTo>
                    <a:cubicBezTo>
                      <a:pt x="671" y="376"/>
                      <a:pt x="671" y="376"/>
                      <a:pt x="671" y="376"/>
                    </a:cubicBezTo>
                    <a:cubicBezTo>
                      <a:pt x="671" y="370"/>
                      <a:pt x="671" y="370"/>
                      <a:pt x="671" y="370"/>
                    </a:cubicBezTo>
                    <a:cubicBezTo>
                      <a:pt x="698" y="370"/>
                      <a:pt x="698" y="370"/>
                      <a:pt x="698" y="370"/>
                    </a:cubicBezTo>
                    <a:cubicBezTo>
                      <a:pt x="698" y="363"/>
                      <a:pt x="698" y="363"/>
                      <a:pt x="698" y="363"/>
                    </a:cubicBezTo>
                    <a:cubicBezTo>
                      <a:pt x="715" y="363"/>
                      <a:pt x="715" y="363"/>
                      <a:pt x="715" y="363"/>
                    </a:cubicBezTo>
                    <a:cubicBezTo>
                      <a:pt x="715" y="352"/>
                      <a:pt x="715" y="352"/>
                      <a:pt x="715" y="352"/>
                    </a:cubicBezTo>
                    <a:cubicBezTo>
                      <a:pt x="746" y="352"/>
                      <a:pt x="746" y="352"/>
                      <a:pt x="746" y="352"/>
                    </a:cubicBezTo>
                    <a:cubicBezTo>
                      <a:pt x="776" y="352"/>
                      <a:pt x="776" y="352"/>
                      <a:pt x="776" y="352"/>
                    </a:cubicBezTo>
                    <a:cubicBezTo>
                      <a:pt x="776" y="347"/>
                      <a:pt x="776" y="347"/>
                      <a:pt x="776" y="347"/>
                    </a:cubicBezTo>
                    <a:cubicBezTo>
                      <a:pt x="783" y="347"/>
                      <a:pt x="783" y="347"/>
                      <a:pt x="783" y="347"/>
                    </a:cubicBezTo>
                    <a:cubicBezTo>
                      <a:pt x="783" y="336"/>
                      <a:pt x="783" y="336"/>
                      <a:pt x="783" y="336"/>
                    </a:cubicBezTo>
                    <a:cubicBezTo>
                      <a:pt x="791" y="336"/>
                      <a:pt x="791" y="336"/>
                      <a:pt x="791" y="336"/>
                    </a:cubicBezTo>
                    <a:cubicBezTo>
                      <a:pt x="791" y="320"/>
                      <a:pt x="791" y="320"/>
                      <a:pt x="791" y="320"/>
                    </a:cubicBezTo>
                    <a:cubicBezTo>
                      <a:pt x="799" y="320"/>
                      <a:pt x="799" y="320"/>
                      <a:pt x="799" y="320"/>
                    </a:cubicBezTo>
                    <a:cubicBezTo>
                      <a:pt x="799" y="316"/>
                      <a:pt x="799" y="316"/>
                      <a:pt x="799" y="316"/>
                    </a:cubicBezTo>
                    <a:cubicBezTo>
                      <a:pt x="810" y="316"/>
                      <a:pt x="810" y="316"/>
                      <a:pt x="810" y="316"/>
                    </a:cubicBezTo>
                    <a:cubicBezTo>
                      <a:pt x="810" y="309"/>
                      <a:pt x="810" y="309"/>
                      <a:pt x="810" y="309"/>
                    </a:cubicBezTo>
                    <a:cubicBezTo>
                      <a:pt x="839" y="309"/>
                      <a:pt x="839" y="309"/>
                      <a:pt x="839" y="309"/>
                    </a:cubicBezTo>
                    <a:cubicBezTo>
                      <a:pt x="839" y="302"/>
                      <a:pt x="839" y="302"/>
                      <a:pt x="839" y="302"/>
                    </a:cubicBezTo>
                    <a:cubicBezTo>
                      <a:pt x="857" y="302"/>
                      <a:pt x="857" y="302"/>
                      <a:pt x="857" y="302"/>
                    </a:cubicBezTo>
                    <a:cubicBezTo>
                      <a:pt x="857" y="302"/>
                      <a:pt x="856" y="294"/>
                      <a:pt x="857" y="294"/>
                    </a:cubicBezTo>
                    <a:cubicBezTo>
                      <a:pt x="859" y="294"/>
                      <a:pt x="862" y="294"/>
                      <a:pt x="862" y="294"/>
                    </a:cubicBezTo>
                    <a:cubicBezTo>
                      <a:pt x="870" y="286"/>
                      <a:pt x="870" y="286"/>
                      <a:pt x="870" y="286"/>
                    </a:cubicBezTo>
                    <a:cubicBezTo>
                      <a:pt x="875" y="281"/>
                      <a:pt x="875" y="281"/>
                      <a:pt x="875" y="281"/>
                    </a:cubicBezTo>
                    <a:cubicBezTo>
                      <a:pt x="875" y="256"/>
                      <a:pt x="875" y="256"/>
                      <a:pt x="875" y="256"/>
                    </a:cubicBezTo>
                    <a:cubicBezTo>
                      <a:pt x="875" y="230"/>
                      <a:pt x="875" y="230"/>
                      <a:pt x="875" y="230"/>
                    </a:cubicBezTo>
                    <a:cubicBezTo>
                      <a:pt x="883" y="230"/>
                      <a:pt x="883" y="230"/>
                      <a:pt x="883" y="230"/>
                    </a:cubicBezTo>
                    <a:cubicBezTo>
                      <a:pt x="883" y="227"/>
                      <a:pt x="883" y="227"/>
                      <a:pt x="883" y="227"/>
                    </a:cubicBezTo>
                    <a:cubicBezTo>
                      <a:pt x="895" y="227"/>
                      <a:pt x="895" y="227"/>
                      <a:pt x="895" y="227"/>
                    </a:cubicBezTo>
                    <a:cubicBezTo>
                      <a:pt x="895" y="217"/>
                      <a:pt x="895" y="217"/>
                      <a:pt x="895" y="217"/>
                    </a:cubicBezTo>
                    <a:cubicBezTo>
                      <a:pt x="898" y="217"/>
                      <a:pt x="898" y="217"/>
                      <a:pt x="898" y="217"/>
                    </a:cubicBezTo>
                    <a:cubicBezTo>
                      <a:pt x="898" y="201"/>
                      <a:pt x="898" y="201"/>
                      <a:pt x="898" y="201"/>
                    </a:cubicBezTo>
                    <a:cubicBezTo>
                      <a:pt x="930" y="201"/>
                      <a:pt x="930" y="201"/>
                      <a:pt x="930" y="201"/>
                    </a:cubicBezTo>
                    <a:cubicBezTo>
                      <a:pt x="930" y="193"/>
                      <a:pt x="930" y="193"/>
                      <a:pt x="930" y="193"/>
                    </a:cubicBezTo>
                    <a:cubicBezTo>
                      <a:pt x="936" y="193"/>
                      <a:pt x="936" y="193"/>
                      <a:pt x="936" y="193"/>
                    </a:cubicBezTo>
                    <a:cubicBezTo>
                      <a:pt x="946" y="193"/>
                      <a:pt x="946" y="193"/>
                      <a:pt x="946" y="193"/>
                    </a:cubicBezTo>
                    <a:cubicBezTo>
                      <a:pt x="946" y="185"/>
                      <a:pt x="946" y="185"/>
                      <a:pt x="946" y="185"/>
                    </a:cubicBezTo>
                    <a:cubicBezTo>
                      <a:pt x="961" y="185"/>
                      <a:pt x="961" y="185"/>
                      <a:pt x="961" y="185"/>
                    </a:cubicBezTo>
                    <a:cubicBezTo>
                      <a:pt x="961" y="172"/>
                      <a:pt x="961" y="172"/>
                      <a:pt x="961" y="172"/>
                    </a:cubicBezTo>
                    <a:cubicBezTo>
                      <a:pt x="968" y="172"/>
                      <a:pt x="968" y="172"/>
                      <a:pt x="968" y="172"/>
                    </a:cubicBezTo>
                    <a:cubicBezTo>
                      <a:pt x="968" y="159"/>
                      <a:pt x="968" y="159"/>
                      <a:pt x="968" y="159"/>
                    </a:cubicBezTo>
                    <a:cubicBezTo>
                      <a:pt x="979" y="159"/>
                      <a:pt x="979" y="159"/>
                      <a:pt x="979" y="159"/>
                    </a:cubicBezTo>
                    <a:cubicBezTo>
                      <a:pt x="979" y="140"/>
                      <a:pt x="979" y="140"/>
                      <a:pt x="979" y="140"/>
                    </a:cubicBezTo>
                    <a:cubicBezTo>
                      <a:pt x="989" y="140"/>
                      <a:pt x="989" y="140"/>
                      <a:pt x="989" y="140"/>
                    </a:cubicBezTo>
                    <a:cubicBezTo>
                      <a:pt x="989" y="121"/>
                      <a:pt x="989" y="121"/>
                      <a:pt x="989" y="121"/>
                    </a:cubicBezTo>
                    <a:cubicBezTo>
                      <a:pt x="999" y="121"/>
                      <a:pt x="999" y="121"/>
                      <a:pt x="999" y="121"/>
                    </a:cubicBezTo>
                    <a:cubicBezTo>
                      <a:pt x="999" y="115"/>
                      <a:pt x="999" y="115"/>
                      <a:pt x="999" y="115"/>
                    </a:cubicBezTo>
                    <a:cubicBezTo>
                      <a:pt x="1084" y="115"/>
                      <a:pt x="1084" y="115"/>
                      <a:pt x="1084" y="115"/>
                    </a:cubicBezTo>
                    <a:cubicBezTo>
                      <a:pt x="1140" y="115"/>
                      <a:pt x="1140" y="115"/>
                      <a:pt x="1140" y="115"/>
                    </a:cubicBezTo>
                    <a:cubicBezTo>
                      <a:pt x="1140" y="111"/>
                      <a:pt x="1140" y="111"/>
                      <a:pt x="1140" y="111"/>
                    </a:cubicBezTo>
                    <a:cubicBezTo>
                      <a:pt x="1170" y="111"/>
                      <a:pt x="1170" y="111"/>
                      <a:pt x="1170" y="111"/>
                    </a:cubicBezTo>
                    <a:cubicBezTo>
                      <a:pt x="1170" y="84"/>
                      <a:pt x="1170" y="84"/>
                      <a:pt x="1170" y="84"/>
                    </a:cubicBezTo>
                    <a:cubicBezTo>
                      <a:pt x="1187" y="84"/>
                      <a:pt x="1187" y="84"/>
                      <a:pt x="1187" y="84"/>
                    </a:cubicBezTo>
                    <a:cubicBezTo>
                      <a:pt x="1187" y="76"/>
                      <a:pt x="1187" y="76"/>
                      <a:pt x="1187" y="76"/>
                    </a:cubicBezTo>
                    <a:cubicBezTo>
                      <a:pt x="1276" y="76"/>
                      <a:pt x="1276" y="76"/>
                      <a:pt x="1276" y="76"/>
                    </a:cubicBezTo>
                    <a:cubicBezTo>
                      <a:pt x="1332" y="76"/>
                      <a:pt x="1332" y="76"/>
                      <a:pt x="1332" y="76"/>
                    </a:cubicBezTo>
                    <a:cubicBezTo>
                      <a:pt x="1449" y="76"/>
                      <a:pt x="1449" y="76"/>
                      <a:pt x="1449" y="76"/>
                    </a:cubicBezTo>
                    <a:cubicBezTo>
                      <a:pt x="1449" y="73"/>
                      <a:pt x="1449" y="73"/>
                      <a:pt x="1449" y="73"/>
                    </a:cubicBezTo>
                    <a:cubicBezTo>
                      <a:pt x="1457" y="73"/>
                      <a:pt x="1457" y="73"/>
                      <a:pt x="1457" y="73"/>
                    </a:cubicBezTo>
                    <a:cubicBezTo>
                      <a:pt x="1457" y="61"/>
                      <a:pt x="1457" y="61"/>
                      <a:pt x="1457" y="61"/>
                    </a:cubicBezTo>
                    <a:cubicBezTo>
                      <a:pt x="1457" y="0"/>
                      <a:pt x="1457" y="0"/>
                      <a:pt x="1457" y="0"/>
                    </a:cubicBezTo>
                  </a:path>
                </a:pathLst>
              </a:custGeom>
              <a:noFill/>
              <a:ln w="28575" cap="flat">
                <a:solidFill>
                  <a:srgbClr val="FCC30C"/>
                </a:solidFill>
                <a:prstDash val="sysDot"/>
                <a:miter lim="800000"/>
                <a:headEnd/>
                <a:tailEnd/>
              </a:ln>
            </p:spPr>
            <p:txBody>
              <a:bodyPr/>
              <a:lstStyle/>
              <a:p>
                <a:pPr algn="l" eaLnBrk="1" fontAlgn="auto" hangingPunct="1">
                  <a:spcBef>
                    <a:spcPts val="0"/>
                  </a:spcBef>
                  <a:spcAft>
                    <a:spcPts val="0"/>
                  </a:spcAft>
                  <a:defRPr/>
                </a:pPr>
                <a:endParaRPr lang="en-US" sz="1200" dirty="0">
                  <a:solidFill>
                    <a:srgbClr val="000000"/>
                  </a:solidFill>
                  <a:latin typeface="Arial"/>
                </a:endParaRPr>
              </a:p>
            </p:txBody>
          </p:sp>
          <p:grpSp>
            <p:nvGrpSpPr>
              <p:cNvPr id="44" name="Group 25"/>
              <p:cNvGrpSpPr>
                <a:grpSpLocks/>
              </p:cNvGrpSpPr>
              <p:nvPr/>
            </p:nvGrpSpPr>
            <p:grpSpPr bwMode="auto">
              <a:xfrm>
                <a:off x="3496023" y="2051894"/>
                <a:ext cx="57330" cy="1988962"/>
                <a:chOff x="2137340" y="2210267"/>
                <a:chExt cx="91440" cy="3012471"/>
              </a:xfrm>
            </p:grpSpPr>
            <p:cxnSp>
              <p:nvCxnSpPr>
                <p:cNvPr id="74" name="Straight Connector 88"/>
                <p:cNvCxnSpPr>
                  <a:cxnSpLocks noChangeShapeType="1"/>
                </p:cNvCxnSpPr>
                <p:nvPr/>
              </p:nvCxnSpPr>
              <p:spPr bwMode="auto">
                <a:xfrm flipH="1">
                  <a:off x="2136819" y="2210279"/>
                  <a:ext cx="921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75" name="Straight Connector 89"/>
                <p:cNvCxnSpPr>
                  <a:cxnSpLocks noChangeShapeType="1"/>
                </p:cNvCxnSpPr>
                <p:nvPr/>
              </p:nvCxnSpPr>
              <p:spPr bwMode="auto">
                <a:xfrm flipH="1">
                  <a:off x="2136819" y="2962861"/>
                  <a:ext cx="921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76" name="Straight Connector 90"/>
                <p:cNvCxnSpPr>
                  <a:cxnSpLocks noChangeShapeType="1"/>
                </p:cNvCxnSpPr>
                <p:nvPr/>
              </p:nvCxnSpPr>
              <p:spPr bwMode="auto">
                <a:xfrm flipH="1">
                  <a:off x="2136819" y="3717849"/>
                  <a:ext cx="921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77" name="Straight Connector 91"/>
                <p:cNvCxnSpPr>
                  <a:cxnSpLocks noChangeShapeType="1"/>
                </p:cNvCxnSpPr>
                <p:nvPr/>
              </p:nvCxnSpPr>
              <p:spPr bwMode="auto">
                <a:xfrm flipH="1">
                  <a:off x="2136819" y="4470433"/>
                  <a:ext cx="921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78" name="Straight Connector 92"/>
                <p:cNvCxnSpPr>
                  <a:cxnSpLocks noChangeShapeType="1"/>
                </p:cNvCxnSpPr>
                <p:nvPr/>
              </p:nvCxnSpPr>
              <p:spPr bwMode="auto">
                <a:xfrm flipH="1">
                  <a:off x="2136819" y="5223015"/>
                  <a:ext cx="921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nvGrpSpPr>
              <p:cNvPr id="45" name="Group 32"/>
              <p:cNvGrpSpPr>
                <a:grpSpLocks/>
              </p:cNvGrpSpPr>
              <p:nvPr/>
            </p:nvGrpSpPr>
            <p:grpSpPr bwMode="auto">
              <a:xfrm>
                <a:off x="3559333" y="4062021"/>
                <a:ext cx="2075138" cy="60373"/>
                <a:chOff x="2238317" y="5245177"/>
                <a:chExt cx="3309791" cy="91440"/>
              </a:xfrm>
            </p:grpSpPr>
            <p:cxnSp>
              <p:nvCxnSpPr>
                <p:cNvPr id="69" name="Straight Connector 27"/>
                <p:cNvCxnSpPr>
                  <a:cxnSpLocks noChangeShapeType="1"/>
                </p:cNvCxnSpPr>
                <p:nvPr/>
              </p:nvCxnSpPr>
              <p:spPr bwMode="auto">
                <a:xfrm>
                  <a:off x="2237636" y="5244656"/>
                  <a:ext cx="0" cy="9136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70" name="Straight Connector 28"/>
                <p:cNvCxnSpPr>
                  <a:cxnSpLocks noChangeShapeType="1"/>
                </p:cNvCxnSpPr>
                <p:nvPr/>
              </p:nvCxnSpPr>
              <p:spPr bwMode="auto">
                <a:xfrm>
                  <a:off x="3065031" y="5244656"/>
                  <a:ext cx="0" cy="9136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71" name="Straight Connector 85"/>
                <p:cNvCxnSpPr>
                  <a:cxnSpLocks noChangeShapeType="1"/>
                </p:cNvCxnSpPr>
                <p:nvPr/>
              </p:nvCxnSpPr>
              <p:spPr bwMode="auto">
                <a:xfrm>
                  <a:off x="3894163" y="5244656"/>
                  <a:ext cx="0" cy="9136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72" name="Straight Connector 86"/>
                <p:cNvCxnSpPr>
                  <a:cxnSpLocks noChangeShapeType="1"/>
                </p:cNvCxnSpPr>
                <p:nvPr/>
              </p:nvCxnSpPr>
              <p:spPr bwMode="auto">
                <a:xfrm>
                  <a:off x="4721558" y="5244656"/>
                  <a:ext cx="0" cy="9136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73" name="Straight Connector 87"/>
                <p:cNvCxnSpPr>
                  <a:cxnSpLocks noChangeShapeType="1"/>
                </p:cNvCxnSpPr>
                <p:nvPr/>
              </p:nvCxnSpPr>
              <p:spPr bwMode="auto">
                <a:xfrm>
                  <a:off x="5548952" y="5244656"/>
                  <a:ext cx="0" cy="9136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nvGrpSpPr>
              <p:cNvPr id="46" name="Group 45"/>
              <p:cNvGrpSpPr/>
              <p:nvPr/>
            </p:nvGrpSpPr>
            <p:grpSpPr>
              <a:xfrm>
                <a:off x="3819371" y="4061677"/>
                <a:ext cx="1581320" cy="60325"/>
                <a:chOff x="3813021" y="4217988"/>
                <a:chExt cx="1581320" cy="60325"/>
              </a:xfrm>
            </p:grpSpPr>
            <p:cxnSp>
              <p:nvCxnSpPr>
                <p:cNvPr id="65" name="Straight Connector 79"/>
                <p:cNvCxnSpPr>
                  <a:cxnSpLocks noChangeShapeType="1"/>
                </p:cNvCxnSpPr>
                <p:nvPr/>
              </p:nvCxnSpPr>
              <p:spPr bwMode="auto">
                <a:xfrm>
                  <a:off x="3813021" y="4217988"/>
                  <a:ext cx="0" cy="603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66" name="Straight Connector 80"/>
                <p:cNvCxnSpPr>
                  <a:cxnSpLocks noChangeShapeType="1"/>
                </p:cNvCxnSpPr>
                <p:nvPr/>
              </p:nvCxnSpPr>
              <p:spPr bwMode="auto">
                <a:xfrm>
                  <a:off x="4331772" y="4217988"/>
                  <a:ext cx="0" cy="603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67" name="Straight Connector 81"/>
                <p:cNvCxnSpPr>
                  <a:cxnSpLocks noChangeShapeType="1"/>
                </p:cNvCxnSpPr>
                <p:nvPr/>
              </p:nvCxnSpPr>
              <p:spPr bwMode="auto">
                <a:xfrm>
                  <a:off x="4851613" y="4217988"/>
                  <a:ext cx="0" cy="603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68" name="Straight Connector 82"/>
                <p:cNvCxnSpPr>
                  <a:cxnSpLocks noChangeShapeType="1"/>
                </p:cNvCxnSpPr>
                <p:nvPr/>
              </p:nvCxnSpPr>
              <p:spPr bwMode="auto">
                <a:xfrm>
                  <a:off x="5394341" y="4217988"/>
                  <a:ext cx="0" cy="603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sp>
            <p:nvSpPr>
              <p:cNvPr id="47" name="TextBox 59"/>
              <p:cNvSpPr txBox="1">
                <a:spLocks noChangeArrowheads="1"/>
              </p:cNvSpPr>
              <p:nvPr/>
            </p:nvSpPr>
            <p:spPr bwMode="auto">
              <a:xfrm>
                <a:off x="3436231" y="4164917"/>
                <a:ext cx="256754" cy="1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900" dirty="0">
                    <a:solidFill>
                      <a:srgbClr val="000000"/>
                    </a:solidFill>
                  </a:rPr>
                  <a:t>0</a:t>
                </a:r>
              </a:p>
            </p:txBody>
          </p:sp>
          <p:sp>
            <p:nvSpPr>
              <p:cNvPr id="48" name="TextBox 60"/>
              <p:cNvSpPr txBox="1">
                <a:spLocks noChangeArrowheads="1"/>
              </p:cNvSpPr>
              <p:nvPr/>
            </p:nvSpPr>
            <p:spPr bwMode="auto">
              <a:xfrm>
                <a:off x="3953257" y="4164917"/>
                <a:ext cx="256754" cy="1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900" dirty="0">
                    <a:solidFill>
                      <a:srgbClr val="000000"/>
                    </a:solidFill>
                  </a:rPr>
                  <a:t>1</a:t>
                </a:r>
              </a:p>
            </p:txBody>
          </p:sp>
          <p:sp>
            <p:nvSpPr>
              <p:cNvPr id="49" name="TextBox 61"/>
              <p:cNvSpPr txBox="1">
                <a:spLocks noChangeArrowheads="1"/>
              </p:cNvSpPr>
              <p:nvPr/>
            </p:nvSpPr>
            <p:spPr bwMode="auto">
              <a:xfrm>
                <a:off x="4470284" y="4164917"/>
                <a:ext cx="256754" cy="1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900" dirty="0">
                    <a:solidFill>
                      <a:srgbClr val="000000"/>
                    </a:solidFill>
                  </a:rPr>
                  <a:t>2</a:t>
                </a:r>
              </a:p>
            </p:txBody>
          </p:sp>
          <p:sp>
            <p:nvSpPr>
              <p:cNvPr id="50" name="TextBox 62"/>
              <p:cNvSpPr txBox="1">
                <a:spLocks noChangeArrowheads="1"/>
              </p:cNvSpPr>
              <p:nvPr/>
            </p:nvSpPr>
            <p:spPr bwMode="auto">
              <a:xfrm>
                <a:off x="4990609" y="4164917"/>
                <a:ext cx="256754" cy="1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900" dirty="0">
                    <a:solidFill>
                      <a:srgbClr val="000000"/>
                    </a:solidFill>
                  </a:rPr>
                  <a:t>3</a:t>
                </a:r>
              </a:p>
            </p:txBody>
          </p:sp>
          <p:sp>
            <p:nvSpPr>
              <p:cNvPr id="51" name="TextBox 63"/>
              <p:cNvSpPr txBox="1">
                <a:spLocks noChangeArrowheads="1"/>
              </p:cNvSpPr>
              <p:nvPr/>
            </p:nvSpPr>
            <p:spPr bwMode="auto">
              <a:xfrm>
                <a:off x="5505255" y="4164917"/>
                <a:ext cx="256754" cy="1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900" dirty="0">
                    <a:solidFill>
                      <a:srgbClr val="000000"/>
                    </a:solidFill>
                  </a:rPr>
                  <a:t>4</a:t>
                </a:r>
              </a:p>
            </p:txBody>
          </p:sp>
          <p:sp>
            <p:nvSpPr>
              <p:cNvPr id="52" name="TextBox 64"/>
              <p:cNvSpPr txBox="1">
                <a:spLocks noChangeArrowheads="1"/>
              </p:cNvSpPr>
              <p:nvPr/>
            </p:nvSpPr>
            <p:spPr bwMode="auto">
              <a:xfrm>
                <a:off x="4061655" y="4323356"/>
                <a:ext cx="10740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1000" b="1" dirty="0">
                    <a:solidFill>
                      <a:srgbClr val="000000"/>
                    </a:solidFill>
                  </a:rPr>
                  <a:t>Follow-up (Years)</a:t>
                </a:r>
              </a:p>
            </p:txBody>
          </p:sp>
          <p:sp>
            <p:nvSpPr>
              <p:cNvPr id="53" name="TextBox 65"/>
              <p:cNvSpPr txBox="1">
                <a:spLocks noChangeArrowheads="1"/>
              </p:cNvSpPr>
              <p:nvPr/>
            </p:nvSpPr>
            <p:spPr bwMode="auto">
              <a:xfrm>
                <a:off x="3104631" y="3981593"/>
                <a:ext cx="368008" cy="1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900" dirty="0">
                    <a:solidFill>
                      <a:srgbClr val="000000"/>
                    </a:solidFill>
                  </a:rPr>
                  <a:t>0.00</a:t>
                </a:r>
              </a:p>
            </p:txBody>
          </p:sp>
          <p:sp>
            <p:nvSpPr>
              <p:cNvPr id="54" name="TextBox 66"/>
              <p:cNvSpPr txBox="1">
                <a:spLocks noChangeArrowheads="1"/>
              </p:cNvSpPr>
              <p:nvPr/>
            </p:nvSpPr>
            <p:spPr bwMode="auto">
              <a:xfrm>
                <a:off x="3104631" y="3474167"/>
                <a:ext cx="368008" cy="1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900" dirty="0">
                    <a:solidFill>
                      <a:srgbClr val="000000"/>
                    </a:solidFill>
                  </a:rPr>
                  <a:t>0.02</a:t>
                </a:r>
              </a:p>
            </p:txBody>
          </p:sp>
          <p:sp>
            <p:nvSpPr>
              <p:cNvPr id="55" name="TextBox 67"/>
              <p:cNvSpPr txBox="1">
                <a:spLocks noChangeArrowheads="1"/>
              </p:cNvSpPr>
              <p:nvPr/>
            </p:nvSpPr>
            <p:spPr bwMode="auto">
              <a:xfrm>
                <a:off x="3104631" y="2909273"/>
                <a:ext cx="368008" cy="26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900" dirty="0">
                    <a:solidFill>
                      <a:srgbClr val="000000"/>
                    </a:solidFill>
                  </a:rPr>
                  <a:t>0.04</a:t>
                </a:r>
              </a:p>
            </p:txBody>
          </p:sp>
          <p:sp>
            <p:nvSpPr>
              <p:cNvPr id="56" name="TextBox 68"/>
              <p:cNvSpPr txBox="1">
                <a:spLocks noChangeArrowheads="1"/>
              </p:cNvSpPr>
              <p:nvPr/>
            </p:nvSpPr>
            <p:spPr bwMode="auto">
              <a:xfrm>
                <a:off x="3104631" y="2492650"/>
                <a:ext cx="368008" cy="1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900" dirty="0">
                    <a:solidFill>
                      <a:srgbClr val="000000"/>
                    </a:solidFill>
                  </a:rPr>
                  <a:t>0.06</a:t>
                </a:r>
              </a:p>
            </p:txBody>
          </p:sp>
          <p:sp>
            <p:nvSpPr>
              <p:cNvPr id="57" name="TextBox 69"/>
              <p:cNvSpPr txBox="1">
                <a:spLocks noChangeArrowheads="1"/>
              </p:cNvSpPr>
              <p:nvPr/>
            </p:nvSpPr>
            <p:spPr bwMode="auto">
              <a:xfrm>
                <a:off x="3104631" y="1985224"/>
                <a:ext cx="368008" cy="1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900" dirty="0">
                    <a:solidFill>
                      <a:srgbClr val="000000"/>
                    </a:solidFill>
                  </a:rPr>
                  <a:t>0.08</a:t>
                </a:r>
              </a:p>
            </p:txBody>
          </p:sp>
          <p:sp>
            <p:nvSpPr>
              <p:cNvPr id="58" name="TextBox 70"/>
              <p:cNvSpPr txBox="1">
                <a:spLocks noChangeArrowheads="1"/>
              </p:cNvSpPr>
              <p:nvPr/>
            </p:nvSpPr>
            <p:spPr bwMode="auto">
              <a:xfrm rot="16200000">
                <a:off x="2476303" y="2977303"/>
                <a:ext cx="13128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1000" b="1" dirty="0">
                    <a:solidFill>
                      <a:srgbClr val="000000"/>
                    </a:solidFill>
                  </a:rPr>
                  <a:t>Cumulative Incidence</a:t>
                </a:r>
              </a:p>
            </p:txBody>
          </p:sp>
          <p:sp>
            <p:nvSpPr>
              <p:cNvPr id="59" name="TextBox 71"/>
              <p:cNvSpPr txBox="1">
                <a:spLocks noChangeArrowheads="1"/>
              </p:cNvSpPr>
              <p:nvPr/>
            </p:nvSpPr>
            <p:spPr bwMode="auto">
              <a:xfrm>
                <a:off x="4001081" y="2044486"/>
                <a:ext cx="647162" cy="1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0"/>
                  </a:spcBef>
                  <a:spcAft>
                    <a:spcPts val="0"/>
                  </a:spcAft>
                  <a:buClrTx/>
                  <a:buNone/>
                </a:pPr>
                <a:r>
                  <a:rPr lang="en-US" altLang="en-US" sz="900" dirty="0">
                    <a:solidFill>
                      <a:srgbClr val="000000"/>
                    </a:solidFill>
                  </a:rPr>
                  <a:t>Placebo</a:t>
                </a:r>
              </a:p>
            </p:txBody>
          </p:sp>
          <p:sp>
            <p:nvSpPr>
              <p:cNvPr id="60" name="TextBox 72"/>
              <p:cNvSpPr txBox="1">
                <a:spLocks noChangeArrowheads="1"/>
              </p:cNvSpPr>
              <p:nvPr/>
            </p:nvSpPr>
            <p:spPr bwMode="auto">
              <a:xfrm>
                <a:off x="4001081" y="2238797"/>
                <a:ext cx="1463149" cy="1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0"/>
                  </a:spcBef>
                  <a:spcAft>
                    <a:spcPts val="0"/>
                  </a:spcAft>
                  <a:buClrTx/>
                  <a:buNone/>
                </a:pPr>
                <a:r>
                  <a:rPr lang="en-US" altLang="en-US" sz="900" dirty="0">
                    <a:solidFill>
                      <a:srgbClr val="000000"/>
                    </a:solidFill>
                  </a:rPr>
                  <a:t>LDL-C &gt;50 rosuvastatin</a:t>
                </a:r>
                <a:endParaRPr lang="en-US" altLang="en-US" sz="900" baseline="30000" dirty="0">
                  <a:solidFill>
                    <a:srgbClr val="000000"/>
                  </a:solidFill>
                </a:endParaRPr>
              </a:p>
            </p:txBody>
          </p:sp>
          <p:sp>
            <p:nvSpPr>
              <p:cNvPr id="61" name="TextBox 73"/>
              <p:cNvSpPr txBox="1">
                <a:spLocks noChangeArrowheads="1"/>
              </p:cNvSpPr>
              <p:nvPr/>
            </p:nvSpPr>
            <p:spPr bwMode="auto">
              <a:xfrm>
                <a:off x="4001081" y="2433107"/>
                <a:ext cx="1463149" cy="1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0"/>
                  </a:spcBef>
                  <a:spcAft>
                    <a:spcPts val="0"/>
                  </a:spcAft>
                  <a:buClrTx/>
                  <a:buNone/>
                </a:pPr>
                <a:r>
                  <a:rPr lang="en-US" altLang="en-US" sz="900" dirty="0">
                    <a:solidFill>
                      <a:srgbClr val="000000"/>
                    </a:solidFill>
                  </a:rPr>
                  <a:t>LDL-C &lt;50 rosuvastatin</a:t>
                </a:r>
                <a:endParaRPr lang="en-US" altLang="en-US" sz="900" baseline="30000" dirty="0">
                  <a:solidFill>
                    <a:srgbClr val="000000"/>
                  </a:solidFill>
                </a:endParaRPr>
              </a:p>
            </p:txBody>
          </p:sp>
          <p:cxnSp>
            <p:nvCxnSpPr>
              <p:cNvPr id="62" name="Straight Connector 61"/>
              <p:cNvCxnSpPr/>
              <p:nvPr/>
            </p:nvCxnSpPr>
            <p:spPr bwMode="auto">
              <a:xfrm flipH="1">
                <a:off x="3738553" y="2110639"/>
                <a:ext cx="225425"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bwMode="auto">
              <a:xfrm flipH="1">
                <a:off x="3738553" y="2305902"/>
                <a:ext cx="225425" cy="0"/>
              </a:xfrm>
              <a:prstGeom prst="line">
                <a:avLst/>
              </a:prstGeom>
              <a:noFill/>
              <a:ln w="28575" cap="flat">
                <a:solidFill>
                  <a:srgbClr val="FCC30C"/>
                </a:solidFill>
                <a:prstDash val="sysDot"/>
                <a:miter lim="800000"/>
                <a:headEnd/>
                <a:tailEnd/>
              </a:ln>
            </p:spPr>
          </p:cxnSp>
          <p:cxnSp>
            <p:nvCxnSpPr>
              <p:cNvPr id="64" name="Straight Connector 63"/>
              <p:cNvCxnSpPr/>
              <p:nvPr/>
            </p:nvCxnSpPr>
            <p:spPr bwMode="auto">
              <a:xfrm flipH="1">
                <a:off x="3738553" y="2499577"/>
                <a:ext cx="225425" cy="0"/>
              </a:xfrm>
              <a:prstGeom prst="line">
                <a:avLst/>
              </a:prstGeom>
              <a:noFill/>
              <a:ln w="28575" cap="flat">
                <a:solidFill>
                  <a:srgbClr val="42865C"/>
                </a:solidFill>
                <a:prstDash val="dash"/>
                <a:miter lim="800000"/>
                <a:headEnd/>
                <a:tailEnd/>
              </a:ln>
            </p:spPr>
          </p:cxnSp>
        </p:grpSp>
        <p:sp>
          <p:nvSpPr>
            <p:cNvPr id="81" name="TextBox 1"/>
            <p:cNvSpPr txBox="1">
              <a:spLocks noChangeArrowheads="1"/>
            </p:cNvSpPr>
            <p:nvPr/>
          </p:nvSpPr>
          <p:spPr bwMode="auto">
            <a:xfrm>
              <a:off x="496888" y="4763375"/>
              <a:ext cx="239791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0"/>
                </a:spcBef>
                <a:spcAft>
                  <a:spcPts val="0"/>
                </a:spcAft>
                <a:buClrTx/>
                <a:buNone/>
              </a:pPr>
              <a:r>
                <a:rPr lang="en-US" altLang="en-US" sz="900" dirty="0">
                  <a:solidFill>
                    <a:srgbClr val="000000"/>
                  </a:solidFill>
                  <a:latin typeface="Arial"/>
                </a:rPr>
                <a:t>*</a:t>
              </a:r>
              <a:r>
                <a:rPr lang="en-US" altLang="en-US" sz="900" i="1" dirty="0">
                  <a:solidFill>
                    <a:srgbClr val="000000"/>
                  </a:solidFill>
                  <a:latin typeface="Arial"/>
                </a:rPr>
                <a:t>P</a:t>
              </a:r>
              <a:r>
                <a:rPr lang="en-US" altLang="en-US" sz="900" dirty="0">
                  <a:solidFill>
                    <a:srgbClr val="000000"/>
                  </a:solidFill>
                  <a:latin typeface="Arial"/>
                </a:rPr>
                <a:t> value for trend across LDL-C</a:t>
              </a:r>
            </a:p>
          </p:txBody>
        </p:sp>
        <p:grpSp>
          <p:nvGrpSpPr>
            <p:cNvPr id="82" name="Group 81"/>
            <p:cNvGrpSpPr/>
            <p:nvPr/>
          </p:nvGrpSpPr>
          <p:grpSpPr>
            <a:xfrm>
              <a:off x="6093701" y="2124928"/>
              <a:ext cx="2558176" cy="2514242"/>
              <a:chOff x="6093701" y="1963003"/>
              <a:chExt cx="2558176" cy="2514242"/>
            </a:xfrm>
          </p:grpSpPr>
          <p:sp>
            <p:nvSpPr>
              <p:cNvPr id="83" name="Rectangle 50"/>
              <p:cNvSpPr>
                <a:spLocks noChangeArrowheads="1"/>
              </p:cNvSpPr>
              <p:nvPr/>
            </p:nvSpPr>
            <p:spPr bwMode="auto">
              <a:xfrm>
                <a:off x="6527696" y="3670881"/>
                <a:ext cx="192360" cy="14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900" dirty="0">
                    <a:solidFill>
                      <a:srgbClr val="000000"/>
                    </a:solidFill>
                  </a:rPr>
                  <a:t>≤40</a:t>
                </a:r>
              </a:p>
            </p:txBody>
          </p:sp>
          <p:sp>
            <p:nvSpPr>
              <p:cNvPr id="84" name="Rectangle 51"/>
              <p:cNvSpPr>
                <a:spLocks noChangeArrowheads="1"/>
              </p:cNvSpPr>
              <p:nvPr/>
            </p:nvSpPr>
            <p:spPr bwMode="auto">
              <a:xfrm>
                <a:off x="6332129" y="3121662"/>
                <a:ext cx="387927" cy="14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900" dirty="0">
                    <a:solidFill>
                      <a:srgbClr val="000000"/>
                    </a:solidFill>
                  </a:rPr>
                  <a:t>&gt;40–60</a:t>
                </a:r>
              </a:p>
            </p:txBody>
          </p:sp>
          <p:sp>
            <p:nvSpPr>
              <p:cNvPr id="85" name="Rectangle 52"/>
              <p:cNvSpPr>
                <a:spLocks noChangeArrowheads="1"/>
              </p:cNvSpPr>
              <p:nvPr/>
            </p:nvSpPr>
            <p:spPr bwMode="auto">
              <a:xfrm>
                <a:off x="6332129" y="2572446"/>
                <a:ext cx="387927" cy="14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900" dirty="0">
                    <a:solidFill>
                      <a:srgbClr val="000000"/>
                    </a:solidFill>
                  </a:rPr>
                  <a:t>&gt;60–80</a:t>
                </a:r>
              </a:p>
            </p:txBody>
          </p:sp>
          <p:sp>
            <p:nvSpPr>
              <p:cNvPr id="86" name="Rectangle 53"/>
              <p:cNvSpPr>
                <a:spLocks noChangeArrowheads="1"/>
              </p:cNvSpPr>
              <p:nvPr/>
            </p:nvSpPr>
            <p:spPr bwMode="auto">
              <a:xfrm>
                <a:off x="6268010" y="2023228"/>
                <a:ext cx="452047" cy="14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900" dirty="0">
                    <a:solidFill>
                      <a:srgbClr val="000000"/>
                    </a:solidFill>
                  </a:rPr>
                  <a:t>&gt;80–100</a:t>
                </a:r>
              </a:p>
            </p:txBody>
          </p:sp>
          <p:sp>
            <p:nvSpPr>
              <p:cNvPr id="87" name="Line 4"/>
              <p:cNvSpPr>
                <a:spLocks noChangeShapeType="1"/>
              </p:cNvSpPr>
              <p:nvPr/>
            </p:nvSpPr>
            <p:spPr bwMode="auto">
              <a:xfrm flipV="1">
                <a:off x="7389814" y="1963003"/>
                <a:ext cx="0" cy="2142249"/>
              </a:xfrm>
              <a:prstGeom prst="line">
                <a:avLst/>
              </a:prstGeom>
              <a:noFill/>
              <a:ln w="12700">
                <a:solidFill>
                  <a:schemeClr val="tx1"/>
                </a:solidFill>
                <a:round/>
                <a:headEnd/>
                <a:tailEnd/>
              </a:ln>
            </p:spPr>
            <p:txBody>
              <a:bodyPr rtlCol="0" anchor="ctr"/>
              <a:lstStyle/>
              <a:p>
                <a:pPr eaLnBrk="1" fontAlgn="auto" hangingPunct="1">
                  <a:spcBef>
                    <a:spcPts val="0"/>
                  </a:spcBef>
                  <a:spcAft>
                    <a:spcPts val="0"/>
                  </a:spcAft>
                </a:pPr>
                <a:endParaRPr lang="en-US" sz="900" dirty="0">
                  <a:solidFill>
                    <a:srgbClr val="000000"/>
                  </a:solidFill>
                  <a:latin typeface="Arial"/>
                </a:endParaRPr>
              </a:p>
            </p:txBody>
          </p:sp>
          <p:sp>
            <p:nvSpPr>
              <p:cNvPr id="88" name="Text Box 10"/>
              <p:cNvSpPr txBox="1">
                <a:spLocks noChangeArrowheads="1"/>
              </p:cNvSpPr>
              <p:nvPr/>
            </p:nvSpPr>
            <p:spPr bwMode="auto">
              <a:xfrm>
                <a:off x="7510465" y="2532030"/>
                <a:ext cx="1141412" cy="14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900" dirty="0">
                    <a:solidFill>
                      <a:srgbClr val="000000"/>
                    </a:solidFill>
                  </a:rPr>
                  <a:t>0.80 (0.59, 1.07)</a:t>
                </a:r>
              </a:p>
            </p:txBody>
          </p:sp>
          <p:sp>
            <p:nvSpPr>
              <p:cNvPr id="89" name="Text Box 11"/>
              <p:cNvSpPr txBox="1">
                <a:spLocks noChangeArrowheads="1"/>
              </p:cNvSpPr>
              <p:nvPr/>
            </p:nvSpPr>
            <p:spPr bwMode="auto">
              <a:xfrm>
                <a:off x="7510465" y="3073972"/>
                <a:ext cx="1141412" cy="14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900" dirty="0">
                    <a:solidFill>
                      <a:srgbClr val="000000"/>
                    </a:solidFill>
                  </a:rPr>
                  <a:t>0.67 (0.50, 0.92)</a:t>
                </a:r>
              </a:p>
            </p:txBody>
          </p:sp>
          <p:sp>
            <p:nvSpPr>
              <p:cNvPr id="90" name="Text Box 12"/>
              <p:cNvSpPr txBox="1">
                <a:spLocks noChangeArrowheads="1"/>
              </p:cNvSpPr>
              <p:nvPr/>
            </p:nvSpPr>
            <p:spPr bwMode="auto">
              <a:xfrm>
                <a:off x="7510465" y="3632874"/>
                <a:ext cx="1141411" cy="14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900" dirty="0">
                    <a:solidFill>
                      <a:srgbClr val="000000"/>
                    </a:solidFill>
                  </a:rPr>
                  <a:t>0.61 (0.40, 0.91)</a:t>
                </a:r>
              </a:p>
            </p:txBody>
          </p:sp>
          <p:sp>
            <p:nvSpPr>
              <p:cNvPr id="91" name="Text Box 14"/>
              <p:cNvSpPr txBox="1">
                <a:spLocks noChangeArrowheads="1"/>
              </p:cNvSpPr>
              <p:nvPr/>
            </p:nvSpPr>
            <p:spPr bwMode="auto">
              <a:xfrm>
                <a:off x="6487417" y="4320989"/>
                <a:ext cx="782265" cy="156256"/>
              </a:xfrm>
              <a:prstGeom prst="rect">
                <a:avLst/>
              </a:prstGeom>
              <a:noFill/>
              <a:ln>
                <a:noFill/>
              </a:ln>
              <a:effectLst/>
            </p:spPr>
            <p:txBody>
              <a:bodyPr wrap="none" lIns="0" tIns="0" rIns="0" bIns="0">
                <a:spAutoFit/>
              </a:bodyPr>
              <a:lstStyle/>
              <a:p>
                <a:pPr algn="l" eaLnBrk="1" fontAlgn="auto" hangingPunct="1">
                  <a:spcBef>
                    <a:spcPct val="50000"/>
                  </a:spcBef>
                  <a:spcAft>
                    <a:spcPts val="0"/>
                  </a:spcAft>
                  <a:defRPr/>
                </a:pPr>
                <a:r>
                  <a:rPr lang="en-US" sz="1000" b="1" dirty="0">
                    <a:solidFill>
                      <a:srgbClr val="000000"/>
                    </a:solidFill>
                    <a:latin typeface="Arial"/>
                  </a:rPr>
                  <a:t>Lower Better</a:t>
                </a:r>
              </a:p>
            </p:txBody>
          </p:sp>
          <p:sp>
            <p:nvSpPr>
              <p:cNvPr id="92" name="Text Box 15"/>
              <p:cNvSpPr txBox="1">
                <a:spLocks noChangeArrowheads="1"/>
              </p:cNvSpPr>
              <p:nvPr/>
            </p:nvSpPr>
            <p:spPr bwMode="auto">
              <a:xfrm>
                <a:off x="7497858" y="4320989"/>
                <a:ext cx="811119" cy="156256"/>
              </a:xfrm>
              <a:prstGeom prst="rect">
                <a:avLst/>
              </a:prstGeom>
              <a:noFill/>
              <a:ln>
                <a:noFill/>
              </a:ln>
              <a:effectLst/>
            </p:spPr>
            <p:txBody>
              <a:bodyPr wrap="none" lIns="0" tIns="0" rIns="0" bIns="0">
                <a:spAutoFit/>
              </a:bodyPr>
              <a:lstStyle/>
              <a:p>
                <a:pPr algn="r" eaLnBrk="1" fontAlgn="auto" hangingPunct="1">
                  <a:spcBef>
                    <a:spcPct val="50000"/>
                  </a:spcBef>
                  <a:spcAft>
                    <a:spcPts val="0"/>
                  </a:spcAft>
                  <a:defRPr/>
                </a:pPr>
                <a:r>
                  <a:rPr lang="en-US" sz="1000" b="1" dirty="0">
                    <a:solidFill>
                      <a:srgbClr val="000000"/>
                    </a:solidFill>
                    <a:latin typeface="Arial"/>
                  </a:rPr>
                  <a:t>Higher Better</a:t>
                </a:r>
              </a:p>
            </p:txBody>
          </p:sp>
          <p:sp>
            <p:nvSpPr>
              <p:cNvPr id="93" name="Text Box 16"/>
              <p:cNvSpPr txBox="1">
                <a:spLocks noChangeArrowheads="1"/>
              </p:cNvSpPr>
              <p:nvPr/>
            </p:nvSpPr>
            <p:spPr bwMode="auto">
              <a:xfrm>
                <a:off x="7783998" y="2041113"/>
                <a:ext cx="442429" cy="14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900" dirty="0">
                    <a:solidFill>
                      <a:srgbClr val="000000"/>
                    </a:solidFill>
                  </a:rPr>
                  <a:t>Referent</a:t>
                </a:r>
              </a:p>
            </p:txBody>
          </p:sp>
          <p:sp>
            <p:nvSpPr>
              <p:cNvPr id="94" name="Line 17"/>
              <p:cNvSpPr>
                <a:spLocks noChangeShapeType="1"/>
              </p:cNvSpPr>
              <p:nvPr/>
            </p:nvSpPr>
            <p:spPr bwMode="auto">
              <a:xfrm flipH="1">
                <a:off x="7470775" y="2124197"/>
                <a:ext cx="252413" cy="0"/>
              </a:xfrm>
              <a:prstGeom prst="line">
                <a:avLst/>
              </a:prstGeom>
              <a:noFill/>
              <a:ln w="19050">
                <a:solidFill>
                  <a:schemeClr val="tx1"/>
                </a:solidFill>
                <a:round/>
                <a:headEnd/>
                <a:tailEnd type="triangle" w="med" len="med"/>
              </a:ln>
              <a:effectLst/>
            </p:spPr>
            <p:txBody>
              <a:bodyPr/>
              <a:lstStyle/>
              <a:p>
                <a:pPr algn="l" eaLnBrk="1" fontAlgn="auto" hangingPunct="1">
                  <a:spcBef>
                    <a:spcPts val="0"/>
                  </a:spcBef>
                  <a:spcAft>
                    <a:spcPts val="0"/>
                  </a:spcAft>
                  <a:defRPr/>
                </a:pPr>
                <a:endParaRPr lang="en-US" sz="1200" dirty="0">
                  <a:solidFill>
                    <a:srgbClr val="000000"/>
                  </a:solidFill>
                  <a:latin typeface="Arial"/>
                </a:endParaRPr>
              </a:p>
            </p:txBody>
          </p:sp>
          <p:sp>
            <p:nvSpPr>
              <p:cNvPr id="95" name="Line 43"/>
              <p:cNvSpPr>
                <a:spLocks noChangeShapeType="1"/>
              </p:cNvSpPr>
              <p:nvPr/>
            </p:nvSpPr>
            <p:spPr bwMode="auto">
              <a:xfrm>
                <a:off x="6421042" y="4058580"/>
                <a:ext cx="1923789" cy="111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rtlCol="0" anchor="ctr"/>
              <a:lstStyle/>
              <a:p>
                <a:pPr eaLnBrk="1" fontAlgn="auto" hangingPunct="1">
                  <a:spcBef>
                    <a:spcPts val="0"/>
                  </a:spcBef>
                  <a:spcAft>
                    <a:spcPts val="0"/>
                  </a:spcAft>
                </a:pPr>
                <a:endParaRPr lang="en-US" sz="900" dirty="0">
                  <a:solidFill>
                    <a:srgbClr val="000000"/>
                  </a:solidFill>
                  <a:latin typeface="Arial"/>
                </a:endParaRPr>
              </a:p>
            </p:txBody>
          </p:sp>
          <p:sp>
            <p:nvSpPr>
              <p:cNvPr id="96" name="Rectangle 47"/>
              <p:cNvSpPr>
                <a:spLocks noChangeArrowheads="1"/>
              </p:cNvSpPr>
              <p:nvPr/>
            </p:nvSpPr>
            <p:spPr bwMode="auto">
              <a:xfrm>
                <a:off x="6392923" y="4160112"/>
                <a:ext cx="64120" cy="14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0"/>
                  </a:spcBef>
                  <a:spcAft>
                    <a:spcPts val="0"/>
                  </a:spcAft>
                  <a:buClrTx/>
                  <a:buNone/>
                </a:pPr>
                <a:r>
                  <a:rPr lang="en-US" altLang="en-US" sz="900" dirty="0">
                    <a:solidFill>
                      <a:srgbClr val="000000"/>
                    </a:solidFill>
                  </a:rPr>
                  <a:t>0</a:t>
                </a:r>
              </a:p>
            </p:txBody>
          </p:sp>
          <p:sp>
            <p:nvSpPr>
              <p:cNvPr id="97" name="Rectangle 48"/>
              <p:cNvSpPr>
                <a:spLocks noChangeArrowheads="1"/>
              </p:cNvSpPr>
              <p:nvPr/>
            </p:nvSpPr>
            <p:spPr bwMode="auto">
              <a:xfrm>
                <a:off x="7361333" y="4160112"/>
                <a:ext cx="64120" cy="14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0"/>
                  </a:spcBef>
                  <a:spcAft>
                    <a:spcPts val="0"/>
                  </a:spcAft>
                  <a:buClrTx/>
                  <a:buNone/>
                </a:pPr>
                <a:r>
                  <a:rPr lang="en-US" altLang="en-US" sz="900" dirty="0">
                    <a:solidFill>
                      <a:srgbClr val="000000"/>
                    </a:solidFill>
                  </a:rPr>
                  <a:t>1</a:t>
                </a:r>
              </a:p>
            </p:txBody>
          </p:sp>
          <p:sp>
            <p:nvSpPr>
              <p:cNvPr id="98" name="Rectangle 49"/>
              <p:cNvSpPr>
                <a:spLocks noChangeArrowheads="1"/>
              </p:cNvSpPr>
              <p:nvPr/>
            </p:nvSpPr>
            <p:spPr bwMode="auto">
              <a:xfrm>
                <a:off x="8327685" y="4160112"/>
                <a:ext cx="64120" cy="14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0"/>
                  </a:spcBef>
                  <a:spcAft>
                    <a:spcPts val="0"/>
                  </a:spcAft>
                  <a:buClrTx/>
                  <a:buNone/>
                </a:pPr>
                <a:r>
                  <a:rPr lang="en-US" altLang="en-US" sz="900" dirty="0">
                    <a:solidFill>
                      <a:srgbClr val="000000"/>
                    </a:solidFill>
                  </a:rPr>
                  <a:t>2</a:t>
                </a:r>
              </a:p>
            </p:txBody>
          </p:sp>
          <p:sp>
            <p:nvSpPr>
              <p:cNvPr id="99" name="Rectangle 5"/>
              <p:cNvSpPr>
                <a:spLocks noChangeArrowheads="1"/>
              </p:cNvSpPr>
              <p:nvPr/>
            </p:nvSpPr>
            <p:spPr bwMode="auto">
              <a:xfrm>
                <a:off x="7325718" y="2041113"/>
                <a:ext cx="128385" cy="168789"/>
              </a:xfrm>
              <a:prstGeom prst="rect">
                <a:avLst/>
              </a:prstGeom>
              <a:ln w="9525">
                <a:solidFill>
                  <a:srgbClr val="007CC2"/>
                </a:solidFill>
              </a:ln>
              <a:scene3d>
                <a:camera prst="orthographicFront"/>
                <a:lightRig rig="soft" dir="t"/>
              </a:scene3d>
              <a:sp3d>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900" dirty="0">
                  <a:solidFill>
                    <a:srgbClr val="FFFFFF"/>
                  </a:solidFill>
                  <a:latin typeface="Arial"/>
                </a:endParaRPr>
              </a:p>
            </p:txBody>
          </p:sp>
          <p:grpSp>
            <p:nvGrpSpPr>
              <p:cNvPr id="100" name="Group 99"/>
              <p:cNvGrpSpPr/>
              <p:nvPr/>
            </p:nvGrpSpPr>
            <p:grpSpPr>
              <a:xfrm>
                <a:off x="6982061" y="2603690"/>
                <a:ext cx="472546" cy="168789"/>
                <a:chOff x="6982061" y="2603690"/>
                <a:chExt cx="472546" cy="168789"/>
              </a:xfrm>
            </p:grpSpPr>
            <p:grpSp>
              <p:nvGrpSpPr>
                <p:cNvPr id="116" name="Group 72"/>
                <p:cNvGrpSpPr>
                  <a:grpSpLocks/>
                </p:cNvGrpSpPr>
                <p:nvPr/>
              </p:nvGrpSpPr>
              <p:grpSpPr bwMode="auto">
                <a:xfrm>
                  <a:off x="6982061" y="2649520"/>
                  <a:ext cx="472546" cy="77129"/>
                  <a:chOff x="3406" y="2184"/>
                  <a:chExt cx="346" cy="58"/>
                </a:xfrm>
                <a:solidFill>
                  <a:schemeClr val="accent3"/>
                </a:solidFill>
              </p:grpSpPr>
              <p:sp>
                <p:nvSpPr>
                  <p:cNvPr id="118" name="Line 73"/>
                  <p:cNvSpPr>
                    <a:spLocks noChangeShapeType="1"/>
                  </p:cNvSpPr>
                  <p:nvPr/>
                </p:nvSpPr>
                <p:spPr bwMode="blackWhite">
                  <a:xfrm>
                    <a:off x="3408" y="2213"/>
                    <a:ext cx="344" cy="0"/>
                  </a:xfrm>
                  <a:prstGeom prst="line">
                    <a:avLst/>
                  </a:prstGeom>
                  <a:grpFill/>
                  <a:ln w="28575">
                    <a:solidFill>
                      <a:schemeClr val="accent6"/>
                    </a:solidFill>
                    <a:round/>
                    <a:headEnd/>
                    <a:tailEnd/>
                  </a:ln>
                  <a:effectLst/>
                </p:spPr>
                <p:txBody>
                  <a:bodyPr wrap="none" anchor="ctr" anchorCtr="1"/>
                  <a:lstStyle/>
                  <a:p>
                    <a:pPr algn="l" eaLnBrk="1" fontAlgn="auto" hangingPunct="1">
                      <a:spcBef>
                        <a:spcPts val="0"/>
                      </a:spcBef>
                      <a:spcAft>
                        <a:spcPts val="0"/>
                      </a:spcAft>
                      <a:defRPr/>
                    </a:pPr>
                    <a:endParaRPr lang="en-US" sz="1200" dirty="0">
                      <a:solidFill>
                        <a:srgbClr val="000000"/>
                      </a:solidFill>
                      <a:latin typeface="Arial"/>
                    </a:endParaRPr>
                  </a:p>
                </p:txBody>
              </p:sp>
              <p:sp>
                <p:nvSpPr>
                  <p:cNvPr id="119" name="Line 74"/>
                  <p:cNvSpPr>
                    <a:spLocks noChangeShapeType="1"/>
                  </p:cNvSpPr>
                  <p:nvPr/>
                </p:nvSpPr>
                <p:spPr bwMode="blackWhite">
                  <a:xfrm rot="-5400000">
                    <a:off x="3377" y="2213"/>
                    <a:ext cx="58" cy="0"/>
                  </a:xfrm>
                  <a:prstGeom prst="line">
                    <a:avLst/>
                  </a:prstGeom>
                  <a:solidFill>
                    <a:srgbClr val="007CC2"/>
                  </a:solidFill>
                  <a:ln w="28575">
                    <a:solidFill>
                      <a:schemeClr val="accent6"/>
                    </a:solidFill>
                    <a:round/>
                    <a:headEnd/>
                    <a:tailEnd/>
                  </a:ln>
                  <a:effectLst/>
                </p:spPr>
                <p:txBody>
                  <a:bodyPr wrap="none" anchor="ctr" anchorCtr="1"/>
                  <a:lstStyle/>
                  <a:p>
                    <a:pPr algn="l" eaLnBrk="1" fontAlgn="auto" hangingPunct="1">
                      <a:spcBef>
                        <a:spcPts val="0"/>
                      </a:spcBef>
                      <a:spcAft>
                        <a:spcPts val="0"/>
                      </a:spcAft>
                      <a:defRPr/>
                    </a:pPr>
                    <a:endParaRPr lang="en-US" sz="1200" dirty="0">
                      <a:solidFill>
                        <a:srgbClr val="000000"/>
                      </a:solidFill>
                      <a:latin typeface="Arial"/>
                    </a:endParaRPr>
                  </a:p>
                </p:txBody>
              </p:sp>
              <p:sp>
                <p:nvSpPr>
                  <p:cNvPr id="120" name="Line 75"/>
                  <p:cNvSpPr>
                    <a:spLocks noChangeShapeType="1"/>
                  </p:cNvSpPr>
                  <p:nvPr/>
                </p:nvSpPr>
                <p:spPr bwMode="blackWhite">
                  <a:xfrm rot="-5400000">
                    <a:off x="3721" y="2213"/>
                    <a:ext cx="58" cy="0"/>
                  </a:xfrm>
                  <a:prstGeom prst="line">
                    <a:avLst/>
                  </a:prstGeom>
                  <a:solidFill>
                    <a:srgbClr val="007CC2"/>
                  </a:solidFill>
                  <a:ln w="28575">
                    <a:solidFill>
                      <a:schemeClr val="accent6"/>
                    </a:solidFill>
                    <a:round/>
                    <a:headEnd/>
                    <a:tailEnd/>
                  </a:ln>
                  <a:effectLst/>
                </p:spPr>
                <p:txBody>
                  <a:bodyPr wrap="none" anchor="ctr" anchorCtr="1"/>
                  <a:lstStyle/>
                  <a:p>
                    <a:pPr algn="l" eaLnBrk="1" fontAlgn="auto" hangingPunct="1">
                      <a:spcBef>
                        <a:spcPts val="0"/>
                      </a:spcBef>
                      <a:spcAft>
                        <a:spcPts val="0"/>
                      </a:spcAft>
                      <a:defRPr/>
                    </a:pPr>
                    <a:endParaRPr lang="en-US" sz="1200" dirty="0">
                      <a:solidFill>
                        <a:srgbClr val="000000"/>
                      </a:solidFill>
                      <a:latin typeface="Arial"/>
                    </a:endParaRPr>
                  </a:p>
                </p:txBody>
              </p:sp>
            </p:grpSp>
            <p:sp>
              <p:nvSpPr>
                <p:cNvPr id="117" name="Rectangle 69"/>
                <p:cNvSpPr>
                  <a:spLocks noChangeArrowheads="1"/>
                </p:cNvSpPr>
                <p:nvPr/>
              </p:nvSpPr>
              <p:spPr bwMode="auto">
                <a:xfrm>
                  <a:off x="7159744" y="2603690"/>
                  <a:ext cx="128385" cy="168789"/>
                </a:xfrm>
                <a:prstGeom prst="rect">
                  <a:avLst/>
                </a:prstGeom>
                <a:ln w="9525">
                  <a:solidFill>
                    <a:srgbClr val="007CC2"/>
                  </a:solidFill>
                </a:ln>
                <a:scene3d>
                  <a:camera prst="orthographicFront"/>
                  <a:lightRig rig="soft" dir="t"/>
                </a:scene3d>
                <a:sp3d>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900" dirty="0">
                    <a:solidFill>
                      <a:srgbClr val="FFFFFF"/>
                    </a:solidFill>
                    <a:latin typeface="Arial"/>
                  </a:endParaRPr>
                </a:p>
              </p:txBody>
            </p:sp>
          </p:grpSp>
          <p:grpSp>
            <p:nvGrpSpPr>
              <p:cNvPr id="101" name="Group 100"/>
              <p:cNvGrpSpPr/>
              <p:nvPr/>
            </p:nvGrpSpPr>
            <p:grpSpPr>
              <a:xfrm>
                <a:off x="6902504" y="3138223"/>
                <a:ext cx="404648" cy="168789"/>
                <a:chOff x="6902504" y="3138223"/>
                <a:chExt cx="404648" cy="168789"/>
              </a:xfrm>
            </p:grpSpPr>
            <p:grpSp>
              <p:nvGrpSpPr>
                <p:cNvPr id="111" name="Group 76"/>
                <p:cNvGrpSpPr>
                  <a:grpSpLocks/>
                </p:cNvGrpSpPr>
                <p:nvPr/>
              </p:nvGrpSpPr>
              <p:grpSpPr bwMode="auto">
                <a:xfrm>
                  <a:off x="6902504" y="3184053"/>
                  <a:ext cx="404648" cy="77129"/>
                  <a:chOff x="3406" y="2184"/>
                  <a:chExt cx="346" cy="58"/>
                </a:xfrm>
                <a:solidFill>
                  <a:srgbClr val="FF0000"/>
                </a:solidFill>
              </p:grpSpPr>
              <p:sp>
                <p:nvSpPr>
                  <p:cNvPr id="113" name="Line 77"/>
                  <p:cNvSpPr>
                    <a:spLocks noChangeShapeType="1"/>
                  </p:cNvSpPr>
                  <p:nvPr/>
                </p:nvSpPr>
                <p:spPr bwMode="blackWhite">
                  <a:xfrm>
                    <a:off x="3408" y="2213"/>
                    <a:ext cx="344" cy="0"/>
                  </a:xfrm>
                  <a:prstGeom prst="line">
                    <a:avLst/>
                  </a:prstGeom>
                  <a:solidFill>
                    <a:srgbClr val="007CC2"/>
                  </a:solidFill>
                  <a:ln w="28575">
                    <a:solidFill>
                      <a:schemeClr val="accent6"/>
                    </a:solidFill>
                    <a:round/>
                    <a:headEnd/>
                    <a:tailEnd/>
                  </a:ln>
                  <a:effectLst/>
                </p:spPr>
                <p:txBody>
                  <a:bodyPr wrap="none" anchor="ctr" anchorCtr="1"/>
                  <a:lstStyle/>
                  <a:p>
                    <a:pPr algn="l" eaLnBrk="1" fontAlgn="auto" hangingPunct="1">
                      <a:spcBef>
                        <a:spcPts val="0"/>
                      </a:spcBef>
                      <a:spcAft>
                        <a:spcPts val="0"/>
                      </a:spcAft>
                      <a:defRPr/>
                    </a:pPr>
                    <a:endParaRPr lang="en-US" sz="1200" dirty="0">
                      <a:solidFill>
                        <a:srgbClr val="000000"/>
                      </a:solidFill>
                      <a:latin typeface="Arial"/>
                    </a:endParaRPr>
                  </a:p>
                </p:txBody>
              </p:sp>
              <p:sp>
                <p:nvSpPr>
                  <p:cNvPr id="114" name="Line 78"/>
                  <p:cNvSpPr>
                    <a:spLocks noChangeShapeType="1"/>
                  </p:cNvSpPr>
                  <p:nvPr/>
                </p:nvSpPr>
                <p:spPr bwMode="blackWhite">
                  <a:xfrm rot="-5400000">
                    <a:off x="3377" y="2213"/>
                    <a:ext cx="58" cy="0"/>
                  </a:xfrm>
                  <a:prstGeom prst="line">
                    <a:avLst/>
                  </a:prstGeom>
                  <a:grpFill/>
                  <a:ln w="28575">
                    <a:solidFill>
                      <a:schemeClr val="accent6"/>
                    </a:solidFill>
                    <a:round/>
                    <a:headEnd/>
                    <a:tailEnd/>
                  </a:ln>
                  <a:effectLst/>
                </p:spPr>
                <p:txBody>
                  <a:bodyPr wrap="none" anchor="ctr" anchorCtr="1"/>
                  <a:lstStyle/>
                  <a:p>
                    <a:pPr algn="l" eaLnBrk="1" fontAlgn="auto" hangingPunct="1">
                      <a:spcBef>
                        <a:spcPts val="0"/>
                      </a:spcBef>
                      <a:spcAft>
                        <a:spcPts val="0"/>
                      </a:spcAft>
                      <a:defRPr/>
                    </a:pPr>
                    <a:endParaRPr lang="en-US" sz="1200" dirty="0">
                      <a:solidFill>
                        <a:srgbClr val="000000"/>
                      </a:solidFill>
                      <a:latin typeface="Arial"/>
                    </a:endParaRPr>
                  </a:p>
                </p:txBody>
              </p:sp>
              <p:sp>
                <p:nvSpPr>
                  <p:cNvPr id="115" name="Line 79"/>
                  <p:cNvSpPr>
                    <a:spLocks noChangeShapeType="1"/>
                  </p:cNvSpPr>
                  <p:nvPr/>
                </p:nvSpPr>
                <p:spPr bwMode="blackWhite">
                  <a:xfrm rot="-5400000">
                    <a:off x="3721" y="2213"/>
                    <a:ext cx="58" cy="0"/>
                  </a:xfrm>
                  <a:prstGeom prst="line">
                    <a:avLst/>
                  </a:prstGeom>
                  <a:grpFill/>
                  <a:ln w="28575">
                    <a:solidFill>
                      <a:schemeClr val="accent6"/>
                    </a:solidFill>
                    <a:round/>
                    <a:headEnd/>
                    <a:tailEnd/>
                  </a:ln>
                  <a:effectLst/>
                </p:spPr>
                <p:txBody>
                  <a:bodyPr wrap="none" anchor="ctr" anchorCtr="1"/>
                  <a:lstStyle/>
                  <a:p>
                    <a:pPr algn="l" eaLnBrk="1" fontAlgn="auto" hangingPunct="1">
                      <a:spcBef>
                        <a:spcPts val="0"/>
                      </a:spcBef>
                      <a:spcAft>
                        <a:spcPts val="0"/>
                      </a:spcAft>
                      <a:defRPr/>
                    </a:pPr>
                    <a:endParaRPr lang="en-US" sz="1200" dirty="0">
                      <a:solidFill>
                        <a:srgbClr val="000000"/>
                      </a:solidFill>
                      <a:latin typeface="Arial"/>
                    </a:endParaRPr>
                  </a:p>
                </p:txBody>
              </p:sp>
            </p:grpSp>
            <p:sp>
              <p:nvSpPr>
                <p:cNvPr id="112" name="Rectangle 70"/>
                <p:cNvSpPr>
                  <a:spLocks noChangeArrowheads="1"/>
                </p:cNvSpPr>
                <p:nvPr/>
              </p:nvSpPr>
              <p:spPr bwMode="auto">
                <a:xfrm>
                  <a:off x="7045207" y="3138223"/>
                  <a:ext cx="128385" cy="168789"/>
                </a:xfrm>
                <a:prstGeom prst="rect">
                  <a:avLst/>
                </a:prstGeom>
                <a:ln w="9525">
                  <a:solidFill>
                    <a:srgbClr val="007CC2"/>
                  </a:solidFill>
                </a:ln>
                <a:scene3d>
                  <a:camera prst="orthographicFront"/>
                  <a:lightRig rig="soft" dir="t"/>
                </a:scene3d>
                <a:sp3d>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900" dirty="0">
                    <a:solidFill>
                      <a:srgbClr val="FFFFFF"/>
                    </a:solidFill>
                    <a:latin typeface="Arial"/>
                  </a:endParaRPr>
                </a:p>
              </p:txBody>
            </p:sp>
          </p:grpSp>
          <p:grpSp>
            <p:nvGrpSpPr>
              <p:cNvPr id="102" name="Group 101"/>
              <p:cNvGrpSpPr/>
              <p:nvPr/>
            </p:nvGrpSpPr>
            <p:grpSpPr>
              <a:xfrm>
                <a:off x="6811288" y="3688873"/>
                <a:ext cx="495863" cy="168789"/>
                <a:chOff x="6811288" y="3722214"/>
                <a:chExt cx="495863" cy="168789"/>
              </a:xfrm>
            </p:grpSpPr>
            <p:sp>
              <p:nvSpPr>
                <p:cNvPr id="107" name="Line 81"/>
                <p:cNvSpPr>
                  <a:spLocks noChangeShapeType="1"/>
                </p:cNvSpPr>
                <p:nvPr/>
              </p:nvSpPr>
              <p:spPr bwMode="blackWhite">
                <a:xfrm>
                  <a:off x="6814153" y="3806608"/>
                  <a:ext cx="492998" cy="0"/>
                </a:xfrm>
                <a:prstGeom prst="line">
                  <a:avLst/>
                </a:prstGeom>
                <a:solidFill>
                  <a:srgbClr val="007CC2"/>
                </a:solidFill>
                <a:ln w="28575">
                  <a:solidFill>
                    <a:schemeClr val="accent6"/>
                  </a:solidFill>
                  <a:round/>
                  <a:headEnd/>
                  <a:tailEnd/>
                </a:ln>
                <a:effectLst/>
              </p:spPr>
              <p:txBody>
                <a:bodyPr wrap="none" anchor="ctr" anchorCtr="1"/>
                <a:lstStyle/>
                <a:p>
                  <a:pPr algn="l" eaLnBrk="1" fontAlgn="auto" hangingPunct="1">
                    <a:spcBef>
                      <a:spcPts val="0"/>
                    </a:spcBef>
                    <a:spcAft>
                      <a:spcPts val="0"/>
                    </a:spcAft>
                    <a:defRPr/>
                  </a:pPr>
                  <a:endParaRPr lang="en-US" sz="1200" dirty="0">
                    <a:solidFill>
                      <a:srgbClr val="000000"/>
                    </a:solidFill>
                    <a:latin typeface="Arial"/>
                  </a:endParaRPr>
                </a:p>
              </p:txBody>
            </p:sp>
            <p:sp>
              <p:nvSpPr>
                <p:cNvPr id="108" name="Line 82"/>
                <p:cNvSpPr>
                  <a:spLocks noChangeShapeType="1"/>
                </p:cNvSpPr>
                <p:nvPr/>
              </p:nvSpPr>
              <p:spPr bwMode="blackWhite">
                <a:xfrm rot="16200000">
                  <a:off x="6772723" y="3806608"/>
                  <a:ext cx="77129" cy="0"/>
                </a:xfrm>
                <a:prstGeom prst="line">
                  <a:avLst/>
                </a:prstGeom>
                <a:solidFill>
                  <a:srgbClr val="007CC2"/>
                </a:solidFill>
                <a:ln w="28575">
                  <a:solidFill>
                    <a:schemeClr val="accent6"/>
                  </a:solidFill>
                  <a:round/>
                  <a:headEnd/>
                  <a:tailEnd/>
                </a:ln>
                <a:effectLst/>
              </p:spPr>
              <p:txBody>
                <a:bodyPr wrap="none" anchor="ctr" anchorCtr="1"/>
                <a:lstStyle/>
                <a:p>
                  <a:pPr algn="l" eaLnBrk="1" fontAlgn="auto" hangingPunct="1">
                    <a:spcBef>
                      <a:spcPts val="0"/>
                    </a:spcBef>
                    <a:spcAft>
                      <a:spcPts val="0"/>
                    </a:spcAft>
                    <a:defRPr/>
                  </a:pPr>
                  <a:endParaRPr lang="en-US" sz="1200" dirty="0">
                    <a:solidFill>
                      <a:srgbClr val="000000"/>
                    </a:solidFill>
                    <a:latin typeface="Arial"/>
                  </a:endParaRPr>
                </a:p>
              </p:txBody>
            </p:sp>
            <p:sp>
              <p:nvSpPr>
                <p:cNvPr id="109" name="Line 83"/>
                <p:cNvSpPr>
                  <a:spLocks noChangeShapeType="1"/>
                </p:cNvSpPr>
                <p:nvPr/>
              </p:nvSpPr>
              <p:spPr bwMode="blackWhite">
                <a:xfrm rot="16200000">
                  <a:off x="7265720" y="3806608"/>
                  <a:ext cx="77129" cy="0"/>
                </a:xfrm>
                <a:prstGeom prst="line">
                  <a:avLst/>
                </a:prstGeom>
                <a:solidFill>
                  <a:srgbClr val="FF0000"/>
                </a:solidFill>
                <a:ln w="28575">
                  <a:solidFill>
                    <a:schemeClr val="accent6"/>
                  </a:solidFill>
                  <a:round/>
                  <a:headEnd/>
                  <a:tailEnd/>
                </a:ln>
                <a:effectLst/>
              </p:spPr>
              <p:txBody>
                <a:bodyPr wrap="none" anchor="ctr" anchorCtr="1"/>
                <a:lstStyle/>
                <a:p>
                  <a:pPr algn="l" eaLnBrk="1" fontAlgn="auto" hangingPunct="1">
                    <a:spcBef>
                      <a:spcPts val="0"/>
                    </a:spcBef>
                    <a:spcAft>
                      <a:spcPts val="0"/>
                    </a:spcAft>
                    <a:defRPr/>
                  </a:pPr>
                  <a:endParaRPr lang="en-US" sz="1200" dirty="0">
                    <a:solidFill>
                      <a:srgbClr val="000000"/>
                    </a:solidFill>
                    <a:latin typeface="Arial"/>
                  </a:endParaRPr>
                </a:p>
              </p:txBody>
            </p:sp>
            <p:sp>
              <p:nvSpPr>
                <p:cNvPr id="110" name="Rectangle 71"/>
                <p:cNvSpPr>
                  <a:spLocks noChangeArrowheads="1"/>
                </p:cNvSpPr>
                <p:nvPr/>
              </p:nvSpPr>
              <p:spPr bwMode="auto">
                <a:xfrm>
                  <a:off x="6999943" y="3722214"/>
                  <a:ext cx="128385" cy="168789"/>
                </a:xfrm>
                <a:prstGeom prst="rect">
                  <a:avLst/>
                </a:prstGeom>
                <a:ln w="9525">
                  <a:solidFill>
                    <a:srgbClr val="007CC2"/>
                  </a:solidFill>
                </a:ln>
                <a:scene3d>
                  <a:camera prst="orthographicFront"/>
                  <a:lightRig rig="soft" dir="t"/>
                </a:scene3d>
                <a:sp3d>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900" dirty="0">
                    <a:solidFill>
                      <a:srgbClr val="FFFFFF"/>
                    </a:solidFill>
                    <a:latin typeface="Arial"/>
                  </a:endParaRPr>
                </a:p>
              </p:txBody>
            </p:sp>
          </p:grpSp>
          <p:sp>
            <p:nvSpPr>
              <p:cNvPr id="103" name="TextBox 29"/>
              <p:cNvSpPr txBox="1">
                <a:spLocks noChangeArrowheads="1"/>
              </p:cNvSpPr>
              <p:nvPr/>
            </p:nvSpPr>
            <p:spPr bwMode="auto">
              <a:xfrm rot="16200000">
                <a:off x="5393434" y="2840426"/>
                <a:ext cx="15544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1000" b="1" dirty="0">
                    <a:solidFill>
                      <a:srgbClr val="000000"/>
                    </a:solidFill>
                  </a:rPr>
                  <a:t>Achieved LDL-C (mg/dL) </a:t>
                </a:r>
                <a:endParaRPr lang="en-US" altLang="en-US" sz="1000" b="1" baseline="30000" dirty="0">
                  <a:solidFill>
                    <a:srgbClr val="000000"/>
                  </a:solidFill>
                </a:endParaRPr>
              </a:p>
            </p:txBody>
          </p:sp>
          <p:cxnSp>
            <p:nvCxnSpPr>
              <p:cNvPr id="104" name="Straight Connector 82"/>
              <p:cNvCxnSpPr>
                <a:cxnSpLocks noChangeShapeType="1"/>
              </p:cNvCxnSpPr>
              <p:nvPr/>
            </p:nvCxnSpPr>
            <p:spPr bwMode="auto">
              <a:xfrm>
                <a:off x="6426200" y="4055284"/>
                <a:ext cx="0" cy="6125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105" name="Straight Connector 82"/>
              <p:cNvCxnSpPr>
                <a:cxnSpLocks noChangeShapeType="1"/>
              </p:cNvCxnSpPr>
              <p:nvPr/>
            </p:nvCxnSpPr>
            <p:spPr bwMode="auto">
              <a:xfrm>
                <a:off x="8345486" y="4055284"/>
                <a:ext cx="0" cy="6125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106" name="Straight Connector 82"/>
              <p:cNvCxnSpPr>
                <a:cxnSpLocks noChangeShapeType="1"/>
              </p:cNvCxnSpPr>
              <p:nvPr/>
            </p:nvCxnSpPr>
            <p:spPr bwMode="auto">
              <a:xfrm>
                <a:off x="7389814" y="4055284"/>
                <a:ext cx="0" cy="6125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nvGrpSpPr>
            <p:cNvPr id="121" name="Group 120"/>
            <p:cNvGrpSpPr/>
            <p:nvPr/>
          </p:nvGrpSpPr>
          <p:grpSpPr>
            <a:xfrm>
              <a:off x="486901" y="1974115"/>
              <a:ext cx="2413462" cy="2697899"/>
              <a:chOff x="486901" y="1812190"/>
              <a:chExt cx="2413462" cy="2697899"/>
            </a:xfrm>
          </p:grpSpPr>
          <p:sp>
            <p:nvSpPr>
              <p:cNvPr id="122" name="TextBox 121"/>
              <p:cNvSpPr txBox="1"/>
              <p:nvPr/>
            </p:nvSpPr>
            <p:spPr>
              <a:xfrm>
                <a:off x="1339660" y="4356201"/>
                <a:ext cx="892873" cy="153888"/>
              </a:xfrm>
              <a:prstGeom prst="rect">
                <a:avLst/>
              </a:prstGeom>
              <a:noFill/>
            </p:spPr>
            <p:txBody>
              <a:bodyPr wrap="none" lIns="0" tIns="0" rIns="0" bIns="0" rtlCol="0">
                <a:spAutoFit/>
              </a:bodyPr>
              <a:lstStyle/>
              <a:p>
                <a:pPr eaLnBrk="1" fontAlgn="auto" hangingPunct="1">
                  <a:spcBef>
                    <a:spcPts val="0"/>
                  </a:spcBef>
                  <a:spcAft>
                    <a:spcPts val="0"/>
                  </a:spcAft>
                </a:pPr>
                <a:r>
                  <a:rPr lang="en-CA" sz="1000" b="1" dirty="0">
                    <a:solidFill>
                      <a:srgbClr val="000000"/>
                    </a:solidFill>
                    <a:latin typeface="Arial"/>
                  </a:rPr>
                  <a:t>LDL-C (mg/dL)</a:t>
                </a:r>
                <a:endParaRPr lang="en-US" sz="1000" b="1" dirty="0">
                  <a:solidFill>
                    <a:srgbClr val="000000"/>
                  </a:solidFill>
                  <a:latin typeface="Arial"/>
                </a:endParaRPr>
              </a:p>
            </p:txBody>
          </p:sp>
          <p:sp>
            <p:nvSpPr>
              <p:cNvPr id="123" name="TextBox 122"/>
              <p:cNvSpPr txBox="1"/>
              <p:nvPr/>
            </p:nvSpPr>
            <p:spPr>
              <a:xfrm>
                <a:off x="591501" y="3999746"/>
                <a:ext cx="204469" cy="138499"/>
              </a:xfrm>
              <a:prstGeom prst="rect">
                <a:avLst/>
              </a:prstGeom>
              <a:noFill/>
            </p:spPr>
            <p:txBody>
              <a:bodyPr wrap="square" lIns="0" tIns="0" rIns="0" bIns="0" rtlCol="0">
                <a:spAutoFit/>
              </a:bodyPr>
              <a:lstStyle/>
              <a:p>
                <a:pPr algn="r" eaLnBrk="1" fontAlgn="auto" hangingPunct="1">
                  <a:spcBef>
                    <a:spcPts val="0"/>
                  </a:spcBef>
                  <a:spcAft>
                    <a:spcPts val="0"/>
                  </a:spcAft>
                </a:pPr>
                <a:r>
                  <a:rPr lang="en-US" sz="900" dirty="0">
                    <a:solidFill>
                      <a:srgbClr val="000000"/>
                    </a:solidFill>
                    <a:latin typeface="Arial"/>
                  </a:rPr>
                  <a:t>0</a:t>
                </a:r>
              </a:p>
            </p:txBody>
          </p:sp>
          <p:sp>
            <p:nvSpPr>
              <p:cNvPr id="124" name="TextBox 1"/>
              <p:cNvSpPr txBox="1">
                <a:spLocks noChangeArrowheads="1"/>
              </p:cNvSpPr>
              <p:nvPr/>
            </p:nvSpPr>
            <p:spPr bwMode="auto">
              <a:xfrm>
                <a:off x="853915" y="2717246"/>
                <a:ext cx="3540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900" dirty="0">
                    <a:solidFill>
                      <a:srgbClr val="000000"/>
                    </a:solidFill>
                    <a:latin typeface="Arial"/>
                  </a:rPr>
                  <a:t>&lt;64</a:t>
                </a:r>
              </a:p>
            </p:txBody>
          </p:sp>
          <p:sp>
            <p:nvSpPr>
              <p:cNvPr id="125" name="Rectangle 124"/>
              <p:cNvSpPr/>
              <p:nvPr/>
            </p:nvSpPr>
            <p:spPr>
              <a:xfrm>
                <a:off x="953928" y="2925828"/>
                <a:ext cx="254002" cy="1152916"/>
              </a:xfrm>
              <a:prstGeom prst="rect">
                <a:avLst/>
              </a:prstGeom>
              <a:ln w="9525">
                <a:solidFill>
                  <a:srgbClr val="007CC2"/>
                </a:solidFill>
              </a:ln>
              <a:scene3d>
                <a:camera prst="orthographicFront"/>
                <a:lightRig rig="sof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900" dirty="0">
                  <a:solidFill>
                    <a:srgbClr val="FFFFFF"/>
                  </a:solidFill>
                  <a:latin typeface="Arial"/>
                </a:endParaRPr>
              </a:p>
            </p:txBody>
          </p:sp>
          <p:sp>
            <p:nvSpPr>
              <p:cNvPr id="126" name="Rectangle 125"/>
              <p:cNvSpPr/>
              <p:nvPr/>
            </p:nvSpPr>
            <p:spPr>
              <a:xfrm>
                <a:off x="1325403" y="2844538"/>
                <a:ext cx="254002" cy="1234206"/>
              </a:xfrm>
              <a:prstGeom prst="rect">
                <a:avLst/>
              </a:prstGeom>
              <a:ln w="9525">
                <a:solidFill>
                  <a:srgbClr val="007CC2"/>
                </a:solidFill>
              </a:ln>
              <a:scene3d>
                <a:camera prst="orthographicFront"/>
                <a:lightRig rig="sof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900" dirty="0">
                  <a:solidFill>
                    <a:srgbClr val="FFFFFF"/>
                  </a:solidFill>
                  <a:latin typeface="Arial"/>
                </a:endParaRPr>
              </a:p>
            </p:txBody>
          </p:sp>
          <p:sp>
            <p:nvSpPr>
              <p:cNvPr id="127" name="Rectangle 126"/>
              <p:cNvSpPr/>
              <p:nvPr/>
            </p:nvSpPr>
            <p:spPr>
              <a:xfrm>
                <a:off x="1696878" y="2692050"/>
                <a:ext cx="254002" cy="1386694"/>
              </a:xfrm>
              <a:prstGeom prst="rect">
                <a:avLst/>
              </a:prstGeom>
              <a:ln w="9525">
                <a:solidFill>
                  <a:srgbClr val="007CC2"/>
                </a:solidFill>
              </a:ln>
              <a:scene3d>
                <a:camera prst="orthographicFront"/>
                <a:lightRig rig="sof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900" dirty="0">
                  <a:solidFill>
                    <a:srgbClr val="FFFFFF"/>
                  </a:solidFill>
                  <a:latin typeface="Arial"/>
                </a:endParaRPr>
              </a:p>
            </p:txBody>
          </p:sp>
          <p:sp>
            <p:nvSpPr>
              <p:cNvPr id="128" name="Rectangle 127"/>
              <p:cNvSpPr/>
              <p:nvPr/>
            </p:nvSpPr>
            <p:spPr>
              <a:xfrm>
                <a:off x="2068353" y="2415847"/>
                <a:ext cx="254002" cy="1662897"/>
              </a:xfrm>
              <a:prstGeom prst="rect">
                <a:avLst/>
              </a:prstGeom>
              <a:ln w="9525">
                <a:solidFill>
                  <a:srgbClr val="007CC2"/>
                </a:solidFill>
              </a:ln>
              <a:scene3d>
                <a:camera prst="orthographicFront"/>
                <a:lightRig rig="sof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900" dirty="0">
                  <a:solidFill>
                    <a:srgbClr val="FFFFFF"/>
                  </a:solidFill>
                  <a:latin typeface="Arial"/>
                </a:endParaRPr>
              </a:p>
            </p:txBody>
          </p:sp>
          <p:sp>
            <p:nvSpPr>
              <p:cNvPr id="129" name="Rectangle 128"/>
              <p:cNvSpPr/>
              <p:nvPr/>
            </p:nvSpPr>
            <p:spPr>
              <a:xfrm>
                <a:off x="2439828" y="2291156"/>
                <a:ext cx="254002" cy="1787588"/>
              </a:xfrm>
              <a:prstGeom prst="rect">
                <a:avLst/>
              </a:prstGeom>
              <a:ln w="9525">
                <a:solidFill>
                  <a:srgbClr val="007CC2"/>
                </a:solidFill>
              </a:ln>
              <a:scene3d>
                <a:camera prst="orthographicFront"/>
                <a:lightRig rig="sof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900" dirty="0">
                  <a:solidFill>
                    <a:srgbClr val="FFFFFF"/>
                  </a:solidFill>
                  <a:latin typeface="Arial"/>
                </a:endParaRPr>
              </a:p>
            </p:txBody>
          </p:sp>
          <p:sp>
            <p:nvSpPr>
              <p:cNvPr id="130" name="TextBox 129"/>
              <p:cNvSpPr txBox="1"/>
              <p:nvPr/>
            </p:nvSpPr>
            <p:spPr>
              <a:xfrm>
                <a:off x="591501" y="3717389"/>
                <a:ext cx="204469" cy="138499"/>
              </a:xfrm>
              <a:prstGeom prst="rect">
                <a:avLst/>
              </a:prstGeom>
              <a:noFill/>
            </p:spPr>
            <p:txBody>
              <a:bodyPr wrap="square" lIns="0" tIns="0" rIns="0" bIns="0" rtlCol="0">
                <a:spAutoFit/>
              </a:bodyPr>
              <a:lstStyle/>
              <a:p>
                <a:pPr algn="r" eaLnBrk="1" fontAlgn="auto" hangingPunct="1">
                  <a:spcBef>
                    <a:spcPts val="0"/>
                  </a:spcBef>
                  <a:spcAft>
                    <a:spcPts val="0"/>
                  </a:spcAft>
                </a:pPr>
                <a:r>
                  <a:rPr lang="en-US" sz="900" dirty="0">
                    <a:solidFill>
                      <a:srgbClr val="000000"/>
                    </a:solidFill>
                    <a:latin typeface="Arial"/>
                  </a:rPr>
                  <a:t>2</a:t>
                </a:r>
              </a:p>
            </p:txBody>
          </p:sp>
          <p:sp>
            <p:nvSpPr>
              <p:cNvPr id="131" name="TextBox 130"/>
              <p:cNvSpPr txBox="1"/>
              <p:nvPr/>
            </p:nvSpPr>
            <p:spPr>
              <a:xfrm>
                <a:off x="591501" y="3420390"/>
                <a:ext cx="204469" cy="138499"/>
              </a:xfrm>
              <a:prstGeom prst="rect">
                <a:avLst/>
              </a:prstGeom>
              <a:noFill/>
            </p:spPr>
            <p:txBody>
              <a:bodyPr wrap="square" lIns="0" tIns="0" rIns="0" bIns="0" rtlCol="0">
                <a:spAutoFit/>
              </a:bodyPr>
              <a:lstStyle/>
              <a:p>
                <a:pPr algn="r" eaLnBrk="1" fontAlgn="auto" hangingPunct="1">
                  <a:spcBef>
                    <a:spcPts val="0"/>
                  </a:spcBef>
                  <a:spcAft>
                    <a:spcPts val="0"/>
                  </a:spcAft>
                </a:pPr>
                <a:r>
                  <a:rPr lang="en-US" sz="900" dirty="0">
                    <a:solidFill>
                      <a:srgbClr val="000000"/>
                    </a:solidFill>
                    <a:latin typeface="Arial"/>
                  </a:rPr>
                  <a:t>4</a:t>
                </a:r>
              </a:p>
            </p:txBody>
          </p:sp>
          <p:sp>
            <p:nvSpPr>
              <p:cNvPr id="132" name="TextBox 131"/>
              <p:cNvSpPr txBox="1"/>
              <p:nvPr/>
            </p:nvSpPr>
            <p:spPr>
              <a:xfrm>
                <a:off x="591501" y="3123391"/>
                <a:ext cx="204469" cy="138499"/>
              </a:xfrm>
              <a:prstGeom prst="rect">
                <a:avLst/>
              </a:prstGeom>
              <a:noFill/>
            </p:spPr>
            <p:txBody>
              <a:bodyPr wrap="square" lIns="0" tIns="0" rIns="0" bIns="0" rtlCol="0">
                <a:spAutoFit/>
              </a:bodyPr>
              <a:lstStyle/>
              <a:p>
                <a:pPr algn="r" eaLnBrk="1" fontAlgn="auto" hangingPunct="1">
                  <a:spcBef>
                    <a:spcPts val="0"/>
                  </a:spcBef>
                  <a:spcAft>
                    <a:spcPts val="0"/>
                  </a:spcAft>
                </a:pPr>
                <a:r>
                  <a:rPr lang="en-US" sz="900" dirty="0">
                    <a:solidFill>
                      <a:srgbClr val="000000"/>
                    </a:solidFill>
                    <a:latin typeface="Arial"/>
                  </a:rPr>
                  <a:t>6</a:t>
                </a:r>
              </a:p>
            </p:txBody>
          </p:sp>
          <p:sp>
            <p:nvSpPr>
              <p:cNvPr id="133" name="TextBox 132"/>
              <p:cNvSpPr txBox="1"/>
              <p:nvPr/>
            </p:nvSpPr>
            <p:spPr>
              <a:xfrm>
                <a:off x="591501" y="2826392"/>
                <a:ext cx="204469" cy="138499"/>
              </a:xfrm>
              <a:prstGeom prst="rect">
                <a:avLst/>
              </a:prstGeom>
              <a:noFill/>
            </p:spPr>
            <p:txBody>
              <a:bodyPr wrap="square" lIns="0" tIns="0" rIns="0" bIns="0" rtlCol="0">
                <a:spAutoFit/>
              </a:bodyPr>
              <a:lstStyle/>
              <a:p>
                <a:pPr algn="r" eaLnBrk="1" fontAlgn="auto" hangingPunct="1">
                  <a:spcBef>
                    <a:spcPts val="0"/>
                  </a:spcBef>
                  <a:spcAft>
                    <a:spcPts val="0"/>
                  </a:spcAft>
                </a:pPr>
                <a:r>
                  <a:rPr lang="en-US" sz="900" dirty="0">
                    <a:solidFill>
                      <a:srgbClr val="000000"/>
                    </a:solidFill>
                    <a:latin typeface="Arial"/>
                  </a:rPr>
                  <a:t>8</a:t>
                </a:r>
              </a:p>
            </p:txBody>
          </p:sp>
          <p:sp>
            <p:nvSpPr>
              <p:cNvPr id="134" name="TextBox 133"/>
              <p:cNvSpPr txBox="1"/>
              <p:nvPr/>
            </p:nvSpPr>
            <p:spPr>
              <a:xfrm>
                <a:off x="591501" y="2529393"/>
                <a:ext cx="204469" cy="138499"/>
              </a:xfrm>
              <a:prstGeom prst="rect">
                <a:avLst/>
              </a:prstGeom>
              <a:noFill/>
            </p:spPr>
            <p:txBody>
              <a:bodyPr wrap="square" lIns="0" tIns="0" rIns="0" bIns="0" rtlCol="0">
                <a:spAutoFit/>
              </a:bodyPr>
              <a:lstStyle/>
              <a:p>
                <a:pPr algn="r" eaLnBrk="1" fontAlgn="auto" hangingPunct="1">
                  <a:spcBef>
                    <a:spcPts val="0"/>
                  </a:spcBef>
                  <a:spcAft>
                    <a:spcPts val="0"/>
                  </a:spcAft>
                </a:pPr>
                <a:r>
                  <a:rPr lang="en-US" sz="900" dirty="0">
                    <a:solidFill>
                      <a:srgbClr val="000000"/>
                    </a:solidFill>
                    <a:latin typeface="Arial"/>
                  </a:rPr>
                  <a:t>10</a:t>
                </a:r>
              </a:p>
            </p:txBody>
          </p:sp>
          <p:sp>
            <p:nvSpPr>
              <p:cNvPr id="135" name="TextBox 134"/>
              <p:cNvSpPr txBox="1"/>
              <p:nvPr/>
            </p:nvSpPr>
            <p:spPr>
              <a:xfrm>
                <a:off x="591501" y="2232394"/>
                <a:ext cx="204469" cy="138499"/>
              </a:xfrm>
              <a:prstGeom prst="rect">
                <a:avLst/>
              </a:prstGeom>
              <a:noFill/>
            </p:spPr>
            <p:txBody>
              <a:bodyPr wrap="square" lIns="0" tIns="0" rIns="0" bIns="0" rtlCol="0">
                <a:spAutoFit/>
              </a:bodyPr>
              <a:lstStyle/>
              <a:p>
                <a:pPr algn="r" eaLnBrk="1" fontAlgn="auto" hangingPunct="1">
                  <a:spcBef>
                    <a:spcPts val="0"/>
                  </a:spcBef>
                  <a:spcAft>
                    <a:spcPts val="0"/>
                  </a:spcAft>
                </a:pPr>
                <a:r>
                  <a:rPr lang="en-US" sz="900" dirty="0">
                    <a:solidFill>
                      <a:srgbClr val="000000"/>
                    </a:solidFill>
                    <a:latin typeface="Arial"/>
                  </a:rPr>
                  <a:t>12</a:t>
                </a:r>
              </a:p>
            </p:txBody>
          </p:sp>
          <p:sp>
            <p:nvSpPr>
              <p:cNvPr id="136" name="TextBox 135"/>
              <p:cNvSpPr txBox="1"/>
              <p:nvPr/>
            </p:nvSpPr>
            <p:spPr>
              <a:xfrm>
                <a:off x="591501" y="1935395"/>
                <a:ext cx="204469" cy="138499"/>
              </a:xfrm>
              <a:prstGeom prst="rect">
                <a:avLst/>
              </a:prstGeom>
              <a:noFill/>
            </p:spPr>
            <p:txBody>
              <a:bodyPr wrap="square" lIns="0" tIns="0" rIns="0" bIns="0" rtlCol="0">
                <a:spAutoFit/>
              </a:bodyPr>
              <a:lstStyle/>
              <a:p>
                <a:pPr algn="r" eaLnBrk="1" fontAlgn="auto" hangingPunct="1">
                  <a:spcBef>
                    <a:spcPts val="0"/>
                  </a:spcBef>
                  <a:spcAft>
                    <a:spcPts val="0"/>
                  </a:spcAft>
                </a:pPr>
                <a:r>
                  <a:rPr lang="en-US" sz="900" dirty="0">
                    <a:solidFill>
                      <a:srgbClr val="000000"/>
                    </a:solidFill>
                    <a:latin typeface="Arial"/>
                  </a:rPr>
                  <a:t>14</a:t>
                </a:r>
              </a:p>
            </p:txBody>
          </p:sp>
          <p:sp>
            <p:nvSpPr>
              <p:cNvPr id="137" name="TextBox 1"/>
              <p:cNvSpPr txBox="1">
                <a:spLocks noChangeArrowheads="1"/>
              </p:cNvSpPr>
              <p:nvPr/>
            </p:nvSpPr>
            <p:spPr bwMode="auto">
              <a:xfrm>
                <a:off x="1244916" y="2652708"/>
                <a:ext cx="42148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900" dirty="0">
                    <a:solidFill>
                      <a:srgbClr val="000000"/>
                    </a:solidFill>
                    <a:latin typeface="Arial"/>
                  </a:rPr>
                  <a:t>64–&lt;77</a:t>
                </a:r>
              </a:p>
            </p:txBody>
          </p:sp>
          <p:sp>
            <p:nvSpPr>
              <p:cNvPr id="138" name="TextBox 1"/>
              <p:cNvSpPr txBox="1">
                <a:spLocks noChangeArrowheads="1"/>
              </p:cNvSpPr>
              <p:nvPr/>
            </p:nvSpPr>
            <p:spPr bwMode="auto">
              <a:xfrm>
                <a:off x="1613138" y="2489184"/>
                <a:ext cx="42148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900" dirty="0">
                    <a:solidFill>
                      <a:srgbClr val="000000"/>
                    </a:solidFill>
                    <a:latin typeface="Arial"/>
                  </a:rPr>
                  <a:t>77–&lt;90</a:t>
                </a:r>
              </a:p>
            </p:txBody>
          </p:sp>
          <p:sp>
            <p:nvSpPr>
              <p:cNvPr id="139" name="TextBox 1"/>
              <p:cNvSpPr txBox="1">
                <a:spLocks noChangeArrowheads="1"/>
              </p:cNvSpPr>
              <p:nvPr/>
            </p:nvSpPr>
            <p:spPr bwMode="auto">
              <a:xfrm>
                <a:off x="1861979" y="2235942"/>
                <a:ext cx="54848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900" dirty="0">
                    <a:solidFill>
                      <a:srgbClr val="000000"/>
                    </a:solidFill>
                    <a:latin typeface="Arial"/>
                  </a:rPr>
                  <a:t>90–&lt;106</a:t>
                </a:r>
              </a:p>
            </p:txBody>
          </p:sp>
          <p:sp>
            <p:nvSpPr>
              <p:cNvPr id="140" name="TextBox 1"/>
              <p:cNvSpPr txBox="1">
                <a:spLocks noChangeArrowheads="1"/>
              </p:cNvSpPr>
              <p:nvPr/>
            </p:nvSpPr>
            <p:spPr bwMode="auto">
              <a:xfrm>
                <a:off x="2337119" y="2075999"/>
                <a:ext cx="44815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900" dirty="0">
                    <a:solidFill>
                      <a:srgbClr val="000000"/>
                    </a:solidFill>
                    <a:latin typeface="Arial"/>
                  </a:rPr>
                  <a:t>≥106</a:t>
                </a:r>
              </a:p>
            </p:txBody>
          </p:sp>
          <p:sp>
            <p:nvSpPr>
              <p:cNvPr id="141" name="TextBox 1"/>
              <p:cNvSpPr txBox="1">
                <a:spLocks noChangeArrowheads="1"/>
              </p:cNvSpPr>
              <p:nvPr/>
            </p:nvSpPr>
            <p:spPr bwMode="auto">
              <a:xfrm>
                <a:off x="933251" y="2156259"/>
                <a:ext cx="8453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900" i="1" dirty="0">
                    <a:solidFill>
                      <a:srgbClr val="000000"/>
                    </a:solidFill>
                    <a:latin typeface="Arial"/>
                  </a:rPr>
                  <a:t>P</a:t>
                </a:r>
                <a:r>
                  <a:rPr lang="en-US" altLang="en-US" sz="900" dirty="0">
                    <a:solidFill>
                      <a:srgbClr val="000000"/>
                    </a:solidFill>
                    <a:latin typeface="Arial"/>
                  </a:rPr>
                  <a:t>&lt;0.0001*</a:t>
                </a:r>
              </a:p>
            </p:txBody>
          </p:sp>
          <p:cxnSp>
            <p:nvCxnSpPr>
              <p:cNvPr id="142" name="Straight Connector 141"/>
              <p:cNvCxnSpPr/>
              <p:nvPr/>
            </p:nvCxnSpPr>
            <p:spPr>
              <a:xfrm>
                <a:off x="818990" y="2010500"/>
                <a:ext cx="34925" cy="0"/>
              </a:xfrm>
              <a:prstGeom prst="line">
                <a:avLst/>
              </a:prstGeom>
              <a:noFill/>
              <a:ln w="12700">
                <a:solidFill>
                  <a:schemeClr val="tx1"/>
                </a:solidFill>
                <a:round/>
                <a:headEnd/>
                <a:tailEnd/>
              </a:ln>
            </p:spPr>
          </p:cxnSp>
          <p:cxnSp>
            <p:nvCxnSpPr>
              <p:cNvPr id="143" name="Straight Connector 142"/>
              <p:cNvCxnSpPr/>
              <p:nvPr/>
            </p:nvCxnSpPr>
            <p:spPr>
              <a:xfrm>
                <a:off x="818990" y="2313324"/>
                <a:ext cx="34925" cy="0"/>
              </a:xfrm>
              <a:prstGeom prst="line">
                <a:avLst/>
              </a:prstGeom>
              <a:noFill/>
              <a:ln w="12700">
                <a:solidFill>
                  <a:schemeClr val="tx1"/>
                </a:solidFill>
                <a:round/>
                <a:headEnd/>
                <a:tailEnd/>
              </a:ln>
            </p:spPr>
          </p:cxnSp>
          <p:cxnSp>
            <p:nvCxnSpPr>
              <p:cNvPr id="144" name="Straight Connector 143"/>
              <p:cNvCxnSpPr/>
              <p:nvPr/>
            </p:nvCxnSpPr>
            <p:spPr>
              <a:xfrm>
                <a:off x="818990" y="2604497"/>
                <a:ext cx="34925" cy="0"/>
              </a:xfrm>
              <a:prstGeom prst="line">
                <a:avLst/>
              </a:prstGeom>
              <a:noFill/>
              <a:ln w="12700">
                <a:solidFill>
                  <a:schemeClr val="tx1"/>
                </a:solidFill>
                <a:round/>
                <a:headEnd/>
                <a:tailEnd/>
              </a:ln>
            </p:spPr>
          </p:cxnSp>
          <p:cxnSp>
            <p:nvCxnSpPr>
              <p:cNvPr id="145" name="Straight Connector 144"/>
              <p:cNvCxnSpPr/>
              <p:nvPr/>
            </p:nvCxnSpPr>
            <p:spPr>
              <a:xfrm>
                <a:off x="818990" y="2916792"/>
                <a:ext cx="34925" cy="0"/>
              </a:xfrm>
              <a:prstGeom prst="line">
                <a:avLst/>
              </a:prstGeom>
              <a:noFill/>
              <a:ln w="12700">
                <a:solidFill>
                  <a:schemeClr val="tx1"/>
                </a:solidFill>
                <a:round/>
                <a:headEnd/>
                <a:tailEnd/>
              </a:ln>
            </p:spPr>
          </p:cxnSp>
          <p:cxnSp>
            <p:nvCxnSpPr>
              <p:cNvPr id="146" name="Straight Connector 145"/>
              <p:cNvCxnSpPr/>
              <p:nvPr/>
            </p:nvCxnSpPr>
            <p:spPr>
              <a:xfrm>
                <a:off x="818990" y="3198495"/>
                <a:ext cx="34925" cy="0"/>
              </a:xfrm>
              <a:prstGeom prst="line">
                <a:avLst/>
              </a:prstGeom>
              <a:noFill/>
              <a:ln w="12700">
                <a:solidFill>
                  <a:schemeClr val="tx1"/>
                </a:solidFill>
                <a:round/>
                <a:headEnd/>
                <a:tailEnd/>
              </a:ln>
            </p:spPr>
          </p:cxnSp>
          <p:cxnSp>
            <p:nvCxnSpPr>
              <p:cNvPr id="147" name="Straight Connector 146"/>
              <p:cNvCxnSpPr/>
              <p:nvPr/>
            </p:nvCxnSpPr>
            <p:spPr>
              <a:xfrm>
                <a:off x="818990" y="3495494"/>
                <a:ext cx="34925" cy="0"/>
              </a:xfrm>
              <a:prstGeom prst="line">
                <a:avLst/>
              </a:prstGeom>
              <a:noFill/>
              <a:ln w="12700">
                <a:solidFill>
                  <a:schemeClr val="tx1"/>
                </a:solidFill>
                <a:round/>
                <a:headEnd/>
                <a:tailEnd/>
              </a:ln>
            </p:spPr>
          </p:cxnSp>
          <p:cxnSp>
            <p:nvCxnSpPr>
              <p:cNvPr id="148" name="Straight Connector 147"/>
              <p:cNvCxnSpPr/>
              <p:nvPr/>
            </p:nvCxnSpPr>
            <p:spPr>
              <a:xfrm>
                <a:off x="818990" y="3793424"/>
                <a:ext cx="34925" cy="0"/>
              </a:xfrm>
              <a:prstGeom prst="line">
                <a:avLst/>
              </a:prstGeom>
              <a:noFill/>
              <a:ln w="12700">
                <a:solidFill>
                  <a:schemeClr val="tx1"/>
                </a:solidFill>
                <a:round/>
                <a:headEnd/>
                <a:tailEnd/>
              </a:ln>
            </p:spPr>
          </p:cxnSp>
          <p:cxnSp>
            <p:nvCxnSpPr>
              <p:cNvPr id="149" name="Straight Connector 148"/>
              <p:cNvCxnSpPr/>
              <p:nvPr/>
            </p:nvCxnSpPr>
            <p:spPr>
              <a:xfrm>
                <a:off x="818990" y="4078744"/>
                <a:ext cx="34925" cy="0"/>
              </a:xfrm>
              <a:prstGeom prst="line">
                <a:avLst/>
              </a:prstGeom>
              <a:noFill/>
              <a:ln w="12700">
                <a:solidFill>
                  <a:schemeClr val="tx1"/>
                </a:solidFill>
                <a:round/>
                <a:headEnd/>
                <a:tailEnd/>
              </a:ln>
            </p:spPr>
          </p:cxnSp>
          <p:sp>
            <p:nvSpPr>
              <p:cNvPr id="150" name="TextBox 70"/>
              <p:cNvSpPr txBox="1">
                <a:spLocks noChangeArrowheads="1"/>
              </p:cNvSpPr>
              <p:nvPr/>
            </p:nvSpPr>
            <p:spPr bwMode="auto">
              <a:xfrm rot="16200000">
                <a:off x="-621966" y="2921057"/>
                <a:ext cx="23716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CA" sz="1000" b="1" dirty="0">
                    <a:solidFill>
                      <a:srgbClr val="000000"/>
                    </a:solidFill>
                  </a:rPr>
                  <a:t>% of Patients With Major CV Events</a:t>
                </a:r>
                <a:endParaRPr lang="en-US" altLang="en-US" sz="1000" b="1" dirty="0">
                  <a:solidFill>
                    <a:srgbClr val="000000"/>
                  </a:solidFill>
                </a:endParaRPr>
              </a:p>
            </p:txBody>
          </p:sp>
          <p:sp>
            <p:nvSpPr>
              <p:cNvPr id="151" name="Freeform 150"/>
              <p:cNvSpPr/>
              <p:nvPr/>
            </p:nvSpPr>
            <p:spPr>
              <a:xfrm>
                <a:off x="853914" y="1968244"/>
                <a:ext cx="2046449" cy="2109261"/>
              </a:xfrm>
              <a:custGeom>
                <a:avLst/>
                <a:gdLst>
                  <a:gd name="connsiteX0" fmla="*/ 0 w 1776412"/>
                  <a:gd name="connsiteY0" fmla="*/ 0 h 1890713"/>
                  <a:gd name="connsiteX1" fmla="*/ 0 w 1776412"/>
                  <a:gd name="connsiteY1" fmla="*/ 1890713 h 1890713"/>
                  <a:gd name="connsiteX2" fmla="*/ 1747837 w 1776412"/>
                  <a:gd name="connsiteY2" fmla="*/ 1890713 h 1890713"/>
                  <a:gd name="connsiteX3" fmla="*/ 1776412 w 1776412"/>
                  <a:gd name="connsiteY3" fmla="*/ 1881188 h 1890713"/>
                  <a:gd name="connsiteX0" fmla="*/ 0 w 1747837"/>
                  <a:gd name="connsiteY0" fmla="*/ 0 h 1890713"/>
                  <a:gd name="connsiteX1" fmla="*/ 0 w 1747837"/>
                  <a:gd name="connsiteY1" fmla="*/ 1890713 h 1890713"/>
                  <a:gd name="connsiteX2" fmla="*/ 1747837 w 1747837"/>
                  <a:gd name="connsiteY2" fmla="*/ 1890713 h 1890713"/>
                </a:gdLst>
                <a:ahLst/>
                <a:cxnLst>
                  <a:cxn ang="0">
                    <a:pos x="connsiteX0" y="connsiteY0"/>
                  </a:cxn>
                  <a:cxn ang="0">
                    <a:pos x="connsiteX1" y="connsiteY1"/>
                  </a:cxn>
                  <a:cxn ang="0">
                    <a:pos x="connsiteX2" y="connsiteY2"/>
                  </a:cxn>
                </a:cxnLst>
                <a:rect l="l" t="t" r="r" b="b"/>
                <a:pathLst>
                  <a:path w="1747837" h="1890713">
                    <a:moveTo>
                      <a:pt x="0" y="0"/>
                    </a:moveTo>
                    <a:lnTo>
                      <a:pt x="0" y="1890713"/>
                    </a:lnTo>
                    <a:lnTo>
                      <a:pt x="1747837" y="1890713"/>
                    </a:lnTo>
                  </a:path>
                </a:pathLst>
              </a:custGeom>
              <a:noFill/>
              <a:ln w="12700">
                <a:solidFill>
                  <a:schemeClr val="tx1"/>
                </a:solidFill>
                <a:round/>
                <a:headEnd/>
                <a:tailEnd/>
              </a:ln>
            </p:spPr>
            <p:txBody>
              <a:bodyPr rtlCol="0" anchor="ctr"/>
              <a:lstStyle/>
              <a:p>
                <a:pPr eaLnBrk="1" fontAlgn="auto" hangingPunct="1">
                  <a:spcBef>
                    <a:spcPts val="0"/>
                  </a:spcBef>
                  <a:spcAft>
                    <a:spcPts val="0"/>
                  </a:spcAft>
                </a:pPr>
                <a:endParaRPr lang="en-US" sz="900" dirty="0">
                  <a:solidFill>
                    <a:srgbClr val="000000"/>
                  </a:solidFill>
                  <a:latin typeface="Arial"/>
                </a:endParaRPr>
              </a:p>
            </p:txBody>
          </p:sp>
        </p:grpSp>
        <p:sp>
          <p:nvSpPr>
            <p:cNvPr id="152" name="Rectangle 151"/>
            <p:cNvSpPr/>
            <p:nvPr/>
          </p:nvSpPr>
          <p:spPr>
            <a:xfrm>
              <a:off x="3037366" y="1411288"/>
              <a:ext cx="2898491" cy="355729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srgbClr val="FFFFFF"/>
                </a:solidFill>
                <a:latin typeface="Arial"/>
              </a:endParaRPr>
            </a:p>
          </p:txBody>
        </p:sp>
        <p:sp>
          <p:nvSpPr>
            <p:cNvPr id="153" name="Rectangle 152"/>
            <p:cNvSpPr/>
            <p:nvPr/>
          </p:nvSpPr>
          <p:spPr>
            <a:xfrm>
              <a:off x="6061748" y="1411288"/>
              <a:ext cx="2691727" cy="355729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srgbClr val="FFFFFF"/>
                </a:solidFill>
                <a:latin typeface="Arial"/>
              </a:endParaRPr>
            </a:p>
          </p:txBody>
        </p:sp>
        <p:sp>
          <p:nvSpPr>
            <p:cNvPr id="5" name="Rectangle 4"/>
            <p:cNvSpPr/>
            <p:nvPr/>
          </p:nvSpPr>
          <p:spPr>
            <a:xfrm>
              <a:off x="2779691" y="4202964"/>
              <a:ext cx="146747" cy="73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srgbClr val="FFFFFF"/>
                </a:solidFill>
                <a:latin typeface="Arial"/>
              </a:endParaRPr>
            </a:p>
          </p:txBody>
        </p:sp>
        <p:sp>
          <p:nvSpPr>
            <p:cNvPr id="2" name="Rectangle 1"/>
            <p:cNvSpPr/>
            <p:nvPr/>
          </p:nvSpPr>
          <p:spPr>
            <a:xfrm>
              <a:off x="400050" y="1411288"/>
              <a:ext cx="2511425" cy="355729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srgbClr val="FFFFFF"/>
                </a:solidFill>
                <a:latin typeface="Arial"/>
              </a:endParaRPr>
            </a:p>
          </p:txBody>
        </p:sp>
      </p:grpSp>
      <p:sp>
        <p:nvSpPr>
          <p:cNvPr id="7" name="Rectangle 6">
            <a:extLst>
              <a:ext uri="{FF2B5EF4-FFF2-40B4-BE49-F238E27FC236}">
                <a16:creationId xmlns:a16="http://schemas.microsoft.com/office/drawing/2014/main" id="{676FD13A-4F11-4C71-80BC-3853F97A20C8}"/>
              </a:ext>
            </a:extLst>
          </p:cNvPr>
          <p:cNvSpPr/>
          <p:nvPr/>
        </p:nvSpPr>
        <p:spPr>
          <a:xfrm>
            <a:off x="8709660" y="6019800"/>
            <a:ext cx="1234440" cy="761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88685A4-26EC-444C-A365-59EF763A4DF4}"/>
              </a:ext>
            </a:extLst>
          </p:cNvPr>
          <p:cNvSpPr/>
          <p:nvPr/>
        </p:nvSpPr>
        <p:spPr>
          <a:xfrm>
            <a:off x="7932834" y="6274896"/>
            <a:ext cx="1030472" cy="48207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703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76072" y="36576"/>
            <a:ext cx="9134856" cy="825199"/>
          </a:xfrm>
        </p:spPr>
        <p:txBody>
          <a:bodyPr/>
          <a:lstStyle/>
          <a:p>
            <a:r>
              <a:rPr lang="en-US" dirty="0" err="1"/>
              <a:t>Glagov</a:t>
            </a:r>
            <a:r>
              <a:rPr lang="en-US" dirty="0"/>
              <a:t> Study: Exploratory Subgroup: LDL-C Change from Baseline in Patients with LDL-C &lt; 70 mg/dL at Baseline</a:t>
            </a:r>
          </a:p>
        </p:txBody>
      </p:sp>
      <p:sp>
        <p:nvSpPr>
          <p:cNvPr id="150" name="Text Box 4"/>
          <p:cNvSpPr txBox="1">
            <a:spLocks noChangeArrowheads="1"/>
          </p:cNvSpPr>
          <p:nvPr/>
        </p:nvSpPr>
        <p:spPr bwMode="gray">
          <a:xfrm>
            <a:off x="685801" y="6291631"/>
            <a:ext cx="7168167" cy="369332"/>
          </a:xfrm>
          <a:prstGeom prst="rect">
            <a:avLst/>
          </a:prstGeom>
          <a:noFill/>
          <a:ln w="9525">
            <a:noFill/>
            <a:miter lim="800000"/>
            <a:headEnd/>
            <a:tailEnd/>
          </a:ln>
          <a:effectLst/>
        </p:spPr>
        <p:txBody>
          <a:bodyPr wrap="square" anchor="b">
            <a:spAutoFit/>
          </a:bodyPr>
          <a:lstStyle/>
          <a:p>
            <a:pPr algn="l" eaLnBrk="1" fontAlgn="auto" hangingPunct="1">
              <a:spcBef>
                <a:spcPts val="0"/>
              </a:spcBef>
              <a:spcAft>
                <a:spcPts val="0"/>
              </a:spcAft>
            </a:pPr>
            <a:r>
              <a:rPr lang="fr-FR" sz="900" dirty="0" err="1">
                <a:solidFill>
                  <a:srgbClr val="000000"/>
                </a:solidFill>
                <a:latin typeface="Arial"/>
              </a:rPr>
              <a:t>Nissen</a:t>
            </a:r>
            <a:r>
              <a:rPr lang="fr-FR" sz="900" dirty="0">
                <a:solidFill>
                  <a:srgbClr val="000000"/>
                </a:solidFill>
                <a:latin typeface="Arial"/>
              </a:rPr>
              <a:t> SE, et al. </a:t>
            </a:r>
            <a:r>
              <a:rPr lang="fr-FR" sz="900" i="1" dirty="0">
                <a:solidFill>
                  <a:srgbClr val="000000"/>
                </a:solidFill>
                <a:latin typeface="Arial"/>
              </a:rPr>
              <a:t>American </a:t>
            </a:r>
            <a:r>
              <a:rPr lang="fr-FR" sz="900" i="1" dirty="0" err="1">
                <a:solidFill>
                  <a:srgbClr val="000000"/>
                </a:solidFill>
                <a:latin typeface="Arial"/>
              </a:rPr>
              <a:t>Heart</a:t>
            </a:r>
            <a:r>
              <a:rPr lang="fr-FR" sz="900" i="1" dirty="0">
                <a:solidFill>
                  <a:srgbClr val="000000"/>
                </a:solidFill>
                <a:latin typeface="Arial"/>
              </a:rPr>
              <a:t> Association Scientific Sessions, </a:t>
            </a:r>
            <a:r>
              <a:rPr lang="en-US" sz="900" dirty="0">
                <a:solidFill>
                  <a:srgbClr val="000000"/>
                </a:solidFill>
                <a:latin typeface="Arial"/>
              </a:rPr>
              <a:t>Nov 12 - 16, 2016,</a:t>
            </a:r>
            <a:br>
              <a:rPr lang="en-US" sz="900" dirty="0">
                <a:solidFill>
                  <a:srgbClr val="000000"/>
                </a:solidFill>
                <a:latin typeface="Arial"/>
              </a:rPr>
            </a:br>
            <a:r>
              <a:rPr lang="en-US" sz="900" dirty="0">
                <a:solidFill>
                  <a:srgbClr val="000000"/>
                </a:solidFill>
                <a:latin typeface="Arial"/>
              </a:rPr>
              <a:t>New Orleans, Louisiana.  Oral Presentation </a:t>
            </a:r>
            <a:endParaRPr lang="it-IT" sz="900" dirty="0">
              <a:solidFill>
                <a:srgbClr val="000000"/>
              </a:solidFill>
              <a:latin typeface="Arial"/>
            </a:endParaRPr>
          </a:p>
        </p:txBody>
      </p:sp>
      <p:graphicFrame>
        <p:nvGraphicFramePr>
          <p:cNvPr id="182" name="Chart 181"/>
          <p:cNvGraphicFramePr/>
          <p:nvPr/>
        </p:nvGraphicFramePr>
        <p:xfrm>
          <a:off x="816383" y="1855822"/>
          <a:ext cx="8200339" cy="4214031"/>
        </p:xfrm>
        <a:graphic>
          <a:graphicData uri="http://schemas.openxmlformats.org/drawingml/2006/chart">
            <c:chart xmlns:c="http://schemas.openxmlformats.org/drawingml/2006/chart" xmlns:r="http://schemas.openxmlformats.org/officeDocument/2006/relationships" r:id="rId3"/>
          </a:graphicData>
        </a:graphic>
      </p:graphicFrame>
      <p:sp>
        <p:nvSpPr>
          <p:cNvPr id="183" name="TextBox 182"/>
          <p:cNvSpPr txBox="1"/>
          <p:nvPr/>
        </p:nvSpPr>
        <p:spPr>
          <a:xfrm>
            <a:off x="3837942" y="2098609"/>
            <a:ext cx="2510624" cy="338554"/>
          </a:xfrm>
          <a:prstGeom prst="rect">
            <a:avLst/>
          </a:prstGeom>
          <a:noFill/>
        </p:spPr>
        <p:txBody>
          <a:bodyPr wrap="none" rtlCol="0">
            <a:spAutoFit/>
          </a:bodyPr>
          <a:lstStyle/>
          <a:p>
            <a:pPr algn="l" eaLnBrk="1" fontAlgn="auto" hangingPunct="1">
              <a:spcBef>
                <a:spcPts val="0"/>
              </a:spcBef>
              <a:spcAft>
                <a:spcPts val="0"/>
              </a:spcAft>
            </a:pPr>
            <a:r>
              <a:rPr lang="en-US" sz="1600" b="1" dirty="0">
                <a:solidFill>
                  <a:srgbClr val="000000"/>
                </a:solidFill>
                <a:latin typeface="Arial"/>
              </a:rPr>
              <a:t>Mean LDL-C 70.6 mg/dL</a:t>
            </a:r>
          </a:p>
        </p:txBody>
      </p:sp>
      <p:sp>
        <p:nvSpPr>
          <p:cNvPr id="184" name="TextBox 183"/>
          <p:cNvSpPr txBox="1"/>
          <p:nvPr/>
        </p:nvSpPr>
        <p:spPr>
          <a:xfrm>
            <a:off x="3708125" y="4237488"/>
            <a:ext cx="2800767" cy="369332"/>
          </a:xfrm>
          <a:prstGeom prst="rect">
            <a:avLst/>
          </a:prstGeom>
          <a:noFill/>
        </p:spPr>
        <p:txBody>
          <a:bodyPr wrap="none" rtlCol="0">
            <a:spAutoFit/>
          </a:bodyPr>
          <a:lstStyle/>
          <a:p>
            <a:pPr algn="l" eaLnBrk="1" fontAlgn="auto" hangingPunct="1">
              <a:spcBef>
                <a:spcPts val="0"/>
              </a:spcBef>
              <a:spcAft>
                <a:spcPts val="0"/>
              </a:spcAft>
            </a:pPr>
            <a:r>
              <a:rPr lang="en-US" sz="1800" b="1" dirty="0">
                <a:solidFill>
                  <a:srgbClr val="000000"/>
                </a:solidFill>
                <a:latin typeface="Arial"/>
              </a:rPr>
              <a:t>Mean LDL-C 24.0 mg/dL</a:t>
            </a:r>
          </a:p>
        </p:txBody>
      </p:sp>
      <p:sp>
        <p:nvSpPr>
          <p:cNvPr id="185" name="TextBox 184"/>
          <p:cNvSpPr txBox="1"/>
          <p:nvPr/>
        </p:nvSpPr>
        <p:spPr>
          <a:xfrm>
            <a:off x="3664234" y="2466678"/>
            <a:ext cx="2611612" cy="307777"/>
          </a:xfrm>
          <a:prstGeom prst="rect">
            <a:avLst/>
          </a:prstGeom>
          <a:noFill/>
        </p:spPr>
        <p:txBody>
          <a:bodyPr wrap="none" rtlCol="0">
            <a:spAutoFit/>
          </a:bodyPr>
          <a:lstStyle/>
          <a:p>
            <a:pPr algn="l" eaLnBrk="1" fontAlgn="auto" hangingPunct="1">
              <a:spcBef>
                <a:spcPts val="0"/>
              </a:spcBef>
              <a:spcAft>
                <a:spcPts val="0"/>
              </a:spcAft>
            </a:pPr>
            <a:r>
              <a:rPr lang="en-US" sz="1400" b="1" dirty="0">
                <a:solidFill>
                  <a:srgbClr val="000000"/>
                </a:solidFill>
                <a:latin typeface="Arial"/>
              </a:rPr>
              <a:t>Change from baseline 16.4%</a:t>
            </a:r>
          </a:p>
        </p:txBody>
      </p:sp>
      <p:sp>
        <p:nvSpPr>
          <p:cNvPr id="186" name="TextBox 185"/>
          <p:cNvSpPr txBox="1"/>
          <p:nvPr/>
        </p:nvSpPr>
        <p:spPr>
          <a:xfrm>
            <a:off x="3910242" y="4744247"/>
            <a:ext cx="2670924" cy="307777"/>
          </a:xfrm>
          <a:prstGeom prst="rect">
            <a:avLst/>
          </a:prstGeom>
          <a:noFill/>
        </p:spPr>
        <p:txBody>
          <a:bodyPr wrap="none" rtlCol="0">
            <a:spAutoFit/>
          </a:bodyPr>
          <a:lstStyle/>
          <a:p>
            <a:pPr algn="l" eaLnBrk="1" fontAlgn="auto" hangingPunct="1">
              <a:spcBef>
                <a:spcPts val="0"/>
              </a:spcBef>
              <a:spcAft>
                <a:spcPts val="0"/>
              </a:spcAft>
            </a:pPr>
            <a:r>
              <a:rPr lang="en-US" sz="1400" b="1" dirty="0">
                <a:solidFill>
                  <a:srgbClr val="000000"/>
                </a:solidFill>
                <a:latin typeface="Arial"/>
              </a:rPr>
              <a:t>Change from baseline -58.3%</a:t>
            </a:r>
          </a:p>
        </p:txBody>
      </p:sp>
      <p:sp>
        <p:nvSpPr>
          <p:cNvPr id="187" name="TextBox 186"/>
          <p:cNvSpPr txBox="1"/>
          <p:nvPr/>
        </p:nvSpPr>
        <p:spPr>
          <a:xfrm>
            <a:off x="8025521" y="5057657"/>
            <a:ext cx="1119217" cy="307777"/>
          </a:xfrm>
          <a:prstGeom prst="rect">
            <a:avLst/>
          </a:prstGeom>
          <a:noFill/>
        </p:spPr>
        <p:txBody>
          <a:bodyPr wrap="none" rtlCol="0">
            <a:spAutoFit/>
          </a:bodyPr>
          <a:lstStyle/>
          <a:p>
            <a:pPr algn="l" eaLnBrk="1" fontAlgn="auto" hangingPunct="1">
              <a:spcBef>
                <a:spcPts val="0"/>
              </a:spcBef>
              <a:spcAft>
                <a:spcPts val="0"/>
              </a:spcAft>
            </a:pPr>
            <a:r>
              <a:rPr lang="en-US" sz="1400" b="1" dirty="0">
                <a:solidFill>
                  <a:srgbClr val="000000"/>
                </a:solidFill>
                <a:latin typeface="Arial"/>
              </a:rPr>
              <a:t>15.0 mg/dL</a:t>
            </a:r>
          </a:p>
        </p:txBody>
      </p:sp>
      <p:sp>
        <p:nvSpPr>
          <p:cNvPr id="188" name="TextBox 187"/>
          <p:cNvSpPr txBox="1"/>
          <p:nvPr/>
        </p:nvSpPr>
        <p:spPr>
          <a:xfrm>
            <a:off x="8084220" y="2429480"/>
            <a:ext cx="1119217" cy="307777"/>
          </a:xfrm>
          <a:prstGeom prst="rect">
            <a:avLst/>
          </a:prstGeom>
          <a:noFill/>
        </p:spPr>
        <p:txBody>
          <a:bodyPr wrap="none" rtlCol="0">
            <a:spAutoFit/>
          </a:bodyPr>
          <a:lstStyle/>
          <a:p>
            <a:pPr algn="l" eaLnBrk="1" fontAlgn="auto" hangingPunct="1">
              <a:spcBef>
                <a:spcPts val="0"/>
              </a:spcBef>
              <a:spcAft>
                <a:spcPts val="0"/>
              </a:spcAft>
            </a:pPr>
            <a:r>
              <a:rPr lang="en-US" sz="1400" b="1" dirty="0">
                <a:solidFill>
                  <a:srgbClr val="000000"/>
                </a:solidFill>
                <a:latin typeface="Arial"/>
              </a:rPr>
              <a:t>65.5 mg/dL</a:t>
            </a:r>
          </a:p>
        </p:txBody>
      </p:sp>
      <p:grpSp>
        <p:nvGrpSpPr>
          <p:cNvPr id="6" name="Group 5"/>
          <p:cNvGrpSpPr/>
          <p:nvPr/>
        </p:nvGrpSpPr>
        <p:grpSpPr>
          <a:xfrm>
            <a:off x="3570965" y="1660089"/>
            <a:ext cx="3978233" cy="307777"/>
            <a:chOff x="3158938" y="1280330"/>
            <a:chExt cx="3978233" cy="307777"/>
          </a:xfrm>
        </p:grpSpPr>
        <p:sp>
          <p:nvSpPr>
            <p:cNvPr id="4" name="Rectangle 3"/>
            <p:cNvSpPr/>
            <p:nvPr/>
          </p:nvSpPr>
          <p:spPr>
            <a:xfrm>
              <a:off x="3158938" y="1365638"/>
              <a:ext cx="137160" cy="137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a:solidFill>
                  <a:srgbClr val="FFFFFF"/>
                </a:solidFill>
                <a:latin typeface="Arial"/>
              </a:endParaRPr>
            </a:p>
          </p:txBody>
        </p:sp>
        <p:sp>
          <p:nvSpPr>
            <p:cNvPr id="5" name="TextBox 4"/>
            <p:cNvSpPr txBox="1"/>
            <p:nvPr/>
          </p:nvSpPr>
          <p:spPr>
            <a:xfrm>
              <a:off x="3252208" y="1280330"/>
              <a:ext cx="1736373" cy="307777"/>
            </a:xfrm>
            <a:prstGeom prst="rect">
              <a:avLst/>
            </a:prstGeom>
            <a:noFill/>
          </p:spPr>
          <p:txBody>
            <a:bodyPr wrap="none" rtlCol="0">
              <a:spAutoFit/>
            </a:bodyPr>
            <a:lstStyle/>
            <a:p>
              <a:pPr algn="l" eaLnBrk="1" fontAlgn="auto" hangingPunct="1">
                <a:spcBef>
                  <a:spcPts val="0"/>
                </a:spcBef>
                <a:spcAft>
                  <a:spcPts val="0"/>
                </a:spcAft>
              </a:pPr>
              <a:r>
                <a:rPr lang="en-US" sz="1400" dirty="0">
                  <a:solidFill>
                    <a:srgbClr val="000000"/>
                  </a:solidFill>
                  <a:latin typeface="Arial"/>
                </a:rPr>
                <a:t>Statin monotherapy</a:t>
              </a:r>
            </a:p>
          </p:txBody>
        </p:sp>
        <p:sp>
          <p:nvSpPr>
            <p:cNvPr id="191" name="Rectangle 190"/>
            <p:cNvSpPr/>
            <p:nvPr/>
          </p:nvSpPr>
          <p:spPr>
            <a:xfrm>
              <a:off x="5232187" y="1365638"/>
              <a:ext cx="137160" cy="137160"/>
            </a:xfrm>
            <a:prstGeom prst="rect">
              <a:avLst/>
            </a:prstGeom>
            <a:solidFill>
              <a:srgbClr val="FC8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a:solidFill>
                  <a:srgbClr val="FFFFFF"/>
                </a:solidFill>
                <a:latin typeface="Arial"/>
              </a:endParaRPr>
            </a:p>
          </p:txBody>
        </p:sp>
        <p:sp>
          <p:nvSpPr>
            <p:cNvPr id="192" name="TextBox 191"/>
            <p:cNvSpPr txBox="1"/>
            <p:nvPr/>
          </p:nvSpPr>
          <p:spPr>
            <a:xfrm>
              <a:off x="5325457" y="1280330"/>
              <a:ext cx="1811714" cy="307777"/>
            </a:xfrm>
            <a:prstGeom prst="rect">
              <a:avLst/>
            </a:prstGeom>
            <a:noFill/>
          </p:spPr>
          <p:txBody>
            <a:bodyPr wrap="none" rtlCol="0">
              <a:spAutoFit/>
            </a:bodyPr>
            <a:lstStyle/>
            <a:p>
              <a:pPr algn="l" eaLnBrk="1" fontAlgn="auto" hangingPunct="1">
                <a:spcBef>
                  <a:spcPts val="0"/>
                </a:spcBef>
                <a:spcAft>
                  <a:spcPts val="0"/>
                </a:spcAft>
              </a:pPr>
              <a:r>
                <a:rPr lang="en-US" sz="1400" dirty="0">
                  <a:solidFill>
                    <a:srgbClr val="000000"/>
                  </a:solidFill>
                  <a:latin typeface="Arial"/>
                </a:rPr>
                <a:t>Statin + </a:t>
              </a:r>
              <a:r>
                <a:rPr lang="en-US" sz="1400" dirty="0" err="1">
                  <a:solidFill>
                    <a:srgbClr val="000000"/>
                  </a:solidFill>
                  <a:latin typeface="Arial"/>
                </a:rPr>
                <a:t>evolocumab</a:t>
              </a:r>
              <a:endParaRPr lang="en-US" sz="1400" dirty="0">
                <a:solidFill>
                  <a:srgbClr val="000000"/>
                </a:solidFill>
                <a:latin typeface="Arial"/>
              </a:endParaRPr>
            </a:p>
          </p:txBody>
        </p:sp>
      </p:grpSp>
      <p:sp>
        <p:nvSpPr>
          <p:cNvPr id="7" name="Rectangle 6"/>
          <p:cNvSpPr/>
          <p:nvPr/>
        </p:nvSpPr>
        <p:spPr>
          <a:xfrm>
            <a:off x="2002950" y="1226439"/>
            <a:ext cx="6569550" cy="400110"/>
          </a:xfrm>
          <a:prstGeom prst="rect">
            <a:avLst/>
          </a:prstGeom>
        </p:spPr>
        <p:txBody>
          <a:bodyPr wrap="square">
            <a:spAutoFit/>
          </a:bodyPr>
          <a:lstStyle/>
          <a:p>
            <a:pPr eaLnBrk="1" fontAlgn="auto" hangingPunct="1">
              <a:spcBef>
                <a:spcPts val="0"/>
              </a:spcBef>
              <a:spcAft>
                <a:spcPts val="0"/>
              </a:spcAft>
            </a:pPr>
            <a:r>
              <a:rPr lang="en-US" sz="2000" b="1" dirty="0">
                <a:solidFill>
                  <a:srgbClr val="0000FF"/>
                </a:solidFill>
                <a:latin typeface="Arial"/>
              </a:rPr>
              <a:t>Patients with LDL-C &lt; 70 mg/</a:t>
            </a:r>
            <a:r>
              <a:rPr lang="en-US" sz="2000" b="1" dirty="0" err="1">
                <a:solidFill>
                  <a:srgbClr val="0000FF"/>
                </a:solidFill>
                <a:latin typeface="Arial"/>
              </a:rPr>
              <a:t>dL</a:t>
            </a:r>
            <a:r>
              <a:rPr lang="en-US" sz="2000" b="1" dirty="0">
                <a:solidFill>
                  <a:srgbClr val="0000FF"/>
                </a:solidFill>
                <a:latin typeface="Arial"/>
              </a:rPr>
              <a:t> at Baseline  (n = 144)</a:t>
            </a:r>
          </a:p>
        </p:txBody>
      </p:sp>
      <p:sp>
        <p:nvSpPr>
          <p:cNvPr id="3" name="Rectangle 2">
            <a:extLst>
              <a:ext uri="{FF2B5EF4-FFF2-40B4-BE49-F238E27FC236}">
                <a16:creationId xmlns:a16="http://schemas.microsoft.com/office/drawing/2014/main" id="{4ED9FE37-A4C4-4B31-AEF6-71BE2349705B}"/>
              </a:ext>
            </a:extLst>
          </p:cNvPr>
          <p:cNvSpPr/>
          <p:nvPr/>
        </p:nvSpPr>
        <p:spPr>
          <a:xfrm>
            <a:off x="7886700" y="6019800"/>
            <a:ext cx="20574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48443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itle 1"/>
          <p:cNvSpPr txBox="1">
            <a:spLocks/>
          </p:cNvSpPr>
          <p:nvPr/>
        </p:nvSpPr>
        <p:spPr>
          <a:xfrm>
            <a:off x="1083564" y="36576"/>
            <a:ext cx="8119872" cy="1097280"/>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bodyPr>
          <a:lstStyle>
            <a:lvl1pPr algn="ctr" defTabSz="914400" rtl="0" eaLnBrk="1" latinLnBrk="0" hangingPunct="1">
              <a:spcBef>
                <a:spcPct val="0"/>
              </a:spcBef>
              <a:buNone/>
              <a:defRPr lang="en-US" sz="3200" b="1" kern="1200" smtClean="0">
                <a:solidFill>
                  <a:schemeClr val="tx1"/>
                </a:solidFill>
                <a:latin typeface="+mj-lt"/>
                <a:ea typeface="+mj-ea"/>
                <a:cs typeface="+mj-cs"/>
              </a:defRPr>
            </a:lvl1pPr>
          </a:lstStyle>
          <a:p>
            <a:pPr algn="l" fontAlgn="auto">
              <a:spcAft>
                <a:spcPts val="0"/>
              </a:spcAft>
            </a:pPr>
            <a:endParaRPr lang="en-US" sz="2400" dirty="0">
              <a:solidFill>
                <a:srgbClr val="000000"/>
              </a:solidFill>
              <a:latin typeface="Arial"/>
            </a:endParaRPr>
          </a:p>
        </p:txBody>
      </p:sp>
      <p:sp>
        <p:nvSpPr>
          <p:cNvPr id="61" name="Text Box 4"/>
          <p:cNvSpPr txBox="1">
            <a:spLocks noChangeArrowheads="1"/>
          </p:cNvSpPr>
          <p:nvPr/>
        </p:nvSpPr>
        <p:spPr bwMode="gray">
          <a:xfrm>
            <a:off x="685801" y="6144280"/>
            <a:ext cx="7168167" cy="523220"/>
          </a:xfrm>
          <a:prstGeom prst="rect">
            <a:avLst/>
          </a:prstGeom>
          <a:noFill/>
          <a:ln w="9525">
            <a:noFill/>
            <a:miter lim="800000"/>
            <a:headEnd/>
            <a:tailEnd/>
          </a:ln>
          <a:effectLst/>
        </p:spPr>
        <p:txBody>
          <a:bodyPr wrap="square" anchor="b">
            <a:spAutoFit/>
          </a:bodyPr>
          <a:lstStyle/>
          <a:p>
            <a:pPr algn="l" eaLnBrk="1" fontAlgn="auto" hangingPunct="1">
              <a:spcBef>
                <a:spcPts val="0"/>
              </a:spcBef>
              <a:spcAft>
                <a:spcPts val="0"/>
              </a:spcAft>
            </a:pPr>
            <a:r>
              <a:rPr lang="it-IT" sz="900" dirty="0">
                <a:solidFill>
                  <a:srgbClr val="000000"/>
                </a:solidFill>
                <a:latin typeface="Arial"/>
              </a:rPr>
              <a:t>*</a:t>
            </a:r>
            <a:r>
              <a:rPr lang="en-US" sz="900" dirty="0">
                <a:solidFill>
                  <a:srgbClr val="000000"/>
                </a:solidFill>
                <a:latin typeface="Arial"/>
              </a:rPr>
              <a:t>Between-treatment group comparison</a:t>
            </a:r>
          </a:p>
          <a:p>
            <a:pPr algn="l" eaLnBrk="1" fontAlgn="auto" hangingPunct="1">
              <a:spcBef>
                <a:spcPts val="0"/>
              </a:spcBef>
              <a:spcAft>
                <a:spcPts val="0"/>
              </a:spcAft>
            </a:pPr>
            <a:r>
              <a:rPr lang="en-US" sz="900" dirty="0">
                <a:solidFill>
                  <a:srgbClr val="000000"/>
                </a:solidFill>
                <a:latin typeface="Arial"/>
              </a:rPr>
              <a:t>PAV = percentage atheroma volume</a:t>
            </a:r>
            <a:endParaRPr lang="it-IT" sz="900" dirty="0">
              <a:solidFill>
                <a:srgbClr val="000000"/>
              </a:solidFill>
              <a:latin typeface="Arial"/>
            </a:endParaRPr>
          </a:p>
          <a:p>
            <a:pPr algn="l" eaLnBrk="1" fontAlgn="auto" hangingPunct="1">
              <a:spcBef>
                <a:spcPts val="0"/>
              </a:spcBef>
              <a:spcAft>
                <a:spcPts val="0"/>
              </a:spcAft>
            </a:pPr>
            <a:r>
              <a:rPr lang="fr-FR" sz="900" dirty="0" err="1">
                <a:solidFill>
                  <a:srgbClr val="000000"/>
                </a:solidFill>
                <a:latin typeface="Arial"/>
              </a:rPr>
              <a:t>Nicholls</a:t>
            </a:r>
            <a:r>
              <a:rPr lang="fr-FR" sz="900" dirty="0">
                <a:solidFill>
                  <a:srgbClr val="000000"/>
                </a:solidFill>
                <a:latin typeface="Arial"/>
              </a:rPr>
              <a:t> SJ, et al. </a:t>
            </a:r>
            <a:r>
              <a:rPr lang="fr-FR" sz="900" i="1" dirty="0">
                <a:solidFill>
                  <a:srgbClr val="000000"/>
                </a:solidFill>
                <a:latin typeface="Arial"/>
              </a:rPr>
              <a:t>JAMA</a:t>
            </a:r>
            <a:r>
              <a:rPr lang="fr-FR" sz="900" dirty="0">
                <a:solidFill>
                  <a:srgbClr val="000000"/>
                </a:solidFill>
                <a:latin typeface="Arial"/>
              </a:rPr>
              <a:t>. </a:t>
            </a:r>
            <a:r>
              <a:rPr lang="en-US" sz="900" dirty="0">
                <a:solidFill>
                  <a:srgbClr val="000000"/>
                </a:solidFill>
                <a:latin typeface="Arial"/>
              </a:rPr>
              <a:t>[published online ahead of print November 15, 2016]. </a:t>
            </a:r>
            <a:r>
              <a:rPr lang="fr-FR" sz="900" dirty="0" err="1">
                <a:solidFill>
                  <a:srgbClr val="000000"/>
                </a:solidFill>
                <a:latin typeface="Arial"/>
              </a:rPr>
              <a:t>doi</a:t>
            </a:r>
            <a:r>
              <a:rPr lang="fr-FR" sz="900" dirty="0">
                <a:solidFill>
                  <a:srgbClr val="000000"/>
                </a:solidFill>
                <a:latin typeface="Arial"/>
              </a:rPr>
              <a:t>: 10.1001/jama.2016.16951</a:t>
            </a:r>
            <a:r>
              <a:rPr lang="it-IT" sz="900" dirty="0">
                <a:solidFill>
                  <a:srgbClr val="000000"/>
                </a:solidFill>
                <a:latin typeface="Arial"/>
              </a:rPr>
              <a:t>.</a:t>
            </a:r>
          </a:p>
        </p:txBody>
      </p:sp>
      <p:sp>
        <p:nvSpPr>
          <p:cNvPr id="63" name="Rectangle 62"/>
          <p:cNvSpPr/>
          <p:nvPr/>
        </p:nvSpPr>
        <p:spPr>
          <a:xfrm>
            <a:off x="1753747" y="1607855"/>
            <a:ext cx="3052888" cy="369332"/>
          </a:xfrm>
          <a:prstGeom prst="rect">
            <a:avLst/>
          </a:prstGeom>
        </p:spPr>
        <p:txBody>
          <a:bodyPr wrap="none">
            <a:spAutoFit/>
          </a:bodyPr>
          <a:lstStyle/>
          <a:p>
            <a:pPr eaLnBrk="1" fontAlgn="auto" hangingPunct="1">
              <a:spcBef>
                <a:spcPts val="0"/>
              </a:spcBef>
              <a:spcAft>
                <a:spcPts val="0"/>
              </a:spcAft>
            </a:pPr>
            <a:r>
              <a:rPr lang="en-US" sz="1800" b="1" i="1" dirty="0">
                <a:solidFill>
                  <a:srgbClr val="0000FF"/>
                </a:solidFill>
                <a:latin typeface="Arial"/>
              </a:rPr>
              <a:t>Percent Atheroma Volume</a:t>
            </a:r>
          </a:p>
        </p:txBody>
      </p:sp>
      <p:sp>
        <p:nvSpPr>
          <p:cNvPr id="65" name="Rectangle 64"/>
          <p:cNvSpPr/>
          <p:nvPr/>
        </p:nvSpPr>
        <p:spPr>
          <a:xfrm>
            <a:off x="6017727" y="1607855"/>
            <a:ext cx="3441968" cy="369332"/>
          </a:xfrm>
          <a:prstGeom prst="rect">
            <a:avLst/>
          </a:prstGeom>
        </p:spPr>
        <p:txBody>
          <a:bodyPr wrap="none">
            <a:spAutoFit/>
          </a:bodyPr>
          <a:lstStyle/>
          <a:p>
            <a:pPr eaLnBrk="1" fontAlgn="auto" hangingPunct="1">
              <a:spcBef>
                <a:spcPts val="0"/>
              </a:spcBef>
              <a:spcAft>
                <a:spcPts val="0"/>
              </a:spcAft>
            </a:pPr>
            <a:r>
              <a:rPr lang="en-US" sz="1800" b="1" i="1" dirty="0">
                <a:solidFill>
                  <a:srgbClr val="0000FF"/>
                </a:solidFill>
                <a:latin typeface="Arial"/>
              </a:rPr>
              <a:t>Fraction Showing Regression</a:t>
            </a:r>
          </a:p>
        </p:txBody>
      </p:sp>
      <p:graphicFrame>
        <p:nvGraphicFramePr>
          <p:cNvPr id="79" name="Chart 78"/>
          <p:cNvGraphicFramePr/>
          <p:nvPr/>
        </p:nvGraphicFramePr>
        <p:xfrm>
          <a:off x="1077432" y="1889862"/>
          <a:ext cx="3949752" cy="4333096"/>
        </p:xfrm>
        <a:graphic>
          <a:graphicData uri="http://schemas.openxmlformats.org/drawingml/2006/chart">
            <c:chart xmlns:c="http://schemas.openxmlformats.org/drawingml/2006/chart" xmlns:r="http://schemas.openxmlformats.org/officeDocument/2006/relationships" r:id="rId3"/>
          </a:graphicData>
        </a:graphic>
      </p:graphicFrame>
      <p:sp>
        <p:nvSpPr>
          <p:cNvPr id="121" name="Rectangle 120"/>
          <p:cNvSpPr/>
          <p:nvPr/>
        </p:nvSpPr>
        <p:spPr>
          <a:xfrm rot="16200000">
            <a:off x="62105" y="3555277"/>
            <a:ext cx="1770613" cy="307777"/>
          </a:xfrm>
          <a:prstGeom prst="rect">
            <a:avLst/>
          </a:prstGeom>
        </p:spPr>
        <p:txBody>
          <a:bodyPr wrap="none">
            <a:spAutoFit/>
          </a:bodyPr>
          <a:lstStyle/>
          <a:p>
            <a:pPr eaLnBrk="1" fontAlgn="auto" hangingPunct="1">
              <a:spcBef>
                <a:spcPts val="0"/>
              </a:spcBef>
              <a:spcAft>
                <a:spcPts val="0"/>
              </a:spcAft>
            </a:pPr>
            <a:r>
              <a:rPr lang="en-US" sz="1400" b="1" dirty="0">
                <a:solidFill>
                  <a:srgbClr val="000000"/>
                </a:solidFill>
                <a:latin typeface="Arial"/>
              </a:rPr>
              <a:t>Change in PAV (%)</a:t>
            </a:r>
          </a:p>
        </p:txBody>
      </p:sp>
      <p:sp>
        <p:nvSpPr>
          <p:cNvPr id="122" name="Rectangle 121"/>
          <p:cNvSpPr/>
          <p:nvPr/>
        </p:nvSpPr>
        <p:spPr>
          <a:xfrm>
            <a:off x="2438522" y="4000782"/>
            <a:ext cx="1026243" cy="307777"/>
          </a:xfrm>
          <a:prstGeom prst="rect">
            <a:avLst/>
          </a:prstGeom>
        </p:spPr>
        <p:txBody>
          <a:bodyPr wrap="none">
            <a:spAutoFit/>
          </a:bodyPr>
          <a:lstStyle/>
          <a:p>
            <a:pPr algn="l" eaLnBrk="1" fontAlgn="auto" hangingPunct="1">
              <a:spcBef>
                <a:spcPts val="0"/>
              </a:spcBef>
              <a:spcAft>
                <a:spcPts val="0"/>
              </a:spcAft>
            </a:pPr>
            <a:r>
              <a:rPr lang="en-US" sz="1400" i="1" dirty="0">
                <a:solidFill>
                  <a:srgbClr val="000000"/>
                </a:solidFill>
                <a:latin typeface="Arial"/>
              </a:rPr>
              <a:t>P</a:t>
            </a:r>
            <a:r>
              <a:rPr lang="en-US" sz="1400" dirty="0">
                <a:solidFill>
                  <a:srgbClr val="000000"/>
                </a:solidFill>
                <a:latin typeface="Arial"/>
              </a:rPr>
              <a:t> &lt; 0.001*</a:t>
            </a:r>
          </a:p>
        </p:txBody>
      </p:sp>
      <p:graphicFrame>
        <p:nvGraphicFramePr>
          <p:cNvPr id="124" name="Chart 123"/>
          <p:cNvGraphicFramePr/>
          <p:nvPr/>
        </p:nvGraphicFramePr>
        <p:xfrm>
          <a:off x="5553180" y="1889862"/>
          <a:ext cx="3949752" cy="4333096"/>
        </p:xfrm>
        <a:graphic>
          <a:graphicData uri="http://schemas.openxmlformats.org/drawingml/2006/chart">
            <c:chart xmlns:c="http://schemas.openxmlformats.org/drawingml/2006/chart" xmlns:r="http://schemas.openxmlformats.org/officeDocument/2006/relationships" r:id="rId4"/>
          </a:graphicData>
        </a:graphic>
      </p:graphicFrame>
      <p:sp>
        <p:nvSpPr>
          <p:cNvPr id="126" name="Rectangle 125"/>
          <p:cNvSpPr/>
          <p:nvPr/>
        </p:nvSpPr>
        <p:spPr>
          <a:xfrm rot="16200000">
            <a:off x="3720981" y="3750671"/>
            <a:ext cx="3341556" cy="307777"/>
          </a:xfrm>
          <a:prstGeom prst="rect">
            <a:avLst/>
          </a:prstGeom>
        </p:spPr>
        <p:txBody>
          <a:bodyPr wrap="none">
            <a:spAutoFit/>
          </a:bodyPr>
          <a:lstStyle/>
          <a:p>
            <a:pPr eaLnBrk="1" fontAlgn="auto" hangingPunct="1">
              <a:spcBef>
                <a:spcPts val="0"/>
              </a:spcBef>
              <a:spcAft>
                <a:spcPts val="0"/>
              </a:spcAft>
            </a:pPr>
            <a:r>
              <a:rPr lang="en-US" sz="1400" b="1" dirty="0">
                <a:solidFill>
                  <a:srgbClr val="000000"/>
                </a:solidFill>
                <a:latin typeface="Arial"/>
              </a:rPr>
              <a:t>% of Patients with Regression in PAV</a:t>
            </a:r>
          </a:p>
        </p:txBody>
      </p:sp>
      <p:sp>
        <p:nvSpPr>
          <p:cNvPr id="127" name="Rectangle 126"/>
          <p:cNvSpPr/>
          <p:nvPr/>
        </p:nvSpPr>
        <p:spPr>
          <a:xfrm>
            <a:off x="7136711" y="2352828"/>
            <a:ext cx="1026243" cy="307777"/>
          </a:xfrm>
          <a:prstGeom prst="rect">
            <a:avLst/>
          </a:prstGeom>
        </p:spPr>
        <p:txBody>
          <a:bodyPr wrap="none">
            <a:spAutoFit/>
          </a:bodyPr>
          <a:lstStyle/>
          <a:p>
            <a:pPr algn="l" eaLnBrk="1" fontAlgn="auto" hangingPunct="1">
              <a:spcBef>
                <a:spcPts val="0"/>
              </a:spcBef>
              <a:spcAft>
                <a:spcPts val="0"/>
              </a:spcAft>
            </a:pPr>
            <a:r>
              <a:rPr lang="en-US" sz="1400" i="1" dirty="0">
                <a:solidFill>
                  <a:srgbClr val="000000"/>
                </a:solidFill>
                <a:latin typeface="Arial"/>
              </a:rPr>
              <a:t>P</a:t>
            </a:r>
            <a:r>
              <a:rPr lang="en-US" sz="1400" dirty="0">
                <a:solidFill>
                  <a:srgbClr val="000000"/>
                </a:solidFill>
                <a:latin typeface="Arial"/>
              </a:rPr>
              <a:t> &lt; 0.001*</a:t>
            </a:r>
          </a:p>
        </p:txBody>
      </p:sp>
      <p:sp>
        <p:nvSpPr>
          <p:cNvPr id="4" name="Rectangle 3"/>
          <p:cNvSpPr/>
          <p:nvPr/>
        </p:nvSpPr>
        <p:spPr>
          <a:xfrm>
            <a:off x="2183245" y="1259555"/>
            <a:ext cx="6338885" cy="369332"/>
          </a:xfrm>
          <a:prstGeom prst="rect">
            <a:avLst/>
          </a:prstGeom>
        </p:spPr>
        <p:txBody>
          <a:bodyPr wrap="square">
            <a:spAutoFit/>
          </a:bodyPr>
          <a:lstStyle/>
          <a:p>
            <a:pPr eaLnBrk="1" fontAlgn="auto" hangingPunct="1">
              <a:spcBef>
                <a:spcPts val="0"/>
              </a:spcBef>
              <a:spcAft>
                <a:spcPts val="0"/>
              </a:spcAft>
            </a:pPr>
            <a:r>
              <a:rPr lang="en-US" sz="1800" b="1" dirty="0">
                <a:solidFill>
                  <a:srgbClr val="0000FF"/>
                </a:solidFill>
                <a:latin typeface="Arial"/>
              </a:rPr>
              <a:t>Patients with LDL-C &lt; 70 mg/</a:t>
            </a:r>
            <a:r>
              <a:rPr lang="en-US" sz="1800" b="1" dirty="0" err="1">
                <a:solidFill>
                  <a:srgbClr val="0000FF"/>
                </a:solidFill>
                <a:latin typeface="Arial"/>
              </a:rPr>
              <a:t>dL</a:t>
            </a:r>
            <a:r>
              <a:rPr lang="en-US" sz="1800" b="1" dirty="0">
                <a:solidFill>
                  <a:srgbClr val="0000FF"/>
                </a:solidFill>
                <a:latin typeface="Arial"/>
              </a:rPr>
              <a:t> at Baseline  (n = 144)</a:t>
            </a:r>
          </a:p>
        </p:txBody>
      </p:sp>
      <p:sp>
        <p:nvSpPr>
          <p:cNvPr id="2" name="Title 1"/>
          <p:cNvSpPr>
            <a:spLocks noGrp="1"/>
          </p:cNvSpPr>
          <p:nvPr>
            <p:ph type="title"/>
          </p:nvPr>
        </p:nvSpPr>
        <p:spPr>
          <a:xfrm>
            <a:off x="571500" y="127888"/>
            <a:ext cx="9134856" cy="778437"/>
          </a:xfrm>
        </p:spPr>
        <p:txBody>
          <a:bodyPr/>
          <a:lstStyle/>
          <a:p>
            <a:r>
              <a:rPr lang="en-US" sz="2800" dirty="0"/>
              <a:t>Exploratory Subgroup: Change in PAV &amp; Regression in Patients with LDL-C &lt; 70 mg/</a:t>
            </a:r>
            <a:r>
              <a:rPr lang="en-US" sz="2800" dirty="0" err="1"/>
              <a:t>dL</a:t>
            </a:r>
            <a:r>
              <a:rPr lang="en-US" sz="2800" dirty="0"/>
              <a:t> at Baseline</a:t>
            </a:r>
          </a:p>
        </p:txBody>
      </p:sp>
      <p:sp>
        <p:nvSpPr>
          <p:cNvPr id="3" name="Rectangle 2">
            <a:extLst>
              <a:ext uri="{FF2B5EF4-FFF2-40B4-BE49-F238E27FC236}">
                <a16:creationId xmlns:a16="http://schemas.microsoft.com/office/drawing/2014/main" id="{E4BC5DD7-1A62-4FB1-A4D7-093239C8D871}"/>
              </a:ext>
            </a:extLst>
          </p:cNvPr>
          <p:cNvSpPr/>
          <p:nvPr/>
        </p:nvSpPr>
        <p:spPr>
          <a:xfrm>
            <a:off x="7962900" y="6144280"/>
            <a:ext cx="1981200" cy="637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94039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72" y="36576"/>
            <a:ext cx="9134856" cy="943626"/>
          </a:xfrm>
        </p:spPr>
        <p:txBody>
          <a:bodyPr/>
          <a:lstStyle/>
          <a:p>
            <a:r>
              <a:rPr lang="en-US" sz="3200" dirty="0"/>
              <a:t>Exploratory Analysis: Achieved LDL-C and Change in PAV in All Patients</a:t>
            </a:r>
            <a:r>
              <a:rPr lang="he-IL" sz="3200" dirty="0"/>
              <a:t>- </a:t>
            </a:r>
            <a:r>
              <a:rPr lang="en-US" sz="3200" dirty="0"/>
              <a:t>GLAGOV</a:t>
            </a:r>
            <a:r>
              <a:rPr lang="he-IL" sz="3200" dirty="0"/>
              <a:t> </a:t>
            </a:r>
            <a:r>
              <a:rPr lang="en-US" sz="3200" dirty="0"/>
              <a:t>Study</a:t>
            </a:r>
          </a:p>
        </p:txBody>
      </p:sp>
      <p:sp>
        <p:nvSpPr>
          <p:cNvPr id="8" name="Text Box 4"/>
          <p:cNvSpPr txBox="1">
            <a:spLocks noChangeArrowheads="1"/>
          </p:cNvSpPr>
          <p:nvPr/>
        </p:nvSpPr>
        <p:spPr bwMode="gray">
          <a:xfrm>
            <a:off x="685800" y="6065630"/>
            <a:ext cx="6490525" cy="707886"/>
          </a:xfrm>
          <a:prstGeom prst="rect">
            <a:avLst/>
          </a:prstGeom>
          <a:noFill/>
          <a:ln w="9525">
            <a:noFill/>
            <a:miter lim="800000"/>
            <a:headEnd/>
            <a:tailEnd/>
          </a:ln>
          <a:effectLst/>
        </p:spPr>
        <p:txBody>
          <a:bodyPr wrap="square" anchor="b">
            <a:spAutoFit/>
          </a:bodyPr>
          <a:lstStyle/>
          <a:p>
            <a:pPr algn="l" eaLnBrk="1" fontAlgn="auto" hangingPunct="1">
              <a:spcBef>
                <a:spcPts val="0"/>
              </a:spcBef>
              <a:spcAft>
                <a:spcPts val="0"/>
              </a:spcAft>
            </a:pPr>
            <a:r>
              <a:rPr lang="en-US" sz="1000" dirty="0">
                <a:solidFill>
                  <a:srgbClr val="000000"/>
                </a:solidFill>
                <a:latin typeface="Arial"/>
              </a:rPr>
              <a:t>Local regression (LOESS) curve illustrating the association (with 95% CI) between achieved LDL-C levels and change in PAV in all patients undergoing serial IVUS evaluation. PAV = percentage atheroma volume;</a:t>
            </a:r>
            <a:br>
              <a:rPr lang="en-US" sz="1000" dirty="0">
                <a:solidFill>
                  <a:srgbClr val="000000"/>
                </a:solidFill>
                <a:latin typeface="Arial"/>
              </a:rPr>
            </a:br>
            <a:r>
              <a:rPr lang="en-US" sz="1000" dirty="0">
                <a:solidFill>
                  <a:srgbClr val="000000"/>
                </a:solidFill>
                <a:latin typeface="Arial"/>
              </a:rPr>
              <a:t> </a:t>
            </a:r>
            <a:r>
              <a:rPr lang="en-IN" sz="1000" dirty="0">
                <a:solidFill>
                  <a:srgbClr val="000000"/>
                </a:solidFill>
                <a:latin typeface="Arial"/>
              </a:rPr>
              <a:t>LDL-C = low-density lipoprotein cholesterol</a:t>
            </a:r>
            <a:r>
              <a:rPr lang="en-US" sz="1000" dirty="0">
                <a:solidFill>
                  <a:srgbClr val="000000"/>
                </a:solidFill>
                <a:latin typeface="Arial"/>
              </a:rPr>
              <a:t> </a:t>
            </a:r>
          </a:p>
          <a:p>
            <a:pPr algn="l" eaLnBrk="1" fontAlgn="auto" hangingPunct="1">
              <a:spcBef>
                <a:spcPts val="0"/>
              </a:spcBef>
              <a:spcAft>
                <a:spcPts val="0"/>
              </a:spcAft>
            </a:pPr>
            <a:r>
              <a:rPr lang="fr-FR" sz="1000" dirty="0" err="1">
                <a:solidFill>
                  <a:srgbClr val="000000"/>
                </a:solidFill>
                <a:latin typeface="Arial"/>
              </a:rPr>
              <a:t>Nicholls</a:t>
            </a:r>
            <a:r>
              <a:rPr lang="fr-FR" sz="1000" dirty="0">
                <a:solidFill>
                  <a:srgbClr val="000000"/>
                </a:solidFill>
                <a:latin typeface="Arial"/>
              </a:rPr>
              <a:t> SJ, et al. </a:t>
            </a:r>
            <a:r>
              <a:rPr lang="fr-FR" sz="1000" i="1" dirty="0">
                <a:solidFill>
                  <a:srgbClr val="000000"/>
                </a:solidFill>
                <a:latin typeface="Arial"/>
              </a:rPr>
              <a:t>JAMA</a:t>
            </a:r>
            <a:r>
              <a:rPr lang="fr-FR" sz="1000" dirty="0">
                <a:solidFill>
                  <a:srgbClr val="000000"/>
                </a:solidFill>
                <a:latin typeface="Arial"/>
              </a:rPr>
              <a:t>. </a:t>
            </a:r>
            <a:r>
              <a:rPr lang="en-US" sz="1000" dirty="0">
                <a:solidFill>
                  <a:srgbClr val="000000"/>
                </a:solidFill>
                <a:latin typeface="Arial"/>
              </a:rPr>
              <a:t>[published online ahead of print November 15, 2016]. </a:t>
            </a:r>
            <a:r>
              <a:rPr lang="fr-FR" sz="1000" dirty="0" err="1">
                <a:solidFill>
                  <a:srgbClr val="000000"/>
                </a:solidFill>
                <a:latin typeface="Arial"/>
              </a:rPr>
              <a:t>doi</a:t>
            </a:r>
            <a:r>
              <a:rPr lang="fr-FR" sz="1000" dirty="0">
                <a:solidFill>
                  <a:srgbClr val="000000"/>
                </a:solidFill>
                <a:latin typeface="Arial"/>
              </a:rPr>
              <a:t>: 10.1001/jama.2016.16951</a:t>
            </a:r>
            <a:r>
              <a:rPr lang="it-IT" sz="1000" dirty="0">
                <a:solidFill>
                  <a:srgbClr val="000000"/>
                </a:solidFill>
                <a:latin typeface="Arial"/>
              </a:rPr>
              <a:t>.</a:t>
            </a:r>
          </a:p>
        </p:txBody>
      </p:sp>
      <p:sp>
        <p:nvSpPr>
          <p:cNvPr id="12" name="TextBox 11"/>
          <p:cNvSpPr txBox="1"/>
          <p:nvPr/>
        </p:nvSpPr>
        <p:spPr>
          <a:xfrm>
            <a:off x="1598790" y="5292342"/>
            <a:ext cx="492443" cy="307777"/>
          </a:xfrm>
          <a:prstGeom prst="rect">
            <a:avLst/>
          </a:prstGeom>
          <a:noFill/>
        </p:spPr>
        <p:txBody>
          <a:bodyPr wrap="none" rtlCol="0">
            <a:spAutoFit/>
          </a:bodyPr>
          <a:lstStyle/>
          <a:p>
            <a:pPr algn="r" eaLnBrk="1" fontAlgn="auto" hangingPunct="1">
              <a:spcBef>
                <a:spcPts val="0"/>
              </a:spcBef>
              <a:spcAft>
                <a:spcPts val="0"/>
              </a:spcAft>
            </a:pPr>
            <a:r>
              <a:rPr lang="en-US" sz="1400" dirty="0">
                <a:solidFill>
                  <a:srgbClr val="000000"/>
                </a:solidFill>
                <a:latin typeface="Arial"/>
              </a:rPr>
              <a:t>-1.5</a:t>
            </a:r>
          </a:p>
        </p:txBody>
      </p:sp>
      <p:sp>
        <p:nvSpPr>
          <p:cNvPr id="16" name="TextBox 15"/>
          <p:cNvSpPr txBox="1"/>
          <p:nvPr/>
        </p:nvSpPr>
        <p:spPr>
          <a:xfrm>
            <a:off x="2627120" y="5502474"/>
            <a:ext cx="383438" cy="307777"/>
          </a:xfrm>
          <a:prstGeom prst="rect">
            <a:avLst/>
          </a:prstGeom>
          <a:noFill/>
        </p:spPr>
        <p:txBody>
          <a:bodyPr wrap="none" rtlCol="0">
            <a:spAutoFit/>
          </a:bodyPr>
          <a:lstStyle/>
          <a:p>
            <a:pPr eaLnBrk="1" fontAlgn="auto" hangingPunct="1">
              <a:spcBef>
                <a:spcPts val="0"/>
              </a:spcBef>
              <a:spcAft>
                <a:spcPts val="0"/>
              </a:spcAft>
            </a:pPr>
            <a:r>
              <a:rPr lang="en-US" sz="1400" dirty="0">
                <a:solidFill>
                  <a:srgbClr val="000000"/>
                </a:solidFill>
                <a:latin typeface="Arial"/>
              </a:rPr>
              <a:t>20</a:t>
            </a:r>
          </a:p>
        </p:txBody>
      </p:sp>
      <p:sp>
        <p:nvSpPr>
          <p:cNvPr id="18" name="TextBox 17"/>
          <p:cNvSpPr txBox="1"/>
          <p:nvPr/>
        </p:nvSpPr>
        <p:spPr>
          <a:xfrm>
            <a:off x="3249618" y="5500690"/>
            <a:ext cx="383438" cy="307777"/>
          </a:xfrm>
          <a:prstGeom prst="rect">
            <a:avLst/>
          </a:prstGeom>
          <a:noFill/>
        </p:spPr>
        <p:txBody>
          <a:bodyPr wrap="none" rtlCol="0">
            <a:spAutoFit/>
          </a:bodyPr>
          <a:lstStyle/>
          <a:p>
            <a:pPr eaLnBrk="1" fontAlgn="auto" hangingPunct="1">
              <a:spcBef>
                <a:spcPts val="0"/>
              </a:spcBef>
              <a:spcAft>
                <a:spcPts val="0"/>
              </a:spcAft>
            </a:pPr>
            <a:r>
              <a:rPr lang="en-US" sz="1400" dirty="0">
                <a:solidFill>
                  <a:srgbClr val="000000"/>
                </a:solidFill>
                <a:latin typeface="Arial"/>
              </a:rPr>
              <a:t>30</a:t>
            </a:r>
          </a:p>
        </p:txBody>
      </p:sp>
      <p:sp>
        <p:nvSpPr>
          <p:cNvPr id="20" name="TextBox 19"/>
          <p:cNvSpPr txBox="1"/>
          <p:nvPr/>
        </p:nvSpPr>
        <p:spPr>
          <a:xfrm>
            <a:off x="3872116" y="5500690"/>
            <a:ext cx="383438" cy="307777"/>
          </a:xfrm>
          <a:prstGeom prst="rect">
            <a:avLst/>
          </a:prstGeom>
          <a:noFill/>
        </p:spPr>
        <p:txBody>
          <a:bodyPr wrap="none" rtlCol="0">
            <a:spAutoFit/>
          </a:bodyPr>
          <a:lstStyle/>
          <a:p>
            <a:pPr eaLnBrk="1" fontAlgn="auto" hangingPunct="1">
              <a:spcBef>
                <a:spcPts val="0"/>
              </a:spcBef>
              <a:spcAft>
                <a:spcPts val="0"/>
              </a:spcAft>
            </a:pPr>
            <a:r>
              <a:rPr lang="en-US" sz="1400" dirty="0">
                <a:solidFill>
                  <a:srgbClr val="000000"/>
                </a:solidFill>
                <a:latin typeface="Arial"/>
              </a:rPr>
              <a:t>40</a:t>
            </a:r>
          </a:p>
        </p:txBody>
      </p:sp>
      <p:sp>
        <p:nvSpPr>
          <p:cNvPr id="22" name="TextBox 21"/>
          <p:cNvSpPr txBox="1"/>
          <p:nvPr/>
        </p:nvSpPr>
        <p:spPr>
          <a:xfrm>
            <a:off x="4494614" y="5502474"/>
            <a:ext cx="383438" cy="307777"/>
          </a:xfrm>
          <a:prstGeom prst="rect">
            <a:avLst/>
          </a:prstGeom>
          <a:noFill/>
        </p:spPr>
        <p:txBody>
          <a:bodyPr wrap="none" rtlCol="0">
            <a:spAutoFit/>
          </a:bodyPr>
          <a:lstStyle/>
          <a:p>
            <a:pPr eaLnBrk="1" fontAlgn="auto" hangingPunct="1">
              <a:spcBef>
                <a:spcPts val="0"/>
              </a:spcBef>
              <a:spcAft>
                <a:spcPts val="0"/>
              </a:spcAft>
            </a:pPr>
            <a:r>
              <a:rPr lang="en-US" sz="1400" dirty="0">
                <a:solidFill>
                  <a:srgbClr val="000000"/>
                </a:solidFill>
                <a:latin typeface="Arial"/>
              </a:rPr>
              <a:t>50</a:t>
            </a:r>
          </a:p>
        </p:txBody>
      </p:sp>
      <p:sp>
        <p:nvSpPr>
          <p:cNvPr id="24" name="TextBox 23"/>
          <p:cNvSpPr txBox="1"/>
          <p:nvPr/>
        </p:nvSpPr>
        <p:spPr>
          <a:xfrm>
            <a:off x="5117112" y="5502474"/>
            <a:ext cx="383438" cy="307777"/>
          </a:xfrm>
          <a:prstGeom prst="rect">
            <a:avLst/>
          </a:prstGeom>
          <a:noFill/>
        </p:spPr>
        <p:txBody>
          <a:bodyPr wrap="none" rtlCol="0">
            <a:spAutoFit/>
          </a:bodyPr>
          <a:lstStyle/>
          <a:p>
            <a:pPr eaLnBrk="1" fontAlgn="auto" hangingPunct="1">
              <a:spcBef>
                <a:spcPts val="0"/>
              </a:spcBef>
              <a:spcAft>
                <a:spcPts val="0"/>
              </a:spcAft>
            </a:pPr>
            <a:r>
              <a:rPr lang="en-US" sz="1400" dirty="0">
                <a:solidFill>
                  <a:srgbClr val="000000"/>
                </a:solidFill>
                <a:latin typeface="Arial"/>
              </a:rPr>
              <a:t>60</a:t>
            </a:r>
          </a:p>
        </p:txBody>
      </p:sp>
      <p:sp>
        <p:nvSpPr>
          <p:cNvPr id="26" name="TextBox 25"/>
          <p:cNvSpPr txBox="1"/>
          <p:nvPr/>
        </p:nvSpPr>
        <p:spPr>
          <a:xfrm>
            <a:off x="5739610" y="5500690"/>
            <a:ext cx="383438" cy="307777"/>
          </a:xfrm>
          <a:prstGeom prst="rect">
            <a:avLst/>
          </a:prstGeom>
          <a:noFill/>
        </p:spPr>
        <p:txBody>
          <a:bodyPr wrap="none" rtlCol="0">
            <a:spAutoFit/>
          </a:bodyPr>
          <a:lstStyle/>
          <a:p>
            <a:pPr eaLnBrk="1" fontAlgn="auto" hangingPunct="1">
              <a:spcBef>
                <a:spcPts val="0"/>
              </a:spcBef>
              <a:spcAft>
                <a:spcPts val="0"/>
              </a:spcAft>
            </a:pPr>
            <a:r>
              <a:rPr lang="en-US" sz="1400" dirty="0">
                <a:solidFill>
                  <a:srgbClr val="000000"/>
                </a:solidFill>
                <a:latin typeface="Arial"/>
              </a:rPr>
              <a:t>70</a:t>
            </a:r>
          </a:p>
        </p:txBody>
      </p:sp>
      <p:sp>
        <p:nvSpPr>
          <p:cNvPr id="28" name="TextBox 27"/>
          <p:cNvSpPr txBox="1"/>
          <p:nvPr/>
        </p:nvSpPr>
        <p:spPr>
          <a:xfrm>
            <a:off x="6362108" y="5500690"/>
            <a:ext cx="383438" cy="307777"/>
          </a:xfrm>
          <a:prstGeom prst="rect">
            <a:avLst/>
          </a:prstGeom>
          <a:noFill/>
        </p:spPr>
        <p:txBody>
          <a:bodyPr wrap="none" rtlCol="0">
            <a:spAutoFit/>
          </a:bodyPr>
          <a:lstStyle/>
          <a:p>
            <a:pPr eaLnBrk="1" fontAlgn="auto" hangingPunct="1">
              <a:spcBef>
                <a:spcPts val="0"/>
              </a:spcBef>
              <a:spcAft>
                <a:spcPts val="0"/>
              </a:spcAft>
            </a:pPr>
            <a:r>
              <a:rPr lang="en-US" sz="1400" dirty="0">
                <a:solidFill>
                  <a:srgbClr val="000000"/>
                </a:solidFill>
                <a:latin typeface="Arial"/>
              </a:rPr>
              <a:t>80</a:t>
            </a:r>
          </a:p>
        </p:txBody>
      </p:sp>
      <p:sp>
        <p:nvSpPr>
          <p:cNvPr id="30" name="TextBox 29"/>
          <p:cNvSpPr txBox="1"/>
          <p:nvPr/>
        </p:nvSpPr>
        <p:spPr>
          <a:xfrm>
            <a:off x="6984606" y="5502474"/>
            <a:ext cx="383438" cy="307777"/>
          </a:xfrm>
          <a:prstGeom prst="rect">
            <a:avLst/>
          </a:prstGeom>
          <a:noFill/>
        </p:spPr>
        <p:txBody>
          <a:bodyPr wrap="none" rtlCol="0">
            <a:spAutoFit/>
          </a:bodyPr>
          <a:lstStyle/>
          <a:p>
            <a:pPr eaLnBrk="1" fontAlgn="auto" hangingPunct="1">
              <a:spcBef>
                <a:spcPts val="0"/>
              </a:spcBef>
              <a:spcAft>
                <a:spcPts val="0"/>
              </a:spcAft>
            </a:pPr>
            <a:r>
              <a:rPr lang="en-US" sz="1400" dirty="0">
                <a:solidFill>
                  <a:srgbClr val="000000"/>
                </a:solidFill>
                <a:latin typeface="Arial"/>
              </a:rPr>
              <a:t>90</a:t>
            </a:r>
          </a:p>
        </p:txBody>
      </p:sp>
      <p:sp>
        <p:nvSpPr>
          <p:cNvPr id="32" name="TextBox 31"/>
          <p:cNvSpPr txBox="1"/>
          <p:nvPr/>
        </p:nvSpPr>
        <p:spPr>
          <a:xfrm>
            <a:off x="7557411" y="5500690"/>
            <a:ext cx="482824" cy="307777"/>
          </a:xfrm>
          <a:prstGeom prst="rect">
            <a:avLst/>
          </a:prstGeom>
          <a:noFill/>
        </p:spPr>
        <p:txBody>
          <a:bodyPr wrap="none" rtlCol="0">
            <a:spAutoFit/>
          </a:bodyPr>
          <a:lstStyle/>
          <a:p>
            <a:pPr eaLnBrk="1" fontAlgn="auto" hangingPunct="1">
              <a:spcBef>
                <a:spcPts val="0"/>
              </a:spcBef>
              <a:spcAft>
                <a:spcPts val="0"/>
              </a:spcAft>
            </a:pPr>
            <a:r>
              <a:rPr lang="en-US" sz="1400" dirty="0">
                <a:solidFill>
                  <a:srgbClr val="000000"/>
                </a:solidFill>
                <a:latin typeface="Arial"/>
              </a:rPr>
              <a:t>100</a:t>
            </a:r>
          </a:p>
        </p:txBody>
      </p:sp>
      <p:sp>
        <p:nvSpPr>
          <p:cNvPr id="34" name="TextBox 33"/>
          <p:cNvSpPr txBox="1"/>
          <p:nvPr/>
        </p:nvSpPr>
        <p:spPr>
          <a:xfrm>
            <a:off x="8186581" y="5500690"/>
            <a:ext cx="469487" cy="307777"/>
          </a:xfrm>
          <a:prstGeom prst="rect">
            <a:avLst/>
          </a:prstGeom>
          <a:noFill/>
        </p:spPr>
        <p:txBody>
          <a:bodyPr wrap="none" rtlCol="0">
            <a:spAutoFit/>
          </a:bodyPr>
          <a:lstStyle/>
          <a:p>
            <a:pPr eaLnBrk="1" fontAlgn="auto" hangingPunct="1">
              <a:spcBef>
                <a:spcPts val="0"/>
              </a:spcBef>
              <a:spcAft>
                <a:spcPts val="0"/>
              </a:spcAft>
            </a:pPr>
            <a:r>
              <a:rPr lang="en-US" sz="1400" dirty="0">
                <a:solidFill>
                  <a:srgbClr val="000000"/>
                </a:solidFill>
                <a:latin typeface="Arial"/>
              </a:rPr>
              <a:t>110</a:t>
            </a:r>
          </a:p>
        </p:txBody>
      </p:sp>
      <p:sp>
        <p:nvSpPr>
          <p:cNvPr id="36" name="TextBox 35"/>
          <p:cNvSpPr txBox="1"/>
          <p:nvPr/>
        </p:nvSpPr>
        <p:spPr>
          <a:xfrm>
            <a:off x="1605496" y="4501049"/>
            <a:ext cx="492443" cy="307777"/>
          </a:xfrm>
          <a:prstGeom prst="rect">
            <a:avLst/>
          </a:prstGeom>
          <a:noFill/>
        </p:spPr>
        <p:txBody>
          <a:bodyPr wrap="none" rtlCol="0">
            <a:spAutoFit/>
          </a:bodyPr>
          <a:lstStyle/>
          <a:p>
            <a:pPr algn="r" eaLnBrk="1" fontAlgn="auto" hangingPunct="1">
              <a:spcBef>
                <a:spcPts val="0"/>
              </a:spcBef>
              <a:spcAft>
                <a:spcPts val="0"/>
              </a:spcAft>
            </a:pPr>
            <a:r>
              <a:rPr lang="en-US" sz="1400" dirty="0">
                <a:solidFill>
                  <a:srgbClr val="000000"/>
                </a:solidFill>
                <a:latin typeface="Arial"/>
              </a:rPr>
              <a:t>-1.0</a:t>
            </a:r>
          </a:p>
        </p:txBody>
      </p:sp>
      <p:sp>
        <p:nvSpPr>
          <p:cNvPr id="38" name="TextBox 37"/>
          <p:cNvSpPr txBox="1"/>
          <p:nvPr/>
        </p:nvSpPr>
        <p:spPr>
          <a:xfrm>
            <a:off x="1598790" y="3709757"/>
            <a:ext cx="492443" cy="307777"/>
          </a:xfrm>
          <a:prstGeom prst="rect">
            <a:avLst/>
          </a:prstGeom>
          <a:noFill/>
        </p:spPr>
        <p:txBody>
          <a:bodyPr wrap="none" rtlCol="0">
            <a:spAutoFit/>
          </a:bodyPr>
          <a:lstStyle/>
          <a:p>
            <a:pPr algn="r" eaLnBrk="1" fontAlgn="auto" hangingPunct="1">
              <a:spcBef>
                <a:spcPts val="0"/>
              </a:spcBef>
              <a:spcAft>
                <a:spcPts val="0"/>
              </a:spcAft>
            </a:pPr>
            <a:r>
              <a:rPr lang="en-US" sz="1400" dirty="0">
                <a:solidFill>
                  <a:srgbClr val="000000"/>
                </a:solidFill>
                <a:latin typeface="Arial"/>
              </a:rPr>
              <a:t>-0.5</a:t>
            </a:r>
          </a:p>
        </p:txBody>
      </p:sp>
      <p:sp>
        <p:nvSpPr>
          <p:cNvPr id="40" name="TextBox 39"/>
          <p:cNvSpPr txBox="1"/>
          <p:nvPr/>
        </p:nvSpPr>
        <p:spPr>
          <a:xfrm>
            <a:off x="1813886" y="2918465"/>
            <a:ext cx="284052" cy="307777"/>
          </a:xfrm>
          <a:prstGeom prst="rect">
            <a:avLst/>
          </a:prstGeom>
          <a:noFill/>
        </p:spPr>
        <p:txBody>
          <a:bodyPr wrap="none" rtlCol="0">
            <a:spAutoFit/>
          </a:bodyPr>
          <a:lstStyle/>
          <a:p>
            <a:pPr algn="r" eaLnBrk="1" fontAlgn="auto" hangingPunct="1">
              <a:spcBef>
                <a:spcPts val="0"/>
              </a:spcBef>
              <a:spcAft>
                <a:spcPts val="0"/>
              </a:spcAft>
            </a:pPr>
            <a:r>
              <a:rPr lang="en-US" sz="1400" dirty="0">
                <a:solidFill>
                  <a:srgbClr val="000000"/>
                </a:solidFill>
                <a:latin typeface="Arial"/>
              </a:rPr>
              <a:t>0</a:t>
            </a:r>
          </a:p>
        </p:txBody>
      </p:sp>
      <p:sp>
        <p:nvSpPr>
          <p:cNvPr id="46" name="TextBox 45"/>
          <p:cNvSpPr txBox="1"/>
          <p:nvPr/>
        </p:nvSpPr>
        <p:spPr>
          <a:xfrm>
            <a:off x="1664806" y="2127173"/>
            <a:ext cx="433132" cy="307777"/>
          </a:xfrm>
          <a:prstGeom prst="rect">
            <a:avLst/>
          </a:prstGeom>
          <a:noFill/>
        </p:spPr>
        <p:txBody>
          <a:bodyPr wrap="none" rtlCol="0">
            <a:spAutoFit/>
          </a:bodyPr>
          <a:lstStyle/>
          <a:p>
            <a:pPr algn="r" eaLnBrk="1" fontAlgn="auto" hangingPunct="1">
              <a:spcBef>
                <a:spcPts val="0"/>
              </a:spcBef>
              <a:spcAft>
                <a:spcPts val="0"/>
              </a:spcAft>
            </a:pPr>
            <a:r>
              <a:rPr lang="en-US" sz="1400" dirty="0">
                <a:solidFill>
                  <a:srgbClr val="000000"/>
                </a:solidFill>
                <a:latin typeface="Arial"/>
              </a:rPr>
              <a:t>0.5</a:t>
            </a:r>
          </a:p>
        </p:txBody>
      </p:sp>
      <p:sp>
        <p:nvSpPr>
          <p:cNvPr id="48" name="TextBox 47"/>
          <p:cNvSpPr txBox="1"/>
          <p:nvPr/>
        </p:nvSpPr>
        <p:spPr>
          <a:xfrm>
            <a:off x="1671512" y="1335881"/>
            <a:ext cx="433132" cy="307777"/>
          </a:xfrm>
          <a:prstGeom prst="rect">
            <a:avLst/>
          </a:prstGeom>
          <a:noFill/>
        </p:spPr>
        <p:txBody>
          <a:bodyPr wrap="none" rtlCol="0">
            <a:spAutoFit/>
          </a:bodyPr>
          <a:lstStyle/>
          <a:p>
            <a:pPr algn="r" eaLnBrk="1" fontAlgn="auto" hangingPunct="1">
              <a:spcBef>
                <a:spcPts val="0"/>
              </a:spcBef>
              <a:spcAft>
                <a:spcPts val="0"/>
              </a:spcAft>
            </a:pPr>
            <a:r>
              <a:rPr lang="en-US" sz="1400" dirty="0">
                <a:solidFill>
                  <a:srgbClr val="000000"/>
                </a:solidFill>
                <a:latin typeface="Arial"/>
              </a:rPr>
              <a:t>1.0</a:t>
            </a:r>
          </a:p>
        </p:txBody>
      </p:sp>
      <p:sp>
        <p:nvSpPr>
          <p:cNvPr id="51" name="TextBox 50"/>
          <p:cNvSpPr txBox="1"/>
          <p:nvPr/>
        </p:nvSpPr>
        <p:spPr>
          <a:xfrm>
            <a:off x="2006348" y="5504448"/>
            <a:ext cx="383438" cy="307777"/>
          </a:xfrm>
          <a:prstGeom prst="rect">
            <a:avLst/>
          </a:prstGeom>
          <a:noFill/>
        </p:spPr>
        <p:txBody>
          <a:bodyPr wrap="none" rtlCol="0">
            <a:spAutoFit/>
          </a:bodyPr>
          <a:lstStyle/>
          <a:p>
            <a:pPr eaLnBrk="1" fontAlgn="auto" hangingPunct="1">
              <a:spcBef>
                <a:spcPts val="0"/>
              </a:spcBef>
              <a:spcAft>
                <a:spcPts val="0"/>
              </a:spcAft>
            </a:pPr>
            <a:r>
              <a:rPr lang="en-US" sz="1400" dirty="0">
                <a:solidFill>
                  <a:srgbClr val="000000"/>
                </a:solidFill>
                <a:latin typeface="Arial"/>
              </a:rPr>
              <a:t>10</a:t>
            </a:r>
          </a:p>
        </p:txBody>
      </p:sp>
      <p:grpSp>
        <p:nvGrpSpPr>
          <p:cNvPr id="62" name="Group 61"/>
          <p:cNvGrpSpPr/>
          <p:nvPr/>
        </p:nvGrpSpPr>
        <p:grpSpPr>
          <a:xfrm>
            <a:off x="2104901" y="1487986"/>
            <a:ext cx="6316422" cy="4049685"/>
            <a:chOff x="1533401" y="1487985"/>
            <a:chExt cx="6316422" cy="4049685"/>
          </a:xfrm>
        </p:grpSpPr>
        <p:cxnSp>
          <p:nvCxnSpPr>
            <p:cNvPr id="6" name="Straight Connector 5"/>
            <p:cNvCxnSpPr/>
            <p:nvPr/>
          </p:nvCxnSpPr>
          <p:spPr>
            <a:xfrm>
              <a:off x="1624841" y="5455467"/>
              <a:ext cx="62249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24841" y="544623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47339" y="544623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69837" y="544623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92335" y="544623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14833" y="544623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737331" y="544623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359829" y="544623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82327" y="544623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04825" y="544623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227323" y="544623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849823" y="544623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533401" y="545368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533401" y="465315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533401" y="3861861"/>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533401" y="3070569"/>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533401" y="2279277"/>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33401" y="1487985"/>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624841" y="1487985"/>
              <a:ext cx="0" cy="39677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TextBox 57"/>
          <p:cNvSpPr txBox="1"/>
          <p:nvPr/>
        </p:nvSpPr>
        <p:spPr>
          <a:xfrm rot="16200000">
            <a:off x="-839466" y="3265088"/>
            <a:ext cx="4378058" cy="369332"/>
          </a:xfrm>
          <a:prstGeom prst="rect">
            <a:avLst/>
          </a:prstGeom>
          <a:noFill/>
        </p:spPr>
        <p:txBody>
          <a:bodyPr wrap="none" rtlCol="0">
            <a:spAutoFit/>
          </a:bodyPr>
          <a:lstStyle/>
          <a:p>
            <a:pPr eaLnBrk="1" fontAlgn="auto" hangingPunct="1">
              <a:spcBef>
                <a:spcPts val="0"/>
              </a:spcBef>
              <a:spcAft>
                <a:spcPts val="0"/>
              </a:spcAft>
            </a:pPr>
            <a:r>
              <a:rPr lang="en-US" sz="1800" b="1" dirty="0">
                <a:solidFill>
                  <a:srgbClr val="000000"/>
                </a:solidFill>
                <a:latin typeface="Arial"/>
              </a:rPr>
              <a:t>Change Percent Atheroma Volume (%)</a:t>
            </a:r>
          </a:p>
        </p:txBody>
      </p:sp>
      <p:sp>
        <p:nvSpPr>
          <p:cNvPr id="59" name="TextBox 58"/>
          <p:cNvSpPr txBox="1"/>
          <p:nvPr/>
        </p:nvSpPr>
        <p:spPr>
          <a:xfrm>
            <a:off x="3569967" y="5736848"/>
            <a:ext cx="3352264" cy="369332"/>
          </a:xfrm>
          <a:prstGeom prst="rect">
            <a:avLst/>
          </a:prstGeom>
          <a:noFill/>
        </p:spPr>
        <p:txBody>
          <a:bodyPr wrap="none" rtlCol="0">
            <a:spAutoFit/>
          </a:bodyPr>
          <a:lstStyle/>
          <a:p>
            <a:pPr eaLnBrk="1" fontAlgn="auto" hangingPunct="1">
              <a:spcBef>
                <a:spcPts val="0"/>
              </a:spcBef>
              <a:spcAft>
                <a:spcPts val="0"/>
              </a:spcAft>
            </a:pPr>
            <a:r>
              <a:rPr lang="en-US" sz="1800" b="1" dirty="0">
                <a:solidFill>
                  <a:srgbClr val="000000"/>
                </a:solidFill>
                <a:latin typeface="Arial"/>
              </a:rPr>
              <a:t>On-Treatment LDL-C (mg/</a:t>
            </a:r>
            <a:r>
              <a:rPr lang="en-US" sz="1800" b="1" dirty="0" err="1">
                <a:solidFill>
                  <a:srgbClr val="000000"/>
                </a:solidFill>
                <a:latin typeface="Arial"/>
              </a:rPr>
              <a:t>dL</a:t>
            </a:r>
            <a:r>
              <a:rPr lang="en-US" sz="1800" b="1" dirty="0">
                <a:solidFill>
                  <a:srgbClr val="000000"/>
                </a:solidFill>
                <a:latin typeface="Arial"/>
              </a:rPr>
              <a:t>)</a:t>
            </a:r>
          </a:p>
        </p:txBody>
      </p:sp>
      <p:sp>
        <p:nvSpPr>
          <p:cNvPr id="14" name="Freeform 5"/>
          <p:cNvSpPr>
            <a:spLocks/>
          </p:cNvSpPr>
          <p:nvPr/>
        </p:nvSpPr>
        <p:spPr bwMode="auto">
          <a:xfrm>
            <a:off x="2841625" y="2268196"/>
            <a:ext cx="5513248" cy="1560513"/>
          </a:xfrm>
          <a:custGeom>
            <a:avLst/>
            <a:gdLst>
              <a:gd name="T0" fmla="*/ 0 w 233"/>
              <a:gd name="T1" fmla="*/ 66 h 66"/>
              <a:gd name="T2" fmla="*/ 13 w 233"/>
              <a:gd name="T3" fmla="*/ 64 h 66"/>
              <a:gd name="T4" fmla="*/ 26 w 233"/>
              <a:gd name="T5" fmla="*/ 62 h 66"/>
              <a:gd name="T6" fmla="*/ 44 w 233"/>
              <a:gd name="T7" fmla="*/ 57 h 66"/>
              <a:gd name="T8" fmla="*/ 55 w 233"/>
              <a:gd name="T9" fmla="*/ 52 h 66"/>
              <a:gd name="T10" fmla="*/ 69 w 233"/>
              <a:gd name="T11" fmla="*/ 47 h 66"/>
              <a:gd name="T12" fmla="*/ 87 w 233"/>
              <a:gd name="T13" fmla="*/ 40 h 66"/>
              <a:gd name="T14" fmla="*/ 100 w 233"/>
              <a:gd name="T15" fmla="*/ 34 h 66"/>
              <a:gd name="T16" fmla="*/ 113 w 233"/>
              <a:gd name="T17" fmla="*/ 31 h 66"/>
              <a:gd name="T18" fmla="*/ 125 w 233"/>
              <a:gd name="T19" fmla="*/ 27 h 66"/>
              <a:gd name="T20" fmla="*/ 140 w 233"/>
              <a:gd name="T21" fmla="*/ 23 h 66"/>
              <a:gd name="T22" fmla="*/ 150 w 233"/>
              <a:gd name="T23" fmla="*/ 22 h 66"/>
              <a:gd name="T24" fmla="*/ 169 w 233"/>
              <a:gd name="T25" fmla="*/ 18 h 66"/>
              <a:gd name="T26" fmla="*/ 188 w 233"/>
              <a:gd name="T27" fmla="*/ 12 h 66"/>
              <a:gd name="T28" fmla="*/ 203 w 233"/>
              <a:gd name="T29" fmla="*/ 7 h 66"/>
              <a:gd name="T30" fmla="*/ 217 w 233"/>
              <a:gd name="T31" fmla="*/ 2 h 66"/>
              <a:gd name="T32" fmla="*/ 233 w 233"/>
              <a:gd name="T3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66">
                <a:moveTo>
                  <a:pt x="0" y="66"/>
                </a:moveTo>
                <a:cubicBezTo>
                  <a:pt x="2" y="66"/>
                  <a:pt x="9" y="65"/>
                  <a:pt x="13" y="64"/>
                </a:cubicBezTo>
                <a:cubicBezTo>
                  <a:pt x="17" y="64"/>
                  <a:pt x="26" y="62"/>
                  <a:pt x="26" y="62"/>
                </a:cubicBezTo>
                <a:cubicBezTo>
                  <a:pt x="26" y="62"/>
                  <a:pt x="40" y="59"/>
                  <a:pt x="44" y="57"/>
                </a:cubicBezTo>
                <a:cubicBezTo>
                  <a:pt x="48" y="55"/>
                  <a:pt x="55" y="52"/>
                  <a:pt x="55" y="52"/>
                </a:cubicBezTo>
                <a:cubicBezTo>
                  <a:pt x="55" y="52"/>
                  <a:pt x="67" y="48"/>
                  <a:pt x="69" y="47"/>
                </a:cubicBezTo>
                <a:cubicBezTo>
                  <a:pt x="71" y="47"/>
                  <a:pt x="83" y="42"/>
                  <a:pt x="87" y="40"/>
                </a:cubicBezTo>
                <a:cubicBezTo>
                  <a:pt x="90" y="38"/>
                  <a:pt x="97" y="35"/>
                  <a:pt x="100" y="34"/>
                </a:cubicBezTo>
                <a:cubicBezTo>
                  <a:pt x="104" y="33"/>
                  <a:pt x="111" y="32"/>
                  <a:pt x="113" y="31"/>
                </a:cubicBezTo>
                <a:cubicBezTo>
                  <a:pt x="116" y="30"/>
                  <a:pt x="122" y="29"/>
                  <a:pt x="125" y="27"/>
                </a:cubicBezTo>
                <a:cubicBezTo>
                  <a:pt x="128" y="26"/>
                  <a:pt x="135" y="23"/>
                  <a:pt x="140" y="23"/>
                </a:cubicBezTo>
                <a:cubicBezTo>
                  <a:pt x="145" y="22"/>
                  <a:pt x="148" y="22"/>
                  <a:pt x="150" y="22"/>
                </a:cubicBezTo>
                <a:cubicBezTo>
                  <a:pt x="152" y="22"/>
                  <a:pt x="165" y="19"/>
                  <a:pt x="169" y="18"/>
                </a:cubicBezTo>
                <a:cubicBezTo>
                  <a:pt x="173" y="17"/>
                  <a:pt x="184" y="14"/>
                  <a:pt x="188" y="12"/>
                </a:cubicBezTo>
                <a:cubicBezTo>
                  <a:pt x="193" y="11"/>
                  <a:pt x="200" y="8"/>
                  <a:pt x="203" y="7"/>
                </a:cubicBezTo>
                <a:cubicBezTo>
                  <a:pt x="206" y="6"/>
                  <a:pt x="213" y="3"/>
                  <a:pt x="217" y="2"/>
                </a:cubicBezTo>
                <a:cubicBezTo>
                  <a:pt x="221" y="2"/>
                  <a:pt x="233" y="0"/>
                  <a:pt x="233" y="0"/>
                </a:cubicBezTo>
              </a:path>
            </a:pathLst>
          </a:custGeom>
          <a:noFill/>
          <a:ln w="38100" cap="rnd">
            <a:solidFill>
              <a:srgbClr val="C0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eaLnBrk="1" fontAlgn="auto" hangingPunct="1">
              <a:spcBef>
                <a:spcPts val="0"/>
              </a:spcBef>
              <a:spcAft>
                <a:spcPts val="0"/>
              </a:spcAft>
            </a:pPr>
            <a:endParaRPr lang="en-US" sz="1800">
              <a:solidFill>
                <a:srgbClr val="000000"/>
              </a:solidFill>
              <a:latin typeface="Arial"/>
            </a:endParaRPr>
          </a:p>
        </p:txBody>
      </p:sp>
      <p:sp>
        <p:nvSpPr>
          <p:cNvPr id="60" name="Freeform 6"/>
          <p:cNvSpPr>
            <a:spLocks/>
          </p:cNvSpPr>
          <p:nvPr/>
        </p:nvSpPr>
        <p:spPr bwMode="auto">
          <a:xfrm>
            <a:off x="2841625" y="3372130"/>
            <a:ext cx="5579698" cy="1371600"/>
          </a:xfrm>
          <a:custGeom>
            <a:avLst/>
            <a:gdLst>
              <a:gd name="T0" fmla="*/ 0 w 234"/>
              <a:gd name="T1" fmla="*/ 58 h 58"/>
              <a:gd name="T2" fmla="*/ 35 w 234"/>
              <a:gd name="T3" fmla="*/ 47 h 58"/>
              <a:gd name="T4" fmla="*/ 48 w 234"/>
              <a:gd name="T5" fmla="*/ 42 h 58"/>
              <a:gd name="T6" fmla="*/ 61 w 234"/>
              <a:gd name="T7" fmla="*/ 36 h 58"/>
              <a:gd name="T8" fmla="*/ 87 w 234"/>
              <a:gd name="T9" fmla="*/ 29 h 58"/>
              <a:gd name="T10" fmla="*/ 100 w 234"/>
              <a:gd name="T11" fmla="*/ 25 h 58"/>
              <a:gd name="T12" fmla="*/ 126 w 234"/>
              <a:gd name="T13" fmla="*/ 16 h 58"/>
              <a:gd name="T14" fmla="*/ 144 w 234"/>
              <a:gd name="T15" fmla="*/ 11 h 58"/>
              <a:gd name="T16" fmla="*/ 170 w 234"/>
              <a:gd name="T17" fmla="*/ 8 h 58"/>
              <a:gd name="T18" fmla="*/ 194 w 234"/>
              <a:gd name="T19" fmla="*/ 4 h 58"/>
              <a:gd name="T20" fmla="*/ 214 w 234"/>
              <a:gd name="T21" fmla="*/ 2 h 58"/>
              <a:gd name="T22" fmla="*/ 234 w 234"/>
              <a:gd name="T2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4" h="58">
                <a:moveTo>
                  <a:pt x="0" y="58"/>
                </a:moveTo>
                <a:cubicBezTo>
                  <a:pt x="16" y="52"/>
                  <a:pt x="30" y="49"/>
                  <a:pt x="35" y="47"/>
                </a:cubicBezTo>
                <a:cubicBezTo>
                  <a:pt x="40" y="45"/>
                  <a:pt x="45" y="43"/>
                  <a:pt x="48" y="42"/>
                </a:cubicBezTo>
                <a:cubicBezTo>
                  <a:pt x="51" y="41"/>
                  <a:pt x="55" y="38"/>
                  <a:pt x="61" y="36"/>
                </a:cubicBezTo>
                <a:cubicBezTo>
                  <a:pt x="67" y="35"/>
                  <a:pt x="85" y="30"/>
                  <a:pt x="87" y="29"/>
                </a:cubicBezTo>
                <a:cubicBezTo>
                  <a:pt x="90" y="28"/>
                  <a:pt x="92" y="28"/>
                  <a:pt x="100" y="25"/>
                </a:cubicBezTo>
                <a:cubicBezTo>
                  <a:pt x="108" y="22"/>
                  <a:pt x="123" y="17"/>
                  <a:pt x="126" y="16"/>
                </a:cubicBezTo>
                <a:cubicBezTo>
                  <a:pt x="129" y="15"/>
                  <a:pt x="140" y="12"/>
                  <a:pt x="144" y="11"/>
                </a:cubicBezTo>
                <a:cubicBezTo>
                  <a:pt x="149" y="11"/>
                  <a:pt x="163" y="9"/>
                  <a:pt x="170" y="8"/>
                </a:cubicBezTo>
                <a:cubicBezTo>
                  <a:pt x="176" y="8"/>
                  <a:pt x="188" y="6"/>
                  <a:pt x="194" y="4"/>
                </a:cubicBezTo>
                <a:cubicBezTo>
                  <a:pt x="200" y="3"/>
                  <a:pt x="211" y="2"/>
                  <a:pt x="214" y="2"/>
                </a:cubicBezTo>
                <a:cubicBezTo>
                  <a:pt x="217" y="1"/>
                  <a:pt x="234" y="0"/>
                  <a:pt x="234" y="0"/>
                </a:cubicBezTo>
              </a:path>
            </a:pathLst>
          </a:custGeom>
          <a:noFill/>
          <a:ln w="38100" cap="rnd">
            <a:solidFill>
              <a:srgbClr val="C0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eaLnBrk="1" fontAlgn="auto" hangingPunct="1">
              <a:spcBef>
                <a:spcPts val="0"/>
              </a:spcBef>
              <a:spcAft>
                <a:spcPts val="0"/>
              </a:spcAft>
            </a:pPr>
            <a:endParaRPr lang="en-US" sz="1800">
              <a:solidFill>
                <a:srgbClr val="000000"/>
              </a:solidFill>
              <a:latin typeface="Arial"/>
            </a:endParaRPr>
          </a:p>
        </p:txBody>
      </p:sp>
      <p:sp>
        <p:nvSpPr>
          <p:cNvPr id="61" name="Freeform 7"/>
          <p:cNvSpPr>
            <a:spLocks/>
          </p:cNvSpPr>
          <p:nvPr/>
        </p:nvSpPr>
        <p:spPr bwMode="auto">
          <a:xfrm>
            <a:off x="2819400" y="2812709"/>
            <a:ext cx="5601923" cy="1489075"/>
          </a:xfrm>
          <a:custGeom>
            <a:avLst/>
            <a:gdLst>
              <a:gd name="T0" fmla="*/ 0 w 235"/>
              <a:gd name="T1" fmla="*/ 63 h 63"/>
              <a:gd name="T2" fmla="*/ 11 w 235"/>
              <a:gd name="T3" fmla="*/ 60 h 63"/>
              <a:gd name="T4" fmla="*/ 32 w 235"/>
              <a:gd name="T5" fmla="*/ 55 h 63"/>
              <a:gd name="T6" fmla="*/ 50 w 235"/>
              <a:gd name="T7" fmla="*/ 48 h 63"/>
              <a:gd name="T8" fmla="*/ 79 w 235"/>
              <a:gd name="T9" fmla="*/ 38 h 63"/>
              <a:gd name="T10" fmla="*/ 90 w 235"/>
              <a:gd name="T11" fmla="*/ 34 h 63"/>
              <a:gd name="T12" fmla="*/ 100 w 235"/>
              <a:gd name="T13" fmla="*/ 30 h 63"/>
              <a:gd name="T14" fmla="*/ 111 w 235"/>
              <a:gd name="T15" fmla="*/ 27 h 63"/>
              <a:gd name="T16" fmla="*/ 120 w 235"/>
              <a:gd name="T17" fmla="*/ 24 h 63"/>
              <a:gd name="T18" fmla="*/ 127 w 235"/>
              <a:gd name="T19" fmla="*/ 23 h 63"/>
              <a:gd name="T20" fmla="*/ 130 w 235"/>
              <a:gd name="T21" fmla="*/ 21 h 63"/>
              <a:gd name="T22" fmla="*/ 140 w 235"/>
              <a:gd name="T23" fmla="*/ 18 h 63"/>
              <a:gd name="T24" fmla="*/ 147 w 235"/>
              <a:gd name="T25" fmla="*/ 17 h 63"/>
              <a:gd name="T26" fmla="*/ 156 w 235"/>
              <a:gd name="T27" fmla="*/ 15 h 63"/>
              <a:gd name="T28" fmla="*/ 167 w 235"/>
              <a:gd name="T29" fmla="*/ 14 h 63"/>
              <a:gd name="T30" fmla="*/ 174 w 235"/>
              <a:gd name="T31" fmla="*/ 13 h 63"/>
              <a:gd name="T32" fmla="*/ 188 w 235"/>
              <a:gd name="T33" fmla="*/ 10 h 63"/>
              <a:gd name="T34" fmla="*/ 203 w 235"/>
              <a:gd name="T35" fmla="*/ 6 h 63"/>
              <a:gd name="T36" fmla="*/ 215 w 235"/>
              <a:gd name="T37" fmla="*/ 3 h 63"/>
              <a:gd name="T38" fmla="*/ 223 w 235"/>
              <a:gd name="T39" fmla="*/ 2 h 63"/>
              <a:gd name="T40" fmla="*/ 230 w 235"/>
              <a:gd name="T41" fmla="*/ 1 h 63"/>
              <a:gd name="T42" fmla="*/ 235 w 235"/>
              <a:gd name="T43" fmla="*/ 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63">
                <a:moveTo>
                  <a:pt x="0" y="63"/>
                </a:moveTo>
                <a:cubicBezTo>
                  <a:pt x="0" y="63"/>
                  <a:pt x="9" y="61"/>
                  <a:pt x="11" y="60"/>
                </a:cubicBezTo>
                <a:cubicBezTo>
                  <a:pt x="14" y="59"/>
                  <a:pt x="27" y="56"/>
                  <a:pt x="32" y="55"/>
                </a:cubicBezTo>
                <a:cubicBezTo>
                  <a:pt x="36" y="54"/>
                  <a:pt x="47" y="50"/>
                  <a:pt x="50" y="48"/>
                </a:cubicBezTo>
                <a:cubicBezTo>
                  <a:pt x="53" y="46"/>
                  <a:pt x="76" y="39"/>
                  <a:pt x="79" y="38"/>
                </a:cubicBezTo>
                <a:cubicBezTo>
                  <a:pt x="82" y="37"/>
                  <a:pt x="88" y="35"/>
                  <a:pt x="90" y="34"/>
                </a:cubicBezTo>
                <a:cubicBezTo>
                  <a:pt x="92" y="33"/>
                  <a:pt x="97" y="31"/>
                  <a:pt x="100" y="30"/>
                </a:cubicBezTo>
                <a:cubicBezTo>
                  <a:pt x="103" y="30"/>
                  <a:pt x="108" y="27"/>
                  <a:pt x="111" y="27"/>
                </a:cubicBezTo>
                <a:cubicBezTo>
                  <a:pt x="114" y="27"/>
                  <a:pt x="117" y="25"/>
                  <a:pt x="120" y="24"/>
                </a:cubicBezTo>
                <a:cubicBezTo>
                  <a:pt x="121" y="23"/>
                  <a:pt x="124" y="23"/>
                  <a:pt x="127" y="23"/>
                </a:cubicBezTo>
                <a:cubicBezTo>
                  <a:pt x="128" y="22"/>
                  <a:pt x="130" y="21"/>
                  <a:pt x="130" y="21"/>
                </a:cubicBezTo>
                <a:cubicBezTo>
                  <a:pt x="134" y="20"/>
                  <a:pt x="138" y="19"/>
                  <a:pt x="140" y="18"/>
                </a:cubicBezTo>
                <a:cubicBezTo>
                  <a:pt x="142" y="18"/>
                  <a:pt x="144" y="17"/>
                  <a:pt x="147" y="17"/>
                </a:cubicBezTo>
                <a:cubicBezTo>
                  <a:pt x="150" y="16"/>
                  <a:pt x="153" y="15"/>
                  <a:pt x="156" y="15"/>
                </a:cubicBezTo>
                <a:cubicBezTo>
                  <a:pt x="160" y="15"/>
                  <a:pt x="163" y="14"/>
                  <a:pt x="167" y="14"/>
                </a:cubicBezTo>
                <a:cubicBezTo>
                  <a:pt x="170" y="14"/>
                  <a:pt x="171" y="13"/>
                  <a:pt x="174" y="13"/>
                </a:cubicBezTo>
                <a:cubicBezTo>
                  <a:pt x="177" y="12"/>
                  <a:pt x="185" y="11"/>
                  <a:pt x="188" y="10"/>
                </a:cubicBezTo>
                <a:cubicBezTo>
                  <a:pt x="192" y="8"/>
                  <a:pt x="200" y="7"/>
                  <a:pt x="203" y="6"/>
                </a:cubicBezTo>
                <a:cubicBezTo>
                  <a:pt x="206" y="5"/>
                  <a:pt x="212" y="3"/>
                  <a:pt x="215" y="3"/>
                </a:cubicBezTo>
                <a:cubicBezTo>
                  <a:pt x="217" y="2"/>
                  <a:pt x="221" y="3"/>
                  <a:pt x="223" y="2"/>
                </a:cubicBezTo>
                <a:cubicBezTo>
                  <a:pt x="225" y="2"/>
                  <a:pt x="228" y="1"/>
                  <a:pt x="230" y="1"/>
                </a:cubicBezTo>
                <a:cubicBezTo>
                  <a:pt x="233" y="0"/>
                  <a:pt x="234" y="1"/>
                  <a:pt x="235" y="1"/>
                </a:cubicBezTo>
              </a:path>
            </a:pathLst>
          </a:custGeom>
          <a:noFill/>
          <a:ln w="38100"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eaLnBrk="1" fontAlgn="auto" hangingPunct="1">
              <a:spcBef>
                <a:spcPts val="0"/>
              </a:spcBef>
              <a:spcAft>
                <a:spcPts val="0"/>
              </a:spcAft>
            </a:pPr>
            <a:endParaRPr lang="en-US" sz="1800">
              <a:solidFill>
                <a:srgbClr val="000000"/>
              </a:solidFill>
              <a:latin typeface="Arial"/>
            </a:endParaRPr>
          </a:p>
        </p:txBody>
      </p:sp>
      <p:sp>
        <p:nvSpPr>
          <p:cNvPr id="52" name="Line 14"/>
          <p:cNvSpPr>
            <a:spLocks noChangeShapeType="1"/>
          </p:cNvSpPr>
          <p:nvPr/>
        </p:nvSpPr>
        <p:spPr bwMode="auto">
          <a:xfrm>
            <a:off x="2207311" y="3069798"/>
            <a:ext cx="6214013" cy="77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l" eaLnBrk="1" fontAlgn="auto" hangingPunct="1">
              <a:spcBef>
                <a:spcPts val="0"/>
              </a:spcBef>
              <a:spcAft>
                <a:spcPts val="0"/>
              </a:spcAft>
            </a:pPr>
            <a:endParaRPr lang="en-US" sz="1800">
              <a:solidFill>
                <a:srgbClr val="000000"/>
              </a:solidFill>
              <a:latin typeface="Arial"/>
            </a:endParaRPr>
          </a:p>
        </p:txBody>
      </p:sp>
      <p:sp>
        <p:nvSpPr>
          <p:cNvPr id="3" name="Rectangle: Rounded Corners 2">
            <a:extLst>
              <a:ext uri="{FF2B5EF4-FFF2-40B4-BE49-F238E27FC236}">
                <a16:creationId xmlns:a16="http://schemas.microsoft.com/office/drawing/2014/main" id="{B29E30E8-C85D-487A-863A-0C966C43E8D7}"/>
              </a:ext>
            </a:extLst>
          </p:cNvPr>
          <p:cNvSpPr/>
          <p:nvPr/>
        </p:nvSpPr>
        <p:spPr>
          <a:xfrm>
            <a:off x="7886700" y="5909959"/>
            <a:ext cx="2057400" cy="8635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011660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333500" y="269876"/>
            <a:ext cx="7772400" cy="2888750"/>
          </a:xfrm>
        </p:spPr>
        <p:txBody>
          <a:bodyPr/>
          <a:lstStyle/>
          <a:p>
            <a:pPr algn="ctr" eaLnBrk="1" hangingPunct="1"/>
            <a:r>
              <a:rPr lang="en-US" b="1" dirty="0"/>
              <a:t>FOURIER</a:t>
            </a:r>
            <a:br>
              <a:rPr lang="en-US" dirty="0"/>
            </a:br>
            <a:r>
              <a:rPr lang="en-US" sz="3600" u="sng" dirty="0"/>
              <a:t>F</a:t>
            </a:r>
            <a:r>
              <a:rPr lang="en-US" sz="3600" dirty="0"/>
              <a:t>urther cardiovascular </a:t>
            </a:r>
            <a:r>
              <a:rPr lang="en-US" sz="3600" u="sng" dirty="0" err="1"/>
              <a:t>OU</a:t>
            </a:r>
            <a:r>
              <a:rPr lang="en-US" sz="3600" dirty="0" err="1"/>
              <a:t>tcomes</a:t>
            </a:r>
            <a:r>
              <a:rPr lang="en-US" sz="3600" dirty="0"/>
              <a:t> </a:t>
            </a:r>
            <a:r>
              <a:rPr lang="en-US" sz="3600" u="sng" dirty="0"/>
              <a:t>R</a:t>
            </a:r>
            <a:r>
              <a:rPr lang="en-US" sz="3600" dirty="0"/>
              <a:t>esearch with PCSK9 </a:t>
            </a:r>
            <a:r>
              <a:rPr lang="en-US" sz="3600" u="sng" dirty="0"/>
              <a:t>I</a:t>
            </a:r>
            <a:r>
              <a:rPr lang="en-US" sz="3600" dirty="0"/>
              <a:t>nhibition in subjects with </a:t>
            </a:r>
            <a:r>
              <a:rPr lang="en-US" sz="3600" u="sng" dirty="0"/>
              <a:t>E</a:t>
            </a:r>
            <a:r>
              <a:rPr lang="en-US" sz="3600" dirty="0"/>
              <a:t>levated </a:t>
            </a:r>
            <a:r>
              <a:rPr lang="en-US" sz="3600" u="sng" dirty="0"/>
              <a:t>R</a:t>
            </a:r>
            <a:r>
              <a:rPr lang="en-US" sz="3600" dirty="0"/>
              <a:t>isk</a:t>
            </a:r>
            <a:endParaRPr lang="en-US" dirty="0"/>
          </a:p>
        </p:txBody>
      </p:sp>
      <p:sp>
        <p:nvSpPr>
          <p:cNvPr id="3075" name="Rectangle 4"/>
          <p:cNvSpPr>
            <a:spLocks noGrp="1" noChangeArrowheads="1"/>
          </p:cNvSpPr>
          <p:nvPr>
            <p:ph type="subTitle" idx="1"/>
          </p:nvPr>
        </p:nvSpPr>
        <p:spPr>
          <a:xfrm>
            <a:off x="1333500" y="3379580"/>
            <a:ext cx="7571117" cy="1104632"/>
          </a:xfrm>
        </p:spPr>
        <p:txBody>
          <a:bodyPr/>
          <a:lstStyle/>
          <a:p>
            <a:pPr algn="ctr" eaLnBrk="1" hangingPunct="1"/>
            <a:r>
              <a:rPr lang="en-US" sz="2000" dirty="0"/>
              <a:t>MS Sabatine, RP Giugliano, AC Keech, N Honarpour,</a:t>
            </a:r>
            <a:br>
              <a:rPr lang="en-US" sz="2000" dirty="0"/>
            </a:br>
            <a:r>
              <a:rPr lang="en-US" sz="2000" dirty="0"/>
              <a:t>SM Wasserman, PS Sever, and TR Pedersen,</a:t>
            </a:r>
            <a:br>
              <a:rPr lang="en-US" sz="2000" dirty="0"/>
            </a:br>
            <a:r>
              <a:rPr lang="en-US" sz="2000" dirty="0"/>
              <a:t>for the FOURIER Steering Committee &amp; Investigators</a:t>
            </a:r>
          </a:p>
          <a:p>
            <a:pPr algn="ctr" eaLnBrk="1" hangingPunct="1"/>
            <a:endParaRPr lang="en-US" sz="2000" dirty="0"/>
          </a:p>
          <a:p>
            <a:pPr algn="ctr" eaLnBrk="1" hangingPunct="1"/>
            <a:r>
              <a:rPr lang="en-US" sz="1800" i="1" dirty="0"/>
              <a:t>American College of Cardiology – 66</a:t>
            </a:r>
            <a:r>
              <a:rPr lang="en-US" sz="1800" i="1" baseline="30000" dirty="0"/>
              <a:t>th</a:t>
            </a:r>
            <a:r>
              <a:rPr lang="en-US" sz="1800" i="1" dirty="0"/>
              <a:t> Annual Scientific Session</a:t>
            </a:r>
          </a:p>
          <a:p>
            <a:pPr algn="ctr" eaLnBrk="1" hangingPunct="1"/>
            <a:r>
              <a:rPr lang="en-US" sz="1800" i="1" dirty="0"/>
              <a:t>Late-Breaking Clinical Trial</a:t>
            </a:r>
          </a:p>
          <a:p>
            <a:pPr algn="ctr" eaLnBrk="1" hangingPunct="1"/>
            <a:r>
              <a:rPr lang="en-US" sz="1800" i="1" dirty="0"/>
              <a:t>March 17, 2017</a:t>
            </a:r>
          </a:p>
        </p:txBody>
      </p:sp>
      <p:pic>
        <p:nvPicPr>
          <p:cNvPr id="2" name="Picture 1"/>
          <p:cNvPicPr>
            <a:picLocks noChangeAspect="1"/>
          </p:cNvPicPr>
          <p:nvPr/>
        </p:nvPicPr>
        <p:blipFill>
          <a:blip r:embed="rId2"/>
          <a:stretch>
            <a:fillRect/>
          </a:stretch>
        </p:blipFill>
        <p:spPr>
          <a:xfrm>
            <a:off x="6743700" y="5105400"/>
            <a:ext cx="3440794" cy="1696765"/>
          </a:xfrm>
          <a:prstGeom prst="rect">
            <a:avLst/>
          </a:prstGeom>
        </p:spPr>
      </p:pic>
      <p:pic>
        <p:nvPicPr>
          <p:cNvPr id="3" name="Picture 2"/>
          <p:cNvPicPr>
            <a:picLocks noChangeAspect="1"/>
          </p:cNvPicPr>
          <p:nvPr/>
        </p:nvPicPr>
        <p:blipFill>
          <a:blip r:embed="rId3"/>
          <a:stretch>
            <a:fillRect/>
          </a:stretch>
        </p:blipFill>
        <p:spPr>
          <a:xfrm>
            <a:off x="8420100" y="4735163"/>
            <a:ext cx="1764394" cy="304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0500" y="26549"/>
            <a:ext cx="2234926" cy="1308421"/>
          </a:xfrm>
          <a:prstGeom prst="rect">
            <a:avLst/>
          </a:prstGeom>
        </p:spPr>
      </p:pic>
    </p:spTree>
    <p:extLst>
      <p:ext uri="{BB962C8B-B14F-4D97-AF65-F5344CB8AC3E}">
        <p14:creationId xmlns:p14="http://schemas.microsoft.com/office/powerpoint/2010/main" val="3625385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71500" y="0"/>
            <a:ext cx="9145058" cy="6858000"/>
          </a:xfrm>
          <a:prstGeom prst="rect">
            <a:avLst/>
          </a:prstGeom>
          <a:noFill/>
          <a:ln w="9525">
            <a:noFill/>
            <a:miter lim="800000"/>
            <a:headEnd/>
            <a:tailEnd/>
          </a:ln>
          <a:effectLst/>
        </p:spPr>
      </p:pic>
      <p:sp>
        <p:nvSpPr>
          <p:cNvPr id="3" name="Rectangle 2">
            <a:extLst>
              <a:ext uri="{FF2B5EF4-FFF2-40B4-BE49-F238E27FC236}">
                <a16:creationId xmlns:a16="http://schemas.microsoft.com/office/drawing/2014/main" id="{E22C51C8-400C-4E50-A2C2-FF3EB9FE8621}"/>
              </a:ext>
            </a:extLst>
          </p:cNvPr>
          <p:cNvSpPr/>
          <p:nvPr/>
        </p:nvSpPr>
        <p:spPr>
          <a:xfrm>
            <a:off x="4381500" y="5410200"/>
            <a:ext cx="2482601" cy="328867"/>
          </a:xfrm>
          <a:prstGeom prst="rect">
            <a:avLst/>
          </a:prstGeom>
          <a:ln w="76200">
            <a:solidFill>
              <a:srgbClr val="C00000"/>
            </a:solidFill>
          </a:ln>
        </p:spPr>
        <p:txBody>
          <a:bodyPr wrap="none" lIns="78040" tIns="39018" rIns="78040" bIns="39018">
            <a:spAutoFit/>
          </a:bodyPr>
          <a:lstStyle/>
          <a:p>
            <a:pPr algn="r" defTabSz="777733" rtl="1" eaLnBrk="1" fontAlgn="auto" hangingPunct="1">
              <a:spcBef>
                <a:spcPts val="0"/>
              </a:spcBef>
              <a:spcAft>
                <a:spcPts val="0"/>
              </a:spcAft>
            </a:pPr>
            <a:r>
              <a:rPr lang="en-US" sz="1625" b="1" dirty="0">
                <a:solidFill>
                  <a:srgbClr val="000000"/>
                </a:solidFill>
                <a:latin typeface="Calibri" panose="020F0502020204030204"/>
              </a:rPr>
              <a:t>42% of patients ≤ 25 mg/dl</a:t>
            </a:r>
            <a:endParaRPr lang="he-IL" sz="1625" b="1" dirty="0">
              <a:solidFill>
                <a:srgbClr val="000000"/>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40726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82612" y="0"/>
            <a:ext cx="9145059" cy="6858000"/>
          </a:xfrm>
          <a:prstGeom prst="rect">
            <a:avLst/>
          </a:prstGeom>
          <a:noFill/>
          <a:ln w="9525">
            <a:noFill/>
            <a:miter lim="800000"/>
            <a:headEnd/>
            <a:tailEnd/>
          </a:ln>
          <a:effectLst/>
        </p:spPr>
      </p:pic>
      <p:sp>
        <p:nvSpPr>
          <p:cNvPr id="2" name="Rectangle 1">
            <a:extLst>
              <a:ext uri="{FF2B5EF4-FFF2-40B4-BE49-F238E27FC236}">
                <a16:creationId xmlns:a16="http://schemas.microsoft.com/office/drawing/2014/main" id="{2B8D6FD9-429A-4AAB-8FB1-959FB4DD74BA}"/>
              </a:ext>
            </a:extLst>
          </p:cNvPr>
          <p:cNvSpPr/>
          <p:nvPr/>
        </p:nvSpPr>
        <p:spPr>
          <a:xfrm>
            <a:off x="4686300" y="4572000"/>
            <a:ext cx="5143500" cy="724173"/>
          </a:xfrm>
          <a:prstGeom prst="rect">
            <a:avLst/>
          </a:prstGeom>
        </p:spPr>
        <p:txBody>
          <a:bodyPr>
            <a:spAutoFit/>
          </a:bodyPr>
          <a:lstStyle/>
          <a:p>
            <a:pPr lvl="0" defTabSz="777524" rtl="1" eaLnBrk="1" fontAlgn="auto" hangingPunct="1">
              <a:spcBef>
                <a:spcPts val="0"/>
              </a:spcBef>
              <a:spcAft>
                <a:spcPts val="0"/>
              </a:spcAft>
              <a:defRPr/>
            </a:pPr>
            <a:r>
              <a:rPr lang="fr-FR" sz="2053" b="1" dirty="0">
                <a:solidFill>
                  <a:srgbClr val="C00000"/>
                </a:solidFill>
                <a:latin typeface="Calibri"/>
              </a:rPr>
              <a:t>RRR 15%</a:t>
            </a:r>
          </a:p>
          <a:p>
            <a:pPr lvl="0" defTabSz="777524" rtl="1" eaLnBrk="1" fontAlgn="auto" hangingPunct="1">
              <a:spcBef>
                <a:spcPts val="0"/>
              </a:spcBef>
              <a:spcAft>
                <a:spcPts val="0"/>
              </a:spcAft>
              <a:defRPr/>
            </a:pPr>
            <a:r>
              <a:rPr lang="fr-FR" sz="2053" b="1" dirty="0">
                <a:solidFill>
                  <a:srgbClr val="C00000"/>
                </a:solidFill>
                <a:latin typeface="Calibri"/>
              </a:rPr>
              <a:t>ARR 1.5%</a:t>
            </a:r>
          </a:p>
        </p:txBody>
      </p:sp>
    </p:spTree>
    <p:extLst>
      <p:ext uri="{BB962C8B-B14F-4D97-AF65-F5344CB8AC3E}">
        <p14:creationId xmlns:p14="http://schemas.microsoft.com/office/powerpoint/2010/main" val="3744073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679450" y="1933575"/>
            <a:ext cx="7559675" cy="4159250"/>
          </a:xfrm>
          <a:prstGeom prst="rect">
            <a:avLst/>
          </a:prstGeom>
          <a:noFill/>
          <a:ln>
            <a:noFill/>
          </a:ln>
          <a:effectLst>
            <a:outerShdw dist="107763" dir="81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315" name="Text Box 3"/>
          <p:cNvSpPr txBox="1">
            <a:spLocks noChangeArrowheads="1"/>
          </p:cNvSpPr>
          <p:nvPr/>
        </p:nvSpPr>
        <p:spPr bwMode="auto">
          <a:xfrm>
            <a:off x="2840038" y="6521450"/>
            <a:ext cx="3378200" cy="338138"/>
          </a:xfrm>
          <a:prstGeom prst="rect">
            <a:avLst/>
          </a:prstGeom>
          <a:noFill/>
          <a:ln>
            <a:noFill/>
          </a:ln>
          <a:effectLst>
            <a:outerShdw dist="107763" dir="81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300">
                <a:solidFill>
                  <a:schemeClr val="tx1"/>
                </a:solidFill>
                <a:latin typeface="Arial" pitchFamily="34" charset="0"/>
              </a:defRPr>
            </a:lvl1pPr>
            <a:lvl2pPr marL="742950" indent="-285750">
              <a:defRPr sz="1300">
                <a:solidFill>
                  <a:schemeClr val="tx1"/>
                </a:solidFill>
                <a:latin typeface="Arial" pitchFamily="34" charset="0"/>
              </a:defRPr>
            </a:lvl2pPr>
            <a:lvl3pPr marL="1143000" indent="-228600">
              <a:defRPr sz="1300">
                <a:solidFill>
                  <a:schemeClr val="tx1"/>
                </a:solidFill>
                <a:latin typeface="Arial" pitchFamily="34" charset="0"/>
              </a:defRPr>
            </a:lvl3pPr>
            <a:lvl4pPr marL="1600200" indent="-228600">
              <a:defRPr sz="1300">
                <a:solidFill>
                  <a:schemeClr val="tx1"/>
                </a:solidFill>
                <a:latin typeface="Arial" pitchFamily="34" charset="0"/>
              </a:defRPr>
            </a:lvl4pPr>
            <a:lvl5pPr marL="2057400" indent="-228600">
              <a:defRPr sz="1300">
                <a:solidFill>
                  <a:schemeClr val="tx1"/>
                </a:solidFill>
                <a:latin typeface="Arial" pitchFamily="34" charset="0"/>
              </a:defRPr>
            </a:lvl5pPr>
            <a:lvl6pPr marL="2514600" indent="-228600" algn="ctr" eaLnBrk="0" fontAlgn="base" hangingPunct="0">
              <a:spcBef>
                <a:spcPct val="0"/>
              </a:spcBef>
              <a:spcAft>
                <a:spcPct val="0"/>
              </a:spcAft>
              <a:defRPr sz="1300">
                <a:solidFill>
                  <a:schemeClr val="tx1"/>
                </a:solidFill>
                <a:latin typeface="Arial" pitchFamily="34" charset="0"/>
              </a:defRPr>
            </a:lvl6pPr>
            <a:lvl7pPr marL="2971800" indent="-228600" algn="ctr" eaLnBrk="0" fontAlgn="base" hangingPunct="0">
              <a:spcBef>
                <a:spcPct val="0"/>
              </a:spcBef>
              <a:spcAft>
                <a:spcPct val="0"/>
              </a:spcAft>
              <a:defRPr sz="1300">
                <a:solidFill>
                  <a:schemeClr val="tx1"/>
                </a:solidFill>
                <a:latin typeface="Arial" pitchFamily="34" charset="0"/>
              </a:defRPr>
            </a:lvl7pPr>
            <a:lvl8pPr marL="3429000" indent="-228600" algn="ctr" eaLnBrk="0" fontAlgn="base" hangingPunct="0">
              <a:spcBef>
                <a:spcPct val="0"/>
              </a:spcBef>
              <a:spcAft>
                <a:spcPct val="0"/>
              </a:spcAft>
              <a:defRPr sz="1300">
                <a:solidFill>
                  <a:schemeClr val="tx1"/>
                </a:solidFill>
                <a:latin typeface="Arial" pitchFamily="34" charset="0"/>
              </a:defRPr>
            </a:lvl8pPr>
            <a:lvl9pPr marL="3886200" indent="-228600" algn="ctr" eaLnBrk="0" fontAlgn="base" hangingPunct="0">
              <a:spcBef>
                <a:spcPct val="0"/>
              </a:spcBef>
              <a:spcAft>
                <a:spcPct val="0"/>
              </a:spcAft>
              <a:defRPr sz="1300">
                <a:solidFill>
                  <a:schemeClr val="tx1"/>
                </a:solidFill>
                <a:latin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pitchFamily="34" charset="0"/>
                <a:ea typeface="+mn-ea"/>
                <a:cs typeface="Arial" pitchFamily="34" charset="0"/>
              </a:rPr>
              <a:t>LaRosa JC, et al. </a:t>
            </a:r>
            <a:r>
              <a:rPr kumimoji="0" lang="en-US" sz="1600" b="1" i="1" u="none" strike="noStrike" kern="1200" cap="none" spc="0" normalizeH="0" baseline="0" noProof="0">
                <a:ln>
                  <a:noFill/>
                </a:ln>
                <a:solidFill>
                  <a:srgbClr val="FFFF00"/>
                </a:solidFill>
                <a:effectLst/>
                <a:uLnTx/>
                <a:uFillTx/>
                <a:latin typeface="Arial" pitchFamily="34" charset="0"/>
                <a:ea typeface="+mn-ea"/>
                <a:cs typeface="Arial" pitchFamily="34" charset="0"/>
              </a:rPr>
              <a:t>NEJM </a:t>
            </a:r>
            <a:r>
              <a:rPr kumimoji="0" lang="en-US" sz="1600" b="1" i="0" u="none" strike="noStrike" kern="1200" cap="none" spc="0" normalizeH="0" baseline="0" noProof="0">
                <a:ln>
                  <a:noFill/>
                </a:ln>
                <a:solidFill>
                  <a:srgbClr val="FFFF00"/>
                </a:solidFill>
                <a:effectLst/>
                <a:uLnTx/>
                <a:uFillTx/>
                <a:latin typeface="Arial" pitchFamily="34" charset="0"/>
                <a:ea typeface="+mn-ea"/>
                <a:cs typeface="Arial" pitchFamily="34" charset="0"/>
              </a:rPr>
              <a:t>2005;352</a:t>
            </a:r>
          </a:p>
        </p:txBody>
      </p:sp>
      <p:sp>
        <p:nvSpPr>
          <p:cNvPr id="141316" name="Text Box 4"/>
          <p:cNvSpPr txBox="1">
            <a:spLocks noChangeArrowheads="1"/>
          </p:cNvSpPr>
          <p:nvPr/>
        </p:nvSpPr>
        <p:spPr bwMode="auto">
          <a:xfrm>
            <a:off x="174625" y="188913"/>
            <a:ext cx="10026650" cy="1314450"/>
          </a:xfrm>
          <a:prstGeom prst="rect">
            <a:avLst/>
          </a:prstGeom>
          <a:noFill/>
          <a:ln>
            <a:noFill/>
          </a:ln>
          <a:effectLst>
            <a:outerShdw dist="107763" dir="81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300">
                <a:solidFill>
                  <a:schemeClr val="tx1"/>
                </a:solidFill>
                <a:latin typeface="Arial" pitchFamily="34" charset="0"/>
              </a:defRPr>
            </a:lvl1pPr>
            <a:lvl2pPr marL="742950" indent="-285750">
              <a:defRPr sz="1300">
                <a:solidFill>
                  <a:schemeClr val="tx1"/>
                </a:solidFill>
                <a:latin typeface="Arial" pitchFamily="34" charset="0"/>
              </a:defRPr>
            </a:lvl2pPr>
            <a:lvl3pPr marL="1143000" indent="-228600">
              <a:defRPr sz="1300">
                <a:solidFill>
                  <a:schemeClr val="tx1"/>
                </a:solidFill>
                <a:latin typeface="Arial" pitchFamily="34" charset="0"/>
              </a:defRPr>
            </a:lvl3pPr>
            <a:lvl4pPr marL="1600200" indent="-228600">
              <a:defRPr sz="1300">
                <a:solidFill>
                  <a:schemeClr val="tx1"/>
                </a:solidFill>
                <a:latin typeface="Arial" pitchFamily="34" charset="0"/>
              </a:defRPr>
            </a:lvl4pPr>
            <a:lvl5pPr marL="2057400" indent="-228600">
              <a:defRPr sz="1300">
                <a:solidFill>
                  <a:schemeClr val="tx1"/>
                </a:solidFill>
                <a:latin typeface="Arial" pitchFamily="34" charset="0"/>
              </a:defRPr>
            </a:lvl5pPr>
            <a:lvl6pPr marL="2514600" indent="-228600" algn="ctr" eaLnBrk="0" fontAlgn="base" hangingPunct="0">
              <a:spcBef>
                <a:spcPct val="0"/>
              </a:spcBef>
              <a:spcAft>
                <a:spcPct val="0"/>
              </a:spcAft>
              <a:defRPr sz="1300">
                <a:solidFill>
                  <a:schemeClr val="tx1"/>
                </a:solidFill>
                <a:latin typeface="Arial" pitchFamily="34" charset="0"/>
              </a:defRPr>
            </a:lvl6pPr>
            <a:lvl7pPr marL="2971800" indent="-228600" algn="ctr" eaLnBrk="0" fontAlgn="base" hangingPunct="0">
              <a:spcBef>
                <a:spcPct val="0"/>
              </a:spcBef>
              <a:spcAft>
                <a:spcPct val="0"/>
              </a:spcAft>
              <a:defRPr sz="1300">
                <a:solidFill>
                  <a:schemeClr val="tx1"/>
                </a:solidFill>
                <a:latin typeface="Arial" pitchFamily="34" charset="0"/>
              </a:defRPr>
            </a:lvl7pPr>
            <a:lvl8pPr marL="3429000" indent="-228600" algn="ctr" eaLnBrk="0" fontAlgn="base" hangingPunct="0">
              <a:spcBef>
                <a:spcPct val="0"/>
              </a:spcBef>
              <a:spcAft>
                <a:spcPct val="0"/>
              </a:spcAft>
              <a:defRPr sz="1300">
                <a:solidFill>
                  <a:schemeClr val="tx1"/>
                </a:solidFill>
                <a:latin typeface="Arial" pitchFamily="34" charset="0"/>
              </a:defRPr>
            </a:lvl8pPr>
            <a:lvl9pPr marL="3886200" indent="-228600" algn="ctr" eaLnBrk="0" fontAlgn="base" hangingPunct="0">
              <a:spcBef>
                <a:spcPct val="0"/>
              </a:spcBef>
              <a:spcAft>
                <a:spcPct val="0"/>
              </a:spcAft>
              <a:defRPr sz="1300">
                <a:solidFill>
                  <a:schemeClr val="tx1"/>
                </a:solidFill>
                <a:latin typeface="Arial" pitchFamily="34" charset="0"/>
              </a:defRPr>
            </a:lvl9pPr>
          </a:lstStyle>
          <a:p>
            <a:pPr marL="0" marR="0" lvl="0" indent="0" algn="ctr" defTabSz="914400" rtl="0" eaLnBrk="1" fontAlgn="base" latinLnBrk="0" hangingPunct="1">
              <a:lnSpc>
                <a:spcPct val="5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Verdana" pitchFamily="34" charset="0"/>
                <a:ea typeface="+mn-ea"/>
                <a:cs typeface="+mn-cs"/>
              </a:rPr>
              <a:t>Event Rates Plotted against LDL-C</a:t>
            </a:r>
          </a:p>
          <a:p>
            <a:pPr marL="0" marR="0" lvl="0" indent="0" algn="ctr" defTabSz="914400" rtl="0" eaLnBrk="1" fontAlgn="base" latinLnBrk="0" hangingPunct="1">
              <a:lnSpc>
                <a:spcPct val="5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Verdana" pitchFamily="34" charset="0"/>
                <a:ea typeface="+mn-ea"/>
                <a:cs typeface="+mn-cs"/>
              </a:rPr>
              <a:t>During Statin Therapy in </a:t>
            </a:r>
          </a:p>
          <a:p>
            <a:pPr marL="0" marR="0" lvl="0" indent="0" algn="ctr" defTabSz="914400" rtl="0" eaLnBrk="1" fontAlgn="base" latinLnBrk="0" hangingPunct="1">
              <a:lnSpc>
                <a:spcPct val="5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Verdana" pitchFamily="34" charset="0"/>
                <a:ea typeface="+mn-ea"/>
                <a:cs typeface="+mn-cs"/>
              </a:rPr>
              <a:t>Secondary-Prevention Studies</a:t>
            </a:r>
          </a:p>
        </p:txBody>
      </p:sp>
      <p:sp>
        <p:nvSpPr>
          <p:cNvPr id="141317" name="Line 5"/>
          <p:cNvSpPr>
            <a:spLocks noChangeShapeType="1"/>
          </p:cNvSpPr>
          <p:nvPr/>
        </p:nvSpPr>
        <p:spPr bwMode="auto">
          <a:xfrm flipV="1">
            <a:off x="2265363" y="2636838"/>
            <a:ext cx="5038725" cy="230505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1318" name="AutoShape 6"/>
          <p:cNvSpPr>
            <a:spLocks noChangeArrowheads="1"/>
          </p:cNvSpPr>
          <p:nvPr/>
        </p:nvSpPr>
        <p:spPr bwMode="auto">
          <a:xfrm rot="10800000">
            <a:off x="2336800" y="4938713"/>
            <a:ext cx="2159000" cy="5810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FF0000"/>
            </a:solidFill>
            <a:miter lim="800000"/>
            <a:headEnd/>
            <a:tailEnd/>
          </a:ln>
          <a:effectLst>
            <a:outerShdw dist="107763" dir="8100000" algn="ctr" rotWithShape="0">
              <a:schemeClr val="bg2">
                <a:alpha val="50000"/>
              </a:schemeClr>
            </a:outerShdw>
          </a:effectLst>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 name="Star: 5 Points 1">
            <a:extLst>
              <a:ext uri="{FF2B5EF4-FFF2-40B4-BE49-F238E27FC236}">
                <a16:creationId xmlns:a16="http://schemas.microsoft.com/office/drawing/2014/main" id="{8954AA2E-6DDD-4790-B5EA-95C5038A39C8}"/>
              </a:ext>
            </a:extLst>
          </p:cNvPr>
          <p:cNvSpPr/>
          <p:nvPr/>
        </p:nvSpPr>
        <p:spPr bwMode="auto">
          <a:xfrm>
            <a:off x="2095500" y="4938713"/>
            <a:ext cx="169863" cy="166687"/>
          </a:xfrm>
          <a:prstGeom prst="star5">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a:ln>
                <a:noFill/>
              </a:ln>
              <a:solidFill>
                <a:schemeClr val="tx1"/>
              </a:solidFill>
              <a:effectLst/>
              <a:latin typeface="Arial" pitchFamily="34" charset="0"/>
            </a:endParaRPr>
          </a:p>
        </p:txBody>
      </p:sp>
      <p:sp>
        <p:nvSpPr>
          <p:cNvPr id="3" name="TextBox 2">
            <a:extLst>
              <a:ext uri="{FF2B5EF4-FFF2-40B4-BE49-F238E27FC236}">
                <a16:creationId xmlns:a16="http://schemas.microsoft.com/office/drawing/2014/main" id="{813551A7-FCB2-4ECB-ACBA-1269AD35E324}"/>
              </a:ext>
            </a:extLst>
          </p:cNvPr>
          <p:cNvSpPr txBox="1"/>
          <p:nvPr/>
        </p:nvSpPr>
        <p:spPr>
          <a:xfrm>
            <a:off x="1562100" y="5058593"/>
            <a:ext cx="923651" cy="253916"/>
          </a:xfrm>
          <a:prstGeom prst="rect">
            <a:avLst/>
          </a:prstGeom>
          <a:noFill/>
        </p:spPr>
        <p:txBody>
          <a:bodyPr wrap="none" rtlCol="0">
            <a:spAutoFit/>
          </a:bodyPr>
          <a:lstStyle/>
          <a:p>
            <a:r>
              <a:rPr lang="en-US" sz="1050" b="1" dirty="0">
                <a:solidFill>
                  <a:schemeClr val="bg2"/>
                </a:solidFill>
              </a:rPr>
              <a:t>IMPROVEIT</a:t>
            </a:r>
          </a:p>
        </p:txBody>
      </p:sp>
    </p:spTree>
    <p:extLst>
      <p:ext uri="{BB962C8B-B14F-4D97-AF65-F5344CB8AC3E}">
        <p14:creationId xmlns:p14="http://schemas.microsoft.com/office/powerpoint/2010/main" val="65473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fr-FR" dirty="0"/>
              <a:t>ARR = absolute risk reduction. RRR = relative risk reduction.</a:t>
            </a:r>
            <a:br>
              <a:rPr lang="fr-FR" dirty="0"/>
            </a:br>
            <a:r>
              <a:rPr lang="fr-FR" dirty="0"/>
              <a:t>Sabatine MS, et al. </a:t>
            </a:r>
            <a:r>
              <a:rPr lang="fr-FR" i="1" dirty="0"/>
              <a:t>Circulation</a:t>
            </a:r>
            <a:r>
              <a:rPr lang="fr-FR" dirty="0"/>
              <a:t>. 2018;138:756-766.</a:t>
            </a:r>
          </a:p>
        </p:txBody>
      </p:sp>
      <p:sp>
        <p:nvSpPr>
          <p:cNvPr id="147458" name="Title 1"/>
          <p:cNvSpPr>
            <a:spLocks noGrp="1"/>
          </p:cNvSpPr>
          <p:nvPr>
            <p:ph type="title"/>
          </p:nvPr>
        </p:nvSpPr>
        <p:spPr/>
        <p:txBody>
          <a:bodyPr anchor="ctr"/>
          <a:lstStyle/>
          <a:p>
            <a:r>
              <a:rPr altLang="en-US" sz="2800" dirty="0"/>
              <a:t>evolocumab Provides 24% RRR </a:t>
            </a:r>
            <a:r>
              <a:rPr lang="en-US" altLang="en-US" sz="2800" dirty="0"/>
              <a:t>in CV Death, MI, or Stroke </a:t>
            </a:r>
            <a:r>
              <a:rPr altLang="en-US" sz="2800" dirty="0"/>
              <a:t>in Patients </a:t>
            </a:r>
            <a:r>
              <a:rPr lang="en-US" altLang="en-US" sz="2800" dirty="0"/>
              <a:t>W</a:t>
            </a:r>
            <a:r>
              <a:rPr altLang="en-US" sz="2800" dirty="0"/>
              <a:t>ith</a:t>
            </a:r>
            <a:r>
              <a:rPr lang="en-US" altLang="en-US" sz="2800" dirty="0"/>
              <a:t>in 2 Years Post-</a:t>
            </a:r>
            <a:r>
              <a:rPr altLang="en-US" sz="2800" dirty="0"/>
              <a:t>MI</a:t>
            </a:r>
            <a:endParaRPr altLang="en-US" sz="2800" baseline="30000" dirty="0"/>
          </a:p>
        </p:txBody>
      </p:sp>
      <p:grpSp>
        <p:nvGrpSpPr>
          <p:cNvPr id="50" name="Group 49">
            <a:extLst>
              <a:ext uri="{FF2B5EF4-FFF2-40B4-BE49-F238E27FC236}">
                <a16:creationId xmlns:a16="http://schemas.microsoft.com/office/drawing/2014/main" id="{5B5AE1BA-E42E-4E37-8C13-D1BA81CB8E24}"/>
              </a:ext>
            </a:extLst>
          </p:cNvPr>
          <p:cNvGrpSpPr/>
          <p:nvPr/>
        </p:nvGrpSpPr>
        <p:grpSpPr>
          <a:xfrm>
            <a:off x="3071899" y="2598778"/>
            <a:ext cx="4119944" cy="2194023"/>
            <a:chOff x="3640771" y="2445033"/>
            <a:chExt cx="213173" cy="2600323"/>
          </a:xfrm>
        </p:grpSpPr>
        <p:cxnSp>
          <p:nvCxnSpPr>
            <p:cNvPr id="51" name="Straight Connector 50">
              <a:extLst>
                <a:ext uri="{FF2B5EF4-FFF2-40B4-BE49-F238E27FC236}">
                  <a16:creationId xmlns:a16="http://schemas.microsoft.com/office/drawing/2014/main" id="{9217C85C-3B4E-46D7-855F-10BF0532F6D1}"/>
                </a:ext>
              </a:extLst>
            </p:cNvPr>
            <p:cNvCxnSpPr/>
            <p:nvPr/>
          </p:nvCxnSpPr>
          <p:spPr>
            <a:xfrm>
              <a:off x="3640771" y="2445033"/>
              <a:ext cx="213173" cy="0"/>
            </a:xfrm>
            <a:prstGeom prst="line">
              <a:avLst/>
            </a:prstGeom>
            <a:ln w="12700" cap="flat">
              <a:solidFill>
                <a:schemeClr val="bg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675B647-0792-4E4E-A97B-E2FD7E4EC861}"/>
                </a:ext>
              </a:extLst>
            </p:cNvPr>
            <p:cNvCxnSpPr/>
            <p:nvPr/>
          </p:nvCxnSpPr>
          <p:spPr>
            <a:xfrm>
              <a:off x="3640771" y="2930808"/>
              <a:ext cx="213173" cy="0"/>
            </a:xfrm>
            <a:prstGeom prst="line">
              <a:avLst/>
            </a:prstGeom>
            <a:ln w="12700" cap="flat">
              <a:solidFill>
                <a:schemeClr val="bg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1899B8D-BAB5-4082-9FC5-7684E9230A61}"/>
                </a:ext>
              </a:extLst>
            </p:cNvPr>
            <p:cNvCxnSpPr/>
            <p:nvPr/>
          </p:nvCxnSpPr>
          <p:spPr>
            <a:xfrm>
              <a:off x="3640771" y="3459444"/>
              <a:ext cx="213173" cy="0"/>
            </a:xfrm>
            <a:prstGeom prst="line">
              <a:avLst/>
            </a:prstGeom>
            <a:ln w="12700" cap="flat">
              <a:solidFill>
                <a:schemeClr val="bg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29E8DC8-24B5-4EEA-BB06-F972309562CA}"/>
                </a:ext>
              </a:extLst>
            </p:cNvPr>
            <p:cNvCxnSpPr/>
            <p:nvPr/>
          </p:nvCxnSpPr>
          <p:spPr>
            <a:xfrm>
              <a:off x="3640771" y="3988082"/>
              <a:ext cx="213173" cy="0"/>
            </a:xfrm>
            <a:prstGeom prst="line">
              <a:avLst/>
            </a:prstGeom>
            <a:ln w="12700" cap="flat">
              <a:solidFill>
                <a:schemeClr val="bg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DE54301-35FC-4027-B25C-7C079344AC4C}"/>
                </a:ext>
              </a:extLst>
            </p:cNvPr>
            <p:cNvCxnSpPr/>
            <p:nvPr/>
          </p:nvCxnSpPr>
          <p:spPr>
            <a:xfrm>
              <a:off x="3640771" y="4516719"/>
              <a:ext cx="213173" cy="0"/>
            </a:xfrm>
            <a:prstGeom prst="line">
              <a:avLst/>
            </a:prstGeom>
            <a:ln w="12700" cap="flat">
              <a:solidFill>
                <a:schemeClr val="bg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873243B-582B-4069-BD82-1BC9074D61E2}"/>
                </a:ext>
              </a:extLst>
            </p:cNvPr>
            <p:cNvCxnSpPr/>
            <p:nvPr/>
          </p:nvCxnSpPr>
          <p:spPr>
            <a:xfrm>
              <a:off x="3640771" y="5045356"/>
              <a:ext cx="213173" cy="0"/>
            </a:xfrm>
            <a:prstGeom prst="line">
              <a:avLst/>
            </a:prstGeom>
            <a:ln w="12700" cap="flat">
              <a:solidFill>
                <a:schemeClr val="bg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D3CCA7FE-8425-4E6F-A5E5-9F77BA43D71F}"/>
              </a:ext>
            </a:extLst>
          </p:cNvPr>
          <p:cNvGrpSpPr/>
          <p:nvPr/>
        </p:nvGrpSpPr>
        <p:grpSpPr>
          <a:xfrm>
            <a:off x="3074439" y="2593181"/>
            <a:ext cx="4122443" cy="2716703"/>
            <a:chOff x="3643780" y="2438400"/>
            <a:chExt cx="4885858" cy="3219796"/>
          </a:xfrm>
        </p:grpSpPr>
        <p:cxnSp>
          <p:nvCxnSpPr>
            <p:cNvPr id="58" name="Straight Connector 57">
              <a:extLst>
                <a:ext uri="{FF2B5EF4-FFF2-40B4-BE49-F238E27FC236}">
                  <a16:creationId xmlns:a16="http://schemas.microsoft.com/office/drawing/2014/main" id="{272B21B9-202F-4FE5-8AE5-1D36E7E52887}"/>
                </a:ext>
              </a:extLst>
            </p:cNvPr>
            <p:cNvCxnSpPr>
              <a:cxnSpLocks/>
            </p:cNvCxnSpPr>
            <p:nvPr/>
          </p:nvCxnSpPr>
          <p:spPr>
            <a:xfrm>
              <a:off x="3643780" y="2438400"/>
              <a:ext cx="0" cy="3133725"/>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CBAF07F-06B0-4BB1-B2D2-A8FA730CFCE2}"/>
                </a:ext>
              </a:extLst>
            </p:cNvPr>
            <p:cNvCxnSpPr>
              <a:cxnSpLocks/>
            </p:cNvCxnSpPr>
            <p:nvPr/>
          </p:nvCxnSpPr>
          <p:spPr>
            <a:xfrm flipH="1">
              <a:off x="3645766" y="5569532"/>
              <a:ext cx="4883872"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A13A0B12-68CB-467A-BE67-4F8E3C1BDA37}"/>
                </a:ext>
              </a:extLst>
            </p:cNvPr>
            <p:cNvGrpSpPr/>
            <p:nvPr/>
          </p:nvGrpSpPr>
          <p:grpSpPr>
            <a:xfrm>
              <a:off x="3643780" y="5566756"/>
              <a:ext cx="4880919" cy="91440"/>
              <a:chOff x="3643780" y="5566756"/>
              <a:chExt cx="4880919" cy="91440"/>
            </a:xfrm>
          </p:grpSpPr>
          <p:cxnSp>
            <p:nvCxnSpPr>
              <p:cNvPr id="61" name="Straight Connector 60">
                <a:extLst>
                  <a:ext uri="{FF2B5EF4-FFF2-40B4-BE49-F238E27FC236}">
                    <a16:creationId xmlns:a16="http://schemas.microsoft.com/office/drawing/2014/main" id="{6FE7BB0D-CB93-4858-8DD1-C11ED093FBE6}"/>
                  </a:ext>
                </a:extLst>
              </p:cNvPr>
              <p:cNvCxnSpPr/>
              <p:nvPr/>
            </p:nvCxnSpPr>
            <p:spPr>
              <a:xfrm>
                <a:off x="4448642" y="5566756"/>
                <a:ext cx="0" cy="9144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300AB64-DF75-4F61-A9A7-1D3463088083}"/>
                  </a:ext>
                </a:extLst>
              </p:cNvPr>
              <p:cNvCxnSpPr/>
              <p:nvPr/>
            </p:nvCxnSpPr>
            <p:spPr>
              <a:xfrm>
                <a:off x="3643780" y="5566756"/>
                <a:ext cx="0" cy="9144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5E20DF3-F8F0-4F53-AD0F-A58D813106D1}"/>
                  </a:ext>
                </a:extLst>
              </p:cNvPr>
              <p:cNvCxnSpPr/>
              <p:nvPr/>
            </p:nvCxnSpPr>
            <p:spPr>
              <a:xfrm>
                <a:off x="5266112" y="5566756"/>
                <a:ext cx="0" cy="9144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5BA0D2F-BDB9-4B57-BC6F-BBCE95540A6E}"/>
                  </a:ext>
                </a:extLst>
              </p:cNvPr>
              <p:cNvCxnSpPr/>
              <p:nvPr/>
            </p:nvCxnSpPr>
            <p:spPr>
              <a:xfrm>
                <a:off x="6072445" y="5566756"/>
                <a:ext cx="0" cy="9144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DBC85B2-E191-413F-808A-C8CDFB9F8F6F}"/>
                  </a:ext>
                </a:extLst>
              </p:cNvPr>
              <p:cNvCxnSpPr/>
              <p:nvPr/>
            </p:nvCxnSpPr>
            <p:spPr>
              <a:xfrm>
                <a:off x="6891248" y="5566756"/>
                <a:ext cx="0" cy="9144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23C0AE9-0874-41F8-9F14-77A3B987A97C}"/>
                  </a:ext>
                </a:extLst>
              </p:cNvPr>
              <p:cNvCxnSpPr/>
              <p:nvPr/>
            </p:nvCxnSpPr>
            <p:spPr>
              <a:xfrm>
                <a:off x="7710052" y="5566756"/>
                <a:ext cx="0" cy="9144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B19FD61-D96E-40BD-9921-5A5602BAC66E}"/>
                  </a:ext>
                </a:extLst>
              </p:cNvPr>
              <p:cNvCxnSpPr/>
              <p:nvPr/>
            </p:nvCxnSpPr>
            <p:spPr>
              <a:xfrm>
                <a:off x="8524699" y="5566756"/>
                <a:ext cx="0" cy="9144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68" name="TextBox 122">
            <a:extLst>
              <a:ext uri="{FF2B5EF4-FFF2-40B4-BE49-F238E27FC236}">
                <a16:creationId xmlns:a16="http://schemas.microsoft.com/office/drawing/2014/main" id="{C5367793-8834-48B3-9005-08010DD7FC47}"/>
              </a:ext>
            </a:extLst>
          </p:cNvPr>
          <p:cNvSpPr txBox="1">
            <a:spLocks noChangeArrowheads="1"/>
          </p:cNvSpPr>
          <p:nvPr/>
        </p:nvSpPr>
        <p:spPr bwMode="auto">
          <a:xfrm>
            <a:off x="570607" y="1527859"/>
            <a:ext cx="9000885" cy="38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no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defTabSz="385785" eaLnBrk="1" fontAlgn="auto" hangingPunct="1">
              <a:spcBef>
                <a:spcPts val="0"/>
              </a:spcBef>
              <a:spcAft>
                <a:spcPts val="0"/>
              </a:spcAft>
            </a:pPr>
            <a:r>
              <a:rPr lang="en-US" altLang="en-US" sz="1800" b="1" dirty="0">
                <a:solidFill>
                  <a:srgbClr val="0000FF"/>
                </a:solidFill>
                <a:latin typeface="Arial" panose="020B0604020202020204"/>
              </a:rPr>
              <a:t>Post hoc Analysis of the 81% (N = 22,351) of Patients in FOURIER With MI as </a:t>
            </a:r>
            <a:br>
              <a:rPr lang="en-US" altLang="en-US" sz="1800" b="1" dirty="0">
                <a:solidFill>
                  <a:srgbClr val="0000FF"/>
                </a:solidFill>
                <a:latin typeface="Arial" panose="020B0604020202020204"/>
              </a:rPr>
            </a:br>
            <a:r>
              <a:rPr lang="en-US" altLang="en-US" sz="1800" b="1" dirty="0">
                <a:solidFill>
                  <a:srgbClr val="0000FF"/>
                </a:solidFill>
                <a:latin typeface="Arial" panose="020B0604020202020204"/>
              </a:rPr>
              <a:t>Their Qualifying Event</a:t>
            </a:r>
          </a:p>
        </p:txBody>
      </p:sp>
      <p:sp>
        <p:nvSpPr>
          <p:cNvPr id="69" name="object 61"/>
          <p:cNvSpPr txBox="1"/>
          <p:nvPr/>
        </p:nvSpPr>
        <p:spPr>
          <a:xfrm>
            <a:off x="3500044" y="2171799"/>
            <a:ext cx="3142014" cy="207749"/>
          </a:xfrm>
          <a:prstGeom prst="rect">
            <a:avLst/>
          </a:prstGeom>
        </p:spPr>
        <p:txBody>
          <a:bodyPr wrap="none" lIns="0" tIns="0" rIns="0" bIns="0">
            <a:spAutoFit/>
          </a:bodyPr>
          <a:lstStyle/>
          <a:p>
            <a:pPr defTabSz="771571" eaLnBrk="1" fontAlgn="auto" hangingPunct="1">
              <a:spcBef>
                <a:spcPts val="63"/>
              </a:spcBef>
              <a:spcAft>
                <a:spcPts val="0"/>
              </a:spcAft>
              <a:tabLst>
                <a:tab pos="3252653" algn="l"/>
              </a:tabLst>
              <a:defRPr/>
            </a:pPr>
            <a:r>
              <a:rPr sz="1350" b="1" spc="-3" dirty="0">
                <a:solidFill>
                  <a:srgbClr val="000000"/>
                </a:solidFill>
                <a:latin typeface="Arial" panose="020B0604020202020204"/>
                <a:cs typeface="Arial"/>
              </a:rPr>
              <a:t>Qualifying </a:t>
            </a:r>
            <a:r>
              <a:rPr sz="1350" b="1" dirty="0">
                <a:solidFill>
                  <a:srgbClr val="000000"/>
                </a:solidFill>
                <a:latin typeface="Arial" panose="020B0604020202020204"/>
                <a:cs typeface="Arial"/>
              </a:rPr>
              <a:t>MI </a:t>
            </a:r>
            <a:r>
              <a:rPr sz="1350" b="1" spc="-3" dirty="0">
                <a:solidFill>
                  <a:srgbClr val="000000"/>
                </a:solidFill>
                <a:latin typeface="Arial" panose="020B0604020202020204"/>
                <a:cs typeface="Arial"/>
              </a:rPr>
              <a:t>&lt;</a:t>
            </a:r>
            <a:r>
              <a:rPr lang="en-US" sz="1350" b="1" spc="-3" dirty="0">
                <a:solidFill>
                  <a:srgbClr val="000000"/>
                </a:solidFill>
                <a:latin typeface="Arial" panose="020B0604020202020204"/>
                <a:cs typeface="Arial"/>
              </a:rPr>
              <a:t> </a:t>
            </a:r>
            <a:r>
              <a:rPr sz="1350" b="1" spc="-3" dirty="0">
                <a:solidFill>
                  <a:srgbClr val="000000"/>
                </a:solidFill>
                <a:latin typeface="Arial" panose="020B0604020202020204"/>
                <a:cs typeface="Arial"/>
              </a:rPr>
              <a:t>2</a:t>
            </a:r>
            <a:r>
              <a:rPr sz="1350" b="1" spc="7" dirty="0">
                <a:solidFill>
                  <a:srgbClr val="000000"/>
                </a:solidFill>
                <a:latin typeface="Arial" panose="020B0604020202020204"/>
                <a:cs typeface="Arial"/>
              </a:rPr>
              <a:t> </a:t>
            </a:r>
            <a:r>
              <a:rPr sz="1350" b="1" spc="-7" dirty="0">
                <a:solidFill>
                  <a:srgbClr val="000000"/>
                </a:solidFill>
                <a:latin typeface="Arial" panose="020B0604020202020204"/>
                <a:cs typeface="Arial"/>
              </a:rPr>
              <a:t>y</a:t>
            </a:r>
            <a:r>
              <a:rPr lang="en-US" sz="1350" b="1" spc="-7" dirty="0">
                <a:solidFill>
                  <a:srgbClr val="000000"/>
                </a:solidFill>
                <a:latin typeface="Arial" panose="020B0604020202020204"/>
                <a:cs typeface="Arial"/>
              </a:rPr>
              <a:t>ea</a:t>
            </a:r>
            <a:r>
              <a:rPr sz="1350" b="1" spc="-7" dirty="0">
                <a:solidFill>
                  <a:srgbClr val="000000"/>
                </a:solidFill>
                <a:latin typeface="Arial" panose="020B0604020202020204"/>
                <a:cs typeface="Arial"/>
              </a:rPr>
              <a:t>rs</a:t>
            </a:r>
            <a:r>
              <a:rPr sz="1350" b="1" spc="16" dirty="0">
                <a:solidFill>
                  <a:srgbClr val="000000"/>
                </a:solidFill>
                <a:latin typeface="Arial" panose="020B0604020202020204"/>
                <a:cs typeface="Arial"/>
              </a:rPr>
              <a:t> </a:t>
            </a:r>
            <a:r>
              <a:rPr sz="1350" b="1" spc="-3" dirty="0">
                <a:solidFill>
                  <a:srgbClr val="000000"/>
                </a:solidFill>
                <a:latin typeface="Arial" panose="020B0604020202020204"/>
                <a:cs typeface="Arial"/>
              </a:rPr>
              <a:t>ago</a:t>
            </a:r>
            <a:r>
              <a:rPr lang="en-US" sz="1350" b="1" spc="-3" dirty="0">
                <a:solidFill>
                  <a:srgbClr val="000000"/>
                </a:solidFill>
                <a:latin typeface="Arial" panose="020B0604020202020204"/>
                <a:cs typeface="Arial"/>
              </a:rPr>
              <a:t> (N = 8,402)</a:t>
            </a:r>
            <a:endParaRPr sz="886" baseline="30000" dirty="0">
              <a:solidFill>
                <a:srgbClr val="000000"/>
              </a:solidFill>
              <a:cs typeface="Arial" panose="020B0604020202020204" pitchFamily="34" charset="0"/>
            </a:endParaRPr>
          </a:p>
        </p:txBody>
      </p:sp>
      <p:sp>
        <p:nvSpPr>
          <p:cNvPr id="70" name="object 33"/>
          <p:cNvSpPr txBox="1"/>
          <p:nvPr/>
        </p:nvSpPr>
        <p:spPr bwMode="auto">
          <a:xfrm>
            <a:off x="7587401" y="3916786"/>
            <a:ext cx="708399" cy="181716"/>
          </a:xfrm>
          <a:prstGeom prst="rect">
            <a:avLst/>
          </a:prstGeom>
        </p:spPr>
        <p:txBody>
          <a:bodyPr wrap="none" lIns="0" tIns="0" rIns="0" bIns="0" anchor="ctr">
            <a:spAutoFit/>
          </a:bodyPr>
          <a:lstStyle/>
          <a:p>
            <a:pPr marL="402" defTabSz="771571" eaLnBrk="1" fontAlgn="auto" hangingPunct="1">
              <a:spcBef>
                <a:spcPts val="0"/>
              </a:spcBef>
              <a:spcAft>
                <a:spcPts val="0"/>
              </a:spcAft>
              <a:defRPr/>
            </a:pPr>
            <a:r>
              <a:rPr sz="1181" b="1" spc="-7" dirty="0">
                <a:solidFill>
                  <a:srgbClr val="000000"/>
                </a:solidFill>
                <a:latin typeface="Arial" panose="020B0604020202020204"/>
                <a:cs typeface="Arial Narrow"/>
              </a:rPr>
              <a:t>2.9%</a:t>
            </a:r>
            <a:r>
              <a:rPr lang="en-US" sz="1181" b="1" spc="-7" dirty="0">
                <a:solidFill>
                  <a:srgbClr val="000000"/>
                </a:solidFill>
                <a:latin typeface="Arial" panose="020B0604020202020204"/>
                <a:cs typeface="Arial Narrow"/>
              </a:rPr>
              <a:t> ARR</a:t>
            </a:r>
            <a:endParaRPr sz="1181" dirty="0">
              <a:solidFill>
                <a:srgbClr val="000000"/>
              </a:solidFill>
              <a:latin typeface="Arial" panose="020B0604020202020204"/>
              <a:cs typeface="Arial Narrow"/>
            </a:endParaRPr>
          </a:p>
        </p:txBody>
      </p:sp>
      <p:sp>
        <p:nvSpPr>
          <p:cNvPr id="71" name="object 33"/>
          <p:cNvSpPr txBox="1"/>
          <p:nvPr/>
        </p:nvSpPr>
        <p:spPr bwMode="auto">
          <a:xfrm>
            <a:off x="7590024" y="4175301"/>
            <a:ext cx="670313" cy="181716"/>
          </a:xfrm>
          <a:prstGeom prst="rect">
            <a:avLst/>
          </a:prstGeom>
        </p:spPr>
        <p:txBody>
          <a:bodyPr wrap="none" lIns="0" tIns="0" rIns="0" bIns="0" anchor="ctr">
            <a:spAutoFit/>
          </a:bodyPr>
          <a:lstStyle/>
          <a:p>
            <a:pPr marL="402" defTabSz="771571" eaLnBrk="1" fontAlgn="auto" hangingPunct="1">
              <a:spcBef>
                <a:spcPts val="0"/>
              </a:spcBef>
              <a:spcAft>
                <a:spcPts val="0"/>
              </a:spcAft>
              <a:defRPr/>
            </a:pPr>
            <a:r>
              <a:rPr lang="en-US" sz="1181" b="1" spc="-7" dirty="0">
                <a:solidFill>
                  <a:srgbClr val="000000"/>
                </a:solidFill>
                <a:latin typeface="Arial" panose="020B0604020202020204"/>
                <a:cs typeface="Arial Narrow"/>
              </a:rPr>
              <a:t>24% </a:t>
            </a:r>
            <a:r>
              <a:rPr lang="en-US" sz="1181" b="1" dirty="0">
                <a:solidFill>
                  <a:srgbClr val="000000"/>
                </a:solidFill>
                <a:latin typeface="Arial" panose="020B0604020202020204"/>
              </a:rPr>
              <a:t>RRR</a:t>
            </a:r>
            <a:endParaRPr sz="1181" dirty="0">
              <a:solidFill>
                <a:srgbClr val="000000"/>
              </a:solidFill>
              <a:latin typeface="Arial" panose="020B0604020202020204"/>
              <a:cs typeface="Arial Narrow"/>
            </a:endParaRPr>
          </a:p>
        </p:txBody>
      </p:sp>
      <p:sp>
        <p:nvSpPr>
          <p:cNvPr id="72" name="object 21"/>
          <p:cNvSpPr/>
          <p:nvPr/>
        </p:nvSpPr>
        <p:spPr bwMode="auto">
          <a:xfrm>
            <a:off x="3067824" y="2838674"/>
            <a:ext cx="4127667" cy="2396281"/>
          </a:xfrm>
          <a:custGeom>
            <a:avLst/>
            <a:gdLst/>
            <a:ahLst/>
            <a:cxnLst/>
            <a:rect l="l" t="t" r="r" b="b"/>
            <a:pathLst>
              <a:path w="3075940" h="3854450">
                <a:moveTo>
                  <a:pt x="0" y="3854196"/>
                </a:moveTo>
                <a:lnTo>
                  <a:pt x="3048" y="3835908"/>
                </a:lnTo>
                <a:lnTo>
                  <a:pt x="6096" y="3835908"/>
                </a:lnTo>
                <a:lnTo>
                  <a:pt x="9144" y="3835908"/>
                </a:lnTo>
                <a:lnTo>
                  <a:pt x="12192" y="3828288"/>
                </a:lnTo>
                <a:lnTo>
                  <a:pt x="13716" y="3828288"/>
                </a:lnTo>
                <a:lnTo>
                  <a:pt x="16764" y="3822192"/>
                </a:lnTo>
                <a:lnTo>
                  <a:pt x="19812" y="3811524"/>
                </a:lnTo>
                <a:lnTo>
                  <a:pt x="22860" y="3811524"/>
                </a:lnTo>
                <a:lnTo>
                  <a:pt x="25908" y="3811524"/>
                </a:lnTo>
                <a:lnTo>
                  <a:pt x="28956" y="3803904"/>
                </a:lnTo>
                <a:lnTo>
                  <a:pt x="32004" y="3803904"/>
                </a:lnTo>
                <a:lnTo>
                  <a:pt x="33528" y="3803904"/>
                </a:lnTo>
                <a:lnTo>
                  <a:pt x="36576" y="3796284"/>
                </a:lnTo>
                <a:lnTo>
                  <a:pt x="39624" y="3785616"/>
                </a:lnTo>
                <a:lnTo>
                  <a:pt x="42672" y="3785616"/>
                </a:lnTo>
                <a:lnTo>
                  <a:pt x="45720" y="3779520"/>
                </a:lnTo>
                <a:lnTo>
                  <a:pt x="48768" y="3779520"/>
                </a:lnTo>
                <a:lnTo>
                  <a:pt x="50292" y="3761232"/>
                </a:lnTo>
                <a:lnTo>
                  <a:pt x="67056" y="3761232"/>
                </a:lnTo>
                <a:lnTo>
                  <a:pt x="70104" y="3753612"/>
                </a:lnTo>
                <a:lnTo>
                  <a:pt x="73152" y="3753612"/>
                </a:lnTo>
                <a:lnTo>
                  <a:pt x="76200" y="3753612"/>
                </a:lnTo>
                <a:lnTo>
                  <a:pt x="79248" y="3745992"/>
                </a:lnTo>
                <a:lnTo>
                  <a:pt x="82296" y="3729228"/>
                </a:lnTo>
                <a:lnTo>
                  <a:pt x="85344" y="3721608"/>
                </a:lnTo>
                <a:lnTo>
                  <a:pt x="86868" y="3703320"/>
                </a:lnTo>
                <a:lnTo>
                  <a:pt x="89916" y="3703320"/>
                </a:lnTo>
                <a:lnTo>
                  <a:pt x="92964" y="3697224"/>
                </a:lnTo>
                <a:lnTo>
                  <a:pt x="96012" y="3697224"/>
                </a:lnTo>
                <a:lnTo>
                  <a:pt x="99060" y="3685032"/>
                </a:lnTo>
                <a:lnTo>
                  <a:pt x="102107" y="3685032"/>
                </a:lnTo>
                <a:lnTo>
                  <a:pt x="103632" y="3685032"/>
                </a:lnTo>
                <a:lnTo>
                  <a:pt x="106680" y="3678936"/>
                </a:lnTo>
                <a:lnTo>
                  <a:pt x="109728" y="3671316"/>
                </a:lnTo>
                <a:lnTo>
                  <a:pt x="112776" y="3671316"/>
                </a:lnTo>
                <a:lnTo>
                  <a:pt x="115823" y="3660648"/>
                </a:lnTo>
                <a:lnTo>
                  <a:pt x="118872" y="3660648"/>
                </a:lnTo>
                <a:lnTo>
                  <a:pt x="120396" y="3653028"/>
                </a:lnTo>
                <a:lnTo>
                  <a:pt x="123444" y="3646932"/>
                </a:lnTo>
                <a:lnTo>
                  <a:pt x="126492" y="3628644"/>
                </a:lnTo>
                <a:lnTo>
                  <a:pt x="129539" y="3610356"/>
                </a:lnTo>
                <a:lnTo>
                  <a:pt x="132588" y="3610356"/>
                </a:lnTo>
                <a:lnTo>
                  <a:pt x="135636" y="3610356"/>
                </a:lnTo>
                <a:lnTo>
                  <a:pt x="137160" y="3602736"/>
                </a:lnTo>
                <a:lnTo>
                  <a:pt x="140208" y="3585972"/>
                </a:lnTo>
                <a:lnTo>
                  <a:pt x="143256" y="3570732"/>
                </a:lnTo>
                <a:lnTo>
                  <a:pt x="146304" y="3570732"/>
                </a:lnTo>
                <a:lnTo>
                  <a:pt x="149352" y="3570732"/>
                </a:lnTo>
                <a:lnTo>
                  <a:pt x="152400" y="3570732"/>
                </a:lnTo>
                <a:lnTo>
                  <a:pt x="155448" y="3560064"/>
                </a:lnTo>
                <a:lnTo>
                  <a:pt x="156972" y="3560064"/>
                </a:lnTo>
                <a:lnTo>
                  <a:pt x="160020" y="3553968"/>
                </a:lnTo>
                <a:lnTo>
                  <a:pt x="163068" y="3553968"/>
                </a:lnTo>
                <a:lnTo>
                  <a:pt x="166116" y="3553968"/>
                </a:lnTo>
                <a:lnTo>
                  <a:pt x="169164" y="3553968"/>
                </a:lnTo>
                <a:lnTo>
                  <a:pt x="172212" y="3546348"/>
                </a:lnTo>
                <a:lnTo>
                  <a:pt x="173736" y="3528060"/>
                </a:lnTo>
                <a:lnTo>
                  <a:pt x="176784" y="3520440"/>
                </a:lnTo>
                <a:lnTo>
                  <a:pt x="179832" y="3520440"/>
                </a:lnTo>
                <a:lnTo>
                  <a:pt x="182880" y="3520440"/>
                </a:lnTo>
                <a:lnTo>
                  <a:pt x="185928" y="3520440"/>
                </a:lnTo>
                <a:lnTo>
                  <a:pt x="188976" y="3520440"/>
                </a:lnTo>
                <a:lnTo>
                  <a:pt x="190500" y="3509772"/>
                </a:lnTo>
                <a:lnTo>
                  <a:pt x="205740" y="3509772"/>
                </a:lnTo>
                <a:lnTo>
                  <a:pt x="208788" y="3503676"/>
                </a:lnTo>
                <a:lnTo>
                  <a:pt x="210311" y="3503676"/>
                </a:lnTo>
                <a:lnTo>
                  <a:pt x="213360" y="3503676"/>
                </a:lnTo>
                <a:lnTo>
                  <a:pt x="216408" y="3503676"/>
                </a:lnTo>
                <a:lnTo>
                  <a:pt x="219456" y="3503676"/>
                </a:lnTo>
                <a:lnTo>
                  <a:pt x="222504" y="3485388"/>
                </a:lnTo>
                <a:lnTo>
                  <a:pt x="225552" y="3485388"/>
                </a:lnTo>
                <a:lnTo>
                  <a:pt x="227076" y="3477768"/>
                </a:lnTo>
                <a:lnTo>
                  <a:pt x="230124" y="3477768"/>
                </a:lnTo>
                <a:lnTo>
                  <a:pt x="233172" y="3477768"/>
                </a:lnTo>
                <a:lnTo>
                  <a:pt x="236220" y="3470148"/>
                </a:lnTo>
                <a:lnTo>
                  <a:pt x="239268" y="3470148"/>
                </a:lnTo>
                <a:lnTo>
                  <a:pt x="242315" y="3459480"/>
                </a:lnTo>
                <a:lnTo>
                  <a:pt x="243840" y="3453384"/>
                </a:lnTo>
                <a:lnTo>
                  <a:pt x="246888" y="3453384"/>
                </a:lnTo>
                <a:lnTo>
                  <a:pt x="249936" y="3453384"/>
                </a:lnTo>
                <a:lnTo>
                  <a:pt x="252984" y="3453384"/>
                </a:lnTo>
                <a:lnTo>
                  <a:pt x="256032" y="3453384"/>
                </a:lnTo>
                <a:lnTo>
                  <a:pt x="259079" y="3445764"/>
                </a:lnTo>
                <a:lnTo>
                  <a:pt x="260604" y="3445764"/>
                </a:lnTo>
                <a:lnTo>
                  <a:pt x="263652" y="3435096"/>
                </a:lnTo>
                <a:lnTo>
                  <a:pt x="266700" y="3435096"/>
                </a:lnTo>
                <a:lnTo>
                  <a:pt x="269748" y="3435096"/>
                </a:lnTo>
                <a:lnTo>
                  <a:pt x="272796" y="3427476"/>
                </a:lnTo>
                <a:lnTo>
                  <a:pt x="275844" y="3427476"/>
                </a:lnTo>
                <a:lnTo>
                  <a:pt x="278892" y="3421380"/>
                </a:lnTo>
                <a:lnTo>
                  <a:pt x="280416" y="3410712"/>
                </a:lnTo>
                <a:lnTo>
                  <a:pt x="283464" y="3410712"/>
                </a:lnTo>
                <a:lnTo>
                  <a:pt x="286512" y="3410712"/>
                </a:lnTo>
                <a:lnTo>
                  <a:pt x="289560" y="3410712"/>
                </a:lnTo>
                <a:lnTo>
                  <a:pt x="292608" y="3410712"/>
                </a:lnTo>
                <a:lnTo>
                  <a:pt x="295656" y="3410712"/>
                </a:lnTo>
                <a:lnTo>
                  <a:pt x="297180" y="3403092"/>
                </a:lnTo>
                <a:lnTo>
                  <a:pt x="300228" y="3403092"/>
                </a:lnTo>
                <a:lnTo>
                  <a:pt x="303276" y="3403092"/>
                </a:lnTo>
                <a:lnTo>
                  <a:pt x="306324" y="3403092"/>
                </a:lnTo>
                <a:lnTo>
                  <a:pt x="309372" y="3403092"/>
                </a:lnTo>
                <a:lnTo>
                  <a:pt x="312420" y="3384804"/>
                </a:lnTo>
                <a:lnTo>
                  <a:pt x="313944" y="3384804"/>
                </a:lnTo>
                <a:lnTo>
                  <a:pt x="316992" y="3371088"/>
                </a:lnTo>
                <a:lnTo>
                  <a:pt x="320040" y="3371088"/>
                </a:lnTo>
                <a:lnTo>
                  <a:pt x="323088" y="3371088"/>
                </a:lnTo>
                <a:lnTo>
                  <a:pt x="326136" y="3360420"/>
                </a:lnTo>
                <a:lnTo>
                  <a:pt x="329184" y="3360420"/>
                </a:lnTo>
                <a:lnTo>
                  <a:pt x="332232" y="3360420"/>
                </a:lnTo>
                <a:lnTo>
                  <a:pt x="333756" y="3352800"/>
                </a:lnTo>
                <a:lnTo>
                  <a:pt x="336804" y="3352800"/>
                </a:lnTo>
                <a:lnTo>
                  <a:pt x="350520" y="3352800"/>
                </a:lnTo>
                <a:lnTo>
                  <a:pt x="353568" y="3345180"/>
                </a:lnTo>
                <a:lnTo>
                  <a:pt x="356616" y="3345180"/>
                </a:lnTo>
                <a:lnTo>
                  <a:pt x="359664" y="3345180"/>
                </a:lnTo>
                <a:lnTo>
                  <a:pt x="362712" y="3334512"/>
                </a:lnTo>
                <a:lnTo>
                  <a:pt x="365760" y="3334512"/>
                </a:lnTo>
                <a:lnTo>
                  <a:pt x="367284" y="3326892"/>
                </a:lnTo>
                <a:lnTo>
                  <a:pt x="370332" y="3326892"/>
                </a:lnTo>
                <a:lnTo>
                  <a:pt x="373380" y="3326892"/>
                </a:lnTo>
                <a:lnTo>
                  <a:pt x="376428" y="3320796"/>
                </a:lnTo>
                <a:lnTo>
                  <a:pt x="379476" y="3320796"/>
                </a:lnTo>
                <a:lnTo>
                  <a:pt x="382524" y="3310128"/>
                </a:lnTo>
                <a:lnTo>
                  <a:pt x="384048" y="3294888"/>
                </a:lnTo>
                <a:lnTo>
                  <a:pt x="387096" y="3294888"/>
                </a:lnTo>
                <a:lnTo>
                  <a:pt x="390144" y="3294888"/>
                </a:lnTo>
                <a:lnTo>
                  <a:pt x="393192" y="3294888"/>
                </a:lnTo>
                <a:lnTo>
                  <a:pt x="396240" y="3270504"/>
                </a:lnTo>
                <a:lnTo>
                  <a:pt x="399288" y="3252216"/>
                </a:lnTo>
                <a:lnTo>
                  <a:pt x="402336" y="3252216"/>
                </a:lnTo>
                <a:lnTo>
                  <a:pt x="403860" y="3252216"/>
                </a:lnTo>
                <a:lnTo>
                  <a:pt x="406908" y="3252216"/>
                </a:lnTo>
                <a:lnTo>
                  <a:pt x="409956" y="3244596"/>
                </a:lnTo>
                <a:lnTo>
                  <a:pt x="413004" y="3244596"/>
                </a:lnTo>
                <a:lnTo>
                  <a:pt x="416052" y="3244596"/>
                </a:lnTo>
                <a:lnTo>
                  <a:pt x="419100" y="3233928"/>
                </a:lnTo>
                <a:lnTo>
                  <a:pt x="420623" y="3227832"/>
                </a:lnTo>
                <a:lnTo>
                  <a:pt x="423672" y="3227832"/>
                </a:lnTo>
                <a:lnTo>
                  <a:pt x="426720" y="3227832"/>
                </a:lnTo>
                <a:lnTo>
                  <a:pt x="429768" y="3220212"/>
                </a:lnTo>
                <a:lnTo>
                  <a:pt x="432816" y="3209544"/>
                </a:lnTo>
                <a:lnTo>
                  <a:pt x="435864" y="3209544"/>
                </a:lnTo>
                <a:lnTo>
                  <a:pt x="437388" y="3201924"/>
                </a:lnTo>
                <a:lnTo>
                  <a:pt x="440436" y="3195828"/>
                </a:lnTo>
                <a:lnTo>
                  <a:pt x="443484" y="3195828"/>
                </a:lnTo>
                <a:lnTo>
                  <a:pt x="446531" y="3185160"/>
                </a:lnTo>
                <a:lnTo>
                  <a:pt x="449580" y="3185160"/>
                </a:lnTo>
                <a:lnTo>
                  <a:pt x="452628" y="3177540"/>
                </a:lnTo>
                <a:lnTo>
                  <a:pt x="455676" y="3177540"/>
                </a:lnTo>
                <a:lnTo>
                  <a:pt x="457200" y="3177540"/>
                </a:lnTo>
                <a:lnTo>
                  <a:pt x="460248" y="3177540"/>
                </a:lnTo>
                <a:lnTo>
                  <a:pt x="463295" y="3177540"/>
                </a:lnTo>
                <a:lnTo>
                  <a:pt x="466344" y="3169920"/>
                </a:lnTo>
                <a:lnTo>
                  <a:pt x="469392" y="3169920"/>
                </a:lnTo>
                <a:lnTo>
                  <a:pt x="472440" y="3169920"/>
                </a:lnTo>
                <a:lnTo>
                  <a:pt x="473964" y="3151632"/>
                </a:lnTo>
                <a:lnTo>
                  <a:pt x="477012" y="3151632"/>
                </a:lnTo>
                <a:lnTo>
                  <a:pt x="480059" y="3151632"/>
                </a:lnTo>
                <a:lnTo>
                  <a:pt x="483108" y="3145536"/>
                </a:lnTo>
                <a:lnTo>
                  <a:pt x="486156" y="3145536"/>
                </a:lnTo>
                <a:lnTo>
                  <a:pt x="489204" y="3145536"/>
                </a:lnTo>
                <a:lnTo>
                  <a:pt x="490728" y="3145536"/>
                </a:lnTo>
                <a:lnTo>
                  <a:pt x="493776" y="3145536"/>
                </a:lnTo>
                <a:lnTo>
                  <a:pt x="496823" y="3134868"/>
                </a:lnTo>
                <a:lnTo>
                  <a:pt x="499872" y="3127248"/>
                </a:lnTo>
                <a:lnTo>
                  <a:pt x="502920" y="3127248"/>
                </a:lnTo>
                <a:lnTo>
                  <a:pt x="505968" y="3127248"/>
                </a:lnTo>
                <a:lnTo>
                  <a:pt x="507492" y="3108960"/>
                </a:lnTo>
                <a:lnTo>
                  <a:pt x="510540" y="3108960"/>
                </a:lnTo>
                <a:lnTo>
                  <a:pt x="513588" y="3101340"/>
                </a:lnTo>
                <a:lnTo>
                  <a:pt x="516636" y="3101340"/>
                </a:lnTo>
                <a:lnTo>
                  <a:pt x="519684" y="3101340"/>
                </a:lnTo>
                <a:lnTo>
                  <a:pt x="522731" y="3095244"/>
                </a:lnTo>
                <a:lnTo>
                  <a:pt x="525780" y="3095244"/>
                </a:lnTo>
                <a:lnTo>
                  <a:pt x="527304" y="3084576"/>
                </a:lnTo>
                <a:lnTo>
                  <a:pt x="530352" y="3084576"/>
                </a:lnTo>
                <a:lnTo>
                  <a:pt x="533400" y="3084576"/>
                </a:lnTo>
                <a:lnTo>
                  <a:pt x="536448" y="3076956"/>
                </a:lnTo>
                <a:lnTo>
                  <a:pt x="539496" y="3069336"/>
                </a:lnTo>
                <a:lnTo>
                  <a:pt x="542544" y="3058668"/>
                </a:lnTo>
                <a:lnTo>
                  <a:pt x="544068" y="3058668"/>
                </a:lnTo>
                <a:lnTo>
                  <a:pt x="547116" y="3052572"/>
                </a:lnTo>
                <a:lnTo>
                  <a:pt x="550164" y="3052572"/>
                </a:lnTo>
                <a:lnTo>
                  <a:pt x="553212" y="3052572"/>
                </a:lnTo>
                <a:lnTo>
                  <a:pt x="556260" y="3052572"/>
                </a:lnTo>
                <a:lnTo>
                  <a:pt x="559308" y="3052572"/>
                </a:lnTo>
                <a:lnTo>
                  <a:pt x="560832" y="3052572"/>
                </a:lnTo>
                <a:lnTo>
                  <a:pt x="563880" y="3044952"/>
                </a:lnTo>
                <a:lnTo>
                  <a:pt x="566928" y="3034284"/>
                </a:lnTo>
                <a:lnTo>
                  <a:pt x="569976" y="3026664"/>
                </a:lnTo>
                <a:lnTo>
                  <a:pt x="573024" y="3008376"/>
                </a:lnTo>
                <a:lnTo>
                  <a:pt x="576072" y="2991612"/>
                </a:lnTo>
                <a:lnTo>
                  <a:pt x="579120" y="2983992"/>
                </a:lnTo>
                <a:lnTo>
                  <a:pt x="580644" y="2983992"/>
                </a:lnTo>
                <a:lnTo>
                  <a:pt x="583692" y="2983992"/>
                </a:lnTo>
                <a:lnTo>
                  <a:pt x="586740" y="2983992"/>
                </a:lnTo>
                <a:lnTo>
                  <a:pt x="589788" y="2983992"/>
                </a:lnTo>
                <a:lnTo>
                  <a:pt x="592836" y="2983992"/>
                </a:lnTo>
                <a:lnTo>
                  <a:pt x="595884" y="2965704"/>
                </a:lnTo>
                <a:lnTo>
                  <a:pt x="597408" y="2965704"/>
                </a:lnTo>
                <a:lnTo>
                  <a:pt x="600456" y="2958084"/>
                </a:lnTo>
                <a:lnTo>
                  <a:pt x="603504" y="2958084"/>
                </a:lnTo>
                <a:lnTo>
                  <a:pt x="606552" y="2958084"/>
                </a:lnTo>
                <a:lnTo>
                  <a:pt x="609600" y="2933700"/>
                </a:lnTo>
                <a:lnTo>
                  <a:pt x="612648" y="2926080"/>
                </a:lnTo>
                <a:lnTo>
                  <a:pt x="614172" y="2926080"/>
                </a:lnTo>
                <a:lnTo>
                  <a:pt x="617220" y="2926080"/>
                </a:lnTo>
                <a:lnTo>
                  <a:pt x="620268" y="2909316"/>
                </a:lnTo>
                <a:lnTo>
                  <a:pt x="623316" y="2909316"/>
                </a:lnTo>
                <a:lnTo>
                  <a:pt x="626364" y="2909316"/>
                </a:lnTo>
                <a:lnTo>
                  <a:pt x="629412" y="2909316"/>
                </a:lnTo>
                <a:lnTo>
                  <a:pt x="630936" y="2901696"/>
                </a:lnTo>
                <a:lnTo>
                  <a:pt x="633984" y="2891028"/>
                </a:lnTo>
                <a:lnTo>
                  <a:pt x="637032" y="2891028"/>
                </a:lnTo>
                <a:lnTo>
                  <a:pt x="640080" y="2891028"/>
                </a:lnTo>
                <a:lnTo>
                  <a:pt x="643128" y="2875788"/>
                </a:lnTo>
                <a:lnTo>
                  <a:pt x="646176" y="2875788"/>
                </a:lnTo>
                <a:lnTo>
                  <a:pt x="649224" y="2859024"/>
                </a:lnTo>
                <a:lnTo>
                  <a:pt x="650748" y="2851404"/>
                </a:lnTo>
                <a:lnTo>
                  <a:pt x="653796" y="2833116"/>
                </a:lnTo>
                <a:lnTo>
                  <a:pt x="656844" y="2833116"/>
                </a:lnTo>
                <a:lnTo>
                  <a:pt x="659892" y="2833116"/>
                </a:lnTo>
                <a:lnTo>
                  <a:pt x="662940" y="2833116"/>
                </a:lnTo>
                <a:lnTo>
                  <a:pt x="665988" y="2833116"/>
                </a:lnTo>
                <a:lnTo>
                  <a:pt x="667512" y="2827020"/>
                </a:lnTo>
                <a:lnTo>
                  <a:pt x="670560" y="2814828"/>
                </a:lnTo>
                <a:lnTo>
                  <a:pt x="673608" y="2814828"/>
                </a:lnTo>
                <a:lnTo>
                  <a:pt x="676656" y="2814828"/>
                </a:lnTo>
                <a:lnTo>
                  <a:pt x="679704" y="2808732"/>
                </a:lnTo>
                <a:lnTo>
                  <a:pt x="682752" y="2808732"/>
                </a:lnTo>
                <a:lnTo>
                  <a:pt x="684276" y="2801112"/>
                </a:lnTo>
                <a:lnTo>
                  <a:pt x="687324" y="2790444"/>
                </a:lnTo>
                <a:lnTo>
                  <a:pt x="690372" y="2790444"/>
                </a:lnTo>
                <a:lnTo>
                  <a:pt x="693420" y="2790444"/>
                </a:lnTo>
                <a:lnTo>
                  <a:pt x="696468" y="2790444"/>
                </a:lnTo>
                <a:lnTo>
                  <a:pt x="699516" y="2782824"/>
                </a:lnTo>
                <a:lnTo>
                  <a:pt x="702564" y="2782824"/>
                </a:lnTo>
                <a:lnTo>
                  <a:pt x="704088" y="2766060"/>
                </a:lnTo>
                <a:lnTo>
                  <a:pt x="707136" y="2766060"/>
                </a:lnTo>
                <a:lnTo>
                  <a:pt x="710184" y="2766060"/>
                </a:lnTo>
                <a:lnTo>
                  <a:pt x="713232" y="2766060"/>
                </a:lnTo>
                <a:lnTo>
                  <a:pt x="716280" y="2766060"/>
                </a:lnTo>
                <a:lnTo>
                  <a:pt x="719328" y="2758440"/>
                </a:lnTo>
                <a:lnTo>
                  <a:pt x="720852" y="2750820"/>
                </a:lnTo>
                <a:lnTo>
                  <a:pt x="723900" y="2750820"/>
                </a:lnTo>
                <a:lnTo>
                  <a:pt x="726948" y="2740152"/>
                </a:lnTo>
                <a:lnTo>
                  <a:pt x="729996" y="2732532"/>
                </a:lnTo>
                <a:lnTo>
                  <a:pt x="733044" y="2726436"/>
                </a:lnTo>
                <a:lnTo>
                  <a:pt x="736092" y="2700528"/>
                </a:lnTo>
                <a:lnTo>
                  <a:pt x="737616" y="2700528"/>
                </a:lnTo>
                <a:lnTo>
                  <a:pt x="740664" y="2700528"/>
                </a:lnTo>
                <a:lnTo>
                  <a:pt x="743712" y="2683764"/>
                </a:lnTo>
                <a:lnTo>
                  <a:pt x="746760" y="2665476"/>
                </a:lnTo>
                <a:lnTo>
                  <a:pt x="749808" y="2657856"/>
                </a:lnTo>
                <a:lnTo>
                  <a:pt x="752856" y="2657856"/>
                </a:lnTo>
                <a:lnTo>
                  <a:pt x="754380" y="2639568"/>
                </a:lnTo>
                <a:lnTo>
                  <a:pt x="757428" y="2639568"/>
                </a:lnTo>
                <a:lnTo>
                  <a:pt x="760476" y="2633472"/>
                </a:lnTo>
                <a:lnTo>
                  <a:pt x="763524" y="2633472"/>
                </a:lnTo>
                <a:lnTo>
                  <a:pt x="766572" y="2633472"/>
                </a:lnTo>
                <a:lnTo>
                  <a:pt x="769620" y="2633472"/>
                </a:lnTo>
                <a:lnTo>
                  <a:pt x="772668" y="2633472"/>
                </a:lnTo>
                <a:lnTo>
                  <a:pt x="774192" y="2633472"/>
                </a:lnTo>
                <a:lnTo>
                  <a:pt x="777240" y="2622804"/>
                </a:lnTo>
                <a:lnTo>
                  <a:pt x="780288" y="2615184"/>
                </a:lnTo>
                <a:lnTo>
                  <a:pt x="783336" y="2615184"/>
                </a:lnTo>
                <a:lnTo>
                  <a:pt x="786384" y="2607564"/>
                </a:lnTo>
                <a:lnTo>
                  <a:pt x="789432" y="2583180"/>
                </a:lnTo>
                <a:lnTo>
                  <a:pt x="790956" y="2583180"/>
                </a:lnTo>
                <a:lnTo>
                  <a:pt x="794004" y="2583180"/>
                </a:lnTo>
                <a:lnTo>
                  <a:pt x="797052" y="2583180"/>
                </a:lnTo>
                <a:lnTo>
                  <a:pt x="800100" y="2583180"/>
                </a:lnTo>
                <a:lnTo>
                  <a:pt x="803148" y="2583180"/>
                </a:lnTo>
                <a:lnTo>
                  <a:pt x="806196" y="2564892"/>
                </a:lnTo>
                <a:lnTo>
                  <a:pt x="807720" y="2557272"/>
                </a:lnTo>
                <a:lnTo>
                  <a:pt x="810768" y="2540508"/>
                </a:lnTo>
                <a:lnTo>
                  <a:pt x="813816" y="2540508"/>
                </a:lnTo>
                <a:lnTo>
                  <a:pt x="816863" y="2540508"/>
                </a:lnTo>
                <a:lnTo>
                  <a:pt x="819912" y="2540508"/>
                </a:lnTo>
                <a:lnTo>
                  <a:pt x="822960" y="2540508"/>
                </a:lnTo>
                <a:lnTo>
                  <a:pt x="826008" y="2532888"/>
                </a:lnTo>
                <a:lnTo>
                  <a:pt x="827532" y="2532888"/>
                </a:lnTo>
                <a:lnTo>
                  <a:pt x="830580" y="2514600"/>
                </a:lnTo>
                <a:lnTo>
                  <a:pt x="833628" y="2514600"/>
                </a:lnTo>
                <a:lnTo>
                  <a:pt x="836676" y="2490216"/>
                </a:lnTo>
                <a:lnTo>
                  <a:pt x="839724" y="2490216"/>
                </a:lnTo>
                <a:lnTo>
                  <a:pt x="842772" y="2482596"/>
                </a:lnTo>
                <a:lnTo>
                  <a:pt x="844296" y="2471928"/>
                </a:lnTo>
                <a:lnTo>
                  <a:pt x="847344" y="2464308"/>
                </a:lnTo>
                <a:lnTo>
                  <a:pt x="850391" y="2464308"/>
                </a:lnTo>
                <a:lnTo>
                  <a:pt x="853440" y="2439924"/>
                </a:lnTo>
                <a:lnTo>
                  <a:pt x="856488" y="2432304"/>
                </a:lnTo>
                <a:lnTo>
                  <a:pt x="859536" y="2432304"/>
                </a:lnTo>
                <a:lnTo>
                  <a:pt x="861060" y="2414016"/>
                </a:lnTo>
                <a:lnTo>
                  <a:pt x="877824" y="2414016"/>
                </a:lnTo>
                <a:lnTo>
                  <a:pt x="880872" y="2403348"/>
                </a:lnTo>
                <a:lnTo>
                  <a:pt x="883919" y="2397252"/>
                </a:lnTo>
                <a:lnTo>
                  <a:pt x="886968" y="2397252"/>
                </a:lnTo>
                <a:lnTo>
                  <a:pt x="890016" y="2389632"/>
                </a:lnTo>
                <a:lnTo>
                  <a:pt x="893063" y="2389632"/>
                </a:lnTo>
                <a:lnTo>
                  <a:pt x="896112" y="2389632"/>
                </a:lnTo>
                <a:lnTo>
                  <a:pt x="897636" y="2389632"/>
                </a:lnTo>
                <a:lnTo>
                  <a:pt x="900684" y="2389632"/>
                </a:lnTo>
                <a:lnTo>
                  <a:pt x="903732" y="2378964"/>
                </a:lnTo>
                <a:lnTo>
                  <a:pt x="906780" y="2378964"/>
                </a:lnTo>
                <a:lnTo>
                  <a:pt x="909828" y="2363724"/>
                </a:lnTo>
                <a:lnTo>
                  <a:pt x="912876" y="2363724"/>
                </a:lnTo>
                <a:lnTo>
                  <a:pt x="914400" y="2353056"/>
                </a:lnTo>
                <a:lnTo>
                  <a:pt x="917447" y="2346960"/>
                </a:lnTo>
                <a:lnTo>
                  <a:pt x="920496" y="2339340"/>
                </a:lnTo>
                <a:lnTo>
                  <a:pt x="923544" y="2339340"/>
                </a:lnTo>
                <a:lnTo>
                  <a:pt x="926591" y="2339340"/>
                </a:lnTo>
                <a:lnTo>
                  <a:pt x="929640" y="2328672"/>
                </a:lnTo>
                <a:lnTo>
                  <a:pt x="931163" y="2328672"/>
                </a:lnTo>
                <a:lnTo>
                  <a:pt x="934212" y="2328672"/>
                </a:lnTo>
                <a:lnTo>
                  <a:pt x="937260" y="2328672"/>
                </a:lnTo>
                <a:lnTo>
                  <a:pt x="940308" y="2328672"/>
                </a:lnTo>
                <a:lnTo>
                  <a:pt x="943356" y="2321052"/>
                </a:lnTo>
                <a:lnTo>
                  <a:pt x="946404" y="2321052"/>
                </a:lnTo>
                <a:lnTo>
                  <a:pt x="949452" y="2313432"/>
                </a:lnTo>
                <a:lnTo>
                  <a:pt x="950976" y="2313432"/>
                </a:lnTo>
                <a:lnTo>
                  <a:pt x="966216" y="2313432"/>
                </a:lnTo>
                <a:lnTo>
                  <a:pt x="967740" y="2302764"/>
                </a:lnTo>
                <a:lnTo>
                  <a:pt x="970788" y="2302764"/>
                </a:lnTo>
                <a:lnTo>
                  <a:pt x="973836" y="2302764"/>
                </a:lnTo>
                <a:lnTo>
                  <a:pt x="976884" y="2302764"/>
                </a:lnTo>
                <a:lnTo>
                  <a:pt x="979932" y="2296668"/>
                </a:lnTo>
                <a:lnTo>
                  <a:pt x="982980" y="2296668"/>
                </a:lnTo>
                <a:lnTo>
                  <a:pt x="984504" y="2296668"/>
                </a:lnTo>
                <a:lnTo>
                  <a:pt x="987552" y="2296668"/>
                </a:lnTo>
                <a:lnTo>
                  <a:pt x="990600" y="2289048"/>
                </a:lnTo>
                <a:lnTo>
                  <a:pt x="993647" y="2289048"/>
                </a:lnTo>
                <a:lnTo>
                  <a:pt x="996696" y="2278380"/>
                </a:lnTo>
                <a:lnTo>
                  <a:pt x="999744" y="2278380"/>
                </a:lnTo>
                <a:lnTo>
                  <a:pt x="1050036" y="2278380"/>
                </a:lnTo>
                <a:lnTo>
                  <a:pt x="1053084" y="2264664"/>
                </a:lnTo>
                <a:lnTo>
                  <a:pt x="1054608" y="2253996"/>
                </a:lnTo>
                <a:lnTo>
                  <a:pt x="1057656" y="2253996"/>
                </a:lnTo>
                <a:lnTo>
                  <a:pt x="1060704" y="2246376"/>
                </a:lnTo>
                <a:lnTo>
                  <a:pt x="1063752" y="2246376"/>
                </a:lnTo>
                <a:lnTo>
                  <a:pt x="1066800" y="2228088"/>
                </a:lnTo>
                <a:lnTo>
                  <a:pt x="1069848" y="2220468"/>
                </a:lnTo>
                <a:lnTo>
                  <a:pt x="1072896" y="2220468"/>
                </a:lnTo>
                <a:lnTo>
                  <a:pt x="1074420" y="2220468"/>
                </a:lnTo>
                <a:lnTo>
                  <a:pt x="1077468" y="2220468"/>
                </a:lnTo>
                <a:lnTo>
                  <a:pt x="1080516" y="2214372"/>
                </a:lnTo>
                <a:lnTo>
                  <a:pt x="1083564" y="2214372"/>
                </a:lnTo>
                <a:lnTo>
                  <a:pt x="1086612" y="2214372"/>
                </a:lnTo>
                <a:lnTo>
                  <a:pt x="1089660" y="2214372"/>
                </a:lnTo>
                <a:lnTo>
                  <a:pt x="1091184" y="2203704"/>
                </a:lnTo>
                <a:lnTo>
                  <a:pt x="1094232" y="2185416"/>
                </a:lnTo>
                <a:lnTo>
                  <a:pt x="1097280" y="2185416"/>
                </a:lnTo>
                <a:lnTo>
                  <a:pt x="1100328" y="2177796"/>
                </a:lnTo>
                <a:lnTo>
                  <a:pt x="1103376" y="2170176"/>
                </a:lnTo>
                <a:lnTo>
                  <a:pt x="1106424" y="2170176"/>
                </a:lnTo>
                <a:lnTo>
                  <a:pt x="1107948" y="2159508"/>
                </a:lnTo>
                <a:lnTo>
                  <a:pt x="1110996" y="2159508"/>
                </a:lnTo>
                <a:lnTo>
                  <a:pt x="1114044" y="2153412"/>
                </a:lnTo>
                <a:lnTo>
                  <a:pt x="1117092" y="2153412"/>
                </a:lnTo>
                <a:lnTo>
                  <a:pt x="1139952" y="2153412"/>
                </a:lnTo>
                <a:lnTo>
                  <a:pt x="1143000" y="2135124"/>
                </a:lnTo>
                <a:lnTo>
                  <a:pt x="1173480" y="2135124"/>
                </a:lnTo>
                <a:lnTo>
                  <a:pt x="1176528" y="2127504"/>
                </a:lnTo>
                <a:lnTo>
                  <a:pt x="1178052" y="2121408"/>
                </a:lnTo>
                <a:lnTo>
                  <a:pt x="1181100" y="2121408"/>
                </a:lnTo>
                <a:lnTo>
                  <a:pt x="1184148" y="2121408"/>
                </a:lnTo>
                <a:lnTo>
                  <a:pt x="1187196" y="2121408"/>
                </a:lnTo>
                <a:lnTo>
                  <a:pt x="1190244" y="2121408"/>
                </a:lnTo>
                <a:lnTo>
                  <a:pt x="1193292" y="2121408"/>
                </a:lnTo>
                <a:lnTo>
                  <a:pt x="1196340" y="2121408"/>
                </a:lnTo>
                <a:lnTo>
                  <a:pt x="1197864" y="2103120"/>
                </a:lnTo>
                <a:lnTo>
                  <a:pt x="1200912" y="2095500"/>
                </a:lnTo>
                <a:lnTo>
                  <a:pt x="1203960" y="2095500"/>
                </a:lnTo>
                <a:lnTo>
                  <a:pt x="1207008" y="2084832"/>
                </a:lnTo>
                <a:lnTo>
                  <a:pt x="1210056" y="2077212"/>
                </a:lnTo>
                <a:lnTo>
                  <a:pt x="1213104" y="2060448"/>
                </a:lnTo>
                <a:lnTo>
                  <a:pt x="1214628" y="2060448"/>
                </a:lnTo>
                <a:lnTo>
                  <a:pt x="1217676" y="2052828"/>
                </a:lnTo>
                <a:lnTo>
                  <a:pt x="1220724" y="2052828"/>
                </a:lnTo>
                <a:lnTo>
                  <a:pt x="1223772" y="2052828"/>
                </a:lnTo>
                <a:lnTo>
                  <a:pt x="1226820" y="2026920"/>
                </a:lnTo>
                <a:lnTo>
                  <a:pt x="1229868" y="2026920"/>
                </a:lnTo>
                <a:lnTo>
                  <a:pt x="1231392" y="2026920"/>
                </a:lnTo>
                <a:lnTo>
                  <a:pt x="1234440" y="2026920"/>
                </a:lnTo>
                <a:lnTo>
                  <a:pt x="1237488" y="2026920"/>
                </a:lnTo>
                <a:lnTo>
                  <a:pt x="1240536" y="2010156"/>
                </a:lnTo>
                <a:lnTo>
                  <a:pt x="1243584" y="2010156"/>
                </a:lnTo>
                <a:lnTo>
                  <a:pt x="1246632" y="2010156"/>
                </a:lnTo>
                <a:lnTo>
                  <a:pt x="1248156" y="2002536"/>
                </a:lnTo>
                <a:lnTo>
                  <a:pt x="1251204" y="1984248"/>
                </a:lnTo>
                <a:lnTo>
                  <a:pt x="1254252" y="1978152"/>
                </a:lnTo>
                <a:lnTo>
                  <a:pt x="1257300" y="1978152"/>
                </a:lnTo>
                <a:lnTo>
                  <a:pt x="1260348" y="1967484"/>
                </a:lnTo>
                <a:lnTo>
                  <a:pt x="1263396" y="1967484"/>
                </a:lnTo>
                <a:lnTo>
                  <a:pt x="1266444" y="1967484"/>
                </a:lnTo>
                <a:lnTo>
                  <a:pt x="1267968" y="1959864"/>
                </a:lnTo>
                <a:lnTo>
                  <a:pt x="1290828" y="1959864"/>
                </a:lnTo>
                <a:lnTo>
                  <a:pt x="1293876" y="1941576"/>
                </a:lnTo>
                <a:lnTo>
                  <a:pt x="1296924" y="1933956"/>
                </a:lnTo>
                <a:lnTo>
                  <a:pt x="1299972" y="1933956"/>
                </a:lnTo>
                <a:lnTo>
                  <a:pt x="1301496" y="1933956"/>
                </a:lnTo>
                <a:lnTo>
                  <a:pt x="1304544" y="1933956"/>
                </a:lnTo>
                <a:lnTo>
                  <a:pt x="1307592" y="1933956"/>
                </a:lnTo>
                <a:lnTo>
                  <a:pt x="1310640" y="1927860"/>
                </a:lnTo>
                <a:lnTo>
                  <a:pt x="1313688" y="1917192"/>
                </a:lnTo>
                <a:lnTo>
                  <a:pt x="1316736" y="1917192"/>
                </a:lnTo>
                <a:lnTo>
                  <a:pt x="1319784" y="1917192"/>
                </a:lnTo>
                <a:lnTo>
                  <a:pt x="1321308" y="1901952"/>
                </a:lnTo>
                <a:lnTo>
                  <a:pt x="1324356" y="1901952"/>
                </a:lnTo>
                <a:lnTo>
                  <a:pt x="1327404" y="1891284"/>
                </a:lnTo>
                <a:lnTo>
                  <a:pt x="1341120" y="1891284"/>
                </a:lnTo>
                <a:lnTo>
                  <a:pt x="1344168" y="1885188"/>
                </a:lnTo>
                <a:lnTo>
                  <a:pt x="1347216" y="1872996"/>
                </a:lnTo>
                <a:lnTo>
                  <a:pt x="1350264" y="1872996"/>
                </a:lnTo>
                <a:lnTo>
                  <a:pt x="1353312" y="1859280"/>
                </a:lnTo>
                <a:lnTo>
                  <a:pt x="1354836" y="1848612"/>
                </a:lnTo>
                <a:lnTo>
                  <a:pt x="1357884" y="1840992"/>
                </a:lnTo>
                <a:lnTo>
                  <a:pt x="1360932" y="1840992"/>
                </a:lnTo>
                <a:lnTo>
                  <a:pt x="1363980" y="1840992"/>
                </a:lnTo>
                <a:lnTo>
                  <a:pt x="1367028" y="1840992"/>
                </a:lnTo>
                <a:lnTo>
                  <a:pt x="1370076" y="1840992"/>
                </a:lnTo>
                <a:lnTo>
                  <a:pt x="1371600" y="1840992"/>
                </a:lnTo>
                <a:lnTo>
                  <a:pt x="1374648" y="1816608"/>
                </a:lnTo>
                <a:lnTo>
                  <a:pt x="1406652" y="1816608"/>
                </a:lnTo>
                <a:lnTo>
                  <a:pt x="1408176" y="1808988"/>
                </a:lnTo>
                <a:lnTo>
                  <a:pt x="1427988" y="1808988"/>
                </a:lnTo>
                <a:lnTo>
                  <a:pt x="1431036" y="1790700"/>
                </a:lnTo>
                <a:lnTo>
                  <a:pt x="1447800" y="1790700"/>
                </a:lnTo>
                <a:lnTo>
                  <a:pt x="1450848" y="1780032"/>
                </a:lnTo>
                <a:lnTo>
                  <a:pt x="1470660" y="1780032"/>
                </a:lnTo>
                <a:lnTo>
                  <a:pt x="1473708" y="1773936"/>
                </a:lnTo>
                <a:lnTo>
                  <a:pt x="1476756" y="1763268"/>
                </a:lnTo>
                <a:lnTo>
                  <a:pt x="1478280" y="1763268"/>
                </a:lnTo>
                <a:lnTo>
                  <a:pt x="1481328" y="1763268"/>
                </a:lnTo>
                <a:lnTo>
                  <a:pt x="1484376" y="1755648"/>
                </a:lnTo>
                <a:lnTo>
                  <a:pt x="1487424" y="1755648"/>
                </a:lnTo>
                <a:lnTo>
                  <a:pt x="1490472" y="1748028"/>
                </a:lnTo>
                <a:lnTo>
                  <a:pt x="1493520" y="1729740"/>
                </a:lnTo>
                <a:lnTo>
                  <a:pt x="1495044" y="1729740"/>
                </a:lnTo>
                <a:lnTo>
                  <a:pt x="1498092" y="1719072"/>
                </a:lnTo>
                <a:lnTo>
                  <a:pt x="1501140" y="1719072"/>
                </a:lnTo>
                <a:lnTo>
                  <a:pt x="1504188" y="1719072"/>
                </a:lnTo>
                <a:lnTo>
                  <a:pt x="1507236" y="1712976"/>
                </a:lnTo>
                <a:lnTo>
                  <a:pt x="1510284" y="1712976"/>
                </a:lnTo>
                <a:lnTo>
                  <a:pt x="1513332" y="1712976"/>
                </a:lnTo>
                <a:lnTo>
                  <a:pt x="1514856" y="1702308"/>
                </a:lnTo>
                <a:lnTo>
                  <a:pt x="1517904" y="1702308"/>
                </a:lnTo>
                <a:lnTo>
                  <a:pt x="1520952" y="1702308"/>
                </a:lnTo>
                <a:lnTo>
                  <a:pt x="1524000" y="1702308"/>
                </a:lnTo>
                <a:lnTo>
                  <a:pt x="1527048" y="1694688"/>
                </a:lnTo>
                <a:lnTo>
                  <a:pt x="1530096" y="1694688"/>
                </a:lnTo>
                <a:lnTo>
                  <a:pt x="1531620" y="1694688"/>
                </a:lnTo>
                <a:lnTo>
                  <a:pt x="1534668" y="1684020"/>
                </a:lnTo>
                <a:lnTo>
                  <a:pt x="1537716" y="1665732"/>
                </a:lnTo>
                <a:lnTo>
                  <a:pt x="1540764" y="1665732"/>
                </a:lnTo>
                <a:lnTo>
                  <a:pt x="1543812" y="1665732"/>
                </a:lnTo>
                <a:lnTo>
                  <a:pt x="1546860" y="1658112"/>
                </a:lnTo>
                <a:lnTo>
                  <a:pt x="1548384" y="1647444"/>
                </a:lnTo>
                <a:lnTo>
                  <a:pt x="1551432" y="1647444"/>
                </a:lnTo>
                <a:lnTo>
                  <a:pt x="1554480" y="1647444"/>
                </a:lnTo>
                <a:lnTo>
                  <a:pt x="1557528" y="1641348"/>
                </a:lnTo>
                <a:lnTo>
                  <a:pt x="1560576" y="1641348"/>
                </a:lnTo>
                <a:lnTo>
                  <a:pt x="1591056" y="1641348"/>
                </a:lnTo>
                <a:lnTo>
                  <a:pt x="1594104" y="1630680"/>
                </a:lnTo>
                <a:lnTo>
                  <a:pt x="1597152" y="1630680"/>
                </a:lnTo>
                <a:lnTo>
                  <a:pt x="1600200" y="1612392"/>
                </a:lnTo>
                <a:lnTo>
                  <a:pt x="1601724" y="1612392"/>
                </a:lnTo>
                <a:lnTo>
                  <a:pt x="1604772" y="1594104"/>
                </a:lnTo>
                <a:lnTo>
                  <a:pt x="1607820" y="1594104"/>
                </a:lnTo>
                <a:lnTo>
                  <a:pt x="1610868" y="1586484"/>
                </a:lnTo>
                <a:lnTo>
                  <a:pt x="1630680" y="1586484"/>
                </a:lnTo>
                <a:lnTo>
                  <a:pt x="1633727" y="1575816"/>
                </a:lnTo>
                <a:lnTo>
                  <a:pt x="1636776" y="1575816"/>
                </a:lnTo>
                <a:lnTo>
                  <a:pt x="1638300" y="1575816"/>
                </a:lnTo>
                <a:lnTo>
                  <a:pt x="1641348" y="1569720"/>
                </a:lnTo>
                <a:lnTo>
                  <a:pt x="1644395" y="1559052"/>
                </a:lnTo>
                <a:lnTo>
                  <a:pt x="1647444" y="1559052"/>
                </a:lnTo>
                <a:lnTo>
                  <a:pt x="1650492" y="1559052"/>
                </a:lnTo>
                <a:lnTo>
                  <a:pt x="1653539" y="1540764"/>
                </a:lnTo>
                <a:lnTo>
                  <a:pt x="1655064" y="1540764"/>
                </a:lnTo>
                <a:lnTo>
                  <a:pt x="1658112" y="1540764"/>
                </a:lnTo>
                <a:lnTo>
                  <a:pt x="1661160" y="1530096"/>
                </a:lnTo>
                <a:lnTo>
                  <a:pt x="1664208" y="1530096"/>
                </a:lnTo>
                <a:lnTo>
                  <a:pt x="1667256" y="1530096"/>
                </a:lnTo>
                <a:lnTo>
                  <a:pt x="1670304" y="1530096"/>
                </a:lnTo>
                <a:lnTo>
                  <a:pt x="1671827" y="1519428"/>
                </a:lnTo>
                <a:lnTo>
                  <a:pt x="1674876" y="1519428"/>
                </a:lnTo>
                <a:lnTo>
                  <a:pt x="1677924" y="1519428"/>
                </a:lnTo>
                <a:lnTo>
                  <a:pt x="1680972" y="1519428"/>
                </a:lnTo>
                <a:lnTo>
                  <a:pt x="1684020" y="1519428"/>
                </a:lnTo>
                <a:lnTo>
                  <a:pt x="1687068" y="1511808"/>
                </a:lnTo>
                <a:lnTo>
                  <a:pt x="1706880" y="1511808"/>
                </a:lnTo>
                <a:lnTo>
                  <a:pt x="1708404" y="1501140"/>
                </a:lnTo>
                <a:lnTo>
                  <a:pt x="1748027" y="1501140"/>
                </a:lnTo>
                <a:lnTo>
                  <a:pt x="1751076" y="1490472"/>
                </a:lnTo>
                <a:lnTo>
                  <a:pt x="1754124" y="1479804"/>
                </a:lnTo>
                <a:lnTo>
                  <a:pt x="1757172" y="1469136"/>
                </a:lnTo>
                <a:lnTo>
                  <a:pt x="1760220" y="1469136"/>
                </a:lnTo>
                <a:lnTo>
                  <a:pt x="1761744" y="1461516"/>
                </a:lnTo>
                <a:lnTo>
                  <a:pt x="1764792" y="1461516"/>
                </a:lnTo>
                <a:lnTo>
                  <a:pt x="1767839" y="1450848"/>
                </a:lnTo>
                <a:lnTo>
                  <a:pt x="1770888" y="1450848"/>
                </a:lnTo>
                <a:lnTo>
                  <a:pt x="1773936" y="1450848"/>
                </a:lnTo>
                <a:lnTo>
                  <a:pt x="1776983" y="1450848"/>
                </a:lnTo>
                <a:lnTo>
                  <a:pt x="1778508" y="1450848"/>
                </a:lnTo>
                <a:lnTo>
                  <a:pt x="1781556" y="1440180"/>
                </a:lnTo>
                <a:lnTo>
                  <a:pt x="1804416" y="1440180"/>
                </a:lnTo>
                <a:lnTo>
                  <a:pt x="1807464" y="1429512"/>
                </a:lnTo>
                <a:lnTo>
                  <a:pt x="1810512" y="1429512"/>
                </a:lnTo>
                <a:lnTo>
                  <a:pt x="1812036" y="1408176"/>
                </a:lnTo>
                <a:lnTo>
                  <a:pt x="1815083" y="1408176"/>
                </a:lnTo>
                <a:lnTo>
                  <a:pt x="1818132" y="1408176"/>
                </a:lnTo>
                <a:lnTo>
                  <a:pt x="1821180" y="1397508"/>
                </a:lnTo>
                <a:lnTo>
                  <a:pt x="1824227" y="1397508"/>
                </a:lnTo>
                <a:lnTo>
                  <a:pt x="1827276" y="1397508"/>
                </a:lnTo>
                <a:lnTo>
                  <a:pt x="1830324" y="1386840"/>
                </a:lnTo>
                <a:lnTo>
                  <a:pt x="1831848" y="1386840"/>
                </a:lnTo>
                <a:lnTo>
                  <a:pt x="1834895" y="1386840"/>
                </a:lnTo>
                <a:lnTo>
                  <a:pt x="1837944" y="1386840"/>
                </a:lnTo>
                <a:lnTo>
                  <a:pt x="1840992" y="1386840"/>
                </a:lnTo>
                <a:lnTo>
                  <a:pt x="1844039" y="1386840"/>
                </a:lnTo>
                <a:lnTo>
                  <a:pt x="1847088" y="1376172"/>
                </a:lnTo>
                <a:lnTo>
                  <a:pt x="1848612" y="1376172"/>
                </a:lnTo>
                <a:lnTo>
                  <a:pt x="1851660" y="1376172"/>
                </a:lnTo>
                <a:lnTo>
                  <a:pt x="1854708" y="1376172"/>
                </a:lnTo>
                <a:lnTo>
                  <a:pt x="1857756" y="1365504"/>
                </a:lnTo>
                <a:lnTo>
                  <a:pt x="1860804" y="1365504"/>
                </a:lnTo>
                <a:lnTo>
                  <a:pt x="1863852" y="1365504"/>
                </a:lnTo>
                <a:lnTo>
                  <a:pt x="1865376" y="1365504"/>
                </a:lnTo>
                <a:lnTo>
                  <a:pt x="1868424" y="1365504"/>
                </a:lnTo>
                <a:lnTo>
                  <a:pt x="1871472" y="1354836"/>
                </a:lnTo>
                <a:lnTo>
                  <a:pt x="1874520" y="1344168"/>
                </a:lnTo>
                <a:lnTo>
                  <a:pt x="1877568" y="1344168"/>
                </a:lnTo>
                <a:lnTo>
                  <a:pt x="1880616" y="1333500"/>
                </a:lnTo>
                <a:lnTo>
                  <a:pt x="1883664" y="1333500"/>
                </a:lnTo>
                <a:lnTo>
                  <a:pt x="1885188" y="1333500"/>
                </a:lnTo>
                <a:lnTo>
                  <a:pt x="1888236" y="1322832"/>
                </a:lnTo>
                <a:lnTo>
                  <a:pt x="1891283" y="1312164"/>
                </a:lnTo>
                <a:lnTo>
                  <a:pt x="1894332" y="1299972"/>
                </a:lnTo>
                <a:lnTo>
                  <a:pt x="1897380" y="1299972"/>
                </a:lnTo>
                <a:lnTo>
                  <a:pt x="1900427" y="1299972"/>
                </a:lnTo>
                <a:lnTo>
                  <a:pt x="1901952" y="1299972"/>
                </a:lnTo>
                <a:lnTo>
                  <a:pt x="1905000" y="1299972"/>
                </a:lnTo>
                <a:lnTo>
                  <a:pt x="1908048" y="1289304"/>
                </a:lnTo>
                <a:lnTo>
                  <a:pt x="1911095" y="1289304"/>
                </a:lnTo>
                <a:lnTo>
                  <a:pt x="1914144" y="1289304"/>
                </a:lnTo>
                <a:lnTo>
                  <a:pt x="1917192" y="1289304"/>
                </a:lnTo>
                <a:lnTo>
                  <a:pt x="1918716" y="1289304"/>
                </a:lnTo>
                <a:lnTo>
                  <a:pt x="1921764" y="1275588"/>
                </a:lnTo>
                <a:lnTo>
                  <a:pt x="1924812" y="1275588"/>
                </a:lnTo>
                <a:lnTo>
                  <a:pt x="1927860" y="1275588"/>
                </a:lnTo>
                <a:lnTo>
                  <a:pt x="1930908" y="1275588"/>
                </a:lnTo>
                <a:lnTo>
                  <a:pt x="1933956" y="1264920"/>
                </a:lnTo>
                <a:lnTo>
                  <a:pt x="1935480" y="1264920"/>
                </a:lnTo>
                <a:lnTo>
                  <a:pt x="1938527" y="1264920"/>
                </a:lnTo>
                <a:lnTo>
                  <a:pt x="1941576" y="1264920"/>
                </a:lnTo>
                <a:lnTo>
                  <a:pt x="1944624" y="1254252"/>
                </a:lnTo>
                <a:lnTo>
                  <a:pt x="1947672" y="1254252"/>
                </a:lnTo>
                <a:lnTo>
                  <a:pt x="1950720" y="1243584"/>
                </a:lnTo>
                <a:lnTo>
                  <a:pt x="1953768" y="1243584"/>
                </a:lnTo>
                <a:lnTo>
                  <a:pt x="1955292" y="1243584"/>
                </a:lnTo>
                <a:lnTo>
                  <a:pt x="1958339" y="1243584"/>
                </a:lnTo>
                <a:lnTo>
                  <a:pt x="1961388" y="1228344"/>
                </a:lnTo>
                <a:lnTo>
                  <a:pt x="1964436" y="1228344"/>
                </a:lnTo>
                <a:lnTo>
                  <a:pt x="1967483" y="1228344"/>
                </a:lnTo>
                <a:lnTo>
                  <a:pt x="1970532" y="1217676"/>
                </a:lnTo>
                <a:lnTo>
                  <a:pt x="1972056" y="1217676"/>
                </a:lnTo>
                <a:lnTo>
                  <a:pt x="1975104" y="1207008"/>
                </a:lnTo>
                <a:lnTo>
                  <a:pt x="1978152" y="1207008"/>
                </a:lnTo>
                <a:lnTo>
                  <a:pt x="1981200" y="1207008"/>
                </a:lnTo>
                <a:lnTo>
                  <a:pt x="1984248" y="1193292"/>
                </a:lnTo>
                <a:lnTo>
                  <a:pt x="1987295" y="1193292"/>
                </a:lnTo>
                <a:lnTo>
                  <a:pt x="2007108" y="1193292"/>
                </a:lnTo>
                <a:lnTo>
                  <a:pt x="2008632" y="1182624"/>
                </a:lnTo>
                <a:lnTo>
                  <a:pt x="2011680" y="1182624"/>
                </a:lnTo>
                <a:lnTo>
                  <a:pt x="2014727" y="1156716"/>
                </a:lnTo>
                <a:lnTo>
                  <a:pt x="2017776" y="1146048"/>
                </a:lnTo>
                <a:lnTo>
                  <a:pt x="2020824" y="1132332"/>
                </a:lnTo>
                <a:lnTo>
                  <a:pt x="2023872" y="1132332"/>
                </a:lnTo>
                <a:lnTo>
                  <a:pt x="2025395" y="1132332"/>
                </a:lnTo>
                <a:lnTo>
                  <a:pt x="2028444" y="1132332"/>
                </a:lnTo>
                <a:lnTo>
                  <a:pt x="2031492" y="1121664"/>
                </a:lnTo>
                <a:lnTo>
                  <a:pt x="2034539" y="1107948"/>
                </a:lnTo>
                <a:lnTo>
                  <a:pt x="2037588" y="1107948"/>
                </a:lnTo>
                <a:lnTo>
                  <a:pt x="2051304" y="1107948"/>
                </a:lnTo>
                <a:lnTo>
                  <a:pt x="2054352" y="1097280"/>
                </a:lnTo>
                <a:lnTo>
                  <a:pt x="2098548" y="1097280"/>
                </a:lnTo>
                <a:lnTo>
                  <a:pt x="2101596" y="1082040"/>
                </a:lnTo>
                <a:lnTo>
                  <a:pt x="2124456" y="1082040"/>
                </a:lnTo>
                <a:lnTo>
                  <a:pt x="2127504" y="1053084"/>
                </a:lnTo>
                <a:lnTo>
                  <a:pt x="2130552" y="1039368"/>
                </a:lnTo>
                <a:lnTo>
                  <a:pt x="2132076" y="1039368"/>
                </a:lnTo>
                <a:lnTo>
                  <a:pt x="2135124" y="1039368"/>
                </a:lnTo>
                <a:lnTo>
                  <a:pt x="2157984" y="1039368"/>
                </a:lnTo>
                <a:lnTo>
                  <a:pt x="2161032" y="1028700"/>
                </a:lnTo>
                <a:lnTo>
                  <a:pt x="2200656" y="1028700"/>
                </a:lnTo>
                <a:lnTo>
                  <a:pt x="2202180" y="1010412"/>
                </a:lnTo>
                <a:lnTo>
                  <a:pt x="2205228" y="1010412"/>
                </a:lnTo>
                <a:lnTo>
                  <a:pt x="2208276" y="996696"/>
                </a:lnTo>
                <a:lnTo>
                  <a:pt x="2211324" y="996696"/>
                </a:lnTo>
                <a:lnTo>
                  <a:pt x="2214372" y="996696"/>
                </a:lnTo>
                <a:lnTo>
                  <a:pt x="2217420" y="996696"/>
                </a:lnTo>
                <a:lnTo>
                  <a:pt x="2218944" y="996696"/>
                </a:lnTo>
                <a:lnTo>
                  <a:pt x="2221992" y="996696"/>
                </a:lnTo>
                <a:lnTo>
                  <a:pt x="2225040" y="981456"/>
                </a:lnTo>
                <a:lnTo>
                  <a:pt x="2228088" y="967740"/>
                </a:lnTo>
                <a:lnTo>
                  <a:pt x="2231136" y="967740"/>
                </a:lnTo>
                <a:lnTo>
                  <a:pt x="2234184" y="954024"/>
                </a:lnTo>
                <a:lnTo>
                  <a:pt x="2235708" y="954024"/>
                </a:lnTo>
                <a:lnTo>
                  <a:pt x="2238756" y="938784"/>
                </a:lnTo>
                <a:lnTo>
                  <a:pt x="2241804" y="938784"/>
                </a:lnTo>
                <a:lnTo>
                  <a:pt x="2244852" y="938784"/>
                </a:lnTo>
                <a:lnTo>
                  <a:pt x="2247900" y="938784"/>
                </a:lnTo>
                <a:lnTo>
                  <a:pt x="2250948" y="906780"/>
                </a:lnTo>
                <a:lnTo>
                  <a:pt x="2287524" y="906780"/>
                </a:lnTo>
                <a:lnTo>
                  <a:pt x="2289048" y="893064"/>
                </a:lnTo>
                <a:lnTo>
                  <a:pt x="2292096" y="893064"/>
                </a:lnTo>
                <a:lnTo>
                  <a:pt x="2295144" y="877824"/>
                </a:lnTo>
                <a:lnTo>
                  <a:pt x="2298192" y="859536"/>
                </a:lnTo>
                <a:lnTo>
                  <a:pt x="2301240" y="859536"/>
                </a:lnTo>
                <a:lnTo>
                  <a:pt x="2340864" y="859536"/>
                </a:lnTo>
                <a:lnTo>
                  <a:pt x="2342388" y="845820"/>
                </a:lnTo>
                <a:lnTo>
                  <a:pt x="2362200" y="845820"/>
                </a:lnTo>
                <a:lnTo>
                  <a:pt x="2365248" y="827532"/>
                </a:lnTo>
                <a:lnTo>
                  <a:pt x="2382012" y="827532"/>
                </a:lnTo>
                <a:lnTo>
                  <a:pt x="2385060" y="810768"/>
                </a:lnTo>
                <a:lnTo>
                  <a:pt x="2388108" y="810768"/>
                </a:lnTo>
                <a:lnTo>
                  <a:pt x="2391156" y="810768"/>
                </a:lnTo>
                <a:lnTo>
                  <a:pt x="2394204" y="787908"/>
                </a:lnTo>
                <a:lnTo>
                  <a:pt x="2444496" y="787908"/>
                </a:lnTo>
                <a:lnTo>
                  <a:pt x="2447544" y="771144"/>
                </a:lnTo>
                <a:lnTo>
                  <a:pt x="2449068" y="771144"/>
                </a:lnTo>
                <a:lnTo>
                  <a:pt x="2452116" y="771144"/>
                </a:lnTo>
                <a:lnTo>
                  <a:pt x="2455164" y="752856"/>
                </a:lnTo>
                <a:lnTo>
                  <a:pt x="2514600" y="752856"/>
                </a:lnTo>
                <a:lnTo>
                  <a:pt x="2517648" y="731520"/>
                </a:lnTo>
                <a:lnTo>
                  <a:pt x="2519172" y="713232"/>
                </a:lnTo>
                <a:lnTo>
                  <a:pt x="2522220" y="691896"/>
                </a:lnTo>
                <a:lnTo>
                  <a:pt x="2525268" y="649224"/>
                </a:lnTo>
                <a:lnTo>
                  <a:pt x="2542032" y="649224"/>
                </a:lnTo>
                <a:lnTo>
                  <a:pt x="2545080" y="627888"/>
                </a:lnTo>
                <a:lnTo>
                  <a:pt x="2548128" y="627888"/>
                </a:lnTo>
                <a:lnTo>
                  <a:pt x="2551176" y="627888"/>
                </a:lnTo>
                <a:lnTo>
                  <a:pt x="2552700" y="627888"/>
                </a:lnTo>
                <a:lnTo>
                  <a:pt x="2555748" y="606552"/>
                </a:lnTo>
                <a:lnTo>
                  <a:pt x="2558796" y="606552"/>
                </a:lnTo>
                <a:lnTo>
                  <a:pt x="2561844" y="585216"/>
                </a:lnTo>
                <a:lnTo>
                  <a:pt x="2564892" y="562356"/>
                </a:lnTo>
                <a:lnTo>
                  <a:pt x="2567940" y="562356"/>
                </a:lnTo>
                <a:lnTo>
                  <a:pt x="2618232" y="562356"/>
                </a:lnTo>
                <a:lnTo>
                  <a:pt x="2621280" y="537972"/>
                </a:lnTo>
                <a:lnTo>
                  <a:pt x="2659380" y="537972"/>
                </a:lnTo>
                <a:lnTo>
                  <a:pt x="2662428" y="513588"/>
                </a:lnTo>
                <a:lnTo>
                  <a:pt x="2688336" y="513588"/>
                </a:lnTo>
                <a:lnTo>
                  <a:pt x="2691384" y="484632"/>
                </a:lnTo>
                <a:lnTo>
                  <a:pt x="2694432" y="484632"/>
                </a:lnTo>
                <a:lnTo>
                  <a:pt x="2695956" y="484632"/>
                </a:lnTo>
                <a:lnTo>
                  <a:pt x="2699004" y="484632"/>
                </a:lnTo>
                <a:lnTo>
                  <a:pt x="2702052" y="455675"/>
                </a:lnTo>
                <a:lnTo>
                  <a:pt x="2705100" y="455675"/>
                </a:lnTo>
                <a:lnTo>
                  <a:pt x="2708148" y="455675"/>
                </a:lnTo>
                <a:lnTo>
                  <a:pt x="2711196" y="455675"/>
                </a:lnTo>
                <a:lnTo>
                  <a:pt x="2712720" y="426720"/>
                </a:lnTo>
                <a:lnTo>
                  <a:pt x="2715768" y="426720"/>
                </a:lnTo>
                <a:lnTo>
                  <a:pt x="2718816" y="426720"/>
                </a:lnTo>
                <a:lnTo>
                  <a:pt x="2721864" y="426720"/>
                </a:lnTo>
                <a:lnTo>
                  <a:pt x="2724912" y="426720"/>
                </a:lnTo>
                <a:lnTo>
                  <a:pt x="2727960" y="397763"/>
                </a:lnTo>
                <a:lnTo>
                  <a:pt x="2729484" y="370332"/>
                </a:lnTo>
                <a:lnTo>
                  <a:pt x="2732532" y="370332"/>
                </a:lnTo>
                <a:lnTo>
                  <a:pt x="2735580" y="370332"/>
                </a:lnTo>
                <a:lnTo>
                  <a:pt x="2805684" y="370332"/>
                </a:lnTo>
                <a:lnTo>
                  <a:pt x="2808732" y="336804"/>
                </a:lnTo>
                <a:lnTo>
                  <a:pt x="2811780" y="336804"/>
                </a:lnTo>
                <a:lnTo>
                  <a:pt x="2814828" y="336804"/>
                </a:lnTo>
                <a:lnTo>
                  <a:pt x="2817876" y="301751"/>
                </a:lnTo>
                <a:lnTo>
                  <a:pt x="2887980" y="301751"/>
                </a:lnTo>
                <a:lnTo>
                  <a:pt x="2889504" y="254508"/>
                </a:lnTo>
                <a:lnTo>
                  <a:pt x="2892552" y="254508"/>
                </a:lnTo>
                <a:lnTo>
                  <a:pt x="2895600" y="254508"/>
                </a:lnTo>
                <a:lnTo>
                  <a:pt x="2898648" y="166116"/>
                </a:lnTo>
                <a:lnTo>
                  <a:pt x="2901696" y="121920"/>
                </a:lnTo>
                <a:lnTo>
                  <a:pt x="2904744" y="121920"/>
                </a:lnTo>
                <a:lnTo>
                  <a:pt x="2906268" y="121920"/>
                </a:lnTo>
                <a:lnTo>
                  <a:pt x="2974848" y="121920"/>
                </a:lnTo>
                <a:lnTo>
                  <a:pt x="2976372" y="65532"/>
                </a:lnTo>
                <a:lnTo>
                  <a:pt x="3035808" y="65532"/>
                </a:lnTo>
                <a:lnTo>
                  <a:pt x="3038856" y="0"/>
                </a:lnTo>
                <a:lnTo>
                  <a:pt x="3072384" y="0"/>
                </a:lnTo>
                <a:lnTo>
                  <a:pt x="3075432" y="0"/>
                </a:lnTo>
              </a:path>
            </a:pathLst>
          </a:custGeom>
          <a:ln w="28575">
            <a:solidFill>
              <a:schemeClr val="accent4"/>
            </a:solidFill>
          </a:ln>
        </p:spPr>
        <p:txBody>
          <a:bodyPr lIns="0" tIns="0" rIns="0" bIns="0"/>
          <a:lstStyle/>
          <a:p>
            <a:pPr algn="l" defTabSz="771571" eaLnBrk="1" fontAlgn="auto" hangingPunct="1">
              <a:spcBef>
                <a:spcPts val="0"/>
              </a:spcBef>
              <a:spcAft>
                <a:spcPts val="0"/>
              </a:spcAft>
              <a:defRPr/>
            </a:pPr>
            <a:endParaRPr sz="1139" dirty="0">
              <a:solidFill>
                <a:srgbClr val="102360"/>
              </a:solidFill>
              <a:latin typeface="Arial" panose="020B0604020202020204"/>
            </a:endParaRPr>
          </a:p>
        </p:txBody>
      </p:sp>
      <p:sp>
        <p:nvSpPr>
          <p:cNvPr id="73" name="object 22"/>
          <p:cNvSpPr/>
          <p:nvPr/>
        </p:nvSpPr>
        <p:spPr bwMode="auto">
          <a:xfrm>
            <a:off x="3067824" y="3473575"/>
            <a:ext cx="4127667" cy="1761380"/>
          </a:xfrm>
          <a:custGeom>
            <a:avLst/>
            <a:gdLst/>
            <a:ahLst/>
            <a:cxnLst/>
            <a:rect l="l" t="t" r="r" b="b"/>
            <a:pathLst>
              <a:path w="3075940" h="2833370">
                <a:moveTo>
                  <a:pt x="0" y="2833116"/>
                </a:moveTo>
                <a:lnTo>
                  <a:pt x="0" y="2833116"/>
                </a:lnTo>
                <a:lnTo>
                  <a:pt x="22860" y="2833116"/>
                </a:lnTo>
                <a:lnTo>
                  <a:pt x="25908" y="2814828"/>
                </a:lnTo>
                <a:lnTo>
                  <a:pt x="28956" y="2807208"/>
                </a:lnTo>
                <a:lnTo>
                  <a:pt x="32004" y="2807208"/>
                </a:lnTo>
                <a:lnTo>
                  <a:pt x="33528" y="2807208"/>
                </a:lnTo>
                <a:lnTo>
                  <a:pt x="36576" y="2796540"/>
                </a:lnTo>
                <a:lnTo>
                  <a:pt x="39624" y="2790444"/>
                </a:lnTo>
                <a:lnTo>
                  <a:pt x="42672" y="2790444"/>
                </a:lnTo>
                <a:lnTo>
                  <a:pt x="45720" y="2790444"/>
                </a:lnTo>
                <a:lnTo>
                  <a:pt x="59436" y="2790444"/>
                </a:lnTo>
                <a:lnTo>
                  <a:pt x="62484" y="2779776"/>
                </a:lnTo>
                <a:lnTo>
                  <a:pt x="65532" y="2779776"/>
                </a:lnTo>
                <a:lnTo>
                  <a:pt x="67056" y="2772156"/>
                </a:lnTo>
                <a:lnTo>
                  <a:pt x="70104" y="2772156"/>
                </a:lnTo>
                <a:lnTo>
                  <a:pt x="73152" y="2772156"/>
                </a:lnTo>
                <a:lnTo>
                  <a:pt x="76200" y="2772156"/>
                </a:lnTo>
                <a:lnTo>
                  <a:pt x="79248" y="2772156"/>
                </a:lnTo>
                <a:lnTo>
                  <a:pt x="82296" y="2764536"/>
                </a:lnTo>
                <a:lnTo>
                  <a:pt x="85344" y="2753868"/>
                </a:lnTo>
                <a:lnTo>
                  <a:pt x="86868" y="2753868"/>
                </a:lnTo>
                <a:lnTo>
                  <a:pt x="89916" y="2747772"/>
                </a:lnTo>
                <a:lnTo>
                  <a:pt x="92964" y="2747772"/>
                </a:lnTo>
                <a:lnTo>
                  <a:pt x="96012" y="2747772"/>
                </a:lnTo>
                <a:lnTo>
                  <a:pt x="99060" y="2729484"/>
                </a:lnTo>
                <a:lnTo>
                  <a:pt x="102107" y="2729484"/>
                </a:lnTo>
                <a:lnTo>
                  <a:pt x="103632" y="2718816"/>
                </a:lnTo>
                <a:lnTo>
                  <a:pt x="106680" y="2711196"/>
                </a:lnTo>
                <a:lnTo>
                  <a:pt x="109728" y="2711196"/>
                </a:lnTo>
                <a:lnTo>
                  <a:pt x="112776" y="2711196"/>
                </a:lnTo>
                <a:lnTo>
                  <a:pt x="115823" y="2700528"/>
                </a:lnTo>
                <a:lnTo>
                  <a:pt x="118872" y="2700528"/>
                </a:lnTo>
                <a:lnTo>
                  <a:pt x="120396" y="2700528"/>
                </a:lnTo>
                <a:lnTo>
                  <a:pt x="123444" y="2692908"/>
                </a:lnTo>
                <a:lnTo>
                  <a:pt x="126492" y="2686812"/>
                </a:lnTo>
                <a:lnTo>
                  <a:pt x="129539" y="2668524"/>
                </a:lnTo>
                <a:lnTo>
                  <a:pt x="132588" y="2650236"/>
                </a:lnTo>
                <a:lnTo>
                  <a:pt x="135636" y="2639568"/>
                </a:lnTo>
                <a:lnTo>
                  <a:pt x="137160" y="2639568"/>
                </a:lnTo>
                <a:lnTo>
                  <a:pt x="140208" y="2639568"/>
                </a:lnTo>
                <a:lnTo>
                  <a:pt x="143256" y="2631948"/>
                </a:lnTo>
                <a:lnTo>
                  <a:pt x="146304" y="2631948"/>
                </a:lnTo>
                <a:lnTo>
                  <a:pt x="149352" y="2625852"/>
                </a:lnTo>
                <a:lnTo>
                  <a:pt x="152400" y="2625852"/>
                </a:lnTo>
                <a:lnTo>
                  <a:pt x="155448" y="2625852"/>
                </a:lnTo>
                <a:lnTo>
                  <a:pt x="156972" y="2625852"/>
                </a:lnTo>
                <a:lnTo>
                  <a:pt x="160020" y="2615184"/>
                </a:lnTo>
                <a:lnTo>
                  <a:pt x="163068" y="2615184"/>
                </a:lnTo>
                <a:lnTo>
                  <a:pt x="166116" y="2615184"/>
                </a:lnTo>
                <a:lnTo>
                  <a:pt x="169164" y="2615184"/>
                </a:lnTo>
                <a:lnTo>
                  <a:pt x="172212" y="2607564"/>
                </a:lnTo>
                <a:lnTo>
                  <a:pt x="173736" y="2596896"/>
                </a:lnTo>
                <a:lnTo>
                  <a:pt x="176784" y="2596896"/>
                </a:lnTo>
                <a:lnTo>
                  <a:pt x="179832" y="2596896"/>
                </a:lnTo>
                <a:lnTo>
                  <a:pt x="196596" y="2596896"/>
                </a:lnTo>
                <a:lnTo>
                  <a:pt x="199644" y="2589276"/>
                </a:lnTo>
                <a:lnTo>
                  <a:pt x="202692" y="2578608"/>
                </a:lnTo>
                <a:lnTo>
                  <a:pt x="205740" y="2578608"/>
                </a:lnTo>
                <a:lnTo>
                  <a:pt x="208788" y="2578608"/>
                </a:lnTo>
                <a:lnTo>
                  <a:pt x="210311" y="2578608"/>
                </a:lnTo>
                <a:lnTo>
                  <a:pt x="213360" y="2578608"/>
                </a:lnTo>
                <a:lnTo>
                  <a:pt x="216408" y="2570988"/>
                </a:lnTo>
                <a:lnTo>
                  <a:pt x="219456" y="2570988"/>
                </a:lnTo>
                <a:lnTo>
                  <a:pt x="222504" y="2554224"/>
                </a:lnTo>
                <a:lnTo>
                  <a:pt x="225552" y="2546604"/>
                </a:lnTo>
                <a:lnTo>
                  <a:pt x="227076" y="2535936"/>
                </a:lnTo>
                <a:lnTo>
                  <a:pt x="230124" y="2528316"/>
                </a:lnTo>
                <a:lnTo>
                  <a:pt x="233172" y="2528316"/>
                </a:lnTo>
                <a:lnTo>
                  <a:pt x="236220" y="2517648"/>
                </a:lnTo>
                <a:lnTo>
                  <a:pt x="239268" y="2517648"/>
                </a:lnTo>
                <a:lnTo>
                  <a:pt x="242315" y="2517648"/>
                </a:lnTo>
                <a:lnTo>
                  <a:pt x="243840" y="2517648"/>
                </a:lnTo>
                <a:lnTo>
                  <a:pt x="246888" y="2510028"/>
                </a:lnTo>
                <a:lnTo>
                  <a:pt x="249936" y="2499360"/>
                </a:lnTo>
                <a:lnTo>
                  <a:pt x="252984" y="2499360"/>
                </a:lnTo>
                <a:lnTo>
                  <a:pt x="256032" y="2499360"/>
                </a:lnTo>
                <a:lnTo>
                  <a:pt x="272796" y="2499360"/>
                </a:lnTo>
                <a:lnTo>
                  <a:pt x="275844" y="2493264"/>
                </a:lnTo>
                <a:lnTo>
                  <a:pt x="278892" y="2493264"/>
                </a:lnTo>
                <a:lnTo>
                  <a:pt x="280416" y="2493264"/>
                </a:lnTo>
                <a:lnTo>
                  <a:pt x="283464" y="2485644"/>
                </a:lnTo>
                <a:lnTo>
                  <a:pt x="286512" y="2474976"/>
                </a:lnTo>
                <a:lnTo>
                  <a:pt x="289560" y="2474976"/>
                </a:lnTo>
                <a:lnTo>
                  <a:pt x="292608" y="2467356"/>
                </a:lnTo>
                <a:lnTo>
                  <a:pt x="295656" y="2467356"/>
                </a:lnTo>
                <a:lnTo>
                  <a:pt x="297180" y="2467356"/>
                </a:lnTo>
                <a:lnTo>
                  <a:pt x="300228" y="2467356"/>
                </a:lnTo>
                <a:lnTo>
                  <a:pt x="303276" y="2467356"/>
                </a:lnTo>
                <a:lnTo>
                  <a:pt x="306324" y="2456688"/>
                </a:lnTo>
                <a:lnTo>
                  <a:pt x="320040" y="2456688"/>
                </a:lnTo>
                <a:lnTo>
                  <a:pt x="323088" y="2449068"/>
                </a:lnTo>
                <a:lnTo>
                  <a:pt x="326136" y="2449068"/>
                </a:lnTo>
                <a:lnTo>
                  <a:pt x="329184" y="2449068"/>
                </a:lnTo>
                <a:lnTo>
                  <a:pt x="332232" y="2449068"/>
                </a:lnTo>
                <a:lnTo>
                  <a:pt x="333756" y="2438400"/>
                </a:lnTo>
                <a:lnTo>
                  <a:pt x="336804" y="2438400"/>
                </a:lnTo>
                <a:lnTo>
                  <a:pt x="339852" y="2438400"/>
                </a:lnTo>
                <a:lnTo>
                  <a:pt x="342900" y="2438400"/>
                </a:lnTo>
                <a:lnTo>
                  <a:pt x="345948" y="2432304"/>
                </a:lnTo>
                <a:lnTo>
                  <a:pt x="348996" y="2432304"/>
                </a:lnTo>
                <a:lnTo>
                  <a:pt x="350520" y="2432304"/>
                </a:lnTo>
                <a:lnTo>
                  <a:pt x="353568" y="2421636"/>
                </a:lnTo>
                <a:lnTo>
                  <a:pt x="356616" y="2414016"/>
                </a:lnTo>
                <a:lnTo>
                  <a:pt x="359664" y="2414016"/>
                </a:lnTo>
                <a:lnTo>
                  <a:pt x="362712" y="2406396"/>
                </a:lnTo>
                <a:lnTo>
                  <a:pt x="376428" y="2406396"/>
                </a:lnTo>
                <a:lnTo>
                  <a:pt x="379476" y="2389632"/>
                </a:lnTo>
                <a:lnTo>
                  <a:pt x="382524" y="2377440"/>
                </a:lnTo>
                <a:lnTo>
                  <a:pt x="384048" y="2377440"/>
                </a:lnTo>
                <a:lnTo>
                  <a:pt x="387096" y="2371344"/>
                </a:lnTo>
                <a:lnTo>
                  <a:pt x="390144" y="2371344"/>
                </a:lnTo>
                <a:lnTo>
                  <a:pt x="393192" y="2360676"/>
                </a:lnTo>
                <a:lnTo>
                  <a:pt x="396240" y="2360676"/>
                </a:lnTo>
                <a:lnTo>
                  <a:pt x="399288" y="2353056"/>
                </a:lnTo>
                <a:lnTo>
                  <a:pt x="402336" y="2353056"/>
                </a:lnTo>
                <a:lnTo>
                  <a:pt x="403860" y="2342388"/>
                </a:lnTo>
                <a:lnTo>
                  <a:pt x="406908" y="2342388"/>
                </a:lnTo>
                <a:lnTo>
                  <a:pt x="409956" y="2342388"/>
                </a:lnTo>
                <a:lnTo>
                  <a:pt x="413004" y="2342388"/>
                </a:lnTo>
                <a:lnTo>
                  <a:pt x="416052" y="2334768"/>
                </a:lnTo>
                <a:lnTo>
                  <a:pt x="419100" y="2334768"/>
                </a:lnTo>
                <a:lnTo>
                  <a:pt x="420623" y="2334768"/>
                </a:lnTo>
                <a:lnTo>
                  <a:pt x="423672" y="2334768"/>
                </a:lnTo>
                <a:lnTo>
                  <a:pt x="426720" y="2334768"/>
                </a:lnTo>
                <a:lnTo>
                  <a:pt x="429768" y="2328672"/>
                </a:lnTo>
                <a:lnTo>
                  <a:pt x="432816" y="2318004"/>
                </a:lnTo>
                <a:lnTo>
                  <a:pt x="435864" y="2318004"/>
                </a:lnTo>
                <a:lnTo>
                  <a:pt x="437388" y="2318004"/>
                </a:lnTo>
                <a:lnTo>
                  <a:pt x="440436" y="2318004"/>
                </a:lnTo>
                <a:lnTo>
                  <a:pt x="443484" y="2310384"/>
                </a:lnTo>
                <a:lnTo>
                  <a:pt x="446531" y="2310384"/>
                </a:lnTo>
                <a:lnTo>
                  <a:pt x="449580" y="2310384"/>
                </a:lnTo>
                <a:lnTo>
                  <a:pt x="452628" y="2310384"/>
                </a:lnTo>
                <a:lnTo>
                  <a:pt x="455676" y="2310384"/>
                </a:lnTo>
                <a:lnTo>
                  <a:pt x="457200" y="2310384"/>
                </a:lnTo>
                <a:lnTo>
                  <a:pt x="460248" y="2292096"/>
                </a:lnTo>
                <a:lnTo>
                  <a:pt x="463295" y="2281428"/>
                </a:lnTo>
                <a:lnTo>
                  <a:pt x="466344" y="2281428"/>
                </a:lnTo>
                <a:lnTo>
                  <a:pt x="469392" y="2281428"/>
                </a:lnTo>
                <a:lnTo>
                  <a:pt x="472440" y="2267712"/>
                </a:lnTo>
                <a:lnTo>
                  <a:pt x="473964" y="2257044"/>
                </a:lnTo>
                <a:lnTo>
                  <a:pt x="477012" y="2257044"/>
                </a:lnTo>
                <a:lnTo>
                  <a:pt x="490728" y="2257044"/>
                </a:lnTo>
                <a:lnTo>
                  <a:pt x="493776" y="2238756"/>
                </a:lnTo>
                <a:lnTo>
                  <a:pt x="496823" y="2238756"/>
                </a:lnTo>
                <a:lnTo>
                  <a:pt x="499872" y="2231136"/>
                </a:lnTo>
                <a:lnTo>
                  <a:pt x="502920" y="2231136"/>
                </a:lnTo>
                <a:lnTo>
                  <a:pt x="505968" y="2231136"/>
                </a:lnTo>
                <a:lnTo>
                  <a:pt x="507492" y="2231136"/>
                </a:lnTo>
                <a:lnTo>
                  <a:pt x="510540" y="2220468"/>
                </a:lnTo>
                <a:lnTo>
                  <a:pt x="513588" y="2212848"/>
                </a:lnTo>
                <a:lnTo>
                  <a:pt x="516636" y="2202180"/>
                </a:lnTo>
                <a:lnTo>
                  <a:pt x="519684" y="2202180"/>
                </a:lnTo>
                <a:lnTo>
                  <a:pt x="550164" y="2202180"/>
                </a:lnTo>
                <a:lnTo>
                  <a:pt x="553212" y="2196084"/>
                </a:lnTo>
                <a:lnTo>
                  <a:pt x="556260" y="2188464"/>
                </a:lnTo>
                <a:lnTo>
                  <a:pt x="559308" y="2188464"/>
                </a:lnTo>
                <a:lnTo>
                  <a:pt x="560832" y="2188464"/>
                </a:lnTo>
                <a:lnTo>
                  <a:pt x="563880" y="2188464"/>
                </a:lnTo>
                <a:lnTo>
                  <a:pt x="566928" y="2177796"/>
                </a:lnTo>
                <a:lnTo>
                  <a:pt x="569976" y="2177796"/>
                </a:lnTo>
                <a:lnTo>
                  <a:pt x="573024" y="2177796"/>
                </a:lnTo>
                <a:lnTo>
                  <a:pt x="576072" y="2177796"/>
                </a:lnTo>
                <a:lnTo>
                  <a:pt x="579120" y="2177796"/>
                </a:lnTo>
                <a:lnTo>
                  <a:pt x="580644" y="2170176"/>
                </a:lnTo>
                <a:lnTo>
                  <a:pt x="583692" y="2170176"/>
                </a:lnTo>
                <a:lnTo>
                  <a:pt x="586740" y="2170176"/>
                </a:lnTo>
                <a:lnTo>
                  <a:pt x="589788" y="2170176"/>
                </a:lnTo>
                <a:lnTo>
                  <a:pt x="592836" y="2151888"/>
                </a:lnTo>
                <a:lnTo>
                  <a:pt x="595884" y="2141220"/>
                </a:lnTo>
                <a:lnTo>
                  <a:pt x="597408" y="2135124"/>
                </a:lnTo>
                <a:lnTo>
                  <a:pt x="600456" y="2135124"/>
                </a:lnTo>
                <a:lnTo>
                  <a:pt x="603504" y="2124456"/>
                </a:lnTo>
                <a:lnTo>
                  <a:pt x="606552" y="2124456"/>
                </a:lnTo>
                <a:lnTo>
                  <a:pt x="609600" y="2116836"/>
                </a:lnTo>
                <a:lnTo>
                  <a:pt x="612648" y="2109216"/>
                </a:lnTo>
                <a:lnTo>
                  <a:pt x="614172" y="2109216"/>
                </a:lnTo>
                <a:lnTo>
                  <a:pt x="617220" y="2109216"/>
                </a:lnTo>
                <a:lnTo>
                  <a:pt x="620268" y="2098548"/>
                </a:lnTo>
                <a:lnTo>
                  <a:pt x="623316" y="2098548"/>
                </a:lnTo>
                <a:lnTo>
                  <a:pt x="626364" y="2098548"/>
                </a:lnTo>
                <a:lnTo>
                  <a:pt x="629412" y="2098548"/>
                </a:lnTo>
                <a:lnTo>
                  <a:pt x="630936" y="2092452"/>
                </a:lnTo>
                <a:lnTo>
                  <a:pt x="633984" y="2080260"/>
                </a:lnTo>
                <a:lnTo>
                  <a:pt x="637032" y="2080260"/>
                </a:lnTo>
                <a:lnTo>
                  <a:pt x="640080" y="2074164"/>
                </a:lnTo>
                <a:lnTo>
                  <a:pt x="643128" y="2063496"/>
                </a:lnTo>
                <a:lnTo>
                  <a:pt x="646176" y="2063496"/>
                </a:lnTo>
                <a:lnTo>
                  <a:pt x="649224" y="2063496"/>
                </a:lnTo>
                <a:lnTo>
                  <a:pt x="650748" y="2055876"/>
                </a:lnTo>
                <a:lnTo>
                  <a:pt x="653796" y="2055876"/>
                </a:lnTo>
                <a:lnTo>
                  <a:pt x="656844" y="2055876"/>
                </a:lnTo>
                <a:lnTo>
                  <a:pt x="659892" y="2055876"/>
                </a:lnTo>
                <a:lnTo>
                  <a:pt x="662940" y="2045208"/>
                </a:lnTo>
                <a:lnTo>
                  <a:pt x="665988" y="2031492"/>
                </a:lnTo>
                <a:lnTo>
                  <a:pt x="667512" y="2031492"/>
                </a:lnTo>
                <a:lnTo>
                  <a:pt x="670560" y="2020824"/>
                </a:lnTo>
                <a:lnTo>
                  <a:pt x="673608" y="2020824"/>
                </a:lnTo>
                <a:lnTo>
                  <a:pt x="676656" y="2013204"/>
                </a:lnTo>
                <a:lnTo>
                  <a:pt x="679704" y="2002536"/>
                </a:lnTo>
                <a:lnTo>
                  <a:pt x="682752" y="1984248"/>
                </a:lnTo>
                <a:lnTo>
                  <a:pt x="684276" y="1984248"/>
                </a:lnTo>
                <a:lnTo>
                  <a:pt x="687324" y="1984248"/>
                </a:lnTo>
                <a:lnTo>
                  <a:pt x="690372" y="1976628"/>
                </a:lnTo>
                <a:lnTo>
                  <a:pt x="693420" y="1965960"/>
                </a:lnTo>
                <a:lnTo>
                  <a:pt x="696468" y="1965960"/>
                </a:lnTo>
                <a:lnTo>
                  <a:pt x="699516" y="1959864"/>
                </a:lnTo>
                <a:lnTo>
                  <a:pt x="702564" y="1949196"/>
                </a:lnTo>
                <a:lnTo>
                  <a:pt x="704088" y="1949196"/>
                </a:lnTo>
                <a:lnTo>
                  <a:pt x="707136" y="1949196"/>
                </a:lnTo>
                <a:lnTo>
                  <a:pt x="710184" y="1949196"/>
                </a:lnTo>
                <a:lnTo>
                  <a:pt x="713232" y="1949196"/>
                </a:lnTo>
                <a:lnTo>
                  <a:pt x="716280" y="1941576"/>
                </a:lnTo>
                <a:lnTo>
                  <a:pt x="719328" y="1941576"/>
                </a:lnTo>
                <a:lnTo>
                  <a:pt x="720852" y="1933956"/>
                </a:lnTo>
                <a:lnTo>
                  <a:pt x="723900" y="1923288"/>
                </a:lnTo>
                <a:lnTo>
                  <a:pt x="726948" y="1915668"/>
                </a:lnTo>
                <a:lnTo>
                  <a:pt x="729996" y="1905000"/>
                </a:lnTo>
                <a:lnTo>
                  <a:pt x="733044" y="1898904"/>
                </a:lnTo>
                <a:lnTo>
                  <a:pt x="736092" y="1888236"/>
                </a:lnTo>
                <a:lnTo>
                  <a:pt x="737616" y="1888236"/>
                </a:lnTo>
                <a:lnTo>
                  <a:pt x="740664" y="1888236"/>
                </a:lnTo>
                <a:lnTo>
                  <a:pt x="743712" y="1888236"/>
                </a:lnTo>
                <a:lnTo>
                  <a:pt x="746760" y="1869948"/>
                </a:lnTo>
                <a:lnTo>
                  <a:pt x="749808" y="1869948"/>
                </a:lnTo>
                <a:lnTo>
                  <a:pt x="752856" y="1869948"/>
                </a:lnTo>
                <a:lnTo>
                  <a:pt x="754380" y="1869948"/>
                </a:lnTo>
                <a:lnTo>
                  <a:pt x="757428" y="1869948"/>
                </a:lnTo>
                <a:lnTo>
                  <a:pt x="760476" y="1862328"/>
                </a:lnTo>
                <a:lnTo>
                  <a:pt x="763524" y="1854708"/>
                </a:lnTo>
                <a:lnTo>
                  <a:pt x="766572" y="1854708"/>
                </a:lnTo>
                <a:lnTo>
                  <a:pt x="769620" y="1854708"/>
                </a:lnTo>
                <a:lnTo>
                  <a:pt x="789432" y="1854708"/>
                </a:lnTo>
                <a:lnTo>
                  <a:pt x="790956" y="1837944"/>
                </a:lnTo>
                <a:lnTo>
                  <a:pt x="794004" y="1837944"/>
                </a:lnTo>
                <a:lnTo>
                  <a:pt x="797052" y="1837944"/>
                </a:lnTo>
                <a:lnTo>
                  <a:pt x="800100" y="1837944"/>
                </a:lnTo>
                <a:lnTo>
                  <a:pt x="803148" y="1837944"/>
                </a:lnTo>
                <a:lnTo>
                  <a:pt x="806196" y="1827276"/>
                </a:lnTo>
                <a:lnTo>
                  <a:pt x="807720" y="1827276"/>
                </a:lnTo>
                <a:lnTo>
                  <a:pt x="810768" y="1819656"/>
                </a:lnTo>
                <a:lnTo>
                  <a:pt x="813816" y="1819656"/>
                </a:lnTo>
                <a:lnTo>
                  <a:pt x="816863" y="1819656"/>
                </a:lnTo>
                <a:lnTo>
                  <a:pt x="819912" y="1808988"/>
                </a:lnTo>
                <a:lnTo>
                  <a:pt x="822960" y="1808988"/>
                </a:lnTo>
                <a:lnTo>
                  <a:pt x="826008" y="1808988"/>
                </a:lnTo>
                <a:lnTo>
                  <a:pt x="827532" y="1808988"/>
                </a:lnTo>
                <a:lnTo>
                  <a:pt x="830580" y="1801368"/>
                </a:lnTo>
                <a:lnTo>
                  <a:pt x="850391" y="1801368"/>
                </a:lnTo>
                <a:lnTo>
                  <a:pt x="853440" y="1790700"/>
                </a:lnTo>
                <a:lnTo>
                  <a:pt x="856488" y="1790700"/>
                </a:lnTo>
                <a:lnTo>
                  <a:pt x="859536" y="1783080"/>
                </a:lnTo>
                <a:lnTo>
                  <a:pt x="861060" y="1783080"/>
                </a:lnTo>
                <a:lnTo>
                  <a:pt x="864108" y="1783080"/>
                </a:lnTo>
                <a:lnTo>
                  <a:pt x="867156" y="1766316"/>
                </a:lnTo>
                <a:lnTo>
                  <a:pt x="870204" y="1758696"/>
                </a:lnTo>
                <a:lnTo>
                  <a:pt x="873252" y="1758696"/>
                </a:lnTo>
                <a:lnTo>
                  <a:pt x="876300" y="1740408"/>
                </a:lnTo>
                <a:lnTo>
                  <a:pt x="877824" y="1740408"/>
                </a:lnTo>
                <a:lnTo>
                  <a:pt x="880872" y="1740408"/>
                </a:lnTo>
                <a:lnTo>
                  <a:pt x="883919" y="1729740"/>
                </a:lnTo>
                <a:lnTo>
                  <a:pt x="886968" y="1729740"/>
                </a:lnTo>
                <a:lnTo>
                  <a:pt x="890016" y="1722120"/>
                </a:lnTo>
                <a:lnTo>
                  <a:pt x="893063" y="1722120"/>
                </a:lnTo>
                <a:lnTo>
                  <a:pt x="896112" y="1711452"/>
                </a:lnTo>
                <a:lnTo>
                  <a:pt x="897636" y="1711452"/>
                </a:lnTo>
                <a:lnTo>
                  <a:pt x="900684" y="1711452"/>
                </a:lnTo>
                <a:lnTo>
                  <a:pt x="903732" y="1694688"/>
                </a:lnTo>
                <a:lnTo>
                  <a:pt x="906780" y="1694688"/>
                </a:lnTo>
                <a:lnTo>
                  <a:pt x="909828" y="1694688"/>
                </a:lnTo>
                <a:lnTo>
                  <a:pt x="912876" y="1694688"/>
                </a:lnTo>
                <a:lnTo>
                  <a:pt x="914400" y="1687068"/>
                </a:lnTo>
                <a:lnTo>
                  <a:pt x="917447" y="1687068"/>
                </a:lnTo>
                <a:lnTo>
                  <a:pt x="920496" y="1687068"/>
                </a:lnTo>
                <a:lnTo>
                  <a:pt x="923544" y="1679448"/>
                </a:lnTo>
                <a:lnTo>
                  <a:pt x="926591" y="1679448"/>
                </a:lnTo>
                <a:lnTo>
                  <a:pt x="929640" y="1679448"/>
                </a:lnTo>
                <a:lnTo>
                  <a:pt x="931163" y="1679448"/>
                </a:lnTo>
                <a:lnTo>
                  <a:pt x="934212" y="1679448"/>
                </a:lnTo>
                <a:lnTo>
                  <a:pt x="937260" y="1668780"/>
                </a:lnTo>
                <a:lnTo>
                  <a:pt x="940308" y="1662684"/>
                </a:lnTo>
                <a:lnTo>
                  <a:pt x="943356" y="1662684"/>
                </a:lnTo>
                <a:lnTo>
                  <a:pt x="946404" y="1662684"/>
                </a:lnTo>
                <a:lnTo>
                  <a:pt x="949452" y="1662684"/>
                </a:lnTo>
                <a:lnTo>
                  <a:pt x="950976" y="1662684"/>
                </a:lnTo>
                <a:lnTo>
                  <a:pt x="954024" y="1650492"/>
                </a:lnTo>
                <a:lnTo>
                  <a:pt x="957072" y="1650492"/>
                </a:lnTo>
                <a:lnTo>
                  <a:pt x="960119" y="1650492"/>
                </a:lnTo>
                <a:lnTo>
                  <a:pt x="963168" y="1650492"/>
                </a:lnTo>
                <a:lnTo>
                  <a:pt x="966216" y="1650492"/>
                </a:lnTo>
                <a:lnTo>
                  <a:pt x="967740" y="1644396"/>
                </a:lnTo>
                <a:lnTo>
                  <a:pt x="982980" y="1644396"/>
                </a:lnTo>
                <a:lnTo>
                  <a:pt x="984504" y="1626108"/>
                </a:lnTo>
                <a:lnTo>
                  <a:pt x="987552" y="1626108"/>
                </a:lnTo>
                <a:lnTo>
                  <a:pt x="990600" y="1615440"/>
                </a:lnTo>
                <a:lnTo>
                  <a:pt x="993647" y="1615440"/>
                </a:lnTo>
                <a:lnTo>
                  <a:pt x="1016508" y="1615440"/>
                </a:lnTo>
                <a:lnTo>
                  <a:pt x="1019556" y="1607820"/>
                </a:lnTo>
                <a:lnTo>
                  <a:pt x="1021080" y="1591056"/>
                </a:lnTo>
                <a:lnTo>
                  <a:pt x="1024128" y="1591056"/>
                </a:lnTo>
                <a:lnTo>
                  <a:pt x="1027176" y="1591056"/>
                </a:lnTo>
                <a:lnTo>
                  <a:pt x="1030224" y="1591056"/>
                </a:lnTo>
                <a:lnTo>
                  <a:pt x="1033272" y="1591056"/>
                </a:lnTo>
                <a:lnTo>
                  <a:pt x="1036319" y="1583436"/>
                </a:lnTo>
                <a:lnTo>
                  <a:pt x="1037844" y="1583436"/>
                </a:lnTo>
                <a:lnTo>
                  <a:pt x="1040891" y="1572768"/>
                </a:lnTo>
                <a:lnTo>
                  <a:pt x="1043940" y="1572768"/>
                </a:lnTo>
                <a:lnTo>
                  <a:pt x="1046988" y="1565148"/>
                </a:lnTo>
                <a:lnTo>
                  <a:pt x="1050036" y="1554480"/>
                </a:lnTo>
                <a:lnTo>
                  <a:pt x="1053084" y="1546860"/>
                </a:lnTo>
                <a:lnTo>
                  <a:pt x="1054608" y="1546860"/>
                </a:lnTo>
                <a:lnTo>
                  <a:pt x="1057656" y="1546860"/>
                </a:lnTo>
                <a:lnTo>
                  <a:pt x="1060704" y="1546860"/>
                </a:lnTo>
                <a:lnTo>
                  <a:pt x="1063752" y="1546860"/>
                </a:lnTo>
                <a:lnTo>
                  <a:pt x="1066800" y="1536192"/>
                </a:lnTo>
                <a:lnTo>
                  <a:pt x="1080516" y="1536192"/>
                </a:lnTo>
                <a:lnTo>
                  <a:pt x="1083564" y="1530096"/>
                </a:lnTo>
                <a:lnTo>
                  <a:pt x="1086612" y="1530096"/>
                </a:lnTo>
                <a:lnTo>
                  <a:pt x="1089660" y="1519428"/>
                </a:lnTo>
                <a:lnTo>
                  <a:pt x="1091184" y="1511808"/>
                </a:lnTo>
                <a:lnTo>
                  <a:pt x="1094232" y="1511808"/>
                </a:lnTo>
                <a:lnTo>
                  <a:pt x="1139952" y="1511808"/>
                </a:lnTo>
                <a:lnTo>
                  <a:pt x="1143000" y="1501140"/>
                </a:lnTo>
                <a:lnTo>
                  <a:pt x="1173480" y="1501140"/>
                </a:lnTo>
                <a:lnTo>
                  <a:pt x="1176528" y="1493520"/>
                </a:lnTo>
                <a:lnTo>
                  <a:pt x="1178052" y="1493520"/>
                </a:lnTo>
                <a:lnTo>
                  <a:pt x="1181100" y="1485900"/>
                </a:lnTo>
                <a:lnTo>
                  <a:pt x="1184148" y="1485900"/>
                </a:lnTo>
                <a:lnTo>
                  <a:pt x="1187196" y="1485900"/>
                </a:lnTo>
                <a:lnTo>
                  <a:pt x="1190244" y="1475232"/>
                </a:lnTo>
                <a:lnTo>
                  <a:pt x="1193292" y="1475232"/>
                </a:lnTo>
                <a:lnTo>
                  <a:pt x="1210056" y="1475232"/>
                </a:lnTo>
                <a:lnTo>
                  <a:pt x="1213104" y="1469136"/>
                </a:lnTo>
                <a:lnTo>
                  <a:pt x="1214628" y="1458468"/>
                </a:lnTo>
                <a:lnTo>
                  <a:pt x="1217676" y="1458468"/>
                </a:lnTo>
                <a:lnTo>
                  <a:pt x="1220724" y="1458468"/>
                </a:lnTo>
                <a:lnTo>
                  <a:pt x="1223772" y="1458468"/>
                </a:lnTo>
                <a:lnTo>
                  <a:pt x="1226820" y="1458468"/>
                </a:lnTo>
                <a:lnTo>
                  <a:pt x="1229868" y="1450848"/>
                </a:lnTo>
                <a:lnTo>
                  <a:pt x="1231392" y="1450848"/>
                </a:lnTo>
                <a:lnTo>
                  <a:pt x="1234440" y="1450848"/>
                </a:lnTo>
                <a:lnTo>
                  <a:pt x="1237488" y="1440180"/>
                </a:lnTo>
                <a:lnTo>
                  <a:pt x="1240536" y="1440180"/>
                </a:lnTo>
                <a:lnTo>
                  <a:pt x="1243584" y="1432560"/>
                </a:lnTo>
                <a:lnTo>
                  <a:pt x="1246632" y="1432560"/>
                </a:lnTo>
                <a:lnTo>
                  <a:pt x="1248156" y="1432560"/>
                </a:lnTo>
                <a:lnTo>
                  <a:pt x="1251204" y="1432560"/>
                </a:lnTo>
                <a:lnTo>
                  <a:pt x="1254252" y="1432560"/>
                </a:lnTo>
                <a:lnTo>
                  <a:pt x="1257300" y="1421892"/>
                </a:lnTo>
                <a:lnTo>
                  <a:pt x="1260348" y="1414272"/>
                </a:lnTo>
                <a:lnTo>
                  <a:pt x="1263396" y="1414272"/>
                </a:lnTo>
                <a:lnTo>
                  <a:pt x="1266444" y="1414272"/>
                </a:lnTo>
                <a:lnTo>
                  <a:pt x="1267968" y="1414272"/>
                </a:lnTo>
                <a:lnTo>
                  <a:pt x="1271016" y="1414272"/>
                </a:lnTo>
                <a:lnTo>
                  <a:pt x="1274064" y="1403604"/>
                </a:lnTo>
                <a:lnTo>
                  <a:pt x="1277112" y="1403604"/>
                </a:lnTo>
                <a:lnTo>
                  <a:pt x="1280160" y="1403604"/>
                </a:lnTo>
                <a:lnTo>
                  <a:pt x="1283208" y="1403604"/>
                </a:lnTo>
                <a:lnTo>
                  <a:pt x="1284732" y="1397508"/>
                </a:lnTo>
                <a:lnTo>
                  <a:pt x="1287780" y="1397508"/>
                </a:lnTo>
                <a:lnTo>
                  <a:pt x="1290828" y="1397508"/>
                </a:lnTo>
                <a:lnTo>
                  <a:pt x="1293876" y="1397508"/>
                </a:lnTo>
                <a:lnTo>
                  <a:pt x="1296924" y="1379220"/>
                </a:lnTo>
                <a:lnTo>
                  <a:pt x="1299972" y="1371600"/>
                </a:lnTo>
                <a:lnTo>
                  <a:pt x="1301496" y="1371600"/>
                </a:lnTo>
                <a:lnTo>
                  <a:pt x="1304544" y="1371600"/>
                </a:lnTo>
                <a:lnTo>
                  <a:pt x="1327404" y="1371600"/>
                </a:lnTo>
                <a:lnTo>
                  <a:pt x="1330452" y="1353312"/>
                </a:lnTo>
                <a:lnTo>
                  <a:pt x="1333500" y="1353312"/>
                </a:lnTo>
                <a:lnTo>
                  <a:pt x="1336548" y="1353312"/>
                </a:lnTo>
                <a:lnTo>
                  <a:pt x="1338072" y="1353312"/>
                </a:lnTo>
                <a:lnTo>
                  <a:pt x="1341120" y="1353312"/>
                </a:lnTo>
                <a:lnTo>
                  <a:pt x="1344168" y="1342644"/>
                </a:lnTo>
                <a:lnTo>
                  <a:pt x="1347216" y="1342644"/>
                </a:lnTo>
                <a:lnTo>
                  <a:pt x="1350264" y="1342644"/>
                </a:lnTo>
                <a:lnTo>
                  <a:pt x="1353312" y="1342644"/>
                </a:lnTo>
                <a:lnTo>
                  <a:pt x="1354836" y="1336548"/>
                </a:lnTo>
                <a:lnTo>
                  <a:pt x="1370076" y="1336548"/>
                </a:lnTo>
                <a:lnTo>
                  <a:pt x="1371600" y="1325880"/>
                </a:lnTo>
                <a:lnTo>
                  <a:pt x="1391412" y="1325880"/>
                </a:lnTo>
                <a:lnTo>
                  <a:pt x="1394460" y="1318260"/>
                </a:lnTo>
                <a:lnTo>
                  <a:pt x="1408176" y="1318260"/>
                </a:lnTo>
                <a:lnTo>
                  <a:pt x="1411224" y="1307592"/>
                </a:lnTo>
                <a:lnTo>
                  <a:pt x="1414272" y="1307592"/>
                </a:lnTo>
                <a:lnTo>
                  <a:pt x="1417320" y="1307592"/>
                </a:lnTo>
                <a:lnTo>
                  <a:pt x="1420368" y="1307592"/>
                </a:lnTo>
                <a:lnTo>
                  <a:pt x="1423416" y="1307592"/>
                </a:lnTo>
                <a:lnTo>
                  <a:pt x="1424940" y="1299972"/>
                </a:lnTo>
                <a:lnTo>
                  <a:pt x="1427988" y="1299972"/>
                </a:lnTo>
                <a:lnTo>
                  <a:pt x="1431036" y="1289304"/>
                </a:lnTo>
                <a:lnTo>
                  <a:pt x="1434084" y="1289304"/>
                </a:lnTo>
                <a:lnTo>
                  <a:pt x="1447800" y="1289304"/>
                </a:lnTo>
                <a:lnTo>
                  <a:pt x="1450848" y="1281684"/>
                </a:lnTo>
                <a:lnTo>
                  <a:pt x="1453896" y="1271016"/>
                </a:lnTo>
                <a:lnTo>
                  <a:pt x="1456944" y="1271016"/>
                </a:lnTo>
                <a:lnTo>
                  <a:pt x="1459992" y="1271016"/>
                </a:lnTo>
                <a:lnTo>
                  <a:pt x="1461516" y="1271016"/>
                </a:lnTo>
                <a:lnTo>
                  <a:pt x="1464564" y="1264920"/>
                </a:lnTo>
                <a:lnTo>
                  <a:pt x="1467612" y="1264920"/>
                </a:lnTo>
                <a:lnTo>
                  <a:pt x="1470660" y="1264920"/>
                </a:lnTo>
                <a:lnTo>
                  <a:pt x="1473708" y="1264920"/>
                </a:lnTo>
                <a:lnTo>
                  <a:pt x="1476756" y="1264920"/>
                </a:lnTo>
                <a:lnTo>
                  <a:pt x="1478280" y="1254252"/>
                </a:lnTo>
                <a:lnTo>
                  <a:pt x="1481328" y="1254252"/>
                </a:lnTo>
                <a:lnTo>
                  <a:pt x="1484376" y="1235964"/>
                </a:lnTo>
                <a:lnTo>
                  <a:pt x="1487424" y="1235964"/>
                </a:lnTo>
                <a:lnTo>
                  <a:pt x="1490472" y="1235964"/>
                </a:lnTo>
                <a:lnTo>
                  <a:pt x="1493520" y="1235964"/>
                </a:lnTo>
                <a:lnTo>
                  <a:pt x="1495044" y="1235964"/>
                </a:lnTo>
                <a:lnTo>
                  <a:pt x="1498092" y="1235964"/>
                </a:lnTo>
                <a:lnTo>
                  <a:pt x="1501140" y="1228344"/>
                </a:lnTo>
                <a:lnTo>
                  <a:pt x="1504188" y="1228344"/>
                </a:lnTo>
                <a:lnTo>
                  <a:pt x="1507236" y="1228344"/>
                </a:lnTo>
                <a:lnTo>
                  <a:pt x="1510284" y="1217676"/>
                </a:lnTo>
                <a:lnTo>
                  <a:pt x="1513332" y="1217676"/>
                </a:lnTo>
                <a:lnTo>
                  <a:pt x="1514856" y="1217676"/>
                </a:lnTo>
                <a:lnTo>
                  <a:pt x="1517904" y="1217676"/>
                </a:lnTo>
                <a:lnTo>
                  <a:pt x="1520952" y="1207008"/>
                </a:lnTo>
                <a:lnTo>
                  <a:pt x="1524000" y="1199388"/>
                </a:lnTo>
                <a:lnTo>
                  <a:pt x="1527048" y="1188720"/>
                </a:lnTo>
                <a:lnTo>
                  <a:pt x="1530096" y="1188720"/>
                </a:lnTo>
                <a:lnTo>
                  <a:pt x="1531620" y="1188720"/>
                </a:lnTo>
                <a:lnTo>
                  <a:pt x="1534668" y="1188720"/>
                </a:lnTo>
                <a:lnTo>
                  <a:pt x="1537716" y="1188720"/>
                </a:lnTo>
                <a:lnTo>
                  <a:pt x="1540764" y="1182624"/>
                </a:lnTo>
                <a:lnTo>
                  <a:pt x="1543812" y="1182624"/>
                </a:lnTo>
                <a:lnTo>
                  <a:pt x="1546860" y="1171956"/>
                </a:lnTo>
                <a:lnTo>
                  <a:pt x="1548384" y="1171956"/>
                </a:lnTo>
                <a:lnTo>
                  <a:pt x="1551432" y="1171956"/>
                </a:lnTo>
                <a:lnTo>
                  <a:pt x="1554480" y="1171956"/>
                </a:lnTo>
                <a:lnTo>
                  <a:pt x="1557528" y="1171956"/>
                </a:lnTo>
                <a:lnTo>
                  <a:pt x="1560576" y="1164336"/>
                </a:lnTo>
                <a:lnTo>
                  <a:pt x="1563624" y="1164336"/>
                </a:lnTo>
                <a:lnTo>
                  <a:pt x="1566672" y="1153668"/>
                </a:lnTo>
                <a:lnTo>
                  <a:pt x="1568196" y="1153668"/>
                </a:lnTo>
                <a:lnTo>
                  <a:pt x="1571244" y="1143000"/>
                </a:lnTo>
                <a:lnTo>
                  <a:pt x="1574292" y="1143000"/>
                </a:lnTo>
                <a:lnTo>
                  <a:pt x="1577340" y="1143000"/>
                </a:lnTo>
                <a:lnTo>
                  <a:pt x="1580388" y="1143000"/>
                </a:lnTo>
                <a:lnTo>
                  <a:pt x="1583436" y="1135380"/>
                </a:lnTo>
                <a:lnTo>
                  <a:pt x="1584960" y="1135380"/>
                </a:lnTo>
                <a:lnTo>
                  <a:pt x="1588008" y="1124712"/>
                </a:lnTo>
                <a:lnTo>
                  <a:pt x="1591056" y="1124712"/>
                </a:lnTo>
                <a:lnTo>
                  <a:pt x="1594104" y="1124712"/>
                </a:lnTo>
                <a:lnTo>
                  <a:pt x="1616964" y="1124712"/>
                </a:lnTo>
                <a:lnTo>
                  <a:pt x="1618488" y="1117092"/>
                </a:lnTo>
                <a:lnTo>
                  <a:pt x="1621536" y="1117092"/>
                </a:lnTo>
                <a:lnTo>
                  <a:pt x="1624584" y="1106424"/>
                </a:lnTo>
                <a:lnTo>
                  <a:pt x="1627632" y="1106424"/>
                </a:lnTo>
                <a:lnTo>
                  <a:pt x="1630680" y="1106424"/>
                </a:lnTo>
                <a:lnTo>
                  <a:pt x="1633727" y="1106424"/>
                </a:lnTo>
                <a:lnTo>
                  <a:pt x="1636776" y="1106424"/>
                </a:lnTo>
                <a:lnTo>
                  <a:pt x="1638300" y="1106424"/>
                </a:lnTo>
                <a:lnTo>
                  <a:pt x="1641348" y="1095756"/>
                </a:lnTo>
                <a:lnTo>
                  <a:pt x="1644395" y="1095756"/>
                </a:lnTo>
                <a:lnTo>
                  <a:pt x="1647444" y="1095756"/>
                </a:lnTo>
                <a:lnTo>
                  <a:pt x="1650492" y="1085088"/>
                </a:lnTo>
                <a:lnTo>
                  <a:pt x="1653539" y="1085088"/>
                </a:lnTo>
                <a:lnTo>
                  <a:pt x="1655064" y="1077468"/>
                </a:lnTo>
                <a:lnTo>
                  <a:pt x="1658112" y="1077468"/>
                </a:lnTo>
                <a:lnTo>
                  <a:pt x="1661160" y="1077468"/>
                </a:lnTo>
                <a:lnTo>
                  <a:pt x="1664208" y="1066800"/>
                </a:lnTo>
                <a:lnTo>
                  <a:pt x="1667256" y="1066800"/>
                </a:lnTo>
                <a:lnTo>
                  <a:pt x="1670304" y="1066800"/>
                </a:lnTo>
                <a:lnTo>
                  <a:pt x="1671827" y="1045464"/>
                </a:lnTo>
                <a:lnTo>
                  <a:pt x="1674876" y="1005840"/>
                </a:lnTo>
                <a:lnTo>
                  <a:pt x="1697736" y="1005840"/>
                </a:lnTo>
                <a:lnTo>
                  <a:pt x="1700783" y="995172"/>
                </a:lnTo>
                <a:lnTo>
                  <a:pt x="1714500" y="995172"/>
                </a:lnTo>
                <a:lnTo>
                  <a:pt x="1717548" y="984504"/>
                </a:lnTo>
                <a:lnTo>
                  <a:pt x="1720595" y="973836"/>
                </a:lnTo>
                <a:lnTo>
                  <a:pt x="1723644" y="973836"/>
                </a:lnTo>
                <a:lnTo>
                  <a:pt x="1725168" y="973836"/>
                </a:lnTo>
                <a:lnTo>
                  <a:pt x="1740408" y="973836"/>
                </a:lnTo>
                <a:lnTo>
                  <a:pt x="1741932" y="957072"/>
                </a:lnTo>
                <a:lnTo>
                  <a:pt x="1760220" y="957072"/>
                </a:lnTo>
                <a:lnTo>
                  <a:pt x="1761744" y="946404"/>
                </a:lnTo>
                <a:lnTo>
                  <a:pt x="1764792" y="946404"/>
                </a:lnTo>
                <a:lnTo>
                  <a:pt x="1767839" y="935736"/>
                </a:lnTo>
                <a:lnTo>
                  <a:pt x="1770888" y="935736"/>
                </a:lnTo>
                <a:lnTo>
                  <a:pt x="1801368" y="935736"/>
                </a:lnTo>
                <a:lnTo>
                  <a:pt x="1804416" y="923544"/>
                </a:lnTo>
                <a:lnTo>
                  <a:pt x="1807464" y="923544"/>
                </a:lnTo>
                <a:lnTo>
                  <a:pt x="1810512" y="923544"/>
                </a:lnTo>
                <a:lnTo>
                  <a:pt x="1812036" y="912876"/>
                </a:lnTo>
                <a:lnTo>
                  <a:pt x="1815083" y="912876"/>
                </a:lnTo>
                <a:lnTo>
                  <a:pt x="1818132" y="912876"/>
                </a:lnTo>
                <a:lnTo>
                  <a:pt x="1821180" y="912876"/>
                </a:lnTo>
                <a:lnTo>
                  <a:pt x="1824227" y="891540"/>
                </a:lnTo>
                <a:lnTo>
                  <a:pt x="1847088" y="891540"/>
                </a:lnTo>
                <a:lnTo>
                  <a:pt x="1848612" y="880872"/>
                </a:lnTo>
                <a:lnTo>
                  <a:pt x="1917192" y="880872"/>
                </a:lnTo>
                <a:lnTo>
                  <a:pt x="1918716" y="867156"/>
                </a:lnTo>
                <a:lnTo>
                  <a:pt x="1933956" y="867156"/>
                </a:lnTo>
                <a:lnTo>
                  <a:pt x="1935480" y="856488"/>
                </a:lnTo>
                <a:lnTo>
                  <a:pt x="1953768" y="856488"/>
                </a:lnTo>
                <a:lnTo>
                  <a:pt x="1955292" y="841248"/>
                </a:lnTo>
                <a:lnTo>
                  <a:pt x="1972056" y="841248"/>
                </a:lnTo>
                <a:lnTo>
                  <a:pt x="1975104" y="830580"/>
                </a:lnTo>
                <a:lnTo>
                  <a:pt x="1978152" y="830580"/>
                </a:lnTo>
                <a:lnTo>
                  <a:pt x="1981200" y="830580"/>
                </a:lnTo>
                <a:lnTo>
                  <a:pt x="1984248" y="830580"/>
                </a:lnTo>
                <a:lnTo>
                  <a:pt x="1987295" y="830580"/>
                </a:lnTo>
                <a:lnTo>
                  <a:pt x="1988820" y="816864"/>
                </a:lnTo>
                <a:lnTo>
                  <a:pt x="2025395" y="816864"/>
                </a:lnTo>
                <a:lnTo>
                  <a:pt x="2028444" y="792480"/>
                </a:lnTo>
                <a:lnTo>
                  <a:pt x="2031492" y="792480"/>
                </a:lnTo>
                <a:lnTo>
                  <a:pt x="2034539" y="792480"/>
                </a:lnTo>
                <a:lnTo>
                  <a:pt x="2037588" y="792480"/>
                </a:lnTo>
                <a:lnTo>
                  <a:pt x="2040636" y="792480"/>
                </a:lnTo>
                <a:lnTo>
                  <a:pt x="2042160" y="777240"/>
                </a:lnTo>
                <a:lnTo>
                  <a:pt x="2045208" y="777240"/>
                </a:lnTo>
                <a:lnTo>
                  <a:pt x="2048256" y="766572"/>
                </a:lnTo>
                <a:lnTo>
                  <a:pt x="2051304" y="752856"/>
                </a:lnTo>
                <a:lnTo>
                  <a:pt x="2054352" y="737616"/>
                </a:lnTo>
                <a:lnTo>
                  <a:pt x="2057400" y="737616"/>
                </a:lnTo>
                <a:lnTo>
                  <a:pt x="2058924" y="737616"/>
                </a:lnTo>
                <a:lnTo>
                  <a:pt x="2061972" y="723900"/>
                </a:lnTo>
                <a:lnTo>
                  <a:pt x="2065020" y="723900"/>
                </a:lnTo>
                <a:lnTo>
                  <a:pt x="2087880" y="723900"/>
                </a:lnTo>
                <a:lnTo>
                  <a:pt x="2090927" y="713232"/>
                </a:lnTo>
                <a:lnTo>
                  <a:pt x="2093976" y="713232"/>
                </a:lnTo>
                <a:lnTo>
                  <a:pt x="2095500" y="713232"/>
                </a:lnTo>
                <a:lnTo>
                  <a:pt x="2098548" y="713232"/>
                </a:lnTo>
                <a:lnTo>
                  <a:pt x="2101596" y="713232"/>
                </a:lnTo>
                <a:lnTo>
                  <a:pt x="2104644" y="684276"/>
                </a:lnTo>
                <a:lnTo>
                  <a:pt x="2132076" y="684276"/>
                </a:lnTo>
                <a:lnTo>
                  <a:pt x="2135124" y="670560"/>
                </a:lnTo>
                <a:lnTo>
                  <a:pt x="2188464" y="670560"/>
                </a:lnTo>
                <a:lnTo>
                  <a:pt x="2191512" y="655320"/>
                </a:lnTo>
                <a:lnTo>
                  <a:pt x="2194560" y="637032"/>
                </a:lnTo>
                <a:lnTo>
                  <a:pt x="2197608" y="637032"/>
                </a:lnTo>
                <a:lnTo>
                  <a:pt x="2200656" y="637032"/>
                </a:lnTo>
                <a:lnTo>
                  <a:pt x="2202180" y="623316"/>
                </a:lnTo>
                <a:lnTo>
                  <a:pt x="2205228" y="623316"/>
                </a:lnTo>
                <a:lnTo>
                  <a:pt x="2208276" y="623316"/>
                </a:lnTo>
                <a:lnTo>
                  <a:pt x="2211324" y="609600"/>
                </a:lnTo>
                <a:lnTo>
                  <a:pt x="2214372" y="609600"/>
                </a:lnTo>
                <a:lnTo>
                  <a:pt x="2217420" y="609600"/>
                </a:lnTo>
                <a:lnTo>
                  <a:pt x="2218944" y="609600"/>
                </a:lnTo>
                <a:lnTo>
                  <a:pt x="2221992" y="609600"/>
                </a:lnTo>
                <a:lnTo>
                  <a:pt x="2225040" y="609600"/>
                </a:lnTo>
                <a:lnTo>
                  <a:pt x="2228088" y="609600"/>
                </a:lnTo>
                <a:lnTo>
                  <a:pt x="2231136" y="591312"/>
                </a:lnTo>
                <a:lnTo>
                  <a:pt x="2234184" y="591312"/>
                </a:lnTo>
                <a:lnTo>
                  <a:pt x="2235708" y="591312"/>
                </a:lnTo>
                <a:lnTo>
                  <a:pt x="2238756" y="591312"/>
                </a:lnTo>
                <a:lnTo>
                  <a:pt x="2241804" y="577596"/>
                </a:lnTo>
                <a:lnTo>
                  <a:pt x="2244852" y="562356"/>
                </a:lnTo>
                <a:lnTo>
                  <a:pt x="2247900" y="562356"/>
                </a:lnTo>
                <a:lnTo>
                  <a:pt x="2250948" y="562356"/>
                </a:lnTo>
                <a:lnTo>
                  <a:pt x="2284476" y="562356"/>
                </a:lnTo>
                <a:lnTo>
                  <a:pt x="2287524" y="544068"/>
                </a:lnTo>
                <a:lnTo>
                  <a:pt x="2289048" y="544068"/>
                </a:lnTo>
                <a:lnTo>
                  <a:pt x="2292096" y="544068"/>
                </a:lnTo>
                <a:lnTo>
                  <a:pt x="2295144" y="544068"/>
                </a:lnTo>
                <a:lnTo>
                  <a:pt x="2298192" y="544068"/>
                </a:lnTo>
                <a:lnTo>
                  <a:pt x="2301240" y="527304"/>
                </a:lnTo>
                <a:lnTo>
                  <a:pt x="2304288" y="527304"/>
                </a:lnTo>
                <a:lnTo>
                  <a:pt x="2305812" y="512064"/>
                </a:lnTo>
                <a:lnTo>
                  <a:pt x="2308860" y="493776"/>
                </a:lnTo>
                <a:lnTo>
                  <a:pt x="2311908" y="477012"/>
                </a:lnTo>
                <a:lnTo>
                  <a:pt x="2314956" y="477012"/>
                </a:lnTo>
                <a:lnTo>
                  <a:pt x="2318004" y="477012"/>
                </a:lnTo>
                <a:lnTo>
                  <a:pt x="2321052" y="477012"/>
                </a:lnTo>
                <a:lnTo>
                  <a:pt x="2324100" y="477012"/>
                </a:lnTo>
                <a:lnTo>
                  <a:pt x="2325624" y="477012"/>
                </a:lnTo>
                <a:lnTo>
                  <a:pt x="2328672" y="461772"/>
                </a:lnTo>
                <a:lnTo>
                  <a:pt x="2331720" y="461772"/>
                </a:lnTo>
                <a:lnTo>
                  <a:pt x="2334768" y="461772"/>
                </a:lnTo>
                <a:lnTo>
                  <a:pt x="2337816" y="461772"/>
                </a:lnTo>
                <a:lnTo>
                  <a:pt x="2340864" y="445008"/>
                </a:lnTo>
                <a:lnTo>
                  <a:pt x="2362200" y="445008"/>
                </a:lnTo>
                <a:lnTo>
                  <a:pt x="2365248" y="426720"/>
                </a:lnTo>
                <a:lnTo>
                  <a:pt x="2368296" y="426720"/>
                </a:lnTo>
                <a:lnTo>
                  <a:pt x="2371344" y="426720"/>
                </a:lnTo>
                <a:lnTo>
                  <a:pt x="2374392" y="426720"/>
                </a:lnTo>
                <a:lnTo>
                  <a:pt x="2377440" y="405384"/>
                </a:lnTo>
                <a:lnTo>
                  <a:pt x="2378964" y="405384"/>
                </a:lnTo>
                <a:lnTo>
                  <a:pt x="2382012" y="405384"/>
                </a:lnTo>
                <a:lnTo>
                  <a:pt x="2385060" y="405384"/>
                </a:lnTo>
                <a:lnTo>
                  <a:pt x="2388108" y="405384"/>
                </a:lnTo>
                <a:lnTo>
                  <a:pt x="2391156" y="387096"/>
                </a:lnTo>
                <a:lnTo>
                  <a:pt x="2394204" y="365760"/>
                </a:lnTo>
                <a:lnTo>
                  <a:pt x="2395728" y="347472"/>
                </a:lnTo>
                <a:lnTo>
                  <a:pt x="2398776" y="347472"/>
                </a:lnTo>
                <a:lnTo>
                  <a:pt x="2471928" y="347472"/>
                </a:lnTo>
                <a:lnTo>
                  <a:pt x="2474976" y="326136"/>
                </a:lnTo>
                <a:lnTo>
                  <a:pt x="2478024" y="326136"/>
                </a:lnTo>
                <a:lnTo>
                  <a:pt x="2481072" y="326136"/>
                </a:lnTo>
                <a:lnTo>
                  <a:pt x="2482596" y="326136"/>
                </a:lnTo>
                <a:lnTo>
                  <a:pt x="2485644" y="304800"/>
                </a:lnTo>
                <a:lnTo>
                  <a:pt x="2542032" y="304800"/>
                </a:lnTo>
                <a:lnTo>
                  <a:pt x="2545080" y="283464"/>
                </a:lnTo>
                <a:lnTo>
                  <a:pt x="2581656" y="283464"/>
                </a:lnTo>
                <a:lnTo>
                  <a:pt x="2584704" y="257556"/>
                </a:lnTo>
                <a:lnTo>
                  <a:pt x="2601468" y="257556"/>
                </a:lnTo>
                <a:lnTo>
                  <a:pt x="2604516" y="233172"/>
                </a:lnTo>
                <a:lnTo>
                  <a:pt x="2657856" y="233172"/>
                </a:lnTo>
                <a:lnTo>
                  <a:pt x="2659380" y="204216"/>
                </a:lnTo>
                <a:lnTo>
                  <a:pt x="2766060" y="204216"/>
                </a:lnTo>
                <a:lnTo>
                  <a:pt x="2769108" y="172212"/>
                </a:lnTo>
                <a:lnTo>
                  <a:pt x="2875788" y="172212"/>
                </a:lnTo>
                <a:lnTo>
                  <a:pt x="2878836" y="121920"/>
                </a:lnTo>
                <a:lnTo>
                  <a:pt x="2958084" y="121920"/>
                </a:lnTo>
                <a:lnTo>
                  <a:pt x="2959608" y="68580"/>
                </a:lnTo>
                <a:lnTo>
                  <a:pt x="3015996" y="68580"/>
                </a:lnTo>
                <a:lnTo>
                  <a:pt x="3019044" y="0"/>
                </a:lnTo>
                <a:lnTo>
                  <a:pt x="3072384" y="0"/>
                </a:lnTo>
                <a:lnTo>
                  <a:pt x="3075432" y="0"/>
                </a:lnTo>
              </a:path>
            </a:pathLst>
          </a:custGeom>
          <a:ln w="28575">
            <a:solidFill>
              <a:schemeClr val="accent3"/>
            </a:solidFill>
          </a:ln>
        </p:spPr>
        <p:txBody>
          <a:bodyPr lIns="0" tIns="0" rIns="0" bIns="0"/>
          <a:lstStyle/>
          <a:p>
            <a:pPr algn="l" defTabSz="771571" eaLnBrk="1" fontAlgn="auto" hangingPunct="1">
              <a:spcBef>
                <a:spcPts val="0"/>
              </a:spcBef>
              <a:spcAft>
                <a:spcPts val="0"/>
              </a:spcAft>
              <a:defRPr/>
            </a:pPr>
            <a:endParaRPr sz="1139" dirty="0">
              <a:solidFill>
                <a:srgbClr val="102360"/>
              </a:solidFill>
              <a:latin typeface="Arial" panose="020B0604020202020204"/>
            </a:endParaRPr>
          </a:p>
        </p:txBody>
      </p:sp>
      <p:sp>
        <p:nvSpPr>
          <p:cNvPr id="74" name="object 30"/>
          <p:cNvSpPr txBox="1"/>
          <p:nvPr/>
        </p:nvSpPr>
        <p:spPr bwMode="auto">
          <a:xfrm rot="16200000">
            <a:off x="1382115" y="3804470"/>
            <a:ext cx="2240101" cy="207749"/>
          </a:xfrm>
          <a:prstGeom prst="rect">
            <a:avLst/>
          </a:prstGeom>
        </p:spPr>
        <p:txBody>
          <a:bodyPr vert="horz" wrap="none" lIns="0" tIns="0" rIns="0" bIns="0" anchor="b" anchorCtr="0">
            <a:spAutoFit/>
          </a:bodyPr>
          <a:lstStyle/>
          <a:p>
            <a:pPr marL="8037" defTabSz="771571" eaLnBrk="1" fontAlgn="auto" hangingPunct="1">
              <a:spcBef>
                <a:spcPts val="0"/>
              </a:spcBef>
              <a:spcAft>
                <a:spcPts val="0"/>
              </a:spcAft>
              <a:defRPr/>
            </a:pPr>
            <a:r>
              <a:rPr sz="1350" b="1" dirty="0">
                <a:solidFill>
                  <a:srgbClr val="000000"/>
                </a:solidFill>
                <a:latin typeface="Arial" panose="020B0604020202020204"/>
                <a:cs typeface="Arial"/>
              </a:rPr>
              <a:t>CV Dea</a:t>
            </a:r>
            <a:r>
              <a:rPr sz="1350" b="1" spc="-3" dirty="0">
                <a:solidFill>
                  <a:srgbClr val="000000"/>
                </a:solidFill>
                <a:latin typeface="Arial" panose="020B0604020202020204"/>
                <a:cs typeface="Arial"/>
              </a:rPr>
              <a:t>th</a:t>
            </a:r>
            <a:r>
              <a:rPr sz="1350" b="1" dirty="0">
                <a:solidFill>
                  <a:srgbClr val="000000"/>
                </a:solidFill>
                <a:latin typeface="Arial" panose="020B0604020202020204"/>
                <a:cs typeface="Arial"/>
              </a:rPr>
              <a:t>,</a:t>
            </a:r>
            <a:r>
              <a:rPr sz="1350" b="1" spc="9" dirty="0">
                <a:solidFill>
                  <a:srgbClr val="000000"/>
                </a:solidFill>
                <a:latin typeface="Arial" panose="020B0604020202020204"/>
                <a:cs typeface="Arial"/>
              </a:rPr>
              <a:t> </a:t>
            </a:r>
            <a:r>
              <a:rPr sz="1350" b="1" dirty="0">
                <a:solidFill>
                  <a:srgbClr val="000000"/>
                </a:solidFill>
                <a:latin typeface="Arial" panose="020B0604020202020204"/>
                <a:cs typeface="Arial"/>
              </a:rPr>
              <a:t>MI,</a:t>
            </a:r>
            <a:r>
              <a:rPr sz="1350" b="1" spc="9" dirty="0">
                <a:solidFill>
                  <a:srgbClr val="000000"/>
                </a:solidFill>
                <a:latin typeface="Arial" panose="020B0604020202020204"/>
                <a:cs typeface="Arial"/>
              </a:rPr>
              <a:t> </a:t>
            </a:r>
            <a:r>
              <a:rPr sz="1350" b="1" spc="-3" dirty="0">
                <a:solidFill>
                  <a:srgbClr val="000000"/>
                </a:solidFill>
                <a:latin typeface="Arial" panose="020B0604020202020204"/>
                <a:cs typeface="Arial"/>
              </a:rPr>
              <a:t>o</a:t>
            </a:r>
            <a:r>
              <a:rPr sz="1350" b="1" dirty="0">
                <a:solidFill>
                  <a:srgbClr val="000000"/>
                </a:solidFill>
                <a:latin typeface="Arial" panose="020B0604020202020204"/>
                <a:cs typeface="Arial"/>
              </a:rPr>
              <a:t>r S</a:t>
            </a:r>
            <a:r>
              <a:rPr sz="1350" b="1" spc="-3" dirty="0">
                <a:solidFill>
                  <a:srgbClr val="000000"/>
                </a:solidFill>
                <a:latin typeface="Arial" panose="020B0604020202020204"/>
                <a:cs typeface="Arial"/>
              </a:rPr>
              <a:t>t</a:t>
            </a:r>
            <a:r>
              <a:rPr sz="1350" b="1" dirty="0">
                <a:solidFill>
                  <a:srgbClr val="000000"/>
                </a:solidFill>
                <a:latin typeface="Arial" panose="020B0604020202020204"/>
                <a:cs typeface="Arial"/>
              </a:rPr>
              <a:t>r</a:t>
            </a:r>
            <a:r>
              <a:rPr sz="1350" b="1" spc="-3" dirty="0">
                <a:solidFill>
                  <a:srgbClr val="000000"/>
                </a:solidFill>
                <a:latin typeface="Arial" panose="020B0604020202020204"/>
                <a:cs typeface="Arial"/>
              </a:rPr>
              <a:t>o</a:t>
            </a:r>
            <a:r>
              <a:rPr sz="1350" b="1" dirty="0">
                <a:solidFill>
                  <a:srgbClr val="000000"/>
                </a:solidFill>
                <a:latin typeface="Arial" panose="020B0604020202020204"/>
                <a:cs typeface="Arial"/>
              </a:rPr>
              <a:t>ke</a:t>
            </a:r>
            <a:r>
              <a:rPr lang="en-US" sz="1350" b="1" dirty="0">
                <a:solidFill>
                  <a:srgbClr val="000000"/>
                </a:solidFill>
                <a:latin typeface="Arial" panose="020B0604020202020204"/>
                <a:cs typeface="Arial"/>
              </a:rPr>
              <a:t> (%)</a:t>
            </a:r>
            <a:endParaRPr sz="1350" dirty="0">
              <a:solidFill>
                <a:srgbClr val="000000"/>
              </a:solidFill>
              <a:latin typeface="Arial" panose="020B0604020202020204"/>
              <a:cs typeface="Arial"/>
            </a:endParaRPr>
          </a:p>
        </p:txBody>
      </p:sp>
      <p:sp>
        <p:nvSpPr>
          <p:cNvPr id="75" name="object 32"/>
          <p:cNvSpPr txBox="1"/>
          <p:nvPr/>
        </p:nvSpPr>
        <p:spPr bwMode="auto">
          <a:xfrm>
            <a:off x="3310010" y="2633990"/>
            <a:ext cx="1428384" cy="346228"/>
          </a:xfrm>
          <a:prstGeom prst="rect">
            <a:avLst/>
          </a:prstGeom>
          <a:gradFill>
            <a:gsLst>
              <a:gs pos="0">
                <a:srgbClr val="E6F2F9"/>
              </a:gs>
              <a:gs pos="79000">
                <a:srgbClr val="F8FBF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1100">
                <a:solidFill>
                  <a:schemeClr val="accen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771571" eaLnBrk="1" fontAlgn="auto" hangingPunct="1">
              <a:spcBef>
                <a:spcPts val="0"/>
              </a:spcBef>
              <a:spcAft>
                <a:spcPts val="0"/>
              </a:spcAft>
            </a:pPr>
            <a:r>
              <a:rPr lang="en-US" altLang="en-US" sz="1181" b="1" dirty="0">
                <a:solidFill>
                  <a:srgbClr val="0000FF"/>
                </a:solidFill>
                <a:latin typeface="Arial" panose="020B0604020202020204"/>
              </a:rPr>
              <a:t>HR 0.76</a:t>
            </a:r>
          </a:p>
          <a:p>
            <a:pPr defTabSz="771571" eaLnBrk="1" fontAlgn="auto" hangingPunct="1">
              <a:spcBef>
                <a:spcPts val="0"/>
              </a:spcBef>
              <a:spcAft>
                <a:spcPts val="0"/>
              </a:spcAft>
            </a:pPr>
            <a:r>
              <a:rPr lang="en-US" altLang="en-US" sz="1181" b="1" dirty="0">
                <a:solidFill>
                  <a:srgbClr val="0000FF"/>
                </a:solidFill>
                <a:latin typeface="Arial" panose="020B0604020202020204"/>
              </a:rPr>
              <a:t>(95% CI, 0.64–0.89)</a:t>
            </a:r>
          </a:p>
        </p:txBody>
      </p:sp>
      <p:sp>
        <p:nvSpPr>
          <p:cNvPr id="76" name="object 33"/>
          <p:cNvSpPr txBox="1"/>
          <p:nvPr/>
        </p:nvSpPr>
        <p:spPr bwMode="auto">
          <a:xfrm>
            <a:off x="7198032" y="2694704"/>
            <a:ext cx="597599" cy="233782"/>
          </a:xfrm>
          <a:prstGeom prst="rect">
            <a:avLst/>
          </a:prstGeom>
        </p:spPr>
        <p:txBody>
          <a:bodyPr wrap="none" lIns="0" tIns="0" rIns="0" bIns="0">
            <a:spAutoFit/>
          </a:bodyPr>
          <a:lstStyle/>
          <a:p>
            <a:pPr marL="47017" algn="l" defTabSz="771571" eaLnBrk="1" fontAlgn="auto" hangingPunct="1">
              <a:spcBef>
                <a:spcPts val="0"/>
              </a:spcBef>
              <a:spcAft>
                <a:spcPts val="0"/>
              </a:spcAft>
              <a:defRPr/>
            </a:pPr>
            <a:r>
              <a:rPr sz="1519" b="1" spc="-7" dirty="0">
                <a:solidFill>
                  <a:srgbClr val="777777"/>
                </a:solidFill>
                <a:latin typeface="Arial" panose="020B0604020202020204"/>
                <a:cs typeface="Arial" panose="020B0604020202020204" pitchFamily="34" charset="0"/>
              </a:rPr>
              <a:t>10.8%</a:t>
            </a:r>
            <a:endParaRPr sz="1519" dirty="0">
              <a:solidFill>
                <a:srgbClr val="777777"/>
              </a:solidFill>
              <a:latin typeface="Arial" panose="020B0604020202020204"/>
              <a:cs typeface="Arial" panose="020B0604020202020204" pitchFamily="34" charset="0"/>
            </a:endParaRPr>
          </a:p>
        </p:txBody>
      </p:sp>
      <p:sp>
        <p:nvSpPr>
          <p:cNvPr id="77" name="object 33"/>
          <p:cNvSpPr txBox="1"/>
          <p:nvPr/>
        </p:nvSpPr>
        <p:spPr bwMode="auto">
          <a:xfrm>
            <a:off x="7198032" y="3357732"/>
            <a:ext cx="489493" cy="233782"/>
          </a:xfrm>
          <a:prstGeom prst="rect">
            <a:avLst/>
          </a:prstGeom>
        </p:spPr>
        <p:txBody>
          <a:bodyPr wrap="none" lIns="0" tIns="0" rIns="0" bIns="0">
            <a:spAutoFit/>
          </a:bodyPr>
          <a:lstStyle/>
          <a:p>
            <a:pPr marL="47017" algn="l" defTabSz="771571" eaLnBrk="1" fontAlgn="auto" hangingPunct="1">
              <a:spcBef>
                <a:spcPts val="0"/>
              </a:spcBef>
              <a:spcAft>
                <a:spcPts val="0"/>
              </a:spcAft>
              <a:defRPr/>
            </a:pPr>
            <a:r>
              <a:rPr sz="1519" b="1" spc="-7" dirty="0">
                <a:solidFill>
                  <a:srgbClr val="C0362C"/>
                </a:solidFill>
                <a:latin typeface="Arial" panose="020B0604020202020204"/>
                <a:cs typeface="Arial Narrow"/>
              </a:rPr>
              <a:t>7.9%</a:t>
            </a:r>
            <a:endParaRPr sz="1519" dirty="0">
              <a:solidFill>
                <a:srgbClr val="C0362C"/>
              </a:solidFill>
              <a:latin typeface="Arial" panose="020B0604020202020204"/>
              <a:cs typeface="Arial Narrow"/>
            </a:endParaRPr>
          </a:p>
        </p:txBody>
      </p:sp>
      <p:grpSp>
        <p:nvGrpSpPr>
          <p:cNvPr id="78" name="Group 77">
            <a:extLst>
              <a:ext uri="{FF2B5EF4-FFF2-40B4-BE49-F238E27FC236}">
                <a16:creationId xmlns:a16="http://schemas.microsoft.com/office/drawing/2014/main" id="{F54B4313-EDA2-4919-9EEF-0628227E1F1C}"/>
              </a:ext>
            </a:extLst>
          </p:cNvPr>
          <p:cNvGrpSpPr/>
          <p:nvPr/>
        </p:nvGrpSpPr>
        <p:grpSpPr>
          <a:xfrm>
            <a:off x="2755658" y="2494152"/>
            <a:ext cx="177484" cy="2802113"/>
            <a:chOff x="3265972" y="2321032"/>
            <a:chExt cx="210352" cy="3321022"/>
          </a:xfrm>
        </p:grpSpPr>
        <p:sp>
          <p:nvSpPr>
            <p:cNvPr id="79" name="object 23"/>
            <p:cNvSpPr txBox="1"/>
            <p:nvPr/>
          </p:nvSpPr>
          <p:spPr bwMode="auto">
            <a:xfrm>
              <a:off x="3366207" y="4899132"/>
              <a:ext cx="110117" cy="224986"/>
            </a:xfrm>
            <a:prstGeom prst="rect">
              <a:avLst/>
            </a:prstGeom>
          </p:spPr>
          <p:txBody>
            <a:bodyPr wrap="none" lIns="0" tIns="8037" rIns="0" bIns="0" anchor="ctr" anchorCtr="0">
              <a:spAutoFit/>
            </a:bodyPr>
            <a:lstStyle/>
            <a:p>
              <a:pPr marL="8037" algn="r" defTabSz="771571" eaLnBrk="1" fontAlgn="auto" hangingPunct="1">
                <a:spcBef>
                  <a:spcPts val="63"/>
                </a:spcBef>
                <a:spcAft>
                  <a:spcPts val="0"/>
                </a:spcAft>
                <a:defRPr/>
              </a:pPr>
              <a:r>
                <a:rPr sz="1181" spc="-3" dirty="0">
                  <a:solidFill>
                    <a:srgbClr val="000000"/>
                  </a:solidFill>
                  <a:latin typeface="Arial" panose="020B0604020202020204"/>
                  <a:cs typeface="Arial" panose="020B0604020202020204" pitchFamily="34" charset="0"/>
                </a:rPr>
                <a:t>2</a:t>
              </a:r>
              <a:endParaRPr sz="1181" dirty="0">
                <a:solidFill>
                  <a:srgbClr val="000000"/>
                </a:solidFill>
                <a:latin typeface="Arial" panose="020B0604020202020204"/>
                <a:cs typeface="Arial" panose="020B0604020202020204" pitchFamily="34" charset="0"/>
              </a:endParaRPr>
            </a:p>
          </p:txBody>
        </p:sp>
        <p:sp>
          <p:nvSpPr>
            <p:cNvPr id="80" name="object 24"/>
            <p:cNvSpPr txBox="1"/>
            <p:nvPr/>
          </p:nvSpPr>
          <p:spPr bwMode="auto">
            <a:xfrm>
              <a:off x="3366207" y="4372082"/>
              <a:ext cx="110117" cy="225466"/>
            </a:xfrm>
            <a:prstGeom prst="rect">
              <a:avLst/>
            </a:prstGeom>
          </p:spPr>
          <p:txBody>
            <a:bodyPr wrap="none" lIns="0" tIns="8438" rIns="0" bIns="0" anchor="ctr" anchorCtr="0">
              <a:spAutoFit/>
            </a:bodyPr>
            <a:lstStyle/>
            <a:p>
              <a:pPr marL="8037" algn="r" defTabSz="771571" eaLnBrk="1" fontAlgn="auto" hangingPunct="1">
                <a:spcBef>
                  <a:spcPts val="67"/>
                </a:spcBef>
                <a:spcAft>
                  <a:spcPts val="0"/>
                </a:spcAft>
                <a:defRPr/>
              </a:pPr>
              <a:r>
                <a:rPr sz="1181" spc="-3" dirty="0">
                  <a:solidFill>
                    <a:srgbClr val="000000"/>
                  </a:solidFill>
                  <a:latin typeface="Arial" panose="020B0604020202020204"/>
                  <a:cs typeface="Arial" panose="020B0604020202020204" pitchFamily="34" charset="0"/>
                </a:rPr>
                <a:t>4</a:t>
              </a:r>
              <a:endParaRPr sz="1181" dirty="0">
                <a:solidFill>
                  <a:srgbClr val="000000"/>
                </a:solidFill>
                <a:latin typeface="Arial" panose="020B0604020202020204"/>
                <a:cs typeface="Arial" panose="020B0604020202020204" pitchFamily="34" charset="0"/>
              </a:endParaRPr>
            </a:p>
          </p:txBody>
        </p:sp>
        <p:sp>
          <p:nvSpPr>
            <p:cNvPr id="81" name="object 25"/>
            <p:cNvSpPr txBox="1"/>
            <p:nvPr/>
          </p:nvSpPr>
          <p:spPr bwMode="auto">
            <a:xfrm>
              <a:off x="3366207" y="3845032"/>
              <a:ext cx="110117" cy="225466"/>
            </a:xfrm>
            <a:prstGeom prst="rect">
              <a:avLst/>
            </a:prstGeom>
          </p:spPr>
          <p:txBody>
            <a:bodyPr wrap="none" lIns="0" tIns="8438" rIns="0" bIns="0" anchor="ctr" anchorCtr="0">
              <a:spAutoFit/>
            </a:bodyPr>
            <a:lstStyle/>
            <a:p>
              <a:pPr marL="8037" algn="r" defTabSz="771571" eaLnBrk="1" fontAlgn="auto" hangingPunct="1">
                <a:spcBef>
                  <a:spcPts val="67"/>
                </a:spcBef>
                <a:spcAft>
                  <a:spcPts val="0"/>
                </a:spcAft>
                <a:defRPr/>
              </a:pPr>
              <a:r>
                <a:rPr sz="1181" spc="-3" dirty="0">
                  <a:solidFill>
                    <a:srgbClr val="000000"/>
                  </a:solidFill>
                  <a:latin typeface="Arial" panose="020B0604020202020204"/>
                  <a:cs typeface="Arial" panose="020B0604020202020204" pitchFamily="34" charset="0"/>
                </a:rPr>
                <a:t>6</a:t>
              </a:r>
              <a:endParaRPr sz="1181" dirty="0">
                <a:solidFill>
                  <a:srgbClr val="000000"/>
                </a:solidFill>
                <a:latin typeface="Arial" panose="020B0604020202020204"/>
                <a:cs typeface="Arial" panose="020B0604020202020204" pitchFamily="34" charset="0"/>
              </a:endParaRPr>
            </a:p>
          </p:txBody>
        </p:sp>
        <p:sp>
          <p:nvSpPr>
            <p:cNvPr id="82" name="object 26"/>
            <p:cNvSpPr txBox="1"/>
            <p:nvPr/>
          </p:nvSpPr>
          <p:spPr bwMode="auto">
            <a:xfrm>
              <a:off x="3366207" y="3316395"/>
              <a:ext cx="110117" cy="224986"/>
            </a:xfrm>
            <a:prstGeom prst="rect">
              <a:avLst/>
            </a:prstGeom>
          </p:spPr>
          <p:txBody>
            <a:bodyPr wrap="none" lIns="0" tIns="8037" rIns="0" bIns="0" anchor="ctr" anchorCtr="0">
              <a:spAutoFit/>
            </a:bodyPr>
            <a:lstStyle/>
            <a:p>
              <a:pPr marL="8037" algn="r" defTabSz="771571" eaLnBrk="1" fontAlgn="auto" hangingPunct="1">
                <a:spcBef>
                  <a:spcPts val="63"/>
                </a:spcBef>
                <a:spcAft>
                  <a:spcPts val="0"/>
                </a:spcAft>
                <a:defRPr/>
              </a:pPr>
              <a:r>
                <a:rPr sz="1181" spc="-3" dirty="0">
                  <a:solidFill>
                    <a:srgbClr val="000000"/>
                  </a:solidFill>
                  <a:latin typeface="Arial" panose="020B0604020202020204"/>
                  <a:cs typeface="Arial" panose="020B0604020202020204" pitchFamily="34" charset="0"/>
                </a:rPr>
                <a:t>8</a:t>
              </a:r>
              <a:endParaRPr sz="1181" dirty="0">
                <a:solidFill>
                  <a:srgbClr val="000000"/>
                </a:solidFill>
                <a:latin typeface="Arial" panose="020B0604020202020204"/>
                <a:cs typeface="Arial" panose="020B0604020202020204" pitchFamily="34" charset="0"/>
              </a:endParaRPr>
            </a:p>
          </p:txBody>
        </p:sp>
        <p:sp>
          <p:nvSpPr>
            <p:cNvPr id="83" name="object 27"/>
            <p:cNvSpPr txBox="1"/>
            <p:nvPr/>
          </p:nvSpPr>
          <p:spPr bwMode="auto">
            <a:xfrm>
              <a:off x="3265972" y="2789345"/>
              <a:ext cx="210352" cy="224986"/>
            </a:xfrm>
            <a:prstGeom prst="rect">
              <a:avLst/>
            </a:prstGeom>
          </p:spPr>
          <p:txBody>
            <a:bodyPr wrap="none" lIns="0" tIns="8037" rIns="0" bIns="0" anchor="ctr" anchorCtr="0">
              <a:spAutoFit/>
            </a:bodyPr>
            <a:lstStyle/>
            <a:p>
              <a:pPr marL="8037" algn="r" defTabSz="771571" eaLnBrk="1" fontAlgn="auto" hangingPunct="1">
                <a:spcBef>
                  <a:spcPts val="63"/>
                </a:spcBef>
                <a:spcAft>
                  <a:spcPts val="0"/>
                </a:spcAft>
                <a:defRPr/>
              </a:pPr>
              <a:r>
                <a:rPr sz="1181" spc="-3" dirty="0">
                  <a:solidFill>
                    <a:srgbClr val="000000"/>
                  </a:solidFill>
                  <a:latin typeface="Arial" panose="020B0604020202020204"/>
                  <a:cs typeface="Arial" panose="020B0604020202020204" pitchFamily="34" charset="0"/>
                </a:rPr>
                <a:t>10</a:t>
              </a:r>
              <a:endParaRPr sz="1181" dirty="0">
                <a:solidFill>
                  <a:srgbClr val="000000"/>
                </a:solidFill>
                <a:latin typeface="Arial" panose="020B0604020202020204"/>
                <a:cs typeface="Arial" panose="020B0604020202020204" pitchFamily="34" charset="0"/>
              </a:endParaRPr>
            </a:p>
          </p:txBody>
        </p:sp>
        <p:sp>
          <p:nvSpPr>
            <p:cNvPr id="84" name="object 65"/>
            <p:cNvSpPr txBox="1"/>
            <p:nvPr/>
          </p:nvSpPr>
          <p:spPr bwMode="auto">
            <a:xfrm>
              <a:off x="3366207" y="5498577"/>
              <a:ext cx="110117" cy="143477"/>
            </a:xfrm>
            <a:prstGeom prst="rect">
              <a:avLst/>
            </a:prstGeom>
          </p:spPr>
          <p:txBody>
            <a:bodyPr wrap="none" lIns="0" tIns="0" rIns="0" bIns="0" anchor="ctr" anchorCtr="0">
              <a:spAutoFit/>
            </a:bodyPr>
            <a:lstStyle/>
            <a:p>
              <a:pPr marL="8037" algn="r" defTabSz="771571" eaLnBrk="1" fontAlgn="auto" hangingPunct="1">
                <a:lnSpc>
                  <a:spcPts val="908"/>
                </a:lnSpc>
                <a:spcBef>
                  <a:spcPts val="0"/>
                </a:spcBef>
                <a:spcAft>
                  <a:spcPts val="0"/>
                </a:spcAft>
                <a:defRPr/>
              </a:pPr>
              <a:r>
                <a:rPr sz="1181" spc="-3" dirty="0">
                  <a:solidFill>
                    <a:srgbClr val="000000"/>
                  </a:solidFill>
                  <a:latin typeface="Arial" panose="020B0604020202020204"/>
                  <a:cs typeface="Arial" panose="020B0604020202020204" pitchFamily="34" charset="0"/>
                </a:rPr>
                <a:t>0</a:t>
              </a:r>
              <a:endParaRPr sz="1181" dirty="0">
                <a:solidFill>
                  <a:srgbClr val="000000"/>
                </a:solidFill>
                <a:latin typeface="Arial" panose="020B0604020202020204"/>
                <a:cs typeface="Arial" panose="020B0604020202020204" pitchFamily="34" charset="0"/>
              </a:endParaRPr>
            </a:p>
          </p:txBody>
        </p:sp>
        <p:sp>
          <p:nvSpPr>
            <p:cNvPr id="85" name="object 27"/>
            <p:cNvSpPr txBox="1"/>
            <p:nvPr/>
          </p:nvSpPr>
          <p:spPr bwMode="auto">
            <a:xfrm>
              <a:off x="3265972" y="2321032"/>
              <a:ext cx="210352" cy="224986"/>
            </a:xfrm>
            <a:prstGeom prst="rect">
              <a:avLst/>
            </a:prstGeom>
          </p:spPr>
          <p:txBody>
            <a:bodyPr wrap="none" lIns="0" tIns="8037" rIns="0" bIns="0" anchor="ctr" anchorCtr="0">
              <a:spAutoFit/>
            </a:bodyPr>
            <a:lstStyle/>
            <a:p>
              <a:pPr marL="8037" algn="r" defTabSz="771571" eaLnBrk="1" fontAlgn="auto" hangingPunct="1">
                <a:spcBef>
                  <a:spcPts val="63"/>
                </a:spcBef>
                <a:spcAft>
                  <a:spcPts val="0"/>
                </a:spcAft>
                <a:defRPr/>
              </a:pPr>
              <a:r>
                <a:rPr sz="1181" spc="-3" dirty="0">
                  <a:solidFill>
                    <a:srgbClr val="000000"/>
                  </a:solidFill>
                  <a:latin typeface="Arial" panose="020B0604020202020204"/>
                  <a:cs typeface="Arial" panose="020B0604020202020204" pitchFamily="34" charset="0"/>
                </a:rPr>
                <a:t>1</a:t>
              </a:r>
              <a:r>
                <a:rPr lang="en-US" sz="1181" spc="-3" dirty="0">
                  <a:solidFill>
                    <a:srgbClr val="000000"/>
                  </a:solidFill>
                  <a:latin typeface="Arial" panose="020B0604020202020204"/>
                  <a:cs typeface="Arial" panose="020B0604020202020204" pitchFamily="34" charset="0"/>
                </a:rPr>
                <a:t>2</a:t>
              </a:r>
              <a:endParaRPr sz="1181" dirty="0">
                <a:solidFill>
                  <a:srgbClr val="000000"/>
                </a:solidFill>
                <a:latin typeface="Arial" panose="020B0604020202020204"/>
                <a:cs typeface="Arial" panose="020B0604020202020204" pitchFamily="34" charset="0"/>
              </a:endParaRPr>
            </a:p>
          </p:txBody>
        </p:sp>
      </p:grpSp>
      <p:grpSp>
        <p:nvGrpSpPr>
          <p:cNvPr id="86" name="Group 85">
            <a:extLst>
              <a:ext uri="{FF2B5EF4-FFF2-40B4-BE49-F238E27FC236}">
                <a16:creationId xmlns:a16="http://schemas.microsoft.com/office/drawing/2014/main" id="{BFEB6A5E-1282-451A-B66E-B8A320878D60}"/>
              </a:ext>
            </a:extLst>
          </p:cNvPr>
          <p:cNvGrpSpPr/>
          <p:nvPr/>
        </p:nvGrpSpPr>
        <p:grpSpPr>
          <a:xfrm>
            <a:off x="3030327" y="5344379"/>
            <a:ext cx="4253605" cy="181716"/>
            <a:chOff x="3591499" y="5724016"/>
            <a:chExt cx="5041310" cy="215367"/>
          </a:xfrm>
        </p:grpSpPr>
        <p:sp>
          <p:nvSpPr>
            <p:cNvPr id="87" name="object 66"/>
            <p:cNvSpPr txBox="1">
              <a:spLocks/>
            </p:cNvSpPr>
            <p:nvPr/>
          </p:nvSpPr>
          <p:spPr bwMode="auto">
            <a:xfrm>
              <a:off x="3591499" y="5724016"/>
              <a:ext cx="110572" cy="21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9525">
                <a:lnSpc>
                  <a:spcPct val="95000"/>
                </a:lnSpc>
                <a:spcBef>
                  <a:spcPts val="1200"/>
                </a:spcBef>
                <a:buClr>
                  <a:srgbClr val="267BB0"/>
                </a:buClr>
                <a:buFont typeface="Arial" panose="020B0604020202020204" pitchFamily="34" charset="0"/>
                <a:buChar char="•"/>
                <a:defRPr sz="2400">
                  <a:solidFill>
                    <a:schemeClr val="tx1"/>
                  </a:solidFill>
                  <a:latin typeface="Arial" panose="020B0604020202020204" pitchFamily="34" charset="0"/>
                </a:defRPr>
              </a:lvl1pPr>
              <a:lvl2pPr indent="-336550">
                <a:lnSpc>
                  <a:spcPct val="95000"/>
                </a:lnSpc>
                <a:spcBef>
                  <a:spcPts val="400"/>
                </a:spcBef>
                <a:buClr>
                  <a:srgbClr val="267BB0"/>
                </a:buClr>
                <a:buFont typeface="Arial" panose="020B0604020202020204" pitchFamily="34" charset="0"/>
                <a:buChar char="–"/>
                <a:defRPr sz="2000">
                  <a:solidFill>
                    <a:schemeClr val="tx1"/>
                  </a:solidFill>
                  <a:latin typeface="Arial" panose="020B0604020202020204" pitchFamily="34" charset="0"/>
                </a:defRPr>
              </a:lvl2pPr>
              <a:lvl3pPr indent="-220663">
                <a:lnSpc>
                  <a:spcPct val="95000"/>
                </a:lnSpc>
                <a:spcBef>
                  <a:spcPts val="300"/>
                </a:spcBef>
                <a:buClr>
                  <a:srgbClr val="267BB0"/>
                </a:buClr>
                <a:buFont typeface="Arial" panose="020B0604020202020204" pitchFamily="34" charset="0"/>
                <a:buChar char="•"/>
                <a:defRPr>
                  <a:solidFill>
                    <a:schemeClr val="tx1"/>
                  </a:solidFill>
                  <a:latin typeface="Arial" panose="020B0604020202020204" pitchFamily="34" charset="0"/>
                </a:defRPr>
              </a:lvl3pPr>
              <a:lvl4pPr indent="-230188">
                <a:lnSpc>
                  <a:spcPct val="95000"/>
                </a:lnSpc>
                <a:spcBef>
                  <a:spcPts val="300"/>
                </a:spcBef>
                <a:buClr>
                  <a:srgbClr val="267BB0"/>
                </a:buClr>
                <a:buFont typeface="Arial" panose="020B0604020202020204" pitchFamily="34" charset="0"/>
                <a:buChar char="–"/>
                <a:defRPr sz="1600">
                  <a:solidFill>
                    <a:schemeClr val="tx1"/>
                  </a:solidFill>
                  <a:latin typeface="Arial" panose="020B0604020202020204" pitchFamily="34" charset="0"/>
                </a:defRPr>
              </a:lvl4pPr>
              <a:lvl5pPr indent="-168275">
                <a:lnSpc>
                  <a:spcPct val="95000"/>
                </a:lnSpc>
                <a:spcBef>
                  <a:spcPts val="300"/>
                </a:spcBef>
                <a:buClr>
                  <a:srgbClr val="267BB0"/>
                </a:buClr>
                <a:buFont typeface="Arial" panose="020B0604020202020204" pitchFamily="34" charset="0"/>
                <a:buChar char="•"/>
                <a:defRPr sz="1600">
                  <a:solidFill>
                    <a:schemeClr val="tx1"/>
                  </a:solidFill>
                  <a:latin typeface="Arial" panose="020B0604020202020204" pitchFamily="34" charset="0"/>
                </a:defRPr>
              </a:lvl5pPr>
              <a:lvl6pPr indent="-168275" eaLnBrk="0" fontAlgn="base" hangingPunct="0">
                <a:lnSpc>
                  <a:spcPct val="95000"/>
                </a:lnSpc>
                <a:spcBef>
                  <a:spcPts val="300"/>
                </a:spcBef>
                <a:spcAft>
                  <a:spcPct val="0"/>
                </a:spcAft>
                <a:buClr>
                  <a:srgbClr val="267BB0"/>
                </a:buClr>
                <a:buFont typeface="Arial" panose="020B0604020202020204" pitchFamily="34" charset="0"/>
                <a:buChar char="•"/>
                <a:defRPr sz="1600">
                  <a:solidFill>
                    <a:schemeClr val="tx1"/>
                  </a:solidFill>
                  <a:latin typeface="Arial" panose="020B0604020202020204" pitchFamily="34" charset="0"/>
                </a:defRPr>
              </a:lvl6pPr>
              <a:lvl7pPr indent="-168275" eaLnBrk="0" fontAlgn="base" hangingPunct="0">
                <a:lnSpc>
                  <a:spcPct val="95000"/>
                </a:lnSpc>
                <a:spcBef>
                  <a:spcPts val="300"/>
                </a:spcBef>
                <a:spcAft>
                  <a:spcPct val="0"/>
                </a:spcAft>
                <a:buClr>
                  <a:srgbClr val="267BB0"/>
                </a:buClr>
                <a:buFont typeface="Arial" panose="020B0604020202020204" pitchFamily="34" charset="0"/>
                <a:buChar char="•"/>
                <a:defRPr sz="1600">
                  <a:solidFill>
                    <a:schemeClr val="tx1"/>
                  </a:solidFill>
                  <a:latin typeface="Arial" panose="020B0604020202020204" pitchFamily="34" charset="0"/>
                </a:defRPr>
              </a:lvl7pPr>
              <a:lvl8pPr indent="-168275" eaLnBrk="0" fontAlgn="base" hangingPunct="0">
                <a:lnSpc>
                  <a:spcPct val="95000"/>
                </a:lnSpc>
                <a:spcBef>
                  <a:spcPts val="300"/>
                </a:spcBef>
                <a:spcAft>
                  <a:spcPct val="0"/>
                </a:spcAft>
                <a:buClr>
                  <a:srgbClr val="267BB0"/>
                </a:buClr>
                <a:buFont typeface="Arial" panose="020B0604020202020204" pitchFamily="34" charset="0"/>
                <a:buChar char="•"/>
                <a:defRPr sz="1600">
                  <a:solidFill>
                    <a:schemeClr val="tx1"/>
                  </a:solidFill>
                  <a:latin typeface="Arial" panose="020B0604020202020204" pitchFamily="34" charset="0"/>
                </a:defRPr>
              </a:lvl8pPr>
              <a:lvl9pPr indent="-168275" eaLnBrk="0" fontAlgn="base" hangingPunct="0">
                <a:lnSpc>
                  <a:spcPct val="95000"/>
                </a:lnSpc>
                <a:spcBef>
                  <a:spcPts val="300"/>
                </a:spcBef>
                <a:spcAft>
                  <a:spcPct val="0"/>
                </a:spcAft>
                <a:buClr>
                  <a:srgbClr val="267BB0"/>
                </a:buClr>
                <a:buFont typeface="Arial" panose="020B0604020202020204" pitchFamily="34" charset="0"/>
                <a:buChar char="•"/>
                <a:defRPr sz="1600">
                  <a:solidFill>
                    <a:schemeClr val="tx1"/>
                  </a:solidFill>
                  <a:latin typeface="Arial" panose="020B0604020202020204" pitchFamily="34" charset="0"/>
                </a:defRPr>
              </a:lvl9pPr>
            </a:lstStyle>
            <a:p>
              <a:pPr marL="8037" defTabSz="771571" eaLnBrk="1" fontAlgn="auto" hangingPunct="1">
                <a:lnSpc>
                  <a:spcPct val="100000"/>
                </a:lnSpc>
                <a:spcBef>
                  <a:spcPts val="0"/>
                </a:spcBef>
                <a:spcAft>
                  <a:spcPts val="0"/>
                </a:spcAft>
                <a:buClrTx/>
                <a:buNone/>
              </a:pPr>
              <a:r>
                <a:rPr lang="en-US" altLang="en-US" sz="1181" dirty="0">
                  <a:solidFill>
                    <a:srgbClr val="000000"/>
                  </a:solidFill>
                  <a:latin typeface="Arial" panose="020B0604020202020204"/>
                </a:rPr>
                <a:t>0</a:t>
              </a:r>
            </a:p>
          </p:txBody>
        </p:sp>
        <p:sp>
          <p:nvSpPr>
            <p:cNvPr id="88" name="object 67"/>
            <p:cNvSpPr txBox="1">
              <a:spLocks noChangeArrowheads="1"/>
            </p:cNvSpPr>
            <p:nvPr/>
          </p:nvSpPr>
          <p:spPr bwMode="auto">
            <a:xfrm>
              <a:off x="4393791" y="5724016"/>
              <a:ext cx="110572" cy="21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9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8037" defTabSz="771571" eaLnBrk="1" fontAlgn="auto" hangingPunct="1">
                <a:spcBef>
                  <a:spcPts val="0"/>
                </a:spcBef>
                <a:spcAft>
                  <a:spcPts val="0"/>
                </a:spcAft>
              </a:pPr>
              <a:r>
                <a:rPr lang="en-US" altLang="en-US" sz="1181" dirty="0">
                  <a:solidFill>
                    <a:srgbClr val="000000"/>
                  </a:solidFill>
                  <a:latin typeface="Arial" panose="020B0604020202020204"/>
                  <a:cs typeface="Arial" panose="020B0604020202020204" pitchFamily="34" charset="0"/>
                </a:rPr>
                <a:t>6</a:t>
              </a:r>
            </a:p>
          </p:txBody>
        </p:sp>
        <p:sp>
          <p:nvSpPr>
            <p:cNvPr id="89" name="object 68"/>
            <p:cNvSpPr txBox="1"/>
            <p:nvPr/>
          </p:nvSpPr>
          <p:spPr bwMode="auto">
            <a:xfrm>
              <a:off x="5164754" y="5724016"/>
              <a:ext cx="210808" cy="215367"/>
            </a:xfrm>
            <a:prstGeom prst="rect">
              <a:avLst/>
            </a:prstGeom>
          </p:spPr>
          <p:txBody>
            <a:bodyPr wrap="none" lIns="0" tIns="0" rIns="0" bIns="0">
              <a:spAutoFit/>
            </a:bodyPr>
            <a:lstStyle/>
            <a:p>
              <a:pPr marL="8037" defTabSz="771571" eaLnBrk="1" fontAlgn="auto" hangingPunct="1">
                <a:spcBef>
                  <a:spcPts val="0"/>
                </a:spcBef>
                <a:spcAft>
                  <a:spcPts val="0"/>
                </a:spcAft>
                <a:defRPr/>
              </a:pPr>
              <a:r>
                <a:rPr sz="1181" spc="-3" dirty="0">
                  <a:solidFill>
                    <a:srgbClr val="000000"/>
                  </a:solidFill>
                  <a:latin typeface="Arial" panose="020B0604020202020204"/>
                  <a:cs typeface="Arial"/>
                </a:rPr>
                <a:t>1</a:t>
              </a:r>
              <a:r>
                <a:rPr sz="1181" dirty="0">
                  <a:solidFill>
                    <a:srgbClr val="000000"/>
                  </a:solidFill>
                  <a:latin typeface="Arial" panose="020B0604020202020204"/>
                  <a:cs typeface="Arial"/>
                </a:rPr>
                <a:t>2</a:t>
              </a:r>
            </a:p>
          </p:txBody>
        </p:sp>
        <p:sp>
          <p:nvSpPr>
            <p:cNvPr id="90" name="object 69"/>
            <p:cNvSpPr txBox="1"/>
            <p:nvPr/>
          </p:nvSpPr>
          <p:spPr bwMode="auto">
            <a:xfrm>
              <a:off x="5969852" y="5724016"/>
              <a:ext cx="210808" cy="215367"/>
            </a:xfrm>
            <a:prstGeom prst="rect">
              <a:avLst/>
            </a:prstGeom>
          </p:spPr>
          <p:txBody>
            <a:bodyPr wrap="none" lIns="0" tIns="0" rIns="0" bIns="0">
              <a:spAutoFit/>
            </a:bodyPr>
            <a:lstStyle/>
            <a:p>
              <a:pPr marL="8037" defTabSz="771571" eaLnBrk="1" fontAlgn="auto" hangingPunct="1">
                <a:spcBef>
                  <a:spcPts val="0"/>
                </a:spcBef>
                <a:spcAft>
                  <a:spcPts val="0"/>
                </a:spcAft>
                <a:defRPr/>
              </a:pPr>
              <a:r>
                <a:rPr sz="1181" spc="-3" dirty="0">
                  <a:solidFill>
                    <a:srgbClr val="000000"/>
                  </a:solidFill>
                  <a:latin typeface="Arial" panose="020B0604020202020204"/>
                  <a:cs typeface="Arial"/>
                </a:rPr>
                <a:t>1</a:t>
              </a:r>
              <a:r>
                <a:rPr sz="1181" dirty="0">
                  <a:solidFill>
                    <a:srgbClr val="000000"/>
                  </a:solidFill>
                  <a:latin typeface="Arial" panose="020B0604020202020204"/>
                  <a:cs typeface="Arial"/>
                </a:rPr>
                <a:t>8</a:t>
              </a:r>
            </a:p>
          </p:txBody>
        </p:sp>
        <p:sp>
          <p:nvSpPr>
            <p:cNvPr id="91" name="object 70"/>
            <p:cNvSpPr txBox="1"/>
            <p:nvPr/>
          </p:nvSpPr>
          <p:spPr bwMode="auto">
            <a:xfrm>
              <a:off x="6788401" y="5724016"/>
              <a:ext cx="210808" cy="215367"/>
            </a:xfrm>
            <a:prstGeom prst="rect">
              <a:avLst/>
            </a:prstGeom>
          </p:spPr>
          <p:txBody>
            <a:bodyPr wrap="none" lIns="0" tIns="0" rIns="0" bIns="0">
              <a:spAutoFit/>
            </a:bodyPr>
            <a:lstStyle/>
            <a:p>
              <a:pPr marL="8037" defTabSz="771571" eaLnBrk="1" fontAlgn="auto" hangingPunct="1">
                <a:spcBef>
                  <a:spcPts val="0"/>
                </a:spcBef>
                <a:spcAft>
                  <a:spcPts val="0"/>
                </a:spcAft>
                <a:defRPr/>
              </a:pPr>
              <a:r>
                <a:rPr sz="1181" spc="-3" dirty="0">
                  <a:solidFill>
                    <a:srgbClr val="000000"/>
                  </a:solidFill>
                  <a:latin typeface="Arial" panose="020B0604020202020204"/>
                  <a:cs typeface="Arial"/>
                </a:rPr>
                <a:t>2</a:t>
              </a:r>
              <a:r>
                <a:rPr sz="1181" dirty="0">
                  <a:solidFill>
                    <a:srgbClr val="000000"/>
                  </a:solidFill>
                  <a:latin typeface="Arial" panose="020B0604020202020204"/>
                  <a:cs typeface="Arial"/>
                </a:rPr>
                <a:t>4</a:t>
              </a:r>
            </a:p>
          </p:txBody>
        </p:sp>
        <p:sp>
          <p:nvSpPr>
            <p:cNvPr id="92" name="object 71"/>
            <p:cNvSpPr txBox="1"/>
            <p:nvPr/>
          </p:nvSpPr>
          <p:spPr bwMode="auto">
            <a:xfrm>
              <a:off x="7608227" y="5724016"/>
              <a:ext cx="210808" cy="215367"/>
            </a:xfrm>
            <a:prstGeom prst="rect">
              <a:avLst/>
            </a:prstGeom>
          </p:spPr>
          <p:txBody>
            <a:bodyPr wrap="none" lIns="0" tIns="0" rIns="0" bIns="0">
              <a:spAutoFit/>
            </a:bodyPr>
            <a:lstStyle/>
            <a:p>
              <a:pPr marL="8037" defTabSz="771571" eaLnBrk="1" fontAlgn="auto" hangingPunct="1">
                <a:spcBef>
                  <a:spcPts val="0"/>
                </a:spcBef>
                <a:spcAft>
                  <a:spcPts val="0"/>
                </a:spcAft>
                <a:defRPr/>
              </a:pPr>
              <a:r>
                <a:rPr sz="1181" spc="-3" dirty="0">
                  <a:solidFill>
                    <a:srgbClr val="000000"/>
                  </a:solidFill>
                  <a:latin typeface="Arial" panose="020B0604020202020204"/>
                  <a:cs typeface="Arial"/>
                </a:rPr>
                <a:t>3</a:t>
              </a:r>
              <a:r>
                <a:rPr sz="1181" dirty="0">
                  <a:solidFill>
                    <a:srgbClr val="000000"/>
                  </a:solidFill>
                  <a:latin typeface="Arial" panose="020B0604020202020204"/>
                  <a:cs typeface="Arial"/>
                </a:rPr>
                <a:t>0</a:t>
              </a:r>
            </a:p>
          </p:txBody>
        </p:sp>
        <p:sp>
          <p:nvSpPr>
            <p:cNvPr id="93" name="object 78"/>
            <p:cNvSpPr txBox="1"/>
            <p:nvPr/>
          </p:nvSpPr>
          <p:spPr bwMode="auto">
            <a:xfrm>
              <a:off x="8422001" y="5724016"/>
              <a:ext cx="210808" cy="215367"/>
            </a:xfrm>
            <a:prstGeom prst="rect">
              <a:avLst/>
            </a:prstGeom>
          </p:spPr>
          <p:txBody>
            <a:bodyPr wrap="none" lIns="0" tIns="0" rIns="0" bIns="0">
              <a:spAutoFit/>
            </a:bodyPr>
            <a:lstStyle/>
            <a:p>
              <a:pPr marL="8037" defTabSz="771571" eaLnBrk="1" fontAlgn="auto" hangingPunct="1">
                <a:spcBef>
                  <a:spcPts val="0"/>
                </a:spcBef>
                <a:spcAft>
                  <a:spcPts val="0"/>
                </a:spcAft>
                <a:defRPr/>
              </a:pPr>
              <a:r>
                <a:rPr sz="1181" spc="-3" dirty="0">
                  <a:solidFill>
                    <a:srgbClr val="000000"/>
                  </a:solidFill>
                  <a:latin typeface="Arial" panose="020B0604020202020204"/>
                  <a:cs typeface="Arial"/>
                </a:rPr>
                <a:t>3</a:t>
              </a:r>
              <a:r>
                <a:rPr sz="1181" dirty="0">
                  <a:solidFill>
                    <a:srgbClr val="000000"/>
                  </a:solidFill>
                  <a:latin typeface="Arial" panose="020B0604020202020204"/>
                  <a:cs typeface="Arial"/>
                </a:rPr>
                <a:t>6</a:t>
              </a:r>
            </a:p>
          </p:txBody>
        </p:sp>
      </p:grpSp>
      <p:sp>
        <p:nvSpPr>
          <p:cNvPr id="94" name="object 34"/>
          <p:cNvSpPr txBox="1"/>
          <p:nvPr/>
        </p:nvSpPr>
        <p:spPr bwMode="auto">
          <a:xfrm>
            <a:off x="5728206" y="4107082"/>
            <a:ext cx="1470852" cy="181716"/>
          </a:xfrm>
          <a:prstGeom prst="rect">
            <a:avLst/>
          </a:prstGeom>
        </p:spPr>
        <p:txBody>
          <a:bodyPr wrap="none" lIns="0" tIns="0" rIns="0" bIns="0">
            <a:spAutoFit/>
          </a:bodyPr>
          <a:lstStyle/>
          <a:p>
            <a:pPr marL="8037" algn="l" defTabSz="771571" eaLnBrk="1" fontAlgn="auto" hangingPunct="1">
              <a:spcBef>
                <a:spcPts val="0"/>
              </a:spcBef>
              <a:spcAft>
                <a:spcPts val="0"/>
              </a:spcAft>
              <a:defRPr/>
            </a:pPr>
            <a:r>
              <a:rPr lang="en-US" sz="1181" b="1" spc="-7" dirty="0">
                <a:solidFill>
                  <a:srgbClr val="C0362C"/>
                </a:solidFill>
                <a:latin typeface="Arial" panose="020B0604020202020204"/>
                <a:cs typeface="Arial"/>
              </a:rPr>
              <a:t>Evolocumab + statin</a:t>
            </a:r>
            <a:endParaRPr sz="1181" baseline="30000" dirty="0">
              <a:solidFill>
                <a:srgbClr val="C0362C"/>
              </a:solidFill>
              <a:latin typeface="Arial" panose="020B0604020202020204"/>
              <a:cs typeface="Arial"/>
            </a:endParaRPr>
          </a:p>
        </p:txBody>
      </p:sp>
      <p:sp>
        <p:nvSpPr>
          <p:cNvPr id="95" name="object 35"/>
          <p:cNvSpPr txBox="1"/>
          <p:nvPr/>
        </p:nvSpPr>
        <p:spPr bwMode="auto">
          <a:xfrm>
            <a:off x="4240565" y="3560573"/>
            <a:ext cx="1163075" cy="189832"/>
          </a:xfrm>
          <a:prstGeom prst="rect">
            <a:avLst/>
          </a:prstGeom>
        </p:spPr>
        <p:txBody>
          <a:bodyPr wrap="none" lIns="0" tIns="8037" rIns="0" bIns="0">
            <a:spAutoFit/>
          </a:bodyPr>
          <a:lstStyle/>
          <a:p>
            <a:pPr marL="8037" algn="l" defTabSz="771571" eaLnBrk="1" fontAlgn="auto" hangingPunct="1">
              <a:spcBef>
                <a:spcPts val="0"/>
              </a:spcBef>
              <a:spcAft>
                <a:spcPts val="0"/>
              </a:spcAft>
              <a:defRPr/>
            </a:pPr>
            <a:r>
              <a:rPr sz="1181" b="1" spc="-3" dirty="0">
                <a:solidFill>
                  <a:srgbClr val="81B5E2"/>
                </a:solidFill>
                <a:latin typeface="Arial" panose="020B0604020202020204"/>
                <a:cs typeface="Arial"/>
              </a:rPr>
              <a:t>P</a:t>
            </a:r>
            <a:r>
              <a:rPr sz="1181" b="1" dirty="0">
                <a:solidFill>
                  <a:srgbClr val="81B5E2"/>
                </a:solidFill>
                <a:latin typeface="Arial" panose="020B0604020202020204"/>
                <a:cs typeface="Arial"/>
              </a:rPr>
              <a:t>l</a:t>
            </a:r>
            <a:r>
              <a:rPr sz="1181" b="1" spc="-9" dirty="0">
                <a:solidFill>
                  <a:srgbClr val="81B5E2"/>
                </a:solidFill>
                <a:latin typeface="Arial" panose="020B0604020202020204"/>
                <a:cs typeface="Arial"/>
              </a:rPr>
              <a:t>ace</a:t>
            </a:r>
            <a:r>
              <a:rPr sz="1181" b="1" spc="-3" dirty="0">
                <a:solidFill>
                  <a:srgbClr val="81B5E2"/>
                </a:solidFill>
                <a:latin typeface="Arial" panose="020B0604020202020204"/>
                <a:cs typeface="Arial"/>
              </a:rPr>
              <a:t>b</a:t>
            </a:r>
            <a:r>
              <a:rPr sz="1181" b="1" dirty="0">
                <a:solidFill>
                  <a:srgbClr val="81B5E2"/>
                </a:solidFill>
                <a:latin typeface="Arial" panose="020B0604020202020204"/>
                <a:cs typeface="Arial"/>
              </a:rPr>
              <a:t>o</a:t>
            </a:r>
            <a:r>
              <a:rPr lang="en-US" sz="1181" b="1" dirty="0">
                <a:solidFill>
                  <a:srgbClr val="81B5E2"/>
                </a:solidFill>
                <a:latin typeface="Arial" panose="020B0604020202020204"/>
                <a:cs typeface="Arial"/>
              </a:rPr>
              <a:t> + statin</a:t>
            </a:r>
            <a:endParaRPr sz="1181" dirty="0">
              <a:solidFill>
                <a:srgbClr val="81B5E2"/>
              </a:solidFill>
              <a:latin typeface="Arial" panose="020B0604020202020204"/>
              <a:cs typeface="Arial"/>
            </a:endParaRPr>
          </a:p>
        </p:txBody>
      </p:sp>
      <p:sp>
        <p:nvSpPr>
          <p:cNvPr id="98" name="object 30">
            <a:extLst>
              <a:ext uri="{FF2B5EF4-FFF2-40B4-BE49-F238E27FC236}">
                <a16:creationId xmlns:a16="http://schemas.microsoft.com/office/drawing/2014/main" id="{5F044EA1-FD66-49E1-B001-5DB7D1AA3F74}"/>
              </a:ext>
            </a:extLst>
          </p:cNvPr>
          <p:cNvSpPr txBox="1"/>
          <p:nvPr/>
        </p:nvSpPr>
        <p:spPr bwMode="auto">
          <a:xfrm>
            <a:off x="4831555" y="5599075"/>
            <a:ext cx="623890" cy="207749"/>
          </a:xfrm>
          <a:prstGeom prst="rect">
            <a:avLst/>
          </a:prstGeom>
        </p:spPr>
        <p:txBody>
          <a:bodyPr vert="horz" wrap="none" lIns="0" tIns="0" rIns="0" bIns="0" anchor="t" anchorCtr="0">
            <a:spAutoFit/>
          </a:bodyPr>
          <a:lstStyle/>
          <a:p>
            <a:pPr marL="8037" defTabSz="771571" eaLnBrk="1" fontAlgn="auto" hangingPunct="1">
              <a:spcBef>
                <a:spcPts val="0"/>
              </a:spcBef>
              <a:spcAft>
                <a:spcPts val="0"/>
              </a:spcAft>
              <a:defRPr/>
            </a:pPr>
            <a:r>
              <a:rPr lang="en-US" sz="1350" b="1" dirty="0">
                <a:solidFill>
                  <a:srgbClr val="000000"/>
                </a:solidFill>
                <a:latin typeface="Arial" panose="020B0604020202020204"/>
                <a:cs typeface="Arial"/>
              </a:rPr>
              <a:t>Months</a:t>
            </a:r>
            <a:endParaRPr sz="1350" dirty="0">
              <a:solidFill>
                <a:srgbClr val="000000"/>
              </a:solidFill>
              <a:latin typeface="Arial" panose="020B0604020202020204"/>
              <a:cs typeface="Arial"/>
            </a:endParaRPr>
          </a:p>
        </p:txBody>
      </p:sp>
      <p:sp>
        <p:nvSpPr>
          <p:cNvPr id="2" name="Rectangle 1">
            <a:extLst>
              <a:ext uri="{FF2B5EF4-FFF2-40B4-BE49-F238E27FC236}">
                <a16:creationId xmlns:a16="http://schemas.microsoft.com/office/drawing/2014/main" id="{75516CF3-BF21-46C0-8DA1-23E5D4EB56FD}"/>
              </a:ext>
            </a:extLst>
          </p:cNvPr>
          <p:cNvSpPr/>
          <p:nvPr/>
        </p:nvSpPr>
        <p:spPr bwMode="gray">
          <a:xfrm>
            <a:off x="8420100" y="6019800"/>
            <a:ext cx="1828800" cy="838200"/>
          </a:xfrm>
          <a:prstGeom prst="rect">
            <a:avLst/>
          </a:prstGeom>
          <a:solidFill>
            <a:schemeClr val="bg1"/>
          </a:solidFill>
          <a:ln w="6350" algn="ctr">
            <a:solidFill>
              <a:schemeClr val="bg1"/>
            </a:solidFill>
            <a:miter lim="800000"/>
            <a:headEnd/>
            <a:tailEnd/>
          </a:ln>
          <a:effectLst/>
        </p:spPr>
        <p:txBody>
          <a:bodyPr wrap="none" lIns="0" tIns="0" rIns="0" bIns="0" rtlCol="0" anchor="ctr"/>
          <a:lstStyle/>
          <a:p>
            <a:pPr algn="ctr"/>
            <a:endParaRPr lang="en-US" dirty="0" err="1"/>
          </a:p>
        </p:txBody>
      </p:sp>
    </p:spTree>
    <p:extLst>
      <p:ext uri="{BB962C8B-B14F-4D97-AF65-F5344CB8AC3E}">
        <p14:creationId xmlns:p14="http://schemas.microsoft.com/office/powerpoint/2010/main" val="454366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FOURIER Key SEP aLDL_plot_V3.1_weighted_by_SE_15FEB2017.tiff"/>
          <p:cNvPicPr>
            <a:picLocks noChangeAspect="1"/>
          </p:cNvPicPr>
          <p:nvPr/>
        </p:nvPicPr>
        <p:blipFill>
          <a:blip r:embed="rId2" cstate="print">
            <a:lum bright="-10000" contrast="20000"/>
          </a:blip>
          <a:srcRect t="12422" r="5299" b="3409"/>
          <a:stretch>
            <a:fillRect/>
          </a:stretch>
        </p:blipFill>
        <p:spPr>
          <a:xfrm>
            <a:off x="912698" y="1381071"/>
            <a:ext cx="8364677" cy="4999257"/>
          </a:xfrm>
          <a:prstGeom prst="rect">
            <a:avLst/>
          </a:prstGeom>
        </p:spPr>
      </p:pic>
      <p:sp>
        <p:nvSpPr>
          <p:cNvPr id="10242" name="Rectangle 2"/>
          <p:cNvSpPr>
            <a:spLocks noGrp="1" noChangeArrowheads="1"/>
          </p:cNvSpPr>
          <p:nvPr>
            <p:ph type="title"/>
          </p:nvPr>
        </p:nvSpPr>
        <p:spPr>
          <a:xfrm>
            <a:off x="1333501" y="76200"/>
            <a:ext cx="6632713" cy="1143000"/>
          </a:xfrm>
        </p:spPr>
        <p:txBody>
          <a:bodyPr/>
          <a:lstStyle/>
          <a:p>
            <a:pPr eaLnBrk="1" hangingPunct="1"/>
            <a:r>
              <a:rPr lang="en-US" sz="3600" dirty="0"/>
              <a:t>Lower LDL-C Is Better</a:t>
            </a:r>
          </a:p>
        </p:txBody>
      </p:sp>
      <p:pic>
        <p:nvPicPr>
          <p:cNvPr id="61" name="Picture 1"/>
          <p:cNvPicPr>
            <a:picLocks noChangeAspect="1" noChangeArrowheads="1"/>
          </p:cNvPicPr>
          <p:nvPr/>
        </p:nvPicPr>
        <p:blipFill>
          <a:blip r:embed="rId3" cstate="print"/>
          <a:srcRect/>
          <a:stretch>
            <a:fillRect/>
          </a:stretch>
        </p:blipFill>
        <p:spPr bwMode="auto">
          <a:xfrm>
            <a:off x="7633029" y="238071"/>
            <a:ext cx="1836703" cy="822960"/>
          </a:xfrm>
          <a:prstGeom prst="rect">
            <a:avLst/>
          </a:prstGeom>
          <a:noFill/>
          <a:ln w="9525">
            <a:noFill/>
            <a:miter lim="800000"/>
            <a:headEnd/>
            <a:tailEnd/>
          </a:ln>
        </p:spPr>
      </p:pic>
      <p:sp>
        <p:nvSpPr>
          <p:cNvPr id="24" name="TextBox 23"/>
          <p:cNvSpPr txBox="1"/>
          <p:nvPr/>
        </p:nvSpPr>
        <p:spPr>
          <a:xfrm>
            <a:off x="5103323" y="2233915"/>
            <a:ext cx="1178528" cy="369332"/>
          </a:xfrm>
          <a:prstGeom prst="rect">
            <a:avLst/>
          </a:prstGeom>
          <a:noFill/>
        </p:spPr>
        <p:txBody>
          <a:bodyPr wrap="none" rtlCol="0">
            <a:spAutoFit/>
          </a:bodyPr>
          <a:lstStyle/>
          <a:p>
            <a:pPr algn="l" eaLnBrk="1" hangingPunct="1"/>
            <a:r>
              <a:rPr lang="en-US" sz="1800" b="1" dirty="0">
                <a:solidFill>
                  <a:srgbClr val="000000"/>
                </a:solidFill>
                <a:latin typeface="Arial" charset="0"/>
              </a:rPr>
              <a:t>P&lt;0.0001</a:t>
            </a:r>
          </a:p>
        </p:txBody>
      </p:sp>
      <p:sp>
        <p:nvSpPr>
          <p:cNvPr id="25" name="TextBox 24"/>
          <p:cNvSpPr txBox="1"/>
          <p:nvPr/>
        </p:nvSpPr>
        <p:spPr>
          <a:xfrm>
            <a:off x="1666651" y="1368898"/>
            <a:ext cx="7535492" cy="369332"/>
          </a:xfrm>
          <a:prstGeom prst="rect">
            <a:avLst/>
          </a:prstGeom>
          <a:noFill/>
        </p:spPr>
        <p:txBody>
          <a:bodyPr wrap="square" rtlCol="0">
            <a:spAutoFit/>
          </a:bodyPr>
          <a:lstStyle/>
          <a:p>
            <a:pPr eaLnBrk="1" hangingPunct="1"/>
            <a:r>
              <a:rPr lang="en-US" sz="1800" i="1" dirty="0">
                <a:solidFill>
                  <a:srgbClr val="000000"/>
                </a:solidFill>
                <a:latin typeface="Arial" charset="0"/>
              </a:rPr>
              <a:t>Patients divided by quartile of baseline LDL-C and by treatment arm</a:t>
            </a:r>
          </a:p>
        </p:txBody>
      </p:sp>
      <p:sp>
        <p:nvSpPr>
          <p:cNvPr id="13" name="TextBox 12"/>
          <p:cNvSpPr txBox="1"/>
          <p:nvPr/>
        </p:nvSpPr>
        <p:spPr>
          <a:xfrm>
            <a:off x="8707472" y="2204111"/>
            <a:ext cx="380232" cy="307777"/>
          </a:xfrm>
          <a:prstGeom prst="rect">
            <a:avLst/>
          </a:prstGeom>
          <a:noFill/>
        </p:spPr>
        <p:txBody>
          <a:bodyPr wrap="none" rtlCol="0">
            <a:spAutoFit/>
          </a:bodyPr>
          <a:lstStyle/>
          <a:p>
            <a:pPr algn="l" eaLnBrk="1" hangingPunct="1"/>
            <a:r>
              <a:rPr lang="en-US" sz="1400" b="1" dirty="0">
                <a:solidFill>
                  <a:srgbClr val="15B7FF"/>
                </a:solidFill>
                <a:latin typeface="Arial Narrow" pitchFamily="34" charset="0"/>
              </a:rPr>
              <a:t>Q4</a:t>
            </a:r>
          </a:p>
        </p:txBody>
      </p:sp>
      <p:sp>
        <p:nvSpPr>
          <p:cNvPr id="14" name="TextBox 13"/>
          <p:cNvSpPr txBox="1"/>
          <p:nvPr/>
        </p:nvSpPr>
        <p:spPr>
          <a:xfrm>
            <a:off x="7486706" y="2645471"/>
            <a:ext cx="380232" cy="307777"/>
          </a:xfrm>
          <a:prstGeom prst="rect">
            <a:avLst/>
          </a:prstGeom>
          <a:noFill/>
        </p:spPr>
        <p:txBody>
          <a:bodyPr wrap="none" rtlCol="0">
            <a:spAutoFit/>
          </a:bodyPr>
          <a:lstStyle/>
          <a:p>
            <a:pPr algn="l" eaLnBrk="1" hangingPunct="1"/>
            <a:r>
              <a:rPr lang="en-US" sz="1400" b="1" dirty="0">
                <a:solidFill>
                  <a:srgbClr val="15B7FF"/>
                </a:solidFill>
                <a:latin typeface="Arial Narrow" pitchFamily="34" charset="0"/>
              </a:rPr>
              <a:t>Q3</a:t>
            </a:r>
          </a:p>
        </p:txBody>
      </p:sp>
      <p:sp>
        <p:nvSpPr>
          <p:cNvPr id="15" name="TextBox 14"/>
          <p:cNvSpPr txBox="1"/>
          <p:nvPr/>
        </p:nvSpPr>
        <p:spPr>
          <a:xfrm>
            <a:off x="6917932" y="3177646"/>
            <a:ext cx="380232" cy="307777"/>
          </a:xfrm>
          <a:prstGeom prst="rect">
            <a:avLst/>
          </a:prstGeom>
          <a:noFill/>
        </p:spPr>
        <p:txBody>
          <a:bodyPr wrap="none" rtlCol="0">
            <a:spAutoFit/>
          </a:bodyPr>
          <a:lstStyle/>
          <a:p>
            <a:pPr algn="l" eaLnBrk="1" hangingPunct="1"/>
            <a:r>
              <a:rPr lang="en-US" sz="1400" b="1" dirty="0">
                <a:solidFill>
                  <a:srgbClr val="15B7FF"/>
                </a:solidFill>
                <a:latin typeface="Arial Narrow" pitchFamily="34" charset="0"/>
              </a:rPr>
              <a:t>Q2</a:t>
            </a:r>
          </a:p>
        </p:txBody>
      </p:sp>
      <p:sp>
        <p:nvSpPr>
          <p:cNvPr id="16" name="TextBox 15"/>
          <p:cNvSpPr txBox="1"/>
          <p:nvPr/>
        </p:nvSpPr>
        <p:spPr>
          <a:xfrm>
            <a:off x="6235660" y="3684894"/>
            <a:ext cx="380232" cy="307777"/>
          </a:xfrm>
          <a:prstGeom prst="rect">
            <a:avLst/>
          </a:prstGeom>
          <a:noFill/>
        </p:spPr>
        <p:txBody>
          <a:bodyPr wrap="none" rtlCol="0">
            <a:spAutoFit/>
          </a:bodyPr>
          <a:lstStyle/>
          <a:p>
            <a:pPr algn="l" eaLnBrk="1" hangingPunct="1"/>
            <a:r>
              <a:rPr lang="en-US" sz="1400" b="1" dirty="0">
                <a:solidFill>
                  <a:srgbClr val="15B7FF"/>
                </a:solidFill>
                <a:latin typeface="Arial Narrow" pitchFamily="34" charset="0"/>
              </a:rPr>
              <a:t>Q1</a:t>
            </a:r>
          </a:p>
        </p:txBody>
      </p:sp>
      <p:sp>
        <p:nvSpPr>
          <p:cNvPr id="22" name="TextBox 21"/>
          <p:cNvSpPr txBox="1"/>
          <p:nvPr/>
        </p:nvSpPr>
        <p:spPr>
          <a:xfrm>
            <a:off x="4470709" y="3316407"/>
            <a:ext cx="380232" cy="307777"/>
          </a:xfrm>
          <a:prstGeom prst="rect">
            <a:avLst/>
          </a:prstGeom>
          <a:noFill/>
        </p:spPr>
        <p:txBody>
          <a:bodyPr wrap="none" rtlCol="0">
            <a:spAutoFit/>
          </a:bodyPr>
          <a:lstStyle/>
          <a:p>
            <a:pPr algn="l" eaLnBrk="1" hangingPunct="1"/>
            <a:r>
              <a:rPr lang="en-US" sz="1400" b="1" dirty="0">
                <a:solidFill>
                  <a:srgbClr val="C00000"/>
                </a:solidFill>
                <a:latin typeface="Arial Narrow" pitchFamily="34" charset="0"/>
              </a:rPr>
              <a:t>Q4</a:t>
            </a:r>
          </a:p>
        </p:txBody>
      </p:sp>
      <p:sp>
        <p:nvSpPr>
          <p:cNvPr id="23" name="TextBox 22"/>
          <p:cNvSpPr txBox="1"/>
          <p:nvPr/>
        </p:nvSpPr>
        <p:spPr>
          <a:xfrm>
            <a:off x="3817491" y="3508258"/>
            <a:ext cx="380232" cy="307777"/>
          </a:xfrm>
          <a:prstGeom prst="rect">
            <a:avLst/>
          </a:prstGeom>
          <a:noFill/>
        </p:spPr>
        <p:txBody>
          <a:bodyPr wrap="none" rtlCol="0">
            <a:spAutoFit/>
          </a:bodyPr>
          <a:lstStyle/>
          <a:p>
            <a:pPr algn="l" eaLnBrk="1" hangingPunct="1"/>
            <a:r>
              <a:rPr lang="en-US" sz="1400" b="1" dirty="0">
                <a:solidFill>
                  <a:srgbClr val="C00000"/>
                </a:solidFill>
                <a:latin typeface="Arial Narrow" pitchFamily="34" charset="0"/>
              </a:rPr>
              <a:t>Q3</a:t>
            </a:r>
          </a:p>
        </p:txBody>
      </p:sp>
      <p:sp>
        <p:nvSpPr>
          <p:cNvPr id="28" name="TextBox 27"/>
          <p:cNvSpPr txBox="1"/>
          <p:nvPr/>
        </p:nvSpPr>
        <p:spPr>
          <a:xfrm>
            <a:off x="3582280" y="4547758"/>
            <a:ext cx="380232" cy="307777"/>
          </a:xfrm>
          <a:prstGeom prst="rect">
            <a:avLst/>
          </a:prstGeom>
          <a:noFill/>
        </p:spPr>
        <p:txBody>
          <a:bodyPr wrap="none" rtlCol="0">
            <a:spAutoFit/>
          </a:bodyPr>
          <a:lstStyle/>
          <a:p>
            <a:pPr algn="l" eaLnBrk="1" hangingPunct="1"/>
            <a:r>
              <a:rPr lang="en-US" sz="1400" b="1" dirty="0">
                <a:solidFill>
                  <a:srgbClr val="C00000"/>
                </a:solidFill>
                <a:latin typeface="Arial Narrow" pitchFamily="34" charset="0"/>
              </a:rPr>
              <a:t>Q2</a:t>
            </a:r>
          </a:p>
        </p:txBody>
      </p:sp>
      <p:sp>
        <p:nvSpPr>
          <p:cNvPr id="29" name="TextBox 28"/>
          <p:cNvSpPr txBox="1"/>
          <p:nvPr/>
        </p:nvSpPr>
        <p:spPr>
          <a:xfrm>
            <a:off x="2745218" y="4174724"/>
            <a:ext cx="380232" cy="307777"/>
          </a:xfrm>
          <a:prstGeom prst="rect">
            <a:avLst/>
          </a:prstGeom>
          <a:noFill/>
        </p:spPr>
        <p:txBody>
          <a:bodyPr wrap="none" rtlCol="0">
            <a:spAutoFit/>
          </a:bodyPr>
          <a:lstStyle/>
          <a:p>
            <a:pPr algn="l" eaLnBrk="1" hangingPunct="1"/>
            <a:r>
              <a:rPr lang="en-US" sz="1400" b="1" dirty="0">
                <a:solidFill>
                  <a:srgbClr val="C00000"/>
                </a:solidFill>
                <a:latin typeface="Arial Narrow" pitchFamily="34" charset="0"/>
              </a:rPr>
              <a:t>Q1</a:t>
            </a:r>
          </a:p>
        </p:txBody>
      </p:sp>
      <p:sp>
        <p:nvSpPr>
          <p:cNvPr id="18" name="Oval 17"/>
          <p:cNvSpPr/>
          <p:nvPr/>
        </p:nvSpPr>
        <p:spPr>
          <a:xfrm>
            <a:off x="7706874" y="4893857"/>
            <a:ext cx="182880" cy="182880"/>
          </a:xfrm>
          <a:prstGeom prst="ellipse">
            <a:avLst/>
          </a:prstGeom>
          <a:solidFill>
            <a:srgbClr val="15B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US" sz="1800">
              <a:solidFill>
                <a:srgbClr val="FFFFFF"/>
              </a:solidFill>
              <a:latin typeface="Arial"/>
            </a:endParaRPr>
          </a:p>
        </p:txBody>
      </p:sp>
      <p:sp>
        <p:nvSpPr>
          <p:cNvPr id="26" name="TextBox 25"/>
          <p:cNvSpPr txBox="1"/>
          <p:nvPr/>
        </p:nvSpPr>
        <p:spPr>
          <a:xfrm>
            <a:off x="7930849" y="4829038"/>
            <a:ext cx="748923" cy="307777"/>
          </a:xfrm>
          <a:prstGeom prst="rect">
            <a:avLst/>
          </a:prstGeom>
          <a:noFill/>
        </p:spPr>
        <p:txBody>
          <a:bodyPr wrap="none" rtlCol="0">
            <a:spAutoFit/>
          </a:bodyPr>
          <a:lstStyle/>
          <a:p>
            <a:pPr algn="l" eaLnBrk="1" hangingPunct="1"/>
            <a:r>
              <a:rPr lang="en-US" sz="1400" b="1" dirty="0">
                <a:solidFill>
                  <a:srgbClr val="15B7FF"/>
                </a:solidFill>
                <a:latin typeface="Arial Narrow" pitchFamily="34" charset="0"/>
              </a:rPr>
              <a:t>Placebo</a:t>
            </a:r>
          </a:p>
        </p:txBody>
      </p:sp>
      <p:sp>
        <p:nvSpPr>
          <p:cNvPr id="27" name="Oval 26"/>
          <p:cNvSpPr/>
          <p:nvPr/>
        </p:nvSpPr>
        <p:spPr>
          <a:xfrm>
            <a:off x="7706874" y="5163297"/>
            <a:ext cx="182880" cy="1828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US" sz="1800">
              <a:solidFill>
                <a:srgbClr val="FFFFFF"/>
              </a:solidFill>
              <a:latin typeface="Arial"/>
            </a:endParaRPr>
          </a:p>
        </p:txBody>
      </p:sp>
      <p:sp>
        <p:nvSpPr>
          <p:cNvPr id="30" name="TextBox 29"/>
          <p:cNvSpPr txBox="1"/>
          <p:nvPr/>
        </p:nvSpPr>
        <p:spPr>
          <a:xfrm>
            <a:off x="7930848" y="5098478"/>
            <a:ext cx="1059906" cy="307777"/>
          </a:xfrm>
          <a:prstGeom prst="rect">
            <a:avLst/>
          </a:prstGeom>
          <a:noFill/>
        </p:spPr>
        <p:txBody>
          <a:bodyPr wrap="none" rtlCol="0">
            <a:spAutoFit/>
          </a:bodyPr>
          <a:lstStyle/>
          <a:p>
            <a:pPr algn="l" eaLnBrk="1" hangingPunct="1"/>
            <a:r>
              <a:rPr lang="en-US" sz="1400" b="1" dirty="0">
                <a:solidFill>
                  <a:srgbClr val="C00000"/>
                </a:solidFill>
                <a:latin typeface="Arial Narrow" pitchFamily="34" charset="0"/>
              </a:rPr>
              <a:t>Evolocumab</a:t>
            </a:r>
          </a:p>
        </p:txBody>
      </p:sp>
    </p:spTree>
    <p:extLst>
      <p:ext uri="{BB962C8B-B14F-4D97-AF65-F5344CB8AC3E}">
        <p14:creationId xmlns:p14="http://schemas.microsoft.com/office/powerpoint/2010/main" val="87940798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4C9170-16BF-41E6-81B4-D17E6B2F717B}"/>
              </a:ext>
            </a:extLst>
          </p:cNvPr>
          <p:cNvPicPr>
            <a:picLocks noChangeAspect="1"/>
          </p:cNvPicPr>
          <p:nvPr/>
        </p:nvPicPr>
        <p:blipFill>
          <a:blip r:embed="rId2"/>
          <a:stretch>
            <a:fillRect/>
          </a:stretch>
        </p:blipFill>
        <p:spPr>
          <a:xfrm>
            <a:off x="876300" y="0"/>
            <a:ext cx="8686351" cy="1676400"/>
          </a:xfrm>
          <a:prstGeom prst="rect">
            <a:avLst/>
          </a:prstGeom>
        </p:spPr>
      </p:pic>
      <p:pic>
        <p:nvPicPr>
          <p:cNvPr id="3" name="Picture 2">
            <a:extLst>
              <a:ext uri="{FF2B5EF4-FFF2-40B4-BE49-F238E27FC236}">
                <a16:creationId xmlns:a16="http://schemas.microsoft.com/office/drawing/2014/main" id="{99D06CD6-BC19-40EB-8448-1BB5E6A49D03}"/>
              </a:ext>
            </a:extLst>
          </p:cNvPr>
          <p:cNvPicPr>
            <a:picLocks noChangeAspect="1"/>
          </p:cNvPicPr>
          <p:nvPr/>
        </p:nvPicPr>
        <p:blipFill>
          <a:blip r:embed="rId3"/>
          <a:stretch>
            <a:fillRect/>
          </a:stretch>
        </p:blipFill>
        <p:spPr>
          <a:xfrm>
            <a:off x="1550305" y="1752600"/>
            <a:ext cx="7186389" cy="4866400"/>
          </a:xfrm>
          <a:prstGeom prst="rect">
            <a:avLst/>
          </a:prstGeom>
        </p:spPr>
      </p:pic>
      <p:sp>
        <p:nvSpPr>
          <p:cNvPr id="5" name="TextBox 4">
            <a:extLst>
              <a:ext uri="{FF2B5EF4-FFF2-40B4-BE49-F238E27FC236}">
                <a16:creationId xmlns:a16="http://schemas.microsoft.com/office/drawing/2014/main" id="{5726B048-A8A8-4D10-9823-106E2D260EEB}"/>
              </a:ext>
            </a:extLst>
          </p:cNvPr>
          <p:cNvSpPr txBox="1"/>
          <p:nvPr/>
        </p:nvSpPr>
        <p:spPr>
          <a:xfrm>
            <a:off x="2888874" y="6479756"/>
            <a:ext cx="3223961" cy="21544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rPr>
              <a:t>30 mg/</a:t>
            </a:r>
            <a:r>
              <a:rPr kumimoji="0" lang="en-US" sz="800" b="1" i="0" u="none" strike="noStrike" kern="1200" cap="none" spc="0" normalizeH="0" baseline="0" noProof="0" dirty="0" err="1">
                <a:ln>
                  <a:noFill/>
                </a:ln>
                <a:solidFill>
                  <a:srgbClr val="0000FF"/>
                </a:solidFill>
                <a:effectLst/>
                <a:uLnTx/>
                <a:uFillTx/>
                <a:latin typeface="Arial" pitchFamily="34" charset="0"/>
                <a:ea typeface="+mn-ea"/>
                <a:cs typeface="+mn-cs"/>
              </a:rPr>
              <a:t>dL</a:t>
            </a:r>
            <a:r>
              <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rPr>
              <a:t>                                                                     85 mg/</a:t>
            </a:r>
            <a:r>
              <a:rPr kumimoji="0" lang="en-US" sz="800" b="1" i="0" u="none" strike="noStrike" kern="1200" cap="none" spc="0" normalizeH="0" baseline="0" noProof="0" dirty="0" err="1">
                <a:ln>
                  <a:noFill/>
                </a:ln>
                <a:solidFill>
                  <a:srgbClr val="0000FF"/>
                </a:solidFill>
                <a:effectLst/>
                <a:uLnTx/>
                <a:uFillTx/>
                <a:latin typeface="Arial" pitchFamily="34" charset="0"/>
                <a:ea typeface="+mn-ea"/>
                <a:cs typeface="+mn-cs"/>
              </a:rPr>
              <a:t>dL</a:t>
            </a:r>
            <a:r>
              <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rPr>
              <a:t>     </a:t>
            </a:r>
          </a:p>
        </p:txBody>
      </p:sp>
      <p:sp>
        <p:nvSpPr>
          <p:cNvPr id="6" name="TextBox 5">
            <a:extLst>
              <a:ext uri="{FF2B5EF4-FFF2-40B4-BE49-F238E27FC236}">
                <a16:creationId xmlns:a16="http://schemas.microsoft.com/office/drawing/2014/main" id="{DCCF4F60-B468-4608-AF5E-03069AF3312F}"/>
              </a:ext>
            </a:extLst>
          </p:cNvPr>
          <p:cNvSpPr txBox="1"/>
          <p:nvPr/>
        </p:nvSpPr>
        <p:spPr>
          <a:xfrm>
            <a:off x="5895080" y="4038600"/>
            <a:ext cx="843501"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rPr>
              <a:t>20 mg/</a:t>
            </a:r>
            <a:r>
              <a:rPr kumimoji="0" lang="en-US" sz="800" b="1" i="0" u="none" strike="noStrike" kern="1200" cap="none" spc="0" normalizeH="0" baseline="0" noProof="0" dirty="0" err="1">
                <a:ln>
                  <a:noFill/>
                </a:ln>
                <a:solidFill>
                  <a:srgbClr val="0000FF"/>
                </a:solidFill>
                <a:effectLst/>
                <a:uLnTx/>
                <a:uFillTx/>
                <a:latin typeface="Arial" pitchFamily="34" charset="0"/>
                <a:ea typeface="+mn-ea"/>
                <a:cs typeface="+mn-cs"/>
              </a:rPr>
              <a:t>dL</a:t>
            </a:r>
            <a:endPar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rPr>
              <a:t>20-50 mg/</a:t>
            </a:r>
            <a:r>
              <a:rPr kumimoji="0" lang="en-US" sz="800" b="1" i="0" u="none" strike="noStrike" kern="1200" cap="none" spc="0" normalizeH="0" baseline="0" noProof="0" dirty="0" err="1">
                <a:ln>
                  <a:noFill/>
                </a:ln>
                <a:solidFill>
                  <a:srgbClr val="0000FF"/>
                </a:solidFill>
                <a:effectLst/>
                <a:uLnTx/>
                <a:uFillTx/>
                <a:latin typeface="Arial" pitchFamily="34" charset="0"/>
                <a:ea typeface="+mn-ea"/>
                <a:cs typeface="+mn-cs"/>
              </a:rPr>
              <a:t>dL</a:t>
            </a:r>
            <a:endPar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rPr>
              <a:t>50-70 mg/</a:t>
            </a:r>
            <a:r>
              <a:rPr kumimoji="0" lang="en-US" sz="800" b="1" i="0" u="none" strike="noStrike" kern="1200" cap="none" spc="0" normalizeH="0" baseline="0" noProof="0" dirty="0" err="1">
                <a:ln>
                  <a:noFill/>
                </a:ln>
                <a:solidFill>
                  <a:srgbClr val="0000FF"/>
                </a:solidFill>
                <a:effectLst/>
                <a:uLnTx/>
                <a:uFillTx/>
                <a:latin typeface="Arial" pitchFamily="34" charset="0"/>
                <a:ea typeface="+mn-ea"/>
                <a:cs typeface="+mn-cs"/>
              </a:rPr>
              <a:t>dL</a:t>
            </a:r>
            <a:endPar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rPr>
              <a:t>70-100 mg/</a:t>
            </a:r>
            <a:r>
              <a:rPr kumimoji="0" lang="en-US" sz="800" b="1" i="0" u="none" strike="noStrike" kern="1200" cap="none" spc="0" normalizeH="0" baseline="0" noProof="0" dirty="0" err="1">
                <a:ln>
                  <a:noFill/>
                </a:ln>
                <a:solidFill>
                  <a:srgbClr val="0000FF"/>
                </a:solidFill>
                <a:effectLst/>
                <a:uLnTx/>
                <a:uFillTx/>
                <a:latin typeface="Arial" pitchFamily="34" charset="0"/>
                <a:ea typeface="+mn-ea"/>
                <a:cs typeface="+mn-cs"/>
              </a:rPr>
              <a:t>dL</a:t>
            </a:r>
            <a:endPar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rPr>
              <a:t>100 mg/</a:t>
            </a:r>
            <a:r>
              <a:rPr kumimoji="0" lang="en-US" sz="800" b="1" i="0" u="none" strike="noStrike" kern="1200" cap="none" spc="0" normalizeH="0" baseline="0" noProof="0" dirty="0" err="1">
                <a:ln>
                  <a:noFill/>
                </a:ln>
                <a:solidFill>
                  <a:srgbClr val="0000FF"/>
                </a:solidFill>
                <a:effectLst/>
                <a:uLnTx/>
                <a:uFillTx/>
                <a:latin typeface="Arial" pitchFamily="34" charset="0"/>
                <a:ea typeface="+mn-ea"/>
                <a:cs typeface="+mn-cs"/>
              </a:rPr>
              <a:t>dL</a:t>
            </a:r>
            <a:endPar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endParaRPr>
          </a:p>
        </p:txBody>
      </p:sp>
      <p:pic>
        <p:nvPicPr>
          <p:cNvPr id="7" name="Picture 6">
            <a:extLst>
              <a:ext uri="{FF2B5EF4-FFF2-40B4-BE49-F238E27FC236}">
                <a16:creationId xmlns:a16="http://schemas.microsoft.com/office/drawing/2014/main" id="{07DE6C44-37E4-4415-8372-D69977799FCA}"/>
              </a:ext>
            </a:extLst>
          </p:cNvPr>
          <p:cNvPicPr>
            <a:picLocks noChangeAspect="1"/>
          </p:cNvPicPr>
          <p:nvPr/>
        </p:nvPicPr>
        <p:blipFill>
          <a:blip r:embed="rId4"/>
          <a:stretch>
            <a:fillRect/>
          </a:stretch>
        </p:blipFill>
        <p:spPr>
          <a:xfrm>
            <a:off x="8343900" y="633800"/>
            <a:ext cx="1164150" cy="408800"/>
          </a:xfrm>
          <a:prstGeom prst="rect">
            <a:avLst/>
          </a:prstGeom>
        </p:spPr>
      </p:pic>
    </p:spTree>
    <p:extLst>
      <p:ext uri="{BB962C8B-B14F-4D97-AF65-F5344CB8AC3E}">
        <p14:creationId xmlns:p14="http://schemas.microsoft.com/office/powerpoint/2010/main" val="2863843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ED996E-86D6-4888-B538-886E171FA218}"/>
              </a:ext>
            </a:extLst>
          </p:cNvPr>
          <p:cNvPicPr>
            <a:picLocks noChangeAspect="1"/>
          </p:cNvPicPr>
          <p:nvPr/>
        </p:nvPicPr>
        <p:blipFill>
          <a:blip r:embed="rId2"/>
          <a:stretch>
            <a:fillRect/>
          </a:stretch>
        </p:blipFill>
        <p:spPr>
          <a:xfrm>
            <a:off x="1485900" y="1524000"/>
            <a:ext cx="7320714" cy="4911200"/>
          </a:xfrm>
          <a:prstGeom prst="rect">
            <a:avLst/>
          </a:prstGeom>
        </p:spPr>
      </p:pic>
      <p:pic>
        <p:nvPicPr>
          <p:cNvPr id="3" name="Picture 2">
            <a:extLst>
              <a:ext uri="{FF2B5EF4-FFF2-40B4-BE49-F238E27FC236}">
                <a16:creationId xmlns:a16="http://schemas.microsoft.com/office/drawing/2014/main" id="{FEE139F7-EDF9-4966-B37C-6EEC9A56CA29}"/>
              </a:ext>
            </a:extLst>
          </p:cNvPr>
          <p:cNvPicPr>
            <a:picLocks noChangeAspect="1"/>
          </p:cNvPicPr>
          <p:nvPr/>
        </p:nvPicPr>
        <p:blipFill>
          <a:blip r:embed="rId3"/>
          <a:stretch>
            <a:fillRect/>
          </a:stretch>
        </p:blipFill>
        <p:spPr>
          <a:xfrm>
            <a:off x="876300" y="0"/>
            <a:ext cx="8686351" cy="1295400"/>
          </a:xfrm>
          <a:prstGeom prst="rect">
            <a:avLst/>
          </a:prstGeom>
        </p:spPr>
      </p:pic>
      <p:sp>
        <p:nvSpPr>
          <p:cNvPr id="4" name="TextBox 3">
            <a:extLst>
              <a:ext uri="{FF2B5EF4-FFF2-40B4-BE49-F238E27FC236}">
                <a16:creationId xmlns:a16="http://schemas.microsoft.com/office/drawing/2014/main" id="{002FD447-4848-4A28-85DE-C8C67D77FC3F}"/>
              </a:ext>
            </a:extLst>
          </p:cNvPr>
          <p:cNvSpPr txBox="1"/>
          <p:nvPr/>
        </p:nvSpPr>
        <p:spPr>
          <a:xfrm>
            <a:off x="6591300" y="1676400"/>
            <a:ext cx="843501"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rPr>
              <a:t>20 mg/</a:t>
            </a:r>
            <a:r>
              <a:rPr kumimoji="0" lang="en-US" sz="800" b="1" i="0" u="none" strike="noStrike" kern="1200" cap="none" spc="0" normalizeH="0" baseline="0" noProof="0" dirty="0" err="1">
                <a:ln>
                  <a:noFill/>
                </a:ln>
                <a:solidFill>
                  <a:srgbClr val="0000FF"/>
                </a:solidFill>
                <a:effectLst/>
                <a:uLnTx/>
                <a:uFillTx/>
                <a:latin typeface="Arial" pitchFamily="34" charset="0"/>
                <a:ea typeface="+mn-ea"/>
                <a:cs typeface="+mn-cs"/>
              </a:rPr>
              <a:t>dL</a:t>
            </a:r>
            <a:endPar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rPr>
              <a:t>20-50 mg/</a:t>
            </a:r>
            <a:r>
              <a:rPr kumimoji="0" lang="en-US" sz="800" b="1" i="0" u="none" strike="noStrike" kern="1200" cap="none" spc="0" normalizeH="0" baseline="0" noProof="0" dirty="0" err="1">
                <a:ln>
                  <a:noFill/>
                </a:ln>
                <a:solidFill>
                  <a:srgbClr val="0000FF"/>
                </a:solidFill>
                <a:effectLst/>
                <a:uLnTx/>
                <a:uFillTx/>
                <a:latin typeface="Arial" pitchFamily="34" charset="0"/>
                <a:ea typeface="+mn-ea"/>
                <a:cs typeface="+mn-cs"/>
              </a:rPr>
              <a:t>dL</a:t>
            </a:r>
            <a:endPar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rPr>
              <a:t>50-70 mg/</a:t>
            </a:r>
            <a:r>
              <a:rPr kumimoji="0" lang="en-US" sz="800" b="1" i="0" u="none" strike="noStrike" kern="1200" cap="none" spc="0" normalizeH="0" baseline="0" noProof="0" dirty="0" err="1">
                <a:ln>
                  <a:noFill/>
                </a:ln>
                <a:solidFill>
                  <a:srgbClr val="0000FF"/>
                </a:solidFill>
                <a:effectLst/>
                <a:uLnTx/>
                <a:uFillTx/>
                <a:latin typeface="Arial" pitchFamily="34" charset="0"/>
                <a:ea typeface="+mn-ea"/>
                <a:cs typeface="+mn-cs"/>
              </a:rPr>
              <a:t>dL</a:t>
            </a:r>
            <a:endPar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rPr>
              <a:t>70-100 mg/</a:t>
            </a:r>
            <a:r>
              <a:rPr kumimoji="0" lang="en-US" sz="800" b="1" i="0" u="none" strike="noStrike" kern="1200" cap="none" spc="0" normalizeH="0" baseline="0" noProof="0" dirty="0" err="1">
                <a:ln>
                  <a:noFill/>
                </a:ln>
                <a:solidFill>
                  <a:srgbClr val="0000FF"/>
                </a:solidFill>
                <a:effectLst/>
                <a:uLnTx/>
                <a:uFillTx/>
                <a:latin typeface="Arial" pitchFamily="34" charset="0"/>
                <a:ea typeface="+mn-ea"/>
                <a:cs typeface="+mn-cs"/>
              </a:rPr>
              <a:t>dL</a:t>
            </a:r>
            <a:endPar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rPr>
              <a:t>100 mg/</a:t>
            </a:r>
            <a:r>
              <a:rPr kumimoji="0" lang="en-US" sz="800" b="1" i="0" u="none" strike="noStrike" kern="1200" cap="none" spc="0" normalizeH="0" baseline="0" noProof="0" dirty="0" err="1">
                <a:ln>
                  <a:noFill/>
                </a:ln>
                <a:solidFill>
                  <a:srgbClr val="0000FF"/>
                </a:solidFill>
                <a:effectLst/>
                <a:uLnTx/>
                <a:uFillTx/>
                <a:latin typeface="Arial" pitchFamily="34" charset="0"/>
                <a:ea typeface="+mn-ea"/>
                <a:cs typeface="+mn-cs"/>
              </a:rPr>
              <a:t>dL</a:t>
            </a:r>
            <a:endParaRPr kumimoji="0" lang="en-US" sz="800" b="1" i="0" u="none" strike="noStrike" kern="1200" cap="none" spc="0" normalizeH="0" baseline="0" noProof="0" dirty="0">
              <a:ln>
                <a:noFill/>
              </a:ln>
              <a:solidFill>
                <a:srgbClr val="0000FF"/>
              </a:solidFill>
              <a:effectLst/>
              <a:uLnTx/>
              <a:uFillTx/>
              <a:latin typeface="Arial" pitchFamily="34" charset="0"/>
              <a:ea typeface="+mn-ea"/>
              <a:cs typeface="+mn-cs"/>
            </a:endParaRPr>
          </a:p>
        </p:txBody>
      </p:sp>
    </p:spTree>
    <p:extLst>
      <p:ext uri="{BB962C8B-B14F-4D97-AF65-F5344CB8AC3E}">
        <p14:creationId xmlns:p14="http://schemas.microsoft.com/office/powerpoint/2010/main" val="695595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BA1947-FB84-40F5-9AE2-E33A2E68EA46}"/>
              </a:ext>
            </a:extLst>
          </p:cNvPr>
          <p:cNvPicPr>
            <a:picLocks noChangeAspect="1"/>
          </p:cNvPicPr>
          <p:nvPr/>
        </p:nvPicPr>
        <p:blipFill>
          <a:blip r:embed="rId2">
            <a:lum bright="-10000" contrast="20000"/>
          </a:blip>
          <a:stretch>
            <a:fillRect/>
          </a:stretch>
        </p:blipFill>
        <p:spPr>
          <a:xfrm>
            <a:off x="2426679" y="0"/>
            <a:ext cx="5433641" cy="6858000"/>
          </a:xfrm>
          <a:prstGeom prst="rect">
            <a:avLst/>
          </a:prstGeom>
        </p:spPr>
      </p:pic>
      <p:sp>
        <p:nvSpPr>
          <p:cNvPr id="4" name="TextBox 3">
            <a:extLst>
              <a:ext uri="{FF2B5EF4-FFF2-40B4-BE49-F238E27FC236}">
                <a16:creationId xmlns:a16="http://schemas.microsoft.com/office/drawing/2014/main" id="{B6F42260-F657-4945-9624-53513430C508}"/>
              </a:ext>
            </a:extLst>
          </p:cNvPr>
          <p:cNvSpPr txBox="1"/>
          <p:nvPr/>
        </p:nvSpPr>
        <p:spPr>
          <a:xfrm>
            <a:off x="3162300" y="6096000"/>
            <a:ext cx="4725974" cy="20005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FF"/>
                </a:solidFill>
                <a:effectLst/>
                <a:uLnTx/>
                <a:uFillTx/>
                <a:latin typeface="Arial" pitchFamily="34" charset="0"/>
                <a:ea typeface="+mn-ea"/>
                <a:cs typeface="+mn-cs"/>
              </a:rPr>
              <a:t>20                   40                50                80               100               115                 130            155           180 mg/</a:t>
            </a:r>
            <a:r>
              <a:rPr kumimoji="0" lang="en-US" sz="700" b="1" i="0" u="none" strike="noStrike" kern="1200" cap="none" spc="0" normalizeH="0" baseline="0" noProof="0" dirty="0" err="1">
                <a:ln>
                  <a:noFill/>
                </a:ln>
                <a:solidFill>
                  <a:srgbClr val="0000FF"/>
                </a:solidFill>
                <a:effectLst/>
                <a:uLnTx/>
                <a:uFillTx/>
                <a:latin typeface="Arial" pitchFamily="34" charset="0"/>
                <a:ea typeface="+mn-ea"/>
                <a:cs typeface="+mn-cs"/>
              </a:rPr>
              <a:t>dL</a:t>
            </a:r>
            <a:endParaRPr kumimoji="0" lang="en-US" sz="700" b="1" i="0" u="none" strike="noStrike" kern="1200" cap="none" spc="0" normalizeH="0" baseline="0" noProof="0" dirty="0">
              <a:ln>
                <a:noFill/>
              </a:ln>
              <a:solidFill>
                <a:srgbClr val="0000FF"/>
              </a:solidFill>
              <a:effectLst/>
              <a:uLnTx/>
              <a:uFillTx/>
              <a:latin typeface="Arial" pitchFamily="34" charset="0"/>
              <a:ea typeface="+mn-ea"/>
              <a:cs typeface="+mn-cs"/>
            </a:endParaRPr>
          </a:p>
        </p:txBody>
      </p:sp>
      <p:pic>
        <p:nvPicPr>
          <p:cNvPr id="3" name="Picture 2">
            <a:extLst>
              <a:ext uri="{FF2B5EF4-FFF2-40B4-BE49-F238E27FC236}">
                <a16:creationId xmlns:a16="http://schemas.microsoft.com/office/drawing/2014/main" id="{156C763D-1C0F-4585-9EA3-A5727ECA0283}"/>
              </a:ext>
            </a:extLst>
          </p:cNvPr>
          <p:cNvPicPr>
            <a:picLocks noChangeAspect="1"/>
          </p:cNvPicPr>
          <p:nvPr/>
        </p:nvPicPr>
        <p:blipFill>
          <a:blip r:embed="rId3"/>
          <a:stretch>
            <a:fillRect/>
          </a:stretch>
        </p:blipFill>
        <p:spPr>
          <a:xfrm>
            <a:off x="3467100" y="27903"/>
            <a:ext cx="3200400" cy="980609"/>
          </a:xfrm>
          <a:prstGeom prst="rect">
            <a:avLst/>
          </a:prstGeom>
        </p:spPr>
      </p:pic>
      <p:sp>
        <p:nvSpPr>
          <p:cNvPr id="5" name="TextBox 4">
            <a:extLst>
              <a:ext uri="{FF2B5EF4-FFF2-40B4-BE49-F238E27FC236}">
                <a16:creationId xmlns:a16="http://schemas.microsoft.com/office/drawing/2014/main" id="{74889CEF-E064-4B07-917F-BD2353B55466}"/>
              </a:ext>
            </a:extLst>
          </p:cNvPr>
          <p:cNvSpPr txBox="1"/>
          <p:nvPr/>
        </p:nvSpPr>
        <p:spPr>
          <a:xfrm>
            <a:off x="8953500" y="6477000"/>
            <a:ext cx="1104790" cy="292388"/>
          </a:xfrm>
          <a:prstGeom prst="rect">
            <a:avLst/>
          </a:prstGeom>
          <a:noFill/>
        </p:spPr>
        <p:txBody>
          <a:bodyPr wrap="none" rtlCol="0">
            <a:spAutoFit/>
          </a:bodyPr>
          <a:lstStyle/>
          <a:p>
            <a:r>
              <a:rPr lang="en-US" dirty="0"/>
              <a:t>Lancet 2017</a:t>
            </a:r>
          </a:p>
        </p:txBody>
      </p:sp>
    </p:spTree>
    <p:extLst>
      <p:ext uri="{BB962C8B-B14F-4D97-AF65-F5344CB8AC3E}">
        <p14:creationId xmlns:p14="http://schemas.microsoft.com/office/powerpoint/2010/main" val="2238509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0DE48-FC88-44F4-BC16-A3C077EB7089}"/>
              </a:ext>
            </a:extLst>
          </p:cNvPr>
          <p:cNvPicPr>
            <a:picLocks noChangeAspect="1"/>
          </p:cNvPicPr>
          <p:nvPr/>
        </p:nvPicPr>
        <p:blipFill>
          <a:blip r:embed="rId2">
            <a:lum bright="-10000" contrast="20000"/>
          </a:blip>
          <a:stretch>
            <a:fillRect/>
          </a:stretch>
        </p:blipFill>
        <p:spPr>
          <a:xfrm>
            <a:off x="342900" y="76200"/>
            <a:ext cx="9828149" cy="5791200"/>
          </a:xfrm>
          <a:prstGeom prst="rect">
            <a:avLst/>
          </a:prstGeom>
        </p:spPr>
      </p:pic>
      <p:sp>
        <p:nvSpPr>
          <p:cNvPr id="3" name="TextBox 2">
            <a:extLst>
              <a:ext uri="{FF2B5EF4-FFF2-40B4-BE49-F238E27FC236}">
                <a16:creationId xmlns:a16="http://schemas.microsoft.com/office/drawing/2014/main" id="{7DB99A16-0636-4443-AB89-4C73DD7983A0}"/>
              </a:ext>
            </a:extLst>
          </p:cNvPr>
          <p:cNvSpPr txBox="1"/>
          <p:nvPr/>
        </p:nvSpPr>
        <p:spPr>
          <a:xfrm>
            <a:off x="3467100" y="762000"/>
            <a:ext cx="5774338" cy="20005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FF"/>
                </a:solidFill>
                <a:effectLst/>
                <a:uLnTx/>
                <a:uFillTx/>
                <a:latin typeface="Arial" pitchFamily="34" charset="0"/>
                <a:ea typeface="+mn-ea"/>
                <a:cs typeface="+mn-cs"/>
              </a:rPr>
              <a:t>20                                        20-50                                       50-70                                  70-100                                               100     mg/</a:t>
            </a:r>
            <a:r>
              <a:rPr kumimoji="0" lang="en-US" sz="700" b="1" i="0" u="none" strike="noStrike" kern="1200" cap="none" spc="0" normalizeH="0" baseline="0" noProof="0" dirty="0" err="1">
                <a:ln>
                  <a:noFill/>
                </a:ln>
                <a:solidFill>
                  <a:srgbClr val="0000FF"/>
                </a:solidFill>
                <a:effectLst/>
                <a:uLnTx/>
                <a:uFillTx/>
                <a:latin typeface="Arial" pitchFamily="34" charset="0"/>
                <a:ea typeface="+mn-ea"/>
                <a:cs typeface="+mn-cs"/>
              </a:rPr>
              <a:t>dL</a:t>
            </a:r>
            <a:endParaRPr kumimoji="0" lang="en-US" sz="700" b="1" i="0" u="none" strike="noStrike" kern="1200" cap="none" spc="0" normalizeH="0" baseline="0" noProof="0" dirty="0">
              <a:ln>
                <a:noFill/>
              </a:ln>
              <a:solidFill>
                <a:srgbClr val="0000FF"/>
              </a:solidFill>
              <a:effectLst/>
              <a:uLnTx/>
              <a:uFillTx/>
              <a:latin typeface="Arial" pitchFamily="34" charset="0"/>
              <a:ea typeface="+mn-ea"/>
              <a:cs typeface="+mn-cs"/>
            </a:endParaRPr>
          </a:p>
        </p:txBody>
      </p:sp>
      <p:pic>
        <p:nvPicPr>
          <p:cNvPr id="4" name="Picture 3">
            <a:extLst>
              <a:ext uri="{FF2B5EF4-FFF2-40B4-BE49-F238E27FC236}">
                <a16:creationId xmlns:a16="http://schemas.microsoft.com/office/drawing/2014/main" id="{AC915B7B-28F5-4F28-B70E-362C5B157FB5}"/>
              </a:ext>
            </a:extLst>
          </p:cNvPr>
          <p:cNvPicPr>
            <a:picLocks noChangeAspect="1"/>
          </p:cNvPicPr>
          <p:nvPr/>
        </p:nvPicPr>
        <p:blipFill>
          <a:blip r:embed="rId3"/>
          <a:stretch>
            <a:fillRect/>
          </a:stretch>
        </p:blipFill>
        <p:spPr>
          <a:xfrm>
            <a:off x="1714500" y="5943600"/>
            <a:ext cx="7096838" cy="772800"/>
          </a:xfrm>
          <a:prstGeom prst="rect">
            <a:avLst/>
          </a:prstGeom>
          <a:solidFill>
            <a:srgbClr val="FFFF00"/>
          </a:solidFill>
          <a:ln>
            <a:solidFill>
              <a:srgbClr val="C00000"/>
            </a:solidFill>
          </a:ln>
        </p:spPr>
      </p:pic>
    </p:spTree>
    <p:extLst>
      <p:ext uri="{BB962C8B-B14F-4D97-AF65-F5344CB8AC3E}">
        <p14:creationId xmlns:p14="http://schemas.microsoft.com/office/powerpoint/2010/main" val="2148650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A725EA-DDBD-4D5A-A3DB-E2E95E59488F}"/>
              </a:ext>
            </a:extLst>
          </p:cNvPr>
          <p:cNvPicPr>
            <a:picLocks noChangeAspect="1"/>
          </p:cNvPicPr>
          <p:nvPr/>
        </p:nvPicPr>
        <p:blipFill>
          <a:blip r:embed="rId2">
            <a:lum bright="-10000" contrast="20000"/>
          </a:blip>
          <a:stretch>
            <a:fillRect/>
          </a:stretch>
        </p:blipFill>
        <p:spPr>
          <a:xfrm>
            <a:off x="2095500" y="979780"/>
            <a:ext cx="6019800" cy="5878219"/>
          </a:xfrm>
          <a:prstGeom prst="rect">
            <a:avLst/>
          </a:prstGeom>
        </p:spPr>
      </p:pic>
      <p:pic>
        <p:nvPicPr>
          <p:cNvPr id="3" name="Picture 2">
            <a:extLst>
              <a:ext uri="{FF2B5EF4-FFF2-40B4-BE49-F238E27FC236}">
                <a16:creationId xmlns:a16="http://schemas.microsoft.com/office/drawing/2014/main" id="{C638FD4C-8AB8-4C56-8CFC-57310460F1E1}"/>
              </a:ext>
            </a:extLst>
          </p:cNvPr>
          <p:cNvPicPr>
            <a:picLocks noChangeAspect="1"/>
          </p:cNvPicPr>
          <p:nvPr/>
        </p:nvPicPr>
        <p:blipFill>
          <a:blip r:embed="rId3">
            <a:lum bright="-10000" contrast="20000"/>
          </a:blip>
          <a:stretch>
            <a:fillRect/>
          </a:stretch>
        </p:blipFill>
        <p:spPr>
          <a:xfrm>
            <a:off x="1638300" y="23554"/>
            <a:ext cx="6781800" cy="956226"/>
          </a:xfrm>
          <a:prstGeom prst="rect">
            <a:avLst/>
          </a:prstGeom>
        </p:spPr>
      </p:pic>
      <p:pic>
        <p:nvPicPr>
          <p:cNvPr id="4" name="Picture 3">
            <a:extLst>
              <a:ext uri="{FF2B5EF4-FFF2-40B4-BE49-F238E27FC236}">
                <a16:creationId xmlns:a16="http://schemas.microsoft.com/office/drawing/2014/main" id="{D3C7DADA-83DC-4F40-9C8A-D5752A7C4E7E}"/>
              </a:ext>
            </a:extLst>
          </p:cNvPr>
          <p:cNvPicPr>
            <a:picLocks noChangeAspect="1"/>
          </p:cNvPicPr>
          <p:nvPr/>
        </p:nvPicPr>
        <p:blipFill>
          <a:blip r:embed="rId4">
            <a:lum bright="-10000" contrast="20000"/>
          </a:blip>
          <a:stretch>
            <a:fillRect/>
          </a:stretch>
        </p:blipFill>
        <p:spPr>
          <a:xfrm>
            <a:off x="7734300" y="838200"/>
            <a:ext cx="2528551" cy="212800"/>
          </a:xfrm>
          <a:prstGeom prst="rect">
            <a:avLst/>
          </a:prstGeom>
        </p:spPr>
      </p:pic>
    </p:spTree>
    <p:extLst>
      <p:ext uri="{BB962C8B-B14F-4D97-AF65-F5344CB8AC3E}">
        <p14:creationId xmlns:p14="http://schemas.microsoft.com/office/powerpoint/2010/main" val="255603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Placeholder 2"/>
          <p:cNvSpPr>
            <a:spLocks noGrp="1"/>
          </p:cNvSpPr>
          <p:nvPr>
            <p:ph sz="quarter" idx="10"/>
          </p:nvPr>
        </p:nvSpPr>
        <p:spPr>
          <a:xfrm>
            <a:off x="419100" y="6019800"/>
            <a:ext cx="8576159" cy="646257"/>
          </a:xfrm>
        </p:spPr>
        <p:txBody>
          <a:bodyPr/>
          <a:lstStyle/>
          <a:p>
            <a:r>
              <a:rPr lang="en-US" dirty="0">
                <a:latin typeface="Arial" panose="020B0604020202020204" pitchFamily="34" charset="0"/>
                <a:ea typeface="Times New Roman" panose="02020603050405020304" pitchFamily="18" charset="0"/>
              </a:rPr>
              <a:t>ACC = American College of Cardiology; AHA = American Heart Association; </a:t>
            </a:r>
            <a:r>
              <a:rPr lang="en-US" dirty="0"/>
              <a:t>ESC = European Society of Cardiology; EAS = European Atherosclerosis Society; </a:t>
            </a:r>
            <a:r>
              <a:rPr lang="en-US" altLang="en-US" dirty="0"/>
              <a:t>PCSK9i = PCSK9 inhibitor</a:t>
            </a:r>
            <a:br>
              <a:rPr lang="en-US" dirty="0">
                <a:latin typeface="Arial" panose="020B0604020202020204" pitchFamily="34" charset="0"/>
                <a:ea typeface="Times New Roman" panose="02020603050405020304" pitchFamily="18" charset="0"/>
              </a:rPr>
            </a:br>
            <a:r>
              <a:rPr lang="en-US" dirty="0">
                <a:latin typeface="Arial" panose="020B0604020202020204" pitchFamily="34" charset="0"/>
                <a:ea typeface="Times New Roman" panose="02020603050405020304" pitchFamily="18" charset="0"/>
              </a:rPr>
              <a:t>1. Grundy SM, et al. </a:t>
            </a:r>
            <a:r>
              <a:rPr lang="en-US" i="1" dirty="0">
                <a:latin typeface="Arial" panose="020B0604020202020204" pitchFamily="34" charset="0"/>
                <a:ea typeface="Times New Roman" panose="02020603050405020304" pitchFamily="18" charset="0"/>
              </a:rPr>
              <a:t>J Am Coll Cardiol</a:t>
            </a:r>
            <a:r>
              <a:rPr lang="en-US" dirty="0">
                <a:latin typeface="Arial" panose="020B0604020202020204" pitchFamily="34" charset="0"/>
                <a:ea typeface="Times New Roman" panose="02020603050405020304" pitchFamily="18" charset="0"/>
              </a:rPr>
              <a:t>. 2018;73:e285-e350. 2. </a:t>
            </a:r>
            <a:r>
              <a:rPr lang="fr-FR" dirty="0"/>
              <a:t>Mach F, et al. </a:t>
            </a:r>
            <a:r>
              <a:rPr lang="fr-FR" i="1" dirty="0"/>
              <a:t>Eur J Heart. </a:t>
            </a:r>
            <a:r>
              <a:rPr lang="fr-FR" dirty="0"/>
              <a:t>2019 [epub ahead of print August 31, 2019]. doi.org/10.1093/eurheartj/ehz455.</a:t>
            </a:r>
            <a:endParaRPr lang="fr-FR" altLang="en-US" dirty="0">
              <a:latin typeface="Arial (Body)"/>
            </a:endParaRPr>
          </a:p>
        </p:txBody>
      </p:sp>
      <p:sp>
        <p:nvSpPr>
          <p:cNvPr id="57346" name="Title 1"/>
          <p:cNvSpPr>
            <a:spLocks noGrp="1"/>
          </p:cNvSpPr>
          <p:nvPr>
            <p:ph type="title"/>
          </p:nvPr>
        </p:nvSpPr>
        <p:spPr>
          <a:xfrm>
            <a:off x="495300" y="0"/>
            <a:ext cx="9375340" cy="976312"/>
          </a:xfrm>
        </p:spPr>
        <p:txBody>
          <a:bodyPr/>
          <a:lstStyle/>
          <a:p>
            <a:r>
              <a:rPr altLang="en-US" sz="2400" dirty="0"/>
              <a:t>Guidelines for Treatment of </a:t>
            </a:r>
            <a:r>
              <a:rPr lang="en-US" altLang="en-US" sz="2400" dirty="0"/>
              <a:t>Dyslipidemia in ACS </a:t>
            </a:r>
            <a:r>
              <a:rPr altLang="en-US" sz="2400" dirty="0"/>
              <a:t>STEMI</a:t>
            </a:r>
            <a:r>
              <a:rPr lang="en-US" altLang="en-US" sz="2400" dirty="0"/>
              <a:t> and NSTEMI patients emphasize LDL-C Lowering</a:t>
            </a:r>
            <a:endParaRPr alt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3649704554"/>
              </p:ext>
            </p:extLst>
          </p:nvPr>
        </p:nvGraphicFramePr>
        <p:xfrm>
          <a:off x="578644" y="1605417"/>
          <a:ext cx="9079532" cy="3629355"/>
        </p:xfrm>
        <a:graphic>
          <a:graphicData uri="http://schemas.openxmlformats.org/drawingml/2006/table">
            <a:tbl>
              <a:tblPr firstRow="1" bandRow="1">
                <a:tableStyleId>{5C22544A-7EE6-4342-B048-85BDC9FD1C3A}</a:tableStyleId>
              </a:tblPr>
              <a:tblGrid>
                <a:gridCol w="3626626">
                  <a:extLst>
                    <a:ext uri="{9D8B030D-6E8A-4147-A177-3AD203B41FA5}">
                      <a16:colId xmlns:a16="http://schemas.microsoft.com/office/drawing/2014/main" val="20001"/>
                    </a:ext>
                  </a:extLst>
                </a:gridCol>
                <a:gridCol w="5452906">
                  <a:extLst>
                    <a:ext uri="{9D8B030D-6E8A-4147-A177-3AD203B41FA5}">
                      <a16:colId xmlns:a16="http://schemas.microsoft.com/office/drawing/2014/main" val="20002"/>
                    </a:ext>
                  </a:extLst>
                </a:gridCol>
              </a:tblGrid>
              <a:tr h="370853">
                <a:tc>
                  <a:txBody>
                    <a:bodyPr/>
                    <a:lstStyle/>
                    <a:p>
                      <a:pPr algn="ctr">
                        <a:lnSpc>
                          <a:spcPct val="95000"/>
                        </a:lnSpc>
                        <a:spcBef>
                          <a:spcPts val="0"/>
                        </a:spcBef>
                        <a:spcAft>
                          <a:spcPts val="0"/>
                        </a:spcAft>
                      </a:pPr>
                      <a:r>
                        <a:rPr lang="en-US" sz="1500" dirty="0">
                          <a:solidFill>
                            <a:schemeClr val="bg1"/>
                          </a:solidFill>
                        </a:rPr>
                        <a:t>ACC/AHA</a:t>
                      </a:r>
                      <a:r>
                        <a:rPr lang="en-US" sz="1500" baseline="30000" dirty="0">
                          <a:solidFill>
                            <a:schemeClr val="bg1"/>
                          </a:solidFill>
                        </a:rPr>
                        <a:t>1</a:t>
                      </a:r>
                    </a:p>
                  </a:txBody>
                  <a:tcPr marL="7715" marR="7715" marT="7715" marB="7715"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tx2">
                          <a:lumMod val="40000"/>
                          <a:lumOff val="60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95000"/>
                        </a:lnSpc>
                        <a:spcBef>
                          <a:spcPts val="0"/>
                        </a:spcBef>
                        <a:spcAft>
                          <a:spcPts val="0"/>
                        </a:spcAft>
                      </a:pPr>
                      <a:r>
                        <a:rPr lang="en-US" sz="1500" dirty="0">
                          <a:solidFill>
                            <a:schemeClr val="bg1"/>
                          </a:solidFill>
                        </a:rPr>
                        <a:t>ESC/EAS</a:t>
                      </a:r>
                      <a:r>
                        <a:rPr lang="en-US" sz="1500" baseline="30000" dirty="0">
                          <a:solidFill>
                            <a:schemeClr val="bg1"/>
                          </a:solidFill>
                        </a:rPr>
                        <a:t>2</a:t>
                      </a:r>
                    </a:p>
                  </a:txBody>
                  <a:tcPr marL="7715" marR="7715" marT="7715" marB="7715" anchor="ctr">
                    <a:lnL w="9525" cap="flat" cmpd="sng" algn="ctr">
                      <a:solidFill>
                        <a:schemeClr val="bg1"/>
                      </a:solidFill>
                      <a:prstDash val="solid"/>
                      <a:round/>
                      <a:headEnd type="none" w="med" len="med"/>
                      <a:tailEnd type="none" w="med" len="med"/>
                    </a:lnL>
                    <a:lnR w="9525" cap="flat" cmpd="sng" algn="ctr">
                      <a:solidFill>
                        <a:schemeClr val="tx2">
                          <a:lumMod val="40000"/>
                          <a:lumOff val="60000"/>
                        </a:schemeClr>
                      </a:solidFill>
                      <a:prstDash val="solid"/>
                      <a:round/>
                      <a:headEnd type="none" w="med" len="med"/>
                      <a:tailEnd type="none" w="med" len="med"/>
                    </a:lnR>
                    <a:lnT w="9525" cap="flat" cmpd="sng" algn="ctr">
                      <a:solidFill>
                        <a:schemeClr val="tx2">
                          <a:lumMod val="40000"/>
                          <a:lumOff val="60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2947226">
                <a:tc>
                  <a:txBody>
                    <a:bodyPr/>
                    <a:lstStyle/>
                    <a:p>
                      <a:pPr marL="177800" marR="0" lvl="0" indent="-177800" algn="l" defTabSz="914400" rtl="0" eaLnBrk="1" fontAlgn="auto" latinLnBrk="0" hangingPunct="1">
                        <a:lnSpc>
                          <a:spcPct val="95000"/>
                        </a:lnSpc>
                        <a:spcBef>
                          <a:spcPts val="0"/>
                        </a:spcBef>
                        <a:spcAft>
                          <a:spcPts val="0"/>
                        </a:spcAft>
                        <a:buClrTx/>
                        <a:buSzTx/>
                        <a:buFont typeface="Arial" panose="020B0604020202020204" pitchFamily="34" charset="0"/>
                        <a:buChar char="•"/>
                        <a:tabLst/>
                        <a:defRPr/>
                      </a:pPr>
                      <a:r>
                        <a:rPr lang="en-US" sz="1400" b="1" i="0" u="none" strike="noStrike" kern="1200" baseline="0" dirty="0">
                          <a:solidFill>
                            <a:schemeClr val="tx1"/>
                          </a:solidFill>
                          <a:latin typeface="+mn-lt"/>
                          <a:ea typeface="+mn-ea"/>
                          <a:cs typeface="+mn-cs"/>
                        </a:rPr>
                        <a:t>Age </a:t>
                      </a:r>
                      <a:r>
                        <a:rPr lang="en-US" sz="1400" b="1" i="0" u="none" strike="noStrike" kern="1200" baseline="0" dirty="0">
                          <a:solidFill>
                            <a:schemeClr val="tx1"/>
                          </a:solidFill>
                          <a:latin typeface="+mn-lt"/>
                          <a:ea typeface="+mn-ea"/>
                          <a:cs typeface="+mn-cs"/>
                          <a:sym typeface="Symbol" panose="05050102010706020507" pitchFamily="18" charset="2"/>
                        </a:rPr>
                        <a:t></a:t>
                      </a:r>
                      <a:r>
                        <a:rPr lang="en-US" sz="1400" b="1" i="0" u="none" strike="noStrike" kern="1200" baseline="0" dirty="0">
                          <a:solidFill>
                            <a:schemeClr val="tx1"/>
                          </a:solidFill>
                          <a:latin typeface="+mn-lt"/>
                          <a:ea typeface="+mn-ea"/>
                          <a:cs typeface="+mn-cs"/>
                        </a:rPr>
                        <a:t> 75 and no safety concerns: </a:t>
                      </a:r>
                      <a:br>
                        <a:rPr lang="en-US" sz="1400" b="1" i="0" u="none" strike="noStrike" kern="1200" baseline="0" dirty="0">
                          <a:solidFill>
                            <a:schemeClr val="tx1"/>
                          </a:solidFill>
                          <a:latin typeface="+mn-lt"/>
                          <a:ea typeface="+mn-ea"/>
                          <a:cs typeface="+mn-cs"/>
                        </a:rPr>
                      </a:br>
                      <a:r>
                        <a:rPr lang="en-US" sz="1400" b="1" i="0" u="none" strike="noStrike" kern="1200" baseline="0" dirty="0">
                          <a:solidFill>
                            <a:schemeClr val="tx1"/>
                          </a:solidFill>
                          <a:latin typeface="+mn-lt"/>
                          <a:ea typeface="+mn-ea"/>
                          <a:cs typeface="+mn-cs"/>
                        </a:rPr>
                        <a:t>High-intensity statins to lower LDL-C </a:t>
                      </a:r>
                      <a:br>
                        <a:rPr lang="en-US" sz="1400" b="1" i="0" u="none" strike="noStrike" kern="1200" baseline="0" dirty="0">
                          <a:solidFill>
                            <a:schemeClr val="tx1"/>
                          </a:solidFill>
                          <a:latin typeface="+mn-lt"/>
                          <a:ea typeface="+mn-ea"/>
                          <a:cs typeface="+mn-cs"/>
                        </a:rPr>
                      </a:br>
                      <a:r>
                        <a:rPr lang="en-US" sz="1400" b="1" i="0" u="none" strike="noStrike" kern="1200" baseline="0" dirty="0">
                          <a:solidFill>
                            <a:schemeClr val="tx1"/>
                          </a:solidFill>
                          <a:latin typeface="+mn-lt"/>
                          <a:ea typeface="+mn-ea"/>
                          <a:cs typeface="+mn-cs"/>
                        </a:rPr>
                        <a:t>by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400" b="1" i="0" u="none" strike="noStrike" kern="1200" baseline="0" dirty="0">
                          <a:solidFill>
                            <a:schemeClr val="tx1"/>
                          </a:solidFill>
                          <a:latin typeface="+mn-lt"/>
                          <a:ea typeface="+mn-ea"/>
                          <a:cs typeface="+mn-cs"/>
                        </a:rPr>
                        <a:t>50%</a:t>
                      </a:r>
                    </a:p>
                    <a:p>
                      <a:pPr marL="177800" marR="0" lvl="0" indent="-177800" algn="l" defTabSz="914400" rtl="0" eaLnBrk="1" fontAlgn="auto" latinLnBrk="0" hangingPunct="1">
                        <a:lnSpc>
                          <a:spcPct val="95000"/>
                        </a:lnSpc>
                        <a:spcBef>
                          <a:spcPts val="0"/>
                        </a:spcBef>
                        <a:spcAft>
                          <a:spcPts val="0"/>
                        </a:spcAft>
                        <a:buClrTx/>
                        <a:buSzTx/>
                        <a:buFont typeface="Arial" panose="020B0604020202020204" pitchFamily="34" charset="0"/>
                        <a:buChar char="•"/>
                        <a:tabLst/>
                        <a:defRPr/>
                      </a:pPr>
                      <a:endParaRPr lang="en-US" sz="1400" b="1" i="0" u="none" strike="noStrike" kern="1200" baseline="0" dirty="0">
                        <a:solidFill>
                          <a:schemeClr val="tx1"/>
                        </a:solidFill>
                        <a:latin typeface="+mn-lt"/>
                        <a:ea typeface="+mn-ea"/>
                        <a:cs typeface="+mn-cs"/>
                      </a:endParaRPr>
                    </a:p>
                    <a:p>
                      <a:pPr marL="177800" marR="0" lvl="0" indent="-177800" algn="l" defTabSz="914400" rtl="0" eaLnBrk="1" fontAlgn="auto" latinLnBrk="0" hangingPunct="1">
                        <a:lnSpc>
                          <a:spcPct val="95000"/>
                        </a:lnSpc>
                        <a:spcBef>
                          <a:spcPts val="0"/>
                        </a:spcBef>
                        <a:spcAft>
                          <a:spcPts val="0"/>
                        </a:spcAft>
                        <a:buClrTx/>
                        <a:buSzTx/>
                        <a:buFont typeface="Arial" panose="020B0604020202020204" pitchFamily="34" charset="0"/>
                        <a:buChar char="•"/>
                        <a:tabLst/>
                        <a:defRPr/>
                      </a:pPr>
                      <a:r>
                        <a:rPr lang="en-US" sz="1400" b="1" i="0" u="none" strike="noStrike" kern="1200" baseline="0" dirty="0">
                          <a:solidFill>
                            <a:schemeClr val="tx1"/>
                          </a:solidFill>
                          <a:latin typeface="+mn-lt"/>
                          <a:ea typeface="+mn-ea"/>
                          <a:cs typeface="+mn-cs"/>
                        </a:rPr>
                        <a:t>Age &gt; 75 or safety concerns: Moderate- or high-intensity statin therapy after evaluation for ASCVD risk reduction</a:t>
                      </a:r>
                      <a:r>
                        <a:rPr lang="en-US" sz="1400" b="1" i="0" u="none" strike="noStrike" kern="1200" baseline="30000" dirty="0">
                          <a:solidFill>
                            <a:schemeClr val="tx1"/>
                          </a:solidFill>
                          <a:latin typeface="+mn-lt"/>
                          <a:ea typeface="+mn-ea"/>
                          <a:cs typeface="+mn-cs"/>
                        </a:rPr>
                        <a:t>2</a:t>
                      </a:r>
                    </a:p>
                    <a:p>
                      <a:pPr marL="177800" marR="0" lvl="0" indent="-177800" algn="l" defTabSz="914400" rtl="0" eaLnBrk="1" fontAlgn="auto" latinLnBrk="0" hangingPunct="1">
                        <a:lnSpc>
                          <a:spcPct val="95000"/>
                        </a:lnSpc>
                        <a:spcBef>
                          <a:spcPts val="0"/>
                        </a:spcBef>
                        <a:spcAft>
                          <a:spcPts val="0"/>
                        </a:spcAft>
                        <a:buClrTx/>
                        <a:buSzTx/>
                        <a:buFont typeface="Arial" panose="020B0604020202020204" pitchFamily="34" charset="0"/>
                        <a:buChar char="•"/>
                        <a:tabLst/>
                        <a:defRPr/>
                      </a:pPr>
                      <a:endParaRPr lang="en-US" sz="1400" b="1" i="0" u="none" strike="noStrike" kern="1200" baseline="30000" dirty="0">
                        <a:solidFill>
                          <a:schemeClr val="tx1"/>
                        </a:solidFill>
                        <a:latin typeface="+mn-lt"/>
                        <a:ea typeface="+mn-ea"/>
                        <a:cs typeface="+mn-cs"/>
                      </a:endParaRPr>
                    </a:p>
                    <a:p>
                      <a:pPr marL="177800" marR="0" lvl="0" indent="-177800" algn="l" defTabSz="914400" rtl="0" eaLnBrk="1" fontAlgn="auto" latinLnBrk="0" hangingPunct="1">
                        <a:lnSpc>
                          <a:spcPct val="95000"/>
                        </a:lnSpc>
                        <a:spcBef>
                          <a:spcPts val="0"/>
                        </a:spcBef>
                        <a:spcAft>
                          <a:spcPts val="0"/>
                        </a:spcAft>
                        <a:buClrTx/>
                        <a:buSzTx/>
                        <a:buFont typeface="Arial" panose="020B0604020202020204" pitchFamily="34" charset="0"/>
                        <a:buChar char="•"/>
                        <a:tabLst/>
                        <a:defRPr/>
                      </a:pPr>
                      <a:r>
                        <a:rPr lang="en-US" sz="1400" b="1" i="0" u="none" strike="noStrike" kern="1200" baseline="0" dirty="0">
                          <a:solidFill>
                            <a:schemeClr val="tx1"/>
                          </a:solidFill>
                          <a:latin typeface="+mn-lt"/>
                          <a:ea typeface="+mn-ea"/>
                          <a:cs typeface="+mn-cs"/>
                        </a:rPr>
                        <a:t>On maximal LDL-C lowering therapy </a:t>
                      </a:r>
                      <a:br>
                        <a:rPr lang="en-US" sz="1400" b="1" i="0" u="none" strike="noStrike" kern="1200" baseline="0" dirty="0">
                          <a:solidFill>
                            <a:schemeClr val="tx1"/>
                          </a:solidFill>
                          <a:latin typeface="+mn-lt"/>
                          <a:ea typeface="+mn-ea"/>
                          <a:cs typeface="+mn-cs"/>
                        </a:rPr>
                      </a:br>
                      <a:r>
                        <a:rPr lang="en-US" sz="1400" b="1" i="0" u="none" strike="noStrike" kern="1200" baseline="0" dirty="0">
                          <a:solidFill>
                            <a:schemeClr val="tx1"/>
                          </a:solidFill>
                          <a:latin typeface="+mn-lt"/>
                          <a:ea typeface="+mn-ea"/>
                          <a:cs typeface="+mn-cs"/>
                        </a:rPr>
                        <a:t>with LDL-C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400" b="1" i="0" u="none" strike="noStrike" kern="1200" baseline="0" dirty="0">
                          <a:solidFill>
                            <a:schemeClr val="tx1"/>
                          </a:solidFill>
                          <a:latin typeface="+mn-lt"/>
                          <a:ea typeface="+mn-ea"/>
                          <a:cs typeface="+mn-cs"/>
                        </a:rPr>
                        <a:t>70 mg/dL (</a:t>
                      </a:r>
                      <a:r>
                        <a:rPr lang="en-US" sz="1400" dirty="0">
                          <a:latin typeface="+mn-lt"/>
                        </a:rPr>
                        <a:t>≥ </a:t>
                      </a:r>
                      <a:r>
                        <a:rPr lang="en-US" sz="1400" b="1" i="0" u="none" strike="noStrike" kern="1200" baseline="0" dirty="0">
                          <a:solidFill>
                            <a:schemeClr val="tx1"/>
                          </a:solidFill>
                          <a:latin typeface="+mn-lt"/>
                          <a:ea typeface="+mn-ea"/>
                          <a:cs typeface="+mn-cs"/>
                        </a:rPr>
                        <a:t>1.8 mmol/L): reasonable to add PCSK9i</a:t>
                      </a:r>
                      <a:endParaRPr lang="en-US" sz="1400" b="1" i="0" u="none" strike="noStrike" kern="1200" baseline="30000" dirty="0">
                        <a:solidFill>
                          <a:schemeClr val="tx1"/>
                        </a:solidFill>
                        <a:latin typeface="+mn-lt"/>
                        <a:ea typeface="+mn-ea"/>
                        <a:cs typeface="+mn-cs"/>
                      </a:endParaRPr>
                    </a:p>
                  </a:txBody>
                  <a:tcPr marL="77153" marR="7715" marT="7715" marB="7715" anchor="ctr">
                    <a:lnL w="9525" cap="flat" cmpd="sng" algn="ctr">
                      <a:solidFill>
                        <a:schemeClr val="tx2">
                          <a:lumMod val="40000"/>
                          <a:lumOff val="60000"/>
                        </a:schemeClr>
                      </a:solidFill>
                      <a:prstDash val="solid"/>
                      <a:round/>
                      <a:headEnd type="none" w="med" len="med"/>
                      <a:tailEnd type="none" w="med" len="med"/>
                    </a:lnL>
                    <a:lnR w="9525" cap="flat" cmpd="sng" algn="ctr">
                      <a:solidFill>
                        <a:schemeClr val="tx2">
                          <a:lumMod val="40000"/>
                          <a:lumOff val="60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FD6B5"/>
                    </a:solidFill>
                  </a:tcPr>
                </a:tc>
                <a:tc>
                  <a:txBody>
                    <a:bodyPr/>
                    <a:lstStyle/>
                    <a:p>
                      <a:pPr marL="285750" indent="-285750" algn="l">
                        <a:lnSpc>
                          <a:spcPct val="95000"/>
                        </a:lnSpc>
                        <a:spcBef>
                          <a:spcPts val="0"/>
                        </a:spcBef>
                        <a:spcAft>
                          <a:spcPts val="0"/>
                        </a:spcAft>
                        <a:buFont typeface="Arial" panose="020B0604020202020204" pitchFamily="34" charset="0"/>
                        <a:buChar char="•"/>
                        <a:tabLst/>
                      </a:pPr>
                      <a:r>
                        <a:rPr lang="en-US" sz="1400" b="1" i="0" u="none" strike="noStrike" kern="1200" baseline="0" dirty="0">
                          <a:solidFill>
                            <a:schemeClr val="tx1"/>
                          </a:solidFill>
                          <a:highlight>
                            <a:srgbClr val="FFFF00"/>
                          </a:highlight>
                          <a:latin typeface="+mn-lt"/>
                          <a:ea typeface="+mn-ea"/>
                          <a:cs typeface="+mn-cs"/>
                        </a:rPr>
                        <a:t>LDL-C ↓ ≥ 50% from baseline </a:t>
                      </a:r>
                      <a:r>
                        <a:rPr lang="en-US" sz="1400" b="1" i="1" u="none" strike="noStrike" kern="1200" baseline="0" dirty="0">
                          <a:solidFill>
                            <a:schemeClr val="tx1"/>
                          </a:solidFill>
                          <a:highlight>
                            <a:srgbClr val="FFFF00"/>
                          </a:highlight>
                          <a:latin typeface="+mn-lt"/>
                          <a:ea typeface="+mn-ea"/>
                          <a:cs typeface="+mn-cs"/>
                        </a:rPr>
                        <a:t>AND</a:t>
                      </a:r>
                      <a:r>
                        <a:rPr lang="en-US" sz="1400" b="1" i="0" u="none" strike="noStrike" kern="1200" baseline="0" dirty="0">
                          <a:solidFill>
                            <a:schemeClr val="tx1"/>
                          </a:solidFill>
                          <a:highlight>
                            <a:srgbClr val="FFFF00"/>
                          </a:highlight>
                          <a:latin typeface="+mn-lt"/>
                          <a:ea typeface="+mn-ea"/>
                          <a:cs typeface="+mn-cs"/>
                        </a:rPr>
                        <a:t> &lt; 55 mg/dL</a:t>
                      </a:r>
                    </a:p>
                    <a:p>
                      <a:pPr marL="0" indent="0" algn="l">
                        <a:lnSpc>
                          <a:spcPct val="95000"/>
                        </a:lnSpc>
                        <a:spcBef>
                          <a:spcPts val="0"/>
                        </a:spcBef>
                        <a:spcAft>
                          <a:spcPts val="0"/>
                        </a:spcAft>
                        <a:buFont typeface="Arial" panose="020B0604020202020204" pitchFamily="34" charset="0"/>
                        <a:buNone/>
                        <a:tabLst/>
                      </a:pPr>
                      <a:r>
                        <a:rPr lang="en-US" sz="1400" b="1" i="0" u="none" strike="noStrike" kern="1200" baseline="0" dirty="0">
                          <a:solidFill>
                            <a:schemeClr val="tx1"/>
                          </a:solidFill>
                          <a:latin typeface="+mn-lt"/>
                          <a:ea typeface="+mn-ea"/>
                          <a:cs typeface="+mn-cs"/>
                        </a:rPr>
                        <a:t> </a:t>
                      </a:r>
                    </a:p>
                    <a:p>
                      <a:pPr marL="285750" indent="-285750" algn="l">
                        <a:lnSpc>
                          <a:spcPct val="95000"/>
                        </a:lnSpc>
                        <a:spcBef>
                          <a:spcPts val="0"/>
                        </a:spcBef>
                        <a:spcAft>
                          <a:spcPts val="0"/>
                        </a:spcAft>
                        <a:buFont typeface="Arial" panose="020B0604020202020204" pitchFamily="34" charset="0"/>
                        <a:buChar char="•"/>
                        <a:tabLst/>
                      </a:pPr>
                      <a:r>
                        <a:rPr lang="en-US" sz="1400" b="1" i="0" u="none" strike="noStrike" kern="1200" baseline="0" dirty="0">
                          <a:solidFill>
                            <a:schemeClr val="tx1"/>
                          </a:solidFill>
                          <a:latin typeface="+mn-lt"/>
                          <a:ea typeface="+mn-ea"/>
                          <a:cs typeface="+mn-cs"/>
                        </a:rPr>
                        <a:t>Initiate high-intensity statin therapy during first 1</a:t>
                      </a:r>
                      <a:r>
                        <a:rPr lang="en-US" sz="1400" b="1" i="0" u="none" strike="noStrike" kern="1200" baseline="0" dirty="0">
                          <a:solidFill>
                            <a:schemeClr val="tx1"/>
                          </a:solidFill>
                          <a:latin typeface="Calibri" panose="020F0502020204030204" pitchFamily="34" charset="0"/>
                          <a:ea typeface="+mn-ea"/>
                          <a:cs typeface="+mn-cs"/>
                        </a:rPr>
                        <a:t>–</a:t>
                      </a:r>
                      <a:r>
                        <a:rPr lang="en-US" sz="1400" b="1" i="0" u="none" strike="noStrike" kern="1200" baseline="0" dirty="0">
                          <a:solidFill>
                            <a:schemeClr val="tx1"/>
                          </a:solidFill>
                          <a:latin typeface="+mn-lt"/>
                          <a:ea typeface="+mn-ea"/>
                          <a:cs typeface="+mn-cs"/>
                        </a:rPr>
                        <a:t>4 days of ACS hospitalization</a:t>
                      </a:r>
                    </a:p>
                    <a:p>
                      <a:pPr marL="285750" indent="-285750" algn="l">
                        <a:lnSpc>
                          <a:spcPct val="95000"/>
                        </a:lnSpc>
                        <a:spcBef>
                          <a:spcPts val="0"/>
                        </a:spcBef>
                        <a:spcAft>
                          <a:spcPts val="0"/>
                        </a:spcAft>
                        <a:buFont typeface="Arial" panose="020B0604020202020204" pitchFamily="34" charset="0"/>
                        <a:buChar char="•"/>
                        <a:tabLst/>
                      </a:pPr>
                      <a:endParaRPr lang="en-US" sz="1400" b="1" i="0" u="none" strike="noStrike" kern="1200" baseline="0" dirty="0">
                        <a:solidFill>
                          <a:schemeClr val="tx1"/>
                        </a:solidFill>
                        <a:latin typeface="+mn-lt"/>
                        <a:ea typeface="+mn-ea"/>
                        <a:cs typeface="+mn-cs"/>
                      </a:endParaRPr>
                    </a:p>
                    <a:p>
                      <a:pPr marL="285750" indent="-285750" algn="l">
                        <a:lnSpc>
                          <a:spcPct val="95000"/>
                        </a:lnSpc>
                        <a:spcBef>
                          <a:spcPts val="0"/>
                        </a:spcBef>
                        <a:spcAft>
                          <a:spcPts val="0"/>
                        </a:spcAft>
                        <a:buFont typeface="Arial" panose="020B0604020202020204" pitchFamily="34" charset="0"/>
                        <a:buChar char="•"/>
                        <a:tabLst/>
                      </a:pPr>
                      <a:r>
                        <a:rPr lang="en-US" sz="1400" b="1" i="0" u="none" strike="noStrike" kern="1200" baseline="0" dirty="0">
                          <a:solidFill>
                            <a:schemeClr val="tx1"/>
                          </a:solidFill>
                          <a:latin typeface="+mn-lt"/>
                          <a:ea typeface="+mn-ea"/>
                          <a:cs typeface="+mn-cs"/>
                        </a:rPr>
                        <a:t>For planned PCI: consider high-intensity statin pretreatment (or loading dose if on statin)</a:t>
                      </a:r>
                    </a:p>
                    <a:p>
                      <a:pPr marL="285750" indent="-285750" algn="l">
                        <a:lnSpc>
                          <a:spcPct val="95000"/>
                        </a:lnSpc>
                        <a:spcBef>
                          <a:spcPts val="0"/>
                        </a:spcBef>
                        <a:spcAft>
                          <a:spcPts val="0"/>
                        </a:spcAft>
                        <a:buFont typeface="Arial" panose="020B0604020202020204" pitchFamily="34" charset="0"/>
                        <a:buChar char="•"/>
                        <a:tabLst/>
                      </a:pPr>
                      <a:endParaRPr lang="en-US" sz="1400" b="1" i="0" u="none" strike="noStrike" kern="1200" baseline="0" dirty="0">
                        <a:solidFill>
                          <a:schemeClr val="tx1"/>
                        </a:solidFill>
                        <a:latin typeface="+mn-lt"/>
                        <a:ea typeface="+mn-ea"/>
                        <a:cs typeface="+mn-cs"/>
                      </a:endParaRPr>
                    </a:p>
                    <a:p>
                      <a:pPr marL="285750" marR="0" indent="-285750" algn="l" defTabSz="914377" rtl="0" eaLnBrk="1" fontAlgn="auto" latinLnBrk="0" hangingPunct="1">
                        <a:lnSpc>
                          <a:spcPct val="95000"/>
                        </a:lnSpc>
                        <a:spcBef>
                          <a:spcPts val="0"/>
                        </a:spcBef>
                        <a:spcAft>
                          <a:spcPts val="0"/>
                        </a:spcAft>
                        <a:buClrTx/>
                        <a:buSzTx/>
                        <a:buFont typeface="Arial" panose="020B0604020202020204" pitchFamily="34" charset="0"/>
                        <a:buChar char="•"/>
                        <a:tabLst/>
                        <a:defRPr/>
                      </a:pPr>
                      <a:r>
                        <a:rPr lang="en-US" sz="1400" b="1" i="0" u="none" strike="noStrike" kern="1200" baseline="0" dirty="0">
                          <a:solidFill>
                            <a:schemeClr val="tx1"/>
                          </a:solidFill>
                          <a:latin typeface="+mn-lt"/>
                          <a:ea typeface="+mn-ea"/>
                          <a:cs typeface="+mn-cs"/>
                        </a:rPr>
                        <a:t>LDL-C levels not at goal despite maximally tolerated </a:t>
                      </a:r>
                      <a:br>
                        <a:rPr lang="en-US" sz="1400" b="1" i="0" u="none" strike="noStrike" kern="1200" baseline="0" dirty="0">
                          <a:solidFill>
                            <a:schemeClr val="tx1"/>
                          </a:solidFill>
                          <a:latin typeface="+mn-lt"/>
                          <a:ea typeface="+mn-ea"/>
                          <a:cs typeface="+mn-cs"/>
                        </a:rPr>
                      </a:br>
                      <a:r>
                        <a:rPr lang="en-US" sz="1400" b="1" i="0" u="none" strike="noStrike" kern="1200" baseline="0" dirty="0">
                          <a:solidFill>
                            <a:schemeClr val="tx1"/>
                          </a:solidFill>
                          <a:latin typeface="+mn-lt"/>
                          <a:ea typeface="+mn-ea"/>
                          <a:cs typeface="+mn-cs"/>
                        </a:rPr>
                        <a:t>statin + ezetimibe: consider PCSK9i early after event (during hospitalization for ACS event, if possible)</a:t>
                      </a:r>
                    </a:p>
                    <a:p>
                      <a:pPr marL="285750" marR="0" indent="-285750" algn="l" defTabSz="914377" rtl="0" eaLnBrk="1" fontAlgn="auto" latinLnBrk="0" hangingPunct="1">
                        <a:lnSpc>
                          <a:spcPct val="95000"/>
                        </a:lnSpc>
                        <a:spcBef>
                          <a:spcPts val="0"/>
                        </a:spcBef>
                        <a:spcAft>
                          <a:spcPts val="0"/>
                        </a:spcAft>
                        <a:buClrTx/>
                        <a:buSzTx/>
                        <a:buFont typeface="Arial" panose="020B0604020202020204" pitchFamily="34" charset="0"/>
                        <a:buChar char="•"/>
                        <a:tabLst/>
                        <a:defRPr/>
                      </a:pPr>
                      <a:endParaRPr lang="en-US" sz="1400" b="1" i="0" u="none" strike="noStrike" kern="1200" baseline="0" dirty="0">
                        <a:solidFill>
                          <a:schemeClr val="tx1"/>
                        </a:solidFill>
                        <a:latin typeface="+mn-lt"/>
                        <a:ea typeface="+mn-ea"/>
                        <a:cs typeface="+mn-cs"/>
                      </a:endParaRPr>
                    </a:p>
                    <a:p>
                      <a:pPr marL="285750" marR="0" indent="-285750" algn="l" defTabSz="914377" rtl="0" eaLnBrk="1" fontAlgn="auto" latinLnBrk="0" hangingPunct="1">
                        <a:lnSpc>
                          <a:spcPct val="95000"/>
                        </a:lnSpc>
                        <a:spcBef>
                          <a:spcPts val="0"/>
                        </a:spcBef>
                        <a:spcAft>
                          <a:spcPts val="0"/>
                        </a:spcAft>
                        <a:buClrTx/>
                        <a:buSzTx/>
                        <a:buFont typeface="Arial" panose="020B0604020202020204" pitchFamily="34" charset="0"/>
                        <a:buChar char="•"/>
                        <a:tabLst/>
                        <a:defRPr/>
                      </a:pPr>
                      <a:r>
                        <a:rPr lang="en-US" sz="1400" b="1" i="0" u="none" strike="noStrike" kern="1200" baseline="0" dirty="0">
                          <a:solidFill>
                            <a:schemeClr val="tx1"/>
                          </a:solidFill>
                          <a:highlight>
                            <a:srgbClr val="FFFF00"/>
                          </a:highlight>
                          <a:latin typeface="+mn-lt"/>
                          <a:ea typeface="+mn-ea"/>
                          <a:cs typeface="+mn-cs"/>
                        </a:rPr>
                        <a:t>LDL-C goal not achieved after 4</a:t>
                      </a:r>
                      <a:r>
                        <a:rPr lang="en-US" sz="1400" b="1" i="0" u="none" strike="noStrike" kern="1200" baseline="0" dirty="0">
                          <a:solidFill>
                            <a:schemeClr val="tx1"/>
                          </a:solidFill>
                          <a:highlight>
                            <a:srgbClr val="FFFF00"/>
                          </a:highlight>
                          <a:latin typeface="Calibri" panose="020F0502020204030204" pitchFamily="34" charset="0"/>
                          <a:ea typeface="+mn-ea"/>
                          <a:cs typeface="+mn-cs"/>
                        </a:rPr>
                        <a:t>–</a:t>
                      </a:r>
                      <a:r>
                        <a:rPr lang="en-US" sz="1400" b="1" i="0" u="none" strike="noStrike" kern="1200" baseline="0" dirty="0">
                          <a:solidFill>
                            <a:schemeClr val="tx1"/>
                          </a:solidFill>
                          <a:highlight>
                            <a:srgbClr val="FFFF00"/>
                          </a:highlight>
                          <a:latin typeface="+mn-lt"/>
                          <a:ea typeface="+mn-ea"/>
                          <a:cs typeface="+mn-cs"/>
                        </a:rPr>
                        <a:t>6 weeks despite maximally tolerated statin + ezetimibe: recommend initiation of PCSK9i</a:t>
                      </a:r>
                    </a:p>
                    <a:p>
                      <a:pPr marL="285750" marR="0" indent="-285750" algn="l" defTabSz="914377" rtl="0" eaLnBrk="1" fontAlgn="auto" latinLnBrk="0" hangingPunct="1">
                        <a:lnSpc>
                          <a:spcPct val="95000"/>
                        </a:lnSpc>
                        <a:spcBef>
                          <a:spcPts val="0"/>
                        </a:spcBef>
                        <a:spcAft>
                          <a:spcPts val="0"/>
                        </a:spcAft>
                        <a:buClrTx/>
                        <a:buSzTx/>
                        <a:buFont typeface="Arial" panose="020B0604020202020204" pitchFamily="34" charset="0"/>
                        <a:buChar char="•"/>
                        <a:tabLst/>
                        <a:defRPr/>
                      </a:pPr>
                      <a:endParaRPr lang="en-US" sz="1400" b="1" i="0" u="none" strike="noStrike" kern="1200" baseline="0" dirty="0">
                        <a:solidFill>
                          <a:schemeClr val="tx1"/>
                        </a:solidFill>
                        <a:latin typeface="+mn-lt"/>
                        <a:ea typeface="+mn-ea"/>
                        <a:cs typeface="+mn-cs"/>
                      </a:endParaRPr>
                    </a:p>
                  </a:txBody>
                  <a:tcPr marL="77153" marR="7715" marT="7715" marB="7715" anchor="ctr">
                    <a:lnL w="9525" cap="flat" cmpd="sng" algn="ctr">
                      <a:solidFill>
                        <a:schemeClr val="tx2">
                          <a:lumMod val="40000"/>
                          <a:lumOff val="60000"/>
                        </a:schemeClr>
                      </a:solidFill>
                      <a:prstDash val="solid"/>
                      <a:round/>
                      <a:headEnd type="none" w="med" len="med"/>
                      <a:tailEnd type="none" w="med" len="med"/>
                    </a:lnL>
                    <a:lnR w="9525" cap="flat" cmpd="sng" algn="ctr">
                      <a:solidFill>
                        <a:schemeClr val="tx2">
                          <a:lumMod val="40000"/>
                          <a:lumOff val="60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FD6B5"/>
                    </a:solidFill>
                  </a:tcPr>
                </a:tc>
                <a:extLst>
                  <a:ext uri="{0D108BD9-81ED-4DB2-BD59-A6C34878D82A}">
                    <a16:rowId xmlns:a16="http://schemas.microsoft.com/office/drawing/2014/main" val="10002"/>
                  </a:ext>
                </a:extLst>
              </a:tr>
            </a:tbl>
          </a:graphicData>
        </a:graphic>
      </p:graphicFrame>
      <p:sp>
        <p:nvSpPr>
          <p:cNvPr id="6" name="Flowchart: Off-page Connector 5">
            <a:extLst>
              <a:ext uri="{FF2B5EF4-FFF2-40B4-BE49-F238E27FC236}">
                <a16:creationId xmlns:a16="http://schemas.microsoft.com/office/drawing/2014/main" id="{F18F0927-DA36-4746-BC73-0BCED12C592F}"/>
              </a:ext>
            </a:extLst>
          </p:cNvPr>
          <p:cNvSpPr/>
          <p:nvPr/>
        </p:nvSpPr>
        <p:spPr bwMode="gray">
          <a:xfrm>
            <a:off x="4397693" y="5152031"/>
            <a:ext cx="5203904" cy="1047932"/>
          </a:xfrm>
          <a:prstGeom prst="flowChartOffpageConnector">
            <a:avLst/>
          </a:prstGeom>
          <a:solidFill>
            <a:schemeClr val="accent5"/>
          </a:solidFill>
          <a:ln w="6350" algn="ctr">
            <a:solidFill>
              <a:schemeClr val="accent1"/>
            </a:solidFill>
            <a:miter lim="800000"/>
            <a:headEnd/>
            <a:tailEnd/>
          </a:ln>
          <a:effectLst/>
        </p:spPr>
        <p:txBody>
          <a:bodyPr wrap="none" lIns="0" tIns="0" rIns="0" bIns="0" rtlCol="0" anchor="ctr"/>
          <a:lstStyle/>
          <a:p>
            <a:pPr defTabSz="771571" eaLnBrk="1" fontAlgn="auto" hangingPunct="1">
              <a:spcBef>
                <a:spcPts val="169"/>
              </a:spcBef>
              <a:spcAft>
                <a:spcPts val="0"/>
              </a:spcAft>
            </a:pPr>
            <a:r>
              <a:rPr lang="en-US" altLang="en-US" sz="1350" b="1" dirty="0">
                <a:solidFill>
                  <a:srgbClr val="FFFF00"/>
                </a:solidFill>
                <a:latin typeface="Arial" panose="020B0604020202020204"/>
              </a:rPr>
              <a:t>Additionally, for ASCVD patients on maximally tolerated statin</a:t>
            </a:r>
          </a:p>
          <a:p>
            <a:pPr defTabSz="771571" eaLnBrk="1" fontAlgn="auto" hangingPunct="1">
              <a:spcBef>
                <a:spcPts val="169"/>
              </a:spcBef>
              <a:spcAft>
                <a:spcPts val="0"/>
              </a:spcAft>
            </a:pPr>
            <a:r>
              <a:rPr lang="en-US" altLang="en-US" sz="1350" b="1" dirty="0">
                <a:solidFill>
                  <a:srgbClr val="FFFF00"/>
                </a:solidFill>
                <a:latin typeface="Arial" panose="020B0604020202020204"/>
              </a:rPr>
              <a:t> experiencing a second vascular event within 2 years, a lower </a:t>
            </a:r>
            <a:br>
              <a:rPr lang="en-US" altLang="en-US" sz="1350" b="1" dirty="0">
                <a:solidFill>
                  <a:srgbClr val="FFFF00"/>
                </a:solidFill>
                <a:latin typeface="Arial" panose="020B0604020202020204"/>
              </a:rPr>
            </a:br>
            <a:r>
              <a:rPr lang="en-US" altLang="en-US" sz="1350" b="1" dirty="0">
                <a:solidFill>
                  <a:srgbClr val="FFFF00"/>
                </a:solidFill>
                <a:latin typeface="Arial" panose="020B0604020202020204"/>
              </a:rPr>
              <a:t>LDL-C goal of &lt; 40 mg/dL</a:t>
            </a:r>
            <a:r>
              <a:rPr lang="he-IL" altLang="en-US" sz="1350" b="1" dirty="0">
                <a:solidFill>
                  <a:srgbClr val="FFFF00"/>
                </a:solidFill>
                <a:latin typeface="Arial" panose="020B0604020202020204"/>
              </a:rPr>
              <a:t> </a:t>
            </a:r>
            <a:r>
              <a:rPr lang="en-US" altLang="en-US" sz="1350" b="1" dirty="0">
                <a:solidFill>
                  <a:srgbClr val="FFFF00"/>
                </a:solidFill>
                <a:latin typeface="Arial" panose="020B0604020202020204"/>
              </a:rPr>
              <a:t>may be considered</a:t>
            </a:r>
          </a:p>
        </p:txBody>
      </p:sp>
      <p:sp>
        <p:nvSpPr>
          <p:cNvPr id="2" name="Rectangle 1">
            <a:extLst>
              <a:ext uri="{FF2B5EF4-FFF2-40B4-BE49-F238E27FC236}">
                <a16:creationId xmlns:a16="http://schemas.microsoft.com/office/drawing/2014/main" id="{D32A0C04-19D2-479C-89CB-802101471171}"/>
              </a:ext>
            </a:extLst>
          </p:cNvPr>
          <p:cNvSpPr/>
          <p:nvPr/>
        </p:nvSpPr>
        <p:spPr bwMode="gray">
          <a:xfrm>
            <a:off x="8724900" y="6172200"/>
            <a:ext cx="1524000" cy="609600"/>
          </a:xfrm>
          <a:prstGeom prst="rect">
            <a:avLst/>
          </a:prstGeom>
          <a:solidFill>
            <a:schemeClr val="bg1"/>
          </a:solidFill>
          <a:ln w="6350" algn="ctr">
            <a:solidFill>
              <a:schemeClr val="bg1"/>
            </a:solidFill>
            <a:miter lim="800000"/>
            <a:headEnd/>
            <a:tailEnd/>
          </a:ln>
          <a:effectLst/>
        </p:spPr>
        <p:txBody>
          <a:bodyPr wrap="none" lIns="0" tIns="0" rIns="0" bIns="0" rtlCol="0" anchor="ctr"/>
          <a:lstStyle/>
          <a:p>
            <a:pPr algn="ctr"/>
            <a:endParaRPr lang="en-US" dirty="0" err="1"/>
          </a:p>
        </p:txBody>
      </p:sp>
    </p:spTree>
    <p:extLst>
      <p:ext uri="{BB962C8B-B14F-4D97-AF65-F5344CB8AC3E}">
        <p14:creationId xmlns:p14="http://schemas.microsoft.com/office/powerpoint/2010/main" val="3605236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6B1A1D-688B-46C1-98A6-7F7B550CA198}"/>
              </a:ext>
            </a:extLst>
          </p:cNvPr>
          <p:cNvSpPr/>
          <p:nvPr/>
        </p:nvSpPr>
        <p:spPr bwMode="auto">
          <a:xfrm>
            <a:off x="114299" y="3429000"/>
            <a:ext cx="10101293" cy="3276600"/>
          </a:xfrm>
          <a:prstGeom prst="rect">
            <a:avLst/>
          </a:prstGeom>
          <a:solidFill>
            <a:schemeClr val="bg1">
              <a:lumMod val="50000"/>
            </a:schemeClr>
          </a:soli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panose="020B0604020202020204" pitchFamily="34" charset="0"/>
            </a:endParaRPr>
          </a:p>
        </p:txBody>
      </p:sp>
      <p:cxnSp>
        <p:nvCxnSpPr>
          <p:cNvPr id="6" name="Straight Connector 5">
            <a:extLst>
              <a:ext uri="{FF2B5EF4-FFF2-40B4-BE49-F238E27FC236}">
                <a16:creationId xmlns:a16="http://schemas.microsoft.com/office/drawing/2014/main" id="{EACFD88A-A46F-43F4-87C2-313FF4A311B3}"/>
              </a:ext>
            </a:extLst>
          </p:cNvPr>
          <p:cNvCxnSpPr/>
          <p:nvPr/>
        </p:nvCxnSpPr>
        <p:spPr bwMode="auto">
          <a:xfrm>
            <a:off x="266700" y="2430556"/>
            <a:ext cx="5791200"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4" name="Object 4">
            <a:hlinkClick r:id="" action="ppaction://ole?verb=0"/>
            <a:extLst>
              <a:ext uri="{FF2B5EF4-FFF2-40B4-BE49-F238E27FC236}">
                <a16:creationId xmlns:a16="http://schemas.microsoft.com/office/drawing/2014/main" id="{FF72D015-5B65-4130-905F-37B1457BBA52}"/>
              </a:ext>
            </a:extLst>
          </p:cNvPr>
          <p:cNvGraphicFramePr>
            <a:graphicFrameLocks/>
          </p:cNvGraphicFramePr>
          <p:nvPr>
            <p:extLst>
              <p:ext uri="{D42A27DB-BD31-4B8C-83A1-F6EECF244321}">
                <p14:modId xmlns:p14="http://schemas.microsoft.com/office/powerpoint/2010/main" val="222325833"/>
              </p:ext>
            </p:extLst>
          </p:nvPr>
        </p:nvGraphicFramePr>
        <p:xfrm>
          <a:off x="6667500" y="520698"/>
          <a:ext cx="3619500" cy="1921727"/>
        </p:xfrm>
        <a:graphic>
          <a:graphicData uri="http://schemas.openxmlformats.org/presentationml/2006/ole">
            <mc:AlternateContent xmlns:mc="http://schemas.openxmlformats.org/markup-compatibility/2006">
              <mc:Choice xmlns:v="urn:schemas-microsoft-com:vml" Requires="v">
                <p:oleObj spid="_x0000_s7260" name="Chart" r:id="rId3" imgW="8277120" imgH="3544560" progId="MSGraph.Chart.8">
                  <p:embed followColorScheme="full"/>
                </p:oleObj>
              </mc:Choice>
              <mc:Fallback>
                <p:oleObj name="Chart" r:id="rId3" imgW="8277120" imgH="3544560" progId="MSGraph.Chart.8">
                  <p:embed followColorScheme="full"/>
                  <p:pic>
                    <p:nvPicPr>
                      <p:cNvPr id="121860" name="Object 4">
                        <a:hlinkClick r:id="" action="ppaction://ole?verb=0"/>
                        <a:extLst>
                          <a:ext uri="{FF2B5EF4-FFF2-40B4-BE49-F238E27FC236}">
                            <a16:creationId xmlns:a16="http://schemas.microsoft.com/office/drawing/2014/main" id="{6730B3E9-82F6-42A1-94C2-1E41686B298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0" y="520698"/>
                        <a:ext cx="3619500" cy="1921727"/>
                      </a:xfrm>
                      <a:prstGeom prst="rect">
                        <a:avLst/>
                      </a:prstGeom>
                      <a:noFill/>
                      <a:ln>
                        <a:noFill/>
                      </a:ln>
                      <a:effectLst/>
                    </p:spPr>
                  </p:pic>
                </p:oleObj>
              </mc:Fallback>
            </mc:AlternateContent>
          </a:graphicData>
        </a:graphic>
      </p:graphicFrame>
      <p:sp>
        <p:nvSpPr>
          <p:cNvPr id="7" name="TextBox 6">
            <a:extLst>
              <a:ext uri="{FF2B5EF4-FFF2-40B4-BE49-F238E27FC236}">
                <a16:creationId xmlns:a16="http://schemas.microsoft.com/office/drawing/2014/main" id="{22EC7CDF-44D1-4129-8C17-67CB2619CC37}"/>
              </a:ext>
            </a:extLst>
          </p:cNvPr>
          <p:cNvSpPr txBox="1"/>
          <p:nvPr/>
        </p:nvSpPr>
        <p:spPr>
          <a:xfrm>
            <a:off x="7353300" y="152400"/>
            <a:ext cx="2415982" cy="523220"/>
          </a:xfrm>
          <a:prstGeom prst="rect">
            <a:avLst/>
          </a:prstGeom>
          <a:noFill/>
        </p:spPr>
        <p:txBody>
          <a:bodyPr wrap="none" rtlCol="0">
            <a:spAutoFit/>
          </a:bodyPr>
          <a:lstStyle/>
          <a:p>
            <a:r>
              <a:rPr lang="en-US" altLang="en-US" sz="1400" b="1" dirty="0">
                <a:effectLst>
                  <a:outerShdw blurRad="38100" dist="38100" dir="2700000" algn="tl">
                    <a:srgbClr val="000000">
                      <a:alpha val="43137"/>
                    </a:srgbClr>
                  </a:outerShdw>
                </a:effectLst>
              </a:rPr>
              <a:t>LDL Levels in Populations</a:t>
            </a:r>
            <a:br>
              <a:rPr lang="en-US" altLang="en-US" sz="1400" b="1" dirty="0">
                <a:effectLst>
                  <a:outerShdw blurRad="38100" dist="38100" dir="2700000" algn="tl">
                    <a:srgbClr val="000000">
                      <a:alpha val="43137"/>
                    </a:srgbClr>
                  </a:outerShdw>
                </a:effectLst>
              </a:rPr>
            </a:br>
            <a:r>
              <a:rPr lang="en-US" altLang="en-US" sz="1400" b="1" dirty="0">
                <a:effectLst>
                  <a:outerShdw blurRad="38100" dist="38100" dir="2700000" algn="tl">
                    <a:srgbClr val="000000">
                      <a:alpha val="43137"/>
                    </a:srgbClr>
                  </a:outerShdw>
                </a:effectLst>
              </a:rPr>
              <a:t>With and Without CHD</a:t>
            </a:r>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F69B879B-9308-4C7D-B0D8-E8163EDAD208}"/>
              </a:ext>
            </a:extLst>
          </p:cNvPr>
          <p:cNvSpPr txBox="1"/>
          <p:nvPr/>
        </p:nvSpPr>
        <p:spPr>
          <a:xfrm>
            <a:off x="7200900" y="2743200"/>
            <a:ext cx="2834430" cy="261610"/>
          </a:xfrm>
          <a:prstGeom prst="rect">
            <a:avLst/>
          </a:prstGeom>
          <a:noFill/>
        </p:spPr>
        <p:txBody>
          <a:bodyPr wrap="none" rtlCol="0">
            <a:spAutoFit/>
          </a:bodyPr>
          <a:lstStyle/>
          <a:p>
            <a:pPr lvl="0" algn="l">
              <a:defRPr/>
            </a:pPr>
            <a:r>
              <a:rPr lang="en-US" altLang="en-US" sz="1100" dirty="0" err="1">
                <a:solidFill>
                  <a:srgbClr val="FAFD00"/>
                </a:solidFill>
              </a:rPr>
              <a:t>Kannel</a:t>
            </a:r>
            <a:r>
              <a:rPr lang="en-US" altLang="en-US" sz="1100" dirty="0">
                <a:solidFill>
                  <a:srgbClr val="FAFD00"/>
                </a:solidFill>
              </a:rPr>
              <a:t> W. </a:t>
            </a:r>
            <a:r>
              <a:rPr lang="en-US" altLang="en-US" sz="1100" i="1" dirty="0">
                <a:solidFill>
                  <a:srgbClr val="FAFD00"/>
                </a:solidFill>
              </a:rPr>
              <a:t>Am J </a:t>
            </a:r>
            <a:r>
              <a:rPr lang="en-US" altLang="en-US" sz="1100" i="1" dirty="0" err="1">
                <a:solidFill>
                  <a:srgbClr val="FAFD00"/>
                </a:solidFill>
              </a:rPr>
              <a:t>Cardiol</a:t>
            </a:r>
            <a:r>
              <a:rPr lang="en-US" altLang="en-US" sz="1100" i="1" dirty="0">
                <a:solidFill>
                  <a:srgbClr val="FAFD00"/>
                </a:solidFill>
              </a:rPr>
              <a:t> </a:t>
            </a:r>
            <a:r>
              <a:rPr lang="en-US" altLang="en-US" sz="1100" dirty="0">
                <a:solidFill>
                  <a:srgbClr val="FAFD00"/>
                </a:solidFill>
              </a:rPr>
              <a:t>1995;76:69C-77C</a:t>
            </a:r>
          </a:p>
        </p:txBody>
      </p:sp>
      <p:sp>
        <p:nvSpPr>
          <p:cNvPr id="9" name="Rectangle 8">
            <a:extLst>
              <a:ext uri="{FF2B5EF4-FFF2-40B4-BE49-F238E27FC236}">
                <a16:creationId xmlns:a16="http://schemas.microsoft.com/office/drawing/2014/main" id="{5DEBCBDF-81C2-4970-B116-21DFE7939211}"/>
              </a:ext>
            </a:extLst>
          </p:cNvPr>
          <p:cNvSpPr/>
          <p:nvPr/>
        </p:nvSpPr>
        <p:spPr>
          <a:xfrm rot="16200000">
            <a:off x="5852058" y="1277081"/>
            <a:ext cx="1470688" cy="267766"/>
          </a:xfrm>
          <a:prstGeom prst="rect">
            <a:avLst/>
          </a:prstGeom>
        </p:spPr>
        <p:txBody>
          <a:bodyPr wrap="square">
            <a:spAutoFit/>
          </a:bodyPr>
          <a:lstStyle/>
          <a:p>
            <a:pPr lvl="0">
              <a:lnSpc>
                <a:spcPct val="95000"/>
              </a:lnSpc>
              <a:defRPr/>
            </a:pPr>
            <a:r>
              <a:rPr lang="en-US" altLang="en-US" sz="1200" b="1" dirty="0">
                <a:solidFill>
                  <a:srgbClr val="A2FFA3"/>
                </a:solidFill>
                <a:effectLst>
                  <a:outerShdw blurRad="38100" dist="38100" dir="2700000" algn="tl">
                    <a:srgbClr val="000000"/>
                  </a:outerShdw>
                </a:effectLst>
              </a:rPr>
              <a:t>Frequency (%)</a:t>
            </a:r>
          </a:p>
        </p:txBody>
      </p:sp>
      <p:sp>
        <p:nvSpPr>
          <p:cNvPr id="10" name="Rectangle 9">
            <a:extLst>
              <a:ext uri="{FF2B5EF4-FFF2-40B4-BE49-F238E27FC236}">
                <a16:creationId xmlns:a16="http://schemas.microsoft.com/office/drawing/2014/main" id="{159F68BA-2A45-4009-85DB-7C5FA23B835D}"/>
              </a:ext>
            </a:extLst>
          </p:cNvPr>
          <p:cNvSpPr/>
          <p:nvPr/>
        </p:nvSpPr>
        <p:spPr>
          <a:xfrm>
            <a:off x="7483862" y="2377199"/>
            <a:ext cx="2268506" cy="297004"/>
          </a:xfrm>
          <a:prstGeom prst="rect">
            <a:avLst/>
          </a:prstGeom>
        </p:spPr>
        <p:txBody>
          <a:bodyPr wrap="none">
            <a:spAutoFit/>
          </a:bodyPr>
          <a:lstStyle/>
          <a:p>
            <a:pPr lvl="0">
              <a:lnSpc>
                <a:spcPct val="95000"/>
              </a:lnSpc>
              <a:defRPr/>
            </a:pPr>
            <a:r>
              <a:rPr lang="en-US" altLang="en-US" sz="1400" b="1" dirty="0">
                <a:solidFill>
                  <a:srgbClr val="A2FFA3"/>
                </a:solidFill>
                <a:effectLst>
                  <a:outerShdw blurRad="38100" dist="38100" dir="2700000" algn="tl">
                    <a:srgbClr val="000000"/>
                  </a:outerShdw>
                </a:effectLst>
              </a:rPr>
              <a:t>LDL Cholesterol (mg/dL)</a:t>
            </a:r>
          </a:p>
        </p:txBody>
      </p:sp>
      <p:pic>
        <p:nvPicPr>
          <p:cNvPr id="11" name="Picture 10">
            <a:extLst>
              <a:ext uri="{FF2B5EF4-FFF2-40B4-BE49-F238E27FC236}">
                <a16:creationId xmlns:a16="http://schemas.microsoft.com/office/drawing/2014/main" id="{CC3AA11E-55A7-4687-B2F1-838E3D857466}"/>
              </a:ext>
            </a:extLst>
          </p:cNvPr>
          <p:cNvPicPr>
            <a:picLocks noChangeAspect="1"/>
          </p:cNvPicPr>
          <p:nvPr/>
        </p:nvPicPr>
        <p:blipFill>
          <a:blip r:embed="rId5">
            <a:lum bright="-10000" contrast="20000"/>
          </a:blip>
          <a:stretch>
            <a:fillRect/>
          </a:stretch>
        </p:blipFill>
        <p:spPr>
          <a:xfrm>
            <a:off x="251670" y="65038"/>
            <a:ext cx="6002328" cy="3276146"/>
          </a:xfrm>
          <a:prstGeom prst="rect">
            <a:avLst/>
          </a:prstGeom>
          <a:effectLst>
            <a:glow rad="139700">
              <a:schemeClr val="accent2">
                <a:satMod val="175000"/>
                <a:alpha val="40000"/>
              </a:schemeClr>
            </a:glow>
          </a:effectLst>
        </p:spPr>
      </p:pic>
      <p:sp>
        <p:nvSpPr>
          <p:cNvPr id="12" name="TextBox 11">
            <a:extLst>
              <a:ext uri="{FF2B5EF4-FFF2-40B4-BE49-F238E27FC236}">
                <a16:creationId xmlns:a16="http://schemas.microsoft.com/office/drawing/2014/main" id="{2C944C8C-53C1-4FD2-97A3-BF37474E3B01}"/>
              </a:ext>
            </a:extLst>
          </p:cNvPr>
          <p:cNvSpPr txBox="1"/>
          <p:nvPr/>
        </p:nvSpPr>
        <p:spPr>
          <a:xfrm>
            <a:off x="3052792" y="5638800"/>
            <a:ext cx="7162801" cy="1154162"/>
          </a:xfrm>
          <a:prstGeom prst="rect">
            <a:avLst/>
          </a:prstGeom>
          <a:noFill/>
        </p:spPr>
        <p:txBody>
          <a:bodyPr wrap="square" rtlCol="0">
            <a:spAutoFit/>
          </a:bodyPr>
          <a:lstStyle/>
          <a:p>
            <a:pPr algn="r" rtl="1"/>
            <a:r>
              <a:rPr lang="he-IL" sz="2800" b="1" dirty="0">
                <a:solidFill>
                  <a:srgbClr val="FFFF00"/>
                </a:solidFill>
              </a:rPr>
              <a:t>ובמידה ויש אירוע נוסף בשנתיים אחרונות להוריד  </a:t>
            </a:r>
            <a:r>
              <a:rPr lang="en-US" sz="2800" b="1" dirty="0">
                <a:solidFill>
                  <a:srgbClr val="FFFF00"/>
                </a:solidFill>
              </a:rPr>
              <a:t>LDL</a:t>
            </a:r>
            <a:r>
              <a:rPr lang="he-IL" sz="2800" b="1" dirty="0">
                <a:solidFill>
                  <a:srgbClr val="FFFF00"/>
                </a:solidFill>
              </a:rPr>
              <a:t> מתחת ל 40 מ"ג/ד"ל, דהיינו 71%-75% </a:t>
            </a:r>
            <a:r>
              <a:rPr lang="he-IL" sz="1400" dirty="0">
                <a:solidFill>
                  <a:srgbClr val="FFFF00"/>
                </a:solidFill>
              </a:rPr>
              <a:t> </a:t>
            </a:r>
            <a:endParaRPr lang="en-US" sz="1400" dirty="0">
              <a:solidFill>
                <a:srgbClr val="FFFF00"/>
              </a:solidFill>
            </a:endParaRPr>
          </a:p>
          <a:p>
            <a:pPr algn="r"/>
            <a:endParaRPr lang="en-US" dirty="0"/>
          </a:p>
        </p:txBody>
      </p:sp>
      <p:sp>
        <p:nvSpPr>
          <p:cNvPr id="13" name="TextBox 12">
            <a:extLst>
              <a:ext uri="{FF2B5EF4-FFF2-40B4-BE49-F238E27FC236}">
                <a16:creationId xmlns:a16="http://schemas.microsoft.com/office/drawing/2014/main" id="{FECE71B3-F673-4AE2-8C56-768F7F977703}"/>
              </a:ext>
            </a:extLst>
          </p:cNvPr>
          <p:cNvSpPr txBox="1"/>
          <p:nvPr/>
        </p:nvSpPr>
        <p:spPr>
          <a:xfrm>
            <a:off x="71406" y="3429000"/>
            <a:ext cx="10144187" cy="2246769"/>
          </a:xfrm>
          <a:prstGeom prst="rect">
            <a:avLst/>
          </a:prstGeom>
          <a:noFill/>
        </p:spPr>
        <p:txBody>
          <a:bodyPr wrap="none" rtlCol="0">
            <a:spAutoFit/>
          </a:bodyPr>
          <a:lstStyle/>
          <a:p>
            <a:pPr algn="r" rtl="1"/>
            <a:r>
              <a:rPr lang="en-US" sz="2000" b="1" u="sng" dirty="0">
                <a:solidFill>
                  <a:srgbClr val="FFFF00"/>
                </a:solidFill>
                <a:effectLst>
                  <a:outerShdw blurRad="38100" dist="38100" dir="2700000" algn="tl">
                    <a:srgbClr val="000000">
                      <a:alpha val="43137"/>
                    </a:srgbClr>
                  </a:outerShdw>
                </a:effectLst>
              </a:rPr>
              <a:t>LDL</a:t>
            </a:r>
            <a:r>
              <a:rPr lang="he-IL" sz="2000" b="1" u="sng" dirty="0">
                <a:solidFill>
                  <a:srgbClr val="FFFF00"/>
                </a:solidFill>
                <a:effectLst>
                  <a:outerShdw blurRad="38100" dist="38100" dir="2700000" algn="tl">
                    <a:srgbClr val="000000">
                      <a:alpha val="43137"/>
                    </a:srgbClr>
                  </a:outerShdw>
                </a:effectLst>
              </a:rPr>
              <a:t> ממוצע אצל חולה לב:</a:t>
            </a:r>
          </a:p>
          <a:p>
            <a:pPr algn="r" rtl="1"/>
            <a:r>
              <a:rPr lang="he-IL" sz="2000" b="1" dirty="0">
                <a:solidFill>
                  <a:srgbClr val="FFFF00"/>
                </a:solidFill>
                <a:effectLst>
                  <a:outerShdw blurRad="38100" dist="38100" dir="2700000" algn="tl">
                    <a:srgbClr val="000000">
                      <a:alpha val="43137"/>
                    </a:srgbClr>
                  </a:outerShdw>
                </a:effectLst>
              </a:rPr>
              <a:t>    </a:t>
            </a:r>
          </a:p>
          <a:p>
            <a:pPr algn="r" rtl="1"/>
            <a:r>
              <a:rPr lang="he-IL" sz="2000" b="1" dirty="0">
                <a:solidFill>
                  <a:srgbClr val="FFFF00"/>
                </a:solidFill>
                <a:effectLst>
                  <a:outerShdw blurRad="38100" dist="38100" dir="2700000" algn="tl">
                    <a:srgbClr val="000000">
                      <a:alpha val="43137"/>
                    </a:srgbClr>
                  </a:outerShdw>
                </a:effectLst>
              </a:rPr>
              <a:t>140-160 מ"ג/ד"ל</a:t>
            </a:r>
          </a:p>
          <a:p>
            <a:pPr algn="r" rtl="1"/>
            <a:endParaRPr lang="he-IL" sz="2000" b="1" dirty="0">
              <a:solidFill>
                <a:srgbClr val="FFFF00"/>
              </a:solidFill>
              <a:effectLst>
                <a:outerShdw blurRad="38100" dist="38100" dir="2700000" algn="tl">
                  <a:srgbClr val="000000">
                    <a:alpha val="43137"/>
                  </a:srgbClr>
                </a:outerShdw>
              </a:effectLst>
            </a:endParaRPr>
          </a:p>
          <a:p>
            <a:pPr algn="r" rtl="1"/>
            <a:r>
              <a:rPr lang="he-IL" sz="2000" b="1" dirty="0">
                <a:solidFill>
                  <a:srgbClr val="FFFF00"/>
                </a:solidFill>
                <a:effectLst>
                  <a:outerShdw blurRad="38100" dist="38100" dir="2700000" algn="tl">
                    <a:srgbClr val="000000">
                      <a:alpha val="43137"/>
                    </a:srgbClr>
                  </a:outerShdw>
                </a:effectLst>
              </a:rPr>
              <a:t>לפי ההנחיות האירופאיות החדשות כדי להוריד לפחות 50% ולהגיע לרמה של פחות מ 55 מ"ג/ד"ל</a:t>
            </a:r>
          </a:p>
          <a:p>
            <a:pPr algn="r" rtl="1"/>
            <a:r>
              <a:rPr lang="he-IL" sz="2000" b="1" dirty="0">
                <a:solidFill>
                  <a:srgbClr val="FFFF00"/>
                </a:solidFill>
                <a:effectLst>
                  <a:outerShdw blurRad="38100" dist="38100" dir="2700000" algn="tl">
                    <a:srgbClr val="000000">
                      <a:alpha val="43137"/>
                    </a:srgbClr>
                  </a:outerShdw>
                </a:effectLst>
              </a:rPr>
              <a:t>צריך להפחית 75-105 מ"ג/ד"ל מהערך ההתחלתי</a:t>
            </a:r>
          </a:p>
          <a:p>
            <a:pPr algn="r" rtl="1"/>
            <a:r>
              <a:rPr lang="he-IL" sz="2000" b="1" dirty="0">
                <a:solidFill>
                  <a:srgbClr val="FFFF00"/>
                </a:solidFill>
                <a:effectLst>
                  <a:outerShdw blurRad="38100" dist="38100" dir="2700000" algn="tl">
                    <a:srgbClr val="000000">
                      <a:alpha val="43137"/>
                    </a:srgbClr>
                  </a:outerShdw>
                </a:effectLst>
              </a:rPr>
              <a:t>דהיינו 53-67%</a:t>
            </a:r>
            <a:endParaRPr lang="en-U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136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01197-A766-4B99-BD9A-F0D6254D735C}"/>
              </a:ext>
            </a:extLst>
          </p:cNvPr>
          <p:cNvSpPr>
            <a:spLocks noGrp="1"/>
          </p:cNvSpPr>
          <p:nvPr>
            <p:ph type="title"/>
          </p:nvPr>
        </p:nvSpPr>
        <p:spPr>
          <a:xfrm>
            <a:off x="571500" y="121553"/>
            <a:ext cx="9375340" cy="823763"/>
          </a:xfrm>
        </p:spPr>
        <p:txBody>
          <a:bodyPr/>
          <a:lstStyle/>
          <a:p>
            <a:r>
              <a:rPr lang="en-US" altLang="de-DE" dirty="0">
                <a:solidFill>
                  <a:srgbClr val="C00000"/>
                </a:solidFill>
                <a:cs typeface="Arial" panose="020B0604020202020204" pitchFamily="34" charset="0"/>
              </a:rPr>
              <a:t>EVO</a:t>
            </a:r>
            <a:r>
              <a:rPr lang="en-US" altLang="de-DE" dirty="0">
                <a:solidFill>
                  <a:srgbClr val="000000"/>
                </a:solidFill>
                <a:cs typeface="Arial" panose="020B0604020202020204" pitchFamily="34" charset="0"/>
              </a:rPr>
              <a:t>l</a:t>
            </a:r>
            <a:r>
              <a:rPr lang="en-US" altLang="de-DE" dirty="0">
                <a:solidFill>
                  <a:srgbClr val="002060"/>
                </a:solidFill>
                <a:cs typeface="Arial" panose="020B0604020202020204" pitchFamily="34" charset="0"/>
              </a:rPr>
              <a:t>ocumab</a:t>
            </a:r>
            <a:r>
              <a:rPr lang="en-US" altLang="de-DE" dirty="0">
                <a:solidFill>
                  <a:srgbClr val="000000"/>
                </a:solidFill>
                <a:cs typeface="Arial" panose="020B0604020202020204" pitchFamily="34" charset="0"/>
              </a:rPr>
              <a:t> </a:t>
            </a:r>
            <a:r>
              <a:rPr lang="en-US" altLang="de-DE" dirty="0">
                <a:solidFill>
                  <a:srgbClr val="002060"/>
                </a:solidFill>
                <a:cs typeface="Arial" panose="020B0604020202020204" pitchFamily="34" charset="0"/>
              </a:rPr>
              <a:t>for Early Reduction of LDL-cholesterol Levels in </a:t>
            </a:r>
            <a:r>
              <a:rPr lang="en-US" altLang="de-DE" dirty="0">
                <a:solidFill>
                  <a:srgbClr val="C00000"/>
                </a:solidFill>
                <a:cs typeface="Arial" panose="020B0604020202020204" pitchFamily="34" charset="0"/>
              </a:rPr>
              <a:t>P</a:t>
            </a:r>
            <a:r>
              <a:rPr lang="en-US" altLang="de-DE" dirty="0">
                <a:solidFill>
                  <a:srgbClr val="002060"/>
                </a:solidFill>
                <a:cs typeface="Arial" panose="020B0604020202020204" pitchFamily="34" charset="0"/>
              </a:rPr>
              <a:t>atients with </a:t>
            </a:r>
            <a:r>
              <a:rPr lang="en-US" altLang="de-DE" dirty="0">
                <a:solidFill>
                  <a:srgbClr val="C00000"/>
                </a:solidFill>
                <a:cs typeface="Arial" panose="020B0604020202020204" pitchFamily="34" charset="0"/>
              </a:rPr>
              <a:t>A</a:t>
            </a:r>
            <a:r>
              <a:rPr lang="en-US" altLang="de-DE" dirty="0">
                <a:solidFill>
                  <a:srgbClr val="002060"/>
                </a:solidFill>
                <a:cs typeface="Arial" panose="020B0604020202020204" pitchFamily="34" charset="0"/>
              </a:rPr>
              <a:t>cute</a:t>
            </a:r>
            <a:r>
              <a:rPr lang="en-US" altLang="de-DE" dirty="0">
                <a:solidFill>
                  <a:srgbClr val="000000"/>
                </a:solidFill>
                <a:cs typeface="Arial" panose="020B0604020202020204" pitchFamily="34" charset="0"/>
              </a:rPr>
              <a:t> </a:t>
            </a:r>
            <a:r>
              <a:rPr lang="en-US" altLang="de-DE" dirty="0">
                <a:solidFill>
                  <a:srgbClr val="C00000"/>
                </a:solidFill>
                <a:cs typeface="Arial" panose="020B0604020202020204" pitchFamily="34" charset="0"/>
              </a:rPr>
              <a:t>C</a:t>
            </a:r>
            <a:r>
              <a:rPr lang="en-US" altLang="de-DE" dirty="0">
                <a:solidFill>
                  <a:srgbClr val="002060"/>
                </a:solidFill>
                <a:cs typeface="Arial" panose="020B0604020202020204" pitchFamily="34" charset="0"/>
              </a:rPr>
              <a:t>oronary</a:t>
            </a:r>
            <a:r>
              <a:rPr lang="en-US" altLang="de-DE" dirty="0">
                <a:solidFill>
                  <a:srgbClr val="000000"/>
                </a:solidFill>
                <a:cs typeface="Arial" panose="020B0604020202020204" pitchFamily="34" charset="0"/>
              </a:rPr>
              <a:t> </a:t>
            </a:r>
            <a:r>
              <a:rPr lang="en-US" altLang="de-DE" dirty="0">
                <a:solidFill>
                  <a:srgbClr val="C00000"/>
                </a:solidFill>
                <a:cs typeface="Arial" panose="020B0604020202020204" pitchFamily="34" charset="0"/>
              </a:rPr>
              <a:t>S</a:t>
            </a:r>
            <a:r>
              <a:rPr lang="en-US" altLang="de-DE" dirty="0">
                <a:solidFill>
                  <a:srgbClr val="002060"/>
                </a:solidFill>
                <a:cs typeface="Arial" panose="020B0604020202020204" pitchFamily="34" charset="0"/>
              </a:rPr>
              <a:t>yndromes</a:t>
            </a:r>
            <a:r>
              <a:rPr lang="en-US" altLang="de-DE" baseline="30000" dirty="0">
                <a:solidFill>
                  <a:srgbClr val="002060"/>
                </a:solidFill>
                <a:cs typeface="Arial" panose="020B0604020202020204" pitchFamily="34" charset="0"/>
              </a:rPr>
              <a:t>1,2</a:t>
            </a:r>
            <a:r>
              <a:rPr lang="en-US" altLang="de-DE" dirty="0">
                <a:solidFill>
                  <a:srgbClr val="000000"/>
                </a:solidFill>
                <a:cs typeface="Arial" panose="020B0604020202020204" pitchFamily="34" charset="0"/>
              </a:rPr>
              <a:t> </a:t>
            </a:r>
            <a:endParaRPr lang="en-US" sz="2025" baseline="30000" dirty="0"/>
          </a:p>
        </p:txBody>
      </p:sp>
      <p:sp>
        <p:nvSpPr>
          <p:cNvPr id="90" name="Rectangle 89"/>
          <p:cNvSpPr/>
          <p:nvPr/>
        </p:nvSpPr>
        <p:spPr>
          <a:xfrm>
            <a:off x="0" y="3929072"/>
            <a:ext cx="10287000" cy="959265"/>
          </a:xfrm>
          <a:prstGeom prst="rect">
            <a:avLst/>
          </a:prstGeom>
          <a:gradFill>
            <a:gsLst>
              <a:gs pos="0">
                <a:schemeClr val="accent1">
                  <a:alpha val="10000"/>
                </a:schemeClr>
              </a:gs>
              <a:gs pos="79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defTabSz="771571" eaLnBrk="1" fontAlgn="auto" hangingPunct="1">
              <a:spcBef>
                <a:spcPts val="0"/>
              </a:spcBef>
              <a:spcAft>
                <a:spcPts val="0"/>
              </a:spcAft>
            </a:pPr>
            <a:endParaRPr lang="en-US" sz="1519" dirty="0">
              <a:solidFill>
                <a:srgbClr val="FFFFFF"/>
              </a:solidFill>
              <a:latin typeface="Arial" panose="020B0604020202020204"/>
            </a:endParaRPr>
          </a:p>
        </p:txBody>
      </p:sp>
      <p:sp>
        <p:nvSpPr>
          <p:cNvPr id="113" name="Rectangle 112"/>
          <p:cNvSpPr/>
          <p:nvPr/>
        </p:nvSpPr>
        <p:spPr>
          <a:xfrm>
            <a:off x="0" y="4578822"/>
            <a:ext cx="10287000" cy="925830"/>
          </a:xfrm>
          <a:prstGeom prst="rect">
            <a:avLst/>
          </a:prstGeom>
          <a:gradFill>
            <a:gsLst>
              <a:gs pos="0">
                <a:schemeClr val="accent5">
                  <a:alpha val="10000"/>
                </a:schemeClr>
              </a:gs>
              <a:gs pos="79000">
                <a:schemeClr val="accent5">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defTabSz="771571" eaLnBrk="1" fontAlgn="auto" hangingPunct="1">
              <a:spcBef>
                <a:spcPts val="0"/>
              </a:spcBef>
              <a:spcAft>
                <a:spcPts val="0"/>
              </a:spcAft>
            </a:pPr>
            <a:endParaRPr lang="en-US" sz="1519" dirty="0">
              <a:solidFill>
                <a:srgbClr val="FFFFFF"/>
              </a:solidFill>
              <a:latin typeface="Arial" panose="020B0604020202020204"/>
            </a:endParaRPr>
          </a:p>
        </p:txBody>
      </p:sp>
      <p:sp>
        <p:nvSpPr>
          <p:cNvPr id="114" name="Rectangle 5"/>
          <p:cNvSpPr txBox="1">
            <a:spLocks noChangeArrowheads="1"/>
          </p:cNvSpPr>
          <p:nvPr/>
        </p:nvSpPr>
        <p:spPr>
          <a:xfrm>
            <a:off x="578644" y="3629733"/>
            <a:ext cx="4312757" cy="275149"/>
          </a:xfrm>
          <a:prstGeom prst="rect">
            <a:avLst/>
          </a:prstGeom>
          <a:noFill/>
        </p:spPr>
        <p:txBody>
          <a:bodyPr lIns="0" tIns="0" rIns="0" bIns="0" anchor="b" anchorCtr="0">
            <a:noAutofit/>
          </a:bodyPr>
          <a:lstStyle>
            <a:lvl1pPr marL="214313" indent="-214313" algn="l" rtl="0" eaLnBrk="0" fontAlgn="base" hangingPunct="0">
              <a:spcBef>
                <a:spcPct val="0"/>
              </a:spcBef>
              <a:spcAft>
                <a:spcPct val="0"/>
              </a:spcAft>
              <a:buClr>
                <a:schemeClr val="tx2"/>
              </a:buClr>
              <a:buSzPct val="119000"/>
              <a:buChar char="•"/>
              <a:defRPr b="1" kern="1200">
                <a:solidFill>
                  <a:schemeClr val="tx1"/>
                </a:solidFill>
                <a:latin typeface="+mn-lt"/>
                <a:ea typeface="+mn-ea"/>
                <a:cs typeface="+mn-cs"/>
              </a:defRPr>
            </a:lvl1pPr>
            <a:lvl2pPr marL="571500" indent="-214313" algn="l" rtl="0" eaLnBrk="0" fontAlgn="base" hangingPunct="0">
              <a:spcBef>
                <a:spcPct val="0"/>
              </a:spcBef>
              <a:spcAft>
                <a:spcPct val="0"/>
              </a:spcAft>
              <a:buChar char="–"/>
              <a:defRPr sz="1500" kern="1200">
                <a:solidFill>
                  <a:schemeClr val="tx1"/>
                </a:solidFill>
                <a:latin typeface="+mn-lt"/>
                <a:ea typeface="+mn-ea"/>
                <a:cs typeface="+mn-cs"/>
              </a:defRPr>
            </a:lvl2pPr>
            <a:lvl3pPr marL="857250" indent="-142875" algn="l" rtl="0" eaLnBrk="0" fontAlgn="base" hangingPunct="0">
              <a:spcBef>
                <a:spcPct val="0"/>
              </a:spcBef>
              <a:spcAft>
                <a:spcPct val="0"/>
              </a:spcAft>
              <a:buChar char="–"/>
              <a:defRPr sz="15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771571">
              <a:spcBef>
                <a:spcPts val="0"/>
              </a:spcBef>
              <a:spcAft>
                <a:spcPts val="0"/>
              </a:spcAft>
              <a:buClr>
                <a:srgbClr val="FFFFFF"/>
              </a:buClr>
              <a:buNone/>
              <a:defRPr/>
            </a:pPr>
            <a:r>
              <a:rPr lang="en-US" altLang="en-US" sz="1350" cap="all" dirty="0">
                <a:solidFill>
                  <a:srgbClr val="007CC2"/>
                </a:solidFill>
                <a:latin typeface="Arial" panose="020B0604020202020204"/>
              </a:rPr>
              <a:t>Primary Endpoint</a:t>
            </a:r>
            <a:endParaRPr lang="en-US" altLang="en-US" sz="1350" b="0" dirty="0">
              <a:solidFill>
                <a:srgbClr val="007CC2"/>
              </a:solidFill>
              <a:latin typeface="Arial" panose="020B0604020202020204"/>
            </a:endParaRPr>
          </a:p>
        </p:txBody>
      </p:sp>
      <p:sp>
        <p:nvSpPr>
          <p:cNvPr id="115" name="Rectangle 5"/>
          <p:cNvSpPr txBox="1">
            <a:spLocks noChangeArrowheads="1"/>
          </p:cNvSpPr>
          <p:nvPr/>
        </p:nvSpPr>
        <p:spPr>
          <a:xfrm>
            <a:off x="643445" y="3970339"/>
            <a:ext cx="4247956" cy="515882"/>
          </a:xfrm>
          <a:prstGeom prst="rect">
            <a:avLst/>
          </a:prstGeom>
        </p:spPr>
        <p:txBody>
          <a:bodyPr lIns="0" tIns="0" rIns="0" bIns="0">
            <a:noAutofit/>
          </a:bodyPr>
          <a:lstStyle>
            <a:lvl1pPr marL="214313" indent="-214313" algn="l" rtl="0" eaLnBrk="0" fontAlgn="base" hangingPunct="0">
              <a:spcBef>
                <a:spcPct val="0"/>
              </a:spcBef>
              <a:spcAft>
                <a:spcPct val="0"/>
              </a:spcAft>
              <a:buClr>
                <a:schemeClr val="tx2"/>
              </a:buClr>
              <a:buSzPct val="119000"/>
              <a:buChar char="•"/>
              <a:defRPr b="1" kern="1200">
                <a:solidFill>
                  <a:schemeClr val="tx1"/>
                </a:solidFill>
                <a:latin typeface="+mn-lt"/>
                <a:ea typeface="+mn-ea"/>
                <a:cs typeface="+mn-cs"/>
              </a:defRPr>
            </a:lvl1pPr>
            <a:lvl2pPr marL="571500" indent="-214313" algn="l" rtl="0" eaLnBrk="0" fontAlgn="base" hangingPunct="0">
              <a:spcBef>
                <a:spcPct val="0"/>
              </a:spcBef>
              <a:spcAft>
                <a:spcPct val="0"/>
              </a:spcAft>
              <a:buChar char="–"/>
              <a:defRPr sz="1500" kern="1200">
                <a:solidFill>
                  <a:schemeClr val="tx1"/>
                </a:solidFill>
                <a:latin typeface="+mn-lt"/>
                <a:ea typeface="+mn-ea"/>
                <a:cs typeface="+mn-cs"/>
              </a:defRPr>
            </a:lvl2pPr>
            <a:lvl3pPr marL="857250" indent="-142875" algn="l" rtl="0" eaLnBrk="0" fontAlgn="base" hangingPunct="0">
              <a:spcBef>
                <a:spcPct val="0"/>
              </a:spcBef>
              <a:spcAft>
                <a:spcPct val="0"/>
              </a:spcAft>
              <a:buChar char="–"/>
              <a:defRPr sz="15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7349" lvl="1" indent="-147349" defTabSz="771551" eaLnBrk="1" hangingPunct="1">
              <a:lnSpc>
                <a:spcPct val="95000"/>
              </a:lnSpc>
              <a:spcBef>
                <a:spcPts val="338"/>
              </a:spcBef>
              <a:buClr>
                <a:srgbClr val="007CC2"/>
              </a:buClr>
              <a:buFont typeface="Wingdings" panose="05000000000000000000" pitchFamily="2" charset="2"/>
              <a:buChar char="§"/>
              <a:defRPr/>
            </a:pPr>
            <a:r>
              <a:rPr lang="en-US" altLang="en-US" sz="1181" dirty="0">
                <a:solidFill>
                  <a:srgbClr val="000000"/>
                </a:solidFill>
                <a:latin typeface="Arial" panose="020B0604020202020204"/>
              </a:rPr>
              <a:t>LDL-C change from baseline at week 8</a:t>
            </a:r>
          </a:p>
        </p:txBody>
      </p:sp>
      <p:cxnSp>
        <p:nvCxnSpPr>
          <p:cNvPr id="116" name="Straight Connector 115"/>
          <p:cNvCxnSpPr/>
          <p:nvPr/>
        </p:nvCxnSpPr>
        <p:spPr>
          <a:xfrm>
            <a:off x="0" y="3910473"/>
            <a:ext cx="10287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7" name="Rectangle 5"/>
          <p:cNvSpPr txBox="1">
            <a:spLocks noChangeArrowheads="1"/>
          </p:cNvSpPr>
          <p:nvPr/>
        </p:nvSpPr>
        <p:spPr>
          <a:xfrm>
            <a:off x="578644" y="4293064"/>
            <a:ext cx="6103816" cy="275149"/>
          </a:xfrm>
          <a:prstGeom prst="rect">
            <a:avLst/>
          </a:prstGeom>
          <a:noFill/>
        </p:spPr>
        <p:txBody>
          <a:bodyPr lIns="0" tIns="0" rIns="0" bIns="0" anchor="b" anchorCtr="0">
            <a:noAutofit/>
          </a:bodyPr>
          <a:lstStyle>
            <a:lvl1pPr marL="214313" indent="-214313" algn="l" rtl="0" eaLnBrk="0" fontAlgn="base" hangingPunct="0">
              <a:spcBef>
                <a:spcPct val="0"/>
              </a:spcBef>
              <a:spcAft>
                <a:spcPct val="0"/>
              </a:spcAft>
              <a:buClr>
                <a:schemeClr val="tx2"/>
              </a:buClr>
              <a:buSzPct val="119000"/>
              <a:buChar char="•"/>
              <a:defRPr b="1" kern="1200">
                <a:solidFill>
                  <a:schemeClr val="tx1"/>
                </a:solidFill>
                <a:latin typeface="+mn-lt"/>
                <a:ea typeface="+mn-ea"/>
                <a:cs typeface="+mn-cs"/>
              </a:defRPr>
            </a:lvl1pPr>
            <a:lvl2pPr marL="571500" indent="-214313" algn="l" rtl="0" eaLnBrk="0" fontAlgn="base" hangingPunct="0">
              <a:spcBef>
                <a:spcPct val="0"/>
              </a:spcBef>
              <a:spcAft>
                <a:spcPct val="0"/>
              </a:spcAft>
              <a:buChar char="–"/>
              <a:defRPr sz="1500" kern="1200">
                <a:solidFill>
                  <a:schemeClr val="tx1"/>
                </a:solidFill>
                <a:latin typeface="+mn-lt"/>
                <a:ea typeface="+mn-ea"/>
                <a:cs typeface="+mn-cs"/>
              </a:defRPr>
            </a:lvl2pPr>
            <a:lvl3pPr marL="857250" indent="-142875" algn="l" rtl="0" eaLnBrk="0" fontAlgn="base" hangingPunct="0">
              <a:spcBef>
                <a:spcPct val="0"/>
              </a:spcBef>
              <a:spcAft>
                <a:spcPct val="0"/>
              </a:spcAft>
              <a:buChar char="–"/>
              <a:defRPr sz="15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771571">
              <a:spcBef>
                <a:spcPts val="0"/>
              </a:spcBef>
              <a:spcAft>
                <a:spcPts val="0"/>
              </a:spcAft>
              <a:buClr>
                <a:srgbClr val="FFFFFF"/>
              </a:buClr>
              <a:buNone/>
              <a:defRPr/>
            </a:pPr>
            <a:r>
              <a:rPr lang="en-US" altLang="en-US" sz="1350" cap="all" dirty="0">
                <a:solidFill>
                  <a:srgbClr val="003161"/>
                </a:solidFill>
                <a:latin typeface="Arial" panose="020B0604020202020204"/>
              </a:rPr>
              <a:t>INCLUSION CRITERIA</a:t>
            </a:r>
            <a:endParaRPr lang="en-US" altLang="en-US" sz="1013" b="0" dirty="0">
              <a:solidFill>
                <a:srgbClr val="003161"/>
              </a:solidFill>
              <a:latin typeface="Arial" panose="020B0604020202020204"/>
            </a:endParaRPr>
          </a:p>
        </p:txBody>
      </p:sp>
      <p:cxnSp>
        <p:nvCxnSpPr>
          <p:cNvPr id="118" name="Straight Connector 117"/>
          <p:cNvCxnSpPr/>
          <p:nvPr/>
        </p:nvCxnSpPr>
        <p:spPr>
          <a:xfrm>
            <a:off x="-12248" y="4574771"/>
            <a:ext cx="10287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19" name="Rectangle 5"/>
          <p:cNvSpPr txBox="1">
            <a:spLocks noChangeArrowheads="1"/>
          </p:cNvSpPr>
          <p:nvPr/>
        </p:nvSpPr>
        <p:spPr>
          <a:xfrm>
            <a:off x="643445" y="4674384"/>
            <a:ext cx="4557963" cy="779609"/>
          </a:xfrm>
          <a:prstGeom prst="rect">
            <a:avLst/>
          </a:prstGeom>
          <a:noFill/>
        </p:spPr>
        <p:txBody>
          <a:bodyPr lIns="0" tIns="0" rIns="0" bIns="0">
            <a:noAutofit/>
          </a:bodyPr>
          <a:lstStyle>
            <a:lvl1pPr marL="214313" indent="-214313" algn="l" rtl="0" eaLnBrk="0" fontAlgn="base" hangingPunct="0">
              <a:spcBef>
                <a:spcPct val="0"/>
              </a:spcBef>
              <a:spcAft>
                <a:spcPct val="0"/>
              </a:spcAft>
              <a:buClr>
                <a:schemeClr val="tx2"/>
              </a:buClr>
              <a:buSzPct val="119000"/>
              <a:buChar char="•"/>
              <a:defRPr b="1" kern="1200">
                <a:solidFill>
                  <a:schemeClr val="tx1"/>
                </a:solidFill>
                <a:latin typeface="+mn-lt"/>
                <a:ea typeface="+mn-ea"/>
                <a:cs typeface="+mn-cs"/>
              </a:defRPr>
            </a:lvl1pPr>
            <a:lvl2pPr marL="571500" indent="-214313" algn="l" rtl="0" eaLnBrk="0" fontAlgn="base" hangingPunct="0">
              <a:spcBef>
                <a:spcPct val="0"/>
              </a:spcBef>
              <a:spcAft>
                <a:spcPct val="0"/>
              </a:spcAft>
              <a:buChar char="–"/>
              <a:defRPr sz="1500" kern="1200">
                <a:solidFill>
                  <a:schemeClr val="tx1"/>
                </a:solidFill>
                <a:latin typeface="+mn-lt"/>
                <a:ea typeface="+mn-ea"/>
                <a:cs typeface="+mn-cs"/>
              </a:defRPr>
            </a:lvl2pPr>
            <a:lvl3pPr marL="857250" indent="-142875" algn="l" rtl="0" eaLnBrk="0" fontAlgn="base" hangingPunct="0">
              <a:spcBef>
                <a:spcPct val="0"/>
              </a:spcBef>
              <a:spcAft>
                <a:spcPct val="0"/>
              </a:spcAft>
              <a:buChar char="–"/>
              <a:defRPr sz="15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7349" lvl="1" indent="-147349" defTabSz="771551" eaLnBrk="1" hangingPunct="1">
              <a:lnSpc>
                <a:spcPct val="95000"/>
              </a:lnSpc>
              <a:spcBef>
                <a:spcPts val="338"/>
              </a:spcBef>
              <a:buClr>
                <a:srgbClr val="007CC2"/>
              </a:buClr>
              <a:buFont typeface="Wingdings" panose="05000000000000000000" pitchFamily="2" charset="2"/>
              <a:buChar char="§"/>
              <a:defRPr/>
            </a:pPr>
            <a:r>
              <a:rPr lang="pt-BR" altLang="en-US" sz="1181" dirty="0">
                <a:solidFill>
                  <a:srgbClr val="000000"/>
                </a:solidFill>
                <a:latin typeface="Arial" panose="020B0604020202020204"/>
                <a:sym typeface="Symbol" panose="05050102010706020507" pitchFamily="18" charset="2"/>
              </a:rPr>
              <a:t>ACS (NSTEMI/UA) &lt; 72 hours, STEMI &lt; 24 hours</a:t>
            </a:r>
          </a:p>
        </p:txBody>
      </p:sp>
      <p:sp>
        <p:nvSpPr>
          <p:cNvPr id="120" name="Rectangle 5"/>
          <p:cNvSpPr txBox="1">
            <a:spLocks noChangeArrowheads="1"/>
          </p:cNvSpPr>
          <p:nvPr/>
        </p:nvSpPr>
        <p:spPr>
          <a:xfrm>
            <a:off x="5266314" y="4657792"/>
            <a:ext cx="4247956" cy="1279101"/>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lvl1pPr marL="274313" lvl="0" indent="-274313" defTabSz="914377" fontAlgn="base">
              <a:lnSpc>
                <a:spcPct val="95000"/>
              </a:lnSpc>
              <a:spcBef>
                <a:spcPts val="1200"/>
              </a:spcBef>
              <a:spcAft>
                <a:spcPct val="0"/>
              </a:spcAft>
              <a:buClr>
                <a:schemeClr val="accent1"/>
              </a:buClr>
              <a:buFont typeface="Wingdings" panose="05000000000000000000" pitchFamily="2" charset="2"/>
              <a:buChar char="§"/>
              <a:defRPr lang="en-US" sz="2400" b="0" smtClean="0">
                <a:latin typeface="+mj-lt"/>
              </a:defRPr>
            </a:lvl1pPr>
            <a:lvl2pPr marL="684213" lvl="1" indent="-342900" defTabSz="914377" fontAlgn="base">
              <a:lnSpc>
                <a:spcPct val="95000"/>
              </a:lnSpc>
              <a:spcBef>
                <a:spcPts val="400"/>
              </a:spcBef>
              <a:spcAft>
                <a:spcPct val="0"/>
              </a:spcAft>
              <a:buClr>
                <a:schemeClr val="accent1">
                  <a:lumMod val="75000"/>
                </a:schemeClr>
              </a:buClr>
              <a:buFont typeface="Arial" pitchFamily="34" charset="0"/>
              <a:buChar char="–"/>
              <a:defRPr lang="en-US" sz="2000" b="0" smtClean="0">
                <a:latin typeface="+mj-lt"/>
              </a:defRPr>
            </a:lvl2pPr>
            <a:lvl3pPr marL="973138" lvl="2" indent="-230188" defTabSz="914377" fontAlgn="base">
              <a:lnSpc>
                <a:spcPct val="95000"/>
              </a:lnSpc>
              <a:spcBef>
                <a:spcPts val="300"/>
              </a:spcBef>
              <a:spcAft>
                <a:spcPct val="0"/>
              </a:spcAft>
              <a:buClr>
                <a:schemeClr val="tx2"/>
              </a:buClr>
              <a:buFont typeface="Arial" pitchFamily="34" charset="0"/>
              <a:buChar char="•"/>
              <a:defRPr lang="en-US" b="0" smtClean="0">
                <a:latin typeface="+mj-lt"/>
              </a:defRPr>
            </a:lvl3pPr>
            <a:lvl4pPr marL="1316038" lvl="3" indent="-290513" defTabSz="914377" fontAlgn="base">
              <a:lnSpc>
                <a:spcPct val="95000"/>
              </a:lnSpc>
              <a:spcBef>
                <a:spcPts val="300"/>
              </a:spcBef>
              <a:spcAft>
                <a:spcPct val="0"/>
              </a:spcAft>
              <a:buClr>
                <a:schemeClr val="tx2"/>
              </a:buClr>
              <a:buFont typeface="Arial" pitchFamily="34" charset="0"/>
              <a:buChar char="–"/>
              <a:defRPr lang="en-US" sz="1600" b="0" smtClean="0">
                <a:latin typeface="+mj-lt"/>
              </a:defRPr>
            </a:lvl4pPr>
            <a:lvl5pPr marL="1657350" lvl="4" indent="-282575" defTabSz="914377" fontAlgn="base">
              <a:lnSpc>
                <a:spcPct val="95000"/>
              </a:lnSpc>
              <a:spcBef>
                <a:spcPts val="300"/>
              </a:spcBef>
              <a:spcAft>
                <a:spcPct val="0"/>
              </a:spcAft>
              <a:buClr>
                <a:schemeClr val="tx2"/>
              </a:buClr>
              <a:buFont typeface="Arial" pitchFamily="34" charset="0"/>
              <a:buChar char="•"/>
              <a:defRPr lang="en-US" sz="1600" b="0" dirty="0" smtClean="0">
                <a:latin typeface="+mj-lt"/>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147349" indent="-147349" algn="l" defTabSz="771551" eaLnBrk="1" hangingPunct="1">
              <a:spcBef>
                <a:spcPts val="338"/>
              </a:spcBef>
              <a:buClr>
                <a:srgbClr val="007CC2"/>
              </a:buClr>
            </a:pPr>
            <a:r>
              <a:rPr lang="en-US" sz="1181" dirty="0">
                <a:solidFill>
                  <a:srgbClr val="000000"/>
                </a:solidFill>
                <a:latin typeface="Arial" panose="020B0604020202020204"/>
              </a:rPr>
              <a:t>LDL-C levels</a:t>
            </a:r>
          </a:p>
          <a:p>
            <a:pPr marL="493222" lvl="1" indent="-147349" algn="l" defTabSz="771551" eaLnBrk="1" hangingPunct="1">
              <a:spcBef>
                <a:spcPts val="338"/>
              </a:spcBef>
              <a:buClr>
                <a:srgbClr val="007CC2">
                  <a:lumMod val="75000"/>
                </a:srgbClr>
              </a:buClr>
            </a:pPr>
            <a:r>
              <a:rPr lang="en-US" sz="1013" dirty="0">
                <a:solidFill>
                  <a:srgbClr val="000000"/>
                </a:solidFill>
                <a:latin typeface="Arial" panose="020B0604020202020204" pitchFamily="34" charset="0"/>
                <a:cs typeface="Arial" panose="020B0604020202020204" pitchFamily="34" charset="0"/>
              </a:rPr>
              <a:t>≥</a:t>
            </a:r>
            <a:r>
              <a:rPr lang="en-US" sz="1013" dirty="0">
                <a:solidFill>
                  <a:srgbClr val="000000"/>
                </a:solidFill>
                <a:latin typeface="Arial" panose="020B0604020202020204"/>
              </a:rPr>
              <a:t> 70 mg/dl (≥ 1.8 mmol/L)in patient previously on stable treatment with high-intensity statin </a:t>
            </a:r>
            <a:r>
              <a:rPr lang="en-US" sz="1013" dirty="0">
                <a:solidFill>
                  <a:srgbClr val="C0362C"/>
                </a:solidFill>
                <a:latin typeface="Arial" panose="020B0604020202020204"/>
              </a:rPr>
              <a:t>OR</a:t>
            </a:r>
          </a:p>
          <a:p>
            <a:pPr marL="493222" lvl="1" indent="-147349" algn="l" defTabSz="771551" eaLnBrk="1" hangingPunct="1">
              <a:spcBef>
                <a:spcPts val="338"/>
              </a:spcBef>
              <a:buClr>
                <a:srgbClr val="007CC2">
                  <a:lumMod val="75000"/>
                </a:srgbClr>
              </a:buClr>
            </a:pPr>
            <a:r>
              <a:rPr lang="en-US" sz="1013" dirty="0">
                <a:solidFill>
                  <a:srgbClr val="000000"/>
                </a:solidFill>
                <a:latin typeface="Arial" panose="020B0604020202020204" pitchFamily="34" charset="0"/>
                <a:cs typeface="Arial" panose="020B0604020202020204" pitchFamily="34" charset="0"/>
              </a:rPr>
              <a:t>≥</a:t>
            </a:r>
            <a:r>
              <a:rPr lang="en-US" sz="1013" dirty="0">
                <a:solidFill>
                  <a:srgbClr val="000000"/>
                </a:solidFill>
                <a:latin typeface="Arial" panose="020B0604020202020204"/>
              </a:rPr>
              <a:t> 90 mg/dl (≥ 2.3 mmol/L) in patients previously on stable treatment with low- or moderate-intensity statin </a:t>
            </a:r>
            <a:r>
              <a:rPr lang="en-US" sz="1013" dirty="0">
                <a:solidFill>
                  <a:srgbClr val="C0362C"/>
                </a:solidFill>
                <a:latin typeface="Arial" panose="020B0604020202020204"/>
              </a:rPr>
              <a:t>OR</a:t>
            </a:r>
          </a:p>
          <a:p>
            <a:pPr marL="493222" lvl="1" indent="-147349" algn="l" defTabSz="771551" eaLnBrk="1" hangingPunct="1">
              <a:spcBef>
                <a:spcPts val="338"/>
              </a:spcBef>
              <a:buClr>
                <a:srgbClr val="007CC2">
                  <a:lumMod val="75000"/>
                </a:srgbClr>
              </a:buClr>
            </a:pPr>
            <a:r>
              <a:rPr lang="en-US" sz="1013" dirty="0">
                <a:solidFill>
                  <a:srgbClr val="000000"/>
                </a:solidFill>
                <a:latin typeface="Arial" panose="020B0604020202020204" pitchFamily="34" charset="0"/>
                <a:cs typeface="Arial" panose="020B0604020202020204" pitchFamily="34" charset="0"/>
              </a:rPr>
              <a:t>≥</a:t>
            </a:r>
            <a:r>
              <a:rPr lang="en-US" sz="1013" dirty="0">
                <a:solidFill>
                  <a:srgbClr val="000000"/>
                </a:solidFill>
                <a:latin typeface="Arial" panose="020B0604020202020204"/>
              </a:rPr>
              <a:t> 125 mg/dL (≥ 3.2 mmol/L) in statin-naive patients or patients not on stable statin treatment</a:t>
            </a:r>
          </a:p>
        </p:txBody>
      </p:sp>
      <p:sp>
        <p:nvSpPr>
          <p:cNvPr id="121" name="Arrow: Right 8"/>
          <p:cNvSpPr/>
          <p:nvPr/>
        </p:nvSpPr>
        <p:spPr>
          <a:xfrm>
            <a:off x="576072" y="1998326"/>
            <a:ext cx="2117554" cy="775827"/>
          </a:xfrm>
          <a:prstGeom prst="rightArrow">
            <a:avLst>
              <a:gd name="adj1" fmla="val 100000"/>
              <a:gd name="adj2" fmla="val 34848"/>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7153" tIns="0" rIns="0" bIns="0" rtlCol="0" anchor="ctr">
            <a:noAutofit/>
          </a:bodyPr>
          <a:lstStyle/>
          <a:p>
            <a:pPr algn="l" defTabSz="771571" eaLnBrk="1" fontAlgn="auto" hangingPunct="1">
              <a:spcBef>
                <a:spcPts val="0"/>
              </a:spcBef>
              <a:spcAft>
                <a:spcPts val="0"/>
              </a:spcAft>
            </a:pPr>
            <a:r>
              <a:rPr lang="en-US" altLang="en-US" sz="1519" dirty="0">
                <a:solidFill>
                  <a:srgbClr val="000000"/>
                </a:solidFill>
                <a:latin typeface="Arial" panose="020B0604020202020204"/>
              </a:rPr>
              <a:t>ACS </a:t>
            </a:r>
            <a:br>
              <a:rPr lang="en-US" altLang="en-US" sz="1519" dirty="0">
                <a:solidFill>
                  <a:srgbClr val="000000"/>
                </a:solidFill>
                <a:latin typeface="Arial" panose="020B0604020202020204"/>
              </a:rPr>
            </a:br>
            <a:r>
              <a:rPr lang="en-US" altLang="en-US" sz="1519" dirty="0">
                <a:solidFill>
                  <a:srgbClr val="000000"/>
                </a:solidFill>
                <a:latin typeface="Arial" panose="020B0604020202020204"/>
              </a:rPr>
              <a:t>(NSTEMI/UA, STEMI)</a:t>
            </a:r>
          </a:p>
        </p:txBody>
      </p:sp>
      <p:cxnSp>
        <p:nvCxnSpPr>
          <p:cNvPr id="122" name="Straight Arrow Connector 121"/>
          <p:cNvCxnSpPr>
            <a:cxnSpLocks/>
            <a:stCxn id="121" idx="3"/>
          </p:cNvCxnSpPr>
          <p:nvPr/>
        </p:nvCxnSpPr>
        <p:spPr>
          <a:xfrm>
            <a:off x="2693627" y="2386240"/>
            <a:ext cx="1318733" cy="17726"/>
          </a:xfrm>
          <a:prstGeom prst="straightConnector1">
            <a:avLst/>
          </a:prstGeom>
          <a:ln>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sp>
        <p:nvSpPr>
          <p:cNvPr id="126" name="Rectangle 4"/>
          <p:cNvSpPr>
            <a:spLocks noChangeArrowheads="1"/>
          </p:cNvSpPr>
          <p:nvPr/>
        </p:nvSpPr>
        <p:spPr bwMode="auto">
          <a:xfrm>
            <a:off x="2742876" y="2133967"/>
            <a:ext cx="995464" cy="68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defRPr>
            </a:lvl9pPr>
          </a:lstStyle>
          <a:p>
            <a:pPr defTabSz="578678">
              <a:lnSpc>
                <a:spcPct val="95000"/>
              </a:lnSpc>
              <a:spcBef>
                <a:spcPts val="506"/>
              </a:spcBef>
            </a:pPr>
            <a:r>
              <a:rPr lang="en-US" altLang="en-US" sz="1013" dirty="0">
                <a:solidFill>
                  <a:srgbClr val="000000"/>
                </a:solidFill>
                <a:latin typeface="Arial" panose="020B0604020202020204"/>
              </a:rPr>
              <a:t>N = 308</a:t>
            </a:r>
          </a:p>
          <a:p>
            <a:pPr defTabSz="578678">
              <a:lnSpc>
                <a:spcPct val="95000"/>
              </a:lnSpc>
              <a:spcBef>
                <a:spcPts val="506"/>
              </a:spcBef>
            </a:pPr>
            <a:r>
              <a:rPr lang="en-US" altLang="en-US" sz="1013" dirty="0">
                <a:solidFill>
                  <a:srgbClr val="000000"/>
                </a:solidFill>
                <a:latin typeface="Arial" panose="020B0604020202020204"/>
              </a:rPr>
              <a:t>Randomized 1:1</a:t>
            </a:r>
            <a:br>
              <a:rPr lang="en-US" altLang="en-US" sz="1013" dirty="0">
                <a:solidFill>
                  <a:srgbClr val="000000"/>
                </a:solidFill>
                <a:latin typeface="Arial" panose="020B0604020202020204"/>
              </a:rPr>
            </a:br>
            <a:r>
              <a:rPr lang="en-US" altLang="en-US" sz="1013" dirty="0">
                <a:solidFill>
                  <a:srgbClr val="000000"/>
                </a:solidFill>
                <a:latin typeface="Arial" panose="020B0604020202020204"/>
              </a:rPr>
              <a:t>1 country, 7 sites</a:t>
            </a:r>
          </a:p>
        </p:txBody>
      </p:sp>
      <p:sp>
        <p:nvSpPr>
          <p:cNvPr id="128" name="Rectangle 6"/>
          <p:cNvSpPr>
            <a:spLocks noChangeArrowheads="1"/>
          </p:cNvSpPr>
          <p:nvPr/>
        </p:nvSpPr>
        <p:spPr bwMode="auto">
          <a:xfrm>
            <a:off x="4751788" y="1032890"/>
            <a:ext cx="3942807" cy="191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defRPr>
            </a:lvl9pPr>
          </a:lstStyle>
          <a:p>
            <a:pPr algn="r" defTabSz="578678">
              <a:lnSpc>
                <a:spcPct val="125000"/>
              </a:lnSpc>
            </a:pPr>
            <a:endParaRPr lang="en-US" altLang="en-US" sz="1181" b="1" dirty="0">
              <a:solidFill>
                <a:srgbClr val="81B5E2"/>
              </a:solidFill>
              <a:latin typeface="Arial" panose="020B0604020202020204"/>
            </a:endParaRPr>
          </a:p>
        </p:txBody>
      </p:sp>
      <p:sp>
        <p:nvSpPr>
          <p:cNvPr id="129" name="Rectangle 7"/>
          <p:cNvSpPr>
            <a:spLocks noChangeArrowheads="1"/>
          </p:cNvSpPr>
          <p:nvPr/>
        </p:nvSpPr>
        <p:spPr bwMode="auto">
          <a:xfrm>
            <a:off x="4437586" y="2745595"/>
            <a:ext cx="4339276" cy="26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defRPr>
            </a:lvl9pPr>
          </a:lstStyle>
          <a:p>
            <a:pPr defTabSz="578678"/>
            <a:r>
              <a:rPr lang="en-US" altLang="en-US" sz="1013" b="1" dirty="0">
                <a:solidFill>
                  <a:srgbClr val="FC840C"/>
                </a:solidFill>
                <a:latin typeface="Arial" panose="020B0604020202020204"/>
              </a:rPr>
              <a:t>Evolocumab SC 420 mg QM + atorvastatin 40 mg QD</a:t>
            </a:r>
          </a:p>
        </p:txBody>
      </p:sp>
      <p:cxnSp>
        <p:nvCxnSpPr>
          <p:cNvPr id="131" name="Straight Connector 130"/>
          <p:cNvCxnSpPr/>
          <p:nvPr/>
        </p:nvCxnSpPr>
        <p:spPr>
          <a:xfrm>
            <a:off x="588931" y="1998326"/>
            <a:ext cx="0" cy="78072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0" name="Rectangle 5"/>
          <p:cNvSpPr txBox="1">
            <a:spLocks noChangeArrowheads="1"/>
          </p:cNvSpPr>
          <p:nvPr/>
        </p:nvSpPr>
        <p:spPr>
          <a:xfrm>
            <a:off x="5266314" y="3970339"/>
            <a:ext cx="4247956" cy="515882"/>
          </a:xfrm>
          <a:prstGeom prst="rect">
            <a:avLst/>
          </a:prstGeom>
        </p:spPr>
        <p:txBody>
          <a:bodyPr lIns="0" tIns="0" rIns="0" bIns="0">
            <a:noAutofit/>
          </a:bodyPr>
          <a:lstStyle>
            <a:lvl1pPr marL="214313" indent="-214313" algn="l" rtl="0" eaLnBrk="0" fontAlgn="base" hangingPunct="0">
              <a:spcBef>
                <a:spcPct val="0"/>
              </a:spcBef>
              <a:spcAft>
                <a:spcPct val="0"/>
              </a:spcAft>
              <a:buClr>
                <a:schemeClr val="tx2"/>
              </a:buClr>
              <a:buSzPct val="119000"/>
              <a:buChar char="•"/>
              <a:defRPr b="1" kern="1200">
                <a:solidFill>
                  <a:schemeClr val="tx1"/>
                </a:solidFill>
                <a:latin typeface="+mn-lt"/>
                <a:ea typeface="+mn-ea"/>
                <a:cs typeface="+mn-cs"/>
              </a:defRPr>
            </a:lvl1pPr>
            <a:lvl2pPr marL="571500" indent="-214313" algn="l" rtl="0" eaLnBrk="0" fontAlgn="base" hangingPunct="0">
              <a:spcBef>
                <a:spcPct val="0"/>
              </a:spcBef>
              <a:spcAft>
                <a:spcPct val="0"/>
              </a:spcAft>
              <a:buChar char="–"/>
              <a:defRPr sz="1500" kern="1200">
                <a:solidFill>
                  <a:schemeClr val="tx1"/>
                </a:solidFill>
                <a:latin typeface="+mn-lt"/>
                <a:ea typeface="+mn-ea"/>
                <a:cs typeface="+mn-cs"/>
              </a:defRPr>
            </a:lvl2pPr>
            <a:lvl3pPr marL="857250" indent="-142875" algn="l" rtl="0" eaLnBrk="0" fontAlgn="base" hangingPunct="0">
              <a:spcBef>
                <a:spcPct val="0"/>
              </a:spcBef>
              <a:spcAft>
                <a:spcPct val="0"/>
              </a:spcAft>
              <a:buChar char="–"/>
              <a:defRPr sz="15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7349" lvl="1" indent="-147349" defTabSz="771551" eaLnBrk="1" hangingPunct="1">
              <a:lnSpc>
                <a:spcPct val="95000"/>
              </a:lnSpc>
              <a:spcBef>
                <a:spcPts val="338"/>
              </a:spcBef>
              <a:buClr>
                <a:srgbClr val="007CC2"/>
              </a:buClr>
              <a:buFont typeface="Wingdings" panose="05000000000000000000" pitchFamily="2" charset="2"/>
              <a:buChar char="§"/>
              <a:defRPr/>
            </a:pPr>
            <a:r>
              <a:rPr lang="en-US" altLang="en-US" sz="1181" dirty="0">
                <a:solidFill>
                  <a:srgbClr val="000000"/>
                </a:solidFill>
                <a:latin typeface="Arial" panose="020B0604020202020204"/>
              </a:rPr>
              <a:t>Safety and tolerability (S)AE</a:t>
            </a:r>
          </a:p>
        </p:txBody>
      </p:sp>
      <p:sp>
        <p:nvSpPr>
          <p:cNvPr id="69" name="Rectangle 5"/>
          <p:cNvSpPr txBox="1">
            <a:spLocks noChangeArrowheads="1"/>
          </p:cNvSpPr>
          <p:nvPr/>
        </p:nvSpPr>
        <p:spPr>
          <a:xfrm>
            <a:off x="5131252" y="3611262"/>
            <a:ext cx="4312757" cy="275149"/>
          </a:xfrm>
          <a:prstGeom prst="rect">
            <a:avLst/>
          </a:prstGeom>
          <a:noFill/>
        </p:spPr>
        <p:txBody>
          <a:bodyPr lIns="0" tIns="0" rIns="0" bIns="0" anchor="b" anchorCtr="0">
            <a:noAutofit/>
          </a:bodyPr>
          <a:lstStyle>
            <a:lvl1pPr marL="214313" indent="-214313" algn="l" rtl="0" eaLnBrk="0" fontAlgn="base" hangingPunct="0">
              <a:spcBef>
                <a:spcPct val="0"/>
              </a:spcBef>
              <a:spcAft>
                <a:spcPct val="0"/>
              </a:spcAft>
              <a:buClr>
                <a:schemeClr val="tx2"/>
              </a:buClr>
              <a:buSzPct val="119000"/>
              <a:buChar char="•"/>
              <a:defRPr b="1" kern="1200">
                <a:solidFill>
                  <a:schemeClr val="tx1"/>
                </a:solidFill>
                <a:latin typeface="+mn-lt"/>
                <a:ea typeface="+mn-ea"/>
                <a:cs typeface="+mn-cs"/>
              </a:defRPr>
            </a:lvl1pPr>
            <a:lvl2pPr marL="571500" indent="-214313" algn="l" rtl="0" eaLnBrk="0" fontAlgn="base" hangingPunct="0">
              <a:spcBef>
                <a:spcPct val="0"/>
              </a:spcBef>
              <a:spcAft>
                <a:spcPct val="0"/>
              </a:spcAft>
              <a:buChar char="–"/>
              <a:defRPr sz="1500" kern="1200">
                <a:solidFill>
                  <a:schemeClr val="tx1"/>
                </a:solidFill>
                <a:latin typeface="+mn-lt"/>
                <a:ea typeface="+mn-ea"/>
                <a:cs typeface="+mn-cs"/>
              </a:defRPr>
            </a:lvl2pPr>
            <a:lvl3pPr marL="857250" indent="-142875" algn="l" rtl="0" eaLnBrk="0" fontAlgn="base" hangingPunct="0">
              <a:spcBef>
                <a:spcPct val="0"/>
              </a:spcBef>
              <a:spcAft>
                <a:spcPct val="0"/>
              </a:spcAft>
              <a:buChar char="–"/>
              <a:defRPr sz="15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771571">
              <a:spcBef>
                <a:spcPts val="0"/>
              </a:spcBef>
              <a:spcAft>
                <a:spcPts val="0"/>
              </a:spcAft>
              <a:buClr>
                <a:srgbClr val="FFFFFF"/>
              </a:buClr>
              <a:buNone/>
              <a:defRPr/>
            </a:pPr>
            <a:r>
              <a:rPr lang="en-US" altLang="en-US" sz="1350" cap="all" dirty="0">
                <a:solidFill>
                  <a:srgbClr val="007CC2"/>
                </a:solidFill>
                <a:latin typeface="Arial" panose="020B0604020202020204"/>
              </a:rPr>
              <a:t>Secondary endpoint</a:t>
            </a:r>
            <a:endParaRPr lang="en-US" altLang="en-US" sz="1350" b="0" dirty="0">
              <a:solidFill>
                <a:srgbClr val="007CC2"/>
              </a:solidFill>
              <a:latin typeface="Arial" panose="020B0604020202020204"/>
            </a:endParaRPr>
          </a:p>
        </p:txBody>
      </p:sp>
      <p:sp>
        <p:nvSpPr>
          <p:cNvPr id="74" name="Rectangle 3">
            <a:extLst>
              <a:ext uri="{FF2B5EF4-FFF2-40B4-BE49-F238E27FC236}">
                <a16:creationId xmlns:a16="http://schemas.microsoft.com/office/drawing/2014/main" id="{931CAA26-BF7E-450F-BD30-0494F435500E}"/>
              </a:ext>
            </a:extLst>
          </p:cNvPr>
          <p:cNvSpPr>
            <a:spLocks noChangeArrowheads="1"/>
          </p:cNvSpPr>
          <p:nvPr/>
        </p:nvSpPr>
        <p:spPr bwMode="auto">
          <a:xfrm>
            <a:off x="3972217" y="1828517"/>
            <a:ext cx="693666" cy="292790"/>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578678">
              <a:defRPr/>
            </a:pPr>
            <a:r>
              <a:rPr lang="en-US" altLang="en-US" sz="844" b="1" dirty="0">
                <a:solidFill>
                  <a:srgbClr val="777777"/>
                </a:solidFill>
              </a:rPr>
              <a:t>In-hospital</a:t>
            </a:r>
            <a:br>
              <a:rPr lang="en-US" altLang="en-US" sz="844" b="1" dirty="0">
                <a:solidFill>
                  <a:srgbClr val="777777"/>
                </a:solidFill>
              </a:rPr>
            </a:br>
            <a:r>
              <a:rPr lang="en-US" altLang="en-US" sz="844" b="1" dirty="0">
                <a:solidFill>
                  <a:srgbClr val="777777"/>
                </a:solidFill>
              </a:rPr>
              <a:t>(72 hours)</a:t>
            </a:r>
            <a:endParaRPr lang="en-US" altLang="en-US" sz="844" b="1" cap="all" baseline="30000" dirty="0">
              <a:solidFill>
                <a:srgbClr val="777777"/>
              </a:solidFill>
            </a:endParaRPr>
          </a:p>
        </p:txBody>
      </p:sp>
      <p:cxnSp>
        <p:nvCxnSpPr>
          <p:cNvPr id="104" name="Straight Connector 103"/>
          <p:cNvCxnSpPr>
            <a:cxnSpLocks/>
          </p:cNvCxnSpPr>
          <p:nvPr/>
        </p:nvCxnSpPr>
        <p:spPr>
          <a:xfrm>
            <a:off x="4071425" y="2153689"/>
            <a:ext cx="0" cy="50149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cxnSpLocks/>
          </p:cNvCxnSpPr>
          <p:nvPr/>
        </p:nvCxnSpPr>
        <p:spPr>
          <a:xfrm flipV="1">
            <a:off x="4071511" y="2150603"/>
            <a:ext cx="5164958" cy="1"/>
          </a:xfrm>
          <a:prstGeom prst="line">
            <a:avLst/>
          </a:prstGeom>
          <a:ln w="12700">
            <a:solidFill>
              <a:srgbClr val="81B5E2"/>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cxnSpLocks/>
          </p:cNvCxnSpPr>
          <p:nvPr/>
        </p:nvCxnSpPr>
        <p:spPr>
          <a:xfrm>
            <a:off x="4071425" y="2656118"/>
            <a:ext cx="5165044" cy="0"/>
          </a:xfrm>
          <a:prstGeom prst="line">
            <a:avLst/>
          </a:prstGeom>
          <a:ln w="12700">
            <a:solidFill>
              <a:srgbClr val="FF6600"/>
            </a:solidFill>
            <a:tailEnd type="none" w="lg" len="med"/>
          </a:ln>
        </p:spPr>
        <p:style>
          <a:lnRef idx="1">
            <a:schemeClr val="accent1"/>
          </a:lnRef>
          <a:fillRef idx="0">
            <a:schemeClr val="accent1"/>
          </a:fillRef>
          <a:effectRef idx="0">
            <a:schemeClr val="accent1"/>
          </a:effectRef>
          <a:fontRef idx="minor">
            <a:schemeClr val="tx1"/>
          </a:fontRef>
        </p:style>
      </p:cxnSp>
      <p:sp>
        <p:nvSpPr>
          <p:cNvPr id="108" name="Oval 107"/>
          <p:cNvSpPr/>
          <p:nvPr/>
        </p:nvSpPr>
        <p:spPr>
          <a:xfrm>
            <a:off x="4012360" y="2340768"/>
            <a:ext cx="151588" cy="142428"/>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defTabSz="771571" eaLnBrk="1" fontAlgn="auto" hangingPunct="1">
              <a:spcBef>
                <a:spcPts val="0"/>
              </a:spcBef>
              <a:spcAft>
                <a:spcPts val="0"/>
              </a:spcAft>
            </a:pPr>
            <a:endParaRPr lang="en-US" sz="1519" dirty="0">
              <a:solidFill>
                <a:srgbClr val="FFFFFF"/>
              </a:solidFill>
              <a:latin typeface="Arial" panose="020B0604020202020204"/>
            </a:endParaRPr>
          </a:p>
        </p:txBody>
      </p:sp>
      <p:sp>
        <p:nvSpPr>
          <p:cNvPr id="6" name="Rectangle 5"/>
          <p:cNvSpPr/>
          <p:nvPr/>
        </p:nvSpPr>
        <p:spPr>
          <a:xfrm>
            <a:off x="4088154" y="1931871"/>
            <a:ext cx="5143500" cy="248209"/>
          </a:xfrm>
          <a:prstGeom prst="rect">
            <a:avLst/>
          </a:prstGeom>
        </p:spPr>
        <p:txBody>
          <a:bodyPr>
            <a:spAutoFit/>
          </a:bodyPr>
          <a:lstStyle/>
          <a:p>
            <a:pPr defTabSz="578678"/>
            <a:r>
              <a:rPr lang="en-US" sz="1013" b="1" dirty="0">
                <a:solidFill>
                  <a:srgbClr val="549CD8"/>
                </a:solidFill>
                <a:latin typeface="Arial" panose="020B0604020202020204"/>
              </a:rPr>
              <a:t>Placebo SC QM + atorvastatin 40 mg QD</a:t>
            </a:r>
          </a:p>
        </p:txBody>
      </p:sp>
      <p:sp>
        <p:nvSpPr>
          <p:cNvPr id="109" name="Line 10"/>
          <p:cNvSpPr>
            <a:spLocks noChangeShapeType="1"/>
          </p:cNvSpPr>
          <p:nvPr/>
        </p:nvSpPr>
        <p:spPr bwMode="auto">
          <a:xfrm flipH="1">
            <a:off x="4136315" y="3155574"/>
            <a:ext cx="2118436" cy="0"/>
          </a:xfrm>
          <a:prstGeom prst="line">
            <a:avLst/>
          </a:prstGeom>
          <a:noFill/>
          <a:ln w="6350">
            <a:solidFill>
              <a:schemeClr val="bg1">
                <a:lumMod val="65000"/>
              </a:schemeClr>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771571" eaLnBrk="1" fontAlgn="auto" hangingPunct="1">
              <a:spcBef>
                <a:spcPts val="0"/>
              </a:spcBef>
              <a:spcAft>
                <a:spcPts val="0"/>
              </a:spcAft>
            </a:pPr>
            <a:endParaRPr lang="en-US" sz="1519" dirty="0">
              <a:solidFill>
                <a:srgbClr val="000000"/>
              </a:solidFill>
              <a:latin typeface="Arial" panose="020B0604020202020204"/>
            </a:endParaRPr>
          </a:p>
        </p:txBody>
      </p:sp>
      <p:sp>
        <p:nvSpPr>
          <p:cNvPr id="110" name="Line 11"/>
          <p:cNvSpPr>
            <a:spLocks noChangeShapeType="1"/>
          </p:cNvSpPr>
          <p:nvPr/>
        </p:nvSpPr>
        <p:spPr bwMode="auto">
          <a:xfrm flipH="1">
            <a:off x="6918846" y="3155574"/>
            <a:ext cx="2197285" cy="0"/>
          </a:xfrm>
          <a:prstGeom prst="line">
            <a:avLst/>
          </a:prstGeom>
          <a:noFill/>
          <a:ln w="6350">
            <a:solidFill>
              <a:schemeClr val="bg1">
                <a:lumMod val="65000"/>
              </a:schemeClr>
            </a:solidFill>
            <a:round/>
            <a:headEnd type="stealth"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771571" eaLnBrk="1" fontAlgn="auto" hangingPunct="1">
              <a:spcBef>
                <a:spcPts val="0"/>
              </a:spcBef>
              <a:spcAft>
                <a:spcPts val="0"/>
              </a:spcAft>
            </a:pPr>
            <a:endParaRPr lang="en-US" sz="1519" dirty="0">
              <a:solidFill>
                <a:srgbClr val="000000"/>
              </a:solidFill>
              <a:latin typeface="Arial" panose="020B0604020202020204"/>
            </a:endParaRPr>
          </a:p>
        </p:txBody>
      </p:sp>
      <p:sp>
        <p:nvSpPr>
          <p:cNvPr id="111" name="Rectangle 9"/>
          <p:cNvSpPr>
            <a:spLocks noChangeArrowheads="1"/>
          </p:cNvSpPr>
          <p:nvPr/>
        </p:nvSpPr>
        <p:spPr bwMode="auto">
          <a:xfrm>
            <a:off x="6355464" y="3038277"/>
            <a:ext cx="596968" cy="234591"/>
          </a:xfrm>
          <a:prstGeom prst="rect">
            <a:avLst/>
          </a:prstGeom>
          <a:solidFill>
            <a:schemeClr val="bg1"/>
          </a:solidFill>
          <a:ln>
            <a:noFill/>
          </a:ln>
          <a:effectLst/>
        </p:spPr>
        <p:txBody>
          <a:bodyPr wrap="none" lIns="58266" tIns="29134" rIns="58266" bIns="29134" anchor="ct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defTabSz="578678" eaLnBrk="1" fontAlgn="auto" hangingPunct="1">
              <a:lnSpc>
                <a:spcPct val="125000"/>
              </a:lnSpc>
              <a:spcBef>
                <a:spcPts val="0"/>
              </a:spcBef>
              <a:spcAft>
                <a:spcPts val="0"/>
              </a:spcAft>
            </a:pPr>
            <a:r>
              <a:rPr lang="en-US" altLang="en-US" sz="1013" dirty="0">
                <a:solidFill>
                  <a:srgbClr val="C0C0C0">
                    <a:lumMod val="50000"/>
                  </a:srgbClr>
                </a:solidFill>
              </a:rPr>
              <a:t>8 weeks</a:t>
            </a:r>
          </a:p>
        </p:txBody>
      </p:sp>
      <p:sp>
        <p:nvSpPr>
          <p:cNvPr id="127" name="Rectangle 126"/>
          <p:cNvSpPr/>
          <p:nvPr/>
        </p:nvSpPr>
        <p:spPr>
          <a:xfrm>
            <a:off x="5336382" y="3246015"/>
            <a:ext cx="2557724" cy="207749"/>
          </a:xfrm>
          <a:prstGeom prst="rect">
            <a:avLst/>
          </a:prstGeom>
          <a:noFill/>
        </p:spPr>
        <p:txBody>
          <a:bodyPr wrap="square" lIns="0" tIns="0" rIns="0" bIns="0" anchor="ctr" anchorCtr="0">
            <a:noAutofit/>
          </a:bodyPr>
          <a:lstStyle/>
          <a:p>
            <a:pPr defTabSz="771571" eaLnBrk="1" fontAlgn="auto" hangingPunct="1">
              <a:spcBef>
                <a:spcPts val="0"/>
              </a:spcBef>
              <a:spcAft>
                <a:spcPts val="0"/>
              </a:spcAft>
              <a:defRPr/>
            </a:pPr>
            <a:r>
              <a:rPr lang="en-US" sz="844" dirty="0">
                <a:solidFill>
                  <a:srgbClr val="C0C0C0">
                    <a:lumMod val="50000"/>
                  </a:srgbClr>
                </a:solidFill>
                <a:latin typeface="Arial" panose="020B0604020202020204"/>
              </a:rPr>
              <a:t>Assessments conducted day 1, weeks 4 and 8</a:t>
            </a:r>
            <a:endParaRPr lang="en-US" sz="844" baseline="30000" dirty="0">
              <a:solidFill>
                <a:srgbClr val="C0C0C0">
                  <a:lumMod val="50000"/>
                </a:srgbClr>
              </a:solidFill>
              <a:latin typeface="Arial" panose="020B0604020202020204"/>
            </a:endParaRPr>
          </a:p>
        </p:txBody>
      </p:sp>
      <p:sp>
        <p:nvSpPr>
          <p:cNvPr id="35" name="Rectangle 34">
            <a:extLst>
              <a:ext uri="{FF2B5EF4-FFF2-40B4-BE49-F238E27FC236}">
                <a16:creationId xmlns:a16="http://schemas.microsoft.com/office/drawing/2014/main" id="{8084A772-C6A5-4EA0-82E2-6F072785DD80}"/>
              </a:ext>
            </a:extLst>
          </p:cNvPr>
          <p:cNvSpPr/>
          <p:nvPr/>
        </p:nvSpPr>
        <p:spPr>
          <a:xfrm>
            <a:off x="505342" y="5577555"/>
            <a:ext cx="8938667" cy="512961"/>
          </a:xfrm>
          <a:prstGeom prst="rect">
            <a:avLst/>
          </a:prstGeom>
        </p:spPr>
        <p:txBody>
          <a:bodyPr wrap="square" anchor="b">
            <a:spAutoFit/>
          </a:bodyPr>
          <a:lstStyle/>
          <a:p>
            <a:pPr algn="l" defTabSz="771571" eaLnBrk="1" fontAlgn="auto" hangingPunct="1">
              <a:lnSpc>
                <a:spcPct val="90000"/>
              </a:lnSpc>
              <a:spcBef>
                <a:spcPts val="253"/>
              </a:spcBef>
              <a:spcAft>
                <a:spcPts val="0"/>
              </a:spcAft>
              <a:defRPr/>
            </a:pPr>
            <a:r>
              <a:rPr lang="en-US" sz="759" dirty="0">
                <a:solidFill>
                  <a:srgbClr val="000000"/>
                </a:solidFill>
                <a:latin typeface="Arial"/>
              </a:rPr>
              <a:t>ACS = acute coronary syndrome; SC = subcutaneous; QM = monthly; QD = daily; </a:t>
            </a:r>
            <a:br>
              <a:rPr lang="en-US" sz="759" dirty="0">
                <a:solidFill>
                  <a:srgbClr val="000000"/>
                </a:solidFill>
                <a:latin typeface="Arial"/>
              </a:rPr>
            </a:br>
            <a:r>
              <a:rPr lang="en-US" sz="759" dirty="0">
                <a:solidFill>
                  <a:srgbClr val="000000"/>
                </a:solidFill>
                <a:latin typeface="Arial"/>
              </a:rPr>
              <a:t>LDL-C = low-density lipoprotein cholesterol; NSTEMI = Non-ST-elevation myocardial infarction; </a:t>
            </a:r>
            <a:br>
              <a:rPr lang="en-US" sz="759" dirty="0">
                <a:solidFill>
                  <a:srgbClr val="000000"/>
                </a:solidFill>
                <a:latin typeface="Arial"/>
              </a:rPr>
            </a:br>
            <a:r>
              <a:rPr lang="en-US" sz="759" dirty="0">
                <a:solidFill>
                  <a:srgbClr val="000000"/>
                </a:solidFill>
                <a:latin typeface="Arial"/>
              </a:rPr>
              <a:t>STEMI = ST-elevation myocardial infarction; UA = unstable angina; AE = adverse event</a:t>
            </a:r>
            <a:br>
              <a:rPr lang="en-US" sz="759" dirty="0">
                <a:solidFill>
                  <a:srgbClr val="000000"/>
                </a:solidFill>
                <a:latin typeface="Arial"/>
              </a:rPr>
            </a:br>
            <a:r>
              <a:rPr lang="en-US" sz="759" dirty="0">
                <a:solidFill>
                  <a:srgbClr val="000000"/>
                </a:solidFill>
                <a:latin typeface="Arial"/>
              </a:rPr>
              <a:t>1. Koskinas KC, et al. </a:t>
            </a:r>
            <a:r>
              <a:rPr lang="en-US" sz="759" i="1" dirty="0">
                <a:solidFill>
                  <a:srgbClr val="000000"/>
                </a:solidFill>
                <a:latin typeface="Arial"/>
              </a:rPr>
              <a:t>Clin Cardiol</a:t>
            </a:r>
            <a:r>
              <a:rPr lang="en-US" sz="759" dirty="0">
                <a:solidFill>
                  <a:srgbClr val="000000"/>
                </a:solidFill>
                <a:latin typeface="Arial"/>
              </a:rPr>
              <a:t>. 2018;41:1513-1520. 2. Koskinas KC, et al.  </a:t>
            </a:r>
            <a:r>
              <a:rPr lang="en-US" sz="759" i="1" dirty="0">
                <a:solidFill>
                  <a:srgbClr val="000000"/>
                </a:solidFill>
                <a:latin typeface="Arial" panose="020B0604020202020204"/>
              </a:rPr>
              <a:t>J Am Coll Cardiol</a:t>
            </a:r>
            <a:r>
              <a:rPr lang="en-US" sz="759" dirty="0">
                <a:solidFill>
                  <a:srgbClr val="000000"/>
                </a:solidFill>
                <a:latin typeface="Arial" panose="020B0604020202020204"/>
              </a:rPr>
              <a:t>.  2019. [epub ahead of print]. doi.org/10.1016/j.jacc.2019.08.010. </a:t>
            </a:r>
          </a:p>
        </p:txBody>
      </p:sp>
      <p:sp>
        <p:nvSpPr>
          <p:cNvPr id="3" name="Rectangle 2">
            <a:extLst>
              <a:ext uri="{FF2B5EF4-FFF2-40B4-BE49-F238E27FC236}">
                <a16:creationId xmlns:a16="http://schemas.microsoft.com/office/drawing/2014/main" id="{26E713C0-2AC2-405A-83C2-8CA995E8997E}"/>
              </a:ext>
            </a:extLst>
          </p:cNvPr>
          <p:cNvSpPr/>
          <p:nvPr/>
        </p:nvSpPr>
        <p:spPr bwMode="gray">
          <a:xfrm>
            <a:off x="8496300" y="6090516"/>
            <a:ext cx="1676400" cy="691284"/>
          </a:xfrm>
          <a:prstGeom prst="rect">
            <a:avLst/>
          </a:prstGeom>
          <a:solidFill>
            <a:schemeClr val="bg1"/>
          </a:solidFill>
          <a:ln w="6350" algn="ctr">
            <a:solidFill>
              <a:schemeClr val="bg1"/>
            </a:solidFill>
            <a:miter lim="800000"/>
            <a:headEnd/>
            <a:tailEnd/>
          </a:ln>
          <a:effectLst/>
        </p:spPr>
        <p:txBody>
          <a:bodyPr wrap="none" lIns="0" tIns="0" rIns="0" bIns="0" rtlCol="0" anchor="ctr"/>
          <a:lstStyle/>
          <a:p>
            <a:pPr algn="ctr"/>
            <a:endParaRPr lang="en-US" dirty="0" err="1"/>
          </a:p>
        </p:txBody>
      </p:sp>
      <p:sp>
        <p:nvSpPr>
          <p:cNvPr id="4" name="TextBox 3">
            <a:extLst>
              <a:ext uri="{FF2B5EF4-FFF2-40B4-BE49-F238E27FC236}">
                <a16:creationId xmlns:a16="http://schemas.microsoft.com/office/drawing/2014/main" id="{A15D5CC2-071F-4E22-A4DF-DF9AEE0CF86D}"/>
              </a:ext>
            </a:extLst>
          </p:cNvPr>
          <p:cNvSpPr txBox="1"/>
          <p:nvPr/>
        </p:nvSpPr>
        <p:spPr>
          <a:xfrm>
            <a:off x="3086100" y="1353348"/>
            <a:ext cx="914400" cy="255708"/>
          </a:xfrm>
          <a:prstGeom prst="rect">
            <a:avLst/>
          </a:prstGeom>
          <a:noFill/>
        </p:spPr>
        <p:txBody>
          <a:bodyPr wrap="none" lIns="0" tIns="0" rIns="0" bIns="0" rtlCol="0">
            <a:noAutofit/>
          </a:bodyPr>
          <a:lstStyle/>
          <a:p>
            <a:endParaRPr lang="en-US" sz="2800" b="1" dirty="0">
              <a:solidFill>
                <a:srgbClr val="C00000"/>
              </a:solidFill>
            </a:endParaRPr>
          </a:p>
        </p:txBody>
      </p:sp>
      <p:sp>
        <p:nvSpPr>
          <p:cNvPr id="5" name="Rectangle 4">
            <a:extLst>
              <a:ext uri="{FF2B5EF4-FFF2-40B4-BE49-F238E27FC236}">
                <a16:creationId xmlns:a16="http://schemas.microsoft.com/office/drawing/2014/main" id="{389536DF-B17E-4086-98AA-756CC36BC5B5}"/>
              </a:ext>
            </a:extLst>
          </p:cNvPr>
          <p:cNvSpPr/>
          <p:nvPr/>
        </p:nvSpPr>
        <p:spPr>
          <a:xfrm>
            <a:off x="3846670" y="1197589"/>
            <a:ext cx="2162772" cy="584775"/>
          </a:xfrm>
          <a:prstGeom prst="rect">
            <a:avLst/>
          </a:prstGeom>
        </p:spPr>
        <p:txBody>
          <a:bodyPr wrap="none">
            <a:spAutoFit/>
          </a:bodyPr>
          <a:lstStyle/>
          <a:p>
            <a:r>
              <a:rPr lang="en-US" sz="3200" b="1" dirty="0">
                <a:solidFill>
                  <a:srgbClr val="C00000"/>
                </a:solidFill>
                <a:effectLst>
                  <a:outerShdw blurRad="38100" dist="38100" dir="2700000" algn="tl">
                    <a:srgbClr val="000000">
                      <a:alpha val="43137"/>
                    </a:srgbClr>
                  </a:outerShdw>
                </a:effectLst>
              </a:rPr>
              <a:t>EVOPACS</a:t>
            </a:r>
          </a:p>
        </p:txBody>
      </p:sp>
    </p:spTree>
    <p:extLst>
      <p:ext uri="{BB962C8B-B14F-4D97-AF65-F5344CB8AC3E}">
        <p14:creationId xmlns:p14="http://schemas.microsoft.com/office/powerpoint/2010/main" val="622543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30" y="192235"/>
            <a:ext cx="10287000" cy="883040"/>
          </a:xfrm>
        </p:spPr>
        <p:txBody>
          <a:bodyPr>
            <a:noAutofit/>
          </a:bodyPr>
          <a:lstStyle/>
          <a:p>
            <a:pPr algn="ctr"/>
            <a:r>
              <a:rPr lang="en-GB" sz="3200" b="1" dirty="0">
                <a:solidFill>
                  <a:schemeClr val="tx1"/>
                </a:solidFill>
                <a:latin typeface="Batang" panose="02030600000101010101" pitchFamily="18" charset="-127"/>
                <a:ea typeface="Batang" panose="02030600000101010101" pitchFamily="18" charset="-127"/>
                <a:cs typeface="Aharoni" panose="02010803020104030203" pitchFamily="2" charset="-79"/>
              </a:rPr>
              <a:t>CTT line - Linear Relationship Between LDL-C Levels and Major CV Events</a:t>
            </a:r>
            <a:r>
              <a:rPr lang="en-GB" sz="3200" b="1" baseline="30000" dirty="0">
                <a:solidFill>
                  <a:schemeClr val="tx1"/>
                </a:solidFill>
                <a:latin typeface="Batang" panose="02030600000101010101" pitchFamily="18" charset="-127"/>
                <a:ea typeface="Batang" panose="02030600000101010101" pitchFamily="18" charset="-127"/>
                <a:cs typeface="Aharoni" panose="02010803020104030203" pitchFamily="2" charset="-79"/>
              </a:rPr>
              <a:t>1,2</a:t>
            </a:r>
            <a:endParaRPr lang="en-US" sz="3200" b="1" baseline="30000" dirty="0">
              <a:solidFill>
                <a:schemeClr val="tx1"/>
              </a:solidFill>
              <a:latin typeface="Batang" panose="02030600000101010101" pitchFamily="18" charset="-127"/>
              <a:ea typeface="Batang" panose="02030600000101010101" pitchFamily="18" charset="-127"/>
              <a:cs typeface="Aharoni" panose="02010803020104030203" pitchFamily="2" charset="-79"/>
            </a:endParaRPr>
          </a:p>
        </p:txBody>
      </p:sp>
      <p:sp>
        <p:nvSpPr>
          <p:cNvPr id="4" name="Line 23"/>
          <p:cNvSpPr>
            <a:spLocks noChangeShapeType="1"/>
          </p:cNvSpPr>
          <p:nvPr/>
        </p:nvSpPr>
        <p:spPr bwMode="auto">
          <a:xfrm>
            <a:off x="5745118" y="3396881"/>
            <a:ext cx="1629214" cy="0"/>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pPr algn="l" defTabSz="782178" eaLnBrk="1" hangingPunct="1"/>
            <a:endParaRPr lang="fr-FR" sz="2737" u="sng">
              <a:solidFill>
                <a:prstClr val="black"/>
              </a:solidFill>
              <a:latin typeface="Times New Roman" pitchFamily="18" charset="0"/>
              <a:cs typeface="Arial" pitchFamily="34" charset="0"/>
            </a:endParaRPr>
          </a:p>
        </p:txBody>
      </p:sp>
      <p:sp>
        <p:nvSpPr>
          <p:cNvPr id="5" name="Line 24"/>
          <p:cNvSpPr>
            <a:spLocks noChangeShapeType="1"/>
          </p:cNvSpPr>
          <p:nvPr/>
        </p:nvSpPr>
        <p:spPr bwMode="auto">
          <a:xfrm>
            <a:off x="7419311" y="3396881"/>
            <a:ext cx="0" cy="968426"/>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pPr algn="l" defTabSz="782178" eaLnBrk="1" hangingPunct="1"/>
            <a:endParaRPr lang="fr-FR" sz="2737" u="sng">
              <a:solidFill>
                <a:prstClr val="black"/>
              </a:solidFill>
              <a:latin typeface="Times New Roman" pitchFamily="18" charset="0"/>
              <a:cs typeface="Arial" pitchFamily="34" charset="0"/>
            </a:endParaRPr>
          </a:p>
        </p:txBody>
      </p:sp>
      <p:grpSp>
        <p:nvGrpSpPr>
          <p:cNvPr id="6" name="Group 5"/>
          <p:cNvGrpSpPr/>
          <p:nvPr/>
        </p:nvGrpSpPr>
        <p:grpSpPr>
          <a:xfrm>
            <a:off x="4760889" y="1890159"/>
            <a:ext cx="4561900" cy="3132243"/>
            <a:chOff x="1271222" y="1294040"/>
            <a:chExt cx="5860335" cy="5008523"/>
          </a:xfrm>
        </p:grpSpPr>
        <p:sp>
          <p:nvSpPr>
            <p:cNvPr id="7" name="Text Box 5"/>
            <p:cNvSpPr txBox="1">
              <a:spLocks noChangeArrowheads="1"/>
            </p:cNvSpPr>
            <p:nvPr/>
          </p:nvSpPr>
          <p:spPr bwMode="auto">
            <a:xfrm rot="16200000">
              <a:off x="-916253" y="3481515"/>
              <a:ext cx="4696360" cy="3214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3200" u="sng">
                  <a:solidFill>
                    <a:schemeClr val="tx1"/>
                  </a:solidFill>
                  <a:latin typeface="Times New Roman" pitchFamily="18" charset="0"/>
                </a:defRPr>
              </a:lvl1pPr>
              <a:lvl2pPr marL="742950" indent="-285750" eaLnBrk="0" hangingPunct="0">
                <a:defRPr sz="3200" u="sng">
                  <a:solidFill>
                    <a:schemeClr val="tx1"/>
                  </a:solidFill>
                  <a:latin typeface="Times New Roman" pitchFamily="18" charset="0"/>
                </a:defRPr>
              </a:lvl2pPr>
              <a:lvl3pPr marL="1143000" indent="-228600" eaLnBrk="0" hangingPunct="0">
                <a:defRPr sz="3200" u="sng">
                  <a:solidFill>
                    <a:schemeClr val="tx1"/>
                  </a:solidFill>
                  <a:latin typeface="Times New Roman" pitchFamily="18" charset="0"/>
                </a:defRPr>
              </a:lvl3pPr>
              <a:lvl4pPr marL="1600200" indent="-228600" eaLnBrk="0" hangingPunct="0">
                <a:defRPr sz="3200" u="sng">
                  <a:solidFill>
                    <a:schemeClr val="tx1"/>
                  </a:solidFill>
                  <a:latin typeface="Times New Roman" pitchFamily="18" charset="0"/>
                </a:defRPr>
              </a:lvl4pPr>
              <a:lvl5pPr marL="2057400" indent="-228600" eaLnBrk="0" hangingPunct="0">
                <a:defRPr sz="3200" u="sng">
                  <a:solidFill>
                    <a:schemeClr val="tx1"/>
                  </a:solidFill>
                  <a:latin typeface="Times New Roman" pitchFamily="18" charset="0"/>
                </a:defRPr>
              </a:lvl5pPr>
              <a:lvl6pPr marL="2514600" indent="-228600" eaLnBrk="0" fontAlgn="base" hangingPunct="0">
                <a:spcBef>
                  <a:spcPct val="0"/>
                </a:spcBef>
                <a:spcAft>
                  <a:spcPct val="0"/>
                </a:spcAft>
                <a:defRPr sz="3200" u="sng">
                  <a:solidFill>
                    <a:schemeClr val="tx1"/>
                  </a:solidFill>
                  <a:latin typeface="Times New Roman" pitchFamily="18" charset="0"/>
                </a:defRPr>
              </a:lvl6pPr>
              <a:lvl7pPr marL="2971800" indent="-228600" eaLnBrk="0" fontAlgn="base" hangingPunct="0">
                <a:spcBef>
                  <a:spcPct val="0"/>
                </a:spcBef>
                <a:spcAft>
                  <a:spcPct val="0"/>
                </a:spcAft>
                <a:defRPr sz="3200" u="sng">
                  <a:solidFill>
                    <a:schemeClr val="tx1"/>
                  </a:solidFill>
                  <a:latin typeface="Times New Roman" pitchFamily="18" charset="0"/>
                </a:defRPr>
              </a:lvl7pPr>
              <a:lvl8pPr marL="3429000" indent="-228600" eaLnBrk="0" fontAlgn="base" hangingPunct="0">
                <a:spcBef>
                  <a:spcPct val="0"/>
                </a:spcBef>
                <a:spcAft>
                  <a:spcPct val="0"/>
                </a:spcAft>
                <a:defRPr sz="3200" u="sng">
                  <a:solidFill>
                    <a:schemeClr val="tx1"/>
                  </a:solidFill>
                  <a:latin typeface="Times New Roman" pitchFamily="18" charset="0"/>
                </a:defRPr>
              </a:lvl8pPr>
              <a:lvl9pPr marL="3886200" indent="-228600" eaLnBrk="0" fontAlgn="base" hangingPunct="0">
                <a:spcBef>
                  <a:spcPct val="0"/>
                </a:spcBef>
                <a:spcAft>
                  <a:spcPct val="0"/>
                </a:spcAft>
                <a:defRPr sz="3200" u="sng">
                  <a:solidFill>
                    <a:schemeClr val="tx1"/>
                  </a:solidFill>
                  <a:latin typeface="Times New Roman" pitchFamily="18" charset="0"/>
                </a:defRPr>
              </a:lvl9pPr>
            </a:lstStyle>
            <a:p>
              <a:pPr defTabSz="782178" eaLnBrk="1" hangingPunct="1"/>
              <a:r>
                <a:rPr lang="fr-FR" sz="1026" b="1" u="none" dirty="0" err="1">
                  <a:solidFill>
                    <a:prstClr val="black"/>
                  </a:solidFill>
                  <a:latin typeface="Arial" pitchFamily="34" charset="0"/>
                  <a:cs typeface="Arial" pitchFamily="34" charset="0"/>
                </a:rPr>
                <a:t>Proportional</a:t>
              </a:r>
              <a:r>
                <a:rPr lang="fr-FR" sz="1026" b="1" u="none" dirty="0">
                  <a:solidFill>
                    <a:prstClr val="black"/>
                  </a:solidFill>
                  <a:latin typeface="Arial" pitchFamily="34" charset="0"/>
                  <a:cs typeface="Arial" pitchFamily="34" charset="0"/>
                </a:rPr>
                <a:t> </a:t>
              </a:r>
              <a:r>
                <a:rPr lang="fr-FR" sz="1026" b="1" u="none" dirty="0" err="1">
                  <a:solidFill>
                    <a:prstClr val="black"/>
                  </a:solidFill>
                  <a:latin typeface="Arial" pitchFamily="34" charset="0"/>
                  <a:cs typeface="Arial" pitchFamily="34" charset="0"/>
                </a:rPr>
                <a:t>reduction</a:t>
              </a:r>
              <a:r>
                <a:rPr lang="fr-FR" sz="1026" b="1" u="none" dirty="0">
                  <a:solidFill>
                    <a:prstClr val="black"/>
                  </a:solidFill>
                  <a:latin typeface="Arial" pitchFamily="34" charset="0"/>
                  <a:cs typeface="Arial" pitchFamily="34" charset="0"/>
                </a:rPr>
                <a:t> in CV </a:t>
              </a:r>
              <a:r>
                <a:rPr lang="fr-FR" sz="1026" b="1" u="none" dirty="0" err="1">
                  <a:solidFill>
                    <a:prstClr val="black"/>
                  </a:solidFill>
                  <a:latin typeface="Arial" pitchFamily="34" charset="0"/>
                  <a:cs typeface="Arial" pitchFamily="34" charset="0"/>
                </a:rPr>
                <a:t>event</a:t>
              </a:r>
              <a:r>
                <a:rPr lang="fr-FR" sz="1026" b="1" u="none" dirty="0">
                  <a:solidFill>
                    <a:prstClr val="black"/>
                  </a:solidFill>
                  <a:latin typeface="Arial" pitchFamily="34" charset="0"/>
                  <a:cs typeface="Arial" pitchFamily="34" charset="0"/>
                </a:rPr>
                <a:t> rate (SE)</a:t>
              </a:r>
            </a:p>
          </p:txBody>
        </p:sp>
        <p:sp>
          <p:nvSpPr>
            <p:cNvPr id="8" name="Line 8"/>
            <p:cNvSpPr>
              <a:spLocks noChangeShapeType="1"/>
            </p:cNvSpPr>
            <p:nvPr/>
          </p:nvSpPr>
          <p:spPr bwMode="auto">
            <a:xfrm>
              <a:off x="4752975" y="3110409"/>
              <a:ext cx="0" cy="8159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l" defTabSz="782178" eaLnBrk="1" hangingPunct="1"/>
              <a:endParaRPr lang="fr-FR" sz="2737" u="sng">
                <a:solidFill>
                  <a:prstClr val="black"/>
                </a:solidFill>
                <a:latin typeface="Times New Roman" pitchFamily="18" charset="0"/>
                <a:cs typeface="Arial" pitchFamily="34" charset="0"/>
              </a:endParaRPr>
            </a:p>
          </p:txBody>
        </p:sp>
        <p:sp>
          <p:nvSpPr>
            <p:cNvPr id="9" name="Line 9"/>
            <p:cNvSpPr>
              <a:spLocks noChangeShapeType="1"/>
            </p:cNvSpPr>
            <p:nvPr/>
          </p:nvSpPr>
          <p:spPr bwMode="auto">
            <a:xfrm flipV="1">
              <a:off x="2484438" y="1521322"/>
              <a:ext cx="0" cy="4432300"/>
            </a:xfrm>
            <a:prstGeom prst="line">
              <a:avLst/>
            </a:pr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782178" eaLnBrk="1" hangingPunct="1"/>
              <a:endParaRPr lang="fr-FR" sz="1540">
                <a:solidFill>
                  <a:prstClr val="black"/>
                </a:solidFill>
                <a:cs typeface="Arial" pitchFamily="34" charset="0"/>
              </a:endParaRPr>
            </a:p>
          </p:txBody>
        </p:sp>
        <p:sp>
          <p:nvSpPr>
            <p:cNvPr id="10" name="Line 10"/>
            <p:cNvSpPr>
              <a:spLocks noChangeShapeType="1"/>
            </p:cNvSpPr>
            <p:nvPr/>
          </p:nvSpPr>
          <p:spPr bwMode="auto">
            <a:xfrm>
              <a:off x="2484438" y="5223373"/>
              <a:ext cx="4437062" cy="0"/>
            </a:xfrm>
            <a:prstGeom prst="line">
              <a:avLst/>
            </a:pr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782178" eaLnBrk="1" hangingPunct="1"/>
              <a:endParaRPr lang="fr-FR" sz="1540">
                <a:solidFill>
                  <a:prstClr val="black"/>
                </a:solidFill>
                <a:cs typeface="Arial" pitchFamily="34" charset="0"/>
              </a:endParaRPr>
            </a:p>
          </p:txBody>
        </p:sp>
        <p:sp>
          <p:nvSpPr>
            <p:cNvPr id="11" name="Line 11"/>
            <p:cNvSpPr>
              <a:spLocks noChangeShapeType="1"/>
            </p:cNvSpPr>
            <p:nvPr/>
          </p:nvSpPr>
          <p:spPr bwMode="auto">
            <a:xfrm>
              <a:off x="2352675" y="1521322"/>
              <a:ext cx="144462" cy="0"/>
            </a:xfrm>
            <a:prstGeom prst="line">
              <a:avLst/>
            </a:pr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782178" eaLnBrk="1" hangingPunct="1"/>
              <a:endParaRPr lang="fr-FR" sz="1540">
                <a:solidFill>
                  <a:prstClr val="black"/>
                </a:solidFill>
                <a:cs typeface="Arial" pitchFamily="34" charset="0"/>
              </a:endParaRPr>
            </a:p>
          </p:txBody>
        </p:sp>
        <p:sp>
          <p:nvSpPr>
            <p:cNvPr id="12" name="Line 12"/>
            <p:cNvSpPr>
              <a:spLocks noChangeShapeType="1"/>
            </p:cNvSpPr>
            <p:nvPr/>
          </p:nvSpPr>
          <p:spPr bwMode="auto">
            <a:xfrm>
              <a:off x="2352675" y="2265859"/>
              <a:ext cx="144462" cy="0"/>
            </a:xfrm>
            <a:prstGeom prst="line">
              <a:avLst/>
            </a:pr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782178" eaLnBrk="1" hangingPunct="1"/>
              <a:endParaRPr lang="fr-FR" sz="1540">
                <a:solidFill>
                  <a:prstClr val="black"/>
                </a:solidFill>
                <a:cs typeface="Arial" pitchFamily="34" charset="0"/>
              </a:endParaRPr>
            </a:p>
          </p:txBody>
        </p:sp>
        <p:sp>
          <p:nvSpPr>
            <p:cNvPr id="13" name="Line 13"/>
            <p:cNvSpPr>
              <a:spLocks noChangeShapeType="1"/>
            </p:cNvSpPr>
            <p:nvPr/>
          </p:nvSpPr>
          <p:spPr bwMode="auto">
            <a:xfrm>
              <a:off x="2352675" y="3011984"/>
              <a:ext cx="144462" cy="0"/>
            </a:xfrm>
            <a:prstGeom prst="line">
              <a:avLst/>
            </a:pr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782178" eaLnBrk="1" hangingPunct="1"/>
              <a:endParaRPr lang="fr-FR" sz="1540">
                <a:solidFill>
                  <a:prstClr val="black"/>
                </a:solidFill>
                <a:cs typeface="Arial" pitchFamily="34" charset="0"/>
              </a:endParaRPr>
            </a:p>
          </p:txBody>
        </p:sp>
        <p:sp>
          <p:nvSpPr>
            <p:cNvPr id="14" name="Line 14"/>
            <p:cNvSpPr>
              <a:spLocks noChangeShapeType="1"/>
            </p:cNvSpPr>
            <p:nvPr/>
          </p:nvSpPr>
          <p:spPr bwMode="auto">
            <a:xfrm>
              <a:off x="2352675" y="3745409"/>
              <a:ext cx="144462" cy="0"/>
            </a:xfrm>
            <a:prstGeom prst="line">
              <a:avLst/>
            </a:pr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782178" eaLnBrk="1" hangingPunct="1"/>
              <a:endParaRPr lang="fr-FR" sz="1540">
                <a:solidFill>
                  <a:prstClr val="black"/>
                </a:solidFill>
                <a:cs typeface="Arial" pitchFamily="34" charset="0"/>
              </a:endParaRPr>
            </a:p>
          </p:txBody>
        </p:sp>
        <p:sp>
          <p:nvSpPr>
            <p:cNvPr id="15" name="Line 15"/>
            <p:cNvSpPr>
              <a:spLocks noChangeShapeType="1"/>
            </p:cNvSpPr>
            <p:nvPr/>
          </p:nvSpPr>
          <p:spPr bwMode="auto">
            <a:xfrm>
              <a:off x="2352675" y="4477247"/>
              <a:ext cx="144462" cy="0"/>
            </a:xfrm>
            <a:prstGeom prst="line">
              <a:avLst/>
            </a:pr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782178" eaLnBrk="1" hangingPunct="1"/>
              <a:endParaRPr lang="fr-FR" sz="1540">
                <a:solidFill>
                  <a:prstClr val="black"/>
                </a:solidFill>
                <a:cs typeface="Arial" pitchFamily="34" charset="0"/>
              </a:endParaRPr>
            </a:p>
          </p:txBody>
        </p:sp>
        <p:sp>
          <p:nvSpPr>
            <p:cNvPr id="16" name="Line 16"/>
            <p:cNvSpPr>
              <a:spLocks noChangeShapeType="1"/>
            </p:cNvSpPr>
            <p:nvPr/>
          </p:nvSpPr>
          <p:spPr bwMode="auto">
            <a:xfrm>
              <a:off x="2352675" y="5964734"/>
              <a:ext cx="144462" cy="0"/>
            </a:xfrm>
            <a:prstGeom prst="line">
              <a:avLst/>
            </a:pr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782178" eaLnBrk="1" hangingPunct="1"/>
              <a:endParaRPr lang="fr-FR" sz="1540">
                <a:solidFill>
                  <a:prstClr val="black"/>
                </a:solidFill>
                <a:cs typeface="Arial" pitchFamily="34" charset="0"/>
              </a:endParaRPr>
            </a:p>
          </p:txBody>
        </p:sp>
        <p:sp>
          <p:nvSpPr>
            <p:cNvPr id="17" name="Line 17"/>
            <p:cNvSpPr>
              <a:spLocks noChangeShapeType="1"/>
            </p:cNvSpPr>
            <p:nvPr/>
          </p:nvSpPr>
          <p:spPr bwMode="auto">
            <a:xfrm>
              <a:off x="2352675" y="5223372"/>
              <a:ext cx="144462" cy="0"/>
            </a:xfrm>
            <a:prstGeom prst="line">
              <a:avLst/>
            </a:pr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782178" eaLnBrk="1" hangingPunct="1"/>
              <a:endParaRPr lang="fr-FR" sz="1540">
                <a:solidFill>
                  <a:prstClr val="black"/>
                </a:solidFill>
                <a:cs typeface="Arial" pitchFamily="34" charset="0"/>
              </a:endParaRPr>
            </a:p>
          </p:txBody>
        </p:sp>
        <p:sp>
          <p:nvSpPr>
            <p:cNvPr id="18" name="Line 18"/>
            <p:cNvSpPr>
              <a:spLocks noChangeShapeType="1"/>
            </p:cNvSpPr>
            <p:nvPr/>
          </p:nvSpPr>
          <p:spPr bwMode="auto">
            <a:xfrm>
              <a:off x="4686299" y="5223373"/>
              <a:ext cx="0" cy="125079"/>
            </a:xfrm>
            <a:prstGeom prst="line">
              <a:avLst/>
            </a:pr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782178" eaLnBrk="1" hangingPunct="1"/>
              <a:endParaRPr lang="fr-FR" sz="1540">
                <a:solidFill>
                  <a:prstClr val="black"/>
                </a:solidFill>
                <a:cs typeface="Arial" pitchFamily="34" charset="0"/>
              </a:endParaRPr>
            </a:p>
          </p:txBody>
        </p:sp>
        <p:sp>
          <p:nvSpPr>
            <p:cNvPr id="19" name="Line 19"/>
            <p:cNvSpPr>
              <a:spLocks noChangeShapeType="1"/>
            </p:cNvSpPr>
            <p:nvPr/>
          </p:nvSpPr>
          <p:spPr bwMode="auto">
            <a:xfrm>
              <a:off x="3594100" y="5223373"/>
              <a:ext cx="0" cy="125079"/>
            </a:xfrm>
            <a:prstGeom prst="line">
              <a:avLst/>
            </a:pr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782178" eaLnBrk="1" hangingPunct="1"/>
              <a:endParaRPr lang="fr-FR" sz="1540">
                <a:solidFill>
                  <a:prstClr val="black"/>
                </a:solidFill>
                <a:cs typeface="Arial" pitchFamily="34" charset="0"/>
              </a:endParaRPr>
            </a:p>
          </p:txBody>
        </p:sp>
        <p:sp>
          <p:nvSpPr>
            <p:cNvPr id="20" name="Line 20"/>
            <p:cNvSpPr>
              <a:spLocks noChangeShapeType="1"/>
            </p:cNvSpPr>
            <p:nvPr/>
          </p:nvSpPr>
          <p:spPr bwMode="auto">
            <a:xfrm>
              <a:off x="5791200" y="5223373"/>
              <a:ext cx="0" cy="125079"/>
            </a:xfrm>
            <a:prstGeom prst="line">
              <a:avLst/>
            </a:pr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782178" eaLnBrk="1" hangingPunct="1"/>
              <a:endParaRPr lang="fr-FR" sz="1540">
                <a:solidFill>
                  <a:prstClr val="black"/>
                </a:solidFill>
                <a:cs typeface="Arial" pitchFamily="34" charset="0"/>
              </a:endParaRPr>
            </a:p>
          </p:txBody>
        </p:sp>
        <p:sp>
          <p:nvSpPr>
            <p:cNvPr id="21" name="Line 21"/>
            <p:cNvSpPr>
              <a:spLocks noChangeShapeType="1"/>
            </p:cNvSpPr>
            <p:nvPr/>
          </p:nvSpPr>
          <p:spPr bwMode="auto">
            <a:xfrm>
              <a:off x="6910389" y="5223373"/>
              <a:ext cx="0" cy="125079"/>
            </a:xfrm>
            <a:prstGeom prst="line">
              <a:avLst/>
            </a:pr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782178" eaLnBrk="1" hangingPunct="1"/>
              <a:endParaRPr lang="fr-FR" sz="1540">
                <a:solidFill>
                  <a:prstClr val="black"/>
                </a:solidFill>
                <a:cs typeface="Arial" pitchFamily="34" charset="0"/>
              </a:endParaRPr>
            </a:p>
          </p:txBody>
        </p:sp>
        <p:sp>
          <p:nvSpPr>
            <p:cNvPr id="22" name="Line 22"/>
            <p:cNvSpPr>
              <a:spLocks noChangeShapeType="1"/>
            </p:cNvSpPr>
            <p:nvPr/>
          </p:nvSpPr>
          <p:spPr bwMode="auto">
            <a:xfrm flipV="1">
              <a:off x="2466975" y="2054722"/>
              <a:ext cx="4484688" cy="3165475"/>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algn="l" defTabSz="782178" eaLnBrk="1" hangingPunct="1"/>
              <a:endParaRPr lang="fr-FR" sz="2737" u="sng">
                <a:solidFill>
                  <a:prstClr val="black"/>
                </a:solidFill>
                <a:latin typeface="Times New Roman" pitchFamily="18" charset="0"/>
                <a:cs typeface="Arial" pitchFamily="34" charset="0"/>
              </a:endParaRPr>
            </a:p>
          </p:txBody>
        </p:sp>
        <p:sp>
          <p:nvSpPr>
            <p:cNvPr id="23" name="Text Box 25"/>
            <p:cNvSpPr txBox="1">
              <a:spLocks noChangeArrowheads="1"/>
            </p:cNvSpPr>
            <p:nvPr/>
          </p:nvSpPr>
          <p:spPr bwMode="auto">
            <a:xfrm>
              <a:off x="1844276" y="1383201"/>
              <a:ext cx="458392" cy="25242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tIns="0" rIns="0" bIns="0">
              <a:spAutoFit/>
            </a:bodyPr>
            <a:lstStyle>
              <a:lvl1pPr eaLnBrk="0" hangingPunct="0">
                <a:defRPr sz="3200" u="sng">
                  <a:solidFill>
                    <a:schemeClr val="tx1"/>
                  </a:solidFill>
                  <a:latin typeface="Times New Roman" pitchFamily="18" charset="0"/>
                </a:defRPr>
              </a:lvl1pPr>
              <a:lvl2pPr marL="742950" indent="-285750" eaLnBrk="0" hangingPunct="0">
                <a:defRPr sz="3200" u="sng">
                  <a:solidFill>
                    <a:schemeClr val="tx1"/>
                  </a:solidFill>
                  <a:latin typeface="Times New Roman" pitchFamily="18" charset="0"/>
                </a:defRPr>
              </a:lvl2pPr>
              <a:lvl3pPr marL="1143000" indent="-228600" eaLnBrk="0" hangingPunct="0">
                <a:defRPr sz="3200" u="sng">
                  <a:solidFill>
                    <a:schemeClr val="tx1"/>
                  </a:solidFill>
                  <a:latin typeface="Times New Roman" pitchFamily="18" charset="0"/>
                </a:defRPr>
              </a:lvl3pPr>
              <a:lvl4pPr marL="1600200" indent="-228600" eaLnBrk="0" hangingPunct="0">
                <a:defRPr sz="3200" u="sng">
                  <a:solidFill>
                    <a:schemeClr val="tx1"/>
                  </a:solidFill>
                  <a:latin typeface="Times New Roman" pitchFamily="18" charset="0"/>
                </a:defRPr>
              </a:lvl4pPr>
              <a:lvl5pPr marL="2057400" indent="-228600" eaLnBrk="0" hangingPunct="0">
                <a:defRPr sz="3200" u="sng">
                  <a:solidFill>
                    <a:schemeClr val="tx1"/>
                  </a:solidFill>
                  <a:latin typeface="Times New Roman" pitchFamily="18" charset="0"/>
                </a:defRPr>
              </a:lvl5pPr>
              <a:lvl6pPr marL="2514600" indent="-228600" eaLnBrk="0" fontAlgn="base" hangingPunct="0">
                <a:spcBef>
                  <a:spcPct val="0"/>
                </a:spcBef>
                <a:spcAft>
                  <a:spcPct val="0"/>
                </a:spcAft>
                <a:defRPr sz="3200" u="sng">
                  <a:solidFill>
                    <a:schemeClr val="tx1"/>
                  </a:solidFill>
                  <a:latin typeface="Times New Roman" pitchFamily="18" charset="0"/>
                </a:defRPr>
              </a:lvl6pPr>
              <a:lvl7pPr marL="2971800" indent="-228600" eaLnBrk="0" fontAlgn="base" hangingPunct="0">
                <a:spcBef>
                  <a:spcPct val="0"/>
                </a:spcBef>
                <a:spcAft>
                  <a:spcPct val="0"/>
                </a:spcAft>
                <a:defRPr sz="3200" u="sng">
                  <a:solidFill>
                    <a:schemeClr val="tx1"/>
                  </a:solidFill>
                  <a:latin typeface="Times New Roman" pitchFamily="18" charset="0"/>
                </a:defRPr>
              </a:lvl7pPr>
              <a:lvl8pPr marL="3429000" indent="-228600" eaLnBrk="0" fontAlgn="base" hangingPunct="0">
                <a:spcBef>
                  <a:spcPct val="0"/>
                </a:spcBef>
                <a:spcAft>
                  <a:spcPct val="0"/>
                </a:spcAft>
                <a:defRPr sz="3200" u="sng">
                  <a:solidFill>
                    <a:schemeClr val="tx1"/>
                  </a:solidFill>
                  <a:latin typeface="Times New Roman" pitchFamily="18" charset="0"/>
                </a:defRPr>
              </a:lvl8pPr>
              <a:lvl9pPr marL="3886200" indent="-228600" eaLnBrk="0" fontAlgn="base" hangingPunct="0">
                <a:spcBef>
                  <a:spcPct val="0"/>
                </a:spcBef>
                <a:spcAft>
                  <a:spcPct val="0"/>
                </a:spcAft>
                <a:defRPr sz="3200" u="sng">
                  <a:solidFill>
                    <a:schemeClr val="tx1"/>
                  </a:solidFill>
                  <a:latin typeface="Times New Roman" pitchFamily="18" charset="0"/>
                </a:defRPr>
              </a:lvl9pPr>
            </a:lstStyle>
            <a:p>
              <a:pPr algn="r" defTabSz="782178" eaLnBrk="1" hangingPunct="1"/>
              <a:r>
                <a:rPr lang="fr-FR" sz="1026" u="none" dirty="0">
                  <a:solidFill>
                    <a:prstClr val="black"/>
                  </a:solidFill>
                  <a:latin typeface="Arial" pitchFamily="34" charset="0"/>
                  <a:cs typeface="Arial" pitchFamily="34" charset="0"/>
                </a:rPr>
                <a:t>50%</a:t>
              </a:r>
            </a:p>
          </p:txBody>
        </p:sp>
        <p:sp>
          <p:nvSpPr>
            <p:cNvPr id="24" name="Text Box 26"/>
            <p:cNvSpPr txBox="1">
              <a:spLocks noChangeArrowheads="1"/>
            </p:cNvSpPr>
            <p:nvPr/>
          </p:nvSpPr>
          <p:spPr bwMode="auto">
            <a:xfrm>
              <a:off x="1844276" y="2121398"/>
              <a:ext cx="458392" cy="25242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tIns="0" rIns="0" bIns="0">
              <a:spAutoFit/>
            </a:bodyPr>
            <a:lstStyle>
              <a:lvl1pPr eaLnBrk="0" hangingPunct="0">
                <a:defRPr sz="3200" u="sng">
                  <a:solidFill>
                    <a:schemeClr val="tx1"/>
                  </a:solidFill>
                  <a:latin typeface="Times New Roman" pitchFamily="18" charset="0"/>
                </a:defRPr>
              </a:lvl1pPr>
              <a:lvl2pPr marL="742950" indent="-285750" eaLnBrk="0" hangingPunct="0">
                <a:defRPr sz="3200" u="sng">
                  <a:solidFill>
                    <a:schemeClr val="tx1"/>
                  </a:solidFill>
                  <a:latin typeface="Times New Roman" pitchFamily="18" charset="0"/>
                </a:defRPr>
              </a:lvl2pPr>
              <a:lvl3pPr marL="1143000" indent="-228600" eaLnBrk="0" hangingPunct="0">
                <a:defRPr sz="3200" u="sng">
                  <a:solidFill>
                    <a:schemeClr val="tx1"/>
                  </a:solidFill>
                  <a:latin typeface="Times New Roman" pitchFamily="18" charset="0"/>
                </a:defRPr>
              </a:lvl3pPr>
              <a:lvl4pPr marL="1600200" indent="-228600" eaLnBrk="0" hangingPunct="0">
                <a:defRPr sz="3200" u="sng">
                  <a:solidFill>
                    <a:schemeClr val="tx1"/>
                  </a:solidFill>
                  <a:latin typeface="Times New Roman" pitchFamily="18" charset="0"/>
                </a:defRPr>
              </a:lvl4pPr>
              <a:lvl5pPr marL="2057400" indent="-228600" eaLnBrk="0" hangingPunct="0">
                <a:defRPr sz="3200" u="sng">
                  <a:solidFill>
                    <a:schemeClr val="tx1"/>
                  </a:solidFill>
                  <a:latin typeface="Times New Roman" pitchFamily="18" charset="0"/>
                </a:defRPr>
              </a:lvl5pPr>
              <a:lvl6pPr marL="2514600" indent="-228600" eaLnBrk="0" fontAlgn="base" hangingPunct="0">
                <a:spcBef>
                  <a:spcPct val="0"/>
                </a:spcBef>
                <a:spcAft>
                  <a:spcPct val="0"/>
                </a:spcAft>
                <a:defRPr sz="3200" u="sng">
                  <a:solidFill>
                    <a:schemeClr val="tx1"/>
                  </a:solidFill>
                  <a:latin typeface="Times New Roman" pitchFamily="18" charset="0"/>
                </a:defRPr>
              </a:lvl6pPr>
              <a:lvl7pPr marL="2971800" indent="-228600" eaLnBrk="0" fontAlgn="base" hangingPunct="0">
                <a:spcBef>
                  <a:spcPct val="0"/>
                </a:spcBef>
                <a:spcAft>
                  <a:spcPct val="0"/>
                </a:spcAft>
                <a:defRPr sz="3200" u="sng">
                  <a:solidFill>
                    <a:schemeClr val="tx1"/>
                  </a:solidFill>
                  <a:latin typeface="Times New Roman" pitchFamily="18" charset="0"/>
                </a:defRPr>
              </a:lvl7pPr>
              <a:lvl8pPr marL="3429000" indent="-228600" eaLnBrk="0" fontAlgn="base" hangingPunct="0">
                <a:spcBef>
                  <a:spcPct val="0"/>
                </a:spcBef>
                <a:spcAft>
                  <a:spcPct val="0"/>
                </a:spcAft>
                <a:defRPr sz="3200" u="sng">
                  <a:solidFill>
                    <a:schemeClr val="tx1"/>
                  </a:solidFill>
                  <a:latin typeface="Times New Roman" pitchFamily="18" charset="0"/>
                </a:defRPr>
              </a:lvl8pPr>
              <a:lvl9pPr marL="3886200" indent="-228600" eaLnBrk="0" fontAlgn="base" hangingPunct="0">
                <a:spcBef>
                  <a:spcPct val="0"/>
                </a:spcBef>
                <a:spcAft>
                  <a:spcPct val="0"/>
                </a:spcAft>
                <a:defRPr sz="3200" u="sng">
                  <a:solidFill>
                    <a:schemeClr val="tx1"/>
                  </a:solidFill>
                  <a:latin typeface="Times New Roman" pitchFamily="18" charset="0"/>
                </a:defRPr>
              </a:lvl9pPr>
            </a:lstStyle>
            <a:p>
              <a:pPr algn="r" defTabSz="782178" eaLnBrk="1" hangingPunct="1"/>
              <a:r>
                <a:rPr lang="fr-FR" sz="1026" u="none" dirty="0">
                  <a:solidFill>
                    <a:prstClr val="black"/>
                  </a:solidFill>
                  <a:latin typeface="Arial" pitchFamily="34" charset="0"/>
                  <a:cs typeface="Arial" pitchFamily="34" charset="0"/>
                </a:rPr>
                <a:t>40%</a:t>
              </a:r>
            </a:p>
          </p:txBody>
        </p:sp>
        <p:sp>
          <p:nvSpPr>
            <p:cNvPr id="25" name="Text Box 27"/>
            <p:cNvSpPr txBox="1">
              <a:spLocks noChangeArrowheads="1"/>
            </p:cNvSpPr>
            <p:nvPr/>
          </p:nvSpPr>
          <p:spPr bwMode="auto">
            <a:xfrm>
              <a:off x="1844276" y="2859586"/>
              <a:ext cx="458392" cy="25242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tIns="0" rIns="0" bIns="0">
              <a:spAutoFit/>
            </a:bodyPr>
            <a:lstStyle>
              <a:lvl1pPr eaLnBrk="0" hangingPunct="0">
                <a:defRPr sz="3200" u="sng">
                  <a:solidFill>
                    <a:schemeClr val="tx1"/>
                  </a:solidFill>
                  <a:latin typeface="Times New Roman" pitchFamily="18" charset="0"/>
                </a:defRPr>
              </a:lvl1pPr>
              <a:lvl2pPr marL="742950" indent="-285750" eaLnBrk="0" hangingPunct="0">
                <a:defRPr sz="3200" u="sng">
                  <a:solidFill>
                    <a:schemeClr val="tx1"/>
                  </a:solidFill>
                  <a:latin typeface="Times New Roman" pitchFamily="18" charset="0"/>
                </a:defRPr>
              </a:lvl2pPr>
              <a:lvl3pPr marL="1143000" indent="-228600" eaLnBrk="0" hangingPunct="0">
                <a:defRPr sz="3200" u="sng">
                  <a:solidFill>
                    <a:schemeClr val="tx1"/>
                  </a:solidFill>
                  <a:latin typeface="Times New Roman" pitchFamily="18" charset="0"/>
                </a:defRPr>
              </a:lvl3pPr>
              <a:lvl4pPr marL="1600200" indent="-228600" eaLnBrk="0" hangingPunct="0">
                <a:defRPr sz="3200" u="sng">
                  <a:solidFill>
                    <a:schemeClr val="tx1"/>
                  </a:solidFill>
                  <a:latin typeface="Times New Roman" pitchFamily="18" charset="0"/>
                </a:defRPr>
              </a:lvl4pPr>
              <a:lvl5pPr marL="2057400" indent="-228600" eaLnBrk="0" hangingPunct="0">
                <a:defRPr sz="3200" u="sng">
                  <a:solidFill>
                    <a:schemeClr val="tx1"/>
                  </a:solidFill>
                  <a:latin typeface="Times New Roman" pitchFamily="18" charset="0"/>
                </a:defRPr>
              </a:lvl5pPr>
              <a:lvl6pPr marL="2514600" indent="-228600" eaLnBrk="0" fontAlgn="base" hangingPunct="0">
                <a:spcBef>
                  <a:spcPct val="0"/>
                </a:spcBef>
                <a:spcAft>
                  <a:spcPct val="0"/>
                </a:spcAft>
                <a:defRPr sz="3200" u="sng">
                  <a:solidFill>
                    <a:schemeClr val="tx1"/>
                  </a:solidFill>
                  <a:latin typeface="Times New Roman" pitchFamily="18" charset="0"/>
                </a:defRPr>
              </a:lvl6pPr>
              <a:lvl7pPr marL="2971800" indent="-228600" eaLnBrk="0" fontAlgn="base" hangingPunct="0">
                <a:spcBef>
                  <a:spcPct val="0"/>
                </a:spcBef>
                <a:spcAft>
                  <a:spcPct val="0"/>
                </a:spcAft>
                <a:defRPr sz="3200" u="sng">
                  <a:solidFill>
                    <a:schemeClr val="tx1"/>
                  </a:solidFill>
                  <a:latin typeface="Times New Roman" pitchFamily="18" charset="0"/>
                </a:defRPr>
              </a:lvl7pPr>
              <a:lvl8pPr marL="3429000" indent="-228600" eaLnBrk="0" fontAlgn="base" hangingPunct="0">
                <a:spcBef>
                  <a:spcPct val="0"/>
                </a:spcBef>
                <a:spcAft>
                  <a:spcPct val="0"/>
                </a:spcAft>
                <a:defRPr sz="3200" u="sng">
                  <a:solidFill>
                    <a:schemeClr val="tx1"/>
                  </a:solidFill>
                  <a:latin typeface="Times New Roman" pitchFamily="18" charset="0"/>
                </a:defRPr>
              </a:lvl8pPr>
              <a:lvl9pPr marL="3886200" indent="-228600" eaLnBrk="0" fontAlgn="base" hangingPunct="0">
                <a:spcBef>
                  <a:spcPct val="0"/>
                </a:spcBef>
                <a:spcAft>
                  <a:spcPct val="0"/>
                </a:spcAft>
                <a:defRPr sz="3200" u="sng">
                  <a:solidFill>
                    <a:schemeClr val="tx1"/>
                  </a:solidFill>
                  <a:latin typeface="Times New Roman" pitchFamily="18" charset="0"/>
                </a:defRPr>
              </a:lvl9pPr>
            </a:lstStyle>
            <a:p>
              <a:pPr algn="r" defTabSz="782178" eaLnBrk="1" hangingPunct="1"/>
              <a:r>
                <a:rPr lang="fr-FR" sz="1026" u="none">
                  <a:solidFill>
                    <a:prstClr val="black"/>
                  </a:solidFill>
                  <a:latin typeface="Arial" pitchFamily="34" charset="0"/>
                  <a:cs typeface="Arial" pitchFamily="34" charset="0"/>
                </a:rPr>
                <a:t>30%</a:t>
              </a:r>
            </a:p>
          </p:txBody>
        </p:sp>
        <p:sp>
          <p:nvSpPr>
            <p:cNvPr id="26" name="Text Box 28"/>
            <p:cNvSpPr txBox="1">
              <a:spLocks noChangeArrowheads="1"/>
            </p:cNvSpPr>
            <p:nvPr/>
          </p:nvSpPr>
          <p:spPr bwMode="auto">
            <a:xfrm>
              <a:off x="1844276" y="3588247"/>
              <a:ext cx="458392" cy="25242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tIns="0" rIns="0" bIns="0">
              <a:spAutoFit/>
            </a:bodyPr>
            <a:lstStyle>
              <a:lvl1pPr eaLnBrk="0" hangingPunct="0">
                <a:defRPr sz="3200" u="sng">
                  <a:solidFill>
                    <a:schemeClr val="tx1"/>
                  </a:solidFill>
                  <a:latin typeface="Times New Roman" pitchFamily="18" charset="0"/>
                </a:defRPr>
              </a:lvl1pPr>
              <a:lvl2pPr marL="742950" indent="-285750" eaLnBrk="0" hangingPunct="0">
                <a:defRPr sz="3200" u="sng">
                  <a:solidFill>
                    <a:schemeClr val="tx1"/>
                  </a:solidFill>
                  <a:latin typeface="Times New Roman" pitchFamily="18" charset="0"/>
                </a:defRPr>
              </a:lvl2pPr>
              <a:lvl3pPr marL="1143000" indent="-228600" eaLnBrk="0" hangingPunct="0">
                <a:defRPr sz="3200" u="sng">
                  <a:solidFill>
                    <a:schemeClr val="tx1"/>
                  </a:solidFill>
                  <a:latin typeface="Times New Roman" pitchFamily="18" charset="0"/>
                </a:defRPr>
              </a:lvl3pPr>
              <a:lvl4pPr marL="1600200" indent="-228600" eaLnBrk="0" hangingPunct="0">
                <a:defRPr sz="3200" u="sng">
                  <a:solidFill>
                    <a:schemeClr val="tx1"/>
                  </a:solidFill>
                  <a:latin typeface="Times New Roman" pitchFamily="18" charset="0"/>
                </a:defRPr>
              </a:lvl4pPr>
              <a:lvl5pPr marL="2057400" indent="-228600" eaLnBrk="0" hangingPunct="0">
                <a:defRPr sz="3200" u="sng">
                  <a:solidFill>
                    <a:schemeClr val="tx1"/>
                  </a:solidFill>
                  <a:latin typeface="Times New Roman" pitchFamily="18" charset="0"/>
                </a:defRPr>
              </a:lvl5pPr>
              <a:lvl6pPr marL="2514600" indent="-228600" eaLnBrk="0" fontAlgn="base" hangingPunct="0">
                <a:spcBef>
                  <a:spcPct val="0"/>
                </a:spcBef>
                <a:spcAft>
                  <a:spcPct val="0"/>
                </a:spcAft>
                <a:defRPr sz="3200" u="sng">
                  <a:solidFill>
                    <a:schemeClr val="tx1"/>
                  </a:solidFill>
                  <a:latin typeface="Times New Roman" pitchFamily="18" charset="0"/>
                </a:defRPr>
              </a:lvl6pPr>
              <a:lvl7pPr marL="2971800" indent="-228600" eaLnBrk="0" fontAlgn="base" hangingPunct="0">
                <a:spcBef>
                  <a:spcPct val="0"/>
                </a:spcBef>
                <a:spcAft>
                  <a:spcPct val="0"/>
                </a:spcAft>
                <a:defRPr sz="3200" u="sng">
                  <a:solidFill>
                    <a:schemeClr val="tx1"/>
                  </a:solidFill>
                  <a:latin typeface="Times New Roman" pitchFamily="18" charset="0"/>
                </a:defRPr>
              </a:lvl7pPr>
              <a:lvl8pPr marL="3429000" indent="-228600" eaLnBrk="0" fontAlgn="base" hangingPunct="0">
                <a:spcBef>
                  <a:spcPct val="0"/>
                </a:spcBef>
                <a:spcAft>
                  <a:spcPct val="0"/>
                </a:spcAft>
                <a:defRPr sz="3200" u="sng">
                  <a:solidFill>
                    <a:schemeClr val="tx1"/>
                  </a:solidFill>
                  <a:latin typeface="Times New Roman" pitchFamily="18" charset="0"/>
                </a:defRPr>
              </a:lvl8pPr>
              <a:lvl9pPr marL="3886200" indent="-228600" eaLnBrk="0" fontAlgn="base" hangingPunct="0">
                <a:spcBef>
                  <a:spcPct val="0"/>
                </a:spcBef>
                <a:spcAft>
                  <a:spcPct val="0"/>
                </a:spcAft>
                <a:defRPr sz="3200" u="sng">
                  <a:solidFill>
                    <a:schemeClr val="tx1"/>
                  </a:solidFill>
                  <a:latin typeface="Times New Roman" pitchFamily="18" charset="0"/>
                </a:defRPr>
              </a:lvl9pPr>
            </a:lstStyle>
            <a:p>
              <a:pPr algn="r" defTabSz="782178" eaLnBrk="1" hangingPunct="1"/>
              <a:r>
                <a:rPr lang="fr-FR" sz="1026" u="none">
                  <a:solidFill>
                    <a:prstClr val="black"/>
                  </a:solidFill>
                  <a:latin typeface="Arial" pitchFamily="34" charset="0"/>
                  <a:cs typeface="Arial" pitchFamily="34" charset="0"/>
                </a:rPr>
                <a:t>20%</a:t>
              </a:r>
            </a:p>
          </p:txBody>
        </p:sp>
        <p:sp>
          <p:nvSpPr>
            <p:cNvPr id="27" name="Text Box 29"/>
            <p:cNvSpPr txBox="1">
              <a:spLocks noChangeArrowheads="1"/>
            </p:cNvSpPr>
            <p:nvPr/>
          </p:nvSpPr>
          <p:spPr bwMode="auto">
            <a:xfrm>
              <a:off x="1844276" y="4313734"/>
              <a:ext cx="458392" cy="25242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tIns="0" rIns="0" bIns="0">
              <a:spAutoFit/>
            </a:bodyPr>
            <a:lstStyle>
              <a:lvl1pPr eaLnBrk="0" hangingPunct="0">
                <a:defRPr sz="3200" u="sng">
                  <a:solidFill>
                    <a:schemeClr val="tx1"/>
                  </a:solidFill>
                  <a:latin typeface="Times New Roman" pitchFamily="18" charset="0"/>
                </a:defRPr>
              </a:lvl1pPr>
              <a:lvl2pPr marL="742950" indent="-285750" eaLnBrk="0" hangingPunct="0">
                <a:defRPr sz="3200" u="sng">
                  <a:solidFill>
                    <a:schemeClr val="tx1"/>
                  </a:solidFill>
                  <a:latin typeface="Times New Roman" pitchFamily="18" charset="0"/>
                </a:defRPr>
              </a:lvl2pPr>
              <a:lvl3pPr marL="1143000" indent="-228600" eaLnBrk="0" hangingPunct="0">
                <a:defRPr sz="3200" u="sng">
                  <a:solidFill>
                    <a:schemeClr val="tx1"/>
                  </a:solidFill>
                  <a:latin typeface="Times New Roman" pitchFamily="18" charset="0"/>
                </a:defRPr>
              </a:lvl3pPr>
              <a:lvl4pPr marL="1600200" indent="-228600" eaLnBrk="0" hangingPunct="0">
                <a:defRPr sz="3200" u="sng">
                  <a:solidFill>
                    <a:schemeClr val="tx1"/>
                  </a:solidFill>
                  <a:latin typeface="Times New Roman" pitchFamily="18" charset="0"/>
                </a:defRPr>
              </a:lvl4pPr>
              <a:lvl5pPr marL="2057400" indent="-228600" eaLnBrk="0" hangingPunct="0">
                <a:defRPr sz="3200" u="sng">
                  <a:solidFill>
                    <a:schemeClr val="tx1"/>
                  </a:solidFill>
                  <a:latin typeface="Times New Roman" pitchFamily="18" charset="0"/>
                </a:defRPr>
              </a:lvl5pPr>
              <a:lvl6pPr marL="2514600" indent="-228600" eaLnBrk="0" fontAlgn="base" hangingPunct="0">
                <a:spcBef>
                  <a:spcPct val="0"/>
                </a:spcBef>
                <a:spcAft>
                  <a:spcPct val="0"/>
                </a:spcAft>
                <a:defRPr sz="3200" u="sng">
                  <a:solidFill>
                    <a:schemeClr val="tx1"/>
                  </a:solidFill>
                  <a:latin typeface="Times New Roman" pitchFamily="18" charset="0"/>
                </a:defRPr>
              </a:lvl6pPr>
              <a:lvl7pPr marL="2971800" indent="-228600" eaLnBrk="0" fontAlgn="base" hangingPunct="0">
                <a:spcBef>
                  <a:spcPct val="0"/>
                </a:spcBef>
                <a:spcAft>
                  <a:spcPct val="0"/>
                </a:spcAft>
                <a:defRPr sz="3200" u="sng">
                  <a:solidFill>
                    <a:schemeClr val="tx1"/>
                  </a:solidFill>
                  <a:latin typeface="Times New Roman" pitchFamily="18" charset="0"/>
                </a:defRPr>
              </a:lvl7pPr>
              <a:lvl8pPr marL="3429000" indent="-228600" eaLnBrk="0" fontAlgn="base" hangingPunct="0">
                <a:spcBef>
                  <a:spcPct val="0"/>
                </a:spcBef>
                <a:spcAft>
                  <a:spcPct val="0"/>
                </a:spcAft>
                <a:defRPr sz="3200" u="sng">
                  <a:solidFill>
                    <a:schemeClr val="tx1"/>
                  </a:solidFill>
                  <a:latin typeface="Times New Roman" pitchFamily="18" charset="0"/>
                </a:defRPr>
              </a:lvl8pPr>
              <a:lvl9pPr marL="3886200" indent="-228600" eaLnBrk="0" fontAlgn="base" hangingPunct="0">
                <a:spcBef>
                  <a:spcPct val="0"/>
                </a:spcBef>
                <a:spcAft>
                  <a:spcPct val="0"/>
                </a:spcAft>
                <a:defRPr sz="3200" u="sng">
                  <a:solidFill>
                    <a:schemeClr val="tx1"/>
                  </a:solidFill>
                  <a:latin typeface="Times New Roman" pitchFamily="18" charset="0"/>
                </a:defRPr>
              </a:lvl9pPr>
            </a:lstStyle>
            <a:p>
              <a:pPr algn="r" defTabSz="782178" eaLnBrk="1" hangingPunct="1"/>
              <a:r>
                <a:rPr lang="fr-FR" sz="1026" u="none" dirty="0">
                  <a:solidFill>
                    <a:prstClr val="black"/>
                  </a:solidFill>
                  <a:latin typeface="Arial" pitchFamily="34" charset="0"/>
                  <a:cs typeface="Arial" pitchFamily="34" charset="0"/>
                </a:rPr>
                <a:t>10%</a:t>
              </a:r>
            </a:p>
          </p:txBody>
        </p:sp>
        <p:sp>
          <p:nvSpPr>
            <p:cNvPr id="28" name="Text Box 30"/>
            <p:cNvSpPr txBox="1">
              <a:spLocks noChangeArrowheads="1"/>
            </p:cNvSpPr>
            <p:nvPr/>
          </p:nvSpPr>
          <p:spPr bwMode="auto">
            <a:xfrm>
              <a:off x="1939004" y="5051922"/>
              <a:ext cx="363666" cy="25242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tIns="0" rIns="0" bIns="0">
              <a:spAutoFit/>
            </a:bodyPr>
            <a:lstStyle>
              <a:lvl1pPr eaLnBrk="0" hangingPunct="0">
                <a:defRPr sz="3200" u="sng">
                  <a:solidFill>
                    <a:schemeClr val="tx1"/>
                  </a:solidFill>
                  <a:latin typeface="Times New Roman" pitchFamily="18" charset="0"/>
                </a:defRPr>
              </a:lvl1pPr>
              <a:lvl2pPr marL="742950" indent="-285750" eaLnBrk="0" hangingPunct="0">
                <a:defRPr sz="3200" u="sng">
                  <a:solidFill>
                    <a:schemeClr val="tx1"/>
                  </a:solidFill>
                  <a:latin typeface="Times New Roman" pitchFamily="18" charset="0"/>
                </a:defRPr>
              </a:lvl2pPr>
              <a:lvl3pPr marL="1143000" indent="-228600" eaLnBrk="0" hangingPunct="0">
                <a:defRPr sz="3200" u="sng">
                  <a:solidFill>
                    <a:schemeClr val="tx1"/>
                  </a:solidFill>
                  <a:latin typeface="Times New Roman" pitchFamily="18" charset="0"/>
                </a:defRPr>
              </a:lvl3pPr>
              <a:lvl4pPr marL="1600200" indent="-228600" eaLnBrk="0" hangingPunct="0">
                <a:defRPr sz="3200" u="sng">
                  <a:solidFill>
                    <a:schemeClr val="tx1"/>
                  </a:solidFill>
                  <a:latin typeface="Times New Roman" pitchFamily="18" charset="0"/>
                </a:defRPr>
              </a:lvl4pPr>
              <a:lvl5pPr marL="2057400" indent="-228600" eaLnBrk="0" hangingPunct="0">
                <a:defRPr sz="3200" u="sng">
                  <a:solidFill>
                    <a:schemeClr val="tx1"/>
                  </a:solidFill>
                  <a:latin typeface="Times New Roman" pitchFamily="18" charset="0"/>
                </a:defRPr>
              </a:lvl5pPr>
              <a:lvl6pPr marL="2514600" indent="-228600" eaLnBrk="0" fontAlgn="base" hangingPunct="0">
                <a:spcBef>
                  <a:spcPct val="0"/>
                </a:spcBef>
                <a:spcAft>
                  <a:spcPct val="0"/>
                </a:spcAft>
                <a:defRPr sz="3200" u="sng">
                  <a:solidFill>
                    <a:schemeClr val="tx1"/>
                  </a:solidFill>
                  <a:latin typeface="Times New Roman" pitchFamily="18" charset="0"/>
                </a:defRPr>
              </a:lvl6pPr>
              <a:lvl7pPr marL="2971800" indent="-228600" eaLnBrk="0" fontAlgn="base" hangingPunct="0">
                <a:spcBef>
                  <a:spcPct val="0"/>
                </a:spcBef>
                <a:spcAft>
                  <a:spcPct val="0"/>
                </a:spcAft>
                <a:defRPr sz="3200" u="sng">
                  <a:solidFill>
                    <a:schemeClr val="tx1"/>
                  </a:solidFill>
                  <a:latin typeface="Times New Roman" pitchFamily="18" charset="0"/>
                </a:defRPr>
              </a:lvl7pPr>
              <a:lvl8pPr marL="3429000" indent="-228600" eaLnBrk="0" fontAlgn="base" hangingPunct="0">
                <a:spcBef>
                  <a:spcPct val="0"/>
                </a:spcBef>
                <a:spcAft>
                  <a:spcPct val="0"/>
                </a:spcAft>
                <a:defRPr sz="3200" u="sng">
                  <a:solidFill>
                    <a:schemeClr val="tx1"/>
                  </a:solidFill>
                  <a:latin typeface="Times New Roman" pitchFamily="18" charset="0"/>
                </a:defRPr>
              </a:lvl8pPr>
              <a:lvl9pPr marL="3886200" indent="-228600" eaLnBrk="0" fontAlgn="base" hangingPunct="0">
                <a:spcBef>
                  <a:spcPct val="0"/>
                </a:spcBef>
                <a:spcAft>
                  <a:spcPct val="0"/>
                </a:spcAft>
                <a:defRPr sz="3200" u="sng">
                  <a:solidFill>
                    <a:schemeClr val="tx1"/>
                  </a:solidFill>
                  <a:latin typeface="Times New Roman" pitchFamily="18" charset="0"/>
                </a:defRPr>
              </a:lvl9pPr>
            </a:lstStyle>
            <a:p>
              <a:pPr algn="r" defTabSz="782178" eaLnBrk="1" hangingPunct="1"/>
              <a:r>
                <a:rPr lang="fr-FR" sz="1026" u="none" dirty="0">
                  <a:solidFill>
                    <a:prstClr val="black"/>
                  </a:solidFill>
                  <a:latin typeface="Arial" pitchFamily="34" charset="0"/>
                  <a:cs typeface="Arial" pitchFamily="34" charset="0"/>
                </a:rPr>
                <a:t>0%</a:t>
              </a:r>
            </a:p>
          </p:txBody>
        </p:sp>
        <p:sp>
          <p:nvSpPr>
            <p:cNvPr id="29" name="Text Box 31"/>
            <p:cNvSpPr txBox="1">
              <a:spLocks noChangeArrowheads="1"/>
            </p:cNvSpPr>
            <p:nvPr/>
          </p:nvSpPr>
          <p:spPr bwMode="auto">
            <a:xfrm>
              <a:off x="1788673" y="5805984"/>
              <a:ext cx="513992" cy="2524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tIns="0" rIns="0" bIns="0">
              <a:spAutoFit/>
            </a:bodyPr>
            <a:lstStyle>
              <a:lvl1pPr eaLnBrk="0" hangingPunct="0">
                <a:defRPr sz="3200" u="sng">
                  <a:solidFill>
                    <a:schemeClr val="tx1"/>
                  </a:solidFill>
                  <a:latin typeface="Times New Roman" pitchFamily="18" charset="0"/>
                </a:defRPr>
              </a:lvl1pPr>
              <a:lvl2pPr marL="742950" indent="-285750" eaLnBrk="0" hangingPunct="0">
                <a:defRPr sz="3200" u="sng">
                  <a:solidFill>
                    <a:schemeClr val="tx1"/>
                  </a:solidFill>
                  <a:latin typeface="Times New Roman" pitchFamily="18" charset="0"/>
                </a:defRPr>
              </a:lvl2pPr>
              <a:lvl3pPr marL="1143000" indent="-228600" eaLnBrk="0" hangingPunct="0">
                <a:defRPr sz="3200" u="sng">
                  <a:solidFill>
                    <a:schemeClr val="tx1"/>
                  </a:solidFill>
                  <a:latin typeface="Times New Roman" pitchFamily="18" charset="0"/>
                </a:defRPr>
              </a:lvl3pPr>
              <a:lvl4pPr marL="1600200" indent="-228600" eaLnBrk="0" hangingPunct="0">
                <a:defRPr sz="3200" u="sng">
                  <a:solidFill>
                    <a:schemeClr val="tx1"/>
                  </a:solidFill>
                  <a:latin typeface="Times New Roman" pitchFamily="18" charset="0"/>
                </a:defRPr>
              </a:lvl4pPr>
              <a:lvl5pPr marL="2057400" indent="-228600" eaLnBrk="0" hangingPunct="0">
                <a:defRPr sz="3200" u="sng">
                  <a:solidFill>
                    <a:schemeClr val="tx1"/>
                  </a:solidFill>
                  <a:latin typeface="Times New Roman" pitchFamily="18" charset="0"/>
                </a:defRPr>
              </a:lvl5pPr>
              <a:lvl6pPr marL="2514600" indent="-228600" eaLnBrk="0" fontAlgn="base" hangingPunct="0">
                <a:spcBef>
                  <a:spcPct val="0"/>
                </a:spcBef>
                <a:spcAft>
                  <a:spcPct val="0"/>
                </a:spcAft>
                <a:defRPr sz="3200" u="sng">
                  <a:solidFill>
                    <a:schemeClr val="tx1"/>
                  </a:solidFill>
                  <a:latin typeface="Times New Roman" pitchFamily="18" charset="0"/>
                </a:defRPr>
              </a:lvl6pPr>
              <a:lvl7pPr marL="2971800" indent="-228600" eaLnBrk="0" fontAlgn="base" hangingPunct="0">
                <a:spcBef>
                  <a:spcPct val="0"/>
                </a:spcBef>
                <a:spcAft>
                  <a:spcPct val="0"/>
                </a:spcAft>
                <a:defRPr sz="3200" u="sng">
                  <a:solidFill>
                    <a:schemeClr val="tx1"/>
                  </a:solidFill>
                  <a:latin typeface="Times New Roman" pitchFamily="18" charset="0"/>
                </a:defRPr>
              </a:lvl7pPr>
              <a:lvl8pPr marL="3429000" indent="-228600" eaLnBrk="0" fontAlgn="base" hangingPunct="0">
                <a:spcBef>
                  <a:spcPct val="0"/>
                </a:spcBef>
                <a:spcAft>
                  <a:spcPct val="0"/>
                </a:spcAft>
                <a:defRPr sz="3200" u="sng">
                  <a:solidFill>
                    <a:schemeClr val="tx1"/>
                  </a:solidFill>
                  <a:latin typeface="Times New Roman" pitchFamily="18" charset="0"/>
                </a:defRPr>
              </a:lvl8pPr>
              <a:lvl9pPr marL="3886200" indent="-228600" eaLnBrk="0" fontAlgn="base" hangingPunct="0">
                <a:spcBef>
                  <a:spcPct val="0"/>
                </a:spcBef>
                <a:spcAft>
                  <a:spcPct val="0"/>
                </a:spcAft>
                <a:defRPr sz="3200" u="sng">
                  <a:solidFill>
                    <a:schemeClr val="tx1"/>
                  </a:solidFill>
                  <a:latin typeface="Times New Roman" pitchFamily="18" charset="0"/>
                </a:defRPr>
              </a:lvl9pPr>
            </a:lstStyle>
            <a:p>
              <a:pPr algn="r" defTabSz="782178" eaLnBrk="1" hangingPunct="1"/>
              <a:r>
                <a:rPr lang="fr-FR" sz="1026" u="none" dirty="0">
                  <a:solidFill>
                    <a:prstClr val="black"/>
                  </a:solidFill>
                  <a:latin typeface="Arial" pitchFamily="34" charset="0"/>
                  <a:cs typeface="Arial" pitchFamily="34" charset="0"/>
                </a:rPr>
                <a:t>-10%</a:t>
              </a:r>
            </a:p>
          </p:txBody>
        </p:sp>
        <p:sp>
          <p:nvSpPr>
            <p:cNvPr id="30" name="Text Box 32"/>
            <p:cNvSpPr txBox="1">
              <a:spLocks noChangeArrowheads="1"/>
            </p:cNvSpPr>
            <p:nvPr/>
          </p:nvSpPr>
          <p:spPr bwMode="auto">
            <a:xfrm>
              <a:off x="3345948" y="5315447"/>
              <a:ext cx="453450" cy="5686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fontAlgn="base">
                <a:spcBef>
                  <a:spcPct val="0"/>
                </a:spcBef>
                <a:spcAft>
                  <a:spcPct val="0"/>
                </a:spcAft>
                <a:defRPr sz="1200">
                  <a:solidFill>
                    <a:prstClr val="white"/>
                  </a:solidFill>
                  <a:latin typeface="Arial" pitchFamily="34" charset="0"/>
                  <a:ea typeface="MS PGothic" pitchFamily="34" charset="-128"/>
                  <a:cs typeface="Arial" pitchFamily="34" charset="0"/>
                </a:defRPr>
              </a:lvl1pPr>
              <a:lvl2pPr marL="742950" indent="-285750" eaLnBrk="0" hangingPunct="0">
                <a:defRPr sz="1200">
                  <a:latin typeface="Arial" pitchFamily="34" charset="0"/>
                  <a:cs typeface="Arial" pitchFamily="34" charset="0"/>
                </a:defRPr>
              </a:lvl2pPr>
              <a:lvl3pPr marL="1143000" indent="-228600" eaLnBrk="0" hangingPunct="0">
                <a:defRPr sz="1200">
                  <a:latin typeface="Arial" pitchFamily="34" charset="0"/>
                  <a:cs typeface="Arial" pitchFamily="34" charset="0"/>
                </a:defRPr>
              </a:lvl3pPr>
              <a:lvl4pPr marL="1600200" indent="-228600" eaLnBrk="0" hangingPunct="0">
                <a:defRPr sz="1200">
                  <a:latin typeface="Arial" pitchFamily="34" charset="0"/>
                  <a:cs typeface="Arial" pitchFamily="34" charset="0"/>
                </a:defRPr>
              </a:lvl4pPr>
              <a:lvl5pPr marL="2057400" indent="-228600" eaLnBrk="0" hangingPunct="0">
                <a:defRPr sz="1200">
                  <a:latin typeface="Arial" pitchFamily="34" charset="0"/>
                  <a:cs typeface="Arial" pitchFamily="34" charset="0"/>
                </a:defRPr>
              </a:lvl5pPr>
              <a:lvl6pPr marL="2514600" indent="-228600" eaLnBrk="0" fontAlgn="base" hangingPunct="0">
                <a:spcBef>
                  <a:spcPct val="0"/>
                </a:spcBef>
                <a:spcAft>
                  <a:spcPct val="0"/>
                </a:spcAft>
                <a:defRPr sz="1200">
                  <a:latin typeface="Arial" pitchFamily="34" charset="0"/>
                  <a:cs typeface="Arial" pitchFamily="34" charset="0"/>
                </a:defRPr>
              </a:lvl6pPr>
              <a:lvl7pPr marL="2971800" indent="-228600" eaLnBrk="0" fontAlgn="base" hangingPunct="0">
                <a:spcBef>
                  <a:spcPct val="0"/>
                </a:spcBef>
                <a:spcAft>
                  <a:spcPct val="0"/>
                </a:spcAft>
                <a:defRPr sz="1200">
                  <a:latin typeface="Arial" pitchFamily="34" charset="0"/>
                  <a:cs typeface="Arial" pitchFamily="34" charset="0"/>
                </a:defRPr>
              </a:lvl7pPr>
              <a:lvl8pPr marL="3429000" indent="-228600" eaLnBrk="0" fontAlgn="base" hangingPunct="0">
                <a:spcBef>
                  <a:spcPct val="0"/>
                </a:spcBef>
                <a:spcAft>
                  <a:spcPct val="0"/>
                </a:spcAft>
                <a:defRPr sz="1200">
                  <a:latin typeface="Arial" pitchFamily="34" charset="0"/>
                  <a:cs typeface="Arial" pitchFamily="34" charset="0"/>
                </a:defRPr>
              </a:lvl8pPr>
              <a:lvl9pPr marL="3886200" indent="-228600" eaLnBrk="0" fontAlgn="base" hangingPunct="0">
                <a:spcBef>
                  <a:spcPct val="0"/>
                </a:spcBef>
                <a:spcAft>
                  <a:spcPct val="0"/>
                </a:spcAft>
                <a:defRPr sz="1200">
                  <a:latin typeface="Arial" pitchFamily="34" charset="0"/>
                  <a:cs typeface="Arial" pitchFamily="34" charset="0"/>
                </a:defRPr>
              </a:lvl9pPr>
            </a:lstStyle>
            <a:p>
              <a:pPr defTabSz="782178" eaLnBrk="1" hangingPunct="1"/>
              <a:r>
                <a:rPr lang="fr-FR" sz="941" dirty="0">
                  <a:solidFill>
                    <a:prstClr val="black"/>
                  </a:solidFill>
                </a:rPr>
                <a:t>0.5</a:t>
              </a:r>
              <a:endParaRPr lang="fr-FR" sz="1026" dirty="0">
                <a:solidFill>
                  <a:prstClr val="black"/>
                </a:solidFill>
              </a:endParaRPr>
            </a:p>
            <a:p>
              <a:pPr defTabSz="782178" eaLnBrk="1" hangingPunct="1"/>
              <a:r>
                <a:rPr lang="fr-FR" sz="770" b="1" dirty="0">
                  <a:solidFill>
                    <a:prstClr val="black"/>
                  </a:solidFill>
                </a:rPr>
                <a:t>19</a:t>
              </a:r>
            </a:p>
          </p:txBody>
        </p:sp>
        <p:sp>
          <p:nvSpPr>
            <p:cNvPr id="31" name="Text Box 34"/>
            <p:cNvSpPr txBox="1">
              <a:spLocks noChangeArrowheads="1"/>
            </p:cNvSpPr>
            <p:nvPr/>
          </p:nvSpPr>
          <p:spPr bwMode="auto">
            <a:xfrm>
              <a:off x="5576385" y="5302748"/>
              <a:ext cx="453450" cy="5686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fontAlgn="base">
                <a:spcBef>
                  <a:spcPct val="0"/>
                </a:spcBef>
                <a:spcAft>
                  <a:spcPct val="0"/>
                </a:spcAft>
                <a:defRPr sz="1200">
                  <a:solidFill>
                    <a:prstClr val="white"/>
                  </a:solidFill>
                  <a:latin typeface="Arial" pitchFamily="34" charset="0"/>
                  <a:ea typeface="MS PGothic" pitchFamily="34" charset="-128"/>
                  <a:cs typeface="Arial" pitchFamily="34" charset="0"/>
                </a:defRPr>
              </a:lvl1pPr>
              <a:lvl2pPr marL="742950" indent="-285750" eaLnBrk="0" hangingPunct="0">
                <a:defRPr sz="1200">
                  <a:latin typeface="Arial" pitchFamily="34" charset="0"/>
                  <a:cs typeface="Arial" pitchFamily="34" charset="0"/>
                </a:defRPr>
              </a:lvl2pPr>
              <a:lvl3pPr marL="1143000" indent="-228600" eaLnBrk="0" hangingPunct="0">
                <a:defRPr sz="1200">
                  <a:latin typeface="Arial" pitchFamily="34" charset="0"/>
                  <a:cs typeface="Arial" pitchFamily="34" charset="0"/>
                </a:defRPr>
              </a:lvl3pPr>
              <a:lvl4pPr marL="1600200" indent="-228600" eaLnBrk="0" hangingPunct="0">
                <a:defRPr sz="1200">
                  <a:latin typeface="Arial" pitchFamily="34" charset="0"/>
                  <a:cs typeface="Arial" pitchFamily="34" charset="0"/>
                </a:defRPr>
              </a:lvl4pPr>
              <a:lvl5pPr marL="2057400" indent="-228600" eaLnBrk="0" hangingPunct="0">
                <a:defRPr sz="1200">
                  <a:latin typeface="Arial" pitchFamily="34" charset="0"/>
                  <a:cs typeface="Arial" pitchFamily="34" charset="0"/>
                </a:defRPr>
              </a:lvl5pPr>
              <a:lvl6pPr marL="2514600" indent="-228600" eaLnBrk="0" fontAlgn="base" hangingPunct="0">
                <a:spcBef>
                  <a:spcPct val="0"/>
                </a:spcBef>
                <a:spcAft>
                  <a:spcPct val="0"/>
                </a:spcAft>
                <a:defRPr sz="1200">
                  <a:latin typeface="Arial" pitchFamily="34" charset="0"/>
                  <a:cs typeface="Arial" pitchFamily="34" charset="0"/>
                </a:defRPr>
              </a:lvl6pPr>
              <a:lvl7pPr marL="2971800" indent="-228600" eaLnBrk="0" fontAlgn="base" hangingPunct="0">
                <a:spcBef>
                  <a:spcPct val="0"/>
                </a:spcBef>
                <a:spcAft>
                  <a:spcPct val="0"/>
                </a:spcAft>
                <a:defRPr sz="1200">
                  <a:latin typeface="Arial" pitchFamily="34" charset="0"/>
                  <a:cs typeface="Arial" pitchFamily="34" charset="0"/>
                </a:defRPr>
              </a:lvl7pPr>
              <a:lvl8pPr marL="3429000" indent="-228600" eaLnBrk="0" fontAlgn="base" hangingPunct="0">
                <a:spcBef>
                  <a:spcPct val="0"/>
                </a:spcBef>
                <a:spcAft>
                  <a:spcPct val="0"/>
                </a:spcAft>
                <a:defRPr sz="1200">
                  <a:latin typeface="Arial" pitchFamily="34" charset="0"/>
                  <a:cs typeface="Arial" pitchFamily="34" charset="0"/>
                </a:defRPr>
              </a:lvl8pPr>
              <a:lvl9pPr marL="3886200" indent="-228600" eaLnBrk="0" fontAlgn="base" hangingPunct="0">
                <a:spcBef>
                  <a:spcPct val="0"/>
                </a:spcBef>
                <a:spcAft>
                  <a:spcPct val="0"/>
                </a:spcAft>
                <a:defRPr sz="1200">
                  <a:latin typeface="Arial" pitchFamily="34" charset="0"/>
                  <a:cs typeface="Arial" pitchFamily="34" charset="0"/>
                </a:defRPr>
              </a:lvl9pPr>
            </a:lstStyle>
            <a:p>
              <a:pPr defTabSz="782178" eaLnBrk="1" hangingPunct="1"/>
              <a:r>
                <a:rPr lang="fr-FR" sz="941" dirty="0">
                  <a:solidFill>
                    <a:prstClr val="black"/>
                  </a:solidFill>
                </a:rPr>
                <a:t>1.5</a:t>
              </a:r>
              <a:endParaRPr lang="fr-FR" sz="1026" dirty="0">
                <a:solidFill>
                  <a:prstClr val="black"/>
                </a:solidFill>
              </a:endParaRPr>
            </a:p>
            <a:p>
              <a:pPr defTabSz="782178" eaLnBrk="1" hangingPunct="1"/>
              <a:r>
                <a:rPr lang="fr-FR" sz="770" b="1" dirty="0">
                  <a:solidFill>
                    <a:prstClr val="black"/>
                  </a:solidFill>
                </a:rPr>
                <a:t>58</a:t>
              </a:r>
            </a:p>
          </p:txBody>
        </p:sp>
        <p:sp>
          <p:nvSpPr>
            <p:cNvPr id="32" name="Text Box 35"/>
            <p:cNvSpPr txBox="1">
              <a:spLocks noChangeArrowheads="1"/>
            </p:cNvSpPr>
            <p:nvPr/>
          </p:nvSpPr>
          <p:spPr bwMode="auto">
            <a:xfrm>
              <a:off x="6678107" y="5302748"/>
              <a:ext cx="453450" cy="5686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fontAlgn="base">
                <a:spcBef>
                  <a:spcPct val="0"/>
                </a:spcBef>
                <a:spcAft>
                  <a:spcPct val="0"/>
                </a:spcAft>
                <a:defRPr sz="1200">
                  <a:solidFill>
                    <a:prstClr val="white"/>
                  </a:solidFill>
                  <a:latin typeface="Arial" pitchFamily="34" charset="0"/>
                  <a:ea typeface="MS PGothic" pitchFamily="34" charset="-128"/>
                  <a:cs typeface="Arial" pitchFamily="34" charset="0"/>
                </a:defRPr>
              </a:lvl1pPr>
              <a:lvl2pPr marL="742950" indent="-285750" eaLnBrk="0" hangingPunct="0">
                <a:defRPr sz="1200">
                  <a:latin typeface="Arial" pitchFamily="34" charset="0"/>
                  <a:cs typeface="Arial" pitchFamily="34" charset="0"/>
                </a:defRPr>
              </a:lvl2pPr>
              <a:lvl3pPr marL="1143000" indent="-228600" eaLnBrk="0" hangingPunct="0">
                <a:defRPr sz="1200">
                  <a:latin typeface="Arial" pitchFamily="34" charset="0"/>
                  <a:cs typeface="Arial" pitchFamily="34" charset="0"/>
                </a:defRPr>
              </a:lvl3pPr>
              <a:lvl4pPr marL="1600200" indent="-228600" eaLnBrk="0" hangingPunct="0">
                <a:defRPr sz="1200">
                  <a:latin typeface="Arial" pitchFamily="34" charset="0"/>
                  <a:cs typeface="Arial" pitchFamily="34" charset="0"/>
                </a:defRPr>
              </a:lvl4pPr>
              <a:lvl5pPr marL="2057400" indent="-228600" eaLnBrk="0" hangingPunct="0">
                <a:defRPr sz="1200">
                  <a:latin typeface="Arial" pitchFamily="34" charset="0"/>
                  <a:cs typeface="Arial" pitchFamily="34" charset="0"/>
                </a:defRPr>
              </a:lvl5pPr>
              <a:lvl6pPr marL="2514600" indent="-228600" eaLnBrk="0" fontAlgn="base" hangingPunct="0">
                <a:spcBef>
                  <a:spcPct val="0"/>
                </a:spcBef>
                <a:spcAft>
                  <a:spcPct val="0"/>
                </a:spcAft>
                <a:defRPr sz="1200">
                  <a:latin typeface="Arial" pitchFamily="34" charset="0"/>
                  <a:cs typeface="Arial" pitchFamily="34" charset="0"/>
                </a:defRPr>
              </a:lvl6pPr>
              <a:lvl7pPr marL="2971800" indent="-228600" eaLnBrk="0" fontAlgn="base" hangingPunct="0">
                <a:spcBef>
                  <a:spcPct val="0"/>
                </a:spcBef>
                <a:spcAft>
                  <a:spcPct val="0"/>
                </a:spcAft>
                <a:defRPr sz="1200">
                  <a:latin typeface="Arial" pitchFamily="34" charset="0"/>
                  <a:cs typeface="Arial" pitchFamily="34" charset="0"/>
                </a:defRPr>
              </a:lvl7pPr>
              <a:lvl8pPr marL="3429000" indent="-228600" eaLnBrk="0" fontAlgn="base" hangingPunct="0">
                <a:spcBef>
                  <a:spcPct val="0"/>
                </a:spcBef>
                <a:spcAft>
                  <a:spcPct val="0"/>
                </a:spcAft>
                <a:defRPr sz="1200">
                  <a:latin typeface="Arial" pitchFamily="34" charset="0"/>
                  <a:cs typeface="Arial" pitchFamily="34" charset="0"/>
                </a:defRPr>
              </a:lvl8pPr>
              <a:lvl9pPr marL="3886200" indent="-228600" eaLnBrk="0" fontAlgn="base" hangingPunct="0">
                <a:spcBef>
                  <a:spcPct val="0"/>
                </a:spcBef>
                <a:spcAft>
                  <a:spcPct val="0"/>
                </a:spcAft>
                <a:defRPr sz="1200">
                  <a:latin typeface="Arial" pitchFamily="34" charset="0"/>
                  <a:cs typeface="Arial" pitchFamily="34" charset="0"/>
                </a:defRPr>
              </a:lvl9pPr>
            </a:lstStyle>
            <a:p>
              <a:pPr defTabSz="782178" eaLnBrk="1" hangingPunct="1"/>
              <a:r>
                <a:rPr lang="fr-FR" sz="941" dirty="0">
                  <a:solidFill>
                    <a:prstClr val="black"/>
                  </a:solidFill>
                </a:rPr>
                <a:t>2.0</a:t>
              </a:r>
              <a:endParaRPr lang="fr-FR" sz="1026" dirty="0">
                <a:solidFill>
                  <a:prstClr val="black"/>
                </a:solidFill>
              </a:endParaRPr>
            </a:p>
            <a:p>
              <a:pPr defTabSz="782178" eaLnBrk="1" hangingPunct="1"/>
              <a:r>
                <a:rPr lang="fr-FR" sz="770" b="1" dirty="0">
                  <a:solidFill>
                    <a:prstClr val="black"/>
                  </a:solidFill>
                </a:rPr>
                <a:t>77</a:t>
              </a:r>
            </a:p>
          </p:txBody>
        </p:sp>
        <p:sp>
          <p:nvSpPr>
            <p:cNvPr id="33" name="Line 36"/>
            <p:cNvSpPr>
              <a:spLocks noChangeShapeType="1"/>
            </p:cNvSpPr>
            <p:nvPr/>
          </p:nvSpPr>
          <p:spPr bwMode="auto">
            <a:xfrm>
              <a:off x="3233738" y="3815259"/>
              <a:ext cx="7937" cy="1219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l" defTabSz="782178" eaLnBrk="1" hangingPunct="1"/>
              <a:endParaRPr lang="fr-FR" sz="2737" u="sng">
                <a:solidFill>
                  <a:prstClr val="black"/>
                </a:solidFill>
                <a:latin typeface="Times New Roman" pitchFamily="18" charset="0"/>
                <a:cs typeface="Arial" pitchFamily="34" charset="0"/>
              </a:endParaRPr>
            </a:p>
          </p:txBody>
        </p:sp>
        <p:sp>
          <p:nvSpPr>
            <p:cNvPr id="34" name="Line 37"/>
            <p:cNvSpPr>
              <a:spLocks noChangeShapeType="1"/>
            </p:cNvSpPr>
            <p:nvPr/>
          </p:nvSpPr>
          <p:spPr bwMode="auto">
            <a:xfrm>
              <a:off x="3656013" y="4369297"/>
              <a:ext cx="0" cy="6762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l" defTabSz="782178" eaLnBrk="1" hangingPunct="1"/>
              <a:endParaRPr lang="fr-FR" sz="2737" u="sng">
                <a:solidFill>
                  <a:prstClr val="black"/>
                </a:solidFill>
                <a:latin typeface="Times New Roman" pitchFamily="18" charset="0"/>
                <a:cs typeface="Arial" pitchFamily="34" charset="0"/>
              </a:endParaRPr>
            </a:p>
          </p:txBody>
        </p:sp>
        <p:sp>
          <p:nvSpPr>
            <p:cNvPr id="35" name="Line 38"/>
            <p:cNvSpPr>
              <a:spLocks noChangeShapeType="1"/>
            </p:cNvSpPr>
            <p:nvPr/>
          </p:nvSpPr>
          <p:spPr bwMode="auto">
            <a:xfrm>
              <a:off x="4338638" y="3723184"/>
              <a:ext cx="0" cy="15319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l" defTabSz="782178" eaLnBrk="1" hangingPunct="1"/>
              <a:endParaRPr lang="fr-FR" sz="2737" u="sng">
                <a:solidFill>
                  <a:prstClr val="black"/>
                </a:solidFill>
                <a:latin typeface="Times New Roman" pitchFamily="18" charset="0"/>
                <a:cs typeface="Arial" pitchFamily="34" charset="0"/>
              </a:endParaRPr>
            </a:p>
          </p:txBody>
        </p:sp>
        <p:sp>
          <p:nvSpPr>
            <p:cNvPr id="36" name="Line 39"/>
            <p:cNvSpPr>
              <a:spLocks noChangeShapeType="1"/>
            </p:cNvSpPr>
            <p:nvPr/>
          </p:nvSpPr>
          <p:spPr bwMode="auto">
            <a:xfrm>
              <a:off x="4556125" y="2480172"/>
              <a:ext cx="0" cy="11636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l" defTabSz="782178" eaLnBrk="1" hangingPunct="1"/>
              <a:endParaRPr lang="fr-FR" sz="2737" u="sng">
                <a:solidFill>
                  <a:prstClr val="black"/>
                </a:solidFill>
                <a:latin typeface="Times New Roman" pitchFamily="18" charset="0"/>
                <a:cs typeface="Arial" pitchFamily="34" charset="0"/>
              </a:endParaRPr>
            </a:p>
          </p:txBody>
        </p:sp>
        <p:sp>
          <p:nvSpPr>
            <p:cNvPr id="37" name="Line 40"/>
            <p:cNvSpPr>
              <a:spLocks noChangeShapeType="1"/>
            </p:cNvSpPr>
            <p:nvPr/>
          </p:nvSpPr>
          <p:spPr bwMode="auto">
            <a:xfrm>
              <a:off x="4508500" y="2950072"/>
              <a:ext cx="0" cy="1222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l" defTabSz="782178" eaLnBrk="1" hangingPunct="1"/>
              <a:endParaRPr lang="fr-FR" sz="2737" u="sng">
                <a:solidFill>
                  <a:prstClr val="black"/>
                </a:solidFill>
                <a:latin typeface="Times New Roman" pitchFamily="18" charset="0"/>
                <a:cs typeface="Arial" pitchFamily="34" charset="0"/>
              </a:endParaRPr>
            </a:p>
          </p:txBody>
        </p:sp>
        <p:sp>
          <p:nvSpPr>
            <p:cNvPr id="38" name="Line 41"/>
            <p:cNvSpPr>
              <a:spLocks noChangeShapeType="1"/>
            </p:cNvSpPr>
            <p:nvPr/>
          </p:nvSpPr>
          <p:spPr bwMode="auto">
            <a:xfrm flipH="1" flipV="1">
              <a:off x="4776788" y="3813672"/>
              <a:ext cx="7937" cy="8524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l" defTabSz="782178" eaLnBrk="1" hangingPunct="1"/>
              <a:endParaRPr lang="fr-FR" sz="2737" u="sng">
                <a:solidFill>
                  <a:prstClr val="black"/>
                </a:solidFill>
                <a:latin typeface="Times New Roman" pitchFamily="18" charset="0"/>
                <a:cs typeface="Arial" pitchFamily="34" charset="0"/>
              </a:endParaRPr>
            </a:p>
          </p:txBody>
        </p:sp>
        <p:sp>
          <p:nvSpPr>
            <p:cNvPr id="39" name="Line 42"/>
            <p:cNvSpPr>
              <a:spLocks noChangeShapeType="1"/>
            </p:cNvSpPr>
            <p:nvPr/>
          </p:nvSpPr>
          <p:spPr bwMode="auto">
            <a:xfrm>
              <a:off x="4852988" y="2543672"/>
              <a:ext cx="0" cy="18018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l" defTabSz="782178" eaLnBrk="1" hangingPunct="1"/>
              <a:endParaRPr lang="fr-FR" sz="2737" u="sng">
                <a:solidFill>
                  <a:prstClr val="black"/>
                </a:solidFill>
                <a:latin typeface="Times New Roman" pitchFamily="18" charset="0"/>
                <a:cs typeface="Arial" pitchFamily="34" charset="0"/>
              </a:endParaRPr>
            </a:p>
          </p:txBody>
        </p:sp>
        <p:sp>
          <p:nvSpPr>
            <p:cNvPr id="40" name="Line 43"/>
            <p:cNvSpPr>
              <a:spLocks noChangeShapeType="1"/>
            </p:cNvSpPr>
            <p:nvPr/>
          </p:nvSpPr>
          <p:spPr bwMode="auto">
            <a:xfrm>
              <a:off x="5000625" y="1884859"/>
              <a:ext cx="0" cy="13335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l" defTabSz="782178" eaLnBrk="1" hangingPunct="1"/>
              <a:endParaRPr lang="fr-FR" sz="2737" u="sng">
                <a:solidFill>
                  <a:prstClr val="black"/>
                </a:solidFill>
                <a:latin typeface="Times New Roman" pitchFamily="18" charset="0"/>
                <a:cs typeface="Arial" pitchFamily="34" charset="0"/>
              </a:endParaRPr>
            </a:p>
          </p:txBody>
        </p:sp>
        <p:sp>
          <p:nvSpPr>
            <p:cNvPr id="41" name="Line 44"/>
            <p:cNvSpPr>
              <a:spLocks noChangeShapeType="1"/>
            </p:cNvSpPr>
            <p:nvPr/>
          </p:nvSpPr>
          <p:spPr bwMode="auto">
            <a:xfrm flipH="1">
              <a:off x="5321300" y="3053259"/>
              <a:ext cx="7938" cy="3651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l" defTabSz="782178" eaLnBrk="1" hangingPunct="1"/>
              <a:endParaRPr lang="fr-FR" sz="2737" u="sng">
                <a:solidFill>
                  <a:prstClr val="black"/>
                </a:solidFill>
                <a:latin typeface="Times New Roman" pitchFamily="18" charset="0"/>
                <a:cs typeface="Arial" pitchFamily="34" charset="0"/>
              </a:endParaRPr>
            </a:p>
          </p:txBody>
        </p:sp>
        <p:sp>
          <p:nvSpPr>
            <p:cNvPr id="42" name="Line 45"/>
            <p:cNvSpPr>
              <a:spLocks noChangeShapeType="1"/>
            </p:cNvSpPr>
            <p:nvPr/>
          </p:nvSpPr>
          <p:spPr bwMode="auto">
            <a:xfrm>
              <a:off x="6410325" y="2435722"/>
              <a:ext cx="0" cy="5381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l" defTabSz="782178" eaLnBrk="1" hangingPunct="1"/>
              <a:endParaRPr lang="fr-FR" sz="2737" u="sng">
                <a:solidFill>
                  <a:prstClr val="black"/>
                </a:solidFill>
                <a:latin typeface="Times New Roman" pitchFamily="18" charset="0"/>
                <a:cs typeface="Arial" pitchFamily="34" charset="0"/>
              </a:endParaRPr>
            </a:p>
          </p:txBody>
        </p:sp>
        <p:sp>
          <p:nvSpPr>
            <p:cNvPr id="43" name="Rectangle 46"/>
            <p:cNvSpPr>
              <a:spLocks noChangeArrowheads="1"/>
            </p:cNvSpPr>
            <p:nvPr/>
          </p:nvSpPr>
          <p:spPr bwMode="auto">
            <a:xfrm>
              <a:off x="6315075" y="2610347"/>
              <a:ext cx="174625" cy="174625"/>
            </a:xfrm>
            <a:prstGeom prst="rect">
              <a:avLst/>
            </a:prstGeom>
            <a:solidFill>
              <a:schemeClr val="bg1"/>
            </a:solidFill>
            <a:ln w="12700" algn="ctr">
              <a:solidFill>
                <a:schemeClr val="tx1"/>
              </a:solidFill>
              <a:miter lim="800000"/>
              <a:headEnd/>
              <a:tailEnd/>
            </a:ln>
          </p:spPr>
          <p:txBody>
            <a:bodyPr wrap="none" anchor="ctr"/>
            <a:lstStyle/>
            <a:p>
              <a:pPr defTabSz="782178" eaLnBrk="1" hangingPunct="1"/>
              <a:endParaRPr lang="fr-FR" sz="2224">
                <a:solidFill>
                  <a:prstClr val="black"/>
                </a:solidFill>
                <a:cs typeface="Arial" pitchFamily="34" charset="0"/>
              </a:endParaRPr>
            </a:p>
          </p:txBody>
        </p:sp>
        <p:sp>
          <p:nvSpPr>
            <p:cNvPr id="44" name="Rectangle 47"/>
            <p:cNvSpPr>
              <a:spLocks noChangeArrowheads="1"/>
            </p:cNvSpPr>
            <p:nvPr/>
          </p:nvSpPr>
          <p:spPr bwMode="auto">
            <a:xfrm>
              <a:off x="5195888" y="3108822"/>
              <a:ext cx="274637" cy="257175"/>
            </a:xfrm>
            <a:prstGeom prst="rect">
              <a:avLst/>
            </a:prstGeom>
            <a:solidFill>
              <a:schemeClr val="bg1"/>
            </a:solidFill>
            <a:ln w="12700" algn="ctr">
              <a:solidFill>
                <a:schemeClr val="tx1"/>
              </a:solidFill>
              <a:miter lim="800000"/>
              <a:headEnd/>
              <a:tailEnd/>
            </a:ln>
          </p:spPr>
          <p:txBody>
            <a:bodyPr wrap="none" anchor="ctr"/>
            <a:lstStyle/>
            <a:p>
              <a:pPr defTabSz="782178" eaLnBrk="1" hangingPunct="1"/>
              <a:endParaRPr lang="fr-FR" sz="2224">
                <a:solidFill>
                  <a:prstClr val="black"/>
                </a:solidFill>
                <a:cs typeface="Arial" pitchFamily="34" charset="0"/>
              </a:endParaRPr>
            </a:p>
          </p:txBody>
        </p:sp>
        <p:sp>
          <p:nvSpPr>
            <p:cNvPr id="45" name="Rectangle 48"/>
            <p:cNvSpPr>
              <a:spLocks noChangeArrowheads="1"/>
            </p:cNvSpPr>
            <p:nvPr/>
          </p:nvSpPr>
          <p:spPr bwMode="auto">
            <a:xfrm>
              <a:off x="3609975" y="4653459"/>
              <a:ext cx="120650" cy="125413"/>
            </a:xfrm>
            <a:prstGeom prst="rect">
              <a:avLst/>
            </a:prstGeom>
            <a:solidFill>
              <a:schemeClr val="bg1"/>
            </a:solidFill>
            <a:ln w="12700" algn="ctr">
              <a:solidFill>
                <a:schemeClr val="tx1"/>
              </a:solidFill>
              <a:miter lim="800000"/>
              <a:headEnd/>
              <a:tailEnd/>
            </a:ln>
          </p:spPr>
          <p:txBody>
            <a:bodyPr wrap="none" anchor="ctr"/>
            <a:lstStyle/>
            <a:p>
              <a:pPr defTabSz="782178" eaLnBrk="1" hangingPunct="1"/>
              <a:endParaRPr lang="fr-FR" sz="2224">
                <a:solidFill>
                  <a:prstClr val="black"/>
                </a:solidFill>
                <a:cs typeface="Arial" pitchFamily="34" charset="0"/>
              </a:endParaRPr>
            </a:p>
          </p:txBody>
        </p:sp>
        <p:sp>
          <p:nvSpPr>
            <p:cNvPr id="46" name="Rectangle 49"/>
            <p:cNvSpPr>
              <a:spLocks noChangeArrowheads="1"/>
            </p:cNvSpPr>
            <p:nvPr/>
          </p:nvSpPr>
          <p:spPr bwMode="auto">
            <a:xfrm>
              <a:off x="4508500" y="3016747"/>
              <a:ext cx="88900" cy="88900"/>
            </a:xfrm>
            <a:prstGeom prst="rect">
              <a:avLst/>
            </a:prstGeom>
            <a:solidFill>
              <a:schemeClr val="bg1"/>
            </a:solidFill>
            <a:ln w="12700" algn="ctr">
              <a:solidFill>
                <a:schemeClr val="tx1"/>
              </a:solidFill>
              <a:miter lim="800000"/>
              <a:headEnd/>
              <a:tailEnd/>
            </a:ln>
          </p:spPr>
          <p:txBody>
            <a:bodyPr wrap="none" anchor="ctr"/>
            <a:lstStyle/>
            <a:p>
              <a:pPr defTabSz="782178" eaLnBrk="1" hangingPunct="1"/>
              <a:endParaRPr lang="fr-FR" sz="2224">
                <a:solidFill>
                  <a:prstClr val="black"/>
                </a:solidFill>
                <a:cs typeface="Arial" pitchFamily="34" charset="0"/>
              </a:endParaRPr>
            </a:p>
          </p:txBody>
        </p:sp>
        <p:sp>
          <p:nvSpPr>
            <p:cNvPr id="47" name="Rectangle 50"/>
            <p:cNvSpPr>
              <a:spLocks noChangeArrowheads="1"/>
            </p:cNvSpPr>
            <p:nvPr/>
          </p:nvSpPr>
          <p:spPr bwMode="auto">
            <a:xfrm>
              <a:off x="4803775" y="3070722"/>
              <a:ext cx="88900" cy="88900"/>
            </a:xfrm>
            <a:prstGeom prst="rect">
              <a:avLst/>
            </a:prstGeom>
            <a:solidFill>
              <a:schemeClr val="bg1"/>
            </a:solidFill>
            <a:ln w="12700" algn="ctr">
              <a:solidFill>
                <a:schemeClr val="tx1"/>
              </a:solidFill>
              <a:miter lim="800000"/>
              <a:headEnd/>
              <a:tailEnd/>
            </a:ln>
          </p:spPr>
          <p:txBody>
            <a:bodyPr wrap="none" anchor="ctr"/>
            <a:lstStyle/>
            <a:p>
              <a:pPr defTabSz="782178" eaLnBrk="1" hangingPunct="1"/>
              <a:endParaRPr lang="fr-FR" sz="2224">
                <a:solidFill>
                  <a:prstClr val="black"/>
                </a:solidFill>
                <a:cs typeface="Arial" pitchFamily="34" charset="0"/>
              </a:endParaRPr>
            </a:p>
          </p:txBody>
        </p:sp>
        <p:sp>
          <p:nvSpPr>
            <p:cNvPr id="48" name="Rectangle 51"/>
            <p:cNvSpPr>
              <a:spLocks noChangeArrowheads="1"/>
            </p:cNvSpPr>
            <p:nvPr/>
          </p:nvSpPr>
          <p:spPr bwMode="auto">
            <a:xfrm>
              <a:off x="4800600" y="2940547"/>
              <a:ext cx="103188" cy="85725"/>
            </a:xfrm>
            <a:prstGeom prst="rect">
              <a:avLst/>
            </a:prstGeom>
            <a:solidFill>
              <a:schemeClr val="bg1"/>
            </a:solidFill>
            <a:ln w="12700" algn="ctr">
              <a:solidFill>
                <a:schemeClr val="tx1"/>
              </a:solidFill>
              <a:miter lim="800000"/>
              <a:headEnd/>
              <a:tailEnd/>
            </a:ln>
          </p:spPr>
          <p:txBody>
            <a:bodyPr wrap="none" anchor="ctr"/>
            <a:lstStyle/>
            <a:p>
              <a:pPr defTabSz="782178" eaLnBrk="1" hangingPunct="1"/>
              <a:endParaRPr lang="fr-FR" sz="2224">
                <a:solidFill>
                  <a:prstClr val="black"/>
                </a:solidFill>
                <a:cs typeface="Arial" pitchFamily="34" charset="0"/>
              </a:endParaRPr>
            </a:p>
          </p:txBody>
        </p:sp>
        <p:sp>
          <p:nvSpPr>
            <p:cNvPr id="49" name="Rectangle 52"/>
            <p:cNvSpPr>
              <a:spLocks noChangeArrowheads="1"/>
            </p:cNvSpPr>
            <p:nvPr/>
          </p:nvSpPr>
          <p:spPr bwMode="auto">
            <a:xfrm flipV="1">
              <a:off x="4968875" y="2502397"/>
              <a:ext cx="53975" cy="82550"/>
            </a:xfrm>
            <a:prstGeom prst="rect">
              <a:avLst/>
            </a:prstGeom>
            <a:solidFill>
              <a:schemeClr val="bg1"/>
            </a:solidFill>
            <a:ln w="12700" algn="ctr">
              <a:solidFill>
                <a:schemeClr val="tx1"/>
              </a:solidFill>
              <a:miter lim="800000"/>
              <a:headEnd/>
              <a:tailEnd/>
            </a:ln>
          </p:spPr>
          <p:txBody>
            <a:bodyPr wrap="none" anchor="ctr"/>
            <a:lstStyle/>
            <a:p>
              <a:pPr defTabSz="782178" eaLnBrk="1" hangingPunct="1"/>
              <a:endParaRPr lang="fr-FR" sz="2224">
                <a:solidFill>
                  <a:prstClr val="black"/>
                </a:solidFill>
                <a:cs typeface="Arial" pitchFamily="34" charset="0"/>
              </a:endParaRPr>
            </a:p>
          </p:txBody>
        </p:sp>
        <p:sp>
          <p:nvSpPr>
            <p:cNvPr id="50" name="Rectangle 53"/>
            <p:cNvSpPr>
              <a:spLocks noChangeArrowheads="1"/>
            </p:cNvSpPr>
            <p:nvPr/>
          </p:nvSpPr>
          <p:spPr bwMode="auto">
            <a:xfrm>
              <a:off x="4298950" y="4450259"/>
              <a:ext cx="74613" cy="88900"/>
            </a:xfrm>
            <a:prstGeom prst="rect">
              <a:avLst/>
            </a:prstGeom>
            <a:solidFill>
              <a:schemeClr val="bg1"/>
            </a:solidFill>
            <a:ln w="12700" algn="ctr">
              <a:solidFill>
                <a:schemeClr val="tx1"/>
              </a:solidFill>
              <a:miter lim="800000"/>
              <a:headEnd/>
              <a:tailEnd/>
            </a:ln>
          </p:spPr>
          <p:txBody>
            <a:bodyPr wrap="none" anchor="ctr"/>
            <a:lstStyle/>
            <a:p>
              <a:pPr defTabSz="782178" eaLnBrk="1" hangingPunct="1"/>
              <a:endParaRPr lang="fr-FR" sz="2224">
                <a:solidFill>
                  <a:prstClr val="black"/>
                </a:solidFill>
                <a:cs typeface="Arial" pitchFamily="34" charset="0"/>
              </a:endParaRPr>
            </a:p>
          </p:txBody>
        </p:sp>
        <p:sp>
          <p:nvSpPr>
            <p:cNvPr id="51" name="Rectangle 54"/>
            <p:cNvSpPr>
              <a:spLocks noChangeArrowheads="1"/>
            </p:cNvSpPr>
            <p:nvPr/>
          </p:nvSpPr>
          <p:spPr bwMode="auto">
            <a:xfrm>
              <a:off x="4657725" y="3607297"/>
              <a:ext cx="188913" cy="192087"/>
            </a:xfrm>
            <a:prstGeom prst="rect">
              <a:avLst/>
            </a:prstGeom>
            <a:solidFill>
              <a:schemeClr val="bg1"/>
            </a:solidFill>
            <a:ln w="12700" algn="ctr">
              <a:solidFill>
                <a:schemeClr val="tx1"/>
              </a:solidFill>
              <a:miter lim="800000"/>
              <a:headEnd/>
              <a:tailEnd/>
            </a:ln>
          </p:spPr>
          <p:txBody>
            <a:bodyPr wrap="none" anchor="ctr"/>
            <a:lstStyle/>
            <a:p>
              <a:pPr defTabSz="782178" eaLnBrk="1" hangingPunct="1"/>
              <a:endParaRPr lang="fr-FR" sz="2224">
                <a:solidFill>
                  <a:prstClr val="black"/>
                </a:solidFill>
                <a:cs typeface="Arial" pitchFamily="34" charset="0"/>
              </a:endParaRPr>
            </a:p>
          </p:txBody>
        </p:sp>
        <p:sp>
          <p:nvSpPr>
            <p:cNvPr id="52" name="Rectangle 55"/>
            <p:cNvSpPr>
              <a:spLocks noChangeArrowheads="1"/>
            </p:cNvSpPr>
            <p:nvPr/>
          </p:nvSpPr>
          <p:spPr bwMode="auto">
            <a:xfrm>
              <a:off x="4710113" y="4175622"/>
              <a:ext cx="146050" cy="88900"/>
            </a:xfrm>
            <a:prstGeom prst="rect">
              <a:avLst/>
            </a:prstGeom>
            <a:solidFill>
              <a:schemeClr val="bg1"/>
            </a:solidFill>
            <a:ln w="12700" algn="ctr">
              <a:solidFill>
                <a:schemeClr val="tx1"/>
              </a:solidFill>
              <a:miter lim="800000"/>
              <a:headEnd/>
              <a:tailEnd/>
            </a:ln>
          </p:spPr>
          <p:txBody>
            <a:bodyPr wrap="none" anchor="ctr"/>
            <a:lstStyle/>
            <a:p>
              <a:pPr defTabSz="782178" eaLnBrk="1" hangingPunct="1"/>
              <a:endParaRPr lang="fr-FR" sz="2224">
                <a:solidFill>
                  <a:prstClr val="black"/>
                </a:solidFill>
                <a:cs typeface="Arial" pitchFamily="34" charset="0"/>
              </a:endParaRPr>
            </a:p>
          </p:txBody>
        </p:sp>
        <p:sp>
          <p:nvSpPr>
            <p:cNvPr id="53" name="Rectangle 56"/>
            <p:cNvSpPr>
              <a:spLocks noChangeArrowheads="1"/>
            </p:cNvSpPr>
            <p:nvPr/>
          </p:nvSpPr>
          <p:spPr bwMode="auto">
            <a:xfrm>
              <a:off x="4821238" y="3427909"/>
              <a:ext cx="63500" cy="65088"/>
            </a:xfrm>
            <a:prstGeom prst="rect">
              <a:avLst/>
            </a:prstGeom>
            <a:solidFill>
              <a:schemeClr val="bg1"/>
            </a:solidFill>
            <a:ln w="12700" algn="ctr">
              <a:solidFill>
                <a:schemeClr val="tx1"/>
              </a:solidFill>
              <a:miter lim="800000"/>
              <a:headEnd/>
              <a:tailEnd/>
            </a:ln>
          </p:spPr>
          <p:txBody>
            <a:bodyPr wrap="none" anchor="ctr"/>
            <a:lstStyle/>
            <a:p>
              <a:pPr defTabSz="782178" eaLnBrk="1" hangingPunct="1"/>
              <a:endParaRPr lang="fr-FR" sz="2224">
                <a:solidFill>
                  <a:prstClr val="black"/>
                </a:solidFill>
                <a:cs typeface="Arial" pitchFamily="34" charset="0"/>
              </a:endParaRPr>
            </a:p>
          </p:txBody>
        </p:sp>
        <p:sp>
          <p:nvSpPr>
            <p:cNvPr id="54" name="Rectangle 57"/>
            <p:cNvSpPr>
              <a:spLocks noChangeArrowheads="1"/>
            </p:cNvSpPr>
            <p:nvPr/>
          </p:nvSpPr>
          <p:spPr bwMode="auto">
            <a:xfrm flipV="1">
              <a:off x="4452938" y="3524747"/>
              <a:ext cx="100012" cy="58737"/>
            </a:xfrm>
            <a:prstGeom prst="rect">
              <a:avLst/>
            </a:prstGeom>
            <a:solidFill>
              <a:schemeClr val="bg1"/>
            </a:solidFill>
            <a:ln w="12700" algn="ctr">
              <a:solidFill>
                <a:schemeClr val="tx1"/>
              </a:solidFill>
              <a:miter lim="800000"/>
              <a:headEnd/>
              <a:tailEnd/>
            </a:ln>
          </p:spPr>
          <p:txBody>
            <a:bodyPr wrap="none" anchor="ctr"/>
            <a:lstStyle/>
            <a:p>
              <a:pPr defTabSz="782178" eaLnBrk="1" hangingPunct="1"/>
              <a:endParaRPr lang="fr-FR" sz="2224">
                <a:solidFill>
                  <a:prstClr val="black"/>
                </a:solidFill>
                <a:cs typeface="Arial" pitchFamily="34" charset="0"/>
              </a:endParaRPr>
            </a:p>
          </p:txBody>
        </p:sp>
        <p:sp>
          <p:nvSpPr>
            <p:cNvPr id="55" name="Rectangle 58"/>
            <p:cNvSpPr>
              <a:spLocks noChangeArrowheads="1"/>
            </p:cNvSpPr>
            <p:nvPr/>
          </p:nvSpPr>
          <p:spPr bwMode="auto">
            <a:xfrm>
              <a:off x="3187700" y="4401047"/>
              <a:ext cx="104775" cy="88900"/>
            </a:xfrm>
            <a:prstGeom prst="rect">
              <a:avLst/>
            </a:prstGeom>
            <a:solidFill>
              <a:schemeClr val="bg1"/>
            </a:solidFill>
            <a:ln w="12700" algn="ctr">
              <a:solidFill>
                <a:schemeClr val="tx1"/>
              </a:solidFill>
              <a:miter lim="800000"/>
              <a:headEnd/>
              <a:tailEnd/>
            </a:ln>
          </p:spPr>
          <p:txBody>
            <a:bodyPr wrap="none" anchor="ctr"/>
            <a:lstStyle/>
            <a:p>
              <a:pPr defTabSz="782178" eaLnBrk="1" hangingPunct="1"/>
              <a:endParaRPr lang="fr-FR" sz="2224">
                <a:solidFill>
                  <a:prstClr val="black"/>
                </a:solidFill>
                <a:cs typeface="Arial" pitchFamily="34" charset="0"/>
              </a:endParaRPr>
            </a:p>
          </p:txBody>
        </p:sp>
        <p:sp>
          <p:nvSpPr>
            <p:cNvPr id="56" name="Rectangle 59"/>
            <p:cNvSpPr>
              <a:spLocks noChangeArrowheads="1"/>
            </p:cNvSpPr>
            <p:nvPr/>
          </p:nvSpPr>
          <p:spPr bwMode="auto">
            <a:xfrm>
              <a:off x="4691063" y="3413622"/>
              <a:ext cx="127000" cy="131762"/>
            </a:xfrm>
            <a:prstGeom prst="rect">
              <a:avLst/>
            </a:prstGeom>
            <a:solidFill>
              <a:schemeClr val="bg1"/>
            </a:solidFill>
            <a:ln w="12700" algn="ctr">
              <a:solidFill>
                <a:schemeClr val="tx1"/>
              </a:solidFill>
              <a:miter lim="800000"/>
              <a:headEnd/>
              <a:tailEnd/>
            </a:ln>
          </p:spPr>
          <p:txBody>
            <a:bodyPr wrap="none" anchor="ctr"/>
            <a:lstStyle/>
            <a:p>
              <a:pPr defTabSz="782178" eaLnBrk="1" hangingPunct="1"/>
              <a:endParaRPr lang="fr-FR" sz="2224">
                <a:solidFill>
                  <a:prstClr val="black"/>
                </a:solidFill>
                <a:cs typeface="Arial" pitchFamily="34" charset="0"/>
              </a:endParaRPr>
            </a:p>
          </p:txBody>
        </p:sp>
        <p:sp>
          <p:nvSpPr>
            <p:cNvPr id="57" name="Text Box 60"/>
            <p:cNvSpPr txBox="1">
              <a:spLocks noChangeArrowheads="1"/>
            </p:cNvSpPr>
            <p:nvPr/>
          </p:nvSpPr>
          <p:spPr bwMode="auto">
            <a:xfrm>
              <a:off x="2535589" y="5902493"/>
              <a:ext cx="4532454" cy="4000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200" u="sng">
                  <a:solidFill>
                    <a:schemeClr val="tx1"/>
                  </a:solidFill>
                  <a:latin typeface="Times New Roman" pitchFamily="18" charset="0"/>
                </a:defRPr>
              </a:lvl1pPr>
              <a:lvl2pPr marL="742950" indent="-285750" eaLnBrk="0" hangingPunct="0">
                <a:defRPr sz="3200" u="sng">
                  <a:solidFill>
                    <a:schemeClr val="tx1"/>
                  </a:solidFill>
                  <a:latin typeface="Times New Roman" pitchFamily="18" charset="0"/>
                </a:defRPr>
              </a:lvl2pPr>
              <a:lvl3pPr marL="1143000" indent="-228600" eaLnBrk="0" hangingPunct="0">
                <a:defRPr sz="3200" u="sng">
                  <a:solidFill>
                    <a:schemeClr val="tx1"/>
                  </a:solidFill>
                  <a:latin typeface="Times New Roman" pitchFamily="18" charset="0"/>
                </a:defRPr>
              </a:lvl3pPr>
              <a:lvl4pPr marL="1600200" indent="-228600" eaLnBrk="0" hangingPunct="0">
                <a:defRPr sz="3200" u="sng">
                  <a:solidFill>
                    <a:schemeClr val="tx1"/>
                  </a:solidFill>
                  <a:latin typeface="Times New Roman" pitchFamily="18" charset="0"/>
                </a:defRPr>
              </a:lvl4pPr>
              <a:lvl5pPr marL="2057400" indent="-228600" eaLnBrk="0" hangingPunct="0">
                <a:defRPr sz="3200" u="sng">
                  <a:solidFill>
                    <a:schemeClr val="tx1"/>
                  </a:solidFill>
                  <a:latin typeface="Times New Roman" pitchFamily="18" charset="0"/>
                </a:defRPr>
              </a:lvl5pPr>
              <a:lvl6pPr marL="2514600" indent="-228600" eaLnBrk="0" fontAlgn="base" hangingPunct="0">
                <a:spcBef>
                  <a:spcPct val="0"/>
                </a:spcBef>
                <a:spcAft>
                  <a:spcPct val="0"/>
                </a:spcAft>
                <a:defRPr sz="3200" u="sng">
                  <a:solidFill>
                    <a:schemeClr val="tx1"/>
                  </a:solidFill>
                  <a:latin typeface="Times New Roman" pitchFamily="18" charset="0"/>
                </a:defRPr>
              </a:lvl6pPr>
              <a:lvl7pPr marL="2971800" indent="-228600" eaLnBrk="0" fontAlgn="base" hangingPunct="0">
                <a:spcBef>
                  <a:spcPct val="0"/>
                </a:spcBef>
                <a:spcAft>
                  <a:spcPct val="0"/>
                </a:spcAft>
                <a:defRPr sz="3200" u="sng">
                  <a:solidFill>
                    <a:schemeClr val="tx1"/>
                  </a:solidFill>
                  <a:latin typeface="Times New Roman" pitchFamily="18" charset="0"/>
                </a:defRPr>
              </a:lvl7pPr>
              <a:lvl8pPr marL="3429000" indent="-228600" eaLnBrk="0" fontAlgn="base" hangingPunct="0">
                <a:spcBef>
                  <a:spcPct val="0"/>
                </a:spcBef>
                <a:spcAft>
                  <a:spcPct val="0"/>
                </a:spcAft>
                <a:defRPr sz="3200" u="sng">
                  <a:solidFill>
                    <a:schemeClr val="tx1"/>
                  </a:solidFill>
                  <a:latin typeface="Times New Roman" pitchFamily="18" charset="0"/>
                </a:defRPr>
              </a:lvl8pPr>
              <a:lvl9pPr marL="3886200" indent="-228600" eaLnBrk="0" fontAlgn="base" hangingPunct="0">
                <a:spcBef>
                  <a:spcPct val="0"/>
                </a:spcBef>
                <a:spcAft>
                  <a:spcPct val="0"/>
                </a:spcAft>
                <a:defRPr sz="3200" u="sng">
                  <a:solidFill>
                    <a:schemeClr val="tx1"/>
                  </a:solidFill>
                  <a:latin typeface="Times New Roman" pitchFamily="18" charset="0"/>
                </a:defRPr>
              </a:lvl9pPr>
            </a:lstStyle>
            <a:p>
              <a:pPr defTabSz="782178" eaLnBrk="1" hangingPunct="1"/>
              <a:r>
                <a:rPr lang="en-US" sz="1026" b="1" u="none" dirty="0">
                  <a:solidFill>
                    <a:prstClr val="black"/>
                  </a:solidFill>
                  <a:latin typeface="Arial" pitchFamily="34" charset="0"/>
                  <a:cs typeface="Arial" pitchFamily="34" charset="0"/>
                </a:rPr>
                <a:t>Reduction in LDL cholesterol</a:t>
              </a:r>
              <a:r>
                <a:rPr lang="en-US" sz="1026" b="1" u="none" baseline="30000" dirty="0">
                  <a:solidFill>
                    <a:prstClr val="black"/>
                  </a:solidFill>
                  <a:latin typeface="Arial" pitchFamily="34" charset="0"/>
                  <a:cs typeface="Arial" pitchFamily="34" charset="0"/>
                </a:rPr>
                <a:t>1</a:t>
              </a:r>
            </a:p>
          </p:txBody>
        </p:sp>
      </p:grpSp>
      <p:sp>
        <p:nvSpPr>
          <p:cNvPr id="58" name="Rectangle 57"/>
          <p:cNvSpPr/>
          <p:nvPr/>
        </p:nvSpPr>
        <p:spPr>
          <a:xfrm>
            <a:off x="4787721" y="4983084"/>
            <a:ext cx="5572125" cy="355482"/>
          </a:xfrm>
          <a:prstGeom prst="rect">
            <a:avLst/>
          </a:prstGeom>
        </p:spPr>
        <p:txBody>
          <a:bodyPr wrap="square" lIns="0" tIns="0" rIns="0" bIns="0" anchor="b" anchorCtr="0">
            <a:spAutoFit/>
          </a:bodyPr>
          <a:lstStyle/>
          <a:p>
            <a:pPr algn="l" defTabSz="782178" eaLnBrk="1" hangingPunct="1"/>
            <a:r>
              <a:rPr lang="en-US" sz="770" dirty="0">
                <a:solidFill>
                  <a:prstClr val="black"/>
                </a:solidFill>
                <a:latin typeface="Calibri" panose="020F0502020204030204"/>
                <a:cs typeface="Arial" pitchFamily="34" charset="0"/>
              </a:rPr>
              <a:t>Adapted from CTT Collaborators, Efficacy and safety of cholesterol-lowering treatment: prospective meta-analysis of data from 90 056 participants in 14 randomized trials of statins.</a:t>
            </a:r>
          </a:p>
          <a:p>
            <a:pPr algn="l" defTabSz="782178" eaLnBrk="1" fontAlgn="auto" hangingPunct="1">
              <a:spcBef>
                <a:spcPts val="0"/>
              </a:spcBef>
              <a:spcAft>
                <a:spcPts val="0"/>
              </a:spcAft>
            </a:pPr>
            <a:r>
              <a:rPr lang="en-US" sz="770" dirty="0">
                <a:solidFill>
                  <a:prstClr val="black"/>
                </a:solidFill>
                <a:latin typeface="Calibri" panose="020F0502020204030204"/>
              </a:rPr>
              <a:t>Major CV events included myocardial infarction, coronary death, and fatal or non-fatal stroke.</a:t>
            </a:r>
            <a:endParaRPr lang="en-US" sz="770" dirty="0">
              <a:solidFill>
                <a:prstClr val="black"/>
              </a:solidFill>
              <a:latin typeface="Calibri" panose="020F0502020204030204"/>
              <a:cs typeface="Arial" pitchFamily="34" charset="0"/>
            </a:endParaRPr>
          </a:p>
        </p:txBody>
      </p:sp>
      <p:sp>
        <p:nvSpPr>
          <p:cNvPr id="59" name="Text Box 33"/>
          <p:cNvSpPr txBox="1">
            <a:spLocks noChangeArrowheads="1"/>
          </p:cNvSpPr>
          <p:nvPr/>
        </p:nvSpPr>
        <p:spPr bwMode="auto">
          <a:xfrm>
            <a:off x="7262097" y="4399858"/>
            <a:ext cx="352982" cy="35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fontAlgn="base">
              <a:spcBef>
                <a:spcPct val="0"/>
              </a:spcBef>
              <a:spcAft>
                <a:spcPct val="0"/>
              </a:spcAft>
              <a:defRPr sz="1200">
                <a:solidFill>
                  <a:prstClr val="white"/>
                </a:solidFill>
                <a:latin typeface="Arial" pitchFamily="34" charset="0"/>
                <a:ea typeface="MS PGothic" pitchFamily="34" charset="-128"/>
                <a:cs typeface="Arial" pitchFamily="34" charset="0"/>
              </a:defRPr>
            </a:lvl1pPr>
            <a:lvl2pPr marL="742950" indent="-285750" eaLnBrk="0" hangingPunct="0">
              <a:defRPr sz="1200">
                <a:latin typeface="Arial" pitchFamily="34" charset="0"/>
                <a:cs typeface="Arial" pitchFamily="34" charset="0"/>
              </a:defRPr>
            </a:lvl2pPr>
            <a:lvl3pPr marL="1143000" indent="-228600" eaLnBrk="0" hangingPunct="0">
              <a:defRPr sz="1200">
                <a:latin typeface="Arial" pitchFamily="34" charset="0"/>
                <a:cs typeface="Arial" pitchFamily="34" charset="0"/>
              </a:defRPr>
            </a:lvl3pPr>
            <a:lvl4pPr marL="1600200" indent="-228600" eaLnBrk="0" hangingPunct="0">
              <a:defRPr sz="1200">
                <a:latin typeface="Arial" pitchFamily="34" charset="0"/>
                <a:cs typeface="Arial" pitchFamily="34" charset="0"/>
              </a:defRPr>
            </a:lvl4pPr>
            <a:lvl5pPr marL="2057400" indent="-228600" eaLnBrk="0" hangingPunct="0">
              <a:defRPr sz="1200">
                <a:latin typeface="Arial" pitchFamily="34" charset="0"/>
                <a:cs typeface="Arial" pitchFamily="34" charset="0"/>
              </a:defRPr>
            </a:lvl5pPr>
            <a:lvl6pPr marL="2514600" indent="-228600" eaLnBrk="0" fontAlgn="base" hangingPunct="0">
              <a:spcBef>
                <a:spcPct val="0"/>
              </a:spcBef>
              <a:spcAft>
                <a:spcPct val="0"/>
              </a:spcAft>
              <a:defRPr sz="1200">
                <a:latin typeface="Arial" pitchFamily="34" charset="0"/>
                <a:cs typeface="Arial" pitchFamily="34" charset="0"/>
              </a:defRPr>
            </a:lvl6pPr>
            <a:lvl7pPr marL="2971800" indent="-228600" eaLnBrk="0" fontAlgn="base" hangingPunct="0">
              <a:spcBef>
                <a:spcPct val="0"/>
              </a:spcBef>
              <a:spcAft>
                <a:spcPct val="0"/>
              </a:spcAft>
              <a:defRPr sz="1200">
                <a:latin typeface="Arial" pitchFamily="34" charset="0"/>
                <a:cs typeface="Arial" pitchFamily="34" charset="0"/>
              </a:defRPr>
            </a:lvl7pPr>
            <a:lvl8pPr marL="3429000" indent="-228600" eaLnBrk="0" fontAlgn="base" hangingPunct="0">
              <a:spcBef>
                <a:spcPct val="0"/>
              </a:spcBef>
              <a:spcAft>
                <a:spcPct val="0"/>
              </a:spcAft>
              <a:defRPr sz="1200">
                <a:latin typeface="Arial" pitchFamily="34" charset="0"/>
                <a:cs typeface="Arial" pitchFamily="34" charset="0"/>
              </a:defRPr>
            </a:lvl8pPr>
            <a:lvl9pPr marL="3886200" indent="-228600" eaLnBrk="0" fontAlgn="base" hangingPunct="0">
              <a:spcBef>
                <a:spcPct val="0"/>
              </a:spcBef>
              <a:spcAft>
                <a:spcPct val="0"/>
              </a:spcAft>
              <a:defRPr sz="1200">
                <a:latin typeface="Arial" pitchFamily="34" charset="0"/>
                <a:cs typeface="Arial" pitchFamily="34" charset="0"/>
              </a:defRPr>
            </a:lvl9pPr>
          </a:lstStyle>
          <a:p>
            <a:pPr defTabSz="782178" eaLnBrk="1" hangingPunct="1"/>
            <a:r>
              <a:rPr lang="fr-FR" sz="941" dirty="0">
                <a:solidFill>
                  <a:prstClr val="black"/>
                </a:solidFill>
              </a:rPr>
              <a:t>1.0</a:t>
            </a:r>
            <a:endParaRPr lang="fr-FR" sz="1026" dirty="0">
              <a:solidFill>
                <a:prstClr val="black"/>
              </a:solidFill>
            </a:endParaRPr>
          </a:p>
          <a:p>
            <a:pPr defTabSz="782178" eaLnBrk="1" hangingPunct="1"/>
            <a:r>
              <a:rPr lang="fr-FR" sz="770" b="1" dirty="0">
                <a:solidFill>
                  <a:prstClr val="black"/>
                </a:solidFill>
              </a:rPr>
              <a:t>39</a:t>
            </a:r>
          </a:p>
        </p:txBody>
      </p:sp>
      <p:sp>
        <p:nvSpPr>
          <p:cNvPr id="60" name="Text Box 18"/>
          <p:cNvSpPr txBox="1">
            <a:spLocks noChangeArrowheads="1"/>
          </p:cNvSpPr>
          <p:nvPr/>
        </p:nvSpPr>
        <p:spPr bwMode="auto">
          <a:xfrm>
            <a:off x="9311856" y="4376821"/>
            <a:ext cx="668773" cy="368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algn="l" defTabSz="782178" eaLnBrk="1" hangingPunct="1">
              <a:spcBef>
                <a:spcPts val="0"/>
              </a:spcBef>
            </a:pPr>
            <a:r>
              <a:rPr lang="en-US" altLang="en-US" sz="1026" dirty="0">
                <a:solidFill>
                  <a:prstClr val="black"/>
                </a:solidFill>
                <a:ea typeface="MS PGothic" pitchFamily="34" charset="-128"/>
              </a:rPr>
              <a:t>(</a:t>
            </a:r>
            <a:r>
              <a:rPr lang="en-US" altLang="en-US" sz="941" dirty="0" err="1">
                <a:solidFill>
                  <a:prstClr val="black"/>
                </a:solidFill>
                <a:ea typeface="MS PGothic" pitchFamily="34" charset="-128"/>
              </a:rPr>
              <a:t>mmol</a:t>
            </a:r>
            <a:r>
              <a:rPr lang="en-US" altLang="en-US" sz="941" dirty="0">
                <a:solidFill>
                  <a:prstClr val="black"/>
                </a:solidFill>
                <a:ea typeface="MS PGothic" pitchFamily="34" charset="-128"/>
              </a:rPr>
              <a:t>/L</a:t>
            </a:r>
            <a:r>
              <a:rPr lang="en-US" altLang="en-US" sz="1026" dirty="0">
                <a:solidFill>
                  <a:prstClr val="black"/>
                </a:solidFill>
                <a:ea typeface="MS PGothic" pitchFamily="34" charset="-128"/>
              </a:rPr>
              <a:t>)</a:t>
            </a:r>
            <a:endParaRPr lang="de-DE" sz="1026" dirty="0">
              <a:solidFill>
                <a:prstClr val="black"/>
              </a:solidFill>
              <a:ea typeface="MS PGothic" pitchFamily="34" charset="-128"/>
            </a:endParaRPr>
          </a:p>
          <a:p>
            <a:pPr algn="l" defTabSz="782178">
              <a:spcBef>
                <a:spcPts val="0"/>
              </a:spcBef>
            </a:pPr>
            <a:r>
              <a:rPr lang="de-DE" sz="770" dirty="0">
                <a:solidFill>
                  <a:prstClr val="black"/>
                </a:solidFill>
                <a:ea typeface="MS PGothic" pitchFamily="34" charset="-128"/>
              </a:rPr>
              <a:t>(</a:t>
            </a:r>
            <a:r>
              <a:rPr lang="de-DE" sz="770" b="1" dirty="0">
                <a:solidFill>
                  <a:prstClr val="black"/>
                </a:solidFill>
                <a:ea typeface="MS PGothic" pitchFamily="34" charset="-128"/>
              </a:rPr>
              <a:t>mg/dL</a:t>
            </a:r>
            <a:r>
              <a:rPr lang="de-DE" sz="770" dirty="0">
                <a:solidFill>
                  <a:prstClr val="black"/>
                </a:solidFill>
                <a:ea typeface="MS PGothic" pitchFamily="34" charset="-128"/>
              </a:rPr>
              <a:t>)</a:t>
            </a:r>
          </a:p>
        </p:txBody>
      </p:sp>
      <p:sp>
        <p:nvSpPr>
          <p:cNvPr id="61" name="Rectangle 60"/>
          <p:cNvSpPr/>
          <p:nvPr/>
        </p:nvSpPr>
        <p:spPr>
          <a:xfrm>
            <a:off x="444978" y="1924962"/>
            <a:ext cx="3806190" cy="1330529"/>
          </a:xfrm>
          <a:prstGeom prst="rect">
            <a:avLst/>
          </a:prstGeom>
          <a:noFill/>
          <a:ln w="19050">
            <a:solidFill>
              <a:srgbClr val="04A7C8"/>
            </a:solidFill>
          </a:ln>
          <a:effectLst>
            <a:glow rad="139700">
              <a:schemeClr val="accent1">
                <a:satMod val="175000"/>
                <a:alpha val="40000"/>
              </a:schemeClr>
            </a:glow>
            <a:outerShdw blurRad="63500" algn="ctr"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lvl="1" defTabSz="782178" eaLnBrk="1" fontAlgn="auto" hangingPunct="1">
              <a:spcBef>
                <a:spcPct val="20000"/>
              </a:spcBef>
              <a:spcAft>
                <a:spcPts val="0"/>
              </a:spcAft>
              <a:buClr>
                <a:srgbClr val="CF8A00"/>
              </a:buClr>
            </a:pPr>
            <a:r>
              <a:rPr lang="en-US" sz="1369" dirty="0">
                <a:solidFill>
                  <a:prstClr val="black"/>
                </a:solidFill>
                <a:latin typeface="Century Gothic" panose="020B0502020202020204" pitchFamily="34" charset="0"/>
              </a:rPr>
              <a:t>For every ~40mg/</a:t>
            </a:r>
            <a:r>
              <a:rPr lang="en-US" sz="1369" dirty="0" err="1">
                <a:solidFill>
                  <a:prstClr val="black"/>
                </a:solidFill>
                <a:latin typeface="Century Gothic" panose="020B0502020202020204" pitchFamily="34" charset="0"/>
              </a:rPr>
              <a:t>dL</a:t>
            </a:r>
            <a:r>
              <a:rPr lang="en-US" sz="1369" dirty="0">
                <a:solidFill>
                  <a:prstClr val="black"/>
                </a:solidFill>
                <a:latin typeface="Century Gothic" panose="020B0502020202020204" pitchFamily="34" charset="0"/>
              </a:rPr>
              <a:t> reduction in LDL-C, there was a 22% reduction in major </a:t>
            </a:r>
            <a:br>
              <a:rPr lang="en-US" sz="1369" dirty="0">
                <a:solidFill>
                  <a:prstClr val="black"/>
                </a:solidFill>
                <a:latin typeface="Century Gothic" panose="020B0502020202020204" pitchFamily="34" charset="0"/>
              </a:rPr>
            </a:br>
            <a:r>
              <a:rPr lang="en-US" sz="1369" dirty="0">
                <a:solidFill>
                  <a:prstClr val="black"/>
                </a:solidFill>
                <a:latin typeface="Century Gothic" panose="020B0502020202020204" pitchFamily="34" charset="0"/>
              </a:rPr>
              <a:t>CV events at 1 year</a:t>
            </a:r>
            <a:r>
              <a:rPr lang="en-US" sz="1369" baseline="30000" dirty="0">
                <a:solidFill>
                  <a:prstClr val="black"/>
                </a:solidFill>
                <a:latin typeface="Century Gothic" panose="020B0502020202020204" pitchFamily="34" charset="0"/>
              </a:rPr>
              <a:t>2</a:t>
            </a:r>
          </a:p>
        </p:txBody>
      </p:sp>
      <p:sp>
        <p:nvSpPr>
          <p:cNvPr id="62" name="TextBox 61"/>
          <p:cNvSpPr txBox="1"/>
          <p:nvPr/>
        </p:nvSpPr>
        <p:spPr>
          <a:xfrm>
            <a:off x="525371" y="3484532"/>
            <a:ext cx="3645405" cy="1567224"/>
          </a:xfrm>
          <a:prstGeom prst="rect">
            <a:avLst/>
          </a:prstGeom>
          <a:noFill/>
        </p:spPr>
        <p:txBody>
          <a:bodyPr wrap="square" rtlCol="0">
            <a:spAutoFit/>
          </a:bodyPr>
          <a:lstStyle/>
          <a:p>
            <a:pPr algn="l" defTabSz="782178" eaLnBrk="1" fontAlgn="auto" hangingPunct="1">
              <a:spcBef>
                <a:spcPts val="0"/>
              </a:spcBef>
              <a:spcAft>
                <a:spcPts val="0"/>
              </a:spcAft>
            </a:pPr>
            <a:r>
              <a:rPr lang="en-US" sz="1369" dirty="0">
                <a:solidFill>
                  <a:prstClr val="black"/>
                </a:solidFill>
                <a:latin typeface="Century Gothic" panose="020B0502020202020204" pitchFamily="34" charset="0"/>
              </a:rPr>
              <a:t>The Cholesterol Treatment </a:t>
            </a:r>
            <a:br>
              <a:rPr lang="en-US" sz="1369" dirty="0">
                <a:solidFill>
                  <a:prstClr val="black"/>
                </a:solidFill>
                <a:latin typeface="Century Gothic" panose="020B0502020202020204" pitchFamily="34" charset="0"/>
              </a:rPr>
            </a:br>
            <a:r>
              <a:rPr lang="en-US" sz="1369" dirty="0" err="1">
                <a:solidFill>
                  <a:prstClr val="black"/>
                </a:solidFill>
                <a:latin typeface="Century Gothic" panose="020B0502020202020204" pitchFamily="34" charset="0"/>
              </a:rPr>
              <a:t>Trialists</a:t>
            </a:r>
            <a:r>
              <a:rPr lang="en-US" sz="1369" dirty="0">
                <a:solidFill>
                  <a:prstClr val="black"/>
                </a:solidFill>
                <a:latin typeface="Century Gothic" panose="020B0502020202020204" pitchFamily="34" charset="0"/>
              </a:rPr>
              <a:t>’ (CTT) meta-analysis </a:t>
            </a:r>
            <a:br>
              <a:rPr lang="en-US" sz="1369" dirty="0">
                <a:solidFill>
                  <a:prstClr val="black"/>
                </a:solidFill>
                <a:latin typeface="Century Gothic" panose="020B0502020202020204" pitchFamily="34" charset="0"/>
              </a:rPr>
            </a:br>
            <a:r>
              <a:rPr lang="en-US" sz="1369" dirty="0">
                <a:solidFill>
                  <a:prstClr val="black"/>
                </a:solidFill>
                <a:latin typeface="Century Gothic" panose="020B0502020202020204" pitchFamily="34" charset="0"/>
              </a:rPr>
              <a:t>of 26 studies suggest a linear </a:t>
            </a:r>
            <a:br>
              <a:rPr lang="en-US" sz="1369" dirty="0">
                <a:solidFill>
                  <a:prstClr val="black"/>
                </a:solidFill>
                <a:latin typeface="Century Gothic" panose="020B0502020202020204" pitchFamily="34" charset="0"/>
              </a:rPr>
            </a:br>
            <a:r>
              <a:rPr lang="en-US" sz="1369" dirty="0">
                <a:solidFill>
                  <a:prstClr val="black"/>
                </a:solidFill>
                <a:latin typeface="Century Gothic" panose="020B0502020202020204" pitchFamily="34" charset="0"/>
              </a:rPr>
              <a:t>relationship between LDL-C </a:t>
            </a:r>
            <a:br>
              <a:rPr lang="en-US" sz="1369" dirty="0">
                <a:solidFill>
                  <a:prstClr val="black"/>
                </a:solidFill>
                <a:latin typeface="Century Gothic" panose="020B0502020202020204" pitchFamily="34" charset="0"/>
              </a:rPr>
            </a:br>
            <a:r>
              <a:rPr lang="en-US" sz="1369" dirty="0">
                <a:solidFill>
                  <a:prstClr val="black"/>
                </a:solidFill>
                <a:latin typeface="Century Gothic" panose="020B0502020202020204" pitchFamily="34" charset="0"/>
              </a:rPr>
              <a:t>lowering with statins and CV </a:t>
            </a:r>
            <a:br>
              <a:rPr lang="en-US" sz="1369" dirty="0">
                <a:solidFill>
                  <a:prstClr val="black"/>
                </a:solidFill>
                <a:latin typeface="Century Gothic" panose="020B0502020202020204" pitchFamily="34" charset="0"/>
              </a:rPr>
            </a:br>
            <a:r>
              <a:rPr lang="en-US" sz="1369" dirty="0">
                <a:solidFill>
                  <a:prstClr val="black"/>
                </a:solidFill>
                <a:latin typeface="Century Gothic" panose="020B0502020202020204" pitchFamily="34" charset="0"/>
              </a:rPr>
              <a:t>risk reduction</a:t>
            </a:r>
            <a:r>
              <a:rPr lang="en-US" sz="1369" baseline="30000" dirty="0">
                <a:solidFill>
                  <a:prstClr val="black"/>
                </a:solidFill>
                <a:latin typeface="Century Gothic" panose="020B0502020202020204" pitchFamily="34" charset="0"/>
              </a:rPr>
              <a:t>2</a:t>
            </a:r>
          </a:p>
          <a:p>
            <a:pPr algn="l" defTabSz="782178" eaLnBrk="1" fontAlgn="auto" hangingPunct="1">
              <a:spcBef>
                <a:spcPts val="0"/>
              </a:spcBef>
              <a:spcAft>
                <a:spcPts val="0"/>
              </a:spcAft>
            </a:pPr>
            <a:endParaRPr lang="en-US" sz="1369" dirty="0">
              <a:solidFill>
                <a:prstClr val="black"/>
              </a:solidFill>
              <a:latin typeface="Century Gothic" panose="020B0502020202020204" pitchFamily="34" charset="0"/>
            </a:endParaRPr>
          </a:p>
        </p:txBody>
      </p:sp>
      <p:sp>
        <p:nvSpPr>
          <p:cNvPr id="63" name="Text Placeholder 58"/>
          <p:cNvSpPr txBox="1">
            <a:spLocks/>
          </p:cNvSpPr>
          <p:nvPr/>
        </p:nvSpPr>
        <p:spPr>
          <a:xfrm>
            <a:off x="2316871" y="5892957"/>
            <a:ext cx="6776861" cy="130370"/>
          </a:xfrm>
          <a:prstGeom prst="rect">
            <a:avLst/>
          </a:prstGeom>
        </p:spPr>
        <p:txBody>
          <a:bodyPr vert="horz" lIns="78222" tIns="39111" rIns="78222" bIns="39111"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782178" fontAlgn="auto">
              <a:spcBef>
                <a:spcPts val="0"/>
              </a:spcBef>
              <a:spcAft>
                <a:spcPts val="0"/>
              </a:spcAft>
            </a:pPr>
            <a:r>
              <a:rPr lang="da-DK" sz="1026" b="1" dirty="0">
                <a:solidFill>
                  <a:prstClr val="black"/>
                </a:solidFill>
                <a:latin typeface="Arial" pitchFamily="34" charset="0"/>
                <a:cs typeface="Arial" pitchFamily="34" charset="0"/>
              </a:rPr>
              <a:t>References: 1. </a:t>
            </a:r>
            <a:r>
              <a:rPr lang="da-DK" sz="1026" dirty="0">
                <a:solidFill>
                  <a:prstClr val="black"/>
                </a:solidFill>
                <a:latin typeface="Arial" pitchFamily="34" charset="0"/>
                <a:cs typeface="Arial" pitchFamily="34" charset="0"/>
              </a:rPr>
              <a:t>Cholesterol Treatment Trialists’ (CTT) Collaborators. </a:t>
            </a:r>
            <a:r>
              <a:rPr lang="da-DK" sz="1026" i="1" dirty="0">
                <a:solidFill>
                  <a:prstClr val="black"/>
                </a:solidFill>
                <a:latin typeface="Arial" pitchFamily="34" charset="0"/>
                <a:cs typeface="Arial" pitchFamily="34" charset="0"/>
              </a:rPr>
              <a:t>Lancet</a:t>
            </a:r>
            <a:r>
              <a:rPr lang="da-DK" sz="1026" dirty="0">
                <a:solidFill>
                  <a:prstClr val="black"/>
                </a:solidFill>
                <a:latin typeface="Arial" pitchFamily="34" charset="0"/>
                <a:cs typeface="Arial" pitchFamily="34" charset="0"/>
              </a:rPr>
              <a:t>. 2005;366:1267-1278. </a:t>
            </a:r>
            <a:r>
              <a:rPr lang="en-US" sz="1026" b="1" dirty="0">
                <a:solidFill>
                  <a:prstClr val="black"/>
                </a:solidFill>
                <a:latin typeface="Calibri" panose="020F0502020204030204"/>
              </a:rPr>
              <a:t>2.</a:t>
            </a:r>
            <a:r>
              <a:rPr lang="en-US" sz="1026" dirty="0">
                <a:solidFill>
                  <a:prstClr val="black"/>
                </a:solidFill>
                <a:latin typeface="Calibri" panose="020F0502020204030204"/>
              </a:rPr>
              <a:t> Cholesterol Treatment </a:t>
            </a:r>
            <a:r>
              <a:rPr lang="en-US" sz="1026" dirty="0" err="1">
                <a:solidFill>
                  <a:prstClr val="black"/>
                </a:solidFill>
                <a:latin typeface="Calibri" panose="020F0502020204030204"/>
              </a:rPr>
              <a:t>Trialists</a:t>
            </a:r>
            <a:r>
              <a:rPr lang="en-US" sz="1026" dirty="0">
                <a:solidFill>
                  <a:prstClr val="black"/>
                </a:solidFill>
                <a:latin typeface="Calibri" panose="020F0502020204030204"/>
              </a:rPr>
              <a:t>’ (CTT) Collaboration. </a:t>
            </a:r>
            <a:br>
              <a:rPr lang="en-US" sz="1026" dirty="0">
                <a:solidFill>
                  <a:prstClr val="black"/>
                </a:solidFill>
                <a:latin typeface="Calibri" panose="020F0502020204030204"/>
              </a:rPr>
            </a:br>
            <a:r>
              <a:rPr lang="en-US" sz="1026" i="1" dirty="0">
                <a:solidFill>
                  <a:prstClr val="black"/>
                </a:solidFill>
                <a:latin typeface="Calibri" panose="020F0502020204030204"/>
              </a:rPr>
              <a:t>Lancet</a:t>
            </a:r>
            <a:r>
              <a:rPr lang="en-US" sz="1026" dirty="0">
                <a:solidFill>
                  <a:prstClr val="black"/>
                </a:solidFill>
                <a:latin typeface="Calibri" panose="020F0502020204030204"/>
              </a:rPr>
              <a:t>. 2010;376:1670–81.</a:t>
            </a:r>
            <a:endParaRPr lang="en-GB" sz="1026" dirty="0">
              <a:solidFill>
                <a:prstClr val="black"/>
              </a:solidFill>
              <a:latin typeface="Arial" pitchFamily="34" charset="0"/>
              <a:cs typeface="Arial" pitchFamily="34" charset="0"/>
            </a:endParaRPr>
          </a:p>
        </p:txBody>
      </p:sp>
      <p:sp>
        <p:nvSpPr>
          <p:cNvPr id="64" name="Rectangle 63"/>
          <p:cNvSpPr/>
          <p:nvPr/>
        </p:nvSpPr>
        <p:spPr>
          <a:xfrm>
            <a:off x="9701174" y="495678"/>
            <a:ext cx="502689" cy="211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80369" rtl="1" eaLnBrk="1" fontAlgn="auto" hangingPunct="1">
              <a:spcBef>
                <a:spcPts val="0"/>
              </a:spcBef>
              <a:spcAft>
                <a:spcPts val="0"/>
              </a:spcAft>
            </a:pPr>
            <a:endParaRPr lang="en-US" sz="1625">
              <a:solidFill>
                <a:prstClr val="white"/>
              </a:solidFill>
              <a:latin typeface="Calibri" panose="020F0502020204030204"/>
            </a:endParaRPr>
          </a:p>
        </p:txBody>
      </p:sp>
      <p:sp>
        <p:nvSpPr>
          <p:cNvPr id="3" name="Rectangle 2">
            <a:extLst>
              <a:ext uri="{FF2B5EF4-FFF2-40B4-BE49-F238E27FC236}">
                <a16:creationId xmlns:a16="http://schemas.microsoft.com/office/drawing/2014/main" id="{BE0AED12-BB01-4430-8E66-A61EC9A193C8}"/>
              </a:ext>
            </a:extLst>
          </p:cNvPr>
          <p:cNvSpPr/>
          <p:nvPr/>
        </p:nvSpPr>
        <p:spPr>
          <a:xfrm>
            <a:off x="8279406" y="6324600"/>
            <a:ext cx="1924457"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E2346A7D-F18D-41B2-84A6-778135AA8A07}"/>
              </a:ext>
            </a:extLst>
          </p:cNvPr>
          <p:cNvSpPr/>
          <p:nvPr/>
        </p:nvSpPr>
        <p:spPr>
          <a:xfrm>
            <a:off x="9715500" y="0"/>
            <a:ext cx="502689" cy="2113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7740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78644" y="5888236"/>
            <a:ext cx="8548390" cy="206276"/>
          </a:xfrm>
        </p:spPr>
        <p:txBody>
          <a:bodyPr/>
          <a:lstStyle/>
          <a:p>
            <a:pPr defTabSz="771571" fontAlgn="auto">
              <a:lnSpc>
                <a:spcPct val="90000"/>
              </a:lnSpc>
              <a:spcBef>
                <a:spcPts val="253"/>
              </a:spcBef>
              <a:spcAft>
                <a:spcPts val="0"/>
              </a:spcAft>
              <a:buClrTx/>
              <a:defRPr/>
            </a:pPr>
            <a:r>
              <a:rPr lang="en-US" dirty="0">
                <a:solidFill>
                  <a:srgbClr val="000000"/>
                </a:solidFill>
              </a:rPr>
              <a:t>AE = adverse event; LS = least-squares; LDL-C = low-density lipoprotein cholesterol; SD = standard deviation .</a:t>
            </a:r>
          </a:p>
          <a:p>
            <a:r>
              <a:rPr lang="en-US" dirty="0"/>
              <a:t>Koskinas KC, et al.  </a:t>
            </a:r>
            <a:r>
              <a:rPr lang="en-US" i="1" dirty="0"/>
              <a:t>J Am Coll Cardiol</a:t>
            </a:r>
            <a:r>
              <a:rPr lang="en-US" dirty="0"/>
              <a:t>.  2019. [epub ahead of print August 31, 2019]. doi.org/10.1016/j.jacc.2019.08.010. </a:t>
            </a:r>
          </a:p>
        </p:txBody>
      </p:sp>
      <p:sp>
        <p:nvSpPr>
          <p:cNvPr id="156674" name="Title 1"/>
          <p:cNvSpPr>
            <a:spLocks noGrp="1"/>
          </p:cNvSpPr>
          <p:nvPr>
            <p:ph type="title"/>
          </p:nvPr>
        </p:nvSpPr>
        <p:spPr>
          <a:xfrm>
            <a:off x="346472" y="128588"/>
            <a:ext cx="9594056" cy="887370"/>
          </a:xfrm>
        </p:spPr>
        <p:txBody>
          <a:bodyPr/>
          <a:lstStyle/>
          <a:p>
            <a:br>
              <a:rPr lang="en-US" dirty="0">
                <a:solidFill>
                  <a:srgbClr val="000000"/>
                </a:solidFill>
              </a:rPr>
            </a:br>
            <a:r>
              <a:rPr lang="en-US" sz="3200" dirty="0">
                <a:cs typeface="Arial" panose="020B0604020202020204" pitchFamily="34" charset="0"/>
              </a:rPr>
              <a:t>evopacs primary Endpoint showed Significant Reduction in LDL-C at 8 Weeks</a:t>
            </a:r>
            <a:endParaRPr altLang="en-US" sz="2025" dirty="0"/>
          </a:p>
        </p:txBody>
      </p:sp>
      <p:grpSp>
        <p:nvGrpSpPr>
          <p:cNvPr id="7" name="Group 6">
            <a:extLst>
              <a:ext uri="{FF2B5EF4-FFF2-40B4-BE49-F238E27FC236}">
                <a16:creationId xmlns:a16="http://schemas.microsoft.com/office/drawing/2014/main" id="{7507B3DB-0F12-48EF-8315-27E882B3748C}"/>
              </a:ext>
            </a:extLst>
          </p:cNvPr>
          <p:cNvGrpSpPr/>
          <p:nvPr/>
        </p:nvGrpSpPr>
        <p:grpSpPr>
          <a:xfrm>
            <a:off x="585482" y="2127273"/>
            <a:ext cx="8073553" cy="3272917"/>
            <a:chOff x="693904" y="1886212"/>
            <a:chExt cx="9568655" cy="3879013"/>
          </a:xfrm>
        </p:grpSpPr>
        <p:sp>
          <p:nvSpPr>
            <p:cNvPr id="8" name="Rectangle 7">
              <a:extLst>
                <a:ext uri="{FF2B5EF4-FFF2-40B4-BE49-F238E27FC236}">
                  <a16:creationId xmlns:a16="http://schemas.microsoft.com/office/drawing/2014/main" id="{69B42219-D0EE-447A-9366-9090296DB6D8}"/>
                </a:ext>
              </a:extLst>
            </p:cNvPr>
            <p:cNvSpPr/>
            <p:nvPr/>
          </p:nvSpPr>
          <p:spPr bwMode="auto">
            <a:xfrm>
              <a:off x="693904" y="1886212"/>
              <a:ext cx="1955801" cy="387901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71571" eaLnBrk="1" fontAlgn="auto" hangingPunct="1">
                <a:spcBef>
                  <a:spcPts val="0"/>
                </a:spcBef>
                <a:spcAft>
                  <a:spcPts val="0"/>
                </a:spcAft>
                <a:defRPr/>
              </a:pPr>
              <a:endParaRPr lang="en-US" sz="1013" dirty="0">
                <a:solidFill>
                  <a:srgbClr val="000000"/>
                </a:solidFill>
                <a:latin typeface="Arial" panose="020B0604020202020204"/>
              </a:endParaRPr>
            </a:p>
          </p:txBody>
        </p:sp>
        <p:cxnSp>
          <p:nvCxnSpPr>
            <p:cNvPr id="9" name="Straight Connector 8">
              <a:extLst>
                <a:ext uri="{FF2B5EF4-FFF2-40B4-BE49-F238E27FC236}">
                  <a16:creationId xmlns:a16="http://schemas.microsoft.com/office/drawing/2014/main" id="{B8A50935-7431-48BD-A6C7-B6DCB01FB355}"/>
                </a:ext>
              </a:extLst>
            </p:cNvPr>
            <p:cNvCxnSpPr/>
            <p:nvPr/>
          </p:nvCxnSpPr>
          <p:spPr>
            <a:xfrm>
              <a:off x="693904" y="1886212"/>
              <a:ext cx="956865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1913FA65-6367-4320-AD41-008E87023AFB}"/>
              </a:ext>
            </a:extLst>
          </p:cNvPr>
          <p:cNvSpPr>
            <a:spLocks noChangeArrowheads="1"/>
          </p:cNvSpPr>
          <p:nvPr/>
        </p:nvSpPr>
        <p:spPr bwMode="auto">
          <a:xfrm>
            <a:off x="619025" y="2403797"/>
            <a:ext cx="158443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defTabSz="444500">
              <a:defRPr>
                <a:solidFill>
                  <a:schemeClr val="tx1"/>
                </a:solidFill>
                <a:latin typeface="Arial" panose="020B0604020202020204" pitchFamily="34" charset="0"/>
              </a:defRPr>
            </a:lvl1pPr>
            <a:lvl2pPr marL="742950" indent="-285750" defTabSz="444500">
              <a:defRPr>
                <a:solidFill>
                  <a:schemeClr val="tx1"/>
                </a:solidFill>
                <a:latin typeface="Arial" panose="020B0604020202020204" pitchFamily="34" charset="0"/>
              </a:defRPr>
            </a:lvl2pPr>
            <a:lvl3pPr marL="1143000" indent="-228600" defTabSz="444500">
              <a:defRPr>
                <a:solidFill>
                  <a:schemeClr val="tx1"/>
                </a:solidFill>
                <a:latin typeface="Arial" panose="020B0604020202020204" pitchFamily="34" charset="0"/>
              </a:defRPr>
            </a:lvl3pPr>
            <a:lvl4pPr marL="1600200" indent="-228600" defTabSz="444500">
              <a:defRPr>
                <a:solidFill>
                  <a:schemeClr val="tx1"/>
                </a:solidFill>
                <a:latin typeface="Arial" panose="020B0604020202020204" pitchFamily="34" charset="0"/>
              </a:defRPr>
            </a:lvl4pPr>
            <a:lvl5pPr marL="2057400" indent="-228600" defTabSz="444500">
              <a:defRPr>
                <a:solidFill>
                  <a:schemeClr val="tx1"/>
                </a:solidFill>
                <a:latin typeface="Arial" panose="020B0604020202020204" pitchFamily="34" charset="0"/>
              </a:defRPr>
            </a:lvl5pPr>
            <a:lvl6pPr marL="2514600" indent="-228600" defTabSz="444500" fontAlgn="base">
              <a:spcBef>
                <a:spcPct val="0"/>
              </a:spcBef>
              <a:spcAft>
                <a:spcPct val="0"/>
              </a:spcAft>
              <a:defRPr>
                <a:solidFill>
                  <a:schemeClr val="tx1"/>
                </a:solidFill>
                <a:latin typeface="Arial" panose="020B0604020202020204" pitchFamily="34" charset="0"/>
              </a:defRPr>
            </a:lvl6pPr>
            <a:lvl7pPr marL="2971800" indent="-228600" defTabSz="444500" fontAlgn="base">
              <a:spcBef>
                <a:spcPct val="0"/>
              </a:spcBef>
              <a:spcAft>
                <a:spcPct val="0"/>
              </a:spcAft>
              <a:defRPr>
                <a:solidFill>
                  <a:schemeClr val="tx1"/>
                </a:solidFill>
                <a:latin typeface="Arial" panose="020B0604020202020204" pitchFamily="34" charset="0"/>
              </a:defRPr>
            </a:lvl7pPr>
            <a:lvl8pPr marL="3429000" indent="-228600" defTabSz="444500" fontAlgn="base">
              <a:spcBef>
                <a:spcPct val="0"/>
              </a:spcBef>
              <a:spcAft>
                <a:spcPct val="0"/>
              </a:spcAft>
              <a:defRPr>
                <a:solidFill>
                  <a:schemeClr val="tx1"/>
                </a:solidFill>
                <a:latin typeface="Arial" panose="020B0604020202020204" pitchFamily="34" charset="0"/>
              </a:defRPr>
            </a:lvl8pPr>
            <a:lvl9pPr marL="3886200" indent="-228600" defTabSz="444500" fontAlgn="base">
              <a:spcBef>
                <a:spcPct val="0"/>
              </a:spcBef>
              <a:spcAft>
                <a:spcPct val="0"/>
              </a:spcAft>
              <a:defRPr>
                <a:solidFill>
                  <a:schemeClr val="tx1"/>
                </a:solidFill>
                <a:latin typeface="Arial" panose="020B0604020202020204" pitchFamily="34" charset="0"/>
              </a:defRPr>
            </a:lvl9pPr>
          </a:lstStyle>
          <a:p>
            <a:pPr defTabSz="375069" eaLnBrk="1" fontAlgn="auto" hangingPunct="1">
              <a:spcBef>
                <a:spcPts val="0"/>
              </a:spcBef>
              <a:spcAft>
                <a:spcPts val="0"/>
              </a:spcAft>
            </a:pPr>
            <a:r>
              <a:rPr lang="en-US" sz="1350" dirty="0">
                <a:solidFill>
                  <a:srgbClr val="000000"/>
                </a:solidFill>
              </a:rPr>
              <a:t>The reduction in LDL-C levels was evident at 4 weeks and maintained at 8 weeks</a:t>
            </a:r>
          </a:p>
          <a:p>
            <a:pPr defTabSz="375069" eaLnBrk="1" fontAlgn="auto" hangingPunct="1">
              <a:spcBef>
                <a:spcPts val="0"/>
              </a:spcBef>
              <a:spcAft>
                <a:spcPts val="0"/>
              </a:spcAft>
            </a:pPr>
            <a:endParaRPr lang="en-US" sz="1350" dirty="0">
              <a:solidFill>
                <a:srgbClr val="000000"/>
              </a:solidFill>
            </a:endParaRPr>
          </a:p>
          <a:p>
            <a:pPr defTabSz="375069" eaLnBrk="1" fontAlgn="auto" hangingPunct="1">
              <a:spcBef>
                <a:spcPts val="0"/>
              </a:spcBef>
              <a:spcAft>
                <a:spcPts val="0"/>
              </a:spcAft>
            </a:pPr>
            <a:r>
              <a:rPr lang="en-US" sz="1350" dirty="0">
                <a:solidFill>
                  <a:srgbClr val="000000"/>
                </a:solidFill>
              </a:rPr>
              <a:t>There were no differences observed for any of the exploratory endpoints</a:t>
            </a:r>
          </a:p>
        </p:txBody>
      </p:sp>
      <p:sp>
        <p:nvSpPr>
          <p:cNvPr id="92" name="TextBox 122">
            <a:extLst>
              <a:ext uri="{FF2B5EF4-FFF2-40B4-BE49-F238E27FC236}">
                <a16:creationId xmlns:a16="http://schemas.microsoft.com/office/drawing/2014/main" id="{F92A68B3-EB3B-484D-864B-16A855A6C411}"/>
              </a:ext>
            </a:extLst>
          </p:cNvPr>
          <p:cNvSpPr txBox="1">
            <a:spLocks noChangeArrowheads="1"/>
          </p:cNvSpPr>
          <p:nvPr/>
        </p:nvSpPr>
        <p:spPr bwMode="auto">
          <a:xfrm>
            <a:off x="2289126" y="1708239"/>
            <a:ext cx="6827192" cy="38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no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defTabSz="385785" eaLnBrk="1" fontAlgn="auto" hangingPunct="1">
              <a:spcBef>
                <a:spcPts val="0"/>
              </a:spcBef>
              <a:spcAft>
                <a:spcPts val="0"/>
              </a:spcAft>
            </a:pPr>
            <a:r>
              <a:rPr lang="en-US" altLang="en-US" sz="1519" b="1" dirty="0">
                <a:solidFill>
                  <a:srgbClr val="361B00"/>
                </a:solidFill>
                <a:latin typeface="Arial" panose="020B0604020202020204"/>
              </a:rPr>
              <a:t>Mean Values (±SD)</a:t>
            </a:r>
          </a:p>
        </p:txBody>
      </p:sp>
      <p:grpSp>
        <p:nvGrpSpPr>
          <p:cNvPr id="119" name="Group 118"/>
          <p:cNvGrpSpPr/>
          <p:nvPr/>
        </p:nvGrpSpPr>
        <p:grpSpPr>
          <a:xfrm>
            <a:off x="2281901" y="2383230"/>
            <a:ext cx="6387221" cy="3383402"/>
            <a:chOff x="520329" y="2155804"/>
            <a:chExt cx="4469509" cy="4506208"/>
          </a:xfrm>
        </p:grpSpPr>
        <p:graphicFrame>
          <p:nvGraphicFramePr>
            <p:cNvPr id="123" name="Chart 122"/>
            <p:cNvGraphicFramePr/>
            <p:nvPr/>
          </p:nvGraphicFramePr>
          <p:xfrm>
            <a:off x="981012" y="2155804"/>
            <a:ext cx="4008826" cy="3207402"/>
          </p:xfrm>
          <a:graphic>
            <a:graphicData uri="http://schemas.openxmlformats.org/drawingml/2006/chart">
              <c:chart xmlns:c="http://schemas.openxmlformats.org/drawingml/2006/chart" xmlns:r="http://schemas.openxmlformats.org/officeDocument/2006/relationships" r:id="rId3"/>
            </a:graphicData>
          </a:graphic>
        </p:graphicFrame>
        <p:grpSp>
          <p:nvGrpSpPr>
            <p:cNvPr id="121" name="Group 120"/>
            <p:cNvGrpSpPr/>
            <p:nvPr/>
          </p:nvGrpSpPr>
          <p:grpSpPr>
            <a:xfrm>
              <a:off x="520329" y="5246706"/>
              <a:ext cx="3970680" cy="1415306"/>
              <a:chOff x="520329" y="5563199"/>
              <a:chExt cx="3970680" cy="1415306"/>
            </a:xfrm>
          </p:grpSpPr>
          <p:sp>
            <p:nvSpPr>
              <p:cNvPr id="127" name="TextBox 126"/>
              <p:cNvSpPr txBox="1"/>
              <p:nvPr/>
            </p:nvSpPr>
            <p:spPr>
              <a:xfrm>
                <a:off x="564214" y="5563199"/>
                <a:ext cx="636012" cy="207606"/>
              </a:xfrm>
              <a:prstGeom prst="rect">
                <a:avLst/>
              </a:prstGeom>
              <a:noFill/>
            </p:spPr>
            <p:txBody>
              <a:bodyPr wrap="none" lIns="0" tIns="0" rIns="0" bIns="0" rtlCol="0" anchor="b">
                <a:spAutoFit/>
              </a:bodyPr>
              <a:lstStyle/>
              <a:p>
                <a:pPr algn="l" defTabSz="771571" eaLnBrk="1" fontAlgn="auto" hangingPunct="1">
                  <a:spcBef>
                    <a:spcPts val="0"/>
                  </a:spcBef>
                  <a:spcAft>
                    <a:spcPts val="0"/>
                  </a:spcAft>
                  <a:defRPr/>
                </a:pPr>
                <a:r>
                  <a:rPr lang="en-US" sz="1013" b="1" dirty="0">
                    <a:solidFill>
                      <a:srgbClr val="000000"/>
                    </a:solidFill>
                    <a:latin typeface="Arial"/>
                  </a:rPr>
                  <a:t>No. of patients</a:t>
                </a:r>
              </a:p>
            </p:txBody>
          </p:sp>
          <p:sp>
            <p:nvSpPr>
              <p:cNvPr id="128" name="TextBox 127"/>
              <p:cNvSpPr txBox="1"/>
              <p:nvPr/>
            </p:nvSpPr>
            <p:spPr>
              <a:xfrm>
                <a:off x="1267336" y="5775755"/>
                <a:ext cx="328662" cy="207606"/>
              </a:xfrm>
              <a:prstGeom prst="rect">
                <a:avLst/>
              </a:prstGeom>
              <a:noFill/>
            </p:spPr>
            <p:txBody>
              <a:bodyPr wrap="none" lIns="0" tIns="0" rIns="0" bIns="0" rtlCol="0">
                <a:spAutoFit/>
              </a:bodyPr>
              <a:lstStyle/>
              <a:p>
                <a:pPr algn="l" defTabSz="771571" eaLnBrk="1" fontAlgn="auto" hangingPunct="1">
                  <a:spcBef>
                    <a:spcPts val="0"/>
                  </a:spcBef>
                  <a:spcAft>
                    <a:spcPts val="0"/>
                  </a:spcAft>
                  <a:defRPr/>
                </a:pPr>
                <a:r>
                  <a:rPr lang="en-US" sz="1013" dirty="0">
                    <a:solidFill>
                      <a:srgbClr val="000000"/>
                    </a:solidFill>
                    <a:latin typeface="Arial"/>
                  </a:rPr>
                  <a:t>Placebo</a:t>
                </a:r>
              </a:p>
            </p:txBody>
          </p:sp>
          <p:sp>
            <p:nvSpPr>
              <p:cNvPr id="129" name="TextBox 128"/>
              <p:cNvSpPr txBox="1"/>
              <p:nvPr/>
            </p:nvSpPr>
            <p:spPr>
              <a:xfrm>
                <a:off x="1105134" y="5919191"/>
                <a:ext cx="501407" cy="207606"/>
              </a:xfrm>
              <a:prstGeom prst="rect">
                <a:avLst/>
              </a:prstGeom>
              <a:noFill/>
            </p:spPr>
            <p:txBody>
              <a:bodyPr wrap="none" lIns="0" tIns="0" rIns="0" bIns="0" rtlCol="0">
                <a:spAutoFit/>
              </a:bodyPr>
              <a:lstStyle/>
              <a:p>
                <a:pPr algn="l" defTabSz="771571" eaLnBrk="1" fontAlgn="auto" hangingPunct="1">
                  <a:spcBef>
                    <a:spcPts val="0"/>
                  </a:spcBef>
                  <a:spcAft>
                    <a:spcPts val="0"/>
                  </a:spcAft>
                  <a:defRPr/>
                </a:pPr>
                <a:r>
                  <a:rPr lang="en-US" sz="1013" dirty="0">
                    <a:solidFill>
                      <a:srgbClr val="000000"/>
                    </a:solidFill>
                    <a:latin typeface="Arial"/>
                  </a:rPr>
                  <a:t>Evolocumab</a:t>
                </a:r>
              </a:p>
            </p:txBody>
          </p:sp>
          <p:sp>
            <p:nvSpPr>
              <p:cNvPr id="130" name="TextBox 129"/>
              <p:cNvSpPr txBox="1"/>
              <p:nvPr/>
            </p:nvSpPr>
            <p:spPr>
              <a:xfrm>
                <a:off x="1746971" y="5791200"/>
                <a:ext cx="151432" cy="207606"/>
              </a:xfrm>
              <a:prstGeom prst="rect">
                <a:avLst/>
              </a:prstGeom>
              <a:noFill/>
            </p:spPr>
            <p:txBody>
              <a:bodyPr wrap="none" lIns="0" tIns="0" rIns="0" bIns="0" rtlCol="0">
                <a:spAutoFit/>
              </a:bodyPr>
              <a:lstStyle/>
              <a:p>
                <a:pPr defTabSz="771571" eaLnBrk="1" fontAlgn="auto" hangingPunct="1">
                  <a:spcBef>
                    <a:spcPts val="0"/>
                  </a:spcBef>
                  <a:spcAft>
                    <a:spcPts val="0"/>
                  </a:spcAft>
                  <a:defRPr/>
                </a:pPr>
                <a:r>
                  <a:rPr lang="en-US" sz="1013" dirty="0">
                    <a:solidFill>
                      <a:srgbClr val="000000"/>
                    </a:solidFill>
                    <a:latin typeface="Arial"/>
                  </a:rPr>
                  <a:t>148</a:t>
                </a:r>
              </a:p>
            </p:txBody>
          </p:sp>
          <p:sp>
            <p:nvSpPr>
              <p:cNvPr id="131" name="TextBox 130"/>
              <p:cNvSpPr txBox="1"/>
              <p:nvPr/>
            </p:nvSpPr>
            <p:spPr>
              <a:xfrm>
                <a:off x="1746971" y="5943600"/>
                <a:ext cx="151432" cy="207606"/>
              </a:xfrm>
              <a:prstGeom prst="rect">
                <a:avLst/>
              </a:prstGeom>
              <a:noFill/>
            </p:spPr>
            <p:txBody>
              <a:bodyPr wrap="none" lIns="0" tIns="0" rIns="0" bIns="0" rtlCol="0">
                <a:spAutoFit/>
              </a:bodyPr>
              <a:lstStyle/>
              <a:p>
                <a:pPr defTabSz="771571" eaLnBrk="1" fontAlgn="auto" hangingPunct="1">
                  <a:spcBef>
                    <a:spcPts val="0"/>
                  </a:spcBef>
                  <a:spcAft>
                    <a:spcPts val="0"/>
                  </a:spcAft>
                  <a:defRPr/>
                </a:pPr>
                <a:r>
                  <a:rPr lang="en-US" sz="1013" dirty="0">
                    <a:solidFill>
                      <a:srgbClr val="000000"/>
                    </a:solidFill>
                    <a:latin typeface="Arial"/>
                  </a:rPr>
                  <a:t>146</a:t>
                </a:r>
              </a:p>
            </p:txBody>
          </p:sp>
          <p:sp>
            <p:nvSpPr>
              <p:cNvPr id="132" name="TextBox 131"/>
              <p:cNvSpPr txBox="1"/>
              <p:nvPr/>
            </p:nvSpPr>
            <p:spPr>
              <a:xfrm>
                <a:off x="3017080" y="5791200"/>
                <a:ext cx="151432" cy="207606"/>
              </a:xfrm>
              <a:prstGeom prst="rect">
                <a:avLst/>
              </a:prstGeom>
              <a:noFill/>
            </p:spPr>
            <p:txBody>
              <a:bodyPr wrap="none" lIns="0" tIns="0" rIns="0" bIns="0" rtlCol="0">
                <a:spAutoFit/>
              </a:bodyPr>
              <a:lstStyle/>
              <a:p>
                <a:pPr defTabSz="771571" eaLnBrk="1" fontAlgn="auto" hangingPunct="1">
                  <a:spcBef>
                    <a:spcPts val="0"/>
                  </a:spcBef>
                  <a:spcAft>
                    <a:spcPts val="0"/>
                  </a:spcAft>
                  <a:defRPr/>
                </a:pPr>
                <a:r>
                  <a:rPr lang="en-US" sz="1013" dirty="0">
                    <a:solidFill>
                      <a:srgbClr val="000000"/>
                    </a:solidFill>
                    <a:latin typeface="Arial"/>
                  </a:rPr>
                  <a:t>144</a:t>
                </a:r>
              </a:p>
            </p:txBody>
          </p:sp>
          <p:sp>
            <p:nvSpPr>
              <p:cNvPr id="133" name="TextBox 132"/>
              <p:cNvSpPr txBox="1"/>
              <p:nvPr/>
            </p:nvSpPr>
            <p:spPr>
              <a:xfrm>
                <a:off x="3017080" y="5943600"/>
                <a:ext cx="151432" cy="207606"/>
              </a:xfrm>
              <a:prstGeom prst="rect">
                <a:avLst/>
              </a:prstGeom>
              <a:noFill/>
            </p:spPr>
            <p:txBody>
              <a:bodyPr wrap="none" lIns="0" tIns="0" rIns="0" bIns="0" rtlCol="0">
                <a:spAutoFit/>
              </a:bodyPr>
              <a:lstStyle/>
              <a:p>
                <a:pPr defTabSz="771571" eaLnBrk="1" fontAlgn="auto" hangingPunct="1">
                  <a:spcBef>
                    <a:spcPts val="0"/>
                  </a:spcBef>
                  <a:spcAft>
                    <a:spcPts val="0"/>
                  </a:spcAft>
                  <a:defRPr/>
                </a:pPr>
                <a:r>
                  <a:rPr lang="en-US" sz="1013" dirty="0">
                    <a:solidFill>
                      <a:srgbClr val="000000"/>
                    </a:solidFill>
                    <a:latin typeface="Arial"/>
                  </a:rPr>
                  <a:t>136</a:t>
                </a:r>
              </a:p>
            </p:txBody>
          </p:sp>
          <p:sp>
            <p:nvSpPr>
              <p:cNvPr id="134" name="TextBox 133"/>
              <p:cNvSpPr txBox="1"/>
              <p:nvPr/>
            </p:nvSpPr>
            <p:spPr>
              <a:xfrm>
                <a:off x="4275078" y="5791200"/>
                <a:ext cx="151432" cy="207606"/>
              </a:xfrm>
              <a:prstGeom prst="rect">
                <a:avLst/>
              </a:prstGeom>
              <a:noFill/>
            </p:spPr>
            <p:txBody>
              <a:bodyPr wrap="none" lIns="0" tIns="0" rIns="0" bIns="0" rtlCol="0">
                <a:spAutoFit/>
              </a:bodyPr>
              <a:lstStyle/>
              <a:p>
                <a:pPr defTabSz="771571" eaLnBrk="1" fontAlgn="auto" hangingPunct="1">
                  <a:spcBef>
                    <a:spcPts val="0"/>
                  </a:spcBef>
                  <a:spcAft>
                    <a:spcPts val="0"/>
                  </a:spcAft>
                  <a:defRPr/>
                </a:pPr>
                <a:r>
                  <a:rPr lang="en-US" sz="1013" dirty="0">
                    <a:solidFill>
                      <a:srgbClr val="000000"/>
                    </a:solidFill>
                    <a:latin typeface="Arial"/>
                  </a:rPr>
                  <a:t>149</a:t>
                </a:r>
              </a:p>
            </p:txBody>
          </p:sp>
          <p:sp>
            <p:nvSpPr>
              <p:cNvPr id="135" name="TextBox 134"/>
              <p:cNvSpPr txBox="1"/>
              <p:nvPr/>
            </p:nvSpPr>
            <p:spPr>
              <a:xfrm>
                <a:off x="4275078" y="5943600"/>
                <a:ext cx="151432" cy="207606"/>
              </a:xfrm>
              <a:prstGeom prst="rect">
                <a:avLst/>
              </a:prstGeom>
              <a:noFill/>
            </p:spPr>
            <p:txBody>
              <a:bodyPr wrap="none" lIns="0" tIns="0" rIns="0" bIns="0" rtlCol="0">
                <a:spAutoFit/>
              </a:bodyPr>
              <a:lstStyle/>
              <a:p>
                <a:pPr defTabSz="771571" eaLnBrk="1" fontAlgn="auto" hangingPunct="1">
                  <a:spcBef>
                    <a:spcPts val="0"/>
                  </a:spcBef>
                  <a:spcAft>
                    <a:spcPts val="0"/>
                  </a:spcAft>
                  <a:defRPr/>
                </a:pPr>
                <a:r>
                  <a:rPr lang="en-US" sz="1013" dirty="0">
                    <a:solidFill>
                      <a:srgbClr val="000000"/>
                    </a:solidFill>
                    <a:latin typeface="Arial"/>
                  </a:rPr>
                  <a:t>141</a:t>
                </a:r>
              </a:p>
            </p:txBody>
          </p:sp>
          <p:sp>
            <p:nvSpPr>
              <p:cNvPr id="136" name="TextBox 135"/>
              <p:cNvSpPr txBox="1"/>
              <p:nvPr/>
            </p:nvSpPr>
            <p:spPr>
              <a:xfrm>
                <a:off x="520329" y="6157279"/>
                <a:ext cx="879424" cy="415209"/>
              </a:xfrm>
              <a:prstGeom prst="rect">
                <a:avLst/>
              </a:prstGeom>
              <a:noFill/>
            </p:spPr>
            <p:txBody>
              <a:bodyPr wrap="none" lIns="0" tIns="0" rIns="0" bIns="0" rtlCol="0" anchor="b">
                <a:spAutoFit/>
              </a:bodyPr>
              <a:lstStyle/>
              <a:p>
                <a:pPr algn="l" defTabSz="771571" eaLnBrk="1" fontAlgn="auto" hangingPunct="1">
                  <a:spcBef>
                    <a:spcPts val="0"/>
                  </a:spcBef>
                  <a:spcAft>
                    <a:spcPts val="0"/>
                  </a:spcAft>
                  <a:defRPr/>
                </a:pPr>
                <a:r>
                  <a:rPr lang="en-US" sz="1013" b="1" dirty="0">
                    <a:solidFill>
                      <a:srgbClr val="000000"/>
                    </a:solidFill>
                    <a:latin typeface="Arial"/>
                  </a:rPr>
                  <a:t>Absolute difference,</a:t>
                </a:r>
                <a:br>
                  <a:rPr lang="en-US" sz="1013" b="1" dirty="0">
                    <a:solidFill>
                      <a:srgbClr val="000000"/>
                    </a:solidFill>
                    <a:latin typeface="Arial"/>
                  </a:rPr>
                </a:br>
                <a:r>
                  <a:rPr lang="en-US" sz="1013" b="1" dirty="0">
                    <a:solidFill>
                      <a:srgbClr val="000000"/>
                    </a:solidFill>
                    <a:latin typeface="Arial"/>
                  </a:rPr>
                  <a:t> LS means (mmol/L)</a:t>
                </a:r>
              </a:p>
            </p:txBody>
          </p:sp>
          <p:sp>
            <p:nvSpPr>
              <p:cNvPr id="137" name="TextBox 136"/>
              <p:cNvSpPr txBox="1"/>
              <p:nvPr/>
            </p:nvSpPr>
            <p:spPr>
              <a:xfrm>
                <a:off x="3004182" y="6443878"/>
                <a:ext cx="177230" cy="207606"/>
              </a:xfrm>
              <a:prstGeom prst="rect">
                <a:avLst/>
              </a:prstGeom>
              <a:noFill/>
            </p:spPr>
            <p:txBody>
              <a:bodyPr wrap="none" lIns="0" tIns="0" rIns="0" bIns="0" rtlCol="0">
                <a:spAutoFit/>
              </a:bodyPr>
              <a:lstStyle/>
              <a:p>
                <a:pPr defTabSz="771571" eaLnBrk="1" fontAlgn="auto" hangingPunct="1">
                  <a:spcBef>
                    <a:spcPts val="0"/>
                  </a:spcBef>
                  <a:spcAft>
                    <a:spcPts val="0"/>
                  </a:spcAft>
                  <a:defRPr/>
                </a:pPr>
                <a:r>
                  <a:rPr lang="en-US" sz="1013" dirty="0">
                    <a:solidFill>
                      <a:srgbClr val="000000"/>
                    </a:solidFill>
                    <a:latin typeface="Arial"/>
                  </a:rPr>
                  <a:t>1.34</a:t>
                </a:r>
              </a:p>
            </p:txBody>
          </p:sp>
          <p:sp>
            <p:nvSpPr>
              <p:cNvPr id="138" name="TextBox 137"/>
              <p:cNvSpPr txBox="1"/>
              <p:nvPr/>
            </p:nvSpPr>
            <p:spPr>
              <a:xfrm>
                <a:off x="4262181" y="6443878"/>
                <a:ext cx="177230" cy="207606"/>
              </a:xfrm>
              <a:prstGeom prst="rect">
                <a:avLst/>
              </a:prstGeom>
              <a:noFill/>
            </p:spPr>
            <p:txBody>
              <a:bodyPr wrap="none" lIns="0" tIns="0" rIns="0" bIns="0" rtlCol="0">
                <a:spAutoFit/>
              </a:bodyPr>
              <a:lstStyle/>
              <a:p>
                <a:pPr defTabSz="771571" eaLnBrk="1" fontAlgn="auto" hangingPunct="1">
                  <a:spcBef>
                    <a:spcPts val="0"/>
                  </a:spcBef>
                  <a:spcAft>
                    <a:spcPts val="0"/>
                  </a:spcAft>
                  <a:defRPr/>
                </a:pPr>
                <a:r>
                  <a:rPr lang="en-US" sz="1013" dirty="0">
                    <a:solidFill>
                      <a:srgbClr val="000000"/>
                    </a:solidFill>
                    <a:latin typeface="Arial"/>
                  </a:rPr>
                  <a:t>1.43</a:t>
                </a:r>
              </a:p>
            </p:txBody>
          </p:sp>
          <p:sp>
            <p:nvSpPr>
              <p:cNvPr id="139" name="TextBox 138"/>
              <p:cNvSpPr txBox="1"/>
              <p:nvPr/>
            </p:nvSpPr>
            <p:spPr>
              <a:xfrm>
                <a:off x="749192" y="6571993"/>
                <a:ext cx="891763" cy="207606"/>
              </a:xfrm>
              <a:prstGeom prst="rect">
                <a:avLst/>
              </a:prstGeom>
              <a:noFill/>
            </p:spPr>
            <p:txBody>
              <a:bodyPr wrap="none" lIns="0" tIns="0" rIns="0" bIns="0" rtlCol="0" anchor="b">
                <a:spAutoFit/>
              </a:bodyPr>
              <a:lstStyle/>
              <a:p>
                <a:pPr algn="r" defTabSz="771571" eaLnBrk="1" fontAlgn="auto" hangingPunct="1">
                  <a:spcBef>
                    <a:spcPts val="0"/>
                  </a:spcBef>
                  <a:spcAft>
                    <a:spcPts val="0"/>
                  </a:spcAft>
                  <a:defRPr/>
                </a:pPr>
                <a:r>
                  <a:rPr lang="en-US" sz="1013" dirty="0">
                    <a:solidFill>
                      <a:srgbClr val="000000"/>
                    </a:solidFill>
                    <a:latin typeface="Arial"/>
                  </a:rPr>
                  <a:t>Percentage difference</a:t>
                </a:r>
              </a:p>
            </p:txBody>
          </p:sp>
          <p:sp>
            <p:nvSpPr>
              <p:cNvPr id="140" name="TextBox 139"/>
              <p:cNvSpPr txBox="1"/>
              <p:nvPr/>
            </p:nvSpPr>
            <p:spPr>
              <a:xfrm>
                <a:off x="2963801" y="6601716"/>
                <a:ext cx="257995" cy="207606"/>
              </a:xfrm>
              <a:prstGeom prst="rect">
                <a:avLst/>
              </a:prstGeom>
              <a:noFill/>
            </p:spPr>
            <p:txBody>
              <a:bodyPr wrap="none" lIns="0" tIns="0" rIns="0" bIns="0" rtlCol="0">
                <a:spAutoFit/>
              </a:bodyPr>
              <a:lstStyle/>
              <a:p>
                <a:pPr defTabSz="771571" eaLnBrk="1" fontAlgn="auto" hangingPunct="1">
                  <a:spcBef>
                    <a:spcPts val="0"/>
                  </a:spcBef>
                  <a:spcAft>
                    <a:spcPts val="0"/>
                  </a:spcAft>
                  <a:defRPr/>
                </a:pPr>
                <a:r>
                  <a:rPr lang="en-US" sz="1013" dirty="0">
                    <a:solidFill>
                      <a:srgbClr val="000000"/>
                    </a:solidFill>
                    <a:latin typeface="Arial"/>
                  </a:rPr>
                  <a:t>38.4%</a:t>
                </a:r>
              </a:p>
            </p:txBody>
          </p:sp>
          <p:sp>
            <p:nvSpPr>
              <p:cNvPr id="141" name="TextBox 140"/>
              <p:cNvSpPr txBox="1"/>
              <p:nvPr/>
            </p:nvSpPr>
            <p:spPr>
              <a:xfrm>
                <a:off x="4221798" y="6601716"/>
                <a:ext cx="257995" cy="207606"/>
              </a:xfrm>
              <a:prstGeom prst="rect">
                <a:avLst/>
              </a:prstGeom>
              <a:noFill/>
            </p:spPr>
            <p:txBody>
              <a:bodyPr wrap="none" lIns="0" tIns="0" rIns="0" bIns="0" rtlCol="0">
                <a:spAutoFit/>
              </a:bodyPr>
              <a:lstStyle/>
              <a:p>
                <a:pPr defTabSz="771571" eaLnBrk="1" fontAlgn="auto" hangingPunct="1">
                  <a:spcBef>
                    <a:spcPts val="0"/>
                  </a:spcBef>
                  <a:spcAft>
                    <a:spcPts val="0"/>
                  </a:spcAft>
                  <a:defRPr/>
                </a:pPr>
                <a:r>
                  <a:rPr lang="en-US" sz="1013" dirty="0">
                    <a:solidFill>
                      <a:srgbClr val="000000"/>
                    </a:solidFill>
                    <a:latin typeface="Arial"/>
                  </a:rPr>
                  <a:t>40.7%</a:t>
                </a:r>
              </a:p>
            </p:txBody>
          </p:sp>
          <p:sp>
            <p:nvSpPr>
              <p:cNvPr id="142" name="TextBox 141"/>
              <p:cNvSpPr txBox="1"/>
              <p:nvPr/>
            </p:nvSpPr>
            <p:spPr>
              <a:xfrm>
                <a:off x="1293361" y="6770899"/>
                <a:ext cx="303985" cy="207606"/>
              </a:xfrm>
              <a:prstGeom prst="rect">
                <a:avLst/>
              </a:prstGeom>
              <a:noFill/>
            </p:spPr>
            <p:txBody>
              <a:bodyPr wrap="none" lIns="0" tIns="0" rIns="0" bIns="0" rtlCol="0" anchor="b">
                <a:spAutoFit/>
              </a:bodyPr>
              <a:lstStyle/>
              <a:p>
                <a:pPr algn="r" defTabSz="771571" eaLnBrk="1" fontAlgn="auto" hangingPunct="1">
                  <a:spcBef>
                    <a:spcPts val="0"/>
                  </a:spcBef>
                  <a:spcAft>
                    <a:spcPts val="0"/>
                  </a:spcAft>
                  <a:defRPr/>
                </a:pPr>
                <a:r>
                  <a:rPr lang="en-US" sz="1013" i="1" dirty="0">
                    <a:solidFill>
                      <a:srgbClr val="000000"/>
                    </a:solidFill>
                    <a:latin typeface="Arial"/>
                  </a:rPr>
                  <a:t>P</a:t>
                </a:r>
                <a:r>
                  <a:rPr lang="en-US" sz="1013" dirty="0">
                    <a:solidFill>
                      <a:srgbClr val="000000"/>
                    </a:solidFill>
                    <a:latin typeface="Arial"/>
                  </a:rPr>
                  <a:t> value</a:t>
                </a:r>
              </a:p>
            </p:txBody>
          </p:sp>
          <p:sp>
            <p:nvSpPr>
              <p:cNvPr id="143" name="TextBox 142"/>
              <p:cNvSpPr txBox="1"/>
              <p:nvPr/>
            </p:nvSpPr>
            <p:spPr>
              <a:xfrm>
                <a:off x="2952582" y="6754116"/>
                <a:ext cx="280429" cy="207606"/>
              </a:xfrm>
              <a:prstGeom prst="rect">
                <a:avLst/>
              </a:prstGeom>
              <a:noFill/>
            </p:spPr>
            <p:txBody>
              <a:bodyPr wrap="none" lIns="0" tIns="0" rIns="0" bIns="0" rtlCol="0">
                <a:spAutoFit/>
              </a:bodyPr>
              <a:lstStyle/>
              <a:p>
                <a:pPr defTabSz="771571" eaLnBrk="1" fontAlgn="auto" hangingPunct="1">
                  <a:spcBef>
                    <a:spcPts val="0"/>
                  </a:spcBef>
                  <a:spcAft>
                    <a:spcPts val="0"/>
                  </a:spcAft>
                  <a:defRPr/>
                </a:pPr>
                <a:r>
                  <a:rPr lang="en-US" sz="1013" dirty="0">
                    <a:solidFill>
                      <a:srgbClr val="000000"/>
                    </a:solidFill>
                    <a:latin typeface="Arial"/>
                  </a:rPr>
                  <a:t>&lt;0.001</a:t>
                </a:r>
              </a:p>
            </p:txBody>
          </p:sp>
          <p:sp>
            <p:nvSpPr>
              <p:cNvPr id="144" name="TextBox 143"/>
              <p:cNvSpPr txBox="1"/>
              <p:nvPr/>
            </p:nvSpPr>
            <p:spPr>
              <a:xfrm>
                <a:off x="4210580" y="6754116"/>
                <a:ext cx="280429" cy="207606"/>
              </a:xfrm>
              <a:prstGeom prst="rect">
                <a:avLst/>
              </a:prstGeom>
              <a:noFill/>
            </p:spPr>
            <p:txBody>
              <a:bodyPr wrap="none" lIns="0" tIns="0" rIns="0" bIns="0" rtlCol="0">
                <a:spAutoFit/>
              </a:bodyPr>
              <a:lstStyle/>
              <a:p>
                <a:pPr defTabSz="771571" eaLnBrk="1" fontAlgn="auto" hangingPunct="1">
                  <a:spcBef>
                    <a:spcPts val="0"/>
                  </a:spcBef>
                  <a:spcAft>
                    <a:spcPts val="0"/>
                  </a:spcAft>
                  <a:defRPr/>
                </a:pPr>
                <a:r>
                  <a:rPr lang="en-US" sz="1013" dirty="0">
                    <a:solidFill>
                      <a:srgbClr val="000000"/>
                    </a:solidFill>
                    <a:latin typeface="Arial"/>
                  </a:rPr>
                  <a:t>&lt;0.001</a:t>
                </a:r>
              </a:p>
            </p:txBody>
          </p:sp>
        </p:grpSp>
        <p:sp>
          <p:nvSpPr>
            <p:cNvPr id="122" name="TextBox 121"/>
            <p:cNvSpPr txBox="1"/>
            <p:nvPr/>
          </p:nvSpPr>
          <p:spPr>
            <a:xfrm rot="16200000">
              <a:off x="-208820" y="3364252"/>
              <a:ext cx="2168207" cy="436123"/>
            </a:xfrm>
            <a:prstGeom prst="rect">
              <a:avLst/>
            </a:prstGeom>
            <a:noFill/>
          </p:spPr>
          <p:txBody>
            <a:bodyPr wrap="square" lIns="0" tIns="0" rIns="0" bIns="0" rtlCol="0" anchor="b">
              <a:spAutoFit/>
            </a:bodyPr>
            <a:lstStyle/>
            <a:p>
              <a:pPr defTabSz="771571" eaLnBrk="1" fontAlgn="auto" hangingPunct="1">
                <a:spcBef>
                  <a:spcPts val="0"/>
                </a:spcBef>
                <a:spcAft>
                  <a:spcPts val="0"/>
                </a:spcAft>
                <a:defRPr/>
              </a:pPr>
              <a:r>
                <a:rPr lang="en-US" sz="1350" b="1" dirty="0">
                  <a:solidFill>
                    <a:srgbClr val="000000"/>
                  </a:solidFill>
                  <a:latin typeface="Arial"/>
                </a:rPr>
                <a:t>Calculated LDL-cholesterol (mmol/L)</a:t>
              </a:r>
            </a:p>
          </p:txBody>
        </p:sp>
        <p:sp>
          <p:nvSpPr>
            <p:cNvPr id="124" name="TextBox 123"/>
            <p:cNvSpPr txBox="1"/>
            <p:nvPr/>
          </p:nvSpPr>
          <p:spPr>
            <a:xfrm>
              <a:off x="2898614" y="3798307"/>
              <a:ext cx="502528" cy="415209"/>
            </a:xfrm>
            <a:prstGeom prst="rect">
              <a:avLst/>
            </a:prstGeom>
            <a:noFill/>
          </p:spPr>
          <p:txBody>
            <a:bodyPr wrap="none" lIns="0" tIns="0" rIns="0" bIns="0" rtlCol="0">
              <a:spAutoFit/>
            </a:bodyPr>
            <a:lstStyle/>
            <a:p>
              <a:pPr defTabSz="771571" eaLnBrk="1" fontAlgn="auto" hangingPunct="1">
                <a:spcBef>
                  <a:spcPts val="0"/>
                </a:spcBef>
                <a:spcAft>
                  <a:spcPts val="0"/>
                </a:spcAft>
                <a:defRPr/>
              </a:pPr>
              <a:r>
                <a:rPr lang="en-US" sz="1013" dirty="0">
                  <a:solidFill>
                    <a:srgbClr val="000000"/>
                  </a:solidFill>
                  <a:latin typeface="Arial"/>
                </a:rPr>
                <a:t>2.00 mmol/L</a:t>
              </a:r>
              <a:br>
                <a:rPr lang="en-US" sz="1013" dirty="0">
                  <a:solidFill>
                    <a:srgbClr val="000000"/>
                  </a:solidFill>
                  <a:latin typeface="Arial"/>
                </a:rPr>
              </a:br>
              <a:r>
                <a:rPr lang="en-US" sz="1013" dirty="0">
                  <a:solidFill>
                    <a:srgbClr val="000000"/>
                  </a:solidFill>
                  <a:latin typeface="Arial"/>
                </a:rPr>
                <a:t>(77 mg/dL)</a:t>
              </a:r>
            </a:p>
          </p:txBody>
        </p:sp>
        <p:sp>
          <p:nvSpPr>
            <p:cNvPr id="125" name="TextBox 124"/>
            <p:cNvSpPr txBox="1"/>
            <p:nvPr/>
          </p:nvSpPr>
          <p:spPr>
            <a:xfrm>
              <a:off x="4075017" y="3774086"/>
              <a:ext cx="502528" cy="415209"/>
            </a:xfrm>
            <a:prstGeom prst="rect">
              <a:avLst/>
            </a:prstGeom>
            <a:noFill/>
          </p:spPr>
          <p:txBody>
            <a:bodyPr wrap="none" lIns="0" tIns="0" rIns="0" bIns="0" rtlCol="0">
              <a:spAutoFit/>
            </a:bodyPr>
            <a:lstStyle/>
            <a:p>
              <a:pPr defTabSz="771571" eaLnBrk="1" fontAlgn="auto" hangingPunct="1">
                <a:spcBef>
                  <a:spcPts val="0"/>
                </a:spcBef>
                <a:spcAft>
                  <a:spcPts val="0"/>
                </a:spcAft>
                <a:defRPr/>
              </a:pPr>
              <a:r>
                <a:rPr lang="en-US" sz="1013" dirty="0">
                  <a:solidFill>
                    <a:srgbClr val="000000"/>
                  </a:solidFill>
                  <a:latin typeface="Arial"/>
                </a:rPr>
                <a:t>2.06 mmol/L</a:t>
              </a:r>
              <a:br>
                <a:rPr lang="en-US" sz="1013" dirty="0">
                  <a:solidFill>
                    <a:srgbClr val="000000"/>
                  </a:solidFill>
                  <a:latin typeface="Arial"/>
                </a:rPr>
              </a:br>
              <a:r>
                <a:rPr lang="en-US" sz="1013" dirty="0">
                  <a:solidFill>
                    <a:srgbClr val="000000"/>
                  </a:solidFill>
                  <a:latin typeface="Arial"/>
                </a:rPr>
                <a:t>(80 mg/dL)</a:t>
              </a:r>
            </a:p>
          </p:txBody>
        </p:sp>
        <p:sp>
          <p:nvSpPr>
            <p:cNvPr id="126" name="TextBox 125"/>
            <p:cNvSpPr txBox="1"/>
            <p:nvPr/>
          </p:nvSpPr>
          <p:spPr>
            <a:xfrm>
              <a:off x="4098260" y="4572001"/>
              <a:ext cx="502528" cy="415209"/>
            </a:xfrm>
            <a:prstGeom prst="rect">
              <a:avLst/>
            </a:prstGeom>
            <a:noFill/>
          </p:spPr>
          <p:txBody>
            <a:bodyPr wrap="none" lIns="0" tIns="0" rIns="0" bIns="0" rtlCol="0">
              <a:spAutoFit/>
            </a:bodyPr>
            <a:lstStyle/>
            <a:p>
              <a:pPr defTabSz="771571" eaLnBrk="1" fontAlgn="auto" hangingPunct="1">
                <a:spcBef>
                  <a:spcPts val="0"/>
                </a:spcBef>
                <a:spcAft>
                  <a:spcPts val="0"/>
                </a:spcAft>
                <a:defRPr/>
              </a:pPr>
              <a:r>
                <a:rPr lang="en-US" sz="1013" dirty="0">
                  <a:solidFill>
                    <a:srgbClr val="000000"/>
                  </a:solidFill>
                  <a:latin typeface="Arial"/>
                </a:rPr>
                <a:t>0.79 mmol/L</a:t>
              </a:r>
              <a:br>
                <a:rPr lang="en-US" sz="1013" dirty="0">
                  <a:solidFill>
                    <a:srgbClr val="000000"/>
                  </a:solidFill>
                  <a:latin typeface="Arial"/>
                </a:rPr>
              </a:br>
              <a:r>
                <a:rPr lang="en-US" sz="1013" dirty="0">
                  <a:solidFill>
                    <a:srgbClr val="000000"/>
                  </a:solidFill>
                  <a:latin typeface="Arial"/>
                </a:rPr>
                <a:t>(31 mg/dL)</a:t>
              </a:r>
            </a:p>
          </p:txBody>
        </p:sp>
      </p:grpSp>
      <p:sp>
        <p:nvSpPr>
          <p:cNvPr id="145" name="TextBox 144"/>
          <p:cNvSpPr txBox="1"/>
          <p:nvPr/>
        </p:nvSpPr>
        <p:spPr>
          <a:xfrm>
            <a:off x="3493174" y="2449528"/>
            <a:ext cx="718146" cy="311752"/>
          </a:xfrm>
          <a:prstGeom prst="rect">
            <a:avLst/>
          </a:prstGeom>
          <a:noFill/>
        </p:spPr>
        <p:txBody>
          <a:bodyPr wrap="none" lIns="0" tIns="0" rIns="0" bIns="0" rtlCol="0">
            <a:spAutoFit/>
          </a:bodyPr>
          <a:lstStyle/>
          <a:p>
            <a:pPr defTabSz="771571" eaLnBrk="1" fontAlgn="auto" hangingPunct="1">
              <a:spcBef>
                <a:spcPts val="0"/>
              </a:spcBef>
              <a:spcAft>
                <a:spcPts val="0"/>
              </a:spcAft>
              <a:defRPr/>
            </a:pPr>
            <a:r>
              <a:rPr lang="en-US" sz="1013" dirty="0">
                <a:solidFill>
                  <a:srgbClr val="000000"/>
                </a:solidFill>
                <a:latin typeface="Arial"/>
              </a:rPr>
              <a:t>3.61 mmol/L</a:t>
            </a:r>
            <a:br>
              <a:rPr lang="en-US" sz="1013" dirty="0">
                <a:solidFill>
                  <a:srgbClr val="000000"/>
                </a:solidFill>
                <a:latin typeface="Arial"/>
              </a:rPr>
            </a:br>
            <a:r>
              <a:rPr lang="en-US" sz="1013" dirty="0">
                <a:solidFill>
                  <a:srgbClr val="000000"/>
                </a:solidFill>
                <a:latin typeface="Arial"/>
              </a:rPr>
              <a:t>(139 mg/dL)</a:t>
            </a:r>
          </a:p>
        </p:txBody>
      </p:sp>
      <p:sp>
        <p:nvSpPr>
          <p:cNvPr id="146" name="TextBox 145"/>
          <p:cNvSpPr txBox="1"/>
          <p:nvPr/>
        </p:nvSpPr>
        <p:spPr>
          <a:xfrm>
            <a:off x="3612493" y="2970431"/>
            <a:ext cx="718146" cy="311752"/>
          </a:xfrm>
          <a:prstGeom prst="rect">
            <a:avLst/>
          </a:prstGeom>
          <a:noFill/>
        </p:spPr>
        <p:txBody>
          <a:bodyPr wrap="none" lIns="0" tIns="0" rIns="0" bIns="0" rtlCol="0">
            <a:spAutoFit/>
          </a:bodyPr>
          <a:lstStyle/>
          <a:p>
            <a:pPr defTabSz="771571" eaLnBrk="1" fontAlgn="auto" hangingPunct="1">
              <a:spcBef>
                <a:spcPts val="0"/>
              </a:spcBef>
              <a:spcAft>
                <a:spcPts val="0"/>
              </a:spcAft>
              <a:defRPr/>
            </a:pPr>
            <a:r>
              <a:rPr lang="en-US" sz="1013" dirty="0">
                <a:solidFill>
                  <a:srgbClr val="000000"/>
                </a:solidFill>
                <a:latin typeface="Arial"/>
              </a:rPr>
              <a:t>3.42 mmol/L</a:t>
            </a:r>
            <a:br>
              <a:rPr lang="en-US" sz="1013" dirty="0">
                <a:solidFill>
                  <a:srgbClr val="000000"/>
                </a:solidFill>
                <a:latin typeface="Arial"/>
              </a:rPr>
            </a:br>
            <a:r>
              <a:rPr lang="en-US" sz="1013" dirty="0">
                <a:solidFill>
                  <a:srgbClr val="000000"/>
                </a:solidFill>
                <a:latin typeface="Arial"/>
              </a:rPr>
              <a:t>(132 mg/dL)</a:t>
            </a:r>
          </a:p>
        </p:txBody>
      </p:sp>
      <p:sp>
        <p:nvSpPr>
          <p:cNvPr id="3" name="Rectangle 2">
            <a:extLst>
              <a:ext uri="{FF2B5EF4-FFF2-40B4-BE49-F238E27FC236}">
                <a16:creationId xmlns:a16="http://schemas.microsoft.com/office/drawing/2014/main" id="{36B3A6A4-BDD8-48A9-8199-F593DCFC1CAA}"/>
              </a:ext>
            </a:extLst>
          </p:cNvPr>
          <p:cNvSpPr/>
          <p:nvPr/>
        </p:nvSpPr>
        <p:spPr bwMode="gray">
          <a:xfrm>
            <a:off x="8267700" y="6019800"/>
            <a:ext cx="1981200" cy="817478"/>
          </a:xfrm>
          <a:prstGeom prst="rect">
            <a:avLst/>
          </a:prstGeom>
          <a:solidFill>
            <a:schemeClr val="bg1"/>
          </a:solidFill>
          <a:ln w="6350" algn="ctr">
            <a:solidFill>
              <a:schemeClr val="bg1"/>
            </a:solidFill>
            <a:miter lim="800000"/>
            <a:headEnd/>
            <a:tailEnd/>
          </a:ln>
          <a:effectLst/>
        </p:spPr>
        <p:txBody>
          <a:bodyPr wrap="none" lIns="0" tIns="0" rIns="0" bIns="0" rtlCol="0" anchor="ctr"/>
          <a:lstStyle/>
          <a:p>
            <a:pPr algn="ctr"/>
            <a:endParaRPr lang="en-US" dirty="0" err="1"/>
          </a:p>
        </p:txBody>
      </p:sp>
    </p:spTree>
    <p:extLst>
      <p:ext uri="{BB962C8B-B14F-4D97-AF65-F5344CB8AC3E}">
        <p14:creationId xmlns:p14="http://schemas.microsoft.com/office/powerpoint/2010/main" val="1801187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78644" y="5888236"/>
            <a:ext cx="8548390" cy="206276"/>
          </a:xfrm>
        </p:spPr>
        <p:txBody>
          <a:bodyPr/>
          <a:lstStyle/>
          <a:p>
            <a:pPr defTabSz="771571" fontAlgn="auto">
              <a:lnSpc>
                <a:spcPct val="90000"/>
              </a:lnSpc>
              <a:spcBef>
                <a:spcPts val="253"/>
              </a:spcBef>
              <a:spcAft>
                <a:spcPts val="0"/>
              </a:spcAft>
              <a:buClrTx/>
              <a:defRPr/>
            </a:pPr>
            <a:r>
              <a:rPr lang="en-US" dirty="0">
                <a:solidFill>
                  <a:srgbClr val="000000"/>
                </a:solidFill>
              </a:rPr>
              <a:t>LDL-C = low-density lipoprotein cholesterol.</a:t>
            </a:r>
            <a:br>
              <a:rPr lang="en-US" dirty="0">
                <a:solidFill>
                  <a:srgbClr val="000000"/>
                </a:solidFill>
              </a:rPr>
            </a:br>
            <a:r>
              <a:rPr lang="en-US" dirty="0">
                <a:solidFill>
                  <a:srgbClr val="000000"/>
                </a:solidFill>
              </a:rPr>
              <a:t>1. </a:t>
            </a:r>
            <a:r>
              <a:rPr lang="en-US" dirty="0"/>
              <a:t>Koskinas KC, et al.  </a:t>
            </a:r>
            <a:r>
              <a:rPr lang="en-US" i="1" dirty="0"/>
              <a:t>J Am Coll Cardiol</a:t>
            </a:r>
            <a:r>
              <a:rPr lang="en-US" dirty="0"/>
              <a:t>.  2019. [epub ahead of print August 31, 2019]. doi.org/10.1016/j.jacc.2019.08.010. </a:t>
            </a:r>
            <a:r>
              <a:rPr lang="en-US" dirty="0">
                <a:solidFill>
                  <a:srgbClr val="000000"/>
                </a:solidFill>
              </a:rPr>
              <a:t>2. </a:t>
            </a:r>
            <a:r>
              <a:rPr lang="fr-FR" dirty="0">
                <a:solidFill>
                  <a:srgbClr val="000000"/>
                </a:solidFill>
              </a:rPr>
              <a:t>Mach F. et al. </a:t>
            </a:r>
            <a:r>
              <a:rPr lang="fr-FR" i="1" dirty="0">
                <a:solidFill>
                  <a:srgbClr val="000000"/>
                </a:solidFill>
              </a:rPr>
              <a:t>Eur Heart J. </a:t>
            </a:r>
            <a:r>
              <a:rPr lang="fr-FR" dirty="0">
                <a:solidFill>
                  <a:srgbClr val="000000"/>
                </a:solidFill>
              </a:rPr>
              <a:t>[epub ahead of print August 31, 2019]. https://doi.org/10.1093/eurheartj/ehz455. 3. </a:t>
            </a:r>
            <a:r>
              <a:rPr lang="en-US" dirty="0">
                <a:solidFill>
                  <a:srgbClr val="000000"/>
                </a:solidFill>
              </a:rPr>
              <a:t>Koskinas KC, et al. ESC 2019, Paris Aug 31-Sept 4.</a:t>
            </a:r>
            <a:endParaRPr lang="fr-FR" dirty="0">
              <a:solidFill>
                <a:srgbClr val="000000"/>
              </a:solidFill>
            </a:endParaRPr>
          </a:p>
        </p:txBody>
      </p:sp>
      <p:sp>
        <p:nvSpPr>
          <p:cNvPr id="156674" name="Title 1"/>
          <p:cNvSpPr>
            <a:spLocks noGrp="1"/>
          </p:cNvSpPr>
          <p:nvPr>
            <p:ph type="title"/>
          </p:nvPr>
        </p:nvSpPr>
        <p:spPr>
          <a:xfrm>
            <a:off x="114300" y="164383"/>
            <a:ext cx="10058400" cy="871275"/>
          </a:xfrm>
        </p:spPr>
        <p:txBody>
          <a:bodyPr/>
          <a:lstStyle/>
          <a:p>
            <a:r>
              <a:rPr lang="en-US" sz="2800" dirty="0"/>
              <a:t>In EVOPACS, 90% of Evolocumab Patients Achieved ESC/EAS LDL-C Guideline Goal of &lt; 55 mg/dL</a:t>
            </a:r>
            <a:r>
              <a:rPr lang="en-US" sz="2800" baseline="30000" dirty="0"/>
              <a:t>1-3</a:t>
            </a:r>
            <a:endParaRPr altLang="en-US" sz="2000" baseline="30000" dirty="0"/>
          </a:p>
        </p:txBody>
      </p:sp>
      <p:grpSp>
        <p:nvGrpSpPr>
          <p:cNvPr id="7" name="Group 6">
            <a:extLst>
              <a:ext uri="{FF2B5EF4-FFF2-40B4-BE49-F238E27FC236}">
                <a16:creationId xmlns:a16="http://schemas.microsoft.com/office/drawing/2014/main" id="{7507B3DB-0F12-48EF-8315-27E882B3748C}"/>
              </a:ext>
            </a:extLst>
          </p:cNvPr>
          <p:cNvGrpSpPr/>
          <p:nvPr/>
        </p:nvGrpSpPr>
        <p:grpSpPr>
          <a:xfrm>
            <a:off x="585482" y="2127273"/>
            <a:ext cx="8073553" cy="3272917"/>
            <a:chOff x="693904" y="1886212"/>
            <a:chExt cx="9568655" cy="3879013"/>
          </a:xfrm>
        </p:grpSpPr>
        <p:sp>
          <p:nvSpPr>
            <p:cNvPr id="8" name="Rectangle 7">
              <a:extLst>
                <a:ext uri="{FF2B5EF4-FFF2-40B4-BE49-F238E27FC236}">
                  <a16:creationId xmlns:a16="http://schemas.microsoft.com/office/drawing/2014/main" id="{69B42219-D0EE-447A-9366-9090296DB6D8}"/>
                </a:ext>
              </a:extLst>
            </p:cNvPr>
            <p:cNvSpPr/>
            <p:nvPr/>
          </p:nvSpPr>
          <p:spPr bwMode="auto">
            <a:xfrm>
              <a:off x="693904" y="1886212"/>
              <a:ext cx="1955801" cy="387901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71571" eaLnBrk="1" fontAlgn="auto" hangingPunct="1">
                <a:spcBef>
                  <a:spcPts val="0"/>
                </a:spcBef>
                <a:spcAft>
                  <a:spcPts val="0"/>
                </a:spcAft>
                <a:defRPr/>
              </a:pPr>
              <a:endParaRPr lang="en-US" sz="1013" dirty="0">
                <a:solidFill>
                  <a:srgbClr val="000000"/>
                </a:solidFill>
                <a:latin typeface="Arial" panose="020B0604020202020204"/>
              </a:endParaRPr>
            </a:p>
          </p:txBody>
        </p:sp>
        <p:cxnSp>
          <p:nvCxnSpPr>
            <p:cNvPr id="9" name="Straight Connector 8">
              <a:extLst>
                <a:ext uri="{FF2B5EF4-FFF2-40B4-BE49-F238E27FC236}">
                  <a16:creationId xmlns:a16="http://schemas.microsoft.com/office/drawing/2014/main" id="{B8A50935-7431-48BD-A6C7-B6DCB01FB355}"/>
                </a:ext>
              </a:extLst>
            </p:cNvPr>
            <p:cNvCxnSpPr/>
            <p:nvPr/>
          </p:nvCxnSpPr>
          <p:spPr>
            <a:xfrm>
              <a:off x="693904" y="1886212"/>
              <a:ext cx="956865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1913FA65-6367-4320-AD41-008E87023AFB}"/>
              </a:ext>
            </a:extLst>
          </p:cNvPr>
          <p:cNvSpPr>
            <a:spLocks noChangeArrowheads="1"/>
          </p:cNvSpPr>
          <p:nvPr/>
        </p:nvSpPr>
        <p:spPr bwMode="auto">
          <a:xfrm>
            <a:off x="651254" y="2465353"/>
            <a:ext cx="1518661"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defTabSz="444500">
              <a:defRPr>
                <a:solidFill>
                  <a:schemeClr val="tx1"/>
                </a:solidFill>
                <a:latin typeface="Arial" panose="020B0604020202020204" pitchFamily="34" charset="0"/>
              </a:defRPr>
            </a:lvl1pPr>
            <a:lvl2pPr marL="742950" indent="-285750" defTabSz="444500">
              <a:defRPr>
                <a:solidFill>
                  <a:schemeClr val="tx1"/>
                </a:solidFill>
                <a:latin typeface="Arial" panose="020B0604020202020204" pitchFamily="34" charset="0"/>
              </a:defRPr>
            </a:lvl2pPr>
            <a:lvl3pPr marL="1143000" indent="-228600" defTabSz="444500">
              <a:defRPr>
                <a:solidFill>
                  <a:schemeClr val="tx1"/>
                </a:solidFill>
                <a:latin typeface="Arial" panose="020B0604020202020204" pitchFamily="34" charset="0"/>
              </a:defRPr>
            </a:lvl3pPr>
            <a:lvl4pPr marL="1600200" indent="-228600" defTabSz="444500">
              <a:defRPr>
                <a:solidFill>
                  <a:schemeClr val="tx1"/>
                </a:solidFill>
                <a:latin typeface="Arial" panose="020B0604020202020204" pitchFamily="34" charset="0"/>
              </a:defRPr>
            </a:lvl4pPr>
            <a:lvl5pPr marL="2057400" indent="-228600" defTabSz="444500">
              <a:defRPr>
                <a:solidFill>
                  <a:schemeClr val="tx1"/>
                </a:solidFill>
                <a:latin typeface="Arial" panose="020B0604020202020204" pitchFamily="34" charset="0"/>
              </a:defRPr>
            </a:lvl5pPr>
            <a:lvl6pPr marL="2514600" indent="-228600" defTabSz="444500" fontAlgn="base">
              <a:spcBef>
                <a:spcPct val="0"/>
              </a:spcBef>
              <a:spcAft>
                <a:spcPct val="0"/>
              </a:spcAft>
              <a:defRPr>
                <a:solidFill>
                  <a:schemeClr val="tx1"/>
                </a:solidFill>
                <a:latin typeface="Arial" panose="020B0604020202020204" pitchFamily="34" charset="0"/>
              </a:defRPr>
            </a:lvl6pPr>
            <a:lvl7pPr marL="2971800" indent="-228600" defTabSz="444500" fontAlgn="base">
              <a:spcBef>
                <a:spcPct val="0"/>
              </a:spcBef>
              <a:spcAft>
                <a:spcPct val="0"/>
              </a:spcAft>
              <a:defRPr>
                <a:solidFill>
                  <a:schemeClr val="tx1"/>
                </a:solidFill>
                <a:latin typeface="Arial" panose="020B0604020202020204" pitchFamily="34" charset="0"/>
              </a:defRPr>
            </a:lvl7pPr>
            <a:lvl8pPr marL="3429000" indent="-228600" defTabSz="444500" fontAlgn="base">
              <a:spcBef>
                <a:spcPct val="0"/>
              </a:spcBef>
              <a:spcAft>
                <a:spcPct val="0"/>
              </a:spcAft>
              <a:defRPr>
                <a:solidFill>
                  <a:schemeClr val="tx1"/>
                </a:solidFill>
                <a:latin typeface="Arial" panose="020B0604020202020204" pitchFamily="34" charset="0"/>
              </a:defRPr>
            </a:lvl8pPr>
            <a:lvl9pPr marL="3886200" indent="-228600" defTabSz="444500" fontAlgn="base">
              <a:spcBef>
                <a:spcPct val="0"/>
              </a:spcBef>
              <a:spcAft>
                <a:spcPct val="0"/>
              </a:spcAft>
              <a:defRPr>
                <a:solidFill>
                  <a:schemeClr val="tx1"/>
                </a:solidFill>
                <a:latin typeface="Arial" panose="020B0604020202020204" pitchFamily="34" charset="0"/>
              </a:defRPr>
            </a:lvl9pPr>
          </a:lstStyle>
          <a:p>
            <a:pPr defTabSz="375069" eaLnBrk="1" fontAlgn="auto" hangingPunct="1">
              <a:spcBef>
                <a:spcPts val="0"/>
              </a:spcBef>
              <a:spcAft>
                <a:spcPts val="0"/>
              </a:spcAft>
            </a:pPr>
            <a:r>
              <a:rPr lang="en-US" sz="1400" b="1" dirty="0">
                <a:solidFill>
                  <a:srgbClr val="000000"/>
                </a:solidFill>
              </a:rPr>
              <a:t>Compared with placebo, substantially more patients receiving evolocumab were able to achieve LDL-C levels </a:t>
            </a:r>
            <a:br>
              <a:rPr lang="en-US" sz="1400" b="1" dirty="0">
                <a:solidFill>
                  <a:srgbClr val="000000"/>
                </a:solidFill>
              </a:rPr>
            </a:br>
            <a:r>
              <a:rPr lang="en-US" sz="1400" b="1" dirty="0">
                <a:solidFill>
                  <a:srgbClr val="000000"/>
                </a:solidFill>
              </a:rPr>
              <a:t>&lt; 1.4 mmol/L </a:t>
            </a:r>
            <a:br>
              <a:rPr lang="en-US" sz="1400" b="1" dirty="0">
                <a:solidFill>
                  <a:srgbClr val="000000"/>
                </a:solidFill>
              </a:rPr>
            </a:br>
            <a:r>
              <a:rPr lang="en-US" sz="1400" b="1" dirty="0">
                <a:solidFill>
                  <a:srgbClr val="000000"/>
                </a:solidFill>
              </a:rPr>
              <a:t>(90% vs 11%)</a:t>
            </a:r>
          </a:p>
        </p:txBody>
      </p:sp>
      <p:grpSp>
        <p:nvGrpSpPr>
          <p:cNvPr id="11" name="Group 10"/>
          <p:cNvGrpSpPr/>
          <p:nvPr/>
        </p:nvGrpSpPr>
        <p:grpSpPr>
          <a:xfrm>
            <a:off x="2312022" y="2433212"/>
            <a:ext cx="3757913" cy="2782443"/>
            <a:chOff x="8922564" y="2631132"/>
            <a:chExt cx="2479425" cy="3536488"/>
          </a:xfrm>
        </p:grpSpPr>
        <p:graphicFrame>
          <p:nvGraphicFramePr>
            <p:cNvPr id="12" name="Chart 11"/>
            <p:cNvGraphicFramePr/>
            <p:nvPr/>
          </p:nvGraphicFramePr>
          <p:xfrm>
            <a:off x="9014389" y="2631132"/>
            <a:ext cx="2387600" cy="353648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rot="16200000">
              <a:off x="7970932" y="4329811"/>
              <a:ext cx="2023157" cy="119894"/>
            </a:xfrm>
            <a:prstGeom prst="rect">
              <a:avLst/>
            </a:prstGeom>
            <a:noFill/>
          </p:spPr>
          <p:txBody>
            <a:bodyPr wrap="none" lIns="0" tIns="0" rIns="0" bIns="0" rtlCol="0" anchor="b">
              <a:spAutoFit/>
            </a:bodyPr>
            <a:lstStyle/>
            <a:p>
              <a:pPr defTabSz="771571" eaLnBrk="1" fontAlgn="auto" hangingPunct="1">
                <a:spcBef>
                  <a:spcPts val="0"/>
                </a:spcBef>
                <a:spcAft>
                  <a:spcPts val="0"/>
                </a:spcAft>
                <a:defRPr/>
              </a:pPr>
              <a:r>
                <a:rPr lang="en-US" sz="1181" b="1" dirty="0">
                  <a:solidFill>
                    <a:srgbClr val="000000"/>
                  </a:solidFill>
                  <a:latin typeface="Arial"/>
                </a:rPr>
                <a:t>Proportion of Patients</a:t>
              </a:r>
            </a:p>
          </p:txBody>
        </p:sp>
      </p:grpSp>
      <p:grpSp>
        <p:nvGrpSpPr>
          <p:cNvPr id="17" name="Group 16"/>
          <p:cNvGrpSpPr/>
          <p:nvPr/>
        </p:nvGrpSpPr>
        <p:grpSpPr>
          <a:xfrm>
            <a:off x="6135762" y="2435696"/>
            <a:ext cx="3993667" cy="2793307"/>
            <a:chOff x="9280099" y="1052266"/>
            <a:chExt cx="2449333" cy="3536488"/>
          </a:xfrm>
        </p:grpSpPr>
        <p:graphicFrame>
          <p:nvGraphicFramePr>
            <p:cNvPr id="18" name="Chart 17"/>
            <p:cNvGraphicFramePr/>
            <p:nvPr/>
          </p:nvGraphicFramePr>
          <p:xfrm>
            <a:off x="9341832" y="1052266"/>
            <a:ext cx="2387600" cy="3536488"/>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rot="16200000">
              <a:off x="8328179" y="2764787"/>
              <a:ext cx="2015288" cy="111447"/>
            </a:xfrm>
            <a:prstGeom prst="rect">
              <a:avLst/>
            </a:prstGeom>
            <a:noFill/>
          </p:spPr>
          <p:txBody>
            <a:bodyPr wrap="none" lIns="0" tIns="0" rIns="0" bIns="0" rtlCol="0" anchor="b">
              <a:spAutoFit/>
            </a:bodyPr>
            <a:lstStyle/>
            <a:p>
              <a:pPr defTabSz="771571" eaLnBrk="1" fontAlgn="auto" hangingPunct="1">
                <a:spcBef>
                  <a:spcPts val="0"/>
                </a:spcBef>
                <a:spcAft>
                  <a:spcPts val="0"/>
                </a:spcAft>
                <a:defRPr/>
              </a:pPr>
              <a:r>
                <a:rPr lang="en-US" sz="1181" b="1" dirty="0">
                  <a:solidFill>
                    <a:srgbClr val="000000"/>
                  </a:solidFill>
                  <a:latin typeface="Arial"/>
                </a:rPr>
                <a:t>Proportion of Patients</a:t>
              </a:r>
            </a:p>
          </p:txBody>
        </p:sp>
      </p:grpSp>
      <p:sp>
        <p:nvSpPr>
          <p:cNvPr id="20" name="Rectangle 19"/>
          <p:cNvSpPr/>
          <p:nvPr/>
        </p:nvSpPr>
        <p:spPr>
          <a:xfrm>
            <a:off x="3164713" y="5385563"/>
            <a:ext cx="3373759" cy="129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71571" eaLnBrk="1" fontAlgn="auto" hangingPunct="1">
              <a:spcBef>
                <a:spcPts val="0"/>
              </a:spcBef>
              <a:spcAft>
                <a:spcPts val="0"/>
              </a:spcAft>
              <a:defRPr/>
            </a:pPr>
            <a:endParaRPr lang="en-US" sz="1519" dirty="0">
              <a:solidFill>
                <a:srgbClr val="FFFFFF"/>
              </a:solidFill>
              <a:latin typeface="Arial"/>
            </a:endParaRPr>
          </a:p>
        </p:txBody>
      </p:sp>
      <p:sp>
        <p:nvSpPr>
          <p:cNvPr id="24" name="TextBox 122"/>
          <p:cNvSpPr txBox="1">
            <a:spLocks noChangeArrowheads="1"/>
          </p:cNvSpPr>
          <p:nvPr/>
        </p:nvSpPr>
        <p:spPr bwMode="auto">
          <a:xfrm>
            <a:off x="2235689" y="1557670"/>
            <a:ext cx="6827192" cy="38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no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defTabSz="385785" eaLnBrk="1" fontAlgn="auto" hangingPunct="1">
              <a:spcBef>
                <a:spcPts val="0"/>
              </a:spcBef>
              <a:spcAft>
                <a:spcPts val="0"/>
              </a:spcAft>
            </a:pPr>
            <a:r>
              <a:rPr lang="en-US" altLang="en-US" sz="2800" b="1" dirty="0">
                <a:solidFill>
                  <a:srgbClr val="0000FF"/>
                </a:solidFill>
                <a:effectLst>
                  <a:outerShdw blurRad="38100" dist="38100" dir="2700000" algn="tl">
                    <a:srgbClr val="000000">
                      <a:alpha val="43137"/>
                    </a:srgbClr>
                  </a:outerShdw>
                </a:effectLst>
                <a:latin typeface="Arial" panose="020B0604020202020204"/>
              </a:rPr>
              <a:t>Achieved LDL-C in EVOPACS</a:t>
            </a:r>
          </a:p>
        </p:txBody>
      </p:sp>
      <p:graphicFrame>
        <p:nvGraphicFramePr>
          <p:cNvPr id="3" name="Table 2"/>
          <p:cNvGraphicFramePr>
            <a:graphicFrameLocks noGrp="1"/>
          </p:cNvGraphicFramePr>
          <p:nvPr/>
        </p:nvGraphicFramePr>
        <p:xfrm>
          <a:off x="8833961" y="1568328"/>
          <a:ext cx="1813084" cy="703896"/>
        </p:xfrm>
        <a:graphic>
          <a:graphicData uri="http://schemas.openxmlformats.org/drawingml/2006/table">
            <a:tbl>
              <a:tblPr firstRow="1" bandRow="1">
                <a:tableStyleId>{5C22544A-7EE6-4342-B048-85BDC9FD1C3A}</a:tableStyleId>
              </a:tblPr>
              <a:tblGrid>
                <a:gridCol w="255744">
                  <a:extLst>
                    <a:ext uri="{9D8B030D-6E8A-4147-A177-3AD203B41FA5}">
                      <a16:colId xmlns:a16="http://schemas.microsoft.com/office/drawing/2014/main" val="42980791"/>
                    </a:ext>
                  </a:extLst>
                </a:gridCol>
                <a:gridCol w="1557340">
                  <a:extLst>
                    <a:ext uri="{9D8B030D-6E8A-4147-A177-3AD203B41FA5}">
                      <a16:colId xmlns:a16="http://schemas.microsoft.com/office/drawing/2014/main" val="1381330215"/>
                    </a:ext>
                  </a:extLst>
                </a:gridCol>
              </a:tblGrid>
              <a:tr h="257175">
                <a:tc>
                  <a:txBody>
                    <a:bodyPr/>
                    <a:lstStyle/>
                    <a:p>
                      <a:endParaRPr lang="en-US" sz="1200" dirty="0">
                        <a:solidFill>
                          <a:schemeClr val="tx1"/>
                        </a:solidFill>
                      </a:endParaRPr>
                    </a:p>
                  </a:txBody>
                  <a:tcPr marL="77153" marR="77153" marT="38576" marB="38576">
                    <a:solidFill>
                      <a:srgbClr val="003161"/>
                    </a:solidFill>
                  </a:tcPr>
                </a:tc>
                <a:tc>
                  <a:txBody>
                    <a:bodyPr/>
                    <a:lstStyle/>
                    <a:p>
                      <a:r>
                        <a:rPr lang="en-US" sz="1200" dirty="0">
                          <a:solidFill>
                            <a:schemeClr val="tx1"/>
                          </a:solidFill>
                        </a:rPr>
                        <a:t>Placebo</a:t>
                      </a:r>
                    </a:p>
                  </a:txBody>
                  <a:tcPr marL="77153" marR="77153" marT="38576" marB="38576">
                    <a:noFill/>
                  </a:tcPr>
                </a:tc>
                <a:extLst>
                  <a:ext uri="{0D108BD9-81ED-4DB2-BD59-A6C34878D82A}">
                    <a16:rowId xmlns:a16="http://schemas.microsoft.com/office/drawing/2014/main" val="641383714"/>
                  </a:ext>
                </a:extLst>
              </a:tr>
              <a:tr h="180023">
                <a:tc>
                  <a:txBody>
                    <a:bodyPr/>
                    <a:lstStyle/>
                    <a:p>
                      <a:endParaRPr lang="en-US" sz="700" dirty="0">
                        <a:solidFill>
                          <a:schemeClr val="tx1"/>
                        </a:solidFill>
                      </a:endParaRPr>
                    </a:p>
                  </a:txBody>
                  <a:tcPr marL="77153" marR="77153" marT="38576" marB="38576">
                    <a:noFill/>
                  </a:tcPr>
                </a:tc>
                <a:tc>
                  <a:txBody>
                    <a:bodyPr/>
                    <a:lstStyle/>
                    <a:p>
                      <a:endParaRPr lang="en-US" sz="700" b="1" dirty="0">
                        <a:solidFill>
                          <a:schemeClr val="tx1"/>
                        </a:solidFill>
                      </a:endParaRPr>
                    </a:p>
                  </a:txBody>
                  <a:tcPr marL="77153" marR="77153" marT="38576" marB="38576">
                    <a:noFill/>
                  </a:tcPr>
                </a:tc>
                <a:extLst>
                  <a:ext uri="{0D108BD9-81ED-4DB2-BD59-A6C34878D82A}">
                    <a16:rowId xmlns:a16="http://schemas.microsoft.com/office/drawing/2014/main" val="2208789069"/>
                  </a:ext>
                </a:extLst>
              </a:tr>
              <a:tr h="257175">
                <a:tc>
                  <a:txBody>
                    <a:bodyPr/>
                    <a:lstStyle/>
                    <a:p>
                      <a:endParaRPr lang="en-US" sz="1200" dirty="0">
                        <a:solidFill>
                          <a:schemeClr val="tx1"/>
                        </a:solidFill>
                      </a:endParaRPr>
                    </a:p>
                  </a:txBody>
                  <a:tcPr marL="77153" marR="77153" marT="38576" marB="38576">
                    <a:solidFill>
                      <a:srgbClr val="FC840C"/>
                    </a:solidFill>
                  </a:tcPr>
                </a:tc>
                <a:tc>
                  <a:txBody>
                    <a:bodyPr/>
                    <a:lstStyle/>
                    <a:p>
                      <a:r>
                        <a:rPr lang="en-US" sz="1200" b="1" dirty="0">
                          <a:solidFill>
                            <a:schemeClr val="tx1"/>
                          </a:solidFill>
                        </a:rPr>
                        <a:t>Evolocumab</a:t>
                      </a:r>
                    </a:p>
                  </a:txBody>
                  <a:tcPr marL="77153" marR="77153" marT="38576" marB="38576">
                    <a:noFill/>
                  </a:tcPr>
                </a:tc>
                <a:extLst>
                  <a:ext uri="{0D108BD9-81ED-4DB2-BD59-A6C34878D82A}">
                    <a16:rowId xmlns:a16="http://schemas.microsoft.com/office/drawing/2014/main" val="2361102480"/>
                  </a:ext>
                </a:extLst>
              </a:tr>
            </a:tbl>
          </a:graphicData>
        </a:graphic>
      </p:graphicFrame>
      <p:sp>
        <p:nvSpPr>
          <p:cNvPr id="27" name="TextBox 26"/>
          <p:cNvSpPr txBox="1"/>
          <p:nvPr/>
        </p:nvSpPr>
        <p:spPr>
          <a:xfrm>
            <a:off x="2644589" y="2293558"/>
            <a:ext cx="3458260" cy="279307"/>
          </a:xfrm>
          <a:prstGeom prst="rect">
            <a:avLst/>
          </a:prstGeom>
          <a:noFill/>
        </p:spPr>
        <p:txBody>
          <a:bodyPr wrap="square" rtlCol="0" anchor="b">
            <a:spAutoFit/>
          </a:bodyPr>
          <a:lstStyle/>
          <a:p>
            <a:pPr defTabSz="771571" eaLnBrk="1" fontAlgn="auto" hangingPunct="1">
              <a:lnSpc>
                <a:spcPct val="90000"/>
              </a:lnSpc>
              <a:spcBef>
                <a:spcPts val="253"/>
              </a:spcBef>
              <a:spcAft>
                <a:spcPts val="0"/>
              </a:spcAft>
              <a:defRPr/>
            </a:pPr>
            <a:r>
              <a:rPr lang="en-US" sz="1350" b="1" dirty="0">
                <a:solidFill>
                  <a:srgbClr val="000000"/>
                </a:solidFill>
                <a:latin typeface="Arial"/>
              </a:rPr>
              <a:t>LDL-C </a:t>
            </a:r>
            <a:r>
              <a:rPr lang="fr-FR" sz="1350" b="1" dirty="0">
                <a:solidFill>
                  <a:srgbClr val="000000"/>
                </a:solidFill>
                <a:latin typeface="Arial"/>
              </a:rPr>
              <a:t>&lt;70 mg/</a:t>
            </a:r>
            <a:r>
              <a:rPr lang="fr-FR" sz="1350" b="1" dirty="0" err="1">
                <a:solidFill>
                  <a:srgbClr val="000000"/>
                </a:solidFill>
                <a:latin typeface="Arial"/>
              </a:rPr>
              <a:t>dL</a:t>
            </a:r>
            <a:endParaRPr lang="it-IT" sz="844" dirty="0">
              <a:solidFill>
                <a:srgbClr val="000000"/>
              </a:solidFill>
              <a:latin typeface="Arial"/>
            </a:endParaRPr>
          </a:p>
        </p:txBody>
      </p:sp>
      <p:sp>
        <p:nvSpPr>
          <p:cNvPr id="28" name="TextBox 27"/>
          <p:cNvSpPr txBox="1"/>
          <p:nvPr/>
        </p:nvSpPr>
        <p:spPr>
          <a:xfrm>
            <a:off x="6664543" y="2299837"/>
            <a:ext cx="3458260" cy="279307"/>
          </a:xfrm>
          <a:prstGeom prst="rect">
            <a:avLst/>
          </a:prstGeom>
          <a:noFill/>
        </p:spPr>
        <p:txBody>
          <a:bodyPr wrap="square" rtlCol="0" anchor="b">
            <a:spAutoFit/>
          </a:bodyPr>
          <a:lstStyle/>
          <a:p>
            <a:pPr defTabSz="771571" eaLnBrk="1" fontAlgn="auto" hangingPunct="1">
              <a:lnSpc>
                <a:spcPct val="90000"/>
              </a:lnSpc>
              <a:spcBef>
                <a:spcPts val="253"/>
              </a:spcBef>
              <a:spcAft>
                <a:spcPts val="0"/>
              </a:spcAft>
              <a:defRPr/>
            </a:pPr>
            <a:r>
              <a:rPr lang="en-US" sz="1350" b="1" dirty="0">
                <a:solidFill>
                  <a:srgbClr val="000000"/>
                </a:solidFill>
                <a:latin typeface="Arial"/>
              </a:rPr>
              <a:t>LDL-C </a:t>
            </a:r>
            <a:r>
              <a:rPr lang="fr-FR" sz="1350" b="1" dirty="0">
                <a:solidFill>
                  <a:srgbClr val="000000"/>
                </a:solidFill>
                <a:latin typeface="Arial"/>
              </a:rPr>
              <a:t>&lt;55 mg/</a:t>
            </a:r>
            <a:r>
              <a:rPr lang="fr-FR" sz="1350" b="1" dirty="0" err="1">
                <a:solidFill>
                  <a:srgbClr val="000000"/>
                </a:solidFill>
                <a:latin typeface="Arial"/>
              </a:rPr>
              <a:t>dL</a:t>
            </a:r>
            <a:endParaRPr lang="it-IT" sz="844" baseline="30000" dirty="0">
              <a:solidFill>
                <a:srgbClr val="000000"/>
              </a:solidFill>
              <a:latin typeface="Arial"/>
            </a:endParaRPr>
          </a:p>
        </p:txBody>
      </p:sp>
      <p:sp>
        <p:nvSpPr>
          <p:cNvPr id="4" name="Rectangle 3">
            <a:extLst>
              <a:ext uri="{FF2B5EF4-FFF2-40B4-BE49-F238E27FC236}">
                <a16:creationId xmlns:a16="http://schemas.microsoft.com/office/drawing/2014/main" id="{B7EFA687-EC73-4316-8415-9B6857F595AD}"/>
              </a:ext>
            </a:extLst>
          </p:cNvPr>
          <p:cNvSpPr/>
          <p:nvPr/>
        </p:nvSpPr>
        <p:spPr bwMode="gray">
          <a:xfrm>
            <a:off x="8572500" y="6094512"/>
            <a:ext cx="1676400" cy="703896"/>
          </a:xfrm>
          <a:prstGeom prst="rect">
            <a:avLst/>
          </a:prstGeom>
          <a:solidFill>
            <a:schemeClr val="bg1"/>
          </a:solidFill>
          <a:ln w="6350" algn="ctr">
            <a:solidFill>
              <a:schemeClr val="bg1"/>
            </a:solidFill>
            <a:miter lim="800000"/>
            <a:headEnd/>
            <a:tailEnd/>
          </a:ln>
          <a:effectLst/>
        </p:spPr>
        <p:txBody>
          <a:bodyPr wrap="none" lIns="0" tIns="0" rIns="0" bIns="0" rtlCol="0" anchor="ctr"/>
          <a:lstStyle/>
          <a:p>
            <a:pPr algn="ctr"/>
            <a:endParaRPr lang="en-US" dirty="0" err="1"/>
          </a:p>
        </p:txBody>
      </p:sp>
      <p:sp>
        <p:nvSpPr>
          <p:cNvPr id="5" name="Rectangle 4">
            <a:extLst>
              <a:ext uri="{FF2B5EF4-FFF2-40B4-BE49-F238E27FC236}">
                <a16:creationId xmlns:a16="http://schemas.microsoft.com/office/drawing/2014/main" id="{EE7A2C02-C0AF-4139-8FD7-B6FB05B928BD}"/>
              </a:ext>
            </a:extLst>
          </p:cNvPr>
          <p:cNvSpPr/>
          <p:nvPr/>
        </p:nvSpPr>
        <p:spPr>
          <a:xfrm>
            <a:off x="7750859" y="5184340"/>
            <a:ext cx="1059907" cy="279307"/>
          </a:xfrm>
          <a:prstGeom prst="rect">
            <a:avLst/>
          </a:prstGeom>
        </p:spPr>
        <p:txBody>
          <a:bodyPr wrap="none">
            <a:spAutoFit/>
          </a:bodyPr>
          <a:lstStyle/>
          <a:p>
            <a:pPr lvl="0" defTabSz="771571" eaLnBrk="1" fontAlgn="auto" hangingPunct="1">
              <a:lnSpc>
                <a:spcPct val="90000"/>
              </a:lnSpc>
              <a:spcBef>
                <a:spcPts val="253"/>
              </a:spcBef>
              <a:spcAft>
                <a:spcPts val="0"/>
              </a:spcAft>
              <a:defRPr/>
            </a:pPr>
            <a:r>
              <a:rPr lang="fr-FR" sz="1350" b="1" dirty="0">
                <a:solidFill>
                  <a:srgbClr val="000000"/>
                </a:solidFill>
                <a:latin typeface="Arial"/>
              </a:rPr>
              <a:t>(55 mg/</a:t>
            </a:r>
            <a:r>
              <a:rPr lang="fr-FR" sz="1350" b="1" dirty="0" err="1">
                <a:solidFill>
                  <a:srgbClr val="000000"/>
                </a:solidFill>
                <a:latin typeface="Arial"/>
              </a:rPr>
              <a:t>dL</a:t>
            </a:r>
            <a:r>
              <a:rPr lang="fr-FR" sz="1350" b="1" dirty="0">
                <a:solidFill>
                  <a:srgbClr val="000000"/>
                </a:solidFill>
                <a:latin typeface="Arial"/>
              </a:rPr>
              <a:t>)</a:t>
            </a:r>
            <a:endParaRPr lang="it-IT" sz="844" baseline="30000" dirty="0">
              <a:solidFill>
                <a:srgbClr val="000000"/>
              </a:solidFill>
              <a:latin typeface="Arial"/>
            </a:endParaRPr>
          </a:p>
        </p:txBody>
      </p:sp>
      <p:sp>
        <p:nvSpPr>
          <p:cNvPr id="6" name="Rectangle 5">
            <a:extLst>
              <a:ext uri="{FF2B5EF4-FFF2-40B4-BE49-F238E27FC236}">
                <a16:creationId xmlns:a16="http://schemas.microsoft.com/office/drawing/2014/main" id="{B0D0C5B3-7DF5-4A59-974D-E87631482D07}"/>
              </a:ext>
            </a:extLst>
          </p:cNvPr>
          <p:cNvSpPr/>
          <p:nvPr/>
        </p:nvSpPr>
        <p:spPr>
          <a:xfrm>
            <a:off x="3920163" y="5184339"/>
            <a:ext cx="1059907" cy="279307"/>
          </a:xfrm>
          <a:prstGeom prst="rect">
            <a:avLst/>
          </a:prstGeom>
        </p:spPr>
        <p:txBody>
          <a:bodyPr wrap="none">
            <a:spAutoFit/>
          </a:bodyPr>
          <a:lstStyle/>
          <a:p>
            <a:pPr lvl="0" defTabSz="771571" eaLnBrk="1" fontAlgn="auto" hangingPunct="1">
              <a:lnSpc>
                <a:spcPct val="90000"/>
              </a:lnSpc>
              <a:spcBef>
                <a:spcPts val="253"/>
              </a:spcBef>
              <a:spcAft>
                <a:spcPts val="0"/>
              </a:spcAft>
              <a:defRPr/>
            </a:pPr>
            <a:r>
              <a:rPr lang="fr-FR" sz="1350" b="1" dirty="0">
                <a:solidFill>
                  <a:srgbClr val="000000"/>
                </a:solidFill>
                <a:latin typeface="Arial"/>
              </a:rPr>
              <a:t>(70 mg/</a:t>
            </a:r>
            <a:r>
              <a:rPr lang="fr-FR" sz="1350" b="1" dirty="0" err="1">
                <a:solidFill>
                  <a:srgbClr val="000000"/>
                </a:solidFill>
                <a:latin typeface="Arial"/>
              </a:rPr>
              <a:t>dL</a:t>
            </a:r>
            <a:r>
              <a:rPr lang="fr-FR" sz="1350" b="1" dirty="0">
                <a:solidFill>
                  <a:srgbClr val="000000"/>
                </a:solidFill>
                <a:latin typeface="Arial"/>
              </a:rPr>
              <a:t>)</a:t>
            </a:r>
            <a:endParaRPr lang="it-IT" sz="844" baseline="30000" dirty="0">
              <a:solidFill>
                <a:srgbClr val="000000"/>
              </a:solidFill>
              <a:latin typeface="Arial"/>
            </a:endParaRPr>
          </a:p>
        </p:txBody>
      </p:sp>
      <p:sp>
        <p:nvSpPr>
          <p:cNvPr id="14" name="Rectangle 13">
            <a:extLst>
              <a:ext uri="{FF2B5EF4-FFF2-40B4-BE49-F238E27FC236}">
                <a16:creationId xmlns:a16="http://schemas.microsoft.com/office/drawing/2014/main" id="{5C94A78F-E740-49DB-8A80-939F75F59658}"/>
              </a:ext>
            </a:extLst>
          </p:cNvPr>
          <p:cNvSpPr/>
          <p:nvPr/>
        </p:nvSpPr>
        <p:spPr bwMode="gray">
          <a:xfrm>
            <a:off x="2336343" y="2209800"/>
            <a:ext cx="3766505" cy="3253836"/>
          </a:xfrm>
          <a:prstGeom prst="rect">
            <a:avLst/>
          </a:prstGeom>
          <a:solidFill>
            <a:schemeClr val="bg1"/>
          </a:solidFill>
          <a:ln w="6350" algn="ctr">
            <a:solidFill>
              <a:schemeClr val="accent1"/>
            </a:solidFill>
            <a:miter lim="800000"/>
            <a:headEnd/>
            <a:tailEnd/>
          </a:ln>
          <a:effectLst/>
        </p:spPr>
        <p:txBody>
          <a:bodyPr wrap="none" lIns="0" tIns="0" rIns="0" bIns="0" rtlCol="0" anchor="ctr"/>
          <a:lstStyle/>
          <a:p>
            <a:pPr algn="ctr"/>
            <a:endParaRPr lang="en-US" dirty="0" err="1"/>
          </a:p>
        </p:txBody>
      </p:sp>
    </p:spTree>
    <p:extLst>
      <p:ext uri="{BB962C8B-B14F-4D97-AF65-F5344CB8AC3E}">
        <p14:creationId xmlns:p14="http://schemas.microsoft.com/office/powerpoint/2010/main" val="2440726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78644" y="5888236"/>
            <a:ext cx="8548390" cy="206276"/>
          </a:xfrm>
        </p:spPr>
        <p:txBody>
          <a:bodyPr/>
          <a:lstStyle/>
          <a:p>
            <a:pPr defTabSz="771571" fontAlgn="auto">
              <a:lnSpc>
                <a:spcPct val="90000"/>
              </a:lnSpc>
              <a:spcBef>
                <a:spcPts val="253"/>
              </a:spcBef>
              <a:spcAft>
                <a:spcPts val="0"/>
              </a:spcAft>
              <a:buClrTx/>
              <a:defRPr/>
            </a:pPr>
            <a:r>
              <a:rPr lang="en-US" dirty="0">
                <a:solidFill>
                  <a:srgbClr val="000000"/>
                </a:solidFill>
              </a:rPr>
              <a:t>Number (proportion) of patients with each event type are reported, not counting multiple events of the same type. Fisher's exact tests in case of zero events in one group.</a:t>
            </a:r>
          </a:p>
          <a:p>
            <a:pPr defTabSz="771571" fontAlgn="auto">
              <a:lnSpc>
                <a:spcPct val="90000"/>
              </a:lnSpc>
              <a:spcBef>
                <a:spcPts val="253"/>
              </a:spcBef>
              <a:spcAft>
                <a:spcPts val="0"/>
              </a:spcAft>
              <a:buClrTx/>
              <a:defRPr/>
            </a:pPr>
            <a:r>
              <a:rPr lang="en-US" dirty="0">
                <a:solidFill>
                  <a:srgbClr val="000000"/>
                </a:solidFill>
              </a:rPr>
              <a:t>*Excluded is one patient randomly allocated to placebo who withdrew consent early and refused study drug injection and any study intervention.</a:t>
            </a:r>
          </a:p>
          <a:p>
            <a:pPr defTabSz="771571" fontAlgn="auto">
              <a:lnSpc>
                <a:spcPct val="90000"/>
              </a:lnSpc>
              <a:spcBef>
                <a:spcPts val="253"/>
              </a:spcBef>
              <a:spcAft>
                <a:spcPts val="0"/>
              </a:spcAft>
              <a:buClrTx/>
              <a:defRPr/>
            </a:pPr>
            <a:r>
              <a:rPr lang="en-US" dirty="0">
                <a:solidFill>
                  <a:srgbClr val="000000"/>
                </a:solidFill>
              </a:rPr>
              <a:t>AE = adverse event; SAE = serious adverse event. </a:t>
            </a:r>
          </a:p>
          <a:p>
            <a:r>
              <a:rPr lang="en-US" dirty="0"/>
              <a:t>Koskinas KC, et al.  </a:t>
            </a:r>
            <a:r>
              <a:rPr lang="en-US" i="1" dirty="0"/>
              <a:t>J Am Coll Cardiol</a:t>
            </a:r>
            <a:r>
              <a:rPr lang="en-US" dirty="0"/>
              <a:t>.  2019. [epub ahead of print August 31, 2019]. doi.org/10.1016/j.jacc.2019.08.010. </a:t>
            </a:r>
          </a:p>
        </p:txBody>
      </p:sp>
      <p:sp>
        <p:nvSpPr>
          <p:cNvPr id="156674" name="Title 1"/>
          <p:cNvSpPr>
            <a:spLocks noGrp="1"/>
          </p:cNvSpPr>
          <p:nvPr>
            <p:ph type="title"/>
          </p:nvPr>
        </p:nvSpPr>
        <p:spPr/>
        <p:txBody>
          <a:bodyPr/>
          <a:lstStyle/>
          <a:p>
            <a:r>
              <a:rPr lang="en-US" dirty="0"/>
              <a:t>EVOPACS Secondary Endpoint: No New Safety Findings</a:t>
            </a:r>
            <a:endParaRPr altLang="en-US" sz="2025" dirty="0"/>
          </a:p>
        </p:txBody>
      </p:sp>
      <p:grpSp>
        <p:nvGrpSpPr>
          <p:cNvPr id="7" name="Group 6">
            <a:extLst>
              <a:ext uri="{FF2B5EF4-FFF2-40B4-BE49-F238E27FC236}">
                <a16:creationId xmlns:a16="http://schemas.microsoft.com/office/drawing/2014/main" id="{7507B3DB-0F12-48EF-8315-27E882B3748C}"/>
              </a:ext>
            </a:extLst>
          </p:cNvPr>
          <p:cNvGrpSpPr/>
          <p:nvPr/>
        </p:nvGrpSpPr>
        <p:grpSpPr>
          <a:xfrm>
            <a:off x="585482" y="2127273"/>
            <a:ext cx="8073553" cy="3272917"/>
            <a:chOff x="693904" y="1886212"/>
            <a:chExt cx="9568655" cy="3879013"/>
          </a:xfrm>
        </p:grpSpPr>
        <p:sp>
          <p:nvSpPr>
            <p:cNvPr id="8" name="Rectangle 7">
              <a:extLst>
                <a:ext uri="{FF2B5EF4-FFF2-40B4-BE49-F238E27FC236}">
                  <a16:creationId xmlns:a16="http://schemas.microsoft.com/office/drawing/2014/main" id="{69B42219-D0EE-447A-9366-9090296DB6D8}"/>
                </a:ext>
              </a:extLst>
            </p:cNvPr>
            <p:cNvSpPr/>
            <p:nvPr/>
          </p:nvSpPr>
          <p:spPr bwMode="auto">
            <a:xfrm>
              <a:off x="693904" y="1886212"/>
              <a:ext cx="1955801" cy="387901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71571" eaLnBrk="1" fontAlgn="auto" hangingPunct="1">
                <a:spcBef>
                  <a:spcPts val="0"/>
                </a:spcBef>
                <a:spcAft>
                  <a:spcPts val="0"/>
                </a:spcAft>
                <a:defRPr/>
              </a:pPr>
              <a:endParaRPr lang="en-US" sz="1013" dirty="0">
                <a:solidFill>
                  <a:srgbClr val="000000"/>
                </a:solidFill>
                <a:latin typeface="Arial" panose="020B0604020202020204"/>
              </a:endParaRPr>
            </a:p>
          </p:txBody>
        </p:sp>
        <p:cxnSp>
          <p:nvCxnSpPr>
            <p:cNvPr id="9" name="Straight Connector 8">
              <a:extLst>
                <a:ext uri="{FF2B5EF4-FFF2-40B4-BE49-F238E27FC236}">
                  <a16:creationId xmlns:a16="http://schemas.microsoft.com/office/drawing/2014/main" id="{B8A50935-7431-48BD-A6C7-B6DCB01FB355}"/>
                </a:ext>
              </a:extLst>
            </p:cNvPr>
            <p:cNvCxnSpPr/>
            <p:nvPr/>
          </p:nvCxnSpPr>
          <p:spPr>
            <a:xfrm>
              <a:off x="693904" y="1886212"/>
              <a:ext cx="956865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1913FA65-6367-4320-AD41-008E87023AFB}"/>
              </a:ext>
            </a:extLst>
          </p:cNvPr>
          <p:cNvSpPr>
            <a:spLocks noChangeArrowheads="1"/>
          </p:cNvSpPr>
          <p:nvPr/>
        </p:nvSpPr>
        <p:spPr bwMode="auto">
          <a:xfrm>
            <a:off x="651254" y="2507672"/>
            <a:ext cx="1518661" cy="23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defTabSz="444500">
              <a:defRPr>
                <a:solidFill>
                  <a:schemeClr val="tx1"/>
                </a:solidFill>
                <a:latin typeface="Arial" panose="020B0604020202020204" pitchFamily="34" charset="0"/>
              </a:defRPr>
            </a:lvl1pPr>
            <a:lvl2pPr marL="742950" indent="-285750" defTabSz="444500">
              <a:defRPr>
                <a:solidFill>
                  <a:schemeClr val="tx1"/>
                </a:solidFill>
                <a:latin typeface="Arial" panose="020B0604020202020204" pitchFamily="34" charset="0"/>
              </a:defRPr>
            </a:lvl2pPr>
            <a:lvl3pPr marL="1143000" indent="-228600" defTabSz="444500">
              <a:defRPr>
                <a:solidFill>
                  <a:schemeClr val="tx1"/>
                </a:solidFill>
                <a:latin typeface="Arial" panose="020B0604020202020204" pitchFamily="34" charset="0"/>
              </a:defRPr>
            </a:lvl3pPr>
            <a:lvl4pPr marL="1600200" indent="-228600" defTabSz="444500">
              <a:defRPr>
                <a:solidFill>
                  <a:schemeClr val="tx1"/>
                </a:solidFill>
                <a:latin typeface="Arial" panose="020B0604020202020204" pitchFamily="34" charset="0"/>
              </a:defRPr>
            </a:lvl4pPr>
            <a:lvl5pPr marL="2057400" indent="-228600" defTabSz="444500">
              <a:defRPr>
                <a:solidFill>
                  <a:schemeClr val="tx1"/>
                </a:solidFill>
                <a:latin typeface="Arial" panose="020B0604020202020204" pitchFamily="34" charset="0"/>
              </a:defRPr>
            </a:lvl5pPr>
            <a:lvl6pPr marL="2514600" indent="-228600" defTabSz="444500" fontAlgn="base">
              <a:spcBef>
                <a:spcPct val="0"/>
              </a:spcBef>
              <a:spcAft>
                <a:spcPct val="0"/>
              </a:spcAft>
              <a:defRPr>
                <a:solidFill>
                  <a:schemeClr val="tx1"/>
                </a:solidFill>
                <a:latin typeface="Arial" panose="020B0604020202020204" pitchFamily="34" charset="0"/>
              </a:defRPr>
            </a:lvl6pPr>
            <a:lvl7pPr marL="2971800" indent="-228600" defTabSz="444500" fontAlgn="base">
              <a:spcBef>
                <a:spcPct val="0"/>
              </a:spcBef>
              <a:spcAft>
                <a:spcPct val="0"/>
              </a:spcAft>
              <a:defRPr>
                <a:solidFill>
                  <a:schemeClr val="tx1"/>
                </a:solidFill>
                <a:latin typeface="Arial" panose="020B0604020202020204" pitchFamily="34" charset="0"/>
              </a:defRPr>
            </a:lvl7pPr>
            <a:lvl8pPr marL="3429000" indent="-228600" defTabSz="444500" fontAlgn="base">
              <a:spcBef>
                <a:spcPct val="0"/>
              </a:spcBef>
              <a:spcAft>
                <a:spcPct val="0"/>
              </a:spcAft>
              <a:defRPr>
                <a:solidFill>
                  <a:schemeClr val="tx1"/>
                </a:solidFill>
                <a:latin typeface="Arial" panose="020B0604020202020204" pitchFamily="34" charset="0"/>
              </a:defRPr>
            </a:lvl8pPr>
            <a:lvl9pPr marL="3886200" indent="-228600" defTabSz="444500" fontAlgn="base">
              <a:spcBef>
                <a:spcPct val="0"/>
              </a:spcBef>
              <a:spcAft>
                <a:spcPct val="0"/>
              </a:spcAft>
              <a:defRPr>
                <a:solidFill>
                  <a:schemeClr val="tx1"/>
                </a:solidFill>
                <a:latin typeface="Arial" panose="020B0604020202020204" pitchFamily="34" charset="0"/>
              </a:defRPr>
            </a:lvl9pPr>
          </a:lstStyle>
          <a:p>
            <a:pPr defTabSz="385785" eaLnBrk="1" fontAlgn="auto" hangingPunct="1">
              <a:spcBef>
                <a:spcPts val="0"/>
              </a:spcBef>
              <a:spcAft>
                <a:spcPts val="0"/>
              </a:spcAft>
            </a:pPr>
            <a:r>
              <a:rPr lang="en-US" sz="1350" dirty="0">
                <a:solidFill>
                  <a:srgbClr val="000000"/>
                </a:solidFill>
                <a:latin typeface="Arial"/>
              </a:rPr>
              <a:t>There were no new safety findings. The percentage of patients who experienced AEs, SAEs, and AEs resulting in study </a:t>
            </a:r>
          </a:p>
          <a:p>
            <a:pPr defTabSz="385785" eaLnBrk="1" fontAlgn="auto" hangingPunct="1">
              <a:spcBef>
                <a:spcPts val="0"/>
              </a:spcBef>
              <a:spcAft>
                <a:spcPts val="0"/>
              </a:spcAft>
              <a:defRPr/>
            </a:pPr>
            <a:r>
              <a:rPr lang="en-US" sz="1350" dirty="0">
                <a:solidFill>
                  <a:srgbClr val="000000"/>
                </a:solidFill>
                <a:latin typeface="Arial"/>
              </a:rPr>
              <a:t>discontinuation were similar between groups</a:t>
            </a:r>
          </a:p>
        </p:txBody>
      </p:sp>
      <p:graphicFrame>
        <p:nvGraphicFramePr>
          <p:cNvPr id="22" name="Table 21"/>
          <p:cNvGraphicFramePr>
            <a:graphicFrameLocks noGrp="1"/>
          </p:cNvGraphicFramePr>
          <p:nvPr/>
        </p:nvGraphicFramePr>
        <p:xfrm>
          <a:off x="2301462" y="2759173"/>
          <a:ext cx="7652522" cy="2046580"/>
        </p:xfrm>
        <a:graphic>
          <a:graphicData uri="http://schemas.openxmlformats.org/drawingml/2006/table">
            <a:tbl>
              <a:tblPr firstRow="1" bandRow="1">
                <a:tableStyleId>{5C22544A-7EE6-4342-B048-85BDC9FD1C3A}</a:tableStyleId>
              </a:tblPr>
              <a:tblGrid>
                <a:gridCol w="3523552">
                  <a:extLst>
                    <a:ext uri="{9D8B030D-6E8A-4147-A177-3AD203B41FA5}">
                      <a16:colId xmlns:a16="http://schemas.microsoft.com/office/drawing/2014/main" val="748292299"/>
                    </a:ext>
                  </a:extLst>
                </a:gridCol>
                <a:gridCol w="1851660">
                  <a:extLst>
                    <a:ext uri="{9D8B030D-6E8A-4147-A177-3AD203B41FA5}">
                      <a16:colId xmlns:a16="http://schemas.microsoft.com/office/drawing/2014/main" val="2002922367"/>
                    </a:ext>
                  </a:extLst>
                </a:gridCol>
                <a:gridCol w="1456253">
                  <a:extLst>
                    <a:ext uri="{9D8B030D-6E8A-4147-A177-3AD203B41FA5}">
                      <a16:colId xmlns:a16="http://schemas.microsoft.com/office/drawing/2014/main" val="2682750905"/>
                    </a:ext>
                  </a:extLst>
                </a:gridCol>
                <a:gridCol w="821057">
                  <a:extLst>
                    <a:ext uri="{9D8B030D-6E8A-4147-A177-3AD203B41FA5}">
                      <a16:colId xmlns:a16="http://schemas.microsoft.com/office/drawing/2014/main" val="509739809"/>
                    </a:ext>
                  </a:extLst>
                </a:gridCol>
              </a:tblGrid>
              <a:tr h="775264">
                <a:tc>
                  <a:txBody>
                    <a:bodyPr/>
                    <a:lstStyle/>
                    <a:p>
                      <a:pPr algn="l" fontAlgn="b">
                        <a:lnSpc>
                          <a:spcPct val="90000"/>
                        </a:lnSpc>
                      </a:pPr>
                      <a:endParaRPr lang="en-US" sz="1700" b="0" i="0" u="none" strike="noStrike" dirty="0">
                        <a:solidFill>
                          <a:srgbClr val="000000"/>
                        </a:solidFill>
                        <a:effectLst/>
                        <a:latin typeface="+mn-lt"/>
                      </a:endParaRPr>
                    </a:p>
                  </a:txBody>
                  <a:tcPr marL="77153" marR="77153" marT="23146" marB="23146" anchor="b">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lnSpc>
                          <a:spcPct val="90000"/>
                        </a:lnSpc>
                      </a:pPr>
                      <a:r>
                        <a:rPr lang="en-US" sz="1700" u="none" strike="noStrike" dirty="0">
                          <a:effectLst/>
                          <a:latin typeface="+mn-lt"/>
                        </a:rPr>
                        <a:t>Evolocumab</a:t>
                      </a:r>
                    </a:p>
                    <a:p>
                      <a:pPr algn="ctr" fontAlgn="b">
                        <a:lnSpc>
                          <a:spcPct val="90000"/>
                        </a:lnSpc>
                      </a:pPr>
                      <a:r>
                        <a:rPr lang="en-US" sz="1700" u="none" strike="noStrike" dirty="0">
                          <a:effectLst/>
                          <a:latin typeface="+mn-lt"/>
                        </a:rPr>
                        <a:t>(n = 155)</a:t>
                      </a:r>
                      <a:endParaRPr lang="en-US" sz="1700" b="0" i="0" u="none" strike="noStrike" dirty="0">
                        <a:solidFill>
                          <a:srgbClr val="000000"/>
                        </a:solidFill>
                        <a:effectLst/>
                        <a:latin typeface="+mn-lt"/>
                      </a:endParaRPr>
                    </a:p>
                  </a:txBody>
                  <a:tcPr marL="77153" marR="77153" marT="23146" marB="23146" anchor="b">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lnSpc>
                          <a:spcPct val="90000"/>
                        </a:lnSpc>
                      </a:pPr>
                      <a:r>
                        <a:rPr lang="en-US" sz="1700" u="none" strike="noStrike" dirty="0">
                          <a:effectLst/>
                          <a:latin typeface="+mn-lt"/>
                        </a:rPr>
                        <a:t>Placebo</a:t>
                      </a:r>
                    </a:p>
                    <a:p>
                      <a:pPr algn="ctr" fontAlgn="b">
                        <a:lnSpc>
                          <a:spcPct val="90000"/>
                        </a:lnSpc>
                      </a:pPr>
                      <a:r>
                        <a:rPr lang="en-US" sz="1700" u="none" strike="noStrike" dirty="0">
                          <a:effectLst/>
                          <a:latin typeface="+mn-lt"/>
                        </a:rPr>
                        <a:t>(n = 152)</a:t>
                      </a:r>
                      <a:r>
                        <a:rPr lang="en-US" sz="1700" u="none" strike="noStrike" baseline="30000" dirty="0">
                          <a:effectLst/>
                          <a:latin typeface="+mn-lt"/>
                        </a:rPr>
                        <a:t>*</a:t>
                      </a:r>
                      <a:endParaRPr lang="en-US" sz="1700" b="0" i="0" u="none" strike="noStrike" dirty="0">
                        <a:solidFill>
                          <a:srgbClr val="000000"/>
                        </a:solidFill>
                        <a:effectLst/>
                        <a:latin typeface="+mn-lt"/>
                      </a:endParaRPr>
                    </a:p>
                  </a:txBody>
                  <a:tcPr marL="77153" marR="77153" marT="23146" marB="23146" anchor="b">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lnSpc>
                          <a:spcPct val="90000"/>
                        </a:lnSpc>
                      </a:pPr>
                      <a:r>
                        <a:rPr lang="en-US" sz="1700" i="1" u="none" strike="noStrike" dirty="0">
                          <a:effectLst/>
                          <a:latin typeface="+mn-lt"/>
                        </a:rPr>
                        <a:t>P </a:t>
                      </a:r>
                      <a:r>
                        <a:rPr lang="en-US" sz="1700" u="none" strike="noStrike" dirty="0">
                          <a:effectLst/>
                          <a:latin typeface="+mn-lt"/>
                        </a:rPr>
                        <a:t>value</a:t>
                      </a:r>
                      <a:endParaRPr lang="en-US" sz="1700" b="0" i="0" u="none" strike="noStrike" dirty="0">
                        <a:solidFill>
                          <a:srgbClr val="000000"/>
                        </a:solidFill>
                        <a:effectLst/>
                        <a:latin typeface="+mn-lt"/>
                      </a:endParaRPr>
                    </a:p>
                  </a:txBody>
                  <a:tcPr marL="77153" marR="77153" marT="23146" marB="23146" anchor="b">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1025277"/>
                  </a:ext>
                </a:extLst>
              </a:tr>
              <a:tr h="290724">
                <a:tc>
                  <a:txBody>
                    <a:bodyPr/>
                    <a:lstStyle/>
                    <a:p>
                      <a:pPr algn="l" fontAlgn="b">
                        <a:lnSpc>
                          <a:spcPct val="90000"/>
                        </a:lnSpc>
                      </a:pPr>
                      <a:r>
                        <a:rPr lang="en-US" sz="1700" b="1" u="none" strike="noStrike" dirty="0">
                          <a:effectLst/>
                          <a:latin typeface="+mn-lt"/>
                        </a:rPr>
                        <a:t>Any AE</a:t>
                      </a:r>
                      <a:endParaRPr lang="en-US" sz="1700" b="1" i="0" u="none" strike="noStrike" dirty="0">
                        <a:solidFill>
                          <a:srgbClr val="000000"/>
                        </a:solidFill>
                        <a:effectLst/>
                        <a:latin typeface="+mn-lt"/>
                      </a:endParaRPr>
                    </a:p>
                  </a:txBody>
                  <a:tcPr marL="77153" marR="77153" marT="23146" marB="23146" anchor="b">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90000"/>
                        </a:lnSpc>
                      </a:pPr>
                      <a:r>
                        <a:rPr lang="en-US" sz="1700" u="none" strike="noStrike" dirty="0">
                          <a:effectLst/>
                          <a:latin typeface="+mn-lt"/>
                        </a:rPr>
                        <a:t>78 (50.3)</a:t>
                      </a:r>
                      <a:endParaRPr lang="en-US" sz="1700" b="0" i="0" u="none" strike="noStrike" dirty="0">
                        <a:solidFill>
                          <a:srgbClr val="000000"/>
                        </a:solidFill>
                        <a:effectLst/>
                        <a:latin typeface="+mn-lt"/>
                      </a:endParaRPr>
                    </a:p>
                  </a:txBody>
                  <a:tcPr marL="77153" marR="77153" marT="23146" marB="23146" anchor="b">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1700" u="none" strike="noStrike" dirty="0">
                          <a:effectLst/>
                          <a:latin typeface="+mn-lt"/>
                        </a:rPr>
                        <a:t>77 (50.7)</a:t>
                      </a:r>
                      <a:endParaRPr lang="en-US" sz="1700" b="0" i="0" u="none" strike="noStrike" dirty="0">
                        <a:solidFill>
                          <a:srgbClr val="000000"/>
                        </a:solidFill>
                        <a:effectLst/>
                        <a:latin typeface="+mn-lt"/>
                      </a:endParaRPr>
                    </a:p>
                  </a:txBody>
                  <a:tcPr marL="77153" marR="77153" marT="23146" marB="23146" anchor="b">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1700" u="none" strike="noStrike" dirty="0">
                          <a:effectLst/>
                          <a:latin typeface="+mn-lt"/>
                        </a:rPr>
                        <a:t>0.72</a:t>
                      </a:r>
                      <a:endParaRPr lang="en-US" sz="1700" b="0" i="0" u="none" strike="noStrike" dirty="0">
                        <a:solidFill>
                          <a:srgbClr val="000000"/>
                        </a:solidFill>
                        <a:effectLst/>
                        <a:latin typeface="+mn-lt"/>
                      </a:endParaRPr>
                    </a:p>
                  </a:txBody>
                  <a:tcPr marL="77153" marR="77153" marT="23146" marB="23146" anchor="b">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1842536"/>
                  </a:ext>
                </a:extLst>
              </a:tr>
              <a:tr h="447598">
                <a:tc>
                  <a:txBody>
                    <a:bodyPr/>
                    <a:lstStyle/>
                    <a:p>
                      <a:pPr algn="l" fontAlgn="b">
                        <a:lnSpc>
                          <a:spcPct val="90000"/>
                        </a:lnSpc>
                      </a:pPr>
                      <a:r>
                        <a:rPr lang="en-US" sz="1700" b="1" u="none" strike="noStrike" dirty="0">
                          <a:effectLst/>
                          <a:latin typeface="+mn-lt"/>
                        </a:rPr>
                        <a:t>SAE</a:t>
                      </a:r>
                      <a:endParaRPr lang="en-US" sz="1700" b="1" i="0" u="none" strike="noStrike" dirty="0">
                        <a:solidFill>
                          <a:srgbClr val="000000"/>
                        </a:solidFill>
                        <a:effectLst/>
                        <a:latin typeface="+mn-lt"/>
                      </a:endParaRPr>
                    </a:p>
                  </a:txBody>
                  <a:tcPr marL="77153" marR="77153" marT="23146" marB="23146" anchor="b">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90000"/>
                        </a:lnSpc>
                      </a:pPr>
                      <a:r>
                        <a:rPr lang="en-US" sz="1700" u="none" strike="noStrike" dirty="0">
                          <a:effectLst/>
                          <a:latin typeface="+mn-lt"/>
                        </a:rPr>
                        <a:t>12 (7.7)</a:t>
                      </a:r>
                      <a:endParaRPr lang="en-US" sz="1700" b="0" i="0" u="none" strike="noStrike" dirty="0">
                        <a:solidFill>
                          <a:srgbClr val="000000"/>
                        </a:solidFill>
                        <a:effectLst/>
                        <a:latin typeface="+mn-lt"/>
                      </a:endParaRPr>
                    </a:p>
                  </a:txBody>
                  <a:tcPr marL="77153" marR="77153" marT="23146" marB="23146" anchor="b">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1700" u="none" strike="noStrike" dirty="0">
                          <a:effectLst/>
                          <a:latin typeface="+mn-lt"/>
                        </a:rPr>
                        <a:t>11 (7.2)</a:t>
                      </a:r>
                      <a:endParaRPr lang="en-US" sz="1700" b="0" i="0" u="none" strike="noStrike" dirty="0">
                        <a:solidFill>
                          <a:srgbClr val="000000"/>
                        </a:solidFill>
                        <a:effectLst/>
                        <a:latin typeface="+mn-lt"/>
                      </a:endParaRPr>
                    </a:p>
                  </a:txBody>
                  <a:tcPr marL="77153" marR="77153" marT="23146" marB="23146" anchor="b">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1700" u="none" strike="noStrike" dirty="0">
                          <a:effectLst/>
                          <a:latin typeface="+mn-lt"/>
                        </a:rPr>
                        <a:t>0.84</a:t>
                      </a:r>
                      <a:endParaRPr lang="en-US" sz="1700" b="0" i="0" u="none" strike="noStrike" dirty="0">
                        <a:solidFill>
                          <a:srgbClr val="000000"/>
                        </a:solidFill>
                        <a:effectLst/>
                        <a:latin typeface="+mn-lt"/>
                      </a:endParaRPr>
                    </a:p>
                  </a:txBody>
                  <a:tcPr marL="77153" marR="77153" marT="23146" marB="23146" anchor="b">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3367191"/>
                  </a:ext>
                </a:extLst>
              </a:tr>
              <a:tr h="532994">
                <a:tc>
                  <a:txBody>
                    <a:bodyPr/>
                    <a:lstStyle/>
                    <a:p>
                      <a:pPr algn="l" fontAlgn="b">
                        <a:lnSpc>
                          <a:spcPct val="90000"/>
                        </a:lnSpc>
                      </a:pPr>
                      <a:r>
                        <a:rPr lang="en-US" sz="1700" b="1" u="none" strike="noStrike" dirty="0">
                          <a:effectLst/>
                          <a:latin typeface="+mn-lt"/>
                        </a:rPr>
                        <a:t>AE resulting in study drug discontinuation</a:t>
                      </a:r>
                      <a:endParaRPr lang="en-US" sz="1700" b="1" i="0" u="none" strike="noStrike" dirty="0">
                        <a:solidFill>
                          <a:srgbClr val="000000"/>
                        </a:solidFill>
                        <a:effectLst/>
                        <a:latin typeface="+mn-lt"/>
                      </a:endParaRPr>
                    </a:p>
                  </a:txBody>
                  <a:tcPr marL="77153" marR="77153" marT="23146" marB="23146" anchor="b">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90000"/>
                        </a:lnSpc>
                      </a:pPr>
                      <a:r>
                        <a:rPr lang="en-US" sz="1700" u="none" strike="noStrike" dirty="0">
                          <a:effectLst/>
                          <a:latin typeface="+mn-lt"/>
                        </a:rPr>
                        <a:t>2 (1.3)</a:t>
                      </a:r>
                      <a:endParaRPr lang="en-US" sz="1700" b="0" i="0" u="none" strike="noStrike" dirty="0">
                        <a:solidFill>
                          <a:srgbClr val="000000"/>
                        </a:solidFill>
                        <a:effectLst/>
                        <a:latin typeface="+mn-lt"/>
                      </a:endParaRPr>
                    </a:p>
                  </a:txBody>
                  <a:tcPr marL="77153" marR="77153" marT="23146" marB="23146" anchor="b">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1700" u="none" strike="noStrike" dirty="0">
                          <a:effectLst/>
                          <a:latin typeface="+mn-lt"/>
                        </a:rPr>
                        <a:t>3 (2.0)</a:t>
                      </a:r>
                      <a:endParaRPr lang="en-US" sz="1700" b="0" i="0" u="none" strike="noStrike" dirty="0">
                        <a:solidFill>
                          <a:srgbClr val="000000"/>
                        </a:solidFill>
                        <a:effectLst/>
                        <a:latin typeface="+mn-lt"/>
                      </a:endParaRPr>
                    </a:p>
                  </a:txBody>
                  <a:tcPr marL="77153" marR="77153" marT="23146" marB="23146" anchor="b">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1700" u="none" strike="noStrike" dirty="0">
                          <a:effectLst/>
                          <a:latin typeface="+mn-lt"/>
                        </a:rPr>
                        <a:t>0.65</a:t>
                      </a:r>
                      <a:endParaRPr lang="en-US" sz="1700" b="0" i="0" u="none" strike="noStrike" dirty="0">
                        <a:solidFill>
                          <a:srgbClr val="000000"/>
                        </a:solidFill>
                        <a:effectLst/>
                        <a:latin typeface="+mn-lt"/>
                      </a:endParaRPr>
                    </a:p>
                  </a:txBody>
                  <a:tcPr marL="77153" marR="77153" marT="23146" marB="23146" anchor="b">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1381903"/>
                  </a:ext>
                </a:extLst>
              </a:tr>
            </a:tbl>
          </a:graphicData>
        </a:graphic>
      </p:graphicFrame>
      <p:sp>
        <p:nvSpPr>
          <p:cNvPr id="3" name="Rectangle 2">
            <a:extLst>
              <a:ext uri="{FF2B5EF4-FFF2-40B4-BE49-F238E27FC236}">
                <a16:creationId xmlns:a16="http://schemas.microsoft.com/office/drawing/2014/main" id="{FB0CF931-AD1B-4198-80FF-61321224A48F}"/>
              </a:ext>
            </a:extLst>
          </p:cNvPr>
          <p:cNvSpPr/>
          <p:nvPr/>
        </p:nvSpPr>
        <p:spPr bwMode="gray">
          <a:xfrm>
            <a:off x="8572500" y="6019800"/>
            <a:ext cx="1676400" cy="762000"/>
          </a:xfrm>
          <a:prstGeom prst="rect">
            <a:avLst/>
          </a:prstGeom>
          <a:solidFill>
            <a:schemeClr val="bg1"/>
          </a:solidFill>
          <a:ln w="6350" algn="ctr">
            <a:solidFill>
              <a:schemeClr val="bg1"/>
            </a:solidFill>
            <a:miter lim="800000"/>
            <a:headEnd/>
            <a:tailEnd/>
          </a:ln>
          <a:effectLst/>
        </p:spPr>
        <p:txBody>
          <a:bodyPr wrap="none" lIns="0" tIns="0" rIns="0" bIns="0" rtlCol="0" anchor="ctr"/>
          <a:lstStyle/>
          <a:p>
            <a:pPr algn="ctr"/>
            <a:endParaRPr lang="en-US" dirty="0" err="1"/>
          </a:p>
        </p:txBody>
      </p:sp>
    </p:spTree>
    <p:extLst>
      <p:ext uri="{BB962C8B-B14F-4D97-AF65-F5344CB8AC3E}">
        <p14:creationId xmlns:p14="http://schemas.microsoft.com/office/powerpoint/2010/main" val="1559341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4" name="Straight Connector 33"/>
          <p:cNvCxnSpPr>
            <a:cxnSpLocks/>
          </p:cNvCxnSpPr>
          <p:nvPr/>
        </p:nvCxnSpPr>
        <p:spPr>
          <a:xfrm>
            <a:off x="4071425" y="2153689"/>
            <a:ext cx="0" cy="50149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0"/>
          </p:nvPr>
        </p:nvSpPr>
        <p:spPr>
          <a:xfrm>
            <a:off x="576072" y="6020803"/>
            <a:ext cx="8548390" cy="206276"/>
          </a:xfrm>
        </p:spPr>
        <p:txBody>
          <a:bodyPr/>
          <a:lstStyle/>
          <a:p>
            <a:br>
              <a:rPr lang="en-US" altLang="en-US" dirty="0"/>
            </a:br>
            <a:r>
              <a:rPr lang="en-US" dirty="0"/>
              <a:t>hsCRP = high-sensitivity C-reactive protein.</a:t>
            </a:r>
            <a:r>
              <a:rPr lang="en-US" altLang="en-US" dirty="0"/>
              <a:t>.</a:t>
            </a:r>
            <a:br>
              <a:rPr lang="en-US" altLang="en-US" dirty="0"/>
            </a:br>
            <a:r>
              <a:rPr lang="en-US" dirty="0"/>
              <a:t>Trankle CR, et al. </a:t>
            </a:r>
            <a:r>
              <a:rPr lang="en-US" i="1" dirty="0"/>
              <a:t>J Cardiovasc Pharmacol</a:t>
            </a:r>
            <a:r>
              <a:rPr lang="en-US" dirty="0"/>
              <a:t>. 2019. [In press].</a:t>
            </a:r>
          </a:p>
          <a:p>
            <a:endParaRPr lang="en-US" altLang="en-US" dirty="0"/>
          </a:p>
        </p:txBody>
      </p:sp>
      <p:sp>
        <p:nvSpPr>
          <p:cNvPr id="2" name="Title 1">
            <a:extLst>
              <a:ext uri="{FF2B5EF4-FFF2-40B4-BE49-F238E27FC236}">
                <a16:creationId xmlns:a16="http://schemas.microsoft.com/office/drawing/2014/main" id="{A6701197-A766-4B99-BD9A-F0D6254D735C}"/>
              </a:ext>
            </a:extLst>
          </p:cNvPr>
          <p:cNvSpPr>
            <a:spLocks noGrp="1"/>
          </p:cNvSpPr>
          <p:nvPr>
            <p:ph type="title"/>
          </p:nvPr>
        </p:nvSpPr>
        <p:spPr/>
        <p:txBody>
          <a:bodyPr/>
          <a:lstStyle/>
          <a:p>
            <a:r>
              <a:rPr lang="en-US" altLang="en-US" sz="3200" dirty="0"/>
              <a:t>The VCU-ALIROCRT Trial: Alirocumab in Patients With Acute NSTEMI</a:t>
            </a:r>
            <a:endParaRPr lang="en-US" sz="3200" baseline="30000" dirty="0"/>
          </a:p>
        </p:txBody>
      </p:sp>
      <p:sp>
        <p:nvSpPr>
          <p:cNvPr id="90" name="Rectangle 89"/>
          <p:cNvSpPr/>
          <p:nvPr/>
        </p:nvSpPr>
        <p:spPr>
          <a:xfrm>
            <a:off x="0" y="4012029"/>
            <a:ext cx="10287000" cy="959265"/>
          </a:xfrm>
          <a:prstGeom prst="rect">
            <a:avLst/>
          </a:prstGeom>
          <a:gradFill>
            <a:gsLst>
              <a:gs pos="0">
                <a:schemeClr val="accent1">
                  <a:alpha val="10000"/>
                </a:schemeClr>
              </a:gs>
              <a:gs pos="79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defTabSz="771571" eaLnBrk="1" fontAlgn="auto" hangingPunct="1">
              <a:spcBef>
                <a:spcPts val="0"/>
              </a:spcBef>
              <a:spcAft>
                <a:spcPts val="0"/>
              </a:spcAft>
            </a:pPr>
            <a:endParaRPr lang="en-US" sz="1519" dirty="0">
              <a:solidFill>
                <a:srgbClr val="FFFFFF"/>
              </a:solidFill>
              <a:latin typeface="Arial" panose="020B0604020202020204"/>
            </a:endParaRPr>
          </a:p>
        </p:txBody>
      </p:sp>
      <p:sp>
        <p:nvSpPr>
          <p:cNvPr id="113" name="Rectangle 112"/>
          <p:cNvSpPr/>
          <p:nvPr/>
        </p:nvSpPr>
        <p:spPr>
          <a:xfrm>
            <a:off x="0" y="4719850"/>
            <a:ext cx="10287000" cy="925830"/>
          </a:xfrm>
          <a:prstGeom prst="rect">
            <a:avLst/>
          </a:prstGeom>
          <a:gradFill>
            <a:gsLst>
              <a:gs pos="0">
                <a:schemeClr val="accent5">
                  <a:alpha val="10000"/>
                </a:schemeClr>
              </a:gs>
              <a:gs pos="79000">
                <a:schemeClr val="accent5">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defTabSz="771571" eaLnBrk="1" fontAlgn="auto" hangingPunct="1">
              <a:spcBef>
                <a:spcPts val="0"/>
              </a:spcBef>
              <a:spcAft>
                <a:spcPts val="0"/>
              </a:spcAft>
            </a:pPr>
            <a:endParaRPr lang="en-US" sz="1519" dirty="0">
              <a:solidFill>
                <a:srgbClr val="FFFFFF"/>
              </a:solidFill>
              <a:latin typeface="Arial" panose="020B0604020202020204"/>
            </a:endParaRPr>
          </a:p>
        </p:txBody>
      </p:sp>
      <p:sp>
        <p:nvSpPr>
          <p:cNvPr id="114" name="Rectangle 5"/>
          <p:cNvSpPr txBox="1">
            <a:spLocks noChangeArrowheads="1"/>
          </p:cNvSpPr>
          <p:nvPr/>
        </p:nvSpPr>
        <p:spPr>
          <a:xfrm>
            <a:off x="578644" y="3712690"/>
            <a:ext cx="4312757" cy="275149"/>
          </a:xfrm>
          <a:prstGeom prst="rect">
            <a:avLst/>
          </a:prstGeom>
          <a:noFill/>
        </p:spPr>
        <p:txBody>
          <a:bodyPr lIns="0" tIns="0" rIns="0" bIns="0" anchor="b" anchorCtr="0">
            <a:noAutofit/>
          </a:bodyPr>
          <a:lstStyle>
            <a:lvl1pPr marL="214313" indent="-214313" algn="l" rtl="0" eaLnBrk="0" fontAlgn="base" hangingPunct="0">
              <a:spcBef>
                <a:spcPct val="0"/>
              </a:spcBef>
              <a:spcAft>
                <a:spcPct val="0"/>
              </a:spcAft>
              <a:buClr>
                <a:schemeClr val="tx2"/>
              </a:buClr>
              <a:buSzPct val="119000"/>
              <a:buChar char="•"/>
              <a:defRPr b="1" kern="1200">
                <a:solidFill>
                  <a:schemeClr val="tx1"/>
                </a:solidFill>
                <a:latin typeface="+mn-lt"/>
                <a:ea typeface="+mn-ea"/>
                <a:cs typeface="+mn-cs"/>
              </a:defRPr>
            </a:lvl1pPr>
            <a:lvl2pPr marL="571500" indent="-214313" algn="l" rtl="0" eaLnBrk="0" fontAlgn="base" hangingPunct="0">
              <a:spcBef>
                <a:spcPct val="0"/>
              </a:spcBef>
              <a:spcAft>
                <a:spcPct val="0"/>
              </a:spcAft>
              <a:buChar char="–"/>
              <a:defRPr sz="1500" kern="1200">
                <a:solidFill>
                  <a:schemeClr val="tx1"/>
                </a:solidFill>
                <a:latin typeface="+mn-lt"/>
                <a:ea typeface="+mn-ea"/>
                <a:cs typeface="+mn-cs"/>
              </a:defRPr>
            </a:lvl2pPr>
            <a:lvl3pPr marL="857250" indent="-142875" algn="l" rtl="0" eaLnBrk="0" fontAlgn="base" hangingPunct="0">
              <a:spcBef>
                <a:spcPct val="0"/>
              </a:spcBef>
              <a:spcAft>
                <a:spcPct val="0"/>
              </a:spcAft>
              <a:buChar char="–"/>
              <a:defRPr sz="15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771571">
              <a:spcBef>
                <a:spcPts val="0"/>
              </a:spcBef>
              <a:spcAft>
                <a:spcPts val="0"/>
              </a:spcAft>
              <a:buClr>
                <a:srgbClr val="FFFFFF"/>
              </a:buClr>
              <a:buNone/>
              <a:defRPr/>
            </a:pPr>
            <a:r>
              <a:rPr lang="en-US" altLang="en-US" sz="1350" cap="all" dirty="0">
                <a:solidFill>
                  <a:srgbClr val="007CC2"/>
                </a:solidFill>
                <a:latin typeface="Arial" panose="020B0604020202020204"/>
              </a:rPr>
              <a:t>Primary Endpoint</a:t>
            </a:r>
            <a:endParaRPr lang="en-US" altLang="en-US" sz="1350" b="0" dirty="0">
              <a:solidFill>
                <a:srgbClr val="007CC2"/>
              </a:solidFill>
              <a:latin typeface="Arial" panose="020B0604020202020204"/>
            </a:endParaRPr>
          </a:p>
        </p:txBody>
      </p:sp>
      <p:sp>
        <p:nvSpPr>
          <p:cNvPr id="115" name="Rectangle 5"/>
          <p:cNvSpPr txBox="1">
            <a:spLocks noChangeArrowheads="1"/>
          </p:cNvSpPr>
          <p:nvPr/>
        </p:nvSpPr>
        <p:spPr>
          <a:xfrm>
            <a:off x="643445" y="4053297"/>
            <a:ext cx="4247956" cy="515882"/>
          </a:xfrm>
          <a:prstGeom prst="rect">
            <a:avLst/>
          </a:prstGeom>
        </p:spPr>
        <p:txBody>
          <a:bodyPr lIns="0" tIns="0" rIns="0" bIns="0">
            <a:noAutofit/>
          </a:bodyPr>
          <a:lstStyle>
            <a:lvl1pPr marL="214313" indent="-214313" algn="l" rtl="0" eaLnBrk="0" fontAlgn="base" hangingPunct="0">
              <a:spcBef>
                <a:spcPct val="0"/>
              </a:spcBef>
              <a:spcAft>
                <a:spcPct val="0"/>
              </a:spcAft>
              <a:buClr>
                <a:schemeClr val="tx2"/>
              </a:buClr>
              <a:buSzPct val="119000"/>
              <a:buChar char="•"/>
              <a:defRPr b="1" kern="1200">
                <a:solidFill>
                  <a:schemeClr val="tx1"/>
                </a:solidFill>
                <a:latin typeface="+mn-lt"/>
                <a:ea typeface="+mn-ea"/>
                <a:cs typeface="+mn-cs"/>
              </a:defRPr>
            </a:lvl1pPr>
            <a:lvl2pPr marL="571500" indent="-214313" algn="l" rtl="0" eaLnBrk="0" fontAlgn="base" hangingPunct="0">
              <a:spcBef>
                <a:spcPct val="0"/>
              </a:spcBef>
              <a:spcAft>
                <a:spcPct val="0"/>
              </a:spcAft>
              <a:buChar char="–"/>
              <a:defRPr sz="1500" kern="1200">
                <a:solidFill>
                  <a:schemeClr val="tx1"/>
                </a:solidFill>
                <a:latin typeface="+mn-lt"/>
                <a:ea typeface="+mn-ea"/>
                <a:cs typeface="+mn-cs"/>
              </a:defRPr>
            </a:lvl2pPr>
            <a:lvl3pPr marL="857250" indent="-142875" algn="l" rtl="0" eaLnBrk="0" fontAlgn="base" hangingPunct="0">
              <a:spcBef>
                <a:spcPct val="0"/>
              </a:spcBef>
              <a:spcAft>
                <a:spcPct val="0"/>
              </a:spcAft>
              <a:buChar char="–"/>
              <a:defRPr sz="15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7349" lvl="1" indent="-147349" defTabSz="771551" eaLnBrk="1" hangingPunct="1">
              <a:lnSpc>
                <a:spcPct val="95000"/>
              </a:lnSpc>
              <a:spcBef>
                <a:spcPts val="338"/>
              </a:spcBef>
              <a:buClr>
                <a:srgbClr val="007CC2"/>
              </a:buClr>
              <a:buFont typeface="Wingdings" panose="05000000000000000000" pitchFamily="2" charset="2"/>
              <a:buChar char="§"/>
              <a:defRPr/>
            </a:pPr>
            <a:r>
              <a:rPr lang="en-US" altLang="en-US" sz="1181" dirty="0">
                <a:solidFill>
                  <a:srgbClr val="000000"/>
                </a:solidFill>
                <a:latin typeface="Arial" panose="020B0604020202020204"/>
              </a:rPr>
              <a:t>Percent change in LDL-C from baseline to day 14</a:t>
            </a:r>
          </a:p>
        </p:txBody>
      </p:sp>
      <p:cxnSp>
        <p:nvCxnSpPr>
          <p:cNvPr id="116" name="Straight Connector 115"/>
          <p:cNvCxnSpPr/>
          <p:nvPr/>
        </p:nvCxnSpPr>
        <p:spPr>
          <a:xfrm>
            <a:off x="0" y="3993431"/>
            <a:ext cx="10287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7" name="Rectangle 5"/>
          <p:cNvSpPr txBox="1">
            <a:spLocks noChangeArrowheads="1"/>
          </p:cNvSpPr>
          <p:nvPr/>
        </p:nvSpPr>
        <p:spPr>
          <a:xfrm>
            <a:off x="578644" y="4434092"/>
            <a:ext cx="6103816" cy="275149"/>
          </a:xfrm>
          <a:prstGeom prst="rect">
            <a:avLst/>
          </a:prstGeom>
          <a:noFill/>
        </p:spPr>
        <p:txBody>
          <a:bodyPr lIns="0" tIns="0" rIns="0" bIns="0" anchor="b" anchorCtr="0">
            <a:noAutofit/>
          </a:bodyPr>
          <a:lstStyle>
            <a:lvl1pPr marL="214313" indent="-214313" algn="l" rtl="0" eaLnBrk="0" fontAlgn="base" hangingPunct="0">
              <a:spcBef>
                <a:spcPct val="0"/>
              </a:spcBef>
              <a:spcAft>
                <a:spcPct val="0"/>
              </a:spcAft>
              <a:buClr>
                <a:schemeClr val="tx2"/>
              </a:buClr>
              <a:buSzPct val="119000"/>
              <a:buChar char="•"/>
              <a:defRPr b="1" kern="1200">
                <a:solidFill>
                  <a:schemeClr val="tx1"/>
                </a:solidFill>
                <a:latin typeface="+mn-lt"/>
                <a:ea typeface="+mn-ea"/>
                <a:cs typeface="+mn-cs"/>
              </a:defRPr>
            </a:lvl1pPr>
            <a:lvl2pPr marL="571500" indent="-214313" algn="l" rtl="0" eaLnBrk="0" fontAlgn="base" hangingPunct="0">
              <a:spcBef>
                <a:spcPct val="0"/>
              </a:spcBef>
              <a:spcAft>
                <a:spcPct val="0"/>
              </a:spcAft>
              <a:buChar char="–"/>
              <a:defRPr sz="1500" kern="1200">
                <a:solidFill>
                  <a:schemeClr val="tx1"/>
                </a:solidFill>
                <a:latin typeface="+mn-lt"/>
                <a:ea typeface="+mn-ea"/>
                <a:cs typeface="+mn-cs"/>
              </a:defRPr>
            </a:lvl2pPr>
            <a:lvl3pPr marL="857250" indent="-142875" algn="l" rtl="0" eaLnBrk="0" fontAlgn="base" hangingPunct="0">
              <a:spcBef>
                <a:spcPct val="0"/>
              </a:spcBef>
              <a:spcAft>
                <a:spcPct val="0"/>
              </a:spcAft>
              <a:buChar char="–"/>
              <a:defRPr sz="15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771571">
              <a:spcBef>
                <a:spcPts val="0"/>
              </a:spcBef>
              <a:spcAft>
                <a:spcPts val="0"/>
              </a:spcAft>
              <a:buClr>
                <a:srgbClr val="FFFFFF"/>
              </a:buClr>
              <a:buNone/>
              <a:defRPr/>
            </a:pPr>
            <a:r>
              <a:rPr lang="en-US" altLang="en-US" sz="1350" cap="all" dirty="0">
                <a:solidFill>
                  <a:srgbClr val="003161"/>
                </a:solidFill>
                <a:latin typeface="Arial" panose="020B0604020202020204"/>
              </a:rPr>
              <a:t>INCLUSION CRITERIA</a:t>
            </a:r>
            <a:endParaRPr lang="en-US" altLang="en-US" sz="1013" b="0" dirty="0">
              <a:solidFill>
                <a:srgbClr val="003161"/>
              </a:solidFill>
              <a:latin typeface="Arial" panose="020B0604020202020204"/>
            </a:endParaRPr>
          </a:p>
        </p:txBody>
      </p:sp>
      <p:cxnSp>
        <p:nvCxnSpPr>
          <p:cNvPr id="118" name="Straight Connector 117"/>
          <p:cNvCxnSpPr/>
          <p:nvPr/>
        </p:nvCxnSpPr>
        <p:spPr>
          <a:xfrm>
            <a:off x="-12248" y="4715799"/>
            <a:ext cx="10287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19" name="Rectangle 5"/>
          <p:cNvSpPr txBox="1">
            <a:spLocks noChangeArrowheads="1"/>
          </p:cNvSpPr>
          <p:nvPr/>
        </p:nvSpPr>
        <p:spPr>
          <a:xfrm>
            <a:off x="643445" y="4815412"/>
            <a:ext cx="3520503" cy="779609"/>
          </a:xfrm>
          <a:prstGeom prst="rect">
            <a:avLst/>
          </a:prstGeom>
          <a:noFill/>
        </p:spPr>
        <p:txBody>
          <a:bodyPr lIns="0" tIns="0" rIns="0" bIns="0">
            <a:noAutofit/>
          </a:bodyPr>
          <a:lstStyle>
            <a:lvl1pPr marL="214313" indent="-214313" algn="l" rtl="0" eaLnBrk="0" fontAlgn="base" hangingPunct="0">
              <a:spcBef>
                <a:spcPct val="0"/>
              </a:spcBef>
              <a:spcAft>
                <a:spcPct val="0"/>
              </a:spcAft>
              <a:buClr>
                <a:schemeClr val="tx2"/>
              </a:buClr>
              <a:buSzPct val="119000"/>
              <a:buChar char="•"/>
              <a:defRPr b="1" kern="1200">
                <a:solidFill>
                  <a:schemeClr val="tx1"/>
                </a:solidFill>
                <a:latin typeface="+mn-lt"/>
                <a:ea typeface="+mn-ea"/>
                <a:cs typeface="+mn-cs"/>
              </a:defRPr>
            </a:lvl1pPr>
            <a:lvl2pPr marL="571500" indent="-214313" algn="l" rtl="0" eaLnBrk="0" fontAlgn="base" hangingPunct="0">
              <a:spcBef>
                <a:spcPct val="0"/>
              </a:spcBef>
              <a:spcAft>
                <a:spcPct val="0"/>
              </a:spcAft>
              <a:buChar char="–"/>
              <a:defRPr sz="1500" kern="1200">
                <a:solidFill>
                  <a:schemeClr val="tx1"/>
                </a:solidFill>
                <a:latin typeface="+mn-lt"/>
                <a:ea typeface="+mn-ea"/>
                <a:cs typeface="+mn-cs"/>
              </a:defRPr>
            </a:lvl2pPr>
            <a:lvl3pPr marL="857250" indent="-142875" algn="l" rtl="0" eaLnBrk="0" fontAlgn="base" hangingPunct="0">
              <a:spcBef>
                <a:spcPct val="0"/>
              </a:spcBef>
              <a:spcAft>
                <a:spcPct val="0"/>
              </a:spcAft>
              <a:buChar char="–"/>
              <a:defRPr sz="15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7349" lvl="1" indent="-147349" defTabSz="771551" eaLnBrk="1" hangingPunct="1">
              <a:lnSpc>
                <a:spcPct val="95000"/>
              </a:lnSpc>
              <a:spcBef>
                <a:spcPts val="338"/>
              </a:spcBef>
              <a:buClr>
                <a:srgbClr val="007CC2"/>
              </a:buClr>
              <a:buFont typeface="Wingdings" panose="05000000000000000000" pitchFamily="2" charset="2"/>
              <a:buChar char="§"/>
              <a:defRPr/>
            </a:pPr>
            <a:r>
              <a:rPr lang="pt-BR" altLang="en-US" sz="1181" dirty="0">
                <a:solidFill>
                  <a:srgbClr val="000000"/>
                </a:solidFill>
                <a:latin typeface="Arial" panose="020B0604020202020204"/>
                <a:sym typeface="Symbol" panose="05050102010706020507" pitchFamily="18" charset="2"/>
              </a:rPr>
              <a:t>Type 1 acute NSTEMI</a:t>
            </a:r>
          </a:p>
          <a:p>
            <a:pPr marL="147349" lvl="1" indent="-147349" defTabSz="771551" eaLnBrk="1" hangingPunct="1">
              <a:lnSpc>
                <a:spcPct val="95000"/>
              </a:lnSpc>
              <a:spcBef>
                <a:spcPts val="338"/>
              </a:spcBef>
              <a:buClr>
                <a:srgbClr val="007CC2"/>
              </a:buClr>
              <a:buFont typeface="Wingdings" panose="05000000000000000000" pitchFamily="2" charset="2"/>
              <a:buChar char="§"/>
              <a:defRPr/>
            </a:pPr>
            <a:r>
              <a:rPr lang="pt-BR" altLang="en-US" sz="1181" dirty="0">
                <a:solidFill>
                  <a:srgbClr val="000000"/>
                </a:solidFill>
                <a:latin typeface="Arial" panose="020B0604020202020204"/>
                <a:sym typeface="Symbol" panose="05050102010706020507" pitchFamily="18" charset="2"/>
              </a:rPr>
              <a:t>High-</a:t>
            </a:r>
            <a:r>
              <a:rPr lang="pt-BR" altLang="en-US" sz="1181" dirty="0" err="1">
                <a:solidFill>
                  <a:srgbClr val="000000"/>
                </a:solidFill>
                <a:latin typeface="Arial" panose="020B0604020202020204"/>
                <a:sym typeface="Symbol" panose="05050102010706020507" pitchFamily="18" charset="2"/>
              </a:rPr>
              <a:t>intensity</a:t>
            </a:r>
            <a:r>
              <a:rPr lang="pt-BR" altLang="en-US" sz="1181" dirty="0">
                <a:solidFill>
                  <a:srgbClr val="000000"/>
                </a:solidFill>
                <a:latin typeface="Arial" panose="020B0604020202020204"/>
                <a:sym typeface="Symbol" panose="05050102010706020507" pitchFamily="18" charset="2"/>
              </a:rPr>
              <a:t> statin use</a:t>
            </a:r>
          </a:p>
          <a:p>
            <a:pPr marL="147349" lvl="1" indent="-147349" defTabSz="771551" eaLnBrk="1" hangingPunct="1">
              <a:lnSpc>
                <a:spcPct val="95000"/>
              </a:lnSpc>
              <a:spcBef>
                <a:spcPts val="338"/>
              </a:spcBef>
              <a:buClr>
                <a:srgbClr val="007CC2"/>
              </a:buClr>
              <a:buFont typeface="Wingdings" panose="05000000000000000000" pitchFamily="2" charset="2"/>
              <a:buChar char="§"/>
              <a:defRPr/>
            </a:pPr>
            <a:r>
              <a:rPr lang="pt-BR" altLang="en-US" sz="1181" dirty="0">
                <a:solidFill>
                  <a:srgbClr val="000000"/>
                </a:solidFill>
                <a:latin typeface="Arial" panose="020B0604020202020204"/>
                <a:sym typeface="Symbol" panose="05050102010706020507" pitchFamily="18" charset="2"/>
              </a:rPr>
              <a:t>No prior PCSK9i use</a:t>
            </a:r>
          </a:p>
          <a:p>
            <a:pPr marL="147349" lvl="1" indent="-147349" defTabSz="771551" eaLnBrk="1" hangingPunct="1">
              <a:lnSpc>
                <a:spcPct val="95000"/>
              </a:lnSpc>
              <a:spcBef>
                <a:spcPts val="338"/>
              </a:spcBef>
              <a:buClr>
                <a:srgbClr val="007CC2"/>
              </a:buClr>
              <a:buFont typeface="Wingdings" panose="05000000000000000000" pitchFamily="2" charset="2"/>
              <a:buChar char="§"/>
              <a:defRPr/>
            </a:pPr>
            <a:r>
              <a:rPr lang="pt-BR" altLang="en-US" sz="1181" dirty="0">
                <a:solidFill>
                  <a:srgbClr val="000000"/>
                </a:solidFill>
                <a:latin typeface="Arial" panose="020B0604020202020204"/>
                <a:sym typeface="Symbol" panose="05050102010706020507" pitchFamily="18" charset="2"/>
              </a:rPr>
              <a:t>LDL-C </a:t>
            </a:r>
            <a:r>
              <a:rPr lang="pt-BR" altLang="en-US" sz="1181" dirty="0">
                <a:solidFill>
                  <a:srgbClr val="000000"/>
                </a:solidFill>
                <a:latin typeface="Arial" panose="020B0604020202020204" pitchFamily="34" charset="0"/>
                <a:cs typeface="Arial" panose="020B0604020202020204" pitchFamily="34" charset="0"/>
                <a:sym typeface="Symbol" panose="05050102010706020507" pitchFamily="18" charset="2"/>
              </a:rPr>
              <a:t> 70 mg/</a:t>
            </a:r>
            <a:r>
              <a:rPr lang="pt-BR" altLang="en-US" sz="1181" dirty="0" err="1">
                <a:solidFill>
                  <a:srgbClr val="000000"/>
                </a:solidFill>
                <a:latin typeface="Arial" panose="020B0604020202020204" pitchFamily="34" charset="0"/>
                <a:cs typeface="Arial" panose="020B0604020202020204" pitchFamily="34" charset="0"/>
                <a:sym typeface="Symbol" panose="05050102010706020507" pitchFamily="18" charset="2"/>
              </a:rPr>
              <a:t>dL</a:t>
            </a:r>
            <a:r>
              <a:rPr lang="pt-BR" altLang="en-US" sz="1181" dirty="0">
                <a:solidFill>
                  <a:srgbClr val="000000"/>
                </a:solidFill>
                <a:latin typeface="Arial" panose="020B0604020202020204" pitchFamily="34" charset="0"/>
                <a:cs typeface="Arial" panose="020B0604020202020204" pitchFamily="34" charset="0"/>
                <a:sym typeface="Symbol" panose="05050102010706020507" pitchFamily="18" charset="2"/>
              </a:rPr>
              <a:t> (</a:t>
            </a:r>
            <a:r>
              <a:rPr lang="en-US" sz="1181" dirty="0">
                <a:solidFill>
                  <a:srgbClr val="000000"/>
                </a:solidFill>
                <a:latin typeface="Arial" panose="020B0604020202020204"/>
              </a:rPr>
              <a:t>≥ </a:t>
            </a:r>
            <a:r>
              <a:rPr lang="pt-BR" altLang="en-US" sz="1181" dirty="0">
                <a:solidFill>
                  <a:srgbClr val="000000"/>
                </a:solidFill>
                <a:latin typeface="Arial" panose="020B0604020202020204" pitchFamily="34" charset="0"/>
                <a:cs typeface="Arial" panose="020B0604020202020204" pitchFamily="34" charset="0"/>
                <a:sym typeface="Symbol" panose="05050102010706020507" pitchFamily="18" charset="2"/>
              </a:rPr>
              <a:t>1.8 mmol/L)</a:t>
            </a:r>
            <a:endParaRPr lang="pt-BR" altLang="en-US" sz="1181" dirty="0">
              <a:solidFill>
                <a:srgbClr val="000000"/>
              </a:solidFill>
              <a:latin typeface="Arial" panose="020B0604020202020204"/>
              <a:sym typeface="Symbol" panose="05050102010706020507" pitchFamily="18" charset="2"/>
            </a:endParaRPr>
          </a:p>
        </p:txBody>
      </p:sp>
      <p:sp>
        <p:nvSpPr>
          <p:cNvPr id="121" name="Arrow: Right 8"/>
          <p:cNvSpPr/>
          <p:nvPr/>
        </p:nvSpPr>
        <p:spPr>
          <a:xfrm>
            <a:off x="576072" y="2006342"/>
            <a:ext cx="2117554" cy="775827"/>
          </a:xfrm>
          <a:prstGeom prst="rightArrow">
            <a:avLst>
              <a:gd name="adj1" fmla="val 100000"/>
              <a:gd name="adj2" fmla="val 34848"/>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7153" tIns="0" rIns="0" bIns="0" rtlCol="0" anchor="ctr">
            <a:noAutofit/>
          </a:bodyPr>
          <a:lstStyle/>
          <a:p>
            <a:pPr algn="l" defTabSz="771571" eaLnBrk="1" fontAlgn="auto" hangingPunct="1">
              <a:spcBef>
                <a:spcPts val="0"/>
              </a:spcBef>
              <a:spcAft>
                <a:spcPts val="0"/>
              </a:spcAft>
            </a:pPr>
            <a:r>
              <a:rPr lang="en-US" altLang="en-US" sz="1519" dirty="0">
                <a:solidFill>
                  <a:srgbClr val="000000"/>
                </a:solidFill>
                <a:latin typeface="Arial" panose="020B0604020202020204"/>
              </a:rPr>
              <a:t>Type 1 acute NSTEMI</a:t>
            </a:r>
          </a:p>
        </p:txBody>
      </p:sp>
      <p:cxnSp>
        <p:nvCxnSpPr>
          <p:cNvPr id="122" name="Straight Arrow Connector 121"/>
          <p:cNvCxnSpPr>
            <a:cxnSpLocks/>
            <a:stCxn id="121" idx="3"/>
            <a:endCxn id="124" idx="2"/>
          </p:cNvCxnSpPr>
          <p:nvPr/>
        </p:nvCxnSpPr>
        <p:spPr>
          <a:xfrm>
            <a:off x="2693627" y="2394256"/>
            <a:ext cx="1318733" cy="17726"/>
          </a:xfrm>
          <a:prstGeom prst="straightConnector1">
            <a:avLst/>
          </a:prstGeom>
          <a:ln>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sp>
        <p:nvSpPr>
          <p:cNvPr id="124" name="Oval 123"/>
          <p:cNvSpPr/>
          <p:nvPr/>
        </p:nvSpPr>
        <p:spPr>
          <a:xfrm>
            <a:off x="4012360" y="2340768"/>
            <a:ext cx="151588" cy="142428"/>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defTabSz="771571" eaLnBrk="1" fontAlgn="auto" hangingPunct="1">
              <a:spcBef>
                <a:spcPts val="0"/>
              </a:spcBef>
              <a:spcAft>
                <a:spcPts val="0"/>
              </a:spcAft>
            </a:pPr>
            <a:endParaRPr lang="en-US" sz="1519" dirty="0">
              <a:solidFill>
                <a:srgbClr val="FFFFFF"/>
              </a:solidFill>
              <a:latin typeface="Arial" panose="020B0604020202020204"/>
            </a:endParaRPr>
          </a:p>
        </p:txBody>
      </p:sp>
      <p:sp>
        <p:nvSpPr>
          <p:cNvPr id="126" name="Rectangle 4"/>
          <p:cNvSpPr>
            <a:spLocks noChangeArrowheads="1"/>
          </p:cNvSpPr>
          <p:nvPr/>
        </p:nvSpPr>
        <p:spPr bwMode="auto">
          <a:xfrm>
            <a:off x="2803403" y="2051874"/>
            <a:ext cx="995464" cy="68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defRPr>
            </a:lvl9pPr>
          </a:lstStyle>
          <a:p>
            <a:pPr defTabSz="578678">
              <a:lnSpc>
                <a:spcPct val="95000"/>
              </a:lnSpc>
              <a:spcBef>
                <a:spcPts val="506"/>
              </a:spcBef>
            </a:pPr>
            <a:r>
              <a:rPr lang="en-US" altLang="en-US" sz="1013" dirty="0">
                <a:solidFill>
                  <a:srgbClr val="000000"/>
                </a:solidFill>
                <a:latin typeface="Arial" panose="020B0604020202020204"/>
              </a:rPr>
              <a:t>N </a:t>
            </a:r>
            <a:r>
              <a:rPr lang="en-US" altLang="en-US" sz="1013" dirty="0">
                <a:solidFill>
                  <a:srgbClr val="000000"/>
                </a:solidFill>
                <a:latin typeface="Arial" panose="020B0604020202020204"/>
                <a:sym typeface="Symbol" panose="05050102010706020507" pitchFamily="18" charset="2"/>
              </a:rPr>
              <a:t>=</a:t>
            </a:r>
            <a:r>
              <a:rPr lang="en-US" altLang="en-US" sz="1013" dirty="0">
                <a:solidFill>
                  <a:srgbClr val="000000"/>
                </a:solidFill>
                <a:latin typeface="Arial" panose="020B0604020202020204"/>
              </a:rPr>
              <a:t> 20</a:t>
            </a:r>
          </a:p>
          <a:p>
            <a:pPr defTabSz="578678">
              <a:lnSpc>
                <a:spcPct val="95000"/>
              </a:lnSpc>
              <a:spcBef>
                <a:spcPts val="506"/>
              </a:spcBef>
            </a:pPr>
            <a:r>
              <a:rPr lang="en-US" altLang="en-US" sz="1013" dirty="0">
                <a:solidFill>
                  <a:srgbClr val="000000"/>
                </a:solidFill>
                <a:latin typeface="Arial" panose="020B0604020202020204"/>
              </a:rPr>
              <a:t>Randomized</a:t>
            </a:r>
          </a:p>
        </p:txBody>
      </p:sp>
      <p:sp>
        <p:nvSpPr>
          <p:cNvPr id="128" name="Rectangle 6"/>
          <p:cNvSpPr>
            <a:spLocks noChangeArrowheads="1"/>
          </p:cNvSpPr>
          <p:nvPr/>
        </p:nvSpPr>
        <p:spPr bwMode="auto">
          <a:xfrm>
            <a:off x="4751788" y="1032890"/>
            <a:ext cx="3942807" cy="191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defRPr>
            </a:lvl9pPr>
          </a:lstStyle>
          <a:p>
            <a:pPr algn="r" defTabSz="578678">
              <a:lnSpc>
                <a:spcPct val="125000"/>
              </a:lnSpc>
            </a:pPr>
            <a:endParaRPr lang="en-US" altLang="en-US" sz="1181" b="1" dirty="0">
              <a:solidFill>
                <a:srgbClr val="81B5E2"/>
              </a:solidFill>
              <a:latin typeface="Arial" panose="020B0604020202020204"/>
            </a:endParaRPr>
          </a:p>
        </p:txBody>
      </p:sp>
      <p:sp>
        <p:nvSpPr>
          <p:cNvPr id="129" name="Rectangle 7"/>
          <p:cNvSpPr>
            <a:spLocks noChangeArrowheads="1"/>
          </p:cNvSpPr>
          <p:nvPr/>
        </p:nvSpPr>
        <p:spPr bwMode="auto">
          <a:xfrm>
            <a:off x="4314428" y="2737129"/>
            <a:ext cx="4679037" cy="26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defRPr>
            </a:lvl9pPr>
          </a:lstStyle>
          <a:p>
            <a:pPr defTabSz="578678"/>
            <a:r>
              <a:rPr lang="en-US" altLang="en-US" sz="1181" b="1" dirty="0">
                <a:solidFill>
                  <a:srgbClr val="003161"/>
                </a:solidFill>
                <a:latin typeface="Arial" panose="020B0604020202020204"/>
              </a:rPr>
              <a:t>Alirocumab 150 mg SC + atorvastatin </a:t>
            </a:r>
            <a:r>
              <a:rPr lang="en-US" altLang="en-US" sz="1181" b="1" dirty="0">
                <a:solidFill>
                  <a:srgbClr val="003161"/>
                </a:solidFill>
              </a:rPr>
              <a:t>80 mg </a:t>
            </a:r>
            <a:endParaRPr lang="en-US" altLang="en-US" sz="1181" b="1" dirty="0">
              <a:solidFill>
                <a:srgbClr val="003161"/>
              </a:solidFill>
              <a:latin typeface="Arial" panose="020B0604020202020204"/>
            </a:endParaRPr>
          </a:p>
        </p:txBody>
      </p:sp>
      <p:cxnSp>
        <p:nvCxnSpPr>
          <p:cNvPr id="131" name="Straight Connector 130"/>
          <p:cNvCxnSpPr/>
          <p:nvPr/>
        </p:nvCxnSpPr>
        <p:spPr>
          <a:xfrm>
            <a:off x="588931" y="2006341"/>
            <a:ext cx="0" cy="78072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0" name="Rectangle 5"/>
          <p:cNvSpPr txBox="1">
            <a:spLocks noChangeArrowheads="1"/>
          </p:cNvSpPr>
          <p:nvPr/>
        </p:nvSpPr>
        <p:spPr>
          <a:xfrm>
            <a:off x="5266314" y="4053297"/>
            <a:ext cx="4247956" cy="515882"/>
          </a:xfrm>
          <a:prstGeom prst="rect">
            <a:avLst/>
          </a:prstGeom>
        </p:spPr>
        <p:txBody>
          <a:bodyPr lIns="0" tIns="0" rIns="0" bIns="0">
            <a:noAutofit/>
          </a:bodyPr>
          <a:lstStyle>
            <a:lvl1pPr marL="214313" indent="-214313" algn="l" rtl="0" eaLnBrk="0" fontAlgn="base" hangingPunct="0">
              <a:spcBef>
                <a:spcPct val="0"/>
              </a:spcBef>
              <a:spcAft>
                <a:spcPct val="0"/>
              </a:spcAft>
              <a:buClr>
                <a:schemeClr val="tx2"/>
              </a:buClr>
              <a:buSzPct val="119000"/>
              <a:buChar char="•"/>
              <a:defRPr b="1" kern="1200">
                <a:solidFill>
                  <a:schemeClr val="tx1"/>
                </a:solidFill>
                <a:latin typeface="+mn-lt"/>
                <a:ea typeface="+mn-ea"/>
                <a:cs typeface="+mn-cs"/>
              </a:defRPr>
            </a:lvl1pPr>
            <a:lvl2pPr marL="571500" indent="-214313" algn="l" rtl="0" eaLnBrk="0" fontAlgn="base" hangingPunct="0">
              <a:spcBef>
                <a:spcPct val="0"/>
              </a:spcBef>
              <a:spcAft>
                <a:spcPct val="0"/>
              </a:spcAft>
              <a:buChar char="–"/>
              <a:defRPr sz="1500" kern="1200">
                <a:solidFill>
                  <a:schemeClr val="tx1"/>
                </a:solidFill>
                <a:latin typeface="+mn-lt"/>
                <a:ea typeface="+mn-ea"/>
                <a:cs typeface="+mn-cs"/>
              </a:defRPr>
            </a:lvl2pPr>
            <a:lvl3pPr marL="857250" indent="-142875" algn="l" rtl="0" eaLnBrk="0" fontAlgn="base" hangingPunct="0">
              <a:spcBef>
                <a:spcPct val="0"/>
              </a:spcBef>
              <a:spcAft>
                <a:spcPct val="0"/>
              </a:spcAft>
              <a:buChar char="–"/>
              <a:defRPr sz="15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7349" lvl="1" indent="-147349" defTabSz="771551" eaLnBrk="1" hangingPunct="1">
              <a:lnSpc>
                <a:spcPct val="95000"/>
              </a:lnSpc>
              <a:spcBef>
                <a:spcPts val="338"/>
              </a:spcBef>
              <a:buClr>
                <a:srgbClr val="007CC2"/>
              </a:buClr>
              <a:buFont typeface="Wingdings" panose="05000000000000000000" pitchFamily="2" charset="2"/>
              <a:buChar char="§"/>
              <a:defRPr/>
            </a:pPr>
            <a:r>
              <a:rPr lang="en-US" altLang="en-US" sz="1181" dirty="0">
                <a:solidFill>
                  <a:srgbClr val="000000"/>
                </a:solidFill>
                <a:latin typeface="Arial" panose="020B0604020202020204"/>
              </a:rPr>
              <a:t>Percent change in inflammatory markers (hsCRP) from baseline to 3 and 14 days</a:t>
            </a:r>
          </a:p>
        </p:txBody>
      </p:sp>
      <p:sp>
        <p:nvSpPr>
          <p:cNvPr id="268" name="Rectangle 6"/>
          <p:cNvSpPr>
            <a:spLocks noChangeArrowheads="1"/>
          </p:cNvSpPr>
          <p:nvPr/>
        </p:nvSpPr>
        <p:spPr bwMode="auto">
          <a:xfrm>
            <a:off x="5348864" y="1857044"/>
            <a:ext cx="2709037" cy="24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defRPr>
            </a:lvl9pPr>
          </a:lstStyle>
          <a:p>
            <a:pPr defTabSz="771571" eaLnBrk="1" fontAlgn="auto" hangingPunct="1">
              <a:lnSpc>
                <a:spcPct val="95000"/>
              </a:lnSpc>
              <a:spcBef>
                <a:spcPts val="0"/>
              </a:spcBef>
              <a:spcAft>
                <a:spcPts val="0"/>
              </a:spcAft>
            </a:pPr>
            <a:r>
              <a:rPr lang="en-US" altLang="en-US" sz="1181" b="1" dirty="0">
                <a:solidFill>
                  <a:srgbClr val="549CD8"/>
                </a:solidFill>
                <a:latin typeface="Arial" panose="020B0604020202020204"/>
              </a:rPr>
              <a:t>Placebo SC + atorvastatin </a:t>
            </a:r>
            <a:r>
              <a:rPr lang="en-US" altLang="en-US" sz="1181" b="1" dirty="0">
                <a:solidFill>
                  <a:srgbClr val="549CD8"/>
                </a:solidFill>
              </a:rPr>
              <a:t>80 mg </a:t>
            </a:r>
            <a:endParaRPr lang="en-US" altLang="en-US" sz="1181" b="1" dirty="0">
              <a:solidFill>
                <a:srgbClr val="549CD8"/>
              </a:solidFill>
              <a:latin typeface="Arial" panose="020B0604020202020204"/>
            </a:endParaRPr>
          </a:p>
        </p:txBody>
      </p:sp>
      <p:sp>
        <p:nvSpPr>
          <p:cNvPr id="69" name="Rectangle 5"/>
          <p:cNvSpPr txBox="1">
            <a:spLocks noChangeArrowheads="1"/>
          </p:cNvSpPr>
          <p:nvPr/>
        </p:nvSpPr>
        <p:spPr>
          <a:xfrm>
            <a:off x="5131252" y="3694220"/>
            <a:ext cx="4312757" cy="275149"/>
          </a:xfrm>
          <a:prstGeom prst="rect">
            <a:avLst/>
          </a:prstGeom>
          <a:noFill/>
        </p:spPr>
        <p:txBody>
          <a:bodyPr lIns="0" tIns="0" rIns="0" bIns="0" anchor="b" anchorCtr="0">
            <a:noAutofit/>
          </a:bodyPr>
          <a:lstStyle>
            <a:lvl1pPr marL="214313" indent="-214313" algn="l" rtl="0" eaLnBrk="0" fontAlgn="base" hangingPunct="0">
              <a:spcBef>
                <a:spcPct val="0"/>
              </a:spcBef>
              <a:spcAft>
                <a:spcPct val="0"/>
              </a:spcAft>
              <a:buClr>
                <a:schemeClr val="tx2"/>
              </a:buClr>
              <a:buSzPct val="119000"/>
              <a:buChar char="•"/>
              <a:defRPr b="1" kern="1200">
                <a:solidFill>
                  <a:schemeClr val="tx1"/>
                </a:solidFill>
                <a:latin typeface="+mn-lt"/>
                <a:ea typeface="+mn-ea"/>
                <a:cs typeface="+mn-cs"/>
              </a:defRPr>
            </a:lvl1pPr>
            <a:lvl2pPr marL="571500" indent="-214313" algn="l" rtl="0" eaLnBrk="0" fontAlgn="base" hangingPunct="0">
              <a:spcBef>
                <a:spcPct val="0"/>
              </a:spcBef>
              <a:spcAft>
                <a:spcPct val="0"/>
              </a:spcAft>
              <a:buChar char="–"/>
              <a:defRPr sz="1500" kern="1200">
                <a:solidFill>
                  <a:schemeClr val="tx1"/>
                </a:solidFill>
                <a:latin typeface="+mn-lt"/>
                <a:ea typeface="+mn-ea"/>
                <a:cs typeface="+mn-cs"/>
              </a:defRPr>
            </a:lvl2pPr>
            <a:lvl3pPr marL="857250" indent="-142875" algn="l" rtl="0" eaLnBrk="0" fontAlgn="base" hangingPunct="0">
              <a:spcBef>
                <a:spcPct val="0"/>
              </a:spcBef>
              <a:spcAft>
                <a:spcPct val="0"/>
              </a:spcAft>
              <a:buChar char="–"/>
              <a:defRPr sz="15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771571">
              <a:spcBef>
                <a:spcPts val="0"/>
              </a:spcBef>
              <a:spcAft>
                <a:spcPts val="0"/>
              </a:spcAft>
              <a:buClr>
                <a:srgbClr val="FFFFFF"/>
              </a:buClr>
              <a:buNone/>
              <a:defRPr/>
            </a:pPr>
            <a:r>
              <a:rPr lang="en-US" altLang="en-US" sz="1350" cap="all" dirty="0">
                <a:solidFill>
                  <a:srgbClr val="007CC2"/>
                </a:solidFill>
                <a:latin typeface="Arial" panose="020B0604020202020204"/>
              </a:rPr>
              <a:t>Secondary endpoint</a:t>
            </a:r>
            <a:endParaRPr lang="en-US" altLang="en-US" sz="1350" b="0" dirty="0">
              <a:solidFill>
                <a:srgbClr val="007CC2"/>
              </a:solidFill>
              <a:latin typeface="Arial" panose="020B0604020202020204"/>
            </a:endParaRPr>
          </a:p>
        </p:txBody>
      </p:sp>
      <p:cxnSp>
        <p:nvCxnSpPr>
          <p:cNvPr id="35" name="Straight Connector 34"/>
          <p:cNvCxnSpPr>
            <a:cxnSpLocks/>
          </p:cNvCxnSpPr>
          <p:nvPr/>
        </p:nvCxnSpPr>
        <p:spPr>
          <a:xfrm flipV="1">
            <a:off x="4071511" y="2150603"/>
            <a:ext cx="5164958" cy="1"/>
          </a:xfrm>
          <a:prstGeom prst="line">
            <a:avLst/>
          </a:prstGeom>
          <a:ln w="12700">
            <a:solidFill>
              <a:srgbClr val="81B5E2"/>
            </a:solidFill>
            <a:tailEnd type="none" w="lg" len="med"/>
          </a:ln>
        </p:spPr>
        <p:style>
          <a:lnRef idx="1">
            <a:schemeClr val="accent1"/>
          </a:lnRef>
          <a:fillRef idx="0">
            <a:schemeClr val="accent1"/>
          </a:fillRef>
          <a:effectRef idx="0">
            <a:schemeClr val="accent1"/>
          </a:effectRef>
          <a:fontRef idx="minor">
            <a:schemeClr val="tx1"/>
          </a:fontRef>
        </p:style>
      </p:cxnSp>
      <p:sp>
        <p:nvSpPr>
          <p:cNvPr id="36" name="Line 10"/>
          <p:cNvSpPr>
            <a:spLocks noChangeShapeType="1"/>
          </p:cNvSpPr>
          <p:nvPr/>
        </p:nvSpPr>
        <p:spPr bwMode="auto">
          <a:xfrm flipH="1">
            <a:off x="4136315" y="3169995"/>
            <a:ext cx="2118436" cy="0"/>
          </a:xfrm>
          <a:prstGeom prst="line">
            <a:avLst/>
          </a:prstGeom>
          <a:noFill/>
          <a:ln w="6350">
            <a:solidFill>
              <a:schemeClr val="bg1">
                <a:lumMod val="65000"/>
              </a:schemeClr>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771571" eaLnBrk="1" fontAlgn="auto" hangingPunct="1">
              <a:spcBef>
                <a:spcPts val="0"/>
              </a:spcBef>
              <a:spcAft>
                <a:spcPts val="0"/>
              </a:spcAft>
            </a:pPr>
            <a:endParaRPr lang="en-US" sz="1519" dirty="0">
              <a:solidFill>
                <a:srgbClr val="000000"/>
              </a:solidFill>
              <a:latin typeface="Arial" panose="020B0604020202020204"/>
            </a:endParaRPr>
          </a:p>
        </p:txBody>
      </p:sp>
      <p:sp>
        <p:nvSpPr>
          <p:cNvPr id="37" name="Line 11"/>
          <p:cNvSpPr>
            <a:spLocks noChangeShapeType="1"/>
          </p:cNvSpPr>
          <p:nvPr/>
        </p:nvSpPr>
        <p:spPr bwMode="auto">
          <a:xfrm flipH="1">
            <a:off x="6918846" y="3169995"/>
            <a:ext cx="2197285" cy="0"/>
          </a:xfrm>
          <a:prstGeom prst="line">
            <a:avLst/>
          </a:prstGeom>
          <a:noFill/>
          <a:ln w="6350">
            <a:solidFill>
              <a:schemeClr val="bg1">
                <a:lumMod val="65000"/>
              </a:schemeClr>
            </a:solidFill>
            <a:round/>
            <a:headEnd type="stealth"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771571" eaLnBrk="1" fontAlgn="auto" hangingPunct="1">
              <a:spcBef>
                <a:spcPts val="0"/>
              </a:spcBef>
              <a:spcAft>
                <a:spcPts val="0"/>
              </a:spcAft>
            </a:pPr>
            <a:endParaRPr lang="en-US" sz="1519" dirty="0">
              <a:solidFill>
                <a:srgbClr val="000000"/>
              </a:solidFill>
              <a:latin typeface="Arial" panose="020B0604020202020204"/>
            </a:endParaRPr>
          </a:p>
        </p:txBody>
      </p:sp>
      <p:sp>
        <p:nvSpPr>
          <p:cNvPr id="38" name="Rectangle 9"/>
          <p:cNvSpPr>
            <a:spLocks noChangeArrowheads="1"/>
          </p:cNvSpPr>
          <p:nvPr/>
        </p:nvSpPr>
        <p:spPr bwMode="auto">
          <a:xfrm>
            <a:off x="6366684" y="3052699"/>
            <a:ext cx="574526" cy="234591"/>
          </a:xfrm>
          <a:prstGeom prst="rect">
            <a:avLst/>
          </a:prstGeom>
          <a:solidFill>
            <a:schemeClr val="bg1"/>
          </a:solidFill>
          <a:ln>
            <a:noFill/>
          </a:ln>
          <a:effectLst/>
        </p:spPr>
        <p:txBody>
          <a:bodyPr wrap="none" lIns="58266" tIns="29134" rIns="58266" bIns="29134" anchor="ct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defTabSz="578678" eaLnBrk="1" fontAlgn="auto" hangingPunct="1">
              <a:lnSpc>
                <a:spcPct val="125000"/>
              </a:lnSpc>
              <a:spcBef>
                <a:spcPts val="0"/>
              </a:spcBef>
              <a:spcAft>
                <a:spcPts val="0"/>
              </a:spcAft>
            </a:pPr>
            <a:r>
              <a:rPr lang="en-US" altLang="en-US" sz="1013" dirty="0">
                <a:solidFill>
                  <a:srgbClr val="C0C0C0">
                    <a:lumMod val="50000"/>
                  </a:srgbClr>
                </a:solidFill>
              </a:rPr>
              <a:t>14 days</a:t>
            </a:r>
          </a:p>
        </p:txBody>
      </p:sp>
      <p:cxnSp>
        <p:nvCxnSpPr>
          <p:cNvPr id="39" name="Straight Connector 38"/>
          <p:cNvCxnSpPr>
            <a:cxnSpLocks/>
          </p:cNvCxnSpPr>
          <p:nvPr/>
        </p:nvCxnSpPr>
        <p:spPr>
          <a:xfrm>
            <a:off x="4071425" y="2656118"/>
            <a:ext cx="5165044" cy="0"/>
          </a:xfrm>
          <a:prstGeom prst="line">
            <a:avLst/>
          </a:prstGeom>
          <a:ln w="12700">
            <a:solidFill>
              <a:schemeClr val="accent5"/>
            </a:solidFill>
            <a:tailEnd type="none" w="lg" len="me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2525190-5CFF-48FF-904C-2B62377C24C2}"/>
              </a:ext>
            </a:extLst>
          </p:cNvPr>
          <p:cNvSpPr/>
          <p:nvPr/>
        </p:nvSpPr>
        <p:spPr bwMode="gray">
          <a:xfrm>
            <a:off x="8496300" y="6020803"/>
            <a:ext cx="1778452" cy="837197"/>
          </a:xfrm>
          <a:prstGeom prst="rect">
            <a:avLst/>
          </a:prstGeom>
          <a:solidFill>
            <a:schemeClr val="bg1"/>
          </a:solidFill>
          <a:ln w="6350" algn="ctr">
            <a:solidFill>
              <a:schemeClr val="bg1"/>
            </a:solidFill>
            <a:miter lim="800000"/>
            <a:headEnd/>
            <a:tailEnd/>
          </a:ln>
          <a:effectLst/>
        </p:spPr>
        <p:txBody>
          <a:bodyPr wrap="none" lIns="0" tIns="0" rIns="0" bIns="0" rtlCol="0" anchor="ctr"/>
          <a:lstStyle/>
          <a:p>
            <a:pPr algn="ctr"/>
            <a:endParaRPr lang="en-US" dirty="0" err="1"/>
          </a:p>
        </p:txBody>
      </p:sp>
    </p:spTree>
    <p:extLst>
      <p:ext uri="{BB962C8B-B14F-4D97-AF65-F5344CB8AC3E}">
        <p14:creationId xmlns:p14="http://schemas.microsoft.com/office/powerpoint/2010/main" val="596103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78644" y="5888236"/>
            <a:ext cx="8548390" cy="206276"/>
          </a:xfrm>
        </p:spPr>
        <p:txBody>
          <a:bodyPr/>
          <a:lstStyle/>
          <a:p>
            <a:r>
              <a:rPr lang="en-US" dirty="0"/>
              <a:t>Trankle CR, et al. </a:t>
            </a:r>
            <a:r>
              <a:rPr lang="en-US" i="1" dirty="0"/>
              <a:t>J Cardiovasc Pharmacol</a:t>
            </a:r>
            <a:r>
              <a:rPr lang="en-US" dirty="0"/>
              <a:t>. 2019. [In press].</a:t>
            </a:r>
          </a:p>
        </p:txBody>
      </p:sp>
      <p:sp>
        <p:nvSpPr>
          <p:cNvPr id="156674" name="Title 1"/>
          <p:cNvSpPr>
            <a:spLocks noGrp="1"/>
          </p:cNvSpPr>
          <p:nvPr>
            <p:ph type="title"/>
          </p:nvPr>
        </p:nvSpPr>
        <p:spPr>
          <a:xfrm>
            <a:off x="444086" y="137857"/>
            <a:ext cx="9521446" cy="938105"/>
          </a:xfrm>
        </p:spPr>
        <p:txBody>
          <a:bodyPr/>
          <a:lstStyle/>
          <a:p>
            <a:r>
              <a:rPr lang="en-US" altLang="en-US" sz="2400" dirty="0"/>
              <a:t>In Patients with Acute NSTEMI, Alirocumab Use Provided Significant Reductions in LDL-C but Neutral Effects on Measured Inflammatory Biomarkers</a:t>
            </a:r>
            <a:endParaRPr altLang="en-US" sz="2400" dirty="0"/>
          </a:p>
        </p:txBody>
      </p:sp>
      <p:grpSp>
        <p:nvGrpSpPr>
          <p:cNvPr id="7" name="Group 6">
            <a:extLst>
              <a:ext uri="{FF2B5EF4-FFF2-40B4-BE49-F238E27FC236}">
                <a16:creationId xmlns:a16="http://schemas.microsoft.com/office/drawing/2014/main" id="{7507B3DB-0F12-48EF-8315-27E882B3748C}"/>
              </a:ext>
            </a:extLst>
          </p:cNvPr>
          <p:cNvGrpSpPr/>
          <p:nvPr/>
        </p:nvGrpSpPr>
        <p:grpSpPr>
          <a:xfrm>
            <a:off x="585482" y="2127273"/>
            <a:ext cx="8073553" cy="3272917"/>
            <a:chOff x="693904" y="1886212"/>
            <a:chExt cx="9568655" cy="3879013"/>
          </a:xfrm>
        </p:grpSpPr>
        <p:sp>
          <p:nvSpPr>
            <p:cNvPr id="8" name="Rectangle 7">
              <a:extLst>
                <a:ext uri="{FF2B5EF4-FFF2-40B4-BE49-F238E27FC236}">
                  <a16:creationId xmlns:a16="http://schemas.microsoft.com/office/drawing/2014/main" id="{69B42219-D0EE-447A-9366-9090296DB6D8}"/>
                </a:ext>
              </a:extLst>
            </p:cNvPr>
            <p:cNvSpPr/>
            <p:nvPr/>
          </p:nvSpPr>
          <p:spPr bwMode="auto">
            <a:xfrm>
              <a:off x="693904" y="1886212"/>
              <a:ext cx="1955801" cy="387901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71571" eaLnBrk="1" fontAlgn="auto" hangingPunct="1">
                <a:spcBef>
                  <a:spcPts val="0"/>
                </a:spcBef>
                <a:spcAft>
                  <a:spcPts val="0"/>
                </a:spcAft>
                <a:defRPr/>
              </a:pPr>
              <a:endParaRPr lang="en-US" sz="1013" dirty="0">
                <a:solidFill>
                  <a:srgbClr val="000000"/>
                </a:solidFill>
                <a:latin typeface="Arial" panose="020B0604020202020204"/>
              </a:endParaRPr>
            </a:p>
          </p:txBody>
        </p:sp>
        <p:cxnSp>
          <p:nvCxnSpPr>
            <p:cNvPr id="9" name="Straight Connector 8">
              <a:extLst>
                <a:ext uri="{FF2B5EF4-FFF2-40B4-BE49-F238E27FC236}">
                  <a16:creationId xmlns:a16="http://schemas.microsoft.com/office/drawing/2014/main" id="{B8A50935-7431-48BD-A6C7-B6DCB01FB355}"/>
                </a:ext>
              </a:extLst>
            </p:cNvPr>
            <p:cNvCxnSpPr/>
            <p:nvPr/>
          </p:nvCxnSpPr>
          <p:spPr>
            <a:xfrm>
              <a:off x="693904" y="1886212"/>
              <a:ext cx="956865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1913FA65-6367-4320-AD41-008E87023AFB}"/>
              </a:ext>
            </a:extLst>
          </p:cNvPr>
          <p:cNvSpPr>
            <a:spLocks noChangeArrowheads="1"/>
          </p:cNvSpPr>
          <p:nvPr/>
        </p:nvSpPr>
        <p:spPr bwMode="auto">
          <a:xfrm>
            <a:off x="651254" y="2611546"/>
            <a:ext cx="1518661"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defTabSz="444500">
              <a:defRPr>
                <a:solidFill>
                  <a:schemeClr val="tx1"/>
                </a:solidFill>
                <a:latin typeface="Arial" panose="020B0604020202020204" pitchFamily="34" charset="0"/>
              </a:defRPr>
            </a:lvl1pPr>
            <a:lvl2pPr marL="742950" indent="-285750" defTabSz="444500">
              <a:defRPr>
                <a:solidFill>
                  <a:schemeClr val="tx1"/>
                </a:solidFill>
                <a:latin typeface="Arial" panose="020B0604020202020204" pitchFamily="34" charset="0"/>
              </a:defRPr>
            </a:lvl2pPr>
            <a:lvl3pPr marL="1143000" indent="-228600" defTabSz="444500">
              <a:defRPr>
                <a:solidFill>
                  <a:schemeClr val="tx1"/>
                </a:solidFill>
                <a:latin typeface="Arial" panose="020B0604020202020204" pitchFamily="34" charset="0"/>
              </a:defRPr>
            </a:lvl3pPr>
            <a:lvl4pPr marL="1600200" indent="-228600" defTabSz="444500">
              <a:defRPr>
                <a:solidFill>
                  <a:schemeClr val="tx1"/>
                </a:solidFill>
                <a:latin typeface="Arial" panose="020B0604020202020204" pitchFamily="34" charset="0"/>
              </a:defRPr>
            </a:lvl4pPr>
            <a:lvl5pPr marL="2057400" indent="-228600" defTabSz="444500">
              <a:defRPr>
                <a:solidFill>
                  <a:schemeClr val="tx1"/>
                </a:solidFill>
                <a:latin typeface="Arial" panose="020B0604020202020204" pitchFamily="34" charset="0"/>
              </a:defRPr>
            </a:lvl5pPr>
            <a:lvl6pPr marL="2514600" indent="-228600" defTabSz="444500" fontAlgn="base">
              <a:spcBef>
                <a:spcPct val="0"/>
              </a:spcBef>
              <a:spcAft>
                <a:spcPct val="0"/>
              </a:spcAft>
              <a:defRPr>
                <a:solidFill>
                  <a:schemeClr val="tx1"/>
                </a:solidFill>
                <a:latin typeface="Arial" panose="020B0604020202020204" pitchFamily="34" charset="0"/>
              </a:defRPr>
            </a:lvl6pPr>
            <a:lvl7pPr marL="2971800" indent="-228600" defTabSz="444500" fontAlgn="base">
              <a:spcBef>
                <a:spcPct val="0"/>
              </a:spcBef>
              <a:spcAft>
                <a:spcPct val="0"/>
              </a:spcAft>
              <a:defRPr>
                <a:solidFill>
                  <a:schemeClr val="tx1"/>
                </a:solidFill>
                <a:latin typeface="Arial" panose="020B0604020202020204" pitchFamily="34" charset="0"/>
              </a:defRPr>
            </a:lvl7pPr>
            <a:lvl8pPr marL="3429000" indent="-228600" defTabSz="444500" fontAlgn="base">
              <a:spcBef>
                <a:spcPct val="0"/>
              </a:spcBef>
              <a:spcAft>
                <a:spcPct val="0"/>
              </a:spcAft>
              <a:defRPr>
                <a:solidFill>
                  <a:schemeClr val="tx1"/>
                </a:solidFill>
                <a:latin typeface="Arial" panose="020B0604020202020204" pitchFamily="34" charset="0"/>
              </a:defRPr>
            </a:lvl8pPr>
            <a:lvl9pPr marL="3886200" indent="-228600" defTabSz="444500" fontAlgn="base">
              <a:spcBef>
                <a:spcPct val="0"/>
              </a:spcBef>
              <a:spcAft>
                <a:spcPct val="0"/>
              </a:spcAft>
              <a:defRPr>
                <a:solidFill>
                  <a:schemeClr val="tx1"/>
                </a:solidFill>
                <a:latin typeface="Arial" panose="020B0604020202020204" pitchFamily="34" charset="0"/>
              </a:defRPr>
            </a:lvl9pPr>
          </a:lstStyle>
          <a:p>
            <a:pPr defTabSz="375069" eaLnBrk="1" fontAlgn="auto" hangingPunct="1">
              <a:spcBef>
                <a:spcPts val="0"/>
              </a:spcBef>
              <a:spcAft>
                <a:spcPts val="0"/>
              </a:spcAft>
            </a:pPr>
            <a:r>
              <a:rPr lang="en-US" sz="1350" dirty="0">
                <a:solidFill>
                  <a:srgbClr val="000000"/>
                </a:solidFill>
              </a:rPr>
              <a:t>No significant differences were seen between the alirocumab and placebo groups in the inflammatory biomarkers </a:t>
            </a:r>
          </a:p>
          <a:p>
            <a:pPr defTabSz="375069" eaLnBrk="1" fontAlgn="auto" hangingPunct="1">
              <a:spcBef>
                <a:spcPts val="0"/>
              </a:spcBef>
              <a:spcAft>
                <a:spcPts val="0"/>
              </a:spcAft>
            </a:pPr>
            <a:r>
              <a:rPr lang="en-US" sz="1350" dirty="0">
                <a:solidFill>
                  <a:srgbClr val="000000"/>
                </a:solidFill>
              </a:rPr>
              <a:t>hsCRP, IL-6, </a:t>
            </a:r>
            <a:br>
              <a:rPr lang="en-US" sz="1350" dirty="0">
                <a:solidFill>
                  <a:srgbClr val="000000"/>
                </a:solidFill>
              </a:rPr>
            </a:br>
            <a:r>
              <a:rPr lang="en-US" sz="1350" dirty="0">
                <a:solidFill>
                  <a:srgbClr val="000000"/>
                </a:solidFill>
              </a:rPr>
              <a:t>IL-10, or TNF-</a:t>
            </a:r>
            <a:r>
              <a:rPr lang="en-US" sz="1350" dirty="0">
                <a:solidFill>
                  <a:srgbClr val="000000"/>
                </a:solidFill>
                <a:sym typeface="Symbol" panose="05050102010706020507" pitchFamily="18" charset="2"/>
              </a:rPr>
              <a:t></a:t>
            </a:r>
            <a:endParaRPr lang="en-US" sz="1350" dirty="0">
              <a:solidFill>
                <a:srgbClr val="000000"/>
              </a:solidFill>
            </a:endParaRPr>
          </a:p>
        </p:txBody>
      </p:sp>
      <p:grpSp>
        <p:nvGrpSpPr>
          <p:cNvPr id="13" name="Group 12">
            <a:extLst>
              <a:ext uri="{FF2B5EF4-FFF2-40B4-BE49-F238E27FC236}">
                <a16:creationId xmlns:a16="http://schemas.microsoft.com/office/drawing/2014/main" id="{877A96BC-6441-4517-B81F-5DCFC1E74C60}"/>
              </a:ext>
            </a:extLst>
          </p:cNvPr>
          <p:cNvGrpSpPr/>
          <p:nvPr/>
        </p:nvGrpSpPr>
        <p:grpSpPr>
          <a:xfrm>
            <a:off x="3098711" y="2945760"/>
            <a:ext cx="5292662" cy="1604410"/>
            <a:chOff x="3672547" y="2856270"/>
            <a:chExt cx="3949716" cy="1901523"/>
          </a:xfrm>
        </p:grpSpPr>
        <p:cxnSp>
          <p:nvCxnSpPr>
            <p:cNvPr id="14" name="Straight Connector 13">
              <a:extLst>
                <a:ext uri="{FF2B5EF4-FFF2-40B4-BE49-F238E27FC236}">
                  <a16:creationId xmlns:a16="http://schemas.microsoft.com/office/drawing/2014/main" id="{1C941DD7-883C-4DD1-936C-2B4824A98BB5}"/>
                </a:ext>
              </a:extLst>
            </p:cNvPr>
            <p:cNvCxnSpPr/>
            <p:nvPr/>
          </p:nvCxnSpPr>
          <p:spPr>
            <a:xfrm>
              <a:off x="3672547" y="2856270"/>
              <a:ext cx="3949716" cy="0"/>
            </a:xfrm>
            <a:prstGeom prst="line">
              <a:avLst/>
            </a:prstGeom>
            <a:ln w="12700" cap="flat">
              <a:solidFill>
                <a:schemeClr val="bg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287AA1E-9EDF-4646-9C07-A2E2A2A1EC20}"/>
                </a:ext>
              </a:extLst>
            </p:cNvPr>
            <p:cNvCxnSpPr/>
            <p:nvPr/>
          </p:nvCxnSpPr>
          <p:spPr>
            <a:xfrm>
              <a:off x="3672547" y="3484813"/>
              <a:ext cx="3949716" cy="0"/>
            </a:xfrm>
            <a:prstGeom prst="line">
              <a:avLst/>
            </a:prstGeom>
            <a:ln w="12700" cap="flat">
              <a:solidFill>
                <a:schemeClr val="bg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8708DC9-E7AE-4682-A681-CE359E026DD7}"/>
                </a:ext>
              </a:extLst>
            </p:cNvPr>
            <p:cNvCxnSpPr/>
            <p:nvPr/>
          </p:nvCxnSpPr>
          <p:spPr>
            <a:xfrm>
              <a:off x="3672547" y="4119317"/>
              <a:ext cx="3949716" cy="0"/>
            </a:xfrm>
            <a:prstGeom prst="line">
              <a:avLst/>
            </a:prstGeom>
            <a:ln w="12700" cap="flat">
              <a:solidFill>
                <a:schemeClr val="bg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C1888DF-C5E9-49A8-A076-93B4DAA00F25}"/>
                </a:ext>
              </a:extLst>
            </p:cNvPr>
            <p:cNvCxnSpPr/>
            <p:nvPr/>
          </p:nvCxnSpPr>
          <p:spPr>
            <a:xfrm>
              <a:off x="3672547" y="4757793"/>
              <a:ext cx="3949716" cy="0"/>
            </a:xfrm>
            <a:prstGeom prst="line">
              <a:avLst/>
            </a:prstGeom>
            <a:ln w="12700" cap="flat">
              <a:solidFill>
                <a:schemeClr val="bg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8" name="TextBox 7">
            <a:extLst>
              <a:ext uri="{FF2B5EF4-FFF2-40B4-BE49-F238E27FC236}">
                <a16:creationId xmlns:a16="http://schemas.microsoft.com/office/drawing/2014/main" id="{4AB26036-8839-4892-8B19-5DB61770BA73}"/>
              </a:ext>
            </a:extLst>
          </p:cNvPr>
          <p:cNvSpPr txBox="1">
            <a:spLocks noChangeArrowheads="1"/>
          </p:cNvSpPr>
          <p:nvPr/>
        </p:nvSpPr>
        <p:spPr bwMode="auto">
          <a:xfrm rot="16200000">
            <a:off x="1922993" y="3847152"/>
            <a:ext cx="1202252" cy="207749"/>
          </a:xfrm>
          <a:prstGeom prst="rect">
            <a:avLst/>
          </a:prstGeom>
          <a:noFill/>
          <a:ln>
            <a:noFill/>
          </a:ln>
        </p:spPr>
        <p:txBody>
          <a:bodyPr wrap="none"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771571" eaLnBrk="1" fontAlgn="auto" hangingPunct="1">
              <a:spcBef>
                <a:spcPts val="0"/>
              </a:spcBef>
              <a:spcAft>
                <a:spcPts val="0"/>
              </a:spcAft>
            </a:pPr>
            <a:r>
              <a:rPr lang="en-US" altLang="en-US" sz="1350" b="1" dirty="0">
                <a:solidFill>
                  <a:srgbClr val="000000"/>
                </a:solidFill>
                <a:latin typeface="Arial" panose="020B0604020202020204"/>
              </a:rPr>
              <a:t>LDL-C (mg/dL)</a:t>
            </a:r>
          </a:p>
        </p:txBody>
      </p:sp>
      <p:grpSp>
        <p:nvGrpSpPr>
          <p:cNvPr id="19" name="Group 18">
            <a:extLst>
              <a:ext uri="{FF2B5EF4-FFF2-40B4-BE49-F238E27FC236}">
                <a16:creationId xmlns:a16="http://schemas.microsoft.com/office/drawing/2014/main" id="{A9CBF2F3-CE0E-41DB-B6CB-3CA3C6FC220B}"/>
              </a:ext>
            </a:extLst>
          </p:cNvPr>
          <p:cNvGrpSpPr/>
          <p:nvPr/>
        </p:nvGrpSpPr>
        <p:grpSpPr>
          <a:xfrm>
            <a:off x="2720182" y="2854902"/>
            <a:ext cx="254878" cy="2324840"/>
            <a:chOff x="3223918" y="2748587"/>
            <a:chExt cx="302078" cy="2755366"/>
          </a:xfrm>
        </p:grpSpPr>
        <p:sp>
          <p:nvSpPr>
            <p:cNvPr id="20" name="TextBox 19">
              <a:extLst>
                <a:ext uri="{FF2B5EF4-FFF2-40B4-BE49-F238E27FC236}">
                  <a16:creationId xmlns:a16="http://schemas.microsoft.com/office/drawing/2014/main" id="{9CCA1BF7-1ABF-43E6-A530-81C44A4B3AD7}"/>
                </a:ext>
              </a:extLst>
            </p:cNvPr>
            <p:cNvSpPr txBox="1"/>
            <p:nvPr/>
          </p:nvSpPr>
          <p:spPr>
            <a:xfrm>
              <a:off x="3223918" y="2748587"/>
              <a:ext cx="302078" cy="215367"/>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181" dirty="0">
                  <a:solidFill>
                    <a:srgbClr val="000000"/>
                  </a:solidFill>
                  <a:latin typeface="Arial" panose="020B0604020202020204"/>
                </a:rPr>
                <a:t>200</a:t>
              </a:r>
            </a:p>
          </p:txBody>
        </p:sp>
        <p:sp>
          <p:nvSpPr>
            <p:cNvPr id="21" name="TextBox 20">
              <a:extLst>
                <a:ext uri="{FF2B5EF4-FFF2-40B4-BE49-F238E27FC236}">
                  <a16:creationId xmlns:a16="http://schemas.microsoft.com/office/drawing/2014/main" id="{80207C33-9391-42FF-9F4A-9900030380FE}"/>
                </a:ext>
              </a:extLst>
            </p:cNvPr>
            <p:cNvSpPr txBox="1"/>
            <p:nvPr/>
          </p:nvSpPr>
          <p:spPr>
            <a:xfrm>
              <a:off x="3223918" y="3377130"/>
              <a:ext cx="302078" cy="215367"/>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181" dirty="0">
                  <a:solidFill>
                    <a:srgbClr val="000000"/>
                  </a:solidFill>
                  <a:latin typeface="Arial" panose="020B0604020202020204"/>
                </a:rPr>
                <a:t>150</a:t>
              </a:r>
            </a:p>
          </p:txBody>
        </p:sp>
        <p:sp>
          <p:nvSpPr>
            <p:cNvPr id="22" name="TextBox 21">
              <a:extLst>
                <a:ext uri="{FF2B5EF4-FFF2-40B4-BE49-F238E27FC236}">
                  <a16:creationId xmlns:a16="http://schemas.microsoft.com/office/drawing/2014/main" id="{FADCE158-268D-4BA2-81BB-AE7393CA5930}"/>
                </a:ext>
              </a:extLst>
            </p:cNvPr>
            <p:cNvSpPr txBox="1"/>
            <p:nvPr/>
          </p:nvSpPr>
          <p:spPr>
            <a:xfrm>
              <a:off x="3223918" y="4011634"/>
              <a:ext cx="302078" cy="215367"/>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181" dirty="0">
                  <a:solidFill>
                    <a:srgbClr val="000000"/>
                  </a:solidFill>
                  <a:latin typeface="Arial" panose="020B0604020202020204"/>
                </a:rPr>
                <a:t>100</a:t>
              </a:r>
            </a:p>
          </p:txBody>
        </p:sp>
        <p:sp>
          <p:nvSpPr>
            <p:cNvPr id="23" name="TextBox 22">
              <a:extLst>
                <a:ext uri="{FF2B5EF4-FFF2-40B4-BE49-F238E27FC236}">
                  <a16:creationId xmlns:a16="http://schemas.microsoft.com/office/drawing/2014/main" id="{F6192DDA-0C10-4B7F-831B-E16F67DD8C29}"/>
                </a:ext>
              </a:extLst>
            </p:cNvPr>
            <p:cNvSpPr txBox="1"/>
            <p:nvPr/>
          </p:nvSpPr>
          <p:spPr>
            <a:xfrm>
              <a:off x="3324611" y="4650110"/>
              <a:ext cx="201385" cy="215367"/>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181" dirty="0">
                  <a:solidFill>
                    <a:srgbClr val="000000"/>
                  </a:solidFill>
                  <a:latin typeface="Arial" panose="020B0604020202020204"/>
                </a:rPr>
                <a:t>50</a:t>
              </a:r>
            </a:p>
          </p:txBody>
        </p:sp>
        <p:sp>
          <p:nvSpPr>
            <p:cNvPr id="24" name="TextBox 23">
              <a:extLst>
                <a:ext uri="{FF2B5EF4-FFF2-40B4-BE49-F238E27FC236}">
                  <a16:creationId xmlns:a16="http://schemas.microsoft.com/office/drawing/2014/main" id="{218F6AB9-6521-4DEE-BC38-DAE7A39F60B0}"/>
                </a:ext>
              </a:extLst>
            </p:cNvPr>
            <p:cNvSpPr txBox="1"/>
            <p:nvPr/>
          </p:nvSpPr>
          <p:spPr>
            <a:xfrm>
              <a:off x="3425303" y="5288586"/>
              <a:ext cx="100693" cy="215367"/>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181" dirty="0">
                  <a:solidFill>
                    <a:srgbClr val="000000"/>
                  </a:solidFill>
                  <a:latin typeface="Arial" panose="020B0604020202020204"/>
                </a:rPr>
                <a:t>0</a:t>
              </a:r>
            </a:p>
          </p:txBody>
        </p:sp>
      </p:grpSp>
      <p:sp>
        <p:nvSpPr>
          <p:cNvPr id="25" name="Rectangle 24">
            <a:extLst>
              <a:ext uri="{FF2B5EF4-FFF2-40B4-BE49-F238E27FC236}">
                <a16:creationId xmlns:a16="http://schemas.microsoft.com/office/drawing/2014/main" id="{226180E5-A665-4AF1-838E-4CF433A72A0C}"/>
              </a:ext>
            </a:extLst>
          </p:cNvPr>
          <p:cNvSpPr/>
          <p:nvPr/>
        </p:nvSpPr>
        <p:spPr bwMode="gray">
          <a:xfrm>
            <a:off x="3351471" y="4049358"/>
            <a:ext cx="504999" cy="1046819"/>
          </a:xfrm>
          <a:prstGeom prst="rect">
            <a:avLst/>
          </a:prstGeom>
          <a:solidFill>
            <a:schemeClr val="accent4"/>
          </a:solidFill>
          <a:ln w="3175" algn="ctr">
            <a:noFill/>
            <a:miter lim="800000"/>
            <a:headEnd/>
            <a:tailEnd/>
          </a:ln>
          <a:effectLst/>
        </p:spPr>
        <p:txBody>
          <a:bodyPr wrap="none" lIns="0" tIns="0" rIns="0" bIns="0"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sp>
        <p:nvSpPr>
          <p:cNvPr id="26" name="TextBox 25">
            <a:extLst>
              <a:ext uri="{FF2B5EF4-FFF2-40B4-BE49-F238E27FC236}">
                <a16:creationId xmlns:a16="http://schemas.microsoft.com/office/drawing/2014/main" id="{5676B21B-8C30-4B5B-B9A8-4DC38C75115B}"/>
              </a:ext>
            </a:extLst>
          </p:cNvPr>
          <p:cNvSpPr txBox="1"/>
          <p:nvPr/>
        </p:nvSpPr>
        <p:spPr>
          <a:xfrm>
            <a:off x="5232666" y="2313906"/>
            <a:ext cx="561051" cy="15587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013" i="1" dirty="0">
                <a:solidFill>
                  <a:srgbClr val="000000"/>
                </a:solidFill>
                <a:latin typeface="Arial" panose="020B0604020202020204"/>
              </a:rPr>
              <a:t>P</a:t>
            </a:r>
            <a:r>
              <a:rPr lang="en-US" sz="1013" dirty="0">
                <a:solidFill>
                  <a:srgbClr val="000000"/>
                </a:solidFill>
                <a:latin typeface="Arial" panose="020B0604020202020204"/>
              </a:rPr>
              <a:t> &lt; 0.001</a:t>
            </a:r>
          </a:p>
        </p:txBody>
      </p:sp>
      <p:sp>
        <p:nvSpPr>
          <p:cNvPr id="27" name="Rectangle 26">
            <a:extLst>
              <a:ext uri="{FF2B5EF4-FFF2-40B4-BE49-F238E27FC236}">
                <a16:creationId xmlns:a16="http://schemas.microsoft.com/office/drawing/2014/main" id="{37D294BF-3E9B-4841-B3E9-8247D294CA7E}"/>
              </a:ext>
            </a:extLst>
          </p:cNvPr>
          <p:cNvSpPr/>
          <p:nvPr/>
        </p:nvSpPr>
        <p:spPr>
          <a:xfrm>
            <a:off x="8582898" y="3119457"/>
            <a:ext cx="1382634" cy="6327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71571" eaLnBrk="1" fontAlgn="auto" hangingPunct="1">
              <a:spcBef>
                <a:spcPts val="0"/>
              </a:spcBef>
              <a:spcAft>
                <a:spcPts val="0"/>
              </a:spcAft>
            </a:pPr>
            <a:endParaRPr lang="en-US" sz="1519" dirty="0">
              <a:solidFill>
                <a:srgbClr val="FFFFFF"/>
              </a:solidFill>
              <a:latin typeface="Arial" panose="020B0604020202020204"/>
            </a:endParaRPr>
          </a:p>
        </p:txBody>
      </p:sp>
      <p:grpSp>
        <p:nvGrpSpPr>
          <p:cNvPr id="28" name="Group 27">
            <a:extLst>
              <a:ext uri="{FF2B5EF4-FFF2-40B4-BE49-F238E27FC236}">
                <a16:creationId xmlns:a16="http://schemas.microsoft.com/office/drawing/2014/main" id="{B9B1CDBF-553D-4168-A7A9-457C3903BEFD}"/>
              </a:ext>
            </a:extLst>
          </p:cNvPr>
          <p:cNvGrpSpPr/>
          <p:nvPr/>
        </p:nvGrpSpPr>
        <p:grpSpPr>
          <a:xfrm>
            <a:off x="8755350" y="3218934"/>
            <a:ext cx="771470" cy="181716"/>
            <a:chOff x="10376707" y="3180034"/>
            <a:chExt cx="914334" cy="215367"/>
          </a:xfrm>
        </p:grpSpPr>
        <p:sp>
          <p:nvSpPr>
            <p:cNvPr id="29" name="TextBox 28">
              <a:extLst>
                <a:ext uri="{FF2B5EF4-FFF2-40B4-BE49-F238E27FC236}">
                  <a16:creationId xmlns:a16="http://schemas.microsoft.com/office/drawing/2014/main" id="{A28449F1-7261-4B5A-B24B-97F1AE8B741E}"/>
                </a:ext>
              </a:extLst>
            </p:cNvPr>
            <p:cNvSpPr txBox="1">
              <a:spLocks noChangeArrowheads="1"/>
            </p:cNvSpPr>
            <p:nvPr/>
          </p:nvSpPr>
          <p:spPr bwMode="auto">
            <a:xfrm>
              <a:off x="10639390" y="3180034"/>
              <a:ext cx="651651" cy="21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defTabSz="771571" eaLnBrk="1" fontAlgn="auto" hangingPunct="1">
                <a:spcBef>
                  <a:spcPts val="0"/>
                </a:spcBef>
                <a:spcAft>
                  <a:spcPts val="0"/>
                </a:spcAft>
              </a:pPr>
              <a:r>
                <a:rPr lang="en-US" altLang="en-US" sz="1181" dirty="0">
                  <a:solidFill>
                    <a:srgbClr val="000000"/>
                  </a:solidFill>
                  <a:latin typeface="Arial" panose="020B0604020202020204"/>
                </a:rPr>
                <a:t>Placebo</a:t>
              </a:r>
            </a:p>
          </p:txBody>
        </p:sp>
        <p:sp>
          <p:nvSpPr>
            <p:cNvPr id="30" name="Rectangle 29">
              <a:extLst>
                <a:ext uri="{FF2B5EF4-FFF2-40B4-BE49-F238E27FC236}">
                  <a16:creationId xmlns:a16="http://schemas.microsoft.com/office/drawing/2014/main" id="{48A47527-53E7-4631-B709-850CA399D684}"/>
                </a:ext>
              </a:extLst>
            </p:cNvPr>
            <p:cNvSpPr/>
            <p:nvPr/>
          </p:nvSpPr>
          <p:spPr bwMode="gray">
            <a:xfrm>
              <a:off x="10376707" y="3219137"/>
              <a:ext cx="137160" cy="137160"/>
            </a:xfrm>
            <a:prstGeom prst="rect">
              <a:avLst/>
            </a:prstGeom>
            <a:solidFill>
              <a:schemeClr val="accent4"/>
            </a:solidFill>
            <a:ln w="6350" algn="ctr">
              <a:noFill/>
              <a:miter lim="800000"/>
              <a:headEnd/>
              <a:tailEnd/>
            </a:ln>
            <a:effectLst/>
          </p:spPr>
          <p:txBody>
            <a:bodyPr wrap="none" lIns="0" tIns="0" rIns="0" bIns="0"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grpSp>
      <p:grpSp>
        <p:nvGrpSpPr>
          <p:cNvPr id="31" name="Group 30">
            <a:extLst>
              <a:ext uri="{FF2B5EF4-FFF2-40B4-BE49-F238E27FC236}">
                <a16:creationId xmlns:a16="http://schemas.microsoft.com/office/drawing/2014/main" id="{FA46B8DF-3040-4C24-B838-EA69859C36CA}"/>
              </a:ext>
            </a:extLst>
          </p:cNvPr>
          <p:cNvGrpSpPr/>
          <p:nvPr/>
        </p:nvGrpSpPr>
        <p:grpSpPr>
          <a:xfrm>
            <a:off x="8755344" y="3471016"/>
            <a:ext cx="981461" cy="181716"/>
            <a:chOff x="10376707" y="3478798"/>
            <a:chExt cx="1163214" cy="215367"/>
          </a:xfrm>
        </p:grpSpPr>
        <p:sp>
          <p:nvSpPr>
            <p:cNvPr id="32" name="TextBox 31">
              <a:extLst>
                <a:ext uri="{FF2B5EF4-FFF2-40B4-BE49-F238E27FC236}">
                  <a16:creationId xmlns:a16="http://schemas.microsoft.com/office/drawing/2014/main" id="{8B2FD36F-D956-43EA-BDB4-33F586DE5E46}"/>
                </a:ext>
              </a:extLst>
            </p:cNvPr>
            <p:cNvSpPr txBox="1">
              <a:spLocks noChangeArrowheads="1"/>
            </p:cNvSpPr>
            <p:nvPr/>
          </p:nvSpPr>
          <p:spPr bwMode="auto">
            <a:xfrm>
              <a:off x="10639390" y="3478798"/>
              <a:ext cx="900531" cy="21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defTabSz="771571" eaLnBrk="1" fontAlgn="auto" hangingPunct="1">
                <a:spcBef>
                  <a:spcPts val="0"/>
                </a:spcBef>
                <a:spcAft>
                  <a:spcPts val="0"/>
                </a:spcAft>
              </a:pPr>
              <a:r>
                <a:rPr lang="en-US" altLang="en-US" sz="1181" dirty="0">
                  <a:solidFill>
                    <a:srgbClr val="000000"/>
                  </a:solidFill>
                  <a:latin typeface="Arial" panose="020B0604020202020204"/>
                </a:rPr>
                <a:t>Alirocumab</a:t>
              </a:r>
            </a:p>
          </p:txBody>
        </p:sp>
        <p:sp>
          <p:nvSpPr>
            <p:cNvPr id="33" name="Rectangle 32">
              <a:extLst>
                <a:ext uri="{FF2B5EF4-FFF2-40B4-BE49-F238E27FC236}">
                  <a16:creationId xmlns:a16="http://schemas.microsoft.com/office/drawing/2014/main" id="{DF3CB857-A53D-44EF-97CA-5FAA70938252}"/>
                </a:ext>
              </a:extLst>
            </p:cNvPr>
            <p:cNvSpPr/>
            <p:nvPr/>
          </p:nvSpPr>
          <p:spPr bwMode="gray">
            <a:xfrm>
              <a:off x="10376707" y="3517901"/>
              <a:ext cx="137160" cy="137160"/>
            </a:xfrm>
            <a:prstGeom prst="rect">
              <a:avLst/>
            </a:prstGeom>
            <a:solidFill>
              <a:schemeClr val="accent5">
                <a:lumMod val="90000"/>
                <a:lumOff val="10000"/>
              </a:schemeClr>
            </a:solidFill>
            <a:ln w="6350" algn="ctr">
              <a:noFill/>
              <a:miter lim="800000"/>
              <a:headEnd/>
              <a:tailEnd/>
            </a:ln>
            <a:effectLst/>
          </p:spPr>
          <p:txBody>
            <a:bodyPr wrap="none" lIns="0" tIns="0" rIns="0" bIns="0"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grpSp>
      <p:sp>
        <p:nvSpPr>
          <p:cNvPr id="34" name="Rectangle 33">
            <a:extLst>
              <a:ext uri="{FF2B5EF4-FFF2-40B4-BE49-F238E27FC236}">
                <a16:creationId xmlns:a16="http://schemas.microsoft.com/office/drawing/2014/main" id="{6F28E521-881C-444F-8082-E2F5A8782856}"/>
              </a:ext>
            </a:extLst>
          </p:cNvPr>
          <p:cNvSpPr/>
          <p:nvPr/>
        </p:nvSpPr>
        <p:spPr bwMode="gray">
          <a:xfrm>
            <a:off x="4098738" y="4091441"/>
            <a:ext cx="504999" cy="1004735"/>
          </a:xfrm>
          <a:prstGeom prst="rect">
            <a:avLst/>
          </a:prstGeom>
          <a:solidFill>
            <a:schemeClr val="accent4"/>
          </a:solidFill>
          <a:ln w="3175" algn="ctr">
            <a:noFill/>
            <a:miter lim="800000"/>
            <a:headEnd/>
            <a:tailEnd/>
          </a:ln>
          <a:effectLst/>
        </p:spPr>
        <p:txBody>
          <a:bodyPr wrap="none" lIns="0" tIns="0" rIns="0" bIns="0"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sp>
        <p:nvSpPr>
          <p:cNvPr id="35" name="Rectangle 34">
            <a:extLst>
              <a:ext uri="{FF2B5EF4-FFF2-40B4-BE49-F238E27FC236}">
                <a16:creationId xmlns:a16="http://schemas.microsoft.com/office/drawing/2014/main" id="{FFF2F27D-06D4-4F22-AF16-F1AB0E19C6AE}"/>
              </a:ext>
            </a:extLst>
          </p:cNvPr>
          <p:cNvSpPr/>
          <p:nvPr/>
        </p:nvSpPr>
        <p:spPr bwMode="gray">
          <a:xfrm>
            <a:off x="4849586" y="4130018"/>
            <a:ext cx="504999" cy="966158"/>
          </a:xfrm>
          <a:prstGeom prst="rect">
            <a:avLst/>
          </a:prstGeom>
          <a:solidFill>
            <a:schemeClr val="accent4"/>
          </a:solidFill>
          <a:ln w="3175" algn="ctr">
            <a:noFill/>
            <a:miter lim="800000"/>
            <a:headEnd/>
            <a:tailEnd/>
          </a:ln>
          <a:effectLst/>
        </p:spPr>
        <p:txBody>
          <a:bodyPr wrap="none" lIns="0" tIns="0" rIns="0" bIns="0"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grpSp>
        <p:nvGrpSpPr>
          <p:cNvPr id="36" name="Group 35">
            <a:extLst>
              <a:ext uri="{FF2B5EF4-FFF2-40B4-BE49-F238E27FC236}">
                <a16:creationId xmlns:a16="http://schemas.microsoft.com/office/drawing/2014/main" id="{3F5823FA-7C28-4552-A405-65426DF87937}"/>
              </a:ext>
            </a:extLst>
          </p:cNvPr>
          <p:cNvGrpSpPr/>
          <p:nvPr/>
        </p:nvGrpSpPr>
        <p:grpSpPr>
          <a:xfrm>
            <a:off x="3312224" y="5199839"/>
            <a:ext cx="4811995" cy="181716"/>
            <a:chOff x="3925598" y="5527773"/>
            <a:chExt cx="5703106" cy="215367"/>
          </a:xfrm>
        </p:grpSpPr>
        <p:sp>
          <p:nvSpPr>
            <p:cNvPr id="37" name="TextBox 36">
              <a:extLst>
                <a:ext uri="{FF2B5EF4-FFF2-40B4-BE49-F238E27FC236}">
                  <a16:creationId xmlns:a16="http://schemas.microsoft.com/office/drawing/2014/main" id="{1D2E3B2C-E562-4D7B-9ABD-4EEDFDA9BE0B}"/>
                </a:ext>
              </a:extLst>
            </p:cNvPr>
            <p:cNvSpPr txBox="1"/>
            <p:nvPr/>
          </p:nvSpPr>
          <p:spPr>
            <a:xfrm>
              <a:off x="3925598" y="5527773"/>
              <a:ext cx="691549" cy="21536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rPr>
                <a:t>Baseline</a:t>
              </a:r>
            </a:p>
          </p:txBody>
        </p:sp>
        <p:sp>
          <p:nvSpPr>
            <p:cNvPr id="38" name="TextBox 37">
              <a:extLst>
                <a:ext uri="{FF2B5EF4-FFF2-40B4-BE49-F238E27FC236}">
                  <a16:creationId xmlns:a16="http://schemas.microsoft.com/office/drawing/2014/main" id="{4B817476-A2C2-4054-B661-54662EE4ED26}"/>
                </a:ext>
              </a:extLst>
            </p:cNvPr>
            <p:cNvSpPr txBox="1"/>
            <p:nvPr/>
          </p:nvSpPr>
          <p:spPr>
            <a:xfrm>
              <a:off x="4732402" y="5527773"/>
              <a:ext cx="849236" cy="21536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sym typeface="Symbol" panose="05050102010706020507" pitchFamily="18" charset="2"/>
                </a:rPr>
                <a:t> 72 hours</a:t>
              </a:r>
              <a:endParaRPr lang="en-US" sz="1181" dirty="0">
                <a:solidFill>
                  <a:srgbClr val="000000"/>
                </a:solidFill>
                <a:latin typeface="Arial" panose="020B0604020202020204"/>
              </a:endParaRPr>
            </a:p>
          </p:txBody>
        </p:sp>
        <p:sp>
          <p:nvSpPr>
            <p:cNvPr id="39" name="TextBox 38">
              <a:extLst>
                <a:ext uri="{FF2B5EF4-FFF2-40B4-BE49-F238E27FC236}">
                  <a16:creationId xmlns:a16="http://schemas.microsoft.com/office/drawing/2014/main" id="{DA1A01B4-1DC2-4E17-A9B5-4A5FBFEA3552}"/>
                </a:ext>
              </a:extLst>
            </p:cNvPr>
            <p:cNvSpPr txBox="1"/>
            <p:nvPr/>
          </p:nvSpPr>
          <p:spPr>
            <a:xfrm>
              <a:off x="5731540" y="5527773"/>
              <a:ext cx="630753" cy="21536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rPr>
                <a:t>14 days</a:t>
              </a:r>
            </a:p>
          </p:txBody>
        </p:sp>
        <p:sp>
          <p:nvSpPr>
            <p:cNvPr id="40" name="TextBox 39">
              <a:extLst>
                <a:ext uri="{FF2B5EF4-FFF2-40B4-BE49-F238E27FC236}">
                  <a16:creationId xmlns:a16="http://schemas.microsoft.com/office/drawing/2014/main" id="{233362F1-2B6B-4069-BF44-34913C7B01B1}"/>
                </a:ext>
              </a:extLst>
            </p:cNvPr>
            <p:cNvSpPr txBox="1"/>
            <p:nvPr/>
          </p:nvSpPr>
          <p:spPr>
            <a:xfrm>
              <a:off x="7192009" y="5527773"/>
              <a:ext cx="691549" cy="21536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rPr>
                <a:t>Baseline</a:t>
              </a:r>
            </a:p>
          </p:txBody>
        </p:sp>
        <p:sp>
          <p:nvSpPr>
            <p:cNvPr id="41" name="TextBox 40">
              <a:extLst>
                <a:ext uri="{FF2B5EF4-FFF2-40B4-BE49-F238E27FC236}">
                  <a16:creationId xmlns:a16="http://schemas.microsoft.com/office/drawing/2014/main" id="{6EC7BE2C-5F7A-46BF-8493-A3943D450D6B}"/>
                </a:ext>
              </a:extLst>
            </p:cNvPr>
            <p:cNvSpPr txBox="1"/>
            <p:nvPr/>
          </p:nvSpPr>
          <p:spPr>
            <a:xfrm>
              <a:off x="7998813" y="5527773"/>
              <a:ext cx="849236" cy="21536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sym typeface="Symbol" panose="05050102010706020507" pitchFamily="18" charset="2"/>
                </a:rPr>
                <a:t> 72 hours</a:t>
              </a:r>
              <a:endParaRPr lang="en-US" sz="1181" dirty="0">
                <a:solidFill>
                  <a:srgbClr val="000000"/>
                </a:solidFill>
                <a:latin typeface="Arial" panose="020B0604020202020204"/>
              </a:endParaRPr>
            </a:p>
          </p:txBody>
        </p:sp>
        <p:sp>
          <p:nvSpPr>
            <p:cNvPr id="42" name="TextBox 41">
              <a:extLst>
                <a:ext uri="{FF2B5EF4-FFF2-40B4-BE49-F238E27FC236}">
                  <a16:creationId xmlns:a16="http://schemas.microsoft.com/office/drawing/2014/main" id="{FBFE06BD-0969-46E8-B477-C6DDC2E4FF92}"/>
                </a:ext>
              </a:extLst>
            </p:cNvPr>
            <p:cNvSpPr txBox="1"/>
            <p:nvPr/>
          </p:nvSpPr>
          <p:spPr>
            <a:xfrm>
              <a:off x="8997951" y="5527773"/>
              <a:ext cx="630753" cy="21536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rPr>
                <a:t>14 days</a:t>
              </a:r>
            </a:p>
          </p:txBody>
        </p:sp>
      </p:grpSp>
      <p:sp>
        <p:nvSpPr>
          <p:cNvPr id="43" name="Rectangle 42">
            <a:extLst>
              <a:ext uri="{FF2B5EF4-FFF2-40B4-BE49-F238E27FC236}">
                <a16:creationId xmlns:a16="http://schemas.microsoft.com/office/drawing/2014/main" id="{127A0244-3FE2-469E-A9ED-8216C19F3576}"/>
              </a:ext>
            </a:extLst>
          </p:cNvPr>
          <p:cNvSpPr/>
          <p:nvPr/>
        </p:nvSpPr>
        <p:spPr bwMode="gray">
          <a:xfrm>
            <a:off x="6107506" y="4122273"/>
            <a:ext cx="504999" cy="973904"/>
          </a:xfrm>
          <a:prstGeom prst="rect">
            <a:avLst/>
          </a:prstGeom>
          <a:solidFill>
            <a:schemeClr val="accent5">
              <a:lumMod val="90000"/>
              <a:lumOff val="10000"/>
            </a:schemeClr>
          </a:solidFill>
          <a:ln w="3175" algn="ctr">
            <a:noFill/>
            <a:miter lim="800000"/>
            <a:headEnd/>
            <a:tailEnd/>
          </a:ln>
          <a:effectLst/>
        </p:spPr>
        <p:txBody>
          <a:bodyPr wrap="none" lIns="0" tIns="0" rIns="0" bIns="0"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grpSp>
        <p:nvGrpSpPr>
          <p:cNvPr id="44" name="Group 43">
            <a:extLst>
              <a:ext uri="{FF2B5EF4-FFF2-40B4-BE49-F238E27FC236}">
                <a16:creationId xmlns:a16="http://schemas.microsoft.com/office/drawing/2014/main" id="{50D6F1B0-61B4-49FA-B117-4B85D4169827}"/>
              </a:ext>
            </a:extLst>
          </p:cNvPr>
          <p:cNvGrpSpPr/>
          <p:nvPr/>
        </p:nvGrpSpPr>
        <p:grpSpPr>
          <a:xfrm>
            <a:off x="3097877" y="2938030"/>
            <a:ext cx="5292458" cy="2227604"/>
            <a:chOff x="3671557" y="2847109"/>
            <a:chExt cx="6272543" cy="2640123"/>
          </a:xfrm>
        </p:grpSpPr>
        <p:cxnSp>
          <p:nvCxnSpPr>
            <p:cNvPr id="45" name="Straight Connector 44">
              <a:extLst>
                <a:ext uri="{FF2B5EF4-FFF2-40B4-BE49-F238E27FC236}">
                  <a16:creationId xmlns:a16="http://schemas.microsoft.com/office/drawing/2014/main" id="{5A694BA4-9F8F-45BE-8BB7-B178337F6B33}"/>
                </a:ext>
              </a:extLst>
            </p:cNvPr>
            <p:cNvCxnSpPr>
              <a:cxnSpLocks/>
            </p:cNvCxnSpPr>
            <p:nvPr/>
          </p:nvCxnSpPr>
          <p:spPr>
            <a:xfrm>
              <a:off x="3671557" y="2847109"/>
              <a:ext cx="0" cy="2555185"/>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6F38095-6305-49F4-8B8E-A8D9F5D546A5}"/>
                </a:ext>
              </a:extLst>
            </p:cNvPr>
            <p:cNvCxnSpPr>
              <a:cxnSpLocks/>
            </p:cNvCxnSpPr>
            <p:nvPr/>
          </p:nvCxnSpPr>
          <p:spPr>
            <a:xfrm>
              <a:off x="3674721" y="5396269"/>
              <a:ext cx="6269379"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1917F2BD-24A0-4E4C-9F3D-E9EF79C1D4F7}"/>
                </a:ext>
              </a:extLst>
            </p:cNvPr>
            <p:cNvGrpSpPr/>
            <p:nvPr/>
          </p:nvGrpSpPr>
          <p:grpSpPr>
            <a:xfrm>
              <a:off x="4271372" y="5395792"/>
              <a:ext cx="5041954" cy="91440"/>
              <a:chOff x="4271372" y="5395792"/>
              <a:chExt cx="5041954" cy="91440"/>
            </a:xfrm>
          </p:grpSpPr>
          <p:cxnSp>
            <p:nvCxnSpPr>
              <p:cNvPr id="48" name="Straight Connector 47">
                <a:extLst>
                  <a:ext uri="{FF2B5EF4-FFF2-40B4-BE49-F238E27FC236}">
                    <a16:creationId xmlns:a16="http://schemas.microsoft.com/office/drawing/2014/main" id="{D043DCAE-604E-40FC-9CBA-EF7B4D6AD5B7}"/>
                  </a:ext>
                </a:extLst>
              </p:cNvPr>
              <p:cNvCxnSpPr>
                <a:cxnSpLocks/>
              </p:cNvCxnSpPr>
              <p:nvPr/>
            </p:nvCxnSpPr>
            <p:spPr>
              <a:xfrm rot="5400000">
                <a:off x="4225652" y="5441512"/>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A6DFDA0-A2E3-4D3B-B5DF-530BBF2756EF}"/>
                  </a:ext>
                </a:extLst>
              </p:cNvPr>
              <p:cNvCxnSpPr>
                <a:cxnSpLocks/>
              </p:cNvCxnSpPr>
              <p:nvPr/>
            </p:nvCxnSpPr>
            <p:spPr>
              <a:xfrm rot="5400000">
                <a:off x="5111301" y="5441512"/>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0568932-1813-4ED5-97C3-4512EEE12A38}"/>
                  </a:ext>
                </a:extLst>
              </p:cNvPr>
              <p:cNvCxnSpPr>
                <a:cxnSpLocks/>
              </p:cNvCxnSpPr>
              <p:nvPr/>
            </p:nvCxnSpPr>
            <p:spPr>
              <a:xfrm rot="5400000">
                <a:off x="6001195" y="5441512"/>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6BB0C8F-94CA-47E0-BA21-8E4759256F74}"/>
                  </a:ext>
                </a:extLst>
              </p:cNvPr>
              <p:cNvCxnSpPr>
                <a:cxnSpLocks/>
              </p:cNvCxnSpPr>
              <p:nvPr/>
            </p:nvCxnSpPr>
            <p:spPr>
              <a:xfrm rot="5400000">
                <a:off x="7492063" y="5441512"/>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E7F7CB3-D2EE-4CCD-841C-A2DB588D0500}"/>
                  </a:ext>
                </a:extLst>
              </p:cNvPr>
              <p:cNvCxnSpPr>
                <a:cxnSpLocks/>
              </p:cNvCxnSpPr>
              <p:nvPr/>
            </p:nvCxnSpPr>
            <p:spPr>
              <a:xfrm rot="5400000">
                <a:off x="8377712" y="5441512"/>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EF3BB5C-86D8-4EA0-AD8A-D1794C3ADE85}"/>
                  </a:ext>
                </a:extLst>
              </p:cNvPr>
              <p:cNvCxnSpPr>
                <a:cxnSpLocks/>
              </p:cNvCxnSpPr>
              <p:nvPr/>
            </p:nvCxnSpPr>
            <p:spPr>
              <a:xfrm rot="5400000">
                <a:off x="9267606" y="5441512"/>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54" name="Rectangle 53">
            <a:extLst>
              <a:ext uri="{FF2B5EF4-FFF2-40B4-BE49-F238E27FC236}">
                <a16:creationId xmlns:a16="http://schemas.microsoft.com/office/drawing/2014/main" id="{2D49EEAB-CAF1-402E-8BCF-1A3B40E5822F}"/>
              </a:ext>
            </a:extLst>
          </p:cNvPr>
          <p:cNvSpPr/>
          <p:nvPr/>
        </p:nvSpPr>
        <p:spPr bwMode="gray">
          <a:xfrm>
            <a:off x="6854772" y="4315155"/>
            <a:ext cx="504999" cy="781021"/>
          </a:xfrm>
          <a:prstGeom prst="rect">
            <a:avLst/>
          </a:prstGeom>
          <a:solidFill>
            <a:schemeClr val="accent5">
              <a:lumMod val="90000"/>
              <a:lumOff val="10000"/>
            </a:schemeClr>
          </a:solidFill>
          <a:ln w="3175" algn="ctr">
            <a:noFill/>
            <a:miter lim="800000"/>
            <a:headEnd/>
            <a:tailEnd/>
          </a:ln>
          <a:effectLst/>
        </p:spPr>
        <p:txBody>
          <a:bodyPr wrap="none" lIns="0" tIns="0" rIns="0" bIns="0"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sp>
        <p:nvSpPr>
          <p:cNvPr id="55" name="Rectangle 54">
            <a:extLst>
              <a:ext uri="{FF2B5EF4-FFF2-40B4-BE49-F238E27FC236}">
                <a16:creationId xmlns:a16="http://schemas.microsoft.com/office/drawing/2014/main" id="{A2DD973C-CFAE-4C2D-9EC6-A83D733CF032}"/>
              </a:ext>
            </a:extLst>
          </p:cNvPr>
          <p:cNvSpPr/>
          <p:nvPr/>
        </p:nvSpPr>
        <p:spPr bwMode="gray">
          <a:xfrm>
            <a:off x="7605620" y="4801376"/>
            <a:ext cx="504999" cy="294800"/>
          </a:xfrm>
          <a:prstGeom prst="rect">
            <a:avLst/>
          </a:prstGeom>
          <a:solidFill>
            <a:schemeClr val="accent5">
              <a:lumMod val="90000"/>
              <a:lumOff val="10000"/>
            </a:schemeClr>
          </a:solidFill>
          <a:ln w="3175" algn="ctr">
            <a:noFill/>
            <a:miter lim="800000"/>
            <a:headEnd/>
            <a:tailEnd/>
          </a:ln>
          <a:effectLst/>
        </p:spPr>
        <p:txBody>
          <a:bodyPr wrap="none" lIns="0" tIns="0" rIns="0" bIns="0"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grpSp>
        <p:nvGrpSpPr>
          <p:cNvPr id="56" name="Group 55">
            <a:extLst>
              <a:ext uri="{FF2B5EF4-FFF2-40B4-BE49-F238E27FC236}">
                <a16:creationId xmlns:a16="http://schemas.microsoft.com/office/drawing/2014/main" id="{93110F90-0C56-4821-A0EE-71C332A89D2B}"/>
              </a:ext>
            </a:extLst>
          </p:cNvPr>
          <p:cNvGrpSpPr/>
          <p:nvPr/>
        </p:nvGrpSpPr>
        <p:grpSpPr>
          <a:xfrm>
            <a:off x="3489996" y="3374053"/>
            <a:ext cx="4482099" cy="1569137"/>
            <a:chOff x="4136291" y="3363878"/>
            <a:chExt cx="5312117" cy="1859718"/>
          </a:xfrm>
        </p:grpSpPr>
        <p:grpSp>
          <p:nvGrpSpPr>
            <p:cNvPr id="57" name="Group 56">
              <a:extLst>
                <a:ext uri="{FF2B5EF4-FFF2-40B4-BE49-F238E27FC236}">
                  <a16:creationId xmlns:a16="http://schemas.microsoft.com/office/drawing/2014/main" id="{600CE4A1-92D5-4931-97C8-37B553087A85}"/>
                </a:ext>
              </a:extLst>
            </p:cNvPr>
            <p:cNvGrpSpPr/>
            <p:nvPr/>
          </p:nvGrpSpPr>
          <p:grpSpPr>
            <a:xfrm>
              <a:off x="4136291" y="3363878"/>
              <a:ext cx="270163" cy="1120837"/>
              <a:chOff x="10566551" y="2365612"/>
              <a:chExt cx="91440" cy="232012"/>
            </a:xfrm>
          </p:grpSpPr>
          <p:cxnSp>
            <p:nvCxnSpPr>
              <p:cNvPr id="78" name="Straight Connector 77">
                <a:extLst>
                  <a:ext uri="{FF2B5EF4-FFF2-40B4-BE49-F238E27FC236}">
                    <a16:creationId xmlns:a16="http://schemas.microsoft.com/office/drawing/2014/main" id="{FCFE3E69-5190-4FDF-BC36-186689782E7F}"/>
                  </a:ext>
                </a:extLst>
              </p:cNvPr>
              <p:cNvCxnSpPr/>
              <p:nvPr/>
            </p:nvCxnSpPr>
            <p:spPr>
              <a:xfrm>
                <a:off x="10566551" y="236561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A759088-9E28-4257-B392-69B7FE93A9F6}"/>
                  </a:ext>
                </a:extLst>
              </p:cNvPr>
              <p:cNvCxnSpPr/>
              <p:nvPr/>
            </p:nvCxnSpPr>
            <p:spPr>
              <a:xfrm>
                <a:off x="10612271" y="2365612"/>
                <a:ext cx="0" cy="232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AABF0F3-D070-45F5-B865-C8996962E46B}"/>
                  </a:ext>
                </a:extLst>
              </p:cNvPr>
              <p:cNvCxnSpPr/>
              <p:nvPr/>
            </p:nvCxnSpPr>
            <p:spPr>
              <a:xfrm>
                <a:off x="10566551" y="2597624"/>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020B3D0-054C-43CE-9600-0AC4C8B6A96E}"/>
                </a:ext>
              </a:extLst>
            </p:cNvPr>
            <p:cNvGrpSpPr/>
            <p:nvPr/>
          </p:nvGrpSpPr>
          <p:grpSpPr>
            <a:xfrm>
              <a:off x="5021940" y="3724103"/>
              <a:ext cx="270163" cy="894310"/>
              <a:chOff x="10566551" y="2365612"/>
              <a:chExt cx="91440" cy="232012"/>
            </a:xfrm>
          </p:grpSpPr>
          <p:cxnSp>
            <p:nvCxnSpPr>
              <p:cNvPr id="75" name="Straight Connector 74">
                <a:extLst>
                  <a:ext uri="{FF2B5EF4-FFF2-40B4-BE49-F238E27FC236}">
                    <a16:creationId xmlns:a16="http://schemas.microsoft.com/office/drawing/2014/main" id="{BC228064-EDA2-4214-BFBC-F6D0E2474761}"/>
                  </a:ext>
                </a:extLst>
              </p:cNvPr>
              <p:cNvCxnSpPr/>
              <p:nvPr/>
            </p:nvCxnSpPr>
            <p:spPr>
              <a:xfrm>
                <a:off x="10566551" y="236561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118804A-F248-475A-8680-AF46AB715244}"/>
                  </a:ext>
                </a:extLst>
              </p:cNvPr>
              <p:cNvCxnSpPr/>
              <p:nvPr/>
            </p:nvCxnSpPr>
            <p:spPr>
              <a:xfrm>
                <a:off x="10612271" y="2365612"/>
                <a:ext cx="0" cy="232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E70AAC3-0C90-4AC8-8757-77569B37BBD3}"/>
                  </a:ext>
                </a:extLst>
              </p:cNvPr>
              <p:cNvCxnSpPr/>
              <p:nvPr/>
            </p:nvCxnSpPr>
            <p:spPr>
              <a:xfrm>
                <a:off x="10566551" y="2597624"/>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08EF6E9D-348E-47C1-BB7F-43CFBA87AF66}"/>
                </a:ext>
              </a:extLst>
            </p:cNvPr>
            <p:cNvGrpSpPr/>
            <p:nvPr/>
          </p:nvGrpSpPr>
          <p:grpSpPr>
            <a:xfrm>
              <a:off x="5911834" y="3732415"/>
              <a:ext cx="270163" cy="714894"/>
              <a:chOff x="10566551" y="2365612"/>
              <a:chExt cx="91440" cy="232012"/>
            </a:xfrm>
          </p:grpSpPr>
          <p:cxnSp>
            <p:nvCxnSpPr>
              <p:cNvPr id="72" name="Straight Connector 71">
                <a:extLst>
                  <a:ext uri="{FF2B5EF4-FFF2-40B4-BE49-F238E27FC236}">
                    <a16:creationId xmlns:a16="http://schemas.microsoft.com/office/drawing/2014/main" id="{8A43D665-7822-4DED-BF5A-72A60392AFC8}"/>
                  </a:ext>
                </a:extLst>
              </p:cNvPr>
              <p:cNvCxnSpPr/>
              <p:nvPr/>
            </p:nvCxnSpPr>
            <p:spPr>
              <a:xfrm>
                <a:off x="10566551" y="236561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03B8B46-6CBA-4EFF-92AB-0EE94C7F1407}"/>
                  </a:ext>
                </a:extLst>
              </p:cNvPr>
              <p:cNvCxnSpPr/>
              <p:nvPr/>
            </p:nvCxnSpPr>
            <p:spPr>
              <a:xfrm>
                <a:off x="10612271" y="2365612"/>
                <a:ext cx="0" cy="232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7977868-BB4E-45A5-921F-AD81CDA11906}"/>
                  </a:ext>
                </a:extLst>
              </p:cNvPr>
              <p:cNvCxnSpPr/>
              <p:nvPr/>
            </p:nvCxnSpPr>
            <p:spPr>
              <a:xfrm>
                <a:off x="10566551" y="2597624"/>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87D056FD-8A49-4BCF-9D58-81DBD67C2FD4}"/>
                </a:ext>
              </a:extLst>
            </p:cNvPr>
            <p:cNvGrpSpPr/>
            <p:nvPr/>
          </p:nvGrpSpPr>
          <p:grpSpPr>
            <a:xfrm>
              <a:off x="7402702" y="3759167"/>
              <a:ext cx="270163" cy="731872"/>
              <a:chOff x="10566551" y="2365612"/>
              <a:chExt cx="91440" cy="232012"/>
            </a:xfrm>
          </p:grpSpPr>
          <p:cxnSp>
            <p:nvCxnSpPr>
              <p:cNvPr id="69" name="Straight Connector 68">
                <a:extLst>
                  <a:ext uri="{FF2B5EF4-FFF2-40B4-BE49-F238E27FC236}">
                    <a16:creationId xmlns:a16="http://schemas.microsoft.com/office/drawing/2014/main" id="{98E3654E-53AB-4EF3-8D81-A5043413B970}"/>
                  </a:ext>
                </a:extLst>
              </p:cNvPr>
              <p:cNvCxnSpPr/>
              <p:nvPr/>
            </p:nvCxnSpPr>
            <p:spPr>
              <a:xfrm>
                <a:off x="10566551" y="236561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4005843-DEC4-475F-8596-52B5A27B01E7}"/>
                  </a:ext>
                </a:extLst>
              </p:cNvPr>
              <p:cNvCxnSpPr/>
              <p:nvPr/>
            </p:nvCxnSpPr>
            <p:spPr>
              <a:xfrm>
                <a:off x="10612271" y="2365612"/>
                <a:ext cx="0" cy="232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55C48FA-AFC1-41ED-A638-EA3C9CDD2B42}"/>
                  </a:ext>
                </a:extLst>
              </p:cNvPr>
              <p:cNvCxnSpPr/>
              <p:nvPr/>
            </p:nvCxnSpPr>
            <p:spPr>
              <a:xfrm>
                <a:off x="10566551" y="2597624"/>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6F5804FE-A84E-46A3-B33D-3580ED40F028}"/>
                </a:ext>
              </a:extLst>
            </p:cNvPr>
            <p:cNvGrpSpPr/>
            <p:nvPr/>
          </p:nvGrpSpPr>
          <p:grpSpPr>
            <a:xfrm>
              <a:off x="8288351" y="4000326"/>
              <a:ext cx="270163" cy="933624"/>
              <a:chOff x="10566551" y="2365612"/>
              <a:chExt cx="91440" cy="232012"/>
            </a:xfrm>
          </p:grpSpPr>
          <p:cxnSp>
            <p:nvCxnSpPr>
              <p:cNvPr id="66" name="Straight Connector 65">
                <a:extLst>
                  <a:ext uri="{FF2B5EF4-FFF2-40B4-BE49-F238E27FC236}">
                    <a16:creationId xmlns:a16="http://schemas.microsoft.com/office/drawing/2014/main" id="{C46714F7-C849-4E9C-8FA1-F994EC17A7FD}"/>
                  </a:ext>
                </a:extLst>
              </p:cNvPr>
              <p:cNvCxnSpPr/>
              <p:nvPr/>
            </p:nvCxnSpPr>
            <p:spPr>
              <a:xfrm>
                <a:off x="10566551" y="236561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32FB4F3-43B9-48C5-8E95-6119E212F392}"/>
                  </a:ext>
                </a:extLst>
              </p:cNvPr>
              <p:cNvCxnSpPr/>
              <p:nvPr/>
            </p:nvCxnSpPr>
            <p:spPr>
              <a:xfrm>
                <a:off x="10612271" y="2365612"/>
                <a:ext cx="0" cy="232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DECD966-27E5-4ADD-99C1-85BD78A46F33}"/>
                  </a:ext>
                </a:extLst>
              </p:cNvPr>
              <p:cNvCxnSpPr/>
              <p:nvPr/>
            </p:nvCxnSpPr>
            <p:spPr>
              <a:xfrm>
                <a:off x="10566551" y="2597624"/>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9907D275-1608-48BA-915B-10E9C72346AE}"/>
                </a:ext>
              </a:extLst>
            </p:cNvPr>
            <p:cNvGrpSpPr/>
            <p:nvPr/>
          </p:nvGrpSpPr>
          <p:grpSpPr>
            <a:xfrm>
              <a:off x="9178245" y="4743450"/>
              <a:ext cx="270163" cy="480146"/>
              <a:chOff x="10566551" y="2365612"/>
              <a:chExt cx="91440" cy="232012"/>
            </a:xfrm>
          </p:grpSpPr>
          <p:cxnSp>
            <p:nvCxnSpPr>
              <p:cNvPr id="63" name="Straight Connector 62">
                <a:extLst>
                  <a:ext uri="{FF2B5EF4-FFF2-40B4-BE49-F238E27FC236}">
                    <a16:creationId xmlns:a16="http://schemas.microsoft.com/office/drawing/2014/main" id="{AB77479B-5E7D-4C77-86DD-3D09A3DE5630}"/>
                  </a:ext>
                </a:extLst>
              </p:cNvPr>
              <p:cNvCxnSpPr/>
              <p:nvPr/>
            </p:nvCxnSpPr>
            <p:spPr>
              <a:xfrm>
                <a:off x="10566551" y="236561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0191164-ABFD-4EFF-AAB7-8ECA7B08BD0B}"/>
                  </a:ext>
                </a:extLst>
              </p:cNvPr>
              <p:cNvCxnSpPr/>
              <p:nvPr/>
            </p:nvCxnSpPr>
            <p:spPr>
              <a:xfrm>
                <a:off x="10612271" y="2365612"/>
                <a:ext cx="0" cy="232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9C19EC5-F133-4223-A82A-8A37E1900964}"/>
                  </a:ext>
                </a:extLst>
              </p:cNvPr>
              <p:cNvCxnSpPr/>
              <p:nvPr/>
            </p:nvCxnSpPr>
            <p:spPr>
              <a:xfrm>
                <a:off x="10566551" y="2597624"/>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1" name="TextBox 80">
            <a:extLst>
              <a:ext uri="{FF2B5EF4-FFF2-40B4-BE49-F238E27FC236}">
                <a16:creationId xmlns:a16="http://schemas.microsoft.com/office/drawing/2014/main" id="{DABEB874-C5C5-4EAE-809D-0A8D91D152F5}"/>
              </a:ext>
            </a:extLst>
          </p:cNvPr>
          <p:cNvSpPr txBox="1"/>
          <p:nvPr/>
        </p:nvSpPr>
        <p:spPr>
          <a:xfrm>
            <a:off x="6674234" y="3490305"/>
            <a:ext cx="900888" cy="363433"/>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rPr>
              <a:t>-30 mg/dL</a:t>
            </a:r>
            <a:br>
              <a:rPr lang="en-US" sz="1181" dirty="0">
                <a:solidFill>
                  <a:srgbClr val="000000"/>
                </a:solidFill>
                <a:latin typeface="Arial" panose="020B0604020202020204"/>
              </a:rPr>
            </a:br>
            <a:r>
              <a:rPr lang="en-US" sz="1181" dirty="0">
                <a:solidFill>
                  <a:srgbClr val="000000"/>
                </a:solidFill>
                <a:latin typeface="Arial" panose="020B0604020202020204"/>
              </a:rPr>
              <a:t>(-0.8 mmol/L)</a:t>
            </a:r>
          </a:p>
        </p:txBody>
      </p:sp>
      <p:sp>
        <p:nvSpPr>
          <p:cNvPr id="82" name="TextBox 81">
            <a:extLst>
              <a:ext uri="{FF2B5EF4-FFF2-40B4-BE49-F238E27FC236}">
                <a16:creationId xmlns:a16="http://schemas.microsoft.com/office/drawing/2014/main" id="{CD337B61-D330-4172-8521-393C8F350259}"/>
              </a:ext>
            </a:extLst>
          </p:cNvPr>
          <p:cNvSpPr txBox="1"/>
          <p:nvPr/>
        </p:nvSpPr>
        <p:spPr>
          <a:xfrm>
            <a:off x="7439995" y="4152402"/>
            <a:ext cx="900888" cy="363433"/>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rPr>
              <a:t>-64 mg/dL</a:t>
            </a:r>
            <a:br>
              <a:rPr lang="en-US" sz="1181" dirty="0">
                <a:solidFill>
                  <a:srgbClr val="000000"/>
                </a:solidFill>
                <a:latin typeface="Arial" panose="020B0604020202020204"/>
              </a:rPr>
            </a:br>
            <a:r>
              <a:rPr lang="en-US" sz="1181" dirty="0">
                <a:solidFill>
                  <a:srgbClr val="000000"/>
                </a:solidFill>
                <a:latin typeface="Arial" panose="020B0604020202020204"/>
              </a:rPr>
              <a:t>(-1.7 mmol/L)</a:t>
            </a:r>
          </a:p>
        </p:txBody>
      </p:sp>
      <p:grpSp>
        <p:nvGrpSpPr>
          <p:cNvPr id="83" name="Group 82">
            <a:extLst>
              <a:ext uri="{FF2B5EF4-FFF2-40B4-BE49-F238E27FC236}">
                <a16:creationId xmlns:a16="http://schemas.microsoft.com/office/drawing/2014/main" id="{7965BC26-74A9-480B-927A-D83F355DA04A}"/>
              </a:ext>
            </a:extLst>
          </p:cNvPr>
          <p:cNvGrpSpPr/>
          <p:nvPr/>
        </p:nvGrpSpPr>
        <p:grpSpPr>
          <a:xfrm>
            <a:off x="3564282" y="2491603"/>
            <a:ext cx="4355905" cy="310532"/>
            <a:chOff x="4224334" y="2318011"/>
            <a:chExt cx="5162554" cy="368038"/>
          </a:xfrm>
        </p:grpSpPr>
        <p:sp>
          <p:nvSpPr>
            <p:cNvPr id="84" name="Right Bracket 83">
              <a:extLst>
                <a:ext uri="{FF2B5EF4-FFF2-40B4-BE49-F238E27FC236}">
                  <a16:creationId xmlns:a16="http://schemas.microsoft.com/office/drawing/2014/main" id="{1B14990F-C04C-472F-AD8B-AD0428B10658}"/>
                </a:ext>
              </a:extLst>
            </p:cNvPr>
            <p:cNvSpPr/>
            <p:nvPr/>
          </p:nvSpPr>
          <p:spPr>
            <a:xfrm rot="16200000">
              <a:off x="6688934" y="772580"/>
              <a:ext cx="204787" cy="3295650"/>
            </a:xfrm>
            <a:prstGeom prst="rightBracket">
              <a:avLst>
                <a:gd name="adj" fmla="val 0"/>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sp>
          <p:nvSpPr>
            <p:cNvPr id="85" name="Right Bracket 84">
              <a:extLst>
                <a:ext uri="{FF2B5EF4-FFF2-40B4-BE49-F238E27FC236}">
                  <a16:creationId xmlns:a16="http://schemas.microsoft.com/office/drawing/2014/main" id="{60E46B51-0C5A-4AAF-BC30-AF9CC4A6C41C}"/>
                </a:ext>
              </a:extLst>
            </p:cNvPr>
            <p:cNvSpPr/>
            <p:nvPr/>
          </p:nvSpPr>
          <p:spPr>
            <a:xfrm rot="16200000">
              <a:off x="5069016" y="1682878"/>
              <a:ext cx="158489" cy="1847853"/>
            </a:xfrm>
            <a:prstGeom prst="rightBracket">
              <a:avLst>
                <a:gd name="adj" fmla="val 0"/>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sp>
          <p:nvSpPr>
            <p:cNvPr id="86" name="Right Bracket 85">
              <a:extLst>
                <a:ext uri="{FF2B5EF4-FFF2-40B4-BE49-F238E27FC236}">
                  <a16:creationId xmlns:a16="http://schemas.microsoft.com/office/drawing/2014/main" id="{11B6359C-C8B6-437E-8309-5A147225CE14}"/>
                </a:ext>
              </a:extLst>
            </p:cNvPr>
            <p:cNvSpPr/>
            <p:nvPr/>
          </p:nvSpPr>
          <p:spPr>
            <a:xfrm rot="16200000">
              <a:off x="8343236" y="1642396"/>
              <a:ext cx="158489" cy="1928815"/>
            </a:xfrm>
            <a:prstGeom prst="rightBracket">
              <a:avLst>
                <a:gd name="adj" fmla="val 0"/>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grpSp>
      <p:sp>
        <p:nvSpPr>
          <p:cNvPr id="87" name="TextBox 86">
            <a:extLst>
              <a:ext uri="{FF2B5EF4-FFF2-40B4-BE49-F238E27FC236}">
                <a16:creationId xmlns:a16="http://schemas.microsoft.com/office/drawing/2014/main" id="{181DAF72-5A41-4EBB-962D-09332FEE5E01}"/>
              </a:ext>
            </a:extLst>
          </p:cNvPr>
          <p:cNvSpPr txBox="1"/>
          <p:nvPr/>
        </p:nvSpPr>
        <p:spPr>
          <a:xfrm>
            <a:off x="5232666" y="2796109"/>
            <a:ext cx="561051" cy="15587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013" i="1" dirty="0">
                <a:solidFill>
                  <a:srgbClr val="000000"/>
                </a:solidFill>
                <a:latin typeface="Arial" panose="020B0604020202020204"/>
              </a:rPr>
              <a:t>P</a:t>
            </a:r>
            <a:r>
              <a:rPr lang="en-US" sz="1013" dirty="0">
                <a:solidFill>
                  <a:srgbClr val="000000"/>
                </a:solidFill>
                <a:latin typeface="Arial" panose="020B0604020202020204"/>
              </a:rPr>
              <a:t> = 0.020</a:t>
            </a:r>
          </a:p>
        </p:txBody>
      </p:sp>
      <p:grpSp>
        <p:nvGrpSpPr>
          <p:cNvPr id="88" name="Group 87">
            <a:extLst>
              <a:ext uri="{FF2B5EF4-FFF2-40B4-BE49-F238E27FC236}">
                <a16:creationId xmlns:a16="http://schemas.microsoft.com/office/drawing/2014/main" id="{3A4830D0-113C-483E-89DA-61D1378F5B93}"/>
              </a:ext>
            </a:extLst>
          </p:cNvPr>
          <p:cNvGrpSpPr/>
          <p:nvPr/>
        </p:nvGrpSpPr>
        <p:grpSpPr>
          <a:xfrm>
            <a:off x="3576337" y="2973806"/>
            <a:ext cx="3528122" cy="310530"/>
            <a:chOff x="4238622" y="2889511"/>
            <a:chExt cx="4181478" cy="368035"/>
          </a:xfrm>
        </p:grpSpPr>
        <p:sp>
          <p:nvSpPr>
            <p:cNvPr id="89" name="Right Bracket 88">
              <a:extLst>
                <a:ext uri="{FF2B5EF4-FFF2-40B4-BE49-F238E27FC236}">
                  <a16:creationId xmlns:a16="http://schemas.microsoft.com/office/drawing/2014/main" id="{1F59C2D1-1859-42F1-8ADF-6F755AB772C7}"/>
                </a:ext>
              </a:extLst>
            </p:cNvPr>
            <p:cNvSpPr/>
            <p:nvPr/>
          </p:nvSpPr>
          <p:spPr>
            <a:xfrm rot="16200000">
              <a:off x="6212684" y="1367892"/>
              <a:ext cx="204787" cy="3248026"/>
            </a:xfrm>
            <a:prstGeom prst="rightBracket">
              <a:avLst>
                <a:gd name="adj" fmla="val 0"/>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sp>
          <p:nvSpPr>
            <p:cNvPr id="90" name="Right Bracket 89">
              <a:extLst>
                <a:ext uri="{FF2B5EF4-FFF2-40B4-BE49-F238E27FC236}">
                  <a16:creationId xmlns:a16="http://schemas.microsoft.com/office/drawing/2014/main" id="{E4D0F1B0-9A3F-45C9-A5A1-070FDCD04984}"/>
                </a:ext>
              </a:extLst>
            </p:cNvPr>
            <p:cNvSpPr/>
            <p:nvPr/>
          </p:nvSpPr>
          <p:spPr>
            <a:xfrm rot="16200000">
              <a:off x="4618960" y="2718718"/>
              <a:ext cx="158489" cy="919166"/>
            </a:xfrm>
            <a:prstGeom prst="rightBracket">
              <a:avLst>
                <a:gd name="adj" fmla="val 0"/>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sp>
          <p:nvSpPr>
            <p:cNvPr id="91" name="Right Bracket 90">
              <a:extLst>
                <a:ext uri="{FF2B5EF4-FFF2-40B4-BE49-F238E27FC236}">
                  <a16:creationId xmlns:a16="http://schemas.microsoft.com/office/drawing/2014/main" id="{CBF8F7CC-B579-4CEA-B4C4-0ED65D330821}"/>
                </a:ext>
              </a:extLst>
            </p:cNvPr>
            <p:cNvSpPr/>
            <p:nvPr/>
          </p:nvSpPr>
          <p:spPr>
            <a:xfrm rot="16200000">
              <a:off x="7857462" y="2694908"/>
              <a:ext cx="158489" cy="966787"/>
            </a:xfrm>
            <a:prstGeom prst="rightBracket">
              <a:avLst>
                <a:gd name="adj" fmla="val 0"/>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grpSp>
      <p:sp>
        <p:nvSpPr>
          <p:cNvPr id="92" name="TextBox 122">
            <a:extLst>
              <a:ext uri="{FF2B5EF4-FFF2-40B4-BE49-F238E27FC236}">
                <a16:creationId xmlns:a16="http://schemas.microsoft.com/office/drawing/2014/main" id="{F92A68B3-EB3B-484D-864B-16A855A6C411}"/>
              </a:ext>
            </a:extLst>
          </p:cNvPr>
          <p:cNvSpPr txBox="1">
            <a:spLocks noChangeArrowheads="1"/>
          </p:cNvSpPr>
          <p:nvPr/>
        </p:nvSpPr>
        <p:spPr bwMode="auto">
          <a:xfrm>
            <a:off x="2289126" y="1708239"/>
            <a:ext cx="6827192" cy="38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no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defTabSz="385785" eaLnBrk="1" fontAlgn="auto" hangingPunct="1">
              <a:spcBef>
                <a:spcPts val="0"/>
              </a:spcBef>
              <a:spcAft>
                <a:spcPts val="0"/>
              </a:spcAft>
            </a:pPr>
            <a:r>
              <a:rPr lang="en-US" altLang="en-US" sz="2000" b="1" dirty="0">
                <a:solidFill>
                  <a:srgbClr val="0000FF"/>
                </a:solidFill>
                <a:latin typeface="Arial" panose="020B0604020202020204"/>
              </a:rPr>
              <a:t>LDL-C</a:t>
            </a:r>
          </a:p>
        </p:txBody>
      </p:sp>
      <p:sp>
        <p:nvSpPr>
          <p:cNvPr id="3" name="Rectangle 2">
            <a:extLst>
              <a:ext uri="{FF2B5EF4-FFF2-40B4-BE49-F238E27FC236}">
                <a16:creationId xmlns:a16="http://schemas.microsoft.com/office/drawing/2014/main" id="{373A3EE8-3F83-4D4C-A58C-55EBF4729032}"/>
              </a:ext>
            </a:extLst>
          </p:cNvPr>
          <p:cNvSpPr/>
          <p:nvPr/>
        </p:nvSpPr>
        <p:spPr bwMode="gray">
          <a:xfrm>
            <a:off x="8582898" y="5943600"/>
            <a:ext cx="1589802" cy="859406"/>
          </a:xfrm>
          <a:prstGeom prst="rect">
            <a:avLst/>
          </a:prstGeom>
          <a:solidFill>
            <a:schemeClr val="bg1"/>
          </a:solidFill>
          <a:ln w="6350" algn="ctr">
            <a:solidFill>
              <a:schemeClr val="bg1"/>
            </a:solidFill>
            <a:miter lim="800000"/>
            <a:headEnd/>
            <a:tailEnd/>
          </a:ln>
          <a:effectLst/>
        </p:spPr>
        <p:txBody>
          <a:bodyPr wrap="none" lIns="0" tIns="0" rIns="0" bIns="0" rtlCol="0" anchor="ctr"/>
          <a:lstStyle/>
          <a:p>
            <a:pPr algn="ctr"/>
            <a:endParaRPr lang="en-US" dirty="0" err="1"/>
          </a:p>
        </p:txBody>
      </p:sp>
    </p:spTree>
    <p:extLst>
      <p:ext uri="{BB962C8B-B14F-4D97-AF65-F5344CB8AC3E}">
        <p14:creationId xmlns:p14="http://schemas.microsoft.com/office/powerpoint/2010/main" val="696656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rotWithShape="0">
          <a:gsLst>
            <a:gs pos="7000">
              <a:srgbClr val="000051">
                <a:lumMod val="91000"/>
                <a:lumOff val="9000"/>
                <a:alpha val="96000"/>
              </a:srgbClr>
            </a:gs>
            <a:gs pos="50000">
              <a:srgbClr val="0000B0"/>
            </a:gs>
            <a:gs pos="100000">
              <a:srgbClr val="000051"/>
            </a:gs>
          </a:gsLst>
          <a:lin ang="720000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3A0D1C-D95F-4D1C-8C2D-08082C5C6189}"/>
              </a:ext>
            </a:extLst>
          </p:cNvPr>
          <p:cNvSpPr/>
          <p:nvPr/>
        </p:nvSpPr>
        <p:spPr bwMode="auto">
          <a:xfrm>
            <a:off x="190500" y="381000"/>
            <a:ext cx="9906000" cy="1752600"/>
          </a:xfrm>
          <a:prstGeom prst="rect">
            <a:avLst/>
          </a:prstGeom>
          <a:solidFill>
            <a:schemeClr val="bg1">
              <a:lumMod val="50000"/>
            </a:schemeClr>
          </a:solidFill>
          <a:ln w="12699" cap="flat" cmpd="sng" algn="ctr">
            <a:solidFill>
              <a:schemeClr val="bg1">
                <a:lumMod val="60000"/>
                <a:lumOff val="4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25602" name="Rectangle 6"/>
          <p:cNvSpPr>
            <a:spLocks noChangeArrowheads="1"/>
          </p:cNvSpPr>
          <p:nvPr/>
        </p:nvSpPr>
        <p:spPr bwMode="auto">
          <a:xfrm>
            <a:off x="134921" y="2362200"/>
            <a:ext cx="10009187" cy="3715618"/>
          </a:xfrm>
          <a:prstGeom prst="rect">
            <a:avLst/>
          </a:prstGeom>
          <a:solidFill>
            <a:srgbClr val="0000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flatTx/>
          </a:bodyPr>
          <a:lstStyle>
            <a:lvl1pPr>
              <a:defRPr sz="4400">
                <a:solidFill>
                  <a:schemeClr val="tx1"/>
                </a:solidFill>
                <a:latin typeface="Times New Roman" pitchFamily="18" charset="0"/>
              </a:defRPr>
            </a:lvl1pPr>
            <a:lvl2pPr marL="742950" indent="-285750">
              <a:defRPr sz="4400">
                <a:solidFill>
                  <a:schemeClr val="tx1"/>
                </a:solidFill>
                <a:latin typeface="Times New Roman" pitchFamily="18" charset="0"/>
              </a:defRPr>
            </a:lvl2pPr>
            <a:lvl3pPr marL="1143000" indent="-228600">
              <a:defRPr sz="4400">
                <a:solidFill>
                  <a:schemeClr val="tx1"/>
                </a:solidFill>
                <a:latin typeface="Times New Roman" pitchFamily="18" charset="0"/>
              </a:defRPr>
            </a:lvl3pPr>
            <a:lvl4pPr marL="1600200" indent="-228600">
              <a:defRPr sz="4400">
                <a:solidFill>
                  <a:schemeClr val="tx1"/>
                </a:solidFill>
                <a:latin typeface="Times New Roman" pitchFamily="18" charset="0"/>
              </a:defRPr>
            </a:lvl4pPr>
            <a:lvl5pPr marL="2057400" indent="-22860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5603" name="Rectangle 3"/>
          <p:cNvSpPr>
            <a:spLocks noGrp="1" noChangeArrowheads="1"/>
          </p:cNvSpPr>
          <p:nvPr>
            <p:ph type="ctrTitle"/>
          </p:nvPr>
        </p:nvSpPr>
        <p:spPr>
          <a:xfrm>
            <a:off x="428969" y="2895600"/>
            <a:ext cx="9646209" cy="2876026"/>
          </a:xfrm>
          <a:noFill/>
          <a:effectLst>
            <a:outerShdw dist="107763" dir="8100000" algn="ctr" rotWithShape="0">
              <a:srgbClr val="000000">
                <a:alpha val="50000"/>
              </a:srgbClr>
            </a:outerShdw>
          </a:effectLst>
        </p:spPr>
        <p:txBody>
          <a:bodyPr/>
          <a:lstStyle/>
          <a:p>
            <a:pPr algn="l"/>
            <a:r>
              <a:rPr lang="en-US" altLang="en-US" sz="4800" b="1" dirty="0">
                <a:effectLst/>
                <a:latin typeface="Verdana" pitchFamily="34" charset="0"/>
              </a:rPr>
              <a:t>In patients with CAD PCSK9 inhibitors should be a part of routine therapy to any patient in whom LDL goal is not achieved</a:t>
            </a:r>
            <a:r>
              <a:rPr lang="en-US" altLang="en-US" b="1" dirty="0">
                <a:effectLst/>
                <a:latin typeface="Verdana" pitchFamily="34" charset="0"/>
              </a:rPr>
              <a:t> </a:t>
            </a:r>
            <a:br>
              <a:rPr lang="en-US" altLang="en-US" b="1" dirty="0">
                <a:effectLst/>
                <a:latin typeface="Verdana" pitchFamily="34" charset="0"/>
              </a:rPr>
            </a:br>
            <a:endParaRPr lang="en-US" altLang="en-US" sz="2400" dirty="0">
              <a:effectLst/>
              <a:latin typeface="Verdana" pitchFamily="34" charset="0"/>
            </a:endParaRPr>
          </a:p>
        </p:txBody>
      </p:sp>
      <p:sp>
        <p:nvSpPr>
          <p:cNvPr id="2" name="Subtitle 1">
            <a:extLst>
              <a:ext uri="{FF2B5EF4-FFF2-40B4-BE49-F238E27FC236}">
                <a16:creationId xmlns:a16="http://schemas.microsoft.com/office/drawing/2014/main" id="{7C2D8885-7B00-44F2-9CF9-AA8F2ABABBE9}"/>
              </a:ext>
            </a:extLst>
          </p:cNvPr>
          <p:cNvSpPr>
            <a:spLocks noGrp="1"/>
          </p:cNvSpPr>
          <p:nvPr>
            <p:ph type="subTitle" idx="1"/>
          </p:nvPr>
        </p:nvSpPr>
        <p:spPr/>
        <p:txBody>
          <a:bodyPr/>
          <a:lstStyle/>
          <a:p>
            <a:endParaRPr lang="en-US" dirty="0"/>
          </a:p>
        </p:txBody>
      </p:sp>
      <p:sp>
        <p:nvSpPr>
          <p:cNvPr id="3" name="TextBox 2">
            <a:extLst>
              <a:ext uri="{FF2B5EF4-FFF2-40B4-BE49-F238E27FC236}">
                <a16:creationId xmlns:a16="http://schemas.microsoft.com/office/drawing/2014/main" id="{FDB7D80F-0165-4C36-8C7A-FDE244A6C1E6}"/>
              </a:ext>
            </a:extLst>
          </p:cNvPr>
          <p:cNvSpPr txBox="1"/>
          <p:nvPr/>
        </p:nvSpPr>
        <p:spPr>
          <a:xfrm>
            <a:off x="1533248" y="539499"/>
            <a:ext cx="7069564" cy="1446550"/>
          </a:xfrm>
          <a:prstGeom prst="rect">
            <a:avLst/>
          </a:prstGeom>
          <a:noFill/>
          <a:effectLst>
            <a:outerShdw blurRad="50800" dist="38100" dir="8100000" algn="tr" rotWithShape="0">
              <a:prstClr val="black">
                <a:alpha val="40000"/>
              </a:prstClr>
            </a:outerShdw>
          </a:effectLst>
        </p:spPr>
        <p:txBody>
          <a:bodyPr wrap="none" rtlCol="0">
            <a:spAutoFit/>
          </a:bodyPr>
          <a:lstStyle/>
          <a:p>
            <a:r>
              <a:rPr lang="en-US" sz="8800" b="1" dirty="0">
                <a:solidFill>
                  <a:schemeClr val="tx2"/>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Conclusion</a:t>
            </a:r>
          </a:p>
        </p:txBody>
      </p:sp>
    </p:spTree>
    <p:extLst>
      <p:ext uri="{BB962C8B-B14F-4D97-AF65-F5344CB8AC3E}">
        <p14:creationId xmlns:p14="http://schemas.microsoft.com/office/powerpoint/2010/main" val="367774277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rotWithShape="0">
          <a:gsLst>
            <a:gs pos="7000">
              <a:srgbClr val="000051">
                <a:lumMod val="91000"/>
                <a:lumOff val="9000"/>
                <a:alpha val="96000"/>
              </a:srgbClr>
            </a:gs>
            <a:gs pos="50000">
              <a:srgbClr val="0000B0"/>
            </a:gs>
            <a:gs pos="100000">
              <a:srgbClr val="000051"/>
            </a:gs>
          </a:gsLst>
          <a:lin ang="720000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3A0D1C-D95F-4D1C-8C2D-08082C5C6189}"/>
              </a:ext>
            </a:extLst>
          </p:cNvPr>
          <p:cNvSpPr/>
          <p:nvPr/>
        </p:nvSpPr>
        <p:spPr bwMode="auto">
          <a:xfrm>
            <a:off x="190500" y="381000"/>
            <a:ext cx="9906000" cy="1752600"/>
          </a:xfrm>
          <a:prstGeom prst="rect">
            <a:avLst/>
          </a:prstGeom>
          <a:solidFill>
            <a:schemeClr val="bg1">
              <a:lumMod val="50000"/>
            </a:schemeClr>
          </a:solidFill>
          <a:ln w="12699" cap="flat" cmpd="sng" algn="ctr">
            <a:solidFill>
              <a:schemeClr val="bg1">
                <a:lumMod val="60000"/>
                <a:lumOff val="4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5602" name="Rectangle 6"/>
          <p:cNvSpPr>
            <a:spLocks noChangeArrowheads="1"/>
          </p:cNvSpPr>
          <p:nvPr/>
        </p:nvSpPr>
        <p:spPr bwMode="auto">
          <a:xfrm>
            <a:off x="134921" y="2362200"/>
            <a:ext cx="10009187" cy="3715618"/>
          </a:xfrm>
          <a:prstGeom prst="rect">
            <a:avLst/>
          </a:prstGeom>
          <a:solidFill>
            <a:srgbClr val="0000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flatTx/>
          </a:bodyPr>
          <a:lstStyle>
            <a:lvl1pPr>
              <a:defRPr sz="4400">
                <a:solidFill>
                  <a:schemeClr val="tx1"/>
                </a:solidFill>
                <a:latin typeface="Times New Roman" pitchFamily="18" charset="0"/>
              </a:defRPr>
            </a:lvl1pPr>
            <a:lvl2pPr marL="742950" indent="-285750">
              <a:defRPr sz="4400">
                <a:solidFill>
                  <a:schemeClr val="tx1"/>
                </a:solidFill>
                <a:latin typeface="Times New Roman" pitchFamily="18" charset="0"/>
              </a:defRPr>
            </a:lvl2pPr>
            <a:lvl3pPr marL="1143000" indent="-228600">
              <a:defRPr sz="4400">
                <a:solidFill>
                  <a:schemeClr val="tx1"/>
                </a:solidFill>
                <a:latin typeface="Times New Roman" pitchFamily="18" charset="0"/>
              </a:defRPr>
            </a:lvl3pPr>
            <a:lvl4pPr marL="1600200" indent="-228600">
              <a:defRPr sz="4400">
                <a:solidFill>
                  <a:schemeClr val="tx1"/>
                </a:solidFill>
                <a:latin typeface="Times New Roman" pitchFamily="18" charset="0"/>
              </a:defRPr>
            </a:lvl4pPr>
            <a:lvl5pPr marL="2057400" indent="-22860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5603" name="Rectangle 3"/>
          <p:cNvSpPr>
            <a:spLocks noGrp="1" noChangeArrowheads="1"/>
          </p:cNvSpPr>
          <p:nvPr>
            <p:ph type="ctrTitle"/>
          </p:nvPr>
        </p:nvSpPr>
        <p:spPr>
          <a:xfrm>
            <a:off x="428969" y="2895600"/>
            <a:ext cx="9646209" cy="2876026"/>
          </a:xfrm>
          <a:noFill/>
          <a:effectLst>
            <a:outerShdw dist="107763" dir="8100000" algn="ctr" rotWithShape="0">
              <a:srgbClr val="000000">
                <a:alpha val="50000"/>
              </a:srgbClr>
            </a:outerShdw>
          </a:effectLst>
        </p:spPr>
        <p:txBody>
          <a:bodyPr/>
          <a:lstStyle/>
          <a:p>
            <a:pPr algn="l"/>
            <a:r>
              <a:rPr lang="en-US" altLang="en-US" sz="4800" b="1" dirty="0">
                <a:effectLst/>
                <a:latin typeface="Verdana" pitchFamily="34" charset="0"/>
              </a:rPr>
              <a:t>In patients with CAD PCSK9 inhibitors should be a part of routine therapy to any patient </a:t>
            </a:r>
            <a:r>
              <a:rPr lang="he-IL" altLang="en-US" sz="4800" b="1" dirty="0">
                <a:solidFill>
                  <a:schemeClr val="bg2">
                    <a:lumMod val="25000"/>
                    <a:lumOff val="75000"/>
                  </a:schemeClr>
                </a:solidFill>
                <a:effectLst/>
                <a:latin typeface="Verdana" pitchFamily="34" charset="0"/>
              </a:rPr>
              <a:t>)</a:t>
            </a:r>
            <a:r>
              <a:rPr lang="en-US" altLang="en-US" sz="4800" b="1" dirty="0">
                <a:solidFill>
                  <a:schemeClr val="bg2">
                    <a:lumMod val="25000"/>
                    <a:lumOff val="75000"/>
                  </a:schemeClr>
                </a:solidFill>
                <a:effectLst/>
                <a:latin typeface="Verdana" pitchFamily="34" charset="0"/>
              </a:rPr>
              <a:t>in whom LDL goal is not achieved</a:t>
            </a:r>
            <a:r>
              <a:rPr lang="he-IL" altLang="en-US" sz="4800" b="1" dirty="0">
                <a:solidFill>
                  <a:schemeClr val="bg2">
                    <a:lumMod val="25000"/>
                    <a:lumOff val="75000"/>
                  </a:schemeClr>
                </a:solidFill>
                <a:effectLst/>
                <a:latin typeface="Verdana" pitchFamily="34" charset="0"/>
              </a:rPr>
              <a:t>(</a:t>
            </a:r>
            <a:r>
              <a:rPr lang="en-US" altLang="en-US" b="1" dirty="0">
                <a:effectLst/>
                <a:latin typeface="Verdana" pitchFamily="34" charset="0"/>
              </a:rPr>
              <a:t> </a:t>
            </a:r>
            <a:br>
              <a:rPr lang="en-US" altLang="en-US" b="1" dirty="0">
                <a:effectLst/>
                <a:latin typeface="Verdana" pitchFamily="34" charset="0"/>
              </a:rPr>
            </a:br>
            <a:endParaRPr lang="en-US" altLang="en-US" sz="2400" dirty="0">
              <a:effectLst/>
              <a:latin typeface="Verdana" pitchFamily="34" charset="0"/>
            </a:endParaRPr>
          </a:p>
        </p:txBody>
      </p:sp>
      <p:sp>
        <p:nvSpPr>
          <p:cNvPr id="2" name="Subtitle 1">
            <a:extLst>
              <a:ext uri="{FF2B5EF4-FFF2-40B4-BE49-F238E27FC236}">
                <a16:creationId xmlns:a16="http://schemas.microsoft.com/office/drawing/2014/main" id="{7C2D8885-7B00-44F2-9CF9-AA8F2ABABBE9}"/>
              </a:ext>
            </a:extLst>
          </p:cNvPr>
          <p:cNvSpPr>
            <a:spLocks noGrp="1"/>
          </p:cNvSpPr>
          <p:nvPr>
            <p:ph type="subTitle" idx="1"/>
          </p:nvPr>
        </p:nvSpPr>
        <p:spPr/>
        <p:txBody>
          <a:bodyPr/>
          <a:lstStyle/>
          <a:p>
            <a:endParaRPr lang="en-US" dirty="0"/>
          </a:p>
        </p:txBody>
      </p:sp>
      <p:sp>
        <p:nvSpPr>
          <p:cNvPr id="3" name="TextBox 2">
            <a:extLst>
              <a:ext uri="{FF2B5EF4-FFF2-40B4-BE49-F238E27FC236}">
                <a16:creationId xmlns:a16="http://schemas.microsoft.com/office/drawing/2014/main" id="{FDB7D80F-0165-4C36-8C7A-FDE244A6C1E6}"/>
              </a:ext>
            </a:extLst>
          </p:cNvPr>
          <p:cNvSpPr txBox="1"/>
          <p:nvPr/>
        </p:nvSpPr>
        <p:spPr>
          <a:xfrm>
            <a:off x="1533248" y="539499"/>
            <a:ext cx="7069564" cy="1446550"/>
          </a:xfrm>
          <a:prstGeom prst="rect">
            <a:avLst/>
          </a:prstGeom>
          <a:noFill/>
          <a:effectLst>
            <a:outerShdw blurRad="50800" dist="38100" dir="8100000" algn="tr" rotWithShape="0">
              <a:prstClr val="black">
                <a:alpha val="40000"/>
              </a:prstClr>
            </a:outerShdw>
          </a:effectLst>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mn-cs"/>
              </a:rPr>
              <a:t>Conclusion</a:t>
            </a:r>
          </a:p>
        </p:txBody>
      </p:sp>
    </p:spTree>
    <p:extLst>
      <p:ext uri="{BB962C8B-B14F-4D97-AF65-F5344CB8AC3E}">
        <p14:creationId xmlns:p14="http://schemas.microsoft.com/office/powerpoint/2010/main" val="34426621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7042" name="Picture 2" descr="Lipid lowering drugs in healthy people Yediot Achronot 30 Jan 2007"/>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723900" y="-17463"/>
            <a:ext cx="8839200" cy="68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4"/>
          <p:cNvSpPr txBox="1">
            <a:spLocks noChangeArrowheads="1"/>
          </p:cNvSpPr>
          <p:nvPr/>
        </p:nvSpPr>
        <p:spPr bwMode="auto">
          <a:xfrm>
            <a:off x="1482725" y="6567488"/>
            <a:ext cx="839788"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300">
                <a:solidFill>
                  <a:schemeClr val="tx1"/>
                </a:solidFill>
                <a:latin typeface="Arial" pitchFamily="34" charset="0"/>
              </a:defRPr>
            </a:lvl1pPr>
            <a:lvl2pPr marL="742950" indent="-285750">
              <a:defRPr sz="1300">
                <a:solidFill>
                  <a:schemeClr val="tx1"/>
                </a:solidFill>
                <a:latin typeface="Arial" pitchFamily="34" charset="0"/>
              </a:defRPr>
            </a:lvl2pPr>
            <a:lvl3pPr marL="1143000" indent="-228600">
              <a:defRPr sz="1300">
                <a:solidFill>
                  <a:schemeClr val="tx1"/>
                </a:solidFill>
                <a:latin typeface="Arial" pitchFamily="34" charset="0"/>
              </a:defRPr>
            </a:lvl3pPr>
            <a:lvl4pPr marL="1600200" indent="-228600">
              <a:defRPr sz="1300">
                <a:solidFill>
                  <a:schemeClr val="tx1"/>
                </a:solidFill>
                <a:latin typeface="Arial" pitchFamily="34" charset="0"/>
              </a:defRPr>
            </a:lvl4pPr>
            <a:lvl5pPr marL="2057400" indent="-228600">
              <a:defRPr sz="1300">
                <a:solidFill>
                  <a:schemeClr val="tx1"/>
                </a:solidFill>
                <a:latin typeface="Arial" pitchFamily="34" charset="0"/>
              </a:defRPr>
            </a:lvl5pPr>
            <a:lvl6pPr marL="2514600" indent="-228600" algn="ctr" eaLnBrk="0" fontAlgn="base" hangingPunct="0">
              <a:spcBef>
                <a:spcPct val="0"/>
              </a:spcBef>
              <a:spcAft>
                <a:spcPct val="0"/>
              </a:spcAft>
              <a:defRPr sz="1300">
                <a:solidFill>
                  <a:schemeClr val="tx1"/>
                </a:solidFill>
                <a:latin typeface="Arial" pitchFamily="34" charset="0"/>
              </a:defRPr>
            </a:lvl6pPr>
            <a:lvl7pPr marL="2971800" indent="-228600" algn="ctr" eaLnBrk="0" fontAlgn="base" hangingPunct="0">
              <a:spcBef>
                <a:spcPct val="0"/>
              </a:spcBef>
              <a:spcAft>
                <a:spcPct val="0"/>
              </a:spcAft>
              <a:defRPr sz="1300">
                <a:solidFill>
                  <a:schemeClr val="tx1"/>
                </a:solidFill>
                <a:latin typeface="Arial" pitchFamily="34" charset="0"/>
              </a:defRPr>
            </a:lvl7pPr>
            <a:lvl8pPr marL="3429000" indent="-228600" algn="ctr" eaLnBrk="0" fontAlgn="base" hangingPunct="0">
              <a:spcBef>
                <a:spcPct val="0"/>
              </a:spcBef>
              <a:spcAft>
                <a:spcPct val="0"/>
              </a:spcAft>
              <a:defRPr sz="1300">
                <a:solidFill>
                  <a:schemeClr val="tx1"/>
                </a:solidFill>
                <a:latin typeface="Arial" pitchFamily="34" charset="0"/>
              </a:defRPr>
            </a:lvl8pPr>
            <a:lvl9pPr marL="3886200" indent="-228600" algn="ctr" eaLnBrk="0" fontAlgn="base" hangingPunct="0">
              <a:spcBef>
                <a:spcPct val="0"/>
              </a:spcBef>
              <a:spcAft>
                <a:spcPct val="0"/>
              </a:spcAft>
              <a:defRPr sz="13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e-IL" sz="1300" b="0" i="0" u="none" strike="noStrike" kern="1200" cap="none" spc="0" normalizeH="0" baseline="0" noProof="0">
                <a:ln>
                  <a:noFill/>
                </a:ln>
                <a:solidFill>
                  <a:srgbClr val="000000"/>
                </a:solidFill>
                <a:effectLst/>
                <a:uLnTx/>
                <a:uFillTx/>
                <a:latin typeface="Arial" pitchFamily="34" charset="0"/>
                <a:ea typeface="+mn-ea"/>
                <a:cs typeface="Arial" pitchFamily="34" charset="0"/>
              </a:rPr>
              <a:t>מאי 2008</a:t>
            </a:r>
            <a:endParaRPr kumimoji="0" lang="en-US" sz="13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cxnSp>
        <p:nvCxnSpPr>
          <p:cNvPr id="3" name="Straight Connector 2">
            <a:extLst>
              <a:ext uri="{FF2B5EF4-FFF2-40B4-BE49-F238E27FC236}">
                <a16:creationId xmlns:a16="http://schemas.microsoft.com/office/drawing/2014/main" id="{681817B5-C631-43C9-9B15-B2C82AAC5AAF}"/>
              </a:ext>
            </a:extLst>
          </p:cNvPr>
          <p:cNvCxnSpPr/>
          <p:nvPr/>
        </p:nvCxnSpPr>
        <p:spPr bwMode="auto">
          <a:xfrm>
            <a:off x="952500" y="3048000"/>
            <a:ext cx="6781800"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1677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2994" name="Picture 2" descr="j0345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71"/>
            <a:ext cx="10287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5" name="Picture 4" descr="The Clinical Research Unit staff She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4862513"/>
            <a:ext cx="2514600" cy="1885950"/>
          </a:xfrm>
          <a:prstGeom prst="rect">
            <a:avLst/>
          </a:prstGeom>
          <a:noFill/>
          <a:ln>
            <a:noFill/>
          </a:ln>
          <a:effectLst>
            <a:outerShdw dist="107763" dir="81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6" name="Picture 5" descr="Heart 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4147" y="4897149"/>
            <a:ext cx="4597400" cy="1919287"/>
          </a:xfrm>
          <a:prstGeom prst="rect">
            <a:avLst/>
          </a:prstGeom>
          <a:noFill/>
          <a:ln>
            <a:noFill/>
          </a:ln>
          <a:effectLst>
            <a:outerShdw dist="107763" dir="81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7" name="Text Box 6"/>
          <p:cNvSpPr txBox="1">
            <a:spLocks noChangeArrowheads="1"/>
          </p:cNvSpPr>
          <p:nvPr/>
        </p:nvSpPr>
        <p:spPr bwMode="auto">
          <a:xfrm>
            <a:off x="6362700" y="4953220"/>
            <a:ext cx="324640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300">
                <a:solidFill>
                  <a:schemeClr val="tx1"/>
                </a:solidFill>
                <a:latin typeface="Arial" pitchFamily="34" charset="0"/>
              </a:defRPr>
            </a:lvl1pPr>
            <a:lvl2pPr marL="742950" indent="-285750">
              <a:defRPr sz="1300">
                <a:solidFill>
                  <a:schemeClr val="tx1"/>
                </a:solidFill>
                <a:latin typeface="Arial" pitchFamily="34" charset="0"/>
              </a:defRPr>
            </a:lvl2pPr>
            <a:lvl3pPr marL="1143000" indent="-228600">
              <a:defRPr sz="1300">
                <a:solidFill>
                  <a:schemeClr val="tx1"/>
                </a:solidFill>
                <a:latin typeface="Arial" pitchFamily="34" charset="0"/>
              </a:defRPr>
            </a:lvl3pPr>
            <a:lvl4pPr marL="1600200" indent="-228600">
              <a:defRPr sz="1300">
                <a:solidFill>
                  <a:schemeClr val="tx1"/>
                </a:solidFill>
                <a:latin typeface="Arial" pitchFamily="34" charset="0"/>
              </a:defRPr>
            </a:lvl4pPr>
            <a:lvl5pPr marL="2057400" indent="-228600">
              <a:defRPr sz="1300">
                <a:solidFill>
                  <a:schemeClr val="tx1"/>
                </a:solidFill>
                <a:latin typeface="Arial" pitchFamily="34" charset="0"/>
              </a:defRPr>
            </a:lvl5pPr>
            <a:lvl6pPr marL="2514600" indent="-228600" algn="ctr" eaLnBrk="0" fontAlgn="base" hangingPunct="0">
              <a:spcBef>
                <a:spcPct val="0"/>
              </a:spcBef>
              <a:spcAft>
                <a:spcPct val="0"/>
              </a:spcAft>
              <a:defRPr sz="1300">
                <a:solidFill>
                  <a:schemeClr val="tx1"/>
                </a:solidFill>
                <a:latin typeface="Arial" pitchFamily="34" charset="0"/>
              </a:defRPr>
            </a:lvl6pPr>
            <a:lvl7pPr marL="2971800" indent="-228600" algn="ctr" eaLnBrk="0" fontAlgn="base" hangingPunct="0">
              <a:spcBef>
                <a:spcPct val="0"/>
              </a:spcBef>
              <a:spcAft>
                <a:spcPct val="0"/>
              </a:spcAft>
              <a:defRPr sz="1300">
                <a:solidFill>
                  <a:schemeClr val="tx1"/>
                </a:solidFill>
                <a:latin typeface="Arial" pitchFamily="34" charset="0"/>
              </a:defRPr>
            </a:lvl7pPr>
            <a:lvl8pPr marL="3429000" indent="-228600" algn="ctr" eaLnBrk="0" fontAlgn="base" hangingPunct="0">
              <a:spcBef>
                <a:spcPct val="0"/>
              </a:spcBef>
              <a:spcAft>
                <a:spcPct val="0"/>
              </a:spcAft>
              <a:defRPr sz="1300">
                <a:solidFill>
                  <a:schemeClr val="tx1"/>
                </a:solidFill>
                <a:latin typeface="Arial" pitchFamily="34" charset="0"/>
              </a:defRPr>
            </a:lvl8pPr>
            <a:lvl9pPr marL="3886200" indent="-228600" algn="ctr" eaLnBrk="0" fontAlgn="base" hangingPunct="0">
              <a:spcBef>
                <a:spcPct val="0"/>
              </a:spcBef>
              <a:spcAft>
                <a:spcPct val="0"/>
              </a:spcAft>
              <a:defRPr sz="13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Verdana" pitchFamily="34" charset="0"/>
                <a:ea typeface="+mn-ea"/>
                <a:cs typeface="+mn-cs"/>
              </a:rPr>
              <a:t>Leviev Heart Center, Sheba Medical Center</a:t>
            </a:r>
          </a:p>
        </p:txBody>
      </p:sp>
      <p:sp>
        <p:nvSpPr>
          <p:cNvPr id="212998" name="Text Box 7"/>
          <p:cNvSpPr txBox="1">
            <a:spLocks noChangeArrowheads="1"/>
          </p:cNvSpPr>
          <p:nvPr/>
        </p:nvSpPr>
        <p:spPr bwMode="auto">
          <a:xfrm>
            <a:off x="495455" y="4953220"/>
            <a:ext cx="205537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300">
                <a:solidFill>
                  <a:schemeClr val="tx1"/>
                </a:solidFill>
                <a:latin typeface="Arial" pitchFamily="34" charset="0"/>
              </a:defRPr>
            </a:lvl1pPr>
            <a:lvl2pPr marL="742950" indent="-285750">
              <a:defRPr sz="1300">
                <a:solidFill>
                  <a:schemeClr val="tx1"/>
                </a:solidFill>
                <a:latin typeface="Arial" pitchFamily="34" charset="0"/>
              </a:defRPr>
            </a:lvl2pPr>
            <a:lvl3pPr marL="1143000" indent="-228600">
              <a:defRPr sz="1300">
                <a:solidFill>
                  <a:schemeClr val="tx1"/>
                </a:solidFill>
                <a:latin typeface="Arial" pitchFamily="34" charset="0"/>
              </a:defRPr>
            </a:lvl3pPr>
            <a:lvl4pPr marL="1600200" indent="-228600">
              <a:defRPr sz="1300">
                <a:solidFill>
                  <a:schemeClr val="tx1"/>
                </a:solidFill>
                <a:latin typeface="Arial" pitchFamily="34" charset="0"/>
              </a:defRPr>
            </a:lvl4pPr>
            <a:lvl5pPr marL="2057400" indent="-228600">
              <a:defRPr sz="1300">
                <a:solidFill>
                  <a:schemeClr val="tx1"/>
                </a:solidFill>
                <a:latin typeface="Arial" pitchFamily="34" charset="0"/>
              </a:defRPr>
            </a:lvl5pPr>
            <a:lvl6pPr marL="2514600" indent="-228600" algn="ctr" eaLnBrk="0" fontAlgn="base" hangingPunct="0">
              <a:spcBef>
                <a:spcPct val="0"/>
              </a:spcBef>
              <a:spcAft>
                <a:spcPct val="0"/>
              </a:spcAft>
              <a:defRPr sz="1300">
                <a:solidFill>
                  <a:schemeClr val="tx1"/>
                </a:solidFill>
                <a:latin typeface="Arial" pitchFamily="34" charset="0"/>
              </a:defRPr>
            </a:lvl6pPr>
            <a:lvl7pPr marL="2971800" indent="-228600" algn="ctr" eaLnBrk="0" fontAlgn="base" hangingPunct="0">
              <a:spcBef>
                <a:spcPct val="0"/>
              </a:spcBef>
              <a:spcAft>
                <a:spcPct val="0"/>
              </a:spcAft>
              <a:defRPr sz="1300">
                <a:solidFill>
                  <a:schemeClr val="tx1"/>
                </a:solidFill>
                <a:latin typeface="Arial" pitchFamily="34" charset="0"/>
              </a:defRPr>
            </a:lvl7pPr>
            <a:lvl8pPr marL="3429000" indent="-228600" algn="ctr" eaLnBrk="0" fontAlgn="base" hangingPunct="0">
              <a:spcBef>
                <a:spcPct val="0"/>
              </a:spcBef>
              <a:spcAft>
                <a:spcPct val="0"/>
              </a:spcAft>
              <a:defRPr sz="1300">
                <a:solidFill>
                  <a:schemeClr val="tx1"/>
                </a:solidFill>
                <a:latin typeface="Arial" pitchFamily="34" charset="0"/>
              </a:defRPr>
            </a:lvl8pPr>
            <a:lvl9pPr marL="3886200" indent="-228600" algn="ctr" eaLnBrk="0" fontAlgn="base" hangingPunct="0">
              <a:spcBef>
                <a:spcPct val="0"/>
              </a:spcBef>
              <a:spcAft>
                <a:spcPct val="0"/>
              </a:spcAft>
              <a:defRPr sz="13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Verdana" pitchFamily="34" charset="0"/>
                <a:ea typeface="+mn-ea"/>
                <a:cs typeface="+mn-cs"/>
              </a:rPr>
              <a:t>The Clinical Research Unit</a:t>
            </a:r>
          </a:p>
        </p:txBody>
      </p:sp>
      <p:pic>
        <p:nvPicPr>
          <p:cNvPr id="21299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5319" y="2286000"/>
            <a:ext cx="1524000" cy="487362"/>
          </a:xfrm>
          <a:prstGeom prst="rect">
            <a:avLst/>
          </a:prstGeom>
          <a:noFill/>
          <a:ln>
            <a:noFill/>
          </a:ln>
          <a:effectLst>
            <a:outerShdw dist="107763" dir="81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3000" name="Picture 10" descr="logo sheba english 05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4881" y="3348066"/>
            <a:ext cx="757238" cy="669925"/>
          </a:xfrm>
          <a:prstGeom prst="rect">
            <a:avLst/>
          </a:prstGeom>
          <a:noFill/>
          <a:ln>
            <a:noFill/>
          </a:ln>
          <a:effectLst>
            <a:outerShdw dist="107763" dir="81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70D79EA2-FEA0-4851-BFA5-926655FB9B8A}"/>
              </a:ext>
            </a:extLst>
          </p:cNvPr>
          <p:cNvPicPr>
            <a:picLocks noChangeAspect="1"/>
          </p:cNvPicPr>
          <p:nvPr/>
        </p:nvPicPr>
        <p:blipFill>
          <a:blip r:embed="rId7" cstate="print">
            <a:lum bright="-10000" contrast="20000"/>
            <a:extLst>
              <a:ext uri="{28A0092B-C50C-407E-A947-70E740481C1C}">
                <a14:useLocalDpi xmlns:a14="http://schemas.microsoft.com/office/drawing/2010/main" val="0"/>
              </a:ext>
            </a:extLst>
          </a:blip>
          <a:stretch>
            <a:fillRect/>
          </a:stretch>
        </p:blipFill>
        <p:spPr>
          <a:xfrm>
            <a:off x="2686050" y="5083233"/>
            <a:ext cx="2873090" cy="1606427"/>
          </a:xfrm>
          <a:prstGeom prst="rect">
            <a:avLst/>
          </a:prstGeom>
          <a:effectLst>
            <a:glow rad="139700">
              <a:schemeClr val="accent3">
                <a:satMod val="175000"/>
                <a:alpha val="40000"/>
              </a:schemeClr>
            </a:glow>
          </a:effectLst>
        </p:spPr>
      </p:pic>
    </p:spTree>
    <p:extLst>
      <p:ext uri="{BB962C8B-B14F-4D97-AF65-F5344CB8AC3E}">
        <p14:creationId xmlns:p14="http://schemas.microsoft.com/office/powerpoint/2010/main" val="387032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22519C6-629D-43DD-8C37-25A8104CF383}"/>
              </a:ext>
            </a:extLst>
          </p:cNvPr>
          <p:cNvGrpSpPr/>
          <p:nvPr/>
        </p:nvGrpSpPr>
        <p:grpSpPr>
          <a:xfrm>
            <a:off x="3584418" y="2224981"/>
            <a:ext cx="5280309" cy="2119530"/>
            <a:chOff x="4651582" y="1990724"/>
            <a:chExt cx="6258144" cy="2512036"/>
          </a:xfrm>
        </p:grpSpPr>
        <p:cxnSp>
          <p:nvCxnSpPr>
            <p:cNvPr id="37" name="Straight Connector 36">
              <a:extLst>
                <a:ext uri="{FF2B5EF4-FFF2-40B4-BE49-F238E27FC236}">
                  <a16:creationId xmlns:a16="http://schemas.microsoft.com/office/drawing/2014/main" id="{94859538-F996-4C5C-8142-B3FDB8E5A154}"/>
                </a:ext>
              </a:extLst>
            </p:cNvPr>
            <p:cNvCxnSpPr>
              <a:cxnSpLocks/>
            </p:cNvCxnSpPr>
            <p:nvPr/>
          </p:nvCxnSpPr>
          <p:spPr>
            <a:xfrm>
              <a:off x="4651582" y="1990724"/>
              <a:ext cx="0" cy="2427954"/>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FD67317-08A1-46A6-A479-3A846BB9A2A8}"/>
                </a:ext>
              </a:extLst>
            </p:cNvPr>
            <p:cNvCxnSpPr>
              <a:cxnSpLocks/>
            </p:cNvCxnSpPr>
            <p:nvPr/>
          </p:nvCxnSpPr>
          <p:spPr>
            <a:xfrm>
              <a:off x="4651582" y="4411797"/>
              <a:ext cx="6258144"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ADCB5BAB-1C3F-46DD-84EC-611DE216245A}"/>
                </a:ext>
              </a:extLst>
            </p:cNvPr>
            <p:cNvGrpSpPr/>
            <p:nvPr/>
          </p:nvGrpSpPr>
          <p:grpSpPr>
            <a:xfrm>
              <a:off x="4784932" y="4411320"/>
              <a:ext cx="5994433" cy="91440"/>
              <a:chOff x="3825265" y="4411320"/>
              <a:chExt cx="5994433" cy="91440"/>
            </a:xfrm>
          </p:grpSpPr>
          <p:cxnSp>
            <p:nvCxnSpPr>
              <p:cNvPr id="40" name="Straight Connector 39">
                <a:extLst>
                  <a:ext uri="{FF2B5EF4-FFF2-40B4-BE49-F238E27FC236}">
                    <a16:creationId xmlns:a16="http://schemas.microsoft.com/office/drawing/2014/main" id="{2B27CADA-920D-4838-B089-3DBD22A41656}"/>
                  </a:ext>
                </a:extLst>
              </p:cNvPr>
              <p:cNvCxnSpPr>
                <a:cxnSpLocks/>
              </p:cNvCxnSpPr>
              <p:nvPr/>
            </p:nvCxnSpPr>
            <p:spPr>
              <a:xfrm rot="5400000">
                <a:off x="3779545" y="4457040"/>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4004DC4-D73C-4993-B881-B51F1C3CE9BA}"/>
                  </a:ext>
                </a:extLst>
              </p:cNvPr>
              <p:cNvCxnSpPr>
                <a:cxnSpLocks/>
              </p:cNvCxnSpPr>
              <p:nvPr/>
            </p:nvCxnSpPr>
            <p:spPr>
              <a:xfrm rot="5400000">
                <a:off x="5286702" y="4457040"/>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6C11436-D2F2-48E6-B3FE-16B224BA848C}"/>
                  </a:ext>
                </a:extLst>
              </p:cNvPr>
              <p:cNvCxnSpPr>
                <a:cxnSpLocks/>
              </p:cNvCxnSpPr>
              <p:nvPr/>
            </p:nvCxnSpPr>
            <p:spPr>
              <a:xfrm rot="5400000">
                <a:off x="6783856" y="4457040"/>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A4ED858-6A5C-4956-8072-9FAA090FF88B}"/>
                  </a:ext>
                </a:extLst>
              </p:cNvPr>
              <p:cNvCxnSpPr>
                <a:cxnSpLocks/>
              </p:cNvCxnSpPr>
              <p:nvPr/>
            </p:nvCxnSpPr>
            <p:spPr>
              <a:xfrm rot="5400000">
                <a:off x="8275170" y="4457040"/>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CD2A3FF-41F9-4B2F-86EC-53A548EB502E}"/>
                  </a:ext>
                </a:extLst>
              </p:cNvPr>
              <p:cNvCxnSpPr>
                <a:cxnSpLocks/>
              </p:cNvCxnSpPr>
              <p:nvPr/>
            </p:nvCxnSpPr>
            <p:spPr>
              <a:xfrm rot="5400000">
                <a:off x="9773978" y="4457040"/>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20" name="Group 19"/>
          <p:cNvGrpSpPr/>
          <p:nvPr/>
        </p:nvGrpSpPr>
        <p:grpSpPr>
          <a:xfrm>
            <a:off x="585482" y="2127273"/>
            <a:ext cx="8073553" cy="3105733"/>
            <a:chOff x="693904" y="1886212"/>
            <a:chExt cx="9568655" cy="3680869"/>
          </a:xfrm>
        </p:grpSpPr>
        <p:sp>
          <p:nvSpPr>
            <p:cNvPr id="21" name="Rectangle 20"/>
            <p:cNvSpPr/>
            <p:nvPr/>
          </p:nvSpPr>
          <p:spPr bwMode="auto">
            <a:xfrm>
              <a:off x="693904" y="1886212"/>
              <a:ext cx="1955801" cy="368086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71571" eaLnBrk="1" fontAlgn="auto" hangingPunct="1">
                <a:spcBef>
                  <a:spcPts val="0"/>
                </a:spcBef>
                <a:spcAft>
                  <a:spcPts val="0"/>
                </a:spcAft>
                <a:defRPr/>
              </a:pPr>
              <a:endParaRPr lang="en-US" sz="1013" dirty="0">
                <a:solidFill>
                  <a:srgbClr val="000000"/>
                </a:solidFill>
                <a:latin typeface="Arial" panose="020B0604020202020204"/>
              </a:endParaRPr>
            </a:p>
          </p:txBody>
        </p:sp>
        <p:cxnSp>
          <p:nvCxnSpPr>
            <p:cNvPr id="22" name="Straight Connector 21"/>
            <p:cNvCxnSpPr/>
            <p:nvPr/>
          </p:nvCxnSpPr>
          <p:spPr>
            <a:xfrm>
              <a:off x="693904" y="1886212"/>
              <a:ext cx="956865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 name="Content Placeholder 4"/>
          <p:cNvSpPr>
            <a:spLocks noGrp="1"/>
          </p:cNvSpPr>
          <p:nvPr>
            <p:ph sz="quarter" idx="10"/>
          </p:nvPr>
        </p:nvSpPr>
        <p:spPr/>
        <p:txBody>
          <a:bodyPr/>
          <a:lstStyle/>
          <a:p>
            <a:br>
              <a:rPr lang="en-US" kern="0" dirty="0">
                <a:solidFill>
                  <a:srgbClr val="000000"/>
                </a:solidFill>
              </a:rPr>
            </a:br>
            <a:r>
              <a:rPr lang="en-US" kern="0" dirty="0">
                <a:solidFill>
                  <a:srgbClr val="000000"/>
                </a:solidFill>
              </a:rPr>
              <a:t>Association of PCSK9 with platelet reactivity in patients with acute coronary syndrome treated with prasugrel or ticagrelor.</a:t>
            </a:r>
            <a:endParaRPr lang="en-US" sz="1688" kern="0" dirty="0">
              <a:solidFill>
                <a:sysClr val="windowText" lastClr="000000"/>
              </a:solidFill>
            </a:endParaRPr>
          </a:p>
          <a:p>
            <a:pPr defTabSz="578678">
              <a:defRPr/>
            </a:pPr>
            <a:r>
              <a:rPr lang="en-US" dirty="0">
                <a:ea typeface="Times New Roman" panose="02020603050405020304" pitchFamily="18" charset="0"/>
              </a:rPr>
              <a:t>Navarese EP, et al. </a:t>
            </a:r>
            <a:r>
              <a:rPr lang="en-US" i="1" dirty="0">
                <a:ea typeface="Times New Roman" panose="02020603050405020304" pitchFamily="18" charset="0"/>
              </a:rPr>
              <a:t>Int J Cardiol.</a:t>
            </a:r>
            <a:r>
              <a:rPr lang="en-US" dirty="0">
                <a:ea typeface="Times New Roman" panose="02020603050405020304" pitchFamily="18" charset="0"/>
              </a:rPr>
              <a:t> 2017;227:644-649.</a:t>
            </a:r>
            <a:endParaRPr lang="en-US" altLang="en-US" sz="380" dirty="0">
              <a:solidFill>
                <a:srgbClr val="000000"/>
              </a:solidFill>
            </a:endParaRPr>
          </a:p>
        </p:txBody>
      </p:sp>
      <p:sp>
        <p:nvSpPr>
          <p:cNvPr id="3" name="Title 2"/>
          <p:cNvSpPr>
            <a:spLocks noGrp="1"/>
          </p:cNvSpPr>
          <p:nvPr>
            <p:ph type="title"/>
          </p:nvPr>
        </p:nvSpPr>
        <p:spPr>
          <a:xfrm>
            <a:off x="190500" y="128588"/>
            <a:ext cx="10058400" cy="633412"/>
          </a:xfrm>
        </p:spPr>
        <p:txBody>
          <a:bodyPr/>
          <a:lstStyle/>
          <a:p>
            <a:pPr defTabSz="241074">
              <a:defRPr/>
            </a:pPr>
            <a:r>
              <a:rPr lang="en-US" sz="3200" dirty="0"/>
              <a:t>PCSK9 Levels Predict MACE Following ACS</a:t>
            </a:r>
          </a:p>
        </p:txBody>
      </p:sp>
      <p:sp>
        <p:nvSpPr>
          <p:cNvPr id="7" name="TextBox 6"/>
          <p:cNvSpPr txBox="1"/>
          <p:nvPr/>
        </p:nvSpPr>
        <p:spPr>
          <a:xfrm>
            <a:off x="4622257" y="5223450"/>
            <a:ext cx="3374629" cy="477925"/>
          </a:xfrm>
          <a:prstGeom prst="rect">
            <a:avLst/>
          </a:prstGeom>
          <a:noFill/>
          <a:ln w="19050">
            <a:solidFill>
              <a:schemeClr val="accent1"/>
            </a:solidFill>
          </a:ln>
        </p:spPr>
        <p:txBody>
          <a:bodyPr wrap="none" lIns="0" tIns="0" rIns="0" bIns="0" rtlCol="0" anchor="ctr" anchorCtr="0">
            <a:noAutofit/>
          </a:bodyPr>
          <a:lstStyle/>
          <a:p>
            <a:pPr algn="l" defTabSz="771571" eaLnBrk="1" fontAlgn="auto" hangingPunct="1">
              <a:spcBef>
                <a:spcPts val="0"/>
              </a:spcBef>
              <a:spcAft>
                <a:spcPts val="0"/>
              </a:spcAft>
            </a:pPr>
            <a:r>
              <a:rPr lang="en-US" sz="1350" dirty="0">
                <a:solidFill>
                  <a:srgbClr val="FCC30C">
                    <a:lumMod val="75000"/>
                  </a:srgbClr>
                </a:solidFill>
                <a:latin typeface="Arial" panose="020B0604020202020204"/>
              </a:rPr>
              <a:t> Upper tertile </a:t>
            </a:r>
            <a:r>
              <a:rPr lang="en-US" sz="1350" dirty="0">
                <a:solidFill>
                  <a:srgbClr val="000000"/>
                </a:solidFill>
                <a:latin typeface="Arial" panose="020B0604020202020204"/>
              </a:rPr>
              <a:t>= higher PCSK9 concentration</a:t>
            </a:r>
          </a:p>
          <a:p>
            <a:pPr algn="l" defTabSz="771571" eaLnBrk="1" fontAlgn="auto" hangingPunct="1">
              <a:spcBef>
                <a:spcPts val="0"/>
              </a:spcBef>
              <a:spcAft>
                <a:spcPts val="0"/>
              </a:spcAft>
            </a:pPr>
            <a:r>
              <a:rPr lang="en-US" sz="1350" dirty="0">
                <a:solidFill>
                  <a:srgbClr val="007CC2"/>
                </a:solidFill>
                <a:latin typeface="Arial" panose="020B0604020202020204"/>
              </a:rPr>
              <a:t> Lower tertile </a:t>
            </a:r>
            <a:r>
              <a:rPr lang="en-US" sz="1350" dirty="0">
                <a:solidFill>
                  <a:srgbClr val="000000"/>
                </a:solidFill>
                <a:latin typeface="Arial" panose="020B0604020202020204"/>
              </a:rPr>
              <a:t>= lower PCSK9 concentration</a:t>
            </a:r>
          </a:p>
        </p:txBody>
      </p:sp>
      <p:sp>
        <p:nvSpPr>
          <p:cNvPr id="19" name="TextBox 122"/>
          <p:cNvSpPr txBox="1">
            <a:spLocks noChangeArrowheads="1"/>
          </p:cNvSpPr>
          <p:nvPr/>
        </p:nvSpPr>
        <p:spPr bwMode="auto">
          <a:xfrm>
            <a:off x="1801094" y="1708239"/>
            <a:ext cx="7457205" cy="38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no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defTabSz="385785" eaLnBrk="1" fontAlgn="auto" hangingPunct="1">
              <a:spcBef>
                <a:spcPts val="0"/>
              </a:spcBef>
              <a:spcAft>
                <a:spcPts val="0"/>
              </a:spcAft>
            </a:pPr>
            <a:r>
              <a:rPr lang="en-US" altLang="en-US" sz="2000" b="1" dirty="0">
                <a:solidFill>
                  <a:schemeClr val="accent1">
                    <a:lumMod val="50000"/>
                  </a:schemeClr>
                </a:solidFill>
              </a:rPr>
              <a:t>PCSK9-REACT</a:t>
            </a:r>
          </a:p>
          <a:p>
            <a:pPr defTabSz="385785" eaLnBrk="1" fontAlgn="auto" hangingPunct="1">
              <a:spcBef>
                <a:spcPts val="0"/>
              </a:spcBef>
              <a:spcAft>
                <a:spcPts val="0"/>
              </a:spcAft>
            </a:pPr>
            <a:r>
              <a:rPr lang="en-US" altLang="en-US" sz="2000" b="1" dirty="0">
                <a:solidFill>
                  <a:schemeClr val="accent1">
                    <a:lumMod val="50000"/>
                  </a:schemeClr>
                </a:solidFill>
              </a:rPr>
              <a:t>Prospective, Single-Center, Observational Study in Austria</a:t>
            </a:r>
          </a:p>
        </p:txBody>
      </p:sp>
      <p:sp>
        <p:nvSpPr>
          <p:cNvPr id="23" name="Rectangle 12"/>
          <p:cNvSpPr>
            <a:spLocks noChangeArrowheads="1"/>
          </p:cNvSpPr>
          <p:nvPr/>
        </p:nvSpPr>
        <p:spPr bwMode="auto">
          <a:xfrm>
            <a:off x="646190" y="2357936"/>
            <a:ext cx="1513585" cy="175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defTabSz="444500">
              <a:defRPr>
                <a:solidFill>
                  <a:schemeClr val="tx1"/>
                </a:solidFill>
                <a:latin typeface="Arial" panose="020B0604020202020204" pitchFamily="34" charset="0"/>
              </a:defRPr>
            </a:lvl1pPr>
            <a:lvl2pPr marL="742950" indent="-285750" defTabSz="444500">
              <a:defRPr>
                <a:solidFill>
                  <a:schemeClr val="tx1"/>
                </a:solidFill>
                <a:latin typeface="Arial" panose="020B0604020202020204" pitchFamily="34" charset="0"/>
              </a:defRPr>
            </a:lvl2pPr>
            <a:lvl3pPr marL="1143000" indent="-228600" defTabSz="444500">
              <a:defRPr>
                <a:solidFill>
                  <a:schemeClr val="tx1"/>
                </a:solidFill>
                <a:latin typeface="Arial" panose="020B0604020202020204" pitchFamily="34" charset="0"/>
              </a:defRPr>
            </a:lvl3pPr>
            <a:lvl4pPr marL="1600200" indent="-228600" defTabSz="444500">
              <a:defRPr>
                <a:solidFill>
                  <a:schemeClr val="tx1"/>
                </a:solidFill>
                <a:latin typeface="Arial" panose="020B0604020202020204" pitchFamily="34" charset="0"/>
              </a:defRPr>
            </a:lvl4pPr>
            <a:lvl5pPr marL="2057400" indent="-228600" defTabSz="444500">
              <a:defRPr>
                <a:solidFill>
                  <a:schemeClr val="tx1"/>
                </a:solidFill>
                <a:latin typeface="Arial" panose="020B0604020202020204" pitchFamily="34" charset="0"/>
              </a:defRPr>
            </a:lvl5pPr>
            <a:lvl6pPr marL="2514600" indent="-228600" defTabSz="444500" fontAlgn="base">
              <a:spcBef>
                <a:spcPct val="0"/>
              </a:spcBef>
              <a:spcAft>
                <a:spcPct val="0"/>
              </a:spcAft>
              <a:defRPr>
                <a:solidFill>
                  <a:schemeClr val="tx1"/>
                </a:solidFill>
                <a:latin typeface="Arial" panose="020B0604020202020204" pitchFamily="34" charset="0"/>
              </a:defRPr>
            </a:lvl6pPr>
            <a:lvl7pPr marL="2971800" indent="-228600" defTabSz="444500" fontAlgn="base">
              <a:spcBef>
                <a:spcPct val="0"/>
              </a:spcBef>
              <a:spcAft>
                <a:spcPct val="0"/>
              </a:spcAft>
              <a:defRPr>
                <a:solidFill>
                  <a:schemeClr val="tx1"/>
                </a:solidFill>
                <a:latin typeface="Arial" panose="020B0604020202020204" pitchFamily="34" charset="0"/>
              </a:defRPr>
            </a:lvl7pPr>
            <a:lvl8pPr marL="3429000" indent="-228600" defTabSz="444500" fontAlgn="base">
              <a:spcBef>
                <a:spcPct val="0"/>
              </a:spcBef>
              <a:spcAft>
                <a:spcPct val="0"/>
              </a:spcAft>
              <a:defRPr>
                <a:solidFill>
                  <a:schemeClr val="tx1"/>
                </a:solidFill>
                <a:latin typeface="Arial" panose="020B0604020202020204" pitchFamily="34" charset="0"/>
              </a:defRPr>
            </a:lvl8pPr>
            <a:lvl9pPr marL="3886200" indent="-228600" defTabSz="444500" fontAlgn="base">
              <a:spcBef>
                <a:spcPct val="0"/>
              </a:spcBef>
              <a:spcAft>
                <a:spcPct val="0"/>
              </a:spcAft>
              <a:defRPr>
                <a:solidFill>
                  <a:schemeClr val="tx1"/>
                </a:solidFill>
                <a:latin typeface="Arial" panose="020B0604020202020204" pitchFamily="34" charset="0"/>
              </a:defRPr>
            </a:lvl9pPr>
          </a:lstStyle>
          <a:p>
            <a:pPr defTabSz="375069" eaLnBrk="1" fontAlgn="auto" hangingPunct="1">
              <a:lnSpc>
                <a:spcPct val="95000"/>
              </a:lnSpc>
              <a:spcBef>
                <a:spcPts val="506"/>
              </a:spcBef>
              <a:spcAft>
                <a:spcPts val="0"/>
              </a:spcAft>
            </a:pPr>
            <a:r>
              <a:rPr lang="en-US" altLang="en-US" sz="1181" b="1" dirty="0">
                <a:solidFill>
                  <a:srgbClr val="000000"/>
                </a:solidFill>
              </a:rPr>
              <a:t>Patients:</a:t>
            </a:r>
          </a:p>
          <a:p>
            <a:pPr defTabSz="375069" eaLnBrk="1" fontAlgn="auto" hangingPunct="1">
              <a:lnSpc>
                <a:spcPct val="95000"/>
              </a:lnSpc>
              <a:spcBef>
                <a:spcPts val="253"/>
              </a:spcBef>
              <a:spcAft>
                <a:spcPts val="0"/>
              </a:spcAft>
            </a:pPr>
            <a:r>
              <a:rPr lang="en-US" altLang="en-US" sz="1181" dirty="0">
                <a:solidFill>
                  <a:srgbClr val="000000"/>
                </a:solidFill>
              </a:rPr>
              <a:t>N = </a:t>
            </a:r>
            <a:r>
              <a:rPr lang="en-US" sz="1181" dirty="0">
                <a:solidFill>
                  <a:srgbClr val="000000"/>
                </a:solidFill>
              </a:rPr>
              <a:t>333 </a:t>
            </a:r>
            <a:br>
              <a:rPr lang="en-US" altLang="en-US" sz="1181" dirty="0">
                <a:solidFill>
                  <a:srgbClr val="000000"/>
                </a:solidFill>
              </a:rPr>
            </a:br>
            <a:r>
              <a:rPr lang="en-US" sz="1181" dirty="0">
                <a:solidFill>
                  <a:srgbClr val="000000"/>
                </a:solidFill>
                <a:sym typeface="Symbol" panose="05050102010706020507" pitchFamily="18" charset="2"/>
              </a:rPr>
              <a:t>hospitalized for ACS</a:t>
            </a:r>
          </a:p>
          <a:p>
            <a:pPr defTabSz="375069" eaLnBrk="1" fontAlgn="auto" hangingPunct="1">
              <a:lnSpc>
                <a:spcPct val="95000"/>
              </a:lnSpc>
              <a:spcBef>
                <a:spcPts val="2025"/>
              </a:spcBef>
              <a:spcAft>
                <a:spcPts val="0"/>
              </a:spcAft>
            </a:pPr>
            <a:r>
              <a:rPr lang="en-US" sz="1181" dirty="0">
                <a:solidFill>
                  <a:srgbClr val="000000"/>
                </a:solidFill>
                <a:sym typeface="Symbol" panose="05050102010706020507" pitchFamily="18" charset="2"/>
              </a:rPr>
              <a:t>Median age: 57</a:t>
            </a:r>
          </a:p>
          <a:p>
            <a:pPr defTabSz="375069" eaLnBrk="1" fontAlgn="auto" hangingPunct="1">
              <a:lnSpc>
                <a:spcPct val="95000"/>
              </a:lnSpc>
              <a:spcBef>
                <a:spcPts val="2025"/>
              </a:spcBef>
              <a:spcAft>
                <a:spcPts val="0"/>
              </a:spcAft>
            </a:pPr>
            <a:r>
              <a:rPr lang="en-US" sz="1181" dirty="0">
                <a:solidFill>
                  <a:srgbClr val="000000"/>
                </a:solidFill>
                <a:sym typeface="Symbol" panose="05050102010706020507" pitchFamily="18" charset="2"/>
              </a:rPr>
              <a:t>Follow-up: 1 year</a:t>
            </a:r>
          </a:p>
          <a:p>
            <a:pPr defTabSz="375069" eaLnBrk="1" fontAlgn="auto" hangingPunct="1">
              <a:lnSpc>
                <a:spcPct val="95000"/>
              </a:lnSpc>
              <a:spcBef>
                <a:spcPts val="2025"/>
              </a:spcBef>
              <a:spcAft>
                <a:spcPts val="0"/>
              </a:spcAft>
            </a:pPr>
            <a:r>
              <a:rPr lang="en-US" sz="1181" dirty="0">
                <a:solidFill>
                  <a:srgbClr val="000000"/>
                </a:solidFill>
                <a:sym typeface="Symbol" panose="05050102010706020507" pitchFamily="18" charset="2"/>
              </a:rPr>
              <a:t>MACE = CV death, MI, UA, stent thrombosis, repeat revascularization and ischemic stroke</a:t>
            </a:r>
          </a:p>
          <a:p>
            <a:pPr defTabSz="375069" eaLnBrk="1" fontAlgn="auto" hangingPunct="1">
              <a:lnSpc>
                <a:spcPct val="95000"/>
              </a:lnSpc>
              <a:spcBef>
                <a:spcPts val="253"/>
              </a:spcBef>
              <a:spcAft>
                <a:spcPts val="0"/>
              </a:spcAft>
            </a:pPr>
            <a:endParaRPr lang="en-US" sz="1181" dirty="0">
              <a:solidFill>
                <a:srgbClr val="000000"/>
              </a:solidFill>
              <a:sym typeface="Symbol" panose="05050102010706020507" pitchFamily="18" charset="2"/>
            </a:endParaRPr>
          </a:p>
        </p:txBody>
      </p:sp>
      <p:cxnSp>
        <p:nvCxnSpPr>
          <p:cNvPr id="24" name="Straight Connector 23"/>
          <p:cNvCxnSpPr/>
          <p:nvPr/>
        </p:nvCxnSpPr>
        <p:spPr bwMode="auto">
          <a:xfrm>
            <a:off x="862513" y="3017391"/>
            <a:ext cx="108093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auto">
          <a:xfrm>
            <a:off x="862512" y="3477595"/>
            <a:ext cx="108093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18" name="Table 17">
            <a:extLst>
              <a:ext uri="{FF2B5EF4-FFF2-40B4-BE49-F238E27FC236}">
                <a16:creationId xmlns:a16="http://schemas.microsoft.com/office/drawing/2014/main" id="{F2EAB178-6B8A-4931-9016-321D83A2C96C}"/>
              </a:ext>
            </a:extLst>
          </p:cNvPr>
          <p:cNvGraphicFramePr>
            <a:graphicFrameLocks noGrp="1"/>
          </p:cNvGraphicFramePr>
          <p:nvPr/>
        </p:nvGraphicFramePr>
        <p:xfrm>
          <a:off x="2341805" y="4637866"/>
          <a:ext cx="7063841" cy="462915"/>
        </p:xfrm>
        <a:graphic>
          <a:graphicData uri="http://schemas.openxmlformats.org/drawingml/2006/table">
            <a:tbl>
              <a:tblPr firstRow="1" bandRow="1">
                <a:tableStyleId>{5C22544A-7EE6-4342-B048-85BDC9FD1C3A}</a:tableStyleId>
              </a:tblPr>
              <a:tblGrid>
                <a:gridCol w="862293">
                  <a:extLst>
                    <a:ext uri="{9D8B030D-6E8A-4147-A177-3AD203B41FA5}">
                      <a16:colId xmlns:a16="http://schemas.microsoft.com/office/drawing/2014/main" val="4224807380"/>
                    </a:ext>
                  </a:extLst>
                </a:gridCol>
                <a:gridCol w="953060">
                  <a:extLst>
                    <a:ext uri="{9D8B030D-6E8A-4147-A177-3AD203B41FA5}">
                      <a16:colId xmlns:a16="http://schemas.microsoft.com/office/drawing/2014/main" val="3140533011"/>
                    </a:ext>
                  </a:extLst>
                </a:gridCol>
                <a:gridCol w="1524897">
                  <a:extLst>
                    <a:ext uri="{9D8B030D-6E8A-4147-A177-3AD203B41FA5}">
                      <a16:colId xmlns:a16="http://schemas.microsoft.com/office/drawing/2014/main" val="4241629983"/>
                    </a:ext>
                  </a:extLst>
                </a:gridCol>
                <a:gridCol w="1192989">
                  <a:extLst>
                    <a:ext uri="{9D8B030D-6E8A-4147-A177-3AD203B41FA5}">
                      <a16:colId xmlns:a16="http://schemas.microsoft.com/office/drawing/2014/main" val="3179454182"/>
                    </a:ext>
                  </a:extLst>
                </a:gridCol>
                <a:gridCol w="1265301">
                  <a:extLst>
                    <a:ext uri="{9D8B030D-6E8A-4147-A177-3AD203B41FA5}">
                      <a16:colId xmlns:a16="http://schemas.microsoft.com/office/drawing/2014/main" val="315333264"/>
                    </a:ext>
                  </a:extLst>
                </a:gridCol>
                <a:gridCol w="1265301">
                  <a:extLst>
                    <a:ext uri="{9D8B030D-6E8A-4147-A177-3AD203B41FA5}">
                      <a16:colId xmlns:a16="http://schemas.microsoft.com/office/drawing/2014/main" val="2990736137"/>
                    </a:ext>
                  </a:extLst>
                </a:gridCol>
              </a:tblGrid>
              <a:tr h="154305">
                <a:tc gridSpan="3">
                  <a:txBody>
                    <a:bodyPr/>
                    <a:lstStyle/>
                    <a:p>
                      <a:r>
                        <a:rPr lang="en-US" sz="1000" dirty="0">
                          <a:solidFill>
                            <a:schemeClr val="tx1"/>
                          </a:solidFill>
                        </a:rPr>
                        <a:t>No. at risk</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solidFill>
                          <a:schemeClr val="tx1"/>
                        </a:solidFill>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solidFill>
                          <a:schemeClr val="tx1"/>
                        </a:solidFill>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dirty="0">
                        <a:solidFill>
                          <a:schemeClr val="tx1"/>
                        </a:solidFill>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dirty="0">
                        <a:solidFill>
                          <a:schemeClr val="tx1"/>
                        </a:solidFill>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dirty="0">
                        <a:solidFill>
                          <a:schemeClr val="tx1"/>
                        </a:solidFill>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5672632"/>
                  </a:ext>
                </a:extLst>
              </a:tr>
              <a:tr h="154305">
                <a:tc>
                  <a:txBody>
                    <a:bodyPr/>
                    <a:lstStyle/>
                    <a:p>
                      <a:r>
                        <a:rPr lang="en-US" sz="1000" dirty="0">
                          <a:solidFill>
                            <a:schemeClr val="tx1"/>
                          </a:solidFill>
                        </a:rPr>
                        <a:t>Lower tertile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rPr>
                        <a:t>59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rPr>
                        <a:t>57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rPr>
                        <a:t>57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rPr>
                        <a:t>52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rPr>
                        <a:t>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7434587"/>
                  </a:ext>
                </a:extLst>
              </a:tr>
              <a:tr h="154305">
                <a:tc>
                  <a:txBody>
                    <a:bodyPr/>
                    <a:lstStyle/>
                    <a:p>
                      <a:r>
                        <a:rPr lang="en-US" sz="1000" dirty="0">
                          <a:solidFill>
                            <a:schemeClr val="tx1"/>
                          </a:solidFill>
                        </a:rPr>
                        <a:t>Upper tertile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rPr>
                        <a:t>59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rPr>
                        <a:t>56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rPr>
                        <a:t>53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rPr>
                        <a:t>49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rPr>
                        <a:t>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6963511"/>
                  </a:ext>
                </a:extLst>
              </a:tr>
            </a:tbl>
          </a:graphicData>
        </a:graphic>
      </p:graphicFrame>
      <p:sp>
        <p:nvSpPr>
          <p:cNvPr id="26" name="TextBox 7">
            <a:extLst>
              <a:ext uri="{FF2B5EF4-FFF2-40B4-BE49-F238E27FC236}">
                <a16:creationId xmlns:a16="http://schemas.microsoft.com/office/drawing/2014/main" id="{202E5335-D28D-4856-A864-2AD146064E4E}"/>
              </a:ext>
            </a:extLst>
          </p:cNvPr>
          <p:cNvSpPr txBox="1">
            <a:spLocks noChangeArrowheads="1"/>
          </p:cNvSpPr>
          <p:nvPr/>
        </p:nvSpPr>
        <p:spPr bwMode="auto">
          <a:xfrm rot="16200000">
            <a:off x="2250239" y="3161590"/>
            <a:ext cx="1691169" cy="181716"/>
          </a:xfrm>
          <a:prstGeom prst="rect">
            <a:avLst/>
          </a:prstGeom>
          <a:noFill/>
          <a:ln>
            <a:noFill/>
          </a:ln>
        </p:spPr>
        <p:txBody>
          <a:bodyPr wrap="none"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771571" eaLnBrk="1" fontAlgn="auto" hangingPunct="1">
              <a:spcBef>
                <a:spcPts val="0"/>
              </a:spcBef>
              <a:spcAft>
                <a:spcPts val="0"/>
              </a:spcAft>
            </a:pPr>
            <a:r>
              <a:rPr lang="en-US" altLang="en-US" sz="1181" b="1" dirty="0">
                <a:solidFill>
                  <a:srgbClr val="000000"/>
                </a:solidFill>
                <a:latin typeface="Arial" panose="020B0604020202020204"/>
              </a:rPr>
              <a:t>MACEs at One Year (%)</a:t>
            </a:r>
          </a:p>
        </p:txBody>
      </p:sp>
      <p:sp>
        <p:nvSpPr>
          <p:cNvPr id="27" name="TextBox 26">
            <a:extLst>
              <a:ext uri="{FF2B5EF4-FFF2-40B4-BE49-F238E27FC236}">
                <a16:creationId xmlns:a16="http://schemas.microsoft.com/office/drawing/2014/main" id="{D3127132-6B98-4B35-8357-1C980E4EA3C1}"/>
              </a:ext>
            </a:extLst>
          </p:cNvPr>
          <p:cNvSpPr txBox="1"/>
          <p:nvPr/>
        </p:nvSpPr>
        <p:spPr>
          <a:xfrm>
            <a:off x="5616674" y="4529274"/>
            <a:ext cx="1219886" cy="181716"/>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b="1" dirty="0">
                <a:solidFill>
                  <a:srgbClr val="000000"/>
                </a:solidFill>
                <a:latin typeface="Arial" panose="020B0604020202020204"/>
              </a:rPr>
              <a:t>Follow-up (Days)</a:t>
            </a:r>
          </a:p>
        </p:txBody>
      </p:sp>
      <p:sp>
        <p:nvSpPr>
          <p:cNvPr id="28" name="Rectangle 27">
            <a:extLst>
              <a:ext uri="{FF2B5EF4-FFF2-40B4-BE49-F238E27FC236}">
                <a16:creationId xmlns:a16="http://schemas.microsoft.com/office/drawing/2014/main" id="{8B812EE9-E039-4860-B5EC-47C76BC11E3C}"/>
              </a:ext>
            </a:extLst>
          </p:cNvPr>
          <p:cNvSpPr/>
          <p:nvPr/>
        </p:nvSpPr>
        <p:spPr>
          <a:xfrm>
            <a:off x="3723377" y="2233972"/>
            <a:ext cx="2955692" cy="3365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71571" eaLnBrk="1" fontAlgn="auto" hangingPunct="1">
              <a:spcBef>
                <a:spcPts val="0"/>
              </a:spcBef>
              <a:spcAft>
                <a:spcPts val="0"/>
              </a:spcAft>
            </a:pPr>
            <a:endParaRPr lang="en-US" sz="1181" dirty="0">
              <a:solidFill>
                <a:srgbClr val="000000"/>
              </a:solidFill>
              <a:latin typeface="Arial" panose="020B0604020202020204"/>
            </a:endParaRPr>
          </a:p>
        </p:txBody>
      </p:sp>
      <p:grpSp>
        <p:nvGrpSpPr>
          <p:cNvPr id="29" name="Group 28">
            <a:extLst>
              <a:ext uri="{FF2B5EF4-FFF2-40B4-BE49-F238E27FC236}">
                <a16:creationId xmlns:a16="http://schemas.microsoft.com/office/drawing/2014/main" id="{6A35840C-30AB-47C6-AC8F-CF840D128E4D}"/>
              </a:ext>
            </a:extLst>
          </p:cNvPr>
          <p:cNvGrpSpPr/>
          <p:nvPr/>
        </p:nvGrpSpPr>
        <p:grpSpPr>
          <a:xfrm>
            <a:off x="3845244" y="2311408"/>
            <a:ext cx="1235581" cy="181716"/>
            <a:chOff x="4001041" y="2036479"/>
            <a:chExt cx="1464392" cy="215367"/>
          </a:xfrm>
        </p:grpSpPr>
        <p:sp>
          <p:nvSpPr>
            <p:cNvPr id="30" name="TextBox 26">
              <a:extLst>
                <a:ext uri="{FF2B5EF4-FFF2-40B4-BE49-F238E27FC236}">
                  <a16:creationId xmlns:a16="http://schemas.microsoft.com/office/drawing/2014/main" id="{399A672A-F6A1-4F58-B070-1C87E3089F5F}"/>
                </a:ext>
              </a:extLst>
            </p:cNvPr>
            <p:cNvSpPr txBox="1">
              <a:spLocks noChangeArrowheads="1"/>
            </p:cNvSpPr>
            <p:nvPr/>
          </p:nvSpPr>
          <p:spPr bwMode="auto">
            <a:xfrm>
              <a:off x="4487007" y="2036479"/>
              <a:ext cx="978426" cy="21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defTabSz="771571" eaLnBrk="1" fontAlgn="auto" hangingPunct="1">
                <a:spcBef>
                  <a:spcPts val="0"/>
                </a:spcBef>
                <a:spcAft>
                  <a:spcPts val="0"/>
                </a:spcAft>
              </a:pPr>
              <a:r>
                <a:rPr lang="en-US" altLang="en-US" sz="1181" dirty="0">
                  <a:solidFill>
                    <a:srgbClr val="000000"/>
                  </a:solidFill>
                  <a:latin typeface="Arial" panose="020B0604020202020204"/>
                </a:rPr>
                <a:t>Lower tertile</a:t>
              </a:r>
            </a:p>
          </p:txBody>
        </p:sp>
        <p:cxnSp>
          <p:nvCxnSpPr>
            <p:cNvPr id="31" name="Straight Connector 30">
              <a:extLst>
                <a:ext uri="{FF2B5EF4-FFF2-40B4-BE49-F238E27FC236}">
                  <a16:creationId xmlns:a16="http://schemas.microsoft.com/office/drawing/2014/main" id="{682AA51F-47D1-48B3-BABC-CBA3F28166F7}"/>
                </a:ext>
              </a:extLst>
            </p:cNvPr>
            <p:cNvCxnSpPr/>
            <p:nvPr/>
          </p:nvCxnSpPr>
          <p:spPr>
            <a:xfrm>
              <a:off x="4001041" y="2144162"/>
              <a:ext cx="365760" cy="0"/>
            </a:xfrm>
            <a:prstGeom prst="line">
              <a:avLst/>
            </a:prstGeom>
            <a:ln w="28575" cap="flat">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2694918F-9712-4665-9DC2-BCFFA35EB97F}"/>
              </a:ext>
            </a:extLst>
          </p:cNvPr>
          <p:cNvGrpSpPr/>
          <p:nvPr/>
        </p:nvGrpSpPr>
        <p:grpSpPr>
          <a:xfrm>
            <a:off x="5254349" y="2311408"/>
            <a:ext cx="1235581" cy="181716"/>
            <a:chOff x="4001041" y="2253761"/>
            <a:chExt cx="1464392" cy="215367"/>
          </a:xfrm>
        </p:grpSpPr>
        <p:sp>
          <p:nvSpPr>
            <p:cNvPr id="33" name="TextBox 28">
              <a:extLst>
                <a:ext uri="{FF2B5EF4-FFF2-40B4-BE49-F238E27FC236}">
                  <a16:creationId xmlns:a16="http://schemas.microsoft.com/office/drawing/2014/main" id="{93F18373-5E04-4B0F-A176-D5EAFC4CB8BB}"/>
                </a:ext>
              </a:extLst>
            </p:cNvPr>
            <p:cNvSpPr txBox="1">
              <a:spLocks noChangeArrowheads="1"/>
            </p:cNvSpPr>
            <p:nvPr/>
          </p:nvSpPr>
          <p:spPr bwMode="auto">
            <a:xfrm>
              <a:off x="4487007" y="2253761"/>
              <a:ext cx="978426" cy="21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defTabSz="771571" eaLnBrk="1" fontAlgn="auto" hangingPunct="1">
                <a:spcBef>
                  <a:spcPts val="0"/>
                </a:spcBef>
                <a:spcAft>
                  <a:spcPts val="0"/>
                </a:spcAft>
              </a:pPr>
              <a:r>
                <a:rPr lang="en-US" altLang="en-US" sz="1181" dirty="0">
                  <a:solidFill>
                    <a:srgbClr val="000000"/>
                  </a:solidFill>
                  <a:latin typeface="Arial" panose="020B0604020202020204"/>
                </a:rPr>
                <a:t>Upper tertile</a:t>
              </a:r>
            </a:p>
          </p:txBody>
        </p:sp>
        <p:cxnSp>
          <p:nvCxnSpPr>
            <p:cNvPr id="34" name="Straight Connector 33">
              <a:extLst>
                <a:ext uri="{FF2B5EF4-FFF2-40B4-BE49-F238E27FC236}">
                  <a16:creationId xmlns:a16="http://schemas.microsoft.com/office/drawing/2014/main" id="{C0AAC0C1-BF2A-4342-A769-0136C8908154}"/>
                </a:ext>
              </a:extLst>
            </p:cNvPr>
            <p:cNvCxnSpPr/>
            <p:nvPr/>
          </p:nvCxnSpPr>
          <p:spPr>
            <a:xfrm>
              <a:off x="4001041" y="2361444"/>
              <a:ext cx="365760" cy="0"/>
            </a:xfrm>
            <a:prstGeom prst="line">
              <a:avLst/>
            </a:prstGeom>
            <a:ln w="28575" cap="flat">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88547623-6351-4F82-A9EB-F6CE4BFD17DF}"/>
              </a:ext>
            </a:extLst>
          </p:cNvPr>
          <p:cNvSpPr/>
          <p:nvPr/>
        </p:nvSpPr>
        <p:spPr>
          <a:xfrm>
            <a:off x="3821152" y="3069143"/>
            <a:ext cx="1245218" cy="362363"/>
          </a:xfrm>
          <a:prstGeom prst="rect">
            <a:avLst/>
          </a:prstGeom>
          <a:gradFill>
            <a:gsLst>
              <a:gs pos="0">
                <a:srgbClr val="E6F2F9"/>
              </a:gs>
              <a:gs pos="79000">
                <a:srgbClr val="F8FBF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771571" eaLnBrk="1" fontAlgn="auto" hangingPunct="1">
              <a:spcBef>
                <a:spcPts val="0"/>
              </a:spcBef>
              <a:spcAft>
                <a:spcPts val="0"/>
              </a:spcAft>
            </a:pPr>
            <a:r>
              <a:rPr lang="en-US" sz="1181" b="1" dirty="0">
                <a:solidFill>
                  <a:srgbClr val="007CC2">
                    <a:lumMod val="75000"/>
                  </a:srgbClr>
                </a:solidFill>
                <a:latin typeface="Arial" panose="020B0604020202020204"/>
              </a:rPr>
              <a:t>Log rank 8.73 </a:t>
            </a:r>
            <a:br>
              <a:rPr lang="en-US" sz="1181" b="1" dirty="0">
                <a:solidFill>
                  <a:srgbClr val="007CC2">
                    <a:lumMod val="75000"/>
                  </a:srgbClr>
                </a:solidFill>
                <a:latin typeface="Arial" panose="020B0604020202020204"/>
              </a:rPr>
            </a:br>
            <a:r>
              <a:rPr lang="en-US" sz="1181" i="1" dirty="0">
                <a:solidFill>
                  <a:srgbClr val="007CC2">
                    <a:lumMod val="75000"/>
                  </a:srgbClr>
                </a:solidFill>
                <a:latin typeface="Arial" panose="020B0604020202020204"/>
              </a:rPr>
              <a:t>P</a:t>
            </a:r>
            <a:r>
              <a:rPr lang="en-US" sz="1181" dirty="0">
                <a:solidFill>
                  <a:srgbClr val="007CC2">
                    <a:lumMod val="75000"/>
                  </a:srgbClr>
                </a:solidFill>
                <a:latin typeface="Arial" panose="020B0604020202020204"/>
              </a:rPr>
              <a:t> = 0.003</a:t>
            </a:r>
          </a:p>
        </p:txBody>
      </p:sp>
      <p:grpSp>
        <p:nvGrpSpPr>
          <p:cNvPr id="45" name="Group 44">
            <a:extLst>
              <a:ext uri="{FF2B5EF4-FFF2-40B4-BE49-F238E27FC236}">
                <a16:creationId xmlns:a16="http://schemas.microsoft.com/office/drawing/2014/main" id="{8DDCC17F-1951-4149-A0C8-83F9A82647B9}"/>
              </a:ext>
            </a:extLst>
          </p:cNvPr>
          <p:cNvGrpSpPr/>
          <p:nvPr/>
        </p:nvGrpSpPr>
        <p:grpSpPr>
          <a:xfrm>
            <a:off x="3653872" y="4340849"/>
            <a:ext cx="5228303" cy="181716"/>
            <a:chOff x="3774230" y="4498421"/>
            <a:chExt cx="6196508" cy="215367"/>
          </a:xfrm>
        </p:grpSpPr>
        <p:sp>
          <p:nvSpPr>
            <p:cNvPr id="46" name="TextBox 45">
              <a:extLst>
                <a:ext uri="{FF2B5EF4-FFF2-40B4-BE49-F238E27FC236}">
                  <a16:creationId xmlns:a16="http://schemas.microsoft.com/office/drawing/2014/main" id="{FD7CC7BB-1F15-467D-BDED-DF698B0C77DB}"/>
                </a:ext>
              </a:extLst>
            </p:cNvPr>
            <p:cNvSpPr txBox="1"/>
            <p:nvPr/>
          </p:nvSpPr>
          <p:spPr>
            <a:xfrm>
              <a:off x="3774230" y="4498421"/>
              <a:ext cx="100693" cy="21536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rPr>
                <a:t>0</a:t>
              </a:r>
            </a:p>
          </p:txBody>
        </p:sp>
        <p:sp>
          <p:nvSpPr>
            <p:cNvPr id="47" name="TextBox 46">
              <a:extLst>
                <a:ext uri="{FF2B5EF4-FFF2-40B4-BE49-F238E27FC236}">
                  <a16:creationId xmlns:a16="http://schemas.microsoft.com/office/drawing/2014/main" id="{D2DB2FC0-CB5C-4146-99AF-E2C7F4DF4EC1}"/>
                </a:ext>
              </a:extLst>
            </p:cNvPr>
            <p:cNvSpPr txBox="1"/>
            <p:nvPr/>
          </p:nvSpPr>
          <p:spPr>
            <a:xfrm>
              <a:off x="5181384" y="4498421"/>
              <a:ext cx="302078" cy="21536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rPr>
                <a:t>100</a:t>
              </a:r>
            </a:p>
          </p:txBody>
        </p:sp>
        <p:sp>
          <p:nvSpPr>
            <p:cNvPr id="48" name="TextBox 47">
              <a:extLst>
                <a:ext uri="{FF2B5EF4-FFF2-40B4-BE49-F238E27FC236}">
                  <a16:creationId xmlns:a16="http://schemas.microsoft.com/office/drawing/2014/main" id="{DB000133-A944-4268-A141-55275E17CD14}"/>
                </a:ext>
              </a:extLst>
            </p:cNvPr>
            <p:cNvSpPr txBox="1"/>
            <p:nvPr/>
          </p:nvSpPr>
          <p:spPr>
            <a:xfrm>
              <a:off x="6678537" y="4498421"/>
              <a:ext cx="302078" cy="21536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rPr>
                <a:t>200</a:t>
              </a:r>
            </a:p>
          </p:txBody>
        </p:sp>
        <p:sp>
          <p:nvSpPr>
            <p:cNvPr id="49" name="TextBox 48">
              <a:extLst>
                <a:ext uri="{FF2B5EF4-FFF2-40B4-BE49-F238E27FC236}">
                  <a16:creationId xmlns:a16="http://schemas.microsoft.com/office/drawing/2014/main" id="{9BF825E7-BAF8-449D-905B-1E9713C72757}"/>
                </a:ext>
              </a:extLst>
            </p:cNvPr>
            <p:cNvSpPr txBox="1"/>
            <p:nvPr/>
          </p:nvSpPr>
          <p:spPr>
            <a:xfrm>
              <a:off x="8169852" y="4498421"/>
              <a:ext cx="302078" cy="21536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rPr>
                <a:t>300</a:t>
              </a:r>
            </a:p>
          </p:txBody>
        </p:sp>
        <p:sp>
          <p:nvSpPr>
            <p:cNvPr id="50" name="TextBox 49">
              <a:extLst>
                <a:ext uri="{FF2B5EF4-FFF2-40B4-BE49-F238E27FC236}">
                  <a16:creationId xmlns:a16="http://schemas.microsoft.com/office/drawing/2014/main" id="{FE274E69-35CB-4629-B743-A5A8E09AE22D}"/>
                </a:ext>
              </a:extLst>
            </p:cNvPr>
            <p:cNvSpPr txBox="1"/>
            <p:nvPr/>
          </p:nvSpPr>
          <p:spPr>
            <a:xfrm>
              <a:off x="9668660" y="4498421"/>
              <a:ext cx="302078" cy="21536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rPr>
                <a:t>400</a:t>
              </a:r>
            </a:p>
          </p:txBody>
        </p:sp>
      </p:grpSp>
      <p:grpSp>
        <p:nvGrpSpPr>
          <p:cNvPr id="51" name="Group 50">
            <a:extLst>
              <a:ext uri="{FF2B5EF4-FFF2-40B4-BE49-F238E27FC236}">
                <a16:creationId xmlns:a16="http://schemas.microsoft.com/office/drawing/2014/main" id="{63360FD6-388A-4A8F-8F90-169DE3CAACFE}"/>
              </a:ext>
            </a:extLst>
          </p:cNvPr>
          <p:cNvGrpSpPr/>
          <p:nvPr/>
        </p:nvGrpSpPr>
        <p:grpSpPr>
          <a:xfrm>
            <a:off x="3299317" y="2135208"/>
            <a:ext cx="169918" cy="2140995"/>
            <a:chOff x="3354022" y="1884327"/>
            <a:chExt cx="201385" cy="2537475"/>
          </a:xfrm>
        </p:grpSpPr>
        <p:sp>
          <p:nvSpPr>
            <p:cNvPr id="52" name="TextBox 51">
              <a:extLst>
                <a:ext uri="{FF2B5EF4-FFF2-40B4-BE49-F238E27FC236}">
                  <a16:creationId xmlns:a16="http://schemas.microsoft.com/office/drawing/2014/main" id="{BAAB949A-B52D-4388-BCED-0F45EE058D4D}"/>
                </a:ext>
              </a:extLst>
            </p:cNvPr>
            <p:cNvSpPr txBox="1"/>
            <p:nvPr/>
          </p:nvSpPr>
          <p:spPr>
            <a:xfrm>
              <a:off x="3354022" y="1884327"/>
              <a:ext cx="201385" cy="215367"/>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181" dirty="0">
                  <a:solidFill>
                    <a:srgbClr val="000000"/>
                  </a:solidFill>
                  <a:latin typeface="Arial" panose="020B0604020202020204"/>
                </a:rPr>
                <a:t>50</a:t>
              </a:r>
            </a:p>
          </p:txBody>
        </p:sp>
        <p:sp>
          <p:nvSpPr>
            <p:cNvPr id="53" name="TextBox 52">
              <a:extLst>
                <a:ext uri="{FF2B5EF4-FFF2-40B4-BE49-F238E27FC236}">
                  <a16:creationId xmlns:a16="http://schemas.microsoft.com/office/drawing/2014/main" id="{0122618E-8FEE-4B50-B94B-3D499E2483C4}"/>
                </a:ext>
              </a:extLst>
            </p:cNvPr>
            <p:cNvSpPr txBox="1"/>
            <p:nvPr/>
          </p:nvSpPr>
          <p:spPr>
            <a:xfrm>
              <a:off x="3354022" y="2348752"/>
              <a:ext cx="201385" cy="215367"/>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181" dirty="0">
                  <a:solidFill>
                    <a:srgbClr val="000000"/>
                  </a:solidFill>
                  <a:latin typeface="Arial" panose="020B0604020202020204"/>
                </a:rPr>
                <a:t>40</a:t>
              </a:r>
            </a:p>
          </p:txBody>
        </p:sp>
        <p:sp>
          <p:nvSpPr>
            <p:cNvPr id="54" name="TextBox 53">
              <a:extLst>
                <a:ext uri="{FF2B5EF4-FFF2-40B4-BE49-F238E27FC236}">
                  <a16:creationId xmlns:a16="http://schemas.microsoft.com/office/drawing/2014/main" id="{CD59C7C0-C634-431F-86D8-C5655B20F9A6}"/>
                </a:ext>
              </a:extLst>
            </p:cNvPr>
            <p:cNvSpPr txBox="1"/>
            <p:nvPr/>
          </p:nvSpPr>
          <p:spPr>
            <a:xfrm>
              <a:off x="3354022" y="2822195"/>
              <a:ext cx="201385" cy="215367"/>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181" dirty="0">
                  <a:solidFill>
                    <a:srgbClr val="000000"/>
                  </a:solidFill>
                  <a:latin typeface="Arial" panose="020B0604020202020204"/>
                </a:rPr>
                <a:t>30</a:t>
              </a:r>
            </a:p>
          </p:txBody>
        </p:sp>
        <p:sp>
          <p:nvSpPr>
            <p:cNvPr id="55" name="TextBox 54">
              <a:extLst>
                <a:ext uri="{FF2B5EF4-FFF2-40B4-BE49-F238E27FC236}">
                  <a16:creationId xmlns:a16="http://schemas.microsoft.com/office/drawing/2014/main" id="{EBFDA852-84FE-4A1A-A583-8888ADAE9B3B}"/>
                </a:ext>
              </a:extLst>
            </p:cNvPr>
            <p:cNvSpPr txBox="1"/>
            <p:nvPr/>
          </p:nvSpPr>
          <p:spPr>
            <a:xfrm>
              <a:off x="3354022" y="3739060"/>
              <a:ext cx="201385" cy="215367"/>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181" dirty="0">
                  <a:solidFill>
                    <a:srgbClr val="000000"/>
                  </a:solidFill>
                  <a:latin typeface="Arial" panose="020B0604020202020204"/>
                </a:rPr>
                <a:t>10</a:t>
              </a:r>
            </a:p>
          </p:txBody>
        </p:sp>
        <p:sp>
          <p:nvSpPr>
            <p:cNvPr id="56" name="TextBox 55">
              <a:extLst>
                <a:ext uri="{FF2B5EF4-FFF2-40B4-BE49-F238E27FC236}">
                  <a16:creationId xmlns:a16="http://schemas.microsoft.com/office/drawing/2014/main" id="{A35DBB05-8282-46DB-96C2-5E1E01F0749D}"/>
                </a:ext>
              </a:extLst>
            </p:cNvPr>
            <p:cNvSpPr txBox="1"/>
            <p:nvPr/>
          </p:nvSpPr>
          <p:spPr>
            <a:xfrm>
              <a:off x="3454713" y="4206435"/>
              <a:ext cx="100694" cy="215367"/>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181" dirty="0">
                  <a:solidFill>
                    <a:srgbClr val="000000"/>
                  </a:solidFill>
                  <a:latin typeface="Arial" panose="020B0604020202020204"/>
                </a:rPr>
                <a:t>0</a:t>
              </a:r>
            </a:p>
          </p:txBody>
        </p:sp>
        <p:sp>
          <p:nvSpPr>
            <p:cNvPr id="57" name="TextBox 56">
              <a:extLst>
                <a:ext uri="{FF2B5EF4-FFF2-40B4-BE49-F238E27FC236}">
                  <a16:creationId xmlns:a16="http://schemas.microsoft.com/office/drawing/2014/main" id="{14BEA738-39A3-4F42-8E16-72B0500120DC}"/>
                </a:ext>
              </a:extLst>
            </p:cNvPr>
            <p:cNvSpPr txBox="1"/>
            <p:nvPr/>
          </p:nvSpPr>
          <p:spPr>
            <a:xfrm>
              <a:off x="3354022" y="3283204"/>
              <a:ext cx="201385" cy="215367"/>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181" dirty="0">
                  <a:solidFill>
                    <a:srgbClr val="000000"/>
                  </a:solidFill>
                  <a:latin typeface="Arial" panose="020B0604020202020204"/>
                </a:rPr>
                <a:t>20</a:t>
              </a:r>
            </a:p>
          </p:txBody>
        </p:sp>
      </p:grpSp>
      <p:grpSp>
        <p:nvGrpSpPr>
          <p:cNvPr id="58" name="Group 57">
            <a:extLst>
              <a:ext uri="{FF2B5EF4-FFF2-40B4-BE49-F238E27FC236}">
                <a16:creationId xmlns:a16="http://schemas.microsoft.com/office/drawing/2014/main" id="{3FDB350F-3783-4C5B-9020-D2B20CADA1FE}"/>
              </a:ext>
            </a:extLst>
          </p:cNvPr>
          <p:cNvGrpSpPr/>
          <p:nvPr/>
        </p:nvGrpSpPr>
        <p:grpSpPr>
          <a:xfrm>
            <a:off x="3585078" y="2226066"/>
            <a:ext cx="5279649" cy="1954899"/>
            <a:chOff x="3597447" y="1992010"/>
            <a:chExt cx="91440" cy="2316917"/>
          </a:xfrm>
        </p:grpSpPr>
        <p:cxnSp>
          <p:nvCxnSpPr>
            <p:cNvPr id="59" name="Straight Connector 58">
              <a:extLst>
                <a:ext uri="{FF2B5EF4-FFF2-40B4-BE49-F238E27FC236}">
                  <a16:creationId xmlns:a16="http://schemas.microsoft.com/office/drawing/2014/main" id="{75419924-F890-41E3-9B52-D5ADBFFB560D}"/>
                </a:ext>
              </a:extLst>
            </p:cNvPr>
            <p:cNvCxnSpPr/>
            <p:nvPr/>
          </p:nvCxnSpPr>
          <p:spPr>
            <a:xfrm>
              <a:off x="3597447" y="1992010"/>
              <a:ext cx="91440"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389A387-6840-4282-B41F-F7A669EBACD4}"/>
                </a:ext>
              </a:extLst>
            </p:cNvPr>
            <p:cNvCxnSpPr/>
            <p:nvPr/>
          </p:nvCxnSpPr>
          <p:spPr>
            <a:xfrm>
              <a:off x="3597447" y="2456435"/>
              <a:ext cx="91440"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2F98931-3FE1-4955-ADF2-C79B4D92899E}"/>
                </a:ext>
              </a:extLst>
            </p:cNvPr>
            <p:cNvCxnSpPr/>
            <p:nvPr/>
          </p:nvCxnSpPr>
          <p:spPr>
            <a:xfrm>
              <a:off x="3597447" y="2929877"/>
              <a:ext cx="91440"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5BE887E-2C00-46D7-97C5-3B6B3F220434}"/>
                </a:ext>
              </a:extLst>
            </p:cNvPr>
            <p:cNvCxnSpPr/>
            <p:nvPr/>
          </p:nvCxnSpPr>
          <p:spPr>
            <a:xfrm>
              <a:off x="3597447" y="3846742"/>
              <a:ext cx="91440"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2347523-0E29-42F1-8BAB-D42C181BC768}"/>
                </a:ext>
              </a:extLst>
            </p:cNvPr>
            <p:cNvCxnSpPr/>
            <p:nvPr/>
          </p:nvCxnSpPr>
          <p:spPr>
            <a:xfrm>
              <a:off x="3597447" y="4308927"/>
              <a:ext cx="91440"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D92D7-1F19-4474-A607-0C4A55E8E3FD}"/>
                </a:ext>
              </a:extLst>
            </p:cNvPr>
            <p:cNvCxnSpPr/>
            <p:nvPr/>
          </p:nvCxnSpPr>
          <p:spPr>
            <a:xfrm>
              <a:off x="3597447" y="3390887"/>
              <a:ext cx="91440"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5" name="TextBox 26">
            <a:extLst>
              <a:ext uri="{FF2B5EF4-FFF2-40B4-BE49-F238E27FC236}">
                <a16:creationId xmlns:a16="http://schemas.microsoft.com/office/drawing/2014/main" id="{F6F3D296-D23E-4C79-A3D4-C844C3AB8197}"/>
              </a:ext>
            </a:extLst>
          </p:cNvPr>
          <p:cNvSpPr txBox="1">
            <a:spLocks noChangeArrowheads="1"/>
          </p:cNvSpPr>
          <p:nvPr/>
        </p:nvSpPr>
        <p:spPr bwMode="auto">
          <a:xfrm>
            <a:off x="8394054" y="3205141"/>
            <a:ext cx="391133" cy="23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defTabSz="771571" eaLnBrk="1" fontAlgn="auto" hangingPunct="1">
              <a:spcBef>
                <a:spcPts val="0"/>
              </a:spcBef>
              <a:spcAft>
                <a:spcPts val="0"/>
              </a:spcAft>
            </a:pPr>
            <a:r>
              <a:rPr lang="en-US" altLang="en-US" sz="1519" b="1" dirty="0">
                <a:solidFill>
                  <a:srgbClr val="F0B702"/>
                </a:solidFill>
                <a:latin typeface="Arial" panose="020B0604020202020204"/>
              </a:rPr>
              <a:t>22%</a:t>
            </a:r>
          </a:p>
        </p:txBody>
      </p:sp>
      <p:sp>
        <p:nvSpPr>
          <p:cNvPr id="66" name="TextBox 26">
            <a:extLst>
              <a:ext uri="{FF2B5EF4-FFF2-40B4-BE49-F238E27FC236}">
                <a16:creationId xmlns:a16="http://schemas.microsoft.com/office/drawing/2014/main" id="{929489BB-C20C-4166-8008-CC454B2D3748}"/>
              </a:ext>
            </a:extLst>
          </p:cNvPr>
          <p:cNvSpPr txBox="1">
            <a:spLocks noChangeArrowheads="1"/>
          </p:cNvSpPr>
          <p:nvPr/>
        </p:nvSpPr>
        <p:spPr bwMode="auto">
          <a:xfrm>
            <a:off x="8394054" y="3892640"/>
            <a:ext cx="445635" cy="23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defTabSz="771571" eaLnBrk="1" fontAlgn="auto" hangingPunct="1">
              <a:spcBef>
                <a:spcPts val="0"/>
              </a:spcBef>
              <a:spcAft>
                <a:spcPts val="0"/>
              </a:spcAft>
            </a:pPr>
            <a:r>
              <a:rPr lang="en-US" altLang="en-US" sz="1519" b="1" dirty="0">
                <a:solidFill>
                  <a:srgbClr val="007CC2"/>
                </a:solidFill>
                <a:latin typeface="Arial" panose="020B0604020202020204"/>
              </a:rPr>
              <a:t>3.4%</a:t>
            </a:r>
          </a:p>
        </p:txBody>
      </p:sp>
      <p:sp>
        <p:nvSpPr>
          <p:cNvPr id="10" name="Freeform 6"/>
          <p:cNvSpPr>
            <a:spLocks/>
          </p:cNvSpPr>
          <p:nvPr/>
        </p:nvSpPr>
        <p:spPr bwMode="auto">
          <a:xfrm>
            <a:off x="3685506" y="4038452"/>
            <a:ext cx="4606380" cy="139303"/>
          </a:xfrm>
          <a:custGeom>
            <a:avLst/>
            <a:gdLst>
              <a:gd name="T0" fmla="*/ 0 w 3439"/>
              <a:gd name="T1" fmla="*/ 104 h 104"/>
              <a:gd name="T2" fmla="*/ 393 w 3439"/>
              <a:gd name="T3" fmla="*/ 104 h 104"/>
              <a:gd name="T4" fmla="*/ 393 w 3439"/>
              <a:gd name="T5" fmla="*/ 57 h 104"/>
              <a:gd name="T6" fmla="*/ 2797 w 3439"/>
              <a:gd name="T7" fmla="*/ 57 h 104"/>
              <a:gd name="T8" fmla="*/ 2797 w 3439"/>
              <a:gd name="T9" fmla="*/ 0 h 104"/>
              <a:gd name="T10" fmla="*/ 3439 w 3439"/>
              <a:gd name="T11" fmla="*/ 0 h 104"/>
            </a:gdLst>
            <a:ahLst/>
            <a:cxnLst>
              <a:cxn ang="0">
                <a:pos x="T0" y="T1"/>
              </a:cxn>
              <a:cxn ang="0">
                <a:pos x="T2" y="T3"/>
              </a:cxn>
              <a:cxn ang="0">
                <a:pos x="T4" y="T5"/>
              </a:cxn>
              <a:cxn ang="0">
                <a:pos x="T6" y="T7"/>
              </a:cxn>
              <a:cxn ang="0">
                <a:pos x="T8" y="T9"/>
              </a:cxn>
              <a:cxn ang="0">
                <a:pos x="T10" y="T11"/>
              </a:cxn>
            </a:cxnLst>
            <a:rect l="0" t="0" r="r" b="b"/>
            <a:pathLst>
              <a:path w="3439" h="104">
                <a:moveTo>
                  <a:pt x="0" y="104"/>
                </a:moveTo>
                <a:lnTo>
                  <a:pt x="393" y="104"/>
                </a:lnTo>
                <a:lnTo>
                  <a:pt x="393" y="57"/>
                </a:lnTo>
                <a:lnTo>
                  <a:pt x="2797" y="57"/>
                </a:lnTo>
                <a:lnTo>
                  <a:pt x="2797" y="0"/>
                </a:lnTo>
                <a:lnTo>
                  <a:pt x="3439" y="0"/>
                </a:lnTo>
              </a:path>
            </a:pathLst>
          </a:custGeom>
          <a:ln w="28575" cap="flat">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77153" tIns="38576" rIns="77153" bIns="38576" numCol="1" anchor="t" anchorCtr="0" compatLnSpc="1">
            <a:prstTxWarp prst="textNoShape">
              <a:avLst/>
            </a:prstTxWarp>
          </a:bodyPr>
          <a:lstStyle/>
          <a:p>
            <a:pPr algn="l" defTabSz="771571" eaLnBrk="1" fontAlgn="auto" hangingPunct="1">
              <a:spcBef>
                <a:spcPts val="0"/>
              </a:spcBef>
              <a:spcAft>
                <a:spcPts val="0"/>
              </a:spcAft>
            </a:pPr>
            <a:endParaRPr lang="en-US" sz="1181" dirty="0">
              <a:solidFill>
                <a:srgbClr val="000000"/>
              </a:solidFill>
              <a:latin typeface="Arial" panose="020B0604020202020204"/>
            </a:endParaRPr>
          </a:p>
        </p:txBody>
      </p:sp>
      <p:sp>
        <p:nvSpPr>
          <p:cNvPr id="11" name="Freeform 7"/>
          <p:cNvSpPr>
            <a:spLocks/>
          </p:cNvSpPr>
          <p:nvPr/>
        </p:nvSpPr>
        <p:spPr bwMode="auto">
          <a:xfrm>
            <a:off x="3690864" y="3339257"/>
            <a:ext cx="4614416" cy="838498"/>
          </a:xfrm>
          <a:custGeom>
            <a:avLst/>
            <a:gdLst>
              <a:gd name="T0" fmla="*/ 0 w 3445"/>
              <a:gd name="T1" fmla="*/ 626 h 626"/>
              <a:gd name="T2" fmla="*/ 66 w 3445"/>
              <a:gd name="T3" fmla="*/ 626 h 626"/>
              <a:gd name="T4" fmla="*/ 66 w 3445"/>
              <a:gd name="T5" fmla="*/ 581 h 626"/>
              <a:gd name="T6" fmla="*/ 118 w 3445"/>
              <a:gd name="T7" fmla="*/ 581 h 626"/>
              <a:gd name="T8" fmla="*/ 118 w 3445"/>
              <a:gd name="T9" fmla="*/ 530 h 626"/>
              <a:gd name="T10" fmla="*/ 756 w 3445"/>
              <a:gd name="T11" fmla="*/ 530 h 626"/>
              <a:gd name="T12" fmla="*/ 756 w 3445"/>
              <a:gd name="T13" fmla="*/ 478 h 626"/>
              <a:gd name="T14" fmla="*/ 1075 w 3445"/>
              <a:gd name="T15" fmla="*/ 478 h 626"/>
              <a:gd name="T16" fmla="*/ 1075 w 3445"/>
              <a:gd name="T17" fmla="*/ 431 h 626"/>
              <a:gd name="T18" fmla="*/ 1791 w 3445"/>
              <a:gd name="T19" fmla="*/ 431 h 626"/>
              <a:gd name="T20" fmla="*/ 1791 w 3445"/>
              <a:gd name="T21" fmla="*/ 382 h 626"/>
              <a:gd name="T22" fmla="*/ 1827 w 3445"/>
              <a:gd name="T23" fmla="*/ 382 h 626"/>
              <a:gd name="T24" fmla="*/ 1827 w 3445"/>
              <a:gd name="T25" fmla="*/ 335 h 626"/>
              <a:gd name="T26" fmla="*/ 2045 w 3445"/>
              <a:gd name="T27" fmla="*/ 335 h 626"/>
              <a:gd name="T28" fmla="*/ 2045 w 3445"/>
              <a:gd name="T29" fmla="*/ 287 h 626"/>
              <a:gd name="T30" fmla="*/ 2055 w 3445"/>
              <a:gd name="T31" fmla="*/ 287 h 626"/>
              <a:gd name="T32" fmla="*/ 2055 w 3445"/>
              <a:gd name="T33" fmla="*/ 240 h 626"/>
              <a:gd name="T34" fmla="*/ 2250 w 3445"/>
              <a:gd name="T35" fmla="*/ 240 h 626"/>
              <a:gd name="T36" fmla="*/ 2250 w 3445"/>
              <a:gd name="T37" fmla="*/ 148 h 626"/>
              <a:gd name="T38" fmla="*/ 3100 w 3445"/>
              <a:gd name="T39" fmla="*/ 148 h 626"/>
              <a:gd name="T40" fmla="*/ 3100 w 3445"/>
              <a:gd name="T41" fmla="*/ 94 h 626"/>
              <a:gd name="T42" fmla="*/ 3369 w 3445"/>
              <a:gd name="T43" fmla="*/ 94 h 626"/>
              <a:gd name="T44" fmla="*/ 3369 w 3445"/>
              <a:gd name="T45" fmla="*/ 47 h 626"/>
              <a:gd name="T46" fmla="*/ 3445 w 3445"/>
              <a:gd name="T47" fmla="*/ 47 h 626"/>
              <a:gd name="T48" fmla="*/ 3445 w 3445"/>
              <a:gd name="T4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45" h="626">
                <a:moveTo>
                  <a:pt x="0" y="626"/>
                </a:moveTo>
                <a:lnTo>
                  <a:pt x="66" y="626"/>
                </a:lnTo>
                <a:lnTo>
                  <a:pt x="66" y="581"/>
                </a:lnTo>
                <a:lnTo>
                  <a:pt x="118" y="581"/>
                </a:lnTo>
                <a:lnTo>
                  <a:pt x="118" y="530"/>
                </a:lnTo>
                <a:lnTo>
                  <a:pt x="756" y="530"/>
                </a:lnTo>
                <a:lnTo>
                  <a:pt x="756" y="478"/>
                </a:lnTo>
                <a:lnTo>
                  <a:pt x="1075" y="478"/>
                </a:lnTo>
                <a:lnTo>
                  <a:pt x="1075" y="431"/>
                </a:lnTo>
                <a:lnTo>
                  <a:pt x="1791" y="431"/>
                </a:lnTo>
                <a:lnTo>
                  <a:pt x="1791" y="382"/>
                </a:lnTo>
                <a:lnTo>
                  <a:pt x="1827" y="382"/>
                </a:lnTo>
                <a:lnTo>
                  <a:pt x="1827" y="335"/>
                </a:lnTo>
                <a:lnTo>
                  <a:pt x="2045" y="335"/>
                </a:lnTo>
                <a:lnTo>
                  <a:pt x="2045" y="287"/>
                </a:lnTo>
                <a:lnTo>
                  <a:pt x="2055" y="287"/>
                </a:lnTo>
                <a:lnTo>
                  <a:pt x="2055" y="240"/>
                </a:lnTo>
                <a:lnTo>
                  <a:pt x="2250" y="240"/>
                </a:lnTo>
                <a:lnTo>
                  <a:pt x="2250" y="148"/>
                </a:lnTo>
                <a:lnTo>
                  <a:pt x="3100" y="148"/>
                </a:lnTo>
                <a:lnTo>
                  <a:pt x="3100" y="94"/>
                </a:lnTo>
                <a:lnTo>
                  <a:pt x="3369" y="94"/>
                </a:lnTo>
                <a:lnTo>
                  <a:pt x="3369" y="47"/>
                </a:lnTo>
                <a:lnTo>
                  <a:pt x="3445" y="47"/>
                </a:lnTo>
                <a:lnTo>
                  <a:pt x="3445" y="0"/>
                </a:lnTo>
              </a:path>
            </a:pathLst>
          </a:custGeom>
          <a:ln w="28575" cap="flat">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77153" tIns="38576" rIns="77153" bIns="38576" numCol="1" anchor="t" anchorCtr="0" compatLnSpc="1">
            <a:prstTxWarp prst="textNoShape">
              <a:avLst/>
            </a:prstTxWarp>
          </a:bodyPr>
          <a:lstStyle/>
          <a:p>
            <a:pPr algn="l" defTabSz="771571" eaLnBrk="1" fontAlgn="auto" hangingPunct="1">
              <a:spcBef>
                <a:spcPts val="0"/>
              </a:spcBef>
              <a:spcAft>
                <a:spcPts val="0"/>
              </a:spcAft>
            </a:pPr>
            <a:endParaRPr lang="en-US" sz="1181" dirty="0">
              <a:solidFill>
                <a:srgbClr val="000000"/>
              </a:solidFill>
              <a:latin typeface="Arial" panose="020B0604020202020204"/>
            </a:endParaRPr>
          </a:p>
        </p:txBody>
      </p:sp>
      <p:cxnSp>
        <p:nvCxnSpPr>
          <p:cNvPr id="68" name="Straight Connector 67"/>
          <p:cNvCxnSpPr/>
          <p:nvPr/>
        </p:nvCxnSpPr>
        <p:spPr bwMode="auto">
          <a:xfrm>
            <a:off x="870115" y="3901597"/>
            <a:ext cx="108093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08A61F-4A74-4CE2-BF79-C23F1508BE00}"/>
              </a:ext>
            </a:extLst>
          </p:cNvPr>
          <p:cNvSpPr/>
          <p:nvPr/>
        </p:nvSpPr>
        <p:spPr bwMode="gray">
          <a:xfrm>
            <a:off x="8572500" y="5943600"/>
            <a:ext cx="1714500" cy="899907"/>
          </a:xfrm>
          <a:prstGeom prst="rect">
            <a:avLst/>
          </a:prstGeom>
          <a:solidFill>
            <a:schemeClr val="bg1"/>
          </a:solidFill>
          <a:ln w="6350" algn="ctr">
            <a:solidFill>
              <a:schemeClr val="bg1"/>
            </a:solidFill>
            <a:miter lim="800000"/>
            <a:headEnd/>
            <a:tailEnd/>
          </a:ln>
          <a:effectLst/>
        </p:spPr>
        <p:txBody>
          <a:bodyPr wrap="none" lIns="0" tIns="0" rIns="0" bIns="0" rtlCol="0" anchor="ctr"/>
          <a:lstStyle/>
          <a:p>
            <a:pPr algn="ctr"/>
            <a:endParaRPr lang="en-US" dirty="0" err="1"/>
          </a:p>
        </p:txBody>
      </p:sp>
    </p:spTree>
    <p:extLst>
      <p:ext uri="{BB962C8B-B14F-4D97-AF65-F5344CB8AC3E}">
        <p14:creationId xmlns:p14="http://schemas.microsoft.com/office/powerpoint/2010/main" val="3548670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9811" y="94303"/>
            <a:ext cx="7427377" cy="928976"/>
          </a:xfrm>
        </p:spPr>
        <p:txBody>
          <a:bodyPr/>
          <a:lstStyle/>
          <a:p>
            <a:r>
              <a:rPr lang="en-GB" sz="3600" dirty="0"/>
              <a:t>LDL-C is a major contributor </a:t>
            </a:r>
            <a:br>
              <a:rPr lang="he-IL" sz="3600" dirty="0"/>
            </a:br>
            <a:r>
              <a:rPr lang="en-GB" sz="3600" dirty="0"/>
              <a:t>to atherosclerotic progression</a:t>
            </a:r>
          </a:p>
        </p:txBody>
      </p:sp>
      <p:sp>
        <p:nvSpPr>
          <p:cNvPr id="4" name="Text Placeholder 3"/>
          <p:cNvSpPr>
            <a:spLocks noGrp="1"/>
          </p:cNvSpPr>
          <p:nvPr>
            <p:ph type="body" sz="quarter" idx="10"/>
          </p:nvPr>
        </p:nvSpPr>
        <p:spPr/>
        <p:txBody>
          <a:bodyPr/>
          <a:lstStyle/>
          <a:p>
            <a:pPr>
              <a:buClrTx/>
            </a:pPr>
            <a:r>
              <a:rPr lang="en-US" altLang="en-US" dirty="0">
                <a:solidFill>
                  <a:srgbClr val="000000"/>
                </a:solidFill>
              </a:rPr>
              <a:t>A-Plus, </a:t>
            </a:r>
            <a:r>
              <a:rPr lang="en-US" altLang="en-US" dirty="0" err="1">
                <a:solidFill>
                  <a:srgbClr val="000000"/>
                </a:solidFill>
              </a:rPr>
              <a:t>Avasimibe</a:t>
            </a:r>
            <a:r>
              <a:rPr lang="en-US" altLang="en-US" dirty="0">
                <a:solidFill>
                  <a:srgbClr val="000000"/>
                </a:solidFill>
              </a:rPr>
              <a:t> and Progression of Lesions on Ultrasound; ASTEROID, A Study to Evaluate the Effect of </a:t>
            </a:r>
            <a:r>
              <a:rPr lang="en-US" altLang="en-US" dirty="0" err="1">
                <a:solidFill>
                  <a:srgbClr val="000000"/>
                </a:solidFill>
              </a:rPr>
              <a:t>Rosuvastatin</a:t>
            </a:r>
            <a:r>
              <a:rPr lang="en-US" altLang="en-US" dirty="0">
                <a:solidFill>
                  <a:srgbClr val="000000"/>
                </a:solidFill>
              </a:rPr>
              <a:t> on Intravascular Ultrasound-Derived Coronary Atheroma Burden; CAMELOT, Comparison of Amlodipine vs </a:t>
            </a:r>
            <a:r>
              <a:rPr lang="en-US" altLang="en-US" dirty="0" err="1">
                <a:solidFill>
                  <a:srgbClr val="000000"/>
                </a:solidFill>
              </a:rPr>
              <a:t>Enalapril</a:t>
            </a:r>
            <a:r>
              <a:rPr lang="en-US" altLang="en-US" dirty="0">
                <a:solidFill>
                  <a:srgbClr val="000000"/>
                </a:solidFill>
              </a:rPr>
              <a:t> to Limit Occurrences of Thrombosis; LDL-C, low-density lipoprotein cholesterol; REVERSAL, Reversal of Atherosclerosis With Aggressive Lipid-Lowering; IVUS, intravascular ultrasound.</a:t>
            </a:r>
          </a:p>
          <a:p>
            <a:pPr>
              <a:buClrTx/>
            </a:pPr>
            <a:r>
              <a:rPr lang="en-US" altLang="en-US" dirty="0" err="1">
                <a:solidFill>
                  <a:srgbClr val="000000"/>
                </a:solidFill>
              </a:rPr>
              <a:t>Sipahi</a:t>
            </a:r>
            <a:r>
              <a:rPr lang="en-US" altLang="en-US" dirty="0">
                <a:solidFill>
                  <a:srgbClr val="000000"/>
                </a:solidFill>
              </a:rPr>
              <a:t> I, et al. Cleve </a:t>
            </a:r>
            <a:r>
              <a:rPr lang="en-US" altLang="en-US" dirty="0" err="1">
                <a:solidFill>
                  <a:srgbClr val="000000"/>
                </a:solidFill>
              </a:rPr>
              <a:t>Clin</a:t>
            </a:r>
            <a:r>
              <a:rPr lang="en-US" altLang="en-US" dirty="0">
                <a:solidFill>
                  <a:srgbClr val="000000"/>
                </a:solidFill>
              </a:rPr>
              <a:t> J Med 2006;10:937</a:t>
            </a:r>
            <a:r>
              <a:rPr lang="en-GB" altLang="zh-CN" dirty="0"/>
              <a:t>–</a:t>
            </a:r>
            <a:r>
              <a:rPr lang="en-US" altLang="en-US" dirty="0">
                <a:solidFill>
                  <a:srgbClr val="000000"/>
                </a:solidFill>
              </a:rPr>
              <a:t>44; </a:t>
            </a:r>
            <a:r>
              <a:rPr lang="en-US" altLang="en-US" dirty="0" err="1">
                <a:solidFill>
                  <a:srgbClr val="000000"/>
                </a:solidFill>
              </a:rPr>
              <a:t>Nissen</a:t>
            </a:r>
            <a:r>
              <a:rPr lang="en-US" altLang="en-US" dirty="0">
                <a:solidFill>
                  <a:srgbClr val="000000"/>
                </a:solidFill>
              </a:rPr>
              <a:t> SE, et al. JAMA 2006;295:1556</a:t>
            </a:r>
            <a:r>
              <a:rPr lang="en-GB" altLang="zh-CN" dirty="0"/>
              <a:t>–</a:t>
            </a:r>
            <a:r>
              <a:rPr lang="en-US" altLang="en-US" dirty="0">
                <a:solidFill>
                  <a:srgbClr val="000000"/>
                </a:solidFill>
              </a:rPr>
              <a:t>65.</a:t>
            </a:r>
          </a:p>
        </p:txBody>
      </p:sp>
      <p:sp>
        <p:nvSpPr>
          <p:cNvPr id="5" name="Rectangle 2"/>
          <p:cNvSpPr>
            <a:spLocks noChangeArrowheads="1"/>
          </p:cNvSpPr>
          <p:nvPr/>
        </p:nvSpPr>
        <p:spPr bwMode="auto">
          <a:xfrm>
            <a:off x="891495" y="1257981"/>
            <a:ext cx="84947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20000"/>
              </a:spcBef>
              <a:spcAft>
                <a:spcPts val="0"/>
              </a:spcAft>
              <a:buClr>
                <a:srgbClr val="007CC2"/>
              </a:buClr>
              <a:buNone/>
            </a:pPr>
            <a:r>
              <a:rPr lang="en-IN" altLang="en-US" sz="1800" b="1" dirty="0">
                <a:solidFill>
                  <a:srgbClr val="0000FF"/>
                </a:solidFill>
              </a:rPr>
              <a:t>LDL-C levels and atherosclerosis progression in coronary artery IVUS studies</a:t>
            </a:r>
            <a:endParaRPr lang="en-US" altLang="en-US" sz="1800" b="1" baseline="30000" dirty="0">
              <a:solidFill>
                <a:srgbClr val="0000FF"/>
              </a:solidFill>
            </a:endParaRPr>
          </a:p>
        </p:txBody>
      </p:sp>
      <p:grpSp>
        <p:nvGrpSpPr>
          <p:cNvPr id="6" name="Group 5"/>
          <p:cNvGrpSpPr/>
          <p:nvPr/>
        </p:nvGrpSpPr>
        <p:grpSpPr>
          <a:xfrm>
            <a:off x="2072940" y="1751585"/>
            <a:ext cx="5366301" cy="3868590"/>
            <a:chOff x="4827797" y="2019833"/>
            <a:chExt cx="3924091" cy="2903055"/>
          </a:xfrm>
        </p:grpSpPr>
        <p:sp>
          <p:nvSpPr>
            <p:cNvPr id="7" name="Rectangle 40"/>
            <p:cNvSpPr>
              <a:spLocks noChangeArrowheads="1"/>
            </p:cNvSpPr>
            <p:nvPr/>
          </p:nvSpPr>
          <p:spPr bwMode="auto">
            <a:xfrm>
              <a:off x="5454650" y="2140854"/>
              <a:ext cx="0" cy="2338388"/>
            </a:xfrm>
            <a:prstGeom prst="rect">
              <a:avLst/>
            </a:prstGeom>
            <a:solidFill>
              <a:srgbClr val="00BCE4"/>
            </a:solidFill>
            <a:ln w="12700" cap="flat">
              <a:solidFill>
                <a:schemeClr val="tx1"/>
              </a:solidFill>
              <a:prstDash val="solid"/>
              <a:round/>
              <a:headEnd/>
              <a:tailEnd/>
            </a:ln>
          </p:spPr>
          <p:txBody>
            <a:bodyPr/>
            <a:lstStyle/>
            <a:p>
              <a:pPr algn="l" eaLnBrk="1" fontAlgn="auto" hangingPunct="1">
                <a:spcBef>
                  <a:spcPts val="0"/>
                </a:spcBef>
                <a:spcAft>
                  <a:spcPts val="0"/>
                </a:spcAft>
                <a:defRPr/>
              </a:pPr>
              <a:endParaRPr lang="en-US" sz="1100" dirty="0">
                <a:solidFill>
                  <a:srgbClr val="000000"/>
                </a:solidFill>
                <a:latin typeface="Arial"/>
              </a:endParaRPr>
            </a:p>
          </p:txBody>
        </p:sp>
        <p:grpSp>
          <p:nvGrpSpPr>
            <p:cNvPr id="8" name="Group 78"/>
            <p:cNvGrpSpPr>
              <a:grpSpLocks/>
            </p:cNvGrpSpPr>
            <p:nvPr/>
          </p:nvGrpSpPr>
          <p:grpSpPr bwMode="auto">
            <a:xfrm>
              <a:off x="5376364" y="2133700"/>
              <a:ext cx="78154" cy="2342692"/>
              <a:chOff x="770283" y="2523797"/>
              <a:chExt cx="91445" cy="2069584"/>
            </a:xfrm>
          </p:grpSpPr>
          <p:sp>
            <p:nvSpPr>
              <p:cNvPr id="54" name="Rectangle 53"/>
              <p:cNvSpPr>
                <a:spLocks noChangeArrowheads="1"/>
              </p:cNvSpPr>
              <p:nvPr/>
            </p:nvSpPr>
            <p:spPr bwMode="auto">
              <a:xfrm>
                <a:off x="770867" y="2523104"/>
                <a:ext cx="91016" cy="0"/>
              </a:xfrm>
              <a:prstGeom prst="rect">
                <a:avLst/>
              </a:prstGeom>
              <a:solidFill>
                <a:srgbClr val="00BCE4"/>
              </a:solidFill>
              <a:ln w="12700" cap="flat">
                <a:solidFill>
                  <a:schemeClr val="tx1"/>
                </a:solidFill>
                <a:prstDash val="solid"/>
                <a:round/>
                <a:headEnd/>
                <a:tailEnd/>
              </a:ln>
            </p:spPr>
            <p:txBody>
              <a:bodyPr/>
              <a:lstStyle/>
              <a:p>
                <a:pPr algn="l" eaLnBrk="1" fontAlgn="auto" hangingPunct="1">
                  <a:spcBef>
                    <a:spcPts val="0"/>
                  </a:spcBef>
                  <a:spcAft>
                    <a:spcPts val="0"/>
                  </a:spcAft>
                  <a:defRPr/>
                </a:pPr>
                <a:endParaRPr lang="en-US" sz="1100" dirty="0">
                  <a:solidFill>
                    <a:srgbClr val="000000"/>
                  </a:solidFill>
                  <a:latin typeface="Arial"/>
                </a:endParaRPr>
              </a:p>
            </p:txBody>
          </p:sp>
          <p:sp>
            <p:nvSpPr>
              <p:cNvPr id="55" name="Rectangle 54"/>
              <p:cNvSpPr>
                <a:spLocks noChangeArrowheads="1"/>
              </p:cNvSpPr>
              <p:nvPr/>
            </p:nvSpPr>
            <p:spPr bwMode="auto">
              <a:xfrm>
                <a:off x="770867" y="2919993"/>
                <a:ext cx="91016" cy="0"/>
              </a:xfrm>
              <a:prstGeom prst="rect">
                <a:avLst/>
              </a:prstGeom>
              <a:solidFill>
                <a:srgbClr val="00BCE4"/>
              </a:solidFill>
              <a:ln w="12700" cap="flat">
                <a:solidFill>
                  <a:schemeClr val="tx1"/>
                </a:solidFill>
                <a:prstDash val="solid"/>
                <a:round/>
                <a:headEnd/>
                <a:tailEnd/>
              </a:ln>
            </p:spPr>
            <p:txBody>
              <a:bodyPr/>
              <a:lstStyle/>
              <a:p>
                <a:pPr algn="l" eaLnBrk="1" fontAlgn="auto" hangingPunct="1">
                  <a:spcBef>
                    <a:spcPts val="0"/>
                  </a:spcBef>
                  <a:spcAft>
                    <a:spcPts val="0"/>
                  </a:spcAft>
                  <a:defRPr/>
                </a:pPr>
                <a:endParaRPr lang="en-US" sz="1100" dirty="0">
                  <a:solidFill>
                    <a:srgbClr val="000000"/>
                  </a:solidFill>
                  <a:latin typeface="Arial"/>
                </a:endParaRPr>
              </a:p>
            </p:txBody>
          </p:sp>
          <p:sp>
            <p:nvSpPr>
              <p:cNvPr id="56" name="Rectangle 55"/>
              <p:cNvSpPr>
                <a:spLocks noChangeArrowheads="1"/>
              </p:cNvSpPr>
              <p:nvPr/>
            </p:nvSpPr>
            <p:spPr bwMode="auto">
              <a:xfrm>
                <a:off x="770867" y="3335113"/>
                <a:ext cx="91016" cy="0"/>
              </a:xfrm>
              <a:prstGeom prst="rect">
                <a:avLst/>
              </a:prstGeom>
              <a:solidFill>
                <a:srgbClr val="00BCE4"/>
              </a:solidFill>
              <a:ln w="12700" cap="flat">
                <a:solidFill>
                  <a:schemeClr val="tx1"/>
                </a:solidFill>
                <a:prstDash val="solid"/>
                <a:round/>
                <a:headEnd/>
                <a:tailEnd/>
              </a:ln>
            </p:spPr>
            <p:txBody>
              <a:bodyPr/>
              <a:lstStyle/>
              <a:p>
                <a:pPr algn="l" eaLnBrk="1" fontAlgn="auto" hangingPunct="1">
                  <a:spcBef>
                    <a:spcPts val="0"/>
                  </a:spcBef>
                  <a:spcAft>
                    <a:spcPts val="0"/>
                  </a:spcAft>
                  <a:defRPr/>
                </a:pPr>
                <a:endParaRPr lang="en-US" sz="1100" dirty="0">
                  <a:solidFill>
                    <a:srgbClr val="000000"/>
                  </a:solidFill>
                  <a:latin typeface="Arial"/>
                </a:endParaRPr>
              </a:p>
            </p:txBody>
          </p:sp>
          <p:sp>
            <p:nvSpPr>
              <p:cNvPr id="57" name="Rectangle 56"/>
              <p:cNvSpPr>
                <a:spLocks noChangeArrowheads="1"/>
              </p:cNvSpPr>
              <p:nvPr/>
            </p:nvSpPr>
            <p:spPr bwMode="auto">
              <a:xfrm>
                <a:off x="770867" y="3740415"/>
                <a:ext cx="91016" cy="0"/>
              </a:xfrm>
              <a:prstGeom prst="rect">
                <a:avLst/>
              </a:prstGeom>
              <a:solidFill>
                <a:srgbClr val="00BCE4"/>
              </a:solidFill>
              <a:ln w="12700" cap="flat">
                <a:solidFill>
                  <a:schemeClr val="tx1"/>
                </a:solidFill>
                <a:prstDash val="solid"/>
                <a:round/>
                <a:headEnd/>
                <a:tailEnd/>
              </a:ln>
            </p:spPr>
            <p:txBody>
              <a:bodyPr/>
              <a:lstStyle/>
              <a:p>
                <a:pPr algn="l" eaLnBrk="1" fontAlgn="auto" hangingPunct="1">
                  <a:spcBef>
                    <a:spcPts val="0"/>
                  </a:spcBef>
                  <a:spcAft>
                    <a:spcPts val="0"/>
                  </a:spcAft>
                  <a:defRPr/>
                </a:pPr>
                <a:endParaRPr lang="en-US" sz="1100" dirty="0">
                  <a:solidFill>
                    <a:srgbClr val="000000"/>
                  </a:solidFill>
                  <a:latin typeface="Arial"/>
                </a:endParaRPr>
              </a:p>
            </p:txBody>
          </p:sp>
          <p:sp>
            <p:nvSpPr>
              <p:cNvPr id="58" name="Rectangle 58"/>
              <p:cNvSpPr>
                <a:spLocks noChangeArrowheads="1"/>
              </p:cNvSpPr>
              <p:nvPr/>
            </p:nvSpPr>
            <p:spPr bwMode="auto">
              <a:xfrm>
                <a:off x="770867" y="4179376"/>
                <a:ext cx="91016" cy="0"/>
              </a:xfrm>
              <a:prstGeom prst="rect">
                <a:avLst/>
              </a:prstGeom>
              <a:solidFill>
                <a:srgbClr val="00BCE4"/>
              </a:solidFill>
              <a:ln w="12700" cap="flat">
                <a:solidFill>
                  <a:schemeClr val="tx1"/>
                </a:solidFill>
                <a:prstDash val="solid"/>
                <a:round/>
                <a:headEnd/>
                <a:tailEnd/>
              </a:ln>
            </p:spPr>
            <p:txBody>
              <a:bodyPr/>
              <a:lstStyle/>
              <a:p>
                <a:pPr algn="l" eaLnBrk="1" fontAlgn="auto" hangingPunct="1">
                  <a:spcBef>
                    <a:spcPts val="0"/>
                  </a:spcBef>
                  <a:spcAft>
                    <a:spcPts val="0"/>
                  </a:spcAft>
                  <a:defRPr/>
                </a:pPr>
                <a:endParaRPr lang="en-US" sz="1100" dirty="0">
                  <a:solidFill>
                    <a:srgbClr val="000000"/>
                  </a:solidFill>
                  <a:latin typeface="Arial"/>
                </a:endParaRPr>
              </a:p>
            </p:txBody>
          </p:sp>
          <p:sp>
            <p:nvSpPr>
              <p:cNvPr id="59" name="Rectangle 58"/>
              <p:cNvSpPr>
                <a:spLocks noChangeArrowheads="1"/>
              </p:cNvSpPr>
              <p:nvPr/>
            </p:nvSpPr>
            <p:spPr bwMode="auto">
              <a:xfrm>
                <a:off x="770867" y="4593093"/>
                <a:ext cx="91016" cy="0"/>
              </a:xfrm>
              <a:prstGeom prst="rect">
                <a:avLst/>
              </a:prstGeom>
              <a:solidFill>
                <a:srgbClr val="00BCE4"/>
              </a:solidFill>
              <a:ln w="12700" cap="flat">
                <a:solidFill>
                  <a:schemeClr val="tx1"/>
                </a:solidFill>
                <a:prstDash val="solid"/>
                <a:round/>
                <a:headEnd/>
                <a:tailEnd/>
              </a:ln>
            </p:spPr>
            <p:txBody>
              <a:bodyPr/>
              <a:lstStyle/>
              <a:p>
                <a:pPr algn="l" eaLnBrk="1" fontAlgn="auto" hangingPunct="1">
                  <a:spcBef>
                    <a:spcPts val="0"/>
                  </a:spcBef>
                  <a:spcAft>
                    <a:spcPts val="0"/>
                  </a:spcAft>
                  <a:defRPr/>
                </a:pPr>
                <a:endParaRPr lang="en-US" sz="1100" dirty="0">
                  <a:solidFill>
                    <a:srgbClr val="000000"/>
                  </a:solidFill>
                  <a:latin typeface="Arial"/>
                </a:endParaRPr>
              </a:p>
            </p:txBody>
          </p:sp>
        </p:grpSp>
        <p:sp>
          <p:nvSpPr>
            <p:cNvPr id="9" name="Rectangle 41"/>
            <p:cNvSpPr>
              <a:spLocks noChangeArrowheads="1"/>
            </p:cNvSpPr>
            <p:nvPr/>
          </p:nvSpPr>
          <p:spPr bwMode="auto">
            <a:xfrm>
              <a:off x="5461000" y="3510866"/>
              <a:ext cx="3046413" cy="0"/>
            </a:xfrm>
            <a:prstGeom prst="rect">
              <a:avLst/>
            </a:prstGeom>
            <a:solidFill>
              <a:srgbClr val="00BCE4"/>
            </a:solidFill>
            <a:ln w="12700" cap="flat">
              <a:solidFill>
                <a:schemeClr val="bg1">
                  <a:lumMod val="50000"/>
                </a:schemeClr>
              </a:solidFill>
              <a:prstDash val="solid"/>
              <a:round/>
              <a:headEnd/>
              <a:tailEnd/>
            </a:ln>
          </p:spPr>
          <p:txBody>
            <a:bodyPr/>
            <a:lstStyle/>
            <a:p>
              <a:pPr algn="l" eaLnBrk="1" fontAlgn="auto" hangingPunct="1">
                <a:spcBef>
                  <a:spcPts val="0"/>
                </a:spcBef>
                <a:spcAft>
                  <a:spcPts val="0"/>
                </a:spcAft>
                <a:defRPr/>
              </a:pPr>
              <a:endParaRPr lang="en-US" sz="1100" dirty="0">
                <a:solidFill>
                  <a:srgbClr val="000000"/>
                </a:solidFill>
                <a:latin typeface="Arial"/>
              </a:endParaRPr>
            </a:p>
          </p:txBody>
        </p:sp>
        <p:sp>
          <p:nvSpPr>
            <p:cNvPr id="10" name="Rectangle 41"/>
            <p:cNvSpPr>
              <a:spLocks noChangeArrowheads="1"/>
            </p:cNvSpPr>
            <p:nvPr/>
          </p:nvSpPr>
          <p:spPr bwMode="auto">
            <a:xfrm>
              <a:off x="5465763" y="4474479"/>
              <a:ext cx="3046412" cy="0"/>
            </a:xfrm>
            <a:prstGeom prst="rect">
              <a:avLst/>
            </a:prstGeom>
            <a:solidFill>
              <a:srgbClr val="00BCE4"/>
            </a:solidFill>
            <a:ln w="12700" cap="flat">
              <a:solidFill>
                <a:schemeClr val="tx1"/>
              </a:solidFill>
              <a:prstDash val="solid"/>
              <a:round/>
              <a:headEnd/>
              <a:tailEnd/>
            </a:ln>
          </p:spPr>
          <p:txBody>
            <a:bodyPr/>
            <a:lstStyle/>
            <a:p>
              <a:pPr algn="l" eaLnBrk="1" fontAlgn="auto" hangingPunct="1">
                <a:spcBef>
                  <a:spcPts val="0"/>
                </a:spcBef>
                <a:spcAft>
                  <a:spcPts val="0"/>
                </a:spcAft>
                <a:defRPr/>
              </a:pPr>
              <a:endParaRPr lang="en-US" sz="1100" dirty="0">
                <a:solidFill>
                  <a:srgbClr val="000000"/>
                </a:solidFill>
                <a:latin typeface="Arial"/>
              </a:endParaRPr>
            </a:p>
          </p:txBody>
        </p:sp>
        <p:grpSp>
          <p:nvGrpSpPr>
            <p:cNvPr id="11" name="Group 81"/>
            <p:cNvGrpSpPr>
              <a:grpSpLocks/>
            </p:cNvGrpSpPr>
            <p:nvPr/>
          </p:nvGrpSpPr>
          <p:grpSpPr bwMode="auto">
            <a:xfrm>
              <a:off x="5454605" y="4475948"/>
              <a:ext cx="3064007" cy="93156"/>
              <a:chOff x="842184" y="4588656"/>
              <a:chExt cx="3226553" cy="91440"/>
            </a:xfrm>
          </p:grpSpPr>
          <p:sp>
            <p:nvSpPr>
              <p:cNvPr id="46" name="Rectangle 45"/>
              <p:cNvSpPr>
                <a:spLocks noChangeArrowheads="1"/>
              </p:cNvSpPr>
              <p:nvPr/>
            </p:nvSpPr>
            <p:spPr bwMode="auto">
              <a:xfrm>
                <a:off x="1313656" y="4588772"/>
                <a:ext cx="0" cy="91938"/>
              </a:xfrm>
              <a:prstGeom prst="rect">
                <a:avLst/>
              </a:prstGeom>
              <a:solidFill>
                <a:srgbClr val="00BCE4"/>
              </a:solidFill>
              <a:ln w="12700" cap="flat">
                <a:solidFill>
                  <a:schemeClr val="tx1"/>
                </a:solidFill>
                <a:prstDash val="solid"/>
                <a:round/>
                <a:headEnd/>
                <a:tailEnd/>
              </a:ln>
            </p:spPr>
            <p:txBody>
              <a:bodyPr/>
              <a:lstStyle/>
              <a:p>
                <a:pPr algn="l" eaLnBrk="1" fontAlgn="auto" hangingPunct="1">
                  <a:spcBef>
                    <a:spcPts val="0"/>
                  </a:spcBef>
                  <a:spcAft>
                    <a:spcPts val="0"/>
                  </a:spcAft>
                  <a:defRPr/>
                </a:pPr>
                <a:endParaRPr lang="en-US" sz="1100" dirty="0">
                  <a:solidFill>
                    <a:srgbClr val="000000"/>
                  </a:solidFill>
                  <a:latin typeface="Arial"/>
                </a:endParaRPr>
              </a:p>
            </p:txBody>
          </p:sp>
          <p:sp>
            <p:nvSpPr>
              <p:cNvPr id="47" name="Rectangle 46"/>
              <p:cNvSpPr>
                <a:spLocks noChangeArrowheads="1"/>
              </p:cNvSpPr>
              <p:nvPr/>
            </p:nvSpPr>
            <p:spPr bwMode="auto">
              <a:xfrm>
                <a:off x="1770035" y="4588772"/>
                <a:ext cx="0" cy="91938"/>
              </a:xfrm>
              <a:prstGeom prst="rect">
                <a:avLst/>
              </a:prstGeom>
              <a:solidFill>
                <a:srgbClr val="00BCE4"/>
              </a:solidFill>
              <a:ln w="12700" cap="flat">
                <a:solidFill>
                  <a:schemeClr val="tx1"/>
                </a:solidFill>
                <a:prstDash val="solid"/>
                <a:round/>
                <a:headEnd/>
                <a:tailEnd/>
              </a:ln>
            </p:spPr>
            <p:txBody>
              <a:bodyPr/>
              <a:lstStyle/>
              <a:p>
                <a:pPr algn="l" eaLnBrk="1" fontAlgn="auto" hangingPunct="1">
                  <a:spcBef>
                    <a:spcPts val="0"/>
                  </a:spcBef>
                  <a:spcAft>
                    <a:spcPts val="0"/>
                  </a:spcAft>
                  <a:defRPr/>
                </a:pPr>
                <a:endParaRPr lang="en-US" sz="1100" dirty="0">
                  <a:solidFill>
                    <a:srgbClr val="000000"/>
                  </a:solidFill>
                  <a:latin typeface="Arial"/>
                </a:endParaRPr>
              </a:p>
            </p:txBody>
          </p:sp>
          <p:sp>
            <p:nvSpPr>
              <p:cNvPr id="48" name="Rectangle 47"/>
              <p:cNvSpPr>
                <a:spLocks noChangeArrowheads="1"/>
              </p:cNvSpPr>
              <p:nvPr/>
            </p:nvSpPr>
            <p:spPr bwMode="auto">
              <a:xfrm>
                <a:off x="2233100" y="4588772"/>
                <a:ext cx="0" cy="91938"/>
              </a:xfrm>
              <a:prstGeom prst="rect">
                <a:avLst/>
              </a:prstGeom>
              <a:solidFill>
                <a:srgbClr val="00BCE4"/>
              </a:solidFill>
              <a:ln w="12700" cap="flat">
                <a:solidFill>
                  <a:schemeClr val="tx1"/>
                </a:solidFill>
                <a:prstDash val="solid"/>
                <a:round/>
                <a:headEnd/>
                <a:tailEnd/>
              </a:ln>
            </p:spPr>
            <p:txBody>
              <a:bodyPr/>
              <a:lstStyle/>
              <a:p>
                <a:pPr algn="l" eaLnBrk="1" fontAlgn="auto" hangingPunct="1">
                  <a:spcBef>
                    <a:spcPts val="0"/>
                  </a:spcBef>
                  <a:spcAft>
                    <a:spcPts val="0"/>
                  </a:spcAft>
                  <a:defRPr/>
                </a:pPr>
                <a:endParaRPr lang="en-US" sz="1100" dirty="0">
                  <a:solidFill>
                    <a:srgbClr val="000000"/>
                  </a:solidFill>
                  <a:latin typeface="Arial"/>
                </a:endParaRPr>
              </a:p>
            </p:txBody>
          </p:sp>
          <p:sp>
            <p:nvSpPr>
              <p:cNvPr id="49" name="Rectangle 48"/>
              <p:cNvSpPr>
                <a:spLocks noChangeArrowheads="1"/>
              </p:cNvSpPr>
              <p:nvPr/>
            </p:nvSpPr>
            <p:spPr bwMode="auto">
              <a:xfrm>
                <a:off x="2689479" y="4588772"/>
                <a:ext cx="0" cy="91938"/>
              </a:xfrm>
              <a:prstGeom prst="rect">
                <a:avLst/>
              </a:prstGeom>
              <a:solidFill>
                <a:srgbClr val="00BCE4"/>
              </a:solidFill>
              <a:ln w="12700" cap="flat">
                <a:solidFill>
                  <a:schemeClr val="tx1"/>
                </a:solidFill>
                <a:prstDash val="solid"/>
                <a:round/>
                <a:headEnd/>
                <a:tailEnd/>
              </a:ln>
            </p:spPr>
            <p:txBody>
              <a:bodyPr/>
              <a:lstStyle/>
              <a:p>
                <a:pPr algn="l" eaLnBrk="1" fontAlgn="auto" hangingPunct="1">
                  <a:spcBef>
                    <a:spcPts val="0"/>
                  </a:spcBef>
                  <a:spcAft>
                    <a:spcPts val="0"/>
                  </a:spcAft>
                  <a:defRPr/>
                </a:pPr>
                <a:endParaRPr lang="en-US" sz="1100" dirty="0">
                  <a:solidFill>
                    <a:srgbClr val="000000"/>
                  </a:solidFill>
                  <a:latin typeface="Arial"/>
                </a:endParaRPr>
              </a:p>
            </p:txBody>
          </p:sp>
          <p:sp>
            <p:nvSpPr>
              <p:cNvPr id="50" name="Rectangle 50"/>
              <p:cNvSpPr>
                <a:spLocks noChangeArrowheads="1"/>
              </p:cNvSpPr>
              <p:nvPr/>
            </p:nvSpPr>
            <p:spPr bwMode="auto">
              <a:xfrm>
                <a:off x="3162575" y="4588772"/>
                <a:ext cx="0" cy="91938"/>
              </a:xfrm>
              <a:prstGeom prst="rect">
                <a:avLst/>
              </a:prstGeom>
              <a:solidFill>
                <a:srgbClr val="00BCE4"/>
              </a:solidFill>
              <a:ln w="12700" cap="flat">
                <a:solidFill>
                  <a:schemeClr val="tx1"/>
                </a:solidFill>
                <a:prstDash val="solid"/>
                <a:round/>
                <a:headEnd/>
                <a:tailEnd/>
              </a:ln>
            </p:spPr>
            <p:txBody>
              <a:bodyPr/>
              <a:lstStyle/>
              <a:p>
                <a:pPr algn="l" eaLnBrk="1" fontAlgn="auto" hangingPunct="1">
                  <a:spcBef>
                    <a:spcPts val="0"/>
                  </a:spcBef>
                  <a:spcAft>
                    <a:spcPts val="0"/>
                  </a:spcAft>
                  <a:defRPr/>
                </a:pPr>
                <a:endParaRPr lang="en-US" sz="1100" dirty="0">
                  <a:solidFill>
                    <a:srgbClr val="000000"/>
                  </a:solidFill>
                  <a:latin typeface="Arial"/>
                </a:endParaRPr>
              </a:p>
            </p:txBody>
          </p:sp>
          <p:sp>
            <p:nvSpPr>
              <p:cNvPr id="51" name="Rectangle 51"/>
              <p:cNvSpPr>
                <a:spLocks noChangeArrowheads="1"/>
              </p:cNvSpPr>
              <p:nvPr/>
            </p:nvSpPr>
            <p:spPr bwMode="auto">
              <a:xfrm>
                <a:off x="3630656" y="4588772"/>
                <a:ext cx="0" cy="91938"/>
              </a:xfrm>
              <a:prstGeom prst="rect">
                <a:avLst/>
              </a:prstGeom>
              <a:solidFill>
                <a:srgbClr val="00BCE4"/>
              </a:solidFill>
              <a:ln w="12700" cap="flat">
                <a:solidFill>
                  <a:schemeClr val="tx1"/>
                </a:solidFill>
                <a:prstDash val="solid"/>
                <a:round/>
                <a:headEnd/>
                <a:tailEnd/>
              </a:ln>
            </p:spPr>
            <p:txBody>
              <a:bodyPr/>
              <a:lstStyle/>
              <a:p>
                <a:pPr algn="l" eaLnBrk="1" fontAlgn="auto" hangingPunct="1">
                  <a:spcBef>
                    <a:spcPts val="0"/>
                  </a:spcBef>
                  <a:spcAft>
                    <a:spcPts val="0"/>
                  </a:spcAft>
                  <a:defRPr/>
                </a:pPr>
                <a:endParaRPr lang="en-US" sz="1100" dirty="0">
                  <a:solidFill>
                    <a:srgbClr val="000000"/>
                  </a:solidFill>
                  <a:latin typeface="Arial"/>
                </a:endParaRPr>
              </a:p>
            </p:txBody>
          </p:sp>
          <p:sp>
            <p:nvSpPr>
              <p:cNvPr id="52" name="Rectangle 52"/>
              <p:cNvSpPr>
                <a:spLocks noChangeArrowheads="1"/>
              </p:cNvSpPr>
              <p:nvPr/>
            </p:nvSpPr>
            <p:spPr bwMode="auto">
              <a:xfrm>
                <a:off x="4068645" y="4588772"/>
                <a:ext cx="0" cy="91938"/>
              </a:xfrm>
              <a:prstGeom prst="rect">
                <a:avLst/>
              </a:prstGeom>
              <a:solidFill>
                <a:srgbClr val="00BCE4"/>
              </a:solidFill>
              <a:ln w="12700" cap="flat">
                <a:solidFill>
                  <a:schemeClr val="tx1"/>
                </a:solidFill>
                <a:prstDash val="solid"/>
                <a:round/>
                <a:headEnd/>
                <a:tailEnd/>
              </a:ln>
            </p:spPr>
            <p:txBody>
              <a:bodyPr/>
              <a:lstStyle/>
              <a:p>
                <a:pPr algn="l" eaLnBrk="1" fontAlgn="auto" hangingPunct="1">
                  <a:spcBef>
                    <a:spcPts val="0"/>
                  </a:spcBef>
                  <a:spcAft>
                    <a:spcPts val="0"/>
                  </a:spcAft>
                  <a:defRPr/>
                </a:pPr>
                <a:endParaRPr lang="en-US" sz="1100" dirty="0">
                  <a:solidFill>
                    <a:srgbClr val="000000"/>
                  </a:solidFill>
                  <a:latin typeface="Arial"/>
                </a:endParaRPr>
              </a:p>
            </p:txBody>
          </p:sp>
          <p:sp>
            <p:nvSpPr>
              <p:cNvPr id="53" name="Rectangle 45"/>
              <p:cNvSpPr>
                <a:spLocks noChangeArrowheads="1"/>
              </p:cNvSpPr>
              <p:nvPr/>
            </p:nvSpPr>
            <p:spPr bwMode="auto">
              <a:xfrm>
                <a:off x="842231" y="4588772"/>
                <a:ext cx="0" cy="91938"/>
              </a:xfrm>
              <a:prstGeom prst="rect">
                <a:avLst/>
              </a:prstGeom>
              <a:solidFill>
                <a:srgbClr val="00BCE4"/>
              </a:solidFill>
              <a:ln w="12700" cap="flat">
                <a:solidFill>
                  <a:schemeClr val="tx1"/>
                </a:solidFill>
                <a:prstDash val="solid"/>
                <a:round/>
                <a:headEnd/>
                <a:tailEnd/>
              </a:ln>
            </p:spPr>
            <p:txBody>
              <a:bodyPr/>
              <a:lstStyle/>
              <a:p>
                <a:pPr algn="l" eaLnBrk="1" fontAlgn="auto" hangingPunct="1">
                  <a:spcBef>
                    <a:spcPts val="0"/>
                  </a:spcBef>
                  <a:spcAft>
                    <a:spcPts val="0"/>
                  </a:spcAft>
                  <a:defRPr/>
                </a:pPr>
                <a:endParaRPr lang="en-US" sz="1100" dirty="0">
                  <a:solidFill>
                    <a:srgbClr val="000000"/>
                  </a:solidFill>
                  <a:latin typeface="Arial"/>
                </a:endParaRPr>
              </a:p>
            </p:txBody>
          </p:sp>
        </p:grpSp>
        <p:sp>
          <p:nvSpPr>
            <p:cNvPr id="12" name="Rectangle 101"/>
            <p:cNvSpPr>
              <a:spLocks noChangeArrowheads="1"/>
            </p:cNvSpPr>
            <p:nvPr/>
          </p:nvSpPr>
          <p:spPr bwMode="auto">
            <a:xfrm>
              <a:off x="5335454" y="4609467"/>
              <a:ext cx="229343" cy="20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1100" dirty="0">
                  <a:solidFill>
                    <a:srgbClr val="000000"/>
                  </a:solidFill>
                </a:rPr>
                <a:t>50</a:t>
              </a:r>
            </a:p>
          </p:txBody>
        </p:sp>
        <p:sp>
          <p:nvSpPr>
            <p:cNvPr id="13" name="Rectangle 101"/>
            <p:cNvSpPr>
              <a:spLocks noChangeArrowheads="1"/>
            </p:cNvSpPr>
            <p:nvPr/>
          </p:nvSpPr>
          <p:spPr bwMode="auto">
            <a:xfrm>
              <a:off x="5776735" y="4609467"/>
              <a:ext cx="229343" cy="20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1100" dirty="0">
                  <a:solidFill>
                    <a:srgbClr val="000000"/>
                  </a:solidFill>
                </a:rPr>
                <a:t>60</a:t>
              </a:r>
            </a:p>
          </p:txBody>
        </p:sp>
        <p:sp>
          <p:nvSpPr>
            <p:cNvPr id="14" name="Rectangle 101"/>
            <p:cNvSpPr>
              <a:spLocks noChangeArrowheads="1"/>
            </p:cNvSpPr>
            <p:nvPr/>
          </p:nvSpPr>
          <p:spPr bwMode="auto">
            <a:xfrm>
              <a:off x="6218016" y="4609467"/>
              <a:ext cx="229343" cy="20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1100" dirty="0">
                  <a:solidFill>
                    <a:srgbClr val="000000"/>
                  </a:solidFill>
                </a:rPr>
                <a:t>70</a:t>
              </a:r>
            </a:p>
          </p:txBody>
        </p:sp>
        <p:sp>
          <p:nvSpPr>
            <p:cNvPr id="15" name="Rectangle 101"/>
            <p:cNvSpPr>
              <a:spLocks noChangeArrowheads="1"/>
            </p:cNvSpPr>
            <p:nvPr/>
          </p:nvSpPr>
          <p:spPr bwMode="auto">
            <a:xfrm>
              <a:off x="6659297" y="4609467"/>
              <a:ext cx="229343" cy="20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1100" dirty="0">
                  <a:solidFill>
                    <a:srgbClr val="000000"/>
                  </a:solidFill>
                </a:rPr>
                <a:t>80</a:t>
              </a:r>
            </a:p>
          </p:txBody>
        </p:sp>
        <p:sp>
          <p:nvSpPr>
            <p:cNvPr id="16" name="Rectangle 101"/>
            <p:cNvSpPr>
              <a:spLocks noChangeArrowheads="1"/>
            </p:cNvSpPr>
            <p:nvPr/>
          </p:nvSpPr>
          <p:spPr bwMode="auto">
            <a:xfrm>
              <a:off x="7100578" y="4609467"/>
              <a:ext cx="229343" cy="20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1100" dirty="0">
                  <a:solidFill>
                    <a:srgbClr val="000000"/>
                  </a:solidFill>
                </a:rPr>
                <a:t>90</a:t>
              </a:r>
            </a:p>
          </p:txBody>
        </p:sp>
        <p:sp>
          <p:nvSpPr>
            <p:cNvPr id="17" name="Rectangle 101"/>
            <p:cNvSpPr>
              <a:spLocks noChangeArrowheads="1"/>
            </p:cNvSpPr>
            <p:nvPr/>
          </p:nvSpPr>
          <p:spPr bwMode="auto">
            <a:xfrm>
              <a:off x="7541859" y="4609467"/>
              <a:ext cx="229343" cy="20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1100" dirty="0">
                  <a:solidFill>
                    <a:srgbClr val="000000"/>
                  </a:solidFill>
                </a:rPr>
                <a:t>100</a:t>
              </a:r>
            </a:p>
          </p:txBody>
        </p:sp>
        <p:sp>
          <p:nvSpPr>
            <p:cNvPr id="18" name="Rectangle 101"/>
            <p:cNvSpPr>
              <a:spLocks noChangeArrowheads="1"/>
            </p:cNvSpPr>
            <p:nvPr/>
          </p:nvSpPr>
          <p:spPr bwMode="auto">
            <a:xfrm>
              <a:off x="7983142" y="4609467"/>
              <a:ext cx="229343" cy="20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1100" dirty="0">
                  <a:solidFill>
                    <a:srgbClr val="000000"/>
                  </a:solidFill>
                </a:rPr>
                <a:t>110</a:t>
              </a:r>
            </a:p>
          </p:txBody>
        </p:sp>
        <p:sp>
          <p:nvSpPr>
            <p:cNvPr id="19" name="Rectangle 101"/>
            <p:cNvSpPr>
              <a:spLocks noChangeArrowheads="1"/>
            </p:cNvSpPr>
            <p:nvPr/>
          </p:nvSpPr>
          <p:spPr bwMode="auto">
            <a:xfrm>
              <a:off x="8411134" y="4609467"/>
              <a:ext cx="229343" cy="20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1100" dirty="0">
                  <a:solidFill>
                    <a:srgbClr val="000000"/>
                  </a:solidFill>
                </a:rPr>
                <a:t>120</a:t>
              </a:r>
            </a:p>
          </p:txBody>
        </p:sp>
        <p:sp>
          <p:nvSpPr>
            <p:cNvPr id="20" name="Rectangle 32"/>
            <p:cNvSpPr>
              <a:spLocks noChangeArrowheads="1"/>
            </p:cNvSpPr>
            <p:nvPr/>
          </p:nvSpPr>
          <p:spPr bwMode="auto">
            <a:xfrm>
              <a:off x="6538902" y="4795860"/>
              <a:ext cx="1008085" cy="12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eaLnBrk="1" fontAlgn="auto" hangingPunct="1">
                <a:spcBef>
                  <a:spcPts val="0"/>
                </a:spcBef>
                <a:spcAft>
                  <a:spcPts val="0"/>
                </a:spcAft>
              </a:pPr>
              <a:r>
                <a:rPr lang="en-US" altLang="en-US" sz="1100" b="1" dirty="0">
                  <a:solidFill>
                    <a:srgbClr val="000000"/>
                  </a:solidFill>
                  <a:latin typeface="Arial"/>
                </a:rPr>
                <a:t>Mean LDL-C (mg/dL)</a:t>
              </a:r>
            </a:p>
          </p:txBody>
        </p:sp>
        <p:sp>
          <p:nvSpPr>
            <p:cNvPr id="21" name="Rectangle 85"/>
            <p:cNvSpPr>
              <a:spLocks noChangeArrowheads="1"/>
            </p:cNvSpPr>
            <p:nvPr/>
          </p:nvSpPr>
          <p:spPr bwMode="auto">
            <a:xfrm>
              <a:off x="6020515" y="4162613"/>
              <a:ext cx="925515" cy="12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0"/>
                </a:spcBef>
                <a:spcAft>
                  <a:spcPts val="0"/>
                </a:spcAft>
                <a:buClrTx/>
                <a:buNone/>
              </a:pPr>
              <a:r>
                <a:rPr lang="en-US" altLang="en-US" sz="1100" dirty="0">
                  <a:solidFill>
                    <a:srgbClr val="000000"/>
                  </a:solidFill>
                </a:rPr>
                <a:t>ASTEROID</a:t>
              </a:r>
              <a:endParaRPr lang="en-US" altLang="en-US" sz="1100" baseline="30000" dirty="0">
                <a:solidFill>
                  <a:srgbClr val="000000"/>
                </a:solidFill>
              </a:endParaRPr>
            </a:p>
          </p:txBody>
        </p:sp>
        <p:sp>
          <p:nvSpPr>
            <p:cNvPr id="22" name="Rectangle 86"/>
            <p:cNvSpPr>
              <a:spLocks noChangeArrowheads="1"/>
            </p:cNvSpPr>
            <p:nvPr/>
          </p:nvSpPr>
          <p:spPr bwMode="auto">
            <a:xfrm>
              <a:off x="7296744" y="3160108"/>
              <a:ext cx="925515" cy="12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0"/>
                </a:spcBef>
                <a:spcAft>
                  <a:spcPts val="0"/>
                </a:spcAft>
                <a:buClrTx/>
                <a:buNone/>
              </a:pPr>
              <a:r>
                <a:rPr lang="en-US" altLang="en-US" sz="1100" dirty="0">
                  <a:solidFill>
                    <a:srgbClr val="000000"/>
                  </a:solidFill>
                </a:rPr>
                <a:t>A-PLUS</a:t>
              </a:r>
            </a:p>
          </p:txBody>
        </p:sp>
        <p:sp>
          <p:nvSpPr>
            <p:cNvPr id="23" name="Rectangle 87"/>
            <p:cNvSpPr>
              <a:spLocks noChangeArrowheads="1"/>
            </p:cNvSpPr>
            <p:nvPr/>
          </p:nvSpPr>
          <p:spPr bwMode="auto">
            <a:xfrm>
              <a:off x="7541859" y="2900672"/>
              <a:ext cx="925515" cy="12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0"/>
                </a:spcBef>
                <a:spcAft>
                  <a:spcPts val="0"/>
                </a:spcAft>
                <a:buClrTx/>
                <a:buNone/>
              </a:pPr>
              <a:r>
                <a:rPr lang="en-US" altLang="en-US" sz="1100" dirty="0">
                  <a:solidFill>
                    <a:srgbClr val="000000"/>
                  </a:solidFill>
                </a:rPr>
                <a:t>ACTIVATE</a:t>
              </a:r>
            </a:p>
          </p:txBody>
        </p:sp>
        <p:sp>
          <p:nvSpPr>
            <p:cNvPr id="24" name="Rectangle 89"/>
            <p:cNvSpPr>
              <a:spLocks noChangeArrowheads="1"/>
            </p:cNvSpPr>
            <p:nvPr/>
          </p:nvSpPr>
          <p:spPr bwMode="auto">
            <a:xfrm>
              <a:off x="5683767" y="3264111"/>
              <a:ext cx="925515" cy="12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1100" dirty="0">
                  <a:solidFill>
                    <a:srgbClr val="000000"/>
                  </a:solidFill>
                </a:rPr>
                <a:t>REVERSAL</a:t>
              </a:r>
            </a:p>
          </p:txBody>
        </p:sp>
        <p:sp>
          <p:nvSpPr>
            <p:cNvPr id="25" name="Rectangle 90"/>
            <p:cNvSpPr>
              <a:spLocks noChangeArrowheads="1"/>
            </p:cNvSpPr>
            <p:nvPr/>
          </p:nvSpPr>
          <p:spPr bwMode="auto">
            <a:xfrm>
              <a:off x="6606975" y="2373704"/>
              <a:ext cx="925515" cy="12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1100" dirty="0">
                  <a:solidFill>
                    <a:srgbClr val="000000"/>
                  </a:solidFill>
                </a:rPr>
                <a:t>CAMELOT</a:t>
              </a:r>
            </a:p>
          </p:txBody>
        </p:sp>
        <p:cxnSp>
          <p:nvCxnSpPr>
            <p:cNvPr id="26" name="Straight Connector 25"/>
            <p:cNvCxnSpPr/>
            <p:nvPr/>
          </p:nvCxnSpPr>
          <p:spPr bwMode="auto">
            <a:xfrm flipV="1">
              <a:off x="5935663" y="2283729"/>
              <a:ext cx="2179637" cy="1874837"/>
            </a:xfrm>
            <a:prstGeom prst="line">
              <a:avLst/>
            </a:prstGeom>
            <a:ln w="28575">
              <a:solidFill>
                <a:srgbClr val="0000FF"/>
              </a:solidFill>
            </a:ln>
          </p:spPr>
          <p:style>
            <a:lnRef idx="2">
              <a:schemeClr val="accent1"/>
            </a:lnRef>
            <a:fillRef idx="0">
              <a:schemeClr val="accent1"/>
            </a:fillRef>
            <a:effectRef idx="1">
              <a:schemeClr val="accent1"/>
            </a:effectRef>
            <a:fontRef idx="minor">
              <a:schemeClr val="tx1"/>
            </a:fontRef>
          </p:style>
        </p:cxnSp>
        <p:sp>
          <p:nvSpPr>
            <p:cNvPr id="27" name="Rectangle 84"/>
            <p:cNvSpPr>
              <a:spLocks noChangeArrowheads="1"/>
            </p:cNvSpPr>
            <p:nvPr/>
          </p:nvSpPr>
          <p:spPr bwMode="auto">
            <a:xfrm rot="16200000">
              <a:off x="3777511" y="3181388"/>
              <a:ext cx="2348139" cy="24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eaLnBrk="1" fontAlgn="auto" hangingPunct="1">
                <a:spcBef>
                  <a:spcPct val="0"/>
                </a:spcBef>
                <a:spcAft>
                  <a:spcPts val="0"/>
                </a:spcAft>
                <a:buClrTx/>
                <a:buNone/>
              </a:pPr>
              <a:r>
                <a:rPr lang="en-US" altLang="en-US" sz="1100" b="1" dirty="0">
                  <a:solidFill>
                    <a:srgbClr val="000000"/>
                  </a:solidFill>
                </a:rPr>
                <a:t>Median Change in </a:t>
              </a:r>
              <a:br>
                <a:rPr lang="en-US" altLang="en-US" sz="1100" b="1" dirty="0">
                  <a:solidFill>
                    <a:srgbClr val="000000"/>
                  </a:solidFill>
                </a:rPr>
              </a:br>
              <a:r>
                <a:rPr lang="en-US" altLang="en-US" sz="1100" b="1" dirty="0">
                  <a:solidFill>
                    <a:srgbClr val="000000"/>
                  </a:solidFill>
                </a:rPr>
                <a:t>Atheroma Volume (%)</a:t>
              </a:r>
              <a:endParaRPr lang="en-US" altLang="en-US" sz="1100" dirty="0">
                <a:solidFill>
                  <a:srgbClr val="000000"/>
                </a:solidFill>
              </a:endParaRPr>
            </a:p>
          </p:txBody>
        </p:sp>
        <p:sp>
          <p:nvSpPr>
            <p:cNvPr id="28" name="Rectangle 93"/>
            <p:cNvSpPr>
              <a:spLocks noChangeArrowheads="1"/>
            </p:cNvSpPr>
            <p:nvPr/>
          </p:nvSpPr>
          <p:spPr bwMode="auto">
            <a:xfrm>
              <a:off x="7802308" y="3908657"/>
              <a:ext cx="925515" cy="25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0"/>
                </a:spcBef>
                <a:spcAft>
                  <a:spcPts val="0"/>
                </a:spcAft>
                <a:buClrTx/>
                <a:buNone/>
              </a:pPr>
              <a:r>
                <a:rPr lang="en-US" altLang="en-US" sz="1100" b="1" dirty="0">
                  <a:solidFill>
                    <a:srgbClr val="000000"/>
                  </a:solidFill>
                </a:rPr>
                <a:t>r</a:t>
              </a:r>
              <a:r>
                <a:rPr lang="en-US" altLang="en-US" sz="1100" b="1" baseline="30000" dirty="0">
                  <a:solidFill>
                    <a:srgbClr val="000000"/>
                  </a:solidFill>
                </a:rPr>
                <a:t>2</a:t>
              </a:r>
              <a:r>
                <a:rPr lang="en-US" altLang="en-US" sz="1100" b="1" dirty="0">
                  <a:solidFill>
                    <a:srgbClr val="000000"/>
                  </a:solidFill>
                </a:rPr>
                <a:t>=0.95</a:t>
              </a:r>
              <a:br>
                <a:rPr lang="en-US" altLang="en-US" sz="1100" b="1" dirty="0">
                  <a:solidFill>
                    <a:srgbClr val="000000"/>
                  </a:solidFill>
                </a:rPr>
              </a:br>
              <a:r>
                <a:rPr lang="en-US" altLang="en-US" sz="1100" b="1" i="1" dirty="0">
                  <a:solidFill>
                    <a:srgbClr val="000000"/>
                  </a:solidFill>
                </a:rPr>
                <a:t>P</a:t>
              </a:r>
              <a:r>
                <a:rPr lang="en-US" altLang="en-US" sz="1100" b="1" dirty="0">
                  <a:solidFill>
                    <a:srgbClr val="000000"/>
                  </a:solidFill>
                </a:rPr>
                <a:t>&lt;0.001</a:t>
              </a:r>
            </a:p>
          </p:txBody>
        </p:sp>
        <p:sp>
          <p:nvSpPr>
            <p:cNvPr id="29" name="Freeform 72"/>
            <p:cNvSpPr>
              <a:spLocks/>
            </p:cNvSpPr>
            <p:nvPr/>
          </p:nvSpPr>
          <p:spPr bwMode="auto">
            <a:xfrm>
              <a:off x="8059448" y="2223968"/>
              <a:ext cx="111615" cy="111614"/>
            </a:xfrm>
            <a:custGeom>
              <a:avLst/>
              <a:gdLst/>
              <a:ahLst/>
              <a:cxnLst>
                <a:cxn ang="0">
                  <a:pos x="0" y="192"/>
                </a:cxn>
                <a:cxn ang="0">
                  <a:pos x="192" y="0"/>
                </a:cxn>
                <a:cxn ang="0">
                  <a:pos x="192" y="0"/>
                </a:cxn>
                <a:cxn ang="0">
                  <a:pos x="192" y="0"/>
                </a:cxn>
                <a:cxn ang="0">
                  <a:pos x="384" y="192"/>
                </a:cxn>
                <a:cxn ang="0">
                  <a:pos x="384" y="192"/>
                </a:cxn>
                <a:cxn ang="0">
                  <a:pos x="384" y="192"/>
                </a:cxn>
                <a:cxn ang="0">
                  <a:pos x="192" y="384"/>
                </a:cxn>
                <a:cxn ang="0">
                  <a:pos x="192" y="384"/>
                </a:cxn>
                <a:cxn ang="0">
                  <a:pos x="192" y="384"/>
                </a:cxn>
                <a:cxn ang="0">
                  <a:pos x="0" y="192"/>
                </a:cxn>
                <a:cxn ang="0">
                  <a:pos x="0" y="192"/>
                </a:cxn>
              </a:cxnLst>
              <a:rect l="0" t="0" r="r" b="b"/>
              <a:pathLst>
                <a:path w="384" h="384">
                  <a:moveTo>
                    <a:pt x="0" y="192"/>
                  </a:moveTo>
                  <a:cubicBezTo>
                    <a:pt x="0" y="86"/>
                    <a:pt x="86" y="0"/>
                    <a:pt x="192" y="0"/>
                  </a:cubicBezTo>
                  <a:cubicBezTo>
                    <a:pt x="192" y="0"/>
                    <a:pt x="192" y="0"/>
                    <a:pt x="192" y="0"/>
                  </a:cubicBezTo>
                  <a:lnTo>
                    <a:pt x="192" y="0"/>
                  </a:lnTo>
                  <a:cubicBezTo>
                    <a:pt x="299" y="0"/>
                    <a:pt x="384" y="86"/>
                    <a:pt x="384" y="192"/>
                  </a:cubicBezTo>
                  <a:cubicBezTo>
                    <a:pt x="384" y="192"/>
                    <a:pt x="384" y="192"/>
                    <a:pt x="384" y="192"/>
                  </a:cubicBezTo>
                  <a:lnTo>
                    <a:pt x="384" y="192"/>
                  </a:lnTo>
                  <a:cubicBezTo>
                    <a:pt x="384" y="299"/>
                    <a:pt x="299" y="384"/>
                    <a:pt x="192" y="384"/>
                  </a:cubicBezTo>
                  <a:cubicBezTo>
                    <a:pt x="192" y="384"/>
                    <a:pt x="192" y="384"/>
                    <a:pt x="192" y="384"/>
                  </a:cubicBezTo>
                  <a:lnTo>
                    <a:pt x="192" y="384"/>
                  </a:lnTo>
                  <a:cubicBezTo>
                    <a:pt x="86" y="384"/>
                    <a:pt x="0" y="299"/>
                    <a:pt x="0" y="192"/>
                  </a:cubicBezTo>
                  <a:cubicBezTo>
                    <a:pt x="0" y="192"/>
                    <a:pt x="0" y="192"/>
                    <a:pt x="0" y="192"/>
                  </a:cubicBezTo>
                  <a:close/>
                </a:path>
              </a:pathLst>
            </a:custGeom>
            <a:solidFill>
              <a:schemeClr val="accent2"/>
            </a:solidFill>
            <a:ln>
              <a:headEnd/>
              <a:tailEnd/>
            </a:ln>
          </p:spPr>
          <p:style>
            <a:lnRef idx="0">
              <a:schemeClr val="accent6"/>
            </a:lnRef>
            <a:fillRef idx="3">
              <a:schemeClr val="accent6"/>
            </a:fillRef>
            <a:effectRef idx="3">
              <a:schemeClr val="accent6"/>
            </a:effectRef>
            <a:fontRef idx="minor">
              <a:schemeClr val="lt1"/>
            </a:fontRef>
          </p:style>
          <p:txBody>
            <a:bodyPr/>
            <a:lstStyle/>
            <a:p>
              <a:pPr algn="l" eaLnBrk="1" fontAlgn="auto" hangingPunct="1">
                <a:spcBef>
                  <a:spcPts val="0"/>
                </a:spcBef>
                <a:spcAft>
                  <a:spcPts val="0"/>
                </a:spcAft>
                <a:defRPr/>
              </a:pPr>
              <a:endParaRPr lang="en-US" sz="1100" dirty="0">
                <a:solidFill>
                  <a:srgbClr val="FFFFFF"/>
                </a:solidFill>
                <a:latin typeface="Arial"/>
              </a:endParaRPr>
            </a:p>
          </p:txBody>
        </p:sp>
        <p:sp>
          <p:nvSpPr>
            <p:cNvPr id="30" name="Freeform 72"/>
            <p:cNvSpPr>
              <a:spLocks/>
            </p:cNvSpPr>
            <p:nvPr/>
          </p:nvSpPr>
          <p:spPr bwMode="auto">
            <a:xfrm>
              <a:off x="7602670" y="2436912"/>
              <a:ext cx="111615" cy="111614"/>
            </a:xfrm>
            <a:custGeom>
              <a:avLst/>
              <a:gdLst/>
              <a:ahLst/>
              <a:cxnLst>
                <a:cxn ang="0">
                  <a:pos x="0" y="192"/>
                </a:cxn>
                <a:cxn ang="0">
                  <a:pos x="192" y="0"/>
                </a:cxn>
                <a:cxn ang="0">
                  <a:pos x="192" y="0"/>
                </a:cxn>
                <a:cxn ang="0">
                  <a:pos x="192" y="0"/>
                </a:cxn>
                <a:cxn ang="0">
                  <a:pos x="384" y="192"/>
                </a:cxn>
                <a:cxn ang="0">
                  <a:pos x="384" y="192"/>
                </a:cxn>
                <a:cxn ang="0">
                  <a:pos x="384" y="192"/>
                </a:cxn>
                <a:cxn ang="0">
                  <a:pos x="192" y="384"/>
                </a:cxn>
                <a:cxn ang="0">
                  <a:pos x="192" y="384"/>
                </a:cxn>
                <a:cxn ang="0">
                  <a:pos x="192" y="384"/>
                </a:cxn>
                <a:cxn ang="0">
                  <a:pos x="0" y="192"/>
                </a:cxn>
                <a:cxn ang="0">
                  <a:pos x="0" y="192"/>
                </a:cxn>
              </a:cxnLst>
              <a:rect l="0" t="0" r="r" b="b"/>
              <a:pathLst>
                <a:path w="384" h="384">
                  <a:moveTo>
                    <a:pt x="0" y="192"/>
                  </a:moveTo>
                  <a:cubicBezTo>
                    <a:pt x="0" y="86"/>
                    <a:pt x="86" y="0"/>
                    <a:pt x="192" y="0"/>
                  </a:cubicBezTo>
                  <a:cubicBezTo>
                    <a:pt x="192" y="0"/>
                    <a:pt x="192" y="0"/>
                    <a:pt x="192" y="0"/>
                  </a:cubicBezTo>
                  <a:lnTo>
                    <a:pt x="192" y="0"/>
                  </a:lnTo>
                  <a:cubicBezTo>
                    <a:pt x="299" y="0"/>
                    <a:pt x="384" y="86"/>
                    <a:pt x="384" y="192"/>
                  </a:cubicBezTo>
                  <a:cubicBezTo>
                    <a:pt x="384" y="192"/>
                    <a:pt x="384" y="192"/>
                    <a:pt x="384" y="192"/>
                  </a:cubicBezTo>
                  <a:lnTo>
                    <a:pt x="384" y="192"/>
                  </a:lnTo>
                  <a:cubicBezTo>
                    <a:pt x="384" y="299"/>
                    <a:pt x="299" y="384"/>
                    <a:pt x="192" y="384"/>
                  </a:cubicBezTo>
                  <a:cubicBezTo>
                    <a:pt x="192" y="384"/>
                    <a:pt x="192" y="384"/>
                    <a:pt x="192" y="384"/>
                  </a:cubicBezTo>
                  <a:lnTo>
                    <a:pt x="192" y="384"/>
                  </a:lnTo>
                  <a:cubicBezTo>
                    <a:pt x="86" y="384"/>
                    <a:pt x="0" y="299"/>
                    <a:pt x="0" y="192"/>
                  </a:cubicBezTo>
                  <a:cubicBezTo>
                    <a:pt x="0" y="192"/>
                    <a:pt x="0" y="192"/>
                    <a:pt x="0" y="192"/>
                  </a:cubicBezTo>
                  <a:close/>
                </a:path>
              </a:pathLst>
            </a:custGeom>
            <a:solidFill>
              <a:schemeClr val="tx2"/>
            </a:solidFill>
            <a:ln>
              <a:headEnd/>
              <a:tailEnd/>
            </a:ln>
          </p:spPr>
          <p:style>
            <a:lnRef idx="0">
              <a:schemeClr val="accent6"/>
            </a:lnRef>
            <a:fillRef idx="3">
              <a:schemeClr val="accent6"/>
            </a:fillRef>
            <a:effectRef idx="3">
              <a:schemeClr val="accent6"/>
            </a:effectRef>
            <a:fontRef idx="minor">
              <a:schemeClr val="lt1"/>
            </a:fontRef>
          </p:style>
          <p:txBody>
            <a:bodyPr/>
            <a:lstStyle/>
            <a:p>
              <a:pPr algn="l" eaLnBrk="1" fontAlgn="auto" hangingPunct="1">
                <a:spcBef>
                  <a:spcPts val="0"/>
                </a:spcBef>
                <a:spcAft>
                  <a:spcPts val="0"/>
                </a:spcAft>
                <a:defRPr/>
              </a:pPr>
              <a:endParaRPr lang="en-US" sz="1100" dirty="0">
                <a:solidFill>
                  <a:srgbClr val="FFFFFF"/>
                </a:solidFill>
                <a:latin typeface="Arial"/>
              </a:endParaRPr>
            </a:p>
          </p:txBody>
        </p:sp>
        <p:sp>
          <p:nvSpPr>
            <p:cNvPr id="31" name="Freeform 72"/>
            <p:cNvSpPr>
              <a:spLocks/>
            </p:cNvSpPr>
            <p:nvPr/>
          </p:nvSpPr>
          <p:spPr bwMode="auto">
            <a:xfrm>
              <a:off x="7377079" y="3011050"/>
              <a:ext cx="111615" cy="111614"/>
            </a:xfrm>
            <a:custGeom>
              <a:avLst/>
              <a:gdLst/>
              <a:ahLst/>
              <a:cxnLst>
                <a:cxn ang="0">
                  <a:pos x="0" y="192"/>
                </a:cxn>
                <a:cxn ang="0">
                  <a:pos x="192" y="0"/>
                </a:cxn>
                <a:cxn ang="0">
                  <a:pos x="192" y="0"/>
                </a:cxn>
                <a:cxn ang="0">
                  <a:pos x="192" y="0"/>
                </a:cxn>
                <a:cxn ang="0">
                  <a:pos x="384" y="192"/>
                </a:cxn>
                <a:cxn ang="0">
                  <a:pos x="384" y="192"/>
                </a:cxn>
                <a:cxn ang="0">
                  <a:pos x="384" y="192"/>
                </a:cxn>
                <a:cxn ang="0">
                  <a:pos x="192" y="384"/>
                </a:cxn>
                <a:cxn ang="0">
                  <a:pos x="192" y="384"/>
                </a:cxn>
                <a:cxn ang="0">
                  <a:pos x="192" y="384"/>
                </a:cxn>
                <a:cxn ang="0">
                  <a:pos x="0" y="192"/>
                </a:cxn>
                <a:cxn ang="0">
                  <a:pos x="0" y="192"/>
                </a:cxn>
              </a:cxnLst>
              <a:rect l="0" t="0" r="r" b="b"/>
              <a:pathLst>
                <a:path w="384" h="384">
                  <a:moveTo>
                    <a:pt x="0" y="192"/>
                  </a:moveTo>
                  <a:cubicBezTo>
                    <a:pt x="0" y="86"/>
                    <a:pt x="86" y="0"/>
                    <a:pt x="192" y="0"/>
                  </a:cubicBezTo>
                  <a:cubicBezTo>
                    <a:pt x="192" y="0"/>
                    <a:pt x="192" y="0"/>
                    <a:pt x="192" y="0"/>
                  </a:cubicBezTo>
                  <a:lnTo>
                    <a:pt x="192" y="0"/>
                  </a:lnTo>
                  <a:cubicBezTo>
                    <a:pt x="299" y="0"/>
                    <a:pt x="384" y="86"/>
                    <a:pt x="384" y="192"/>
                  </a:cubicBezTo>
                  <a:cubicBezTo>
                    <a:pt x="384" y="192"/>
                    <a:pt x="384" y="192"/>
                    <a:pt x="384" y="192"/>
                  </a:cubicBezTo>
                  <a:lnTo>
                    <a:pt x="384" y="192"/>
                  </a:lnTo>
                  <a:cubicBezTo>
                    <a:pt x="384" y="299"/>
                    <a:pt x="299" y="384"/>
                    <a:pt x="192" y="384"/>
                  </a:cubicBezTo>
                  <a:cubicBezTo>
                    <a:pt x="192" y="384"/>
                    <a:pt x="192" y="384"/>
                    <a:pt x="192" y="384"/>
                  </a:cubicBezTo>
                  <a:lnTo>
                    <a:pt x="192" y="384"/>
                  </a:lnTo>
                  <a:cubicBezTo>
                    <a:pt x="86" y="384"/>
                    <a:pt x="0" y="299"/>
                    <a:pt x="0" y="192"/>
                  </a:cubicBezTo>
                  <a:cubicBezTo>
                    <a:pt x="0" y="192"/>
                    <a:pt x="0" y="192"/>
                    <a:pt x="0" y="192"/>
                  </a:cubicBezTo>
                  <a:close/>
                </a:path>
              </a:pathLst>
            </a:custGeom>
            <a:solidFill>
              <a:schemeClr val="tx2"/>
            </a:solidFill>
            <a:ln>
              <a:headEnd/>
              <a:tailEnd/>
            </a:ln>
          </p:spPr>
          <p:style>
            <a:lnRef idx="0">
              <a:schemeClr val="accent6"/>
            </a:lnRef>
            <a:fillRef idx="3">
              <a:schemeClr val="accent6"/>
            </a:fillRef>
            <a:effectRef idx="3">
              <a:schemeClr val="accent6"/>
            </a:effectRef>
            <a:fontRef idx="minor">
              <a:schemeClr val="lt1"/>
            </a:fontRef>
          </p:style>
          <p:txBody>
            <a:bodyPr/>
            <a:lstStyle/>
            <a:p>
              <a:pPr algn="l" eaLnBrk="1" fontAlgn="auto" hangingPunct="1">
                <a:spcBef>
                  <a:spcPts val="0"/>
                </a:spcBef>
                <a:spcAft>
                  <a:spcPts val="0"/>
                </a:spcAft>
                <a:defRPr/>
              </a:pPr>
              <a:endParaRPr lang="en-US" sz="1100" dirty="0">
                <a:solidFill>
                  <a:srgbClr val="FFFFFF"/>
                </a:solidFill>
                <a:latin typeface="Arial"/>
              </a:endParaRPr>
            </a:p>
          </p:txBody>
        </p:sp>
        <p:sp>
          <p:nvSpPr>
            <p:cNvPr id="32" name="Freeform 72"/>
            <p:cNvSpPr>
              <a:spLocks/>
            </p:cNvSpPr>
            <p:nvPr/>
          </p:nvSpPr>
          <p:spPr bwMode="auto">
            <a:xfrm>
              <a:off x="7166777" y="3135043"/>
              <a:ext cx="111615" cy="111614"/>
            </a:xfrm>
            <a:custGeom>
              <a:avLst/>
              <a:gdLst/>
              <a:ahLst/>
              <a:cxnLst>
                <a:cxn ang="0">
                  <a:pos x="0" y="192"/>
                </a:cxn>
                <a:cxn ang="0">
                  <a:pos x="192" y="0"/>
                </a:cxn>
                <a:cxn ang="0">
                  <a:pos x="192" y="0"/>
                </a:cxn>
                <a:cxn ang="0">
                  <a:pos x="192" y="0"/>
                </a:cxn>
                <a:cxn ang="0">
                  <a:pos x="384" y="192"/>
                </a:cxn>
                <a:cxn ang="0">
                  <a:pos x="384" y="192"/>
                </a:cxn>
                <a:cxn ang="0">
                  <a:pos x="384" y="192"/>
                </a:cxn>
                <a:cxn ang="0">
                  <a:pos x="192" y="384"/>
                </a:cxn>
                <a:cxn ang="0">
                  <a:pos x="192" y="384"/>
                </a:cxn>
                <a:cxn ang="0">
                  <a:pos x="192" y="384"/>
                </a:cxn>
                <a:cxn ang="0">
                  <a:pos x="0" y="192"/>
                </a:cxn>
                <a:cxn ang="0">
                  <a:pos x="0" y="192"/>
                </a:cxn>
              </a:cxnLst>
              <a:rect l="0" t="0" r="r" b="b"/>
              <a:pathLst>
                <a:path w="384" h="384">
                  <a:moveTo>
                    <a:pt x="0" y="192"/>
                  </a:moveTo>
                  <a:cubicBezTo>
                    <a:pt x="0" y="86"/>
                    <a:pt x="86" y="0"/>
                    <a:pt x="192" y="0"/>
                  </a:cubicBezTo>
                  <a:cubicBezTo>
                    <a:pt x="192" y="0"/>
                    <a:pt x="192" y="0"/>
                    <a:pt x="192" y="0"/>
                  </a:cubicBezTo>
                  <a:lnTo>
                    <a:pt x="192" y="0"/>
                  </a:lnTo>
                  <a:cubicBezTo>
                    <a:pt x="299" y="0"/>
                    <a:pt x="384" y="86"/>
                    <a:pt x="384" y="192"/>
                  </a:cubicBezTo>
                  <a:cubicBezTo>
                    <a:pt x="384" y="192"/>
                    <a:pt x="384" y="192"/>
                    <a:pt x="384" y="192"/>
                  </a:cubicBezTo>
                  <a:lnTo>
                    <a:pt x="384" y="192"/>
                  </a:lnTo>
                  <a:cubicBezTo>
                    <a:pt x="384" y="299"/>
                    <a:pt x="299" y="384"/>
                    <a:pt x="192" y="384"/>
                  </a:cubicBezTo>
                  <a:cubicBezTo>
                    <a:pt x="192" y="384"/>
                    <a:pt x="192" y="384"/>
                    <a:pt x="192" y="384"/>
                  </a:cubicBezTo>
                  <a:lnTo>
                    <a:pt x="192" y="384"/>
                  </a:lnTo>
                  <a:cubicBezTo>
                    <a:pt x="86" y="384"/>
                    <a:pt x="0" y="299"/>
                    <a:pt x="0" y="192"/>
                  </a:cubicBezTo>
                  <a:cubicBezTo>
                    <a:pt x="0" y="192"/>
                    <a:pt x="0" y="192"/>
                    <a:pt x="0" y="192"/>
                  </a:cubicBezTo>
                  <a:close/>
                </a:path>
              </a:pathLst>
            </a:custGeom>
            <a:solidFill>
              <a:schemeClr val="tx2"/>
            </a:solidFill>
            <a:ln>
              <a:headEnd/>
              <a:tailEnd/>
            </a:ln>
          </p:spPr>
          <p:style>
            <a:lnRef idx="0">
              <a:schemeClr val="accent6"/>
            </a:lnRef>
            <a:fillRef idx="3">
              <a:schemeClr val="accent6"/>
            </a:fillRef>
            <a:effectRef idx="3">
              <a:schemeClr val="accent6"/>
            </a:effectRef>
            <a:fontRef idx="minor">
              <a:schemeClr val="lt1"/>
            </a:fontRef>
          </p:style>
          <p:txBody>
            <a:bodyPr/>
            <a:lstStyle/>
            <a:p>
              <a:pPr algn="l" eaLnBrk="1" fontAlgn="auto" hangingPunct="1">
                <a:spcBef>
                  <a:spcPts val="0"/>
                </a:spcBef>
                <a:spcAft>
                  <a:spcPts val="0"/>
                </a:spcAft>
                <a:defRPr/>
              </a:pPr>
              <a:endParaRPr lang="en-US" sz="1100" dirty="0">
                <a:solidFill>
                  <a:srgbClr val="FFFFFF"/>
                </a:solidFill>
                <a:latin typeface="Arial"/>
              </a:endParaRPr>
            </a:p>
          </p:txBody>
        </p:sp>
        <p:sp>
          <p:nvSpPr>
            <p:cNvPr id="33" name="Freeform 72"/>
            <p:cNvSpPr>
              <a:spLocks/>
            </p:cNvSpPr>
            <p:nvPr/>
          </p:nvSpPr>
          <p:spPr bwMode="auto">
            <a:xfrm>
              <a:off x="6667035" y="3312945"/>
              <a:ext cx="111615" cy="111614"/>
            </a:xfrm>
            <a:custGeom>
              <a:avLst/>
              <a:gdLst/>
              <a:ahLst/>
              <a:cxnLst>
                <a:cxn ang="0">
                  <a:pos x="0" y="192"/>
                </a:cxn>
                <a:cxn ang="0">
                  <a:pos x="192" y="0"/>
                </a:cxn>
                <a:cxn ang="0">
                  <a:pos x="192" y="0"/>
                </a:cxn>
                <a:cxn ang="0">
                  <a:pos x="192" y="0"/>
                </a:cxn>
                <a:cxn ang="0">
                  <a:pos x="384" y="192"/>
                </a:cxn>
                <a:cxn ang="0">
                  <a:pos x="384" y="192"/>
                </a:cxn>
                <a:cxn ang="0">
                  <a:pos x="384" y="192"/>
                </a:cxn>
                <a:cxn ang="0">
                  <a:pos x="192" y="384"/>
                </a:cxn>
                <a:cxn ang="0">
                  <a:pos x="192" y="384"/>
                </a:cxn>
                <a:cxn ang="0">
                  <a:pos x="192" y="384"/>
                </a:cxn>
                <a:cxn ang="0">
                  <a:pos x="0" y="192"/>
                </a:cxn>
                <a:cxn ang="0">
                  <a:pos x="0" y="192"/>
                </a:cxn>
              </a:cxnLst>
              <a:rect l="0" t="0" r="r" b="b"/>
              <a:pathLst>
                <a:path w="384" h="384">
                  <a:moveTo>
                    <a:pt x="0" y="192"/>
                  </a:moveTo>
                  <a:cubicBezTo>
                    <a:pt x="0" y="86"/>
                    <a:pt x="86" y="0"/>
                    <a:pt x="192" y="0"/>
                  </a:cubicBezTo>
                  <a:cubicBezTo>
                    <a:pt x="192" y="0"/>
                    <a:pt x="192" y="0"/>
                    <a:pt x="192" y="0"/>
                  </a:cubicBezTo>
                  <a:lnTo>
                    <a:pt x="192" y="0"/>
                  </a:lnTo>
                  <a:cubicBezTo>
                    <a:pt x="299" y="0"/>
                    <a:pt x="384" y="86"/>
                    <a:pt x="384" y="192"/>
                  </a:cubicBezTo>
                  <a:cubicBezTo>
                    <a:pt x="384" y="192"/>
                    <a:pt x="384" y="192"/>
                    <a:pt x="384" y="192"/>
                  </a:cubicBezTo>
                  <a:lnTo>
                    <a:pt x="384" y="192"/>
                  </a:lnTo>
                  <a:cubicBezTo>
                    <a:pt x="384" y="299"/>
                    <a:pt x="299" y="384"/>
                    <a:pt x="192" y="384"/>
                  </a:cubicBezTo>
                  <a:cubicBezTo>
                    <a:pt x="192" y="384"/>
                    <a:pt x="192" y="384"/>
                    <a:pt x="192" y="384"/>
                  </a:cubicBezTo>
                  <a:lnTo>
                    <a:pt x="192" y="384"/>
                  </a:lnTo>
                  <a:cubicBezTo>
                    <a:pt x="86" y="384"/>
                    <a:pt x="0" y="299"/>
                    <a:pt x="0" y="192"/>
                  </a:cubicBezTo>
                  <a:cubicBezTo>
                    <a:pt x="0" y="192"/>
                    <a:pt x="0" y="192"/>
                    <a:pt x="0" y="192"/>
                  </a:cubicBezTo>
                  <a:close/>
                </a:path>
              </a:pathLst>
            </a:custGeom>
            <a:solidFill>
              <a:schemeClr val="accent2"/>
            </a:solidFill>
            <a:ln>
              <a:headEnd/>
              <a:tailEnd/>
            </a:ln>
          </p:spPr>
          <p:style>
            <a:lnRef idx="0">
              <a:schemeClr val="accent6"/>
            </a:lnRef>
            <a:fillRef idx="3">
              <a:schemeClr val="accent6"/>
            </a:fillRef>
            <a:effectRef idx="3">
              <a:schemeClr val="accent6"/>
            </a:effectRef>
            <a:fontRef idx="minor">
              <a:schemeClr val="lt1"/>
            </a:fontRef>
          </p:style>
          <p:txBody>
            <a:bodyPr/>
            <a:lstStyle/>
            <a:p>
              <a:pPr algn="l" eaLnBrk="1" fontAlgn="auto" hangingPunct="1">
                <a:spcBef>
                  <a:spcPts val="0"/>
                </a:spcBef>
                <a:spcAft>
                  <a:spcPts val="0"/>
                </a:spcAft>
                <a:defRPr/>
              </a:pPr>
              <a:endParaRPr lang="en-US" sz="1100" dirty="0">
                <a:solidFill>
                  <a:srgbClr val="FFFFFF"/>
                </a:solidFill>
                <a:latin typeface="Arial"/>
              </a:endParaRPr>
            </a:p>
          </p:txBody>
        </p:sp>
        <p:sp>
          <p:nvSpPr>
            <p:cNvPr id="34" name="Freeform 72"/>
            <p:cNvSpPr>
              <a:spLocks/>
            </p:cNvSpPr>
            <p:nvPr/>
          </p:nvSpPr>
          <p:spPr bwMode="auto">
            <a:xfrm>
              <a:off x="5871063" y="4100028"/>
              <a:ext cx="111615" cy="111614"/>
            </a:xfrm>
            <a:custGeom>
              <a:avLst/>
              <a:gdLst/>
              <a:ahLst/>
              <a:cxnLst>
                <a:cxn ang="0">
                  <a:pos x="0" y="192"/>
                </a:cxn>
                <a:cxn ang="0">
                  <a:pos x="192" y="0"/>
                </a:cxn>
                <a:cxn ang="0">
                  <a:pos x="192" y="0"/>
                </a:cxn>
                <a:cxn ang="0">
                  <a:pos x="192" y="0"/>
                </a:cxn>
                <a:cxn ang="0">
                  <a:pos x="384" y="192"/>
                </a:cxn>
                <a:cxn ang="0">
                  <a:pos x="384" y="192"/>
                </a:cxn>
                <a:cxn ang="0">
                  <a:pos x="384" y="192"/>
                </a:cxn>
                <a:cxn ang="0">
                  <a:pos x="192" y="384"/>
                </a:cxn>
                <a:cxn ang="0">
                  <a:pos x="192" y="384"/>
                </a:cxn>
                <a:cxn ang="0">
                  <a:pos x="192" y="384"/>
                </a:cxn>
                <a:cxn ang="0">
                  <a:pos x="0" y="192"/>
                </a:cxn>
                <a:cxn ang="0">
                  <a:pos x="0" y="192"/>
                </a:cxn>
              </a:cxnLst>
              <a:rect l="0" t="0" r="r" b="b"/>
              <a:pathLst>
                <a:path w="384" h="384">
                  <a:moveTo>
                    <a:pt x="0" y="192"/>
                  </a:moveTo>
                  <a:cubicBezTo>
                    <a:pt x="0" y="86"/>
                    <a:pt x="86" y="0"/>
                    <a:pt x="192" y="0"/>
                  </a:cubicBezTo>
                  <a:cubicBezTo>
                    <a:pt x="192" y="0"/>
                    <a:pt x="192" y="0"/>
                    <a:pt x="192" y="0"/>
                  </a:cubicBezTo>
                  <a:lnTo>
                    <a:pt x="192" y="0"/>
                  </a:lnTo>
                  <a:cubicBezTo>
                    <a:pt x="299" y="0"/>
                    <a:pt x="384" y="86"/>
                    <a:pt x="384" y="192"/>
                  </a:cubicBezTo>
                  <a:cubicBezTo>
                    <a:pt x="384" y="192"/>
                    <a:pt x="384" y="192"/>
                    <a:pt x="384" y="192"/>
                  </a:cubicBezTo>
                  <a:lnTo>
                    <a:pt x="384" y="192"/>
                  </a:lnTo>
                  <a:cubicBezTo>
                    <a:pt x="384" y="299"/>
                    <a:pt x="299" y="384"/>
                    <a:pt x="192" y="384"/>
                  </a:cubicBezTo>
                  <a:cubicBezTo>
                    <a:pt x="192" y="384"/>
                    <a:pt x="192" y="384"/>
                    <a:pt x="192" y="384"/>
                  </a:cubicBezTo>
                  <a:lnTo>
                    <a:pt x="192" y="384"/>
                  </a:lnTo>
                  <a:cubicBezTo>
                    <a:pt x="86" y="384"/>
                    <a:pt x="0" y="299"/>
                    <a:pt x="0" y="192"/>
                  </a:cubicBezTo>
                  <a:cubicBezTo>
                    <a:pt x="0" y="192"/>
                    <a:pt x="0" y="192"/>
                    <a:pt x="0" y="192"/>
                  </a:cubicBezTo>
                  <a:close/>
                </a:path>
              </a:pathLst>
            </a:custGeom>
            <a:solidFill>
              <a:schemeClr val="accent2"/>
            </a:solidFill>
            <a:ln>
              <a:headEnd/>
              <a:tailEnd/>
            </a:ln>
          </p:spPr>
          <p:style>
            <a:lnRef idx="0">
              <a:schemeClr val="accent6"/>
            </a:lnRef>
            <a:fillRef idx="3">
              <a:schemeClr val="accent6"/>
            </a:fillRef>
            <a:effectRef idx="3">
              <a:schemeClr val="accent6"/>
            </a:effectRef>
            <a:fontRef idx="minor">
              <a:schemeClr val="lt1"/>
            </a:fontRef>
          </p:style>
          <p:txBody>
            <a:bodyPr/>
            <a:lstStyle/>
            <a:p>
              <a:pPr algn="l" eaLnBrk="1" fontAlgn="auto" hangingPunct="1">
                <a:spcBef>
                  <a:spcPts val="0"/>
                </a:spcBef>
                <a:spcAft>
                  <a:spcPts val="0"/>
                </a:spcAft>
                <a:defRPr/>
              </a:pPr>
              <a:endParaRPr lang="en-US" sz="1100" dirty="0">
                <a:solidFill>
                  <a:srgbClr val="FFFFFF"/>
                </a:solidFill>
                <a:latin typeface="Arial"/>
              </a:endParaRPr>
            </a:p>
          </p:txBody>
        </p:sp>
        <p:sp>
          <p:nvSpPr>
            <p:cNvPr id="35" name="Rectangle 85"/>
            <p:cNvSpPr>
              <a:spLocks noChangeArrowheads="1"/>
            </p:cNvSpPr>
            <p:nvPr/>
          </p:nvSpPr>
          <p:spPr bwMode="auto">
            <a:xfrm>
              <a:off x="5185639" y="2033039"/>
              <a:ext cx="143007" cy="12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1100" dirty="0">
                  <a:solidFill>
                    <a:srgbClr val="000000"/>
                  </a:solidFill>
                </a:rPr>
                <a:t>1.8</a:t>
              </a:r>
            </a:p>
          </p:txBody>
        </p:sp>
        <p:sp>
          <p:nvSpPr>
            <p:cNvPr id="36" name="Rectangle 85"/>
            <p:cNvSpPr>
              <a:spLocks noChangeArrowheads="1"/>
            </p:cNvSpPr>
            <p:nvPr/>
          </p:nvSpPr>
          <p:spPr bwMode="auto">
            <a:xfrm>
              <a:off x="5185639" y="2499823"/>
              <a:ext cx="143007" cy="12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1100" dirty="0">
                  <a:solidFill>
                    <a:srgbClr val="000000"/>
                  </a:solidFill>
                </a:rPr>
                <a:t>1.2</a:t>
              </a:r>
            </a:p>
          </p:txBody>
        </p:sp>
        <p:sp>
          <p:nvSpPr>
            <p:cNvPr id="37" name="Rectangle 85"/>
            <p:cNvSpPr>
              <a:spLocks noChangeArrowheads="1"/>
            </p:cNvSpPr>
            <p:nvPr/>
          </p:nvSpPr>
          <p:spPr bwMode="auto">
            <a:xfrm>
              <a:off x="5185639" y="2966607"/>
              <a:ext cx="143007" cy="12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1100" dirty="0">
                  <a:solidFill>
                    <a:srgbClr val="000000"/>
                  </a:solidFill>
                </a:rPr>
                <a:t>0.6</a:t>
              </a:r>
            </a:p>
          </p:txBody>
        </p:sp>
        <p:sp>
          <p:nvSpPr>
            <p:cNvPr id="38" name="Rectangle 85"/>
            <p:cNvSpPr>
              <a:spLocks noChangeArrowheads="1"/>
            </p:cNvSpPr>
            <p:nvPr/>
          </p:nvSpPr>
          <p:spPr bwMode="auto">
            <a:xfrm>
              <a:off x="5271207" y="3433388"/>
              <a:ext cx="57438" cy="12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1100" dirty="0">
                  <a:solidFill>
                    <a:srgbClr val="000000"/>
                  </a:solidFill>
                </a:rPr>
                <a:t>0</a:t>
              </a:r>
            </a:p>
          </p:txBody>
        </p:sp>
        <p:sp>
          <p:nvSpPr>
            <p:cNvPr id="39" name="Rectangle 85"/>
            <p:cNvSpPr>
              <a:spLocks noChangeArrowheads="1"/>
            </p:cNvSpPr>
            <p:nvPr/>
          </p:nvSpPr>
          <p:spPr bwMode="auto">
            <a:xfrm>
              <a:off x="5128197" y="3900176"/>
              <a:ext cx="200444" cy="12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1100" dirty="0">
                  <a:solidFill>
                    <a:srgbClr val="000000"/>
                  </a:solidFill>
                </a:rPr>
                <a:t>–0.6</a:t>
              </a:r>
            </a:p>
          </p:txBody>
        </p:sp>
        <p:sp>
          <p:nvSpPr>
            <p:cNvPr id="40" name="Rectangle 85"/>
            <p:cNvSpPr>
              <a:spLocks noChangeArrowheads="1"/>
            </p:cNvSpPr>
            <p:nvPr/>
          </p:nvSpPr>
          <p:spPr bwMode="auto">
            <a:xfrm>
              <a:off x="5128202" y="4366951"/>
              <a:ext cx="200444" cy="12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r" eaLnBrk="1" fontAlgn="auto" hangingPunct="1">
                <a:spcBef>
                  <a:spcPct val="0"/>
                </a:spcBef>
                <a:spcAft>
                  <a:spcPts val="0"/>
                </a:spcAft>
                <a:buClrTx/>
                <a:buNone/>
              </a:pPr>
              <a:r>
                <a:rPr lang="en-US" altLang="en-US" sz="1100" dirty="0">
                  <a:solidFill>
                    <a:srgbClr val="000000"/>
                  </a:solidFill>
                </a:rPr>
                <a:t>–1.2</a:t>
              </a:r>
            </a:p>
          </p:txBody>
        </p:sp>
        <p:sp>
          <p:nvSpPr>
            <p:cNvPr id="41" name="Rectangle 130"/>
            <p:cNvSpPr>
              <a:spLocks noChangeArrowheads="1"/>
            </p:cNvSpPr>
            <p:nvPr/>
          </p:nvSpPr>
          <p:spPr bwMode="auto">
            <a:xfrm>
              <a:off x="7826373" y="2019833"/>
              <a:ext cx="925515" cy="12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0"/>
                </a:spcBef>
                <a:spcAft>
                  <a:spcPts val="0"/>
                </a:spcAft>
                <a:buClrTx/>
                <a:buNone/>
              </a:pPr>
              <a:r>
                <a:rPr lang="en-US" altLang="en-US" sz="1100" dirty="0">
                  <a:solidFill>
                    <a:srgbClr val="000000"/>
                  </a:solidFill>
                </a:rPr>
                <a:t>REVERSAL</a:t>
              </a:r>
            </a:p>
          </p:txBody>
        </p:sp>
        <p:sp>
          <p:nvSpPr>
            <p:cNvPr id="42" name="Freeform 72"/>
            <p:cNvSpPr>
              <a:spLocks/>
            </p:cNvSpPr>
            <p:nvPr/>
          </p:nvSpPr>
          <p:spPr bwMode="auto">
            <a:xfrm>
              <a:off x="5657028" y="2295258"/>
              <a:ext cx="111570" cy="111654"/>
            </a:xfrm>
            <a:custGeom>
              <a:avLst/>
              <a:gdLst/>
              <a:ahLst/>
              <a:cxnLst>
                <a:cxn ang="0">
                  <a:pos x="0" y="192"/>
                </a:cxn>
                <a:cxn ang="0">
                  <a:pos x="192" y="0"/>
                </a:cxn>
                <a:cxn ang="0">
                  <a:pos x="192" y="0"/>
                </a:cxn>
                <a:cxn ang="0">
                  <a:pos x="192" y="0"/>
                </a:cxn>
                <a:cxn ang="0">
                  <a:pos x="384" y="192"/>
                </a:cxn>
                <a:cxn ang="0">
                  <a:pos x="384" y="192"/>
                </a:cxn>
                <a:cxn ang="0">
                  <a:pos x="384" y="192"/>
                </a:cxn>
                <a:cxn ang="0">
                  <a:pos x="192" y="384"/>
                </a:cxn>
                <a:cxn ang="0">
                  <a:pos x="192" y="384"/>
                </a:cxn>
                <a:cxn ang="0">
                  <a:pos x="192" y="384"/>
                </a:cxn>
                <a:cxn ang="0">
                  <a:pos x="0" y="192"/>
                </a:cxn>
                <a:cxn ang="0">
                  <a:pos x="0" y="192"/>
                </a:cxn>
              </a:cxnLst>
              <a:rect l="0" t="0" r="r" b="b"/>
              <a:pathLst>
                <a:path w="384" h="384">
                  <a:moveTo>
                    <a:pt x="0" y="192"/>
                  </a:moveTo>
                  <a:cubicBezTo>
                    <a:pt x="0" y="86"/>
                    <a:pt x="86" y="0"/>
                    <a:pt x="192" y="0"/>
                  </a:cubicBezTo>
                  <a:cubicBezTo>
                    <a:pt x="192" y="0"/>
                    <a:pt x="192" y="0"/>
                    <a:pt x="192" y="0"/>
                  </a:cubicBezTo>
                  <a:lnTo>
                    <a:pt x="192" y="0"/>
                  </a:lnTo>
                  <a:cubicBezTo>
                    <a:pt x="299" y="0"/>
                    <a:pt x="384" y="86"/>
                    <a:pt x="384" y="192"/>
                  </a:cubicBezTo>
                  <a:cubicBezTo>
                    <a:pt x="384" y="192"/>
                    <a:pt x="384" y="192"/>
                    <a:pt x="384" y="192"/>
                  </a:cubicBezTo>
                  <a:lnTo>
                    <a:pt x="384" y="192"/>
                  </a:lnTo>
                  <a:cubicBezTo>
                    <a:pt x="384" y="299"/>
                    <a:pt x="299" y="384"/>
                    <a:pt x="192" y="384"/>
                  </a:cubicBezTo>
                  <a:cubicBezTo>
                    <a:pt x="192" y="384"/>
                    <a:pt x="192" y="384"/>
                    <a:pt x="192" y="384"/>
                  </a:cubicBezTo>
                  <a:lnTo>
                    <a:pt x="192" y="384"/>
                  </a:lnTo>
                  <a:cubicBezTo>
                    <a:pt x="86" y="384"/>
                    <a:pt x="0" y="299"/>
                    <a:pt x="0" y="192"/>
                  </a:cubicBezTo>
                  <a:cubicBezTo>
                    <a:pt x="0" y="192"/>
                    <a:pt x="0" y="192"/>
                    <a:pt x="0" y="192"/>
                  </a:cubicBezTo>
                  <a:close/>
                </a:path>
              </a:pathLst>
            </a:cu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lstStyle/>
            <a:p>
              <a:pPr algn="l" eaLnBrk="1" fontAlgn="auto" hangingPunct="1">
                <a:spcBef>
                  <a:spcPts val="0"/>
                </a:spcBef>
                <a:spcAft>
                  <a:spcPts val="0"/>
                </a:spcAft>
                <a:defRPr/>
              </a:pPr>
              <a:endParaRPr lang="en-US" sz="1100" dirty="0">
                <a:solidFill>
                  <a:srgbClr val="FFFFFF"/>
                </a:solidFill>
                <a:latin typeface="Arial"/>
              </a:endParaRPr>
            </a:p>
          </p:txBody>
        </p:sp>
        <p:sp>
          <p:nvSpPr>
            <p:cNvPr id="43" name="Rectangle 107"/>
            <p:cNvSpPr>
              <a:spLocks noChangeArrowheads="1"/>
            </p:cNvSpPr>
            <p:nvPr/>
          </p:nvSpPr>
          <p:spPr bwMode="auto">
            <a:xfrm>
              <a:off x="5823634" y="2275860"/>
              <a:ext cx="263743" cy="12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200"/>
                </a:spcBef>
                <a:buClr>
                  <a:schemeClr val="accent1"/>
                </a:buClr>
                <a:buFont typeface="Arial" charset="0"/>
                <a:buChar char="•"/>
                <a:defRPr sz="2400">
                  <a:solidFill>
                    <a:schemeClr val="tx1"/>
                  </a:solidFill>
                  <a:latin typeface="Arial" charset="0"/>
                </a:defRPr>
              </a:lvl1pPr>
              <a:lvl2pPr marL="742950" indent="-285750" eaLnBrk="0" hangingPunct="0">
                <a:spcBef>
                  <a:spcPts val="600"/>
                </a:spcBef>
                <a:buClr>
                  <a:schemeClr val="accent1"/>
                </a:buClr>
                <a:buFont typeface="Arial" charset="0"/>
                <a:buChar char="–"/>
                <a:defRPr sz="2200">
                  <a:solidFill>
                    <a:schemeClr val="tx1"/>
                  </a:solidFill>
                  <a:latin typeface="Arial" charset="0"/>
                </a:defRPr>
              </a:lvl2pPr>
              <a:lvl3pPr marL="1143000" indent="-228600" eaLnBrk="0" hangingPunct="0">
                <a:spcBef>
                  <a:spcPts val="600"/>
                </a:spcBef>
                <a:buClr>
                  <a:schemeClr val="accent1"/>
                </a:buClr>
                <a:buFont typeface="Arial" charset="0"/>
                <a:buChar char="•"/>
                <a:defRPr sz="2000">
                  <a:solidFill>
                    <a:schemeClr val="tx1"/>
                  </a:solidFill>
                  <a:latin typeface="Arial" charset="0"/>
                </a:defRPr>
              </a:lvl3pPr>
              <a:lvl4pPr marL="1600200" indent="-228600" eaLnBrk="0" hangingPunct="0">
                <a:spcBef>
                  <a:spcPts val="600"/>
                </a:spcBef>
                <a:buClr>
                  <a:schemeClr val="accent1"/>
                </a:buClr>
                <a:buFont typeface="Arial" charset="0"/>
                <a:buChar char="–"/>
                <a:defRPr>
                  <a:solidFill>
                    <a:schemeClr val="tx1"/>
                  </a:solidFill>
                  <a:latin typeface="Arial" charset="0"/>
                </a:defRPr>
              </a:lvl4pPr>
              <a:lvl5pPr marL="2057400" indent="-228600" eaLnBrk="0" hangingPunct="0">
                <a:spcBef>
                  <a:spcPts val="600"/>
                </a:spcBef>
                <a:buClr>
                  <a:schemeClr val="accent1"/>
                </a:buClr>
                <a:buFont typeface="Arial" charset="0"/>
                <a:buChar char="•"/>
                <a:defRPr sz="1600">
                  <a:solidFill>
                    <a:schemeClr val="tx1"/>
                  </a:solidFill>
                  <a:latin typeface="Arial" charset="0"/>
                </a:defRPr>
              </a:lvl5pPr>
              <a:lvl6pPr marL="25146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0"/>
                </a:spcBef>
                <a:spcAft>
                  <a:spcPts val="0"/>
                </a:spcAft>
                <a:buClrTx/>
                <a:buNone/>
              </a:pPr>
              <a:r>
                <a:rPr lang="en-US" altLang="en-US" sz="1100" dirty="0">
                  <a:solidFill>
                    <a:srgbClr val="000000"/>
                  </a:solidFill>
                </a:rPr>
                <a:t>Statin</a:t>
              </a:r>
            </a:p>
          </p:txBody>
        </p:sp>
        <p:sp>
          <p:nvSpPr>
            <p:cNvPr id="44" name="Freeform 60"/>
            <p:cNvSpPr>
              <a:spLocks/>
            </p:cNvSpPr>
            <p:nvPr/>
          </p:nvSpPr>
          <p:spPr bwMode="auto">
            <a:xfrm>
              <a:off x="5657028" y="2495146"/>
              <a:ext cx="111570" cy="111655"/>
            </a:xfrm>
            <a:custGeom>
              <a:avLst/>
              <a:gdLst/>
              <a:ahLst/>
              <a:cxnLst>
                <a:cxn ang="0">
                  <a:pos x="0" y="192"/>
                </a:cxn>
                <a:cxn ang="0">
                  <a:pos x="192" y="0"/>
                </a:cxn>
                <a:cxn ang="0">
                  <a:pos x="192" y="0"/>
                </a:cxn>
                <a:cxn ang="0">
                  <a:pos x="192" y="0"/>
                </a:cxn>
                <a:cxn ang="0">
                  <a:pos x="384" y="192"/>
                </a:cxn>
                <a:cxn ang="0">
                  <a:pos x="384" y="192"/>
                </a:cxn>
                <a:cxn ang="0">
                  <a:pos x="384" y="192"/>
                </a:cxn>
                <a:cxn ang="0">
                  <a:pos x="192" y="384"/>
                </a:cxn>
                <a:cxn ang="0">
                  <a:pos x="192" y="384"/>
                </a:cxn>
                <a:cxn ang="0">
                  <a:pos x="192" y="384"/>
                </a:cxn>
                <a:cxn ang="0">
                  <a:pos x="0" y="192"/>
                </a:cxn>
                <a:cxn ang="0">
                  <a:pos x="0" y="192"/>
                </a:cxn>
              </a:cxnLst>
              <a:rect l="0" t="0" r="r" b="b"/>
              <a:pathLst>
                <a:path w="384" h="384">
                  <a:moveTo>
                    <a:pt x="0" y="192"/>
                  </a:moveTo>
                  <a:cubicBezTo>
                    <a:pt x="0" y="86"/>
                    <a:pt x="86" y="0"/>
                    <a:pt x="192" y="0"/>
                  </a:cubicBezTo>
                  <a:cubicBezTo>
                    <a:pt x="192" y="0"/>
                    <a:pt x="192" y="0"/>
                    <a:pt x="192" y="0"/>
                  </a:cubicBezTo>
                  <a:lnTo>
                    <a:pt x="192" y="0"/>
                  </a:lnTo>
                  <a:cubicBezTo>
                    <a:pt x="299" y="0"/>
                    <a:pt x="384" y="86"/>
                    <a:pt x="384" y="192"/>
                  </a:cubicBezTo>
                  <a:cubicBezTo>
                    <a:pt x="384" y="192"/>
                    <a:pt x="384" y="192"/>
                    <a:pt x="384" y="192"/>
                  </a:cubicBezTo>
                  <a:lnTo>
                    <a:pt x="384" y="192"/>
                  </a:lnTo>
                  <a:cubicBezTo>
                    <a:pt x="384" y="299"/>
                    <a:pt x="299" y="384"/>
                    <a:pt x="192" y="384"/>
                  </a:cubicBezTo>
                  <a:cubicBezTo>
                    <a:pt x="192" y="384"/>
                    <a:pt x="192" y="384"/>
                    <a:pt x="192" y="384"/>
                  </a:cubicBezTo>
                  <a:lnTo>
                    <a:pt x="192" y="384"/>
                  </a:lnTo>
                  <a:cubicBezTo>
                    <a:pt x="86" y="384"/>
                    <a:pt x="0" y="299"/>
                    <a:pt x="0" y="192"/>
                  </a:cubicBezTo>
                  <a:cubicBezTo>
                    <a:pt x="0" y="192"/>
                    <a:pt x="0" y="192"/>
                    <a:pt x="0" y="192"/>
                  </a:cubicBezTo>
                  <a:close/>
                </a:path>
              </a:pathLst>
            </a:custGeom>
            <a:solidFill>
              <a:schemeClr val="tx2"/>
            </a:solidFill>
            <a:ln>
              <a:headEnd/>
              <a:tailEnd/>
            </a:ln>
          </p:spPr>
          <p:style>
            <a:lnRef idx="0">
              <a:schemeClr val="accent2"/>
            </a:lnRef>
            <a:fillRef idx="3">
              <a:schemeClr val="accent2"/>
            </a:fillRef>
            <a:effectRef idx="3">
              <a:schemeClr val="accent2"/>
            </a:effectRef>
            <a:fontRef idx="minor">
              <a:schemeClr val="lt1"/>
            </a:fontRef>
          </p:style>
          <p:txBody>
            <a:bodyPr/>
            <a:lstStyle/>
            <a:p>
              <a:pPr algn="l" eaLnBrk="1" fontAlgn="auto" hangingPunct="1">
                <a:spcBef>
                  <a:spcPts val="0"/>
                </a:spcBef>
                <a:spcAft>
                  <a:spcPts val="0"/>
                </a:spcAft>
                <a:defRPr/>
              </a:pPr>
              <a:endParaRPr lang="en-US" sz="1100" dirty="0">
                <a:solidFill>
                  <a:srgbClr val="FFFFFF"/>
                </a:solidFill>
                <a:latin typeface="Arial"/>
              </a:endParaRPr>
            </a:p>
          </p:txBody>
        </p:sp>
        <p:sp>
          <p:nvSpPr>
            <p:cNvPr id="45" name="Rectangle 110"/>
            <p:cNvSpPr>
              <a:spLocks noChangeArrowheads="1"/>
            </p:cNvSpPr>
            <p:nvPr/>
          </p:nvSpPr>
          <p:spPr bwMode="auto">
            <a:xfrm>
              <a:off x="5808393" y="2466294"/>
              <a:ext cx="373929" cy="12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304925" eaLnBrk="0" hangingPunct="0">
                <a:spcBef>
                  <a:spcPts val="1200"/>
                </a:spcBef>
                <a:buClr>
                  <a:schemeClr val="accent1"/>
                </a:buClr>
                <a:buFont typeface="Arial" charset="0"/>
                <a:buChar char="•"/>
                <a:defRPr sz="2400">
                  <a:solidFill>
                    <a:schemeClr val="tx1"/>
                  </a:solidFill>
                  <a:latin typeface="Arial" charset="0"/>
                </a:defRPr>
              </a:lvl1pPr>
              <a:lvl2pPr marL="742950" indent="-285750" defTabSz="1304925" eaLnBrk="0" hangingPunct="0">
                <a:spcBef>
                  <a:spcPts val="600"/>
                </a:spcBef>
                <a:buClr>
                  <a:schemeClr val="accent1"/>
                </a:buClr>
                <a:buFont typeface="Arial" charset="0"/>
                <a:buChar char="–"/>
                <a:defRPr sz="2200">
                  <a:solidFill>
                    <a:schemeClr val="tx1"/>
                  </a:solidFill>
                  <a:latin typeface="Arial" charset="0"/>
                </a:defRPr>
              </a:lvl2pPr>
              <a:lvl3pPr marL="1143000" indent="-228600" defTabSz="1304925" eaLnBrk="0" hangingPunct="0">
                <a:spcBef>
                  <a:spcPts val="600"/>
                </a:spcBef>
                <a:buClr>
                  <a:schemeClr val="accent1"/>
                </a:buClr>
                <a:buFont typeface="Arial" charset="0"/>
                <a:buChar char="•"/>
                <a:defRPr sz="2000">
                  <a:solidFill>
                    <a:schemeClr val="tx1"/>
                  </a:solidFill>
                  <a:latin typeface="Arial" charset="0"/>
                </a:defRPr>
              </a:lvl3pPr>
              <a:lvl4pPr marL="1600200" indent="-228600" defTabSz="1304925" eaLnBrk="0" hangingPunct="0">
                <a:spcBef>
                  <a:spcPts val="600"/>
                </a:spcBef>
                <a:buClr>
                  <a:schemeClr val="accent1"/>
                </a:buClr>
                <a:buFont typeface="Arial" charset="0"/>
                <a:buChar char="–"/>
                <a:defRPr>
                  <a:solidFill>
                    <a:schemeClr val="tx1"/>
                  </a:solidFill>
                  <a:latin typeface="Arial" charset="0"/>
                </a:defRPr>
              </a:lvl4pPr>
              <a:lvl5pPr marL="2057400" indent="-228600" defTabSz="1304925" eaLnBrk="0" hangingPunct="0">
                <a:spcBef>
                  <a:spcPts val="600"/>
                </a:spcBef>
                <a:buClr>
                  <a:schemeClr val="accent1"/>
                </a:buClr>
                <a:buFont typeface="Arial" charset="0"/>
                <a:buChar char="•"/>
                <a:defRPr sz="1600">
                  <a:solidFill>
                    <a:schemeClr val="tx1"/>
                  </a:solidFill>
                  <a:latin typeface="Arial" charset="0"/>
                </a:defRPr>
              </a:lvl5pPr>
              <a:lvl6pPr marL="25146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6pPr>
              <a:lvl7pPr marL="29718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7pPr>
              <a:lvl8pPr marL="34290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8pPr>
              <a:lvl9pPr marL="3886200" indent="-228600" defTabSz="1304925" eaLnBrk="0" fontAlgn="base" hangingPunct="0">
                <a:spcBef>
                  <a:spcPts val="600"/>
                </a:spcBef>
                <a:spcAft>
                  <a:spcPct val="0"/>
                </a:spcAft>
                <a:buClr>
                  <a:schemeClr val="accent1"/>
                </a:buClr>
                <a:buFont typeface="Arial" charset="0"/>
                <a:buChar char="•"/>
                <a:defRPr sz="1600">
                  <a:solidFill>
                    <a:schemeClr val="tx1"/>
                  </a:solidFill>
                  <a:latin typeface="Arial" charset="0"/>
                </a:defRPr>
              </a:lvl9pPr>
            </a:lstStyle>
            <a:p>
              <a:pPr algn="l" eaLnBrk="1" fontAlgn="auto" hangingPunct="1">
                <a:spcBef>
                  <a:spcPct val="0"/>
                </a:spcBef>
                <a:spcAft>
                  <a:spcPts val="0"/>
                </a:spcAft>
                <a:buClrTx/>
                <a:buNone/>
              </a:pPr>
              <a:r>
                <a:rPr lang="en-US" altLang="en-US" sz="1100" dirty="0">
                  <a:solidFill>
                    <a:srgbClr val="000000"/>
                  </a:solidFill>
                </a:rPr>
                <a:t>Placebo</a:t>
              </a:r>
            </a:p>
          </p:txBody>
        </p:sp>
      </p:grpSp>
      <p:sp>
        <p:nvSpPr>
          <p:cNvPr id="2" name="Rectangle 1">
            <a:extLst>
              <a:ext uri="{FF2B5EF4-FFF2-40B4-BE49-F238E27FC236}">
                <a16:creationId xmlns:a16="http://schemas.microsoft.com/office/drawing/2014/main" id="{9F553631-3B8D-490D-BC0B-5673415725F3}"/>
              </a:ext>
            </a:extLst>
          </p:cNvPr>
          <p:cNvSpPr/>
          <p:nvPr/>
        </p:nvSpPr>
        <p:spPr>
          <a:xfrm>
            <a:off x="7962900" y="5841177"/>
            <a:ext cx="2057400" cy="943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533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693BE088-AA06-45BA-8909-2BF5403DA0C1}"/>
              </a:ext>
            </a:extLst>
          </p:cNvPr>
          <p:cNvGrpSpPr/>
          <p:nvPr/>
        </p:nvGrpSpPr>
        <p:grpSpPr>
          <a:xfrm>
            <a:off x="1376183" y="2950887"/>
            <a:ext cx="3327306" cy="1774105"/>
            <a:chOff x="1540058" y="2667787"/>
            <a:chExt cx="91440" cy="2102643"/>
          </a:xfrm>
        </p:grpSpPr>
        <p:cxnSp>
          <p:nvCxnSpPr>
            <p:cNvPr id="15" name="Straight Connector 14">
              <a:extLst>
                <a:ext uri="{FF2B5EF4-FFF2-40B4-BE49-F238E27FC236}">
                  <a16:creationId xmlns:a16="http://schemas.microsoft.com/office/drawing/2014/main" id="{90EDCB49-11F6-4230-A758-090ACF7071AA}"/>
                </a:ext>
              </a:extLst>
            </p:cNvPr>
            <p:cNvCxnSpPr/>
            <p:nvPr/>
          </p:nvCxnSpPr>
          <p:spPr>
            <a:xfrm>
              <a:off x="1540058" y="2667787"/>
              <a:ext cx="91440"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AC8AC16-FC1B-429A-8CFE-FCEEA5B1B3D7}"/>
                </a:ext>
              </a:extLst>
            </p:cNvPr>
            <p:cNvCxnSpPr/>
            <p:nvPr/>
          </p:nvCxnSpPr>
          <p:spPr>
            <a:xfrm>
              <a:off x="1540058" y="3194043"/>
              <a:ext cx="91440"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05BF01F-FB82-4611-9495-5123462036EF}"/>
                </a:ext>
              </a:extLst>
            </p:cNvPr>
            <p:cNvCxnSpPr/>
            <p:nvPr/>
          </p:nvCxnSpPr>
          <p:spPr>
            <a:xfrm>
              <a:off x="1540058" y="3720299"/>
              <a:ext cx="91440"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FB2360F-5C02-4024-A6E2-C6BD0551BE12}"/>
                </a:ext>
              </a:extLst>
            </p:cNvPr>
            <p:cNvCxnSpPr/>
            <p:nvPr/>
          </p:nvCxnSpPr>
          <p:spPr>
            <a:xfrm>
              <a:off x="1540058" y="4244174"/>
              <a:ext cx="91440"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3F617DB-AEDA-4696-9A62-E54774ED48B9}"/>
                </a:ext>
              </a:extLst>
            </p:cNvPr>
            <p:cNvCxnSpPr/>
            <p:nvPr/>
          </p:nvCxnSpPr>
          <p:spPr>
            <a:xfrm>
              <a:off x="1540058" y="4770430"/>
              <a:ext cx="91440"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2A2CCB63-ECBC-4A5F-8544-285A8122F56F}"/>
              </a:ext>
            </a:extLst>
          </p:cNvPr>
          <p:cNvGrpSpPr/>
          <p:nvPr/>
        </p:nvGrpSpPr>
        <p:grpSpPr>
          <a:xfrm>
            <a:off x="1743468" y="3569618"/>
            <a:ext cx="367680" cy="553965"/>
            <a:chOff x="10566551" y="2365612"/>
            <a:chExt cx="91440" cy="232012"/>
          </a:xfrm>
        </p:grpSpPr>
        <p:cxnSp>
          <p:nvCxnSpPr>
            <p:cNvPr id="48" name="Straight Connector 47">
              <a:extLst>
                <a:ext uri="{FF2B5EF4-FFF2-40B4-BE49-F238E27FC236}">
                  <a16:creationId xmlns:a16="http://schemas.microsoft.com/office/drawing/2014/main" id="{C2F02B58-0E76-4589-9F5F-932557DE7569}"/>
                </a:ext>
              </a:extLst>
            </p:cNvPr>
            <p:cNvCxnSpPr/>
            <p:nvPr/>
          </p:nvCxnSpPr>
          <p:spPr>
            <a:xfrm>
              <a:off x="10566551" y="236561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523B65E-AAF2-41BF-A1C6-4E7BEAE70FAC}"/>
                </a:ext>
              </a:extLst>
            </p:cNvPr>
            <p:cNvCxnSpPr/>
            <p:nvPr/>
          </p:nvCxnSpPr>
          <p:spPr>
            <a:xfrm>
              <a:off x="10612271" y="2365612"/>
              <a:ext cx="0" cy="232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8D651356-EB89-40CE-9665-4EF5E9F2C708}"/>
              </a:ext>
            </a:extLst>
          </p:cNvPr>
          <p:cNvGrpSpPr/>
          <p:nvPr/>
        </p:nvGrpSpPr>
        <p:grpSpPr>
          <a:xfrm>
            <a:off x="2858962" y="3392527"/>
            <a:ext cx="367680" cy="630598"/>
            <a:chOff x="10566551" y="2365612"/>
            <a:chExt cx="91440" cy="232012"/>
          </a:xfrm>
        </p:grpSpPr>
        <p:cxnSp>
          <p:nvCxnSpPr>
            <p:cNvPr id="53" name="Straight Connector 52">
              <a:extLst>
                <a:ext uri="{FF2B5EF4-FFF2-40B4-BE49-F238E27FC236}">
                  <a16:creationId xmlns:a16="http://schemas.microsoft.com/office/drawing/2014/main" id="{7F30D055-5B9F-4E8A-AEAE-358D5B343D88}"/>
                </a:ext>
              </a:extLst>
            </p:cNvPr>
            <p:cNvCxnSpPr/>
            <p:nvPr/>
          </p:nvCxnSpPr>
          <p:spPr>
            <a:xfrm>
              <a:off x="10566551" y="236561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B639560-B8B2-4BD5-85BD-C6C14B6BE137}"/>
                </a:ext>
              </a:extLst>
            </p:cNvPr>
            <p:cNvCxnSpPr/>
            <p:nvPr/>
          </p:nvCxnSpPr>
          <p:spPr>
            <a:xfrm>
              <a:off x="10612271" y="2365612"/>
              <a:ext cx="0" cy="232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3FD028D7-6455-44F3-8645-F7C8EFAA6009}"/>
              </a:ext>
            </a:extLst>
          </p:cNvPr>
          <p:cNvGrpSpPr/>
          <p:nvPr/>
        </p:nvGrpSpPr>
        <p:grpSpPr>
          <a:xfrm>
            <a:off x="3964011" y="3054985"/>
            <a:ext cx="367680" cy="630598"/>
            <a:chOff x="10566551" y="2365612"/>
            <a:chExt cx="91440" cy="232012"/>
          </a:xfrm>
        </p:grpSpPr>
        <p:cxnSp>
          <p:nvCxnSpPr>
            <p:cNvPr id="57" name="Straight Connector 56">
              <a:extLst>
                <a:ext uri="{FF2B5EF4-FFF2-40B4-BE49-F238E27FC236}">
                  <a16:creationId xmlns:a16="http://schemas.microsoft.com/office/drawing/2014/main" id="{4AFD5340-D45D-440E-AC07-D77F561F2038}"/>
                </a:ext>
              </a:extLst>
            </p:cNvPr>
            <p:cNvCxnSpPr/>
            <p:nvPr/>
          </p:nvCxnSpPr>
          <p:spPr>
            <a:xfrm>
              <a:off x="10566551" y="236561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A36229-15F8-4230-8068-326AE6D0C2B4}"/>
                </a:ext>
              </a:extLst>
            </p:cNvPr>
            <p:cNvCxnSpPr/>
            <p:nvPr/>
          </p:nvCxnSpPr>
          <p:spPr>
            <a:xfrm>
              <a:off x="10612271" y="2365612"/>
              <a:ext cx="0" cy="232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Content Placeholder 6"/>
          <p:cNvSpPr>
            <a:spLocks noGrp="1"/>
          </p:cNvSpPr>
          <p:nvPr>
            <p:ph sz="quarter" idx="10"/>
          </p:nvPr>
        </p:nvSpPr>
        <p:spPr/>
        <p:txBody>
          <a:bodyPr/>
          <a:lstStyle/>
          <a:p>
            <a:r>
              <a:rPr lang="en-US" dirty="0"/>
              <a:t>ADP = adenosine diphosphate.</a:t>
            </a:r>
            <a:br>
              <a:rPr lang="en-US" dirty="0"/>
            </a:br>
            <a:r>
              <a:rPr lang="en-US" dirty="0"/>
              <a:t>Navarese EP, et al. </a:t>
            </a:r>
            <a:r>
              <a:rPr lang="en-US" i="1" dirty="0"/>
              <a:t>Int J Cardiol</a:t>
            </a:r>
            <a:r>
              <a:rPr lang="en-US" dirty="0"/>
              <a:t>. 2017;227:644-649.</a:t>
            </a:r>
          </a:p>
        </p:txBody>
      </p:sp>
      <p:sp>
        <p:nvSpPr>
          <p:cNvPr id="6" name="Title 5"/>
          <p:cNvSpPr>
            <a:spLocks noGrp="1"/>
          </p:cNvSpPr>
          <p:nvPr>
            <p:ph type="title"/>
          </p:nvPr>
        </p:nvSpPr>
        <p:spPr>
          <a:xfrm>
            <a:off x="114304" y="128588"/>
            <a:ext cx="10172696" cy="880553"/>
          </a:xfrm>
        </p:spPr>
        <p:txBody>
          <a:bodyPr/>
          <a:lstStyle/>
          <a:p>
            <a:r>
              <a:rPr lang="en-US" sz="2800" dirty="0"/>
              <a:t>PCSK9 Levels Are Associated with Increased</a:t>
            </a:r>
            <a:br>
              <a:rPr lang="en-US" sz="2800" dirty="0"/>
            </a:br>
            <a:r>
              <a:rPr lang="en-US" sz="2800" dirty="0"/>
              <a:t>Platelet Reactivity and MACE in Patients with ACS</a:t>
            </a:r>
          </a:p>
        </p:txBody>
      </p:sp>
      <p:sp>
        <p:nvSpPr>
          <p:cNvPr id="16" name="TextBox 122"/>
          <p:cNvSpPr txBox="1">
            <a:spLocks noChangeArrowheads="1"/>
          </p:cNvSpPr>
          <p:nvPr/>
        </p:nvSpPr>
        <p:spPr bwMode="auto">
          <a:xfrm>
            <a:off x="1777993" y="1447800"/>
            <a:ext cx="7544601" cy="38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no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defTabSz="385785" eaLnBrk="1" fontAlgn="auto" hangingPunct="1">
              <a:spcBef>
                <a:spcPts val="0"/>
              </a:spcBef>
              <a:spcAft>
                <a:spcPts val="0"/>
              </a:spcAft>
            </a:pPr>
            <a:r>
              <a:rPr lang="en-US" altLang="en-US" sz="2000" b="1" dirty="0">
                <a:solidFill>
                  <a:schemeClr val="accent1">
                    <a:lumMod val="50000"/>
                  </a:schemeClr>
                </a:solidFill>
              </a:rPr>
              <a:t>PCSK9-REACT Study</a:t>
            </a:r>
            <a:br>
              <a:rPr lang="en-US" altLang="en-US" sz="2000" b="1" dirty="0">
                <a:solidFill>
                  <a:schemeClr val="accent1">
                    <a:lumMod val="50000"/>
                  </a:schemeClr>
                </a:solidFill>
              </a:rPr>
            </a:br>
            <a:r>
              <a:rPr lang="en-US" altLang="en-US" sz="2000" b="1" dirty="0">
                <a:solidFill>
                  <a:schemeClr val="accent1">
                    <a:lumMod val="50000"/>
                  </a:schemeClr>
                </a:solidFill>
              </a:rPr>
              <a:t>Prospective, Single-Center, Observational Study in Austria</a:t>
            </a:r>
          </a:p>
        </p:txBody>
      </p:sp>
      <p:sp>
        <p:nvSpPr>
          <p:cNvPr id="17" name="TextBox 7">
            <a:extLst>
              <a:ext uri="{FF2B5EF4-FFF2-40B4-BE49-F238E27FC236}">
                <a16:creationId xmlns:a16="http://schemas.microsoft.com/office/drawing/2014/main" id="{6687DEF8-61F6-417D-906F-2D274A06F5CD}"/>
              </a:ext>
            </a:extLst>
          </p:cNvPr>
          <p:cNvSpPr txBox="1">
            <a:spLocks noChangeArrowheads="1"/>
          </p:cNvSpPr>
          <p:nvPr/>
        </p:nvSpPr>
        <p:spPr bwMode="auto">
          <a:xfrm rot="16200000">
            <a:off x="-245805" y="3953224"/>
            <a:ext cx="2346796" cy="155877"/>
          </a:xfrm>
          <a:prstGeom prst="rect">
            <a:avLst/>
          </a:prstGeom>
          <a:noFill/>
          <a:ln>
            <a:noFill/>
          </a:ln>
        </p:spPr>
        <p:txBody>
          <a:bodyPr wrap="none"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771571" eaLnBrk="1" fontAlgn="auto" hangingPunct="1">
              <a:spcBef>
                <a:spcPts val="0"/>
              </a:spcBef>
              <a:spcAft>
                <a:spcPts val="0"/>
              </a:spcAft>
            </a:pPr>
            <a:r>
              <a:rPr lang="en-US" altLang="en-US" sz="1013" b="1" dirty="0">
                <a:solidFill>
                  <a:srgbClr val="000000"/>
                </a:solidFill>
                <a:latin typeface="Arial" panose="020B0604020202020204"/>
              </a:rPr>
              <a:t>ADP-induced Platelet Aggregation (U)</a:t>
            </a:r>
          </a:p>
        </p:txBody>
      </p:sp>
      <p:grpSp>
        <p:nvGrpSpPr>
          <p:cNvPr id="37" name="Group 36">
            <a:extLst>
              <a:ext uri="{FF2B5EF4-FFF2-40B4-BE49-F238E27FC236}">
                <a16:creationId xmlns:a16="http://schemas.microsoft.com/office/drawing/2014/main" id="{F643F216-5FBC-4EFE-A30A-E0BCBF329A43}"/>
              </a:ext>
            </a:extLst>
          </p:cNvPr>
          <p:cNvGrpSpPr/>
          <p:nvPr/>
        </p:nvGrpSpPr>
        <p:grpSpPr>
          <a:xfrm>
            <a:off x="1112047" y="2872947"/>
            <a:ext cx="144270" cy="2374011"/>
            <a:chOff x="1317979" y="2575415"/>
            <a:chExt cx="170986" cy="2813642"/>
          </a:xfrm>
        </p:grpSpPr>
        <p:sp>
          <p:nvSpPr>
            <p:cNvPr id="18" name="TextBox 17">
              <a:extLst>
                <a:ext uri="{FF2B5EF4-FFF2-40B4-BE49-F238E27FC236}">
                  <a16:creationId xmlns:a16="http://schemas.microsoft.com/office/drawing/2014/main" id="{4F48A98F-C572-4540-91C2-AF42CC1A3A2D}"/>
                </a:ext>
              </a:extLst>
            </p:cNvPr>
            <p:cNvSpPr txBox="1"/>
            <p:nvPr/>
          </p:nvSpPr>
          <p:spPr>
            <a:xfrm>
              <a:off x="1317979" y="2575415"/>
              <a:ext cx="170986" cy="184743"/>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013" dirty="0">
                  <a:solidFill>
                    <a:srgbClr val="000000"/>
                  </a:solidFill>
                  <a:latin typeface="Arial" panose="020B0604020202020204"/>
                </a:rPr>
                <a:t>25</a:t>
              </a:r>
            </a:p>
          </p:txBody>
        </p:sp>
        <p:sp>
          <p:nvSpPr>
            <p:cNvPr id="27" name="TextBox 26">
              <a:extLst>
                <a:ext uri="{FF2B5EF4-FFF2-40B4-BE49-F238E27FC236}">
                  <a16:creationId xmlns:a16="http://schemas.microsoft.com/office/drawing/2014/main" id="{52C79B92-6DE2-4626-9019-5F8E6EAB299D}"/>
                </a:ext>
              </a:extLst>
            </p:cNvPr>
            <p:cNvSpPr txBox="1"/>
            <p:nvPr/>
          </p:nvSpPr>
          <p:spPr>
            <a:xfrm>
              <a:off x="1317979" y="3101670"/>
              <a:ext cx="170986" cy="184743"/>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013" dirty="0">
                  <a:solidFill>
                    <a:srgbClr val="000000"/>
                  </a:solidFill>
                  <a:latin typeface="Arial" panose="020B0604020202020204"/>
                </a:rPr>
                <a:t>20</a:t>
              </a:r>
            </a:p>
          </p:txBody>
        </p:sp>
        <p:sp>
          <p:nvSpPr>
            <p:cNvPr id="29" name="TextBox 28">
              <a:extLst>
                <a:ext uri="{FF2B5EF4-FFF2-40B4-BE49-F238E27FC236}">
                  <a16:creationId xmlns:a16="http://schemas.microsoft.com/office/drawing/2014/main" id="{2E0A98C2-CAFF-4ECF-9DA6-2975CB9D4AC1}"/>
                </a:ext>
              </a:extLst>
            </p:cNvPr>
            <p:cNvSpPr txBox="1"/>
            <p:nvPr/>
          </p:nvSpPr>
          <p:spPr>
            <a:xfrm>
              <a:off x="1317979" y="3627927"/>
              <a:ext cx="170986" cy="184743"/>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013" dirty="0">
                  <a:solidFill>
                    <a:srgbClr val="000000"/>
                  </a:solidFill>
                  <a:latin typeface="Arial" panose="020B0604020202020204"/>
                </a:rPr>
                <a:t>15</a:t>
              </a:r>
            </a:p>
          </p:txBody>
        </p:sp>
        <p:sp>
          <p:nvSpPr>
            <p:cNvPr id="31" name="TextBox 30">
              <a:extLst>
                <a:ext uri="{FF2B5EF4-FFF2-40B4-BE49-F238E27FC236}">
                  <a16:creationId xmlns:a16="http://schemas.microsoft.com/office/drawing/2014/main" id="{43B2A06A-2768-4BC5-9D81-2AD01F39F2D6}"/>
                </a:ext>
              </a:extLst>
            </p:cNvPr>
            <p:cNvSpPr txBox="1"/>
            <p:nvPr/>
          </p:nvSpPr>
          <p:spPr>
            <a:xfrm>
              <a:off x="1317979" y="4151802"/>
              <a:ext cx="170986" cy="184743"/>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013" dirty="0">
                  <a:solidFill>
                    <a:srgbClr val="000000"/>
                  </a:solidFill>
                  <a:latin typeface="Arial" panose="020B0604020202020204"/>
                </a:rPr>
                <a:t>10</a:t>
              </a:r>
            </a:p>
          </p:txBody>
        </p:sp>
        <p:sp>
          <p:nvSpPr>
            <p:cNvPr id="33" name="TextBox 32">
              <a:extLst>
                <a:ext uri="{FF2B5EF4-FFF2-40B4-BE49-F238E27FC236}">
                  <a16:creationId xmlns:a16="http://schemas.microsoft.com/office/drawing/2014/main" id="{1EC26BC2-A9C5-4D95-8983-42959FC07071}"/>
                </a:ext>
              </a:extLst>
            </p:cNvPr>
            <p:cNvSpPr txBox="1"/>
            <p:nvPr/>
          </p:nvSpPr>
          <p:spPr>
            <a:xfrm>
              <a:off x="1403471" y="4678058"/>
              <a:ext cx="85494" cy="184743"/>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013" dirty="0">
                  <a:solidFill>
                    <a:srgbClr val="000000"/>
                  </a:solidFill>
                  <a:latin typeface="Arial" panose="020B0604020202020204"/>
                </a:rPr>
                <a:t>5</a:t>
              </a:r>
            </a:p>
          </p:txBody>
        </p:sp>
        <p:sp>
          <p:nvSpPr>
            <p:cNvPr id="35" name="TextBox 34">
              <a:extLst>
                <a:ext uri="{FF2B5EF4-FFF2-40B4-BE49-F238E27FC236}">
                  <a16:creationId xmlns:a16="http://schemas.microsoft.com/office/drawing/2014/main" id="{4548CEB5-2FFA-44A5-92A5-81C658060288}"/>
                </a:ext>
              </a:extLst>
            </p:cNvPr>
            <p:cNvSpPr txBox="1"/>
            <p:nvPr/>
          </p:nvSpPr>
          <p:spPr>
            <a:xfrm>
              <a:off x="1403471" y="5204314"/>
              <a:ext cx="85494" cy="184743"/>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013" dirty="0">
                  <a:solidFill>
                    <a:srgbClr val="000000"/>
                  </a:solidFill>
                  <a:latin typeface="Arial" panose="020B0604020202020204"/>
                </a:rPr>
                <a:t>0</a:t>
              </a:r>
            </a:p>
          </p:txBody>
        </p:sp>
      </p:grpSp>
      <p:grpSp>
        <p:nvGrpSpPr>
          <p:cNvPr id="60" name="Group 59">
            <a:extLst>
              <a:ext uri="{FF2B5EF4-FFF2-40B4-BE49-F238E27FC236}">
                <a16:creationId xmlns:a16="http://schemas.microsoft.com/office/drawing/2014/main" id="{65875E0D-AC89-4A28-89B3-C58905D5B426}"/>
              </a:ext>
            </a:extLst>
          </p:cNvPr>
          <p:cNvGrpSpPr/>
          <p:nvPr/>
        </p:nvGrpSpPr>
        <p:grpSpPr>
          <a:xfrm>
            <a:off x="1662011" y="5279987"/>
            <a:ext cx="2757549" cy="155877"/>
            <a:chOff x="1969791" y="5428190"/>
            <a:chExt cx="3268206" cy="184743"/>
          </a:xfrm>
        </p:grpSpPr>
        <p:sp>
          <p:nvSpPr>
            <p:cNvPr id="40" name="TextBox 39">
              <a:extLst>
                <a:ext uri="{FF2B5EF4-FFF2-40B4-BE49-F238E27FC236}">
                  <a16:creationId xmlns:a16="http://schemas.microsoft.com/office/drawing/2014/main" id="{3DEE09F9-CBD6-4817-B4AE-3E9D20E1006D}"/>
                </a:ext>
              </a:extLst>
            </p:cNvPr>
            <p:cNvSpPr txBox="1"/>
            <p:nvPr/>
          </p:nvSpPr>
          <p:spPr>
            <a:xfrm>
              <a:off x="1969791" y="5428190"/>
              <a:ext cx="628852" cy="184743"/>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013" dirty="0">
                  <a:solidFill>
                    <a:srgbClr val="000000"/>
                  </a:solidFill>
                  <a:latin typeface="Arial" panose="020B0604020202020204"/>
                </a:rPr>
                <a:t>1st tertile</a:t>
              </a:r>
            </a:p>
          </p:txBody>
        </p:sp>
        <p:sp>
          <p:nvSpPr>
            <p:cNvPr id="42" name="TextBox 41">
              <a:extLst>
                <a:ext uri="{FF2B5EF4-FFF2-40B4-BE49-F238E27FC236}">
                  <a16:creationId xmlns:a16="http://schemas.microsoft.com/office/drawing/2014/main" id="{8D68D613-D59A-486F-BFA9-7E2C5B59059E}"/>
                </a:ext>
              </a:extLst>
            </p:cNvPr>
            <p:cNvSpPr txBox="1"/>
            <p:nvPr/>
          </p:nvSpPr>
          <p:spPr>
            <a:xfrm>
              <a:off x="3267159" y="5428190"/>
              <a:ext cx="678249" cy="184743"/>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013" dirty="0">
                  <a:solidFill>
                    <a:srgbClr val="000000"/>
                  </a:solidFill>
                  <a:latin typeface="Arial" panose="020B0604020202020204"/>
                </a:rPr>
                <a:t>2nd tertile</a:t>
              </a:r>
            </a:p>
          </p:txBody>
        </p:sp>
        <p:sp>
          <p:nvSpPr>
            <p:cNvPr id="44" name="TextBox 43">
              <a:extLst>
                <a:ext uri="{FF2B5EF4-FFF2-40B4-BE49-F238E27FC236}">
                  <a16:creationId xmlns:a16="http://schemas.microsoft.com/office/drawing/2014/main" id="{CED2250C-1DA3-4FCC-9B5A-C4BD7F45BDE9}"/>
                </a:ext>
              </a:extLst>
            </p:cNvPr>
            <p:cNvSpPr txBox="1"/>
            <p:nvPr/>
          </p:nvSpPr>
          <p:spPr>
            <a:xfrm>
              <a:off x="4593946" y="5428190"/>
              <a:ext cx="644051" cy="184743"/>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013" dirty="0">
                  <a:solidFill>
                    <a:srgbClr val="000000"/>
                  </a:solidFill>
                  <a:latin typeface="Arial" panose="020B0604020202020204"/>
                </a:rPr>
                <a:t>3rd tertile</a:t>
              </a:r>
            </a:p>
          </p:txBody>
        </p:sp>
      </p:grpSp>
      <p:sp>
        <p:nvSpPr>
          <p:cNvPr id="45" name="TextBox 44">
            <a:extLst>
              <a:ext uri="{FF2B5EF4-FFF2-40B4-BE49-F238E27FC236}">
                <a16:creationId xmlns:a16="http://schemas.microsoft.com/office/drawing/2014/main" id="{C72DA24E-BDA5-4DDE-AB7E-4AA4C65A6F6B}"/>
              </a:ext>
            </a:extLst>
          </p:cNvPr>
          <p:cNvSpPr txBox="1"/>
          <p:nvPr/>
        </p:nvSpPr>
        <p:spPr>
          <a:xfrm>
            <a:off x="2640447" y="5537152"/>
            <a:ext cx="804708" cy="15587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013" b="1" dirty="0">
                <a:solidFill>
                  <a:srgbClr val="000000"/>
                </a:solidFill>
                <a:latin typeface="Arial" panose="020B0604020202020204"/>
              </a:rPr>
              <a:t>PSCK9 Level</a:t>
            </a:r>
          </a:p>
        </p:txBody>
      </p:sp>
      <p:sp>
        <p:nvSpPr>
          <p:cNvPr id="23" name="Rectangle 22">
            <a:extLst>
              <a:ext uri="{FF2B5EF4-FFF2-40B4-BE49-F238E27FC236}">
                <a16:creationId xmlns:a16="http://schemas.microsoft.com/office/drawing/2014/main" id="{B78E53B8-FB24-4CBD-9115-43EA60FD89AA}"/>
              </a:ext>
            </a:extLst>
          </p:cNvPr>
          <p:cNvSpPr/>
          <p:nvPr/>
        </p:nvSpPr>
        <p:spPr bwMode="gray">
          <a:xfrm>
            <a:off x="1556623" y="4096722"/>
            <a:ext cx="741368" cy="1069440"/>
          </a:xfrm>
          <a:prstGeom prst="rect">
            <a:avLst/>
          </a:prstGeom>
          <a:solidFill>
            <a:schemeClr val="accent1"/>
          </a:solidFill>
          <a:ln w="3175" algn="ctr">
            <a:noFill/>
            <a:miter lim="800000"/>
            <a:headEnd/>
            <a:tailEnd/>
          </a:ln>
          <a:effectLst/>
        </p:spPr>
        <p:txBody>
          <a:bodyPr wrap="none" lIns="0" tIns="0" rIns="0" bIns="0"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sp>
        <p:nvSpPr>
          <p:cNvPr id="51" name="Rectangle 50">
            <a:extLst>
              <a:ext uri="{FF2B5EF4-FFF2-40B4-BE49-F238E27FC236}">
                <a16:creationId xmlns:a16="http://schemas.microsoft.com/office/drawing/2014/main" id="{2BE285D3-DBBA-4842-9583-82CC43D2946B}"/>
              </a:ext>
            </a:extLst>
          </p:cNvPr>
          <p:cNvSpPr/>
          <p:nvPr/>
        </p:nvSpPr>
        <p:spPr bwMode="gray">
          <a:xfrm>
            <a:off x="2672117" y="4003033"/>
            <a:ext cx="741368" cy="1163129"/>
          </a:xfrm>
          <a:prstGeom prst="rect">
            <a:avLst/>
          </a:prstGeom>
          <a:solidFill>
            <a:schemeClr val="accent2"/>
          </a:solidFill>
          <a:ln w="3175" algn="ctr">
            <a:noFill/>
            <a:miter lim="800000"/>
            <a:headEnd/>
            <a:tailEnd/>
          </a:ln>
          <a:effectLst/>
        </p:spPr>
        <p:txBody>
          <a:bodyPr wrap="none" lIns="0" tIns="0" rIns="0" bIns="0"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sp>
        <p:nvSpPr>
          <p:cNvPr id="55" name="Rectangle 54">
            <a:extLst>
              <a:ext uri="{FF2B5EF4-FFF2-40B4-BE49-F238E27FC236}">
                <a16:creationId xmlns:a16="http://schemas.microsoft.com/office/drawing/2014/main" id="{ED2DA2A7-B579-43C6-A925-C3EEE30AEBD9}"/>
              </a:ext>
            </a:extLst>
          </p:cNvPr>
          <p:cNvSpPr/>
          <p:nvPr/>
        </p:nvSpPr>
        <p:spPr bwMode="gray">
          <a:xfrm>
            <a:off x="3777167" y="3585123"/>
            <a:ext cx="741368" cy="1581039"/>
          </a:xfrm>
          <a:prstGeom prst="rect">
            <a:avLst/>
          </a:prstGeom>
          <a:solidFill>
            <a:schemeClr val="accent3"/>
          </a:solidFill>
          <a:ln w="3175" algn="ctr">
            <a:noFill/>
            <a:miter lim="800000"/>
            <a:headEnd/>
            <a:tailEnd/>
          </a:ln>
          <a:effectLst/>
        </p:spPr>
        <p:txBody>
          <a:bodyPr wrap="none" lIns="0" tIns="0" rIns="0" bIns="0"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sp>
        <p:nvSpPr>
          <p:cNvPr id="59" name="TextBox 58">
            <a:extLst>
              <a:ext uri="{FF2B5EF4-FFF2-40B4-BE49-F238E27FC236}">
                <a16:creationId xmlns:a16="http://schemas.microsoft.com/office/drawing/2014/main" id="{E8E6F806-3AAB-49F3-84EC-5D62CD861A43}"/>
              </a:ext>
            </a:extLst>
          </p:cNvPr>
          <p:cNvSpPr txBox="1"/>
          <p:nvPr/>
        </p:nvSpPr>
        <p:spPr>
          <a:xfrm>
            <a:off x="2755249" y="2262189"/>
            <a:ext cx="488916" cy="15587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013" i="1" dirty="0">
                <a:solidFill>
                  <a:srgbClr val="000000"/>
                </a:solidFill>
                <a:latin typeface="Arial" panose="020B0604020202020204"/>
              </a:rPr>
              <a:t>P</a:t>
            </a:r>
            <a:r>
              <a:rPr lang="en-US" sz="1013" dirty="0">
                <a:solidFill>
                  <a:srgbClr val="000000"/>
                </a:solidFill>
                <a:latin typeface="Arial" panose="020B0604020202020204"/>
              </a:rPr>
              <a:t> = 0.02</a:t>
            </a:r>
          </a:p>
        </p:txBody>
      </p:sp>
      <p:sp>
        <p:nvSpPr>
          <p:cNvPr id="24" name="Right Bracket 23">
            <a:extLst>
              <a:ext uri="{FF2B5EF4-FFF2-40B4-BE49-F238E27FC236}">
                <a16:creationId xmlns:a16="http://schemas.microsoft.com/office/drawing/2014/main" id="{87970F6B-D2D9-4D51-85EC-118E7F5EC3BF}"/>
              </a:ext>
            </a:extLst>
          </p:cNvPr>
          <p:cNvSpPr/>
          <p:nvPr/>
        </p:nvSpPr>
        <p:spPr>
          <a:xfrm rot="16200000">
            <a:off x="2913313" y="1415208"/>
            <a:ext cx="172789" cy="2302521"/>
          </a:xfrm>
          <a:prstGeom prst="rightBracket">
            <a:avLst>
              <a:gd name="adj" fmla="val 0"/>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sp>
        <p:nvSpPr>
          <p:cNvPr id="61" name="Right Bracket 60">
            <a:extLst>
              <a:ext uri="{FF2B5EF4-FFF2-40B4-BE49-F238E27FC236}">
                <a16:creationId xmlns:a16="http://schemas.microsoft.com/office/drawing/2014/main" id="{7AF5229A-AC20-47C0-B3D5-B79491FE2DE9}"/>
              </a:ext>
            </a:extLst>
          </p:cNvPr>
          <p:cNvSpPr/>
          <p:nvPr/>
        </p:nvSpPr>
        <p:spPr>
          <a:xfrm rot="16200000">
            <a:off x="2098106" y="2563939"/>
            <a:ext cx="633862" cy="1133177"/>
          </a:xfrm>
          <a:custGeom>
            <a:avLst/>
            <a:gdLst>
              <a:gd name="connsiteX0" fmla="*/ 0 w 471660"/>
              <a:gd name="connsiteY0" fmla="*/ 0 h 1343025"/>
              <a:gd name="connsiteX1" fmla="*/ 471660 w 471660"/>
              <a:gd name="connsiteY1" fmla="*/ 5 h 1343025"/>
              <a:gd name="connsiteX2" fmla="*/ 471660 w 471660"/>
              <a:gd name="connsiteY2" fmla="*/ 1343020 h 1343025"/>
              <a:gd name="connsiteX3" fmla="*/ 0 w 471660"/>
              <a:gd name="connsiteY3" fmla="*/ 1343025 h 1343025"/>
              <a:gd name="connsiteX4" fmla="*/ 0 w 471660"/>
              <a:gd name="connsiteY4" fmla="*/ 0 h 1343025"/>
              <a:gd name="connsiteX0" fmla="*/ 0 w 471660"/>
              <a:gd name="connsiteY0" fmla="*/ 0 h 1343025"/>
              <a:gd name="connsiteX1" fmla="*/ 471660 w 471660"/>
              <a:gd name="connsiteY1" fmla="*/ 5 h 1343025"/>
              <a:gd name="connsiteX2" fmla="*/ 471660 w 471660"/>
              <a:gd name="connsiteY2" fmla="*/ 1343020 h 1343025"/>
              <a:gd name="connsiteX3" fmla="*/ 0 w 471660"/>
              <a:gd name="connsiteY3" fmla="*/ 1343025 h 1343025"/>
              <a:gd name="connsiteX0" fmla="*/ 279584 w 751244"/>
              <a:gd name="connsiteY0" fmla="*/ 0 h 1343025"/>
              <a:gd name="connsiteX1" fmla="*/ 751244 w 751244"/>
              <a:gd name="connsiteY1" fmla="*/ 5 h 1343025"/>
              <a:gd name="connsiteX2" fmla="*/ 751244 w 751244"/>
              <a:gd name="connsiteY2" fmla="*/ 1343020 h 1343025"/>
              <a:gd name="connsiteX3" fmla="*/ 279584 w 751244"/>
              <a:gd name="connsiteY3" fmla="*/ 1343025 h 1343025"/>
              <a:gd name="connsiteX4" fmla="*/ 279584 w 751244"/>
              <a:gd name="connsiteY4" fmla="*/ 0 h 1343025"/>
              <a:gd name="connsiteX0" fmla="*/ 0 w 751244"/>
              <a:gd name="connsiteY0" fmla="*/ 6582 h 1343025"/>
              <a:gd name="connsiteX1" fmla="*/ 751244 w 751244"/>
              <a:gd name="connsiteY1" fmla="*/ 5 h 1343025"/>
              <a:gd name="connsiteX2" fmla="*/ 751244 w 751244"/>
              <a:gd name="connsiteY2" fmla="*/ 1343020 h 1343025"/>
              <a:gd name="connsiteX3" fmla="*/ 279584 w 751244"/>
              <a:gd name="connsiteY3" fmla="*/ 1343025 h 1343025"/>
            </a:gdLst>
            <a:ahLst/>
            <a:cxnLst>
              <a:cxn ang="0">
                <a:pos x="connsiteX0" y="connsiteY0"/>
              </a:cxn>
              <a:cxn ang="0">
                <a:pos x="connsiteX1" y="connsiteY1"/>
              </a:cxn>
              <a:cxn ang="0">
                <a:pos x="connsiteX2" y="connsiteY2"/>
              </a:cxn>
              <a:cxn ang="0">
                <a:pos x="connsiteX3" y="connsiteY3"/>
              </a:cxn>
            </a:cxnLst>
            <a:rect l="l" t="t" r="r" b="b"/>
            <a:pathLst>
              <a:path w="751244" h="1343025" stroke="0" extrusionOk="0">
                <a:moveTo>
                  <a:pt x="279584" y="0"/>
                </a:moveTo>
                <a:lnTo>
                  <a:pt x="751244" y="5"/>
                </a:lnTo>
                <a:lnTo>
                  <a:pt x="751244" y="1343020"/>
                </a:lnTo>
                <a:cubicBezTo>
                  <a:pt x="751244" y="1343023"/>
                  <a:pt x="540075" y="1343025"/>
                  <a:pt x="279584" y="1343025"/>
                </a:cubicBezTo>
                <a:lnTo>
                  <a:pt x="279584" y="0"/>
                </a:lnTo>
                <a:close/>
              </a:path>
              <a:path w="751244" h="1343025" fill="none">
                <a:moveTo>
                  <a:pt x="0" y="6582"/>
                </a:moveTo>
                <a:lnTo>
                  <a:pt x="751244" y="5"/>
                </a:lnTo>
                <a:lnTo>
                  <a:pt x="751244" y="1343020"/>
                </a:lnTo>
                <a:cubicBezTo>
                  <a:pt x="751244" y="1343023"/>
                  <a:pt x="540075" y="1343025"/>
                  <a:pt x="279584" y="1343025"/>
                </a:cubicBezTo>
              </a:path>
            </a:pathLst>
          </a:cu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sp>
        <p:nvSpPr>
          <p:cNvPr id="62" name="TextBox 61">
            <a:extLst>
              <a:ext uri="{FF2B5EF4-FFF2-40B4-BE49-F238E27FC236}">
                <a16:creationId xmlns:a16="http://schemas.microsoft.com/office/drawing/2014/main" id="{FD16C6A3-6C86-4DC3-AB93-12D7BEA8E6A5}"/>
              </a:ext>
            </a:extLst>
          </p:cNvPr>
          <p:cNvSpPr txBox="1"/>
          <p:nvPr/>
        </p:nvSpPr>
        <p:spPr>
          <a:xfrm>
            <a:off x="2170579" y="2607080"/>
            <a:ext cx="488916" cy="15587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013" i="1" dirty="0">
                <a:solidFill>
                  <a:srgbClr val="000000"/>
                </a:solidFill>
                <a:latin typeface="Arial" panose="020B0604020202020204"/>
              </a:rPr>
              <a:t>P</a:t>
            </a:r>
            <a:r>
              <a:rPr lang="en-US" sz="1013" dirty="0">
                <a:solidFill>
                  <a:srgbClr val="000000"/>
                </a:solidFill>
                <a:latin typeface="Arial" panose="020B0604020202020204"/>
              </a:rPr>
              <a:t> = 0.47</a:t>
            </a:r>
          </a:p>
        </p:txBody>
      </p:sp>
      <p:sp>
        <p:nvSpPr>
          <p:cNvPr id="63" name="Right Bracket 60">
            <a:extLst>
              <a:ext uri="{FF2B5EF4-FFF2-40B4-BE49-F238E27FC236}">
                <a16:creationId xmlns:a16="http://schemas.microsoft.com/office/drawing/2014/main" id="{4C6C1268-2389-4DE5-A666-B81EF3C9702E}"/>
              </a:ext>
            </a:extLst>
          </p:cNvPr>
          <p:cNvSpPr/>
          <p:nvPr/>
        </p:nvSpPr>
        <p:spPr>
          <a:xfrm rot="16200000">
            <a:off x="3414097" y="2477395"/>
            <a:ext cx="397964" cy="1070369"/>
          </a:xfrm>
          <a:custGeom>
            <a:avLst/>
            <a:gdLst>
              <a:gd name="connsiteX0" fmla="*/ 0 w 471660"/>
              <a:gd name="connsiteY0" fmla="*/ 0 h 1343025"/>
              <a:gd name="connsiteX1" fmla="*/ 471660 w 471660"/>
              <a:gd name="connsiteY1" fmla="*/ 5 h 1343025"/>
              <a:gd name="connsiteX2" fmla="*/ 471660 w 471660"/>
              <a:gd name="connsiteY2" fmla="*/ 1343020 h 1343025"/>
              <a:gd name="connsiteX3" fmla="*/ 0 w 471660"/>
              <a:gd name="connsiteY3" fmla="*/ 1343025 h 1343025"/>
              <a:gd name="connsiteX4" fmla="*/ 0 w 471660"/>
              <a:gd name="connsiteY4" fmla="*/ 0 h 1343025"/>
              <a:gd name="connsiteX0" fmla="*/ 0 w 471660"/>
              <a:gd name="connsiteY0" fmla="*/ 0 h 1343025"/>
              <a:gd name="connsiteX1" fmla="*/ 471660 w 471660"/>
              <a:gd name="connsiteY1" fmla="*/ 5 h 1343025"/>
              <a:gd name="connsiteX2" fmla="*/ 471660 w 471660"/>
              <a:gd name="connsiteY2" fmla="*/ 1343020 h 1343025"/>
              <a:gd name="connsiteX3" fmla="*/ 0 w 471660"/>
              <a:gd name="connsiteY3" fmla="*/ 1343025 h 1343025"/>
              <a:gd name="connsiteX0" fmla="*/ 279584 w 751244"/>
              <a:gd name="connsiteY0" fmla="*/ 0 h 1343025"/>
              <a:gd name="connsiteX1" fmla="*/ 751244 w 751244"/>
              <a:gd name="connsiteY1" fmla="*/ 5 h 1343025"/>
              <a:gd name="connsiteX2" fmla="*/ 751244 w 751244"/>
              <a:gd name="connsiteY2" fmla="*/ 1343020 h 1343025"/>
              <a:gd name="connsiteX3" fmla="*/ 279584 w 751244"/>
              <a:gd name="connsiteY3" fmla="*/ 1343025 h 1343025"/>
              <a:gd name="connsiteX4" fmla="*/ 279584 w 751244"/>
              <a:gd name="connsiteY4" fmla="*/ 0 h 1343025"/>
              <a:gd name="connsiteX0" fmla="*/ 0 w 751244"/>
              <a:gd name="connsiteY0" fmla="*/ 6582 h 1343025"/>
              <a:gd name="connsiteX1" fmla="*/ 751244 w 751244"/>
              <a:gd name="connsiteY1" fmla="*/ 5 h 1343025"/>
              <a:gd name="connsiteX2" fmla="*/ 751244 w 751244"/>
              <a:gd name="connsiteY2" fmla="*/ 1343020 h 1343025"/>
              <a:gd name="connsiteX3" fmla="*/ 279584 w 751244"/>
              <a:gd name="connsiteY3" fmla="*/ 1343025 h 1343025"/>
              <a:gd name="connsiteX0" fmla="*/ 279584 w 751244"/>
              <a:gd name="connsiteY0" fmla="*/ 0 h 1345552"/>
              <a:gd name="connsiteX1" fmla="*/ 751244 w 751244"/>
              <a:gd name="connsiteY1" fmla="*/ 5 h 1345552"/>
              <a:gd name="connsiteX2" fmla="*/ 751244 w 751244"/>
              <a:gd name="connsiteY2" fmla="*/ 1343020 h 1345552"/>
              <a:gd name="connsiteX3" fmla="*/ 279584 w 751244"/>
              <a:gd name="connsiteY3" fmla="*/ 1343025 h 1345552"/>
              <a:gd name="connsiteX4" fmla="*/ 279584 w 751244"/>
              <a:gd name="connsiteY4" fmla="*/ 0 h 1345552"/>
              <a:gd name="connsiteX0" fmla="*/ 0 w 751244"/>
              <a:gd name="connsiteY0" fmla="*/ 6582 h 1345552"/>
              <a:gd name="connsiteX1" fmla="*/ 751244 w 751244"/>
              <a:gd name="connsiteY1" fmla="*/ 5 h 1345552"/>
              <a:gd name="connsiteX2" fmla="*/ 751244 w 751244"/>
              <a:gd name="connsiteY2" fmla="*/ 1343020 h 1345552"/>
              <a:gd name="connsiteX3" fmla="*/ 408538 w 751244"/>
              <a:gd name="connsiteY3" fmla="*/ 1345552 h 1345552"/>
            </a:gdLst>
            <a:ahLst/>
            <a:cxnLst>
              <a:cxn ang="0">
                <a:pos x="connsiteX0" y="connsiteY0"/>
              </a:cxn>
              <a:cxn ang="0">
                <a:pos x="connsiteX1" y="connsiteY1"/>
              </a:cxn>
              <a:cxn ang="0">
                <a:pos x="connsiteX2" y="connsiteY2"/>
              </a:cxn>
              <a:cxn ang="0">
                <a:pos x="connsiteX3" y="connsiteY3"/>
              </a:cxn>
            </a:cxnLst>
            <a:rect l="l" t="t" r="r" b="b"/>
            <a:pathLst>
              <a:path w="751244" h="1345552" stroke="0" extrusionOk="0">
                <a:moveTo>
                  <a:pt x="279584" y="0"/>
                </a:moveTo>
                <a:lnTo>
                  <a:pt x="751244" y="5"/>
                </a:lnTo>
                <a:lnTo>
                  <a:pt x="751244" y="1343020"/>
                </a:lnTo>
                <a:cubicBezTo>
                  <a:pt x="751244" y="1343023"/>
                  <a:pt x="540075" y="1343025"/>
                  <a:pt x="279584" y="1343025"/>
                </a:cubicBezTo>
                <a:lnTo>
                  <a:pt x="279584" y="0"/>
                </a:lnTo>
                <a:close/>
              </a:path>
              <a:path w="751244" h="1345552" fill="none">
                <a:moveTo>
                  <a:pt x="0" y="6582"/>
                </a:moveTo>
                <a:lnTo>
                  <a:pt x="751244" y="5"/>
                </a:lnTo>
                <a:lnTo>
                  <a:pt x="751244" y="1343020"/>
                </a:lnTo>
                <a:cubicBezTo>
                  <a:pt x="751244" y="1343023"/>
                  <a:pt x="669029" y="1345552"/>
                  <a:pt x="408538" y="1345552"/>
                </a:cubicBezTo>
              </a:path>
            </a:pathLst>
          </a:cu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defTabSz="771571" eaLnBrk="1" fontAlgn="auto" hangingPunct="1">
              <a:spcBef>
                <a:spcPts val="0"/>
              </a:spcBef>
              <a:spcAft>
                <a:spcPts val="0"/>
              </a:spcAft>
            </a:pPr>
            <a:endParaRPr lang="en-US" sz="1519" dirty="0">
              <a:solidFill>
                <a:srgbClr val="000000"/>
              </a:solidFill>
              <a:latin typeface="Arial" panose="020B0604020202020204"/>
            </a:endParaRPr>
          </a:p>
        </p:txBody>
      </p:sp>
      <p:sp>
        <p:nvSpPr>
          <p:cNvPr id="64" name="TextBox 63">
            <a:extLst>
              <a:ext uri="{FF2B5EF4-FFF2-40B4-BE49-F238E27FC236}">
                <a16:creationId xmlns:a16="http://schemas.microsoft.com/office/drawing/2014/main" id="{21F736C0-2C71-4BB2-BDD4-DBB3DB3821BC}"/>
              </a:ext>
            </a:extLst>
          </p:cNvPr>
          <p:cNvSpPr txBox="1"/>
          <p:nvPr/>
        </p:nvSpPr>
        <p:spPr>
          <a:xfrm>
            <a:off x="3367616" y="2607080"/>
            <a:ext cx="488916" cy="15587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013" i="1" dirty="0">
                <a:solidFill>
                  <a:srgbClr val="000000"/>
                </a:solidFill>
                <a:latin typeface="Arial" panose="020B0604020202020204"/>
              </a:rPr>
              <a:t>P</a:t>
            </a:r>
            <a:r>
              <a:rPr lang="en-US" sz="1013" dirty="0">
                <a:solidFill>
                  <a:srgbClr val="000000"/>
                </a:solidFill>
                <a:latin typeface="Arial" panose="020B0604020202020204"/>
              </a:rPr>
              <a:t> = 0.08</a:t>
            </a:r>
          </a:p>
        </p:txBody>
      </p:sp>
      <p:sp>
        <p:nvSpPr>
          <p:cNvPr id="70" name="TextBox 7">
            <a:extLst>
              <a:ext uri="{FF2B5EF4-FFF2-40B4-BE49-F238E27FC236}">
                <a16:creationId xmlns:a16="http://schemas.microsoft.com/office/drawing/2014/main" id="{E6E98CA1-5FDB-446F-97DB-05E13D829BCD}"/>
              </a:ext>
            </a:extLst>
          </p:cNvPr>
          <p:cNvSpPr txBox="1">
            <a:spLocks noChangeArrowheads="1"/>
          </p:cNvSpPr>
          <p:nvPr/>
        </p:nvSpPr>
        <p:spPr bwMode="auto">
          <a:xfrm rot="16200000">
            <a:off x="4698670" y="3940304"/>
            <a:ext cx="1691169" cy="181716"/>
          </a:xfrm>
          <a:prstGeom prst="rect">
            <a:avLst/>
          </a:prstGeom>
          <a:noFill/>
          <a:ln>
            <a:noFill/>
          </a:ln>
        </p:spPr>
        <p:txBody>
          <a:bodyPr wrap="none"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771571" eaLnBrk="1" fontAlgn="auto" hangingPunct="1">
              <a:spcBef>
                <a:spcPts val="0"/>
              </a:spcBef>
              <a:spcAft>
                <a:spcPts val="0"/>
              </a:spcAft>
            </a:pPr>
            <a:r>
              <a:rPr lang="en-US" altLang="en-US" sz="1181" b="1" dirty="0">
                <a:solidFill>
                  <a:srgbClr val="000000"/>
                </a:solidFill>
                <a:latin typeface="Arial" panose="020B0604020202020204"/>
              </a:rPr>
              <a:t>MACEs at One Year (%)</a:t>
            </a:r>
          </a:p>
        </p:txBody>
      </p:sp>
      <p:grpSp>
        <p:nvGrpSpPr>
          <p:cNvPr id="66" name="Group 65">
            <a:extLst>
              <a:ext uri="{FF2B5EF4-FFF2-40B4-BE49-F238E27FC236}">
                <a16:creationId xmlns:a16="http://schemas.microsoft.com/office/drawing/2014/main" id="{8C9528F7-21A9-4087-BA93-46A757C05A9B}"/>
              </a:ext>
            </a:extLst>
          </p:cNvPr>
          <p:cNvGrpSpPr/>
          <p:nvPr/>
        </p:nvGrpSpPr>
        <p:grpSpPr>
          <a:xfrm>
            <a:off x="5705492" y="2860029"/>
            <a:ext cx="169918" cy="2312179"/>
            <a:chOff x="6762074" y="2560104"/>
            <a:chExt cx="201385" cy="2740360"/>
          </a:xfrm>
        </p:grpSpPr>
        <p:sp>
          <p:nvSpPr>
            <p:cNvPr id="72" name="TextBox 71">
              <a:extLst>
                <a:ext uri="{FF2B5EF4-FFF2-40B4-BE49-F238E27FC236}">
                  <a16:creationId xmlns:a16="http://schemas.microsoft.com/office/drawing/2014/main" id="{22413F1F-D0EA-4499-8969-AB169DB5FE04}"/>
                </a:ext>
              </a:extLst>
            </p:cNvPr>
            <p:cNvSpPr txBox="1"/>
            <p:nvPr/>
          </p:nvSpPr>
          <p:spPr>
            <a:xfrm>
              <a:off x="6762074" y="2560104"/>
              <a:ext cx="201385" cy="215367"/>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181" dirty="0">
                  <a:solidFill>
                    <a:srgbClr val="000000"/>
                  </a:solidFill>
                  <a:latin typeface="Arial" panose="020B0604020202020204"/>
                </a:rPr>
                <a:t>50</a:t>
              </a:r>
            </a:p>
          </p:txBody>
        </p:sp>
        <p:sp>
          <p:nvSpPr>
            <p:cNvPr id="73" name="TextBox 72">
              <a:extLst>
                <a:ext uri="{FF2B5EF4-FFF2-40B4-BE49-F238E27FC236}">
                  <a16:creationId xmlns:a16="http://schemas.microsoft.com/office/drawing/2014/main" id="{494986B7-EEED-411D-8EA9-E185027C2AE7}"/>
                </a:ext>
              </a:extLst>
            </p:cNvPr>
            <p:cNvSpPr txBox="1"/>
            <p:nvPr/>
          </p:nvSpPr>
          <p:spPr>
            <a:xfrm>
              <a:off x="6762074" y="3069736"/>
              <a:ext cx="201385" cy="215367"/>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181" dirty="0">
                  <a:solidFill>
                    <a:srgbClr val="000000"/>
                  </a:solidFill>
                  <a:latin typeface="Arial" panose="020B0604020202020204"/>
                </a:rPr>
                <a:t>40</a:t>
              </a:r>
            </a:p>
          </p:txBody>
        </p:sp>
        <p:sp>
          <p:nvSpPr>
            <p:cNvPr id="74" name="TextBox 73">
              <a:extLst>
                <a:ext uri="{FF2B5EF4-FFF2-40B4-BE49-F238E27FC236}">
                  <a16:creationId xmlns:a16="http://schemas.microsoft.com/office/drawing/2014/main" id="{75434E0B-D05D-4734-9D5C-83B0BE3E1B63}"/>
                </a:ext>
              </a:extLst>
            </p:cNvPr>
            <p:cNvSpPr txBox="1"/>
            <p:nvPr/>
          </p:nvSpPr>
          <p:spPr>
            <a:xfrm>
              <a:off x="6762074" y="3579368"/>
              <a:ext cx="201385" cy="215367"/>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181" dirty="0">
                  <a:solidFill>
                    <a:srgbClr val="000000"/>
                  </a:solidFill>
                  <a:latin typeface="Arial" panose="020B0604020202020204"/>
                </a:rPr>
                <a:t>30</a:t>
              </a:r>
            </a:p>
          </p:txBody>
        </p:sp>
        <p:sp>
          <p:nvSpPr>
            <p:cNvPr id="75" name="TextBox 74">
              <a:extLst>
                <a:ext uri="{FF2B5EF4-FFF2-40B4-BE49-F238E27FC236}">
                  <a16:creationId xmlns:a16="http://schemas.microsoft.com/office/drawing/2014/main" id="{3AC7BF0F-3135-4C79-9876-1B7E33700B55}"/>
                </a:ext>
              </a:extLst>
            </p:cNvPr>
            <p:cNvSpPr txBox="1"/>
            <p:nvPr/>
          </p:nvSpPr>
          <p:spPr>
            <a:xfrm>
              <a:off x="6762074" y="4086619"/>
              <a:ext cx="201385" cy="215367"/>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181" dirty="0">
                  <a:solidFill>
                    <a:srgbClr val="000000"/>
                  </a:solidFill>
                  <a:latin typeface="Arial" panose="020B0604020202020204"/>
                </a:rPr>
                <a:t>20</a:t>
              </a:r>
            </a:p>
          </p:txBody>
        </p:sp>
        <p:sp>
          <p:nvSpPr>
            <p:cNvPr id="76" name="TextBox 75">
              <a:extLst>
                <a:ext uri="{FF2B5EF4-FFF2-40B4-BE49-F238E27FC236}">
                  <a16:creationId xmlns:a16="http://schemas.microsoft.com/office/drawing/2014/main" id="{2F7A0FF5-E82F-4B67-8ED6-108304A12096}"/>
                </a:ext>
              </a:extLst>
            </p:cNvPr>
            <p:cNvSpPr txBox="1"/>
            <p:nvPr/>
          </p:nvSpPr>
          <p:spPr>
            <a:xfrm>
              <a:off x="6762074" y="4579623"/>
              <a:ext cx="201385" cy="215367"/>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181" dirty="0">
                  <a:solidFill>
                    <a:srgbClr val="000000"/>
                  </a:solidFill>
                  <a:latin typeface="Arial" panose="020B0604020202020204"/>
                </a:rPr>
                <a:t>10</a:t>
              </a:r>
            </a:p>
          </p:txBody>
        </p:sp>
        <p:sp>
          <p:nvSpPr>
            <p:cNvPr id="77" name="TextBox 76">
              <a:extLst>
                <a:ext uri="{FF2B5EF4-FFF2-40B4-BE49-F238E27FC236}">
                  <a16:creationId xmlns:a16="http://schemas.microsoft.com/office/drawing/2014/main" id="{A54EED06-CD49-46A6-B371-9ED876C7C783}"/>
                </a:ext>
              </a:extLst>
            </p:cNvPr>
            <p:cNvSpPr txBox="1"/>
            <p:nvPr/>
          </p:nvSpPr>
          <p:spPr>
            <a:xfrm>
              <a:off x="6862765" y="5085097"/>
              <a:ext cx="100694" cy="215367"/>
            </a:xfrm>
            <a:prstGeom prst="rect">
              <a:avLst/>
            </a:prstGeom>
            <a:noFill/>
          </p:spPr>
          <p:txBody>
            <a:bodyPr wrap="none" lIns="0" tIns="0" rIns="0" bIns="0" rtlCol="0" anchor="ctr" anchorCtr="0">
              <a:spAutoFit/>
            </a:bodyPr>
            <a:lstStyle/>
            <a:p>
              <a:pPr algn="r" defTabSz="771571" eaLnBrk="1" fontAlgn="auto" hangingPunct="1">
                <a:spcBef>
                  <a:spcPts val="0"/>
                </a:spcBef>
                <a:spcAft>
                  <a:spcPts val="0"/>
                </a:spcAft>
              </a:pPr>
              <a:r>
                <a:rPr lang="en-US" sz="1181" dirty="0">
                  <a:solidFill>
                    <a:srgbClr val="000000"/>
                  </a:solidFill>
                  <a:latin typeface="Arial" panose="020B0604020202020204"/>
                </a:rPr>
                <a:t>0</a:t>
              </a:r>
            </a:p>
          </p:txBody>
        </p:sp>
      </p:grpSp>
      <p:cxnSp>
        <p:nvCxnSpPr>
          <p:cNvPr id="8" name="Straight Connector 7">
            <a:extLst>
              <a:ext uri="{FF2B5EF4-FFF2-40B4-BE49-F238E27FC236}">
                <a16:creationId xmlns:a16="http://schemas.microsoft.com/office/drawing/2014/main" id="{CE2D8D5A-D8AE-4B23-853A-B34CAD664B02}"/>
              </a:ext>
            </a:extLst>
          </p:cNvPr>
          <p:cNvCxnSpPr>
            <a:cxnSpLocks/>
          </p:cNvCxnSpPr>
          <p:nvPr/>
        </p:nvCxnSpPr>
        <p:spPr>
          <a:xfrm>
            <a:off x="1379131" y="2945780"/>
            <a:ext cx="0" cy="2228324"/>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79A116D-79B5-4E77-B9A6-9308883D66A9}"/>
              </a:ext>
            </a:extLst>
          </p:cNvPr>
          <p:cNvCxnSpPr>
            <a:cxnSpLocks/>
          </p:cNvCxnSpPr>
          <p:nvPr/>
        </p:nvCxnSpPr>
        <p:spPr>
          <a:xfrm>
            <a:off x="1381801" y="5169020"/>
            <a:ext cx="3321689"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2526C3BC-48B0-4FE5-BE72-E79166012815}"/>
              </a:ext>
            </a:extLst>
          </p:cNvPr>
          <p:cNvGrpSpPr/>
          <p:nvPr/>
        </p:nvGrpSpPr>
        <p:grpSpPr>
          <a:xfrm>
            <a:off x="1927308" y="5168617"/>
            <a:ext cx="2220543" cy="77153"/>
            <a:chOff x="2284216" y="5296209"/>
            <a:chExt cx="2631755" cy="91440"/>
          </a:xfrm>
        </p:grpSpPr>
        <p:cxnSp>
          <p:nvCxnSpPr>
            <p:cNvPr id="39" name="Straight Connector 38">
              <a:extLst>
                <a:ext uri="{FF2B5EF4-FFF2-40B4-BE49-F238E27FC236}">
                  <a16:creationId xmlns:a16="http://schemas.microsoft.com/office/drawing/2014/main" id="{BE8FA596-1CCF-46C3-AD75-E90F55E6791A}"/>
                </a:ext>
              </a:extLst>
            </p:cNvPr>
            <p:cNvCxnSpPr>
              <a:cxnSpLocks/>
            </p:cNvCxnSpPr>
            <p:nvPr/>
          </p:nvCxnSpPr>
          <p:spPr>
            <a:xfrm rot="5400000">
              <a:off x="2238496" y="5341929"/>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11FB0CF-7B82-4092-A0B1-52CF2133C3E0}"/>
                </a:ext>
              </a:extLst>
            </p:cNvPr>
            <p:cNvCxnSpPr>
              <a:cxnSpLocks/>
            </p:cNvCxnSpPr>
            <p:nvPr/>
          </p:nvCxnSpPr>
          <p:spPr>
            <a:xfrm rot="5400000">
              <a:off x="3560563" y="5341929"/>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46D0266-150A-4DDB-B984-13A01F86DB44}"/>
                </a:ext>
              </a:extLst>
            </p:cNvPr>
            <p:cNvCxnSpPr>
              <a:cxnSpLocks/>
            </p:cNvCxnSpPr>
            <p:nvPr/>
          </p:nvCxnSpPr>
          <p:spPr>
            <a:xfrm rot="5400000">
              <a:off x="4870251" y="5341929"/>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5998236" y="2945780"/>
            <a:ext cx="3628292" cy="2299991"/>
            <a:chOff x="7109020" y="2661734"/>
            <a:chExt cx="4300198" cy="2725915"/>
          </a:xfrm>
        </p:grpSpPr>
        <p:cxnSp>
          <p:nvCxnSpPr>
            <p:cNvPr id="79" name="Straight Connector 78">
              <a:extLst>
                <a:ext uri="{FF2B5EF4-FFF2-40B4-BE49-F238E27FC236}">
                  <a16:creationId xmlns:a16="http://schemas.microsoft.com/office/drawing/2014/main" id="{48BE48FA-3E04-4D5D-876A-7F2C77630014}"/>
                </a:ext>
              </a:extLst>
            </p:cNvPr>
            <p:cNvCxnSpPr>
              <a:cxnSpLocks/>
            </p:cNvCxnSpPr>
            <p:nvPr/>
          </p:nvCxnSpPr>
          <p:spPr>
            <a:xfrm>
              <a:off x="7109020" y="2661734"/>
              <a:ext cx="0" cy="2640977"/>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02AB800-2948-4FAD-9FF3-52D790AB65BF}"/>
                </a:ext>
              </a:extLst>
            </p:cNvPr>
            <p:cNvCxnSpPr>
              <a:cxnSpLocks/>
            </p:cNvCxnSpPr>
            <p:nvPr/>
          </p:nvCxnSpPr>
          <p:spPr>
            <a:xfrm>
              <a:off x="7112184" y="5296686"/>
              <a:ext cx="4297034"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066B10CC-ECA6-411B-81F3-62E08D266395}"/>
                </a:ext>
              </a:extLst>
            </p:cNvPr>
            <p:cNvGrpSpPr/>
            <p:nvPr/>
          </p:nvGrpSpPr>
          <p:grpSpPr>
            <a:xfrm>
              <a:off x="7189295" y="5296209"/>
              <a:ext cx="4123883" cy="91440"/>
              <a:chOff x="7189295" y="5296209"/>
              <a:chExt cx="4123883" cy="91440"/>
            </a:xfrm>
          </p:grpSpPr>
          <p:cxnSp>
            <p:nvCxnSpPr>
              <p:cNvPr id="83" name="Straight Connector 82">
                <a:extLst>
                  <a:ext uri="{FF2B5EF4-FFF2-40B4-BE49-F238E27FC236}">
                    <a16:creationId xmlns:a16="http://schemas.microsoft.com/office/drawing/2014/main" id="{32056933-2CF9-4922-89CC-1EE05EF6141D}"/>
                  </a:ext>
                </a:extLst>
              </p:cNvPr>
              <p:cNvCxnSpPr>
                <a:cxnSpLocks/>
              </p:cNvCxnSpPr>
              <p:nvPr/>
            </p:nvCxnSpPr>
            <p:spPr>
              <a:xfrm rot="5400000">
                <a:off x="7143575" y="5341929"/>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010E04C-1223-477F-B7B8-2E064AC13C13}"/>
                  </a:ext>
                </a:extLst>
              </p:cNvPr>
              <p:cNvCxnSpPr>
                <a:cxnSpLocks/>
              </p:cNvCxnSpPr>
              <p:nvPr/>
            </p:nvCxnSpPr>
            <p:spPr>
              <a:xfrm rot="5400000">
                <a:off x="8174692" y="5341929"/>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E3144AC-3334-4115-BF66-B7AEBA2A59D2}"/>
                  </a:ext>
                </a:extLst>
              </p:cNvPr>
              <p:cNvCxnSpPr>
                <a:cxnSpLocks/>
              </p:cNvCxnSpPr>
              <p:nvPr/>
            </p:nvCxnSpPr>
            <p:spPr>
              <a:xfrm rot="5400000">
                <a:off x="10236680" y="5341929"/>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6178CA3-F542-4E2B-8C27-257E15377D33}"/>
                  </a:ext>
                </a:extLst>
              </p:cNvPr>
              <p:cNvCxnSpPr>
                <a:cxnSpLocks/>
              </p:cNvCxnSpPr>
              <p:nvPr/>
            </p:nvCxnSpPr>
            <p:spPr>
              <a:xfrm rot="5400000">
                <a:off x="9209627" y="5341929"/>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701FBF4-C893-4E09-AB49-8E9656FD75CE}"/>
                  </a:ext>
                </a:extLst>
              </p:cNvPr>
              <p:cNvCxnSpPr>
                <a:cxnSpLocks/>
              </p:cNvCxnSpPr>
              <p:nvPr/>
            </p:nvCxnSpPr>
            <p:spPr>
              <a:xfrm rot="5400000">
                <a:off x="11267458" y="5341929"/>
                <a:ext cx="91440" cy="0"/>
              </a:xfrm>
              <a:prstGeom prst="line">
                <a:avLst/>
              </a:prstGeom>
              <a:ln w="12700" cap="flat">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69" name="Group 68">
            <a:extLst>
              <a:ext uri="{FF2B5EF4-FFF2-40B4-BE49-F238E27FC236}">
                <a16:creationId xmlns:a16="http://schemas.microsoft.com/office/drawing/2014/main" id="{FD95F888-DA44-4C30-86DD-381EC47364CF}"/>
              </a:ext>
            </a:extLst>
          </p:cNvPr>
          <p:cNvGrpSpPr/>
          <p:nvPr/>
        </p:nvGrpSpPr>
        <p:grpSpPr>
          <a:xfrm>
            <a:off x="6023488" y="5279976"/>
            <a:ext cx="3649445" cy="181716"/>
            <a:chOff x="7138950" y="5428190"/>
            <a:chExt cx="4325268" cy="215367"/>
          </a:xfrm>
        </p:grpSpPr>
        <p:sp>
          <p:nvSpPr>
            <p:cNvPr id="93" name="TextBox 92">
              <a:extLst>
                <a:ext uri="{FF2B5EF4-FFF2-40B4-BE49-F238E27FC236}">
                  <a16:creationId xmlns:a16="http://schemas.microsoft.com/office/drawing/2014/main" id="{4AB8A69B-FCC4-45C4-BBD6-4744FD374A77}"/>
                </a:ext>
              </a:extLst>
            </p:cNvPr>
            <p:cNvSpPr txBox="1"/>
            <p:nvPr/>
          </p:nvSpPr>
          <p:spPr>
            <a:xfrm>
              <a:off x="7138950" y="5428190"/>
              <a:ext cx="100693" cy="21536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rPr>
                <a:t>0</a:t>
              </a:r>
            </a:p>
          </p:txBody>
        </p:sp>
        <p:sp>
          <p:nvSpPr>
            <p:cNvPr id="94" name="TextBox 93">
              <a:extLst>
                <a:ext uri="{FF2B5EF4-FFF2-40B4-BE49-F238E27FC236}">
                  <a16:creationId xmlns:a16="http://schemas.microsoft.com/office/drawing/2014/main" id="{DE8F2EFD-27DE-4968-AF8F-6E4B9A59A199}"/>
                </a:ext>
              </a:extLst>
            </p:cNvPr>
            <p:cNvSpPr txBox="1"/>
            <p:nvPr/>
          </p:nvSpPr>
          <p:spPr>
            <a:xfrm>
              <a:off x="8069374" y="5428190"/>
              <a:ext cx="302078" cy="21536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rPr>
                <a:t>100</a:t>
              </a:r>
            </a:p>
          </p:txBody>
        </p:sp>
        <p:sp>
          <p:nvSpPr>
            <p:cNvPr id="95" name="TextBox 94">
              <a:extLst>
                <a:ext uri="{FF2B5EF4-FFF2-40B4-BE49-F238E27FC236}">
                  <a16:creationId xmlns:a16="http://schemas.microsoft.com/office/drawing/2014/main" id="{D0B26AAE-96BD-4E97-9328-854F7B5433F6}"/>
                </a:ext>
              </a:extLst>
            </p:cNvPr>
            <p:cNvSpPr txBox="1"/>
            <p:nvPr/>
          </p:nvSpPr>
          <p:spPr>
            <a:xfrm>
              <a:off x="10131362" y="5428190"/>
              <a:ext cx="302078" cy="21536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rPr>
                <a:t>300</a:t>
              </a:r>
            </a:p>
          </p:txBody>
        </p:sp>
        <p:sp>
          <p:nvSpPr>
            <p:cNvPr id="100" name="TextBox 99">
              <a:extLst>
                <a:ext uri="{FF2B5EF4-FFF2-40B4-BE49-F238E27FC236}">
                  <a16:creationId xmlns:a16="http://schemas.microsoft.com/office/drawing/2014/main" id="{B7E87DBE-F9D9-4F13-8313-95CD52BDF03F}"/>
                </a:ext>
              </a:extLst>
            </p:cNvPr>
            <p:cNvSpPr txBox="1"/>
            <p:nvPr/>
          </p:nvSpPr>
          <p:spPr>
            <a:xfrm>
              <a:off x="9104309" y="5428190"/>
              <a:ext cx="302078" cy="21536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rPr>
                <a:t>200</a:t>
              </a:r>
            </a:p>
          </p:txBody>
        </p:sp>
        <p:sp>
          <p:nvSpPr>
            <p:cNvPr id="102" name="TextBox 101">
              <a:extLst>
                <a:ext uri="{FF2B5EF4-FFF2-40B4-BE49-F238E27FC236}">
                  <a16:creationId xmlns:a16="http://schemas.microsoft.com/office/drawing/2014/main" id="{3899F5A9-106D-4B1D-9DB4-4D1011296488}"/>
                </a:ext>
              </a:extLst>
            </p:cNvPr>
            <p:cNvSpPr txBox="1"/>
            <p:nvPr/>
          </p:nvSpPr>
          <p:spPr>
            <a:xfrm>
              <a:off x="11162140" y="5428190"/>
              <a:ext cx="302078" cy="215367"/>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dirty="0">
                  <a:solidFill>
                    <a:srgbClr val="000000"/>
                  </a:solidFill>
                  <a:latin typeface="Arial" panose="020B0604020202020204"/>
                </a:rPr>
                <a:t>400</a:t>
              </a:r>
            </a:p>
          </p:txBody>
        </p:sp>
      </p:grpSp>
      <p:sp>
        <p:nvSpPr>
          <p:cNvPr id="103" name="TextBox 102">
            <a:extLst>
              <a:ext uri="{FF2B5EF4-FFF2-40B4-BE49-F238E27FC236}">
                <a16:creationId xmlns:a16="http://schemas.microsoft.com/office/drawing/2014/main" id="{DE11CABA-7E88-4899-8AF3-3FEE97797AA6}"/>
              </a:ext>
            </a:extLst>
          </p:cNvPr>
          <p:cNvSpPr txBox="1"/>
          <p:nvPr/>
        </p:nvSpPr>
        <p:spPr>
          <a:xfrm>
            <a:off x="7199259" y="5537152"/>
            <a:ext cx="1219886" cy="181716"/>
          </a:xfrm>
          <a:prstGeom prst="rect">
            <a:avLst/>
          </a:prstGeom>
          <a:noFill/>
        </p:spPr>
        <p:txBody>
          <a:bodyPr wrap="none" lIns="0" tIns="0" rIns="0" bIns="0" rtlCol="0" anchor="t" anchorCtr="0">
            <a:spAutoFit/>
          </a:bodyPr>
          <a:lstStyle/>
          <a:p>
            <a:pPr defTabSz="771571" eaLnBrk="1" fontAlgn="auto" hangingPunct="1">
              <a:spcBef>
                <a:spcPts val="0"/>
              </a:spcBef>
              <a:spcAft>
                <a:spcPts val="0"/>
              </a:spcAft>
            </a:pPr>
            <a:r>
              <a:rPr lang="en-US" sz="1181" b="1" dirty="0">
                <a:solidFill>
                  <a:srgbClr val="000000"/>
                </a:solidFill>
                <a:latin typeface="Arial" panose="020B0604020202020204"/>
              </a:rPr>
              <a:t>Follow-up (Days)</a:t>
            </a:r>
          </a:p>
        </p:txBody>
      </p:sp>
      <p:sp>
        <p:nvSpPr>
          <p:cNvPr id="107" name="Rectangle 106">
            <a:extLst>
              <a:ext uri="{FF2B5EF4-FFF2-40B4-BE49-F238E27FC236}">
                <a16:creationId xmlns:a16="http://schemas.microsoft.com/office/drawing/2014/main" id="{FEEBA390-A68E-4E79-8F83-49AE65D72A90}"/>
              </a:ext>
            </a:extLst>
          </p:cNvPr>
          <p:cNvSpPr/>
          <p:nvPr/>
        </p:nvSpPr>
        <p:spPr>
          <a:xfrm>
            <a:off x="6301918" y="2426323"/>
            <a:ext cx="3119981" cy="3666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71571" eaLnBrk="1" fontAlgn="auto" hangingPunct="1">
              <a:spcBef>
                <a:spcPts val="0"/>
              </a:spcBef>
              <a:spcAft>
                <a:spcPts val="0"/>
              </a:spcAft>
            </a:pPr>
            <a:endParaRPr lang="en-US" sz="1519" dirty="0">
              <a:solidFill>
                <a:srgbClr val="FFFFFF"/>
              </a:solidFill>
              <a:latin typeface="Arial" panose="020B0604020202020204"/>
            </a:endParaRPr>
          </a:p>
        </p:txBody>
      </p:sp>
      <p:sp>
        <p:nvSpPr>
          <p:cNvPr id="119" name="TextBox 26">
            <a:extLst>
              <a:ext uri="{FF2B5EF4-FFF2-40B4-BE49-F238E27FC236}">
                <a16:creationId xmlns:a16="http://schemas.microsoft.com/office/drawing/2014/main" id="{7699671A-6B4C-4F51-8F27-928A36C312E3}"/>
              </a:ext>
            </a:extLst>
          </p:cNvPr>
          <p:cNvSpPr txBox="1">
            <a:spLocks noChangeArrowheads="1"/>
          </p:cNvSpPr>
          <p:nvPr/>
        </p:nvSpPr>
        <p:spPr bwMode="auto">
          <a:xfrm>
            <a:off x="6819039" y="2531717"/>
            <a:ext cx="71013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defTabSz="771571" eaLnBrk="1" fontAlgn="auto" hangingPunct="1">
              <a:spcBef>
                <a:spcPts val="0"/>
              </a:spcBef>
              <a:spcAft>
                <a:spcPts val="0"/>
              </a:spcAft>
            </a:pPr>
            <a:r>
              <a:rPr lang="en-US" altLang="en-US" sz="1013" dirty="0">
                <a:solidFill>
                  <a:srgbClr val="000000"/>
                </a:solidFill>
                <a:latin typeface="Arial" panose="020B0604020202020204"/>
              </a:rPr>
              <a:t>Lower tertile</a:t>
            </a:r>
          </a:p>
        </p:txBody>
      </p:sp>
      <p:sp>
        <p:nvSpPr>
          <p:cNvPr id="115" name="TextBox 28">
            <a:extLst>
              <a:ext uri="{FF2B5EF4-FFF2-40B4-BE49-F238E27FC236}">
                <a16:creationId xmlns:a16="http://schemas.microsoft.com/office/drawing/2014/main" id="{E65CB254-A8DE-480E-929E-C610DFF91146}"/>
              </a:ext>
            </a:extLst>
          </p:cNvPr>
          <p:cNvSpPr txBox="1">
            <a:spLocks noChangeArrowheads="1"/>
          </p:cNvSpPr>
          <p:nvPr/>
        </p:nvSpPr>
        <p:spPr bwMode="auto">
          <a:xfrm>
            <a:off x="8558597" y="2531717"/>
            <a:ext cx="71013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defTabSz="771571" eaLnBrk="1" fontAlgn="auto" hangingPunct="1">
              <a:spcBef>
                <a:spcPts val="0"/>
              </a:spcBef>
              <a:spcAft>
                <a:spcPts val="0"/>
              </a:spcAft>
            </a:pPr>
            <a:r>
              <a:rPr lang="en-US" altLang="en-US" sz="1013" dirty="0">
                <a:solidFill>
                  <a:srgbClr val="000000"/>
                </a:solidFill>
                <a:latin typeface="Arial" panose="020B0604020202020204"/>
              </a:rPr>
              <a:t>Upper tertile</a:t>
            </a:r>
          </a:p>
        </p:txBody>
      </p:sp>
      <p:cxnSp>
        <p:nvCxnSpPr>
          <p:cNvPr id="97" name="Straight Connector 96">
            <a:extLst>
              <a:ext uri="{FF2B5EF4-FFF2-40B4-BE49-F238E27FC236}">
                <a16:creationId xmlns:a16="http://schemas.microsoft.com/office/drawing/2014/main" id="{72C630AC-7483-48E4-93EC-76BC93212D68}"/>
              </a:ext>
            </a:extLst>
          </p:cNvPr>
          <p:cNvCxnSpPr/>
          <p:nvPr/>
        </p:nvCxnSpPr>
        <p:spPr>
          <a:xfrm>
            <a:off x="6409004" y="2609655"/>
            <a:ext cx="308610" cy="0"/>
          </a:xfrm>
          <a:prstGeom prst="line">
            <a:avLst/>
          </a:prstGeom>
          <a:ln w="28575" cap="flat">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23FE7E4-1962-49C5-B7E5-DAF4FDBFDA79}"/>
              </a:ext>
            </a:extLst>
          </p:cNvPr>
          <p:cNvCxnSpPr/>
          <p:nvPr/>
        </p:nvCxnSpPr>
        <p:spPr>
          <a:xfrm>
            <a:off x="8148437" y="2609655"/>
            <a:ext cx="308610" cy="0"/>
          </a:xfrm>
          <a:prstGeom prst="line">
            <a:avLst/>
          </a:prstGeom>
          <a:ln w="28575" cap="flat">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4" name="TextBox 26">
            <a:extLst>
              <a:ext uri="{FF2B5EF4-FFF2-40B4-BE49-F238E27FC236}">
                <a16:creationId xmlns:a16="http://schemas.microsoft.com/office/drawing/2014/main" id="{6D65AE40-D36E-4BBD-A852-8AADE2599B81}"/>
              </a:ext>
            </a:extLst>
          </p:cNvPr>
          <p:cNvSpPr txBox="1">
            <a:spLocks noChangeArrowheads="1"/>
          </p:cNvSpPr>
          <p:nvPr/>
        </p:nvSpPr>
        <p:spPr bwMode="auto">
          <a:xfrm>
            <a:off x="9322594" y="4054913"/>
            <a:ext cx="391133" cy="23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defTabSz="771571" eaLnBrk="1" fontAlgn="auto" hangingPunct="1">
              <a:spcBef>
                <a:spcPts val="0"/>
              </a:spcBef>
              <a:spcAft>
                <a:spcPts val="0"/>
              </a:spcAft>
            </a:pPr>
            <a:r>
              <a:rPr lang="en-US" altLang="en-US" sz="1519" b="1" dirty="0">
                <a:solidFill>
                  <a:srgbClr val="F0B702"/>
                </a:solidFill>
                <a:latin typeface="Arial" panose="020B0604020202020204"/>
              </a:rPr>
              <a:t>22%</a:t>
            </a:r>
          </a:p>
        </p:txBody>
      </p:sp>
      <p:sp>
        <p:nvSpPr>
          <p:cNvPr id="125" name="TextBox 26">
            <a:extLst>
              <a:ext uri="{FF2B5EF4-FFF2-40B4-BE49-F238E27FC236}">
                <a16:creationId xmlns:a16="http://schemas.microsoft.com/office/drawing/2014/main" id="{48F76EB6-6FBD-41C7-9FD3-346263412A7B}"/>
              </a:ext>
            </a:extLst>
          </p:cNvPr>
          <p:cNvSpPr txBox="1">
            <a:spLocks noChangeArrowheads="1"/>
          </p:cNvSpPr>
          <p:nvPr/>
        </p:nvSpPr>
        <p:spPr bwMode="auto">
          <a:xfrm>
            <a:off x="9322594" y="4780604"/>
            <a:ext cx="445635" cy="23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defTabSz="771571" eaLnBrk="1" fontAlgn="auto" hangingPunct="1">
              <a:spcBef>
                <a:spcPts val="0"/>
              </a:spcBef>
              <a:spcAft>
                <a:spcPts val="0"/>
              </a:spcAft>
            </a:pPr>
            <a:r>
              <a:rPr lang="en-US" altLang="en-US" sz="1519" b="1" dirty="0">
                <a:solidFill>
                  <a:srgbClr val="007CC2"/>
                </a:solidFill>
                <a:latin typeface="Arial" panose="020B0604020202020204"/>
              </a:rPr>
              <a:t>3.4%</a:t>
            </a:r>
          </a:p>
        </p:txBody>
      </p:sp>
      <p:sp>
        <p:nvSpPr>
          <p:cNvPr id="126" name="Rectangle 125">
            <a:extLst>
              <a:ext uri="{FF2B5EF4-FFF2-40B4-BE49-F238E27FC236}">
                <a16:creationId xmlns:a16="http://schemas.microsoft.com/office/drawing/2014/main" id="{B791492E-B163-4B26-B77D-133EA40D3E5A}"/>
              </a:ext>
            </a:extLst>
          </p:cNvPr>
          <p:cNvSpPr/>
          <p:nvPr/>
        </p:nvSpPr>
        <p:spPr>
          <a:xfrm>
            <a:off x="6091093" y="2950882"/>
            <a:ext cx="1077349" cy="305778"/>
          </a:xfrm>
          <a:prstGeom prst="rect">
            <a:avLst/>
          </a:prstGeom>
          <a:gradFill>
            <a:gsLst>
              <a:gs pos="0">
                <a:srgbClr val="E6F2F9"/>
              </a:gs>
              <a:gs pos="79000">
                <a:srgbClr val="F8FBF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771571" eaLnBrk="1" fontAlgn="auto" hangingPunct="1">
              <a:spcBef>
                <a:spcPts val="0"/>
              </a:spcBef>
              <a:spcAft>
                <a:spcPts val="0"/>
              </a:spcAft>
            </a:pPr>
            <a:r>
              <a:rPr lang="en-US" sz="1181" b="1" dirty="0">
                <a:solidFill>
                  <a:srgbClr val="007CC2"/>
                </a:solidFill>
                <a:latin typeface="Arial" panose="020B0604020202020204"/>
              </a:rPr>
              <a:t>Log rank 8.73</a:t>
            </a:r>
            <a:br>
              <a:rPr lang="en-US" sz="1181" b="1" dirty="0">
                <a:solidFill>
                  <a:srgbClr val="007CC2"/>
                </a:solidFill>
                <a:latin typeface="Arial" panose="020B0604020202020204"/>
              </a:rPr>
            </a:br>
            <a:r>
              <a:rPr lang="en-US" sz="1181" i="1" dirty="0">
                <a:solidFill>
                  <a:srgbClr val="007CC2"/>
                </a:solidFill>
                <a:latin typeface="Arial" panose="020B0604020202020204"/>
              </a:rPr>
              <a:t>P</a:t>
            </a:r>
            <a:r>
              <a:rPr lang="en-US" sz="1181" dirty="0">
                <a:solidFill>
                  <a:srgbClr val="007CC2"/>
                </a:solidFill>
                <a:latin typeface="Arial" panose="020B0604020202020204"/>
              </a:rPr>
              <a:t> = 0.003</a:t>
            </a:r>
          </a:p>
        </p:txBody>
      </p:sp>
      <p:cxnSp>
        <p:nvCxnSpPr>
          <p:cNvPr id="90" name="Straight Connector 89">
            <a:extLst>
              <a:ext uri="{FF2B5EF4-FFF2-40B4-BE49-F238E27FC236}">
                <a16:creationId xmlns:a16="http://schemas.microsoft.com/office/drawing/2014/main" id="{90EDCB49-11F6-4230-A758-090ACF7071AA}"/>
              </a:ext>
            </a:extLst>
          </p:cNvPr>
          <p:cNvCxnSpPr/>
          <p:nvPr/>
        </p:nvCxnSpPr>
        <p:spPr>
          <a:xfrm>
            <a:off x="6018391" y="2950887"/>
            <a:ext cx="3327306"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AC8AC16-FC1B-429A-8CFE-FCEEA5B1B3D7}"/>
              </a:ext>
            </a:extLst>
          </p:cNvPr>
          <p:cNvCxnSpPr/>
          <p:nvPr/>
        </p:nvCxnSpPr>
        <p:spPr>
          <a:xfrm>
            <a:off x="6018391" y="3377343"/>
            <a:ext cx="3327306"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05BF01F-FB82-4611-9495-5123462036EF}"/>
              </a:ext>
            </a:extLst>
          </p:cNvPr>
          <p:cNvCxnSpPr/>
          <p:nvPr/>
        </p:nvCxnSpPr>
        <p:spPr>
          <a:xfrm>
            <a:off x="6018391" y="3803800"/>
            <a:ext cx="3327306"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FB2360F-5C02-4024-A6E2-C6BD0551BE12}"/>
              </a:ext>
            </a:extLst>
          </p:cNvPr>
          <p:cNvCxnSpPr/>
          <p:nvPr/>
        </p:nvCxnSpPr>
        <p:spPr>
          <a:xfrm>
            <a:off x="6018391" y="4230256"/>
            <a:ext cx="3327306"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3F617DB-AEDA-4696-9A62-E54774ED48B9}"/>
              </a:ext>
            </a:extLst>
          </p:cNvPr>
          <p:cNvCxnSpPr/>
          <p:nvPr/>
        </p:nvCxnSpPr>
        <p:spPr>
          <a:xfrm>
            <a:off x="6018391" y="4656714"/>
            <a:ext cx="3327306" cy="0"/>
          </a:xfrm>
          <a:prstGeom prst="line">
            <a:avLst/>
          </a:prstGeom>
          <a:ln w="12700" cap="flat">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Freeform 6"/>
          <p:cNvSpPr>
            <a:spLocks/>
          </p:cNvSpPr>
          <p:nvPr/>
        </p:nvSpPr>
        <p:spPr bwMode="auto">
          <a:xfrm>
            <a:off x="6075760" y="4936632"/>
            <a:ext cx="3169146" cy="150019"/>
          </a:xfrm>
          <a:custGeom>
            <a:avLst/>
            <a:gdLst>
              <a:gd name="T0" fmla="*/ 0 w 2366"/>
              <a:gd name="T1" fmla="*/ 112 h 112"/>
              <a:gd name="T2" fmla="*/ 266 w 2366"/>
              <a:gd name="T3" fmla="*/ 112 h 112"/>
              <a:gd name="T4" fmla="*/ 266 w 2366"/>
              <a:gd name="T5" fmla="*/ 60 h 112"/>
              <a:gd name="T6" fmla="*/ 1921 w 2366"/>
              <a:gd name="T7" fmla="*/ 60 h 112"/>
              <a:gd name="T8" fmla="*/ 1921 w 2366"/>
              <a:gd name="T9" fmla="*/ 0 h 112"/>
              <a:gd name="T10" fmla="*/ 2366 w 2366"/>
              <a:gd name="T11" fmla="*/ 0 h 112"/>
            </a:gdLst>
            <a:ahLst/>
            <a:cxnLst>
              <a:cxn ang="0">
                <a:pos x="T0" y="T1"/>
              </a:cxn>
              <a:cxn ang="0">
                <a:pos x="T2" y="T3"/>
              </a:cxn>
              <a:cxn ang="0">
                <a:pos x="T4" y="T5"/>
              </a:cxn>
              <a:cxn ang="0">
                <a:pos x="T6" y="T7"/>
              </a:cxn>
              <a:cxn ang="0">
                <a:pos x="T8" y="T9"/>
              </a:cxn>
              <a:cxn ang="0">
                <a:pos x="T10" y="T11"/>
              </a:cxn>
            </a:cxnLst>
            <a:rect l="0" t="0" r="r" b="b"/>
            <a:pathLst>
              <a:path w="2366" h="112">
                <a:moveTo>
                  <a:pt x="0" y="112"/>
                </a:moveTo>
                <a:lnTo>
                  <a:pt x="266" y="112"/>
                </a:lnTo>
                <a:lnTo>
                  <a:pt x="266" y="60"/>
                </a:lnTo>
                <a:lnTo>
                  <a:pt x="1921" y="60"/>
                </a:lnTo>
                <a:lnTo>
                  <a:pt x="1921" y="0"/>
                </a:lnTo>
                <a:lnTo>
                  <a:pt x="2366" y="0"/>
                </a:lnTo>
              </a:path>
            </a:pathLst>
          </a:custGeom>
          <a:ln w="28575" cap="flat">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77153" tIns="38576" rIns="77153" bIns="38576" numCol="1" anchor="t" anchorCtr="0" compatLnSpc="1">
            <a:prstTxWarp prst="textNoShape">
              <a:avLst/>
            </a:prstTxWarp>
          </a:bodyPr>
          <a:lstStyle/>
          <a:p>
            <a:pPr algn="l" defTabSz="771571" eaLnBrk="1" fontAlgn="auto" hangingPunct="1">
              <a:spcBef>
                <a:spcPts val="0"/>
              </a:spcBef>
              <a:spcAft>
                <a:spcPts val="0"/>
              </a:spcAft>
            </a:pPr>
            <a:endParaRPr lang="en-US" sz="1181" dirty="0">
              <a:solidFill>
                <a:srgbClr val="000000"/>
              </a:solidFill>
              <a:latin typeface="Arial" panose="020B0604020202020204"/>
            </a:endParaRPr>
          </a:p>
        </p:txBody>
      </p:sp>
      <p:sp>
        <p:nvSpPr>
          <p:cNvPr id="13" name="Freeform 7"/>
          <p:cNvSpPr>
            <a:spLocks/>
          </p:cNvSpPr>
          <p:nvPr/>
        </p:nvSpPr>
        <p:spPr bwMode="auto">
          <a:xfrm>
            <a:off x="6075759" y="4154391"/>
            <a:ext cx="3156945" cy="932259"/>
          </a:xfrm>
          <a:custGeom>
            <a:avLst/>
            <a:gdLst>
              <a:gd name="T0" fmla="*/ 0 w 2372"/>
              <a:gd name="T1" fmla="*/ 696 h 696"/>
              <a:gd name="T2" fmla="*/ 40 w 2372"/>
              <a:gd name="T3" fmla="*/ 696 h 696"/>
              <a:gd name="T4" fmla="*/ 40 w 2372"/>
              <a:gd name="T5" fmla="*/ 644 h 696"/>
              <a:gd name="T6" fmla="*/ 76 w 2372"/>
              <a:gd name="T7" fmla="*/ 644 h 696"/>
              <a:gd name="T8" fmla="*/ 76 w 2372"/>
              <a:gd name="T9" fmla="*/ 590 h 696"/>
              <a:gd name="T10" fmla="*/ 511 w 2372"/>
              <a:gd name="T11" fmla="*/ 590 h 696"/>
              <a:gd name="T12" fmla="*/ 511 w 2372"/>
              <a:gd name="T13" fmla="*/ 531 h 696"/>
              <a:gd name="T14" fmla="*/ 735 w 2372"/>
              <a:gd name="T15" fmla="*/ 531 h 696"/>
              <a:gd name="T16" fmla="*/ 735 w 2372"/>
              <a:gd name="T17" fmla="*/ 481 h 696"/>
              <a:gd name="T18" fmla="*/ 1226 w 2372"/>
              <a:gd name="T19" fmla="*/ 481 h 696"/>
              <a:gd name="T20" fmla="*/ 1226 w 2372"/>
              <a:gd name="T21" fmla="*/ 429 h 696"/>
              <a:gd name="T22" fmla="*/ 1252 w 2372"/>
              <a:gd name="T23" fmla="*/ 429 h 696"/>
              <a:gd name="T24" fmla="*/ 1252 w 2372"/>
              <a:gd name="T25" fmla="*/ 373 h 696"/>
              <a:gd name="T26" fmla="*/ 1402 w 2372"/>
              <a:gd name="T27" fmla="*/ 373 h 696"/>
              <a:gd name="T28" fmla="*/ 1402 w 2372"/>
              <a:gd name="T29" fmla="*/ 317 h 696"/>
              <a:gd name="T30" fmla="*/ 1406 w 2372"/>
              <a:gd name="T31" fmla="*/ 317 h 696"/>
              <a:gd name="T32" fmla="*/ 1406 w 2372"/>
              <a:gd name="T33" fmla="*/ 265 h 696"/>
              <a:gd name="T34" fmla="*/ 1544 w 2372"/>
              <a:gd name="T35" fmla="*/ 265 h 696"/>
              <a:gd name="T36" fmla="*/ 1544 w 2372"/>
              <a:gd name="T37" fmla="*/ 158 h 696"/>
              <a:gd name="T38" fmla="*/ 2135 w 2372"/>
              <a:gd name="T39" fmla="*/ 158 h 696"/>
              <a:gd name="T40" fmla="*/ 2135 w 2372"/>
              <a:gd name="T41" fmla="*/ 104 h 696"/>
              <a:gd name="T42" fmla="*/ 2319 w 2372"/>
              <a:gd name="T43" fmla="*/ 104 h 696"/>
              <a:gd name="T44" fmla="*/ 2319 w 2372"/>
              <a:gd name="T45" fmla="*/ 50 h 696"/>
              <a:gd name="T46" fmla="*/ 2372 w 2372"/>
              <a:gd name="T47" fmla="*/ 50 h 696"/>
              <a:gd name="T48" fmla="*/ 2372 w 2372"/>
              <a:gd name="T49"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72" h="696">
                <a:moveTo>
                  <a:pt x="0" y="696"/>
                </a:moveTo>
                <a:lnTo>
                  <a:pt x="40" y="696"/>
                </a:lnTo>
                <a:lnTo>
                  <a:pt x="40" y="644"/>
                </a:lnTo>
                <a:lnTo>
                  <a:pt x="76" y="644"/>
                </a:lnTo>
                <a:lnTo>
                  <a:pt x="76" y="590"/>
                </a:lnTo>
                <a:lnTo>
                  <a:pt x="511" y="590"/>
                </a:lnTo>
                <a:lnTo>
                  <a:pt x="511" y="531"/>
                </a:lnTo>
                <a:lnTo>
                  <a:pt x="735" y="531"/>
                </a:lnTo>
                <a:lnTo>
                  <a:pt x="735" y="481"/>
                </a:lnTo>
                <a:lnTo>
                  <a:pt x="1226" y="481"/>
                </a:lnTo>
                <a:lnTo>
                  <a:pt x="1226" y="429"/>
                </a:lnTo>
                <a:lnTo>
                  <a:pt x="1252" y="429"/>
                </a:lnTo>
                <a:lnTo>
                  <a:pt x="1252" y="373"/>
                </a:lnTo>
                <a:lnTo>
                  <a:pt x="1402" y="373"/>
                </a:lnTo>
                <a:lnTo>
                  <a:pt x="1402" y="317"/>
                </a:lnTo>
                <a:lnTo>
                  <a:pt x="1406" y="317"/>
                </a:lnTo>
                <a:lnTo>
                  <a:pt x="1406" y="265"/>
                </a:lnTo>
                <a:lnTo>
                  <a:pt x="1544" y="265"/>
                </a:lnTo>
                <a:lnTo>
                  <a:pt x="1544" y="158"/>
                </a:lnTo>
                <a:lnTo>
                  <a:pt x="2135" y="158"/>
                </a:lnTo>
                <a:lnTo>
                  <a:pt x="2135" y="104"/>
                </a:lnTo>
                <a:lnTo>
                  <a:pt x="2319" y="104"/>
                </a:lnTo>
                <a:lnTo>
                  <a:pt x="2319" y="50"/>
                </a:lnTo>
                <a:lnTo>
                  <a:pt x="2372" y="50"/>
                </a:lnTo>
                <a:lnTo>
                  <a:pt x="2372" y="0"/>
                </a:lnTo>
              </a:path>
            </a:pathLst>
          </a:custGeom>
          <a:ln w="28575" cap="flat">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77153" tIns="38576" rIns="77153" bIns="38576" numCol="1" anchor="t" anchorCtr="0" compatLnSpc="1">
            <a:prstTxWarp prst="textNoShape">
              <a:avLst/>
            </a:prstTxWarp>
          </a:bodyPr>
          <a:lstStyle/>
          <a:p>
            <a:pPr algn="l" defTabSz="771571" eaLnBrk="1" fontAlgn="auto" hangingPunct="1">
              <a:spcBef>
                <a:spcPts val="0"/>
              </a:spcBef>
              <a:spcAft>
                <a:spcPts val="0"/>
              </a:spcAft>
            </a:pPr>
            <a:endParaRPr lang="en-US" sz="1181" dirty="0">
              <a:solidFill>
                <a:srgbClr val="000000"/>
              </a:solidFill>
              <a:latin typeface="Arial" panose="020B0604020202020204"/>
            </a:endParaRPr>
          </a:p>
        </p:txBody>
      </p:sp>
      <p:sp>
        <p:nvSpPr>
          <p:cNvPr id="2" name="Rectangle 1">
            <a:extLst>
              <a:ext uri="{FF2B5EF4-FFF2-40B4-BE49-F238E27FC236}">
                <a16:creationId xmlns:a16="http://schemas.microsoft.com/office/drawing/2014/main" id="{DD13C48F-02F3-4DCB-979A-3B42A0892112}"/>
              </a:ext>
            </a:extLst>
          </p:cNvPr>
          <p:cNvSpPr/>
          <p:nvPr/>
        </p:nvSpPr>
        <p:spPr bwMode="gray">
          <a:xfrm>
            <a:off x="8343900" y="6019800"/>
            <a:ext cx="1905000" cy="786250"/>
          </a:xfrm>
          <a:prstGeom prst="rect">
            <a:avLst/>
          </a:prstGeom>
          <a:solidFill>
            <a:schemeClr val="bg1"/>
          </a:solidFill>
          <a:ln w="6350" algn="ctr">
            <a:solidFill>
              <a:schemeClr val="bg1"/>
            </a:solidFill>
            <a:miter lim="800000"/>
            <a:headEnd/>
            <a:tailEnd/>
          </a:ln>
          <a:effectLst/>
        </p:spPr>
        <p:txBody>
          <a:bodyPr wrap="none" lIns="0" tIns="0" rIns="0" bIns="0" rtlCol="0" anchor="ctr"/>
          <a:lstStyle/>
          <a:p>
            <a:pPr algn="ctr"/>
            <a:endParaRPr lang="en-US" dirty="0" err="1"/>
          </a:p>
        </p:txBody>
      </p:sp>
    </p:spTree>
    <p:extLst>
      <p:ext uri="{BB962C8B-B14F-4D97-AF65-F5344CB8AC3E}">
        <p14:creationId xmlns:p14="http://schemas.microsoft.com/office/powerpoint/2010/main" val="644844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a:t>MMP= matrix metalloproteinase;</a:t>
            </a:r>
            <a:br>
              <a:rPr lang="en-US" dirty="0"/>
            </a:br>
            <a:r>
              <a:rPr lang="en-US" dirty="0"/>
              <a:t>NF-κβ= nuclear factor-κβ.</a:t>
            </a:r>
            <a:br>
              <a:rPr lang="fr-FR" dirty="0">
                <a:ea typeface="Times New Roman" panose="02020603050405020304" pitchFamily="18" charset="0"/>
              </a:rPr>
            </a:br>
            <a:r>
              <a:rPr lang="fr-FR" dirty="0">
                <a:ea typeface="Times New Roman" panose="02020603050405020304" pitchFamily="18" charset="0"/>
              </a:rPr>
              <a:t>Navarese EP, et al. </a:t>
            </a:r>
            <a:r>
              <a:rPr lang="fr-FR" i="1" dirty="0">
                <a:ea typeface="Times New Roman" panose="02020603050405020304" pitchFamily="18" charset="0"/>
              </a:rPr>
              <a:t>Ann Intern Med.</a:t>
            </a:r>
            <a:r>
              <a:rPr lang="fr-FR" dirty="0">
                <a:ea typeface="Times New Roman" panose="02020603050405020304" pitchFamily="18" charset="0"/>
              </a:rPr>
              <a:t> 2016;164:600-607.</a:t>
            </a:r>
            <a:endParaRPr lang="en-US" altLang="en-US" dirty="0">
              <a:solidFill>
                <a:srgbClr val="000000"/>
              </a:solidFill>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914403" y="63897"/>
            <a:ext cx="8458194" cy="976312"/>
          </a:xfrm>
        </p:spPr>
        <p:txBody>
          <a:bodyPr/>
          <a:lstStyle/>
          <a:p>
            <a:r>
              <a:rPr lang="en-US" sz="2400" dirty="0"/>
              <a:t>PCSK9 Upregulation Following an ACS Event </a:t>
            </a:r>
            <a:br>
              <a:rPr lang="en-US" sz="2400" dirty="0"/>
            </a:br>
            <a:r>
              <a:rPr lang="en-US" sz="2400" dirty="0"/>
              <a:t>Results in Stimulation of Deleterious Lipid and Inflammatory Regulation</a:t>
            </a:r>
          </a:p>
        </p:txBody>
      </p:sp>
      <p:grpSp>
        <p:nvGrpSpPr>
          <p:cNvPr id="12" name="Group 11">
            <a:extLst>
              <a:ext uri="{FF2B5EF4-FFF2-40B4-BE49-F238E27FC236}">
                <a16:creationId xmlns:a16="http://schemas.microsoft.com/office/drawing/2014/main" id="{4C348F82-904D-490B-829A-60710911A319}"/>
              </a:ext>
            </a:extLst>
          </p:cNvPr>
          <p:cNvGrpSpPr/>
          <p:nvPr/>
        </p:nvGrpSpPr>
        <p:grpSpPr>
          <a:xfrm>
            <a:off x="43169" y="2575629"/>
            <a:ext cx="9847357" cy="457401"/>
            <a:chOff x="51163" y="2227646"/>
            <a:chExt cx="11670942" cy="402923"/>
          </a:xfrm>
        </p:grpSpPr>
        <p:sp>
          <p:nvSpPr>
            <p:cNvPr id="13" name="Arrow: Right 129">
              <a:extLst>
                <a:ext uri="{FF2B5EF4-FFF2-40B4-BE49-F238E27FC236}">
                  <a16:creationId xmlns:a16="http://schemas.microsoft.com/office/drawing/2014/main" id="{6DFD15B9-0042-49A8-A673-9FDB7C697BE7}"/>
                </a:ext>
              </a:extLst>
            </p:cNvPr>
            <p:cNvSpPr/>
            <p:nvPr/>
          </p:nvSpPr>
          <p:spPr>
            <a:xfrm>
              <a:off x="1743758" y="2227646"/>
              <a:ext cx="8170628" cy="347029"/>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771571" eaLnBrk="1" fontAlgn="auto" hangingPunct="1">
                <a:spcBef>
                  <a:spcPts val="0"/>
                </a:spcBef>
                <a:spcAft>
                  <a:spcPts val="0"/>
                </a:spcAft>
              </a:pPr>
              <a:endParaRPr lang="en-US" sz="1519" dirty="0">
                <a:solidFill>
                  <a:srgbClr val="FFFFFF"/>
                </a:solidFill>
                <a:latin typeface="Arial" panose="020B0604020202020204"/>
              </a:endParaRPr>
            </a:p>
          </p:txBody>
        </p:sp>
        <p:sp>
          <p:nvSpPr>
            <p:cNvPr id="14" name="TextBox 13">
              <a:extLst>
                <a:ext uri="{FF2B5EF4-FFF2-40B4-BE49-F238E27FC236}">
                  <a16:creationId xmlns:a16="http://schemas.microsoft.com/office/drawing/2014/main" id="{6EAAD57D-75E4-4E87-B76D-FD6D5235A9F7}"/>
                </a:ext>
              </a:extLst>
            </p:cNvPr>
            <p:cNvSpPr txBox="1"/>
            <p:nvPr/>
          </p:nvSpPr>
          <p:spPr>
            <a:xfrm>
              <a:off x="51163" y="2333307"/>
              <a:ext cx="2098770" cy="276999"/>
            </a:xfrm>
            <a:prstGeom prst="rect">
              <a:avLst/>
            </a:prstGeom>
            <a:noFill/>
          </p:spPr>
          <p:txBody>
            <a:bodyPr wrap="square" lIns="0" tIns="0" rIns="0" bIns="0" rtlCol="0">
              <a:noAutofit/>
            </a:bodyPr>
            <a:lstStyle/>
            <a:p>
              <a:pPr defTabSz="771571" eaLnBrk="1" fontAlgn="auto" hangingPunct="1">
                <a:spcBef>
                  <a:spcPts val="0"/>
                </a:spcBef>
                <a:spcAft>
                  <a:spcPts val="0"/>
                </a:spcAft>
              </a:pPr>
              <a:r>
                <a:rPr lang="en-US" sz="1013" b="1" dirty="0">
                  <a:solidFill>
                    <a:srgbClr val="FCC30C">
                      <a:lumMod val="75000"/>
                    </a:srgbClr>
                  </a:solidFill>
                  <a:latin typeface="Arial" panose="020B0604020202020204"/>
                </a:rPr>
                <a:t>PCSK9 Antibody</a:t>
              </a:r>
            </a:p>
          </p:txBody>
        </p:sp>
        <p:sp>
          <p:nvSpPr>
            <p:cNvPr id="15" name="TextBox 14">
              <a:extLst>
                <a:ext uri="{FF2B5EF4-FFF2-40B4-BE49-F238E27FC236}">
                  <a16:creationId xmlns:a16="http://schemas.microsoft.com/office/drawing/2014/main" id="{B83C7263-5FEA-43C1-B432-83288F222817}"/>
                </a:ext>
              </a:extLst>
            </p:cNvPr>
            <p:cNvSpPr txBox="1"/>
            <p:nvPr/>
          </p:nvSpPr>
          <p:spPr>
            <a:xfrm>
              <a:off x="9987539" y="2353570"/>
              <a:ext cx="1734566" cy="276999"/>
            </a:xfrm>
            <a:prstGeom prst="rect">
              <a:avLst/>
            </a:prstGeom>
            <a:noFill/>
          </p:spPr>
          <p:txBody>
            <a:bodyPr wrap="square" lIns="0" tIns="0" rIns="0" bIns="0" rtlCol="0">
              <a:noAutofit/>
            </a:bodyPr>
            <a:lstStyle/>
            <a:p>
              <a:pPr algn="l" defTabSz="771571" eaLnBrk="1" fontAlgn="auto" hangingPunct="1">
                <a:spcBef>
                  <a:spcPts val="0"/>
                </a:spcBef>
                <a:spcAft>
                  <a:spcPts val="0"/>
                </a:spcAft>
              </a:pPr>
              <a:r>
                <a:rPr lang="en-US" sz="1013" b="1" dirty="0">
                  <a:solidFill>
                    <a:srgbClr val="FCC30C">
                      <a:lumMod val="75000"/>
                    </a:srgbClr>
                  </a:solidFill>
                  <a:latin typeface="Arial" panose="020B0604020202020204"/>
                </a:rPr>
                <a:t>PCSK9 Inhibition</a:t>
              </a:r>
            </a:p>
          </p:txBody>
        </p:sp>
      </p:grpSp>
      <p:grpSp>
        <p:nvGrpSpPr>
          <p:cNvPr id="16" name="Group 15">
            <a:extLst>
              <a:ext uri="{FF2B5EF4-FFF2-40B4-BE49-F238E27FC236}">
                <a16:creationId xmlns:a16="http://schemas.microsoft.com/office/drawing/2014/main" id="{0F76C8C1-C0CF-43FE-923F-45B54385F9F0}"/>
              </a:ext>
            </a:extLst>
          </p:cNvPr>
          <p:cNvGrpSpPr/>
          <p:nvPr/>
        </p:nvGrpSpPr>
        <p:grpSpPr>
          <a:xfrm>
            <a:off x="2410975" y="3386742"/>
            <a:ext cx="4961377" cy="2539724"/>
            <a:chOff x="2488908" y="2309022"/>
            <a:chExt cx="7596300" cy="3888541"/>
          </a:xfrm>
        </p:grpSpPr>
        <p:pic>
          <p:nvPicPr>
            <p:cNvPr id="17" name="Image 4">
              <a:extLst>
                <a:ext uri="{FF2B5EF4-FFF2-40B4-BE49-F238E27FC236}">
                  <a16:creationId xmlns:a16="http://schemas.microsoft.com/office/drawing/2014/main" id="{341306CE-0D4B-49BB-9153-4F83DFCF383A}"/>
                </a:ext>
              </a:extLst>
            </p:cNvPr>
            <p:cNvPicPr>
              <a:picLocks noChangeAspect="1"/>
            </p:cNvPicPr>
            <p:nvPr/>
          </p:nvPicPr>
          <p:blipFill rotWithShape="1">
            <a:blip r:embed="rId3"/>
            <a:srcRect l="1938" t="50690" r="2023" b="1664"/>
            <a:stretch/>
          </p:blipFill>
          <p:spPr>
            <a:xfrm>
              <a:off x="2753076" y="2801669"/>
              <a:ext cx="7332132" cy="3395894"/>
            </a:xfrm>
            <a:prstGeom prst="rect">
              <a:avLst/>
            </a:prstGeom>
            <a:ln>
              <a:solidFill>
                <a:srgbClr val="000000"/>
              </a:solidFill>
            </a:ln>
            <a:effectLst/>
          </p:spPr>
        </p:pic>
        <p:grpSp>
          <p:nvGrpSpPr>
            <p:cNvPr id="18" name="Group 17">
              <a:extLst>
                <a:ext uri="{FF2B5EF4-FFF2-40B4-BE49-F238E27FC236}">
                  <a16:creationId xmlns:a16="http://schemas.microsoft.com/office/drawing/2014/main" id="{6F42BB16-00F5-4318-A04F-A3A265461AC6}"/>
                </a:ext>
              </a:extLst>
            </p:cNvPr>
            <p:cNvGrpSpPr/>
            <p:nvPr/>
          </p:nvGrpSpPr>
          <p:grpSpPr>
            <a:xfrm>
              <a:off x="4224867" y="2430789"/>
              <a:ext cx="3361266" cy="3766774"/>
              <a:chOff x="4224867" y="2192867"/>
              <a:chExt cx="3361266" cy="4004696"/>
            </a:xfrm>
          </p:grpSpPr>
          <p:cxnSp>
            <p:nvCxnSpPr>
              <p:cNvPr id="25" name="Straight Connector 24">
                <a:extLst>
                  <a:ext uri="{FF2B5EF4-FFF2-40B4-BE49-F238E27FC236}">
                    <a16:creationId xmlns:a16="http://schemas.microsoft.com/office/drawing/2014/main" id="{D2BD1D97-4EE4-4DE0-93D0-063C60418EE2}"/>
                  </a:ext>
                </a:extLst>
              </p:cNvPr>
              <p:cNvCxnSpPr>
                <a:cxnSpLocks/>
              </p:cNvCxnSpPr>
              <p:nvPr/>
            </p:nvCxnSpPr>
            <p:spPr>
              <a:xfrm flipV="1">
                <a:off x="7586133" y="2192867"/>
                <a:ext cx="0" cy="400469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2BD46F6-5766-4E5F-B96A-DE262F33AED7}"/>
                  </a:ext>
                </a:extLst>
              </p:cNvPr>
              <p:cNvCxnSpPr>
                <a:cxnSpLocks/>
              </p:cNvCxnSpPr>
              <p:nvPr/>
            </p:nvCxnSpPr>
            <p:spPr>
              <a:xfrm flipV="1">
                <a:off x="6680200" y="2192867"/>
                <a:ext cx="0" cy="400469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D634A9B-8A20-4ED0-810D-9206DEC74B0D}"/>
                  </a:ext>
                </a:extLst>
              </p:cNvPr>
              <p:cNvCxnSpPr>
                <a:cxnSpLocks/>
              </p:cNvCxnSpPr>
              <p:nvPr/>
            </p:nvCxnSpPr>
            <p:spPr>
              <a:xfrm flipV="1">
                <a:off x="5926667" y="2192867"/>
                <a:ext cx="0" cy="400469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9212FD7-0277-42C1-9834-1200743935AF}"/>
                  </a:ext>
                </a:extLst>
              </p:cNvPr>
              <p:cNvCxnSpPr>
                <a:cxnSpLocks/>
              </p:cNvCxnSpPr>
              <p:nvPr/>
            </p:nvCxnSpPr>
            <p:spPr>
              <a:xfrm flipV="1">
                <a:off x="5012267" y="2192867"/>
                <a:ext cx="0" cy="400469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034F48-4BBA-44C7-9E20-05AC2D4C3172}"/>
                  </a:ext>
                </a:extLst>
              </p:cNvPr>
              <p:cNvCxnSpPr>
                <a:cxnSpLocks/>
              </p:cNvCxnSpPr>
              <p:nvPr/>
            </p:nvCxnSpPr>
            <p:spPr>
              <a:xfrm flipV="1">
                <a:off x="4224867" y="2192867"/>
                <a:ext cx="0" cy="400469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D16AA669-4E8D-406C-90D5-0372C73E86B1}"/>
                </a:ext>
              </a:extLst>
            </p:cNvPr>
            <p:cNvSpPr txBox="1"/>
            <p:nvPr/>
          </p:nvSpPr>
          <p:spPr>
            <a:xfrm>
              <a:off x="2488908" y="2432607"/>
              <a:ext cx="1284097" cy="353538"/>
            </a:xfrm>
            <a:prstGeom prst="rect">
              <a:avLst/>
            </a:prstGeom>
            <a:noFill/>
          </p:spPr>
          <p:txBody>
            <a:bodyPr wrap="square" lIns="0" tIns="0" rIns="0" bIns="0" rtlCol="0" anchor="b" anchorCtr="0">
              <a:noAutofit/>
            </a:bodyPr>
            <a:lstStyle/>
            <a:p>
              <a:pPr algn="l" defTabSz="771571" eaLnBrk="1" fontAlgn="auto" hangingPunct="1">
                <a:spcBef>
                  <a:spcPts val="0"/>
                </a:spcBef>
                <a:spcAft>
                  <a:spcPts val="0"/>
                </a:spcAft>
              </a:pPr>
              <a:r>
                <a:rPr lang="en-US" sz="506" b="1" dirty="0">
                  <a:solidFill>
                    <a:srgbClr val="000000"/>
                  </a:solidFill>
                  <a:latin typeface="Arial" panose="020B0604020202020204"/>
                </a:rPr>
                <a:t>PATHOLOGICAL PROCESS</a:t>
              </a:r>
            </a:p>
          </p:txBody>
        </p:sp>
        <p:sp>
          <p:nvSpPr>
            <p:cNvPr id="20" name="TextBox 19">
              <a:extLst>
                <a:ext uri="{FF2B5EF4-FFF2-40B4-BE49-F238E27FC236}">
                  <a16:creationId xmlns:a16="http://schemas.microsoft.com/office/drawing/2014/main" id="{5DB7AD7B-1EA9-4B0F-A118-EF03A7FA4260}"/>
                </a:ext>
              </a:extLst>
            </p:cNvPr>
            <p:cNvSpPr txBox="1"/>
            <p:nvPr/>
          </p:nvSpPr>
          <p:spPr>
            <a:xfrm>
              <a:off x="4248988" y="2309022"/>
              <a:ext cx="871081" cy="477124"/>
            </a:xfrm>
            <a:prstGeom prst="rect">
              <a:avLst/>
            </a:prstGeom>
            <a:noFill/>
          </p:spPr>
          <p:txBody>
            <a:bodyPr wrap="square" lIns="0" tIns="0" rIns="0" bIns="0" rtlCol="0" anchor="b" anchorCtr="0">
              <a:noAutofit/>
            </a:bodyPr>
            <a:lstStyle/>
            <a:p>
              <a:pPr algn="l" defTabSz="771571" eaLnBrk="1" fontAlgn="auto" hangingPunct="1">
                <a:spcBef>
                  <a:spcPts val="0"/>
                </a:spcBef>
                <a:spcAft>
                  <a:spcPts val="0"/>
                </a:spcAft>
              </a:pPr>
              <a:r>
                <a:rPr lang="en-US" sz="506" b="1" cap="all" dirty="0">
                  <a:solidFill>
                    <a:srgbClr val="003161"/>
                  </a:solidFill>
                  <a:latin typeface="Arial" panose="020B0604020202020204"/>
                </a:rPr>
                <a:t>Endothelial cell activation</a:t>
              </a:r>
            </a:p>
          </p:txBody>
        </p:sp>
        <p:sp>
          <p:nvSpPr>
            <p:cNvPr id="21" name="TextBox 20">
              <a:extLst>
                <a:ext uri="{FF2B5EF4-FFF2-40B4-BE49-F238E27FC236}">
                  <a16:creationId xmlns:a16="http://schemas.microsoft.com/office/drawing/2014/main" id="{2A11F411-48F1-4196-8131-1A40CBBC2F94}"/>
                </a:ext>
              </a:extLst>
            </p:cNvPr>
            <p:cNvSpPr txBox="1"/>
            <p:nvPr/>
          </p:nvSpPr>
          <p:spPr>
            <a:xfrm>
              <a:off x="5918199" y="2523285"/>
              <a:ext cx="742042" cy="262860"/>
            </a:xfrm>
            <a:prstGeom prst="rect">
              <a:avLst/>
            </a:prstGeom>
            <a:noFill/>
          </p:spPr>
          <p:txBody>
            <a:bodyPr wrap="square" lIns="0" tIns="0" rIns="0" bIns="0" rtlCol="0" anchor="b" anchorCtr="0">
              <a:noAutofit/>
            </a:bodyPr>
            <a:lstStyle/>
            <a:p>
              <a:pPr defTabSz="771571" eaLnBrk="1" fontAlgn="auto" hangingPunct="1">
                <a:spcBef>
                  <a:spcPts val="0"/>
                </a:spcBef>
                <a:spcAft>
                  <a:spcPts val="0"/>
                </a:spcAft>
              </a:pPr>
              <a:r>
                <a:rPr lang="en-US" sz="506" b="1" cap="all" dirty="0">
                  <a:solidFill>
                    <a:srgbClr val="003161"/>
                  </a:solidFill>
                  <a:latin typeface="Arial" panose="020B0604020202020204"/>
                </a:rPr>
                <a:t>Proteolysis apoptosis</a:t>
              </a:r>
            </a:p>
          </p:txBody>
        </p:sp>
        <p:sp>
          <p:nvSpPr>
            <p:cNvPr id="22" name="TextBox 21">
              <a:extLst>
                <a:ext uri="{FF2B5EF4-FFF2-40B4-BE49-F238E27FC236}">
                  <a16:creationId xmlns:a16="http://schemas.microsoft.com/office/drawing/2014/main" id="{79B6C91A-AC6D-4BB2-B7F3-7AFE56E5C4DF}"/>
                </a:ext>
              </a:extLst>
            </p:cNvPr>
            <p:cNvSpPr txBox="1"/>
            <p:nvPr/>
          </p:nvSpPr>
          <p:spPr>
            <a:xfrm>
              <a:off x="6660241" y="2309022"/>
              <a:ext cx="925893" cy="477124"/>
            </a:xfrm>
            <a:prstGeom prst="rect">
              <a:avLst/>
            </a:prstGeom>
            <a:noFill/>
          </p:spPr>
          <p:txBody>
            <a:bodyPr wrap="square" lIns="0" tIns="0" rIns="0" bIns="0" rtlCol="0" anchor="b" anchorCtr="0">
              <a:noAutofit/>
            </a:bodyPr>
            <a:lstStyle/>
            <a:p>
              <a:pPr defTabSz="771571" eaLnBrk="1" fontAlgn="auto" hangingPunct="1">
                <a:spcBef>
                  <a:spcPts val="0"/>
                </a:spcBef>
                <a:spcAft>
                  <a:spcPts val="0"/>
                </a:spcAft>
              </a:pPr>
              <a:r>
                <a:rPr lang="en-US" sz="506" b="1" cap="all" dirty="0">
                  <a:solidFill>
                    <a:srgbClr val="FCC30C">
                      <a:lumMod val="50000"/>
                    </a:srgbClr>
                  </a:solidFill>
                  <a:latin typeface="Arial" panose="020B0604020202020204"/>
                </a:rPr>
                <a:t>Lipid core &amp; fibrous cap formation</a:t>
              </a:r>
            </a:p>
          </p:txBody>
        </p:sp>
        <p:sp>
          <p:nvSpPr>
            <p:cNvPr id="23" name="TextBox 22">
              <a:extLst>
                <a:ext uri="{FF2B5EF4-FFF2-40B4-BE49-F238E27FC236}">
                  <a16:creationId xmlns:a16="http://schemas.microsoft.com/office/drawing/2014/main" id="{DAD494DC-A160-4862-BAA7-8E3075908CB0}"/>
                </a:ext>
              </a:extLst>
            </p:cNvPr>
            <p:cNvSpPr txBox="1"/>
            <p:nvPr/>
          </p:nvSpPr>
          <p:spPr>
            <a:xfrm>
              <a:off x="5039721" y="2633141"/>
              <a:ext cx="867747" cy="153006"/>
            </a:xfrm>
            <a:prstGeom prst="rect">
              <a:avLst/>
            </a:prstGeom>
            <a:noFill/>
          </p:spPr>
          <p:txBody>
            <a:bodyPr wrap="square" lIns="0" tIns="0" rIns="0" bIns="0" rtlCol="0" anchor="b" anchorCtr="0">
              <a:noAutofit/>
            </a:bodyPr>
            <a:lstStyle/>
            <a:p>
              <a:pPr defTabSz="771571" eaLnBrk="1" fontAlgn="auto" hangingPunct="1">
                <a:spcBef>
                  <a:spcPts val="0"/>
                </a:spcBef>
                <a:spcAft>
                  <a:spcPts val="0"/>
                </a:spcAft>
              </a:pPr>
              <a:r>
                <a:rPr lang="en-US" sz="506" b="1" cap="all" dirty="0">
                  <a:solidFill>
                    <a:srgbClr val="FCC30C">
                      <a:lumMod val="50000"/>
                    </a:srgbClr>
                  </a:solidFill>
                  <a:latin typeface="Arial" panose="020B0604020202020204"/>
                </a:rPr>
                <a:t>inflammation</a:t>
              </a:r>
            </a:p>
          </p:txBody>
        </p:sp>
        <p:sp>
          <p:nvSpPr>
            <p:cNvPr id="24" name="TextBox 23">
              <a:extLst>
                <a:ext uri="{FF2B5EF4-FFF2-40B4-BE49-F238E27FC236}">
                  <a16:creationId xmlns:a16="http://schemas.microsoft.com/office/drawing/2014/main" id="{EE3BF8FE-4041-42ED-B82B-F0E9E52EEA5E}"/>
                </a:ext>
              </a:extLst>
            </p:cNvPr>
            <p:cNvSpPr txBox="1"/>
            <p:nvPr/>
          </p:nvSpPr>
          <p:spPr>
            <a:xfrm>
              <a:off x="8705207" y="2547585"/>
              <a:ext cx="1034669" cy="238562"/>
            </a:xfrm>
            <a:prstGeom prst="rect">
              <a:avLst/>
            </a:prstGeom>
            <a:noFill/>
          </p:spPr>
          <p:txBody>
            <a:bodyPr wrap="square" lIns="0" tIns="0" rIns="0" bIns="0" rtlCol="0" anchor="b" anchorCtr="0">
              <a:noAutofit/>
            </a:bodyPr>
            <a:lstStyle/>
            <a:p>
              <a:pPr defTabSz="771571" eaLnBrk="1" fontAlgn="auto" hangingPunct="1">
                <a:spcBef>
                  <a:spcPts val="0"/>
                </a:spcBef>
                <a:spcAft>
                  <a:spcPts val="0"/>
                </a:spcAft>
              </a:pPr>
              <a:r>
                <a:rPr lang="en-US" sz="506" b="1" cap="all" dirty="0">
                  <a:solidFill>
                    <a:srgbClr val="003161"/>
                  </a:solidFill>
                  <a:latin typeface="Arial" panose="020B0604020202020204"/>
                </a:rPr>
                <a:t>THROMBOSIS</a:t>
              </a:r>
            </a:p>
          </p:txBody>
        </p:sp>
      </p:grpSp>
      <p:sp>
        <p:nvSpPr>
          <p:cNvPr id="30" name="TextBox 29">
            <a:extLst>
              <a:ext uri="{FF2B5EF4-FFF2-40B4-BE49-F238E27FC236}">
                <a16:creationId xmlns:a16="http://schemas.microsoft.com/office/drawing/2014/main" id="{2507481A-945B-4FBA-AA69-4E912247ED6E}"/>
              </a:ext>
            </a:extLst>
          </p:cNvPr>
          <p:cNvSpPr txBox="1"/>
          <p:nvPr/>
        </p:nvSpPr>
        <p:spPr>
          <a:xfrm>
            <a:off x="2900851" y="2950448"/>
            <a:ext cx="716524" cy="303197"/>
          </a:xfrm>
          <a:prstGeom prst="rect">
            <a:avLst/>
          </a:prstGeom>
          <a:solidFill>
            <a:schemeClr val="accent1">
              <a:alpha val="10000"/>
            </a:schemeClr>
          </a:solidFill>
          <a:ln>
            <a:solidFill>
              <a:schemeClr val="accent1"/>
            </a:solidFill>
          </a:ln>
        </p:spPr>
        <p:txBody>
          <a:bodyPr wrap="square" lIns="0" tIns="0" rIns="0" bIns="0" rtlCol="0" anchor="ctr" anchorCtr="0">
            <a:noAutofit/>
          </a:bodyPr>
          <a:lstStyle/>
          <a:p>
            <a:pPr defTabSz="771571" eaLnBrk="1" fontAlgn="auto" hangingPunct="1">
              <a:spcBef>
                <a:spcPts val="0"/>
              </a:spcBef>
              <a:spcAft>
                <a:spcPts val="0"/>
              </a:spcAft>
            </a:pPr>
            <a:r>
              <a:rPr lang="en-US" sz="675" dirty="0">
                <a:solidFill>
                  <a:srgbClr val="000000"/>
                </a:solidFill>
                <a:latin typeface="Arial" panose="020B0604020202020204"/>
              </a:rPr>
              <a:t>NF-</a:t>
            </a:r>
            <a:r>
              <a:rPr lang="el-GR" sz="675" dirty="0">
                <a:solidFill>
                  <a:srgbClr val="000000"/>
                </a:solidFill>
                <a:latin typeface="Arial" panose="020B0604020202020204"/>
              </a:rPr>
              <a:t>κβ</a:t>
            </a:r>
            <a:r>
              <a:rPr lang="en-US" sz="675" dirty="0">
                <a:solidFill>
                  <a:srgbClr val="000000"/>
                </a:solidFill>
                <a:latin typeface="Arial" panose="020B0604020202020204"/>
              </a:rPr>
              <a:t> pathway activation</a:t>
            </a:r>
          </a:p>
        </p:txBody>
      </p:sp>
      <p:sp>
        <p:nvSpPr>
          <p:cNvPr id="31" name="TextBox 30">
            <a:extLst>
              <a:ext uri="{FF2B5EF4-FFF2-40B4-BE49-F238E27FC236}">
                <a16:creationId xmlns:a16="http://schemas.microsoft.com/office/drawing/2014/main" id="{D6DE3CEA-308A-4102-AC20-E1F81DBCB41B}"/>
              </a:ext>
            </a:extLst>
          </p:cNvPr>
          <p:cNvSpPr txBox="1"/>
          <p:nvPr/>
        </p:nvSpPr>
        <p:spPr>
          <a:xfrm>
            <a:off x="3701502" y="2954744"/>
            <a:ext cx="760217" cy="303197"/>
          </a:xfrm>
          <a:prstGeom prst="rect">
            <a:avLst/>
          </a:prstGeom>
          <a:solidFill>
            <a:schemeClr val="accent2">
              <a:alpha val="10000"/>
            </a:schemeClr>
          </a:solidFill>
          <a:ln>
            <a:solidFill>
              <a:schemeClr val="accent2">
                <a:lumMod val="75000"/>
              </a:schemeClr>
            </a:solidFill>
          </a:ln>
        </p:spPr>
        <p:txBody>
          <a:bodyPr wrap="square" lIns="0" tIns="0" rIns="0" bIns="0" rtlCol="0" anchor="ctr" anchorCtr="0">
            <a:noAutofit/>
          </a:bodyPr>
          <a:lstStyle/>
          <a:p>
            <a:pPr defTabSz="771571" eaLnBrk="1" fontAlgn="auto" hangingPunct="1">
              <a:spcBef>
                <a:spcPts val="0"/>
              </a:spcBef>
              <a:spcAft>
                <a:spcPts val="0"/>
              </a:spcAft>
            </a:pPr>
            <a:r>
              <a:rPr lang="en-US" sz="675" dirty="0">
                <a:solidFill>
                  <a:srgbClr val="000000"/>
                </a:solidFill>
                <a:latin typeface="Arial" panose="020B0604020202020204"/>
              </a:rPr>
              <a:t>Reduced</a:t>
            </a:r>
          </a:p>
          <a:p>
            <a:pPr defTabSz="771571" eaLnBrk="1" fontAlgn="auto" hangingPunct="1">
              <a:spcBef>
                <a:spcPts val="0"/>
              </a:spcBef>
              <a:spcAft>
                <a:spcPts val="0"/>
              </a:spcAft>
            </a:pPr>
            <a:r>
              <a:rPr lang="en-US" sz="675" dirty="0">
                <a:solidFill>
                  <a:srgbClr val="000000"/>
                </a:solidFill>
                <a:latin typeface="Arial" panose="020B0604020202020204"/>
              </a:rPr>
              <a:t>apolipoprotein E receptor-2</a:t>
            </a:r>
          </a:p>
        </p:txBody>
      </p:sp>
      <p:sp>
        <p:nvSpPr>
          <p:cNvPr id="32" name="TextBox 31">
            <a:extLst>
              <a:ext uri="{FF2B5EF4-FFF2-40B4-BE49-F238E27FC236}">
                <a16:creationId xmlns:a16="http://schemas.microsoft.com/office/drawing/2014/main" id="{A6EE9C4F-76BA-4FEE-B880-D0C149E20635}"/>
              </a:ext>
            </a:extLst>
          </p:cNvPr>
          <p:cNvSpPr txBox="1"/>
          <p:nvPr/>
        </p:nvSpPr>
        <p:spPr>
          <a:xfrm>
            <a:off x="4545845" y="2955065"/>
            <a:ext cx="716524" cy="303197"/>
          </a:xfrm>
          <a:prstGeom prst="rect">
            <a:avLst/>
          </a:prstGeom>
          <a:solidFill>
            <a:schemeClr val="accent1">
              <a:alpha val="10000"/>
            </a:schemeClr>
          </a:solidFill>
          <a:ln>
            <a:solidFill>
              <a:schemeClr val="accent1"/>
            </a:solidFill>
          </a:ln>
        </p:spPr>
        <p:txBody>
          <a:bodyPr wrap="square" lIns="0" tIns="0" rIns="0" bIns="0" rtlCol="0" anchor="ctr" anchorCtr="0">
            <a:noAutofit/>
          </a:bodyPr>
          <a:lstStyle/>
          <a:p>
            <a:pPr defTabSz="771571" eaLnBrk="1" fontAlgn="auto" hangingPunct="1">
              <a:spcBef>
                <a:spcPts val="0"/>
              </a:spcBef>
              <a:spcAft>
                <a:spcPts val="0"/>
              </a:spcAft>
            </a:pPr>
            <a:r>
              <a:rPr lang="en-US" sz="675" dirty="0">
                <a:solidFill>
                  <a:srgbClr val="000000"/>
                </a:solidFill>
                <a:latin typeface="Arial" panose="020B0604020202020204"/>
              </a:rPr>
              <a:t>NF-</a:t>
            </a:r>
            <a:r>
              <a:rPr lang="el-GR" sz="675" dirty="0">
                <a:solidFill>
                  <a:srgbClr val="000000"/>
                </a:solidFill>
                <a:latin typeface="Arial" panose="020B0604020202020204"/>
              </a:rPr>
              <a:t>κβ</a:t>
            </a:r>
            <a:r>
              <a:rPr lang="en-US" sz="675" dirty="0">
                <a:solidFill>
                  <a:srgbClr val="000000"/>
                </a:solidFill>
                <a:latin typeface="Arial" panose="020B0604020202020204"/>
              </a:rPr>
              <a:t> pathway activation</a:t>
            </a:r>
          </a:p>
        </p:txBody>
      </p:sp>
      <p:sp>
        <p:nvSpPr>
          <p:cNvPr id="33" name="TextBox 32">
            <a:extLst>
              <a:ext uri="{FF2B5EF4-FFF2-40B4-BE49-F238E27FC236}">
                <a16:creationId xmlns:a16="http://schemas.microsoft.com/office/drawing/2014/main" id="{A1838F89-57C2-4BA2-98DD-49446B50F9A3}"/>
              </a:ext>
            </a:extLst>
          </p:cNvPr>
          <p:cNvSpPr txBox="1"/>
          <p:nvPr/>
        </p:nvSpPr>
        <p:spPr>
          <a:xfrm>
            <a:off x="5343827" y="2955065"/>
            <a:ext cx="1045747" cy="303197"/>
          </a:xfrm>
          <a:prstGeom prst="rect">
            <a:avLst/>
          </a:prstGeom>
          <a:solidFill>
            <a:schemeClr val="accent2">
              <a:alpha val="10000"/>
            </a:schemeClr>
          </a:solidFill>
          <a:ln>
            <a:solidFill>
              <a:schemeClr val="accent2">
                <a:lumMod val="75000"/>
              </a:schemeClr>
            </a:solidFill>
          </a:ln>
        </p:spPr>
        <p:txBody>
          <a:bodyPr wrap="square" lIns="0" tIns="0" rIns="0" bIns="0" rtlCol="0" anchor="ctr" anchorCtr="0">
            <a:noAutofit/>
          </a:bodyPr>
          <a:lstStyle/>
          <a:p>
            <a:pPr defTabSz="771571" eaLnBrk="1" fontAlgn="auto" hangingPunct="1">
              <a:spcBef>
                <a:spcPts val="0"/>
              </a:spcBef>
              <a:spcAft>
                <a:spcPts val="0"/>
              </a:spcAft>
            </a:pPr>
            <a:r>
              <a:rPr lang="en-US" sz="675" dirty="0">
                <a:solidFill>
                  <a:srgbClr val="000000"/>
                </a:solidFill>
                <a:latin typeface="Arial" panose="020B0604020202020204"/>
              </a:rPr>
              <a:t>Reduced LDL receptor expression in macrophages</a:t>
            </a:r>
          </a:p>
        </p:txBody>
      </p:sp>
      <p:sp>
        <p:nvSpPr>
          <p:cNvPr id="34" name="TextBox 33">
            <a:extLst>
              <a:ext uri="{FF2B5EF4-FFF2-40B4-BE49-F238E27FC236}">
                <a16:creationId xmlns:a16="http://schemas.microsoft.com/office/drawing/2014/main" id="{5827F994-B64C-40FE-A825-C0DAE90951CA}"/>
              </a:ext>
            </a:extLst>
          </p:cNvPr>
          <p:cNvSpPr txBox="1"/>
          <p:nvPr/>
        </p:nvSpPr>
        <p:spPr>
          <a:xfrm>
            <a:off x="6471031" y="2955065"/>
            <a:ext cx="675774" cy="303197"/>
          </a:xfrm>
          <a:prstGeom prst="rect">
            <a:avLst/>
          </a:prstGeom>
          <a:solidFill>
            <a:schemeClr val="accent1">
              <a:alpha val="10000"/>
            </a:schemeClr>
          </a:solidFill>
          <a:ln>
            <a:solidFill>
              <a:schemeClr val="accent1"/>
            </a:solidFill>
          </a:ln>
        </p:spPr>
        <p:txBody>
          <a:bodyPr wrap="square" lIns="0" tIns="0" rIns="0" bIns="0" rtlCol="0" anchor="ctr" anchorCtr="0">
            <a:noAutofit/>
          </a:bodyPr>
          <a:lstStyle/>
          <a:p>
            <a:pPr defTabSz="771571" eaLnBrk="1" fontAlgn="auto" hangingPunct="1">
              <a:spcBef>
                <a:spcPts val="0"/>
              </a:spcBef>
              <a:spcAft>
                <a:spcPts val="0"/>
              </a:spcAft>
            </a:pPr>
            <a:r>
              <a:rPr lang="en-US" sz="675" dirty="0">
                <a:solidFill>
                  <a:srgbClr val="000000"/>
                </a:solidFill>
                <a:latin typeface="Arial" panose="020B0604020202020204"/>
              </a:rPr>
              <a:t>NF-</a:t>
            </a:r>
            <a:r>
              <a:rPr lang="el-GR" sz="675" dirty="0">
                <a:solidFill>
                  <a:srgbClr val="000000"/>
                </a:solidFill>
                <a:latin typeface="Arial" panose="020B0604020202020204"/>
              </a:rPr>
              <a:t>κβ</a:t>
            </a:r>
            <a:r>
              <a:rPr lang="en-US" sz="675" dirty="0">
                <a:solidFill>
                  <a:srgbClr val="000000"/>
                </a:solidFill>
                <a:latin typeface="Arial" panose="020B0604020202020204"/>
              </a:rPr>
              <a:t> pathway activation</a:t>
            </a:r>
          </a:p>
        </p:txBody>
      </p:sp>
      <p:sp>
        <p:nvSpPr>
          <p:cNvPr id="35" name="TextBox 34">
            <a:extLst>
              <a:ext uri="{FF2B5EF4-FFF2-40B4-BE49-F238E27FC236}">
                <a16:creationId xmlns:a16="http://schemas.microsoft.com/office/drawing/2014/main" id="{4ED7111A-3A33-4B54-A04F-E210A0852644}"/>
              </a:ext>
            </a:extLst>
          </p:cNvPr>
          <p:cNvSpPr txBox="1"/>
          <p:nvPr/>
        </p:nvSpPr>
        <p:spPr>
          <a:xfrm>
            <a:off x="4059058" y="2295925"/>
            <a:ext cx="1681071" cy="285655"/>
          </a:xfrm>
          <a:prstGeom prst="rect">
            <a:avLst/>
          </a:prstGeom>
          <a:solidFill>
            <a:srgbClr val="D9E9F6"/>
          </a:solidFill>
          <a:ln>
            <a:solidFill>
              <a:schemeClr val="accent1"/>
            </a:solidFill>
          </a:ln>
        </p:spPr>
        <p:txBody>
          <a:bodyPr wrap="square" lIns="0" tIns="0" rIns="0" bIns="0" rtlCol="0" anchor="ctr" anchorCtr="0">
            <a:noAutofit/>
          </a:bodyPr>
          <a:lstStyle/>
          <a:p>
            <a:pPr defTabSz="771571" eaLnBrk="1" fontAlgn="auto" hangingPunct="1">
              <a:spcBef>
                <a:spcPts val="0"/>
              </a:spcBef>
              <a:spcAft>
                <a:spcPts val="0"/>
              </a:spcAft>
            </a:pPr>
            <a:r>
              <a:rPr lang="en-US" sz="1013" dirty="0">
                <a:solidFill>
                  <a:srgbClr val="000000"/>
                </a:solidFill>
                <a:latin typeface="Arial" panose="020B0604020202020204"/>
              </a:rPr>
              <a:t>PCSK9 upregulation</a:t>
            </a:r>
          </a:p>
        </p:txBody>
      </p:sp>
      <p:cxnSp>
        <p:nvCxnSpPr>
          <p:cNvPr id="36" name="Connector: Elbow 110">
            <a:extLst>
              <a:ext uri="{FF2B5EF4-FFF2-40B4-BE49-F238E27FC236}">
                <a16:creationId xmlns:a16="http://schemas.microsoft.com/office/drawing/2014/main" id="{65202A38-BB0F-4880-84FE-AD72F59B849A}"/>
              </a:ext>
            </a:extLst>
          </p:cNvPr>
          <p:cNvCxnSpPr>
            <a:cxnSpLocks/>
            <a:stCxn id="30" idx="0"/>
            <a:endCxn id="34" idx="0"/>
          </p:cNvCxnSpPr>
          <p:nvPr/>
        </p:nvCxnSpPr>
        <p:spPr>
          <a:xfrm rot="16200000" flipH="1">
            <a:off x="5031708" y="1177854"/>
            <a:ext cx="4616" cy="3549805"/>
          </a:xfrm>
          <a:prstGeom prst="bentConnector3">
            <a:avLst>
              <a:gd name="adj1" fmla="val -4023652"/>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884B420-C288-45C8-B975-DCE6B0B25D58}"/>
              </a:ext>
            </a:extLst>
          </p:cNvPr>
          <p:cNvCxnSpPr>
            <a:cxnSpLocks/>
          </p:cNvCxnSpPr>
          <p:nvPr/>
        </p:nvCxnSpPr>
        <p:spPr>
          <a:xfrm>
            <a:off x="4895388" y="3254081"/>
            <a:ext cx="0" cy="279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5163221-51E7-4271-A88D-72B622B12E0F}"/>
              </a:ext>
            </a:extLst>
          </p:cNvPr>
          <p:cNvSpPr txBox="1"/>
          <p:nvPr/>
        </p:nvSpPr>
        <p:spPr>
          <a:xfrm>
            <a:off x="5553252" y="1951805"/>
            <a:ext cx="1673633" cy="242654"/>
          </a:xfrm>
          <a:prstGeom prst="rect">
            <a:avLst/>
          </a:prstGeom>
          <a:solidFill>
            <a:srgbClr val="7FBDE0"/>
          </a:solidFill>
          <a:ln>
            <a:solidFill>
              <a:schemeClr val="accent1"/>
            </a:solidFill>
          </a:ln>
        </p:spPr>
        <p:txBody>
          <a:bodyPr wrap="square" lIns="0" tIns="0" rIns="0" bIns="0" rtlCol="0" anchor="ctr" anchorCtr="0">
            <a:noAutofit/>
          </a:bodyPr>
          <a:lstStyle/>
          <a:p>
            <a:pPr defTabSz="771571" eaLnBrk="1" fontAlgn="auto" hangingPunct="1">
              <a:spcBef>
                <a:spcPts val="0"/>
              </a:spcBef>
              <a:spcAft>
                <a:spcPts val="0"/>
              </a:spcAft>
            </a:pPr>
            <a:r>
              <a:rPr lang="en-US" sz="1013" dirty="0">
                <a:solidFill>
                  <a:srgbClr val="003161"/>
                </a:solidFill>
                <a:latin typeface="Arial" panose="020B0604020202020204"/>
              </a:rPr>
              <a:t>ACS</a:t>
            </a:r>
          </a:p>
        </p:txBody>
      </p:sp>
      <p:sp>
        <p:nvSpPr>
          <p:cNvPr id="39" name="TextBox 38">
            <a:extLst>
              <a:ext uri="{FF2B5EF4-FFF2-40B4-BE49-F238E27FC236}">
                <a16:creationId xmlns:a16="http://schemas.microsoft.com/office/drawing/2014/main" id="{F040DE4D-282F-41AC-B3F1-D020930C64BF}"/>
              </a:ext>
            </a:extLst>
          </p:cNvPr>
          <p:cNvSpPr txBox="1"/>
          <p:nvPr/>
        </p:nvSpPr>
        <p:spPr>
          <a:xfrm>
            <a:off x="2583511" y="1951804"/>
            <a:ext cx="1673632" cy="242655"/>
          </a:xfrm>
          <a:prstGeom prst="rect">
            <a:avLst/>
          </a:prstGeom>
          <a:solidFill>
            <a:srgbClr val="7FBDE0"/>
          </a:solidFill>
          <a:ln>
            <a:solidFill>
              <a:schemeClr val="accent1"/>
            </a:solidFill>
          </a:ln>
        </p:spPr>
        <p:txBody>
          <a:bodyPr wrap="square" lIns="0" tIns="0" rIns="0" bIns="0" rtlCol="0" anchor="ctr" anchorCtr="0">
            <a:noAutofit/>
          </a:bodyPr>
          <a:lstStyle/>
          <a:p>
            <a:pPr defTabSz="771571" eaLnBrk="1" fontAlgn="auto" hangingPunct="1">
              <a:spcBef>
                <a:spcPts val="0"/>
              </a:spcBef>
              <a:spcAft>
                <a:spcPts val="0"/>
              </a:spcAft>
            </a:pPr>
            <a:r>
              <a:rPr lang="en-US" sz="1013" dirty="0">
                <a:solidFill>
                  <a:srgbClr val="003161"/>
                </a:solidFill>
                <a:latin typeface="Arial" panose="020B0604020202020204"/>
              </a:rPr>
              <a:t>Statin Therapy</a:t>
            </a:r>
          </a:p>
        </p:txBody>
      </p:sp>
      <p:cxnSp>
        <p:nvCxnSpPr>
          <p:cNvPr id="40" name="Connector: Elbow 122">
            <a:extLst>
              <a:ext uri="{FF2B5EF4-FFF2-40B4-BE49-F238E27FC236}">
                <a16:creationId xmlns:a16="http://schemas.microsoft.com/office/drawing/2014/main" id="{35FBCBDA-91BB-430A-BAD1-75584F3D095D}"/>
              </a:ext>
            </a:extLst>
          </p:cNvPr>
          <p:cNvCxnSpPr>
            <a:cxnSpLocks/>
            <a:stCxn id="39" idx="3"/>
          </p:cNvCxnSpPr>
          <p:nvPr/>
        </p:nvCxnSpPr>
        <p:spPr>
          <a:xfrm>
            <a:off x="4257143" y="2073132"/>
            <a:ext cx="531434" cy="226155"/>
          </a:xfrm>
          <a:prstGeom prst="bentConnector3">
            <a:avLst>
              <a:gd name="adj1" fmla="val 9973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124">
            <a:extLst>
              <a:ext uri="{FF2B5EF4-FFF2-40B4-BE49-F238E27FC236}">
                <a16:creationId xmlns:a16="http://schemas.microsoft.com/office/drawing/2014/main" id="{7A4226A9-F65C-4543-A0CE-F357EBB1D9E8}"/>
              </a:ext>
            </a:extLst>
          </p:cNvPr>
          <p:cNvCxnSpPr>
            <a:cxnSpLocks/>
            <a:stCxn id="38" idx="1"/>
          </p:cNvCxnSpPr>
          <p:nvPr/>
        </p:nvCxnSpPr>
        <p:spPr>
          <a:xfrm rot="10800000" flipV="1">
            <a:off x="5020030" y="2073132"/>
            <a:ext cx="533221" cy="220291"/>
          </a:xfrm>
          <a:prstGeom prst="bentConnector3">
            <a:avLst>
              <a:gd name="adj1" fmla="val 100910"/>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3BB9893-E44E-4E35-9124-5FB265C54D0A}"/>
              </a:ext>
            </a:extLst>
          </p:cNvPr>
          <p:cNvSpPr txBox="1"/>
          <p:nvPr/>
        </p:nvSpPr>
        <p:spPr>
          <a:xfrm>
            <a:off x="1494740" y="1442891"/>
            <a:ext cx="6893967" cy="285655"/>
          </a:xfrm>
          <a:prstGeom prst="rect">
            <a:avLst/>
          </a:prstGeom>
          <a:noFill/>
          <a:ln>
            <a:noFill/>
          </a:ln>
        </p:spPr>
        <p:txBody>
          <a:bodyPr wrap="square" lIns="0" tIns="0" rIns="0" bIns="0" rtlCol="0">
            <a:noAutofit/>
          </a:bodyPr>
          <a:lstStyle/>
          <a:p>
            <a:pPr defTabSz="771571" eaLnBrk="1" fontAlgn="auto" hangingPunct="1">
              <a:spcBef>
                <a:spcPts val="0"/>
              </a:spcBef>
              <a:spcAft>
                <a:spcPts val="0"/>
              </a:spcAft>
            </a:pPr>
            <a:r>
              <a:rPr lang="en-US" sz="1600" b="1" u="sng" dirty="0">
                <a:solidFill>
                  <a:srgbClr val="003161"/>
                </a:solidFill>
                <a:latin typeface="Arial" panose="020B0604020202020204"/>
              </a:rPr>
              <a:t>VULNERABLE PLAQUE WITH INCREASED NECROTIC CORE IN ACS</a:t>
            </a:r>
          </a:p>
        </p:txBody>
      </p:sp>
      <p:cxnSp>
        <p:nvCxnSpPr>
          <p:cNvPr id="43" name="Straight Connector 42">
            <a:extLst>
              <a:ext uri="{FF2B5EF4-FFF2-40B4-BE49-F238E27FC236}">
                <a16:creationId xmlns:a16="http://schemas.microsoft.com/office/drawing/2014/main" id="{6D703C23-17F2-4C6B-A80A-204859466D95}"/>
              </a:ext>
            </a:extLst>
          </p:cNvPr>
          <p:cNvCxnSpPr>
            <a:cxnSpLocks/>
            <a:stCxn id="35" idx="2"/>
          </p:cNvCxnSpPr>
          <p:nvPr/>
        </p:nvCxnSpPr>
        <p:spPr>
          <a:xfrm>
            <a:off x="4899594" y="2581580"/>
            <a:ext cx="0" cy="174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6BEE252-E56D-49E0-A25C-01585178E46B}"/>
              </a:ext>
            </a:extLst>
          </p:cNvPr>
          <p:cNvCxnSpPr/>
          <p:nvPr/>
        </p:nvCxnSpPr>
        <p:spPr>
          <a:xfrm>
            <a:off x="5430621" y="3248961"/>
            <a:ext cx="0" cy="217312"/>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D912AF6-C3FA-4694-9BCC-0AB62BB95E61}"/>
              </a:ext>
            </a:extLst>
          </p:cNvPr>
          <p:cNvCxnSpPr>
            <a:stCxn id="34" idx="2"/>
            <a:endCxn id="24" idx="0"/>
          </p:cNvCxnSpPr>
          <p:nvPr/>
        </p:nvCxnSpPr>
        <p:spPr>
          <a:xfrm flipH="1">
            <a:off x="6808918" y="3258261"/>
            <a:ext cx="1" cy="284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D467336-7ECD-4BEF-A3A1-2997621200AD}"/>
              </a:ext>
            </a:extLst>
          </p:cNvPr>
          <p:cNvCxnSpPr>
            <a:cxnSpLocks/>
          </p:cNvCxnSpPr>
          <p:nvPr/>
        </p:nvCxnSpPr>
        <p:spPr>
          <a:xfrm>
            <a:off x="4372485" y="3258262"/>
            <a:ext cx="0" cy="329956"/>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6354049-493F-4E6C-A5B3-E49365CFD196}"/>
              </a:ext>
            </a:extLst>
          </p:cNvPr>
          <p:cNvCxnSpPr/>
          <p:nvPr/>
        </p:nvCxnSpPr>
        <p:spPr>
          <a:xfrm>
            <a:off x="1471296" y="2556179"/>
            <a:ext cx="0" cy="39395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835B500-A00A-435D-9122-BBE59DEDC614}"/>
              </a:ext>
            </a:extLst>
          </p:cNvPr>
          <p:cNvCxnSpPr/>
          <p:nvPr/>
        </p:nvCxnSpPr>
        <p:spPr>
          <a:xfrm>
            <a:off x="363698" y="2556179"/>
            <a:ext cx="0" cy="39395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DDB160B-BB58-4C1F-999E-AE4EB75011C3}"/>
              </a:ext>
            </a:extLst>
          </p:cNvPr>
          <p:cNvCxnSpPr/>
          <p:nvPr/>
        </p:nvCxnSpPr>
        <p:spPr>
          <a:xfrm>
            <a:off x="9543417" y="2561229"/>
            <a:ext cx="0" cy="39395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04D0117-6C1E-499C-833B-F96F4D9554E6}"/>
              </a:ext>
            </a:extLst>
          </p:cNvPr>
          <p:cNvCxnSpPr/>
          <p:nvPr/>
        </p:nvCxnSpPr>
        <p:spPr>
          <a:xfrm>
            <a:off x="8350093" y="2561229"/>
            <a:ext cx="0" cy="39395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Connector: Elbow 104">
            <a:extLst>
              <a:ext uri="{FF2B5EF4-FFF2-40B4-BE49-F238E27FC236}">
                <a16:creationId xmlns:a16="http://schemas.microsoft.com/office/drawing/2014/main" id="{7F9C4DD6-BE16-440E-BAEF-807DD0E313F1}"/>
              </a:ext>
            </a:extLst>
          </p:cNvPr>
          <p:cNvCxnSpPr>
            <a:cxnSpLocks/>
          </p:cNvCxnSpPr>
          <p:nvPr/>
        </p:nvCxnSpPr>
        <p:spPr>
          <a:xfrm rot="16200000" flipH="1">
            <a:off x="3444068" y="3063405"/>
            <a:ext cx="180635" cy="561118"/>
          </a:xfrm>
          <a:prstGeom prst="bentConnector3">
            <a:avLst>
              <a:gd name="adj1" fmla="val 3418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107">
            <a:extLst>
              <a:ext uri="{FF2B5EF4-FFF2-40B4-BE49-F238E27FC236}">
                <a16:creationId xmlns:a16="http://schemas.microsoft.com/office/drawing/2014/main" id="{16939BB1-CB31-48CC-9B77-0B3EB3F1FED3}"/>
              </a:ext>
            </a:extLst>
          </p:cNvPr>
          <p:cNvCxnSpPr>
            <a:cxnSpLocks/>
          </p:cNvCxnSpPr>
          <p:nvPr/>
        </p:nvCxnSpPr>
        <p:spPr>
          <a:xfrm>
            <a:off x="3817535" y="3316327"/>
            <a:ext cx="362019" cy="261456"/>
          </a:xfrm>
          <a:prstGeom prst="bentConnector3">
            <a:avLst>
              <a:gd name="adj1" fmla="val 100113"/>
            </a:avLst>
          </a:prstGeom>
          <a:ln>
            <a:gradFill>
              <a:gsLst>
                <a:gs pos="0">
                  <a:schemeClr val="accent1"/>
                </a:gs>
                <a:gs pos="61000">
                  <a:schemeClr val="accent2">
                    <a:lumMod val="7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C700BD2-ED7E-4F54-9FC9-24076ADC2F8F}"/>
              </a:ext>
            </a:extLst>
          </p:cNvPr>
          <p:cNvSpPr/>
          <p:nvPr/>
        </p:nvSpPr>
        <p:spPr bwMode="gray">
          <a:xfrm>
            <a:off x="8572500" y="6066408"/>
            <a:ext cx="1676400" cy="791592"/>
          </a:xfrm>
          <a:prstGeom prst="rect">
            <a:avLst/>
          </a:prstGeom>
          <a:solidFill>
            <a:schemeClr val="bg1"/>
          </a:solidFill>
          <a:ln w="6350" algn="ctr">
            <a:solidFill>
              <a:schemeClr val="bg1"/>
            </a:solidFill>
            <a:miter lim="800000"/>
            <a:headEnd/>
            <a:tailEnd/>
          </a:ln>
          <a:effectLst/>
        </p:spPr>
        <p:txBody>
          <a:bodyPr wrap="none" lIns="0" tIns="0" rIns="0" bIns="0" rtlCol="0" anchor="ctr"/>
          <a:lstStyle/>
          <a:p>
            <a:pPr algn="ctr"/>
            <a:endParaRPr lang="en-US" dirty="0" err="1"/>
          </a:p>
        </p:txBody>
      </p:sp>
    </p:spTree>
    <p:extLst>
      <p:ext uri="{BB962C8B-B14F-4D97-AF65-F5344CB8AC3E}">
        <p14:creationId xmlns:p14="http://schemas.microsoft.com/office/powerpoint/2010/main" val="837289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3888" y="94587"/>
            <a:ext cx="7267818" cy="976312"/>
          </a:xfrm>
        </p:spPr>
        <p:txBody>
          <a:bodyPr/>
          <a:lstStyle/>
          <a:p>
            <a:pPr>
              <a:defRPr/>
            </a:pPr>
            <a:r>
              <a:rPr lang="en-US" sz="3600" dirty="0"/>
              <a:t>PCSK9 Increases Coronary </a:t>
            </a:r>
            <a:br>
              <a:rPr lang="en-US" sz="3600" dirty="0"/>
            </a:br>
            <a:r>
              <a:rPr lang="en-US" sz="3600" dirty="0"/>
              <a:t>Plaque Vulnerability</a:t>
            </a:r>
          </a:p>
        </p:txBody>
      </p:sp>
      <p:grpSp>
        <p:nvGrpSpPr>
          <p:cNvPr id="12" name="Group 11"/>
          <p:cNvGrpSpPr/>
          <p:nvPr/>
        </p:nvGrpSpPr>
        <p:grpSpPr>
          <a:xfrm>
            <a:off x="-20294" y="1757363"/>
            <a:ext cx="9603844" cy="3631754"/>
            <a:chOff x="-24052" y="1447800"/>
            <a:chExt cx="11382334" cy="4304301"/>
          </a:xfrm>
        </p:grpSpPr>
        <p:sp>
          <p:nvSpPr>
            <p:cNvPr id="13" name="Rectangle 12"/>
            <p:cNvSpPr/>
            <p:nvPr/>
          </p:nvSpPr>
          <p:spPr bwMode="auto">
            <a:xfrm>
              <a:off x="-24052" y="1447800"/>
              <a:ext cx="3698349" cy="4304301"/>
            </a:xfrm>
            <a:prstGeom prst="rect">
              <a:avLst/>
            </a:prstGeom>
            <a:solidFill>
              <a:schemeClr val="accent4">
                <a:lumMod val="40000"/>
                <a:lumOff val="6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71571" eaLnBrk="1" fontAlgn="auto" hangingPunct="1">
                <a:spcBef>
                  <a:spcPts val="0"/>
                </a:spcBef>
                <a:spcAft>
                  <a:spcPts val="0"/>
                </a:spcAft>
                <a:defRPr/>
              </a:pPr>
              <a:endParaRPr lang="en-US" sz="1013" dirty="0">
                <a:solidFill>
                  <a:srgbClr val="000000"/>
                </a:solidFill>
                <a:latin typeface="Arial" panose="020B0604020202020204"/>
              </a:endParaRPr>
            </a:p>
          </p:txBody>
        </p:sp>
        <p:cxnSp>
          <p:nvCxnSpPr>
            <p:cNvPr id="14" name="Straight Connector 13"/>
            <p:cNvCxnSpPr/>
            <p:nvPr/>
          </p:nvCxnSpPr>
          <p:spPr>
            <a:xfrm>
              <a:off x="-24052" y="1447800"/>
              <a:ext cx="1138233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0052" name="Rectangle 4"/>
          <p:cNvSpPr>
            <a:spLocks noChangeArrowheads="1"/>
          </p:cNvSpPr>
          <p:nvPr/>
        </p:nvSpPr>
        <p:spPr bwMode="auto">
          <a:xfrm>
            <a:off x="585483" y="2782504"/>
            <a:ext cx="2248725" cy="15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defTabSz="771571" eaLnBrk="1" fontAlgn="auto" hangingPunct="1">
              <a:lnSpc>
                <a:spcPts val="2025"/>
              </a:lnSpc>
              <a:spcBef>
                <a:spcPts val="253"/>
              </a:spcBef>
              <a:spcAft>
                <a:spcPts val="0"/>
              </a:spcAft>
            </a:pPr>
            <a:r>
              <a:rPr lang="en-US" sz="1350" dirty="0">
                <a:solidFill>
                  <a:srgbClr val="003161"/>
                </a:solidFill>
              </a:rPr>
              <a:t>PCSK9 increases coronary plaque vulnerability through several pathways, including proinflammatory LDL oxidation and direct modification of plaque composition </a:t>
            </a:r>
            <a:endParaRPr lang="en-US" sz="3713" dirty="0">
              <a:solidFill>
                <a:srgbClr val="003161"/>
              </a:solidFill>
            </a:endParaRPr>
          </a:p>
        </p:txBody>
      </p:sp>
      <p:grpSp>
        <p:nvGrpSpPr>
          <p:cNvPr id="102" name="Group 101"/>
          <p:cNvGrpSpPr/>
          <p:nvPr/>
        </p:nvGrpSpPr>
        <p:grpSpPr>
          <a:xfrm>
            <a:off x="2968481" y="1790631"/>
            <a:ext cx="6457539" cy="4369731"/>
            <a:chOff x="3637973" y="1341602"/>
            <a:chExt cx="7653379" cy="5178940"/>
          </a:xfrm>
        </p:grpSpPr>
        <p:grpSp>
          <p:nvGrpSpPr>
            <p:cNvPr id="103" name="Group 102">
              <a:extLst>
                <a:ext uri="{FF2B5EF4-FFF2-40B4-BE49-F238E27FC236}">
                  <a16:creationId xmlns:a16="http://schemas.microsoft.com/office/drawing/2014/main" id="{B18DCFCC-AAE0-48D5-9821-1A5EA46F2F3E}"/>
                </a:ext>
              </a:extLst>
            </p:cNvPr>
            <p:cNvGrpSpPr/>
            <p:nvPr/>
          </p:nvGrpSpPr>
          <p:grpSpPr>
            <a:xfrm>
              <a:off x="5622275" y="2656492"/>
              <a:ext cx="4749392" cy="3503438"/>
              <a:chOff x="8896235" y="2688055"/>
              <a:chExt cx="4240650" cy="3062057"/>
            </a:xfrm>
          </p:grpSpPr>
          <p:pic>
            <p:nvPicPr>
              <p:cNvPr id="187" name="Picture 186">
                <a:extLst>
                  <a:ext uri="{FF2B5EF4-FFF2-40B4-BE49-F238E27FC236}">
                    <a16:creationId xmlns:a16="http://schemas.microsoft.com/office/drawing/2014/main" id="{493C51BF-A778-49FB-9BE3-6269C0663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25813">
                <a:off x="9670982" y="2555445"/>
                <a:ext cx="3062057" cy="3327277"/>
              </a:xfrm>
              <a:prstGeom prst="rect">
                <a:avLst/>
              </a:prstGeom>
            </p:spPr>
          </p:pic>
          <p:sp>
            <p:nvSpPr>
              <p:cNvPr id="188" name="Oval 187">
                <a:extLst>
                  <a:ext uri="{FF2B5EF4-FFF2-40B4-BE49-F238E27FC236}">
                    <a16:creationId xmlns:a16="http://schemas.microsoft.com/office/drawing/2014/main" id="{AB5AC9FC-B87F-43F3-A9AD-721941193A9D}"/>
                  </a:ext>
                </a:extLst>
              </p:cNvPr>
              <p:cNvSpPr/>
              <p:nvPr/>
            </p:nvSpPr>
            <p:spPr>
              <a:xfrm>
                <a:off x="8896235" y="2818853"/>
                <a:ext cx="4240650" cy="2702282"/>
              </a:xfrm>
              <a:prstGeom prst="ellipse">
                <a:avLst/>
              </a:prstGeom>
              <a:gradFill flip="none" rotWithShape="1">
                <a:gsLst>
                  <a:gs pos="95000">
                    <a:srgbClr val="FFFFFF">
                      <a:alpha val="53000"/>
                    </a:srgbClr>
                  </a:gs>
                  <a:gs pos="42000">
                    <a:srgbClr val="FFFFFF">
                      <a:alpha val="87000"/>
                    </a:srgbClr>
                  </a:gs>
                </a:gsLst>
                <a:path path="circle">
                  <a:fillToRect l="50000" t="50000" r="50000" b="50000"/>
                </a:path>
                <a:tileRect/>
              </a:gradFill>
              <a:ln w="25400" cap="flat" cmpd="sng" algn="ctr">
                <a:noFill/>
                <a:prstDash val="solid"/>
              </a:ln>
              <a:effectLst/>
            </p:spPr>
            <p:txBody>
              <a:bodyPr rtlCol="0" anchor="ctr"/>
              <a:lstStyle/>
              <a:p>
                <a:pPr defTabSz="771571" eaLnBrk="1" fontAlgn="auto" hangingPunct="1">
                  <a:spcBef>
                    <a:spcPts val="0"/>
                  </a:spcBef>
                  <a:spcAft>
                    <a:spcPts val="0"/>
                  </a:spcAft>
                  <a:defRPr/>
                </a:pPr>
                <a:endParaRPr lang="en-US" sz="1519" kern="0" dirty="0">
                  <a:solidFill>
                    <a:srgbClr val="FFFFFF"/>
                  </a:solidFill>
                  <a:latin typeface="Arial"/>
                </a:endParaRPr>
              </a:p>
            </p:txBody>
          </p:sp>
        </p:grpSp>
        <p:sp>
          <p:nvSpPr>
            <p:cNvPr id="104" name="Rectangle 103">
              <a:extLst>
                <a:ext uri="{FF2B5EF4-FFF2-40B4-BE49-F238E27FC236}">
                  <a16:creationId xmlns:a16="http://schemas.microsoft.com/office/drawing/2014/main" id="{61551F07-D085-4745-A984-B84DB27D8E5A}"/>
                </a:ext>
              </a:extLst>
            </p:cNvPr>
            <p:cNvSpPr/>
            <p:nvPr/>
          </p:nvSpPr>
          <p:spPr>
            <a:xfrm>
              <a:off x="3637973" y="1341602"/>
              <a:ext cx="990599" cy="309052"/>
            </a:xfrm>
            <a:prstGeom prst="rect">
              <a:avLst/>
            </a:prstGeom>
            <a:solidFill>
              <a:srgbClr val="81B5E2"/>
            </a:solidFill>
            <a:ln w="25400" cap="flat" cmpd="sng" algn="ctr">
              <a:noFill/>
              <a:prstDash val="solid"/>
            </a:ln>
            <a:effectLst/>
          </p:spPr>
          <p:txBody>
            <a:bodyPr rtlCol="0" anchor="ctr"/>
            <a:lstStyle/>
            <a:p>
              <a:pPr defTabSz="771571" eaLnBrk="1" fontAlgn="auto" hangingPunct="1">
                <a:spcBef>
                  <a:spcPts val="0"/>
                </a:spcBef>
                <a:spcAft>
                  <a:spcPts val="0"/>
                </a:spcAft>
                <a:defRPr/>
              </a:pPr>
              <a:r>
                <a:rPr lang="en-US" sz="1519" kern="0" dirty="0">
                  <a:solidFill>
                    <a:srgbClr val="FFFFFF"/>
                  </a:solidFill>
                  <a:latin typeface="Arial"/>
                </a:rPr>
                <a:t>ACS</a:t>
              </a:r>
            </a:p>
          </p:txBody>
        </p:sp>
        <p:grpSp>
          <p:nvGrpSpPr>
            <p:cNvPr id="105" name="Group 104">
              <a:extLst>
                <a:ext uri="{FF2B5EF4-FFF2-40B4-BE49-F238E27FC236}">
                  <a16:creationId xmlns:a16="http://schemas.microsoft.com/office/drawing/2014/main" id="{56160AA4-ACA9-4E4E-A3F4-F984647F641E}"/>
                </a:ext>
              </a:extLst>
            </p:cNvPr>
            <p:cNvGrpSpPr/>
            <p:nvPr/>
          </p:nvGrpSpPr>
          <p:grpSpPr>
            <a:xfrm>
              <a:off x="4466129" y="1697511"/>
              <a:ext cx="1178655" cy="369333"/>
              <a:chOff x="5379720" y="2009856"/>
              <a:chExt cx="1341120" cy="369333"/>
            </a:xfrm>
          </p:grpSpPr>
          <p:sp>
            <p:nvSpPr>
              <p:cNvPr id="184" name="TextBox 183">
                <a:extLst>
                  <a:ext uri="{FF2B5EF4-FFF2-40B4-BE49-F238E27FC236}">
                    <a16:creationId xmlns:a16="http://schemas.microsoft.com/office/drawing/2014/main" id="{09CD3FA9-7E9A-4198-9A87-12050DA1DCDF}"/>
                  </a:ext>
                </a:extLst>
              </p:cNvPr>
              <p:cNvSpPr txBox="1"/>
              <p:nvPr/>
            </p:nvSpPr>
            <p:spPr>
              <a:xfrm>
                <a:off x="5379720" y="2009856"/>
                <a:ext cx="1341120" cy="369333"/>
              </a:xfrm>
              <a:prstGeom prst="rect">
                <a:avLst/>
              </a:prstGeom>
              <a:noFill/>
            </p:spPr>
            <p:txBody>
              <a:bodyPr wrap="square" lIns="0" tIns="0" rIns="0" bIns="0" rtlCol="0">
                <a:spAutoFit/>
              </a:bodyPr>
              <a:lstStyle/>
              <a:p>
                <a:pPr defTabSz="771571" eaLnBrk="1" fontAlgn="auto" hangingPunct="1">
                  <a:spcBef>
                    <a:spcPts val="0"/>
                  </a:spcBef>
                  <a:spcAft>
                    <a:spcPts val="0"/>
                  </a:spcAft>
                  <a:defRPr/>
                </a:pPr>
                <a:r>
                  <a:rPr lang="en-US" sz="2025" b="1" kern="0" dirty="0">
                    <a:solidFill>
                      <a:srgbClr val="C0362C"/>
                    </a:solidFill>
                    <a:latin typeface="Arial" panose="020B0604020202020204"/>
                  </a:rPr>
                  <a:t>PCSK9</a:t>
                </a:r>
              </a:p>
            </p:txBody>
          </p:sp>
          <p:cxnSp>
            <p:nvCxnSpPr>
              <p:cNvPr id="185" name="Straight Connector 184">
                <a:extLst>
                  <a:ext uri="{FF2B5EF4-FFF2-40B4-BE49-F238E27FC236}">
                    <a16:creationId xmlns:a16="http://schemas.microsoft.com/office/drawing/2014/main" id="{E6BC81D7-442C-4AA4-83BD-6155520FFD2B}"/>
                  </a:ext>
                </a:extLst>
              </p:cNvPr>
              <p:cNvCxnSpPr>
                <a:cxnSpLocks/>
              </p:cNvCxnSpPr>
              <p:nvPr/>
            </p:nvCxnSpPr>
            <p:spPr>
              <a:xfrm>
                <a:off x="5554980" y="2022334"/>
                <a:ext cx="990600" cy="0"/>
              </a:xfrm>
              <a:prstGeom prst="line">
                <a:avLst/>
              </a:prstGeom>
              <a:noFill/>
              <a:ln w="9525" cap="flat" cmpd="sng" algn="ctr">
                <a:solidFill>
                  <a:srgbClr val="C0362C"/>
                </a:solidFill>
                <a:prstDash val="solid"/>
              </a:ln>
              <a:effectLst/>
            </p:spPr>
          </p:cxnSp>
          <p:cxnSp>
            <p:nvCxnSpPr>
              <p:cNvPr id="186" name="Straight Connector 185">
                <a:extLst>
                  <a:ext uri="{FF2B5EF4-FFF2-40B4-BE49-F238E27FC236}">
                    <a16:creationId xmlns:a16="http://schemas.microsoft.com/office/drawing/2014/main" id="{47BEE9DA-1BAB-4F4C-BBE6-2F840196AC9C}"/>
                  </a:ext>
                </a:extLst>
              </p:cNvPr>
              <p:cNvCxnSpPr>
                <a:cxnSpLocks/>
              </p:cNvCxnSpPr>
              <p:nvPr/>
            </p:nvCxnSpPr>
            <p:spPr>
              <a:xfrm>
                <a:off x="5554980" y="2356445"/>
                <a:ext cx="990600" cy="0"/>
              </a:xfrm>
              <a:prstGeom prst="line">
                <a:avLst/>
              </a:prstGeom>
              <a:noFill/>
              <a:ln w="9525" cap="flat" cmpd="sng" algn="ctr">
                <a:solidFill>
                  <a:srgbClr val="C0362C"/>
                </a:solidFill>
                <a:prstDash val="solid"/>
              </a:ln>
              <a:effectLst/>
            </p:spPr>
          </p:cxnSp>
        </p:grpSp>
        <p:grpSp>
          <p:nvGrpSpPr>
            <p:cNvPr id="106" name="Group 105">
              <a:extLst>
                <a:ext uri="{FF2B5EF4-FFF2-40B4-BE49-F238E27FC236}">
                  <a16:creationId xmlns:a16="http://schemas.microsoft.com/office/drawing/2014/main" id="{F716A0B6-CC13-43C7-BC32-3EC750015BF6}"/>
                </a:ext>
              </a:extLst>
            </p:cNvPr>
            <p:cNvGrpSpPr/>
            <p:nvPr/>
          </p:nvGrpSpPr>
          <p:grpSpPr>
            <a:xfrm>
              <a:off x="5432638" y="2073388"/>
              <a:ext cx="1310640" cy="645192"/>
              <a:chOff x="5463540" y="2422788"/>
              <a:chExt cx="1310640" cy="645192"/>
            </a:xfrm>
          </p:grpSpPr>
          <p:cxnSp>
            <p:nvCxnSpPr>
              <p:cNvPr id="179" name="Straight Connector 178">
                <a:extLst>
                  <a:ext uri="{FF2B5EF4-FFF2-40B4-BE49-F238E27FC236}">
                    <a16:creationId xmlns:a16="http://schemas.microsoft.com/office/drawing/2014/main" id="{1BE37D4A-17C2-469B-BC04-97D03E28D751}"/>
                  </a:ext>
                </a:extLst>
              </p:cNvPr>
              <p:cNvCxnSpPr/>
              <p:nvPr/>
            </p:nvCxnSpPr>
            <p:spPr>
              <a:xfrm>
                <a:off x="5463540" y="2483997"/>
                <a:ext cx="1205083" cy="0"/>
              </a:xfrm>
              <a:prstGeom prst="line">
                <a:avLst/>
              </a:prstGeom>
              <a:noFill/>
              <a:ln w="9525" cap="flat" cmpd="sng" algn="ctr">
                <a:solidFill>
                  <a:srgbClr val="777777"/>
                </a:solidFill>
                <a:prstDash val="solid"/>
              </a:ln>
              <a:effectLst/>
            </p:spPr>
          </p:cxnSp>
          <p:grpSp>
            <p:nvGrpSpPr>
              <p:cNvPr id="180" name="Group 179">
                <a:extLst>
                  <a:ext uri="{FF2B5EF4-FFF2-40B4-BE49-F238E27FC236}">
                    <a16:creationId xmlns:a16="http://schemas.microsoft.com/office/drawing/2014/main" id="{609B8CF1-2918-4FD4-BB2C-9A3D7E96D881}"/>
                  </a:ext>
                </a:extLst>
              </p:cNvPr>
              <p:cNvGrpSpPr/>
              <p:nvPr/>
            </p:nvGrpSpPr>
            <p:grpSpPr>
              <a:xfrm>
                <a:off x="5542451" y="2422788"/>
                <a:ext cx="1231729" cy="645192"/>
                <a:chOff x="5542451" y="2422788"/>
                <a:chExt cx="1231729" cy="645192"/>
              </a:xfrm>
            </p:grpSpPr>
            <p:sp>
              <p:nvSpPr>
                <p:cNvPr id="182" name="TextBox 181">
                  <a:extLst>
                    <a:ext uri="{FF2B5EF4-FFF2-40B4-BE49-F238E27FC236}">
                      <a16:creationId xmlns:a16="http://schemas.microsoft.com/office/drawing/2014/main" id="{670E1395-8872-4D8A-91E5-C2E98BFE702C}"/>
                    </a:ext>
                  </a:extLst>
                </p:cNvPr>
                <p:cNvSpPr txBox="1"/>
                <p:nvPr/>
              </p:nvSpPr>
              <p:spPr>
                <a:xfrm>
                  <a:off x="5698874" y="2459723"/>
                  <a:ext cx="1075306" cy="608257"/>
                </a:xfrm>
                <a:prstGeom prst="rect">
                  <a:avLst/>
                </a:prstGeom>
                <a:noFill/>
              </p:spPr>
              <p:txBody>
                <a:bodyPr wrap="square" rtlCol="0">
                  <a:spAutoFit/>
                </a:bodyPr>
                <a:lstStyle/>
                <a:p>
                  <a:pPr algn="l" defTabSz="771571" eaLnBrk="1" fontAlgn="auto" hangingPunct="1">
                    <a:lnSpc>
                      <a:spcPct val="90000"/>
                    </a:lnSpc>
                    <a:spcBef>
                      <a:spcPts val="0"/>
                    </a:spcBef>
                    <a:spcAft>
                      <a:spcPts val="0"/>
                    </a:spcAft>
                    <a:defRPr/>
                  </a:pPr>
                  <a:r>
                    <a:rPr lang="en-US" sz="1013" kern="0" dirty="0">
                      <a:solidFill>
                        <a:srgbClr val="000000"/>
                      </a:solidFill>
                      <a:latin typeface="Arial" panose="020B0604020202020204"/>
                    </a:rPr>
                    <a:t>LDL receptor degradation</a:t>
                  </a:r>
                </a:p>
              </p:txBody>
            </p:sp>
            <p:sp>
              <p:nvSpPr>
                <p:cNvPr id="183" name="Arrow: Down 17">
                  <a:extLst>
                    <a:ext uri="{FF2B5EF4-FFF2-40B4-BE49-F238E27FC236}">
                      <a16:creationId xmlns:a16="http://schemas.microsoft.com/office/drawing/2014/main" id="{3DBA2B1F-C8C8-47CF-BDF5-2C12B1626A65}"/>
                    </a:ext>
                  </a:extLst>
                </p:cNvPr>
                <p:cNvSpPr/>
                <p:nvPr/>
              </p:nvSpPr>
              <p:spPr>
                <a:xfrm rot="10800000">
                  <a:off x="5542451" y="2422788"/>
                  <a:ext cx="198120" cy="461666"/>
                </a:xfrm>
                <a:prstGeom prst="downArrow">
                  <a:avLst>
                    <a:gd name="adj1" fmla="val 50000"/>
                    <a:gd name="adj2" fmla="val 73077"/>
                  </a:avLst>
                </a:prstGeom>
                <a:gradFill>
                  <a:gsLst>
                    <a:gs pos="63000">
                      <a:srgbClr val="777777"/>
                    </a:gs>
                    <a:gs pos="5000">
                      <a:srgbClr val="C0C0C0">
                        <a:alpha val="0"/>
                      </a:srgbClr>
                    </a:gs>
                  </a:gsLst>
                  <a:lin ang="5400000" scaled="0"/>
                </a:gradFill>
                <a:ln w="25400" cap="flat" cmpd="sng" algn="ctr">
                  <a:noFill/>
                  <a:prstDash val="solid"/>
                </a:ln>
                <a:effectLst/>
              </p:spPr>
              <p:txBody>
                <a:bodyPr rtlCol="0" anchor="ctr"/>
                <a:lstStyle/>
                <a:p>
                  <a:pPr defTabSz="771571" eaLnBrk="1" fontAlgn="auto" hangingPunct="1">
                    <a:spcBef>
                      <a:spcPts val="0"/>
                    </a:spcBef>
                    <a:spcAft>
                      <a:spcPts val="0"/>
                    </a:spcAft>
                    <a:defRPr/>
                  </a:pPr>
                  <a:endParaRPr lang="en-US" sz="1519" kern="0" dirty="0">
                    <a:solidFill>
                      <a:srgbClr val="FFFFFF"/>
                    </a:solidFill>
                    <a:latin typeface="Arial"/>
                  </a:endParaRPr>
                </a:p>
              </p:txBody>
            </p:sp>
          </p:grpSp>
          <p:cxnSp>
            <p:nvCxnSpPr>
              <p:cNvPr id="181" name="Straight Connector 180">
                <a:extLst>
                  <a:ext uri="{FF2B5EF4-FFF2-40B4-BE49-F238E27FC236}">
                    <a16:creationId xmlns:a16="http://schemas.microsoft.com/office/drawing/2014/main" id="{6FECF7C2-496B-45CE-9CBF-29A61F034096}"/>
                  </a:ext>
                </a:extLst>
              </p:cNvPr>
              <p:cNvCxnSpPr/>
              <p:nvPr/>
            </p:nvCxnSpPr>
            <p:spPr>
              <a:xfrm>
                <a:off x="5493458" y="2853975"/>
                <a:ext cx="1205083" cy="0"/>
              </a:xfrm>
              <a:prstGeom prst="line">
                <a:avLst/>
              </a:prstGeom>
              <a:noFill/>
              <a:ln w="9525" cap="flat" cmpd="sng" algn="ctr">
                <a:solidFill>
                  <a:srgbClr val="777777"/>
                </a:solidFill>
                <a:prstDash val="solid"/>
              </a:ln>
              <a:effectLst/>
            </p:spPr>
          </p:cxnSp>
        </p:grpSp>
        <p:grpSp>
          <p:nvGrpSpPr>
            <p:cNvPr id="107" name="Group 106">
              <a:extLst>
                <a:ext uri="{FF2B5EF4-FFF2-40B4-BE49-F238E27FC236}">
                  <a16:creationId xmlns:a16="http://schemas.microsoft.com/office/drawing/2014/main" id="{A767FC6E-9C63-4D11-A5DC-80DA272F760D}"/>
                </a:ext>
              </a:extLst>
            </p:cNvPr>
            <p:cNvGrpSpPr/>
            <p:nvPr/>
          </p:nvGrpSpPr>
          <p:grpSpPr>
            <a:xfrm>
              <a:off x="7016982" y="2557111"/>
              <a:ext cx="354481" cy="353723"/>
              <a:chOff x="8802528" y="2050982"/>
              <a:chExt cx="354481" cy="353723"/>
            </a:xfrm>
          </p:grpSpPr>
          <p:sp>
            <p:nvSpPr>
              <p:cNvPr id="177" name="Oval 176">
                <a:extLst>
                  <a:ext uri="{FF2B5EF4-FFF2-40B4-BE49-F238E27FC236}">
                    <a16:creationId xmlns:a16="http://schemas.microsoft.com/office/drawing/2014/main" id="{2FAB7534-6F3B-4ACF-9243-F7A172C6704E}"/>
                  </a:ext>
                </a:extLst>
              </p:cNvPr>
              <p:cNvSpPr/>
              <p:nvPr/>
            </p:nvSpPr>
            <p:spPr>
              <a:xfrm>
                <a:off x="8803286" y="2050982"/>
                <a:ext cx="353723" cy="353723"/>
              </a:xfrm>
              <a:prstGeom prst="ellipse">
                <a:avLst/>
              </a:prstGeom>
              <a:solidFill>
                <a:srgbClr val="007CC2"/>
              </a:solidFill>
              <a:ln w="25400" cap="flat" cmpd="sng" algn="ctr">
                <a:noFill/>
                <a:prstDash val="solid"/>
              </a:ln>
              <a:effectLst/>
            </p:spPr>
            <p:txBody>
              <a:bodyPr rtlCol="0" anchor="ctr"/>
              <a:lstStyle/>
              <a:p>
                <a:pPr defTabSz="771571" eaLnBrk="1" fontAlgn="auto" hangingPunct="1">
                  <a:spcBef>
                    <a:spcPts val="0"/>
                  </a:spcBef>
                  <a:spcAft>
                    <a:spcPts val="0"/>
                  </a:spcAft>
                  <a:defRPr/>
                </a:pPr>
                <a:endParaRPr lang="en-US" sz="1519" kern="0" dirty="0">
                  <a:solidFill>
                    <a:srgbClr val="FFFFFF"/>
                  </a:solidFill>
                  <a:latin typeface="Arial"/>
                </a:endParaRPr>
              </a:p>
            </p:txBody>
          </p:sp>
          <p:pic>
            <p:nvPicPr>
              <p:cNvPr id="178" name="Picture 177">
                <a:extLst>
                  <a:ext uri="{FF2B5EF4-FFF2-40B4-BE49-F238E27FC236}">
                    <a16:creationId xmlns:a16="http://schemas.microsoft.com/office/drawing/2014/main" id="{6F1472B6-A438-49D3-A8FB-F56B3C7A79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2528" y="2063033"/>
                <a:ext cx="350170" cy="329160"/>
              </a:xfrm>
              <a:prstGeom prst="rect">
                <a:avLst/>
              </a:prstGeom>
            </p:spPr>
          </p:pic>
        </p:grpSp>
        <p:grpSp>
          <p:nvGrpSpPr>
            <p:cNvPr id="108" name="Group 107">
              <a:extLst>
                <a:ext uri="{FF2B5EF4-FFF2-40B4-BE49-F238E27FC236}">
                  <a16:creationId xmlns:a16="http://schemas.microsoft.com/office/drawing/2014/main" id="{D11C3CE6-7F1C-4616-ADC9-C0C131BEF690}"/>
                </a:ext>
              </a:extLst>
            </p:cNvPr>
            <p:cNvGrpSpPr/>
            <p:nvPr/>
          </p:nvGrpSpPr>
          <p:grpSpPr>
            <a:xfrm>
              <a:off x="5511549" y="2663808"/>
              <a:ext cx="1121264" cy="624573"/>
              <a:chOff x="5463539" y="2956585"/>
              <a:chExt cx="1121264" cy="624573"/>
            </a:xfrm>
          </p:grpSpPr>
          <p:sp>
            <p:nvSpPr>
              <p:cNvPr id="172" name="TextBox 171">
                <a:extLst>
                  <a:ext uri="{FF2B5EF4-FFF2-40B4-BE49-F238E27FC236}">
                    <a16:creationId xmlns:a16="http://schemas.microsoft.com/office/drawing/2014/main" id="{1DE9BAFC-353B-4737-8987-51126BC5FF6C}"/>
                  </a:ext>
                </a:extLst>
              </p:cNvPr>
              <p:cNvSpPr txBox="1"/>
              <p:nvPr/>
            </p:nvSpPr>
            <p:spPr>
              <a:xfrm>
                <a:off x="5608321" y="3118962"/>
                <a:ext cx="976482" cy="275707"/>
              </a:xfrm>
              <a:prstGeom prst="rect">
                <a:avLst/>
              </a:prstGeom>
              <a:solidFill>
                <a:srgbClr val="FCC30C">
                  <a:lumMod val="20000"/>
                  <a:lumOff val="80000"/>
                </a:srgbClr>
              </a:solidFill>
            </p:spPr>
            <p:txBody>
              <a:bodyPr wrap="square" rtlCol="0">
                <a:spAutoFit/>
              </a:bodyPr>
              <a:lstStyle/>
              <a:p>
                <a:pPr algn="l" defTabSz="771571" eaLnBrk="1" fontAlgn="auto" hangingPunct="1">
                  <a:lnSpc>
                    <a:spcPct val="90000"/>
                  </a:lnSpc>
                  <a:spcBef>
                    <a:spcPts val="0"/>
                  </a:spcBef>
                  <a:spcAft>
                    <a:spcPts val="0"/>
                  </a:spcAft>
                  <a:defRPr/>
                </a:pPr>
                <a:r>
                  <a:rPr lang="en-US" sz="1013" kern="0" dirty="0">
                    <a:solidFill>
                      <a:srgbClr val="FCC30C">
                        <a:lumMod val="50000"/>
                      </a:srgbClr>
                    </a:solidFill>
                    <a:latin typeface="Arial" panose="020B0604020202020204"/>
                  </a:rPr>
                  <a:t>Native LDL</a:t>
                </a:r>
              </a:p>
            </p:txBody>
          </p:sp>
          <p:sp>
            <p:nvSpPr>
              <p:cNvPr id="173" name="Arrow: Down 23">
                <a:extLst>
                  <a:ext uri="{FF2B5EF4-FFF2-40B4-BE49-F238E27FC236}">
                    <a16:creationId xmlns:a16="http://schemas.microsoft.com/office/drawing/2014/main" id="{A763331D-DE9C-449B-8B54-26DE37FA0DCE}"/>
                  </a:ext>
                </a:extLst>
              </p:cNvPr>
              <p:cNvSpPr/>
              <p:nvPr/>
            </p:nvSpPr>
            <p:spPr>
              <a:xfrm rot="10800000">
                <a:off x="5463539" y="2956585"/>
                <a:ext cx="191575" cy="624573"/>
              </a:xfrm>
              <a:prstGeom prst="downArrow">
                <a:avLst>
                  <a:gd name="adj1" fmla="val 50000"/>
                  <a:gd name="adj2" fmla="val 73077"/>
                </a:avLst>
              </a:prstGeom>
              <a:gradFill>
                <a:gsLst>
                  <a:gs pos="60000">
                    <a:srgbClr val="FCC30C">
                      <a:lumMod val="75000"/>
                    </a:srgbClr>
                  </a:gs>
                  <a:gs pos="5000">
                    <a:srgbClr val="FCC30C">
                      <a:alpha val="0"/>
                    </a:srgbClr>
                  </a:gs>
                </a:gsLst>
                <a:lin ang="5400000" scaled="0"/>
              </a:gradFill>
              <a:ln w="25400" cap="flat" cmpd="sng" algn="ctr">
                <a:noFill/>
                <a:prstDash val="solid"/>
              </a:ln>
              <a:effectLst/>
            </p:spPr>
            <p:txBody>
              <a:bodyPr rtlCol="0" anchor="ctr"/>
              <a:lstStyle/>
              <a:p>
                <a:pPr defTabSz="771571" eaLnBrk="1" fontAlgn="auto" hangingPunct="1">
                  <a:spcBef>
                    <a:spcPts val="0"/>
                  </a:spcBef>
                  <a:spcAft>
                    <a:spcPts val="0"/>
                  </a:spcAft>
                  <a:defRPr/>
                </a:pPr>
                <a:endParaRPr lang="en-US" sz="1519" kern="0" dirty="0">
                  <a:solidFill>
                    <a:srgbClr val="FFFFFF"/>
                  </a:solidFill>
                  <a:latin typeface="Arial"/>
                </a:endParaRPr>
              </a:p>
            </p:txBody>
          </p:sp>
          <p:grpSp>
            <p:nvGrpSpPr>
              <p:cNvPr id="174" name="Group 173">
                <a:extLst>
                  <a:ext uri="{FF2B5EF4-FFF2-40B4-BE49-F238E27FC236}">
                    <a16:creationId xmlns:a16="http://schemas.microsoft.com/office/drawing/2014/main" id="{1D165D1E-1425-4CDC-AC1A-D08BF1A51AFF}"/>
                  </a:ext>
                </a:extLst>
              </p:cNvPr>
              <p:cNvGrpSpPr/>
              <p:nvPr/>
            </p:nvGrpSpPr>
            <p:grpSpPr>
              <a:xfrm>
                <a:off x="5597451" y="3118962"/>
                <a:ext cx="987352" cy="258532"/>
                <a:chOff x="5597451" y="3118962"/>
                <a:chExt cx="948129" cy="258532"/>
              </a:xfrm>
            </p:grpSpPr>
            <p:cxnSp>
              <p:nvCxnSpPr>
                <p:cNvPr id="175" name="Straight Connector 174">
                  <a:extLst>
                    <a:ext uri="{FF2B5EF4-FFF2-40B4-BE49-F238E27FC236}">
                      <a16:creationId xmlns:a16="http://schemas.microsoft.com/office/drawing/2014/main" id="{2252494C-E273-41E7-8558-21978F654D0D}"/>
                    </a:ext>
                  </a:extLst>
                </p:cNvPr>
                <p:cNvCxnSpPr/>
                <p:nvPr/>
              </p:nvCxnSpPr>
              <p:spPr>
                <a:xfrm>
                  <a:off x="5608321" y="3118962"/>
                  <a:ext cx="937259" cy="0"/>
                </a:xfrm>
                <a:prstGeom prst="line">
                  <a:avLst/>
                </a:prstGeom>
                <a:noFill/>
                <a:ln w="9525" cap="flat" cmpd="sng" algn="ctr">
                  <a:solidFill>
                    <a:srgbClr val="FCC30C">
                      <a:lumMod val="50000"/>
                    </a:srgbClr>
                  </a:solidFill>
                  <a:prstDash val="solid"/>
                </a:ln>
                <a:effectLst/>
              </p:spPr>
            </p:cxnSp>
            <p:cxnSp>
              <p:nvCxnSpPr>
                <p:cNvPr id="176" name="Straight Connector 175">
                  <a:extLst>
                    <a:ext uri="{FF2B5EF4-FFF2-40B4-BE49-F238E27FC236}">
                      <a16:creationId xmlns:a16="http://schemas.microsoft.com/office/drawing/2014/main" id="{D45325D4-8A9C-4C41-B4E5-9C5BB3003E8E}"/>
                    </a:ext>
                  </a:extLst>
                </p:cNvPr>
                <p:cNvCxnSpPr/>
                <p:nvPr/>
              </p:nvCxnSpPr>
              <p:spPr>
                <a:xfrm>
                  <a:off x="5597451" y="3377494"/>
                  <a:ext cx="937259" cy="0"/>
                </a:xfrm>
                <a:prstGeom prst="line">
                  <a:avLst/>
                </a:prstGeom>
                <a:noFill/>
                <a:ln w="9525" cap="flat" cmpd="sng" algn="ctr">
                  <a:solidFill>
                    <a:srgbClr val="FCC30C">
                      <a:lumMod val="50000"/>
                    </a:srgbClr>
                  </a:solidFill>
                  <a:prstDash val="solid"/>
                </a:ln>
                <a:effectLst/>
              </p:spPr>
            </p:cxnSp>
          </p:grpSp>
        </p:grpSp>
        <p:cxnSp>
          <p:nvCxnSpPr>
            <p:cNvPr id="109" name="Connector: Elbow 64">
              <a:extLst>
                <a:ext uri="{FF2B5EF4-FFF2-40B4-BE49-F238E27FC236}">
                  <a16:creationId xmlns:a16="http://schemas.microsoft.com/office/drawing/2014/main" id="{0FCCF28A-1899-4FFB-8371-9B5E6316FE64}"/>
                </a:ext>
              </a:extLst>
            </p:cNvPr>
            <p:cNvCxnSpPr>
              <a:cxnSpLocks/>
              <a:stCxn id="104" idx="2"/>
              <a:endCxn id="184" idx="1"/>
            </p:cNvCxnSpPr>
            <p:nvPr/>
          </p:nvCxnSpPr>
          <p:spPr>
            <a:xfrm rot="16200000" flipH="1">
              <a:off x="4183939" y="1599988"/>
              <a:ext cx="231524" cy="332857"/>
            </a:xfrm>
            <a:prstGeom prst="bentConnector2">
              <a:avLst/>
            </a:prstGeom>
            <a:noFill/>
            <a:ln w="9525" cap="flat" cmpd="sng" algn="ctr">
              <a:solidFill>
                <a:srgbClr val="007CC2">
                  <a:shade val="95000"/>
                  <a:satMod val="105000"/>
                </a:srgbClr>
              </a:solidFill>
              <a:prstDash val="solid"/>
              <a:tailEnd type="triangle"/>
            </a:ln>
            <a:effectLst/>
          </p:spPr>
        </p:cxnSp>
        <p:cxnSp>
          <p:nvCxnSpPr>
            <p:cNvPr id="110" name="Connector: Elbow 65">
              <a:extLst>
                <a:ext uri="{FF2B5EF4-FFF2-40B4-BE49-F238E27FC236}">
                  <a16:creationId xmlns:a16="http://schemas.microsoft.com/office/drawing/2014/main" id="{FA8B11DF-23D6-4FD4-9363-CB7A973DE507}"/>
                </a:ext>
              </a:extLst>
            </p:cNvPr>
            <p:cNvCxnSpPr>
              <a:cxnSpLocks/>
            </p:cNvCxnSpPr>
            <p:nvPr/>
          </p:nvCxnSpPr>
          <p:spPr>
            <a:xfrm rot="16200000" flipH="1">
              <a:off x="5079259" y="1980810"/>
              <a:ext cx="231523" cy="332856"/>
            </a:xfrm>
            <a:prstGeom prst="bentConnector2">
              <a:avLst/>
            </a:prstGeom>
            <a:noFill/>
            <a:ln w="9525" cap="flat" cmpd="sng" algn="ctr">
              <a:solidFill>
                <a:srgbClr val="007CC2">
                  <a:shade val="95000"/>
                  <a:satMod val="105000"/>
                </a:srgbClr>
              </a:solidFill>
              <a:prstDash val="solid"/>
              <a:tailEnd type="triangle"/>
            </a:ln>
            <a:effectLst/>
          </p:spPr>
        </p:cxnSp>
        <p:cxnSp>
          <p:nvCxnSpPr>
            <p:cNvPr id="111" name="Straight Arrow Connector 110">
              <a:extLst>
                <a:ext uri="{FF2B5EF4-FFF2-40B4-BE49-F238E27FC236}">
                  <a16:creationId xmlns:a16="http://schemas.microsoft.com/office/drawing/2014/main" id="{C6AA4147-39CA-4569-A4EA-7CC67E365E30}"/>
                </a:ext>
              </a:extLst>
            </p:cNvPr>
            <p:cNvCxnSpPr/>
            <p:nvPr/>
          </p:nvCxnSpPr>
          <p:spPr>
            <a:xfrm>
              <a:off x="6126498" y="2504575"/>
              <a:ext cx="0" cy="303835"/>
            </a:xfrm>
            <a:prstGeom prst="straightConnector1">
              <a:avLst/>
            </a:prstGeom>
            <a:noFill/>
            <a:ln w="9525" cap="flat" cmpd="sng" algn="ctr">
              <a:solidFill>
                <a:srgbClr val="007CC2">
                  <a:shade val="95000"/>
                  <a:satMod val="105000"/>
                </a:srgbClr>
              </a:solidFill>
              <a:prstDash val="solid"/>
              <a:tailEnd type="triangle"/>
            </a:ln>
            <a:effectLst/>
          </p:spPr>
        </p:cxnSp>
        <p:cxnSp>
          <p:nvCxnSpPr>
            <p:cNvPr id="112" name="Connector: Elbow 77">
              <a:extLst>
                <a:ext uri="{FF2B5EF4-FFF2-40B4-BE49-F238E27FC236}">
                  <a16:creationId xmlns:a16="http://schemas.microsoft.com/office/drawing/2014/main" id="{91CF10D7-AE46-4B6D-9AF4-064F088592F1}"/>
                </a:ext>
              </a:extLst>
            </p:cNvPr>
            <p:cNvCxnSpPr>
              <a:cxnSpLocks/>
            </p:cNvCxnSpPr>
            <p:nvPr/>
          </p:nvCxnSpPr>
          <p:spPr>
            <a:xfrm rot="5400000">
              <a:off x="5643042" y="3345512"/>
              <a:ext cx="669385" cy="147794"/>
            </a:xfrm>
            <a:prstGeom prst="bentConnector3">
              <a:avLst/>
            </a:prstGeom>
            <a:noFill/>
            <a:ln w="9525" cap="flat" cmpd="sng" algn="ctr">
              <a:solidFill>
                <a:srgbClr val="007CC2">
                  <a:shade val="95000"/>
                  <a:satMod val="105000"/>
                </a:srgbClr>
              </a:solidFill>
              <a:prstDash val="solid"/>
              <a:tailEnd type="triangle"/>
            </a:ln>
            <a:effectLst/>
          </p:spPr>
        </p:cxnSp>
        <p:cxnSp>
          <p:nvCxnSpPr>
            <p:cNvPr id="113" name="Connector: Elbow 79">
              <a:extLst>
                <a:ext uri="{FF2B5EF4-FFF2-40B4-BE49-F238E27FC236}">
                  <a16:creationId xmlns:a16="http://schemas.microsoft.com/office/drawing/2014/main" id="{39199ACA-F7E2-462C-AF50-4B9F9816CDB3}"/>
                </a:ext>
              </a:extLst>
            </p:cNvPr>
            <p:cNvCxnSpPr>
              <a:cxnSpLocks/>
              <a:stCxn id="172" idx="2"/>
            </p:cNvCxnSpPr>
            <p:nvPr/>
          </p:nvCxnSpPr>
          <p:spPr>
            <a:xfrm rot="5400000" flipH="1" flipV="1">
              <a:off x="6420139" y="2477690"/>
              <a:ext cx="348636" cy="899769"/>
            </a:xfrm>
            <a:prstGeom prst="bentConnector4">
              <a:avLst>
                <a:gd name="adj1" fmla="val -77712"/>
                <a:gd name="adj2" fmla="val 77131"/>
              </a:avLst>
            </a:prstGeom>
            <a:noFill/>
            <a:ln w="9525" cap="flat" cmpd="sng" algn="ctr">
              <a:solidFill>
                <a:srgbClr val="007CC2">
                  <a:shade val="95000"/>
                  <a:satMod val="105000"/>
                </a:srgbClr>
              </a:solidFill>
              <a:prstDash val="dash"/>
              <a:tailEnd type="triangle"/>
            </a:ln>
            <a:effectLst/>
          </p:spPr>
        </p:cxnSp>
        <p:sp>
          <p:nvSpPr>
            <p:cNvPr id="114" name="Lightning Bolt 113">
              <a:extLst>
                <a:ext uri="{FF2B5EF4-FFF2-40B4-BE49-F238E27FC236}">
                  <a16:creationId xmlns:a16="http://schemas.microsoft.com/office/drawing/2014/main" id="{96A6B291-E926-4133-A783-189584FABAC1}"/>
                </a:ext>
              </a:extLst>
            </p:cNvPr>
            <p:cNvSpPr/>
            <p:nvPr/>
          </p:nvSpPr>
          <p:spPr>
            <a:xfrm rot="19882726" flipH="1">
              <a:off x="7666369" y="3228090"/>
              <a:ext cx="693213" cy="596537"/>
            </a:xfrm>
            <a:prstGeom prst="lightningBolt">
              <a:avLst/>
            </a:prstGeom>
            <a:gradFill>
              <a:gsLst>
                <a:gs pos="56500">
                  <a:srgbClr val="FCC30C"/>
                </a:gs>
                <a:gs pos="0">
                  <a:srgbClr val="FCC30C">
                    <a:lumMod val="40000"/>
                    <a:lumOff val="60000"/>
                  </a:srgbClr>
                </a:gs>
                <a:gs pos="100000">
                  <a:srgbClr val="FCC30C">
                    <a:lumMod val="75000"/>
                  </a:srgbClr>
                </a:gs>
              </a:gsLst>
              <a:lin ang="16200000" scaled="0"/>
            </a:gradFill>
            <a:ln w="25400" cap="flat" cmpd="sng" algn="ctr">
              <a:noFill/>
              <a:prstDash val="solid"/>
            </a:ln>
            <a:effectLst/>
          </p:spPr>
          <p:txBody>
            <a:bodyPr rtlCol="0" anchor="ctr"/>
            <a:lstStyle/>
            <a:p>
              <a:pPr defTabSz="771571" eaLnBrk="1" fontAlgn="auto" hangingPunct="1">
                <a:spcBef>
                  <a:spcPts val="0"/>
                </a:spcBef>
                <a:spcAft>
                  <a:spcPts val="0"/>
                </a:spcAft>
                <a:defRPr/>
              </a:pPr>
              <a:endParaRPr lang="en-US" sz="1519" kern="0" dirty="0">
                <a:solidFill>
                  <a:srgbClr val="FFFFFF"/>
                </a:solidFill>
                <a:latin typeface="Arial"/>
              </a:endParaRPr>
            </a:p>
          </p:txBody>
        </p:sp>
        <p:sp>
          <p:nvSpPr>
            <p:cNvPr id="115" name="TextBox 114">
              <a:extLst>
                <a:ext uri="{FF2B5EF4-FFF2-40B4-BE49-F238E27FC236}">
                  <a16:creationId xmlns:a16="http://schemas.microsoft.com/office/drawing/2014/main" id="{0717376B-04EC-4F95-8C99-2AC4814B99D2}"/>
                </a:ext>
              </a:extLst>
            </p:cNvPr>
            <p:cNvSpPr txBox="1"/>
            <p:nvPr/>
          </p:nvSpPr>
          <p:spPr>
            <a:xfrm>
              <a:off x="7134770" y="3901896"/>
              <a:ext cx="904470" cy="324799"/>
            </a:xfrm>
            <a:prstGeom prst="rect">
              <a:avLst/>
            </a:prstGeom>
            <a:noFill/>
          </p:spPr>
          <p:txBody>
            <a:bodyPr wrap="square" rtlCol="0">
              <a:spAutoFit/>
            </a:bodyPr>
            <a:lstStyle/>
            <a:p>
              <a:pPr algn="l" defTabSz="771571" eaLnBrk="1" fontAlgn="auto" hangingPunct="1">
                <a:spcBef>
                  <a:spcPts val="0"/>
                </a:spcBef>
                <a:spcAft>
                  <a:spcPts val="0"/>
                </a:spcAft>
                <a:defRPr/>
              </a:pPr>
              <a:r>
                <a:rPr lang="en-US" sz="1181" b="1" kern="0" dirty="0">
                  <a:solidFill>
                    <a:srgbClr val="000000"/>
                  </a:solidFill>
                  <a:latin typeface="Arial" panose="020B0604020202020204"/>
                </a:rPr>
                <a:t>p38</a:t>
              </a:r>
              <a:r>
                <a:rPr lang="en-US" sz="1181" b="1" kern="0" baseline="30000" dirty="0">
                  <a:solidFill>
                    <a:srgbClr val="000000"/>
                  </a:solidFill>
                  <a:latin typeface="Arial" panose="020B0604020202020204"/>
                </a:rPr>
                <a:t>MAPK</a:t>
              </a:r>
            </a:p>
          </p:txBody>
        </p:sp>
        <p:cxnSp>
          <p:nvCxnSpPr>
            <p:cNvPr id="116" name="Straight Connector 115">
              <a:extLst>
                <a:ext uri="{FF2B5EF4-FFF2-40B4-BE49-F238E27FC236}">
                  <a16:creationId xmlns:a16="http://schemas.microsoft.com/office/drawing/2014/main" id="{35260BF4-E5E8-4D37-BAA9-5F74ADC866C4}"/>
                </a:ext>
              </a:extLst>
            </p:cNvPr>
            <p:cNvCxnSpPr/>
            <p:nvPr/>
          </p:nvCxnSpPr>
          <p:spPr>
            <a:xfrm>
              <a:off x="3637973" y="1341602"/>
              <a:ext cx="982185" cy="0"/>
            </a:xfrm>
            <a:prstGeom prst="line">
              <a:avLst/>
            </a:prstGeom>
            <a:noFill/>
            <a:ln w="9525" cap="flat" cmpd="sng" algn="ctr">
              <a:solidFill>
                <a:srgbClr val="007CC2">
                  <a:shade val="95000"/>
                  <a:satMod val="105000"/>
                </a:srgbClr>
              </a:solidFill>
              <a:prstDash val="solid"/>
            </a:ln>
            <a:effectLst/>
          </p:spPr>
        </p:cxnSp>
        <p:cxnSp>
          <p:nvCxnSpPr>
            <p:cNvPr id="117" name="Straight Connector 116">
              <a:extLst>
                <a:ext uri="{FF2B5EF4-FFF2-40B4-BE49-F238E27FC236}">
                  <a16:creationId xmlns:a16="http://schemas.microsoft.com/office/drawing/2014/main" id="{3F1A60B9-CA59-45DB-A7CE-25B296540908}"/>
                </a:ext>
              </a:extLst>
            </p:cNvPr>
            <p:cNvCxnSpPr/>
            <p:nvPr/>
          </p:nvCxnSpPr>
          <p:spPr>
            <a:xfrm>
              <a:off x="3646387" y="1640493"/>
              <a:ext cx="982185" cy="0"/>
            </a:xfrm>
            <a:prstGeom prst="line">
              <a:avLst/>
            </a:prstGeom>
            <a:noFill/>
            <a:ln w="9525" cap="flat" cmpd="sng" algn="ctr">
              <a:solidFill>
                <a:srgbClr val="007CC2">
                  <a:shade val="95000"/>
                  <a:satMod val="105000"/>
                </a:srgbClr>
              </a:solidFill>
              <a:prstDash val="solid"/>
            </a:ln>
            <a:effectLst/>
          </p:spPr>
        </p:cxnSp>
        <p:cxnSp>
          <p:nvCxnSpPr>
            <p:cNvPr id="118" name="Straight Connector 117">
              <a:extLst>
                <a:ext uri="{FF2B5EF4-FFF2-40B4-BE49-F238E27FC236}">
                  <a16:creationId xmlns:a16="http://schemas.microsoft.com/office/drawing/2014/main" id="{F0D5AA35-87A6-4E96-9B59-D80C00D94947}"/>
                </a:ext>
              </a:extLst>
            </p:cNvPr>
            <p:cNvCxnSpPr/>
            <p:nvPr/>
          </p:nvCxnSpPr>
          <p:spPr>
            <a:xfrm>
              <a:off x="7136363" y="3914825"/>
              <a:ext cx="817338" cy="0"/>
            </a:xfrm>
            <a:prstGeom prst="line">
              <a:avLst/>
            </a:prstGeom>
            <a:noFill/>
            <a:ln w="9525" cap="flat" cmpd="sng" algn="ctr">
              <a:solidFill>
                <a:srgbClr val="007CC2">
                  <a:shade val="95000"/>
                  <a:satMod val="105000"/>
                </a:srgbClr>
              </a:solidFill>
              <a:prstDash val="solid"/>
            </a:ln>
            <a:effectLst/>
          </p:spPr>
        </p:cxnSp>
        <p:cxnSp>
          <p:nvCxnSpPr>
            <p:cNvPr id="119" name="Straight Connector 118">
              <a:extLst>
                <a:ext uri="{FF2B5EF4-FFF2-40B4-BE49-F238E27FC236}">
                  <a16:creationId xmlns:a16="http://schemas.microsoft.com/office/drawing/2014/main" id="{C08AFAF1-2765-4DB8-82B9-3941DE88AC7D}"/>
                </a:ext>
              </a:extLst>
            </p:cNvPr>
            <p:cNvCxnSpPr/>
            <p:nvPr/>
          </p:nvCxnSpPr>
          <p:spPr>
            <a:xfrm>
              <a:off x="7178336" y="4217518"/>
              <a:ext cx="817338" cy="0"/>
            </a:xfrm>
            <a:prstGeom prst="line">
              <a:avLst/>
            </a:prstGeom>
            <a:noFill/>
            <a:ln w="9525" cap="flat" cmpd="sng" algn="ctr">
              <a:solidFill>
                <a:srgbClr val="007CC2">
                  <a:shade val="95000"/>
                  <a:satMod val="105000"/>
                </a:srgbClr>
              </a:solidFill>
              <a:prstDash val="solid"/>
            </a:ln>
            <a:effectLst/>
          </p:spPr>
        </p:cxnSp>
        <p:cxnSp>
          <p:nvCxnSpPr>
            <p:cNvPr id="120" name="Straight Arrow Connector 119">
              <a:extLst>
                <a:ext uri="{FF2B5EF4-FFF2-40B4-BE49-F238E27FC236}">
                  <a16:creationId xmlns:a16="http://schemas.microsoft.com/office/drawing/2014/main" id="{32BF56BD-C8B2-4E28-A82E-798CED5FCED4}"/>
                </a:ext>
              </a:extLst>
            </p:cNvPr>
            <p:cNvCxnSpPr>
              <a:cxnSpLocks/>
            </p:cNvCxnSpPr>
            <p:nvPr/>
          </p:nvCxnSpPr>
          <p:spPr>
            <a:xfrm>
              <a:off x="7587005" y="4228321"/>
              <a:ext cx="0" cy="196841"/>
            </a:xfrm>
            <a:prstGeom prst="straightConnector1">
              <a:avLst/>
            </a:prstGeom>
            <a:noFill/>
            <a:ln w="9525" cap="flat" cmpd="sng" algn="ctr">
              <a:solidFill>
                <a:srgbClr val="007CC2">
                  <a:shade val="95000"/>
                  <a:satMod val="105000"/>
                </a:srgbClr>
              </a:solidFill>
              <a:prstDash val="solid"/>
              <a:tailEnd type="triangle"/>
            </a:ln>
            <a:effectLst/>
          </p:spPr>
        </p:cxnSp>
        <p:sp>
          <p:nvSpPr>
            <p:cNvPr id="121" name="TextBox 120">
              <a:extLst>
                <a:ext uri="{FF2B5EF4-FFF2-40B4-BE49-F238E27FC236}">
                  <a16:creationId xmlns:a16="http://schemas.microsoft.com/office/drawing/2014/main" id="{1FFE805F-F069-49E0-B687-92104C38627A}"/>
                </a:ext>
              </a:extLst>
            </p:cNvPr>
            <p:cNvSpPr txBox="1"/>
            <p:nvPr/>
          </p:nvSpPr>
          <p:spPr>
            <a:xfrm>
              <a:off x="7144254" y="4399812"/>
              <a:ext cx="904470" cy="324799"/>
            </a:xfrm>
            <a:prstGeom prst="rect">
              <a:avLst/>
            </a:prstGeom>
            <a:noFill/>
          </p:spPr>
          <p:txBody>
            <a:bodyPr wrap="square" rtlCol="0">
              <a:spAutoFit/>
            </a:bodyPr>
            <a:lstStyle/>
            <a:p>
              <a:pPr defTabSz="771571" eaLnBrk="1" fontAlgn="auto" hangingPunct="1">
                <a:spcBef>
                  <a:spcPts val="0"/>
                </a:spcBef>
                <a:spcAft>
                  <a:spcPts val="0"/>
                </a:spcAft>
                <a:defRPr/>
              </a:pPr>
              <a:r>
                <a:rPr lang="en-US" sz="1181" b="1" kern="0" dirty="0">
                  <a:solidFill>
                    <a:srgbClr val="000000"/>
                  </a:solidFill>
                  <a:latin typeface="Arial" panose="020B0604020202020204"/>
                </a:rPr>
                <a:t>cPLA</a:t>
              </a:r>
              <a:r>
                <a:rPr lang="en-US" sz="1181" b="1" kern="0" baseline="-25000" dirty="0">
                  <a:solidFill>
                    <a:srgbClr val="000000"/>
                  </a:solidFill>
                  <a:latin typeface="Arial" panose="020B0604020202020204"/>
                </a:rPr>
                <a:t>2</a:t>
              </a:r>
            </a:p>
          </p:txBody>
        </p:sp>
        <p:cxnSp>
          <p:nvCxnSpPr>
            <p:cNvPr id="122" name="Straight Arrow Connector 121">
              <a:extLst>
                <a:ext uri="{FF2B5EF4-FFF2-40B4-BE49-F238E27FC236}">
                  <a16:creationId xmlns:a16="http://schemas.microsoft.com/office/drawing/2014/main" id="{6D05798C-E3F4-47C7-A61D-CDB5914E62D2}"/>
                </a:ext>
              </a:extLst>
            </p:cNvPr>
            <p:cNvCxnSpPr>
              <a:cxnSpLocks/>
            </p:cNvCxnSpPr>
            <p:nvPr/>
          </p:nvCxnSpPr>
          <p:spPr>
            <a:xfrm>
              <a:off x="7587005" y="4666751"/>
              <a:ext cx="0" cy="196841"/>
            </a:xfrm>
            <a:prstGeom prst="straightConnector1">
              <a:avLst/>
            </a:prstGeom>
            <a:noFill/>
            <a:ln w="9525" cap="flat" cmpd="sng" algn="ctr">
              <a:solidFill>
                <a:srgbClr val="007CC2">
                  <a:shade val="95000"/>
                  <a:satMod val="105000"/>
                </a:srgbClr>
              </a:solidFill>
              <a:prstDash val="dash"/>
              <a:tailEnd type="triangle"/>
            </a:ln>
            <a:effectLst/>
          </p:spPr>
        </p:cxnSp>
        <p:sp>
          <p:nvSpPr>
            <p:cNvPr id="123" name="TextBox 122">
              <a:extLst>
                <a:ext uri="{FF2B5EF4-FFF2-40B4-BE49-F238E27FC236}">
                  <a16:creationId xmlns:a16="http://schemas.microsoft.com/office/drawing/2014/main" id="{9E489030-87B6-423B-8C74-E76D63114D6E}"/>
                </a:ext>
              </a:extLst>
            </p:cNvPr>
            <p:cNvSpPr txBox="1"/>
            <p:nvPr/>
          </p:nvSpPr>
          <p:spPr>
            <a:xfrm>
              <a:off x="6666870" y="4803534"/>
              <a:ext cx="904470" cy="324799"/>
            </a:xfrm>
            <a:prstGeom prst="rect">
              <a:avLst/>
            </a:prstGeom>
            <a:noFill/>
          </p:spPr>
          <p:txBody>
            <a:bodyPr wrap="square" rtlCol="0">
              <a:spAutoFit/>
            </a:bodyPr>
            <a:lstStyle/>
            <a:p>
              <a:pPr defTabSz="771571" eaLnBrk="1" fontAlgn="auto" hangingPunct="1">
                <a:spcBef>
                  <a:spcPts val="0"/>
                </a:spcBef>
                <a:spcAft>
                  <a:spcPts val="0"/>
                </a:spcAft>
                <a:defRPr/>
              </a:pPr>
              <a:r>
                <a:rPr lang="en-US" sz="1181" b="1" kern="0" dirty="0">
                  <a:solidFill>
                    <a:srgbClr val="000000"/>
                  </a:solidFill>
                  <a:latin typeface="Arial" panose="020B0604020202020204"/>
                </a:rPr>
                <a:t>mPLAs</a:t>
              </a:r>
              <a:endParaRPr lang="en-US" sz="1181" b="1" kern="0" baseline="-25000" dirty="0">
                <a:solidFill>
                  <a:srgbClr val="000000"/>
                </a:solidFill>
                <a:latin typeface="Arial" panose="020B0604020202020204"/>
              </a:endParaRPr>
            </a:p>
          </p:txBody>
        </p:sp>
        <p:cxnSp>
          <p:nvCxnSpPr>
            <p:cNvPr id="124" name="Straight Arrow Connector 123">
              <a:extLst>
                <a:ext uri="{FF2B5EF4-FFF2-40B4-BE49-F238E27FC236}">
                  <a16:creationId xmlns:a16="http://schemas.microsoft.com/office/drawing/2014/main" id="{0B2F1937-E245-4612-9D13-8FCE5DCB8610}"/>
                </a:ext>
              </a:extLst>
            </p:cNvPr>
            <p:cNvCxnSpPr>
              <a:cxnSpLocks/>
            </p:cNvCxnSpPr>
            <p:nvPr/>
          </p:nvCxnSpPr>
          <p:spPr>
            <a:xfrm>
              <a:off x="7425420" y="4957423"/>
              <a:ext cx="401107" cy="0"/>
            </a:xfrm>
            <a:prstGeom prst="straightConnector1">
              <a:avLst/>
            </a:prstGeom>
            <a:noFill/>
            <a:ln w="9525" cap="flat" cmpd="sng" algn="ctr">
              <a:solidFill>
                <a:srgbClr val="007CC2">
                  <a:shade val="95000"/>
                  <a:satMod val="105000"/>
                </a:srgbClr>
              </a:solidFill>
              <a:prstDash val="solid"/>
              <a:tailEnd type="triangle"/>
            </a:ln>
            <a:effectLst/>
          </p:spPr>
        </p:cxnSp>
        <p:sp>
          <p:nvSpPr>
            <p:cNvPr id="125" name="TextBox 124">
              <a:extLst>
                <a:ext uri="{FF2B5EF4-FFF2-40B4-BE49-F238E27FC236}">
                  <a16:creationId xmlns:a16="http://schemas.microsoft.com/office/drawing/2014/main" id="{59E99C09-78A2-42CE-A583-9F43928C0C1F}"/>
                </a:ext>
              </a:extLst>
            </p:cNvPr>
            <p:cNvSpPr txBox="1"/>
            <p:nvPr/>
          </p:nvSpPr>
          <p:spPr>
            <a:xfrm>
              <a:off x="7732868" y="4795268"/>
              <a:ext cx="585971" cy="324799"/>
            </a:xfrm>
            <a:prstGeom prst="rect">
              <a:avLst/>
            </a:prstGeom>
            <a:noFill/>
          </p:spPr>
          <p:txBody>
            <a:bodyPr wrap="square" rtlCol="0">
              <a:spAutoFit/>
            </a:bodyPr>
            <a:lstStyle/>
            <a:p>
              <a:pPr defTabSz="771571" eaLnBrk="1" fontAlgn="auto" hangingPunct="1">
                <a:spcBef>
                  <a:spcPts val="0"/>
                </a:spcBef>
                <a:spcAft>
                  <a:spcPts val="0"/>
                </a:spcAft>
                <a:defRPr/>
              </a:pPr>
              <a:r>
                <a:rPr lang="en-US" sz="1181" b="1" kern="0" dirty="0">
                  <a:solidFill>
                    <a:srgbClr val="000000"/>
                  </a:solidFill>
                  <a:latin typeface="Arial" panose="020B0604020202020204"/>
                </a:rPr>
                <a:t>AA</a:t>
              </a:r>
              <a:endParaRPr lang="en-US" sz="1181" b="1" kern="0" baseline="-25000" dirty="0">
                <a:solidFill>
                  <a:srgbClr val="000000"/>
                </a:solidFill>
                <a:latin typeface="Arial" panose="020B0604020202020204"/>
              </a:endParaRPr>
            </a:p>
          </p:txBody>
        </p:sp>
        <p:cxnSp>
          <p:nvCxnSpPr>
            <p:cNvPr id="126" name="Straight Arrow Connector 125">
              <a:extLst>
                <a:ext uri="{FF2B5EF4-FFF2-40B4-BE49-F238E27FC236}">
                  <a16:creationId xmlns:a16="http://schemas.microsoft.com/office/drawing/2014/main" id="{112DE141-F86C-491C-9748-73824C375A8F}"/>
                </a:ext>
              </a:extLst>
            </p:cNvPr>
            <p:cNvCxnSpPr>
              <a:cxnSpLocks/>
            </p:cNvCxnSpPr>
            <p:nvPr/>
          </p:nvCxnSpPr>
          <p:spPr>
            <a:xfrm>
              <a:off x="8209469" y="4964751"/>
              <a:ext cx="735404" cy="0"/>
            </a:xfrm>
            <a:prstGeom prst="straightConnector1">
              <a:avLst/>
            </a:prstGeom>
            <a:noFill/>
            <a:ln w="9525" cap="flat" cmpd="sng" algn="ctr">
              <a:solidFill>
                <a:srgbClr val="007CC2">
                  <a:shade val="95000"/>
                  <a:satMod val="105000"/>
                </a:srgbClr>
              </a:solidFill>
              <a:prstDash val="solid"/>
              <a:tailEnd type="triangle"/>
            </a:ln>
            <a:effectLst/>
          </p:spPr>
        </p:cxnSp>
        <p:sp>
          <p:nvSpPr>
            <p:cNvPr id="127" name="TextBox 126">
              <a:extLst>
                <a:ext uri="{FF2B5EF4-FFF2-40B4-BE49-F238E27FC236}">
                  <a16:creationId xmlns:a16="http://schemas.microsoft.com/office/drawing/2014/main" id="{0756449E-8650-41D6-9A11-91259CD02CDF}"/>
                </a:ext>
              </a:extLst>
            </p:cNvPr>
            <p:cNvSpPr txBox="1"/>
            <p:nvPr/>
          </p:nvSpPr>
          <p:spPr>
            <a:xfrm>
              <a:off x="8833312" y="4793779"/>
              <a:ext cx="585971" cy="468428"/>
            </a:xfrm>
            <a:prstGeom prst="rect">
              <a:avLst/>
            </a:prstGeom>
            <a:noFill/>
          </p:spPr>
          <p:txBody>
            <a:bodyPr wrap="square" rtlCol="0">
              <a:spAutoFit/>
            </a:bodyPr>
            <a:lstStyle/>
            <a:p>
              <a:pPr defTabSz="771571" eaLnBrk="1" fontAlgn="auto" hangingPunct="1">
                <a:spcBef>
                  <a:spcPts val="0"/>
                </a:spcBef>
                <a:spcAft>
                  <a:spcPts val="0"/>
                </a:spcAft>
                <a:defRPr/>
              </a:pPr>
              <a:r>
                <a:rPr lang="en-US" sz="1181" b="1" kern="0" dirty="0">
                  <a:solidFill>
                    <a:srgbClr val="000000"/>
                  </a:solidFill>
                  <a:latin typeface="Arial" panose="020B0604020202020204"/>
                </a:rPr>
                <a:t>TxA</a:t>
              </a:r>
              <a:r>
                <a:rPr lang="en-US" sz="1181" b="1" kern="0" baseline="-25000" dirty="0">
                  <a:solidFill>
                    <a:srgbClr val="000000"/>
                  </a:solidFill>
                  <a:latin typeface="Arial" panose="020B0604020202020204"/>
                </a:rPr>
                <a:t>2</a:t>
              </a:r>
            </a:p>
          </p:txBody>
        </p:sp>
        <p:sp>
          <p:nvSpPr>
            <p:cNvPr id="128" name="TextBox 127">
              <a:extLst>
                <a:ext uri="{FF2B5EF4-FFF2-40B4-BE49-F238E27FC236}">
                  <a16:creationId xmlns:a16="http://schemas.microsoft.com/office/drawing/2014/main" id="{CB8B7A14-3491-4560-8D12-F9359D35375C}"/>
                </a:ext>
              </a:extLst>
            </p:cNvPr>
            <p:cNvSpPr txBox="1"/>
            <p:nvPr/>
          </p:nvSpPr>
          <p:spPr>
            <a:xfrm>
              <a:off x="10376952" y="2364371"/>
              <a:ext cx="914400" cy="660730"/>
            </a:xfrm>
            <a:prstGeom prst="rect">
              <a:avLst/>
            </a:prstGeom>
            <a:solidFill>
              <a:srgbClr val="81B5E2">
                <a:lumMod val="20000"/>
                <a:lumOff val="80000"/>
              </a:srgbClr>
            </a:solidFill>
          </p:spPr>
          <p:txBody>
            <a:bodyPr wrap="square" lIns="0" tIns="0" rIns="0" bIns="0" rtlCol="0" anchor="ctr" anchorCtr="0">
              <a:noAutofit/>
            </a:bodyPr>
            <a:lstStyle/>
            <a:p>
              <a:pPr defTabSz="771571" eaLnBrk="1" fontAlgn="auto" hangingPunct="1">
                <a:spcBef>
                  <a:spcPts val="0"/>
                </a:spcBef>
                <a:spcAft>
                  <a:spcPts val="0"/>
                </a:spcAft>
                <a:defRPr/>
              </a:pPr>
              <a:r>
                <a:rPr lang="en-US" sz="1013" kern="0" dirty="0">
                  <a:solidFill>
                    <a:srgbClr val="000000"/>
                  </a:solidFill>
                  <a:latin typeface="Arial" panose="020B0604020202020204"/>
                </a:rPr>
                <a:t>ADP</a:t>
              </a:r>
            </a:p>
            <a:p>
              <a:pPr defTabSz="771571" eaLnBrk="1" fontAlgn="auto" hangingPunct="1">
                <a:spcBef>
                  <a:spcPts val="0"/>
                </a:spcBef>
                <a:spcAft>
                  <a:spcPts val="0"/>
                </a:spcAft>
                <a:defRPr/>
              </a:pPr>
              <a:r>
                <a:rPr lang="en-US" sz="1013" kern="0" dirty="0">
                  <a:solidFill>
                    <a:srgbClr val="000000"/>
                  </a:solidFill>
                  <a:latin typeface="Arial" panose="020B0604020202020204"/>
                </a:rPr>
                <a:t>Collagen</a:t>
              </a:r>
            </a:p>
            <a:p>
              <a:pPr defTabSz="771571" eaLnBrk="1" fontAlgn="auto" hangingPunct="1">
                <a:spcBef>
                  <a:spcPts val="0"/>
                </a:spcBef>
                <a:spcAft>
                  <a:spcPts val="0"/>
                </a:spcAft>
                <a:defRPr/>
              </a:pPr>
              <a:r>
                <a:rPr lang="en-US" sz="1013" kern="0" dirty="0">
                  <a:solidFill>
                    <a:srgbClr val="000000"/>
                  </a:solidFill>
                  <a:latin typeface="Arial" panose="020B0604020202020204"/>
                </a:rPr>
                <a:t>Thrombin</a:t>
              </a:r>
            </a:p>
          </p:txBody>
        </p:sp>
        <p:cxnSp>
          <p:nvCxnSpPr>
            <p:cNvPr id="129" name="Straight Connector 128">
              <a:extLst>
                <a:ext uri="{FF2B5EF4-FFF2-40B4-BE49-F238E27FC236}">
                  <a16:creationId xmlns:a16="http://schemas.microsoft.com/office/drawing/2014/main" id="{DC7A80A4-DCDD-456A-8259-F03E28D210B2}"/>
                </a:ext>
              </a:extLst>
            </p:cNvPr>
            <p:cNvCxnSpPr/>
            <p:nvPr/>
          </p:nvCxnSpPr>
          <p:spPr>
            <a:xfrm>
              <a:off x="10376952" y="2364371"/>
              <a:ext cx="895679" cy="0"/>
            </a:xfrm>
            <a:prstGeom prst="line">
              <a:avLst/>
            </a:prstGeom>
            <a:noFill/>
            <a:ln w="9525" cap="flat" cmpd="sng" algn="ctr">
              <a:solidFill>
                <a:srgbClr val="007CC2">
                  <a:shade val="95000"/>
                  <a:satMod val="105000"/>
                </a:srgbClr>
              </a:solidFill>
              <a:prstDash val="solid"/>
            </a:ln>
            <a:effectLst/>
          </p:spPr>
        </p:cxnSp>
        <p:grpSp>
          <p:nvGrpSpPr>
            <p:cNvPr id="130" name="Group 129">
              <a:extLst>
                <a:ext uri="{FF2B5EF4-FFF2-40B4-BE49-F238E27FC236}">
                  <a16:creationId xmlns:a16="http://schemas.microsoft.com/office/drawing/2014/main" id="{956E40C6-8D6C-44CF-8654-7C6C0ACAA28B}"/>
                </a:ext>
              </a:extLst>
            </p:cNvPr>
            <p:cNvGrpSpPr/>
            <p:nvPr/>
          </p:nvGrpSpPr>
          <p:grpSpPr>
            <a:xfrm>
              <a:off x="7879030" y="2428057"/>
              <a:ext cx="354481" cy="353723"/>
              <a:chOff x="8802528" y="2050982"/>
              <a:chExt cx="354481" cy="353723"/>
            </a:xfrm>
          </p:grpSpPr>
          <p:sp>
            <p:nvSpPr>
              <p:cNvPr id="170" name="Oval 169">
                <a:extLst>
                  <a:ext uri="{FF2B5EF4-FFF2-40B4-BE49-F238E27FC236}">
                    <a16:creationId xmlns:a16="http://schemas.microsoft.com/office/drawing/2014/main" id="{05AA8308-4164-4870-B539-F7382E9DB3CD}"/>
                  </a:ext>
                </a:extLst>
              </p:cNvPr>
              <p:cNvSpPr/>
              <p:nvPr/>
            </p:nvSpPr>
            <p:spPr>
              <a:xfrm>
                <a:off x="8803286" y="2050982"/>
                <a:ext cx="353723" cy="353723"/>
              </a:xfrm>
              <a:prstGeom prst="ellipse">
                <a:avLst/>
              </a:prstGeom>
              <a:solidFill>
                <a:srgbClr val="007CC2"/>
              </a:solidFill>
              <a:ln w="25400" cap="flat" cmpd="sng" algn="ctr">
                <a:noFill/>
                <a:prstDash val="solid"/>
              </a:ln>
              <a:effectLst/>
            </p:spPr>
            <p:txBody>
              <a:bodyPr rtlCol="0" anchor="ctr"/>
              <a:lstStyle/>
              <a:p>
                <a:pPr defTabSz="771571" eaLnBrk="1" fontAlgn="auto" hangingPunct="1">
                  <a:spcBef>
                    <a:spcPts val="0"/>
                  </a:spcBef>
                  <a:spcAft>
                    <a:spcPts val="0"/>
                  </a:spcAft>
                  <a:defRPr/>
                </a:pPr>
                <a:endParaRPr lang="en-US" sz="1519" kern="0" dirty="0">
                  <a:solidFill>
                    <a:srgbClr val="FFFFFF"/>
                  </a:solidFill>
                  <a:latin typeface="Arial"/>
                </a:endParaRPr>
              </a:p>
            </p:txBody>
          </p:sp>
          <p:pic>
            <p:nvPicPr>
              <p:cNvPr id="171" name="Picture 170">
                <a:extLst>
                  <a:ext uri="{FF2B5EF4-FFF2-40B4-BE49-F238E27FC236}">
                    <a16:creationId xmlns:a16="http://schemas.microsoft.com/office/drawing/2014/main" id="{47E58F2A-CC47-4AA8-BB60-5A0FA50730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2528" y="2063033"/>
                <a:ext cx="350170" cy="329160"/>
              </a:xfrm>
              <a:prstGeom prst="rect">
                <a:avLst/>
              </a:prstGeom>
            </p:spPr>
          </p:pic>
        </p:grpSp>
        <p:cxnSp>
          <p:nvCxnSpPr>
            <p:cNvPr id="131" name="Straight Connector 130">
              <a:extLst>
                <a:ext uri="{FF2B5EF4-FFF2-40B4-BE49-F238E27FC236}">
                  <a16:creationId xmlns:a16="http://schemas.microsoft.com/office/drawing/2014/main" id="{97F8CE9A-1CCF-4D4F-8A9A-B79CDFE9AAB9}"/>
                </a:ext>
              </a:extLst>
            </p:cNvPr>
            <p:cNvCxnSpPr/>
            <p:nvPr/>
          </p:nvCxnSpPr>
          <p:spPr>
            <a:xfrm>
              <a:off x="10376952" y="3025101"/>
              <a:ext cx="895679" cy="0"/>
            </a:xfrm>
            <a:prstGeom prst="line">
              <a:avLst/>
            </a:prstGeom>
            <a:noFill/>
            <a:ln w="9525" cap="flat" cmpd="sng" algn="ctr">
              <a:solidFill>
                <a:srgbClr val="007CC2">
                  <a:shade val="95000"/>
                  <a:satMod val="105000"/>
                </a:srgbClr>
              </a:solidFill>
              <a:prstDash val="solid"/>
            </a:ln>
            <a:effectLst/>
          </p:spPr>
        </p:cxnSp>
        <p:cxnSp>
          <p:nvCxnSpPr>
            <p:cNvPr id="132" name="Connector: Elbow 125">
              <a:extLst>
                <a:ext uri="{FF2B5EF4-FFF2-40B4-BE49-F238E27FC236}">
                  <a16:creationId xmlns:a16="http://schemas.microsoft.com/office/drawing/2014/main" id="{CDA7CD10-32C8-4582-9226-8162A48B9E05}"/>
                </a:ext>
              </a:extLst>
            </p:cNvPr>
            <p:cNvCxnSpPr>
              <a:cxnSpLocks/>
              <a:stCxn id="128" idx="1"/>
            </p:cNvCxnSpPr>
            <p:nvPr/>
          </p:nvCxnSpPr>
          <p:spPr>
            <a:xfrm rot="10800000" flipV="1">
              <a:off x="10065922" y="2694736"/>
              <a:ext cx="311030" cy="612712"/>
            </a:xfrm>
            <a:prstGeom prst="bentConnector2">
              <a:avLst/>
            </a:prstGeom>
            <a:noFill/>
            <a:ln w="9525" cap="flat" cmpd="sng" algn="ctr">
              <a:solidFill>
                <a:srgbClr val="007CC2">
                  <a:shade val="95000"/>
                  <a:satMod val="105000"/>
                </a:srgbClr>
              </a:solidFill>
              <a:prstDash val="solid"/>
              <a:tailEnd type="triangle"/>
            </a:ln>
            <a:effectLst/>
          </p:spPr>
        </p:cxnSp>
        <p:sp>
          <p:nvSpPr>
            <p:cNvPr id="133" name="TextBox 132">
              <a:extLst>
                <a:ext uri="{FF2B5EF4-FFF2-40B4-BE49-F238E27FC236}">
                  <a16:creationId xmlns:a16="http://schemas.microsoft.com/office/drawing/2014/main" id="{98936CA9-C2AC-490C-AC21-D3B0C46EAD67}"/>
                </a:ext>
              </a:extLst>
            </p:cNvPr>
            <p:cNvSpPr txBox="1"/>
            <p:nvPr/>
          </p:nvSpPr>
          <p:spPr>
            <a:xfrm>
              <a:off x="8056247" y="1801072"/>
              <a:ext cx="757491" cy="263396"/>
            </a:xfrm>
            <a:prstGeom prst="rect">
              <a:avLst/>
            </a:prstGeom>
            <a:noFill/>
          </p:spPr>
          <p:txBody>
            <a:bodyPr wrap="square" rtlCol="0">
              <a:spAutoFit/>
            </a:bodyPr>
            <a:lstStyle/>
            <a:p>
              <a:pPr algn="l" defTabSz="771571" eaLnBrk="1" fontAlgn="auto" hangingPunct="1">
                <a:spcBef>
                  <a:spcPts val="0"/>
                </a:spcBef>
                <a:spcAft>
                  <a:spcPts val="0"/>
                </a:spcAft>
                <a:defRPr/>
              </a:pPr>
              <a:r>
                <a:rPr lang="en-US" sz="844" b="1" kern="0" dirty="0">
                  <a:solidFill>
                    <a:srgbClr val="000000"/>
                  </a:solidFill>
                  <a:latin typeface="Arial" panose="020B0604020202020204"/>
                </a:rPr>
                <a:t>oxLDL</a:t>
              </a:r>
            </a:p>
          </p:txBody>
        </p:sp>
        <p:cxnSp>
          <p:nvCxnSpPr>
            <p:cNvPr id="134" name="Connector: Elbow 1037">
              <a:extLst>
                <a:ext uri="{FF2B5EF4-FFF2-40B4-BE49-F238E27FC236}">
                  <a16:creationId xmlns:a16="http://schemas.microsoft.com/office/drawing/2014/main" id="{A43A4ABE-0C9B-4973-815D-103A51BCB7E8}"/>
                </a:ext>
              </a:extLst>
            </p:cNvPr>
            <p:cNvCxnSpPr>
              <a:cxnSpLocks/>
            </p:cNvCxnSpPr>
            <p:nvPr/>
          </p:nvCxnSpPr>
          <p:spPr>
            <a:xfrm rot="5400000" flipH="1" flipV="1">
              <a:off x="8057595" y="2081108"/>
              <a:ext cx="488410" cy="351471"/>
            </a:xfrm>
            <a:prstGeom prst="bentConnector2">
              <a:avLst/>
            </a:prstGeom>
            <a:noFill/>
            <a:ln w="9525" cap="flat" cmpd="sng" algn="ctr">
              <a:solidFill>
                <a:srgbClr val="007CC2">
                  <a:shade val="95000"/>
                  <a:satMod val="105000"/>
                </a:srgbClr>
              </a:solidFill>
              <a:prstDash val="solid"/>
              <a:headEnd type="oval"/>
              <a:tailEnd type="none"/>
            </a:ln>
            <a:effectLst/>
          </p:spPr>
        </p:cxnSp>
        <p:sp>
          <p:nvSpPr>
            <p:cNvPr id="135" name="TextBox 134">
              <a:extLst>
                <a:ext uri="{FF2B5EF4-FFF2-40B4-BE49-F238E27FC236}">
                  <a16:creationId xmlns:a16="http://schemas.microsoft.com/office/drawing/2014/main" id="{CF643313-5E6D-4AA4-A03B-09549EE1FF3E}"/>
                </a:ext>
              </a:extLst>
            </p:cNvPr>
            <p:cNvSpPr txBox="1"/>
            <p:nvPr/>
          </p:nvSpPr>
          <p:spPr>
            <a:xfrm>
              <a:off x="7190382" y="1927872"/>
              <a:ext cx="757491" cy="263396"/>
            </a:xfrm>
            <a:prstGeom prst="rect">
              <a:avLst/>
            </a:prstGeom>
            <a:noFill/>
          </p:spPr>
          <p:txBody>
            <a:bodyPr wrap="square" rtlCol="0">
              <a:spAutoFit/>
            </a:bodyPr>
            <a:lstStyle/>
            <a:p>
              <a:pPr algn="l" defTabSz="771571" eaLnBrk="1" fontAlgn="auto" hangingPunct="1">
                <a:spcBef>
                  <a:spcPts val="0"/>
                </a:spcBef>
                <a:spcAft>
                  <a:spcPts val="0"/>
                </a:spcAft>
                <a:defRPr/>
              </a:pPr>
              <a:r>
                <a:rPr lang="en-US" sz="844" b="1" kern="0" dirty="0">
                  <a:solidFill>
                    <a:srgbClr val="000000"/>
                  </a:solidFill>
                  <a:latin typeface="Arial" panose="020B0604020202020204"/>
                </a:rPr>
                <a:t>oxLDL</a:t>
              </a:r>
            </a:p>
          </p:txBody>
        </p:sp>
        <p:cxnSp>
          <p:nvCxnSpPr>
            <p:cNvPr id="136" name="Connector: Elbow 147">
              <a:extLst>
                <a:ext uri="{FF2B5EF4-FFF2-40B4-BE49-F238E27FC236}">
                  <a16:creationId xmlns:a16="http://schemas.microsoft.com/office/drawing/2014/main" id="{05F04B01-6165-4F07-8263-C91A66998678}"/>
                </a:ext>
              </a:extLst>
            </p:cNvPr>
            <p:cNvCxnSpPr>
              <a:cxnSpLocks/>
            </p:cNvCxnSpPr>
            <p:nvPr/>
          </p:nvCxnSpPr>
          <p:spPr>
            <a:xfrm rot="5400000" flipH="1" flipV="1">
              <a:off x="7191730" y="2207908"/>
              <a:ext cx="488410" cy="351471"/>
            </a:xfrm>
            <a:prstGeom prst="bentConnector2">
              <a:avLst/>
            </a:prstGeom>
            <a:noFill/>
            <a:ln w="9525" cap="flat" cmpd="sng" algn="ctr">
              <a:solidFill>
                <a:srgbClr val="007CC2">
                  <a:shade val="95000"/>
                  <a:satMod val="105000"/>
                </a:srgbClr>
              </a:solidFill>
              <a:prstDash val="solid"/>
              <a:headEnd type="oval"/>
              <a:tailEnd type="none"/>
            </a:ln>
            <a:effectLst/>
          </p:spPr>
        </p:cxnSp>
        <p:sp>
          <p:nvSpPr>
            <p:cNvPr id="137" name="Lightning Bolt 136">
              <a:extLst>
                <a:ext uri="{FF2B5EF4-FFF2-40B4-BE49-F238E27FC236}">
                  <a16:creationId xmlns:a16="http://schemas.microsoft.com/office/drawing/2014/main" id="{94CF3FAF-71E0-4F4B-B166-88C42E651301}"/>
                </a:ext>
              </a:extLst>
            </p:cNvPr>
            <p:cNvSpPr/>
            <p:nvPr/>
          </p:nvSpPr>
          <p:spPr>
            <a:xfrm rot="1717274">
              <a:off x="7071508" y="3259870"/>
              <a:ext cx="576282" cy="589257"/>
            </a:xfrm>
            <a:prstGeom prst="lightningBolt">
              <a:avLst/>
            </a:prstGeom>
            <a:gradFill>
              <a:gsLst>
                <a:gs pos="56500">
                  <a:srgbClr val="FCC30C"/>
                </a:gs>
                <a:gs pos="0">
                  <a:srgbClr val="FCC30C">
                    <a:lumMod val="40000"/>
                    <a:lumOff val="60000"/>
                  </a:srgbClr>
                </a:gs>
                <a:gs pos="100000">
                  <a:srgbClr val="FCC30C">
                    <a:lumMod val="75000"/>
                  </a:srgbClr>
                </a:gs>
              </a:gsLst>
              <a:lin ang="16200000" scaled="0"/>
            </a:gradFill>
            <a:ln w="25400" cap="flat" cmpd="sng" algn="ctr">
              <a:noFill/>
              <a:prstDash val="solid"/>
            </a:ln>
            <a:effectLst/>
          </p:spPr>
          <p:txBody>
            <a:bodyPr rtlCol="0" anchor="ctr"/>
            <a:lstStyle/>
            <a:p>
              <a:pPr defTabSz="771571" eaLnBrk="1" fontAlgn="auto" hangingPunct="1">
                <a:spcBef>
                  <a:spcPts val="0"/>
                </a:spcBef>
                <a:spcAft>
                  <a:spcPts val="0"/>
                </a:spcAft>
                <a:defRPr/>
              </a:pPr>
              <a:endParaRPr lang="en-US" sz="1519" kern="0" dirty="0">
                <a:solidFill>
                  <a:srgbClr val="FFFFFF"/>
                </a:solidFill>
                <a:latin typeface="Arial"/>
              </a:endParaRPr>
            </a:p>
          </p:txBody>
        </p:sp>
        <p:sp>
          <p:nvSpPr>
            <p:cNvPr id="138" name="Lightning Bolt 137">
              <a:extLst>
                <a:ext uri="{FF2B5EF4-FFF2-40B4-BE49-F238E27FC236}">
                  <a16:creationId xmlns:a16="http://schemas.microsoft.com/office/drawing/2014/main" id="{CB6BC541-A82B-4725-9C0F-51BF50BA527B}"/>
                </a:ext>
              </a:extLst>
            </p:cNvPr>
            <p:cNvSpPr/>
            <p:nvPr/>
          </p:nvSpPr>
          <p:spPr>
            <a:xfrm rot="19529011">
              <a:off x="6485389" y="3828901"/>
              <a:ext cx="688249" cy="486736"/>
            </a:xfrm>
            <a:prstGeom prst="lightningBolt">
              <a:avLst/>
            </a:prstGeom>
            <a:gradFill>
              <a:gsLst>
                <a:gs pos="56500">
                  <a:srgbClr val="FCC30C"/>
                </a:gs>
                <a:gs pos="0">
                  <a:srgbClr val="FCC30C">
                    <a:lumMod val="40000"/>
                    <a:lumOff val="60000"/>
                  </a:srgbClr>
                </a:gs>
                <a:gs pos="100000">
                  <a:srgbClr val="FCC30C">
                    <a:lumMod val="75000"/>
                  </a:srgbClr>
                </a:gs>
              </a:gsLst>
              <a:lin ang="16200000" scaled="0"/>
            </a:gradFill>
            <a:ln w="25400" cap="flat" cmpd="sng" algn="ctr">
              <a:noFill/>
              <a:prstDash val="solid"/>
            </a:ln>
            <a:effectLst/>
          </p:spPr>
          <p:txBody>
            <a:bodyPr rtlCol="0" anchor="ctr"/>
            <a:lstStyle/>
            <a:p>
              <a:pPr defTabSz="771571" eaLnBrk="1" fontAlgn="auto" hangingPunct="1">
                <a:spcBef>
                  <a:spcPts val="0"/>
                </a:spcBef>
                <a:spcAft>
                  <a:spcPts val="0"/>
                </a:spcAft>
                <a:defRPr/>
              </a:pPr>
              <a:endParaRPr lang="en-US" sz="1519" kern="0" dirty="0">
                <a:solidFill>
                  <a:srgbClr val="FFFFFF"/>
                </a:solidFill>
                <a:latin typeface="Arial"/>
              </a:endParaRPr>
            </a:p>
          </p:txBody>
        </p:sp>
        <p:sp>
          <p:nvSpPr>
            <p:cNvPr id="139" name="Graphic 1038">
              <a:extLst>
                <a:ext uri="{FF2B5EF4-FFF2-40B4-BE49-F238E27FC236}">
                  <a16:creationId xmlns:a16="http://schemas.microsoft.com/office/drawing/2014/main" id="{201D6F55-69C5-4E47-BA2B-665C7D38D764}"/>
                </a:ext>
              </a:extLst>
            </p:cNvPr>
            <p:cNvSpPr/>
            <p:nvPr/>
          </p:nvSpPr>
          <p:spPr>
            <a:xfrm rot="2414171">
              <a:off x="9737760" y="3262572"/>
              <a:ext cx="444775" cy="424088"/>
            </a:xfrm>
            <a:custGeom>
              <a:avLst/>
              <a:gdLst>
                <a:gd name="connsiteX0" fmla="*/ 430159 w 444774"/>
                <a:gd name="connsiteY0" fmla="*/ 212026 h 424088"/>
                <a:gd name="connsiteX1" fmla="*/ 443916 w 444774"/>
                <a:gd name="connsiteY1" fmla="*/ 165635 h 424088"/>
                <a:gd name="connsiteX2" fmla="*/ 440606 w 444774"/>
                <a:gd name="connsiteY2" fmla="*/ 50924 h 424088"/>
                <a:gd name="connsiteX3" fmla="*/ 400318 w 444774"/>
                <a:gd name="connsiteY3" fmla="*/ 6085 h 424088"/>
                <a:gd name="connsiteX4" fmla="*/ 357754 w 444774"/>
                <a:gd name="connsiteY4" fmla="*/ 37374 h 424088"/>
                <a:gd name="connsiteX5" fmla="*/ 88096 w 444774"/>
                <a:gd name="connsiteY5" fmla="*/ 37322 h 424088"/>
                <a:gd name="connsiteX6" fmla="*/ 45739 w 444774"/>
                <a:gd name="connsiteY6" fmla="*/ 6137 h 424088"/>
                <a:gd name="connsiteX7" fmla="*/ 5503 w 444774"/>
                <a:gd name="connsiteY7" fmla="*/ 50976 h 424088"/>
                <a:gd name="connsiteX8" fmla="*/ 2141 w 444774"/>
                <a:gd name="connsiteY8" fmla="*/ 165635 h 424088"/>
                <a:gd name="connsiteX9" fmla="*/ 15898 w 444774"/>
                <a:gd name="connsiteY9" fmla="*/ 212026 h 424088"/>
                <a:gd name="connsiteX10" fmla="*/ 200324 w 444774"/>
                <a:gd name="connsiteY10" fmla="*/ 413882 h 424088"/>
                <a:gd name="connsiteX11" fmla="*/ 245578 w 444774"/>
                <a:gd name="connsiteY11" fmla="*/ 413882 h 424088"/>
                <a:gd name="connsiteX12" fmla="*/ 430159 w 444774"/>
                <a:gd name="connsiteY12" fmla="*/ 212026 h 42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4774" h="424088">
                  <a:moveTo>
                    <a:pt x="430159" y="212026"/>
                  </a:moveTo>
                  <a:cubicBezTo>
                    <a:pt x="439210" y="202148"/>
                    <a:pt x="444485" y="184357"/>
                    <a:pt x="443916" y="165635"/>
                  </a:cubicBezTo>
                  <a:lnTo>
                    <a:pt x="440606" y="50924"/>
                  </a:lnTo>
                  <a:cubicBezTo>
                    <a:pt x="439572" y="15446"/>
                    <a:pt x="418936" y="-7569"/>
                    <a:pt x="400318" y="6085"/>
                  </a:cubicBezTo>
                  <a:lnTo>
                    <a:pt x="357754" y="37374"/>
                  </a:lnTo>
                  <a:cubicBezTo>
                    <a:pt x="271437" y="100832"/>
                    <a:pt x="174362" y="100832"/>
                    <a:pt x="88096" y="37322"/>
                  </a:cubicBezTo>
                  <a:lnTo>
                    <a:pt x="45739" y="6137"/>
                  </a:lnTo>
                  <a:cubicBezTo>
                    <a:pt x="27172" y="-7517"/>
                    <a:pt x="6537" y="15446"/>
                    <a:pt x="5503" y="50976"/>
                  </a:cubicBezTo>
                  <a:lnTo>
                    <a:pt x="2141" y="165635"/>
                  </a:lnTo>
                  <a:cubicBezTo>
                    <a:pt x="1572" y="184357"/>
                    <a:pt x="6847" y="202148"/>
                    <a:pt x="15898" y="212026"/>
                  </a:cubicBezTo>
                  <a:lnTo>
                    <a:pt x="200324" y="413882"/>
                  </a:lnTo>
                  <a:cubicBezTo>
                    <a:pt x="214185" y="429087"/>
                    <a:pt x="231717" y="429087"/>
                    <a:pt x="245578" y="413882"/>
                  </a:cubicBezTo>
                  <a:lnTo>
                    <a:pt x="430159" y="212026"/>
                  </a:lnTo>
                  <a:close/>
                </a:path>
              </a:pathLst>
            </a:custGeom>
            <a:gradFill>
              <a:gsLst>
                <a:gs pos="10000">
                  <a:srgbClr val="81B5E2">
                    <a:lumMod val="60000"/>
                    <a:lumOff val="40000"/>
                  </a:srgbClr>
                </a:gs>
                <a:gs pos="100000">
                  <a:srgbClr val="81B5E2">
                    <a:lumMod val="75000"/>
                  </a:srgbClr>
                </a:gs>
              </a:gsLst>
              <a:lin ang="16200000" scaled="0"/>
            </a:gradFill>
            <a:ln w="5155" cap="flat">
              <a:noFill/>
              <a:prstDash val="solid"/>
              <a:miter/>
            </a:ln>
          </p:spPr>
          <p:txBody>
            <a:bodyPr rtlCol="0" anchor="ctr"/>
            <a:lstStyle/>
            <a:p>
              <a:pPr algn="l" defTabSz="771571" eaLnBrk="1" fontAlgn="auto" hangingPunct="1">
                <a:spcBef>
                  <a:spcPts val="0"/>
                </a:spcBef>
                <a:spcAft>
                  <a:spcPts val="0"/>
                </a:spcAft>
                <a:defRPr/>
              </a:pPr>
              <a:endParaRPr lang="en-US" sz="1519" kern="0" dirty="0">
                <a:solidFill>
                  <a:srgbClr val="000000"/>
                </a:solidFill>
                <a:latin typeface="Arial" panose="020B0604020202020204"/>
              </a:endParaRPr>
            </a:p>
          </p:txBody>
        </p:sp>
        <p:cxnSp>
          <p:nvCxnSpPr>
            <p:cNvPr id="140" name="Straight Connector 139">
              <a:extLst>
                <a:ext uri="{FF2B5EF4-FFF2-40B4-BE49-F238E27FC236}">
                  <a16:creationId xmlns:a16="http://schemas.microsoft.com/office/drawing/2014/main" id="{6CFE2BC8-89E7-459E-8D80-E9558E1867E9}"/>
                </a:ext>
              </a:extLst>
            </p:cNvPr>
            <p:cNvCxnSpPr>
              <a:cxnSpLocks/>
            </p:cNvCxnSpPr>
            <p:nvPr/>
          </p:nvCxnSpPr>
          <p:spPr>
            <a:xfrm flipH="1">
              <a:off x="10053706" y="3513222"/>
              <a:ext cx="1067100" cy="0"/>
            </a:xfrm>
            <a:prstGeom prst="line">
              <a:avLst/>
            </a:prstGeom>
            <a:noFill/>
            <a:ln w="9525" cap="flat" cmpd="sng" algn="ctr">
              <a:solidFill>
                <a:srgbClr val="007CC2">
                  <a:shade val="95000"/>
                  <a:satMod val="105000"/>
                </a:srgbClr>
              </a:solidFill>
              <a:prstDash val="solid"/>
              <a:tailEnd type="oval"/>
            </a:ln>
            <a:effectLst/>
          </p:spPr>
        </p:cxnSp>
        <p:sp>
          <p:nvSpPr>
            <p:cNvPr id="141" name="TextBox 140">
              <a:extLst>
                <a:ext uri="{FF2B5EF4-FFF2-40B4-BE49-F238E27FC236}">
                  <a16:creationId xmlns:a16="http://schemas.microsoft.com/office/drawing/2014/main" id="{7F1C6A96-CABB-4F71-941D-8C3366B7C4A9}"/>
                </a:ext>
              </a:extLst>
            </p:cNvPr>
            <p:cNvSpPr txBox="1"/>
            <p:nvPr/>
          </p:nvSpPr>
          <p:spPr>
            <a:xfrm>
              <a:off x="10480060" y="3315556"/>
              <a:ext cx="757491" cy="417361"/>
            </a:xfrm>
            <a:prstGeom prst="rect">
              <a:avLst/>
            </a:prstGeom>
            <a:noFill/>
          </p:spPr>
          <p:txBody>
            <a:bodyPr wrap="square" rtlCol="0">
              <a:spAutoFit/>
            </a:bodyPr>
            <a:lstStyle/>
            <a:p>
              <a:pPr algn="l" defTabSz="771571" eaLnBrk="1" fontAlgn="auto" hangingPunct="1">
                <a:spcBef>
                  <a:spcPts val="0"/>
                </a:spcBef>
                <a:spcAft>
                  <a:spcPts val="0"/>
                </a:spcAft>
                <a:defRPr/>
              </a:pPr>
              <a:r>
                <a:rPr lang="en-US" sz="844" b="1" kern="0" dirty="0">
                  <a:solidFill>
                    <a:srgbClr val="000000"/>
                  </a:solidFill>
                  <a:latin typeface="Arial" panose="020B0604020202020204"/>
                </a:rPr>
                <a:t>Receptor</a:t>
              </a:r>
            </a:p>
          </p:txBody>
        </p:sp>
        <p:sp>
          <p:nvSpPr>
            <p:cNvPr id="142" name="Graphic 1038">
              <a:extLst>
                <a:ext uri="{FF2B5EF4-FFF2-40B4-BE49-F238E27FC236}">
                  <a16:creationId xmlns:a16="http://schemas.microsoft.com/office/drawing/2014/main" id="{9451D30C-99CE-4BBB-A468-CAA70E6FE51A}"/>
                </a:ext>
              </a:extLst>
            </p:cNvPr>
            <p:cNvSpPr/>
            <p:nvPr/>
          </p:nvSpPr>
          <p:spPr>
            <a:xfrm rot="7284525">
              <a:off x="9648420" y="4745379"/>
              <a:ext cx="444775" cy="424088"/>
            </a:xfrm>
            <a:custGeom>
              <a:avLst/>
              <a:gdLst>
                <a:gd name="connsiteX0" fmla="*/ 430159 w 444774"/>
                <a:gd name="connsiteY0" fmla="*/ 212026 h 424088"/>
                <a:gd name="connsiteX1" fmla="*/ 443916 w 444774"/>
                <a:gd name="connsiteY1" fmla="*/ 165635 h 424088"/>
                <a:gd name="connsiteX2" fmla="*/ 440606 w 444774"/>
                <a:gd name="connsiteY2" fmla="*/ 50924 h 424088"/>
                <a:gd name="connsiteX3" fmla="*/ 400318 w 444774"/>
                <a:gd name="connsiteY3" fmla="*/ 6085 h 424088"/>
                <a:gd name="connsiteX4" fmla="*/ 357754 w 444774"/>
                <a:gd name="connsiteY4" fmla="*/ 37374 h 424088"/>
                <a:gd name="connsiteX5" fmla="*/ 88096 w 444774"/>
                <a:gd name="connsiteY5" fmla="*/ 37322 h 424088"/>
                <a:gd name="connsiteX6" fmla="*/ 45739 w 444774"/>
                <a:gd name="connsiteY6" fmla="*/ 6137 h 424088"/>
                <a:gd name="connsiteX7" fmla="*/ 5503 w 444774"/>
                <a:gd name="connsiteY7" fmla="*/ 50976 h 424088"/>
                <a:gd name="connsiteX8" fmla="*/ 2141 w 444774"/>
                <a:gd name="connsiteY8" fmla="*/ 165635 h 424088"/>
                <a:gd name="connsiteX9" fmla="*/ 15898 w 444774"/>
                <a:gd name="connsiteY9" fmla="*/ 212026 h 424088"/>
                <a:gd name="connsiteX10" fmla="*/ 200324 w 444774"/>
                <a:gd name="connsiteY10" fmla="*/ 413882 h 424088"/>
                <a:gd name="connsiteX11" fmla="*/ 245578 w 444774"/>
                <a:gd name="connsiteY11" fmla="*/ 413882 h 424088"/>
                <a:gd name="connsiteX12" fmla="*/ 430159 w 444774"/>
                <a:gd name="connsiteY12" fmla="*/ 212026 h 42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4774" h="424088">
                  <a:moveTo>
                    <a:pt x="430159" y="212026"/>
                  </a:moveTo>
                  <a:cubicBezTo>
                    <a:pt x="439210" y="202148"/>
                    <a:pt x="444485" y="184357"/>
                    <a:pt x="443916" y="165635"/>
                  </a:cubicBezTo>
                  <a:lnTo>
                    <a:pt x="440606" y="50924"/>
                  </a:lnTo>
                  <a:cubicBezTo>
                    <a:pt x="439572" y="15446"/>
                    <a:pt x="418936" y="-7569"/>
                    <a:pt x="400318" y="6085"/>
                  </a:cubicBezTo>
                  <a:lnTo>
                    <a:pt x="357754" y="37374"/>
                  </a:lnTo>
                  <a:cubicBezTo>
                    <a:pt x="271437" y="100832"/>
                    <a:pt x="174362" y="100832"/>
                    <a:pt x="88096" y="37322"/>
                  </a:cubicBezTo>
                  <a:lnTo>
                    <a:pt x="45739" y="6137"/>
                  </a:lnTo>
                  <a:cubicBezTo>
                    <a:pt x="27172" y="-7517"/>
                    <a:pt x="6537" y="15446"/>
                    <a:pt x="5503" y="50976"/>
                  </a:cubicBezTo>
                  <a:lnTo>
                    <a:pt x="2141" y="165635"/>
                  </a:lnTo>
                  <a:cubicBezTo>
                    <a:pt x="1572" y="184357"/>
                    <a:pt x="6847" y="202148"/>
                    <a:pt x="15898" y="212026"/>
                  </a:cubicBezTo>
                  <a:lnTo>
                    <a:pt x="200324" y="413882"/>
                  </a:lnTo>
                  <a:cubicBezTo>
                    <a:pt x="214185" y="429087"/>
                    <a:pt x="231717" y="429087"/>
                    <a:pt x="245578" y="413882"/>
                  </a:cubicBezTo>
                  <a:lnTo>
                    <a:pt x="430159" y="212026"/>
                  </a:lnTo>
                  <a:close/>
                </a:path>
              </a:pathLst>
            </a:custGeom>
            <a:gradFill>
              <a:gsLst>
                <a:gs pos="24000">
                  <a:srgbClr val="007CC2"/>
                </a:gs>
                <a:gs pos="100000">
                  <a:srgbClr val="003161"/>
                </a:gs>
              </a:gsLst>
              <a:lin ang="16200000" scaled="0"/>
            </a:gradFill>
            <a:ln w="5155" cap="flat">
              <a:noFill/>
              <a:prstDash val="solid"/>
              <a:miter/>
            </a:ln>
          </p:spPr>
          <p:txBody>
            <a:bodyPr rtlCol="0" anchor="ctr"/>
            <a:lstStyle/>
            <a:p>
              <a:pPr algn="l" defTabSz="771571" eaLnBrk="1" fontAlgn="auto" hangingPunct="1">
                <a:spcBef>
                  <a:spcPts val="0"/>
                </a:spcBef>
                <a:spcAft>
                  <a:spcPts val="0"/>
                </a:spcAft>
                <a:defRPr/>
              </a:pPr>
              <a:endParaRPr lang="en-US" sz="1519" kern="0" dirty="0">
                <a:solidFill>
                  <a:srgbClr val="000000"/>
                </a:solidFill>
                <a:latin typeface="Arial" panose="020B0604020202020204"/>
              </a:endParaRPr>
            </a:p>
          </p:txBody>
        </p:sp>
        <p:cxnSp>
          <p:nvCxnSpPr>
            <p:cNvPr id="143" name="Straight Connector 142">
              <a:extLst>
                <a:ext uri="{FF2B5EF4-FFF2-40B4-BE49-F238E27FC236}">
                  <a16:creationId xmlns:a16="http://schemas.microsoft.com/office/drawing/2014/main" id="{0CC27696-BBC5-4EBA-AD80-87A4757D4EA5}"/>
                </a:ext>
              </a:extLst>
            </p:cNvPr>
            <p:cNvCxnSpPr>
              <a:cxnSpLocks/>
            </p:cNvCxnSpPr>
            <p:nvPr/>
          </p:nvCxnSpPr>
          <p:spPr>
            <a:xfrm flipH="1">
              <a:off x="10001216" y="4988452"/>
              <a:ext cx="1067100" cy="0"/>
            </a:xfrm>
            <a:prstGeom prst="line">
              <a:avLst/>
            </a:prstGeom>
            <a:noFill/>
            <a:ln w="9525" cap="flat" cmpd="sng" algn="ctr">
              <a:solidFill>
                <a:srgbClr val="007CC2">
                  <a:shade val="95000"/>
                  <a:satMod val="105000"/>
                </a:srgbClr>
              </a:solidFill>
              <a:prstDash val="solid"/>
              <a:tailEnd type="oval"/>
            </a:ln>
            <a:effectLst/>
          </p:spPr>
        </p:cxnSp>
        <p:sp>
          <p:nvSpPr>
            <p:cNvPr id="144" name="TextBox 143">
              <a:extLst>
                <a:ext uri="{FF2B5EF4-FFF2-40B4-BE49-F238E27FC236}">
                  <a16:creationId xmlns:a16="http://schemas.microsoft.com/office/drawing/2014/main" id="{BE723645-7F92-4DC2-BA07-00B643CA9162}"/>
                </a:ext>
              </a:extLst>
            </p:cNvPr>
            <p:cNvSpPr txBox="1"/>
            <p:nvPr/>
          </p:nvSpPr>
          <p:spPr>
            <a:xfrm>
              <a:off x="10318731" y="4790786"/>
              <a:ext cx="757491" cy="571324"/>
            </a:xfrm>
            <a:prstGeom prst="rect">
              <a:avLst/>
            </a:prstGeom>
            <a:noFill/>
          </p:spPr>
          <p:txBody>
            <a:bodyPr wrap="square" rtlCol="0">
              <a:spAutoFit/>
            </a:bodyPr>
            <a:lstStyle/>
            <a:p>
              <a:pPr algn="l" defTabSz="771571" eaLnBrk="1" fontAlgn="auto" hangingPunct="1">
                <a:spcBef>
                  <a:spcPts val="0"/>
                </a:spcBef>
                <a:spcAft>
                  <a:spcPts val="0"/>
                </a:spcAft>
                <a:defRPr/>
              </a:pPr>
              <a:r>
                <a:rPr lang="en-US" sz="844" b="1" kern="0" dirty="0">
                  <a:solidFill>
                    <a:srgbClr val="000000"/>
                  </a:solidFill>
                  <a:latin typeface="Arial" panose="020B0604020202020204"/>
                </a:rPr>
                <a:t>GPIIb/IIIaReceptor</a:t>
              </a:r>
            </a:p>
          </p:txBody>
        </p:sp>
        <p:sp>
          <p:nvSpPr>
            <p:cNvPr id="145" name="TextBox 144">
              <a:extLst>
                <a:ext uri="{FF2B5EF4-FFF2-40B4-BE49-F238E27FC236}">
                  <a16:creationId xmlns:a16="http://schemas.microsoft.com/office/drawing/2014/main" id="{6C1DB507-37C8-441D-A0AB-4D4604AA2A19}"/>
                </a:ext>
              </a:extLst>
            </p:cNvPr>
            <p:cNvSpPr txBox="1"/>
            <p:nvPr/>
          </p:nvSpPr>
          <p:spPr>
            <a:xfrm>
              <a:off x="8085352" y="4764696"/>
              <a:ext cx="984878" cy="417361"/>
            </a:xfrm>
            <a:prstGeom prst="rect">
              <a:avLst/>
            </a:prstGeom>
            <a:noFill/>
          </p:spPr>
          <p:txBody>
            <a:bodyPr wrap="square" rtlCol="0">
              <a:spAutoFit/>
            </a:bodyPr>
            <a:lstStyle/>
            <a:p>
              <a:pPr algn="l" defTabSz="771571" eaLnBrk="1" fontAlgn="auto" hangingPunct="1">
                <a:spcBef>
                  <a:spcPts val="0"/>
                </a:spcBef>
                <a:spcAft>
                  <a:spcPts val="0"/>
                </a:spcAft>
                <a:defRPr/>
              </a:pPr>
              <a:r>
                <a:rPr lang="en-US" sz="844" b="1" kern="0" dirty="0">
                  <a:solidFill>
                    <a:srgbClr val="007CC2"/>
                  </a:solidFill>
                  <a:latin typeface="Arial" panose="020B0604020202020204"/>
                </a:rPr>
                <a:t>COX-1/</a:t>
              </a:r>
            </a:p>
            <a:p>
              <a:pPr algn="l" defTabSz="771571" eaLnBrk="1" fontAlgn="auto" hangingPunct="1">
                <a:spcBef>
                  <a:spcPts val="0"/>
                </a:spcBef>
                <a:spcAft>
                  <a:spcPts val="0"/>
                </a:spcAft>
                <a:defRPr/>
              </a:pPr>
              <a:r>
                <a:rPr lang="en-US" sz="844" b="1" kern="0" dirty="0">
                  <a:solidFill>
                    <a:srgbClr val="007CC2"/>
                  </a:solidFill>
                  <a:latin typeface="Arial" panose="020B0604020202020204"/>
                </a:rPr>
                <a:t>Tx synthase</a:t>
              </a:r>
            </a:p>
          </p:txBody>
        </p:sp>
        <p:cxnSp>
          <p:nvCxnSpPr>
            <p:cNvPr id="146" name="Straight Arrow Connector 145">
              <a:extLst>
                <a:ext uri="{FF2B5EF4-FFF2-40B4-BE49-F238E27FC236}">
                  <a16:creationId xmlns:a16="http://schemas.microsoft.com/office/drawing/2014/main" id="{B4E3827F-8359-4997-ABEC-F729E4033E1C}"/>
                </a:ext>
              </a:extLst>
            </p:cNvPr>
            <p:cNvCxnSpPr>
              <a:cxnSpLocks/>
            </p:cNvCxnSpPr>
            <p:nvPr/>
          </p:nvCxnSpPr>
          <p:spPr>
            <a:xfrm>
              <a:off x="9884673" y="5257729"/>
              <a:ext cx="0" cy="496700"/>
            </a:xfrm>
            <a:prstGeom prst="straightConnector1">
              <a:avLst/>
            </a:prstGeom>
            <a:noFill/>
            <a:ln w="9525" cap="flat" cmpd="sng" algn="ctr">
              <a:solidFill>
                <a:srgbClr val="007CC2">
                  <a:shade val="95000"/>
                  <a:satMod val="105000"/>
                </a:srgbClr>
              </a:solidFill>
              <a:prstDash val="solid"/>
              <a:tailEnd type="triangle"/>
            </a:ln>
            <a:effectLst/>
          </p:spPr>
        </p:cxnSp>
        <p:cxnSp>
          <p:nvCxnSpPr>
            <p:cNvPr id="147" name="Straight Connector 146">
              <a:extLst>
                <a:ext uri="{FF2B5EF4-FFF2-40B4-BE49-F238E27FC236}">
                  <a16:creationId xmlns:a16="http://schemas.microsoft.com/office/drawing/2014/main" id="{06D415FB-557F-4360-98F5-666A22A9A16C}"/>
                </a:ext>
              </a:extLst>
            </p:cNvPr>
            <p:cNvCxnSpPr/>
            <p:nvPr/>
          </p:nvCxnSpPr>
          <p:spPr>
            <a:xfrm>
              <a:off x="9169420" y="5749898"/>
              <a:ext cx="1205083" cy="0"/>
            </a:xfrm>
            <a:prstGeom prst="line">
              <a:avLst/>
            </a:prstGeom>
            <a:noFill/>
            <a:ln w="9525" cap="flat" cmpd="sng" algn="ctr">
              <a:solidFill>
                <a:srgbClr val="777777"/>
              </a:solidFill>
              <a:prstDash val="solid"/>
            </a:ln>
            <a:effectLst/>
          </p:spPr>
        </p:cxnSp>
        <p:sp>
          <p:nvSpPr>
            <p:cNvPr id="148" name="TextBox 147">
              <a:extLst>
                <a:ext uri="{FF2B5EF4-FFF2-40B4-BE49-F238E27FC236}">
                  <a16:creationId xmlns:a16="http://schemas.microsoft.com/office/drawing/2014/main" id="{1DFC22C4-0206-4F0E-A5F2-4E8FFA462830}"/>
                </a:ext>
              </a:extLst>
            </p:cNvPr>
            <p:cNvSpPr txBox="1"/>
            <p:nvPr/>
          </p:nvSpPr>
          <p:spPr>
            <a:xfrm>
              <a:off x="9404754" y="5725624"/>
              <a:ext cx="1075307" cy="441983"/>
            </a:xfrm>
            <a:prstGeom prst="rect">
              <a:avLst/>
            </a:prstGeom>
            <a:noFill/>
          </p:spPr>
          <p:txBody>
            <a:bodyPr wrap="square" rtlCol="0">
              <a:spAutoFit/>
            </a:bodyPr>
            <a:lstStyle/>
            <a:p>
              <a:pPr defTabSz="771571" eaLnBrk="1" fontAlgn="auto" hangingPunct="1">
                <a:lnSpc>
                  <a:spcPct val="90000"/>
                </a:lnSpc>
                <a:spcBef>
                  <a:spcPts val="0"/>
                </a:spcBef>
                <a:spcAft>
                  <a:spcPts val="0"/>
                </a:spcAft>
                <a:defRPr/>
              </a:pPr>
              <a:r>
                <a:rPr lang="en-US" sz="1013" kern="0" dirty="0">
                  <a:solidFill>
                    <a:srgbClr val="000000"/>
                  </a:solidFill>
                  <a:latin typeface="Arial" panose="020B0604020202020204"/>
                </a:rPr>
                <a:t>Platelet</a:t>
              </a:r>
            </a:p>
            <a:p>
              <a:pPr defTabSz="771571" eaLnBrk="1" fontAlgn="auto" hangingPunct="1">
                <a:lnSpc>
                  <a:spcPct val="90000"/>
                </a:lnSpc>
                <a:spcBef>
                  <a:spcPts val="0"/>
                </a:spcBef>
                <a:spcAft>
                  <a:spcPts val="0"/>
                </a:spcAft>
                <a:defRPr/>
              </a:pPr>
              <a:r>
                <a:rPr lang="en-US" sz="1013" kern="0" dirty="0">
                  <a:solidFill>
                    <a:srgbClr val="000000"/>
                  </a:solidFill>
                  <a:latin typeface="Arial" panose="020B0604020202020204"/>
                </a:rPr>
                <a:t>aggregation</a:t>
              </a:r>
            </a:p>
          </p:txBody>
        </p:sp>
        <p:cxnSp>
          <p:nvCxnSpPr>
            <p:cNvPr id="149" name="Straight Connector 148">
              <a:extLst>
                <a:ext uri="{FF2B5EF4-FFF2-40B4-BE49-F238E27FC236}">
                  <a16:creationId xmlns:a16="http://schemas.microsoft.com/office/drawing/2014/main" id="{6BC065AB-D99D-4565-8E53-63ECC640FDEB}"/>
                </a:ext>
              </a:extLst>
            </p:cNvPr>
            <p:cNvCxnSpPr/>
            <p:nvPr/>
          </p:nvCxnSpPr>
          <p:spPr>
            <a:xfrm>
              <a:off x="9199338" y="6119876"/>
              <a:ext cx="1205083" cy="0"/>
            </a:xfrm>
            <a:prstGeom prst="line">
              <a:avLst/>
            </a:prstGeom>
            <a:noFill/>
            <a:ln w="9525" cap="flat" cmpd="sng" algn="ctr">
              <a:solidFill>
                <a:srgbClr val="777777"/>
              </a:solidFill>
              <a:prstDash val="solid"/>
            </a:ln>
            <a:effectLst/>
          </p:spPr>
        </p:cxnSp>
        <p:grpSp>
          <p:nvGrpSpPr>
            <p:cNvPr id="150" name="Group 149">
              <a:extLst>
                <a:ext uri="{FF2B5EF4-FFF2-40B4-BE49-F238E27FC236}">
                  <a16:creationId xmlns:a16="http://schemas.microsoft.com/office/drawing/2014/main" id="{5AFA61AA-1947-4117-B258-1377600097B4}"/>
                </a:ext>
              </a:extLst>
            </p:cNvPr>
            <p:cNvGrpSpPr/>
            <p:nvPr/>
          </p:nvGrpSpPr>
          <p:grpSpPr>
            <a:xfrm>
              <a:off x="9029798" y="5637253"/>
              <a:ext cx="560524" cy="708960"/>
              <a:chOff x="1673292" y="2294406"/>
              <a:chExt cx="427822" cy="541116"/>
            </a:xfrm>
          </p:grpSpPr>
          <p:pic>
            <p:nvPicPr>
              <p:cNvPr id="167" name="Picture 166">
                <a:extLst>
                  <a:ext uri="{FF2B5EF4-FFF2-40B4-BE49-F238E27FC236}">
                    <a16:creationId xmlns:a16="http://schemas.microsoft.com/office/drawing/2014/main" id="{981A562A-4B3B-472D-8860-24428A5030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20" t="9513" r="31822" b="7751"/>
              <a:stretch/>
            </p:blipFill>
            <p:spPr>
              <a:xfrm rot="1442672">
                <a:off x="1673292" y="2400882"/>
                <a:ext cx="299645" cy="300171"/>
              </a:xfrm>
              <a:prstGeom prst="rect">
                <a:avLst/>
              </a:prstGeom>
            </p:spPr>
          </p:pic>
          <p:pic>
            <p:nvPicPr>
              <p:cNvPr id="168" name="Picture 167">
                <a:extLst>
                  <a:ext uri="{FF2B5EF4-FFF2-40B4-BE49-F238E27FC236}">
                    <a16:creationId xmlns:a16="http://schemas.microsoft.com/office/drawing/2014/main" id="{6E31C785-5848-4CE1-A205-9CAED324F2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20" t="9513" r="31822" b="7751"/>
              <a:stretch/>
            </p:blipFill>
            <p:spPr>
              <a:xfrm rot="3325331">
                <a:off x="1773825" y="2294143"/>
                <a:ext cx="299645" cy="300171"/>
              </a:xfrm>
              <a:prstGeom prst="rect">
                <a:avLst/>
              </a:prstGeom>
            </p:spPr>
          </p:pic>
          <p:pic>
            <p:nvPicPr>
              <p:cNvPr id="169" name="Picture 168">
                <a:extLst>
                  <a:ext uri="{FF2B5EF4-FFF2-40B4-BE49-F238E27FC236}">
                    <a16:creationId xmlns:a16="http://schemas.microsoft.com/office/drawing/2014/main" id="{7B9AE3AB-6C61-4B95-B60F-0D3090B0E4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20" t="9513" r="31822" b="7751"/>
              <a:stretch/>
            </p:blipFill>
            <p:spPr>
              <a:xfrm rot="6010910">
                <a:off x="1801206" y="2535614"/>
                <a:ext cx="299644" cy="300172"/>
              </a:xfrm>
              <a:prstGeom prst="rect">
                <a:avLst/>
              </a:prstGeom>
            </p:spPr>
          </p:pic>
        </p:grpSp>
        <p:cxnSp>
          <p:nvCxnSpPr>
            <p:cNvPr id="151" name="Straight Arrow Connector 150">
              <a:extLst>
                <a:ext uri="{FF2B5EF4-FFF2-40B4-BE49-F238E27FC236}">
                  <a16:creationId xmlns:a16="http://schemas.microsoft.com/office/drawing/2014/main" id="{D5BE1A2F-40F2-4E9B-B5AF-3348F7A42978}"/>
                </a:ext>
              </a:extLst>
            </p:cNvPr>
            <p:cNvCxnSpPr>
              <a:cxnSpLocks/>
            </p:cNvCxnSpPr>
            <p:nvPr/>
          </p:nvCxnSpPr>
          <p:spPr>
            <a:xfrm flipH="1">
              <a:off x="7230565" y="5949600"/>
              <a:ext cx="1938855" cy="0"/>
            </a:xfrm>
            <a:prstGeom prst="straightConnector1">
              <a:avLst/>
            </a:prstGeom>
            <a:noFill/>
            <a:ln w="9525" cap="flat" cmpd="sng" algn="ctr">
              <a:solidFill>
                <a:srgbClr val="007CC2">
                  <a:shade val="95000"/>
                  <a:satMod val="105000"/>
                </a:srgbClr>
              </a:solidFill>
              <a:prstDash val="solid"/>
              <a:tailEnd type="triangle"/>
            </a:ln>
            <a:effectLst/>
          </p:spPr>
        </p:cxnSp>
        <p:sp>
          <p:nvSpPr>
            <p:cNvPr id="152" name="TextBox 151">
              <a:extLst>
                <a:ext uri="{FF2B5EF4-FFF2-40B4-BE49-F238E27FC236}">
                  <a16:creationId xmlns:a16="http://schemas.microsoft.com/office/drawing/2014/main" id="{2A0B5C99-B326-4877-A648-11CF47F1D8CE}"/>
                </a:ext>
              </a:extLst>
            </p:cNvPr>
            <p:cNvSpPr txBox="1"/>
            <p:nvPr/>
          </p:nvSpPr>
          <p:spPr>
            <a:xfrm>
              <a:off x="6070744" y="5825049"/>
              <a:ext cx="1121425" cy="275707"/>
            </a:xfrm>
            <a:prstGeom prst="rect">
              <a:avLst/>
            </a:prstGeom>
            <a:solidFill>
              <a:srgbClr val="C0362C">
                <a:lumMod val="20000"/>
                <a:lumOff val="80000"/>
              </a:srgbClr>
            </a:solidFill>
          </p:spPr>
          <p:txBody>
            <a:bodyPr wrap="square" lIns="154305" rtlCol="0">
              <a:spAutoFit/>
            </a:bodyPr>
            <a:lstStyle/>
            <a:p>
              <a:pPr algn="l" defTabSz="771571" eaLnBrk="1" fontAlgn="auto" hangingPunct="1">
                <a:lnSpc>
                  <a:spcPct val="90000"/>
                </a:lnSpc>
                <a:spcBef>
                  <a:spcPts val="0"/>
                </a:spcBef>
                <a:spcAft>
                  <a:spcPts val="0"/>
                </a:spcAft>
                <a:defRPr/>
              </a:pPr>
              <a:r>
                <a:rPr lang="en-US" sz="1013" kern="0" dirty="0">
                  <a:solidFill>
                    <a:srgbClr val="C0362C">
                      <a:lumMod val="50000"/>
                    </a:srgbClr>
                  </a:solidFill>
                  <a:latin typeface="Arial" panose="020B0604020202020204"/>
                </a:rPr>
                <a:t>Thrombosis</a:t>
              </a:r>
            </a:p>
          </p:txBody>
        </p:sp>
        <p:cxnSp>
          <p:nvCxnSpPr>
            <p:cNvPr id="153" name="Straight Connector 152">
              <a:extLst>
                <a:ext uri="{FF2B5EF4-FFF2-40B4-BE49-F238E27FC236}">
                  <a16:creationId xmlns:a16="http://schemas.microsoft.com/office/drawing/2014/main" id="{F2A401E0-03A6-463A-A098-984B2E14675C}"/>
                </a:ext>
              </a:extLst>
            </p:cNvPr>
            <p:cNvCxnSpPr>
              <a:cxnSpLocks/>
            </p:cNvCxnSpPr>
            <p:nvPr/>
          </p:nvCxnSpPr>
          <p:spPr>
            <a:xfrm>
              <a:off x="5903837" y="5825050"/>
              <a:ext cx="1288783" cy="0"/>
            </a:xfrm>
            <a:prstGeom prst="line">
              <a:avLst/>
            </a:prstGeom>
            <a:noFill/>
            <a:ln w="9525" cap="flat" cmpd="sng" algn="ctr">
              <a:solidFill>
                <a:srgbClr val="C0362C">
                  <a:lumMod val="50000"/>
                </a:srgbClr>
              </a:solidFill>
              <a:prstDash val="solid"/>
            </a:ln>
            <a:effectLst/>
          </p:spPr>
        </p:cxnSp>
        <p:cxnSp>
          <p:nvCxnSpPr>
            <p:cNvPr id="154" name="Straight Connector 153">
              <a:extLst>
                <a:ext uri="{FF2B5EF4-FFF2-40B4-BE49-F238E27FC236}">
                  <a16:creationId xmlns:a16="http://schemas.microsoft.com/office/drawing/2014/main" id="{1005B4EE-FA4A-476F-9525-7EB123DE8918}"/>
                </a:ext>
              </a:extLst>
            </p:cNvPr>
            <p:cNvCxnSpPr>
              <a:cxnSpLocks/>
            </p:cNvCxnSpPr>
            <p:nvPr/>
          </p:nvCxnSpPr>
          <p:spPr>
            <a:xfrm>
              <a:off x="6059876" y="6083582"/>
              <a:ext cx="1132744" cy="0"/>
            </a:xfrm>
            <a:prstGeom prst="line">
              <a:avLst/>
            </a:prstGeom>
            <a:noFill/>
            <a:ln w="9525" cap="flat" cmpd="sng" algn="ctr">
              <a:solidFill>
                <a:srgbClr val="C0362C">
                  <a:lumMod val="50000"/>
                </a:srgbClr>
              </a:solidFill>
              <a:prstDash val="solid"/>
            </a:ln>
            <a:effectLst/>
          </p:spPr>
        </p:cxnSp>
        <p:pic>
          <p:nvPicPr>
            <p:cNvPr id="155" name="Picture 154">
              <a:extLst>
                <a:ext uri="{FF2B5EF4-FFF2-40B4-BE49-F238E27FC236}">
                  <a16:creationId xmlns:a16="http://schemas.microsoft.com/office/drawing/2014/main" id="{8ACDE4C8-A037-4D72-AFAD-0A9535CD7764}"/>
                </a:ext>
              </a:extLst>
            </p:cNvPr>
            <p:cNvPicPr>
              <a:picLocks noChangeAspect="1"/>
            </p:cNvPicPr>
            <p:nvPr/>
          </p:nvPicPr>
          <p:blipFill rotWithShape="1">
            <a:blip r:embed="rId6" cstate="print">
              <a:duotone>
                <a:prstClr val="black"/>
                <a:srgbClr val="007CC2">
                  <a:tint val="45000"/>
                  <a:satMod val="400000"/>
                </a:srgbClr>
              </a:duotone>
              <a:extLst>
                <a:ext uri="{28A0092B-C50C-407E-A947-70E740481C1C}">
                  <a14:useLocalDpi xmlns:a14="http://schemas.microsoft.com/office/drawing/2010/main" val="0"/>
                </a:ext>
              </a:extLst>
            </a:blip>
            <a:srcRect l="28108" t="8763" r="30542"/>
            <a:stretch/>
          </p:blipFill>
          <p:spPr>
            <a:xfrm rot="20758694">
              <a:off x="7089613" y="2829963"/>
              <a:ext cx="410514" cy="509509"/>
            </a:xfrm>
            <a:prstGeom prst="rect">
              <a:avLst/>
            </a:prstGeom>
          </p:spPr>
        </p:pic>
        <p:pic>
          <p:nvPicPr>
            <p:cNvPr id="156" name="Picture 155">
              <a:extLst>
                <a:ext uri="{FF2B5EF4-FFF2-40B4-BE49-F238E27FC236}">
                  <a16:creationId xmlns:a16="http://schemas.microsoft.com/office/drawing/2014/main" id="{33BAD6FA-382B-48F4-BA49-7D947D258C47}"/>
                </a:ext>
              </a:extLst>
            </p:cNvPr>
            <p:cNvPicPr>
              <a:picLocks noChangeAspect="1"/>
            </p:cNvPicPr>
            <p:nvPr/>
          </p:nvPicPr>
          <p:blipFill rotWithShape="1">
            <a:blip r:embed="rId7" cstate="print">
              <a:duotone>
                <a:prstClr val="black"/>
                <a:srgbClr val="42865C">
                  <a:tint val="45000"/>
                  <a:satMod val="400000"/>
                </a:srgbClr>
              </a:duotone>
              <a:extLst>
                <a:ext uri="{28A0092B-C50C-407E-A947-70E740481C1C}">
                  <a14:useLocalDpi xmlns:a14="http://schemas.microsoft.com/office/drawing/2010/main" val="0"/>
                </a:ext>
              </a:extLst>
            </a:blip>
            <a:srcRect l="28108" t="8763" r="30542"/>
            <a:stretch/>
          </p:blipFill>
          <p:spPr>
            <a:xfrm rot="21396410">
              <a:off x="7859412" y="2704193"/>
              <a:ext cx="464285" cy="576247"/>
            </a:xfrm>
            <a:prstGeom prst="rect">
              <a:avLst/>
            </a:prstGeom>
          </p:spPr>
        </p:pic>
        <p:pic>
          <p:nvPicPr>
            <p:cNvPr id="157" name="Picture 156">
              <a:extLst>
                <a:ext uri="{FF2B5EF4-FFF2-40B4-BE49-F238E27FC236}">
                  <a16:creationId xmlns:a16="http://schemas.microsoft.com/office/drawing/2014/main" id="{C2A7F724-AB24-420B-B6FA-F1A0D4B7832C}"/>
                </a:ext>
              </a:extLst>
            </p:cNvPr>
            <p:cNvPicPr>
              <a:picLocks noChangeAspect="1"/>
            </p:cNvPicPr>
            <p:nvPr/>
          </p:nvPicPr>
          <p:blipFill rotWithShape="1">
            <a:blip r:embed="rId8" cstate="print">
              <a:duotone>
                <a:prstClr val="black"/>
                <a:srgbClr val="003161">
                  <a:tint val="45000"/>
                  <a:satMod val="400000"/>
                </a:srgbClr>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rcRect l="28108" t="8763" r="30542"/>
            <a:stretch/>
          </p:blipFill>
          <p:spPr>
            <a:xfrm rot="16733004">
              <a:off x="6042942" y="3628986"/>
              <a:ext cx="532121" cy="660441"/>
            </a:xfrm>
            <a:prstGeom prst="rect">
              <a:avLst/>
            </a:prstGeom>
          </p:spPr>
        </p:pic>
        <p:sp>
          <p:nvSpPr>
            <p:cNvPr id="158" name="TextBox 157">
              <a:extLst>
                <a:ext uri="{FF2B5EF4-FFF2-40B4-BE49-F238E27FC236}">
                  <a16:creationId xmlns:a16="http://schemas.microsoft.com/office/drawing/2014/main" id="{73711343-E6EC-4B7D-821C-B99513AA1C47}"/>
                </a:ext>
              </a:extLst>
            </p:cNvPr>
            <p:cNvSpPr txBox="1"/>
            <p:nvPr/>
          </p:nvSpPr>
          <p:spPr>
            <a:xfrm>
              <a:off x="8195294" y="2640171"/>
              <a:ext cx="757491" cy="263396"/>
            </a:xfrm>
            <a:prstGeom prst="rect">
              <a:avLst/>
            </a:prstGeom>
            <a:noFill/>
          </p:spPr>
          <p:txBody>
            <a:bodyPr wrap="square" rtlCol="0">
              <a:spAutoFit/>
            </a:bodyPr>
            <a:lstStyle/>
            <a:p>
              <a:pPr algn="l" defTabSz="771571" eaLnBrk="1" fontAlgn="auto" hangingPunct="1">
                <a:spcBef>
                  <a:spcPts val="0"/>
                </a:spcBef>
                <a:spcAft>
                  <a:spcPts val="0"/>
                </a:spcAft>
                <a:defRPr/>
              </a:pPr>
              <a:r>
                <a:rPr lang="en-US" sz="844" b="1" kern="0" dirty="0">
                  <a:solidFill>
                    <a:srgbClr val="42865C"/>
                  </a:solidFill>
                  <a:latin typeface="Arial" panose="020B0604020202020204"/>
                </a:rPr>
                <a:t>SRA</a:t>
              </a:r>
            </a:p>
          </p:txBody>
        </p:sp>
        <p:sp>
          <p:nvSpPr>
            <p:cNvPr id="159" name="TextBox 158">
              <a:extLst>
                <a:ext uri="{FF2B5EF4-FFF2-40B4-BE49-F238E27FC236}">
                  <a16:creationId xmlns:a16="http://schemas.microsoft.com/office/drawing/2014/main" id="{5EC15819-6C71-48C0-8F04-6BF06656EB61}"/>
                </a:ext>
              </a:extLst>
            </p:cNvPr>
            <p:cNvSpPr txBox="1"/>
            <p:nvPr/>
          </p:nvSpPr>
          <p:spPr>
            <a:xfrm>
              <a:off x="7339636" y="2703074"/>
              <a:ext cx="757491" cy="263396"/>
            </a:xfrm>
            <a:prstGeom prst="rect">
              <a:avLst/>
            </a:prstGeom>
            <a:noFill/>
          </p:spPr>
          <p:txBody>
            <a:bodyPr wrap="square" rtlCol="0">
              <a:spAutoFit/>
            </a:bodyPr>
            <a:lstStyle/>
            <a:p>
              <a:pPr algn="l" defTabSz="771571" eaLnBrk="1" fontAlgn="auto" hangingPunct="1">
                <a:spcBef>
                  <a:spcPts val="0"/>
                </a:spcBef>
                <a:spcAft>
                  <a:spcPts val="0"/>
                </a:spcAft>
                <a:defRPr/>
              </a:pPr>
              <a:r>
                <a:rPr lang="en-US" sz="844" b="1" kern="0" dirty="0">
                  <a:solidFill>
                    <a:srgbClr val="81B5E2"/>
                  </a:solidFill>
                  <a:latin typeface="Arial" panose="020B0604020202020204"/>
                </a:rPr>
                <a:t>CD36</a:t>
              </a:r>
            </a:p>
          </p:txBody>
        </p:sp>
        <p:sp>
          <p:nvSpPr>
            <p:cNvPr id="160" name="TextBox 159">
              <a:extLst>
                <a:ext uri="{FF2B5EF4-FFF2-40B4-BE49-F238E27FC236}">
                  <a16:creationId xmlns:a16="http://schemas.microsoft.com/office/drawing/2014/main" id="{3A89D14C-87E5-4B00-A870-D9FD922524B4}"/>
                </a:ext>
              </a:extLst>
            </p:cNvPr>
            <p:cNvSpPr txBox="1"/>
            <p:nvPr/>
          </p:nvSpPr>
          <p:spPr>
            <a:xfrm>
              <a:off x="6092612" y="3665605"/>
              <a:ext cx="757491" cy="263396"/>
            </a:xfrm>
            <a:prstGeom prst="rect">
              <a:avLst/>
            </a:prstGeom>
            <a:noFill/>
          </p:spPr>
          <p:txBody>
            <a:bodyPr wrap="square" rtlCol="0">
              <a:spAutoFit/>
            </a:bodyPr>
            <a:lstStyle/>
            <a:p>
              <a:pPr algn="l" defTabSz="771571" eaLnBrk="1" fontAlgn="auto" hangingPunct="1">
                <a:spcBef>
                  <a:spcPts val="0"/>
                </a:spcBef>
                <a:spcAft>
                  <a:spcPts val="0"/>
                </a:spcAft>
                <a:defRPr/>
              </a:pPr>
              <a:r>
                <a:rPr lang="en-US" sz="844" b="1" kern="0" dirty="0">
                  <a:solidFill>
                    <a:srgbClr val="003161"/>
                  </a:solidFill>
                  <a:latin typeface="Arial" panose="020B0604020202020204"/>
                </a:rPr>
                <a:t>ApoER2</a:t>
              </a:r>
            </a:p>
          </p:txBody>
        </p:sp>
        <p:pic>
          <p:nvPicPr>
            <p:cNvPr id="161" name="Picture 160">
              <a:extLst>
                <a:ext uri="{FF2B5EF4-FFF2-40B4-BE49-F238E27FC236}">
                  <a16:creationId xmlns:a16="http://schemas.microsoft.com/office/drawing/2014/main" id="{FF8C4435-0E4B-42C9-8B0E-2960C16D0D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8752" y="3744673"/>
              <a:ext cx="350170" cy="329160"/>
            </a:xfrm>
            <a:prstGeom prst="rect">
              <a:avLst/>
            </a:prstGeom>
          </p:spPr>
        </p:pic>
        <p:sp>
          <p:nvSpPr>
            <p:cNvPr id="162" name="TextBox 161">
              <a:extLst>
                <a:ext uri="{FF2B5EF4-FFF2-40B4-BE49-F238E27FC236}">
                  <a16:creationId xmlns:a16="http://schemas.microsoft.com/office/drawing/2014/main" id="{BF933EFC-4497-4806-88D0-02B715C4C8B5}"/>
                </a:ext>
              </a:extLst>
            </p:cNvPr>
            <p:cNvSpPr txBox="1"/>
            <p:nvPr/>
          </p:nvSpPr>
          <p:spPr>
            <a:xfrm>
              <a:off x="4887293" y="3511517"/>
              <a:ext cx="757491" cy="417361"/>
            </a:xfrm>
            <a:prstGeom prst="rect">
              <a:avLst/>
            </a:prstGeom>
            <a:noFill/>
          </p:spPr>
          <p:txBody>
            <a:bodyPr wrap="square" rtlCol="0">
              <a:spAutoFit/>
            </a:bodyPr>
            <a:lstStyle/>
            <a:p>
              <a:pPr algn="r" defTabSz="771571" eaLnBrk="1" fontAlgn="auto" hangingPunct="1">
                <a:spcBef>
                  <a:spcPts val="0"/>
                </a:spcBef>
                <a:spcAft>
                  <a:spcPts val="0"/>
                </a:spcAft>
                <a:defRPr/>
              </a:pPr>
              <a:r>
                <a:rPr lang="en-US" sz="844" b="1" kern="0" dirty="0">
                  <a:solidFill>
                    <a:srgbClr val="000000"/>
                  </a:solidFill>
                  <a:latin typeface="Arial" panose="020B0604020202020204"/>
                </a:rPr>
                <a:t>Native</a:t>
              </a:r>
            </a:p>
            <a:p>
              <a:pPr algn="r" defTabSz="771571" eaLnBrk="1" fontAlgn="auto" hangingPunct="1">
                <a:spcBef>
                  <a:spcPts val="0"/>
                </a:spcBef>
                <a:spcAft>
                  <a:spcPts val="0"/>
                </a:spcAft>
                <a:defRPr/>
              </a:pPr>
              <a:r>
                <a:rPr lang="en-US" sz="844" b="1" kern="0" dirty="0">
                  <a:solidFill>
                    <a:srgbClr val="000000"/>
                  </a:solidFill>
                  <a:latin typeface="Arial" panose="020B0604020202020204"/>
                </a:rPr>
                <a:t>LDL</a:t>
              </a:r>
            </a:p>
          </p:txBody>
        </p:sp>
        <p:cxnSp>
          <p:nvCxnSpPr>
            <p:cNvPr id="163" name="Connector: Elbow 1032">
              <a:extLst>
                <a:ext uri="{FF2B5EF4-FFF2-40B4-BE49-F238E27FC236}">
                  <a16:creationId xmlns:a16="http://schemas.microsoft.com/office/drawing/2014/main" id="{618AD29E-5557-4CC4-BD2E-D9875D50C7B0}"/>
                </a:ext>
              </a:extLst>
            </p:cNvPr>
            <p:cNvCxnSpPr>
              <a:cxnSpLocks/>
            </p:cNvCxnSpPr>
            <p:nvPr/>
          </p:nvCxnSpPr>
          <p:spPr>
            <a:xfrm>
              <a:off x="5264163" y="3857169"/>
              <a:ext cx="568083" cy="103996"/>
            </a:xfrm>
            <a:prstGeom prst="bentConnector3">
              <a:avLst/>
            </a:prstGeom>
            <a:noFill/>
            <a:ln w="9525" cap="flat" cmpd="sng" algn="ctr">
              <a:solidFill>
                <a:srgbClr val="007CC2">
                  <a:shade val="95000"/>
                  <a:satMod val="105000"/>
                </a:srgbClr>
              </a:solidFill>
              <a:prstDash val="solid"/>
              <a:tailEnd type="oval"/>
            </a:ln>
            <a:effectLst/>
          </p:spPr>
        </p:cxnSp>
        <p:grpSp>
          <p:nvGrpSpPr>
            <p:cNvPr id="164" name="Group 163">
              <a:extLst>
                <a:ext uri="{FF2B5EF4-FFF2-40B4-BE49-F238E27FC236}">
                  <a16:creationId xmlns:a16="http://schemas.microsoft.com/office/drawing/2014/main" id="{437B688A-A303-4177-A8DF-ABD9CE114C04}"/>
                </a:ext>
              </a:extLst>
            </p:cNvPr>
            <p:cNvGrpSpPr/>
            <p:nvPr/>
          </p:nvGrpSpPr>
          <p:grpSpPr>
            <a:xfrm>
              <a:off x="4309203" y="5261298"/>
              <a:ext cx="2238657" cy="1259244"/>
              <a:chOff x="4309203" y="5321977"/>
              <a:chExt cx="1846797" cy="1038823"/>
            </a:xfrm>
          </p:grpSpPr>
          <p:pic>
            <p:nvPicPr>
              <p:cNvPr id="165" name="Picture 164">
                <a:extLst>
                  <a:ext uri="{FF2B5EF4-FFF2-40B4-BE49-F238E27FC236}">
                    <a16:creationId xmlns:a16="http://schemas.microsoft.com/office/drawing/2014/main" id="{54867292-169E-4ED0-9776-7DD578237B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09203" y="5321977"/>
                <a:ext cx="1846797" cy="1038823"/>
              </a:xfrm>
              <a:prstGeom prst="rect">
                <a:avLst/>
              </a:prstGeom>
            </p:spPr>
          </p:pic>
          <p:pic>
            <p:nvPicPr>
              <p:cNvPr id="166" name="Picture 165">
                <a:extLst>
                  <a:ext uri="{FF2B5EF4-FFF2-40B4-BE49-F238E27FC236}">
                    <a16:creationId xmlns:a16="http://schemas.microsoft.com/office/drawing/2014/main" id="{4E6CD60D-4AC6-4681-A32B-75282C2A7A7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81601" y="5519861"/>
                <a:ext cx="412429" cy="270385"/>
              </a:xfrm>
              <a:prstGeom prst="rect">
                <a:avLst/>
              </a:prstGeom>
            </p:spPr>
          </p:pic>
        </p:grpSp>
      </p:grpSp>
      <p:sp>
        <p:nvSpPr>
          <p:cNvPr id="3" name="Text Placeholder 2"/>
          <p:cNvSpPr>
            <a:spLocks noGrp="1"/>
          </p:cNvSpPr>
          <p:nvPr>
            <p:ph sz="quarter" idx="10"/>
          </p:nvPr>
        </p:nvSpPr>
        <p:spPr>
          <a:xfrm>
            <a:off x="578645" y="5510131"/>
            <a:ext cx="3088592" cy="650231"/>
          </a:xfrm>
        </p:spPr>
        <p:txBody>
          <a:bodyPr/>
          <a:lstStyle/>
          <a:p>
            <a:pPr>
              <a:spcBef>
                <a:spcPts val="0"/>
              </a:spcBef>
              <a:spcAft>
                <a:spcPts val="0"/>
              </a:spcAft>
            </a:pPr>
            <a:r>
              <a:rPr lang="en-US" dirty="0"/>
              <a:t>ApoER2 = apolipoprotein E receptor 2; cPLA</a:t>
            </a:r>
            <a:r>
              <a:rPr lang="en-US" baseline="-25000" dirty="0"/>
              <a:t>2</a:t>
            </a:r>
            <a:r>
              <a:rPr lang="en-US" dirty="0"/>
              <a:t>= cytosolic 85-kDa phospholipase A</a:t>
            </a:r>
            <a:r>
              <a:rPr lang="en-US" baseline="-25000" dirty="0"/>
              <a:t>2</a:t>
            </a:r>
            <a:r>
              <a:rPr lang="en-US" dirty="0"/>
              <a:t>; COX-1 = cyclooxygenase 1; GPIIb/IIIa = glycoprotein IIb/IIIa; mPLA= monophosphoryl lipid A; oxLDL oxidized LDL; P38</a:t>
            </a:r>
            <a:r>
              <a:rPr lang="en-US" baseline="30000" dirty="0"/>
              <a:t>MAPK</a:t>
            </a:r>
            <a:r>
              <a:rPr lang="en-US" dirty="0"/>
              <a:t> = p38 mitogen-activated protein kinases; SRA = scavenger receptor class A; Tx = thromboxane.</a:t>
            </a:r>
            <a:br>
              <a:rPr lang="en-US" dirty="0">
                <a:latin typeface="Arial" panose="020B0604020202020204" pitchFamily="34" charset="0"/>
                <a:ea typeface="Times New Roman" panose="02020603050405020304" pitchFamily="18" charset="0"/>
              </a:rPr>
            </a:br>
            <a:r>
              <a:rPr lang="en-US" dirty="0">
                <a:latin typeface="Arial" panose="020B0604020202020204" pitchFamily="34" charset="0"/>
                <a:ea typeface="Times New Roman" panose="02020603050405020304" pitchFamily="18" charset="0"/>
              </a:rPr>
              <a:t>Gencer B, et al. </a:t>
            </a:r>
            <a:r>
              <a:rPr lang="en-US" i="1" dirty="0">
                <a:latin typeface="Arial" panose="020B0604020202020204" pitchFamily="34" charset="0"/>
                <a:ea typeface="Times New Roman" panose="02020603050405020304" pitchFamily="18" charset="0"/>
              </a:rPr>
              <a:t>Atherosclerosis.</a:t>
            </a:r>
            <a:r>
              <a:rPr lang="en-US" dirty="0">
                <a:latin typeface="Arial" panose="020B0604020202020204" pitchFamily="34" charset="0"/>
                <a:ea typeface="Times New Roman" panose="02020603050405020304" pitchFamily="18" charset="0"/>
              </a:rPr>
              <a:t> 2018;275:368-375.</a:t>
            </a:r>
            <a:endParaRPr lang="en-US" sz="844" dirty="0">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7D38BA2F-557C-4184-9454-066636E5E3C7}"/>
              </a:ext>
            </a:extLst>
          </p:cNvPr>
          <p:cNvSpPr/>
          <p:nvPr/>
        </p:nvSpPr>
        <p:spPr bwMode="gray">
          <a:xfrm>
            <a:off x="8605371" y="6039993"/>
            <a:ext cx="1620653" cy="800996"/>
          </a:xfrm>
          <a:prstGeom prst="rect">
            <a:avLst/>
          </a:prstGeom>
          <a:solidFill>
            <a:schemeClr val="bg1"/>
          </a:solidFill>
          <a:ln w="6350" algn="ctr">
            <a:solidFill>
              <a:schemeClr val="bg1"/>
            </a:solidFill>
            <a:miter lim="800000"/>
            <a:headEnd/>
            <a:tailEnd/>
          </a:ln>
          <a:effectLst/>
        </p:spPr>
        <p:txBody>
          <a:bodyPr wrap="none" lIns="0" tIns="0" rIns="0" bIns="0" rtlCol="0" anchor="ctr"/>
          <a:lstStyle/>
          <a:p>
            <a:pPr algn="ctr"/>
            <a:endParaRPr lang="en-US" dirty="0" err="1"/>
          </a:p>
        </p:txBody>
      </p:sp>
    </p:spTree>
    <p:extLst>
      <p:ext uri="{BB962C8B-B14F-4D97-AF65-F5344CB8AC3E}">
        <p14:creationId xmlns:p14="http://schemas.microsoft.com/office/powerpoint/2010/main" val="441188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2994" name="Picture 2" descr="j0345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71"/>
            <a:ext cx="10287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5" name="Picture 4" descr="The Clinical Research Unit staff She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4862513"/>
            <a:ext cx="2514600" cy="1885950"/>
          </a:xfrm>
          <a:prstGeom prst="rect">
            <a:avLst/>
          </a:prstGeom>
          <a:noFill/>
          <a:ln>
            <a:noFill/>
          </a:ln>
          <a:effectLst>
            <a:outerShdw dist="107763" dir="81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6" name="Picture 5" descr="Heart 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4147" y="4897149"/>
            <a:ext cx="4597400" cy="1919287"/>
          </a:xfrm>
          <a:prstGeom prst="rect">
            <a:avLst/>
          </a:prstGeom>
          <a:noFill/>
          <a:ln>
            <a:noFill/>
          </a:ln>
          <a:effectLst>
            <a:outerShdw dist="107763" dir="81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7" name="Text Box 6"/>
          <p:cNvSpPr txBox="1">
            <a:spLocks noChangeArrowheads="1"/>
          </p:cNvSpPr>
          <p:nvPr/>
        </p:nvSpPr>
        <p:spPr bwMode="auto">
          <a:xfrm>
            <a:off x="6362700" y="4953220"/>
            <a:ext cx="324640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300">
                <a:solidFill>
                  <a:schemeClr val="tx1"/>
                </a:solidFill>
                <a:latin typeface="Arial" pitchFamily="34" charset="0"/>
              </a:defRPr>
            </a:lvl1pPr>
            <a:lvl2pPr marL="742950" indent="-285750">
              <a:defRPr sz="1300">
                <a:solidFill>
                  <a:schemeClr val="tx1"/>
                </a:solidFill>
                <a:latin typeface="Arial" pitchFamily="34" charset="0"/>
              </a:defRPr>
            </a:lvl2pPr>
            <a:lvl3pPr marL="1143000" indent="-228600">
              <a:defRPr sz="1300">
                <a:solidFill>
                  <a:schemeClr val="tx1"/>
                </a:solidFill>
                <a:latin typeface="Arial" pitchFamily="34" charset="0"/>
              </a:defRPr>
            </a:lvl3pPr>
            <a:lvl4pPr marL="1600200" indent="-228600">
              <a:defRPr sz="1300">
                <a:solidFill>
                  <a:schemeClr val="tx1"/>
                </a:solidFill>
                <a:latin typeface="Arial" pitchFamily="34" charset="0"/>
              </a:defRPr>
            </a:lvl4pPr>
            <a:lvl5pPr marL="2057400" indent="-228600">
              <a:defRPr sz="1300">
                <a:solidFill>
                  <a:schemeClr val="tx1"/>
                </a:solidFill>
                <a:latin typeface="Arial" pitchFamily="34" charset="0"/>
              </a:defRPr>
            </a:lvl5pPr>
            <a:lvl6pPr marL="2514600" indent="-228600" algn="ctr" eaLnBrk="0" fontAlgn="base" hangingPunct="0">
              <a:spcBef>
                <a:spcPct val="0"/>
              </a:spcBef>
              <a:spcAft>
                <a:spcPct val="0"/>
              </a:spcAft>
              <a:defRPr sz="1300">
                <a:solidFill>
                  <a:schemeClr val="tx1"/>
                </a:solidFill>
                <a:latin typeface="Arial" pitchFamily="34" charset="0"/>
              </a:defRPr>
            </a:lvl6pPr>
            <a:lvl7pPr marL="2971800" indent="-228600" algn="ctr" eaLnBrk="0" fontAlgn="base" hangingPunct="0">
              <a:spcBef>
                <a:spcPct val="0"/>
              </a:spcBef>
              <a:spcAft>
                <a:spcPct val="0"/>
              </a:spcAft>
              <a:defRPr sz="1300">
                <a:solidFill>
                  <a:schemeClr val="tx1"/>
                </a:solidFill>
                <a:latin typeface="Arial" pitchFamily="34" charset="0"/>
              </a:defRPr>
            </a:lvl7pPr>
            <a:lvl8pPr marL="3429000" indent="-228600" algn="ctr" eaLnBrk="0" fontAlgn="base" hangingPunct="0">
              <a:spcBef>
                <a:spcPct val="0"/>
              </a:spcBef>
              <a:spcAft>
                <a:spcPct val="0"/>
              </a:spcAft>
              <a:defRPr sz="1300">
                <a:solidFill>
                  <a:schemeClr val="tx1"/>
                </a:solidFill>
                <a:latin typeface="Arial" pitchFamily="34" charset="0"/>
              </a:defRPr>
            </a:lvl8pPr>
            <a:lvl9pPr marL="3886200" indent="-228600" algn="ctr" eaLnBrk="0" fontAlgn="base" hangingPunct="0">
              <a:spcBef>
                <a:spcPct val="0"/>
              </a:spcBef>
              <a:spcAft>
                <a:spcPct val="0"/>
              </a:spcAft>
              <a:defRPr sz="1300">
                <a:solidFill>
                  <a:schemeClr val="tx1"/>
                </a:solidFill>
                <a:latin typeface="Arial" pitchFamily="34" charset="0"/>
              </a:defRPr>
            </a:lvl9pPr>
          </a:lstStyle>
          <a:p>
            <a:pPr algn="l"/>
            <a:r>
              <a:rPr lang="en-US" sz="1000" b="1">
                <a:solidFill>
                  <a:srgbClr val="000000"/>
                </a:solidFill>
                <a:latin typeface="Verdana" pitchFamily="34" charset="0"/>
              </a:rPr>
              <a:t>Leviev Heart Center, Sheba Medical Center</a:t>
            </a:r>
          </a:p>
        </p:txBody>
      </p:sp>
      <p:sp>
        <p:nvSpPr>
          <p:cNvPr id="212998" name="Text Box 7"/>
          <p:cNvSpPr txBox="1">
            <a:spLocks noChangeArrowheads="1"/>
          </p:cNvSpPr>
          <p:nvPr/>
        </p:nvSpPr>
        <p:spPr bwMode="auto">
          <a:xfrm>
            <a:off x="495455" y="4953220"/>
            <a:ext cx="205537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300">
                <a:solidFill>
                  <a:schemeClr val="tx1"/>
                </a:solidFill>
                <a:latin typeface="Arial" pitchFamily="34" charset="0"/>
              </a:defRPr>
            </a:lvl1pPr>
            <a:lvl2pPr marL="742950" indent="-285750">
              <a:defRPr sz="1300">
                <a:solidFill>
                  <a:schemeClr val="tx1"/>
                </a:solidFill>
                <a:latin typeface="Arial" pitchFamily="34" charset="0"/>
              </a:defRPr>
            </a:lvl2pPr>
            <a:lvl3pPr marL="1143000" indent="-228600">
              <a:defRPr sz="1300">
                <a:solidFill>
                  <a:schemeClr val="tx1"/>
                </a:solidFill>
                <a:latin typeface="Arial" pitchFamily="34" charset="0"/>
              </a:defRPr>
            </a:lvl3pPr>
            <a:lvl4pPr marL="1600200" indent="-228600">
              <a:defRPr sz="1300">
                <a:solidFill>
                  <a:schemeClr val="tx1"/>
                </a:solidFill>
                <a:latin typeface="Arial" pitchFamily="34" charset="0"/>
              </a:defRPr>
            </a:lvl4pPr>
            <a:lvl5pPr marL="2057400" indent="-228600">
              <a:defRPr sz="1300">
                <a:solidFill>
                  <a:schemeClr val="tx1"/>
                </a:solidFill>
                <a:latin typeface="Arial" pitchFamily="34" charset="0"/>
              </a:defRPr>
            </a:lvl5pPr>
            <a:lvl6pPr marL="2514600" indent="-228600" algn="ctr" eaLnBrk="0" fontAlgn="base" hangingPunct="0">
              <a:spcBef>
                <a:spcPct val="0"/>
              </a:spcBef>
              <a:spcAft>
                <a:spcPct val="0"/>
              </a:spcAft>
              <a:defRPr sz="1300">
                <a:solidFill>
                  <a:schemeClr val="tx1"/>
                </a:solidFill>
                <a:latin typeface="Arial" pitchFamily="34" charset="0"/>
              </a:defRPr>
            </a:lvl6pPr>
            <a:lvl7pPr marL="2971800" indent="-228600" algn="ctr" eaLnBrk="0" fontAlgn="base" hangingPunct="0">
              <a:spcBef>
                <a:spcPct val="0"/>
              </a:spcBef>
              <a:spcAft>
                <a:spcPct val="0"/>
              </a:spcAft>
              <a:defRPr sz="1300">
                <a:solidFill>
                  <a:schemeClr val="tx1"/>
                </a:solidFill>
                <a:latin typeface="Arial" pitchFamily="34" charset="0"/>
              </a:defRPr>
            </a:lvl7pPr>
            <a:lvl8pPr marL="3429000" indent="-228600" algn="ctr" eaLnBrk="0" fontAlgn="base" hangingPunct="0">
              <a:spcBef>
                <a:spcPct val="0"/>
              </a:spcBef>
              <a:spcAft>
                <a:spcPct val="0"/>
              </a:spcAft>
              <a:defRPr sz="1300">
                <a:solidFill>
                  <a:schemeClr val="tx1"/>
                </a:solidFill>
                <a:latin typeface="Arial" pitchFamily="34" charset="0"/>
              </a:defRPr>
            </a:lvl8pPr>
            <a:lvl9pPr marL="3886200" indent="-228600" algn="ctr" eaLnBrk="0" fontAlgn="base" hangingPunct="0">
              <a:spcBef>
                <a:spcPct val="0"/>
              </a:spcBef>
              <a:spcAft>
                <a:spcPct val="0"/>
              </a:spcAft>
              <a:defRPr sz="1300">
                <a:solidFill>
                  <a:schemeClr val="tx1"/>
                </a:solidFill>
                <a:latin typeface="Arial" pitchFamily="34" charset="0"/>
              </a:defRPr>
            </a:lvl9pPr>
          </a:lstStyle>
          <a:p>
            <a:pPr algn="l"/>
            <a:r>
              <a:rPr lang="en-US" sz="1000" b="1">
                <a:solidFill>
                  <a:srgbClr val="000000"/>
                </a:solidFill>
                <a:latin typeface="Verdana" pitchFamily="34" charset="0"/>
              </a:rPr>
              <a:t>The Clinical Research Unit</a:t>
            </a:r>
          </a:p>
        </p:txBody>
      </p:sp>
      <p:pic>
        <p:nvPicPr>
          <p:cNvPr id="21299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5319" y="2286000"/>
            <a:ext cx="1524000" cy="487362"/>
          </a:xfrm>
          <a:prstGeom prst="rect">
            <a:avLst/>
          </a:prstGeom>
          <a:noFill/>
          <a:ln>
            <a:noFill/>
          </a:ln>
          <a:effectLst>
            <a:outerShdw dist="107763" dir="81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3000" name="Picture 10" descr="logo sheba english 05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4881" y="3348066"/>
            <a:ext cx="757238" cy="669925"/>
          </a:xfrm>
          <a:prstGeom prst="rect">
            <a:avLst/>
          </a:prstGeom>
          <a:noFill/>
          <a:ln>
            <a:noFill/>
          </a:ln>
          <a:effectLst>
            <a:outerShdw dist="107763" dir="81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70D79EA2-FEA0-4851-BFA5-926655FB9B8A}"/>
              </a:ext>
            </a:extLst>
          </p:cNvPr>
          <p:cNvPicPr>
            <a:picLocks noChangeAspect="1"/>
          </p:cNvPicPr>
          <p:nvPr/>
        </p:nvPicPr>
        <p:blipFill>
          <a:blip r:embed="rId7" cstate="print">
            <a:lum bright="-10000" contrast="20000"/>
            <a:extLst>
              <a:ext uri="{28A0092B-C50C-407E-A947-70E740481C1C}">
                <a14:useLocalDpi xmlns:a14="http://schemas.microsoft.com/office/drawing/2010/main" val="0"/>
              </a:ext>
            </a:extLst>
          </a:blip>
          <a:stretch>
            <a:fillRect/>
          </a:stretch>
        </p:blipFill>
        <p:spPr>
          <a:xfrm>
            <a:off x="2686050" y="5083233"/>
            <a:ext cx="2873090" cy="1606427"/>
          </a:xfrm>
          <a:prstGeom prst="rect">
            <a:avLst/>
          </a:prstGeom>
          <a:effectLst>
            <a:glow rad="139700">
              <a:schemeClr val="accent3">
                <a:satMod val="175000"/>
                <a:alpha val="40000"/>
              </a:schemeClr>
            </a:glo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5301" y="1280160"/>
            <a:ext cx="9215628" cy="1477328"/>
          </a:xfrm>
        </p:spPr>
        <p:txBody>
          <a:bodyPr/>
          <a:lstStyle/>
          <a:p>
            <a:pPr marL="0" indent="0">
              <a:buNone/>
            </a:pPr>
            <a:r>
              <a:rPr lang="de-DE" altLang="en-US" sz="2000" b="1" dirty="0"/>
              <a:t>Meta-analysis of 312,321 participants: long-term exposure to lower LDL-C was associated with 54.5% reduction in risk of CHD for each 1 mmol/L (38.7 mg/dL) lower LDL-C</a:t>
            </a:r>
            <a:r>
              <a:rPr lang="de-DE" altLang="en-US" sz="2000" b="1" baseline="30000" dirty="0"/>
              <a:t>1</a:t>
            </a:r>
            <a:endParaRPr lang="de-DE" altLang="en-US" sz="2000" b="1" dirty="0"/>
          </a:p>
          <a:p>
            <a:pPr marL="0" indent="0">
              <a:buNone/>
            </a:pPr>
            <a:endParaRPr lang="en-GB" sz="2000" dirty="0"/>
          </a:p>
        </p:txBody>
      </p:sp>
      <p:sp>
        <p:nvSpPr>
          <p:cNvPr id="3" name="Title 2"/>
          <p:cNvSpPr>
            <a:spLocks noGrp="1"/>
          </p:cNvSpPr>
          <p:nvPr>
            <p:ph type="title"/>
          </p:nvPr>
        </p:nvSpPr>
        <p:spPr>
          <a:xfrm>
            <a:off x="1219201" y="112592"/>
            <a:ext cx="7767827" cy="878007"/>
          </a:xfrm>
        </p:spPr>
        <p:txBody>
          <a:bodyPr/>
          <a:lstStyle/>
          <a:p>
            <a:r>
              <a:rPr lang="en-GB" sz="3600" dirty="0"/>
              <a:t>Clear genetic and epidemiological evidence for LDL-C as a risk factor</a:t>
            </a:r>
          </a:p>
        </p:txBody>
      </p:sp>
      <p:sp>
        <p:nvSpPr>
          <p:cNvPr id="4" name="Text Placeholder 3"/>
          <p:cNvSpPr>
            <a:spLocks noGrp="1"/>
          </p:cNvSpPr>
          <p:nvPr>
            <p:ph type="body" sz="quarter" idx="10"/>
          </p:nvPr>
        </p:nvSpPr>
        <p:spPr>
          <a:xfrm>
            <a:off x="1082375" y="6538281"/>
            <a:ext cx="6709323" cy="246221"/>
          </a:xfrm>
        </p:spPr>
        <p:txBody>
          <a:bodyPr/>
          <a:lstStyle/>
          <a:p>
            <a:r>
              <a:rPr lang="en-GB" dirty="0"/>
              <a:t>[To convert, 100 mg/</a:t>
            </a:r>
            <a:r>
              <a:rPr lang="en-GB" dirty="0" err="1"/>
              <a:t>dL</a:t>
            </a:r>
            <a:r>
              <a:rPr lang="en-GB" dirty="0"/>
              <a:t>=2.59 </a:t>
            </a:r>
            <a:r>
              <a:rPr lang="en-GB" dirty="0" err="1"/>
              <a:t>mmol</a:t>
            </a:r>
            <a:r>
              <a:rPr lang="en-GB" dirty="0"/>
              <a:t>/L]. </a:t>
            </a:r>
          </a:p>
          <a:p>
            <a:r>
              <a:rPr lang="en-US" dirty="0"/>
              <a:t>CHD, coronary heart disease; LDL-C, low-density lipoprotein cholesterol; LDLR, low-density lipoprotein receptor; LLT, lipid-lowering therapy; PCSK9, </a:t>
            </a:r>
            <a:r>
              <a:rPr lang="en-US" dirty="0" err="1"/>
              <a:t>proprotein</a:t>
            </a:r>
            <a:r>
              <a:rPr lang="en-US" dirty="0"/>
              <a:t> convertase </a:t>
            </a:r>
            <a:r>
              <a:rPr lang="en-US" dirty="0" err="1"/>
              <a:t>subtilisin</a:t>
            </a:r>
            <a:r>
              <a:rPr lang="en-US" dirty="0"/>
              <a:t>/</a:t>
            </a:r>
            <a:r>
              <a:rPr lang="en-US" dirty="0" err="1"/>
              <a:t>kexin</a:t>
            </a:r>
            <a:r>
              <a:rPr lang="en-US" dirty="0"/>
              <a:t> type 9; SE, standard error.</a:t>
            </a:r>
          </a:p>
          <a:p>
            <a:pPr marL="228600" indent="-228600">
              <a:buAutoNum type="arabicPeriod"/>
            </a:pPr>
            <a:r>
              <a:rPr lang="en-GB" dirty="0" err="1"/>
              <a:t>Ference</a:t>
            </a:r>
            <a:r>
              <a:rPr lang="en-GB" dirty="0"/>
              <a:t> BA, et al. J Am </a:t>
            </a:r>
            <a:r>
              <a:rPr lang="en-GB" dirty="0" err="1"/>
              <a:t>Coll</a:t>
            </a:r>
            <a:r>
              <a:rPr lang="en-GB" dirty="0"/>
              <a:t> </a:t>
            </a:r>
            <a:r>
              <a:rPr lang="en-GB" dirty="0" err="1"/>
              <a:t>Cardiol</a:t>
            </a:r>
            <a:r>
              <a:rPr lang="en-GB" dirty="0"/>
              <a:t> 2012;60:2631–9. </a:t>
            </a:r>
          </a:p>
          <a:p>
            <a:pPr marL="228600" indent="-228600">
              <a:buAutoNum type="arabicPeriod"/>
            </a:pPr>
            <a:r>
              <a:rPr lang="en-US" dirty="0" err="1"/>
              <a:t>Ference</a:t>
            </a:r>
            <a:r>
              <a:rPr lang="en-US" dirty="0"/>
              <a:t> BA, et al. J Am </a:t>
            </a:r>
            <a:r>
              <a:rPr lang="en-US" dirty="0" err="1"/>
              <a:t>Coll</a:t>
            </a:r>
            <a:r>
              <a:rPr lang="en-US" dirty="0"/>
              <a:t> </a:t>
            </a:r>
            <a:r>
              <a:rPr lang="en-US" dirty="0" err="1"/>
              <a:t>Cardiol</a:t>
            </a:r>
            <a:r>
              <a:rPr lang="en-US" dirty="0"/>
              <a:t> 2015;65:1552</a:t>
            </a:r>
            <a:r>
              <a:rPr lang="en-GB" dirty="0"/>
              <a:t>–61.</a:t>
            </a:r>
            <a:endParaRPr lang="en-US" dirty="0"/>
          </a:p>
        </p:txBody>
      </p:sp>
      <p:pic>
        <p:nvPicPr>
          <p:cNvPr id="6" name="Picture 2"/>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1095375" y="2358854"/>
            <a:ext cx="6205028" cy="36086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 Box 8"/>
          <p:cNvSpPr txBox="1">
            <a:spLocks noChangeArrowheads="1"/>
          </p:cNvSpPr>
          <p:nvPr/>
        </p:nvSpPr>
        <p:spPr bwMode="auto">
          <a:xfrm>
            <a:off x="7213305" y="2523829"/>
            <a:ext cx="28069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de-DE" altLang="en-US" sz="1400" b="1" dirty="0">
                <a:solidFill>
                  <a:srgbClr val="000000"/>
                </a:solidFill>
                <a:latin typeface="Arial" pitchFamily="34" charset="0"/>
              </a:rPr>
              <a:t>Mendelian randomization analysis</a:t>
            </a:r>
            <a:r>
              <a:rPr lang="de-DE" altLang="en-US" sz="1400" b="1" baseline="30000" dirty="0">
                <a:solidFill>
                  <a:srgbClr val="000000"/>
                </a:solidFill>
                <a:latin typeface="Arial" pitchFamily="34" charset="0"/>
              </a:rPr>
              <a:t>2</a:t>
            </a:r>
            <a:endParaRPr lang="de-DE" altLang="en-US" sz="1400" b="1" dirty="0">
              <a:solidFill>
                <a:srgbClr val="000000"/>
              </a:solidFill>
              <a:latin typeface="Arial" pitchFamily="34" charset="0"/>
            </a:endParaRPr>
          </a:p>
        </p:txBody>
      </p:sp>
      <p:sp>
        <p:nvSpPr>
          <p:cNvPr id="5" name="Rectangle 4">
            <a:extLst>
              <a:ext uri="{FF2B5EF4-FFF2-40B4-BE49-F238E27FC236}">
                <a16:creationId xmlns:a16="http://schemas.microsoft.com/office/drawing/2014/main" id="{8478720A-5050-4E10-8E97-6AE0A78C9693}"/>
              </a:ext>
            </a:extLst>
          </p:cNvPr>
          <p:cNvSpPr/>
          <p:nvPr/>
        </p:nvSpPr>
        <p:spPr>
          <a:xfrm>
            <a:off x="7886700" y="5715000"/>
            <a:ext cx="21336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383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76072" y="187874"/>
            <a:ext cx="9134856" cy="770656"/>
          </a:xfrm>
        </p:spPr>
        <p:txBody>
          <a:bodyPr/>
          <a:lstStyle/>
          <a:p>
            <a:r>
              <a:rPr lang="en-US" sz="3200" dirty="0"/>
              <a:t>Clinical trial data support achieving lower levels of LDL-C, regardless of baseline LDL-C</a:t>
            </a:r>
            <a:endParaRPr lang="en-GB" sz="3200" dirty="0"/>
          </a:p>
        </p:txBody>
      </p:sp>
      <p:sp>
        <p:nvSpPr>
          <p:cNvPr id="3" name="Text Placeholder 2"/>
          <p:cNvSpPr>
            <a:spLocks noGrp="1"/>
          </p:cNvSpPr>
          <p:nvPr>
            <p:ph type="body" sz="quarter" idx="10"/>
          </p:nvPr>
        </p:nvSpPr>
        <p:spPr/>
        <p:txBody>
          <a:bodyPr/>
          <a:lstStyle/>
          <a:p>
            <a:pPr defTabSz="457200"/>
            <a:r>
              <a:rPr lang="en-GB" dirty="0"/>
              <a:t>[To convert, 100 mg/</a:t>
            </a:r>
            <a:r>
              <a:rPr lang="en-GB" dirty="0" err="1"/>
              <a:t>dL</a:t>
            </a:r>
            <a:r>
              <a:rPr lang="en-GB" dirty="0"/>
              <a:t>=2.59 </a:t>
            </a:r>
            <a:r>
              <a:rPr lang="en-GB" dirty="0" err="1"/>
              <a:t>mmol</a:t>
            </a:r>
            <a:r>
              <a:rPr lang="en-GB" dirty="0"/>
              <a:t>/L].</a:t>
            </a:r>
            <a:endParaRPr lang="en-GB" dirty="0">
              <a:solidFill>
                <a:prstClr val="black"/>
              </a:solidFill>
            </a:endParaRPr>
          </a:p>
          <a:p>
            <a:pPr defTabSz="457200"/>
            <a:r>
              <a:rPr lang="en-GB" dirty="0">
                <a:solidFill>
                  <a:prstClr val="black"/>
                </a:solidFill>
              </a:rPr>
              <a:t>ACS, acute coronary syndrome; CHD, coronary heart disease; LDL-C, low-density lipoprotein cholesterol.</a:t>
            </a:r>
          </a:p>
          <a:p>
            <a:pPr defTabSz="457200"/>
            <a:r>
              <a:rPr lang="en-GB" dirty="0" err="1">
                <a:solidFill>
                  <a:prstClr val="black"/>
                </a:solidFill>
              </a:rPr>
              <a:t>Rosenson</a:t>
            </a:r>
            <a:r>
              <a:rPr lang="en-GB" dirty="0">
                <a:solidFill>
                  <a:prstClr val="black"/>
                </a:solidFill>
              </a:rPr>
              <a:t> RS. </a:t>
            </a:r>
            <a:r>
              <a:rPr lang="en-GB" dirty="0" err="1">
                <a:solidFill>
                  <a:prstClr val="black"/>
                </a:solidFill>
              </a:rPr>
              <a:t>Exp</a:t>
            </a:r>
            <a:r>
              <a:rPr lang="en-GB" dirty="0">
                <a:solidFill>
                  <a:prstClr val="black"/>
                </a:solidFill>
              </a:rPr>
              <a:t> </a:t>
            </a:r>
            <a:r>
              <a:rPr lang="en-GB" dirty="0" err="1">
                <a:solidFill>
                  <a:prstClr val="black"/>
                </a:solidFill>
              </a:rPr>
              <a:t>Opin</a:t>
            </a:r>
            <a:r>
              <a:rPr lang="en-GB" dirty="0">
                <a:solidFill>
                  <a:prstClr val="black"/>
                </a:solidFill>
              </a:rPr>
              <a:t> </a:t>
            </a:r>
            <a:r>
              <a:rPr lang="en-GB" dirty="0" err="1">
                <a:solidFill>
                  <a:prstClr val="black"/>
                </a:solidFill>
              </a:rPr>
              <a:t>Emerg</a:t>
            </a:r>
            <a:r>
              <a:rPr lang="en-GB" dirty="0">
                <a:solidFill>
                  <a:prstClr val="black"/>
                </a:solidFill>
              </a:rPr>
              <a:t> Drugs 2004;9:269</a:t>
            </a:r>
            <a:r>
              <a:rPr lang="en-GB" altLang="zh-CN" dirty="0"/>
              <a:t>–79; </a:t>
            </a:r>
            <a:r>
              <a:rPr lang="da-DK" altLang="en-US" dirty="0"/>
              <a:t>LaRosa JC, et al. N Engl J Med 2005;352:1425</a:t>
            </a:r>
            <a:r>
              <a:rPr lang="en-GB" altLang="zh-CN" dirty="0"/>
              <a:t>–</a:t>
            </a:r>
            <a:r>
              <a:rPr lang="da-DK" altLang="en-US" dirty="0"/>
              <a:t>35; Cannon CP, et al. N Engl J Med 2015;372:2387–97.</a:t>
            </a:r>
            <a:endParaRPr lang="en-GB" dirty="0">
              <a:solidFill>
                <a:prstClr val="black"/>
              </a:solidFill>
            </a:endParaRPr>
          </a:p>
        </p:txBody>
      </p:sp>
      <p:grpSp>
        <p:nvGrpSpPr>
          <p:cNvPr id="4" name="Group 3"/>
          <p:cNvGrpSpPr/>
          <p:nvPr/>
        </p:nvGrpSpPr>
        <p:grpSpPr>
          <a:xfrm>
            <a:off x="902401" y="1370625"/>
            <a:ext cx="8335873" cy="4891658"/>
            <a:chOff x="330900" y="1467337"/>
            <a:chExt cx="8335873" cy="4891658"/>
          </a:xfrm>
        </p:grpSpPr>
        <p:grpSp>
          <p:nvGrpSpPr>
            <p:cNvPr id="5" name="Group 28"/>
            <p:cNvGrpSpPr/>
            <p:nvPr/>
          </p:nvGrpSpPr>
          <p:grpSpPr>
            <a:xfrm>
              <a:off x="330900" y="1467337"/>
              <a:ext cx="8335873" cy="4891658"/>
              <a:chOff x="319177" y="1396999"/>
              <a:chExt cx="8335873" cy="4891658"/>
            </a:xfrm>
          </p:grpSpPr>
          <p:graphicFrame>
            <p:nvGraphicFramePr>
              <p:cNvPr id="10" name="Chart 9"/>
              <p:cNvGraphicFramePr/>
              <p:nvPr/>
            </p:nvGraphicFramePr>
            <p:xfrm>
              <a:off x="319177" y="1396999"/>
              <a:ext cx="8335873" cy="489165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7494423" y="1951874"/>
                <a:ext cx="415499" cy="461665"/>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Arial Narrow" pitchFamily="34" charset="0"/>
                  </a:rPr>
                  <a:t>4S</a:t>
                </a:r>
                <a:br>
                  <a:rPr lang="en-US" sz="1200" b="1" dirty="0">
                    <a:solidFill>
                      <a:prstClr val="black"/>
                    </a:solidFill>
                    <a:latin typeface="Arial Narrow" pitchFamily="34" charset="0"/>
                  </a:rPr>
                </a:br>
                <a:r>
                  <a:rPr lang="en-US" sz="1200" b="1" dirty="0">
                    <a:solidFill>
                      <a:prstClr val="black"/>
                    </a:solidFill>
                    <a:latin typeface="Arial Narrow" pitchFamily="34" charset="0"/>
                  </a:rPr>
                  <a:t>pbo</a:t>
                </a:r>
              </a:p>
            </p:txBody>
          </p:sp>
          <p:sp>
            <p:nvSpPr>
              <p:cNvPr id="12" name="TextBox 11"/>
              <p:cNvSpPr txBox="1"/>
              <p:nvPr/>
            </p:nvSpPr>
            <p:spPr>
              <a:xfrm>
                <a:off x="6432712" y="3844364"/>
                <a:ext cx="508473" cy="461665"/>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Arial Narrow" pitchFamily="34" charset="0"/>
                  </a:rPr>
                  <a:t>LIPID</a:t>
                </a:r>
                <a:br>
                  <a:rPr lang="en-US" sz="1200" b="1" dirty="0">
                    <a:solidFill>
                      <a:prstClr val="black"/>
                    </a:solidFill>
                    <a:latin typeface="Arial Narrow" pitchFamily="34" charset="0"/>
                  </a:rPr>
                </a:br>
                <a:r>
                  <a:rPr lang="en-US" sz="1200" b="1" dirty="0">
                    <a:solidFill>
                      <a:prstClr val="black"/>
                    </a:solidFill>
                    <a:latin typeface="Arial Narrow" pitchFamily="34" charset="0"/>
                  </a:rPr>
                  <a:t>pbo</a:t>
                </a:r>
              </a:p>
            </p:txBody>
          </p:sp>
          <p:sp>
            <p:nvSpPr>
              <p:cNvPr id="13" name="TextBox 12"/>
              <p:cNvSpPr txBox="1"/>
              <p:nvPr/>
            </p:nvSpPr>
            <p:spPr>
              <a:xfrm>
                <a:off x="5632561" y="3059619"/>
                <a:ext cx="410690" cy="461665"/>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Arial Narrow" pitchFamily="34" charset="0"/>
                  </a:rPr>
                  <a:t>4S</a:t>
                </a:r>
                <a:br>
                  <a:rPr lang="en-US" sz="1200" b="1" dirty="0">
                    <a:solidFill>
                      <a:prstClr val="black"/>
                    </a:solidFill>
                    <a:latin typeface="Arial Narrow" pitchFamily="34" charset="0"/>
                  </a:rPr>
                </a:br>
                <a:r>
                  <a:rPr lang="en-US" sz="1200" b="1" dirty="0">
                    <a:solidFill>
                      <a:prstClr val="black"/>
                    </a:solidFill>
                    <a:latin typeface="Arial Narrow" pitchFamily="34" charset="0"/>
                  </a:rPr>
                  <a:t>S40</a:t>
                </a:r>
              </a:p>
            </p:txBody>
          </p:sp>
          <p:sp>
            <p:nvSpPr>
              <p:cNvPr id="14" name="TextBox 13"/>
              <p:cNvSpPr txBox="1"/>
              <p:nvPr/>
            </p:nvSpPr>
            <p:spPr>
              <a:xfrm>
                <a:off x="5991892" y="3819343"/>
                <a:ext cx="543739" cy="461665"/>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Arial Narrow" pitchFamily="34" charset="0"/>
                  </a:rPr>
                  <a:t>CARE</a:t>
                </a:r>
                <a:br>
                  <a:rPr lang="en-US" sz="1200" b="1" dirty="0">
                    <a:solidFill>
                      <a:prstClr val="black"/>
                    </a:solidFill>
                    <a:latin typeface="Arial Narrow" pitchFamily="34" charset="0"/>
                  </a:rPr>
                </a:br>
                <a:r>
                  <a:rPr lang="en-US" sz="1200" b="1" dirty="0">
                    <a:solidFill>
                      <a:prstClr val="black"/>
                    </a:solidFill>
                    <a:latin typeface="Arial Narrow" pitchFamily="34" charset="0"/>
                  </a:rPr>
                  <a:t>pbo</a:t>
                </a:r>
              </a:p>
            </p:txBody>
          </p:sp>
          <p:sp>
            <p:nvSpPr>
              <p:cNvPr id="15" name="TextBox 14"/>
              <p:cNvSpPr txBox="1"/>
              <p:nvPr/>
            </p:nvSpPr>
            <p:spPr>
              <a:xfrm>
                <a:off x="5651215" y="4012687"/>
                <a:ext cx="445956" cy="461665"/>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Arial Narrow" pitchFamily="34" charset="0"/>
                  </a:rPr>
                  <a:t>HPS</a:t>
                </a:r>
                <a:br>
                  <a:rPr lang="en-US" sz="1200" b="1" dirty="0">
                    <a:solidFill>
                      <a:prstClr val="black"/>
                    </a:solidFill>
                    <a:latin typeface="Arial Narrow" pitchFamily="34" charset="0"/>
                  </a:rPr>
                </a:br>
                <a:r>
                  <a:rPr lang="en-US" sz="1200" b="1" dirty="0">
                    <a:solidFill>
                      <a:prstClr val="black"/>
                    </a:solidFill>
                    <a:latin typeface="Arial Narrow" pitchFamily="34" charset="0"/>
                  </a:rPr>
                  <a:t>pbo</a:t>
                </a:r>
              </a:p>
            </p:txBody>
          </p:sp>
          <p:sp>
            <p:nvSpPr>
              <p:cNvPr id="16" name="TextBox 15"/>
              <p:cNvSpPr txBox="1"/>
              <p:nvPr/>
            </p:nvSpPr>
            <p:spPr>
              <a:xfrm>
                <a:off x="5015620" y="4235598"/>
                <a:ext cx="508473" cy="461665"/>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Arial Narrow" pitchFamily="34" charset="0"/>
                  </a:rPr>
                  <a:t>LIPID</a:t>
                </a:r>
                <a:br>
                  <a:rPr lang="en-US" sz="1200" b="1" dirty="0">
                    <a:solidFill>
                      <a:prstClr val="black"/>
                    </a:solidFill>
                    <a:latin typeface="Arial Narrow" pitchFamily="34" charset="0"/>
                  </a:rPr>
                </a:br>
                <a:r>
                  <a:rPr lang="en-US" sz="1200" b="1" dirty="0">
                    <a:solidFill>
                      <a:prstClr val="black"/>
                    </a:solidFill>
                    <a:latin typeface="Arial Narrow" pitchFamily="34" charset="0"/>
                  </a:rPr>
                  <a:t>P40</a:t>
                </a:r>
              </a:p>
            </p:txBody>
          </p:sp>
          <p:sp>
            <p:nvSpPr>
              <p:cNvPr id="17" name="TextBox 16"/>
              <p:cNvSpPr txBox="1"/>
              <p:nvPr/>
            </p:nvSpPr>
            <p:spPr>
              <a:xfrm>
                <a:off x="4520210" y="3644196"/>
                <a:ext cx="543739" cy="461665"/>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Arial Narrow" pitchFamily="34" charset="0"/>
                  </a:rPr>
                  <a:t>CARE</a:t>
                </a:r>
                <a:br>
                  <a:rPr lang="en-US" sz="1200" b="1" dirty="0">
                    <a:solidFill>
                      <a:prstClr val="black"/>
                    </a:solidFill>
                    <a:latin typeface="Arial Narrow" pitchFamily="34" charset="0"/>
                  </a:rPr>
                </a:br>
                <a:r>
                  <a:rPr lang="en-US" sz="1200" b="1" dirty="0">
                    <a:solidFill>
                      <a:prstClr val="black"/>
                    </a:solidFill>
                    <a:latin typeface="Arial Narrow" pitchFamily="34" charset="0"/>
                  </a:rPr>
                  <a:t>P40</a:t>
                </a:r>
              </a:p>
            </p:txBody>
          </p:sp>
          <p:sp>
            <p:nvSpPr>
              <p:cNvPr id="18" name="TextBox 17"/>
              <p:cNvSpPr txBox="1"/>
              <p:nvPr/>
            </p:nvSpPr>
            <p:spPr>
              <a:xfrm>
                <a:off x="4261420" y="3810245"/>
                <a:ext cx="445956" cy="461665"/>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Arial Narrow" pitchFamily="34" charset="0"/>
                  </a:rPr>
                  <a:t>HPS</a:t>
                </a:r>
                <a:br>
                  <a:rPr lang="en-US" sz="1200" b="1" dirty="0">
                    <a:solidFill>
                      <a:prstClr val="black"/>
                    </a:solidFill>
                    <a:latin typeface="Arial Narrow" pitchFamily="34" charset="0"/>
                  </a:rPr>
                </a:br>
                <a:r>
                  <a:rPr lang="en-US" sz="1200" b="1" dirty="0">
                    <a:solidFill>
                      <a:prstClr val="black"/>
                    </a:solidFill>
                    <a:latin typeface="Arial Narrow" pitchFamily="34" charset="0"/>
                  </a:rPr>
                  <a:t>S40</a:t>
                </a:r>
              </a:p>
            </p:txBody>
          </p:sp>
          <p:sp>
            <p:nvSpPr>
              <p:cNvPr id="19" name="TextBox 18"/>
              <p:cNvSpPr txBox="1"/>
              <p:nvPr/>
            </p:nvSpPr>
            <p:spPr>
              <a:xfrm>
                <a:off x="4647735" y="4435766"/>
                <a:ext cx="429926" cy="461665"/>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Arial Narrow" pitchFamily="34" charset="0"/>
                  </a:rPr>
                  <a:t>TNT</a:t>
                </a:r>
                <a:br>
                  <a:rPr lang="en-US" sz="1200" b="1" dirty="0">
                    <a:solidFill>
                      <a:prstClr val="black"/>
                    </a:solidFill>
                    <a:latin typeface="Arial Narrow" pitchFamily="34" charset="0"/>
                  </a:rPr>
                </a:br>
                <a:r>
                  <a:rPr lang="en-US" sz="1200" b="1" dirty="0">
                    <a:solidFill>
                      <a:prstClr val="black"/>
                    </a:solidFill>
                    <a:latin typeface="Arial Narrow" pitchFamily="34" charset="0"/>
                  </a:rPr>
                  <a:t>A10</a:t>
                </a:r>
              </a:p>
            </p:txBody>
          </p:sp>
          <p:sp>
            <p:nvSpPr>
              <p:cNvPr id="20" name="TextBox 19"/>
              <p:cNvSpPr txBox="1"/>
              <p:nvPr/>
            </p:nvSpPr>
            <p:spPr>
              <a:xfrm>
                <a:off x="3803848" y="4663229"/>
                <a:ext cx="429926" cy="461665"/>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Arial Narrow" pitchFamily="34" charset="0"/>
                  </a:rPr>
                  <a:t>TNT</a:t>
                </a:r>
                <a:br>
                  <a:rPr lang="en-US" sz="1200" b="1" dirty="0">
                    <a:solidFill>
                      <a:prstClr val="black"/>
                    </a:solidFill>
                    <a:latin typeface="Arial Narrow" pitchFamily="34" charset="0"/>
                  </a:rPr>
                </a:br>
                <a:r>
                  <a:rPr lang="en-US" sz="1200" b="1" dirty="0">
                    <a:solidFill>
                      <a:prstClr val="black"/>
                    </a:solidFill>
                    <a:latin typeface="Arial Narrow" pitchFamily="34" charset="0"/>
                  </a:rPr>
                  <a:t>A80</a:t>
                </a:r>
              </a:p>
            </p:txBody>
          </p:sp>
          <p:sp>
            <p:nvSpPr>
              <p:cNvPr id="21" name="TextBox 20"/>
              <p:cNvSpPr txBox="1"/>
              <p:nvPr/>
            </p:nvSpPr>
            <p:spPr>
              <a:xfrm>
                <a:off x="4284052" y="2440920"/>
                <a:ext cx="1243097" cy="461665"/>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Arial Narrow" pitchFamily="34" charset="0"/>
                  </a:rPr>
                  <a:t>PROVE-IT TIMI 22</a:t>
                </a:r>
                <a:br>
                  <a:rPr lang="en-US" sz="1200" b="1" dirty="0">
                    <a:solidFill>
                      <a:prstClr val="black"/>
                    </a:solidFill>
                    <a:latin typeface="Arial Narrow" pitchFamily="34" charset="0"/>
                  </a:rPr>
                </a:br>
                <a:r>
                  <a:rPr lang="en-US" sz="1200" b="1" dirty="0">
                    <a:solidFill>
                      <a:prstClr val="black"/>
                    </a:solidFill>
                    <a:latin typeface="Arial Narrow" pitchFamily="34" charset="0"/>
                  </a:rPr>
                  <a:t>P40</a:t>
                </a:r>
              </a:p>
            </p:txBody>
          </p:sp>
          <p:sp>
            <p:nvSpPr>
              <p:cNvPr id="22" name="TextBox 21"/>
              <p:cNvSpPr txBox="1"/>
              <p:nvPr/>
            </p:nvSpPr>
            <p:spPr>
              <a:xfrm>
                <a:off x="2867481" y="2647911"/>
                <a:ext cx="1243097" cy="461665"/>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Arial Narrow" pitchFamily="34" charset="0"/>
                  </a:rPr>
                  <a:t>PROVE-IT TIMI 22</a:t>
                </a:r>
                <a:br>
                  <a:rPr lang="en-US" sz="1200" b="1" dirty="0">
                    <a:solidFill>
                      <a:prstClr val="black"/>
                    </a:solidFill>
                    <a:latin typeface="Arial Narrow" pitchFamily="34" charset="0"/>
                  </a:rPr>
                </a:br>
                <a:r>
                  <a:rPr lang="en-US" sz="1200" b="1" dirty="0">
                    <a:solidFill>
                      <a:prstClr val="black"/>
                    </a:solidFill>
                    <a:latin typeface="Arial Narrow" pitchFamily="34" charset="0"/>
                  </a:rPr>
                  <a:t>A80</a:t>
                </a:r>
              </a:p>
            </p:txBody>
          </p:sp>
          <p:sp>
            <p:nvSpPr>
              <p:cNvPr id="23" name="TextBox 22"/>
              <p:cNvSpPr txBox="1"/>
              <p:nvPr/>
            </p:nvSpPr>
            <p:spPr>
              <a:xfrm>
                <a:off x="2741766" y="3646476"/>
                <a:ext cx="923651" cy="461665"/>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Arial Narrow" pitchFamily="34" charset="0"/>
                  </a:rPr>
                  <a:t>IMPROVE-IT</a:t>
                </a:r>
                <a:br>
                  <a:rPr lang="en-US" sz="1200" b="1" dirty="0">
                    <a:solidFill>
                      <a:prstClr val="black"/>
                    </a:solidFill>
                    <a:latin typeface="Arial Narrow" pitchFamily="34" charset="0"/>
                  </a:rPr>
                </a:br>
                <a:r>
                  <a:rPr lang="en-US" sz="1200" b="1" dirty="0">
                    <a:solidFill>
                      <a:prstClr val="black"/>
                    </a:solidFill>
                    <a:latin typeface="Arial Narrow" pitchFamily="34" charset="0"/>
                  </a:rPr>
                  <a:t>S40+EZE</a:t>
                </a:r>
              </a:p>
            </p:txBody>
          </p:sp>
          <p:sp>
            <p:nvSpPr>
              <p:cNvPr id="24" name="TextBox 23"/>
              <p:cNvSpPr txBox="1"/>
              <p:nvPr/>
            </p:nvSpPr>
            <p:spPr>
              <a:xfrm>
                <a:off x="3750652" y="3270729"/>
                <a:ext cx="923651" cy="461665"/>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Arial Narrow" pitchFamily="34" charset="0"/>
                  </a:rPr>
                  <a:t>IMPROVE-IT</a:t>
                </a:r>
                <a:br>
                  <a:rPr lang="en-US" sz="1200" b="1" dirty="0">
                    <a:solidFill>
                      <a:prstClr val="black"/>
                    </a:solidFill>
                    <a:latin typeface="Arial Narrow" pitchFamily="34" charset="0"/>
                  </a:rPr>
                </a:br>
                <a:r>
                  <a:rPr lang="en-US" sz="1200" b="1" dirty="0">
                    <a:solidFill>
                      <a:prstClr val="black"/>
                    </a:solidFill>
                    <a:latin typeface="Arial Narrow" pitchFamily="34" charset="0"/>
                  </a:rPr>
                  <a:t>S40</a:t>
                </a:r>
              </a:p>
            </p:txBody>
          </p:sp>
        </p:grpSp>
        <p:sp>
          <p:nvSpPr>
            <p:cNvPr id="6" name="Rectangle 5"/>
            <p:cNvSpPr/>
            <p:nvPr/>
          </p:nvSpPr>
          <p:spPr>
            <a:xfrm>
              <a:off x="1606062" y="1566204"/>
              <a:ext cx="182880" cy="369332"/>
            </a:xfrm>
            <a:prstGeom prst="rect">
              <a:avLst/>
            </a:prstGeom>
            <a:solidFill>
              <a:srgbClr val="C00000"/>
            </a:solidFill>
          </p:spPr>
          <p:txBody>
            <a:bodyPr wrap="square" rtlCol="0" anchor="ctr">
              <a:sp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7" name="Oval 6"/>
            <p:cNvSpPr/>
            <p:nvPr/>
          </p:nvSpPr>
          <p:spPr>
            <a:xfrm>
              <a:off x="1606062" y="1873027"/>
              <a:ext cx="182880" cy="519351"/>
            </a:xfrm>
            <a:prstGeom prst="ellipse">
              <a:avLst/>
            </a:prstGeom>
            <a:solidFill>
              <a:srgbClr val="0033CC"/>
            </a:solidFill>
          </p:spPr>
          <p:txBody>
            <a:bodyPr wrap="square" rtlCol="0" anchor="ctr">
              <a:sp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8" name="TextBox 7"/>
            <p:cNvSpPr txBox="1"/>
            <p:nvPr/>
          </p:nvSpPr>
          <p:spPr>
            <a:xfrm>
              <a:off x="1828801" y="1566204"/>
              <a:ext cx="1351652" cy="369332"/>
            </a:xfrm>
            <a:prstGeom prst="rect">
              <a:avLst/>
            </a:prstGeom>
            <a:noFill/>
          </p:spPr>
          <p:txBody>
            <a:bodyPr wrap="none" rtlCol="0">
              <a:spAutoFit/>
            </a:bodyPr>
            <a:lstStyle/>
            <a:p>
              <a:pPr algn="l" eaLnBrk="1" fontAlgn="auto" hangingPunct="1">
                <a:spcBef>
                  <a:spcPts val="0"/>
                </a:spcBef>
                <a:spcAft>
                  <a:spcPts val="0"/>
                </a:spcAft>
              </a:pPr>
              <a:r>
                <a:rPr lang="en-US" sz="1800" b="1" dirty="0">
                  <a:solidFill>
                    <a:prstClr val="black"/>
                  </a:solidFill>
                  <a:latin typeface="Arial"/>
                  <a:cs typeface="Calibri" pitchFamily="34" charset="0"/>
                </a:rPr>
                <a:t>ACS study</a:t>
              </a:r>
            </a:p>
          </p:txBody>
        </p:sp>
        <p:sp>
          <p:nvSpPr>
            <p:cNvPr id="9" name="TextBox 8"/>
            <p:cNvSpPr txBox="1"/>
            <p:nvPr/>
          </p:nvSpPr>
          <p:spPr>
            <a:xfrm>
              <a:off x="1828801" y="1948036"/>
              <a:ext cx="2121093" cy="369332"/>
            </a:xfrm>
            <a:prstGeom prst="rect">
              <a:avLst/>
            </a:prstGeom>
            <a:noFill/>
          </p:spPr>
          <p:txBody>
            <a:bodyPr wrap="none" rtlCol="0">
              <a:spAutoFit/>
            </a:bodyPr>
            <a:lstStyle/>
            <a:p>
              <a:pPr algn="l" eaLnBrk="1" fontAlgn="auto" hangingPunct="1">
                <a:spcBef>
                  <a:spcPts val="0"/>
                </a:spcBef>
                <a:spcAft>
                  <a:spcPts val="0"/>
                </a:spcAft>
              </a:pPr>
              <a:r>
                <a:rPr lang="en-US" sz="1800" b="1" dirty="0">
                  <a:solidFill>
                    <a:prstClr val="black"/>
                  </a:solidFill>
                  <a:latin typeface="Arial"/>
                  <a:cs typeface="Calibri" pitchFamily="34" charset="0"/>
                </a:rPr>
                <a:t>Stable CAD study</a:t>
              </a:r>
            </a:p>
          </p:txBody>
        </p:sp>
      </p:grpSp>
      <p:sp>
        <p:nvSpPr>
          <p:cNvPr id="25" name="Rectangle 24">
            <a:extLst>
              <a:ext uri="{FF2B5EF4-FFF2-40B4-BE49-F238E27FC236}">
                <a16:creationId xmlns:a16="http://schemas.microsoft.com/office/drawing/2014/main" id="{87F3C6B1-6F24-4479-82E5-B6724A8998F6}"/>
              </a:ext>
            </a:extLst>
          </p:cNvPr>
          <p:cNvSpPr/>
          <p:nvPr/>
        </p:nvSpPr>
        <p:spPr>
          <a:xfrm>
            <a:off x="7962900" y="5942275"/>
            <a:ext cx="1905000" cy="763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4306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62320"/>
            <a:ext cx="8936737" cy="865637"/>
          </a:xfrm>
        </p:spPr>
        <p:txBody>
          <a:bodyPr/>
          <a:lstStyle/>
          <a:p>
            <a:r>
              <a:rPr lang="en-GB" dirty="0"/>
              <a:t>Every 1 </a:t>
            </a:r>
            <a:r>
              <a:rPr lang="en-GB" dirty="0" err="1"/>
              <a:t>mmol</a:t>
            </a:r>
            <a:r>
              <a:rPr lang="en-GB" dirty="0"/>
              <a:t>/L reduction in LDL-C reduces annual CV risk by up to 28%, r</a:t>
            </a:r>
            <a:r>
              <a:rPr lang="en-US" dirty="0" err="1"/>
              <a:t>egardless</a:t>
            </a:r>
            <a:r>
              <a:rPr lang="en-US" dirty="0"/>
              <a:t> of mechanism</a:t>
            </a:r>
            <a:endParaRPr lang="en-GB" dirty="0"/>
          </a:p>
        </p:txBody>
      </p:sp>
      <p:sp>
        <p:nvSpPr>
          <p:cNvPr id="3" name="Text Placeholder 2"/>
          <p:cNvSpPr>
            <a:spLocks noGrp="1"/>
          </p:cNvSpPr>
          <p:nvPr>
            <p:ph type="body" sz="quarter" idx="10"/>
          </p:nvPr>
        </p:nvSpPr>
        <p:spPr>
          <a:xfrm>
            <a:off x="1082374" y="5870404"/>
            <a:ext cx="7519110" cy="914098"/>
          </a:xfrm>
        </p:spPr>
        <p:txBody>
          <a:bodyPr/>
          <a:lstStyle/>
          <a:p>
            <a:r>
              <a:rPr lang="en-US" dirty="0"/>
              <a:t>Data from studies of non-statin lipid-lowering medications superimposed upon data from the Cholesterol Treatment </a:t>
            </a:r>
            <a:r>
              <a:rPr lang="en-US" dirty="0" err="1"/>
              <a:t>Trialists</a:t>
            </a:r>
            <a:r>
              <a:rPr lang="en-US" dirty="0"/>
              <a:t> Collaboration (CTTC) 2005 meta-analysis. The IMPROVE-IT trial was adequately powered to show the efficacy on incremental LDL-C lowering on CV outcomes. </a:t>
            </a:r>
            <a:r>
              <a:rPr lang="en-GB" dirty="0"/>
              <a:t>[To convert, 100 mg/</a:t>
            </a:r>
            <a:r>
              <a:rPr lang="en-GB" dirty="0" err="1"/>
              <a:t>dL</a:t>
            </a:r>
            <a:r>
              <a:rPr lang="en-GB" dirty="0"/>
              <a:t>=2.59 </a:t>
            </a:r>
            <a:r>
              <a:rPr lang="en-GB" dirty="0" err="1"/>
              <a:t>mmol</a:t>
            </a:r>
            <a:r>
              <a:rPr lang="en-GB" dirty="0"/>
              <a:t>/L].</a:t>
            </a:r>
            <a:endParaRPr lang="en-US" dirty="0"/>
          </a:p>
          <a:p>
            <a:r>
              <a:rPr lang="en-US" dirty="0"/>
              <a:t>CV, cardiovascular; </a:t>
            </a:r>
            <a:r>
              <a:rPr lang="en-US" altLang="en-US" dirty="0"/>
              <a:t>IMPROVE-IT,</a:t>
            </a:r>
            <a:r>
              <a:rPr lang="en-US" dirty="0"/>
              <a:t> </a:t>
            </a:r>
            <a:r>
              <a:rPr lang="en-US" altLang="en-US" dirty="0"/>
              <a:t> </a:t>
            </a:r>
            <a:r>
              <a:rPr lang="en-US" altLang="en-US" dirty="0" err="1"/>
              <a:t>IMProved</a:t>
            </a:r>
            <a:r>
              <a:rPr lang="en-US" altLang="en-US" dirty="0"/>
              <a:t> Reduction of Outcomes: </a:t>
            </a:r>
            <a:r>
              <a:rPr lang="en-US" altLang="en-US" dirty="0" err="1"/>
              <a:t>Vytorin</a:t>
            </a:r>
            <a:r>
              <a:rPr lang="en-US" altLang="en-US" dirty="0"/>
              <a:t> Efficacy International Trial; </a:t>
            </a:r>
            <a:r>
              <a:rPr lang="en-GB" dirty="0"/>
              <a:t>LDL-C, low-density lipoprotein cholesterol.</a:t>
            </a:r>
          </a:p>
          <a:p>
            <a:r>
              <a:rPr lang="en-GB" altLang="zh-CN" dirty="0"/>
              <a:t>CTT Collaboration. Lancet 2005:366;1267–78; </a:t>
            </a:r>
            <a:r>
              <a:rPr lang="en-GB" dirty="0"/>
              <a:t>CTT Collaboration. Lancet 2010;376:1670</a:t>
            </a:r>
            <a:r>
              <a:rPr lang="en-GB" altLang="zh-CN" dirty="0"/>
              <a:t>–</a:t>
            </a:r>
            <a:r>
              <a:rPr lang="en-GB" dirty="0"/>
              <a:t>81; </a:t>
            </a:r>
          </a:p>
          <a:p>
            <a:r>
              <a:rPr lang="en-US" altLang="en-US" dirty="0">
                <a:solidFill>
                  <a:srgbClr val="000000"/>
                </a:solidFill>
              </a:rPr>
              <a:t>Cannon CP, et al. N </a:t>
            </a:r>
            <a:r>
              <a:rPr lang="en-US" altLang="en-US" dirty="0" err="1">
                <a:solidFill>
                  <a:srgbClr val="000000"/>
                </a:solidFill>
              </a:rPr>
              <a:t>Engl</a:t>
            </a:r>
            <a:r>
              <a:rPr lang="en-US" altLang="en-US" dirty="0">
                <a:solidFill>
                  <a:srgbClr val="000000"/>
                </a:solidFill>
              </a:rPr>
              <a:t> J Med 2015;372:2387–97</a:t>
            </a:r>
            <a:r>
              <a:rPr lang="en-GB" dirty="0"/>
              <a:t>.</a:t>
            </a:r>
          </a:p>
        </p:txBody>
      </p:sp>
      <p:sp>
        <p:nvSpPr>
          <p:cNvPr id="4" name="Rechteck 1"/>
          <p:cNvSpPr>
            <a:spLocks noChangeArrowheads="1"/>
          </p:cNvSpPr>
          <p:nvPr/>
        </p:nvSpPr>
        <p:spPr bwMode="auto">
          <a:xfrm>
            <a:off x="1623305" y="5244893"/>
            <a:ext cx="6790901"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lang="de-DE" sz="2000" b="1" dirty="0">
                <a:solidFill>
                  <a:srgbClr val="007CC2"/>
                </a:solidFill>
                <a:latin typeface="Arial"/>
                <a:ea typeface="MS PGothic" pitchFamily="34" charset="-128"/>
                <a:cs typeface="Arial" pitchFamily="34" charset="0"/>
              </a:rPr>
              <a:t>There is no evidence of any lower LDL-C threshold</a:t>
            </a:r>
            <a:endParaRPr lang="de-DE" sz="2000" dirty="0">
              <a:solidFill>
                <a:srgbClr val="007CC2"/>
              </a:solidFill>
              <a:latin typeface="Arial"/>
              <a:cs typeface="Arial" pitchFamily="34" charset="0"/>
            </a:endParaRPr>
          </a:p>
        </p:txBody>
      </p:sp>
      <p:grpSp>
        <p:nvGrpSpPr>
          <p:cNvPr id="5" name="Group 4"/>
          <p:cNvGrpSpPr/>
          <p:nvPr/>
        </p:nvGrpSpPr>
        <p:grpSpPr>
          <a:xfrm>
            <a:off x="1175118" y="1407382"/>
            <a:ext cx="7945094" cy="3901160"/>
            <a:chOff x="1042820" y="1331190"/>
            <a:chExt cx="7683380" cy="3703421"/>
          </a:xfrm>
        </p:grpSpPr>
        <p:sp>
          <p:nvSpPr>
            <p:cNvPr id="6" name="Freeform 5"/>
            <p:cNvSpPr/>
            <p:nvPr/>
          </p:nvSpPr>
          <p:spPr bwMode="gray">
            <a:xfrm>
              <a:off x="1692814" y="1506095"/>
              <a:ext cx="3928635" cy="2997325"/>
            </a:xfrm>
            <a:custGeom>
              <a:avLst/>
              <a:gdLst>
                <a:gd name="connsiteX0" fmla="*/ 0 w 4876800"/>
                <a:gd name="connsiteY0" fmla="*/ 0 h 3937000"/>
                <a:gd name="connsiteX1" fmla="*/ 0 w 4876800"/>
                <a:gd name="connsiteY1" fmla="*/ 3937000 h 3937000"/>
                <a:gd name="connsiteX2" fmla="*/ 4876800 w 4876800"/>
                <a:gd name="connsiteY2" fmla="*/ 3937000 h 3937000"/>
              </a:gdLst>
              <a:ahLst/>
              <a:cxnLst>
                <a:cxn ang="0">
                  <a:pos x="connsiteX0" y="connsiteY0"/>
                </a:cxn>
                <a:cxn ang="0">
                  <a:pos x="connsiteX1" y="connsiteY1"/>
                </a:cxn>
                <a:cxn ang="0">
                  <a:pos x="connsiteX2" y="connsiteY2"/>
                </a:cxn>
              </a:cxnLst>
              <a:rect l="l" t="t" r="r" b="b"/>
              <a:pathLst>
                <a:path w="4876800" h="3937000">
                  <a:moveTo>
                    <a:pt x="0" y="0"/>
                  </a:moveTo>
                  <a:lnTo>
                    <a:pt x="0" y="3937000"/>
                  </a:lnTo>
                  <a:lnTo>
                    <a:pt x="4876800" y="3937000"/>
                  </a:lnTo>
                </a:path>
              </a:pathLst>
            </a:custGeom>
            <a:noFill/>
            <a:ln w="19050">
              <a:solidFill>
                <a:schemeClr val="tx1"/>
              </a:solidFill>
              <a:miter lim="800000"/>
              <a:headEnd/>
              <a:tailEnd/>
            </a:ln>
            <a:effectLst/>
          </p:spPr>
          <p:txBody>
            <a:bodyPr vert="horz" wrap="none" lIns="91440" tIns="45720" rIns="91440" bIns="45720" numCol="1" rtlCol="0" anchor="ctr" anchorCtr="0" compatLnSpc="1">
              <a:prstTxWarp prst="textNoShape">
                <a:avLst/>
              </a:prstTxWarp>
              <a:noAutofit/>
            </a:bodyPr>
            <a:lstStyle/>
            <a:p>
              <a:pPr eaLnBrk="1" hangingPunct="1"/>
              <a:endParaRPr lang="en-US" sz="2400" b="1" dirty="0">
                <a:solidFill>
                  <a:prstClr val="black"/>
                </a:solidFill>
                <a:latin typeface="Arial"/>
              </a:endParaRPr>
            </a:p>
          </p:txBody>
        </p:sp>
        <p:grpSp>
          <p:nvGrpSpPr>
            <p:cNvPr id="7" name="Group 6"/>
            <p:cNvGrpSpPr/>
            <p:nvPr/>
          </p:nvGrpSpPr>
          <p:grpSpPr>
            <a:xfrm>
              <a:off x="6646173" y="3867112"/>
              <a:ext cx="1578386" cy="262959"/>
              <a:chOff x="9576646" y="-76596"/>
              <a:chExt cx="1578386" cy="262959"/>
            </a:xfrm>
          </p:grpSpPr>
          <p:sp>
            <p:nvSpPr>
              <p:cNvPr id="110" name="Rectangle 109"/>
              <p:cNvSpPr/>
              <p:nvPr/>
            </p:nvSpPr>
            <p:spPr bwMode="gray">
              <a:xfrm>
                <a:off x="9576646" y="-32971"/>
                <a:ext cx="144659" cy="144659"/>
              </a:xfrm>
              <a:prstGeom prst="rect">
                <a:avLst/>
              </a:prstGeom>
              <a:solidFill>
                <a:srgbClr val="FF0000"/>
              </a:solidFill>
              <a:ln w="9525">
                <a:noFill/>
                <a:miter lim="800000"/>
                <a:headEnd/>
                <a:tailEnd/>
              </a:ln>
              <a:effectLst/>
            </p:spPr>
            <p:txBody>
              <a:bodyPr wrap="none" rtlCol="0" anchor="ctr"/>
              <a:lstStyle/>
              <a:p>
                <a:pPr eaLnBrk="1" fontAlgn="auto" hangingPunct="1">
                  <a:spcBef>
                    <a:spcPts val="0"/>
                  </a:spcBef>
                  <a:spcAft>
                    <a:spcPts val="0"/>
                  </a:spcAft>
                </a:pPr>
                <a:endParaRPr lang="en-US" sz="1800" dirty="0">
                  <a:solidFill>
                    <a:prstClr val="black"/>
                  </a:solidFill>
                  <a:latin typeface="Arial"/>
                </a:endParaRPr>
              </a:p>
            </p:txBody>
          </p:sp>
          <p:sp>
            <p:nvSpPr>
              <p:cNvPr id="111" name="TextBox 110"/>
              <p:cNvSpPr txBox="1"/>
              <p:nvPr/>
            </p:nvSpPr>
            <p:spPr>
              <a:xfrm>
                <a:off x="9728538" y="-76596"/>
                <a:ext cx="1426494" cy="262959"/>
              </a:xfrm>
              <a:prstGeom prst="rect">
                <a:avLst/>
              </a:prstGeom>
              <a:noFill/>
            </p:spPr>
            <p:txBody>
              <a:bodyPr wrap="none" rtlCol="0">
                <a:spAutoFit/>
              </a:bodyPr>
              <a:lstStyle/>
              <a:p>
                <a:pPr algn="l" eaLnBrk="1" fontAlgn="auto" hangingPunct="1">
                  <a:spcBef>
                    <a:spcPts val="0"/>
                  </a:spcBef>
                  <a:spcAft>
                    <a:spcPts val="0"/>
                  </a:spcAft>
                </a:pPr>
                <a:r>
                  <a:rPr lang="en-US" sz="1200" dirty="0">
                    <a:solidFill>
                      <a:prstClr val="black"/>
                    </a:solidFill>
                    <a:latin typeface="Arial"/>
                  </a:rPr>
                  <a:t>CTTC trials (statin)</a:t>
                </a:r>
              </a:p>
            </p:txBody>
          </p:sp>
        </p:grpSp>
        <p:grpSp>
          <p:nvGrpSpPr>
            <p:cNvPr id="8" name="Group 7"/>
            <p:cNvGrpSpPr/>
            <p:nvPr/>
          </p:nvGrpSpPr>
          <p:grpSpPr>
            <a:xfrm>
              <a:off x="6646173" y="1987616"/>
              <a:ext cx="2080027" cy="1804298"/>
              <a:chOff x="6646173" y="1987616"/>
              <a:chExt cx="2080027" cy="1804298"/>
            </a:xfrm>
          </p:grpSpPr>
          <p:grpSp>
            <p:nvGrpSpPr>
              <p:cNvPr id="92" name="Group 91"/>
              <p:cNvGrpSpPr/>
              <p:nvPr/>
            </p:nvGrpSpPr>
            <p:grpSpPr>
              <a:xfrm>
                <a:off x="6646173" y="2912420"/>
                <a:ext cx="765457" cy="262959"/>
                <a:chOff x="15462588" y="1634665"/>
                <a:chExt cx="765457" cy="262959"/>
              </a:xfrm>
            </p:grpSpPr>
            <p:sp>
              <p:nvSpPr>
                <p:cNvPr id="108" name="Oval 107"/>
                <p:cNvSpPr/>
                <p:nvPr/>
              </p:nvSpPr>
              <p:spPr bwMode="gray">
                <a:xfrm>
                  <a:off x="15462588" y="1699429"/>
                  <a:ext cx="147473" cy="147473"/>
                </a:xfrm>
                <a:prstGeom prst="ellipse">
                  <a:avLst/>
                </a:prstGeom>
                <a:noFill/>
                <a:ln w="28575">
                  <a:solidFill>
                    <a:srgbClr val="00B050"/>
                  </a:solidFill>
                  <a:miter lim="800000"/>
                  <a:headEnd/>
                  <a:tailEnd/>
                </a:ln>
                <a:effectLst/>
              </p:spPr>
              <p:txBody>
                <a:bodyPr wrap="none" rtlCol="0" anchor="ctr"/>
                <a:lstStyle/>
                <a:p>
                  <a:pPr eaLnBrk="1" fontAlgn="auto" hangingPunct="1">
                    <a:spcBef>
                      <a:spcPts val="0"/>
                    </a:spcBef>
                    <a:spcAft>
                      <a:spcPts val="0"/>
                    </a:spcAft>
                  </a:pPr>
                  <a:endParaRPr lang="en-US" sz="1800" dirty="0">
                    <a:solidFill>
                      <a:prstClr val="black"/>
                    </a:solidFill>
                    <a:latin typeface="Arial"/>
                  </a:endParaRPr>
                </a:p>
              </p:txBody>
            </p:sp>
            <p:sp>
              <p:nvSpPr>
                <p:cNvPr id="109" name="TextBox 108"/>
                <p:cNvSpPr txBox="1"/>
                <p:nvPr/>
              </p:nvSpPr>
              <p:spPr>
                <a:xfrm>
                  <a:off x="15638659" y="1634665"/>
                  <a:ext cx="589386" cy="262959"/>
                </a:xfrm>
                <a:prstGeom prst="rect">
                  <a:avLst/>
                </a:prstGeom>
                <a:noFill/>
              </p:spPr>
              <p:txBody>
                <a:bodyPr wrap="none" rtlCol="0">
                  <a:spAutoFit/>
                </a:bodyPr>
                <a:lstStyle/>
                <a:p>
                  <a:pPr algn="l" eaLnBrk="1" fontAlgn="auto" hangingPunct="1">
                    <a:spcBef>
                      <a:spcPts val="0"/>
                    </a:spcBef>
                    <a:spcAft>
                      <a:spcPts val="0"/>
                    </a:spcAft>
                  </a:pPr>
                  <a:r>
                    <a:rPr lang="en-US" sz="1200" dirty="0">
                      <a:solidFill>
                        <a:prstClr val="black"/>
                      </a:solidFill>
                      <a:latin typeface="Arial"/>
                    </a:rPr>
                    <a:t>Niacin</a:t>
                  </a:r>
                </a:p>
              </p:txBody>
            </p:sp>
          </p:grpSp>
          <p:grpSp>
            <p:nvGrpSpPr>
              <p:cNvPr id="93" name="Group 92"/>
              <p:cNvGrpSpPr/>
              <p:nvPr/>
            </p:nvGrpSpPr>
            <p:grpSpPr>
              <a:xfrm>
                <a:off x="6646173" y="3220688"/>
                <a:ext cx="2080027" cy="262959"/>
                <a:chOff x="15462588" y="1634665"/>
                <a:chExt cx="2080027" cy="262959"/>
              </a:xfrm>
            </p:grpSpPr>
            <p:sp>
              <p:nvSpPr>
                <p:cNvPr id="106" name="Oval 105"/>
                <p:cNvSpPr/>
                <p:nvPr/>
              </p:nvSpPr>
              <p:spPr bwMode="gray">
                <a:xfrm>
                  <a:off x="15462588" y="1699429"/>
                  <a:ext cx="147473" cy="147473"/>
                </a:xfrm>
                <a:prstGeom prst="ellipse">
                  <a:avLst/>
                </a:prstGeom>
                <a:noFill/>
                <a:ln w="28575">
                  <a:solidFill>
                    <a:srgbClr val="FF9933"/>
                  </a:solidFill>
                  <a:miter lim="800000"/>
                  <a:headEnd/>
                  <a:tailEnd/>
                </a:ln>
                <a:effectLst/>
              </p:spPr>
              <p:txBody>
                <a:bodyPr wrap="none" rtlCol="0" anchor="ctr"/>
                <a:lstStyle/>
                <a:p>
                  <a:pPr eaLnBrk="1" fontAlgn="auto" hangingPunct="1">
                    <a:spcBef>
                      <a:spcPts val="0"/>
                    </a:spcBef>
                    <a:spcAft>
                      <a:spcPts val="0"/>
                    </a:spcAft>
                  </a:pPr>
                  <a:endParaRPr lang="en-US" sz="1800" dirty="0">
                    <a:solidFill>
                      <a:prstClr val="black"/>
                    </a:solidFill>
                    <a:latin typeface="Arial"/>
                  </a:endParaRPr>
                </a:p>
              </p:txBody>
            </p:sp>
            <p:sp>
              <p:nvSpPr>
                <p:cNvPr id="107" name="TextBox 106"/>
                <p:cNvSpPr txBox="1"/>
                <p:nvPr/>
              </p:nvSpPr>
              <p:spPr>
                <a:xfrm>
                  <a:off x="15638659" y="1634665"/>
                  <a:ext cx="1903956" cy="262959"/>
                </a:xfrm>
                <a:prstGeom prst="rect">
                  <a:avLst/>
                </a:prstGeom>
                <a:noFill/>
              </p:spPr>
              <p:txBody>
                <a:bodyPr wrap="none" rtlCol="0">
                  <a:spAutoFit/>
                </a:bodyPr>
                <a:lstStyle/>
                <a:p>
                  <a:pPr algn="l" eaLnBrk="1" fontAlgn="auto" hangingPunct="1">
                    <a:spcBef>
                      <a:spcPts val="0"/>
                    </a:spcBef>
                    <a:spcAft>
                      <a:spcPts val="0"/>
                    </a:spcAft>
                  </a:pPr>
                  <a:r>
                    <a:rPr lang="en-US" sz="1200" dirty="0">
                      <a:solidFill>
                        <a:prstClr val="black"/>
                      </a:solidFill>
                      <a:latin typeface="Arial"/>
                    </a:rPr>
                    <a:t>Diet/unsaturated fatty acid</a:t>
                  </a:r>
                </a:p>
              </p:txBody>
            </p:sp>
          </p:grpSp>
          <p:grpSp>
            <p:nvGrpSpPr>
              <p:cNvPr id="94" name="Group 93"/>
              <p:cNvGrpSpPr/>
              <p:nvPr/>
            </p:nvGrpSpPr>
            <p:grpSpPr>
              <a:xfrm>
                <a:off x="6646173" y="3528955"/>
                <a:ext cx="1137505" cy="262959"/>
                <a:chOff x="15462588" y="1634665"/>
                <a:chExt cx="1137505" cy="262959"/>
              </a:xfrm>
            </p:grpSpPr>
            <p:sp>
              <p:nvSpPr>
                <p:cNvPr id="104" name="Oval 103"/>
                <p:cNvSpPr/>
                <p:nvPr/>
              </p:nvSpPr>
              <p:spPr bwMode="gray">
                <a:xfrm>
                  <a:off x="15462588" y="1699429"/>
                  <a:ext cx="147473" cy="147473"/>
                </a:xfrm>
                <a:prstGeom prst="ellipse">
                  <a:avLst/>
                </a:prstGeom>
                <a:noFill/>
                <a:ln w="28575">
                  <a:solidFill>
                    <a:srgbClr val="3399FF"/>
                  </a:solidFill>
                  <a:miter lim="800000"/>
                  <a:headEnd/>
                  <a:tailEnd/>
                </a:ln>
                <a:effectLst/>
              </p:spPr>
              <p:txBody>
                <a:bodyPr wrap="none" rtlCol="0" anchor="ctr"/>
                <a:lstStyle/>
                <a:p>
                  <a:pPr eaLnBrk="1" fontAlgn="auto" hangingPunct="1">
                    <a:spcBef>
                      <a:spcPts val="0"/>
                    </a:spcBef>
                    <a:spcAft>
                      <a:spcPts val="0"/>
                    </a:spcAft>
                  </a:pPr>
                  <a:endParaRPr lang="en-US" sz="1800" dirty="0">
                    <a:solidFill>
                      <a:prstClr val="black"/>
                    </a:solidFill>
                    <a:latin typeface="Arial"/>
                  </a:endParaRPr>
                </a:p>
              </p:txBody>
            </p:sp>
            <p:sp>
              <p:nvSpPr>
                <p:cNvPr id="105" name="TextBox 104"/>
                <p:cNvSpPr txBox="1"/>
                <p:nvPr/>
              </p:nvSpPr>
              <p:spPr>
                <a:xfrm>
                  <a:off x="15638659" y="1634665"/>
                  <a:ext cx="961434" cy="262959"/>
                </a:xfrm>
                <a:prstGeom prst="rect">
                  <a:avLst/>
                </a:prstGeom>
                <a:noFill/>
              </p:spPr>
              <p:txBody>
                <a:bodyPr wrap="none" rtlCol="0">
                  <a:spAutoFit/>
                </a:bodyPr>
                <a:lstStyle/>
                <a:p>
                  <a:pPr algn="l" eaLnBrk="1" fontAlgn="auto" hangingPunct="1">
                    <a:spcBef>
                      <a:spcPts val="0"/>
                    </a:spcBef>
                    <a:spcAft>
                      <a:spcPts val="0"/>
                    </a:spcAft>
                  </a:pPr>
                  <a:r>
                    <a:rPr lang="en-US" sz="1200" dirty="0">
                      <a:solidFill>
                        <a:prstClr val="black"/>
                      </a:solidFill>
                      <a:latin typeface="Arial"/>
                    </a:rPr>
                    <a:t>Ileal bypass</a:t>
                  </a:r>
                </a:p>
              </p:txBody>
            </p:sp>
          </p:grpSp>
          <p:grpSp>
            <p:nvGrpSpPr>
              <p:cNvPr id="95" name="Group 94"/>
              <p:cNvGrpSpPr/>
              <p:nvPr/>
            </p:nvGrpSpPr>
            <p:grpSpPr>
              <a:xfrm>
                <a:off x="6646173" y="2604152"/>
                <a:ext cx="1277023" cy="262959"/>
                <a:chOff x="1736694" y="1653418"/>
                <a:chExt cx="1277023" cy="262959"/>
              </a:xfrm>
            </p:grpSpPr>
            <p:sp>
              <p:nvSpPr>
                <p:cNvPr id="102" name="Oval 101"/>
                <p:cNvSpPr/>
                <p:nvPr/>
              </p:nvSpPr>
              <p:spPr bwMode="gray">
                <a:xfrm>
                  <a:off x="1736694" y="1718182"/>
                  <a:ext cx="147473" cy="147473"/>
                </a:xfrm>
                <a:prstGeom prst="ellipse">
                  <a:avLst/>
                </a:prstGeom>
                <a:noFill/>
                <a:ln w="28575">
                  <a:solidFill>
                    <a:srgbClr val="808000"/>
                  </a:solidFill>
                  <a:miter lim="800000"/>
                  <a:headEnd/>
                  <a:tailEnd/>
                </a:ln>
                <a:effectLst/>
              </p:spPr>
              <p:txBody>
                <a:bodyPr wrap="none" rtlCol="0" anchor="ctr"/>
                <a:lstStyle/>
                <a:p>
                  <a:pPr eaLnBrk="1" fontAlgn="auto" hangingPunct="1">
                    <a:spcBef>
                      <a:spcPts val="0"/>
                    </a:spcBef>
                    <a:spcAft>
                      <a:spcPts val="0"/>
                    </a:spcAft>
                  </a:pPr>
                  <a:endParaRPr lang="en-US" sz="1800" dirty="0">
                    <a:solidFill>
                      <a:prstClr val="black"/>
                    </a:solidFill>
                    <a:latin typeface="Arial"/>
                  </a:endParaRPr>
                </a:p>
              </p:txBody>
            </p:sp>
            <p:sp>
              <p:nvSpPr>
                <p:cNvPr id="103" name="TextBox 102"/>
                <p:cNvSpPr txBox="1"/>
                <p:nvPr/>
              </p:nvSpPr>
              <p:spPr>
                <a:xfrm>
                  <a:off x="1912765" y="1653418"/>
                  <a:ext cx="1100952" cy="262959"/>
                </a:xfrm>
                <a:prstGeom prst="rect">
                  <a:avLst/>
                </a:prstGeom>
                <a:noFill/>
              </p:spPr>
              <p:txBody>
                <a:bodyPr wrap="none" rtlCol="0">
                  <a:spAutoFit/>
                </a:bodyPr>
                <a:lstStyle/>
                <a:p>
                  <a:pPr algn="l" eaLnBrk="1" fontAlgn="auto" hangingPunct="1">
                    <a:spcBef>
                      <a:spcPts val="0"/>
                    </a:spcBef>
                    <a:spcAft>
                      <a:spcPts val="0"/>
                    </a:spcAft>
                  </a:pPr>
                  <a:r>
                    <a:rPr lang="en-US" sz="1200" dirty="0">
                      <a:solidFill>
                        <a:prstClr val="black"/>
                      </a:solidFill>
                      <a:latin typeface="Arial"/>
                    </a:rPr>
                    <a:t>Bile acid resin</a:t>
                  </a:r>
                </a:p>
              </p:txBody>
            </p:sp>
          </p:grpSp>
          <p:grpSp>
            <p:nvGrpSpPr>
              <p:cNvPr id="96" name="Group 95"/>
              <p:cNvGrpSpPr/>
              <p:nvPr/>
            </p:nvGrpSpPr>
            <p:grpSpPr>
              <a:xfrm>
                <a:off x="6646173" y="1987616"/>
                <a:ext cx="1005738" cy="262959"/>
                <a:chOff x="15462588" y="1634665"/>
                <a:chExt cx="1005738" cy="262959"/>
              </a:xfrm>
            </p:grpSpPr>
            <p:sp>
              <p:nvSpPr>
                <p:cNvPr id="100" name="Oval 99"/>
                <p:cNvSpPr/>
                <p:nvPr/>
              </p:nvSpPr>
              <p:spPr bwMode="gray">
                <a:xfrm>
                  <a:off x="15462588" y="1699429"/>
                  <a:ext cx="147473" cy="147473"/>
                </a:xfrm>
                <a:prstGeom prst="ellipse">
                  <a:avLst/>
                </a:prstGeom>
                <a:noFill/>
                <a:ln w="28575">
                  <a:solidFill>
                    <a:srgbClr val="0033CC"/>
                  </a:solidFill>
                  <a:miter lim="800000"/>
                  <a:headEnd/>
                  <a:tailEnd/>
                </a:ln>
                <a:effectLst/>
              </p:spPr>
              <p:txBody>
                <a:bodyPr wrap="none" rtlCol="0" anchor="ctr"/>
                <a:lstStyle/>
                <a:p>
                  <a:pPr eaLnBrk="1" fontAlgn="auto" hangingPunct="1">
                    <a:spcBef>
                      <a:spcPts val="0"/>
                    </a:spcBef>
                    <a:spcAft>
                      <a:spcPts val="0"/>
                    </a:spcAft>
                  </a:pPr>
                  <a:endParaRPr lang="en-US" sz="1800" dirty="0">
                    <a:solidFill>
                      <a:prstClr val="black"/>
                    </a:solidFill>
                    <a:latin typeface="Arial"/>
                  </a:endParaRPr>
                </a:p>
              </p:txBody>
            </p:sp>
            <p:sp>
              <p:nvSpPr>
                <p:cNvPr id="101" name="TextBox 100"/>
                <p:cNvSpPr txBox="1"/>
                <p:nvPr/>
              </p:nvSpPr>
              <p:spPr>
                <a:xfrm>
                  <a:off x="15638659" y="1634665"/>
                  <a:ext cx="829667" cy="262959"/>
                </a:xfrm>
                <a:prstGeom prst="rect">
                  <a:avLst/>
                </a:prstGeom>
                <a:noFill/>
              </p:spPr>
              <p:txBody>
                <a:bodyPr wrap="none" rtlCol="0">
                  <a:spAutoFit/>
                </a:bodyPr>
                <a:lstStyle/>
                <a:p>
                  <a:pPr algn="l" eaLnBrk="1" fontAlgn="auto" hangingPunct="1">
                    <a:spcBef>
                      <a:spcPts val="0"/>
                    </a:spcBef>
                    <a:spcAft>
                      <a:spcPts val="0"/>
                    </a:spcAft>
                  </a:pPr>
                  <a:r>
                    <a:rPr lang="en-US" sz="1200" dirty="0">
                      <a:solidFill>
                        <a:prstClr val="black"/>
                      </a:solidFill>
                      <a:latin typeface="Arial"/>
                    </a:rPr>
                    <a:t>Ezetimibe</a:t>
                  </a:r>
                </a:p>
              </p:txBody>
            </p:sp>
          </p:grpSp>
          <p:grpSp>
            <p:nvGrpSpPr>
              <p:cNvPr id="97" name="Group 96"/>
              <p:cNvGrpSpPr/>
              <p:nvPr/>
            </p:nvGrpSpPr>
            <p:grpSpPr>
              <a:xfrm>
                <a:off x="6646173" y="2295884"/>
                <a:ext cx="816614" cy="262959"/>
                <a:chOff x="15462588" y="1634665"/>
                <a:chExt cx="816614" cy="262959"/>
              </a:xfrm>
            </p:grpSpPr>
            <p:sp>
              <p:nvSpPr>
                <p:cNvPr id="98" name="Oval 97"/>
                <p:cNvSpPr/>
                <p:nvPr/>
              </p:nvSpPr>
              <p:spPr bwMode="gray">
                <a:xfrm>
                  <a:off x="15462588" y="1699429"/>
                  <a:ext cx="147473" cy="147473"/>
                </a:xfrm>
                <a:prstGeom prst="ellipse">
                  <a:avLst/>
                </a:prstGeom>
                <a:noFill/>
                <a:ln w="28575">
                  <a:solidFill>
                    <a:srgbClr val="9933FF"/>
                  </a:solidFill>
                  <a:miter lim="800000"/>
                  <a:headEnd/>
                  <a:tailEnd/>
                </a:ln>
                <a:effectLst/>
              </p:spPr>
              <p:txBody>
                <a:bodyPr wrap="none" rtlCol="0" anchor="ctr"/>
                <a:lstStyle/>
                <a:p>
                  <a:pPr eaLnBrk="1" fontAlgn="auto" hangingPunct="1">
                    <a:spcBef>
                      <a:spcPts val="0"/>
                    </a:spcBef>
                    <a:spcAft>
                      <a:spcPts val="0"/>
                    </a:spcAft>
                  </a:pPr>
                  <a:endParaRPr lang="en-US" sz="1800" dirty="0">
                    <a:solidFill>
                      <a:prstClr val="black"/>
                    </a:solidFill>
                    <a:latin typeface="Arial"/>
                  </a:endParaRPr>
                </a:p>
              </p:txBody>
            </p:sp>
            <p:sp>
              <p:nvSpPr>
                <p:cNvPr id="99" name="TextBox 98"/>
                <p:cNvSpPr txBox="1"/>
                <p:nvPr/>
              </p:nvSpPr>
              <p:spPr>
                <a:xfrm>
                  <a:off x="15638659" y="1634665"/>
                  <a:ext cx="640543" cy="262959"/>
                </a:xfrm>
                <a:prstGeom prst="rect">
                  <a:avLst/>
                </a:prstGeom>
                <a:noFill/>
              </p:spPr>
              <p:txBody>
                <a:bodyPr wrap="none" rtlCol="0">
                  <a:spAutoFit/>
                </a:bodyPr>
                <a:lstStyle/>
                <a:p>
                  <a:pPr algn="l" eaLnBrk="1" fontAlgn="auto" hangingPunct="1">
                    <a:spcBef>
                      <a:spcPts val="0"/>
                    </a:spcBef>
                    <a:spcAft>
                      <a:spcPts val="0"/>
                    </a:spcAft>
                  </a:pPr>
                  <a:r>
                    <a:rPr lang="en-US" sz="1200" dirty="0">
                      <a:solidFill>
                        <a:prstClr val="black"/>
                      </a:solidFill>
                      <a:latin typeface="Arial"/>
                    </a:rPr>
                    <a:t>Fibrate</a:t>
                  </a:r>
                </a:p>
              </p:txBody>
            </p:sp>
          </p:grpSp>
        </p:grpSp>
        <p:sp>
          <p:nvSpPr>
            <p:cNvPr id="9" name="TextBox 8"/>
            <p:cNvSpPr txBox="1"/>
            <p:nvPr/>
          </p:nvSpPr>
          <p:spPr>
            <a:xfrm>
              <a:off x="3598224" y="1331190"/>
              <a:ext cx="3738895" cy="321394"/>
            </a:xfrm>
            <a:prstGeom prst="rect">
              <a:avLst/>
            </a:prstGeom>
            <a:noFill/>
          </p:spPr>
          <p:txBody>
            <a:bodyPr wrap="none" rtlCol="0">
              <a:spAutoFit/>
            </a:bodyPr>
            <a:lstStyle/>
            <a:p>
              <a:pPr eaLnBrk="1" fontAlgn="auto" hangingPunct="1">
                <a:spcBef>
                  <a:spcPts val="0"/>
                </a:spcBef>
                <a:spcAft>
                  <a:spcPts val="0"/>
                </a:spcAft>
              </a:pPr>
              <a:r>
                <a:rPr lang="en-US" sz="1600" b="1" dirty="0">
                  <a:solidFill>
                    <a:prstClr val="black"/>
                  </a:solidFill>
                  <a:latin typeface="Arial"/>
                </a:rPr>
                <a:t>More LDL lowering and risk reduction</a:t>
              </a:r>
            </a:p>
          </p:txBody>
        </p:sp>
        <p:cxnSp>
          <p:nvCxnSpPr>
            <p:cNvPr id="10" name="Straight Connector 9"/>
            <p:cNvCxnSpPr/>
            <p:nvPr/>
          </p:nvCxnSpPr>
          <p:spPr bwMode="auto">
            <a:xfrm flipH="1">
              <a:off x="1739188" y="1744883"/>
              <a:ext cx="3772397" cy="2734440"/>
            </a:xfrm>
            <a:prstGeom prst="line">
              <a:avLst/>
            </a:prstGeom>
            <a:solidFill>
              <a:schemeClr val="accent1"/>
            </a:solidFill>
            <a:ln w="19050" cap="flat" cmpd="sng" algn="ctr">
              <a:solidFill>
                <a:schemeClr val="tx1"/>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rot="16200000">
              <a:off x="59305" y="2877312"/>
              <a:ext cx="2264670" cy="297639"/>
            </a:xfrm>
            <a:prstGeom prst="rect">
              <a:avLst/>
            </a:prstGeom>
            <a:noFill/>
          </p:spPr>
          <p:txBody>
            <a:bodyPr wrap="none" rtlCol="0">
              <a:spAutoFit/>
            </a:bodyPr>
            <a:lstStyle/>
            <a:p>
              <a:pPr eaLnBrk="1" fontAlgn="auto" hangingPunct="1">
                <a:spcBef>
                  <a:spcPts val="0"/>
                </a:spcBef>
                <a:spcAft>
                  <a:spcPts val="0"/>
                </a:spcAft>
              </a:pPr>
              <a:r>
                <a:rPr lang="en-US" sz="1400" dirty="0">
                  <a:solidFill>
                    <a:prstClr val="black"/>
                  </a:solidFill>
                  <a:latin typeface="Arial"/>
                </a:rPr>
                <a:t>Reduction in CV events (%)</a:t>
              </a:r>
            </a:p>
          </p:txBody>
        </p:sp>
        <p:grpSp>
          <p:nvGrpSpPr>
            <p:cNvPr id="12" name="Group 11"/>
            <p:cNvGrpSpPr/>
            <p:nvPr/>
          </p:nvGrpSpPr>
          <p:grpSpPr>
            <a:xfrm>
              <a:off x="1386954" y="4383811"/>
              <a:ext cx="301418" cy="262958"/>
              <a:chOff x="488800" y="1837583"/>
              <a:chExt cx="374165" cy="345932"/>
            </a:xfrm>
          </p:grpSpPr>
          <p:cxnSp>
            <p:nvCxnSpPr>
              <p:cNvPr id="90" name="Straight Connector 89"/>
              <p:cNvCxnSpPr/>
              <p:nvPr/>
            </p:nvCxnSpPr>
            <p:spPr bwMode="auto">
              <a:xfrm>
                <a:off x="771524" y="1991471"/>
                <a:ext cx="9144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91" name="TextBox 90"/>
              <p:cNvSpPr txBox="1"/>
              <p:nvPr/>
            </p:nvSpPr>
            <p:spPr>
              <a:xfrm>
                <a:off x="488800" y="1837583"/>
                <a:ext cx="323675" cy="345932"/>
              </a:xfrm>
              <a:prstGeom prst="rect">
                <a:avLst/>
              </a:prstGeom>
              <a:noFill/>
            </p:spPr>
            <p:txBody>
              <a:bodyPr wrap="none" rtlCol="0">
                <a:spAutoFit/>
              </a:bodyPr>
              <a:lstStyle/>
              <a:p>
                <a:pPr algn="r" eaLnBrk="1" fontAlgn="auto" hangingPunct="1">
                  <a:spcBef>
                    <a:spcPts val="0"/>
                  </a:spcBef>
                  <a:spcAft>
                    <a:spcPts val="0"/>
                  </a:spcAft>
                </a:pPr>
                <a:r>
                  <a:rPr lang="en-US" sz="1200" dirty="0">
                    <a:solidFill>
                      <a:prstClr val="black"/>
                    </a:solidFill>
                    <a:latin typeface="Arial"/>
                  </a:rPr>
                  <a:t>0</a:t>
                </a:r>
              </a:p>
            </p:txBody>
          </p:sp>
        </p:grpSp>
        <p:grpSp>
          <p:nvGrpSpPr>
            <p:cNvPr id="13" name="Group 12"/>
            <p:cNvGrpSpPr/>
            <p:nvPr/>
          </p:nvGrpSpPr>
          <p:grpSpPr>
            <a:xfrm>
              <a:off x="1304793" y="3785362"/>
              <a:ext cx="383578" cy="262958"/>
              <a:chOff x="386811" y="1837583"/>
              <a:chExt cx="476154" cy="345932"/>
            </a:xfrm>
          </p:grpSpPr>
          <p:cxnSp>
            <p:nvCxnSpPr>
              <p:cNvPr id="88" name="Straight Connector 87"/>
              <p:cNvCxnSpPr/>
              <p:nvPr/>
            </p:nvCxnSpPr>
            <p:spPr bwMode="auto">
              <a:xfrm>
                <a:off x="771525" y="1991471"/>
                <a:ext cx="9144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89" name="TextBox 88"/>
              <p:cNvSpPr txBox="1"/>
              <p:nvPr/>
            </p:nvSpPr>
            <p:spPr>
              <a:xfrm>
                <a:off x="386811" y="1837583"/>
                <a:ext cx="425664" cy="345932"/>
              </a:xfrm>
              <a:prstGeom prst="rect">
                <a:avLst/>
              </a:prstGeom>
              <a:noFill/>
            </p:spPr>
            <p:txBody>
              <a:bodyPr wrap="none" rtlCol="0">
                <a:spAutoFit/>
              </a:bodyPr>
              <a:lstStyle/>
              <a:p>
                <a:pPr algn="r" eaLnBrk="1" fontAlgn="auto" hangingPunct="1">
                  <a:spcBef>
                    <a:spcPts val="0"/>
                  </a:spcBef>
                  <a:spcAft>
                    <a:spcPts val="0"/>
                  </a:spcAft>
                </a:pPr>
                <a:r>
                  <a:rPr lang="en-US" sz="1200" dirty="0">
                    <a:solidFill>
                      <a:prstClr val="black"/>
                    </a:solidFill>
                    <a:latin typeface="Arial"/>
                  </a:rPr>
                  <a:t>10</a:t>
                </a:r>
              </a:p>
            </p:txBody>
          </p:sp>
        </p:grpSp>
        <p:grpSp>
          <p:nvGrpSpPr>
            <p:cNvPr id="14" name="Group 13"/>
            <p:cNvGrpSpPr/>
            <p:nvPr/>
          </p:nvGrpSpPr>
          <p:grpSpPr>
            <a:xfrm>
              <a:off x="1304793" y="3186914"/>
              <a:ext cx="383578" cy="262958"/>
              <a:chOff x="386811" y="1837584"/>
              <a:chExt cx="476154" cy="345932"/>
            </a:xfrm>
          </p:grpSpPr>
          <p:cxnSp>
            <p:nvCxnSpPr>
              <p:cNvPr id="86" name="Straight Connector 85"/>
              <p:cNvCxnSpPr/>
              <p:nvPr/>
            </p:nvCxnSpPr>
            <p:spPr bwMode="auto">
              <a:xfrm>
                <a:off x="771525" y="1991472"/>
                <a:ext cx="9144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87" name="TextBox 86"/>
              <p:cNvSpPr txBox="1"/>
              <p:nvPr/>
            </p:nvSpPr>
            <p:spPr>
              <a:xfrm>
                <a:off x="386811" y="1837584"/>
                <a:ext cx="425664" cy="345932"/>
              </a:xfrm>
              <a:prstGeom prst="rect">
                <a:avLst/>
              </a:prstGeom>
              <a:noFill/>
            </p:spPr>
            <p:txBody>
              <a:bodyPr wrap="none" rtlCol="0">
                <a:spAutoFit/>
              </a:bodyPr>
              <a:lstStyle/>
              <a:p>
                <a:pPr algn="r" eaLnBrk="1" fontAlgn="auto" hangingPunct="1">
                  <a:spcBef>
                    <a:spcPts val="0"/>
                  </a:spcBef>
                  <a:spcAft>
                    <a:spcPts val="0"/>
                  </a:spcAft>
                </a:pPr>
                <a:r>
                  <a:rPr lang="en-US" sz="1200" dirty="0">
                    <a:solidFill>
                      <a:prstClr val="black"/>
                    </a:solidFill>
                    <a:latin typeface="Arial"/>
                  </a:rPr>
                  <a:t>20</a:t>
                </a:r>
              </a:p>
            </p:txBody>
          </p:sp>
        </p:grpSp>
        <p:grpSp>
          <p:nvGrpSpPr>
            <p:cNvPr id="15" name="Group 14"/>
            <p:cNvGrpSpPr/>
            <p:nvPr/>
          </p:nvGrpSpPr>
          <p:grpSpPr>
            <a:xfrm>
              <a:off x="1304793" y="2588464"/>
              <a:ext cx="383578" cy="262958"/>
              <a:chOff x="386811" y="1837584"/>
              <a:chExt cx="476154" cy="345932"/>
            </a:xfrm>
          </p:grpSpPr>
          <p:cxnSp>
            <p:nvCxnSpPr>
              <p:cNvPr id="84" name="Straight Connector 83"/>
              <p:cNvCxnSpPr/>
              <p:nvPr/>
            </p:nvCxnSpPr>
            <p:spPr bwMode="auto">
              <a:xfrm>
                <a:off x="771525" y="1991472"/>
                <a:ext cx="9144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85" name="TextBox 84"/>
              <p:cNvSpPr txBox="1"/>
              <p:nvPr/>
            </p:nvSpPr>
            <p:spPr>
              <a:xfrm>
                <a:off x="386811" y="1837584"/>
                <a:ext cx="425664" cy="345932"/>
              </a:xfrm>
              <a:prstGeom prst="rect">
                <a:avLst/>
              </a:prstGeom>
              <a:noFill/>
            </p:spPr>
            <p:txBody>
              <a:bodyPr wrap="none" rtlCol="0">
                <a:spAutoFit/>
              </a:bodyPr>
              <a:lstStyle/>
              <a:p>
                <a:pPr algn="r" eaLnBrk="1" fontAlgn="auto" hangingPunct="1">
                  <a:spcBef>
                    <a:spcPts val="0"/>
                  </a:spcBef>
                  <a:spcAft>
                    <a:spcPts val="0"/>
                  </a:spcAft>
                </a:pPr>
                <a:r>
                  <a:rPr lang="en-US" sz="1200" dirty="0">
                    <a:solidFill>
                      <a:prstClr val="black"/>
                    </a:solidFill>
                    <a:latin typeface="Arial"/>
                  </a:rPr>
                  <a:t>30</a:t>
                </a:r>
              </a:p>
            </p:txBody>
          </p:sp>
        </p:grpSp>
        <p:grpSp>
          <p:nvGrpSpPr>
            <p:cNvPr id="16" name="Group 15"/>
            <p:cNvGrpSpPr/>
            <p:nvPr/>
          </p:nvGrpSpPr>
          <p:grpSpPr>
            <a:xfrm>
              <a:off x="1304793" y="1990016"/>
              <a:ext cx="383578" cy="262958"/>
              <a:chOff x="386811" y="1837587"/>
              <a:chExt cx="476154" cy="345932"/>
            </a:xfrm>
          </p:grpSpPr>
          <p:cxnSp>
            <p:nvCxnSpPr>
              <p:cNvPr id="82" name="Straight Connector 81"/>
              <p:cNvCxnSpPr/>
              <p:nvPr/>
            </p:nvCxnSpPr>
            <p:spPr bwMode="auto">
              <a:xfrm>
                <a:off x="771525" y="1991475"/>
                <a:ext cx="9144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83" name="TextBox 82"/>
              <p:cNvSpPr txBox="1"/>
              <p:nvPr/>
            </p:nvSpPr>
            <p:spPr>
              <a:xfrm>
                <a:off x="386811" y="1837587"/>
                <a:ext cx="425664" cy="345932"/>
              </a:xfrm>
              <a:prstGeom prst="rect">
                <a:avLst/>
              </a:prstGeom>
              <a:noFill/>
            </p:spPr>
            <p:txBody>
              <a:bodyPr wrap="none" rtlCol="0">
                <a:spAutoFit/>
              </a:bodyPr>
              <a:lstStyle/>
              <a:p>
                <a:pPr algn="r" eaLnBrk="1" fontAlgn="auto" hangingPunct="1">
                  <a:spcBef>
                    <a:spcPts val="0"/>
                  </a:spcBef>
                  <a:spcAft>
                    <a:spcPts val="0"/>
                  </a:spcAft>
                </a:pPr>
                <a:r>
                  <a:rPr lang="en-US" sz="1200" dirty="0">
                    <a:solidFill>
                      <a:prstClr val="black"/>
                    </a:solidFill>
                    <a:latin typeface="Arial"/>
                  </a:rPr>
                  <a:t>40</a:t>
                </a:r>
              </a:p>
            </p:txBody>
          </p:sp>
        </p:grpSp>
        <p:grpSp>
          <p:nvGrpSpPr>
            <p:cNvPr id="17" name="Group 16"/>
            <p:cNvGrpSpPr/>
            <p:nvPr/>
          </p:nvGrpSpPr>
          <p:grpSpPr>
            <a:xfrm>
              <a:off x="1304792" y="1391567"/>
              <a:ext cx="383578" cy="262958"/>
              <a:chOff x="386811" y="1837588"/>
              <a:chExt cx="476154" cy="345932"/>
            </a:xfrm>
          </p:grpSpPr>
          <p:cxnSp>
            <p:nvCxnSpPr>
              <p:cNvPr id="80" name="Straight Connector 79"/>
              <p:cNvCxnSpPr/>
              <p:nvPr/>
            </p:nvCxnSpPr>
            <p:spPr bwMode="auto">
              <a:xfrm>
                <a:off x="771525" y="1991476"/>
                <a:ext cx="9144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81" name="TextBox 80"/>
              <p:cNvSpPr txBox="1"/>
              <p:nvPr/>
            </p:nvSpPr>
            <p:spPr>
              <a:xfrm>
                <a:off x="386811" y="1837588"/>
                <a:ext cx="425664" cy="345932"/>
              </a:xfrm>
              <a:prstGeom prst="rect">
                <a:avLst/>
              </a:prstGeom>
              <a:noFill/>
            </p:spPr>
            <p:txBody>
              <a:bodyPr wrap="none" rtlCol="0">
                <a:spAutoFit/>
              </a:bodyPr>
              <a:lstStyle/>
              <a:p>
                <a:pPr algn="r" eaLnBrk="1" fontAlgn="auto" hangingPunct="1">
                  <a:spcBef>
                    <a:spcPts val="0"/>
                  </a:spcBef>
                  <a:spcAft>
                    <a:spcPts val="0"/>
                  </a:spcAft>
                </a:pPr>
                <a:r>
                  <a:rPr lang="en-US" sz="1200" dirty="0">
                    <a:solidFill>
                      <a:prstClr val="black"/>
                    </a:solidFill>
                    <a:latin typeface="Arial"/>
                  </a:rPr>
                  <a:t>50</a:t>
                </a:r>
              </a:p>
            </p:txBody>
          </p:sp>
        </p:grpSp>
        <p:grpSp>
          <p:nvGrpSpPr>
            <p:cNvPr id="18" name="Statin studies"/>
            <p:cNvGrpSpPr/>
            <p:nvPr/>
          </p:nvGrpSpPr>
          <p:grpSpPr>
            <a:xfrm>
              <a:off x="2354144" y="2241844"/>
              <a:ext cx="2778393" cy="1875658"/>
              <a:chOff x="2516849" y="2289384"/>
              <a:chExt cx="3126329" cy="2236676"/>
            </a:xfrm>
          </p:grpSpPr>
          <p:sp>
            <p:nvSpPr>
              <p:cNvPr id="67" name="Rectangle 66"/>
              <p:cNvSpPr/>
              <p:nvPr/>
            </p:nvSpPr>
            <p:spPr>
              <a:xfrm flipV="1">
                <a:off x="3547703" y="3201225"/>
                <a:ext cx="58226" cy="52260"/>
              </a:xfrm>
              <a:prstGeom prst="rect">
                <a:avLst/>
              </a:prstGeom>
              <a:solidFill>
                <a:srgbClr val="FF0000"/>
              </a:solidFill>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68" name="Rectangle 67"/>
              <p:cNvSpPr/>
              <p:nvPr/>
            </p:nvSpPr>
            <p:spPr>
              <a:xfrm>
                <a:off x="2516849" y="3588284"/>
                <a:ext cx="42654" cy="418096"/>
              </a:xfrm>
              <a:prstGeom prst="rect">
                <a:avLst/>
              </a:prstGeom>
              <a:solidFill>
                <a:srgbClr val="FF0000"/>
              </a:solidFill>
            </p:spPr>
            <p:txBody>
              <a:bodyPr wrap="square" rtlCol="0" anchor="ctr">
                <a:sp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69" name="Rectangle 68"/>
              <p:cNvSpPr/>
              <p:nvPr/>
            </p:nvSpPr>
            <p:spPr>
              <a:xfrm>
                <a:off x="2891910" y="4107964"/>
                <a:ext cx="104810" cy="418096"/>
              </a:xfrm>
              <a:prstGeom prst="rect">
                <a:avLst/>
              </a:prstGeom>
              <a:solidFill>
                <a:srgbClr val="FF0000"/>
              </a:solidFill>
            </p:spPr>
            <p:txBody>
              <a:bodyPr wrap="square" rtlCol="0" anchor="ctr">
                <a:sp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70" name="Rectangle 69"/>
              <p:cNvSpPr/>
              <p:nvPr/>
            </p:nvSpPr>
            <p:spPr>
              <a:xfrm flipV="1">
                <a:off x="3726754" y="3415210"/>
                <a:ext cx="58226" cy="52260"/>
              </a:xfrm>
              <a:prstGeom prst="rect">
                <a:avLst/>
              </a:prstGeom>
              <a:solidFill>
                <a:srgbClr val="FF0000"/>
              </a:solidFill>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71" name="Rectangle 70"/>
              <p:cNvSpPr/>
              <p:nvPr/>
            </p:nvSpPr>
            <p:spPr>
              <a:xfrm flipV="1">
                <a:off x="3757324" y="2325625"/>
                <a:ext cx="84428" cy="65362"/>
              </a:xfrm>
              <a:prstGeom prst="rect">
                <a:avLst/>
              </a:prstGeom>
              <a:solidFill>
                <a:srgbClr val="FF0000"/>
              </a:solidFill>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72" name="Rectangle 71"/>
              <p:cNvSpPr/>
              <p:nvPr/>
            </p:nvSpPr>
            <p:spPr>
              <a:xfrm flipV="1">
                <a:off x="3964762" y="3648703"/>
                <a:ext cx="93161" cy="96222"/>
              </a:xfrm>
              <a:prstGeom prst="rect">
                <a:avLst/>
              </a:prstGeom>
              <a:solidFill>
                <a:srgbClr val="FF0000"/>
              </a:solidFill>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73" name="Rectangle 72"/>
              <p:cNvSpPr/>
              <p:nvPr/>
            </p:nvSpPr>
            <p:spPr>
              <a:xfrm flipV="1">
                <a:off x="3916724" y="3218692"/>
                <a:ext cx="154301" cy="148334"/>
              </a:xfrm>
              <a:prstGeom prst="rect">
                <a:avLst/>
              </a:prstGeom>
              <a:solidFill>
                <a:srgbClr val="FF0000"/>
              </a:solidFill>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74" name="Rectangle 73"/>
              <p:cNvSpPr/>
              <p:nvPr/>
            </p:nvSpPr>
            <p:spPr>
              <a:xfrm flipV="1">
                <a:off x="4057316" y="3821203"/>
                <a:ext cx="31498" cy="41923"/>
              </a:xfrm>
              <a:prstGeom prst="rect">
                <a:avLst/>
              </a:prstGeom>
              <a:solidFill>
                <a:srgbClr val="FF0000"/>
              </a:solidFill>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75" name="Rectangle 74"/>
              <p:cNvSpPr/>
              <p:nvPr/>
            </p:nvSpPr>
            <p:spPr>
              <a:xfrm flipV="1">
                <a:off x="4027069" y="2633505"/>
                <a:ext cx="96361" cy="89673"/>
              </a:xfrm>
              <a:prstGeom prst="rect">
                <a:avLst/>
              </a:prstGeom>
              <a:solidFill>
                <a:srgbClr val="FF0000"/>
              </a:solidFill>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76" name="Rectangle 75"/>
              <p:cNvSpPr/>
              <p:nvPr/>
            </p:nvSpPr>
            <p:spPr>
              <a:xfrm flipV="1">
                <a:off x="4031435" y="2439171"/>
                <a:ext cx="83259" cy="63471"/>
              </a:xfrm>
              <a:prstGeom prst="rect">
                <a:avLst/>
              </a:prstGeom>
              <a:solidFill>
                <a:srgbClr val="FF0000"/>
              </a:solidFill>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77" name="Rectangle 76"/>
              <p:cNvSpPr/>
              <p:nvPr/>
            </p:nvSpPr>
            <p:spPr>
              <a:xfrm flipV="1">
                <a:off x="4203936" y="2661891"/>
                <a:ext cx="48324" cy="48186"/>
              </a:xfrm>
              <a:prstGeom prst="rect">
                <a:avLst/>
              </a:prstGeom>
              <a:solidFill>
                <a:srgbClr val="FF0000"/>
              </a:solidFill>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78" name="Rectangle 77"/>
              <p:cNvSpPr/>
              <p:nvPr/>
            </p:nvSpPr>
            <p:spPr>
              <a:xfrm flipV="1">
                <a:off x="4448493" y="2950118"/>
                <a:ext cx="196805" cy="196663"/>
              </a:xfrm>
              <a:prstGeom prst="rect">
                <a:avLst/>
              </a:prstGeom>
              <a:solidFill>
                <a:srgbClr val="FF0000"/>
              </a:solidFill>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79" name="Rectangle 78"/>
              <p:cNvSpPr/>
              <p:nvPr/>
            </p:nvSpPr>
            <p:spPr>
              <a:xfrm flipV="1">
                <a:off x="5504019" y="2289384"/>
                <a:ext cx="139159" cy="145426"/>
              </a:xfrm>
              <a:prstGeom prst="rect">
                <a:avLst/>
              </a:prstGeom>
              <a:solidFill>
                <a:srgbClr val="FF0000"/>
              </a:solidFill>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grpSp>
        <p:grpSp>
          <p:nvGrpSpPr>
            <p:cNvPr id="19" name="Group 18"/>
            <p:cNvGrpSpPr/>
            <p:nvPr/>
          </p:nvGrpSpPr>
          <p:grpSpPr>
            <a:xfrm>
              <a:off x="1635045" y="1980373"/>
              <a:ext cx="3423012" cy="2687516"/>
              <a:chOff x="1635045" y="1980373"/>
              <a:chExt cx="3423012" cy="2687516"/>
            </a:xfrm>
          </p:grpSpPr>
          <p:sp>
            <p:nvSpPr>
              <p:cNvPr id="48" name="Oval 47"/>
              <p:cNvSpPr/>
              <p:nvPr/>
            </p:nvSpPr>
            <p:spPr>
              <a:xfrm>
                <a:off x="1635045" y="3924372"/>
                <a:ext cx="162128" cy="146439"/>
              </a:xfrm>
              <a:prstGeom prst="ellipse">
                <a:avLst/>
              </a:prstGeom>
              <a:noFill/>
              <a:ln w="28575">
                <a:solidFill>
                  <a:srgbClr val="6E2D9F"/>
                </a:solidFill>
              </a:ln>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49" name="Oval 48"/>
              <p:cNvSpPr/>
              <p:nvPr/>
            </p:nvSpPr>
            <p:spPr>
              <a:xfrm flipV="1">
                <a:off x="2641934" y="4078298"/>
                <a:ext cx="37258" cy="493027"/>
              </a:xfrm>
              <a:prstGeom prst="ellipse">
                <a:avLst/>
              </a:prstGeom>
              <a:noFill/>
              <a:ln w="28575">
                <a:solidFill>
                  <a:srgbClr val="FF9933"/>
                </a:solidFill>
              </a:ln>
            </p:spPr>
            <p:txBody>
              <a:bodyPr wrap="square" rtlCol="0" anchor="ctr">
                <a:sp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50" name="Oval 49"/>
              <p:cNvSpPr/>
              <p:nvPr/>
            </p:nvSpPr>
            <p:spPr>
              <a:xfrm>
                <a:off x="1876856" y="3949353"/>
                <a:ext cx="102848" cy="97048"/>
              </a:xfrm>
              <a:prstGeom prst="ellipse">
                <a:avLst/>
              </a:prstGeom>
              <a:noFill/>
              <a:ln w="28575">
                <a:solidFill>
                  <a:srgbClr val="FF9933"/>
                </a:solidFill>
              </a:ln>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51" name="Oval 50"/>
              <p:cNvSpPr/>
              <p:nvPr/>
            </p:nvSpPr>
            <p:spPr>
              <a:xfrm>
                <a:off x="2113067" y="3895084"/>
                <a:ext cx="100819" cy="102046"/>
              </a:xfrm>
              <a:prstGeom prst="ellipse">
                <a:avLst/>
              </a:prstGeom>
              <a:noFill/>
              <a:ln w="28575">
                <a:solidFill>
                  <a:srgbClr val="6E2D9F"/>
                </a:solidFill>
              </a:ln>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52" name="Oval 51"/>
              <p:cNvSpPr/>
              <p:nvPr/>
            </p:nvSpPr>
            <p:spPr>
              <a:xfrm>
                <a:off x="2291596" y="3751308"/>
                <a:ext cx="193167" cy="194552"/>
              </a:xfrm>
              <a:prstGeom prst="ellipse">
                <a:avLst/>
              </a:prstGeom>
              <a:noFill/>
              <a:ln w="28575">
                <a:solidFill>
                  <a:srgbClr val="6E2D9F"/>
                </a:solidFill>
              </a:ln>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53" name="Oval 52"/>
              <p:cNvSpPr/>
              <p:nvPr/>
            </p:nvSpPr>
            <p:spPr>
              <a:xfrm>
                <a:off x="2279249" y="3919225"/>
                <a:ext cx="75681" cy="71412"/>
              </a:xfrm>
              <a:prstGeom prst="ellipse">
                <a:avLst/>
              </a:prstGeom>
              <a:noFill/>
              <a:ln w="28575">
                <a:solidFill>
                  <a:srgbClr val="6E2D9F"/>
                </a:solidFill>
              </a:ln>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54" name="Oval 53"/>
              <p:cNvSpPr/>
              <p:nvPr/>
            </p:nvSpPr>
            <p:spPr>
              <a:xfrm>
                <a:off x="2134058" y="3117481"/>
                <a:ext cx="97736" cy="493027"/>
              </a:xfrm>
              <a:prstGeom prst="ellipse">
                <a:avLst/>
              </a:prstGeom>
              <a:noFill/>
              <a:ln w="28575">
                <a:solidFill>
                  <a:srgbClr val="6E2D9F"/>
                </a:solidFill>
              </a:ln>
            </p:spPr>
            <p:txBody>
              <a:bodyPr wrap="square" rtlCol="0" anchor="ctr">
                <a:sp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55" name="Oval 54"/>
              <p:cNvSpPr/>
              <p:nvPr/>
            </p:nvSpPr>
            <p:spPr>
              <a:xfrm>
                <a:off x="2434663" y="3043239"/>
                <a:ext cx="221930" cy="493027"/>
              </a:xfrm>
              <a:prstGeom prst="ellipse">
                <a:avLst/>
              </a:prstGeom>
              <a:noFill/>
              <a:ln w="28575">
                <a:solidFill>
                  <a:srgbClr val="6E2D9F"/>
                </a:solidFill>
              </a:ln>
            </p:spPr>
            <p:txBody>
              <a:bodyPr wrap="square" rtlCol="0" anchor="ctr">
                <a:sp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56" name="Oval 55"/>
              <p:cNvSpPr/>
              <p:nvPr/>
            </p:nvSpPr>
            <p:spPr>
              <a:xfrm>
                <a:off x="2898880" y="3343916"/>
                <a:ext cx="70501" cy="493027"/>
              </a:xfrm>
              <a:prstGeom prst="ellipse">
                <a:avLst/>
              </a:prstGeom>
              <a:noFill/>
              <a:ln w="28575">
                <a:solidFill>
                  <a:srgbClr val="00B050"/>
                </a:solidFill>
              </a:ln>
            </p:spPr>
            <p:txBody>
              <a:bodyPr wrap="square" rtlCol="0" anchor="ctr">
                <a:sp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57" name="Oval 56"/>
              <p:cNvSpPr/>
              <p:nvPr/>
            </p:nvSpPr>
            <p:spPr>
              <a:xfrm>
                <a:off x="2981894" y="3236502"/>
                <a:ext cx="62806" cy="493027"/>
              </a:xfrm>
              <a:prstGeom prst="ellipse">
                <a:avLst/>
              </a:prstGeom>
              <a:noFill/>
              <a:ln w="28575">
                <a:solidFill>
                  <a:srgbClr val="FF9933"/>
                </a:solidFill>
              </a:ln>
            </p:spPr>
            <p:txBody>
              <a:bodyPr wrap="square" rtlCol="0" anchor="ctr">
                <a:sp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58" name="Oval 57"/>
              <p:cNvSpPr/>
              <p:nvPr/>
            </p:nvSpPr>
            <p:spPr>
              <a:xfrm>
                <a:off x="3303141" y="3295097"/>
                <a:ext cx="47282" cy="493027"/>
              </a:xfrm>
              <a:prstGeom prst="ellipse">
                <a:avLst/>
              </a:prstGeom>
              <a:noFill/>
              <a:ln w="28575">
                <a:solidFill>
                  <a:srgbClr val="FF9933"/>
                </a:solidFill>
              </a:ln>
            </p:spPr>
            <p:txBody>
              <a:bodyPr wrap="square" rtlCol="0" anchor="ctr">
                <a:sp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59" name="Oval 58"/>
              <p:cNvSpPr/>
              <p:nvPr/>
            </p:nvSpPr>
            <p:spPr>
              <a:xfrm>
                <a:off x="3510390" y="3117481"/>
                <a:ext cx="140429" cy="493027"/>
              </a:xfrm>
              <a:prstGeom prst="ellipse">
                <a:avLst/>
              </a:prstGeom>
              <a:noFill/>
              <a:ln w="28575">
                <a:solidFill>
                  <a:srgbClr val="948A54"/>
                </a:solidFill>
              </a:ln>
            </p:spPr>
            <p:txBody>
              <a:bodyPr wrap="square" rtlCol="0" anchor="ctr">
                <a:sp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60" name="Oval 59"/>
              <p:cNvSpPr/>
              <p:nvPr/>
            </p:nvSpPr>
            <p:spPr>
              <a:xfrm flipV="1">
                <a:off x="2675203" y="2218415"/>
                <a:ext cx="140429" cy="493027"/>
              </a:xfrm>
              <a:prstGeom prst="ellipse">
                <a:avLst/>
              </a:prstGeom>
              <a:noFill/>
              <a:ln w="28575">
                <a:solidFill>
                  <a:srgbClr val="6E2D9F"/>
                </a:solidFill>
              </a:ln>
            </p:spPr>
            <p:txBody>
              <a:bodyPr wrap="square" rtlCol="0" anchor="ctr">
                <a:sp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61" name="Oval 60"/>
              <p:cNvSpPr/>
              <p:nvPr/>
            </p:nvSpPr>
            <p:spPr>
              <a:xfrm flipV="1">
                <a:off x="3012763" y="1980373"/>
                <a:ext cx="105498" cy="493027"/>
              </a:xfrm>
              <a:prstGeom prst="ellipse">
                <a:avLst/>
              </a:prstGeom>
              <a:noFill/>
              <a:ln w="28575">
                <a:solidFill>
                  <a:srgbClr val="948A54"/>
                </a:solidFill>
              </a:ln>
            </p:spPr>
            <p:txBody>
              <a:bodyPr wrap="square" rtlCol="0" anchor="ctr">
                <a:sp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62" name="Oval 61"/>
              <p:cNvSpPr/>
              <p:nvPr/>
            </p:nvSpPr>
            <p:spPr>
              <a:xfrm flipV="1">
                <a:off x="4994049" y="2397251"/>
                <a:ext cx="64008" cy="493027"/>
              </a:xfrm>
              <a:prstGeom prst="ellipse">
                <a:avLst/>
              </a:prstGeom>
              <a:noFill/>
              <a:ln w="28575">
                <a:solidFill>
                  <a:srgbClr val="3399FF"/>
                </a:solidFill>
              </a:ln>
            </p:spPr>
            <p:txBody>
              <a:bodyPr wrap="square" rtlCol="0" anchor="ctr">
                <a:sp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63" name="Oval 62"/>
              <p:cNvSpPr/>
              <p:nvPr/>
            </p:nvSpPr>
            <p:spPr>
              <a:xfrm flipV="1">
                <a:off x="3242551" y="2754925"/>
                <a:ext cx="57315" cy="493027"/>
              </a:xfrm>
              <a:prstGeom prst="ellipse">
                <a:avLst/>
              </a:prstGeom>
              <a:noFill/>
              <a:ln w="28575">
                <a:solidFill>
                  <a:srgbClr val="FF9933"/>
                </a:solidFill>
              </a:ln>
            </p:spPr>
            <p:txBody>
              <a:bodyPr wrap="square" rtlCol="0" anchor="ctr">
                <a:sp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64" name="Oval 63"/>
              <p:cNvSpPr/>
              <p:nvPr/>
            </p:nvSpPr>
            <p:spPr>
              <a:xfrm>
                <a:off x="2023181" y="4128320"/>
                <a:ext cx="317677" cy="300332"/>
              </a:xfrm>
              <a:prstGeom prst="ellipse">
                <a:avLst/>
              </a:prstGeom>
              <a:noFill/>
              <a:ln w="28575">
                <a:solidFill>
                  <a:srgbClr val="00B050"/>
                </a:solidFill>
              </a:ln>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65" name="Oval 64"/>
              <p:cNvSpPr/>
              <p:nvPr/>
            </p:nvSpPr>
            <p:spPr>
              <a:xfrm>
                <a:off x="1862854" y="4568522"/>
                <a:ext cx="110467" cy="99367"/>
              </a:xfrm>
              <a:prstGeom prst="ellipse">
                <a:avLst/>
              </a:prstGeom>
              <a:noFill/>
              <a:ln w="28575">
                <a:solidFill>
                  <a:srgbClr val="00B050"/>
                </a:solidFill>
              </a:ln>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sp>
            <p:nvSpPr>
              <p:cNvPr id="66" name="Oval 65"/>
              <p:cNvSpPr/>
              <p:nvPr/>
            </p:nvSpPr>
            <p:spPr>
              <a:xfrm>
                <a:off x="2976195" y="4542285"/>
                <a:ext cx="53145" cy="47082"/>
              </a:xfrm>
              <a:prstGeom prst="ellipse">
                <a:avLst/>
              </a:prstGeom>
              <a:noFill/>
              <a:ln w="28575">
                <a:solidFill>
                  <a:srgbClr val="6E2D9F"/>
                </a:solidFill>
              </a:ln>
            </p:spPr>
            <p:txBody>
              <a:bodyPr wrap="square" rtlCol="0" anchor="ctr">
                <a:noAutofit/>
              </a:bodyPr>
              <a:lstStyle/>
              <a:p>
                <a:pPr eaLnBrk="1" fontAlgn="auto" hangingPunct="1">
                  <a:spcBef>
                    <a:spcPct val="30000"/>
                  </a:spcBef>
                  <a:spcAft>
                    <a:spcPts val="0"/>
                  </a:spcAft>
                </a:pPr>
                <a:endParaRPr lang="en-US" sz="1800" dirty="0">
                  <a:solidFill>
                    <a:prstClr val="black"/>
                  </a:solidFill>
                  <a:latin typeface="Arial"/>
                </a:endParaRPr>
              </a:p>
            </p:txBody>
          </p:sp>
        </p:grpSp>
        <p:grpSp>
          <p:nvGrpSpPr>
            <p:cNvPr id="20" name="Group 19"/>
            <p:cNvGrpSpPr/>
            <p:nvPr/>
          </p:nvGrpSpPr>
          <p:grpSpPr>
            <a:xfrm>
              <a:off x="2154429" y="3919877"/>
              <a:ext cx="1313200" cy="493027"/>
              <a:chOff x="2330328" y="4298076"/>
              <a:chExt cx="1477654" cy="587925"/>
            </a:xfrm>
          </p:grpSpPr>
          <p:sp>
            <p:nvSpPr>
              <p:cNvPr id="46" name="TextBox 45"/>
              <p:cNvSpPr txBox="1"/>
              <p:nvPr/>
            </p:nvSpPr>
            <p:spPr>
              <a:xfrm>
                <a:off x="2628464" y="4428331"/>
                <a:ext cx="1179518" cy="313574"/>
              </a:xfrm>
              <a:prstGeom prst="rect">
                <a:avLst/>
              </a:prstGeom>
              <a:noFill/>
            </p:spPr>
            <p:txBody>
              <a:bodyPr wrap="none" rtlCol="0">
                <a:spAutoFit/>
              </a:bodyPr>
              <a:lstStyle/>
              <a:p>
                <a:pPr algn="l" eaLnBrk="1" fontAlgn="auto" hangingPunct="1">
                  <a:spcBef>
                    <a:spcPts val="0"/>
                  </a:spcBef>
                  <a:spcAft>
                    <a:spcPts val="0"/>
                  </a:spcAft>
                </a:pPr>
                <a:r>
                  <a:rPr lang="en-US" sz="1200" b="1" dirty="0">
                    <a:solidFill>
                      <a:srgbClr val="0033CC"/>
                    </a:solidFill>
                    <a:latin typeface="Arial"/>
                    <a:cs typeface="Arial" panose="020B0604020202020204" pitchFamily="34" charset="0"/>
                  </a:rPr>
                  <a:t>IMPROVE-IT</a:t>
                </a:r>
              </a:p>
            </p:txBody>
          </p:sp>
          <p:sp>
            <p:nvSpPr>
              <p:cNvPr id="47" name="Oval 46"/>
              <p:cNvSpPr/>
              <p:nvPr/>
            </p:nvSpPr>
            <p:spPr>
              <a:xfrm>
                <a:off x="2330328" y="4298076"/>
                <a:ext cx="320951" cy="587925"/>
              </a:xfrm>
              <a:prstGeom prst="ellipse">
                <a:avLst/>
              </a:prstGeom>
              <a:noFill/>
              <a:ln w="38100">
                <a:solidFill>
                  <a:srgbClr val="0033CC"/>
                </a:solidFill>
              </a:ln>
            </p:spPr>
            <p:txBody>
              <a:bodyPr wrap="square" rtlCol="0" anchor="ctr">
                <a:spAutoFit/>
              </a:bodyPr>
              <a:lstStyle/>
              <a:p>
                <a:pPr eaLnBrk="1" fontAlgn="auto" hangingPunct="1">
                  <a:spcBef>
                    <a:spcPct val="30000"/>
                  </a:spcBef>
                  <a:spcAft>
                    <a:spcPts val="0"/>
                  </a:spcAft>
                </a:pPr>
                <a:endParaRPr lang="en-US" sz="1800" dirty="0">
                  <a:solidFill>
                    <a:prstClr val="black"/>
                  </a:solidFill>
                  <a:latin typeface="Arial"/>
                </a:endParaRPr>
              </a:p>
            </p:txBody>
          </p:sp>
        </p:grpSp>
        <p:grpSp>
          <p:nvGrpSpPr>
            <p:cNvPr id="22" name="Group 21"/>
            <p:cNvGrpSpPr/>
            <p:nvPr/>
          </p:nvGrpSpPr>
          <p:grpSpPr>
            <a:xfrm>
              <a:off x="2012441" y="4508223"/>
              <a:ext cx="342904" cy="310747"/>
              <a:chOff x="558693" y="1993887"/>
              <a:chExt cx="425663" cy="408799"/>
            </a:xfrm>
          </p:grpSpPr>
          <p:cxnSp>
            <p:nvCxnSpPr>
              <p:cNvPr id="42" name="Straight Connector 41"/>
              <p:cNvCxnSpPr/>
              <p:nvPr/>
            </p:nvCxnSpPr>
            <p:spPr bwMode="auto">
              <a:xfrm>
                <a:off x="771525" y="1993887"/>
                <a:ext cx="0" cy="91439"/>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43" name="TextBox 42"/>
              <p:cNvSpPr txBox="1"/>
              <p:nvPr/>
            </p:nvSpPr>
            <p:spPr>
              <a:xfrm>
                <a:off x="558693" y="2056754"/>
                <a:ext cx="425663" cy="345932"/>
              </a:xfrm>
              <a:prstGeom prst="rect">
                <a:avLst/>
              </a:prstGeom>
              <a:noFill/>
            </p:spPr>
            <p:txBody>
              <a:bodyPr wrap="none" rtlCol="0">
                <a:spAutoFit/>
              </a:bodyPr>
              <a:lstStyle/>
              <a:p>
                <a:pPr eaLnBrk="1" fontAlgn="auto" hangingPunct="1">
                  <a:spcBef>
                    <a:spcPts val="0"/>
                  </a:spcBef>
                  <a:spcAft>
                    <a:spcPts val="0"/>
                  </a:spcAft>
                </a:pPr>
                <a:r>
                  <a:rPr lang="en-US" sz="1200" dirty="0">
                    <a:solidFill>
                      <a:prstClr val="black"/>
                    </a:solidFill>
                    <a:latin typeface="Arial"/>
                  </a:rPr>
                  <a:t>10</a:t>
                </a:r>
              </a:p>
            </p:txBody>
          </p:sp>
        </p:grpSp>
        <p:grpSp>
          <p:nvGrpSpPr>
            <p:cNvPr id="23" name="Group 22"/>
            <p:cNvGrpSpPr/>
            <p:nvPr/>
          </p:nvGrpSpPr>
          <p:grpSpPr>
            <a:xfrm>
              <a:off x="2503522" y="4508223"/>
              <a:ext cx="342904" cy="310747"/>
              <a:chOff x="558693" y="1993887"/>
              <a:chExt cx="425663" cy="408799"/>
            </a:xfrm>
          </p:grpSpPr>
          <p:cxnSp>
            <p:nvCxnSpPr>
              <p:cNvPr id="40" name="Straight Connector 39"/>
              <p:cNvCxnSpPr/>
              <p:nvPr/>
            </p:nvCxnSpPr>
            <p:spPr bwMode="auto">
              <a:xfrm>
                <a:off x="771525" y="1993887"/>
                <a:ext cx="0" cy="91439"/>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41" name="TextBox 40"/>
              <p:cNvSpPr txBox="1"/>
              <p:nvPr/>
            </p:nvSpPr>
            <p:spPr>
              <a:xfrm>
                <a:off x="558693" y="2056754"/>
                <a:ext cx="425663" cy="345932"/>
              </a:xfrm>
              <a:prstGeom prst="rect">
                <a:avLst/>
              </a:prstGeom>
              <a:noFill/>
            </p:spPr>
            <p:txBody>
              <a:bodyPr wrap="none" rtlCol="0">
                <a:spAutoFit/>
              </a:bodyPr>
              <a:lstStyle/>
              <a:p>
                <a:pPr eaLnBrk="1" fontAlgn="auto" hangingPunct="1">
                  <a:spcBef>
                    <a:spcPts val="0"/>
                  </a:spcBef>
                  <a:spcAft>
                    <a:spcPts val="0"/>
                  </a:spcAft>
                </a:pPr>
                <a:r>
                  <a:rPr lang="en-US" sz="1200" dirty="0">
                    <a:solidFill>
                      <a:prstClr val="black"/>
                    </a:solidFill>
                    <a:latin typeface="Arial"/>
                  </a:rPr>
                  <a:t>20</a:t>
                </a:r>
              </a:p>
            </p:txBody>
          </p:sp>
        </p:grpSp>
        <p:cxnSp>
          <p:nvCxnSpPr>
            <p:cNvPr id="24" name="Straight Connector 23"/>
            <p:cNvCxnSpPr/>
            <p:nvPr/>
          </p:nvCxnSpPr>
          <p:spPr bwMode="auto">
            <a:xfrm>
              <a:off x="3166053" y="4508233"/>
              <a:ext cx="0" cy="69507"/>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5" name="TextBox 24"/>
            <p:cNvSpPr txBox="1"/>
            <p:nvPr/>
          </p:nvSpPr>
          <p:spPr>
            <a:xfrm>
              <a:off x="2994600" y="4556019"/>
              <a:ext cx="342904" cy="262959"/>
            </a:xfrm>
            <a:prstGeom prst="rect">
              <a:avLst/>
            </a:prstGeom>
            <a:noFill/>
          </p:spPr>
          <p:txBody>
            <a:bodyPr wrap="none" rtlCol="0">
              <a:spAutoFit/>
            </a:bodyPr>
            <a:lstStyle/>
            <a:p>
              <a:pPr eaLnBrk="1" fontAlgn="auto" hangingPunct="1">
                <a:spcBef>
                  <a:spcPts val="0"/>
                </a:spcBef>
                <a:spcAft>
                  <a:spcPts val="0"/>
                </a:spcAft>
              </a:pPr>
              <a:r>
                <a:rPr lang="en-US" sz="1200" dirty="0">
                  <a:solidFill>
                    <a:prstClr val="black"/>
                  </a:solidFill>
                  <a:latin typeface="Arial"/>
                </a:rPr>
                <a:t>30</a:t>
              </a:r>
            </a:p>
          </p:txBody>
        </p:sp>
        <p:cxnSp>
          <p:nvCxnSpPr>
            <p:cNvPr id="26" name="Straight Connector 25"/>
            <p:cNvCxnSpPr/>
            <p:nvPr/>
          </p:nvCxnSpPr>
          <p:spPr bwMode="auto">
            <a:xfrm>
              <a:off x="3657131" y="4508233"/>
              <a:ext cx="0" cy="69507"/>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7" name="TextBox 26"/>
            <p:cNvSpPr txBox="1"/>
            <p:nvPr/>
          </p:nvSpPr>
          <p:spPr>
            <a:xfrm>
              <a:off x="3485677" y="4556019"/>
              <a:ext cx="342904" cy="262959"/>
            </a:xfrm>
            <a:prstGeom prst="rect">
              <a:avLst/>
            </a:prstGeom>
            <a:noFill/>
          </p:spPr>
          <p:txBody>
            <a:bodyPr wrap="none" rtlCol="0">
              <a:spAutoFit/>
            </a:bodyPr>
            <a:lstStyle/>
            <a:p>
              <a:pPr eaLnBrk="1" fontAlgn="auto" hangingPunct="1">
                <a:spcBef>
                  <a:spcPts val="0"/>
                </a:spcBef>
                <a:spcAft>
                  <a:spcPts val="0"/>
                </a:spcAft>
              </a:pPr>
              <a:r>
                <a:rPr lang="en-US" sz="1200" dirty="0">
                  <a:solidFill>
                    <a:prstClr val="black"/>
                  </a:solidFill>
                  <a:latin typeface="Arial"/>
                </a:rPr>
                <a:t>40</a:t>
              </a:r>
            </a:p>
          </p:txBody>
        </p:sp>
        <p:grpSp>
          <p:nvGrpSpPr>
            <p:cNvPr id="28" name="Group 27"/>
            <p:cNvGrpSpPr/>
            <p:nvPr/>
          </p:nvGrpSpPr>
          <p:grpSpPr>
            <a:xfrm>
              <a:off x="3976759" y="4508223"/>
              <a:ext cx="342904" cy="310747"/>
              <a:chOff x="558693" y="1993887"/>
              <a:chExt cx="425663" cy="408799"/>
            </a:xfrm>
          </p:grpSpPr>
          <p:cxnSp>
            <p:nvCxnSpPr>
              <p:cNvPr id="38" name="Straight Connector 37"/>
              <p:cNvCxnSpPr/>
              <p:nvPr/>
            </p:nvCxnSpPr>
            <p:spPr bwMode="auto">
              <a:xfrm>
                <a:off x="771525" y="1993887"/>
                <a:ext cx="0" cy="91439"/>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39" name="TextBox 38"/>
              <p:cNvSpPr txBox="1"/>
              <p:nvPr/>
            </p:nvSpPr>
            <p:spPr>
              <a:xfrm>
                <a:off x="558693" y="2056754"/>
                <a:ext cx="425663" cy="345932"/>
              </a:xfrm>
              <a:prstGeom prst="rect">
                <a:avLst/>
              </a:prstGeom>
              <a:noFill/>
            </p:spPr>
            <p:txBody>
              <a:bodyPr wrap="none" rtlCol="0">
                <a:spAutoFit/>
              </a:bodyPr>
              <a:lstStyle/>
              <a:p>
                <a:pPr eaLnBrk="1" fontAlgn="auto" hangingPunct="1">
                  <a:spcBef>
                    <a:spcPts val="0"/>
                  </a:spcBef>
                  <a:spcAft>
                    <a:spcPts val="0"/>
                  </a:spcAft>
                </a:pPr>
                <a:r>
                  <a:rPr lang="en-US" sz="1200" dirty="0">
                    <a:solidFill>
                      <a:prstClr val="black"/>
                    </a:solidFill>
                    <a:latin typeface="Arial"/>
                  </a:rPr>
                  <a:t>50</a:t>
                </a:r>
              </a:p>
            </p:txBody>
          </p:sp>
        </p:grpSp>
        <p:grpSp>
          <p:nvGrpSpPr>
            <p:cNvPr id="29" name="Group 28"/>
            <p:cNvGrpSpPr/>
            <p:nvPr/>
          </p:nvGrpSpPr>
          <p:grpSpPr>
            <a:xfrm>
              <a:off x="4467839" y="4508223"/>
              <a:ext cx="342904" cy="310747"/>
              <a:chOff x="558693" y="1993887"/>
              <a:chExt cx="425663" cy="408799"/>
            </a:xfrm>
          </p:grpSpPr>
          <p:cxnSp>
            <p:nvCxnSpPr>
              <p:cNvPr id="36" name="Straight Connector 35"/>
              <p:cNvCxnSpPr/>
              <p:nvPr/>
            </p:nvCxnSpPr>
            <p:spPr bwMode="auto">
              <a:xfrm>
                <a:off x="771525" y="1993887"/>
                <a:ext cx="0" cy="91439"/>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37" name="TextBox 36"/>
              <p:cNvSpPr txBox="1"/>
              <p:nvPr/>
            </p:nvSpPr>
            <p:spPr>
              <a:xfrm>
                <a:off x="558693" y="2056754"/>
                <a:ext cx="425663" cy="345932"/>
              </a:xfrm>
              <a:prstGeom prst="rect">
                <a:avLst/>
              </a:prstGeom>
              <a:noFill/>
            </p:spPr>
            <p:txBody>
              <a:bodyPr wrap="none" rtlCol="0">
                <a:spAutoFit/>
              </a:bodyPr>
              <a:lstStyle/>
              <a:p>
                <a:pPr eaLnBrk="1" fontAlgn="auto" hangingPunct="1">
                  <a:spcBef>
                    <a:spcPts val="0"/>
                  </a:spcBef>
                  <a:spcAft>
                    <a:spcPts val="0"/>
                  </a:spcAft>
                </a:pPr>
                <a:r>
                  <a:rPr lang="en-US" sz="1200" dirty="0">
                    <a:solidFill>
                      <a:prstClr val="black"/>
                    </a:solidFill>
                    <a:latin typeface="Arial"/>
                  </a:rPr>
                  <a:t>60</a:t>
                </a:r>
              </a:p>
            </p:txBody>
          </p:sp>
        </p:grpSp>
        <p:cxnSp>
          <p:nvCxnSpPr>
            <p:cNvPr id="30" name="Straight Connector 29"/>
            <p:cNvCxnSpPr/>
            <p:nvPr/>
          </p:nvCxnSpPr>
          <p:spPr bwMode="auto">
            <a:xfrm>
              <a:off x="5130370" y="4508233"/>
              <a:ext cx="0" cy="69507"/>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31" name="TextBox 30"/>
            <p:cNvSpPr txBox="1"/>
            <p:nvPr/>
          </p:nvSpPr>
          <p:spPr>
            <a:xfrm>
              <a:off x="4958917" y="4556019"/>
              <a:ext cx="342904" cy="262959"/>
            </a:xfrm>
            <a:prstGeom prst="rect">
              <a:avLst/>
            </a:prstGeom>
            <a:noFill/>
          </p:spPr>
          <p:txBody>
            <a:bodyPr wrap="none" rtlCol="0">
              <a:spAutoFit/>
            </a:bodyPr>
            <a:lstStyle/>
            <a:p>
              <a:pPr eaLnBrk="1" fontAlgn="auto" hangingPunct="1">
                <a:spcBef>
                  <a:spcPts val="0"/>
                </a:spcBef>
                <a:spcAft>
                  <a:spcPts val="0"/>
                </a:spcAft>
              </a:pPr>
              <a:r>
                <a:rPr lang="en-US" sz="1200" dirty="0">
                  <a:solidFill>
                    <a:prstClr val="black"/>
                  </a:solidFill>
                  <a:latin typeface="Arial"/>
                </a:rPr>
                <a:t>70</a:t>
              </a:r>
            </a:p>
          </p:txBody>
        </p:sp>
        <p:cxnSp>
          <p:nvCxnSpPr>
            <p:cNvPr id="32" name="Straight Connector 31"/>
            <p:cNvCxnSpPr/>
            <p:nvPr/>
          </p:nvCxnSpPr>
          <p:spPr bwMode="auto">
            <a:xfrm>
              <a:off x="5621448" y="4508233"/>
              <a:ext cx="0" cy="69507"/>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33" name="TextBox 32"/>
            <p:cNvSpPr txBox="1"/>
            <p:nvPr/>
          </p:nvSpPr>
          <p:spPr>
            <a:xfrm>
              <a:off x="5449996" y="4556019"/>
              <a:ext cx="342904" cy="262959"/>
            </a:xfrm>
            <a:prstGeom prst="rect">
              <a:avLst/>
            </a:prstGeom>
            <a:noFill/>
          </p:spPr>
          <p:txBody>
            <a:bodyPr wrap="none" rtlCol="0">
              <a:spAutoFit/>
            </a:bodyPr>
            <a:lstStyle/>
            <a:p>
              <a:pPr eaLnBrk="1" fontAlgn="auto" hangingPunct="1">
                <a:spcBef>
                  <a:spcPts val="0"/>
                </a:spcBef>
                <a:spcAft>
                  <a:spcPts val="0"/>
                </a:spcAft>
              </a:pPr>
              <a:r>
                <a:rPr lang="en-US" sz="1200" dirty="0">
                  <a:solidFill>
                    <a:prstClr val="black"/>
                  </a:solidFill>
                  <a:latin typeface="Arial"/>
                </a:rPr>
                <a:t>80</a:t>
              </a:r>
            </a:p>
          </p:txBody>
        </p:sp>
        <p:sp>
          <p:nvSpPr>
            <p:cNvPr id="34" name="TextBox 33"/>
            <p:cNvSpPr txBox="1"/>
            <p:nvPr/>
          </p:nvSpPr>
          <p:spPr>
            <a:xfrm>
              <a:off x="2487452" y="4742434"/>
              <a:ext cx="2333361" cy="292177"/>
            </a:xfrm>
            <a:prstGeom prst="rect">
              <a:avLst/>
            </a:prstGeom>
            <a:noFill/>
          </p:spPr>
          <p:txBody>
            <a:bodyPr wrap="none" rtlCol="0">
              <a:spAutoFit/>
            </a:bodyPr>
            <a:lstStyle/>
            <a:p>
              <a:pPr eaLnBrk="1" fontAlgn="auto" hangingPunct="1">
                <a:spcBef>
                  <a:spcPts val="0"/>
                </a:spcBef>
                <a:spcAft>
                  <a:spcPts val="0"/>
                </a:spcAft>
              </a:pPr>
              <a:r>
                <a:rPr lang="en-US" sz="1400" dirty="0">
                  <a:solidFill>
                    <a:prstClr val="black"/>
                  </a:solidFill>
                  <a:latin typeface="Arial"/>
                </a:rPr>
                <a:t>Reduction in LDL-C (mg/dL)</a:t>
              </a:r>
            </a:p>
          </p:txBody>
        </p:sp>
      </p:grpSp>
      <p:sp>
        <p:nvSpPr>
          <p:cNvPr id="21" name="Rectangle 20">
            <a:extLst>
              <a:ext uri="{FF2B5EF4-FFF2-40B4-BE49-F238E27FC236}">
                <a16:creationId xmlns:a16="http://schemas.microsoft.com/office/drawing/2014/main" id="{5E2DF891-9422-43B2-B0AB-843637051C74}"/>
              </a:ext>
            </a:extLst>
          </p:cNvPr>
          <p:cNvSpPr/>
          <p:nvPr/>
        </p:nvSpPr>
        <p:spPr>
          <a:xfrm>
            <a:off x="8343900" y="5899140"/>
            <a:ext cx="1524000" cy="755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700C3D8-7B2F-4AAC-9316-A48394AC7E7C}"/>
              </a:ext>
            </a:extLst>
          </p:cNvPr>
          <p:cNvSpPr/>
          <p:nvPr/>
        </p:nvSpPr>
        <p:spPr>
          <a:xfrm>
            <a:off x="7962900" y="6400800"/>
            <a:ext cx="463997"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367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6072" y="36576"/>
            <a:ext cx="9291828" cy="875325"/>
          </a:xfrm>
        </p:spPr>
        <p:txBody>
          <a:bodyPr/>
          <a:lstStyle/>
          <a:p>
            <a:r>
              <a:rPr lang="en-GB" sz="3200" dirty="0"/>
              <a:t>Approximately half of patients do not achieve recommended LDL-C goals &lt; 70 mg/dL</a:t>
            </a:r>
          </a:p>
        </p:txBody>
      </p:sp>
      <p:sp>
        <p:nvSpPr>
          <p:cNvPr id="4" name="Text Placeholder 3"/>
          <p:cNvSpPr>
            <a:spLocks noGrp="1"/>
          </p:cNvSpPr>
          <p:nvPr>
            <p:ph type="body" sz="quarter" idx="10"/>
          </p:nvPr>
        </p:nvSpPr>
        <p:spPr>
          <a:xfrm>
            <a:off x="1082375" y="5984241"/>
            <a:ext cx="6192838" cy="800261"/>
          </a:xfrm>
        </p:spPr>
        <p:txBody>
          <a:bodyPr/>
          <a:lstStyle/>
          <a:p>
            <a:r>
              <a:rPr lang="en-GB" dirty="0"/>
              <a:t>LDL-C, low-density lipoprotein cholesterol;</a:t>
            </a:r>
            <a:r>
              <a:rPr lang="en-US" dirty="0"/>
              <a:t> JETF, Joint European Task Force;</a:t>
            </a:r>
          </a:p>
          <a:p>
            <a:r>
              <a:rPr lang="en-US" dirty="0"/>
              <a:t>NCEP ATP, National Cholesterol  Educational Program Adult Treatment Panel.</a:t>
            </a:r>
          </a:p>
          <a:p>
            <a:pPr marL="228600" indent="-228600">
              <a:buAutoNum type="arabicPeriod"/>
            </a:pPr>
            <a:r>
              <a:rPr lang="en-US" dirty="0"/>
              <a:t>Park JE et al. </a:t>
            </a:r>
            <a:r>
              <a:rPr lang="en-US" dirty="0" err="1"/>
              <a:t>Eur</a:t>
            </a:r>
            <a:r>
              <a:rPr lang="en-US" dirty="0"/>
              <a:t> J </a:t>
            </a:r>
            <a:r>
              <a:rPr lang="en-US" dirty="0" err="1"/>
              <a:t>Prev</a:t>
            </a:r>
            <a:r>
              <a:rPr lang="en-US" dirty="0"/>
              <a:t> </a:t>
            </a:r>
            <a:r>
              <a:rPr lang="en-US" dirty="0" err="1"/>
              <a:t>Cardiol</a:t>
            </a:r>
            <a:r>
              <a:rPr lang="en-US" dirty="0"/>
              <a:t> 2012;19:781–94. </a:t>
            </a:r>
          </a:p>
          <a:p>
            <a:pPr marL="228600" indent="-228600">
              <a:buAutoNum type="arabicPeriod"/>
            </a:pPr>
            <a:r>
              <a:rPr lang="en-US" dirty="0" err="1"/>
              <a:t>Hermans</a:t>
            </a:r>
            <a:r>
              <a:rPr lang="en-US" dirty="0"/>
              <a:t> MP et al. </a:t>
            </a:r>
            <a:r>
              <a:rPr lang="en-US" dirty="0" err="1"/>
              <a:t>Curr</a:t>
            </a:r>
            <a:r>
              <a:rPr lang="en-US" dirty="0"/>
              <a:t> Med Res </a:t>
            </a:r>
            <a:r>
              <a:rPr lang="en-US" dirty="0" err="1"/>
              <a:t>Opin</a:t>
            </a:r>
            <a:r>
              <a:rPr lang="en-US" dirty="0"/>
              <a:t> 2010;26:445–54.</a:t>
            </a:r>
            <a:endParaRPr lang="hu-HU" dirty="0"/>
          </a:p>
        </p:txBody>
      </p:sp>
      <p:graphicFrame>
        <p:nvGraphicFramePr>
          <p:cNvPr id="5" name="Content Placeholder 4"/>
          <p:cNvGraphicFramePr>
            <a:graphicFrameLocks/>
          </p:cNvGraphicFramePr>
          <p:nvPr/>
        </p:nvGraphicFramePr>
        <p:xfrm>
          <a:off x="1327076" y="1808047"/>
          <a:ext cx="7992888" cy="43815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34988" y="2906978"/>
            <a:ext cx="950954" cy="954071"/>
          </a:xfrm>
          <a:prstGeom prst="rect">
            <a:avLst/>
          </a:prstGeom>
          <a:noFill/>
        </p:spPr>
        <p:txBody>
          <a:bodyPr wrap="square" lIns="91400" tIns="45702" rIns="91400" bIns="45702" rtlCol="0">
            <a:spAutoFit/>
          </a:bodyPr>
          <a:lstStyle/>
          <a:p>
            <a:pPr eaLnBrk="1" fontAlgn="auto" hangingPunct="1">
              <a:spcBef>
                <a:spcPts val="0"/>
              </a:spcBef>
              <a:spcAft>
                <a:spcPts val="0"/>
              </a:spcAft>
            </a:pPr>
            <a:r>
              <a:rPr lang="en-US" sz="1400" dirty="0">
                <a:solidFill>
                  <a:srgbClr val="000000"/>
                </a:solidFill>
                <a:latin typeface="Arial"/>
              </a:rPr>
              <a:t>% of patients at LDL-C goal</a:t>
            </a:r>
          </a:p>
        </p:txBody>
      </p:sp>
      <p:sp>
        <p:nvSpPr>
          <p:cNvPr id="7" name="TextBox 6"/>
          <p:cNvSpPr txBox="1"/>
          <p:nvPr/>
        </p:nvSpPr>
        <p:spPr>
          <a:xfrm>
            <a:off x="6476174" y="1808164"/>
            <a:ext cx="1792224" cy="584739"/>
          </a:xfrm>
          <a:prstGeom prst="rect">
            <a:avLst/>
          </a:prstGeom>
          <a:noFill/>
        </p:spPr>
        <p:txBody>
          <a:bodyPr wrap="square" lIns="91400" tIns="45702" rIns="91400" bIns="45702" rtlCol="0">
            <a:spAutoFit/>
          </a:bodyPr>
          <a:lstStyle/>
          <a:p>
            <a:pPr eaLnBrk="1" fontAlgn="auto" hangingPunct="1">
              <a:spcBef>
                <a:spcPts val="0"/>
              </a:spcBef>
              <a:spcAft>
                <a:spcPts val="0"/>
              </a:spcAft>
            </a:pPr>
            <a:r>
              <a:rPr lang="en-US" sz="1600" b="1" dirty="0">
                <a:solidFill>
                  <a:srgbClr val="000000"/>
                </a:solidFill>
                <a:latin typeface="Arial"/>
              </a:rPr>
              <a:t>Europe</a:t>
            </a:r>
            <a:r>
              <a:rPr lang="en-US" sz="1600" b="1" baseline="30000" dirty="0">
                <a:solidFill>
                  <a:srgbClr val="000000"/>
                </a:solidFill>
                <a:latin typeface="Arial"/>
              </a:rPr>
              <a:t>2</a:t>
            </a:r>
          </a:p>
          <a:p>
            <a:pPr eaLnBrk="1" fontAlgn="auto" hangingPunct="1">
              <a:spcBef>
                <a:spcPts val="0"/>
              </a:spcBef>
              <a:spcAft>
                <a:spcPts val="0"/>
              </a:spcAft>
            </a:pPr>
            <a:r>
              <a:rPr lang="en-US" sz="1600" b="1" dirty="0">
                <a:solidFill>
                  <a:srgbClr val="000000"/>
                </a:solidFill>
                <a:latin typeface="Arial"/>
              </a:rPr>
              <a:t>JETF guidelines</a:t>
            </a:r>
            <a:endParaRPr lang="hu-HU" sz="1600" b="1" dirty="0">
              <a:solidFill>
                <a:srgbClr val="000000"/>
              </a:solidFill>
              <a:latin typeface="Arial"/>
            </a:endParaRPr>
          </a:p>
        </p:txBody>
      </p:sp>
      <p:sp>
        <p:nvSpPr>
          <p:cNvPr id="8" name="TextBox 7"/>
          <p:cNvSpPr txBox="1"/>
          <p:nvPr/>
        </p:nvSpPr>
        <p:spPr>
          <a:xfrm>
            <a:off x="2342361" y="1789854"/>
            <a:ext cx="2485402" cy="830960"/>
          </a:xfrm>
          <a:prstGeom prst="rect">
            <a:avLst/>
          </a:prstGeom>
          <a:noFill/>
        </p:spPr>
        <p:txBody>
          <a:bodyPr wrap="square" lIns="91400" tIns="45702" rIns="91400" bIns="45702" rtlCol="0">
            <a:spAutoFit/>
          </a:bodyPr>
          <a:lstStyle/>
          <a:p>
            <a:pPr eaLnBrk="1" fontAlgn="auto" hangingPunct="1">
              <a:spcBef>
                <a:spcPts val="0"/>
              </a:spcBef>
              <a:spcAft>
                <a:spcPts val="0"/>
              </a:spcAft>
            </a:pPr>
            <a:r>
              <a:rPr lang="en-US" sz="1600" b="1" dirty="0">
                <a:solidFill>
                  <a:srgbClr val="000000"/>
                </a:solidFill>
                <a:latin typeface="Arial"/>
              </a:rPr>
              <a:t>Asia</a:t>
            </a:r>
            <a:r>
              <a:rPr lang="en-US" sz="1600" b="1" baseline="30000" dirty="0">
                <a:solidFill>
                  <a:srgbClr val="000000"/>
                </a:solidFill>
                <a:latin typeface="Arial"/>
              </a:rPr>
              <a:t>1</a:t>
            </a:r>
          </a:p>
          <a:p>
            <a:pPr eaLnBrk="1" fontAlgn="auto" hangingPunct="1">
              <a:spcBef>
                <a:spcPts val="0"/>
              </a:spcBef>
              <a:spcAft>
                <a:spcPts val="0"/>
              </a:spcAft>
            </a:pPr>
            <a:r>
              <a:rPr lang="en-US" sz="1600" b="1" dirty="0">
                <a:solidFill>
                  <a:srgbClr val="000000"/>
                </a:solidFill>
                <a:latin typeface="Arial"/>
              </a:rPr>
              <a:t>NCEP ATP III guidelines*</a:t>
            </a:r>
            <a:endParaRPr lang="hu-HU" sz="1600" b="1" dirty="0">
              <a:solidFill>
                <a:srgbClr val="000000"/>
              </a:solidFill>
              <a:latin typeface="Arial"/>
            </a:endParaRPr>
          </a:p>
        </p:txBody>
      </p:sp>
      <p:sp>
        <p:nvSpPr>
          <p:cNvPr id="9" name="Text Placeholder 6"/>
          <p:cNvSpPr txBox="1">
            <a:spLocks/>
          </p:cNvSpPr>
          <p:nvPr/>
        </p:nvSpPr>
        <p:spPr>
          <a:xfrm>
            <a:off x="976548" y="1360023"/>
            <a:ext cx="8693944" cy="584758"/>
          </a:xfrm>
          <a:prstGeom prst="rect">
            <a:avLst/>
          </a:prstGeom>
        </p:spPr>
        <p:txBody>
          <a:bodyPr>
            <a:normAutofit/>
          </a:bodyPr>
          <a:lstStyle>
            <a:lvl1pPr marL="342758" indent="-342758" algn="l" defTabSz="457011" rtl="0" eaLnBrk="1" latinLnBrk="0" hangingPunct="1">
              <a:spcBef>
                <a:spcPct val="20000"/>
              </a:spcBef>
              <a:buFont typeface="Arial"/>
              <a:buChar char="•"/>
              <a:defRPr sz="2400" kern="1200">
                <a:solidFill>
                  <a:srgbClr val="595959"/>
                </a:solidFill>
                <a:latin typeface="Arial" pitchFamily="34" charset="0"/>
                <a:ea typeface="+mn-ea"/>
                <a:cs typeface="Arial" pitchFamily="34" charset="0"/>
              </a:defRPr>
            </a:lvl1pPr>
            <a:lvl2pPr marL="742642" indent="-285630" algn="l" defTabSz="457011" rtl="0" eaLnBrk="1" latinLnBrk="0" hangingPunct="1">
              <a:spcBef>
                <a:spcPct val="20000"/>
              </a:spcBef>
              <a:buFont typeface="Arial"/>
              <a:buChar char="–"/>
              <a:defRPr sz="2000" kern="1200">
                <a:solidFill>
                  <a:srgbClr val="595959"/>
                </a:solidFill>
                <a:latin typeface="Arial" pitchFamily="34" charset="0"/>
                <a:ea typeface="+mn-ea"/>
                <a:cs typeface="Arial" pitchFamily="34" charset="0"/>
              </a:defRPr>
            </a:lvl2pPr>
            <a:lvl3pPr marL="1142528" indent="-228506" algn="l" defTabSz="457011" rtl="0" eaLnBrk="1" latinLnBrk="0" hangingPunct="1">
              <a:spcBef>
                <a:spcPct val="20000"/>
              </a:spcBef>
              <a:buFont typeface="Arial"/>
              <a:buChar char="•"/>
              <a:defRPr sz="1800" kern="1200">
                <a:solidFill>
                  <a:srgbClr val="595959"/>
                </a:solidFill>
                <a:latin typeface="Arial" pitchFamily="34" charset="0"/>
                <a:ea typeface="+mn-ea"/>
                <a:cs typeface="Arial" pitchFamily="34" charset="0"/>
              </a:defRPr>
            </a:lvl3pPr>
            <a:lvl4pPr marL="1599537" indent="-228506" algn="l" defTabSz="457011" rtl="0" eaLnBrk="1" latinLnBrk="0" hangingPunct="1">
              <a:spcBef>
                <a:spcPct val="20000"/>
              </a:spcBef>
              <a:buFont typeface="Arial"/>
              <a:buChar char="–"/>
              <a:defRPr sz="1600" kern="1200">
                <a:solidFill>
                  <a:srgbClr val="595959"/>
                </a:solidFill>
                <a:latin typeface="Arial" pitchFamily="34" charset="0"/>
                <a:ea typeface="+mn-ea"/>
                <a:cs typeface="Arial" pitchFamily="34" charset="0"/>
              </a:defRPr>
            </a:lvl4pPr>
            <a:lvl5pPr marL="2056547" indent="-228506" algn="l" defTabSz="457011" rtl="0" eaLnBrk="1" latinLnBrk="0" hangingPunct="1">
              <a:spcBef>
                <a:spcPct val="20000"/>
              </a:spcBef>
              <a:buFont typeface="Arial"/>
              <a:buChar char="»"/>
              <a:defRPr sz="1600" kern="1200">
                <a:solidFill>
                  <a:srgbClr val="595959"/>
                </a:solidFill>
                <a:latin typeface="Arial" pitchFamily="34" charset="0"/>
                <a:ea typeface="+mn-ea"/>
                <a:cs typeface="Arial" pitchFamily="34" charset="0"/>
              </a:defRPr>
            </a:lvl5pPr>
            <a:lvl6pPr marL="2513558" indent="-228506" algn="l" defTabSz="457011" rtl="0" eaLnBrk="1" latinLnBrk="0" hangingPunct="1">
              <a:spcBef>
                <a:spcPct val="20000"/>
              </a:spcBef>
              <a:buFont typeface="Arial"/>
              <a:buChar char="•"/>
              <a:defRPr sz="2000" kern="1200">
                <a:solidFill>
                  <a:schemeClr val="tx1"/>
                </a:solidFill>
                <a:latin typeface="+mn-lt"/>
                <a:ea typeface="+mn-ea"/>
                <a:cs typeface="+mn-cs"/>
              </a:defRPr>
            </a:lvl6pPr>
            <a:lvl7pPr marL="2970568" indent="-228506" algn="l" defTabSz="457011" rtl="0" eaLnBrk="1" latinLnBrk="0" hangingPunct="1">
              <a:spcBef>
                <a:spcPct val="20000"/>
              </a:spcBef>
              <a:buFont typeface="Arial"/>
              <a:buChar char="•"/>
              <a:defRPr sz="2000" kern="1200">
                <a:solidFill>
                  <a:schemeClr val="tx1"/>
                </a:solidFill>
                <a:latin typeface="+mn-lt"/>
                <a:ea typeface="+mn-ea"/>
                <a:cs typeface="+mn-cs"/>
              </a:defRPr>
            </a:lvl7pPr>
            <a:lvl8pPr marL="3427579" indent="-228506" algn="l" defTabSz="457011" rtl="0" eaLnBrk="1" latinLnBrk="0" hangingPunct="1">
              <a:spcBef>
                <a:spcPct val="20000"/>
              </a:spcBef>
              <a:buFont typeface="Arial"/>
              <a:buChar char="•"/>
              <a:defRPr sz="2000" kern="1200">
                <a:solidFill>
                  <a:schemeClr val="tx1"/>
                </a:solidFill>
                <a:latin typeface="+mn-lt"/>
                <a:ea typeface="+mn-ea"/>
                <a:cs typeface="+mn-cs"/>
              </a:defRPr>
            </a:lvl8pPr>
            <a:lvl9pPr marL="3884589" indent="-228506" algn="l" defTabSz="457011"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GB" sz="1800" b="1" dirty="0">
                <a:solidFill>
                  <a:srgbClr val="000000"/>
                </a:solidFill>
              </a:rPr>
              <a:t>Patients on lipid-lowering drugs for &gt;3 months (stable medication &gt;6 weeks)</a:t>
            </a:r>
          </a:p>
        </p:txBody>
      </p:sp>
      <p:sp>
        <p:nvSpPr>
          <p:cNvPr id="10" name="Rectangle 9"/>
          <p:cNvSpPr/>
          <p:nvPr/>
        </p:nvSpPr>
        <p:spPr>
          <a:xfrm>
            <a:off x="8343900" y="6141569"/>
            <a:ext cx="1676400" cy="485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443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847045231"/>
              </p:ext>
            </p:extLst>
          </p:nvPr>
        </p:nvGraphicFramePr>
        <p:xfrm>
          <a:off x="1427410" y="2066028"/>
          <a:ext cx="6966943" cy="3801371"/>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800100" y="67757"/>
            <a:ext cx="8991600" cy="740664"/>
          </a:xfrm>
        </p:spPr>
        <p:txBody>
          <a:bodyPr/>
          <a:lstStyle/>
          <a:p>
            <a:r>
              <a:rPr lang="en-GB" sz="2400" dirty="0"/>
              <a:t>Only 1 in 5 MI patients achieve LDL-C target &lt;70 mg/</a:t>
            </a:r>
            <a:r>
              <a:rPr lang="en-GB" sz="2400" dirty="0" err="1"/>
              <a:t>dL</a:t>
            </a:r>
            <a:r>
              <a:rPr lang="en-GB" sz="2400" dirty="0"/>
              <a:t> despite high statin prescription rate and good adherence</a:t>
            </a:r>
          </a:p>
        </p:txBody>
      </p:sp>
      <p:sp>
        <p:nvSpPr>
          <p:cNvPr id="4" name="Text Placeholder 3"/>
          <p:cNvSpPr>
            <a:spLocks noGrp="1"/>
          </p:cNvSpPr>
          <p:nvPr>
            <p:ph type="body" sz="quarter" idx="10"/>
          </p:nvPr>
        </p:nvSpPr>
        <p:spPr/>
        <p:txBody>
          <a:bodyPr/>
          <a:lstStyle/>
          <a:p>
            <a:r>
              <a:rPr lang="en-GB" dirty="0"/>
              <a:t>*25% women, mean age 64 years, one third &lt;60 years old, 2012</a:t>
            </a:r>
            <a:r>
              <a:rPr lang="en-US" dirty="0"/>
              <a:t>–</a:t>
            </a:r>
            <a:r>
              <a:rPr lang="en-GB" dirty="0"/>
              <a:t>2013.</a:t>
            </a:r>
          </a:p>
          <a:p>
            <a:r>
              <a:rPr lang="en-GB" dirty="0"/>
              <a:t>CHD, coronary heart disease; LDL-C, low-density lipoprotein cholesterol; MI, myocardial infarction.</a:t>
            </a:r>
          </a:p>
          <a:p>
            <a:r>
              <a:rPr lang="en-GB" dirty="0">
                <a:hlinkClick r:id="rId4"/>
              </a:rPr>
              <a:t>http://www.escardio.org/about/press-releases/esc13-Amsterdam/Pages/euroaspire-iv-success-challenges-secondary-prevention-CVD-Europe.aspx</a:t>
            </a:r>
            <a:r>
              <a:rPr lang="en-GB" dirty="0"/>
              <a:t>. [Accessed 23 October 2015].</a:t>
            </a:r>
          </a:p>
        </p:txBody>
      </p:sp>
      <p:sp>
        <p:nvSpPr>
          <p:cNvPr id="8" name="TextBox 7"/>
          <p:cNvSpPr txBox="1"/>
          <p:nvPr/>
        </p:nvSpPr>
        <p:spPr>
          <a:xfrm>
            <a:off x="1866900" y="1524000"/>
            <a:ext cx="6804940" cy="338554"/>
          </a:xfrm>
          <a:prstGeom prst="rect">
            <a:avLst/>
          </a:prstGeom>
          <a:noFill/>
        </p:spPr>
        <p:txBody>
          <a:bodyPr wrap="none" rtlCol="0">
            <a:spAutoFit/>
          </a:bodyPr>
          <a:lstStyle/>
          <a:p>
            <a:pPr algn="l" defTabSz="771571" eaLnBrk="1" fontAlgn="auto" hangingPunct="1">
              <a:spcBef>
                <a:spcPts val="0"/>
              </a:spcBef>
              <a:spcAft>
                <a:spcPts val="0"/>
              </a:spcAft>
            </a:pPr>
            <a:r>
              <a:rPr lang="en-GB" sz="1600" b="1" dirty="0">
                <a:solidFill>
                  <a:srgbClr val="000000"/>
                </a:solidFill>
                <a:latin typeface="Arial"/>
              </a:rPr>
              <a:t>EUROASPIRE IV: 7998 patients &lt;80 years old with established CHD*</a:t>
            </a:r>
          </a:p>
        </p:txBody>
      </p:sp>
      <p:sp>
        <p:nvSpPr>
          <p:cNvPr id="6" name="Rectangle 5"/>
          <p:cNvSpPr/>
          <p:nvPr/>
        </p:nvSpPr>
        <p:spPr>
          <a:xfrm>
            <a:off x="7810500" y="6134840"/>
            <a:ext cx="2319048" cy="526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71571"/>
            <a:endParaRPr lang="en-US" sz="1097">
              <a:solidFill>
                <a:srgbClr val="FFFFFF"/>
              </a:solidFill>
              <a:latin typeface="Arial"/>
            </a:endParaRPr>
          </a:p>
        </p:txBody>
      </p:sp>
    </p:spTree>
    <p:extLst>
      <p:ext uri="{BB962C8B-B14F-4D97-AF65-F5344CB8AC3E}">
        <p14:creationId xmlns:p14="http://schemas.microsoft.com/office/powerpoint/2010/main" val="17006405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winkles">
  <a:themeElements>
    <a:clrScheme name="">
      <a:dk1>
        <a:srgbClr val="000000"/>
      </a:dk1>
      <a:lt1>
        <a:srgbClr val="FFFFFF"/>
      </a:lt1>
      <a:dk2>
        <a:srgbClr val="0431C2"/>
      </a:dk2>
      <a:lt2>
        <a:srgbClr val="00DFCA"/>
      </a:lt2>
      <a:accent1>
        <a:srgbClr val="DC0081"/>
      </a:accent1>
      <a:accent2>
        <a:srgbClr val="114FFB"/>
      </a:accent2>
      <a:accent3>
        <a:srgbClr val="AAADDD"/>
      </a:accent3>
      <a:accent4>
        <a:srgbClr val="DADADA"/>
      </a:accent4>
      <a:accent5>
        <a:srgbClr val="EBAAC1"/>
      </a:accent5>
      <a:accent6>
        <a:srgbClr val="0E47E3"/>
      </a:accent6>
      <a:hlink>
        <a:srgbClr val="FAFD00"/>
      </a:hlink>
      <a:folHlink>
        <a:srgbClr val="500093"/>
      </a:folHlink>
    </a:clrScheme>
    <a:fontScheme name="twinkles.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twinkles.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winkles">
  <a:themeElements>
    <a:clrScheme name="">
      <a:dk1>
        <a:srgbClr val="000000"/>
      </a:dk1>
      <a:lt1>
        <a:srgbClr val="FFFFFF"/>
      </a:lt1>
      <a:dk2>
        <a:srgbClr val="0431C2"/>
      </a:dk2>
      <a:lt2>
        <a:srgbClr val="00DFCA"/>
      </a:lt2>
      <a:accent1>
        <a:srgbClr val="DC0081"/>
      </a:accent1>
      <a:accent2>
        <a:srgbClr val="114FFB"/>
      </a:accent2>
      <a:accent3>
        <a:srgbClr val="AAADDD"/>
      </a:accent3>
      <a:accent4>
        <a:srgbClr val="DADADA"/>
      </a:accent4>
      <a:accent5>
        <a:srgbClr val="EBAAC1"/>
      </a:accent5>
      <a:accent6>
        <a:srgbClr val="0E47E3"/>
      </a:accent6>
      <a:hlink>
        <a:srgbClr val="FAFD00"/>
      </a:hlink>
      <a:folHlink>
        <a:srgbClr val="500093"/>
      </a:folHlink>
    </a:clrScheme>
    <a:fontScheme name="twinkles.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5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5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winkles.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Amgen Brand_Template_INTERNAL">
  <a:themeElements>
    <a:clrScheme name="AMGEN CARDIO">
      <a:dk1>
        <a:srgbClr val="000000"/>
      </a:dk1>
      <a:lt1>
        <a:srgbClr val="FFFFFF"/>
      </a:lt1>
      <a:dk2>
        <a:srgbClr val="777777"/>
      </a:dk2>
      <a:lt2>
        <a:srgbClr val="C0C0C0"/>
      </a:lt2>
      <a:accent1>
        <a:srgbClr val="007CC2"/>
      </a:accent1>
      <a:accent2>
        <a:srgbClr val="FCC30C"/>
      </a:accent2>
      <a:accent3>
        <a:srgbClr val="C0362C"/>
      </a:accent3>
      <a:accent4>
        <a:srgbClr val="81B5E2"/>
      </a:accent4>
      <a:accent5>
        <a:srgbClr val="003161"/>
      </a:accent5>
      <a:accent6>
        <a:srgbClr val="00B050"/>
      </a:accent6>
      <a:hlink>
        <a:srgbClr val="0063C3"/>
      </a:hlink>
      <a:folHlink>
        <a:srgbClr val="8F282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6350" algn="ctr">
          <a:solidFill>
            <a:schemeClr val="accent1"/>
          </a:solidFill>
          <a:miter lim="800000"/>
          <a:headEnd/>
          <a:tailEnd/>
        </a:ln>
        <a:effectLst/>
      </a:spPr>
      <a:bodyPr wrap="none" lIns="0" tIns="0" rIns="0" bIns="0" rtlCol="0" anchor="ctr"/>
      <a:lstStyle>
        <a:defPPr>
          <a:defRPr dirty="0" err="1" smtClean="0"/>
        </a:defPPr>
      </a:lstStyle>
    </a:spDef>
    <a:lnDef>
      <a:spPr>
        <a:ln w="12700" cap="flat">
          <a:solidFill>
            <a:srgbClr val="FF0000"/>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400" b="1" dirty="0" smtClean="0"/>
        </a:defPPr>
      </a:lstStyle>
    </a:txDef>
  </a:objectDefaults>
  <a:extraClrSchemeLst/>
</a:theme>
</file>

<file path=ppt/theme/theme12.xml><?xml version="1.0" encoding="utf-8"?>
<a:theme xmlns:a="http://schemas.openxmlformats.org/drawingml/2006/main" name="2_11.10.03 Amgen Template">
  <a:themeElements>
    <a:clrScheme name="Amgen Theme">
      <a:dk1>
        <a:srgbClr val="000000"/>
      </a:dk1>
      <a:lt1>
        <a:srgbClr val="FFFFFF"/>
      </a:lt1>
      <a:dk2>
        <a:srgbClr val="777777"/>
      </a:dk2>
      <a:lt2>
        <a:srgbClr val="C0C0C0"/>
      </a:lt2>
      <a:accent1>
        <a:srgbClr val="007CC2"/>
      </a:accent1>
      <a:accent2>
        <a:srgbClr val="FCC30C"/>
      </a:accent2>
      <a:accent3>
        <a:srgbClr val="42865C"/>
      </a:accent3>
      <a:accent4>
        <a:srgbClr val="C0362C"/>
      </a:accent4>
      <a:accent5>
        <a:srgbClr val="003161"/>
      </a:accent5>
      <a:accent6>
        <a:srgbClr val="81B5E2"/>
      </a:accent6>
      <a:hlink>
        <a:srgbClr val="007CC2"/>
      </a:hlink>
      <a:folHlink>
        <a:srgbClr val="81B5E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3.xml><?xml version="1.0" encoding="utf-8"?>
<a:theme xmlns:a="http://schemas.openxmlformats.org/drawingml/2006/main" name="3_Core Presentation_10_15_13_v5">
  <a:themeElements>
    <a:clrScheme name="Salix">
      <a:dk1>
        <a:sysClr val="windowText" lastClr="000000"/>
      </a:dk1>
      <a:lt1>
        <a:sysClr val="window" lastClr="FFFFFF"/>
      </a:lt1>
      <a:dk2>
        <a:srgbClr val="113A4F"/>
      </a:dk2>
      <a:lt2>
        <a:srgbClr val="E7E6E6"/>
      </a:lt2>
      <a:accent1>
        <a:srgbClr val="A21E8C"/>
      </a:accent1>
      <a:accent2>
        <a:srgbClr val="ED7D31"/>
      </a:accent2>
      <a:accent3>
        <a:srgbClr val="808080"/>
      </a:accent3>
      <a:accent4>
        <a:srgbClr val="FFC000"/>
      </a:accent4>
      <a:accent5>
        <a:srgbClr val="2B98CF"/>
      </a:accent5>
      <a:accent6>
        <a:srgbClr val="7CB957"/>
      </a:accent6>
      <a:hlink>
        <a:srgbClr val="0563C1"/>
      </a:hlink>
      <a:folHlink>
        <a:srgbClr val="66003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spPr>
      <a:bodyPr wrap="square">
        <a:spAutoFit/>
      </a:bodyPr>
      <a:lstStyle>
        <a:defPPr>
          <a:spcBef>
            <a:spcPct val="30000"/>
          </a:spcBef>
          <a:defRPr dirty="0"/>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b="1" dirty="0" smtClean="0">
            <a:latin typeface="+mj-lt"/>
            <a:cs typeface="Calibri" pitchFamily="34" charset="0"/>
          </a:defRPr>
        </a:defPPr>
      </a:lstStyle>
    </a:txDef>
  </a:objectDefaults>
  <a:extraClrSchemeLst>
    <a:extraClrScheme>
      <a:clrScheme name="EMBEDA 1">
        <a:dk1>
          <a:srgbClr val="000000"/>
        </a:dk1>
        <a:lt1>
          <a:srgbClr val="FFFFD9"/>
        </a:lt1>
        <a:dk2>
          <a:srgbClr val="FF0000"/>
        </a:dk2>
        <a:lt2>
          <a:srgbClr val="8C0000"/>
        </a:lt2>
        <a:accent1>
          <a:srgbClr val="5B5BFF"/>
        </a:accent1>
        <a:accent2>
          <a:srgbClr val="45FF83"/>
        </a:accent2>
        <a:accent3>
          <a:srgbClr val="FFFFE9"/>
        </a:accent3>
        <a:accent4>
          <a:srgbClr val="000000"/>
        </a:accent4>
        <a:accent5>
          <a:srgbClr val="B5B5FF"/>
        </a:accent5>
        <a:accent6>
          <a:srgbClr val="3EE776"/>
        </a:accent6>
        <a:hlink>
          <a:srgbClr val="FF0000"/>
        </a:hlink>
        <a:folHlink>
          <a:srgbClr val="FFCC00"/>
        </a:folHlink>
      </a:clrScheme>
      <a:clrMap bg1="lt1" tx1="dk1" bg2="lt2" tx2="dk2" accent1="accent1" accent2="accent2" accent3="accent3" accent4="accent4" accent5="accent5" accent6="accent6" hlink="hlink" folHlink="folHlink"/>
    </a:extraClrScheme>
    <a:extraClrScheme>
      <a:clrScheme name="EMBEDA 2">
        <a:dk1>
          <a:srgbClr val="000000"/>
        </a:dk1>
        <a:lt1>
          <a:srgbClr val="FFFFD9"/>
        </a:lt1>
        <a:dk2>
          <a:srgbClr val="000066"/>
        </a:dk2>
        <a:lt2>
          <a:srgbClr val="FF0000"/>
        </a:lt2>
        <a:accent1>
          <a:srgbClr val="FFCC00"/>
        </a:accent1>
        <a:accent2>
          <a:srgbClr val="32C632"/>
        </a:accent2>
        <a:accent3>
          <a:srgbClr val="FFFFE9"/>
        </a:accent3>
        <a:accent4>
          <a:srgbClr val="000000"/>
        </a:accent4>
        <a:accent5>
          <a:srgbClr val="FFE2AA"/>
        </a:accent5>
        <a:accent6>
          <a:srgbClr val="2CB32C"/>
        </a:accent6>
        <a:hlink>
          <a:srgbClr val="FF0000"/>
        </a:hlink>
        <a:folHlink>
          <a:srgbClr val="FFCC00"/>
        </a:folHlink>
      </a:clrScheme>
      <a:clrMap bg1="lt1" tx1="dk1" bg2="lt2" tx2="dk2" accent1="accent1" accent2="accent2" accent3="accent3" accent4="accent4" accent5="accent5" accent6="accent6" hlink="hlink" folHlink="folHlink"/>
    </a:extraClrScheme>
    <a:extraClrScheme>
      <a:clrScheme name="EMBEDA 3">
        <a:dk1>
          <a:srgbClr val="000000"/>
        </a:dk1>
        <a:lt1>
          <a:srgbClr val="FFFFD9"/>
        </a:lt1>
        <a:dk2>
          <a:srgbClr val="000066"/>
        </a:dk2>
        <a:lt2>
          <a:srgbClr val="FF0000"/>
        </a:lt2>
        <a:accent1>
          <a:srgbClr val="FFCC00"/>
        </a:accent1>
        <a:accent2>
          <a:srgbClr val="339966"/>
        </a:accent2>
        <a:accent3>
          <a:srgbClr val="FFFFE9"/>
        </a:accent3>
        <a:accent4>
          <a:srgbClr val="000000"/>
        </a:accent4>
        <a:accent5>
          <a:srgbClr val="FFE2AA"/>
        </a:accent5>
        <a:accent6>
          <a:srgbClr val="2D8A5C"/>
        </a:accent6>
        <a:hlink>
          <a:srgbClr val="FF0000"/>
        </a:hlink>
        <a:folHlink>
          <a:srgbClr val="FFCC00"/>
        </a:folHlink>
      </a:clrScheme>
      <a:clrMap bg1="lt1" tx1="dk1" bg2="lt2" tx2="dk2" accent1="accent1" accent2="accent2" accent3="accent3" accent4="accent4" accent5="accent5" accent6="accent6" hlink="hlink" folHlink="folHlink"/>
    </a:extraClrScheme>
    <a:extraClrScheme>
      <a:clrScheme name="EMBEDA 4">
        <a:dk1>
          <a:srgbClr val="000000"/>
        </a:dk1>
        <a:lt1>
          <a:srgbClr val="FFFFD9"/>
        </a:lt1>
        <a:dk2>
          <a:srgbClr val="000066"/>
        </a:dk2>
        <a:lt2>
          <a:srgbClr val="FF0000"/>
        </a:lt2>
        <a:accent1>
          <a:srgbClr val="FFCC00"/>
        </a:accent1>
        <a:accent2>
          <a:srgbClr val="339966"/>
        </a:accent2>
        <a:accent3>
          <a:srgbClr val="FFFFE9"/>
        </a:accent3>
        <a:accent4>
          <a:srgbClr val="000000"/>
        </a:accent4>
        <a:accent5>
          <a:srgbClr val="FFE2AA"/>
        </a:accent5>
        <a:accent6>
          <a:srgbClr val="2D8A5C"/>
        </a:accent6>
        <a:hlink>
          <a:srgbClr val="5F5F5F"/>
        </a:hlink>
        <a:folHlink>
          <a:srgbClr val="FFCC00"/>
        </a:folHlink>
      </a:clrScheme>
      <a:clrMap bg1="lt1" tx1="dk1" bg2="lt2" tx2="dk2" accent1="accent1" accent2="accent2" accent3="accent3" accent4="accent4" accent5="accent5" accent6="accent6" hlink="hlink" folHlink="folHlink"/>
    </a:extraClrScheme>
    <a:extraClrScheme>
      <a:clrScheme name="EMBEDA 5">
        <a:dk1>
          <a:srgbClr val="000000"/>
        </a:dk1>
        <a:lt1>
          <a:srgbClr val="FFFFD9"/>
        </a:lt1>
        <a:dk2>
          <a:srgbClr val="000066"/>
        </a:dk2>
        <a:lt2>
          <a:srgbClr val="FF0000"/>
        </a:lt2>
        <a:accent1>
          <a:srgbClr val="FFCC00"/>
        </a:accent1>
        <a:accent2>
          <a:srgbClr val="339966"/>
        </a:accent2>
        <a:accent3>
          <a:srgbClr val="FFFFE9"/>
        </a:accent3>
        <a:accent4>
          <a:srgbClr val="000000"/>
        </a:accent4>
        <a:accent5>
          <a:srgbClr val="FFE2AA"/>
        </a:accent5>
        <a:accent6>
          <a:srgbClr val="2D8A5C"/>
        </a:accent6>
        <a:hlink>
          <a:srgbClr val="5F5F5F"/>
        </a:hlink>
        <a:folHlink>
          <a:srgbClr val="0099CC"/>
        </a:folHlink>
      </a:clrScheme>
      <a:clrMap bg1="lt1" tx1="dk1" bg2="lt2" tx2="dk2" accent1="accent1" accent2="accent2" accent3="accent3" accent4="accent4" accent5="accent5" accent6="accent6" hlink="hlink" folHlink="folHlink"/>
    </a:extraClrScheme>
    <a:extraClrScheme>
      <a:clrScheme name="EMBEDA 6">
        <a:dk1>
          <a:srgbClr val="000000"/>
        </a:dk1>
        <a:lt1>
          <a:srgbClr val="C0C0C0"/>
        </a:lt1>
        <a:dk2>
          <a:srgbClr val="000066"/>
        </a:dk2>
        <a:lt2>
          <a:srgbClr val="FF0000"/>
        </a:lt2>
        <a:accent1>
          <a:srgbClr val="FFCC00"/>
        </a:accent1>
        <a:accent2>
          <a:srgbClr val="339966"/>
        </a:accent2>
        <a:accent3>
          <a:srgbClr val="DCDCDC"/>
        </a:accent3>
        <a:accent4>
          <a:srgbClr val="000000"/>
        </a:accent4>
        <a:accent5>
          <a:srgbClr val="FFE2AA"/>
        </a:accent5>
        <a:accent6>
          <a:srgbClr val="2D8A5C"/>
        </a:accent6>
        <a:hlink>
          <a:srgbClr val="5F5F5F"/>
        </a:hlink>
        <a:folHlink>
          <a:srgbClr val="0099C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lipitor">
  <a:themeElements>
    <a:clrScheme name="">
      <a:dk1>
        <a:srgbClr val="081D58"/>
      </a:dk1>
      <a:lt1>
        <a:srgbClr val="FFFFFF"/>
      </a:lt1>
      <a:dk2>
        <a:srgbClr val="0000FF"/>
      </a:dk2>
      <a:lt2>
        <a:srgbClr val="FAFD00"/>
      </a:lt2>
      <a:accent1>
        <a:srgbClr val="F57B49"/>
      </a:accent1>
      <a:accent2>
        <a:srgbClr val="F95AB7"/>
      </a:accent2>
      <a:accent3>
        <a:srgbClr val="AAAAFF"/>
      </a:accent3>
      <a:accent4>
        <a:srgbClr val="DADADA"/>
      </a:accent4>
      <a:accent5>
        <a:srgbClr val="F9BFB1"/>
      </a:accent5>
      <a:accent6>
        <a:srgbClr val="E251A6"/>
      </a:accent6>
      <a:hlink>
        <a:srgbClr val="FC0128"/>
      </a:hlink>
      <a:folHlink>
        <a:srgbClr val="618FFD"/>
      </a:folHlink>
    </a:clrScheme>
    <a:fontScheme name="lipito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ipito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pito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ipito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pito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pito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pito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ipito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ipitor">
  <a:themeElements>
    <a:clrScheme name="">
      <a:dk1>
        <a:srgbClr val="081D58"/>
      </a:dk1>
      <a:lt1>
        <a:srgbClr val="FFFFFF"/>
      </a:lt1>
      <a:dk2>
        <a:srgbClr val="0000FF"/>
      </a:dk2>
      <a:lt2>
        <a:srgbClr val="FAFD00"/>
      </a:lt2>
      <a:accent1>
        <a:srgbClr val="F57B49"/>
      </a:accent1>
      <a:accent2>
        <a:srgbClr val="F95AB7"/>
      </a:accent2>
      <a:accent3>
        <a:srgbClr val="AAAAFF"/>
      </a:accent3>
      <a:accent4>
        <a:srgbClr val="DADADA"/>
      </a:accent4>
      <a:accent5>
        <a:srgbClr val="F9BFB1"/>
      </a:accent5>
      <a:accent6>
        <a:srgbClr val="E251A6"/>
      </a:accent6>
      <a:hlink>
        <a:srgbClr val="FC0128"/>
      </a:hlink>
      <a:folHlink>
        <a:srgbClr val="618FFD"/>
      </a:folHlink>
    </a:clrScheme>
    <a:fontScheme name="Lipitor.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ipitor.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pitor.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ipitor.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pitor.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pitor.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pitor.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ipitor.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11.10.03 Amgen Template">
  <a:themeElements>
    <a:clrScheme name="Amgen Theme">
      <a:dk1>
        <a:srgbClr val="000000"/>
      </a:dk1>
      <a:lt1>
        <a:srgbClr val="FFFFFF"/>
      </a:lt1>
      <a:dk2>
        <a:srgbClr val="777777"/>
      </a:dk2>
      <a:lt2>
        <a:srgbClr val="C0C0C0"/>
      </a:lt2>
      <a:accent1>
        <a:srgbClr val="007CC2"/>
      </a:accent1>
      <a:accent2>
        <a:srgbClr val="FCC30C"/>
      </a:accent2>
      <a:accent3>
        <a:srgbClr val="42865C"/>
      </a:accent3>
      <a:accent4>
        <a:srgbClr val="C0362C"/>
      </a:accent4>
      <a:accent5>
        <a:srgbClr val="003161"/>
      </a:accent5>
      <a:accent6>
        <a:srgbClr val="81B5E2"/>
      </a:accent6>
      <a:hlink>
        <a:srgbClr val="007CC2"/>
      </a:hlink>
      <a:folHlink>
        <a:srgbClr val="81B5E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TIMI_Template_white">
  <a:themeElements>
    <a:clrScheme name="TIMI_Template_white 13">
      <a:dk1>
        <a:srgbClr val="000000"/>
      </a:dk1>
      <a:lt1>
        <a:srgbClr val="FFFFFF"/>
      </a:lt1>
      <a:dk2>
        <a:srgbClr val="990000"/>
      </a:dk2>
      <a:lt2>
        <a:srgbClr val="808080"/>
      </a:lt2>
      <a:accent1>
        <a:srgbClr val="800000"/>
      </a:accent1>
      <a:accent2>
        <a:srgbClr val="333399"/>
      </a:accent2>
      <a:accent3>
        <a:srgbClr val="FFFFFF"/>
      </a:accent3>
      <a:accent4>
        <a:srgbClr val="000000"/>
      </a:accent4>
      <a:accent5>
        <a:srgbClr val="C0AAAA"/>
      </a:accent5>
      <a:accent6>
        <a:srgbClr val="2D2D8A"/>
      </a:accent6>
      <a:hlink>
        <a:srgbClr val="000099"/>
      </a:hlink>
      <a:folHlink>
        <a:srgbClr val="0000FF"/>
      </a:folHlink>
    </a:clrScheme>
    <a:fontScheme name="TIMI_Template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MI_Template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MI_Template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MI_Template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MI_Template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MI_Template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MI_Template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MI_Template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MI_Template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MI_Template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MI_Template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MI_Template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MI_Template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IMI_Template_white 13">
        <a:dk1>
          <a:srgbClr val="000000"/>
        </a:dk1>
        <a:lt1>
          <a:srgbClr val="FFFFFF"/>
        </a:lt1>
        <a:dk2>
          <a:srgbClr val="990000"/>
        </a:dk2>
        <a:lt2>
          <a:srgbClr val="808080"/>
        </a:lt2>
        <a:accent1>
          <a:srgbClr val="800000"/>
        </a:accent1>
        <a:accent2>
          <a:srgbClr val="333399"/>
        </a:accent2>
        <a:accent3>
          <a:srgbClr val="FFFFFF"/>
        </a:accent3>
        <a:accent4>
          <a:srgbClr val="000000"/>
        </a:accent4>
        <a:accent5>
          <a:srgbClr val="C0AAAA"/>
        </a:accent5>
        <a:accent6>
          <a:srgbClr val="2D2D8A"/>
        </a:accent6>
        <a:hlink>
          <a:srgbClr val="000099"/>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GlbalSpkrTrng">
  <a:themeElements>
    <a:clrScheme name="">
      <a:dk1>
        <a:srgbClr val="000000"/>
      </a:dk1>
      <a:lt1>
        <a:srgbClr val="FFFFFF"/>
      </a:lt1>
      <a:dk2>
        <a:srgbClr val="000000"/>
      </a:dk2>
      <a:lt2>
        <a:srgbClr val="111111"/>
      </a:lt2>
      <a:accent1>
        <a:srgbClr val="FFFF00"/>
      </a:accent1>
      <a:accent2>
        <a:srgbClr val="66FFFF"/>
      </a:accent2>
      <a:accent3>
        <a:srgbClr val="FFFFFF"/>
      </a:accent3>
      <a:accent4>
        <a:srgbClr val="000000"/>
      </a:accent4>
      <a:accent5>
        <a:srgbClr val="FFFFAA"/>
      </a:accent5>
      <a:accent6>
        <a:srgbClr val="5CE7E7"/>
      </a:accent6>
      <a:hlink>
        <a:srgbClr val="FFCC00"/>
      </a:hlink>
      <a:folHlink>
        <a:srgbClr val="66FF99"/>
      </a:folHlink>
    </a:clrScheme>
    <a:fontScheme name="1_GlbalSpkrTr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GlbalSpkrTrng 1">
        <a:dk1>
          <a:srgbClr val="000000"/>
        </a:dk1>
        <a:lt1>
          <a:srgbClr val="FFFFFF"/>
        </a:lt1>
        <a:dk2>
          <a:srgbClr val="666666"/>
        </a:dk2>
        <a:lt2>
          <a:srgbClr val="669966"/>
        </a:lt2>
        <a:accent1>
          <a:srgbClr val="006666"/>
        </a:accent1>
        <a:accent2>
          <a:srgbClr val="0099CC"/>
        </a:accent2>
        <a:accent3>
          <a:srgbClr val="FFFFFF"/>
        </a:accent3>
        <a:accent4>
          <a:srgbClr val="000000"/>
        </a:accent4>
        <a:accent5>
          <a:srgbClr val="AAB8B8"/>
        </a:accent5>
        <a:accent6>
          <a:srgbClr val="008AB9"/>
        </a:accent6>
        <a:hlink>
          <a:srgbClr val="FF0033"/>
        </a:hlink>
        <a:folHlink>
          <a:srgbClr val="FFCC33"/>
        </a:folHlink>
      </a:clrScheme>
      <a:clrMap bg1="lt1" tx1="dk1" bg2="lt2" tx2="dk2" accent1="accent1" accent2="accent2" accent3="accent3" accent4="accent4" accent5="accent5" accent6="accent6" hlink="hlink" folHlink="folHlink"/>
    </a:extraClrScheme>
    <a:extraClrScheme>
      <a:clrScheme name="1_GlbalSpkrTrng 2">
        <a:dk1>
          <a:srgbClr val="000000"/>
        </a:dk1>
        <a:lt1>
          <a:srgbClr val="FFFFFF"/>
        </a:lt1>
        <a:dk2>
          <a:srgbClr val="666666"/>
        </a:dk2>
        <a:lt2>
          <a:srgbClr val="0099CC"/>
        </a:lt2>
        <a:accent1>
          <a:srgbClr val="006666"/>
        </a:accent1>
        <a:accent2>
          <a:srgbClr val="99CCCC"/>
        </a:accent2>
        <a:accent3>
          <a:srgbClr val="FFFFFF"/>
        </a:accent3>
        <a:accent4>
          <a:srgbClr val="000000"/>
        </a:accent4>
        <a:accent5>
          <a:srgbClr val="AAB8B8"/>
        </a:accent5>
        <a:accent6>
          <a:srgbClr val="8AB9B9"/>
        </a:accent6>
        <a:hlink>
          <a:srgbClr val="FF0033"/>
        </a:hlink>
        <a:folHlink>
          <a:srgbClr val="FFCC3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Amgen Brand_Template_INTERNAL">
  <a:themeElements>
    <a:clrScheme name="AMGEN CARDIO">
      <a:dk1>
        <a:srgbClr val="000000"/>
      </a:dk1>
      <a:lt1>
        <a:srgbClr val="FFFFFF"/>
      </a:lt1>
      <a:dk2>
        <a:srgbClr val="777777"/>
      </a:dk2>
      <a:lt2>
        <a:srgbClr val="C0C0C0"/>
      </a:lt2>
      <a:accent1>
        <a:srgbClr val="007CC2"/>
      </a:accent1>
      <a:accent2>
        <a:srgbClr val="FCC30C"/>
      </a:accent2>
      <a:accent3>
        <a:srgbClr val="C0362C"/>
      </a:accent3>
      <a:accent4>
        <a:srgbClr val="81B5E2"/>
      </a:accent4>
      <a:accent5>
        <a:srgbClr val="003161"/>
      </a:accent5>
      <a:accent6>
        <a:srgbClr val="00B050"/>
      </a:accent6>
      <a:hlink>
        <a:srgbClr val="0063C3"/>
      </a:hlink>
      <a:folHlink>
        <a:srgbClr val="8F282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6350" algn="ctr">
          <a:solidFill>
            <a:schemeClr val="accent1"/>
          </a:solidFill>
          <a:miter lim="800000"/>
          <a:headEnd/>
          <a:tailEnd/>
        </a:ln>
        <a:effectLst/>
      </a:spPr>
      <a:bodyPr wrap="none" lIns="0" tIns="0" rIns="0" bIns="0" rtlCol="0" anchor="ctr"/>
      <a:lstStyle>
        <a:defPPr>
          <a:defRPr dirty="0" err="1" smtClean="0"/>
        </a:defPPr>
      </a:lstStyle>
    </a:spDef>
    <a:lnDef>
      <a:spPr>
        <a:ln w="12700" cap="flat">
          <a:solidFill>
            <a:srgbClr val="FF0000"/>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400" b="1" dirty="0"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c:\msoffice\powerpnt\template\sldshow\twinkles.ppt</Template>
  <TotalTime>6409</TotalTime>
  <Pages>74</Pages>
  <Words>6694</Words>
  <Application>Microsoft Office PowerPoint</Application>
  <PresentationFormat>35mm Slides</PresentationFormat>
  <Paragraphs>833</Paragraphs>
  <Slides>43</Slides>
  <Notes>25</Notes>
  <HiddenSlides>16</HiddenSlides>
  <MMClips>0</MMClips>
  <ScaleCrop>false</ScaleCrop>
  <HeadingPairs>
    <vt:vector size="8" baseType="variant">
      <vt:variant>
        <vt:lpstr>Fonts Used</vt:lpstr>
      </vt:variant>
      <vt:variant>
        <vt:i4>12</vt:i4>
      </vt:variant>
      <vt:variant>
        <vt:lpstr>Theme</vt:lpstr>
      </vt:variant>
      <vt:variant>
        <vt:i4>13</vt:i4>
      </vt:variant>
      <vt:variant>
        <vt:lpstr>Embedded OLE Servers</vt:lpstr>
      </vt:variant>
      <vt:variant>
        <vt:i4>2</vt:i4>
      </vt:variant>
      <vt:variant>
        <vt:lpstr>Slide Titles</vt:lpstr>
      </vt:variant>
      <vt:variant>
        <vt:i4>43</vt:i4>
      </vt:variant>
    </vt:vector>
  </HeadingPairs>
  <TitlesOfParts>
    <vt:vector size="70" baseType="lpstr">
      <vt:lpstr>Batang</vt:lpstr>
      <vt:lpstr>Arial</vt:lpstr>
      <vt:lpstr>Arial (Body)</vt:lpstr>
      <vt:lpstr>Arial Narrow</vt:lpstr>
      <vt:lpstr>Calibri</vt:lpstr>
      <vt:lpstr>Calibri Light</vt:lpstr>
      <vt:lpstr>Century Gothic</vt:lpstr>
      <vt:lpstr>Marlett</vt:lpstr>
      <vt:lpstr>Monotype Sorts</vt:lpstr>
      <vt:lpstr>Times New Roman</vt:lpstr>
      <vt:lpstr>Verdana</vt:lpstr>
      <vt:lpstr>Wingdings</vt:lpstr>
      <vt:lpstr>twinkles</vt:lpstr>
      <vt:lpstr>Default Design</vt:lpstr>
      <vt:lpstr>1_lipitor</vt:lpstr>
      <vt:lpstr>3_Lipitor</vt:lpstr>
      <vt:lpstr>1_11.10.03 Amgen Template</vt:lpstr>
      <vt:lpstr>TIMI_Template_white</vt:lpstr>
      <vt:lpstr>1_GlbalSpkrTrng</vt:lpstr>
      <vt:lpstr>4_Office Theme</vt:lpstr>
      <vt:lpstr>5_Amgen Brand_Template_INTERNAL</vt:lpstr>
      <vt:lpstr>1_twinkles</vt:lpstr>
      <vt:lpstr>6_Amgen Brand_Template_INTERNAL</vt:lpstr>
      <vt:lpstr>2_11.10.03 Amgen Template</vt:lpstr>
      <vt:lpstr>3_Core Presentation_10_15_13_v5</vt:lpstr>
      <vt:lpstr>think-cell Slide</vt:lpstr>
      <vt:lpstr>Chart</vt:lpstr>
      <vt:lpstr>In Patients with CAD  PCSK9 Inhibitors Should be a Part of Routine Therapy to Any Patient in Whom LDL Goal is not Achieved  </vt:lpstr>
      <vt:lpstr>PowerPoint Presentation</vt:lpstr>
      <vt:lpstr>CTT line - Linear Relationship Between LDL-C Levels and Major CV Events1,2</vt:lpstr>
      <vt:lpstr>LDL-C is a major contributor  to atherosclerotic progression</vt:lpstr>
      <vt:lpstr>Clear genetic and epidemiological evidence for LDL-C as a risk factor</vt:lpstr>
      <vt:lpstr>Clinical trial data support achieving lower levels of LDL-C, regardless of baseline LDL-C</vt:lpstr>
      <vt:lpstr>Every 1 mmol/L reduction in LDL-C reduces annual CV risk by up to 28%, regardless of mechanism</vt:lpstr>
      <vt:lpstr>Approximately half of patients do not achieve recommended LDL-C goals &lt; 70 mg/dL</vt:lpstr>
      <vt:lpstr>Only 1 in 5 MI patients achieve LDL-C target &lt;70 mg/dL despite high statin prescription rate and good adherence</vt:lpstr>
      <vt:lpstr>Despite the Risk of Recurrent Events after MI,  High-intensity Statin Use Decreases by~30%  Within 2 Years After MI</vt:lpstr>
      <vt:lpstr>Only ~30% of Patients Post-ACS Achieve LDL-C &lt; 70 Mg/dL  and 90% Did Not Receive Up-titration of Statins</vt:lpstr>
      <vt:lpstr>&lt; 30% of Patients Overall and &lt; 40% of Patients Even on High-Intensity statins post-Acs, PCI, or CABG Achieved LDL-C &lt; 70 mg/dL (&lt; 1.8 mmol/L)</vt:lpstr>
      <vt:lpstr>The lower the LDL-C achieved,  the lower the risk of CV events</vt:lpstr>
      <vt:lpstr>Glagov Study: Exploratory Subgroup: LDL-C Change from Baseline in Patients with LDL-C &lt; 70 mg/dL at Baseline</vt:lpstr>
      <vt:lpstr>Exploratory Subgroup: Change in PAV &amp; Regression in Patients with LDL-C &lt; 70 mg/dL at Baseline</vt:lpstr>
      <vt:lpstr>Exploratory Analysis: Achieved LDL-C and Change in PAV in All Patients- GLAGOV Study</vt:lpstr>
      <vt:lpstr>FOURIER Further cardiovascular OUtcomes Research with PCSK9 Inhibition in subjects with Elevated Risk</vt:lpstr>
      <vt:lpstr>PowerPoint Presentation</vt:lpstr>
      <vt:lpstr>PowerPoint Presentation</vt:lpstr>
      <vt:lpstr>evolocumab Provides 24% RRR in CV Death, MI, or Stroke in Patients Within 2 Years Post-MI</vt:lpstr>
      <vt:lpstr>Lower LDL-C Is Better</vt:lpstr>
      <vt:lpstr>PowerPoint Presentation</vt:lpstr>
      <vt:lpstr>PowerPoint Presentation</vt:lpstr>
      <vt:lpstr>PowerPoint Presentation</vt:lpstr>
      <vt:lpstr>PowerPoint Presentation</vt:lpstr>
      <vt:lpstr>PowerPoint Presentation</vt:lpstr>
      <vt:lpstr>Guidelines for Treatment of Dyslipidemia in ACS STEMI and NSTEMI patients emphasize LDL-C Lowering</vt:lpstr>
      <vt:lpstr>PowerPoint Presentation</vt:lpstr>
      <vt:lpstr>EVOlocumab for Early Reduction of LDL-cholesterol Levels in Patients with Acute Coronary Syndromes1,2 </vt:lpstr>
      <vt:lpstr> evopacs primary Endpoint showed Significant Reduction in LDL-C at 8 Weeks</vt:lpstr>
      <vt:lpstr>In EVOPACS, 90% of Evolocumab Patients Achieved ESC/EAS LDL-C Guideline Goal of &lt; 55 mg/dL1-3</vt:lpstr>
      <vt:lpstr>EVOPACS Secondary Endpoint: No New Safety Findings</vt:lpstr>
      <vt:lpstr>The VCU-ALIROCRT Trial: Alirocumab in Patients With Acute NSTEMI</vt:lpstr>
      <vt:lpstr>In Patients with Acute NSTEMI, Alirocumab Use Provided Significant Reductions in LDL-C but Neutral Effects on Measured Inflammatory Biomarkers</vt:lpstr>
      <vt:lpstr>In patients with CAD PCSK9 inhibitors should be a part of routine therapy to any patient in whom LDL goal is not achieved  </vt:lpstr>
      <vt:lpstr>In patients with CAD PCSK9 inhibitors should be a part of routine therapy to any patient )in whom LDL goal is not achieved(  </vt:lpstr>
      <vt:lpstr>PowerPoint Presentation</vt:lpstr>
      <vt:lpstr>PowerPoint Presentation</vt:lpstr>
      <vt:lpstr>PCSK9 Levels Predict MACE Following ACS</vt:lpstr>
      <vt:lpstr>PCSK9 Levels Are Associated with Increased Platelet Reactivity and MACE in Patients with ACS</vt:lpstr>
      <vt:lpstr>PCSK9 Upregulation Following an ACS Event  Results in Stimulation of Deleterious Lipid and Inflammatory Regulation</vt:lpstr>
      <vt:lpstr>PCSK9 Increases Coronary  Plaque Vulnerability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Revised CORE</dc:title>
  <dc:subject>Evidence Based Lipid Lowering</dc:subject>
  <dc:creator>Michael hechter</dc:creator>
  <cp:keywords>lipids, statins, pravastatin, stroke</cp:keywords>
  <dc:description>Revisions after 5/29 AM session</dc:description>
  <cp:lastModifiedBy>Michael Shechter MD MA FACC FAHA FESC FACN</cp:lastModifiedBy>
  <cp:revision>955</cp:revision>
  <cp:lastPrinted>1997-07-03T10:07:12Z</cp:lastPrinted>
  <dcterms:created xsi:type="dcterms:W3CDTF">1997-10-30T10:45:00Z</dcterms:created>
  <dcterms:modified xsi:type="dcterms:W3CDTF">2019-11-14T15:23:39Z</dcterms:modified>
</cp:coreProperties>
</file>