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56" r:id="rId3"/>
    <p:sldId id="258" r:id="rId4"/>
    <p:sldId id="284" r:id="rId5"/>
    <p:sldId id="279" r:id="rId6"/>
    <p:sldId id="260" r:id="rId7"/>
    <p:sldId id="266" r:id="rId8"/>
    <p:sldId id="265" r:id="rId9"/>
    <p:sldId id="267" r:id="rId10"/>
    <p:sldId id="272" r:id="rId11"/>
    <p:sldId id="270" r:id="rId12"/>
    <p:sldId id="271" r:id="rId13"/>
    <p:sldId id="269" r:id="rId14"/>
    <p:sldId id="286" r:id="rId15"/>
    <p:sldId id="280" r:id="rId16"/>
    <p:sldId id="281" r:id="rId17"/>
    <p:sldId id="282" r:id="rId18"/>
    <p:sldId id="283" r:id="rId19"/>
    <p:sldId id="273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8536F-3A09-4086-82AE-DA94B681D70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109DD-5F69-4255-9FAA-CB2EE46D3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6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9ADC1-F7F0-479A-8FA6-426678946EA4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219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9ADC1-F7F0-479A-8FA6-426678946EA4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912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FA11-BA7B-4DE4-AE31-2AD79DE1604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1094-6133-48BE-BB64-80E4CF7D5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FA11-BA7B-4DE4-AE31-2AD79DE1604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1094-6133-48BE-BB64-80E4CF7D5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FA11-BA7B-4DE4-AE31-2AD79DE1604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1094-6133-48BE-BB64-80E4CF7D5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8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FA11-BA7B-4DE4-AE31-2AD79DE1604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1094-6133-48BE-BB64-80E4CF7D5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7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FA11-BA7B-4DE4-AE31-2AD79DE1604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1094-6133-48BE-BB64-80E4CF7D5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4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FA11-BA7B-4DE4-AE31-2AD79DE1604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1094-6133-48BE-BB64-80E4CF7D5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8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FA11-BA7B-4DE4-AE31-2AD79DE1604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1094-6133-48BE-BB64-80E4CF7D5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8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FA11-BA7B-4DE4-AE31-2AD79DE1604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1094-6133-48BE-BB64-80E4CF7D5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8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FA11-BA7B-4DE4-AE31-2AD79DE1604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1094-6133-48BE-BB64-80E4CF7D5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5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FA11-BA7B-4DE4-AE31-2AD79DE1604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1094-6133-48BE-BB64-80E4CF7D5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2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FA11-BA7B-4DE4-AE31-2AD79DE1604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1094-6133-48BE-BB64-80E4CF7D5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8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1FA11-BA7B-4DE4-AE31-2AD79DE1604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A1094-6133-48BE-BB64-80E4CF7D5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2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ved=&amp;url=http://www.google.co.il/url?sa%3Di%26rct%3Dj%26q%3D%26esrc%3Ds%26source%3Dimages%26cd%3D%26ved%3D%26url%3Dhttp://clipartmag.com/worried-emoticon-clipart%26psig%3DAOvVaw2eVlXSFBguHN0t0PWFBwlz%26ust%3D1573789707580006&amp;psig=AOvVaw2eVlXSFBguHN0t0PWFBwlz&amp;ust=157378970758000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ved=2ahUKEwim4OKPj93lAhW55OAKHagKAh0QjRx6BAgBEAQ&amp;url=/url?sa%3Di%26rct%3Dj%26q%3D%26esrc%3Ds%26source%3Dimages%26cd%3D%26ved%3D%26url%3Dhttps://www.pinterest.nz/pin/498703358712530602/%26psig%3DAOvVaw3l638FolPQZyXR9QDNfJbz%26ust%3D1573388486181644&amp;psig=AOvVaw3l638FolPQZyXR9QDNfJbz&amp;ust=157338848618164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.il/url?sa=i&amp;rct=j&amp;q=&amp;esrc=s&amp;source=images&amp;cd=&amp;ved=&amp;url=https://www.zulily.com/p/black-series-remote-control-sumo-wrestler-set-of-two-5675-34921269.html&amp;psig=AOvVaw1gJY5o9oo0kIuaZgCNQpBu&amp;ust=1573621246852117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hyperlink" Target="http://www.google.co.il/url?sa=i&amp;rct=j&amp;q=&amp;esrc=s&amp;source=images&amp;cd=&amp;cad=rja&amp;uact=8&amp;ved=&amp;url=/url?sa%3Di%26rct%3Dj%26q%3D%26esrc%3Ds%26source%3Dimages%26cd%3D%26ved%3D%26url%3Dhttps://illumna.org/lifemanagement/pngtree-cartoon-handshake-png-clipart_2579470/%26psig%3DAOvVaw1IYpXDnsifFefVbxagmLY5%26ust%3D1573718820603861&amp;psig=AOvVaw1IYpXDnsifFefVbxagmLY5&amp;ust=157371882060386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il/url?sa=i&amp;rct=j&amp;q=&amp;esrc=s&amp;source=images&amp;cd=&amp;cad=rja&amp;uact=8&amp;ved=&amp;url=http://www.google.co.il/url?sa%3Di%26rct%3Dj%26q%3D%26esrc%3Ds%26source%3Dimages%26cd%3D%26ved%3D%26url%3Dhttp://clipartmag.com/worried-emoticon-clipart%26psig%3DAOvVaw2eVlXSFBguHN0t0PWFBwlz%26ust%3D1573789707580006&amp;psig=AOvVaw2eVlXSFBguHN0t0PWFBwlz&amp;ust=157378970758000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.il/url?sa=i&amp;rct=j&amp;q=&amp;esrc=s&amp;source=images&amp;cd=&amp;cad=rja&amp;uact=8&amp;ved=&amp;url=http://www.google.co.il/url?sa%3Di%26rct%3Dj%26q%3D%26esrc%3Ds%26source%3Dimages%26cd%3D%26ved%3D%26url%3Dhttp://clipartmag.com/worried-emoticon-clipart%26psig%3DAOvVaw2eVlXSFBguHN0t0PWFBwlz%26ust%3D1573789707580006&amp;psig=AOvVaw2eVlXSFBguHN0t0PWFBwlz&amp;ust=157378970758000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6721" y="1619250"/>
            <a:ext cx="10446327" cy="962035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patients with CAD should PCSK9 inhibitors be part of routine therapy to any patient in whom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LDLc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level is not achieved ?</a:t>
            </a:r>
            <a:endParaRPr 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09445" y="3135087"/>
            <a:ext cx="7736114" cy="123106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 !!!</a:t>
            </a:r>
          </a:p>
          <a:p>
            <a:pPr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Only to high risk patients</a:t>
            </a:r>
            <a:endParaRPr lang="he-IL" sz="4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59081"/>
            <a:ext cx="37301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The great debates</a:t>
            </a:r>
            <a:endParaRPr lang="he-IL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810594" y="5442857"/>
            <a:ext cx="2933816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2400" b="1" dirty="0" smtClean="0"/>
              <a:t>יעקב הנקין</a:t>
            </a:r>
          </a:p>
          <a:p>
            <a:pPr algn="ctr"/>
            <a:r>
              <a:rPr lang="he-IL" sz="2400" b="1" dirty="0" smtClean="0"/>
              <a:t>המערך הקרדיולוגי</a:t>
            </a:r>
          </a:p>
          <a:p>
            <a:pPr algn="ctr"/>
            <a:r>
              <a:rPr lang="he-IL" sz="2400" b="1" dirty="0" smtClean="0"/>
              <a:t>המרכז הרפואי סורוקה</a:t>
            </a:r>
            <a:endParaRPr lang="he-IL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85" y="0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8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8046" y="148549"/>
            <a:ext cx="5791405" cy="762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297" y="0"/>
            <a:ext cx="502970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אינפו דוח מצב הבריאות בישראל (מערכת וואלה! NEWS)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6131" y="357262"/>
            <a:ext cx="4607968" cy="840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7937"/>
            <a:ext cx="5565569" cy="323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078" y="0"/>
            <a:ext cx="4769922" cy="307183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1472" y="-665554"/>
            <a:ext cx="5322084" cy="972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8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500318"/>
            <a:ext cx="8330308" cy="6357681"/>
          </a:xfrm>
        </p:spPr>
      </p:pic>
    </p:spTree>
    <p:extLst>
      <p:ext uri="{BB962C8B-B14F-4D97-AF65-F5344CB8AC3E}">
        <p14:creationId xmlns:p14="http://schemas.microsoft.com/office/powerpoint/2010/main" val="13778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226260" y="1480457"/>
            <a:ext cx="155523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1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RRR 15%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ARR 2%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NNT 74</a:t>
            </a:r>
            <a:endParaRPr lang="he-IL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3923" y="3811012"/>
            <a:ext cx="6744154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r" rtl="1"/>
            <a:r>
              <a:rPr lang="he-IL" sz="2400" dirty="0" smtClean="0">
                <a:solidFill>
                  <a:srgbClr val="C00000"/>
                </a:solidFill>
              </a:rPr>
              <a:t>בקניה פרטית</a:t>
            </a:r>
          </a:p>
          <a:p>
            <a:pPr algn="r" rtl="1"/>
            <a:r>
              <a:rPr lang="he-IL" sz="2400" dirty="0" smtClean="0"/>
              <a:t>   מחיר התרופה לשנתיים ~ 48,000 ש"ח</a:t>
            </a:r>
          </a:p>
          <a:p>
            <a:pPr algn="r" rtl="1"/>
            <a:r>
              <a:rPr lang="he-IL" sz="2400" dirty="0"/>
              <a:t> </a:t>
            </a:r>
            <a:r>
              <a:rPr lang="he-IL" sz="2400" dirty="0" smtClean="0"/>
              <a:t>  מחיר למניעת אירוע אחד בשנתיים ~ 3.500.000 ש"ח</a:t>
            </a:r>
          </a:p>
          <a:p>
            <a:pPr algn="r" rtl="1"/>
            <a:r>
              <a:rPr lang="he-IL" sz="2400" dirty="0" smtClean="0">
                <a:solidFill>
                  <a:srgbClr val="C00000"/>
                </a:solidFill>
              </a:rPr>
              <a:t>מחיר למטופל דרך השב"ן</a:t>
            </a:r>
          </a:p>
          <a:p>
            <a:pPr algn="r" rtl="1"/>
            <a:r>
              <a:rPr lang="he-IL" sz="2400" dirty="0" smtClean="0"/>
              <a:t>   מחיר התרופה לשנתיים ~ 4,000 ש"ח</a:t>
            </a:r>
          </a:p>
          <a:p>
            <a:pPr algn="r" rtl="1"/>
            <a:r>
              <a:rPr lang="he-IL" sz="2400" dirty="0" smtClean="0"/>
              <a:t>   מחיר למניעת אירוע אחד בשנתיים ~ 300.000 ש"ח</a:t>
            </a:r>
          </a:p>
          <a:p>
            <a:pPr algn="r" rtl="1"/>
            <a:r>
              <a:rPr lang="he-IL" sz="2400" dirty="0" smtClean="0">
                <a:solidFill>
                  <a:srgbClr val="C00000"/>
                </a:solidFill>
              </a:rPr>
              <a:t>מחיר לקופת החולים</a:t>
            </a:r>
          </a:p>
          <a:p>
            <a:pPr algn="r" rtl="1"/>
            <a:r>
              <a:rPr lang="he-IL" sz="2400" dirty="0"/>
              <a:t> </a:t>
            </a:r>
            <a:r>
              <a:rPr lang="he-IL" sz="2400" dirty="0" smtClean="0"/>
              <a:t>   ??????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4946" y="391478"/>
            <a:ext cx="3454400" cy="2738210"/>
            <a:chOff x="8806487" y="3976914"/>
            <a:chExt cx="3454400" cy="2738210"/>
          </a:xfrm>
        </p:grpSpPr>
        <p:pic>
          <p:nvPicPr>
            <p:cNvPr id="10" name="Picture 2" descr="תוצאת תמונה עבור ‪worried face emoji‬‏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3464" y="4775200"/>
              <a:ext cx="2351423" cy="19399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</p:pic>
        <p:sp>
          <p:nvSpPr>
            <p:cNvPr id="11" name="Rounded Rectangle 10"/>
            <p:cNvSpPr/>
            <p:nvPr/>
          </p:nvSpPr>
          <p:spPr>
            <a:xfrm>
              <a:off x="8806487" y="3976914"/>
              <a:ext cx="3454400" cy="1103085"/>
            </a:xfrm>
            <a:prstGeom prst="roundRect">
              <a:avLst/>
            </a:prstGeom>
            <a:solidFill>
              <a:srgbClr val="F4D47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3200" dirty="0" smtClean="0">
                  <a:solidFill>
                    <a:schemeClr val="tx1"/>
                  </a:solidFill>
                </a:rPr>
                <a:t>הרבה מאד כסף !!</a:t>
              </a:r>
              <a:endParaRPr lang="he-IL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89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845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Subgroups with better than average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53526" y="2117636"/>
            <a:ext cx="5195389" cy="324612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Multiple vascular beds</a:t>
            </a:r>
          </a:p>
          <a:p>
            <a:r>
              <a:rPr lang="en-US" sz="3600" dirty="0" smtClean="0"/>
              <a:t>Baseline </a:t>
            </a:r>
            <a:r>
              <a:rPr lang="en-US" sz="3600" dirty="0" err="1" smtClean="0"/>
              <a:t>LDLc</a:t>
            </a:r>
            <a:r>
              <a:rPr lang="en-US" sz="3600" dirty="0" smtClean="0"/>
              <a:t> &gt; 100 mg/</a:t>
            </a:r>
            <a:r>
              <a:rPr lang="en-US" sz="3600" dirty="0" err="1" smtClean="0"/>
              <a:t>dL</a:t>
            </a:r>
            <a:endParaRPr lang="en-US" sz="3600" dirty="0" smtClean="0"/>
          </a:p>
          <a:p>
            <a:r>
              <a:rPr lang="en-US" sz="3600" dirty="0" smtClean="0"/>
              <a:t>Diabetics</a:t>
            </a:r>
          </a:p>
          <a:p>
            <a:r>
              <a:rPr lang="en-US" sz="3600" dirty="0" smtClean="0"/>
              <a:t>Recent MI</a:t>
            </a:r>
          </a:p>
          <a:p>
            <a:r>
              <a:rPr lang="en-US" sz="3600" dirty="0" smtClean="0"/>
              <a:t>More than one MI</a:t>
            </a:r>
          </a:p>
          <a:p>
            <a:r>
              <a:rPr lang="en-US" sz="3600" dirty="0" smtClean="0"/>
              <a:t>Elevated </a:t>
            </a:r>
            <a:r>
              <a:rPr lang="en-US" sz="3600" dirty="0" err="1" smtClean="0"/>
              <a:t>Lp</a:t>
            </a:r>
            <a:r>
              <a:rPr lang="en-US" sz="3600" dirty="0" smtClean="0"/>
              <a:t>(a)</a:t>
            </a:r>
          </a:p>
          <a:p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4C1E-878C-4CCE-A5EF-004CDD41EAB7}" type="slidenum">
              <a:rPr lang="en-US" smtClean="0"/>
              <a:t>15</a:t>
            </a:fld>
            <a:r>
              <a:rPr lang="he-IL" dirty="0" smtClean="0"/>
              <a:t>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BA2D6-98C6-4A88-AF0E-9E9A1ED4AC37}" type="slidenum">
              <a:rPr lang="he-IL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346922"/>
            <a:ext cx="8681456" cy="63586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919536" y="2132856"/>
            <a:ext cx="6120680" cy="21602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  <a:cs typeface="David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4273" y="299695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↓24</a:t>
            </a:r>
            <a:r>
              <a:rPr lang="en-US" sz="1400" dirty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310FB0-31B4-2246-BBB3-12BDF165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55" y="312207"/>
            <a:ext cx="7931150" cy="944376"/>
          </a:xfrm>
        </p:spPr>
        <p:txBody>
          <a:bodyPr>
            <a:normAutofit/>
          </a:bodyPr>
          <a:lstStyle/>
          <a:p>
            <a:pPr>
              <a:tabLst>
                <a:tab pos="1159784" algn="l"/>
              </a:tabLst>
            </a:pPr>
            <a:r>
              <a:rPr lang="en-US" sz="2737" dirty="0">
                <a:solidFill>
                  <a:schemeClr val="bg2">
                    <a:lumMod val="10000"/>
                  </a:schemeClr>
                </a:solidFill>
                <a:latin typeface="+mn-lt"/>
                <a:ea typeface="Batang" panose="02030600000101010101" pitchFamily="18" charset="-127"/>
              </a:rPr>
              <a:t>Efficacy: Subgroup with Baseline </a:t>
            </a:r>
            <a:r>
              <a:rPr lang="en-US" sz="2737" dirty="0">
                <a:solidFill>
                  <a:srgbClr val="0070C0"/>
                </a:solidFill>
                <a:latin typeface="+mn-lt"/>
                <a:ea typeface="Batang" panose="02030600000101010101" pitchFamily="18" charset="-127"/>
              </a:rPr>
              <a:t>LDL-C </a:t>
            </a:r>
            <a:r>
              <a:rPr lang="en-GB" sz="2737" dirty="0">
                <a:solidFill>
                  <a:srgbClr val="0070C0"/>
                </a:solidFill>
                <a:latin typeface="+mn-lt"/>
                <a:ea typeface="Batang" panose="02030600000101010101" pitchFamily="18" charset="-127"/>
                <a:sym typeface="Symbol" pitchFamily="2" charset="2"/>
              </a:rPr>
              <a:t></a:t>
            </a:r>
            <a:r>
              <a:rPr lang="en-US" sz="2737" dirty="0">
                <a:solidFill>
                  <a:srgbClr val="0070C0"/>
                </a:solidFill>
                <a:latin typeface="+mn-lt"/>
                <a:ea typeface="Batang" panose="02030600000101010101" pitchFamily="18" charset="-127"/>
              </a:rPr>
              <a:t>100 </a:t>
            </a:r>
            <a:r>
              <a:rPr lang="en-US" sz="2737" dirty="0">
                <a:solidFill>
                  <a:schemeClr val="bg2">
                    <a:lumMod val="10000"/>
                  </a:schemeClr>
                </a:solidFill>
                <a:latin typeface="+mn-lt"/>
                <a:ea typeface="Batang" panose="02030600000101010101" pitchFamily="18" charset="-127"/>
              </a:rPr>
              <a:t>mg/</a:t>
            </a:r>
            <a:r>
              <a:rPr lang="en-US" sz="2737" dirty="0" err="1">
                <a:solidFill>
                  <a:schemeClr val="bg2">
                    <a:lumMod val="10000"/>
                  </a:schemeClr>
                </a:solidFill>
                <a:latin typeface="+mn-lt"/>
                <a:ea typeface="Batang" panose="02030600000101010101" pitchFamily="18" charset="-127"/>
              </a:rPr>
              <a:t>dL</a:t>
            </a:r>
            <a:endParaRPr lang="en-US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D9D12F8-E3BF-ED4A-9C06-C262BCD621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86420" y="2005380"/>
          <a:ext cx="6579420" cy="424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512">
                  <a:extLst>
                    <a:ext uri="{9D8B030D-6E8A-4147-A177-3AD203B41FA5}">
                      <a16:colId xmlns="" xmlns:a16="http://schemas.microsoft.com/office/drawing/2014/main" val="3973808709"/>
                    </a:ext>
                  </a:extLst>
                </a:gridCol>
                <a:gridCol w="1297844">
                  <a:extLst>
                    <a:ext uri="{9D8B030D-6E8A-4147-A177-3AD203B41FA5}">
                      <a16:colId xmlns="" xmlns:a16="http://schemas.microsoft.com/office/drawing/2014/main" val="235672077"/>
                    </a:ext>
                  </a:extLst>
                </a:gridCol>
                <a:gridCol w="1028410">
                  <a:extLst>
                    <a:ext uri="{9D8B030D-6E8A-4147-A177-3AD203B41FA5}">
                      <a16:colId xmlns="" xmlns:a16="http://schemas.microsoft.com/office/drawing/2014/main" val="278449120"/>
                    </a:ext>
                  </a:extLst>
                </a:gridCol>
                <a:gridCol w="1199812">
                  <a:extLst>
                    <a:ext uri="{9D8B030D-6E8A-4147-A177-3AD203B41FA5}">
                      <a16:colId xmlns="" xmlns:a16="http://schemas.microsoft.com/office/drawing/2014/main" val="1056007902"/>
                    </a:ext>
                  </a:extLst>
                </a:gridCol>
                <a:gridCol w="961882">
                  <a:extLst>
                    <a:ext uri="{9D8B030D-6E8A-4147-A177-3AD203B41FA5}">
                      <a16:colId xmlns="" xmlns:a16="http://schemas.microsoft.com/office/drawing/2014/main" val="403228240"/>
                    </a:ext>
                  </a:extLst>
                </a:gridCol>
                <a:gridCol w="1103960"/>
              </a:tblGrid>
              <a:tr h="82903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Endpoint, n (%)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</a:rPr>
                        <a:t>Alirocumab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</a:rPr>
                        <a:t>(N=2814)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2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</a:rPr>
                        <a:t>Placebo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</a:rPr>
                        <a:t>(N=2815)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Absolute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risk reduction (%)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HR (95%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CI)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Relative Risk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Reduction (%)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2130530"/>
                  </a:ext>
                </a:extLst>
              </a:tr>
              <a:tr h="63623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MACE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B22222"/>
                          </a:solidFill>
                          <a:latin typeface="+mn-lt"/>
                        </a:rPr>
                        <a:t>324 (11.5)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4682B4"/>
                          </a:solidFill>
                          <a:latin typeface="+mn-lt"/>
                        </a:rPr>
                        <a:t>420 (14.9)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3.4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0.76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(0.65, 0.87)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24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6431086"/>
                  </a:ext>
                </a:extLst>
              </a:tr>
              <a:tr h="63623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CHD death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B22222"/>
                          </a:solidFill>
                          <a:latin typeface="+mn-lt"/>
                        </a:rPr>
                        <a:t>69 (2.5)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4682B4"/>
                          </a:solidFill>
                          <a:latin typeface="+mn-lt"/>
                        </a:rPr>
                        <a:t>96 (3.4)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1.0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0.72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(0.53, 0.98)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28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00250493"/>
                  </a:ext>
                </a:extLst>
              </a:tr>
              <a:tr h="63623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CV death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B22222"/>
                          </a:solidFill>
                          <a:latin typeface="+mn-lt"/>
                        </a:rPr>
                        <a:t>81 (2.9)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4682B4"/>
                          </a:solidFill>
                          <a:latin typeface="+mn-lt"/>
                        </a:rPr>
                        <a:t>117 (4.2)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1.3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0.69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(0.52, 0.92)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31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94631725"/>
                  </a:ext>
                </a:extLst>
              </a:tr>
              <a:tr h="63623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All-cause death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B22222"/>
                          </a:solidFill>
                          <a:latin typeface="+mn-lt"/>
                        </a:rPr>
                        <a:t>114 (4.1)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4682B4"/>
                          </a:solidFill>
                          <a:latin typeface="+mn-lt"/>
                        </a:rPr>
                        <a:t>161 (5.7)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1.7</a:t>
                      </a: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0.71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(0.56, 0.90)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29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68580" marR="68580" marT="34765" marB="3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7485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4C1E-878C-4CCE-A5EF-004CDD41EA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D70BDE-BE9D-4ECE-AFD4-F08AA1531253}"/>
              </a:ext>
            </a:extLst>
          </p:cNvPr>
          <p:cNvSpPr txBox="1"/>
          <p:nvPr/>
        </p:nvSpPr>
        <p:spPr>
          <a:xfrm>
            <a:off x="5920858" y="999942"/>
            <a:ext cx="4361830" cy="2616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NNT</a:t>
            </a:r>
          </a:p>
          <a:p>
            <a:pPr algn="ctr"/>
            <a:r>
              <a:rPr lang="en-GB" sz="2400" dirty="0"/>
              <a:t>To prevent 1 primary endpoint among patients with</a:t>
            </a:r>
          </a:p>
          <a:p>
            <a:pPr algn="ctr"/>
            <a:r>
              <a:rPr lang="en-GB" sz="2400" dirty="0"/>
              <a:t> </a:t>
            </a:r>
            <a:r>
              <a:rPr lang="en-GB" sz="2400" b="1" dirty="0">
                <a:solidFill>
                  <a:schemeClr val="accent5"/>
                </a:solidFill>
              </a:rPr>
              <a:t>baseline LDL-C ≥100 </a:t>
            </a:r>
            <a:r>
              <a:rPr lang="en-GB" sz="2400" dirty="0"/>
              <a:t>mg/</a:t>
            </a:r>
            <a:r>
              <a:rPr lang="en-GB" sz="2400" dirty="0" err="1"/>
              <a:t>dL</a:t>
            </a:r>
            <a:r>
              <a:rPr lang="en-GB" sz="2400" dirty="0"/>
              <a:t> would require </a:t>
            </a:r>
            <a:r>
              <a:rPr lang="en-GB" sz="3200" b="1" dirty="0">
                <a:solidFill>
                  <a:srgbClr val="C00000"/>
                </a:solidFill>
              </a:rPr>
              <a:t>16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patients </a:t>
            </a:r>
          </a:p>
          <a:p>
            <a:pPr algn="ctr"/>
            <a:r>
              <a:rPr lang="en-GB" sz="2400" dirty="0"/>
              <a:t>to be treated for 4 years</a:t>
            </a:r>
            <a:endParaRPr lang="en-GB" sz="2400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CD70BDE-BE9D-4ECE-AFD4-F08AA1531253}"/>
              </a:ext>
            </a:extLst>
          </p:cNvPr>
          <p:cNvSpPr txBox="1"/>
          <p:nvPr/>
        </p:nvSpPr>
        <p:spPr>
          <a:xfrm>
            <a:off x="1826643" y="1037808"/>
            <a:ext cx="3847081" cy="2492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NNT</a:t>
            </a:r>
          </a:p>
          <a:p>
            <a:pPr algn="l"/>
            <a:r>
              <a:rPr lang="en-GB" sz="2400" dirty="0"/>
              <a:t>To prevent 1 primary endpoint among patients would require </a:t>
            </a:r>
            <a:r>
              <a:rPr lang="en-GB" sz="3200" b="1" dirty="0">
                <a:solidFill>
                  <a:srgbClr val="C00000"/>
                </a:solidFill>
              </a:rPr>
              <a:t>49</a:t>
            </a:r>
            <a:r>
              <a:rPr lang="en-GB" sz="2400" dirty="0"/>
              <a:t> patients to be treated for 4 years</a:t>
            </a:r>
            <a:endParaRPr lang="en-GB" sz="2400" baseline="30000" dirty="0"/>
          </a:p>
          <a:p>
            <a:pPr algn="l"/>
            <a:endParaRPr lang="en-GB" sz="2400" baseline="30000" dirty="0">
              <a:solidFill>
                <a:schemeClr val="bg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3310FB0-31B4-2246-BBB3-12BDF165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264" y="215628"/>
            <a:ext cx="7056784" cy="611592"/>
          </a:xfrm>
        </p:spPr>
        <p:txBody>
          <a:bodyPr>
            <a:normAutofit/>
          </a:bodyPr>
          <a:lstStyle/>
          <a:p>
            <a:pPr>
              <a:tabLst>
                <a:tab pos="1159784" algn="l"/>
              </a:tabLst>
            </a:pPr>
            <a:r>
              <a:rPr lang="en-US" sz="2737" dirty="0">
                <a:solidFill>
                  <a:schemeClr val="bg2">
                    <a:lumMod val="10000"/>
                  </a:schemeClr>
                </a:solidFill>
                <a:latin typeface="+mn-lt"/>
                <a:ea typeface="Batang" panose="02030600000101010101" pitchFamily="18" charset="-127"/>
              </a:rPr>
              <a:t>Number needed to treat </a:t>
            </a:r>
            <a:endParaRPr lang="en-US" b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4C1E-878C-4CCE-A5EF-004CDD41EA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CA7D86-A4B0-0E4C-9ADE-6DEE9252DF5B}"/>
              </a:ext>
            </a:extLst>
          </p:cNvPr>
          <p:cNvSpPr txBox="1"/>
          <p:nvPr/>
        </p:nvSpPr>
        <p:spPr>
          <a:xfrm>
            <a:off x="8737600" y="539115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EF8AA6-E901-4440-99BF-2360D9BC3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MACE: one vascular bed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1C0E56-46C2-4845-AECB-404AB60F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00" y="2380050"/>
            <a:ext cx="42037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109" y="0"/>
            <a:ext cx="9149891" cy="68535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8704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3360" y="334645"/>
            <a:ext cx="400812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PCSK9 Inhibitors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AutoShape 6" descr="תוצאת תמונה עבור ‪two sumo wrestlers wrestling‬‏">
            <a:hlinkClick r:id="rId3"/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50520" y="2541905"/>
            <a:ext cx="6720840" cy="29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 smtClean="0"/>
              <a:t>Reduce </a:t>
            </a:r>
            <a:r>
              <a:rPr lang="en-US" sz="3600" dirty="0" err="1" smtClean="0"/>
              <a:t>LDLc</a:t>
            </a:r>
            <a:r>
              <a:rPr lang="en-US" sz="3600" dirty="0" smtClean="0"/>
              <a:t> by 50-60%</a:t>
            </a:r>
          </a:p>
          <a:p>
            <a:pPr lvl="1"/>
            <a:r>
              <a:rPr lang="en-US" sz="3200" dirty="0" smtClean="0"/>
              <a:t>On top of statins and ezetimibe</a:t>
            </a:r>
          </a:p>
          <a:p>
            <a:r>
              <a:rPr lang="en-US" sz="3600" dirty="0" smtClean="0"/>
              <a:t>Reduce CVD incidence</a:t>
            </a:r>
          </a:p>
          <a:p>
            <a:pPr lvl="1"/>
            <a:r>
              <a:rPr lang="en-US" sz="3200" dirty="0" smtClean="0"/>
              <a:t>Questionable effect on mortality</a:t>
            </a:r>
          </a:p>
          <a:p>
            <a:r>
              <a:rPr lang="en-US" sz="3600" dirty="0" smtClean="0"/>
              <a:t>Negligible adverse effects</a:t>
            </a:r>
            <a:endParaRPr lang="en-US" sz="3600" dirty="0"/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10195560" y="3426793"/>
            <a:ext cx="1813560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PCSK9-I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663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741D2D-1EA1-004E-8C1B-F9BE98166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MACE: one or two vascular beds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799B7EE-B375-F94C-801E-448471BAF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4150" y="2378869"/>
            <a:ext cx="4203700" cy="2959100"/>
          </a:xfrm>
        </p:spPr>
      </p:pic>
    </p:spTree>
    <p:extLst>
      <p:ext uri="{BB962C8B-B14F-4D97-AF65-F5344CB8AC3E}">
        <p14:creationId xmlns:p14="http://schemas.microsoft.com/office/powerpoint/2010/main" val="28399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741D2D-1EA1-004E-8C1B-F9BE98166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MACE: one, two or three vascular beds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08C6D49-CCC8-5A44-A21B-EEA73B664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4150" y="2378869"/>
            <a:ext cx="4203700" cy="2959100"/>
          </a:xfrm>
        </p:spPr>
      </p:pic>
    </p:spTree>
    <p:extLst>
      <p:ext uri="{BB962C8B-B14F-4D97-AF65-F5344CB8AC3E}">
        <p14:creationId xmlns:p14="http://schemas.microsoft.com/office/powerpoint/2010/main" val="18405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תוצאת תמונה עבור ‪two sumo fighter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75" y="-707571"/>
            <a:ext cx="6821982" cy="82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67054" y="3662939"/>
            <a:ext cx="91403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PCSK9-I</a:t>
            </a:r>
            <a:endParaRPr lang="he-IL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13761" y="3446007"/>
            <a:ext cx="7857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/>
              <a:t>תקציב</a:t>
            </a:r>
            <a:endParaRPr lang="he-IL" b="1" dirty="0"/>
          </a:p>
        </p:txBody>
      </p:sp>
      <p:pic>
        <p:nvPicPr>
          <p:cNvPr id="1026" name="Picture 2" descr="תוצאת תמונה עבור ‪handshake cartoon‬‏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70" y="2567395"/>
            <a:ext cx="1459263" cy="14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2499" y="2966127"/>
            <a:ext cx="67197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/>
              <a:t>הנקין</a:t>
            </a:r>
            <a:endParaRPr lang="he-IL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72499" y="2966127"/>
            <a:ext cx="728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/>
              <a:t>שכטר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1818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79438" y="4645521"/>
            <a:ext cx="5729124" cy="108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2400" b="1" dirty="0" smtClean="0">
                <a:latin typeface="+mn-lt"/>
              </a:rPr>
              <a:t>אז האם אנחנו צריכים לתת מעכבי </a:t>
            </a:r>
            <a:r>
              <a:rPr lang="en-US" sz="2400" b="1" dirty="0" smtClean="0">
                <a:latin typeface="+mn-lt"/>
              </a:rPr>
              <a:t> </a:t>
            </a:r>
            <a:r>
              <a:rPr lang="he-IL" sz="2400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PCSK9</a:t>
            </a:r>
            <a:r>
              <a:rPr lang="he-IL" sz="2400" b="1" dirty="0" smtClean="0">
                <a:latin typeface="+mn-lt"/>
              </a:rPr>
              <a:t> לכל  חולי </a:t>
            </a:r>
            <a:r>
              <a:rPr lang="en-US" sz="2400" b="1" dirty="0" smtClean="0">
                <a:latin typeface="+mn-lt"/>
              </a:rPr>
              <a:t>CAD</a:t>
            </a:r>
            <a:r>
              <a:rPr lang="he-IL" sz="2400" b="1" dirty="0" smtClean="0">
                <a:latin typeface="+mn-lt"/>
              </a:rPr>
              <a:t> שלא הגיעו ליעד הטיפולי </a:t>
            </a:r>
          </a:p>
          <a:p>
            <a:pPr rtl="1"/>
            <a:r>
              <a:rPr lang="he-IL" sz="2400" b="1" dirty="0" smtClean="0">
                <a:latin typeface="+mn-lt"/>
              </a:rPr>
              <a:t>עם </a:t>
            </a:r>
            <a:r>
              <a:rPr lang="he-IL" sz="2400" b="1" dirty="0" err="1" smtClean="0">
                <a:latin typeface="+mn-lt"/>
              </a:rPr>
              <a:t>סטטינים</a:t>
            </a:r>
            <a:r>
              <a:rPr lang="he-IL" sz="2400" b="1" dirty="0" smtClean="0">
                <a:latin typeface="+mn-lt"/>
              </a:rPr>
              <a:t> </a:t>
            </a:r>
            <a:r>
              <a:rPr lang="he-IL" sz="2400" b="1" dirty="0" err="1" smtClean="0">
                <a:latin typeface="+mn-lt"/>
              </a:rPr>
              <a:t>ואזטימיב</a:t>
            </a:r>
            <a:r>
              <a:rPr lang="he-IL" sz="2400" b="1" dirty="0" smtClean="0">
                <a:latin typeface="+mn-lt"/>
              </a:rPr>
              <a:t> ?</a:t>
            </a:r>
            <a:endParaRPr lang="he-IL" sz="2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6260" y="1480457"/>
            <a:ext cx="155523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1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RRR 15%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ARR 2%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NNT 74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2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561" y="365125"/>
            <a:ext cx="6709558" cy="763031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he-IL" sz="4000" dirty="0"/>
              <a:t>כמה חולים עם </a:t>
            </a:r>
            <a:r>
              <a:rPr lang="en-US" sz="4000" dirty="0" smtClean="0"/>
              <a:t> CVD</a:t>
            </a:r>
            <a:r>
              <a:rPr lang="he-IL" sz="4000" dirty="0" smtClean="0"/>
              <a:t>יש </a:t>
            </a:r>
            <a:r>
              <a:rPr lang="he-IL" sz="4000" dirty="0"/>
              <a:t>בארץ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414"/>
            <a:ext cx="10515600" cy="52488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Coronary heart disease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prevalence			men 6%  women 3%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ACS incidence			~ 11,000 cases / </a:t>
            </a:r>
            <a:r>
              <a:rPr lang="en-US" sz="2800" dirty="0" smtClean="0">
                <a:solidFill>
                  <a:schemeClr val="tx1"/>
                </a:solidFill>
              </a:rPr>
              <a:t>year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Ischemic stroke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Prevalence			men 2%   women 1.3%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incidence	</a:t>
            </a:r>
            <a:r>
              <a:rPr lang="en-US" sz="2800" dirty="0" smtClean="0">
                <a:solidFill>
                  <a:schemeClr val="tx1"/>
                </a:solidFill>
              </a:rPr>
              <a:t>		~  </a:t>
            </a:r>
            <a:r>
              <a:rPr lang="en-US" sz="2800" dirty="0">
                <a:solidFill>
                  <a:schemeClr val="tx1"/>
                </a:solidFill>
              </a:rPr>
              <a:t>17,000 cases/year</a:t>
            </a:r>
          </a:p>
          <a:p>
            <a:pPr lvl="2"/>
            <a:r>
              <a:rPr lang="en-US" sz="2400" dirty="0" smtClean="0"/>
              <a:t>Expected to rise to ~ 30,000-50,000 cases/year</a:t>
            </a:r>
          </a:p>
          <a:p>
            <a:pPr lvl="2"/>
            <a:endParaRPr lang="en-US" sz="2400" dirty="0" smtClean="0"/>
          </a:p>
          <a:p>
            <a:r>
              <a:rPr lang="en-US" b="1" dirty="0">
                <a:solidFill>
                  <a:srgbClr val="0070C0"/>
                </a:solidFill>
              </a:rPr>
              <a:t>PVD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Overall prevalence		3-10%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&gt; 60 years			15-20%</a:t>
            </a:r>
            <a:endParaRPr lang="he-IL" sz="28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06487" y="3976914"/>
            <a:ext cx="3454400" cy="2738210"/>
            <a:chOff x="8806487" y="3976914"/>
            <a:chExt cx="3454400" cy="2738210"/>
          </a:xfrm>
        </p:grpSpPr>
        <p:pic>
          <p:nvPicPr>
            <p:cNvPr id="7" name="Picture 2" descr="תוצאת תמונה עבור ‪worried face emoji‬‏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3464" y="4775200"/>
              <a:ext cx="2351423" cy="19399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</p:pic>
        <p:sp>
          <p:nvSpPr>
            <p:cNvPr id="8" name="Rounded Rectangle 7"/>
            <p:cNvSpPr/>
            <p:nvPr/>
          </p:nvSpPr>
          <p:spPr>
            <a:xfrm>
              <a:off x="8806487" y="3976914"/>
              <a:ext cx="3454400" cy="1103085"/>
            </a:xfrm>
            <a:prstGeom prst="roundRect">
              <a:avLst/>
            </a:prstGeom>
            <a:solidFill>
              <a:srgbClr val="F4D47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3200" dirty="0" smtClean="0">
                  <a:solidFill>
                    <a:schemeClr val="tx1"/>
                  </a:solidFill>
                </a:rPr>
                <a:t>הרבה מאד חולים !!</a:t>
              </a:r>
              <a:endParaRPr lang="he-IL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01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00581" cy="66691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7548" y="2327564"/>
            <a:ext cx="2303813" cy="3325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Group 6"/>
          <p:cNvGrpSpPr/>
          <p:nvPr/>
        </p:nvGrpSpPr>
        <p:grpSpPr>
          <a:xfrm>
            <a:off x="3048000" y="2063579"/>
            <a:ext cx="9144000" cy="4794421"/>
            <a:chOff x="3048000" y="2063579"/>
            <a:chExt cx="9144000" cy="47944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2063579"/>
              <a:ext cx="9144000" cy="479442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048000" y="2893052"/>
              <a:ext cx="9144000" cy="7051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08321" y="327165"/>
            <a:ext cx="4495067" cy="1252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ctr" rtl="1"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/>
              <a:t>מהו יעד הטיפול ב- </a:t>
            </a:r>
            <a:r>
              <a:rPr lang="en-US" sz="3200" dirty="0" smtClean="0"/>
              <a:t>CVD</a:t>
            </a:r>
            <a:r>
              <a:rPr lang="he-IL" sz="3200" dirty="0" smtClean="0"/>
              <a:t> </a:t>
            </a:r>
            <a:r>
              <a:rPr lang="he-IL" sz="3200" dirty="0"/>
              <a:t>?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745196" y="3205141"/>
            <a:ext cx="407034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50% reduction, 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LDLc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&lt; 55 mg/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826" y="222621"/>
            <a:ext cx="10515600" cy="691779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he-IL" sz="3200" b="1" dirty="0">
                <a:latin typeface="+mn-lt"/>
              </a:rPr>
              <a:t>מה הסיכוי להשיג את יעדי הטיפול עם </a:t>
            </a:r>
            <a:r>
              <a:rPr lang="he-IL" sz="3200" b="1" dirty="0" err="1">
                <a:latin typeface="+mn-lt"/>
              </a:rPr>
              <a:t>סטטינים</a:t>
            </a:r>
            <a:r>
              <a:rPr lang="he-IL" sz="3200" b="1" dirty="0">
                <a:latin typeface="+mn-lt"/>
              </a:rPr>
              <a:t> </a:t>
            </a:r>
            <a:r>
              <a:rPr lang="he-IL" sz="3200" b="1" dirty="0" err="1">
                <a:latin typeface="+mn-lt"/>
              </a:rPr>
              <a:t>ואזטימיב</a:t>
            </a:r>
            <a:r>
              <a:rPr lang="he-IL" sz="3200" b="1" dirty="0">
                <a:latin typeface="+mn-lt"/>
              </a:rPr>
              <a:t> ?</a:t>
            </a:r>
            <a:endParaRPr lang="en-US" sz="32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5" y="1413403"/>
            <a:ext cx="10024607" cy="479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64437" y="2866749"/>
            <a:ext cx="2327563" cy="370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rtl="1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</a:lstStyle>
          <a:p>
            <a:r>
              <a:rPr lang="en-US" dirty="0" err="1"/>
              <a:t>LDLc</a:t>
            </a:r>
            <a:r>
              <a:rPr lang="en-US" dirty="0"/>
              <a:t> ≤ 100 mg/</a:t>
            </a:r>
            <a:r>
              <a:rPr lang="en-US" dirty="0" err="1"/>
              <a:t>dL</a:t>
            </a:r>
            <a:endParaRPr lang="he-IL" dirty="0"/>
          </a:p>
        </p:txBody>
      </p:sp>
      <p:sp>
        <p:nvSpPr>
          <p:cNvPr id="8" name="Rectangle 7"/>
          <p:cNvSpPr/>
          <p:nvPr/>
        </p:nvSpPr>
        <p:spPr>
          <a:xfrm>
            <a:off x="8146473" y="3586348"/>
            <a:ext cx="1496291" cy="185255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179" y="5996573"/>
            <a:ext cx="2801402" cy="77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48197" y="1638795"/>
            <a:ext cx="5735782" cy="3443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3" name="Group 12"/>
          <p:cNvGrpSpPr/>
          <p:nvPr/>
        </p:nvGrpSpPr>
        <p:grpSpPr>
          <a:xfrm>
            <a:off x="9862311" y="3664560"/>
            <a:ext cx="2329689" cy="1939924"/>
            <a:chOff x="8806487" y="3976914"/>
            <a:chExt cx="3454400" cy="2738210"/>
          </a:xfrm>
        </p:grpSpPr>
        <p:pic>
          <p:nvPicPr>
            <p:cNvPr id="14" name="Picture 2" descr="תוצאת תמונה עבור ‪worried face emoji‬‏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3464" y="4775200"/>
              <a:ext cx="2351423" cy="19399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</p:pic>
        <p:sp>
          <p:nvSpPr>
            <p:cNvPr id="15" name="Rounded Rectangle 14"/>
            <p:cNvSpPr/>
            <p:nvPr/>
          </p:nvSpPr>
          <p:spPr>
            <a:xfrm>
              <a:off x="8806487" y="3976914"/>
              <a:ext cx="3454400" cy="1103085"/>
            </a:xfrm>
            <a:prstGeom prst="roundRect">
              <a:avLst/>
            </a:prstGeom>
            <a:solidFill>
              <a:srgbClr val="F4D47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 smtClean="0">
                  <a:solidFill>
                    <a:schemeClr val="tx1"/>
                  </a:solidFill>
                </a:rPr>
                <a:t>הרבה מאד חולים !!</a:t>
              </a:r>
              <a:endParaRPr lang="he-IL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02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-11430"/>
            <a:ext cx="918972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09" y="4414"/>
            <a:ext cx="9149891" cy="6853586"/>
          </a:xfrm>
          <a:prstGeom prst="rect">
            <a:avLst/>
          </a:prstGeom>
        </p:spPr>
      </p:pic>
      <p:sp>
        <p:nvSpPr>
          <p:cNvPr id="13" name="Title 11"/>
          <p:cNvSpPr txBox="1">
            <a:spLocks/>
          </p:cNvSpPr>
          <p:nvPr/>
        </p:nvSpPr>
        <p:spPr>
          <a:xfrm>
            <a:off x="8823960" y="3624913"/>
            <a:ext cx="1676400" cy="5813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PCSK9-I</a:t>
            </a:r>
            <a:endParaRPr lang="en-US" sz="3600" b="1" dirty="0"/>
          </a:p>
        </p:txBody>
      </p:sp>
      <p:sp>
        <p:nvSpPr>
          <p:cNvPr id="11" name="Title 11"/>
          <p:cNvSpPr txBox="1">
            <a:spLocks/>
          </p:cNvSpPr>
          <p:nvPr/>
        </p:nvSpPr>
        <p:spPr>
          <a:xfrm>
            <a:off x="2301240" y="4084320"/>
            <a:ext cx="1341120" cy="5813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$$$$$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897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309403"/>
            <a:ext cx="8823960" cy="6617972"/>
          </a:xfrm>
        </p:spPr>
      </p:pic>
    </p:spTree>
    <p:extLst>
      <p:ext uri="{BB962C8B-B14F-4D97-AF65-F5344CB8AC3E}">
        <p14:creationId xmlns:p14="http://schemas.microsoft.com/office/powerpoint/2010/main" val="26040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413</Words>
  <Application>Microsoft Office PowerPoint</Application>
  <PresentationFormat>Custom</PresentationFormat>
  <Paragraphs>114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 patients with CAD should PCSK9 inhibitors be part of routine therapy to any patient in whom LDLc level is not achieved ?</vt:lpstr>
      <vt:lpstr>PCSK9 Inhibitors</vt:lpstr>
      <vt:lpstr>PowerPoint Presentation</vt:lpstr>
      <vt:lpstr>כמה חולים עם  CVDיש בארץ ?</vt:lpstr>
      <vt:lpstr>PowerPoint Presentation</vt:lpstr>
      <vt:lpstr>מה הסיכוי להשיג את יעדי הטיפול עם סטטינים ואזטימיב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Subgroups with better than average response</vt:lpstr>
      <vt:lpstr>PowerPoint Presentation</vt:lpstr>
      <vt:lpstr>Efficacy: Subgroup with Baseline LDL-C 100 mg/dL</vt:lpstr>
      <vt:lpstr>Number needed to treat </vt:lpstr>
      <vt:lpstr>MACE: one vascular bed </vt:lpstr>
      <vt:lpstr>MACE: one or two vascular beds</vt:lpstr>
      <vt:lpstr>MACE: one, two or three vascular beds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</dc:creator>
  <cp:lastModifiedBy>ולנטין אלירן</cp:lastModifiedBy>
  <cp:revision>98</cp:revision>
  <dcterms:created xsi:type="dcterms:W3CDTF">2019-11-09T12:17:10Z</dcterms:created>
  <dcterms:modified xsi:type="dcterms:W3CDTF">2019-11-14T07:36:16Z</dcterms:modified>
</cp:coreProperties>
</file>