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  <p:sldMasterId id="2147483756" r:id="rId2"/>
    <p:sldMasterId id="2147483768" r:id="rId3"/>
    <p:sldMasterId id="2147483785" r:id="rId4"/>
    <p:sldMasterId id="2147483797" r:id="rId5"/>
  </p:sldMasterIdLst>
  <p:notesMasterIdLst>
    <p:notesMasterId r:id="rId41"/>
  </p:notesMasterIdLst>
  <p:sldIdLst>
    <p:sldId id="256" r:id="rId6"/>
    <p:sldId id="314" r:id="rId7"/>
    <p:sldId id="257" r:id="rId8"/>
    <p:sldId id="286" r:id="rId9"/>
    <p:sldId id="287" r:id="rId10"/>
    <p:sldId id="288" r:id="rId11"/>
    <p:sldId id="289" r:id="rId12"/>
    <p:sldId id="290" r:id="rId13"/>
    <p:sldId id="315" r:id="rId14"/>
    <p:sldId id="291" r:id="rId15"/>
    <p:sldId id="293" r:id="rId16"/>
    <p:sldId id="294" r:id="rId17"/>
    <p:sldId id="295" r:id="rId18"/>
    <p:sldId id="296" r:id="rId19"/>
    <p:sldId id="317" r:id="rId20"/>
    <p:sldId id="297" r:id="rId21"/>
    <p:sldId id="298" r:id="rId22"/>
    <p:sldId id="299" r:id="rId23"/>
    <p:sldId id="304" r:id="rId24"/>
    <p:sldId id="301" r:id="rId25"/>
    <p:sldId id="303" r:id="rId26"/>
    <p:sldId id="318" r:id="rId27"/>
    <p:sldId id="316" r:id="rId28"/>
    <p:sldId id="306" r:id="rId29"/>
    <p:sldId id="307" r:id="rId30"/>
    <p:sldId id="321" r:id="rId31"/>
    <p:sldId id="308" r:id="rId32"/>
    <p:sldId id="309" r:id="rId33"/>
    <p:sldId id="310" r:id="rId34"/>
    <p:sldId id="311" r:id="rId35"/>
    <p:sldId id="312" r:id="rId36"/>
    <p:sldId id="313" r:id="rId37"/>
    <p:sldId id="319" r:id="rId38"/>
    <p:sldId id="282" r:id="rId39"/>
    <p:sldId id="281" r:id="rId4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236D035-278A-4573-A12B-093165FB588D}" type="datetimeFigureOut">
              <a:rPr lang="he-IL" smtClean="0"/>
              <a:t>ט"ז/חשון/תש"פ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4657A39-29E0-4D86-A0A2-65BA31C1F8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149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57A39-29E0-4D86-A0A2-65BA31C1F8BE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27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57A39-29E0-4D86-A0A2-65BA31C1F8BE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27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1F631F-AC95-4EF4-B218-FD6EC222567E}" type="slidenum">
              <a:rPr lang="ar-SA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5938"/>
            <a:ext cx="5029200" cy="4098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e-IL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A910FE-B94B-4A58-B76C-BDAABF6FC3CA}" type="slidenum">
              <a:rPr lang="ar-SA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5938"/>
            <a:ext cx="5029200" cy="409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57A39-29E0-4D86-A0A2-65BA31C1F8BE}" type="slidenum">
              <a:rPr lang="he-IL" smtClean="0">
                <a:solidFill>
                  <a:prstClr val="black"/>
                </a:solidFill>
              </a:rPr>
              <a:pPr/>
              <a:t>12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76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57A39-29E0-4D86-A0A2-65BA31C1F8BE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4717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57A39-29E0-4D86-A0A2-65BA31C1F8BE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4555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62067E-6CA2-480B-A982-A23D2344DD35}" type="slidenum">
              <a:rPr lang="he-IL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5938"/>
            <a:ext cx="502920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/>
              <a:t>ט"ז/חשון/תש"פ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/>
              <a:t>‹#›</a:t>
            </a:fld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/>
              <a:t>ט"ז/חשון/תש"פ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/>
              <a:t>ט"ז/חשון/תש"פ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>
                <a:solidFill>
                  <a:prstClr val="white"/>
                </a:solidFill>
              </a:rPr>
              <a:pPr/>
              <a:t>ט"ז/חשון/תש"פ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45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>
                <a:solidFill>
                  <a:prstClr val="white"/>
                </a:solidFill>
              </a:rPr>
              <a:pPr/>
              <a:t>ט"ז/חשון/תש"פ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48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>
                <a:solidFill>
                  <a:prstClr val="white"/>
                </a:solidFill>
              </a:rPr>
              <a:pPr/>
              <a:t>ט"ז/חשון/תש"פ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1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>
                <a:solidFill>
                  <a:prstClr val="white"/>
                </a:solidFill>
              </a:rPr>
              <a:pPr/>
              <a:t>ט"ז/חשון/תש"פ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60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>
                <a:solidFill>
                  <a:prstClr val="white"/>
                </a:solidFill>
              </a:rPr>
              <a:pPr/>
              <a:t>ט"ז/חשון/תש"פ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82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>
                <a:solidFill>
                  <a:prstClr val="white"/>
                </a:solidFill>
              </a:rPr>
              <a:pPr/>
              <a:t>ט"ז/חשון/תש"פ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>
                <a:solidFill>
                  <a:prstClr val="white"/>
                </a:solidFill>
              </a:rPr>
              <a:pPr/>
              <a:t>ט"ז/חשון/תש"פ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22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>
                <a:solidFill>
                  <a:prstClr val="white"/>
                </a:solidFill>
              </a:rPr>
              <a:pPr/>
              <a:t>ט"ז/חשון/תש"פ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/>
              <a:t>ט"ז/חשון/תש"פ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/>
              <a:t>‹#›</a:t>
            </a:fld>
            <a:endParaRPr lang="he-I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>
                <a:solidFill>
                  <a:prstClr val="white"/>
                </a:solidFill>
              </a:rPr>
              <a:pPr/>
              <a:t>ט"ז/חשון/תש"פ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73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>
                <a:solidFill>
                  <a:prstClr val="white"/>
                </a:solidFill>
              </a:rPr>
              <a:pPr/>
              <a:t>ט"ז/חשון/תש"פ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11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>
                <a:solidFill>
                  <a:prstClr val="white"/>
                </a:solidFill>
              </a:rPr>
              <a:pPr/>
              <a:t>ט"ז/חשון/תש"פ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58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 altLang="en-US" smtClean="0">
                <a:solidFill>
                  <a:srgbClr val="F8F8F8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 altLang="en-US" smtClean="0">
                <a:solidFill>
                  <a:srgbClr val="F8F8F8"/>
                </a:solidFill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 altLang="en-US" smtClean="0">
                <a:solidFill>
                  <a:srgbClr val="F8F8F8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 altLang="en-US" smtClean="0">
                <a:solidFill>
                  <a:srgbClr val="F8F8F8"/>
                </a:solidFill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 altLang="en-US" smtClean="0">
                <a:solidFill>
                  <a:srgbClr val="F8F8F8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 altLang="en-US" smtClean="0">
                <a:solidFill>
                  <a:srgbClr val="F8F8F8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 altLang="en-US" smtClean="0">
                <a:solidFill>
                  <a:srgbClr val="F8F8F8"/>
                </a:solidFill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 altLang="en-US" smtClean="0">
                <a:solidFill>
                  <a:srgbClr val="F8F8F8"/>
                </a:solidFill>
              </a:endParaRPr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A76AE-266A-4F52-936D-95468C525CA2}" type="slidenum">
              <a:rPr lang="ar-SA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0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D17B6-3C6A-4C3A-AF16-7782CB641BB9}" type="slidenum">
              <a:rPr lang="ar-SA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87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2EFD-4330-41E7-B9C7-1F962010B5F0}" type="slidenum">
              <a:rPr lang="ar-SA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51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3C342-B704-4151-9707-DF2337B9FA02}" type="slidenum">
              <a:rPr lang="ar-SA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42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5A35E-561E-4B91-AFAB-304A60B5950D}" type="slidenum">
              <a:rPr lang="ar-SA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87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B343-7A61-443C-8DA5-B37A21807487}" type="slidenum">
              <a:rPr lang="ar-SA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03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BF221-DAB9-45B4-A2C3-608FD7BB6B40}" type="slidenum">
              <a:rPr lang="ar-SA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0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/>
              <a:t>ט"ז/חשון/תש"פ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6812A-CE8E-468D-A1A4-94D676E15D02}" type="slidenum">
              <a:rPr lang="ar-SA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40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6C2E-597E-437A-B2AB-1B59F30ED88F}" type="slidenum">
              <a:rPr lang="ar-SA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51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A40A-4D26-4DCC-BFA6-95B6D1342EDF}" type="slidenum">
              <a:rPr lang="ar-SA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14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DAC3-F86A-47FE-9165-9A87141F385C}" type="slidenum">
              <a:rPr lang="ar-SA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50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2B3E6-AB34-4B25-8566-1692B335D663}" type="slidenum">
              <a:rPr lang="ar-SA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09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כותרת, טקסט ופריט אוסף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אוסף תמונות 2"/>
          <p:cNvSpPr>
            <a:spLocks noGrp="1"/>
          </p:cNvSpPr>
          <p:nvPr>
            <p:ph type="clipArt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AC5D-B5A0-4F08-8C59-F8079274E0E8}" type="slidenum">
              <a:rPr lang="ar-SA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16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16" y="1532034"/>
            <a:ext cx="8449284" cy="4602163"/>
          </a:xfrm>
        </p:spPr>
        <p:txBody>
          <a:bodyPr/>
          <a:lstStyle>
            <a:lvl1pPr marL="234950" indent="-23495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defRPr/>
            </a:lvl1pPr>
            <a:lvl2pPr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lvl2pPr>
            <a:lvl3pPr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lvl3pPr>
            <a:lvl4pPr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lvl4pPr>
            <a:lvl5pPr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2900" y="69919"/>
            <a:ext cx="8458200" cy="1223860"/>
          </a:xfrm>
          <a:noFill/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0827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859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8" y="249238"/>
            <a:ext cx="8418576" cy="433324"/>
          </a:xfr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0988" y="989462"/>
            <a:ext cx="8430895" cy="1581972"/>
          </a:xfr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defRPr lang="en-US" sz="1800" b="0" dirty="0" smtClean="0"/>
            </a:lvl1pPr>
            <a:lvl2pPr>
              <a:spcBef>
                <a:spcPts val="600"/>
              </a:spcBef>
              <a:defRPr lang="en-US" sz="1800" b="0" dirty="0" smtClean="0"/>
            </a:lvl2pPr>
            <a:lvl3pPr>
              <a:spcBef>
                <a:spcPts val="600"/>
              </a:spcBef>
              <a:defRPr lang="en-US" sz="1800" b="0" dirty="0" smtClean="0"/>
            </a:lvl3pPr>
            <a:lvl4pPr>
              <a:spcBef>
                <a:spcPts val="600"/>
              </a:spcBef>
              <a:defRPr lang="en-US" sz="1800" b="0" dirty="0" smtClean="0"/>
            </a:lvl4pPr>
            <a:lvl5pPr>
              <a:spcBef>
                <a:spcPts val="600"/>
              </a:spcBef>
              <a:defRPr lang="en-US" sz="1800" b="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2064" y="6263563"/>
            <a:ext cx="8220075" cy="16619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marL="173038" indent="-173038">
              <a:spcBef>
                <a:spcPts val="100"/>
              </a:spcBef>
              <a:buClr>
                <a:schemeClr val="tx1"/>
              </a:buClr>
              <a:buFontTx/>
              <a:buNone/>
              <a:defRPr lang="en-US" sz="12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12064" y="6610844"/>
            <a:ext cx="8257032" cy="166199"/>
          </a:xfrm>
        </p:spPr>
        <p:txBody>
          <a:bodyPr anchor="b"/>
          <a:lstStyle>
            <a:lvl1pPr marL="0" indent="0">
              <a:spcBef>
                <a:spcPts val="100"/>
              </a:spcBef>
              <a:buNone/>
              <a:defRPr sz="1200">
                <a:latin typeface="Calibri" pitchFamily="34" charset="0"/>
                <a:cs typeface="Calibri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D409D04-634A-416A-84D8-5E8D392C6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2278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>
                <a:solidFill>
                  <a:prstClr val="white"/>
                </a:solidFill>
              </a:rPr>
              <a:pPr/>
              <a:t>ט"ז/חשון/תש"פ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3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/>
              <a:t>ט"ז/חשון/תש"פ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>
                <a:solidFill>
                  <a:prstClr val="white"/>
                </a:solidFill>
              </a:rPr>
              <a:pPr/>
              <a:t>ט"ז/חשון/תש"פ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94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>
                <a:solidFill>
                  <a:prstClr val="white"/>
                </a:solidFill>
              </a:rPr>
              <a:pPr/>
              <a:t>ט"ז/חשון/תש"פ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72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>
                <a:solidFill>
                  <a:prstClr val="white"/>
                </a:solidFill>
              </a:rPr>
              <a:pPr/>
              <a:t>ט"ז/חשון/תש"פ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06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>
                <a:solidFill>
                  <a:prstClr val="white"/>
                </a:solidFill>
              </a:rPr>
              <a:pPr/>
              <a:t>ט"ז/חשון/תש"פ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86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>
                <a:solidFill>
                  <a:prstClr val="white"/>
                </a:solidFill>
              </a:rPr>
              <a:pPr/>
              <a:t>ט"ז/חשון/תש"פ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574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>
                <a:solidFill>
                  <a:prstClr val="white"/>
                </a:solidFill>
              </a:rPr>
              <a:pPr/>
              <a:t>ט"ז/חשון/תש"פ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388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>
                <a:solidFill>
                  <a:prstClr val="white"/>
                </a:solidFill>
              </a:rPr>
              <a:pPr/>
              <a:t>ט"ז/חשון/תש"פ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07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>
                <a:solidFill>
                  <a:prstClr val="white"/>
                </a:solidFill>
              </a:rPr>
              <a:pPr/>
              <a:t>ט"ז/חשון/תש"פ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304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>
                <a:solidFill>
                  <a:prstClr val="white"/>
                </a:solidFill>
              </a:rPr>
              <a:pPr/>
              <a:t>ט"ז/חשון/תש"פ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102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>
                <a:solidFill>
                  <a:prstClr val="white"/>
                </a:solidFill>
              </a:rPr>
              <a:pPr/>
              <a:t>ט"ז/חשון/תש"פ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4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/>
              <a:t>ט"ז/חשון/תש"פ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fld id="{C2606BBB-8F80-4BED-981C-67D8CF684469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5C5AB91E-E96B-4ADF-92A0-29E20C5A0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05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fld id="{8C13B2DD-CA72-4BCD-BEA6-634A16EEEED2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25FFCB66-A407-4D06-8AD1-7D685E09F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80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fld id="{F03778AC-112D-4DD2-9ADE-BBEA8526AEC7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DAFF1766-9779-476A-A267-4BF157EF4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464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fld id="{C60B203D-0B32-46E4-B624-F1D125D88181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6406C363-F8ED-41C4-B3DC-C852A6AE8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216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fld id="{C8A40676-CA75-426B-80F4-1AD798C6F46B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52ED3A2F-F709-415E-BF48-32E84BFED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70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fld id="{5A48535A-A62C-46D5-A9C5-3EBBB5431B4C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7FF1AD5B-09D9-4A9D-A93B-27D11AEB3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73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fld id="{371018D2-093A-4889-B1FE-13C0A89B7197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9966C6C5-F791-4EA1-B044-59C4E0BDC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146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fld id="{97030AA1-7FD0-459C-9272-A0367FF82ADB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F8F7409A-541E-41DC-A8B1-B5AE1BCB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244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fld id="{DB4787E7-D440-48DA-93C4-A93C688D6166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69832A7D-EF8B-44AE-B49D-6FAA2ABD9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356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fld id="{E368797C-6D9B-4E9D-8AAE-3E4223708486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6AFDB33E-8E5E-4991-BA00-344636FAA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3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/>
              <a:t>ט"ז/חשון/תש"פ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כותרת, טקסט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pPr>
              <a:defRPr/>
            </a:pPr>
            <a:fld id="{D032A666-EB5E-466D-9AB0-4F05B7C008EB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63CBD937-822E-481D-8E46-BF0687EF6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644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5999" y="6324606"/>
            <a:ext cx="7988400" cy="263525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/>
          </p:nvPr>
        </p:nvSpPr>
        <p:spPr>
          <a:xfrm>
            <a:off x="486000" y="6527800"/>
            <a:ext cx="5760000" cy="27305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  <a:lvl3pPr>
              <a:defRPr sz="800">
                <a:solidFill>
                  <a:schemeClr val="accent3"/>
                </a:solidFill>
              </a:defRPr>
            </a:lvl3pPr>
            <a:lvl4pPr>
              <a:defRPr sz="800">
                <a:solidFill>
                  <a:schemeClr val="accent3"/>
                </a:solidFill>
              </a:defRPr>
            </a:lvl4pPr>
            <a:lvl5pPr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 rtl="1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EDB43E-BB53-4261-A252-A91F70A584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8572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086600" y="6381750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800" smtClean="0">
              <a:solidFill>
                <a:srgbClr val="00498B"/>
              </a:solidFill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A950C533-667C-4EA7-9D8B-972A6CDB95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rtl="1" eaLnBrk="0" fontAlgn="auto" hangingPunct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defRPr sz="1200">
                <a:solidFill>
                  <a:srgbClr val="00498B"/>
                </a:solidFill>
                <a:latin typeface="Tahoma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5871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3479" y="6286524"/>
            <a:ext cx="4043663" cy="506828"/>
          </a:xfrm>
        </p:spPr>
        <p:txBody>
          <a:bodyPr anchor="ctr">
            <a:noAutofit/>
          </a:bodyPr>
          <a:lstStyle>
            <a:lvl1pPr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1732" y="0"/>
            <a:ext cx="8280920" cy="10477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76004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41332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32" y="0"/>
            <a:ext cx="8280920" cy="10477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76004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92263" y="1333491"/>
            <a:ext cx="8280000" cy="47625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3536" y="6286619"/>
            <a:ext cx="4366232" cy="506828"/>
          </a:xfrm>
        </p:spPr>
        <p:txBody>
          <a:bodyPr anchor="ctr">
            <a:noAutofit/>
          </a:bodyPr>
          <a:lstStyle>
            <a:lvl1pPr algn="r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9230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/>
              <a:t>ט"ז/חשון/תש"פ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/>
              <a:t>ט"ז/חשון/תש"פ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E4A1-C565-42B7-92A2-891FAAE2F76B}" type="datetimeFigureOut">
              <a:rPr lang="he-IL" smtClean="0"/>
              <a:t>ט"ז/חשון/תש"פ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9ECC-85DC-4376-A0B4-1AD99128D1D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0FEE4A1-C565-42B7-92A2-891FAAE2F76B}" type="datetimeFigureOut">
              <a:rPr lang="he-IL" smtClean="0"/>
              <a:t>ט"ז/חשון/תש"פ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6649ECC-85DC-4376-A0B4-1AD99128D1DC}" type="slidenum">
              <a:rPr lang="he-IL" smtClean="0"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0FEE4A1-C565-42B7-92A2-891FAAE2F76B}" type="datetimeFigureOut">
              <a:rPr lang="he-IL" smtClean="0">
                <a:solidFill>
                  <a:prstClr val="white"/>
                </a:solidFill>
              </a:rPr>
              <a:pPr/>
              <a:t>ט"ז/חשון/תש"פ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6649ECC-85DC-4376-A0B4-1AD99128D1DC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51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5157DE5-FE11-401D-A853-6695C002AEB0}" type="slidenum">
              <a:rPr lang="ar-SA">
                <a:solidFill>
                  <a:srgbClr val="80808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grpSp>
        <p:nvGrpSpPr>
          <p:cNvPr id="1031" name="Group 1031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44" name="Rectangle 1032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 altLang="en-US" smtClean="0">
                <a:solidFill>
                  <a:srgbClr val="F8F8F8"/>
                </a:solidFill>
              </a:endParaRPr>
            </a:p>
          </p:txBody>
        </p:sp>
        <p:sp>
          <p:nvSpPr>
            <p:cNvPr id="1045" name="Rectangle 1033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 altLang="en-US" smtClean="0">
                <a:solidFill>
                  <a:srgbClr val="F8F8F8"/>
                </a:solidFill>
              </a:endParaRPr>
            </a:p>
          </p:txBody>
        </p:sp>
      </p:grpSp>
      <p:grpSp>
        <p:nvGrpSpPr>
          <p:cNvPr id="1032" name="Group 1034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42" name="Rectangle 1035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 altLang="en-US" smtClean="0">
                <a:solidFill>
                  <a:srgbClr val="F8F8F8"/>
                </a:solidFill>
              </a:endParaRPr>
            </a:p>
          </p:txBody>
        </p:sp>
        <p:sp>
          <p:nvSpPr>
            <p:cNvPr id="1043" name="Rectangle 1036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 altLang="en-US" smtClean="0">
                <a:solidFill>
                  <a:srgbClr val="F8F8F8"/>
                </a:solidFill>
              </a:endParaRPr>
            </a:p>
          </p:txBody>
        </p:sp>
      </p:grpSp>
      <p:grpSp>
        <p:nvGrpSpPr>
          <p:cNvPr id="1033" name="Group 1037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40" name="Rectangle 1038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 altLang="en-US" smtClean="0">
                <a:solidFill>
                  <a:srgbClr val="F8F8F8"/>
                </a:solidFill>
              </a:endParaRPr>
            </a:p>
          </p:txBody>
        </p:sp>
        <p:sp>
          <p:nvSpPr>
            <p:cNvPr id="1041" name="Rectangle 1039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 altLang="en-US" smtClean="0">
                <a:solidFill>
                  <a:srgbClr val="F8F8F8"/>
                </a:solidFill>
              </a:endParaRPr>
            </a:p>
          </p:txBody>
        </p:sp>
      </p:grpSp>
      <p:grpSp>
        <p:nvGrpSpPr>
          <p:cNvPr id="1034" name="Group 1040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8" name="Rectangle 1041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 altLang="en-US" smtClean="0">
                <a:solidFill>
                  <a:srgbClr val="F8F8F8"/>
                </a:solidFill>
              </a:endParaRPr>
            </a:p>
          </p:txBody>
        </p:sp>
        <p:sp>
          <p:nvSpPr>
            <p:cNvPr id="1039" name="Rectangle 1042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 altLang="en-US" smtClean="0">
                <a:solidFill>
                  <a:srgbClr val="F8F8F8"/>
                </a:solidFill>
              </a:endParaRPr>
            </a:p>
          </p:txBody>
        </p:sp>
      </p:grpSp>
      <p:grpSp>
        <p:nvGrpSpPr>
          <p:cNvPr id="6" name="Group 1043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036" name="Rectangle 104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 altLang="en-US" smtClean="0">
                <a:solidFill>
                  <a:srgbClr val="F8F8F8"/>
                </a:solidFill>
              </a:endParaRPr>
            </a:p>
          </p:txBody>
        </p:sp>
        <p:sp>
          <p:nvSpPr>
            <p:cNvPr id="1037" name="Rectangle 104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 altLang="en-US" smtClean="0">
                <a:solidFill>
                  <a:srgbClr val="F8F8F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3743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0FEE4A1-C565-42B7-92A2-891FAAE2F76B}" type="datetimeFigureOut">
              <a:rPr lang="he-IL" smtClean="0">
                <a:solidFill>
                  <a:prstClr val="white"/>
                </a:solidFill>
              </a:rPr>
              <a:pPr/>
              <a:t>ט"ז/חשון/תש"פ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6649ECC-85DC-4376-A0B4-1AD99128D1DC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37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67C6C-25C0-436A-BEF9-CCAF05A0C18F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11/14/2019</a:t>
            </a:fld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A6E81-B228-4B11-A349-1E8F9326A1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458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88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788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788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  <p:sp>
            <p:nvSpPr>
              <p:cNvPr id="2459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8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he-IL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88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>
                <a:solidFill>
                  <a:srgbClr val="FFFFFF"/>
                </a:solidFill>
              </a:endParaRPr>
            </a:p>
          </p:txBody>
        </p:sp>
        <p:sp>
          <p:nvSpPr>
            <p:cNvPr id="2458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83 h 1906"/>
                <a:gd name="T4" fmla="*/ 6245 w 5740"/>
                <a:gd name="T5" fmla="*/ 283 h 1906"/>
                <a:gd name="T6" fmla="*/ 62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788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88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88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43589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8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9552" y="3773274"/>
            <a:ext cx="6400800" cy="1752600"/>
          </a:xfrm>
        </p:spPr>
        <p:txBody>
          <a:bodyPr>
            <a:noAutofit/>
          </a:bodyPr>
          <a:lstStyle/>
          <a:p>
            <a:r>
              <a:rPr lang="en-US" sz="2500" dirty="0" smtClean="0"/>
              <a:t>Prof. Eli I. Lev</a:t>
            </a:r>
          </a:p>
          <a:p>
            <a:r>
              <a:rPr lang="en-US" sz="2500" dirty="0" smtClean="0"/>
              <a:t>Director, Cardiology Department</a:t>
            </a:r>
          </a:p>
          <a:p>
            <a:r>
              <a:rPr lang="en-US" sz="2500" dirty="0" err="1" smtClean="0"/>
              <a:t>Assuta</a:t>
            </a:r>
            <a:r>
              <a:rPr lang="en-US" sz="2500" dirty="0" smtClean="0"/>
              <a:t> Ashdod Medical Center</a:t>
            </a:r>
          </a:p>
          <a:p>
            <a:r>
              <a:rPr lang="en-US" sz="2500" dirty="0" smtClean="0"/>
              <a:t>Ben </a:t>
            </a:r>
            <a:r>
              <a:rPr lang="en-US" sz="2500" dirty="0" err="1" smtClean="0"/>
              <a:t>Gurion</a:t>
            </a:r>
            <a:r>
              <a:rPr lang="en-US" sz="2500" dirty="0" smtClean="0"/>
              <a:t> University</a:t>
            </a:r>
            <a:endParaRPr lang="he-IL" sz="25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8062664" cy="1470025"/>
          </a:xfrm>
        </p:spPr>
        <p:txBody>
          <a:bodyPr/>
          <a:lstStyle/>
          <a:p>
            <a:r>
              <a:rPr lang="en-US" sz="3600" b="1" dirty="0" smtClean="0"/>
              <a:t>The routine anti-thrombotic therapy in patients with </a:t>
            </a:r>
            <a:r>
              <a:rPr lang="en-US" sz="3600" b="1" dirty="0" smtClean="0">
                <a:solidFill>
                  <a:srgbClr val="FFFF00"/>
                </a:solidFill>
              </a:rPr>
              <a:t>ccs</a:t>
            </a:r>
            <a:r>
              <a:rPr lang="en-US" sz="3600" b="1" dirty="0" smtClean="0"/>
              <a:t> - </a:t>
            </a:r>
            <a:r>
              <a:rPr lang="en-US" sz="4000" b="1" dirty="0" err="1" smtClean="0">
                <a:solidFill>
                  <a:srgbClr val="FFFF00"/>
                </a:solidFill>
              </a:rPr>
              <a:t>dapt</a:t>
            </a:r>
            <a:r>
              <a:rPr lang="en-US" sz="3600" b="1" dirty="0" smtClean="0"/>
              <a:t> </a:t>
            </a:r>
            <a:endParaRPr lang="he-IL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88" y="6236410"/>
            <a:ext cx="3823892" cy="62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44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reeform 2"/>
          <p:cNvSpPr>
            <a:spLocks/>
          </p:cNvSpPr>
          <p:nvPr/>
        </p:nvSpPr>
        <p:spPr bwMode="auto">
          <a:xfrm rot="-5010256">
            <a:off x="6096000" y="2808288"/>
            <a:ext cx="342900" cy="215900"/>
          </a:xfrm>
          <a:custGeom>
            <a:avLst/>
            <a:gdLst>
              <a:gd name="T0" fmla="*/ 0 w 288"/>
              <a:gd name="T1" fmla="*/ 0 h 192"/>
              <a:gd name="T2" fmla="*/ 0 w 288"/>
              <a:gd name="T3" fmla="*/ 2147483647 h 192"/>
              <a:gd name="T4" fmla="*/ 2147483647 w 288"/>
              <a:gd name="T5" fmla="*/ 2147483647 h 192"/>
              <a:gd name="T6" fmla="*/ 2147483647 w 288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8" h="192">
                <a:moveTo>
                  <a:pt x="0" y="0"/>
                </a:moveTo>
                <a:lnTo>
                  <a:pt x="0" y="192"/>
                </a:lnTo>
                <a:lnTo>
                  <a:pt x="288" y="192"/>
                </a:lnTo>
                <a:lnTo>
                  <a:pt x="288" y="0"/>
                </a:lnTo>
              </a:path>
            </a:pathLst>
          </a:custGeom>
          <a:noFill/>
          <a:ln w="79375" cmpd="sng">
            <a:solidFill>
              <a:srgbClr val="CCFF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 rot="5911010">
            <a:off x="5662613" y="2689225"/>
            <a:ext cx="268287" cy="296863"/>
          </a:xfrm>
          <a:prstGeom prst="rect">
            <a:avLst/>
          </a:prstGeom>
          <a:solidFill>
            <a:srgbClr val="00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 smtClean="0">
              <a:solidFill>
                <a:srgbClr val="F8F8F8"/>
              </a:solidFill>
            </a:endParaRP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 rot="-10221120">
            <a:off x="5365750" y="3275013"/>
            <a:ext cx="609600" cy="342900"/>
          </a:xfrm>
          <a:prstGeom prst="chevron">
            <a:avLst>
              <a:gd name="adj" fmla="val 44444"/>
            </a:avLst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 smtClean="0">
              <a:solidFill>
                <a:srgbClr val="F8F8F8"/>
              </a:solidFill>
            </a:endParaRPr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2608263" y="2232025"/>
            <a:ext cx="3117850" cy="1649413"/>
          </a:xfrm>
          <a:prstGeom prst="ellipse">
            <a:avLst/>
          </a:pr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0" scaled="1"/>
          </a:gradFill>
          <a:ln w="79375">
            <a:solidFill>
              <a:srgbClr val="CCFFCC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 smtClean="0">
              <a:solidFill>
                <a:srgbClr val="F8F8F8"/>
              </a:solidFill>
            </a:endParaRP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 rot="-10016876">
            <a:off x="5940425" y="3436938"/>
            <a:ext cx="457200" cy="266700"/>
          </a:xfrm>
          <a:prstGeom prst="homePlate">
            <a:avLst>
              <a:gd name="adj" fmla="val 42857"/>
            </a:avLst>
          </a:prstGeom>
          <a:solidFill>
            <a:schemeClr val="hlink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 smtClean="0">
              <a:solidFill>
                <a:srgbClr val="00FFFF"/>
              </a:solidFill>
            </a:endParaRP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3222625" y="5803900"/>
            <a:ext cx="243840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Thrombin Generation</a:t>
            </a:r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6289675" y="2292350"/>
            <a:ext cx="2362200" cy="2127250"/>
          </a:xfrm>
          <a:prstGeom prst="ellipse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path path="shape">
              <a:fillToRect l="50000" t="50000" r="50000" b="50000"/>
            </a:path>
          </a:gradFill>
          <a:ln w="79375">
            <a:solidFill>
              <a:srgbClr val="CCFF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 smtClean="0">
              <a:solidFill>
                <a:srgbClr val="F8F8F8"/>
              </a:solidFill>
            </a:endParaRPr>
          </a:p>
        </p:txBody>
      </p:sp>
      <p:sp>
        <p:nvSpPr>
          <p:cNvPr id="50185" name="Oval 9"/>
          <p:cNvSpPr>
            <a:spLocks noChangeArrowheads="1"/>
          </p:cNvSpPr>
          <p:nvPr/>
        </p:nvSpPr>
        <p:spPr bwMode="auto">
          <a:xfrm>
            <a:off x="2401888" y="2930525"/>
            <a:ext cx="257175" cy="1397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 altLang="en-US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50186" name="Oval 10"/>
          <p:cNvSpPr>
            <a:spLocks noChangeArrowheads="1"/>
          </p:cNvSpPr>
          <p:nvPr/>
        </p:nvSpPr>
        <p:spPr bwMode="auto">
          <a:xfrm>
            <a:off x="2401888" y="3082925"/>
            <a:ext cx="257175" cy="1397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 altLang="en-US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50187" name="Oval 11"/>
          <p:cNvSpPr>
            <a:spLocks noChangeArrowheads="1"/>
          </p:cNvSpPr>
          <p:nvPr/>
        </p:nvSpPr>
        <p:spPr bwMode="auto">
          <a:xfrm>
            <a:off x="2401888" y="3235325"/>
            <a:ext cx="257175" cy="1397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 altLang="en-US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2401888" y="3387725"/>
            <a:ext cx="257175" cy="1397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 altLang="en-US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grpSp>
        <p:nvGrpSpPr>
          <p:cNvPr id="50189" name="Group 13"/>
          <p:cNvGrpSpPr>
            <a:grpSpLocks/>
          </p:cNvGrpSpPr>
          <p:nvPr/>
        </p:nvGrpSpPr>
        <p:grpSpPr bwMode="auto">
          <a:xfrm>
            <a:off x="2084388" y="2930525"/>
            <a:ext cx="257175" cy="596900"/>
            <a:chOff x="1273" y="2022"/>
            <a:chExt cx="162" cy="376"/>
          </a:xfrm>
        </p:grpSpPr>
        <p:sp>
          <p:nvSpPr>
            <p:cNvPr id="50209" name="Rectangle 14"/>
            <p:cNvSpPr>
              <a:spLocks noChangeArrowheads="1"/>
            </p:cNvSpPr>
            <p:nvPr/>
          </p:nvSpPr>
          <p:spPr bwMode="auto">
            <a:xfrm>
              <a:off x="1273" y="2022"/>
              <a:ext cx="162" cy="88"/>
            </a:xfrm>
            <a:prstGeom prst="rect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he-IL" altLang="en-US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50210" name="Rectangle 15"/>
            <p:cNvSpPr>
              <a:spLocks noChangeArrowheads="1"/>
            </p:cNvSpPr>
            <p:nvPr/>
          </p:nvSpPr>
          <p:spPr bwMode="auto">
            <a:xfrm>
              <a:off x="1273" y="2118"/>
              <a:ext cx="162" cy="88"/>
            </a:xfrm>
            <a:prstGeom prst="rect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he-IL" altLang="en-US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50211" name="Rectangle 16"/>
            <p:cNvSpPr>
              <a:spLocks noChangeArrowheads="1"/>
            </p:cNvSpPr>
            <p:nvPr/>
          </p:nvSpPr>
          <p:spPr bwMode="auto">
            <a:xfrm>
              <a:off x="1273" y="2214"/>
              <a:ext cx="162" cy="88"/>
            </a:xfrm>
            <a:prstGeom prst="rect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he-IL" altLang="en-US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50212" name="Rectangle 17"/>
            <p:cNvSpPr>
              <a:spLocks noChangeArrowheads="1"/>
            </p:cNvSpPr>
            <p:nvPr/>
          </p:nvSpPr>
          <p:spPr bwMode="auto">
            <a:xfrm>
              <a:off x="1273" y="2310"/>
              <a:ext cx="162" cy="88"/>
            </a:xfrm>
            <a:prstGeom prst="rect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Char char="–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l" rtl="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he-IL" altLang="en-US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sp>
        <p:nvSpPr>
          <p:cNvPr id="146450" name="Text Box 18"/>
          <p:cNvSpPr txBox="1">
            <a:spLocks noChangeArrowheads="1"/>
          </p:cNvSpPr>
          <p:nvPr/>
        </p:nvSpPr>
        <p:spPr bwMode="auto">
          <a:xfrm>
            <a:off x="379413" y="3003550"/>
            <a:ext cx="1828800" cy="506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rtl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Coagulation</a:t>
            </a:r>
          </a:p>
          <a:p>
            <a:pPr algn="ctr" rtl="0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Factors</a:t>
            </a:r>
            <a:endParaRPr lang="en-US" sz="1600" b="1" u="sng">
              <a:solidFill>
                <a:srgbClr val="F8F8F8"/>
              </a:solidFill>
              <a:latin typeface="Arial" pitchFamily="34" charset="0"/>
            </a:endParaRPr>
          </a:p>
        </p:txBody>
      </p:sp>
      <p:sp>
        <p:nvSpPr>
          <p:cNvPr id="50191" name="Text Box 19"/>
          <p:cNvSpPr txBox="1">
            <a:spLocks noChangeArrowheads="1"/>
          </p:cNvSpPr>
          <p:nvPr/>
        </p:nvSpPr>
        <p:spPr bwMode="auto">
          <a:xfrm>
            <a:off x="5140325" y="3767138"/>
            <a:ext cx="779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smtClean="0">
                <a:solidFill>
                  <a:srgbClr val="6699FF"/>
                </a:solidFill>
                <a:latin typeface="Arial" pitchFamily="34" charset="0"/>
              </a:rPr>
              <a:t>CD40L</a:t>
            </a:r>
            <a:endParaRPr lang="en-US" altLang="en-US" sz="1600" b="1" u="sng" smtClean="0">
              <a:solidFill>
                <a:srgbClr val="F8F8F8"/>
              </a:solidFill>
              <a:latin typeface="Arial" pitchFamily="34" charset="0"/>
            </a:endParaRPr>
          </a:p>
        </p:txBody>
      </p:sp>
      <p:sp>
        <p:nvSpPr>
          <p:cNvPr id="50192" name="Rectangle 20"/>
          <p:cNvSpPr>
            <a:spLocks noChangeArrowheads="1"/>
          </p:cNvSpPr>
          <p:nvPr/>
        </p:nvSpPr>
        <p:spPr bwMode="auto">
          <a:xfrm>
            <a:off x="7072313" y="3135313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Arial" pitchFamily="34" charset="0"/>
              </a:rPr>
              <a:t>WBC</a:t>
            </a:r>
          </a:p>
        </p:txBody>
      </p:sp>
      <p:sp>
        <p:nvSpPr>
          <p:cNvPr id="146453" name="Text Box 21"/>
          <p:cNvSpPr txBox="1">
            <a:spLocks noChangeArrowheads="1"/>
          </p:cNvSpPr>
          <p:nvPr/>
        </p:nvSpPr>
        <p:spPr bwMode="auto">
          <a:xfrm rot="1889025">
            <a:off x="4914900" y="2182813"/>
            <a:ext cx="1046163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P-Selectin</a:t>
            </a:r>
            <a:endParaRPr lang="en-US" sz="1400" b="1" u="sng">
              <a:solidFill>
                <a:srgbClr val="CCECFF"/>
              </a:solidFill>
              <a:latin typeface="Arial" pitchFamily="34" charset="0"/>
            </a:endParaRPr>
          </a:p>
        </p:txBody>
      </p:sp>
      <p:sp>
        <p:nvSpPr>
          <p:cNvPr id="50194" name="Text Box 22"/>
          <p:cNvSpPr txBox="1">
            <a:spLocks noChangeArrowheads="1"/>
          </p:cNvSpPr>
          <p:nvPr/>
        </p:nvSpPr>
        <p:spPr bwMode="auto">
          <a:xfrm rot="-2442571">
            <a:off x="6159500" y="2128838"/>
            <a:ext cx="1190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smtClean="0">
                <a:solidFill>
                  <a:srgbClr val="66FFFF"/>
                </a:solidFill>
                <a:latin typeface="Arial" pitchFamily="34" charset="0"/>
              </a:rPr>
              <a:t>PSGL</a:t>
            </a:r>
            <a:r>
              <a:rPr lang="en-US" altLang="en-US" sz="1200" b="1" smtClean="0">
                <a:solidFill>
                  <a:srgbClr val="66FFFF"/>
                </a:solidFill>
                <a:latin typeface="Arial" pitchFamily="34" charset="0"/>
              </a:rPr>
              <a:t>-1</a:t>
            </a:r>
            <a:endParaRPr lang="en-US" altLang="en-US" sz="900" b="1" u="sng" smtClean="0">
              <a:solidFill>
                <a:srgbClr val="66FFFF"/>
              </a:solidFill>
              <a:latin typeface="Arial" pitchFamily="34" charset="0"/>
            </a:endParaRPr>
          </a:p>
        </p:txBody>
      </p:sp>
      <p:sp>
        <p:nvSpPr>
          <p:cNvPr id="50195" name="Line 23"/>
          <p:cNvSpPr>
            <a:spLocks noChangeShapeType="1"/>
          </p:cNvSpPr>
          <p:nvPr/>
        </p:nvSpPr>
        <p:spPr bwMode="auto">
          <a:xfrm flipH="1">
            <a:off x="7329488" y="3500438"/>
            <a:ext cx="4762" cy="14493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146456" name="Text Box 24"/>
          <p:cNvSpPr txBox="1">
            <a:spLocks noChangeArrowheads="1"/>
          </p:cNvSpPr>
          <p:nvPr/>
        </p:nvSpPr>
        <p:spPr bwMode="auto">
          <a:xfrm rot="2611451">
            <a:off x="696913" y="1979613"/>
            <a:ext cx="259080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8F8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Phosphatidyl Serine</a:t>
            </a:r>
          </a:p>
        </p:txBody>
      </p:sp>
      <p:sp>
        <p:nvSpPr>
          <p:cNvPr id="146457" name="Rectangle 25"/>
          <p:cNvSpPr>
            <a:spLocks noChangeArrowheads="1"/>
          </p:cNvSpPr>
          <p:nvPr/>
        </p:nvSpPr>
        <p:spPr bwMode="auto">
          <a:xfrm>
            <a:off x="0" y="411163"/>
            <a:ext cx="9144000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 Platelet as a Mediator of Coagulation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0198" name="Freeform 26"/>
          <p:cNvSpPr>
            <a:spLocks/>
          </p:cNvSpPr>
          <p:nvPr/>
        </p:nvSpPr>
        <p:spPr bwMode="auto">
          <a:xfrm rot="5597539">
            <a:off x="6708775" y="2886075"/>
            <a:ext cx="241300" cy="431800"/>
          </a:xfrm>
          <a:custGeom>
            <a:avLst/>
            <a:gdLst>
              <a:gd name="T0" fmla="*/ 0 w 152"/>
              <a:gd name="T1" fmla="*/ 2147483647 h 272"/>
              <a:gd name="T2" fmla="*/ 2147483647 w 152"/>
              <a:gd name="T3" fmla="*/ 2147483647 h 272"/>
              <a:gd name="T4" fmla="*/ 2147483647 w 152"/>
              <a:gd name="T5" fmla="*/ 2147483647 h 272"/>
              <a:gd name="T6" fmla="*/ 2147483647 w 152"/>
              <a:gd name="T7" fmla="*/ 2147483647 h 272"/>
              <a:gd name="T8" fmla="*/ 2147483647 w 152"/>
              <a:gd name="T9" fmla="*/ 2147483647 h 272"/>
              <a:gd name="T10" fmla="*/ 2147483647 w 152"/>
              <a:gd name="T11" fmla="*/ 2147483647 h 272"/>
              <a:gd name="T12" fmla="*/ 2147483647 w 152"/>
              <a:gd name="T13" fmla="*/ 2147483647 h 272"/>
              <a:gd name="T14" fmla="*/ 2147483647 w 152"/>
              <a:gd name="T15" fmla="*/ 0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2" h="272">
                <a:moveTo>
                  <a:pt x="0" y="272"/>
                </a:moveTo>
                <a:cubicBezTo>
                  <a:pt x="8" y="269"/>
                  <a:pt x="18" y="270"/>
                  <a:pt x="24" y="264"/>
                </a:cubicBezTo>
                <a:cubicBezTo>
                  <a:pt x="51" y="237"/>
                  <a:pt x="18" y="240"/>
                  <a:pt x="40" y="240"/>
                </a:cubicBezTo>
                <a:lnTo>
                  <a:pt x="56" y="192"/>
                </a:lnTo>
                <a:lnTo>
                  <a:pt x="8" y="144"/>
                </a:lnTo>
                <a:lnTo>
                  <a:pt x="104" y="144"/>
                </a:lnTo>
                <a:lnTo>
                  <a:pt x="104" y="48"/>
                </a:lnTo>
                <a:lnTo>
                  <a:pt x="152" y="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50199" name="Text Box 27"/>
          <p:cNvSpPr txBox="1">
            <a:spLocks noChangeArrowheads="1"/>
          </p:cNvSpPr>
          <p:nvPr/>
        </p:nvSpPr>
        <p:spPr bwMode="auto">
          <a:xfrm>
            <a:off x="3257550" y="2770188"/>
            <a:ext cx="1473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Arial" pitchFamily="34" charset="0"/>
              </a:rPr>
              <a:t>ACTIVATED</a:t>
            </a:r>
            <a:br>
              <a:rPr lang="en-US" altLang="en-US" sz="1600" b="1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altLang="en-US" sz="1600" b="1" smtClean="0">
                <a:solidFill>
                  <a:srgbClr val="000000"/>
                </a:solidFill>
                <a:latin typeface="Arial" pitchFamily="34" charset="0"/>
              </a:rPr>
              <a:t>PLATELET</a:t>
            </a:r>
          </a:p>
        </p:txBody>
      </p:sp>
      <p:sp>
        <p:nvSpPr>
          <p:cNvPr id="50200" name="Text Box 28"/>
          <p:cNvSpPr txBox="1">
            <a:spLocks noChangeArrowheads="1"/>
          </p:cNvSpPr>
          <p:nvPr/>
        </p:nvSpPr>
        <p:spPr bwMode="auto">
          <a:xfrm>
            <a:off x="5845175" y="3900488"/>
            <a:ext cx="63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smtClean="0">
                <a:solidFill>
                  <a:srgbClr val="00FFFF"/>
                </a:solidFill>
                <a:latin typeface="Arial" pitchFamily="34" charset="0"/>
              </a:rPr>
              <a:t>CD40</a:t>
            </a:r>
            <a:endParaRPr lang="en-US" altLang="en-US" sz="1400" b="1" smtClean="0">
              <a:solidFill>
                <a:srgbClr val="00FFFF"/>
              </a:solidFill>
              <a:latin typeface="Times New Roman" pitchFamily="18" charset="0"/>
            </a:endParaRPr>
          </a:p>
        </p:txBody>
      </p:sp>
      <p:sp>
        <p:nvSpPr>
          <p:cNvPr id="146461" name="Text Box 29"/>
          <p:cNvSpPr txBox="1">
            <a:spLocks noChangeArrowheads="1"/>
          </p:cNvSpPr>
          <p:nvPr/>
        </p:nvSpPr>
        <p:spPr bwMode="auto">
          <a:xfrm>
            <a:off x="6657975" y="4973638"/>
            <a:ext cx="1573213" cy="581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F8F8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Tissue Factor </a:t>
            </a:r>
            <a:br>
              <a:rPr lang="en-US" sz="1600" b="1">
                <a:solidFill>
                  <a:srgbClr val="F8F8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US" sz="1600" b="1">
                <a:solidFill>
                  <a:srgbClr val="F8F8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Expression</a:t>
            </a:r>
            <a:endParaRPr lang="en-US" sz="1600" b="1" u="sng">
              <a:solidFill>
                <a:srgbClr val="F8F8FE"/>
              </a:solidFill>
              <a:latin typeface="Arial" pitchFamily="34" charset="0"/>
            </a:endParaRPr>
          </a:p>
        </p:txBody>
      </p:sp>
      <p:sp>
        <p:nvSpPr>
          <p:cNvPr id="50202" name="Line 30"/>
          <p:cNvSpPr>
            <a:spLocks noChangeShapeType="1"/>
          </p:cNvSpPr>
          <p:nvPr/>
        </p:nvSpPr>
        <p:spPr bwMode="auto">
          <a:xfrm rot="20988663" flipH="1">
            <a:off x="5405438" y="5483225"/>
            <a:ext cx="1231900" cy="31908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50203" name="Line 31"/>
          <p:cNvSpPr>
            <a:spLocks noChangeShapeType="1"/>
          </p:cNvSpPr>
          <p:nvPr/>
        </p:nvSpPr>
        <p:spPr bwMode="auto">
          <a:xfrm>
            <a:off x="2149475" y="3822700"/>
            <a:ext cx="1260475" cy="213995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50204" name="AutoShape 32"/>
          <p:cNvSpPr>
            <a:spLocks noChangeArrowheads="1"/>
          </p:cNvSpPr>
          <p:nvPr/>
        </p:nvSpPr>
        <p:spPr bwMode="auto">
          <a:xfrm>
            <a:off x="3195638" y="3998913"/>
            <a:ext cx="2532062" cy="679450"/>
          </a:xfrm>
          <a:prstGeom prst="curvedDownArrow">
            <a:avLst>
              <a:gd name="adj1" fmla="val 74533"/>
              <a:gd name="adj2" fmla="val 1490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 altLang="en-US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50205" name="AutoShape 33"/>
          <p:cNvSpPr>
            <a:spLocks noChangeArrowheads="1"/>
          </p:cNvSpPr>
          <p:nvPr/>
        </p:nvSpPr>
        <p:spPr bwMode="auto">
          <a:xfrm rot="-10616394">
            <a:off x="3048000" y="5030788"/>
            <a:ext cx="2333625" cy="733425"/>
          </a:xfrm>
          <a:prstGeom prst="curvedDownArrow">
            <a:avLst>
              <a:gd name="adj1" fmla="val 63636"/>
              <a:gd name="adj2" fmla="val 12727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 altLang="en-US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50206" name="Text Box 34"/>
          <p:cNvSpPr txBox="1">
            <a:spLocks noChangeArrowheads="1"/>
          </p:cNvSpPr>
          <p:nvPr/>
        </p:nvSpPr>
        <p:spPr bwMode="auto">
          <a:xfrm>
            <a:off x="3625850" y="4737100"/>
            <a:ext cx="13065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smtClean="0">
                <a:solidFill>
                  <a:srgbClr val="F8F8FE"/>
                </a:solidFill>
                <a:latin typeface="Arial" pitchFamily="34" charset="0"/>
              </a:rPr>
              <a:t>Amplification</a:t>
            </a:r>
            <a:br>
              <a:rPr lang="en-US" altLang="en-US" sz="1400" b="1" smtClean="0">
                <a:solidFill>
                  <a:srgbClr val="F8F8FE"/>
                </a:solidFill>
                <a:latin typeface="Arial" pitchFamily="34" charset="0"/>
              </a:rPr>
            </a:br>
            <a:r>
              <a:rPr lang="en-US" altLang="en-US" sz="1400" b="1" smtClean="0">
                <a:solidFill>
                  <a:srgbClr val="F8F8FE"/>
                </a:solidFill>
                <a:latin typeface="Arial" pitchFamily="34" charset="0"/>
              </a:rPr>
              <a:t>Cycle</a:t>
            </a:r>
          </a:p>
        </p:txBody>
      </p:sp>
      <p:sp>
        <p:nvSpPr>
          <p:cNvPr id="50207" name="Freeform 35"/>
          <p:cNvSpPr>
            <a:spLocks/>
          </p:cNvSpPr>
          <p:nvPr/>
        </p:nvSpPr>
        <p:spPr bwMode="auto">
          <a:xfrm rot="2900036">
            <a:off x="6648450" y="3244850"/>
            <a:ext cx="300038" cy="585788"/>
          </a:xfrm>
          <a:custGeom>
            <a:avLst/>
            <a:gdLst>
              <a:gd name="T0" fmla="*/ 0 w 152"/>
              <a:gd name="T1" fmla="*/ 2147483647 h 272"/>
              <a:gd name="T2" fmla="*/ 2147483647 w 152"/>
              <a:gd name="T3" fmla="*/ 2147483647 h 272"/>
              <a:gd name="T4" fmla="*/ 2147483647 w 152"/>
              <a:gd name="T5" fmla="*/ 2147483647 h 272"/>
              <a:gd name="T6" fmla="*/ 2147483647 w 152"/>
              <a:gd name="T7" fmla="*/ 2147483647 h 272"/>
              <a:gd name="T8" fmla="*/ 2147483647 w 152"/>
              <a:gd name="T9" fmla="*/ 2147483647 h 272"/>
              <a:gd name="T10" fmla="*/ 2147483647 w 152"/>
              <a:gd name="T11" fmla="*/ 2147483647 h 272"/>
              <a:gd name="T12" fmla="*/ 2147483647 w 152"/>
              <a:gd name="T13" fmla="*/ 2147483647 h 272"/>
              <a:gd name="T14" fmla="*/ 2147483647 w 152"/>
              <a:gd name="T15" fmla="*/ 0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2" h="272">
                <a:moveTo>
                  <a:pt x="0" y="272"/>
                </a:moveTo>
                <a:cubicBezTo>
                  <a:pt x="8" y="269"/>
                  <a:pt x="18" y="270"/>
                  <a:pt x="24" y="264"/>
                </a:cubicBezTo>
                <a:cubicBezTo>
                  <a:pt x="51" y="237"/>
                  <a:pt x="18" y="240"/>
                  <a:pt x="40" y="240"/>
                </a:cubicBezTo>
                <a:lnTo>
                  <a:pt x="56" y="192"/>
                </a:lnTo>
                <a:lnTo>
                  <a:pt x="8" y="144"/>
                </a:lnTo>
                <a:lnTo>
                  <a:pt x="104" y="144"/>
                </a:lnTo>
                <a:lnTo>
                  <a:pt x="104" y="48"/>
                </a:lnTo>
                <a:lnTo>
                  <a:pt x="152" y="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50208" name="Text Box 36"/>
          <p:cNvSpPr txBox="1">
            <a:spLocks noChangeArrowheads="1"/>
          </p:cNvSpPr>
          <p:nvPr/>
        </p:nvSpPr>
        <p:spPr bwMode="auto">
          <a:xfrm>
            <a:off x="341313" y="6172200"/>
            <a:ext cx="2020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smtClean="0">
                <a:solidFill>
                  <a:srgbClr val="F8F8FE"/>
                </a:solidFill>
                <a:latin typeface="Times New Roman" pitchFamily="18" charset="0"/>
              </a:rPr>
              <a:t>Courtesy of Dr. P. Gurbel</a:t>
            </a:r>
          </a:p>
        </p:txBody>
      </p:sp>
    </p:spTree>
    <p:extLst>
      <p:ext uri="{BB962C8B-B14F-4D97-AF65-F5344CB8AC3E}">
        <p14:creationId xmlns:p14="http://schemas.microsoft.com/office/powerpoint/2010/main" val="23294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 rot="8697797">
            <a:off x="2332038" y="3200400"/>
            <a:ext cx="457200" cy="266700"/>
          </a:xfrm>
          <a:prstGeom prst="homePlate">
            <a:avLst>
              <a:gd name="adj" fmla="val 42857"/>
            </a:avLst>
          </a:prstGeom>
          <a:solidFill>
            <a:schemeClr val="tx2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 smtClean="0">
              <a:solidFill>
                <a:srgbClr val="F8F8F8"/>
              </a:solidFill>
            </a:endParaRPr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 rot="8494298">
            <a:off x="1849438" y="3468688"/>
            <a:ext cx="609600" cy="342900"/>
          </a:xfrm>
          <a:prstGeom prst="chevron">
            <a:avLst>
              <a:gd name="adj" fmla="val 44444"/>
            </a:avLst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 smtClean="0">
              <a:solidFill>
                <a:srgbClr val="F8F8F8"/>
              </a:solidFill>
            </a:endParaRP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 rot="62639">
            <a:off x="5207000" y="2324100"/>
            <a:ext cx="457200" cy="342900"/>
          </a:xfrm>
          <a:prstGeom prst="homePlate">
            <a:avLst>
              <a:gd name="adj" fmla="val 33333"/>
            </a:avLst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 smtClean="0">
              <a:solidFill>
                <a:srgbClr val="F8F8F8"/>
              </a:solidFill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 rot="1885007">
            <a:off x="2241550" y="2366963"/>
            <a:ext cx="742950" cy="323850"/>
          </a:xfrm>
          <a:prstGeom prst="chevron">
            <a:avLst>
              <a:gd name="adj" fmla="val 57353"/>
            </a:avLst>
          </a:prstGeom>
          <a:solidFill>
            <a:srgbClr val="FF3300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 smtClean="0">
              <a:solidFill>
                <a:srgbClr val="F8F8F8"/>
              </a:solidFill>
            </a:endParaRP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 rot="5484500">
            <a:off x="3587750" y="3790950"/>
            <a:ext cx="457200" cy="266700"/>
          </a:xfrm>
          <a:prstGeom prst="homePlate">
            <a:avLst>
              <a:gd name="adj" fmla="val 42857"/>
            </a:avLst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 smtClean="0">
              <a:solidFill>
                <a:srgbClr val="F8F8F8"/>
              </a:solidFill>
            </a:endParaRP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 rot="5374579">
            <a:off x="3549650" y="4349750"/>
            <a:ext cx="609600" cy="342900"/>
          </a:xfrm>
          <a:prstGeom prst="chevron">
            <a:avLst>
              <a:gd name="adj" fmla="val 44444"/>
            </a:avLst>
          </a:prstGeom>
          <a:solidFill>
            <a:srgbClr val="FF3300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 smtClean="0">
              <a:solidFill>
                <a:srgbClr val="F8F8F8"/>
              </a:solidFill>
            </a:endParaRPr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2489200" y="1866900"/>
            <a:ext cx="2895600" cy="1905000"/>
          </a:xfrm>
          <a:prstGeom prst="ellipse">
            <a:avLst/>
          </a:pr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0" scaled="1"/>
          </a:gradFill>
          <a:ln w="79375">
            <a:solidFill>
              <a:srgbClr val="CCFF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 smtClean="0">
              <a:solidFill>
                <a:srgbClr val="F8F8F8"/>
              </a:solidFill>
            </a:endParaRPr>
          </a:p>
        </p:txBody>
      </p:sp>
      <p:sp>
        <p:nvSpPr>
          <p:cNvPr id="52233" name="Oval 10"/>
          <p:cNvSpPr>
            <a:spLocks noChangeArrowheads="1"/>
          </p:cNvSpPr>
          <p:nvPr/>
        </p:nvSpPr>
        <p:spPr bwMode="auto">
          <a:xfrm>
            <a:off x="2844800" y="4673600"/>
            <a:ext cx="1905000" cy="1371600"/>
          </a:xfrm>
          <a:prstGeom prst="ellipse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path path="shape">
              <a:fillToRect l="50000" t="50000" r="50000" b="50000"/>
            </a:path>
          </a:gradFill>
          <a:ln w="79375">
            <a:solidFill>
              <a:srgbClr val="CCFF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 smtClean="0">
              <a:solidFill>
                <a:srgbClr val="F8F8F8"/>
              </a:solidFill>
            </a:endParaRPr>
          </a:p>
        </p:txBody>
      </p:sp>
      <p:sp>
        <p:nvSpPr>
          <p:cNvPr id="52234" name="Text Box 11"/>
          <p:cNvSpPr txBox="1">
            <a:spLocks noChangeArrowheads="1"/>
          </p:cNvSpPr>
          <p:nvPr/>
        </p:nvSpPr>
        <p:spPr bwMode="auto">
          <a:xfrm>
            <a:off x="4052888" y="3848100"/>
            <a:ext cx="817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smtClean="0">
                <a:solidFill>
                  <a:srgbClr val="6699FF"/>
                </a:solidFill>
                <a:latin typeface="Arial" pitchFamily="34" charset="0"/>
              </a:rPr>
              <a:t>CD40L</a:t>
            </a:r>
            <a:endParaRPr lang="en-US" altLang="en-US" sz="1600" b="1" u="sng" smtClean="0">
              <a:solidFill>
                <a:srgbClr val="F8F8F8"/>
              </a:solidFill>
              <a:latin typeface="Arial" pitchFamily="34" charset="0"/>
            </a:endParaRPr>
          </a:p>
        </p:txBody>
      </p:sp>
      <p:sp>
        <p:nvSpPr>
          <p:cNvPr id="52235" name="Text Box 12"/>
          <p:cNvSpPr txBox="1">
            <a:spLocks noChangeArrowheads="1"/>
          </p:cNvSpPr>
          <p:nvPr/>
        </p:nvSpPr>
        <p:spPr bwMode="auto">
          <a:xfrm>
            <a:off x="3201988" y="5310188"/>
            <a:ext cx="19812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Arial" pitchFamily="34" charset="0"/>
              </a:rPr>
              <a:t>    WBC</a:t>
            </a:r>
          </a:p>
          <a:p>
            <a:pPr algn="l" rtl="0" eaLnBrk="1" fontAlgn="base" hangingPunct="1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Arial" pitchFamily="34" charset="0"/>
              </a:rPr>
              <a:t>Activation</a:t>
            </a:r>
            <a:endParaRPr lang="en-US" altLang="en-US" sz="1600" b="1" smtClean="0">
              <a:solidFill>
                <a:srgbClr val="F8F8F8"/>
              </a:solidFill>
              <a:latin typeface="Arial" pitchFamily="34" charset="0"/>
            </a:endParaRPr>
          </a:p>
        </p:txBody>
      </p:sp>
      <p:sp>
        <p:nvSpPr>
          <p:cNvPr id="52236" name="Text Box 13"/>
          <p:cNvSpPr txBox="1">
            <a:spLocks noChangeArrowheads="1"/>
          </p:cNvSpPr>
          <p:nvPr/>
        </p:nvSpPr>
        <p:spPr bwMode="auto">
          <a:xfrm>
            <a:off x="5435600" y="4000500"/>
            <a:ext cx="2974975" cy="514350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200" b="1" smtClean="0">
                <a:solidFill>
                  <a:srgbClr val="000000"/>
                </a:solidFill>
                <a:latin typeface="Arial" pitchFamily="34" charset="0"/>
              </a:rPr>
              <a:t>Inflammatory Mediator/MMP Release</a:t>
            </a:r>
          </a:p>
          <a:p>
            <a:pPr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200" b="1" smtClean="0">
                <a:solidFill>
                  <a:srgbClr val="000000"/>
                </a:solidFill>
                <a:latin typeface="Arial" pitchFamily="34" charset="0"/>
              </a:rPr>
              <a:t>Proliferative Mediator Release</a:t>
            </a:r>
            <a:endParaRPr lang="en-US" altLang="en-US" sz="1600" b="1" u="sng" smtClean="0">
              <a:solidFill>
                <a:srgbClr val="F8F8F8"/>
              </a:solidFill>
              <a:latin typeface="Arial" pitchFamily="34" charset="0"/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0" y="287338"/>
            <a:ext cx="9144000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 Platelet as a Mediator of Inflammation</a:t>
            </a:r>
            <a:endParaRPr lang="en-US" b="1" u="sng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2238" name="Text Box 17"/>
          <p:cNvSpPr txBox="1">
            <a:spLocks noChangeArrowheads="1"/>
          </p:cNvSpPr>
          <p:nvPr/>
        </p:nvSpPr>
        <p:spPr bwMode="auto">
          <a:xfrm>
            <a:off x="3292475" y="2462213"/>
            <a:ext cx="12874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Arial" pitchFamily="34" charset="0"/>
              </a:rPr>
              <a:t>PLATELET </a:t>
            </a:r>
          </a:p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Arial" pitchFamily="34" charset="0"/>
              </a:rPr>
              <a:t>Activation</a:t>
            </a:r>
            <a:endParaRPr lang="en-US" altLang="en-US" sz="1600" b="1" smtClean="0">
              <a:solidFill>
                <a:srgbClr val="F8F8F8"/>
              </a:solidFill>
              <a:latin typeface="Arial" pitchFamily="34" charset="0"/>
            </a:endParaRPr>
          </a:p>
        </p:txBody>
      </p:sp>
      <p:sp>
        <p:nvSpPr>
          <p:cNvPr id="52239" name="Text Box 18"/>
          <p:cNvSpPr txBox="1">
            <a:spLocks noChangeArrowheads="1"/>
          </p:cNvSpPr>
          <p:nvPr/>
        </p:nvSpPr>
        <p:spPr bwMode="auto">
          <a:xfrm>
            <a:off x="4032250" y="4265613"/>
            <a:ext cx="701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smtClean="0">
                <a:solidFill>
                  <a:srgbClr val="00FFFF"/>
                </a:solidFill>
                <a:latin typeface="Arial" pitchFamily="34" charset="0"/>
              </a:rPr>
              <a:t>CD40</a:t>
            </a:r>
          </a:p>
        </p:txBody>
      </p:sp>
      <p:sp>
        <p:nvSpPr>
          <p:cNvPr id="52240" name="Rectangle 19"/>
          <p:cNvSpPr>
            <a:spLocks noChangeArrowheads="1"/>
          </p:cNvSpPr>
          <p:nvPr/>
        </p:nvSpPr>
        <p:spPr bwMode="auto">
          <a:xfrm>
            <a:off x="1871663" y="2579688"/>
            <a:ext cx="701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smtClean="0">
                <a:solidFill>
                  <a:srgbClr val="00FFFF"/>
                </a:solidFill>
                <a:latin typeface="Arial" pitchFamily="34" charset="0"/>
              </a:rPr>
              <a:t>CD40</a:t>
            </a:r>
          </a:p>
        </p:txBody>
      </p:sp>
      <p:sp>
        <p:nvSpPr>
          <p:cNvPr id="52241" name="AutoShape 20"/>
          <p:cNvSpPr>
            <a:spLocks noChangeArrowheads="1"/>
          </p:cNvSpPr>
          <p:nvPr/>
        </p:nvSpPr>
        <p:spPr bwMode="auto">
          <a:xfrm rot="1903241">
            <a:off x="1865313" y="2082800"/>
            <a:ext cx="457200" cy="266700"/>
          </a:xfrm>
          <a:prstGeom prst="homePlate">
            <a:avLst>
              <a:gd name="adj" fmla="val 42857"/>
            </a:avLst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 smtClean="0">
              <a:solidFill>
                <a:srgbClr val="F8F8F8"/>
              </a:solidFill>
            </a:endParaRPr>
          </a:p>
        </p:txBody>
      </p:sp>
      <p:sp>
        <p:nvSpPr>
          <p:cNvPr id="52242" name="Rectangle 21"/>
          <p:cNvSpPr>
            <a:spLocks noChangeArrowheads="1"/>
          </p:cNvSpPr>
          <p:nvPr/>
        </p:nvSpPr>
        <p:spPr bwMode="auto">
          <a:xfrm>
            <a:off x="1136650" y="1843088"/>
            <a:ext cx="844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smtClean="0">
                <a:solidFill>
                  <a:srgbClr val="6699FF"/>
                </a:solidFill>
                <a:latin typeface="Arial" pitchFamily="34" charset="0"/>
              </a:rPr>
              <a:t>sCD40L</a:t>
            </a:r>
          </a:p>
        </p:txBody>
      </p:sp>
      <p:sp>
        <p:nvSpPr>
          <p:cNvPr id="52243" name="AutoShape 22"/>
          <p:cNvSpPr>
            <a:spLocks noChangeArrowheads="1"/>
          </p:cNvSpPr>
          <p:nvPr/>
        </p:nvSpPr>
        <p:spPr bwMode="auto">
          <a:xfrm rot="10679945">
            <a:off x="1270000" y="1358900"/>
            <a:ext cx="2557463" cy="385763"/>
          </a:xfrm>
          <a:prstGeom prst="curvedUpArrow">
            <a:avLst>
              <a:gd name="adj1" fmla="val 7857"/>
              <a:gd name="adj2" fmla="val 263712"/>
              <a:gd name="adj3" fmla="val 33333"/>
            </a:avLst>
          </a:prstGeom>
          <a:solidFill>
            <a:srgbClr val="FFFFCC"/>
          </a:solidFill>
          <a:ln w="50800">
            <a:solidFill>
              <a:srgbClr val="FFFFCC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 altLang="en-US" sz="2400" b="1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2244" name="AutoShape 23"/>
          <p:cNvSpPr>
            <a:spLocks noChangeArrowheads="1"/>
          </p:cNvSpPr>
          <p:nvPr/>
        </p:nvSpPr>
        <p:spPr bwMode="auto">
          <a:xfrm rot="-25421">
            <a:off x="5791200" y="2324100"/>
            <a:ext cx="609600" cy="342900"/>
          </a:xfrm>
          <a:prstGeom prst="chevron">
            <a:avLst>
              <a:gd name="adj" fmla="val 44444"/>
            </a:avLst>
          </a:prstGeom>
          <a:solidFill>
            <a:srgbClr val="FF3300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 smtClean="0">
              <a:solidFill>
                <a:srgbClr val="F8F8F8"/>
              </a:solidFill>
            </a:endParaRPr>
          </a:p>
        </p:txBody>
      </p:sp>
      <p:sp>
        <p:nvSpPr>
          <p:cNvPr id="52245" name="Oval 24"/>
          <p:cNvSpPr>
            <a:spLocks noChangeArrowheads="1"/>
          </p:cNvSpPr>
          <p:nvPr/>
        </p:nvSpPr>
        <p:spPr bwMode="auto">
          <a:xfrm>
            <a:off x="6248400" y="1714500"/>
            <a:ext cx="1905000" cy="1371600"/>
          </a:xfrm>
          <a:prstGeom prst="ellipse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path path="shape">
              <a:fillToRect l="50000" t="50000" r="50000" b="50000"/>
            </a:path>
          </a:gradFill>
          <a:ln w="79375">
            <a:solidFill>
              <a:srgbClr val="CCFF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 smtClean="0">
              <a:solidFill>
                <a:srgbClr val="F8F8F8"/>
              </a:solidFill>
            </a:endParaRPr>
          </a:p>
        </p:txBody>
      </p:sp>
      <p:sp>
        <p:nvSpPr>
          <p:cNvPr id="52246" name="Text Box 25"/>
          <p:cNvSpPr txBox="1">
            <a:spLocks noChangeArrowheads="1"/>
          </p:cNvSpPr>
          <p:nvPr/>
        </p:nvSpPr>
        <p:spPr bwMode="auto">
          <a:xfrm>
            <a:off x="6389688" y="2197100"/>
            <a:ext cx="16271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rtl="0"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smtClean="0">
                <a:solidFill>
                  <a:srgbClr val="000000"/>
                </a:solidFill>
                <a:latin typeface="Arial" pitchFamily="34" charset="0"/>
              </a:rPr>
              <a:t>ENDOTHELIUM</a:t>
            </a:r>
          </a:p>
          <a:p>
            <a:pPr algn="ctr" rtl="0"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smtClean="0">
                <a:solidFill>
                  <a:srgbClr val="000000"/>
                </a:solidFill>
                <a:latin typeface="Arial" pitchFamily="34" charset="0"/>
              </a:rPr>
              <a:t>    Activation</a:t>
            </a:r>
            <a:endParaRPr lang="en-US" altLang="en-US" sz="1600" b="1" smtClean="0">
              <a:solidFill>
                <a:srgbClr val="F8F8F8"/>
              </a:solidFill>
              <a:latin typeface="Arial" pitchFamily="34" charset="0"/>
            </a:endParaRPr>
          </a:p>
        </p:txBody>
      </p:sp>
      <p:sp>
        <p:nvSpPr>
          <p:cNvPr id="52247" name="Text Box 26"/>
          <p:cNvSpPr txBox="1">
            <a:spLocks noChangeArrowheads="1"/>
          </p:cNvSpPr>
          <p:nvPr/>
        </p:nvSpPr>
        <p:spPr bwMode="auto">
          <a:xfrm>
            <a:off x="5732463" y="2733675"/>
            <a:ext cx="701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smtClean="0">
                <a:solidFill>
                  <a:srgbClr val="00FFFF"/>
                </a:solidFill>
                <a:latin typeface="Arial" pitchFamily="34" charset="0"/>
              </a:rPr>
              <a:t>CD40</a:t>
            </a:r>
          </a:p>
        </p:txBody>
      </p:sp>
      <p:sp>
        <p:nvSpPr>
          <p:cNvPr id="52248" name="Rectangle 27"/>
          <p:cNvSpPr>
            <a:spLocks noChangeArrowheads="1"/>
          </p:cNvSpPr>
          <p:nvPr/>
        </p:nvSpPr>
        <p:spPr bwMode="auto">
          <a:xfrm>
            <a:off x="4978400" y="1943100"/>
            <a:ext cx="74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smtClean="0">
                <a:solidFill>
                  <a:srgbClr val="6699FF"/>
                </a:solidFill>
                <a:latin typeface="Arial" pitchFamily="34" charset="0"/>
              </a:rPr>
              <a:t>CD40L</a:t>
            </a:r>
          </a:p>
        </p:txBody>
      </p:sp>
      <p:sp>
        <p:nvSpPr>
          <p:cNvPr id="52249" name="Line 28"/>
          <p:cNvSpPr>
            <a:spLocks noChangeShapeType="1"/>
          </p:cNvSpPr>
          <p:nvPr/>
        </p:nvSpPr>
        <p:spPr bwMode="auto">
          <a:xfrm flipV="1">
            <a:off x="4851400" y="4594225"/>
            <a:ext cx="674688" cy="477838"/>
          </a:xfrm>
          <a:prstGeom prst="line">
            <a:avLst/>
          </a:prstGeom>
          <a:noFill/>
          <a:ln w="76200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52250" name="Line 29"/>
          <p:cNvSpPr>
            <a:spLocks noChangeShapeType="1"/>
          </p:cNvSpPr>
          <p:nvPr/>
        </p:nvSpPr>
        <p:spPr bwMode="auto">
          <a:xfrm>
            <a:off x="7148513" y="3175000"/>
            <a:ext cx="41275" cy="714375"/>
          </a:xfrm>
          <a:prstGeom prst="line">
            <a:avLst/>
          </a:prstGeom>
          <a:noFill/>
          <a:ln w="76200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52251" name="Line 31"/>
          <p:cNvSpPr>
            <a:spLocks noChangeShapeType="1"/>
          </p:cNvSpPr>
          <p:nvPr/>
        </p:nvSpPr>
        <p:spPr bwMode="auto">
          <a:xfrm>
            <a:off x="5207000" y="3467100"/>
            <a:ext cx="533400" cy="381000"/>
          </a:xfrm>
          <a:prstGeom prst="line">
            <a:avLst/>
          </a:prstGeom>
          <a:noFill/>
          <a:ln w="76200">
            <a:solidFill>
              <a:srgbClr val="FFFF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he-IL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52252" name="Oval 32"/>
          <p:cNvSpPr>
            <a:spLocks noChangeArrowheads="1"/>
          </p:cNvSpPr>
          <p:nvPr/>
        </p:nvSpPr>
        <p:spPr bwMode="auto">
          <a:xfrm>
            <a:off x="3987800" y="1485900"/>
            <a:ext cx="228600" cy="381000"/>
          </a:xfrm>
          <a:prstGeom prst="ellipse">
            <a:avLst/>
          </a:prstGeom>
          <a:solidFill>
            <a:srgbClr val="CC9900"/>
          </a:solidFill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 altLang="en-US" sz="2400" smtClean="0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52253" name="Text Box 33"/>
          <p:cNvSpPr txBox="1">
            <a:spLocks noChangeArrowheads="1"/>
          </p:cNvSpPr>
          <p:nvPr/>
        </p:nvSpPr>
        <p:spPr bwMode="auto">
          <a:xfrm>
            <a:off x="3498850" y="1157288"/>
            <a:ext cx="1882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smtClean="0">
                <a:solidFill>
                  <a:srgbClr val="FFFFCC"/>
                </a:solidFill>
                <a:latin typeface="Arial" pitchFamily="34" charset="0"/>
              </a:rPr>
              <a:t>GP IIb/IIIa</a:t>
            </a:r>
          </a:p>
        </p:txBody>
      </p:sp>
      <p:sp>
        <p:nvSpPr>
          <p:cNvPr id="52254" name="AutoShape 34"/>
          <p:cNvSpPr>
            <a:spLocks noChangeArrowheads="1"/>
          </p:cNvSpPr>
          <p:nvPr/>
        </p:nvSpPr>
        <p:spPr bwMode="auto">
          <a:xfrm rot="31977">
            <a:off x="4292600" y="1562100"/>
            <a:ext cx="457200" cy="266700"/>
          </a:xfrm>
          <a:prstGeom prst="homePlate">
            <a:avLst>
              <a:gd name="adj" fmla="val 42857"/>
            </a:avLst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 smtClean="0">
              <a:solidFill>
                <a:srgbClr val="F8F8F8"/>
              </a:solidFill>
            </a:endParaRPr>
          </a:p>
        </p:txBody>
      </p:sp>
      <p:sp>
        <p:nvSpPr>
          <p:cNvPr id="52255" name="Rectangle 35"/>
          <p:cNvSpPr>
            <a:spLocks noChangeArrowheads="1"/>
          </p:cNvSpPr>
          <p:nvPr/>
        </p:nvSpPr>
        <p:spPr bwMode="auto">
          <a:xfrm>
            <a:off x="4738688" y="1487488"/>
            <a:ext cx="844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 smtClean="0">
                <a:solidFill>
                  <a:srgbClr val="6699FF"/>
                </a:solidFill>
                <a:latin typeface="Arial" pitchFamily="34" charset="0"/>
              </a:rPr>
              <a:t>sCD40L</a:t>
            </a:r>
          </a:p>
        </p:txBody>
      </p:sp>
      <p:sp>
        <p:nvSpPr>
          <p:cNvPr id="52257" name="Oval 37"/>
          <p:cNvSpPr>
            <a:spLocks noChangeArrowheads="1"/>
          </p:cNvSpPr>
          <p:nvPr/>
        </p:nvSpPr>
        <p:spPr bwMode="auto">
          <a:xfrm>
            <a:off x="509588" y="3411538"/>
            <a:ext cx="1905000" cy="1371600"/>
          </a:xfrm>
          <a:prstGeom prst="ellipse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path path="shape">
              <a:fillToRect l="50000" t="50000" r="50000" b="50000"/>
            </a:path>
          </a:gradFill>
          <a:ln w="79375">
            <a:solidFill>
              <a:srgbClr val="CCFF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en-US" smtClean="0">
              <a:solidFill>
                <a:srgbClr val="F8F8F8"/>
              </a:solidFill>
            </a:endParaRPr>
          </a:p>
        </p:txBody>
      </p:sp>
      <p:sp>
        <p:nvSpPr>
          <p:cNvPr id="52258" name="Text Box 38"/>
          <p:cNvSpPr txBox="1">
            <a:spLocks noChangeArrowheads="1"/>
          </p:cNvSpPr>
          <p:nvPr/>
        </p:nvSpPr>
        <p:spPr bwMode="auto">
          <a:xfrm>
            <a:off x="852488" y="3841750"/>
            <a:ext cx="1393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rtl="0" eaLnBrk="1" fontAlgn="base" hangingPunct="1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Arial" pitchFamily="34" charset="0"/>
              </a:rPr>
              <a:t>    </a:t>
            </a:r>
          </a:p>
          <a:p>
            <a:pPr algn="ctr" rtl="0" eaLnBrk="1" fontAlgn="base" hangingPunct="1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smtClean="0">
                <a:solidFill>
                  <a:srgbClr val="000000"/>
                </a:solidFill>
                <a:latin typeface="Arial" pitchFamily="34" charset="0"/>
              </a:rPr>
              <a:t>WBC</a:t>
            </a:r>
          </a:p>
          <a:p>
            <a:pPr algn="ctr" rtl="0" eaLnBrk="1" fontAlgn="base" hangingPunct="1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600" b="1" smtClean="0">
              <a:solidFill>
                <a:srgbClr val="F8F8F8"/>
              </a:solidFill>
              <a:latin typeface="Arial" pitchFamily="34" charset="0"/>
            </a:endParaRPr>
          </a:p>
        </p:txBody>
      </p:sp>
      <p:sp>
        <p:nvSpPr>
          <p:cNvPr id="52259" name="Text Box 39"/>
          <p:cNvSpPr txBox="1">
            <a:spLocks noChangeArrowheads="1"/>
          </p:cNvSpPr>
          <p:nvPr/>
        </p:nvSpPr>
        <p:spPr bwMode="auto">
          <a:xfrm>
            <a:off x="1624013" y="3046413"/>
            <a:ext cx="903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smtClean="0">
                <a:solidFill>
                  <a:srgbClr val="FFFFCC"/>
                </a:solidFill>
                <a:latin typeface="Arial" pitchFamily="34" charset="0"/>
              </a:rPr>
              <a:t>P-selectin</a:t>
            </a:r>
          </a:p>
        </p:txBody>
      </p:sp>
      <p:sp>
        <p:nvSpPr>
          <p:cNvPr id="52260" name="Text Box 40"/>
          <p:cNvSpPr txBox="1">
            <a:spLocks noChangeArrowheads="1"/>
          </p:cNvSpPr>
          <p:nvPr/>
        </p:nvSpPr>
        <p:spPr bwMode="auto">
          <a:xfrm>
            <a:off x="2351088" y="3687763"/>
            <a:ext cx="735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smtClean="0">
                <a:solidFill>
                  <a:srgbClr val="FFFFCC"/>
                </a:solidFill>
                <a:latin typeface="Arial" pitchFamily="34" charset="0"/>
              </a:rPr>
              <a:t>PSGL-1</a:t>
            </a:r>
          </a:p>
        </p:txBody>
      </p:sp>
      <p:sp>
        <p:nvSpPr>
          <p:cNvPr id="52261" name="Text Box 43"/>
          <p:cNvSpPr txBox="1">
            <a:spLocks noChangeArrowheads="1"/>
          </p:cNvSpPr>
          <p:nvPr/>
        </p:nvSpPr>
        <p:spPr bwMode="auto">
          <a:xfrm>
            <a:off x="6378575" y="6096000"/>
            <a:ext cx="2308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i="1" smtClean="0">
                <a:solidFill>
                  <a:srgbClr val="F8F8FE"/>
                </a:solidFill>
                <a:latin typeface="Times New Roman" pitchFamily="18" charset="0"/>
              </a:rPr>
              <a:t>Courtesy of Dr. P. Gurbel</a:t>
            </a:r>
          </a:p>
        </p:txBody>
      </p:sp>
    </p:spTree>
    <p:extLst>
      <p:ext uri="{BB962C8B-B14F-4D97-AF65-F5344CB8AC3E}">
        <p14:creationId xmlns:p14="http://schemas.microsoft.com/office/powerpoint/2010/main" val="12956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185"/>
            <a:ext cx="7812360" cy="129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4715"/>
            <a:ext cx="3952850" cy="285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12" y="2197517"/>
            <a:ext cx="4556684" cy="245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3688" y="4653136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Straight Connector 9"/>
          <p:cNvCxnSpPr/>
          <p:nvPr/>
        </p:nvCxnSpPr>
        <p:spPr>
          <a:xfrm>
            <a:off x="2051720" y="4869160"/>
            <a:ext cx="0" cy="864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51720" y="5733256"/>
            <a:ext cx="47064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758154" y="4761148"/>
            <a:ext cx="0" cy="9721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54610" y="3491128"/>
            <a:ext cx="10534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Front loaded </a:t>
            </a:r>
          </a:p>
          <a:p>
            <a:pPr algn="l"/>
            <a:r>
              <a:rPr lang="en-US" sz="1400" dirty="0" err="1" smtClean="0">
                <a:solidFill>
                  <a:schemeClr val="bg1"/>
                </a:solidFill>
              </a:rPr>
              <a:t>clopidogrel</a:t>
            </a:r>
            <a:r>
              <a:rPr lang="en-US" sz="1400" dirty="0" err="1" smtClean="0"/>
              <a:t>l</a:t>
            </a:r>
            <a:endParaRPr lang="he-IL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427984" y="2204864"/>
            <a:ext cx="135646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Standard regimen</a:t>
            </a:r>
            <a:endParaRPr lang="he-IL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96136" y="6444044"/>
            <a:ext cx="32038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err="1"/>
              <a:t>Arterioscler</a:t>
            </a:r>
            <a:r>
              <a:rPr lang="en-US" dirty="0"/>
              <a:t> </a:t>
            </a:r>
            <a:r>
              <a:rPr lang="en-US" dirty="0" err="1"/>
              <a:t>Thromb</a:t>
            </a:r>
            <a:r>
              <a:rPr lang="en-US" dirty="0"/>
              <a:t> </a:t>
            </a:r>
            <a:r>
              <a:rPr lang="en-US" dirty="0" err="1"/>
              <a:t>Vasc</a:t>
            </a:r>
            <a:r>
              <a:rPr lang="en-US" dirty="0"/>
              <a:t> </a:t>
            </a:r>
            <a:r>
              <a:rPr lang="en-US" dirty="0" err="1" smtClean="0"/>
              <a:t>Biol</a:t>
            </a:r>
            <a:r>
              <a:rPr lang="en-US" dirty="0" smtClean="0"/>
              <a:t>  2000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241164" y="1772816"/>
            <a:ext cx="20985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% Thrombus formation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6795912" y="4870901"/>
            <a:ext cx="227164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dirty="0" smtClean="0"/>
              <a:t>Total thrombus formation</a:t>
            </a:r>
          </a:p>
          <a:p>
            <a:pPr algn="ctr"/>
            <a:r>
              <a:rPr lang="en-US" dirty="0" smtClean="0"/>
              <a:t> at high shear rate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119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79248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Main points</a:t>
            </a:r>
            <a:endParaRPr lang="he-IL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640960" cy="4709120"/>
          </a:xfrm>
        </p:spPr>
        <p:txBody>
          <a:bodyPr>
            <a:normAutofit/>
          </a:bodyPr>
          <a:lstStyle/>
          <a:p>
            <a:pPr algn="l" rtl="0">
              <a:buFont typeface="+mj-lt"/>
              <a:buAutoNum type="arabicPeriod"/>
            </a:pPr>
            <a:r>
              <a:rPr lang="en-US" sz="2800" dirty="0" smtClean="0"/>
              <a:t>The concept of anti-platelet vs. “combined” anti-platelet + anti-coagulant approach</a:t>
            </a:r>
          </a:p>
          <a:p>
            <a:pPr algn="l" rtl="0">
              <a:buFont typeface="+mj-lt"/>
              <a:buAutoNum type="arabicPeriod"/>
            </a:pPr>
            <a:endParaRPr lang="en-US" sz="1000" dirty="0" smtClean="0"/>
          </a:p>
          <a:p>
            <a:pPr algn="l" rtl="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The weight of the evidence</a:t>
            </a:r>
          </a:p>
          <a:p>
            <a:pPr algn="l" rtl="0">
              <a:buFont typeface="+mj-lt"/>
              <a:buAutoNum type="arabicPeriod"/>
            </a:pPr>
            <a:endParaRPr lang="en-US" sz="1000" dirty="0" smtClean="0"/>
          </a:p>
          <a:p>
            <a:pPr algn="l" rtl="0">
              <a:buFont typeface="+mj-lt"/>
              <a:buAutoNum type="arabicPeriod"/>
            </a:pPr>
            <a:r>
              <a:rPr lang="en-US" sz="2800" dirty="0" smtClean="0"/>
              <a:t>Who is COMPASS applicable for and where does the benefit come from? </a:t>
            </a:r>
          </a:p>
          <a:p>
            <a:pPr algn="l" rtl="0">
              <a:buFont typeface="+mj-lt"/>
              <a:buAutoNum type="arabicPeriod"/>
            </a:pPr>
            <a:endParaRPr lang="en-US" sz="1000" dirty="0" smtClean="0"/>
          </a:p>
          <a:p>
            <a:pPr algn="l" rtl="0">
              <a:buFont typeface="+mj-lt"/>
              <a:buAutoNum type="arabicPeriod"/>
            </a:pPr>
            <a:r>
              <a:rPr lang="en-US" sz="2800" dirty="0" smtClean="0"/>
              <a:t>Rebound effect when discontinuing anti-thrombin meds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420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72494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The weight of the evidence</a:t>
            </a:r>
            <a:endParaRPr lang="he-IL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990600"/>
            <a:ext cx="77628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7" y="5949280"/>
            <a:ext cx="842493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“</a:t>
            </a:r>
            <a:r>
              <a:rPr lang="en-US" sz="2000" dirty="0" smtClean="0"/>
              <a:t>Based on over 35 randomized clinical </a:t>
            </a:r>
            <a:r>
              <a:rPr lang="en-US" sz="2000" dirty="0"/>
              <a:t>trials, </a:t>
            </a:r>
            <a:r>
              <a:rPr lang="en-US" sz="2000" dirty="0">
                <a:solidFill>
                  <a:srgbClr val="FFFF00"/>
                </a:solidFill>
              </a:rPr>
              <a:t>including more than 225000 patients</a:t>
            </a:r>
            <a:r>
              <a:rPr lang="en-US" sz="2000" dirty="0" smtClean="0"/>
              <a:t>, DAPT is among the most intensively investigated treatment options in the field of CV medicine”.</a:t>
            </a:r>
            <a:endParaRPr lang="he-IL" sz="2000" dirty="0"/>
          </a:p>
        </p:txBody>
      </p:sp>
      <p:sp>
        <p:nvSpPr>
          <p:cNvPr id="6" name="Rectangle 5"/>
          <p:cNvSpPr/>
          <p:nvPr/>
        </p:nvSpPr>
        <p:spPr>
          <a:xfrm>
            <a:off x="2862859" y="3116585"/>
            <a:ext cx="384422" cy="528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3899546" y="3278510"/>
            <a:ext cx="384422" cy="448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5339706" y="3421385"/>
            <a:ext cx="384422" cy="448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4932040" y="2420888"/>
            <a:ext cx="384422" cy="448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5752704" y="3150493"/>
            <a:ext cx="384422" cy="448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7668344" y="3025528"/>
            <a:ext cx="312414" cy="3838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4474654" y="2588146"/>
            <a:ext cx="457386" cy="3760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6444208" y="3140968"/>
            <a:ext cx="384422" cy="728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4499992" y="2964185"/>
            <a:ext cx="360040" cy="3207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6140363" y="3052961"/>
            <a:ext cx="322895" cy="3760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5698790" y="2708920"/>
            <a:ext cx="457386" cy="3760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6159413" y="2636285"/>
            <a:ext cx="375853" cy="424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6850918" y="3313014"/>
            <a:ext cx="385378" cy="3760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7164288" y="6597352"/>
            <a:ext cx="198708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i="1" dirty="0" smtClean="0"/>
              <a:t>ESC DAPT guidelines 2017</a:t>
            </a:r>
            <a:endParaRPr lang="he-IL" sz="1400" i="1" dirty="0"/>
          </a:p>
        </p:txBody>
      </p:sp>
    </p:spTree>
    <p:extLst>
      <p:ext uri="{BB962C8B-B14F-4D97-AF65-F5344CB8AC3E}">
        <p14:creationId xmlns:p14="http://schemas.microsoft.com/office/powerpoint/2010/main" val="17596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Studies of antithrombotic strategies in patients with ccs</a:t>
            </a:r>
            <a:endParaRPr lang="he-IL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72816"/>
            <a:ext cx="3960440" cy="2545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2635" y="4797152"/>
            <a:ext cx="159530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dirty="0" smtClean="0"/>
              <a:t>12 studies of</a:t>
            </a:r>
          </a:p>
          <a:p>
            <a:pPr algn="ctr"/>
            <a:r>
              <a:rPr lang="en-US" dirty="0" smtClean="0"/>
              <a:t> long-term DAPT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5470033" y="4931876"/>
            <a:ext cx="111819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dirty="0" smtClean="0"/>
              <a:t>COMPASS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081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4704146"/>
            <a:ext cx="2664296" cy="2031914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115616" y="1888232"/>
            <a:ext cx="7418784" cy="3701008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Contemporary studies:  </a:t>
            </a:r>
            <a:r>
              <a:rPr lang="en-US" sz="2400" dirty="0" smtClean="0">
                <a:solidFill>
                  <a:srgbClr val="FFFF00"/>
                </a:solidFill>
              </a:rPr>
              <a:t>COMPASS trial</a:t>
            </a:r>
          </a:p>
          <a:p>
            <a:pPr algn="l" rtl="0"/>
            <a:endParaRPr lang="en-US" sz="1200" dirty="0" smtClean="0"/>
          </a:p>
          <a:p>
            <a:pPr algn="l" rtl="0"/>
            <a:r>
              <a:rPr lang="en-US" sz="2400" dirty="0" smtClean="0"/>
              <a:t>Evaluated one NOAC (rivaroxaban), at a specific dose (</a:t>
            </a:r>
            <a:r>
              <a:rPr lang="en-US" sz="2400" dirty="0" smtClean="0">
                <a:solidFill>
                  <a:srgbClr val="FFFF00"/>
                </a:solidFill>
              </a:rPr>
              <a:t>2.5 mg bid + ASA vs. ASA alone </a:t>
            </a:r>
            <a:r>
              <a:rPr lang="en-US" sz="2400" dirty="0" smtClean="0"/>
              <a:t>vs. 5 mg bid alone)</a:t>
            </a:r>
          </a:p>
          <a:p>
            <a:pPr algn="l" rtl="0"/>
            <a:endParaRPr lang="en-US" sz="1200" dirty="0" smtClean="0"/>
          </a:p>
          <a:p>
            <a:pPr algn="l" rtl="0"/>
            <a:r>
              <a:rPr lang="en-US" sz="2400" dirty="0" smtClean="0">
                <a:solidFill>
                  <a:srgbClr val="FFFF00"/>
                </a:solidFill>
              </a:rPr>
              <a:t>Did not compare rivaroxaban + ASA to DAPT</a:t>
            </a:r>
            <a:r>
              <a:rPr lang="en-US" sz="2400" dirty="0" smtClean="0"/>
              <a:t>, but to ASA alone </a:t>
            </a:r>
            <a:endParaRPr lang="he-IL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Combined long-term antiplatelet + anticoagulant treatment in stable CV dis</a:t>
            </a:r>
            <a:endParaRPr lang="he-IL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882" y="6309320"/>
            <a:ext cx="25779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/>
              <a:t>Eikelboom</a:t>
            </a:r>
            <a:r>
              <a:rPr lang="en-US" dirty="0" smtClean="0"/>
              <a:t> et al, NEJM 2017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291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11560" y="1888232"/>
            <a:ext cx="8208912" cy="3701008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>
                <a:solidFill>
                  <a:srgbClr val="FFFF00"/>
                </a:solidFill>
              </a:rPr>
              <a:t>Who was included in the COMPASS trial ?</a:t>
            </a:r>
          </a:p>
          <a:p>
            <a:pPr algn="l" rtl="0"/>
            <a:endParaRPr lang="en-US" sz="1200" dirty="0" smtClean="0"/>
          </a:p>
          <a:p>
            <a:pPr algn="l" rtl="0"/>
            <a:r>
              <a:rPr lang="en-US" sz="2400" b="1" u="sng" dirty="0" smtClean="0">
                <a:latin typeface="Garamond"/>
              </a:rPr>
              <a:t>≈90% patients with CAD</a:t>
            </a:r>
            <a:r>
              <a:rPr lang="en-US" sz="2400" dirty="0" smtClean="0">
                <a:latin typeface="Garamond"/>
              </a:rPr>
              <a:t>,</a:t>
            </a:r>
            <a:r>
              <a:rPr lang="en-US" sz="2400" dirty="0">
                <a:latin typeface="Garamond"/>
              </a:rPr>
              <a:t> </a:t>
            </a:r>
            <a:r>
              <a:rPr lang="en-US" sz="2400" dirty="0" smtClean="0">
                <a:latin typeface="Garamond"/>
              </a:rPr>
              <a:t>≈27% patients with PAD </a:t>
            </a:r>
            <a:r>
              <a:rPr lang="en-US" sz="1200" dirty="0" smtClean="0">
                <a:latin typeface="Garamond"/>
              </a:rPr>
              <a:t>   </a:t>
            </a:r>
            <a:endParaRPr lang="en-US" sz="1200" dirty="0" smtClean="0"/>
          </a:p>
          <a:p>
            <a:pPr algn="l" rtl="0"/>
            <a:r>
              <a:rPr lang="en-US" sz="2400" b="1" u="sng" dirty="0" smtClean="0">
                <a:latin typeface="Garamond"/>
              </a:rPr>
              <a:t>≈62% </a:t>
            </a:r>
            <a:r>
              <a:rPr lang="en-US" sz="2400" b="1" u="sng" dirty="0">
                <a:latin typeface="Garamond"/>
              </a:rPr>
              <a:t>patients with </a:t>
            </a:r>
            <a:r>
              <a:rPr lang="en-US" sz="2400" b="1" u="sng" dirty="0" smtClean="0">
                <a:latin typeface="Garamond"/>
              </a:rPr>
              <a:t>prior MI</a:t>
            </a:r>
            <a:r>
              <a:rPr lang="en-US" sz="2400" dirty="0" smtClean="0">
                <a:latin typeface="Garamond"/>
              </a:rPr>
              <a:t>, </a:t>
            </a:r>
            <a:r>
              <a:rPr lang="en-US" sz="2400" b="1" u="sng" dirty="0" smtClean="0">
                <a:latin typeface="Garamond"/>
              </a:rPr>
              <a:t>≈38% patients </a:t>
            </a:r>
            <a:r>
              <a:rPr lang="en-US" sz="2400" b="1" u="sng" dirty="0">
                <a:latin typeface="Garamond"/>
              </a:rPr>
              <a:t>with </a:t>
            </a:r>
            <a:r>
              <a:rPr lang="en-US" sz="2400" b="1" u="sng" dirty="0" smtClean="0">
                <a:latin typeface="Garamond"/>
              </a:rPr>
              <a:t>diabetes</a:t>
            </a:r>
            <a:r>
              <a:rPr lang="en-US" sz="1200" b="1" u="sng" dirty="0" smtClean="0">
                <a:latin typeface="Garamond"/>
              </a:rPr>
              <a:t>   </a:t>
            </a:r>
            <a:endParaRPr lang="en-US" sz="1200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Combined long-term antiplatelet + anticoagulant treatment in stable CV dis</a:t>
            </a:r>
            <a:endParaRPr lang="he-IL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8841" y="6309320"/>
            <a:ext cx="540564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/>
              <a:t>Eikelboom</a:t>
            </a:r>
            <a:r>
              <a:rPr lang="en-US" dirty="0" smtClean="0"/>
              <a:t> et al, NEJM 2017;  Bosch et al, Can J </a:t>
            </a:r>
            <a:r>
              <a:rPr lang="en-US" dirty="0" err="1" smtClean="0"/>
              <a:t>Cardiol</a:t>
            </a:r>
            <a:r>
              <a:rPr lang="en-US" dirty="0" smtClean="0"/>
              <a:t> 2017</a:t>
            </a:r>
            <a:endParaRPr lang="he-I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30" y="4005064"/>
            <a:ext cx="486796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3728443"/>
            <a:ext cx="66103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71217" y="3832473"/>
            <a:ext cx="100811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66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-234280"/>
            <a:ext cx="889248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Compass vs long term </a:t>
            </a:r>
            <a:r>
              <a:rPr lang="en-US" b="1" dirty="0" err="1" smtClean="0">
                <a:solidFill>
                  <a:srgbClr val="FFFF00"/>
                </a:solidFill>
              </a:rPr>
              <a:t>dapt</a:t>
            </a:r>
            <a:r>
              <a:rPr lang="en-US" b="1" dirty="0" smtClean="0">
                <a:solidFill>
                  <a:srgbClr val="FFFF00"/>
                </a:solidFill>
              </a:rPr>
              <a:t> studies in cad pts</a:t>
            </a:r>
            <a:endParaRPr lang="he-IL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0094" y="927563"/>
            <a:ext cx="144379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COMPASS</a:t>
            </a:r>
            <a:endParaRPr lang="he-IL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948688"/>
            <a:ext cx="87235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DAPT</a:t>
            </a:r>
            <a:endParaRPr lang="he-IL" sz="1400" b="1" dirty="0">
              <a:solidFill>
                <a:srgbClr val="FFFF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75" y="3887134"/>
            <a:ext cx="1650053" cy="29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3" y="3829984"/>
            <a:ext cx="2219022" cy="296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06230" y="3829984"/>
            <a:ext cx="1643873" cy="571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789040"/>
            <a:ext cx="755335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Bleeding</a:t>
            </a:r>
            <a:endParaRPr lang="he-IL" sz="1400" dirty="0">
              <a:solidFill>
                <a:schemeClr val="bg1"/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34780"/>
            <a:ext cx="3855181" cy="314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81556" y="2185119"/>
            <a:ext cx="128753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death, stroke, MI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0480" y="1629956"/>
            <a:ext cx="2808312" cy="324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60" y="4715249"/>
            <a:ext cx="3835951" cy="152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27984" y="6444044"/>
            <a:ext cx="2031326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i="1" dirty="0" smtClean="0"/>
              <a:t>NEJM 2017, NEJM 2014</a:t>
            </a:r>
            <a:endParaRPr lang="he-IL" sz="1600" i="1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9" y="1321392"/>
            <a:ext cx="3885346" cy="244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115616" y="1342658"/>
            <a:ext cx="1584176" cy="307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2686278" y="1412776"/>
            <a:ext cx="153279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CV death, stroke, MI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608" y="3861048"/>
            <a:ext cx="1584176" cy="350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NNT=76, NNH=83</a:t>
            </a:r>
            <a:endParaRPr lang="he-IL" sz="1600" dirty="0"/>
          </a:p>
        </p:txBody>
      </p:sp>
      <p:sp>
        <p:nvSpPr>
          <p:cNvPr id="27" name="Rectangle 26"/>
          <p:cNvSpPr/>
          <p:nvPr/>
        </p:nvSpPr>
        <p:spPr>
          <a:xfrm>
            <a:off x="6372200" y="3870920"/>
            <a:ext cx="1753122" cy="350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NNT=62, NNH=111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24128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-234280"/>
            <a:ext cx="889248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Compass vs long term </a:t>
            </a:r>
            <a:r>
              <a:rPr lang="en-US" b="1" dirty="0" err="1" smtClean="0">
                <a:solidFill>
                  <a:srgbClr val="FFFF00"/>
                </a:solidFill>
              </a:rPr>
              <a:t>dapt</a:t>
            </a:r>
            <a:r>
              <a:rPr lang="en-US" b="1" dirty="0" smtClean="0">
                <a:solidFill>
                  <a:srgbClr val="FFFF00"/>
                </a:solidFill>
              </a:rPr>
              <a:t> studies in cad pts</a:t>
            </a:r>
            <a:endParaRPr lang="he-IL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908720"/>
            <a:ext cx="144379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COMPASS</a:t>
            </a:r>
            <a:endParaRPr lang="he-IL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3506" y="922368"/>
            <a:ext cx="229627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CHARISMA - CVD</a:t>
            </a:r>
            <a:endParaRPr lang="he-IL" sz="2400" b="1" dirty="0">
              <a:solidFill>
                <a:srgbClr val="FFFF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75" y="3887134"/>
            <a:ext cx="1650053" cy="29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3" y="3829984"/>
            <a:ext cx="2219022" cy="296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06230" y="3829984"/>
            <a:ext cx="1643873" cy="571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789040"/>
            <a:ext cx="755335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Bleeding</a:t>
            </a:r>
            <a:endParaRPr lang="he-IL" sz="1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9" y="1321392"/>
            <a:ext cx="3885346" cy="244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30552" y="1340769"/>
            <a:ext cx="1728192" cy="2941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70"/>
            <a:ext cx="4120478" cy="291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86278" y="1412776"/>
            <a:ext cx="153279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CV death, stroke, MI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184" y="1465039"/>
            <a:ext cx="153279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CV death, stroke, MI</a:t>
            </a:r>
            <a:endParaRPr lang="he-IL" sz="1400" dirty="0">
              <a:solidFill>
                <a:schemeClr val="bg1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56535"/>
            <a:ext cx="4413503" cy="18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43" y="5373216"/>
            <a:ext cx="4395760" cy="50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11960" y="6444044"/>
            <a:ext cx="493204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i="1" dirty="0" err="1"/>
              <a:t>Eikelboom</a:t>
            </a:r>
            <a:r>
              <a:rPr lang="en-US" sz="1600" i="1" dirty="0"/>
              <a:t> et al </a:t>
            </a:r>
            <a:r>
              <a:rPr lang="en-US" sz="1600" i="1" dirty="0" smtClean="0"/>
              <a:t>NEJM 2017, Bhatt et al JACC 2007 </a:t>
            </a:r>
            <a:endParaRPr lang="he-IL" sz="1600" i="1" dirty="0"/>
          </a:p>
        </p:txBody>
      </p:sp>
      <p:sp>
        <p:nvSpPr>
          <p:cNvPr id="19" name="Rectangle 18"/>
          <p:cNvSpPr/>
          <p:nvPr/>
        </p:nvSpPr>
        <p:spPr>
          <a:xfrm>
            <a:off x="1043608" y="3861048"/>
            <a:ext cx="1584176" cy="350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NNT=76, NNH=83</a:t>
            </a:r>
            <a:endParaRPr lang="he-IL" sz="1600" dirty="0"/>
          </a:p>
        </p:txBody>
      </p:sp>
      <p:sp>
        <p:nvSpPr>
          <p:cNvPr id="20" name="Rectangle 19"/>
          <p:cNvSpPr/>
          <p:nvPr/>
        </p:nvSpPr>
        <p:spPr>
          <a:xfrm>
            <a:off x="5868144" y="3861048"/>
            <a:ext cx="1656184" cy="350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NNT=67, NNH=111</a:t>
            </a:r>
            <a:endParaRPr lang="he-IL" sz="16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61" y="1340768"/>
            <a:ext cx="4130713" cy="291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12160" y="1412776"/>
            <a:ext cx="210025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Patients with prior M</a:t>
            </a:r>
            <a:r>
              <a:rPr lang="en-US" dirty="0" smtClean="0"/>
              <a:t>I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8806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64" y="764704"/>
            <a:ext cx="9036496" cy="1470025"/>
          </a:xfrm>
        </p:spPr>
        <p:txBody>
          <a:bodyPr/>
          <a:lstStyle/>
          <a:p>
            <a:r>
              <a:rPr lang="en-US" sz="3600" b="1" dirty="0" smtClean="0"/>
              <a:t>The routine </a:t>
            </a:r>
            <a:r>
              <a:rPr lang="en-US" sz="3600" b="1" dirty="0" smtClean="0">
                <a:solidFill>
                  <a:srgbClr val="FFFF00"/>
                </a:solidFill>
              </a:rPr>
              <a:t>long-term</a:t>
            </a:r>
            <a:r>
              <a:rPr lang="en-US" sz="3600" b="1" dirty="0" smtClean="0"/>
              <a:t> anti-thrombotic therapy in patients with </a:t>
            </a:r>
            <a:r>
              <a:rPr lang="en-US" sz="3600" b="1" dirty="0" smtClean="0">
                <a:solidFill>
                  <a:srgbClr val="FFFF00"/>
                </a:solidFill>
              </a:rPr>
              <a:t>ccs</a:t>
            </a:r>
            <a:endParaRPr lang="he-IL" sz="3600" b="1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3861048"/>
            <a:ext cx="4104456" cy="1752600"/>
          </a:xfrm>
        </p:spPr>
        <p:txBody>
          <a:bodyPr>
            <a:no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 smtClean="0"/>
              <a:t>No argument that post PCI (or post ACS) the recommended therapy is DAPT for at least 6-12 mo.</a:t>
            </a:r>
            <a:endParaRPr lang="he-IL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30" y="2859918"/>
            <a:ext cx="4600658" cy="33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6381328"/>
            <a:ext cx="24096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CCS ESC guidelines 2019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656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-234280"/>
            <a:ext cx="889248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Compass vs long term </a:t>
            </a:r>
            <a:r>
              <a:rPr lang="en-US" b="1" dirty="0" err="1" smtClean="0">
                <a:solidFill>
                  <a:srgbClr val="FFFF00"/>
                </a:solidFill>
              </a:rPr>
              <a:t>dapt</a:t>
            </a:r>
            <a:r>
              <a:rPr lang="en-US" b="1" dirty="0" smtClean="0">
                <a:solidFill>
                  <a:srgbClr val="FFFF00"/>
                </a:solidFill>
              </a:rPr>
              <a:t> studies in cad pts</a:t>
            </a:r>
            <a:endParaRPr lang="he-IL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908720"/>
            <a:ext cx="144379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COMPASS</a:t>
            </a:r>
            <a:endParaRPr lang="he-IL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9440" y="908720"/>
            <a:ext cx="1718904" cy="55861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PEGASUS</a:t>
            </a:r>
            <a:endParaRPr lang="he-IL" sz="2400" b="1" dirty="0">
              <a:solidFill>
                <a:srgbClr val="FFFF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75" y="3887134"/>
            <a:ext cx="1650053" cy="29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3" y="3829984"/>
            <a:ext cx="2219022" cy="296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06230" y="3829984"/>
            <a:ext cx="1643873" cy="571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789040"/>
            <a:ext cx="755335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Bleeding</a:t>
            </a:r>
            <a:endParaRPr lang="he-IL" sz="1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9" y="1321392"/>
            <a:ext cx="3885346" cy="244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30552" y="1340769"/>
            <a:ext cx="1728192" cy="2941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2739"/>
            <a:ext cx="4175078" cy="311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86278" y="1412776"/>
            <a:ext cx="153279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CV death, stroke, MI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5632" y="1412776"/>
            <a:ext cx="153279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CV death, stroke, MI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5976" y="6525932"/>
            <a:ext cx="2031326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i="1" dirty="0" smtClean="0"/>
              <a:t>NEJM 2017, NEJM 2015</a:t>
            </a:r>
            <a:endParaRPr lang="he-IL" sz="1600" i="1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581128"/>
            <a:ext cx="4175078" cy="190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043608" y="3861048"/>
            <a:ext cx="1584176" cy="350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NNT=76, NNH=83</a:t>
            </a:r>
            <a:endParaRPr lang="he-IL" sz="1600" dirty="0"/>
          </a:p>
        </p:txBody>
      </p:sp>
      <p:sp>
        <p:nvSpPr>
          <p:cNvPr id="21" name="Rectangle 20"/>
          <p:cNvSpPr/>
          <p:nvPr/>
        </p:nvSpPr>
        <p:spPr>
          <a:xfrm>
            <a:off x="6012160" y="3861048"/>
            <a:ext cx="1584176" cy="350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smtClean="0"/>
              <a:t>NNT=77, </a:t>
            </a:r>
            <a:r>
              <a:rPr lang="en-US" sz="1600" dirty="0" smtClean="0"/>
              <a:t>NNH=83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258515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-234280"/>
            <a:ext cx="889248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Compass vs long term </a:t>
            </a:r>
            <a:r>
              <a:rPr lang="en-US" b="1" dirty="0" err="1" smtClean="0">
                <a:solidFill>
                  <a:srgbClr val="FFFF00"/>
                </a:solidFill>
              </a:rPr>
              <a:t>dapt</a:t>
            </a:r>
            <a:r>
              <a:rPr lang="en-US" b="1" dirty="0" smtClean="0">
                <a:solidFill>
                  <a:srgbClr val="FFFF00"/>
                </a:solidFill>
              </a:rPr>
              <a:t> studies in cad pts</a:t>
            </a:r>
            <a:endParaRPr lang="he-IL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908720"/>
            <a:ext cx="144379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COMPASS</a:t>
            </a:r>
            <a:endParaRPr lang="he-IL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8961" y="912488"/>
            <a:ext cx="178446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THEMIS - PCI</a:t>
            </a:r>
            <a:endParaRPr lang="he-IL" sz="2400" b="1" dirty="0">
              <a:solidFill>
                <a:srgbClr val="FFFF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75" y="3887134"/>
            <a:ext cx="1650053" cy="29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3" y="3829984"/>
            <a:ext cx="2219022" cy="296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06230" y="3829984"/>
            <a:ext cx="1643873" cy="571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789040"/>
            <a:ext cx="755335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Bleeding</a:t>
            </a:r>
            <a:endParaRPr lang="he-IL" sz="1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9" y="1321392"/>
            <a:ext cx="3885346" cy="244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30552" y="1340769"/>
            <a:ext cx="1728192" cy="2941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312368" cy="505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86278" y="1412776"/>
            <a:ext cx="153279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CV death, stroke, MI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1465039"/>
            <a:ext cx="153279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CV death, stroke, MI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12485" y="4077072"/>
            <a:ext cx="1487907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TIMI major bleeding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60" y="6444044"/>
            <a:ext cx="475252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i="1" dirty="0" err="1"/>
              <a:t>Eikelboom</a:t>
            </a:r>
            <a:r>
              <a:rPr lang="en-US" sz="1600" i="1" dirty="0"/>
              <a:t> et al </a:t>
            </a:r>
            <a:r>
              <a:rPr lang="en-US" sz="1600" i="1" dirty="0" smtClean="0"/>
              <a:t>NEJM 2017, Steg et al Lancet 2019 </a:t>
            </a:r>
            <a:endParaRPr lang="he-IL" sz="1600" i="1" dirty="0"/>
          </a:p>
        </p:txBody>
      </p:sp>
      <p:sp>
        <p:nvSpPr>
          <p:cNvPr id="17" name="Rectangle 16"/>
          <p:cNvSpPr/>
          <p:nvPr/>
        </p:nvSpPr>
        <p:spPr>
          <a:xfrm>
            <a:off x="1043608" y="3861048"/>
            <a:ext cx="1584176" cy="350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NNT=76, NNH=83</a:t>
            </a:r>
            <a:endParaRPr lang="he-IL" sz="1600" dirty="0"/>
          </a:p>
        </p:txBody>
      </p:sp>
      <p:sp>
        <p:nvSpPr>
          <p:cNvPr id="18" name="Rectangle 17"/>
          <p:cNvSpPr/>
          <p:nvPr/>
        </p:nvSpPr>
        <p:spPr>
          <a:xfrm>
            <a:off x="6156176" y="3717032"/>
            <a:ext cx="1800200" cy="350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NNT=77, NNH=111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375207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-234280"/>
            <a:ext cx="889248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Compass vs long term </a:t>
            </a:r>
            <a:r>
              <a:rPr lang="en-US" b="1" dirty="0" err="1" smtClean="0">
                <a:solidFill>
                  <a:srgbClr val="FFFF00"/>
                </a:solidFill>
              </a:rPr>
              <a:t>dapt</a:t>
            </a:r>
            <a:r>
              <a:rPr lang="en-US" b="1" dirty="0" smtClean="0">
                <a:solidFill>
                  <a:srgbClr val="FFFF00"/>
                </a:solidFill>
              </a:rPr>
              <a:t> studies in cad pts</a:t>
            </a:r>
            <a:endParaRPr lang="he-IL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908720"/>
            <a:ext cx="144379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COMPASS</a:t>
            </a:r>
            <a:endParaRPr lang="he-IL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9408" y="912488"/>
            <a:ext cx="3583032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Post-MI DAPT Meta-analysis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(5 trials, 33,435 patients)</a:t>
            </a:r>
            <a:endParaRPr lang="he-IL" b="1" dirty="0">
              <a:solidFill>
                <a:srgbClr val="FFFF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75" y="3887134"/>
            <a:ext cx="1650053" cy="29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3" y="3829984"/>
            <a:ext cx="2219022" cy="296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06230" y="3829984"/>
            <a:ext cx="1643873" cy="571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789040"/>
            <a:ext cx="755335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Bleeding</a:t>
            </a:r>
            <a:endParaRPr lang="he-IL" sz="1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9" y="1321392"/>
            <a:ext cx="3885346" cy="244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30552" y="1340769"/>
            <a:ext cx="1728192" cy="2941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2686278" y="1412776"/>
            <a:ext cx="153279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CV death, stroke, MI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60" y="6444044"/>
            <a:ext cx="388843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i="1" dirty="0" err="1" smtClean="0"/>
              <a:t>Eikelboom</a:t>
            </a:r>
            <a:r>
              <a:rPr lang="en-US" sz="1600" i="1" dirty="0" smtClean="0"/>
              <a:t> et al NEJM 2017, </a:t>
            </a:r>
            <a:r>
              <a:rPr lang="en-US" sz="1600" i="1" dirty="0" err="1" smtClean="0"/>
              <a:t>Udell</a:t>
            </a:r>
            <a:r>
              <a:rPr lang="en-US" sz="1600" i="1" dirty="0" smtClean="0"/>
              <a:t> et al EHJ 2016 </a:t>
            </a:r>
            <a:endParaRPr lang="he-IL" sz="1600" i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91" y="2211269"/>
            <a:ext cx="4794908" cy="317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9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746376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weight of the evidence</a:t>
            </a:r>
            <a:endParaRPr lang="he-IL" dirty="0">
              <a:solidFill>
                <a:srgbClr val="FFFF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67" y="66757"/>
            <a:ext cx="4454425" cy="676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" y="2075658"/>
            <a:ext cx="44481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8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79248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Main points</a:t>
            </a:r>
            <a:endParaRPr lang="he-IL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640960" cy="4709120"/>
          </a:xfrm>
        </p:spPr>
        <p:txBody>
          <a:bodyPr>
            <a:normAutofit/>
          </a:bodyPr>
          <a:lstStyle/>
          <a:p>
            <a:pPr algn="l" rtl="0">
              <a:buFont typeface="+mj-lt"/>
              <a:buAutoNum type="arabicPeriod"/>
            </a:pPr>
            <a:r>
              <a:rPr lang="en-US" sz="2800" dirty="0" smtClean="0"/>
              <a:t>The concept of anti-platelet vs. “combined” anti-platelet + anti-coagulant approach</a:t>
            </a:r>
          </a:p>
          <a:p>
            <a:pPr algn="l" rtl="0">
              <a:buFont typeface="+mj-lt"/>
              <a:buAutoNum type="arabicPeriod"/>
            </a:pPr>
            <a:endParaRPr lang="en-US" sz="1000" dirty="0" smtClean="0"/>
          </a:p>
          <a:p>
            <a:pPr algn="l" rtl="0">
              <a:buFont typeface="+mj-lt"/>
              <a:buAutoNum type="arabicPeriod"/>
            </a:pPr>
            <a:r>
              <a:rPr lang="en-US" sz="2800" dirty="0" smtClean="0"/>
              <a:t>The weight of the evidence</a:t>
            </a:r>
          </a:p>
          <a:p>
            <a:pPr algn="l" rtl="0">
              <a:buFont typeface="+mj-lt"/>
              <a:buAutoNum type="arabicPeriod"/>
            </a:pPr>
            <a:endParaRPr lang="en-US" sz="1000" dirty="0" smtClean="0"/>
          </a:p>
          <a:p>
            <a:pPr algn="l" rtl="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Where is the benefit of COMPASS vs. DAPT studies derived from? </a:t>
            </a:r>
          </a:p>
          <a:p>
            <a:pPr algn="l" rtl="0">
              <a:buFont typeface="+mj-lt"/>
              <a:buAutoNum type="arabicPeriod"/>
            </a:pPr>
            <a:endParaRPr lang="en-US" sz="1000" dirty="0" smtClean="0"/>
          </a:p>
          <a:p>
            <a:pPr algn="l" rtl="0">
              <a:buFont typeface="+mj-lt"/>
              <a:buAutoNum type="arabicPeriod"/>
            </a:pPr>
            <a:r>
              <a:rPr lang="en-US" sz="2800" dirty="0" smtClean="0"/>
              <a:t>Consequences of long-term treatment with anti-coagulant meds in patients wit CAD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7090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3999767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DAPT meta-analysis</a:t>
            </a:r>
            <a:endParaRPr lang="he-IL" b="1" dirty="0">
              <a:solidFill>
                <a:srgbClr val="FFFF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67" y="66757"/>
            <a:ext cx="4454425" cy="676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75" y="612526"/>
            <a:ext cx="4098594" cy="248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92080" y="2924944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Rectangle 3"/>
          <p:cNvSpPr/>
          <p:nvPr/>
        </p:nvSpPr>
        <p:spPr>
          <a:xfrm>
            <a:off x="5292080" y="4293096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3" y="4045670"/>
            <a:ext cx="4067276" cy="269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0525" y="3429000"/>
            <a:ext cx="360541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Post-MI DAPT Meta-analysis</a:t>
            </a:r>
            <a:r>
              <a:rPr lang="en-US" dirty="0" smtClean="0"/>
              <a:t>,  </a:t>
            </a:r>
            <a:r>
              <a:rPr lang="en-US" sz="1600" i="1" dirty="0" smtClean="0"/>
              <a:t>EHJ 2016</a:t>
            </a:r>
            <a:endParaRPr lang="he-IL" sz="1600" i="1" dirty="0"/>
          </a:p>
        </p:txBody>
      </p:sp>
      <p:sp>
        <p:nvSpPr>
          <p:cNvPr id="6" name="Rectangle 5"/>
          <p:cNvSpPr/>
          <p:nvPr/>
        </p:nvSpPr>
        <p:spPr>
          <a:xfrm>
            <a:off x="988809" y="3676338"/>
            <a:ext cx="2388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(5 trials, 33,435 patients)</a:t>
            </a:r>
            <a:endParaRPr lang="he-IL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2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423863" y="1068388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he-IL" altLang="en-US" sz="180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312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2144713"/>
            <a:ext cx="7548563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6588"/>
            <a:ext cx="4038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395288" y="304800"/>
            <a:ext cx="8424862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smtClean="0">
                <a:solidFill>
                  <a:srgbClr val="FFFF00"/>
                </a:solidFill>
                <a:latin typeface="Tahoma" pitchFamily="34" charset="0"/>
              </a:rPr>
              <a:t>Efficacy of various anti-thrombotic combinations in reducing thrombotic coronary events after stenting</a:t>
            </a:r>
          </a:p>
        </p:txBody>
      </p:sp>
      <p:sp>
        <p:nvSpPr>
          <p:cNvPr id="312326" name="Text Box 6"/>
          <p:cNvSpPr txBox="1">
            <a:spLocks noChangeArrowheads="1"/>
          </p:cNvSpPr>
          <p:nvPr/>
        </p:nvSpPr>
        <p:spPr bwMode="auto">
          <a:xfrm>
            <a:off x="3709988" y="4876800"/>
            <a:ext cx="2254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smtClean="0">
                <a:solidFill>
                  <a:srgbClr val="FFFFFF"/>
                </a:solidFill>
                <a:latin typeface="Arial" pitchFamily="34" charset="0"/>
              </a:rPr>
              <a:t>Cumulative event rate (%)</a:t>
            </a:r>
          </a:p>
        </p:txBody>
      </p:sp>
    </p:spTree>
    <p:extLst>
      <p:ext uri="{BB962C8B-B14F-4D97-AF65-F5344CB8AC3E}">
        <p14:creationId xmlns:p14="http://schemas.microsoft.com/office/powerpoint/2010/main" val="1472774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7924800" cy="86895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COMPASS BENEFIT</a:t>
            </a:r>
            <a:endParaRPr lang="he-IL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18456"/>
            <a:ext cx="7924800" cy="4114800"/>
          </a:xfrm>
        </p:spPr>
        <p:txBody>
          <a:bodyPr/>
          <a:lstStyle/>
          <a:p>
            <a:pPr algn="l" rtl="0"/>
            <a:r>
              <a:rPr lang="en-US" sz="2400" dirty="0" smtClean="0">
                <a:solidFill>
                  <a:srgbClr val="FFFF00"/>
                </a:solidFill>
              </a:rPr>
              <a:t>Total mortality</a:t>
            </a:r>
            <a:r>
              <a:rPr lang="en-US" sz="2400" dirty="0" smtClean="0"/>
              <a:t>: “There </a:t>
            </a:r>
            <a:r>
              <a:rPr lang="en-US" sz="2400" dirty="0"/>
              <a:t>were 313 deaths (3.4%) in the </a:t>
            </a:r>
            <a:r>
              <a:rPr lang="en-US" sz="2400" dirty="0" err="1" smtClean="0"/>
              <a:t>riva</a:t>
            </a:r>
            <a:r>
              <a:rPr lang="en-US" sz="2400" dirty="0" smtClean="0"/>
              <a:t> + ASA group vs. 378 </a:t>
            </a:r>
            <a:r>
              <a:rPr lang="en-US" sz="2400" dirty="0"/>
              <a:t>(4.1%) in the </a:t>
            </a:r>
            <a:r>
              <a:rPr lang="en-US" sz="2400" dirty="0" smtClean="0"/>
              <a:t>ASA-alone group (HR </a:t>
            </a:r>
            <a:r>
              <a:rPr lang="en-US" sz="2400" dirty="0"/>
              <a:t>0.82; 95% CI, </a:t>
            </a:r>
            <a:r>
              <a:rPr lang="en-US" sz="2400" dirty="0" smtClean="0"/>
              <a:t>0.71-0.96</a:t>
            </a:r>
            <a:r>
              <a:rPr lang="en-US" sz="2400" dirty="0"/>
              <a:t>; P = 0.01; </a:t>
            </a:r>
            <a:r>
              <a:rPr lang="en-US" sz="2400" dirty="0">
                <a:solidFill>
                  <a:srgbClr val="FFFF00"/>
                </a:solidFill>
              </a:rPr>
              <a:t>threshold P value for significance</a:t>
            </a:r>
            <a:r>
              <a:rPr lang="en-US" sz="2400" dirty="0" smtClean="0">
                <a:solidFill>
                  <a:srgbClr val="FFFF00"/>
                </a:solidFill>
              </a:rPr>
              <a:t>, 0.0025</a:t>
            </a:r>
            <a:r>
              <a:rPr lang="en-US" sz="2400" dirty="0" smtClean="0"/>
              <a:t>)”.</a:t>
            </a:r>
          </a:p>
          <a:p>
            <a:pPr algn="l" rtl="0"/>
            <a:endParaRPr lang="en-US" sz="1200" dirty="0"/>
          </a:p>
          <a:p>
            <a:pPr algn="l" rtl="0"/>
            <a:r>
              <a:rPr lang="en-US" dirty="0" smtClean="0"/>
              <a:t> </a:t>
            </a:r>
            <a:r>
              <a:rPr lang="en-US" sz="2400" dirty="0" smtClean="0"/>
              <a:t>MI – no sig. difference between the groups</a:t>
            </a:r>
          </a:p>
          <a:p>
            <a:pPr algn="l" rtl="0"/>
            <a:endParaRPr lang="en-US" sz="1200" dirty="0">
              <a:solidFill>
                <a:srgbClr val="FFFF00"/>
              </a:solidFill>
            </a:endParaRPr>
          </a:p>
          <a:p>
            <a:pPr algn="l" rtl="0"/>
            <a:r>
              <a:rPr lang="en-US" sz="2400" dirty="0">
                <a:solidFill>
                  <a:srgbClr val="FFFF00"/>
                </a:solidFill>
              </a:rPr>
              <a:t>Stroke -  </a:t>
            </a:r>
            <a:r>
              <a:rPr lang="en-US" sz="2400" dirty="0" smtClean="0"/>
              <a:t>83 strokes (0.9%) in the </a:t>
            </a:r>
            <a:r>
              <a:rPr lang="en-US" sz="2400" dirty="0" err="1" smtClean="0"/>
              <a:t>riva</a:t>
            </a:r>
            <a:r>
              <a:rPr lang="en-US" sz="2400" dirty="0" smtClean="0"/>
              <a:t> + ASA group vs. 142 </a:t>
            </a:r>
            <a:r>
              <a:rPr lang="en-US" sz="2400" dirty="0"/>
              <a:t>(</a:t>
            </a:r>
            <a:r>
              <a:rPr lang="en-US" sz="2400" dirty="0" smtClean="0"/>
              <a:t>1.6%) HR = 0.58 </a:t>
            </a:r>
            <a:r>
              <a:rPr lang="en-US" sz="2400" dirty="0"/>
              <a:t>(0.44–0.76) </a:t>
            </a:r>
            <a:r>
              <a:rPr lang="en-US" sz="2400" dirty="0" smtClean="0"/>
              <a:t>P&lt;0.001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1882" y="6309320"/>
            <a:ext cx="257795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/>
              <a:t>Eikelboom</a:t>
            </a:r>
            <a:r>
              <a:rPr lang="en-US" dirty="0" smtClean="0"/>
              <a:t> et al, NEJM 2017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335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79248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Main points</a:t>
            </a:r>
            <a:endParaRPr lang="he-IL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640960" cy="4709120"/>
          </a:xfrm>
        </p:spPr>
        <p:txBody>
          <a:bodyPr>
            <a:normAutofit/>
          </a:bodyPr>
          <a:lstStyle/>
          <a:p>
            <a:pPr algn="l" rtl="0">
              <a:buFont typeface="+mj-lt"/>
              <a:buAutoNum type="arabicPeriod"/>
            </a:pPr>
            <a:r>
              <a:rPr lang="en-US" sz="2800" dirty="0" smtClean="0"/>
              <a:t>The concept of anti-platelet vs. “combined” anti-platelet + anti-coagulant approach</a:t>
            </a:r>
          </a:p>
          <a:p>
            <a:pPr algn="l" rtl="0">
              <a:buFont typeface="+mj-lt"/>
              <a:buAutoNum type="arabicPeriod"/>
            </a:pPr>
            <a:endParaRPr lang="en-US" sz="1000" dirty="0" smtClean="0"/>
          </a:p>
          <a:p>
            <a:pPr algn="l" rtl="0">
              <a:buFont typeface="+mj-lt"/>
              <a:buAutoNum type="arabicPeriod"/>
            </a:pPr>
            <a:r>
              <a:rPr lang="en-US" sz="2800" dirty="0" smtClean="0"/>
              <a:t>The weight of the evidence</a:t>
            </a:r>
          </a:p>
          <a:p>
            <a:pPr algn="l" rtl="0">
              <a:buFont typeface="+mj-lt"/>
              <a:buAutoNum type="arabicPeriod"/>
            </a:pPr>
            <a:endParaRPr lang="en-US" sz="1000" dirty="0" smtClean="0"/>
          </a:p>
          <a:p>
            <a:pPr algn="l" rtl="0">
              <a:buFont typeface="+mj-lt"/>
              <a:buAutoNum type="arabicPeriod"/>
            </a:pPr>
            <a:r>
              <a:rPr lang="en-US" sz="2800" dirty="0" smtClean="0"/>
              <a:t>Where is the benefit of COMPASS vs. DAPT studies derived from? </a:t>
            </a:r>
          </a:p>
          <a:p>
            <a:pPr algn="l" rtl="0">
              <a:buFont typeface="+mj-lt"/>
              <a:buAutoNum type="arabicPeriod"/>
            </a:pPr>
            <a:endParaRPr lang="en-US" sz="1000" dirty="0" smtClean="0"/>
          </a:p>
          <a:p>
            <a:pPr algn="l" rtl="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Consequences of long-term treatment with anti-coagulant meds in patients wit CAD</a:t>
            </a:r>
            <a:endParaRPr lang="he-IL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Possible rebound effect when discontinuing short-term anti-thrombin meds</a:t>
            </a:r>
            <a:endParaRPr lang="he-I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104256"/>
            <a:ext cx="7994848" cy="3412976"/>
          </a:xfrm>
        </p:spPr>
        <p:txBody>
          <a:bodyPr>
            <a:noAutofit/>
          </a:bodyPr>
          <a:lstStyle/>
          <a:p>
            <a:pPr algn="l" rtl="0"/>
            <a:r>
              <a:rPr lang="en-US" sz="2600" dirty="0" smtClean="0"/>
              <a:t>Clear rebound effect upon discontinuation of unfractionated heparin (less degree of rebound effect with LMWH)</a:t>
            </a:r>
          </a:p>
          <a:p>
            <a:pPr algn="l" rtl="0"/>
            <a:endParaRPr lang="en-US" sz="1200" dirty="0"/>
          </a:p>
          <a:p>
            <a:pPr algn="l" rtl="0"/>
            <a:r>
              <a:rPr lang="en-US" sz="2600" dirty="0" smtClean="0"/>
              <a:t>Preliminary data of rebound effect when discontinuing rivaroxaban</a:t>
            </a:r>
          </a:p>
          <a:p>
            <a:pPr algn="l" rtl="0"/>
            <a:endParaRPr lang="en-US" sz="1200" dirty="0" smtClean="0"/>
          </a:p>
          <a:p>
            <a:pPr algn="l" rtl="0"/>
            <a:r>
              <a:rPr lang="en-US" sz="2600" dirty="0" smtClean="0"/>
              <a:t>Mild rebound effect with </a:t>
            </a:r>
            <a:r>
              <a:rPr lang="en-US" sz="2600" dirty="0" err="1" smtClean="0"/>
              <a:t>clopidogrel</a:t>
            </a:r>
            <a:r>
              <a:rPr lang="en-US" sz="2600" dirty="0"/>
              <a:t> </a:t>
            </a:r>
            <a:r>
              <a:rPr lang="en-US" sz="2600" dirty="0" smtClean="0"/>
              <a:t>and </a:t>
            </a:r>
            <a:r>
              <a:rPr lang="en-US" sz="2600" dirty="0" err="1" smtClean="0"/>
              <a:t>prasugrel</a:t>
            </a:r>
            <a:r>
              <a:rPr lang="en-US" sz="2600" dirty="0" smtClean="0"/>
              <a:t>, none with </a:t>
            </a:r>
            <a:r>
              <a:rPr lang="en-US" sz="2600" dirty="0" err="1" smtClean="0"/>
              <a:t>ticagrelor</a:t>
            </a:r>
            <a:r>
              <a:rPr lang="en-US" sz="2600" dirty="0" smtClean="0"/>
              <a:t>  </a:t>
            </a:r>
            <a:r>
              <a:rPr lang="en-US" sz="1600" i="1" dirty="0" smtClean="0"/>
              <a:t>(</a:t>
            </a:r>
            <a:r>
              <a:rPr lang="en-US" sz="1600" i="1" dirty="0" err="1" smtClean="0"/>
              <a:t>Witberg</a:t>
            </a:r>
            <a:r>
              <a:rPr lang="en-US" sz="1600" i="1" dirty="0" smtClean="0"/>
              <a:t> G, et al , JTT 2018) </a:t>
            </a:r>
            <a:endParaRPr lang="he-IL" sz="1600" i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96" y="1527907"/>
            <a:ext cx="4404363" cy="171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852" y="1527907"/>
            <a:ext cx="1210564" cy="171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1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79248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Main points</a:t>
            </a:r>
            <a:endParaRPr lang="he-IL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640960" cy="4709120"/>
          </a:xfrm>
        </p:spPr>
        <p:txBody>
          <a:bodyPr>
            <a:normAutofit/>
          </a:bodyPr>
          <a:lstStyle/>
          <a:p>
            <a:pPr algn="l" rtl="0">
              <a:buFont typeface="+mj-lt"/>
              <a:buAutoNum type="arabicPeriod"/>
            </a:pPr>
            <a:r>
              <a:rPr lang="en-US" sz="2800" dirty="0" smtClean="0"/>
              <a:t>The concept of anti-platelet vs. “dual pathway” anti-platelet + anti-coagulant approach</a:t>
            </a:r>
          </a:p>
          <a:p>
            <a:pPr algn="l" rtl="0">
              <a:buFont typeface="+mj-lt"/>
              <a:buAutoNum type="arabicPeriod"/>
            </a:pPr>
            <a:endParaRPr lang="en-US" sz="1000" dirty="0" smtClean="0"/>
          </a:p>
          <a:p>
            <a:pPr algn="l" rtl="0">
              <a:buFont typeface="+mj-lt"/>
              <a:buAutoNum type="arabicPeriod"/>
            </a:pPr>
            <a:r>
              <a:rPr lang="en-US" sz="2800" dirty="0" smtClean="0"/>
              <a:t>The weight of the evidence</a:t>
            </a:r>
          </a:p>
          <a:p>
            <a:pPr algn="l" rtl="0">
              <a:buFont typeface="+mj-lt"/>
              <a:buAutoNum type="arabicPeriod"/>
            </a:pPr>
            <a:endParaRPr lang="en-US" sz="1000" dirty="0" smtClean="0"/>
          </a:p>
          <a:p>
            <a:pPr algn="l" rtl="0">
              <a:buFont typeface="+mj-lt"/>
              <a:buAutoNum type="arabicPeriod"/>
            </a:pPr>
            <a:r>
              <a:rPr lang="en-US" sz="2800" dirty="0" smtClean="0"/>
              <a:t>Where is the benefit of COMPASS vs. DAPT studies derived from? </a:t>
            </a:r>
          </a:p>
          <a:p>
            <a:pPr algn="l" rtl="0">
              <a:buFont typeface="+mj-lt"/>
              <a:buAutoNum type="arabicPeriod"/>
            </a:pPr>
            <a:endParaRPr lang="en-US" sz="1000" dirty="0" smtClean="0"/>
          </a:p>
          <a:p>
            <a:pPr algn="l" rtl="0">
              <a:buFont typeface="+mj-lt"/>
              <a:buAutoNum type="arabicPeriod"/>
            </a:pPr>
            <a:r>
              <a:rPr lang="en-US" sz="2800" dirty="0" smtClean="0"/>
              <a:t>Consequences of long-term treatment with anti-coagulant meds in patients wit CAD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0924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Possible rebound effect when discontinuing short-term anti-thrombin meds</a:t>
            </a:r>
            <a:endParaRPr lang="he-IL" dirty="0">
              <a:solidFill>
                <a:srgbClr val="FFFF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6928073" cy="304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8504634" cy="183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7818776" cy="270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91" y="4861692"/>
            <a:ext cx="8375710" cy="193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2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10872" cy="11430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Acs</a:t>
            </a:r>
            <a:r>
              <a:rPr lang="en-US" dirty="0" smtClean="0">
                <a:solidFill>
                  <a:srgbClr val="FFFF00"/>
                </a:solidFill>
              </a:rPr>
              <a:t> events or need for </a:t>
            </a:r>
            <a:r>
              <a:rPr lang="en-US" dirty="0" err="1" smtClean="0">
                <a:solidFill>
                  <a:srgbClr val="FFFF00"/>
                </a:solidFill>
              </a:rPr>
              <a:t>pci</a:t>
            </a:r>
            <a:r>
              <a:rPr lang="en-US" dirty="0" smtClean="0">
                <a:solidFill>
                  <a:srgbClr val="FFFF00"/>
                </a:solidFill>
              </a:rPr>
              <a:t> during </a:t>
            </a:r>
            <a:r>
              <a:rPr lang="en-US" dirty="0" err="1" smtClean="0">
                <a:solidFill>
                  <a:srgbClr val="FFFF00"/>
                </a:solidFill>
              </a:rPr>
              <a:t>asa</a:t>
            </a:r>
            <a:r>
              <a:rPr lang="en-US" dirty="0" smtClean="0">
                <a:solidFill>
                  <a:srgbClr val="FFFF00"/>
                </a:solidFill>
              </a:rPr>
              <a:t> + rivaroxaban treatment</a:t>
            </a:r>
            <a:endParaRPr lang="he-I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50504"/>
            <a:ext cx="3962400" cy="411480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Need to discontinue rivaroxaban and switch to DAPT </a:t>
            </a:r>
            <a:r>
              <a:rPr lang="en-US" sz="2400" dirty="0" smtClean="0">
                <a:latin typeface="Garamond"/>
              </a:rPr>
              <a:t>→  bleeding</a:t>
            </a:r>
            <a:endParaRPr lang="en-US" sz="2400" dirty="0" smtClean="0"/>
          </a:p>
          <a:p>
            <a:pPr algn="l" rtl="0"/>
            <a:r>
              <a:rPr lang="en-US" sz="2400" dirty="0" smtClean="0"/>
              <a:t>Continuing rivaroxaban (low dose) during and after ACS associated with high bleeding risk (ATLAS trial)</a:t>
            </a:r>
            <a:endParaRPr lang="he-IL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07816"/>
            <a:ext cx="4357136" cy="3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7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7924800" cy="79695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GUIDELINES</a:t>
            </a:r>
            <a:endParaRPr lang="he-IL" b="1" dirty="0">
              <a:solidFill>
                <a:srgbClr val="FFFF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64003"/>
            <a:ext cx="50958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33932"/>
            <a:ext cx="8506620" cy="62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5955" y="2339588"/>
            <a:ext cx="185178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ESC Diabetes 2019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2649960" y="4139788"/>
            <a:ext cx="357822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ESC Chronic coronary syndromes  2019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29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940966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conclusions</a:t>
            </a:r>
            <a:endParaRPr lang="he-IL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496944" cy="4997152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+mj-lt"/>
              <a:buAutoNum type="arabicPeriod"/>
            </a:pPr>
            <a:r>
              <a:rPr lang="en-US" sz="2600" dirty="0" smtClean="0"/>
              <a:t>Platelets play a central and major role in the pathogenesis of CAD and arterial thrombus formation (as part of  ACS).  </a:t>
            </a:r>
          </a:p>
          <a:p>
            <a:pPr algn="l" rtl="0">
              <a:buFont typeface="+mj-lt"/>
              <a:buAutoNum type="arabicPeriod"/>
            </a:pPr>
            <a:endParaRPr lang="en-US" sz="1100" dirty="0" smtClean="0"/>
          </a:p>
          <a:p>
            <a:pPr algn="l" rtl="0">
              <a:buFont typeface="+mj-lt"/>
              <a:buAutoNum type="arabicPeriod"/>
            </a:pPr>
            <a:r>
              <a:rPr lang="en-US" sz="2600" dirty="0" smtClean="0"/>
              <a:t>Very robust evidence from multiple RCTs regarding the benefit of extended DAPT treatment in patients with CCS  (compared with one trial – COMPASS)</a:t>
            </a:r>
          </a:p>
          <a:p>
            <a:pPr algn="l" rtl="0">
              <a:buFont typeface="+mj-lt"/>
              <a:buAutoNum type="arabicPeriod"/>
            </a:pPr>
            <a:endParaRPr lang="en-US" sz="1100" dirty="0" smtClean="0"/>
          </a:p>
          <a:p>
            <a:pPr algn="l" rtl="0">
              <a:buFont typeface="+mj-lt"/>
              <a:buAutoNum type="arabicPeriod"/>
            </a:pPr>
            <a:r>
              <a:rPr lang="en-US" sz="2600" dirty="0" smtClean="0"/>
              <a:t> Consistent reductions in MI, stent thrombosis, and in certain subpopulations (e.g. post-MI) also stroke and CV mortality with DAPT</a:t>
            </a:r>
          </a:p>
          <a:p>
            <a:pPr algn="l" rtl="0">
              <a:buFont typeface="+mj-lt"/>
              <a:buAutoNum type="arabicPeriod"/>
            </a:pPr>
            <a:endParaRPr lang="en-US" sz="1100" dirty="0" smtClean="0"/>
          </a:p>
          <a:p>
            <a:pPr algn="l" rtl="0">
              <a:buFont typeface="+mj-lt"/>
              <a:buAutoNum type="arabicPeriod"/>
            </a:pPr>
            <a:r>
              <a:rPr lang="en-US" sz="2600" dirty="0" smtClean="0"/>
              <a:t>Possible adverse consequences of long-term rivaroxaban therapy in CCS patients: rebound effect with </a:t>
            </a:r>
            <a:r>
              <a:rPr lang="en-US" sz="2600" dirty="0" err="1" smtClean="0"/>
              <a:t>discont</a:t>
            </a:r>
            <a:r>
              <a:rPr lang="en-US" sz="2600" dirty="0" smtClean="0"/>
              <a:t>.,  bleeding risk with switching to DAPT </a:t>
            </a:r>
          </a:p>
          <a:p>
            <a:pPr algn="l" rtl="0">
              <a:buFont typeface="+mj-lt"/>
              <a:buAutoNum type="arabicPeriod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108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382911"/>
            <a:ext cx="7772400" cy="1470025"/>
          </a:xfrm>
        </p:spPr>
        <p:txBody>
          <a:bodyPr/>
          <a:lstStyle/>
          <a:p>
            <a:r>
              <a:rPr lang="en-US" sz="3600" b="1" dirty="0"/>
              <a:t>The routine </a:t>
            </a:r>
            <a:r>
              <a:rPr lang="en-US" sz="3600" b="1" dirty="0" smtClean="0"/>
              <a:t>long-term anti-thrombotic </a:t>
            </a:r>
            <a:r>
              <a:rPr lang="en-US" sz="3600" b="1" dirty="0"/>
              <a:t>therapy in patients with ccs</a:t>
            </a:r>
            <a:endParaRPr lang="he-IL" sz="3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0740" y="4366845"/>
            <a:ext cx="121379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DAPT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276020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altLang="en-US" sz="4000" b="1" dirty="0" smtClean="0">
                <a:solidFill>
                  <a:srgbClr val="FFFF00"/>
                </a:solidFill>
                <a:effectLst/>
              </a:rPr>
              <a:t>THANK YOU</a:t>
            </a:r>
          </a:p>
        </p:txBody>
      </p:sp>
      <p:pic>
        <p:nvPicPr>
          <p:cNvPr id="47001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6875463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5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79248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Main points</a:t>
            </a:r>
            <a:endParaRPr lang="he-IL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640960" cy="4709120"/>
          </a:xfrm>
        </p:spPr>
        <p:txBody>
          <a:bodyPr>
            <a:normAutofit/>
          </a:bodyPr>
          <a:lstStyle/>
          <a:p>
            <a:pPr algn="l" rtl="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The concept of anti-platelet vs. </a:t>
            </a:r>
            <a:r>
              <a:rPr lang="en-US" sz="2800" dirty="0">
                <a:solidFill>
                  <a:srgbClr val="FFFF00"/>
                </a:solidFill>
              </a:rPr>
              <a:t>“dual pathway” </a:t>
            </a:r>
            <a:r>
              <a:rPr lang="en-US" sz="2800" dirty="0" smtClean="0">
                <a:solidFill>
                  <a:srgbClr val="FFFF00"/>
                </a:solidFill>
              </a:rPr>
              <a:t>anti-platelet + anti-coagulant approach</a:t>
            </a:r>
          </a:p>
          <a:p>
            <a:pPr algn="l" rtl="0">
              <a:buFont typeface="+mj-lt"/>
              <a:buAutoNum type="arabicPeriod"/>
            </a:pPr>
            <a:endParaRPr lang="en-US" sz="1000" dirty="0" smtClean="0"/>
          </a:p>
          <a:p>
            <a:pPr algn="l" rtl="0">
              <a:buFont typeface="+mj-lt"/>
              <a:buAutoNum type="arabicPeriod"/>
            </a:pPr>
            <a:r>
              <a:rPr lang="en-US" sz="2800" dirty="0" smtClean="0"/>
              <a:t>The weight of the evidence</a:t>
            </a:r>
          </a:p>
          <a:p>
            <a:pPr algn="l" rtl="0">
              <a:buFont typeface="+mj-lt"/>
              <a:buAutoNum type="arabicPeriod"/>
            </a:pPr>
            <a:endParaRPr lang="en-US" sz="1000" dirty="0" smtClean="0"/>
          </a:p>
          <a:p>
            <a:pPr algn="l" rtl="0">
              <a:buFont typeface="+mj-lt"/>
              <a:buAutoNum type="arabicPeriod"/>
            </a:pPr>
            <a:r>
              <a:rPr lang="en-US" sz="2800" dirty="0"/>
              <a:t>Where is the benefit of COMPASS vs. DAPT studies derived from? </a:t>
            </a:r>
          </a:p>
          <a:p>
            <a:pPr algn="l" rtl="0">
              <a:buFont typeface="+mj-lt"/>
              <a:buAutoNum type="arabicPeriod"/>
            </a:pPr>
            <a:endParaRPr lang="en-US" sz="1000" dirty="0"/>
          </a:p>
          <a:p>
            <a:pPr algn="l" rtl="0">
              <a:buFont typeface="+mj-lt"/>
              <a:buAutoNum type="arabicPeriod"/>
            </a:pPr>
            <a:r>
              <a:rPr lang="en-US" sz="2800" dirty="0"/>
              <a:t>Consequences of long-term treatment with anti-coagulant meds in patients wit CAD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064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-243408"/>
            <a:ext cx="8964488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Role of platelets and coagulation in cad and </a:t>
            </a:r>
            <a:r>
              <a:rPr lang="en-US" sz="2800" b="1" dirty="0" err="1" smtClean="0">
                <a:solidFill>
                  <a:srgbClr val="FFFF00"/>
                </a:solidFill>
              </a:rPr>
              <a:t>acs</a:t>
            </a:r>
            <a:endParaRPr lang="he-IL" sz="28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5067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860" y="1484784"/>
            <a:ext cx="2724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2085556"/>
            <a:ext cx="271182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8" y="3052936"/>
            <a:ext cx="4866546" cy="36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860" y="3052936"/>
            <a:ext cx="3173736" cy="86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860" y="3920522"/>
            <a:ext cx="3173736" cy="39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6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78357"/>
            <a:ext cx="5998046" cy="498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9331" y="6453336"/>
            <a:ext cx="24451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/>
              <a:t>Fuster</a:t>
            </a:r>
            <a:r>
              <a:rPr lang="en-US" dirty="0" smtClean="0"/>
              <a:t> V, et al, NEJM 1992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2699792" y="4841864"/>
            <a:ext cx="144016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008" y="-243408"/>
            <a:ext cx="8964488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Role of platelets and coagulation in cad and </a:t>
            </a:r>
            <a:r>
              <a:rPr lang="en-US" sz="2800" b="1" dirty="0" err="1" smtClean="0">
                <a:solidFill>
                  <a:srgbClr val="FFFF00"/>
                </a:solidFill>
              </a:rPr>
              <a:t>acs</a:t>
            </a:r>
            <a:endParaRPr lang="he-IL" sz="2800" b="1" dirty="0">
              <a:solidFill>
                <a:srgbClr val="FFFF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53312" y="5805264"/>
            <a:ext cx="31683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1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6453336"/>
            <a:ext cx="24451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/>
              <a:t>Fuster</a:t>
            </a:r>
            <a:r>
              <a:rPr lang="en-US" dirty="0" smtClean="0"/>
              <a:t> V, et al, NEJM 1992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823280"/>
            <a:ext cx="5050584" cy="269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932" y="3559367"/>
            <a:ext cx="5438771" cy="324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1760" y="2808224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3" name="Straight Connector 12"/>
          <p:cNvCxnSpPr>
            <a:stCxn id="4" idx="2"/>
          </p:cNvCxnSpPr>
          <p:nvPr/>
        </p:nvCxnSpPr>
        <p:spPr>
          <a:xfrm>
            <a:off x="2699792" y="3024248"/>
            <a:ext cx="0" cy="21634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99792" y="5184192"/>
            <a:ext cx="12241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91528" y="6106944"/>
            <a:ext cx="4302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6753114" y="4960218"/>
            <a:ext cx="502232" cy="243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Rectangle 20"/>
          <p:cNvSpPr/>
          <p:nvPr/>
        </p:nvSpPr>
        <p:spPr>
          <a:xfrm>
            <a:off x="8068308" y="5733256"/>
            <a:ext cx="502232" cy="243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2008" y="-387424"/>
            <a:ext cx="8964488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Role of platelets and coagulation in cad and </a:t>
            </a:r>
            <a:r>
              <a:rPr lang="en-US" sz="2800" b="1" dirty="0" err="1" smtClean="0">
                <a:solidFill>
                  <a:srgbClr val="FFFF00"/>
                </a:solidFill>
              </a:rPr>
              <a:t>acs</a:t>
            </a:r>
            <a:endParaRPr lang="he-IL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64" y="654640"/>
            <a:ext cx="3115816" cy="524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157192"/>
            <a:ext cx="241091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/>
              <a:t>“</a:t>
            </a:r>
            <a:r>
              <a:rPr lang="en-US" sz="2000" b="1" dirty="0" smtClean="0">
                <a:solidFill>
                  <a:srgbClr val="FFFF00"/>
                </a:solidFill>
              </a:rPr>
              <a:t>Traditional  - classic 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coagulation cascade</a:t>
            </a:r>
            <a:r>
              <a:rPr lang="en-US" b="1" dirty="0" smtClean="0"/>
              <a:t>”</a:t>
            </a:r>
            <a:endParaRPr lang="he-IL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31891" y="5949280"/>
            <a:ext cx="4309193" cy="6771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900" dirty="0" smtClean="0">
                <a:solidFill>
                  <a:srgbClr val="FFFF00"/>
                </a:solidFill>
              </a:rPr>
              <a:t>Updated framework of the coagulation system</a:t>
            </a:r>
          </a:p>
          <a:p>
            <a:r>
              <a:rPr lang="en-US" sz="1900" dirty="0" smtClean="0">
                <a:solidFill>
                  <a:srgbClr val="FFFF00"/>
                </a:solidFill>
              </a:rPr>
              <a:t>and current view of arterial thrombus formation</a:t>
            </a:r>
            <a:endParaRPr lang="he-IL" sz="19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6591542"/>
            <a:ext cx="241123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i="1" dirty="0" smtClean="0"/>
              <a:t>Schneider D, Circulation 2007</a:t>
            </a:r>
            <a:endParaRPr lang="he-IL" sz="1600" i="1" dirty="0"/>
          </a:p>
        </p:txBody>
      </p:sp>
      <p:sp>
        <p:nvSpPr>
          <p:cNvPr id="8" name="Right Arrow 7"/>
          <p:cNvSpPr/>
          <p:nvPr/>
        </p:nvSpPr>
        <p:spPr>
          <a:xfrm>
            <a:off x="3889096" y="2996952"/>
            <a:ext cx="1800200" cy="463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6156176" y="3789040"/>
            <a:ext cx="136815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6156176" y="5157192"/>
            <a:ext cx="136815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7407608" y="2924944"/>
            <a:ext cx="108012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44016" y="-531440"/>
            <a:ext cx="8964488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Role of platelets and coagulation in cad and </a:t>
            </a:r>
            <a:r>
              <a:rPr lang="en-US" sz="2800" b="1" dirty="0" err="1" smtClean="0">
                <a:solidFill>
                  <a:srgbClr val="FFFF00"/>
                </a:solidFill>
              </a:rPr>
              <a:t>acs</a:t>
            </a:r>
            <a:endParaRPr lang="he-IL" sz="2800" b="1" dirty="0">
              <a:solidFill>
                <a:srgbClr val="FFFF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" y="1916832"/>
            <a:ext cx="4563387" cy="308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GWW"/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1035" y="654639"/>
            <a:ext cx="1388042" cy="2023513"/>
          </a:xfrm>
          <a:noFill/>
        </p:spPr>
      </p:pic>
    </p:spTree>
    <p:extLst>
      <p:ext uri="{BB962C8B-B14F-4D97-AF65-F5344CB8AC3E}">
        <p14:creationId xmlns:p14="http://schemas.microsoft.com/office/powerpoint/2010/main" val="20609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7924800" cy="79695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There is no dual pathway !!!</a:t>
            </a:r>
            <a:endParaRPr lang="he-IL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0808"/>
            <a:ext cx="3528392" cy="3059892"/>
          </a:xfrm>
        </p:spPr>
      </p:pic>
      <p:sp>
        <p:nvSpPr>
          <p:cNvPr id="5" name="TextBox 4"/>
          <p:cNvSpPr txBox="1"/>
          <p:nvPr/>
        </p:nvSpPr>
        <p:spPr>
          <a:xfrm>
            <a:off x="389831" y="5373216"/>
            <a:ext cx="850264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/>
              <a:t>There is one pathway of arterial thrombosis in which platelets are the main mediator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4843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Horizo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orizo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Horizo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34502</TotalTime>
  <Words>1197</Words>
  <Application>Microsoft Office PowerPoint</Application>
  <PresentationFormat>On-screen Show (4:3)</PresentationFormat>
  <Paragraphs>214</Paragraphs>
  <Slides>35</Slides>
  <Notes>8</Notes>
  <HiddenSlides>4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Horizon</vt:lpstr>
      <vt:lpstr>1_Horizon</vt:lpstr>
      <vt:lpstr>Selling a Product or Service</vt:lpstr>
      <vt:lpstr>2_Horizon</vt:lpstr>
      <vt:lpstr>1_Stream</vt:lpstr>
      <vt:lpstr>The routine anti-thrombotic therapy in patients with ccs - dapt </vt:lpstr>
      <vt:lpstr>The routine long-term anti-thrombotic therapy in patients with ccs</vt:lpstr>
      <vt:lpstr>Main points</vt:lpstr>
      <vt:lpstr>Main points</vt:lpstr>
      <vt:lpstr>Role of platelets and coagulation in cad and acs</vt:lpstr>
      <vt:lpstr>Role of platelets and coagulation in cad and acs</vt:lpstr>
      <vt:lpstr>Role of platelets and coagulation in cad and acs</vt:lpstr>
      <vt:lpstr>Role of platelets and coagulation in cad and acs</vt:lpstr>
      <vt:lpstr>There is no dual pathway !!!</vt:lpstr>
      <vt:lpstr>PowerPoint Presentation</vt:lpstr>
      <vt:lpstr>PowerPoint Presentation</vt:lpstr>
      <vt:lpstr>PowerPoint Presentation</vt:lpstr>
      <vt:lpstr>Main points</vt:lpstr>
      <vt:lpstr>The weight of the evidence</vt:lpstr>
      <vt:lpstr>Studies of antithrombotic strategies in patients with ccs</vt:lpstr>
      <vt:lpstr>Combined long-term antiplatelet + anticoagulant treatment in stable CV dis</vt:lpstr>
      <vt:lpstr>Combined long-term antiplatelet + anticoagulant treatment in stable CV dis</vt:lpstr>
      <vt:lpstr>Compass vs long term dapt studies in cad pts</vt:lpstr>
      <vt:lpstr>Compass vs long term dapt studies in cad pts</vt:lpstr>
      <vt:lpstr>Compass vs long term dapt studies in cad pts</vt:lpstr>
      <vt:lpstr>Compass vs long term dapt studies in cad pts</vt:lpstr>
      <vt:lpstr>Compass vs long term dapt studies in cad pts</vt:lpstr>
      <vt:lpstr>The weight of the evidence</vt:lpstr>
      <vt:lpstr>Main points</vt:lpstr>
      <vt:lpstr>DAPT meta-analysis</vt:lpstr>
      <vt:lpstr>PowerPoint Presentation</vt:lpstr>
      <vt:lpstr>COMPASS BENEFIT</vt:lpstr>
      <vt:lpstr>Main points</vt:lpstr>
      <vt:lpstr>Possible rebound effect when discontinuing short-term anti-thrombin meds</vt:lpstr>
      <vt:lpstr>Possible rebound effect when discontinuing short-term anti-thrombin meds</vt:lpstr>
      <vt:lpstr>Acs events or need for pci during asa + rivaroxaban treatment</vt:lpstr>
      <vt:lpstr>GUIDELINES</vt:lpstr>
      <vt:lpstr>conclusions</vt:lpstr>
      <vt:lpstr>The routine long-term anti-thrombotic therapy in patients with ccs</vt:lpstr>
      <vt:lpstr>THANK YOU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יש להאריך את הטיפול ב DAPT מעבר לשנה במרבית החולים לאחר PCI במהלך ACS -  נגד</dc:title>
  <dc:creator>user</dc:creator>
  <cp:lastModifiedBy>user</cp:lastModifiedBy>
  <cp:revision>149</cp:revision>
  <dcterms:created xsi:type="dcterms:W3CDTF">2018-02-09T07:00:51Z</dcterms:created>
  <dcterms:modified xsi:type="dcterms:W3CDTF">2019-11-14T19:12:08Z</dcterms:modified>
</cp:coreProperties>
</file>