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7" r:id="rId2"/>
    <p:sldId id="258" r:id="rId3"/>
    <p:sldId id="259" r:id="rId4"/>
    <p:sldId id="260" r:id="rId5"/>
    <p:sldId id="261" r:id="rId6"/>
    <p:sldId id="262" r:id="rId7"/>
    <p:sldId id="279" r:id="rId8"/>
    <p:sldId id="263" r:id="rId9"/>
    <p:sldId id="276" r:id="rId10"/>
    <p:sldId id="264" r:id="rId11"/>
    <p:sldId id="266" r:id="rId12"/>
    <p:sldId id="265" r:id="rId13"/>
    <p:sldId id="277" r:id="rId14"/>
    <p:sldId id="274" r:id="rId15"/>
    <p:sldId id="267" r:id="rId16"/>
    <p:sldId id="268" r:id="rId17"/>
    <p:sldId id="280" r:id="rId18"/>
    <p:sldId id="269" r:id="rId19"/>
    <p:sldId id="272" r:id="rId20"/>
    <p:sldId id="270" r:id="rId21"/>
    <p:sldId id="275" r:id="rId22"/>
    <p:sldId id="273" r:id="rId23"/>
  </p:sldIdLst>
  <p:sldSz cx="12192000" cy="6858000"/>
  <p:notesSz cx="6858000" cy="9144000"/>
  <p:defaultTextStyle>
    <a:defPPr>
      <a:defRPr lang="he-I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6" d="100"/>
          <a:sy n="66" d="100"/>
        </p:scale>
        <p:origin x="632" y="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he-I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l">
              <a:defRPr sz="1200"/>
            </a:lvl1pPr>
          </a:lstStyle>
          <a:p>
            <a:fld id="{A1826A47-2F5C-4819-9A67-5E3D4134E196}" type="datetimeFigureOut">
              <a:rPr lang="he-IL" smtClean="0"/>
              <a:t>י"ז/חשון/תש"פ</a:t>
            </a:fld>
            <a:endParaRPr lang="he-I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e-I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endParaRPr lang="he-I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a:defRPr sz="1200"/>
            </a:lvl1pPr>
          </a:lstStyle>
          <a:p>
            <a:fld id="{24768879-2E21-4441-B3B9-E90E6C731FC0}" type="slidenum">
              <a:rPr lang="he-IL" smtClean="0"/>
              <a:t>‹#›</a:t>
            </a:fld>
            <a:endParaRPr lang="he-IL"/>
          </a:p>
        </p:txBody>
      </p:sp>
    </p:spTree>
    <p:extLst>
      <p:ext uri="{BB962C8B-B14F-4D97-AF65-F5344CB8AC3E}">
        <p14:creationId xmlns:p14="http://schemas.microsoft.com/office/powerpoint/2010/main" val="26993018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4638" cy="3727450"/>
          </a:xfrm>
        </p:spPr>
      </p:sp>
      <p:sp>
        <p:nvSpPr>
          <p:cNvPr id="3" name="Notes Placeholder 2"/>
          <p:cNvSpPr>
            <a:spLocks noGrp="1"/>
          </p:cNvSpPr>
          <p:nvPr>
            <p:ph type="body" idx="1"/>
          </p:nvPr>
        </p:nvSpPr>
        <p:spPr/>
        <p:txBody>
          <a:bodyPr/>
          <a:lstStyle/>
          <a:p>
            <a:r>
              <a:rPr lang="he-IL" baseline="0" dirty="0"/>
              <a:t>חשבנו לעשות הרצאה קצת שונה, והיום נציג לכם את הדילמה של כיצד לטפל במטופל עם </a:t>
            </a:r>
            <a:r>
              <a:rPr lang="en-US" baseline="0" dirty="0"/>
              <a:t>AF</a:t>
            </a:r>
            <a:r>
              <a:rPr lang="he-IL" baseline="0" dirty="0"/>
              <a:t> שעבר </a:t>
            </a:r>
            <a:r>
              <a:rPr lang="en-US" baseline="0" dirty="0"/>
              <a:t>ACS</a:t>
            </a:r>
            <a:r>
              <a:rPr lang="he-IL" baseline="0" dirty="0"/>
              <a:t> או </a:t>
            </a:r>
            <a:r>
              <a:rPr lang="en-US" baseline="0" dirty="0"/>
              <a:t>PCI</a:t>
            </a:r>
            <a:r>
              <a:rPr lang="he-IL" baseline="0" dirty="0"/>
              <a:t> – אני אציג את הצד של טיפול בדואל תרפי ובועז יציג את הצד של טיפול בטריפל תרפי.</a:t>
            </a:r>
          </a:p>
        </p:txBody>
      </p:sp>
      <p:sp>
        <p:nvSpPr>
          <p:cNvPr id="4" name="Slide Number Placeholder 3"/>
          <p:cNvSpPr>
            <a:spLocks noGrp="1"/>
          </p:cNvSpPr>
          <p:nvPr>
            <p:ph type="sldNum" sz="quarter"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648F5712-CD0F-464B-9085-17E5A6B2D7BA}" type="slidenum">
              <a:rPr kumimoji="0" lang="he-IL"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1</a:t>
            </a:fld>
            <a:endParaRPr kumimoji="0" lang="he-IL"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5" name="Date Placeholder 4"/>
          <p:cNvSpPr>
            <a:spLocks noGrp="1"/>
          </p:cNvSpPr>
          <p:nvPr>
            <p:ph type="dt" idx="11"/>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469E88B9-870A-4A8C-A829-EA3E436A4128}" type="datetime8">
              <a:rPr kumimoji="0" lang="he-IL"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15 נובמבר 19</a:t>
            </a:fld>
            <a:endParaRPr kumimoji="0" lang="he-IL"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42702696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4638" cy="3727450"/>
          </a:xfrm>
        </p:spPr>
      </p:sp>
      <p:sp>
        <p:nvSpPr>
          <p:cNvPr id="3" name="Notes Placeholder 2"/>
          <p:cNvSpPr>
            <a:spLocks noGrp="1"/>
          </p:cNvSpPr>
          <p:nvPr>
            <p:ph type="body" idx="1"/>
          </p:nvPr>
        </p:nvSpPr>
        <p:spPr/>
        <p:txBody>
          <a:bodyPr/>
          <a:lstStyle/>
          <a:p>
            <a:pPr eaLnBrk="1" hangingPunct="1">
              <a:lnSpc>
                <a:spcPct val="100000"/>
              </a:lnSpc>
              <a:spcBef>
                <a:spcPct val="0"/>
              </a:spcBef>
              <a:buClrTx/>
              <a:buFontTx/>
              <a:buNone/>
            </a:pPr>
            <a:r>
              <a:rPr lang="he-IL" baseline="0" dirty="0">
                <a:latin typeface="Arial" pitchFamily="34" charset="0"/>
                <a:ea typeface="ＭＳ Ｐゴシック" pitchFamily="34" charset="-128"/>
              </a:rPr>
              <a:t>אז ראינו את המשמעותוהחשיבות של טריפל טרפי מבחינת אירועים טרומבוטיים</a:t>
            </a:r>
          </a:p>
          <a:p>
            <a:pPr eaLnBrk="1" hangingPunct="1">
              <a:lnSpc>
                <a:spcPct val="100000"/>
              </a:lnSpc>
              <a:spcBef>
                <a:spcPct val="0"/>
              </a:spcBef>
              <a:buClrTx/>
              <a:buFontTx/>
              <a:buNone/>
            </a:pPr>
            <a:r>
              <a:rPr lang="he-IL" baseline="0" dirty="0">
                <a:latin typeface="Arial" pitchFamily="34" charset="0"/>
                <a:ea typeface="ＭＳ Ｐゴシック" pitchFamily="34" charset="-128"/>
              </a:rPr>
              <a:t>אבל מה עם הדימומים </a:t>
            </a:r>
          </a:p>
          <a:p>
            <a:pPr eaLnBrk="1" hangingPunct="1">
              <a:lnSpc>
                <a:spcPct val="100000"/>
              </a:lnSpc>
              <a:spcBef>
                <a:spcPct val="0"/>
              </a:spcBef>
              <a:buClrTx/>
              <a:buFontTx/>
              <a:buNone/>
            </a:pPr>
            <a:r>
              <a:rPr lang="he-IL" baseline="0" dirty="0">
                <a:latin typeface="Arial" pitchFamily="34" charset="0"/>
                <a:ea typeface="ＭＳ Ｐゴシック" pitchFamily="34" charset="-128"/>
              </a:rPr>
              <a:t>אז הרגיסטרי הדני שאור הציגה לפני לטעמי לא רלווטי כי מדברים פה על קומדין – לא ולידי! והתמונה עם נוגדי הקריש החדשים שונה</a:t>
            </a:r>
          </a:p>
          <a:p>
            <a:pPr eaLnBrk="1" hangingPunct="1">
              <a:lnSpc>
                <a:spcPct val="100000"/>
              </a:lnSpc>
              <a:spcBef>
                <a:spcPct val="0"/>
              </a:spcBef>
              <a:buClrTx/>
              <a:buFontTx/>
              <a:buNone/>
            </a:pPr>
            <a:r>
              <a:rPr lang="he-IL" baseline="0" dirty="0">
                <a:latin typeface="Arial" pitchFamily="34" charset="0"/>
                <a:ea typeface="ＭＳ Ｐゴシック" pitchFamily="34" charset="-128"/>
              </a:rPr>
              <a:t>ולא נבדקו בנתוני </a:t>
            </a:r>
            <a:r>
              <a:rPr lang="en-US" baseline="0" dirty="0">
                <a:latin typeface="Arial" pitchFamily="34" charset="0"/>
                <a:ea typeface="ＭＳ Ｐゴシック" pitchFamily="34" charset="-128"/>
              </a:rPr>
              <a:t>RWD</a:t>
            </a:r>
            <a:r>
              <a:rPr lang="he-IL" baseline="0" dirty="0">
                <a:latin typeface="Arial" pitchFamily="34" charset="0"/>
                <a:ea typeface="ＭＳ Ｐゴシック" pitchFamily="34" charset="-128"/>
              </a:rPr>
              <a:t> מה גם שאם נתמקד במעבר מדואל לטריפל העלייה גם עם קומידן הייתה הכי מתונה </a:t>
            </a:r>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E9D1077-7A31-9B44-A387-589A2FF56B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33680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dirty="0"/>
              <a:t>נקודה נוספת שאנחנו נוטים להתעלם מנה כי היא שנויה במחלוקת היא העמידות שקיימת לפלביקס (30 אחוז)</a:t>
            </a:r>
          </a:p>
          <a:p>
            <a:r>
              <a:rPr lang="he-IL" dirty="0"/>
              <a:t>אז נכון שזה לא הוכח קלינית אלא מעבדתית אבל כשרואים שבחלק מהמקרים העיכוב בביוטי של הטסיות עם פלביקס דומה לפלצבו</a:t>
            </a:r>
          </a:p>
          <a:p>
            <a:r>
              <a:rPr lang="he-IL" dirty="0"/>
              <a:t>האם היינו לוקחים את הסיכון והוא שונה לעומת מטופל </a:t>
            </a:r>
            <a:r>
              <a:rPr lang="en-US" dirty="0"/>
              <a:t>ACS</a:t>
            </a:r>
            <a:r>
              <a:rPr lang="he-IL" dirty="0"/>
              <a:t> רגיל: בו אין לנו </a:t>
            </a:r>
            <a:r>
              <a:rPr lang="en-US" dirty="0" err="1"/>
              <a:t>bachkup</a:t>
            </a:r>
            <a:r>
              <a:rPr lang="he-IL" dirty="0"/>
              <a:t> של אספירין</a:t>
            </a:r>
          </a:p>
          <a:p>
            <a:endParaRPr lang="en-GB" dirty="0"/>
          </a:p>
        </p:txBody>
      </p:sp>
      <p:sp>
        <p:nvSpPr>
          <p:cNvPr id="4" name="Slide Number Placeholder 3"/>
          <p:cNvSpPr>
            <a:spLocks noGrp="1"/>
          </p:cNvSpPr>
          <p:nvPr>
            <p:ph type="sldNum" sz="quarter" idx="10"/>
          </p:nvPr>
        </p:nvSpPr>
        <p:spPr/>
        <p:txBody>
          <a:bodyPr/>
          <a:lstStyle/>
          <a:p>
            <a:fld id="{1E9D1077-7A31-9B44-A387-589A2FF56BA6}" type="slidenum">
              <a:rPr lang="en-US" smtClean="0"/>
              <a:t>18</a:t>
            </a:fld>
            <a:endParaRPr lang="en-US"/>
          </a:p>
        </p:txBody>
      </p:sp>
    </p:spTree>
    <p:extLst>
      <p:ext uri="{BB962C8B-B14F-4D97-AF65-F5344CB8AC3E}">
        <p14:creationId xmlns:p14="http://schemas.microsoft.com/office/powerpoint/2010/main" val="13257734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baseline="0" dirty="0"/>
              <a:t>לסיכום ראינו שהסיבוך הנפוץ ביותר אחרי </a:t>
            </a:r>
            <a:r>
              <a:rPr lang="en-US" baseline="0" dirty="0"/>
              <a:t>PCI</a:t>
            </a:r>
            <a:r>
              <a:rPr lang="he-IL" baseline="0" dirty="0"/>
              <a:t> הוא דימום וששיעור התמותה של מטופלים שעברו דימום מג'ורי הוא גבוה יותר בהשוואה למטופלים שלא עברו דימום.</a:t>
            </a:r>
          </a:p>
          <a:p>
            <a:pPr marL="0" marR="0" lvl="0" indent="0" algn="r" defTabSz="914400" rtl="1" eaLnBrk="1" fontAlgn="auto" latinLnBrk="0" hangingPunct="1">
              <a:lnSpc>
                <a:spcPct val="100000"/>
              </a:lnSpc>
              <a:spcBef>
                <a:spcPts val="0"/>
              </a:spcBef>
              <a:spcAft>
                <a:spcPts val="0"/>
              </a:spcAft>
              <a:buClrTx/>
              <a:buSzTx/>
              <a:buFontTx/>
              <a:buNone/>
              <a:tabLst/>
              <a:defRPr/>
            </a:pPr>
            <a:r>
              <a:rPr lang="he-IL" baseline="0" dirty="0"/>
              <a:t>אמנם לא דיברנו על זה, אבל אם מטופל מדמם הוא מפסיק טיפול, ולכן עלול לעבור אירוע איסכמי.</a:t>
            </a:r>
          </a:p>
          <a:p>
            <a:pPr marL="0" marR="0" lvl="0" indent="0" algn="r" defTabSz="914400" rtl="1" eaLnBrk="1" fontAlgn="auto" latinLnBrk="0" hangingPunct="1">
              <a:lnSpc>
                <a:spcPct val="100000"/>
              </a:lnSpc>
              <a:spcBef>
                <a:spcPts val="0"/>
              </a:spcBef>
              <a:spcAft>
                <a:spcPts val="0"/>
              </a:spcAft>
              <a:buClrTx/>
              <a:buSzTx/>
              <a:buFontTx/>
              <a:buNone/>
              <a:tabLst/>
              <a:defRPr/>
            </a:pPr>
            <a:r>
              <a:rPr lang="he-IL" baseline="0" dirty="0"/>
              <a:t>ראינו שהמגמה, או האבולוציה של קוי המנחה הולכת לכיוון של פחות תרופות – כלומר דואל תרפי.</a:t>
            </a:r>
          </a:p>
          <a:p>
            <a:pPr marL="0" marR="0" lvl="0" indent="0" algn="r" defTabSz="914400" rtl="1" eaLnBrk="1" fontAlgn="auto" latinLnBrk="0" hangingPunct="1">
              <a:lnSpc>
                <a:spcPct val="100000"/>
              </a:lnSpc>
              <a:spcBef>
                <a:spcPts val="0"/>
              </a:spcBef>
              <a:spcAft>
                <a:spcPts val="0"/>
              </a:spcAft>
              <a:buClrTx/>
              <a:buSzTx/>
              <a:buFontTx/>
              <a:buNone/>
              <a:tabLst/>
              <a:defRPr/>
            </a:pPr>
            <a:r>
              <a:rPr lang="he-IL" baseline="0" dirty="0"/>
              <a:t>ולבסוף ראינו שתוצאות המחקרים מראות שהטיפול בדואל תרפי מפחית דימום ואין פגיעה ביעילות הטיפול.</a:t>
            </a:r>
          </a:p>
          <a:p>
            <a:pPr marL="0" marR="0" lvl="0" indent="0" algn="r" defTabSz="914400" rtl="1" eaLnBrk="1" fontAlgn="auto" latinLnBrk="0" hangingPunct="1">
              <a:lnSpc>
                <a:spcPct val="100000"/>
              </a:lnSpc>
              <a:spcBef>
                <a:spcPts val="0"/>
              </a:spcBef>
              <a:spcAft>
                <a:spcPts val="0"/>
              </a:spcAft>
              <a:buClrTx/>
              <a:buSzTx/>
              <a:buFontTx/>
              <a:buNone/>
              <a:tabLst/>
              <a:defRPr/>
            </a:pPr>
            <a:r>
              <a:rPr lang="he-IL" baseline="0" dirty="0"/>
              <a:t>ולכן בתשובה לשאלה, כיצד למזער את הסיכון לדימום מבלי לפגוע ביעילות הטיפול – התשובה היא – לבחור בדואל תרפי.</a:t>
            </a:r>
          </a:p>
        </p:txBody>
      </p:sp>
      <p:sp>
        <p:nvSpPr>
          <p:cNvPr id="4" name="Date Placeholder 3"/>
          <p:cNvSpPr>
            <a:spLocks noGrp="1"/>
          </p:cNvSpPr>
          <p:nvPr>
            <p:ph type="dt" idx="10"/>
          </p:nvPr>
        </p:nvSpPr>
        <p:spPr/>
        <p:txBody>
          <a:bodyPr/>
          <a:lstStyle/>
          <a:p>
            <a:fld id="{F2C28D32-34CD-4812-BB85-5CC35FFE1477}" type="datetime8">
              <a:rPr lang="he-IL" smtClean="0"/>
              <a:t>15 נובמבר 19</a:t>
            </a:fld>
            <a:endParaRPr lang="he-IL"/>
          </a:p>
        </p:txBody>
      </p:sp>
      <p:sp>
        <p:nvSpPr>
          <p:cNvPr id="5" name="Slide Number Placeholder 4"/>
          <p:cNvSpPr>
            <a:spLocks noGrp="1"/>
          </p:cNvSpPr>
          <p:nvPr>
            <p:ph type="sldNum" sz="quarter" idx="11"/>
          </p:nvPr>
        </p:nvSpPr>
        <p:spPr/>
        <p:txBody>
          <a:bodyPr/>
          <a:lstStyle/>
          <a:p>
            <a:fld id="{648F5712-CD0F-464B-9085-17E5A6B2D7BA}" type="slidenum">
              <a:rPr lang="he-IL" smtClean="0"/>
              <a:t>19</a:t>
            </a:fld>
            <a:endParaRPr lang="he-IL"/>
          </a:p>
        </p:txBody>
      </p:sp>
    </p:spTree>
    <p:extLst>
      <p:ext uri="{BB962C8B-B14F-4D97-AF65-F5344CB8AC3E}">
        <p14:creationId xmlns:p14="http://schemas.microsoft.com/office/powerpoint/2010/main" val="28266156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baseline="0" dirty="0"/>
              <a:t>המשמעות התיאורטת אצל אותם 30 אחוז מהמטופלים שעמידים לפלוויקס היא שבמשטר הטיפולים של דואל טרפי הם יהיו מבחינת טיפוליתאפקטיבית רק על נוגד קרישה</a:t>
            </a:r>
            <a:r>
              <a:rPr lang="en-US" baseline="0"/>
              <a:t>…</a:t>
            </a:r>
            <a:endParaRPr lang="he-IL" baseline="0" dirty="0"/>
          </a:p>
        </p:txBody>
      </p:sp>
      <p:sp>
        <p:nvSpPr>
          <p:cNvPr id="4" name="Date Placeholder 3"/>
          <p:cNvSpPr>
            <a:spLocks noGrp="1"/>
          </p:cNvSpPr>
          <p:nvPr>
            <p:ph type="dt"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F2C28D32-34CD-4812-BB85-5CC35FFE1477}" type="datetime8">
              <a:rPr kumimoji="0" lang="he-IL"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15 נובמבר 19</a:t>
            </a:fld>
            <a:endParaRPr kumimoji="0" lang="he-IL"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5" name="Slide Number Placeholder 4"/>
          <p:cNvSpPr>
            <a:spLocks noGrp="1"/>
          </p:cNvSpPr>
          <p:nvPr>
            <p:ph type="sldNum" sz="quarter" idx="11"/>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648F5712-CD0F-464B-9085-17E5A6B2D7BA}" type="slidenum">
              <a:rPr kumimoji="0" lang="he-IL"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20</a:t>
            </a:fld>
            <a:endParaRPr kumimoji="0" lang="he-IL"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38401002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dirty="0"/>
              <a:t>אז באמת איך מנהלים מצב מורכב מסוג זה כשיש פה שני אירועים שאנחנו רוצים למנוע שבץ מוחי ואירוע אסכמי לבבי</a:t>
            </a:r>
          </a:p>
          <a:p>
            <a:r>
              <a:rPr lang="he-IL" dirty="0"/>
              <a:t>ניסיתי לחפש המלצות של מנהיגים אסטרטגיים להתנהלות בסיטאציות דומות בעבר</a:t>
            </a:r>
          </a:p>
          <a:p>
            <a:r>
              <a:rPr lang="he-IL" dirty="0"/>
              <a:t>והגעתי לבית גוריון שעמד בפני שתי בעיות הנאצים באירופה והגזרות של הספר הלבן בארץ</a:t>
            </a:r>
          </a:p>
          <a:p>
            <a:r>
              <a:rPr lang="he-IL" dirty="0"/>
              <a:t>אז איך מתמרנים בין לבין</a:t>
            </a:r>
          </a:p>
        </p:txBody>
      </p:sp>
      <p:sp>
        <p:nvSpPr>
          <p:cNvPr id="4" name="Date Placeholder 3"/>
          <p:cNvSpPr>
            <a:spLocks noGrp="1"/>
          </p:cNvSpPr>
          <p:nvPr>
            <p:ph type="dt" idx="10"/>
          </p:nvPr>
        </p:nvSpPr>
        <p:spPr/>
        <p:txBody>
          <a:bodyPr/>
          <a:lstStyle/>
          <a:p>
            <a:fld id="{F2C28D32-34CD-4812-BB85-5CC35FFE1477}" type="datetime8">
              <a:rPr lang="he-IL" smtClean="0"/>
              <a:t>15 נובמבר 19</a:t>
            </a:fld>
            <a:endParaRPr lang="he-IL"/>
          </a:p>
        </p:txBody>
      </p:sp>
      <p:sp>
        <p:nvSpPr>
          <p:cNvPr id="5" name="Slide Number Placeholder 4"/>
          <p:cNvSpPr>
            <a:spLocks noGrp="1"/>
          </p:cNvSpPr>
          <p:nvPr>
            <p:ph type="sldNum" sz="quarter" idx="11"/>
          </p:nvPr>
        </p:nvSpPr>
        <p:spPr/>
        <p:txBody>
          <a:bodyPr/>
          <a:lstStyle/>
          <a:p>
            <a:fld id="{648F5712-CD0F-464B-9085-17E5A6B2D7BA}" type="slidenum">
              <a:rPr lang="he-IL" smtClean="0"/>
              <a:t>21</a:t>
            </a:fld>
            <a:endParaRPr lang="he-IL"/>
          </a:p>
        </p:txBody>
      </p:sp>
    </p:spTree>
    <p:extLst>
      <p:ext uri="{BB962C8B-B14F-4D97-AF65-F5344CB8AC3E}">
        <p14:creationId xmlns:p14="http://schemas.microsoft.com/office/powerpoint/2010/main" val="30760945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10"/>
          </p:nvPr>
        </p:nvSpPr>
        <p:spPr/>
        <p:txBody>
          <a:bodyPr/>
          <a:lstStyle/>
          <a:p>
            <a:fld id="{169C7C85-DBFC-4993-B9DB-4741002EDA4C}" type="slidenum">
              <a:rPr lang="he-IL" smtClean="0"/>
              <a:t>22</a:t>
            </a:fld>
            <a:endParaRPr lang="he-IL"/>
          </a:p>
        </p:txBody>
      </p:sp>
    </p:spTree>
    <p:extLst>
      <p:ext uri="{BB962C8B-B14F-4D97-AF65-F5344CB8AC3E}">
        <p14:creationId xmlns:p14="http://schemas.microsoft.com/office/powerpoint/2010/main" val="4214339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dirty="0"/>
              <a:t>נתחיל עם תיאור מקרה.</a:t>
            </a:r>
          </a:p>
          <a:p>
            <a:r>
              <a:rPr lang="he-IL" dirty="0"/>
              <a:t>בת 70, מתקבלת עקב אוטם קדמי ועוברת התערבות דחופה ל-</a:t>
            </a:r>
            <a:r>
              <a:rPr lang="en-US" dirty="0"/>
              <a:t>proximal LAD</a:t>
            </a:r>
            <a:r>
              <a:rPr lang="he-IL" dirty="0"/>
              <a:t>.</a:t>
            </a:r>
          </a:p>
          <a:p>
            <a:r>
              <a:rPr lang="he-IL" dirty="0"/>
              <a:t>ברקע יש לה יתר לחץ דם וסוכרת.</a:t>
            </a:r>
          </a:p>
          <a:p>
            <a:r>
              <a:rPr lang="he-IL" dirty="0"/>
              <a:t>היא מעשנת.</a:t>
            </a:r>
          </a:p>
          <a:p>
            <a:r>
              <a:rPr lang="he-IL" dirty="0"/>
              <a:t>באשפוז מפתחת קטעים ממושכים של פרפור עליות שחולפים תחת פרוקור.</a:t>
            </a:r>
          </a:p>
          <a:p>
            <a:r>
              <a:rPr lang="he-IL" dirty="0"/>
              <a:t>במעבדה </a:t>
            </a:r>
            <a:r>
              <a:rPr lang="en-US" dirty="0"/>
              <a:t>eGFR 45</a:t>
            </a:r>
            <a:r>
              <a:rPr lang="he-IL" dirty="0"/>
              <a:t> מ"ל בדקה, המוגלובין 12.5</a:t>
            </a:r>
          </a:p>
          <a:p>
            <a:r>
              <a:rPr lang="he-IL" dirty="0"/>
              <a:t>ה-</a:t>
            </a:r>
            <a:r>
              <a:rPr lang="en-US" dirty="0" err="1"/>
              <a:t>chadsvasc</a:t>
            </a:r>
            <a:r>
              <a:rPr lang="he-IL" dirty="0"/>
              <a:t> שלה 5, ו-</a:t>
            </a:r>
            <a:r>
              <a:rPr lang="en-US" dirty="0" err="1"/>
              <a:t>hasbled</a:t>
            </a:r>
            <a:r>
              <a:rPr lang="he-IL" dirty="0"/>
              <a:t> 3.</a:t>
            </a:r>
          </a:p>
          <a:p>
            <a:r>
              <a:rPr lang="he-IL" dirty="0"/>
              <a:t>והשאלה היא איזה טיפול אנטיתרומבוטי לבחור?</a:t>
            </a:r>
          </a:p>
        </p:txBody>
      </p:sp>
      <p:sp>
        <p:nvSpPr>
          <p:cNvPr id="4" name="Date Placeholder 3"/>
          <p:cNvSpPr>
            <a:spLocks noGrp="1"/>
          </p:cNvSpPr>
          <p:nvPr>
            <p:ph type="dt"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F2C28D32-34CD-4812-BB85-5CC35FFE1477}" type="datetime8">
              <a:rPr kumimoji="0" lang="he-IL"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15 נובמבר 19</a:t>
            </a:fld>
            <a:endParaRPr kumimoji="0" lang="he-IL"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5" name="Slide Number Placeholder 4"/>
          <p:cNvSpPr>
            <a:spLocks noGrp="1"/>
          </p:cNvSpPr>
          <p:nvPr>
            <p:ph type="sldNum" sz="quarter" idx="11"/>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648F5712-CD0F-464B-9085-17E5A6B2D7BA}" type="slidenum">
              <a:rPr kumimoji="0" lang="he-IL"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2</a:t>
            </a:fld>
            <a:endParaRPr kumimoji="0" lang="he-IL"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17791181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dirty="0"/>
              <a:t>מצד אחד יש לנו מטופלים עם פרפור פרוזדורים ומצד שני יש מטופלים עם אירוע</a:t>
            </a:r>
            <a:r>
              <a:rPr lang="he-IL" baseline="0" dirty="0"/>
              <a:t> </a:t>
            </a:r>
            <a:r>
              <a:rPr lang="he-IL" baseline="0" dirty="0" err="1"/>
              <a:t>קורונרי</a:t>
            </a:r>
            <a:r>
              <a:rPr lang="he-IL" baseline="0" dirty="0"/>
              <a:t> חריף או כאלה שצריכים לעבור השתלת סטנט.</a:t>
            </a:r>
          </a:p>
          <a:p>
            <a:r>
              <a:rPr lang="he-IL" baseline="0" dirty="0"/>
              <a:t>בערך 30 אחוז מהחולים עם פרפור פרוזדורים, יש להם גם מחלת עורקים כלילית.</a:t>
            </a:r>
          </a:p>
          <a:p>
            <a:r>
              <a:rPr lang="he-IL" baseline="0" dirty="0"/>
              <a:t>עם הזמן בערך 20% מהחולים עם פרפור יעברו השתלת סטנט.</a:t>
            </a:r>
          </a:p>
          <a:p>
            <a:r>
              <a:rPr lang="he-IL" baseline="0" dirty="0"/>
              <a:t>הטיפול המקובל אחרי השתלת סטנט הוא </a:t>
            </a:r>
            <a:r>
              <a:rPr lang="en-US" baseline="0" dirty="0"/>
              <a:t>dual anti platelet</a:t>
            </a:r>
            <a:r>
              <a:rPr lang="he-IL" baseline="0" dirty="0"/>
              <a:t> עם אספירין ונוגד טסיות מסוג מעכב </a:t>
            </a:r>
            <a:r>
              <a:rPr lang="en-US" baseline="0" dirty="0"/>
              <a:t>p2y12</a:t>
            </a:r>
            <a:r>
              <a:rPr lang="he-IL" baseline="0" dirty="0"/>
              <a:t>.</a:t>
            </a:r>
          </a:p>
          <a:p>
            <a:r>
              <a:rPr lang="he-IL" baseline="0" dirty="0" err="1"/>
              <a:t>ברילינטה</a:t>
            </a:r>
            <a:r>
              <a:rPr lang="he-IL" baseline="0" dirty="0"/>
              <a:t> </a:t>
            </a:r>
            <a:r>
              <a:rPr lang="he-IL" baseline="0" dirty="0" err="1"/>
              <a:t>ואפיאנט</a:t>
            </a:r>
            <a:r>
              <a:rPr lang="he-IL" baseline="0" dirty="0"/>
              <a:t> הן קו ראשון לטיפול.</a:t>
            </a:r>
          </a:p>
          <a:p>
            <a:endParaRPr lang="he-IL" baseline="0" dirty="0"/>
          </a:p>
          <a:p>
            <a:endParaRPr lang="he-IL" baseline="0" dirty="0"/>
          </a:p>
          <a:p>
            <a:r>
              <a:rPr lang="he-IL" sz="1200" b="0" i="0" kern="1200" dirty="0">
                <a:solidFill>
                  <a:schemeClr val="tx1"/>
                </a:solidFill>
                <a:effectLst/>
                <a:latin typeface="+mn-lt"/>
                <a:ea typeface="+mn-ea"/>
                <a:cs typeface="+mn-cs"/>
              </a:rPr>
              <a:t>מחלת עורקים כליליים (</a:t>
            </a:r>
            <a:r>
              <a:rPr lang="en-US" sz="1200" b="0" i="0" kern="1200" dirty="0">
                <a:solidFill>
                  <a:schemeClr val="tx1"/>
                </a:solidFill>
                <a:effectLst/>
                <a:latin typeface="+mn-lt"/>
                <a:ea typeface="+mn-ea"/>
                <a:cs typeface="+mn-cs"/>
              </a:rPr>
              <a:t>CAD) </a:t>
            </a:r>
            <a:r>
              <a:rPr lang="he-IL" sz="1200" b="0" i="0" kern="1200" dirty="0">
                <a:solidFill>
                  <a:schemeClr val="tx1"/>
                </a:solidFill>
                <a:effectLst/>
                <a:latin typeface="+mn-lt"/>
                <a:ea typeface="+mn-ea"/>
                <a:cs typeface="+mn-cs"/>
              </a:rPr>
              <a:t>נגרמת כתוצאה מהצרות הדרגתית של העורקים המספקים דם לשריר הלב. מחלה זו ידועה גם בשם מחלת לב כלילית או טרשת עורקים.</a:t>
            </a:r>
          </a:p>
          <a:p>
            <a:r>
              <a:rPr lang="he-IL" sz="1200" b="0" i="0" kern="1200" dirty="0">
                <a:solidFill>
                  <a:schemeClr val="tx1"/>
                </a:solidFill>
                <a:effectLst/>
                <a:latin typeface="+mn-lt"/>
                <a:ea typeface="+mn-ea"/>
                <a:cs typeface="+mn-cs"/>
              </a:rPr>
              <a:t>על מנת שיוכל לספק דם אל הגוף, על הלב עצמו לקבל אספקת דם עשירה בחמצן. אספקת הדם ללב מועברת דרך העורקים הכליליים.</a:t>
            </a:r>
            <a:br>
              <a:rPr lang="he-IL" sz="1200" b="0" i="0" kern="1200" dirty="0">
                <a:solidFill>
                  <a:schemeClr val="tx1"/>
                </a:solidFill>
                <a:effectLst/>
                <a:latin typeface="+mn-lt"/>
                <a:ea typeface="+mn-ea"/>
                <a:cs typeface="+mn-cs"/>
              </a:rPr>
            </a:br>
            <a:r>
              <a:rPr lang="he-IL" sz="1200" b="0" i="0" kern="1200" dirty="0">
                <a:solidFill>
                  <a:schemeClr val="tx1"/>
                </a:solidFill>
                <a:effectLst/>
                <a:latin typeface="+mn-lt"/>
                <a:ea typeface="+mn-ea"/>
                <a:cs typeface="+mn-cs"/>
              </a:rPr>
              <a:t>במהלך חיינו, משקעים מזיקים של שומנים, סידן וחומרים אחרים עלולים להצטבר בחלק הפנימי של דפנות העורקים ולגרום </a:t>
            </a:r>
            <a:r>
              <a:rPr lang="he-IL" sz="1200" b="0" i="0" kern="1200" dirty="0" err="1">
                <a:solidFill>
                  <a:schemeClr val="tx1"/>
                </a:solidFill>
                <a:effectLst/>
                <a:latin typeface="+mn-lt"/>
                <a:ea typeface="+mn-ea"/>
                <a:cs typeface="+mn-cs"/>
              </a:rPr>
              <a:t>להיצררויות</a:t>
            </a:r>
            <a:r>
              <a:rPr lang="he-IL" sz="1200" b="0" i="0" kern="1200" dirty="0">
                <a:solidFill>
                  <a:schemeClr val="tx1"/>
                </a:solidFill>
                <a:effectLst/>
                <a:latin typeface="+mn-lt"/>
                <a:ea typeface="+mn-ea"/>
                <a:cs typeface="+mn-cs"/>
              </a:rPr>
              <a:t>. הצטברויות אלו, המכונות "רובד טרשת עורקים", גורמות לפגיעה באספקת הדם לשריר הלב ובכך עלולות לגרום לתעוקת חזה (לחץ), המכונה "אנגינה". במידה ומצב זה מחמיר, העורקים עלולים להיסתם לחלוטין ולגרום להתקף לב. מצב זה, המכונה מחלת עורקים כליליים, הוא אחד הגורמים העיקריים לתמותה.</a:t>
            </a:r>
          </a:p>
          <a:p>
            <a:endParaRPr lang="he-IL" dirty="0"/>
          </a:p>
        </p:txBody>
      </p:sp>
      <p:sp>
        <p:nvSpPr>
          <p:cNvPr id="4" name="Slide Number Placeholder 3"/>
          <p:cNvSpPr>
            <a:spLocks noGrp="1"/>
          </p:cNvSpPr>
          <p:nvPr>
            <p:ph type="sldNum" sz="quarter"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C5081CBE-B888-4DE1-B861-643D2AC9A1CB}" type="slidenum">
              <a:rPr kumimoji="0" lang="he-IL"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4</a:t>
            </a:fld>
            <a:endParaRPr kumimoji="0" lang="he-IL"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18266493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baseline="0" dirty="0"/>
              <a:t>כאשר אנחנו מדברים על מטופל שיש לו גם פרפור עליות וגם עבר אירוע </a:t>
            </a:r>
            <a:r>
              <a:rPr lang="he-IL" baseline="0" dirty="0" err="1"/>
              <a:t>קורונרי</a:t>
            </a:r>
            <a:r>
              <a:rPr lang="he-IL" baseline="0" dirty="0"/>
              <a:t> חריף או השתלת סטנט, אנחנו מדברים על מטופל מאוד מורכב.</a:t>
            </a:r>
          </a:p>
          <a:p>
            <a:pPr marL="0" marR="0" indent="0" algn="r" defTabSz="914400" rtl="1" eaLnBrk="1" fontAlgn="auto" latinLnBrk="0" hangingPunct="1">
              <a:lnSpc>
                <a:spcPct val="100000"/>
              </a:lnSpc>
              <a:spcBef>
                <a:spcPts val="0"/>
              </a:spcBef>
              <a:spcAft>
                <a:spcPts val="0"/>
              </a:spcAft>
              <a:buClrTx/>
              <a:buSzTx/>
              <a:buFontTx/>
              <a:buNone/>
              <a:tabLst/>
              <a:defRPr/>
            </a:pPr>
            <a:r>
              <a:rPr lang="he-IL" baseline="0" dirty="0"/>
              <a:t>מצד אחד יש לו סיכוי לתרומבוזיס: יש לו פרפור עליות ולכן סיכון גבוה לשבץ מוחי, אז הוא צריך לקחת נוגד קרישה, יש לו גם סיכון גבוה לאירוע לבבי חוזר או סטנט תרומבוזיס, ולכן הוא צריך לקחת נוגדי טסיות.</a:t>
            </a:r>
          </a:p>
          <a:p>
            <a:pPr marL="0" marR="0" indent="0" algn="r" defTabSz="914400" rtl="1" eaLnBrk="1" fontAlgn="auto" latinLnBrk="0" hangingPunct="1">
              <a:lnSpc>
                <a:spcPct val="100000"/>
              </a:lnSpc>
              <a:spcBef>
                <a:spcPts val="0"/>
              </a:spcBef>
              <a:spcAft>
                <a:spcPts val="0"/>
              </a:spcAft>
              <a:buClrTx/>
              <a:buSzTx/>
              <a:buFontTx/>
              <a:buNone/>
              <a:tabLst/>
              <a:defRPr/>
            </a:pPr>
            <a:r>
              <a:rPr lang="he-IL" baseline="0" dirty="0"/>
              <a:t>השילוב הזה של נוגד קרישה יחד עם נוגדי טסיות מעלה משמעותית את הסיכון שלו לדמם.</a:t>
            </a:r>
          </a:p>
        </p:txBody>
      </p:sp>
      <p:sp>
        <p:nvSpPr>
          <p:cNvPr id="4" name="Date Placeholder 3"/>
          <p:cNvSpPr>
            <a:spLocks noGrp="1"/>
          </p:cNvSpPr>
          <p:nvPr>
            <p:ph type="dt"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F2C28D32-34CD-4812-BB85-5CC35FFE1477}" type="datetime8">
              <a:rPr kumimoji="0" lang="he-IL"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15 נובמבר 19</a:t>
            </a:fld>
            <a:endParaRPr kumimoji="0" lang="he-IL"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5" name="Slide Number Placeholder 4"/>
          <p:cNvSpPr>
            <a:spLocks noGrp="1"/>
          </p:cNvSpPr>
          <p:nvPr>
            <p:ph type="sldNum" sz="quarter" idx="11"/>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648F5712-CD0F-464B-9085-17E5A6B2D7BA}" type="slidenum">
              <a:rPr kumimoji="0" lang="he-IL"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5</a:t>
            </a:fld>
            <a:endParaRPr kumimoji="0" lang="he-IL"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13406178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4638" cy="3727450"/>
          </a:xfrm>
        </p:spPr>
      </p:sp>
      <p:sp>
        <p:nvSpPr>
          <p:cNvPr id="3" name="Notes Placeholder 2"/>
          <p:cNvSpPr>
            <a:spLocks noGrp="1"/>
          </p:cNvSpPr>
          <p:nvPr>
            <p:ph type="body" idx="1"/>
          </p:nvPr>
        </p:nvSpPr>
        <p:spPr/>
        <p:txBody>
          <a:bodyPr/>
          <a:lstStyle/>
          <a:p>
            <a:r>
              <a:rPr lang="he-IL" baseline="0" dirty="0"/>
              <a:t>אז מה הן הראיות שיש לנו לגבי הנואקס באותם חולים מורכבים?</a:t>
            </a:r>
          </a:p>
          <a:p>
            <a:r>
              <a:rPr lang="he-IL" baseline="0" dirty="0"/>
              <a:t>בשנת 2016 יצא המחקר הראשון. המחקר של </a:t>
            </a:r>
            <a:r>
              <a:rPr lang="he-IL" baseline="0" dirty="0" err="1"/>
              <a:t>ריברוקסבן</a:t>
            </a:r>
            <a:r>
              <a:rPr lang="he-IL" baseline="0" dirty="0"/>
              <a:t> </a:t>
            </a:r>
            <a:r>
              <a:rPr lang="he-IL" baseline="0" dirty="0" err="1"/>
              <a:t>קסרלטו</a:t>
            </a:r>
            <a:r>
              <a:rPr lang="he-IL" baseline="0" dirty="0"/>
              <a:t> שנקרא </a:t>
            </a:r>
            <a:r>
              <a:rPr lang="en-US" baseline="0" dirty="0"/>
              <a:t>PIONEER</a:t>
            </a:r>
            <a:r>
              <a:rPr lang="he-IL" baseline="0" dirty="0"/>
              <a:t>. הוא כלל בערך 2100 מטופלים.</a:t>
            </a:r>
          </a:p>
          <a:p>
            <a:r>
              <a:rPr lang="he-IL" baseline="0" dirty="0"/>
              <a:t>לאחר שנה התפרסם המחקר של </a:t>
            </a:r>
            <a:r>
              <a:rPr lang="he-IL" baseline="0" dirty="0" err="1"/>
              <a:t>דביגטרן</a:t>
            </a:r>
            <a:r>
              <a:rPr lang="he-IL" baseline="0" dirty="0"/>
              <a:t> </a:t>
            </a:r>
            <a:r>
              <a:rPr lang="he-IL" baseline="0" dirty="0" err="1"/>
              <a:t>פרדקסה</a:t>
            </a:r>
            <a:r>
              <a:rPr lang="he-IL" baseline="0" dirty="0"/>
              <a:t> שנקרא </a:t>
            </a:r>
            <a:r>
              <a:rPr lang="en-US" baseline="0" dirty="0"/>
              <a:t>REDUAL</a:t>
            </a:r>
            <a:r>
              <a:rPr lang="he-IL" baseline="0" dirty="0"/>
              <a:t> שכלל 2700 מטופלים.</a:t>
            </a:r>
          </a:p>
          <a:p>
            <a:r>
              <a:rPr lang="he-IL" baseline="0" dirty="0"/>
              <a:t>ולפני ארבעה חודשים התפרסם המחקר של אפיקסבן אליקוויס שנקרא </a:t>
            </a:r>
            <a:r>
              <a:rPr lang="en-US" baseline="0" dirty="0"/>
              <a:t>AUGUSTUS</a:t>
            </a:r>
            <a:r>
              <a:rPr lang="he-IL" baseline="0" dirty="0"/>
              <a:t> וכלל 4600 מטופלים.</a:t>
            </a:r>
          </a:p>
          <a:p>
            <a:r>
              <a:rPr lang="he-IL" baseline="0" dirty="0"/>
              <a:t>ה-</a:t>
            </a:r>
            <a:r>
              <a:rPr lang="en-US" baseline="0" dirty="0"/>
              <a:t>primary endpoint</a:t>
            </a:r>
            <a:r>
              <a:rPr lang="he-IL" baseline="0" dirty="0"/>
              <a:t> של שלושת המחקרים היה דימומים, ואף אחד מהם לא היה </a:t>
            </a:r>
            <a:r>
              <a:rPr lang="en-US" baseline="0" dirty="0"/>
              <a:t>powered</a:t>
            </a:r>
            <a:r>
              <a:rPr lang="he-IL" baseline="0" dirty="0"/>
              <a:t>, כלומר לא היה עם מספיק </a:t>
            </a:r>
            <a:r>
              <a:rPr lang="he-IL" baseline="0" dirty="0" err="1"/>
              <a:t>כח</a:t>
            </a:r>
            <a:r>
              <a:rPr lang="he-IL" baseline="0" dirty="0"/>
              <a:t> סטטיסטי לבחון יעילות, אירועים איסכמיים.</a:t>
            </a:r>
          </a:p>
          <a:p>
            <a:r>
              <a:rPr lang="he-IL" baseline="0" dirty="0"/>
              <a:t>אני רוצה לעבור עכשיו בקצרה על תוצאות המחקרים.</a:t>
            </a:r>
            <a:endParaRPr lang="en-GB" dirty="0"/>
          </a:p>
        </p:txBody>
      </p:sp>
      <p:sp>
        <p:nvSpPr>
          <p:cNvPr id="4" name="Slide Number Placeholder 3"/>
          <p:cNvSpPr>
            <a:spLocks noGrp="1"/>
          </p:cNvSpPr>
          <p:nvPr>
            <p:ph type="sldNum" sz="quarter"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8FB21FCF-EAE0-4C2B-A47A-AAA914968C6F}"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1" eaLnBrk="1" fontAlgn="auto" latinLnBrk="0" hangingPunct="1">
                <a:lnSpc>
                  <a:spcPct val="100000"/>
                </a:lnSpc>
                <a:spcBef>
                  <a:spcPts val="0"/>
                </a:spcBef>
                <a:spcAft>
                  <a:spcPts val="0"/>
                </a:spcAft>
                <a:buClrTx/>
                <a:buSzTx/>
                <a:buFontTx/>
                <a:buNone/>
                <a:tabLst/>
                <a:defRPr/>
              </a:pPr>
              <a:t>8</a:t>
            </a:fld>
            <a:endParaRPr kumimoji="0" lang="nl-NL"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239981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4638" cy="3727450"/>
          </a:xfrm>
        </p:spPr>
      </p:sp>
      <p:sp>
        <p:nvSpPr>
          <p:cNvPr id="3" name="Notes Placeholder 2"/>
          <p:cNvSpPr>
            <a:spLocks noGrp="1"/>
          </p:cNvSpPr>
          <p:nvPr>
            <p:ph type="body" idx="1"/>
          </p:nvPr>
        </p:nvSpPr>
        <p:spPr/>
        <p:txBody>
          <a:bodyPr/>
          <a:lstStyle/>
          <a:p>
            <a:r>
              <a:rPr lang="he-IL" baseline="0" dirty="0"/>
              <a:t>אז מה הן הראיות שיש לנו לגבי הנואקס באותם חולים מורכבים?</a:t>
            </a:r>
          </a:p>
          <a:p>
            <a:r>
              <a:rPr lang="he-IL" baseline="0" dirty="0"/>
              <a:t>בשנת 2016 יצא המחקר הראשון. המחקר של </a:t>
            </a:r>
            <a:r>
              <a:rPr lang="he-IL" baseline="0" dirty="0" err="1"/>
              <a:t>ריברוקסבן</a:t>
            </a:r>
            <a:r>
              <a:rPr lang="he-IL" baseline="0" dirty="0"/>
              <a:t> </a:t>
            </a:r>
            <a:r>
              <a:rPr lang="he-IL" baseline="0" dirty="0" err="1"/>
              <a:t>קסרלטו</a:t>
            </a:r>
            <a:r>
              <a:rPr lang="he-IL" baseline="0" dirty="0"/>
              <a:t> שנקרא </a:t>
            </a:r>
            <a:r>
              <a:rPr lang="en-US" baseline="0" dirty="0"/>
              <a:t>PIONEER</a:t>
            </a:r>
            <a:r>
              <a:rPr lang="he-IL" baseline="0" dirty="0"/>
              <a:t>. הוא כלל בערך 2100 מטופלים.</a:t>
            </a:r>
          </a:p>
          <a:p>
            <a:r>
              <a:rPr lang="he-IL" baseline="0" dirty="0"/>
              <a:t>לאחר שנה התפרסם המחקר של </a:t>
            </a:r>
            <a:r>
              <a:rPr lang="he-IL" baseline="0" dirty="0" err="1"/>
              <a:t>דביגטרן</a:t>
            </a:r>
            <a:r>
              <a:rPr lang="he-IL" baseline="0" dirty="0"/>
              <a:t> </a:t>
            </a:r>
            <a:r>
              <a:rPr lang="he-IL" baseline="0" dirty="0" err="1"/>
              <a:t>פרדקסה</a:t>
            </a:r>
            <a:r>
              <a:rPr lang="he-IL" baseline="0" dirty="0"/>
              <a:t> שנקרא </a:t>
            </a:r>
            <a:r>
              <a:rPr lang="en-US" baseline="0" dirty="0"/>
              <a:t>REDUAL</a:t>
            </a:r>
            <a:r>
              <a:rPr lang="he-IL" baseline="0" dirty="0"/>
              <a:t> שכלל 2700 מטופלים.</a:t>
            </a:r>
          </a:p>
          <a:p>
            <a:r>
              <a:rPr lang="he-IL" baseline="0" dirty="0"/>
              <a:t>ולפני ארבעה חודשים התפרסם המחקר של אפיקסבן אליקוויס שנקרא </a:t>
            </a:r>
            <a:r>
              <a:rPr lang="en-US" baseline="0" dirty="0"/>
              <a:t>AUGUSTUS</a:t>
            </a:r>
            <a:r>
              <a:rPr lang="he-IL" baseline="0" dirty="0"/>
              <a:t> וכלל 4600 מטופלים.</a:t>
            </a:r>
          </a:p>
          <a:p>
            <a:r>
              <a:rPr lang="he-IL" baseline="0" dirty="0"/>
              <a:t>ה-</a:t>
            </a:r>
            <a:r>
              <a:rPr lang="en-US" baseline="0" dirty="0"/>
              <a:t>primary endpoint</a:t>
            </a:r>
            <a:r>
              <a:rPr lang="he-IL" baseline="0" dirty="0"/>
              <a:t> של שלושת המחקרים היה דימומים, ואף אחד מהם לא היה </a:t>
            </a:r>
            <a:r>
              <a:rPr lang="en-US" baseline="0" dirty="0"/>
              <a:t>powered</a:t>
            </a:r>
            <a:r>
              <a:rPr lang="he-IL" baseline="0" dirty="0"/>
              <a:t>, כלומר לא היה עם מספיק </a:t>
            </a:r>
            <a:r>
              <a:rPr lang="he-IL" baseline="0" dirty="0" err="1"/>
              <a:t>כח</a:t>
            </a:r>
            <a:r>
              <a:rPr lang="he-IL" baseline="0" dirty="0"/>
              <a:t> סטטיסטי לבחון יעילות, אירועים איסכמיים.</a:t>
            </a:r>
          </a:p>
          <a:p>
            <a:r>
              <a:rPr lang="he-IL" baseline="0" dirty="0"/>
              <a:t>אני רוצה לעבור עכשיו בקצרה על תוצאות המחקרים.</a:t>
            </a:r>
            <a:endParaRPr lang="en-GB" dirty="0"/>
          </a:p>
        </p:txBody>
      </p:sp>
      <p:sp>
        <p:nvSpPr>
          <p:cNvPr id="4" name="Slide Number Placeholder 3"/>
          <p:cNvSpPr>
            <a:spLocks noGrp="1"/>
          </p:cNvSpPr>
          <p:nvPr>
            <p:ph type="sldNum" sz="quarter"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8FB21FCF-EAE0-4C2B-A47A-AAA914968C6F}"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1" eaLnBrk="1" fontAlgn="auto" latinLnBrk="0" hangingPunct="1">
                <a:lnSpc>
                  <a:spcPct val="100000"/>
                </a:lnSpc>
                <a:spcBef>
                  <a:spcPts val="0"/>
                </a:spcBef>
                <a:spcAft>
                  <a:spcPts val="0"/>
                </a:spcAft>
                <a:buClrTx/>
                <a:buSzTx/>
                <a:buFontTx/>
                <a:buNone/>
                <a:tabLst/>
                <a:defRPr/>
              </a:pPr>
              <a:t>9</a:t>
            </a:fld>
            <a:endParaRPr kumimoji="0" lang="nl-NL"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645401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dirty="0"/>
              <a:t>אם אנחנו מסתכלים על ה-</a:t>
            </a:r>
            <a:r>
              <a:rPr lang="en-US" dirty="0"/>
              <a:t>design</a:t>
            </a:r>
            <a:r>
              <a:rPr lang="he-IL" dirty="0"/>
              <a:t> של המחקרים ממש בגדול, אז אנחנו רואים שגם במחקר של קסרלטו וגם במחקר של פרדקסה כלל לא היתה זרוע של טריפל תרפי עם מינון רגיל של נואק (אני לא מחשיבה את הזרוע של מינון נמוך מאוד של קסרלטו, שלא אומצה על ידי אף רופא).</a:t>
            </a:r>
          </a:p>
          <a:p>
            <a:r>
              <a:rPr lang="he-IL" dirty="0"/>
              <a:t>מה שאומר שגיידליין שממליץ לתת למטופל טריפל תרפי, לא מתבסס על ראיות עם נואקס, לפחות הגיידליינס שהתפרסמו לפני מחקר האוגוסטוס.</a:t>
            </a:r>
          </a:p>
        </p:txBody>
      </p:sp>
      <p:sp>
        <p:nvSpPr>
          <p:cNvPr id="4" name="Slide Number Placeholder 3"/>
          <p:cNvSpPr>
            <a:spLocks noGrp="1"/>
          </p:cNvSpPr>
          <p:nvPr>
            <p:ph type="sldNum" sz="quarter"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C5081CBE-B888-4DE1-B861-643D2AC9A1CB}" type="slidenum">
              <a:rPr kumimoji="0" lang="he-IL"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10</a:t>
            </a:fld>
            <a:endParaRPr kumimoji="0" lang="he-IL"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36946394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dirty="0"/>
              <a:t>ואם אנחנו מסתכלים על</a:t>
            </a:r>
            <a:r>
              <a:rPr lang="he-IL" baseline="0" dirty="0"/>
              <a:t> תוצאות מחקר אוגוסטוס - כל ארבעת הזרועות על אותו גרף, </a:t>
            </a:r>
            <a:r>
              <a:rPr lang="he-IL" b="1" baseline="0" dirty="0"/>
              <a:t>יוצאת תמונה מאוד ברורה </a:t>
            </a:r>
            <a:r>
              <a:rPr lang="he-IL" baseline="0" dirty="0"/>
              <a:t>שמראה שכאשר מסירים את האספירין, כלומר נותנים דואל תרפי, מפחיתים משמעותית את הדימומים. גם הזרוע של דואל תרפי עם קומדין מראה פחות דימומים מטריפל תרפי עם קומדין.</a:t>
            </a:r>
          </a:p>
        </p:txBody>
      </p:sp>
      <p:sp>
        <p:nvSpPr>
          <p:cNvPr id="4" name="Date Placeholder 3"/>
          <p:cNvSpPr>
            <a:spLocks noGrp="1"/>
          </p:cNvSpPr>
          <p:nvPr>
            <p:ph type="dt"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F2C28D32-34CD-4812-BB85-5CC35FFE1477}" type="datetime8">
              <a:rPr kumimoji="0" lang="he-IL"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15 נובמבר 19</a:t>
            </a:fld>
            <a:endParaRPr kumimoji="0" lang="he-IL"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5" name="Slide Number Placeholder 4"/>
          <p:cNvSpPr>
            <a:spLocks noGrp="1"/>
          </p:cNvSpPr>
          <p:nvPr>
            <p:ph type="sldNum" sz="quarter" idx="11"/>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648F5712-CD0F-464B-9085-17E5A6B2D7BA}" type="slidenum">
              <a:rPr kumimoji="0" lang="he-IL"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11</a:t>
            </a:fld>
            <a:endParaRPr kumimoji="0" lang="he-IL"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16598573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dirty="0"/>
              <a:t>נקודה נוספת היא שראינו שיש הפחתה מובהקת בדימומים בטיפול של דואל תרפי לעומת טריפל תרפי, אבל השאלה היא האם יש לזה מחיר מבחינת היעילות, האירועים האיסכמים?</a:t>
            </a:r>
          </a:p>
          <a:p>
            <a:r>
              <a:rPr lang="he-IL" dirty="0"/>
              <a:t>בטיפול של טריפל תרפי לעומת דואל תרפי היתה הפחתה נומרית</a:t>
            </a:r>
            <a:r>
              <a:rPr lang="he-IL" baseline="0" dirty="0"/>
              <a:t> כמעט בכל המדדים שלא הגיעה למובהקות סטטיסטית.</a:t>
            </a:r>
          </a:p>
          <a:p>
            <a:r>
              <a:rPr lang="he-IL" baseline="0" dirty="0"/>
              <a:t>כלומר יש כאן איזשהו סיגנל ליתרון של </a:t>
            </a:r>
            <a:r>
              <a:rPr lang="he-IL" baseline="0" dirty="0" err="1"/>
              <a:t>טריפל</a:t>
            </a:r>
            <a:r>
              <a:rPr lang="he-IL" baseline="0" dirty="0"/>
              <a:t> לעומת דואל, אבל לא משהו מובהק.</a:t>
            </a:r>
          </a:p>
        </p:txBody>
      </p:sp>
      <p:sp>
        <p:nvSpPr>
          <p:cNvPr id="4" name="Date Placeholder 3"/>
          <p:cNvSpPr>
            <a:spLocks noGrp="1"/>
          </p:cNvSpPr>
          <p:nvPr>
            <p:ph type="dt"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F2C28D32-34CD-4812-BB85-5CC35FFE1477}" type="datetime8">
              <a:rPr kumimoji="0" lang="he-IL"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15 נובמבר 19</a:t>
            </a:fld>
            <a:endParaRPr kumimoji="0" lang="he-IL"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5" name="Slide Number Placeholder 4"/>
          <p:cNvSpPr>
            <a:spLocks noGrp="1"/>
          </p:cNvSpPr>
          <p:nvPr>
            <p:ph type="sldNum" sz="quarter" idx="11"/>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648F5712-CD0F-464B-9085-17E5A6B2D7BA}" type="slidenum">
              <a:rPr kumimoji="0" lang="he-IL"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12</a:t>
            </a:fld>
            <a:endParaRPr kumimoji="0" lang="he-IL"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38174284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file:///\\localhost\Users\monicamiele\Desktop\JOBS\SPARK%20JOBS\SIX%20DEGREES\Apixaban%20Expert%20Speaker%20Training\Logo\SENT\stage_logo_final_icon.png" TargetMode="External"/><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iapositive de titre">
    <p:spTree>
      <p:nvGrpSpPr>
        <p:cNvPr id="1" name=""/>
        <p:cNvGrpSpPr/>
        <p:nvPr/>
      </p:nvGrpSpPr>
      <p:grpSpPr>
        <a:xfrm>
          <a:off x="0" y="0"/>
          <a:ext cx="0" cy="0"/>
          <a:chOff x="0" y="0"/>
          <a:chExt cx="0" cy="0"/>
        </a:xfrm>
      </p:grpSpPr>
      <p:sp>
        <p:nvSpPr>
          <p:cNvPr id="4175876" name="Rectangle 4"/>
          <p:cNvSpPr>
            <a:spLocks noGrp="1" noChangeArrowheads="1"/>
          </p:cNvSpPr>
          <p:nvPr>
            <p:ph type="ctrTitle" sz="quarter"/>
          </p:nvPr>
        </p:nvSpPr>
        <p:spPr>
          <a:xfrm>
            <a:off x="143341" y="6093296"/>
            <a:ext cx="9751483" cy="764704"/>
          </a:xfrm>
          <a:ln algn="ctr"/>
        </p:spPr>
        <p:txBody>
          <a:bodyPr anchor="b"/>
          <a:lstStyle>
            <a:lvl1pPr>
              <a:defRPr sz="2800">
                <a:solidFill>
                  <a:schemeClr val="bg1"/>
                </a:solidFill>
              </a:defRPr>
            </a:lvl1pPr>
          </a:lstStyle>
          <a:p>
            <a:r>
              <a:rPr lang="en-US"/>
              <a:t>Click to edit Master title style</a:t>
            </a:r>
            <a:endParaRPr lang="en-US" dirty="0"/>
          </a:p>
        </p:txBody>
      </p:sp>
      <p:cxnSp>
        <p:nvCxnSpPr>
          <p:cNvPr id="3" name="Straight Connector 2"/>
          <p:cNvCxnSpPr/>
          <p:nvPr userDrawn="1"/>
        </p:nvCxnSpPr>
        <p:spPr>
          <a:xfrm>
            <a:off x="0" y="980728"/>
            <a:ext cx="12192000" cy="0"/>
          </a:xfrm>
          <a:prstGeom prst="line">
            <a:avLst/>
          </a:prstGeom>
          <a:ln w="19050">
            <a:solidFill>
              <a:srgbClr val="FF993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5379429"/>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fr-FR"/>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fr-FR" noProof="0" dirty="0"/>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10"/>
          </p:nvPr>
        </p:nvSpPr>
        <p:spPr>
          <a:xfrm>
            <a:off x="11582400" y="6477011"/>
            <a:ext cx="609600" cy="365125"/>
          </a:xfrm>
          <a:prstGeom prst="rect">
            <a:avLst/>
          </a:prstGeom>
        </p:spPr>
        <p:txBody>
          <a:bodyPr/>
          <a:lstStyle>
            <a:lvl1pPr fontAlgn="auto">
              <a:spcAft>
                <a:spcPts val="0"/>
              </a:spcAft>
              <a:defRPr/>
            </a:lvl1pPr>
          </a:lstStyle>
          <a:p>
            <a:fld id="{0C530971-2F1F-4383-A1DE-D88D01EBFD8C}" type="slidenum">
              <a:rPr lang="he-IL" smtClean="0"/>
              <a:t>‹#›</a:t>
            </a:fld>
            <a:endParaRPr lang="he-IL"/>
          </a:p>
        </p:txBody>
      </p:sp>
    </p:spTree>
    <p:extLst>
      <p:ext uri="{BB962C8B-B14F-4D97-AF65-F5344CB8AC3E}">
        <p14:creationId xmlns:p14="http://schemas.microsoft.com/office/powerpoint/2010/main" val="3450478590"/>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Click to edit Master title style</a:t>
            </a:r>
            <a:endParaRPr lang="fr-FR"/>
          </a:p>
        </p:txBody>
      </p:sp>
      <p:sp>
        <p:nvSpPr>
          <p:cNvPr id="3" name="Espace réservé du texte vertical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Slide Number Placeholder 5"/>
          <p:cNvSpPr>
            <a:spLocks noGrp="1"/>
          </p:cNvSpPr>
          <p:nvPr>
            <p:ph type="sldNum" sz="quarter" idx="10"/>
          </p:nvPr>
        </p:nvSpPr>
        <p:spPr>
          <a:xfrm>
            <a:off x="11582400" y="6477011"/>
            <a:ext cx="609600" cy="365125"/>
          </a:xfrm>
          <a:prstGeom prst="rect">
            <a:avLst/>
          </a:prstGeom>
        </p:spPr>
        <p:txBody>
          <a:bodyPr/>
          <a:lstStyle>
            <a:lvl1pPr fontAlgn="auto">
              <a:spcAft>
                <a:spcPts val="0"/>
              </a:spcAft>
              <a:defRPr/>
            </a:lvl1pPr>
          </a:lstStyle>
          <a:p>
            <a:fld id="{0C530971-2F1F-4383-A1DE-D88D01EBFD8C}" type="slidenum">
              <a:rPr lang="he-IL" smtClean="0"/>
              <a:t>‹#›</a:t>
            </a:fld>
            <a:endParaRPr lang="he-IL"/>
          </a:p>
        </p:txBody>
      </p:sp>
    </p:spTree>
    <p:extLst>
      <p:ext uri="{BB962C8B-B14F-4D97-AF65-F5344CB8AC3E}">
        <p14:creationId xmlns:p14="http://schemas.microsoft.com/office/powerpoint/2010/main" val="4193420326"/>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915406" y="265124"/>
            <a:ext cx="2832100" cy="5456237"/>
          </a:xfrm>
        </p:spPr>
        <p:txBody>
          <a:bodyPr vert="eaVert"/>
          <a:lstStyle/>
          <a:p>
            <a:r>
              <a:rPr lang="en-US"/>
              <a:t>Click to edit Master title style</a:t>
            </a:r>
            <a:endParaRPr lang="fr-FR"/>
          </a:p>
        </p:txBody>
      </p:sp>
      <p:sp>
        <p:nvSpPr>
          <p:cNvPr id="3" name="Espace réservé du texte vertical 2"/>
          <p:cNvSpPr>
            <a:spLocks noGrp="1"/>
          </p:cNvSpPr>
          <p:nvPr>
            <p:ph type="body" orient="vert" idx="1"/>
          </p:nvPr>
        </p:nvSpPr>
        <p:spPr>
          <a:xfrm>
            <a:off x="412757" y="265124"/>
            <a:ext cx="8299449" cy="54562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Slide Number Placeholder 5"/>
          <p:cNvSpPr>
            <a:spLocks noGrp="1"/>
          </p:cNvSpPr>
          <p:nvPr>
            <p:ph type="sldNum" sz="quarter" idx="10"/>
          </p:nvPr>
        </p:nvSpPr>
        <p:spPr>
          <a:xfrm>
            <a:off x="11582400" y="6477011"/>
            <a:ext cx="609600" cy="365125"/>
          </a:xfrm>
          <a:prstGeom prst="rect">
            <a:avLst/>
          </a:prstGeom>
        </p:spPr>
        <p:txBody>
          <a:bodyPr/>
          <a:lstStyle>
            <a:lvl1pPr fontAlgn="auto">
              <a:spcAft>
                <a:spcPts val="0"/>
              </a:spcAft>
              <a:defRPr/>
            </a:lvl1pPr>
          </a:lstStyle>
          <a:p>
            <a:fld id="{0C530971-2F1F-4383-A1DE-D88D01EBFD8C}" type="slidenum">
              <a:rPr lang="he-IL" smtClean="0"/>
              <a:t>‹#›</a:t>
            </a:fld>
            <a:endParaRPr lang="he-IL"/>
          </a:p>
        </p:txBody>
      </p:sp>
    </p:spTree>
    <p:extLst>
      <p:ext uri="{BB962C8B-B14F-4D97-AF65-F5344CB8AC3E}">
        <p14:creationId xmlns:p14="http://schemas.microsoft.com/office/powerpoint/2010/main" val="958566019"/>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412760" y="265113"/>
            <a:ext cx="10941049" cy="563562"/>
          </a:xfrm>
        </p:spPr>
        <p:txBody>
          <a:bodyPr/>
          <a:lstStyle/>
          <a:p>
            <a:r>
              <a:rPr lang="en-US"/>
              <a:t>Click to edit Master title style</a:t>
            </a:r>
            <a:endParaRPr lang="fr-FR"/>
          </a:p>
        </p:txBody>
      </p:sp>
      <p:sp>
        <p:nvSpPr>
          <p:cNvPr id="3" name="Espace réservé du tableau 2"/>
          <p:cNvSpPr>
            <a:spLocks noGrp="1"/>
          </p:cNvSpPr>
          <p:nvPr>
            <p:ph type="tbl" idx="1"/>
          </p:nvPr>
        </p:nvSpPr>
        <p:spPr>
          <a:xfrm>
            <a:off x="412752" y="1804988"/>
            <a:ext cx="11334749" cy="3916362"/>
          </a:xfrm>
        </p:spPr>
        <p:txBody>
          <a:bodyPr/>
          <a:lstStyle/>
          <a:p>
            <a:pPr lvl="0"/>
            <a:r>
              <a:rPr lang="en-US" noProof="0"/>
              <a:t>Click icon to add table</a:t>
            </a:r>
            <a:endParaRPr lang="fr-FR" noProof="0" dirty="0"/>
          </a:p>
        </p:txBody>
      </p:sp>
      <p:sp>
        <p:nvSpPr>
          <p:cNvPr id="4" name="Slide Number Placeholder 5"/>
          <p:cNvSpPr>
            <a:spLocks noGrp="1"/>
          </p:cNvSpPr>
          <p:nvPr>
            <p:ph type="sldNum" sz="quarter" idx="10"/>
          </p:nvPr>
        </p:nvSpPr>
        <p:spPr>
          <a:xfrm>
            <a:off x="11582400" y="6477011"/>
            <a:ext cx="609600" cy="365125"/>
          </a:xfrm>
          <a:prstGeom prst="rect">
            <a:avLst/>
          </a:prstGeom>
        </p:spPr>
        <p:txBody>
          <a:bodyPr/>
          <a:lstStyle>
            <a:lvl1pPr fontAlgn="auto">
              <a:spcAft>
                <a:spcPts val="0"/>
              </a:spcAft>
              <a:defRPr/>
            </a:lvl1pPr>
          </a:lstStyle>
          <a:p>
            <a:fld id="{0C530971-2F1F-4383-A1DE-D88D01EBFD8C}" type="slidenum">
              <a:rPr lang="he-IL" smtClean="0"/>
              <a:t>‹#›</a:t>
            </a:fld>
            <a:endParaRPr lang="he-IL"/>
          </a:p>
        </p:txBody>
      </p:sp>
      <p:cxnSp>
        <p:nvCxnSpPr>
          <p:cNvPr id="5" name="Straight Connector 4"/>
          <p:cNvCxnSpPr/>
          <p:nvPr userDrawn="1"/>
        </p:nvCxnSpPr>
        <p:spPr>
          <a:xfrm>
            <a:off x="0" y="980728"/>
            <a:ext cx="12192000" cy="0"/>
          </a:xfrm>
          <a:prstGeom prst="line">
            <a:avLst/>
          </a:prstGeom>
          <a:ln w="19050">
            <a:solidFill>
              <a:srgbClr val="FF993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3196131"/>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6_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1007435" y="2780928"/>
            <a:ext cx="10363200" cy="1362075"/>
          </a:xfrm>
        </p:spPr>
        <p:txBody>
          <a:bodyPr anchor="t"/>
          <a:lstStyle>
            <a:lvl1pPr algn="l">
              <a:defRPr sz="4000" b="1" cap="all"/>
            </a:lvl1pPr>
          </a:lstStyle>
          <a:p>
            <a:r>
              <a:rPr lang="en-US" noProof="0"/>
              <a:t>Click to edit Master title style</a:t>
            </a:r>
          </a:p>
        </p:txBody>
      </p:sp>
      <p:sp>
        <p:nvSpPr>
          <p:cNvPr id="3" name="Slide Number Placeholder 5"/>
          <p:cNvSpPr>
            <a:spLocks noGrp="1"/>
          </p:cNvSpPr>
          <p:nvPr>
            <p:ph type="sldNum" sz="quarter" idx="10"/>
          </p:nvPr>
        </p:nvSpPr>
        <p:spPr>
          <a:xfrm>
            <a:off x="11582400" y="6477011"/>
            <a:ext cx="609600" cy="365125"/>
          </a:xfrm>
          <a:prstGeom prst="rect">
            <a:avLst/>
          </a:prstGeom>
        </p:spPr>
        <p:txBody>
          <a:bodyPr/>
          <a:lstStyle>
            <a:lvl1pPr fontAlgn="auto">
              <a:spcAft>
                <a:spcPts val="0"/>
              </a:spcAft>
              <a:defRPr/>
            </a:lvl1pPr>
          </a:lstStyle>
          <a:p>
            <a:fld id="{0C530971-2F1F-4383-A1DE-D88D01EBFD8C}" type="slidenum">
              <a:rPr lang="he-IL" smtClean="0"/>
              <a:t>‹#›</a:t>
            </a:fld>
            <a:endParaRPr lang="he-IL"/>
          </a:p>
        </p:txBody>
      </p:sp>
      <p:cxnSp>
        <p:nvCxnSpPr>
          <p:cNvPr id="4" name="Straight Connector 3"/>
          <p:cNvCxnSpPr/>
          <p:nvPr userDrawn="1"/>
        </p:nvCxnSpPr>
        <p:spPr>
          <a:xfrm>
            <a:off x="0" y="980728"/>
            <a:ext cx="12192000" cy="0"/>
          </a:xfrm>
          <a:prstGeom prst="line">
            <a:avLst/>
          </a:prstGeom>
          <a:ln w="19050">
            <a:solidFill>
              <a:srgbClr val="FF993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4322137"/>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Divider Slide">
    <p:spTree>
      <p:nvGrpSpPr>
        <p:cNvPr id="1" name=""/>
        <p:cNvGrpSpPr/>
        <p:nvPr/>
      </p:nvGrpSpPr>
      <p:grpSpPr>
        <a:xfrm>
          <a:off x="0" y="0"/>
          <a:ext cx="0" cy="0"/>
          <a:chOff x="0" y="0"/>
          <a:chExt cx="0" cy="0"/>
        </a:xfrm>
      </p:grpSpPr>
      <p:pic>
        <p:nvPicPr>
          <p:cNvPr id="3" name="Picture 7" descr="APX00118_Template_Option1_PPT_v4-01.png"/>
          <p:cNvPicPr>
            <a:picLocks noChangeAspect="1"/>
          </p:cNvPicPr>
          <p:nvPr/>
        </p:nvPicPr>
        <p:blipFill rotWithShape="1">
          <a:blip r:embed="rId2">
            <a:extLst>
              <a:ext uri="{28A0092B-C50C-407E-A947-70E740481C1C}">
                <a14:useLocalDpi xmlns:a14="http://schemas.microsoft.com/office/drawing/2010/main" val="0"/>
              </a:ext>
            </a:extLst>
          </a:blip>
          <a:srcRect t="54760" b="5389"/>
          <a:stretch/>
        </p:blipFill>
        <p:spPr bwMode="auto">
          <a:xfrm>
            <a:off x="0" y="3755265"/>
            <a:ext cx="12192000" cy="2732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01700" y="1349376"/>
            <a:ext cx="10363200" cy="1089025"/>
          </a:xfrm>
        </p:spPr>
        <p:txBody>
          <a:bodyPr anchor="t">
            <a:normAutofit/>
          </a:bodyPr>
          <a:lstStyle>
            <a:lvl1pPr algn="ctr">
              <a:lnSpc>
                <a:spcPct val="100000"/>
              </a:lnSpc>
              <a:defRPr sz="2800" b="1">
                <a:solidFill>
                  <a:srgbClr val="293E6B"/>
                </a:solidFill>
                <a:latin typeface="Arial" pitchFamily="34" charset="0"/>
              </a:defRPr>
            </a:lvl1pPr>
          </a:lstStyle>
          <a:p>
            <a:r>
              <a:rPr lang="en-US"/>
              <a:t>Click to edit Master title style</a:t>
            </a:r>
            <a:endParaRPr lang="en-US" dirty="0"/>
          </a:p>
        </p:txBody>
      </p:sp>
      <p:sp>
        <p:nvSpPr>
          <p:cNvPr id="7" name="Slide Number Placeholder 11"/>
          <p:cNvSpPr>
            <a:spLocks noGrp="1"/>
          </p:cNvSpPr>
          <p:nvPr>
            <p:ph type="sldNum" sz="quarter" idx="10"/>
          </p:nvPr>
        </p:nvSpPr>
        <p:spPr>
          <a:xfrm>
            <a:off x="11582400" y="6477011"/>
            <a:ext cx="609600" cy="365125"/>
          </a:xfrm>
          <a:prstGeom prst="rect">
            <a:avLst/>
          </a:prstGeom>
        </p:spPr>
        <p:txBody>
          <a:bodyPr/>
          <a:lstStyle>
            <a:lvl1pPr algn="r" fontAlgn="auto">
              <a:spcBef>
                <a:spcPts val="0"/>
              </a:spcBef>
              <a:spcAft>
                <a:spcPts val="0"/>
              </a:spcAft>
              <a:defRPr sz="1000" b="0">
                <a:solidFill>
                  <a:srgbClr val="FFFFFF"/>
                </a:solidFill>
                <a:latin typeface="Arial" pitchFamily="34" charset="0"/>
                <a:ea typeface="+mn-ea"/>
                <a:cs typeface="Arial" pitchFamily="34" charset="0"/>
              </a:defRPr>
            </a:lvl1pPr>
          </a:lstStyle>
          <a:p>
            <a:fld id="{0C530971-2F1F-4383-A1DE-D88D01EBFD8C}" type="slidenum">
              <a:rPr lang="he-IL" smtClean="0"/>
              <a:t>‹#›</a:t>
            </a:fld>
            <a:endParaRPr lang="he-IL"/>
          </a:p>
        </p:txBody>
      </p:sp>
    </p:spTree>
    <p:extLst>
      <p:ext uri="{BB962C8B-B14F-4D97-AF65-F5344CB8AC3E}">
        <p14:creationId xmlns:p14="http://schemas.microsoft.com/office/powerpoint/2010/main" val="3351013480"/>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Patient Profile Folder">
    <p:spTree>
      <p:nvGrpSpPr>
        <p:cNvPr id="1" name=""/>
        <p:cNvGrpSpPr/>
        <p:nvPr/>
      </p:nvGrpSpPr>
      <p:grpSpPr>
        <a:xfrm>
          <a:off x="0" y="0"/>
          <a:ext cx="0" cy="0"/>
          <a:chOff x="0" y="0"/>
          <a:chExt cx="0" cy="0"/>
        </a:xfrm>
      </p:grpSpPr>
      <p:pic>
        <p:nvPicPr>
          <p:cNvPr id="3" name="Picture 2" descr="C:\Users\jaydmax02\Desktop\BGBwork_2-24-12_Eliquis\Eliquis_Paitent_folder_JD.png"/>
          <p:cNvPicPr>
            <a:picLocks noChangeArrowheads="1"/>
          </p:cNvPicPr>
          <p:nvPr/>
        </p:nvPicPr>
        <p:blipFill>
          <a:blip r:embed="rId2"/>
          <a:srcRect/>
          <a:stretch>
            <a:fillRect/>
          </a:stretch>
        </p:blipFill>
        <p:spPr bwMode="auto">
          <a:xfrm>
            <a:off x="609607" y="1257306"/>
            <a:ext cx="11095567" cy="4754563"/>
          </a:xfrm>
          <a:prstGeom prst="rect">
            <a:avLst/>
          </a:prstGeom>
          <a:noFill/>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lvl1pPr>
              <a:defRPr sz="2400"/>
            </a:lvl1pPr>
          </a:lstStyle>
          <a:p>
            <a:r>
              <a:rPr lang="en-US"/>
              <a:t>Click to edit Master title style</a:t>
            </a:r>
          </a:p>
        </p:txBody>
      </p:sp>
      <p:sp>
        <p:nvSpPr>
          <p:cNvPr id="4" name="Slide Number Placeholder 11"/>
          <p:cNvSpPr>
            <a:spLocks noGrp="1"/>
          </p:cNvSpPr>
          <p:nvPr>
            <p:ph type="sldNum" sz="quarter" idx="10"/>
          </p:nvPr>
        </p:nvSpPr>
        <p:spPr>
          <a:xfrm>
            <a:off x="11582400" y="6477011"/>
            <a:ext cx="609600" cy="365125"/>
          </a:xfrm>
          <a:prstGeom prst="rect">
            <a:avLst/>
          </a:prstGeom>
        </p:spPr>
        <p:txBody>
          <a:bodyPr/>
          <a:lstStyle>
            <a:lvl1pPr fontAlgn="auto">
              <a:spcBef>
                <a:spcPts val="0"/>
              </a:spcBef>
              <a:spcAft>
                <a:spcPts val="0"/>
              </a:spcAft>
              <a:defRPr>
                <a:ea typeface="+mn-ea"/>
              </a:defRPr>
            </a:lvl1pPr>
          </a:lstStyle>
          <a:p>
            <a:fld id="{0C530971-2F1F-4383-A1DE-D88D01EBFD8C}" type="slidenum">
              <a:rPr lang="he-IL" smtClean="0"/>
              <a:t>‹#›</a:t>
            </a:fld>
            <a:endParaRPr lang="he-IL"/>
          </a:p>
        </p:txBody>
      </p:sp>
      <p:cxnSp>
        <p:nvCxnSpPr>
          <p:cNvPr id="5" name="Straight Connector 4"/>
          <p:cNvCxnSpPr/>
          <p:nvPr userDrawn="1"/>
        </p:nvCxnSpPr>
        <p:spPr>
          <a:xfrm>
            <a:off x="0" y="980728"/>
            <a:ext cx="12192000" cy="0"/>
          </a:xfrm>
          <a:prstGeom prst="line">
            <a:avLst/>
          </a:prstGeom>
          <a:ln w="19050">
            <a:solidFill>
              <a:srgbClr val="FF993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8817906"/>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5_Titre de section">
    <p:spTree>
      <p:nvGrpSpPr>
        <p:cNvPr id="1" name=""/>
        <p:cNvGrpSpPr/>
        <p:nvPr/>
      </p:nvGrpSpPr>
      <p:grpSpPr>
        <a:xfrm>
          <a:off x="0" y="0"/>
          <a:ext cx="0" cy="0"/>
          <a:chOff x="0" y="0"/>
          <a:chExt cx="0" cy="0"/>
        </a:xfrm>
      </p:grpSpPr>
      <p:sp>
        <p:nvSpPr>
          <p:cNvPr id="3" name="Rectangle 2"/>
          <p:cNvSpPr>
            <a:spLocks noChangeArrowheads="1"/>
          </p:cNvSpPr>
          <p:nvPr/>
        </p:nvSpPr>
        <p:spPr bwMode="auto">
          <a:xfrm>
            <a:off x="0" y="549275"/>
            <a:ext cx="12192000" cy="503238"/>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ct val="90000"/>
              </a:lnSpc>
              <a:spcBef>
                <a:spcPct val="30000"/>
              </a:spcBef>
              <a:buClr>
                <a:srgbClr val="FF9900"/>
              </a:buClr>
              <a:buFont typeface="Wingdings" pitchFamily="2" charset="2"/>
              <a:buNone/>
              <a:defRPr/>
            </a:pPr>
            <a:endParaRPr lang="he-IL" altLang="he-IL" sz="1000">
              <a:ea typeface="Arial Unicode MS" pitchFamily="34" charset="-128"/>
              <a:cs typeface="Arial Unicode MS" pitchFamily="34" charset="-128"/>
            </a:endParaRPr>
          </a:p>
        </p:txBody>
      </p:sp>
      <p:sp>
        <p:nvSpPr>
          <p:cNvPr id="2" name="Titre 1"/>
          <p:cNvSpPr>
            <a:spLocks noGrp="1"/>
          </p:cNvSpPr>
          <p:nvPr>
            <p:ph type="title"/>
          </p:nvPr>
        </p:nvSpPr>
        <p:spPr>
          <a:xfrm>
            <a:off x="1007435" y="2780928"/>
            <a:ext cx="10363200" cy="1362075"/>
          </a:xfrm>
        </p:spPr>
        <p:txBody>
          <a:bodyPr anchor="t"/>
          <a:lstStyle>
            <a:lvl1pPr algn="l">
              <a:defRPr sz="4000" b="1" cap="all"/>
            </a:lvl1pPr>
          </a:lstStyle>
          <a:p>
            <a:r>
              <a:rPr lang="en-US" noProof="0"/>
              <a:t>Click to edit Master title style</a:t>
            </a:r>
          </a:p>
        </p:txBody>
      </p:sp>
      <p:sp>
        <p:nvSpPr>
          <p:cNvPr id="4" name="Slide Number Placeholder 5"/>
          <p:cNvSpPr>
            <a:spLocks noGrp="1"/>
          </p:cNvSpPr>
          <p:nvPr>
            <p:ph type="sldNum" sz="quarter" idx="10"/>
          </p:nvPr>
        </p:nvSpPr>
        <p:spPr>
          <a:xfrm>
            <a:off x="11582400" y="6477011"/>
            <a:ext cx="609600" cy="365125"/>
          </a:xfrm>
          <a:prstGeom prst="rect">
            <a:avLst/>
          </a:prstGeom>
        </p:spPr>
        <p:txBody>
          <a:bodyPr/>
          <a:lstStyle>
            <a:lvl1pPr fontAlgn="auto">
              <a:spcAft>
                <a:spcPts val="0"/>
              </a:spcAft>
              <a:defRPr/>
            </a:lvl1pPr>
          </a:lstStyle>
          <a:p>
            <a:fld id="{0C530971-2F1F-4383-A1DE-D88D01EBFD8C}" type="slidenum">
              <a:rPr lang="he-IL" smtClean="0"/>
              <a:t>‹#›</a:t>
            </a:fld>
            <a:endParaRPr lang="he-IL"/>
          </a:p>
        </p:txBody>
      </p:sp>
      <p:cxnSp>
        <p:nvCxnSpPr>
          <p:cNvPr id="5" name="Straight Connector 4"/>
          <p:cNvCxnSpPr/>
          <p:nvPr userDrawn="1"/>
        </p:nvCxnSpPr>
        <p:spPr>
          <a:xfrm>
            <a:off x="0" y="980728"/>
            <a:ext cx="12192000" cy="0"/>
          </a:xfrm>
          <a:prstGeom prst="line">
            <a:avLst/>
          </a:prstGeom>
          <a:ln w="19050">
            <a:solidFill>
              <a:srgbClr val="FF993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34683"/>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ext Placeholder 8"/>
          <p:cNvSpPr>
            <a:spLocks noGrp="1"/>
          </p:cNvSpPr>
          <p:nvPr>
            <p:ph type="body" sz="quarter" idx="15"/>
          </p:nvPr>
        </p:nvSpPr>
        <p:spPr>
          <a:xfrm>
            <a:off x="648000" y="6325200"/>
            <a:ext cx="10651200" cy="262800"/>
          </a:xfrm>
        </p:spPr>
        <p:txBody>
          <a:bodyPr anchor="b"/>
          <a:lstStyle>
            <a:lvl1pPr marL="0" indent="0">
              <a:buFontTx/>
              <a:buNone/>
              <a:defRPr sz="1200"/>
            </a:lvl1pPr>
          </a:lstStyle>
          <a:p>
            <a:pPr lvl="0"/>
            <a:r>
              <a:rPr lang="en-US"/>
              <a:t>Click to edit Master text styles</a:t>
            </a:r>
          </a:p>
        </p:txBody>
      </p:sp>
      <p:sp>
        <p:nvSpPr>
          <p:cNvPr id="5" name="Slide Number Placeholder 4"/>
          <p:cNvSpPr>
            <a:spLocks noGrp="1" noChangeArrowheads="1"/>
          </p:cNvSpPr>
          <p:nvPr>
            <p:ph type="sldNum" sz="quarter" idx="16"/>
          </p:nvPr>
        </p:nvSpPr>
        <p:spPr bwMode="auto">
          <a:xfrm>
            <a:off x="9271000" y="6254750"/>
            <a:ext cx="2844800" cy="476250"/>
          </a:xfrm>
          <a:prstGeom prst="rect">
            <a:avLst/>
          </a:prstGeom>
          <a:ln>
            <a:miter lim="800000"/>
            <a:headEnd/>
            <a:tailEnd/>
          </a:ln>
        </p:spPr>
        <p:txBody>
          <a:bodyPr anchor="b"/>
          <a:lstStyle>
            <a:lvl1pPr algn="r" rtl="1" eaLnBrk="0" hangingPunct="0">
              <a:lnSpc>
                <a:spcPct val="85000"/>
              </a:lnSpc>
              <a:defRPr sz="800">
                <a:solidFill>
                  <a:srgbClr val="00498B"/>
                </a:solidFill>
                <a:latin typeface="Tahoma" pitchFamily="34" charset="0"/>
                <a:ea typeface="ＭＳ Ｐゴシック" pitchFamily="34" charset="-128"/>
              </a:defRPr>
            </a:lvl1pPr>
          </a:lstStyle>
          <a:p>
            <a:fld id="{0C530971-2F1F-4383-A1DE-D88D01EBFD8C}" type="slidenum">
              <a:rPr lang="he-IL" smtClean="0"/>
              <a:t>‹#›</a:t>
            </a:fld>
            <a:endParaRPr lang="he-IL"/>
          </a:p>
        </p:txBody>
      </p:sp>
      <p:cxnSp>
        <p:nvCxnSpPr>
          <p:cNvPr id="6" name="Straight Connector 5"/>
          <p:cNvCxnSpPr/>
          <p:nvPr userDrawn="1"/>
        </p:nvCxnSpPr>
        <p:spPr>
          <a:xfrm>
            <a:off x="0" y="980728"/>
            <a:ext cx="12192000" cy="0"/>
          </a:xfrm>
          <a:prstGeom prst="line">
            <a:avLst/>
          </a:prstGeom>
          <a:ln w="19050">
            <a:solidFill>
              <a:srgbClr val="FF993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5658214"/>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1_Custom Layout">
    <p:spTree>
      <p:nvGrpSpPr>
        <p:cNvPr id="1" name=""/>
        <p:cNvGrpSpPr/>
        <p:nvPr/>
      </p:nvGrpSpPr>
      <p:grpSpPr>
        <a:xfrm>
          <a:off x="0" y="0"/>
          <a:ext cx="0" cy="0"/>
          <a:chOff x="0" y="0"/>
          <a:chExt cx="0" cy="0"/>
        </a:xfrm>
      </p:grpSpPr>
      <p:cxnSp>
        <p:nvCxnSpPr>
          <p:cNvPr id="6" name="Straight Connector 8"/>
          <p:cNvCxnSpPr>
            <a:cxnSpLocks noChangeShapeType="1"/>
          </p:cNvCxnSpPr>
          <p:nvPr/>
        </p:nvCxnSpPr>
        <p:spPr bwMode="auto">
          <a:xfrm>
            <a:off x="4627033" y="1841500"/>
            <a:ext cx="0" cy="3200400"/>
          </a:xfrm>
          <a:prstGeom prst="line">
            <a:avLst/>
          </a:prstGeom>
          <a:noFill/>
          <a:ln w="19050" algn="ctr">
            <a:solidFill>
              <a:srgbClr val="C0C0C0"/>
            </a:solidFill>
            <a:round/>
            <a:headEnd/>
            <a:tailEnd/>
          </a:ln>
          <a:extLst>
            <a:ext uri="{909E8E84-426E-40DD-AFC4-6F175D3DCCD1}">
              <a14:hiddenFill xmlns:a14="http://schemas.microsoft.com/office/drawing/2010/main">
                <a:noFill/>
              </a14:hiddenFill>
            </a:ext>
          </a:extLst>
        </p:spPr>
      </p:cxnSp>
      <p:pic>
        <p:nvPicPr>
          <p:cNvPr id="7" name="stage_logo_final_icon.png" descr="/Users/monicamiele/Desktop/JOBS/SPARK JOBS/SIX DEGREES/Apixaban Expert Speaker Training/Logo/SENT/stage_logo_final_icon.png"/>
          <p:cNvPicPr>
            <a:picLocks noChangeAspect="1"/>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529168" y="1900238"/>
            <a:ext cx="3913717" cy="314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sz="quarter" idx="10"/>
          </p:nvPr>
        </p:nvSpPr>
        <p:spPr>
          <a:xfrm>
            <a:off x="4845526" y="1943864"/>
            <a:ext cx="6877049" cy="2011362"/>
          </a:xfrm>
          <a:prstGeom prst="rect">
            <a:avLst/>
          </a:prstGeom>
        </p:spPr>
        <p:txBody>
          <a:bodyPr anchor="b"/>
          <a:lstStyle>
            <a:lvl1pPr marL="0" indent="0">
              <a:buFontTx/>
              <a:buNone/>
              <a:defRPr b="1">
                <a:solidFill>
                  <a:srgbClr val="0071BB"/>
                </a:solidFill>
              </a:defRPr>
            </a:lvl1pPr>
            <a:lvl2pPr marL="457200" indent="0">
              <a:buFontTx/>
              <a:buNone/>
              <a:defRPr b="1">
                <a:solidFill>
                  <a:srgbClr val="0071BB"/>
                </a:solidFill>
              </a:defRPr>
            </a:lvl2pPr>
            <a:lvl3pPr marL="914400" indent="0">
              <a:buFontTx/>
              <a:buNone/>
              <a:defRPr b="1">
                <a:solidFill>
                  <a:srgbClr val="0071BB"/>
                </a:solidFill>
              </a:defRPr>
            </a:lvl3pPr>
            <a:lvl4pPr marL="1371600" indent="0">
              <a:buFontTx/>
              <a:buNone/>
              <a:defRPr b="1">
                <a:solidFill>
                  <a:srgbClr val="0071BB"/>
                </a:solidFill>
              </a:defRPr>
            </a:lvl4pPr>
            <a:lvl5pPr marL="1828800" indent="0">
              <a:buFontTx/>
              <a:buNone/>
              <a:defRPr b="1">
                <a:solidFill>
                  <a:srgbClr val="0071BB"/>
                </a:solidFill>
              </a:defRPr>
            </a:lvl5pPr>
          </a:lstStyle>
          <a:p>
            <a:pPr lvl="0"/>
            <a:r>
              <a:rPr lang="en-US"/>
              <a:t>Click to edit Master text styles</a:t>
            </a:r>
          </a:p>
        </p:txBody>
      </p:sp>
      <p:sp>
        <p:nvSpPr>
          <p:cNvPr id="5" name="Text Placeholder 4"/>
          <p:cNvSpPr>
            <a:spLocks noGrp="1"/>
          </p:cNvSpPr>
          <p:nvPr>
            <p:ph type="body" sz="quarter" idx="11"/>
          </p:nvPr>
        </p:nvSpPr>
        <p:spPr>
          <a:xfrm>
            <a:off x="4845526" y="4153827"/>
            <a:ext cx="6877049" cy="812800"/>
          </a:xfrm>
          <a:prstGeom prst="rect">
            <a:avLst/>
          </a:prstGeom>
        </p:spPr>
        <p:txBody>
          <a:bodyPr/>
          <a:lstStyle>
            <a:lvl1pPr marL="0" indent="0">
              <a:buNone/>
              <a:defRPr sz="1600" b="1">
                <a:solidFill>
                  <a:srgbClr val="565656"/>
                </a:solidFill>
              </a:defRPr>
            </a:lvl1pPr>
            <a:lvl2pPr marL="457200" indent="0">
              <a:buNone/>
              <a:defRPr b="1">
                <a:solidFill>
                  <a:srgbClr val="777877"/>
                </a:solidFill>
              </a:defRPr>
            </a:lvl2pPr>
            <a:lvl3pPr marL="914400" indent="0">
              <a:buNone/>
              <a:defRPr b="1">
                <a:solidFill>
                  <a:srgbClr val="777877"/>
                </a:solidFill>
              </a:defRPr>
            </a:lvl3pPr>
            <a:lvl4pPr marL="1371600" indent="0">
              <a:buNone/>
              <a:defRPr b="1">
                <a:solidFill>
                  <a:srgbClr val="777877"/>
                </a:solidFill>
              </a:defRPr>
            </a:lvl4pPr>
            <a:lvl5pPr marL="1828800" indent="0">
              <a:buNone/>
              <a:defRPr b="1">
                <a:solidFill>
                  <a:srgbClr val="777877"/>
                </a:solidFill>
              </a:defRPr>
            </a:lvl5pPr>
          </a:lstStyle>
          <a:p>
            <a:pPr lvl="0"/>
            <a:r>
              <a:rPr lang="en-US"/>
              <a:t>Click to edit Master text styles</a:t>
            </a:r>
          </a:p>
        </p:txBody>
      </p:sp>
      <p:sp>
        <p:nvSpPr>
          <p:cNvPr id="11" name="Text Placeholder 6"/>
          <p:cNvSpPr>
            <a:spLocks noGrp="1"/>
          </p:cNvSpPr>
          <p:nvPr>
            <p:ph type="body" sz="quarter" idx="12"/>
          </p:nvPr>
        </p:nvSpPr>
        <p:spPr>
          <a:xfrm>
            <a:off x="8909057" y="6667990"/>
            <a:ext cx="2813049" cy="182880"/>
          </a:xfrm>
          <a:prstGeom prst="rect">
            <a:avLst/>
          </a:prstGeom>
        </p:spPr>
        <p:txBody>
          <a:bodyPr lIns="18288" tIns="18288" rIns="18288" bIns="18288">
            <a:normAutofit/>
          </a:bodyPr>
          <a:lstStyle>
            <a:lvl1pPr marL="0" indent="0" algn="r">
              <a:buNone/>
              <a:defRPr sz="800">
                <a:solidFill>
                  <a:schemeClr val="bg1"/>
                </a:solidFill>
              </a:defRPr>
            </a:lvl1pPr>
          </a:lstStyle>
          <a:p>
            <a:pPr lvl="0"/>
            <a:r>
              <a:rPr lang="en-US"/>
              <a:t>Click to edit Master text styles</a:t>
            </a:r>
          </a:p>
        </p:txBody>
      </p:sp>
      <p:cxnSp>
        <p:nvCxnSpPr>
          <p:cNvPr id="8" name="Straight Connector 7"/>
          <p:cNvCxnSpPr/>
          <p:nvPr userDrawn="1"/>
        </p:nvCxnSpPr>
        <p:spPr>
          <a:xfrm>
            <a:off x="0" y="980728"/>
            <a:ext cx="12192000" cy="0"/>
          </a:xfrm>
          <a:prstGeom prst="line">
            <a:avLst/>
          </a:prstGeom>
          <a:ln w="19050">
            <a:solidFill>
              <a:srgbClr val="FF993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535100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sz="2000"/>
            </a:lvl1pPr>
          </a:lstStyle>
          <a:p>
            <a:r>
              <a:rPr lang="en-US"/>
              <a:t>Click to edit Master title style</a:t>
            </a:r>
            <a:endParaRPr lang="fr-FR"/>
          </a:p>
        </p:txBody>
      </p:sp>
      <p:sp>
        <p:nvSpPr>
          <p:cNvPr id="3" name="Espace réservé du contenu 2"/>
          <p:cNvSpPr>
            <a:spLocks noGrp="1"/>
          </p:cNvSpPr>
          <p:nvPr>
            <p:ph idx="1"/>
          </p:nvPr>
        </p:nvSpPr>
        <p:spPr/>
        <p:txBody>
          <a:bodyPr/>
          <a:lstStyle>
            <a:lvl1pPr>
              <a:defRPr sz="2000"/>
            </a:lvl1pPr>
            <a:lvl2pPr>
              <a:defRPr sz="1800"/>
            </a:lvl2pPr>
            <a:lvl3pPr>
              <a:defRPr sz="1600"/>
            </a:lvl3pPr>
            <a:lvl4pPr>
              <a:defRPr sz="14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
        <p:nvSpPr>
          <p:cNvPr id="4" name="Slide Number Placeholder 5"/>
          <p:cNvSpPr>
            <a:spLocks noGrp="1"/>
          </p:cNvSpPr>
          <p:nvPr>
            <p:ph type="sldNum" sz="quarter" idx="10"/>
          </p:nvPr>
        </p:nvSpPr>
        <p:spPr>
          <a:xfrm>
            <a:off x="11582400" y="6477011"/>
            <a:ext cx="609600" cy="365125"/>
          </a:xfrm>
          <a:prstGeom prst="rect">
            <a:avLst/>
          </a:prstGeom>
        </p:spPr>
        <p:txBody>
          <a:bodyPr/>
          <a:lstStyle>
            <a:lvl1pPr fontAlgn="auto">
              <a:spcAft>
                <a:spcPts val="0"/>
              </a:spcAft>
              <a:defRPr/>
            </a:lvl1pPr>
          </a:lstStyle>
          <a:p>
            <a:fld id="{0C530971-2F1F-4383-A1DE-D88D01EBFD8C}" type="slidenum">
              <a:rPr lang="he-IL" smtClean="0"/>
              <a:t>‹#›</a:t>
            </a:fld>
            <a:endParaRPr lang="he-IL"/>
          </a:p>
        </p:txBody>
      </p:sp>
      <p:cxnSp>
        <p:nvCxnSpPr>
          <p:cNvPr id="5" name="Straight Connector 4"/>
          <p:cNvCxnSpPr/>
          <p:nvPr userDrawn="1"/>
        </p:nvCxnSpPr>
        <p:spPr>
          <a:xfrm>
            <a:off x="0" y="980728"/>
            <a:ext cx="12192000" cy="0"/>
          </a:xfrm>
          <a:prstGeom prst="line">
            <a:avLst/>
          </a:prstGeom>
          <a:ln w="19050">
            <a:solidFill>
              <a:srgbClr val="FF993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7506792"/>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10"/>
          </p:nvPr>
        </p:nvSpPr>
        <p:spPr>
          <a:xfrm>
            <a:off x="1255597" y="6021331"/>
            <a:ext cx="5984579" cy="590550"/>
          </a:xfrm>
        </p:spPr>
        <p:txBody>
          <a:bodyPr lIns="45720" rIns="45720" anchor="b">
            <a:noAutofit/>
          </a:bodyPr>
          <a:lstStyle>
            <a:lvl1pPr marL="0" indent="0">
              <a:buNone/>
              <a:defRPr sz="1000">
                <a:solidFill>
                  <a:schemeClr val="tx1">
                    <a:lumMod val="75000"/>
                  </a:schemeClr>
                </a:solidFill>
              </a:defRPr>
            </a:lvl1pPr>
          </a:lstStyle>
          <a:p>
            <a:pPr lvl="0"/>
            <a:r>
              <a:rPr lang="en-US"/>
              <a:t>Click to edit Master text styles</a:t>
            </a:r>
          </a:p>
        </p:txBody>
      </p:sp>
      <p:sp>
        <p:nvSpPr>
          <p:cNvPr id="7" name="Text Placeholder 6"/>
          <p:cNvSpPr>
            <a:spLocks noGrp="1"/>
          </p:cNvSpPr>
          <p:nvPr>
            <p:ph type="body" sz="quarter" idx="11"/>
          </p:nvPr>
        </p:nvSpPr>
        <p:spPr>
          <a:xfrm>
            <a:off x="8909057" y="6667990"/>
            <a:ext cx="2813049" cy="182880"/>
          </a:xfrm>
        </p:spPr>
        <p:txBody>
          <a:bodyPr lIns="18288" tIns="18288" rIns="18288" bIns="18288"/>
          <a:lstStyle>
            <a:lvl1pPr marL="0" indent="0" algn="r">
              <a:buNone/>
              <a:defRPr sz="800">
                <a:solidFill>
                  <a:schemeClr val="tx2"/>
                </a:solidFill>
              </a:defRPr>
            </a:lvl1pPr>
          </a:lstStyle>
          <a:p>
            <a:pPr lvl="0"/>
            <a:r>
              <a:rPr lang="en-US"/>
              <a:t>Click to edit Master text styles</a:t>
            </a:r>
          </a:p>
        </p:txBody>
      </p:sp>
      <p:cxnSp>
        <p:nvCxnSpPr>
          <p:cNvPr id="6" name="Straight Connector 5"/>
          <p:cNvCxnSpPr/>
          <p:nvPr userDrawn="1"/>
        </p:nvCxnSpPr>
        <p:spPr>
          <a:xfrm>
            <a:off x="0" y="980728"/>
            <a:ext cx="12192000" cy="0"/>
          </a:xfrm>
          <a:prstGeom prst="line">
            <a:avLst/>
          </a:prstGeom>
          <a:ln w="19050">
            <a:solidFill>
              <a:srgbClr val="FF993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0069561"/>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10"/>
          </p:nvPr>
        </p:nvSpPr>
        <p:spPr>
          <a:xfrm>
            <a:off x="1255597" y="6021331"/>
            <a:ext cx="5984579" cy="590550"/>
          </a:xfrm>
        </p:spPr>
        <p:txBody>
          <a:bodyPr lIns="45720" rIns="45720" anchor="b">
            <a:noAutofit/>
          </a:bodyPr>
          <a:lstStyle>
            <a:lvl1pPr marL="0" indent="0">
              <a:buNone/>
              <a:defRPr sz="1000">
                <a:solidFill>
                  <a:schemeClr val="tx1">
                    <a:lumMod val="75000"/>
                  </a:schemeClr>
                </a:solidFill>
              </a:defRPr>
            </a:lvl1pPr>
          </a:lstStyle>
          <a:p>
            <a:pPr lvl="0"/>
            <a:r>
              <a:rPr lang="en-US"/>
              <a:t>Click to edit Master text styles</a:t>
            </a:r>
          </a:p>
        </p:txBody>
      </p:sp>
      <p:sp>
        <p:nvSpPr>
          <p:cNvPr id="7" name="Text Placeholder 6"/>
          <p:cNvSpPr>
            <a:spLocks noGrp="1"/>
          </p:cNvSpPr>
          <p:nvPr>
            <p:ph type="body" sz="quarter" idx="11"/>
          </p:nvPr>
        </p:nvSpPr>
        <p:spPr>
          <a:xfrm>
            <a:off x="8909057" y="6667990"/>
            <a:ext cx="2813049" cy="182880"/>
          </a:xfrm>
        </p:spPr>
        <p:txBody>
          <a:bodyPr lIns="18288" tIns="18288" rIns="18288" bIns="18288"/>
          <a:lstStyle>
            <a:lvl1pPr marL="0" indent="0" algn="r">
              <a:buNone/>
              <a:defRPr sz="800">
                <a:solidFill>
                  <a:schemeClr val="tx2"/>
                </a:solidFill>
              </a:defRPr>
            </a:lvl1pPr>
          </a:lstStyle>
          <a:p>
            <a:pPr lvl="0"/>
            <a:r>
              <a:rPr lang="en-US"/>
              <a:t>Click to edit Master text styles</a:t>
            </a:r>
          </a:p>
        </p:txBody>
      </p:sp>
      <p:cxnSp>
        <p:nvCxnSpPr>
          <p:cNvPr id="6" name="Straight Connector 5"/>
          <p:cNvCxnSpPr/>
          <p:nvPr userDrawn="1"/>
        </p:nvCxnSpPr>
        <p:spPr>
          <a:xfrm>
            <a:off x="0" y="980728"/>
            <a:ext cx="12192000" cy="0"/>
          </a:xfrm>
          <a:prstGeom prst="line">
            <a:avLst/>
          </a:prstGeom>
          <a:ln w="19050">
            <a:solidFill>
              <a:srgbClr val="FF993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6138249"/>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10"/>
          </p:nvPr>
        </p:nvSpPr>
        <p:spPr>
          <a:xfrm>
            <a:off x="1255597" y="6021331"/>
            <a:ext cx="5984579" cy="590550"/>
          </a:xfrm>
        </p:spPr>
        <p:txBody>
          <a:bodyPr lIns="45720" rIns="45720" anchor="b">
            <a:noAutofit/>
          </a:bodyPr>
          <a:lstStyle>
            <a:lvl1pPr marL="0" indent="0">
              <a:buNone/>
              <a:defRPr sz="1000">
                <a:solidFill>
                  <a:schemeClr val="tx1">
                    <a:lumMod val="75000"/>
                  </a:schemeClr>
                </a:solidFill>
              </a:defRPr>
            </a:lvl1pPr>
          </a:lstStyle>
          <a:p>
            <a:pPr lvl="0"/>
            <a:r>
              <a:rPr lang="en-US"/>
              <a:t>Click to edit Master text styles</a:t>
            </a:r>
          </a:p>
        </p:txBody>
      </p:sp>
      <p:sp>
        <p:nvSpPr>
          <p:cNvPr id="7" name="Text Placeholder 6"/>
          <p:cNvSpPr>
            <a:spLocks noGrp="1"/>
          </p:cNvSpPr>
          <p:nvPr>
            <p:ph type="body" sz="quarter" idx="11"/>
          </p:nvPr>
        </p:nvSpPr>
        <p:spPr>
          <a:xfrm>
            <a:off x="8909057" y="6667990"/>
            <a:ext cx="2813049" cy="182880"/>
          </a:xfrm>
        </p:spPr>
        <p:txBody>
          <a:bodyPr lIns="18288" tIns="18288" rIns="18288" bIns="18288"/>
          <a:lstStyle>
            <a:lvl1pPr marL="0" indent="0" algn="r">
              <a:buNone/>
              <a:defRPr sz="800">
                <a:solidFill>
                  <a:schemeClr val="tx2"/>
                </a:solidFill>
              </a:defRPr>
            </a:lvl1pPr>
          </a:lstStyle>
          <a:p>
            <a:pPr lvl="0"/>
            <a:r>
              <a:rPr lang="en-US"/>
              <a:t>Click to edit Master text styles</a:t>
            </a:r>
          </a:p>
        </p:txBody>
      </p:sp>
      <p:cxnSp>
        <p:nvCxnSpPr>
          <p:cNvPr id="6" name="Straight Connector 5"/>
          <p:cNvCxnSpPr/>
          <p:nvPr userDrawn="1"/>
        </p:nvCxnSpPr>
        <p:spPr>
          <a:xfrm>
            <a:off x="0" y="980728"/>
            <a:ext cx="12192000" cy="0"/>
          </a:xfrm>
          <a:prstGeom prst="line">
            <a:avLst/>
          </a:prstGeom>
          <a:ln w="19050">
            <a:solidFill>
              <a:srgbClr val="FF993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5754631"/>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10"/>
          </p:nvPr>
        </p:nvSpPr>
        <p:spPr>
          <a:xfrm>
            <a:off x="1255597" y="6021331"/>
            <a:ext cx="5984579" cy="590550"/>
          </a:xfrm>
        </p:spPr>
        <p:txBody>
          <a:bodyPr lIns="45720" rIns="45720" anchor="b">
            <a:noAutofit/>
          </a:bodyPr>
          <a:lstStyle>
            <a:lvl1pPr marL="0" indent="0">
              <a:buNone/>
              <a:defRPr sz="1000">
                <a:solidFill>
                  <a:schemeClr val="tx1">
                    <a:lumMod val="75000"/>
                  </a:schemeClr>
                </a:solidFill>
              </a:defRPr>
            </a:lvl1pPr>
          </a:lstStyle>
          <a:p>
            <a:pPr lvl="0"/>
            <a:r>
              <a:rPr lang="en-US"/>
              <a:t>Click to edit Master text styles</a:t>
            </a:r>
          </a:p>
        </p:txBody>
      </p:sp>
      <p:sp>
        <p:nvSpPr>
          <p:cNvPr id="7" name="Text Placeholder 6"/>
          <p:cNvSpPr>
            <a:spLocks noGrp="1"/>
          </p:cNvSpPr>
          <p:nvPr>
            <p:ph type="body" sz="quarter" idx="11"/>
          </p:nvPr>
        </p:nvSpPr>
        <p:spPr>
          <a:xfrm>
            <a:off x="8909057" y="6667990"/>
            <a:ext cx="2813049" cy="182880"/>
          </a:xfrm>
        </p:spPr>
        <p:txBody>
          <a:bodyPr lIns="18288" tIns="18288" rIns="18288" bIns="18288"/>
          <a:lstStyle>
            <a:lvl1pPr marL="0" indent="0" algn="r">
              <a:buNone/>
              <a:defRPr sz="800">
                <a:solidFill>
                  <a:schemeClr val="tx2"/>
                </a:solidFill>
              </a:defRPr>
            </a:lvl1pPr>
          </a:lstStyle>
          <a:p>
            <a:pPr lvl="0"/>
            <a:r>
              <a:rPr lang="en-US"/>
              <a:t>Click to edit Master text styles</a:t>
            </a:r>
          </a:p>
        </p:txBody>
      </p:sp>
      <p:cxnSp>
        <p:nvCxnSpPr>
          <p:cNvPr id="6" name="Straight Connector 5"/>
          <p:cNvCxnSpPr/>
          <p:nvPr userDrawn="1"/>
        </p:nvCxnSpPr>
        <p:spPr>
          <a:xfrm>
            <a:off x="0" y="980728"/>
            <a:ext cx="12192000" cy="0"/>
          </a:xfrm>
          <a:prstGeom prst="line">
            <a:avLst/>
          </a:prstGeom>
          <a:ln w="19050">
            <a:solidFill>
              <a:srgbClr val="FF993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2737588"/>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10"/>
          </p:nvPr>
        </p:nvSpPr>
        <p:spPr>
          <a:xfrm>
            <a:off x="1255597" y="6021331"/>
            <a:ext cx="5984579" cy="590550"/>
          </a:xfrm>
        </p:spPr>
        <p:txBody>
          <a:bodyPr lIns="45720" rIns="45720" anchor="b">
            <a:noAutofit/>
          </a:bodyPr>
          <a:lstStyle>
            <a:lvl1pPr marL="0" indent="0">
              <a:buNone/>
              <a:defRPr sz="1000">
                <a:solidFill>
                  <a:schemeClr val="tx1">
                    <a:lumMod val="75000"/>
                  </a:schemeClr>
                </a:solidFill>
              </a:defRPr>
            </a:lvl1pPr>
          </a:lstStyle>
          <a:p>
            <a:pPr lvl="0"/>
            <a:r>
              <a:rPr lang="en-US"/>
              <a:t>Click to edit Master text styles</a:t>
            </a:r>
          </a:p>
        </p:txBody>
      </p:sp>
      <p:sp>
        <p:nvSpPr>
          <p:cNvPr id="7" name="Text Placeholder 6"/>
          <p:cNvSpPr>
            <a:spLocks noGrp="1"/>
          </p:cNvSpPr>
          <p:nvPr>
            <p:ph type="body" sz="quarter" idx="11"/>
          </p:nvPr>
        </p:nvSpPr>
        <p:spPr>
          <a:xfrm>
            <a:off x="8909057" y="6667990"/>
            <a:ext cx="2813049" cy="182880"/>
          </a:xfrm>
        </p:spPr>
        <p:txBody>
          <a:bodyPr lIns="18288" tIns="18288" rIns="18288" bIns="18288"/>
          <a:lstStyle>
            <a:lvl1pPr marL="0" indent="0" algn="r">
              <a:buNone/>
              <a:defRPr sz="800">
                <a:solidFill>
                  <a:schemeClr val="tx2"/>
                </a:solidFill>
              </a:defRPr>
            </a:lvl1pPr>
          </a:lstStyle>
          <a:p>
            <a:pPr lvl="0"/>
            <a:r>
              <a:rPr lang="en-US"/>
              <a:t>Click to edit Master text styles</a:t>
            </a:r>
          </a:p>
        </p:txBody>
      </p:sp>
      <p:cxnSp>
        <p:nvCxnSpPr>
          <p:cNvPr id="6" name="Straight Connector 5"/>
          <p:cNvCxnSpPr/>
          <p:nvPr userDrawn="1"/>
        </p:nvCxnSpPr>
        <p:spPr>
          <a:xfrm>
            <a:off x="0" y="980728"/>
            <a:ext cx="12192000" cy="0"/>
          </a:xfrm>
          <a:prstGeom prst="line">
            <a:avLst/>
          </a:prstGeom>
          <a:ln w="19050">
            <a:solidFill>
              <a:srgbClr val="FF993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5228136"/>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10"/>
          </p:nvPr>
        </p:nvSpPr>
        <p:spPr>
          <a:xfrm>
            <a:off x="1255597" y="6021331"/>
            <a:ext cx="5984579" cy="590550"/>
          </a:xfrm>
        </p:spPr>
        <p:txBody>
          <a:bodyPr lIns="45720" rIns="45720" anchor="b">
            <a:noAutofit/>
          </a:bodyPr>
          <a:lstStyle>
            <a:lvl1pPr marL="0" indent="0">
              <a:buNone/>
              <a:defRPr sz="1000">
                <a:solidFill>
                  <a:schemeClr val="tx1">
                    <a:lumMod val="75000"/>
                  </a:schemeClr>
                </a:solidFill>
              </a:defRPr>
            </a:lvl1pPr>
          </a:lstStyle>
          <a:p>
            <a:pPr lvl="0"/>
            <a:r>
              <a:rPr lang="en-US"/>
              <a:t>Click to edit Master text styles</a:t>
            </a:r>
          </a:p>
        </p:txBody>
      </p:sp>
      <p:sp>
        <p:nvSpPr>
          <p:cNvPr id="7" name="Text Placeholder 6"/>
          <p:cNvSpPr>
            <a:spLocks noGrp="1"/>
          </p:cNvSpPr>
          <p:nvPr>
            <p:ph type="body" sz="quarter" idx="11"/>
          </p:nvPr>
        </p:nvSpPr>
        <p:spPr>
          <a:xfrm>
            <a:off x="8909057" y="6667990"/>
            <a:ext cx="2813049" cy="182880"/>
          </a:xfrm>
        </p:spPr>
        <p:txBody>
          <a:bodyPr lIns="18288" tIns="18288" rIns="18288" bIns="18288"/>
          <a:lstStyle>
            <a:lvl1pPr marL="0" indent="0" algn="r">
              <a:buNone/>
              <a:defRPr sz="800">
                <a:solidFill>
                  <a:schemeClr val="tx2"/>
                </a:solidFill>
              </a:defRPr>
            </a:lvl1pPr>
          </a:lstStyle>
          <a:p>
            <a:pPr lvl="0"/>
            <a:r>
              <a:rPr lang="en-US"/>
              <a:t>Click to edit Master text styles</a:t>
            </a:r>
          </a:p>
        </p:txBody>
      </p:sp>
      <p:cxnSp>
        <p:nvCxnSpPr>
          <p:cNvPr id="6" name="Straight Connector 5"/>
          <p:cNvCxnSpPr/>
          <p:nvPr userDrawn="1"/>
        </p:nvCxnSpPr>
        <p:spPr>
          <a:xfrm>
            <a:off x="0" y="980728"/>
            <a:ext cx="12192000" cy="0"/>
          </a:xfrm>
          <a:prstGeom prst="line">
            <a:avLst/>
          </a:prstGeom>
          <a:ln w="19050">
            <a:solidFill>
              <a:srgbClr val="FF993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2330246"/>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10"/>
          </p:nvPr>
        </p:nvSpPr>
        <p:spPr>
          <a:xfrm>
            <a:off x="1255597" y="6021331"/>
            <a:ext cx="5984579" cy="590550"/>
          </a:xfrm>
        </p:spPr>
        <p:txBody>
          <a:bodyPr lIns="45720" rIns="45720" anchor="b">
            <a:noAutofit/>
          </a:bodyPr>
          <a:lstStyle>
            <a:lvl1pPr marL="0" indent="0">
              <a:buNone/>
              <a:defRPr sz="1000">
                <a:solidFill>
                  <a:schemeClr val="tx1">
                    <a:lumMod val="75000"/>
                  </a:schemeClr>
                </a:solidFill>
              </a:defRPr>
            </a:lvl1pPr>
          </a:lstStyle>
          <a:p>
            <a:pPr lvl="0"/>
            <a:r>
              <a:rPr lang="en-US"/>
              <a:t>Click to edit Master text styles</a:t>
            </a:r>
          </a:p>
        </p:txBody>
      </p:sp>
      <p:sp>
        <p:nvSpPr>
          <p:cNvPr id="7" name="Text Placeholder 6"/>
          <p:cNvSpPr>
            <a:spLocks noGrp="1"/>
          </p:cNvSpPr>
          <p:nvPr>
            <p:ph type="body" sz="quarter" idx="11"/>
          </p:nvPr>
        </p:nvSpPr>
        <p:spPr>
          <a:xfrm>
            <a:off x="8909057" y="6667990"/>
            <a:ext cx="2813049" cy="182880"/>
          </a:xfrm>
        </p:spPr>
        <p:txBody>
          <a:bodyPr lIns="18288" tIns="18288" rIns="18288" bIns="18288"/>
          <a:lstStyle>
            <a:lvl1pPr marL="0" indent="0" algn="r">
              <a:buNone/>
              <a:defRPr sz="800">
                <a:solidFill>
                  <a:schemeClr val="tx2"/>
                </a:solidFill>
              </a:defRPr>
            </a:lvl1pPr>
          </a:lstStyle>
          <a:p>
            <a:pPr lvl="0"/>
            <a:r>
              <a:rPr lang="en-US"/>
              <a:t>Click to edit Master text styles</a:t>
            </a:r>
          </a:p>
        </p:txBody>
      </p:sp>
      <p:cxnSp>
        <p:nvCxnSpPr>
          <p:cNvPr id="6" name="Straight Connector 5"/>
          <p:cNvCxnSpPr/>
          <p:nvPr userDrawn="1"/>
        </p:nvCxnSpPr>
        <p:spPr>
          <a:xfrm>
            <a:off x="0" y="980728"/>
            <a:ext cx="12192000" cy="0"/>
          </a:xfrm>
          <a:prstGeom prst="line">
            <a:avLst/>
          </a:prstGeom>
          <a:ln w="19050">
            <a:solidFill>
              <a:srgbClr val="FF993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527453"/>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10"/>
          </p:nvPr>
        </p:nvSpPr>
        <p:spPr>
          <a:xfrm>
            <a:off x="1255597" y="6021331"/>
            <a:ext cx="5984579" cy="590550"/>
          </a:xfrm>
        </p:spPr>
        <p:txBody>
          <a:bodyPr lIns="45720" rIns="45720" anchor="b">
            <a:noAutofit/>
          </a:bodyPr>
          <a:lstStyle>
            <a:lvl1pPr marL="0" indent="0">
              <a:buNone/>
              <a:defRPr sz="1000">
                <a:solidFill>
                  <a:schemeClr val="tx1">
                    <a:lumMod val="75000"/>
                  </a:schemeClr>
                </a:solidFill>
              </a:defRPr>
            </a:lvl1pPr>
          </a:lstStyle>
          <a:p>
            <a:pPr lvl="0"/>
            <a:r>
              <a:rPr lang="en-US"/>
              <a:t>Click to edit Master text styles</a:t>
            </a:r>
          </a:p>
        </p:txBody>
      </p:sp>
      <p:sp>
        <p:nvSpPr>
          <p:cNvPr id="7" name="Text Placeholder 6"/>
          <p:cNvSpPr>
            <a:spLocks noGrp="1"/>
          </p:cNvSpPr>
          <p:nvPr>
            <p:ph type="body" sz="quarter" idx="11"/>
          </p:nvPr>
        </p:nvSpPr>
        <p:spPr>
          <a:xfrm>
            <a:off x="8909057" y="6667990"/>
            <a:ext cx="2813049" cy="182880"/>
          </a:xfrm>
        </p:spPr>
        <p:txBody>
          <a:bodyPr lIns="18288" tIns="18288" rIns="18288" bIns="18288"/>
          <a:lstStyle>
            <a:lvl1pPr marL="0" indent="0" algn="r">
              <a:buNone/>
              <a:defRPr sz="800">
                <a:solidFill>
                  <a:schemeClr val="tx2"/>
                </a:solidFill>
              </a:defRPr>
            </a:lvl1pPr>
          </a:lstStyle>
          <a:p>
            <a:pPr lvl="0"/>
            <a:r>
              <a:rPr lang="en-US"/>
              <a:t>Click to edit Master text styles</a:t>
            </a:r>
          </a:p>
        </p:txBody>
      </p:sp>
      <p:cxnSp>
        <p:nvCxnSpPr>
          <p:cNvPr id="6" name="Straight Connector 5"/>
          <p:cNvCxnSpPr/>
          <p:nvPr userDrawn="1"/>
        </p:nvCxnSpPr>
        <p:spPr>
          <a:xfrm>
            <a:off x="0" y="980728"/>
            <a:ext cx="12192000" cy="0"/>
          </a:xfrm>
          <a:prstGeom prst="line">
            <a:avLst/>
          </a:prstGeom>
          <a:ln w="19050">
            <a:solidFill>
              <a:srgbClr val="FF993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3820425"/>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ext Placeholder 8"/>
          <p:cNvSpPr>
            <a:spLocks noGrp="1"/>
          </p:cNvSpPr>
          <p:nvPr>
            <p:ph type="body" sz="quarter" idx="15"/>
          </p:nvPr>
        </p:nvSpPr>
        <p:spPr>
          <a:xfrm>
            <a:off x="648000" y="6325200"/>
            <a:ext cx="10651200" cy="262800"/>
          </a:xfrm>
        </p:spPr>
        <p:txBody>
          <a:bodyPr anchor="b"/>
          <a:lstStyle>
            <a:lvl1pPr marL="0" indent="0">
              <a:buFontTx/>
              <a:buNone/>
              <a:defRPr sz="1200"/>
            </a:lvl1pPr>
          </a:lstStyle>
          <a:p>
            <a:pPr lvl="0"/>
            <a:r>
              <a:rPr lang="en-US"/>
              <a:t>Click to edit Master text styles</a:t>
            </a:r>
          </a:p>
        </p:txBody>
      </p:sp>
      <p:sp>
        <p:nvSpPr>
          <p:cNvPr id="5" name="Slide Number Placeholder 4"/>
          <p:cNvSpPr>
            <a:spLocks noGrp="1" noChangeArrowheads="1"/>
          </p:cNvSpPr>
          <p:nvPr>
            <p:ph type="sldNum" sz="quarter" idx="16"/>
          </p:nvPr>
        </p:nvSpPr>
        <p:spPr bwMode="auto">
          <a:xfrm>
            <a:off x="9271000" y="6254750"/>
            <a:ext cx="2844800" cy="47625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rtl="1" eaLnBrk="0" hangingPunct="0">
              <a:lnSpc>
                <a:spcPct val="85000"/>
              </a:lnSpc>
              <a:defRPr sz="800">
                <a:solidFill>
                  <a:srgbClr val="00498B"/>
                </a:solidFill>
                <a:latin typeface="Tahoma" pitchFamily="34" charset="0"/>
                <a:ea typeface="MS PGothic" pitchFamily="34" charset="-128"/>
              </a:defRPr>
            </a:lvl1pPr>
          </a:lstStyle>
          <a:p>
            <a:fld id="{0C530971-2F1F-4383-A1DE-D88D01EBFD8C}" type="slidenum">
              <a:rPr lang="he-IL" smtClean="0"/>
              <a:t>‹#›</a:t>
            </a:fld>
            <a:endParaRPr lang="he-IL"/>
          </a:p>
        </p:txBody>
      </p:sp>
      <p:cxnSp>
        <p:nvCxnSpPr>
          <p:cNvPr id="6" name="Straight Connector 5"/>
          <p:cNvCxnSpPr/>
          <p:nvPr userDrawn="1"/>
        </p:nvCxnSpPr>
        <p:spPr>
          <a:xfrm>
            <a:off x="0" y="980728"/>
            <a:ext cx="12192000" cy="0"/>
          </a:xfrm>
          <a:prstGeom prst="line">
            <a:avLst/>
          </a:prstGeom>
          <a:ln w="19050">
            <a:solidFill>
              <a:srgbClr val="FF993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1992915"/>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1_Title Only">
    <p:spTree>
      <p:nvGrpSpPr>
        <p:cNvPr id="1" name=""/>
        <p:cNvGrpSpPr/>
        <p:nvPr/>
      </p:nvGrpSpPr>
      <p:grpSpPr>
        <a:xfrm>
          <a:off x="0" y="0"/>
          <a:ext cx="0" cy="0"/>
          <a:chOff x="0" y="0"/>
          <a:chExt cx="0" cy="0"/>
        </a:xfrm>
      </p:grpSpPr>
      <p:sp>
        <p:nvSpPr>
          <p:cNvPr id="9" name="Text Placeholder 9"/>
          <p:cNvSpPr>
            <a:spLocks noGrp="1"/>
          </p:cNvSpPr>
          <p:nvPr>
            <p:ph type="body" sz="quarter" idx="14"/>
          </p:nvPr>
        </p:nvSpPr>
        <p:spPr>
          <a:xfrm>
            <a:off x="6191291" y="6286523"/>
            <a:ext cx="5391551" cy="506828"/>
          </a:xfrm>
        </p:spPr>
        <p:txBody>
          <a:bodyPr anchor="ctr">
            <a:noAutofit/>
          </a:bodyPr>
          <a:lstStyle>
            <a:lvl1pPr algn="r">
              <a:buNone/>
              <a:defRPr sz="1300">
                <a:solidFill>
                  <a:schemeClr val="bg1"/>
                </a:solidFill>
              </a:defRPr>
            </a:lvl1pPr>
          </a:lstStyle>
          <a:p>
            <a:pPr lvl="0"/>
            <a:r>
              <a:rPr lang="en-US"/>
              <a:t>Click to edit Master text styles</a:t>
            </a:r>
          </a:p>
        </p:txBody>
      </p:sp>
      <p:sp>
        <p:nvSpPr>
          <p:cNvPr id="5" name="Title 1"/>
          <p:cNvSpPr>
            <a:spLocks noGrp="1"/>
          </p:cNvSpPr>
          <p:nvPr>
            <p:ph type="title"/>
          </p:nvPr>
        </p:nvSpPr>
        <p:spPr>
          <a:xfrm>
            <a:off x="522313" y="3"/>
            <a:ext cx="11041227" cy="1047733"/>
          </a:xfrm>
        </p:spPr>
        <p:txBody>
          <a:bodyPr>
            <a:normAutofit/>
          </a:bodyPr>
          <a:lstStyle>
            <a:lvl1pPr algn="l">
              <a:defRPr sz="3700">
                <a:solidFill>
                  <a:srgbClr val="76004B"/>
                </a:solidFill>
              </a:defRPr>
            </a:lvl1pPr>
          </a:lstStyle>
          <a:p>
            <a:r>
              <a:rPr lang="en-US"/>
              <a:t>Click to edit Master title style</a:t>
            </a:r>
            <a:endParaRPr lang="en-GB" dirty="0"/>
          </a:p>
        </p:txBody>
      </p:sp>
      <p:cxnSp>
        <p:nvCxnSpPr>
          <p:cNvPr id="4" name="Straight Connector 3"/>
          <p:cNvCxnSpPr/>
          <p:nvPr userDrawn="1"/>
        </p:nvCxnSpPr>
        <p:spPr>
          <a:xfrm>
            <a:off x="0" y="980728"/>
            <a:ext cx="12192000" cy="0"/>
          </a:xfrm>
          <a:prstGeom prst="line">
            <a:avLst/>
          </a:prstGeom>
          <a:ln w="19050">
            <a:solidFill>
              <a:srgbClr val="FF993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868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15"/>
            <a:ext cx="10363200" cy="1362075"/>
          </a:xfrm>
        </p:spPr>
        <p:txBody>
          <a:bodyPr anchor="t"/>
          <a:lstStyle>
            <a:lvl1pPr algn="l">
              <a:defRPr sz="4000" b="1" cap="all"/>
            </a:lvl1pPr>
          </a:lstStyle>
          <a:p>
            <a:r>
              <a:rPr lang="en-US"/>
              <a:t>Click to edit Master title style</a:t>
            </a:r>
            <a:endParaRPr lang="fr-FR"/>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5"/>
          <p:cNvSpPr>
            <a:spLocks noGrp="1"/>
          </p:cNvSpPr>
          <p:nvPr>
            <p:ph type="sldNum" sz="quarter" idx="10"/>
          </p:nvPr>
        </p:nvSpPr>
        <p:spPr>
          <a:xfrm>
            <a:off x="11582400" y="6477011"/>
            <a:ext cx="609600" cy="365125"/>
          </a:xfrm>
          <a:prstGeom prst="rect">
            <a:avLst/>
          </a:prstGeom>
        </p:spPr>
        <p:txBody>
          <a:bodyPr/>
          <a:lstStyle>
            <a:lvl1pPr fontAlgn="auto">
              <a:spcAft>
                <a:spcPts val="0"/>
              </a:spcAft>
              <a:defRPr/>
            </a:lvl1pPr>
          </a:lstStyle>
          <a:p>
            <a:fld id="{0C530971-2F1F-4383-A1DE-D88D01EBFD8C}" type="slidenum">
              <a:rPr lang="he-IL" smtClean="0"/>
              <a:t>‹#›</a:t>
            </a:fld>
            <a:endParaRPr lang="he-IL"/>
          </a:p>
        </p:txBody>
      </p:sp>
      <p:cxnSp>
        <p:nvCxnSpPr>
          <p:cNvPr id="5" name="Straight Connector 4"/>
          <p:cNvCxnSpPr/>
          <p:nvPr userDrawn="1"/>
        </p:nvCxnSpPr>
        <p:spPr>
          <a:xfrm>
            <a:off x="0" y="980728"/>
            <a:ext cx="12192000" cy="0"/>
          </a:xfrm>
          <a:prstGeom prst="line">
            <a:avLst/>
          </a:prstGeom>
          <a:ln w="19050">
            <a:solidFill>
              <a:srgbClr val="FF993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629701"/>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3_Title Only">
    <p:spTree>
      <p:nvGrpSpPr>
        <p:cNvPr id="1" name=""/>
        <p:cNvGrpSpPr/>
        <p:nvPr/>
      </p:nvGrpSpPr>
      <p:grpSpPr>
        <a:xfrm>
          <a:off x="0" y="0"/>
          <a:ext cx="0" cy="0"/>
          <a:chOff x="0" y="0"/>
          <a:chExt cx="0" cy="0"/>
        </a:xfrm>
      </p:grpSpPr>
      <p:sp>
        <p:nvSpPr>
          <p:cNvPr id="9" name="Text Placeholder 9"/>
          <p:cNvSpPr>
            <a:spLocks noGrp="1"/>
          </p:cNvSpPr>
          <p:nvPr>
            <p:ph type="body" sz="quarter" idx="14"/>
          </p:nvPr>
        </p:nvSpPr>
        <p:spPr>
          <a:xfrm>
            <a:off x="6191291" y="6286523"/>
            <a:ext cx="5391551" cy="506828"/>
          </a:xfrm>
        </p:spPr>
        <p:txBody>
          <a:bodyPr anchor="ctr">
            <a:noAutofit/>
          </a:bodyPr>
          <a:lstStyle>
            <a:lvl1pPr algn="r">
              <a:buNone/>
              <a:defRPr sz="1300">
                <a:solidFill>
                  <a:schemeClr val="bg1"/>
                </a:solidFill>
              </a:defRPr>
            </a:lvl1pPr>
          </a:lstStyle>
          <a:p>
            <a:pPr lvl="0"/>
            <a:r>
              <a:rPr lang="en-US"/>
              <a:t>Click to edit Master text styles</a:t>
            </a:r>
          </a:p>
        </p:txBody>
      </p:sp>
      <p:sp>
        <p:nvSpPr>
          <p:cNvPr id="5" name="Title 1"/>
          <p:cNvSpPr>
            <a:spLocks noGrp="1"/>
          </p:cNvSpPr>
          <p:nvPr>
            <p:ph type="title"/>
          </p:nvPr>
        </p:nvSpPr>
        <p:spPr>
          <a:xfrm>
            <a:off x="522313" y="3"/>
            <a:ext cx="11041227" cy="1047733"/>
          </a:xfrm>
        </p:spPr>
        <p:txBody>
          <a:bodyPr>
            <a:normAutofit/>
          </a:bodyPr>
          <a:lstStyle>
            <a:lvl1pPr algn="l">
              <a:defRPr sz="3700">
                <a:solidFill>
                  <a:srgbClr val="76004B"/>
                </a:solidFill>
              </a:defRPr>
            </a:lvl1pPr>
          </a:lstStyle>
          <a:p>
            <a:r>
              <a:rPr lang="en-US"/>
              <a:t>Click to edit Master title style</a:t>
            </a:r>
            <a:endParaRPr lang="en-GB" dirty="0"/>
          </a:p>
        </p:txBody>
      </p:sp>
      <p:cxnSp>
        <p:nvCxnSpPr>
          <p:cNvPr id="4" name="Straight Connector 3"/>
          <p:cNvCxnSpPr/>
          <p:nvPr userDrawn="1"/>
        </p:nvCxnSpPr>
        <p:spPr>
          <a:xfrm>
            <a:off x="0" y="980728"/>
            <a:ext cx="12192000" cy="0"/>
          </a:xfrm>
          <a:prstGeom prst="line">
            <a:avLst/>
          </a:prstGeom>
          <a:ln w="19050">
            <a:solidFill>
              <a:srgbClr val="FF993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2551255"/>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4_Title Only">
    <p:spTree>
      <p:nvGrpSpPr>
        <p:cNvPr id="1" name=""/>
        <p:cNvGrpSpPr/>
        <p:nvPr/>
      </p:nvGrpSpPr>
      <p:grpSpPr>
        <a:xfrm>
          <a:off x="0" y="0"/>
          <a:ext cx="0" cy="0"/>
          <a:chOff x="0" y="0"/>
          <a:chExt cx="0" cy="0"/>
        </a:xfrm>
      </p:grpSpPr>
      <p:sp>
        <p:nvSpPr>
          <p:cNvPr id="9" name="Text Placeholder 9"/>
          <p:cNvSpPr>
            <a:spLocks noGrp="1"/>
          </p:cNvSpPr>
          <p:nvPr>
            <p:ph type="body" sz="quarter" idx="14"/>
          </p:nvPr>
        </p:nvSpPr>
        <p:spPr>
          <a:xfrm>
            <a:off x="6191291" y="6286523"/>
            <a:ext cx="5391551" cy="506828"/>
          </a:xfrm>
        </p:spPr>
        <p:txBody>
          <a:bodyPr anchor="ctr">
            <a:noAutofit/>
          </a:bodyPr>
          <a:lstStyle>
            <a:lvl1pPr algn="r">
              <a:buNone/>
              <a:defRPr sz="1300">
                <a:solidFill>
                  <a:schemeClr val="bg1"/>
                </a:solidFill>
              </a:defRPr>
            </a:lvl1pPr>
          </a:lstStyle>
          <a:p>
            <a:pPr lvl="0"/>
            <a:r>
              <a:rPr lang="en-US"/>
              <a:t>Click to edit Master text styles</a:t>
            </a:r>
          </a:p>
        </p:txBody>
      </p:sp>
      <p:sp>
        <p:nvSpPr>
          <p:cNvPr id="5" name="Title 1"/>
          <p:cNvSpPr>
            <a:spLocks noGrp="1"/>
          </p:cNvSpPr>
          <p:nvPr>
            <p:ph type="title"/>
          </p:nvPr>
        </p:nvSpPr>
        <p:spPr>
          <a:xfrm>
            <a:off x="522313" y="3"/>
            <a:ext cx="11041227" cy="1047733"/>
          </a:xfrm>
        </p:spPr>
        <p:txBody>
          <a:bodyPr>
            <a:normAutofit/>
          </a:bodyPr>
          <a:lstStyle>
            <a:lvl1pPr algn="l">
              <a:defRPr sz="3700">
                <a:solidFill>
                  <a:srgbClr val="76004B"/>
                </a:solidFill>
              </a:defRPr>
            </a:lvl1pPr>
          </a:lstStyle>
          <a:p>
            <a:r>
              <a:rPr lang="en-US"/>
              <a:t>Click to edit Master title style</a:t>
            </a:r>
            <a:endParaRPr lang="en-GB" dirty="0"/>
          </a:p>
        </p:txBody>
      </p:sp>
      <p:cxnSp>
        <p:nvCxnSpPr>
          <p:cNvPr id="4" name="Straight Connector 3"/>
          <p:cNvCxnSpPr/>
          <p:nvPr userDrawn="1"/>
        </p:nvCxnSpPr>
        <p:spPr>
          <a:xfrm>
            <a:off x="0" y="980728"/>
            <a:ext cx="12192000" cy="0"/>
          </a:xfrm>
          <a:prstGeom prst="line">
            <a:avLst/>
          </a:prstGeom>
          <a:ln w="19050">
            <a:solidFill>
              <a:srgbClr val="FF993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1771505"/>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pic>
        <p:nvPicPr>
          <p:cNvPr id="4" name="Picture 7" descr="APX00118_Template_Option1_PPT_v4-03.png"/>
          <p:cNvPicPr>
            <a:picLocks noChangeAspect="1"/>
          </p:cNvPicPr>
          <p:nvPr/>
        </p:nvPicPr>
        <p:blipFill rotWithShape="1">
          <a:blip r:embed="rId2">
            <a:extLst>
              <a:ext uri="{28A0092B-C50C-407E-A947-70E740481C1C}">
                <a14:useLocalDpi xmlns:a14="http://schemas.microsoft.com/office/drawing/2010/main" val="0"/>
              </a:ext>
            </a:extLst>
          </a:blip>
          <a:srcRect t="13075" b="5389"/>
          <a:stretch/>
        </p:blipFill>
        <p:spPr bwMode="auto">
          <a:xfrm>
            <a:off x="0" y="896645"/>
            <a:ext cx="12192000" cy="5591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ooter Placeholder 4"/>
          <p:cNvSpPr txBox="1">
            <a:spLocks/>
          </p:cNvSpPr>
          <p:nvPr/>
        </p:nvSpPr>
        <p:spPr>
          <a:xfrm>
            <a:off x="1488017" y="6580188"/>
            <a:ext cx="6096000" cy="201612"/>
          </a:xfrm>
          <a:prstGeom prst="rect">
            <a:avLst/>
          </a:prstGeom>
        </p:spPr>
        <p:txBody>
          <a:bodyPr/>
          <a:lstStyle>
            <a:defPPr>
              <a:defRPr lang="en-US"/>
            </a:defPPr>
            <a:lvl1pPr algn="l" rtl="0" fontAlgn="base">
              <a:spcBef>
                <a:spcPct val="0"/>
              </a:spcBef>
              <a:spcAft>
                <a:spcPct val="0"/>
              </a:spcAft>
              <a:defRPr sz="1000" b="1" kern="1200">
                <a:solidFill>
                  <a:schemeClr val="tx1"/>
                </a:solidFill>
                <a:latin typeface="Arial" pitchFamily="34" charset="0"/>
                <a:ea typeface="Arial Unicode MS" pitchFamily="34" charset="-128"/>
                <a:cs typeface="Arial Unicode MS" pitchFamily="34" charset="-128"/>
              </a:defRPr>
            </a:lvl1pPr>
            <a:lvl2pPr marL="455613" indent="1588" algn="l" rtl="0" fontAlgn="base">
              <a:spcBef>
                <a:spcPct val="0"/>
              </a:spcBef>
              <a:spcAft>
                <a:spcPct val="0"/>
              </a:spcAft>
              <a:defRPr sz="1000" b="1" kern="1200">
                <a:solidFill>
                  <a:schemeClr val="tx1"/>
                </a:solidFill>
                <a:latin typeface="Arial" pitchFamily="34" charset="0"/>
                <a:ea typeface="Arial Unicode MS" pitchFamily="34" charset="-128"/>
                <a:cs typeface="Arial Unicode MS" pitchFamily="34" charset="-128"/>
              </a:defRPr>
            </a:lvl2pPr>
            <a:lvl3pPr marL="911225" indent="3175" algn="l" rtl="0" fontAlgn="base">
              <a:spcBef>
                <a:spcPct val="0"/>
              </a:spcBef>
              <a:spcAft>
                <a:spcPct val="0"/>
              </a:spcAft>
              <a:defRPr sz="1000" b="1" kern="1200">
                <a:solidFill>
                  <a:schemeClr val="tx1"/>
                </a:solidFill>
                <a:latin typeface="Arial" pitchFamily="34" charset="0"/>
                <a:ea typeface="Arial Unicode MS" pitchFamily="34" charset="-128"/>
                <a:cs typeface="Arial Unicode MS" pitchFamily="34" charset="-128"/>
              </a:defRPr>
            </a:lvl3pPr>
            <a:lvl4pPr marL="1368425" indent="3175" algn="l" rtl="0" fontAlgn="base">
              <a:spcBef>
                <a:spcPct val="0"/>
              </a:spcBef>
              <a:spcAft>
                <a:spcPct val="0"/>
              </a:spcAft>
              <a:defRPr sz="1000" b="1" kern="1200">
                <a:solidFill>
                  <a:schemeClr val="tx1"/>
                </a:solidFill>
                <a:latin typeface="Arial" pitchFamily="34" charset="0"/>
                <a:ea typeface="Arial Unicode MS" pitchFamily="34" charset="-128"/>
                <a:cs typeface="Arial Unicode MS" pitchFamily="34" charset="-128"/>
              </a:defRPr>
            </a:lvl4pPr>
            <a:lvl5pPr marL="1824038" indent="4763" algn="l" rtl="0" fontAlgn="base">
              <a:spcBef>
                <a:spcPct val="0"/>
              </a:spcBef>
              <a:spcAft>
                <a:spcPct val="0"/>
              </a:spcAft>
              <a:defRPr sz="1000" b="1" kern="1200">
                <a:solidFill>
                  <a:schemeClr val="tx1"/>
                </a:solidFill>
                <a:latin typeface="Arial" pitchFamily="34" charset="0"/>
                <a:ea typeface="Arial Unicode MS" pitchFamily="34" charset="-128"/>
                <a:cs typeface="Arial Unicode MS" pitchFamily="34" charset="-128"/>
              </a:defRPr>
            </a:lvl5pPr>
            <a:lvl6pPr marL="2286000" algn="l" defTabSz="914400" rtl="0" eaLnBrk="1" latinLnBrk="0" hangingPunct="1">
              <a:defRPr sz="1000" b="1" kern="1200">
                <a:solidFill>
                  <a:schemeClr val="tx1"/>
                </a:solidFill>
                <a:latin typeface="Arial" pitchFamily="34" charset="0"/>
                <a:ea typeface="Arial Unicode MS" pitchFamily="34" charset="-128"/>
                <a:cs typeface="Arial Unicode MS" pitchFamily="34" charset="-128"/>
              </a:defRPr>
            </a:lvl6pPr>
            <a:lvl7pPr marL="2743200" algn="l" defTabSz="914400" rtl="0" eaLnBrk="1" latinLnBrk="0" hangingPunct="1">
              <a:defRPr sz="1000" b="1" kern="1200">
                <a:solidFill>
                  <a:schemeClr val="tx1"/>
                </a:solidFill>
                <a:latin typeface="Arial" pitchFamily="34" charset="0"/>
                <a:ea typeface="Arial Unicode MS" pitchFamily="34" charset="-128"/>
                <a:cs typeface="Arial Unicode MS" pitchFamily="34" charset="-128"/>
              </a:defRPr>
            </a:lvl7pPr>
            <a:lvl8pPr marL="3200400" algn="l" defTabSz="914400" rtl="0" eaLnBrk="1" latinLnBrk="0" hangingPunct="1">
              <a:defRPr sz="1000" b="1" kern="1200">
                <a:solidFill>
                  <a:schemeClr val="tx1"/>
                </a:solidFill>
                <a:latin typeface="Arial" pitchFamily="34" charset="0"/>
                <a:ea typeface="Arial Unicode MS" pitchFamily="34" charset="-128"/>
                <a:cs typeface="Arial Unicode MS" pitchFamily="34" charset="-128"/>
              </a:defRPr>
            </a:lvl8pPr>
            <a:lvl9pPr marL="3657600" algn="l" defTabSz="914400" rtl="0" eaLnBrk="1" latinLnBrk="0" hangingPunct="1">
              <a:defRPr sz="1000" b="1" kern="1200">
                <a:solidFill>
                  <a:schemeClr val="tx1"/>
                </a:solidFill>
                <a:latin typeface="Arial" pitchFamily="34" charset="0"/>
                <a:ea typeface="Arial Unicode MS" pitchFamily="34" charset="-128"/>
                <a:cs typeface="Arial Unicode MS" pitchFamily="34" charset="-128"/>
              </a:defRPr>
            </a:lvl9pPr>
          </a:lstStyle>
          <a:p>
            <a:pPr>
              <a:defRPr/>
            </a:pPr>
            <a:r>
              <a:rPr lang="en-US" sz="900" dirty="0">
                <a:solidFill>
                  <a:srgbClr val="FFFFFF"/>
                </a:solidFill>
              </a:rPr>
              <a:t>Please see Important Safety Information and Full Prescribing Information. </a:t>
            </a:r>
          </a:p>
        </p:txBody>
      </p:sp>
      <p:sp>
        <p:nvSpPr>
          <p:cNvPr id="2" name="Title 1"/>
          <p:cNvSpPr>
            <a:spLocks noGrp="1"/>
          </p:cNvSpPr>
          <p:nvPr>
            <p:ph type="ctrTitle"/>
          </p:nvPr>
        </p:nvSpPr>
        <p:spPr>
          <a:xfrm>
            <a:off x="812800" y="2873390"/>
            <a:ext cx="10363200" cy="1089025"/>
          </a:xfrm>
        </p:spPr>
        <p:txBody>
          <a:bodyPr>
            <a:normAutofit/>
          </a:bodyPr>
          <a:lstStyle>
            <a:lvl1pPr algn="ctr">
              <a:lnSpc>
                <a:spcPct val="100000"/>
              </a:lnSpc>
              <a:defRPr sz="2800" b="1">
                <a:solidFill>
                  <a:schemeClr val="bg1"/>
                </a:solidFill>
                <a:latin typeface="Arial" pitchFamily="34" charset="0"/>
              </a:defRPr>
            </a:lvl1pPr>
          </a:lstStyle>
          <a:p>
            <a:r>
              <a:rPr lang="en-US"/>
              <a:t>Click to edit Master title style</a:t>
            </a:r>
            <a:endParaRPr lang="en-US" dirty="0"/>
          </a:p>
        </p:txBody>
      </p:sp>
      <p:sp>
        <p:nvSpPr>
          <p:cNvPr id="5" name="Subtitle 2"/>
          <p:cNvSpPr>
            <a:spLocks noGrp="1"/>
          </p:cNvSpPr>
          <p:nvPr>
            <p:ph type="subTitle" idx="1"/>
          </p:nvPr>
        </p:nvSpPr>
        <p:spPr>
          <a:xfrm>
            <a:off x="812800" y="4114800"/>
            <a:ext cx="10363200" cy="457200"/>
          </a:xfrm>
        </p:spPr>
        <p:txBody>
          <a:bodyPr anchor="ctr"/>
          <a:lstStyle>
            <a:lvl1pPr marL="0" indent="0" algn="ctr">
              <a:buNone/>
              <a:defRPr sz="16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Slide Number Placeholder 2"/>
          <p:cNvSpPr>
            <a:spLocks noGrp="1"/>
          </p:cNvSpPr>
          <p:nvPr>
            <p:ph type="sldNum" sz="quarter" idx="10"/>
          </p:nvPr>
        </p:nvSpPr>
        <p:spPr>
          <a:xfrm>
            <a:off x="11582400" y="6477011"/>
            <a:ext cx="609600" cy="365125"/>
          </a:xfrm>
          <a:prstGeom prst="rect">
            <a:avLst/>
          </a:prstGeom>
        </p:spPr>
        <p:txBody>
          <a:bodyPr/>
          <a:lstStyle>
            <a:lvl1pPr>
              <a:defRPr>
                <a:ea typeface="+mn-ea"/>
              </a:defRPr>
            </a:lvl1pPr>
          </a:lstStyle>
          <a:p>
            <a:fld id="{0C530971-2F1F-4383-A1DE-D88D01EBFD8C}" type="slidenum">
              <a:rPr lang="he-IL" smtClean="0"/>
              <a:t>‹#›</a:t>
            </a:fld>
            <a:endParaRPr lang="he-IL"/>
          </a:p>
        </p:txBody>
      </p:sp>
    </p:spTree>
    <p:extLst>
      <p:ext uri="{BB962C8B-B14F-4D97-AF65-F5344CB8AC3E}">
        <p14:creationId xmlns:p14="http://schemas.microsoft.com/office/powerpoint/2010/main" val="1505552476"/>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1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225550"/>
            <a:ext cx="11094720" cy="4572000"/>
          </a:xfrm>
        </p:spPr>
        <p:txBody>
          <a:bodyPr>
            <a:noAutofit/>
          </a:bodyPr>
          <a:lstStyle>
            <a:lvl1pPr algn="l" rtl="0" eaLnBrk="0" fontAlgn="base" hangingPunct="0">
              <a:lnSpc>
                <a:spcPct val="90000"/>
              </a:lnSpc>
              <a:spcBef>
                <a:spcPts val="560"/>
              </a:spcBef>
              <a:spcAft>
                <a:spcPct val="0"/>
              </a:spcAft>
              <a:buClr>
                <a:srgbClr val="F26937"/>
              </a:buClr>
              <a:defRPr lang="en-US" b="1" kern="1200" dirty="0" smtClean="0">
                <a:solidFill>
                  <a:srgbClr val="293E6B"/>
                </a:solidFill>
                <a:latin typeface="Arial" pitchFamily="34" charset="0"/>
                <a:ea typeface="+mn-ea"/>
                <a:cs typeface="Arial" pitchFamily="34" charset="0"/>
              </a:defRPr>
            </a:lvl1pPr>
            <a:lvl2pPr algn="l" rtl="0" eaLnBrk="0" fontAlgn="base" hangingPunct="0">
              <a:lnSpc>
                <a:spcPct val="90000"/>
              </a:lnSpc>
              <a:spcBef>
                <a:spcPts val="560"/>
              </a:spcBef>
              <a:spcAft>
                <a:spcPct val="0"/>
              </a:spcAft>
              <a:buClr>
                <a:srgbClr val="F26937"/>
              </a:buClr>
              <a:defRPr lang="en-US" b="0" kern="1200" dirty="0" smtClean="0">
                <a:solidFill>
                  <a:srgbClr val="293E6B"/>
                </a:solidFill>
                <a:latin typeface="Arial" pitchFamily="34" charset="0"/>
                <a:ea typeface="+mn-ea"/>
                <a:cs typeface="Arial" pitchFamily="34" charset="0"/>
              </a:defRPr>
            </a:lvl2pPr>
            <a:lvl3pPr algn="l" rtl="0" eaLnBrk="0" fontAlgn="base" hangingPunct="0">
              <a:lnSpc>
                <a:spcPct val="90000"/>
              </a:lnSpc>
              <a:spcBef>
                <a:spcPts val="560"/>
              </a:spcBef>
              <a:spcAft>
                <a:spcPct val="0"/>
              </a:spcAft>
              <a:buClr>
                <a:srgbClr val="F26937"/>
              </a:buClr>
              <a:defRPr lang="en-US" b="0" kern="1200" dirty="0" smtClean="0">
                <a:solidFill>
                  <a:srgbClr val="293E6B"/>
                </a:solidFill>
                <a:latin typeface="Arial" pitchFamily="34" charset="0"/>
                <a:ea typeface="+mn-ea"/>
                <a:cs typeface="Arial" pitchFamily="34" charset="0"/>
              </a:defRPr>
            </a:lvl3pPr>
            <a:lvl4pPr algn="l" rtl="0" eaLnBrk="0" fontAlgn="base" hangingPunct="0">
              <a:lnSpc>
                <a:spcPct val="90000"/>
              </a:lnSpc>
              <a:spcBef>
                <a:spcPts val="560"/>
              </a:spcBef>
              <a:spcAft>
                <a:spcPct val="0"/>
              </a:spcAft>
              <a:buClr>
                <a:srgbClr val="F26937"/>
              </a:buClr>
              <a:defRPr lang="en-US" b="0" kern="1200" dirty="0" smtClean="0">
                <a:solidFill>
                  <a:srgbClr val="293E6B"/>
                </a:solidFill>
                <a:latin typeface="Arial" pitchFamily="34" charset="0"/>
                <a:ea typeface="+mn-ea"/>
                <a:cs typeface="Arial" pitchFamily="34" charset="0"/>
              </a:defRPr>
            </a:lvl4pPr>
            <a:lvl5pPr algn="l" rtl="0" eaLnBrk="0" fontAlgn="base" hangingPunct="0">
              <a:lnSpc>
                <a:spcPct val="90000"/>
              </a:lnSpc>
              <a:spcBef>
                <a:spcPts val="560"/>
              </a:spcBef>
              <a:spcAft>
                <a:spcPct val="0"/>
              </a:spcAft>
              <a:buClr>
                <a:srgbClr val="F26937"/>
              </a:buClr>
              <a:defRPr lang="en-US" b="0" kern="1200" dirty="0">
                <a:solidFill>
                  <a:srgbClr val="293E6B"/>
                </a:solidFill>
                <a:latin typeface="Arial" pitchFamily="34" charset="0"/>
                <a:ea typeface="+mn-ea"/>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3"/>
          <p:cNvSpPr>
            <a:spLocks noGrp="1"/>
          </p:cNvSpPr>
          <p:nvPr>
            <p:ph type="title"/>
          </p:nvPr>
        </p:nvSpPr>
        <p:spPr/>
        <p:txBody>
          <a:bodyPr/>
          <a:lstStyle/>
          <a:p>
            <a:r>
              <a:rPr lang="en-US"/>
              <a:t>Click to edit Master title style</a:t>
            </a:r>
          </a:p>
        </p:txBody>
      </p:sp>
      <p:sp>
        <p:nvSpPr>
          <p:cNvPr id="5" name="Slide Number Placeholder 11"/>
          <p:cNvSpPr>
            <a:spLocks noGrp="1"/>
          </p:cNvSpPr>
          <p:nvPr>
            <p:ph type="sldNum" sz="quarter" idx="10"/>
          </p:nvPr>
        </p:nvSpPr>
        <p:spPr>
          <a:xfrm>
            <a:off x="11582400" y="6477011"/>
            <a:ext cx="609600" cy="365125"/>
          </a:xfrm>
          <a:prstGeom prst="rect">
            <a:avLst/>
          </a:prstGeom>
        </p:spPr>
        <p:txBody>
          <a:bodyPr/>
          <a:lstStyle>
            <a:lvl1pPr algn="r" fontAlgn="auto">
              <a:spcBef>
                <a:spcPts val="0"/>
              </a:spcBef>
              <a:spcAft>
                <a:spcPts val="0"/>
              </a:spcAft>
              <a:defRPr sz="1000" b="0">
                <a:solidFill>
                  <a:srgbClr val="FFFFFF"/>
                </a:solidFill>
                <a:latin typeface="Arial" pitchFamily="34" charset="0"/>
                <a:ea typeface="+mn-ea"/>
                <a:cs typeface="Arial" pitchFamily="34" charset="0"/>
              </a:defRPr>
            </a:lvl1pPr>
          </a:lstStyle>
          <a:p>
            <a:fld id="{0C530971-2F1F-4383-A1DE-D88D01EBFD8C}" type="slidenum">
              <a:rPr lang="he-IL" smtClean="0"/>
              <a:t>‹#›</a:t>
            </a:fld>
            <a:endParaRPr lang="he-IL"/>
          </a:p>
        </p:txBody>
      </p:sp>
      <p:cxnSp>
        <p:nvCxnSpPr>
          <p:cNvPr id="6" name="Straight Connector 5"/>
          <p:cNvCxnSpPr/>
          <p:nvPr userDrawn="1"/>
        </p:nvCxnSpPr>
        <p:spPr>
          <a:xfrm>
            <a:off x="0" y="980728"/>
            <a:ext cx="12192000" cy="0"/>
          </a:xfrm>
          <a:prstGeom prst="line">
            <a:avLst/>
          </a:prstGeom>
          <a:ln w="19050">
            <a:solidFill>
              <a:srgbClr val="FF993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3932460"/>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5_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4" name="Slide Number Placeholder 11"/>
          <p:cNvSpPr>
            <a:spLocks noGrp="1"/>
          </p:cNvSpPr>
          <p:nvPr>
            <p:ph type="sldNum" sz="quarter" idx="10"/>
          </p:nvPr>
        </p:nvSpPr>
        <p:spPr>
          <a:xfrm>
            <a:off x="11582400" y="6477011"/>
            <a:ext cx="609600" cy="365125"/>
          </a:xfrm>
          <a:prstGeom prst="rect">
            <a:avLst/>
          </a:prstGeom>
        </p:spPr>
        <p:txBody>
          <a:bodyPr/>
          <a:lstStyle>
            <a:lvl1pPr algn="r" fontAlgn="auto">
              <a:spcBef>
                <a:spcPts val="0"/>
              </a:spcBef>
              <a:spcAft>
                <a:spcPts val="0"/>
              </a:spcAft>
              <a:defRPr sz="1000" b="0">
                <a:solidFill>
                  <a:srgbClr val="FFFFFF"/>
                </a:solidFill>
                <a:latin typeface="Arial" pitchFamily="34" charset="0"/>
                <a:ea typeface="+mn-ea"/>
                <a:cs typeface="Arial" pitchFamily="34" charset="0"/>
              </a:defRPr>
            </a:lvl1pPr>
          </a:lstStyle>
          <a:p>
            <a:fld id="{0C530971-2F1F-4383-A1DE-D88D01EBFD8C}" type="slidenum">
              <a:rPr lang="he-IL" smtClean="0"/>
              <a:t>‹#›</a:t>
            </a:fld>
            <a:endParaRPr lang="he-IL"/>
          </a:p>
        </p:txBody>
      </p:sp>
      <p:cxnSp>
        <p:nvCxnSpPr>
          <p:cNvPr id="5" name="Straight Connector 4"/>
          <p:cNvCxnSpPr/>
          <p:nvPr userDrawn="1"/>
        </p:nvCxnSpPr>
        <p:spPr>
          <a:xfrm>
            <a:off x="0" y="980728"/>
            <a:ext cx="12192000" cy="0"/>
          </a:xfrm>
          <a:prstGeom prst="line">
            <a:avLst/>
          </a:prstGeom>
          <a:ln w="19050">
            <a:solidFill>
              <a:srgbClr val="FF993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0997126"/>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1_Divider Slide">
    <p:spTree>
      <p:nvGrpSpPr>
        <p:cNvPr id="1" name=""/>
        <p:cNvGrpSpPr/>
        <p:nvPr/>
      </p:nvGrpSpPr>
      <p:grpSpPr>
        <a:xfrm>
          <a:off x="0" y="0"/>
          <a:ext cx="0" cy="0"/>
          <a:chOff x="0" y="0"/>
          <a:chExt cx="0" cy="0"/>
        </a:xfrm>
      </p:grpSpPr>
      <p:pic>
        <p:nvPicPr>
          <p:cNvPr id="3" name="Picture 7" descr="APX00118_Template_Option1_PPT_v4-01.png"/>
          <p:cNvPicPr>
            <a:picLocks noChangeAspect="1"/>
          </p:cNvPicPr>
          <p:nvPr/>
        </p:nvPicPr>
        <p:blipFill>
          <a:blip r:embed="rId2">
            <a:extLst>
              <a:ext uri="{28A0092B-C50C-407E-A947-70E740481C1C}">
                <a14:useLocalDpi xmlns:a14="http://schemas.microsoft.com/office/drawing/2010/main" val="0"/>
              </a:ext>
            </a:extLst>
          </a:blip>
          <a:srcRect b="5389"/>
          <a:stretch>
            <a:fillRect/>
          </a:stretch>
        </p:blipFill>
        <p:spPr bwMode="auto">
          <a:xfrm>
            <a:off x="0" y="11"/>
            <a:ext cx="12192000" cy="648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10"/>
          <p:cNvGrpSpPr>
            <a:grpSpLocks/>
          </p:cNvGrpSpPr>
          <p:nvPr userDrawn="1"/>
        </p:nvGrpSpPr>
        <p:grpSpPr bwMode="auto">
          <a:xfrm>
            <a:off x="9603317" y="52388"/>
            <a:ext cx="2182283" cy="971550"/>
            <a:chOff x="7203281" y="52389"/>
            <a:chExt cx="1635919" cy="971550"/>
          </a:xfrm>
        </p:grpSpPr>
        <p:sp>
          <p:nvSpPr>
            <p:cNvPr id="5" name="Rectangle 4"/>
            <p:cNvSpPr/>
            <p:nvPr userDrawn="1"/>
          </p:nvSpPr>
          <p:spPr>
            <a:xfrm>
              <a:off x="7203281" y="52389"/>
              <a:ext cx="1635919" cy="971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00" b="1">
                <a:solidFill>
                  <a:srgbClr val="FFFFFF"/>
                </a:solidFill>
              </a:endParaRPr>
            </a:p>
          </p:txBody>
        </p:sp>
        <p:pic>
          <p:nvPicPr>
            <p:cNvPr id="6" name="Picture 2" descr="P:\Eliquis\00000000_APIXABAN BRAND INFORMATION\Account Misc\LOGO_Global\Eliquis_GlobalLogo_RGB.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366039" y="288131"/>
              <a:ext cx="1361242" cy="735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ctrTitle"/>
          </p:nvPr>
        </p:nvSpPr>
        <p:spPr>
          <a:xfrm>
            <a:off x="901700" y="1349376"/>
            <a:ext cx="10363200" cy="1089025"/>
          </a:xfrm>
        </p:spPr>
        <p:txBody>
          <a:bodyPr anchor="t">
            <a:normAutofit/>
          </a:bodyPr>
          <a:lstStyle>
            <a:lvl1pPr algn="ctr">
              <a:lnSpc>
                <a:spcPct val="100000"/>
              </a:lnSpc>
              <a:defRPr sz="2800" b="1">
                <a:solidFill>
                  <a:srgbClr val="293E6B"/>
                </a:solidFill>
                <a:latin typeface="Arial" pitchFamily="34" charset="0"/>
              </a:defRPr>
            </a:lvl1pPr>
          </a:lstStyle>
          <a:p>
            <a:r>
              <a:rPr lang="en-US"/>
              <a:t>Click to edit Master title style</a:t>
            </a:r>
            <a:endParaRPr lang="en-US" dirty="0"/>
          </a:p>
        </p:txBody>
      </p:sp>
      <p:sp>
        <p:nvSpPr>
          <p:cNvPr id="7" name="Slide Number Placeholder 11"/>
          <p:cNvSpPr>
            <a:spLocks noGrp="1"/>
          </p:cNvSpPr>
          <p:nvPr>
            <p:ph type="sldNum" sz="quarter" idx="10"/>
          </p:nvPr>
        </p:nvSpPr>
        <p:spPr>
          <a:xfrm>
            <a:off x="11582400" y="6477011"/>
            <a:ext cx="609600" cy="365125"/>
          </a:xfrm>
          <a:prstGeom prst="rect">
            <a:avLst/>
          </a:prstGeom>
        </p:spPr>
        <p:txBody>
          <a:bodyPr/>
          <a:lstStyle>
            <a:lvl1pPr algn="r" fontAlgn="auto">
              <a:spcBef>
                <a:spcPts val="0"/>
              </a:spcBef>
              <a:spcAft>
                <a:spcPts val="0"/>
              </a:spcAft>
              <a:defRPr sz="1000" b="0">
                <a:solidFill>
                  <a:srgbClr val="FFFFFF"/>
                </a:solidFill>
                <a:latin typeface="Arial" pitchFamily="34" charset="0"/>
                <a:ea typeface="+mn-ea"/>
                <a:cs typeface="Arial" pitchFamily="34" charset="0"/>
              </a:defRPr>
            </a:lvl1pPr>
          </a:lstStyle>
          <a:p>
            <a:fld id="{0C530971-2F1F-4383-A1DE-D88D01EBFD8C}" type="slidenum">
              <a:rPr lang="he-IL" smtClean="0"/>
              <a:t>‹#›</a:t>
            </a:fld>
            <a:endParaRPr lang="he-IL"/>
          </a:p>
        </p:txBody>
      </p:sp>
      <p:cxnSp>
        <p:nvCxnSpPr>
          <p:cNvPr id="8" name="Straight Connector 7"/>
          <p:cNvCxnSpPr/>
          <p:nvPr userDrawn="1"/>
        </p:nvCxnSpPr>
        <p:spPr>
          <a:xfrm>
            <a:off x="0" y="980728"/>
            <a:ext cx="12192000" cy="0"/>
          </a:xfrm>
          <a:prstGeom prst="line">
            <a:avLst/>
          </a:prstGeom>
          <a:ln w="19050">
            <a:solidFill>
              <a:srgbClr val="FF993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3060403"/>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1_Patient Profile Folder">
    <p:spTree>
      <p:nvGrpSpPr>
        <p:cNvPr id="1" name=""/>
        <p:cNvGrpSpPr/>
        <p:nvPr/>
      </p:nvGrpSpPr>
      <p:grpSpPr>
        <a:xfrm>
          <a:off x="0" y="0"/>
          <a:ext cx="0" cy="0"/>
          <a:chOff x="0" y="0"/>
          <a:chExt cx="0" cy="0"/>
        </a:xfrm>
      </p:grpSpPr>
      <p:pic>
        <p:nvPicPr>
          <p:cNvPr id="3" name="Picture 2" descr="C:\Users\jaydmax02\Desktop\BGBwork_2-24-12_Eliquis\Eliquis_Paitent_folder_JD.png"/>
          <p:cNvPicPr>
            <a:picLocks noChangeArrowheads="1"/>
          </p:cNvPicPr>
          <p:nvPr/>
        </p:nvPicPr>
        <p:blipFill>
          <a:blip r:embed="rId2"/>
          <a:srcRect/>
          <a:stretch>
            <a:fillRect/>
          </a:stretch>
        </p:blipFill>
        <p:spPr bwMode="auto">
          <a:xfrm>
            <a:off x="609607" y="1257306"/>
            <a:ext cx="11095567" cy="4754563"/>
          </a:xfrm>
          <a:prstGeom prst="rect">
            <a:avLst/>
          </a:prstGeom>
          <a:noFill/>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lvl1pPr>
              <a:defRPr sz="2400"/>
            </a:lvl1pPr>
          </a:lstStyle>
          <a:p>
            <a:r>
              <a:rPr lang="en-US"/>
              <a:t>Click to edit Master title style</a:t>
            </a:r>
          </a:p>
        </p:txBody>
      </p:sp>
      <p:sp>
        <p:nvSpPr>
          <p:cNvPr id="4" name="Slide Number Placeholder 11"/>
          <p:cNvSpPr>
            <a:spLocks noGrp="1"/>
          </p:cNvSpPr>
          <p:nvPr>
            <p:ph type="sldNum" sz="quarter" idx="10"/>
          </p:nvPr>
        </p:nvSpPr>
        <p:spPr>
          <a:xfrm>
            <a:off x="11582400" y="6477011"/>
            <a:ext cx="609600" cy="365125"/>
          </a:xfrm>
          <a:prstGeom prst="rect">
            <a:avLst/>
          </a:prstGeom>
        </p:spPr>
        <p:txBody>
          <a:bodyPr/>
          <a:lstStyle>
            <a:lvl1pPr fontAlgn="auto">
              <a:spcBef>
                <a:spcPts val="0"/>
              </a:spcBef>
              <a:spcAft>
                <a:spcPts val="0"/>
              </a:spcAft>
              <a:defRPr>
                <a:ea typeface="+mn-ea"/>
              </a:defRPr>
            </a:lvl1pPr>
          </a:lstStyle>
          <a:p>
            <a:fld id="{0C530971-2F1F-4383-A1DE-D88D01EBFD8C}" type="slidenum">
              <a:rPr lang="he-IL" smtClean="0"/>
              <a:t>‹#›</a:t>
            </a:fld>
            <a:endParaRPr lang="he-IL"/>
          </a:p>
        </p:txBody>
      </p:sp>
      <p:cxnSp>
        <p:nvCxnSpPr>
          <p:cNvPr id="7" name="Straight Connector 6"/>
          <p:cNvCxnSpPr/>
          <p:nvPr userDrawn="1"/>
        </p:nvCxnSpPr>
        <p:spPr>
          <a:xfrm>
            <a:off x="0" y="980728"/>
            <a:ext cx="12192000" cy="0"/>
          </a:xfrm>
          <a:prstGeom prst="line">
            <a:avLst/>
          </a:prstGeom>
          <a:ln w="19050">
            <a:solidFill>
              <a:srgbClr val="FF993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202148"/>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34_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1007435" y="2780928"/>
            <a:ext cx="10363200" cy="1362075"/>
          </a:xfrm>
        </p:spPr>
        <p:txBody>
          <a:bodyPr anchor="t"/>
          <a:lstStyle>
            <a:lvl1pPr algn="l">
              <a:defRPr sz="4000" b="1" cap="all"/>
            </a:lvl1pPr>
          </a:lstStyle>
          <a:p>
            <a:r>
              <a:rPr lang="en-US" noProof="0"/>
              <a:t>Click to edit Master title style</a:t>
            </a:r>
          </a:p>
        </p:txBody>
      </p:sp>
      <p:sp>
        <p:nvSpPr>
          <p:cNvPr id="3" name="Slide Number Placeholder 11"/>
          <p:cNvSpPr>
            <a:spLocks noGrp="1"/>
          </p:cNvSpPr>
          <p:nvPr>
            <p:ph type="sldNum" sz="quarter" idx="10"/>
          </p:nvPr>
        </p:nvSpPr>
        <p:spPr>
          <a:xfrm>
            <a:off x="11582400" y="6477011"/>
            <a:ext cx="609600" cy="365125"/>
          </a:xfrm>
          <a:prstGeom prst="rect">
            <a:avLst/>
          </a:prstGeom>
        </p:spPr>
        <p:txBody>
          <a:bodyPr/>
          <a:lstStyle>
            <a:lvl1pPr>
              <a:defRPr/>
            </a:lvl1pPr>
          </a:lstStyle>
          <a:p>
            <a:fld id="{0C530971-2F1F-4383-A1DE-D88D01EBFD8C}" type="slidenum">
              <a:rPr lang="he-IL" smtClean="0"/>
              <a:t>‹#›</a:t>
            </a:fld>
            <a:endParaRPr lang="he-IL"/>
          </a:p>
        </p:txBody>
      </p:sp>
      <p:cxnSp>
        <p:nvCxnSpPr>
          <p:cNvPr id="4" name="Straight Connector 3"/>
          <p:cNvCxnSpPr/>
          <p:nvPr userDrawn="1"/>
        </p:nvCxnSpPr>
        <p:spPr>
          <a:xfrm>
            <a:off x="0" y="980728"/>
            <a:ext cx="12192000" cy="0"/>
          </a:xfrm>
          <a:prstGeom prst="line">
            <a:avLst/>
          </a:prstGeom>
          <a:ln w="19050">
            <a:solidFill>
              <a:srgbClr val="FF993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0023811"/>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35_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1007435" y="2780928"/>
            <a:ext cx="10363200" cy="1362075"/>
          </a:xfrm>
        </p:spPr>
        <p:txBody>
          <a:bodyPr anchor="t"/>
          <a:lstStyle>
            <a:lvl1pPr algn="l">
              <a:defRPr sz="4000" b="1" cap="all"/>
            </a:lvl1pPr>
          </a:lstStyle>
          <a:p>
            <a:r>
              <a:rPr lang="en-US" noProof="0"/>
              <a:t>Click to edit Master title style</a:t>
            </a:r>
          </a:p>
        </p:txBody>
      </p:sp>
      <p:sp>
        <p:nvSpPr>
          <p:cNvPr id="3" name="Slide Number Placeholder 11"/>
          <p:cNvSpPr>
            <a:spLocks noGrp="1"/>
          </p:cNvSpPr>
          <p:nvPr>
            <p:ph type="sldNum" sz="quarter" idx="10"/>
          </p:nvPr>
        </p:nvSpPr>
        <p:spPr>
          <a:xfrm>
            <a:off x="11582400" y="6477011"/>
            <a:ext cx="609600" cy="365125"/>
          </a:xfrm>
          <a:prstGeom prst="rect">
            <a:avLst/>
          </a:prstGeom>
        </p:spPr>
        <p:txBody>
          <a:bodyPr/>
          <a:lstStyle>
            <a:lvl1pPr>
              <a:defRPr/>
            </a:lvl1pPr>
          </a:lstStyle>
          <a:p>
            <a:fld id="{0C530971-2F1F-4383-A1DE-D88D01EBFD8C}" type="slidenum">
              <a:rPr lang="he-IL" smtClean="0"/>
              <a:t>‹#›</a:t>
            </a:fld>
            <a:endParaRPr lang="he-IL"/>
          </a:p>
        </p:txBody>
      </p:sp>
      <p:cxnSp>
        <p:nvCxnSpPr>
          <p:cNvPr id="4" name="Straight Connector 3"/>
          <p:cNvCxnSpPr/>
          <p:nvPr userDrawn="1"/>
        </p:nvCxnSpPr>
        <p:spPr>
          <a:xfrm>
            <a:off x="0" y="980728"/>
            <a:ext cx="12192000" cy="0"/>
          </a:xfrm>
          <a:prstGeom prst="line">
            <a:avLst/>
          </a:prstGeom>
          <a:ln w="19050">
            <a:solidFill>
              <a:srgbClr val="FF993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4332816"/>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3_Titre de section">
    <p:bg>
      <p:bgRef idx="1002">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1007435" y="2780928"/>
            <a:ext cx="10363200" cy="1362075"/>
          </a:xfrm>
        </p:spPr>
        <p:txBody>
          <a:bodyPr anchor="t"/>
          <a:lstStyle>
            <a:lvl1pPr algn="l">
              <a:defRPr sz="4000" b="1" cap="all"/>
            </a:lvl1pPr>
          </a:lstStyle>
          <a:p>
            <a:r>
              <a:rPr lang="en-US" noProof="0"/>
              <a:t>Click to edit Master title style</a:t>
            </a:r>
          </a:p>
        </p:txBody>
      </p:sp>
      <p:sp>
        <p:nvSpPr>
          <p:cNvPr id="3" name="Slide Number Placeholder 11"/>
          <p:cNvSpPr>
            <a:spLocks noGrp="1"/>
          </p:cNvSpPr>
          <p:nvPr>
            <p:ph type="sldNum" sz="quarter" idx="10"/>
          </p:nvPr>
        </p:nvSpPr>
        <p:spPr>
          <a:xfrm>
            <a:off x="11582400" y="6477011"/>
            <a:ext cx="609600" cy="365125"/>
          </a:xfrm>
          <a:prstGeom prst="rect">
            <a:avLst/>
          </a:prstGeom>
        </p:spPr>
        <p:txBody>
          <a:bodyPr/>
          <a:lstStyle>
            <a:lvl1pPr>
              <a:defRPr/>
            </a:lvl1pPr>
          </a:lstStyle>
          <a:p>
            <a:fld id="{0C530971-2F1F-4383-A1DE-D88D01EBFD8C}" type="slidenum">
              <a:rPr lang="he-IL" smtClean="0"/>
              <a:t>‹#›</a:t>
            </a:fld>
            <a:endParaRPr lang="he-IL"/>
          </a:p>
        </p:txBody>
      </p:sp>
      <p:cxnSp>
        <p:nvCxnSpPr>
          <p:cNvPr id="4" name="Straight Connector 3"/>
          <p:cNvCxnSpPr/>
          <p:nvPr userDrawn="1"/>
        </p:nvCxnSpPr>
        <p:spPr>
          <a:xfrm>
            <a:off x="0" y="980728"/>
            <a:ext cx="12192000" cy="0"/>
          </a:xfrm>
          <a:prstGeom prst="line">
            <a:avLst/>
          </a:prstGeom>
          <a:ln w="19050">
            <a:solidFill>
              <a:srgbClr val="FF993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2295768"/>
      </p:ext>
    </p:extLst>
  </p:cSld>
  <p:clrMapOvr>
    <a:overrideClrMapping bg1="dk1" tx1="lt1" bg2="dk2" tx2="lt2" accent1="accent1" accent2="accent2" accent3="accent3" accent4="accent4" accent5="accent5" accent6="accent6" hlink="hlink" folHlink="folHlink"/>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Click to edit Master title style</a:t>
            </a:r>
            <a:endParaRPr lang="fr-FR"/>
          </a:p>
        </p:txBody>
      </p:sp>
      <p:sp>
        <p:nvSpPr>
          <p:cNvPr id="3" name="Espace réservé du contenu 2"/>
          <p:cNvSpPr>
            <a:spLocks noGrp="1"/>
          </p:cNvSpPr>
          <p:nvPr>
            <p:ph sz="half" idx="1"/>
          </p:nvPr>
        </p:nvSpPr>
        <p:spPr>
          <a:xfrm>
            <a:off x="412755" y="1804988"/>
            <a:ext cx="5564716" cy="3916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Espace réservé du contenu 3"/>
          <p:cNvSpPr>
            <a:spLocks noGrp="1"/>
          </p:cNvSpPr>
          <p:nvPr>
            <p:ph sz="half" idx="2"/>
          </p:nvPr>
        </p:nvSpPr>
        <p:spPr>
          <a:xfrm>
            <a:off x="6180676" y="1804988"/>
            <a:ext cx="5566833" cy="3916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Slide Number Placeholder 5"/>
          <p:cNvSpPr>
            <a:spLocks noGrp="1"/>
          </p:cNvSpPr>
          <p:nvPr>
            <p:ph type="sldNum" sz="quarter" idx="10"/>
          </p:nvPr>
        </p:nvSpPr>
        <p:spPr>
          <a:xfrm>
            <a:off x="11582400" y="6477011"/>
            <a:ext cx="609600" cy="365125"/>
          </a:xfrm>
          <a:prstGeom prst="rect">
            <a:avLst/>
          </a:prstGeom>
        </p:spPr>
        <p:txBody>
          <a:bodyPr/>
          <a:lstStyle>
            <a:lvl1pPr fontAlgn="auto">
              <a:spcAft>
                <a:spcPts val="0"/>
              </a:spcAft>
              <a:defRPr/>
            </a:lvl1pPr>
          </a:lstStyle>
          <a:p>
            <a:fld id="{0C530971-2F1F-4383-A1DE-D88D01EBFD8C}" type="slidenum">
              <a:rPr lang="he-IL" smtClean="0"/>
              <a:t>‹#›</a:t>
            </a:fld>
            <a:endParaRPr lang="he-IL"/>
          </a:p>
        </p:txBody>
      </p:sp>
      <p:cxnSp>
        <p:nvCxnSpPr>
          <p:cNvPr id="6" name="Straight Connector 5"/>
          <p:cNvCxnSpPr/>
          <p:nvPr userDrawn="1"/>
        </p:nvCxnSpPr>
        <p:spPr>
          <a:xfrm>
            <a:off x="0" y="980728"/>
            <a:ext cx="12192000" cy="0"/>
          </a:xfrm>
          <a:prstGeom prst="line">
            <a:avLst/>
          </a:prstGeom>
          <a:ln w="19050">
            <a:solidFill>
              <a:srgbClr val="FF993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6496204"/>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22313" y="3"/>
            <a:ext cx="11041227" cy="1047733"/>
          </a:xfrm>
        </p:spPr>
        <p:txBody>
          <a:bodyPr>
            <a:normAutofit/>
          </a:bodyPr>
          <a:lstStyle>
            <a:lvl1pPr algn="l">
              <a:defRPr sz="2800">
                <a:solidFill>
                  <a:srgbClr val="76004B"/>
                </a:solidFill>
              </a:defRPr>
            </a:lvl1pPr>
          </a:lstStyle>
          <a:p>
            <a:r>
              <a:rPr lang="en-US"/>
              <a:t>Click to edit Master title style</a:t>
            </a:r>
            <a:endParaRPr lang="en-GB" dirty="0"/>
          </a:p>
        </p:txBody>
      </p:sp>
      <p:sp>
        <p:nvSpPr>
          <p:cNvPr id="8" name="Content Placeholder 7"/>
          <p:cNvSpPr>
            <a:spLocks noGrp="1"/>
          </p:cNvSpPr>
          <p:nvPr>
            <p:ph sz="quarter" idx="13"/>
          </p:nvPr>
        </p:nvSpPr>
        <p:spPr>
          <a:xfrm>
            <a:off x="522923" y="1333493"/>
            <a:ext cx="11040000" cy="47625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9"/>
          <p:cNvSpPr>
            <a:spLocks noGrp="1"/>
          </p:cNvSpPr>
          <p:nvPr>
            <p:ph type="body" sz="quarter" idx="14"/>
          </p:nvPr>
        </p:nvSpPr>
        <p:spPr>
          <a:xfrm>
            <a:off x="6191293" y="6286523"/>
            <a:ext cx="5391551" cy="506828"/>
          </a:xfrm>
        </p:spPr>
        <p:txBody>
          <a:bodyPr anchor="ctr">
            <a:noAutofit/>
          </a:bodyPr>
          <a:lstStyle>
            <a:lvl1pPr algn="r">
              <a:buNone/>
              <a:defRPr sz="1000">
                <a:solidFill>
                  <a:schemeClr val="bg1"/>
                </a:solidFill>
              </a:defRPr>
            </a:lvl1pPr>
          </a:lstStyle>
          <a:p>
            <a:pPr lvl="0"/>
            <a:r>
              <a:rPr lang="en-US"/>
              <a:t>Click to edit Master text styles</a:t>
            </a:r>
          </a:p>
        </p:txBody>
      </p:sp>
      <p:cxnSp>
        <p:nvCxnSpPr>
          <p:cNvPr id="5" name="Straight Connector 4"/>
          <p:cNvCxnSpPr/>
          <p:nvPr userDrawn="1"/>
        </p:nvCxnSpPr>
        <p:spPr>
          <a:xfrm>
            <a:off x="0" y="980728"/>
            <a:ext cx="12192000" cy="0"/>
          </a:xfrm>
          <a:prstGeom prst="line">
            <a:avLst/>
          </a:prstGeom>
          <a:ln w="19050">
            <a:solidFill>
              <a:srgbClr val="FF993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1735857"/>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4" name="Text Placeholder 6"/>
          <p:cNvSpPr>
            <a:spLocks noGrp="1"/>
          </p:cNvSpPr>
          <p:nvPr>
            <p:ph type="body" sz="quarter" idx="11"/>
          </p:nvPr>
        </p:nvSpPr>
        <p:spPr>
          <a:xfrm>
            <a:off x="8909057" y="6667990"/>
            <a:ext cx="2813049" cy="182880"/>
          </a:xfrm>
        </p:spPr>
        <p:txBody>
          <a:bodyPr lIns="18288" tIns="18288" rIns="18288" bIns="18288">
            <a:normAutofit/>
          </a:bodyPr>
          <a:lstStyle>
            <a:lvl1pPr marL="0" indent="0" algn="r">
              <a:buNone/>
              <a:defRPr sz="800">
                <a:solidFill>
                  <a:schemeClr val="tx2"/>
                </a:solidFill>
              </a:defRPr>
            </a:lvl1pPr>
          </a:lstStyle>
          <a:p>
            <a:pPr lvl="0"/>
            <a:r>
              <a:rPr lang="en-US"/>
              <a:t>Click to edit Master text styles</a:t>
            </a:r>
          </a:p>
        </p:txBody>
      </p:sp>
      <p:sp>
        <p:nvSpPr>
          <p:cNvPr id="5" name="Text Placeholder 4"/>
          <p:cNvSpPr>
            <a:spLocks noGrp="1"/>
          </p:cNvSpPr>
          <p:nvPr>
            <p:ph type="body" sz="quarter" idx="10"/>
          </p:nvPr>
        </p:nvSpPr>
        <p:spPr>
          <a:xfrm>
            <a:off x="1255597" y="6021331"/>
            <a:ext cx="5984579" cy="590550"/>
          </a:xfrm>
        </p:spPr>
        <p:txBody>
          <a:bodyPr lIns="45720" rIns="45720" anchor="b">
            <a:noAutofit/>
          </a:bodyPr>
          <a:lstStyle>
            <a:lvl1pPr marL="0" indent="0">
              <a:buNone/>
              <a:defRPr sz="1000"/>
            </a:lvl1pPr>
          </a:lstStyle>
          <a:p>
            <a:pPr lvl="0"/>
            <a:r>
              <a:rPr lang="en-US"/>
              <a:t>Click to edit Master text styles</a:t>
            </a:r>
          </a:p>
        </p:txBody>
      </p:sp>
      <p:cxnSp>
        <p:nvCxnSpPr>
          <p:cNvPr id="6" name="Straight Connector 5"/>
          <p:cNvCxnSpPr/>
          <p:nvPr userDrawn="1"/>
        </p:nvCxnSpPr>
        <p:spPr>
          <a:xfrm>
            <a:off x="0" y="980728"/>
            <a:ext cx="12192000" cy="0"/>
          </a:xfrm>
          <a:prstGeom prst="line">
            <a:avLst/>
          </a:prstGeom>
          <a:ln w="19050">
            <a:solidFill>
              <a:srgbClr val="FF993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8186649"/>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10"/>
          </p:nvPr>
        </p:nvSpPr>
        <p:spPr>
          <a:xfrm>
            <a:off x="1255597" y="6021331"/>
            <a:ext cx="5984579" cy="590550"/>
          </a:xfrm>
        </p:spPr>
        <p:txBody>
          <a:bodyPr lIns="45720" rIns="45720" anchor="b">
            <a:noAutofit/>
          </a:bodyPr>
          <a:lstStyle>
            <a:lvl1pPr marL="0" indent="0">
              <a:buNone/>
              <a:defRPr sz="1000">
                <a:solidFill>
                  <a:schemeClr val="tx1">
                    <a:lumMod val="75000"/>
                  </a:schemeClr>
                </a:solidFill>
              </a:defRPr>
            </a:lvl1pPr>
          </a:lstStyle>
          <a:p>
            <a:pPr lvl="0"/>
            <a:r>
              <a:rPr lang="en-US"/>
              <a:t>Click to edit Master text styles</a:t>
            </a:r>
          </a:p>
        </p:txBody>
      </p:sp>
      <p:sp>
        <p:nvSpPr>
          <p:cNvPr id="7" name="Text Placeholder 6"/>
          <p:cNvSpPr>
            <a:spLocks noGrp="1"/>
          </p:cNvSpPr>
          <p:nvPr>
            <p:ph type="body" sz="quarter" idx="11"/>
          </p:nvPr>
        </p:nvSpPr>
        <p:spPr>
          <a:xfrm>
            <a:off x="8909057" y="6667990"/>
            <a:ext cx="2813049" cy="182880"/>
          </a:xfrm>
        </p:spPr>
        <p:txBody>
          <a:bodyPr lIns="18288" tIns="18288" rIns="18288" bIns="18288">
            <a:normAutofit/>
          </a:bodyPr>
          <a:lstStyle>
            <a:lvl1pPr marL="0" indent="0" algn="r">
              <a:buNone/>
              <a:defRPr sz="800">
                <a:solidFill>
                  <a:schemeClr val="tx2"/>
                </a:solidFill>
              </a:defRPr>
            </a:lvl1pPr>
          </a:lstStyle>
          <a:p>
            <a:pPr lvl="0"/>
            <a:r>
              <a:rPr lang="en-US"/>
              <a:t>Click to edit Master text styles</a:t>
            </a:r>
          </a:p>
        </p:txBody>
      </p:sp>
      <p:cxnSp>
        <p:nvCxnSpPr>
          <p:cNvPr id="6" name="Straight Connector 5"/>
          <p:cNvCxnSpPr/>
          <p:nvPr userDrawn="1"/>
        </p:nvCxnSpPr>
        <p:spPr>
          <a:xfrm>
            <a:off x="0" y="980728"/>
            <a:ext cx="12192000" cy="0"/>
          </a:xfrm>
          <a:prstGeom prst="line">
            <a:avLst/>
          </a:prstGeom>
          <a:ln w="19050">
            <a:solidFill>
              <a:srgbClr val="FF993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0711595"/>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0"/>
          </p:nvPr>
        </p:nvSpPr>
        <p:spPr>
          <a:xfrm>
            <a:off x="1255634" y="6021408"/>
            <a:ext cx="5984580" cy="590551"/>
          </a:xfrm>
        </p:spPr>
        <p:txBody>
          <a:bodyPr lIns="60945" rIns="60945" anchor="b">
            <a:noAutofit/>
          </a:bodyPr>
          <a:lstStyle>
            <a:lvl1pPr marL="0" indent="0">
              <a:buNone/>
              <a:defRPr sz="1100">
                <a:solidFill>
                  <a:schemeClr val="tx1">
                    <a:lumMod val="75000"/>
                  </a:schemeClr>
                </a:solidFill>
              </a:defRPr>
            </a:lvl1pPr>
          </a:lstStyle>
          <a:p>
            <a:pPr lvl="0"/>
            <a:r>
              <a:rPr lang="en-US" dirty="0"/>
              <a:t>Click to edit Master text styles</a:t>
            </a:r>
          </a:p>
        </p:txBody>
      </p:sp>
      <p:sp>
        <p:nvSpPr>
          <p:cNvPr id="7" name="Text Placeholder 6"/>
          <p:cNvSpPr>
            <a:spLocks noGrp="1"/>
          </p:cNvSpPr>
          <p:nvPr>
            <p:ph type="body" sz="quarter" idx="11"/>
          </p:nvPr>
        </p:nvSpPr>
        <p:spPr>
          <a:xfrm>
            <a:off x="8909058" y="6667991"/>
            <a:ext cx="2813049" cy="182880"/>
          </a:xfrm>
        </p:spPr>
        <p:txBody>
          <a:bodyPr lIns="24382" tIns="24382" rIns="24382" bIns="24382">
            <a:normAutofit/>
          </a:bodyPr>
          <a:lstStyle>
            <a:lvl1pPr marL="0" indent="0" algn="r">
              <a:buNone/>
              <a:defRPr sz="800">
                <a:solidFill>
                  <a:schemeClr val="tx2"/>
                </a:solidFill>
              </a:defRPr>
            </a:lvl1pPr>
          </a:lstStyle>
          <a:p>
            <a:pPr lvl="0"/>
            <a:r>
              <a:rPr lang="en-US" dirty="0"/>
              <a:t>Click to edit Master text styles</a:t>
            </a:r>
          </a:p>
        </p:txBody>
      </p:sp>
    </p:spTree>
    <p:extLst>
      <p:ext uri="{BB962C8B-B14F-4D97-AF65-F5344CB8AC3E}">
        <p14:creationId xmlns:p14="http://schemas.microsoft.com/office/powerpoint/2010/main" val="385102566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he-IL"/>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he-IL"/>
          </a:p>
        </p:txBody>
      </p:sp>
      <p:sp>
        <p:nvSpPr>
          <p:cNvPr id="4" name="Date Placeholder 3"/>
          <p:cNvSpPr>
            <a:spLocks noGrp="1"/>
          </p:cNvSpPr>
          <p:nvPr>
            <p:ph type="dt" sz="half" idx="10"/>
          </p:nvPr>
        </p:nvSpPr>
        <p:spPr>
          <a:xfrm>
            <a:off x="8737600" y="6356351"/>
            <a:ext cx="2844800" cy="365125"/>
          </a:xfrm>
          <a:prstGeom prst="rect">
            <a:avLst/>
          </a:prstGeom>
        </p:spPr>
        <p:txBody>
          <a:bodyPr/>
          <a:lstStyle/>
          <a:p>
            <a:fld id="{F8D8F656-251E-412F-AE28-0B326F3A6025}" type="datetimeFigureOut">
              <a:rPr lang="he-IL" smtClean="0"/>
              <a:t>י"ז/חשון/תש"פ</a:t>
            </a:fld>
            <a:endParaRPr lang="he-IL"/>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he-IL"/>
          </a:p>
        </p:txBody>
      </p:sp>
      <p:sp>
        <p:nvSpPr>
          <p:cNvPr id="6" name="Slide Number Placeholder 5"/>
          <p:cNvSpPr>
            <a:spLocks noGrp="1"/>
          </p:cNvSpPr>
          <p:nvPr>
            <p:ph type="sldNum" sz="quarter" idx="12"/>
          </p:nvPr>
        </p:nvSpPr>
        <p:spPr>
          <a:xfrm>
            <a:off x="609600" y="6356351"/>
            <a:ext cx="2844800" cy="365125"/>
          </a:xfrm>
          <a:prstGeom prst="rect">
            <a:avLst/>
          </a:prstGeom>
        </p:spPr>
        <p:txBody>
          <a:bodyPr/>
          <a:lstStyle/>
          <a:p>
            <a:fld id="{E5C1A91F-6D9C-4548-987E-0EE2687B1F44}" type="slidenum">
              <a:rPr lang="he-IL" smtClean="0"/>
              <a:t>‹#›</a:t>
            </a:fld>
            <a:endParaRPr lang="he-IL"/>
          </a:p>
        </p:txBody>
      </p:sp>
    </p:spTree>
    <p:extLst>
      <p:ext uri="{BB962C8B-B14F-4D97-AF65-F5344CB8AC3E}">
        <p14:creationId xmlns:p14="http://schemas.microsoft.com/office/powerpoint/2010/main" val="424383805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6_Title Only">
    <p:spTree>
      <p:nvGrpSpPr>
        <p:cNvPr id="1" name=""/>
        <p:cNvGrpSpPr/>
        <p:nvPr/>
      </p:nvGrpSpPr>
      <p:grpSpPr>
        <a:xfrm>
          <a:off x="0" y="0"/>
          <a:ext cx="0" cy="0"/>
          <a:chOff x="0" y="0"/>
          <a:chExt cx="0" cy="0"/>
        </a:xfrm>
      </p:grpSpPr>
      <p:sp>
        <p:nvSpPr>
          <p:cNvPr id="5" name="Title 1"/>
          <p:cNvSpPr>
            <a:spLocks noGrp="1"/>
          </p:cNvSpPr>
          <p:nvPr>
            <p:ph type="title"/>
          </p:nvPr>
        </p:nvSpPr>
        <p:spPr>
          <a:xfrm>
            <a:off x="522309" y="3"/>
            <a:ext cx="11041227" cy="1047733"/>
          </a:xfrm>
          <a:prstGeom prst="rect">
            <a:avLst/>
          </a:prstGeom>
        </p:spPr>
        <p:txBody>
          <a:bodyPr>
            <a:normAutofit/>
          </a:bodyPr>
          <a:lstStyle>
            <a:lvl1pPr algn="l">
              <a:defRPr sz="2800">
                <a:solidFill>
                  <a:srgbClr val="76004B"/>
                </a:solidFill>
              </a:defRPr>
            </a:lvl1pPr>
          </a:lstStyle>
          <a:p>
            <a:r>
              <a:rPr lang="en-US" dirty="0"/>
              <a:t>Click to edit Master title style</a:t>
            </a:r>
            <a:endParaRPr lang="en-GB" dirty="0"/>
          </a:p>
        </p:txBody>
      </p:sp>
      <p:sp>
        <p:nvSpPr>
          <p:cNvPr id="4" name="Text Placeholder 9"/>
          <p:cNvSpPr>
            <a:spLocks noGrp="1"/>
          </p:cNvSpPr>
          <p:nvPr>
            <p:ph type="body" sz="quarter" idx="15"/>
          </p:nvPr>
        </p:nvSpPr>
        <p:spPr>
          <a:xfrm>
            <a:off x="522311" y="5829305"/>
            <a:ext cx="11045804" cy="308413"/>
          </a:xfrm>
          <a:prstGeom prst="rect">
            <a:avLst/>
          </a:prstGeom>
        </p:spPr>
        <p:txBody>
          <a:bodyPr bIns="0" anchor="b">
            <a:noAutofit/>
          </a:bodyPr>
          <a:lstStyle>
            <a:lvl1pPr marL="0" indent="0" algn="l">
              <a:spcAft>
                <a:spcPts val="0"/>
              </a:spcAft>
              <a:buNone/>
              <a:defRPr sz="900" i="1">
                <a:solidFill>
                  <a:srgbClr val="76004B"/>
                </a:solidFill>
              </a:defRPr>
            </a:lvl1pPr>
          </a:lstStyle>
          <a:p>
            <a:pPr lvl="0"/>
            <a:endParaRPr lang="en-GB" dirty="0"/>
          </a:p>
        </p:txBody>
      </p:sp>
      <p:sp>
        <p:nvSpPr>
          <p:cNvPr id="10" name="Text Placeholder 9"/>
          <p:cNvSpPr>
            <a:spLocks noGrp="1"/>
          </p:cNvSpPr>
          <p:nvPr>
            <p:ph type="body" sz="quarter" idx="14"/>
          </p:nvPr>
        </p:nvSpPr>
        <p:spPr>
          <a:xfrm>
            <a:off x="2684925" y="6286523"/>
            <a:ext cx="9310688" cy="506828"/>
          </a:xfrm>
          <a:prstGeom prst="rect">
            <a:avLst/>
          </a:prstGeom>
        </p:spPr>
        <p:txBody>
          <a:bodyPr anchor="ctr">
            <a:noAutofit/>
          </a:bodyPr>
          <a:lstStyle>
            <a:lvl1pPr algn="r">
              <a:spcAft>
                <a:spcPts val="0"/>
              </a:spcAft>
              <a:buNone/>
              <a:defRPr sz="900">
                <a:solidFill>
                  <a:schemeClr val="bg1"/>
                </a:solidFill>
              </a:defRPr>
            </a:lvl1pPr>
          </a:lstStyle>
          <a:p>
            <a:pPr lvl="0"/>
            <a:endParaRPr lang="en-GB" dirty="0"/>
          </a:p>
        </p:txBody>
      </p:sp>
    </p:spTree>
    <p:extLst>
      <p:ext uri="{BB962C8B-B14F-4D97-AF65-F5344CB8AC3E}">
        <p14:creationId xmlns:p14="http://schemas.microsoft.com/office/powerpoint/2010/main" val="167640227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Plain 4:3 Title and Content Cool Palette Re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spcBef>
                <a:spcPts val="900"/>
              </a:spcBef>
              <a:defRPr/>
            </a:lvl1pPr>
            <a:lvl2pPr>
              <a:spcBef>
                <a:spcPts val="450"/>
              </a:spcBef>
              <a:defRPr/>
            </a:lvl2pPr>
            <a:lvl3pPr>
              <a:spcBef>
                <a:spcPts val="225"/>
              </a:spcBef>
              <a:defRPr/>
            </a:lvl3pPr>
            <a:lvl4pPr>
              <a:spcBef>
                <a:spcPts val="150"/>
              </a:spcBef>
              <a:defRPr/>
            </a:lvl4pPr>
            <a:lvl5pPr>
              <a:spcBef>
                <a:spcPts val="75"/>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9"/>
          <p:cNvSpPr>
            <a:spLocks noGrp="1"/>
          </p:cNvSpPr>
          <p:nvPr>
            <p:ph type="ftr" sz="quarter" idx="10"/>
          </p:nvPr>
        </p:nvSpPr>
        <p:spPr>
          <a:xfrm>
            <a:off x="10818295" y="3"/>
            <a:ext cx="1373716" cy="365125"/>
          </a:xfrm>
          <a:prstGeom prst="rect">
            <a:avLst/>
          </a:prstGeom>
        </p:spPr>
        <p:txBody>
          <a:bodyPr/>
          <a:lstStyle>
            <a:lvl1pPr eaLnBrk="1" fontAlgn="auto" hangingPunct="1">
              <a:spcBef>
                <a:spcPts val="0"/>
              </a:spcBef>
              <a:spcAft>
                <a:spcPts val="0"/>
              </a:spcAft>
              <a:defRPr sz="1400">
                <a:solidFill>
                  <a:srgbClr val="505050">
                    <a:lumMod val="40000"/>
                    <a:lumOff val="60000"/>
                  </a:srgbClr>
                </a:solidFill>
                <a:latin typeface="+mn-lt"/>
                <a:ea typeface="ＭＳ Ｐゴシック" pitchFamily="34" charset="-128"/>
                <a:cs typeface="+mn-cs"/>
              </a:defRPr>
            </a:lvl1pPr>
          </a:lstStyle>
          <a:p>
            <a:pPr>
              <a:defRPr/>
            </a:pPr>
            <a:endParaRPr lang="en-US"/>
          </a:p>
        </p:txBody>
      </p:sp>
    </p:spTree>
    <p:extLst>
      <p:ext uri="{BB962C8B-B14F-4D97-AF65-F5344CB8AC3E}">
        <p14:creationId xmlns:p14="http://schemas.microsoft.com/office/powerpoint/2010/main" val="271396417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7_Title Only">
    <p:spTree>
      <p:nvGrpSpPr>
        <p:cNvPr id="1" name=""/>
        <p:cNvGrpSpPr/>
        <p:nvPr/>
      </p:nvGrpSpPr>
      <p:grpSpPr>
        <a:xfrm>
          <a:off x="0" y="0"/>
          <a:ext cx="0" cy="0"/>
          <a:chOff x="0" y="0"/>
          <a:chExt cx="0" cy="0"/>
        </a:xfrm>
      </p:grpSpPr>
      <p:sp>
        <p:nvSpPr>
          <p:cNvPr id="5" name="Title 1"/>
          <p:cNvSpPr>
            <a:spLocks noGrp="1"/>
          </p:cNvSpPr>
          <p:nvPr>
            <p:ph type="title"/>
          </p:nvPr>
        </p:nvSpPr>
        <p:spPr>
          <a:xfrm>
            <a:off x="522309" y="3"/>
            <a:ext cx="11041227" cy="1047733"/>
          </a:xfrm>
          <a:prstGeom prst="rect">
            <a:avLst/>
          </a:prstGeom>
        </p:spPr>
        <p:txBody>
          <a:bodyPr>
            <a:normAutofit/>
          </a:bodyPr>
          <a:lstStyle>
            <a:lvl1pPr algn="l">
              <a:defRPr sz="2800">
                <a:solidFill>
                  <a:srgbClr val="76004B"/>
                </a:solidFill>
              </a:defRPr>
            </a:lvl1pPr>
          </a:lstStyle>
          <a:p>
            <a:r>
              <a:rPr lang="en-US" dirty="0"/>
              <a:t>Click to edit Master title style</a:t>
            </a:r>
            <a:endParaRPr lang="en-GB" dirty="0"/>
          </a:p>
        </p:txBody>
      </p:sp>
      <p:sp>
        <p:nvSpPr>
          <p:cNvPr id="4" name="Text Placeholder 9"/>
          <p:cNvSpPr>
            <a:spLocks noGrp="1"/>
          </p:cNvSpPr>
          <p:nvPr>
            <p:ph type="body" sz="quarter" idx="15"/>
          </p:nvPr>
        </p:nvSpPr>
        <p:spPr>
          <a:xfrm>
            <a:off x="522311" y="5829305"/>
            <a:ext cx="11045804" cy="308413"/>
          </a:xfrm>
          <a:prstGeom prst="rect">
            <a:avLst/>
          </a:prstGeom>
        </p:spPr>
        <p:txBody>
          <a:bodyPr bIns="0" anchor="b">
            <a:noAutofit/>
          </a:bodyPr>
          <a:lstStyle>
            <a:lvl1pPr marL="0" indent="0" algn="l">
              <a:spcAft>
                <a:spcPts val="0"/>
              </a:spcAft>
              <a:buNone/>
              <a:defRPr sz="900" i="1">
                <a:solidFill>
                  <a:srgbClr val="76004B"/>
                </a:solidFill>
              </a:defRPr>
            </a:lvl1pPr>
          </a:lstStyle>
          <a:p>
            <a:pPr lvl="0"/>
            <a:endParaRPr lang="en-GB" dirty="0"/>
          </a:p>
        </p:txBody>
      </p:sp>
      <p:sp>
        <p:nvSpPr>
          <p:cNvPr id="10" name="Text Placeholder 9"/>
          <p:cNvSpPr>
            <a:spLocks noGrp="1"/>
          </p:cNvSpPr>
          <p:nvPr>
            <p:ph type="body" sz="quarter" idx="14"/>
          </p:nvPr>
        </p:nvSpPr>
        <p:spPr>
          <a:xfrm>
            <a:off x="2684925" y="6286523"/>
            <a:ext cx="9310688" cy="506828"/>
          </a:xfrm>
          <a:prstGeom prst="rect">
            <a:avLst/>
          </a:prstGeom>
        </p:spPr>
        <p:txBody>
          <a:bodyPr anchor="ctr">
            <a:noAutofit/>
          </a:bodyPr>
          <a:lstStyle>
            <a:lvl1pPr algn="r">
              <a:spcAft>
                <a:spcPts val="0"/>
              </a:spcAft>
              <a:buNone/>
              <a:defRPr sz="900">
                <a:solidFill>
                  <a:schemeClr val="bg1"/>
                </a:solidFill>
              </a:defRPr>
            </a:lvl1pPr>
          </a:lstStyle>
          <a:p>
            <a:pPr lvl="0"/>
            <a:endParaRPr lang="en-GB" dirty="0"/>
          </a:p>
        </p:txBody>
      </p:sp>
    </p:spTree>
    <p:extLst>
      <p:ext uri="{BB962C8B-B14F-4D97-AF65-F5344CB8AC3E}">
        <p14:creationId xmlns:p14="http://schemas.microsoft.com/office/powerpoint/2010/main" val="25825140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43569E4-2F10-5C4C-94FC-D14C638765D8}"/>
              </a:ext>
            </a:extLst>
          </p:cNvPr>
          <p:cNvSpPr>
            <a:spLocks noGrp="1"/>
          </p:cNvSpPr>
          <p:nvPr>
            <p:ph type="title"/>
          </p:nvPr>
        </p:nvSpPr>
        <p:spPr/>
        <p:txBody>
          <a:bodyPr lIns="0" tIns="137160"/>
          <a:lstStyle/>
          <a:p>
            <a:r>
              <a:rPr lang="en-US"/>
              <a:t>Click to edit Master title style</a:t>
            </a:r>
          </a:p>
        </p:txBody>
      </p:sp>
      <p:sp>
        <p:nvSpPr>
          <p:cNvPr id="6" name="Content Placeholder 5">
            <a:extLst>
              <a:ext uri="{FF2B5EF4-FFF2-40B4-BE49-F238E27FC236}">
                <a16:creationId xmlns:a16="http://schemas.microsoft.com/office/drawing/2014/main" id="{A918AB0D-AE9D-3247-BF96-73E113CED028}"/>
              </a:ext>
            </a:extLst>
          </p:cNvPr>
          <p:cNvSpPr>
            <a:spLocks noGrp="1"/>
          </p:cNvSpPr>
          <p:nvPr>
            <p:ph sz="quarter" idx="10"/>
          </p:nvPr>
        </p:nvSpPr>
        <p:spPr>
          <a:xfrm>
            <a:off x="296336" y="1689102"/>
            <a:ext cx="11571817" cy="4677833"/>
          </a:xfrm>
        </p:spPr>
        <p:txBody>
          <a:bodyPr l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4755938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43569E4-2F10-5C4C-94FC-D14C638765D8}"/>
              </a:ext>
            </a:extLst>
          </p:cNvPr>
          <p:cNvSpPr>
            <a:spLocks noGrp="1"/>
          </p:cNvSpPr>
          <p:nvPr>
            <p:ph type="title"/>
          </p:nvPr>
        </p:nvSpPr>
        <p:spPr/>
        <p:txBody>
          <a:bodyPr lIns="0" tIns="137160"/>
          <a:lstStyle/>
          <a:p>
            <a:r>
              <a:rPr lang="en-US"/>
              <a:t>Click to edit Master title style</a:t>
            </a:r>
          </a:p>
        </p:txBody>
      </p:sp>
      <p:sp>
        <p:nvSpPr>
          <p:cNvPr id="6" name="Content Placeholder 5">
            <a:extLst>
              <a:ext uri="{FF2B5EF4-FFF2-40B4-BE49-F238E27FC236}">
                <a16:creationId xmlns:a16="http://schemas.microsoft.com/office/drawing/2014/main" id="{A918AB0D-AE9D-3247-BF96-73E113CED028}"/>
              </a:ext>
            </a:extLst>
          </p:cNvPr>
          <p:cNvSpPr>
            <a:spLocks noGrp="1"/>
          </p:cNvSpPr>
          <p:nvPr>
            <p:ph sz="quarter" idx="10"/>
          </p:nvPr>
        </p:nvSpPr>
        <p:spPr>
          <a:xfrm>
            <a:off x="296337" y="1689102"/>
            <a:ext cx="11571817" cy="4677833"/>
          </a:xfrm>
        </p:spPr>
        <p:txBody>
          <a:bodyPr l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69693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fr-FR"/>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Espace réservé du texte 4"/>
          <p:cNvSpPr>
            <a:spLocks noGrp="1"/>
          </p:cNvSpPr>
          <p:nvPr>
            <p:ph type="body" sz="quarter" idx="3"/>
          </p:nvPr>
        </p:nvSpPr>
        <p:spPr>
          <a:xfrm>
            <a:off x="619337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Espace réservé du contenu 5"/>
          <p:cNvSpPr>
            <a:spLocks noGrp="1"/>
          </p:cNvSpPr>
          <p:nvPr>
            <p:ph sz="quarter" idx="4"/>
          </p:nvPr>
        </p:nvSpPr>
        <p:spPr>
          <a:xfrm>
            <a:off x="619337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Slide Number Placeholder 5"/>
          <p:cNvSpPr>
            <a:spLocks noGrp="1"/>
          </p:cNvSpPr>
          <p:nvPr>
            <p:ph type="sldNum" sz="quarter" idx="10"/>
          </p:nvPr>
        </p:nvSpPr>
        <p:spPr>
          <a:xfrm>
            <a:off x="11582400" y="6477011"/>
            <a:ext cx="609600" cy="365125"/>
          </a:xfrm>
          <a:prstGeom prst="rect">
            <a:avLst/>
          </a:prstGeom>
        </p:spPr>
        <p:txBody>
          <a:bodyPr/>
          <a:lstStyle>
            <a:lvl1pPr fontAlgn="auto">
              <a:spcAft>
                <a:spcPts val="0"/>
              </a:spcAft>
              <a:defRPr/>
            </a:lvl1pPr>
          </a:lstStyle>
          <a:p>
            <a:fld id="{0C530971-2F1F-4383-A1DE-D88D01EBFD8C}" type="slidenum">
              <a:rPr lang="he-IL" smtClean="0"/>
              <a:t>‹#›</a:t>
            </a:fld>
            <a:endParaRPr lang="he-IL"/>
          </a:p>
        </p:txBody>
      </p:sp>
      <p:cxnSp>
        <p:nvCxnSpPr>
          <p:cNvPr id="8" name="Straight Connector 7"/>
          <p:cNvCxnSpPr/>
          <p:nvPr userDrawn="1"/>
        </p:nvCxnSpPr>
        <p:spPr>
          <a:xfrm>
            <a:off x="0" y="980728"/>
            <a:ext cx="12192000" cy="0"/>
          </a:xfrm>
          <a:prstGeom prst="line">
            <a:avLst/>
          </a:prstGeom>
          <a:ln w="19050">
            <a:solidFill>
              <a:srgbClr val="FF993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1521246"/>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43569E4-2F10-5C4C-94FC-D14C638765D8}"/>
              </a:ext>
            </a:extLst>
          </p:cNvPr>
          <p:cNvSpPr>
            <a:spLocks noGrp="1"/>
          </p:cNvSpPr>
          <p:nvPr>
            <p:ph type="title"/>
          </p:nvPr>
        </p:nvSpPr>
        <p:spPr/>
        <p:txBody>
          <a:bodyPr lIns="0" tIns="137160"/>
          <a:lstStyle/>
          <a:p>
            <a:r>
              <a:rPr lang="en-US"/>
              <a:t>Click to edit Master title style</a:t>
            </a:r>
          </a:p>
        </p:txBody>
      </p:sp>
      <p:sp>
        <p:nvSpPr>
          <p:cNvPr id="6" name="Content Placeholder 5">
            <a:extLst>
              <a:ext uri="{FF2B5EF4-FFF2-40B4-BE49-F238E27FC236}">
                <a16:creationId xmlns:a16="http://schemas.microsoft.com/office/drawing/2014/main" id="{A918AB0D-AE9D-3247-BF96-73E113CED028}"/>
              </a:ext>
            </a:extLst>
          </p:cNvPr>
          <p:cNvSpPr>
            <a:spLocks noGrp="1"/>
          </p:cNvSpPr>
          <p:nvPr>
            <p:ph sz="quarter" idx="10"/>
          </p:nvPr>
        </p:nvSpPr>
        <p:spPr>
          <a:xfrm>
            <a:off x="296337" y="1689102"/>
            <a:ext cx="11571817" cy="4677833"/>
          </a:xfrm>
        </p:spPr>
        <p:txBody>
          <a:bodyPr l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754591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Click to edit Master title style</a:t>
            </a:r>
            <a:endParaRPr lang="fr-FR"/>
          </a:p>
        </p:txBody>
      </p:sp>
      <p:sp>
        <p:nvSpPr>
          <p:cNvPr id="3" name="Slide Number Placeholder 5"/>
          <p:cNvSpPr>
            <a:spLocks noGrp="1"/>
          </p:cNvSpPr>
          <p:nvPr>
            <p:ph type="sldNum" sz="quarter" idx="10"/>
          </p:nvPr>
        </p:nvSpPr>
        <p:spPr>
          <a:xfrm>
            <a:off x="11582400" y="6477011"/>
            <a:ext cx="609600" cy="365125"/>
          </a:xfrm>
          <a:prstGeom prst="rect">
            <a:avLst/>
          </a:prstGeom>
        </p:spPr>
        <p:txBody>
          <a:bodyPr/>
          <a:lstStyle>
            <a:lvl1pPr fontAlgn="auto">
              <a:spcAft>
                <a:spcPts val="0"/>
              </a:spcAft>
              <a:defRPr/>
            </a:lvl1pPr>
          </a:lstStyle>
          <a:p>
            <a:fld id="{0C530971-2F1F-4383-A1DE-D88D01EBFD8C}" type="slidenum">
              <a:rPr lang="he-IL" smtClean="0"/>
              <a:t>‹#›</a:t>
            </a:fld>
            <a:endParaRPr lang="he-IL"/>
          </a:p>
        </p:txBody>
      </p:sp>
      <p:cxnSp>
        <p:nvCxnSpPr>
          <p:cNvPr id="4" name="Straight Connector 3"/>
          <p:cNvCxnSpPr/>
          <p:nvPr userDrawn="1"/>
        </p:nvCxnSpPr>
        <p:spPr>
          <a:xfrm>
            <a:off x="0" y="980728"/>
            <a:ext cx="12192000" cy="0"/>
          </a:xfrm>
          <a:prstGeom prst="line">
            <a:avLst/>
          </a:prstGeom>
          <a:ln w="19050">
            <a:solidFill>
              <a:srgbClr val="FF993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392020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1_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Click to edit Master title style</a:t>
            </a:r>
            <a:endParaRPr lang="fr-FR"/>
          </a:p>
        </p:txBody>
      </p:sp>
      <p:sp>
        <p:nvSpPr>
          <p:cNvPr id="3" name="Slide Number Placeholder 5"/>
          <p:cNvSpPr>
            <a:spLocks noGrp="1"/>
          </p:cNvSpPr>
          <p:nvPr>
            <p:ph type="sldNum" sz="quarter" idx="10"/>
          </p:nvPr>
        </p:nvSpPr>
        <p:spPr>
          <a:xfrm>
            <a:off x="11582400" y="6477011"/>
            <a:ext cx="609600" cy="365125"/>
          </a:xfrm>
          <a:prstGeom prst="rect">
            <a:avLst/>
          </a:prstGeom>
        </p:spPr>
        <p:txBody>
          <a:bodyPr/>
          <a:lstStyle>
            <a:lvl1pPr fontAlgn="auto">
              <a:spcAft>
                <a:spcPts val="0"/>
              </a:spcAft>
              <a:defRPr/>
            </a:lvl1pPr>
          </a:lstStyle>
          <a:p>
            <a:fld id="{0C530971-2F1F-4383-A1DE-D88D01EBFD8C}" type="slidenum">
              <a:rPr lang="he-IL" smtClean="0"/>
              <a:t>‹#›</a:t>
            </a:fld>
            <a:endParaRPr lang="he-IL"/>
          </a:p>
        </p:txBody>
      </p:sp>
      <p:cxnSp>
        <p:nvCxnSpPr>
          <p:cNvPr id="4" name="Straight Connector 3"/>
          <p:cNvCxnSpPr/>
          <p:nvPr userDrawn="1"/>
        </p:nvCxnSpPr>
        <p:spPr>
          <a:xfrm>
            <a:off x="0" y="1340768"/>
            <a:ext cx="12192000" cy="0"/>
          </a:xfrm>
          <a:prstGeom prst="line">
            <a:avLst/>
          </a:prstGeom>
          <a:ln w="19050">
            <a:solidFill>
              <a:srgbClr val="FF993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662342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xfrm>
            <a:off x="11582400" y="6477011"/>
            <a:ext cx="609600" cy="365125"/>
          </a:xfrm>
          <a:prstGeom prst="rect">
            <a:avLst/>
          </a:prstGeom>
        </p:spPr>
        <p:txBody>
          <a:bodyPr/>
          <a:lstStyle>
            <a:lvl1pPr fontAlgn="auto">
              <a:spcAft>
                <a:spcPts val="0"/>
              </a:spcAft>
              <a:defRPr/>
            </a:lvl1pPr>
          </a:lstStyle>
          <a:p>
            <a:fld id="{0C530971-2F1F-4383-A1DE-D88D01EBFD8C}" type="slidenum">
              <a:rPr lang="he-IL" smtClean="0"/>
              <a:t>‹#›</a:t>
            </a:fld>
            <a:endParaRPr lang="he-IL"/>
          </a:p>
        </p:txBody>
      </p:sp>
      <p:cxnSp>
        <p:nvCxnSpPr>
          <p:cNvPr id="3" name="Straight Connector 2"/>
          <p:cNvCxnSpPr/>
          <p:nvPr userDrawn="1"/>
        </p:nvCxnSpPr>
        <p:spPr>
          <a:xfrm>
            <a:off x="0" y="980728"/>
            <a:ext cx="12192000" cy="0"/>
          </a:xfrm>
          <a:prstGeom prst="line">
            <a:avLst/>
          </a:prstGeom>
          <a:ln w="19050">
            <a:solidFill>
              <a:srgbClr val="FF993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0018029"/>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7" y="273050"/>
            <a:ext cx="4011084" cy="1162050"/>
          </a:xfrm>
        </p:spPr>
        <p:txBody>
          <a:bodyPr anchor="b"/>
          <a:lstStyle>
            <a:lvl1pPr algn="l">
              <a:defRPr sz="2000" b="1"/>
            </a:lvl1pPr>
          </a:lstStyle>
          <a:p>
            <a:r>
              <a:rPr lang="en-US"/>
              <a:t>Click to edit Master title style</a:t>
            </a:r>
            <a:endParaRPr lang="fr-FR"/>
          </a:p>
        </p:txBody>
      </p:sp>
      <p:sp>
        <p:nvSpPr>
          <p:cNvPr id="3" name="Espace réservé du contenu 2"/>
          <p:cNvSpPr>
            <a:spLocks noGrp="1"/>
          </p:cNvSpPr>
          <p:nvPr>
            <p:ph idx="1"/>
          </p:nvPr>
        </p:nvSpPr>
        <p:spPr>
          <a:xfrm>
            <a:off x="4766733" y="27306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Espace réservé du texte 3"/>
          <p:cNvSpPr>
            <a:spLocks noGrp="1"/>
          </p:cNvSpPr>
          <p:nvPr>
            <p:ph type="body" sz="half" idx="2"/>
          </p:nvPr>
        </p:nvSpPr>
        <p:spPr>
          <a:xfrm>
            <a:off x="609607"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10"/>
          </p:nvPr>
        </p:nvSpPr>
        <p:spPr>
          <a:xfrm>
            <a:off x="11582400" y="6477011"/>
            <a:ext cx="609600" cy="365125"/>
          </a:xfrm>
          <a:prstGeom prst="rect">
            <a:avLst/>
          </a:prstGeom>
        </p:spPr>
        <p:txBody>
          <a:bodyPr/>
          <a:lstStyle>
            <a:lvl1pPr fontAlgn="auto">
              <a:spcAft>
                <a:spcPts val="0"/>
              </a:spcAft>
              <a:defRPr/>
            </a:lvl1pPr>
          </a:lstStyle>
          <a:p>
            <a:fld id="{0C530971-2F1F-4383-A1DE-D88D01EBFD8C}" type="slidenum">
              <a:rPr lang="he-IL" smtClean="0"/>
              <a:t>‹#›</a:t>
            </a:fld>
            <a:endParaRPr lang="he-IL"/>
          </a:p>
        </p:txBody>
      </p:sp>
    </p:spTree>
    <p:extLst>
      <p:ext uri="{BB962C8B-B14F-4D97-AF65-F5344CB8AC3E}">
        <p14:creationId xmlns:p14="http://schemas.microsoft.com/office/powerpoint/2010/main" val="3211453358"/>
      </p:ext>
    </p:extLst>
  </p:cSld>
  <p:clrMapOvr>
    <a:masterClrMapping/>
  </p:clrMapOvr>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8" name="Picture 15" descr="pfizertag_rgb_neg.png"/>
          <p:cNvPicPr>
            <a:picLocks noChangeAspect="1"/>
          </p:cNvPicPr>
          <p:nvPr/>
        </p:nvPicPr>
        <p:blipFill>
          <a:blip r:embed="rId52">
            <a:extLst>
              <a:ext uri="{28A0092B-C50C-407E-A947-70E740481C1C}">
                <a14:useLocalDpi xmlns:a14="http://schemas.microsoft.com/office/drawing/2010/main" val="0"/>
              </a:ext>
            </a:extLst>
          </a:blip>
          <a:srcRect t="-31380" r="68834" b="-39413"/>
          <a:stretch>
            <a:fillRect/>
          </a:stretch>
        </p:blipFill>
        <p:spPr bwMode="auto">
          <a:xfrm>
            <a:off x="431808" y="6350011"/>
            <a:ext cx="969433"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Title Placeholder 1"/>
          <p:cNvSpPr>
            <a:spLocks noGrp="1"/>
          </p:cNvSpPr>
          <p:nvPr>
            <p:ph type="title"/>
          </p:nvPr>
        </p:nvSpPr>
        <p:spPr bwMode="auto">
          <a:xfrm>
            <a:off x="431800" y="188913"/>
            <a:ext cx="11040533"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he-IL" dirty="0"/>
              <a:t>Click to edit Master title style</a:t>
            </a:r>
          </a:p>
        </p:txBody>
      </p:sp>
      <p:sp>
        <p:nvSpPr>
          <p:cNvPr id="1030" name="Text Placeholder 2"/>
          <p:cNvSpPr>
            <a:spLocks noGrp="1"/>
          </p:cNvSpPr>
          <p:nvPr>
            <p:ph type="body" idx="1"/>
          </p:nvPr>
        </p:nvSpPr>
        <p:spPr bwMode="auto">
          <a:xfrm>
            <a:off x="431800" y="981075"/>
            <a:ext cx="11040533" cy="487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he-IL"/>
              <a:t>Click to edit Master text styles</a:t>
            </a:r>
          </a:p>
          <a:p>
            <a:pPr lvl="1"/>
            <a:r>
              <a:rPr lang="en-US" altLang="he-IL"/>
              <a:t>Second level</a:t>
            </a:r>
          </a:p>
          <a:p>
            <a:pPr lvl="2"/>
            <a:r>
              <a:rPr lang="en-US" altLang="he-IL"/>
              <a:t>Third level</a:t>
            </a:r>
          </a:p>
          <a:p>
            <a:pPr lvl="3"/>
            <a:r>
              <a:rPr lang="en-US" altLang="he-IL"/>
              <a:t>Fourth level</a:t>
            </a:r>
          </a:p>
          <a:p>
            <a:pPr lvl="4"/>
            <a:r>
              <a:rPr lang="en-US" altLang="he-IL"/>
              <a:t>Fifth level</a:t>
            </a:r>
          </a:p>
        </p:txBody>
      </p:sp>
    </p:spTree>
    <p:extLst>
      <p:ext uri="{BB962C8B-B14F-4D97-AF65-F5344CB8AC3E}">
        <p14:creationId xmlns:p14="http://schemas.microsoft.com/office/powerpoint/2010/main" val="33156195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Lst>
  <p:transition/>
  <p:txStyles>
    <p:titleStyle>
      <a:lvl1pPr algn="l" rtl="1" eaLnBrk="1" fontAlgn="base" hangingPunct="1">
        <a:spcBef>
          <a:spcPct val="0"/>
        </a:spcBef>
        <a:spcAft>
          <a:spcPct val="0"/>
        </a:spcAft>
        <a:defRPr sz="2400" b="1">
          <a:solidFill>
            <a:srgbClr val="660033"/>
          </a:solidFill>
          <a:latin typeface="+mj-lt"/>
          <a:ea typeface="MS PGothic" pitchFamily="34" charset="-128"/>
          <a:cs typeface="+mj-cs"/>
        </a:defRPr>
      </a:lvl1pPr>
      <a:lvl2pPr algn="l" rtl="1" eaLnBrk="1" fontAlgn="base" hangingPunct="1">
        <a:spcBef>
          <a:spcPct val="0"/>
        </a:spcBef>
        <a:spcAft>
          <a:spcPct val="0"/>
        </a:spcAft>
        <a:defRPr sz="2400" b="1">
          <a:solidFill>
            <a:srgbClr val="660033"/>
          </a:solidFill>
          <a:latin typeface="Arial" pitchFamily="34" charset="0"/>
          <a:ea typeface="MS PGothic" pitchFamily="34" charset="-128"/>
          <a:cs typeface="Arial" pitchFamily="34" charset="0"/>
        </a:defRPr>
      </a:lvl2pPr>
      <a:lvl3pPr algn="l" rtl="1" eaLnBrk="1" fontAlgn="base" hangingPunct="1">
        <a:spcBef>
          <a:spcPct val="0"/>
        </a:spcBef>
        <a:spcAft>
          <a:spcPct val="0"/>
        </a:spcAft>
        <a:defRPr sz="2400" b="1">
          <a:solidFill>
            <a:srgbClr val="660033"/>
          </a:solidFill>
          <a:latin typeface="Arial" pitchFamily="34" charset="0"/>
          <a:ea typeface="MS PGothic" pitchFamily="34" charset="-128"/>
          <a:cs typeface="Arial" pitchFamily="34" charset="0"/>
        </a:defRPr>
      </a:lvl3pPr>
      <a:lvl4pPr algn="l" rtl="1" eaLnBrk="1" fontAlgn="base" hangingPunct="1">
        <a:spcBef>
          <a:spcPct val="0"/>
        </a:spcBef>
        <a:spcAft>
          <a:spcPct val="0"/>
        </a:spcAft>
        <a:defRPr sz="2400" b="1">
          <a:solidFill>
            <a:srgbClr val="660033"/>
          </a:solidFill>
          <a:latin typeface="Arial" pitchFamily="34" charset="0"/>
          <a:ea typeface="MS PGothic" pitchFamily="34" charset="-128"/>
          <a:cs typeface="Arial" pitchFamily="34" charset="0"/>
        </a:defRPr>
      </a:lvl4pPr>
      <a:lvl5pPr algn="l" rtl="1" eaLnBrk="1" fontAlgn="base" hangingPunct="1">
        <a:spcBef>
          <a:spcPct val="0"/>
        </a:spcBef>
        <a:spcAft>
          <a:spcPct val="0"/>
        </a:spcAft>
        <a:defRPr sz="2400" b="1">
          <a:solidFill>
            <a:srgbClr val="660033"/>
          </a:solidFill>
          <a:latin typeface="Arial" pitchFamily="34" charset="0"/>
          <a:ea typeface="MS PGothic" pitchFamily="34" charset="-128"/>
          <a:cs typeface="Arial" pitchFamily="34" charset="0"/>
        </a:defRPr>
      </a:lvl5pPr>
      <a:lvl6pPr marL="457200" algn="l" rtl="1" eaLnBrk="1" fontAlgn="base" hangingPunct="1">
        <a:lnSpc>
          <a:spcPct val="90000"/>
        </a:lnSpc>
        <a:spcBef>
          <a:spcPct val="30000"/>
        </a:spcBef>
        <a:spcAft>
          <a:spcPct val="0"/>
        </a:spcAft>
        <a:defRPr sz="2400" b="1">
          <a:solidFill>
            <a:srgbClr val="3A76AD"/>
          </a:solidFill>
          <a:latin typeface="Arial" pitchFamily="34" charset="0"/>
          <a:cs typeface="Arial" pitchFamily="34" charset="0"/>
        </a:defRPr>
      </a:lvl6pPr>
      <a:lvl7pPr marL="914400" algn="l" rtl="1" eaLnBrk="1" fontAlgn="base" hangingPunct="1">
        <a:lnSpc>
          <a:spcPct val="90000"/>
        </a:lnSpc>
        <a:spcBef>
          <a:spcPct val="30000"/>
        </a:spcBef>
        <a:spcAft>
          <a:spcPct val="0"/>
        </a:spcAft>
        <a:defRPr sz="2400" b="1">
          <a:solidFill>
            <a:srgbClr val="3A76AD"/>
          </a:solidFill>
          <a:latin typeface="Arial" pitchFamily="34" charset="0"/>
          <a:cs typeface="Arial" pitchFamily="34" charset="0"/>
        </a:defRPr>
      </a:lvl7pPr>
      <a:lvl8pPr marL="1371600" algn="l" rtl="1" eaLnBrk="1" fontAlgn="base" hangingPunct="1">
        <a:lnSpc>
          <a:spcPct val="90000"/>
        </a:lnSpc>
        <a:spcBef>
          <a:spcPct val="30000"/>
        </a:spcBef>
        <a:spcAft>
          <a:spcPct val="0"/>
        </a:spcAft>
        <a:defRPr sz="2400" b="1">
          <a:solidFill>
            <a:srgbClr val="3A76AD"/>
          </a:solidFill>
          <a:latin typeface="Arial" pitchFamily="34" charset="0"/>
          <a:cs typeface="Arial" pitchFamily="34" charset="0"/>
        </a:defRPr>
      </a:lvl8pPr>
      <a:lvl9pPr marL="1828800" algn="l" rtl="1" eaLnBrk="1" fontAlgn="base" hangingPunct="1">
        <a:lnSpc>
          <a:spcPct val="90000"/>
        </a:lnSpc>
        <a:spcBef>
          <a:spcPct val="30000"/>
        </a:spcBef>
        <a:spcAft>
          <a:spcPct val="0"/>
        </a:spcAft>
        <a:defRPr sz="2400" b="1">
          <a:solidFill>
            <a:srgbClr val="3A76AD"/>
          </a:solidFill>
          <a:latin typeface="Arial" pitchFamily="34" charset="0"/>
          <a:cs typeface="Arial" pitchFamily="34" charset="0"/>
        </a:defRPr>
      </a:lvl9pPr>
    </p:titleStyle>
    <p:bodyStyle>
      <a:lvl1pPr marL="223838" indent="-225425" algn="r" rtl="1" eaLnBrk="1" fontAlgn="base" hangingPunct="1">
        <a:lnSpc>
          <a:spcPct val="90000"/>
        </a:lnSpc>
        <a:spcBef>
          <a:spcPct val="30000"/>
        </a:spcBef>
        <a:spcAft>
          <a:spcPct val="0"/>
        </a:spcAft>
        <a:buSzPct val="100000"/>
        <a:buFont typeface="Arial" pitchFamily="34" charset="0"/>
        <a:buChar char="•"/>
        <a:defRPr sz="2400">
          <a:solidFill>
            <a:schemeClr val="bg2"/>
          </a:solidFill>
          <a:latin typeface="+mn-lt"/>
          <a:ea typeface="MS PGothic" pitchFamily="34" charset="-128"/>
          <a:cs typeface="+mn-cs"/>
        </a:defRPr>
      </a:lvl1pPr>
      <a:lvl2pPr marL="569913" indent="-230188" algn="r" rtl="1" eaLnBrk="1" fontAlgn="base" hangingPunct="1">
        <a:lnSpc>
          <a:spcPct val="90000"/>
        </a:lnSpc>
        <a:spcBef>
          <a:spcPct val="30000"/>
        </a:spcBef>
        <a:spcAft>
          <a:spcPct val="0"/>
        </a:spcAft>
        <a:buFont typeface="Arial" pitchFamily="34" charset="0"/>
        <a:buChar char="•"/>
        <a:defRPr sz="2000">
          <a:solidFill>
            <a:schemeClr val="bg2"/>
          </a:solidFill>
          <a:latin typeface="+mn-lt"/>
          <a:ea typeface="Arial" charset="0"/>
          <a:cs typeface="+mn-cs"/>
        </a:defRPr>
      </a:lvl2pPr>
      <a:lvl3pPr marL="912813" indent="-230188" algn="r" rtl="1" eaLnBrk="1" fontAlgn="base" hangingPunct="1">
        <a:lnSpc>
          <a:spcPct val="90000"/>
        </a:lnSpc>
        <a:spcBef>
          <a:spcPct val="30000"/>
        </a:spcBef>
        <a:spcAft>
          <a:spcPct val="0"/>
        </a:spcAft>
        <a:buFont typeface="Arial" pitchFamily="34" charset="0"/>
        <a:buChar char="•"/>
        <a:defRPr>
          <a:solidFill>
            <a:schemeClr val="bg2"/>
          </a:solidFill>
          <a:latin typeface="+mn-lt"/>
          <a:ea typeface="Arial" charset="0"/>
          <a:cs typeface="+mn-cs"/>
        </a:defRPr>
      </a:lvl3pPr>
      <a:lvl4pPr marL="1258888" indent="-230188" algn="r" rtl="1" eaLnBrk="1" fontAlgn="base" hangingPunct="1">
        <a:lnSpc>
          <a:spcPct val="90000"/>
        </a:lnSpc>
        <a:spcBef>
          <a:spcPct val="30000"/>
        </a:spcBef>
        <a:spcAft>
          <a:spcPct val="0"/>
        </a:spcAft>
        <a:buFont typeface="Arial" pitchFamily="34" charset="0"/>
        <a:buChar char="•"/>
        <a:defRPr sz="1600">
          <a:solidFill>
            <a:schemeClr val="bg2"/>
          </a:solidFill>
          <a:latin typeface="+mn-lt"/>
          <a:ea typeface="Arial" charset="0"/>
          <a:cs typeface="+mn-cs"/>
        </a:defRPr>
      </a:lvl4pPr>
      <a:lvl5pPr marL="1601788" indent="-230188" algn="r" rtl="1" eaLnBrk="1" fontAlgn="base" hangingPunct="1">
        <a:lnSpc>
          <a:spcPct val="90000"/>
        </a:lnSpc>
        <a:spcBef>
          <a:spcPct val="30000"/>
        </a:spcBef>
        <a:spcAft>
          <a:spcPct val="0"/>
        </a:spcAft>
        <a:buFont typeface="Arial" pitchFamily="34" charset="0"/>
        <a:buChar char="•"/>
        <a:defRPr sz="1400">
          <a:solidFill>
            <a:schemeClr val="bg2"/>
          </a:solidFill>
          <a:latin typeface="+mn-lt"/>
          <a:ea typeface="Arial" charset="0"/>
          <a:cs typeface="+mn-cs"/>
        </a:defRPr>
      </a:lvl5pPr>
      <a:lvl6pPr marL="2060575" indent="-230188" algn="r" rtl="1" eaLnBrk="1" fontAlgn="base" hangingPunct="1">
        <a:lnSpc>
          <a:spcPct val="90000"/>
        </a:lnSpc>
        <a:spcBef>
          <a:spcPct val="30000"/>
        </a:spcBef>
        <a:spcAft>
          <a:spcPct val="0"/>
        </a:spcAft>
        <a:buFont typeface="Arial" pitchFamily="34" charset="0"/>
        <a:buChar char="»"/>
        <a:defRPr sz="1200">
          <a:solidFill>
            <a:srgbClr val="3A76AD"/>
          </a:solidFill>
          <a:latin typeface="+mn-lt"/>
          <a:cs typeface="+mn-cs"/>
        </a:defRPr>
      </a:lvl6pPr>
      <a:lvl7pPr marL="2517775" indent="-230188" algn="r" rtl="1" eaLnBrk="1" fontAlgn="base" hangingPunct="1">
        <a:lnSpc>
          <a:spcPct val="90000"/>
        </a:lnSpc>
        <a:spcBef>
          <a:spcPct val="30000"/>
        </a:spcBef>
        <a:spcAft>
          <a:spcPct val="0"/>
        </a:spcAft>
        <a:buFont typeface="Arial" pitchFamily="34" charset="0"/>
        <a:buChar char="»"/>
        <a:defRPr sz="1200">
          <a:solidFill>
            <a:srgbClr val="3A76AD"/>
          </a:solidFill>
          <a:latin typeface="+mn-lt"/>
          <a:cs typeface="+mn-cs"/>
        </a:defRPr>
      </a:lvl7pPr>
      <a:lvl8pPr marL="2974975" indent="-230188" algn="r" rtl="1" eaLnBrk="1" fontAlgn="base" hangingPunct="1">
        <a:lnSpc>
          <a:spcPct val="90000"/>
        </a:lnSpc>
        <a:spcBef>
          <a:spcPct val="30000"/>
        </a:spcBef>
        <a:spcAft>
          <a:spcPct val="0"/>
        </a:spcAft>
        <a:buFont typeface="Arial" pitchFamily="34" charset="0"/>
        <a:buChar char="»"/>
        <a:defRPr sz="1200">
          <a:solidFill>
            <a:srgbClr val="3A76AD"/>
          </a:solidFill>
          <a:latin typeface="+mn-lt"/>
          <a:cs typeface="+mn-cs"/>
        </a:defRPr>
      </a:lvl8pPr>
      <a:lvl9pPr marL="3432175" indent="-230188" algn="r" rtl="1" eaLnBrk="1" fontAlgn="base" hangingPunct="1">
        <a:lnSpc>
          <a:spcPct val="90000"/>
        </a:lnSpc>
        <a:spcBef>
          <a:spcPct val="30000"/>
        </a:spcBef>
        <a:spcAft>
          <a:spcPct val="0"/>
        </a:spcAft>
        <a:buFont typeface="Arial" pitchFamily="34" charset="0"/>
        <a:buChar char="»"/>
        <a:defRPr sz="1200">
          <a:solidFill>
            <a:srgbClr val="3A76AD"/>
          </a:solidFill>
          <a:latin typeface="+mn-lt"/>
          <a:cs typeface="+mn-cs"/>
        </a:defRPr>
      </a:lvl9pPr>
    </p:bodyStyle>
    <p:otherStyle>
      <a:defPPr>
        <a:defRPr lang="fr-F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ags" Target="../tags/tag1.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1.tiff"/><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32.em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1703512" y="1052736"/>
            <a:ext cx="8784976" cy="1152128"/>
          </a:xfrm>
        </p:spPr>
        <p:txBody>
          <a:bodyPr/>
          <a:lstStyle/>
          <a:p>
            <a:pPr algn="ctr" rtl="0"/>
            <a:r>
              <a:rPr lang="en-US" sz="5400" dirty="0">
                <a:solidFill>
                  <a:schemeClr val="accent6">
                    <a:lumMod val="75000"/>
                  </a:schemeClr>
                </a:solidFill>
                <a:effectLst>
                  <a:outerShdw blurRad="38100" dist="38100" dir="2700000" algn="tl">
                    <a:srgbClr val="000000">
                      <a:alpha val="43137"/>
                    </a:srgbClr>
                  </a:outerShdw>
                </a:effectLst>
              </a:rPr>
              <a:t>AF Patients with ACS/PCI</a:t>
            </a:r>
            <a:endParaRPr lang="he-IL" sz="5400" dirty="0">
              <a:solidFill>
                <a:schemeClr val="accent6">
                  <a:lumMod val="75000"/>
                </a:schemeClr>
              </a:solidFill>
              <a:effectLst>
                <a:outerShdw blurRad="38100" dist="38100" dir="2700000" algn="tl">
                  <a:srgbClr val="000000">
                    <a:alpha val="43137"/>
                  </a:srgbClr>
                </a:outerShdw>
              </a:effectLst>
            </a:endParaRPr>
          </a:p>
        </p:txBody>
      </p:sp>
      <p:sp>
        <p:nvSpPr>
          <p:cNvPr id="14" name="Title 9">
            <a:extLst>
              <a:ext uri="{FF2B5EF4-FFF2-40B4-BE49-F238E27FC236}">
                <a16:creationId xmlns:a16="http://schemas.microsoft.com/office/drawing/2014/main" id="{9590E934-5B8F-4B69-BC54-BE9839ACD14F}"/>
              </a:ext>
            </a:extLst>
          </p:cNvPr>
          <p:cNvSpPr txBox="1">
            <a:spLocks/>
          </p:cNvSpPr>
          <p:nvPr/>
        </p:nvSpPr>
        <p:spPr bwMode="auto">
          <a:xfrm>
            <a:off x="1775520" y="2564904"/>
            <a:ext cx="8784976" cy="1152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l" rtl="1" eaLnBrk="1" fontAlgn="base" hangingPunct="1">
              <a:spcBef>
                <a:spcPct val="0"/>
              </a:spcBef>
              <a:spcAft>
                <a:spcPct val="0"/>
              </a:spcAft>
              <a:defRPr sz="2000" b="1">
                <a:solidFill>
                  <a:srgbClr val="660033"/>
                </a:solidFill>
                <a:latin typeface="+mj-lt"/>
                <a:ea typeface="MS PGothic" pitchFamily="34" charset="-128"/>
                <a:cs typeface="+mj-cs"/>
              </a:defRPr>
            </a:lvl1pPr>
            <a:lvl2pPr algn="l" rtl="1" eaLnBrk="1" fontAlgn="base" hangingPunct="1">
              <a:spcBef>
                <a:spcPct val="0"/>
              </a:spcBef>
              <a:spcAft>
                <a:spcPct val="0"/>
              </a:spcAft>
              <a:defRPr sz="2400" b="1">
                <a:solidFill>
                  <a:srgbClr val="660033"/>
                </a:solidFill>
                <a:latin typeface="Arial" pitchFamily="34" charset="0"/>
                <a:ea typeface="MS PGothic" pitchFamily="34" charset="-128"/>
                <a:cs typeface="Arial" pitchFamily="34" charset="0"/>
              </a:defRPr>
            </a:lvl2pPr>
            <a:lvl3pPr algn="l" rtl="1" eaLnBrk="1" fontAlgn="base" hangingPunct="1">
              <a:spcBef>
                <a:spcPct val="0"/>
              </a:spcBef>
              <a:spcAft>
                <a:spcPct val="0"/>
              </a:spcAft>
              <a:defRPr sz="2400" b="1">
                <a:solidFill>
                  <a:srgbClr val="660033"/>
                </a:solidFill>
                <a:latin typeface="Arial" pitchFamily="34" charset="0"/>
                <a:ea typeface="MS PGothic" pitchFamily="34" charset="-128"/>
                <a:cs typeface="Arial" pitchFamily="34" charset="0"/>
              </a:defRPr>
            </a:lvl3pPr>
            <a:lvl4pPr algn="l" rtl="1" eaLnBrk="1" fontAlgn="base" hangingPunct="1">
              <a:spcBef>
                <a:spcPct val="0"/>
              </a:spcBef>
              <a:spcAft>
                <a:spcPct val="0"/>
              </a:spcAft>
              <a:defRPr sz="2400" b="1">
                <a:solidFill>
                  <a:srgbClr val="660033"/>
                </a:solidFill>
                <a:latin typeface="Arial" pitchFamily="34" charset="0"/>
                <a:ea typeface="MS PGothic" pitchFamily="34" charset="-128"/>
                <a:cs typeface="Arial" pitchFamily="34" charset="0"/>
              </a:defRPr>
            </a:lvl4pPr>
            <a:lvl5pPr algn="l" rtl="1" eaLnBrk="1" fontAlgn="base" hangingPunct="1">
              <a:spcBef>
                <a:spcPct val="0"/>
              </a:spcBef>
              <a:spcAft>
                <a:spcPct val="0"/>
              </a:spcAft>
              <a:defRPr sz="2400" b="1">
                <a:solidFill>
                  <a:srgbClr val="660033"/>
                </a:solidFill>
                <a:latin typeface="Arial" pitchFamily="34" charset="0"/>
                <a:ea typeface="MS PGothic" pitchFamily="34" charset="-128"/>
                <a:cs typeface="Arial" pitchFamily="34" charset="0"/>
              </a:defRPr>
            </a:lvl5pPr>
            <a:lvl6pPr marL="457200" algn="l" rtl="1" eaLnBrk="1" fontAlgn="base" hangingPunct="1">
              <a:lnSpc>
                <a:spcPct val="90000"/>
              </a:lnSpc>
              <a:spcBef>
                <a:spcPct val="30000"/>
              </a:spcBef>
              <a:spcAft>
                <a:spcPct val="0"/>
              </a:spcAft>
              <a:defRPr sz="2400" b="1">
                <a:solidFill>
                  <a:srgbClr val="3A76AD"/>
                </a:solidFill>
                <a:latin typeface="Arial" pitchFamily="34" charset="0"/>
                <a:cs typeface="Arial" pitchFamily="34" charset="0"/>
              </a:defRPr>
            </a:lvl6pPr>
            <a:lvl7pPr marL="914400" algn="l" rtl="1" eaLnBrk="1" fontAlgn="base" hangingPunct="1">
              <a:lnSpc>
                <a:spcPct val="90000"/>
              </a:lnSpc>
              <a:spcBef>
                <a:spcPct val="30000"/>
              </a:spcBef>
              <a:spcAft>
                <a:spcPct val="0"/>
              </a:spcAft>
              <a:defRPr sz="2400" b="1">
                <a:solidFill>
                  <a:srgbClr val="3A76AD"/>
                </a:solidFill>
                <a:latin typeface="Arial" pitchFamily="34" charset="0"/>
                <a:cs typeface="Arial" pitchFamily="34" charset="0"/>
              </a:defRPr>
            </a:lvl7pPr>
            <a:lvl8pPr marL="1371600" algn="l" rtl="1" eaLnBrk="1" fontAlgn="base" hangingPunct="1">
              <a:lnSpc>
                <a:spcPct val="90000"/>
              </a:lnSpc>
              <a:spcBef>
                <a:spcPct val="30000"/>
              </a:spcBef>
              <a:spcAft>
                <a:spcPct val="0"/>
              </a:spcAft>
              <a:defRPr sz="2400" b="1">
                <a:solidFill>
                  <a:srgbClr val="3A76AD"/>
                </a:solidFill>
                <a:latin typeface="Arial" pitchFamily="34" charset="0"/>
                <a:cs typeface="Arial" pitchFamily="34" charset="0"/>
              </a:defRPr>
            </a:lvl8pPr>
            <a:lvl9pPr marL="1828800" algn="l" rtl="1" eaLnBrk="1" fontAlgn="base" hangingPunct="1">
              <a:lnSpc>
                <a:spcPct val="90000"/>
              </a:lnSpc>
              <a:spcBef>
                <a:spcPct val="30000"/>
              </a:spcBef>
              <a:spcAft>
                <a:spcPct val="0"/>
              </a:spcAft>
              <a:defRPr sz="2400" b="1">
                <a:solidFill>
                  <a:srgbClr val="3A76AD"/>
                </a:solidFill>
                <a:latin typeface="Arial" pitchFamily="34" charset="0"/>
                <a:cs typeface="Arial" pitchFamily="34" charset="0"/>
              </a:defRPr>
            </a:lvl9pPr>
          </a:lstStyle>
          <a:p>
            <a:pPr algn="ctr" rtl="0"/>
            <a:r>
              <a:rPr lang="en-US" sz="4000" kern="0" dirty="0">
                <a:solidFill>
                  <a:prstClr val="black"/>
                </a:solidFill>
                <a:effectLst>
                  <a:outerShdw blurRad="38100" dist="38100" dir="2700000" algn="tl">
                    <a:srgbClr val="000000">
                      <a:alpha val="43137"/>
                    </a:srgbClr>
                  </a:outerShdw>
                </a:effectLst>
                <a:latin typeface="Arial"/>
                <a:cs typeface="Arial"/>
              </a:rPr>
              <a:t>Dual Therapy  vs.  Triple Therapy</a:t>
            </a:r>
            <a:endParaRPr lang="he-IL" sz="4000" kern="0" dirty="0">
              <a:solidFill>
                <a:prstClr val="black"/>
              </a:solidFill>
              <a:effectLst>
                <a:outerShdw blurRad="38100" dist="38100" dir="2700000" algn="tl">
                  <a:srgbClr val="000000">
                    <a:alpha val="43137"/>
                  </a:srgbClr>
                </a:outerShdw>
              </a:effectLst>
              <a:latin typeface="Arial"/>
              <a:cs typeface="Arial"/>
            </a:endParaRPr>
          </a:p>
        </p:txBody>
      </p:sp>
      <p:sp>
        <p:nvSpPr>
          <p:cNvPr id="15" name="Title 9">
            <a:extLst>
              <a:ext uri="{FF2B5EF4-FFF2-40B4-BE49-F238E27FC236}">
                <a16:creationId xmlns:a16="http://schemas.microsoft.com/office/drawing/2014/main" id="{D7DDED22-6B51-47BA-967F-E42AD93325BD}"/>
              </a:ext>
            </a:extLst>
          </p:cNvPr>
          <p:cNvSpPr txBox="1">
            <a:spLocks/>
          </p:cNvSpPr>
          <p:nvPr/>
        </p:nvSpPr>
        <p:spPr bwMode="auto">
          <a:xfrm>
            <a:off x="2135560" y="4365104"/>
            <a:ext cx="8064896" cy="1152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1" eaLnBrk="1" fontAlgn="base" hangingPunct="1">
              <a:spcBef>
                <a:spcPct val="0"/>
              </a:spcBef>
              <a:spcAft>
                <a:spcPct val="0"/>
              </a:spcAft>
              <a:defRPr sz="2000" b="1">
                <a:solidFill>
                  <a:srgbClr val="660033"/>
                </a:solidFill>
                <a:latin typeface="+mj-lt"/>
                <a:ea typeface="MS PGothic" pitchFamily="34" charset="-128"/>
                <a:cs typeface="+mj-cs"/>
              </a:defRPr>
            </a:lvl1pPr>
            <a:lvl2pPr algn="l" rtl="1" eaLnBrk="1" fontAlgn="base" hangingPunct="1">
              <a:spcBef>
                <a:spcPct val="0"/>
              </a:spcBef>
              <a:spcAft>
                <a:spcPct val="0"/>
              </a:spcAft>
              <a:defRPr sz="2400" b="1">
                <a:solidFill>
                  <a:srgbClr val="660033"/>
                </a:solidFill>
                <a:latin typeface="Arial" pitchFamily="34" charset="0"/>
                <a:ea typeface="MS PGothic" pitchFamily="34" charset="-128"/>
                <a:cs typeface="Arial" pitchFamily="34" charset="0"/>
              </a:defRPr>
            </a:lvl2pPr>
            <a:lvl3pPr algn="l" rtl="1" eaLnBrk="1" fontAlgn="base" hangingPunct="1">
              <a:spcBef>
                <a:spcPct val="0"/>
              </a:spcBef>
              <a:spcAft>
                <a:spcPct val="0"/>
              </a:spcAft>
              <a:defRPr sz="2400" b="1">
                <a:solidFill>
                  <a:srgbClr val="660033"/>
                </a:solidFill>
                <a:latin typeface="Arial" pitchFamily="34" charset="0"/>
                <a:ea typeface="MS PGothic" pitchFamily="34" charset="-128"/>
                <a:cs typeface="Arial" pitchFamily="34" charset="0"/>
              </a:defRPr>
            </a:lvl3pPr>
            <a:lvl4pPr algn="l" rtl="1" eaLnBrk="1" fontAlgn="base" hangingPunct="1">
              <a:spcBef>
                <a:spcPct val="0"/>
              </a:spcBef>
              <a:spcAft>
                <a:spcPct val="0"/>
              </a:spcAft>
              <a:defRPr sz="2400" b="1">
                <a:solidFill>
                  <a:srgbClr val="660033"/>
                </a:solidFill>
                <a:latin typeface="Arial" pitchFamily="34" charset="0"/>
                <a:ea typeface="MS PGothic" pitchFamily="34" charset="-128"/>
                <a:cs typeface="Arial" pitchFamily="34" charset="0"/>
              </a:defRPr>
            </a:lvl4pPr>
            <a:lvl5pPr algn="l" rtl="1" eaLnBrk="1" fontAlgn="base" hangingPunct="1">
              <a:spcBef>
                <a:spcPct val="0"/>
              </a:spcBef>
              <a:spcAft>
                <a:spcPct val="0"/>
              </a:spcAft>
              <a:defRPr sz="2400" b="1">
                <a:solidFill>
                  <a:srgbClr val="660033"/>
                </a:solidFill>
                <a:latin typeface="Arial" pitchFamily="34" charset="0"/>
                <a:ea typeface="MS PGothic" pitchFamily="34" charset="-128"/>
                <a:cs typeface="Arial" pitchFamily="34" charset="0"/>
              </a:defRPr>
            </a:lvl5pPr>
            <a:lvl6pPr marL="457200" algn="l" rtl="1" eaLnBrk="1" fontAlgn="base" hangingPunct="1">
              <a:lnSpc>
                <a:spcPct val="90000"/>
              </a:lnSpc>
              <a:spcBef>
                <a:spcPct val="30000"/>
              </a:spcBef>
              <a:spcAft>
                <a:spcPct val="0"/>
              </a:spcAft>
              <a:defRPr sz="2400" b="1">
                <a:solidFill>
                  <a:srgbClr val="3A76AD"/>
                </a:solidFill>
                <a:latin typeface="Arial" pitchFamily="34" charset="0"/>
                <a:cs typeface="Arial" pitchFamily="34" charset="0"/>
              </a:defRPr>
            </a:lvl6pPr>
            <a:lvl7pPr marL="914400" algn="l" rtl="1" eaLnBrk="1" fontAlgn="base" hangingPunct="1">
              <a:lnSpc>
                <a:spcPct val="90000"/>
              </a:lnSpc>
              <a:spcBef>
                <a:spcPct val="30000"/>
              </a:spcBef>
              <a:spcAft>
                <a:spcPct val="0"/>
              </a:spcAft>
              <a:defRPr sz="2400" b="1">
                <a:solidFill>
                  <a:srgbClr val="3A76AD"/>
                </a:solidFill>
                <a:latin typeface="Arial" pitchFamily="34" charset="0"/>
                <a:cs typeface="Arial" pitchFamily="34" charset="0"/>
              </a:defRPr>
            </a:lvl7pPr>
            <a:lvl8pPr marL="1371600" algn="l" rtl="1" eaLnBrk="1" fontAlgn="base" hangingPunct="1">
              <a:lnSpc>
                <a:spcPct val="90000"/>
              </a:lnSpc>
              <a:spcBef>
                <a:spcPct val="30000"/>
              </a:spcBef>
              <a:spcAft>
                <a:spcPct val="0"/>
              </a:spcAft>
              <a:defRPr sz="2400" b="1">
                <a:solidFill>
                  <a:srgbClr val="3A76AD"/>
                </a:solidFill>
                <a:latin typeface="Arial" pitchFamily="34" charset="0"/>
                <a:cs typeface="Arial" pitchFamily="34" charset="0"/>
              </a:defRPr>
            </a:lvl8pPr>
            <a:lvl9pPr marL="1828800" algn="l" rtl="1" eaLnBrk="1" fontAlgn="base" hangingPunct="1">
              <a:lnSpc>
                <a:spcPct val="90000"/>
              </a:lnSpc>
              <a:spcBef>
                <a:spcPct val="30000"/>
              </a:spcBef>
              <a:spcAft>
                <a:spcPct val="0"/>
              </a:spcAft>
              <a:defRPr sz="2400" b="1">
                <a:solidFill>
                  <a:srgbClr val="3A76AD"/>
                </a:solidFill>
                <a:latin typeface="Arial" pitchFamily="34" charset="0"/>
                <a:cs typeface="Arial" pitchFamily="34" charset="0"/>
              </a:defRPr>
            </a:lvl9pPr>
          </a:lstStyle>
          <a:p>
            <a:pPr algn="ctr" rtl="0"/>
            <a:r>
              <a:rPr lang="en-US" sz="2400" b="0" kern="0" dirty="0">
                <a:solidFill>
                  <a:prstClr val="black"/>
                </a:solidFill>
                <a:latin typeface="Arial"/>
                <a:cs typeface="Arial"/>
              </a:rPr>
              <a:t>Ronny </a:t>
            </a:r>
            <a:r>
              <a:rPr lang="en-US" sz="2400" b="0" kern="0" dirty="0" err="1">
                <a:solidFill>
                  <a:prstClr val="black"/>
                </a:solidFill>
                <a:latin typeface="Arial"/>
                <a:cs typeface="Arial"/>
              </a:rPr>
              <a:t>Alcalai</a:t>
            </a:r>
            <a:endParaRPr lang="en-US" sz="2400" b="0" kern="0" dirty="0">
              <a:solidFill>
                <a:prstClr val="black"/>
              </a:solidFill>
              <a:latin typeface="Arial"/>
              <a:cs typeface="Arial"/>
            </a:endParaRPr>
          </a:p>
          <a:p>
            <a:pPr algn="ctr" rtl="0"/>
            <a:r>
              <a:rPr lang="en-US" sz="2400" b="0" kern="0" dirty="0">
                <a:solidFill>
                  <a:prstClr val="black"/>
                </a:solidFill>
                <a:latin typeface="Arial"/>
                <a:cs typeface="Arial"/>
              </a:rPr>
              <a:t>Hadassah Medial Center</a:t>
            </a:r>
            <a:endParaRPr lang="he-IL" sz="2400" b="0" kern="0" dirty="0">
              <a:solidFill>
                <a:prstClr val="black"/>
              </a:solidFill>
              <a:latin typeface="Arial"/>
              <a:cs typeface="Arial"/>
            </a:endParaRPr>
          </a:p>
        </p:txBody>
      </p:sp>
    </p:spTree>
    <p:extLst>
      <p:ext uri="{BB962C8B-B14F-4D97-AF65-F5344CB8AC3E}">
        <p14:creationId xmlns:p14="http://schemas.microsoft.com/office/powerpoint/2010/main" val="3741146829"/>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26"/>
          <p:cNvSpPr txBox="1">
            <a:spLocks noChangeArrowheads="1"/>
          </p:cNvSpPr>
          <p:nvPr/>
        </p:nvSpPr>
        <p:spPr bwMode="auto">
          <a:xfrm>
            <a:off x="4654161" y="1853816"/>
            <a:ext cx="2794397" cy="407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476" tIns="34238" rIns="68476" bIns="34238">
            <a:spAutoFit/>
          </a:bodyPr>
          <a:lstStyle>
            <a:lvl1pPr eaLnBrk="0" hangingPunct="0">
              <a:defRPr sz="1900">
                <a:solidFill>
                  <a:schemeClr val="tx1"/>
                </a:solidFill>
                <a:latin typeface="Arial" charset="0"/>
                <a:cs typeface="Arial" charset="0"/>
              </a:defRPr>
            </a:lvl1pPr>
            <a:lvl2pPr marL="742950" indent="-285750" eaLnBrk="0" hangingPunct="0">
              <a:defRPr sz="1900">
                <a:solidFill>
                  <a:schemeClr val="tx1"/>
                </a:solidFill>
                <a:latin typeface="Arial" charset="0"/>
                <a:cs typeface="Arial" charset="0"/>
              </a:defRPr>
            </a:lvl2pPr>
            <a:lvl3pPr marL="1143000" indent="-228600" eaLnBrk="0" hangingPunct="0">
              <a:defRPr sz="1900">
                <a:solidFill>
                  <a:schemeClr val="tx1"/>
                </a:solidFill>
                <a:latin typeface="Arial" charset="0"/>
                <a:cs typeface="Arial" charset="0"/>
              </a:defRPr>
            </a:lvl3pPr>
            <a:lvl4pPr marL="1600200" indent="-228600" eaLnBrk="0" hangingPunct="0">
              <a:defRPr sz="1900">
                <a:solidFill>
                  <a:schemeClr val="tx1"/>
                </a:solidFill>
                <a:latin typeface="Arial" charset="0"/>
                <a:cs typeface="Arial" charset="0"/>
              </a:defRPr>
            </a:lvl4pPr>
            <a:lvl5pPr marL="2057400" indent="-228600" eaLnBrk="0" hangingPunct="0">
              <a:defRPr sz="1900">
                <a:solidFill>
                  <a:schemeClr val="tx1"/>
                </a:solidFill>
                <a:latin typeface="Arial" charset="0"/>
                <a:cs typeface="Arial" charset="0"/>
              </a:defRPr>
            </a:lvl5pPr>
            <a:lvl6pPr marL="2514600" indent="-228600" defTabSz="912813" eaLnBrk="0" fontAlgn="base" hangingPunct="0">
              <a:spcBef>
                <a:spcPct val="0"/>
              </a:spcBef>
              <a:spcAft>
                <a:spcPct val="0"/>
              </a:spcAft>
              <a:defRPr sz="1900">
                <a:solidFill>
                  <a:schemeClr val="tx1"/>
                </a:solidFill>
                <a:latin typeface="Arial" charset="0"/>
                <a:cs typeface="Arial" charset="0"/>
              </a:defRPr>
            </a:lvl6pPr>
            <a:lvl7pPr marL="2971800" indent="-228600" defTabSz="912813" eaLnBrk="0" fontAlgn="base" hangingPunct="0">
              <a:spcBef>
                <a:spcPct val="0"/>
              </a:spcBef>
              <a:spcAft>
                <a:spcPct val="0"/>
              </a:spcAft>
              <a:defRPr sz="1900">
                <a:solidFill>
                  <a:schemeClr val="tx1"/>
                </a:solidFill>
                <a:latin typeface="Arial" charset="0"/>
                <a:cs typeface="Arial" charset="0"/>
              </a:defRPr>
            </a:lvl7pPr>
            <a:lvl8pPr marL="3429000" indent="-228600" defTabSz="912813" eaLnBrk="0" fontAlgn="base" hangingPunct="0">
              <a:spcBef>
                <a:spcPct val="0"/>
              </a:spcBef>
              <a:spcAft>
                <a:spcPct val="0"/>
              </a:spcAft>
              <a:defRPr sz="1900">
                <a:solidFill>
                  <a:schemeClr val="tx1"/>
                </a:solidFill>
                <a:latin typeface="Arial" charset="0"/>
                <a:cs typeface="Arial" charset="0"/>
              </a:defRPr>
            </a:lvl8pPr>
            <a:lvl9pPr marL="3886200" indent="-228600" defTabSz="912813" eaLnBrk="0" fontAlgn="base" hangingPunct="0">
              <a:spcBef>
                <a:spcPct val="0"/>
              </a:spcBef>
              <a:spcAft>
                <a:spcPct val="0"/>
              </a:spcAft>
              <a:defRPr sz="1900">
                <a:solidFill>
                  <a:schemeClr val="tx1"/>
                </a:solidFill>
                <a:latin typeface="Arial" charset="0"/>
                <a:cs typeface="Arial" charset="0"/>
              </a:defRPr>
            </a:lvl9pPr>
          </a:lstStyle>
          <a:p>
            <a:pPr algn="ctr" defTabSz="683535" eaLnBrk="1" hangingPunct="1"/>
            <a:r>
              <a:rPr lang="en-GB" altLang="en-US" sz="1200" b="1" dirty="0">
                <a:solidFill>
                  <a:prstClr val="black"/>
                </a:solidFill>
                <a:latin typeface="Calibri" pitchFamily="4" charset="0"/>
                <a:ea typeface="MS PGothic" pitchFamily="34" charset="-128"/>
              </a:rPr>
              <a:t>RE-DUAL PCI (dabigatran)</a:t>
            </a:r>
            <a:r>
              <a:rPr lang="en-GB" altLang="en-US" sz="1200" b="1" baseline="30000" dirty="0">
                <a:solidFill>
                  <a:prstClr val="black"/>
                </a:solidFill>
                <a:latin typeface="Calibri" pitchFamily="4" charset="0"/>
                <a:ea typeface="MS PGothic" pitchFamily="34" charset="-128"/>
              </a:rPr>
              <a:t>2</a:t>
            </a:r>
          </a:p>
          <a:p>
            <a:pPr algn="ctr" defTabSz="683535" eaLnBrk="1" hangingPunct="1"/>
            <a:r>
              <a:rPr lang="en-GB" altLang="en-US" sz="1000" dirty="0">
                <a:solidFill>
                  <a:prstClr val="black"/>
                </a:solidFill>
                <a:latin typeface="Calibri" pitchFamily="4" charset="0"/>
                <a:ea typeface="MS PGothic" pitchFamily="34" charset="-128"/>
              </a:rPr>
              <a:t>2,725 NVAF patients with PCI</a:t>
            </a:r>
            <a:endParaRPr lang="en-GB" altLang="en-US" sz="1200" dirty="0">
              <a:solidFill>
                <a:prstClr val="black"/>
              </a:solidFill>
              <a:latin typeface="Calibri" pitchFamily="4" charset="0"/>
              <a:ea typeface="MS PGothic" pitchFamily="34" charset="-128"/>
            </a:endParaRPr>
          </a:p>
        </p:txBody>
      </p:sp>
      <p:sp>
        <p:nvSpPr>
          <p:cNvPr id="6" name="TextBox 27"/>
          <p:cNvSpPr txBox="1">
            <a:spLocks noChangeArrowheads="1"/>
          </p:cNvSpPr>
          <p:nvPr/>
        </p:nvSpPr>
        <p:spPr bwMode="auto">
          <a:xfrm>
            <a:off x="7499766" y="1853816"/>
            <a:ext cx="3118247" cy="407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476" tIns="34238" rIns="68476" bIns="34238">
            <a:spAutoFit/>
          </a:bodyPr>
          <a:lstStyle>
            <a:lvl1pPr eaLnBrk="0" hangingPunct="0">
              <a:defRPr sz="1900">
                <a:solidFill>
                  <a:schemeClr val="tx1"/>
                </a:solidFill>
                <a:latin typeface="Arial" charset="0"/>
                <a:cs typeface="Arial" charset="0"/>
              </a:defRPr>
            </a:lvl1pPr>
            <a:lvl2pPr marL="742950" indent="-285750" eaLnBrk="0" hangingPunct="0">
              <a:defRPr sz="1900">
                <a:solidFill>
                  <a:schemeClr val="tx1"/>
                </a:solidFill>
                <a:latin typeface="Arial" charset="0"/>
                <a:cs typeface="Arial" charset="0"/>
              </a:defRPr>
            </a:lvl2pPr>
            <a:lvl3pPr marL="1143000" indent="-228600" eaLnBrk="0" hangingPunct="0">
              <a:defRPr sz="1900">
                <a:solidFill>
                  <a:schemeClr val="tx1"/>
                </a:solidFill>
                <a:latin typeface="Arial" charset="0"/>
                <a:cs typeface="Arial" charset="0"/>
              </a:defRPr>
            </a:lvl3pPr>
            <a:lvl4pPr marL="1600200" indent="-228600" eaLnBrk="0" hangingPunct="0">
              <a:defRPr sz="1900">
                <a:solidFill>
                  <a:schemeClr val="tx1"/>
                </a:solidFill>
                <a:latin typeface="Arial" charset="0"/>
                <a:cs typeface="Arial" charset="0"/>
              </a:defRPr>
            </a:lvl4pPr>
            <a:lvl5pPr marL="2057400" indent="-228600" eaLnBrk="0" hangingPunct="0">
              <a:defRPr sz="1900">
                <a:solidFill>
                  <a:schemeClr val="tx1"/>
                </a:solidFill>
                <a:latin typeface="Arial" charset="0"/>
                <a:cs typeface="Arial" charset="0"/>
              </a:defRPr>
            </a:lvl5pPr>
            <a:lvl6pPr marL="2514600" indent="-228600" defTabSz="912813" eaLnBrk="0" fontAlgn="base" hangingPunct="0">
              <a:spcBef>
                <a:spcPct val="0"/>
              </a:spcBef>
              <a:spcAft>
                <a:spcPct val="0"/>
              </a:spcAft>
              <a:defRPr sz="1900">
                <a:solidFill>
                  <a:schemeClr val="tx1"/>
                </a:solidFill>
                <a:latin typeface="Arial" charset="0"/>
                <a:cs typeface="Arial" charset="0"/>
              </a:defRPr>
            </a:lvl6pPr>
            <a:lvl7pPr marL="2971800" indent="-228600" defTabSz="912813" eaLnBrk="0" fontAlgn="base" hangingPunct="0">
              <a:spcBef>
                <a:spcPct val="0"/>
              </a:spcBef>
              <a:spcAft>
                <a:spcPct val="0"/>
              </a:spcAft>
              <a:defRPr sz="1900">
                <a:solidFill>
                  <a:schemeClr val="tx1"/>
                </a:solidFill>
                <a:latin typeface="Arial" charset="0"/>
                <a:cs typeface="Arial" charset="0"/>
              </a:defRPr>
            </a:lvl7pPr>
            <a:lvl8pPr marL="3429000" indent="-228600" defTabSz="912813" eaLnBrk="0" fontAlgn="base" hangingPunct="0">
              <a:spcBef>
                <a:spcPct val="0"/>
              </a:spcBef>
              <a:spcAft>
                <a:spcPct val="0"/>
              </a:spcAft>
              <a:defRPr sz="1900">
                <a:solidFill>
                  <a:schemeClr val="tx1"/>
                </a:solidFill>
                <a:latin typeface="Arial" charset="0"/>
                <a:cs typeface="Arial" charset="0"/>
              </a:defRPr>
            </a:lvl8pPr>
            <a:lvl9pPr marL="3886200" indent="-228600" defTabSz="912813" eaLnBrk="0" fontAlgn="base" hangingPunct="0">
              <a:spcBef>
                <a:spcPct val="0"/>
              </a:spcBef>
              <a:spcAft>
                <a:spcPct val="0"/>
              </a:spcAft>
              <a:defRPr sz="1900">
                <a:solidFill>
                  <a:schemeClr val="tx1"/>
                </a:solidFill>
                <a:latin typeface="Arial" charset="0"/>
                <a:cs typeface="Arial" charset="0"/>
              </a:defRPr>
            </a:lvl9pPr>
          </a:lstStyle>
          <a:p>
            <a:pPr algn="ctr" defTabSz="683535" eaLnBrk="1" hangingPunct="1"/>
            <a:r>
              <a:rPr lang="en-GB" altLang="en-US" sz="1200" b="1" dirty="0">
                <a:solidFill>
                  <a:prstClr val="black"/>
                </a:solidFill>
                <a:latin typeface="Calibri" pitchFamily="4" charset="0"/>
                <a:ea typeface="MS PGothic" pitchFamily="34" charset="-128"/>
              </a:rPr>
              <a:t>AUGUSTUS (apixaban)</a:t>
            </a:r>
            <a:r>
              <a:rPr lang="en-GB" altLang="en-US" sz="1200" b="1" baseline="30000" dirty="0">
                <a:solidFill>
                  <a:prstClr val="black"/>
                </a:solidFill>
                <a:latin typeface="Calibri" pitchFamily="4" charset="0"/>
                <a:ea typeface="MS PGothic" pitchFamily="34" charset="-128"/>
              </a:rPr>
              <a:t>3</a:t>
            </a:r>
          </a:p>
          <a:p>
            <a:pPr algn="ctr" defTabSz="683535" eaLnBrk="1" hangingPunct="1"/>
            <a:r>
              <a:rPr lang="en-GB" altLang="en-US" sz="1000" dirty="0">
                <a:solidFill>
                  <a:prstClr val="black"/>
                </a:solidFill>
                <a:latin typeface="Calibri" pitchFamily="4" charset="0"/>
                <a:ea typeface="MS PGothic" pitchFamily="34" charset="-128"/>
              </a:rPr>
              <a:t>4,614 NVAF patients with ACS or PCI </a:t>
            </a:r>
          </a:p>
        </p:txBody>
      </p:sp>
      <p:sp>
        <p:nvSpPr>
          <p:cNvPr id="8" name="TextBox 16"/>
          <p:cNvSpPr txBox="1">
            <a:spLocks noChangeArrowheads="1"/>
          </p:cNvSpPr>
          <p:nvPr/>
        </p:nvSpPr>
        <p:spPr bwMode="auto">
          <a:xfrm>
            <a:off x="1600204" y="1847859"/>
            <a:ext cx="2977754" cy="56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476" tIns="34238" rIns="68476" bIns="34238">
            <a:spAutoFit/>
          </a:bodyPr>
          <a:lstStyle>
            <a:lvl1pPr eaLnBrk="0" hangingPunct="0">
              <a:defRPr sz="1900">
                <a:solidFill>
                  <a:schemeClr val="tx1"/>
                </a:solidFill>
                <a:latin typeface="Arial" charset="0"/>
                <a:cs typeface="Arial" charset="0"/>
              </a:defRPr>
            </a:lvl1pPr>
            <a:lvl2pPr marL="742950" indent="-285750" eaLnBrk="0" hangingPunct="0">
              <a:defRPr sz="1900">
                <a:solidFill>
                  <a:schemeClr val="tx1"/>
                </a:solidFill>
                <a:latin typeface="Arial" charset="0"/>
                <a:cs typeface="Arial" charset="0"/>
              </a:defRPr>
            </a:lvl2pPr>
            <a:lvl3pPr marL="1143000" indent="-228600" eaLnBrk="0" hangingPunct="0">
              <a:defRPr sz="1900">
                <a:solidFill>
                  <a:schemeClr val="tx1"/>
                </a:solidFill>
                <a:latin typeface="Arial" charset="0"/>
                <a:cs typeface="Arial" charset="0"/>
              </a:defRPr>
            </a:lvl3pPr>
            <a:lvl4pPr marL="1600200" indent="-228600" eaLnBrk="0" hangingPunct="0">
              <a:defRPr sz="1900">
                <a:solidFill>
                  <a:schemeClr val="tx1"/>
                </a:solidFill>
                <a:latin typeface="Arial" charset="0"/>
                <a:cs typeface="Arial" charset="0"/>
              </a:defRPr>
            </a:lvl4pPr>
            <a:lvl5pPr marL="2057400" indent="-228600" eaLnBrk="0" hangingPunct="0">
              <a:defRPr sz="1900">
                <a:solidFill>
                  <a:schemeClr val="tx1"/>
                </a:solidFill>
                <a:latin typeface="Arial" charset="0"/>
                <a:cs typeface="Arial" charset="0"/>
              </a:defRPr>
            </a:lvl5pPr>
            <a:lvl6pPr marL="2514600" indent="-228600" defTabSz="912813" eaLnBrk="0" fontAlgn="base" hangingPunct="0">
              <a:spcBef>
                <a:spcPct val="0"/>
              </a:spcBef>
              <a:spcAft>
                <a:spcPct val="0"/>
              </a:spcAft>
              <a:defRPr sz="1900">
                <a:solidFill>
                  <a:schemeClr val="tx1"/>
                </a:solidFill>
                <a:latin typeface="Arial" charset="0"/>
                <a:cs typeface="Arial" charset="0"/>
              </a:defRPr>
            </a:lvl6pPr>
            <a:lvl7pPr marL="2971800" indent="-228600" defTabSz="912813" eaLnBrk="0" fontAlgn="base" hangingPunct="0">
              <a:spcBef>
                <a:spcPct val="0"/>
              </a:spcBef>
              <a:spcAft>
                <a:spcPct val="0"/>
              </a:spcAft>
              <a:defRPr sz="1900">
                <a:solidFill>
                  <a:schemeClr val="tx1"/>
                </a:solidFill>
                <a:latin typeface="Arial" charset="0"/>
                <a:cs typeface="Arial" charset="0"/>
              </a:defRPr>
            </a:lvl7pPr>
            <a:lvl8pPr marL="3429000" indent="-228600" defTabSz="912813" eaLnBrk="0" fontAlgn="base" hangingPunct="0">
              <a:spcBef>
                <a:spcPct val="0"/>
              </a:spcBef>
              <a:spcAft>
                <a:spcPct val="0"/>
              </a:spcAft>
              <a:defRPr sz="1900">
                <a:solidFill>
                  <a:schemeClr val="tx1"/>
                </a:solidFill>
                <a:latin typeface="Arial" charset="0"/>
                <a:cs typeface="Arial" charset="0"/>
              </a:defRPr>
            </a:lvl8pPr>
            <a:lvl9pPr marL="3886200" indent="-228600" defTabSz="912813" eaLnBrk="0" fontAlgn="base" hangingPunct="0">
              <a:spcBef>
                <a:spcPct val="0"/>
              </a:spcBef>
              <a:spcAft>
                <a:spcPct val="0"/>
              </a:spcAft>
              <a:defRPr sz="1900">
                <a:solidFill>
                  <a:schemeClr val="tx1"/>
                </a:solidFill>
                <a:latin typeface="Arial" charset="0"/>
                <a:cs typeface="Arial" charset="0"/>
              </a:defRPr>
            </a:lvl9pPr>
          </a:lstStyle>
          <a:p>
            <a:pPr algn="ctr" defTabSz="683535" eaLnBrk="1" hangingPunct="1"/>
            <a:r>
              <a:rPr lang="en-GB" altLang="en-US" sz="1200" b="1" dirty="0">
                <a:solidFill>
                  <a:prstClr val="black"/>
                </a:solidFill>
                <a:latin typeface="Calibri" pitchFamily="4" charset="0"/>
                <a:ea typeface="MS PGothic" pitchFamily="34" charset="-128"/>
              </a:rPr>
              <a:t>PIONEER AF-PCI (rivaroxaban)</a:t>
            </a:r>
            <a:r>
              <a:rPr lang="en-GB" altLang="en-US" sz="1200" b="1" baseline="30000" dirty="0">
                <a:solidFill>
                  <a:prstClr val="black"/>
                </a:solidFill>
                <a:latin typeface="Calibri" pitchFamily="4" charset="0"/>
                <a:ea typeface="MS PGothic" pitchFamily="34" charset="-128"/>
              </a:rPr>
              <a:t>1</a:t>
            </a:r>
          </a:p>
          <a:p>
            <a:pPr algn="ctr" defTabSz="683535" eaLnBrk="1" hangingPunct="1"/>
            <a:r>
              <a:rPr lang="en-GB" altLang="en-US" sz="1000" dirty="0">
                <a:solidFill>
                  <a:prstClr val="black"/>
                </a:solidFill>
                <a:latin typeface="Calibri" pitchFamily="4" charset="0"/>
                <a:ea typeface="MS PGothic" pitchFamily="34" charset="-128"/>
              </a:rPr>
              <a:t>2,124 NVAF patients with PCI </a:t>
            </a:r>
          </a:p>
          <a:p>
            <a:pPr algn="ctr" defTabSz="683535" eaLnBrk="1" hangingPunct="1"/>
            <a:endParaRPr lang="en-GB" altLang="en-US" sz="1000" dirty="0">
              <a:solidFill>
                <a:prstClr val="black"/>
              </a:solidFill>
              <a:latin typeface="Calibri" pitchFamily="4" charset="0"/>
              <a:ea typeface="MS PGothic" pitchFamily="34" charset="-128"/>
            </a:endParaRPr>
          </a:p>
        </p:txBody>
      </p:sp>
      <p:cxnSp>
        <p:nvCxnSpPr>
          <p:cNvPr id="11" name="Straight Connector 10"/>
          <p:cNvCxnSpPr/>
          <p:nvPr/>
        </p:nvCxnSpPr>
        <p:spPr>
          <a:xfrm flipH="1" flipV="1">
            <a:off x="1784763" y="3234944"/>
            <a:ext cx="284559" cy="542925"/>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2" name="Group 4"/>
          <p:cNvGrpSpPr>
            <a:grpSpLocks/>
          </p:cNvGrpSpPr>
          <p:nvPr/>
        </p:nvGrpSpPr>
        <p:grpSpPr bwMode="auto">
          <a:xfrm>
            <a:off x="1608783" y="2359617"/>
            <a:ext cx="2926834" cy="1726200"/>
            <a:chOff x="79177" y="2197888"/>
            <a:chExt cx="3902983" cy="2302110"/>
          </a:xfrm>
        </p:grpSpPr>
        <p:sp>
          <p:nvSpPr>
            <p:cNvPr id="13" name="TextBox 3"/>
            <p:cNvSpPr txBox="1">
              <a:spLocks noChangeArrowheads="1"/>
            </p:cNvSpPr>
            <p:nvPr/>
          </p:nvSpPr>
          <p:spPr bwMode="auto">
            <a:xfrm>
              <a:off x="79177" y="2967311"/>
              <a:ext cx="414394" cy="430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900">
                  <a:solidFill>
                    <a:schemeClr val="tx1"/>
                  </a:solidFill>
                  <a:latin typeface="Arial" charset="0"/>
                  <a:cs typeface="Arial" charset="0"/>
                </a:defRPr>
              </a:lvl1pPr>
              <a:lvl2pPr marL="742950" indent="-285750" eaLnBrk="0" hangingPunct="0">
                <a:defRPr sz="1900">
                  <a:solidFill>
                    <a:schemeClr val="tx1"/>
                  </a:solidFill>
                  <a:latin typeface="Arial" charset="0"/>
                  <a:cs typeface="Arial" charset="0"/>
                </a:defRPr>
              </a:lvl2pPr>
              <a:lvl3pPr marL="1143000" indent="-228600" eaLnBrk="0" hangingPunct="0">
                <a:defRPr sz="1900">
                  <a:solidFill>
                    <a:schemeClr val="tx1"/>
                  </a:solidFill>
                  <a:latin typeface="Arial" charset="0"/>
                  <a:cs typeface="Arial" charset="0"/>
                </a:defRPr>
              </a:lvl3pPr>
              <a:lvl4pPr marL="1600200" indent="-228600" eaLnBrk="0" hangingPunct="0">
                <a:defRPr sz="1900">
                  <a:solidFill>
                    <a:schemeClr val="tx1"/>
                  </a:solidFill>
                  <a:latin typeface="Arial" charset="0"/>
                  <a:cs typeface="Arial" charset="0"/>
                </a:defRPr>
              </a:lvl4pPr>
              <a:lvl5pPr marL="2057400" indent="-228600" eaLnBrk="0" hangingPunct="0">
                <a:defRPr sz="1900">
                  <a:solidFill>
                    <a:schemeClr val="tx1"/>
                  </a:solidFill>
                  <a:latin typeface="Arial" charset="0"/>
                  <a:cs typeface="Arial" charset="0"/>
                </a:defRPr>
              </a:lvl5pPr>
              <a:lvl6pPr marL="2514600" indent="-228600" defTabSz="912813" eaLnBrk="0" fontAlgn="base" hangingPunct="0">
                <a:spcBef>
                  <a:spcPct val="0"/>
                </a:spcBef>
                <a:spcAft>
                  <a:spcPct val="0"/>
                </a:spcAft>
                <a:defRPr sz="1900">
                  <a:solidFill>
                    <a:schemeClr val="tx1"/>
                  </a:solidFill>
                  <a:latin typeface="Arial" charset="0"/>
                  <a:cs typeface="Arial" charset="0"/>
                </a:defRPr>
              </a:lvl6pPr>
              <a:lvl7pPr marL="2971800" indent="-228600" defTabSz="912813" eaLnBrk="0" fontAlgn="base" hangingPunct="0">
                <a:spcBef>
                  <a:spcPct val="0"/>
                </a:spcBef>
                <a:spcAft>
                  <a:spcPct val="0"/>
                </a:spcAft>
                <a:defRPr sz="1900">
                  <a:solidFill>
                    <a:schemeClr val="tx1"/>
                  </a:solidFill>
                  <a:latin typeface="Arial" charset="0"/>
                  <a:cs typeface="Arial" charset="0"/>
                </a:defRPr>
              </a:lvl7pPr>
              <a:lvl8pPr marL="3429000" indent="-228600" defTabSz="912813" eaLnBrk="0" fontAlgn="base" hangingPunct="0">
                <a:spcBef>
                  <a:spcPct val="0"/>
                </a:spcBef>
                <a:spcAft>
                  <a:spcPct val="0"/>
                </a:spcAft>
                <a:defRPr sz="1900">
                  <a:solidFill>
                    <a:schemeClr val="tx1"/>
                  </a:solidFill>
                  <a:latin typeface="Arial" charset="0"/>
                  <a:cs typeface="Arial" charset="0"/>
                </a:defRPr>
              </a:lvl8pPr>
              <a:lvl9pPr marL="3886200" indent="-228600" defTabSz="912813" eaLnBrk="0" fontAlgn="base" hangingPunct="0">
                <a:spcBef>
                  <a:spcPct val="0"/>
                </a:spcBef>
                <a:spcAft>
                  <a:spcPct val="0"/>
                </a:spcAft>
                <a:defRPr sz="1900">
                  <a:solidFill>
                    <a:schemeClr val="tx1"/>
                  </a:solidFill>
                  <a:latin typeface="Arial" charset="0"/>
                  <a:cs typeface="Arial" charset="0"/>
                </a:defRPr>
              </a:lvl9pPr>
            </a:lstStyle>
            <a:p>
              <a:pPr defTabSz="683535" eaLnBrk="1" hangingPunct="1"/>
              <a:r>
                <a:rPr lang="en-GB" altLang="en-US" sz="1500" dirty="0">
                  <a:solidFill>
                    <a:prstClr val="black"/>
                  </a:solidFill>
                  <a:latin typeface="Calibri" pitchFamily="4" charset="0"/>
                  <a:ea typeface="MS PGothic" pitchFamily="34" charset="-128"/>
                </a:rPr>
                <a:t>R</a:t>
              </a:r>
            </a:p>
          </p:txBody>
        </p:sp>
        <p:sp>
          <p:nvSpPr>
            <p:cNvPr id="14" name="TextBox 13"/>
            <p:cNvSpPr txBox="1"/>
            <p:nvPr/>
          </p:nvSpPr>
          <p:spPr bwMode="auto">
            <a:xfrm>
              <a:off x="609146" y="2197888"/>
              <a:ext cx="3337384" cy="492552"/>
            </a:xfrm>
            <a:prstGeom prst="rect">
              <a:avLst/>
            </a:prstGeom>
            <a:solidFill>
              <a:schemeClr val="accent2">
                <a:lumMod val="60000"/>
                <a:lumOff val="40000"/>
              </a:schemeClr>
            </a:solidFill>
          </p:spPr>
          <p:txBody>
            <a:bodyPr>
              <a:spAutoFit/>
            </a:bodyPr>
            <a:lstStyle>
              <a:lvl1pPr eaLnBrk="0" hangingPunct="0">
                <a:defRPr sz="1900">
                  <a:solidFill>
                    <a:schemeClr val="tx1"/>
                  </a:solidFill>
                  <a:latin typeface="Arial" charset="0"/>
                  <a:cs typeface="Arial" charset="0"/>
                </a:defRPr>
              </a:lvl1pPr>
              <a:lvl2pPr marL="37931725" indent="-37474525" eaLnBrk="0" hangingPunct="0">
                <a:defRPr sz="1900">
                  <a:solidFill>
                    <a:schemeClr val="tx1"/>
                  </a:solidFill>
                  <a:latin typeface="Arial" charset="0"/>
                  <a:cs typeface="Arial" charset="0"/>
                </a:defRPr>
              </a:lvl2pPr>
              <a:lvl3pPr eaLnBrk="0" hangingPunct="0">
                <a:defRPr sz="1900">
                  <a:solidFill>
                    <a:schemeClr val="tx1"/>
                  </a:solidFill>
                  <a:latin typeface="Arial" charset="0"/>
                  <a:cs typeface="Arial" charset="0"/>
                </a:defRPr>
              </a:lvl3pPr>
              <a:lvl4pPr eaLnBrk="0" hangingPunct="0">
                <a:defRPr sz="1900">
                  <a:solidFill>
                    <a:schemeClr val="tx1"/>
                  </a:solidFill>
                  <a:latin typeface="Arial" charset="0"/>
                  <a:cs typeface="Arial" charset="0"/>
                </a:defRPr>
              </a:lvl4pPr>
              <a:lvl5pPr eaLnBrk="0" hangingPunct="0">
                <a:defRPr sz="1900">
                  <a:solidFill>
                    <a:schemeClr val="tx1"/>
                  </a:solidFill>
                  <a:latin typeface="Arial" charset="0"/>
                  <a:cs typeface="Arial" charset="0"/>
                </a:defRPr>
              </a:lvl5pPr>
              <a:lvl6pPr marL="457200" eaLnBrk="0" fontAlgn="base" hangingPunct="0">
                <a:spcBef>
                  <a:spcPct val="0"/>
                </a:spcBef>
                <a:spcAft>
                  <a:spcPct val="0"/>
                </a:spcAft>
                <a:defRPr sz="1900">
                  <a:solidFill>
                    <a:schemeClr val="tx1"/>
                  </a:solidFill>
                  <a:latin typeface="Arial" charset="0"/>
                  <a:cs typeface="Arial" charset="0"/>
                </a:defRPr>
              </a:lvl6pPr>
              <a:lvl7pPr marL="914400" eaLnBrk="0" fontAlgn="base" hangingPunct="0">
                <a:spcBef>
                  <a:spcPct val="0"/>
                </a:spcBef>
                <a:spcAft>
                  <a:spcPct val="0"/>
                </a:spcAft>
                <a:defRPr sz="1900">
                  <a:solidFill>
                    <a:schemeClr val="tx1"/>
                  </a:solidFill>
                  <a:latin typeface="Arial" charset="0"/>
                  <a:cs typeface="Arial" charset="0"/>
                </a:defRPr>
              </a:lvl7pPr>
              <a:lvl8pPr marL="1371600" eaLnBrk="0" fontAlgn="base" hangingPunct="0">
                <a:spcBef>
                  <a:spcPct val="0"/>
                </a:spcBef>
                <a:spcAft>
                  <a:spcPct val="0"/>
                </a:spcAft>
                <a:defRPr sz="1900">
                  <a:solidFill>
                    <a:schemeClr val="tx1"/>
                  </a:solidFill>
                  <a:latin typeface="Arial" charset="0"/>
                  <a:cs typeface="Arial" charset="0"/>
                </a:defRPr>
              </a:lvl8pPr>
              <a:lvl9pPr marL="1828800" eaLnBrk="0" fontAlgn="base" hangingPunct="0">
                <a:spcBef>
                  <a:spcPct val="0"/>
                </a:spcBef>
                <a:spcAft>
                  <a:spcPct val="0"/>
                </a:spcAft>
                <a:defRPr sz="1900">
                  <a:solidFill>
                    <a:schemeClr val="tx1"/>
                  </a:solidFill>
                  <a:latin typeface="Arial" charset="0"/>
                  <a:cs typeface="Arial" charset="0"/>
                </a:defRPr>
              </a:lvl9pPr>
            </a:lstStyle>
            <a:p>
              <a:pPr algn="ctr" defTabSz="683535" eaLnBrk="1" hangingPunct="1">
                <a:defRPr/>
              </a:pPr>
              <a:r>
                <a:rPr lang="en-GB" altLang="en-US" sz="900" b="1" dirty="0">
                  <a:solidFill>
                    <a:prstClr val="black"/>
                  </a:solidFill>
                  <a:latin typeface="Calibri" pitchFamily="4" charset="0"/>
                </a:rPr>
                <a:t>Rivaroxaban 15 mg OD* </a:t>
              </a:r>
            </a:p>
            <a:p>
              <a:pPr algn="ctr" defTabSz="683535" eaLnBrk="1" hangingPunct="1">
                <a:defRPr/>
              </a:pPr>
              <a:r>
                <a:rPr lang="en-GB" altLang="en-US" sz="900" b="1" dirty="0">
                  <a:solidFill>
                    <a:prstClr val="black"/>
                  </a:solidFill>
                  <a:latin typeface="Calibri" pitchFamily="4" charset="0"/>
                </a:rPr>
                <a:t>+ P2Y12 inhibitor</a:t>
              </a:r>
              <a:endParaRPr lang="en-GB" altLang="en-US" sz="900" b="1" baseline="30000" dirty="0">
                <a:solidFill>
                  <a:prstClr val="black"/>
                </a:solidFill>
                <a:latin typeface="Calibri" pitchFamily="4" charset="0"/>
              </a:endParaRPr>
            </a:p>
          </p:txBody>
        </p:sp>
        <p:sp>
          <p:nvSpPr>
            <p:cNvPr id="15" name="TextBox 14"/>
            <p:cNvSpPr txBox="1"/>
            <p:nvPr/>
          </p:nvSpPr>
          <p:spPr bwMode="auto">
            <a:xfrm>
              <a:off x="599619" y="2759761"/>
              <a:ext cx="1795709" cy="861965"/>
            </a:xfrm>
            <a:prstGeom prst="rect">
              <a:avLst/>
            </a:prstGeom>
            <a:solidFill>
              <a:schemeClr val="accent2">
                <a:lumMod val="40000"/>
                <a:lumOff val="60000"/>
              </a:schemeClr>
            </a:solidFill>
          </p:spPr>
          <p:txBody>
            <a:bodyPr wrap="square">
              <a:spAutoFit/>
            </a:bodyPr>
            <a:lstStyle>
              <a:lvl1pPr eaLnBrk="0" hangingPunct="0">
                <a:defRPr sz="1900">
                  <a:solidFill>
                    <a:schemeClr val="tx1"/>
                  </a:solidFill>
                  <a:latin typeface="Arial" charset="0"/>
                  <a:cs typeface="Arial" charset="0"/>
                </a:defRPr>
              </a:lvl1pPr>
              <a:lvl2pPr marL="37931725" indent="-37474525" eaLnBrk="0" hangingPunct="0">
                <a:defRPr sz="1900">
                  <a:solidFill>
                    <a:schemeClr val="tx1"/>
                  </a:solidFill>
                  <a:latin typeface="Arial" charset="0"/>
                  <a:cs typeface="Arial" charset="0"/>
                </a:defRPr>
              </a:lvl2pPr>
              <a:lvl3pPr eaLnBrk="0" hangingPunct="0">
                <a:defRPr sz="1900">
                  <a:solidFill>
                    <a:schemeClr val="tx1"/>
                  </a:solidFill>
                  <a:latin typeface="Arial" charset="0"/>
                  <a:cs typeface="Arial" charset="0"/>
                </a:defRPr>
              </a:lvl3pPr>
              <a:lvl4pPr eaLnBrk="0" hangingPunct="0">
                <a:defRPr sz="1900">
                  <a:solidFill>
                    <a:schemeClr val="tx1"/>
                  </a:solidFill>
                  <a:latin typeface="Arial" charset="0"/>
                  <a:cs typeface="Arial" charset="0"/>
                </a:defRPr>
              </a:lvl4pPr>
              <a:lvl5pPr eaLnBrk="0" hangingPunct="0">
                <a:defRPr sz="1900">
                  <a:solidFill>
                    <a:schemeClr val="tx1"/>
                  </a:solidFill>
                  <a:latin typeface="Arial" charset="0"/>
                  <a:cs typeface="Arial" charset="0"/>
                </a:defRPr>
              </a:lvl5pPr>
              <a:lvl6pPr marL="457200" eaLnBrk="0" fontAlgn="base" hangingPunct="0">
                <a:spcBef>
                  <a:spcPct val="0"/>
                </a:spcBef>
                <a:spcAft>
                  <a:spcPct val="0"/>
                </a:spcAft>
                <a:defRPr sz="1900">
                  <a:solidFill>
                    <a:schemeClr val="tx1"/>
                  </a:solidFill>
                  <a:latin typeface="Arial" charset="0"/>
                  <a:cs typeface="Arial" charset="0"/>
                </a:defRPr>
              </a:lvl6pPr>
              <a:lvl7pPr marL="914400" eaLnBrk="0" fontAlgn="base" hangingPunct="0">
                <a:spcBef>
                  <a:spcPct val="0"/>
                </a:spcBef>
                <a:spcAft>
                  <a:spcPct val="0"/>
                </a:spcAft>
                <a:defRPr sz="1900">
                  <a:solidFill>
                    <a:schemeClr val="tx1"/>
                  </a:solidFill>
                  <a:latin typeface="Arial" charset="0"/>
                  <a:cs typeface="Arial" charset="0"/>
                </a:defRPr>
              </a:lvl7pPr>
              <a:lvl8pPr marL="1371600" eaLnBrk="0" fontAlgn="base" hangingPunct="0">
                <a:spcBef>
                  <a:spcPct val="0"/>
                </a:spcBef>
                <a:spcAft>
                  <a:spcPct val="0"/>
                </a:spcAft>
                <a:defRPr sz="1900">
                  <a:solidFill>
                    <a:schemeClr val="tx1"/>
                  </a:solidFill>
                  <a:latin typeface="Arial" charset="0"/>
                  <a:cs typeface="Arial" charset="0"/>
                </a:defRPr>
              </a:lvl8pPr>
              <a:lvl9pPr marL="1828800" eaLnBrk="0" fontAlgn="base" hangingPunct="0">
                <a:spcBef>
                  <a:spcPct val="0"/>
                </a:spcBef>
                <a:spcAft>
                  <a:spcPct val="0"/>
                </a:spcAft>
                <a:defRPr sz="1900">
                  <a:solidFill>
                    <a:schemeClr val="tx1"/>
                  </a:solidFill>
                  <a:latin typeface="Arial" charset="0"/>
                  <a:cs typeface="Arial" charset="0"/>
                </a:defRPr>
              </a:lvl9pPr>
            </a:lstStyle>
            <a:p>
              <a:pPr algn="ctr" defTabSz="683535" eaLnBrk="1" hangingPunct="1">
                <a:defRPr/>
              </a:pPr>
              <a:r>
                <a:rPr lang="en-GB" altLang="en-US" sz="900" b="1" dirty="0">
                  <a:solidFill>
                    <a:prstClr val="black"/>
                  </a:solidFill>
                  <a:latin typeface="Calibri" pitchFamily="4" charset="0"/>
                </a:rPr>
                <a:t>Rivaroxaban 2.5 mg BID + DAPT (P2Y12 inhibitor + ASA)</a:t>
              </a:r>
            </a:p>
            <a:p>
              <a:pPr algn="ctr" defTabSz="683535" eaLnBrk="1" hangingPunct="1">
                <a:defRPr/>
              </a:pPr>
              <a:r>
                <a:rPr lang="en-GB" altLang="en-US" sz="900" b="1" dirty="0">
                  <a:solidFill>
                    <a:prstClr val="black"/>
                  </a:solidFill>
                  <a:latin typeface="Calibri" pitchFamily="4" charset="0"/>
                </a:rPr>
                <a:t>(for 1, 6 or 12 months)</a:t>
              </a:r>
            </a:p>
          </p:txBody>
        </p:sp>
        <p:sp>
          <p:nvSpPr>
            <p:cNvPr id="16" name="TextBox 15"/>
            <p:cNvSpPr txBox="1"/>
            <p:nvPr/>
          </p:nvSpPr>
          <p:spPr bwMode="auto">
            <a:xfrm>
              <a:off x="593269" y="3666926"/>
              <a:ext cx="1802060" cy="492552"/>
            </a:xfrm>
            <a:prstGeom prst="rect">
              <a:avLst/>
            </a:prstGeom>
            <a:solidFill>
              <a:schemeClr val="bg1">
                <a:lumMod val="75000"/>
              </a:schemeClr>
            </a:solidFill>
          </p:spPr>
          <p:txBody>
            <a:bodyPr wrap="square">
              <a:spAutoFit/>
            </a:bodyPr>
            <a:lstStyle>
              <a:lvl1pPr eaLnBrk="0" hangingPunct="0">
                <a:defRPr sz="1900">
                  <a:solidFill>
                    <a:schemeClr val="tx1"/>
                  </a:solidFill>
                  <a:latin typeface="Arial" charset="0"/>
                  <a:cs typeface="Arial" charset="0"/>
                </a:defRPr>
              </a:lvl1pPr>
              <a:lvl2pPr marL="37931725" indent="-37474525" eaLnBrk="0" hangingPunct="0">
                <a:defRPr sz="1900">
                  <a:solidFill>
                    <a:schemeClr val="tx1"/>
                  </a:solidFill>
                  <a:latin typeface="Arial" charset="0"/>
                  <a:cs typeface="Arial" charset="0"/>
                </a:defRPr>
              </a:lvl2pPr>
              <a:lvl3pPr eaLnBrk="0" hangingPunct="0">
                <a:defRPr sz="1900">
                  <a:solidFill>
                    <a:schemeClr val="tx1"/>
                  </a:solidFill>
                  <a:latin typeface="Arial" charset="0"/>
                  <a:cs typeface="Arial" charset="0"/>
                </a:defRPr>
              </a:lvl3pPr>
              <a:lvl4pPr eaLnBrk="0" hangingPunct="0">
                <a:defRPr sz="1900">
                  <a:solidFill>
                    <a:schemeClr val="tx1"/>
                  </a:solidFill>
                  <a:latin typeface="Arial" charset="0"/>
                  <a:cs typeface="Arial" charset="0"/>
                </a:defRPr>
              </a:lvl4pPr>
              <a:lvl5pPr eaLnBrk="0" hangingPunct="0">
                <a:defRPr sz="1900">
                  <a:solidFill>
                    <a:schemeClr val="tx1"/>
                  </a:solidFill>
                  <a:latin typeface="Arial" charset="0"/>
                  <a:cs typeface="Arial" charset="0"/>
                </a:defRPr>
              </a:lvl5pPr>
              <a:lvl6pPr marL="457200" eaLnBrk="0" fontAlgn="base" hangingPunct="0">
                <a:spcBef>
                  <a:spcPct val="0"/>
                </a:spcBef>
                <a:spcAft>
                  <a:spcPct val="0"/>
                </a:spcAft>
                <a:defRPr sz="1900">
                  <a:solidFill>
                    <a:schemeClr val="tx1"/>
                  </a:solidFill>
                  <a:latin typeface="Arial" charset="0"/>
                  <a:cs typeface="Arial" charset="0"/>
                </a:defRPr>
              </a:lvl6pPr>
              <a:lvl7pPr marL="914400" eaLnBrk="0" fontAlgn="base" hangingPunct="0">
                <a:spcBef>
                  <a:spcPct val="0"/>
                </a:spcBef>
                <a:spcAft>
                  <a:spcPct val="0"/>
                </a:spcAft>
                <a:defRPr sz="1900">
                  <a:solidFill>
                    <a:schemeClr val="tx1"/>
                  </a:solidFill>
                  <a:latin typeface="Arial" charset="0"/>
                  <a:cs typeface="Arial" charset="0"/>
                </a:defRPr>
              </a:lvl7pPr>
              <a:lvl8pPr marL="1371600" eaLnBrk="0" fontAlgn="base" hangingPunct="0">
                <a:spcBef>
                  <a:spcPct val="0"/>
                </a:spcBef>
                <a:spcAft>
                  <a:spcPct val="0"/>
                </a:spcAft>
                <a:defRPr sz="1900">
                  <a:solidFill>
                    <a:schemeClr val="tx1"/>
                  </a:solidFill>
                  <a:latin typeface="Arial" charset="0"/>
                  <a:cs typeface="Arial" charset="0"/>
                </a:defRPr>
              </a:lvl8pPr>
              <a:lvl9pPr marL="1828800" eaLnBrk="0" fontAlgn="base" hangingPunct="0">
                <a:spcBef>
                  <a:spcPct val="0"/>
                </a:spcBef>
                <a:spcAft>
                  <a:spcPct val="0"/>
                </a:spcAft>
                <a:defRPr sz="1900">
                  <a:solidFill>
                    <a:schemeClr val="tx1"/>
                  </a:solidFill>
                  <a:latin typeface="Arial" charset="0"/>
                  <a:cs typeface="Arial" charset="0"/>
                </a:defRPr>
              </a:lvl9pPr>
            </a:lstStyle>
            <a:p>
              <a:pPr algn="ctr" defTabSz="683535" eaLnBrk="1" hangingPunct="1">
                <a:defRPr/>
              </a:pPr>
              <a:r>
                <a:rPr lang="en-GB" altLang="en-US" sz="900" b="1" dirty="0">
                  <a:solidFill>
                    <a:prstClr val="black"/>
                  </a:solidFill>
                  <a:latin typeface="Calibri" pitchFamily="4" charset="0"/>
                </a:rPr>
                <a:t>VKA + DAPT </a:t>
              </a:r>
            </a:p>
            <a:p>
              <a:pPr algn="ctr" defTabSz="683535" eaLnBrk="1" hangingPunct="1">
                <a:defRPr/>
              </a:pPr>
              <a:r>
                <a:rPr lang="en-GB" altLang="en-US" sz="900" b="1" dirty="0">
                  <a:solidFill>
                    <a:prstClr val="black"/>
                  </a:solidFill>
                  <a:latin typeface="Calibri" pitchFamily="4" charset="0"/>
                </a:rPr>
                <a:t>(for 1 or 6 months)</a:t>
              </a:r>
            </a:p>
          </p:txBody>
        </p:sp>
        <p:sp>
          <p:nvSpPr>
            <p:cNvPr id="17" name="TextBox 16"/>
            <p:cNvSpPr txBox="1"/>
            <p:nvPr/>
          </p:nvSpPr>
          <p:spPr bwMode="auto">
            <a:xfrm>
              <a:off x="2457950" y="2758991"/>
              <a:ext cx="1524210" cy="861965"/>
            </a:xfrm>
            <a:prstGeom prst="rect">
              <a:avLst/>
            </a:prstGeom>
            <a:solidFill>
              <a:schemeClr val="accent2">
                <a:lumMod val="40000"/>
                <a:lumOff val="60000"/>
              </a:schemeClr>
            </a:solidFill>
          </p:spPr>
          <p:txBody>
            <a:bodyPr anchor="ctr">
              <a:spAutoFit/>
            </a:bodyPr>
            <a:lstStyle>
              <a:lvl1pPr eaLnBrk="0" hangingPunct="0">
                <a:defRPr sz="1900">
                  <a:solidFill>
                    <a:schemeClr val="tx1"/>
                  </a:solidFill>
                  <a:latin typeface="Arial" charset="0"/>
                  <a:cs typeface="Arial" charset="0"/>
                </a:defRPr>
              </a:lvl1pPr>
              <a:lvl2pPr marL="37931725" indent="-37474525" eaLnBrk="0" hangingPunct="0">
                <a:defRPr sz="1900">
                  <a:solidFill>
                    <a:schemeClr val="tx1"/>
                  </a:solidFill>
                  <a:latin typeface="Arial" charset="0"/>
                  <a:cs typeface="Arial" charset="0"/>
                </a:defRPr>
              </a:lvl2pPr>
              <a:lvl3pPr eaLnBrk="0" hangingPunct="0">
                <a:defRPr sz="1900">
                  <a:solidFill>
                    <a:schemeClr val="tx1"/>
                  </a:solidFill>
                  <a:latin typeface="Arial" charset="0"/>
                  <a:cs typeface="Arial" charset="0"/>
                </a:defRPr>
              </a:lvl3pPr>
              <a:lvl4pPr eaLnBrk="0" hangingPunct="0">
                <a:defRPr sz="1900">
                  <a:solidFill>
                    <a:schemeClr val="tx1"/>
                  </a:solidFill>
                  <a:latin typeface="Arial" charset="0"/>
                  <a:cs typeface="Arial" charset="0"/>
                </a:defRPr>
              </a:lvl4pPr>
              <a:lvl5pPr eaLnBrk="0" hangingPunct="0">
                <a:defRPr sz="1900">
                  <a:solidFill>
                    <a:schemeClr val="tx1"/>
                  </a:solidFill>
                  <a:latin typeface="Arial" charset="0"/>
                  <a:cs typeface="Arial" charset="0"/>
                </a:defRPr>
              </a:lvl5pPr>
              <a:lvl6pPr marL="457200" eaLnBrk="0" fontAlgn="base" hangingPunct="0">
                <a:spcBef>
                  <a:spcPct val="0"/>
                </a:spcBef>
                <a:spcAft>
                  <a:spcPct val="0"/>
                </a:spcAft>
                <a:defRPr sz="1900">
                  <a:solidFill>
                    <a:schemeClr val="tx1"/>
                  </a:solidFill>
                  <a:latin typeface="Arial" charset="0"/>
                  <a:cs typeface="Arial" charset="0"/>
                </a:defRPr>
              </a:lvl6pPr>
              <a:lvl7pPr marL="914400" eaLnBrk="0" fontAlgn="base" hangingPunct="0">
                <a:spcBef>
                  <a:spcPct val="0"/>
                </a:spcBef>
                <a:spcAft>
                  <a:spcPct val="0"/>
                </a:spcAft>
                <a:defRPr sz="1900">
                  <a:solidFill>
                    <a:schemeClr val="tx1"/>
                  </a:solidFill>
                  <a:latin typeface="Arial" charset="0"/>
                  <a:cs typeface="Arial" charset="0"/>
                </a:defRPr>
              </a:lvl7pPr>
              <a:lvl8pPr marL="1371600" eaLnBrk="0" fontAlgn="base" hangingPunct="0">
                <a:spcBef>
                  <a:spcPct val="0"/>
                </a:spcBef>
                <a:spcAft>
                  <a:spcPct val="0"/>
                </a:spcAft>
                <a:defRPr sz="1900">
                  <a:solidFill>
                    <a:schemeClr val="tx1"/>
                  </a:solidFill>
                  <a:latin typeface="Arial" charset="0"/>
                  <a:cs typeface="Arial" charset="0"/>
                </a:defRPr>
              </a:lvl8pPr>
              <a:lvl9pPr marL="1828800" eaLnBrk="0" fontAlgn="base" hangingPunct="0">
                <a:spcBef>
                  <a:spcPct val="0"/>
                </a:spcBef>
                <a:spcAft>
                  <a:spcPct val="0"/>
                </a:spcAft>
                <a:defRPr sz="1900">
                  <a:solidFill>
                    <a:schemeClr val="tx1"/>
                  </a:solidFill>
                  <a:latin typeface="Arial" charset="0"/>
                  <a:cs typeface="Arial" charset="0"/>
                </a:defRPr>
              </a:lvl9pPr>
            </a:lstStyle>
            <a:p>
              <a:pPr algn="ctr" defTabSz="683535" eaLnBrk="1" hangingPunct="1">
                <a:defRPr/>
              </a:pPr>
              <a:r>
                <a:rPr lang="en-GB" altLang="en-US" sz="900" b="1" dirty="0">
                  <a:solidFill>
                    <a:prstClr val="black"/>
                  </a:solidFill>
                  <a:latin typeface="Calibri" pitchFamily="4" charset="0"/>
                </a:rPr>
                <a:t>Rivaroxaban </a:t>
              </a:r>
            </a:p>
            <a:p>
              <a:pPr algn="ctr" defTabSz="683535" eaLnBrk="1" hangingPunct="1">
                <a:defRPr/>
              </a:pPr>
              <a:r>
                <a:rPr lang="en-GB" altLang="en-US" sz="900" b="1" dirty="0">
                  <a:solidFill>
                    <a:prstClr val="black"/>
                  </a:solidFill>
                  <a:latin typeface="Calibri" pitchFamily="4" charset="0"/>
                </a:rPr>
                <a:t>15 mg OD* </a:t>
              </a:r>
            </a:p>
            <a:p>
              <a:pPr algn="ctr" defTabSz="683535" eaLnBrk="1" hangingPunct="1">
                <a:defRPr/>
              </a:pPr>
              <a:r>
                <a:rPr lang="en-GB" altLang="en-US" sz="900" b="1" dirty="0">
                  <a:solidFill>
                    <a:prstClr val="black"/>
                  </a:solidFill>
                  <a:latin typeface="Calibri" pitchFamily="4" charset="0"/>
                </a:rPr>
                <a:t>+ ASA</a:t>
              </a:r>
            </a:p>
            <a:p>
              <a:pPr algn="ctr" defTabSz="683535" eaLnBrk="1" hangingPunct="1">
                <a:defRPr/>
              </a:pPr>
              <a:endParaRPr lang="en-GB" altLang="en-US" sz="900" b="1" dirty="0">
                <a:solidFill>
                  <a:prstClr val="black"/>
                </a:solidFill>
                <a:latin typeface="Calibri" pitchFamily="4" charset="0"/>
              </a:endParaRPr>
            </a:p>
          </p:txBody>
        </p:sp>
        <p:sp>
          <p:nvSpPr>
            <p:cNvPr id="18" name="TextBox 17"/>
            <p:cNvSpPr txBox="1"/>
            <p:nvPr/>
          </p:nvSpPr>
          <p:spPr bwMode="auto">
            <a:xfrm>
              <a:off x="2457950" y="3665339"/>
              <a:ext cx="1524210" cy="492552"/>
            </a:xfrm>
            <a:prstGeom prst="rect">
              <a:avLst/>
            </a:prstGeom>
            <a:solidFill>
              <a:schemeClr val="bg1">
                <a:lumMod val="75000"/>
              </a:schemeClr>
            </a:solidFill>
          </p:spPr>
          <p:txBody>
            <a:bodyPr wrap="square">
              <a:spAutoFit/>
            </a:bodyPr>
            <a:lstStyle>
              <a:lvl1pPr eaLnBrk="0" hangingPunct="0">
                <a:defRPr sz="1900">
                  <a:solidFill>
                    <a:schemeClr val="tx1"/>
                  </a:solidFill>
                  <a:latin typeface="Arial" charset="0"/>
                  <a:cs typeface="Arial" charset="0"/>
                </a:defRPr>
              </a:lvl1pPr>
              <a:lvl2pPr marL="37931725" indent="-37474525" eaLnBrk="0" hangingPunct="0">
                <a:defRPr sz="1900">
                  <a:solidFill>
                    <a:schemeClr val="tx1"/>
                  </a:solidFill>
                  <a:latin typeface="Arial" charset="0"/>
                  <a:cs typeface="Arial" charset="0"/>
                </a:defRPr>
              </a:lvl2pPr>
              <a:lvl3pPr eaLnBrk="0" hangingPunct="0">
                <a:defRPr sz="1900">
                  <a:solidFill>
                    <a:schemeClr val="tx1"/>
                  </a:solidFill>
                  <a:latin typeface="Arial" charset="0"/>
                  <a:cs typeface="Arial" charset="0"/>
                </a:defRPr>
              </a:lvl3pPr>
              <a:lvl4pPr eaLnBrk="0" hangingPunct="0">
                <a:defRPr sz="1900">
                  <a:solidFill>
                    <a:schemeClr val="tx1"/>
                  </a:solidFill>
                  <a:latin typeface="Arial" charset="0"/>
                  <a:cs typeface="Arial" charset="0"/>
                </a:defRPr>
              </a:lvl4pPr>
              <a:lvl5pPr eaLnBrk="0" hangingPunct="0">
                <a:defRPr sz="1900">
                  <a:solidFill>
                    <a:schemeClr val="tx1"/>
                  </a:solidFill>
                  <a:latin typeface="Arial" charset="0"/>
                  <a:cs typeface="Arial" charset="0"/>
                </a:defRPr>
              </a:lvl5pPr>
              <a:lvl6pPr marL="457200" eaLnBrk="0" fontAlgn="base" hangingPunct="0">
                <a:spcBef>
                  <a:spcPct val="0"/>
                </a:spcBef>
                <a:spcAft>
                  <a:spcPct val="0"/>
                </a:spcAft>
                <a:defRPr sz="1900">
                  <a:solidFill>
                    <a:schemeClr val="tx1"/>
                  </a:solidFill>
                  <a:latin typeface="Arial" charset="0"/>
                  <a:cs typeface="Arial" charset="0"/>
                </a:defRPr>
              </a:lvl6pPr>
              <a:lvl7pPr marL="914400" eaLnBrk="0" fontAlgn="base" hangingPunct="0">
                <a:spcBef>
                  <a:spcPct val="0"/>
                </a:spcBef>
                <a:spcAft>
                  <a:spcPct val="0"/>
                </a:spcAft>
                <a:defRPr sz="1900">
                  <a:solidFill>
                    <a:schemeClr val="tx1"/>
                  </a:solidFill>
                  <a:latin typeface="Arial" charset="0"/>
                  <a:cs typeface="Arial" charset="0"/>
                </a:defRPr>
              </a:lvl7pPr>
              <a:lvl8pPr marL="1371600" eaLnBrk="0" fontAlgn="base" hangingPunct="0">
                <a:spcBef>
                  <a:spcPct val="0"/>
                </a:spcBef>
                <a:spcAft>
                  <a:spcPct val="0"/>
                </a:spcAft>
                <a:defRPr sz="1900">
                  <a:solidFill>
                    <a:schemeClr val="tx1"/>
                  </a:solidFill>
                  <a:latin typeface="Arial" charset="0"/>
                  <a:cs typeface="Arial" charset="0"/>
                </a:defRPr>
              </a:lvl8pPr>
              <a:lvl9pPr marL="1828800" eaLnBrk="0" fontAlgn="base" hangingPunct="0">
                <a:spcBef>
                  <a:spcPct val="0"/>
                </a:spcBef>
                <a:spcAft>
                  <a:spcPct val="0"/>
                </a:spcAft>
                <a:defRPr sz="1900">
                  <a:solidFill>
                    <a:schemeClr val="tx1"/>
                  </a:solidFill>
                  <a:latin typeface="Arial" charset="0"/>
                  <a:cs typeface="Arial" charset="0"/>
                </a:defRPr>
              </a:lvl9pPr>
            </a:lstStyle>
            <a:p>
              <a:pPr algn="ctr" defTabSz="683535" eaLnBrk="1" hangingPunct="1">
                <a:defRPr/>
              </a:pPr>
              <a:r>
                <a:rPr lang="en-GB" altLang="en-US" sz="900" b="1" dirty="0">
                  <a:solidFill>
                    <a:prstClr val="black"/>
                  </a:solidFill>
                  <a:latin typeface="Calibri" pitchFamily="4" charset="0"/>
                </a:rPr>
                <a:t>VKA </a:t>
              </a:r>
            </a:p>
            <a:p>
              <a:pPr algn="ctr" defTabSz="683535" eaLnBrk="1" hangingPunct="1">
                <a:defRPr/>
              </a:pPr>
              <a:r>
                <a:rPr lang="en-GB" altLang="en-US" sz="900" b="1" dirty="0">
                  <a:solidFill>
                    <a:prstClr val="black"/>
                  </a:solidFill>
                  <a:latin typeface="Calibri" pitchFamily="4" charset="0"/>
                </a:rPr>
                <a:t>+ ASA</a:t>
              </a:r>
            </a:p>
          </p:txBody>
        </p:sp>
        <p:cxnSp>
          <p:nvCxnSpPr>
            <p:cNvPr id="19" name="Straight Arrow Connector 18"/>
            <p:cNvCxnSpPr/>
            <p:nvPr/>
          </p:nvCxnSpPr>
          <p:spPr bwMode="auto">
            <a:xfrm>
              <a:off x="507532" y="4377519"/>
              <a:ext cx="3337384" cy="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0" name="TextBox 37"/>
            <p:cNvSpPr txBox="1">
              <a:spLocks noChangeArrowheads="1"/>
            </p:cNvSpPr>
            <p:nvPr/>
          </p:nvSpPr>
          <p:spPr bwMode="auto">
            <a:xfrm>
              <a:off x="921749" y="4233199"/>
              <a:ext cx="2440324" cy="2667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900">
                  <a:solidFill>
                    <a:schemeClr val="tx1"/>
                  </a:solidFill>
                  <a:latin typeface="Arial" charset="0"/>
                  <a:cs typeface="Arial" charset="0"/>
                </a:defRPr>
              </a:lvl1pPr>
              <a:lvl2pPr marL="742950" indent="-285750" eaLnBrk="0" hangingPunct="0">
                <a:defRPr sz="1900">
                  <a:solidFill>
                    <a:schemeClr val="tx1"/>
                  </a:solidFill>
                  <a:latin typeface="Arial" charset="0"/>
                  <a:cs typeface="Arial" charset="0"/>
                </a:defRPr>
              </a:lvl2pPr>
              <a:lvl3pPr marL="1143000" indent="-228600" eaLnBrk="0" hangingPunct="0">
                <a:defRPr sz="1900">
                  <a:solidFill>
                    <a:schemeClr val="tx1"/>
                  </a:solidFill>
                  <a:latin typeface="Arial" charset="0"/>
                  <a:cs typeface="Arial" charset="0"/>
                </a:defRPr>
              </a:lvl3pPr>
              <a:lvl4pPr marL="1600200" indent="-228600" eaLnBrk="0" hangingPunct="0">
                <a:defRPr sz="1900">
                  <a:solidFill>
                    <a:schemeClr val="tx1"/>
                  </a:solidFill>
                  <a:latin typeface="Arial" charset="0"/>
                  <a:cs typeface="Arial" charset="0"/>
                </a:defRPr>
              </a:lvl4pPr>
              <a:lvl5pPr marL="2057400" indent="-228600" eaLnBrk="0" hangingPunct="0">
                <a:defRPr sz="1900">
                  <a:solidFill>
                    <a:schemeClr val="tx1"/>
                  </a:solidFill>
                  <a:latin typeface="Arial" charset="0"/>
                  <a:cs typeface="Arial" charset="0"/>
                </a:defRPr>
              </a:lvl5pPr>
              <a:lvl6pPr marL="2514600" indent="-228600" defTabSz="912813" eaLnBrk="0" fontAlgn="base" hangingPunct="0">
                <a:spcBef>
                  <a:spcPct val="0"/>
                </a:spcBef>
                <a:spcAft>
                  <a:spcPct val="0"/>
                </a:spcAft>
                <a:defRPr sz="1900">
                  <a:solidFill>
                    <a:schemeClr val="tx1"/>
                  </a:solidFill>
                  <a:latin typeface="Arial" charset="0"/>
                  <a:cs typeface="Arial" charset="0"/>
                </a:defRPr>
              </a:lvl6pPr>
              <a:lvl7pPr marL="2971800" indent="-228600" defTabSz="912813" eaLnBrk="0" fontAlgn="base" hangingPunct="0">
                <a:spcBef>
                  <a:spcPct val="0"/>
                </a:spcBef>
                <a:spcAft>
                  <a:spcPct val="0"/>
                </a:spcAft>
                <a:defRPr sz="1900">
                  <a:solidFill>
                    <a:schemeClr val="tx1"/>
                  </a:solidFill>
                  <a:latin typeface="Arial" charset="0"/>
                  <a:cs typeface="Arial" charset="0"/>
                </a:defRPr>
              </a:lvl7pPr>
              <a:lvl8pPr marL="3429000" indent="-228600" defTabSz="912813" eaLnBrk="0" fontAlgn="base" hangingPunct="0">
                <a:spcBef>
                  <a:spcPct val="0"/>
                </a:spcBef>
                <a:spcAft>
                  <a:spcPct val="0"/>
                </a:spcAft>
                <a:defRPr sz="1900">
                  <a:solidFill>
                    <a:schemeClr val="tx1"/>
                  </a:solidFill>
                  <a:latin typeface="Arial" charset="0"/>
                  <a:cs typeface="Arial" charset="0"/>
                </a:defRPr>
              </a:lvl8pPr>
              <a:lvl9pPr marL="3886200" indent="-228600" defTabSz="912813" eaLnBrk="0" fontAlgn="base" hangingPunct="0">
                <a:spcBef>
                  <a:spcPct val="0"/>
                </a:spcBef>
                <a:spcAft>
                  <a:spcPct val="0"/>
                </a:spcAft>
                <a:defRPr sz="1900">
                  <a:solidFill>
                    <a:schemeClr val="tx1"/>
                  </a:solidFill>
                  <a:latin typeface="Arial" charset="0"/>
                  <a:cs typeface="Arial" charset="0"/>
                </a:defRPr>
              </a:lvl9pPr>
            </a:lstStyle>
            <a:p>
              <a:pPr algn="ctr" defTabSz="683535" eaLnBrk="1" hangingPunct="1"/>
              <a:r>
                <a:rPr lang="en-GB" altLang="en-US" sz="700" dirty="0">
                  <a:solidFill>
                    <a:prstClr val="black"/>
                  </a:solidFill>
                  <a:latin typeface="Calibri" pitchFamily="4" charset="0"/>
                  <a:ea typeface="MS PGothic" pitchFamily="34" charset="-128"/>
                </a:rPr>
                <a:t>12-month open-label treatment period</a:t>
              </a:r>
            </a:p>
          </p:txBody>
        </p:sp>
        <p:cxnSp>
          <p:nvCxnSpPr>
            <p:cNvPr id="21" name="Straight Connector 20"/>
            <p:cNvCxnSpPr/>
            <p:nvPr/>
          </p:nvCxnSpPr>
          <p:spPr>
            <a:xfrm flipH="1">
              <a:off x="296365" y="2320427"/>
              <a:ext cx="385816" cy="685952"/>
            </a:xfrm>
            <a:prstGeom prst="line">
              <a:avLst/>
            </a:prstGeom>
            <a:ln w="381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423382" y="3171516"/>
              <a:ext cx="238158" cy="0"/>
            </a:xfrm>
            <a:prstGeom prst="line">
              <a:avLst/>
            </a:prstGeom>
            <a:ln w="381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grpSp>
      <p:sp>
        <p:nvSpPr>
          <p:cNvPr id="23" name="TextBox 89"/>
          <p:cNvSpPr txBox="1">
            <a:spLocks noChangeArrowheads="1"/>
          </p:cNvSpPr>
          <p:nvPr/>
        </p:nvSpPr>
        <p:spPr bwMode="auto">
          <a:xfrm>
            <a:off x="1581153" y="4068646"/>
            <a:ext cx="2996804" cy="176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476" tIns="34238" rIns="68476" bIns="34238">
            <a:spAutoFit/>
          </a:bodyPr>
          <a:lstStyle>
            <a:lvl1pPr eaLnBrk="0" hangingPunct="0">
              <a:defRPr sz="1900">
                <a:solidFill>
                  <a:schemeClr val="tx1"/>
                </a:solidFill>
                <a:latin typeface="Arial" charset="0"/>
                <a:cs typeface="Arial" charset="0"/>
              </a:defRPr>
            </a:lvl1pPr>
            <a:lvl2pPr marL="742950" indent="-285750" eaLnBrk="0" hangingPunct="0">
              <a:defRPr sz="1900">
                <a:solidFill>
                  <a:schemeClr val="tx1"/>
                </a:solidFill>
                <a:latin typeface="Arial" charset="0"/>
                <a:cs typeface="Arial" charset="0"/>
              </a:defRPr>
            </a:lvl2pPr>
            <a:lvl3pPr marL="1143000" indent="-228600" eaLnBrk="0" hangingPunct="0">
              <a:defRPr sz="1900">
                <a:solidFill>
                  <a:schemeClr val="tx1"/>
                </a:solidFill>
                <a:latin typeface="Arial" charset="0"/>
                <a:cs typeface="Arial" charset="0"/>
              </a:defRPr>
            </a:lvl3pPr>
            <a:lvl4pPr marL="1600200" indent="-228600" eaLnBrk="0" hangingPunct="0">
              <a:defRPr sz="1900">
                <a:solidFill>
                  <a:schemeClr val="tx1"/>
                </a:solidFill>
                <a:latin typeface="Arial" charset="0"/>
                <a:cs typeface="Arial" charset="0"/>
              </a:defRPr>
            </a:lvl4pPr>
            <a:lvl5pPr marL="2057400" indent="-228600" eaLnBrk="0" hangingPunct="0">
              <a:defRPr sz="1900">
                <a:solidFill>
                  <a:schemeClr val="tx1"/>
                </a:solidFill>
                <a:latin typeface="Arial" charset="0"/>
                <a:cs typeface="Arial" charset="0"/>
              </a:defRPr>
            </a:lvl5pPr>
            <a:lvl6pPr marL="2514600" indent="-228600" defTabSz="912813" eaLnBrk="0" fontAlgn="base" hangingPunct="0">
              <a:spcBef>
                <a:spcPct val="0"/>
              </a:spcBef>
              <a:spcAft>
                <a:spcPct val="0"/>
              </a:spcAft>
              <a:defRPr sz="1900">
                <a:solidFill>
                  <a:schemeClr val="tx1"/>
                </a:solidFill>
                <a:latin typeface="Arial" charset="0"/>
                <a:cs typeface="Arial" charset="0"/>
              </a:defRPr>
            </a:lvl6pPr>
            <a:lvl7pPr marL="2971800" indent="-228600" defTabSz="912813" eaLnBrk="0" fontAlgn="base" hangingPunct="0">
              <a:spcBef>
                <a:spcPct val="0"/>
              </a:spcBef>
              <a:spcAft>
                <a:spcPct val="0"/>
              </a:spcAft>
              <a:defRPr sz="1900">
                <a:solidFill>
                  <a:schemeClr val="tx1"/>
                </a:solidFill>
                <a:latin typeface="Arial" charset="0"/>
                <a:cs typeface="Arial" charset="0"/>
              </a:defRPr>
            </a:lvl7pPr>
            <a:lvl8pPr marL="3429000" indent="-228600" defTabSz="912813" eaLnBrk="0" fontAlgn="base" hangingPunct="0">
              <a:spcBef>
                <a:spcPct val="0"/>
              </a:spcBef>
              <a:spcAft>
                <a:spcPct val="0"/>
              </a:spcAft>
              <a:defRPr sz="1900">
                <a:solidFill>
                  <a:schemeClr val="tx1"/>
                </a:solidFill>
                <a:latin typeface="Arial" charset="0"/>
                <a:cs typeface="Arial" charset="0"/>
              </a:defRPr>
            </a:lvl8pPr>
            <a:lvl9pPr marL="3886200" indent="-228600" defTabSz="912813" eaLnBrk="0" fontAlgn="base" hangingPunct="0">
              <a:spcBef>
                <a:spcPct val="0"/>
              </a:spcBef>
              <a:spcAft>
                <a:spcPct val="0"/>
              </a:spcAft>
              <a:defRPr sz="1900">
                <a:solidFill>
                  <a:schemeClr val="tx1"/>
                </a:solidFill>
                <a:latin typeface="Arial" charset="0"/>
                <a:cs typeface="Arial" charset="0"/>
              </a:defRPr>
            </a:lvl9pPr>
          </a:lstStyle>
          <a:p>
            <a:pPr algn="ctr" defTabSz="683535" eaLnBrk="1" hangingPunct="1"/>
            <a:r>
              <a:rPr lang="en-GB" altLang="en-US" sz="700" i="1" dirty="0">
                <a:solidFill>
                  <a:srgbClr val="76004B"/>
                </a:solidFill>
                <a:latin typeface="Calibri" pitchFamily="4" charset="0"/>
                <a:ea typeface="MS PGothic" pitchFamily="34" charset="-128"/>
              </a:rPr>
              <a:t>*Rivaroxaban 10 mg OD in patients with CrCl 30–50 ml/min</a:t>
            </a:r>
          </a:p>
        </p:txBody>
      </p:sp>
      <p:sp>
        <p:nvSpPr>
          <p:cNvPr id="24" name="TextBox 110"/>
          <p:cNvSpPr txBox="1">
            <a:spLocks noChangeArrowheads="1"/>
          </p:cNvSpPr>
          <p:nvPr/>
        </p:nvSpPr>
        <p:spPr bwMode="auto">
          <a:xfrm>
            <a:off x="7499766" y="4068646"/>
            <a:ext cx="3118247" cy="176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476" tIns="34238" rIns="68476" bIns="34238">
            <a:spAutoFit/>
          </a:bodyPr>
          <a:lstStyle>
            <a:lvl1pPr eaLnBrk="0" hangingPunct="0">
              <a:defRPr sz="1900">
                <a:solidFill>
                  <a:schemeClr val="tx1"/>
                </a:solidFill>
                <a:latin typeface="Arial" charset="0"/>
                <a:cs typeface="Arial" charset="0"/>
              </a:defRPr>
            </a:lvl1pPr>
            <a:lvl2pPr marL="742950" indent="-285750" eaLnBrk="0" hangingPunct="0">
              <a:defRPr sz="1900">
                <a:solidFill>
                  <a:schemeClr val="tx1"/>
                </a:solidFill>
                <a:latin typeface="Arial" charset="0"/>
                <a:cs typeface="Arial" charset="0"/>
              </a:defRPr>
            </a:lvl2pPr>
            <a:lvl3pPr marL="1143000" indent="-228600" eaLnBrk="0" hangingPunct="0">
              <a:defRPr sz="1900">
                <a:solidFill>
                  <a:schemeClr val="tx1"/>
                </a:solidFill>
                <a:latin typeface="Arial" charset="0"/>
                <a:cs typeface="Arial" charset="0"/>
              </a:defRPr>
            </a:lvl3pPr>
            <a:lvl4pPr marL="1600200" indent="-228600" eaLnBrk="0" hangingPunct="0">
              <a:defRPr sz="1900">
                <a:solidFill>
                  <a:schemeClr val="tx1"/>
                </a:solidFill>
                <a:latin typeface="Arial" charset="0"/>
                <a:cs typeface="Arial" charset="0"/>
              </a:defRPr>
            </a:lvl4pPr>
            <a:lvl5pPr marL="2057400" indent="-228600" eaLnBrk="0" hangingPunct="0">
              <a:defRPr sz="1900">
                <a:solidFill>
                  <a:schemeClr val="tx1"/>
                </a:solidFill>
                <a:latin typeface="Arial" charset="0"/>
                <a:cs typeface="Arial" charset="0"/>
              </a:defRPr>
            </a:lvl5pPr>
            <a:lvl6pPr marL="2514600" indent="-228600" defTabSz="912813" eaLnBrk="0" fontAlgn="base" hangingPunct="0">
              <a:spcBef>
                <a:spcPct val="0"/>
              </a:spcBef>
              <a:spcAft>
                <a:spcPct val="0"/>
              </a:spcAft>
              <a:defRPr sz="1900">
                <a:solidFill>
                  <a:schemeClr val="tx1"/>
                </a:solidFill>
                <a:latin typeface="Arial" charset="0"/>
                <a:cs typeface="Arial" charset="0"/>
              </a:defRPr>
            </a:lvl6pPr>
            <a:lvl7pPr marL="2971800" indent="-228600" defTabSz="912813" eaLnBrk="0" fontAlgn="base" hangingPunct="0">
              <a:spcBef>
                <a:spcPct val="0"/>
              </a:spcBef>
              <a:spcAft>
                <a:spcPct val="0"/>
              </a:spcAft>
              <a:defRPr sz="1900">
                <a:solidFill>
                  <a:schemeClr val="tx1"/>
                </a:solidFill>
                <a:latin typeface="Arial" charset="0"/>
                <a:cs typeface="Arial" charset="0"/>
              </a:defRPr>
            </a:lvl7pPr>
            <a:lvl8pPr marL="3429000" indent="-228600" defTabSz="912813" eaLnBrk="0" fontAlgn="base" hangingPunct="0">
              <a:spcBef>
                <a:spcPct val="0"/>
              </a:spcBef>
              <a:spcAft>
                <a:spcPct val="0"/>
              </a:spcAft>
              <a:defRPr sz="1900">
                <a:solidFill>
                  <a:schemeClr val="tx1"/>
                </a:solidFill>
                <a:latin typeface="Arial" charset="0"/>
                <a:cs typeface="Arial" charset="0"/>
              </a:defRPr>
            </a:lvl8pPr>
            <a:lvl9pPr marL="3886200" indent="-228600" defTabSz="912813" eaLnBrk="0" fontAlgn="base" hangingPunct="0">
              <a:spcBef>
                <a:spcPct val="0"/>
              </a:spcBef>
              <a:spcAft>
                <a:spcPct val="0"/>
              </a:spcAft>
              <a:defRPr sz="1900">
                <a:solidFill>
                  <a:schemeClr val="tx1"/>
                </a:solidFill>
                <a:latin typeface="Arial" charset="0"/>
                <a:cs typeface="Arial" charset="0"/>
              </a:defRPr>
            </a:lvl9pPr>
          </a:lstStyle>
          <a:p>
            <a:pPr algn="ctr" defTabSz="683535" eaLnBrk="1" hangingPunct="1"/>
            <a:r>
              <a:rPr lang="en-GB" altLang="en-US" sz="700" i="1" dirty="0">
                <a:solidFill>
                  <a:srgbClr val="76004B"/>
                </a:solidFill>
                <a:latin typeface="Calibri" pitchFamily="4" charset="0"/>
                <a:ea typeface="MS PGothic" pitchFamily="34" charset="-128"/>
              </a:rPr>
              <a:t>†Apixaban 2.5 mg BID in selected patients</a:t>
            </a:r>
          </a:p>
        </p:txBody>
      </p:sp>
      <p:sp>
        <p:nvSpPr>
          <p:cNvPr id="25" name="Rectangle 24"/>
          <p:cNvSpPr/>
          <p:nvPr/>
        </p:nvSpPr>
        <p:spPr>
          <a:xfrm>
            <a:off x="1581153" y="1790716"/>
            <a:ext cx="2996804" cy="257192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8476" tIns="34238" rIns="68476" bIns="34238" anchor="ctr"/>
          <a:lstStyle>
            <a:lvl1pPr eaLnBrk="0" hangingPunct="0">
              <a:defRPr sz="1900">
                <a:solidFill>
                  <a:schemeClr val="tx1"/>
                </a:solidFill>
                <a:latin typeface="Arial" charset="0"/>
                <a:cs typeface="Arial" charset="0"/>
              </a:defRPr>
            </a:lvl1pPr>
            <a:lvl2pPr marL="37931725" indent="-37474525" eaLnBrk="0" hangingPunct="0">
              <a:defRPr sz="1900">
                <a:solidFill>
                  <a:schemeClr val="tx1"/>
                </a:solidFill>
                <a:latin typeface="Arial" charset="0"/>
                <a:cs typeface="Arial" charset="0"/>
              </a:defRPr>
            </a:lvl2pPr>
            <a:lvl3pPr eaLnBrk="0" hangingPunct="0">
              <a:defRPr sz="1900">
                <a:solidFill>
                  <a:schemeClr val="tx1"/>
                </a:solidFill>
                <a:latin typeface="Arial" charset="0"/>
                <a:cs typeface="Arial" charset="0"/>
              </a:defRPr>
            </a:lvl3pPr>
            <a:lvl4pPr eaLnBrk="0" hangingPunct="0">
              <a:defRPr sz="1900">
                <a:solidFill>
                  <a:schemeClr val="tx1"/>
                </a:solidFill>
                <a:latin typeface="Arial" charset="0"/>
                <a:cs typeface="Arial" charset="0"/>
              </a:defRPr>
            </a:lvl4pPr>
            <a:lvl5pPr eaLnBrk="0" hangingPunct="0">
              <a:defRPr sz="1900">
                <a:solidFill>
                  <a:schemeClr val="tx1"/>
                </a:solidFill>
                <a:latin typeface="Arial" charset="0"/>
                <a:cs typeface="Arial" charset="0"/>
              </a:defRPr>
            </a:lvl5pPr>
            <a:lvl6pPr marL="457200" eaLnBrk="0" fontAlgn="base" hangingPunct="0">
              <a:spcBef>
                <a:spcPct val="0"/>
              </a:spcBef>
              <a:spcAft>
                <a:spcPct val="0"/>
              </a:spcAft>
              <a:defRPr sz="1900">
                <a:solidFill>
                  <a:schemeClr val="tx1"/>
                </a:solidFill>
                <a:latin typeface="Arial" charset="0"/>
                <a:cs typeface="Arial" charset="0"/>
              </a:defRPr>
            </a:lvl6pPr>
            <a:lvl7pPr marL="914400" eaLnBrk="0" fontAlgn="base" hangingPunct="0">
              <a:spcBef>
                <a:spcPct val="0"/>
              </a:spcBef>
              <a:spcAft>
                <a:spcPct val="0"/>
              </a:spcAft>
              <a:defRPr sz="1900">
                <a:solidFill>
                  <a:schemeClr val="tx1"/>
                </a:solidFill>
                <a:latin typeface="Arial" charset="0"/>
                <a:cs typeface="Arial" charset="0"/>
              </a:defRPr>
            </a:lvl7pPr>
            <a:lvl8pPr marL="1371600" eaLnBrk="0" fontAlgn="base" hangingPunct="0">
              <a:spcBef>
                <a:spcPct val="0"/>
              </a:spcBef>
              <a:spcAft>
                <a:spcPct val="0"/>
              </a:spcAft>
              <a:defRPr sz="1900">
                <a:solidFill>
                  <a:schemeClr val="tx1"/>
                </a:solidFill>
                <a:latin typeface="Arial" charset="0"/>
                <a:cs typeface="Arial" charset="0"/>
              </a:defRPr>
            </a:lvl8pPr>
            <a:lvl9pPr marL="1828800" eaLnBrk="0" fontAlgn="base" hangingPunct="0">
              <a:spcBef>
                <a:spcPct val="0"/>
              </a:spcBef>
              <a:spcAft>
                <a:spcPct val="0"/>
              </a:spcAft>
              <a:defRPr sz="1900">
                <a:solidFill>
                  <a:schemeClr val="tx1"/>
                </a:solidFill>
                <a:latin typeface="Arial" charset="0"/>
                <a:cs typeface="Arial" charset="0"/>
              </a:defRPr>
            </a:lvl9pPr>
          </a:lstStyle>
          <a:p>
            <a:pPr algn="ctr" defTabSz="683535" eaLnBrk="1" hangingPunct="1">
              <a:defRPr/>
            </a:pPr>
            <a:endParaRPr lang="en-GB" altLang="en-US" dirty="0">
              <a:solidFill>
                <a:srgbClr val="FFFFFF"/>
              </a:solidFill>
              <a:latin typeface="Calibri" pitchFamily="4" charset="0"/>
            </a:endParaRPr>
          </a:p>
        </p:txBody>
      </p:sp>
      <p:sp>
        <p:nvSpPr>
          <p:cNvPr id="26" name="Rectangle 25"/>
          <p:cNvSpPr/>
          <p:nvPr/>
        </p:nvSpPr>
        <p:spPr>
          <a:xfrm>
            <a:off x="4642247" y="1799036"/>
            <a:ext cx="2800350" cy="256606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8476" tIns="34238" rIns="68476" bIns="34238" anchor="ctr"/>
          <a:lstStyle>
            <a:lvl1pPr eaLnBrk="0" hangingPunct="0">
              <a:defRPr sz="1900">
                <a:solidFill>
                  <a:schemeClr val="tx1"/>
                </a:solidFill>
                <a:latin typeface="Arial" charset="0"/>
                <a:cs typeface="Arial" charset="0"/>
              </a:defRPr>
            </a:lvl1pPr>
            <a:lvl2pPr marL="37931725" indent="-37474525" eaLnBrk="0" hangingPunct="0">
              <a:defRPr sz="1900">
                <a:solidFill>
                  <a:schemeClr val="tx1"/>
                </a:solidFill>
                <a:latin typeface="Arial" charset="0"/>
                <a:cs typeface="Arial" charset="0"/>
              </a:defRPr>
            </a:lvl2pPr>
            <a:lvl3pPr eaLnBrk="0" hangingPunct="0">
              <a:defRPr sz="1900">
                <a:solidFill>
                  <a:schemeClr val="tx1"/>
                </a:solidFill>
                <a:latin typeface="Arial" charset="0"/>
                <a:cs typeface="Arial" charset="0"/>
              </a:defRPr>
            </a:lvl3pPr>
            <a:lvl4pPr eaLnBrk="0" hangingPunct="0">
              <a:defRPr sz="1900">
                <a:solidFill>
                  <a:schemeClr val="tx1"/>
                </a:solidFill>
                <a:latin typeface="Arial" charset="0"/>
                <a:cs typeface="Arial" charset="0"/>
              </a:defRPr>
            </a:lvl4pPr>
            <a:lvl5pPr eaLnBrk="0" hangingPunct="0">
              <a:defRPr sz="1900">
                <a:solidFill>
                  <a:schemeClr val="tx1"/>
                </a:solidFill>
                <a:latin typeface="Arial" charset="0"/>
                <a:cs typeface="Arial" charset="0"/>
              </a:defRPr>
            </a:lvl5pPr>
            <a:lvl6pPr marL="457200" eaLnBrk="0" fontAlgn="base" hangingPunct="0">
              <a:spcBef>
                <a:spcPct val="0"/>
              </a:spcBef>
              <a:spcAft>
                <a:spcPct val="0"/>
              </a:spcAft>
              <a:defRPr sz="1900">
                <a:solidFill>
                  <a:schemeClr val="tx1"/>
                </a:solidFill>
                <a:latin typeface="Arial" charset="0"/>
                <a:cs typeface="Arial" charset="0"/>
              </a:defRPr>
            </a:lvl6pPr>
            <a:lvl7pPr marL="914400" eaLnBrk="0" fontAlgn="base" hangingPunct="0">
              <a:spcBef>
                <a:spcPct val="0"/>
              </a:spcBef>
              <a:spcAft>
                <a:spcPct val="0"/>
              </a:spcAft>
              <a:defRPr sz="1900">
                <a:solidFill>
                  <a:schemeClr val="tx1"/>
                </a:solidFill>
                <a:latin typeface="Arial" charset="0"/>
                <a:cs typeface="Arial" charset="0"/>
              </a:defRPr>
            </a:lvl7pPr>
            <a:lvl8pPr marL="1371600" eaLnBrk="0" fontAlgn="base" hangingPunct="0">
              <a:spcBef>
                <a:spcPct val="0"/>
              </a:spcBef>
              <a:spcAft>
                <a:spcPct val="0"/>
              </a:spcAft>
              <a:defRPr sz="1900">
                <a:solidFill>
                  <a:schemeClr val="tx1"/>
                </a:solidFill>
                <a:latin typeface="Arial" charset="0"/>
                <a:cs typeface="Arial" charset="0"/>
              </a:defRPr>
            </a:lvl8pPr>
            <a:lvl9pPr marL="1828800" eaLnBrk="0" fontAlgn="base" hangingPunct="0">
              <a:spcBef>
                <a:spcPct val="0"/>
              </a:spcBef>
              <a:spcAft>
                <a:spcPct val="0"/>
              </a:spcAft>
              <a:defRPr sz="1900">
                <a:solidFill>
                  <a:schemeClr val="tx1"/>
                </a:solidFill>
                <a:latin typeface="Arial" charset="0"/>
                <a:cs typeface="Arial" charset="0"/>
              </a:defRPr>
            </a:lvl9pPr>
          </a:lstStyle>
          <a:p>
            <a:pPr algn="ctr" defTabSz="683535" eaLnBrk="1" hangingPunct="1">
              <a:defRPr/>
            </a:pPr>
            <a:endParaRPr lang="en-GB" altLang="en-US" dirty="0">
              <a:solidFill>
                <a:srgbClr val="FFFFFF"/>
              </a:solidFill>
              <a:latin typeface="Calibri" pitchFamily="4" charset="0"/>
            </a:endParaRPr>
          </a:p>
        </p:txBody>
      </p:sp>
      <p:sp>
        <p:nvSpPr>
          <p:cNvPr id="27" name="Rectangle 26"/>
          <p:cNvSpPr/>
          <p:nvPr/>
        </p:nvSpPr>
        <p:spPr>
          <a:xfrm>
            <a:off x="7499766" y="1799036"/>
            <a:ext cx="3118247" cy="256606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8476" tIns="34238" rIns="68476" bIns="34238" anchor="ctr"/>
          <a:lstStyle>
            <a:lvl1pPr eaLnBrk="0" hangingPunct="0">
              <a:defRPr sz="1900">
                <a:solidFill>
                  <a:schemeClr val="tx1"/>
                </a:solidFill>
                <a:latin typeface="Arial" charset="0"/>
                <a:cs typeface="Arial" charset="0"/>
              </a:defRPr>
            </a:lvl1pPr>
            <a:lvl2pPr marL="37931725" indent="-37474525" eaLnBrk="0" hangingPunct="0">
              <a:defRPr sz="1900">
                <a:solidFill>
                  <a:schemeClr val="tx1"/>
                </a:solidFill>
                <a:latin typeface="Arial" charset="0"/>
                <a:cs typeface="Arial" charset="0"/>
              </a:defRPr>
            </a:lvl2pPr>
            <a:lvl3pPr eaLnBrk="0" hangingPunct="0">
              <a:defRPr sz="1900">
                <a:solidFill>
                  <a:schemeClr val="tx1"/>
                </a:solidFill>
                <a:latin typeface="Arial" charset="0"/>
                <a:cs typeface="Arial" charset="0"/>
              </a:defRPr>
            </a:lvl3pPr>
            <a:lvl4pPr eaLnBrk="0" hangingPunct="0">
              <a:defRPr sz="1900">
                <a:solidFill>
                  <a:schemeClr val="tx1"/>
                </a:solidFill>
                <a:latin typeface="Arial" charset="0"/>
                <a:cs typeface="Arial" charset="0"/>
              </a:defRPr>
            </a:lvl4pPr>
            <a:lvl5pPr eaLnBrk="0" hangingPunct="0">
              <a:defRPr sz="1900">
                <a:solidFill>
                  <a:schemeClr val="tx1"/>
                </a:solidFill>
                <a:latin typeface="Arial" charset="0"/>
                <a:cs typeface="Arial" charset="0"/>
              </a:defRPr>
            </a:lvl5pPr>
            <a:lvl6pPr marL="457200" eaLnBrk="0" fontAlgn="base" hangingPunct="0">
              <a:spcBef>
                <a:spcPct val="0"/>
              </a:spcBef>
              <a:spcAft>
                <a:spcPct val="0"/>
              </a:spcAft>
              <a:defRPr sz="1900">
                <a:solidFill>
                  <a:schemeClr val="tx1"/>
                </a:solidFill>
                <a:latin typeface="Arial" charset="0"/>
                <a:cs typeface="Arial" charset="0"/>
              </a:defRPr>
            </a:lvl6pPr>
            <a:lvl7pPr marL="914400" eaLnBrk="0" fontAlgn="base" hangingPunct="0">
              <a:spcBef>
                <a:spcPct val="0"/>
              </a:spcBef>
              <a:spcAft>
                <a:spcPct val="0"/>
              </a:spcAft>
              <a:defRPr sz="1900">
                <a:solidFill>
                  <a:schemeClr val="tx1"/>
                </a:solidFill>
                <a:latin typeface="Arial" charset="0"/>
                <a:cs typeface="Arial" charset="0"/>
              </a:defRPr>
            </a:lvl7pPr>
            <a:lvl8pPr marL="1371600" eaLnBrk="0" fontAlgn="base" hangingPunct="0">
              <a:spcBef>
                <a:spcPct val="0"/>
              </a:spcBef>
              <a:spcAft>
                <a:spcPct val="0"/>
              </a:spcAft>
              <a:defRPr sz="1900">
                <a:solidFill>
                  <a:schemeClr val="tx1"/>
                </a:solidFill>
                <a:latin typeface="Arial" charset="0"/>
                <a:cs typeface="Arial" charset="0"/>
              </a:defRPr>
            </a:lvl8pPr>
            <a:lvl9pPr marL="1828800" eaLnBrk="0" fontAlgn="base" hangingPunct="0">
              <a:spcBef>
                <a:spcPct val="0"/>
              </a:spcBef>
              <a:spcAft>
                <a:spcPct val="0"/>
              </a:spcAft>
              <a:defRPr sz="1900">
                <a:solidFill>
                  <a:schemeClr val="tx1"/>
                </a:solidFill>
                <a:latin typeface="Arial" charset="0"/>
                <a:cs typeface="Arial" charset="0"/>
              </a:defRPr>
            </a:lvl9pPr>
          </a:lstStyle>
          <a:p>
            <a:pPr algn="ctr" defTabSz="683535" eaLnBrk="1" hangingPunct="1">
              <a:defRPr/>
            </a:pPr>
            <a:endParaRPr lang="en-GB" altLang="en-US" dirty="0">
              <a:solidFill>
                <a:srgbClr val="FFFFFF"/>
              </a:solidFill>
              <a:latin typeface="Calibri" pitchFamily="4" charset="0"/>
            </a:endParaRPr>
          </a:p>
        </p:txBody>
      </p:sp>
      <p:sp>
        <p:nvSpPr>
          <p:cNvPr id="28" name="Oval 27"/>
          <p:cNvSpPr/>
          <p:nvPr/>
        </p:nvSpPr>
        <p:spPr>
          <a:xfrm>
            <a:off x="1625204" y="2978961"/>
            <a:ext cx="244078" cy="25241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8476" tIns="34238" rIns="68476" bIns="34238" anchor="ctr"/>
          <a:lstStyle>
            <a:lvl1pPr eaLnBrk="0" hangingPunct="0">
              <a:defRPr sz="1900">
                <a:solidFill>
                  <a:schemeClr val="tx1"/>
                </a:solidFill>
                <a:latin typeface="Arial" charset="0"/>
                <a:cs typeface="Arial" charset="0"/>
              </a:defRPr>
            </a:lvl1pPr>
            <a:lvl2pPr marL="37931725" indent="-37474525" eaLnBrk="0" hangingPunct="0">
              <a:defRPr sz="1900">
                <a:solidFill>
                  <a:schemeClr val="tx1"/>
                </a:solidFill>
                <a:latin typeface="Arial" charset="0"/>
                <a:cs typeface="Arial" charset="0"/>
              </a:defRPr>
            </a:lvl2pPr>
            <a:lvl3pPr eaLnBrk="0" hangingPunct="0">
              <a:defRPr sz="1900">
                <a:solidFill>
                  <a:schemeClr val="tx1"/>
                </a:solidFill>
                <a:latin typeface="Arial" charset="0"/>
                <a:cs typeface="Arial" charset="0"/>
              </a:defRPr>
            </a:lvl3pPr>
            <a:lvl4pPr eaLnBrk="0" hangingPunct="0">
              <a:defRPr sz="1900">
                <a:solidFill>
                  <a:schemeClr val="tx1"/>
                </a:solidFill>
                <a:latin typeface="Arial" charset="0"/>
                <a:cs typeface="Arial" charset="0"/>
              </a:defRPr>
            </a:lvl4pPr>
            <a:lvl5pPr eaLnBrk="0" hangingPunct="0">
              <a:defRPr sz="1900">
                <a:solidFill>
                  <a:schemeClr val="tx1"/>
                </a:solidFill>
                <a:latin typeface="Arial" charset="0"/>
                <a:cs typeface="Arial" charset="0"/>
              </a:defRPr>
            </a:lvl5pPr>
            <a:lvl6pPr marL="457200" eaLnBrk="0" fontAlgn="base" hangingPunct="0">
              <a:spcBef>
                <a:spcPct val="0"/>
              </a:spcBef>
              <a:spcAft>
                <a:spcPct val="0"/>
              </a:spcAft>
              <a:defRPr sz="1900">
                <a:solidFill>
                  <a:schemeClr val="tx1"/>
                </a:solidFill>
                <a:latin typeface="Arial" charset="0"/>
                <a:cs typeface="Arial" charset="0"/>
              </a:defRPr>
            </a:lvl6pPr>
            <a:lvl7pPr marL="914400" eaLnBrk="0" fontAlgn="base" hangingPunct="0">
              <a:spcBef>
                <a:spcPct val="0"/>
              </a:spcBef>
              <a:spcAft>
                <a:spcPct val="0"/>
              </a:spcAft>
              <a:defRPr sz="1900">
                <a:solidFill>
                  <a:schemeClr val="tx1"/>
                </a:solidFill>
                <a:latin typeface="Arial" charset="0"/>
                <a:cs typeface="Arial" charset="0"/>
              </a:defRPr>
            </a:lvl7pPr>
            <a:lvl8pPr marL="1371600" eaLnBrk="0" fontAlgn="base" hangingPunct="0">
              <a:spcBef>
                <a:spcPct val="0"/>
              </a:spcBef>
              <a:spcAft>
                <a:spcPct val="0"/>
              </a:spcAft>
              <a:defRPr sz="1900">
                <a:solidFill>
                  <a:schemeClr val="tx1"/>
                </a:solidFill>
                <a:latin typeface="Arial" charset="0"/>
                <a:cs typeface="Arial" charset="0"/>
              </a:defRPr>
            </a:lvl8pPr>
            <a:lvl9pPr marL="1828800" eaLnBrk="0" fontAlgn="base" hangingPunct="0">
              <a:spcBef>
                <a:spcPct val="0"/>
              </a:spcBef>
              <a:spcAft>
                <a:spcPct val="0"/>
              </a:spcAft>
              <a:defRPr sz="1900">
                <a:solidFill>
                  <a:schemeClr val="tx1"/>
                </a:solidFill>
                <a:latin typeface="Arial" charset="0"/>
                <a:cs typeface="Arial" charset="0"/>
              </a:defRPr>
            </a:lvl9pPr>
          </a:lstStyle>
          <a:p>
            <a:pPr algn="ctr" defTabSz="683535" eaLnBrk="1" hangingPunct="1">
              <a:defRPr/>
            </a:pPr>
            <a:endParaRPr lang="en-GB" altLang="en-US" dirty="0">
              <a:solidFill>
                <a:srgbClr val="FFFFFF"/>
              </a:solidFill>
              <a:latin typeface="Calibri" pitchFamily="4" charset="0"/>
            </a:endParaRPr>
          </a:p>
        </p:txBody>
      </p:sp>
      <p:sp>
        <p:nvSpPr>
          <p:cNvPr id="29" name="TextBox 52"/>
          <p:cNvSpPr txBox="1">
            <a:spLocks noChangeArrowheads="1"/>
          </p:cNvSpPr>
          <p:nvPr/>
        </p:nvSpPr>
        <p:spPr bwMode="auto">
          <a:xfrm>
            <a:off x="4669635" y="4068646"/>
            <a:ext cx="2772966" cy="176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476" tIns="34238" rIns="68476" bIns="34238">
            <a:spAutoFit/>
          </a:bodyPr>
          <a:lstStyle>
            <a:lvl1pPr eaLnBrk="0" hangingPunct="0">
              <a:defRPr sz="1900">
                <a:solidFill>
                  <a:schemeClr val="tx1"/>
                </a:solidFill>
                <a:latin typeface="Arial" charset="0"/>
                <a:cs typeface="Arial" charset="0"/>
              </a:defRPr>
            </a:lvl1pPr>
            <a:lvl2pPr marL="742950" indent="-285750" eaLnBrk="0" hangingPunct="0">
              <a:defRPr sz="1900">
                <a:solidFill>
                  <a:schemeClr val="tx1"/>
                </a:solidFill>
                <a:latin typeface="Arial" charset="0"/>
                <a:cs typeface="Arial" charset="0"/>
              </a:defRPr>
            </a:lvl2pPr>
            <a:lvl3pPr marL="1143000" indent="-228600" eaLnBrk="0" hangingPunct="0">
              <a:defRPr sz="1900">
                <a:solidFill>
                  <a:schemeClr val="tx1"/>
                </a:solidFill>
                <a:latin typeface="Arial" charset="0"/>
                <a:cs typeface="Arial" charset="0"/>
              </a:defRPr>
            </a:lvl3pPr>
            <a:lvl4pPr marL="1600200" indent="-228600" eaLnBrk="0" hangingPunct="0">
              <a:defRPr sz="1900">
                <a:solidFill>
                  <a:schemeClr val="tx1"/>
                </a:solidFill>
                <a:latin typeface="Arial" charset="0"/>
                <a:cs typeface="Arial" charset="0"/>
              </a:defRPr>
            </a:lvl4pPr>
            <a:lvl5pPr marL="2057400" indent="-228600" eaLnBrk="0" hangingPunct="0">
              <a:defRPr sz="1900">
                <a:solidFill>
                  <a:schemeClr val="tx1"/>
                </a:solidFill>
                <a:latin typeface="Arial" charset="0"/>
                <a:cs typeface="Arial" charset="0"/>
              </a:defRPr>
            </a:lvl5pPr>
            <a:lvl6pPr marL="2514600" indent="-228600" defTabSz="912813" eaLnBrk="0" fontAlgn="base" hangingPunct="0">
              <a:spcBef>
                <a:spcPct val="0"/>
              </a:spcBef>
              <a:spcAft>
                <a:spcPct val="0"/>
              </a:spcAft>
              <a:defRPr sz="1900">
                <a:solidFill>
                  <a:schemeClr val="tx1"/>
                </a:solidFill>
                <a:latin typeface="Arial" charset="0"/>
                <a:cs typeface="Arial" charset="0"/>
              </a:defRPr>
            </a:lvl6pPr>
            <a:lvl7pPr marL="2971800" indent="-228600" defTabSz="912813" eaLnBrk="0" fontAlgn="base" hangingPunct="0">
              <a:spcBef>
                <a:spcPct val="0"/>
              </a:spcBef>
              <a:spcAft>
                <a:spcPct val="0"/>
              </a:spcAft>
              <a:defRPr sz="1900">
                <a:solidFill>
                  <a:schemeClr val="tx1"/>
                </a:solidFill>
                <a:latin typeface="Arial" charset="0"/>
                <a:cs typeface="Arial" charset="0"/>
              </a:defRPr>
            </a:lvl7pPr>
            <a:lvl8pPr marL="3429000" indent="-228600" defTabSz="912813" eaLnBrk="0" fontAlgn="base" hangingPunct="0">
              <a:spcBef>
                <a:spcPct val="0"/>
              </a:spcBef>
              <a:spcAft>
                <a:spcPct val="0"/>
              </a:spcAft>
              <a:defRPr sz="1900">
                <a:solidFill>
                  <a:schemeClr val="tx1"/>
                </a:solidFill>
                <a:latin typeface="Arial" charset="0"/>
                <a:cs typeface="Arial" charset="0"/>
              </a:defRPr>
            </a:lvl8pPr>
            <a:lvl9pPr marL="3886200" indent="-228600" defTabSz="912813" eaLnBrk="0" fontAlgn="base" hangingPunct="0">
              <a:spcBef>
                <a:spcPct val="0"/>
              </a:spcBef>
              <a:spcAft>
                <a:spcPct val="0"/>
              </a:spcAft>
              <a:defRPr sz="1900">
                <a:solidFill>
                  <a:schemeClr val="tx1"/>
                </a:solidFill>
                <a:latin typeface="Arial" charset="0"/>
                <a:cs typeface="Arial" charset="0"/>
              </a:defRPr>
            </a:lvl9pPr>
          </a:lstStyle>
          <a:p>
            <a:pPr algn="ctr" defTabSz="683535" eaLnBrk="1" hangingPunct="1"/>
            <a:r>
              <a:rPr lang="en-GB" altLang="en-US" sz="700" i="1" baseline="30000" dirty="0">
                <a:solidFill>
                  <a:srgbClr val="76004B"/>
                </a:solidFill>
                <a:latin typeface="Calibri" pitchFamily="4" charset="0"/>
                <a:ea typeface="MS PGothic" pitchFamily="34" charset="-128"/>
              </a:rPr>
              <a:t>#</a:t>
            </a:r>
            <a:r>
              <a:rPr lang="en-GB" altLang="en-US" sz="700" i="1" dirty="0">
                <a:solidFill>
                  <a:srgbClr val="76004B"/>
                </a:solidFill>
                <a:latin typeface="Calibri" pitchFamily="4" charset="0"/>
                <a:ea typeface="MS PGothic" pitchFamily="34" charset="-128"/>
              </a:rPr>
              <a:t>ASA will be given for 1 month post-BMS and 3 months post-DES</a:t>
            </a:r>
          </a:p>
        </p:txBody>
      </p:sp>
      <p:sp>
        <p:nvSpPr>
          <p:cNvPr id="30" name="Oval 29"/>
          <p:cNvSpPr/>
          <p:nvPr/>
        </p:nvSpPr>
        <p:spPr>
          <a:xfrm>
            <a:off x="7530718" y="2749170"/>
            <a:ext cx="242887" cy="25241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8476" tIns="34238" rIns="68476" bIns="34238" anchor="ctr"/>
          <a:lstStyle>
            <a:lvl1pPr eaLnBrk="0" hangingPunct="0">
              <a:defRPr sz="1900">
                <a:solidFill>
                  <a:schemeClr val="tx1"/>
                </a:solidFill>
                <a:latin typeface="Arial" charset="0"/>
                <a:cs typeface="Arial" charset="0"/>
              </a:defRPr>
            </a:lvl1pPr>
            <a:lvl2pPr marL="37931725" indent="-37474525" eaLnBrk="0" hangingPunct="0">
              <a:defRPr sz="1900">
                <a:solidFill>
                  <a:schemeClr val="tx1"/>
                </a:solidFill>
                <a:latin typeface="Arial" charset="0"/>
                <a:cs typeface="Arial" charset="0"/>
              </a:defRPr>
            </a:lvl2pPr>
            <a:lvl3pPr eaLnBrk="0" hangingPunct="0">
              <a:defRPr sz="1900">
                <a:solidFill>
                  <a:schemeClr val="tx1"/>
                </a:solidFill>
                <a:latin typeface="Arial" charset="0"/>
                <a:cs typeface="Arial" charset="0"/>
              </a:defRPr>
            </a:lvl3pPr>
            <a:lvl4pPr eaLnBrk="0" hangingPunct="0">
              <a:defRPr sz="1900">
                <a:solidFill>
                  <a:schemeClr val="tx1"/>
                </a:solidFill>
                <a:latin typeface="Arial" charset="0"/>
                <a:cs typeface="Arial" charset="0"/>
              </a:defRPr>
            </a:lvl4pPr>
            <a:lvl5pPr eaLnBrk="0" hangingPunct="0">
              <a:defRPr sz="1900">
                <a:solidFill>
                  <a:schemeClr val="tx1"/>
                </a:solidFill>
                <a:latin typeface="Arial" charset="0"/>
                <a:cs typeface="Arial" charset="0"/>
              </a:defRPr>
            </a:lvl5pPr>
            <a:lvl6pPr marL="457200" eaLnBrk="0" fontAlgn="base" hangingPunct="0">
              <a:spcBef>
                <a:spcPct val="0"/>
              </a:spcBef>
              <a:spcAft>
                <a:spcPct val="0"/>
              </a:spcAft>
              <a:defRPr sz="1900">
                <a:solidFill>
                  <a:schemeClr val="tx1"/>
                </a:solidFill>
                <a:latin typeface="Arial" charset="0"/>
                <a:cs typeface="Arial" charset="0"/>
              </a:defRPr>
            </a:lvl6pPr>
            <a:lvl7pPr marL="914400" eaLnBrk="0" fontAlgn="base" hangingPunct="0">
              <a:spcBef>
                <a:spcPct val="0"/>
              </a:spcBef>
              <a:spcAft>
                <a:spcPct val="0"/>
              </a:spcAft>
              <a:defRPr sz="1900">
                <a:solidFill>
                  <a:schemeClr val="tx1"/>
                </a:solidFill>
                <a:latin typeface="Arial" charset="0"/>
                <a:cs typeface="Arial" charset="0"/>
              </a:defRPr>
            </a:lvl7pPr>
            <a:lvl8pPr marL="1371600" eaLnBrk="0" fontAlgn="base" hangingPunct="0">
              <a:spcBef>
                <a:spcPct val="0"/>
              </a:spcBef>
              <a:spcAft>
                <a:spcPct val="0"/>
              </a:spcAft>
              <a:defRPr sz="1900">
                <a:solidFill>
                  <a:schemeClr val="tx1"/>
                </a:solidFill>
                <a:latin typeface="Arial" charset="0"/>
                <a:cs typeface="Arial" charset="0"/>
              </a:defRPr>
            </a:lvl8pPr>
            <a:lvl9pPr marL="1828800" eaLnBrk="0" fontAlgn="base" hangingPunct="0">
              <a:spcBef>
                <a:spcPct val="0"/>
              </a:spcBef>
              <a:spcAft>
                <a:spcPct val="0"/>
              </a:spcAft>
              <a:defRPr sz="1900">
                <a:solidFill>
                  <a:schemeClr val="tx1"/>
                </a:solidFill>
                <a:latin typeface="Arial" charset="0"/>
                <a:cs typeface="Arial" charset="0"/>
              </a:defRPr>
            </a:lvl9pPr>
          </a:lstStyle>
          <a:p>
            <a:pPr algn="ctr" defTabSz="683535" eaLnBrk="1" hangingPunct="1">
              <a:defRPr/>
            </a:pPr>
            <a:endParaRPr lang="en-GB" altLang="en-US" dirty="0">
              <a:solidFill>
                <a:srgbClr val="FFFFFF"/>
              </a:solidFill>
              <a:latin typeface="Calibri" pitchFamily="4" charset="0"/>
            </a:endParaRPr>
          </a:p>
        </p:txBody>
      </p:sp>
      <p:grpSp>
        <p:nvGrpSpPr>
          <p:cNvPr id="31" name="Group 22"/>
          <p:cNvGrpSpPr>
            <a:grpSpLocks/>
          </p:cNvGrpSpPr>
          <p:nvPr/>
        </p:nvGrpSpPr>
        <p:grpSpPr bwMode="auto">
          <a:xfrm>
            <a:off x="7514546" y="2316961"/>
            <a:ext cx="3026077" cy="1719028"/>
            <a:chOff x="7894227" y="2268010"/>
            <a:chExt cx="4035315" cy="2292491"/>
          </a:xfrm>
        </p:grpSpPr>
        <p:cxnSp>
          <p:nvCxnSpPr>
            <p:cNvPr id="32" name="Straight Connector 31"/>
            <p:cNvCxnSpPr/>
            <p:nvPr/>
          </p:nvCxnSpPr>
          <p:spPr>
            <a:xfrm flipV="1">
              <a:off x="8182534" y="2591924"/>
              <a:ext cx="428683" cy="279455"/>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33" name="Group 54"/>
            <p:cNvGrpSpPr>
              <a:grpSpLocks/>
            </p:cNvGrpSpPr>
            <p:nvPr/>
          </p:nvGrpSpPr>
          <p:grpSpPr bwMode="auto">
            <a:xfrm>
              <a:off x="7894227" y="2268010"/>
              <a:ext cx="4035315" cy="2292491"/>
              <a:chOff x="-123174" y="2334645"/>
              <a:chExt cx="4035315" cy="2292491"/>
            </a:xfrm>
          </p:grpSpPr>
          <p:sp>
            <p:nvSpPr>
              <p:cNvPr id="46" name="TextBox 55"/>
              <p:cNvSpPr txBox="1">
                <a:spLocks noChangeArrowheads="1"/>
              </p:cNvSpPr>
              <p:nvPr/>
            </p:nvSpPr>
            <p:spPr bwMode="auto">
              <a:xfrm>
                <a:off x="-123174" y="2866434"/>
                <a:ext cx="414393" cy="430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900">
                    <a:solidFill>
                      <a:schemeClr val="tx1"/>
                    </a:solidFill>
                    <a:latin typeface="Arial" charset="0"/>
                    <a:cs typeface="Arial" charset="0"/>
                  </a:defRPr>
                </a:lvl1pPr>
                <a:lvl2pPr marL="742950" indent="-285750" eaLnBrk="0" hangingPunct="0">
                  <a:defRPr sz="1900">
                    <a:solidFill>
                      <a:schemeClr val="tx1"/>
                    </a:solidFill>
                    <a:latin typeface="Arial" charset="0"/>
                    <a:cs typeface="Arial" charset="0"/>
                  </a:defRPr>
                </a:lvl2pPr>
                <a:lvl3pPr marL="1143000" indent="-228600" eaLnBrk="0" hangingPunct="0">
                  <a:defRPr sz="1900">
                    <a:solidFill>
                      <a:schemeClr val="tx1"/>
                    </a:solidFill>
                    <a:latin typeface="Arial" charset="0"/>
                    <a:cs typeface="Arial" charset="0"/>
                  </a:defRPr>
                </a:lvl3pPr>
                <a:lvl4pPr marL="1600200" indent="-228600" eaLnBrk="0" hangingPunct="0">
                  <a:defRPr sz="1900">
                    <a:solidFill>
                      <a:schemeClr val="tx1"/>
                    </a:solidFill>
                    <a:latin typeface="Arial" charset="0"/>
                    <a:cs typeface="Arial" charset="0"/>
                  </a:defRPr>
                </a:lvl4pPr>
                <a:lvl5pPr marL="2057400" indent="-228600" eaLnBrk="0" hangingPunct="0">
                  <a:defRPr sz="1900">
                    <a:solidFill>
                      <a:schemeClr val="tx1"/>
                    </a:solidFill>
                    <a:latin typeface="Arial" charset="0"/>
                    <a:cs typeface="Arial" charset="0"/>
                  </a:defRPr>
                </a:lvl5pPr>
                <a:lvl6pPr marL="2514600" indent="-228600" defTabSz="912813" eaLnBrk="0" fontAlgn="base" hangingPunct="0">
                  <a:spcBef>
                    <a:spcPct val="0"/>
                  </a:spcBef>
                  <a:spcAft>
                    <a:spcPct val="0"/>
                  </a:spcAft>
                  <a:defRPr sz="1900">
                    <a:solidFill>
                      <a:schemeClr val="tx1"/>
                    </a:solidFill>
                    <a:latin typeface="Arial" charset="0"/>
                    <a:cs typeface="Arial" charset="0"/>
                  </a:defRPr>
                </a:lvl6pPr>
                <a:lvl7pPr marL="2971800" indent="-228600" defTabSz="912813" eaLnBrk="0" fontAlgn="base" hangingPunct="0">
                  <a:spcBef>
                    <a:spcPct val="0"/>
                  </a:spcBef>
                  <a:spcAft>
                    <a:spcPct val="0"/>
                  </a:spcAft>
                  <a:defRPr sz="1900">
                    <a:solidFill>
                      <a:schemeClr val="tx1"/>
                    </a:solidFill>
                    <a:latin typeface="Arial" charset="0"/>
                    <a:cs typeface="Arial" charset="0"/>
                  </a:defRPr>
                </a:lvl7pPr>
                <a:lvl8pPr marL="3429000" indent="-228600" defTabSz="912813" eaLnBrk="0" fontAlgn="base" hangingPunct="0">
                  <a:spcBef>
                    <a:spcPct val="0"/>
                  </a:spcBef>
                  <a:spcAft>
                    <a:spcPct val="0"/>
                  </a:spcAft>
                  <a:defRPr sz="1900">
                    <a:solidFill>
                      <a:schemeClr val="tx1"/>
                    </a:solidFill>
                    <a:latin typeface="Arial" charset="0"/>
                    <a:cs typeface="Arial" charset="0"/>
                  </a:defRPr>
                </a:lvl8pPr>
                <a:lvl9pPr marL="3886200" indent="-228600" defTabSz="912813" eaLnBrk="0" fontAlgn="base" hangingPunct="0">
                  <a:spcBef>
                    <a:spcPct val="0"/>
                  </a:spcBef>
                  <a:spcAft>
                    <a:spcPct val="0"/>
                  </a:spcAft>
                  <a:defRPr sz="1900">
                    <a:solidFill>
                      <a:schemeClr val="tx1"/>
                    </a:solidFill>
                    <a:latin typeface="Arial" charset="0"/>
                    <a:cs typeface="Arial" charset="0"/>
                  </a:defRPr>
                </a:lvl9pPr>
              </a:lstStyle>
              <a:p>
                <a:pPr defTabSz="683535" eaLnBrk="1" hangingPunct="1"/>
                <a:r>
                  <a:rPr lang="en-GB" altLang="en-US" sz="1500" dirty="0">
                    <a:solidFill>
                      <a:prstClr val="black"/>
                    </a:solidFill>
                    <a:latin typeface="Calibri" pitchFamily="4" charset="0"/>
                    <a:ea typeface="MS PGothic" pitchFamily="34" charset="-128"/>
                  </a:rPr>
                  <a:t>R</a:t>
                </a:r>
              </a:p>
            </p:txBody>
          </p:sp>
          <p:sp>
            <p:nvSpPr>
              <p:cNvPr id="47" name="TextBox 46"/>
              <p:cNvSpPr txBox="1"/>
              <p:nvPr/>
            </p:nvSpPr>
            <p:spPr bwMode="auto">
              <a:xfrm>
                <a:off x="352484" y="2412448"/>
                <a:ext cx="1181260" cy="861945"/>
              </a:xfrm>
              <a:prstGeom prst="rect">
                <a:avLst/>
              </a:prstGeom>
              <a:solidFill>
                <a:schemeClr val="accent6"/>
              </a:solidFill>
            </p:spPr>
            <p:txBody>
              <a:bodyPr>
                <a:spAutoFit/>
              </a:bodyPr>
              <a:lstStyle>
                <a:lvl1pPr eaLnBrk="0" hangingPunct="0">
                  <a:defRPr sz="1900">
                    <a:solidFill>
                      <a:schemeClr val="tx1"/>
                    </a:solidFill>
                    <a:latin typeface="Arial" charset="0"/>
                    <a:cs typeface="Arial" charset="0"/>
                  </a:defRPr>
                </a:lvl1pPr>
                <a:lvl2pPr marL="37931725" indent="-37474525" eaLnBrk="0" hangingPunct="0">
                  <a:defRPr sz="1900">
                    <a:solidFill>
                      <a:schemeClr val="tx1"/>
                    </a:solidFill>
                    <a:latin typeface="Arial" charset="0"/>
                    <a:cs typeface="Arial" charset="0"/>
                  </a:defRPr>
                </a:lvl2pPr>
                <a:lvl3pPr eaLnBrk="0" hangingPunct="0">
                  <a:defRPr sz="1900">
                    <a:solidFill>
                      <a:schemeClr val="tx1"/>
                    </a:solidFill>
                    <a:latin typeface="Arial" charset="0"/>
                    <a:cs typeface="Arial" charset="0"/>
                  </a:defRPr>
                </a:lvl3pPr>
                <a:lvl4pPr eaLnBrk="0" hangingPunct="0">
                  <a:defRPr sz="1900">
                    <a:solidFill>
                      <a:schemeClr val="tx1"/>
                    </a:solidFill>
                    <a:latin typeface="Arial" charset="0"/>
                    <a:cs typeface="Arial" charset="0"/>
                  </a:defRPr>
                </a:lvl4pPr>
                <a:lvl5pPr eaLnBrk="0" hangingPunct="0">
                  <a:defRPr sz="1900">
                    <a:solidFill>
                      <a:schemeClr val="tx1"/>
                    </a:solidFill>
                    <a:latin typeface="Arial" charset="0"/>
                    <a:cs typeface="Arial" charset="0"/>
                  </a:defRPr>
                </a:lvl5pPr>
                <a:lvl6pPr marL="457200" eaLnBrk="0" fontAlgn="base" hangingPunct="0">
                  <a:spcBef>
                    <a:spcPct val="0"/>
                  </a:spcBef>
                  <a:spcAft>
                    <a:spcPct val="0"/>
                  </a:spcAft>
                  <a:defRPr sz="1900">
                    <a:solidFill>
                      <a:schemeClr val="tx1"/>
                    </a:solidFill>
                    <a:latin typeface="Arial" charset="0"/>
                    <a:cs typeface="Arial" charset="0"/>
                  </a:defRPr>
                </a:lvl6pPr>
                <a:lvl7pPr marL="914400" eaLnBrk="0" fontAlgn="base" hangingPunct="0">
                  <a:spcBef>
                    <a:spcPct val="0"/>
                  </a:spcBef>
                  <a:spcAft>
                    <a:spcPct val="0"/>
                  </a:spcAft>
                  <a:defRPr sz="1900">
                    <a:solidFill>
                      <a:schemeClr val="tx1"/>
                    </a:solidFill>
                    <a:latin typeface="Arial" charset="0"/>
                    <a:cs typeface="Arial" charset="0"/>
                  </a:defRPr>
                </a:lvl7pPr>
                <a:lvl8pPr marL="1371600" eaLnBrk="0" fontAlgn="base" hangingPunct="0">
                  <a:spcBef>
                    <a:spcPct val="0"/>
                  </a:spcBef>
                  <a:spcAft>
                    <a:spcPct val="0"/>
                  </a:spcAft>
                  <a:defRPr sz="1900">
                    <a:solidFill>
                      <a:schemeClr val="tx1"/>
                    </a:solidFill>
                    <a:latin typeface="Arial" charset="0"/>
                    <a:cs typeface="Arial" charset="0"/>
                  </a:defRPr>
                </a:lvl8pPr>
                <a:lvl9pPr marL="1828800" eaLnBrk="0" fontAlgn="base" hangingPunct="0">
                  <a:spcBef>
                    <a:spcPct val="0"/>
                  </a:spcBef>
                  <a:spcAft>
                    <a:spcPct val="0"/>
                  </a:spcAft>
                  <a:defRPr sz="1900">
                    <a:solidFill>
                      <a:schemeClr val="tx1"/>
                    </a:solidFill>
                    <a:latin typeface="Arial" charset="0"/>
                    <a:cs typeface="Arial" charset="0"/>
                  </a:defRPr>
                </a:lvl9pPr>
              </a:lstStyle>
              <a:p>
                <a:pPr algn="ctr" defTabSz="683535" eaLnBrk="1" hangingPunct="1">
                  <a:defRPr/>
                </a:pPr>
                <a:r>
                  <a:rPr lang="en-GB" altLang="en-US" sz="900" b="1" dirty="0">
                    <a:solidFill>
                      <a:prstClr val="black"/>
                    </a:solidFill>
                    <a:latin typeface="Calibri" pitchFamily="4" charset="0"/>
                  </a:rPr>
                  <a:t>Apixaban </a:t>
                </a:r>
              </a:p>
              <a:p>
                <a:pPr algn="ctr" defTabSz="683535" eaLnBrk="1" hangingPunct="1">
                  <a:defRPr/>
                </a:pPr>
                <a:r>
                  <a:rPr lang="en-GB" altLang="en-US" sz="900" b="1" dirty="0">
                    <a:solidFill>
                      <a:prstClr val="black"/>
                    </a:solidFill>
                    <a:latin typeface="Calibri" pitchFamily="4" charset="0"/>
                  </a:rPr>
                  <a:t>5 mg BID</a:t>
                </a:r>
                <a:r>
                  <a:rPr lang="en-GB" altLang="en-US" sz="900" b="1" baseline="30000" dirty="0">
                    <a:solidFill>
                      <a:prstClr val="black"/>
                    </a:solidFill>
                    <a:latin typeface="Calibri" pitchFamily="4" charset="0"/>
                  </a:rPr>
                  <a:t>† </a:t>
                </a:r>
                <a:r>
                  <a:rPr lang="en-GB" altLang="en-US" sz="900" b="1" dirty="0">
                    <a:solidFill>
                      <a:prstClr val="black"/>
                    </a:solidFill>
                    <a:latin typeface="Calibri" pitchFamily="4" charset="0"/>
                  </a:rPr>
                  <a:t>+ P2Y12 inhibitor</a:t>
                </a:r>
              </a:p>
            </p:txBody>
          </p:sp>
          <p:sp>
            <p:nvSpPr>
              <p:cNvPr id="48" name="TextBox 47"/>
              <p:cNvSpPr txBox="1"/>
              <p:nvPr/>
            </p:nvSpPr>
            <p:spPr bwMode="auto">
              <a:xfrm>
                <a:off x="360423" y="3446116"/>
                <a:ext cx="1173323" cy="677242"/>
              </a:xfrm>
              <a:prstGeom prst="rect">
                <a:avLst/>
              </a:prstGeom>
              <a:solidFill>
                <a:schemeClr val="bg1">
                  <a:lumMod val="75000"/>
                </a:schemeClr>
              </a:solidFill>
            </p:spPr>
            <p:txBody>
              <a:bodyPr>
                <a:spAutoFit/>
              </a:bodyPr>
              <a:lstStyle>
                <a:lvl1pPr eaLnBrk="0" hangingPunct="0">
                  <a:defRPr sz="1900">
                    <a:solidFill>
                      <a:schemeClr val="tx1"/>
                    </a:solidFill>
                    <a:latin typeface="Arial" charset="0"/>
                    <a:cs typeface="Arial" charset="0"/>
                  </a:defRPr>
                </a:lvl1pPr>
                <a:lvl2pPr marL="37931725" indent="-37474525" eaLnBrk="0" hangingPunct="0">
                  <a:defRPr sz="1900">
                    <a:solidFill>
                      <a:schemeClr val="tx1"/>
                    </a:solidFill>
                    <a:latin typeface="Arial" charset="0"/>
                    <a:cs typeface="Arial" charset="0"/>
                  </a:defRPr>
                </a:lvl2pPr>
                <a:lvl3pPr eaLnBrk="0" hangingPunct="0">
                  <a:defRPr sz="1900">
                    <a:solidFill>
                      <a:schemeClr val="tx1"/>
                    </a:solidFill>
                    <a:latin typeface="Arial" charset="0"/>
                    <a:cs typeface="Arial" charset="0"/>
                  </a:defRPr>
                </a:lvl3pPr>
                <a:lvl4pPr eaLnBrk="0" hangingPunct="0">
                  <a:defRPr sz="1900">
                    <a:solidFill>
                      <a:schemeClr val="tx1"/>
                    </a:solidFill>
                    <a:latin typeface="Arial" charset="0"/>
                    <a:cs typeface="Arial" charset="0"/>
                  </a:defRPr>
                </a:lvl4pPr>
                <a:lvl5pPr eaLnBrk="0" hangingPunct="0">
                  <a:defRPr sz="1900">
                    <a:solidFill>
                      <a:schemeClr val="tx1"/>
                    </a:solidFill>
                    <a:latin typeface="Arial" charset="0"/>
                    <a:cs typeface="Arial" charset="0"/>
                  </a:defRPr>
                </a:lvl5pPr>
                <a:lvl6pPr marL="457200" eaLnBrk="0" fontAlgn="base" hangingPunct="0">
                  <a:spcBef>
                    <a:spcPct val="0"/>
                  </a:spcBef>
                  <a:spcAft>
                    <a:spcPct val="0"/>
                  </a:spcAft>
                  <a:defRPr sz="1900">
                    <a:solidFill>
                      <a:schemeClr val="tx1"/>
                    </a:solidFill>
                    <a:latin typeface="Arial" charset="0"/>
                    <a:cs typeface="Arial" charset="0"/>
                  </a:defRPr>
                </a:lvl6pPr>
                <a:lvl7pPr marL="914400" eaLnBrk="0" fontAlgn="base" hangingPunct="0">
                  <a:spcBef>
                    <a:spcPct val="0"/>
                  </a:spcBef>
                  <a:spcAft>
                    <a:spcPct val="0"/>
                  </a:spcAft>
                  <a:defRPr sz="1900">
                    <a:solidFill>
                      <a:schemeClr val="tx1"/>
                    </a:solidFill>
                    <a:latin typeface="Arial" charset="0"/>
                    <a:cs typeface="Arial" charset="0"/>
                  </a:defRPr>
                </a:lvl7pPr>
                <a:lvl8pPr marL="1371600" eaLnBrk="0" fontAlgn="base" hangingPunct="0">
                  <a:spcBef>
                    <a:spcPct val="0"/>
                  </a:spcBef>
                  <a:spcAft>
                    <a:spcPct val="0"/>
                  </a:spcAft>
                  <a:defRPr sz="1900">
                    <a:solidFill>
                      <a:schemeClr val="tx1"/>
                    </a:solidFill>
                    <a:latin typeface="Arial" charset="0"/>
                    <a:cs typeface="Arial" charset="0"/>
                  </a:defRPr>
                </a:lvl8pPr>
                <a:lvl9pPr marL="1828800" eaLnBrk="0" fontAlgn="base" hangingPunct="0">
                  <a:spcBef>
                    <a:spcPct val="0"/>
                  </a:spcBef>
                  <a:spcAft>
                    <a:spcPct val="0"/>
                  </a:spcAft>
                  <a:defRPr sz="1900">
                    <a:solidFill>
                      <a:schemeClr val="tx1"/>
                    </a:solidFill>
                    <a:latin typeface="Arial" charset="0"/>
                    <a:cs typeface="Arial" charset="0"/>
                  </a:defRPr>
                </a:lvl9pPr>
              </a:lstStyle>
              <a:p>
                <a:pPr algn="ctr" defTabSz="683535" eaLnBrk="1" hangingPunct="1">
                  <a:defRPr/>
                </a:pPr>
                <a:r>
                  <a:rPr lang="en-GB" altLang="en-US" sz="900" b="1" dirty="0">
                    <a:solidFill>
                      <a:prstClr val="black"/>
                    </a:solidFill>
                    <a:latin typeface="Calibri" pitchFamily="4" charset="0"/>
                  </a:rPr>
                  <a:t>VKA </a:t>
                </a:r>
              </a:p>
              <a:p>
                <a:pPr algn="ctr" defTabSz="683535" eaLnBrk="1" hangingPunct="1">
                  <a:defRPr/>
                </a:pPr>
                <a:r>
                  <a:rPr lang="en-GB" altLang="en-US" sz="900" b="1" dirty="0">
                    <a:solidFill>
                      <a:prstClr val="black"/>
                    </a:solidFill>
                    <a:latin typeface="Calibri" pitchFamily="4" charset="0"/>
                  </a:rPr>
                  <a:t>+ P2Y12 inhibitor</a:t>
                </a:r>
              </a:p>
            </p:txBody>
          </p:sp>
          <p:sp>
            <p:nvSpPr>
              <p:cNvPr id="49" name="TextBox 48"/>
              <p:cNvSpPr txBox="1"/>
              <p:nvPr/>
            </p:nvSpPr>
            <p:spPr bwMode="auto">
              <a:xfrm>
                <a:off x="2862660" y="2334645"/>
                <a:ext cx="1024077" cy="319020"/>
              </a:xfrm>
              <a:prstGeom prst="rect">
                <a:avLst/>
              </a:prstGeom>
              <a:solidFill>
                <a:schemeClr val="accent6"/>
              </a:solidFill>
            </p:spPr>
            <p:txBody>
              <a:bodyPr>
                <a:spAutoFit/>
              </a:bodyPr>
              <a:lstStyle>
                <a:lvl1pPr eaLnBrk="0" hangingPunct="0">
                  <a:defRPr sz="1900">
                    <a:solidFill>
                      <a:schemeClr val="tx1"/>
                    </a:solidFill>
                    <a:latin typeface="Arial" charset="0"/>
                    <a:cs typeface="Arial" charset="0"/>
                  </a:defRPr>
                </a:lvl1pPr>
                <a:lvl2pPr marL="37931725" indent="-37474525" eaLnBrk="0" hangingPunct="0">
                  <a:defRPr sz="1900">
                    <a:solidFill>
                      <a:schemeClr val="tx1"/>
                    </a:solidFill>
                    <a:latin typeface="Arial" charset="0"/>
                    <a:cs typeface="Arial" charset="0"/>
                  </a:defRPr>
                </a:lvl2pPr>
                <a:lvl3pPr eaLnBrk="0" hangingPunct="0">
                  <a:defRPr sz="1900">
                    <a:solidFill>
                      <a:schemeClr val="tx1"/>
                    </a:solidFill>
                    <a:latin typeface="Arial" charset="0"/>
                    <a:cs typeface="Arial" charset="0"/>
                  </a:defRPr>
                </a:lvl3pPr>
                <a:lvl4pPr eaLnBrk="0" hangingPunct="0">
                  <a:defRPr sz="1900">
                    <a:solidFill>
                      <a:schemeClr val="tx1"/>
                    </a:solidFill>
                    <a:latin typeface="Arial" charset="0"/>
                    <a:cs typeface="Arial" charset="0"/>
                  </a:defRPr>
                </a:lvl4pPr>
                <a:lvl5pPr eaLnBrk="0" hangingPunct="0">
                  <a:defRPr sz="1900">
                    <a:solidFill>
                      <a:schemeClr val="tx1"/>
                    </a:solidFill>
                    <a:latin typeface="Arial" charset="0"/>
                    <a:cs typeface="Arial" charset="0"/>
                  </a:defRPr>
                </a:lvl5pPr>
                <a:lvl6pPr marL="457200" eaLnBrk="0" fontAlgn="base" hangingPunct="0">
                  <a:spcBef>
                    <a:spcPct val="0"/>
                  </a:spcBef>
                  <a:spcAft>
                    <a:spcPct val="0"/>
                  </a:spcAft>
                  <a:defRPr sz="1900">
                    <a:solidFill>
                      <a:schemeClr val="tx1"/>
                    </a:solidFill>
                    <a:latin typeface="Arial" charset="0"/>
                    <a:cs typeface="Arial" charset="0"/>
                  </a:defRPr>
                </a:lvl6pPr>
                <a:lvl7pPr marL="914400" eaLnBrk="0" fontAlgn="base" hangingPunct="0">
                  <a:spcBef>
                    <a:spcPct val="0"/>
                  </a:spcBef>
                  <a:spcAft>
                    <a:spcPct val="0"/>
                  </a:spcAft>
                  <a:defRPr sz="1900">
                    <a:solidFill>
                      <a:schemeClr val="tx1"/>
                    </a:solidFill>
                    <a:latin typeface="Arial" charset="0"/>
                    <a:cs typeface="Arial" charset="0"/>
                  </a:defRPr>
                </a:lvl7pPr>
                <a:lvl8pPr marL="1371600" eaLnBrk="0" fontAlgn="base" hangingPunct="0">
                  <a:spcBef>
                    <a:spcPct val="0"/>
                  </a:spcBef>
                  <a:spcAft>
                    <a:spcPct val="0"/>
                  </a:spcAft>
                  <a:defRPr sz="1900">
                    <a:solidFill>
                      <a:schemeClr val="tx1"/>
                    </a:solidFill>
                    <a:latin typeface="Arial" charset="0"/>
                    <a:cs typeface="Arial" charset="0"/>
                  </a:defRPr>
                </a:lvl8pPr>
                <a:lvl9pPr marL="1828800" eaLnBrk="0" fontAlgn="base" hangingPunct="0">
                  <a:spcBef>
                    <a:spcPct val="0"/>
                  </a:spcBef>
                  <a:spcAft>
                    <a:spcPct val="0"/>
                  </a:spcAft>
                  <a:defRPr sz="1900">
                    <a:solidFill>
                      <a:schemeClr val="tx1"/>
                    </a:solidFill>
                    <a:latin typeface="Arial" charset="0"/>
                    <a:cs typeface="Arial" charset="0"/>
                  </a:defRPr>
                </a:lvl9pPr>
              </a:lstStyle>
              <a:p>
                <a:pPr algn="ctr" defTabSz="683535" eaLnBrk="1" hangingPunct="1">
                  <a:defRPr/>
                </a:pPr>
                <a:r>
                  <a:rPr lang="en-GB" altLang="en-US" sz="900" b="1" dirty="0">
                    <a:solidFill>
                      <a:prstClr val="black"/>
                    </a:solidFill>
                    <a:latin typeface="Calibri" pitchFamily="4" charset="0"/>
                  </a:rPr>
                  <a:t>+ ASA</a:t>
                </a:r>
              </a:p>
            </p:txBody>
          </p:sp>
          <p:sp>
            <p:nvSpPr>
              <p:cNvPr id="50" name="TextBox 49"/>
              <p:cNvSpPr txBox="1"/>
              <p:nvPr/>
            </p:nvSpPr>
            <p:spPr bwMode="auto">
              <a:xfrm>
                <a:off x="2862660" y="3824014"/>
                <a:ext cx="1049481" cy="319020"/>
              </a:xfrm>
              <a:prstGeom prst="rect">
                <a:avLst/>
              </a:prstGeom>
              <a:solidFill>
                <a:schemeClr val="bg1">
                  <a:lumMod val="85000"/>
                </a:schemeClr>
              </a:solidFill>
            </p:spPr>
            <p:txBody>
              <a:bodyPr>
                <a:spAutoFit/>
              </a:bodyPr>
              <a:lstStyle>
                <a:lvl1pPr eaLnBrk="0" hangingPunct="0">
                  <a:defRPr sz="1900">
                    <a:solidFill>
                      <a:schemeClr val="tx1"/>
                    </a:solidFill>
                    <a:latin typeface="Arial" charset="0"/>
                    <a:cs typeface="Arial" charset="0"/>
                  </a:defRPr>
                </a:lvl1pPr>
                <a:lvl2pPr marL="37931725" indent="-37474525" eaLnBrk="0" hangingPunct="0">
                  <a:defRPr sz="1900">
                    <a:solidFill>
                      <a:schemeClr val="tx1"/>
                    </a:solidFill>
                    <a:latin typeface="Arial" charset="0"/>
                    <a:cs typeface="Arial" charset="0"/>
                  </a:defRPr>
                </a:lvl2pPr>
                <a:lvl3pPr eaLnBrk="0" hangingPunct="0">
                  <a:defRPr sz="1900">
                    <a:solidFill>
                      <a:schemeClr val="tx1"/>
                    </a:solidFill>
                    <a:latin typeface="Arial" charset="0"/>
                    <a:cs typeface="Arial" charset="0"/>
                  </a:defRPr>
                </a:lvl3pPr>
                <a:lvl4pPr eaLnBrk="0" hangingPunct="0">
                  <a:defRPr sz="1900">
                    <a:solidFill>
                      <a:schemeClr val="tx1"/>
                    </a:solidFill>
                    <a:latin typeface="Arial" charset="0"/>
                    <a:cs typeface="Arial" charset="0"/>
                  </a:defRPr>
                </a:lvl4pPr>
                <a:lvl5pPr eaLnBrk="0" hangingPunct="0">
                  <a:defRPr sz="1900">
                    <a:solidFill>
                      <a:schemeClr val="tx1"/>
                    </a:solidFill>
                    <a:latin typeface="Arial" charset="0"/>
                    <a:cs typeface="Arial" charset="0"/>
                  </a:defRPr>
                </a:lvl5pPr>
                <a:lvl6pPr marL="457200" eaLnBrk="0" fontAlgn="base" hangingPunct="0">
                  <a:spcBef>
                    <a:spcPct val="0"/>
                  </a:spcBef>
                  <a:spcAft>
                    <a:spcPct val="0"/>
                  </a:spcAft>
                  <a:defRPr sz="1900">
                    <a:solidFill>
                      <a:schemeClr val="tx1"/>
                    </a:solidFill>
                    <a:latin typeface="Arial" charset="0"/>
                    <a:cs typeface="Arial" charset="0"/>
                  </a:defRPr>
                </a:lvl6pPr>
                <a:lvl7pPr marL="914400" eaLnBrk="0" fontAlgn="base" hangingPunct="0">
                  <a:spcBef>
                    <a:spcPct val="0"/>
                  </a:spcBef>
                  <a:spcAft>
                    <a:spcPct val="0"/>
                  </a:spcAft>
                  <a:defRPr sz="1900">
                    <a:solidFill>
                      <a:schemeClr val="tx1"/>
                    </a:solidFill>
                    <a:latin typeface="Arial" charset="0"/>
                    <a:cs typeface="Arial" charset="0"/>
                  </a:defRPr>
                </a:lvl7pPr>
                <a:lvl8pPr marL="1371600" eaLnBrk="0" fontAlgn="base" hangingPunct="0">
                  <a:spcBef>
                    <a:spcPct val="0"/>
                  </a:spcBef>
                  <a:spcAft>
                    <a:spcPct val="0"/>
                  </a:spcAft>
                  <a:defRPr sz="1900">
                    <a:solidFill>
                      <a:schemeClr val="tx1"/>
                    </a:solidFill>
                    <a:latin typeface="Arial" charset="0"/>
                    <a:cs typeface="Arial" charset="0"/>
                  </a:defRPr>
                </a:lvl8pPr>
                <a:lvl9pPr marL="1828800" eaLnBrk="0" fontAlgn="base" hangingPunct="0">
                  <a:spcBef>
                    <a:spcPct val="0"/>
                  </a:spcBef>
                  <a:spcAft>
                    <a:spcPct val="0"/>
                  </a:spcAft>
                  <a:defRPr sz="1900">
                    <a:solidFill>
                      <a:schemeClr val="tx1"/>
                    </a:solidFill>
                    <a:latin typeface="Arial" charset="0"/>
                    <a:cs typeface="Arial" charset="0"/>
                  </a:defRPr>
                </a:lvl9pPr>
              </a:lstStyle>
              <a:p>
                <a:pPr algn="ctr" defTabSz="683535" eaLnBrk="1" hangingPunct="1">
                  <a:defRPr/>
                </a:pPr>
                <a:r>
                  <a:rPr lang="en-GB" altLang="en-US" sz="900" b="1" dirty="0">
                    <a:solidFill>
                      <a:prstClr val="black"/>
                    </a:solidFill>
                    <a:latin typeface="Calibri" pitchFamily="4" charset="0"/>
                  </a:rPr>
                  <a:t>+ placebo</a:t>
                </a:r>
              </a:p>
            </p:txBody>
          </p:sp>
          <p:cxnSp>
            <p:nvCxnSpPr>
              <p:cNvPr id="51" name="Straight Arrow Connector 50"/>
              <p:cNvCxnSpPr/>
              <p:nvPr/>
            </p:nvCxnSpPr>
            <p:spPr bwMode="auto">
              <a:xfrm>
                <a:off x="508079" y="4393835"/>
                <a:ext cx="3337377" cy="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2" name="TextBox 73"/>
              <p:cNvSpPr txBox="1">
                <a:spLocks noChangeArrowheads="1"/>
              </p:cNvSpPr>
              <p:nvPr/>
            </p:nvSpPr>
            <p:spPr bwMode="auto">
              <a:xfrm>
                <a:off x="1258910" y="4201776"/>
                <a:ext cx="1669059" cy="42536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900">
                    <a:solidFill>
                      <a:schemeClr val="tx1"/>
                    </a:solidFill>
                    <a:latin typeface="Arial" charset="0"/>
                    <a:cs typeface="Arial" charset="0"/>
                  </a:defRPr>
                </a:lvl1pPr>
                <a:lvl2pPr marL="742950" indent="-285750" eaLnBrk="0" hangingPunct="0">
                  <a:defRPr sz="1900">
                    <a:solidFill>
                      <a:schemeClr val="tx1"/>
                    </a:solidFill>
                    <a:latin typeface="Arial" charset="0"/>
                    <a:cs typeface="Arial" charset="0"/>
                  </a:defRPr>
                </a:lvl2pPr>
                <a:lvl3pPr marL="1143000" indent="-228600" eaLnBrk="0" hangingPunct="0">
                  <a:defRPr sz="1900">
                    <a:solidFill>
                      <a:schemeClr val="tx1"/>
                    </a:solidFill>
                    <a:latin typeface="Arial" charset="0"/>
                    <a:cs typeface="Arial" charset="0"/>
                  </a:defRPr>
                </a:lvl3pPr>
                <a:lvl4pPr marL="1600200" indent="-228600" eaLnBrk="0" hangingPunct="0">
                  <a:defRPr sz="1900">
                    <a:solidFill>
                      <a:schemeClr val="tx1"/>
                    </a:solidFill>
                    <a:latin typeface="Arial" charset="0"/>
                    <a:cs typeface="Arial" charset="0"/>
                  </a:defRPr>
                </a:lvl4pPr>
                <a:lvl5pPr marL="2057400" indent="-228600" eaLnBrk="0" hangingPunct="0">
                  <a:defRPr sz="1900">
                    <a:solidFill>
                      <a:schemeClr val="tx1"/>
                    </a:solidFill>
                    <a:latin typeface="Arial" charset="0"/>
                    <a:cs typeface="Arial" charset="0"/>
                  </a:defRPr>
                </a:lvl5pPr>
                <a:lvl6pPr marL="2514600" indent="-228600" defTabSz="912813" eaLnBrk="0" fontAlgn="base" hangingPunct="0">
                  <a:spcBef>
                    <a:spcPct val="0"/>
                  </a:spcBef>
                  <a:spcAft>
                    <a:spcPct val="0"/>
                  </a:spcAft>
                  <a:defRPr sz="1900">
                    <a:solidFill>
                      <a:schemeClr val="tx1"/>
                    </a:solidFill>
                    <a:latin typeface="Arial" charset="0"/>
                    <a:cs typeface="Arial" charset="0"/>
                  </a:defRPr>
                </a:lvl6pPr>
                <a:lvl7pPr marL="2971800" indent="-228600" defTabSz="912813" eaLnBrk="0" fontAlgn="base" hangingPunct="0">
                  <a:spcBef>
                    <a:spcPct val="0"/>
                  </a:spcBef>
                  <a:spcAft>
                    <a:spcPct val="0"/>
                  </a:spcAft>
                  <a:defRPr sz="1900">
                    <a:solidFill>
                      <a:schemeClr val="tx1"/>
                    </a:solidFill>
                    <a:latin typeface="Arial" charset="0"/>
                    <a:cs typeface="Arial" charset="0"/>
                  </a:defRPr>
                </a:lvl7pPr>
                <a:lvl8pPr marL="3429000" indent="-228600" defTabSz="912813" eaLnBrk="0" fontAlgn="base" hangingPunct="0">
                  <a:spcBef>
                    <a:spcPct val="0"/>
                  </a:spcBef>
                  <a:spcAft>
                    <a:spcPct val="0"/>
                  </a:spcAft>
                  <a:defRPr sz="1900">
                    <a:solidFill>
                      <a:schemeClr val="tx1"/>
                    </a:solidFill>
                    <a:latin typeface="Arial" charset="0"/>
                    <a:cs typeface="Arial" charset="0"/>
                  </a:defRPr>
                </a:lvl8pPr>
                <a:lvl9pPr marL="3886200" indent="-228600" defTabSz="912813" eaLnBrk="0" fontAlgn="base" hangingPunct="0">
                  <a:spcBef>
                    <a:spcPct val="0"/>
                  </a:spcBef>
                  <a:spcAft>
                    <a:spcPct val="0"/>
                  </a:spcAft>
                  <a:defRPr sz="1900">
                    <a:solidFill>
                      <a:schemeClr val="tx1"/>
                    </a:solidFill>
                    <a:latin typeface="Arial" charset="0"/>
                    <a:cs typeface="Arial" charset="0"/>
                  </a:defRPr>
                </a:lvl9pPr>
              </a:lstStyle>
              <a:p>
                <a:pPr algn="ctr" defTabSz="683535" eaLnBrk="1" hangingPunct="1"/>
                <a:r>
                  <a:rPr lang="en-GB" altLang="en-US" sz="700" dirty="0">
                    <a:solidFill>
                      <a:prstClr val="black"/>
                    </a:solidFill>
                    <a:latin typeface="Calibri" pitchFamily="4" charset="0"/>
                    <a:ea typeface="MS PGothic" pitchFamily="34" charset="-128"/>
                  </a:rPr>
                  <a:t>6-month treatment period </a:t>
                </a:r>
              </a:p>
              <a:p>
                <a:pPr algn="ctr" defTabSz="683535" eaLnBrk="1" hangingPunct="1"/>
                <a:r>
                  <a:rPr lang="en-GB" altLang="en-US" sz="700" dirty="0">
                    <a:solidFill>
                      <a:prstClr val="black"/>
                    </a:solidFill>
                    <a:latin typeface="Calibri" pitchFamily="4" charset="0"/>
                    <a:ea typeface="MS PGothic" pitchFamily="34" charset="-128"/>
                  </a:rPr>
                  <a:t>(ASA given double-blinded)</a:t>
                </a:r>
              </a:p>
            </p:txBody>
          </p:sp>
        </p:grpSp>
        <p:sp>
          <p:nvSpPr>
            <p:cNvPr id="34" name="TextBox 33"/>
            <p:cNvSpPr txBox="1"/>
            <p:nvPr/>
          </p:nvSpPr>
          <p:spPr bwMode="auto">
            <a:xfrm>
              <a:off x="10880061" y="3253316"/>
              <a:ext cx="1041541" cy="319020"/>
            </a:xfrm>
            <a:prstGeom prst="rect">
              <a:avLst/>
            </a:prstGeom>
            <a:solidFill>
              <a:schemeClr val="bg1">
                <a:lumMod val="75000"/>
              </a:schemeClr>
            </a:solidFill>
          </p:spPr>
          <p:txBody>
            <a:bodyPr anchor="ctr">
              <a:spAutoFit/>
            </a:bodyPr>
            <a:lstStyle>
              <a:lvl1pPr eaLnBrk="0" hangingPunct="0">
                <a:defRPr sz="1900">
                  <a:solidFill>
                    <a:schemeClr val="tx1"/>
                  </a:solidFill>
                  <a:latin typeface="Arial" charset="0"/>
                  <a:cs typeface="Arial" charset="0"/>
                </a:defRPr>
              </a:lvl1pPr>
              <a:lvl2pPr marL="37931725" indent="-37474525" eaLnBrk="0" hangingPunct="0">
                <a:defRPr sz="1900">
                  <a:solidFill>
                    <a:schemeClr val="tx1"/>
                  </a:solidFill>
                  <a:latin typeface="Arial" charset="0"/>
                  <a:cs typeface="Arial" charset="0"/>
                </a:defRPr>
              </a:lvl2pPr>
              <a:lvl3pPr eaLnBrk="0" hangingPunct="0">
                <a:defRPr sz="1900">
                  <a:solidFill>
                    <a:schemeClr val="tx1"/>
                  </a:solidFill>
                  <a:latin typeface="Arial" charset="0"/>
                  <a:cs typeface="Arial" charset="0"/>
                </a:defRPr>
              </a:lvl3pPr>
              <a:lvl4pPr eaLnBrk="0" hangingPunct="0">
                <a:defRPr sz="1900">
                  <a:solidFill>
                    <a:schemeClr val="tx1"/>
                  </a:solidFill>
                  <a:latin typeface="Arial" charset="0"/>
                  <a:cs typeface="Arial" charset="0"/>
                </a:defRPr>
              </a:lvl4pPr>
              <a:lvl5pPr eaLnBrk="0" hangingPunct="0">
                <a:defRPr sz="1900">
                  <a:solidFill>
                    <a:schemeClr val="tx1"/>
                  </a:solidFill>
                  <a:latin typeface="Arial" charset="0"/>
                  <a:cs typeface="Arial" charset="0"/>
                </a:defRPr>
              </a:lvl5pPr>
              <a:lvl6pPr marL="457200" eaLnBrk="0" fontAlgn="base" hangingPunct="0">
                <a:spcBef>
                  <a:spcPct val="0"/>
                </a:spcBef>
                <a:spcAft>
                  <a:spcPct val="0"/>
                </a:spcAft>
                <a:defRPr sz="1900">
                  <a:solidFill>
                    <a:schemeClr val="tx1"/>
                  </a:solidFill>
                  <a:latin typeface="Arial" charset="0"/>
                  <a:cs typeface="Arial" charset="0"/>
                </a:defRPr>
              </a:lvl6pPr>
              <a:lvl7pPr marL="914400" eaLnBrk="0" fontAlgn="base" hangingPunct="0">
                <a:spcBef>
                  <a:spcPct val="0"/>
                </a:spcBef>
                <a:spcAft>
                  <a:spcPct val="0"/>
                </a:spcAft>
                <a:defRPr sz="1900">
                  <a:solidFill>
                    <a:schemeClr val="tx1"/>
                  </a:solidFill>
                  <a:latin typeface="Arial" charset="0"/>
                  <a:cs typeface="Arial" charset="0"/>
                </a:defRPr>
              </a:lvl7pPr>
              <a:lvl8pPr marL="1371600" eaLnBrk="0" fontAlgn="base" hangingPunct="0">
                <a:spcBef>
                  <a:spcPct val="0"/>
                </a:spcBef>
                <a:spcAft>
                  <a:spcPct val="0"/>
                </a:spcAft>
                <a:defRPr sz="1900">
                  <a:solidFill>
                    <a:schemeClr val="tx1"/>
                  </a:solidFill>
                  <a:latin typeface="Arial" charset="0"/>
                  <a:cs typeface="Arial" charset="0"/>
                </a:defRPr>
              </a:lvl8pPr>
              <a:lvl9pPr marL="1828800" eaLnBrk="0" fontAlgn="base" hangingPunct="0">
                <a:spcBef>
                  <a:spcPct val="0"/>
                </a:spcBef>
                <a:spcAft>
                  <a:spcPct val="0"/>
                </a:spcAft>
                <a:defRPr sz="1900">
                  <a:solidFill>
                    <a:schemeClr val="tx1"/>
                  </a:solidFill>
                  <a:latin typeface="Arial" charset="0"/>
                  <a:cs typeface="Arial" charset="0"/>
                </a:defRPr>
              </a:lvl9pPr>
            </a:lstStyle>
            <a:p>
              <a:pPr algn="ctr" defTabSz="683535" eaLnBrk="1" hangingPunct="1">
                <a:defRPr/>
              </a:pPr>
              <a:r>
                <a:rPr lang="en-GB" altLang="en-US" sz="900" b="1" dirty="0">
                  <a:solidFill>
                    <a:prstClr val="black"/>
                  </a:solidFill>
                  <a:latin typeface="Calibri" pitchFamily="4" charset="0"/>
                </a:rPr>
                <a:t>+ ASA</a:t>
              </a:r>
            </a:p>
          </p:txBody>
        </p:sp>
        <p:sp>
          <p:nvSpPr>
            <p:cNvPr id="35" name="TextBox 34"/>
            <p:cNvSpPr txBox="1"/>
            <p:nvPr/>
          </p:nvSpPr>
          <p:spPr bwMode="auto">
            <a:xfrm>
              <a:off x="10880061" y="2817393"/>
              <a:ext cx="1032016" cy="319020"/>
            </a:xfrm>
            <a:prstGeom prst="rect">
              <a:avLst/>
            </a:prstGeom>
            <a:solidFill>
              <a:schemeClr val="accent6">
                <a:lumMod val="60000"/>
                <a:lumOff val="40000"/>
              </a:schemeClr>
            </a:solidFill>
          </p:spPr>
          <p:txBody>
            <a:bodyPr>
              <a:spAutoFit/>
            </a:bodyPr>
            <a:lstStyle>
              <a:lvl1pPr eaLnBrk="0" hangingPunct="0">
                <a:defRPr sz="1900">
                  <a:solidFill>
                    <a:schemeClr val="tx1"/>
                  </a:solidFill>
                  <a:latin typeface="Arial" charset="0"/>
                  <a:cs typeface="Arial" charset="0"/>
                </a:defRPr>
              </a:lvl1pPr>
              <a:lvl2pPr marL="37931725" indent="-37474525" eaLnBrk="0" hangingPunct="0">
                <a:defRPr sz="1900">
                  <a:solidFill>
                    <a:schemeClr val="tx1"/>
                  </a:solidFill>
                  <a:latin typeface="Arial" charset="0"/>
                  <a:cs typeface="Arial" charset="0"/>
                </a:defRPr>
              </a:lvl2pPr>
              <a:lvl3pPr eaLnBrk="0" hangingPunct="0">
                <a:defRPr sz="1900">
                  <a:solidFill>
                    <a:schemeClr val="tx1"/>
                  </a:solidFill>
                  <a:latin typeface="Arial" charset="0"/>
                  <a:cs typeface="Arial" charset="0"/>
                </a:defRPr>
              </a:lvl3pPr>
              <a:lvl4pPr eaLnBrk="0" hangingPunct="0">
                <a:defRPr sz="1900">
                  <a:solidFill>
                    <a:schemeClr val="tx1"/>
                  </a:solidFill>
                  <a:latin typeface="Arial" charset="0"/>
                  <a:cs typeface="Arial" charset="0"/>
                </a:defRPr>
              </a:lvl4pPr>
              <a:lvl5pPr eaLnBrk="0" hangingPunct="0">
                <a:defRPr sz="1900">
                  <a:solidFill>
                    <a:schemeClr val="tx1"/>
                  </a:solidFill>
                  <a:latin typeface="Arial" charset="0"/>
                  <a:cs typeface="Arial" charset="0"/>
                </a:defRPr>
              </a:lvl5pPr>
              <a:lvl6pPr marL="457200" eaLnBrk="0" fontAlgn="base" hangingPunct="0">
                <a:spcBef>
                  <a:spcPct val="0"/>
                </a:spcBef>
                <a:spcAft>
                  <a:spcPct val="0"/>
                </a:spcAft>
                <a:defRPr sz="1900">
                  <a:solidFill>
                    <a:schemeClr val="tx1"/>
                  </a:solidFill>
                  <a:latin typeface="Arial" charset="0"/>
                  <a:cs typeface="Arial" charset="0"/>
                </a:defRPr>
              </a:lvl6pPr>
              <a:lvl7pPr marL="914400" eaLnBrk="0" fontAlgn="base" hangingPunct="0">
                <a:spcBef>
                  <a:spcPct val="0"/>
                </a:spcBef>
                <a:spcAft>
                  <a:spcPct val="0"/>
                </a:spcAft>
                <a:defRPr sz="1900">
                  <a:solidFill>
                    <a:schemeClr val="tx1"/>
                  </a:solidFill>
                  <a:latin typeface="Arial" charset="0"/>
                  <a:cs typeface="Arial" charset="0"/>
                </a:defRPr>
              </a:lvl7pPr>
              <a:lvl8pPr marL="1371600" eaLnBrk="0" fontAlgn="base" hangingPunct="0">
                <a:spcBef>
                  <a:spcPct val="0"/>
                </a:spcBef>
                <a:spcAft>
                  <a:spcPct val="0"/>
                </a:spcAft>
                <a:defRPr sz="1900">
                  <a:solidFill>
                    <a:schemeClr val="tx1"/>
                  </a:solidFill>
                  <a:latin typeface="Arial" charset="0"/>
                  <a:cs typeface="Arial" charset="0"/>
                </a:defRPr>
              </a:lvl8pPr>
              <a:lvl9pPr marL="1828800" eaLnBrk="0" fontAlgn="base" hangingPunct="0">
                <a:spcBef>
                  <a:spcPct val="0"/>
                </a:spcBef>
                <a:spcAft>
                  <a:spcPct val="0"/>
                </a:spcAft>
                <a:defRPr sz="1900">
                  <a:solidFill>
                    <a:schemeClr val="tx1"/>
                  </a:solidFill>
                  <a:latin typeface="Arial" charset="0"/>
                  <a:cs typeface="Arial" charset="0"/>
                </a:defRPr>
              </a:lvl9pPr>
            </a:lstStyle>
            <a:p>
              <a:pPr algn="ctr" defTabSz="683535" eaLnBrk="1" hangingPunct="1">
                <a:defRPr/>
              </a:pPr>
              <a:r>
                <a:rPr lang="en-GB" altLang="en-US" sz="900" b="1" dirty="0">
                  <a:solidFill>
                    <a:prstClr val="black"/>
                  </a:solidFill>
                  <a:latin typeface="Calibri" pitchFamily="4" charset="0"/>
                </a:rPr>
                <a:t>+ placebo</a:t>
              </a:r>
            </a:p>
          </p:txBody>
        </p:sp>
        <p:cxnSp>
          <p:nvCxnSpPr>
            <p:cNvPr id="36" name="Straight Connector 35"/>
            <p:cNvCxnSpPr/>
            <p:nvPr/>
          </p:nvCxnSpPr>
          <p:spPr>
            <a:xfrm>
              <a:off x="8161893" y="3181004"/>
              <a:ext cx="431859" cy="473169"/>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7" name="TextBox 83"/>
            <p:cNvSpPr txBox="1">
              <a:spLocks noChangeArrowheads="1"/>
            </p:cNvSpPr>
            <p:nvPr/>
          </p:nvSpPr>
          <p:spPr bwMode="auto">
            <a:xfrm>
              <a:off x="9580698" y="2464900"/>
              <a:ext cx="414393" cy="410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900">
                  <a:solidFill>
                    <a:schemeClr val="tx1"/>
                  </a:solidFill>
                  <a:latin typeface="Arial" charset="0"/>
                  <a:cs typeface="Arial" charset="0"/>
                </a:defRPr>
              </a:lvl1pPr>
              <a:lvl2pPr marL="742950" indent="-285750" eaLnBrk="0" hangingPunct="0">
                <a:defRPr sz="1900">
                  <a:solidFill>
                    <a:schemeClr val="tx1"/>
                  </a:solidFill>
                  <a:latin typeface="Arial" charset="0"/>
                  <a:cs typeface="Arial" charset="0"/>
                </a:defRPr>
              </a:lvl2pPr>
              <a:lvl3pPr marL="1143000" indent="-228600" eaLnBrk="0" hangingPunct="0">
                <a:defRPr sz="1900">
                  <a:solidFill>
                    <a:schemeClr val="tx1"/>
                  </a:solidFill>
                  <a:latin typeface="Arial" charset="0"/>
                  <a:cs typeface="Arial" charset="0"/>
                </a:defRPr>
              </a:lvl3pPr>
              <a:lvl4pPr marL="1600200" indent="-228600" eaLnBrk="0" hangingPunct="0">
                <a:defRPr sz="1900">
                  <a:solidFill>
                    <a:schemeClr val="tx1"/>
                  </a:solidFill>
                  <a:latin typeface="Arial" charset="0"/>
                  <a:cs typeface="Arial" charset="0"/>
                </a:defRPr>
              </a:lvl4pPr>
              <a:lvl5pPr marL="2057400" indent="-228600" eaLnBrk="0" hangingPunct="0">
                <a:defRPr sz="1900">
                  <a:solidFill>
                    <a:schemeClr val="tx1"/>
                  </a:solidFill>
                  <a:latin typeface="Arial" charset="0"/>
                  <a:cs typeface="Arial" charset="0"/>
                </a:defRPr>
              </a:lvl5pPr>
              <a:lvl6pPr marL="2514600" indent="-228600" defTabSz="912813" eaLnBrk="0" fontAlgn="base" hangingPunct="0">
                <a:spcBef>
                  <a:spcPct val="0"/>
                </a:spcBef>
                <a:spcAft>
                  <a:spcPct val="0"/>
                </a:spcAft>
                <a:defRPr sz="1900">
                  <a:solidFill>
                    <a:schemeClr val="tx1"/>
                  </a:solidFill>
                  <a:latin typeface="Arial" charset="0"/>
                  <a:cs typeface="Arial" charset="0"/>
                </a:defRPr>
              </a:lvl6pPr>
              <a:lvl7pPr marL="2971800" indent="-228600" defTabSz="912813" eaLnBrk="0" fontAlgn="base" hangingPunct="0">
                <a:spcBef>
                  <a:spcPct val="0"/>
                </a:spcBef>
                <a:spcAft>
                  <a:spcPct val="0"/>
                </a:spcAft>
                <a:defRPr sz="1900">
                  <a:solidFill>
                    <a:schemeClr val="tx1"/>
                  </a:solidFill>
                  <a:latin typeface="Arial" charset="0"/>
                  <a:cs typeface="Arial" charset="0"/>
                </a:defRPr>
              </a:lvl7pPr>
              <a:lvl8pPr marL="3429000" indent="-228600" defTabSz="912813" eaLnBrk="0" fontAlgn="base" hangingPunct="0">
                <a:spcBef>
                  <a:spcPct val="0"/>
                </a:spcBef>
                <a:spcAft>
                  <a:spcPct val="0"/>
                </a:spcAft>
                <a:defRPr sz="1900">
                  <a:solidFill>
                    <a:schemeClr val="tx1"/>
                  </a:solidFill>
                  <a:latin typeface="Arial" charset="0"/>
                  <a:cs typeface="Arial" charset="0"/>
                </a:defRPr>
              </a:lvl8pPr>
              <a:lvl9pPr marL="3886200" indent="-228600" defTabSz="912813" eaLnBrk="0" fontAlgn="base" hangingPunct="0">
                <a:spcBef>
                  <a:spcPct val="0"/>
                </a:spcBef>
                <a:spcAft>
                  <a:spcPct val="0"/>
                </a:spcAft>
                <a:defRPr sz="1900">
                  <a:solidFill>
                    <a:schemeClr val="tx1"/>
                  </a:solidFill>
                  <a:latin typeface="Arial" charset="0"/>
                  <a:cs typeface="Arial" charset="0"/>
                </a:defRPr>
              </a:lvl9pPr>
            </a:lstStyle>
            <a:p>
              <a:pPr defTabSz="683535" eaLnBrk="1" hangingPunct="1"/>
              <a:r>
                <a:rPr lang="en-GB" altLang="en-US" sz="1400" dirty="0">
                  <a:solidFill>
                    <a:prstClr val="black"/>
                  </a:solidFill>
                  <a:latin typeface="Calibri" pitchFamily="4" charset="0"/>
                  <a:ea typeface="MS PGothic" pitchFamily="34" charset="-128"/>
                </a:rPr>
                <a:t>R</a:t>
              </a:r>
            </a:p>
          </p:txBody>
        </p:sp>
        <p:sp>
          <p:nvSpPr>
            <p:cNvPr id="38" name="TextBox 84"/>
            <p:cNvSpPr txBox="1">
              <a:spLocks noChangeArrowheads="1"/>
            </p:cNvSpPr>
            <p:nvPr/>
          </p:nvSpPr>
          <p:spPr bwMode="auto">
            <a:xfrm>
              <a:off x="9580698" y="3531440"/>
              <a:ext cx="414393" cy="410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900">
                  <a:solidFill>
                    <a:schemeClr val="tx1"/>
                  </a:solidFill>
                  <a:latin typeface="Arial" charset="0"/>
                  <a:cs typeface="Arial" charset="0"/>
                </a:defRPr>
              </a:lvl1pPr>
              <a:lvl2pPr marL="742950" indent="-285750" eaLnBrk="0" hangingPunct="0">
                <a:defRPr sz="1900">
                  <a:solidFill>
                    <a:schemeClr val="tx1"/>
                  </a:solidFill>
                  <a:latin typeface="Arial" charset="0"/>
                  <a:cs typeface="Arial" charset="0"/>
                </a:defRPr>
              </a:lvl2pPr>
              <a:lvl3pPr marL="1143000" indent="-228600" eaLnBrk="0" hangingPunct="0">
                <a:defRPr sz="1900">
                  <a:solidFill>
                    <a:schemeClr val="tx1"/>
                  </a:solidFill>
                  <a:latin typeface="Arial" charset="0"/>
                  <a:cs typeface="Arial" charset="0"/>
                </a:defRPr>
              </a:lvl3pPr>
              <a:lvl4pPr marL="1600200" indent="-228600" eaLnBrk="0" hangingPunct="0">
                <a:defRPr sz="1900">
                  <a:solidFill>
                    <a:schemeClr val="tx1"/>
                  </a:solidFill>
                  <a:latin typeface="Arial" charset="0"/>
                  <a:cs typeface="Arial" charset="0"/>
                </a:defRPr>
              </a:lvl4pPr>
              <a:lvl5pPr marL="2057400" indent="-228600" eaLnBrk="0" hangingPunct="0">
                <a:defRPr sz="1900">
                  <a:solidFill>
                    <a:schemeClr val="tx1"/>
                  </a:solidFill>
                  <a:latin typeface="Arial" charset="0"/>
                  <a:cs typeface="Arial" charset="0"/>
                </a:defRPr>
              </a:lvl5pPr>
              <a:lvl6pPr marL="2514600" indent="-228600" defTabSz="912813" eaLnBrk="0" fontAlgn="base" hangingPunct="0">
                <a:spcBef>
                  <a:spcPct val="0"/>
                </a:spcBef>
                <a:spcAft>
                  <a:spcPct val="0"/>
                </a:spcAft>
                <a:defRPr sz="1900">
                  <a:solidFill>
                    <a:schemeClr val="tx1"/>
                  </a:solidFill>
                  <a:latin typeface="Arial" charset="0"/>
                  <a:cs typeface="Arial" charset="0"/>
                </a:defRPr>
              </a:lvl6pPr>
              <a:lvl7pPr marL="2971800" indent="-228600" defTabSz="912813" eaLnBrk="0" fontAlgn="base" hangingPunct="0">
                <a:spcBef>
                  <a:spcPct val="0"/>
                </a:spcBef>
                <a:spcAft>
                  <a:spcPct val="0"/>
                </a:spcAft>
                <a:defRPr sz="1900">
                  <a:solidFill>
                    <a:schemeClr val="tx1"/>
                  </a:solidFill>
                  <a:latin typeface="Arial" charset="0"/>
                  <a:cs typeface="Arial" charset="0"/>
                </a:defRPr>
              </a:lvl7pPr>
              <a:lvl8pPr marL="3429000" indent="-228600" defTabSz="912813" eaLnBrk="0" fontAlgn="base" hangingPunct="0">
                <a:spcBef>
                  <a:spcPct val="0"/>
                </a:spcBef>
                <a:spcAft>
                  <a:spcPct val="0"/>
                </a:spcAft>
                <a:defRPr sz="1900">
                  <a:solidFill>
                    <a:schemeClr val="tx1"/>
                  </a:solidFill>
                  <a:latin typeface="Arial" charset="0"/>
                  <a:cs typeface="Arial" charset="0"/>
                </a:defRPr>
              </a:lvl8pPr>
              <a:lvl9pPr marL="3886200" indent="-228600" defTabSz="912813" eaLnBrk="0" fontAlgn="base" hangingPunct="0">
                <a:spcBef>
                  <a:spcPct val="0"/>
                </a:spcBef>
                <a:spcAft>
                  <a:spcPct val="0"/>
                </a:spcAft>
                <a:defRPr sz="1900">
                  <a:solidFill>
                    <a:schemeClr val="tx1"/>
                  </a:solidFill>
                  <a:latin typeface="Arial" charset="0"/>
                  <a:cs typeface="Arial" charset="0"/>
                </a:defRPr>
              </a:lvl9pPr>
            </a:lstStyle>
            <a:p>
              <a:pPr defTabSz="683535" eaLnBrk="1" hangingPunct="1"/>
              <a:r>
                <a:rPr lang="en-GB" altLang="en-US" sz="1400" dirty="0">
                  <a:solidFill>
                    <a:prstClr val="black"/>
                  </a:solidFill>
                  <a:latin typeface="Calibri" pitchFamily="4" charset="0"/>
                  <a:ea typeface="MS PGothic" pitchFamily="34" charset="-128"/>
                </a:rPr>
                <a:t>R</a:t>
              </a:r>
            </a:p>
          </p:txBody>
        </p:sp>
        <p:sp>
          <p:nvSpPr>
            <p:cNvPr id="39" name="Oval 38"/>
            <p:cNvSpPr/>
            <p:nvPr/>
          </p:nvSpPr>
          <p:spPr>
            <a:xfrm>
              <a:off x="9595868" y="2502190"/>
              <a:ext cx="325481" cy="33661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1900">
                  <a:solidFill>
                    <a:schemeClr val="tx1"/>
                  </a:solidFill>
                  <a:latin typeface="Arial" charset="0"/>
                  <a:cs typeface="Arial" charset="0"/>
                </a:defRPr>
              </a:lvl1pPr>
              <a:lvl2pPr marL="37931725" indent="-37474525" eaLnBrk="0" hangingPunct="0">
                <a:defRPr sz="1900">
                  <a:solidFill>
                    <a:schemeClr val="tx1"/>
                  </a:solidFill>
                  <a:latin typeface="Arial" charset="0"/>
                  <a:cs typeface="Arial" charset="0"/>
                </a:defRPr>
              </a:lvl2pPr>
              <a:lvl3pPr eaLnBrk="0" hangingPunct="0">
                <a:defRPr sz="1900">
                  <a:solidFill>
                    <a:schemeClr val="tx1"/>
                  </a:solidFill>
                  <a:latin typeface="Arial" charset="0"/>
                  <a:cs typeface="Arial" charset="0"/>
                </a:defRPr>
              </a:lvl3pPr>
              <a:lvl4pPr eaLnBrk="0" hangingPunct="0">
                <a:defRPr sz="1900">
                  <a:solidFill>
                    <a:schemeClr val="tx1"/>
                  </a:solidFill>
                  <a:latin typeface="Arial" charset="0"/>
                  <a:cs typeface="Arial" charset="0"/>
                </a:defRPr>
              </a:lvl4pPr>
              <a:lvl5pPr eaLnBrk="0" hangingPunct="0">
                <a:defRPr sz="1900">
                  <a:solidFill>
                    <a:schemeClr val="tx1"/>
                  </a:solidFill>
                  <a:latin typeface="Arial" charset="0"/>
                  <a:cs typeface="Arial" charset="0"/>
                </a:defRPr>
              </a:lvl5pPr>
              <a:lvl6pPr marL="457200" eaLnBrk="0" fontAlgn="base" hangingPunct="0">
                <a:spcBef>
                  <a:spcPct val="0"/>
                </a:spcBef>
                <a:spcAft>
                  <a:spcPct val="0"/>
                </a:spcAft>
                <a:defRPr sz="1900">
                  <a:solidFill>
                    <a:schemeClr val="tx1"/>
                  </a:solidFill>
                  <a:latin typeface="Arial" charset="0"/>
                  <a:cs typeface="Arial" charset="0"/>
                </a:defRPr>
              </a:lvl6pPr>
              <a:lvl7pPr marL="914400" eaLnBrk="0" fontAlgn="base" hangingPunct="0">
                <a:spcBef>
                  <a:spcPct val="0"/>
                </a:spcBef>
                <a:spcAft>
                  <a:spcPct val="0"/>
                </a:spcAft>
                <a:defRPr sz="1900">
                  <a:solidFill>
                    <a:schemeClr val="tx1"/>
                  </a:solidFill>
                  <a:latin typeface="Arial" charset="0"/>
                  <a:cs typeface="Arial" charset="0"/>
                </a:defRPr>
              </a:lvl7pPr>
              <a:lvl8pPr marL="1371600" eaLnBrk="0" fontAlgn="base" hangingPunct="0">
                <a:spcBef>
                  <a:spcPct val="0"/>
                </a:spcBef>
                <a:spcAft>
                  <a:spcPct val="0"/>
                </a:spcAft>
                <a:defRPr sz="1900">
                  <a:solidFill>
                    <a:schemeClr val="tx1"/>
                  </a:solidFill>
                  <a:latin typeface="Arial" charset="0"/>
                  <a:cs typeface="Arial" charset="0"/>
                </a:defRPr>
              </a:lvl8pPr>
              <a:lvl9pPr marL="1828800" eaLnBrk="0" fontAlgn="base" hangingPunct="0">
                <a:spcBef>
                  <a:spcPct val="0"/>
                </a:spcBef>
                <a:spcAft>
                  <a:spcPct val="0"/>
                </a:spcAft>
                <a:defRPr sz="1900">
                  <a:solidFill>
                    <a:schemeClr val="tx1"/>
                  </a:solidFill>
                  <a:latin typeface="Arial" charset="0"/>
                  <a:cs typeface="Arial" charset="0"/>
                </a:defRPr>
              </a:lvl9pPr>
            </a:lstStyle>
            <a:p>
              <a:pPr algn="ctr" defTabSz="683535" eaLnBrk="1" hangingPunct="1">
                <a:defRPr/>
              </a:pPr>
              <a:endParaRPr lang="en-GB" altLang="en-US" dirty="0">
                <a:solidFill>
                  <a:srgbClr val="FFFFFF"/>
                </a:solidFill>
                <a:latin typeface="Calibri" pitchFamily="4" charset="0"/>
              </a:endParaRPr>
            </a:p>
          </p:txBody>
        </p:sp>
        <p:sp>
          <p:nvSpPr>
            <p:cNvPr id="40" name="Oval 39"/>
            <p:cNvSpPr/>
            <p:nvPr/>
          </p:nvSpPr>
          <p:spPr>
            <a:xfrm>
              <a:off x="9606980" y="3569201"/>
              <a:ext cx="325481" cy="33661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1900">
                  <a:solidFill>
                    <a:schemeClr val="tx1"/>
                  </a:solidFill>
                  <a:latin typeface="Arial" charset="0"/>
                  <a:cs typeface="Arial" charset="0"/>
                </a:defRPr>
              </a:lvl1pPr>
              <a:lvl2pPr marL="37931725" indent="-37474525" eaLnBrk="0" hangingPunct="0">
                <a:defRPr sz="1900">
                  <a:solidFill>
                    <a:schemeClr val="tx1"/>
                  </a:solidFill>
                  <a:latin typeface="Arial" charset="0"/>
                  <a:cs typeface="Arial" charset="0"/>
                </a:defRPr>
              </a:lvl2pPr>
              <a:lvl3pPr eaLnBrk="0" hangingPunct="0">
                <a:defRPr sz="1900">
                  <a:solidFill>
                    <a:schemeClr val="tx1"/>
                  </a:solidFill>
                  <a:latin typeface="Arial" charset="0"/>
                  <a:cs typeface="Arial" charset="0"/>
                </a:defRPr>
              </a:lvl3pPr>
              <a:lvl4pPr eaLnBrk="0" hangingPunct="0">
                <a:defRPr sz="1900">
                  <a:solidFill>
                    <a:schemeClr val="tx1"/>
                  </a:solidFill>
                  <a:latin typeface="Arial" charset="0"/>
                  <a:cs typeface="Arial" charset="0"/>
                </a:defRPr>
              </a:lvl4pPr>
              <a:lvl5pPr eaLnBrk="0" hangingPunct="0">
                <a:defRPr sz="1900">
                  <a:solidFill>
                    <a:schemeClr val="tx1"/>
                  </a:solidFill>
                  <a:latin typeface="Arial" charset="0"/>
                  <a:cs typeface="Arial" charset="0"/>
                </a:defRPr>
              </a:lvl5pPr>
              <a:lvl6pPr marL="457200" eaLnBrk="0" fontAlgn="base" hangingPunct="0">
                <a:spcBef>
                  <a:spcPct val="0"/>
                </a:spcBef>
                <a:spcAft>
                  <a:spcPct val="0"/>
                </a:spcAft>
                <a:defRPr sz="1900">
                  <a:solidFill>
                    <a:schemeClr val="tx1"/>
                  </a:solidFill>
                  <a:latin typeface="Arial" charset="0"/>
                  <a:cs typeface="Arial" charset="0"/>
                </a:defRPr>
              </a:lvl6pPr>
              <a:lvl7pPr marL="914400" eaLnBrk="0" fontAlgn="base" hangingPunct="0">
                <a:spcBef>
                  <a:spcPct val="0"/>
                </a:spcBef>
                <a:spcAft>
                  <a:spcPct val="0"/>
                </a:spcAft>
                <a:defRPr sz="1900">
                  <a:solidFill>
                    <a:schemeClr val="tx1"/>
                  </a:solidFill>
                  <a:latin typeface="Arial" charset="0"/>
                  <a:cs typeface="Arial" charset="0"/>
                </a:defRPr>
              </a:lvl7pPr>
              <a:lvl8pPr marL="1371600" eaLnBrk="0" fontAlgn="base" hangingPunct="0">
                <a:spcBef>
                  <a:spcPct val="0"/>
                </a:spcBef>
                <a:spcAft>
                  <a:spcPct val="0"/>
                </a:spcAft>
                <a:defRPr sz="1900">
                  <a:solidFill>
                    <a:schemeClr val="tx1"/>
                  </a:solidFill>
                  <a:latin typeface="Arial" charset="0"/>
                  <a:cs typeface="Arial" charset="0"/>
                </a:defRPr>
              </a:lvl8pPr>
              <a:lvl9pPr marL="1828800" eaLnBrk="0" fontAlgn="base" hangingPunct="0">
                <a:spcBef>
                  <a:spcPct val="0"/>
                </a:spcBef>
                <a:spcAft>
                  <a:spcPct val="0"/>
                </a:spcAft>
                <a:defRPr sz="1900">
                  <a:solidFill>
                    <a:schemeClr val="tx1"/>
                  </a:solidFill>
                  <a:latin typeface="Arial" charset="0"/>
                  <a:cs typeface="Arial" charset="0"/>
                </a:defRPr>
              </a:lvl9pPr>
            </a:lstStyle>
            <a:p>
              <a:pPr algn="ctr" defTabSz="683535" eaLnBrk="1" hangingPunct="1">
                <a:defRPr/>
              </a:pPr>
              <a:endParaRPr lang="en-GB" altLang="en-US" dirty="0">
                <a:solidFill>
                  <a:srgbClr val="FFFFFF"/>
                </a:solidFill>
                <a:latin typeface="Calibri" pitchFamily="4" charset="0"/>
              </a:endParaRPr>
            </a:p>
          </p:txBody>
        </p:sp>
        <p:cxnSp>
          <p:nvCxnSpPr>
            <p:cNvPr id="41" name="Straight Connector 40"/>
            <p:cNvCxnSpPr/>
            <p:nvPr/>
          </p:nvCxnSpPr>
          <p:spPr>
            <a:xfrm flipV="1">
              <a:off x="9932196" y="2390272"/>
              <a:ext cx="963743" cy="22547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endCxn id="35" idx="1"/>
            </p:cNvCxnSpPr>
            <p:nvPr/>
          </p:nvCxnSpPr>
          <p:spPr>
            <a:xfrm>
              <a:off x="9924257" y="2666552"/>
              <a:ext cx="955805" cy="310352"/>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V="1">
              <a:off x="9940134" y="3412825"/>
              <a:ext cx="1117752" cy="285807"/>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9925845" y="3724037"/>
              <a:ext cx="970093" cy="171484"/>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bwMode="auto">
            <a:xfrm>
              <a:off x="9567023" y="2898016"/>
              <a:ext cx="756637" cy="554107"/>
            </a:xfrm>
            <a:prstGeom prst="rect">
              <a:avLst/>
            </a:prstGeom>
            <a:noFill/>
            <a:ln>
              <a:solidFill>
                <a:schemeClr val="tx1">
                  <a:lumMod val="65000"/>
                  <a:lumOff val="35000"/>
                </a:schemeClr>
              </a:solidFill>
            </a:ln>
          </p:spPr>
          <p:txBody>
            <a:bodyPr wrap="square">
              <a:spAutoFit/>
            </a:bodyPr>
            <a:lstStyle>
              <a:lvl1pPr eaLnBrk="0" hangingPunct="0">
                <a:defRPr sz="1900">
                  <a:solidFill>
                    <a:schemeClr val="tx1"/>
                  </a:solidFill>
                  <a:latin typeface="Arial" charset="0"/>
                  <a:cs typeface="Arial" charset="0"/>
                </a:defRPr>
              </a:lvl1pPr>
              <a:lvl2pPr marL="37931725" indent="-37474525" eaLnBrk="0" hangingPunct="0">
                <a:defRPr sz="1900">
                  <a:solidFill>
                    <a:schemeClr val="tx1"/>
                  </a:solidFill>
                  <a:latin typeface="Arial" charset="0"/>
                  <a:cs typeface="Arial" charset="0"/>
                </a:defRPr>
              </a:lvl2pPr>
              <a:lvl3pPr eaLnBrk="0" hangingPunct="0">
                <a:defRPr sz="1900">
                  <a:solidFill>
                    <a:schemeClr val="tx1"/>
                  </a:solidFill>
                  <a:latin typeface="Arial" charset="0"/>
                  <a:cs typeface="Arial" charset="0"/>
                </a:defRPr>
              </a:lvl3pPr>
              <a:lvl4pPr eaLnBrk="0" hangingPunct="0">
                <a:defRPr sz="1900">
                  <a:solidFill>
                    <a:schemeClr val="tx1"/>
                  </a:solidFill>
                  <a:latin typeface="Arial" charset="0"/>
                  <a:cs typeface="Arial" charset="0"/>
                </a:defRPr>
              </a:lvl4pPr>
              <a:lvl5pPr eaLnBrk="0" hangingPunct="0">
                <a:defRPr sz="1900">
                  <a:solidFill>
                    <a:schemeClr val="tx1"/>
                  </a:solidFill>
                  <a:latin typeface="Arial" charset="0"/>
                  <a:cs typeface="Arial" charset="0"/>
                </a:defRPr>
              </a:lvl5pPr>
              <a:lvl6pPr marL="457200" eaLnBrk="0" fontAlgn="base" hangingPunct="0">
                <a:spcBef>
                  <a:spcPct val="0"/>
                </a:spcBef>
                <a:spcAft>
                  <a:spcPct val="0"/>
                </a:spcAft>
                <a:defRPr sz="1900">
                  <a:solidFill>
                    <a:schemeClr val="tx1"/>
                  </a:solidFill>
                  <a:latin typeface="Arial" charset="0"/>
                  <a:cs typeface="Arial" charset="0"/>
                </a:defRPr>
              </a:lvl6pPr>
              <a:lvl7pPr marL="914400" eaLnBrk="0" fontAlgn="base" hangingPunct="0">
                <a:spcBef>
                  <a:spcPct val="0"/>
                </a:spcBef>
                <a:spcAft>
                  <a:spcPct val="0"/>
                </a:spcAft>
                <a:defRPr sz="1900">
                  <a:solidFill>
                    <a:schemeClr val="tx1"/>
                  </a:solidFill>
                  <a:latin typeface="Arial" charset="0"/>
                  <a:cs typeface="Arial" charset="0"/>
                </a:defRPr>
              </a:lvl7pPr>
              <a:lvl8pPr marL="1371600" eaLnBrk="0" fontAlgn="base" hangingPunct="0">
                <a:spcBef>
                  <a:spcPct val="0"/>
                </a:spcBef>
                <a:spcAft>
                  <a:spcPct val="0"/>
                </a:spcAft>
                <a:defRPr sz="1900">
                  <a:solidFill>
                    <a:schemeClr val="tx1"/>
                  </a:solidFill>
                  <a:latin typeface="Arial" charset="0"/>
                  <a:cs typeface="Arial" charset="0"/>
                </a:defRPr>
              </a:lvl8pPr>
              <a:lvl9pPr marL="1828800" eaLnBrk="0" fontAlgn="base" hangingPunct="0">
                <a:spcBef>
                  <a:spcPct val="0"/>
                </a:spcBef>
                <a:spcAft>
                  <a:spcPct val="0"/>
                </a:spcAft>
                <a:defRPr sz="1900">
                  <a:solidFill>
                    <a:schemeClr val="tx1"/>
                  </a:solidFill>
                  <a:latin typeface="Arial" charset="0"/>
                  <a:cs typeface="Arial" charset="0"/>
                </a:defRPr>
              </a:lvl9pPr>
            </a:lstStyle>
            <a:p>
              <a:pPr algn="ctr" defTabSz="683535" eaLnBrk="1" hangingPunct="1">
                <a:defRPr/>
              </a:pPr>
              <a:r>
                <a:rPr lang="en-GB" altLang="en-US" sz="700" dirty="0">
                  <a:solidFill>
                    <a:prstClr val="black"/>
                  </a:solidFill>
                  <a:latin typeface="Calibri" pitchFamily="4" charset="0"/>
                </a:rPr>
                <a:t>ASA for all </a:t>
              </a:r>
            </a:p>
            <a:p>
              <a:pPr algn="ctr" defTabSz="683535" eaLnBrk="1" hangingPunct="1">
                <a:defRPr/>
              </a:pPr>
              <a:r>
                <a:rPr lang="en-GB" altLang="en-US" sz="700" dirty="0">
                  <a:solidFill>
                    <a:prstClr val="black"/>
                  </a:solidFill>
                  <a:latin typeface="Calibri" pitchFamily="4" charset="0"/>
                </a:rPr>
                <a:t>on day of ACS/PCI</a:t>
              </a:r>
            </a:p>
          </p:txBody>
        </p:sp>
      </p:grpSp>
      <p:grpSp>
        <p:nvGrpSpPr>
          <p:cNvPr id="53" name="Group 86022"/>
          <p:cNvGrpSpPr>
            <a:grpSpLocks/>
          </p:cNvGrpSpPr>
          <p:nvPr/>
        </p:nvGrpSpPr>
        <p:grpSpPr bwMode="auto">
          <a:xfrm>
            <a:off x="4703994" y="2504763"/>
            <a:ext cx="2668143" cy="1568308"/>
            <a:chOff x="4240498" y="2331693"/>
            <a:chExt cx="3556984" cy="2091948"/>
          </a:xfrm>
        </p:grpSpPr>
        <p:cxnSp>
          <p:nvCxnSpPr>
            <p:cNvPr id="54" name="Straight Connector 53"/>
            <p:cNvCxnSpPr/>
            <p:nvPr/>
          </p:nvCxnSpPr>
          <p:spPr>
            <a:xfrm flipH="1">
              <a:off x="4428041" y="2398815"/>
              <a:ext cx="393640" cy="598737"/>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5" name="TextBox 19"/>
            <p:cNvSpPr txBox="1">
              <a:spLocks noChangeArrowheads="1"/>
            </p:cNvSpPr>
            <p:nvPr/>
          </p:nvSpPr>
          <p:spPr bwMode="auto">
            <a:xfrm>
              <a:off x="4240498" y="2853528"/>
              <a:ext cx="295915" cy="431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900">
                  <a:solidFill>
                    <a:schemeClr val="tx1"/>
                  </a:solidFill>
                  <a:latin typeface="Arial" charset="0"/>
                  <a:cs typeface="Arial" charset="0"/>
                </a:defRPr>
              </a:lvl1pPr>
              <a:lvl2pPr marL="742950" indent="-285750" eaLnBrk="0" hangingPunct="0">
                <a:defRPr sz="1900">
                  <a:solidFill>
                    <a:schemeClr val="tx1"/>
                  </a:solidFill>
                  <a:latin typeface="Arial" charset="0"/>
                  <a:cs typeface="Arial" charset="0"/>
                </a:defRPr>
              </a:lvl2pPr>
              <a:lvl3pPr marL="1143000" indent="-228600" eaLnBrk="0" hangingPunct="0">
                <a:defRPr sz="1900">
                  <a:solidFill>
                    <a:schemeClr val="tx1"/>
                  </a:solidFill>
                  <a:latin typeface="Arial" charset="0"/>
                  <a:cs typeface="Arial" charset="0"/>
                </a:defRPr>
              </a:lvl3pPr>
              <a:lvl4pPr marL="1600200" indent="-228600" eaLnBrk="0" hangingPunct="0">
                <a:defRPr sz="1900">
                  <a:solidFill>
                    <a:schemeClr val="tx1"/>
                  </a:solidFill>
                  <a:latin typeface="Arial" charset="0"/>
                  <a:cs typeface="Arial" charset="0"/>
                </a:defRPr>
              </a:lvl4pPr>
              <a:lvl5pPr marL="2057400" indent="-228600" eaLnBrk="0" hangingPunct="0">
                <a:defRPr sz="1900">
                  <a:solidFill>
                    <a:schemeClr val="tx1"/>
                  </a:solidFill>
                  <a:latin typeface="Arial" charset="0"/>
                  <a:cs typeface="Arial" charset="0"/>
                </a:defRPr>
              </a:lvl5pPr>
              <a:lvl6pPr marL="2514600" indent="-228600" defTabSz="912813" eaLnBrk="0" fontAlgn="base" hangingPunct="0">
                <a:spcBef>
                  <a:spcPct val="0"/>
                </a:spcBef>
                <a:spcAft>
                  <a:spcPct val="0"/>
                </a:spcAft>
                <a:defRPr sz="1900">
                  <a:solidFill>
                    <a:schemeClr val="tx1"/>
                  </a:solidFill>
                  <a:latin typeface="Arial" charset="0"/>
                  <a:cs typeface="Arial" charset="0"/>
                </a:defRPr>
              </a:lvl6pPr>
              <a:lvl7pPr marL="2971800" indent="-228600" defTabSz="912813" eaLnBrk="0" fontAlgn="base" hangingPunct="0">
                <a:spcBef>
                  <a:spcPct val="0"/>
                </a:spcBef>
                <a:spcAft>
                  <a:spcPct val="0"/>
                </a:spcAft>
                <a:defRPr sz="1900">
                  <a:solidFill>
                    <a:schemeClr val="tx1"/>
                  </a:solidFill>
                  <a:latin typeface="Arial" charset="0"/>
                  <a:cs typeface="Arial" charset="0"/>
                </a:defRPr>
              </a:lvl7pPr>
              <a:lvl8pPr marL="3429000" indent="-228600" defTabSz="912813" eaLnBrk="0" fontAlgn="base" hangingPunct="0">
                <a:spcBef>
                  <a:spcPct val="0"/>
                </a:spcBef>
                <a:spcAft>
                  <a:spcPct val="0"/>
                </a:spcAft>
                <a:defRPr sz="1900">
                  <a:solidFill>
                    <a:schemeClr val="tx1"/>
                  </a:solidFill>
                  <a:latin typeface="Arial" charset="0"/>
                  <a:cs typeface="Arial" charset="0"/>
                </a:defRPr>
              </a:lvl8pPr>
              <a:lvl9pPr marL="3886200" indent="-228600" defTabSz="912813" eaLnBrk="0" fontAlgn="base" hangingPunct="0">
                <a:spcBef>
                  <a:spcPct val="0"/>
                </a:spcBef>
                <a:spcAft>
                  <a:spcPct val="0"/>
                </a:spcAft>
                <a:defRPr sz="1900">
                  <a:solidFill>
                    <a:schemeClr val="tx1"/>
                  </a:solidFill>
                  <a:latin typeface="Arial" charset="0"/>
                  <a:cs typeface="Arial" charset="0"/>
                </a:defRPr>
              </a:lvl9pPr>
            </a:lstStyle>
            <a:p>
              <a:pPr defTabSz="683535" eaLnBrk="1" hangingPunct="1"/>
              <a:r>
                <a:rPr lang="en-GB" altLang="en-US" sz="1500" dirty="0">
                  <a:solidFill>
                    <a:prstClr val="black"/>
                  </a:solidFill>
                  <a:latin typeface="Calibri" pitchFamily="4" charset="0"/>
                  <a:ea typeface="MS PGothic" pitchFamily="34" charset="-128"/>
                </a:rPr>
                <a:t>R</a:t>
              </a:r>
            </a:p>
          </p:txBody>
        </p:sp>
        <p:sp>
          <p:nvSpPr>
            <p:cNvPr id="56" name="TextBox 55"/>
            <p:cNvSpPr txBox="1"/>
            <p:nvPr/>
          </p:nvSpPr>
          <p:spPr>
            <a:xfrm>
              <a:off x="4778826" y="2331693"/>
              <a:ext cx="3018655" cy="307904"/>
            </a:xfrm>
            <a:prstGeom prst="rect">
              <a:avLst/>
            </a:prstGeom>
            <a:solidFill>
              <a:schemeClr val="accent4">
                <a:lumMod val="60000"/>
                <a:lumOff val="40000"/>
              </a:schemeClr>
            </a:solidFill>
          </p:spPr>
          <p:txBody>
            <a:bodyPr wrap="square" anchor="ctr">
              <a:spAutoFit/>
            </a:bodyPr>
            <a:lstStyle>
              <a:lvl1pPr eaLnBrk="0" hangingPunct="0">
                <a:defRPr sz="1900">
                  <a:solidFill>
                    <a:schemeClr val="tx1"/>
                  </a:solidFill>
                  <a:latin typeface="Arial" charset="0"/>
                  <a:cs typeface="Arial" charset="0"/>
                </a:defRPr>
              </a:lvl1pPr>
              <a:lvl2pPr marL="37931725" indent="-37474525" eaLnBrk="0" hangingPunct="0">
                <a:defRPr sz="1900">
                  <a:solidFill>
                    <a:schemeClr val="tx1"/>
                  </a:solidFill>
                  <a:latin typeface="Arial" charset="0"/>
                  <a:cs typeface="Arial" charset="0"/>
                </a:defRPr>
              </a:lvl2pPr>
              <a:lvl3pPr eaLnBrk="0" hangingPunct="0">
                <a:defRPr sz="1900">
                  <a:solidFill>
                    <a:schemeClr val="tx1"/>
                  </a:solidFill>
                  <a:latin typeface="Arial" charset="0"/>
                  <a:cs typeface="Arial" charset="0"/>
                </a:defRPr>
              </a:lvl3pPr>
              <a:lvl4pPr eaLnBrk="0" hangingPunct="0">
                <a:defRPr sz="1900">
                  <a:solidFill>
                    <a:schemeClr val="tx1"/>
                  </a:solidFill>
                  <a:latin typeface="Arial" charset="0"/>
                  <a:cs typeface="Arial" charset="0"/>
                </a:defRPr>
              </a:lvl4pPr>
              <a:lvl5pPr eaLnBrk="0" hangingPunct="0">
                <a:defRPr sz="1900">
                  <a:solidFill>
                    <a:schemeClr val="tx1"/>
                  </a:solidFill>
                  <a:latin typeface="Arial" charset="0"/>
                  <a:cs typeface="Arial" charset="0"/>
                </a:defRPr>
              </a:lvl5pPr>
              <a:lvl6pPr marL="457200" eaLnBrk="0" fontAlgn="base" hangingPunct="0">
                <a:spcBef>
                  <a:spcPct val="0"/>
                </a:spcBef>
                <a:spcAft>
                  <a:spcPct val="0"/>
                </a:spcAft>
                <a:defRPr sz="1900">
                  <a:solidFill>
                    <a:schemeClr val="tx1"/>
                  </a:solidFill>
                  <a:latin typeface="Arial" charset="0"/>
                  <a:cs typeface="Arial" charset="0"/>
                </a:defRPr>
              </a:lvl6pPr>
              <a:lvl7pPr marL="914400" eaLnBrk="0" fontAlgn="base" hangingPunct="0">
                <a:spcBef>
                  <a:spcPct val="0"/>
                </a:spcBef>
                <a:spcAft>
                  <a:spcPct val="0"/>
                </a:spcAft>
                <a:defRPr sz="1900">
                  <a:solidFill>
                    <a:schemeClr val="tx1"/>
                  </a:solidFill>
                  <a:latin typeface="Arial" charset="0"/>
                  <a:cs typeface="Arial" charset="0"/>
                </a:defRPr>
              </a:lvl7pPr>
              <a:lvl8pPr marL="1371600" eaLnBrk="0" fontAlgn="base" hangingPunct="0">
                <a:spcBef>
                  <a:spcPct val="0"/>
                </a:spcBef>
                <a:spcAft>
                  <a:spcPct val="0"/>
                </a:spcAft>
                <a:defRPr sz="1900">
                  <a:solidFill>
                    <a:schemeClr val="tx1"/>
                  </a:solidFill>
                  <a:latin typeface="Arial" charset="0"/>
                  <a:cs typeface="Arial" charset="0"/>
                </a:defRPr>
              </a:lvl8pPr>
              <a:lvl9pPr marL="1828800" eaLnBrk="0" fontAlgn="base" hangingPunct="0">
                <a:spcBef>
                  <a:spcPct val="0"/>
                </a:spcBef>
                <a:spcAft>
                  <a:spcPct val="0"/>
                </a:spcAft>
                <a:defRPr sz="1900">
                  <a:solidFill>
                    <a:schemeClr val="tx1"/>
                  </a:solidFill>
                  <a:latin typeface="Arial" charset="0"/>
                  <a:cs typeface="Arial" charset="0"/>
                </a:defRPr>
              </a:lvl9pPr>
            </a:lstStyle>
            <a:p>
              <a:pPr algn="ctr" defTabSz="683535" eaLnBrk="1" hangingPunct="1">
                <a:defRPr/>
              </a:pPr>
              <a:r>
                <a:rPr lang="en-GB" altLang="en-US" sz="900" b="1" dirty="0">
                  <a:solidFill>
                    <a:prstClr val="black"/>
                  </a:solidFill>
                  <a:latin typeface="Calibri" pitchFamily="4" charset="0"/>
                </a:rPr>
                <a:t>Dabigatran 150 mg BID + P2Y12 inhibitor</a:t>
              </a:r>
              <a:endParaRPr lang="en-GB" altLang="en-US" sz="900" b="1" baseline="30000" dirty="0">
                <a:solidFill>
                  <a:prstClr val="black"/>
                </a:solidFill>
                <a:latin typeface="Calibri" pitchFamily="4" charset="0"/>
              </a:endParaRPr>
            </a:p>
          </p:txBody>
        </p:sp>
        <p:sp>
          <p:nvSpPr>
            <p:cNvPr id="57" name="TextBox 56"/>
            <p:cNvSpPr txBox="1"/>
            <p:nvPr/>
          </p:nvSpPr>
          <p:spPr>
            <a:xfrm>
              <a:off x="4778826" y="3355502"/>
              <a:ext cx="1651388" cy="677390"/>
            </a:xfrm>
            <a:prstGeom prst="rect">
              <a:avLst/>
            </a:prstGeom>
            <a:solidFill>
              <a:schemeClr val="bg1">
                <a:lumMod val="75000"/>
              </a:schemeClr>
            </a:solidFill>
          </p:spPr>
          <p:txBody>
            <a:bodyPr wrap="square" anchor="ctr">
              <a:spAutoFit/>
            </a:bodyPr>
            <a:lstStyle>
              <a:lvl1pPr eaLnBrk="0" hangingPunct="0">
                <a:defRPr sz="1900">
                  <a:solidFill>
                    <a:schemeClr val="tx1"/>
                  </a:solidFill>
                  <a:latin typeface="Arial" charset="0"/>
                  <a:cs typeface="Arial" charset="0"/>
                </a:defRPr>
              </a:lvl1pPr>
              <a:lvl2pPr marL="37931725" indent="-37474525" eaLnBrk="0" hangingPunct="0">
                <a:defRPr sz="1900">
                  <a:solidFill>
                    <a:schemeClr val="tx1"/>
                  </a:solidFill>
                  <a:latin typeface="Arial" charset="0"/>
                  <a:cs typeface="Arial" charset="0"/>
                </a:defRPr>
              </a:lvl2pPr>
              <a:lvl3pPr eaLnBrk="0" hangingPunct="0">
                <a:defRPr sz="1900">
                  <a:solidFill>
                    <a:schemeClr val="tx1"/>
                  </a:solidFill>
                  <a:latin typeface="Arial" charset="0"/>
                  <a:cs typeface="Arial" charset="0"/>
                </a:defRPr>
              </a:lvl3pPr>
              <a:lvl4pPr eaLnBrk="0" hangingPunct="0">
                <a:defRPr sz="1900">
                  <a:solidFill>
                    <a:schemeClr val="tx1"/>
                  </a:solidFill>
                  <a:latin typeface="Arial" charset="0"/>
                  <a:cs typeface="Arial" charset="0"/>
                </a:defRPr>
              </a:lvl4pPr>
              <a:lvl5pPr eaLnBrk="0" hangingPunct="0">
                <a:defRPr sz="1900">
                  <a:solidFill>
                    <a:schemeClr val="tx1"/>
                  </a:solidFill>
                  <a:latin typeface="Arial" charset="0"/>
                  <a:cs typeface="Arial" charset="0"/>
                </a:defRPr>
              </a:lvl5pPr>
              <a:lvl6pPr marL="457200" eaLnBrk="0" fontAlgn="base" hangingPunct="0">
                <a:spcBef>
                  <a:spcPct val="0"/>
                </a:spcBef>
                <a:spcAft>
                  <a:spcPct val="0"/>
                </a:spcAft>
                <a:defRPr sz="1900">
                  <a:solidFill>
                    <a:schemeClr val="tx1"/>
                  </a:solidFill>
                  <a:latin typeface="Arial" charset="0"/>
                  <a:cs typeface="Arial" charset="0"/>
                </a:defRPr>
              </a:lvl6pPr>
              <a:lvl7pPr marL="914400" eaLnBrk="0" fontAlgn="base" hangingPunct="0">
                <a:spcBef>
                  <a:spcPct val="0"/>
                </a:spcBef>
                <a:spcAft>
                  <a:spcPct val="0"/>
                </a:spcAft>
                <a:defRPr sz="1900">
                  <a:solidFill>
                    <a:schemeClr val="tx1"/>
                  </a:solidFill>
                  <a:latin typeface="Arial" charset="0"/>
                  <a:cs typeface="Arial" charset="0"/>
                </a:defRPr>
              </a:lvl7pPr>
              <a:lvl8pPr marL="1371600" eaLnBrk="0" fontAlgn="base" hangingPunct="0">
                <a:spcBef>
                  <a:spcPct val="0"/>
                </a:spcBef>
                <a:spcAft>
                  <a:spcPct val="0"/>
                </a:spcAft>
                <a:defRPr sz="1900">
                  <a:solidFill>
                    <a:schemeClr val="tx1"/>
                  </a:solidFill>
                  <a:latin typeface="Arial" charset="0"/>
                  <a:cs typeface="Arial" charset="0"/>
                </a:defRPr>
              </a:lvl8pPr>
              <a:lvl9pPr marL="1828800" eaLnBrk="0" fontAlgn="base" hangingPunct="0">
                <a:spcBef>
                  <a:spcPct val="0"/>
                </a:spcBef>
                <a:spcAft>
                  <a:spcPct val="0"/>
                </a:spcAft>
                <a:defRPr sz="1900">
                  <a:solidFill>
                    <a:schemeClr val="tx1"/>
                  </a:solidFill>
                  <a:latin typeface="Arial" charset="0"/>
                  <a:cs typeface="Arial" charset="0"/>
                </a:defRPr>
              </a:lvl9pPr>
            </a:lstStyle>
            <a:p>
              <a:pPr algn="ctr" defTabSz="683535" eaLnBrk="1" hangingPunct="1">
                <a:defRPr/>
              </a:pPr>
              <a:r>
                <a:rPr lang="en-GB" altLang="en-US" sz="900" b="1" dirty="0">
                  <a:solidFill>
                    <a:prstClr val="black"/>
                  </a:solidFill>
                  <a:latin typeface="Calibri" pitchFamily="4" charset="0"/>
                </a:rPr>
                <a:t>VKA + </a:t>
              </a:r>
            </a:p>
            <a:p>
              <a:pPr algn="ctr" defTabSz="683535" eaLnBrk="1" hangingPunct="1">
                <a:defRPr/>
              </a:pPr>
              <a:r>
                <a:rPr lang="en-GB" altLang="en-US" sz="900" b="1" dirty="0">
                  <a:solidFill>
                    <a:prstClr val="black"/>
                  </a:solidFill>
                  <a:latin typeface="Calibri" pitchFamily="4" charset="0"/>
                </a:rPr>
                <a:t>P2Y12 inhibitor + ASA (for 1–3 m)</a:t>
              </a:r>
              <a:r>
                <a:rPr lang="en-GB" altLang="en-US" sz="900" b="1" baseline="30000" dirty="0">
                  <a:solidFill>
                    <a:prstClr val="black"/>
                  </a:solidFill>
                  <a:latin typeface="Calibri" pitchFamily="4" charset="0"/>
                </a:rPr>
                <a:t>#</a:t>
              </a:r>
            </a:p>
          </p:txBody>
        </p:sp>
        <p:cxnSp>
          <p:nvCxnSpPr>
            <p:cNvPr id="58" name="Straight Connector 57"/>
            <p:cNvCxnSpPr/>
            <p:nvPr/>
          </p:nvCxnSpPr>
          <p:spPr>
            <a:xfrm flipH="1">
              <a:off x="4559783" y="3051259"/>
              <a:ext cx="461893" cy="0"/>
            </a:xfrm>
            <a:prstGeom prst="line">
              <a:avLst/>
            </a:prstGeom>
            <a:ln w="3810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a:endCxn id="64" idx="5"/>
            </p:cNvCxnSpPr>
            <p:nvPr/>
          </p:nvCxnSpPr>
          <p:spPr>
            <a:xfrm flipH="1" flipV="1">
              <a:off x="4494671" y="3212010"/>
              <a:ext cx="330185" cy="523195"/>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bwMode="auto">
            <a:xfrm>
              <a:off x="4778826" y="4285434"/>
              <a:ext cx="2899922" cy="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61" name="TextBox 53"/>
            <p:cNvSpPr txBox="1">
              <a:spLocks noChangeArrowheads="1"/>
            </p:cNvSpPr>
            <p:nvPr/>
          </p:nvSpPr>
          <p:spPr bwMode="auto">
            <a:xfrm>
              <a:off x="4969295" y="4156790"/>
              <a:ext cx="2541204" cy="26685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900">
                  <a:solidFill>
                    <a:schemeClr val="tx1"/>
                  </a:solidFill>
                  <a:latin typeface="Arial" charset="0"/>
                  <a:cs typeface="Arial" charset="0"/>
                </a:defRPr>
              </a:lvl1pPr>
              <a:lvl2pPr marL="742950" indent="-285750" eaLnBrk="0" hangingPunct="0">
                <a:defRPr sz="1900">
                  <a:solidFill>
                    <a:schemeClr val="tx1"/>
                  </a:solidFill>
                  <a:latin typeface="Arial" charset="0"/>
                  <a:cs typeface="Arial" charset="0"/>
                </a:defRPr>
              </a:lvl2pPr>
              <a:lvl3pPr marL="1143000" indent="-228600" eaLnBrk="0" hangingPunct="0">
                <a:defRPr sz="1900">
                  <a:solidFill>
                    <a:schemeClr val="tx1"/>
                  </a:solidFill>
                  <a:latin typeface="Arial" charset="0"/>
                  <a:cs typeface="Arial" charset="0"/>
                </a:defRPr>
              </a:lvl3pPr>
              <a:lvl4pPr marL="1600200" indent="-228600" eaLnBrk="0" hangingPunct="0">
                <a:defRPr sz="1900">
                  <a:solidFill>
                    <a:schemeClr val="tx1"/>
                  </a:solidFill>
                  <a:latin typeface="Arial" charset="0"/>
                  <a:cs typeface="Arial" charset="0"/>
                </a:defRPr>
              </a:lvl4pPr>
              <a:lvl5pPr marL="2057400" indent="-228600" eaLnBrk="0" hangingPunct="0">
                <a:defRPr sz="1900">
                  <a:solidFill>
                    <a:schemeClr val="tx1"/>
                  </a:solidFill>
                  <a:latin typeface="Arial" charset="0"/>
                  <a:cs typeface="Arial" charset="0"/>
                </a:defRPr>
              </a:lvl5pPr>
              <a:lvl6pPr marL="2514600" indent="-228600" defTabSz="912813" eaLnBrk="0" fontAlgn="base" hangingPunct="0">
                <a:spcBef>
                  <a:spcPct val="0"/>
                </a:spcBef>
                <a:spcAft>
                  <a:spcPct val="0"/>
                </a:spcAft>
                <a:defRPr sz="1900">
                  <a:solidFill>
                    <a:schemeClr val="tx1"/>
                  </a:solidFill>
                  <a:latin typeface="Arial" charset="0"/>
                  <a:cs typeface="Arial" charset="0"/>
                </a:defRPr>
              </a:lvl6pPr>
              <a:lvl7pPr marL="2971800" indent="-228600" defTabSz="912813" eaLnBrk="0" fontAlgn="base" hangingPunct="0">
                <a:spcBef>
                  <a:spcPct val="0"/>
                </a:spcBef>
                <a:spcAft>
                  <a:spcPct val="0"/>
                </a:spcAft>
                <a:defRPr sz="1900">
                  <a:solidFill>
                    <a:schemeClr val="tx1"/>
                  </a:solidFill>
                  <a:latin typeface="Arial" charset="0"/>
                  <a:cs typeface="Arial" charset="0"/>
                </a:defRPr>
              </a:lvl7pPr>
              <a:lvl8pPr marL="3429000" indent="-228600" defTabSz="912813" eaLnBrk="0" fontAlgn="base" hangingPunct="0">
                <a:spcBef>
                  <a:spcPct val="0"/>
                </a:spcBef>
                <a:spcAft>
                  <a:spcPct val="0"/>
                </a:spcAft>
                <a:defRPr sz="1900">
                  <a:solidFill>
                    <a:schemeClr val="tx1"/>
                  </a:solidFill>
                  <a:latin typeface="Arial" charset="0"/>
                  <a:cs typeface="Arial" charset="0"/>
                </a:defRPr>
              </a:lvl8pPr>
              <a:lvl9pPr marL="3886200" indent="-228600" defTabSz="912813" eaLnBrk="0" fontAlgn="base" hangingPunct="0">
                <a:spcBef>
                  <a:spcPct val="0"/>
                </a:spcBef>
                <a:spcAft>
                  <a:spcPct val="0"/>
                </a:spcAft>
                <a:defRPr sz="1900">
                  <a:solidFill>
                    <a:schemeClr val="tx1"/>
                  </a:solidFill>
                  <a:latin typeface="Arial" charset="0"/>
                  <a:cs typeface="Arial" charset="0"/>
                </a:defRPr>
              </a:lvl9pPr>
            </a:lstStyle>
            <a:p>
              <a:pPr algn="ctr" defTabSz="683535" eaLnBrk="1" hangingPunct="1"/>
              <a:r>
                <a:rPr lang="en-GB" altLang="en-US" sz="700" dirty="0">
                  <a:solidFill>
                    <a:prstClr val="black"/>
                  </a:solidFill>
                  <a:latin typeface="Calibri" pitchFamily="4" charset="0"/>
                  <a:ea typeface="MS PGothic" pitchFamily="34" charset="-128"/>
                </a:rPr>
                <a:t>Open-label treatment period for up to 30 m</a:t>
              </a:r>
            </a:p>
          </p:txBody>
        </p:sp>
        <p:sp>
          <p:nvSpPr>
            <p:cNvPr id="62" name="TextBox 61"/>
            <p:cNvSpPr txBox="1"/>
            <p:nvPr/>
          </p:nvSpPr>
          <p:spPr>
            <a:xfrm>
              <a:off x="6489581" y="3447720"/>
              <a:ext cx="1307901" cy="492648"/>
            </a:xfrm>
            <a:prstGeom prst="rect">
              <a:avLst/>
            </a:prstGeom>
            <a:solidFill>
              <a:schemeClr val="bg1">
                <a:lumMod val="75000"/>
              </a:schemeClr>
            </a:solidFill>
          </p:spPr>
          <p:txBody>
            <a:bodyPr anchor="ctr">
              <a:spAutoFit/>
            </a:bodyPr>
            <a:lstStyle>
              <a:lvl1pPr eaLnBrk="0" hangingPunct="0">
                <a:defRPr sz="1900">
                  <a:solidFill>
                    <a:schemeClr val="tx1"/>
                  </a:solidFill>
                  <a:latin typeface="Arial" charset="0"/>
                  <a:cs typeface="Arial" charset="0"/>
                </a:defRPr>
              </a:lvl1pPr>
              <a:lvl2pPr marL="37931725" indent="-37474525" eaLnBrk="0" hangingPunct="0">
                <a:defRPr sz="1900">
                  <a:solidFill>
                    <a:schemeClr val="tx1"/>
                  </a:solidFill>
                  <a:latin typeface="Arial" charset="0"/>
                  <a:cs typeface="Arial" charset="0"/>
                </a:defRPr>
              </a:lvl2pPr>
              <a:lvl3pPr eaLnBrk="0" hangingPunct="0">
                <a:defRPr sz="1900">
                  <a:solidFill>
                    <a:schemeClr val="tx1"/>
                  </a:solidFill>
                  <a:latin typeface="Arial" charset="0"/>
                  <a:cs typeface="Arial" charset="0"/>
                </a:defRPr>
              </a:lvl3pPr>
              <a:lvl4pPr eaLnBrk="0" hangingPunct="0">
                <a:defRPr sz="1900">
                  <a:solidFill>
                    <a:schemeClr val="tx1"/>
                  </a:solidFill>
                  <a:latin typeface="Arial" charset="0"/>
                  <a:cs typeface="Arial" charset="0"/>
                </a:defRPr>
              </a:lvl4pPr>
              <a:lvl5pPr eaLnBrk="0" hangingPunct="0">
                <a:defRPr sz="1900">
                  <a:solidFill>
                    <a:schemeClr val="tx1"/>
                  </a:solidFill>
                  <a:latin typeface="Arial" charset="0"/>
                  <a:cs typeface="Arial" charset="0"/>
                </a:defRPr>
              </a:lvl5pPr>
              <a:lvl6pPr marL="457200" eaLnBrk="0" fontAlgn="base" hangingPunct="0">
                <a:spcBef>
                  <a:spcPct val="0"/>
                </a:spcBef>
                <a:spcAft>
                  <a:spcPct val="0"/>
                </a:spcAft>
                <a:defRPr sz="1900">
                  <a:solidFill>
                    <a:schemeClr val="tx1"/>
                  </a:solidFill>
                  <a:latin typeface="Arial" charset="0"/>
                  <a:cs typeface="Arial" charset="0"/>
                </a:defRPr>
              </a:lvl6pPr>
              <a:lvl7pPr marL="914400" eaLnBrk="0" fontAlgn="base" hangingPunct="0">
                <a:spcBef>
                  <a:spcPct val="0"/>
                </a:spcBef>
                <a:spcAft>
                  <a:spcPct val="0"/>
                </a:spcAft>
                <a:defRPr sz="1900">
                  <a:solidFill>
                    <a:schemeClr val="tx1"/>
                  </a:solidFill>
                  <a:latin typeface="Arial" charset="0"/>
                  <a:cs typeface="Arial" charset="0"/>
                </a:defRPr>
              </a:lvl7pPr>
              <a:lvl8pPr marL="1371600" eaLnBrk="0" fontAlgn="base" hangingPunct="0">
                <a:spcBef>
                  <a:spcPct val="0"/>
                </a:spcBef>
                <a:spcAft>
                  <a:spcPct val="0"/>
                </a:spcAft>
                <a:defRPr sz="1900">
                  <a:solidFill>
                    <a:schemeClr val="tx1"/>
                  </a:solidFill>
                  <a:latin typeface="Arial" charset="0"/>
                  <a:cs typeface="Arial" charset="0"/>
                </a:defRPr>
              </a:lvl8pPr>
              <a:lvl9pPr marL="1828800" eaLnBrk="0" fontAlgn="base" hangingPunct="0">
                <a:spcBef>
                  <a:spcPct val="0"/>
                </a:spcBef>
                <a:spcAft>
                  <a:spcPct val="0"/>
                </a:spcAft>
                <a:defRPr sz="1900">
                  <a:solidFill>
                    <a:schemeClr val="tx1"/>
                  </a:solidFill>
                  <a:latin typeface="Arial" charset="0"/>
                  <a:cs typeface="Arial" charset="0"/>
                </a:defRPr>
              </a:lvl9pPr>
            </a:lstStyle>
            <a:p>
              <a:pPr algn="ctr" defTabSz="683535" eaLnBrk="1" hangingPunct="1">
                <a:defRPr/>
              </a:pPr>
              <a:r>
                <a:rPr lang="en-GB" altLang="en-US" sz="900" b="1" dirty="0">
                  <a:solidFill>
                    <a:prstClr val="black"/>
                  </a:solidFill>
                  <a:latin typeface="Calibri" pitchFamily="4" charset="0"/>
                </a:rPr>
                <a:t>VKA + </a:t>
              </a:r>
            </a:p>
            <a:p>
              <a:pPr algn="ctr" defTabSz="683535" eaLnBrk="1" hangingPunct="1">
                <a:defRPr/>
              </a:pPr>
              <a:r>
                <a:rPr lang="en-GB" altLang="en-US" sz="900" b="1" dirty="0">
                  <a:solidFill>
                    <a:prstClr val="black"/>
                  </a:solidFill>
                  <a:latin typeface="Calibri" pitchFamily="4" charset="0"/>
                </a:rPr>
                <a:t>P2Y12 inhibitor</a:t>
              </a:r>
              <a:endParaRPr lang="en-GB" altLang="en-US" sz="900" b="1" baseline="30000" dirty="0">
                <a:solidFill>
                  <a:prstClr val="black"/>
                </a:solidFill>
                <a:latin typeface="Calibri" pitchFamily="4" charset="0"/>
              </a:endParaRPr>
            </a:p>
          </p:txBody>
        </p:sp>
        <p:sp>
          <p:nvSpPr>
            <p:cNvPr id="63" name="TextBox 62"/>
            <p:cNvSpPr txBox="1"/>
            <p:nvPr/>
          </p:nvSpPr>
          <p:spPr>
            <a:xfrm>
              <a:off x="4778826" y="2908000"/>
              <a:ext cx="3018655" cy="307904"/>
            </a:xfrm>
            <a:prstGeom prst="rect">
              <a:avLst/>
            </a:prstGeom>
            <a:solidFill>
              <a:schemeClr val="accent6">
                <a:lumMod val="40000"/>
                <a:lumOff val="60000"/>
              </a:schemeClr>
            </a:solidFill>
          </p:spPr>
          <p:txBody>
            <a:bodyPr wrap="square" anchor="ctr">
              <a:spAutoFit/>
            </a:bodyPr>
            <a:lstStyle>
              <a:lvl1pPr eaLnBrk="0" hangingPunct="0">
                <a:defRPr sz="1900">
                  <a:solidFill>
                    <a:schemeClr val="tx1"/>
                  </a:solidFill>
                  <a:latin typeface="Arial" charset="0"/>
                  <a:cs typeface="Arial" charset="0"/>
                </a:defRPr>
              </a:lvl1pPr>
              <a:lvl2pPr marL="37931725" indent="-37474525" eaLnBrk="0" hangingPunct="0">
                <a:defRPr sz="1900">
                  <a:solidFill>
                    <a:schemeClr val="tx1"/>
                  </a:solidFill>
                  <a:latin typeface="Arial" charset="0"/>
                  <a:cs typeface="Arial" charset="0"/>
                </a:defRPr>
              </a:lvl2pPr>
              <a:lvl3pPr eaLnBrk="0" hangingPunct="0">
                <a:defRPr sz="1900">
                  <a:solidFill>
                    <a:schemeClr val="tx1"/>
                  </a:solidFill>
                  <a:latin typeface="Arial" charset="0"/>
                  <a:cs typeface="Arial" charset="0"/>
                </a:defRPr>
              </a:lvl3pPr>
              <a:lvl4pPr eaLnBrk="0" hangingPunct="0">
                <a:defRPr sz="1900">
                  <a:solidFill>
                    <a:schemeClr val="tx1"/>
                  </a:solidFill>
                  <a:latin typeface="Arial" charset="0"/>
                  <a:cs typeface="Arial" charset="0"/>
                </a:defRPr>
              </a:lvl4pPr>
              <a:lvl5pPr eaLnBrk="0" hangingPunct="0">
                <a:defRPr sz="1900">
                  <a:solidFill>
                    <a:schemeClr val="tx1"/>
                  </a:solidFill>
                  <a:latin typeface="Arial" charset="0"/>
                  <a:cs typeface="Arial" charset="0"/>
                </a:defRPr>
              </a:lvl5pPr>
              <a:lvl6pPr marL="457200" eaLnBrk="0" fontAlgn="base" hangingPunct="0">
                <a:spcBef>
                  <a:spcPct val="0"/>
                </a:spcBef>
                <a:spcAft>
                  <a:spcPct val="0"/>
                </a:spcAft>
                <a:defRPr sz="1900">
                  <a:solidFill>
                    <a:schemeClr val="tx1"/>
                  </a:solidFill>
                  <a:latin typeface="Arial" charset="0"/>
                  <a:cs typeface="Arial" charset="0"/>
                </a:defRPr>
              </a:lvl6pPr>
              <a:lvl7pPr marL="914400" eaLnBrk="0" fontAlgn="base" hangingPunct="0">
                <a:spcBef>
                  <a:spcPct val="0"/>
                </a:spcBef>
                <a:spcAft>
                  <a:spcPct val="0"/>
                </a:spcAft>
                <a:defRPr sz="1900">
                  <a:solidFill>
                    <a:schemeClr val="tx1"/>
                  </a:solidFill>
                  <a:latin typeface="Arial" charset="0"/>
                  <a:cs typeface="Arial" charset="0"/>
                </a:defRPr>
              </a:lvl7pPr>
              <a:lvl8pPr marL="1371600" eaLnBrk="0" fontAlgn="base" hangingPunct="0">
                <a:spcBef>
                  <a:spcPct val="0"/>
                </a:spcBef>
                <a:spcAft>
                  <a:spcPct val="0"/>
                </a:spcAft>
                <a:defRPr sz="1900">
                  <a:solidFill>
                    <a:schemeClr val="tx1"/>
                  </a:solidFill>
                  <a:latin typeface="Arial" charset="0"/>
                  <a:cs typeface="Arial" charset="0"/>
                </a:defRPr>
              </a:lvl8pPr>
              <a:lvl9pPr marL="1828800" eaLnBrk="0" fontAlgn="base" hangingPunct="0">
                <a:spcBef>
                  <a:spcPct val="0"/>
                </a:spcBef>
                <a:spcAft>
                  <a:spcPct val="0"/>
                </a:spcAft>
                <a:defRPr sz="1900">
                  <a:solidFill>
                    <a:schemeClr val="tx1"/>
                  </a:solidFill>
                  <a:latin typeface="Arial" charset="0"/>
                  <a:cs typeface="Arial" charset="0"/>
                </a:defRPr>
              </a:lvl9pPr>
            </a:lstStyle>
            <a:p>
              <a:pPr algn="ctr" defTabSz="683535" eaLnBrk="1" hangingPunct="1">
                <a:defRPr/>
              </a:pPr>
              <a:r>
                <a:rPr lang="en-GB" altLang="en-US" sz="900" b="1" dirty="0">
                  <a:solidFill>
                    <a:prstClr val="black"/>
                  </a:solidFill>
                  <a:latin typeface="Calibri" pitchFamily="4" charset="0"/>
                </a:rPr>
                <a:t>Dabigatran 110 mg BID + P2Y12 inhibitor</a:t>
              </a:r>
              <a:endParaRPr lang="en-GB" altLang="en-US" sz="900" b="1" baseline="30000" dirty="0">
                <a:solidFill>
                  <a:prstClr val="black"/>
                </a:solidFill>
                <a:latin typeface="Calibri" pitchFamily="4" charset="0"/>
              </a:endParaRPr>
            </a:p>
          </p:txBody>
        </p:sp>
      </p:grpSp>
      <p:sp>
        <p:nvSpPr>
          <p:cNvPr id="64" name="Oval 63"/>
          <p:cNvSpPr/>
          <p:nvPr/>
        </p:nvSpPr>
        <p:spPr>
          <a:xfrm>
            <a:off x="4686305" y="2949293"/>
            <a:ext cx="244079" cy="25241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8476" tIns="34238" rIns="68476" bIns="34238" anchor="ctr"/>
          <a:lstStyle>
            <a:lvl1pPr eaLnBrk="0" hangingPunct="0">
              <a:defRPr sz="1900">
                <a:solidFill>
                  <a:schemeClr val="tx1"/>
                </a:solidFill>
                <a:latin typeface="Arial" charset="0"/>
                <a:cs typeface="Arial" charset="0"/>
              </a:defRPr>
            </a:lvl1pPr>
            <a:lvl2pPr marL="37931725" indent="-37474525" eaLnBrk="0" hangingPunct="0">
              <a:defRPr sz="1900">
                <a:solidFill>
                  <a:schemeClr val="tx1"/>
                </a:solidFill>
                <a:latin typeface="Arial" charset="0"/>
                <a:cs typeface="Arial" charset="0"/>
              </a:defRPr>
            </a:lvl2pPr>
            <a:lvl3pPr eaLnBrk="0" hangingPunct="0">
              <a:defRPr sz="1900">
                <a:solidFill>
                  <a:schemeClr val="tx1"/>
                </a:solidFill>
                <a:latin typeface="Arial" charset="0"/>
                <a:cs typeface="Arial" charset="0"/>
              </a:defRPr>
            </a:lvl3pPr>
            <a:lvl4pPr eaLnBrk="0" hangingPunct="0">
              <a:defRPr sz="1900">
                <a:solidFill>
                  <a:schemeClr val="tx1"/>
                </a:solidFill>
                <a:latin typeface="Arial" charset="0"/>
                <a:cs typeface="Arial" charset="0"/>
              </a:defRPr>
            </a:lvl4pPr>
            <a:lvl5pPr eaLnBrk="0" hangingPunct="0">
              <a:defRPr sz="1900">
                <a:solidFill>
                  <a:schemeClr val="tx1"/>
                </a:solidFill>
                <a:latin typeface="Arial" charset="0"/>
                <a:cs typeface="Arial" charset="0"/>
              </a:defRPr>
            </a:lvl5pPr>
            <a:lvl6pPr marL="457200" eaLnBrk="0" fontAlgn="base" hangingPunct="0">
              <a:spcBef>
                <a:spcPct val="0"/>
              </a:spcBef>
              <a:spcAft>
                <a:spcPct val="0"/>
              </a:spcAft>
              <a:defRPr sz="1900">
                <a:solidFill>
                  <a:schemeClr val="tx1"/>
                </a:solidFill>
                <a:latin typeface="Arial" charset="0"/>
                <a:cs typeface="Arial" charset="0"/>
              </a:defRPr>
            </a:lvl6pPr>
            <a:lvl7pPr marL="914400" eaLnBrk="0" fontAlgn="base" hangingPunct="0">
              <a:spcBef>
                <a:spcPct val="0"/>
              </a:spcBef>
              <a:spcAft>
                <a:spcPct val="0"/>
              </a:spcAft>
              <a:defRPr sz="1900">
                <a:solidFill>
                  <a:schemeClr val="tx1"/>
                </a:solidFill>
                <a:latin typeface="Arial" charset="0"/>
                <a:cs typeface="Arial" charset="0"/>
              </a:defRPr>
            </a:lvl7pPr>
            <a:lvl8pPr marL="1371600" eaLnBrk="0" fontAlgn="base" hangingPunct="0">
              <a:spcBef>
                <a:spcPct val="0"/>
              </a:spcBef>
              <a:spcAft>
                <a:spcPct val="0"/>
              </a:spcAft>
              <a:defRPr sz="1900">
                <a:solidFill>
                  <a:schemeClr val="tx1"/>
                </a:solidFill>
                <a:latin typeface="Arial" charset="0"/>
                <a:cs typeface="Arial" charset="0"/>
              </a:defRPr>
            </a:lvl8pPr>
            <a:lvl9pPr marL="1828800" eaLnBrk="0" fontAlgn="base" hangingPunct="0">
              <a:spcBef>
                <a:spcPct val="0"/>
              </a:spcBef>
              <a:spcAft>
                <a:spcPct val="0"/>
              </a:spcAft>
              <a:defRPr sz="1900">
                <a:solidFill>
                  <a:schemeClr val="tx1"/>
                </a:solidFill>
                <a:latin typeface="Arial" charset="0"/>
                <a:cs typeface="Arial" charset="0"/>
              </a:defRPr>
            </a:lvl9pPr>
          </a:lstStyle>
          <a:p>
            <a:pPr algn="ctr" defTabSz="683535" eaLnBrk="1" hangingPunct="1">
              <a:defRPr/>
            </a:pPr>
            <a:endParaRPr lang="en-GB" altLang="en-US" dirty="0">
              <a:solidFill>
                <a:srgbClr val="FFFFFF"/>
              </a:solidFill>
              <a:latin typeface="Calibri" pitchFamily="4" charset="0"/>
            </a:endParaRPr>
          </a:p>
        </p:txBody>
      </p:sp>
      <p:sp>
        <p:nvSpPr>
          <p:cNvPr id="65" name="TextBox 3"/>
          <p:cNvSpPr txBox="1">
            <a:spLocks noChangeArrowheads="1"/>
          </p:cNvSpPr>
          <p:nvPr/>
        </p:nvSpPr>
        <p:spPr bwMode="auto">
          <a:xfrm>
            <a:off x="4697993" y="2927511"/>
            <a:ext cx="310752" cy="287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6077" tIns="28042" rIns="56077" bIns="28042">
            <a:spAutoFit/>
          </a:bodyPr>
          <a:lstStyle>
            <a:lvl1pPr eaLnBrk="0" hangingPunct="0">
              <a:defRPr sz="1900">
                <a:solidFill>
                  <a:schemeClr val="tx1"/>
                </a:solidFill>
                <a:latin typeface="Arial" charset="0"/>
                <a:cs typeface="Arial" charset="0"/>
              </a:defRPr>
            </a:lvl1pPr>
            <a:lvl2pPr marL="742950" indent="-285750" eaLnBrk="0" hangingPunct="0">
              <a:defRPr sz="1900">
                <a:solidFill>
                  <a:schemeClr val="tx1"/>
                </a:solidFill>
                <a:latin typeface="Arial" charset="0"/>
                <a:cs typeface="Arial" charset="0"/>
              </a:defRPr>
            </a:lvl2pPr>
            <a:lvl3pPr marL="1143000" indent="-228600" eaLnBrk="0" hangingPunct="0">
              <a:defRPr sz="1900">
                <a:solidFill>
                  <a:schemeClr val="tx1"/>
                </a:solidFill>
                <a:latin typeface="Arial" charset="0"/>
                <a:cs typeface="Arial" charset="0"/>
              </a:defRPr>
            </a:lvl3pPr>
            <a:lvl4pPr marL="1600200" indent="-228600" eaLnBrk="0" hangingPunct="0">
              <a:defRPr sz="1900">
                <a:solidFill>
                  <a:schemeClr val="tx1"/>
                </a:solidFill>
                <a:latin typeface="Arial" charset="0"/>
                <a:cs typeface="Arial" charset="0"/>
              </a:defRPr>
            </a:lvl4pPr>
            <a:lvl5pPr marL="2057400" indent="-228600" eaLnBrk="0" hangingPunct="0">
              <a:defRPr sz="1900">
                <a:solidFill>
                  <a:schemeClr val="tx1"/>
                </a:solidFill>
                <a:latin typeface="Arial" charset="0"/>
                <a:cs typeface="Arial" charset="0"/>
              </a:defRPr>
            </a:lvl5pPr>
            <a:lvl6pPr marL="2514600" indent="-228600" defTabSz="912813" eaLnBrk="0" fontAlgn="base" hangingPunct="0">
              <a:spcBef>
                <a:spcPct val="0"/>
              </a:spcBef>
              <a:spcAft>
                <a:spcPct val="0"/>
              </a:spcAft>
              <a:defRPr sz="1900">
                <a:solidFill>
                  <a:schemeClr val="tx1"/>
                </a:solidFill>
                <a:latin typeface="Arial" charset="0"/>
                <a:cs typeface="Arial" charset="0"/>
              </a:defRPr>
            </a:lvl6pPr>
            <a:lvl7pPr marL="2971800" indent="-228600" defTabSz="912813" eaLnBrk="0" fontAlgn="base" hangingPunct="0">
              <a:spcBef>
                <a:spcPct val="0"/>
              </a:spcBef>
              <a:spcAft>
                <a:spcPct val="0"/>
              </a:spcAft>
              <a:defRPr sz="1900">
                <a:solidFill>
                  <a:schemeClr val="tx1"/>
                </a:solidFill>
                <a:latin typeface="Arial" charset="0"/>
                <a:cs typeface="Arial" charset="0"/>
              </a:defRPr>
            </a:lvl7pPr>
            <a:lvl8pPr marL="3429000" indent="-228600" defTabSz="912813" eaLnBrk="0" fontAlgn="base" hangingPunct="0">
              <a:spcBef>
                <a:spcPct val="0"/>
              </a:spcBef>
              <a:spcAft>
                <a:spcPct val="0"/>
              </a:spcAft>
              <a:defRPr sz="1900">
                <a:solidFill>
                  <a:schemeClr val="tx1"/>
                </a:solidFill>
                <a:latin typeface="Arial" charset="0"/>
                <a:cs typeface="Arial" charset="0"/>
              </a:defRPr>
            </a:lvl8pPr>
            <a:lvl9pPr marL="3886200" indent="-228600" defTabSz="912813" eaLnBrk="0" fontAlgn="base" hangingPunct="0">
              <a:spcBef>
                <a:spcPct val="0"/>
              </a:spcBef>
              <a:spcAft>
                <a:spcPct val="0"/>
              </a:spcAft>
              <a:defRPr sz="1900">
                <a:solidFill>
                  <a:schemeClr val="tx1"/>
                </a:solidFill>
                <a:latin typeface="Arial" charset="0"/>
                <a:cs typeface="Arial" charset="0"/>
              </a:defRPr>
            </a:lvl9pPr>
          </a:lstStyle>
          <a:p>
            <a:pPr defTabSz="683535" eaLnBrk="1" hangingPunct="1"/>
            <a:r>
              <a:rPr lang="en-GB" altLang="en-US" sz="1500" dirty="0">
                <a:solidFill>
                  <a:prstClr val="black"/>
                </a:solidFill>
                <a:latin typeface="Calibri" pitchFamily="4" charset="0"/>
                <a:ea typeface="MS PGothic" pitchFamily="34" charset="-128"/>
              </a:rPr>
              <a:t>R</a:t>
            </a:r>
          </a:p>
        </p:txBody>
      </p:sp>
      <p:sp>
        <p:nvSpPr>
          <p:cNvPr id="70" name="Text Placeholder 3">
            <a:extLst>
              <a:ext uri="{FF2B5EF4-FFF2-40B4-BE49-F238E27FC236}">
                <a16:creationId xmlns:a16="http://schemas.microsoft.com/office/drawing/2014/main" id="{20703519-D1F2-4B74-9819-33D10B8D1B3D}"/>
              </a:ext>
            </a:extLst>
          </p:cNvPr>
          <p:cNvSpPr txBox="1">
            <a:spLocks/>
          </p:cNvSpPr>
          <p:nvPr/>
        </p:nvSpPr>
        <p:spPr bwMode="auto">
          <a:xfrm>
            <a:off x="1631504" y="6405678"/>
            <a:ext cx="8986508" cy="407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223838" indent="-225425" algn="r" rtl="1" eaLnBrk="1" fontAlgn="base" hangingPunct="1">
              <a:lnSpc>
                <a:spcPct val="90000"/>
              </a:lnSpc>
              <a:spcBef>
                <a:spcPct val="30000"/>
              </a:spcBef>
              <a:spcAft>
                <a:spcPct val="0"/>
              </a:spcAft>
              <a:buSzPct val="100000"/>
              <a:buFont typeface="Arial" pitchFamily="34" charset="0"/>
              <a:buChar char="•"/>
              <a:defRPr sz="2400">
                <a:solidFill>
                  <a:schemeClr val="bg2"/>
                </a:solidFill>
                <a:latin typeface="+mn-lt"/>
                <a:ea typeface="MS PGothic" pitchFamily="34" charset="-128"/>
                <a:cs typeface="+mn-cs"/>
              </a:defRPr>
            </a:lvl1pPr>
            <a:lvl2pPr marL="569913" indent="-230188" algn="r" rtl="1" eaLnBrk="1" fontAlgn="base" hangingPunct="1">
              <a:lnSpc>
                <a:spcPct val="90000"/>
              </a:lnSpc>
              <a:spcBef>
                <a:spcPct val="30000"/>
              </a:spcBef>
              <a:spcAft>
                <a:spcPct val="0"/>
              </a:spcAft>
              <a:buFont typeface="Arial" pitchFamily="34" charset="0"/>
              <a:buChar char="•"/>
              <a:defRPr sz="2000">
                <a:solidFill>
                  <a:schemeClr val="bg2"/>
                </a:solidFill>
                <a:latin typeface="+mn-lt"/>
                <a:ea typeface="Arial" charset="0"/>
                <a:cs typeface="+mn-cs"/>
              </a:defRPr>
            </a:lvl2pPr>
            <a:lvl3pPr marL="912813" indent="-230188" algn="r" rtl="1" eaLnBrk="1" fontAlgn="base" hangingPunct="1">
              <a:lnSpc>
                <a:spcPct val="90000"/>
              </a:lnSpc>
              <a:spcBef>
                <a:spcPct val="30000"/>
              </a:spcBef>
              <a:spcAft>
                <a:spcPct val="0"/>
              </a:spcAft>
              <a:buFont typeface="Arial" pitchFamily="34" charset="0"/>
              <a:buChar char="•"/>
              <a:defRPr>
                <a:solidFill>
                  <a:schemeClr val="bg2"/>
                </a:solidFill>
                <a:latin typeface="+mn-lt"/>
                <a:ea typeface="Arial" charset="0"/>
                <a:cs typeface="+mn-cs"/>
              </a:defRPr>
            </a:lvl3pPr>
            <a:lvl4pPr marL="1258888" indent="-230188" algn="r" rtl="1" eaLnBrk="1" fontAlgn="base" hangingPunct="1">
              <a:lnSpc>
                <a:spcPct val="90000"/>
              </a:lnSpc>
              <a:spcBef>
                <a:spcPct val="30000"/>
              </a:spcBef>
              <a:spcAft>
                <a:spcPct val="0"/>
              </a:spcAft>
              <a:buFont typeface="Arial" pitchFamily="34" charset="0"/>
              <a:buChar char="•"/>
              <a:defRPr sz="1600">
                <a:solidFill>
                  <a:schemeClr val="bg2"/>
                </a:solidFill>
                <a:latin typeface="+mn-lt"/>
                <a:ea typeface="Arial" charset="0"/>
                <a:cs typeface="+mn-cs"/>
              </a:defRPr>
            </a:lvl4pPr>
            <a:lvl5pPr marL="1601788" indent="-230188" algn="r" rtl="1" eaLnBrk="1" fontAlgn="base" hangingPunct="1">
              <a:lnSpc>
                <a:spcPct val="90000"/>
              </a:lnSpc>
              <a:spcBef>
                <a:spcPct val="30000"/>
              </a:spcBef>
              <a:spcAft>
                <a:spcPct val="0"/>
              </a:spcAft>
              <a:buFont typeface="Arial" pitchFamily="34" charset="0"/>
              <a:buChar char="•"/>
              <a:defRPr sz="1400">
                <a:solidFill>
                  <a:schemeClr val="bg2"/>
                </a:solidFill>
                <a:latin typeface="+mn-lt"/>
                <a:ea typeface="Arial" charset="0"/>
                <a:cs typeface="+mn-cs"/>
              </a:defRPr>
            </a:lvl5pPr>
            <a:lvl6pPr marL="2060575" indent="-230188" algn="r" rtl="1" eaLnBrk="1" fontAlgn="base" hangingPunct="1">
              <a:lnSpc>
                <a:spcPct val="90000"/>
              </a:lnSpc>
              <a:spcBef>
                <a:spcPct val="30000"/>
              </a:spcBef>
              <a:spcAft>
                <a:spcPct val="0"/>
              </a:spcAft>
              <a:buFont typeface="Arial" pitchFamily="34" charset="0"/>
              <a:buChar char="»"/>
              <a:defRPr sz="1200">
                <a:solidFill>
                  <a:srgbClr val="3A76AD"/>
                </a:solidFill>
                <a:latin typeface="+mn-lt"/>
                <a:cs typeface="+mn-cs"/>
              </a:defRPr>
            </a:lvl6pPr>
            <a:lvl7pPr marL="2517775" indent="-230188" algn="r" rtl="1" eaLnBrk="1" fontAlgn="base" hangingPunct="1">
              <a:lnSpc>
                <a:spcPct val="90000"/>
              </a:lnSpc>
              <a:spcBef>
                <a:spcPct val="30000"/>
              </a:spcBef>
              <a:spcAft>
                <a:spcPct val="0"/>
              </a:spcAft>
              <a:buFont typeface="Arial" pitchFamily="34" charset="0"/>
              <a:buChar char="»"/>
              <a:defRPr sz="1200">
                <a:solidFill>
                  <a:srgbClr val="3A76AD"/>
                </a:solidFill>
                <a:latin typeface="+mn-lt"/>
                <a:cs typeface="+mn-cs"/>
              </a:defRPr>
            </a:lvl7pPr>
            <a:lvl8pPr marL="2974975" indent="-230188" algn="r" rtl="1" eaLnBrk="1" fontAlgn="base" hangingPunct="1">
              <a:lnSpc>
                <a:spcPct val="90000"/>
              </a:lnSpc>
              <a:spcBef>
                <a:spcPct val="30000"/>
              </a:spcBef>
              <a:spcAft>
                <a:spcPct val="0"/>
              </a:spcAft>
              <a:buFont typeface="Arial" pitchFamily="34" charset="0"/>
              <a:buChar char="»"/>
              <a:defRPr sz="1200">
                <a:solidFill>
                  <a:srgbClr val="3A76AD"/>
                </a:solidFill>
                <a:latin typeface="+mn-lt"/>
                <a:cs typeface="+mn-cs"/>
              </a:defRPr>
            </a:lvl8pPr>
            <a:lvl9pPr marL="3432175" indent="-230188" algn="r" rtl="1" eaLnBrk="1" fontAlgn="base" hangingPunct="1">
              <a:lnSpc>
                <a:spcPct val="90000"/>
              </a:lnSpc>
              <a:spcBef>
                <a:spcPct val="30000"/>
              </a:spcBef>
              <a:spcAft>
                <a:spcPct val="0"/>
              </a:spcAft>
              <a:buFont typeface="Arial" pitchFamily="34" charset="0"/>
              <a:buChar char="»"/>
              <a:defRPr sz="1200">
                <a:solidFill>
                  <a:srgbClr val="3A76AD"/>
                </a:solidFill>
                <a:latin typeface="+mn-lt"/>
                <a:cs typeface="+mn-cs"/>
              </a:defRPr>
            </a:lvl9pPr>
          </a:lstStyle>
          <a:p>
            <a:pPr marL="0" indent="0" algn="just" rtl="0">
              <a:lnSpc>
                <a:spcPct val="100000"/>
              </a:lnSpc>
              <a:buNone/>
            </a:pPr>
            <a:r>
              <a:rPr lang="en-GB" sz="1200" i="1" kern="0" dirty="0">
                <a:solidFill>
                  <a:prstClr val="black"/>
                </a:solidFill>
                <a:latin typeface="Arial" panose="020B0604020202020204" pitchFamily="34" charset="0"/>
                <a:cs typeface="Arial" panose="020B0604020202020204" pitchFamily="34" charset="0"/>
              </a:rPr>
              <a:t>1. Gibson CM, et al. N </a:t>
            </a:r>
            <a:r>
              <a:rPr lang="en-GB" sz="1200" i="1" kern="0" dirty="0" err="1">
                <a:solidFill>
                  <a:prstClr val="black"/>
                </a:solidFill>
                <a:latin typeface="Arial" panose="020B0604020202020204" pitchFamily="34" charset="0"/>
                <a:cs typeface="Arial" panose="020B0604020202020204" pitchFamily="34" charset="0"/>
              </a:rPr>
              <a:t>Engl</a:t>
            </a:r>
            <a:r>
              <a:rPr lang="en-GB" sz="1200" i="1" kern="0" dirty="0">
                <a:solidFill>
                  <a:prstClr val="black"/>
                </a:solidFill>
                <a:latin typeface="Arial" panose="020B0604020202020204" pitchFamily="34" charset="0"/>
                <a:cs typeface="Arial" panose="020B0604020202020204" pitchFamily="34" charset="0"/>
              </a:rPr>
              <a:t> J Med 2016;375:2423–2434; 2. Cannon CP, et al. N </a:t>
            </a:r>
            <a:r>
              <a:rPr lang="en-GB" sz="1200" i="1" kern="0" dirty="0" err="1">
                <a:solidFill>
                  <a:prstClr val="black"/>
                </a:solidFill>
                <a:latin typeface="Arial" panose="020B0604020202020204" pitchFamily="34" charset="0"/>
                <a:cs typeface="Arial" panose="020B0604020202020204" pitchFamily="34" charset="0"/>
              </a:rPr>
              <a:t>Engl</a:t>
            </a:r>
            <a:r>
              <a:rPr lang="en-GB" sz="1200" i="1" kern="0" dirty="0">
                <a:solidFill>
                  <a:prstClr val="black"/>
                </a:solidFill>
                <a:latin typeface="Arial" panose="020B0604020202020204" pitchFamily="34" charset="0"/>
                <a:cs typeface="Arial" panose="020B0604020202020204" pitchFamily="34" charset="0"/>
              </a:rPr>
              <a:t> J Med 2017;377:1513–1524; 3. Lopes RD, et al.  N </a:t>
            </a:r>
            <a:r>
              <a:rPr lang="en-GB" sz="1200" i="1" kern="0" dirty="0" err="1">
                <a:solidFill>
                  <a:prstClr val="black"/>
                </a:solidFill>
                <a:latin typeface="Arial" panose="020B0604020202020204" pitchFamily="34" charset="0"/>
                <a:cs typeface="Arial" panose="020B0604020202020204" pitchFamily="34" charset="0"/>
              </a:rPr>
              <a:t>Engl</a:t>
            </a:r>
            <a:r>
              <a:rPr lang="en-GB" sz="1200" i="1" kern="0" dirty="0">
                <a:solidFill>
                  <a:prstClr val="black"/>
                </a:solidFill>
                <a:latin typeface="Arial" panose="020B0604020202020204" pitchFamily="34" charset="0"/>
                <a:cs typeface="Arial" panose="020B0604020202020204" pitchFamily="34" charset="0"/>
              </a:rPr>
              <a:t> J Med 2019; doi:10.1056/NEJMoa1817083</a:t>
            </a:r>
          </a:p>
        </p:txBody>
      </p:sp>
      <p:sp>
        <p:nvSpPr>
          <p:cNvPr id="71" name="Left Brace 70">
            <a:extLst>
              <a:ext uri="{FF2B5EF4-FFF2-40B4-BE49-F238E27FC236}">
                <a16:creationId xmlns:a16="http://schemas.microsoft.com/office/drawing/2014/main" id="{17A13C35-5909-4927-B07D-3FD26463CCDD}"/>
              </a:ext>
            </a:extLst>
          </p:cNvPr>
          <p:cNvSpPr/>
          <p:nvPr/>
        </p:nvSpPr>
        <p:spPr bwMode="auto">
          <a:xfrm rot="16200000">
            <a:off x="4050426" y="1981041"/>
            <a:ext cx="915740" cy="5868611"/>
          </a:xfrm>
          <a:prstGeom prst="leftBrace">
            <a:avLst>
              <a:gd name="adj1" fmla="val 93266"/>
              <a:gd name="adj2" fmla="val 50000"/>
            </a:avLst>
          </a:prstGeom>
          <a:noFill/>
          <a:ln w="19050" cap="flat" cmpd="sng" algn="ctr">
            <a:solidFill>
              <a:schemeClr val="tx1"/>
            </a:solidFill>
            <a:prstDash val="solid"/>
            <a:round/>
            <a:headEnd type="none" w="med" len="med"/>
            <a:tailEnd type="none" w="med" len="med"/>
          </a:ln>
          <a:effectLst/>
        </p:spPr>
        <p:txBody>
          <a:bodyPr vert="horz" wrap="square" lIns="0" tIns="0" rIns="0" bIns="0" numCol="1" rtlCol="1" anchor="t" anchorCtr="0" compatLnSpc="1">
            <a:prstTxWarp prst="textNoShape">
              <a:avLst/>
            </a:prstTxWarp>
          </a:bodyPr>
          <a:lstStyle/>
          <a:p>
            <a:pPr fontAlgn="base">
              <a:lnSpc>
                <a:spcPct val="90000"/>
              </a:lnSpc>
              <a:spcBef>
                <a:spcPct val="30000"/>
              </a:spcBef>
              <a:spcAft>
                <a:spcPct val="0"/>
              </a:spcAft>
              <a:buClr>
                <a:srgbClr val="FF9900"/>
              </a:buClr>
            </a:pPr>
            <a:endParaRPr lang="he-IL" sz="1000">
              <a:solidFill>
                <a:prstClr val="black"/>
              </a:solidFill>
              <a:latin typeface="Arial" pitchFamily="34" charset="0"/>
              <a:ea typeface="Arial Unicode MS" pitchFamily="34" charset="-128"/>
              <a:cs typeface="Arial" pitchFamily="34" charset="0"/>
            </a:endParaRPr>
          </a:p>
        </p:txBody>
      </p:sp>
      <p:sp>
        <p:nvSpPr>
          <p:cNvPr id="72" name="TextBox 71">
            <a:extLst>
              <a:ext uri="{FF2B5EF4-FFF2-40B4-BE49-F238E27FC236}">
                <a16:creationId xmlns:a16="http://schemas.microsoft.com/office/drawing/2014/main" id="{453A9B2B-4C91-4FB8-BF3E-D35080C37D6A}"/>
              </a:ext>
            </a:extLst>
          </p:cNvPr>
          <p:cNvSpPr txBox="1"/>
          <p:nvPr/>
        </p:nvSpPr>
        <p:spPr>
          <a:xfrm>
            <a:off x="2927649" y="5495055"/>
            <a:ext cx="3159839" cy="369332"/>
          </a:xfrm>
          <a:prstGeom prst="rect">
            <a:avLst/>
          </a:prstGeom>
          <a:noFill/>
        </p:spPr>
        <p:txBody>
          <a:bodyPr wrap="none" rtlCol="1">
            <a:spAutoFit/>
          </a:bodyPr>
          <a:lstStyle/>
          <a:p>
            <a:r>
              <a:rPr lang="en-US" dirty="0">
                <a:solidFill>
                  <a:prstClr val="black"/>
                </a:solidFill>
                <a:latin typeface="Arial"/>
                <a:cs typeface="Arial"/>
              </a:rPr>
              <a:t>No triple therapy with NOAC!</a:t>
            </a:r>
            <a:endParaRPr lang="he-IL" dirty="0">
              <a:solidFill>
                <a:prstClr val="black"/>
              </a:solidFill>
              <a:latin typeface="Arial"/>
              <a:cs typeface="Arial"/>
            </a:endParaRPr>
          </a:p>
        </p:txBody>
      </p:sp>
      <p:sp>
        <p:nvSpPr>
          <p:cNvPr id="67" name="Title 1">
            <a:extLst>
              <a:ext uri="{FF2B5EF4-FFF2-40B4-BE49-F238E27FC236}">
                <a16:creationId xmlns:a16="http://schemas.microsoft.com/office/drawing/2014/main" id="{AE7DB956-90CC-458E-A9C5-CA3E3916F015}"/>
              </a:ext>
            </a:extLst>
          </p:cNvPr>
          <p:cNvSpPr txBox="1">
            <a:spLocks/>
          </p:cNvSpPr>
          <p:nvPr/>
        </p:nvSpPr>
        <p:spPr bwMode="auto">
          <a:xfrm>
            <a:off x="1736171" y="-7938"/>
            <a:ext cx="8716963" cy="1047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lvl1pPr algn="l" rtl="1" eaLnBrk="1" fontAlgn="base" hangingPunct="1">
              <a:spcBef>
                <a:spcPct val="0"/>
              </a:spcBef>
              <a:spcAft>
                <a:spcPct val="0"/>
              </a:spcAft>
              <a:defRPr sz="2400" b="1">
                <a:solidFill>
                  <a:srgbClr val="660033"/>
                </a:solidFill>
                <a:latin typeface="+mj-lt"/>
                <a:ea typeface="MS PGothic" pitchFamily="34" charset="-128"/>
                <a:cs typeface="+mj-cs"/>
              </a:defRPr>
            </a:lvl1pPr>
            <a:lvl2pPr algn="l" rtl="1" eaLnBrk="1" fontAlgn="base" hangingPunct="1">
              <a:spcBef>
                <a:spcPct val="0"/>
              </a:spcBef>
              <a:spcAft>
                <a:spcPct val="0"/>
              </a:spcAft>
              <a:defRPr sz="2400" b="1">
                <a:solidFill>
                  <a:srgbClr val="660033"/>
                </a:solidFill>
                <a:latin typeface="Arial" pitchFamily="34" charset="0"/>
                <a:ea typeface="MS PGothic" pitchFamily="34" charset="-128"/>
                <a:cs typeface="Arial" pitchFamily="34" charset="0"/>
              </a:defRPr>
            </a:lvl2pPr>
            <a:lvl3pPr algn="l" rtl="1" eaLnBrk="1" fontAlgn="base" hangingPunct="1">
              <a:spcBef>
                <a:spcPct val="0"/>
              </a:spcBef>
              <a:spcAft>
                <a:spcPct val="0"/>
              </a:spcAft>
              <a:defRPr sz="2400" b="1">
                <a:solidFill>
                  <a:srgbClr val="660033"/>
                </a:solidFill>
                <a:latin typeface="Arial" pitchFamily="34" charset="0"/>
                <a:ea typeface="MS PGothic" pitchFamily="34" charset="-128"/>
                <a:cs typeface="Arial" pitchFamily="34" charset="0"/>
              </a:defRPr>
            </a:lvl3pPr>
            <a:lvl4pPr algn="l" rtl="1" eaLnBrk="1" fontAlgn="base" hangingPunct="1">
              <a:spcBef>
                <a:spcPct val="0"/>
              </a:spcBef>
              <a:spcAft>
                <a:spcPct val="0"/>
              </a:spcAft>
              <a:defRPr sz="2400" b="1">
                <a:solidFill>
                  <a:srgbClr val="660033"/>
                </a:solidFill>
                <a:latin typeface="Arial" pitchFamily="34" charset="0"/>
                <a:ea typeface="MS PGothic" pitchFamily="34" charset="-128"/>
                <a:cs typeface="Arial" pitchFamily="34" charset="0"/>
              </a:defRPr>
            </a:lvl4pPr>
            <a:lvl5pPr algn="l" rtl="1" eaLnBrk="1" fontAlgn="base" hangingPunct="1">
              <a:spcBef>
                <a:spcPct val="0"/>
              </a:spcBef>
              <a:spcAft>
                <a:spcPct val="0"/>
              </a:spcAft>
              <a:defRPr sz="2400" b="1">
                <a:solidFill>
                  <a:srgbClr val="660033"/>
                </a:solidFill>
                <a:latin typeface="Arial" pitchFamily="34" charset="0"/>
                <a:ea typeface="MS PGothic" pitchFamily="34" charset="-128"/>
                <a:cs typeface="Arial" pitchFamily="34" charset="0"/>
              </a:defRPr>
            </a:lvl5pPr>
            <a:lvl6pPr marL="457200" algn="l" rtl="1" eaLnBrk="1" fontAlgn="base" hangingPunct="1">
              <a:lnSpc>
                <a:spcPct val="90000"/>
              </a:lnSpc>
              <a:spcBef>
                <a:spcPct val="30000"/>
              </a:spcBef>
              <a:spcAft>
                <a:spcPct val="0"/>
              </a:spcAft>
              <a:defRPr sz="2400" b="1">
                <a:solidFill>
                  <a:srgbClr val="3A76AD"/>
                </a:solidFill>
                <a:latin typeface="Arial" pitchFamily="34" charset="0"/>
                <a:cs typeface="Arial" pitchFamily="34" charset="0"/>
              </a:defRPr>
            </a:lvl6pPr>
            <a:lvl7pPr marL="914400" algn="l" rtl="1" eaLnBrk="1" fontAlgn="base" hangingPunct="1">
              <a:lnSpc>
                <a:spcPct val="90000"/>
              </a:lnSpc>
              <a:spcBef>
                <a:spcPct val="30000"/>
              </a:spcBef>
              <a:spcAft>
                <a:spcPct val="0"/>
              </a:spcAft>
              <a:defRPr sz="2400" b="1">
                <a:solidFill>
                  <a:srgbClr val="3A76AD"/>
                </a:solidFill>
                <a:latin typeface="Arial" pitchFamily="34" charset="0"/>
                <a:cs typeface="Arial" pitchFamily="34" charset="0"/>
              </a:defRPr>
            </a:lvl7pPr>
            <a:lvl8pPr marL="1371600" algn="l" rtl="1" eaLnBrk="1" fontAlgn="base" hangingPunct="1">
              <a:lnSpc>
                <a:spcPct val="90000"/>
              </a:lnSpc>
              <a:spcBef>
                <a:spcPct val="30000"/>
              </a:spcBef>
              <a:spcAft>
                <a:spcPct val="0"/>
              </a:spcAft>
              <a:defRPr sz="2400" b="1">
                <a:solidFill>
                  <a:srgbClr val="3A76AD"/>
                </a:solidFill>
                <a:latin typeface="Arial" pitchFamily="34" charset="0"/>
                <a:cs typeface="Arial" pitchFamily="34" charset="0"/>
              </a:defRPr>
            </a:lvl8pPr>
            <a:lvl9pPr marL="1828800" algn="l" rtl="1" eaLnBrk="1" fontAlgn="base" hangingPunct="1">
              <a:lnSpc>
                <a:spcPct val="90000"/>
              </a:lnSpc>
              <a:spcBef>
                <a:spcPct val="30000"/>
              </a:spcBef>
              <a:spcAft>
                <a:spcPct val="0"/>
              </a:spcAft>
              <a:defRPr sz="2400" b="1">
                <a:solidFill>
                  <a:srgbClr val="3A76AD"/>
                </a:solidFill>
                <a:latin typeface="Arial" pitchFamily="34" charset="0"/>
                <a:cs typeface="Arial" pitchFamily="34" charset="0"/>
              </a:defRPr>
            </a:lvl9pPr>
          </a:lstStyle>
          <a:p>
            <a:pPr algn="ctr" rtl="0"/>
            <a:r>
              <a:rPr lang="en-GB" sz="2800" kern="0" dirty="0">
                <a:solidFill>
                  <a:schemeClr val="accent2">
                    <a:lumMod val="50000"/>
                  </a:schemeClr>
                </a:solidFill>
                <a:latin typeface="Arial" panose="020B0604020202020204" pitchFamily="34" charset="0"/>
                <a:cs typeface="Arial" panose="020B0604020202020204" pitchFamily="34" charset="0"/>
              </a:rPr>
              <a:t>What evidence is there for prevention OF Stent thrombosis in patients with AF and  ACS/PCI?</a:t>
            </a:r>
          </a:p>
        </p:txBody>
      </p:sp>
    </p:spTree>
    <p:extLst>
      <p:ext uri="{BB962C8B-B14F-4D97-AF65-F5344CB8AC3E}">
        <p14:creationId xmlns:p14="http://schemas.microsoft.com/office/powerpoint/2010/main" val="2345565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7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4BCE50BD-961B-E246-8ACC-FF4C0B0E7DAF}"/>
              </a:ext>
            </a:extLst>
          </p:cNvPr>
          <p:cNvGrpSpPr/>
          <p:nvPr/>
        </p:nvGrpSpPr>
        <p:grpSpPr>
          <a:xfrm>
            <a:off x="1763885" y="1352767"/>
            <a:ext cx="8613704" cy="4828154"/>
            <a:chOff x="247250" y="1551008"/>
            <a:chExt cx="8833139" cy="3392266"/>
          </a:xfrm>
        </p:grpSpPr>
        <p:sp>
          <p:nvSpPr>
            <p:cNvPr id="6" name="TextBox 5">
              <a:extLst>
                <a:ext uri="{FF2B5EF4-FFF2-40B4-BE49-F238E27FC236}">
                  <a16:creationId xmlns:a16="http://schemas.microsoft.com/office/drawing/2014/main" id="{B122EDD6-2A24-4F4D-B669-99CD34EA8073}"/>
                </a:ext>
              </a:extLst>
            </p:cNvPr>
            <p:cNvSpPr txBox="1"/>
            <p:nvPr/>
          </p:nvSpPr>
          <p:spPr>
            <a:xfrm>
              <a:off x="6658526" y="1603749"/>
              <a:ext cx="2421863" cy="324366"/>
            </a:xfrm>
            <a:prstGeom prst="rect">
              <a:avLst/>
            </a:prstGeom>
            <a:noFill/>
          </p:spPr>
          <p:txBody>
            <a:bodyPr wrap="square" rtlCol="0">
              <a:spAutoFit/>
            </a:bodyPr>
            <a:lstStyle/>
            <a:p>
              <a:pPr defTabSz="457189">
                <a:defRPr/>
              </a:pPr>
              <a:r>
                <a:rPr lang="en-US" sz="1200" b="1" dirty="0">
                  <a:solidFill>
                    <a:srgbClr val="C11900"/>
                  </a:solidFill>
                  <a:latin typeface="Arial" panose="020B0604020202020204"/>
                  <a:ea typeface="ＭＳ Ｐゴシック" pitchFamily="34" charset="-128"/>
                  <a:cs typeface="Arial"/>
                </a:rPr>
                <a:t>VKA + </a:t>
              </a:r>
              <a:r>
                <a:rPr lang="en-US" sz="1200" b="1" u="sng" dirty="0">
                  <a:solidFill>
                    <a:srgbClr val="C11900"/>
                  </a:solidFill>
                  <a:latin typeface="Arial" panose="020B0604020202020204"/>
                  <a:ea typeface="ＭＳ Ｐゴシック" pitchFamily="34" charset="-128"/>
                  <a:cs typeface="Arial"/>
                </a:rPr>
                <a:t>ASA</a:t>
              </a:r>
              <a:r>
                <a:rPr lang="en-US" sz="1200" b="1" dirty="0">
                  <a:solidFill>
                    <a:srgbClr val="C11900"/>
                  </a:solidFill>
                  <a:latin typeface="Arial" panose="020B0604020202020204"/>
                  <a:ea typeface="ＭＳ Ｐゴシック" pitchFamily="34" charset="-128"/>
                  <a:cs typeface="Arial"/>
                </a:rPr>
                <a:t> + P2Y</a:t>
              </a:r>
              <a:r>
                <a:rPr lang="en-US" sz="1200" b="1" baseline="-25000" dirty="0">
                  <a:solidFill>
                    <a:srgbClr val="C11900"/>
                  </a:solidFill>
                  <a:latin typeface="Arial" panose="020B0604020202020204"/>
                  <a:ea typeface="ＭＳ Ｐゴシック" pitchFamily="34" charset="-128"/>
                  <a:cs typeface="Arial"/>
                </a:rPr>
                <a:t>12</a:t>
              </a:r>
              <a:r>
                <a:rPr lang="en-US" sz="1200" b="1" dirty="0">
                  <a:solidFill>
                    <a:srgbClr val="C11900"/>
                  </a:solidFill>
                  <a:latin typeface="Arial" panose="020B0604020202020204"/>
                  <a:ea typeface="ＭＳ Ｐゴシック" pitchFamily="34" charset="-128"/>
                  <a:cs typeface="Arial"/>
                </a:rPr>
                <a:t> </a:t>
              </a:r>
              <a:r>
                <a:rPr lang="en-US" sz="1200" b="1" dirty="0" err="1">
                  <a:solidFill>
                    <a:srgbClr val="C11900"/>
                  </a:solidFill>
                  <a:latin typeface="Arial" panose="020B0604020202020204"/>
                  <a:ea typeface="ＭＳ Ｐゴシック" pitchFamily="34" charset="-128"/>
                  <a:cs typeface="Arial"/>
                </a:rPr>
                <a:t>Inh</a:t>
              </a:r>
              <a:r>
                <a:rPr lang="en-US" sz="1200" b="1" dirty="0">
                  <a:solidFill>
                    <a:srgbClr val="C11900"/>
                  </a:solidFill>
                  <a:latin typeface="Arial" panose="020B0604020202020204"/>
                  <a:ea typeface="ＭＳ Ｐゴシック" pitchFamily="34" charset="-128"/>
                  <a:cs typeface="Arial"/>
                </a:rPr>
                <a:t>. (18.7%)</a:t>
              </a:r>
            </a:p>
          </p:txBody>
        </p:sp>
        <p:pic>
          <p:nvPicPr>
            <p:cNvPr id="23" name="Picture 22">
              <a:extLst>
                <a:ext uri="{FF2B5EF4-FFF2-40B4-BE49-F238E27FC236}">
                  <a16:creationId xmlns:a16="http://schemas.microsoft.com/office/drawing/2014/main" id="{1A5FC9EB-9D59-474D-AC6A-486399F23050}"/>
                </a:ext>
              </a:extLst>
            </p:cNvPr>
            <p:cNvPicPr>
              <a:picLocks noChangeAspect="1"/>
            </p:cNvPicPr>
            <p:nvPr/>
          </p:nvPicPr>
          <p:blipFill>
            <a:blip r:embed="rId3"/>
            <a:stretch>
              <a:fillRect/>
            </a:stretch>
          </p:blipFill>
          <p:spPr>
            <a:xfrm>
              <a:off x="247250" y="1551008"/>
              <a:ext cx="6378934" cy="3392266"/>
            </a:xfrm>
            <a:prstGeom prst="rect">
              <a:avLst/>
            </a:prstGeom>
            <a:noFill/>
          </p:spPr>
        </p:pic>
      </p:grpSp>
      <p:pic>
        <p:nvPicPr>
          <p:cNvPr id="7" name="Picture 6">
            <a:extLst>
              <a:ext uri="{FF2B5EF4-FFF2-40B4-BE49-F238E27FC236}">
                <a16:creationId xmlns:a16="http://schemas.microsoft.com/office/drawing/2014/main" id="{D46210D1-40D6-0041-9932-628A541487D8}"/>
              </a:ext>
            </a:extLst>
          </p:cNvPr>
          <p:cNvPicPr>
            <a:picLocks noChangeAspect="1"/>
          </p:cNvPicPr>
          <p:nvPr/>
        </p:nvPicPr>
        <p:blipFill>
          <a:blip r:embed="rId4"/>
          <a:stretch>
            <a:fillRect/>
          </a:stretch>
        </p:blipFill>
        <p:spPr>
          <a:xfrm>
            <a:off x="1703513" y="1332928"/>
            <a:ext cx="6243825" cy="5074764"/>
          </a:xfrm>
          <a:prstGeom prst="rect">
            <a:avLst/>
          </a:prstGeom>
        </p:spPr>
      </p:pic>
      <p:grpSp>
        <p:nvGrpSpPr>
          <p:cNvPr id="30" name="Group 29">
            <a:extLst>
              <a:ext uri="{FF2B5EF4-FFF2-40B4-BE49-F238E27FC236}">
                <a16:creationId xmlns:a16="http://schemas.microsoft.com/office/drawing/2014/main" id="{B9897B31-5318-EB4F-926D-E206752752D3}"/>
              </a:ext>
            </a:extLst>
          </p:cNvPr>
          <p:cNvGrpSpPr/>
          <p:nvPr/>
        </p:nvGrpSpPr>
        <p:grpSpPr>
          <a:xfrm>
            <a:off x="1764744" y="1352767"/>
            <a:ext cx="8647378" cy="4828154"/>
            <a:chOff x="247250" y="1551008"/>
            <a:chExt cx="8867671" cy="3392266"/>
          </a:xfrm>
        </p:grpSpPr>
        <p:sp>
          <p:nvSpPr>
            <p:cNvPr id="5" name="TextBox 4">
              <a:extLst>
                <a:ext uri="{FF2B5EF4-FFF2-40B4-BE49-F238E27FC236}">
                  <a16:creationId xmlns:a16="http://schemas.microsoft.com/office/drawing/2014/main" id="{2E1D0DCA-BE9A-48FF-AC19-BBE1FF9706E6}"/>
                </a:ext>
              </a:extLst>
            </p:cNvPr>
            <p:cNvSpPr txBox="1"/>
            <p:nvPr/>
          </p:nvSpPr>
          <p:spPr>
            <a:xfrm>
              <a:off x="6693062" y="2170771"/>
              <a:ext cx="2421859" cy="324366"/>
            </a:xfrm>
            <a:prstGeom prst="rect">
              <a:avLst/>
            </a:prstGeom>
            <a:noFill/>
          </p:spPr>
          <p:txBody>
            <a:bodyPr wrap="square" rtlCol="0">
              <a:spAutoFit/>
            </a:bodyPr>
            <a:lstStyle/>
            <a:p>
              <a:pPr defTabSz="457189">
                <a:defRPr/>
              </a:pPr>
              <a:r>
                <a:rPr lang="en-US" sz="1200" b="1" dirty="0">
                  <a:solidFill>
                    <a:srgbClr val="0048C1"/>
                  </a:solidFill>
                  <a:latin typeface="Arial" panose="020B0604020202020204"/>
                  <a:ea typeface="ＭＳ Ｐゴシック" pitchFamily="34" charset="-128"/>
                  <a:cs typeface="Arial"/>
                </a:rPr>
                <a:t>Apixaban + </a:t>
              </a:r>
              <a:r>
                <a:rPr lang="en-US" sz="1200" b="1" u="sng" dirty="0">
                  <a:solidFill>
                    <a:srgbClr val="0048C1"/>
                  </a:solidFill>
                  <a:latin typeface="Arial"/>
                  <a:ea typeface="ＭＳ Ｐゴシック" pitchFamily="34" charset="-128"/>
                  <a:cs typeface="Arial"/>
                </a:rPr>
                <a:t>ASA</a:t>
              </a:r>
              <a:r>
                <a:rPr lang="en-US" sz="1200" b="1" dirty="0">
                  <a:solidFill>
                    <a:srgbClr val="0048C1"/>
                  </a:solidFill>
                  <a:latin typeface="Arial"/>
                  <a:ea typeface="ＭＳ Ｐゴシック" pitchFamily="34" charset="-128"/>
                  <a:cs typeface="Arial"/>
                </a:rPr>
                <a:t> + P2Y</a:t>
              </a:r>
              <a:r>
                <a:rPr lang="en-US" sz="1200" b="1" baseline="-25000" dirty="0">
                  <a:solidFill>
                    <a:srgbClr val="0048C1"/>
                  </a:solidFill>
                  <a:latin typeface="Arial"/>
                  <a:ea typeface="ＭＳ Ｐゴシック" pitchFamily="34" charset="-128"/>
                  <a:cs typeface="Arial"/>
                </a:rPr>
                <a:t>12 </a:t>
              </a:r>
              <a:r>
                <a:rPr lang="en-US" sz="1200" b="1" dirty="0" err="1">
                  <a:solidFill>
                    <a:srgbClr val="0048C1"/>
                  </a:solidFill>
                  <a:latin typeface="Arial"/>
                  <a:ea typeface="ＭＳ Ｐゴシック" pitchFamily="34" charset="-128"/>
                  <a:cs typeface="Arial"/>
                </a:rPr>
                <a:t>Inh</a:t>
              </a:r>
              <a:r>
                <a:rPr lang="en-US" sz="1200" b="1" dirty="0">
                  <a:solidFill>
                    <a:srgbClr val="0048C1"/>
                  </a:solidFill>
                  <a:latin typeface="Arial"/>
                  <a:ea typeface="ＭＳ Ｐゴシック" pitchFamily="34" charset="-128"/>
                  <a:cs typeface="Arial"/>
                </a:rPr>
                <a:t>. (13.8%)</a:t>
              </a:r>
            </a:p>
          </p:txBody>
        </p:sp>
        <p:pic>
          <p:nvPicPr>
            <p:cNvPr id="9" name="Picture 8">
              <a:extLst>
                <a:ext uri="{FF2B5EF4-FFF2-40B4-BE49-F238E27FC236}">
                  <a16:creationId xmlns:a16="http://schemas.microsoft.com/office/drawing/2014/main" id="{080674AF-E265-9C41-BDDE-49D382E04452}"/>
                </a:ext>
              </a:extLst>
            </p:cNvPr>
            <p:cNvPicPr>
              <a:picLocks noChangeAspect="1"/>
            </p:cNvPicPr>
            <p:nvPr/>
          </p:nvPicPr>
          <p:blipFill>
            <a:blip r:embed="rId5"/>
            <a:stretch>
              <a:fillRect/>
            </a:stretch>
          </p:blipFill>
          <p:spPr>
            <a:xfrm>
              <a:off x="247250" y="1551008"/>
              <a:ext cx="6378934" cy="3392266"/>
            </a:xfrm>
            <a:prstGeom prst="rect">
              <a:avLst/>
            </a:prstGeom>
            <a:noFill/>
          </p:spPr>
        </p:pic>
      </p:grpSp>
      <p:grpSp>
        <p:nvGrpSpPr>
          <p:cNvPr id="29" name="Group 28">
            <a:extLst>
              <a:ext uri="{FF2B5EF4-FFF2-40B4-BE49-F238E27FC236}">
                <a16:creationId xmlns:a16="http://schemas.microsoft.com/office/drawing/2014/main" id="{65D5A72B-0790-9945-80F9-FFAB4064BACE}"/>
              </a:ext>
            </a:extLst>
          </p:cNvPr>
          <p:cNvGrpSpPr/>
          <p:nvPr/>
        </p:nvGrpSpPr>
        <p:grpSpPr>
          <a:xfrm>
            <a:off x="1764743" y="1352767"/>
            <a:ext cx="8647379" cy="4828154"/>
            <a:chOff x="247250" y="1551008"/>
            <a:chExt cx="8867672" cy="3392266"/>
          </a:xfrm>
        </p:grpSpPr>
        <p:sp>
          <p:nvSpPr>
            <p:cNvPr id="19" name="TextBox 18">
              <a:extLst>
                <a:ext uri="{FF2B5EF4-FFF2-40B4-BE49-F238E27FC236}">
                  <a16:creationId xmlns:a16="http://schemas.microsoft.com/office/drawing/2014/main" id="{E80A9A9F-863E-F847-9AB2-2CA062F42D59}"/>
                </a:ext>
              </a:extLst>
            </p:cNvPr>
            <p:cNvSpPr txBox="1"/>
            <p:nvPr/>
          </p:nvSpPr>
          <p:spPr>
            <a:xfrm>
              <a:off x="6693060" y="2905611"/>
              <a:ext cx="2421862" cy="194620"/>
            </a:xfrm>
            <a:prstGeom prst="rect">
              <a:avLst/>
            </a:prstGeom>
            <a:noFill/>
          </p:spPr>
          <p:txBody>
            <a:bodyPr wrap="square" rtlCol="0">
              <a:spAutoFit/>
            </a:bodyPr>
            <a:lstStyle/>
            <a:p>
              <a:pPr defTabSz="457189">
                <a:defRPr/>
              </a:pPr>
              <a:r>
                <a:rPr lang="en-US" sz="1200" b="1" dirty="0">
                  <a:solidFill>
                    <a:srgbClr val="0048C1"/>
                  </a:solidFill>
                  <a:latin typeface="Arial" panose="020B0604020202020204"/>
                  <a:ea typeface="ＭＳ Ｐゴシック" pitchFamily="34" charset="-128"/>
                  <a:cs typeface="Arial"/>
                </a:rPr>
                <a:t>Apixaban + P2Y</a:t>
              </a:r>
              <a:r>
                <a:rPr lang="en-US" sz="1200" b="1" baseline="-25000" dirty="0">
                  <a:solidFill>
                    <a:srgbClr val="0048C1"/>
                  </a:solidFill>
                  <a:latin typeface="Arial"/>
                  <a:ea typeface="ＭＳ Ｐゴシック" pitchFamily="34" charset="-128"/>
                  <a:cs typeface="Arial"/>
                </a:rPr>
                <a:t>12</a:t>
              </a:r>
              <a:r>
                <a:rPr lang="en-US" sz="1200" b="1" dirty="0">
                  <a:solidFill>
                    <a:srgbClr val="0048C1"/>
                  </a:solidFill>
                  <a:latin typeface="Arial"/>
                  <a:ea typeface="ＭＳ Ｐゴシック" pitchFamily="34" charset="-128"/>
                  <a:cs typeface="Arial"/>
                </a:rPr>
                <a:t> </a:t>
              </a:r>
              <a:r>
                <a:rPr lang="en-US" sz="1200" b="1" dirty="0" err="1">
                  <a:solidFill>
                    <a:srgbClr val="0048C1"/>
                  </a:solidFill>
                  <a:latin typeface="Arial"/>
                  <a:ea typeface="ＭＳ Ｐゴシック" pitchFamily="34" charset="-128"/>
                  <a:cs typeface="Arial"/>
                </a:rPr>
                <a:t>Inh</a:t>
              </a:r>
              <a:r>
                <a:rPr lang="en-US" sz="1200" b="1" dirty="0">
                  <a:solidFill>
                    <a:srgbClr val="0048C1"/>
                  </a:solidFill>
                  <a:latin typeface="Arial"/>
                  <a:ea typeface="ＭＳ Ｐゴシック" pitchFamily="34" charset="-128"/>
                  <a:cs typeface="Arial"/>
                </a:rPr>
                <a:t>. (7.3%)</a:t>
              </a:r>
            </a:p>
          </p:txBody>
        </p:sp>
        <p:pic>
          <p:nvPicPr>
            <p:cNvPr id="11" name="Picture 10">
              <a:extLst>
                <a:ext uri="{FF2B5EF4-FFF2-40B4-BE49-F238E27FC236}">
                  <a16:creationId xmlns:a16="http://schemas.microsoft.com/office/drawing/2014/main" id="{66853A89-261E-D64A-B422-125B126C5B6A}"/>
                </a:ext>
              </a:extLst>
            </p:cNvPr>
            <p:cNvPicPr>
              <a:picLocks noChangeAspect="1"/>
            </p:cNvPicPr>
            <p:nvPr/>
          </p:nvPicPr>
          <p:blipFill>
            <a:blip r:embed="rId6"/>
            <a:stretch>
              <a:fillRect/>
            </a:stretch>
          </p:blipFill>
          <p:spPr>
            <a:xfrm>
              <a:off x="247250" y="1551008"/>
              <a:ext cx="6378934" cy="3392266"/>
            </a:xfrm>
            <a:prstGeom prst="rect">
              <a:avLst/>
            </a:prstGeom>
            <a:noFill/>
          </p:spPr>
        </p:pic>
      </p:grpSp>
      <p:sp>
        <p:nvSpPr>
          <p:cNvPr id="16" name="TextBox 15">
            <a:extLst>
              <a:ext uri="{FF2B5EF4-FFF2-40B4-BE49-F238E27FC236}">
                <a16:creationId xmlns:a16="http://schemas.microsoft.com/office/drawing/2014/main" id="{56B83D4E-C814-5D49-B175-644DA730014D}"/>
              </a:ext>
            </a:extLst>
          </p:cNvPr>
          <p:cNvSpPr txBox="1"/>
          <p:nvPr/>
        </p:nvSpPr>
        <p:spPr>
          <a:xfrm>
            <a:off x="8050427" y="2788709"/>
            <a:ext cx="2361695" cy="276999"/>
          </a:xfrm>
          <a:prstGeom prst="rect">
            <a:avLst/>
          </a:prstGeom>
          <a:noFill/>
        </p:spPr>
        <p:txBody>
          <a:bodyPr wrap="square" rtlCol="0">
            <a:spAutoFit/>
          </a:bodyPr>
          <a:lstStyle/>
          <a:p>
            <a:pPr defTabSz="457189">
              <a:defRPr/>
            </a:pPr>
            <a:r>
              <a:rPr lang="en-US" sz="1200" b="1" dirty="0">
                <a:solidFill>
                  <a:srgbClr val="C11900"/>
                </a:solidFill>
                <a:latin typeface="Arial" panose="020B0604020202020204"/>
                <a:ea typeface="ＭＳ Ｐゴシック" pitchFamily="34" charset="-128"/>
                <a:cs typeface="Arial"/>
              </a:rPr>
              <a:t>VKA + P2Y</a:t>
            </a:r>
            <a:r>
              <a:rPr lang="en-US" sz="1200" b="1" baseline="-25000" dirty="0">
                <a:solidFill>
                  <a:srgbClr val="C11900"/>
                </a:solidFill>
                <a:latin typeface="Arial"/>
                <a:ea typeface="ＭＳ Ｐゴシック" pitchFamily="34" charset="-128"/>
                <a:cs typeface="Arial"/>
              </a:rPr>
              <a:t>12</a:t>
            </a:r>
            <a:r>
              <a:rPr lang="en-US" sz="1200" b="1" dirty="0">
                <a:solidFill>
                  <a:srgbClr val="C11900"/>
                </a:solidFill>
                <a:latin typeface="Arial"/>
                <a:ea typeface="ＭＳ Ｐゴシック" pitchFamily="34" charset="-128"/>
                <a:cs typeface="Arial"/>
              </a:rPr>
              <a:t> </a:t>
            </a:r>
            <a:r>
              <a:rPr lang="en-US" sz="1200" b="1" dirty="0" err="1">
                <a:solidFill>
                  <a:srgbClr val="C11900"/>
                </a:solidFill>
                <a:latin typeface="Arial"/>
                <a:ea typeface="ＭＳ Ｐゴシック" pitchFamily="34" charset="-128"/>
                <a:cs typeface="Arial"/>
              </a:rPr>
              <a:t>Inh</a:t>
            </a:r>
            <a:r>
              <a:rPr lang="en-US" sz="1200" b="1" dirty="0">
                <a:solidFill>
                  <a:srgbClr val="C11900"/>
                </a:solidFill>
                <a:latin typeface="Arial"/>
                <a:ea typeface="ＭＳ Ｐゴシック" pitchFamily="34" charset="-128"/>
                <a:cs typeface="Arial"/>
              </a:rPr>
              <a:t>. (10.9%)</a:t>
            </a:r>
          </a:p>
        </p:txBody>
      </p:sp>
      <p:pic>
        <p:nvPicPr>
          <p:cNvPr id="13" name="Picture 12">
            <a:extLst>
              <a:ext uri="{FF2B5EF4-FFF2-40B4-BE49-F238E27FC236}">
                <a16:creationId xmlns:a16="http://schemas.microsoft.com/office/drawing/2014/main" id="{0DD3E84D-0083-674D-BA90-45BF3C407371}"/>
              </a:ext>
            </a:extLst>
          </p:cNvPr>
          <p:cNvPicPr>
            <a:picLocks noChangeAspect="1"/>
          </p:cNvPicPr>
          <p:nvPr/>
        </p:nvPicPr>
        <p:blipFill>
          <a:blip r:embed="rId7"/>
          <a:stretch>
            <a:fillRect/>
          </a:stretch>
        </p:blipFill>
        <p:spPr>
          <a:xfrm>
            <a:off x="1764743" y="1363514"/>
            <a:ext cx="6220467" cy="4828154"/>
          </a:xfrm>
          <a:prstGeom prst="rect">
            <a:avLst/>
          </a:prstGeom>
          <a:noFill/>
        </p:spPr>
      </p:pic>
      <p:sp>
        <p:nvSpPr>
          <p:cNvPr id="20" name="Rectangle 19"/>
          <p:cNvSpPr/>
          <p:nvPr/>
        </p:nvSpPr>
        <p:spPr>
          <a:xfrm>
            <a:off x="1524000" y="6516054"/>
            <a:ext cx="7020272" cy="276999"/>
          </a:xfrm>
          <a:prstGeom prst="rect">
            <a:avLst/>
          </a:prstGeom>
        </p:spPr>
        <p:txBody>
          <a:bodyPr wrap="square">
            <a:spAutoFit/>
          </a:bodyPr>
          <a:lstStyle/>
          <a:p>
            <a:r>
              <a:rPr lang="en-US" sz="1200" i="1" dirty="0">
                <a:solidFill>
                  <a:prstClr val="black"/>
                </a:solidFill>
                <a:latin typeface="Arial"/>
                <a:cs typeface="Arial"/>
              </a:rPr>
              <a:t>Lopes RD, et al.  N </a:t>
            </a:r>
            <a:r>
              <a:rPr lang="en-US" sz="1200" i="1" dirty="0" err="1">
                <a:solidFill>
                  <a:prstClr val="black"/>
                </a:solidFill>
                <a:latin typeface="Arial"/>
                <a:cs typeface="Arial"/>
              </a:rPr>
              <a:t>Engl</a:t>
            </a:r>
            <a:r>
              <a:rPr lang="en-US" sz="1200" i="1" dirty="0">
                <a:solidFill>
                  <a:prstClr val="black"/>
                </a:solidFill>
                <a:latin typeface="Arial"/>
                <a:cs typeface="Arial"/>
              </a:rPr>
              <a:t> J Med. 2019;doi: 10.1056/NEJMoa1817083</a:t>
            </a:r>
          </a:p>
        </p:txBody>
      </p:sp>
      <p:sp>
        <p:nvSpPr>
          <p:cNvPr id="21" name="TextBox 20"/>
          <p:cNvSpPr txBox="1"/>
          <p:nvPr/>
        </p:nvSpPr>
        <p:spPr>
          <a:xfrm>
            <a:off x="1559496" y="6237313"/>
            <a:ext cx="6781800" cy="307777"/>
          </a:xfrm>
          <a:prstGeom prst="rect">
            <a:avLst/>
          </a:prstGeom>
          <a:noFill/>
        </p:spPr>
        <p:txBody>
          <a:bodyPr wrap="square" rtlCol="0">
            <a:spAutoFit/>
          </a:bodyPr>
          <a:lstStyle/>
          <a:p>
            <a:r>
              <a:rPr lang="en-US" sz="1400" dirty="0">
                <a:solidFill>
                  <a:srgbClr val="FF0000"/>
                </a:solidFill>
                <a:latin typeface="Arial"/>
                <a:cs typeface="Arial"/>
              </a:rPr>
              <a:t>All patients were concomitantly receiving P2Y</a:t>
            </a:r>
            <a:r>
              <a:rPr lang="en-US" sz="1400" baseline="-25000" dirty="0">
                <a:solidFill>
                  <a:srgbClr val="FF0000"/>
                </a:solidFill>
                <a:latin typeface="Arial"/>
                <a:cs typeface="Arial"/>
              </a:rPr>
              <a:t>12</a:t>
            </a:r>
            <a:r>
              <a:rPr lang="en-US" sz="1400" dirty="0">
                <a:solidFill>
                  <a:srgbClr val="FF0000"/>
                </a:solidFill>
                <a:latin typeface="Arial"/>
                <a:cs typeface="Arial"/>
              </a:rPr>
              <a:t> therapy</a:t>
            </a:r>
          </a:p>
        </p:txBody>
      </p:sp>
      <p:sp>
        <p:nvSpPr>
          <p:cNvPr id="22" name="Title 1">
            <a:extLst>
              <a:ext uri="{FF2B5EF4-FFF2-40B4-BE49-F238E27FC236}">
                <a16:creationId xmlns:a16="http://schemas.microsoft.com/office/drawing/2014/main" id="{D54B96A8-7BAB-4638-AE80-6A4800CACCA4}"/>
              </a:ext>
            </a:extLst>
          </p:cNvPr>
          <p:cNvSpPr txBox="1">
            <a:spLocks/>
          </p:cNvSpPr>
          <p:nvPr/>
        </p:nvSpPr>
        <p:spPr bwMode="auto">
          <a:xfrm>
            <a:off x="1952194" y="-27384"/>
            <a:ext cx="8280920" cy="1047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lvl1pPr algn="l" rtl="1" eaLnBrk="1" fontAlgn="base" hangingPunct="1">
              <a:spcBef>
                <a:spcPct val="0"/>
              </a:spcBef>
              <a:spcAft>
                <a:spcPct val="0"/>
              </a:spcAft>
              <a:defRPr sz="2400" b="1">
                <a:solidFill>
                  <a:srgbClr val="660033"/>
                </a:solidFill>
                <a:latin typeface="+mj-lt"/>
                <a:ea typeface="MS PGothic" pitchFamily="34" charset="-128"/>
                <a:cs typeface="+mj-cs"/>
              </a:defRPr>
            </a:lvl1pPr>
            <a:lvl2pPr algn="l" rtl="1" eaLnBrk="1" fontAlgn="base" hangingPunct="1">
              <a:spcBef>
                <a:spcPct val="0"/>
              </a:spcBef>
              <a:spcAft>
                <a:spcPct val="0"/>
              </a:spcAft>
              <a:defRPr sz="2400" b="1">
                <a:solidFill>
                  <a:srgbClr val="660033"/>
                </a:solidFill>
                <a:latin typeface="Arial" pitchFamily="34" charset="0"/>
                <a:ea typeface="MS PGothic" pitchFamily="34" charset="-128"/>
                <a:cs typeface="Arial" pitchFamily="34" charset="0"/>
              </a:defRPr>
            </a:lvl2pPr>
            <a:lvl3pPr algn="l" rtl="1" eaLnBrk="1" fontAlgn="base" hangingPunct="1">
              <a:spcBef>
                <a:spcPct val="0"/>
              </a:spcBef>
              <a:spcAft>
                <a:spcPct val="0"/>
              </a:spcAft>
              <a:defRPr sz="2400" b="1">
                <a:solidFill>
                  <a:srgbClr val="660033"/>
                </a:solidFill>
                <a:latin typeface="Arial" pitchFamily="34" charset="0"/>
                <a:ea typeface="MS PGothic" pitchFamily="34" charset="-128"/>
                <a:cs typeface="Arial" pitchFamily="34" charset="0"/>
              </a:defRPr>
            </a:lvl3pPr>
            <a:lvl4pPr algn="l" rtl="1" eaLnBrk="1" fontAlgn="base" hangingPunct="1">
              <a:spcBef>
                <a:spcPct val="0"/>
              </a:spcBef>
              <a:spcAft>
                <a:spcPct val="0"/>
              </a:spcAft>
              <a:defRPr sz="2400" b="1">
                <a:solidFill>
                  <a:srgbClr val="660033"/>
                </a:solidFill>
                <a:latin typeface="Arial" pitchFamily="34" charset="0"/>
                <a:ea typeface="MS PGothic" pitchFamily="34" charset="-128"/>
                <a:cs typeface="Arial" pitchFamily="34" charset="0"/>
              </a:defRPr>
            </a:lvl4pPr>
            <a:lvl5pPr algn="l" rtl="1" eaLnBrk="1" fontAlgn="base" hangingPunct="1">
              <a:spcBef>
                <a:spcPct val="0"/>
              </a:spcBef>
              <a:spcAft>
                <a:spcPct val="0"/>
              </a:spcAft>
              <a:defRPr sz="2400" b="1">
                <a:solidFill>
                  <a:srgbClr val="660033"/>
                </a:solidFill>
                <a:latin typeface="Arial" pitchFamily="34" charset="0"/>
                <a:ea typeface="MS PGothic" pitchFamily="34" charset="-128"/>
                <a:cs typeface="Arial" pitchFamily="34" charset="0"/>
              </a:defRPr>
            </a:lvl5pPr>
            <a:lvl6pPr marL="457200" algn="l" rtl="1" eaLnBrk="1" fontAlgn="base" hangingPunct="1">
              <a:lnSpc>
                <a:spcPct val="90000"/>
              </a:lnSpc>
              <a:spcBef>
                <a:spcPct val="30000"/>
              </a:spcBef>
              <a:spcAft>
                <a:spcPct val="0"/>
              </a:spcAft>
              <a:defRPr sz="2400" b="1">
                <a:solidFill>
                  <a:srgbClr val="3A76AD"/>
                </a:solidFill>
                <a:latin typeface="Arial" pitchFamily="34" charset="0"/>
                <a:cs typeface="Arial" pitchFamily="34" charset="0"/>
              </a:defRPr>
            </a:lvl6pPr>
            <a:lvl7pPr marL="914400" algn="l" rtl="1" eaLnBrk="1" fontAlgn="base" hangingPunct="1">
              <a:lnSpc>
                <a:spcPct val="90000"/>
              </a:lnSpc>
              <a:spcBef>
                <a:spcPct val="30000"/>
              </a:spcBef>
              <a:spcAft>
                <a:spcPct val="0"/>
              </a:spcAft>
              <a:defRPr sz="2400" b="1">
                <a:solidFill>
                  <a:srgbClr val="3A76AD"/>
                </a:solidFill>
                <a:latin typeface="Arial" pitchFamily="34" charset="0"/>
                <a:cs typeface="Arial" pitchFamily="34" charset="0"/>
              </a:defRPr>
            </a:lvl7pPr>
            <a:lvl8pPr marL="1371600" algn="l" rtl="1" eaLnBrk="1" fontAlgn="base" hangingPunct="1">
              <a:lnSpc>
                <a:spcPct val="90000"/>
              </a:lnSpc>
              <a:spcBef>
                <a:spcPct val="30000"/>
              </a:spcBef>
              <a:spcAft>
                <a:spcPct val="0"/>
              </a:spcAft>
              <a:defRPr sz="2400" b="1">
                <a:solidFill>
                  <a:srgbClr val="3A76AD"/>
                </a:solidFill>
                <a:latin typeface="Arial" pitchFamily="34" charset="0"/>
                <a:cs typeface="Arial" pitchFamily="34" charset="0"/>
              </a:defRPr>
            </a:lvl8pPr>
            <a:lvl9pPr marL="1828800" algn="l" rtl="1" eaLnBrk="1" fontAlgn="base" hangingPunct="1">
              <a:lnSpc>
                <a:spcPct val="90000"/>
              </a:lnSpc>
              <a:spcBef>
                <a:spcPct val="30000"/>
              </a:spcBef>
              <a:spcAft>
                <a:spcPct val="0"/>
              </a:spcAft>
              <a:defRPr sz="2400" b="1">
                <a:solidFill>
                  <a:srgbClr val="3A76AD"/>
                </a:solidFill>
                <a:latin typeface="Arial" pitchFamily="34" charset="0"/>
                <a:cs typeface="Arial" pitchFamily="34" charset="0"/>
              </a:defRPr>
            </a:lvl9pPr>
          </a:lstStyle>
          <a:p>
            <a:pPr algn="ctr" rtl="0"/>
            <a:r>
              <a:rPr lang="en-GB" sz="3200" kern="0" dirty="0">
                <a:solidFill>
                  <a:schemeClr val="accent2">
                    <a:lumMod val="50000"/>
                  </a:schemeClr>
                </a:solidFill>
                <a:latin typeface="Arial" panose="020B0604020202020204" pitchFamily="34" charset="0"/>
                <a:cs typeface="Arial" panose="020B0604020202020204" pitchFamily="34" charset="0"/>
              </a:rPr>
              <a:t>AUGUSTUS: bleeding</a:t>
            </a:r>
          </a:p>
        </p:txBody>
      </p:sp>
      <p:sp>
        <p:nvSpPr>
          <p:cNvPr id="26" name="TextBox 25">
            <a:extLst>
              <a:ext uri="{FF2B5EF4-FFF2-40B4-BE49-F238E27FC236}">
                <a16:creationId xmlns:a16="http://schemas.microsoft.com/office/drawing/2014/main" id="{86B4B4C4-496F-4FFE-84B5-3B0C94E5C58B}"/>
              </a:ext>
            </a:extLst>
          </p:cNvPr>
          <p:cNvSpPr txBox="1"/>
          <p:nvPr/>
        </p:nvSpPr>
        <p:spPr>
          <a:xfrm>
            <a:off x="1541236" y="929740"/>
            <a:ext cx="2877711" cy="369332"/>
          </a:xfrm>
          <a:prstGeom prst="rect">
            <a:avLst/>
          </a:prstGeom>
          <a:noFill/>
        </p:spPr>
        <p:txBody>
          <a:bodyPr wrap="none" rtlCol="0">
            <a:spAutoFit/>
          </a:bodyPr>
          <a:lstStyle/>
          <a:p>
            <a:r>
              <a:rPr lang="en-GB" b="1" dirty="0">
                <a:solidFill>
                  <a:prstClr val="black"/>
                </a:solidFill>
                <a:latin typeface="Arial"/>
                <a:cs typeface="Arial"/>
              </a:rPr>
              <a:t>Primary safety end point</a:t>
            </a:r>
          </a:p>
        </p:txBody>
      </p:sp>
      <p:pic>
        <p:nvPicPr>
          <p:cNvPr id="8" name="Picture 7"/>
          <p:cNvPicPr>
            <a:picLocks noChangeAspect="1"/>
          </p:cNvPicPr>
          <p:nvPr/>
        </p:nvPicPr>
        <p:blipFill>
          <a:blip r:embed="rId8"/>
          <a:stretch>
            <a:fillRect/>
          </a:stretch>
        </p:blipFill>
        <p:spPr>
          <a:xfrm>
            <a:off x="2248819" y="759281"/>
            <a:ext cx="3800896" cy="5739100"/>
          </a:xfrm>
          <a:prstGeom prst="rect">
            <a:avLst/>
          </a:prstGeom>
          <a:ln>
            <a:solidFill>
              <a:schemeClr val="tx1"/>
            </a:solidFill>
          </a:ln>
        </p:spPr>
      </p:pic>
      <p:cxnSp>
        <p:nvCxnSpPr>
          <p:cNvPr id="12" name="Straight Arrow Connector 11"/>
          <p:cNvCxnSpPr/>
          <p:nvPr/>
        </p:nvCxnSpPr>
        <p:spPr bwMode="auto">
          <a:xfrm>
            <a:off x="5303912" y="4077072"/>
            <a:ext cx="0" cy="792088"/>
          </a:xfrm>
          <a:prstGeom prst="straightConnector1">
            <a:avLst/>
          </a:prstGeom>
          <a:noFill/>
          <a:ln w="28575" cap="flat" cmpd="sng" algn="ctr">
            <a:solidFill>
              <a:schemeClr val="tx1"/>
            </a:solidFill>
            <a:prstDash val="solid"/>
            <a:round/>
            <a:headEnd type="triangle"/>
            <a:tailEnd type="triangle"/>
          </a:ln>
          <a:effectLst/>
        </p:spPr>
      </p:cxnSp>
    </p:spTree>
    <p:extLst>
      <p:ext uri="{BB962C8B-B14F-4D97-AF65-F5344CB8AC3E}">
        <p14:creationId xmlns:p14="http://schemas.microsoft.com/office/powerpoint/2010/main" val="22442717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8520" y="201142"/>
            <a:ext cx="8280400" cy="563562"/>
          </a:xfrm>
        </p:spPr>
        <p:txBody>
          <a:bodyPr vert="horz" wrap="square" lIns="0" tIns="102870" rIns="0" bIns="34290" numCol="1" rtlCol="0" anchor="ctr" anchorCtr="0" compatLnSpc="1">
            <a:prstTxWarp prst="textNoShape">
              <a:avLst/>
            </a:prstTxWarp>
            <a:noAutofit/>
          </a:bodyPr>
          <a:lstStyle/>
          <a:p>
            <a:pPr algn="ctr" rtl="0"/>
            <a:r>
              <a:rPr lang="en-US" sz="3600" dirty="0"/>
              <a:t>AUGUSTUS - efficacy</a:t>
            </a:r>
            <a:endParaRPr lang="en-US" sz="3600" b="0" dirty="0"/>
          </a:p>
        </p:txBody>
      </p:sp>
      <p:graphicFrame>
        <p:nvGraphicFramePr>
          <p:cNvPr id="5" name="Content Placeholder 4"/>
          <p:cNvGraphicFramePr>
            <a:graphicFrameLocks noGrp="1"/>
          </p:cNvGraphicFramePr>
          <p:nvPr>
            <p:ph idx="4294967295"/>
          </p:nvPr>
        </p:nvGraphicFramePr>
        <p:xfrm>
          <a:off x="1703512" y="1268760"/>
          <a:ext cx="8729244" cy="4490720"/>
        </p:xfrm>
        <a:graphic>
          <a:graphicData uri="http://schemas.openxmlformats.org/drawingml/2006/table">
            <a:tbl>
              <a:tblPr firstRow="1" bandRow="1">
                <a:tableStyleId>{7DF18680-E054-41AD-8BC1-D1AEF772440D}</a:tableStyleId>
              </a:tblPr>
              <a:tblGrid>
                <a:gridCol w="4491871">
                  <a:extLst>
                    <a:ext uri="{9D8B030D-6E8A-4147-A177-3AD203B41FA5}">
                      <a16:colId xmlns:a16="http://schemas.microsoft.com/office/drawing/2014/main" val="909287830"/>
                    </a:ext>
                  </a:extLst>
                </a:gridCol>
                <a:gridCol w="1162248">
                  <a:extLst>
                    <a:ext uri="{9D8B030D-6E8A-4147-A177-3AD203B41FA5}">
                      <a16:colId xmlns:a16="http://schemas.microsoft.com/office/drawing/2014/main" val="1380784580"/>
                    </a:ext>
                  </a:extLst>
                </a:gridCol>
                <a:gridCol w="1162248">
                  <a:extLst>
                    <a:ext uri="{9D8B030D-6E8A-4147-A177-3AD203B41FA5}">
                      <a16:colId xmlns:a16="http://schemas.microsoft.com/office/drawing/2014/main" val="1193573692"/>
                    </a:ext>
                  </a:extLst>
                </a:gridCol>
                <a:gridCol w="1912877">
                  <a:extLst>
                    <a:ext uri="{9D8B030D-6E8A-4147-A177-3AD203B41FA5}">
                      <a16:colId xmlns:a16="http://schemas.microsoft.com/office/drawing/2014/main" val="2725473510"/>
                    </a:ext>
                  </a:extLst>
                </a:gridCol>
              </a:tblGrid>
              <a:tr h="853440">
                <a:tc>
                  <a:txBody>
                    <a:bodyPr/>
                    <a:lstStyle/>
                    <a:p>
                      <a:pPr algn="l" rtl="0"/>
                      <a:br>
                        <a:rPr lang="en-US" sz="1800" dirty="0"/>
                      </a:br>
                      <a:r>
                        <a:rPr lang="en-US" sz="1800" dirty="0"/>
                        <a:t>Endpoint</a:t>
                      </a:r>
                    </a:p>
                  </a:txBody>
                  <a:tcPr marL="69949" marR="69949" anchor="ctr"/>
                </a:tc>
                <a:tc>
                  <a:txBody>
                    <a:bodyPr/>
                    <a:lstStyle/>
                    <a:p>
                      <a:pPr algn="ctr" rtl="0"/>
                      <a:r>
                        <a:rPr lang="en-US" sz="1800" dirty="0"/>
                        <a:t>Triple therapy</a:t>
                      </a:r>
                    </a:p>
                    <a:p>
                      <a:pPr algn="ctr" rtl="0"/>
                      <a:r>
                        <a:rPr lang="en-US" sz="1800" b="0" dirty="0"/>
                        <a:t>(N=2307)</a:t>
                      </a:r>
                    </a:p>
                  </a:txBody>
                  <a:tcPr marL="69949" marR="69949" anchor="ctr">
                    <a:solidFill>
                      <a:srgbClr val="7F2793"/>
                    </a:solidFill>
                  </a:tcPr>
                </a:tc>
                <a:tc>
                  <a:txBody>
                    <a:bodyPr/>
                    <a:lstStyle/>
                    <a:p>
                      <a:pPr algn="ctr" rtl="0"/>
                      <a:r>
                        <a:rPr lang="en-US" sz="1800" dirty="0"/>
                        <a:t>Dual therapy</a:t>
                      </a:r>
                    </a:p>
                    <a:p>
                      <a:pPr algn="ctr" rtl="0"/>
                      <a:r>
                        <a:rPr lang="en-US" sz="1800" b="0" dirty="0"/>
                        <a:t>(N=2307)</a:t>
                      </a:r>
                    </a:p>
                  </a:txBody>
                  <a:tcPr marL="69949" marR="69949" anchor="ctr">
                    <a:solidFill>
                      <a:srgbClr val="92D050"/>
                    </a:solidFill>
                  </a:tcPr>
                </a:tc>
                <a:tc>
                  <a:txBody>
                    <a:bodyPr/>
                    <a:lstStyle/>
                    <a:p>
                      <a:pPr algn="ctr" rtl="0"/>
                      <a:r>
                        <a:rPr lang="en-US" sz="1800" dirty="0"/>
                        <a:t>HR </a:t>
                      </a:r>
                      <a:br>
                        <a:rPr lang="en-US" sz="1800" dirty="0"/>
                      </a:br>
                      <a:r>
                        <a:rPr lang="en-US" sz="1800" b="0" baseline="0" dirty="0"/>
                        <a:t>(95% CI)</a:t>
                      </a:r>
                      <a:endParaRPr lang="en-US" sz="1800" b="0" dirty="0"/>
                    </a:p>
                  </a:txBody>
                  <a:tcPr marL="69949" marR="69949" anchor="ctr"/>
                </a:tc>
                <a:extLst>
                  <a:ext uri="{0D108BD9-81ED-4DB2-BD59-A6C34878D82A}">
                    <a16:rowId xmlns:a16="http://schemas.microsoft.com/office/drawing/2014/main" val="3850189327"/>
                  </a:ext>
                </a:extLst>
              </a:tr>
              <a:tr h="447040">
                <a:tc>
                  <a:txBody>
                    <a:bodyPr/>
                    <a:lstStyle/>
                    <a:p>
                      <a:pPr algn="l" rtl="0"/>
                      <a:r>
                        <a:rPr lang="en-US" sz="1800" dirty="0"/>
                        <a:t>Death / Ischemic Events (%)</a:t>
                      </a:r>
                    </a:p>
                  </a:txBody>
                  <a:tcPr marL="69949" marR="69949" anchor="ctr"/>
                </a:tc>
                <a:tc>
                  <a:txBody>
                    <a:bodyPr/>
                    <a:lstStyle/>
                    <a:p>
                      <a:pPr algn="ctr" rtl="0"/>
                      <a:r>
                        <a:rPr lang="en-US" sz="1800" baseline="0" dirty="0">
                          <a:solidFill>
                            <a:schemeClr val="tx1"/>
                          </a:solidFill>
                        </a:rPr>
                        <a:t>6.5</a:t>
                      </a:r>
                      <a:endParaRPr lang="en-US" sz="1800" dirty="0">
                        <a:solidFill>
                          <a:schemeClr val="tx1"/>
                        </a:solidFill>
                      </a:endParaRPr>
                    </a:p>
                  </a:txBody>
                  <a:tcPr marL="94966" marR="94966" marT="60960" marB="60960" anchor="ctr"/>
                </a:tc>
                <a:tc>
                  <a:txBody>
                    <a:bodyPr/>
                    <a:lstStyle/>
                    <a:p>
                      <a:pPr algn="ctr" rtl="0"/>
                      <a:r>
                        <a:rPr lang="en-US" sz="1800" dirty="0">
                          <a:solidFill>
                            <a:schemeClr val="tx1"/>
                          </a:solidFill>
                        </a:rPr>
                        <a:t>7.3</a:t>
                      </a:r>
                    </a:p>
                  </a:txBody>
                  <a:tcPr marL="94966" marR="94966" marT="60960" marB="60960" anchor="ctr"/>
                </a:tc>
                <a:tc>
                  <a:txBody>
                    <a:bodyPr/>
                    <a:lstStyle/>
                    <a:p>
                      <a:pPr algn="ctr" rtl="0"/>
                      <a:r>
                        <a:rPr lang="en-US" sz="1800" dirty="0">
                          <a:solidFill>
                            <a:schemeClr val="tx1"/>
                          </a:solidFill>
                        </a:rPr>
                        <a:t>0.89 (0.71</a:t>
                      </a:r>
                      <a:r>
                        <a:rPr lang="en-US" sz="1800" kern="1200" dirty="0">
                          <a:solidFill>
                            <a:srgbClr val="000000"/>
                          </a:solidFill>
                          <a:effectLst/>
                          <a:latin typeface="+mn-lt"/>
                          <a:ea typeface="Calibri" panose="020F0502020204030204" pitchFamily="34" charset="0"/>
                          <a:cs typeface="Times" pitchFamily="2" charset="0"/>
                        </a:rPr>
                        <a:t>–</a:t>
                      </a:r>
                      <a:r>
                        <a:rPr lang="en-US" sz="1800" dirty="0">
                          <a:solidFill>
                            <a:schemeClr val="tx1"/>
                          </a:solidFill>
                        </a:rPr>
                        <a:t>1.11)</a:t>
                      </a:r>
                    </a:p>
                  </a:txBody>
                  <a:tcPr marL="94966" marR="94966" marT="60960" marB="60960" anchor="ctr"/>
                </a:tc>
                <a:extLst>
                  <a:ext uri="{0D108BD9-81ED-4DB2-BD59-A6C34878D82A}">
                    <a16:rowId xmlns:a16="http://schemas.microsoft.com/office/drawing/2014/main" val="4225295662"/>
                  </a:ext>
                </a:extLst>
              </a:tr>
              <a:tr h="447040">
                <a:tc>
                  <a:txBody>
                    <a:bodyPr/>
                    <a:lstStyle/>
                    <a:p>
                      <a:pPr algn="l" rtl="0"/>
                      <a:r>
                        <a:rPr lang="en-US" sz="1800" dirty="0"/>
                        <a:t>D</a:t>
                      </a:r>
                      <a:r>
                        <a:rPr lang="en-US" sz="1800" baseline="0" dirty="0"/>
                        <a:t>eath</a:t>
                      </a:r>
                      <a:r>
                        <a:rPr lang="en-US" sz="1800" dirty="0"/>
                        <a:t> (%)</a:t>
                      </a:r>
                    </a:p>
                  </a:txBody>
                  <a:tcPr marL="69949" marR="69949" anchor="ctr"/>
                </a:tc>
                <a:tc>
                  <a:txBody>
                    <a:bodyPr/>
                    <a:lstStyle/>
                    <a:p>
                      <a:pPr algn="ctr" rtl="0"/>
                      <a:r>
                        <a:rPr lang="en-US" sz="1800" dirty="0">
                          <a:solidFill>
                            <a:schemeClr val="tx1"/>
                          </a:solidFill>
                        </a:rPr>
                        <a:t>3.1</a:t>
                      </a:r>
                    </a:p>
                  </a:txBody>
                  <a:tcPr marL="71225" marR="71225" anchor="ctr"/>
                </a:tc>
                <a:tc>
                  <a:txBody>
                    <a:bodyPr/>
                    <a:lstStyle/>
                    <a:p>
                      <a:pPr algn="ctr" rtl="0"/>
                      <a:r>
                        <a:rPr lang="en-US" sz="1800" dirty="0">
                          <a:solidFill>
                            <a:schemeClr val="tx1"/>
                          </a:solidFill>
                        </a:rPr>
                        <a:t>3.4</a:t>
                      </a:r>
                    </a:p>
                  </a:txBody>
                  <a:tcPr marL="71225" marR="71225" anchor="ctr"/>
                </a:tc>
                <a:tc>
                  <a:txBody>
                    <a:bodyPr/>
                    <a:lstStyle/>
                    <a:p>
                      <a:pPr algn="ctr" rtl="0"/>
                      <a:r>
                        <a:rPr lang="en-US" sz="1800" dirty="0">
                          <a:solidFill>
                            <a:schemeClr val="tx1"/>
                          </a:solidFill>
                        </a:rPr>
                        <a:t>0.91 (0.66</a:t>
                      </a:r>
                      <a:r>
                        <a:rPr lang="en-US" sz="1800" kern="1200" dirty="0">
                          <a:solidFill>
                            <a:srgbClr val="000000"/>
                          </a:solidFill>
                          <a:effectLst/>
                          <a:latin typeface="+mn-lt"/>
                          <a:ea typeface="Calibri" panose="020F0502020204030204" pitchFamily="34" charset="0"/>
                          <a:cs typeface="Times" pitchFamily="2" charset="0"/>
                        </a:rPr>
                        <a:t>–</a:t>
                      </a:r>
                      <a:r>
                        <a:rPr lang="en-US" sz="1800" dirty="0">
                          <a:solidFill>
                            <a:schemeClr val="tx1"/>
                          </a:solidFill>
                        </a:rPr>
                        <a:t>1.26)</a:t>
                      </a:r>
                    </a:p>
                  </a:txBody>
                  <a:tcPr marL="71225" marR="71225" anchor="ctr"/>
                </a:tc>
                <a:extLst>
                  <a:ext uri="{0D108BD9-81ED-4DB2-BD59-A6C34878D82A}">
                    <a16:rowId xmlns:a16="http://schemas.microsoft.com/office/drawing/2014/main" val="536896912"/>
                  </a:ext>
                </a:extLst>
              </a:tr>
              <a:tr h="4470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u="none" strike="noStrike" kern="1200" cap="none" spc="0" normalizeH="0" baseline="0" noProof="0" dirty="0">
                          <a:ln>
                            <a:noFill/>
                          </a:ln>
                          <a:effectLst/>
                          <a:uLnTx/>
                          <a:uFillTx/>
                        </a:rPr>
                        <a:t>CV Death</a:t>
                      </a:r>
                      <a:r>
                        <a:rPr lang="en-US" sz="1800" dirty="0"/>
                        <a:t> (%)</a:t>
                      </a:r>
                      <a:endParaRPr kumimoji="0" lang="en-US" sz="1800" b="0" i="0" u="none" strike="noStrike" kern="1200" cap="none" spc="0" normalizeH="0" baseline="0" noProof="0" dirty="0">
                        <a:ln>
                          <a:noFill/>
                        </a:ln>
                        <a:solidFill>
                          <a:srgbClr val="007CAF"/>
                        </a:solidFill>
                        <a:effectLst/>
                        <a:uLnTx/>
                        <a:uFillTx/>
                        <a:latin typeface="+mn-lt"/>
                        <a:ea typeface="+mn-ea"/>
                        <a:cs typeface="+mn-cs"/>
                      </a:endParaRPr>
                    </a:p>
                  </a:txBody>
                  <a:tcPr marL="69949" marR="69949" anchor="ctr"/>
                </a:tc>
                <a:tc>
                  <a:txBody>
                    <a:bodyPr/>
                    <a:lstStyle/>
                    <a:p>
                      <a:pPr algn="ctr" rtl="0"/>
                      <a:r>
                        <a:rPr lang="en-US" sz="1800" baseline="0" dirty="0">
                          <a:solidFill>
                            <a:schemeClr val="tx1"/>
                          </a:solidFill>
                        </a:rPr>
                        <a:t>2.3</a:t>
                      </a:r>
                      <a:endParaRPr lang="en-US" sz="1800" dirty="0">
                        <a:solidFill>
                          <a:schemeClr val="tx1"/>
                        </a:solidFill>
                      </a:endParaRPr>
                    </a:p>
                  </a:txBody>
                  <a:tcPr marL="71225" marR="71225" anchor="ctr"/>
                </a:tc>
                <a:tc>
                  <a:txBody>
                    <a:bodyPr/>
                    <a:lstStyle/>
                    <a:p>
                      <a:pPr algn="ctr" rtl="0"/>
                      <a:r>
                        <a:rPr lang="en-US" sz="1800" dirty="0">
                          <a:solidFill>
                            <a:schemeClr val="tx1"/>
                          </a:solidFill>
                        </a:rPr>
                        <a:t>2.5</a:t>
                      </a:r>
                    </a:p>
                  </a:txBody>
                  <a:tcPr marL="71225" marR="71225" anchor="ctr"/>
                </a:tc>
                <a:tc>
                  <a:txBody>
                    <a:bodyPr/>
                    <a:lstStyle/>
                    <a:p>
                      <a:pPr algn="ctr" rtl="0"/>
                      <a:r>
                        <a:rPr lang="en-US" sz="1800" dirty="0">
                          <a:solidFill>
                            <a:schemeClr val="tx1"/>
                          </a:solidFill>
                        </a:rPr>
                        <a:t>0.92 (0.63</a:t>
                      </a:r>
                      <a:r>
                        <a:rPr lang="en-US" sz="1800" kern="1200" dirty="0">
                          <a:solidFill>
                            <a:srgbClr val="000000"/>
                          </a:solidFill>
                          <a:effectLst/>
                          <a:latin typeface="+mn-lt"/>
                          <a:ea typeface="Calibri" panose="020F0502020204030204" pitchFamily="34" charset="0"/>
                          <a:cs typeface="Times" pitchFamily="2" charset="0"/>
                        </a:rPr>
                        <a:t>–</a:t>
                      </a:r>
                      <a:r>
                        <a:rPr lang="en-US" sz="1800" dirty="0">
                          <a:solidFill>
                            <a:schemeClr val="tx1"/>
                          </a:solidFill>
                        </a:rPr>
                        <a:t>1.33)</a:t>
                      </a:r>
                    </a:p>
                  </a:txBody>
                  <a:tcPr marL="71225" marR="71225" anchor="ctr"/>
                </a:tc>
                <a:extLst>
                  <a:ext uri="{0D108BD9-81ED-4DB2-BD59-A6C34878D82A}">
                    <a16:rowId xmlns:a16="http://schemas.microsoft.com/office/drawing/2014/main" val="4249895904"/>
                  </a:ext>
                </a:extLst>
              </a:tr>
              <a:tr h="4470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u="none" strike="noStrike" kern="1200" cap="none" spc="0" normalizeH="0" baseline="0" noProof="0" dirty="0">
                          <a:ln>
                            <a:noFill/>
                          </a:ln>
                          <a:effectLst/>
                          <a:uLnTx/>
                          <a:uFillTx/>
                        </a:rPr>
                        <a:t>Stroke</a:t>
                      </a:r>
                      <a:r>
                        <a:rPr lang="en-US" sz="1800" dirty="0"/>
                        <a:t> (%)</a:t>
                      </a:r>
                      <a:endParaRPr kumimoji="0" lang="en-US" sz="1800" b="0" i="0" u="none" strike="noStrike" kern="1200" cap="none" spc="0" normalizeH="0" baseline="0" noProof="0" dirty="0">
                        <a:ln>
                          <a:noFill/>
                        </a:ln>
                        <a:solidFill>
                          <a:srgbClr val="FF0000"/>
                        </a:solidFill>
                        <a:effectLst/>
                        <a:uLnTx/>
                        <a:uFillTx/>
                        <a:latin typeface="+mn-lt"/>
                        <a:ea typeface="+mn-ea"/>
                        <a:cs typeface="+mn-cs"/>
                      </a:endParaRPr>
                    </a:p>
                  </a:txBody>
                  <a:tcPr marL="73152" marR="69949" anchor="ctr"/>
                </a:tc>
                <a:tc>
                  <a:txBody>
                    <a:bodyPr/>
                    <a:lstStyle/>
                    <a:p>
                      <a:pPr algn="ctr" rtl="0"/>
                      <a:r>
                        <a:rPr lang="en-US" sz="1800" dirty="0">
                          <a:solidFill>
                            <a:schemeClr val="tx1"/>
                          </a:solidFill>
                        </a:rPr>
                        <a:t>0.9</a:t>
                      </a:r>
                    </a:p>
                  </a:txBody>
                  <a:tcPr marL="71225" marR="71225" anchor="ctr"/>
                </a:tc>
                <a:tc>
                  <a:txBody>
                    <a:bodyPr/>
                    <a:lstStyle/>
                    <a:p>
                      <a:pPr algn="ctr" rtl="0"/>
                      <a:r>
                        <a:rPr lang="en-US" sz="1800" dirty="0">
                          <a:solidFill>
                            <a:schemeClr val="tx1"/>
                          </a:solidFill>
                        </a:rPr>
                        <a:t>0.8</a:t>
                      </a:r>
                    </a:p>
                  </a:txBody>
                  <a:tcPr marL="71225" marR="71225" anchor="ctr"/>
                </a:tc>
                <a:tc>
                  <a:txBody>
                    <a:bodyPr/>
                    <a:lstStyle/>
                    <a:p>
                      <a:pPr algn="ctr" rtl="0"/>
                      <a:r>
                        <a:rPr lang="en-US" sz="1800" dirty="0">
                          <a:solidFill>
                            <a:schemeClr val="tx1"/>
                          </a:solidFill>
                        </a:rPr>
                        <a:t>1.06 (0.56</a:t>
                      </a:r>
                      <a:r>
                        <a:rPr lang="en-US" sz="1800" kern="1200" dirty="0">
                          <a:solidFill>
                            <a:srgbClr val="000000"/>
                          </a:solidFill>
                          <a:effectLst/>
                          <a:latin typeface="+mn-lt"/>
                          <a:ea typeface="Calibri" panose="020F0502020204030204" pitchFamily="34" charset="0"/>
                          <a:cs typeface="Times" pitchFamily="2" charset="0"/>
                        </a:rPr>
                        <a:t>–</a:t>
                      </a:r>
                      <a:r>
                        <a:rPr lang="en-US" sz="1800" dirty="0">
                          <a:solidFill>
                            <a:schemeClr val="tx1"/>
                          </a:solidFill>
                        </a:rPr>
                        <a:t>1.98)</a:t>
                      </a:r>
                    </a:p>
                  </a:txBody>
                  <a:tcPr marL="71225" marR="71225" anchor="ctr"/>
                </a:tc>
                <a:extLst>
                  <a:ext uri="{0D108BD9-81ED-4DB2-BD59-A6C34878D82A}">
                    <a16:rowId xmlns:a16="http://schemas.microsoft.com/office/drawing/2014/main" val="3163364749"/>
                  </a:ext>
                </a:extLst>
              </a:tr>
              <a:tr h="4470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u="none" strike="noStrike" kern="1200" cap="none" spc="0" normalizeH="0" baseline="0" noProof="0" dirty="0">
                          <a:ln>
                            <a:noFill/>
                          </a:ln>
                          <a:effectLst/>
                          <a:uLnTx/>
                          <a:uFillTx/>
                        </a:rPr>
                        <a:t>Myocardial Infarction</a:t>
                      </a:r>
                      <a:r>
                        <a:rPr lang="en-US" sz="1800" dirty="0"/>
                        <a:t> (%)</a:t>
                      </a:r>
                      <a:endParaRPr kumimoji="0" lang="en-US" sz="1800" b="0" i="0" u="none" strike="noStrike" kern="1200" cap="none" spc="0" normalizeH="0" baseline="0" noProof="0" dirty="0">
                        <a:ln>
                          <a:noFill/>
                        </a:ln>
                        <a:solidFill>
                          <a:srgbClr val="007CAF"/>
                        </a:solidFill>
                        <a:effectLst/>
                        <a:uLnTx/>
                        <a:uFillTx/>
                        <a:latin typeface="+mn-lt"/>
                        <a:ea typeface="+mn-ea"/>
                        <a:cs typeface="+mn-cs"/>
                      </a:endParaRPr>
                    </a:p>
                  </a:txBody>
                  <a:tcPr marL="69949" marR="69949" anchor="ctr"/>
                </a:tc>
                <a:tc>
                  <a:txBody>
                    <a:bodyPr/>
                    <a:lstStyle/>
                    <a:p>
                      <a:pPr algn="ctr" rtl="0"/>
                      <a:r>
                        <a:rPr lang="en-US" sz="1800" dirty="0">
                          <a:solidFill>
                            <a:schemeClr val="tx1"/>
                          </a:solidFill>
                        </a:rPr>
                        <a:t>2.9</a:t>
                      </a:r>
                    </a:p>
                  </a:txBody>
                  <a:tcPr marL="71225" marR="71225" anchor="ctr"/>
                </a:tc>
                <a:tc>
                  <a:txBody>
                    <a:bodyPr/>
                    <a:lstStyle/>
                    <a:p>
                      <a:pPr algn="ctr" rtl="0"/>
                      <a:r>
                        <a:rPr lang="en-US" sz="1800" dirty="0">
                          <a:solidFill>
                            <a:schemeClr val="tx1"/>
                          </a:solidFill>
                        </a:rPr>
                        <a:t>3.6</a:t>
                      </a:r>
                    </a:p>
                  </a:txBody>
                  <a:tcPr marL="71225" marR="71225" anchor="ctr"/>
                </a:tc>
                <a:tc>
                  <a:txBody>
                    <a:bodyPr/>
                    <a:lstStyle/>
                    <a:p>
                      <a:pPr algn="ctr" rtl="0"/>
                      <a:r>
                        <a:rPr lang="en-US" sz="1800" dirty="0">
                          <a:solidFill>
                            <a:schemeClr val="tx1"/>
                          </a:solidFill>
                        </a:rPr>
                        <a:t>0.81 (0.59</a:t>
                      </a:r>
                      <a:r>
                        <a:rPr lang="en-US" sz="1800" kern="1200" dirty="0">
                          <a:solidFill>
                            <a:srgbClr val="000000"/>
                          </a:solidFill>
                          <a:effectLst/>
                          <a:latin typeface="+mn-lt"/>
                          <a:ea typeface="Calibri" panose="020F0502020204030204" pitchFamily="34" charset="0"/>
                          <a:cs typeface="Times" pitchFamily="2" charset="0"/>
                        </a:rPr>
                        <a:t>–</a:t>
                      </a:r>
                      <a:r>
                        <a:rPr lang="en-US" sz="1800" dirty="0">
                          <a:solidFill>
                            <a:schemeClr val="tx1"/>
                          </a:solidFill>
                        </a:rPr>
                        <a:t>1.12)</a:t>
                      </a:r>
                    </a:p>
                  </a:txBody>
                  <a:tcPr marL="71225" marR="71225" anchor="ctr"/>
                </a:tc>
                <a:extLst>
                  <a:ext uri="{0D108BD9-81ED-4DB2-BD59-A6C34878D82A}">
                    <a16:rowId xmlns:a16="http://schemas.microsoft.com/office/drawing/2014/main" val="847233929"/>
                  </a:ext>
                </a:extLst>
              </a:tr>
              <a:tr h="4470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u="none" strike="noStrike" kern="1200" cap="none" spc="0" normalizeH="0" baseline="0" noProof="0" dirty="0">
                          <a:ln>
                            <a:noFill/>
                          </a:ln>
                          <a:effectLst/>
                          <a:uLnTx/>
                          <a:uFillTx/>
                        </a:rPr>
                        <a:t>Definite or Probable Stent Thrombosis</a:t>
                      </a:r>
                      <a:r>
                        <a:rPr lang="en-US" sz="1800" dirty="0"/>
                        <a:t> (%)</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a:txBody>
                  <a:tcPr marL="69949" marR="69949" anchor="ctr"/>
                </a:tc>
                <a:tc>
                  <a:txBody>
                    <a:bodyPr/>
                    <a:lstStyle/>
                    <a:p>
                      <a:pPr algn="ctr" rtl="0"/>
                      <a:r>
                        <a:rPr lang="en-US" sz="1800" dirty="0">
                          <a:solidFill>
                            <a:schemeClr val="tx1"/>
                          </a:solidFill>
                        </a:rPr>
                        <a:t>0.5</a:t>
                      </a:r>
                    </a:p>
                  </a:txBody>
                  <a:tcPr marL="71225" marR="71225" anchor="ctr"/>
                </a:tc>
                <a:tc>
                  <a:txBody>
                    <a:bodyPr/>
                    <a:lstStyle/>
                    <a:p>
                      <a:pPr algn="ctr" rtl="0"/>
                      <a:r>
                        <a:rPr lang="en-US" sz="1800" dirty="0">
                          <a:solidFill>
                            <a:schemeClr val="tx1"/>
                          </a:solidFill>
                        </a:rPr>
                        <a:t>0.9</a:t>
                      </a:r>
                    </a:p>
                  </a:txBody>
                  <a:tcPr marL="71225" marR="71225" anchor="ctr"/>
                </a:tc>
                <a:tc>
                  <a:txBody>
                    <a:bodyPr/>
                    <a:lstStyle/>
                    <a:p>
                      <a:pPr algn="ctr" rtl="0"/>
                      <a:r>
                        <a:rPr lang="en-US" sz="1800" dirty="0">
                          <a:solidFill>
                            <a:schemeClr val="tx1"/>
                          </a:solidFill>
                        </a:rPr>
                        <a:t>0.52 (0.25</a:t>
                      </a:r>
                      <a:r>
                        <a:rPr lang="en-US" sz="1800" kern="1200" dirty="0">
                          <a:solidFill>
                            <a:srgbClr val="000000"/>
                          </a:solidFill>
                          <a:effectLst/>
                          <a:latin typeface="+mn-lt"/>
                          <a:ea typeface="Calibri" panose="020F0502020204030204" pitchFamily="34" charset="0"/>
                          <a:cs typeface="Times" pitchFamily="2" charset="0"/>
                        </a:rPr>
                        <a:t>–</a:t>
                      </a:r>
                      <a:r>
                        <a:rPr lang="en-US" sz="1800" dirty="0">
                          <a:solidFill>
                            <a:schemeClr val="tx1"/>
                          </a:solidFill>
                        </a:rPr>
                        <a:t>1.08)</a:t>
                      </a:r>
                    </a:p>
                  </a:txBody>
                  <a:tcPr marL="71225" marR="71225" anchor="ctr"/>
                </a:tc>
                <a:extLst>
                  <a:ext uri="{0D108BD9-81ED-4DB2-BD59-A6C34878D82A}">
                    <a16:rowId xmlns:a16="http://schemas.microsoft.com/office/drawing/2014/main" val="868499031"/>
                  </a:ext>
                </a:extLst>
              </a:tr>
              <a:tr h="4470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u="none" strike="noStrike" kern="1200" cap="none" spc="0" normalizeH="0" baseline="0" noProof="0" dirty="0">
                          <a:ln>
                            <a:noFill/>
                          </a:ln>
                          <a:effectLst/>
                          <a:uLnTx/>
                          <a:uFillTx/>
                        </a:rPr>
                        <a:t>Urgent Revascularization</a:t>
                      </a:r>
                      <a:r>
                        <a:rPr lang="en-US" sz="1800" dirty="0"/>
                        <a:t> (%)</a:t>
                      </a:r>
                      <a:endParaRPr kumimoji="0" lang="en-US" sz="1800" b="0" i="0" u="none" strike="noStrike" kern="1200" cap="none" spc="0" normalizeH="0" baseline="0" noProof="0" dirty="0">
                        <a:ln>
                          <a:noFill/>
                        </a:ln>
                        <a:solidFill>
                          <a:srgbClr val="007CAF"/>
                        </a:solidFill>
                        <a:effectLst/>
                        <a:uLnTx/>
                        <a:uFillTx/>
                        <a:latin typeface="+mn-lt"/>
                        <a:ea typeface="+mn-ea"/>
                        <a:cs typeface="+mn-cs"/>
                      </a:endParaRPr>
                    </a:p>
                  </a:txBody>
                  <a:tcPr marL="69949" marR="69949" anchor="ctr"/>
                </a:tc>
                <a:tc>
                  <a:txBody>
                    <a:bodyPr/>
                    <a:lstStyle/>
                    <a:p>
                      <a:pPr algn="ctr" rtl="0"/>
                      <a:r>
                        <a:rPr lang="en-US" sz="1800" dirty="0">
                          <a:solidFill>
                            <a:schemeClr val="tx1"/>
                          </a:solidFill>
                        </a:rPr>
                        <a:t>1.6</a:t>
                      </a:r>
                    </a:p>
                  </a:txBody>
                  <a:tcPr marL="71225" marR="71225" anchor="ctr"/>
                </a:tc>
                <a:tc>
                  <a:txBody>
                    <a:bodyPr/>
                    <a:lstStyle/>
                    <a:p>
                      <a:pPr algn="ctr" rtl="0"/>
                      <a:r>
                        <a:rPr lang="en-US" sz="1800" dirty="0">
                          <a:solidFill>
                            <a:schemeClr val="tx1"/>
                          </a:solidFill>
                        </a:rPr>
                        <a:t>2.0</a:t>
                      </a:r>
                    </a:p>
                  </a:txBody>
                  <a:tcPr marL="71225" marR="71225" anchor="ctr"/>
                </a:tc>
                <a:tc>
                  <a:txBody>
                    <a:bodyPr/>
                    <a:lstStyle/>
                    <a:p>
                      <a:pPr algn="ctr" rtl="0"/>
                      <a:r>
                        <a:rPr lang="en-US" sz="1800" dirty="0">
                          <a:solidFill>
                            <a:schemeClr val="tx1"/>
                          </a:solidFill>
                        </a:rPr>
                        <a:t>0.79 (0.51</a:t>
                      </a:r>
                      <a:r>
                        <a:rPr lang="en-US" sz="1800" kern="1200" dirty="0">
                          <a:solidFill>
                            <a:srgbClr val="000000"/>
                          </a:solidFill>
                          <a:effectLst/>
                          <a:latin typeface="+mn-lt"/>
                          <a:ea typeface="Calibri" panose="020F0502020204030204" pitchFamily="34" charset="0"/>
                          <a:cs typeface="Times" pitchFamily="2" charset="0"/>
                        </a:rPr>
                        <a:t>–</a:t>
                      </a:r>
                      <a:r>
                        <a:rPr lang="en-US" sz="1800" dirty="0">
                          <a:solidFill>
                            <a:schemeClr val="tx1"/>
                          </a:solidFill>
                        </a:rPr>
                        <a:t>1.21)</a:t>
                      </a:r>
                    </a:p>
                  </a:txBody>
                  <a:tcPr marL="71225" marR="71225" anchor="ctr"/>
                </a:tc>
                <a:extLst>
                  <a:ext uri="{0D108BD9-81ED-4DB2-BD59-A6C34878D82A}">
                    <a16:rowId xmlns:a16="http://schemas.microsoft.com/office/drawing/2014/main" val="802745913"/>
                  </a:ext>
                </a:extLst>
              </a:tr>
              <a:tr h="4470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u="none" strike="noStrike" kern="1200" cap="none" spc="0" normalizeH="0" baseline="0" noProof="0" dirty="0">
                          <a:ln>
                            <a:noFill/>
                          </a:ln>
                          <a:effectLst/>
                          <a:uLnTx/>
                          <a:uFillTx/>
                        </a:rPr>
                        <a:t>Hospitalization</a:t>
                      </a:r>
                      <a:r>
                        <a:rPr lang="en-US" sz="1800" dirty="0"/>
                        <a:t> (%)</a:t>
                      </a:r>
                      <a:endParaRPr kumimoji="0" lang="en-US" sz="1800" b="0" i="0" u="none" strike="noStrike" kern="1200" cap="none" spc="0" normalizeH="0" baseline="0" noProof="0" dirty="0">
                        <a:ln>
                          <a:noFill/>
                        </a:ln>
                        <a:solidFill>
                          <a:srgbClr val="FF0000"/>
                        </a:solidFill>
                        <a:effectLst/>
                        <a:uLnTx/>
                        <a:uFillTx/>
                        <a:latin typeface="+mn-lt"/>
                        <a:ea typeface="+mn-ea"/>
                        <a:cs typeface="+mn-cs"/>
                      </a:endParaRPr>
                    </a:p>
                  </a:txBody>
                  <a:tcPr marL="69949" marR="69949" anchor="ctr"/>
                </a:tc>
                <a:tc>
                  <a:txBody>
                    <a:bodyPr/>
                    <a:lstStyle/>
                    <a:p>
                      <a:pPr algn="ctr" rtl="0"/>
                      <a:r>
                        <a:rPr lang="en-US" sz="1800" dirty="0">
                          <a:solidFill>
                            <a:schemeClr val="tx1"/>
                          </a:solidFill>
                        </a:rPr>
                        <a:t>25.4</a:t>
                      </a:r>
                    </a:p>
                  </a:txBody>
                  <a:tcPr marL="71225" marR="71225" anchor="ctr"/>
                </a:tc>
                <a:tc>
                  <a:txBody>
                    <a:bodyPr/>
                    <a:lstStyle/>
                    <a:p>
                      <a:pPr algn="ctr" rtl="0"/>
                      <a:r>
                        <a:rPr lang="en-US" sz="1800" dirty="0">
                          <a:solidFill>
                            <a:schemeClr val="tx1"/>
                          </a:solidFill>
                        </a:rPr>
                        <a:t>23.4</a:t>
                      </a:r>
                    </a:p>
                  </a:txBody>
                  <a:tcPr marL="71225" marR="71225" anchor="ctr"/>
                </a:tc>
                <a:tc>
                  <a:txBody>
                    <a:bodyPr/>
                    <a:lstStyle/>
                    <a:p>
                      <a:pPr algn="ctr" rtl="0"/>
                      <a:r>
                        <a:rPr lang="en-US" sz="1800" dirty="0">
                          <a:solidFill>
                            <a:schemeClr val="tx1"/>
                          </a:solidFill>
                        </a:rPr>
                        <a:t>1.10 (0.98</a:t>
                      </a:r>
                      <a:r>
                        <a:rPr lang="en-US" sz="1800" kern="1200" dirty="0">
                          <a:solidFill>
                            <a:srgbClr val="000000"/>
                          </a:solidFill>
                          <a:effectLst/>
                          <a:latin typeface="+mn-lt"/>
                          <a:ea typeface="Calibri" panose="020F0502020204030204" pitchFamily="34" charset="0"/>
                          <a:cs typeface="Times" pitchFamily="2" charset="0"/>
                        </a:rPr>
                        <a:t>–</a:t>
                      </a:r>
                      <a:r>
                        <a:rPr lang="en-US" sz="1800" dirty="0">
                          <a:solidFill>
                            <a:schemeClr val="tx1"/>
                          </a:solidFill>
                        </a:rPr>
                        <a:t>1.24)</a:t>
                      </a:r>
                    </a:p>
                  </a:txBody>
                  <a:tcPr marL="71225" marR="71225" anchor="ctr"/>
                </a:tc>
                <a:extLst>
                  <a:ext uri="{0D108BD9-81ED-4DB2-BD59-A6C34878D82A}">
                    <a16:rowId xmlns:a16="http://schemas.microsoft.com/office/drawing/2014/main" val="525504173"/>
                  </a:ext>
                </a:extLst>
              </a:tr>
            </a:tbl>
          </a:graphicData>
        </a:graphic>
      </p:graphicFrame>
      <p:sp>
        <p:nvSpPr>
          <p:cNvPr id="6" name="Rectangle 5"/>
          <p:cNvSpPr/>
          <p:nvPr/>
        </p:nvSpPr>
        <p:spPr>
          <a:xfrm>
            <a:off x="1524000" y="6516054"/>
            <a:ext cx="7020272" cy="276999"/>
          </a:xfrm>
          <a:prstGeom prst="rect">
            <a:avLst/>
          </a:prstGeom>
        </p:spPr>
        <p:txBody>
          <a:bodyPr wrap="square">
            <a:spAutoFit/>
          </a:bodyPr>
          <a:lstStyle/>
          <a:p>
            <a:r>
              <a:rPr lang="en-US" sz="1200" i="1" dirty="0">
                <a:solidFill>
                  <a:prstClr val="black"/>
                </a:solidFill>
                <a:latin typeface="Arial"/>
                <a:cs typeface="Arial"/>
              </a:rPr>
              <a:t>Lopes RD, et al.  N </a:t>
            </a:r>
            <a:r>
              <a:rPr lang="en-US" sz="1200" i="1" dirty="0" err="1">
                <a:solidFill>
                  <a:prstClr val="black"/>
                </a:solidFill>
                <a:latin typeface="Arial"/>
                <a:cs typeface="Arial"/>
              </a:rPr>
              <a:t>Engl</a:t>
            </a:r>
            <a:r>
              <a:rPr lang="en-US" sz="1200" i="1" dirty="0">
                <a:solidFill>
                  <a:prstClr val="black"/>
                </a:solidFill>
                <a:latin typeface="Arial"/>
                <a:cs typeface="Arial"/>
              </a:rPr>
              <a:t> J Med. 2019;doi: 10.1056/NEJMoa1817083</a:t>
            </a:r>
          </a:p>
        </p:txBody>
      </p:sp>
      <p:sp>
        <p:nvSpPr>
          <p:cNvPr id="3" name="Rounded Rectangle 2"/>
          <p:cNvSpPr/>
          <p:nvPr/>
        </p:nvSpPr>
        <p:spPr bwMode="auto">
          <a:xfrm>
            <a:off x="6168008" y="2204864"/>
            <a:ext cx="1204826" cy="1296144"/>
          </a:xfrm>
          <a:prstGeom prst="roundRect">
            <a:avLst/>
          </a:prstGeom>
          <a:noFill/>
          <a:ln w="38100">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0" tIns="0" rIns="0" bIns="0" numCol="1" rtlCol="1" anchor="t" anchorCtr="0" compatLnSpc="1">
            <a:prstTxWarp prst="textNoShape">
              <a:avLst/>
            </a:prstTxWarp>
          </a:bodyPr>
          <a:lstStyle/>
          <a:p>
            <a:pPr fontAlgn="base">
              <a:lnSpc>
                <a:spcPct val="90000"/>
              </a:lnSpc>
              <a:spcBef>
                <a:spcPct val="30000"/>
              </a:spcBef>
              <a:spcAft>
                <a:spcPct val="0"/>
              </a:spcAft>
              <a:buClr>
                <a:srgbClr val="FF9900"/>
              </a:buClr>
            </a:pPr>
            <a:endParaRPr lang="he-IL" sz="1000">
              <a:solidFill>
                <a:prstClr val="black"/>
              </a:solidFill>
              <a:latin typeface="Arial" pitchFamily="34" charset="0"/>
              <a:ea typeface="Arial Unicode MS" pitchFamily="34" charset="-128"/>
              <a:cs typeface="Arial" pitchFamily="34" charset="0"/>
            </a:endParaRPr>
          </a:p>
        </p:txBody>
      </p:sp>
      <p:sp>
        <p:nvSpPr>
          <p:cNvPr id="7" name="Rounded Rectangle 6"/>
          <p:cNvSpPr/>
          <p:nvPr/>
        </p:nvSpPr>
        <p:spPr bwMode="auto">
          <a:xfrm>
            <a:off x="6168008" y="4005064"/>
            <a:ext cx="1204827" cy="1296144"/>
          </a:xfrm>
          <a:prstGeom prst="roundRect">
            <a:avLst/>
          </a:prstGeom>
          <a:noFill/>
          <a:ln w="38100">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0" tIns="0" rIns="0" bIns="0" numCol="1" rtlCol="1" anchor="t" anchorCtr="0" compatLnSpc="1">
            <a:prstTxWarp prst="textNoShape">
              <a:avLst/>
            </a:prstTxWarp>
          </a:bodyPr>
          <a:lstStyle/>
          <a:p>
            <a:pPr fontAlgn="base">
              <a:lnSpc>
                <a:spcPct val="90000"/>
              </a:lnSpc>
              <a:spcBef>
                <a:spcPct val="30000"/>
              </a:spcBef>
              <a:spcAft>
                <a:spcPct val="0"/>
              </a:spcAft>
              <a:buClr>
                <a:srgbClr val="FF9900"/>
              </a:buClr>
            </a:pPr>
            <a:endParaRPr lang="he-IL" sz="1000">
              <a:solidFill>
                <a:prstClr val="black"/>
              </a:solidFill>
              <a:latin typeface="Arial" pitchFamily="34" charset="0"/>
              <a:ea typeface="Arial Unicode MS" pitchFamily="34" charset="-128"/>
              <a:cs typeface="Arial" pitchFamily="34" charset="0"/>
            </a:endParaRPr>
          </a:p>
        </p:txBody>
      </p:sp>
    </p:spTree>
    <p:custDataLst>
      <p:tags r:id="rId1"/>
    </p:custDataLst>
    <p:extLst>
      <p:ext uri="{BB962C8B-B14F-4D97-AF65-F5344CB8AC3E}">
        <p14:creationId xmlns:p14="http://schemas.microsoft.com/office/powerpoint/2010/main" val="4351751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735" y="235081"/>
            <a:ext cx="11605029" cy="563562"/>
          </a:xfrm>
        </p:spPr>
        <p:txBody>
          <a:bodyPr/>
          <a:lstStyle/>
          <a:p>
            <a:pPr algn="ctr"/>
            <a:r>
              <a:rPr lang="en-US" sz="2400" dirty="0"/>
              <a:t>Major clinical endpoints in trials comparing dual therapy versus triple therapy  </a:t>
            </a:r>
            <a:endParaRPr lang="he-IL" sz="2400" dirty="0"/>
          </a:p>
        </p:txBody>
      </p:sp>
      <p:pic>
        <p:nvPicPr>
          <p:cNvPr id="4" name="Picture 3"/>
          <p:cNvPicPr>
            <a:picLocks noChangeAspect="1"/>
          </p:cNvPicPr>
          <p:nvPr/>
        </p:nvPicPr>
        <p:blipFill rotWithShape="1">
          <a:blip r:embed="rId2"/>
          <a:srcRect l="2003" t="9341" r="44120" b="46061"/>
          <a:stretch/>
        </p:blipFill>
        <p:spPr>
          <a:xfrm>
            <a:off x="772203" y="1139120"/>
            <a:ext cx="10140511" cy="4721629"/>
          </a:xfrm>
          <a:prstGeom prst="rect">
            <a:avLst/>
          </a:prstGeom>
        </p:spPr>
      </p:pic>
      <p:sp>
        <p:nvSpPr>
          <p:cNvPr id="5" name="Rectangle 4"/>
          <p:cNvSpPr/>
          <p:nvPr/>
        </p:nvSpPr>
        <p:spPr>
          <a:xfrm>
            <a:off x="7231988" y="6541704"/>
            <a:ext cx="3671198" cy="276999"/>
          </a:xfrm>
          <a:prstGeom prst="rect">
            <a:avLst/>
          </a:prstGeom>
        </p:spPr>
        <p:txBody>
          <a:bodyPr wrap="none">
            <a:spAutoFit/>
          </a:bodyPr>
          <a:lstStyle/>
          <a:p>
            <a:r>
              <a:rPr lang="en-US" sz="1200" dirty="0"/>
              <a:t>Byrne et </a:t>
            </a:r>
            <a:r>
              <a:rPr lang="en-US" sz="1200"/>
              <a:t>alEuroIntervention</a:t>
            </a:r>
            <a:r>
              <a:rPr lang="en-US" sz="1200" dirty="0"/>
              <a:t> 2019;14:e1793-e1795  </a:t>
            </a:r>
            <a:endParaRPr lang="he-IL" sz="1200" dirty="0"/>
          </a:p>
        </p:txBody>
      </p:sp>
      <p:sp>
        <p:nvSpPr>
          <p:cNvPr id="6" name="Rectangle 5"/>
          <p:cNvSpPr/>
          <p:nvPr/>
        </p:nvSpPr>
        <p:spPr>
          <a:xfrm>
            <a:off x="1712379" y="5726439"/>
            <a:ext cx="7999615" cy="646331"/>
          </a:xfrm>
          <a:prstGeom prst="rect">
            <a:avLst/>
          </a:prstGeom>
        </p:spPr>
        <p:txBody>
          <a:bodyPr wrap="square">
            <a:spAutoFit/>
          </a:bodyPr>
          <a:lstStyle/>
          <a:p>
            <a:r>
              <a:rPr lang="en-US" dirty="0"/>
              <a:t>Simple pooling of events from the four randomized trials:</a:t>
            </a:r>
          </a:p>
          <a:p>
            <a:r>
              <a:rPr lang="en-US" dirty="0"/>
              <a:t>WOEST, PIONEER-AF, RE-DUAL PCI and AUGUSTUS</a:t>
            </a:r>
            <a:endParaRPr lang="he-IL" dirty="0"/>
          </a:p>
        </p:txBody>
      </p:sp>
    </p:spTree>
    <p:extLst>
      <p:ext uri="{BB962C8B-B14F-4D97-AF65-F5344CB8AC3E}">
        <p14:creationId xmlns:p14="http://schemas.microsoft.com/office/powerpoint/2010/main" val="190318699"/>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35" name="Group 34"/>
          <p:cNvGrpSpPr/>
          <p:nvPr/>
        </p:nvGrpSpPr>
        <p:grpSpPr>
          <a:xfrm>
            <a:off x="6157854" y="1841177"/>
            <a:ext cx="108000" cy="144000"/>
            <a:chOff x="202424" y="984201"/>
            <a:chExt cx="393216" cy="108000"/>
          </a:xfrm>
        </p:grpSpPr>
        <p:cxnSp>
          <p:nvCxnSpPr>
            <p:cNvPr id="36" name="Straight Connector 35"/>
            <p:cNvCxnSpPr/>
            <p:nvPr/>
          </p:nvCxnSpPr>
          <p:spPr>
            <a:xfrm>
              <a:off x="211732" y="1038201"/>
              <a:ext cx="369948" cy="0"/>
            </a:xfrm>
            <a:prstGeom prst="line">
              <a:avLst/>
            </a:prstGeom>
            <a:ln w="19050">
              <a:solidFill>
                <a:srgbClr val="5E2D89"/>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202424" y="984201"/>
              <a:ext cx="0" cy="108000"/>
            </a:xfrm>
            <a:prstGeom prst="line">
              <a:avLst/>
            </a:prstGeom>
            <a:ln w="19050">
              <a:solidFill>
                <a:srgbClr val="5E2D89"/>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595640" y="984201"/>
              <a:ext cx="0" cy="108000"/>
            </a:xfrm>
            <a:prstGeom prst="line">
              <a:avLst/>
            </a:prstGeom>
            <a:ln w="19050">
              <a:solidFill>
                <a:srgbClr val="5E2D89"/>
              </a:solidFill>
            </a:ln>
            <a:effectLst/>
          </p:spPr>
          <p:style>
            <a:lnRef idx="2">
              <a:schemeClr val="accent1"/>
            </a:lnRef>
            <a:fillRef idx="0">
              <a:schemeClr val="accent1"/>
            </a:fillRef>
            <a:effectRef idx="1">
              <a:schemeClr val="accent1"/>
            </a:effectRef>
            <a:fontRef idx="minor">
              <a:schemeClr val="tx1"/>
            </a:fontRef>
          </p:style>
        </p:cxnSp>
      </p:grpSp>
      <p:cxnSp>
        <p:nvCxnSpPr>
          <p:cNvPr id="7" name="Straight Connector 6"/>
          <p:cNvCxnSpPr/>
          <p:nvPr/>
        </p:nvCxnSpPr>
        <p:spPr>
          <a:xfrm>
            <a:off x="6216489" y="1642884"/>
            <a:ext cx="0" cy="3197776"/>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 name="TextBox 2"/>
          <p:cNvSpPr txBox="1">
            <a:spLocks noChangeArrowheads="1"/>
          </p:cNvSpPr>
          <p:nvPr/>
        </p:nvSpPr>
        <p:spPr bwMode="auto">
          <a:xfrm>
            <a:off x="1586228" y="6536378"/>
            <a:ext cx="37176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prstClr val="black"/>
                </a:solidFill>
                <a:effectLst/>
                <a:uLnTx/>
                <a:uFillTx/>
                <a:latin typeface="Arial"/>
                <a:ea typeface="+mn-ea"/>
                <a:cs typeface="Arial"/>
              </a:rPr>
              <a:t>Hansen ML, et al. Arch Int Med 2010;170:1433-</a:t>
            </a:r>
            <a:r>
              <a:rPr kumimoji="0" lang="en-GB" sz="1200" b="0" i="1" u="none" strike="noStrike" kern="1200" cap="none" spc="0" normalizeH="0" baseline="0" noProof="0" dirty="0">
                <a:ln>
                  <a:noFill/>
                </a:ln>
                <a:solidFill>
                  <a:prstClr val="black"/>
                </a:solidFill>
                <a:effectLst/>
                <a:uLnTx/>
                <a:uFillTx/>
                <a:latin typeface="Arial"/>
                <a:ea typeface="+mn-ea"/>
                <a:cs typeface="Courier New" panose="02070309020205020404" pitchFamily="49" charset="0"/>
              </a:rPr>
              <a:t>­­</a:t>
            </a:r>
            <a:r>
              <a:rPr kumimoji="0" lang="en-GB" sz="1200" b="0" i="1" u="none" strike="noStrike" kern="1200" cap="none" spc="0" normalizeH="0" baseline="0" noProof="0" dirty="0">
                <a:ln>
                  <a:noFill/>
                </a:ln>
                <a:solidFill>
                  <a:prstClr val="black"/>
                </a:solidFill>
                <a:effectLst/>
                <a:uLnTx/>
                <a:uFillTx/>
                <a:latin typeface="Arial"/>
                <a:ea typeface="+mn-ea"/>
                <a:cs typeface="Arial"/>
              </a:rPr>
              <a:t>–41.</a:t>
            </a:r>
          </a:p>
        </p:txBody>
      </p:sp>
      <p:graphicFrame>
        <p:nvGraphicFramePr>
          <p:cNvPr id="3" name="Table 2"/>
          <p:cNvGraphicFramePr>
            <a:graphicFrameLocks noGrp="1"/>
          </p:cNvGraphicFramePr>
          <p:nvPr/>
        </p:nvGraphicFramePr>
        <p:xfrm>
          <a:off x="2020009" y="1268760"/>
          <a:ext cx="8136904" cy="3575680"/>
        </p:xfrm>
        <a:graphic>
          <a:graphicData uri="http://schemas.openxmlformats.org/drawingml/2006/table">
            <a:tbl>
              <a:tblPr firstRow="1" bandRow="1">
                <a:tableStyleId>{5C22544A-7EE6-4342-B048-85BDC9FD1C3A}</a:tableStyleId>
              </a:tblPr>
              <a:tblGrid>
                <a:gridCol w="2515759">
                  <a:extLst>
                    <a:ext uri="{9D8B030D-6E8A-4147-A177-3AD203B41FA5}">
                      <a16:colId xmlns:a16="http://schemas.microsoft.com/office/drawing/2014/main" val="20000"/>
                    </a:ext>
                  </a:extLst>
                </a:gridCol>
                <a:gridCol w="3654873">
                  <a:extLst>
                    <a:ext uri="{9D8B030D-6E8A-4147-A177-3AD203B41FA5}">
                      <a16:colId xmlns:a16="http://schemas.microsoft.com/office/drawing/2014/main" val="20001"/>
                    </a:ext>
                  </a:extLst>
                </a:gridCol>
                <a:gridCol w="1966272">
                  <a:extLst>
                    <a:ext uri="{9D8B030D-6E8A-4147-A177-3AD203B41FA5}">
                      <a16:colId xmlns:a16="http://schemas.microsoft.com/office/drawing/2014/main" val="20002"/>
                    </a:ext>
                  </a:extLst>
                </a:gridCol>
              </a:tblGrid>
              <a:tr h="447040">
                <a:tc>
                  <a:txBody>
                    <a:bodyPr/>
                    <a:lstStyle/>
                    <a:p>
                      <a:pPr algn="l" rtl="0"/>
                      <a:endParaRPr lang="en-GB" sz="1600" dirty="0">
                        <a:solidFill>
                          <a:schemeClr val="tx1"/>
                        </a:solidFill>
                      </a:endParaRPr>
                    </a:p>
                  </a:txBody>
                  <a:tcPr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l" rtl="0"/>
                      <a:endParaRPr lang="en-GB" sz="1600" dirty="0">
                        <a:solidFill>
                          <a:schemeClr val="tx1"/>
                        </a:solidFill>
                      </a:endParaRPr>
                    </a:p>
                  </a:txBody>
                  <a:tcPr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600" dirty="0">
                          <a:solidFill>
                            <a:schemeClr val="tx1"/>
                          </a:solidFill>
                        </a:rPr>
                        <a:t>HR </a:t>
                      </a:r>
                      <a:r>
                        <a:rPr lang="en-GB" sz="1600" b="0" dirty="0">
                          <a:solidFill>
                            <a:schemeClr val="tx1"/>
                          </a:solidFill>
                        </a:rPr>
                        <a:t>(95% CI)</a:t>
                      </a:r>
                    </a:p>
                  </a:txBody>
                  <a:tcPr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0"/>
                  </a:ext>
                </a:extLst>
              </a:tr>
              <a:tr h="447040">
                <a:tc>
                  <a:txBody>
                    <a:bodyPr/>
                    <a:lstStyle/>
                    <a:p>
                      <a:pPr algn="l" rtl="0"/>
                      <a:r>
                        <a:rPr lang="en-GB" sz="1600" dirty="0">
                          <a:solidFill>
                            <a:schemeClr val="tx1"/>
                          </a:solidFill>
                        </a:rPr>
                        <a:t>Warfarin monotherapy</a:t>
                      </a:r>
                    </a:p>
                  </a:txBody>
                  <a:tcPr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l" rtl="0"/>
                      <a:endParaRPr lang="en-GB" sz="1600" dirty="0">
                        <a:solidFill>
                          <a:schemeClr val="tx1"/>
                        </a:solidFill>
                      </a:endParaRPr>
                    </a:p>
                  </a:txBody>
                  <a:tcPr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a:r>
                        <a:rPr lang="en-GB" sz="1600" dirty="0">
                          <a:solidFill>
                            <a:schemeClr val="tx1"/>
                          </a:solidFill>
                        </a:rPr>
                        <a:t>1 [reference]</a:t>
                      </a:r>
                    </a:p>
                  </a:txBody>
                  <a:tcPr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1"/>
                  </a:ext>
                </a:extLst>
              </a:tr>
              <a:tr h="447040">
                <a:tc>
                  <a:txBody>
                    <a:bodyPr/>
                    <a:lstStyle/>
                    <a:p>
                      <a:pPr algn="l" rtl="0"/>
                      <a:r>
                        <a:rPr lang="en-GB" sz="1600" dirty="0">
                          <a:solidFill>
                            <a:schemeClr val="tx1"/>
                          </a:solidFill>
                        </a:rPr>
                        <a:t>Aspirin monotherapy</a:t>
                      </a:r>
                    </a:p>
                  </a:txBody>
                  <a:tcPr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l" rtl="0"/>
                      <a:endParaRPr lang="en-GB" sz="1600">
                        <a:solidFill>
                          <a:schemeClr val="tx1"/>
                        </a:solidFill>
                      </a:endParaRPr>
                    </a:p>
                  </a:txBody>
                  <a:tcPr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a:r>
                        <a:rPr lang="en-GB" sz="1600" dirty="0">
                          <a:solidFill>
                            <a:schemeClr val="tx1"/>
                          </a:solidFill>
                        </a:rPr>
                        <a:t>0.93 (0.88–0.98)</a:t>
                      </a:r>
                    </a:p>
                  </a:txBody>
                  <a:tcPr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2"/>
                  </a:ext>
                </a:extLst>
              </a:tr>
              <a:tr h="446400">
                <a:tc>
                  <a:txBody>
                    <a:bodyPr/>
                    <a:lstStyle/>
                    <a:p>
                      <a:pPr algn="l" rtl="0"/>
                      <a:r>
                        <a:rPr lang="en-GB" sz="1600" dirty="0" err="1">
                          <a:solidFill>
                            <a:schemeClr val="tx1"/>
                          </a:solidFill>
                        </a:rPr>
                        <a:t>Clopidogrel</a:t>
                      </a:r>
                      <a:r>
                        <a:rPr lang="en-GB" sz="1600" dirty="0">
                          <a:solidFill>
                            <a:schemeClr val="tx1"/>
                          </a:solidFill>
                        </a:rPr>
                        <a:t> monotherapy</a:t>
                      </a:r>
                    </a:p>
                  </a:txBody>
                  <a:tcPr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l" rtl="0"/>
                      <a:endParaRPr lang="en-GB" sz="1600" dirty="0">
                        <a:solidFill>
                          <a:schemeClr val="tx1"/>
                        </a:solidFill>
                      </a:endParaRPr>
                    </a:p>
                  </a:txBody>
                  <a:tcPr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a:r>
                        <a:rPr lang="en-GB" sz="1600" dirty="0">
                          <a:solidFill>
                            <a:schemeClr val="tx1"/>
                          </a:solidFill>
                        </a:rPr>
                        <a:t>1.06 (0.87–1.29)</a:t>
                      </a:r>
                    </a:p>
                  </a:txBody>
                  <a:tcPr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3"/>
                  </a:ext>
                </a:extLst>
              </a:tr>
              <a:tr h="447040">
                <a:tc>
                  <a:txBody>
                    <a:bodyPr/>
                    <a:lstStyle/>
                    <a:p>
                      <a:pPr algn="l" rtl="0"/>
                      <a:r>
                        <a:rPr lang="en-GB" sz="1600" dirty="0">
                          <a:solidFill>
                            <a:schemeClr val="tx1"/>
                          </a:solidFill>
                        </a:rPr>
                        <a:t>Aspirin + </a:t>
                      </a:r>
                      <a:r>
                        <a:rPr lang="en-GB" sz="1600" dirty="0" err="1">
                          <a:solidFill>
                            <a:schemeClr val="tx1"/>
                          </a:solidFill>
                        </a:rPr>
                        <a:t>clopidogrel</a:t>
                      </a:r>
                      <a:endParaRPr lang="en-GB" sz="1600" dirty="0">
                        <a:solidFill>
                          <a:schemeClr val="tx1"/>
                        </a:solidFill>
                      </a:endParaRPr>
                    </a:p>
                  </a:txBody>
                  <a:tcPr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l" rtl="0"/>
                      <a:endParaRPr lang="en-GB" sz="1600" dirty="0">
                        <a:solidFill>
                          <a:schemeClr val="tx1"/>
                        </a:solidFill>
                      </a:endParaRPr>
                    </a:p>
                  </a:txBody>
                  <a:tcPr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a:r>
                        <a:rPr lang="en-GB" sz="1600" dirty="0">
                          <a:solidFill>
                            <a:schemeClr val="tx1"/>
                          </a:solidFill>
                        </a:rPr>
                        <a:t>1.66 (1.34–2.04)</a:t>
                      </a:r>
                    </a:p>
                  </a:txBody>
                  <a:tcPr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4"/>
                  </a:ext>
                </a:extLst>
              </a:tr>
              <a:tr h="447040">
                <a:tc>
                  <a:txBody>
                    <a:bodyPr/>
                    <a:lstStyle/>
                    <a:p>
                      <a:pPr algn="l" rtl="0"/>
                      <a:r>
                        <a:rPr lang="en-GB" sz="1600" dirty="0">
                          <a:solidFill>
                            <a:schemeClr val="tx1"/>
                          </a:solidFill>
                        </a:rPr>
                        <a:t>Warfarin + aspirin</a:t>
                      </a:r>
                    </a:p>
                  </a:txBody>
                  <a:tcPr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l" rtl="0"/>
                      <a:endParaRPr lang="en-GB" sz="1600">
                        <a:solidFill>
                          <a:schemeClr val="tx1"/>
                        </a:solidFill>
                      </a:endParaRPr>
                    </a:p>
                  </a:txBody>
                  <a:tcPr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a:r>
                        <a:rPr lang="en-GB" sz="1600" dirty="0">
                          <a:solidFill>
                            <a:schemeClr val="tx1"/>
                          </a:solidFill>
                        </a:rPr>
                        <a:t>1.83 (1.72–1.96)</a:t>
                      </a:r>
                    </a:p>
                  </a:txBody>
                  <a:tcPr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5"/>
                  </a:ext>
                </a:extLst>
              </a:tr>
              <a:tr h="447040">
                <a:tc>
                  <a:txBody>
                    <a:bodyPr/>
                    <a:lstStyle/>
                    <a:p>
                      <a:pPr algn="l" rtl="0"/>
                      <a:r>
                        <a:rPr lang="en-GB" sz="1600" dirty="0">
                          <a:solidFill>
                            <a:schemeClr val="tx1"/>
                          </a:solidFill>
                        </a:rPr>
                        <a:t>Warfarin + </a:t>
                      </a:r>
                      <a:r>
                        <a:rPr lang="en-GB" sz="1600" dirty="0" err="1">
                          <a:solidFill>
                            <a:schemeClr val="tx1"/>
                          </a:solidFill>
                        </a:rPr>
                        <a:t>clopidogrel</a:t>
                      </a:r>
                      <a:endParaRPr lang="en-GB" sz="1600" dirty="0">
                        <a:solidFill>
                          <a:schemeClr val="tx1"/>
                        </a:solidFill>
                      </a:endParaRPr>
                    </a:p>
                  </a:txBody>
                  <a:tcPr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l" rtl="0"/>
                      <a:endParaRPr lang="en-GB" sz="1600" dirty="0">
                        <a:solidFill>
                          <a:schemeClr val="tx1"/>
                        </a:solidFill>
                      </a:endParaRPr>
                    </a:p>
                  </a:txBody>
                  <a:tcPr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a:r>
                        <a:rPr lang="en-GB" sz="1600" dirty="0">
                          <a:solidFill>
                            <a:schemeClr val="tx1"/>
                          </a:solidFill>
                        </a:rPr>
                        <a:t>3.08 (2.32–3.91)</a:t>
                      </a:r>
                    </a:p>
                  </a:txBody>
                  <a:tcPr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6"/>
                  </a:ext>
                </a:extLst>
              </a:tr>
              <a:tr h="447040">
                <a:tc>
                  <a:txBody>
                    <a:bodyPr/>
                    <a:lstStyle/>
                    <a:p>
                      <a:pPr algn="l" rtl="0"/>
                      <a:r>
                        <a:rPr lang="en-GB" sz="1600" dirty="0">
                          <a:solidFill>
                            <a:schemeClr val="tx1"/>
                          </a:solidFill>
                        </a:rPr>
                        <a:t>Triple therapy</a:t>
                      </a:r>
                    </a:p>
                  </a:txBody>
                  <a:tcPr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l" rtl="0"/>
                      <a:endParaRPr lang="en-GB" sz="1600" dirty="0">
                        <a:solidFill>
                          <a:schemeClr val="tx1"/>
                        </a:solidFill>
                      </a:endParaRPr>
                    </a:p>
                  </a:txBody>
                  <a:tcPr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a:r>
                        <a:rPr lang="en-GB" sz="1600" dirty="0">
                          <a:solidFill>
                            <a:schemeClr val="tx1"/>
                          </a:solidFill>
                        </a:rPr>
                        <a:t>3.70 (2.89–4.76)</a:t>
                      </a:r>
                    </a:p>
                  </a:txBody>
                  <a:tcPr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7"/>
                  </a:ext>
                </a:extLst>
              </a:tr>
            </a:tbl>
          </a:graphicData>
        </a:graphic>
      </p:graphicFrame>
      <p:cxnSp>
        <p:nvCxnSpPr>
          <p:cNvPr id="9" name="Straight Connector 8"/>
          <p:cNvCxnSpPr/>
          <p:nvPr/>
        </p:nvCxnSpPr>
        <p:spPr>
          <a:xfrm>
            <a:off x="4398161" y="4840660"/>
            <a:ext cx="3636659"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 name="Oval 9"/>
          <p:cNvSpPr/>
          <p:nvPr/>
        </p:nvSpPr>
        <p:spPr>
          <a:xfrm>
            <a:off x="6157854" y="1841177"/>
            <a:ext cx="108000" cy="144000"/>
          </a:xfrm>
          <a:prstGeom prst="ellipse">
            <a:avLst/>
          </a:prstGeom>
          <a:solidFill>
            <a:srgbClr val="5E2D89"/>
          </a:solidFill>
          <a:ln>
            <a:solidFill>
              <a:srgbClr val="5E2D8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Arial"/>
            </a:endParaRPr>
          </a:p>
        </p:txBody>
      </p:sp>
      <p:grpSp>
        <p:nvGrpSpPr>
          <p:cNvPr id="16" name="Group 15"/>
          <p:cNvGrpSpPr/>
          <p:nvPr/>
        </p:nvGrpSpPr>
        <p:grpSpPr>
          <a:xfrm>
            <a:off x="7029677" y="4549475"/>
            <a:ext cx="379256" cy="144000"/>
            <a:chOff x="202424" y="984201"/>
            <a:chExt cx="379256" cy="108000"/>
          </a:xfrm>
        </p:grpSpPr>
        <p:cxnSp>
          <p:nvCxnSpPr>
            <p:cNvPr id="13" name="Straight Connector 12"/>
            <p:cNvCxnSpPr/>
            <p:nvPr/>
          </p:nvCxnSpPr>
          <p:spPr>
            <a:xfrm>
              <a:off x="211732" y="1038201"/>
              <a:ext cx="369948" cy="0"/>
            </a:xfrm>
            <a:prstGeom prst="line">
              <a:avLst/>
            </a:prstGeom>
            <a:ln w="19050">
              <a:solidFill>
                <a:srgbClr val="5E2D89"/>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202424" y="984201"/>
              <a:ext cx="0" cy="108000"/>
            </a:xfrm>
            <a:prstGeom prst="line">
              <a:avLst/>
            </a:prstGeom>
            <a:ln w="19050">
              <a:solidFill>
                <a:srgbClr val="5E2D89"/>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581680" y="984201"/>
              <a:ext cx="0" cy="108000"/>
            </a:xfrm>
            <a:prstGeom prst="line">
              <a:avLst/>
            </a:prstGeom>
            <a:ln w="19050">
              <a:solidFill>
                <a:srgbClr val="5E2D89"/>
              </a:solidFill>
            </a:ln>
            <a:effectLst/>
          </p:spPr>
          <p:style>
            <a:lnRef idx="2">
              <a:schemeClr val="accent1"/>
            </a:lnRef>
            <a:fillRef idx="0">
              <a:schemeClr val="accent1"/>
            </a:fillRef>
            <a:effectRef idx="1">
              <a:schemeClr val="accent1"/>
            </a:effectRef>
            <a:fontRef idx="minor">
              <a:schemeClr val="tx1"/>
            </a:fontRef>
          </p:style>
        </p:cxnSp>
      </p:grpSp>
      <p:grpSp>
        <p:nvGrpSpPr>
          <p:cNvPr id="19" name="Group 18"/>
          <p:cNvGrpSpPr/>
          <p:nvPr/>
        </p:nvGrpSpPr>
        <p:grpSpPr>
          <a:xfrm>
            <a:off x="6849357" y="4100784"/>
            <a:ext cx="425020" cy="144000"/>
            <a:chOff x="202424" y="984201"/>
            <a:chExt cx="386863" cy="108000"/>
          </a:xfrm>
        </p:grpSpPr>
        <p:cxnSp>
          <p:nvCxnSpPr>
            <p:cNvPr id="20" name="Straight Connector 19"/>
            <p:cNvCxnSpPr/>
            <p:nvPr/>
          </p:nvCxnSpPr>
          <p:spPr>
            <a:xfrm>
              <a:off x="211732" y="1038201"/>
              <a:ext cx="369948" cy="0"/>
            </a:xfrm>
            <a:prstGeom prst="line">
              <a:avLst/>
            </a:prstGeom>
            <a:ln w="19050">
              <a:solidFill>
                <a:srgbClr val="5E2D89"/>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202424" y="984201"/>
              <a:ext cx="0" cy="108000"/>
            </a:xfrm>
            <a:prstGeom prst="line">
              <a:avLst/>
            </a:prstGeom>
            <a:ln w="19050">
              <a:solidFill>
                <a:srgbClr val="5E2D89"/>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589287" y="984201"/>
              <a:ext cx="0" cy="108000"/>
            </a:xfrm>
            <a:prstGeom prst="line">
              <a:avLst/>
            </a:prstGeom>
            <a:ln w="19050">
              <a:solidFill>
                <a:srgbClr val="5E2D89"/>
              </a:solidFill>
            </a:ln>
            <a:effectLst/>
          </p:spPr>
          <p:style>
            <a:lnRef idx="2">
              <a:schemeClr val="accent1"/>
            </a:lnRef>
            <a:fillRef idx="0">
              <a:schemeClr val="accent1"/>
            </a:fillRef>
            <a:effectRef idx="1">
              <a:schemeClr val="accent1"/>
            </a:effectRef>
            <a:fontRef idx="minor">
              <a:schemeClr val="tx1"/>
            </a:fontRef>
          </p:style>
        </p:cxnSp>
      </p:grpSp>
      <p:grpSp>
        <p:nvGrpSpPr>
          <p:cNvPr id="23" name="Group 22"/>
          <p:cNvGrpSpPr/>
          <p:nvPr/>
        </p:nvGrpSpPr>
        <p:grpSpPr>
          <a:xfrm>
            <a:off x="6431317" y="3195325"/>
            <a:ext cx="317020" cy="144000"/>
            <a:chOff x="202424" y="984201"/>
            <a:chExt cx="384745" cy="108000"/>
          </a:xfrm>
        </p:grpSpPr>
        <p:cxnSp>
          <p:nvCxnSpPr>
            <p:cNvPr id="24" name="Straight Connector 23"/>
            <p:cNvCxnSpPr/>
            <p:nvPr/>
          </p:nvCxnSpPr>
          <p:spPr>
            <a:xfrm>
              <a:off x="211732" y="1038201"/>
              <a:ext cx="369948" cy="0"/>
            </a:xfrm>
            <a:prstGeom prst="line">
              <a:avLst/>
            </a:prstGeom>
            <a:ln w="19050">
              <a:solidFill>
                <a:srgbClr val="5E2D89"/>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202424" y="984201"/>
              <a:ext cx="0" cy="108000"/>
            </a:xfrm>
            <a:prstGeom prst="line">
              <a:avLst/>
            </a:prstGeom>
            <a:ln w="19050">
              <a:solidFill>
                <a:srgbClr val="5E2D89"/>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587169" y="984201"/>
              <a:ext cx="0" cy="108000"/>
            </a:xfrm>
            <a:prstGeom prst="line">
              <a:avLst/>
            </a:prstGeom>
            <a:ln w="19050">
              <a:solidFill>
                <a:srgbClr val="5E2D89"/>
              </a:solidFill>
            </a:ln>
            <a:effectLst/>
          </p:spPr>
          <p:style>
            <a:lnRef idx="2">
              <a:schemeClr val="accent1"/>
            </a:lnRef>
            <a:fillRef idx="0">
              <a:schemeClr val="accent1"/>
            </a:fillRef>
            <a:effectRef idx="1">
              <a:schemeClr val="accent1"/>
            </a:effectRef>
            <a:fontRef idx="minor">
              <a:schemeClr val="tx1"/>
            </a:fontRef>
          </p:style>
        </p:cxnSp>
      </p:grpSp>
      <p:grpSp>
        <p:nvGrpSpPr>
          <p:cNvPr id="27" name="Group 26"/>
          <p:cNvGrpSpPr/>
          <p:nvPr/>
        </p:nvGrpSpPr>
        <p:grpSpPr>
          <a:xfrm>
            <a:off x="6075039" y="2743943"/>
            <a:ext cx="317020" cy="144000"/>
            <a:chOff x="202424" y="984201"/>
            <a:chExt cx="384745" cy="108000"/>
          </a:xfrm>
        </p:grpSpPr>
        <p:cxnSp>
          <p:nvCxnSpPr>
            <p:cNvPr id="28" name="Straight Connector 27"/>
            <p:cNvCxnSpPr/>
            <p:nvPr/>
          </p:nvCxnSpPr>
          <p:spPr>
            <a:xfrm>
              <a:off x="211732" y="1038201"/>
              <a:ext cx="369948" cy="0"/>
            </a:xfrm>
            <a:prstGeom prst="line">
              <a:avLst/>
            </a:prstGeom>
            <a:ln w="19050">
              <a:solidFill>
                <a:srgbClr val="5E2D89"/>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202424" y="984201"/>
              <a:ext cx="0" cy="108000"/>
            </a:xfrm>
            <a:prstGeom prst="line">
              <a:avLst/>
            </a:prstGeom>
            <a:ln w="19050">
              <a:solidFill>
                <a:srgbClr val="5E2D89"/>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587169" y="984201"/>
              <a:ext cx="0" cy="108000"/>
            </a:xfrm>
            <a:prstGeom prst="line">
              <a:avLst/>
            </a:prstGeom>
            <a:ln w="19050">
              <a:solidFill>
                <a:srgbClr val="5E2D89"/>
              </a:solidFill>
            </a:ln>
            <a:effectLst/>
          </p:spPr>
          <p:style>
            <a:lnRef idx="2">
              <a:schemeClr val="accent1"/>
            </a:lnRef>
            <a:fillRef idx="0">
              <a:schemeClr val="accent1"/>
            </a:fillRef>
            <a:effectRef idx="1">
              <a:schemeClr val="accent1"/>
            </a:effectRef>
            <a:fontRef idx="minor">
              <a:schemeClr val="tx1"/>
            </a:fontRef>
          </p:style>
        </p:cxnSp>
      </p:grpSp>
      <p:grpSp>
        <p:nvGrpSpPr>
          <p:cNvPr id="31" name="Group 30"/>
          <p:cNvGrpSpPr/>
          <p:nvPr/>
        </p:nvGrpSpPr>
        <p:grpSpPr>
          <a:xfrm>
            <a:off x="6090660" y="2290600"/>
            <a:ext cx="126000" cy="144000"/>
            <a:chOff x="202424" y="984201"/>
            <a:chExt cx="393216" cy="108000"/>
          </a:xfrm>
        </p:grpSpPr>
        <p:cxnSp>
          <p:nvCxnSpPr>
            <p:cNvPr id="32" name="Straight Connector 31"/>
            <p:cNvCxnSpPr/>
            <p:nvPr/>
          </p:nvCxnSpPr>
          <p:spPr>
            <a:xfrm>
              <a:off x="211732" y="1038201"/>
              <a:ext cx="369948" cy="0"/>
            </a:xfrm>
            <a:prstGeom prst="line">
              <a:avLst/>
            </a:prstGeom>
            <a:ln w="19050">
              <a:solidFill>
                <a:srgbClr val="5E2D89"/>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202424" y="984201"/>
              <a:ext cx="0" cy="108000"/>
            </a:xfrm>
            <a:prstGeom prst="line">
              <a:avLst/>
            </a:prstGeom>
            <a:ln w="19050">
              <a:solidFill>
                <a:srgbClr val="5E2D89"/>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595640" y="984201"/>
              <a:ext cx="0" cy="108000"/>
            </a:xfrm>
            <a:prstGeom prst="line">
              <a:avLst/>
            </a:prstGeom>
            <a:ln w="19050">
              <a:solidFill>
                <a:srgbClr val="5E2D89"/>
              </a:solidFill>
            </a:ln>
            <a:effectLst/>
          </p:spPr>
          <p:style>
            <a:lnRef idx="2">
              <a:schemeClr val="accent1"/>
            </a:lnRef>
            <a:fillRef idx="0">
              <a:schemeClr val="accent1"/>
            </a:fillRef>
            <a:effectRef idx="1">
              <a:schemeClr val="accent1"/>
            </a:effectRef>
            <a:fontRef idx="minor">
              <a:schemeClr val="tx1"/>
            </a:fontRef>
          </p:style>
        </p:cxnSp>
      </p:grpSp>
      <p:grpSp>
        <p:nvGrpSpPr>
          <p:cNvPr id="39" name="Group 38"/>
          <p:cNvGrpSpPr/>
          <p:nvPr/>
        </p:nvGrpSpPr>
        <p:grpSpPr>
          <a:xfrm>
            <a:off x="6618408" y="3650500"/>
            <a:ext cx="108000" cy="144000"/>
            <a:chOff x="202424" y="984201"/>
            <a:chExt cx="393216" cy="108000"/>
          </a:xfrm>
        </p:grpSpPr>
        <p:cxnSp>
          <p:nvCxnSpPr>
            <p:cNvPr id="40" name="Straight Connector 39"/>
            <p:cNvCxnSpPr/>
            <p:nvPr/>
          </p:nvCxnSpPr>
          <p:spPr>
            <a:xfrm>
              <a:off x="211732" y="1038201"/>
              <a:ext cx="369948" cy="0"/>
            </a:xfrm>
            <a:prstGeom prst="line">
              <a:avLst/>
            </a:prstGeom>
            <a:ln w="19050">
              <a:solidFill>
                <a:srgbClr val="5E2D89"/>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202424" y="984201"/>
              <a:ext cx="0" cy="108000"/>
            </a:xfrm>
            <a:prstGeom prst="line">
              <a:avLst/>
            </a:prstGeom>
            <a:ln w="19050">
              <a:solidFill>
                <a:srgbClr val="5E2D89"/>
              </a:solidFill>
            </a:ln>
            <a:effectLs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a:off x="595640" y="984201"/>
              <a:ext cx="0" cy="108000"/>
            </a:xfrm>
            <a:prstGeom prst="line">
              <a:avLst/>
            </a:prstGeom>
            <a:ln w="19050">
              <a:solidFill>
                <a:srgbClr val="5E2D89"/>
              </a:solidFill>
            </a:ln>
            <a:effectLst/>
          </p:spPr>
          <p:style>
            <a:lnRef idx="2">
              <a:schemeClr val="accent1"/>
            </a:lnRef>
            <a:fillRef idx="0">
              <a:schemeClr val="accent1"/>
            </a:fillRef>
            <a:effectRef idx="1">
              <a:schemeClr val="accent1"/>
            </a:effectRef>
            <a:fontRef idx="minor">
              <a:schemeClr val="tx1"/>
            </a:fontRef>
          </p:style>
        </p:cxnSp>
      </p:grpSp>
      <p:sp>
        <p:nvSpPr>
          <p:cNvPr id="43" name="Oval 42"/>
          <p:cNvSpPr/>
          <p:nvPr/>
        </p:nvSpPr>
        <p:spPr>
          <a:xfrm>
            <a:off x="6099660" y="2290600"/>
            <a:ext cx="108000" cy="144000"/>
          </a:xfrm>
          <a:prstGeom prst="ellipse">
            <a:avLst/>
          </a:prstGeom>
          <a:solidFill>
            <a:srgbClr val="5E2D89"/>
          </a:solidFill>
          <a:ln>
            <a:solidFill>
              <a:srgbClr val="5E2D8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Arial"/>
            </a:endParaRPr>
          </a:p>
        </p:txBody>
      </p:sp>
      <p:sp>
        <p:nvSpPr>
          <p:cNvPr id="48" name="Oval 47"/>
          <p:cNvSpPr/>
          <p:nvPr/>
        </p:nvSpPr>
        <p:spPr>
          <a:xfrm>
            <a:off x="6161549" y="2743943"/>
            <a:ext cx="108000" cy="144000"/>
          </a:xfrm>
          <a:prstGeom prst="ellipse">
            <a:avLst/>
          </a:prstGeom>
          <a:solidFill>
            <a:srgbClr val="5E2D89"/>
          </a:solidFill>
          <a:ln>
            <a:solidFill>
              <a:srgbClr val="5E2D8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Arial"/>
            </a:endParaRPr>
          </a:p>
        </p:txBody>
      </p:sp>
      <p:sp>
        <p:nvSpPr>
          <p:cNvPr id="49" name="Oval 48"/>
          <p:cNvSpPr/>
          <p:nvPr/>
        </p:nvSpPr>
        <p:spPr>
          <a:xfrm>
            <a:off x="6517827" y="3195325"/>
            <a:ext cx="108000" cy="144000"/>
          </a:xfrm>
          <a:prstGeom prst="ellipse">
            <a:avLst/>
          </a:prstGeom>
          <a:solidFill>
            <a:srgbClr val="5E2D89"/>
          </a:solidFill>
          <a:ln>
            <a:solidFill>
              <a:srgbClr val="5E2D8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Arial"/>
            </a:endParaRPr>
          </a:p>
        </p:txBody>
      </p:sp>
      <p:sp>
        <p:nvSpPr>
          <p:cNvPr id="50" name="Oval 49"/>
          <p:cNvSpPr/>
          <p:nvPr/>
        </p:nvSpPr>
        <p:spPr>
          <a:xfrm>
            <a:off x="6618408" y="3650500"/>
            <a:ext cx="108000" cy="144000"/>
          </a:xfrm>
          <a:prstGeom prst="ellipse">
            <a:avLst/>
          </a:prstGeom>
          <a:solidFill>
            <a:srgbClr val="5E2D89"/>
          </a:solidFill>
          <a:ln>
            <a:solidFill>
              <a:srgbClr val="5E2D8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Arial"/>
            </a:endParaRPr>
          </a:p>
        </p:txBody>
      </p:sp>
      <p:sp>
        <p:nvSpPr>
          <p:cNvPr id="51" name="Oval 50"/>
          <p:cNvSpPr/>
          <p:nvPr/>
        </p:nvSpPr>
        <p:spPr>
          <a:xfrm>
            <a:off x="6993357" y="4100784"/>
            <a:ext cx="108000" cy="144000"/>
          </a:xfrm>
          <a:prstGeom prst="ellipse">
            <a:avLst/>
          </a:prstGeom>
          <a:solidFill>
            <a:srgbClr val="5E2D89"/>
          </a:solidFill>
          <a:ln>
            <a:solidFill>
              <a:srgbClr val="5E2D8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Arial"/>
            </a:endParaRPr>
          </a:p>
        </p:txBody>
      </p:sp>
      <p:sp>
        <p:nvSpPr>
          <p:cNvPr id="52" name="Oval 51"/>
          <p:cNvSpPr/>
          <p:nvPr/>
        </p:nvSpPr>
        <p:spPr>
          <a:xfrm>
            <a:off x="7150795" y="4549475"/>
            <a:ext cx="108000" cy="144000"/>
          </a:xfrm>
          <a:prstGeom prst="ellipse">
            <a:avLst/>
          </a:prstGeom>
          <a:solidFill>
            <a:srgbClr val="5E2D89"/>
          </a:solidFill>
          <a:ln>
            <a:solidFill>
              <a:srgbClr val="5E2D8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Arial"/>
            </a:endParaRPr>
          </a:p>
        </p:txBody>
      </p:sp>
      <p:grpSp>
        <p:nvGrpSpPr>
          <p:cNvPr id="54" name="Group 53"/>
          <p:cNvGrpSpPr/>
          <p:nvPr/>
        </p:nvGrpSpPr>
        <p:grpSpPr>
          <a:xfrm>
            <a:off x="4278296" y="4840664"/>
            <a:ext cx="259686" cy="379368"/>
            <a:chOff x="3677338" y="3551842"/>
            <a:chExt cx="259686" cy="284526"/>
          </a:xfrm>
        </p:grpSpPr>
        <p:sp>
          <p:nvSpPr>
            <p:cNvPr id="55" name="Line 91"/>
            <p:cNvSpPr>
              <a:spLocks noChangeShapeType="1"/>
            </p:cNvSpPr>
            <p:nvPr/>
          </p:nvSpPr>
          <p:spPr bwMode="auto">
            <a:xfrm>
              <a:off x="3807181" y="3551842"/>
              <a:ext cx="0" cy="90000"/>
            </a:xfrm>
            <a:prstGeom prst="line">
              <a:avLst/>
            </a:prstGeom>
            <a:noFill/>
            <a:ln w="19050" cap="rnd">
              <a:solidFill>
                <a:schemeClr val="tx1"/>
              </a:solidFill>
              <a:round/>
              <a:headEnd/>
              <a:tailEnd/>
            </a:ln>
          </p:spPr>
          <p:txBody>
            <a:bodyPr lIns="68580" tIns="34290" rIns="68580" bIns="34290"/>
            <a:lstStyle/>
            <a:p>
              <a:pPr marL="0" marR="0" lvl="0" indent="0" algn="l" defTabSz="683402"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a:ea typeface="ＭＳ Ｐゴシック" panose="020B0600070205080204" pitchFamily="34" charset="-128"/>
                <a:cs typeface="Arial" pitchFamily="34" charset="0"/>
              </a:endParaRPr>
            </a:p>
          </p:txBody>
        </p:sp>
        <p:sp>
          <p:nvSpPr>
            <p:cNvPr id="56" name="Rectangle 99"/>
            <p:cNvSpPr>
              <a:spLocks noChangeArrowheads="1"/>
            </p:cNvSpPr>
            <p:nvPr/>
          </p:nvSpPr>
          <p:spPr bwMode="auto">
            <a:xfrm>
              <a:off x="3677338" y="3651702"/>
              <a:ext cx="25968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5000"/>
                </a:lnSpc>
                <a:spcBef>
                  <a:spcPct val="40000"/>
                </a:spcBef>
                <a:buClr>
                  <a:schemeClr val="hlink"/>
                </a:buClr>
                <a:buSzPct val="68000"/>
                <a:buFont typeface="Wingdings" panose="05000000000000000000" pitchFamily="2" charset="2"/>
                <a:buChar char="n"/>
                <a:defRPr sz="2600">
                  <a:solidFill>
                    <a:schemeClr val="tx1"/>
                  </a:solidFill>
                  <a:latin typeface="Arial" panose="020B0604020202020204" pitchFamily="34" charset="0"/>
                </a:defRPr>
              </a:lvl1pPr>
              <a:lvl2pPr marL="742950" indent="-285750">
                <a:lnSpc>
                  <a:spcPct val="95000"/>
                </a:lnSpc>
                <a:spcBef>
                  <a:spcPct val="20000"/>
                </a:spcBef>
                <a:buClr>
                  <a:schemeClr val="accent2"/>
                </a:buClr>
                <a:buSzPct val="68000"/>
                <a:buFont typeface="Wingdings" panose="05000000000000000000" pitchFamily="2" charset="2"/>
                <a:buChar char="l"/>
                <a:defRPr sz="2600">
                  <a:solidFill>
                    <a:schemeClr val="tx1"/>
                  </a:solidFill>
                  <a:latin typeface="Arial" panose="020B0604020202020204" pitchFamily="34" charset="0"/>
                </a:defRPr>
              </a:lvl2pPr>
              <a:lvl3pPr marL="1143000" indent="-228600">
                <a:lnSpc>
                  <a:spcPct val="95000"/>
                </a:lnSpc>
                <a:spcBef>
                  <a:spcPct val="10000"/>
                </a:spcBef>
                <a:buClr>
                  <a:schemeClr val="tx1"/>
                </a:buClr>
                <a:buSzPct val="44000"/>
                <a:buFont typeface="Monotype Sorts" charset="2"/>
                <a:defRPr sz="2600" i="1">
                  <a:solidFill>
                    <a:schemeClr val="tx1"/>
                  </a:solidFill>
                  <a:latin typeface="Arial" panose="020B0604020202020204" pitchFamily="34" charset="0"/>
                </a:defRPr>
              </a:lvl3pPr>
              <a:lvl4pPr marL="1600200" indent="-228600">
                <a:lnSpc>
                  <a:spcPct val="95000"/>
                </a:lnSpc>
                <a:spcBef>
                  <a:spcPct val="20000"/>
                </a:spcBef>
                <a:buChar char="–"/>
                <a:defRPr sz="2000">
                  <a:solidFill>
                    <a:schemeClr val="tx1"/>
                  </a:solidFill>
                  <a:latin typeface="Arial" panose="020B0604020202020204" pitchFamily="34" charset="0"/>
                </a:defRPr>
              </a:lvl4pPr>
              <a:lvl5pPr marL="2057400" indent="-228600">
                <a:lnSpc>
                  <a:spcPct val="95000"/>
                </a:lnSpc>
                <a:spcBef>
                  <a:spcPct val="20000"/>
                </a:spcBef>
                <a:buChar char="»"/>
                <a:defRPr sz="2000">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a:solidFill>
                    <a:schemeClr val="tx1"/>
                  </a:solidFill>
                  <a:latin typeface="Arial" panose="020B0604020202020204" pitchFamily="34" charset="0"/>
                </a:defRPr>
              </a:lvl9pPr>
            </a:lstStyle>
            <a:p>
              <a:pPr marL="0" marR="0" lvl="0" indent="0" algn="ctr" defTabSz="683402"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nl-NL" altLang="en-US" sz="1600" b="0" i="0" u="none" strike="noStrike" kern="1200" cap="none" spc="0" normalizeH="0" baseline="0" noProof="0" dirty="0">
                  <a:ln>
                    <a:noFill/>
                  </a:ln>
                  <a:solidFill>
                    <a:srgbClr val="000000"/>
                  </a:solidFill>
                  <a:effectLst/>
                  <a:uLnTx/>
                  <a:uFillTx/>
                  <a:latin typeface="Calibri"/>
                  <a:ea typeface="ＭＳ Ｐゴシック" panose="020B0600070205080204" pitchFamily="34" charset="-128"/>
                  <a:cs typeface="Arial" pitchFamily="34" charset="0"/>
                </a:rPr>
                <a:t>0.1</a:t>
              </a:r>
              <a:endParaRPr kumimoji="0" lang="nl-NL" altLang="en-US" sz="3600" b="0" i="0" u="none" strike="noStrike" kern="1200" cap="none" spc="0" normalizeH="0" baseline="0" noProof="0" dirty="0">
                <a:ln>
                  <a:noFill/>
                </a:ln>
                <a:solidFill>
                  <a:srgbClr val="000000"/>
                </a:solidFill>
                <a:effectLst/>
                <a:uLnTx/>
                <a:uFillTx/>
                <a:latin typeface="Calibri"/>
                <a:ea typeface="ＭＳ Ｐゴシック" panose="020B0600070205080204" pitchFamily="34" charset="-128"/>
                <a:cs typeface="Arial" pitchFamily="34" charset="0"/>
              </a:endParaRPr>
            </a:p>
          </p:txBody>
        </p:sp>
      </p:grpSp>
      <p:grpSp>
        <p:nvGrpSpPr>
          <p:cNvPr id="58" name="Group 57"/>
          <p:cNvGrpSpPr/>
          <p:nvPr/>
        </p:nvGrpSpPr>
        <p:grpSpPr>
          <a:xfrm>
            <a:off x="6086646" y="4840664"/>
            <a:ext cx="259686" cy="379368"/>
            <a:chOff x="3677338" y="3551842"/>
            <a:chExt cx="259686" cy="284526"/>
          </a:xfrm>
        </p:grpSpPr>
        <p:sp>
          <p:nvSpPr>
            <p:cNvPr id="59" name="Line 91"/>
            <p:cNvSpPr>
              <a:spLocks noChangeShapeType="1"/>
            </p:cNvSpPr>
            <p:nvPr/>
          </p:nvSpPr>
          <p:spPr bwMode="auto">
            <a:xfrm>
              <a:off x="3807181" y="3551842"/>
              <a:ext cx="0" cy="90000"/>
            </a:xfrm>
            <a:prstGeom prst="line">
              <a:avLst/>
            </a:prstGeom>
            <a:noFill/>
            <a:ln w="19050" cap="rnd">
              <a:solidFill>
                <a:schemeClr val="tx1"/>
              </a:solidFill>
              <a:round/>
              <a:headEnd/>
              <a:tailEnd/>
            </a:ln>
          </p:spPr>
          <p:txBody>
            <a:bodyPr lIns="68580" tIns="34290" rIns="68580" bIns="34290"/>
            <a:lstStyle/>
            <a:p>
              <a:pPr marL="0" marR="0" lvl="0" indent="0" algn="l" defTabSz="683402"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a:ea typeface="ＭＳ Ｐゴシック" panose="020B0600070205080204" pitchFamily="34" charset="-128"/>
                <a:cs typeface="Arial" pitchFamily="34" charset="0"/>
              </a:endParaRPr>
            </a:p>
          </p:txBody>
        </p:sp>
        <p:sp>
          <p:nvSpPr>
            <p:cNvPr id="60" name="Rectangle 99"/>
            <p:cNvSpPr>
              <a:spLocks noChangeArrowheads="1"/>
            </p:cNvSpPr>
            <p:nvPr/>
          </p:nvSpPr>
          <p:spPr bwMode="auto">
            <a:xfrm>
              <a:off x="3677338" y="3651702"/>
              <a:ext cx="25968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5000"/>
                </a:lnSpc>
                <a:spcBef>
                  <a:spcPct val="40000"/>
                </a:spcBef>
                <a:buClr>
                  <a:schemeClr val="hlink"/>
                </a:buClr>
                <a:buSzPct val="68000"/>
                <a:buFont typeface="Wingdings" panose="05000000000000000000" pitchFamily="2" charset="2"/>
                <a:buChar char="n"/>
                <a:defRPr sz="2600">
                  <a:solidFill>
                    <a:schemeClr val="tx1"/>
                  </a:solidFill>
                  <a:latin typeface="Arial" panose="020B0604020202020204" pitchFamily="34" charset="0"/>
                </a:defRPr>
              </a:lvl1pPr>
              <a:lvl2pPr marL="742950" indent="-285750">
                <a:lnSpc>
                  <a:spcPct val="95000"/>
                </a:lnSpc>
                <a:spcBef>
                  <a:spcPct val="20000"/>
                </a:spcBef>
                <a:buClr>
                  <a:schemeClr val="accent2"/>
                </a:buClr>
                <a:buSzPct val="68000"/>
                <a:buFont typeface="Wingdings" panose="05000000000000000000" pitchFamily="2" charset="2"/>
                <a:buChar char="l"/>
                <a:defRPr sz="2600">
                  <a:solidFill>
                    <a:schemeClr val="tx1"/>
                  </a:solidFill>
                  <a:latin typeface="Arial" panose="020B0604020202020204" pitchFamily="34" charset="0"/>
                </a:defRPr>
              </a:lvl2pPr>
              <a:lvl3pPr marL="1143000" indent="-228600">
                <a:lnSpc>
                  <a:spcPct val="95000"/>
                </a:lnSpc>
                <a:spcBef>
                  <a:spcPct val="10000"/>
                </a:spcBef>
                <a:buClr>
                  <a:schemeClr val="tx1"/>
                </a:buClr>
                <a:buSzPct val="44000"/>
                <a:buFont typeface="Monotype Sorts" charset="2"/>
                <a:defRPr sz="2600" i="1">
                  <a:solidFill>
                    <a:schemeClr val="tx1"/>
                  </a:solidFill>
                  <a:latin typeface="Arial" panose="020B0604020202020204" pitchFamily="34" charset="0"/>
                </a:defRPr>
              </a:lvl3pPr>
              <a:lvl4pPr marL="1600200" indent="-228600">
                <a:lnSpc>
                  <a:spcPct val="95000"/>
                </a:lnSpc>
                <a:spcBef>
                  <a:spcPct val="20000"/>
                </a:spcBef>
                <a:buChar char="–"/>
                <a:defRPr sz="2000">
                  <a:solidFill>
                    <a:schemeClr val="tx1"/>
                  </a:solidFill>
                  <a:latin typeface="Arial" panose="020B0604020202020204" pitchFamily="34" charset="0"/>
                </a:defRPr>
              </a:lvl4pPr>
              <a:lvl5pPr marL="2057400" indent="-228600">
                <a:lnSpc>
                  <a:spcPct val="95000"/>
                </a:lnSpc>
                <a:spcBef>
                  <a:spcPct val="20000"/>
                </a:spcBef>
                <a:buChar char="»"/>
                <a:defRPr sz="2000">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a:solidFill>
                    <a:schemeClr val="tx1"/>
                  </a:solidFill>
                  <a:latin typeface="Arial" panose="020B0604020202020204" pitchFamily="34" charset="0"/>
                </a:defRPr>
              </a:lvl9pPr>
            </a:lstStyle>
            <a:p>
              <a:pPr marL="0" marR="0" lvl="0" indent="0" algn="ctr" defTabSz="683402"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nl-NL" altLang="en-US" sz="1600" b="0" i="0" u="none" strike="noStrike" kern="1200" cap="none" spc="0" normalizeH="0" baseline="0" noProof="0" dirty="0">
                  <a:ln>
                    <a:noFill/>
                  </a:ln>
                  <a:solidFill>
                    <a:srgbClr val="000000"/>
                  </a:solidFill>
                  <a:effectLst/>
                  <a:uLnTx/>
                  <a:uFillTx/>
                  <a:latin typeface="Calibri"/>
                  <a:ea typeface="ＭＳ Ｐゴシック" panose="020B0600070205080204" pitchFamily="34" charset="-128"/>
                  <a:cs typeface="Arial" pitchFamily="34" charset="0"/>
                </a:rPr>
                <a:t>1.0</a:t>
              </a:r>
              <a:endParaRPr kumimoji="0" lang="nl-NL" altLang="en-US" sz="3600" b="0" i="0" u="none" strike="noStrike" kern="1200" cap="none" spc="0" normalizeH="0" baseline="0" noProof="0" dirty="0">
                <a:ln>
                  <a:noFill/>
                </a:ln>
                <a:solidFill>
                  <a:srgbClr val="000000"/>
                </a:solidFill>
                <a:effectLst/>
                <a:uLnTx/>
                <a:uFillTx/>
                <a:latin typeface="Calibri"/>
                <a:ea typeface="ＭＳ Ｐゴシック" panose="020B0600070205080204" pitchFamily="34" charset="-128"/>
                <a:cs typeface="Arial" pitchFamily="34" charset="0"/>
              </a:endParaRPr>
            </a:p>
          </p:txBody>
        </p:sp>
      </p:grpSp>
      <p:grpSp>
        <p:nvGrpSpPr>
          <p:cNvPr id="61" name="Group 60"/>
          <p:cNvGrpSpPr/>
          <p:nvPr/>
        </p:nvGrpSpPr>
        <p:grpSpPr>
          <a:xfrm>
            <a:off x="7849388" y="4840664"/>
            <a:ext cx="363882" cy="379368"/>
            <a:chOff x="3625241" y="3551842"/>
            <a:chExt cx="363882" cy="284526"/>
          </a:xfrm>
        </p:grpSpPr>
        <p:sp>
          <p:nvSpPr>
            <p:cNvPr id="62" name="Line 91"/>
            <p:cNvSpPr>
              <a:spLocks noChangeShapeType="1"/>
            </p:cNvSpPr>
            <p:nvPr/>
          </p:nvSpPr>
          <p:spPr bwMode="auto">
            <a:xfrm>
              <a:off x="3807181" y="3551842"/>
              <a:ext cx="0" cy="90000"/>
            </a:xfrm>
            <a:prstGeom prst="line">
              <a:avLst/>
            </a:prstGeom>
            <a:noFill/>
            <a:ln w="19050" cap="rnd">
              <a:solidFill>
                <a:schemeClr val="tx1"/>
              </a:solidFill>
              <a:round/>
              <a:headEnd/>
              <a:tailEnd/>
            </a:ln>
          </p:spPr>
          <p:txBody>
            <a:bodyPr lIns="68580" tIns="34290" rIns="68580" bIns="34290"/>
            <a:lstStyle/>
            <a:p>
              <a:pPr marL="0" marR="0" lvl="0" indent="0" algn="l" defTabSz="683402"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a:ea typeface="ＭＳ Ｐゴシック" panose="020B0600070205080204" pitchFamily="34" charset="-128"/>
                <a:cs typeface="Arial" pitchFamily="34" charset="0"/>
              </a:endParaRPr>
            </a:p>
          </p:txBody>
        </p:sp>
        <p:sp>
          <p:nvSpPr>
            <p:cNvPr id="63" name="Rectangle 99"/>
            <p:cNvSpPr>
              <a:spLocks noChangeArrowheads="1"/>
            </p:cNvSpPr>
            <p:nvPr/>
          </p:nvSpPr>
          <p:spPr bwMode="auto">
            <a:xfrm>
              <a:off x="3625241" y="3651702"/>
              <a:ext cx="36388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5000"/>
                </a:lnSpc>
                <a:spcBef>
                  <a:spcPct val="40000"/>
                </a:spcBef>
                <a:buClr>
                  <a:schemeClr val="hlink"/>
                </a:buClr>
                <a:buSzPct val="68000"/>
                <a:buFont typeface="Wingdings" panose="05000000000000000000" pitchFamily="2" charset="2"/>
                <a:buChar char="n"/>
                <a:defRPr sz="2600">
                  <a:solidFill>
                    <a:schemeClr val="tx1"/>
                  </a:solidFill>
                  <a:latin typeface="Arial" panose="020B0604020202020204" pitchFamily="34" charset="0"/>
                </a:defRPr>
              </a:lvl1pPr>
              <a:lvl2pPr marL="742950" indent="-285750">
                <a:lnSpc>
                  <a:spcPct val="95000"/>
                </a:lnSpc>
                <a:spcBef>
                  <a:spcPct val="20000"/>
                </a:spcBef>
                <a:buClr>
                  <a:schemeClr val="accent2"/>
                </a:buClr>
                <a:buSzPct val="68000"/>
                <a:buFont typeface="Wingdings" panose="05000000000000000000" pitchFamily="2" charset="2"/>
                <a:buChar char="l"/>
                <a:defRPr sz="2600">
                  <a:solidFill>
                    <a:schemeClr val="tx1"/>
                  </a:solidFill>
                  <a:latin typeface="Arial" panose="020B0604020202020204" pitchFamily="34" charset="0"/>
                </a:defRPr>
              </a:lvl2pPr>
              <a:lvl3pPr marL="1143000" indent="-228600">
                <a:lnSpc>
                  <a:spcPct val="95000"/>
                </a:lnSpc>
                <a:spcBef>
                  <a:spcPct val="10000"/>
                </a:spcBef>
                <a:buClr>
                  <a:schemeClr val="tx1"/>
                </a:buClr>
                <a:buSzPct val="44000"/>
                <a:buFont typeface="Monotype Sorts" charset="2"/>
                <a:defRPr sz="2600" i="1">
                  <a:solidFill>
                    <a:schemeClr val="tx1"/>
                  </a:solidFill>
                  <a:latin typeface="Arial" panose="020B0604020202020204" pitchFamily="34" charset="0"/>
                </a:defRPr>
              </a:lvl3pPr>
              <a:lvl4pPr marL="1600200" indent="-228600">
                <a:lnSpc>
                  <a:spcPct val="95000"/>
                </a:lnSpc>
                <a:spcBef>
                  <a:spcPct val="20000"/>
                </a:spcBef>
                <a:buChar char="–"/>
                <a:defRPr sz="2000">
                  <a:solidFill>
                    <a:schemeClr val="tx1"/>
                  </a:solidFill>
                  <a:latin typeface="Arial" panose="020B0604020202020204" pitchFamily="34" charset="0"/>
                </a:defRPr>
              </a:lvl4pPr>
              <a:lvl5pPr marL="2057400" indent="-228600">
                <a:lnSpc>
                  <a:spcPct val="95000"/>
                </a:lnSpc>
                <a:spcBef>
                  <a:spcPct val="20000"/>
                </a:spcBef>
                <a:buChar char="»"/>
                <a:defRPr sz="2000">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a:solidFill>
                    <a:schemeClr val="tx1"/>
                  </a:solidFill>
                  <a:latin typeface="Arial" panose="020B0604020202020204" pitchFamily="34" charset="0"/>
                </a:defRPr>
              </a:lvl9pPr>
            </a:lstStyle>
            <a:p>
              <a:pPr marL="0" marR="0" lvl="0" indent="0" algn="ctr" defTabSz="683402"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nl-NL" altLang="en-US" sz="1600" b="0" i="0" u="none" strike="noStrike" kern="1200" cap="none" spc="0" normalizeH="0" baseline="0" noProof="0" dirty="0">
                  <a:ln>
                    <a:noFill/>
                  </a:ln>
                  <a:solidFill>
                    <a:srgbClr val="000000"/>
                  </a:solidFill>
                  <a:effectLst/>
                  <a:uLnTx/>
                  <a:uFillTx/>
                  <a:latin typeface="Calibri"/>
                  <a:ea typeface="ＭＳ Ｐゴシック" panose="020B0600070205080204" pitchFamily="34" charset="-128"/>
                  <a:cs typeface="Arial" pitchFamily="34" charset="0"/>
                </a:rPr>
                <a:t>10.0</a:t>
              </a:r>
              <a:endParaRPr kumimoji="0" lang="nl-NL" altLang="en-US" sz="3600" b="0" i="0" u="none" strike="noStrike" kern="1200" cap="none" spc="0" normalizeH="0" baseline="0" noProof="0" dirty="0">
                <a:ln>
                  <a:noFill/>
                </a:ln>
                <a:solidFill>
                  <a:srgbClr val="000000"/>
                </a:solidFill>
                <a:effectLst/>
                <a:uLnTx/>
                <a:uFillTx/>
                <a:latin typeface="Calibri"/>
                <a:ea typeface="ＭＳ Ｐゴシック" panose="020B0600070205080204" pitchFamily="34" charset="-128"/>
                <a:cs typeface="Arial" pitchFamily="34" charset="0"/>
              </a:endParaRPr>
            </a:p>
          </p:txBody>
        </p:sp>
      </p:grpSp>
      <p:sp>
        <p:nvSpPr>
          <p:cNvPr id="57" name="TextBox 56"/>
          <p:cNvSpPr txBox="1"/>
          <p:nvPr/>
        </p:nvSpPr>
        <p:spPr>
          <a:xfrm>
            <a:off x="5101293" y="5236158"/>
            <a:ext cx="2239716"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n-ea"/>
                <a:cs typeface="Arial"/>
              </a:rPr>
              <a:t>Hazard ratio </a:t>
            </a:r>
            <a:r>
              <a:rPr kumimoji="0" lang="en-GB" sz="1600" b="0" i="0" u="none" strike="noStrike" kern="1200" cap="none" spc="0" normalizeH="0" baseline="0" noProof="0" dirty="0">
                <a:ln>
                  <a:noFill/>
                </a:ln>
                <a:solidFill>
                  <a:prstClr val="black"/>
                </a:solidFill>
                <a:effectLst/>
                <a:uLnTx/>
                <a:uFillTx/>
                <a:latin typeface="Arial"/>
                <a:ea typeface="+mn-ea"/>
                <a:cs typeface="Arial"/>
              </a:rPr>
              <a:t>(95% CI)</a:t>
            </a:r>
          </a:p>
        </p:txBody>
      </p:sp>
      <p:sp>
        <p:nvSpPr>
          <p:cNvPr id="65" name="Line 91"/>
          <p:cNvSpPr>
            <a:spLocks noChangeShapeType="1"/>
          </p:cNvSpPr>
          <p:nvPr/>
        </p:nvSpPr>
        <p:spPr bwMode="auto">
          <a:xfrm>
            <a:off x="6123894" y="4840660"/>
            <a:ext cx="0" cy="120000"/>
          </a:xfrm>
          <a:prstGeom prst="line">
            <a:avLst/>
          </a:prstGeom>
          <a:noFill/>
          <a:ln w="19050" cap="rnd">
            <a:solidFill>
              <a:schemeClr val="tx1"/>
            </a:solidFill>
            <a:round/>
            <a:headEnd/>
            <a:tailEnd/>
          </a:ln>
        </p:spPr>
        <p:txBody>
          <a:bodyPr lIns="68580" tIns="34290" rIns="68580" bIns="34290"/>
          <a:lstStyle/>
          <a:p>
            <a:pPr marL="0" marR="0" lvl="0" indent="0" algn="l" defTabSz="683402"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a:ea typeface="ＭＳ Ｐゴシック" panose="020B0600070205080204" pitchFamily="34" charset="-128"/>
              <a:cs typeface="Arial" pitchFamily="34" charset="0"/>
            </a:endParaRPr>
          </a:p>
        </p:txBody>
      </p:sp>
      <p:sp>
        <p:nvSpPr>
          <p:cNvPr id="68" name="Line 91"/>
          <p:cNvSpPr>
            <a:spLocks noChangeShapeType="1"/>
          </p:cNvSpPr>
          <p:nvPr/>
        </p:nvSpPr>
        <p:spPr bwMode="auto">
          <a:xfrm>
            <a:off x="6041794" y="4840660"/>
            <a:ext cx="0" cy="120000"/>
          </a:xfrm>
          <a:prstGeom prst="line">
            <a:avLst/>
          </a:prstGeom>
          <a:noFill/>
          <a:ln w="19050" cap="rnd">
            <a:solidFill>
              <a:schemeClr val="tx1"/>
            </a:solidFill>
            <a:round/>
            <a:headEnd/>
            <a:tailEnd/>
          </a:ln>
        </p:spPr>
        <p:txBody>
          <a:bodyPr lIns="68580" tIns="34290" rIns="68580" bIns="34290"/>
          <a:lstStyle/>
          <a:p>
            <a:pPr marL="0" marR="0" lvl="0" indent="0" algn="l" defTabSz="683402"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a:ea typeface="ＭＳ Ｐゴシック" panose="020B0600070205080204" pitchFamily="34" charset="-128"/>
              <a:cs typeface="Arial" pitchFamily="34" charset="0"/>
            </a:endParaRPr>
          </a:p>
        </p:txBody>
      </p:sp>
      <p:sp>
        <p:nvSpPr>
          <p:cNvPr id="71" name="Line 91"/>
          <p:cNvSpPr>
            <a:spLocks noChangeShapeType="1"/>
          </p:cNvSpPr>
          <p:nvPr/>
        </p:nvSpPr>
        <p:spPr bwMode="auto">
          <a:xfrm>
            <a:off x="5952866" y="4840660"/>
            <a:ext cx="0" cy="120000"/>
          </a:xfrm>
          <a:prstGeom prst="line">
            <a:avLst/>
          </a:prstGeom>
          <a:noFill/>
          <a:ln w="19050" cap="rnd">
            <a:solidFill>
              <a:schemeClr val="tx1"/>
            </a:solidFill>
            <a:round/>
            <a:headEnd/>
            <a:tailEnd/>
          </a:ln>
        </p:spPr>
        <p:txBody>
          <a:bodyPr lIns="68580" tIns="34290" rIns="68580" bIns="34290"/>
          <a:lstStyle/>
          <a:p>
            <a:pPr marL="0" marR="0" lvl="0" indent="0" algn="l" defTabSz="683402"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a:ea typeface="ＭＳ Ｐゴシック" panose="020B0600070205080204" pitchFamily="34" charset="-128"/>
              <a:cs typeface="Arial" pitchFamily="34" charset="0"/>
            </a:endParaRPr>
          </a:p>
        </p:txBody>
      </p:sp>
      <p:sp>
        <p:nvSpPr>
          <p:cNvPr id="74" name="Line 91"/>
          <p:cNvSpPr>
            <a:spLocks noChangeShapeType="1"/>
          </p:cNvSpPr>
          <p:nvPr/>
        </p:nvSpPr>
        <p:spPr bwMode="auto">
          <a:xfrm>
            <a:off x="5820674" y="4840660"/>
            <a:ext cx="0" cy="120000"/>
          </a:xfrm>
          <a:prstGeom prst="line">
            <a:avLst/>
          </a:prstGeom>
          <a:noFill/>
          <a:ln w="19050" cap="rnd">
            <a:solidFill>
              <a:schemeClr val="tx1"/>
            </a:solidFill>
            <a:round/>
            <a:headEnd/>
            <a:tailEnd/>
          </a:ln>
        </p:spPr>
        <p:txBody>
          <a:bodyPr lIns="68580" tIns="34290" rIns="68580" bIns="34290"/>
          <a:lstStyle/>
          <a:p>
            <a:pPr marL="0" marR="0" lvl="0" indent="0" algn="l" defTabSz="683402"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a:ea typeface="ＭＳ Ｐゴシック" panose="020B0600070205080204" pitchFamily="34" charset="-128"/>
              <a:cs typeface="Arial" pitchFamily="34" charset="0"/>
            </a:endParaRPr>
          </a:p>
        </p:txBody>
      </p:sp>
      <p:sp>
        <p:nvSpPr>
          <p:cNvPr id="77" name="Line 91"/>
          <p:cNvSpPr>
            <a:spLocks noChangeShapeType="1"/>
          </p:cNvSpPr>
          <p:nvPr/>
        </p:nvSpPr>
        <p:spPr bwMode="auto">
          <a:xfrm>
            <a:off x="5690831" y="4840660"/>
            <a:ext cx="0" cy="120000"/>
          </a:xfrm>
          <a:prstGeom prst="line">
            <a:avLst/>
          </a:prstGeom>
          <a:noFill/>
          <a:ln w="19050" cap="rnd">
            <a:solidFill>
              <a:schemeClr val="tx1"/>
            </a:solidFill>
            <a:round/>
            <a:headEnd/>
            <a:tailEnd/>
          </a:ln>
        </p:spPr>
        <p:txBody>
          <a:bodyPr lIns="68580" tIns="34290" rIns="68580" bIns="34290"/>
          <a:lstStyle/>
          <a:p>
            <a:pPr marL="0" marR="0" lvl="0" indent="0" algn="l" defTabSz="683402"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a:ea typeface="ＭＳ Ｐゴシック" panose="020B0600070205080204" pitchFamily="34" charset="-128"/>
              <a:cs typeface="Arial" pitchFamily="34" charset="0"/>
            </a:endParaRPr>
          </a:p>
        </p:txBody>
      </p:sp>
      <p:sp>
        <p:nvSpPr>
          <p:cNvPr id="80" name="Line 91"/>
          <p:cNvSpPr>
            <a:spLocks noChangeShapeType="1"/>
          </p:cNvSpPr>
          <p:nvPr/>
        </p:nvSpPr>
        <p:spPr bwMode="auto">
          <a:xfrm>
            <a:off x="5506933" y="4840660"/>
            <a:ext cx="0" cy="120000"/>
          </a:xfrm>
          <a:prstGeom prst="line">
            <a:avLst/>
          </a:prstGeom>
          <a:noFill/>
          <a:ln w="19050" cap="rnd">
            <a:solidFill>
              <a:schemeClr val="tx1"/>
            </a:solidFill>
            <a:round/>
            <a:headEnd/>
            <a:tailEnd/>
          </a:ln>
        </p:spPr>
        <p:txBody>
          <a:bodyPr lIns="68580" tIns="34290" rIns="68580" bIns="34290"/>
          <a:lstStyle/>
          <a:p>
            <a:pPr marL="0" marR="0" lvl="0" indent="0" algn="l" defTabSz="683402"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a:ea typeface="ＭＳ Ｐゴシック" panose="020B0600070205080204" pitchFamily="34" charset="-128"/>
              <a:cs typeface="Arial" pitchFamily="34" charset="0"/>
            </a:endParaRPr>
          </a:p>
        </p:txBody>
      </p:sp>
      <p:sp>
        <p:nvSpPr>
          <p:cNvPr id="83" name="Line 91"/>
          <p:cNvSpPr>
            <a:spLocks noChangeShapeType="1"/>
          </p:cNvSpPr>
          <p:nvPr/>
        </p:nvSpPr>
        <p:spPr bwMode="auto">
          <a:xfrm>
            <a:off x="5280499" y="4840660"/>
            <a:ext cx="0" cy="120000"/>
          </a:xfrm>
          <a:prstGeom prst="line">
            <a:avLst/>
          </a:prstGeom>
          <a:noFill/>
          <a:ln w="19050" cap="rnd">
            <a:solidFill>
              <a:schemeClr val="tx1"/>
            </a:solidFill>
            <a:round/>
            <a:headEnd/>
            <a:tailEnd/>
          </a:ln>
        </p:spPr>
        <p:txBody>
          <a:bodyPr lIns="68580" tIns="34290" rIns="68580" bIns="34290"/>
          <a:lstStyle/>
          <a:p>
            <a:pPr marL="0" marR="0" lvl="0" indent="0" algn="l" defTabSz="683402"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a:ea typeface="ＭＳ Ｐゴシック" panose="020B0600070205080204" pitchFamily="34" charset="-128"/>
              <a:cs typeface="Arial" pitchFamily="34" charset="0"/>
            </a:endParaRPr>
          </a:p>
        </p:txBody>
      </p:sp>
      <p:sp>
        <p:nvSpPr>
          <p:cNvPr id="86" name="Line 91"/>
          <p:cNvSpPr>
            <a:spLocks noChangeShapeType="1"/>
          </p:cNvSpPr>
          <p:nvPr/>
        </p:nvSpPr>
        <p:spPr bwMode="auto">
          <a:xfrm>
            <a:off x="4972929" y="4840660"/>
            <a:ext cx="0" cy="120000"/>
          </a:xfrm>
          <a:prstGeom prst="line">
            <a:avLst/>
          </a:prstGeom>
          <a:noFill/>
          <a:ln w="19050" cap="rnd">
            <a:solidFill>
              <a:schemeClr val="tx1"/>
            </a:solidFill>
            <a:round/>
            <a:headEnd/>
            <a:tailEnd/>
          </a:ln>
        </p:spPr>
        <p:txBody>
          <a:bodyPr lIns="68580" tIns="34290" rIns="68580" bIns="34290"/>
          <a:lstStyle/>
          <a:p>
            <a:pPr marL="0" marR="0" lvl="0" indent="0" algn="l" defTabSz="683402"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a:ea typeface="ＭＳ Ｐゴシック" panose="020B0600070205080204" pitchFamily="34" charset="-128"/>
              <a:cs typeface="Arial" pitchFamily="34" charset="0"/>
            </a:endParaRPr>
          </a:p>
        </p:txBody>
      </p:sp>
      <p:sp>
        <p:nvSpPr>
          <p:cNvPr id="89" name="Line 91"/>
          <p:cNvSpPr>
            <a:spLocks noChangeShapeType="1"/>
          </p:cNvSpPr>
          <p:nvPr/>
        </p:nvSpPr>
        <p:spPr bwMode="auto">
          <a:xfrm>
            <a:off x="6760441" y="4840660"/>
            <a:ext cx="0" cy="120000"/>
          </a:xfrm>
          <a:prstGeom prst="line">
            <a:avLst/>
          </a:prstGeom>
          <a:noFill/>
          <a:ln w="19050" cap="rnd">
            <a:solidFill>
              <a:schemeClr val="tx1"/>
            </a:solidFill>
            <a:round/>
            <a:headEnd/>
            <a:tailEnd/>
          </a:ln>
        </p:spPr>
        <p:txBody>
          <a:bodyPr lIns="68580" tIns="34290" rIns="68580" bIns="34290"/>
          <a:lstStyle/>
          <a:p>
            <a:pPr marL="0" marR="0" lvl="0" indent="0" algn="l" defTabSz="683402"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a:ea typeface="ＭＳ Ｐゴシック" panose="020B0600070205080204" pitchFamily="34" charset="-128"/>
              <a:cs typeface="Arial" pitchFamily="34" charset="0"/>
            </a:endParaRPr>
          </a:p>
        </p:txBody>
      </p:sp>
      <p:sp>
        <p:nvSpPr>
          <p:cNvPr id="92" name="Line 91"/>
          <p:cNvSpPr>
            <a:spLocks noChangeShapeType="1"/>
          </p:cNvSpPr>
          <p:nvPr/>
        </p:nvSpPr>
        <p:spPr bwMode="auto">
          <a:xfrm>
            <a:off x="7079435" y="4840660"/>
            <a:ext cx="0" cy="120000"/>
          </a:xfrm>
          <a:prstGeom prst="line">
            <a:avLst/>
          </a:prstGeom>
          <a:noFill/>
          <a:ln w="19050" cap="rnd">
            <a:solidFill>
              <a:schemeClr val="tx1"/>
            </a:solidFill>
            <a:round/>
            <a:headEnd/>
            <a:tailEnd/>
          </a:ln>
        </p:spPr>
        <p:txBody>
          <a:bodyPr lIns="68580" tIns="34290" rIns="68580" bIns="34290"/>
          <a:lstStyle/>
          <a:p>
            <a:pPr marL="0" marR="0" lvl="0" indent="0" algn="l" defTabSz="683402"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a:ea typeface="ＭＳ Ｐゴシック" panose="020B0600070205080204" pitchFamily="34" charset="-128"/>
              <a:cs typeface="Arial" pitchFamily="34" charset="0"/>
            </a:endParaRPr>
          </a:p>
        </p:txBody>
      </p:sp>
      <p:sp>
        <p:nvSpPr>
          <p:cNvPr id="95" name="Line 91"/>
          <p:cNvSpPr>
            <a:spLocks noChangeShapeType="1"/>
          </p:cNvSpPr>
          <p:nvPr/>
        </p:nvSpPr>
        <p:spPr bwMode="auto">
          <a:xfrm>
            <a:off x="7318137" y="4840660"/>
            <a:ext cx="0" cy="120000"/>
          </a:xfrm>
          <a:prstGeom prst="line">
            <a:avLst/>
          </a:prstGeom>
          <a:noFill/>
          <a:ln w="19050" cap="rnd">
            <a:solidFill>
              <a:schemeClr val="tx1"/>
            </a:solidFill>
            <a:round/>
            <a:headEnd/>
            <a:tailEnd/>
          </a:ln>
        </p:spPr>
        <p:txBody>
          <a:bodyPr lIns="68580" tIns="34290" rIns="68580" bIns="34290"/>
          <a:lstStyle/>
          <a:p>
            <a:pPr marL="0" marR="0" lvl="0" indent="0" algn="l" defTabSz="683402"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a:ea typeface="ＭＳ Ｐゴシック" panose="020B0600070205080204" pitchFamily="34" charset="-128"/>
              <a:cs typeface="Arial" pitchFamily="34" charset="0"/>
            </a:endParaRPr>
          </a:p>
        </p:txBody>
      </p:sp>
      <p:sp>
        <p:nvSpPr>
          <p:cNvPr id="98" name="Line 91"/>
          <p:cNvSpPr>
            <a:spLocks noChangeShapeType="1"/>
          </p:cNvSpPr>
          <p:nvPr/>
        </p:nvSpPr>
        <p:spPr bwMode="auto">
          <a:xfrm>
            <a:off x="7488898" y="4840660"/>
            <a:ext cx="0" cy="120000"/>
          </a:xfrm>
          <a:prstGeom prst="line">
            <a:avLst/>
          </a:prstGeom>
          <a:noFill/>
          <a:ln w="19050" cap="rnd">
            <a:solidFill>
              <a:schemeClr val="tx1"/>
            </a:solidFill>
            <a:round/>
            <a:headEnd/>
            <a:tailEnd/>
          </a:ln>
        </p:spPr>
        <p:txBody>
          <a:bodyPr lIns="68580" tIns="34290" rIns="68580" bIns="34290"/>
          <a:lstStyle/>
          <a:p>
            <a:pPr marL="0" marR="0" lvl="0" indent="0" algn="l" defTabSz="683402"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a:ea typeface="ＭＳ Ｐゴシック" panose="020B0600070205080204" pitchFamily="34" charset="-128"/>
              <a:cs typeface="Arial" pitchFamily="34" charset="0"/>
            </a:endParaRPr>
          </a:p>
        </p:txBody>
      </p:sp>
      <p:sp>
        <p:nvSpPr>
          <p:cNvPr id="101" name="Line 91"/>
          <p:cNvSpPr>
            <a:spLocks noChangeShapeType="1"/>
          </p:cNvSpPr>
          <p:nvPr/>
        </p:nvSpPr>
        <p:spPr bwMode="auto">
          <a:xfrm>
            <a:off x="7618741" y="4840660"/>
            <a:ext cx="0" cy="120000"/>
          </a:xfrm>
          <a:prstGeom prst="line">
            <a:avLst/>
          </a:prstGeom>
          <a:noFill/>
          <a:ln w="19050" cap="rnd">
            <a:solidFill>
              <a:schemeClr val="tx1"/>
            </a:solidFill>
            <a:round/>
            <a:headEnd/>
            <a:tailEnd/>
          </a:ln>
        </p:spPr>
        <p:txBody>
          <a:bodyPr lIns="68580" tIns="34290" rIns="68580" bIns="34290"/>
          <a:lstStyle/>
          <a:p>
            <a:pPr marL="0" marR="0" lvl="0" indent="0" algn="l" defTabSz="683402"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a:ea typeface="ＭＳ Ｐゴシック" panose="020B0600070205080204" pitchFamily="34" charset="-128"/>
              <a:cs typeface="Arial" pitchFamily="34" charset="0"/>
            </a:endParaRPr>
          </a:p>
        </p:txBody>
      </p:sp>
      <p:sp>
        <p:nvSpPr>
          <p:cNvPr id="104" name="Line 91"/>
          <p:cNvSpPr>
            <a:spLocks noChangeShapeType="1"/>
          </p:cNvSpPr>
          <p:nvPr/>
        </p:nvSpPr>
        <p:spPr bwMode="auto">
          <a:xfrm>
            <a:off x="7748584" y="4840660"/>
            <a:ext cx="0" cy="120000"/>
          </a:xfrm>
          <a:prstGeom prst="line">
            <a:avLst/>
          </a:prstGeom>
          <a:noFill/>
          <a:ln w="19050" cap="rnd">
            <a:solidFill>
              <a:schemeClr val="tx1"/>
            </a:solidFill>
            <a:round/>
            <a:headEnd/>
            <a:tailEnd/>
          </a:ln>
        </p:spPr>
        <p:txBody>
          <a:bodyPr lIns="68580" tIns="34290" rIns="68580" bIns="34290"/>
          <a:lstStyle/>
          <a:p>
            <a:pPr marL="0" marR="0" lvl="0" indent="0" algn="l" defTabSz="683402"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a:ea typeface="ＭＳ Ｐゴシック" panose="020B0600070205080204" pitchFamily="34" charset="-128"/>
              <a:cs typeface="Arial" pitchFamily="34" charset="0"/>
            </a:endParaRPr>
          </a:p>
        </p:txBody>
      </p:sp>
      <p:sp>
        <p:nvSpPr>
          <p:cNvPr id="107" name="Line 91"/>
          <p:cNvSpPr>
            <a:spLocks noChangeShapeType="1"/>
          </p:cNvSpPr>
          <p:nvPr/>
        </p:nvSpPr>
        <p:spPr bwMode="auto">
          <a:xfrm>
            <a:off x="7849388" y="4840660"/>
            <a:ext cx="0" cy="120000"/>
          </a:xfrm>
          <a:prstGeom prst="line">
            <a:avLst/>
          </a:prstGeom>
          <a:noFill/>
          <a:ln w="19050" cap="rnd">
            <a:solidFill>
              <a:schemeClr val="tx1"/>
            </a:solidFill>
            <a:round/>
            <a:headEnd/>
            <a:tailEnd/>
          </a:ln>
        </p:spPr>
        <p:txBody>
          <a:bodyPr lIns="68580" tIns="34290" rIns="68580" bIns="34290"/>
          <a:lstStyle/>
          <a:p>
            <a:pPr marL="0" marR="0" lvl="0" indent="0" algn="l" defTabSz="683402"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a:ea typeface="ＭＳ Ｐゴシック" panose="020B0600070205080204" pitchFamily="34" charset="-128"/>
              <a:cs typeface="Arial" pitchFamily="34" charset="0"/>
            </a:endParaRPr>
          </a:p>
        </p:txBody>
      </p:sp>
      <p:sp>
        <p:nvSpPr>
          <p:cNvPr id="110" name="Line 91"/>
          <p:cNvSpPr>
            <a:spLocks noChangeShapeType="1"/>
          </p:cNvSpPr>
          <p:nvPr/>
        </p:nvSpPr>
        <p:spPr bwMode="auto">
          <a:xfrm>
            <a:off x="7957452" y="4840660"/>
            <a:ext cx="0" cy="120000"/>
          </a:xfrm>
          <a:prstGeom prst="line">
            <a:avLst/>
          </a:prstGeom>
          <a:noFill/>
          <a:ln w="19050" cap="rnd">
            <a:solidFill>
              <a:schemeClr val="tx1"/>
            </a:solidFill>
            <a:round/>
            <a:headEnd/>
            <a:tailEnd/>
          </a:ln>
        </p:spPr>
        <p:txBody>
          <a:bodyPr lIns="68580" tIns="34290" rIns="68580" bIns="34290"/>
          <a:lstStyle/>
          <a:p>
            <a:pPr marL="0" marR="0" lvl="0" indent="0" algn="l" defTabSz="683402"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a:ea typeface="ＭＳ Ｐゴシック" panose="020B0600070205080204" pitchFamily="34" charset="-128"/>
              <a:cs typeface="Arial" pitchFamily="34" charset="0"/>
            </a:endParaRPr>
          </a:p>
        </p:txBody>
      </p:sp>
      <p:sp>
        <p:nvSpPr>
          <p:cNvPr id="70" name="Title 1"/>
          <p:cNvSpPr txBox="1">
            <a:spLocks/>
          </p:cNvSpPr>
          <p:nvPr/>
        </p:nvSpPr>
        <p:spPr bwMode="auto">
          <a:xfrm>
            <a:off x="1948631" y="188913"/>
            <a:ext cx="8280400"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lvl1pPr algn="l" rtl="1" eaLnBrk="1" fontAlgn="base" hangingPunct="1">
              <a:spcBef>
                <a:spcPct val="0"/>
              </a:spcBef>
              <a:spcAft>
                <a:spcPct val="0"/>
              </a:spcAft>
              <a:defRPr sz="2400" b="1">
                <a:solidFill>
                  <a:srgbClr val="660033"/>
                </a:solidFill>
                <a:latin typeface="+mj-lt"/>
                <a:ea typeface="MS PGothic" pitchFamily="34" charset="-128"/>
                <a:cs typeface="+mj-cs"/>
              </a:defRPr>
            </a:lvl1pPr>
            <a:lvl2pPr algn="l" rtl="1" eaLnBrk="1" fontAlgn="base" hangingPunct="1">
              <a:spcBef>
                <a:spcPct val="0"/>
              </a:spcBef>
              <a:spcAft>
                <a:spcPct val="0"/>
              </a:spcAft>
              <a:defRPr sz="2400" b="1">
                <a:solidFill>
                  <a:srgbClr val="660033"/>
                </a:solidFill>
                <a:latin typeface="Arial" pitchFamily="34" charset="0"/>
                <a:ea typeface="MS PGothic" pitchFamily="34" charset="-128"/>
                <a:cs typeface="Arial" pitchFamily="34" charset="0"/>
              </a:defRPr>
            </a:lvl2pPr>
            <a:lvl3pPr algn="l" rtl="1" eaLnBrk="1" fontAlgn="base" hangingPunct="1">
              <a:spcBef>
                <a:spcPct val="0"/>
              </a:spcBef>
              <a:spcAft>
                <a:spcPct val="0"/>
              </a:spcAft>
              <a:defRPr sz="2400" b="1">
                <a:solidFill>
                  <a:srgbClr val="660033"/>
                </a:solidFill>
                <a:latin typeface="Arial" pitchFamily="34" charset="0"/>
                <a:ea typeface="MS PGothic" pitchFamily="34" charset="-128"/>
                <a:cs typeface="Arial" pitchFamily="34" charset="0"/>
              </a:defRPr>
            </a:lvl3pPr>
            <a:lvl4pPr algn="l" rtl="1" eaLnBrk="1" fontAlgn="base" hangingPunct="1">
              <a:spcBef>
                <a:spcPct val="0"/>
              </a:spcBef>
              <a:spcAft>
                <a:spcPct val="0"/>
              </a:spcAft>
              <a:defRPr sz="2400" b="1">
                <a:solidFill>
                  <a:srgbClr val="660033"/>
                </a:solidFill>
                <a:latin typeface="Arial" pitchFamily="34" charset="0"/>
                <a:ea typeface="MS PGothic" pitchFamily="34" charset="-128"/>
                <a:cs typeface="Arial" pitchFamily="34" charset="0"/>
              </a:defRPr>
            </a:lvl4pPr>
            <a:lvl5pPr algn="l" rtl="1" eaLnBrk="1" fontAlgn="base" hangingPunct="1">
              <a:spcBef>
                <a:spcPct val="0"/>
              </a:spcBef>
              <a:spcAft>
                <a:spcPct val="0"/>
              </a:spcAft>
              <a:defRPr sz="2400" b="1">
                <a:solidFill>
                  <a:srgbClr val="660033"/>
                </a:solidFill>
                <a:latin typeface="Arial" pitchFamily="34" charset="0"/>
                <a:ea typeface="MS PGothic" pitchFamily="34" charset="-128"/>
                <a:cs typeface="Arial" pitchFamily="34" charset="0"/>
              </a:defRPr>
            </a:lvl5pPr>
            <a:lvl6pPr marL="457200" algn="l" rtl="1" eaLnBrk="1" fontAlgn="base" hangingPunct="1">
              <a:lnSpc>
                <a:spcPct val="90000"/>
              </a:lnSpc>
              <a:spcBef>
                <a:spcPct val="30000"/>
              </a:spcBef>
              <a:spcAft>
                <a:spcPct val="0"/>
              </a:spcAft>
              <a:defRPr sz="2400" b="1">
                <a:solidFill>
                  <a:srgbClr val="3A76AD"/>
                </a:solidFill>
                <a:latin typeface="Arial" pitchFamily="34" charset="0"/>
                <a:cs typeface="Arial" pitchFamily="34" charset="0"/>
              </a:defRPr>
            </a:lvl6pPr>
            <a:lvl7pPr marL="914400" algn="l" rtl="1" eaLnBrk="1" fontAlgn="base" hangingPunct="1">
              <a:lnSpc>
                <a:spcPct val="90000"/>
              </a:lnSpc>
              <a:spcBef>
                <a:spcPct val="30000"/>
              </a:spcBef>
              <a:spcAft>
                <a:spcPct val="0"/>
              </a:spcAft>
              <a:defRPr sz="2400" b="1">
                <a:solidFill>
                  <a:srgbClr val="3A76AD"/>
                </a:solidFill>
                <a:latin typeface="Arial" pitchFamily="34" charset="0"/>
                <a:cs typeface="Arial" pitchFamily="34" charset="0"/>
              </a:defRPr>
            </a:lvl7pPr>
            <a:lvl8pPr marL="1371600" algn="l" rtl="1" eaLnBrk="1" fontAlgn="base" hangingPunct="1">
              <a:lnSpc>
                <a:spcPct val="90000"/>
              </a:lnSpc>
              <a:spcBef>
                <a:spcPct val="30000"/>
              </a:spcBef>
              <a:spcAft>
                <a:spcPct val="0"/>
              </a:spcAft>
              <a:defRPr sz="2400" b="1">
                <a:solidFill>
                  <a:srgbClr val="3A76AD"/>
                </a:solidFill>
                <a:latin typeface="Arial" pitchFamily="34" charset="0"/>
                <a:cs typeface="Arial" pitchFamily="34" charset="0"/>
              </a:defRPr>
            </a:lvl8pPr>
            <a:lvl9pPr marL="1828800" algn="l" rtl="1" eaLnBrk="1" fontAlgn="base" hangingPunct="1">
              <a:lnSpc>
                <a:spcPct val="90000"/>
              </a:lnSpc>
              <a:spcBef>
                <a:spcPct val="30000"/>
              </a:spcBef>
              <a:spcAft>
                <a:spcPct val="0"/>
              </a:spcAft>
              <a:defRPr sz="2400" b="1">
                <a:solidFill>
                  <a:srgbClr val="3A76AD"/>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a:ln>
                  <a:noFill/>
                </a:ln>
                <a:solidFill>
                  <a:srgbClr val="660033"/>
                </a:solidFill>
                <a:effectLst/>
                <a:uLnTx/>
                <a:uFillTx/>
                <a:latin typeface="Arial"/>
                <a:ea typeface="ＭＳ Ｐゴシック" pitchFamily="34" charset="-128"/>
                <a:cs typeface="Arial"/>
              </a:rPr>
              <a:t>Addition of anti-</a:t>
            </a:r>
            <a:r>
              <a:rPr kumimoji="0" lang="en-US" sz="3200" b="1" i="0" u="none" strike="noStrike" kern="0" cap="none" spc="0" normalizeH="0" baseline="0" noProof="0" dirty="0" err="1">
                <a:ln>
                  <a:noFill/>
                </a:ln>
                <a:solidFill>
                  <a:srgbClr val="660033"/>
                </a:solidFill>
                <a:effectLst/>
                <a:uLnTx/>
                <a:uFillTx/>
                <a:latin typeface="Arial"/>
                <a:ea typeface="ＭＳ Ｐゴシック" pitchFamily="34" charset="-128"/>
                <a:cs typeface="Arial"/>
              </a:rPr>
              <a:t>thrombotics</a:t>
            </a:r>
            <a:r>
              <a:rPr kumimoji="0" lang="en-US" sz="3200" b="1" i="0" u="none" strike="noStrike" kern="0" cap="none" spc="0" normalizeH="0" baseline="0" noProof="0" dirty="0">
                <a:ln>
                  <a:noFill/>
                </a:ln>
                <a:solidFill>
                  <a:srgbClr val="660033"/>
                </a:solidFill>
                <a:effectLst/>
                <a:uLnTx/>
                <a:uFillTx/>
                <a:latin typeface="Arial"/>
                <a:ea typeface="ＭＳ Ｐゴシック" pitchFamily="34" charset="-128"/>
                <a:cs typeface="Arial"/>
              </a:rPr>
              <a:t> increases risk of bleeding</a:t>
            </a:r>
          </a:p>
        </p:txBody>
      </p:sp>
      <p:sp>
        <p:nvSpPr>
          <p:cNvPr id="72" name="Text Box 10"/>
          <p:cNvSpPr txBox="1">
            <a:spLocks noChangeArrowheads="1"/>
          </p:cNvSpPr>
          <p:nvPr/>
        </p:nvSpPr>
        <p:spPr bwMode="auto">
          <a:xfrm>
            <a:off x="1655986" y="5700444"/>
            <a:ext cx="8832503" cy="861774"/>
          </a:xfrm>
          <a:prstGeom prst="rect">
            <a:avLst/>
          </a:prstGeom>
          <a:noFill/>
          <a:ln w="9525" algn="ctr">
            <a:noFill/>
            <a:miter lim="800000"/>
            <a:headEnd/>
            <a:tailEnd/>
          </a:ln>
          <a:effectLst>
            <a:prstShdw prst="shdw17" dist="17961" dir="2700000">
              <a:srgbClr val="999999"/>
            </a:prstShdw>
          </a:effectLst>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a:ea typeface="+mn-ea"/>
                <a:cs typeface="Arial"/>
              </a:rPr>
              <a:t>Hazard ratios (HRs) for the risk of nonfatal and fatal bleeding associated with the use of warfarin, ASA, </a:t>
            </a:r>
            <a:r>
              <a:rPr kumimoji="0" lang="en-GB" sz="1400" b="0" i="0" u="none" strike="noStrike" kern="1200" cap="none" spc="0" normalizeH="0" baseline="0" noProof="0" dirty="0" err="1">
                <a:ln>
                  <a:noFill/>
                </a:ln>
                <a:solidFill>
                  <a:prstClr val="black"/>
                </a:solidFill>
                <a:effectLst/>
                <a:uLnTx/>
                <a:uFillTx/>
                <a:latin typeface="Arial"/>
                <a:ea typeface="+mn-ea"/>
                <a:cs typeface="Arial"/>
              </a:rPr>
              <a:t>clopidogrel</a:t>
            </a:r>
            <a:r>
              <a:rPr kumimoji="0" lang="en-GB" sz="1400" b="0" i="0" u="none" strike="noStrike" kern="1200" cap="none" spc="0" normalizeH="0" baseline="0" noProof="0" dirty="0">
                <a:ln>
                  <a:noFill/>
                </a:ln>
                <a:solidFill>
                  <a:prstClr val="black"/>
                </a:solidFill>
                <a:effectLst/>
                <a:uLnTx/>
                <a:uFillTx/>
                <a:latin typeface="Arial"/>
                <a:ea typeface="+mn-ea"/>
                <a:cs typeface="Arial"/>
              </a:rPr>
              <a:t>, and combinations of these drugs.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a:ea typeface="+mn-ea"/>
                <a:cs typeface="Arial"/>
              </a:rPr>
              <a:t>Mean follow up: 3.3 years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e-IL" sz="1400" b="0" i="0" u="none" strike="noStrike" kern="1200" cap="none" spc="0" normalizeH="0" baseline="0" noProof="0" dirty="0">
                <a:ln>
                  <a:noFill/>
                </a:ln>
                <a:solidFill>
                  <a:prstClr val="black"/>
                </a:solidFill>
                <a:effectLst/>
                <a:uLnTx/>
                <a:uFillTx/>
                <a:latin typeface="Arial"/>
                <a:ea typeface="+mn-ea"/>
                <a:cs typeface="Arial"/>
              </a:rPr>
              <a:t>82</a:t>
            </a:r>
            <a:r>
              <a:rPr kumimoji="0" lang="en-US" sz="1400" b="0" i="0" u="none" strike="noStrike" kern="1200" cap="none" spc="0" normalizeH="0" baseline="0" noProof="0" dirty="0">
                <a:ln>
                  <a:noFill/>
                </a:ln>
                <a:solidFill>
                  <a:prstClr val="black"/>
                </a:solidFill>
                <a:effectLst/>
                <a:uLnTx/>
                <a:uFillTx/>
                <a:latin typeface="Arial"/>
                <a:ea typeface="+mn-ea"/>
                <a:cs typeface="Arial"/>
              </a:rPr>
              <a:t>,854 AF patients</a:t>
            </a:r>
            <a:endParaRPr kumimoji="0" lang="en-GB" sz="1400" b="0" i="0" u="none" strike="noStrike" kern="1200" cap="none" spc="0" normalizeH="0" baseline="0" noProof="0" dirty="0">
              <a:ln>
                <a:noFill/>
              </a:ln>
              <a:solidFill>
                <a:prstClr val="black"/>
              </a:solidFill>
              <a:effectLst/>
              <a:uLnTx/>
              <a:uFillTx/>
              <a:latin typeface="Arial"/>
              <a:ea typeface="+mn-ea"/>
              <a:cs typeface="Arial"/>
            </a:endParaRPr>
          </a:p>
        </p:txBody>
      </p:sp>
      <p:sp>
        <p:nvSpPr>
          <p:cNvPr id="75" name="Ellipse 10"/>
          <p:cNvSpPr>
            <a:spLocks noChangeArrowheads="1"/>
          </p:cNvSpPr>
          <p:nvPr/>
        </p:nvSpPr>
        <p:spPr bwMode="auto">
          <a:xfrm>
            <a:off x="8312794" y="1700809"/>
            <a:ext cx="672678" cy="365125"/>
          </a:xfrm>
          <a:prstGeom prst="ellipse">
            <a:avLst/>
          </a:prstGeom>
          <a:noFill/>
          <a:ln w="28575">
            <a:solidFill>
              <a:srgbClr val="FF0000"/>
            </a:solidFill>
            <a:round/>
            <a:headEnd/>
            <a:tailEnd/>
          </a:ln>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3A76AD"/>
              </a:solidFill>
              <a:effectLst/>
              <a:uLnTx/>
              <a:uFillTx/>
              <a:latin typeface="Arial"/>
              <a:ea typeface="+mn-ea"/>
              <a:cs typeface="Arial"/>
            </a:endParaRPr>
          </a:p>
        </p:txBody>
      </p:sp>
      <p:grpSp>
        <p:nvGrpSpPr>
          <p:cNvPr id="6" name="Group 5">
            <a:extLst>
              <a:ext uri="{FF2B5EF4-FFF2-40B4-BE49-F238E27FC236}">
                <a16:creationId xmlns:a16="http://schemas.microsoft.com/office/drawing/2014/main" id="{3B2F8E04-2558-4493-9E1C-9507C91C8B88}"/>
              </a:ext>
            </a:extLst>
          </p:cNvPr>
          <p:cNvGrpSpPr/>
          <p:nvPr/>
        </p:nvGrpSpPr>
        <p:grpSpPr>
          <a:xfrm>
            <a:off x="6618408" y="3938858"/>
            <a:ext cx="2367064" cy="859149"/>
            <a:chOff x="5094408" y="3938857"/>
            <a:chExt cx="2367064" cy="859149"/>
          </a:xfrm>
        </p:grpSpPr>
        <p:grpSp>
          <p:nvGrpSpPr>
            <p:cNvPr id="2" name="Group 1">
              <a:extLst>
                <a:ext uri="{FF2B5EF4-FFF2-40B4-BE49-F238E27FC236}">
                  <a16:creationId xmlns:a16="http://schemas.microsoft.com/office/drawing/2014/main" id="{7A92AE58-4F61-4DEE-B0AB-01757EB9D42A}"/>
                </a:ext>
              </a:extLst>
            </p:cNvPr>
            <p:cNvGrpSpPr/>
            <p:nvPr/>
          </p:nvGrpSpPr>
          <p:grpSpPr>
            <a:xfrm>
              <a:off x="6788794" y="3938857"/>
              <a:ext cx="672678" cy="810351"/>
              <a:chOff x="6788794" y="3938857"/>
              <a:chExt cx="672678" cy="810351"/>
            </a:xfrm>
          </p:grpSpPr>
          <p:sp>
            <p:nvSpPr>
              <p:cNvPr id="73" name="Ellipse 10"/>
              <p:cNvSpPr>
                <a:spLocks noChangeArrowheads="1"/>
              </p:cNvSpPr>
              <p:nvPr/>
            </p:nvSpPr>
            <p:spPr bwMode="auto">
              <a:xfrm>
                <a:off x="6788794" y="3938857"/>
                <a:ext cx="672678" cy="365125"/>
              </a:xfrm>
              <a:prstGeom prst="ellipse">
                <a:avLst/>
              </a:prstGeom>
              <a:noFill/>
              <a:ln w="28575">
                <a:solidFill>
                  <a:srgbClr val="FF0000"/>
                </a:solidFill>
                <a:round/>
                <a:headEnd/>
                <a:tailEnd/>
              </a:ln>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3A76AD"/>
                  </a:solidFill>
                  <a:effectLst/>
                  <a:uLnTx/>
                  <a:uFillTx/>
                  <a:latin typeface="Arial"/>
                  <a:ea typeface="+mn-ea"/>
                  <a:cs typeface="Arial"/>
                </a:endParaRPr>
              </a:p>
            </p:txBody>
          </p:sp>
          <p:sp>
            <p:nvSpPr>
              <p:cNvPr id="76" name="Ellipse 10"/>
              <p:cNvSpPr>
                <a:spLocks noChangeArrowheads="1"/>
              </p:cNvSpPr>
              <p:nvPr/>
            </p:nvSpPr>
            <p:spPr bwMode="auto">
              <a:xfrm>
                <a:off x="6788794" y="4384083"/>
                <a:ext cx="672678" cy="365125"/>
              </a:xfrm>
              <a:prstGeom prst="ellipse">
                <a:avLst/>
              </a:prstGeom>
              <a:noFill/>
              <a:ln w="28575">
                <a:solidFill>
                  <a:srgbClr val="FF0000"/>
                </a:solidFill>
                <a:round/>
                <a:headEnd/>
                <a:tailEnd/>
              </a:ln>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3A76AD"/>
                  </a:solidFill>
                  <a:effectLst/>
                  <a:uLnTx/>
                  <a:uFillTx/>
                  <a:latin typeface="Arial"/>
                  <a:ea typeface="+mn-ea"/>
                  <a:cs typeface="Arial"/>
                </a:endParaRPr>
              </a:p>
            </p:txBody>
          </p:sp>
        </p:grpSp>
        <p:sp>
          <p:nvSpPr>
            <p:cNvPr id="4" name="Oval 3">
              <a:extLst>
                <a:ext uri="{FF2B5EF4-FFF2-40B4-BE49-F238E27FC236}">
                  <a16:creationId xmlns:a16="http://schemas.microsoft.com/office/drawing/2014/main" id="{B3990124-8F9F-437A-B524-EC17EA6A1CAC}"/>
                </a:ext>
              </a:extLst>
            </p:cNvPr>
            <p:cNvSpPr/>
            <p:nvPr/>
          </p:nvSpPr>
          <p:spPr bwMode="auto">
            <a:xfrm>
              <a:off x="5094408" y="4012427"/>
              <a:ext cx="1000317" cy="785579"/>
            </a:xfrm>
            <a:prstGeom prst="ellipse">
              <a:avLst/>
            </a:prstGeom>
            <a:noFill/>
            <a:ln w="31750" cap="flat" cmpd="sng" algn="ctr">
              <a:solidFill>
                <a:schemeClr val="tx1"/>
              </a:solidFill>
              <a:prstDash val="solid"/>
              <a:round/>
              <a:headEnd type="none" w="med" len="med"/>
              <a:tailEnd type="none" w="med" len="med"/>
            </a:ln>
            <a:effectLst/>
          </p:spPr>
          <p:txBody>
            <a:bodyPr vert="horz" wrap="square" lIns="0" tIns="0" rIns="0" bIns="0" numCol="1" rtlCol="1" anchor="t" anchorCtr="0" compatLnSpc="1">
              <a:prstTxWarp prst="textNoShape">
                <a:avLst/>
              </a:prstTxWarp>
            </a:bodyPr>
            <a:lstStyle/>
            <a:p>
              <a:pPr marL="0" marR="0" lvl="0" indent="0" algn="l" defTabSz="914400" rtl="0" eaLnBrk="1" fontAlgn="base" latinLnBrk="0" hangingPunct="1">
                <a:lnSpc>
                  <a:spcPct val="90000"/>
                </a:lnSpc>
                <a:spcBef>
                  <a:spcPct val="30000"/>
                </a:spcBef>
                <a:spcAft>
                  <a:spcPct val="0"/>
                </a:spcAft>
                <a:buClr>
                  <a:srgbClr val="FF9900"/>
                </a:buClr>
                <a:buSzTx/>
                <a:buFontTx/>
                <a:buNone/>
                <a:tabLst/>
                <a:defRPr/>
              </a:pPr>
              <a:endParaRPr kumimoji="0" lang="he-IL" sz="1000" b="0" i="0" u="none" strike="noStrike" kern="1200" cap="none" spc="0" normalizeH="0" baseline="0" noProof="0">
                <a:ln>
                  <a:noFill/>
                </a:ln>
                <a:solidFill>
                  <a:prstClr val="black"/>
                </a:solidFill>
                <a:effectLst/>
                <a:uLnTx/>
                <a:uFillTx/>
                <a:latin typeface="Arial" pitchFamily="34" charset="0"/>
                <a:ea typeface="Arial Unicode MS" pitchFamily="34" charset="-128"/>
                <a:cs typeface="Arial" pitchFamily="34" charset="0"/>
              </a:endParaRPr>
            </a:p>
          </p:txBody>
        </p:sp>
      </p:grpSp>
    </p:spTree>
    <p:extLst>
      <p:ext uri="{BB962C8B-B14F-4D97-AF65-F5344CB8AC3E}">
        <p14:creationId xmlns:p14="http://schemas.microsoft.com/office/powerpoint/2010/main" val="16748649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a:t>Double therapy – 1 month </a:t>
            </a:r>
            <a:endParaRPr lang="he-IL" sz="3600" dirty="0"/>
          </a:p>
        </p:txBody>
      </p:sp>
      <p:sp>
        <p:nvSpPr>
          <p:cNvPr id="3" name="TextBox 2"/>
          <p:cNvSpPr txBox="1"/>
          <p:nvPr/>
        </p:nvSpPr>
        <p:spPr>
          <a:xfrm>
            <a:off x="1911335" y="2196595"/>
            <a:ext cx="2692751" cy="1200329"/>
          </a:xfrm>
          <a:prstGeom prst="rect">
            <a:avLst/>
          </a:prstGeom>
          <a:noFill/>
        </p:spPr>
        <p:txBody>
          <a:bodyPr wrap="square" rtlCol="1">
            <a:spAutoFit/>
          </a:bodyPr>
          <a:lstStyle/>
          <a:p>
            <a:r>
              <a:rPr lang="en-US" sz="2400" b="1" dirty="0">
                <a:solidFill>
                  <a:prstClr val="black"/>
                </a:solidFill>
                <a:effectLst>
                  <a:outerShdw blurRad="38100" dist="38100" dir="2700000" algn="tl">
                    <a:srgbClr val="000000">
                      <a:alpha val="43137"/>
                    </a:srgbClr>
                  </a:outerShdw>
                </a:effectLst>
                <a:latin typeface="Arial"/>
                <a:cs typeface="Arial"/>
              </a:rPr>
              <a:t>0.5-1% </a:t>
            </a:r>
          </a:p>
          <a:p>
            <a:r>
              <a:rPr lang="en-US" sz="2400" dirty="0">
                <a:solidFill>
                  <a:prstClr val="black"/>
                </a:solidFill>
                <a:latin typeface="Arial"/>
                <a:cs typeface="Arial"/>
              </a:rPr>
              <a:t>Increase in ST and CV events</a:t>
            </a:r>
            <a:endParaRPr lang="he-IL" sz="2400" dirty="0">
              <a:solidFill>
                <a:prstClr val="black"/>
              </a:solidFill>
              <a:latin typeface="Arial"/>
              <a:cs typeface="Arial"/>
            </a:endParaRPr>
          </a:p>
        </p:txBody>
      </p:sp>
      <p:sp>
        <p:nvSpPr>
          <p:cNvPr id="5" name="TextBox 4"/>
          <p:cNvSpPr txBox="1"/>
          <p:nvPr/>
        </p:nvSpPr>
        <p:spPr>
          <a:xfrm>
            <a:off x="7566176" y="2011929"/>
            <a:ext cx="2692751" cy="1384995"/>
          </a:xfrm>
          <a:prstGeom prst="rect">
            <a:avLst/>
          </a:prstGeom>
          <a:noFill/>
        </p:spPr>
        <p:txBody>
          <a:bodyPr wrap="square" rtlCol="1">
            <a:spAutoFit/>
          </a:bodyPr>
          <a:lstStyle/>
          <a:p>
            <a:r>
              <a:rPr lang="en-US" sz="2800" b="1" dirty="0">
                <a:solidFill>
                  <a:prstClr val="black"/>
                </a:solidFill>
                <a:effectLst>
                  <a:outerShdw blurRad="38100" dist="38100" dir="2700000" algn="tl">
                    <a:srgbClr val="000000">
                      <a:alpha val="43137"/>
                    </a:srgbClr>
                  </a:outerShdw>
                </a:effectLst>
                <a:latin typeface="Arial"/>
                <a:cs typeface="Arial"/>
              </a:rPr>
              <a:t>2-3% </a:t>
            </a:r>
          </a:p>
          <a:p>
            <a:r>
              <a:rPr lang="en-US" sz="2800" dirty="0">
                <a:solidFill>
                  <a:prstClr val="black"/>
                </a:solidFill>
                <a:latin typeface="Arial"/>
                <a:cs typeface="Arial"/>
              </a:rPr>
              <a:t>Decrease in bleeding</a:t>
            </a:r>
            <a:endParaRPr lang="he-IL" sz="2800" dirty="0">
              <a:solidFill>
                <a:prstClr val="black"/>
              </a:solidFill>
              <a:latin typeface="Arial"/>
              <a:cs typeface="Arial"/>
            </a:endParaRPr>
          </a:p>
        </p:txBody>
      </p:sp>
      <p:sp>
        <p:nvSpPr>
          <p:cNvPr id="6" name="Down Arrow 5"/>
          <p:cNvSpPr/>
          <p:nvPr/>
        </p:nvSpPr>
        <p:spPr bwMode="auto">
          <a:xfrm>
            <a:off x="9994232" y="3705726"/>
            <a:ext cx="529390" cy="1507958"/>
          </a:xfrm>
          <a:prstGeom prst="downArrow">
            <a:avLst/>
          </a:prstGeom>
          <a:ln w="38100">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0" tIns="0" rIns="0" bIns="0" numCol="1" rtlCol="1" anchor="t" anchorCtr="0" compatLnSpc="1">
            <a:prstTxWarp prst="textNoShape">
              <a:avLst/>
            </a:prstTxWarp>
          </a:bodyPr>
          <a:lstStyle/>
          <a:p>
            <a:pPr marL="0" marR="0" indent="0" algn="l" defTabSz="914400" rtl="0" eaLnBrk="1" fontAlgn="base" latinLnBrk="0" hangingPunct="1">
              <a:lnSpc>
                <a:spcPct val="90000"/>
              </a:lnSpc>
              <a:spcBef>
                <a:spcPct val="30000"/>
              </a:spcBef>
              <a:spcAft>
                <a:spcPct val="0"/>
              </a:spcAft>
              <a:buClr>
                <a:srgbClr val="FF9900"/>
              </a:buClr>
              <a:buSzTx/>
              <a:buFont typeface="Wingdings" pitchFamily="2" charset="2"/>
              <a:buNone/>
              <a:tabLst/>
            </a:pPr>
            <a:endParaRPr kumimoji="0" lang="he-IL" sz="1000" b="1" i="0" u="none" strike="noStrike" cap="none" normalizeH="0" baseline="0" dirty="0">
              <a:ln>
                <a:noFill/>
              </a:ln>
              <a:solidFill>
                <a:schemeClr val="tx1"/>
              </a:solidFill>
              <a:effectLst/>
              <a:latin typeface="Arial" pitchFamily="34" charset="0"/>
              <a:ea typeface="Arial Unicode MS" pitchFamily="34" charset="-128"/>
              <a:cs typeface="Arial" pitchFamily="34" charset="0"/>
            </a:endParaRPr>
          </a:p>
        </p:txBody>
      </p:sp>
      <p:sp>
        <p:nvSpPr>
          <p:cNvPr id="7" name="Down Arrow 6"/>
          <p:cNvSpPr/>
          <p:nvPr/>
        </p:nvSpPr>
        <p:spPr bwMode="auto">
          <a:xfrm rot="10800000">
            <a:off x="4604086" y="3898232"/>
            <a:ext cx="529390" cy="1507958"/>
          </a:xfrm>
          <a:prstGeom prst="downArrow">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0" tIns="0" rIns="0" bIns="0" numCol="1" rtlCol="1" anchor="t" anchorCtr="0" compatLnSpc="1">
            <a:prstTxWarp prst="textNoShape">
              <a:avLst/>
            </a:prstTxWarp>
          </a:bodyPr>
          <a:lstStyle/>
          <a:p>
            <a:pPr marL="0" marR="0" indent="0" algn="l" defTabSz="914400" rtl="0" eaLnBrk="1" fontAlgn="base" latinLnBrk="0" hangingPunct="1">
              <a:lnSpc>
                <a:spcPct val="90000"/>
              </a:lnSpc>
              <a:spcBef>
                <a:spcPct val="30000"/>
              </a:spcBef>
              <a:spcAft>
                <a:spcPct val="0"/>
              </a:spcAft>
              <a:buClr>
                <a:srgbClr val="FF9900"/>
              </a:buClr>
              <a:buSzTx/>
              <a:buFont typeface="Wingdings" pitchFamily="2" charset="2"/>
              <a:buNone/>
              <a:tabLst/>
            </a:pPr>
            <a:endParaRPr kumimoji="0" lang="he-IL" sz="1000" b="0" i="0" u="none" strike="noStrike" cap="none" normalizeH="0" baseline="0">
              <a:ln>
                <a:noFill/>
              </a:ln>
              <a:solidFill>
                <a:schemeClr val="tx1"/>
              </a:solidFill>
              <a:effectLst/>
              <a:latin typeface="Arial" pitchFamily="34" charset="0"/>
              <a:ea typeface="Arial Unicode MS" pitchFamily="34" charset="-128"/>
              <a:cs typeface="Arial" pitchFamily="34" charset="0"/>
            </a:endParaRPr>
          </a:p>
        </p:txBody>
      </p:sp>
      <p:pic>
        <p:nvPicPr>
          <p:cNvPr id="8" name="Picture 7"/>
          <p:cNvPicPr>
            <a:picLocks noChangeAspect="1"/>
          </p:cNvPicPr>
          <p:nvPr/>
        </p:nvPicPr>
        <p:blipFill rotWithShape="1">
          <a:blip r:embed="rId2"/>
          <a:srcRect t="6878" b="68481"/>
          <a:stretch/>
        </p:blipFill>
        <p:spPr>
          <a:xfrm>
            <a:off x="793084" y="3898232"/>
            <a:ext cx="3811002" cy="1315452"/>
          </a:xfrm>
          <a:prstGeom prst="rect">
            <a:avLst/>
          </a:prstGeom>
        </p:spPr>
      </p:pic>
      <p:pic>
        <p:nvPicPr>
          <p:cNvPr id="9" name="Picture 8"/>
          <p:cNvPicPr>
            <a:picLocks noChangeAspect="1"/>
          </p:cNvPicPr>
          <p:nvPr/>
        </p:nvPicPr>
        <p:blipFill>
          <a:blip r:embed="rId3"/>
          <a:stretch>
            <a:fillRect/>
          </a:stretch>
        </p:blipFill>
        <p:spPr>
          <a:xfrm>
            <a:off x="7249027" y="3258848"/>
            <a:ext cx="2745205" cy="2594219"/>
          </a:xfrm>
          <a:prstGeom prst="rect">
            <a:avLst/>
          </a:prstGeom>
        </p:spPr>
      </p:pic>
      <p:sp>
        <p:nvSpPr>
          <p:cNvPr id="10" name="TextBox 9"/>
          <p:cNvSpPr txBox="1"/>
          <p:nvPr/>
        </p:nvSpPr>
        <p:spPr>
          <a:xfrm>
            <a:off x="1700463" y="5803426"/>
            <a:ext cx="2502569" cy="461665"/>
          </a:xfrm>
          <a:prstGeom prst="rect">
            <a:avLst/>
          </a:prstGeom>
          <a:solidFill>
            <a:schemeClr val="accent6">
              <a:lumMod val="40000"/>
              <a:lumOff val="60000"/>
            </a:schemeClr>
          </a:solidFill>
        </p:spPr>
        <p:txBody>
          <a:bodyPr wrap="square" rtlCol="1">
            <a:spAutoFit/>
          </a:bodyPr>
          <a:lstStyle/>
          <a:p>
            <a:r>
              <a:rPr lang="en-US" sz="2400" dirty="0">
                <a:effectLst>
                  <a:outerShdw blurRad="38100" dist="38100" dir="2700000" algn="tl">
                    <a:srgbClr val="000000">
                      <a:alpha val="43137"/>
                    </a:srgbClr>
                  </a:outerShdw>
                </a:effectLst>
              </a:rPr>
              <a:t>Mortality – 25%</a:t>
            </a:r>
            <a:endParaRPr lang="he-IL" sz="2400" dirty="0">
              <a:effectLst>
                <a:outerShdw blurRad="38100" dist="38100" dir="2700000" algn="tl">
                  <a:srgbClr val="000000">
                    <a:alpha val="43137"/>
                  </a:srgbClr>
                </a:outerShdw>
              </a:effectLst>
            </a:endParaRPr>
          </a:p>
        </p:txBody>
      </p:sp>
      <p:sp>
        <p:nvSpPr>
          <p:cNvPr id="11" name="TextBox 10"/>
          <p:cNvSpPr txBox="1"/>
          <p:nvPr/>
        </p:nvSpPr>
        <p:spPr>
          <a:xfrm>
            <a:off x="7491663" y="5803426"/>
            <a:ext cx="2502569" cy="369332"/>
          </a:xfrm>
          <a:prstGeom prst="rect">
            <a:avLst/>
          </a:prstGeom>
          <a:solidFill>
            <a:schemeClr val="accent6">
              <a:lumMod val="40000"/>
              <a:lumOff val="60000"/>
            </a:schemeClr>
          </a:solidFill>
        </p:spPr>
        <p:txBody>
          <a:bodyPr wrap="square" rtlCol="1">
            <a:spAutoFit/>
          </a:bodyPr>
          <a:lstStyle/>
          <a:p>
            <a:r>
              <a:rPr lang="en-US" dirty="0">
                <a:effectLst>
                  <a:outerShdw blurRad="38100" dist="38100" dir="2700000" algn="tl">
                    <a:srgbClr val="000000">
                      <a:alpha val="43137"/>
                    </a:srgbClr>
                  </a:outerShdw>
                </a:effectLst>
              </a:rPr>
              <a:t>Mortality – 3.5%</a:t>
            </a:r>
            <a:endParaRPr lang="he-IL"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6177982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a:t>What about compliance and efficacy?</a:t>
            </a:r>
            <a:endParaRPr lang="he-IL" sz="2800" dirty="0"/>
          </a:p>
        </p:txBody>
      </p:sp>
      <p:sp>
        <p:nvSpPr>
          <p:cNvPr id="3" name="TextBox 2"/>
          <p:cNvSpPr txBox="1"/>
          <p:nvPr/>
        </p:nvSpPr>
        <p:spPr>
          <a:xfrm>
            <a:off x="4162927" y="749829"/>
            <a:ext cx="3192380" cy="1754326"/>
          </a:xfrm>
          <a:prstGeom prst="rect">
            <a:avLst/>
          </a:prstGeom>
          <a:noFill/>
        </p:spPr>
        <p:txBody>
          <a:bodyPr wrap="square" rtlCol="1">
            <a:spAutoFit/>
          </a:bodyPr>
          <a:lstStyle/>
          <a:p>
            <a:endParaRPr lang="en-US" dirty="0"/>
          </a:p>
          <a:p>
            <a:r>
              <a:rPr lang="en-US" dirty="0" err="1">
                <a:solidFill>
                  <a:schemeClr val="accent2"/>
                </a:solidFill>
                <a:effectLst>
                  <a:outerShdw blurRad="38100" dist="38100" dir="2700000" algn="tl">
                    <a:srgbClr val="000000">
                      <a:alpha val="43137"/>
                    </a:srgbClr>
                  </a:outerShdw>
                </a:effectLst>
              </a:rPr>
              <a:t>Ticagrelor</a:t>
            </a:r>
            <a:r>
              <a:rPr lang="en-US" dirty="0">
                <a:solidFill>
                  <a:schemeClr val="accent2"/>
                </a:solidFill>
                <a:effectLst>
                  <a:outerShdw blurRad="38100" dist="38100" dir="2700000" algn="tl">
                    <a:srgbClr val="000000">
                      <a:alpha val="43137"/>
                    </a:srgbClr>
                  </a:outerShdw>
                </a:effectLst>
              </a:rPr>
              <a:t> </a:t>
            </a:r>
          </a:p>
          <a:p>
            <a:endParaRPr lang="en-US" b="0" i="0" dirty="0">
              <a:solidFill>
                <a:srgbClr val="333333"/>
              </a:solidFill>
              <a:effectLst/>
              <a:latin typeface="Roboto"/>
            </a:endParaRPr>
          </a:p>
          <a:p>
            <a:r>
              <a:rPr lang="en-US" b="0" i="0" dirty="0">
                <a:solidFill>
                  <a:srgbClr val="333333"/>
                </a:solidFill>
                <a:effectLst/>
                <a:latin typeface="Roboto"/>
              </a:rPr>
              <a:t>Premature discontinuation in 25% of patients related to adverse events</a:t>
            </a:r>
            <a:endParaRPr lang="he-IL" dirty="0"/>
          </a:p>
        </p:txBody>
      </p:sp>
      <p:pic>
        <p:nvPicPr>
          <p:cNvPr id="4" name="Picture 3"/>
          <p:cNvPicPr>
            <a:picLocks noChangeAspect="1"/>
          </p:cNvPicPr>
          <p:nvPr/>
        </p:nvPicPr>
        <p:blipFill rotWithShape="1">
          <a:blip r:embed="rId2"/>
          <a:srcRect l="59079" t="15853" r="5000" b="11659"/>
          <a:stretch/>
        </p:blipFill>
        <p:spPr>
          <a:xfrm>
            <a:off x="4341690" y="3815581"/>
            <a:ext cx="2350055" cy="2900984"/>
          </a:xfrm>
          <a:prstGeom prst="rect">
            <a:avLst/>
          </a:prstGeom>
        </p:spPr>
      </p:pic>
      <p:sp>
        <p:nvSpPr>
          <p:cNvPr id="5" name="TextBox 4"/>
          <p:cNvSpPr txBox="1"/>
          <p:nvPr/>
        </p:nvSpPr>
        <p:spPr>
          <a:xfrm>
            <a:off x="680130" y="1078780"/>
            <a:ext cx="2948116" cy="1200329"/>
          </a:xfrm>
          <a:prstGeom prst="rect">
            <a:avLst/>
          </a:prstGeom>
          <a:noFill/>
        </p:spPr>
        <p:txBody>
          <a:bodyPr wrap="square" rtlCol="1">
            <a:spAutoFit/>
          </a:bodyPr>
          <a:lstStyle/>
          <a:p>
            <a:r>
              <a:rPr lang="en-US" dirty="0">
                <a:solidFill>
                  <a:schemeClr val="accent2"/>
                </a:solidFill>
                <a:effectLst>
                  <a:outerShdw blurRad="38100" dist="38100" dir="2700000" algn="tl">
                    <a:srgbClr val="000000">
                      <a:alpha val="43137"/>
                    </a:srgbClr>
                  </a:outerShdw>
                </a:effectLst>
              </a:rPr>
              <a:t>Clopidogrel  </a:t>
            </a:r>
          </a:p>
          <a:p>
            <a:endParaRPr lang="en-US" dirty="0"/>
          </a:p>
          <a:p>
            <a:r>
              <a:rPr lang="en-US" dirty="0"/>
              <a:t>Drug resistance up to 50%</a:t>
            </a:r>
          </a:p>
          <a:p>
            <a:endParaRPr lang="en-US" dirty="0"/>
          </a:p>
        </p:txBody>
      </p:sp>
      <p:sp>
        <p:nvSpPr>
          <p:cNvPr id="6" name="TextBox 5"/>
          <p:cNvSpPr txBox="1"/>
          <p:nvPr/>
        </p:nvSpPr>
        <p:spPr>
          <a:xfrm>
            <a:off x="7914104" y="801113"/>
            <a:ext cx="3192380" cy="646331"/>
          </a:xfrm>
          <a:prstGeom prst="rect">
            <a:avLst/>
          </a:prstGeom>
          <a:noFill/>
        </p:spPr>
        <p:txBody>
          <a:bodyPr wrap="square" rtlCol="1">
            <a:spAutoFit/>
          </a:bodyPr>
          <a:lstStyle/>
          <a:p>
            <a:endParaRPr lang="en-US" dirty="0"/>
          </a:p>
          <a:p>
            <a:r>
              <a:rPr lang="en-US" dirty="0">
                <a:solidFill>
                  <a:schemeClr val="accent2"/>
                </a:solidFill>
                <a:effectLst>
                  <a:outerShdw blurRad="38100" dist="38100" dir="2700000" algn="tl">
                    <a:srgbClr val="000000">
                      <a:alpha val="43137"/>
                    </a:srgbClr>
                  </a:outerShdw>
                </a:effectLst>
              </a:rPr>
              <a:t>NOACS</a:t>
            </a:r>
          </a:p>
        </p:txBody>
      </p:sp>
      <p:pic>
        <p:nvPicPr>
          <p:cNvPr id="7" name="Picture 6"/>
          <p:cNvPicPr>
            <a:picLocks noChangeAspect="1"/>
          </p:cNvPicPr>
          <p:nvPr/>
        </p:nvPicPr>
        <p:blipFill rotWithShape="1">
          <a:blip r:embed="rId3"/>
          <a:srcRect l="16929" t="28553" r="49650" b="51150"/>
          <a:stretch/>
        </p:blipFill>
        <p:spPr>
          <a:xfrm>
            <a:off x="3877957" y="2422434"/>
            <a:ext cx="3762320" cy="1285274"/>
          </a:xfrm>
          <a:prstGeom prst="rect">
            <a:avLst/>
          </a:prstGeom>
        </p:spPr>
      </p:pic>
      <p:pic>
        <p:nvPicPr>
          <p:cNvPr id="9" name="Picture 8"/>
          <p:cNvPicPr>
            <a:picLocks noChangeAspect="1"/>
          </p:cNvPicPr>
          <p:nvPr/>
        </p:nvPicPr>
        <p:blipFill rotWithShape="1">
          <a:blip r:embed="rId4"/>
          <a:srcRect l="38324" t="13540" r="32417" b="63370"/>
          <a:stretch/>
        </p:blipFill>
        <p:spPr>
          <a:xfrm>
            <a:off x="7791371" y="2549719"/>
            <a:ext cx="3680962" cy="1575027"/>
          </a:xfrm>
          <a:prstGeom prst="rect">
            <a:avLst/>
          </a:prstGeom>
        </p:spPr>
      </p:pic>
      <p:sp>
        <p:nvSpPr>
          <p:cNvPr id="10" name="Rectangle 9"/>
          <p:cNvSpPr/>
          <p:nvPr/>
        </p:nvSpPr>
        <p:spPr>
          <a:xfrm>
            <a:off x="7914104" y="1580826"/>
            <a:ext cx="3852730" cy="646331"/>
          </a:xfrm>
          <a:prstGeom prst="rect">
            <a:avLst/>
          </a:prstGeom>
        </p:spPr>
        <p:txBody>
          <a:bodyPr wrap="square">
            <a:spAutoFit/>
          </a:bodyPr>
          <a:lstStyle/>
          <a:p>
            <a:r>
              <a:rPr lang="en-US" dirty="0"/>
              <a:t>Overall adherence rate is around 60% at 1 year</a:t>
            </a:r>
            <a:endParaRPr lang="he-IL" dirty="0"/>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14104" y="4389119"/>
            <a:ext cx="3013683" cy="2176549"/>
          </a:xfrm>
          <a:prstGeom prst="rect">
            <a:avLst/>
          </a:prstGeom>
        </p:spPr>
      </p:pic>
      <p:pic>
        <p:nvPicPr>
          <p:cNvPr id="8" name="Picture 7"/>
          <p:cNvPicPr>
            <a:picLocks noChangeAspect="1"/>
          </p:cNvPicPr>
          <p:nvPr/>
        </p:nvPicPr>
        <p:blipFill>
          <a:blip r:embed="rId6"/>
          <a:stretch>
            <a:fillRect/>
          </a:stretch>
        </p:blipFill>
        <p:spPr>
          <a:xfrm>
            <a:off x="664826" y="4172570"/>
            <a:ext cx="2642328" cy="2233857"/>
          </a:xfrm>
          <a:prstGeom prst="rect">
            <a:avLst/>
          </a:prstGeom>
        </p:spPr>
      </p:pic>
      <p:pic>
        <p:nvPicPr>
          <p:cNvPr id="12" name="Picture 11"/>
          <p:cNvPicPr>
            <a:picLocks noChangeAspect="1"/>
          </p:cNvPicPr>
          <p:nvPr/>
        </p:nvPicPr>
        <p:blipFill rotWithShape="1">
          <a:blip r:embed="rId7"/>
          <a:srcRect l="24721" t="23170" r="26111" b="35856"/>
          <a:stretch/>
        </p:blipFill>
        <p:spPr>
          <a:xfrm>
            <a:off x="592457" y="2250103"/>
            <a:ext cx="2786077" cy="1305989"/>
          </a:xfrm>
          <a:prstGeom prst="rect">
            <a:avLst/>
          </a:prstGeom>
        </p:spPr>
      </p:pic>
    </p:spTree>
    <p:extLst>
      <p:ext uri="{BB962C8B-B14F-4D97-AF65-F5344CB8AC3E}">
        <p14:creationId xmlns:p14="http://schemas.microsoft.com/office/powerpoint/2010/main" val="3976044135"/>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a:t>Aspirin is the good guy!</a:t>
            </a:r>
            <a:endParaRPr lang="he-IL" sz="3600" dirty="0"/>
          </a:p>
        </p:txBody>
      </p:sp>
      <p:pic>
        <p:nvPicPr>
          <p:cNvPr id="4" name="Picture 3"/>
          <p:cNvPicPr>
            <a:picLocks noChangeAspect="1"/>
          </p:cNvPicPr>
          <p:nvPr/>
        </p:nvPicPr>
        <p:blipFill>
          <a:blip r:embed="rId2"/>
          <a:stretch>
            <a:fillRect/>
          </a:stretch>
        </p:blipFill>
        <p:spPr>
          <a:xfrm rot="19734808">
            <a:off x="1264381" y="1829646"/>
            <a:ext cx="4313459" cy="4313459"/>
          </a:xfrm>
          <a:prstGeom prst="rect">
            <a:avLst/>
          </a:prstGeom>
        </p:spPr>
      </p:pic>
      <p:pic>
        <p:nvPicPr>
          <p:cNvPr id="3" name="Picture 2"/>
          <p:cNvPicPr>
            <a:picLocks noChangeAspect="1"/>
          </p:cNvPicPr>
          <p:nvPr/>
        </p:nvPicPr>
        <p:blipFill>
          <a:blip r:embed="rId3"/>
          <a:stretch>
            <a:fillRect/>
          </a:stretch>
        </p:blipFill>
        <p:spPr>
          <a:xfrm>
            <a:off x="5851121" y="1496638"/>
            <a:ext cx="4762500" cy="4762500"/>
          </a:xfrm>
          <a:prstGeom prst="rect">
            <a:avLst/>
          </a:prstGeom>
        </p:spPr>
      </p:pic>
    </p:spTree>
    <p:extLst>
      <p:ext uri="{BB962C8B-B14F-4D97-AF65-F5344CB8AC3E}">
        <p14:creationId xmlns:p14="http://schemas.microsoft.com/office/powerpoint/2010/main" val="476585857"/>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descr="Slide08.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7425" y="2003899"/>
            <a:ext cx="4400643" cy="3819727"/>
          </a:xfrm>
          <a:prstGeom prst="rect">
            <a:avLst/>
          </a:prstGeom>
        </p:spPr>
      </p:pic>
      <p:sp>
        <p:nvSpPr>
          <p:cNvPr id="5" name="Title 1"/>
          <p:cNvSpPr txBox="1">
            <a:spLocks/>
          </p:cNvSpPr>
          <p:nvPr/>
        </p:nvSpPr>
        <p:spPr bwMode="auto">
          <a:xfrm>
            <a:off x="1965520" y="1456248"/>
            <a:ext cx="4027236" cy="8572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rgbClr val="FFCC00"/>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b="1">
                <a:solidFill>
                  <a:srgbClr val="FFCC00"/>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3600" b="1">
                <a:solidFill>
                  <a:srgbClr val="FFCC00"/>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3600" b="1">
                <a:solidFill>
                  <a:srgbClr val="FFCC00"/>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3600" b="1">
                <a:solidFill>
                  <a:srgbClr val="FFCC00"/>
                </a:solidFill>
                <a:effectLst>
                  <a:outerShdw blurRad="38100" dist="38100" dir="2700000" algn="tl">
                    <a:srgbClr val="000000"/>
                  </a:outerShdw>
                </a:effectLst>
                <a:latin typeface="Arial" charset="0"/>
              </a:defRPr>
            </a:lvl5pPr>
            <a:lvl6pPr marL="457200" algn="ctr" rtl="0" fontAlgn="base">
              <a:spcBef>
                <a:spcPct val="0"/>
              </a:spcBef>
              <a:spcAft>
                <a:spcPct val="0"/>
              </a:spcAft>
              <a:defRPr sz="3600" b="1">
                <a:solidFill>
                  <a:srgbClr val="FFCC00"/>
                </a:solidFill>
                <a:effectLst>
                  <a:outerShdw blurRad="38100" dist="38100" dir="2700000" algn="tl">
                    <a:srgbClr val="000000"/>
                  </a:outerShdw>
                </a:effectLst>
                <a:latin typeface="Arial" charset="0"/>
              </a:defRPr>
            </a:lvl6pPr>
            <a:lvl7pPr marL="914400" algn="ctr" rtl="0" fontAlgn="base">
              <a:spcBef>
                <a:spcPct val="0"/>
              </a:spcBef>
              <a:spcAft>
                <a:spcPct val="0"/>
              </a:spcAft>
              <a:defRPr sz="3600" b="1">
                <a:solidFill>
                  <a:srgbClr val="FFCC00"/>
                </a:solidFill>
                <a:effectLst>
                  <a:outerShdw blurRad="38100" dist="38100" dir="2700000" algn="tl">
                    <a:srgbClr val="000000"/>
                  </a:outerShdw>
                </a:effectLst>
                <a:latin typeface="Arial" charset="0"/>
              </a:defRPr>
            </a:lvl7pPr>
            <a:lvl8pPr marL="1371600" algn="ctr" rtl="0" fontAlgn="base">
              <a:spcBef>
                <a:spcPct val="0"/>
              </a:spcBef>
              <a:spcAft>
                <a:spcPct val="0"/>
              </a:spcAft>
              <a:defRPr sz="3600" b="1">
                <a:solidFill>
                  <a:srgbClr val="FFCC00"/>
                </a:solidFill>
                <a:effectLst>
                  <a:outerShdw blurRad="38100" dist="38100" dir="2700000" algn="tl">
                    <a:srgbClr val="000000"/>
                  </a:outerShdw>
                </a:effectLst>
                <a:latin typeface="Arial" charset="0"/>
              </a:defRPr>
            </a:lvl8pPr>
            <a:lvl9pPr marL="1828800" algn="ctr" rtl="0" fontAlgn="base">
              <a:spcBef>
                <a:spcPct val="0"/>
              </a:spcBef>
              <a:spcAft>
                <a:spcPct val="0"/>
              </a:spcAft>
              <a:defRPr sz="3600" b="1">
                <a:solidFill>
                  <a:srgbClr val="FFCC00"/>
                </a:solidFill>
                <a:effectLst>
                  <a:outerShdw blurRad="38100" dist="38100" dir="2700000" algn="tl">
                    <a:srgbClr val="000000"/>
                  </a:outerShdw>
                </a:effectLst>
                <a:latin typeface="Arial" charset="0"/>
              </a:defRPr>
            </a:lvl9pPr>
          </a:lstStyle>
          <a:p>
            <a:r>
              <a:rPr lang="en-US" sz="2000" dirty="0">
                <a:solidFill>
                  <a:srgbClr val="000000"/>
                </a:solidFill>
                <a:effectLst/>
              </a:rPr>
              <a:t>Ticagrelor vs. placebo</a:t>
            </a:r>
          </a:p>
          <a:p>
            <a:r>
              <a:rPr lang="en-US" sz="2000" dirty="0">
                <a:solidFill>
                  <a:srgbClr val="000000"/>
                </a:solidFill>
                <a:effectLst/>
              </a:rPr>
              <a:t>PEGASUS-TIMI 54 substudy</a:t>
            </a:r>
            <a:r>
              <a:rPr lang="en-US" sz="2000" baseline="30000" dirty="0">
                <a:solidFill>
                  <a:srgbClr val="000000"/>
                </a:solidFill>
                <a:effectLst/>
              </a:rPr>
              <a:t>1</a:t>
            </a:r>
          </a:p>
        </p:txBody>
      </p:sp>
      <p:pic>
        <p:nvPicPr>
          <p:cNvPr id="6" name="Picture 5"/>
          <p:cNvPicPr>
            <a:picLocks noChangeAspect="1"/>
          </p:cNvPicPr>
          <p:nvPr/>
        </p:nvPicPr>
        <p:blipFill>
          <a:blip r:embed="rId4"/>
          <a:stretch>
            <a:fillRect/>
          </a:stretch>
        </p:blipFill>
        <p:spPr>
          <a:xfrm>
            <a:off x="1609941" y="2211009"/>
            <a:ext cx="4363368" cy="3242550"/>
          </a:xfrm>
          <a:prstGeom prst="rect">
            <a:avLst/>
          </a:prstGeom>
        </p:spPr>
      </p:pic>
      <p:sp>
        <p:nvSpPr>
          <p:cNvPr id="7" name="Title 1"/>
          <p:cNvSpPr txBox="1">
            <a:spLocks/>
          </p:cNvSpPr>
          <p:nvPr/>
        </p:nvSpPr>
        <p:spPr bwMode="auto">
          <a:xfrm>
            <a:off x="6040500" y="1408118"/>
            <a:ext cx="4627501" cy="940674"/>
          </a:xfrm>
          <a:prstGeom prst="rect">
            <a:avLst/>
          </a:prstGeom>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rgbClr val="FFCC00"/>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b="1">
                <a:solidFill>
                  <a:srgbClr val="FFCC00"/>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3600" b="1">
                <a:solidFill>
                  <a:srgbClr val="FFCC00"/>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3600" b="1">
                <a:solidFill>
                  <a:srgbClr val="FFCC00"/>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3600" b="1">
                <a:solidFill>
                  <a:srgbClr val="FFCC00"/>
                </a:solidFill>
                <a:effectLst>
                  <a:outerShdw blurRad="38100" dist="38100" dir="2700000" algn="tl">
                    <a:srgbClr val="000000"/>
                  </a:outerShdw>
                </a:effectLst>
                <a:latin typeface="Arial" charset="0"/>
              </a:defRPr>
            </a:lvl5pPr>
            <a:lvl6pPr marL="457200" algn="ctr" rtl="0" fontAlgn="base">
              <a:spcBef>
                <a:spcPct val="0"/>
              </a:spcBef>
              <a:spcAft>
                <a:spcPct val="0"/>
              </a:spcAft>
              <a:defRPr sz="3600" b="1">
                <a:solidFill>
                  <a:srgbClr val="FFCC00"/>
                </a:solidFill>
                <a:effectLst>
                  <a:outerShdw blurRad="38100" dist="38100" dir="2700000" algn="tl">
                    <a:srgbClr val="000000"/>
                  </a:outerShdw>
                </a:effectLst>
                <a:latin typeface="Arial" charset="0"/>
              </a:defRPr>
            </a:lvl6pPr>
            <a:lvl7pPr marL="914400" algn="ctr" rtl="0" fontAlgn="base">
              <a:spcBef>
                <a:spcPct val="0"/>
              </a:spcBef>
              <a:spcAft>
                <a:spcPct val="0"/>
              </a:spcAft>
              <a:defRPr sz="3600" b="1">
                <a:solidFill>
                  <a:srgbClr val="FFCC00"/>
                </a:solidFill>
                <a:effectLst>
                  <a:outerShdw blurRad="38100" dist="38100" dir="2700000" algn="tl">
                    <a:srgbClr val="000000"/>
                  </a:outerShdw>
                </a:effectLst>
                <a:latin typeface="Arial" charset="0"/>
              </a:defRPr>
            </a:lvl7pPr>
            <a:lvl8pPr marL="1371600" algn="ctr" rtl="0" fontAlgn="base">
              <a:spcBef>
                <a:spcPct val="0"/>
              </a:spcBef>
              <a:spcAft>
                <a:spcPct val="0"/>
              </a:spcAft>
              <a:defRPr sz="3600" b="1">
                <a:solidFill>
                  <a:srgbClr val="FFCC00"/>
                </a:solidFill>
                <a:effectLst>
                  <a:outerShdw blurRad="38100" dist="38100" dir="2700000" algn="tl">
                    <a:srgbClr val="000000"/>
                  </a:outerShdw>
                </a:effectLst>
                <a:latin typeface="Arial" charset="0"/>
              </a:defRPr>
            </a:lvl8pPr>
            <a:lvl9pPr marL="1828800" algn="ctr" rtl="0" fontAlgn="base">
              <a:spcBef>
                <a:spcPct val="0"/>
              </a:spcBef>
              <a:spcAft>
                <a:spcPct val="0"/>
              </a:spcAft>
              <a:defRPr sz="3600" b="1">
                <a:solidFill>
                  <a:srgbClr val="FFCC00"/>
                </a:solidFill>
                <a:effectLst>
                  <a:outerShdw blurRad="38100" dist="38100" dir="2700000" algn="tl">
                    <a:srgbClr val="000000"/>
                  </a:outerShdw>
                </a:effectLst>
                <a:latin typeface="Arial" charset="0"/>
              </a:defRPr>
            </a:lvl9pPr>
          </a:lstStyle>
          <a:p>
            <a:r>
              <a:rPr lang="en-US" sz="2000" dirty="0">
                <a:solidFill>
                  <a:srgbClr val="000000"/>
                </a:solidFill>
                <a:effectLst/>
              </a:rPr>
              <a:t>Ticagrelor vs. clopidogrel</a:t>
            </a:r>
          </a:p>
          <a:p>
            <a:r>
              <a:rPr lang="en-US" sz="2000" dirty="0">
                <a:solidFill>
                  <a:srgbClr val="000000"/>
                </a:solidFill>
                <a:effectLst/>
              </a:rPr>
              <a:t>STEEL PCI study</a:t>
            </a:r>
            <a:r>
              <a:rPr lang="en-US" sz="2000" baseline="30000" dirty="0">
                <a:solidFill>
                  <a:srgbClr val="000000"/>
                </a:solidFill>
                <a:effectLst/>
              </a:rPr>
              <a:t>2</a:t>
            </a:r>
          </a:p>
        </p:txBody>
      </p:sp>
      <p:cxnSp>
        <p:nvCxnSpPr>
          <p:cNvPr id="9" name="Straight Connector 8"/>
          <p:cNvCxnSpPr/>
          <p:nvPr/>
        </p:nvCxnSpPr>
        <p:spPr bwMode="auto">
          <a:xfrm flipV="1">
            <a:off x="2020527" y="4015829"/>
            <a:ext cx="8144975" cy="28648"/>
          </a:xfrm>
          <a:prstGeom prst="line">
            <a:avLst/>
          </a:prstGeom>
          <a:solidFill>
            <a:schemeClr val="accent1"/>
          </a:solidFill>
          <a:ln w="25400" cap="flat" cmpd="sng" algn="ctr">
            <a:solidFill>
              <a:schemeClr val="tx2"/>
            </a:solidFill>
            <a:prstDash val="solid"/>
            <a:round/>
            <a:headEnd type="none" w="med" len="med"/>
            <a:tailEnd type="none" w="med" len="med"/>
          </a:ln>
          <a:effectLst/>
        </p:spPr>
      </p:cxnSp>
      <p:cxnSp>
        <p:nvCxnSpPr>
          <p:cNvPr id="10" name="Straight Connector 9"/>
          <p:cNvCxnSpPr/>
          <p:nvPr/>
        </p:nvCxnSpPr>
        <p:spPr bwMode="auto">
          <a:xfrm flipV="1">
            <a:off x="2020143" y="3375662"/>
            <a:ext cx="8144975" cy="28648"/>
          </a:xfrm>
          <a:prstGeom prst="line">
            <a:avLst/>
          </a:prstGeom>
          <a:solidFill>
            <a:schemeClr val="accent1"/>
          </a:solidFill>
          <a:ln w="25400" cap="flat" cmpd="sng" algn="ctr">
            <a:solidFill>
              <a:schemeClr val="tx2"/>
            </a:solidFill>
            <a:prstDash val="solid"/>
            <a:round/>
            <a:headEnd type="none" w="med" len="med"/>
            <a:tailEnd type="none" w="med" len="med"/>
          </a:ln>
          <a:effectLst/>
        </p:spPr>
      </p:cxnSp>
      <p:sp>
        <p:nvSpPr>
          <p:cNvPr id="11" name="Rectangle 10"/>
          <p:cNvSpPr/>
          <p:nvPr/>
        </p:nvSpPr>
        <p:spPr>
          <a:xfrm>
            <a:off x="1505702" y="6594320"/>
            <a:ext cx="8550739" cy="286232"/>
          </a:xfrm>
          <a:prstGeom prst="rect">
            <a:avLst/>
          </a:prstGeom>
        </p:spPr>
        <p:txBody>
          <a:bodyPr wrap="none">
            <a:spAutoFit/>
          </a:bodyPr>
          <a:lstStyle/>
          <a:p>
            <a:pPr algn="l" rtl="0">
              <a:lnSpc>
                <a:spcPct val="90000"/>
              </a:lnSpc>
              <a:defRPr/>
            </a:pPr>
            <a:r>
              <a:rPr lang="en-US" sz="1400" i="1" kern="0" dirty="0">
                <a:solidFill>
                  <a:srgbClr val="000000"/>
                </a:solidFill>
                <a:cs typeface="Arial" panose="020B0604020202020204" pitchFamily="34" charset="0"/>
              </a:rPr>
              <a:t>1. </a:t>
            </a:r>
            <a:r>
              <a:rPr lang="en-US" sz="1400" i="1" kern="0" dirty="0" err="1">
                <a:solidFill>
                  <a:srgbClr val="000000"/>
                </a:solidFill>
                <a:cs typeface="Arial" panose="020B0604020202020204" pitchFamily="34" charset="0"/>
              </a:rPr>
              <a:t>Storey</a:t>
            </a:r>
            <a:r>
              <a:rPr lang="en-US" sz="1400" i="1" kern="0" dirty="0">
                <a:solidFill>
                  <a:srgbClr val="000000"/>
                </a:solidFill>
                <a:cs typeface="Arial" panose="020B0604020202020204" pitchFamily="34" charset="0"/>
              </a:rPr>
              <a:t> RF, et al. J Am Coll </a:t>
            </a:r>
            <a:r>
              <a:rPr lang="en-US" sz="1400" i="1" kern="0" dirty="0" err="1">
                <a:solidFill>
                  <a:srgbClr val="000000"/>
                </a:solidFill>
                <a:cs typeface="Arial" panose="020B0604020202020204" pitchFamily="34" charset="0"/>
              </a:rPr>
              <a:t>Cardiol</a:t>
            </a:r>
            <a:r>
              <a:rPr lang="en-US" sz="1400" i="1" kern="0" dirty="0">
                <a:solidFill>
                  <a:srgbClr val="000000"/>
                </a:solidFill>
                <a:cs typeface="Arial" panose="020B0604020202020204" pitchFamily="34" charset="0"/>
              </a:rPr>
              <a:t> 2016;67:1145</a:t>
            </a:r>
            <a:r>
              <a:rPr lang="en-GB" altLang="en-US" sz="1400" i="1" dirty="0">
                <a:solidFill>
                  <a:srgbClr val="000000"/>
                </a:solidFill>
              </a:rPr>
              <a:t>–</a:t>
            </a:r>
            <a:r>
              <a:rPr lang="en-US" altLang="en-US" sz="1400" i="1" kern="0" dirty="0">
                <a:solidFill>
                  <a:srgbClr val="000000"/>
                </a:solidFill>
                <a:cs typeface="Arial" panose="020B0604020202020204" pitchFamily="34" charset="0"/>
              </a:rPr>
              <a:t>54</a:t>
            </a:r>
            <a:r>
              <a:rPr lang="en-US" sz="1400" i="1" kern="0" dirty="0">
                <a:solidFill>
                  <a:srgbClr val="000000"/>
                </a:solidFill>
                <a:cs typeface="Arial" panose="020B0604020202020204" pitchFamily="34" charset="0"/>
              </a:rPr>
              <a:t>; 2. </a:t>
            </a:r>
            <a:r>
              <a:rPr lang="fr-FR" sz="1400" i="1" kern="0" dirty="0">
                <a:solidFill>
                  <a:srgbClr val="000000"/>
                </a:solidFill>
                <a:cs typeface="Arial" panose="020B0604020202020204" pitchFamily="34" charset="0"/>
              </a:rPr>
              <a:t>Orme R, et al. Circulation 2018;138:1290–300</a:t>
            </a:r>
            <a:r>
              <a:rPr lang="en-US" sz="1400" i="1" kern="0" dirty="0">
                <a:solidFill>
                  <a:srgbClr val="000000"/>
                </a:solidFill>
                <a:cs typeface="Arial" panose="020B0604020202020204" pitchFamily="34" charset="0"/>
              </a:rPr>
              <a:t>.</a:t>
            </a:r>
          </a:p>
        </p:txBody>
      </p:sp>
      <p:sp>
        <p:nvSpPr>
          <p:cNvPr id="2" name="Title 1"/>
          <p:cNvSpPr>
            <a:spLocks noGrp="1"/>
          </p:cNvSpPr>
          <p:nvPr>
            <p:ph type="title"/>
          </p:nvPr>
        </p:nvSpPr>
        <p:spPr>
          <a:xfrm>
            <a:off x="1913810" y="50101"/>
            <a:ext cx="8407228" cy="857250"/>
          </a:xfrm>
        </p:spPr>
        <p:txBody>
          <a:bodyPr>
            <a:noAutofit/>
          </a:bodyPr>
          <a:lstStyle/>
          <a:p>
            <a:pPr algn="ctr" rtl="0"/>
            <a:r>
              <a:rPr lang="en-US" sz="3200" dirty="0"/>
              <a:t>Overlap between placebo and clopidogrel effects</a:t>
            </a:r>
          </a:p>
        </p:txBody>
      </p:sp>
      <p:sp>
        <p:nvSpPr>
          <p:cNvPr id="3" name="Rectangle 2"/>
          <p:cNvSpPr/>
          <p:nvPr/>
        </p:nvSpPr>
        <p:spPr bwMode="auto">
          <a:xfrm>
            <a:off x="2564802" y="2258754"/>
            <a:ext cx="2473093" cy="152789"/>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l" rtl="0" fontAlgn="base">
              <a:spcBef>
                <a:spcPct val="0"/>
              </a:spcBef>
              <a:spcAft>
                <a:spcPct val="0"/>
              </a:spcAft>
            </a:pPr>
            <a:endParaRPr lang="en-US">
              <a:latin typeface="Arial" charset="0"/>
            </a:endParaRPr>
          </a:p>
        </p:txBody>
      </p:sp>
      <p:sp>
        <p:nvSpPr>
          <p:cNvPr id="13" name="Rectangle 12"/>
          <p:cNvSpPr/>
          <p:nvPr/>
        </p:nvSpPr>
        <p:spPr bwMode="auto">
          <a:xfrm flipH="1" flipV="1">
            <a:off x="6145534" y="2459290"/>
            <a:ext cx="286459" cy="257831"/>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l" rtl="0" fontAlgn="base">
              <a:spcBef>
                <a:spcPct val="0"/>
              </a:spcBef>
              <a:spcAft>
                <a:spcPct val="0"/>
              </a:spcAft>
            </a:pPr>
            <a:endParaRPr lang="en-US">
              <a:latin typeface="Arial" charset="0"/>
            </a:endParaRPr>
          </a:p>
        </p:txBody>
      </p:sp>
      <p:sp>
        <p:nvSpPr>
          <p:cNvPr id="14" name="Rectangle 13">
            <a:extLst>
              <a:ext uri="{FF2B5EF4-FFF2-40B4-BE49-F238E27FC236}">
                <a16:creationId xmlns:a16="http://schemas.microsoft.com/office/drawing/2014/main" id="{19F5CBBD-3B08-4CC1-BE81-B6C5EC5F5030}"/>
              </a:ext>
            </a:extLst>
          </p:cNvPr>
          <p:cNvSpPr/>
          <p:nvPr/>
        </p:nvSpPr>
        <p:spPr>
          <a:xfrm>
            <a:off x="8882938" y="5579440"/>
            <a:ext cx="1491114" cy="237757"/>
          </a:xfrm>
          <a:prstGeom prst="rect">
            <a:avLst/>
          </a:prstGeom>
        </p:spPr>
        <p:txBody>
          <a:bodyPr wrap="none">
            <a:spAutoFit/>
          </a:bodyPr>
          <a:lstStyle/>
          <a:p>
            <a:pPr algn="l" rtl="0">
              <a:lnSpc>
                <a:spcPct val="90000"/>
              </a:lnSpc>
              <a:defRPr/>
            </a:pPr>
            <a:r>
              <a:rPr lang="en-US" sz="1050" kern="0" dirty="0">
                <a:solidFill>
                  <a:srgbClr val="000000"/>
                </a:solidFill>
                <a:cs typeface="Arial" panose="020B0604020202020204" pitchFamily="34" charset="0"/>
              </a:rPr>
              <a:t>* p&lt;0.01; ***p&lt;0.0001</a:t>
            </a:r>
          </a:p>
        </p:txBody>
      </p:sp>
    </p:spTree>
    <p:extLst>
      <p:ext uri="{BB962C8B-B14F-4D97-AF65-F5344CB8AC3E}">
        <p14:creationId xmlns:p14="http://schemas.microsoft.com/office/powerpoint/2010/main" val="2201523739"/>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7993" y="13223"/>
            <a:ext cx="8229600" cy="961111"/>
          </a:xfrm>
        </p:spPr>
        <p:txBody>
          <a:bodyPr>
            <a:normAutofit/>
          </a:bodyPr>
          <a:lstStyle/>
          <a:p>
            <a:pPr algn="ctr" rtl="0"/>
            <a:r>
              <a:rPr lang="en-US" sz="3600" dirty="0">
                <a:solidFill>
                  <a:schemeClr val="tx2"/>
                </a:solidFill>
              </a:rPr>
              <a:t>Summary</a:t>
            </a:r>
            <a:endParaRPr lang="he-IL" sz="3600" dirty="0">
              <a:solidFill>
                <a:schemeClr val="tx2"/>
              </a:solidFill>
            </a:endParaRPr>
          </a:p>
        </p:txBody>
      </p:sp>
      <p:sp>
        <p:nvSpPr>
          <p:cNvPr id="3" name="Rectangle 2"/>
          <p:cNvSpPr/>
          <p:nvPr/>
        </p:nvSpPr>
        <p:spPr>
          <a:xfrm>
            <a:off x="1901453" y="1501623"/>
            <a:ext cx="8382680" cy="4616648"/>
          </a:xfrm>
          <a:prstGeom prst="rect">
            <a:avLst/>
          </a:prstGeom>
        </p:spPr>
        <p:txBody>
          <a:bodyPr wrap="square">
            <a:spAutoFit/>
          </a:bodyPr>
          <a:lstStyle/>
          <a:p>
            <a:pPr marL="285750" indent="-285750">
              <a:spcAft>
                <a:spcPts val="600"/>
              </a:spcAft>
              <a:buFont typeface="Arial" panose="020B0604020202020204" pitchFamily="34" charset="0"/>
              <a:buChar char="•"/>
            </a:pPr>
            <a:r>
              <a:rPr lang="en-US" sz="2400" dirty="0">
                <a:solidFill>
                  <a:prstClr val="black"/>
                </a:solidFill>
              </a:rPr>
              <a:t>Omission of aspirin prematurely might increase the risk of stent thrombosis and death</a:t>
            </a:r>
          </a:p>
          <a:p>
            <a:pPr marL="285750" indent="-285750">
              <a:spcAft>
                <a:spcPts val="600"/>
              </a:spcAft>
              <a:buFont typeface="Arial" panose="020B0604020202020204" pitchFamily="34" charset="0"/>
              <a:buChar char="•"/>
            </a:pPr>
            <a:endParaRPr lang="en-US" sz="2400" dirty="0">
              <a:solidFill>
                <a:prstClr val="black"/>
              </a:solidFill>
            </a:endParaRPr>
          </a:p>
          <a:p>
            <a:pPr marL="285750" indent="-285750">
              <a:spcAft>
                <a:spcPts val="600"/>
              </a:spcAft>
              <a:buFont typeface="Arial" panose="020B0604020202020204" pitchFamily="34" charset="0"/>
              <a:buChar char="•"/>
            </a:pPr>
            <a:r>
              <a:rPr lang="en-US" sz="2400" dirty="0">
                <a:solidFill>
                  <a:prstClr val="black"/>
                </a:solidFill>
              </a:rPr>
              <a:t>Triple therapy should remain the general approach for most patients with AF and ACS/PCI in </a:t>
            </a:r>
            <a:r>
              <a:rPr lang="en-US" sz="2400" u="sng" dirty="0">
                <a:solidFill>
                  <a:prstClr val="black"/>
                </a:solidFill>
              </a:rPr>
              <a:t>the first month</a:t>
            </a:r>
            <a:r>
              <a:rPr lang="en-US" sz="2400" dirty="0">
                <a:solidFill>
                  <a:prstClr val="black"/>
                </a:solidFill>
              </a:rPr>
              <a:t> post intervention</a:t>
            </a:r>
          </a:p>
          <a:p>
            <a:pPr marL="285750" indent="-285750">
              <a:spcAft>
                <a:spcPts val="600"/>
              </a:spcAft>
              <a:buFont typeface="Arial" panose="020B0604020202020204" pitchFamily="34" charset="0"/>
              <a:buChar char="•"/>
            </a:pPr>
            <a:endParaRPr lang="en-US" sz="2400" dirty="0">
              <a:solidFill>
                <a:prstClr val="black"/>
              </a:solidFill>
            </a:endParaRPr>
          </a:p>
          <a:p>
            <a:pPr marL="285750" indent="-285750">
              <a:spcAft>
                <a:spcPts val="600"/>
              </a:spcAft>
              <a:buFont typeface="Arial" panose="020B0604020202020204" pitchFamily="34" charset="0"/>
              <a:buChar char="•"/>
            </a:pPr>
            <a:r>
              <a:rPr lang="en-US" sz="2400" dirty="0">
                <a:solidFill>
                  <a:prstClr val="black"/>
                </a:solidFill>
              </a:rPr>
              <a:t>Treatment during 2-3 months post intervention should be according to the patient’s profile</a:t>
            </a:r>
          </a:p>
          <a:p>
            <a:pPr marL="285750" indent="-285750">
              <a:spcAft>
                <a:spcPts val="600"/>
              </a:spcAft>
              <a:buFont typeface="Arial" panose="020B0604020202020204" pitchFamily="34" charset="0"/>
              <a:buChar char="•"/>
            </a:pPr>
            <a:endParaRPr lang="en-US" sz="2400" dirty="0">
              <a:solidFill>
                <a:prstClr val="black"/>
              </a:solidFill>
            </a:endParaRPr>
          </a:p>
          <a:p>
            <a:pPr marL="285750" indent="-285750">
              <a:spcAft>
                <a:spcPts val="600"/>
              </a:spcAft>
              <a:buFont typeface="Arial" panose="020B0604020202020204" pitchFamily="34" charset="0"/>
              <a:buChar char="•"/>
            </a:pPr>
            <a:r>
              <a:rPr lang="en-US" sz="2400" dirty="0">
                <a:solidFill>
                  <a:prstClr val="black"/>
                </a:solidFill>
              </a:rPr>
              <a:t>After 3 months triple therapy is generally not indicated  </a:t>
            </a:r>
          </a:p>
        </p:txBody>
      </p:sp>
    </p:spTree>
    <p:extLst>
      <p:ext uri="{BB962C8B-B14F-4D97-AF65-F5344CB8AC3E}">
        <p14:creationId xmlns:p14="http://schemas.microsoft.com/office/powerpoint/2010/main" val="257952986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209801" y="-99392"/>
            <a:ext cx="7772400" cy="1143000"/>
          </a:xfrm>
        </p:spPr>
        <p:txBody>
          <a:bodyPr/>
          <a:lstStyle/>
          <a:p>
            <a:pPr algn="r"/>
            <a:r>
              <a:rPr lang="he-IL" sz="3200" dirty="0">
                <a:latin typeface="David" panose="020E0502060401010101" pitchFamily="34" charset="-79"/>
                <a:cs typeface="David" panose="020E0502060401010101" pitchFamily="34" charset="-79"/>
              </a:rPr>
              <a:t>תיאור מקרה</a:t>
            </a:r>
          </a:p>
        </p:txBody>
      </p:sp>
      <p:sp>
        <p:nvSpPr>
          <p:cNvPr id="3" name="מציין מיקום תוכן 2"/>
          <p:cNvSpPr>
            <a:spLocks noGrp="1"/>
          </p:cNvSpPr>
          <p:nvPr>
            <p:ph idx="1"/>
          </p:nvPr>
        </p:nvSpPr>
        <p:spPr>
          <a:xfrm>
            <a:off x="2209801" y="1060838"/>
            <a:ext cx="7772400" cy="4384386"/>
          </a:xfrm>
        </p:spPr>
        <p:txBody>
          <a:bodyPr/>
          <a:lstStyle/>
          <a:p>
            <a:pPr>
              <a:lnSpc>
                <a:spcPct val="150000"/>
              </a:lnSpc>
            </a:pPr>
            <a:r>
              <a:rPr lang="he-IL" sz="2400" dirty="0">
                <a:solidFill>
                  <a:schemeClr val="tx1"/>
                </a:solidFill>
                <a:latin typeface="David" panose="020E0502060401010101" pitchFamily="34" charset="-79"/>
                <a:cs typeface="David" panose="020E0502060401010101" pitchFamily="34" charset="-79"/>
              </a:rPr>
              <a:t>בת 70, מתקבלת עקב אוטם קדמי ועוברת התערבות דחופה ל-</a:t>
            </a:r>
            <a:r>
              <a:rPr lang="en-US" sz="2400" dirty="0">
                <a:solidFill>
                  <a:schemeClr val="tx1"/>
                </a:solidFill>
                <a:latin typeface="David" panose="020E0502060401010101" pitchFamily="34" charset="-79"/>
                <a:cs typeface="David" panose="020E0502060401010101" pitchFamily="34" charset="-79"/>
              </a:rPr>
              <a:t>proximal LAD</a:t>
            </a:r>
            <a:r>
              <a:rPr lang="he-IL" sz="2400" dirty="0">
                <a:solidFill>
                  <a:schemeClr val="tx1"/>
                </a:solidFill>
                <a:latin typeface="David" panose="020E0502060401010101" pitchFamily="34" charset="-79"/>
                <a:cs typeface="David" panose="020E0502060401010101" pitchFamily="34" charset="-79"/>
              </a:rPr>
              <a:t> . הושתל </a:t>
            </a:r>
            <a:r>
              <a:rPr lang="en-US" sz="2400" dirty="0">
                <a:solidFill>
                  <a:schemeClr val="tx1"/>
                </a:solidFill>
                <a:latin typeface="David" panose="020E0502060401010101" pitchFamily="34" charset="-79"/>
                <a:cs typeface="David" panose="020E0502060401010101" pitchFamily="34" charset="-79"/>
              </a:rPr>
              <a:t>DES</a:t>
            </a:r>
            <a:r>
              <a:rPr lang="he-IL" sz="2400" dirty="0">
                <a:solidFill>
                  <a:schemeClr val="tx1"/>
                </a:solidFill>
                <a:latin typeface="David" panose="020E0502060401010101" pitchFamily="34" charset="-79"/>
                <a:cs typeface="David" panose="020E0502060401010101" pitchFamily="34" charset="-79"/>
              </a:rPr>
              <a:t> 3/32ממ </a:t>
            </a:r>
          </a:p>
          <a:p>
            <a:pPr>
              <a:lnSpc>
                <a:spcPct val="150000"/>
              </a:lnSpc>
            </a:pPr>
            <a:r>
              <a:rPr lang="he-IL" sz="2400" dirty="0">
                <a:solidFill>
                  <a:schemeClr val="tx1"/>
                </a:solidFill>
                <a:latin typeface="David" panose="020E0502060401010101" pitchFamily="34" charset="-79"/>
                <a:cs typeface="David" panose="020E0502060401010101" pitchFamily="34" charset="-79"/>
              </a:rPr>
              <a:t>ברקע - יתר ל.ד. סכרת ועישון. </a:t>
            </a:r>
          </a:p>
          <a:p>
            <a:pPr>
              <a:lnSpc>
                <a:spcPct val="150000"/>
              </a:lnSpc>
            </a:pPr>
            <a:r>
              <a:rPr lang="he-IL" sz="2400" dirty="0">
                <a:solidFill>
                  <a:schemeClr val="tx1"/>
                </a:solidFill>
                <a:latin typeface="David" panose="020E0502060401010101" pitchFamily="34" charset="-79"/>
                <a:cs typeface="David" panose="020E0502060401010101" pitchFamily="34" charset="-79"/>
              </a:rPr>
              <a:t>באשפוז מפתחת קטעים ממושכים של פרפור עליות, שחולפים תחת </a:t>
            </a:r>
            <a:r>
              <a:rPr lang="he-IL" sz="2400" dirty="0" err="1">
                <a:solidFill>
                  <a:schemeClr val="tx1"/>
                </a:solidFill>
                <a:latin typeface="David" panose="020E0502060401010101" pitchFamily="34" charset="-79"/>
                <a:cs typeface="David" panose="020E0502060401010101" pitchFamily="34" charset="-79"/>
              </a:rPr>
              <a:t>פרוקור</a:t>
            </a:r>
            <a:endParaRPr lang="he-IL" sz="2400" dirty="0">
              <a:solidFill>
                <a:schemeClr val="tx1"/>
              </a:solidFill>
              <a:latin typeface="David" panose="020E0502060401010101" pitchFamily="34" charset="-79"/>
              <a:cs typeface="David" panose="020E0502060401010101" pitchFamily="34" charset="-79"/>
            </a:endParaRPr>
          </a:p>
          <a:p>
            <a:pPr>
              <a:lnSpc>
                <a:spcPct val="150000"/>
              </a:lnSpc>
            </a:pPr>
            <a:r>
              <a:rPr lang="en-US" sz="2400" dirty="0" err="1">
                <a:solidFill>
                  <a:schemeClr val="tx1"/>
                </a:solidFill>
                <a:latin typeface="David" panose="020E0502060401010101" pitchFamily="34" charset="-79"/>
                <a:cs typeface="David" panose="020E0502060401010101" pitchFamily="34" charset="-79"/>
              </a:rPr>
              <a:t>eGFR</a:t>
            </a:r>
            <a:r>
              <a:rPr lang="en-US" sz="2400" dirty="0">
                <a:solidFill>
                  <a:schemeClr val="tx1"/>
                </a:solidFill>
                <a:latin typeface="David" panose="020E0502060401010101" pitchFamily="34" charset="-79"/>
                <a:cs typeface="David" panose="020E0502060401010101" pitchFamily="34" charset="-79"/>
              </a:rPr>
              <a:t>: 45</a:t>
            </a:r>
            <a:r>
              <a:rPr lang="he-IL" sz="2400" dirty="0">
                <a:solidFill>
                  <a:schemeClr val="tx1"/>
                </a:solidFill>
                <a:latin typeface="David" panose="020E0502060401010101" pitchFamily="34" charset="-79"/>
                <a:cs typeface="David" panose="020E0502060401010101" pitchFamily="34" charset="-79"/>
              </a:rPr>
              <a:t>, המוגלובין 12.5, אקו -  </a:t>
            </a:r>
            <a:r>
              <a:rPr lang="en-US" sz="2400" dirty="0">
                <a:solidFill>
                  <a:schemeClr val="tx1"/>
                </a:solidFill>
                <a:latin typeface="David" panose="020E0502060401010101" pitchFamily="34" charset="-79"/>
                <a:cs typeface="David" panose="020E0502060401010101" pitchFamily="34" charset="-79"/>
              </a:rPr>
              <a:t>MOD</a:t>
            </a:r>
            <a:r>
              <a:rPr lang="he-IL" sz="2400" dirty="0">
                <a:solidFill>
                  <a:schemeClr val="tx1"/>
                </a:solidFill>
                <a:latin typeface="David" panose="020E0502060401010101" pitchFamily="34" charset="-79"/>
                <a:cs typeface="David" panose="020E0502060401010101" pitchFamily="34" charset="-79"/>
              </a:rPr>
              <a:t> </a:t>
            </a:r>
            <a:r>
              <a:rPr lang="en-US" sz="2400" dirty="0">
                <a:solidFill>
                  <a:schemeClr val="tx1"/>
                </a:solidFill>
                <a:latin typeface="David" panose="020E0502060401010101" pitchFamily="34" charset="-79"/>
                <a:cs typeface="David" panose="020E0502060401010101" pitchFamily="34" charset="-79"/>
              </a:rPr>
              <a:t>LVF</a:t>
            </a:r>
            <a:r>
              <a:rPr lang="he-IL" sz="2400" dirty="0">
                <a:solidFill>
                  <a:schemeClr val="tx1"/>
                </a:solidFill>
                <a:latin typeface="David" panose="020E0502060401010101" pitchFamily="34" charset="-79"/>
                <a:cs typeface="David" panose="020E0502060401010101" pitchFamily="34" charset="-79"/>
              </a:rPr>
              <a:t>. </a:t>
            </a:r>
          </a:p>
          <a:p>
            <a:pPr>
              <a:lnSpc>
                <a:spcPct val="150000"/>
              </a:lnSpc>
            </a:pPr>
            <a:r>
              <a:rPr lang="en-US" sz="2400" dirty="0">
                <a:solidFill>
                  <a:schemeClr val="tx1"/>
                </a:solidFill>
                <a:latin typeface="David" panose="020E0502060401010101" pitchFamily="34" charset="-79"/>
                <a:cs typeface="David" panose="020E0502060401010101" pitchFamily="34" charset="-79"/>
              </a:rPr>
              <a:t>HAS-BLED = 3, CHA</a:t>
            </a:r>
            <a:r>
              <a:rPr lang="en-US" sz="2400" baseline="-25000" dirty="0">
                <a:solidFill>
                  <a:schemeClr val="tx1"/>
                </a:solidFill>
                <a:latin typeface="David" panose="020E0502060401010101" pitchFamily="34" charset="-79"/>
                <a:cs typeface="David" panose="020E0502060401010101" pitchFamily="34" charset="-79"/>
              </a:rPr>
              <a:t>2</a:t>
            </a:r>
            <a:r>
              <a:rPr lang="en-US" sz="2400" dirty="0">
                <a:solidFill>
                  <a:schemeClr val="tx1"/>
                </a:solidFill>
                <a:latin typeface="David" panose="020E0502060401010101" pitchFamily="34" charset="-79"/>
                <a:cs typeface="David" panose="020E0502060401010101" pitchFamily="34" charset="-79"/>
              </a:rPr>
              <a:t>DS</a:t>
            </a:r>
            <a:r>
              <a:rPr lang="en-US" sz="2400" baseline="-25000" dirty="0">
                <a:solidFill>
                  <a:schemeClr val="tx1"/>
                </a:solidFill>
                <a:latin typeface="David" panose="020E0502060401010101" pitchFamily="34" charset="-79"/>
                <a:cs typeface="David" panose="020E0502060401010101" pitchFamily="34" charset="-79"/>
              </a:rPr>
              <a:t>2</a:t>
            </a:r>
            <a:r>
              <a:rPr lang="en-US" sz="2400" dirty="0">
                <a:solidFill>
                  <a:schemeClr val="tx1"/>
                </a:solidFill>
                <a:latin typeface="David" panose="020E0502060401010101" pitchFamily="34" charset="-79"/>
                <a:cs typeface="David" panose="020E0502060401010101" pitchFamily="34" charset="-79"/>
              </a:rPr>
              <a:t>VASc = 5</a:t>
            </a:r>
            <a:endParaRPr lang="he-IL" sz="2400" dirty="0">
              <a:solidFill>
                <a:schemeClr val="tx1"/>
              </a:solidFill>
              <a:latin typeface="David" panose="020E0502060401010101" pitchFamily="34" charset="-79"/>
              <a:cs typeface="David" panose="020E0502060401010101" pitchFamily="34" charset="-79"/>
            </a:endParaRPr>
          </a:p>
          <a:p>
            <a:pPr>
              <a:lnSpc>
                <a:spcPct val="150000"/>
              </a:lnSpc>
            </a:pPr>
            <a:r>
              <a:rPr lang="he-IL" sz="3200" dirty="0">
                <a:solidFill>
                  <a:schemeClr val="tx2">
                    <a:lumMod val="50000"/>
                  </a:schemeClr>
                </a:solidFill>
                <a:latin typeface="David" panose="020E0502060401010101" pitchFamily="34" charset="-79"/>
                <a:cs typeface="David" panose="020E0502060401010101" pitchFamily="34" charset="-79"/>
              </a:rPr>
              <a:t>איזה טיפול אנטי טרומבוטי לבחור? </a:t>
            </a:r>
          </a:p>
        </p:txBody>
      </p:sp>
    </p:spTree>
    <p:extLst>
      <p:ext uri="{BB962C8B-B14F-4D97-AF65-F5344CB8AC3E}">
        <p14:creationId xmlns:p14="http://schemas.microsoft.com/office/powerpoint/2010/main" val="1327017746"/>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772"/>
          <a:stretch/>
        </p:blipFill>
        <p:spPr bwMode="auto">
          <a:xfrm>
            <a:off x="2135560" y="1019503"/>
            <a:ext cx="7056784" cy="54053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 name="Group 2"/>
          <p:cNvGrpSpPr/>
          <p:nvPr/>
        </p:nvGrpSpPr>
        <p:grpSpPr>
          <a:xfrm>
            <a:off x="6744072" y="6420941"/>
            <a:ext cx="3744416" cy="355323"/>
            <a:chOff x="5220072" y="6420940"/>
            <a:chExt cx="3744416" cy="355323"/>
          </a:xfrm>
        </p:grpSpPr>
        <p:pic>
          <p:nvPicPr>
            <p:cNvPr id="2052"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b="64837"/>
            <a:stretch/>
          </p:blipFill>
          <p:spPr bwMode="auto">
            <a:xfrm>
              <a:off x="5220072" y="6420940"/>
              <a:ext cx="1872208" cy="3553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t="32989" b="34022"/>
            <a:stretch/>
          </p:blipFill>
          <p:spPr bwMode="auto">
            <a:xfrm>
              <a:off x="7092280" y="6442713"/>
              <a:ext cx="1872208" cy="3333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t="63320" r="42308" b="3691"/>
            <a:stretch/>
          </p:blipFill>
          <p:spPr bwMode="auto">
            <a:xfrm>
              <a:off x="7834132" y="6442713"/>
              <a:ext cx="1080120" cy="3333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2" name="Rectangle 11">
            <a:extLst>
              <a:ext uri="{FF2B5EF4-FFF2-40B4-BE49-F238E27FC236}">
                <a16:creationId xmlns:a16="http://schemas.microsoft.com/office/drawing/2014/main" id="{B14E45DE-4D5F-4018-B7DF-45F68F165971}"/>
              </a:ext>
            </a:extLst>
          </p:cNvPr>
          <p:cNvSpPr/>
          <p:nvPr/>
        </p:nvSpPr>
        <p:spPr>
          <a:xfrm>
            <a:off x="1555202" y="6550224"/>
            <a:ext cx="4324775" cy="307777"/>
          </a:xfrm>
          <a:prstGeom prst="rect">
            <a:avLst/>
          </a:prstGeom>
        </p:spPr>
        <p:txBody>
          <a:bodyPr wrap="none">
            <a:spAutoFit/>
          </a:bodyPr>
          <a:lstStyle/>
          <a:p>
            <a:pPr>
              <a:defRPr/>
            </a:pPr>
            <a:r>
              <a:rPr lang="en-US" sz="1400" i="1" dirty="0">
                <a:solidFill>
                  <a:prstClr val="black"/>
                </a:solidFill>
                <a:latin typeface="Arial"/>
                <a:cs typeface="Arial"/>
              </a:rPr>
              <a:t>Lip GY, et al. </a:t>
            </a:r>
            <a:r>
              <a:rPr lang="en-US" sz="1400" i="1" dirty="0" err="1">
                <a:solidFill>
                  <a:prstClr val="black"/>
                </a:solidFill>
                <a:latin typeface="Arial"/>
                <a:cs typeface="Arial"/>
              </a:rPr>
              <a:t>Europace</a:t>
            </a:r>
            <a:r>
              <a:rPr lang="en-US" sz="1400" i="1" dirty="0">
                <a:solidFill>
                  <a:prstClr val="black"/>
                </a:solidFill>
                <a:latin typeface="Arial"/>
                <a:cs typeface="Arial"/>
              </a:rPr>
              <a:t>, February 2019;21:192–193.</a:t>
            </a:r>
          </a:p>
        </p:txBody>
      </p:sp>
      <p:sp>
        <p:nvSpPr>
          <p:cNvPr id="10" name="Title 1">
            <a:extLst>
              <a:ext uri="{FF2B5EF4-FFF2-40B4-BE49-F238E27FC236}">
                <a16:creationId xmlns:a16="http://schemas.microsoft.com/office/drawing/2014/main" id="{AD722B1C-4175-4BE4-95FE-2B0519EBD528}"/>
              </a:ext>
            </a:extLst>
          </p:cNvPr>
          <p:cNvSpPr txBox="1">
            <a:spLocks/>
          </p:cNvSpPr>
          <p:nvPr/>
        </p:nvSpPr>
        <p:spPr>
          <a:xfrm>
            <a:off x="1587674" y="173272"/>
            <a:ext cx="8909766" cy="563562"/>
          </a:xfrm>
          <a:prstGeom prst="rect">
            <a:avLst/>
          </a:prstGeom>
        </p:spPr>
        <p:txBody>
          <a:bodyPr/>
          <a:lstStyle>
            <a:lvl1pPr algn="l" rtl="1" eaLnBrk="1" fontAlgn="base" hangingPunct="1">
              <a:spcBef>
                <a:spcPct val="0"/>
              </a:spcBef>
              <a:spcAft>
                <a:spcPct val="0"/>
              </a:spcAft>
              <a:defRPr sz="2400" b="1">
                <a:solidFill>
                  <a:srgbClr val="660033"/>
                </a:solidFill>
                <a:latin typeface="+mj-lt"/>
                <a:ea typeface="MS PGothic" pitchFamily="34" charset="-128"/>
                <a:cs typeface="+mj-cs"/>
              </a:defRPr>
            </a:lvl1pPr>
            <a:lvl2pPr algn="l" rtl="1" eaLnBrk="1" fontAlgn="base" hangingPunct="1">
              <a:spcBef>
                <a:spcPct val="0"/>
              </a:spcBef>
              <a:spcAft>
                <a:spcPct val="0"/>
              </a:spcAft>
              <a:defRPr sz="2400" b="1">
                <a:solidFill>
                  <a:srgbClr val="660033"/>
                </a:solidFill>
                <a:latin typeface="Arial" pitchFamily="34" charset="0"/>
                <a:ea typeface="MS PGothic" pitchFamily="34" charset="-128"/>
                <a:cs typeface="Arial" pitchFamily="34" charset="0"/>
              </a:defRPr>
            </a:lvl2pPr>
            <a:lvl3pPr algn="l" rtl="1" eaLnBrk="1" fontAlgn="base" hangingPunct="1">
              <a:spcBef>
                <a:spcPct val="0"/>
              </a:spcBef>
              <a:spcAft>
                <a:spcPct val="0"/>
              </a:spcAft>
              <a:defRPr sz="2400" b="1">
                <a:solidFill>
                  <a:srgbClr val="660033"/>
                </a:solidFill>
                <a:latin typeface="Arial" pitchFamily="34" charset="0"/>
                <a:ea typeface="MS PGothic" pitchFamily="34" charset="-128"/>
                <a:cs typeface="Arial" pitchFamily="34" charset="0"/>
              </a:defRPr>
            </a:lvl3pPr>
            <a:lvl4pPr algn="l" rtl="1" eaLnBrk="1" fontAlgn="base" hangingPunct="1">
              <a:spcBef>
                <a:spcPct val="0"/>
              </a:spcBef>
              <a:spcAft>
                <a:spcPct val="0"/>
              </a:spcAft>
              <a:defRPr sz="2400" b="1">
                <a:solidFill>
                  <a:srgbClr val="660033"/>
                </a:solidFill>
                <a:latin typeface="Arial" pitchFamily="34" charset="0"/>
                <a:ea typeface="MS PGothic" pitchFamily="34" charset="-128"/>
                <a:cs typeface="Arial" pitchFamily="34" charset="0"/>
              </a:defRPr>
            </a:lvl4pPr>
            <a:lvl5pPr algn="l" rtl="1" eaLnBrk="1" fontAlgn="base" hangingPunct="1">
              <a:spcBef>
                <a:spcPct val="0"/>
              </a:spcBef>
              <a:spcAft>
                <a:spcPct val="0"/>
              </a:spcAft>
              <a:defRPr sz="2400" b="1">
                <a:solidFill>
                  <a:srgbClr val="660033"/>
                </a:solidFill>
                <a:latin typeface="Arial" pitchFamily="34" charset="0"/>
                <a:ea typeface="MS PGothic" pitchFamily="34" charset="-128"/>
                <a:cs typeface="Arial" pitchFamily="34" charset="0"/>
              </a:defRPr>
            </a:lvl5pPr>
            <a:lvl6pPr marL="457200" algn="l" rtl="1" eaLnBrk="1" fontAlgn="base" hangingPunct="1">
              <a:lnSpc>
                <a:spcPct val="90000"/>
              </a:lnSpc>
              <a:spcBef>
                <a:spcPct val="30000"/>
              </a:spcBef>
              <a:spcAft>
                <a:spcPct val="0"/>
              </a:spcAft>
              <a:defRPr sz="2400" b="1">
                <a:solidFill>
                  <a:srgbClr val="3A76AD"/>
                </a:solidFill>
                <a:latin typeface="Arial" pitchFamily="34" charset="0"/>
                <a:cs typeface="Arial" pitchFamily="34" charset="0"/>
              </a:defRPr>
            </a:lvl6pPr>
            <a:lvl7pPr marL="914400" algn="l" rtl="1" eaLnBrk="1" fontAlgn="base" hangingPunct="1">
              <a:lnSpc>
                <a:spcPct val="90000"/>
              </a:lnSpc>
              <a:spcBef>
                <a:spcPct val="30000"/>
              </a:spcBef>
              <a:spcAft>
                <a:spcPct val="0"/>
              </a:spcAft>
              <a:defRPr sz="2400" b="1">
                <a:solidFill>
                  <a:srgbClr val="3A76AD"/>
                </a:solidFill>
                <a:latin typeface="Arial" pitchFamily="34" charset="0"/>
                <a:cs typeface="Arial" pitchFamily="34" charset="0"/>
              </a:defRPr>
            </a:lvl7pPr>
            <a:lvl8pPr marL="1371600" algn="l" rtl="1" eaLnBrk="1" fontAlgn="base" hangingPunct="1">
              <a:lnSpc>
                <a:spcPct val="90000"/>
              </a:lnSpc>
              <a:spcBef>
                <a:spcPct val="30000"/>
              </a:spcBef>
              <a:spcAft>
                <a:spcPct val="0"/>
              </a:spcAft>
              <a:defRPr sz="2400" b="1">
                <a:solidFill>
                  <a:srgbClr val="3A76AD"/>
                </a:solidFill>
                <a:latin typeface="Arial" pitchFamily="34" charset="0"/>
                <a:cs typeface="Arial" pitchFamily="34" charset="0"/>
              </a:defRPr>
            </a:lvl8pPr>
            <a:lvl9pPr marL="1828800" algn="l" rtl="1" eaLnBrk="1" fontAlgn="base" hangingPunct="1">
              <a:lnSpc>
                <a:spcPct val="90000"/>
              </a:lnSpc>
              <a:spcBef>
                <a:spcPct val="30000"/>
              </a:spcBef>
              <a:spcAft>
                <a:spcPct val="0"/>
              </a:spcAft>
              <a:defRPr sz="2400" b="1">
                <a:solidFill>
                  <a:srgbClr val="3A76AD"/>
                </a:solidFill>
                <a:latin typeface="Arial" pitchFamily="34" charset="0"/>
                <a:cs typeface="Arial" pitchFamily="34" charset="0"/>
              </a:defRPr>
            </a:lvl9pPr>
          </a:lstStyle>
          <a:p>
            <a:pPr algn="ctr" rtl="0">
              <a:defRPr/>
            </a:pPr>
            <a:r>
              <a:rPr lang="en-US" sz="3200" kern="0" dirty="0">
                <a:solidFill>
                  <a:srgbClr val="1F497D"/>
                </a:solidFill>
                <a:latin typeface="Arial"/>
                <a:cs typeface="Arial"/>
              </a:rPr>
              <a:t>Guidelines</a:t>
            </a:r>
            <a:endParaRPr lang="he-IL" sz="3200" kern="0" dirty="0">
              <a:solidFill>
                <a:srgbClr val="1F497D"/>
              </a:solidFill>
              <a:latin typeface="Arial"/>
              <a:cs typeface="Arial"/>
            </a:endParaRPr>
          </a:p>
        </p:txBody>
      </p:sp>
      <p:sp>
        <p:nvSpPr>
          <p:cNvPr id="2" name="Oval 1"/>
          <p:cNvSpPr/>
          <p:nvPr/>
        </p:nvSpPr>
        <p:spPr bwMode="auto">
          <a:xfrm>
            <a:off x="3283527" y="2410691"/>
            <a:ext cx="2596450" cy="3724102"/>
          </a:xfrm>
          <a:prstGeom prst="ellipse">
            <a:avLst/>
          </a:prstGeom>
          <a:noFill/>
          <a:ln w="9525" cap="flat" cmpd="sng" algn="ctr">
            <a:noFill/>
            <a:prstDash val="solid"/>
            <a:round/>
            <a:headEnd type="none" w="med" len="med"/>
            <a:tailEnd type="none" w="med" len="med"/>
          </a:ln>
          <a:effectLst/>
        </p:spPr>
        <p:txBody>
          <a:bodyPr vert="horz" wrap="square" lIns="0" tIns="0" rIns="0" bIns="0" numCol="1" rtlCol="1" anchor="t" anchorCtr="0" compatLnSpc="1">
            <a:prstTxWarp prst="textNoShape">
              <a:avLst/>
            </a:prstTxWarp>
          </a:bodyPr>
          <a:lstStyle/>
          <a:p>
            <a:pPr marL="0" marR="0" indent="0" algn="l" defTabSz="914400" rtl="0" eaLnBrk="1" fontAlgn="base" latinLnBrk="0" hangingPunct="1">
              <a:lnSpc>
                <a:spcPct val="90000"/>
              </a:lnSpc>
              <a:spcBef>
                <a:spcPct val="30000"/>
              </a:spcBef>
              <a:spcAft>
                <a:spcPct val="0"/>
              </a:spcAft>
              <a:buClr>
                <a:srgbClr val="FF9900"/>
              </a:buClr>
              <a:buSzTx/>
              <a:buFont typeface="Wingdings" pitchFamily="2" charset="2"/>
              <a:buNone/>
              <a:tabLst/>
            </a:pPr>
            <a:endParaRPr kumimoji="0" lang="he-IL" sz="1000" b="0" i="0" u="none" strike="noStrike" cap="none" normalizeH="0" baseline="0">
              <a:ln>
                <a:noFill/>
              </a:ln>
              <a:solidFill>
                <a:schemeClr val="tx1"/>
              </a:solidFill>
              <a:effectLst/>
              <a:latin typeface="Arial" pitchFamily="34" charset="0"/>
              <a:ea typeface="Arial Unicode MS" pitchFamily="34" charset="-128"/>
              <a:cs typeface="Arial" pitchFamily="34" charset="0"/>
            </a:endParaRPr>
          </a:p>
        </p:txBody>
      </p:sp>
      <p:sp>
        <p:nvSpPr>
          <p:cNvPr id="4" name="Oval 3"/>
          <p:cNvSpPr/>
          <p:nvPr/>
        </p:nvSpPr>
        <p:spPr bwMode="auto">
          <a:xfrm>
            <a:off x="3617837" y="2068376"/>
            <a:ext cx="3747240" cy="2752729"/>
          </a:xfrm>
          <a:prstGeom prst="ellipse">
            <a:avLst/>
          </a:prstGeom>
          <a:noFill/>
          <a:ln w="57150" cap="flat" cmpd="sng" algn="ctr">
            <a:solidFill>
              <a:schemeClr val="tx2"/>
            </a:solidFill>
            <a:prstDash val="solid"/>
            <a:round/>
            <a:headEnd type="none" w="med" len="med"/>
            <a:tailEnd type="none" w="med" len="med"/>
          </a:ln>
          <a:effectLst/>
        </p:spPr>
        <p:txBody>
          <a:bodyPr vert="horz" wrap="square" lIns="0" tIns="0" rIns="0" bIns="0" numCol="1" rtlCol="1" anchor="t" anchorCtr="0" compatLnSpc="1">
            <a:prstTxWarp prst="textNoShape">
              <a:avLst/>
            </a:prstTxWarp>
          </a:bodyPr>
          <a:lstStyle/>
          <a:p>
            <a:pPr marL="0" marR="0" indent="0" algn="l" defTabSz="914400" rtl="0" eaLnBrk="1" fontAlgn="base" latinLnBrk="0" hangingPunct="1">
              <a:lnSpc>
                <a:spcPct val="90000"/>
              </a:lnSpc>
              <a:spcBef>
                <a:spcPct val="30000"/>
              </a:spcBef>
              <a:spcAft>
                <a:spcPct val="0"/>
              </a:spcAft>
              <a:buClr>
                <a:srgbClr val="FF9900"/>
              </a:buClr>
              <a:buSzTx/>
              <a:buFont typeface="Wingdings" pitchFamily="2" charset="2"/>
              <a:buNone/>
              <a:tabLst/>
            </a:pPr>
            <a:endParaRPr kumimoji="0" lang="he-IL" sz="1000" b="0" i="0" u="none" strike="noStrike" cap="none" normalizeH="0" baseline="0">
              <a:ln>
                <a:noFill/>
              </a:ln>
              <a:solidFill>
                <a:schemeClr val="tx1"/>
              </a:solidFill>
              <a:effectLst/>
              <a:latin typeface="Arial" pitchFamily="34" charset="0"/>
              <a:ea typeface="Arial Unicode MS" pitchFamily="34" charset="-128"/>
              <a:cs typeface="Arial" pitchFamily="34" charset="0"/>
            </a:endParaRPr>
          </a:p>
        </p:txBody>
      </p:sp>
    </p:spTree>
    <p:extLst>
      <p:ext uri="{BB962C8B-B14F-4D97-AF65-F5344CB8AC3E}">
        <p14:creationId xmlns:p14="http://schemas.microsoft.com/office/powerpoint/2010/main" val="21086307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16FD1-C14B-4F1E-8504-4C425F6E8538}"/>
              </a:ext>
            </a:extLst>
          </p:cNvPr>
          <p:cNvSpPr>
            <a:spLocks noGrp="1"/>
          </p:cNvSpPr>
          <p:nvPr>
            <p:ph type="title"/>
          </p:nvPr>
        </p:nvSpPr>
        <p:spPr>
          <a:xfrm>
            <a:off x="1524000" y="188913"/>
            <a:ext cx="9036496" cy="563562"/>
          </a:xfrm>
        </p:spPr>
        <p:txBody>
          <a:bodyPr/>
          <a:lstStyle/>
          <a:p>
            <a:pPr algn="r"/>
            <a:r>
              <a:rPr lang="he-IL" sz="3200" b="0" dirty="0">
                <a:solidFill>
                  <a:srgbClr val="660066"/>
                </a:solidFill>
              </a:rPr>
              <a:t>קו אסטרטגי בהתנהלות מול שתי סיכונים קליניים מקבילים </a:t>
            </a:r>
          </a:p>
        </p:txBody>
      </p:sp>
      <p:pic>
        <p:nvPicPr>
          <p:cNvPr id="5" name="Content Placeholder 4">
            <a:extLst>
              <a:ext uri="{FF2B5EF4-FFF2-40B4-BE49-F238E27FC236}">
                <a16:creationId xmlns:a16="http://schemas.microsoft.com/office/drawing/2014/main" id="{64F04256-427F-4539-8008-2D75D9138E5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24527" y="1818236"/>
            <a:ext cx="2606729" cy="3480118"/>
          </a:xfrm>
        </p:spPr>
      </p:pic>
      <p:sp>
        <p:nvSpPr>
          <p:cNvPr id="6" name="TextBox 5">
            <a:extLst>
              <a:ext uri="{FF2B5EF4-FFF2-40B4-BE49-F238E27FC236}">
                <a16:creationId xmlns:a16="http://schemas.microsoft.com/office/drawing/2014/main" id="{28263634-D722-46B7-99C3-79F3A33B44A4}"/>
              </a:ext>
            </a:extLst>
          </p:cNvPr>
          <p:cNvSpPr txBox="1"/>
          <p:nvPr/>
        </p:nvSpPr>
        <p:spPr>
          <a:xfrm>
            <a:off x="6209464" y="3171981"/>
            <a:ext cx="4176464" cy="2062103"/>
          </a:xfrm>
          <a:prstGeom prst="rect">
            <a:avLst/>
          </a:prstGeom>
          <a:noFill/>
        </p:spPr>
        <p:txBody>
          <a:bodyPr wrap="square" rtlCol="1">
            <a:spAutoFit/>
          </a:bodyPr>
          <a:lstStyle/>
          <a:p>
            <a:r>
              <a:rPr lang="he-IL" sz="3200" b="1" dirty="0"/>
              <a:t>"נלחם עם הבריטים כנגד היטלר כאילו אין ספר לבן ונלחם בספר הלבן כאילו אין היטלר"</a:t>
            </a:r>
          </a:p>
        </p:txBody>
      </p:sp>
      <p:sp>
        <p:nvSpPr>
          <p:cNvPr id="3" name="TextBox 2"/>
          <p:cNvSpPr txBox="1"/>
          <p:nvPr/>
        </p:nvSpPr>
        <p:spPr>
          <a:xfrm>
            <a:off x="5943600" y="1639062"/>
            <a:ext cx="5079076" cy="1200329"/>
          </a:xfrm>
          <a:prstGeom prst="rect">
            <a:avLst/>
          </a:prstGeom>
          <a:noFill/>
        </p:spPr>
        <p:txBody>
          <a:bodyPr wrap="square" rtlCol="1">
            <a:spAutoFit/>
          </a:bodyPr>
          <a:lstStyle/>
          <a:p>
            <a:r>
              <a:rPr lang="en-US" sz="2400" b="1" dirty="0">
                <a:solidFill>
                  <a:schemeClr val="tx2">
                    <a:lumMod val="50000"/>
                  </a:schemeClr>
                </a:solidFill>
                <a:effectLst>
                  <a:outerShdw blurRad="38100" dist="38100" dir="2700000" algn="tl">
                    <a:srgbClr val="000000">
                      <a:alpha val="43137"/>
                    </a:srgbClr>
                  </a:outerShdw>
                </a:effectLst>
              </a:rPr>
              <a:t>NOACS for stroke</a:t>
            </a:r>
          </a:p>
          <a:p>
            <a:endParaRPr lang="en-US" sz="2400" b="1" dirty="0">
              <a:solidFill>
                <a:schemeClr val="tx2">
                  <a:lumMod val="50000"/>
                </a:schemeClr>
              </a:solidFill>
              <a:effectLst>
                <a:outerShdw blurRad="38100" dist="38100" dir="2700000" algn="tl">
                  <a:srgbClr val="000000">
                    <a:alpha val="43137"/>
                  </a:srgbClr>
                </a:outerShdw>
              </a:effectLst>
            </a:endParaRPr>
          </a:p>
          <a:p>
            <a:r>
              <a:rPr lang="en-US" sz="2400" b="1" dirty="0">
                <a:solidFill>
                  <a:schemeClr val="tx2">
                    <a:lumMod val="50000"/>
                  </a:schemeClr>
                </a:solidFill>
                <a:effectLst>
                  <a:outerShdw blurRad="38100" dist="38100" dir="2700000" algn="tl">
                    <a:srgbClr val="000000">
                      <a:alpha val="43137"/>
                    </a:srgbClr>
                  </a:outerShdw>
                </a:effectLst>
              </a:rPr>
              <a:t>DAPT for coronary occlusion</a:t>
            </a:r>
            <a:endParaRPr lang="he-IL" sz="2400" b="1" dirty="0">
              <a:solidFill>
                <a:schemeClr val="tx2">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926166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9"/>
          <p:cNvSpPr txBox="1">
            <a:spLocks/>
          </p:cNvSpPr>
          <p:nvPr/>
        </p:nvSpPr>
        <p:spPr>
          <a:xfrm>
            <a:off x="2207568" y="1981200"/>
            <a:ext cx="7772400" cy="1656184"/>
          </a:xfrm>
          <a:prstGeom prst="rect">
            <a:avLst/>
          </a:prstGeom>
        </p:spPr>
        <p:txBody>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Arial" pitchFamily="34" charset="0"/>
              </a:defRPr>
            </a:lvl2pPr>
            <a:lvl3pPr algn="l" rtl="0" eaLnBrk="0" fontAlgn="base" hangingPunct="0">
              <a:spcBef>
                <a:spcPct val="0"/>
              </a:spcBef>
              <a:spcAft>
                <a:spcPct val="0"/>
              </a:spcAft>
              <a:defRPr sz="2400" b="1">
                <a:solidFill>
                  <a:schemeClr val="tx2"/>
                </a:solidFill>
                <a:latin typeface="Arial" pitchFamily="34" charset="0"/>
              </a:defRPr>
            </a:lvl3pPr>
            <a:lvl4pPr algn="l" rtl="0" eaLnBrk="0" fontAlgn="base" hangingPunct="0">
              <a:spcBef>
                <a:spcPct val="0"/>
              </a:spcBef>
              <a:spcAft>
                <a:spcPct val="0"/>
              </a:spcAft>
              <a:defRPr sz="2400" b="1">
                <a:solidFill>
                  <a:schemeClr val="tx2"/>
                </a:solidFill>
                <a:latin typeface="Arial" pitchFamily="34" charset="0"/>
              </a:defRPr>
            </a:lvl4pPr>
            <a:lvl5pPr algn="l" rtl="0" eaLnBrk="0" fontAlgn="base" hangingPunct="0">
              <a:spcBef>
                <a:spcPct val="0"/>
              </a:spcBef>
              <a:spcAft>
                <a:spcPct val="0"/>
              </a:spcAft>
              <a:defRPr sz="2400" b="1">
                <a:solidFill>
                  <a:schemeClr val="tx2"/>
                </a:solidFill>
                <a:latin typeface="Arial" pitchFamily="34" charset="0"/>
              </a:defRPr>
            </a:lvl5pPr>
            <a:lvl6pPr marL="457200" algn="l" rtl="0" fontAlgn="base">
              <a:spcBef>
                <a:spcPct val="0"/>
              </a:spcBef>
              <a:spcAft>
                <a:spcPct val="0"/>
              </a:spcAft>
              <a:defRPr sz="2400" b="1">
                <a:solidFill>
                  <a:schemeClr val="tx2"/>
                </a:solidFill>
                <a:latin typeface="Arial" pitchFamily="34" charset="0"/>
              </a:defRPr>
            </a:lvl6pPr>
            <a:lvl7pPr marL="914400" algn="l" rtl="0" fontAlgn="base">
              <a:spcBef>
                <a:spcPct val="0"/>
              </a:spcBef>
              <a:spcAft>
                <a:spcPct val="0"/>
              </a:spcAft>
              <a:defRPr sz="2400" b="1">
                <a:solidFill>
                  <a:schemeClr val="tx2"/>
                </a:solidFill>
                <a:latin typeface="Arial" pitchFamily="34" charset="0"/>
              </a:defRPr>
            </a:lvl7pPr>
            <a:lvl8pPr marL="1371600" algn="l" rtl="0" fontAlgn="base">
              <a:spcBef>
                <a:spcPct val="0"/>
              </a:spcBef>
              <a:spcAft>
                <a:spcPct val="0"/>
              </a:spcAft>
              <a:defRPr sz="2400" b="1">
                <a:solidFill>
                  <a:schemeClr val="tx2"/>
                </a:solidFill>
                <a:latin typeface="Arial" pitchFamily="34" charset="0"/>
              </a:defRPr>
            </a:lvl8pPr>
            <a:lvl9pPr marL="1828800" algn="l" rtl="0" fontAlgn="base">
              <a:spcBef>
                <a:spcPct val="0"/>
              </a:spcBef>
              <a:spcAft>
                <a:spcPct val="0"/>
              </a:spcAft>
              <a:defRPr sz="2400" b="1">
                <a:solidFill>
                  <a:schemeClr val="tx2"/>
                </a:solidFill>
                <a:latin typeface="Arial" pitchFamily="34" charset="0"/>
              </a:defRPr>
            </a:lvl9pPr>
          </a:lstStyle>
          <a:p>
            <a:pPr algn="ctr"/>
            <a:r>
              <a:rPr lang="he-IL" sz="8000" kern="0" dirty="0">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תודה!</a:t>
            </a:r>
          </a:p>
        </p:txBody>
      </p:sp>
    </p:spTree>
    <p:extLst>
      <p:ext uri="{BB962C8B-B14F-4D97-AF65-F5344CB8AC3E}">
        <p14:creationId xmlns:p14="http://schemas.microsoft.com/office/powerpoint/2010/main" val="228728893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e-IL" dirty="0"/>
          </a:p>
        </p:txBody>
      </p:sp>
      <p:sp>
        <p:nvSpPr>
          <p:cNvPr id="3" name="Content Placeholder 2"/>
          <p:cNvSpPr>
            <a:spLocks noGrp="1"/>
          </p:cNvSpPr>
          <p:nvPr>
            <p:ph idx="1"/>
          </p:nvPr>
        </p:nvSpPr>
        <p:spPr>
          <a:xfrm>
            <a:off x="1847850" y="1268760"/>
            <a:ext cx="8280400" cy="4872038"/>
          </a:xfrm>
        </p:spPr>
        <p:txBody>
          <a:bodyPr/>
          <a:lstStyle/>
          <a:p>
            <a:pPr marL="455613" indent="-457200" algn="l" rtl="0">
              <a:buFont typeface="+mj-lt"/>
              <a:buAutoNum type="arabicPeriod"/>
            </a:pPr>
            <a:r>
              <a:rPr lang="en-US" dirty="0">
                <a:solidFill>
                  <a:schemeClr val="tx1"/>
                </a:solidFill>
              </a:rPr>
              <a:t>NOAC + EFFIENT</a:t>
            </a:r>
          </a:p>
          <a:p>
            <a:pPr marL="455613" indent="-457200" algn="l" rtl="0">
              <a:buFont typeface="+mj-lt"/>
              <a:buAutoNum type="arabicPeriod"/>
            </a:pPr>
            <a:endParaRPr lang="en-US" dirty="0">
              <a:solidFill>
                <a:schemeClr val="tx1"/>
              </a:solidFill>
            </a:endParaRPr>
          </a:p>
          <a:p>
            <a:pPr marL="455613" indent="-457200" algn="l" rtl="0">
              <a:buFont typeface="+mj-lt"/>
              <a:buAutoNum type="arabicPeriod"/>
            </a:pPr>
            <a:r>
              <a:rPr lang="en-US" dirty="0">
                <a:solidFill>
                  <a:schemeClr val="tx1"/>
                </a:solidFill>
              </a:rPr>
              <a:t>NOAC + BRILINTA</a:t>
            </a:r>
          </a:p>
          <a:p>
            <a:pPr marL="455613" indent="-457200" algn="l" rtl="0">
              <a:buFont typeface="+mj-lt"/>
              <a:buAutoNum type="arabicPeriod"/>
            </a:pPr>
            <a:endParaRPr lang="en-US" dirty="0">
              <a:solidFill>
                <a:schemeClr val="tx1"/>
              </a:solidFill>
            </a:endParaRPr>
          </a:p>
          <a:p>
            <a:pPr marL="455613" indent="-457200" algn="l" rtl="0">
              <a:buFont typeface="+mj-lt"/>
              <a:buAutoNum type="arabicPeriod"/>
            </a:pPr>
            <a:r>
              <a:rPr lang="en-US" dirty="0">
                <a:solidFill>
                  <a:schemeClr val="tx1"/>
                </a:solidFill>
              </a:rPr>
              <a:t>NOAC + PLAVIX</a:t>
            </a:r>
          </a:p>
          <a:p>
            <a:pPr marL="455613" indent="-457200" algn="l" rtl="0">
              <a:buFont typeface="+mj-lt"/>
              <a:buAutoNum type="arabicPeriod"/>
            </a:pPr>
            <a:endParaRPr lang="en-US" dirty="0">
              <a:solidFill>
                <a:schemeClr val="tx1"/>
              </a:solidFill>
            </a:endParaRPr>
          </a:p>
          <a:p>
            <a:pPr marL="455613" indent="-457200" algn="l" rtl="0">
              <a:buFont typeface="+mj-lt"/>
              <a:buAutoNum type="arabicPeriod"/>
            </a:pPr>
            <a:r>
              <a:rPr lang="en-US" dirty="0">
                <a:solidFill>
                  <a:schemeClr val="tx1"/>
                </a:solidFill>
              </a:rPr>
              <a:t>NOAC + PLAVIX + ASPIRIN</a:t>
            </a:r>
          </a:p>
          <a:p>
            <a:pPr marL="455613" indent="-457200" algn="l" rtl="0">
              <a:buFont typeface="+mj-lt"/>
              <a:buAutoNum type="arabicPeriod"/>
            </a:pPr>
            <a:endParaRPr lang="en-US" dirty="0">
              <a:solidFill>
                <a:schemeClr val="tx1"/>
              </a:solidFill>
            </a:endParaRPr>
          </a:p>
          <a:p>
            <a:pPr marL="455613" indent="-457200" algn="l" rtl="0">
              <a:buFont typeface="+mj-lt"/>
              <a:buAutoNum type="arabicPeriod"/>
            </a:pPr>
            <a:r>
              <a:rPr lang="en-US" dirty="0">
                <a:solidFill>
                  <a:schemeClr val="tx1"/>
                </a:solidFill>
              </a:rPr>
              <a:t>VKA + PLAVIX</a:t>
            </a:r>
            <a:endParaRPr lang="he-IL" dirty="0">
              <a:solidFill>
                <a:schemeClr val="tx1"/>
              </a:solidFill>
            </a:endParaRPr>
          </a:p>
        </p:txBody>
      </p:sp>
    </p:spTree>
    <p:extLst>
      <p:ext uri="{BB962C8B-B14F-4D97-AF65-F5344CB8AC3E}">
        <p14:creationId xmlns:p14="http://schemas.microsoft.com/office/powerpoint/2010/main" val="1839006217"/>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384"/>
            <a:ext cx="8229600" cy="1143000"/>
          </a:xfrm>
        </p:spPr>
        <p:txBody>
          <a:bodyPr/>
          <a:lstStyle/>
          <a:p>
            <a:pPr algn="ctr" rtl="0"/>
            <a:r>
              <a:rPr lang="en-US" sz="3200" dirty="0"/>
              <a:t>Patients with AF and ACS</a:t>
            </a:r>
            <a:endParaRPr lang="he-IL" sz="3200" dirty="0"/>
          </a:p>
        </p:txBody>
      </p:sp>
      <p:sp>
        <p:nvSpPr>
          <p:cNvPr id="3" name="Content Placeholder 2"/>
          <p:cNvSpPr>
            <a:spLocks noGrp="1"/>
          </p:cNvSpPr>
          <p:nvPr>
            <p:ph idx="1"/>
          </p:nvPr>
        </p:nvSpPr>
        <p:spPr>
          <a:xfrm>
            <a:off x="1919536" y="4980310"/>
            <a:ext cx="3600400" cy="1473027"/>
          </a:xfrm>
        </p:spPr>
        <p:txBody>
          <a:bodyPr>
            <a:noAutofit/>
          </a:bodyPr>
          <a:lstStyle/>
          <a:p>
            <a:pPr algn="l" rtl="0"/>
            <a:r>
              <a:rPr lang="en-US" dirty="0">
                <a:solidFill>
                  <a:schemeClr val="accent1">
                    <a:lumMod val="75000"/>
                  </a:schemeClr>
                </a:solidFill>
              </a:rPr>
              <a:t>NOAC preferred over VKA for NVAF</a:t>
            </a:r>
          </a:p>
        </p:txBody>
      </p:sp>
      <p:sp>
        <p:nvSpPr>
          <p:cNvPr id="4" name="Oval 3"/>
          <p:cNvSpPr/>
          <p:nvPr/>
        </p:nvSpPr>
        <p:spPr>
          <a:xfrm>
            <a:off x="2145904" y="1700808"/>
            <a:ext cx="3096344" cy="30963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dirty="0">
                <a:solidFill>
                  <a:prstClr val="black"/>
                </a:solidFill>
                <a:latin typeface="Arial"/>
                <a:cs typeface="Arial"/>
              </a:rPr>
              <a:t>AF</a:t>
            </a:r>
            <a:endParaRPr lang="he-IL" sz="3200" dirty="0">
              <a:solidFill>
                <a:prstClr val="black"/>
              </a:solidFill>
              <a:latin typeface="Arial"/>
              <a:cs typeface="Arial"/>
            </a:endParaRPr>
          </a:p>
        </p:txBody>
      </p:sp>
      <p:sp>
        <p:nvSpPr>
          <p:cNvPr id="5" name="Oval 4"/>
          <p:cNvSpPr/>
          <p:nvPr/>
        </p:nvSpPr>
        <p:spPr>
          <a:xfrm>
            <a:off x="6965268" y="1700808"/>
            <a:ext cx="3096344" cy="309634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r>
              <a:rPr lang="en-US" sz="3200" dirty="0">
                <a:solidFill>
                  <a:prstClr val="black"/>
                </a:solidFill>
                <a:latin typeface="Arial"/>
                <a:cs typeface="Arial"/>
              </a:rPr>
              <a:t>ACS/PCI</a:t>
            </a:r>
            <a:endParaRPr lang="he-IL" dirty="0">
              <a:solidFill>
                <a:prstClr val="black"/>
              </a:solidFill>
              <a:latin typeface="Arial"/>
              <a:cs typeface="Arial"/>
            </a:endParaRPr>
          </a:p>
        </p:txBody>
      </p:sp>
      <p:sp>
        <p:nvSpPr>
          <p:cNvPr id="6" name="Oval 5"/>
          <p:cNvSpPr/>
          <p:nvPr/>
        </p:nvSpPr>
        <p:spPr>
          <a:xfrm>
            <a:off x="4605641" y="1871983"/>
            <a:ext cx="2715786" cy="2715786"/>
          </a:xfrm>
          <a:prstGeom prst="ellipse">
            <a:avLst/>
          </a:prstGeom>
          <a:solidFill>
            <a:srgbClr val="9BBB59">
              <a:alpha val="74902"/>
            </a:srgbClr>
          </a:solidFill>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en-US" sz="2000" dirty="0">
                <a:solidFill>
                  <a:prstClr val="black"/>
                </a:solidFill>
                <a:latin typeface="Arial"/>
                <a:cs typeface="Arial"/>
              </a:rPr>
              <a:t>~20% patients with AF will have ACS/PCI</a:t>
            </a:r>
            <a:r>
              <a:rPr lang="en-US" sz="2000" baseline="30000" dirty="0">
                <a:solidFill>
                  <a:prstClr val="black"/>
                </a:solidFill>
                <a:latin typeface="Arial"/>
                <a:cs typeface="Arial"/>
              </a:rPr>
              <a:t>1</a:t>
            </a:r>
            <a:endParaRPr lang="he-IL" sz="2000" baseline="30000" dirty="0">
              <a:solidFill>
                <a:prstClr val="black"/>
              </a:solidFill>
              <a:latin typeface="Arial"/>
              <a:cs typeface="Arial"/>
            </a:endParaRPr>
          </a:p>
        </p:txBody>
      </p:sp>
      <p:sp>
        <p:nvSpPr>
          <p:cNvPr id="7" name="Content Placeholder 2"/>
          <p:cNvSpPr txBox="1">
            <a:spLocks/>
          </p:cNvSpPr>
          <p:nvPr/>
        </p:nvSpPr>
        <p:spPr>
          <a:xfrm>
            <a:off x="6744072" y="4869161"/>
            <a:ext cx="3600400" cy="1473027"/>
          </a:xfrm>
          <a:prstGeom prst="rect">
            <a:avLst/>
          </a:prstGeom>
        </p:spPr>
        <p:txBody>
          <a:bodyPr vert="horz" lIns="91440" tIns="45720" rIns="91440" bIns="45720" rtlCol="1">
            <a:noAutofit/>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l" rtl="0"/>
            <a:r>
              <a:rPr lang="en-US" sz="2000" dirty="0">
                <a:solidFill>
                  <a:srgbClr val="F79646">
                    <a:lumMod val="75000"/>
                  </a:srgbClr>
                </a:solidFill>
                <a:latin typeface="Arial"/>
                <a:cs typeface="Arial"/>
              </a:rPr>
              <a:t>DAPT with aspirin and P2Y</a:t>
            </a:r>
            <a:r>
              <a:rPr lang="en-US" sz="2000" baseline="-25000" dirty="0">
                <a:solidFill>
                  <a:srgbClr val="F79646">
                    <a:lumMod val="75000"/>
                  </a:srgbClr>
                </a:solidFill>
                <a:latin typeface="Arial"/>
                <a:cs typeface="Arial"/>
              </a:rPr>
              <a:t>12</a:t>
            </a:r>
            <a:r>
              <a:rPr lang="en-US" sz="2000" dirty="0">
                <a:solidFill>
                  <a:srgbClr val="F79646">
                    <a:lumMod val="75000"/>
                  </a:srgbClr>
                </a:solidFill>
                <a:latin typeface="Arial"/>
                <a:cs typeface="Arial"/>
              </a:rPr>
              <a:t> inhibitor mainstay treatment</a:t>
            </a:r>
            <a:endParaRPr lang="en-US" sz="2000" baseline="30000" dirty="0">
              <a:solidFill>
                <a:srgbClr val="F79646">
                  <a:lumMod val="75000"/>
                </a:srgbClr>
              </a:solidFill>
              <a:latin typeface="Arial"/>
              <a:cs typeface="Arial"/>
            </a:endParaRPr>
          </a:p>
          <a:p>
            <a:pPr algn="l" rtl="0"/>
            <a:r>
              <a:rPr lang="en-US" sz="2000" dirty="0">
                <a:solidFill>
                  <a:srgbClr val="F79646">
                    <a:lumMod val="75000"/>
                  </a:srgbClr>
                </a:solidFill>
                <a:latin typeface="Arial"/>
                <a:cs typeface="Arial"/>
              </a:rPr>
              <a:t>ticagrelor/ prasugrel first line</a:t>
            </a:r>
          </a:p>
        </p:txBody>
      </p:sp>
      <p:sp>
        <p:nvSpPr>
          <p:cNvPr id="9" name="Rectangle 8"/>
          <p:cNvSpPr/>
          <p:nvPr/>
        </p:nvSpPr>
        <p:spPr>
          <a:xfrm>
            <a:off x="1524000" y="6546831"/>
            <a:ext cx="6660232" cy="307777"/>
          </a:xfrm>
          <a:prstGeom prst="rect">
            <a:avLst/>
          </a:prstGeom>
        </p:spPr>
        <p:txBody>
          <a:bodyPr wrap="square">
            <a:spAutoFit/>
          </a:bodyPr>
          <a:lstStyle/>
          <a:p>
            <a:pPr marL="342900" indent="-342900">
              <a:buFont typeface="+mj-lt"/>
              <a:buAutoNum type="arabicPeriod"/>
            </a:pPr>
            <a:r>
              <a:rPr lang="en-US" altLang="he-IL" sz="1400" i="1" dirty="0" err="1">
                <a:solidFill>
                  <a:prstClr val="black"/>
                </a:solidFill>
                <a:latin typeface="Arial"/>
                <a:cs typeface="Arial"/>
              </a:rPr>
              <a:t>Kralev</a:t>
            </a:r>
            <a:r>
              <a:rPr lang="en-US" altLang="he-IL" sz="1400" i="1" dirty="0">
                <a:solidFill>
                  <a:prstClr val="black"/>
                </a:solidFill>
                <a:latin typeface="Arial"/>
                <a:cs typeface="Arial"/>
              </a:rPr>
              <a:t> S et al. </a:t>
            </a:r>
            <a:r>
              <a:rPr lang="en-US" altLang="he-IL" sz="1400" i="1" dirty="0" err="1">
                <a:solidFill>
                  <a:prstClr val="black"/>
                </a:solidFill>
                <a:latin typeface="Arial"/>
                <a:cs typeface="Arial"/>
              </a:rPr>
              <a:t>PLoS</a:t>
            </a:r>
            <a:r>
              <a:rPr lang="en-US" altLang="he-IL" sz="1400" i="1" dirty="0">
                <a:solidFill>
                  <a:prstClr val="black"/>
                </a:solidFill>
                <a:latin typeface="Arial"/>
                <a:cs typeface="Arial"/>
              </a:rPr>
              <a:t> One. 2011;6(9):e24964.  </a:t>
            </a:r>
            <a:endParaRPr lang="he-IL" sz="1400" i="1" dirty="0">
              <a:solidFill>
                <a:prstClr val="black"/>
              </a:solidFill>
              <a:latin typeface="Arial"/>
              <a:cs typeface="Arial"/>
            </a:endParaRPr>
          </a:p>
        </p:txBody>
      </p:sp>
    </p:spTree>
    <p:extLst>
      <p:ext uri="{BB962C8B-B14F-4D97-AF65-F5344CB8AC3E}">
        <p14:creationId xmlns:p14="http://schemas.microsoft.com/office/powerpoint/2010/main" val="909702428"/>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2714" y="188913"/>
            <a:ext cx="8280400" cy="563562"/>
          </a:xfrm>
        </p:spPr>
        <p:txBody>
          <a:bodyPr/>
          <a:lstStyle/>
          <a:p>
            <a:pPr algn="ctr" rtl="0"/>
            <a:r>
              <a:rPr lang="en-US" dirty="0">
                <a:solidFill>
                  <a:schemeClr val="accent2">
                    <a:lumMod val="50000"/>
                  </a:schemeClr>
                </a:solidFill>
              </a:rPr>
              <a:t>Management of patients with AF and ACS/PCI must balance the risk of bleeding with the risk of thrombosis</a:t>
            </a:r>
            <a:endParaRPr lang="he-IL" dirty="0">
              <a:solidFill>
                <a:schemeClr val="accent2">
                  <a:lumMod val="50000"/>
                </a:schemeClr>
              </a:solidFill>
            </a:endParaRPr>
          </a:p>
        </p:txBody>
      </p:sp>
      <p:pic>
        <p:nvPicPr>
          <p:cNvPr id="3" name="Picture 6" descr="Image result for scale pic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8908" y="1463012"/>
            <a:ext cx="7309660" cy="4918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bwMode="auto">
          <a:xfrm>
            <a:off x="1775520" y="2857060"/>
            <a:ext cx="2952328" cy="1752600"/>
          </a:xfrm>
          <a:prstGeom prst="rect">
            <a:avLst/>
          </a:prstGeom>
          <a:noFill/>
          <a:ln w="9525" cap="flat" cmpd="sng" algn="ctr">
            <a:noFill/>
            <a:prstDash val="solid"/>
            <a:round/>
            <a:headEnd type="none" w="med" len="med"/>
            <a:tailEnd type="none" w="med" len="med"/>
          </a:ln>
          <a:effectLst/>
        </p:spPr>
        <p:txBody>
          <a:bodyPr vert="horz" wrap="square" lIns="0" tIns="0" rIns="0" bIns="0" numCol="1" rtlCol="1" anchor="t" anchorCtr="0" compatLnSpc="1">
            <a:prstTxWarp prst="textNoShape">
              <a:avLst/>
            </a:prstTxWarp>
          </a:bodyPr>
          <a:lstStyle/>
          <a:p>
            <a:pPr fontAlgn="base">
              <a:lnSpc>
                <a:spcPct val="90000"/>
              </a:lnSpc>
              <a:spcBef>
                <a:spcPct val="30000"/>
              </a:spcBef>
              <a:spcAft>
                <a:spcPct val="0"/>
              </a:spcAft>
              <a:buClr>
                <a:srgbClr val="FF9900"/>
              </a:buClr>
            </a:pPr>
            <a:endParaRPr lang="he-IL" sz="1000">
              <a:solidFill>
                <a:prstClr val="black"/>
              </a:solidFill>
              <a:latin typeface="Arial" pitchFamily="34" charset="0"/>
              <a:ea typeface="Arial Unicode MS" pitchFamily="34" charset="-128"/>
              <a:cs typeface="Arial" pitchFamily="34" charset="0"/>
            </a:endParaRPr>
          </a:p>
        </p:txBody>
      </p:sp>
      <p:sp>
        <p:nvSpPr>
          <p:cNvPr id="4" name="Rectangle 3"/>
          <p:cNvSpPr/>
          <p:nvPr/>
        </p:nvSpPr>
        <p:spPr bwMode="auto">
          <a:xfrm>
            <a:off x="2351584" y="2222443"/>
            <a:ext cx="2736304" cy="2076381"/>
          </a:xfrm>
          <a:prstGeom prst="rect">
            <a:avLst/>
          </a:prstGeom>
          <a:solidFill>
            <a:schemeClr val="bg1"/>
          </a:solidFill>
          <a:ln w="9525" cap="flat" cmpd="sng" algn="ctr">
            <a:noFill/>
            <a:prstDash val="solid"/>
            <a:round/>
            <a:headEnd type="none" w="med" len="med"/>
            <a:tailEnd type="none" w="med" len="med"/>
          </a:ln>
          <a:effectLst/>
        </p:spPr>
        <p:txBody>
          <a:bodyPr vert="horz" wrap="square" lIns="0" tIns="0" rIns="0" bIns="0" numCol="1" rtlCol="1" anchor="t" anchorCtr="0" compatLnSpc="1">
            <a:prstTxWarp prst="textNoShape">
              <a:avLst/>
            </a:prstTxWarp>
          </a:bodyPr>
          <a:lstStyle/>
          <a:p>
            <a:pPr fontAlgn="base">
              <a:lnSpc>
                <a:spcPct val="90000"/>
              </a:lnSpc>
              <a:spcBef>
                <a:spcPct val="30000"/>
              </a:spcBef>
              <a:spcAft>
                <a:spcPct val="0"/>
              </a:spcAft>
              <a:buClr>
                <a:srgbClr val="FF9900"/>
              </a:buClr>
            </a:pPr>
            <a:endParaRPr lang="he-IL" sz="1000" dirty="0">
              <a:solidFill>
                <a:prstClr val="black"/>
              </a:solidFill>
              <a:latin typeface="Arial" pitchFamily="34" charset="0"/>
              <a:ea typeface="Arial Unicode MS" pitchFamily="34" charset="-128"/>
              <a:cs typeface="Arial" pitchFamily="34" charset="0"/>
            </a:endParaRPr>
          </a:p>
        </p:txBody>
      </p:sp>
      <p:sp>
        <p:nvSpPr>
          <p:cNvPr id="6" name="Rectangle 5"/>
          <p:cNvSpPr/>
          <p:nvPr/>
        </p:nvSpPr>
        <p:spPr bwMode="auto">
          <a:xfrm>
            <a:off x="7176120" y="2239586"/>
            <a:ext cx="2736304" cy="2065274"/>
          </a:xfrm>
          <a:prstGeom prst="rect">
            <a:avLst/>
          </a:prstGeom>
          <a:solidFill>
            <a:schemeClr val="bg1"/>
          </a:solidFill>
          <a:ln w="9525" cap="flat" cmpd="sng" algn="ctr">
            <a:noFill/>
            <a:prstDash val="solid"/>
            <a:round/>
            <a:headEnd type="none" w="med" len="med"/>
            <a:tailEnd type="none" w="med" len="med"/>
          </a:ln>
          <a:effectLst/>
        </p:spPr>
        <p:txBody>
          <a:bodyPr vert="horz" wrap="square" lIns="0" tIns="0" rIns="0" bIns="0" numCol="1" rtlCol="1" anchor="t" anchorCtr="0" compatLnSpc="1">
            <a:prstTxWarp prst="textNoShape">
              <a:avLst/>
            </a:prstTxWarp>
          </a:bodyPr>
          <a:lstStyle/>
          <a:p>
            <a:pPr fontAlgn="base">
              <a:lnSpc>
                <a:spcPct val="90000"/>
              </a:lnSpc>
              <a:spcBef>
                <a:spcPct val="30000"/>
              </a:spcBef>
              <a:spcAft>
                <a:spcPct val="0"/>
              </a:spcAft>
              <a:buClr>
                <a:srgbClr val="FF9900"/>
              </a:buClr>
            </a:pPr>
            <a:endParaRPr lang="he-IL" sz="1000">
              <a:solidFill>
                <a:prstClr val="black"/>
              </a:solidFill>
              <a:latin typeface="Arial" pitchFamily="34" charset="0"/>
              <a:ea typeface="Arial Unicode MS" pitchFamily="34" charset="-128"/>
              <a:cs typeface="Arial" pitchFamily="34" charset="0"/>
            </a:endParaRPr>
          </a:p>
        </p:txBody>
      </p:sp>
      <p:sp>
        <p:nvSpPr>
          <p:cNvPr id="7" name="TextBox 6"/>
          <p:cNvSpPr txBox="1"/>
          <p:nvPr/>
        </p:nvSpPr>
        <p:spPr>
          <a:xfrm>
            <a:off x="2309661" y="5374573"/>
            <a:ext cx="2520280" cy="954107"/>
          </a:xfrm>
          <a:prstGeom prst="rect">
            <a:avLst/>
          </a:prstGeom>
          <a:solidFill>
            <a:srgbClr val="FFFFFF"/>
          </a:solidFill>
        </p:spPr>
        <p:txBody>
          <a:bodyPr wrap="square" rtlCol="1">
            <a:spAutoFit/>
          </a:bodyPr>
          <a:lstStyle/>
          <a:p>
            <a:pPr algn="ctr"/>
            <a:r>
              <a:rPr lang="en-US" sz="2800" b="1" dirty="0">
                <a:solidFill>
                  <a:prstClr val="black"/>
                </a:solidFill>
                <a:latin typeface="Arial" panose="020B0604020202020204" pitchFamily="34" charset="0"/>
                <a:cs typeface="Arial" panose="020B0604020202020204" pitchFamily="34" charset="0"/>
              </a:rPr>
              <a:t>Stent Thrombosis</a:t>
            </a:r>
            <a:endParaRPr lang="en-US" sz="2000" b="1" dirty="0">
              <a:solidFill>
                <a:prstClr val="black"/>
              </a:solidFill>
              <a:latin typeface="Arial" panose="020B0604020202020204" pitchFamily="34" charset="0"/>
              <a:cs typeface="Arial" panose="020B0604020202020204" pitchFamily="34" charset="0"/>
            </a:endParaRPr>
          </a:p>
        </p:txBody>
      </p:sp>
      <p:sp>
        <p:nvSpPr>
          <p:cNvPr id="10" name="TextBox 9"/>
          <p:cNvSpPr txBox="1"/>
          <p:nvPr/>
        </p:nvSpPr>
        <p:spPr>
          <a:xfrm>
            <a:off x="2016741" y="2305278"/>
            <a:ext cx="561152" cy="525886"/>
          </a:xfrm>
          <a:prstGeom prst="rect">
            <a:avLst/>
          </a:prstGeom>
          <a:ln/>
        </p:spPr>
        <p:style>
          <a:lnRef idx="1">
            <a:schemeClr val="accent6"/>
          </a:lnRef>
          <a:fillRef idx="2">
            <a:schemeClr val="accent6"/>
          </a:fillRef>
          <a:effectRef idx="1">
            <a:schemeClr val="accent6"/>
          </a:effectRef>
          <a:fontRef idx="minor">
            <a:schemeClr val="dk1"/>
          </a:fontRef>
        </p:style>
        <p:txBody>
          <a:bodyPr wrap="none" lIns="108000" tIns="108000" rIns="108000" bIns="108000" rtlCol="1" anchor="ctr">
            <a:spAutoFit/>
          </a:bodyPr>
          <a:lstStyle/>
          <a:p>
            <a:pPr algn="ctr"/>
            <a:r>
              <a:rPr lang="en-US" sz="2000" b="1" dirty="0">
                <a:solidFill>
                  <a:srgbClr val="F79646">
                    <a:lumMod val="50000"/>
                  </a:srgbClr>
                </a:solidFill>
                <a:latin typeface="Arial"/>
                <a:cs typeface="Arial"/>
              </a:rPr>
              <a:t>AF</a:t>
            </a:r>
            <a:endParaRPr lang="he-IL" sz="2000" b="1" dirty="0">
              <a:solidFill>
                <a:srgbClr val="F79646">
                  <a:lumMod val="50000"/>
                </a:srgbClr>
              </a:solidFill>
              <a:latin typeface="Arial"/>
              <a:cs typeface="Arial"/>
            </a:endParaRPr>
          </a:p>
        </p:txBody>
      </p:sp>
      <p:cxnSp>
        <p:nvCxnSpPr>
          <p:cNvPr id="16" name="Straight Arrow Connector 15"/>
          <p:cNvCxnSpPr/>
          <p:nvPr/>
        </p:nvCxnSpPr>
        <p:spPr bwMode="auto">
          <a:xfrm>
            <a:off x="2278589" y="2831212"/>
            <a:ext cx="0" cy="432000"/>
          </a:xfrm>
          <a:prstGeom prst="straightConnector1">
            <a:avLst/>
          </a:prstGeom>
          <a:noFill/>
          <a:ln w="38100" cap="flat" cmpd="sng" algn="ctr">
            <a:solidFill>
              <a:schemeClr val="tx1"/>
            </a:solidFill>
            <a:prstDash val="solid"/>
            <a:round/>
            <a:headEnd type="none" w="med" len="med"/>
            <a:tailEnd type="triangle" w="lg" len="lg"/>
          </a:ln>
          <a:effectLst/>
        </p:spPr>
      </p:cxnSp>
      <p:sp>
        <p:nvSpPr>
          <p:cNvPr id="18" name="TextBox 17"/>
          <p:cNvSpPr txBox="1"/>
          <p:nvPr/>
        </p:nvSpPr>
        <p:spPr>
          <a:xfrm>
            <a:off x="1703512" y="3401662"/>
            <a:ext cx="1152128" cy="626701"/>
          </a:xfrm>
          <a:prstGeom prst="rect">
            <a:avLst/>
          </a:prstGeom>
          <a:ln/>
        </p:spPr>
        <p:style>
          <a:lnRef idx="1">
            <a:schemeClr val="dk1"/>
          </a:lnRef>
          <a:fillRef idx="2">
            <a:schemeClr val="dk1"/>
          </a:fillRef>
          <a:effectRef idx="1">
            <a:schemeClr val="dk1"/>
          </a:effectRef>
          <a:fontRef idx="minor">
            <a:schemeClr val="dk1"/>
          </a:fontRef>
        </p:style>
        <p:txBody>
          <a:bodyPr wrap="square" lIns="36000" tIns="36000" rIns="36000" bIns="36000" rtlCol="1" anchor="ctr">
            <a:spAutoFit/>
          </a:bodyPr>
          <a:lstStyle/>
          <a:p>
            <a:pPr algn="ctr"/>
            <a:r>
              <a:rPr lang="en-US" dirty="0">
                <a:solidFill>
                  <a:prstClr val="black"/>
                </a:solidFill>
                <a:latin typeface="Arial"/>
                <a:cs typeface="Arial"/>
              </a:rPr>
              <a:t>Increased stroke risk</a:t>
            </a:r>
            <a:endParaRPr lang="he-IL" dirty="0">
              <a:solidFill>
                <a:prstClr val="black"/>
              </a:solidFill>
              <a:latin typeface="Arial"/>
              <a:cs typeface="Arial"/>
            </a:endParaRPr>
          </a:p>
        </p:txBody>
      </p:sp>
      <p:sp>
        <p:nvSpPr>
          <p:cNvPr id="19" name="TextBox 18"/>
          <p:cNvSpPr txBox="1"/>
          <p:nvPr/>
        </p:nvSpPr>
        <p:spPr>
          <a:xfrm>
            <a:off x="2955070" y="3263906"/>
            <a:ext cx="1340731" cy="903700"/>
          </a:xfrm>
          <a:prstGeom prst="rect">
            <a:avLst/>
          </a:prstGeom>
          <a:ln/>
        </p:spPr>
        <p:style>
          <a:lnRef idx="1">
            <a:schemeClr val="dk1"/>
          </a:lnRef>
          <a:fillRef idx="2">
            <a:schemeClr val="dk1"/>
          </a:fillRef>
          <a:effectRef idx="1">
            <a:schemeClr val="dk1"/>
          </a:effectRef>
          <a:fontRef idx="minor">
            <a:schemeClr val="dk1"/>
          </a:fontRef>
        </p:style>
        <p:txBody>
          <a:bodyPr wrap="square" lIns="36000" tIns="36000" rIns="36000" bIns="36000" rtlCol="1" anchor="ctr">
            <a:spAutoFit/>
          </a:bodyPr>
          <a:lstStyle/>
          <a:p>
            <a:pPr algn="ctr"/>
            <a:r>
              <a:rPr lang="en-US" dirty="0">
                <a:solidFill>
                  <a:prstClr val="black"/>
                </a:solidFill>
                <a:latin typeface="Arial"/>
                <a:cs typeface="Arial"/>
              </a:rPr>
              <a:t>Recurrent myocardial infarction</a:t>
            </a:r>
            <a:endParaRPr lang="he-IL" dirty="0">
              <a:solidFill>
                <a:prstClr val="black"/>
              </a:solidFill>
              <a:latin typeface="Arial"/>
              <a:cs typeface="Arial"/>
            </a:endParaRPr>
          </a:p>
        </p:txBody>
      </p:sp>
      <p:sp>
        <p:nvSpPr>
          <p:cNvPr id="20" name="TextBox 19"/>
          <p:cNvSpPr txBox="1"/>
          <p:nvPr/>
        </p:nvSpPr>
        <p:spPr>
          <a:xfrm>
            <a:off x="4395230" y="3263906"/>
            <a:ext cx="1340731" cy="903700"/>
          </a:xfrm>
          <a:prstGeom prst="rect">
            <a:avLst/>
          </a:prstGeom>
          <a:ln/>
        </p:spPr>
        <p:style>
          <a:lnRef idx="1">
            <a:schemeClr val="dk1"/>
          </a:lnRef>
          <a:fillRef idx="2">
            <a:schemeClr val="dk1"/>
          </a:fillRef>
          <a:effectRef idx="1">
            <a:schemeClr val="dk1"/>
          </a:effectRef>
          <a:fontRef idx="minor">
            <a:schemeClr val="dk1"/>
          </a:fontRef>
        </p:style>
        <p:txBody>
          <a:bodyPr wrap="square" lIns="36000" tIns="36000" rIns="36000" bIns="36000" rtlCol="1" anchor="ctr">
            <a:spAutoFit/>
          </a:bodyPr>
          <a:lstStyle/>
          <a:p>
            <a:pPr algn="ctr"/>
            <a:r>
              <a:rPr lang="en-US" dirty="0">
                <a:solidFill>
                  <a:prstClr val="black"/>
                </a:solidFill>
                <a:latin typeface="Arial"/>
                <a:cs typeface="Arial"/>
              </a:rPr>
              <a:t>Increased risk of stent thrombosis</a:t>
            </a:r>
            <a:endParaRPr lang="he-IL" dirty="0">
              <a:solidFill>
                <a:prstClr val="black"/>
              </a:solidFill>
              <a:latin typeface="Arial"/>
              <a:cs typeface="Arial"/>
            </a:endParaRPr>
          </a:p>
        </p:txBody>
      </p:sp>
      <p:sp>
        <p:nvSpPr>
          <p:cNvPr id="21" name="TextBox 20"/>
          <p:cNvSpPr txBox="1"/>
          <p:nvPr/>
        </p:nvSpPr>
        <p:spPr>
          <a:xfrm>
            <a:off x="3262934" y="2305278"/>
            <a:ext cx="761527" cy="525886"/>
          </a:xfrm>
          <a:prstGeom prst="rect">
            <a:avLst/>
          </a:prstGeom>
          <a:ln/>
        </p:spPr>
        <p:style>
          <a:lnRef idx="1">
            <a:schemeClr val="accent1"/>
          </a:lnRef>
          <a:fillRef idx="2">
            <a:schemeClr val="accent1"/>
          </a:fillRef>
          <a:effectRef idx="1">
            <a:schemeClr val="accent1"/>
          </a:effectRef>
          <a:fontRef idx="minor">
            <a:schemeClr val="dk1"/>
          </a:fontRef>
        </p:style>
        <p:txBody>
          <a:bodyPr wrap="none" lIns="108000" tIns="108000" rIns="108000" bIns="108000" rtlCol="1" anchor="ctr">
            <a:spAutoFit/>
          </a:bodyPr>
          <a:lstStyle/>
          <a:p>
            <a:pPr algn="ctr"/>
            <a:r>
              <a:rPr lang="en-US" sz="2000" b="1" dirty="0">
                <a:solidFill>
                  <a:srgbClr val="1F497D">
                    <a:lumMod val="50000"/>
                  </a:srgbClr>
                </a:solidFill>
                <a:latin typeface="Arial"/>
                <a:cs typeface="Arial"/>
              </a:rPr>
              <a:t>ACS</a:t>
            </a:r>
            <a:endParaRPr lang="he-IL" sz="2000" b="1" dirty="0">
              <a:solidFill>
                <a:srgbClr val="1F497D">
                  <a:lumMod val="50000"/>
                </a:srgbClr>
              </a:solidFill>
              <a:latin typeface="Arial"/>
              <a:cs typeface="Arial"/>
            </a:endParaRPr>
          </a:p>
        </p:txBody>
      </p:sp>
      <p:cxnSp>
        <p:nvCxnSpPr>
          <p:cNvPr id="22" name="Straight Arrow Connector 21"/>
          <p:cNvCxnSpPr/>
          <p:nvPr/>
        </p:nvCxnSpPr>
        <p:spPr bwMode="auto">
          <a:xfrm>
            <a:off x="3647728" y="2831212"/>
            <a:ext cx="0" cy="432000"/>
          </a:xfrm>
          <a:prstGeom prst="straightConnector1">
            <a:avLst/>
          </a:prstGeom>
          <a:noFill/>
          <a:ln w="38100" cap="flat" cmpd="sng" algn="ctr">
            <a:solidFill>
              <a:schemeClr val="tx1"/>
            </a:solidFill>
            <a:prstDash val="solid"/>
            <a:round/>
            <a:headEnd type="none" w="med" len="med"/>
            <a:tailEnd type="triangle" w="lg" len="lg"/>
          </a:ln>
          <a:effectLst/>
        </p:spPr>
      </p:cxnSp>
      <p:sp>
        <p:nvSpPr>
          <p:cNvPr id="23" name="TextBox 22"/>
          <p:cNvSpPr txBox="1"/>
          <p:nvPr/>
        </p:nvSpPr>
        <p:spPr>
          <a:xfrm>
            <a:off x="4732549" y="2305278"/>
            <a:ext cx="646111" cy="525886"/>
          </a:xfrm>
          <a:prstGeom prst="rect">
            <a:avLst/>
          </a:prstGeom>
          <a:ln/>
        </p:spPr>
        <p:style>
          <a:lnRef idx="1">
            <a:schemeClr val="accent3"/>
          </a:lnRef>
          <a:fillRef idx="2">
            <a:schemeClr val="accent3"/>
          </a:fillRef>
          <a:effectRef idx="1">
            <a:schemeClr val="accent3"/>
          </a:effectRef>
          <a:fontRef idx="minor">
            <a:schemeClr val="dk1"/>
          </a:fontRef>
        </p:style>
        <p:txBody>
          <a:bodyPr wrap="none" lIns="108000" tIns="108000" rIns="108000" bIns="108000" rtlCol="1" anchor="ctr">
            <a:spAutoFit/>
          </a:bodyPr>
          <a:lstStyle/>
          <a:p>
            <a:pPr algn="ctr"/>
            <a:r>
              <a:rPr lang="en-US" sz="2000" b="1" dirty="0">
                <a:solidFill>
                  <a:srgbClr val="9BBB59">
                    <a:lumMod val="50000"/>
                  </a:srgbClr>
                </a:solidFill>
                <a:latin typeface="Arial"/>
                <a:cs typeface="Arial"/>
              </a:rPr>
              <a:t>PCI</a:t>
            </a:r>
            <a:endParaRPr lang="he-IL" sz="2000" b="1" dirty="0">
              <a:solidFill>
                <a:srgbClr val="9BBB59">
                  <a:lumMod val="50000"/>
                </a:srgbClr>
              </a:solidFill>
              <a:latin typeface="Arial"/>
              <a:cs typeface="Arial"/>
            </a:endParaRPr>
          </a:p>
        </p:txBody>
      </p:sp>
      <p:cxnSp>
        <p:nvCxnSpPr>
          <p:cNvPr id="24" name="Straight Arrow Connector 23"/>
          <p:cNvCxnSpPr/>
          <p:nvPr/>
        </p:nvCxnSpPr>
        <p:spPr bwMode="auto">
          <a:xfrm>
            <a:off x="5046865" y="2831212"/>
            <a:ext cx="0" cy="432000"/>
          </a:xfrm>
          <a:prstGeom prst="straightConnector1">
            <a:avLst/>
          </a:prstGeom>
          <a:noFill/>
          <a:ln w="38100" cap="flat" cmpd="sng" algn="ctr">
            <a:solidFill>
              <a:schemeClr val="tx1"/>
            </a:solidFill>
            <a:prstDash val="solid"/>
            <a:round/>
            <a:headEnd type="none" w="med" len="med"/>
            <a:tailEnd type="triangle" w="lg" len="lg"/>
          </a:ln>
          <a:effectLst/>
        </p:spPr>
      </p:cxnSp>
      <p:sp>
        <p:nvSpPr>
          <p:cNvPr id="28" name="TextBox 27"/>
          <p:cNvSpPr txBox="1"/>
          <p:nvPr/>
        </p:nvSpPr>
        <p:spPr>
          <a:xfrm>
            <a:off x="6926489" y="2305278"/>
            <a:ext cx="2839020" cy="525886"/>
          </a:xfrm>
          <a:prstGeom prst="rect">
            <a:avLst/>
          </a:prstGeom>
          <a:ln/>
        </p:spPr>
        <p:style>
          <a:lnRef idx="1">
            <a:schemeClr val="accent2"/>
          </a:lnRef>
          <a:fillRef idx="2">
            <a:schemeClr val="accent2"/>
          </a:fillRef>
          <a:effectRef idx="1">
            <a:schemeClr val="accent2"/>
          </a:effectRef>
          <a:fontRef idx="minor">
            <a:schemeClr val="dk1"/>
          </a:fontRef>
        </p:style>
        <p:txBody>
          <a:bodyPr wrap="none" lIns="108000" tIns="108000" rIns="108000" bIns="108000" rtlCol="1" anchor="ctr">
            <a:spAutoFit/>
          </a:bodyPr>
          <a:lstStyle/>
          <a:p>
            <a:pPr algn="ctr"/>
            <a:r>
              <a:rPr lang="en-US" sz="2000" b="1" dirty="0">
                <a:solidFill>
                  <a:srgbClr val="C0504D">
                    <a:lumMod val="50000"/>
                  </a:srgbClr>
                </a:solidFill>
                <a:latin typeface="Arial"/>
                <a:cs typeface="Arial"/>
              </a:rPr>
              <a:t>Antithrombotic drugs</a:t>
            </a:r>
            <a:endParaRPr lang="he-IL" sz="2000" b="1" dirty="0">
              <a:solidFill>
                <a:srgbClr val="C0504D">
                  <a:lumMod val="50000"/>
                </a:srgbClr>
              </a:solidFill>
              <a:latin typeface="Arial"/>
              <a:cs typeface="Arial"/>
            </a:endParaRPr>
          </a:p>
        </p:txBody>
      </p:sp>
      <p:cxnSp>
        <p:nvCxnSpPr>
          <p:cNvPr id="29" name="Straight Arrow Connector 28"/>
          <p:cNvCxnSpPr/>
          <p:nvPr/>
        </p:nvCxnSpPr>
        <p:spPr bwMode="auto">
          <a:xfrm>
            <a:off x="8327261" y="2831212"/>
            <a:ext cx="0" cy="432000"/>
          </a:xfrm>
          <a:prstGeom prst="straightConnector1">
            <a:avLst/>
          </a:prstGeom>
          <a:noFill/>
          <a:ln w="38100" cap="flat" cmpd="sng" algn="ctr">
            <a:solidFill>
              <a:schemeClr val="tx1"/>
            </a:solidFill>
            <a:prstDash val="solid"/>
            <a:round/>
            <a:headEnd type="none" w="med" len="med"/>
            <a:tailEnd type="triangle" w="lg" len="lg"/>
          </a:ln>
          <a:effectLst/>
        </p:spPr>
      </p:cxnSp>
      <p:sp>
        <p:nvSpPr>
          <p:cNvPr id="30" name="TextBox 29"/>
          <p:cNvSpPr txBox="1"/>
          <p:nvPr/>
        </p:nvSpPr>
        <p:spPr>
          <a:xfrm>
            <a:off x="7586396" y="3401662"/>
            <a:ext cx="1512168" cy="626701"/>
          </a:xfrm>
          <a:prstGeom prst="rect">
            <a:avLst/>
          </a:prstGeom>
          <a:ln/>
        </p:spPr>
        <p:style>
          <a:lnRef idx="1">
            <a:schemeClr val="dk1"/>
          </a:lnRef>
          <a:fillRef idx="2">
            <a:schemeClr val="dk1"/>
          </a:fillRef>
          <a:effectRef idx="1">
            <a:schemeClr val="dk1"/>
          </a:effectRef>
          <a:fontRef idx="minor">
            <a:schemeClr val="dk1"/>
          </a:fontRef>
        </p:style>
        <p:txBody>
          <a:bodyPr wrap="square" lIns="36000" tIns="36000" rIns="36000" bIns="36000" rtlCol="1" anchor="ctr">
            <a:spAutoFit/>
          </a:bodyPr>
          <a:lstStyle/>
          <a:p>
            <a:pPr algn="ctr"/>
            <a:r>
              <a:rPr lang="en-US" dirty="0">
                <a:solidFill>
                  <a:prstClr val="black"/>
                </a:solidFill>
                <a:latin typeface="Arial"/>
                <a:cs typeface="Arial"/>
              </a:rPr>
              <a:t>Increased risk of bleeding</a:t>
            </a:r>
            <a:endParaRPr lang="he-IL" dirty="0">
              <a:solidFill>
                <a:prstClr val="black"/>
              </a:solidFill>
              <a:latin typeface="Arial"/>
              <a:cs typeface="Arial"/>
            </a:endParaRPr>
          </a:p>
        </p:txBody>
      </p:sp>
      <p:sp>
        <p:nvSpPr>
          <p:cNvPr id="9" name="TextBox 8"/>
          <p:cNvSpPr txBox="1"/>
          <p:nvPr/>
        </p:nvSpPr>
        <p:spPr>
          <a:xfrm>
            <a:off x="1758253" y="2812581"/>
            <a:ext cx="1558201" cy="584775"/>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txBody>
          <a:bodyPr wrap="square" rtlCol="1">
            <a:spAutoFit/>
          </a:bodyPr>
          <a:lstStyle/>
          <a:p>
            <a:pPr algn="ctr" rtl="1"/>
            <a:r>
              <a:rPr lang="en-US" sz="3200" b="1" dirty="0">
                <a:solidFill>
                  <a:srgbClr val="00B050"/>
                </a:solidFill>
                <a:effectLst>
                  <a:outerShdw blurRad="38100" dist="38100" dir="2700000" algn="tl">
                    <a:srgbClr val="000000">
                      <a:alpha val="43137"/>
                    </a:srgbClr>
                  </a:outerShdw>
                </a:effectLst>
                <a:latin typeface="Arial"/>
                <a:cs typeface="Arial"/>
              </a:rPr>
              <a:t>NOAC</a:t>
            </a:r>
            <a:endParaRPr lang="he-IL" sz="3200" b="1" dirty="0">
              <a:solidFill>
                <a:srgbClr val="00B050"/>
              </a:solidFill>
              <a:effectLst>
                <a:outerShdw blurRad="38100" dist="38100" dir="2700000" algn="tl">
                  <a:srgbClr val="000000">
                    <a:alpha val="43137"/>
                  </a:srgbClr>
                </a:outerShdw>
              </a:effectLst>
              <a:latin typeface="Arial"/>
              <a:cs typeface="Arial"/>
            </a:endParaRPr>
          </a:p>
        </p:txBody>
      </p:sp>
      <p:sp>
        <p:nvSpPr>
          <p:cNvPr id="25" name="TextBox 24"/>
          <p:cNvSpPr txBox="1"/>
          <p:nvPr/>
        </p:nvSpPr>
        <p:spPr>
          <a:xfrm>
            <a:off x="3569801" y="2573647"/>
            <a:ext cx="1404120" cy="830997"/>
          </a:xfrm>
          <a:prstGeom prst="rect">
            <a:avLst/>
          </a:prstGeom>
          <a:solidFill>
            <a:schemeClr val="accent1">
              <a:lumMod val="20000"/>
              <a:lumOff val="80000"/>
            </a:schemeClr>
          </a:solidFill>
        </p:spPr>
        <p:txBody>
          <a:bodyPr wrap="square" rtlCol="1">
            <a:spAutoFit/>
          </a:bodyPr>
          <a:lstStyle/>
          <a:p>
            <a:pPr algn="ctr" rtl="1"/>
            <a:r>
              <a:rPr lang="en-US" sz="2400" b="1" dirty="0">
                <a:solidFill>
                  <a:srgbClr val="00B050"/>
                </a:solidFill>
                <a:effectLst>
                  <a:outerShdw blurRad="38100" dist="38100" dir="2700000" algn="tl">
                    <a:srgbClr val="000000">
                      <a:alpha val="43137"/>
                    </a:srgbClr>
                  </a:outerShdw>
                </a:effectLst>
                <a:latin typeface="Arial"/>
                <a:cs typeface="Arial"/>
              </a:rPr>
              <a:t>P2Y12 Blocker</a:t>
            </a:r>
            <a:endParaRPr lang="he-IL" sz="2400" b="1" dirty="0">
              <a:solidFill>
                <a:srgbClr val="00B050"/>
              </a:solidFill>
              <a:effectLst>
                <a:outerShdw blurRad="38100" dist="38100" dir="2700000" algn="tl">
                  <a:srgbClr val="000000">
                    <a:alpha val="43137"/>
                  </a:srgbClr>
                </a:outerShdw>
              </a:effectLst>
              <a:latin typeface="Arial"/>
              <a:cs typeface="Arial"/>
            </a:endParaRPr>
          </a:p>
        </p:txBody>
      </p:sp>
      <p:sp>
        <p:nvSpPr>
          <p:cNvPr id="26" name="TextBox 25"/>
          <p:cNvSpPr txBox="1"/>
          <p:nvPr/>
        </p:nvSpPr>
        <p:spPr>
          <a:xfrm>
            <a:off x="2570546" y="4512588"/>
            <a:ext cx="2235138" cy="523220"/>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txBody>
          <a:bodyPr wrap="square" rtlCol="1">
            <a:spAutoFit/>
          </a:bodyPr>
          <a:lstStyle/>
          <a:p>
            <a:pPr algn="ctr" rtl="1"/>
            <a:r>
              <a:rPr lang="en-US" sz="2800" b="1" dirty="0">
                <a:solidFill>
                  <a:srgbClr val="00B050"/>
                </a:solidFill>
                <a:effectLst>
                  <a:outerShdw blurRad="38100" dist="38100" dir="2700000" algn="tl">
                    <a:srgbClr val="000000">
                      <a:alpha val="43137"/>
                    </a:srgbClr>
                  </a:outerShdw>
                </a:effectLst>
                <a:latin typeface="Arial"/>
                <a:cs typeface="Arial"/>
              </a:rPr>
              <a:t>Aspirin??</a:t>
            </a:r>
            <a:endParaRPr lang="he-IL" sz="2800" b="1" dirty="0">
              <a:solidFill>
                <a:srgbClr val="00B050"/>
              </a:solidFill>
              <a:effectLst>
                <a:outerShdw blurRad="38100" dist="38100" dir="2700000" algn="tl">
                  <a:srgbClr val="000000">
                    <a:alpha val="43137"/>
                  </a:srgbClr>
                </a:outerShdw>
              </a:effectLst>
              <a:latin typeface="Arial"/>
              <a:cs typeface="Arial"/>
            </a:endParaRPr>
          </a:p>
        </p:txBody>
      </p:sp>
    </p:spTree>
    <p:extLst>
      <p:ext uri="{BB962C8B-B14F-4D97-AF65-F5344CB8AC3E}">
        <p14:creationId xmlns:p14="http://schemas.microsoft.com/office/powerpoint/2010/main" val="197917733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25" grpId="0" animBg="1"/>
      <p:bldP spid="2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a:t>Stent Thrombosis</a:t>
            </a:r>
            <a:endParaRPr lang="he-IL" sz="2800" dirty="0"/>
          </a:p>
        </p:txBody>
      </p:sp>
      <p:sp>
        <p:nvSpPr>
          <p:cNvPr id="3" name="TextBox 2"/>
          <p:cNvSpPr txBox="1"/>
          <p:nvPr/>
        </p:nvSpPr>
        <p:spPr>
          <a:xfrm>
            <a:off x="1848249" y="1464312"/>
            <a:ext cx="7848872" cy="1338828"/>
          </a:xfrm>
          <a:prstGeom prst="rect">
            <a:avLst/>
          </a:prstGeom>
          <a:noFill/>
        </p:spPr>
        <p:txBody>
          <a:bodyPr wrap="square" rtlCol="1">
            <a:spAutoFit/>
          </a:bodyPr>
          <a:lstStyle/>
          <a:p>
            <a:pPr>
              <a:lnSpc>
                <a:spcPct val="150000"/>
              </a:lnSpc>
            </a:pPr>
            <a:r>
              <a:rPr lang="en-US" u="sng" dirty="0">
                <a:solidFill>
                  <a:schemeClr val="accent4">
                    <a:lumMod val="50000"/>
                  </a:schemeClr>
                </a:solidFill>
                <a:latin typeface="Arial"/>
                <a:cs typeface="Arial"/>
              </a:rPr>
              <a:t>Incidence –  0.5-3%</a:t>
            </a:r>
          </a:p>
          <a:p>
            <a:pPr>
              <a:lnSpc>
                <a:spcPct val="150000"/>
              </a:lnSpc>
            </a:pPr>
            <a:r>
              <a:rPr lang="en-US" dirty="0">
                <a:solidFill>
                  <a:schemeClr val="accent4">
                    <a:lumMod val="50000"/>
                  </a:schemeClr>
                </a:solidFill>
                <a:latin typeface="Arial"/>
                <a:cs typeface="Arial"/>
              </a:rPr>
              <a:t>      Most cases </a:t>
            </a:r>
            <a:r>
              <a:rPr lang="en-US" b="1" dirty="0">
                <a:solidFill>
                  <a:schemeClr val="accent4">
                    <a:lumMod val="50000"/>
                  </a:schemeClr>
                </a:solidFill>
                <a:latin typeface="Arial"/>
                <a:cs typeface="Arial"/>
              </a:rPr>
              <a:t>within 30 days</a:t>
            </a:r>
            <a:r>
              <a:rPr lang="en-US" dirty="0">
                <a:solidFill>
                  <a:schemeClr val="accent4">
                    <a:lumMod val="50000"/>
                  </a:schemeClr>
                </a:solidFill>
                <a:latin typeface="Arial"/>
                <a:cs typeface="Arial"/>
              </a:rPr>
              <a:t>		 </a:t>
            </a:r>
          </a:p>
          <a:p>
            <a:pPr marL="285750" indent="-285750">
              <a:lnSpc>
                <a:spcPct val="150000"/>
              </a:lnSpc>
              <a:buFont typeface="Arial" panose="020B0604020202020204" pitchFamily="34" charset="0"/>
              <a:buChar char="•"/>
            </a:pPr>
            <a:endParaRPr lang="he-IL" dirty="0">
              <a:solidFill>
                <a:schemeClr val="accent4">
                  <a:lumMod val="50000"/>
                </a:schemeClr>
              </a:solidFill>
              <a:latin typeface="Arial"/>
              <a:cs typeface="Arial"/>
            </a:endParaRPr>
          </a:p>
        </p:txBody>
      </p:sp>
      <p:sp>
        <p:nvSpPr>
          <p:cNvPr id="4" name="Rectangle 3"/>
          <p:cNvSpPr/>
          <p:nvPr/>
        </p:nvSpPr>
        <p:spPr>
          <a:xfrm>
            <a:off x="7365994" y="6519239"/>
            <a:ext cx="4948844" cy="253916"/>
          </a:xfrm>
          <a:prstGeom prst="rect">
            <a:avLst/>
          </a:prstGeom>
        </p:spPr>
        <p:txBody>
          <a:bodyPr wrap="square">
            <a:spAutoFit/>
          </a:bodyPr>
          <a:lstStyle/>
          <a:p>
            <a:r>
              <a:rPr lang="en-US" sz="1050" dirty="0" err="1"/>
              <a:t>Cleassen</a:t>
            </a:r>
            <a:r>
              <a:rPr lang="en-US" sz="1050" dirty="0"/>
              <a:t> et al, JACC: Cardiovascular Interventions, 20147(10) :1081-1092</a:t>
            </a:r>
          </a:p>
        </p:txBody>
      </p:sp>
      <p:pic>
        <p:nvPicPr>
          <p:cNvPr id="5" name="Picture 4"/>
          <p:cNvPicPr>
            <a:picLocks noChangeAspect="1"/>
          </p:cNvPicPr>
          <p:nvPr/>
        </p:nvPicPr>
        <p:blipFill rotWithShape="1">
          <a:blip r:embed="rId2"/>
          <a:srcRect l="13125" t="14038" r="19309" b="39373"/>
          <a:stretch/>
        </p:blipFill>
        <p:spPr>
          <a:xfrm>
            <a:off x="7058800" y="1562791"/>
            <a:ext cx="3652971" cy="1504605"/>
          </a:xfrm>
          <a:prstGeom prst="rect">
            <a:avLst/>
          </a:prstGeom>
        </p:spPr>
      </p:pic>
      <p:pic>
        <p:nvPicPr>
          <p:cNvPr id="6" name="Picture 5"/>
          <p:cNvPicPr>
            <a:picLocks noChangeAspect="1"/>
          </p:cNvPicPr>
          <p:nvPr/>
        </p:nvPicPr>
        <p:blipFill>
          <a:blip r:embed="rId3"/>
          <a:stretch>
            <a:fillRect/>
          </a:stretch>
        </p:blipFill>
        <p:spPr>
          <a:xfrm>
            <a:off x="5125815" y="3877712"/>
            <a:ext cx="3065665" cy="1532833"/>
          </a:xfrm>
          <a:prstGeom prst="rect">
            <a:avLst/>
          </a:prstGeom>
        </p:spPr>
      </p:pic>
      <p:sp>
        <p:nvSpPr>
          <p:cNvPr id="9" name="TextBox 8"/>
          <p:cNvSpPr txBox="1"/>
          <p:nvPr/>
        </p:nvSpPr>
        <p:spPr>
          <a:xfrm>
            <a:off x="1848249" y="3665058"/>
            <a:ext cx="2877935" cy="1338828"/>
          </a:xfrm>
          <a:prstGeom prst="rect">
            <a:avLst/>
          </a:prstGeom>
          <a:noFill/>
        </p:spPr>
        <p:txBody>
          <a:bodyPr wrap="square" rtlCol="1">
            <a:spAutoFit/>
          </a:bodyPr>
          <a:lstStyle/>
          <a:p>
            <a:pPr>
              <a:lnSpc>
                <a:spcPct val="150000"/>
              </a:lnSpc>
            </a:pPr>
            <a:r>
              <a:rPr lang="en-US" u="sng" dirty="0">
                <a:solidFill>
                  <a:schemeClr val="accent4">
                    <a:lumMod val="50000"/>
                  </a:schemeClr>
                </a:solidFill>
              </a:rPr>
              <a:t>Mortality:</a:t>
            </a:r>
          </a:p>
          <a:p>
            <a:pPr>
              <a:lnSpc>
                <a:spcPct val="150000"/>
              </a:lnSpc>
            </a:pPr>
            <a:r>
              <a:rPr lang="en-US" dirty="0">
                <a:solidFill>
                  <a:schemeClr val="accent4">
                    <a:lumMod val="50000"/>
                  </a:schemeClr>
                </a:solidFill>
              </a:rPr>
              <a:t>    </a:t>
            </a:r>
            <a:r>
              <a:rPr lang="en-US" b="1" dirty="0">
                <a:solidFill>
                  <a:schemeClr val="accent4">
                    <a:lumMod val="50000"/>
                  </a:schemeClr>
                </a:solidFill>
              </a:rPr>
              <a:t>10-40% </a:t>
            </a:r>
          </a:p>
          <a:p>
            <a:pPr>
              <a:lnSpc>
                <a:spcPct val="150000"/>
              </a:lnSpc>
            </a:pPr>
            <a:r>
              <a:rPr lang="en-US" dirty="0">
                <a:solidFill>
                  <a:schemeClr val="accent4">
                    <a:lumMod val="50000"/>
                  </a:schemeClr>
                </a:solidFill>
              </a:rPr>
              <a:t>    Subacute&gt;late</a:t>
            </a:r>
            <a:endParaRPr lang="he-IL" dirty="0"/>
          </a:p>
        </p:txBody>
      </p:sp>
    </p:spTree>
    <p:extLst>
      <p:ext uri="{BB962C8B-B14F-4D97-AF65-F5344CB8AC3E}">
        <p14:creationId xmlns:p14="http://schemas.microsoft.com/office/powerpoint/2010/main" val="21596469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3932" y="222078"/>
            <a:ext cx="10117666" cy="563562"/>
          </a:xfrm>
        </p:spPr>
        <p:txBody>
          <a:bodyPr/>
          <a:lstStyle/>
          <a:p>
            <a:pPr algn="ctr" rtl="0"/>
            <a:r>
              <a:rPr lang="en-US" sz="2800" dirty="0"/>
              <a:t>Stent Thrombosis</a:t>
            </a:r>
            <a:endParaRPr lang="he-IL" sz="2800" dirty="0"/>
          </a:p>
        </p:txBody>
      </p:sp>
      <p:sp>
        <p:nvSpPr>
          <p:cNvPr id="3" name="TextBox 2"/>
          <p:cNvSpPr txBox="1"/>
          <p:nvPr/>
        </p:nvSpPr>
        <p:spPr>
          <a:xfrm>
            <a:off x="215546" y="1235422"/>
            <a:ext cx="7848872" cy="456535"/>
          </a:xfrm>
          <a:prstGeom prst="rect">
            <a:avLst/>
          </a:prstGeom>
          <a:noFill/>
        </p:spPr>
        <p:txBody>
          <a:bodyPr wrap="square" rtlCol="1">
            <a:spAutoFit/>
          </a:bodyPr>
          <a:lstStyle/>
          <a:p>
            <a:pPr>
              <a:lnSpc>
                <a:spcPct val="150000"/>
              </a:lnSpc>
            </a:pPr>
            <a:r>
              <a:rPr lang="en-US" dirty="0">
                <a:solidFill>
                  <a:schemeClr val="accent4">
                    <a:lumMod val="50000"/>
                  </a:schemeClr>
                </a:solidFill>
                <a:latin typeface="Arial"/>
                <a:cs typeface="Arial"/>
              </a:rPr>
              <a:t>Anti platelets are more effective than anticoagulants </a:t>
            </a:r>
            <a:endParaRPr lang="he-IL" dirty="0">
              <a:solidFill>
                <a:schemeClr val="accent4">
                  <a:lumMod val="50000"/>
                </a:schemeClr>
              </a:solidFill>
              <a:latin typeface="Arial"/>
              <a:cs typeface="Arial"/>
            </a:endParaRPr>
          </a:p>
        </p:txBody>
      </p:sp>
      <p:pic>
        <p:nvPicPr>
          <p:cNvPr id="8" name="Picture 7"/>
          <p:cNvPicPr>
            <a:picLocks noChangeAspect="1"/>
          </p:cNvPicPr>
          <p:nvPr/>
        </p:nvPicPr>
        <p:blipFill>
          <a:blip r:embed="rId2">
            <a:duotone>
              <a:prstClr val="black"/>
              <a:schemeClr val="accent1">
                <a:tint val="45000"/>
                <a:satMod val="400000"/>
              </a:schemeClr>
            </a:duotone>
          </a:blip>
          <a:stretch>
            <a:fillRect/>
          </a:stretch>
        </p:blipFill>
        <p:spPr>
          <a:xfrm>
            <a:off x="556728" y="2083408"/>
            <a:ext cx="3796233" cy="2759479"/>
          </a:xfrm>
          <a:prstGeom prst="rect">
            <a:avLst/>
          </a:prstGeom>
        </p:spPr>
      </p:pic>
      <p:sp>
        <p:nvSpPr>
          <p:cNvPr id="10" name="Rectangle 9"/>
          <p:cNvSpPr/>
          <p:nvPr/>
        </p:nvSpPr>
        <p:spPr>
          <a:xfrm>
            <a:off x="6116814" y="6646071"/>
            <a:ext cx="3013967" cy="246221"/>
          </a:xfrm>
          <a:prstGeom prst="rect">
            <a:avLst/>
          </a:prstGeom>
        </p:spPr>
        <p:txBody>
          <a:bodyPr wrap="none">
            <a:spAutoFit/>
          </a:bodyPr>
          <a:lstStyle/>
          <a:p>
            <a:r>
              <a:rPr lang="en-US" altLang="he-IL" sz="1000" dirty="0">
                <a:cs typeface="Arial Unicode MS" pitchFamily="32" charset="0"/>
              </a:rPr>
              <a:t>Leon MB et al. N </a:t>
            </a:r>
            <a:r>
              <a:rPr lang="en-US" altLang="he-IL" sz="1000" dirty="0" err="1">
                <a:cs typeface="Arial Unicode MS" pitchFamily="32" charset="0"/>
              </a:rPr>
              <a:t>Engl</a:t>
            </a:r>
            <a:r>
              <a:rPr lang="en-US" altLang="he-IL" sz="1000" dirty="0">
                <a:cs typeface="Arial Unicode MS" pitchFamily="32" charset="0"/>
              </a:rPr>
              <a:t> J Med 1998;339:1665-1671</a:t>
            </a:r>
            <a:endParaRPr lang="he-IL" sz="1000" dirty="0"/>
          </a:p>
        </p:txBody>
      </p:sp>
      <p:sp>
        <p:nvSpPr>
          <p:cNvPr id="12" name="Rectangle 2"/>
          <p:cNvSpPr txBox="1">
            <a:spLocks noChangeArrowheads="1"/>
          </p:cNvSpPr>
          <p:nvPr/>
        </p:nvSpPr>
        <p:spPr bwMode="auto">
          <a:xfrm>
            <a:off x="9330455" y="6561666"/>
            <a:ext cx="3016816" cy="347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13607" rIns="0" bIns="0" numCol="1" anchor="ctr" anchorCtr="0" compatLnSpc="1">
            <a:prstTxWarp prst="textNoShape">
              <a:avLst/>
            </a:prstTxWarp>
          </a:bodyPr>
          <a:lstStyle>
            <a:lvl1pPr algn="l" rtl="1" eaLnBrk="1" fontAlgn="base" hangingPunct="1">
              <a:spcBef>
                <a:spcPct val="0"/>
              </a:spcBef>
              <a:spcAft>
                <a:spcPct val="0"/>
              </a:spcAft>
              <a:defRPr sz="2400" b="1">
                <a:solidFill>
                  <a:srgbClr val="660033"/>
                </a:solidFill>
                <a:latin typeface="+mj-lt"/>
                <a:ea typeface="MS PGothic" pitchFamily="34" charset="-128"/>
                <a:cs typeface="+mj-cs"/>
              </a:defRPr>
            </a:lvl1pPr>
            <a:lvl2pPr algn="l" rtl="1" eaLnBrk="1" fontAlgn="base" hangingPunct="1">
              <a:spcBef>
                <a:spcPct val="0"/>
              </a:spcBef>
              <a:spcAft>
                <a:spcPct val="0"/>
              </a:spcAft>
              <a:defRPr sz="2400" b="1">
                <a:solidFill>
                  <a:srgbClr val="660033"/>
                </a:solidFill>
                <a:latin typeface="Arial" pitchFamily="34" charset="0"/>
                <a:ea typeface="MS PGothic" pitchFamily="34" charset="-128"/>
                <a:cs typeface="Arial" pitchFamily="34" charset="0"/>
              </a:defRPr>
            </a:lvl2pPr>
            <a:lvl3pPr algn="l" rtl="1" eaLnBrk="1" fontAlgn="base" hangingPunct="1">
              <a:spcBef>
                <a:spcPct val="0"/>
              </a:spcBef>
              <a:spcAft>
                <a:spcPct val="0"/>
              </a:spcAft>
              <a:defRPr sz="2400" b="1">
                <a:solidFill>
                  <a:srgbClr val="660033"/>
                </a:solidFill>
                <a:latin typeface="Arial" pitchFamily="34" charset="0"/>
                <a:ea typeface="MS PGothic" pitchFamily="34" charset="-128"/>
                <a:cs typeface="Arial" pitchFamily="34" charset="0"/>
              </a:defRPr>
            </a:lvl3pPr>
            <a:lvl4pPr algn="l" rtl="1" eaLnBrk="1" fontAlgn="base" hangingPunct="1">
              <a:spcBef>
                <a:spcPct val="0"/>
              </a:spcBef>
              <a:spcAft>
                <a:spcPct val="0"/>
              </a:spcAft>
              <a:defRPr sz="2400" b="1">
                <a:solidFill>
                  <a:srgbClr val="660033"/>
                </a:solidFill>
                <a:latin typeface="Arial" pitchFamily="34" charset="0"/>
                <a:ea typeface="MS PGothic" pitchFamily="34" charset="-128"/>
                <a:cs typeface="Arial" pitchFamily="34" charset="0"/>
              </a:defRPr>
            </a:lvl4pPr>
            <a:lvl5pPr algn="l" rtl="1" eaLnBrk="1" fontAlgn="base" hangingPunct="1">
              <a:spcBef>
                <a:spcPct val="0"/>
              </a:spcBef>
              <a:spcAft>
                <a:spcPct val="0"/>
              </a:spcAft>
              <a:defRPr sz="2400" b="1">
                <a:solidFill>
                  <a:srgbClr val="660033"/>
                </a:solidFill>
                <a:latin typeface="Arial" pitchFamily="34" charset="0"/>
                <a:ea typeface="MS PGothic" pitchFamily="34" charset="-128"/>
                <a:cs typeface="Arial" pitchFamily="34" charset="0"/>
              </a:defRPr>
            </a:lvl5pPr>
            <a:lvl6pPr marL="457200" algn="l" rtl="1" eaLnBrk="1" fontAlgn="base" hangingPunct="1">
              <a:lnSpc>
                <a:spcPct val="90000"/>
              </a:lnSpc>
              <a:spcBef>
                <a:spcPct val="30000"/>
              </a:spcBef>
              <a:spcAft>
                <a:spcPct val="0"/>
              </a:spcAft>
              <a:defRPr sz="2400" b="1">
                <a:solidFill>
                  <a:srgbClr val="3A76AD"/>
                </a:solidFill>
                <a:latin typeface="Arial" pitchFamily="34" charset="0"/>
                <a:cs typeface="Arial" pitchFamily="34" charset="0"/>
              </a:defRPr>
            </a:lvl6pPr>
            <a:lvl7pPr marL="914400" algn="l" rtl="1" eaLnBrk="1" fontAlgn="base" hangingPunct="1">
              <a:lnSpc>
                <a:spcPct val="90000"/>
              </a:lnSpc>
              <a:spcBef>
                <a:spcPct val="30000"/>
              </a:spcBef>
              <a:spcAft>
                <a:spcPct val="0"/>
              </a:spcAft>
              <a:defRPr sz="2400" b="1">
                <a:solidFill>
                  <a:srgbClr val="3A76AD"/>
                </a:solidFill>
                <a:latin typeface="Arial" pitchFamily="34" charset="0"/>
                <a:cs typeface="Arial" pitchFamily="34" charset="0"/>
              </a:defRPr>
            </a:lvl7pPr>
            <a:lvl8pPr marL="1371600" algn="l" rtl="1" eaLnBrk="1" fontAlgn="base" hangingPunct="1">
              <a:lnSpc>
                <a:spcPct val="90000"/>
              </a:lnSpc>
              <a:spcBef>
                <a:spcPct val="30000"/>
              </a:spcBef>
              <a:spcAft>
                <a:spcPct val="0"/>
              </a:spcAft>
              <a:defRPr sz="2400" b="1">
                <a:solidFill>
                  <a:srgbClr val="3A76AD"/>
                </a:solidFill>
                <a:latin typeface="Arial" pitchFamily="34" charset="0"/>
                <a:cs typeface="Arial" pitchFamily="34" charset="0"/>
              </a:defRPr>
            </a:lvl8pPr>
            <a:lvl9pPr marL="1828800" algn="l" rtl="1" eaLnBrk="1" fontAlgn="base" hangingPunct="1">
              <a:lnSpc>
                <a:spcPct val="90000"/>
              </a:lnSpc>
              <a:spcBef>
                <a:spcPct val="30000"/>
              </a:spcBef>
              <a:spcAft>
                <a:spcPct val="0"/>
              </a:spcAft>
              <a:defRPr sz="2400" b="1">
                <a:solidFill>
                  <a:srgbClr val="3A76AD"/>
                </a:solidFill>
                <a:latin typeface="Arial" pitchFamily="34" charset="0"/>
                <a:cs typeface="Arial" pitchFamily="34" charset="0"/>
              </a:defRPr>
            </a:lvl9pPr>
          </a:lstStyle>
          <a:p>
            <a:pPr>
              <a:tabLst>
                <a:tab pos="723900" algn="l"/>
                <a:tab pos="1447800" algn="l"/>
                <a:tab pos="2171700" algn="l"/>
                <a:tab pos="2895600" algn="l"/>
                <a:tab pos="3619500" algn="l"/>
                <a:tab pos="4343400" algn="l"/>
                <a:tab pos="5067300" algn="l"/>
                <a:tab pos="5791200" algn="l"/>
                <a:tab pos="6515100" algn="l"/>
              </a:tabLst>
            </a:pPr>
            <a:r>
              <a:rPr lang="fr-FR" altLang="he-IL" sz="1000" b="0" kern="0" dirty="0">
                <a:solidFill>
                  <a:schemeClr val="tx1"/>
                </a:solidFill>
                <a:cs typeface="Arial Unicode MS" pitchFamily="32" charset="0"/>
              </a:rPr>
              <a:t>Active W. Lancet. 2006 Jun 10;367(9526):1903-12</a:t>
            </a:r>
            <a:endParaRPr lang="en-US" altLang="he-IL" sz="1000" b="0" kern="0" dirty="0">
              <a:solidFill>
                <a:schemeClr val="tx1"/>
              </a:solidFill>
              <a:cs typeface="Arial Unicode MS" pitchFamily="32" charset="0"/>
            </a:endParaRPr>
          </a:p>
        </p:txBody>
      </p:sp>
      <p:sp>
        <p:nvSpPr>
          <p:cNvPr id="13" name="Rectangle 12"/>
          <p:cNvSpPr/>
          <p:nvPr/>
        </p:nvSpPr>
        <p:spPr>
          <a:xfrm>
            <a:off x="556728" y="4842887"/>
            <a:ext cx="6096000" cy="1661993"/>
          </a:xfrm>
          <a:prstGeom prst="rect">
            <a:avLst/>
          </a:prstGeom>
        </p:spPr>
        <p:txBody>
          <a:bodyPr>
            <a:spAutoFit/>
          </a:bodyPr>
          <a:lstStyle/>
          <a:p>
            <a:pPr>
              <a:lnSpc>
                <a:spcPct val="150000"/>
              </a:lnSpc>
            </a:pPr>
            <a:r>
              <a:rPr lang="en-US" u="sng" dirty="0">
                <a:solidFill>
                  <a:schemeClr val="accent4">
                    <a:lumMod val="50000"/>
                  </a:schemeClr>
                </a:solidFill>
              </a:rPr>
              <a:t>Risk factors:</a:t>
            </a:r>
          </a:p>
          <a:p>
            <a:pPr>
              <a:lnSpc>
                <a:spcPct val="150000"/>
              </a:lnSpc>
            </a:pPr>
            <a:r>
              <a:rPr lang="en-US" dirty="0">
                <a:solidFill>
                  <a:schemeClr val="accent4">
                    <a:lumMod val="50000"/>
                  </a:schemeClr>
                </a:solidFill>
              </a:rPr>
              <a:t>       </a:t>
            </a:r>
            <a:r>
              <a:rPr lang="en-US" b="1" dirty="0">
                <a:solidFill>
                  <a:schemeClr val="accent4">
                    <a:lumMod val="50000"/>
                  </a:schemeClr>
                </a:solidFill>
              </a:rPr>
              <a:t>Premature DAPT cessation</a:t>
            </a:r>
          </a:p>
          <a:p>
            <a:pPr>
              <a:lnSpc>
                <a:spcPct val="150000"/>
              </a:lnSpc>
            </a:pPr>
            <a:r>
              <a:rPr lang="en-US" sz="1600" dirty="0">
                <a:solidFill>
                  <a:schemeClr val="accent4">
                    <a:lumMod val="50000"/>
                  </a:schemeClr>
                </a:solidFill>
              </a:rPr>
              <a:t>        ACS, STEMI</a:t>
            </a:r>
          </a:p>
          <a:p>
            <a:pPr>
              <a:lnSpc>
                <a:spcPct val="150000"/>
              </a:lnSpc>
            </a:pPr>
            <a:r>
              <a:rPr lang="en-US" sz="1600" dirty="0">
                <a:solidFill>
                  <a:schemeClr val="accent4">
                    <a:lumMod val="50000"/>
                  </a:schemeClr>
                </a:solidFill>
              </a:rPr>
              <a:t>        Technical issues</a:t>
            </a:r>
            <a:endParaRPr lang="en-US" dirty="0">
              <a:solidFill>
                <a:schemeClr val="accent4">
                  <a:lumMod val="50000"/>
                </a:schemeClr>
              </a:solidFill>
            </a:endParaRPr>
          </a:p>
        </p:txBody>
      </p:sp>
      <p:pic>
        <p:nvPicPr>
          <p:cNvPr id="17" name="Picture 16"/>
          <p:cNvPicPr>
            <a:picLocks noChangeAspect="1"/>
          </p:cNvPicPr>
          <p:nvPr/>
        </p:nvPicPr>
        <p:blipFill rotWithShape="1">
          <a:blip r:embed="rId3"/>
          <a:srcRect l="1585" t="16178" r="12422" b="9281"/>
          <a:stretch/>
        </p:blipFill>
        <p:spPr>
          <a:xfrm>
            <a:off x="6749505" y="2083408"/>
            <a:ext cx="4089358" cy="2658533"/>
          </a:xfrm>
          <a:prstGeom prst="rect">
            <a:avLst/>
          </a:prstGeom>
        </p:spPr>
      </p:pic>
      <p:sp>
        <p:nvSpPr>
          <p:cNvPr id="18" name="Title 1"/>
          <p:cNvSpPr txBox="1">
            <a:spLocks/>
          </p:cNvSpPr>
          <p:nvPr/>
        </p:nvSpPr>
        <p:spPr bwMode="auto">
          <a:xfrm>
            <a:off x="7213601" y="185715"/>
            <a:ext cx="2279606"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1" eaLnBrk="1" fontAlgn="base" hangingPunct="1">
              <a:spcBef>
                <a:spcPct val="0"/>
              </a:spcBef>
              <a:spcAft>
                <a:spcPct val="0"/>
              </a:spcAft>
              <a:defRPr sz="2400" b="1">
                <a:solidFill>
                  <a:srgbClr val="660033"/>
                </a:solidFill>
                <a:latin typeface="+mj-lt"/>
                <a:ea typeface="MS PGothic" pitchFamily="34" charset="-128"/>
                <a:cs typeface="+mj-cs"/>
              </a:defRPr>
            </a:lvl1pPr>
            <a:lvl2pPr algn="l" rtl="1" eaLnBrk="1" fontAlgn="base" hangingPunct="1">
              <a:spcBef>
                <a:spcPct val="0"/>
              </a:spcBef>
              <a:spcAft>
                <a:spcPct val="0"/>
              </a:spcAft>
              <a:defRPr sz="2400" b="1">
                <a:solidFill>
                  <a:srgbClr val="660033"/>
                </a:solidFill>
                <a:latin typeface="Arial" pitchFamily="34" charset="0"/>
                <a:ea typeface="MS PGothic" pitchFamily="34" charset="-128"/>
                <a:cs typeface="Arial" pitchFamily="34" charset="0"/>
              </a:defRPr>
            </a:lvl2pPr>
            <a:lvl3pPr algn="l" rtl="1" eaLnBrk="1" fontAlgn="base" hangingPunct="1">
              <a:spcBef>
                <a:spcPct val="0"/>
              </a:spcBef>
              <a:spcAft>
                <a:spcPct val="0"/>
              </a:spcAft>
              <a:defRPr sz="2400" b="1">
                <a:solidFill>
                  <a:srgbClr val="660033"/>
                </a:solidFill>
                <a:latin typeface="Arial" pitchFamily="34" charset="0"/>
                <a:ea typeface="MS PGothic" pitchFamily="34" charset="-128"/>
                <a:cs typeface="Arial" pitchFamily="34" charset="0"/>
              </a:defRPr>
            </a:lvl3pPr>
            <a:lvl4pPr algn="l" rtl="1" eaLnBrk="1" fontAlgn="base" hangingPunct="1">
              <a:spcBef>
                <a:spcPct val="0"/>
              </a:spcBef>
              <a:spcAft>
                <a:spcPct val="0"/>
              </a:spcAft>
              <a:defRPr sz="2400" b="1">
                <a:solidFill>
                  <a:srgbClr val="660033"/>
                </a:solidFill>
                <a:latin typeface="Arial" pitchFamily="34" charset="0"/>
                <a:ea typeface="MS PGothic" pitchFamily="34" charset="-128"/>
                <a:cs typeface="Arial" pitchFamily="34" charset="0"/>
              </a:defRPr>
            </a:lvl4pPr>
            <a:lvl5pPr algn="l" rtl="1" eaLnBrk="1" fontAlgn="base" hangingPunct="1">
              <a:spcBef>
                <a:spcPct val="0"/>
              </a:spcBef>
              <a:spcAft>
                <a:spcPct val="0"/>
              </a:spcAft>
              <a:defRPr sz="2400" b="1">
                <a:solidFill>
                  <a:srgbClr val="660033"/>
                </a:solidFill>
                <a:latin typeface="Arial" pitchFamily="34" charset="0"/>
                <a:ea typeface="MS PGothic" pitchFamily="34" charset="-128"/>
                <a:cs typeface="Arial" pitchFamily="34" charset="0"/>
              </a:defRPr>
            </a:lvl5pPr>
            <a:lvl6pPr marL="457200" algn="l" rtl="1" eaLnBrk="1" fontAlgn="base" hangingPunct="1">
              <a:lnSpc>
                <a:spcPct val="90000"/>
              </a:lnSpc>
              <a:spcBef>
                <a:spcPct val="30000"/>
              </a:spcBef>
              <a:spcAft>
                <a:spcPct val="0"/>
              </a:spcAft>
              <a:defRPr sz="2400" b="1">
                <a:solidFill>
                  <a:srgbClr val="3A76AD"/>
                </a:solidFill>
                <a:latin typeface="Arial" pitchFamily="34" charset="0"/>
                <a:cs typeface="Arial" pitchFamily="34" charset="0"/>
              </a:defRPr>
            </a:lvl6pPr>
            <a:lvl7pPr marL="914400" algn="l" rtl="1" eaLnBrk="1" fontAlgn="base" hangingPunct="1">
              <a:lnSpc>
                <a:spcPct val="90000"/>
              </a:lnSpc>
              <a:spcBef>
                <a:spcPct val="30000"/>
              </a:spcBef>
              <a:spcAft>
                <a:spcPct val="0"/>
              </a:spcAft>
              <a:defRPr sz="2400" b="1">
                <a:solidFill>
                  <a:srgbClr val="3A76AD"/>
                </a:solidFill>
                <a:latin typeface="Arial" pitchFamily="34" charset="0"/>
                <a:cs typeface="Arial" pitchFamily="34" charset="0"/>
              </a:defRPr>
            </a:lvl7pPr>
            <a:lvl8pPr marL="1371600" algn="l" rtl="1" eaLnBrk="1" fontAlgn="base" hangingPunct="1">
              <a:lnSpc>
                <a:spcPct val="90000"/>
              </a:lnSpc>
              <a:spcBef>
                <a:spcPct val="30000"/>
              </a:spcBef>
              <a:spcAft>
                <a:spcPct val="0"/>
              </a:spcAft>
              <a:defRPr sz="2400" b="1">
                <a:solidFill>
                  <a:srgbClr val="3A76AD"/>
                </a:solidFill>
                <a:latin typeface="Arial" pitchFamily="34" charset="0"/>
                <a:cs typeface="Arial" pitchFamily="34" charset="0"/>
              </a:defRPr>
            </a:lvl8pPr>
            <a:lvl9pPr marL="1828800" algn="l" rtl="1" eaLnBrk="1" fontAlgn="base" hangingPunct="1">
              <a:lnSpc>
                <a:spcPct val="90000"/>
              </a:lnSpc>
              <a:spcBef>
                <a:spcPct val="30000"/>
              </a:spcBef>
              <a:spcAft>
                <a:spcPct val="0"/>
              </a:spcAft>
              <a:defRPr sz="2400" b="1">
                <a:solidFill>
                  <a:srgbClr val="3A76AD"/>
                </a:solidFill>
                <a:latin typeface="Arial" pitchFamily="34" charset="0"/>
                <a:cs typeface="Arial" pitchFamily="34" charset="0"/>
              </a:defRPr>
            </a:lvl9pPr>
          </a:lstStyle>
          <a:p>
            <a:pPr rtl="0"/>
            <a:r>
              <a:rPr lang="en-US" sz="2800" kern="0" dirty="0"/>
              <a:t>Stroke in AF</a:t>
            </a:r>
            <a:endParaRPr lang="he-IL" sz="2800" kern="0" dirty="0"/>
          </a:p>
        </p:txBody>
      </p:sp>
      <p:sp>
        <p:nvSpPr>
          <p:cNvPr id="19" name="TextBox 18"/>
          <p:cNvSpPr txBox="1"/>
          <p:nvPr/>
        </p:nvSpPr>
        <p:spPr>
          <a:xfrm>
            <a:off x="6074479" y="1229663"/>
            <a:ext cx="7848872" cy="456535"/>
          </a:xfrm>
          <a:prstGeom prst="rect">
            <a:avLst/>
          </a:prstGeom>
          <a:noFill/>
        </p:spPr>
        <p:txBody>
          <a:bodyPr wrap="square" rtlCol="1">
            <a:spAutoFit/>
          </a:bodyPr>
          <a:lstStyle/>
          <a:p>
            <a:pPr>
              <a:lnSpc>
                <a:spcPct val="150000"/>
              </a:lnSpc>
            </a:pPr>
            <a:r>
              <a:rPr lang="en-US" dirty="0">
                <a:solidFill>
                  <a:schemeClr val="accent4">
                    <a:lumMod val="50000"/>
                  </a:schemeClr>
                </a:solidFill>
              </a:rPr>
              <a:t>Anticoagulants are more effective than anti </a:t>
            </a:r>
            <a:r>
              <a:rPr lang="en-US" dirty="0">
                <a:solidFill>
                  <a:schemeClr val="accent4">
                    <a:lumMod val="50000"/>
                  </a:schemeClr>
                </a:solidFill>
                <a:latin typeface="Arial"/>
                <a:cs typeface="Arial"/>
              </a:rPr>
              <a:t>platelets </a:t>
            </a:r>
            <a:endParaRPr lang="he-IL" dirty="0">
              <a:solidFill>
                <a:schemeClr val="accent4">
                  <a:lumMod val="50000"/>
                </a:schemeClr>
              </a:solidFill>
              <a:latin typeface="Arial"/>
              <a:cs typeface="Arial"/>
            </a:endParaRPr>
          </a:p>
        </p:txBody>
      </p:sp>
    </p:spTree>
    <p:extLst>
      <p:ext uri="{BB962C8B-B14F-4D97-AF65-F5344CB8AC3E}">
        <p14:creationId xmlns:p14="http://schemas.microsoft.com/office/powerpoint/2010/main" val="423984724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8"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rrow: Pentagon 33">
            <a:extLst>
              <a:ext uri="{FF2B5EF4-FFF2-40B4-BE49-F238E27FC236}">
                <a16:creationId xmlns:a16="http://schemas.microsoft.com/office/drawing/2014/main" id="{FEFB863D-C21C-475E-947C-FED6F2F57270}"/>
              </a:ext>
            </a:extLst>
          </p:cNvPr>
          <p:cNvSpPr/>
          <p:nvPr/>
        </p:nvSpPr>
        <p:spPr>
          <a:xfrm>
            <a:off x="6644960" y="2816040"/>
            <a:ext cx="3195456" cy="969997"/>
          </a:xfrm>
          <a:prstGeom prst="homePlate">
            <a:avLst/>
          </a:prstGeom>
          <a:solidFill>
            <a:schemeClr val="bg1">
              <a:lumMod val="50000"/>
            </a:schemeClr>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51428" tIns="25717" rIns="51428" bIns="25717" rtlCol="0" anchor="ctr"/>
          <a:lstStyle/>
          <a:p>
            <a:pPr algn="ctr" defTabSz="512411" fontAlgn="base">
              <a:spcBef>
                <a:spcPct val="0"/>
              </a:spcBef>
              <a:spcAft>
                <a:spcPct val="0"/>
              </a:spcAft>
              <a:defRPr/>
            </a:pPr>
            <a:endParaRPr lang="en-GB" sz="1400" dirty="0">
              <a:solidFill>
                <a:srgbClr val="FFFFFF"/>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AE7DB956-90CC-458E-A9C5-CA3E3916F015}"/>
              </a:ext>
            </a:extLst>
          </p:cNvPr>
          <p:cNvSpPr>
            <a:spLocks noGrp="1"/>
          </p:cNvSpPr>
          <p:nvPr>
            <p:ph type="title" idx="4294967295"/>
          </p:nvPr>
        </p:nvSpPr>
        <p:spPr>
          <a:xfrm>
            <a:off x="1736171" y="-7938"/>
            <a:ext cx="8716963" cy="1047751"/>
          </a:xfrm>
        </p:spPr>
        <p:txBody>
          <a:bodyPr>
            <a:noAutofit/>
          </a:bodyPr>
          <a:lstStyle/>
          <a:p>
            <a:pPr algn="ctr" rtl="0"/>
            <a:r>
              <a:rPr lang="en-GB" sz="2800" dirty="0">
                <a:solidFill>
                  <a:schemeClr val="accent2">
                    <a:lumMod val="50000"/>
                  </a:schemeClr>
                </a:solidFill>
                <a:latin typeface="Arial" panose="020B0604020202020204" pitchFamily="34" charset="0"/>
                <a:cs typeface="Arial" panose="020B0604020202020204" pitchFamily="34" charset="0"/>
              </a:rPr>
              <a:t> AF and  ACS/PCI</a:t>
            </a:r>
          </a:p>
        </p:txBody>
      </p:sp>
      <p:sp>
        <p:nvSpPr>
          <p:cNvPr id="4" name="Text Placeholder 3">
            <a:extLst>
              <a:ext uri="{FF2B5EF4-FFF2-40B4-BE49-F238E27FC236}">
                <a16:creationId xmlns:a16="http://schemas.microsoft.com/office/drawing/2014/main" id="{86068E15-E9BB-4D76-A60F-94ECB9738F0E}"/>
              </a:ext>
            </a:extLst>
          </p:cNvPr>
          <p:cNvSpPr>
            <a:spLocks noGrp="1"/>
          </p:cNvSpPr>
          <p:nvPr>
            <p:ph type="body" sz="quarter" idx="4294967295"/>
          </p:nvPr>
        </p:nvSpPr>
        <p:spPr>
          <a:xfrm>
            <a:off x="1608630" y="6393091"/>
            <a:ext cx="8640960" cy="512763"/>
          </a:xfrm>
        </p:spPr>
        <p:txBody>
          <a:bodyPr/>
          <a:lstStyle/>
          <a:p>
            <a:pPr marL="0" indent="0" algn="l" rtl="0">
              <a:lnSpc>
                <a:spcPct val="100000"/>
              </a:lnSpc>
              <a:buNone/>
            </a:pPr>
            <a:r>
              <a:rPr lang="en-GB" sz="1200" i="1" dirty="0">
                <a:solidFill>
                  <a:schemeClr val="tx1"/>
                </a:solidFill>
                <a:latin typeface="Arial" panose="020B0604020202020204" pitchFamily="34" charset="0"/>
                <a:cs typeface="Arial" panose="020B0604020202020204" pitchFamily="34" charset="0"/>
              </a:rPr>
              <a:t>1. Gibson CM, et al. N </a:t>
            </a:r>
            <a:r>
              <a:rPr lang="en-GB" sz="1200" i="1" dirty="0" err="1">
                <a:solidFill>
                  <a:schemeClr val="tx1"/>
                </a:solidFill>
                <a:latin typeface="Arial" panose="020B0604020202020204" pitchFamily="34" charset="0"/>
                <a:cs typeface="Arial" panose="020B0604020202020204" pitchFamily="34" charset="0"/>
              </a:rPr>
              <a:t>Engl</a:t>
            </a:r>
            <a:r>
              <a:rPr lang="en-GB" sz="1200" i="1" dirty="0">
                <a:solidFill>
                  <a:schemeClr val="tx1"/>
                </a:solidFill>
                <a:latin typeface="Arial" panose="020B0604020202020204" pitchFamily="34" charset="0"/>
                <a:cs typeface="Arial" panose="020B0604020202020204" pitchFamily="34" charset="0"/>
              </a:rPr>
              <a:t> J Med 2016;375:2423–2434; 2. Cannon CP, et al. N </a:t>
            </a:r>
            <a:r>
              <a:rPr lang="en-GB" sz="1200" i="1" dirty="0" err="1">
                <a:solidFill>
                  <a:schemeClr val="tx1"/>
                </a:solidFill>
                <a:latin typeface="Arial" panose="020B0604020202020204" pitchFamily="34" charset="0"/>
                <a:cs typeface="Arial" panose="020B0604020202020204" pitchFamily="34" charset="0"/>
              </a:rPr>
              <a:t>Engl</a:t>
            </a:r>
            <a:r>
              <a:rPr lang="en-GB" sz="1200" i="1" dirty="0">
                <a:solidFill>
                  <a:schemeClr val="tx1"/>
                </a:solidFill>
                <a:latin typeface="Arial" panose="020B0604020202020204" pitchFamily="34" charset="0"/>
                <a:cs typeface="Arial" panose="020B0604020202020204" pitchFamily="34" charset="0"/>
              </a:rPr>
              <a:t> J Med 2017;377:1513–1524; 3. Lopes RD, et al.  N </a:t>
            </a:r>
            <a:r>
              <a:rPr lang="en-GB" sz="1200" i="1" dirty="0" err="1">
                <a:solidFill>
                  <a:schemeClr val="tx1"/>
                </a:solidFill>
                <a:latin typeface="Arial" panose="020B0604020202020204" pitchFamily="34" charset="0"/>
                <a:cs typeface="Arial" panose="020B0604020202020204" pitchFamily="34" charset="0"/>
              </a:rPr>
              <a:t>Engl</a:t>
            </a:r>
            <a:r>
              <a:rPr lang="en-GB" sz="1200" i="1" dirty="0">
                <a:solidFill>
                  <a:schemeClr val="tx1"/>
                </a:solidFill>
                <a:latin typeface="Arial" panose="020B0604020202020204" pitchFamily="34" charset="0"/>
                <a:cs typeface="Arial" panose="020B0604020202020204" pitchFamily="34" charset="0"/>
              </a:rPr>
              <a:t> J Med 2019; doi:10.1056/NEJMoa1817083; 4. </a:t>
            </a:r>
            <a:r>
              <a:rPr lang="en-GB" sz="1200" i="1" dirty="0" err="1">
                <a:solidFill>
                  <a:schemeClr val="tx1"/>
                </a:solidFill>
                <a:latin typeface="Arial" panose="020B0604020202020204" pitchFamily="34" charset="0"/>
                <a:cs typeface="Arial" panose="020B0604020202020204" pitchFamily="34" charset="0"/>
              </a:rPr>
              <a:t>Dewilde</a:t>
            </a:r>
            <a:r>
              <a:rPr lang="en-GB" sz="1200" i="1" dirty="0">
                <a:solidFill>
                  <a:schemeClr val="tx1"/>
                </a:solidFill>
                <a:latin typeface="Arial" panose="020B0604020202020204" pitchFamily="34" charset="0"/>
                <a:cs typeface="Arial" panose="020B0604020202020204" pitchFamily="34" charset="0"/>
              </a:rPr>
              <a:t> et al. </a:t>
            </a:r>
            <a:r>
              <a:rPr lang="fr-FR" sz="1200" i="1" dirty="0">
                <a:solidFill>
                  <a:schemeClr val="tx1"/>
                </a:solidFill>
                <a:latin typeface="Arial" panose="020B0604020202020204" pitchFamily="34" charset="0"/>
                <a:cs typeface="Arial" panose="020B0604020202020204" pitchFamily="34" charset="0"/>
              </a:rPr>
              <a:t>Lancet. 2013 Mar 30;381:1107-15.</a:t>
            </a:r>
            <a:endParaRPr lang="en-GB" sz="1200" i="1" dirty="0">
              <a:solidFill>
                <a:schemeClr val="tx1"/>
              </a:solidFill>
              <a:latin typeface="Arial" panose="020B0604020202020204" pitchFamily="34" charset="0"/>
              <a:cs typeface="Arial" panose="020B0604020202020204" pitchFamily="34" charset="0"/>
            </a:endParaRPr>
          </a:p>
        </p:txBody>
      </p:sp>
      <p:sp>
        <p:nvSpPr>
          <p:cNvPr id="8" name="Arrow: Pentagon 7">
            <a:extLst>
              <a:ext uri="{FF2B5EF4-FFF2-40B4-BE49-F238E27FC236}">
                <a16:creationId xmlns:a16="http://schemas.microsoft.com/office/drawing/2014/main" id="{BCB22C7F-78DA-499A-8364-CFC89CD35D82}"/>
              </a:ext>
            </a:extLst>
          </p:cNvPr>
          <p:cNvSpPr/>
          <p:nvPr/>
        </p:nvSpPr>
        <p:spPr>
          <a:xfrm>
            <a:off x="4493418" y="2817998"/>
            <a:ext cx="3599899" cy="969997"/>
          </a:xfrm>
          <a:prstGeom prst="homePlate">
            <a:avLst/>
          </a:prstGeom>
          <a:solidFill>
            <a:schemeClr val="bg1">
              <a:lumMod val="50000"/>
            </a:schemeClr>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51428" tIns="25717" rIns="51428" bIns="25717" rtlCol="0" anchor="ctr"/>
          <a:lstStyle/>
          <a:p>
            <a:pPr algn="ctr" defTabSz="512411" fontAlgn="base">
              <a:spcBef>
                <a:spcPct val="0"/>
              </a:spcBef>
              <a:spcAft>
                <a:spcPct val="0"/>
              </a:spcAft>
              <a:defRPr/>
            </a:pPr>
            <a:endParaRPr lang="en-GB" sz="1400" dirty="0">
              <a:solidFill>
                <a:srgbClr val="FFFFFF"/>
              </a:solidFill>
              <a:latin typeface="Arial" panose="020B0604020202020204" pitchFamily="34" charset="0"/>
              <a:cs typeface="Arial" panose="020B0604020202020204" pitchFamily="34" charset="0"/>
            </a:endParaRPr>
          </a:p>
        </p:txBody>
      </p:sp>
      <p:sp>
        <p:nvSpPr>
          <p:cNvPr id="9" name="Arrow: Pentagon 33">
            <a:extLst>
              <a:ext uri="{FF2B5EF4-FFF2-40B4-BE49-F238E27FC236}">
                <a16:creationId xmlns:a16="http://schemas.microsoft.com/office/drawing/2014/main" id="{70B0F64A-281E-4783-AEDA-9CE967B1D13C}"/>
              </a:ext>
            </a:extLst>
          </p:cNvPr>
          <p:cNvSpPr/>
          <p:nvPr/>
        </p:nvSpPr>
        <p:spPr>
          <a:xfrm>
            <a:off x="3298740" y="2822082"/>
            <a:ext cx="3016401" cy="963954"/>
          </a:xfrm>
          <a:prstGeom prst="homePlate">
            <a:avLst/>
          </a:prstGeom>
          <a:solidFill>
            <a:schemeClr val="bg1">
              <a:lumMod val="50000"/>
            </a:schemeClr>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51428" tIns="25717" rIns="51428" bIns="25717" rtlCol="0" anchor="ctr"/>
          <a:lstStyle/>
          <a:p>
            <a:pPr algn="ctr" defTabSz="512411" fontAlgn="base">
              <a:spcBef>
                <a:spcPct val="0"/>
              </a:spcBef>
              <a:spcAft>
                <a:spcPct val="0"/>
              </a:spcAft>
              <a:defRPr/>
            </a:pPr>
            <a:endParaRPr lang="en-GB" sz="1400" dirty="0">
              <a:solidFill>
                <a:srgbClr val="FFFFFF"/>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8D10991C-F951-4382-9E85-97A4E1F3192C}"/>
              </a:ext>
            </a:extLst>
          </p:cNvPr>
          <p:cNvSpPr txBox="1"/>
          <p:nvPr/>
        </p:nvSpPr>
        <p:spPr>
          <a:xfrm>
            <a:off x="4411387" y="3104350"/>
            <a:ext cx="1440705" cy="377018"/>
          </a:xfrm>
          <a:prstGeom prst="rect">
            <a:avLst/>
          </a:prstGeom>
          <a:noFill/>
        </p:spPr>
        <p:txBody>
          <a:bodyPr wrap="square" lIns="68571" tIns="34286" rIns="68571" bIns="34286" rtlCol="0">
            <a:spAutoFit/>
          </a:bodyPr>
          <a:lstStyle/>
          <a:p>
            <a:pPr algn="ctr" defTabSz="512411" fontAlgn="base">
              <a:spcBef>
                <a:spcPct val="0"/>
              </a:spcBef>
              <a:spcAft>
                <a:spcPct val="0"/>
              </a:spcAft>
              <a:defRPr/>
            </a:pPr>
            <a:r>
              <a:rPr lang="en-GB" sz="2000" b="1" dirty="0">
                <a:solidFill>
                  <a:srgbClr val="FFFFFF"/>
                </a:solidFill>
                <a:latin typeface="Arial" panose="020B0604020202020204" pitchFamily="34" charset="0"/>
                <a:cs typeface="Arial" panose="020B0604020202020204" pitchFamily="34" charset="0"/>
              </a:rPr>
              <a:t>2016</a:t>
            </a:r>
          </a:p>
        </p:txBody>
      </p:sp>
      <p:sp>
        <p:nvSpPr>
          <p:cNvPr id="11" name="TextBox 10">
            <a:extLst>
              <a:ext uri="{FF2B5EF4-FFF2-40B4-BE49-F238E27FC236}">
                <a16:creationId xmlns:a16="http://schemas.microsoft.com/office/drawing/2014/main" id="{E8D1F147-6693-4D34-87E9-F872E967925C}"/>
              </a:ext>
            </a:extLst>
          </p:cNvPr>
          <p:cNvSpPr txBox="1"/>
          <p:nvPr/>
        </p:nvSpPr>
        <p:spPr>
          <a:xfrm>
            <a:off x="6560067" y="3083534"/>
            <a:ext cx="1080665" cy="377018"/>
          </a:xfrm>
          <a:prstGeom prst="rect">
            <a:avLst/>
          </a:prstGeom>
          <a:noFill/>
        </p:spPr>
        <p:txBody>
          <a:bodyPr wrap="square" lIns="68571" tIns="34286" rIns="68571" bIns="34286" rtlCol="0">
            <a:spAutoFit/>
          </a:bodyPr>
          <a:lstStyle/>
          <a:p>
            <a:pPr algn="ctr" defTabSz="512411" fontAlgn="base">
              <a:spcBef>
                <a:spcPct val="0"/>
              </a:spcBef>
              <a:spcAft>
                <a:spcPct val="0"/>
              </a:spcAft>
              <a:defRPr/>
            </a:pPr>
            <a:r>
              <a:rPr lang="en-GB" sz="2000" b="1" dirty="0">
                <a:solidFill>
                  <a:srgbClr val="FFFFFF"/>
                </a:solidFill>
                <a:latin typeface="Arial" panose="020B0604020202020204" pitchFamily="34" charset="0"/>
                <a:cs typeface="Arial" panose="020B0604020202020204" pitchFamily="34" charset="0"/>
              </a:rPr>
              <a:t>2017</a:t>
            </a:r>
          </a:p>
        </p:txBody>
      </p:sp>
      <p:sp>
        <p:nvSpPr>
          <p:cNvPr id="13" name="TextBox 12">
            <a:extLst>
              <a:ext uri="{FF2B5EF4-FFF2-40B4-BE49-F238E27FC236}">
                <a16:creationId xmlns:a16="http://schemas.microsoft.com/office/drawing/2014/main" id="{EB339926-5F1F-4E2C-B118-215418B6329E}"/>
              </a:ext>
            </a:extLst>
          </p:cNvPr>
          <p:cNvSpPr txBox="1"/>
          <p:nvPr/>
        </p:nvSpPr>
        <p:spPr>
          <a:xfrm>
            <a:off x="8175348" y="3073637"/>
            <a:ext cx="1243105" cy="377018"/>
          </a:xfrm>
          <a:prstGeom prst="rect">
            <a:avLst/>
          </a:prstGeom>
          <a:noFill/>
        </p:spPr>
        <p:txBody>
          <a:bodyPr wrap="square" lIns="68571" tIns="34286" rIns="68571" bIns="34286" rtlCol="0">
            <a:spAutoFit/>
          </a:bodyPr>
          <a:lstStyle/>
          <a:p>
            <a:pPr algn="ctr" defTabSz="512411" fontAlgn="base">
              <a:spcBef>
                <a:spcPct val="0"/>
              </a:spcBef>
              <a:spcAft>
                <a:spcPct val="0"/>
              </a:spcAft>
              <a:defRPr/>
            </a:pPr>
            <a:r>
              <a:rPr lang="en-GB" sz="2000" b="1" dirty="0">
                <a:solidFill>
                  <a:srgbClr val="FFFFFF"/>
                </a:solidFill>
                <a:latin typeface="Arial" panose="020B0604020202020204" pitchFamily="34" charset="0"/>
                <a:cs typeface="Arial" panose="020B0604020202020204" pitchFamily="34" charset="0"/>
              </a:rPr>
              <a:t>2019</a:t>
            </a:r>
          </a:p>
        </p:txBody>
      </p:sp>
      <p:sp>
        <p:nvSpPr>
          <p:cNvPr id="15" name="TextBox 14">
            <a:extLst>
              <a:ext uri="{FF2B5EF4-FFF2-40B4-BE49-F238E27FC236}">
                <a16:creationId xmlns:a16="http://schemas.microsoft.com/office/drawing/2014/main" id="{D9B902E0-EB9C-4735-8CBD-39A94FD5C3A0}"/>
              </a:ext>
            </a:extLst>
          </p:cNvPr>
          <p:cNvSpPr txBox="1"/>
          <p:nvPr/>
        </p:nvSpPr>
        <p:spPr>
          <a:xfrm>
            <a:off x="5929111" y="3899476"/>
            <a:ext cx="1666789" cy="267380"/>
          </a:xfrm>
          <a:prstGeom prst="rect">
            <a:avLst/>
          </a:prstGeom>
          <a:noFill/>
        </p:spPr>
        <p:txBody>
          <a:bodyPr wrap="none" lIns="51428" tIns="25717" rIns="51428" bIns="25717" rtlCol="0">
            <a:spAutoFit/>
          </a:bodyPr>
          <a:lstStyle/>
          <a:p>
            <a:pPr algn="ctr" defTabSz="514274">
              <a:defRPr/>
            </a:pPr>
            <a:r>
              <a:rPr lang="en-GB" sz="1400" i="1" dirty="0">
                <a:solidFill>
                  <a:prstClr val="black"/>
                </a:solidFill>
                <a:latin typeface="Arial" panose="020B0604020202020204" pitchFamily="34" charset="0"/>
                <a:cs typeface="Arial" panose="020B0604020202020204" pitchFamily="34" charset="0"/>
              </a:rPr>
              <a:t>Parallel assignment</a:t>
            </a:r>
          </a:p>
        </p:txBody>
      </p:sp>
      <p:sp>
        <p:nvSpPr>
          <p:cNvPr id="16" name="TextBox 15">
            <a:extLst>
              <a:ext uri="{FF2B5EF4-FFF2-40B4-BE49-F238E27FC236}">
                <a16:creationId xmlns:a16="http://schemas.microsoft.com/office/drawing/2014/main" id="{7A8C6903-31A0-4B6E-91E1-ECBACF8C3736}"/>
              </a:ext>
            </a:extLst>
          </p:cNvPr>
          <p:cNvSpPr txBox="1"/>
          <p:nvPr/>
        </p:nvSpPr>
        <p:spPr>
          <a:xfrm>
            <a:off x="4088619" y="3903561"/>
            <a:ext cx="1666789" cy="267380"/>
          </a:xfrm>
          <a:prstGeom prst="rect">
            <a:avLst/>
          </a:prstGeom>
          <a:noFill/>
        </p:spPr>
        <p:txBody>
          <a:bodyPr wrap="none" lIns="51428" tIns="25717" rIns="51428" bIns="25717" rtlCol="0">
            <a:spAutoFit/>
          </a:bodyPr>
          <a:lstStyle/>
          <a:p>
            <a:pPr algn="ctr" defTabSz="514274">
              <a:defRPr/>
            </a:pPr>
            <a:r>
              <a:rPr lang="en-GB" sz="1400" i="1" dirty="0">
                <a:solidFill>
                  <a:prstClr val="black"/>
                </a:solidFill>
                <a:latin typeface="Arial" panose="020B0604020202020204" pitchFamily="34" charset="0"/>
                <a:cs typeface="Arial" panose="020B0604020202020204" pitchFamily="34" charset="0"/>
              </a:rPr>
              <a:t>Parallel assignment</a:t>
            </a:r>
          </a:p>
        </p:txBody>
      </p:sp>
      <p:sp>
        <p:nvSpPr>
          <p:cNvPr id="17" name="TextBox 16">
            <a:extLst>
              <a:ext uri="{FF2B5EF4-FFF2-40B4-BE49-F238E27FC236}">
                <a16:creationId xmlns:a16="http://schemas.microsoft.com/office/drawing/2014/main" id="{212C474D-1E1C-45FF-9A56-9239CEB623F9}"/>
              </a:ext>
            </a:extLst>
          </p:cNvPr>
          <p:cNvSpPr txBox="1"/>
          <p:nvPr/>
        </p:nvSpPr>
        <p:spPr>
          <a:xfrm>
            <a:off x="8267492" y="3899476"/>
            <a:ext cx="1068868" cy="267380"/>
          </a:xfrm>
          <a:prstGeom prst="rect">
            <a:avLst/>
          </a:prstGeom>
          <a:noFill/>
        </p:spPr>
        <p:txBody>
          <a:bodyPr wrap="none" lIns="51428" tIns="25717" rIns="51428" bIns="25717" rtlCol="0">
            <a:spAutoFit/>
          </a:bodyPr>
          <a:lstStyle/>
          <a:p>
            <a:pPr algn="ctr" defTabSz="514274">
              <a:defRPr/>
            </a:pPr>
            <a:r>
              <a:rPr lang="en-GB" sz="1400" i="1" dirty="0">
                <a:solidFill>
                  <a:prstClr val="black"/>
                </a:solidFill>
                <a:latin typeface="Arial" panose="020B0604020202020204" pitchFamily="34" charset="0"/>
                <a:cs typeface="Arial" panose="020B0604020202020204" pitchFamily="34" charset="0"/>
              </a:rPr>
              <a:t>2x2 factorial</a:t>
            </a:r>
          </a:p>
        </p:txBody>
      </p:sp>
      <p:sp>
        <p:nvSpPr>
          <p:cNvPr id="20" name="Rounded Rectangle 3">
            <a:extLst>
              <a:ext uri="{FF2B5EF4-FFF2-40B4-BE49-F238E27FC236}">
                <a16:creationId xmlns:a16="http://schemas.microsoft.com/office/drawing/2014/main" id="{28B38D5A-FDB0-42B8-8A4E-2B7776FAC3BE}"/>
              </a:ext>
            </a:extLst>
          </p:cNvPr>
          <p:cNvSpPr/>
          <p:nvPr/>
        </p:nvSpPr>
        <p:spPr>
          <a:xfrm>
            <a:off x="4068557" y="1515314"/>
            <a:ext cx="1707938" cy="689550"/>
          </a:xfrm>
          <a:prstGeom prst="roundRect">
            <a:avLst/>
          </a:prstGeom>
          <a:solidFill>
            <a:srgbClr val="99BD5D"/>
          </a:solidFill>
          <a:ln>
            <a:noFill/>
          </a:ln>
        </p:spPr>
        <p:txBody>
          <a:bodyPr wrap="square" lIns="68580" tIns="34290" rIns="68580" bIns="34290">
            <a:spAutoFit/>
          </a:bodyPr>
          <a:lstStyle/>
          <a:p>
            <a:pPr algn="ctr" defTabSz="685800" fontAlgn="base">
              <a:spcBef>
                <a:spcPct val="0"/>
              </a:spcBef>
              <a:spcAft>
                <a:spcPct val="0"/>
              </a:spcAft>
              <a:defRPr/>
            </a:pPr>
            <a:r>
              <a:rPr lang="en-GB" b="1" dirty="0">
                <a:solidFill>
                  <a:srgbClr val="FFFFFF"/>
                </a:solidFill>
                <a:latin typeface="Arial" panose="020B0604020202020204" pitchFamily="34" charset="0"/>
                <a:ea typeface="MS PGothic" pitchFamily="34" charset="-128"/>
                <a:cs typeface="Arial" panose="020B0604020202020204" pitchFamily="34" charset="0"/>
              </a:rPr>
              <a:t>PIONEER </a:t>
            </a:r>
          </a:p>
          <a:p>
            <a:pPr algn="ctr" defTabSz="685800" fontAlgn="base">
              <a:spcBef>
                <a:spcPct val="0"/>
              </a:spcBef>
              <a:spcAft>
                <a:spcPct val="0"/>
              </a:spcAft>
              <a:defRPr/>
            </a:pPr>
            <a:r>
              <a:rPr lang="en-GB" dirty="0" err="1">
                <a:solidFill>
                  <a:srgbClr val="FFFFFF"/>
                </a:solidFill>
                <a:latin typeface="Arial" panose="020B0604020202020204" pitchFamily="34" charset="0"/>
                <a:ea typeface="MS PGothic" pitchFamily="34" charset="-128"/>
                <a:cs typeface="Arial" panose="020B0604020202020204" pitchFamily="34" charset="0"/>
              </a:rPr>
              <a:t>Rivaroxaban</a:t>
            </a:r>
            <a:endParaRPr lang="en-GB" dirty="0">
              <a:solidFill>
                <a:srgbClr val="FFFFFF"/>
              </a:solidFill>
              <a:latin typeface="Arial" panose="020B0604020202020204" pitchFamily="34" charset="0"/>
              <a:ea typeface="MS PGothic" pitchFamily="34" charset="-128"/>
              <a:cs typeface="Arial" panose="020B0604020202020204" pitchFamily="34" charset="0"/>
            </a:endParaRPr>
          </a:p>
        </p:txBody>
      </p:sp>
      <p:sp>
        <p:nvSpPr>
          <p:cNvPr id="22" name="Rounded Rectangle 4">
            <a:extLst>
              <a:ext uri="{FF2B5EF4-FFF2-40B4-BE49-F238E27FC236}">
                <a16:creationId xmlns:a16="http://schemas.microsoft.com/office/drawing/2014/main" id="{D496572F-0754-4EE8-A7DD-035B8A8D4D8E}"/>
              </a:ext>
            </a:extLst>
          </p:cNvPr>
          <p:cNvSpPr/>
          <p:nvPr/>
        </p:nvSpPr>
        <p:spPr>
          <a:xfrm>
            <a:off x="6073057" y="1515314"/>
            <a:ext cx="1523138" cy="689550"/>
          </a:xfrm>
          <a:prstGeom prst="roundRect">
            <a:avLst/>
          </a:prstGeom>
          <a:solidFill>
            <a:srgbClr val="C377AB"/>
          </a:solidFill>
          <a:ln>
            <a:noFill/>
          </a:ln>
        </p:spPr>
        <p:txBody>
          <a:bodyPr wrap="square" lIns="68580" tIns="34290" rIns="68580" bIns="34290">
            <a:spAutoFit/>
          </a:bodyPr>
          <a:lstStyle/>
          <a:p>
            <a:pPr algn="ctr" defTabSz="685800" fontAlgn="base">
              <a:spcBef>
                <a:spcPct val="0"/>
              </a:spcBef>
              <a:spcAft>
                <a:spcPct val="0"/>
              </a:spcAft>
              <a:defRPr/>
            </a:pPr>
            <a:r>
              <a:rPr lang="en-GB" b="1" dirty="0">
                <a:solidFill>
                  <a:srgbClr val="FFFFFF"/>
                </a:solidFill>
                <a:latin typeface="Arial" panose="020B0604020202020204" pitchFamily="34" charset="0"/>
                <a:ea typeface="MS PGothic" pitchFamily="34" charset="-128"/>
                <a:cs typeface="Arial" panose="020B0604020202020204" pitchFamily="34" charset="0"/>
              </a:rPr>
              <a:t>RE-DUAL </a:t>
            </a:r>
          </a:p>
          <a:p>
            <a:pPr algn="ctr" defTabSz="685800" fontAlgn="base">
              <a:spcBef>
                <a:spcPct val="0"/>
              </a:spcBef>
              <a:spcAft>
                <a:spcPct val="0"/>
              </a:spcAft>
              <a:defRPr/>
            </a:pPr>
            <a:r>
              <a:rPr lang="en-GB" dirty="0">
                <a:solidFill>
                  <a:srgbClr val="FFFFFF"/>
                </a:solidFill>
                <a:latin typeface="Arial" panose="020B0604020202020204" pitchFamily="34" charset="0"/>
                <a:ea typeface="MS PGothic" pitchFamily="34" charset="-128"/>
                <a:cs typeface="Arial" panose="020B0604020202020204" pitchFamily="34" charset="0"/>
              </a:rPr>
              <a:t>Dabigatran</a:t>
            </a:r>
          </a:p>
        </p:txBody>
      </p:sp>
      <p:sp>
        <p:nvSpPr>
          <p:cNvPr id="23" name="Rounded Rectangle 5">
            <a:extLst>
              <a:ext uri="{FF2B5EF4-FFF2-40B4-BE49-F238E27FC236}">
                <a16:creationId xmlns:a16="http://schemas.microsoft.com/office/drawing/2014/main" id="{6D9F824B-4BF6-46B5-A8C6-04DE381BC9B3}"/>
              </a:ext>
            </a:extLst>
          </p:cNvPr>
          <p:cNvSpPr/>
          <p:nvPr/>
        </p:nvSpPr>
        <p:spPr>
          <a:xfrm>
            <a:off x="7824193" y="1515314"/>
            <a:ext cx="1784323" cy="689550"/>
          </a:xfrm>
          <a:prstGeom prst="roundRect">
            <a:avLst/>
          </a:prstGeom>
          <a:solidFill>
            <a:srgbClr val="F26938"/>
          </a:solidFill>
          <a:ln>
            <a:noFill/>
          </a:ln>
        </p:spPr>
        <p:txBody>
          <a:bodyPr wrap="square" lIns="68580" tIns="34290" rIns="68580" bIns="34290">
            <a:spAutoFit/>
          </a:bodyPr>
          <a:lstStyle/>
          <a:p>
            <a:pPr algn="ctr" defTabSz="685800" fontAlgn="base">
              <a:spcBef>
                <a:spcPct val="0"/>
              </a:spcBef>
              <a:spcAft>
                <a:spcPct val="0"/>
              </a:spcAft>
              <a:defRPr/>
            </a:pPr>
            <a:r>
              <a:rPr lang="en-GB" b="1" dirty="0">
                <a:solidFill>
                  <a:srgbClr val="FFFFFF"/>
                </a:solidFill>
                <a:latin typeface="Arial" panose="020B0604020202020204" pitchFamily="34" charset="0"/>
                <a:ea typeface="MS PGothic" pitchFamily="34" charset="-128"/>
                <a:cs typeface="Arial" panose="020B0604020202020204" pitchFamily="34" charset="0"/>
              </a:rPr>
              <a:t>AUGUSTUS </a:t>
            </a:r>
            <a:br>
              <a:rPr lang="en-GB" b="1" dirty="0">
                <a:solidFill>
                  <a:srgbClr val="FFFFFF"/>
                </a:solidFill>
                <a:latin typeface="Arial" panose="020B0604020202020204" pitchFamily="34" charset="0"/>
                <a:ea typeface="MS PGothic" pitchFamily="34" charset="-128"/>
                <a:cs typeface="Arial" panose="020B0604020202020204" pitchFamily="34" charset="0"/>
              </a:rPr>
            </a:br>
            <a:r>
              <a:rPr lang="en-GB" dirty="0" err="1">
                <a:solidFill>
                  <a:srgbClr val="FFFFFF"/>
                </a:solidFill>
                <a:latin typeface="Arial" panose="020B0604020202020204" pitchFamily="34" charset="0"/>
                <a:ea typeface="MS PGothic" pitchFamily="34" charset="-128"/>
                <a:cs typeface="Arial" panose="020B0604020202020204" pitchFamily="34" charset="0"/>
              </a:rPr>
              <a:t>Apixaban</a:t>
            </a:r>
            <a:endParaRPr lang="en-GB" dirty="0">
              <a:solidFill>
                <a:srgbClr val="FFFFFF"/>
              </a:solidFill>
              <a:latin typeface="Arial" panose="020B0604020202020204" pitchFamily="34" charset="0"/>
              <a:ea typeface="MS PGothic" pitchFamily="34" charset="-128"/>
              <a:cs typeface="Arial" panose="020B0604020202020204" pitchFamily="34" charset="0"/>
            </a:endParaRPr>
          </a:p>
        </p:txBody>
      </p:sp>
      <p:sp>
        <p:nvSpPr>
          <p:cNvPr id="30" name="Rectangle 29">
            <a:extLst>
              <a:ext uri="{FF2B5EF4-FFF2-40B4-BE49-F238E27FC236}">
                <a16:creationId xmlns:a16="http://schemas.microsoft.com/office/drawing/2014/main" id="{96C45481-8070-42BC-988A-EF967AE542F3}"/>
              </a:ext>
            </a:extLst>
          </p:cNvPr>
          <p:cNvSpPr/>
          <p:nvPr/>
        </p:nvSpPr>
        <p:spPr>
          <a:xfrm>
            <a:off x="4438623" y="2324768"/>
            <a:ext cx="1016946" cy="346249"/>
          </a:xfrm>
          <a:prstGeom prst="rect">
            <a:avLst/>
          </a:prstGeom>
        </p:spPr>
        <p:txBody>
          <a:bodyPr wrap="none" lIns="68580" tIns="34290" rIns="68580" bIns="34290">
            <a:spAutoFit/>
          </a:bodyPr>
          <a:lstStyle/>
          <a:p>
            <a:pPr algn="ctr" defTabSz="685800">
              <a:defRPr/>
            </a:pPr>
            <a:r>
              <a:rPr lang="en-GB" dirty="0">
                <a:solidFill>
                  <a:prstClr val="black"/>
                </a:solidFill>
                <a:latin typeface="Arial" panose="020B0604020202020204" pitchFamily="34" charset="0"/>
                <a:cs typeface="Arial" panose="020B0604020202020204" pitchFamily="34" charset="0"/>
              </a:rPr>
              <a:t>N=2,124</a:t>
            </a:r>
          </a:p>
        </p:txBody>
      </p:sp>
      <p:sp>
        <p:nvSpPr>
          <p:cNvPr id="31" name="Rectangle 30">
            <a:extLst>
              <a:ext uri="{FF2B5EF4-FFF2-40B4-BE49-F238E27FC236}">
                <a16:creationId xmlns:a16="http://schemas.microsoft.com/office/drawing/2014/main" id="{735037FC-58B2-4CA5-B2A7-D8E580744590}"/>
              </a:ext>
            </a:extLst>
          </p:cNvPr>
          <p:cNvSpPr/>
          <p:nvPr/>
        </p:nvSpPr>
        <p:spPr>
          <a:xfrm>
            <a:off x="6317372" y="2294141"/>
            <a:ext cx="1016946" cy="346249"/>
          </a:xfrm>
          <a:prstGeom prst="rect">
            <a:avLst/>
          </a:prstGeom>
        </p:spPr>
        <p:txBody>
          <a:bodyPr wrap="none" lIns="68580" tIns="34290" rIns="68580" bIns="34290">
            <a:spAutoFit/>
          </a:bodyPr>
          <a:lstStyle/>
          <a:p>
            <a:pPr algn="ctr" defTabSz="685800">
              <a:defRPr/>
            </a:pPr>
            <a:r>
              <a:rPr lang="en-GB" dirty="0">
                <a:solidFill>
                  <a:prstClr val="black"/>
                </a:solidFill>
                <a:latin typeface="Arial" panose="020B0604020202020204" pitchFamily="34" charset="0"/>
                <a:cs typeface="Arial" panose="020B0604020202020204" pitchFamily="34" charset="0"/>
              </a:rPr>
              <a:t>N=2,725</a:t>
            </a:r>
          </a:p>
        </p:txBody>
      </p:sp>
      <p:sp>
        <p:nvSpPr>
          <p:cNvPr id="32" name="Rectangle 31">
            <a:extLst>
              <a:ext uri="{FF2B5EF4-FFF2-40B4-BE49-F238E27FC236}">
                <a16:creationId xmlns:a16="http://schemas.microsoft.com/office/drawing/2014/main" id="{73D8BAA3-8C4E-4A6B-8B7D-E360DB070F6D}"/>
              </a:ext>
            </a:extLst>
          </p:cNvPr>
          <p:cNvSpPr/>
          <p:nvPr/>
        </p:nvSpPr>
        <p:spPr>
          <a:xfrm>
            <a:off x="8093317" y="2290664"/>
            <a:ext cx="1246075" cy="346249"/>
          </a:xfrm>
          <a:prstGeom prst="rect">
            <a:avLst/>
          </a:prstGeom>
        </p:spPr>
        <p:txBody>
          <a:bodyPr wrap="square" lIns="68580" tIns="34290" rIns="68580" bIns="34290">
            <a:spAutoFit/>
          </a:bodyPr>
          <a:lstStyle/>
          <a:p>
            <a:pPr algn="ctr" defTabSz="685800">
              <a:defRPr/>
            </a:pPr>
            <a:r>
              <a:rPr lang="en-GB" dirty="0">
                <a:solidFill>
                  <a:prstClr val="black"/>
                </a:solidFill>
                <a:latin typeface="Arial" panose="020B0604020202020204" pitchFamily="34" charset="0"/>
                <a:cs typeface="Arial" panose="020B0604020202020204" pitchFamily="34" charset="0"/>
              </a:rPr>
              <a:t>N=4,614</a:t>
            </a:r>
          </a:p>
        </p:txBody>
      </p:sp>
      <p:sp>
        <p:nvSpPr>
          <p:cNvPr id="35" name="TextBox 34"/>
          <p:cNvSpPr txBox="1"/>
          <p:nvPr/>
        </p:nvSpPr>
        <p:spPr>
          <a:xfrm>
            <a:off x="2073545" y="4687481"/>
            <a:ext cx="7910887" cy="769441"/>
          </a:xfrm>
          <a:prstGeom prst="rect">
            <a:avLst/>
          </a:prstGeom>
          <a:noFill/>
          <a:ln>
            <a:solidFill>
              <a:schemeClr val="tx1"/>
            </a:solidFill>
          </a:ln>
        </p:spPr>
        <p:txBody>
          <a:bodyPr wrap="square" rtlCol="0">
            <a:spAutoFit/>
          </a:bodyPr>
          <a:lstStyle/>
          <a:p>
            <a:pPr algn="ctr"/>
            <a:r>
              <a:rPr lang="en-US" sz="2000" dirty="0">
                <a:solidFill>
                  <a:prstClr val="black"/>
                </a:solidFill>
                <a:latin typeface="Arial" panose="020B0604020202020204" pitchFamily="34" charset="0"/>
                <a:cs typeface="Arial" panose="020B0604020202020204" pitchFamily="34" charset="0"/>
              </a:rPr>
              <a:t>All trials are powered for safety (bleeding)</a:t>
            </a:r>
          </a:p>
          <a:p>
            <a:pPr algn="ctr"/>
            <a:r>
              <a:rPr lang="en-US" sz="2400" b="1" dirty="0">
                <a:solidFill>
                  <a:prstClr val="black"/>
                </a:solidFill>
                <a:latin typeface="Arial" panose="020B0604020202020204" pitchFamily="34" charset="0"/>
                <a:cs typeface="Arial" panose="020B0604020202020204" pitchFamily="34" charset="0"/>
              </a:rPr>
              <a:t>But underpowered for efficacy (ischemic endpoints)</a:t>
            </a:r>
            <a:endParaRPr lang="en-US" sz="2000" b="1" dirty="0">
              <a:solidFill>
                <a:prstClr val="black"/>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stretch>
            <a:fillRect/>
          </a:stretch>
        </p:blipFill>
        <p:spPr>
          <a:xfrm>
            <a:off x="2207569" y="2807500"/>
            <a:ext cx="2186959" cy="981541"/>
          </a:xfrm>
          <a:prstGeom prst="rect">
            <a:avLst/>
          </a:prstGeom>
        </p:spPr>
      </p:pic>
      <p:sp>
        <p:nvSpPr>
          <p:cNvPr id="14" name="TextBox 13"/>
          <p:cNvSpPr txBox="1"/>
          <p:nvPr/>
        </p:nvSpPr>
        <p:spPr>
          <a:xfrm>
            <a:off x="2375836" y="3119006"/>
            <a:ext cx="1221325" cy="400110"/>
          </a:xfrm>
          <a:prstGeom prst="rect">
            <a:avLst/>
          </a:prstGeom>
          <a:noFill/>
        </p:spPr>
        <p:txBody>
          <a:bodyPr wrap="square" rtlCol="1">
            <a:spAutoFit/>
          </a:bodyPr>
          <a:lstStyle/>
          <a:p>
            <a:pPr algn="r" rtl="1"/>
            <a:r>
              <a:rPr lang="en-US" sz="2000" b="1" dirty="0">
                <a:solidFill>
                  <a:prstClr val="white"/>
                </a:solidFill>
                <a:latin typeface="Arial"/>
                <a:cs typeface="Arial"/>
              </a:rPr>
              <a:t>2013</a:t>
            </a:r>
            <a:endParaRPr lang="he-IL" sz="2000" b="1" dirty="0">
              <a:solidFill>
                <a:prstClr val="white"/>
              </a:solidFill>
              <a:latin typeface="Arial"/>
              <a:cs typeface="Arial"/>
            </a:endParaRPr>
          </a:p>
        </p:txBody>
      </p:sp>
      <p:sp>
        <p:nvSpPr>
          <p:cNvPr id="29" name="Rounded Rectangle 3">
            <a:extLst>
              <a:ext uri="{FF2B5EF4-FFF2-40B4-BE49-F238E27FC236}">
                <a16:creationId xmlns:a16="http://schemas.microsoft.com/office/drawing/2014/main" id="{28B38D5A-FDB0-42B8-8A4E-2B7776FAC3BE}"/>
              </a:ext>
            </a:extLst>
          </p:cNvPr>
          <p:cNvSpPr/>
          <p:nvPr/>
        </p:nvSpPr>
        <p:spPr>
          <a:xfrm>
            <a:off x="2073544" y="1515314"/>
            <a:ext cx="1707938" cy="689550"/>
          </a:xfrm>
          <a:prstGeom prst="roundRect">
            <a:avLst/>
          </a:prstGeom>
          <a:solidFill>
            <a:schemeClr val="tx2">
              <a:lumMod val="60000"/>
              <a:lumOff val="40000"/>
            </a:schemeClr>
          </a:solidFill>
          <a:ln>
            <a:noFill/>
          </a:ln>
        </p:spPr>
        <p:txBody>
          <a:bodyPr wrap="square" lIns="68580" tIns="34290" rIns="68580" bIns="34290">
            <a:spAutoFit/>
          </a:bodyPr>
          <a:lstStyle/>
          <a:p>
            <a:pPr algn="ctr" defTabSz="685800" fontAlgn="base">
              <a:spcBef>
                <a:spcPct val="0"/>
              </a:spcBef>
              <a:spcAft>
                <a:spcPct val="0"/>
              </a:spcAft>
              <a:defRPr/>
            </a:pPr>
            <a:r>
              <a:rPr lang="en-GB" b="1" dirty="0">
                <a:solidFill>
                  <a:srgbClr val="FFFFFF"/>
                </a:solidFill>
                <a:latin typeface="Arial" panose="020B0604020202020204" pitchFamily="34" charset="0"/>
                <a:ea typeface="MS PGothic" pitchFamily="34" charset="-128"/>
                <a:cs typeface="Arial" panose="020B0604020202020204" pitchFamily="34" charset="0"/>
              </a:rPr>
              <a:t>WOEST </a:t>
            </a:r>
          </a:p>
          <a:p>
            <a:pPr algn="ctr" defTabSz="685800" fontAlgn="base">
              <a:spcBef>
                <a:spcPct val="0"/>
              </a:spcBef>
              <a:spcAft>
                <a:spcPct val="0"/>
              </a:spcAft>
              <a:defRPr/>
            </a:pPr>
            <a:r>
              <a:rPr lang="en-GB" dirty="0">
                <a:solidFill>
                  <a:srgbClr val="FFFFFF"/>
                </a:solidFill>
                <a:latin typeface="Arial" panose="020B0604020202020204" pitchFamily="34" charset="0"/>
                <a:ea typeface="MS PGothic" pitchFamily="34" charset="-128"/>
                <a:cs typeface="Arial" panose="020B0604020202020204" pitchFamily="34" charset="0"/>
              </a:rPr>
              <a:t>VKA</a:t>
            </a:r>
          </a:p>
        </p:txBody>
      </p:sp>
      <p:sp>
        <p:nvSpPr>
          <p:cNvPr id="33" name="Rectangle 32">
            <a:extLst>
              <a:ext uri="{FF2B5EF4-FFF2-40B4-BE49-F238E27FC236}">
                <a16:creationId xmlns:a16="http://schemas.microsoft.com/office/drawing/2014/main" id="{96C45481-8070-42BC-988A-EF967AE542F3}"/>
              </a:ext>
            </a:extLst>
          </p:cNvPr>
          <p:cNvSpPr/>
          <p:nvPr/>
        </p:nvSpPr>
        <p:spPr>
          <a:xfrm>
            <a:off x="2515223" y="2348881"/>
            <a:ext cx="824585" cy="346249"/>
          </a:xfrm>
          <a:prstGeom prst="rect">
            <a:avLst/>
          </a:prstGeom>
        </p:spPr>
        <p:txBody>
          <a:bodyPr wrap="none" lIns="68580" tIns="34290" rIns="68580" bIns="34290">
            <a:spAutoFit/>
          </a:bodyPr>
          <a:lstStyle/>
          <a:p>
            <a:pPr algn="ctr" defTabSz="685800">
              <a:defRPr/>
            </a:pPr>
            <a:r>
              <a:rPr lang="en-GB" dirty="0">
                <a:solidFill>
                  <a:prstClr val="black"/>
                </a:solidFill>
                <a:latin typeface="Arial" panose="020B0604020202020204" pitchFamily="34" charset="0"/>
                <a:cs typeface="Arial" panose="020B0604020202020204" pitchFamily="34" charset="0"/>
              </a:rPr>
              <a:t>N=573</a:t>
            </a:r>
          </a:p>
        </p:txBody>
      </p:sp>
      <p:sp>
        <p:nvSpPr>
          <p:cNvPr id="5" name="Rectangle 4"/>
          <p:cNvSpPr/>
          <p:nvPr/>
        </p:nvSpPr>
        <p:spPr bwMode="auto">
          <a:xfrm>
            <a:off x="83059" y="1039813"/>
            <a:ext cx="11538065" cy="5818187"/>
          </a:xfrm>
          <a:prstGeom prst="rect">
            <a:avLst/>
          </a:prstGeom>
          <a:solidFill>
            <a:schemeClr val="bg1"/>
          </a:solidFill>
          <a:ln w="9525" cap="flat" cmpd="sng" algn="ctr">
            <a:noFill/>
            <a:prstDash val="solid"/>
            <a:round/>
            <a:headEnd type="none" w="med" len="med"/>
            <a:tailEnd type="none" w="med" len="med"/>
          </a:ln>
          <a:effectLst/>
        </p:spPr>
        <p:txBody>
          <a:bodyPr vert="horz" wrap="square" lIns="0" tIns="0" rIns="0" bIns="0" numCol="1" rtlCol="1" anchor="t" anchorCtr="0" compatLnSpc="1">
            <a:prstTxWarp prst="textNoShape">
              <a:avLst/>
            </a:prstTxWarp>
          </a:bodyPr>
          <a:lstStyle/>
          <a:p>
            <a:pPr marL="0" marR="0" indent="0" algn="l" defTabSz="914400" rtl="0" eaLnBrk="1" fontAlgn="base" latinLnBrk="0" hangingPunct="1">
              <a:lnSpc>
                <a:spcPct val="90000"/>
              </a:lnSpc>
              <a:spcBef>
                <a:spcPct val="30000"/>
              </a:spcBef>
              <a:spcAft>
                <a:spcPct val="0"/>
              </a:spcAft>
              <a:buClr>
                <a:srgbClr val="FF9900"/>
              </a:buClr>
              <a:buSzTx/>
              <a:buFont typeface="Wingdings" pitchFamily="2" charset="2"/>
              <a:buNone/>
              <a:tabLst/>
            </a:pPr>
            <a:endParaRPr kumimoji="0" lang="he-IL" sz="1000" b="0" i="0" u="none" strike="noStrike" cap="none" normalizeH="0" baseline="0">
              <a:ln>
                <a:noFill/>
              </a:ln>
              <a:solidFill>
                <a:schemeClr val="tx1"/>
              </a:solidFill>
              <a:effectLst/>
              <a:latin typeface="Arial" pitchFamily="34" charset="0"/>
              <a:ea typeface="Arial Unicode MS" pitchFamily="34" charset="-128"/>
              <a:cs typeface="Arial" pitchFamily="34" charset="0"/>
            </a:endParaRPr>
          </a:p>
        </p:txBody>
      </p:sp>
      <p:pic>
        <p:nvPicPr>
          <p:cNvPr id="7" name="Picture 6"/>
          <p:cNvPicPr>
            <a:picLocks noChangeAspect="1"/>
          </p:cNvPicPr>
          <p:nvPr/>
        </p:nvPicPr>
        <p:blipFill>
          <a:blip r:embed="rId4"/>
          <a:stretch>
            <a:fillRect/>
          </a:stretch>
        </p:blipFill>
        <p:spPr>
          <a:xfrm>
            <a:off x="3520301" y="1294485"/>
            <a:ext cx="4261445" cy="5477362"/>
          </a:xfrm>
          <a:prstGeom prst="rect">
            <a:avLst/>
          </a:prstGeom>
        </p:spPr>
      </p:pic>
      <p:sp>
        <p:nvSpPr>
          <p:cNvPr id="12" name="TextBox 11"/>
          <p:cNvSpPr txBox="1"/>
          <p:nvPr/>
        </p:nvSpPr>
        <p:spPr>
          <a:xfrm>
            <a:off x="8466683" y="3374283"/>
            <a:ext cx="2505668" cy="461665"/>
          </a:xfrm>
          <a:prstGeom prst="rect">
            <a:avLst/>
          </a:prstGeom>
          <a:noFill/>
        </p:spPr>
        <p:txBody>
          <a:bodyPr wrap="square" rtlCol="1">
            <a:spAutoFit/>
          </a:bodyPr>
          <a:lstStyle/>
          <a:p>
            <a:r>
              <a:rPr lang="en-US" sz="2400" b="1" dirty="0"/>
              <a:t>DAPT</a:t>
            </a:r>
            <a:endParaRPr lang="he-IL" sz="2400" b="1" dirty="0"/>
          </a:p>
        </p:txBody>
      </p:sp>
      <p:sp>
        <p:nvSpPr>
          <p:cNvPr id="27" name="TextBox 26"/>
          <p:cNvSpPr txBox="1"/>
          <p:nvPr/>
        </p:nvSpPr>
        <p:spPr>
          <a:xfrm>
            <a:off x="1980391" y="3363783"/>
            <a:ext cx="2505668" cy="461665"/>
          </a:xfrm>
          <a:prstGeom prst="rect">
            <a:avLst/>
          </a:prstGeom>
          <a:noFill/>
        </p:spPr>
        <p:txBody>
          <a:bodyPr wrap="square" rtlCol="1">
            <a:spAutoFit/>
          </a:bodyPr>
          <a:lstStyle/>
          <a:p>
            <a:r>
              <a:rPr lang="en-US" sz="2400" b="1" dirty="0"/>
              <a:t>OAC</a:t>
            </a:r>
            <a:endParaRPr lang="he-IL" sz="2400" b="1" dirty="0"/>
          </a:p>
        </p:txBody>
      </p:sp>
      <p:cxnSp>
        <p:nvCxnSpPr>
          <p:cNvPr id="19" name="Straight Arrow Connector 18"/>
          <p:cNvCxnSpPr/>
          <p:nvPr/>
        </p:nvCxnSpPr>
        <p:spPr bwMode="auto">
          <a:xfrm flipH="1" flipV="1">
            <a:off x="7768104" y="3607456"/>
            <a:ext cx="641390" cy="10028"/>
          </a:xfrm>
          <a:prstGeom prst="straightConnector1">
            <a:avLst/>
          </a:prstGeom>
          <a:ln w="38100">
            <a:headEnd type="none" w="med" len="med"/>
            <a:tailEnd type="triangle"/>
          </a:ln>
        </p:spPr>
        <p:style>
          <a:lnRef idx="1">
            <a:schemeClr val="dk1"/>
          </a:lnRef>
          <a:fillRef idx="0">
            <a:schemeClr val="dk1"/>
          </a:fillRef>
          <a:effectRef idx="0">
            <a:schemeClr val="dk1"/>
          </a:effectRef>
          <a:fontRef idx="minor">
            <a:schemeClr val="tx1"/>
          </a:fontRef>
        </p:style>
      </p:cxnSp>
      <p:cxnSp>
        <p:nvCxnSpPr>
          <p:cNvPr id="34" name="Straight Arrow Connector 33"/>
          <p:cNvCxnSpPr/>
          <p:nvPr/>
        </p:nvCxnSpPr>
        <p:spPr bwMode="auto">
          <a:xfrm>
            <a:off x="2878435" y="3565418"/>
            <a:ext cx="627793" cy="2272"/>
          </a:xfrm>
          <a:prstGeom prst="straightConnector1">
            <a:avLst/>
          </a:prstGeom>
          <a:ln w="38100">
            <a:headEnd type="none" w="med" len="med"/>
            <a:tailEnd type="triangle"/>
          </a:ln>
        </p:spPr>
        <p:style>
          <a:lnRef idx="1">
            <a:schemeClr val="dk1"/>
          </a:lnRef>
          <a:fillRef idx="0">
            <a:schemeClr val="dk1"/>
          </a:fillRef>
          <a:effectRef idx="0">
            <a:schemeClr val="dk1"/>
          </a:effectRef>
          <a:fontRef idx="minor">
            <a:schemeClr val="tx1"/>
          </a:fontRef>
        </p:style>
      </p:cxnSp>
      <p:sp>
        <p:nvSpPr>
          <p:cNvPr id="25" name="TextBox 24"/>
          <p:cNvSpPr txBox="1"/>
          <p:nvPr/>
        </p:nvSpPr>
        <p:spPr>
          <a:xfrm>
            <a:off x="4710630" y="4772507"/>
            <a:ext cx="2436959" cy="584775"/>
          </a:xfrm>
          <a:prstGeom prst="rect">
            <a:avLst/>
          </a:prstGeom>
          <a:noFill/>
        </p:spPr>
        <p:txBody>
          <a:bodyPr wrap="square" rtlCol="1">
            <a:spAutoFit/>
          </a:bodyPr>
          <a:lstStyle/>
          <a:p>
            <a:r>
              <a:rPr lang="en-US" sz="3200" b="1" dirty="0">
                <a:solidFill>
                  <a:srgbClr val="FFC000"/>
                </a:solidFill>
                <a:effectLst>
                  <a:outerShdw blurRad="38100" dist="38100" dir="2700000" algn="tl">
                    <a:srgbClr val="000000">
                      <a:alpha val="43137"/>
                    </a:srgbClr>
                  </a:outerShdw>
                </a:effectLst>
              </a:rPr>
              <a:t>Bleeding</a:t>
            </a:r>
            <a:endParaRPr lang="he-IL" sz="3200" b="1" dirty="0">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317659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rrow: Pentagon 33">
            <a:extLst>
              <a:ext uri="{FF2B5EF4-FFF2-40B4-BE49-F238E27FC236}">
                <a16:creationId xmlns:a16="http://schemas.microsoft.com/office/drawing/2014/main" id="{FEFB863D-C21C-475E-947C-FED6F2F57270}"/>
              </a:ext>
            </a:extLst>
          </p:cNvPr>
          <p:cNvSpPr/>
          <p:nvPr/>
        </p:nvSpPr>
        <p:spPr>
          <a:xfrm>
            <a:off x="6644960" y="2816040"/>
            <a:ext cx="3195456" cy="969997"/>
          </a:xfrm>
          <a:prstGeom prst="homePlate">
            <a:avLst/>
          </a:prstGeom>
          <a:solidFill>
            <a:schemeClr val="bg1">
              <a:lumMod val="50000"/>
            </a:schemeClr>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51428" tIns="25717" rIns="51428" bIns="25717" rtlCol="0" anchor="ctr"/>
          <a:lstStyle/>
          <a:p>
            <a:pPr algn="ctr" defTabSz="512411" fontAlgn="base">
              <a:spcBef>
                <a:spcPct val="0"/>
              </a:spcBef>
              <a:spcAft>
                <a:spcPct val="0"/>
              </a:spcAft>
              <a:defRPr/>
            </a:pPr>
            <a:endParaRPr lang="en-GB" sz="1400" dirty="0">
              <a:solidFill>
                <a:srgbClr val="FFFFFF"/>
              </a:solidFill>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86068E15-E9BB-4D76-A60F-94ECB9738F0E}"/>
              </a:ext>
            </a:extLst>
          </p:cNvPr>
          <p:cNvSpPr>
            <a:spLocks noGrp="1"/>
          </p:cNvSpPr>
          <p:nvPr>
            <p:ph type="body" sz="quarter" idx="4294967295"/>
          </p:nvPr>
        </p:nvSpPr>
        <p:spPr>
          <a:xfrm>
            <a:off x="1608630" y="6393091"/>
            <a:ext cx="8640960" cy="512763"/>
          </a:xfrm>
        </p:spPr>
        <p:txBody>
          <a:bodyPr/>
          <a:lstStyle/>
          <a:p>
            <a:pPr marL="0" indent="0" algn="l" rtl="0">
              <a:lnSpc>
                <a:spcPct val="100000"/>
              </a:lnSpc>
              <a:buNone/>
            </a:pPr>
            <a:r>
              <a:rPr lang="en-GB" sz="1200" i="1" dirty="0">
                <a:solidFill>
                  <a:schemeClr val="tx1"/>
                </a:solidFill>
                <a:latin typeface="Arial" panose="020B0604020202020204" pitchFamily="34" charset="0"/>
                <a:cs typeface="Arial" panose="020B0604020202020204" pitchFamily="34" charset="0"/>
              </a:rPr>
              <a:t>1. Gibson CM, et al. N </a:t>
            </a:r>
            <a:r>
              <a:rPr lang="en-GB" sz="1200" i="1" dirty="0" err="1">
                <a:solidFill>
                  <a:schemeClr val="tx1"/>
                </a:solidFill>
                <a:latin typeface="Arial" panose="020B0604020202020204" pitchFamily="34" charset="0"/>
                <a:cs typeface="Arial" panose="020B0604020202020204" pitchFamily="34" charset="0"/>
              </a:rPr>
              <a:t>Engl</a:t>
            </a:r>
            <a:r>
              <a:rPr lang="en-GB" sz="1200" i="1" dirty="0">
                <a:solidFill>
                  <a:schemeClr val="tx1"/>
                </a:solidFill>
                <a:latin typeface="Arial" panose="020B0604020202020204" pitchFamily="34" charset="0"/>
                <a:cs typeface="Arial" panose="020B0604020202020204" pitchFamily="34" charset="0"/>
              </a:rPr>
              <a:t> J Med 2016;375:2423–2434; 2. Cannon CP, et al. N </a:t>
            </a:r>
            <a:r>
              <a:rPr lang="en-GB" sz="1200" i="1" dirty="0" err="1">
                <a:solidFill>
                  <a:schemeClr val="tx1"/>
                </a:solidFill>
                <a:latin typeface="Arial" panose="020B0604020202020204" pitchFamily="34" charset="0"/>
                <a:cs typeface="Arial" panose="020B0604020202020204" pitchFamily="34" charset="0"/>
              </a:rPr>
              <a:t>Engl</a:t>
            </a:r>
            <a:r>
              <a:rPr lang="en-GB" sz="1200" i="1" dirty="0">
                <a:solidFill>
                  <a:schemeClr val="tx1"/>
                </a:solidFill>
                <a:latin typeface="Arial" panose="020B0604020202020204" pitchFamily="34" charset="0"/>
                <a:cs typeface="Arial" panose="020B0604020202020204" pitchFamily="34" charset="0"/>
              </a:rPr>
              <a:t> J Med 2017;377:1513–1524; 3. Lopes RD, et al.  N </a:t>
            </a:r>
            <a:r>
              <a:rPr lang="en-GB" sz="1200" i="1" dirty="0" err="1">
                <a:solidFill>
                  <a:schemeClr val="tx1"/>
                </a:solidFill>
                <a:latin typeface="Arial" panose="020B0604020202020204" pitchFamily="34" charset="0"/>
                <a:cs typeface="Arial" panose="020B0604020202020204" pitchFamily="34" charset="0"/>
              </a:rPr>
              <a:t>Engl</a:t>
            </a:r>
            <a:r>
              <a:rPr lang="en-GB" sz="1200" i="1" dirty="0">
                <a:solidFill>
                  <a:schemeClr val="tx1"/>
                </a:solidFill>
                <a:latin typeface="Arial" panose="020B0604020202020204" pitchFamily="34" charset="0"/>
                <a:cs typeface="Arial" panose="020B0604020202020204" pitchFamily="34" charset="0"/>
              </a:rPr>
              <a:t> J Med 2019; doi:10.1056/NEJMoa1817083; 4. </a:t>
            </a:r>
            <a:r>
              <a:rPr lang="en-GB" sz="1200" i="1" dirty="0" err="1">
                <a:solidFill>
                  <a:schemeClr val="tx1"/>
                </a:solidFill>
                <a:latin typeface="Arial" panose="020B0604020202020204" pitchFamily="34" charset="0"/>
                <a:cs typeface="Arial" panose="020B0604020202020204" pitchFamily="34" charset="0"/>
              </a:rPr>
              <a:t>Dewilde</a:t>
            </a:r>
            <a:r>
              <a:rPr lang="en-GB" sz="1200" i="1" dirty="0">
                <a:solidFill>
                  <a:schemeClr val="tx1"/>
                </a:solidFill>
                <a:latin typeface="Arial" panose="020B0604020202020204" pitchFamily="34" charset="0"/>
                <a:cs typeface="Arial" panose="020B0604020202020204" pitchFamily="34" charset="0"/>
              </a:rPr>
              <a:t> et al. </a:t>
            </a:r>
            <a:r>
              <a:rPr lang="fr-FR" sz="1200" i="1" dirty="0">
                <a:solidFill>
                  <a:schemeClr val="tx1"/>
                </a:solidFill>
                <a:latin typeface="Arial" panose="020B0604020202020204" pitchFamily="34" charset="0"/>
                <a:cs typeface="Arial" panose="020B0604020202020204" pitchFamily="34" charset="0"/>
              </a:rPr>
              <a:t>Lancet. 2013 Mar 30;381:1107-15.</a:t>
            </a:r>
            <a:endParaRPr lang="en-GB" sz="1200" i="1" dirty="0">
              <a:solidFill>
                <a:schemeClr val="tx1"/>
              </a:solidFill>
              <a:latin typeface="Arial" panose="020B0604020202020204" pitchFamily="34" charset="0"/>
              <a:cs typeface="Arial" panose="020B0604020202020204" pitchFamily="34" charset="0"/>
            </a:endParaRPr>
          </a:p>
        </p:txBody>
      </p:sp>
      <p:sp>
        <p:nvSpPr>
          <p:cNvPr id="8" name="Arrow: Pentagon 7">
            <a:extLst>
              <a:ext uri="{FF2B5EF4-FFF2-40B4-BE49-F238E27FC236}">
                <a16:creationId xmlns:a16="http://schemas.microsoft.com/office/drawing/2014/main" id="{BCB22C7F-78DA-499A-8364-CFC89CD35D82}"/>
              </a:ext>
            </a:extLst>
          </p:cNvPr>
          <p:cNvSpPr/>
          <p:nvPr/>
        </p:nvSpPr>
        <p:spPr>
          <a:xfrm>
            <a:off x="4493418" y="2817998"/>
            <a:ext cx="3599899" cy="969997"/>
          </a:xfrm>
          <a:prstGeom prst="homePlate">
            <a:avLst/>
          </a:prstGeom>
          <a:solidFill>
            <a:schemeClr val="bg1">
              <a:lumMod val="50000"/>
            </a:schemeClr>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51428" tIns="25717" rIns="51428" bIns="25717" rtlCol="0" anchor="ctr"/>
          <a:lstStyle/>
          <a:p>
            <a:pPr algn="ctr" defTabSz="512411" fontAlgn="base">
              <a:spcBef>
                <a:spcPct val="0"/>
              </a:spcBef>
              <a:spcAft>
                <a:spcPct val="0"/>
              </a:spcAft>
              <a:defRPr/>
            </a:pPr>
            <a:endParaRPr lang="en-GB" sz="1400" dirty="0">
              <a:solidFill>
                <a:srgbClr val="FFFFFF"/>
              </a:solidFill>
              <a:latin typeface="Arial" panose="020B0604020202020204" pitchFamily="34" charset="0"/>
              <a:cs typeface="Arial" panose="020B0604020202020204" pitchFamily="34" charset="0"/>
            </a:endParaRPr>
          </a:p>
        </p:txBody>
      </p:sp>
      <p:sp>
        <p:nvSpPr>
          <p:cNvPr id="9" name="Arrow: Pentagon 33">
            <a:extLst>
              <a:ext uri="{FF2B5EF4-FFF2-40B4-BE49-F238E27FC236}">
                <a16:creationId xmlns:a16="http://schemas.microsoft.com/office/drawing/2014/main" id="{70B0F64A-281E-4783-AEDA-9CE967B1D13C}"/>
              </a:ext>
            </a:extLst>
          </p:cNvPr>
          <p:cNvSpPr/>
          <p:nvPr/>
        </p:nvSpPr>
        <p:spPr>
          <a:xfrm>
            <a:off x="3298740" y="2822082"/>
            <a:ext cx="3016401" cy="963954"/>
          </a:xfrm>
          <a:prstGeom prst="homePlate">
            <a:avLst/>
          </a:prstGeom>
          <a:solidFill>
            <a:schemeClr val="bg1">
              <a:lumMod val="50000"/>
            </a:schemeClr>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51428" tIns="25717" rIns="51428" bIns="25717" rtlCol="0" anchor="ctr"/>
          <a:lstStyle/>
          <a:p>
            <a:pPr algn="ctr" defTabSz="512411" fontAlgn="base">
              <a:spcBef>
                <a:spcPct val="0"/>
              </a:spcBef>
              <a:spcAft>
                <a:spcPct val="0"/>
              </a:spcAft>
              <a:defRPr/>
            </a:pPr>
            <a:endParaRPr lang="en-GB" sz="1400" dirty="0">
              <a:solidFill>
                <a:srgbClr val="FFFFFF"/>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8D10991C-F951-4382-9E85-97A4E1F3192C}"/>
              </a:ext>
            </a:extLst>
          </p:cNvPr>
          <p:cNvSpPr txBox="1"/>
          <p:nvPr/>
        </p:nvSpPr>
        <p:spPr>
          <a:xfrm>
            <a:off x="4411387" y="3104350"/>
            <a:ext cx="1440705" cy="377018"/>
          </a:xfrm>
          <a:prstGeom prst="rect">
            <a:avLst/>
          </a:prstGeom>
          <a:noFill/>
        </p:spPr>
        <p:txBody>
          <a:bodyPr wrap="square" lIns="68571" tIns="34286" rIns="68571" bIns="34286" rtlCol="0">
            <a:spAutoFit/>
          </a:bodyPr>
          <a:lstStyle/>
          <a:p>
            <a:pPr algn="ctr" defTabSz="512411" fontAlgn="base">
              <a:spcBef>
                <a:spcPct val="0"/>
              </a:spcBef>
              <a:spcAft>
                <a:spcPct val="0"/>
              </a:spcAft>
              <a:defRPr/>
            </a:pPr>
            <a:r>
              <a:rPr lang="en-GB" sz="2000" b="1" dirty="0">
                <a:solidFill>
                  <a:srgbClr val="FFFFFF"/>
                </a:solidFill>
                <a:latin typeface="Arial" panose="020B0604020202020204" pitchFamily="34" charset="0"/>
                <a:cs typeface="Arial" panose="020B0604020202020204" pitchFamily="34" charset="0"/>
              </a:rPr>
              <a:t>2016</a:t>
            </a:r>
          </a:p>
        </p:txBody>
      </p:sp>
      <p:sp>
        <p:nvSpPr>
          <p:cNvPr id="11" name="TextBox 10">
            <a:extLst>
              <a:ext uri="{FF2B5EF4-FFF2-40B4-BE49-F238E27FC236}">
                <a16:creationId xmlns:a16="http://schemas.microsoft.com/office/drawing/2014/main" id="{E8D1F147-6693-4D34-87E9-F872E967925C}"/>
              </a:ext>
            </a:extLst>
          </p:cNvPr>
          <p:cNvSpPr txBox="1"/>
          <p:nvPr/>
        </p:nvSpPr>
        <p:spPr>
          <a:xfrm>
            <a:off x="6560067" y="3083534"/>
            <a:ext cx="1080665" cy="377018"/>
          </a:xfrm>
          <a:prstGeom prst="rect">
            <a:avLst/>
          </a:prstGeom>
          <a:noFill/>
        </p:spPr>
        <p:txBody>
          <a:bodyPr wrap="square" lIns="68571" tIns="34286" rIns="68571" bIns="34286" rtlCol="0">
            <a:spAutoFit/>
          </a:bodyPr>
          <a:lstStyle/>
          <a:p>
            <a:pPr algn="ctr" defTabSz="512411" fontAlgn="base">
              <a:spcBef>
                <a:spcPct val="0"/>
              </a:spcBef>
              <a:spcAft>
                <a:spcPct val="0"/>
              </a:spcAft>
              <a:defRPr/>
            </a:pPr>
            <a:r>
              <a:rPr lang="en-GB" sz="2000" b="1" dirty="0">
                <a:solidFill>
                  <a:srgbClr val="FFFFFF"/>
                </a:solidFill>
                <a:latin typeface="Arial" panose="020B0604020202020204" pitchFamily="34" charset="0"/>
                <a:cs typeface="Arial" panose="020B0604020202020204" pitchFamily="34" charset="0"/>
              </a:rPr>
              <a:t>2017</a:t>
            </a:r>
          </a:p>
        </p:txBody>
      </p:sp>
      <p:sp>
        <p:nvSpPr>
          <p:cNvPr id="13" name="TextBox 12">
            <a:extLst>
              <a:ext uri="{FF2B5EF4-FFF2-40B4-BE49-F238E27FC236}">
                <a16:creationId xmlns:a16="http://schemas.microsoft.com/office/drawing/2014/main" id="{EB339926-5F1F-4E2C-B118-215418B6329E}"/>
              </a:ext>
            </a:extLst>
          </p:cNvPr>
          <p:cNvSpPr txBox="1"/>
          <p:nvPr/>
        </p:nvSpPr>
        <p:spPr>
          <a:xfrm>
            <a:off x="8175348" y="3073637"/>
            <a:ext cx="1243105" cy="377018"/>
          </a:xfrm>
          <a:prstGeom prst="rect">
            <a:avLst/>
          </a:prstGeom>
          <a:noFill/>
        </p:spPr>
        <p:txBody>
          <a:bodyPr wrap="square" lIns="68571" tIns="34286" rIns="68571" bIns="34286" rtlCol="0">
            <a:spAutoFit/>
          </a:bodyPr>
          <a:lstStyle/>
          <a:p>
            <a:pPr algn="ctr" defTabSz="512411" fontAlgn="base">
              <a:spcBef>
                <a:spcPct val="0"/>
              </a:spcBef>
              <a:spcAft>
                <a:spcPct val="0"/>
              </a:spcAft>
              <a:defRPr/>
            </a:pPr>
            <a:r>
              <a:rPr lang="en-GB" sz="2000" b="1" dirty="0">
                <a:solidFill>
                  <a:srgbClr val="FFFFFF"/>
                </a:solidFill>
                <a:latin typeface="Arial" panose="020B0604020202020204" pitchFamily="34" charset="0"/>
                <a:cs typeface="Arial" panose="020B0604020202020204" pitchFamily="34" charset="0"/>
              </a:rPr>
              <a:t>2019</a:t>
            </a:r>
          </a:p>
        </p:txBody>
      </p:sp>
      <p:sp>
        <p:nvSpPr>
          <p:cNvPr id="15" name="TextBox 14">
            <a:extLst>
              <a:ext uri="{FF2B5EF4-FFF2-40B4-BE49-F238E27FC236}">
                <a16:creationId xmlns:a16="http://schemas.microsoft.com/office/drawing/2014/main" id="{D9B902E0-EB9C-4735-8CBD-39A94FD5C3A0}"/>
              </a:ext>
            </a:extLst>
          </p:cNvPr>
          <p:cNvSpPr txBox="1"/>
          <p:nvPr/>
        </p:nvSpPr>
        <p:spPr>
          <a:xfrm>
            <a:off x="5929111" y="3899476"/>
            <a:ext cx="1666789" cy="267380"/>
          </a:xfrm>
          <a:prstGeom prst="rect">
            <a:avLst/>
          </a:prstGeom>
          <a:noFill/>
        </p:spPr>
        <p:txBody>
          <a:bodyPr wrap="none" lIns="51428" tIns="25717" rIns="51428" bIns="25717" rtlCol="0">
            <a:spAutoFit/>
          </a:bodyPr>
          <a:lstStyle/>
          <a:p>
            <a:pPr algn="ctr" defTabSz="514274">
              <a:defRPr/>
            </a:pPr>
            <a:r>
              <a:rPr lang="en-GB" sz="1400" i="1" dirty="0">
                <a:solidFill>
                  <a:prstClr val="black"/>
                </a:solidFill>
                <a:latin typeface="Arial" panose="020B0604020202020204" pitchFamily="34" charset="0"/>
                <a:cs typeface="Arial" panose="020B0604020202020204" pitchFamily="34" charset="0"/>
              </a:rPr>
              <a:t>Parallel assignment</a:t>
            </a:r>
          </a:p>
        </p:txBody>
      </p:sp>
      <p:sp>
        <p:nvSpPr>
          <p:cNvPr id="16" name="TextBox 15">
            <a:extLst>
              <a:ext uri="{FF2B5EF4-FFF2-40B4-BE49-F238E27FC236}">
                <a16:creationId xmlns:a16="http://schemas.microsoft.com/office/drawing/2014/main" id="{7A8C6903-31A0-4B6E-91E1-ECBACF8C3736}"/>
              </a:ext>
            </a:extLst>
          </p:cNvPr>
          <p:cNvSpPr txBox="1"/>
          <p:nvPr/>
        </p:nvSpPr>
        <p:spPr>
          <a:xfrm>
            <a:off x="4088619" y="3903561"/>
            <a:ext cx="1666789" cy="267380"/>
          </a:xfrm>
          <a:prstGeom prst="rect">
            <a:avLst/>
          </a:prstGeom>
          <a:noFill/>
        </p:spPr>
        <p:txBody>
          <a:bodyPr wrap="none" lIns="51428" tIns="25717" rIns="51428" bIns="25717" rtlCol="0">
            <a:spAutoFit/>
          </a:bodyPr>
          <a:lstStyle/>
          <a:p>
            <a:pPr algn="ctr" defTabSz="514274">
              <a:defRPr/>
            </a:pPr>
            <a:r>
              <a:rPr lang="en-GB" sz="1400" i="1" dirty="0">
                <a:solidFill>
                  <a:prstClr val="black"/>
                </a:solidFill>
                <a:latin typeface="Arial" panose="020B0604020202020204" pitchFamily="34" charset="0"/>
                <a:cs typeface="Arial" panose="020B0604020202020204" pitchFamily="34" charset="0"/>
              </a:rPr>
              <a:t>Parallel assignment</a:t>
            </a:r>
          </a:p>
        </p:txBody>
      </p:sp>
      <p:sp>
        <p:nvSpPr>
          <p:cNvPr id="17" name="TextBox 16">
            <a:extLst>
              <a:ext uri="{FF2B5EF4-FFF2-40B4-BE49-F238E27FC236}">
                <a16:creationId xmlns:a16="http://schemas.microsoft.com/office/drawing/2014/main" id="{212C474D-1E1C-45FF-9A56-9239CEB623F9}"/>
              </a:ext>
            </a:extLst>
          </p:cNvPr>
          <p:cNvSpPr txBox="1"/>
          <p:nvPr/>
        </p:nvSpPr>
        <p:spPr>
          <a:xfrm>
            <a:off x="8267492" y="3899476"/>
            <a:ext cx="1068868" cy="267380"/>
          </a:xfrm>
          <a:prstGeom prst="rect">
            <a:avLst/>
          </a:prstGeom>
          <a:noFill/>
        </p:spPr>
        <p:txBody>
          <a:bodyPr wrap="none" lIns="51428" tIns="25717" rIns="51428" bIns="25717" rtlCol="0">
            <a:spAutoFit/>
          </a:bodyPr>
          <a:lstStyle/>
          <a:p>
            <a:pPr algn="ctr" defTabSz="514274">
              <a:defRPr/>
            </a:pPr>
            <a:r>
              <a:rPr lang="en-GB" sz="1400" i="1" dirty="0">
                <a:solidFill>
                  <a:prstClr val="black"/>
                </a:solidFill>
                <a:latin typeface="Arial" panose="020B0604020202020204" pitchFamily="34" charset="0"/>
                <a:cs typeface="Arial" panose="020B0604020202020204" pitchFamily="34" charset="0"/>
              </a:rPr>
              <a:t>2x2 factorial</a:t>
            </a:r>
          </a:p>
        </p:txBody>
      </p:sp>
      <p:sp>
        <p:nvSpPr>
          <p:cNvPr id="20" name="Rounded Rectangle 3">
            <a:extLst>
              <a:ext uri="{FF2B5EF4-FFF2-40B4-BE49-F238E27FC236}">
                <a16:creationId xmlns:a16="http://schemas.microsoft.com/office/drawing/2014/main" id="{28B38D5A-FDB0-42B8-8A4E-2B7776FAC3BE}"/>
              </a:ext>
            </a:extLst>
          </p:cNvPr>
          <p:cNvSpPr/>
          <p:nvPr/>
        </p:nvSpPr>
        <p:spPr>
          <a:xfrm>
            <a:off x="4068557" y="1515314"/>
            <a:ext cx="1707938" cy="689550"/>
          </a:xfrm>
          <a:prstGeom prst="roundRect">
            <a:avLst/>
          </a:prstGeom>
          <a:solidFill>
            <a:srgbClr val="99BD5D"/>
          </a:solidFill>
          <a:ln>
            <a:noFill/>
          </a:ln>
        </p:spPr>
        <p:txBody>
          <a:bodyPr wrap="square" lIns="68580" tIns="34290" rIns="68580" bIns="34290">
            <a:spAutoFit/>
          </a:bodyPr>
          <a:lstStyle/>
          <a:p>
            <a:pPr algn="ctr" defTabSz="685800" fontAlgn="base">
              <a:spcBef>
                <a:spcPct val="0"/>
              </a:spcBef>
              <a:spcAft>
                <a:spcPct val="0"/>
              </a:spcAft>
              <a:defRPr/>
            </a:pPr>
            <a:r>
              <a:rPr lang="en-GB" b="1" dirty="0">
                <a:solidFill>
                  <a:srgbClr val="FFFFFF"/>
                </a:solidFill>
                <a:latin typeface="Arial" panose="020B0604020202020204" pitchFamily="34" charset="0"/>
                <a:ea typeface="MS PGothic" pitchFamily="34" charset="-128"/>
                <a:cs typeface="Arial" panose="020B0604020202020204" pitchFamily="34" charset="0"/>
              </a:rPr>
              <a:t>PIONEER </a:t>
            </a:r>
          </a:p>
          <a:p>
            <a:pPr algn="ctr" defTabSz="685800" fontAlgn="base">
              <a:spcBef>
                <a:spcPct val="0"/>
              </a:spcBef>
              <a:spcAft>
                <a:spcPct val="0"/>
              </a:spcAft>
              <a:defRPr/>
            </a:pPr>
            <a:r>
              <a:rPr lang="en-GB" dirty="0" err="1">
                <a:solidFill>
                  <a:srgbClr val="FFFFFF"/>
                </a:solidFill>
                <a:latin typeface="Arial" panose="020B0604020202020204" pitchFamily="34" charset="0"/>
                <a:ea typeface="MS PGothic" pitchFamily="34" charset="-128"/>
                <a:cs typeface="Arial" panose="020B0604020202020204" pitchFamily="34" charset="0"/>
              </a:rPr>
              <a:t>Rivaroxaban</a:t>
            </a:r>
            <a:endParaRPr lang="en-GB" dirty="0">
              <a:solidFill>
                <a:srgbClr val="FFFFFF"/>
              </a:solidFill>
              <a:latin typeface="Arial" panose="020B0604020202020204" pitchFamily="34" charset="0"/>
              <a:ea typeface="MS PGothic" pitchFamily="34" charset="-128"/>
              <a:cs typeface="Arial" panose="020B0604020202020204" pitchFamily="34" charset="0"/>
            </a:endParaRPr>
          </a:p>
        </p:txBody>
      </p:sp>
      <p:sp>
        <p:nvSpPr>
          <p:cNvPr id="22" name="Rounded Rectangle 4">
            <a:extLst>
              <a:ext uri="{FF2B5EF4-FFF2-40B4-BE49-F238E27FC236}">
                <a16:creationId xmlns:a16="http://schemas.microsoft.com/office/drawing/2014/main" id="{D496572F-0754-4EE8-A7DD-035B8A8D4D8E}"/>
              </a:ext>
            </a:extLst>
          </p:cNvPr>
          <p:cNvSpPr/>
          <p:nvPr/>
        </p:nvSpPr>
        <p:spPr>
          <a:xfrm>
            <a:off x="6073057" y="1515314"/>
            <a:ext cx="1523138" cy="689550"/>
          </a:xfrm>
          <a:prstGeom prst="roundRect">
            <a:avLst/>
          </a:prstGeom>
          <a:solidFill>
            <a:srgbClr val="C377AB"/>
          </a:solidFill>
          <a:ln>
            <a:noFill/>
          </a:ln>
        </p:spPr>
        <p:txBody>
          <a:bodyPr wrap="square" lIns="68580" tIns="34290" rIns="68580" bIns="34290">
            <a:spAutoFit/>
          </a:bodyPr>
          <a:lstStyle/>
          <a:p>
            <a:pPr algn="ctr" defTabSz="685800" fontAlgn="base">
              <a:spcBef>
                <a:spcPct val="0"/>
              </a:spcBef>
              <a:spcAft>
                <a:spcPct val="0"/>
              </a:spcAft>
              <a:defRPr/>
            </a:pPr>
            <a:r>
              <a:rPr lang="en-GB" b="1" dirty="0">
                <a:solidFill>
                  <a:srgbClr val="FFFFFF"/>
                </a:solidFill>
                <a:latin typeface="Arial" panose="020B0604020202020204" pitchFamily="34" charset="0"/>
                <a:ea typeface="MS PGothic" pitchFamily="34" charset="-128"/>
                <a:cs typeface="Arial" panose="020B0604020202020204" pitchFamily="34" charset="0"/>
              </a:rPr>
              <a:t>RE-DUAL </a:t>
            </a:r>
          </a:p>
          <a:p>
            <a:pPr algn="ctr" defTabSz="685800" fontAlgn="base">
              <a:spcBef>
                <a:spcPct val="0"/>
              </a:spcBef>
              <a:spcAft>
                <a:spcPct val="0"/>
              </a:spcAft>
              <a:defRPr/>
            </a:pPr>
            <a:r>
              <a:rPr lang="en-GB" dirty="0">
                <a:solidFill>
                  <a:srgbClr val="FFFFFF"/>
                </a:solidFill>
                <a:latin typeface="Arial" panose="020B0604020202020204" pitchFamily="34" charset="0"/>
                <a:ea typeface="MS PGothic" pitchFamily="34" charset="-128"/>
                <a:cs typeface="Arial" panose="020B0604020202020204" pitchFamily="34" charset="0"/>
              </a:rPr>
              <a:t>Dabigatran</a:t>
            </a:r>
          </a:p>
        </p:txBody>
      </p:sp>
      <p:sp>
        <p:nvSpPr>
          <p:cNvPr id="23" name="Rounded Rectangle 5">
            <a:extLst>
              <a:ext uri="{FF2B5EF4-FFF2-40B4-BE49-F238E27FC236}">
                <a16:creationId xmlns:a16="http://schemas.microsoft.com/office/drawing/2014/main" id="{6D9F824B-4BF6-46B5-A8C6-04DE381BC9B3}"/>
              </a:ext>
            </a:extLst>
          </p:cNvPr>
          <p:cNvSpPr/>
          <p:nvPr/>
        </p:nvSpPr>
        <p:spPr>
          <a:xfrm>
            <a:off x="7824193" y="1515314"/>
            <a:ext cx="1784323" cy="689550"/>
          </a:xfrm>
          <a:prstGeom prst="roundRect">
            <a:avLst/>
          </a:prstGeom>
          <a:solidFill>
            <a:srgbClr val="F26938"/>
          </a:solidFill>
          <a:ln>
            <a:noFill/>
          </a:ln>
        </p:spPr>
        <p:txBody>
          <a:bodyPr wrap="square" lIns="68580" tIns="34290" rIns="68580" bIns="34290">
            <a:spAutoFit/>
          </a:bodyPr>
          <a:lstStyle/>
          <a:p>
            <a:pPr algn="ctr" defTabSz="685800" fontAlgn="base">
              <a:spcBef>
                <a:spcPct val="0"/>
              </a:spcBef>
              <a:spcAft>
                <a:spcPct val="0"/>
              </a:spcAft>
              <a:defRPr/>
            </a:pPr>
            <a:r>
              <a:rPr lang="en-GB" b="1" dirty="0">
                <a:solidFill>
                  <a:srgbClr val="FFFFFF"/>
                </a:solidFill>
                <a:latin typeface="Arial" panose="020B0604020202020204" pitchFamily="34" charset="0"/>
                <a:ea typeface="MS PGothic" pitchFamily="34" charset="-128"/>
                <a:cs typeface="Arial" panose="020B0604020202020204" pitchFamily="34" charset="0"/>
              </a:rPr>
              <a:t>AUGUSTUS </a:t>
            </a:r>
            <a:br>
              <a:rPr lang="en-GB" b="1" dirty="0">
                <a:solidFill>
                  <a:srgbClr val="FFFFFF"/>
                </a:solidFill>
                <a:latin typeface="Arial" panose="020B0604020202020204" pitchFamily="34" charset="0"/>
                <a:ea typeface="MS PGothic" pitchFamily="34" charset="-128"/>
                <a:cs typeface="Arial" panose="020B0604020202020204" pitchFamily="34" charset="0"/>
              </a:rPr>
            </a:br>
            <a:r>
              <a:rPr lang="en-GB" dirty="0" err="1">
                <a:solidFill>
                  <a:srgbClr val="FFFFFF"/>
                </a:solidFill>
                <a:latin typeface="Arial" panose="020B0604020202020204" pitchFamily="34" charset="0"/>
                <a:ea typeface="MS PGothic" pitchFamily="34" charset="-128"/>
                <a:cs typeface="Arial" panose="020B0604020202020204" pitchFamily="34" charset="0"/>
              </a:rPr>
              <a:t>Apixaban</a:t>
            </a:r>
            <a:endParaRPr lang="en-GB" dirty="0">
              <a:solidFill>
                <a:srgbClr val="FFFFFF"/>
              </a:solidFill>
              <a:latin typeface="Arial" panose="020B0604020202020204" pitchFamily="34" charset="0"/>
              <a:ea typeface="MS PGothic" pitchFamily="34" charset="-128"/>
              <a:cs typeface="Arial" panose="020B0604020202020204" pitchFamily="34" charset="0"/>
            </a:endParaRPr>
          </a:p>
        </p:txBody>
      </p:sp>
      <p:sp>
        <p:nvSpPr>
          <p:cNvPr id="30" name="Rectangle 29">
            <a:extLst>
              <a:ext uri="{FF2B5EF4-FFF2-40B4-BE49-F238E27FC236}">
                <a16:creationId xmlns:a16="http://schemas.microsoft.com/office/drawing/2014/main" id="{96C45481-8070-42BC-988A-EF967AE542F3}"/>
              </a:ext>
            </a:extLst>
          </p:cNvPr>
          <p:cNvSpPr/>
          <p:nvPr/>
        </p:nvSpPr>
        <p:spPr>
          <a:xfrm>
            <a:off x="4438623" y="2324768"/>
            <a:ext cx="1016946" cy="346249"/>
          </a:xfrm>
          <a:prstGeom prst="rect">
            <a:avLst/>
          </a:prstGeom>
        </p:spPr>
        <p:txBody>
          <a:bodyPr wrap="none" lIns="68580" tIns="34290" rIns="68580" bIns="34290">
            <a:spAutoFit/>
          </a:bodyPr>
          <a:lstStyle/>
          <a:p>
            <a:pPr algn="ctr" defTabSz="685800">
              <a:defRPr/>
            </a:pPr>
            <a:r>
              <a:rPr lang="en-GB" dirty="0">
                <a:solidFill>
                  <a:prstClr val="black"/>
                </a:solidFill>
                <a:latin typeface="Arial" panose="020B0604020202020204" pitchFamily="34" charset="0"/>
                <a:cs typeface="Arial" panose="020B0604020202020204" pitchFamily="34" charset="0"/>
              </a:rPr>
              <a:t>N=2,124</a:t>
            </a:r>
          </a:p>
        </p:txBody>
      </p:sp>
      <p:sp>
        <p:nvSpPr>
          <p:cNvPr id="31" name="Rectangle 30">
            <a:extLst>
              <a:ext uri="{FF2B5EF4-FFF2-40B4-BE49-F238E27FC236}">
                <a16:creationId xmlns:a16="http://schemas.microsoft.com/office/drawing/2014/main" id="{735037FC-58B2-4CA5-B2A7-D8E580744590}"/>
              </a:ext>
            </a:extLst>
          </p:cNvPr>
          <p:cNvSpPr/>
          <p:nvPr/>
        </p:nvSpPr>
        <p:spPr>
          <a:xfrm>
            <a:off x="6317372" y="2294141"/>
            <a:ext cx="1016946" cy="346249"/>
          </a:xfrm>
          <a:prstGeom prst="rect">
            <a:avLst/>
          </a:prstGeom>
        </p:spPr>
        <p:txBody>
          <a:bodyPr wrap="none" lIns="68580" tIns="34290" rIns="68580" bIns="34290">
            <a:spAutoFit/>
          </a:bodyPr>
          <a:lstStyle/>
          <a:p>
            <a:pPr algn="ctr" defTabSz="685800">
              <a:defRPr/>
            </a:pPr>
            <a:r>
              <a:rPr lang="en-GB" dirty="0">
                <a:solidFill>
                  <a:prstClr val="black"/>
                </a:solidFill>
                <a:latin typeface="Arial" panose="020B0604020202020204" pitchFamily="34" charset="0"/>
                <a:cs typeface="Arial" panose="020B0604020202020204" pitchFamily="34" charset="0"/>
              </a:rPr>
              <a:t>N=2,725</a:t>
            </a:r>
          </a:p>
        </p:txBody>
      </p:sp>
      <p:sp>
        <p:nvSpPr>
          <p:cNvPr id="32" name="Rectangle 31">
            <a:extLst>
              <a:ext uri="{FF2B5EF4-FFF2-40B4-BE49-F238E27FC236}">
                <a16:creationId xmlns:a16="http://schemas.microsoft.com/office/drawing/2014/main" id="{73D8BAA3-8C4E-4A6B-8B7D-E360DB070F6D}"/>
              </a:ext>
            </a:extLst>
          </p:cNvPr>
          <p:cNvSpPr/>
          <p:nvPr/>
        </p:nvSpPr>
        <p:spPr>
          <a:xfrm>
            <a:off x="8093317" y="2290664"/>
            <a:ext cx="1246075" cy="346249"/>
          </a:xfrm>
          <a:prstGeom prst="rect">
            <a:avLst/>
          </a:prstGeom>
        </p:spPr>
        <p:txBody>
          <a:bodyPr wrap="square" lIns="68580" tIns="34290" rIns="68580" bIns="34290">
            <a:spAutoFit/>
          </a:bodyPr>
          <a:lstStyle/>
          <a:p>
            <a:pPr algn="ctr" defTabSz="685800">
              <a:defRPr/>
            </a:pPr>
            <a:r>
              <a:rPr lang="en-GB" dirty="0">
                <a:solidFill>
                  <a:prstClr val="black"/>
                </a:solidFill>
                <a:latin typeface="Arial" panose="020B0604020202020204" pitchFamily="34" charset="0"/>
                <a:cs typeface="Arial" panose="020B0604020202020204" pitchFamily="34" charset="0"/>
              </a:rPr>
              <a:t>N=4,614</a:t>
            </a:r>
          </a:p>
        </p:txBody>
      </p:sp>
      <p:sp>
        <p:nvSpPr>
          <p:cNvPr id="35" name="TextBox 34"/>
          <p:cNvSpPr txBox="1"/>
          <p:nvPr/>
        </p:nvSpPr>
        <p:spPr>
          <a:xfrm>
            <a:off x="2073545" y="4687481"/>
            <a:ext cx="7910887" cy="769441"/>
          </a:xfrm>
          <a:prstGeom prst="rect">
            <a:avLst/>
          </a:prstGeom>
          <a:noFill/>
          <a:ln>
            <a:solidFill>
              <a:schemeClr val="tx1"/>
            </a:solidFill>
          </a:ln>
        </p:spPr>
        <p:txBody>
          <a:bodyPr wrap="square" rtlCol="0">
            <a:spAutoFit/>
          </a:bodyPr>
          <a:lstStyle/>
          <a:p>
            <a:pPr algn="ctr"/>
            <a:r>
              <a:rPr lang="en-US" sz="2000" dirty="0">
                <a:solidFill>
                  <a:prstClr val="black"/>
                </a:solidFill>
                <a:latin typeface="Arial" panose="020B0604020202020204" pitchFamily="34" charset="0"/>
                <a:cs typeface="Arial" panose="020B0604020202020204" pitchFamily="34" charset="0"/>
              </a:rPr>
              <a:t>All trials are powered for safety (bleeding)</a:t>
            </a:r>
          </a:p>
          <a:p>
            <a:pPr algn="ctr"/>
            <a:r>
              <a:rPr lang="en-US" sz="2400" b="1" dirty="0">
                <a:solidFill>
                  <a:prstClr val="black"/>
                </a:solidFill>
                <a:latin typeface="Arial" panose="020B0604020202020204" pitchFamily="34" charset="0"/>
                <a:cs typeface="Arial" panose="020B0604020202020204" pitchFamily="34" charset="0"/>
              </a:rPr>
              <a:t>But underpowered for efficacy (ischemic endpoints)</a:t>
            </a:r>
            <a:endParaRPr lang="en-US" sz="2000" b="1" dirty="0">
              <a:solidFill>
                <a:prstClr val="black"/>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stretch>
            <a:fillRect/>
          </a:stretch>
        </p:blipFill>
        <p:spPr>
          <a:xfrm>
            <a:off x="2207569" y="2807500"/>
            <a:ext cx="2186959" cy="981541"/>
          </a:xfrm>
          <a:prstGeom prst="rect">
            <a:avLst/>
          </a:prstGeom>
        </p:spPr>
      </p:pic>
      <p:sp>
        <p:nvSpPr>
          <p:cNvPr id="14" name="TextBox 13"/>
          <p:cNvSpPr txBox="1"/>
          <p:nvPr/>
        </p:nvSpPr>
        <p:spPr>
          <a:xfrm>
            <a:off x="2375836" y="3119006"/>
            <a:ext cx="1221325" cy="400110"/>
          </a:xfrm>
          <a:prstGeom prst="rect">
            <a:avLst/>
          </a:prstGeom>
          <a:noFill/>
        </p:spPr>
        <p:txBody>
          <a:bodyPr wrap="square" rtlCol="1">
            <a:spAutoFit/>
          </a:bodyPr>
          <a:lstStyle/>
          <a:p>
            <a:pPr algn="r" rtl="1"/>
            <a:r>
              <a:rPr lang="en-US" sz="2000" b="1" dirty="0">
                <a:solidFill>
                  <a:prstClr val="white"/>
                </a:solidFill>
                <a:latin typeface="Arial"/>
                <a:cs typeface="Arial"/>
              </a:rPr>
              <a:t>2013</a:t>
            </a:r>
            <a:endParaRPr lang="he-IL" sz="2000" b="1" dirty="0">
              <a:solidFill>
                <a:prstClr val="white"/>
              </a:solidFill>
              <a:latin typeface="Arial"/>
              <a:cs typeface="Arial"/>
            </a:endParaRPr>
          </a:p>
        </p:txBody>
      </p:sp>
      <p:sp>
        <p:nvSpPr>
          <p:cNvPr id="29" name="Rounded Rectangle 3">
            <a:extLst>
              <a:ext uri="{FF2B5EF4-FFF2-40B4-BE49-F238E27FC236}">
                <a16:creationId xmlns:a16="http://schemas.microsoft.com/office/drawing/2014/main" id="{28B38D5A-FDB0-42B8-8A4E-2B7776FAC3BE}"/>
              </a:ext>
            </a:extLst>
          </p:cNvPr>
          <p:cNvSpPr/>
          <p:nvPr/>
        </p:nvSpPr>
        <p:spPr>
          <a:xfrm>
            <a:off x="2073544" y="1515314"/>
            <a:ext cx="1707938" cy="689550"/>
          </a:xfrm>
          <a:prstGeom prst="roundRect">
            <a:avLst/>
          </a:prstGeom>
          <a:solidFill>
            <a:schemeClr val="tx2">
              <a:lumMod val="60000"/>
              <a:lumOff val="40000"/>
            </a:schemeClr>
          </a:solidFill>
          <a:ln>
            <a:noFill/>
          </a:ln>
        </p:spPr>
        <p:txBody>
          <a:bodyPr wrap="square" lIns="68580" tIns="34290" rIns="68580" bIns="34290">
            <a:spAutoFit/>
          </a:bodyPr>
          <a:lstStyle/>
          <a:p>
            <a:pPr algn="ctr" defTabSz="685800" fontAlgn="base">
              <a:spcBef>
                <a:spcPct val="0"/>
              </a:spcBef>
              <a:spcAft>
                <a:spcPct val="0"/>
              </a:spcAft>
              <a:defRPr/>
            </a:pPr>
            <a:r>
              <a:rPr lang="en-GB" b="1" dirty="0">
                <a:solidFill>
                  <a:srgbClr val="FFFFFF"/>
                </a:solidFill>
                <a:latin typeface="Arial" panose="020B0604020202020204" pitchFamily="34" charset="0"/>
                <a:ea typeface="MS PGothic" pitchFamily="34" charset="-128"/>
                <a:cs typeface="Arial" panose="020B0604020202020204" pitchFamily="34" charset="0"/>
              </a:rPr>
              <a:t>WOEST </a:t>
            </a:r>
          </a:p>
          <a:p>
            <a:pPr algn="ctr" defTabSz="685800" fontAlgn="base">
              <a:spcBef>
                <a:spcPct val="0"/>
              </a:spcBef>
              <a:spcAft>
                <a:spcPct val="0"/>
              </a:spcAft>
              <a:defRPr/>
            </a:pPr>
            <a:r>
              <a:rPr lang="en-GB" dirty="0">
                <a:solidFill>
                  <a:srgbClr val="FFFFFF"/>
                </a:solidFill>
                <a:latin typeface="Arial" panose="020B0604020202020204" pitchFamily="34" charset="0"/>
                <a:ea typeface="MS PGothic" pitchFamily="34" charset="-128"/>
                <a:cs typeface="Arial" panose="020B0604020202020204" pitchFamily="34" charset="0"/>
              </a:rPr>
              <a:t>VKA</a:t>
            </a:r>
          </a:p>
        </p:txBody>
      </p:sp>
      <p:sp>
        <p:nvSpPr>
          <p:cNvPr id="33" name="Rectangle 32">
            <a:extLst>
              <a:ext uri="{FF2B5EF4-FFF2-40B4-BE49-F238E27FC236}">
                <a16:creationId xmlns:a16="http://schemas.microsoft.com/office/drawing/2014/main" id="{96C45481-8070-42BC-988A-EF967AE542F3}"/>
              </a:ext>
            </a:extLst>
          </p:cNvPr>
          <p:cNvSpPr/>
          <p:nvPr/>
        </p:nvSpPr>
        <p:spPr>
          <a:xfrm>
            <a:off x="2515223" y="2348881"/>
            <a:ext cx="824585" cy="346249"/>
          </a:xfrm>
          <a:prstGeom prst="rect">
            <a:avLst/>
          </a:prstGeom>
        </p:spPr>
        <p:txBody>
          <a:bodyPr wrap="none" lIns="68580" tIns="34290" rIns="68580" bIns="34290">
            <a:spAutoFit/>
          </a:bodyPr>
          <a:lstStyle/>
          <a:p>
            <a:pPr algn="ctr" defTabSz="685800">
              <a:defRPr/>
            </a:pPr>
            <a:r>
              <a:rPr lang="en-GB" dirty="0">
                <a:solidFill>
                  <a:prstClr val="black"/>
                </a:solidFill>
                <a:latin typeface="Arial" panose="020B0604020202020204" pitchFamily="34" charset="0"/>
                <a:cs typeface="Arial" panose="020B0604020202020204" pitchFamily="34" charset="0"/>
              </a:rPr>
              <a:t>N=573</a:t>
            </a:r>
          </a:p>
        </p:txBody>
      </p:sp>
      <p:sp>
        <p:nvSpPr>
          <p:cNvPr id="24" name="Title 1">
            <a:extLst>
              <a:ext uri="{FF2B5EF4-FFF2-40B4-BE49-F238E27FC236}">
                <a16:creationId xmlns:a16="http://schemas.microsoft.com/office/drawing/2014/main" id="{AE7DB956-90CC-458E-A9C5-CA3E3916F015}"/>
              </a:ext>
            </a:extLst>
          </p:cNvPr>
          <p:cNvSpPr txBox="1">
            <a:spLocks/>
          </p:cNvSpPr>
          <p:nvPr/>
        </p:nvSpPr>
        <p:spPr bwMode="auto">
          <a:xfrm>
            <a:off x="1736171" y="-7938"/>
            <a:ext cx="8716963" cy="1047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lvl1pPr algn="l" rtl="1" eaLnBrk="1" fontAlgn="base" hangingPunct="1">
              <a:spcBef>
                <a:spcPct val="0"/>
              </a:spcBef>
              <a:spcAft>
                <a:spcPct val="0"/>
              </a:spcAft>
              <a:defRPr sz="2400" b="1">
                <a:solidFill>
                  <a:srgbClr val="660033"/>
                </a:solidFill>
                <a:latin typeface="+mj-lt"/>
                <a:ea typeface="MS PGothic" pitchFamily="34" charset="-128"/>
                <a:cs typeface="+mj-cs"/>
              </a:defRPr>
            </a:lvl1pPr>
            <a:lvl2pPr algn="l" rtl="1" eaLnBrk="1" fontAlgn="base" hangingPunct="1">
              <a:spcBef>
                <a:spcPct val="0"/>
              </a:spcBef>
              <a:spcAft>
                <a:spcPct val="0"/>
              </a:spcAft>
              <a:defRPr sz="2400" b="1">
                <a:solidFill>
                  <a:srgbClr val="660033"/>
                </a:solidFill>
                <a:latin typeface="Arial" pitchFamily="34" charset="0"/>
                <a:ea typeface="MS PGothic" pitchFamily="34" charset="-128"/>
                <a:cs typeface="Arial" pitchFamily="34" charset="0"/>
              </a:defRPr>
            </a:lvl2pPr>
            <a:lvl3pPr algn="l" rtl="1" eaLnBrk="1" fontAlgn="base" hangingPunct="1">
              <a:spcBef>
                <a:spcPct val="0"/>
              </a:spcBef>
              <a:spcAft>
                <a:spcPct val="0"/>
              </a:spcAft>
              <a:defRPr sz="2400" b="1">
                <a:solidFill>
                  <a:srgbClr val="660033"/>
                </a:solidFill>
                <a:latin typeface="Arial" pitchFamily="34" charset="0"/>
                <a:ea typeface="MS PGothic" pitchFamily="34" charset="-128"/>
                <a:cs typeface="Arial" pitchFamily="34" charset="0"/>
              </a:defRPr>
            </a:lvl3pPr>
            <a:lvl4pPr algn="l" rtl="1" eaLnBrk="1" fontAlgn="base" hangingPunct="1">
              <a:spcBef>
                <a:spcPct val="0"/>
              </a:spcBef>
              <a:spcAft>
                <a:spcPct val="0"/>
              </a:spcAft>
              <a:defRPr sz="2400" b="1">
                <a:solidFill>
                  <a:srgbClr val="660033"/>
                </a:solidFill>
                <a:latin typeface="Arial" pitchFamily="34" charset="0"/>
                <a:ea typeface="MS PGothic" pitchFamily="34" charset="-128"/>
                <a:cs typeface="Arial" pitchFamily="34" charset="0"/>
              </a:defRPr>
            </a:lvl4pPr>
            <a:lvl5pPr algn="l" rtl="1" eaLnBrk="1" fontAlgn="base" hangingPunct="1">
              <a:spcBef>
                <a:spcPct val="0"/>
              </a:spcBef>
              <a:spcAft>
                <a:spcPct val="0"/>
              </a:spcAft>
              <a:defRPr sz="2400" b="1">
                <a:solidFill>
                  <a:srgbClr val="660033"/>
                </a:solidFill>
                <a:latin typeface="Arial" pitchFamily="34" charset="0"/>
                <a:ea typeface="MS PGothic" pitchFamily="34" charset="-128"/>
                <a:cs typeface="Arial" pitchFamily="34" charset="0"/>
              </a:defRPr>
            </a:lvl5pPr>
            <a:lvl6pPr marL="457200" algn="l" rtl="1" eaLnBrk="1" fontAlgn="base" hangingPunct="1">
              <a:lnSpc>
                <a:spcPct val="90000"/>
              </a:lnSpc>
              <a:spcBef>
                <a:spcPct val="30000"/>
              </a:spcBef>
              <a:spcAft>
                <a:spcPct val="0"/>
              </a:spcAft>
              <a:defRPr sz="2400" b="1">
                <a:solidFill>
                  <a:srgbClr val="3A76AD"/>
                </a:solidFill>
                <a:latin typeface="Arial" pitchFamily="34" charset="0"/>
                <a:cs typeface="Arial" pitchFamily="34" charset="0"/>
              </a:defRPr>
            </a:lvl6pPr>
            <a:lvl7pPr marL="914400" algn="l" rtl="1" eaLnBrk="1" fontAlgn="base" hangingPunct="1">
              <a:lnSpc>
                <a:spcPct val="90000"/>
              </a:lnSpc>
              <a:spcBef>
                <a:spcPct val="30000"/>
              </a:spcBef>
              <a:spcAft>
                <a:spcPct val="0"/>
              </a:spcAft>
              <a:defRPr sz="2400" b="1">
                <a:solidFill>
                  <a:srgbClr val="3A76AD"/>
                </a:solidFill>
                <a:latin typeface="Arial" pitchFamily="34" charset="0"/>
                <a:cs typeface="Arial" pitchFamily="34" charset="0"/>
              </a:defRPr>
            </a:lvl7pPr>
            <a:lvl8pPr marL="1371600" algn="l" rtl="1" eaLnBrk="1" fontAlgn="base" hangingPunct="1">
              <a:lnSpc>
                <a:spcPct val="90000"/>
              </a:lnSpc>
              <a:spcBef>
                <a:spcPct val="30000"/>
              </a:spcBef>
              <a:spcAft>
                <a:spcPct val="0"/>
              </a:spcAft>
              <a:defRPr sz="2400" b="1">
                <a:solidFill>
                  <a:srgbClr val="3A76AD"/>
                </a:solidFill>
                <a:latin typeface="Arial" pitchFamily="34" charset="0"/>
                <a:cs typeface="Arial" pitchFamily="34" charset="0"/>
              </a:defRPr>
            </a:lvl8pPr>
            <a:lvl9pPr marL="1828800" algn="l" rtl="1" eaLnBrk="1" fontAlgn="base" hangingPunct="1">
              <a:lnSpc>
                <a:spcPct val="90000"/>
              </a:lnSpc>
              <a:spcBef>
                <a:spcPct val="30000"/>
              </a:spcBef>
              <a:spcAft>
                <a:spcPct val="0"/>
              </a:spcAft>
              <a:defRPr sz="2400" b="1">
                <a:solidFill>
                  <a:srgbClr val="3A76AD"/>
                </a:solidFill>
                <a:latin typeface="Arial" pitchFamily="34" charset="0"/>
                <a:cs typeface="Arial" pitchFamily="34" charset="0"/>
              </a:defRPr>
            </a:lvl9pPr>
          </a:lstStyle>
          <a:p>
            <a:pPr algn="ctr" rtl="0"/>
            <a:r>
              <a:rPr lang="en-GB" sz="2800" kern="0" dirty="0">
                <a:solidFill>
                  <a:schemeClr val="accent2">
                    <a:lumMod val="50000"/>
                  </a:schemeClr>
                </a:solidFill>
                <a:latin typeface="Arial" panose="020B0604020202020204" pitchFamily="34" charset="0"/>
                <a:cs typeface="Arial" panose="020B0604020202020204" pitchFamily="34" charset="0"/>
              </a:rPr>
              <a:t>What evidence is there for prevention OF Stent thrombosis in patients with AF and  ACS/PCI?</a:t>
            </a:r>
          </a:p>
        </p:txBody>
      </p:sp>
    </p:spTree>
    <p:extLst>
      <p:ext uri="{BB962C8B-B14F-4D97-AF65-F5344CB8AC3E}">
        <p14:creationId xmlns:p14="http://schemas.microsoft.com/office/powerpoint/2010/main" val="9532122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KPI_HAS_CHART" val="false"/>
  <p:tag name="PXID" val="3"/>
  <p:tag name="SID" val="949"/>
  <p:tag name="NAME" val="Reminders"/>
</p:tagLst>
</file>

<file path=ppt/theme/theme1.xml><?xml version="1.0" encoding="utf-8"?>
<a:theme xmlns:a="http://schemas.openxmlformats.org/drawingml/2006/main" name="Eliquis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8_Office Them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30000"/>
          </a:spcBef>
          <a:spcAft>
            <a:spcPct val="0"/>
          </a:spcAft>
          <a:buClr>
            <a:srgbClr val="FF9900"/>
          </a:buClr>
          <a:buSzTx/>
          <a:buFont typeface="Wingdings" pitchFamily="2" charset="2"/>
          <a:buNone/>
          <a:tabLst/>
          <a:defRPr kumimoji="0" lang="en-US" sz="1000" b="0" i="0" u="none" strike="noStrike" cap="none" normalizeH="0" baseline="0" smtClean="0">
            <a:ln>
              <a:noFill/>
            </a:ln>
            <a:solidFill>
              <a:schemeClr val="tx1"/>
            </a:solidFill>
            <a:effectLst/>
            <a:latin typeface="Arial" pitchFamily="34" charset="0"/>
            <a:ea typeface="Arial Unicode MS" pitchFamily="34" charset="-128"/>
            <a:cs typeface="Arial"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30000"/>
          </a:spcBef>
          <a:spcAft>
            <a:spcPct val="0"/>
          </a:spcAft>
          <a:buClr>
            <a:srgbClr val="FF9900"/>
          </a:buClr>
          <a:buSzTx/>
          <a:buFont typeface="Wingdings" pitchFamily="2" charset="2"/>
          <a:buNone/>
          <a:tabLst/>
          <a:defRPr kumimoji="0" lang="en-US" sz="1000" b="0" i="0" u="none" strike="noStrike" cap="none" normalizeH="0" baseline="0" smtClean="0">
            <a:ln>
              <a:noFill/>
            </a:ln>
            <a:solidFill>
              <a:schemeClr val="tx1"/>
            </a:solidFill>
            <a:effectLst/>
            <a:latin typeface="Arial" pitchFamily="34" charset="0"/>
            <a:ea typeface="Arial Unicode MS" pitchFamily="34" charset="-128"/>
            <a:cs typeface="Arial" pitchFamily="34" charset="0"/>
          </a:defRPr>
        </a:defPPr>
      </a:lstStyle>
    </a:lnDef>
  </a:objectDefaults>
  <a:extraClrSchemeLst>
    <a:extraClrScheme>
      <a:clrScheme name="8_Office Theme 1">
        <a:dk1>
          <a:srgbClr val="3A76AD"/>
        </a:dk1>
        <a:lt1>
          <a:srgbClr val="FFFFFF"/>
        </a:lt1>
        <a:dk2>
          <a:srgbClr val="3A76AD"/>
        </a:dk2>
        <a:lt2>
          <a:srgbClr val="1C1C1C"/>
        </a:lt2>
        <a:accent1>
          <a:srgbClr val="48A3D4"/>
        </a:accent1>
        <a:accent2>
          <a:srgbClr val="D5E14E"/>
        </a:accent2>
        <a:accent3>
          <a:srgbClr val="FFFFFF"/>
        </a:accent3>
        <a:accent4>
          <a:srgbClr val="306493"/>
        </a:accent4>
        <a:accent5>
          <a:srgbClr val="B1CEE6"/>
        </a:accent5>
        <a:accent6>
          <a:srgbClr val="C1CC46"/>
        </a:accent6>
        <a:hlink>
          <a:srgbClr val="969696"/>
        </a:hlink>
        <a:folHlink>
          <a:srgbClr val="C9DCE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966</TotalTime>
  <Words>2363</Words>
  <Application>Microsoft Office PowerPoint</Application>
  <PresentationFormat>מסך רחב</PresentationFormat>
  <Paragraphs>351</Paragraphs>
  <Slides>22</Slides>
  <Notes>15</Notes>
  <HiddenSlides>5</HiddenSlides>
  <MMClips>0</MMClips>
  <ScaleCrop>false</ScaleCrop>
  <HeadingPairs>
    <vt:vector size="6" baseType="variant">
      <vt:variant>
        <vt:lpstr>גופנים בשימוש</vt:lpstr>
      </vt:variant>
      <vt:variant>
        <vt:i4>6</vt:i4>
      </vt:variant>
      <vt:variant>
        <vt:lpstr>ערכת נושא</vt:lpstr>
      </vt:variant>
      <vt:variant>
        <vt:i4>1</vt:i4>
      </vt:variant>
      <vt:variant>
        <vt:lpstr>כותרות שקופיות</vt:lpstr>
      </vt:variant>
      <vt:variant>
        <vt:i4>22</vt:i4>
      </vt:variant>
    </vt:vector>
  </HeadingPairs>
  <TitlesOfParts>
    <vt:vector size="29" baseType="lpstr">
      <vt:lpstr>Arial</vt:lpstr>
      <vt:lpstr>Calibri</vt:lpstr>
      <vt:lpstr>David</vt:lpstr>
      <vt:lpstr>Roboto</vt:lpstr>
      <vt:lpstr>Tahoma</vt:lpstr>
      <vt:lpstr>Wingdings</vt:lpstr>
      <vt:lpstr>Eliquis theme</vt:lpstr>
      <vt:lpstr>AF Patients with ACS/PCI</vt:lpstr>
      <vt:lpstr>תיאור מקרה</vt:lpstr>
      <vt:lpstr>מצגת של PowerPoint‏</vt:lpstr>
      <vt:lpstr>Patients with AF and ACS</vt:lpstr>
      <vt:lpstr>Management of patients with AF and ACS/PCI must balance the risk of bleeding with the risk of thrombosis</vt:lpstr>
      <vt:lpstr>Stent Thrombosis</vt:lpstr>
      <vt:lpstr>Stent Thrombosis</vt:lpstr>
      <vt:lpstr> AF and  ACS/PCI</vt:lpstr>
      <vt:lpstr>מצגת של PowerPoint‏</vt:lpstr>
      <vt:lpstr>מצגת של PowerPoint‏</vt:lpstr>
      <vt:lpstr>מצגת של PowerPoint‏</vt:lpstr>
      <vt:lpstr>AUGUSTUS - efficacy</vt:lpstr>
      <vt:lpstr>Major clinical endpoints in trials comparing dual therapy versus triple therapy  </vt:lpstr>
      <vt:lpstr>מצגת של PowerPoint‏</vt:lpstr>
      <vt:lpstr>Double therapy – 1 month </vt:lpstr>
      <vt:lpstr>What about compliance and efficacy?</vt:lpstr>
      <vt:lpstr>Aspirin is the good guy!</vt:lpstr>
      <vt:lpstr>Overlap between placebo and clopidogrel effects</vt:lpstr>
      <vt:lpstr>Summary</vt:lpstr>
      <vt:lpstr>מצגת של PowerPoint‏</vt:lpstr>
      <vt:lpstr>קו אסטרטגי בהתנהלות מול שתי סיכונים קליניים מקבילים </vt:lpstr>
      <vt:lpstr>מצגת של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רוני אלקלעי- RONNY ALCALAI</dc:creator>
  <cp:lastModifiedBy>ronny alcalai</cp:lastModifiedBy>
  <cp:revision>38</cp:revision>
  <dcterms:created xsi:type="dcterms:W3CDTF">2019-11-12T10:36:28Z</dcterms:created>
  <dcterms:modified xsi:type="dcterms:W3CDTF">2019-11-15T05:25:50Z</dcterms:modified>
</cp:coreProperties>
</file>