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817" r:id="rId3"/>
    <p:sldId id="323" r:id="rId4"/>
    <p:sldId id="259" r:id="rId5"/>
    <p:sldId id="260" r:id="rId6"/>
    <p:sldId id="292" r:id="rId7"/>
    <p:sldId id="261" r:id="rId8"/>
    <p:sldId id="322" r:id="rId9"/>
    <p:sldId id="301" r:id="rId10"/>
    <p:sldId id="297" r:id="rId11"/>
    <p:sldId id="324" r:id="rId12"/>
    <p:sldId id="266" r:id="rId13"/>
    <p:sldId id="272" r:id="rId14"/>
    <p:sldId id="792" r:id="rId15"/>
    <p:sldId id="785" r:id="rId16"/>
    <p:sldId id="294" r:id="rId17"/>
    <p:sldId id="295" r:id="rId18"/>
    <p:sldId id="278" r:id="rId19"/>
    <p:sldId id="289" r:id="rId20"/>
    <p:sldId id="279" r:id="rId21"/>
    <p:sldId id="280" r:id="rId22"/>
    <p:sldId id="281" r:id="rId23"/>
    <p:sldId id="282" r:id="rId24"/>
    <p:sldId id="800" r:id="rId25"/>
    <p:sldId id="283" r:id="rId26"/>
    <p:sldId id="284" r:id="rId27"/>
    <p:sldId id="285" r:id="rId28"/>
    <p:sldId id="317" r:id="rId29"/>
    <p:sldId id="302" r:id="rId30"/>
    <p:sldId id="313" r:id="rId31"/>
    <p:sldId id="314" r:id="rId32"/>
    <p:sldId id="820" r:id="rId33"/>
    <p:sldId id="821" r:id="rId34"/>
    <p:sldId id="819" r:id="rId35"/>
    <p:sldId id="321" r:id="rId36"/>
    <p:sldId id="303" r:id="rId37"/>
    <p:sldId id="320" r:id="rId38"/>
    <p:sldId id="822" r:id="rId39"/>
    <p:sldId id="293" r:id="rId40"/>
    <p:sldId id="823" r:id="rId41"/>
    <p:sldId id="791" r:id="rId42"/>
    <p:sldId id="299" r:id="rId43"/>
    <p:sldId id="315" r:id="rId44"/>
    <p:sldId id="316" r:id="rId45"/>
    <p:sldId id="318" r:id="rId46"/>
    <p:sldId id="319" r:id="rId47"/>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162" autoAdjust="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61CE0A-845F-41E7-8A72-AF8C15681BE4}" type="datetimeFigureOut">
              <a:rPr lang="en-IL" smtClean="0"/>
              <a:t>14/11/2019</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B42FFB-4767-4FA7-8562-756D604A1C8E}" type="slidenum">
              <a:rPr lang="en-IL" smtClean="0"/>
              <a:t>‹#›</a:t>
            </a:fld>
            <a:endParaRPr lang="en-IL"/>
          </a:p>
        </p:txBody>
      </p:sp>
    </p:spTree>
    <p:extLst>
      <p:ext uri="{BB962C8B-B14F-4D97-AF65-F5344CB8AC3E}">
        <p14:creationId xmlns:p14="http://schemas.microsoft.com/office/powerpoint/2010/main" val="223195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remarkable reduction in the incidences of recurrent myocardial infarction and death in PLATO, the application of the trial results in medically and invasively treated patients with acute coronary syndromes, and the reversible action and faster offset of ticagrelor over prasugrel, the clinical community promptly adopted ticagrelor for use in patients with acute coronary syndromes</a:t>
            </a:r>
            <a:endParaRPr lang="en-IL" dirty="0"/>
          </a:p>
        </p:txBody>
      </p:sp>
      <p:sp>
        <p:nvSpPr>
          <p:cNvPr id="4" name="Slide Number Placeholder 3"/>
          <p:cNvSpPr>
            <a:spLocks noGrp="1"/>
          </p:cNvSpPr>
          <p:nvPr>
            <p:ph type="sldNum" sz="quarter" idx="5"/>
          </p:nvPr>
        </p:nvSpPr>
        <p:spPr/>
        <p:txBody>
          <a:bodyPr/>
          <a:lstStyle/>
          <a:p>
            <a:fld id="{61B42FFB-4767-4FA7-8562-756D604A1C8E}" type="slidenum">
              <a:rPr lang="en-IL" smtClean="0"/>
              <a:t>5</a:t>
            </a:fld>
            <a:endParaRPr lang="en-IL"/>
          </a:p>
        </p:txBody>
      </p:sp>
    </p:spTree>
    <p:extLst>
      <p:ext uri="{BB962C8B-B14F-4D97-AF65-F5344CB8AC3E}">
        <p14:creationId xmlns:p14="http://schemas.microsoft.com/office/powerpoint/2010/main" val="139328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Notes:</a:t>
            </a:r>
          </a:p>
          <a:p>
            <a:pPr marL="0" marR="0" lvl="0" indent="0" defTabSz="914400" eaLnBrk="1" fontAlgn="auto" latinLnBrk="0" hangingPunct="1">
              <a:lnSpc>
                <a:spcPct val="100000"/>
              </a:lnSpc>
              <a:spcBef>
                <a:spcPts val="100"/>
              </a:spcBef>
              <a:spcAft>
                <a:spcPts val="0"/>
              </a:spcAft>
              <a:buClrTx/>
              <a:buSzTx/>
              <a:buFontTx/>
              <a:buNone/>
              <a:tabLst/>
              <a:defRPr/>
            </a:pPr>
            <a:r>
              <a:rPr kumimoji="0" lang="en-GB" sz="1000" b="1" i="0" u="none" strike="noStrike" kern="0" cap="none" spc="0" normalizeH="0" baseline="0" noProof="0" dirty="0">
                <a:ln>
                  <a:noFill/>
                </a:ln>
                <a:solidFill>
                  <a:srgbClr val="000000"/>
                </a:solidFill>
                <a:effectLst/>
                <a:uLnTx/>
                <a:uFillTx/>
              </a:rPr>
              <a:t>4416</a:t>
            </a:r>
            <a:r>
              <a:rPr kumimoji="0" lang="en-GB" sz="1000" b="0" i="0" u="none" strike="noStrike" kern="0" cap="none" spc="0" normalizeH="0" baseline="0" noProof="0" dirty="0">
                <a:ln>
                  <a:noFill/>
                </a:ln>
                <a:solidFill>
                  <a:srgbClr val="000000"/>
                </a:solidFill>
                <a:effectLst/>
                <a:uLnTx/>
                <a:uFillTx/>
              </a:rPr>
              <a:t> Were excluded</a:t>
            </a:r>
          </a:p>
          <a:p>
            <a:pPr marL="252000" indent="0" defTabSz="114300" fontAlgn="auto">
              <a:spcBef>
                <a:spcPts val="100"/>
              </a:spcBef>
              <a:spcAft>
                <a:spcPts val="0"/>
              </a:spcAft>
              <a:buNone/>
              <a:tabLst>
                <a:tab pos="179388" algn="dec"/>
                <a:tab pos="268288" algn="l"/>
                <a:tab pos="360363" algn="dec"/>
                <a:tab pos="446088" algn="l"/>
              </a:tabLst>
              <a:defRPr/>
            </a:pPr>
            <a:r>
              <a:rPr lang="en-GB" sz="1000" b="1" kern="0" dirty="0">
                <a:solidFill>
                  <a:srgbClr val="000000"/>
                </a:solidFill>
              </a:rPr>
              <a:t>1312</a:t>
            </a:r>
            <a:r>
              <a:rPr lang="en-GB" sz="1000" kern="0" dirty="0">
                <a:solidFill>
                  <a:srgbClr val="000000"/>
                </a:solidFill>
              </a:rPr>
              <a:t> Did not meet inclusion criteria or met exclusion criteria</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584 Received oral anticoagulation</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122 Had chronic renal insufficiency warranting dialysis</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113 Received ticagrelor or prasugrel within 5 days before randomization</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112 Had history of stroke, transient ischaemic attack, or intracranial bleeding</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  98 Were previously enrolled in the trial</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  51 Were participating in another trial</a:t>
            </a:r>
          </a:p>
          <a:p>
            <a:pPr marL="539750" marR="0" lvl="0" indent="-1588" defTabSz="914400" eaLnBrk="1" fontAlgn="auto" latinLnBrk="0" hangingPunct="1">
              <a:lnSpc>
                <a:spcPct val="100000"/>
              </a:lnSpc>
              <a:spcBef>
                <a:spcPts val="100"/>
              </a:spcBef>
              <a:spcAft>
                <a:spcPts val="0"/>
              </a:spcAft>
              <a:buClrTx/>
              <a:buSzTx/>
              <a:buFontTx/>
              <a:buNone/>
              <a:tabLst>
                <a:tab pos="92075" algn="l"/>
              </a:tabLst>
              <a:defRPr/>
            </a:pPr>
            <a:r>
              <a:rPr lang="en-GB" sz="1000" kern="0" dirty="0">
                <a:solidFill>
                  <a:srgbClr val="000000"/>
                </a:solidFill>
              </a:rPr>
              <a:t>232 Had other reasons</a:t>
            </a:r>
          </a:p>
          <a:p>
            <a:pPr marL="252000" marR="0" lvl="0"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000" b="1" kern="0" dirty="0">
                <a:solidFill>
                  <a:srgbClr val="000000"/>
                </a:solidFill>
              </a:rPr>
              <a:t>1836 </a:t>
            </a:r>
            <a:r>
              <a:rPr lang="en-GB" sz="1000" kern="0" dirty="0">
                <a:solidFill>
                  <a:srgbClr val="000000"/>
                </a:solidFill>
              </a:rPr>
              <a:t>Declined to participate</a:t>
            </a:r>
          </a:p>
          <a:p>
            <a:pPr marL="252000" marR="0" lvl="0"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000" b="1" kern="0" dirty="0">
                <a:solidFill>
                  <a:srgbClr val="000000"/>
                </a:solidFill>
              </a:rPr>
              <a:t>1268</a:t>
            </a:r>
            <a:r>
              <a:rPr lang="en-GB" sz="1000" kern="0" dirty="0">
                <a:solidFill>
                  <a:srgbClr val="000000"/>
                </a:solidFill>
              </a:rPr>
              <a:t> Had other reasons</a:t>
            </a:r>
            <a:endParaRPr lang="en-US" sz="1200" kern="0" dirty="0">
              <a:solidFill>
                <a:srgbClr val="000000"/>
              </a:solidFill>
            </a:endParaRPr>
          </a:p>
          <a:p>
            <a:pPr marL="0" indent="0">
              <a:buNone/>
            </a:pPr>
            <a:endParaRPr lang="en-US" b="1" dirty="0"/>
          </a:p>
          <a:p>
            <a:pPr marL="0" indent="0">
              <a:buNone/>
            </a:pPr>
            <a:r>
              <a:rPr lang="en-US" b="1" dirty="0"/>
              <a:t>Reference: </a:t>
            </a:r>
          </a:p>
          <a:p>
            <a:pPr marL="0" marR="0" lvl="0" indent="0" algn="l" defTabSz="914400" rtl="0" eaLnBrk="1" fontAlgn="auto" latinLnBrk="0" hangingPunct="1">
              <a:lnSpc>
                <a:spcPct val="100000"/>
              </a:lnSpc>
              <a:spcBef>
                <a:spcPts val="0"/>
              </a:spcBef>
              <a:spcAft>
                <a:spcPts val="0"/>
              </a:spcAft>
              <a:buClr>
                <a:schemeClr val="accent1"/>
              </a:buClr>
              <a:buSzPct val="100000"/>
              <a:buFont typeface="+mj-lt"/>
              <a:buNone/>
              <a:tabLst/>
              <a:defRPr/>
            </a:pPr>
            <a:r>
              <a:rPr lang="en-US" sz="1000" b="0" kern="1200" dirty="0" err="1">
                <a:solidFill>
                  <a:schemeClr val="tx1"/>
                </a:solidFill>
                <a:effectLst/>
                <a:latin typeface="+mn-lt"/>
                <a:ea typeface="+mn-ea"/>
                <a:cs typeface="+mn-cs"/>
              </a:rPr>
              <a:t>Schüpke</a:t>
            </a:r>
            <a:r>
              <a:rPr lang="en-US" sz="1000" b="0" kern="1200" dirty="0">
                <a:solidFill>
                  <a:schemeClr val="tx1"/>
                </a:solidFill>
                <a:effectLst/>
                <a:latin typeface="+mn-lt"/>
                <a:ea typeface="+mn-ea"/>
                <a:cs typeface="+mn-cs"/>
              </a:rPr>
              <a:t> S, Neumann F-J, </a:t>
            </a:r>
            <a:r>
              <a:rPr lang="en-US" sz="1000" b="0" kern="1200" dirty="0" err="1">
                <a:solidFill>
                  <a:schemeClr val="tx1"/>
                </a:solidFill>
                <a:effectLst/>
                <a:latin typeface="+mn-lt"/>
                <a:ea typeface="+mn-ea"/>
                <a:cs typeface="+mn-cs"/>
              </a:rPr>
              <a:t>Menichelli</a:t>
            </a:r>
            <a:r>
              <a:rPr lang="en-US" sz="1000" b="0" kern="1200" dirty="0">
                <a:solidFill>
                  <a:schemeClr val="tx1"/>
                </a:solidFill>
                <a:effectLst/>
                <a:latin typeface="+mn-lt"/>
                <a:ea typeface="+mn-ea"/>
                <a:cs typeface="+mn-cs"/>
              </a:rPr>
              <a:t> M, et al for the ISAR-REACT 5 Trial Investigators.  Ticagrelor or prasugrel in patients with acute coronary syndromes [published online ahead of print September, 1 2019]. </a:t>
            </a:r>
            <a:r>
              <a:rPr lang="en-US" sz="1000" b="0" i="1" kern="1200" dirty="0">
                <a:solidFill>
                  <a:schemeClr val="tx1"/>
                </a:solidFill>
                <a:effectLst/>
                <a:latin typeface="+mn-lt"/>
                <a:ea typeface="+mn-ea"/>
                <a:cs typeface="+mn-cs"/>
              </a:rPr>
              <a:t>N </a:t>
            </a:r>
            <a:r>
              <a:rPr lang="en-US" sz="1000" b="0" i="1" kern="1200" dirty="0" err="1">
                <a:solidFill>
                  <a:schemeClr val="tx1"/>
                </a:solidFill>
                <a:effectLst/>
                <a:latin typeface="+mn-lt"/>
                <a:ea typeface="+mn-ea"/>
                <a:cs typeface="+mn-cs"/>
              </a:rPr>
              <a:t>Engl</a:t>
            </a:r>
            <a:r>
              <a:rPr lang="en-US" sz="1000" b="0" i="1" kern="1200" dirty="0">
                <a:solidFill>
                  <a:schemeClr val="tx1"/>
                </a:solidFill>
                <a:effectLst/>
                <a:latin typeface="+mn-lt"/>
                <a:ea typeface="+mn-ea"/>
                <a:cs typeface="+mn-cs"/>
              </a:rPr>
              <a:t> J Med</a:t>
            </a:r>
            <a:r>
              <a:rPr lang="en-US" sz="1000" b="0" kern="1200" dirty="0">
                <a:solidFill>
                  <a:schemeClr val="tx1"/>
                </a:solidFill>
                <a:effectLst/>
                <a:latin typeface="+mn-lt"/>
                <a:ea typeface="+mn-ea"/>
                <a:cs typeface="+mn-cs"/>
              </a:rPr>
              <a:t>. 2019. http://dx.doi.org/10.1056/NEJMoa1908973. Accessed September 1, 2019.</a:t>
            </a:r>
            <a:endParaRPr lang="en-GB" sz="1000" dirty="0">
              <a:solidFill>
                <a:srgbClr val="000000"/>
              </a:solidFill>
              <a:latin typeface="+mn-lt"/>
            </a:endParaRPr>
          </a:p>
        </p:txBody>
      </p:sp>
      <p:sp>
        <p:nvSpPr>
          <p:cNvPr id="4" name="Slide Number Placeholder 3"/>
          <p:cNvSpPr>
            <a:spLocks noGrp="1"/>
          </p:cNvSpPr>
          <p:nvPr>
            <p:ph type="sldNum" sz="quarter" idx="5"/>
          </p:nvPr>
        </p:nvSpPr>
        <p:spPr/>
        <p:txBody>
          <a:bodyPr/>
          <a:lstStyle/>
          <a:p>
            <a:fld id="{50487F27-F4AC-478C-A07B-A71CA0B86259}" type="slidenum">
              <a:rPr lang="en-US" smtClean="0"/>
              <a:pPr/>
              <a:t>14</a:t>
            </a:fld>
            <a:endParaRPr lang="en-US"/>
          </a:p>
        </p:txBody>
      </p:sp>
      <p:sp>
        <p:nvSpPr>
          <p:cNvPr id="5" name="TextBox 4">
            <a:extLst>
              <a:ext uri="{FF2B5EF4-FFF2-40B4-BE49-F238E27FC236}">
                <a16:creationId xmlns:a16="http://schemas.microsoft.com/office/drawing/2014/main" id="{3EA236E8-1DB9-4D4F-A4CA-93441C1BE14E}"/>
              </a:ext>
            </a:extLst>
          </p:cNvPr>
          <p:cNvSpPr txBox="1"/>
          <p:nvPr/>
        </p:nvSpPr>
        <p:spPr>
          <a:xfrm>
            <a:off x="4461387" y="3436374"/>
            <a:ext cx="2396613" cy="338554"/>
          </a:xfrm>
          <a:prstGeom prst="rect">
            <a:avLst/>
          </a:prstGeom>
          <a:noFill/>
          <a:ln>
            <a:solidFill>
              <a:srgbClr val="FF0000"/>
            </a:solidFill>
          </a:ln>
        </p:spPr>
        <p:txBody>
          <a:bodyPr wrap="square" rtlCol="0">
            <a:spAutoFit/>
          </a:bodyPr>
          <a:lstStyle/>
          <a:p>
            <a:pPr algn="r"/>
            <a:r>
              <a:rPr lang="en-US" sz="800" dirty="0" err="1">
                <a:solidFill>
                  <a:srgbClr val="FF0000"/>
                </a:solidFill>
              </a:rPr>
              <a:t>Schupke</a:t>
            </a:r>
            <a:r>
              <a:rPr lang="en-US" sz="800" dirty="0">
                <a:solidFill>
                  <a:srgbClr val="FF0000"/>
                </a:solidFill>
              </a:rPr>
              <a:t> 2019: </a:t>
            </a:r>
          </a:p>
          <a:p>
            <a:pPr algn="r"/>
            <a:r>
              <a:rPr lang="en-US" sz="800" dirty="0">
                <a:solidFill>
                  <a:srgbClr val="FF0000"/>
                </a:solidFill>
              </a:rPr>
              <a:t>p4/figure1</a:t>
            </a:r>
          </a:p>
        </p:txBody>
      </p:sp>
      <p:sp>
        <p:nvSpPr>
          <p:cNvPr id="6" name="TextBox 5">
            <a:extLst>
              <a:ext uri="{FF2B5EF4-FFF2-40B4-BE49-F238E27FC236}">
                <a16:creationId xmlns:a16="http://schemas.microsoft.com/office/drawing/2014/main" id="{A434EAB8-6929-4F56-98B7-5B9B2B7A5015}"/>
              </a:ext>
            </a:extLst>
          </p:cNvPr>
          <p:cNvSpPr txBox="1"/>
          <p:nvPr/>
        </p:nvSpPr>
        <p:spPr>
          <a:xfrm>
            <a:off x="4459801" y="4567568"/>
            <a:ext cx="2396612" cy="1569660"/>
          </a:xfrm>
          <a:prstGeom prst="rect">
            <a:avLst/>
          </a:prstGeom>
          <a:noFill/>
          <a:ln>
            <a:solidFill>
              <a:srgbClr val="FF0000"/>
            </a:solidFill>
          </a:ln>
        </p:spPr>
        <p:txBody>
          <a:bodyPr wrap="square" rtlCol="0">
            <a:spAutoFit/>
          </a:bodyPr>
          <a:lstStyle/>
          <a:p>
            <a:pPr algn="r"/>
            <a:r>
              <a:rPr lang="en-US" sz="800" u="sng" dirty="0">
                <a:solidFill>
                  <a:srgbClr val="FF0000"/>
                </a:solidFill>
              </a:rPr>
              <a:t>Calculations:</a:t>
            </a:r>
          </a:p>
          <a:p>
            <a:pPr algn="r"/>
            <a:r>
              <a:rPr lang="en-US" sz="800" dirty="0">
                <a:solidFill>
                  <a:srgbClr val="FF0000"/>
                </a:solidFill>
              </a:rPr>
              <a:t>Loading dose percentage:</a:t>
            </a:r>
          </a:p>
          <a:p>
            <a:pPr algn="r"/>
            <a:r>
              <a:rPr lang="en-US" sz="800" dirty="0">
                <a:solidFill>
                  <a:srgbClr val="FF0000"/>
                </a:solidFill>
              </a:rPr>
              <a:t>Ticagrelor: 1.3%=100-[(1985/2012)x100]</a:t>
            </a:r>
          </a:p>
          <a:p>
            <a:pPr algn="r"/>
            <a:r>
              <a:rPr lang="en-US" sz="800" dirty="0">
                <a:solidFill>
                  <a:srgbClr val="FF0000"/>
                </a:solidFill>
              </a:rPr>
              <a:t>Prasugrel: 13.85%=100-[(1728/2006)x100]</a:t>
            </a:r>
          </a:p>
          <a:p>
            <a:pPr algn="r"/>
            <a:r>
              <a:rPr lang="en-US" sz="800" dirty="0">
                <a:solidFill>
                  <a:srgbClr val="FF0000"/>
                </a:solidFill>
              </a:rPr>
              <a:t>Discharged on assigned therapy:</a:t>
            </a:r>
          </a:p>
          <a:p>
            <a:pPr algn="r"/>
            <a:r>
              <a:rPr lang="en-US" sz="800" dirty="0">
                <a:solidFill>
                  <a:srgbClr val="FF0000"/>
                </a:solidFill>
              </a:rPr>
              <a:t>Ticagrelor: 410/2012 x 100% = 20.4%</a:t>
            </a:r>
          </a:p>
          <a:p>
            <a:pPr algn="r"/>
            <a:r>
              <a:rPr lang="en-US" sz="800" dirty="0">
                <a:solidFill>
                  <a:srgbClr val="FF0000"/>
                </a:solidFill>
              </a:rPr>
              <a:t> Prasugrel: 410/2006 x 100% = 20.4%</a:t>
            </a:r>
          </a:p>
          <a:p>
            <a:pPr algn="r"/>
            <a:r>
              <a:rPr lang="en-US" sz="800" dirty="0">
                <a:solidFill>
                  <a:srgbClr val="FF0000"/>
                </a:solidFill>
              </a:rPr>
              <a:t>Dyspnea: ticagrelor</a:t>
            </a:r>
          </a:p>
          <a:p>
            <a:pPr algn="r"/>
            <a:r>
              <a:rPr lang="en-US" sz="800" dirty="0">
                <a:solidFill>
                  <a:srgbClr val="FF0000"/>
                </a:solidFill>
              </a:rPr>
              <a:t>(44/1602)x100%=2.7%</a:t>
            </a:r>
          </a:p>
          <a:p>
            <a:pPr algn="r"/>
            <a:r>
              <a:rPr lang="en-US" sz="800" dirty="0">
                <a:solidFill>
                  <a:srgbClr val="FF0000"/>
                </a:solidFill>
              </a:rPr>
              <a:t>Excluded from safety analysis:</a:t>
            </a:r>
          </a:p>
          <a:p>
            <a:pPr algn="r"/>
            <a:r>
              <a:rPr lang="en-US" sz="800" dirty="0">
                <a:solidFill>
                  <a:srgbClr val="FF0000"/>
                </a:solidFill>
              </a:rPr>
              <a:t>Ticagrelor: (23/2012)x100%=1.1%</a:t>
            </a:r>
          </a:p>
          <a:p>
            <a:pPr algn="r"/>
            <a:r>
              <a:rPr lang="en-US" sz="800" dirty="0">
                <a:solidFill>
                  <a:srgbClr val="FF0000"/>
                </a:solidFill>
              </a:rPr>
              <a:t>Prasugrel: (233/2006)x100%=11.6%</a:t>
            </a:r>
          </a:p>
        </p:txBody>
      </p:sp>
    </p:spTree>
    <p:extLst>
      <p:ext uri="{BB962C8B-B14F-4D97-AF65-F5344CB8AC3E}">
        <p14:creationId xmlns:p14="http://schemas.microsoft.com/office/powerpoint/2010/main" val="672294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kumimoji="0" lang="en-US" altLang="en-US" sz="800" b="1" i="0" u="none" strike="noStrike" kern="0" cap="none" spc="0" normalizeH="0" baseline="0" noProof="0" dirty="0">
                <a:ln>
                  <a:noFill/>
                </a:ln>
                <a:solidFill>
                  <a:srgbClr val="000000"/>
                </a:solidFill>
                <a:effectLst/>
                <a:uLnTx/>
                <a:uFillTx/>
                <a:latin typeface="+mn-lt"/>
              </a:rPr>
              <a:t>Abbreviations:</a:t>
            </a:r>
          </a:p>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en-US" altLang="en-US" sz="800" kern="0" dirty="0">
                <a:solidFill>
                  <a:srgbClr val="000000"/>
                </a:solidFill>
                <a:ea typeface="Times New Roman" panose="02020603050405020304" pitchFamily="18" charset="0"/>
                <a:cs typeface="Times New Roman" panose="02020603050405020304" pitchFamily="18" charset="0"/>
              </a:rPr>
              <a:t>ACS = acute coronary syndrome; CABG = coronary artery bypass graft; NR = not reported; NSTEMI = non-ST-segment elevation myocardial infarction; PCI = percutaneous coronary intervention; </a:t>
            </a:r>
            <a:r>
              <a:rPr lang="en-US" sz="800" dirty="0"/>
              <a:t>PLATO = </a:t>
            </a:r>
            <a:r>
              <a:rPr lang="en-US" sz="800" dirty="0" err="1"/>
              <a:t>PLATelet</a:t>
            </a:r>
            <a:r>
              <a:rPr lang="en-US" sz="800" dirty="0"/>
              <a:t> inhibition and patient Outcomes; </a:t>
            </a:r>
            <a:r>
              <a:rPr lang="en-US" altLang="en-US" sz="800" kern="0" dirty="0">
                <a:solidFill>
                  <a:srgbClr val="000000"/>
                </a:solidFill>
                <a:ea typeface="Times New Roman" panose="02020603050405020304" pitchFamily="18" charset="0"/>
                <a:cs typeface="Times New Roman" panose="02020603050405020304" pitchFamily="18" charset="0"/>
              </a:rPr>
              <a:t>SD = standard deviation; STEMI = ST-segment elevation myocardial infarction; TRITON-TIMI 38 = </a:t>
            </a:r>
            <a:r>
              <a:rPr lang="en-GB" sz="800" b="0" kern="1200" dirty="0">
                <a:solidFill>
                  <a:schemeClr val="tx1"/>
                </a:solidFill>
                <a:effectLst/>
                <a:latin typeface="+mn-lt"/>
                <a:ea typeface="+mn-ea"/>
                <a:cs typeface="+mn-cs"/>
              </a:rPr>
              <a:t>Trial to Assess Improvement in Therapeutic Outcomes by Optimizing Platelet Inhibition with Prasugrel – Thrombolysis in Myocardial Infarction 38</a:t>
            </a:r>
            <a:r>
              <a:rPr lang="en-US" altLang="en-US" sz="800" kern="0" dirty="0">
                <a:solidFill>
                  <a:srgbClr val="000000"/>
                </a:solidFill>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endParaRPr kumimoji="0" lang="en-US" altLang="en-US" sz="800" b="1" i="0" u="none" strike="noStrike" kern="0" cap="none" spc="0" normalizeH="0" baseline="0" noProof="0" dirty="0">
              <a:ln>
                <a:noFill/>
              </a:ln>
              <a:solidFill>
                <a:srgbClr val="000000"/>
              </a:solidFill>
              <a:effectLst/>
              <a:uLnTx/>
              <a:uFillTx/>
              <a:latin typeface="+mn-lt"/>
            </a:endParaRPr>
          </a:p>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r>
              <a:rPr kumimoji="0" lang="en-US" altLang="en-US" sz="800" b="1" i="0" u="none" strike="noStrike" kern="0" cap="none" spc="0" normalizeH="0" baseline="0" noProof="0" dirty="0">
                <a:ln>
                  <a:noFill/>
                </a:ln>
                <a:solidFill>
                  <a:srgbClr val="000000"/>
                </a:solidFill>
                <a:effectLst/>
                <a:uLnTx/>
                <a:uFillTx/>
                <a:latin typeface="+mn-lt"/>
              </a:rPr>
              <a:t>References: </a:t>
            </a:r>
          </a:p>
          <a:p>
            <a:pPr marL="228600" marR="0" lvl="0" indent="-228600" algn="l" defTabSz="914400" rtl="0" eaLnBrk="1" fontAlgn="auto" latinLnBrk="0" hangingPunct="1">
              <a:lnSpc>
                <a:spcPct val="100000"/>
              </a:lnSpc>
              <a:spcBef>
                <a:spcPts val="0"/>
              </a:spcBef>
              <a:spcAft>
                <a:spcPts val="0"/>
              </a:spcAft>
              <a:buClr>
                <a:schemeClr val="accent1"/>
              </a:buClr>
              <a:buSzPct val="100000"/>
              <a:buFont typeface="+mj-lt"/>
              <a:buAutoNum type="arabicPeriod"/>
              <a:tabLst/>
              <a:defRPr/>
            </a:pPr>
            <a:r>
              <a:rPr lang="en-US" sz="800" b="0" kern="1200" dirty="0" err="1">
                <a:solidFill>
                  <a:schemeClr val="tx1"/>
                </a:solidFill>
                <a:effectLst/>
                <a:latin typeface="+mn-lt"/>
                <a:ea typeface="+mn-ea"/>
                <a:cs typeface="+mn-cs"/>
              </a:rPr>
              <a:t>Schüpke</a:t>
            </a:r>
            <a:r>
              <a:rPr lang="en-US" sz="800" b="0" kern="1200" dirty="0">
                <a:solidFill>
                  <a:schemeClr val="tx1"/>
                </a:solidFill>
                <a:effectLst/>
                <a:latin typeface="+mn-lt"/>
                <a:ea typeface="+mn-ea"/>
                <a:cs typeface="+mn-cs"/>
              </a:rPr>
              <a:t> S, Neumann F-J, </a:t>
            </a:r>
            <a:r>
              <a:rPr lang="en-US" sz="800" b="0" kern="1200" dirty="0" err="1">
                <a:solidFill>
                  <a:schemeClr val="tx1"/>
                </a:solidFill>
                <a:effectLst/>
                <a:latin typeface="+mn-lt"/>
                <a:ea typeface="+mn-ea"/>
                <a:cs typeface="+mn-cs"/>
              </a:rPr>
              <a:t>Menichelli</a:t>
            </a:r>
            <a:r>
              <a:rPr lang="en-US" sz="800" b="0" kern="1200" dirty="0">
                <a:solidFill>
                  <a:schemeClr val="tx1"/>
                </a:solidFill>
                <a:effectLst/>
                <a:latin typeface="+mn-lt"/>
                <a:ea typeface="+mn-ea"/>
                <a:cs typeface="+mn-cs"/>
              </a:rPr>
              <a:t> M, et al for the ISAR-REACT 5 Trial Investigators.  Ticagrelor or prasugrel in patients with acute coronary syndromes [published online ahead of print September, 1 2019]. </a:t>
            </a:r>
            <a:r>
              <a:rPr lang="en-US" sz="800" b="0" i="1" kern="1200" dirty="0">
                <a:solidFill>
                  <a:schemeClr val="tx1"/>
                </a:solidFill>
                <a:effectLst/>
                <a:latin typeface="+mn-lt"/>
                <a:ea typeface="+mn-ea"/>
                <a:cs typeface="+mn-cs"/>
              </a:rPr>
              <a:t>N </a:t>
            </a:r>
            <a:r>
              <a:rPr lang="en-US" sz="800" b="0" i="1" kern="1200" dirty="0" err="1">
                <a:solidFill>
                  <a:schemeClr val="tx1"/>
                </a:solidFill>
                <a:effectLst/>
                <a:latin typeface="+mn-lt"/>
                <a:ea typeface="+mn-ea"/>
                <a:cs typeface="+mn-cs"/>
              </a:rPr>
              <a:t>Engl</a:t>
            </a:r>
            <a:r>
              <a:rPr lang="en-US" sz="800" b="0" i="1" kern="1200" dirty="0">
                <a:solidFill>
                  <a:schemeClr val="tx1"/>
                </a:solidFill>
                <a:effectLst/>
                <a:latin typeface="+mn-lt"/>
                <a:ea typeface="+mn-ea"/>
                <a:cs typeface="+mn-cs"/>
              </a:rPr>
              <a:t> J Med</a:t>
            </a:r>
            <a:r>
              <a:rPr lang="en-US" sz="800" b="0" kern="1200" dirty="0">
                <a:solidFill>
                  <a:schemeClr val="tx1"/>
                </a:solidFill>
                <a:effectLst/>
                <a:latin typeface="+mn-lt"/>
                <a:ea typeface="+mn-ea"/>
                <a:cs typeface="+mn-cs"/>
              </a:rPr>
              <a:t>. 2019. http://dx.doi.org/10.1056/NEJMoa1908973. Accessed September 1, 2019.</a:t>
            </a:r>
            <a:endParaRPr lang="en-GB" sz="800" dirty="0">
              <a:solidFill>
                <a:srgbClr val="000000"/>
              </a:solidFill>
              <a:latin typeface="+mn-lt"/>
            </a:endParaRP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rPr>
              <a:t>Wallentin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L, Becker RC, </a:t>
            </a: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rPr>
              <a:t>Budaj</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A, et al.  Ticagrelor versus clopidogrel in patients with acute coronary syndromes. </a:t>
            </a:r>
            <a:r>
              <a:rPr kumimoji="0" lang="en-GB" sz="800" b="0" i="1" u="none" strike="noStrike" kern="0" cap="none" spc="0" normalizeH="0" baseline="0" noProof="0" dirty="0">
                <a:ln>
                  <a:noFill/>
                </a:ln>
                <a:solidFill>
                  <a:srgbClr val="000000"/>
                </a:solidFill>
                <a:effectLst/>
                <a:uLnTx/>
                <a:uFillTx/>
                <a:latin typeface="Arial" panose="020B0604020202020204" pitchFamily="34" charset="0"/>
              </a:rPr>
              <a:t>N </a:t>
            </a:r>
            <a:r>
              <a:rPr kumimoji="0" lang="en-GB" sz="800" b="0" i="1" u="none" strike="noStrike" kern="0" cap="none" spc="0" normalizeH="0" baseline="0" noProof="0" dirty="0" err="1">
                <a:ln>
                  <a:noFill/>
                </a:ln>
                <a:solidFill>
                  <a:srgbClr val="000000"/>
                </a:solidFill>
                <a:effectLst/>
                <a:uLnTx/>
                <a:uFillTx/>
                <a:latin typeface="Arial" panose="020B0604020202020204" pitchFamily="34" charset="0"/>
              </a:rPr>
              <a:t>Engl</a:t>
            </a:r>
            <a:r>
              <a:rPr kumimoji="0" lang="en-GB" sz="800" b="0" i="1" u="none" strike="noStrike" kern="0" cap="none" spc="0" normalizeH="0" baseline="0" noProof="0" dirty="0">
                <a:ln>
                  <a:noFill/>
                </a:ln>
                <a:solidFill>
                  <a:srgbClr val="000000"/>
                </a:solidFill>
                <a:effectLst/>
                <a:uLnTx/>
                <a:uFillTx/>
                <a:latin typeface="Arial" panose="020B0604020202020204" pitchFamily="34" charset="0"/>
              </a:rPr>
              <a:t> J Med</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2009;361:1045–1057.</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rPr>
              <a:t>Wiviott</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SD, Antman EM, Gibson CM, et al.  Evaluation of prasugrel compared with clopidogrel in patients with acute coronary syndromes: design and rationale for the </a:t>
            </a: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rPr>
              <a:t>TRial</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to assess Improvement in Therapeutic Outcomes by optimizing platelet </a:t>
            </a:r>
            <a:r>
              <a:rPr kumimoji="0" lang="en-GB" sz="800" b="0" i="0" u="none" strike="noStrike" kern="0" cap="none" spc="0" normalizeH="0" baseline="0" noProof="0" dirty="0" err="1">
                <a:ln>
                  <a:noFill/>
                </a:ln>
                <a:solidFill>
                  <a:srgbClr val="000000"/>
                </a:solidFill>
                <a:effectLst/>
                <a:uLnTx/>
                <a:uFillTx/>
                <a:latin typeface="Arial" panose="020B0604020202020204" pitchFamily="34" charset="0"/>
              </a:rPr>
              <a:t>InhibitioN</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with prasugrel Thrombolysis In Myocardial Infarction 38 (TRITON-TIMI 38). </a:t>
            </a:r>
            <a:r>
              <a:rPr kumimoji="0" lang="en-GB" sz="800" b="0" i="1" u="none" strike="noStrike" kern="0" cap="none" spc="0" normalizeH="0" baseline="0" noProof="0" dirty="0">
                <a:ln>
                  <a:noFill/>
                </a:ln>
                <a:solidFill>
                  <a:srgbClr val="000000"/>
                </a:solidFill>
                <a:effectLst/>
                <a:uLnTx/>
                <a:uFillTx/>
                <a:latin typeface="Arial" panose="020B0604020202020204" pitchFamily="34" charset="0"/>
              </a:rPr>
              <a:t>Am Heart J</a:t>
            </a:r>
            <a:r>
              <a:rPr kumimoji="0" lang="en-GB" sz="800" b="0" i="0" u="none" strike="noStrike" kern="0" cap="none" spc="0" normalizeH="0" baseline="0" noProof="0" dirty="0">
                <a:ln>
                  <a:noFill/>
                </a:ln>
                <a:solidFill>
                  <a:srgbClr val="000000"/>
                </a:solidFill>
                <a:effectLst/>
                <a:uLnTx/>
                <a:uFillTx/>
                <a:latin typeface="Arial" panose="020B0604020202020204" pitchFamily="34" charset="0"/>
              </a:rPr>
              <a:t>. 2006;152:627-635.</a:t>
            </a:r>
          </a:p>
          <a:p>
            <a:pPr marL="228600" marR="0" lvl="0" indent="-228600" algn="l" defTabSz="914400" rtl="0" eaLnBrk="1" fontAlgn="auto" latinLnBrk="0" hangingPunct="1">
              <a:lnSpc>
                <a:spcPct val="100000"/>
              </a:lnSpc>
              <a:spcBef>
                <a:spcPts val="1000"/>
              </a:spcBef>
              <a:spcAft>
                <a:spcPts val="0"/>
              </a:spcAft>
              <a:buClr>
                <a:schemeClr val="accent1"/>
              </a:buClr>
              <a:buSzPct val="100000"/>
              <a:buFont typeface="+mj-lt"/>
              <a:buAutoNum type="arabicPeriod"/>
              <a:tabLst/>
              <a:defRPr/>
            </a:pPr>
            <a:r>
              <a:rPr lang="en-US" sz="800" b="0" kern="1200" dirty="0">
                <a:solidFill>
                  <a:schemeClr val="tx1"/>
                </a:solidFill>
                <a:effectLst/>
                <a:latin typeface="+mn-lt"/>
                <a:ea typeface="+mn-ea"/>
                <a:cs typeface="+mn-cs"/>
              </a:rPr>
              <a:t>James SK, Roe MT, Cannon CP, et al, for the PLATO Study Group.  Ticagrelor versus clopidogrel in patients with acute coronary syndromes intended for non-invasive management: </a:t>
            </a:r>
            <a:r>
              <a:rPr lang="en-US" sz="800" b="0" kern="1200" dirty="0" err="1">
                <a:solidFill>
                  <a:schemeClr val="tx1"/>
                </a:solidFill>
                <a:effectLst/>
                <a:latin typeface="+mn-lt"/>
                <a:ea typeface="+mn-ea"/>
                <a:cs typeface="+mn-cs"/>
              </a:rPr>
              <a:t>substudy</a:t>
            </a:r>
            <a:r>
              <a:rPr lang="en-US" sz="800" b="0" kern="1200" dirty="0">
                <a:solidFill>
                  <a:schemeClr val="tx1"/>
                </a:solidFill>
                <a:effectLst/>
                <a:latin typeface="+mn-lt"/>
                <a:ea typeface="+mn-ea"/>
                <a:cs typeface="+mn-cs"/>
              </a:rPr>
              <a:t> from prospective randomized </a:t>
            </a:r>
            <a:r>
              <a:rPr lang="en-US" sz="800" b="0" kern="1200" dirty="0" err="1">
                <a:solidFill>
                  <a:schemeClr val="tx1"/>
                </a:solidFill>
                <a:effectLst/>
                <a:latin typeface="+mn-lt"/>
                <a:ea typeface="+mn-ea"/>
                <a:cs typeface="+mn-cs"/>
              </a:rPr>
              <a:t>PLATelet</a:t>
            </a:r>
            <a:r>
              <a:rPr lang="en-US" sz="800" b="0" kern="1200" dirty="0">
                <a:solidFill>
                  <a:schemeClr val="tx1"/>
                </a:solidFill>
                <a:effectLst/>
                <a:latin typeface="+mn-lt"/>
                <a:ea typeface="+mn-ea"/>
                <a:cs typeface="+mn-cs"/>
              </a:rPr>
              <a:t> inhibition and patient Outcomes (PLATO) trial. </a:t>
            </a:r>
            <a:r>
              <a:rPr lang="en-US" sz="800" b="0" i="1" kern="1200" dirty="0">
                <a:solidFill>
                  <a:schemeClr val="tx1"/>
                </a:solidFill>
                <a:effectLst/>
                <a:latin typeface="+mn-lt"/>
                <a:ea typeface="+mn-ea"/>
                <a:cs typeface="+mn-cs"/>
              </a:rPr>
              <a:t>BMJ</a:t>
            </a:r>
            <a:r>
              <a:rPr lang="en-US" sz="800" b="0" kern="1200" dirty="0">
                <a:solidFill>
                  <a:schemeClr val="tx1"/>
                </a:solidFill>
                <a:effectLst/>
                <a:latin typeface="+mn-lt"/>
                <a:ea typeface="+mn-ea"/>
                <a:cs typeface="+mn-cs"/>
              </a:rPr>
              <a:t>. 2011. https://dx.doi.org/10.1136/bmj.d3527.  Accessed September 1, 2019.</a:t>
            </a:r>
            <a:endParaRPr kumimoji="0" lang="en-US" altLang="en-US" sz="800" b="0" i="0" u="none" strike="noStrike" kern="0" cap="none" spc="0" normalizeH="0" baseline="0" noProof="0" dirty="0">
              <a:ln>
                <a:noFill/>
              </a:ln>
              <a:solidFill>
                <a:srgbClr val="000000"/>
              </a:solidFill>
              <a:effectLst/>
              <a:uLnTx/>
              <a:uFillTx/>
              <a:latin typeface="+mn-lt"/>
            </a:endParaRPr>
          </a:p>
          <a:p>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15</a:t>
            </a:fld>
            <a:endParaRPr lang="en-US"/>
          </a:p>
        </p:txBody>
      </p:sp>
      <p:sp>
        <p:nvSpPr>
          <p:cNvPr id="5" name="TextBox 4">
            <a:extLst>
              <a:ext uri="{FF2B5EF4-FFF2-40B4-BE49-F238E27FC236}">
                <a16:creationId xmlns:a16="http://schemas.microsoft.com/office/drawing/2014/main" id="{3F73CB5E-56D2-4BB7-AAC2-BA5508DDCB5C}"/>
              </a:ext>
            </a:extLst>
          </p:cNvPr>
          <p:cNvSpPr txBox="1"/>
          <p:nvPr/>
        </p:nvSpPr>
        <p:spPr>
          <a:xfrm>
            <a:off x="5027612" y="4075009"/>
            <a:ext cx="1828801" cy="707886"/>
          </a:xfrm>
          <a:prstGeom prst="rect">
            <a:avLst/>
          </a:prstGeom>
          <a:noFill/>
          <a:ln>
            <a:solidFill>
              <a:srgbClr val="FF0000"/>
            </a:solidFill>
          </a:ln>
        </p:spPr>
        <p:txBody>
          <a:bodyPr wrap="square" rtlCol="0">
            <a:spAutoFit/>
          </a:bodyPr>
          <a:lstStyle/>
          <a:p>
            <a:pPr algn="r"/>
            <a:r>
              <a:rPr lang="en-US" sz="800" dirty="0" err="1">
                <a:solidFill>
                  <a:srgbClr val="FF0000"/>
                </a:solidFill>
              </a:rPr>
              <a:t>Schupke</a:t>
            </a:r>
            <a:r>
              <a:rPr lang="en-US" sz="800" dirty="0">
                <a:solidFill>
                  <a:srgbClr val="FF0000"/>
                </a:solidFill>
              </a:rPr>
              <a:t> 2019/p6/table 1</a:t>
            </a:r>
          </a:p>
          <a:p>
            <a:pPr algn="r"/>
            <a:r>
              <a:rPr lang="en-US" sz="800" dirty="0" err="1">
                <a:solidFill>
                  <a:srgbClr val="FF0000"/>
                </a:solidFill>
              </a:rPr>
              <a:t>Wallentin</a:t>
            </a:r>
            <a:r>
              <a:rPr lang="en-US" sz="800" dirty="0">
                <a:solidFill>
                  <a:srgbClr val="FF0000"/>
                </a:solidFill>
              </a:rPr>
              <a:t> 2009/p1048/table1</a:t>
            </a:r>
          </a:p>
          <a:p>
            <a:pPr algn="r"/>
            <a:r>
              <a:rPr lang="en-US" sz="800" dirty="0" err="1">
                <a:solidFill>
                  <a:srgbClr val="FF0000"/>
                </a:solidFill>
              </a:rPr>
              <a:t>Wiviott</a:t>
            </a:r>
            <a:r>
              <a:rPr lang="en-US" sz="800" dirty="0">
                <a:solidFill>
                  <a:srgbClr val="FF0000"/>
                </a:solidFill>
              </a:rPr>
              <a:t> 2007/p2006/table1</a:t>
            </a:r>
          </a:p>
          <a:p>
            <a:pPr algn="r"/>
            <a:r>
              <a:rPr lang="fr-FR" sz="800" dirty="0">
                <a:solidFill>
                  <a:srgbClr val="FF0000"/>
                </a:solidFill>
              </a:rPr>
              <a:t>James 2011/p2/col2/par6/line3-6</a:t>
            </a:r>
          </a:p>
          <a:p>
            <a:pPr algn="r"/>
            <a:endParaRPr lang="en-US" sz="800" dirty="0">
              <a:solidFill>
                <a:srgbClr val="FF0000"/>
              </a:solidFill>
            </a:endParaRPr>
          </a:p>
        </p:txBody>
      </p:sp>
      <p:sp>
        <p:nvSpPr>
          <p:cNvPr id="6" name="TextBox 5">
            <a:extLst>
              <a:ext uri="{FF2B5EF4-FFF2-40B4-BE49-F238E27FC236}">
                <a16:creationId xmlns:a16="http://schemas.microsoft.com/office/drawing/2014/main" id="{BA193993-19C0-4ED7-A106-2934127416B9}"/>
              </a:ext>
            </a:extLst>
          </p:cNvPr>
          <p:cNvSpPr txBox="1"/>
          <p:nvPr/>
        </p:nvSpPr>
        <p:spPr>
          <a:xfrm>
            <a:off x="141338" y="6625109"/>
            <a:ext cx="3146323" cy="2062103"/>
          </a:xfrm>
          <a:prstGeom prst="rect">
            <a:avLst/>
          </a:prstGeom>
          <a:noFill/>
          <a:ln>
            <a:solidFill>
              <a:srgbClr val="FF0000"/>
            </a:solidFill>
          </a:ln>
        </p:spPr>
        <p:txBody>
          <a:bodyPr wrap="square" rtlCol="0">
            <a:spAutoFit/>
          </a:bodyPr>
          <a:lstStyle/>
          <a:p>
            <a:r>
              <a:rPr lang="en-US" sz="800" dirty="0">
                <a:solidFill>
                  <a:srgbClr val="FF0000"/>
                </a:solidFill>
              </a:rPr>
              <a:t>Calculations from </a:t>
            </a:r>
            <a:r>
              <a:rPr lang="en-US" sz="800" dirty="0" err="1">
                <a:solidFill>
                  <a:srgbClr val="FF0000"/>
                </a:solidFill>
              </a:rPr>
              <a:t>Wallentin</a:t>
            </a:r>
            <a:r>
              <a:rPr lang="en-US" sz="800" dirty="0">
                <a:solidFill>
                  <a:srgbClr val="FF0000"/>
                </a:solidFill>
              </a:rPr>
              <a:t> 2009: p1048/table1</a:t>
            </a:r>
          </a:p>
          <a:p>
            <a:r>
              <a:rPr lang="en-US" sz="800" dirty="0">
                <a:solidFill>
                  <a:srgbClr val="FF0000"/>
                </a:solidFill>
              </a:rPr>
              <a:t>Female: (2655+2633)/(9333+9291)x100=28.4</a:t>
            </a:r>
          </a:p>
          <a:p>
            <a:r>
              <a:rPr lang="en-US" sz="800" dirty="0">
                <a:solidFill>
                  <a:srgbClr val="FF0000"/>
                </a:solidFill>
              </a:rPr>
              <a:t>Diabetes: (2326+2336)/(9333+9291)x100=25.0</a:t>
            </a:r>
          </a:p>
          <a:p>
            <a:r>
              <a:rPr lang="en-US" sz="800" dirty="0">
                <a:solidFill>
                  <a:srgbClr val="FF0000"/>
                </a:solidFill>
              </a:rPr>
              <a:t>Smoker: (3360/3318)/(9333+9291)x100=35.9</a:t>
            </a:r>
          </a:p>
          <a:p>
            <a:r>
              <a:rPr lang="en-US" sz="800" dirty="0">
                <a:solidFill>
                  <a:srgbClr val="FF0000"/>
                </a:solidFill>
              </a:rPr>
              <a:t>HTN: (6139+6044)/(9333/9291)x100=65.4</a:t>
            </a:r>
          </a:p>
          <a:p>
            <a:r>
              <a:rPr lang="en-US" sz="800" dirty="0">
                <a:solidFill>
                  <a:srgbClr val="FF0000"/>
                </a:solidFill>
              </a:rPr>
              <a:t>Hypercholesterolemia: (4347+4342)x100=46.7</a:t>
            </a:r>
          </a:p>
          <a:p>
            <a:r>
              <a:rPr lang="en-US" sz="800" dirty="0">
                <a:solidFill>
                  <a:srgbClr val="FF0000"/>
                </a:solidFill>
              </a:rPr>
              <a:t>MI: (1900+1924)/(9333+9291)x100=20.5</a:t>
            </a:r>
          </a:p>
          <a:p>
            <a:r>
              <a:rPr lang="en-US" sz="800" dirty="0">
                <a:solidFill>
                  <a:srgbClr val="FF0000"/>
                </a:solidFill>
              </a:rPr>
              <a:t>CABG: (532+574)/(9333+9291)x100=5.9</a:t>
            </a:r>
          </a:p>
          <a:p>
            <a:r>
              <a:rPr lang="en-US" sz="800" dirty="0">
                <a:solidFill>
                  <a:srgbClr val="FF0000"/>
                </a:solidFill>
              </a:rPr>
              <a:t>PCI: (1272+1220)/(9333+9291)x100=13.4</a:t>
            </a:r>
          </a:p>
          <a:p>
            <a:r>
              <a:rPr lang="en-US" sz="800" dirty="0" err="1">
                <a:solidFill>
                  <a:srgbClr val="FF0000"/>
                </a:solidFill>
              </a:rPr>
              <a:t>Wt</a:t>
            </a:r>
            <a:r>
              <a:rPr lang="en-US" sz="800" dirty="0">
                <a:solidFill>
                  <a:srgbClr val="FF0000"/>
                </a:solidFill>
              </a:rPr>
              <a:t> &lt;60 kg: (652+660)/(933+9291)x100=7.0</a:t>
            </a:r>
          </a:p>
          <a:p>
            <a:r>
              <a:rPr lang="en-US" sz="800" dirty="0">
                <a:solidFill>
                  <a:srgbClr val="FF0000"/>
                </a:solidFill>
              </a:rPr>
              <a:t>UA: (1549+1563)/(9333+9291)x100=16.7</a:t>
            </a:r>
          </a:p>
          <a:p>
            <a:r>
              <a:rPr lang="en-US" sz="800" dirty="0">
                <a:solidFill>
                  <a:srgbClr val="FF0000"/>
                </a:solidFill>
              </a:rPr>
              <a:t>NSTEMI: (4005+3950)/(9333+9291)x100=42.7</a:t>
            </a:r>
          </a:p>
          <a:p>
            <a:r>
              <a:rPr lang="en-US" sz="800" dirty="0">
                <a:solidFill>
                  <a:srgbClr val="FF0000"/>
                </a:solidFill>
              </a:rPr>
              <a:t>STEMI: (3496+3530)/(933+9291)x100=37.7%</a:t>
            </a:r>
          </a:p>
          <a:p>
            <a:r>
              <a:rPr lang="en-US" sz="800" dirty="0">
                <a:solidFill>
                  <a:srgbClr val="FF0000"/>
                </a:solidFill>
              </a:rPr>
              <a:t>Coronary Angiography: (7599+7571)/(9333+9291)x100=81.4</a:t>
            </a:r>
          </a:p>
          <a:p>
            <a:r>
              <a:rPr lang="en-US" sz="800" dirty="0">
                <a:solidFill>
                  <a:srgbClr val="FF0000"/>
                </a:solidFill>
              </a:rPr>
              <a:t>PCI: (5687+5676)/(9333+9291)x100=61.0</a:t>
            </a:r>
          </a:p>
          <a:p>
            <a:r>
              <a:rPr lang="en-US" sz="800" dirty="0">
                <a:solidFill>
                  <a:srgbClr val="FF0000"/>
                </a:solidFill>
              </a:rPr>
              <a:t>CABG: (398+434)/(9333+9291)x100=4.5</a:t>
            </a:r>
          </a:p>
        </p:txBody>
      </p:sp>
      <p:sp>
        <p:nvSpPr>
          <p:cNvPr id="7" name="TextBox 6">
            <a:extLst>
              <a:ext uri="{FF2B5EF4-FFF2-40B4-BE49-F238E27FC236}">
                <a16:creationId xmlns:a16="http://schemas.microsoft.com/office/drawing/2014/main" id="{ECE31DA8-F70A-4DF4-A6EF-B1EA6E53E880}"/>
              </a:ext>
            </a:extLst>
          </p:cNvPr>
          <p:cNvSpPr txBox="1"/>
          <p:nvPr/>
        </p:nvSpPr>
        <p:spPr>
          <a:xfrm>
            <a:off x="3646380" y="6765438"/>
            <a:ext cx="3062960" cy="584775"/>
          </a:xfrm>
          <a:prstGeom prst="rect">
            <a:avLst/>
          </a:prstGeom>
          <a:noFill/>
          <a:ln>
            <a:solidFill>
              <a:srgbClr val="FF0000"/>
            </a:solidFill>
          </a:ln>
        </p:spPr>
        <p:txBody>
          <a:bodyPr wrap="square" rtlCol="0">
            <a:spAutoFit/>
          </a:bodyPr>
          <a:lstStyle/>
          <a:p>
            <a:r>
              <a:rPr lang="en-US" sz="800" dirty="0">
                <a:solidFill>
                  <a:srgbClr val="FF0000"/>
                </a:solidFill>
              </a:rPr>
              <a:t>Calculations from </a:t>
            </a:r>
            <a:r>
              <a:rPr lang="en-US" sz="800" dirty="0" err="1">
                <a:solidFill>
                  <a:srgbClr val="FF0000"/>
                </a:solidFill>
              </a:rPr>
              <a:t>Wiviott</a:t>
            </a:r>
            <a:r>
              <a:rPr lang="en-US" sz="800" dirty="0">
                <a:solidFill>
                  <a:srgbClr val="FF0000"/>
                </a:solidFill>
              </a:rPr>
              <a:t> 2007: p2006 table 1</a:t>
            </a:r>
          </a:p>
          <a:p>
            <a:r>
              <a:rPr lang="en-US" sz="800" dirty="0">
                <a:solidFill>
                  <a:srgbClr val="FF0000"/>
                </a:solidFill>
              </a:rPr>
              <a:t>Female: (25%+27%)/2=26%</a:t>
            </a:r>
          </a:p>
          <a:p>
            <a:r>
              <a:rPr lang="en-US" sz="800" dirty="0">
                <a:solidFill>
                  <a:srgbClr val="FF0000"/>
                </a:solidFill>
              </a:rPr>
              <a:t>Prior CABG: (8%+7%)/2=7.5%</a:t>
            </a:r>
          </a:p>
          <a:p>
            <a:r>
              <a:rPr lang="en-US" sz="800" dirty="0">
                <a:solidFill>
                  <a:srgbClr val="FF0000"/>
                </a:solidFill>
              </a:rPr>
              <a:t> </a:t>
            </a:r>
          </a:p>
        </p:txBody>
      </p:sp>
    </p:spTree>
    <p:extLst>
      <p:ext uri="{BB962C8B-B14F-4D97-AF65-F5344CB8AC3E}">
        <p14:creationId xmlns:p14="http://schemas.microsoft.com/office/powerpoint/2010/main" val="381426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Reference:</a:t>
            </a:r>
          </a:p>
          <a:p>
            <a:pPr marL="0" indent="0">
              <a:buFont typeface="+mj-lt"/>
              <a:buNone/>
            </a:pPr>
            <a:r>
              <a:rPr lang="en-US" sz="1000" b="0" kern="1200" dirty="0" err="1">
                <a:solidFill>
                  <a:schemeClr val="tx1"/>
                </a:solidFill>
                <a:effectLst/>
                <a:latin typeface="+mn-lt"/>
                <a:ea typeface="+mn-ea"/>
                <a:cs typeface="+mn-cs"/>
              </a:rPr>
              <a:t>Schüpke</a:t>
            </a:r>
            <a:r>
              <a:rPr lang="en-US" sz="1000" b="0" kern="1200" dirty="0">
                <a:solidFill>
                  <a:schemeClr val="tx1"/>
                </a:solidFill>
                <a:effectLst/>
                <a:latin typeface="+mn-lt"/>
                <a:ea typeface="+mn-ea"/>
                <a:cs typeface="+mn-cs"/>
              </a:rPr>
              <a:t> S, Neumann F-J, </a:t>
            </a:r>
            <a:r>
              <a:rPr lang="en-US" sz="1000" b="0" kern="1200" dirty="0" err="1">
                <a:solidFill>
                  <a:schemeClr val="tx1"/>
                </a:solidFill>
                <a:effectLst/>
                <a:latin typeface="+mn-lt"/>
                <a:ea typeface="+mn-ea"/>
                <a:cs typeface="+mn-cs"/>
              </a:rPr>
              <a:t>Menichelli</a:t>
            </a:r>
            <a:r>
              <a:rPr lang="en-US" sz="1000" b="0" kern="1200" dirty="0">
                <a:solidFill>
                  <a:schemeClr val="tx1"/>
                </a:solidFill>
                <a:effectLst/>
                <a:latin typeface="+mn-lt"/>
                <a:ea typeface="+mn-ea"/>
                <a:cs typeface="+mn-cs"/>
              </a:rPr>
              <a:t> M, et al for the ISAR-REACT 5 Trial Investigators. Ticagrelor or prasugrel in patients with acute coronary syndromes [supplementary appendix]. N </a:t>
            </a:r>
            <a:r>
              <a:rPr lang="en-US" sz="1000" b="0" kern="1200" dirty="0" err="1">
                <a:solidFill>
                  <a:schemeClr val="tx1"/>
                </a:solidFill>
                <a:effectLst/>
                <a:latin typeface="+mn-lt"/>
                <a:ea typeface="+mn-ea"/>
                <a:cs typeface="+mn-cs"/>
              </a:rPr>
              <a:t>Engl</a:t>
            </a:r>
            <a:r>
              <a:rPr lang="en-US" sz="1000" b="0" kern="1200" dirty="0">
                <a:solidFill>
                  <a:schemeClr val="tx1"/>
                </a:solidFill>
                <a:effectLst/>
                <a:latin typeface="+mn-lt"/>
                <a:ea typeface="+mn-ea"/>
                <a:cs typeface="+mn-cs"/>
              </a:rPr>
              <a:t> J Med. 2019. http://dx.doi.org/10.1056/NEJMoa1908973. Accessed September 1, 2019.</a:t>
            </a: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24</a:t>
            </a:fld>
            <a:endParaRPr lang="en-US"/>
          </a:p>
        </p:txBody>
      </p:sp>
      <p:sp>
        <p:nvSpPr>
          <p:cNvPr id="5" name="Rectangle 4">
            <a:extLst>
              <a:ext uri="{FF2B5EF4-FFF2-40B4-BE49-F238E27FC236}">
                <a16:creationId xmlns:a16="http://schemas.microsoft.com/office/drawing/2014/main" id="{FC126217-6825-49A1-87E9-008A8547594C}"/>
              </a:ext>
            </a:extLst>
          </p:cNvPr>
          <p:cNvSpPr/>
          <p:nvPr/>
        </p:nvSpPr>
        <p:spPr>
          <a:xfrm>
            <a:off x="5652721" y="1090916"/>
            <a:ext cx="1038957" cy="630942"/>
          </a:xfrm>
          <a:prstGeom prst="rect">
            <a:avLst/>
          </a:prstGeom>
          <a:ln>
            <a:solidFill>
              <a:srgbClr val="FF0000"/>
            </a:solidFill>
          </a:ln>
        </p:spPr>
        <p:txBody>
          <a:bodyPr wrap="square">
            <a:spAutoFit/>
          </a:bodyPr>
          <a:lstStyle/>
          <a:p>
            <a:r>
              <a:rPr lang="en-GB" sz="700" dirty="0" err="1">
                <a:solidFill>
                  <a:srgbClr val="FF0000"/>
                </a:solidFill>
              </a:rPr>
              <a:t>Schüpke</a:t>
            </a:r>
            <a:r>
              <a:rPr lang="en-GB" sz="700" dirty="0">
                <a:solidFill>
                  <a:srgbClr val="FF0000"/>
                </a:solidFill>
              </a:rPr>
              <a:t> S, et al. NEJM 2019 Supplementary Appendix </a:t>
            </a:r>
            <a:br>
              <a:rPr lang="en-GB" sz="700" dirty="0">
                <a:solidFill>
                  <a:srgbClr val="FF0000"/>
                </a:solidFill>
              </a:rPr>
            </a:br>
            <a:r>
              <a:rPr lang="en-GB" sz="700" dirty="0">
                <a:solidFill>
                  <a:srgbClr val="FF0000"/>
                </a:solidFill>
              </a:rPr>
              <a:t>Figure S1.</a:t>
            </a:r>
          </a:p>
        </p:txBody>
      </p:sp>
    </p:spTree>
    <p:extLst>
      <p:ext uri="{BB962C8B-B14F-4D97-AF65-F5344CB8AC3E}">
        <p14:creationId xmlns:p14="http://schemas.microsoft.com/office/powerpoint/2010/main" val="377591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Prague 18</a:t>
            </a:r>
          </a:p>
          <a:p>
            <a:r>
              <a:rPr lang="en-US" dirty="0"/>
              <a:t>Twilight</a:t>
            </a:r>
            <a:endParaRPr lang="en-IL" dirty="0"/>
          </a:p>
        </p:txBody>
      </p:sp>
      <p:sp>
        <p:nvSpPr>
          <p:cNvPr id="4" name="Slide Number Placeholder 3"/>
          <p:cNvSpPr>
            <a:spLocks noGrp="1"/>
          </p:cNvSpPr>
          <p:nvPr>
            <p:ph type="sldNum" sz="quarter" idx="5"/>
          </p:nvPr>
        </p:nvSpPr>
        <p:spPr/>
        <p:txBody>
          <a:bodyPr/>
          <a:lstStyle/>
          <a:p>
            <a:fld id="{61B42FFB-4767-4FA7-8562-756D604A1C8E}" type="slidenum">
              <a:rPr lang="en-IL" smtClean="0"/>
              <a:t>39</a:t>
            </a:fld>
            <a:endParaRPr lang="en-IL"/>
          </a:p>
        </p:txBody>
      </p:sp>
    </p:spTree>
    <p:extLst>
      <p:ext uri="{BB962C8B-B14F-4D97-AF65-F5344CB8AC3E}">
        <p14:creationId xmlns:p14="http://schemas.microsoft.com/office/powerpoint/2010/main" val="1887837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000" b="1" dirty="0">
                <a:solidFill>
                  <a:srgbClr val="000000"/>
                </a:solidFill>
                <a:latin typeface="+mn-lt"/>
              </a:rPr>
              <a:t>References: </a:t>
            </a:r>
          </a:p>
          <a:p>
            <a:pPr marL="228600" marR="0" lvl="0" indent="-228600" algn="l" defTabSz="914400" rtl="0" eaLnBrk="1" fontAlgn="auto" latinLnBrk="0" hangingPunct="1">
              <a:lnSpc>
                <a:spcPct val="100000"/>
              </a:lnSpc>
              <a:spcBef>
                <a:spcPts val="0"/>
              </a:spcBef>
              <a:spcAft>
                <a:spcPts val="0"/>
              </a:spcAft>
              <a:buClr>
                <a:schemeClr val="accent1"/>
              </a:buClr>
              <a:buSzPct val="100000"/>
              <a:buFont typeface="+mj-lt"/>
              <a:buAutoNum type="arabicPeriod"/>
              <a:tabLst/>
              <a:defRPr/>
            </a:pPr>
            <a:r>
              <a:rPr lang="en-US" sz="1000" b="0" kern="1200" dirty="0" err="1">
                <a:solidFill>
                  <a:schemeClr val="tx1"/>
                </a:solidFill>
                <a:effectLst/>
                <a:latin typeface="+mn-lt"/>
                <a:ea typeface="+mn-ea"/>
                <a:cs typeface="+mn-cs"/>
              </a:rPr>
              <a:t>Schüpke</a:t>
            </a:r>
            <a:r>
              <a:rPr lang="en-US" sz="1000" b="0" kern="1200" dirty="0">
                <a:solidFill>
                  <a:schemeClr val="tx1"/>
                </a:solidFill>
                <a:effectLst/>
                <a:latin typeface="+mn-lt"/>
                <a:ea typeface="+mn-ea"/>
                <a:cs typeface="+mn-cs"/>
              </a:rPr>
              <a:t> S, Neumann F-J, </a:t>
            </a:r>
            <a:r>
              <a:rPr lang="en-US" sz="1000" b="0" kern="1200" dirty="0" err="1">
                <a:solidFill>
                  <a:schemeClr val="tx1"/>
                </a:solidFill>
                <a:effectLst/>
                <a:latin typeface="+mn-lt"/>
                <a:ea typeface="+mn-ea"/>
                <a:cs typeface="+mn-cs"/>
              </a:rPr>
              <a:t>Menichelli</a:t>
            </a:r>
            <a:r>
              <a:rPr lang="en-US" sz="1000" b="0" kern="1200" dirty="0">
                <a:solidFill>
                  <a:schemeClr val="tx1"/>
                </a:solidFill>
                <a:effectLst/>
                <a:latin typeface="+mn-lt"/>
                <a:ea typeface="+mn-ea"/>
                <a:cs typeface="+mn-cs"/>
              </a:rPr>
              <a:t> M, et al for the ISAR-REACT 5 Trial Investigators.  Ticagrelor or prasugrel in patients with acute coronary syndromes [published online ahead of print September, 1 2019]. </a:t>
            </a:r>
            <a:r>
              <a:rPr lang="en-US" sz="1000" b="0" i="1" kern="1200" dirty="0">
                <a:solidFill>
                  <a:schemeClr val="tx1"/>
                </a:solidFill>
                <a:effectLst/>
                <a:latin typeface="+mn-lt"/>
                <a:ea typeface="+mn-ea"/>
                <a:cs typeface="+mn-cs"/>
              </a:rPr>
              <a:t>N </a:t>
            </a:r>
            <a:r>
              <a:rPr lang="en-US" sz="1000" b="0" i="1" kern="1200" dirty="0" err="1">
                <a:solidFill>
                  <a:schemeClr val="tx1"/>
                </a:solidFill>
                <a:effectLst/>
                <a:latin typeface="+mn-lt"/>
                <a:ea typeface="+mn-ea"/>
                <a:cs typeface="+mn-cs"/>
              </a:rPr>
              <a:t>Engl</a:t>
            </a:r>
            <a:r>
              <a:rPr lang="en-US" sz="1000" b="0" i="1" kern="1200" dirty="0">
                <a:solidFill>
                  <a:schemeClr val="tx1"/>
                </a:solidFill>
                <a:effectLst/>
                <a:latin typeface="+mn-lt"/>
                <a:ea typeface="+mn-ea"/>
                <a:cs typeface="+mn-cs"/>
              </a:rPr>
              <a:t> J Med</a:t>
            </a:r>
            <a:r>
              <a:rPr lang="en-US" sz="1000" b="0" kern="1200" dirty="0">
                <a:solidFill>
                  <a:schemeClr val="tx1"/>
                </a:solidFill>
                <a:effectLst/>
                <a:latin typeface="+mn-lt"/>
                <a:ea typeface="+mn-ea"/>
                <a:cs typeface="+mn-cs"/>
              </a:rPr>
              <a:t>. 2019. http://dx.doi.org/10.1056/NEJMoa1908973. Accessed September 1, 2019.</a:t>
            </a:r>
            <a:endParaRPr lang="en-GB" sz="1000" dirty="0">
              <a:solidFill>
                <a:srgbClr val="000000"/>
              </a:solidFill>
              <a:latin typeface="+mn-lt"/>
            </a:endParaRPr>
          </a:p>
          <a:p>
            <a:pPr marL="228600" indent="-228600">
              <a:buFont typeface="+mj-lt"/>
              <a:buAutoNum type="arabicPeriod"/>
            </a:pPr>
            <a:r>
              <a:rPr lang="en-US" sz="1000" b="0" kern="1200" dirty="0" err="1">
                <a:solidFill>
                  <a:schemeClr val="tx1"/>
                </a:solidFill>
                <a:effectLst/>
                <a:latin typeface="+mn-lt"/>
                <a:ea typeface="+mn-ea"/>
                <a:cs typeface="+mn-cs"/>
              </a:rPr>
              <a:t>Schüpke</a:t>
            </a:r>
            <a:r>
              <a:rPr lang="en-US" sz="1000" b="0" kern="1200" dirty="0">
                <a:solidFill>
                  <a:schemeClr val="tx1"/>
                </a:solidFill>
                <a:effectLst/>
                <a:latin typeface="+mn-lt"/>
                <a:ea typeface="+mn-ea"/>
                <a:cs typeface="+mn-cs"/>
              </a:rPr>
              <a:t> S, Neumann F-J, </a:t>
            </a:r>
            <a:r>
              <a:rPr lang="en-US" sz="1000" b="0" kern="1200" dirty="0" err="1">
                <a:solidFill>
                  <a:schemeClr val="tx1"/>
                </a:solidFill>
                <a:effectLst/>
                <a:latin typeface="+mn-lt"/>
                <a:ea typeface="+mn-ea"/>
                <a:cs typeface="+mn-cs"/>
              </a:rPr>
              <a:t>Menichelli</a:t>
            </a:r>
            <a:r>
              <a:rPr lang="en-US" sz="1000" b="0" kern="1200" dirty="0">
                <a:solidFill>
                  <a:schemeClr val="tx1"/>
                </a:solidFill>
                <a:effectLst/>
                <a:latin typeface="+mn-lt"/>
                <a:ea typeface="+mn-ea"/>
                <a:cs typeface="+mn-cs"/>
              </a:rPr>
              <a:t> M, et al for the ISAR-REACT 5 Trial Investigators. Ticagrelor or prasugrel in patients with acute coronary syndromes [supplementary appendix]. N </a:t>
            </a:r>
            <a:r>
              <a:rPr lang="en-US" sz="1000" b="0" kern="1200" dirty="0" err="1">
                <a:solidFill>
                  <a:schemeClr val="tx1"/>
                </a:solidFill>
                <a:effectLst/>
                <a:latin typeface="+mn-lt"/>
                <a:ea typeface="+mn-ea"/>
                <a:cs typeface="+mn-cs"/>
              </a:rPr>
              <a:t>Engl</a:t>
            </a:r>
            <a:r>
              <a:rPr lang="en-US" sz="1000" b="0" kern="1200" dirty="0">
                <a:solidFill>
                  <a:schemeClr val="tx1"/>
                </a:solidFill>
                <a:effectLst/>
                <a:latin typeface="+mn-lt"/>
                <a:ea typeface="+mn-ea"/>
                <a:cs typeface="+mn-cs"/>
              </a:rPr>
              <a:t> J Med. 2019. http://dx.doi.org/10.1056/NEJMoa1908973. Accessed September 1, 2019.</a:t>
            </a:r>
            <a:endParaRPr lang="en-US"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41</a:t>
            </a:fld>
            <a:endParaRPr lang="en-US"/>
          </a:p>
        </p:txBody>
      </p:sp>
      <p:sp>
        <p:nvSpPr>
          <p:cNvPr id="5" name="Rectangle 4">
            <a:extLst>
              <a:ext uri="{FF2B5EF4-FFF2-40B4-BE49-F238E27FC236}">
                <a16:creationId xmlns:a16="http://schemas.microsoft.com/office/drawing/2014/main" id="{4FA48793-64C1-4F3A-A37D-79314E878383}"/>
              </a:ext>
            </a:extLst>
          </p:cNvPr>
          <p:cNvSpPr/>
          <p:nvPr/>
        </p:nvSpPr>
        <p:spPr>
          <a:xfrm>
            <a:off x="5363936" y="3073942"/>
            <a:ext cx="1363436" cy="600164"/>
          </a:xfrm>
          <a:prstGeom prst="rect">
            <a:avLst/>
          </a:prstGeom>
          <a:ln>
            <a:solidFill>
              <a:srgbClr val="FF0000"/>
            </a:solidFill>
          </a:ln>
        </p:spPr>
        <p:txBody>
          <a:bodyPr wrap="square">
            <a:spAutoFit/>
          </a:bodyPr>
          <a:lstStyle/>
          <a:p>
            <a:r>
              <a:rPr lang="en-GB" sz="1100" dirty="0" err="1">
                <a:solidFill>
                  <a:srgbClr val="FF0000"/>
                </a:solidFill>
              </a:rPr>
              <a:t>Schüpke</a:t>
            </a:r>
            <a:r>
              <a:rPr lang="en-GB" sz="1100" dirty="0">
                <a:solidFill>
                  <a:srgbClr val="FF0000"/>
                </a:solidFill>
              </a:rPr>
              <a:t> S, et al. Supplementary appendix Table S4</a:t>
            </a:r>
            <a:endParaRPr lang="en-US" sz="1100" dirty="0">
              <a:solidFill>
                <a:srgbClr val="FF0000"/>
              </a:solidFill>
            </a:endParaRPr>
          </a:p>
        </p:txBody>
      </p:sp>
      <p:cxnSp>
        <p:nvCxnSpPr>
          <p:cNvPr id="7" name="Straight Arrow Connector 6">
            <a:extLst>
              <a:ext uri="{FF2B5EF4-FFF2-40B4-BE49-F238E27FC236}">
                <a16:creationId xmlns:a16="http://schemas.microsoft.com/office/drawing/2014/main" id="{515FFF70-AB68-4461-973A-7A893554DCD3}"/>
              </a:ext>
            </a:extLst>
          </p:cNvPr>
          <p:cNvCxnSpPr>
            <a:stCxn id="5" idx="1"/>
          </p:cNvCxnSpPr>
          <p:nvPr/>
        </p:nvCxnSpPr>
        <p:spPr>
          <a:xfrm flipH="1" flipV="1">
            <a:off x="4909457" y="2829013"/>
            <a:ext cx="454479" cy="545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9E148F-C821-4692-9237-42A62A17870B}"/>
              </a:ext>
            </a:extLst>
          </p:cNvPr>
          <p:cNvCxnSpPr>
            <a:stCxn id="5" idx="0"/>
          </p:cNvCxnSpPr>
          <p:nvPr/>
        </p:nvCxnSpPr>
        <p:spPr>
          <a:xfrm flipH="1" flipV="1">
            <a:off x="5568043" y="1756771"/>
            <a:ext cx="477611" cy="13171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0C76245-49B7-45F2-9B95-C711F34C67D7}"/>
              </a:ext>
            </a:extLst>
          </p:cNvPr>
          <p:cNvSpPr/>
          <p:nvPr/>
        </p:nvSpPr>
        <p:spPr>
          <a:xfrm>
            <a:off x="5897880" y="1000390"/>
            <a:ext cx="960120" cy="461665"/>
          </a:xfrm>
          <a:prstGeom prst="rect">
            <a:avLst/>
          </a:prstGeom>
          <a:ln>
            <a:solidFill>
              <a:srgbClr val="FF0000"/>
            </a:solidFill>
          </a:ln>
        </p:spPr>
        <p:txBody>
          <a:bodyPr wrap="square">
            <a:spAutoFit/>
          </a:bodyPr>
          <a:lstStyle/>
          <a:p>
            <a:r>
              <a:rPr lang="en-GB" sz="800" dirty="0" err="1">
                <a:solidFill>
                  <a:srgbClr val="FF0000"/>
                </a:solidFill>
              </a:rPr>
              <a:t>Schüpke</a:t>
            </a:r>
            <a:r>
              <a:rPr lang="en-GB" sz="800" dirty="0">
                <a:solidFill>
                  <a:srgbClr val="FF0000"/>
                </a:solidFill>
              </a:rPr>
              <a:t> S, et al. NEJM </a:t>
            </a:r>
            <a:r>
              <a:rPr lang="en-GB" sz="800" dirty="0" err="1">
                <a:solidFill>
                  <a:srgbClr val="FF0000"/>
                </a:solidFill>
              </a:rPr>
              <a:t>pg</a:t>
            </a:r>
            <a:r>
              <a:rPr lang="en-GB" sz="800" dirty="0">
                <a:solidFill>
                  <a:srgbClr val="FF0000"/>
                </a:solidFill>
              </a:rPr>
              <a:t> 5 col 2 para 4 line 5-6</a:t>
            </a:r>
            <a:endParaRPr lang="en-US" sz="800" dirty="0">
              <a:solidFill>
                <a:srgbClr val="FF0000"/>
              </a:solidFill>
            </a:endParaRPr>
          </a:p>
        </p:txBody>
      </p:sp>
      <p:cxnSp>
        <p:nvCxnSpPr>
          <p:cNvPr id="10" name="Straight Arrow Connector 9">
            <a:extLst>
              <a:ext uri="{FF2B5EF4-FFF2-40B4-BE49-F238E27FC236}">
                <a16:creationId xmlns:a16="http://schemas.microsoft.com/office/drawing/2014/main" id="{28476076-4D8B-4C18-89A3-3249CA634FD0}"/>
              </a:ext>
            </a:extLst>
          </p:cNvPr>
          <p:cNvCxnSpPr>
            <a:cxnSpLocks/>
          </p:cNvCxnSpPr>
          <p:nvPr/>
        </p:nvCxnSpPr>
        <p:spPr>
          <a:xfrm flipH="1">
            <a:off x="5363936" y="1169667"/>
            <a:ext cx="53394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28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E3869-247B-49AD-815A-094DC58EC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L"/>
          </a:p>
        </p:txBody>
      </p:sp>
      <p:sp>
        <p:nvSpPr>
          <p:cNvPr id="3" name="Subtitle 2">
            <a:extLst>
              <a:ext uri="{FF2B5EF4-FFF2-40B4-BE49-F238E27FC236}">
                <a16:creationId xmlns:a16="http://schemas.microsoft.com/office/drawing/2014/main" id="{A4D36761-739C-4EAA-B0DC-D60E0AD2B6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L"/>
          </a:p>
        </p:txBody>
      </p:sp>
      <p:sp>
        <p:nvSpPr>
          <p:cNvPr id="4" name="Date Placeholder 3">
            <a:extLst>
              <a:ext uri="{FF2B5EF4-FFF2-40B4-BE49-F238E27FC236}">
                <a16:creationId xmlns:a16="http://schemas.microsoft.com/office/drawing/2014/main" id="{5F56EE9A-F62D-44D6-AC41-72822518C1C1}"/>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4F0DDE93-057A-42E2-A0F8-F1D85B3A204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AF9BAA6-6A8E-4C38-B559-F6CEC1AEFDE3}"/>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262138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244D-9EB3-4E3C-A334-13422B4E34E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33D85AE3-D0F9-42D9-9023-B3387A6FD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3531411C-74A4-4960-9502-79EEA3C910C4}"/>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B26C0456-72F3-4693-8E6D-2B598255D0A2}"/>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663585B1-42FB-4F00-A153-A34E2472AA06}"/>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2020142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DA051A-95BE-4709-A9C2-B6C94AE13D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EE6D4AAE-753B-4E7A-874A-4437F70475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496C8032-9DD8-48B1-BFDA-C933AFDFB88E}"/>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08B5E180-2F30-482E-9F83-6D734F2FCA17}"/>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20554E28-DE03-45E8-AEE9-B2D24EDAAE78}"/>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99299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32642462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116160877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29002131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429359580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12436399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5713D-D566-4186-9787-C5E97CA19282}" type="datetime1">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432E5-F8E0-41AE-9A6B-AD730338B005}" type="slidenum">
              <a:rPr lang="en-US" smtClean="0"/>
              <a:pPr/>
              <a:t>‹#›</a:t>
            </a:fld>
            <a:endParaRPr lang="en-US" dirty="0"/>
          </a:p>
        </p:txBody>
      </p:sp>
      <p:sp>
        <p:nvSpPr>
          <p:cNvPr id="7" name="Text Placeholder 6"/>
          <p:cNvSpPr>
            <a:spLocks noGrp="1"/>
          </p:cNvSpPr>
          <p:nvPr>
            <p:ph type="body" sz="quarter" idx="13" hasCustomPrompt="1"/>
          </p:nvPr>
        </p:nvSpPr>
        <p:spPr>
          <a:xfrm>
            <a:off x="457200" y="5852160"/>
            <a:ext cx="10058400" cy="1005840"/>
          </a:xfrm>
        </p:spPr>
        <p:txBody>
          <a:bodyPr anchor="b">
            <a:noAutofit/>
          </a:bodyPr>
          <a:lstStyle>
            <a:lvl1pPr marL="0" indent="0">
              <a:spcBef>
                <a:spcPts val="300"/>
              </a:spcBef>
              <a:buNone/>
              <a:defRPr sz="1000"/>
            </a:lvl1pPr>
            <a:lvl2pPr marL="228600" indent="0">
              <a:spcBef>
                <a:spcPts val="300"/>
              </a:spcBef>
              <a:buNone/>
              <a:defRPr sz="1000"/>
            </a:lvl2pPr>
            <a:lvl3pPr marL="457200" indent="0">
              <a:spcBef>
                <a:spcPts val="300"/>
              </a:spcBef>
              <a:buNone/>
              <a:defRPr sz="1000"/>
            </a:lvl3pPr>
            <a:lvl4pPr marL="685800" indent="0">
              <a:spcBef>
                <a:spcPts val="300"/>
              </a:spcBef>
              <a:buNone/>
              <a:defRPr sz="1000"/>
            </a:lvl4pPr>
            <a:lvl5pPr marL="914400" indent="0">
              <a:spcBef>
                <a:spcPts val="300"/>
              </a:spcBef>
              <a:buNone/>
              <a:defRPr sz="1000"/>
            </a:lvl5pPr>
          </a:lstStyle>
          <a:p>
            <a:pPr lvl="0"/>
            <a:r>
              <a:rPr lang="en-US" dirty="0"/>
              <a:t>Reference(s)</a:t>
            </a:r>
          </a:p>
        </p:txBody>
      </p:sp>
    </p:spTree>
    <p:extLst>
      <p:ext uri="{BB962C8B-B14F-4D97-AF65-F5344CB8AC3E}">
        <p14:creationId xmlns:p14="http://schemas.microsoft.com/office/powerpoint/2010/main" val="17077032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B0C1-DCCE-4CDB-98E8-6E2D090CFEF1}"/>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7E6CCC77-A4DE-45FA-9B9D-BB17A43AF2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5E27E007-4FBE-42AF-8FD5-64F346F43E6A}"/>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81E292B8-32C9-4A83-9693-130CBE0123F6}"/>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FD50AA01-020B-41E4-8587-891957B08018}"/>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3962463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55C6-3F5B-4CEE-A15F-59928FD183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L"/>
          </a:p>
        </p:txBody>
      </p:sp>
      <p:sp>
        <p:nvSpPr>
          <p:cNvPr id="3" name="Text Placeholder 2">
            <a:extLst>
              <a:ext uri="{FF2B5EF4-FFF2-40B4-BE49-F238E27FC236}">
                <a16:creationId xmlns:a16="http://schemas.microsoft.com/office/drawing/2014/main" id="{BE2509C3-CC09-4E7D-B825-78CD9CDA7D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3AE6E1-8BE9-4524-9283-2CAF501257D4}"/>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008F2518-4C16-4B85-A5AD-6F618EF5F8D1}"/>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08799AA9-6595-4C0C-8A26-C1B9AF6A0198}"/>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161297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0A52-7266-496E-BEF9-AF0348D942D5}"/>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AF3AC25D-C815-4903-A733-2CA2807B92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E3EE3DEB-62F2-43C1-9E78-C9EC6AE534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31DDE3F0-C111-47E7-8275-8BB2C177228D}"/>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6" name="Footer Placeholder 5">
            <a:extLst>
              <a:ext uri="{FF2B5EF4-FFF2-40B4-BE49-F238E27FC236}">
                <a16:creationId xmlns:a16="http://schemas.microsoft.com/office/drawing/2014/main" id="{77099AF2-6D10-4946-AA02-630F40C200C0}"/>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3B555F5-B9CF-4B59-8DDE-A3B44161A694}"/>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25556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07B0-42D3-43DF-88B7-6D395724CFAE}"/>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BD601316-D11B-4CE2-8193-DF1291CF1C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7EF60E-DB99-45B8-A4FC-44CECB61C6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36B5D77B-6E79-4BD0-BCAD-20AA71F9D7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3146B6-9A0A-45EB-A24D-82E3E2B49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9D561180-2188-44A5-83BD-63BFC463DF23}"/>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8" name="Footer Placeholder 7">
            <a:extLst>
              <a:ext uri="{FF2B5EF4-FFF2-40B4-BE49-F238E27FC236}">
                <a16:creationId xmlns:a16="http://schemas.microsoft.com/office/drawing/2014/main" id="{D91D260D-1DB9-4542-9476-ECE32F1E7AFD}"/>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15048466-67B9-47B3-A3D8-47A9FBF987E6}"/>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426979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15AF-5DA1-429E-BBD4-7DE84764B2B3}"/>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E908A22D-40DC-4ECA-BC0F-4E329692A1EF}"/>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4" name="Footer Placeholder 3">
            <a:extLst>
              <a:ext uri="{FF2B5EF4-FFF2-40B4-BE49-F238E27FC236}">
                <a16:creationId xmlns:a16="http://schemas.microsoft.com/office/drawing/2014/main" id="{37310251-C244-4259-A651-6FBEA943D8CE}"/>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F944DA33-7FA0-4C6B-95F1-E2E3A8B79242}"/>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40172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ED6D4-6EAA-4FB5-B6C4-3C7AEC24AFDE}"/>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3" name="Footer Placeholder 2">
            <a:extLst>
              <a:ext uri="{FF2B5EF4-FFF2-40B4-BE49-F238E27FC236}">
                <a16:creationId xmlns:a16="http://schemas.microsoft.com/office/drawing/2014/main" id="{7C47298C-EDDC-43FF-BAEF-3FF815DFDCBC}"/>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0340F4DE-F587-4C89-83D3-3D32EA6EA082}"/>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219751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0E22-091A-4E23-B04B-E512AE375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A15ED7AC-3E0C-480F-B0F1-7255A2B3C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9E0DD11-0FAD-456A-B9E1-607C80AF0B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8D35F-FD73-4BF8-9B62-3B47C73F947E}"/>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6" name="Footer Placeholder 5">
            <a:extLst>
              <a:ext uri="{FF2B5EF4-FFF2-40B4-BE49-F238E27FC236}">
                <a16:creationId xmlns:a16="http://schemas.microsoft.com/office/drawing/2014/main" id="{26572F14-36EB-4F8A-BF4B-7C5114923866}"/>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9B91A662-403E-42A3-868B-48D10B87E15B}"/>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98097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7A628-F3F9-4B3D-B115-5708BC708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A8338E90-EE19-4745-B73A-B47F0E1DB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640DD89B-F1E4-4B24-9749-024B6C6E7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C10776-50CC-49FE-B073-AEC29725BD77}"/>
              </a:ext>
            </a:extLst>
          </p:cNvPr>
          <p:cNvSpPr>
            <a:spLocks noGrp="1"/>
          </p:cNvSpPr>
          <p:nvPr>
            <p:ph type="dt" sz="half" idx="10"/>
          </p:nvPr>
        </p:nvSpPr>
        <p:spPr/>
        <p:txBody>
          <a:bodyPr/>
          <a:lstStyle/>
          <a:p>
            <a:fld id="{FFF054C9-02B9-49C4-89D2-448D9C7DA8E1}" type="datetimeFigureOut">
              <a:rPr lang="en-IL" smtClean="0"/>
              <a:t>14/11/2019</a:t>
            </a:fld>
            <a:endParaRPr lang="en-IL"/>
          </a:p>
        </p:txBody>
      </p:sp>
      <p:sp>
        <p:nvSpPr>
          <p:cNvPr id="6" name="Footer Placeholder 5">
            <a:extLst>
              <a:ext uri="{FF2B5EF4-FFF2-40B4-BE49-F238E27FC236}">
                <a16:creationId xmlns:a16="http://schemas.microsoft.com/office/drawing/2014/main" id="{AC364D20-5B2F-460F-B226-4AB88CBC8CFC}"/>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62123F0D-0453-48D5-A9B2-3D6CC3C2F9FF}"/>
              </a:ext>
            </a:extLst>
          </p:cNvPr>
          <p:cNvSpPr>
            <a:spLocks noGrp="1"/>
          </p:cNvSpPr>
          <p:nvPr>
            <p:ph type="sldNum" sz="quarter" idx="12"/>
          </p:nvPr>
        </p:nvSpPr>
        <p:spPr/>
        <p:txBody>
          <a:bodyPr/>
          <a:lstStyle/>
          <a:p>
            <a:fld id="{EE03F582-CFC1-4431-A35A-2874331D8DD5}" type="slidenum">
              <a:rPr lang="en-IL" smtClean="0"/>
              <a:t>‹#›</a:t>
            </a:fld>
            <a:endParaRPr lang="en-IL"/>
          </a:p>
        </p:txBody>
      </p:sp>
    </p:spTree>
    <p:extLst>
      <p:ext uri="{BB962C8B-B14F-4D97-AF65-F5344CB8AC3E}">
        <p14:creationId xmlns:p14="http://schemas.microsoft.com/office/powerpoint/2010/main" val="244135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95FFD-F0AE-459D-8A72-00BFBA42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277DC932-8D74-4E5A-8621-64E46FC9C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2665C636-59BA-4CA9-80ED-2C389001E9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054C9-02B9-49C4-89D2-448D9C7DA8E1}" type="datetimeFigureOut">
              <a:rPr lang="en-IL" smtClean="0"/>
              <a:t>14/11/2019</a:t>
            </a:fld>
            <a:endParaRPr lang="en-IL"/>
          </a:p>
        </p:txBody>
      </p:sp>
      <p:sp>
        <p:nvSpPr>
          <p:cNvPr id="5" name="Footer Placeholder 4">
            <a:extLst>
              <a:ext uri="{FF2B5EF4-FFF2-40B4-BE49-F238E27FC236}">
                <a16:creationId xmlns:a16="http://schemas.microsoft.com/office/drawing/2014/main" id="{45F422D3-46D6-4817-862E-BA94184B86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3C9BE4B-D160-4A4D-90F1-F311A6E44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F582-CFC1-4431-A35A-2874331D8DD5}" type="slidenum">
              <a:rPr lang="en-IL" smtClean="0"/>
              <a:t>‹#›</a:t>
            </a:fld>
            <a:endParaRPr lang="en-IL"/>
          </a:p>
        </p:txBody>
      </p:sp>
    </p:spTree>
    <p:extLst>
      <p:ext uri="{BB962C8B-B14F-4D97-AF65-F5344CB8AC3E}">
        <p14:creationId xmlns:p14="http://schemas.microsoft.com/office/powerpoint/2010/main" val="357374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scape.com/viewarticle/901551" TargetMode="External"/><Relationship Id="rId2" Type="http://schemas.openxmlformats.org/officeDocument/2006/relationships/hyperlink" Target="https://www.medscape.com/viewarticle/917556" TargetMode="Externa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hyperlink" Target="https://www.medscape.com/viewarticle/91798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medscape.com/viewarticle/917980#vp_3" TargetMode="External"/><Relationship Id="rId2" Type="http://schemas.openxmlformats.org/officeDocument/2006/relationships/hyperlink" Target="https://cardiomics.club/2019/09/07/ticagrelor-vs-prasugrel-isar-react-5-a-lesson-learned/"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97F9-02F2-4404-8EF3-802D3147EF2E}"/>
              </a:ext>
            </a:extLst>
          </p:cNvPr>
          <p:cNvSpPr>
            <a:spLocks noGrp="1"/>
          </p:cNvSpPr>
          <p:nvPr>
            <p:ph type="ctrTitle"/>
          </p:nvPr>
        </p:nvSpPr>
        <p:spPr/>
        <p:txBody>
          <a:bodyPr>
            <a:normAutofit fontScale="90000"/>
          </a:bodyPr>
          <a:lstStyle/>
          <a:p>
            <a:r>
              <a:rPr lang="en-US" b="1" dirty="0"/>
              <a:t>Old Argument New Data – The Best P</a:t>
            </a:r>
            <a:r>
              <a:rPr lang="en-US" b="1" baseline="-25000" dirty="0"/>
              <a:t>2</a:t>
            </a:r>
            <a:r>
              <a:rPr lang="en-US" b="1" dirty="0"/>
              <a:t>Y</a:t>
            </a:r>
            <a:r>
              <a:rPr lang="en-US" b="1" baseline="-25000" dirty="0"/>
              <a:t>12</a:t>
            </a:r>
            <a:r>
              <a:rPr lang="en-US" b="1" dirty="0"/>
              <a:t> Antagonist Strategy in ACS Patients: Ticagrelor vs. Prasugrel</a:t>
            </a:r>
            <a:endParaRPr lang="en-IL" b="1" dirty="0"/>
          </a:p>
        </p:txBody>
      </p:sp>
      <p:sp>
        <p:nvSpPr>
          <p:cNvPr id="3" name="Subtitle 2">
            <a:extLst>
              <a:ext uri="{FF2B5EF4-FFF2-40B4-BE49-F238E27FC236}">
                <a16:creationId xmlns:a16="http://schemas.microsoft.com/office/drawing/2014/main" id="{31AD4864-6DF4-4CAF-8BDC-6140D3D32929}"/>
              </a:ext>
            </a:extLst>
          </p:cNvPr>
          <p:cNvSpPr>
            <a:spLocks noGrp="1"/>
          </p:cNvSpPr>
          <p:nvPr>
            <p:ph type="subTitle" idx="1"/>
          </p:nvPr>
        </p:nvSpPr>
        <p:spPr>
          <a:xfrm>
            <a:off x="1524000" y="4545013"/>
            <a:ext cx="9144000" cy="1655762"/>
          </a:xfrm>
        </p:spPr>
        <p:txBody>
          <a:bodyPr>
            <a:normAutofit lnSpcReduction="10000"/>
          </a:bodyPr>
          <a:lstStyle/>
          <a:p>
            <a:endParaRPr lang="en-US" dirty="0"/>
          </a:p>
          <a:p>
            <a:r>
              <a:rPr lang="he-IL" dirty="0"/>
              <a:t>ד"ר רואי בייגל</a:t>
            </a:r>
          </a:p>
          <a:p>
            <a:r>
              <a:rPr lang="he-IL" dirty="0"/>
              <a:t>המערך הקרדיולוגי</a:t>
            </a:r>
          </a:p>
          <a:p>
            <a:r>
              <a:rPr lang="he-IL" dirty="0"/>
              <a:t>המרכז הרפואי ע"ש ח. שיבא</a:t>
            </a:r>
            <a:endParaRPr lang="en-IL" dirty="0"/>
          </a:p>
        </p:txBody>
      </p:sp>
      <p:pic>
        <p:nvPicPr>
          <p:cNvPr id="4" name="Picture 3">
            <a:extLst>
              <a:ext uri="{FF2B5EF4-FFF2-40B4-BE49-F238E27FC236}">
                <a16:creationId xmlns:a16="http://schemas.microsoft.com/office/drawing/2014/main" id="{8B6CB9BD-AD32-4A0D-B1FC-E94F7163F68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CEF08B7B-2EB7-415C-ABCA-5E6260987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872374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632C-CD0E-4D74-82ED-115073F5DD19}"/>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B8E7D53-6E21-4E42-9661-8B29DE65357B}"/>
              </a:ext>
            </a:extLst>
          </p:cNvPr>
          <p:cNvSpPr>
            <a:spLocks noGrp="1"/>
          </p:cNvSpPr>
          <p:nvPr>
            <p:ph idx="1"/>
          </p:nvPr>
        </p:nvSpPr>
        <p:spPr/>
        <p:txBody>
          <a:bodyPr/>
          <a:lstStyle/>
          <a:p>
            <a:endParaRPr lang="en-IL"/>
          </a:p>
        </p:txBody>
      </p:sp>
      <p:pic>
        <p:nvPicPr>
          <p:cNvPr id="4" name="Picture 3">
            <a:extLst>
              <a:ext uri="{FF2B5EF4-FFF2-40B4-BE49-F238E27FC236}">
                <a16:creationId xmlns:a16="http://schemas.microsoft.com/office/drawing/2014/main" id="{E9015164-A7C3-4E04-8587-90C4A6F80665}"/>
              </a:ext>
            </a:extLst>
          </p:cNvPr>
          <p:cNvPicPr>
            <a:picLocks noChangeAspect="1"/>
          </p:cNvPicPr>
          <p:nvPr/>
        </p:nvPicPr>
        <p:blipFill>
          <a:blip r:embed="rId2"/>
          <a:stretch>
            <a:fillRect/>
          </a:stretch>
        </p:blipFill>
        <p:spPr>
          <a:xfrm>
            <a:off x="388088" y="325892"/>
            <a:ext cx="11415824" cy="6532108"/>
          </a:xfrm>
          <a:prstGeom prst="rect">
            <a:avLst/>
          </a:prstGeom>
        </p:spPr>
      </p:pic>
    </p:spTree>
    <p:extLst>
      <p:ext uri="{BB962C8B-B14F-4D97-AF65-F5344CB8AC3E}">
        <p14:creationId xmlns:p14="http://schemas.microsoft.com/office/powerpoint/2010/main" val="192900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DB88-0185-4BF2-B166-FDA9B6F718C6}"/>
              </a:ext>
            </a:extLst>
          </p:cNvPr>
          <p:cNvSpPr>
            <a:spLocks noGrp="1"/>
          </p:cNvSpPr>
          <p:nvPr>
            <p:ph type="title"/>
          </p:nvPr>
        </p:nvSpPr>
        <p:spPr/>
        <p:txBody>
          <a:bodyPr/>
          <a:lstStyle/>
          <a:p>
            <a:r>
              <a:rPr lang="en-US" b="1" dirty="0"/>
              <a:t>The hypothesis:</a:t>
            </a:r>
            <a:endParaRPr lang="en-IL" b="1" dirty="0"/>
          </a:p>
        </p:txBody>
      </p:sp>
      <p:sp>
        <p:nvSpPr>
          <p:cNvPr id="3" name="Content Placeholder 2">
            <a:extLst>
              <a:ext uri="{FF2B5EF4-FFF2-40B4-BE49-F238E27FC236}">
                <a16:creationId xmlns:a16="http://schemas.microsoft.com/office/drawing/2014/main" id="{03C865BC-0568-4681-8C2A-EA7C05DD4633}"/>
              </a:ext>
            </a:extLst>
          </p:cNvPr>
          <p:cNvSpPr>
            <a:spLocks noGrp="1"/>
          </p:cNvSpPr>
          <p:nvPr>
            <p:ph idx="1"/>
          </p:nvPr>
        </p:nvSpPr>
        <p:spPr/>
        <p:txBody>
          <a:bodyPr>
            <a:normAutofit/>
          </a:bodyPr>
          <a:lstStyle/>
          <a:p>
            <a:pPr>
              <a:lnSpc>
                <a:spcPct val="110000"/>
              </a:lnSpc>
            </a:pPr>
            <a:r>
              <a:rPr lang="en-GB" sz="3200" dirty="0"/>
              <a:t>Ticagrelor would be superior to prasugrel for the composite endpoint of all-cause death, MI or stroke at 1 year after randomization, based on 3 factors:</a:t>
            </a:r>
          </a:p>
          <a:p>
            <a:pPr lvl="1"/>
            <a:r>
              <a:rPr lang="en-GB" sz="2800" dirty="0"/>
              <a:t>The ability to pre-treat with ticagrelor regardless of clinical presentation and coronary anatomy</a:t>
            </a:r>
          </a:p>
          <a:p>
            <a:pPr lvl="1"/>
            <a:r>
              <a:rPr lang="en-GB" sz="2800" dirty="0"/>
              <a:t>Consistent positive results in the medically managed only patients in PLATO</a:t>
            </a:r>
          </a:p>
          <a:p>
            <a:pPr lvl="1"/>
            <a:r>
              <a:rPr lang="en-GB" sz="2800" dirty="0"/>
              <a:t>Possible adenosine-mediated pleiotropic effects of ticagrelor</a:t>
            </a:r>
            <a:endParaRPr lang="en-IL" sz="4000" dirty="0"/>
          </a:p>
        </p:txBody>
      </p:sp>
    </p:spTree>
    <p:extLst>
      <p:ext uri="{BB962C8B-B14F-4D97-AF65-F5344CB8AC3E}">
        <p14:creationId xmlns:p14="http://schemas.microsoft.com/office/powerpoint/2010/main" val="239791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A23687-89AF-4EF5-957E-DC0DE45A8886}"/>
              </a:ext>
            </a:extLst>
          </p:cNvPr>
          <p:cNvSpPr>
            <a:spLocks noGrp="1"/>
          </p:cNvSpPr>
          <p:nvPr>
            <p:ph type="title"/>
          </p:nvPr>
        </p:nvSpPr>
        <p:spPr>
          <a:xfrm>
            <a:off x="406400" y="1143000"/>
            <a:ext cx="11887200" cy="1356360"/>
          </a:xfrm>
        </p:spPr>
        <p:txBody>
          <a:bodyPr>
            <a:normAutofit fontScale="90000"/>
          </a:bodyPr>
          <a:lstStyle/>
          <a:p>
            <a:r>
              <a:rPr lang="en-US" sz="5400" b="1" dirty="0"/>
              <a:t>ISAR-REACT 5:</a:t>
            </a:r>
            <a:br>
              <a:rPr lang="en-US" sz="5400" b="1" dirty="0"/>
            </a:br>
            <a:endParaRPr lang="he-IL" sz="5400" b="1" dirty="0"/>
          </a:p>
        </p:txBody>
      </p:sp>
      <p:sp>
        <p:nvSpPr>
          <p:cNvPr id="3" name="מציין מיקום תוכן 2">
            <a:extLst>
              <a:ext uri="{FF2B5EF4-FFF2-40B4-BE49-F238E27FC236}">
                <a16:creationId xmlns:a16="http://schemas.microsoft.com/office/drawing/2014/main" id="{524F7606-157A-4144-99C2-055C57958B6C}"/>
              </a:ext>
            </a:extLst>
          </p:cNvPr>
          <p:cNvSpPr>
            <a:spLocks noGrp="1"/>
          </p:cNvSpPr>
          <p:nvPr>
            <p:ph idx="1"/>
          </p:nvPr>
        </p:nvSpPr>
        <p:spPr>
          <a:xfrm>
            <a:off x="1413564" y="2351372"/>
            <a:ext cx="9872871" cy="3038573"/>
          </a:xfrm>
        </p:spPr>
        <p:txBody>
          <a:bodyPr>
            <a:normAutofit fontScale="92500" lnSpcReduction="20000"/>
          </a:bodyPr>
          <a:lstStyle/>
          <a:p>
            <a:pPr algn="l" rtl="0"/>
            <a:r>
              <a:rPr lang="en-US" sz="3600" dirty="0"/>
              <a:t>Multicenter, randomized, open-label trial</a:t>
            </a:r>
          </a:p>
          <a:p>
            <a:pPr algn="l" rtl="0"/>
            <a:r>
              <a:rPr lang="en-US" sz="3600" dirty="0"/>
              <a:t>23 centers in Germany and Italy (21+2)</a:t>
            </a:r>
          </a:p>
          <a:p>
            <a:pPr algn="l" rtl="0"/>
            <a:r>
              <a:rPr lang="en-US" sz="3600" dirty="0"/>
              <a:t>September 2013 - February 2018</a:t>
            </a:r>
          </a:p>
          <a:p>
            <a:pPr algn="l" rtl="0"/>
            <a:r>
              <a:rPr lang="en-US" sz="3600" dirty="0"/>
              <a:t>Duration of follow-up: 1 year</a:t>
            </a:r>
          </a:p>
          <a:p>
            <a:pPr algn="l" rtl="0"/>
            <a:r>
              <a:rPr lang="en-US" sz="3600" dirty="0"/>
              <a:t>ACS patients planned for angiography</a:t>
            </a:r>
          </a:p>
          <a:p>
            <a:r>
              <a:rPr lang="en-US" sz="3600" dirty="0"/>
              <a:t>Overall 4,018 pts. Of which 41% were STEMI</a:t>
            </a:r>
            <a:endParaRPr lang="he-IL" sz="3600" dirty="0"/>
          </a:p>
          <a:p>
            <a:pPr algn="l" rtl="0"/>
            <a:endParaRPr lang="en-US" sz="3600" dirty="0"/>
          </a:p>
        </p:txBody>
      </p:sp>
      <p:pic>
        <p:nvPicPr>
          <p:cNvPr id="4" name="Picture 3">
            <a:extLst>
              <a:ext uri="{FF2B5EF4-FFF2-40B4-BE49-F238E27FC236}">
                <a16:creationId xmlns:a16="http://schemas.microsoft.com/office/drawing/2014/main" id="{ABD63023-7C5A-4C6C-A214-AC7312862D6E}"/>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55AEC354-0FD8-4CB4-B76E-A1989460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84308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23B127-DC47-411A-8A30-4E1CCE76527D}"/>
              </a:ext>
            </a:extLst>
          </p:cNvPr>
          <p:cNvSpPr>
            <a:spLocks noGrp="1"/>
          </p:cNvSpPr>
          <p:nvPr>
            <p:ph type="title"/>
          </p:nvPr>
        </p:nvSpPr>
        <p:spPr/>
        <p:txBody>
          <a:bodyPr/>
          <a:lstStyle/>
          <a:p>
            <a:r>
              <a:rPr lang="en-US" b="1" dirty="0"/>
              <a:t>Trial Protocol</a:t>
            </a:r>
            <a:endParaRPr lang="he-IL" b="1" dirty="0"/>
          </a:p>
        </p:txBody>
      </p:sp>
      <p:sp>
        <p:nvSpPr>
          <p:cNvPr id="3" name="מציין מיקום תוכן 2">
            <a:extLst>
              <a:ext uri="{FF2B5EF4-FFF2-40B4-BE49-F238E27FC236}">
                <a16:creationId xmlns:a16="http://schemas.microsoft.com/office/drawing/2014/main" id="{EC8BA59C-8A0E-4A57-9457-89B135810A23}"/>
              </a:ext>
            </a:extLst>
          </p:cNvPr>
          <p:cNvSpPr>
            <a:spLocks noGrp="1"/>
          </p:cNvSpPr>
          <p:nvPr>
            <p:ph idx="1"/>
          </p:nvPr>
        </p:nvSpPr>
        <p:spPr/>
        <p:txBody>
          <a:bodyPr>
            <a:normAutofit fontScale="85000" lnSpcReduction="10000"/>
          </a:bodyPr>
          <a:lstStyle/>
          <a:p>
            <a:pPr algn="l" rtl="0"/>
            <a:r>
              <a:rPr lang="en-US" dirty="0"/>
              <a:t>Ticagrelor</a:t>
            </a:r>
          </a:p>
          <a:p>
            <a:pPr lvl="1" algn="l" rtl="0"/>
            <a:r>
              <a:rPr lang="en-US" dirty="0"/>
              <a:t>Loading dose 180mg as soon as possible after randomization</a:t>
            </a:r>
          </a:p>
          <a:p>
            <a:pPr lvl="1" algn="l" rtl="0"/>
            <a:r>
              <a:rPr lang="en-US" dirty="0"/>
              <a:t>Maintenance dose - 90mg x 2/d</a:t>
            </a:r>
          </a:p>
          <a:p>
            <a:pPr algn="l" rtl="0"/>
            <a:r>
              <a:rPr lang="en-US" dirty="0"/>
              <a:t>Prasugrel</a:t>
            </a:r>
          </a:p>
          <a:p>
            <a:pPr lvl="1" algn="l" rtl="0"/>
            <a:r>
              <a:rPr lang="en-US" dirty="0"/>
              <a:t>Loading dose 60mg</a:t>
            </a:r>
          </a:p>
          <a:p>
            <a:pPr lvl="2" algn="l" rtl="0"/>
            <a:r>
              <a:rPr lang="en-US" dirty="0"/>
              <a:t>STEMI as soon as possible after randomization</a:t>
            </a:r>
          </a:p>
          <a:p>
            <a:pPr lvl="2" algn="l" rtl="0"/>
            <a:r>
              <a:rPr lang="en-US" dirty="0"/>
              <a:t>NSTEMI after PTCA, before PCI</a:t>
            </a:r>
          </a:p>
          <a:p>
            <a:pPr lvl="1" algn="l" rtl="0"/>
            <a:r>
              <a:rPr lang="en-US" dirty="0"/>
              <a:t>Maintenance dose – 10mg (5mg if &gt;75yrs or &lt;60kg)</a:t>
            </a:r>
          </a:p>
          <a:p>
            <a:pPr algn="l" rtl="0"/>
            <a:endParaRPr lang="en-US" dirty="0"/>
          </a:p>
          <a:p>
            <a:pPr algn="l" rtl="0">
              <a:lnSpc>
                <a:spcPct val="110000"/>
              </a:lnSpc>
            </a:pPr>
            <a:r>
              <a:rPr lang="en-US" dirty="0"/>
              <a:t>In patients with a coronary angiography – confirmed ACS who were considered to be candidates for conservative therapy, dual antiplatelet therapy (aspirin and the randomly assigned trial medication) was recommended.</a:t>
            </a:r>
            <a:endParaRPr lang="he-IL" dirty="0"/>
          </a:p>
        </p:txBody>
      </p:sp>
      <p:sp>
        <p:nvSpPr>
          <p:cNvPr id="4" name="Rectangle 3">
            <a:extLst>
              <a:ext uri="{FF2B5EF4-FFF2-40B4-BE49-F238E27FC236}">
                <a16:creationId xmlns:a16="http://schemas.microsoft.com/office/drawing/2014/main" id="{3C2D192A-E932-47D6-85D7-75325AFA0415}"/>
              </a:ext>
            </a:extLst>
          </p:cNvPr>
          <p:cNvSpPr/>
          <p:nvPr/>
        </p:nvSpPr>
        <p:spPr>
          <a:xfrm>
            <a:off x="784507" y="1754505"/>
            <a:ext cx="7252054" cy="273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18062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8AD4D-C30C-418C-B546-FE47496DE003}"/>
              </a:ext>
            </a:extLst>
          </p:cNvPr>
          <p:cNvSpPr>
            <a:spLocks noGrp="1"/>
          </p:cNvSpPr>
          <p:nvPr>
            <p:ph type="title"/>
          </p:nvPr>
        </p:nvSpPr>
        <p:spPr>
          <a:xfrm>
            <a:off x="838192" y="-62795"/>
            <a:ext cx="10515600" cy="1325563"/>
          </a:xfrm>
        </p:spPr>
        <p:txBody>
          <a:bodyPr>
            <a:normAutofit/>
          </a:bodyPr>
          <a:lstStyle/>
          <a:p>
            <a:r>
              <a:rPr lang="en-GB" sz="3600" b="1" dirty="0"/>
              <a:t>ISAR-REACT 5 </a:t>
            </a:r>
            <a:r>
              <a:rPr lang="en-GB" sz="3600" b="1" i="1" dirty="0"/>
              <a:t>Consort Diagram - Screening, Randomization, Treatment, and Follow-up</a:t>
            </a:r>
          </a:p>
        </p:txBody>
      </p:sp>
      <p:sp>
        <p:nvSpPr>
          <p:cNvPr id="3" name="Slide Number Placeholder 2">
            <a:extLst>
              <a:ext uri="{FF2B5EF4-FFF2-40B4-BE49-F238E27FC236}">
                <a16:creationId xmlns:a16="http://schemas.microsoft.com/office/drawing/2014/main" id="{665BF731-11C9-433B-A426-E23A5464B098}"/>
              </a:ext>
            </a:extLst>
          </p:cNvPr>
          <p:cNvSpPr>
            <a:spLocks noGrp="1"/>
          </p:cNvSpPr>
          <p:nvPr>
            <p:ph type="sldNum" sz="quarter" idx="12"/>
          </p:nvPr>
        </p:nvSpPr>
        <p:spPr/>
        <p:txBody>
          <a:bodyPr/>
          <a:lstStyle/>
          <a:p>
            <a:fld id="{CC7432E5-F8E0-41AE-9A6B-AD730338B005}" type="slidenum">
              <a:rPr lang="en-US" smtClean="0"/>
              <a:pPr/>
              <a:t>14</a:t>
            </a:fld>
            <a:endParaRPr lang="en-US" dirty="0"/>
          </a:p>
        </p:txBody>
      </p:sp>
      <p:sp>
        <p:nvSpPr>
          <p:cNvPr id="4" name="Text Placeholder 3">
            <a:extLst>
              <a:ext uri="{FF2B5EF4-FFF2-40B4-BE49-F238E27FC236}">
                <a16:creationId xmlns:a16="http://schemas.microsoft.com/office/drawing/2014/main" id="{1DAC7735-ADDB-4487-8ECD-096E2B7C72B9}"/>
              </a:ext>
            </a:extLst>
          </p:cNvPr>
          <p:cNvSpPr>
            <a:spLocks noGrp="1"/>
          </p:cNvSpPr>
          <p:nvPr>
            <p:ph type="body" sz="quarter" idx="13"/>
          </p:nvPr>
        </p:nvSpPr>
        <p:spPr/>
        <p:txBody>
          <a:bodyPr/>
          <a:lstStyle/>
          <a:p>
            <a:endParaRPr lang="en-GB" dirty="0"/>
          </a:p>
          <a:p>
            <a:r>
              <a:rPr lang="en-GB" dirty="0"/>
              <a:t>ACS = acute coronary syndrome; CABG = coronary artery bypass graft; LD = loading dose.</a:t>
            </a:r>
          </a:p>
          <a:p>
            <a:r>
              <a:rPr lang="en-GB" dirty="0" err="1"/>
              <a:t>Schüpke</a:t>
            </a:r>
            <a:r>
              <a:rPr lang="en-GB" dirty="0"/>
              <a:t> S et al. </a:t>
            </a:r>
            <a:r>
              <a:rPr lang="en-US" dirty="0"/>
              <a:t>Online ahead of print. </a:t>
            </a:r>
            <a:r>
              <a:rPr lang="en-US" i="1" dirty="0"/>
              <a:t>N </a:t>
            </a:r>
            <a:r>
              <a:rPr lang="en-US" i="1" dirty="0" err="1"/>
              <a:t>Engl</a:t>
            </a:r>
            <a:r>
              <a:rPr lang="en-US" i="1" dirty="0"/>
              <a:t> J Med</a:t>
            </a:r>
            <a:r>
              <a:rPr lang="en-US" dirty="0"/>
              <a:t>. 2019.</a:t>
            </a:r>
            <a:endParaRPr lang="en-GB" dirty="0"/>
          </a:p>
        </p:txBody>
      </p:sp>
      <p:sp>
        <p:nvSpPr>
          <p:cNvPr id="37" name="Text Box 12">
            <a:extLst>
              <a:ext uri="{FF2B5EF4-FFF2-40B4-BE49-F238E27FC236}">
                <a16:creationId xmlns:a16="http://schemas.microsoft.com/office/drawing/2014/main" id="{3243B7C1-1E81-45F9-B055-DF9822A3F22A}"/>
              </a:ext>
            </a:extLst>
          </p:cNvPr>
          <p:cNvSpPr txBox="1">
            <a:spLocks noChangeArrowheads="1"/>
          </p:cNvSpPr>
          <p:nvPr/>
        </p:nvSpPr>
        <p:spPr bwMode="auto">
          <a:xfrm>
            <a:off x="193677" y="4244317"/>
            <a:ext cx="5902315" cy="1364913"/>
          </a:xfrm>
          <a:prstGeom prst="roundRect">
            <a:avLst/>
          </a:prstGeom>
          <a:solidFill>
            <a:schemeClr val="tx2"/>
          </a:solidFill>
          <a:ln w="9525">
            <a:noFill/>
            <a:miter lim="800000"/>
            <a:headEnd/>
            <a:tailEnd/>
          </a:ln>
        </p:spPr>
        <p:txBody>
          <a:bodyPr wrap="square" numCol="2" anchor="ctr">
            <a:spAutoFit/>
          </a:bodyPr>
          <a:lstStyle/>
          <a:p>
            <a:pPr marL="265113" indent="3175" defTabSz="114300" fontAlgn="auto">
              <a:spcBef>
                <a:spcPts val="100"/>
              </a:spcBef>
              <a:spcAft>
                <a:spcPts val="0"/>
              </a:spcAft>
              <a:tabLst>
                <a:tab pos="179388" algn="dec"/>
                <a:tab pos="268288" algn="l"/>
                <a:tab pos="360363" algn="dec"/>
                <a:tab pos="446088" algn="l"/>
              </a:tabLst>
              <a:defRPr/>
            </a:pPr>
            <a:r>
              <a:rPr lang="en-GB" sz="1000" kern="0" dirty="0">
                <a:solidFill>
                  <a:schemeClr val="bg1"/>
                </a:solidFill>
              </a:rPr>
              <a:t>    </a:t>
            </a:r>
            <a:r>
              <a:rPr lang="en-GB" sz="1000" b="1" kern="0" dirty="0">
                <a:solidFill>
                  <a:schemeClr val="bg1"/>
                </a:solidFill>
              </a:rPr>
              <a:t>22</a:t>
            </a:r>
            <a:r>
              <a:rPr lang="en-GB" sz="1000" kern="0" dirty="0">
                <a:solidFill>
                  <a:schemeClr val="bg1"/>
                </a:solidFill>
              </a:rPr>
              <a:t> Withdrew consent</a:t>
            </a:r>
          </a:p>
          <a:p>
            <a:pPr marL="265113" indent="3175" defTabSz="114300">
              <a:spcBef>
                <a:spcPts val="100"/>
              </a:spcBef>
              <a:tabLst>
                <a:tab pos="179388" algn="dec"/>
                <a:tab pos="268288" algn="l"/>
                <a:tab pos="360363" algn="dec"/>
                <a:tab pos="446088" algn="l"/>
              </a:tabLst>
              <a:defRPr/>
            </a:pPr>
            <a:r>
              <a:rPr lang="en-GB" sz="1000" b="1" kern="0" dirty="0">
                <a:solidFill>
                  <a:schemeClr val="bg1"/>
                </a:solidFill>
              </a:rPr>
              <a:t>  243 (15.2%) Discontinued ticagrelor after 				    discharge </a:t>
            </a:r>
          </a:p>
          <a:p>
            <a:pPr marL="265113" indent="3175" defTabSz="114300">
              <a:spcBef>
                <a:spcPts val="100"/>
              </a:spcBef>
              <a:tabLst>
                <a:tab pos="179388" algn="dec"/>
                <a:tab pos="268288" algn="l"/>
                <a:tab pos="360363" algn="dec"/>
                <a:tab pos="446088" algn="l"/>
              </a:tabLst>
              <a:defRPr/>
            </a:pPr>
            <a:r>
              <a:rPr lang="en-GB" sz="1000" b="1" i="1" kern="0" dirty="0">
                <a:solidFill>
                  <a:schemeClr val="bg1"/>
                </a:solidFill>
              </a:rPr>
              <a:t>					65</a:t>
            </a:r>
            <a:r>
              <a:rPr lang="en-GB" sz="1000" kern="0" dirty="0">
                <a:solidFill>
                  <a:schemeClr val="bg1"/>
                </a:solidFill>
              </a:rPr>
              <a:t> Were withdrawn by physician</a:t>
            </a:r>
          </a:p>
          <a:p>
            <a:pPr marL="631825" indent="-1588" defTabSz="228600" fontAlgn="auto">
              <a:spcBef>
                <a:spcPts val="100"/>
              </a:spcBef>
              <a:spcAft>
                <a:spcPts val="0"/>
              </a:spcAft>
              <a:tabLst>
                <a:tab pos="92075" algn="l"/>
              </a:tabLst>
              <a:defRPr/>
            </a:pPr>
            <a:r>
              <a:rPr lang="en-GB" sz="1000" kern="0" dirty="0">
                <a:solidFill>
                  <a:schemeClr val="bg1"/>
                </a:solidFill>
              </a:rPr>
              <a:t>  </a:t>
            </a:r>
            <a:r>
              <a:rPr lang="en-GB" sz="1000" b="1" i="1" kern="0" dirty="0">
                <a:solidFill>
                  <a:schemeClr val="bg1"/>
                </a:solidFill>
              </a:rPr>
              <a:t>44</a:t>
            </a:r>
            <a:r>
              <a:rPr lang="en-GB" sz="1000" kern="0" dirty="0">
                <a:solidFill>
                  <a:schemeClr val="bg1"/>
                </a:solidFill>
              </a:rPr>
              <a:t> Had bleeding</a:t>
            </a:r>
          </a:p>
          <a:p>
            <a:pPr marL="631825" indent="-1588" defTabSz="228600" fontAlgn="auto">
              <a:spcBef>
                <a:spcPts val="100"/>
              </a:spcBef>
              <a:spcAft>
                <a:spcPts val="0"/>
              </a:spcAft>
              <a:tabLst>
                <a:tab pos="92075" algn="l"/>
              </a:tabLst>
              <a:defRPr/>
            </a:pPr>
            <a:r>
              <a:rPr lang="en-GB" sz="1000" kern="0" dirty="0">
                <a:solidFill>
                  <a:schemeClr val="bg1"/>
                </a:solidFill>
              </a:rPr>
              <a:t>  </a:t>
            </a:r>
            <a:r>
              <a:rPr lang="en-GB" sz="1000" b="1" i="1" kern="0" dirty="0">
                <a:solidFill>
                  <a:schemeClr val="bg1"/>
                </a:solidFill>
              </a:rPr>
              <a:t>44</a:t>
            </a:r>
            <a:r>
              <a:rPr lang="en-GB" sz="1000" b="1" kern="0" dirty="0">
                <a:solidFill>
                  <a:schemeClr val="bg1"/>
                </a:solidFill>
              </a:rPr>
              <a:t> (2.7%) Had dyspnoea</a:t>
            </a:r>
          </a:p>
          <a:p>
            <a:pPr marL="631825" indent="-1588" defTabSz="228600" fontAlgn="auto">
              <a:spcBef>
                <a:spcPts val="100"/>
              </a:spcBef>
              <a:spcAft>
                <a:spcPts val="0"/>
              </a:spcAft>
              <a:tabLst>
                <a:tab pos="92075" algn="l"/>
              </a:tabLst>
              <a:defRPr/>
            </a:pPr>
            <a:r>
              <a:rPr lang="en-GB" sz="1000" kern="0" dirty="0">
                <a:solidFill>
                  <a:schemeClr val="bg1"/>
                </a:solidFill>
              </a:rPr>
              <a:t> </a:t>
            </a:r>
          </a:p>
          <a:p>
            <a:pPr marL="631825" indent="-1588" defTabSz="228600" fontAlgn="auto">
              <a:spcBef>
                <a:spcPts val="100"/>
              </a:spcBef>
              <a:spcAft>
                <a:spcPts val="0"/>
              </a:spcAft>
              <a:tabLst>
                <a:tab pos="92075" algn="l"/>
              </a:tabLst>
              <a:defRPr/>
            </a:pPr>
            <a:r>
              <a:rPr lang="en-GB" sz="1000" kern="0" dirty="0">
                <a:solidFill>
                  <a:schemeClr val="bg1"/>
                </a:solidFill>
              </a:rPr>
              <a:t> </a:t>
            </a:r>
            <a:r>
              <a:rPr lang="en-GB" sz="1000" b="1" i="1" kern="0" dirty="0">
                <a:solidFill>
                  <a:schemeClr val="bg1"/>
                </a:solidFill>
              </a:rPr>
              <a:t>40</a:t>
            </a:r>
            <a:r>
              <a:rPr lang="en-GB" sz="1000" kern="0" dirty="0">
                <a:solidFill>
                  <a:schemeClr val="bg1"/>
                </a:solidFill>
              </a:rPr>
              <a:t> Had indication for oral 		      	     anticoagulation</a:t>
            </a:r>
          </a:p>
          <a:p>
            <a:pPr marL="631825" indent="-1588" defTabSz="228600" fontAlgn="auto">
              <a:spcBef>
                <a:spcPts val="100"/>
              </a:spcBef>
              <a:spcAft>
                <a:spcPts val="0"/>
              </a:spcAft>
              <a:tabLst>
                <a:tab pos="92075" algn="l"/>
              </a:tabLst>
              <a:defRPr/>
            </a:pPr>
            <a:r>
              <a:rPr lang="en-GB" sz="1000" kern="0" dirty="0">
                <a:solidFill>
                  <a:schemeClr val="bg1"/>
                </a:solidFill>
              </a:rPr>
              <a:t>  </a:t>
            </a:r>
            <a:r>
              <a:rPr lang="en-GB" sz="1000" b="1" i="1" kern="0" dirty="0">
                <a:solidFill>
                  <a:schemeClr val="bg1"/>
                </a:solidFill>
              </a:rPr>
              <a:t>13</a:t>
            </a:r>
            <a:r>
              <a:rPr lang="en-GB" sz="1000" kern="0" dirty="0">
                <a:solidFill>
                  <a:schemeClr val="bg1"/>
                </a:solidFill>
              </a:rPr>
              <a:t> Had unspecific side effects</a:t>
            </a:r>
          </a:p>
          <a:p>
            <a:pPr marL="631825" indent="-1588" defTabSz="228600" fontAlgn="auto">
              <a:spcBef>
                <a:spcPts val="100"/>
              </a:spcBef>
              <a:spcAft>
                <a:spcPts val="0"/>
              </a:spcAft>
              <a:tabLst>
                <a:tab pos="92075" algn="l"/>
              </a:tabLst>
              <a:defRPr/>
            </a:pPr>
            <a:r>
              <a:rPr lang="en-GB" sz="1000" b="1" i="1" kern="0" dirty="0">
                <a:solidFill>
                  <a:schemeClr val="bg1"/>
                </a:solidFill>
              </a:rPr>
              <a:t>    9</a:t>
            </a:r>
            <a:r>
              <a:rPr lang="en-GB" sz="1000" kern="0" dirty="0">
                <a:solidFill>
                  <a:schemeClr val="bg1"/>
                </a:solidFill>
              </a:rPr>
              <a:t> Did not adhere to trial regimen</a:t>
            </a:r>
          </a:p>
          <a:p>
            <a:pPr marL="631825" indent="-1588" defTabSz="228600" fontAlgn="auto">
              <a:spcBef>
                <a:spcPts val="100"/>
              </a:spcBef>
              <a:spcAft>
                <a:spcPts val="0"/>
              </a:spcAft>
              <a:tabLst>
                <a:tab pos="92075" algn="l"/>
              </a:tabLst>
              <a:defRPr/>
            </a:pPr>
            <a:r>
              <a:rPr lang="en-GB" sz="1000" b="1" kern="0" dirty="0">
                <a:solidFill>
                  <a:schemeClr val="bg1"/>
                </a:solidFill>
              </a:rPr>
              <a:t>  </a:t>
            </a:r>
            <a:r>
              <a:rPr lang="en-GB" sz="1000" b="1" i="1" kern="0" dirty="0">
                <a:solidFill>
                  <a:schemeClr val="bg1"/>
                </a:solidFill>
              </a:rPr>
              <a:t>12</a:t>
            </a:r>
            <a:r>
              <a:rPr lang="en-GB" sz="1000" b="1" kern="0" dirty="0">
                <a:solidFill>
                  <a:schemeClr val="bg1"/>
                </a:solidFill>
              </a:rPr>
              <a:t> </a:t>
            </a:r>
            <a:r>
              <a:rPr lang="en-GB" sz="1000" kern="0" dirty="0">
                <a:solidFill>
                  <a:schemeClr val="bg1"/>
                </a:solidFill>
              </a:rPr>
              <a:t>Had allergy</a:t>
            </a:r>
          </a:p>
          <a:p>
            <a:pPr marL="631825" indent="-1588" defTabSz="228600" fontAlgn="auto">
              <a:spcBef>
                <a:spcPts val="100"/>
              </a:spcBef>
              <a:spcAft>
                <a:spcPts val="0"/>
              </a:spcAft>
              <a:tabLst>
                <a:tab pos="92075" algn="l"/>
              </a:tabLst>
              <a:defRPr/>
            </a:pPr>
            <a:r>
              <a:rPr lang="en-GB" sz="1000" kern="0" dirty="0">
                <a:solidFill>
                  <a:schemeClr val="bg1"/>
                </a:solidFill>
              </a:rPr>
              <a:t>  </a:t>
            </a:r>
            <a:r>
              <a:rPr lang="en-GB" sz="1000" b="1" i="1" kern="0" dirty="0">
                <a:solidFill>
                  <a:schemeClr val="bg1"/>
                </a:solidFill>
              </a:rPr>
              <a:t>16</a:t>
            </a:r>
            <a:r>
              <a:rPr lang="en-GB" sz="1000" kern="0" dirty="0">
                <a:solidFill>
                  <a:schemeClr val="bg1"/>
                </a:solidFill>
              </a:rPr>
              <a:t> Had other reasons</a:t>
            </a:r>
          </a:p>
          <a:p>
            <a:pPr marL="265113" indent="3175" defTabSz="114300" fontAlgn="auto">
              <a:spcBef>
                <a:spcPts val="100"/>
              </a:spcBef>
              <a:spcAft>
                <a:spcPts val="0"/>
              </a:spcAft>
              <a:tabLst>
                <a:tab pos="179388" algn="dec"/>
                <a:tab pos="268288" algn="l"/>
                <a:tab pos="360363" algn="dec"/>
                <a:tab pos="446088" algn="l"/>
              </a:tabLst>
              <a:defRPr/>
            </a:pPr>
            <a:r>
              <a:rPr lang="en-GB" sz="1000" kern="0" dirty="0">
                <a:solidFill>
                  <a:schemeClr val="bg1"/>
                </a:solidFill>
              </a:rPr>
              <a:t>    </a:t>
            </a:r>
            <a:r>
              <a:rPr lang="en-GB" sz="1000" b="1" kern="0" dirty="0">
                <a:solidFill>
                  <a:schemeClr val="bg1"/>
                </a:solidFill>
              </a:rPr>
              <a:t>19</a:t>
            </a:r>
            <a:r>
              <a:rPr lang="en-GB" sz="1000" kern="0" dirty="0">
                <a:solidFill>
                  <a:schemeClr val="bg1"/>
                </a:solidFill>
              </a:rPr>
              <a:t> Were lost to follow-up</a:t>
            </a:r>
            <a:endParaRPr lang="en-US" sz="1000" kern="0" dirty="0">
              <a:solidFill>
                <a:schemeClr val="bg1"/>
              </a:solidFill>
            </a:endParaRPr>
          </a:p>
        </p:txBody>
      </p:sp>
      <p:sp>
        <p:nvSpPr>
          <p:cNvPr id="38" name="Text Box 13">
            <a:extLst>
              <a:ext uri="{FF2B5EF4-FFF2-40B4-BE49-F238E27FC236}">
                <a16:creationId xmlns:a16="http://schemas.microsoft.com/office/drawing/2014/main" id="{4EC36239-D616-41A4-B762-E87DCCC354DF}"/>
              </a:ext>
            </a:extLst>
          </p:cNvPr>
          <p:cNvSpPr txBox="1">
            <a:spLocks noChangeArrowheads="1"/>
          </p:cNvSpPr>
          <p:nvPr/>
        </p:nvSpPr>
        <p:spPr bwMode="auto">
          <a:xfrm>
            <a:off x="6248396" y="4226186"/>
            <a:ext cx="5744309" cy="1364913"/>
          </a:xfrm>
          <a:prstGeom prst="roundRect">
            <a:avLst/>
          </a:prstGeom>
          <a:solidFill>
            <a:schemeClr val="tx2"/>
          </a:solidFill>
          <a:ln w="9525">
            <a:noFill/>
            <a:miter lim="800000"/>
            <a:headEnd/>
            <a:tailEnd/>
          </a:ln>
        </p:spPr>
        <p:txBody>
          <a:bodyPr wrap="square" numCol="2" anchor="ctr">
            <a:spAutoFit/>
          </a:bodyPr>
          <a:lstStyle/>
          <a:p>
            <a:pPr marL="265113" indent="3175" defTabSz="114300" fontAlgn="auto">
              <a:spcBef>
                <a:spcPts val="100"/>
              </a:spcBef>
              <a:spcAft>
                <a:spcPts val="0"/>
              </a:spcAft>
              <a:tabLst>
                <a:tab pos="179388" algn="dec"/>
                <a:tab pos="268288" algn="l"/>
                <a:tab pos="360363" algn="dec"/>
                <a:tab pos="446088" algn="l"/>
              </a:tabLst>
              <a:defRPr/>
            </a:pPr>
            <a:r>
              <a:rPr lang="en-GB" sz="1000" kern="0" dirty="0">
                <a:solidFill>
                  <a:schemeClr val="bg1"/>
                </a:solidFill>
              </a:rPr>
              <a:t>    </a:t>
            </a:r>
            <a:r>
              <a:rPr lang="en-GB" sz="1000" b="1" kern="0" dirty="0">
                <a:solidFill>
                  <a:schemeClr val="bg1"/>
                </a:solidFill>
              </a:rPr>
              <a:t>31</a:t>
            </a:r>
            <a:r>
              <a:rPr lang="en-GB" sz="1000" kern="0" dirty="0">
                <a:solidFill>
                  <a:schemeClr val="bg1"/>
                </a:solidFill>
              </a:rPr>
              <a:t> Withdrew consent</a:t>
            </a:r>
          </a:p>
          <a:p>
            <a:pPr marL="265113" indent="3175" defTabSz="114300">
              <a:spcBef>
                <a:spcPts val="100"/>
              </a:spcBef>
              <a:tabLst>
                <a:tab pos="179388" algn="dec"/>
                <a:tab pos="268288" algn="l"/>
                <a:tab pos="360363" algn="dec"/>
                <a:tab pos="446088" algn="l"/>
              </a:tabLst>
              <a:defRPr/>
            </a:pPr>
            <a:r>
              <a:rPr lang="en-GB" sz="1000" kern="0" dirty="0">
                <a:solidFill>
                  <a:schemeClr val="bg1"/>
                </a:solidFill>
              </a:rPr>
              <a:t>  </a:t>
            </a:r>
            <a:r>
              <a:rPr lang="en-GB" sz="1000" b="1" kern="0" dirty="0">
                <a:solidFill>
                  <a:schemeClr val="bg1"/>
                </a:solidFill>
              </a:rPr>
              <a:t>199 (12.5%) Discontinued prasugrel 			         after discharge </a:t>
            </a:r>
          </a:p>
          <a:p>
            <a:pPr marL="265113" indent="3175" defTabSz="114300">
              <a:spcBef>
                <a:spcPts val="100"/>
              </a:spcBef>
              <a:tabLst>
                <a:tab pos="179388" algn="dec"/>
                <a:tab pos="268288" algn="l"/>
                <a:tab pos="360363" algn="dec"/>
                <a:tab pos="446088" algn="l"/>
              </a:tabLst>
              <a:defRPr/>
            </a:pPr>
            <a:r>
              <a:rPr lang="en-GB" sz="1000" b="1" i="1" kern="0" dirty="0">
                <a:solidFill>
                  <a:schemeClr val="bg1"/>
                </a:solidFill>
              </a:rPr>
              <a:t>				   	70</a:t>
            </a:r>
            <a:r>
              <a:rPr lang="en-GB" sz="1000" kern="0" dirty="0">
                <a:solidFill>
                  <a:schemeClr val="bg1"/>
                </a:solidFill>
              </a:rPr>
              <a:t> Were withdrawn by physician</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kern="0" dirty="0">
                <a:solidFill>
                  <a:schemeClr val="bg1"/>
                </a:solidFill>
              </a:rPr>
              <a:t>  </a:t>
            </a:r>
            <a:r>
              <a:rPr lang="en-GB" sz="1000" b="1" i="1" kern="0" dirty="0">
                <a:solidFill>
                  <a:schemeClr val="bg1"/>
                </a:solidFill>
              </a:rPr>
              <a:t>35</a:t>
            </a:r>
            <a:r>
              <a:rPr lang="en-GB" sz="1000" kern="0" dirty="0">
                <a:solidFill>
                  <a:schemeClr val="bg1"/>
                </a:solidFill>
              </a:rPr>
              <a:t> Had bleeding</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kern="0" dirty="0">
                <a:solidFill>
                  <a:schemeClr val="bg1"/>
                </a:solidFill>
              </a:rPr>
              <a:t>    </a:t>
            </a:r>
            <a:r>
              <a:rPr lang="en-GB" sz="1000" b="1" i="1" kern="0" dirty="0">
                <a:solidFill>
                  <a:schemeClr val="bg1"/>
                </a:solidFill>
              </a:rPr>
              <a:t>1</a:t>
            </a:r>
            <a:r>
              <a:rPr lang="en-GB" sz="1000" kern="0" dirty="0">
                <a:solidFill>
                  <a:schemeClr val="bg1"/>
                </a:solidFill>
              </a:rPr>
              <a:t> Had dyspnoea</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kern="0" dirty="0">
                <a:solidFill>
                  <a:schemeClr val="bg1"/>
                </a:solidFill>
              </a:rPr>
              <a:t>  </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b="1" i="1" kern="0" dirty="0">
                <a:solidFill>
                  <a:schemeClr val="bg1"/>
                </a:solidFill>
              </a:rPr>
              <a:t>43</a:t>
            </a:r>
            <a:r>
              <a:rPr lang="en-GB" sz="1000" kern="0" dirty="0">
                <a:solidFill>
                  <a:schemeClr val="bg1"/>
                </a:solidFill>
              </a:rPr>
              <a:t> Had indication for oral 		   	    anticoagulation</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kern="0" dirty="0">
                <a:solidFill>
                  <a:schemeClr val="bg1"/>
                </a:solidFill>
              </a:rPr>
              <a:t>    </a:t>
            </a:r>
            <a:r>
              <a:rPr lang="en-GB" sz="1000" b="1" i="1" kern="0" dirty="0">
                <a:solidFill>
                  <a:schemeClr val="bg1"/>
                </a:solidFill>
              </a:rPr>
              <a:t>5 </a:t>
            </a:r>
            <a:r>
              <a:rPr lang="en-GB" sz="1000" kern="0" dirty="0">
                <a:solidFill>
                  <a:schemeClr val="bg1"/>
                </a:solidFill>
              </a:rPr>
              <a:t>Had unspecific side effects</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kern="0" dirty="0">
                <a:solidFill>
                  <a:schemeClr val="bg1"/>
                </a:solidFill>
              </a:rPr>
              <a:t>  </a:t>
            </a:r>
            <a:r>
              <a:rPr lang="en-GB" sz="1000" b="1" i="1" kern="0" dirty="0">
                <a:solidFill>
                  <a:schemeClr val="bg1"/>
                </a:solidFill>
              </a:rPr>
              <a:t>18</a:t>
            </a:r>
            <a:r>
              <a:rPr lang="en-GB" sz="1000" kern="0" dirty="0">
                <a:solidFill>
                  <a:schemeClr val="bg1"/>
                </a:solidFill>
              </a:rPr>
              <a:t> Did not adhere to trial regimen</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b="1" i="1" kern="0" dirty="0">
                <a:solidFill>
                  <a:schemeClr val="bg1"/>
                </a:solidFill>
              </a:rPr>
              <a:t>    8</a:t>
            </a:r>
            <a:r>
              <a:rPr lang="en-GB" sz="1000" kern="0" dirty="0">
                <a:solidFill>
                  <a:schemeClr val="bg1"/>
                </a:solidFill>
              </a:rPr>
              <a:t> Had allergy</a:t>
            </a:r>
          </a:p>
          <a:p>
            <a:pPr marL="631825" marR="0" lvl="0" indent="-1588" defTabSz="228600" eaLnBrk="1" fontAlgn="auto" latinLnBrk="0" hangingPunct="1">
              <a:lnSpc>
                <a:spcPct val="100000"/>
              </a:lnSpc>
              <a:spcBef>
                <a:spcPts val="100"/>
              </a:spcBef>
              <a:spcAft>
                <a:spcPts val="0"/>
              </a:spcAft>
              <a:buClrTx/>
              <a:buSzTx/>
              <a:buFontTx/>
              <a:buNone/>
              <a:tabLst>
                <a:tab pos="92075" algn="l"/>
              </a:tabLst>
              <a:defRPr/>
            </a:pPr>
            <a:r>
              <a:rPr lang="en-GB" sz="1000" b="1" i="1" kern="0" dirty="0">
                <a:solidFill>
                  <a:schemeClr val="bg1"/>
                </a:solidFill>
              </a:rPr>
              <a:t>  19 </a:t>
            </a:r>
            <a:r>
              <a:rPr lang="en-GB" sz="1000" kern="0" dirty="0">
                <a:solidFill>
                  <a:schemeClr val="bg1"/>
                </a:solidFill>
              </a:rPr>
              <a:t>Had other reasons</a:t>
            </a:r>
          </a:p>
          <a:p>
            <a:pPr marL="265113" marR="0" lvl="0" indent="3175"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000" kern="0" dirty="0">
                <a:solidFill>
                  <a:schemeClr val="bg1"/>
                </a:solidFill>
              </a:rPr>
              <a:t>    </a:t>
            </a:r>
            <a:r>
              <a:rPr lang="en-GB" sz="1000" b="1" kern="0" dirty="0">
                <a:solidFill>
                  <a:schemeClr val="bg1"/>
                </a:solidFill>
              </a:rPr>
              <a:t>18</a:t>
            </a:r>
            <a:r>
              <a:rPr lang="en-GB" sz="1000" kern="0" dirty="0">
                <a:solidFill>
                  <a:schemeClr val="bg1"/>
                </a:solidFill>
              </a:rPr>
              <a:t> Were lost to follow-up</a:t>
            </a:r>
            <a:endParaRPr lang="en-US" sz="1000" kern="0" dirty="0">
              <a:solidFill>
                <a:schemeClr val="bg1"/>
              </a:solidFill>
            </a:endParaRPr>
          </a:p>
        </p:txBody>
      </p:sp>
      <p:sp>
        <p:nvSpPr>
          <p:cNvPr id="39" name="Text Box 14">
            <a:extLst>
              <a:ext uri="{FF2B5EF4-FFF2-40B4-BE49-F238E27FC236}">
                <a16:creationId xmlns:a16="http://schemas.microsoft.com/office/drawing/2014/main" id="{548C1F58-50D9-45A0-A672-1D10D9DBEF85}"/>
              </a:ext>
            </a:extLst>
          </p:cNvPr>
          <p:cNvSpPr txBox="1">
            <a:spLocks noChangeArrowheads="1"/>
          </p:cNvSpPr>
          <p:nvPr/>
        </p:nvSpPr>
        <p:spPr bwMode="auto">
          <a:xfrm>
            <a:off x="193676" y="5745096"/>
            <a:ext cx="5906499" cy="692388"/>
          </a:xfrm>
          <a:prstGeom prst="roundRect">
            <a:avLst/>
          </a:prstGeom>
          <a:solidFill>
            <a:schemeClr val="accent5"/>
          </a:solidFill>
          <a:ln w="9525">
            <a:noFill/>
            <a:miter lim="800000"/>
            <a:headEnd/>
            <a:tailEnd/>
          </a:ln>
          <a:effectLst/>
        </p:spPr>
        <p:txBody>
          <a:bodyPr wrap="square" anchor="ctr">
            <a:spAutoFit/>
          </a:bodyPr>
          <a:lstStyle/>
          <a:p>
            <a:pPr marL="265113" marR="0" lvl="0" indent="3175" algn="ctr"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100" b="1" kern="0" dirty="0"/>
              <a:t>2012</a:t>
            </a:r>
            <a:r>
              <a:rPr lang="en-GB" sz="1100" kern="0" dirty="0"/>
              <a:t> Were evaluated for primary endpoint</a:t>
            </a:r>
          </a:p>
          <a:p>
            <a:pPr marL="265113" marR="0" lvl="0" indent="3175" algn="ctr"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100" b="1" kern="0" dirty="0"/>
              <a:t>1989</a:t>
            </a:r>
            <a:r>
              <a:rPr lang="en-GB" sz="1100" kern="0" dirty="0"/>
              <a:t> Were evaluated for safety endpoint</a:t>
            </a:r>
          </a:p>
          <a:p>
            <a:pPr marL="1350963" lvl="2" indent="-171450" algn="ctr" defTabSz="114300">
              <a:spcBef>
                <a:spcPts val="100"/>
              </a:spcBef>
              <a:buClr>
                <a:schemeClr val="accent1"/>
              </a:buClr>
              <a:buFont typeface="Arial" panose="020B0604020202020204" pitchFamily="34" charset="0"/>
              <a:buChar char="•"/>
              <a:tabLst>
                <a:tab pos="179388" algn="dec"/>
                <a:tab pos="268288" algn="l"/>
                <a:tab pos="360363" algn="dec"/>
                <a:tab pos="446088" algn="l"/>
              </a:tabLst>
              <a:defRPr/>
            </a:pPr>
            <a:r>
              <a:rPr lang="en-GB" sz="1100" b="1" i="1" kern="0" dirty="0"/>
              <a:t>23 </a:t>
            </a:r>
            <a:r>
              <a:rPr lang="en-GB" sz="1100" kern="0" dirty="0"/>
              <a:t>Were excluded from safety analysis </a:t>
            </a:r>
            <a:r>
              <a:rPr lang="en-GB" sz="1100" b="1" i="1" kern="0" dirty="0"/>
              <a:t>(</a:t>
            </a:r>
            <a:r>
              <a:rPr lang="en-GB" sz="1100" b="1" i="1" kern="0" dirty="0">
                <a:solidFill>
                  <a:srgbClr val="002060"/>
                </a:solidFill>
              </a:rPr>
              <a:t>1.1%</a:t>
            </a:r>
            <a:r>
              <a:rPr lang="en-GB" sz="1100" b="1" i="1" kern="0" dirty="0"/>
              <a:t>)</a:t>
            </a:r>
            <a:r>
              <a:rPr lang="en-GB" sz="1100" b="1" kern="0" dirty="0"/>
              <a:t> </a:t>
            </a:r>
            <a:r>
              <a:rPr lang="en-US" sz="1000" kern="0" dirty="0"/>
              <a:t>	</a:t>
            </a:r>
          </a:p>
        </p:txBody>
      </p:sp>
      <p:sp>
        <p:nvSpPr>
          <p:cNvPr id="43" name="Rectangle: Rounded Corners 42">
            <a:extLst>
              <a:ext uri="{FF2B5EF4-FFF2-40B4-BE49-F238E27FC236}">
                <a16:creationId xmlns:a16="http://schemas.microsoft.com/office/drawing/2014/main" id="{E3FF8A29-E731-494B-AEEA-6E82E81CDD3E}"/>
              </a:ext>
            </a:extLst>
          </p:cNvPr>
          <p:cNvSpPr/>
          <p:nvPr/>
        </p:nvSpPr>
        <p:spPr bwMode="auto">
          <a:xfrm>
            <a:off x="4840778" y="1587723"/>
            <a:ext cx="2510444" cy="255600"/>
          </a:xfrm>
          <a:prstGeom prst="roundRect">
            <a:avLst/>
          </a:prstGeom>
          <a:solidFill>
            <a:schemeClr val="accent4"/>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latin typeface="Arial"/>
                <a:ea typeface="+mn-ea"/>
                <a:cs typeface="+mn-cs"/>
              </a:rPr>
              <a:t>4018 Underwent randomization</a:t>
            </a:r>
          </a:p>
        </p:txBody>
      </p:sp>
      <p:sp>
        <p:nvSpPr>
          <p:cNvPr id="45" name="Text Box 13">
            <a:extLst>
              <a:ext uri="{FF2B5EF4-FFF2-40B4-BE49-F238E27FC236}">
                <a16:creationId xmlns:a16="http://schemas.microsoft.com/office/drawing/2014/main" id="{745306CD-1E47-422C-A5B5-FC405C3B5717}"/>
              </a:ext>
            </a:extLst>
          </p:cNvPr>
          <p:cNvSpPr txBox="1">
            <a:spLocks noChangeArrowheads="1"/>
          </p:cNvSpPr>
          <p:nvPr/>
        </p:nvSpPr>
        <p:spPr bwMode="auto">
          <a:xfrm>
            <a:off x="6248397" y="5745096"/>
            <a:ext cx="5744308" cy="692388"/>
          </a:xfrm>
          <a:prstGeom prst="roundRect">
            <a:avLst/>
          </a:prstGeom>
          <a:solidFill>
            <a:schemeClr val="accent5"/>
          </a:solidFill>
          <a:ln w="9525">
            <a:noFill/>
            <a:miter lim="800000"/>
            <a:headEnd/>
            <a:tailEnd/>
          </a:ln>
        </p:spPr>
        <p:txBody>
          <a:bodyPr wrap="square" anchor="ctr">
            <a:spAutoFit/>
          </a:bodyPr>
          <a:lstStyle/>
          <a:p>
            <a:pPr marL="265113" indent="3175" algn="ctr" defTabSz="114300" fontAlgn="auto">
              <a:spcBef>
                <a:spcPts val="100"/>
              </a:spcBef>
              <a:spcAft>
                <a:spcPts val="0"/>
              </a:spcAft>
              <a:tabLst>
                <a:tab pos="179388" algn="dec"/>
                <a:tab pos="268288" algn="l"/>
                <a:tab pos="360363" algn="dec"/>
                <a:tab pos="446088" algn="l"/>
              </a:tabLst>
              <a:defRPr/>
            </a:pPr>
            <a:r>
              <a:rPr lang="en-US" sz="1100" b="1" kern="0" dirty="0"/>
              <a:t>2006</a:t>
            </a:r>
            <a:r>
              <a:rPr lang="en-US" sz="1100" kern="0" dirty="0"/>
              <a:t> Were evaluated for primary endpoint</a:t>
            </a:r>
          </a:p>
          <a:p>
            <a:pPr marL="265113" indent="3175" algn="ctr" defTabSz="114300" fontAlgn="auto">
              <a:spcBef>
                <a:spcPts val="100"/>
              </a:spcBef>
              <a:spcAft>
                <a:spcPts val="0"/>
              </a:spcAft>
              <a:tabLst>
                <a:tab pos="179388" algn="dec"/>
                <a:tab pos="268288" algn="l"/>
                <a:tab pos="360363" algn="dec"/>
                <a:tab pos="446088" algn="l"/>
              </a:tabLst>
              <a:defRPr/>
            </a:pPr>
            <a:r>
              <a:rPr lang="en-US" sz="1100" b="1" kern="0" dirty="0"/>
              <a:t>1773</a:t>
            </a:r>
            <a:r>
              <a:rPr lang="en-US" sz="1100" kern="0" dirty="0"/>
              <a:t> Were evaluated for safety endpoint</a:t>
            </a:r>
          </a:p>
          <a:p>
            <a:pPr marL="1350963" lvl="2" indent="-171450" algn="ctr" defTabSz="114300">
              <a:spcBef>
                <a:spcPts val="100"/>
              </a:spcBef>
              <a:buClr>
                <a:schemeClr val="accent1"/>
              </a:buClr>
              <a:buFont typeface="Arial" panose="020B0604020202020204" pitchFamily="34" charset="0"/>
              <a:buChar char="•"/>
              <a:tabLst>
                <a:tab pos="179388" algn="dec"/>
                <a:tab pos="268288" algn="l"/>
                <a:tab pos="360363" algn="dec"/>
                <a:tab pos="446088" algn="l"/>
              </a:tabLst>
              <a:defRPr/>
            </a:pPr>
            <a:r>
              <a:rPr lang="en-US" sz="1100" b="1" i="1" kern="0" dirty="0"/>
              <a:t>233 </a:t>
            </a:r>
            <a:r>
              <a:rPr lang="en-US" sz="1100" kern="0" dirty="0"/>
              <a:t>Were excluded from safety analysis </a:t>
            </a:r>
            <a:r>
              <a:rPr lang="en-US" sz="1100" b="1" i="1" kern="0" dirty="0"/>
              <a:t>(</a:t>
            </a:r>
            <a:r>
              <a:rPr lang="en-US" sz="1100" b="1" i="1" kern="0" dirty="0">
                <a:solidFill>
                  <a:srgbClr val="002060"/>
                </a:solidFill>
              </a:rPr>
              <a:t>11.6%</a:t>
            </a:r>
            <a:r>
              <a:rPr lang="en-US" sz="1100" b="1" i="1" kern="0" dirty="0"/>
              <a:t>) </a:t>
            </a:r>
            <a:endParaRPr lang="en-US" sz="1000" kern="0" dirty="0"/>
          </a:p>
        </p:txBody>
      </p:sp>
      <p:sp>
        <p:nvSpPr>
          <p:cNvPr id="46" name="Text Box 4">
            <a:extLst>
              <a:ext uri="{FF2B5EF4-FFF2-40B4-BE49-F238E27FC236}">
                <a16:creationId xmlns:a16="http://schemas.microsoft.com/office/drawing/2014/main" id="{B8929E01-6B5D-442D-8540-E4B276EA6808}"/>
              </a:ext>
            </a:extLst>
          </p:cNvPr>
          <p:cNvSpPr txBox="1">
            <a:spLocks noChangeArrowheads="1"/>
          </p:cNvSpPr>
          <p:nvPr/>
        </p:nvSpPr>
        <p:spPr bwMode="auto">
          <a:xfrm>
            <a:off x="4335615" y="1171844"/>
            <a:ext cx="3520770" cy="289441"/>
          </a:xfrm>
          <a:prstGeom prst="roundRect">
            <a:avLst/>
          </a:prstGeom>
          <a:solidFill>
            <a:schemeClr val="accent1"/>
          </a:solid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latin typeface="+mj-lt"/>
              </a:rPr>
              <a:t>8434 Patients were assessed for eligibility</a:t>
            </a:r>
            <a:endParaRPr kumimoji="0" lang="en-US" sz="1100" b="1" i="0" u="none" strike="noStrike" kern="0" cap="none" spc="0" normalizeH="0" baseline="0" noProof="0" dirty="0">
              <a:ln>
                <a:noFill/>
              </a:ln>
              <a:solidFill>
                <a:schemeClr val="bg1"/>
              </a:solidFill>
              <a:effectLst/>
              <a:uLnTx/>
              <a:uFillTx/>
              <a:latin typeface="+mj-lt"/>
            </a:endParaRPr>
          </a:p>
        </p:txBody>
      </p:sp>
      <p:cxnSp>
        <p:nvCxnSpPr>
          <p:cNvPr id="47" name="Straight Arrow Connector 46">
            <a:extLst>
              <a:ext uri="{FF2B5EF4-FFF2-40B4-BE49-F238E27FC236}">
                <a16:creationId xmlns:a16="http://schemas.microsoft.com/office/drawing/2014/main" id="{DCC6137C-2860-4A81-8E6B-380AC5343947}"/>
              </a:ext>
            </a:extLst>
          </p:cNvPr>
          <p:cNvCxnSpPr>
            <a:cxnSpLocks/>
            <a:stCxn id="46" idx="2"/>
            <a:endCxn id="43" idx="0"/>
          </p:cNvCxnSpPr>
          <p:nvPr/>
        </p:nvCxnSpPr>
        <p:spPr>
          <a:xfrm>
            <a:off x="6096000" y="1461285"/>
            <a:ext cx="0" cy="126438"/>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EDDF17E-0E0F-453A-831D-D99C5E66F13D}"/>
              </a:ext>
            </a:extLst>
          </p:cNvPr>
          <p:cNvCxnSpPr>
            <a:cxnSpLocks/>
            <a:stCxn id="38" idx="2"/>
            <a:endCxn id="45" idx="0"/>
          </p:cNvCxnSpPr>
          <p:nvPr/>
        </p:nvCxnSpPr>
        <p:spPr>
          <a:xfrm>
            <a:off x="9120551" y="5591099"/>
            <a:ext cx="0" cy="153997"/>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87845E2-DD79-43A6-940D-E7742A4DD735}"/>
              </a:ext>
            </a:extLst>
          </p:cNvPr>
          <p:cNvCxnSpPr>
            <a:cxnSpLocks/>
            <a:stCxn id="41" idx="2"/>
            <a:endCxn id="38" idx="0"/>
          </p:cNvCxnSpPr>
          <p:nvPr/>
        </p:nvCxnSpPr>
        <p:spPr>
          <a:xfrm flipH="1">
            <a:off x="9120551" y="4074837"/>
            <a:ext cx="4" cy="151349"/>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27C2F27-D9BB-4651-A6E4-49144B714A9D}"/>
              </a:ext>
            </a:extLst>
          </p:cNvPr>
          <p:cNvCxnSpPr>
            <a:cxnSpLocks/>
            <a:stCxn id="40" idx="2"/>
            <a:endCxn id="37" idx="0"/>
          </p:cNvCxnSpPr>
          <p:nvPr/>
        </p:nvCxnSpPr>
        <p:spPr>
          <a:xfrm flipH="1">
            <a:off x="3144835" y="4151881"/>
            <a:ext cx="10134" cy="9243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18C7BC3-9C34-4893-90CB-E52C895DE4FA}"/>
              </a:ext>
            </a:extLst>
          </p:cNvPr>
          <p:cNvCxnSpPr>
            <a:cxnSpLocks/>
            <a:stCxn id="37" idx="2"/>
            <a:endCxn id="39" idx="0"/>
          </p:cNvCxnSpPr>
          <p:nvPr/>
        </p:nvCxnSpPr>
        <p:spPr>
          <a:xfrm>
            <a:off x="3144835" y="5609230"/>
            <a:ext cx="2091" cy="135866"/>
          </a:xfrm>
          <a:prstGeom prst="straightConnector1">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FB64A039-01C6-431D-8ACE-3C5F94EF1D16}"/>
              </a:ext>
            </a:extLst>
          </p:cNvPr>
          <p:cNvCxnSpPr>
            <a:cxnSpLocks/>
            <a:stCxn id="43" idx="2"/>
            <a:endCxn id="40" idx="0"/>
          </p:cNvCxnSpPr>
          <p:nvPr/>
        </p:nvCxnSpPr>
        <p:spPr>
          <a:xfrm rot="5400000">
            <a:off x="4508370" y="489923"/>
            <a:ext cx="234231" cy="2941031"/>
          </a:xfrm>
          <a:prstGeom prst="bentConnector3">
            <a:avLst>
              <a:gd name="adj1" fmla="val 50000"/>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0ED9D9D3-8F93-4486-854C-158E1E6330E5}"/>
              </a:ext>
            </a:extLst>
          </p:cNvPr>
          <p:cNvCxnSpPr>
            <a:cxnSpLocks/>
            <a:stCxn id="43" idx="2"/>
            <a:endCxn id="41" idx="0"/>
          </p:cNvCxnSpPr>
          <p:nvPr/>
        </p:nvCxnSpPr>
        <p:spPr>
          <a:xfrm rot="16200000" flipH="1">
            <a:off x="7452640" y="486682"/>
            <a:ext cx="311274" cy="3024555"/>
          </a:xfrm>
          <a:prstGeom prst="bentConnector3">
            <a:avLst>
              <a:gd name="adj1" fmla="val 50000"/>
            </a:avLst>
          </a:prstGeom>
          <a:ln w="349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0CF3D914-E0E4-44EC-A40D-FAE78F172C2A}"/>
              </a:ext>
            </a:extLst>
          </p:cNvPr>
          <p:cNvGrpSpPr/>
          <p:nvPr/>
        </p:nvGrpSpPr>
        <p:grpSpPr>
          <a:xfrm>
            <a:off x="7878874" y="1414117"/>
            <a:ext cx="2886151" cy="255600"/>
            <a:chOff x="8981162" y="1376539"/>
            <a:chExt cx="2886151" cy="255600"/>
          </a:xfrm>
        </p:grpSpPr>
        <p:sp>
          <p:nvSpPr>
            <p:cNvPr id="63" name="Rectangle: Rounded Corners 62">
              <a:extLst>
                <a:ext uri="{FF2B5EF4-FFF2-40B4-BE49-F238E27FC236}">
                  <a16:creationId xmlns:a16="http://schemas.microsoft.com/office/drawing/2014/main" id="{E59C906A-10A8-47A7-ADA4-F91245E0365D}"/>
                </a:ext>
              </a:extLst>
            </p:cNvPr>
            <p:cNvSpPr/>
            <p:nvPr/>
          </p:nvSpPr>
          <p:spPr bwMode="auto">
            <a:xfrm>
              <a:off x="9356869" y="1376539"/>
              <a:ext cx="2510444" cy="255600"/>
            </a:xfrm>
            <a:prstGeom prst="roundRect">
              <a:avLst/>
            </a:prstGeom>
            <a:solidFill>
              <a:schemeClr val="accent4"/>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dirty="0">
                  <a:ln>
                    <a:noFill/>
                  </a:ln>
                  <a:solidFill>
                    <a:schemeClr val="bg1"/>
                  </a:solidFill>
                  <a:effectLst/>
                  <a:uLnTx/>
                  <a:uFillTx/>
                  <a:latin typeface="Arial"/>
                  <a:ea typeface="+mn-ea"/>
                  <a:cs typeface="+mn-cs"/>
                </a:rPr>
                <a:t>4416 were excluded</a:t>
              </a:r>
            </a:p>
          </p:txBody>
        </p:sp>
        <p:cxnSp>
          <p:nvCxnSpPr>
            <p:cNvPr id="28" name="Straight Connector 27">
              <a:extLst>
                <a:ext uri="{FF2B5EF4-FFF2-40B4-BE49-F238E27FC236}">
                  <a16:creationId xmlns:a16="http://schemas.microsoft.com/office/drawing/2014/main" id="{51F886D9-DECE-4058-AAFF-5F2242FF6A72}"/>
                </a:ext>
              </a:extLst>
            </p:cNvPr>
            <p:cNvCxnSpPr>
              <a:cxnSpLocks/>
              <a:stCxn id="63" idx="1"/>
            </p:cNvCxnSpPr>
            <p:nvPr/>
          </p:nvCxnSpPr>
          <p:spPr>
            <a:xfrm flipH="1">
              <a:off x="8981162" y="1504339"/>
              <a:ext cx="375707" cy="0"/>
            </a:xfrm>
            <a:prstGeom prst="line">
              <a:avLst/>
            </a:prstGeom>
            <a:ln w="34925">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sp>
        <p:nvSpPr>
          <p:cNvPr id="40" name="Text Box 7">
            <a:extLst>
              <a:ext uri="{FF2B5EF4-FFF2-40B4-BE49-F238E27FC236}">
                <a16:creationId xmlns:a16="http://schemas.microsoft.com/office/drawing/2014/main" id="{50B6786C-266B-45E5-8F61-410BA3F10A30}"/>
              </a:ext>
            </a:extLst>
          </p:cNvPr>
          <p:cNvSpPr txBox="1">
            <a:spLocks noChangeArrowheads="1"/>
          </p:cNvSpPr>
          <p:nvPr/>
        </p:nvSpPr>
        <p:spPr bwMode="auto">
          <a:xfrm>
            <a:off x="193676" y="2077554"/>
            <a:ext cx="5922585" cy="2074327"/>
          </a:xfrm>
          <a:prstGeom prst="roundRect">
            <a:avLst/>
          </a:prstGeom>
          <a:solidFill>
            <a:schemeClr val="bg1">
              <a:lumMod val="95000"/>
            </a:schemeClr>
          </a:solidFill>
          <a:ln w="9525">
            <a:solidFill>
              <a:schemeClr val="tx1"/>
            </a:solidFill>
            <a:miter lim="800000"/>
            <a:headEnd/>
            <a:tailEnd/>
          </a:ln>
          <a:effectLst/>
        </p:spPr>
        <p:txBody>
          <a:bodyPr wrap="square" numCol="2" anchor="ctr">
            <a:spAutoFit/>
          </a:bodyPr>
          <a:lstStyle/>
          <a:p>
            <a:pPr marR="0" lvl="0" defTabSz="228600" eaLnBrk="1" fontAlgn="auto" latinLnBrk="0" hangingPunct="1">
              <a:lnSpc>
                <a:spcPct val="100000"/>
              </a:lnSpc>
              <a:spcBef>
                <a:spcPts val="100"/>
              </a:spcBef>
              <a:spcAft>
                <a:spcPts val="0"/>
              </a:spcAft>
              <a:buClrTx/>
              <a:buSzTx/>
              <a:tabLst/>
              <a:defRPr/>
            </a:pPr>
            <a:r>
              <a:rPr kumimoji="0" lang="en-GB" sz="1000" b="1" i="0" u="none" strike="noStrike" kern="0" cap="none" spc="0" normalizeH="0" baseline="0" noProof="0" dirty="0">
                <a:ln>
                  <a:noFill/>
                </a:ln>
                <a:effectLst/>
                <a:uLnTx/>
                <a:uFillTx/>
              </a:rPr>
              <a:t>2012</a:t>
            </a:r>
            <a:r>
              <a:rPr kumimoji="0" lang="en-GB" sz="1000" b="0" i="0" u="none" strike="noStrike" kern="0" cap="none" spc="0" normalizeH="0" baseline="0" noProof="0" dirty="0">
                <a:ln>
                  <a:noFill/>
                </a:ln>
                <a:effectLst/>
                <a:uLnTx/>
                <a:uFillTx/>
              </a:rPr>
              <a:t> Were assigned to ticagrelor-based strategy</a:t>
            </a:r>
          </a:p>
          <a:p>
            <a:pPr marL="265113" defTabSz="114300" fontAlgn="auto">
              <a:spcBef>
                <a:spcPts val="100"/>
              </a:spcBef>
              <a:spcAft>
                <a:spcPts val="0"/>
              </a:spcAft>
              <a:tabLst>
                <a:tab pos="179388" algn="dec"/>
                <a:tab pos="268288" algn="l"/>
                <a:tab pos="360363" algn="dec"/>
                <a:tab pos="446088" algn="l"/>
              </a:tabLst>
              <a:defRPr/>
            </a:pPr>
            <a:r>
              <a:rPr lang="en-GB" sz="1000" b="1" kern="0" dirty="0"/>
              <a:t>1985</a:t>
            </a:r>
            <a:r>
              <a:rPr lang="en-GB" sz="1000" kern="0" dirty="0"/>
              <a:t> Received ticagrelor loading</a:t>
            </a:r>
          </a:p>
          <a:p>
            <a:pPr marL="436563" indent="-171450" defTabSz="114300" fontAlgn="auto">
              <a:spcBef>
                <a:spcPts val="100"/>
              </a:spcBef>
              <a:spcAft>
                <a:spcPts val="0"/>
              </a:spcAft>
              <a:buClr>
                <a:schemeClr val="accent1"/>
              </a:buClr>
              <a:buFont typeface="Arial" panose="020B0604020202020204" pitchFamily="34" charset="0"/>
              <a:buChar char="•"/>
              <a:tabLst>
                <a:tab pos="179388" algn="dec"/>
                <a:tab pos="268288" algn="l"/>
                <a:tab pos="360363" algn="dec"/>
                <a:tab pos="446088" algn="l"/>
              </a:tabLst>
              <a:defRPr/>
            </a:pPr>
            <a:r>
              <a:rPr lang="en-GB" sz="1000" b="1" kern="0" dirty="0"/>
              <a:t>27/2012 (</a:t>
            </a:r>
            <a:r>
              <a:rPr lang="en-GB" sz="1000" b="1" kern="0" dirty="0">
                <a:solidFill>
                  <a:schemeClr val="accent2"/>
                </a:solidFill>
              </a:rPr>
              <a:t>1.3%</a:t>
            </a:r>
            <a:r>
              <a:rPr lang="en-GB" sz="1000" b="1" kern="0" dirty="0"/>
              <a:t>) did not receive a ticagrelor LD</a:t>
            </a:r>
          </a:p>
          <a:p>
            <a:pPr marL="265113" defTabSz="114300" fontAlgn="auto">
              <a:spcBef>
                <a:spcPts val="100"/>
              </a:spcBef>
              <a:spcAft>
                <a:spcPts val="0"/>
              </a:spcAft>
              <a:tabLst>
                <a:tab pos="179388" algn="dec"/>
                <a:tab pos="268288" algn="l"/>
                <a:tab pos="360363" algn="dec"/>
                <a:tab pos="446088" algn="l"/>
              </a:tabLst>
              <a:defRPr/>
            </a:pPr>
            <a:r>
              <a:rPr lang="en-GB" sz="1000" b="1" kern="0" dirty="0"/>
              <a:t>1602 </a:t>
            </a:r>
            <a:r>
              <a:rPr lang="en-GB" sz="1000" kern="0" dirty="0"/>
              <a:t>Were discharged with ticagrelor</a:t>
            </a:r>
          </a:p>
          <a:p>
            <a:pPr marL="265113" defTabSz="114300">
              <a:spcBef>
                <a:spcPts val="100"/>
              </a:spcBef>
              <a:tabLst>
                <a:tab pos="179388" algn="dec"/>
                <a:tab pos="268288" algn="l"/>
                <a:tab pos="360363" algn="dec"/>
                <a:tab pos="446088" algn="l"/>
              </a:tabLst>
              <a:defRPr/>
            </a:pPr>
            <a:r>
              <a:rPr lang="en-GB" sz="1000" b="1" kern="0" dirty="0"/>
              <a:t>410 (</a:t>
            </a:r>
            <a:r>
              <a:rPr lang="en-GB" sz="1000" b="1" kern="0" dirty="0">
                <a:solidFill>
                  <a:schemeClr val="accent2"/>
                </a:solidFill>
              </a:rPr>
              <a:t>20.4%</a:t>
            </a:r>
            <a:r>
              <a:rPr lang="en-GB" sz="1000" b="1" kern="0" dirty="0"/>
              <a:t>) Were not discharged with trial medication </a:t>
            </a:r>
          </a:p>
          <a:p>
            <a:pPr marL="265113" defTabSz="114300">
              <a:spcBef>
                <a:spcPts val="100"/>
              </a:spcBef>
              <a:tabLst>
                <a:tab pos="179388" algn="dec"/>
                <a:tab pos="268288" algn="l"/>
                <a:tab pos="360363" algn="dec"/>
                <a:tab pos="446088" algn="l"/>
              </a:tabLst>
              <a:defRPr/>
            </a:pPr>
            <a:r>
              <a:rPr lang="en-GB" sz="1000" b="1" i="1" kern="0" dirty="0"/>
              <a:t>						 31</a:t>
            </a:r>
            <a:r>
              <a:rPr lang="en-GB" sz="1000" kern="0" dirty="0"/>
              <a:t> Died</a:t>
            </a:r>
          </a:p>
          <a:p>
            <a:pPr marL="630237" defTabSz="228600" fontAlgn="auto">
              <a:spcBef>
                <a:spcPts val="100"/>
              </a:spcBef>
              <a:spcAft>
                <a:spcPts val="0"/>
              </a:spcAft>
              <a:tabLst>
                <a:tab pos="92075" algn="l"/>
              </a:tabLst>
              <a:defRPr/>
            </a:pPr>
            <a:r>
              <a:rPr lang="en-GB" sz="1000" b="1" i="1" kern="0" dirty="0"/>
              <a:t>    6</a:t>
            </a:r>
            <a:r>
              <a:rPr lang="en-GB" sz="1000" kern="0" dirty="0"/>
              <a:t> Withdrew consent with no info  			on medication at discharge</a:t>
            </a:r>
          </a:p>
          <a:p>
            <a:pPr marL="630237" defTabSz="228600" fontAlgn="auto">
              <a:spcBef>
                <a:spcPts val="100"/>
              </a:spcBef>
              <a:spcAft>
                <a:spcPts val="0"/>
              </a:spcAft>
              <a:tabLst>
                <a:tab pos="92075" algn="l"/>
              </a:tabLst>
              <a:defRPr/>
            </a:pPr>
            <a:endParaRPr lang="en-GB" sz="1000" b="1" i="1" kern="0" dirty="0"/>
          </a:p>
          <a:p>
            <a:pPr marL="630237" defTabSz="228600" fontAlgn="auto">
              <a:spcBef>
                <a:spcPts val="100"/>
              </a:spcBef>
              <a:spcAft>
                <a:spcPts val="0"/>
              </a:spcAft>
              <a:tabLst>
                <a:tab pos="92075" algn="l"/>
              </a:tabLst>
              <a:defRPr/>
            </a:pPr>
            <a:r>
              <a:rPr lang="en-GB" sz="1000" b="1" i="1" kern="0" dirty="0"/>
              <a:t>172</a:t>
            </a:r>
            <a:r>
              <a:rPr lang="en-GB" sz="1000" b="1" kern="0" dirty="0"/>
              <a:t> (</a:t>
            </a:r>
            <a:r>
              <a:rPr lang="en-GB" sz="1000" b="1" kern="0" dirty="0">
                <a:solidFill>
                  <a:schemeClr val="accent2"/>
                </a:solidFill>
              </a:rPr>
              <a:t>8.5%</a:t>
            </a:r>
            <a:r>
              <a:rPr lang="en-GB" sz="1000" b="1" kern="0" dirty="0"/>
              <a:t>) Did not have 			 	      confirmation of ACS diagnosis</a:t>
            </a:r>
          </a:p>
          <a:p>
            <a:pPr marL="630237" defTabSz="228600" fontAlgn="auto">
              <a:spcBef>
                <a:spcPts val="100"/>
              </a:spcBef>
              <a:spcAft>
                <a:spcPts val="0"/>
              </a:spcAft>
              <a:tabLst>
                <a:tab pos="92075" algn="l"/>
              </a:tabLst>
              <a:defRPr/>
            </a:pPr>
            <a:r>
              <a:rPr lang="en-GB" sz="1000" kern="0" dirty="0"/>
              <a:t>  </a:t>
            </a:r>
            <a:r>
              <a:rPr lang="en-GB" sz="1000" b="1" i="1" kern="0" dirty="0"/>
              <a:t>69</a:t>
            </a:r>
            <a:r>
              <a:rPr lang="en-GB" sz="1000" kern="0" dirty="0"/>
              <a:t> Had indication for oral 	   	 			anticoagulation</a:t>
            </a:r>
          </a:p>
          <a:p>
            <a:pPr marL="630237" defTabSz="228600" fontAlgn="auto">
              <a:spcBef>
                <a:spcPts val="100"/>
              </a:spcBef>
              <a:spcAft>
                <a:spcPts val="0"/>
              </a:spcAft>
              <a:tabLst>
                <a:tab pos="92075" algn="l"/>
              </a:tabLst>
              <a:defRPr/>
            </a:pPr>
            <a:r>
              <a:rPr lang="en-GB" sz="1000" b="1" i="1" kern="0" dirty="0"/>
              <a:t>  61 </a:t>
            </a:r>
            <a:r>
              <a:rPr lang="en-GB" sz="1000" kern="0" dirty="0"/>
              <a:t>Were withdrawn by physician</a:t>
            </a:r>
          </a:p>
          <a:p>
            <a:pPr marL="630237" defTabSz="228600" fontAlgn="auto">
              <a:spcBef>
                <a:spcPts val="100"/>
              </a:spcBef>
              <a:spcAft>
                <a:spcPts val="0"/>
              </a:spcAft>
              <a:tabLst>
                <a:tab pos="92075" algn="l"/>
              </a:tabLst>
              <a:defRPr/>
            </a:pPr>
            <a:r>
              <a:rPr lang="en-GB" sz="1000" b="1" i="1" kern="0" dirty="0"/>
              <a:t>  32 </a:t>
            </a:r>
            <a:r>
              <a:rPr lang="en-GB" sz="1000" kern="0" dirty="0"/>
              <a:t>Underwent CABG</a:t>
            </a:r>
          </a:p>
          <a:p>
            <a:pPr marL="630237" defTabSz="228600" fontAlgn="auto">
              <a:spcBef>
                <a:spcPts val="100"/>
              </a:spcBef>
              <a:spcAft>
                <a:spcPts val="0"/>
              </a:spcAft>
              <a:tabLst>
                <a:tab pos="92075" algn="l"/>
              </a:tabLst>
              <a:defRPr/>
            </a:pPr>
            <a:r>
              <a:rPr lang="en-GB" sz="1000" b="1" i="1" kern="0" dirty="0"/>
              <a:t>  10</a:t>
            </a:r>
            <a:r>
              <a:rPr lang="en-GB" sz="1000" kern="0" dirty="0"/>
              <a:t> Had bleeding</a:t>
            </a:r>
          </a:p>
          <a:p>
            <a:pPr marL="630237" defTabSz="228600" fontAlgn="auto">
              <a:spcBef>
                <a:spcPts val="100"/>
              </a:spcBef>
              <a:spcAft>
                <a:spcPts val="0"/>
              </a:spcAft>
              <a:tabLst>
                <a:tab pos="92075" algn="l"/>
              </a:tabLst>
              <a:defRPr/>
            </a:pPr>
            <a:r>
              <a:rPr lang="en-GB" sz="1000" kern="0" dirty="0"/>
              <a:t>    </a:t>
            </a:r>
            <a:r>
              <a:rPr lang="en-GB" sz="1000" b="1" i="1" kern="0" dirty="0"/>
              <a:t>7</a:t>
            </a:r>
            <a:r>
              <a:rPr lang="en-GB" sz="1000" kern="0" dirty="0"/>
              <a:t> Had dyspnoea</a:t>
            </a:r>
          </a:p>
          <a:p>
            <a:pPr marL="630237" defTabSz="228600" fontAlgn="auto">
              <a:spcBef>
                <a:spcPts val="100"/>
              </a:spcBef>
              <a:spcAft>
                <a:spcPts val="0"/>
              </a:spcAft>
              <a:tabLst>
                <a:tab pos="92075" algn="l"/>
              </a:tabLst>
              <a:defRPr/>
            </a:pPr>
            <a:r>
              <a:rPr lang="en-GB" sz="1000" b="1" i="1" kern="0" dirty="0"/>
              <a:t>    3</a:t>
            </a:r>
            <a:r>
              <a:rPr lang="en-GB" sz="1000" kern="0" dirty="0"/>
              <a:t> Had allergy</a:t>
            </a:r>
          </a:p>
          <a:p>
            <a:pPr marL="630237" defTabSz="228600" fontAlgn="auto">
              <a:spcBef>
                <a:spcPts val="100"/>
              </a:spcBef>
              <a:spcAft>
                <a:spcPts val="0"/>
              </a:spcAft>
              <a:tabLst>
                <a:tab pos="92075" algn="l"/>
              </a:tabLst>
              <a:defRPr/>
            </a:pPr>
            <a:r>
              <a:rPr lang="en-GB" sz="1000" kern="0" dirty="0"/>
              <a:t>    </a:t>
            </a:r>
            <a:r>
              <a:rPr lang="en-GB" sz="1000" b="1" i="1" kern="0" dirty="0"/>
              <a:t>19 </a:t>
            </a:r>
            <a:r>
              <a:rPr lang="en-GB" sz="1000" kern="0" dirty="0"/>
              <a:t>Had other reasons</a:t>
            </a:r>
            <a:endParaRPr lang="en-US" sz="1000" kern="0" dirty="0"/>
          </a:p>
        </p:txBody>
      </p:sp>
      <p:sp>
        <p:nvSpPr>
          <p:cNvPr id="41" name="Text Box 11">
            <a:extLst>
              <a:ext uri="{FF2B5EF4-FFF2-40B4-BE49-F238E27FC236}">
                <a16:creationId xmlns:a16="http://schemas.microsoft.com/office/drawing/2014/main" id="{58325190-5E71-4C75-95FB-DE5D00DB4382}"/>
              </a:ext>
            </a:extLst>
          </p:cNvPr>
          <p:cNvSpPr txBox="1">
            <a:spLocks noChangeArrowheads="1"/>
          </p:cNvSpPr>
          <p:nvPr/>
        </p:nvSpPr>
        <p:spPr bwMode="auto">
          <a:xfrm>
            <a:off x="6248400" y="2154597"/>
            <a:ext cx="5744309" cy="1920240"/>
          </a:xfrm>
          <a:prstGeom prst="roundRect">
            <a:avLst/>
          </a:prstGeom>
          <a:solidFill>
            <a:schemeClr val="bg1">
              <a:lumMod val="95000"/>
            </a:schemeClr>
          </a:solidFill>
          <a:ln w="9525">
            <a:solidFill>
              <a:schemeClr val="tx1"/>
            </a:solidFill>
            <a:miter lim="800000"/>
            <a:headEnd/>
            <a:tailEnd/>
          </a:ln>
          <a:effectLst/>
        </p:spPr>
        <p:txBody>
          <a:bodyPr wrap="square" bIns="0" numCol="2" anchor="ctr">
            <a:noAutofit/>
          </a:bodyPr>
          <a:lstStyle/>
          <a:p>
            <a:pPr marL="0" marR="0" lvl="0" indent="0"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kumimoji="0" lang="en-GB" sz="1000" b="1" i="0" u="none" strike="noStrike" kern="0" cap="none" spc="0" normalizeH="0" baseline="0" noProof="0" dirty="0">
                <a:ln>
                  <a:noFill/>
                </a:ln>
                <a:effectLst/>
                <a:uLnTx/>
                <a:uFillTx/>
              </a:rPr>
              <a:t>2006</a:t>
            </a:r>
            <a:r>
              <a:rPr kumimoji="0" lang="en-GB" sz="1000" b="0" i="0" u="none" strike="noStrike" kern="0" cap="none" spc="0" normalizeH="0" baseline="0" noProof="0" dirty="0">
                <a:ln>
                  <a:noFill/>
                </a:ln>
                <a:effectLst/>
                <a:uLnTx/>
                <a:uFillTx/>
              </a:rPr>
              <a:t> Were assigned to prasugrel-based strategy</a:t>
            </a:r>
          </a:p>
          <a:p>
            <a:pPr marL="266400" marR="0" lvl="0" indent="0"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kumimoji="0" lang="en-GB" sz="1000" b="1" i="0" u="none" strike="noStrike" kern="0" cap="none" spc="0" normalizeH="0" baseline="0" noProof="0" dirty="0">
                <a:ln>
                  <a:noFill/>
                </a:ln>
                <a:effectLst/>
                <a:uLnTx/>
                <a:uFillTx/>
              </a:rPr>
              <a:t>1728</a:t>
            </a:r>
            <a:r>
              <a:rPr kumimoji="0" lang="en-GB" sz="1000" b="0" i="0" u="none" strike="noStrike" kern="0" cap="none" spc="0" normalizeH="0" baseline="0" noProof="0" dirty="0">
                <a:ln>
                  <a:noFill/>
                </a:ln>
                <a:effectLst/>
                <a:uLnTx/>
                <a:uFillTx/>
              </a:rPr>
              <a:t> Received prasugrel loading </a:t>
            </a:r>
          </a:p>
          <a:p>
            <a:pPr marL="437850" marR="0" lvl="0" indent="-171450" defTabSz="114300" eaLnBrk="1" fontAlgn="auto" latinLnBrk="0" hangingPunct="1">
              <a:lnSpc>
                <a:spcPct val="100000"/>
              </a:lnSpc>
              <a:spcBef>
                <a:spcPts val="100"/>
              </a:spcBef>
              <a:spcAft>
                <a:spcPts val="0"/>
              </a:spcAft>
              <a:buClr>
                <a:schemeClr val="accent1"/>
              </a:buClr>
              <a:buSzTx/>
              <a:buFont typeface="Arial" panose="020B0604020202020204" pitchFamily="34" charset="0"/>
              <a:buChar char="•"/>
              <a:tabLst>
                <a:tab pos="179388" algn="dec"/>
                <a:tab pos="268288" algn="l"/>
                <a:tab pos="360363" algn="dec"/>
                <a:tab pos="446088" algn="l"/>
              </a:tabLst>
              <a:defRPr/>
            </a:pPr>
            <a:r>
              <a:rPr kumimoji="0" lang="en-GB" sz="1000" b="1" i="0" u="none" strike="noStrike" kern="0" cap="none" spc="0" normalizeH="0" baseline="0" noProof="0" dirty="0">
                <a:ln>
                  <a:noFill/>
                </a:ln>
                <a:effectLst/>
                <a:uLnTx/>
                <a:uFillTx/>
              </a:rPr>
              <a:t>278/2006 (</a:t>
            </a:r>
            <a:r>
              <a:rPr kumimoji="0" lang="en-GB" sz="1000" b="1" i="0" u="none" strike="noStrike" kern="0" cap="none" spc="0" normalizeH="0" baseline="0" noProof="0" dirty="0">
                <a:ln>
                  <a:noFill/>
                </a:ln>
                <a:solidFill>
                  <a:schemeClr val="accent2"/>
                </a:solidFill>
                <a:effectLst/>
                <a:uLnTx/>
                <a:uFillTx/>
              </a:rPr>
              <a:t>13.9%</a:t>
            </a:r>
            <a:r>
              <a:rPr kumimoji="0" lang="en-GB" sz="1000" b="1" i="0" u="none" strike="noStrike" kern="0" cap="none" spc="0" normalizeH="0" baseline="0" noProof="0" dirty="0">
                <a:ln>
                  <a:noFill/>
                </a:ln>
                <a:effectLst/>
                <a:uLnTx/>
                <a:uFillTx/>
              </a:rPr>
              <a:t>) did not receive prasugrel </a:t>
            </a:r>
            <a:r>
              <a:rPr lang="en-GB" sz="1000" b="1" kern="0" dirty="0"/>
              <a:t>LD</a:t>
            </a:r>
            <a:endParaRPr kumimoji="0" lang="en-GB" sz="1000" b="1" i="0" u="none" strike="noStrike" kern="0" cap="none" spc="0" normalizeH="0" baseline="0" noProof="0" dirty="0">
              <a:ln>
                <a:noFill/>
              </a:ln>
              <a:effectLst/>
              <a:uLnTx/>
              <a:uFillTx/>
            </a:endParaRPr>
          </a:p>
          <a:p>
            <a:pPr marL="265113" marR="0" lvl="0" indent="3175"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000" b="1" kern="0" dirty="0"/>
              <a:t>1596</a:t>
            </a:r>
            <a:r>
              <a:rPr lang="en-GB" sz="1000" kern="0" dirty="0"/>
              <a:t> Were discharged with prasugrel  </a:t>
            </a:r>
            <a:br>
              <a:rPr lang="en-GB" sz="1000" kern="0" dirty="0"/>
            </a:br>
            <a:r>
              <a:rPr lang="en-GB" sz="1000" b="1" kern="0" dirty="0"/>
              <a:t>410 (</a:t>
            </a:r>
            <a:r>
              <a:rPr lang="en-GB" sz="1000" b="1" kern="0" dirty="0">
                <a:solidFill>
                  <a:schemeClr val="accent2"/>
                </a:solidFill>
              </a:rPr>
              <a:t>20.4%</a:t>
            </a:r>
            <a:r>
              <a:rPr lang="en-GB" sz="1000" b="1" kern="0" dirty="0"/>
              <a:t>) Were not discharged with trial medication</a:t>
            </a:r>
          </a:p>
          <a:p>
            <a:pPr marL="265113" marR="0" lvl="0" indent="3175" defTabSz="114300" eaLnBrk="1" fontAlgn="auto" latinLnBrk="0" hangingPunct="1">
              <a:lnSpc>
                <a:spcPct val="100000"/>
              </a:lnSpc>
              <a:spcBef>
                <a:spcPts val="100"/>
              </a:spcBef>
              <a:spcAft>
                <a:spcPts val="0"/>
              </a:spcAft>
              <a:buClrTx/>
              <a:buSzTx/>
              <a:buFontTx/>
              <a:buNone/>
              <a:tabLst>
                <a:tab pos="179388" algn="dec"/>
                <a:tab pos="268288" algn="l"/>
                <a:tab pos="360363" algn="dec"/>
                <a:tab pos="446088" algn="l"/>
              </a:tabLst>
              <a:defRPr/>
            </a:pPr>
            <a:r>
              <a:rPr lang="en-GB" sz="1000" b="1" i="1" kern="0" dirty="0"/>
              <a:t>				26</a:t>
            </a:r>
            <a:r>
              <a:rPr lang="en-GB" sz="1000" kern="0" dirty="0"/>
              <a:t> Died   </a:t>
            </a:r>
          </a:p>
          <a:p>
            <a:pPr marL="631825" defTabSz="228600" fontAlgn="auto">
              <a:spcBef>
                <a:spcPts val="100"/>
              </a:spcBef>
              <a:spcAft>
                <a:spcPts val="0"/>
              </a:spcAft>
              <a:tabLst>
                <a:tab pos="92075" algn="l"/>
              </a:tabLst>
              <a:defRPr/>
            </a:pPr>
            <a:r>
              <a:rPr lang="en-GB" sz="1000" b="1" i="1" kern="0" dirty="0"/>
              <a:t>2</a:t>
            </a:r>
            <a:r>
              <a:rPr lang="en-GB" sz="1000" kern="0" dirty="0"/>
              <a:t> Withdrew consent with no info on medication at discharge</a:t>
            </a:r>
            <a:endParaRPr lang="en-GB" sz="1000" b="1" i="1" kern="0" dirty="0"/>
          </a:p>
          <a:p>
            <a:pPr marL="631825" defTabSz="228600" fontAlgn="auto">
              <a:spcBef>
                <a:spcPts val="100"/>
              </a:spcBef>
              <a:spcAft>
                <a:spcPts val="0"/>
              </a:spcAft>
              <a:tabLst>
                <a:tab pos="92075" algn="l"/>
              </a:tabLst>
              <a:defRPr/>
            </a:pPr>
            <a:r>
              <a:rPr lang="en-GB" sz="1000" b="1" i="1" kern="0" dirty="0"/>
              <a:t>184</a:t>
            </a:r>
            <a:r>
              <a:rPr lang="en-GB" sz="1000" b="1" kern="0" dirty="0"/>
              <a:t> (</a:t>
            </a:r>
            <a:r>
              <a:rPr lang="en-GB" sz="1000" b="1" kern="0" dirty="0">
                <a:solidFill>
                  <a:schemeClr val="accent2"/>
                </a:solidFill>
              </a:rPr>
              <a:t>9.2%</a:t>
            </a:r>
            <a:r>
              <a:rPr lang="en-GB" sz="1000" b="1" kern="0" dirty="0"/>
              <a:t>) Did not have 		  	      confirmation of ACS 			 	diagnosis</a:t>
            </a:r>
          </a:p>
          <a:p>
            <a:pPr marL="631825" defTabSz="228600" fontAlgn="auto">
              <a:spcBef>
                <a:spcPts val="100"/>
              </a:spcBef>
              <a:spcAft>
                <a:spcPts val="0"/>
              </a:spcAft>
              <a:tabLst>
                <a:tab pos="92075" algn="l"/>
              </a:tabLst>
              <a:defRPr/>
            </a:pPr>
            <a:r>
              <a:rPr lang="en-GB" sz="1000" kern="0" dirty="0"/>
              <a:t>  </a:t>
            </a:r>
            <a:r>
              <a:rPr lang="en-GB" sz="1000" b="1" i="1" kern="0" dirty="0"/>
              <a:t>65</a:t>
            </a:r>
            <a:r>
              <a:rPr lang="en-GB" sz="1000" kern="0" dirty="0"/>
              <a:t> Had indication for oral 	   	 		anticoagulation</a:t>
            </a:r>
          </a:p>
          <a:p>
            <a:pPr marL="631825" defTabSz="228600" fontAlgn="auto">
              <a:spcBef>
                <a:spcPts val="100"/>
              </a:spcBef>
              <a:spcAft>
                <a:spcPts val="0"/>
              </a:spcAft>
              <a:tabLst>
                <a:tab pos="92075" algn="l"/>
              </a:tabLst>
              <a:defRPr/>
            </a:pPr>
            <a:r>
              <a:rPr lang="en-GB" sz="1000" kern="0" dirty="0"/>
              <a:t>  </a:t>
            </a:r>
            <a:r>
              <a:rPr lang="en-GB" sz="1000" b="1" i="1" kern="0" dirty="0"/>
              <a:t>67</a:t>
            </a:r>
            <a:r>
              <a:rPr lang="en-GB" sz="1000" kern="0" dirty="0"/>
              <a:t> Were withdrawn by physician</a:t>
            </a:r>
          </a:p>
          <a:p>
            <a:pPr marL="631825" defTabSz="228600" fontAlgn="auto">
              <a:spcBef>
                <a:spcPts val="100"/>
              </a:spcBef>
              <a:spcAft>
                <a:spcPts val="0"/>
              </a:spcAft>
              <a:tabLst>
                <a:tab pos="92075" algn="l"/>
              </a:tabLst>
              <a:defRPr/>
            </a:pPr>
            <a:r>
              <a:rPr lang="en-GB" sz="1000" kern="0" dirty="0"/>
              <a:t>  </a:t>
            </a:r>
            <a:r>
              <a:rPr lang="en-GB" sz="1000" b="1" i="1" kern="0" dirty="0"/>
              <a:t>30 </a:t>
            </a:r>
            <a:r>
              <a:rPr lang="en-GB" sz="1000" kern="0" dirty="0"/>
              <a:t>Underwent CABG</a:t>
            </a:r>
          </a:p>
          <a:p>
            <a:pPr marL="631825" defTabSz="228600" fontAlgn="auto">
              <a:spcBef>
                <a:spcPts val="100"/>
              </a:spcBef>
              <a:spcAft>
                <a:spcPts val="0"/>
              </a:spcAft>
              <a:tabLst>
                <a:tab pos="92075" algn="l"/>
              </a:tabLst>
              <a:defRPr/>
            </a:pPr>
            <a:r>
              <a:rPr lang="en-GB" sz="1000" b="1" i="1" kern="0" dirty="0"/>
              <a:t>    8</a:t>
            </a:r>
            <a:r>
              <a:rPr lang="en-GB" sz="1000" kern="0" dirty="0"/>
              <a:t> Had bleeding</a:t>
            </a:r>
          </a:p>
          <a:p>
            <a:pPr marL="631825" defTabSz="228600" fontAlgn="auto">
              <a:spcBef>
                <a:spcPts val="100"/>
              </a:spcBef>
              <a:spcAft>
                <a:spcPts val="0"/>
              </a:spcAft>
              <a:tabLst>
                <a:tab pos="92075" algn="l"/>
              </a:tabLst>
              <a:defRPr/>
            </a:pPr>
            <a:r>
              <a:rPr lang="en-GB" sz="1000" kern="0" dirty="0"/>
              <a:t>  </a:t>
            </a:r>
            <a:r>
              <a:rPr lang="en-GB" sz="1000" b="1" i="1" kern="0" dirty="0"/>
              <a:t>28</a:t>
            </a:r>
            <a:r>
              <a:rPr lang="en-GB" sz="1000" kern="0" dirty="0"/>
              <a:t> Had other reasons</a:t>
            </a:r>
            <a:r>
              <a:rPr lang="en-US" sz="1000" kern="0" dirty="0"/>
              <a:t>	</a:t>
            </a:r>
          </a:p>
        </p:txBody>
      </p:sp>
      <p:sp>
        <p:nvSpPr>
          <p:cNvPr id="24" name="Rectangle 23">
            <a:extLst>
              <a:ext uri="{FF2B5EF4-FFF2-40B4-BE49-F238E27FC236}">
                <a16:creationId xmlns:a16="http://schemas.microsoft.com/office/drawing/2014/main" id="{EE22E076-5148-42F3-89FD-DD47C3C0382D}"/>
              </a:ext>
            </a:extLst>
          </p:cNvPr>
          <p:cNvSpPr/>
          <p:nvPr/>
        </p:nvSpPr>
        <p:spPr>
          <a:xfrm>
            <a:off x="570523" y="2392267"/>
            <a:ext cx="2266462" cy="645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4D63D1F-5A98-40F8-99AA-FE628D4BF69C}"/>
              </a:ext>
            </a:extLst>
          </p:cNvPr>
          <p:cNvSpPr/>
          <p:nvPr/>
        </p:nvSpPr>
        <p:spPr>
          <a:xfrm>
            <a:off x="6622668" y="2657943"/>
            <a:ext cx="2266462" cy="5047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C98C7F2-BD09-4402-9655-4B2A5137FA5D}"/>
              </a:ext>
            </a:extLst>
          </p:cNvPr>
          <p:cNvSpPr/>
          <p:nvPr/>
        </p:nvSpPr>
        <p:spPr>
          <a:xfrm>
            <a:off x="570523" y="5169472"/>
            <a:ext cx="2266462" cy="20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1B39EFF-C4E2-44A3-9713-029ABFA0C846}"/>
              </a:ext>
            </a:extLst>
          </p:cNvPr>
          <p:cNvSpPr/>
          <p:nvPr/>
        </p:nvSpPr>
        <p:spPr>
          <a:xfrm>
            <a:off x="6622668" y="5153842"/>
            <a:ext cx="2266462" cy="2071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C778C46-B4CF-40CE-93F6-4AADD13F0794}"/>
              </a:ext>
            </a:extLst>
          </p:cNvPr>
          <p:cNvSpPr/>
          <p:nvPr/>
        </p:nvSpPr>
        <p:spPr>
          <a:xfrm>
            <a:off x="2021737" y="6174758"/>
            <a:ext cx="3277094" cy="239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 name="Rectangle 32">
            <a:extLst>
              <a:ext uri="{FF2B5EF4-FFF2-40B4-BE49-F238E27FC236}">
                <a16:creationId xmlns:a16="http://schemas.microsoft.com/office/drawing/2014/main" id="{52E66A7C-4268-4473-BF3D-E995AD42CF2E}"/>
              </a:ext>
            </a:extLst>
          </p:cNvPr>
          <p:cNvSpPr/>
          <p:nvPr/>
        </p:nvSpPr>
        <p:spPr>
          <a:xfrm>
            <a:off x="8066727" y="6174758"/>
            <a:ext cx="3277094" cy="2392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4982075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DD2C4-2DC2-4582-8054-D990976B069B}"/>
              </a:ext>
            </a:extLst>
          </p:cNvPr>
          <p:cNvSpPr>
            <a:spLocks noGrp="1"/>
          </p:cNvSpPr>
          <p:nvPr>
            <p:ph type="title"/>
          </p:nvPr>
        </p:nvSpPr>
        <p:spPr/>
        <p:txBody>
          <a:bodyPr>
            <a:normAutofit/>
          </a:bodyPr>
          <a:lstStyle/>
          <a:p>
            <a:r>
              <a:rPr lang="en-GB" dirty="0"/>
              <a:t>ISAR-REACT 5, PLATO &amp; TRITON-TIMI 38</a:t>
            </a:r>
            <a:br>
              <a:rPr lang="en-GB" dirty="0"/>
            </a:br>
            <a:r>
              <a:rPr lang="en-GB" i="1" dirty="0"/>
              <a:t>Comparison of Baseline Characteristics</a:t>
            </a:r>
          </a:p>
        </p:txBody>
      </p:sp>
      <p:sp>
        <p:nvSpPr>
          <p:cNvPr id="3" name="Slide Number Placeholder 2">
            <a:extLst>
              <a:ext uri="{FF2B5EF4-FFF2-40B4-BE49-F238E27FC236}">
                <a16:creationId xmlns:a16="http://schemas.microsoft.com/office/drawing/2014/main" id="{E6A33282-12C9-4341-8B1E-FE913479DBF5}"/>
              </a:ext>
            </a:extLst>
          </p:cNvPr>
          <p:cNvSpPr>
            <a:spLocks noGrp="1"/>
          </p:cNvSpPr>
          <p:nvPr>
            <p:ph type="sldNum" sz="quarter" idx="12"/>
          </p:nvPr>
        </p:nvSpPr>
        <p:spPr/>
        <p:txBody>
          <a:bodyPr/>
          <a:lstStyle/>
          <a:p>
            <a:fld id="{CC7432E5-F8E0-41AE-9A6B-AD730338B005}" type="slidenum">
              <a:rPr lang="en-US" smtClean="0"/>
              <a:pPr/>
              <a:t>15</a:t>
            </a:fld>
            <a:endParaRPr lang="en-US" dirty="0"/>
          </a:p>
        </p:txBody>
      </p:sp>
      <p:sp>
        <p:nvSpPr>
          <p:cNvPr id="8" name="Text Placeholder 7">
            <a:extLst>
              <a:ext uri="{FF2B5EF4-FFF2-40B4-BE49-F238E27FC236}">
                <a16:creationId xmlns:a16="http://schemas.microsoft.com/office/drawing/2014/main" id="{3B02B8C0-BAF2-4A54-A58F-CBAE7DC1A5F4}"/>
              </a:ext>
            </a:extLst>
          </p:cNvPr>
          <p:cNvSpPr>
            <a:spLocks noGrp="1"/>
          </p:cNvSpPr>
          <p:nvPr>
            <p:ph type="body" sz="quarter" idx="13"/>
          </p:nvPr>
        </p:nvSpPr>
        <p:spPr>
          <a:xfrm>
            <a:off x="457199" y="5852160"/>
            <a:ext cx="10536865" cy="1005840"/>
          </a:xfrm>
        </p:spPr>
        <p:txBody>
          <a:bodyPr/>
          <a:lstStyle/>
          <a:p>
            <a:r>
              <a:rPr lang="en-US" altLang="en-US" b="1" dirty="0">
                <a:solidFill>
                  <a:srgbClr val="7F134C"/>
                </a:solidFill>
                <a:latin typeface="Arial" panose="020B0604020202020204" pitchFamily="34" charset="0"/>
                <a:cs typeface="Arial" panose="020B0604020202020204" pitchFamily="34" charset="0"/>
              </a:rPr>
              <a:t>Please note that it is inappropriate to make direct comparisons as the study design, demographics and other criteria may be different as these trials were not head-to-head.</a:t>
            </a:r>
            <a:endParaRPr lang="en-US" altLang="en-US" baseline="30000" dirty="0"/>
          </a:p>
          <a:p>
            <a:r>
              <a:rPr lang="en-US" altLang="en-US" kern="0" baseline="30000" dirty="0" err="1">
                <a:solidFill>
                  <a:srgbClr val="000000"/>
                </a:solidFill>
                <a:ea typeface="Times New Roman" panose="02020603050405020304" pitchFamily="18" charset="0"/>
                <a:cs typeface="Times New Roman" panose="02020603050405020304" pitchFamily="18" charset="0"/>
              </a:rPr>
              <a:t>a</a:t>
            </a:r>
            <a:r>
              <a:rPr lang="en-US" dirty="0" err="1"/>
              <a:t>Data</a:t>
            </a:r>
            <a:r>
              <a:rPr lang="en-US" dirty="0"/>
              <a:t> presented as number (%) unless otherwise stated; </a:t>
            </a:r>
            <a:r>
              <a:rPr lang="en-US" baseline="30000" dirty="0" err="1"/>
              <a:t>b</a:t>
            </a:r>
            <a:r>
              <a:rPr lang="en-US" altLang="en-US" kern="0" dirty="0" err="1">
                <a:solidFill>
                  <a:srgbClr val="000000"/>
                </a:solidFill>
                <a:ea typeface="Times New Roman" panose="02020603050405020304" pitchFamily="18" charset="0"/>
                <a:cs typeface="Times New Roman" panose="02020603050405020304" pitchFamily="18" charset="0"/>
              </a:rPr>
              <a:t>Presented</a:t>
            </a:r>
            <a:r>
              <a:rPr lang="en-US" altLang="en-US" kern="0" dirty="0">
                <a:solidFill>
                  <a:srgbClr val="000000"/>
                </a:solidFill>
                <a:ea typeface="Times New Roman" panose="02020603050405020304" pitchFamily="18" charset="0"/>
                <a:cs typeface="Times New Roman" panose="02020603050405020304" pitchFamily="18" charset="0"/>
              </a:rPr>
              <a:t> as a median value; </a:t>
            </a:r>
            <a:r>
              <a:rPr lang="en-US" altLang="en-US" kern="0" baseline="30000" dirty="0" err="1">
                <a:solidFill>
                  <a:srgbClr val="000000"/>
                </a:solidFill>
                <a:ea typeface="Times New Roman" panose="02020603050405020304" pitchFamily="18" charset="0"/>
                <a:cs typeface="Times New Roman" panose="02020603050405020304" pitchFamily="18" charset="0"/>
              </a:rPr>
              <a:t>c</a:t>
            </a:r>
            <a:r>
              <a:rPr lang="en-US" altLang="en-US" kern="0" dirty="0" err="1">
                <a:solidFill>
                  <a:srgbClr val="000000"/>
                </a:solidFill>
                <a:ea typeface="Times New Roman" panose="02020603050405020304" pitchFamily="18" charset="0"/>
                <a:cs typeface="Times New Roman" panose="02020603050405020304" pitchFamily="18" charset="0"/>
              </a:rPr>
              <a:t>Unstable</a:t>
            </a:r>
            <a:r>
              <a:rPr lang="en-US" altLang="en-US" kern="0" dirty="0">
                <a:solidFill>
                  <a:srgbClr val="000000"/>
                </a:solidFill>
                <a:ea typeface="Times New Roman" panose="02020603050405020304" pitchFamily="18" charset="0"/>
                <a:cs typeface="Times New Roman" panose="02020603050405020304" pitchFamily="18" charset="0"/>
              </a:rPr>
              <a:t> angina and NSTEMI were not reported individually in the trial; </a:t>
            </a:r>
            <a:r>
              <a:rPr lang="en-US" altLang="en-US" kern="0" baseline="30000" dirty="0" err="1">
                <a:solidFill>
                  <a:srgbClr val="000000"/>
                </a:solidFill>
                <a:ea typeface="Times New Roman" panose="02020603050405020304" pitchFamily="18" charset="0"/>
                <a:cs typeface="Times New Roman" panose="02020603050405020304" pitchFamily="18" charset="0"/>
              </a:rPr>
              <a:t>d</a:t>
            </a:r>
            <a:r>
              <a:rPr lang="en-US" altLang="en-US" kern="0" dirty="0" err="1">
                <a:solidFill>
                  <a:srgbClr val="000000"/>
                </a:solidFill>
                <a:ea typeface="Times New Roman" panose="02020603050405020304" pitchFamily="18" charset="0"/>
                <a:cs typeface="Times New Roman" panose="02020603050405020304" pitchFamily="18" charset="0"/>
              </a:rPr>
              <a:t>ACS</a:t>
            </a:r>
            <a:r>
              <a:rPr lang="en-US" altLang="en-US" kern="0" dirty="0">
                <a:solidFill>
                  <a:srgbClr val="000000"/>
                </a:solidFill>
                <a:ea typeface="Times New Roman" panose="02020603050405020304" pitchFamily="18" charset="0"/>
                <a:cs typeface="Times New Roman" panose="02020603050405020304" pitchFamily="18" charset="0"/>
              </a:rPr>
              <a:t> with planned PCI was an enrolment requirement.</a:t>
            </a:r>
            <a:r>
              <a:rPr lang="en-US" altLang="en-US" kern="0" baseline="30000" dirty="0">
                <a:solidFill>
                  <a:srgbClr val="000000"/>
                </a:solidFill>
                <a:ea typeface="Times New Roman" panose="02020603050405020304" pitchFamily="18" charset="0"/>
                <a:cs typeface="Times New Roman" panose="02020603050405020304" pitchFamily="18" charset="0"/>
              </a:rPr>
              <a:t>3</a:t>
            </a:r>
          </a:p>
          <a:p>
            <a:r>
              <a:rPr lang="en-US" dirty="0"/>
              <a:t>1. </a:t>
            </a:r>
            <a:r>
              <a:rPr lang="en-GB" dirty="0" err="1">
                <a:solidFill>
                  <a:srgbClr val="000000"/>
                </a:solidFill>
              </a:rPr>
              <a:t>Schüpke</a:t>
            </a:r>
            <a:r>
              <a:rPr lang="en-GB" dirty="0">
                <a:solidFill>
                  <a:srgbClr val="000000"/>
                </a:solidFill>
              </a:rPr>
              <a:t> S et al. </a:t>
            </a:r>
            <a:r>
              <a:rPr lang="en-US" dirty="0"/>
              <a:t>Online ahead of print. </a:t>
            </a:r>
            <a:r>
              <a:rPr lang="en-US" i="1" dirty="0"/>
              <a:t>N </a:t>
            </a:r>
            <a:r>
              <a:rPr lang="en-US" i="1" dirty="0" err="1"/>
              <a:t>Engl</a:t>
            </a:r>
            <a:r>
              <a:rPr lang="en-US" i="1" dirty="0"/>
              <a:t> J Med</a:t>
            </a:r>
            <a:r>
              <a:rPr lang="en-US" dirty="0"/>
              <a:t>. 2019; 2. </a:t>
            </a:r>
            <a:r>
              <a:rPr lang="en-GB" dirty="0" err="1">
                <a:solidFill>
                  <a:srgbClr val="000000"/>
                </a:solidFill>
              </a:rPr>
              <a:t>Wallentin</a:t>
            </a:r>
            <a:r>
              <a:rPr lang="en-GB" dirty="0">
                <a:solidFill>
                  <a:srgbClr val="000000"/>
                </a:solidFill>
              </a:rPr>
              <a:t> L et al. </a:t>
            </a:r>
            <a:r>
              <a:rPr lang="en-US" i="1" dirty="0"/>
              <a:t>N </a:t>
            </a:r>
            <a:r>
              <a:rPr lang="en-US" i="1" dirty="0" err="1"/>
              <a:t>Engl</a:t>
            </a:r>
            <a:r>
              <a:rPr lang="en-US" i="1" dirty="0"/>
              <a:t> J Med</a:t>
            </a:r>
            <a:r>
              <a:rPr lang="en-US" dirty="0"/>
              <a:t>. 2009;361:1045-1057; 3. </a:t>
            </a:r>
            <a:r>
              <a:rPr lang="en-GB" dirty="0" err="1"/>
              <a:t>Wiviott</a:t>
            </a:r>
            <a:r>
              <a:rPr lang="en-GB" dirty="0"/>
              <a:t> SD et al. </a:t>
            </a:r>
            <a:r>
              <a:rPr lang="en-GB" i="1" dirty="0"/>
              <a:t>N </a:t>
            </a:r>
            <a:r>
              <a:rPr lang="en-GB" i="1" dirty="0" err="1"/>
              <a:t>Engl</a:t>
            </a:r>
            <a:r>
              <a:rPr lang="en-GB" i="1" dirty="0"/>
              <a:t> J Med.</a:t>
            </a:r>
            <a:r>
              <a:rPr lang="en-GB" dirty="0"/>
              <a:t> 2007;357:2001-2015; 4. </a:t>
            </a:r>
            <a:r>
              <a:rPr lang="en-US" dirty="0"/>
              <a:t>James SK et al. </a:t>
            </a:r>
            <a:r>
              <a:rPr lang="en-US" i="1" dirty="0"/>
              <a:t>BMJ</a:t>
            </a:r>
            <a:r>
              <a:rPr lang="en-US" dirty="0"/>
              <a:t>. 2011;342:d3527. https://doi.org/10.1136/bmj.d3527</a:t>
            </a:r>
            <a:r>
              <a:rPr lang="en-GB" dirty="0">
                <a:solidFill>
                  <a:srgbClr val="000000"/>
                </a:solidFill>
              </a:rPr>
              <a:t>. Accessed September 16, 2019</a:t>
            </a:r>
            <a:r>
              <a:rPr lang="en-GB" dirty="0"/>
              <a:t>.</a:t>
            </a:r>
            <a:endParaRPr lang="en-GB" dirty="0">
              <a:solidFill>
                <a:srgbClr val="000000"/>
              </a:solidFill>
            </a:endParaRPr>
          </a:p>
        </p:txBody>
      </p:sp>
      <p:graphicFrame>
        <p:nvGraphicFramePr>
          <p:cNvPr id="6" name="Table 5">
            <a:extLst>
              <a:ext uri="{FF2B5EF4-FFF2-40B4-BE49-F238E27FC236}">
                <a16:creationId xmlns:a16="http://schemas.microsoft.com/office/drawing/2014/main" id="{0DC7D767-5472-4447-8EF0-16BB9BB36FDC}"/>
              </a:ext>
            </a:extLst>
          </p:cNvPr>
          <p:cNvGraphicFramePr>
            <a:graphicFrameLocks noGrp="1"/>
          </p:cNvGraphicFramePr>
          <p:nvPr/>
        </p:nvGraphicFramePr>
        <p:xfrm>
          <a:off x="387001" y="1175996"/>
          <a:ext cx="11417999" cy="4764215"/>
        </p:xfrm>
        <a:graphic>
          <a:graphicData uri="http://schemas.openxmlformats.org/drawingml/2006/table">
            <a:tbl>
              <a:tblPr firstRow="1" firstCol="1" bandRow="1">
                <a:tableStyleId>{21E4AEA4-8DFA-4A89-87EB-49C32662AFE0}</a:tableStyleId>
              </a:tblPr>
              <a:tblGrid>
                <a:gridCol w="3168999">
                  <a:extLst>
                    <a:ext uri="{9D8B030D-6E8A-4147-A177-3AD203B41FA5}">
                      <a16:colId xmlns:a16="http://schemas.microsoft.com/office/drawing/2014/main" val="3442564573"/>
                    </a:ext>
                  </a:extLst>
                </a:gridCol>
                <a:gridCol w="2365123">
                  <a:extLst>
                    <a:ext uri="{9D8B030D-6E8A-4147-A177-3AD203B41FA5}">
                      <a16:colId xmlns:a16="http://schemas.microsoft.com/office/drawing/2014/main" val="69165514"/>
                    </a:ext>
                  </a:extLst>
                </a:gridCol>
                <a:gridCol w="2365123">
                  <a:extLst>
                    <a:ext uri="{9D8B030D-6E8A-4147-A177-3AD203B41FA5}">
                      <a16:colId xmlns:a16="http://schemas.microsoft.com/office/drawing/2014/main" val="3753815131"/>
                    </a:ext>
                  </a:extLst>
                </a:gridCol>
                <a:gridCol w="1642192">
                  <a:extLst>
                    <a:ext uri="{9D8B030D-6E8A-4147-A177-3AD203B41FA5}">
                      <a16:colId xmlns:a16="http://schemas.microsoft.com/office/drawing/2014/main" val="3937201545"/>
                    </a:ext>
                  </a:extLst>
                </a:gridCol>
                <a:gridCol w="1876562">
                  <a:extLst>
                    <a:ext uri="{9D8B030D-6E8A-4147-A177-3AD203B41FA5}">
                      <a16:colId xmlns:a16="http://schemas.microsoft.com/office/drawing/2014/main" val="1919618489"/>
                    </a:ext>
                  </a:extLst>
                </a:gridCol>
              </a:tblGrid>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ctr">
                        <a:spcAft>
                          <a:spcPts val="0"/>
                        </a:spcAft>
                        <a:tabLst>
                          <a:tab pos="1314450" algn="l"/>
                          <a:tab pos="457200" algn="l"/>
                        </a:tabLst>
                      </a:pPr>
                      <a:r>
                        <a:rPr lang="en-US" sz="1350" dirty="0">
                          <a:effectLst/>
                        </a:rPr>
                        <a:t>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sz="1350" dirty="0">
                          <a:effectLst/>
                        </a:rPr>
                        <a:t>ISAR-REACT 5</a:t>
                      </a:r>
                      <a:r>
                        <a:rPr lang="en-US" sz="1350" baseline="30000" dirty="0">
                          <a:effectLst/>
                        </a:rPr>
                        <a:t>1</a:t>
                      </a:r>
                      <a:endParaRPr lang="en-US" dirty="0"/>
                    </a:p>
                  </a:txBody>
                  <a:tcPr marL="121424" marR="12142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a:p>
                  </a:txBody>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a:lnSpc>
                          <a:spcPct val="107000"/>
                        </a:lnSpc>
                        <a:spcAft>
                          <a:spcPts val="0"/>
                        </a:spcAft>
                      </a:pPr>
                      <a:r>
                        <a:rPr lang="en-US" sz="1350" dirty="0">
                          <a:effectLst/>
                        </a:rPr>
                        <a:t>PLATO</a:t>
                      </a:r>
                      <a:r>
                        <a:rPr lang="en-US" sz="1350" baseline="30000" dirty="0">
                          <a:effectLst/>
                        </a:rPr>
                        <a:t>2</a:t>
                      </a:r>
                      <a:r>
                        <a:rPr lang="en-US" sz="1350" dirty="0">
                          <a:effectLst/>
                        </a:rPr>
                        <a:t> </a:t>
                      </a:r>
                      <a:endParaRPr lang="en-GB" sz="1350" dirty="0">
                        <a:effectLst/>
                      </a:endParaRPr>
                    </a:p>
                    <a:p>
                      <a:pPr marL="0" algn="ctr">
                        <a:lnSpc>
                          <a:spcPct val="107000"/>
                        </a:lnSpc>
                        <a:spcAft>
                          <a:spcPts val="0"/>
                        </a:spcAft>
                      </a:pPr>
                      <a:r>
                        <a:rPr lang="en-US" sz="1350" dirty="0">
                          <a:effectLst/>
                        </a:rPr>
                        <a:t>Overall</a:t>
                      </a:r>
                      <a:endParaRPr lang="en-GB" sz="1350" dirty="0">
                        <a:effectLst/>
                      </a:endParaRPr>
                    </a:p>
                    <a:p>
                      <a:pPr marL="0" algn="ctr">
                        <a:lnSpc>
                          <a:spcPct val="107000"/>
                        </a:lnSpc>
                        <a:spcAft>
                          <a:spcPts val="0"/>
                        </a:spcAft>
                      </a:pPr>
                      <a:r>
                        <a:rPr lang="en-US" sz="1350" dirty="0">
                          <a:effectLst/>
                        </a:rPr>
                        <a:t>(n=18,624)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424" marR="12142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algn="ctr">
                        <a:lnSpc>
                          <a:spcPct val="107000"/>
                        </a:lnSpc>
                        <a:spcAft>
                          <a:spcPts val="0"/>
                        </a:spcAft>
                      </a:pPr>
                      <a:r>
                        <a:rPr lang="en-US" sz="1350" dirty="0">
                          <a:effectLst/>
                        </a:rPr>
                        <a:t>TRITON-TIMI 38</a:t>
                      </a:r>
                      <a:r>
                        <a:rPr lang="en-US" sz="1350" baseline="30000" dirty="0">
                          <a:effectLst/>
                        </a:rPr>
                        <a:t>3</a:t>
                      </a:r>
                      <a:r>
                        <a:rPr lang="en-US" sz="1350" dirty="0">
                          <a:effectLst/>
                        </a:rPr>
                        <a:t> Overall </a:t>
                      </a:r>
                    </a:p>
                    <a:p>
                      <a:pPr marL="0" algn="ctr">
                        <a:lnSpc>
                          <a:spcPct val="107000"/>
                        </a:lnSpc>
                        <a:spcAft>
                          <a:spcPts val="0"/>
                        </a:spcAft>
                      </a:pPr>
                      <a:r>
                        <a:rPr lang="en-US" sz="1350" dirty="0">
                          <a:effectLst/>
                        </a:rPr>
                        <a:t>(n=13,608)</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424" marR="12142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6378077"/>
                  </a:ext>
                </a:extLst>
              </a:tr>
              <a:tr h="41361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err="1">
                          <a:effectLst/>
                        </a:rPr>
                        <a:t>Characteristic</a:t>
                      </a:r>
                      <a:r>
                        <a:rPr lang="en-US" sz="1350" baseline="30000" dirty="0" err="1">
                          <a:effectLst/>
                        </a:rPr>
                        <a:t>a</a:t>
                      </a:r>
                      <a:endParaRPr lang="en-GB" sz="135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228600" algn="ctr">
                        <a:spcAft>
                          <a:spcPts val="0"/>
                        </a:spcAft>
                        <a:tabLst>
                          <a:tab pos="1314450" algn="l"/>
                          <a:tab pos="457200" algn="l"/>
                        </a:tabLst>
                      </a:pPr>
                      <a:r>
                        <a:rPr lang="en-US" sz="1350" b="1" dirty="0">
                          <a:solidFill>
                            <a:schemeClr val="bg1"/>
                          </a:solidFill>
                          <a:effectLst/>
                        </a:rPr>
                        <a:t>Ticagrelor</a:t>
                      </a:r>
                    </a:p>
                    <a:p>
                      <a:pPr marL="0" indent="-228600" algn="ctr">
                        <a:spcAft>
                          <a:spcPts val="0"/>
                        </a:spcAft>
                        <a:tabLst>
                          <a:tab pos="1314450" algn="l"/>
                          <a:tab pos="457200" algn="l"/>
                        </a:tabLst>
                      </a:pPr>
                      <a:r>
                        <a:rPr lang="en-US" sz="1350" b="1" dirty="0">
                          <a:solidFill>
                            <a:schemeClr val="bg1"/>
                          </a:solidFill>
                          <a:effectLst/>
                        </a:rPr>
                        <a:t>(n=2012)</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b="1" dirty="0">
                          <a:solidFill>
                            <a:schemeClr val="bg1"/>
                          </a:solidFill>
                          <a:effectLst/>
                        </a:rPr>
                        <a:t>Prasugrel</a:t>
                      </a:r>
                    </a:p>
                    <a:p>
                      <a:pPr marL="0" indent="-228600" algn="ctr">
                        <a:spcAft>
                          <a:spcPts val="0"/>
                        </a:spcAft>
                        <a:tabLst>
                          <a:tab pos="1314450" algn="l"/>
                          <a:tab pos="457200" algn="l"/>
                        </a:tabLst>
                      </a:pPr>
                      <a:r>
                        <a:rPr lang="en-US" sz="1350" b="1" dirty="0">
                          <a:solidFill>
                            <a:schemeClr val="bg1"/>
                          </a:solidFill>
                          <a:effectLst/>
                        </a:rPr>
                        <a:t>(n=2006)</a:t>
                      </a:r>
                      <a:endParaRPr lang="en-GB" sz="1350" b="1" dirty="0">
                        <a:solidFill>
                          <a:schemeClr val="bg1"/>
                        </a:solidFill>
                        <a:effectLst/>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867098996"/>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Age (years, mean)</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64.5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64.6</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62.0</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61.0</a:t>
                      </a:r>
                      <a:r>
                        <a:rPr lang="en-US" sz="1350" baseline="30000" dirty="0">
                          <a:effectLst/>
                        </a:rPr>
                        <a:t>b</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6024988"/>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GB" sz="1350" dirty="0">
                          <a:effectLst/>
                        </a:rPr>
                        <a:t>Female sex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GB" sz="1350" dirty="0">
                          <a:effectLst/>
                        </a:rPr>
                        <a:t>478/2012 (23.8)</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rPr>
                        <a:t>478/2006 (23.8)</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28.4%</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26%</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939024"/>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Diabetes</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463/2011 (23.0)</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429/2005 (21.4)</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25.0%</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a:effectLst/>
                        </a:rPr>
                        <a:t>23%</a:t>
                      </a:r>
                      <a:endParaRPr lang="en-GB"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9684542"/>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Hypertension</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1432/2008 (71.3)</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1384/2003 (69.1)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65.4%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64%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7941443"/>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Hypercholesterolemia</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1178/2007 (58.7)</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1163/2003 (58.1)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46.7%</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56%</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0273695"/>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GB" sz="1350" dirty="0">
                          <a:effectLst/>
                        </a:rPr>
                        <a:t>Current Smoker</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GB" sz="1350" dirty="0">
                          <a:effectLst/>
                        </a:rPr>
                        <a:t>682/2002 (34.1)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rPr>
                        <a:t>667/1999 (33.4)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35.9%</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38%</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0429986"/>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Prior Myocardial infarction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311/2010 (15.5)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320/2005 (16.0)</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20.5%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a:effectLst/>
                        </a:rPr>
                        <a:t>18%</a:t>
                      </a:r>
                      <a:endParaRPr lang="en-GB"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03123157"/>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Prior PCI</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453/2011 (22.5)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463/2004 (23.1)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13.4%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NR</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79624106"/>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GB" sz="1350" dirty="0">
                          <a:effectLst/>
                        </a:rPr>
                        <a:t>Prior CABG</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GB" sz="1350" dirty="0">
                          <a:effectLst/>
                        </a:rPr>
                        <a:t>115/2011 (5.7)</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rPr>
                        <a:t>130/2005 (6.5)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5.9%</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latin typeface="+mn-lt"/>
                          <a:ea typeface="Times New Roman" panose="02020603050405020304" pitchFamily="18" charset="0"/>
                          <a:cs typeface="Times New Roman" panose="02020603050405020304" pitchFamily="18" charset="0"/>
                        </a:rPr>
                        <a:t>7.5%</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5203453"/>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US" sz="1350" dirty="0">
                          <a:effectLst/>
                        </a:rPr>
                        <a:t>Weight &lt;60 kg</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108/2003 (5.4)</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94/1988 (4.7)</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a:effectLst/>
                        </a:rPr>
                        <a:t>7.0%</a:t>
                      </a:r>
                      <a:endParaRPr lang="en-GB"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NR</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30272959"/>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228600" algn="l">
                        <a:spcAft>
                          <a:spcPts val="0"/>
                        </a:spcAft>
                        <a:tabLst>
                          <a:tab pos="1314450" algn="l"/>
                          <a:tab pos="457200" algn="l"/>
                        </a:tabLst>
                      </a:pPr>
                      <a:r>
                        <a:rPr lang="en-GB" sz="1350" dirty="0">
                          <a:effectLst/>
                        </a:rPr>
                        <a:t>Creatinine level (µmol/L)</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GB" sz="1350" dirty="0">
                          <a:effectLst/>
                        </a:rPr>
                        <a:t>88±27</a:t>
                      </a:r>
                      <a:endParaRPr lang="en-GB"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GB" sz="1350" dirty="0">
                          <a:effectLst/>
                        </a:rPr>
                        <a:t>88±31</a:t>
                      </a:r>
                      <a:endParaRPr lang="en-GB" sz="13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08420702"/>
                  </a:ext>
                </a:extLst>
              </a:tr>
              <a:tr h="197253">
                <a:tc gridSpan="5">
                  <a:txBody>
                    <a:bodyPr/>
                    <a:lstStyle/>
                    <a:p>
                      <a:pPr marL="182880" indent="-228600" algn="l">
                        <a:spcAft>
                          <a:spcPts val="0"/>
                        </a:spcAft>
                        <a:tabLst>
                          <a:tab pos="1314450" algn="l"/>
                          <a:tab pos="457200" algn="l"/>
                        </a:tabLst>
                      </a:pPr>
                      <a:r>
                        <a:rPr lang="en-GB" sz="1350" b="1" dirty="0">
                          <a:effectLst/>
                          <a:latin typeface="+mj-lt"/>
                          <a:ea typeface="Times New Roman" panose="02020603050405020304" pitchFamily="18" charset="0"/>
                          <a:cs typeface="Times New Roman" panose="02020603050405020304" pitchFamily="18" charset="0"/>
                        </a:rPr>
                        <a:t>Admission Diagnosis</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indent="-228600" algn="ctr">
                        <a:spcAft>
                          <a:spcPts val="0"/>
                        </a:spcAft>
                        <a:tabLst>
                          <a:tab pos="1314450" algn="l"/>
                          <a:tab pos="457200" algn="l"/>
                        </a:tabLst>
                      </a:pP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424" marR="12142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178411504"/>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Unstable angina</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249 (12.4)</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261 (13.0)</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a:effectLst/>
                        </a:rPr>
                        <a:t>16.7%</a:t>
                      </a:r>
                      <a:endParaRPr lang="en-GB"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74%</a:t>
                      </a:r>
                      <a:r>
                        <a:rPr lang="en-US" sz="1350" baseline="30000" dirty="0">
                          <a:effectLst/>
                        </a:rPr>
                        <a:t>c</a:t>
                      </a:r>
                      <a:endParaRPr lang="en-GB" sz="135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21424" marR="12142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57272674"/>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NSTEMI</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930 (46.2)</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925 (46.1)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42.7%</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GB"/>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929088484"/>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STEMI</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833 (41.4)</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820 (40.9)</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37.7%</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a:effectLst/>
                        </a:rPr>
                        <a:t>26%</a:t>
                      </a:r>
                      <a:endParaRPr lang="en-GB" sz="135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39931765"/>
                  </a:ext>
                </a:extLst>
              </a:tr>
              <a:tr h="197253">
                <a:tc gridSpan="5">
                  <a:txBody>
                    <a:bodyPr/>
                    <a:lstStyle/>
                    <a:p>
                      <a:pPr marL="0" indent="-228600" algn="l">
                        <a:spcAft>
                          <a:spcPts val="0"/>
                        </a:spcAft>
                        <a:tabLst>
                          <a:tab pos="1314450" algn="l"/>
                          <a:tab pos="457200" algn="l"/>
                        </a:tabLst>
                      </a:pPr>
                      <a:r>
                        <a:rPr lang="en-GB" sz="1350" dirty="0">
                          <a:effectLst/>
                          <a:latin typeface="+mj-lt"/>
                          <a:ea typeface="Times New Roman" panose="02020603050405020304" pitchFamily="18" charset="0"/>
                          <a:cs typeface="Times New Roman" panose="02020603050405020304" pitchFamily="18" charset="0"/>
                        </a:rPr>
                        <a:t>Treatment Strategy</a:t>
                      </a: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hMerge="1">
                  <a:txBody>
                    <a:bodyPr/>
                    <a:lstStyle/>
                    <a:p>
                      <a:pPr marL="0" indent="-228600" algn="ctr">
                        <a:spcAft>
                          <a:spcPts val="0"/>
                        </a:spcAft>
                        <a:tabLst>
                          <a:tab pos="1314450" algn="l"/>
                          <a:tab pos="457200" algn="l"/>
                        </a:tabLst>
                      </a:pP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2251779595"/>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Underwent coronary angiography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2003 (99.6)</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2001 (99.8)</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81.5%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100%</a:t>
                      </a:r>
                      <a:r>
                        <a:rPr lang="en-US" sz="1350" baseline="30000" dirty="0">
                          <a:effectLst/>
                        </a:rPr>
                        <a:t>d</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6477204"/>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Underwent PCI</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b="0" dirty="0">
                          <a:solidFill>
                            <a:schemeClr val="tx1"/>
                          </a:solidFill>
                          <a:effectLst/>
                        </a:rPr>
                        <a:t>1676/2009 (83.4)</a:t>
                      </a:r>
                      <a:endParaRPr lang="en-GB" sz="13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b="0" dirty="0">
                          <a:solidFill>
                            <a:schemeClr val="tx1"/>
                          </a:solidFill>
                          <a:effectLst/>
                        </a:rPr>
                        <a:t>1701/2005 (84.8)</a:t>
                      </a:r>
                      <a:endParaRPr lang="en-GB" sz="13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b="0" dirty="0">
                          <a:solidFill>
                            <a:schemeClr val="tx1"/>
                          </a:solidFill>
                          <a:effectLst/>
                        </a:rPr>
                        <a:t>61.0%</a:t>
                      </a:r>
                      <a:endParaRPr lang="en-GB" sz="13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b="0" dirty="0">
                          <a:solidFill>
                            <a:schemeClr val="tx1"/>
                          </a:solidFill>
                          <a:effectLst/>
                        </a:rPr>
                        <a:t>99%</a:t>
                      </a:r>
                      <a:endParaRPr lang="en-GB" sz="135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6790453"/>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Underwent CABG surgery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47/2009 (2.3)</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36/2005 (1.8)</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4.5%</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19310751"/>
                  </a:ext>
                </a:extLst>
              </a:tr>
              <a:tr h="19725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365760" indent="-228600" algn="l">
                        <a:spcAft>
                          <a:spcPts val="0"/>
                        </a:spcAft>
                        <a:tabLst>
                          <a:tab pos="1314450" algn="l"/>
                          <a:tab pos="457200" algn="l"/>
                        </a:tabLst>
                      </a:pPr>
                      <a:r>
                        <a:rPr lang="en-US" sz="1350" dirty="0">
                          <a:effectLst/>
                        </a:rPr>
                        <a:t>Underwent conservative strategy </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228600" algn="ctr">
                        <a:spcAft>
                          <a:spcPts val="0"/>
                        </a:spcAft>
                        <a:tabLst>
                          <a:tab pos="1314450" algn="l"/>
                          <a:tab pos="457200" algn="l"/>
                        </a:tabLst>
                      </a:pPr>
                      <a:r>
                        <a:rPr lang="en-US" sz="1350" dirty="0">
                          <a:effectLst/>
                        </a:rPr>
                        <a:t>285/2009 (14.2)</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268/2005 (13.4)</a:t>
                      </a:r>
                      <a:endParaRPr lang="en-GB" sz="135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28%%</a:t>
                      </a:r>
                      <a:r>
                        <a:rPr lang="en-US" sz="1350" baseline="30000" dirty="0">
                          <a:effectLst/>
                        </a:rPr>
                        <a:t>4</a:t>
                      </a:r>
                      <a:endParaRPr lang="en-GB" sz="1350" baseline="30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228600" algn="ctr">
                        <a:spcAft>
                          <a:spcPts val="0"/>
                        </a:spcAft>
                        <a:tabLst>
                          <a:tab pos="1314450" algn="l"/>
                          <a:tab pos="457200" algn="l"/>
                        </a:tabLst>
                      </a:pPr>
                      <a:r>
                        <a:rPr lang="en-US" sz="1350" dirty="0">
                          <a:effectLst/>
                        </a:rPr>
                        <a:t>1%</a:t>
                      </a:r>
                      <a:endParaRPr lang="en-GB" sz="13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695" marR="1169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3602242"/>
                  </a:ext>
                </a:extLst>
              </a:tr>
            </a:tbl>
          </a:graphicData>
        </a:graphic>
      </p:graphicFrame>
      <p:sp>
        <p:nvSpPr>
          <p:cNvPr id="7" name="Rectangle 6">
            <a:extLst>
              <a:ext uri="{FF2B5EF4-FFF2-40B4-BE49-F238E27FC236}">
                <a16:creationId xmlns:a16="http://schemas.microsoft.com/office/drawing/2014/main" id="{642B03B7-E256-4B2E-9E5C-73DCF10E1EAC}"/>
              </a:ext>
            </a:extLst>
          </p:cNvPr>
          <p:cNvSpPr/>
          <p:nvPr/>
        </p:nvSpPr>
        <p:spPr>
          <a:xfrm>
            <a:off x="387000" y="2235200"/>
            <a:ext cx="11417998"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1032BD1-6C4D-4B4A-B630-1E209E91A762}"/>
              </a:ext>
            </a:extLst>
          </p:cNvPr>
          <p:cNvSpPr/>
          <p:nvPr/>
        </p:nvSpPr>
        <p:spPr>
          <a:xfrm>
            <a:off x="387000" y="3683392"/>
            <a:ext cx="11417998"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229E03-2081-4B40-8C63-9B2A155E3A76}"/>
              </a:ext>
            </a:extLst>
          </p:cNvPr>
          <p:cNvSpPr/>
          <p:nvPr/>
        </p:nvSpPr>
        <p:spPr>
          <a:xfrm>
            <a:off x="386998" y="5528195"/>
            <a:ext cx="11417998" cy="412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A897CE8-D740-4243-BEF7-8EEFE4BD0F28}"/>
              </a:ext>
            </a:extLst>
          </p:cNvPr>
          <p:cNvSpPr/>
          <p:nvPr/>
        </p:nvSpPr>
        <p:spPr>
          <a:xfrm>
            <a:off x="387000" y="4298463"/>
            <a:ext cx="11417998" cy="412016"/>
          </a:xfrm>
          <a:custGeom>
            <a:avLst/>
            <a:gdLst>
              <a:gd name="connsiteX0" fmla="*/ 0 w 11417998"/>
              <a:gd name="connsiteY0" fmla="*/ 0 h 412016"/>
              <a:gd name="connsiteX1" fmla="*/ 9523706 w 11417998"/>
              <a:gd name="connsiteY1" fmla="*/ 0 h 412016"/>
              <a:gd name="connsiteX2" fmla="*/ 11417996 w 11417998"/>
              <a:gd name="connsiteY2" fmla="*/ 0 h 412016"/>
              <a:gd name="connsiteX3" fmla="*/ 11417998 w 11417998"/>
              <a:gd name="connsiteY3" fmla="*/ 0 h 412016"/>
              <a:gd name="connsiteX4" fmla="*/ 11417998 w 11417998"/>
              <a:gd name="connsiteY4" fmla="*/ 203200 h 412016"/>
              <a:gd name="connsiteX5" fmla="*/ 11417996 w 11417998"/>
              <a:gd name="connsiteY5" fmla="*/ 203200 h 412016"/>
              <a:gd name="connsiteX6" fmla="*/ 11417996 w 11417998"/>
              <a:gd name="connsiteY6" fmla="*/ 412016 h 412016"/>
              <a:gd name="connsiteX7" fmla="*/ 9523706 w 11417998"/>
              <a:gd name="connsiteY7" fmla="*/ 412016 h 412016"/>
              <a:gd name="connsiteX8" fmla="*/ 9523706 w 11417998"/>
              <a:gd name="connsiteY8" fmla="*/ 203200 h 412016"/>
              <a:gd name="connsiteX9" fmla="*/ 0 w 11417998"/>
              <a:gd name="connsiteY9" fmla="*/ 203200 h 41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7998" h="412016">
                <a:moveTo>
                  <a:pt x="0" y="0"/>
                </a:moveTo>
                <a:lnTo>
                  <a:pt x="9523706" y="0"/>
                </a:lnTo>
                <a:lnTo>
                  <a:pt x="11417996" y="0"/>
                </a:lnTo>
                <a:lnTo>
                  <a:pt x="11417998" y="0"/>
                </a:lnTo>
                <a:lnTo>
                  <a:pt x="11417998" y="203200"/>
                </a:lnTo>
                <a:lnTo>
                  <a:pt x="11417996" y="203200"/>
                </a:lnTo>
                <a:lnTo>
                  <a:pt x="11417996" y="412016"/>
                </a:lnTo>
                <a:lnTo>
                  <a:pt x="9523706" y="412016"/>
                </a:lnTo>
                <a:lnTo>
                  <a:pt x="9523706" y="203200"/>
                </a:lnTo>
                <a:lnTo>
                  <a:pt x="0" y="203200"/>
                </a:ln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679321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2DA11-784D-4BE8-A2E5-776DCE9AB217}"/>
              </a:ext>
            </a:extLst>
          </p:cNvPr>
          <p:cNvSpPr>
            <a:spLocks noGrp="1"/>
          </p:cNvSpPr>
          <p:nvPr>
            <p:ph type="title"/>
          </p:nvPr>
        </p:nvSpPr>
        <p:spPr/>
        <p:txBody>
          <a:bodyPr/>
          <a:lstStyle/>
          <a:p>
            <a:r>
              <a:rPr lang="en-US" b="1" dirty="0"/>
              <a:t>End points</a:t>
            </a:r>
            <a:endParaRPr lang="he-IL" b="1" dirty="0"/>
          </a:p>
        </p:txBody>
      </p:sp>
      <p:sp>
        <p:nvSpPr>
          <p:cNvPr id="3" name="מציין מיקום תוכן 2">
            <a:extLst>
              <a:ext uri="{FF2B5EF4-FFF2-40B4-BE49-F238E27FC236}">
                <a16:creationId xmlns:a16="http://schemas.microsoft.com/office/drawing/2014/main" id="{B9DFE113-B178-4F3F-AB37-D707FAFF0F5C}"/>
              </a:ext>
            </a:extLst>
          </p:cNvPr>
          <p:cNvSpPr>
            <a:spLocks noGrp="1"/>
          </p:cNvSpPr>
          <p:nvPr>
            <p:ph idx="1"/>
          </p:nvPr>
        </p:nvSpPr>
        <p:spPr/>
        <p:txBody>
          <a:bodyPr>
            <a:normAutofit fontScale="92500" lnSpcReduction="10000"/>
          </a:bodyPr>
          <a:lstStyle/>
          <a:p>
            <a:pPr algn="l" rtl="0"/>
            <a:r>
              <a:rPr lang="en-US" sz="3600" b="1" dirty="0"/>
              <a:t>Primary:</a:t>
            </a:r>
          </a:p>
          <a:p>
            <a:pPr lvl="1" algn="l" rtl="0"/>
            <a:r>
              <a:rPr lang="en-US" sz="3200" dirty="0"/>
              <a:t>Death, myocardial infarction, or stroke at 1 year after randomization</a:t>
            </a:r>
          </a:p>
          <a:p>
            <a:pPr algn="l" rtl="0"/>
            <a:endParaRPr lang="en-US" sz="3600" dirty="0"/>
          </a:p>
          <a:p>
            <a:pPr algn="l" rtl="0"/>
            <a:r>
              <a:rPr lang="en-US" sz="3600" b="1" dirty="0"/>
              <a:t>Secondary:</a:t>
            </a:r>
          </a:p>
          <a:p>
            <a:pPr lvl="1" algn="l" rtl="0"/>
            <a:r>
              <a:rPr lang="en-US" sz="3200" dirty="0"/>
              <a:t>Bleeding at 1 year (type 3, 4, or 5 on the Bleeding Academic Research Consortium [BARC] scale, which ranges from 0 to 5, with higher values indicating more severe bleeding)</a:t>
            </a:r>
          </a:p>
          <a:p>
            <a:pPr lvl="1" algn="l" rtl="0"/>
            <a:r>
              <a:rPr lang="en-US" sz="3200" dirty="0"/>
              <a:t>Definite or probable stent thrombosis at 1 year.</a:t>
            </a:r>
          </a:p>
          <a:p>
            <a:pPr lvl="1" algn="l" rtl="0"/>
            <a:endParaRPr lang="he-IL" dirty="0"/>
          </a:p>
        </p:txBody>
      </p:sp>
      <p:pic>
        <p:nvPicPr>
          <p:cNvPr id="4" name="Picture 3">
            <a:extLst>
              <a:ext uri="{FF2B5EF4-FFF2-40B4-BE49-F238E27FC236}">
                <a16:creationId xmlns:a16="http://schemas.microsoft.com/office/drawing/2014/main" id="{246A3C20-05FB-4368-BBE5-E09E2584C3ED}"/>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3F55BACB-8D7F-4297-B0B6-720F7AA64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87695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מציין מיקום תוכן 8">
            <a:extLst>
              <a:ext uri="{FF2B5EF4-FFF2-40B4-BE49-F238E27FC236}">
                <a16:creationId xmlns:a16="http://schemas.microsoft.com/office/drawing/2014/main" id="{EB9E4351-24B2-4771-8543-4F37E91D3F91}"/>
              </a:ext>
            </a:extLst>
          </p:cNvPr>
          <p:cNvPicPr>
            <a:picLocks noGrp="1" noChangeAspect="1"/>
          </p:cNvPicPr>
          <p:nvPr>
            <p:ph idx="1"/>
          </p:nvPr>
        </p:nvPicPr>
        <p:blipFill>
          <a:blip r:embed="rId2"/>
          <a:stretch>
            <a:fillRect/>
          </a:stretch>
        </p:blipFill>
        <p:spPr>
          <a:xfrm>
            <a:off x="2485534" y="655466"/>
            <a:ext cx="7220931" cy="5402711"/>
          </a:xfrm>
        </p:spPr>
      </p:pic>
      <p:pic>
        <p:nvPicPr>
          <p:cNvPr id="10" name="מציין מיקום תוכן 4">
            <a:extLst>
              <a:ext uri="{FF2B5EF4-FFF2-40B4-BE49-F238E27FC236}">
                <a16:creationId xmlns:a16="http://schemas.microsoft.com/office/drawing/2014/main" id="{298FDEC5-B700-4036-A123-43B2C83D7347}"/>
              </a:ext>
            </a:extLst>
          </p:cNvPr>
          <p:cNvPicPr>
            <a:picLocks noChangeAspect="1"/>
          </p:cNvPicPr>
          <p:nvPr/>
        </p:nvPicPr>
        <p:blipFill>
          <a:blip r:embed="rId3"/>
          <a:stretch>
            <a:fillRect/>
          </a:stretch>
        </p:blipFill>
        <p:spPr>
          <a:xfrm>
            <a:off x="2809189" y="364490"/>
            <a:ext cx="5948312" cy="6119429"/>
          </a:xfrm>
          <a:prstGeom prst="rect">
            <a:avLst/>
          </a:prstGeom>
        </p:spPr>
      </p:pic>
    </p:spTree>
    <p:extLst>
      <p:ext uri="{BB962C8B-B14F-4D97-AF65-F5344CB8AC3E}">
        <p14:creationId xmlns:p14="http://schemas.microsoft.com/office/powerpoint/2010/main" val="7805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AADE26A-FE4E-4551-B7CA-37704374F2A1}"/>
              </a:ext>
            </a:extLst>
          </p:cNvPr>
          <p:cNvSpPr>
            <a:spLocks noGrp="1"/>
          </p:cNvSpPr>
          <p:nvPr>
            <p:ph type="title"/>
          </p:nvPr>
        </p:nvSpPr>
        <p:spPr/>
        <p:txBody>
          <a:bodyPr/>
          <a:lstStyle/>
          <a:p>
            <a:r>
              <a:rPr lang="en-US" dirty="0"/>
              <a:t>Characteristics</a:t>
            </a:r>
            <a:endParaRPr lang="he-IL" dirty="0"/>
          </a:p>
        </p:txBody>
      </p:sp>
      <p:sp>
        <p:nvSpPr>
          <p:cNvPr id="3" name="מציין מיקום תוכן 2">
            <a:extLst>
              <a:ext uri="{FF2B5EF4-FFF2-40B4-BE49-F238E27FC236}">
                <a16:creationId xmlns:a16="http://schemas.microsoft.com/office/drawing/2014/main" id="{9B9164F2-34BE-41E1-9112-91792DEDB67A}"/>
              </a:ext>
            </a:extLst>
          </p:cNvPr>
          <p:cNvSpPr>
            <a:spLocks noGrp="1"/>
          </p:cNvSpPr>
          <p:nvPr>
            <p:ph idx="1"/>
          </p:nvPr>
        </p:nvSpPr>
        <p:spPr>
          <a:xfrm>
            <a:off x="529728" y="1793875"/>
            <a:ext cx="5893106" cy="4351338"/>
          </a:xfrm>
        </p:spPr>
        <p:txBody>
          <a:bodyPr>
            <a:normAutofit fontScale="85000" lnSpcReduction="20000"/>
          </a:bodyPr>
          <a:lstStyle/>
          <a:p>
            <a:pPr algn="l" rtl="0"/>
            <a:r>
              <a:rPr lang="en-US" dirty="0"/>
              <a:t>Age 64.5</a:t>
            </a:r>
          </a:p>
          <a:p>
            <a:pPr algn="l" rtl="0"/>
            <a:r>
              <a:rPr lang="en-US" dirty="0"/>
              <a:t>Gender (male to female ration 3:1)</a:t>
            </a:r>
          </a:p>
          <a:p>
            <a:pPr algn="l" rtl="0"/>
            <a:r>
              <a:rPr lang="en-US" dirty="0"/>
              <a:t>DM, HTN, Dyslipidemia, Smoking</a:t>
            </a:r>
          </a:p>
          <a:p>
            <a:pPr algn="l" rtl="0"/>
            <a:r>
              <a:rPr lang="en-US" dirty="0"/>
              <a:t>Previous MI, PCI, CABG</a:t>
            </a:r>
          </a:p>
          <a:p>
            <a:pPr algn="l" rtl="0"/>
            <a:r>
              <a:rPr lang="en-US" dirty="0"/>
              <a:t>Aspirin (~35%) and Clopidogrel (~5%) treatment</a:t>
            </a:r>
          </a:p>
          <a:p>
            <a:pPr algn="l" rtl="0"/>
            <a:endParaRPr lang="en-US" dirty="0"/>
          </a:p>
          <a:p>
            <a:pPr algn="l" rtl="0"/>
            <a:r>
              <a:rPr lang="en-US" dirty="0"/>
              <a:t>BP, HR, BMI, Creatinine levels</a:t>
            </a:r>
          </a:p>
          <a:p>
            <a:pPr algn="l" rtl="0"/>
            <a:r>
              <a:rPr lang="en-US" dirty="0"/>
              <a:t>STEMI (41.1%), NSTEMI (46.2%), UA (12.7%)</a:t>
            </a:r>
          </a:p>
          <a:p>
            <a:pPr algn="l" rtl="0"/>
            <a:r>
              <a:rPr lang="en-US" dirty="0"/>
              <a:t>Cardiogenic shock</a:t>
            </a:r>
          </a:p>
          <a:p>
            <a:pPr algn="l" rtl="0"/>
            <a:r>
              <a:rPr lang="en-US" dirty="0"/>
              <a:t>PCI, CABG, Conservative therapy</a:t>
            </a:r>
          </a:p>
        </p:txBody>
      </p:sp>
      <p:pic>
        <p:nvPicPr>
          <p:cNvPr id="5" name="תמונה 4">
            <a:extLst>
              <a:ext uri="{FF2B5EF4-FFF2-40B4-BE49-F238E27FC236}">
                <a16:creationId xmlns:a16="http://schemas.microsoft.com/office/drawing/2014/main" id="{12AEEF5A-E53B-4711-9C97-DA417A9AC83A}"/>
              </a:ext>
            </a:extLst>
          </p:cNvPr>
          <p:cNvPicPr>
            <a:picLocks noChangeAspect="1"/>
          </p:cNvPicPr>
          <p:nvPr/>
        </p:nvPicPr>
        <p:blipFill>
          <a:blip r:embed="rId2"/>
          <a:stretch>
            <a:fillRect/>
          </a:stretch>
        </p:blipFill>
        <p:spPr>
          <a:xfrm>
            <a:off x="6644618" y="537328"/>
            <a:ext cx="5256207" cy="5711072"/>
          </a:xfrm>
          <a:prstGeom prst="rect">
            <a:avLst/>
          </a:prstGeom>
        </p:spPr>
      </p:pic>
    </p:spTree>
    <p:extLst>
      <p:ext uri="{BB962C8B-B14F-4D97-AF65-F5344CB8AC3E}">
        <p14:creationId xmlns:p14="http://schemas.microsoft.com/office/powerpoint/2010/main" val="15921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E0D32C1A-D31E-4329-B139-2657C9A415FE}"/>
              </a:ext>
            </a:extLst>
          </p:cNvPr>
          <p:cNvPicPr>
            <a:picLocks noGrp="1" noChangeAspect="1"/>
          </p:cNvPicPr>
          <p:nvPr>
            <p:ph idx="1"/>
          </p:nvPr>
        </p:nvPicPr>
        <p:blipFill>
          <a:blip r:embed="rId2"/>
          <a:stretch>
            <a:fillRect/>
          </a:stretch>
        </p:blipFill>
        <p:spPr>
          <a:xfrm>
            <a:off x="2028053" y="478519"/>
            <a:ext cx="8592749" cy="1257475"/>
          </a:xfrm>
        </p:spPr>
      </p:pic>
      <p:pic>
        <p:nvPicPr>
          <p:cNvPr id="7" name="תמונה 6">
            <a:extLst>
              <a:ext uri="{FF2B5EF4-FFF2-40B4-BE49-F238E27FC236}">
                <a16:creationId xmlns:a16="http://schemas.microsoft.com/office/drawing/2014/main" id="{0C79BAC6-478C-41BE-AD57-7308D4A83A77}"/>
              </a:ext>
            </a:extLst>
          </p:cNvPr>
          <p:cNvPicPr>
            <a:picLocks noChangeAspect="1"/>
          </p:cNvPicPr>
          <p:nvPr/>
        </p:nvPicPr>
        <p:blipFill>
          <a:blip r:embed="rId3"/>
          <a:stretch>
            <a:fillRect/>
          </a:stretch>
        </p:blipFill>
        <p:spPr>
          <a:xfrm>
            <a:off x="2217849" y="1735994"/>
            <a:ext cx="7948842" cy="3218267"/>
          </a:xfrm>
          <a:prstGeom prst="rect">
            <a:avLst/>
          </a:prstGeom>
        </p:spPr>
      </p:pic>
      <p:pic>
        <p:nvPicPr>
          <p:cNvPr id="9" name="תמונה 8">
            <a:extLst>
              <a:ext uri="{FF2B5EF4-FFF2-40B4-BE49-F238E27FC236}">
                <a16:creationId xmlns:a16="http://schemas.microsoft.com/office/drawing/2014/main" id="{5346F2BB-411E-4F20-98E0-8285C400C637}"/>
              </a:ext>
            </a:extLst>
          </p:cNvPr>
          <p:cNvPicPr>
            <a:picLocks noChangeAspect="1"/>
          </p:cNvPicPr>
          <p:nvPr/>
        </p:nvPicPr>
        <p:blipFill>
          <a:blip r:embed="rId4"/>
          <a:stretch>
            <a:fillRect/>
          </a:stretch>
        </p:blipFill>
        <p:spPr>
          <a:xfrm>
            <a:off x="2067206" y="1877380"/>
            <a:ext cx="8249801" cy="2781688"/>
          </a:xfrm>
          <a:prstGeom prst="rect">
            <a:avLst/>
          </a:prstGeom>
        </p:spPr>
      </p:pic>
      <p:pic>
        <p:nvPicPr>
          <p:cNvPr id="11" name="תמונה 10">
            <a:extLst>
              <a:ext uri="{FF2B5EF4-FFF2-40B4-BE49-F238E27FC236}">
                <a16:creationId xmlns:a16="http://schemas.microsoft.com/office/drawing/2014/main" id="{42CA57C5-DBB6-40B7-8709-8A1DF02F2E41}"/>
              </a:ext>
            </a:extLst>
          </p:cNvPr>
          <p:cNvPicPr>
            <a:picLocks noChangeAspect="1"/>
          </p:cNvPicPr>
          <p:nvPr/>
        </p:nvPicPr>
        <p:blipFill>
          <a:blip r:embed="rId5"/>
          <a:stretch>
            <a:fillRect/>
          </a:stretch>
        </p:blipFill>
        <p:spPr>
          <a:xfrm>
            <a:off x="2601980" y="1735994"/>
            <a:ext cx="7444893" cy="4678908"/>
          </a:xfrm>
          <a:prstGeom prst="rect">
            <a:avLst/>
          </a:prstGeom>
        </p:spPr>
      </p:pic>
      <p:pic>
        <p:nvPicPr>
          <p:cNvPr id="13" name="תמונה 12">
            <a:extLst>
              <a:ext uri="{FF2B5EF4-FFF2-40B4-BE49-F238E27FC236}">
                <a16:creationId xmlns:a16="http://schemas.microsoft.com/office/drawing/2014/main" id="{E3739584-27A8-45E5-8F9D-22B1CEE4DC9F}"/>
              </a:ext>
            </a:extLst>
          </p:cNvPr>
          <p:cNvPicPr>
            <a:picLocks noChangeAspect="1"/>
          </p:cNvPicPr>
          <p:nvPr/>
        </p:nvPicPr>
        <p:blipFill>
          <a:blip r:embed="rId6"/>
          <a:stretch>
            <a:fillRect/>
          </a:stretch>
        </p:blipFill>
        <p:spPr>
          <a:xfrm>
            <a:off x="2285581" y="1838103"/>
            <a:ext cx="8221222" cy="3181794"/>
          </a:xfrm>
          <a:prstGeom prst="rect">
            <a:avLst/>
          </a:prstGeom>
        </p:spPr>
      </p:pic>
    </p:spTree>
    <p:extLst>
      <p:ext uri="{BB962C8B-B14F-4D97-AF65-F5344CB8AC3E}">
        <p14:creationId xmlns:p14="http://schemas.microsoft.com/office/powerpoint/2010/main" val="3750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nodeType="clickEffect">
                                  <p:stCondLst>
                                    <p:cond delay="0"/>
                                  </p:stCondLst>
                                  <p:childTnLst>
                                    <p:animEffect transition="out" filter="barn(inVertic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97F9-02F2-4404-8EF3-802D3147EF2E}"/>
              </a:ext>
            </a:extLst>
          </p:cNvPr>
          <p:cNvSpPr>
            <a:spLocks noGrp="1"/>
          </p:cNvSpPr>
          <p:nvPr>
            <p:ph type="ctrTitle"/>
          </p:nvPr>
        </p:nvSpPr>
        <p:spPr/>
        <p:txBody>
          <a:bodyPr>
            <a:normAutofit fontScale="90000"/>
          </a:bodyPr>
          <a:lstStyle/>
          <a:p>
            <a:r>
              <a:rPr lang="en-US" b="1" dirty="0"/>
              <a:t>Old Argument New Data – The Best P</a:t>
            </a:r>
            <a:r>
              <a:rPr lang="en-US" b="1" baseline="-25000" dirty="0"/>
              <a:t>2</a:t>
            </a:r>
            <a:r>
              <a:rPr lang="en-US" b="1" dirty="0"/>
              <a:t>Y</a:t>
            </a:r>
            <a:r>
              <a:rPr lang="en-US" b="1" baseline="-25000" dirty="0"/>
              <a:t>12</a:t>
            </a:r>
            <a:r>
              <a:rPr lang="en-US" b="1" dirty="0"/>
              <a:t> Antagonist </a:t>
            </a:r>
            <a:r>
              <a:rPr lang="en-US" b="1" u="sng" dirty="0"/>
              <a:t>Strategy</a:t>
            </a:r>
            <a:r>
              <a:rPr lang="en-US" b="1" dirty="0"/>
              <a:t> in ACS Patients: Ticagrelor vs. Prasugrel</a:t>
            </a:r>
            <a:endParaRPr lang="en-IL" b="1" dirty="0"/>
          </a:p>
        </p:txBody>
      </p:sp>
      <p:sp>
        <p:nvSpPr>
          <p:cNvPr id="3" name="Subtitle 2">
            <a:extLst>
              <a:ext uri="{FF2B5EF4-FFF2-40B4-BE49-F238E27FC236}">
                <a16:creationId xmlns:a16="http://schemas.microsoft.com/office/drawing/2014/main" id="{31AD4864-6DF4-4CAF-8BDC-6140D3D32929}"/>
              </a:ext>
            </a:extLst>
          </p:cNvPr>
          <p:cNvSpPr>
            <a:spLocks noGrp="1"/>
          </p:cNvSpPr>
          <p:nvPr>
            <p:ph type="subTitle" idx="1"/>
          </p:nvPr>
        </p:nvSpPr>
        <p:spPr>
          <a:xfrm>
            <a:off x="1524000" y="4545013"/>
            <a:ext cx="9144000" cy="1655762"/>
          </a:xfrm>
        </p:spPr>
        <p:txBody>
          <a:bodyPr>
            <a:normAutofit lnSpcReduction="10000"/>
          </a:bodyPr>
          <a:lstStyle/>
          <a:p>
            <a:endParaRPr lang="en-US" dirty="0"/>
          </a:p>
          <a:p>
            <a:r>
              <a:rPr lang="he-IL" dirty="0"/>
              <a:t>ד"ר רואי בייגל</a:t>
            </a:r>
          </a:p>
          <a:p>
            <a:r>
              <a:rPr lang="he-IL" dirty="0"/>
              <a:t>המערך הקרדיולוגי</a:t>
            </a:r>
          </a:p>
          <a:p>
            <a:r>
              <a:rPr lang="he-IL" dirty="0"/>
              <a:t>המרכז הרפואי ע"ש ח. שיבא</a:t>
            </a:r>
            <a:endParaRPr lang="en-IL" dirty="0"/>
          </a:p>
        </p:txBody>
      </p:sp>
      <p:pic>
        <p:nvPicPr>
          <p:cNvPr id="4" name="Picture 3">
            <a:extLst>
              <a:ext uri="{FF2B5EF4-FFF2-40B4-BE49-F238E27FC236}">
                <a16:creationId xmlns:a16="http://schemas.microsoft.com/office/drawing/2014/main" id="{8B6CB9BD-AD32-4A0D-B1FC-E94F7163F68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CEF08B7B-2EB7-415C-ABCA-5E6260987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039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158B91-3838-4581-8072-56810395E0F7}"/>
              </a:ext>
            </a:extLst>
          </p:cNvPr>
          <p:cNvSpPr>
            <a:spLocks noGrp="1"/>
          </p:cNvSpPr>
          <p:nvPr>
            <p:ph type="title"/>
          </p:nvPr>
        </p:nvSpPr>
        <p:spPr/>
        <p:txBody>
          <a:bodyPr/>
          <a:lstStyle/>
          <a:p>
            <a:r>
              <a:rPr lang="en-US" b="1" dirty="0"/>
              <a:t>Intervention and follow</a:t>
            </a:r>
            <a:r>
              <a:rPr lang="he-IL" b="1" dirty="0"/>
              <a:t>-</a:t>
            </a:r>
            <a:r>
              <a:rPr lang="en-US" b="1" dirty="0"/>
              <a:t>up</a:t>
            </a:r>
            <a:endParaRPr lang="he-IL" b="1" dirty="0"/>
          </a:p>
        </p:txBody>
      </p:sp>
      <p:sp>
        <p:nvSpPr>
          <p:cNvPr id="3" name="מציין מיקום תוכן 2">
            <a:extLst>
              <a:ext uri="{FF2B5EF4-FFF2-40B4-BE49-F238E27FC236}">
                <a16:creationId xmlns:a16="http://schemas.microsoft.com/office/drawing/2014/main" id="{222EFA80-C8AB-4589-8378-045EC2D6BA4C}"/>
              </a:ext>
            </a:extLst>
          </p:cNvPr>
          <p:cNvSpPr>
            <a:spLocks noGrp="1"/>
          </p:cNvSpPr>
          <p:nvPr>
            <p:ph idx="1"/>
          </p:nvPr>
        </p:nvSpPr>
        <p:spPr>
          <a:xfrm>
            <a:off x="838200" y="1825625"/>
            <a:ext cx="10662920" cy="4351338"/>
          </a:xfrm>
        </p:spPr>
        <p:txBody>
          <a:bodyPr>
            <a:normAutofit/>
          </a:bodyPr>
          <a:lstStyle/>
          <a:p>
            <a:pPr algn="l" rtl="0"/>
            <a:r>
              <a:rPr lang="en-US" sz="3200" dirty="0"/>
              <a:t>A total of 84.1% of the patients underwent PCI, and 2.1% underwent CABG</a:t>
            </a:r>
          </a:p>
          <a:p>
            <a:pPr algn="l" rtl="0"/>
            <a:r>
              <a:rPr lang="en-US" sz="3200" dirty="0"/>
              <a:t>In patients presenting with STEMI, the interval from symptom onset to randomization was 3.2 hours in the ticagrelor group and 3.0 hours in the prasugrel group</a:t>
            </a:r>
          </a:p>
          <a:p>
            <a:pPr algn="l" rtl="0"/>
            <a:r>
              <a:rPr lang="en-US" sz="3200" dirty="0"/>
              <a:t>In patients undergoing PCI for NSTEMI, the interval from randomization to receipt of the loading dose was 6 minutes in the ticagrelor group and 61 minutes in the prasugrel group</a:t>
            </a:r>
          </a:p>
        </p:txBody>
      </p:sp>
    </p:spTree>
    <p:extLst>
      <p:ext uri="{BB962C8B-B14F-4D97-AF65-F5344CB8AC3E}">
        <p14:creationId xmlns:p14="http://schemas.microsoft.com/office/powerpoint/2010/main" val="1236375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C6E349-99D2-4B77-9385-C0149A1AC9E1}"/>
              </a:ext>
            </a:extLst>
          </p:cNvPr>
          <p:cNvSpPr>
            <a:spLocks noGrp="1"/>
          </p:cNvSpPr>
          <p:nvPr>
            <p:ph type="title"/>
          </p:nvPr>
        </p:nvSpPr>
        <p:spPr/>
        <p:txBody>
          <a:bodyPr/>
          <a:lstStyle/>
          <a:p>
            <a:r>
              <a:rPr lang="en-US" b="1" dirty="0"/>
              <a:t>Primary end point</a:t>
            </a:r>
            <a:endParaRPr lang="he-IL" b="1" dirty="0"/>
          </a:p>
        </p:txBody>
      </p:sp>
      <p:pic>
        <p:nvPicPr>
          <p:cNvPr id="5" name="מציין מיקום תוכן 4">
            <a:extLst>
              <a:ext uri="{FF2B5EF4-FFF2-40B4-BE49-F238E27FC236}">
                <a16:creationId xmlns:a16="http://schemas.microsoft.com/office/drawing/2014/main" id="{5F763097-E84E-4C34-9C31-6FEE16FB9F15}"/>
              </a:ext>
            </a:extLst>
          </p:cNvPr>
          <p:cNvPicPr>
            <a:picLocks noGrp="1" noChangeAspect="1"/>
          </p:cNvPicPr>
          <p:nvPr>
            <p:ph idx="1"/>
          </p:nvPr>
        </p:nvPicPr>
        <p:blipFill rotWithShape="1">
          <a:blip r:embed="rId2"/>
          <a:srcRect l="2335" t="4944" r="1750" b="-4315"/>
          <a:stretch/>
        </p:blipFill>
        <p:spPr>
          <a:xfrm>
            <a:off x="5779420" y="1608319"/>
            <a:ext cx="6082380" cy="4873718"/>
          </a:xfrm>
        </p:spPr>
      </p:pic>
      <p:sp>
        <p:nvSpPr>
          <p:cNvPr id="6" name="תיבת טקסט 5">
            <a:extLst>
              <a:ext uri="{FF2B5EF4-FFF2-40B4-BE49-F238E27FC236}">
                <a16:creationId xmlns:a16="http://schemas.microsoft.com/office/drawing/2014/main" id="{876AEE51-9AAE-4E0A-9723-75629B389E23}"/>
              </a:ext>
            </a:extLst>
          </p:cNvPr>
          <p:cNvSpPr txBox="1"/>
          <p:nvPr/>
        </p:nvSpPr>
        <p:spPr>
          <a:xfrm>
            <a:off x="562190" y="1465279"/>
            <a:ext cx="5099783" cy="5016758"/>
          </a:xfrm>
          <a:prstGeom prst="rect">
            <a:avLst/>
          </a:prstGeom>
          <a:noFill/>
        </p:spPr>
        <p:txBody>
          <a:bodyPr wrap="square" rtlCol="1">
            <a:spAutoFit/>
          </a:bodyPr>
          <a:lstStyle/>
          <a:p>
            <a:pPr marL="285750" indent="-285750">
              <a:buFont typeface="Arial" panose="020B0604020202020204" pitchFamily="34" charset="0"/>
              <a:buChar char="•"/>
            </a:pPr>
            <a:r>
              <a:rPr lang="en-US" sz="2000" b="1" dirty="0"/>
              <a:t>A primary end-point event — death from any cause, myocardial infarction, or stroke at 1 year after randomization — occurred in 9.1% in the ticagrelor group and in 6.8% in the prasugrel group (P=0.006)</a:t>
            </a:r>
          </a:p>
          <a:p>
            <a:pPr marL="285750" indent="-285750">
              <a:buFont typeface="Arial" panose="020B0604020202020204" pitchFamily="34" charset="0"/>
              <a:buChar char="•"/>
            </a:pPr>
            <a:r>
              <a:rPr lang="en-US" sz="2000" b="1" dirty="0"/>
              <a:t>The lower incidence was primarily driven by fewer myocardial infarctions in the prasugrel group than in the ticagrelor group.</a:t>
            </a:r>
          </a:p>
          <a:p>
            <a:pPr marL="285750" indent="-285750">
              <a:buFont typeface="Arial" panose="020B0604020202020204" pitchFamily="34" charset="0"/>
              <a:buChar char="•"/>
            </a:pPr>
            <a:r>
              <a:rPr lang="en-US" sz="2000" b="1" dirty="0"/>
              <a:t>The benefit of fewer ischemic events with prasugrel did not occur at the expense of an increased risk of bleeding.</a:t>
            </a:r>
          </a:p>
          <a:p>
            <a:pPr marL="285750" indent="-285750">
              <a:buFont typeface="Arial" panose="020B0604020202020204" pitchFamily="34" charset="0"/>
              <a:buChar char="•"/>
            </a:pPr>
            <a:r>
              <a:rPr lang="en-US" sz="2000" b="1" dirty="0"/>
              <a:t>The results were consistent across the whole spectrum of presentation of acute coronary syndromes.</a:t>
            </a:r>
          </a:p>
          <a:p>
            <a:pPr marL="285750" indent="-285750">
              <a:buFont typeface="Arial" panose="020B0604020202020204" pitchFamily="34" charset="0"/>
              <a:buChar char="•"/>
            </a:pPr>
            <a:r>
              <a:rPr lang="en-US" sz="2000" b="1" dirty="0"/>
              <a:t>NNT = 42</a:t>
            </a:r>
            <a:endParaRPr lang="he-IL" sz="2000" b="1" dirty="0"/>
          </a:p>
        </p:txBody>
      </p:sp>
    </p:spTree>
    <p:extLst>
      <p:ext uri="{BB962C8B-B14F-4D97-AF65-F5344CB8AC3E}">
        <p14:creationId xmlns:p14="http://schemas.microsoft.com/office/powerpoint/2010/main" val="8920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מציין מיקום תוכן 4">
            <a:extLst>
              <a:ext uri="{FF2B5EF4-FFF2-40B4-BE49-F238E27FC236}">
                <a16:creationId xmlns:a16="http://schemas.microsoft.com/office/drawing/2014/main" id="{ABF33648-E37E-442D-8BD2-B5187C015258}"/>
              </a:ext>
            </a:extLst>
          </p:cNvPr>
          <p:cNvPicPr>
            <a:picLocks noGrp="1" noChangeAspect="1"/>
          </p:cNvPicPr>
          <p:nvPr>
            <p:ph idx="1"/>
          </p:nvPr>
        </p:nvPicPr>
        <p:blipFill>
          <a:blip r:embed="rId2"/>
          <a:stretch>
            <a:fillRect/>
          </a:stretch>
        </p:blipFill>
        <p:spPr>
          <a:xfrm>
            <a:off x="2262433" y="338814"/>
            <a:ext cx="7514423" cy="6226686"/>
          </a:xfrm>
        </p:spPr>
      </p:pic>
    </p:spTree>
    <p:extLst>
      <p:ext uri="{BB962C8B-B14F-4D97-AF65-F5344CB8AC3E}">
        <p14:creationId xmlns:p14="http://schemas.microsoft.com/office/powerpoint/2010/main" val="67283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DACADCE-E900-44C2-9E7A-F53AD163C30A}"/>
              </a:ext>
            </a:extLst>
          </p:cNvPr>
          <p:cNvSpPr>
            <a:spLocks noGrp="1"/>
          </p:cNvSpPr>
          <p:nvPr>
            <p:ph type="title"/>
          </p:nvPr>
        </p:nvSpPr>
        <p:spPr/>
        <p:txBody>
          <a:bodyPr>
            <a:normAutofit/>
          </a:bodyPr>
          <a:lstStyle/>
          <a:p>
            <a:r>
              <a:rPr lang="en-US" sz="5400" b="1" dirty="0"/>
              <a:t>Safety end point</a:t>
            </a:r>
            <a:endParaRPr lang="he-IL" sz="5400" b="1" dirty="0"/>
          </a:p>
        </p:txBody>
      </p:sp>
      <p:pic>
        <p:nvPicPr>
          <p:cNvPr id="5" name="מציין מיקום תוכן 4">
            <a:extLst>
              <a:ext uri="{FF2B5EF4-FFF2-40B4-BE49-F238E27FC236}">
                <a16:creationId xmlns:a16="http://schemas.microsoft.com/office/drawing/2014/main" id="{34182C9D-5401-4447-9770-CEB857252333}"/>
              </a:ext>
            </a:extLst>
          </p:cNvPr>
          <p:cNvPicPr>
            <a:picLocks noGrp="1" noChangeAspect="1"/>
          </p:cNvPicPr>
          <p:nvPr>
            <p:ph idx="1"/>
          </p:nvPr>
        </p:nvPicPr>
        <p:blipFill rotWithShape="1">
          <a:blip r:embed="rId2"/>
          <a:srcRect t="4465" r="2183" b="4026"/>
          <a:stretch/>
        </p:blipFill>
        <p:spPr>
          <a:xfrm>
            <a:off x="5983421" y="1580178"/>
            <a:ext cx="5970768" cy="4356100"/>
          </a:xfrm>
        </p:spPr>
      </p:pic>
      <p:sp>
        <p:nvSpPr>
          <p:cNvPr id="6" name="תיבת טקסט 5">
            <a:extLst>
              <a:ext uri="{FF2B5EF4-FFF2-40B4-BE49-F238E27FC236}">
                <a16:creationId xmlns:a16="http://schemas.microsoft.com/office/drawing/2014/main" id="{161508C6-E968-461A-B05B-808768748DE9}"/>
              </a:ext>
            </a:extLst>
          </p:cNvPr>
          <p:cNvSpPr txBox="1"/>
          <p:nvPr/>
        </p:nvSpPr>
        <p:spPr>
          <a:xfrm>
            <a:off x="902162" y="1965960"/>
            <a:ext cx="5178598" cy="3970318"/>
          </a:xfrm>
          <a:prstGeom prst="rect">
            <a:avLst/>
          </a:prstGeom>
          <a:noFill/>
        </p:spPr>
        <p:txBody>
          <a:bodyPr wrap="square" rtlCol="1">
            <a:spAutoFit/>
          </a:bodyPr>
          <a:lstStyle/>
          <a:p>
            <a:pPr marL="285750" indent="-285750">
              <a:buFont typeface="Arial" panose="020B0604020202020204" pitchFamily="34" charset="0"/>
              <a:buChar char="•"/>
            </a:pPr>
            <a:r>
              <a:rPr lang="en-US" sz="2800" b="1" dirty="0"/>
              <a:t>Major bleeding rates were similar in both groups — occurred in 5.4% in the ticagrelor group and in 4.8% in the prasugrel group (P=0.46).</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Stent thrombosis was rare and did not significantly differ between groups.</a:t>
            </a:r>
          </a:p>
        </p:txBody>
      </p:sp>
    </p:spTree>
    <p:extLst>
      <p:ext uri="{BB962C8B-B14F-4D97-AF65-F5344CB8AC3E}">
        <p14:creationId xmlns:p14="http://schemas.microsoft.com/office/powerpoint/2010/main" val="268480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E578-E6FF-4E66-94EA-7BF42DD3C954}"/>
              </a:ext>
            </a:extLst>
          </p:cNvPr>
          <p:cNvSpPr>
            <a:spLocks noGrp="1"/>
          </p:cNvSpPr>
          <p:nvPr>
            <p:ph type="title"/>
          </p:nvPr>
        </p:nvSpPr>
        <p:spPr>
          <a:xfrm>
            <a:off x="838200" y="-44450"/>
            <a:ext cx="10515600" cy="1325563"/>
          </a:xfrm>
        </p:spPr>
        <p:txBody>
          <a:bodyPr>
            <a:normAutofit/>
          </a:bodyPr>
          <a:lstStyle/>
          <a:p>
            <a:r>
              <a:rPr lang="en-GB" b="1" dirty="0"/>
              <a:t>ISAR-REACT 5 </a:t>
            </a:r>
            <a:br>
              <a:rPr lang="en-GB" b="1" dirty="0"/>
            </a:br>
            <a:r>
              <a:rPr lang="en-US" sz="2700" b="1" i="1" dirty="0"/>
              <a:t>Primary Efficacy Endpoint (Composite of Death, MI, or Stroke) by Subgroup</a:t>
            </a:r>
            <a:endParaRPr lang="en-GB" b="1" dirty="0"/>
          </a:p>
        </p:txBody>
      </p:sp>
      <p:sp>
        <p:nvSpPr>
          <p:cNvPr id="3" name="Slide Number Placeholder 2">
            <a:extLst>
              <a:ext uri="{FF2B5EF4-FFF2-40B4-BE49-F238E27FC236}">
                <a16:creationId xmlns:a16="http://schemas.microsoft.com/office/drawing/2014/main" id="{30892CA3-5AF5-4B18-B61B-371D068556FB}"/>
              </a:ext>
            </a:extLst>
          </p:cNvPr>
          <p:cNvSpPr>
            <a:spLocks noGrp="1"/>
          </p:cNvSpPr>
          <p:nvPr>
            <p:ph type="sldNum" sz="quarter" idx="12"/>
          </p:nvPr>
        </p:nvSpPr>
        <p:spPr/>
        <p:txBody>
          <a:bodyPr/>
          <a:lstStyle/>
          <a:p>
            <a:fld id="{CC7432E5-F8E0-41AE-9A6B-AD730338B005}" type="slidenum">
              <a:rPr lang="en-US" smtClean="0"/>
              <a:pPr/>
              <a:t>24</a:t>
            </a:fld>
            <a:endParaRPr lang="en-US" dirty="0"/>
          </a:p>
        </p:txBody>
      </p:sp>
      <p:sp>
        <p:nvSpPr>
          <p:cNvPr id="4" name="Text Placeholder 3">
            <a:extLst>
              <a:ext uri="{FF2B5EF4-FFF2-40B4-BE49-F238E27FC236}">
                <a16:creationId xmlns:a16="http://schemas.microsoft.com/office/drawing/2014/main" id="{FFDBBC41-6662-4A63-8C33-0728079C115E}"/>
              </a:ext>
            </a:extLst>
          </p:cNvPr>
          <p:cNvSpPr>
            <a:spLocks noGrp="1"/>
          </p:cNvSpPr>
          <p:nvPr>
            <p:ph type="body" sz="quarter" idx="13"/>
          </p:nvPr>
        </p:nvSpPr>
        <p:spPr/>
        <p:txBody>
          <a:bodyPr/>
          <a:lstStyle/>
          <a:p>
            <a:r>
              <a:rPr lang="en-GB" dirty="0">
                <a:solidFill>
                  <a:srgbClr val="000000"/>
                </a:solidFill>
              </a:rPr>
              <a:t>CABG = coronary artery bypass graft; NSTEMI = non-ST-segment elevation myocardial infarction; </a:t>
            </a:r>
            <a:br>
              <a:rPr lang="en-GB" dirty="0">
                <a:solidFill>
                  <a:srgbClr val="000000"/>
                </a:solidFill>
              </a:rPr>
            </a:br>
            <a:r>
              <a:rPr lang="en-GB" dirty="0">
                <a:solidFill>
                  <a:srgbClr val="000000"/>
                </a:solidFill>
              </a:rPr>
              <a:t>PCI = percutaneous coronary intervention; STEMI = ST-segment elevation myocardial infarction.</a:t>
            </a:r>
          </a:p>
          <a:p>
            <a:r>
              <a:rPr lang="en-GB" dirty="0" err="1">
                <a:solidFill>
                  <a:srgbClr val="000000"/>
                </a:solidFill>
              </a:rPr>
              <a:t>Schüpke</a:t>
            </a:r>
            <a:r>
              <a:rPr lang="en-GB" dirty="0">
                <a:solidFill>
                  <a:srgbClr val="000000"/>
                </a:solidFill>
              </a:rPr>
              <a:t> S et al. Supplementary appendix </a:t>
            </a:r>
            <a:r>
              <a:rPr lang="en-US" dirty="0">
                <a:solidFill>
                  <a:srgbClr val="000000"/>
                </a:solidFill>
              </a:rPr>
              <a:t>o</a:t>
            </a:r>
            <a:r>
              <a:rPr lang="en-US" dirty="0"/>
              <a:t>nline ahead of print. </a:t>
            </a:r>
            <a:r>
              <a:rPr lang="en-US" i="1" dirty="0"/>
              <a:t>N </a:t>
            </a:r>
            <a:r>
              <a:rPr lang="en-US" i="1" dirty="0" err="1"/>
              <a:t>Engl</a:t>
            </a:r>
            <a:r>
              <a:rPr lang="en-US" i="1" dirty="0"/>
              <a:t> J Med</a:t>
            </a:r>
            <a:r>
              <a:rPr lang="en-US" dirty="0"/>
              <a:t>. 2019.</a:t>
            </a:r>
            <a:endParaRPr lang="en-GB" sz="1800" dirty="0">
              <a:solidFill>
                <a:srgbClr val="000000"/>
              </a:solidFill>
            </a:endParaRPr>
          </a:p>
        </p:txBody>
      </p:sp>
      <p:graphicFrame>
        <p:nvGraphicFramePr>
          <p:cNvPr id="195" name="Table 194">
            <a:extLst>
              <a:ext uri="{FF2B5EF4-FFF2-40B4-BE49-F238E27FC236}">
                <a16:creationId xmlns:a16="http://schemas.microsoft.com/office/drawing/2014/main" id="{E24D2A7C-6956-4BE9-808E-750D93C5EEC1}"/>
              </a:ext>
            </a:extLst>
          </p:cNvPr>
          <p:cNvGraphicFramePr>
            <a:graphicFrameLocks noGrp="1"/>
          </p:cNvGraphicFramePr>
          <p:nvPr/>
        </p:nvGraphicFramePr>
        <p:xfrm>
          <a:off x="1425082" y="1165410"/>
          <a:ext cx="9244556" cy="4960620"/>
        </p:xfrm>
        <a:graphic>
          <a:graphicData uri="http://schemas.openxmlformats.org/drawingml/2006/table">
            <a:tbl>
              <a:tblPr firstRow="1" bandRow="1">
                <a:tableStyleId>{5940675A-B579-460E-94D1-54222C63F5DA}</a:tableStyleId>
              </a:tblPr>
              <a:tblGrid>
                <a:gridCol w="2411624">
                  <a:extLst>
                    <a:ext uri="{9D8B030D-6E8A-4147-A177-3AD203B41FA5}">
                      <a16:colId xmlns:a16="http://schemas.microsoft.com/office/drawing/2014/main" val="2737385120"/>
                    </a:ext>
                  </a:extLst>
                </a:gridCol>
                <a:gridCol w="1215722">
                  <a:extLst>
                    <a:ext uri="{9D8B030D-6E8A-4147-A177-3AD203B41FA5}">
                      <a16:colId xmlns:a16="http://schemas.microsoft.com/office/drawing/2014/main" val="3118573674"/>
                    </a:ext>
                  </a:extLst>
                </a:gridCol>
                <a:gridCol w="1403189">
                  <a:extLst>
                    <a:ext uri="{9D8B030D-6E8A-4147-A177-3AD203B41FA5}">
                      <a16:colId xmlns:a16="http://schemas.microsoft.com/office/drawing/2014/main" val="4023174120"/>
                    </a:ext>
                  </a:extLst>
                </a:gridCol>
                <a:gridCol w="2629023">
                  <a:extLst>
                    <a:ext uri="{9D8B030D-6E8A-4147-A177-3AD203B41FA5}">
                      <a16:colId xmlns:a16="http://schemas.microsoft.com/office/drawing/2014/main" val="1663498866"/>
                    </a:ext>
                  </a:extLst>
                </a:gridCol>
                <a:gridCol w="1584998">
                  <a:extLst>
                    <a:ext uri="{9D8B030D-6E8A-4147-A177-3AD203B41FA5}">
                      <a16:colId xmlns:a16="http://schemas.microsoft.com/office/drawing/2014/main" val="3206588633"/>
                    </a:ext>
                  </a:extLst>
                </a:gridCol>
              </a:tblGrid>
              <a:tr h="152390">
                <a:tc>
                  <a:txBody>
                    <a:bodyPr/>
                    <a:lstStyle/>
                    <a:p>
                      <a:pPr algn="l"/>
                      <a:r>
                        <a:rPr lang="en-US" sz="1050" b="1" dirty="0">
                          <a:solidFill>
                            <a:schemeClr val="bg1"/>
                          </a:solidFill>
                        </a:rPr>
                        <a:t>Subgroup</a:t>
                      </a:r>
                    </a:p>
                  </a:txBody>
                  <a:tcPr marL="45720" marR="0" marT="0" marB="0" anchor="ctr">
                    <a:lnL w="12700" cmpd="sng">
                      <a:noFill/>
                    </a:lnL>
                    <a:lnR w="12700" cmpd="sng">
                      <a:noFill/>
                    </a:lnR>
                    <a:lnT w="12700" cmpd="sng">
                      <a:noFill/>
                    </a:lnT>
                    <a:lnB w="12700" cmpd="sng">
                      <a:noFill/>
                    </a:lnB>
                    <a:solidFill>
                      <a:schemeClr val="accent2"/>
                    </a:solidFill>
                  </a:tcPr>
                </a:tc>
                <a:tc>
                  <a:txBody>
                    <a:bodyPr/>
                    <a:lstStyle/>
                    <a:p>
                      <a:pPr algn="ctr"/>
                      <a:r>
                        <a:rPr lang="en-US" sz="1050" b="1" dirty="0">
                          <a:solidFill>
                            <a:schemeClr val="bg1"/>
                          </a:solidFill>
                        </a:rPr>
                        <a:t>Ticagrelor n/N (%)</a:t>
                      </a:r>
                    </a:p>
                  </a:txBody>
                  <a:tcPr marL="45720" marR="0" marT="0" marB="0" anchor="b">
                    <a:lnL w="12700" cmpd="sng">
                      <a:noFill/>
                    </a:lnL>
                    <a:lnR w="12700" cmpd="sng">
                      <a:noFill/>
                    </a:lnR>
                    <a:lnT w="12700" cmpd="sng">
                      <a:noFill/>
                    </a:lnT>
                    <a:lnB w="12700" cmpd="sng">
                      <a:noFill/>
                    </a:lnB>
                    <a:solidFill>
                      <a:schemeClr val="accent2"/>
                    </a:solidFill>
                  </a:tcPr>
                </a:tc>
                <a:tc>
                  <a:txBody>
                    <a:bodyPr/>
                    <a:lstStyle/>
                    <a:p>
                      <a:pPr algn="ctr"/>
                      <a:r>
                        <a:rPr lang="en-US" sz="1050" b="1" dirty="0">
                          <a:solidFill>
                            <a:schemeClr val="bg1"/>
                          </a:solidFill>
                        </a:rPr>
                        <a:t>Prasugrel n/N (%)</a:t>
                      </a:r>
                    </a:p>
                  </a:txBody>
                  <a:tcPr marL="45720" marR="0" marT="0" marB="0" anchor="b">
                    <a:lnL w="12700" cmpd="sng">
                      <a:noFill/>
                    </a:lnL>
                    <a:lnR w="12700" cmpd="sng">
                      <a:noFill/>
                    </a:lnR>
                    <a:lnT w="12700" cmpd="sng">
                      <a:noFill/>
                    </a:lnT>
                    <a:lnB w="12700" cmpd="sng">
                      <a:noFill/>
                    </a:lnB>
                    <a:solidFill>
                      <a:schemeClr val="accent2"/>
                    </a:solidFill>
                  </a:tcPr>
                </a:tc>
                <a:tc>
                  <a:txBody>
                    <a:bodyPr/>
                    <a:lstStyle/>
                    <a:p>
                      <a:pPr algn="ctr"/>
                      <a:endParaRPr lang="en-US" sz="1050" b="1" dirty="0">
                        <a:solidFill>
                          <a:schemeClr val="bg1"/>
                        </a:solidFill>
                      </a:endParaRPr>
                    </a:p>
                  </a:txBody>
                  <a:tcPr marL="45720" marR="0" marT="0" marB="0" anchor="b">
                    <a:lnL w="12700" cmpd="sng">
                      <a:noFill/>
                    </a:lnL>
                    <a:lnR w="12700" cmpd="sng">
                      <a:noFill/>
                    </a:lnR>
                    <a:lnT w="12700" cmpd="sng">
                      <a:noFill/>
                    </a:lnT>
                    <a:lnB w="12700" cmpd="sng">
                      <a:noFill/>
                    </a:lnB>
                    <a:solidFill>
                      <a:schemeClr val="accent2"/>
                    </a:solidFill>
                  </a:tcPr>
                </a:tc>
                <a:tc>
                  <a:txBody>
                    <a:bodyPr/>
                    <a:lstStyle/>
                    <a:p>
                      <a:pPr algn="ctr"/>
                      <a:r>
                        <a:rPr lang="en-US" sz="1050" b="1" dirty="0">
                          <a:solidFill>
                            <a:schemeClr val="bg1"/>
                          </a:solidFill>
                        </a:rPr>
                        <a:t>Hazard Ratio (95% CI)</a:t>
                      </a:r>
                    </a:p>
                  </a:txBody>
                  <a:tcPr marL="45720" marR="0" marT="0" marB="0" anchor="b">
                    <a:lnL w="12700" cmpd="sng">
                      <a:noFill/>
                    </a:lnL>
                    <a:lnR w="12700" cmpd="sng">
                      <a:noFill/>
                    </a:lnR>
                    <a:lnT w="12700" cmpd="sng">
                      <a:noFill/>
                    </a:lnT>
                    <a:lnB w="12700" cmpd="sng">
                      <a:noFill/>
                    </a:lnB>
                    <a:solidFill>
                      <a:schemeClr val="accent2"/>
                    </a:solidFill>
                  </a:tcPr>
                </a:tc>
                <a:extLst>
                  <a:ext uri="{0D108BD9-81ED-4DB2-BD59-A6C34878D82A}">
                    <a16:rowId xmlns:a16="http://schemas.microsoft.com/office/drawing/2014/main" val="4046239986"/>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Overall</a:t>
                      </a:r>
                    </a:p>
                  </a:txBody>
                  <a:tcPr marL="45720" marR="0" marT="0" marB="0" anchor="ctr">
                    <a:lnL w="12700" cmpd="sng">
                      <a:noFill/>
                    </a:lnL>
                    <a:lnR w="12700" cmpd="sng">
                      <a:noFill/>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altLang="en-US" sz="105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184/2012 (9.3)</a:t>
                      </a:r>
                    </a:p>
                  </a:txBody>
                  <a:tcPr marL="45720" marR="0" marT="0" marB="0" anchor="ctr">
                    <a:lnL w="12700" cmpd="sng">
                      <a:noFill/>
                    </a:lnL>
                    <a:lnR w="12700" cmpd="sng">
                      <a:noFill/>
                    </a:lnR>
                    <a:lnT w="12700" cmpd="sng">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altLang="en-US" sz="105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137/2006 (6.9)</a:t>
                      </a:r>
                    </a:p>
                  </a:txBody>
                  <a:tcPr marL="45720" marR="0" marT="0" marB="0" anchor="ctr">
                    <a:lnL w="12700" cmpd="sng">
                      <a:noFill/>
                    </a:lnL>
                    <a:lnR w="12700" cmpd="sng">
                      <a:noFill/>
                    </a:lnR>
                    <a:lnT w="12700" cmpd="sng">
                      <a:noFill/>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mpd="sng">
                      <a:noFill/>
                    </a:lnL>
                    <a:lnR w="12700" cmpd="sng">
                      <a:noFill/>
                    </a:lnR>
                    <a:lnT w="12700" cmpd="sng">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10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1.36 (1.09–1.70)</a:t>
                      </a:r>
                    </a:p>
                  </a:txBody>
                  <a:tcPr marL="45720" marR="0" marT="0" marB="0" anchor="ctr">
                    <a:lnL w="12700" cmpd="sng">
                      <a:noFill/>
                    </a:lnL>
                    <a:lnR w="12700" cmpd="sng">
                      <a:noFill/>
                    </a:lnR>
                    <a:lnT w="12700" cmpd="sng">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1291588388"/>
                  </a:ext>
                </a:extLst>
              </a:tr>
              <a:tr h="152390">
                <a:tc>
                  <a:txBody>
                    <a:bodyPr/>
                    <a:lstStyle/>
                    <a:p>
                      <a:pPr>
                        <a:buClr>
                          <a:schemeClr val="accent1"/>
                        </a:buClr>
                      </a:pPr>
                      <a:r>
                        <a:rPr lang="en-US" sz="1050" b="1" dirty="0"/>
                        <a:t>Age</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40313014"/>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 75 years</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74/490 (15.3)</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66/492 (13.7)</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1.19 (0.85–1.66)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24406502"/>
                  </a:ext>
                </a:extLst>
              </a:tr>
              <a:tr h="152390">
                <a:tc>
                  <a:txBody>
                    <a:bodyPr/>
                    <a:lstStyle/>
                    <a:p>
                      <a:r>
                        <a:rPr lang="en-US" sz="1050" dirty="0"/>
                        <a:t>&lt; 75 years</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110/1522 (7.3)</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71/1514 (4.8)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1.55 (1.15–2.09)</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83528067"/>
                  </a:ext>
                </a:extLst>
              </a:tr>
              <a:tr h="152390">
                <a:tc>
                  <a:txBody>
                    <a:bodyPr/>
                    <a:lstStyle/>
                    <a:p>
                      <a:pPr>
                        <a:buClr>
                          <a:schemeClr val="accent1"/>
                        </a:buClr>
                      </a:pPr>
                      <a:r>
                        <a:rPr lang="en-US" sz="1050" b="1" dirty="0"/>
                        <a:t>Sex</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8832165"/>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Female</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42/478 (8.9)</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39/478 (8.3)</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1.10 (0.71–1.70)</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52807524"/>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latin typeface="+mn-lt"/>
                          <a:ea typeface="+mn-ea"/>
                          <a:cs typeface="+mn-cs"/>
                        </a:rPr>
                        <a:t>Male</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142/1534 (9.4)</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98/1528 (6.5)</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1.47 (1.13–1.90)</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40515247"/>
                  </a:ext>
                </a:extLst>
              </a:tr>
              <a:tr h="152390">
                <a:tc>
                  <a:txBody>
                    <a:bodyPr/>
                    <a:lstStyle/>
                    <a:p>
                      <a:r>
                        <a:rPr lang="en-US" sz="1050" b="1" dirty="0"/>
                        <a:t>Smoking Status</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68870260"/>
                  </a:ext>
                </a:extLst>
              </a:tr>
              <a:tr h="85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Active</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47/682 (7)</a:t>
                      </a: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41/667 (6.2)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1.15 (0.76–1.75)</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8428380"/>
                  </a:ext>
                </a:extLst>
              </a:tr>
              <a:tr h="152390">
                <a:tc>
                  <a:txBody>
                    <a:bodyPr/>
                    <a:lstStyle/>
                    <a:p>
                      <a:r>
                        <a:rPr lang="en-US" sz="1050" dirty="0"/>
                        <a:t>Non-active</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133/1320 (10.2)</a:t>
                      </a: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94/1332 (7.2)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1.44 (1.10–1.87)</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81559109"/>
                  </a:ext>
                </a:extLst>
              </a:tr>
              <a:tr h="152390">
                <a:tc>
                  <a:txBody>
                    <a:bodyPr/>
                    <a:lstStyle/>
                    <a:p>
                      <a:pPr>
                        <a:buClr>
                          <a:schemeClr val="accent1"/>
                        </a:buClr>
                      </a:pPr>
                      <a:r>
                        <a:rPr lang="en-US" sz="1050" b="1" dirty="0"/>
                        <a:t>Weight</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8722153"/>
                  </a:ext>
                </a:extLst>
              </a:tr>
              <a:tr h="152390">
                <a:tc>
                  <a:txBody>
                    <a:bodyPr/>
                    <a:lstStyle/>
                    <a:p>
                      <a:r>
                        <a:rPr lang="en-US" sz="1050" dirty="0"/>
                        <a:t>&lt; 60 kg</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13/108 (12.2)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10/94 (10.7)</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1.18 (0.52–2.71)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81308113"/>
                  </a:ext>
                </a:extLst>
              </a:tr>
              <a:tr h="152390">
                <a:tc>
                  <a:txBody>
                    <a:bodyPr/>
                    <a:lstStyle/>
                    <a:p>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60 kg</a:t>
                      </a:r>
                      <a:endParaRPr lang="en-US" sz="1050" dirty="0"/>
                    </a:p>
                  </a:txBody>
                  <a:tcPr marL="13716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171/1895 (9.1)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124/1894 (6.4)</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1.40 (1.11–1.77)</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85567648"/>
                  </a:ext>
                </a:extLst>
              </a:tr>
              <a:tr h="152390">
                <a:tc gridSpan="2">
                  <a:txBody>
                    <a:bodyPr/>
                    <a:lstStyle/>
                    <a:p>
                      <a:r>
                        <a:rPr lang="en-US" sz="1050" b="1" dirty="0">
                          <a:solidFill>
                            <a:schemeClr val="tx1"/>
                          </a:solidFill>
                        </a:rPr>
                        <a:t>Diabetes mellitus</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hMerge="1">
                  <a:txBody>
                    <a:bodyPr/>
                    <a:lstStyle/>
                    <a:p>
                      <a:pPr algn="ctr"/>
                      <a:endParaRPr lang="en-US" sz="100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63007790"/>
                  </a:ext>
                </a:extLst>
              </a:tr>
              <a:tr h="152390">
                <a:tc>
                  <a:txBody>
                    <a:bodyPr/>
                    <a:lstStyle/>
                    <a:p>
                      <a:r>
                        <a:rPr lang="en-US" sz="1050" dirty="0"/>
                        <a:t>Yes</a:t>
                      </a:r>
                    </a:p>
                  </a:txBody>
                  <a:tcPr marL="13716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51/463 (11.2)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55/429(13)</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0.84 (0.58–1.24)</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50939878"/>
                  </a:ext>
                </a:extLst>
              </a:tr>
              <a:tr h="152390">
                <a:tc>
                  <a:txBody>
                    <a:bodyPr/>
                    <a:lstStyle/>
                    <a:p>
                      <a:r>
                        <a:rPr lang="en-US" sz="1050" dirty="0"/>
                        <a:t>No</a:t>
                      </a:r>
                    </a:p>
                  </a:txBody>
                  <a:tcPr marL="13716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132/1548 (8.6)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81/1576 (5.2)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1.70 (1.29–2.24)</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74827643"/>
                  </a:ext>
                </a:extLst>
              </a:tr>
              <a:tr h="152390">
                <a:tc>
                  <a:txBody>
                    <a:bodyPr/>
                    <a:lstStyle/>
                    <a:p>
                      <a:pPr>
                        <a:buClr>
                          <a:schemeClr val="accent1"/>
                        </a:buClr>
                      </a:pPr>
                      <a:r>
                        <a:rPr lang="en-US" sz="1050" b="1" dirty="0"/>
                        <a:t>Creatinine</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20512010"/>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 83.1 µmol/L</a:t>
                      </a:r>
                    </a:p>
                  </a:txBody>
                  <a:tcPr marL="13716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125/1005 (12.6)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88/1009 (8.8)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1.46 (1.11–1.92)</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53415795"/>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&lt; 83.1 µmol/L</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59/1002 (6)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49/996 (5)</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1.21 (0.83–1.76)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33448440"/>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Current smoker</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23345721"/>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t>Yes</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19/31 (62.6)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18/34 (52.9)</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1.29 (0.67–2.47)</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62712301"/>
                  </a:ext>
                </a:extLst>
              </a:tr>
              <a:tr h="152390">
                <a:tc>
                  <a:txBody>
                    <a:bodyPr/>
                    <a:lstStyle/>
                    <a:p>
                      <a:r>
                        <a:rPr lang="en-US" sz="1050" dirty="0"/>
                        <a:t>No</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165/1981 (8.4)</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119/1972 (6.1)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1.40 (1.11–1.78)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57651550"/>
                  </a:ext>
                </a:extLst>
              </a:tr>
              <a:tr h="152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t>Clinical presentation</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5964944"/>
                  </a:ext>
                </a:extLst>
              </a:tr>
              <a:tr h="152390">
                <a:tc>
                  <a:txBody>
                    <a:bodyPr/>
                    <a:lstStyle/>
                    <a:p>
                      <a:r>
                        <a:rPr lang="en-US" sz="1050" dirty="0"/>
                        <a:t>STEMI</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83/833 (10.1)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64/820 (7.9)</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1.31 (0.94–1.81)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5568312"/>
                  </a:ext>
                </a:extLst>
              </a:tr>
              <a:tr h="152390">
                <a:tc>
                  <a:txBody>
                    <a:bodyPr/>
                    <a:lstStyle/>
                    <a:p>
                      <a:r>
                        <a:rPr lang="en-US" sz="1050" dirty="0"/>
                        <a:t>NSTEMI</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81/930 (8.8)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60/925 (6.6)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1.36 (0.97–1.90)</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26861965"/>
                  </a:ext>
                </a:extLst>
              </a:tr>
              <a:tr h="152390">
                <a:tc>
                  <a:txBody>
                    <a:bodyPr/>
                    <a:lstStyle/>
                    <a:p>
                      <a:r>
                        <a:rPr lang="en-US" sz="1050" dirty="0"/>
                        <a:t>Unstable angina</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20/249 (8.2)</a:t>
                      </a:r>
                      <a:endPar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13/261 (5.1)</a:t>
                      </a:r>
                      <a:endPar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1.62 (0.81</a:t>
                      </a: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3.26)</a:t>
                      </a:r>
                      <a:endPar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304060"/>
                  </a:ext>
                </a:extLst>
              </a:tr>
              <a:tr h="152390">
                <a:tc>
                  <a:txBody>
                    <a:bodyPr/>
                    <a:lstStyle/>
                    <a:p>
                      <a:r>
                        <a:rPr lang="en-US" sz="1050" b="1" dirty="0"/>
                        <a:t>Treatment strategy</a:t>
                      </a:r>
                    </a:p>
                  </a:txBody>
                  <a:tcPr marL="45720" marR="0" marT="0" marB="0" anchor="ctr">
                    <a:lnL w="12700" cmpd="sng">
                      <a:noFill/>
                    </a:lnL>
                    <a:lnR w="12700" cap="flat" cmpd="sng" algn="ctr">
                      <a:noFill/>
                      <a:prstDash val="solid"/>
                      <a:round/>
                      <a:headEnd type="none" w="med" len="med"/>
                      <a:tailEnd type="none" w="med" len="med"/>
                    </a:lnR>
                    <a:lnT w="12700" cmpd="sng">
                      <a:noFill/>
                    </a:lnT>
                    <a:lnB w="12700" cmpd="sng">
                      <a:noFill/>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solidFill>
                          <a:schemeClr val="tx1"/>
                        </a:solidFill>
                      </a:endParaRP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07831369"/>
                  </a:ext>
                </a:extLst>
              </a:tr>
              <a:tr h="152390">
                <a:tc>
                  <a:txBody>
                    <a:bodyPr/>
                    <a:lstStyle/>
                    <a:p>
                      <a:r>
                        <a:rPr lang="en-US" sz="1050" dirty="0"/>
                        <a:t>PCI</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162/1676 (9.8)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120/1701 (7.1)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1.41 (1.11–1.78)</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31839597"/>
                  </a:ext>
                </a:extLst>
              </a:tr>
              <a:tr h="152390">
                <a:tc>
                  <a:txBody>
                    <a:bodyPr/>
                    <a:lstStyle/>
                    <a:p>
                      <a:r>
                        <a:rPr lang="en-US" sz="1050" dirty="0"/>
                        <a:t>Conservative</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17/285 (6.1)</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12/268 (4.6)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1.29 (0.62–2.70)</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67587445"/>
                  </a:ext>
                </a:extLst>
              </a:tr>
              <a:tr h="152390">
                <a:tc>
                  <a:txBody>
                    <a:bodyPr/>
                    <a:lstStyle/>
                    <a:p>
                      <a:r>
                        <a:rPr lang="en-US" sz="1050" dirty="0"/>
                        <a:t>CABG</a:t>
                      </a:r>
                    </a:p>
                  </a:txBody>
                  <a:tcPr marL="137160" marR="0" marT="0" marB="0" anchor="ctr">
                    <a:lnL w="12700" cmpd="sng">
                      <a:noFill/>
                    </a:lnL>
                    <a:lnR w="12700" cap="flat" cmpd="sng" algn="ctr">
                      <a:no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5/47 (10.6)</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5/36 (13.9)</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US" sz="1050" dirty="0"/>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rPr>
                        <a:t>0.66 (0.19–2.30)</a:t>
                      </a:r>
                    </a:p>
                  </a:txBody>
                  <a:tcPr marL="4572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8998944"/>
                  </a:ext>
                </a:extLst>
              </a:tr>
            </a:tbl>
          </a:graphicData>
        </a:graphic>
      </p:graphicFrame>
      <p:grpSp>
        <p:nvGrpSpPr>
          <p:cNvPr id="9" name="Group 8">
            <a:extLst>
              <a:ext uri="{FF2B5EF4-FFF2-40B4-BE49-F238E27FC236}">
                <a16:creationId xmlns:a16="http://schemas.microsoft.com/office/drawing/2014/main" id="{53FF2015-3193-4274-B134-41D358B93F0F}"/>
              </a:ext>
            </a:extLst>
          </p:cNvPr>
          <p:cNvGrpSpPr/>
          <p:nvPr/>
        </p:nvGrpSpPr>
        <p:grpSpPr>
          <a:xfrm>
            <a:off x="6468975" y="1302707"/>
            <a:ext cx="2810942" cy="5486762"/>
            <a:chOff x="6468975" y="1052187"/>
            <a:chExt cx="2810942" cy="5486762"/>
          </a:xfrm>
        </p:grpSpPr>
        <p:grpSp>
          <p:nvGrpSpPr>
            <p:cNvPr id="104" name="Group 103">
              <a:extLst>
                <a:ext uri="{FF2B5EF4-FFF2-40B4-BE49-F238E27FC236}">
                  <a16:creationId xmlns:a16="http://schemas.microsoft.com/office/drawing/2014/main" id="{422CD73A-FDFB-4861-A932-A00D5D884B7F}"/>
                </a:ext>
              </a:extLst>
            </p:cNvPr>
            <p:cNvGrpSpPr/>
            <p:nvPr/>
          </p:nvGrpSpPr>
          <p:grpSpPr>
            <a:xfrm>
              <a:off x="7431412" y="1115755"/>
              <a:ext cx="356311" cy="53614"/>
              <a:chOff x="4119356" y="982997"/>
              <a:chExt cx="356311" cy="53614"/>
            </a:xfrm>
          </p:grpSpPr>
          <p:cxnSp>
            <p:nvCxnSpPr>
              <p:cNvPr id="105" name="Straight Connector 104">
                <a:extLst>
                  <a:ext uri="{FF2B5EF4-FFF2-40B4-BE49-F238E27FC236}">
                    <a16:creationId xmlns:a16="http://schemas.microsoft.com/office/drawing/2014/main" id="{6EA775E8-7D85-4E32-9757-DA5BA3DD7410}"/>
                  </a:ext>
                </a:extLst>
              </p:cNvPr>
              <p:cNvCxnSpPr>
                <a:cxnSpLocks/>
              </p:cNvCxnSpPr>
              <p:nvPr/>
            </p:nvCxnSpPr>
            <p:spPr bwMode="auto">
              <a:xfrm>
                <a:off x="4119356" y="1010513"/>
                <a:ext cx="3563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C289645C-AC68-410B-8817-8C6724ABABBA}"/>
                  </a:ext>
                </a:extLst>
              </p:cNvPr>
              <p:cNvSpPr/>
              <p:nvPr/>
            </p:nvSpPr>
            <p:spPr bwMode="auto">
              <a:xfrm>
                <a:off x="4245538" y="982997"/>
                <a:ext cx="53615" cy="53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107" name="Rectangle 6">
              <a:extLst>
                <a:ext uri="{FF2B5EF4-FFF2-40B4-BE49-F238E27FC236}">
                  <a16:creationId xmlns:a16="http://schemas.microsoft.com/office/drawing/2014/main" id="{D05E4DC8-DB77-46D1-B3E1-83FD225AE347}"/>
                </a:ext>
              </a:extLst>
            </p:cNvPr>
            <p:cNvSpPr>
              <a:spLocks noChangeArrowheads="1"/>
            </p:cNvSpPr>
            <p:nvPr/>
          </p:nvSpPr>
          <p:spPr bwMode="auto">
            <a:xfrm>
              <a:off x="6468975" y="6400450"/>
              <a:ext cx="8399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accent1"/>
                  </a:solidFill>
                  <a:latin typeface="Arial" panose="020B0604020202020204" pitchFamily="34" charset="0"/>
                  <a:ea typeface="MS PGothic" panose="020B0600070205080204" pitchFamily="34" charset="-128"/>
                </a:defRPr>
              </a:lvl2pPr>
              <a:lvl3pPr marL="1143000" indent="-228600">
                <a:spcBef>
                  <a:spcPct val="200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9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Ticagrelor better</a:t>
              </a:r>
            </a:p>
          </p:txBody>
        </p:sp>
        <p:sp>
          <p:nvSpPr>
            <p:cNvPr id="108" name="Rectangle 7">
              <a:extLst>
                <a:ext uri="{FF2B5EF4-FFF2-40B4-BE49-F238E27FC236}">
                  <a16:creationId xmlns:a16="http://schemas.microsoft.com/office/drawing/2014/main" id="{01BC2522-453E-404B-8C6A-3113D095F2C7}"/>
                </a:ext>
              </a:extLst>
            </p:cNvPr>
            <p:cNvSpPr>
              <a:spLocks noChangeArrowheads="1"/>
            </p:cNvSpPr>
            <p:nvPr/>
          </p:nvSpPr>
          <p:spPr bwMode="auto">
            <a:xfrm>
              <a:off x="7458232" y="6400450"/>
              <a:ext cx="82073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20000"/>
                </a:spcBef>
                <a:buChar char="–"/>
                <a:defRPr sz="2000">
                  <a:solidFill>
                    <a:schemeClr val="accent1"/>
                  </a:solidFill>
                  <a:latin typeface="Arial" panose="020B0604020202020204" pitchFamily="34" charset="0"/>
                  <a:ea typeface="MS PGothic" panose="020B0600070205080204" pitchFamily="34" charset="-128"/>
                </a:defRPr>
              </a:lvl2pPr>
              <a:lvl3pPr marL="1143000" indent="-228600">
                <a:spcBef>
                  <a:spcPct val="200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ct val="200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ct val="200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9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n-cs"/>
                </a:rPr>
                <a:t>Prasugrel better</a:t>
              </a:r>
            </a:p>
          </p:txBody>
        </p:sp>
        <p:grpSp>
          <p:nvGrpSpPr>
            <p:cNvPr id="109" name="Group 108">
              <a:extLst>
                <a:ext uri="{FF2B5EF4-FFF2-40B4-BE49-F238E27FC236}">
                  <a16:creationId xmlns:a16="http://schemas.microsoft.com/office/drawing/2014/main" id="{CAB9221A-CF16-4972-B77D-E2D95C9B7E42}"/>
                </a:ext>
              </a:extLst>
            </p:cNvPr>
            <p:cNvGrpSpPr/>
            <p:nvPr/>
          </p:nvGrpSpPr>
          <p:grpSpPr>
            <a:xfrm>
              <a:off x="6784181" y="1052187"/>
              <a:ext cx="2325902" cy="5002744"/>
              <a:chOff x="1591706" y="925779"/>
              <a:chExt cx="2325902" cy="5002744"/>
            </a:xfrm>
          </p:grpSpPr>
          <p:cxnSp>
            <p:nvCxnSpPr>
              <p:cNvPr id="110" name="Straight Connector 16391">
                <a:extLst>
                  <a:ext uri="{FF2B5EF4-FFF2-40B4-BE49-F238E27FC236}">
                    <a16:creationId xmlns:a16="http://schemas.microsoft.com/office/drawing/2014/main" id="{E75994EB-4D9F-4C1D-BD1B-2F3663AC57DD}"/>
                  </a:ext>
                </a:extLst>
              </p:cNvPr>
              <p:cNvCxnSpPr>
                <a:cxnSpLocks/>
              </p:cNvCxnSpPr>
              <p:nvPr/>
            </p:nvCxnSpPr>
            <p:spPr>
              <a:xfrm>
                <a:off x="2183842" y="925779"/>
                <a:ext cx="0" cy="493308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1" name="Group 110">
                <a:extLst>
                  <a:ext uri="{FF2B5EF4-FFF2-40B4-BE49-F238E27FC236}">
                    <a16:creationId xmlns:a16="http://schemas.microsoft.com/office/drawing/2014/main" id="{299E406B-CE59-4B42-AC47-795333481D3F}"/>
                  </a:ext>
                </a:extLst>
              </p:cNvPr>
              <p:cNvGrpSpPr/>
              <p:nvPr/>
            </p:nvGrpSpPr>
            <p:grpSpPr>
              <a:xfrm>
                <a:off x="1591706" y="5853160"/>
                <a:ext cx="2325902" cy="75363"/>
                <a:chOff x="1591706" y="5853160"/>
                <a:chExt cx="2325902" cy="75363"/>
              </a:xfrm>
            </p:grpSpPr>
            <p:sp>
              <p:nvSpPr>
                <p:cNvPr id="112" name="Line 3">
                  <a:extLst>
                    <a:ext uri="{FF2B5EF4-FFF2-40B4-BE49-F238E27FC236}">
                      <a16:creationId xmlns:a16="http://schemas.microsoft.com/office/drawing/2014/main" id="{BB65FB73-FF28-482B-AE57-66AA20F48ECD}"/>
                    </a:ext>
                  </a:extLst>
                </p:cNvPr>
                <p:cNvSpPr>
                  <a:spLocks noChangeShapeType="1"/>
                </p:cNvSpPr>
                <p:nvPr/>
              </p:nvSpPr>
              <p:spPr bwMode="auto">
                <a:xfrm flipH="1" flipV="1">
                  <a:off x="1591706" y="5858862"/>
                  <a:ext cx="231804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367A0954-D8A2-4D6B-A0F9-157D36C7CE6B}"/>
                    </a:ext>
                  </a:extLst>
                </p:cNvPr>
                <p:cNvCxnSpPr/>
                <p:nvPr/>
              </p:nvCxnSpPr>
              <p:spPr>
                <a:xfrm>
                  <a:off x="3917608"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B63A318-AAF6-460E-95C1-0EF895557B49}"/>
                    </a:ext>
                  </a:extLst>
                </p:cNvPr>
                <p:cNvCxnSpPr/>
                <p:nvPr/>
              </p:nvCxnSpPr>
              <p:spPr>
                <a:xfrm>
                  <a:off x="3623613"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49CA9C1-3D08-4287-8773-918AC4EA7542}"/>
                    </a:ext>
                  </a:extLst>
                </p:cNvPr>
                <p:cNvCxnSpPr/>
                <p:nvPr/>
              </p:nvCxnSpPr>
              <p:spPr>
                <a:xfrm>
                  <a:off x="3336020"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CAF15AD-A826-4FFC-946E-6324DE8A6593}"/>
                    </a:ext>
                  </a:extLst>
                </p:cNvPr>
                <p:cNvCxnSpPr/>
                <p:nvPr/>
              </p:nvCxnSpPr>
              <p:spPr>
                <a:xfrm>
                  <a:off x="3040414"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F7220EB-AA0B-4D93-875C-028D4470B5B6}"/>
                    </a:ext>
                  </a:extLst>
                </p:cNvPr>
                <p:cNvCxnSpPr/>
                <p:nvPr/>
              </p:nvCxnSpPr>
              <p:spPr>
                <a:xfrm>
                  <a:off x="2762028"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28E771F-7088-4A9A-AC5D-B983C1402BDD}"/>
                    </a:ext>
                  </a:extLst>
                </p:cNvPr>
                <p:cNvCxnSpPr/>
                <p:nvPr/>
              </p:nvCxnSpPr>
              <p:spPr>
                <a:xfrm>
                  <a:off x="2471976"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8DA477D-41EB-432B-98B0-34830F8C923A}"/>
                    </a:ext>
                  </a:extLst>
                </p:cNvPr>
                <p:cNvCxnSpPr/>
                <p:nvPr/>
              </p:nvCxnSpPr>
              <p:spPr>
                <a:xfrm>
                  <a:off x="2183005"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8905A95-4911-4A5A-9F1A-3FE70EBABF0C}"/>
                    </a:ext>
                  </a:extLst>
                </p:cNvPr>
                <p:cNvCxnSpPr/>
                <p:nvPr/>
              </p:nvCxnSpPr>
              <p:spPr>
                <a:xfrm>
                  <a:off x="1890495"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59427BD-6116-472B-818D-EB3F3EC69756}"/>
                    </a:ext>
                  </a:extLst>
                </p:cNvPr>
                <p:cNvCxnSpPr/>
                <p:nvPr/>
              </p:nvCxnSpPr>
              <p:spPr>
                <a:xfrm>
                  <a:off x="1600444" y="5853160"/>
                  <a:ext cx="0" cy="753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22" name="Group 121">
              <a:extLst>
                <a:ext uri="{FF2B5EF4-FFF2-40B4-BE49-F238E27FC236}">
                  <a16:creationId xmlns:a16="http://schemas.microsoft.com/office/drawing/2014/main" id="{4754C1EC-3D58-4829-9524-FB22D93A071D}"/>
                </a:ext>
              </a:extLst>
            </p:cNvPr>
            <p:cNvGrpSpPr/>
            <p:nvPr/>
          </p:nvGrpSpPr>
          <p:grpSpPr>
            <a:xfrm>
              <a:off x="6673289" y="6053328"/>
              <a:ext cx="2606628" cy="243853"/>
              <a:chOff x="1480814" y="6189570"/>
              <a:chExt cx="2606628" cy="243853"/>
            </a:xfrm>
          </p:grpSpPr>
          <p:sp>
            <p:nvSpPr>
              <p:cNvPr id="123" name="TextBox 122">
                <a:extLst>
                  <a:ext uri="{FF2B5EF4-FFF2-40B4-BE49-F238E27FC236}">
                    <a16:creationId xmlns:a16="http://schemas.microsoft.com/office/drawing/2014/main" id="{4EA37C32-B7A3-4542-8759-8187AD806FE0}"/>
                  </a:ext>
                </a:extLst>
              </p:cNvPr>
              <p:cNvSpPr txBox="1"/>
              <p:nvPr/>
            </p:nvSpPr>
            <p:spPr>
              <a:xfrm>
                <a:off x="1480814" y="6189570"/>
                <a:ext cx="248786"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a:t>
                </a:r>
              </a:p>
            </p:txBody>
          </p:sp>
          <p:cxnSp>
            <p:nvCxnSpPr>
              <p:cNvPr id="124" name="Straight Arrow Connector 123">
                <a:extLst>
                  <a:ext uri="{FF2B5EF4-FFF2-40B4-BE49-F238E27FC236}">
                    <a16:creationId xmlns:a16="http://schemas.microsoft.com/office/drawing/2014/main" id="{64912471-EDBC-4032-AE17-46212F1D1C79}"/>
                  </a:ext>
                </a:extLst>
              </p:cNvPr>
              <p:cNvCxnSpPr>
                <a:cxnSpLocks/>
              </p:cNvCxnSpPr>
              <p:nvPr/>
            </p:nvCxnSpPr>
            <p:spPr>
              <a:xfrm>
                <a:off x="2265757" y="6433423"/>
                <a:ext cx="5775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DCE2CA9-9168-48A2-B1CD-946810BE9053}"/>
                  </a:ext>
                </a:extLst>
              </p:cNvPr>
              <p:cNvCxnSpPr>
                <a:cxnSpLocks/>
              </p:cNvCxnSpPr>
              <p:nvPr/>
            </p:nvCxnSpPr>
            <p:spPr>
              <a:xfrm flipH="1">
                <a:off x="1571444" y="6433423"/>
                <a:ext cx="54503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32781FA4-B38C-49FE-A3BE-CD0C48CD7F15}"/>
                  </a:ext>
                </a:extLst>
              </p:cNvPr>
              <p:cNvSpPr txBox="1"/>
              <p:nvPr/>
            </p:nvSpPr>
            <p:spPr>
              <a:xfrm>
                <a:off x="1720316"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0.5</a:t>
                </a:r>
              </a:p>
            </p:txBody>
          </p:sp>
          <p:sp>
            <p:nvSpPr>
              <p:cNvPr id="127" name="TextBox 126">
                <a:extLst>
                  <a:ext uri="{FF2B5EF4-FFF2-40B4-BE49-F238E27FC236}">
                    <a16:creationId xmlns:a16="http://schemas.microsoft.com/office/drawing/2014/main" id="{AAA244BB-0FD9-4D60-90FA-BCE8093AAD00}"/>
                  </a:ext>
                </a:extLst>
              </p:cNvPr>
              <p:cNvSpPr txBox="1"/>
              <p:nvPr/>
            </p:nvSpPr>
            <p:spPr>
              <a:xfrm>
                <a:off x="2014310"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1.0</a:t>
                </a:r>
              </a:p>
            </p:txBody>
          </p:sp>
          <p:sp>
            <p:nvSpPr>
              <p:cNvPr id="128" name="TextBox 127">
                <a:extLst>
                  <a:ext uri="{FF2B5EF4-FFF2-40B4-BE49-F238E27FC236}">
                    <a16:creationId xmlns:a16="http://schemas.microsoft.com/office/drawing/2014/main" id="{299B3652-C3C3-4BA8-8646-616CA980E818}"/>
                  </a:ext>
                </a:extLst>
              </p:cNvPr>
              <p:cNvSpPr txBox="1"/>
              <p:nvPr/>
            </p:nvSpPr>
            <p:spPr>
              <a:xfrm>
                <a:off x="2302507"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1.5</a:t>
                </a:r>
              </a:p>
            </p:txBody>
          </p:sp>
          <p:sp>
            <p:nvSpPr>
              <p:cNvPr id="129" name="TextBox 128">
                <a:extLst>
                  <a:ext uri="{FF2B5EF4-FFF2-40B4-BE49-F238E27FC236}">
                    <a16:creationId xmlns:a16="http://schemas.microsoft.com/office/drawing/2014/main" id="{84D8F4A4-ECE8-4483-8444-C996EB38BA90}"/>
                  </a:ext>
                </a:extLst>
              </p:cNvPr>
              <p:cNvSpPr txBox="1"/>
              <p:nvPr/>
            </p:nvSpPr>
            <p:spPr>
              <a:xfrm>
                <a:off x="2604346"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2.0</a:t>
                </a:r>
              </a:p>
            </p:txBody>
          </p:sp>
          <p:sp>
            <p:nvSpPr>
              <p:cNvPr id="130" name="TextBox 129">
                <a:extLst>
                  <a:ext uri="{FF2B5EF4-FFF2-40B4-BE49-F238E27FC236}">
                    <a16:creationId xmlns:a16="http://schemas.microsoft.com/office/drawing/2014/main" id="{40564364-8132-4B3B-84E9-E808A66E8F77}"/>
                  </a:ext>
                </a:extLst>
              </p:cNvPr>
              <p:cNvSpPr txBox="1"/>
              <p:nvPr/>
            </p:nvSpPr>
            <p:spPr>
              <a:xfrm>
                <a:off x="2878926"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2.5</a:t>
                </a:r>
              </a:p>
            </p:txBody>
          </p:sp>
          <p:sp>
            <p:nvSpPr>
              <p:cNvPr id="131" name="TextBox 130">
                <a:extLst>
                  <a:ext uri="{FF2B5EF4-FFF2-40B4-BE49-F238E27FC236}">
                    <a16:creationId xmlns:a16="http://schemas.microsoft.com/office/drawing/2014/main" id="{247F872B-4BF1-4E4C-BCFC-4B4412F70192}"/>
                  </a:ext>
                </a:extLst>
              </p:cNvPr>
              <p:cNvSpPr txBox="1"/>
              <p:nvPr/>
            </p:nvSpPr>
            <p:spPr>
              <a:xfrm>
                <a:off x="3166518"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3.0</a:t>
                </a:r>
              </a:p>
            </p:txBody>
          </p:sp>
          <p:sp>
            <p:nvSpPr>
              <p:cNvPr id="132" name="TextBox 131">
                <a:extLst>
                  <a:ext uri="{FF2B5EF4-FFF2-40B4-BE49-F238E27FC236}">
                    <a16:creationId xmlns:a16="http://schemas.microsoft.com/office/drawing/2014/main" id="{E0641A67-2064-41F5-BBB5-D7057A6F8F06}"/>
                  </a:ext>
                </a:extLst>
              </p:cNvPr>
              <p:cNvSpPr txBox="1"/>
              <p:nvPr/>
            </p:nvSpPr>
            <p:spPr>
              <a:xfrm>
                <a:off x="3460512"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3.5</a:t>
                </a:r>
              </a:p>
            </p:txBody>
          </p:sp>
          <p:sp>
            <p:nvSpPr>
              <p:cNvPr id="133" name="TextBox 132">
                <a:extLst>
                  <a:ext uri="{FF2B5EF4-FFF2-40B4-BE49-F238E27FC236}">
                    <a16:creationId xmlns:a16="http://schemas.microsoft.com/office/drawing/2014/main" id="{1EF31EEF-FEF6-4B09-8254-DC85F8058BD7}"/>
                  </a:ext>
                </a:extLst>
              </p:cNvPr>
              <p:cNvSpPr txBox="1"/>
              <p:nvPr/>
            </p:nvSpPr>
            <p:spPr>
              <a:xfrm>
                <a:off x="3742475" y="6189570"/>
                <a:ext cx="344967" cy="2308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rPr>
                  <a:t>4.0</a:t>
                </a:r>
              </a:p>
            </p:txBody>
          </p:sp>
        </p:grpSp>
        <p:grpSp>
          <p:nvGrpSpPr>
            <p:cNvPr id="134" name="Group 133">
              <a:extLst>
                <a:ext uri="{FF2B5EF4-FFF2-40B4-BE49-F238E27FC236}">
                  <a16:creationId xmlns:a16="http://schemas.microsoft.com/office/drawing/2014/main" id="{2D20F98A-4ED6-40E0-B2F1-B347E881FD48}"/>
                </a:ext>
              </a:extLst>
            </p:cNvPr>
            <p:cNvGrpSpPr/>
            <p:nvPr/>
          </p:nvGrpSpPr>
          <p:grpSpPr>
            <a:xfrm>
              <a:off x="7285837" y="1435660"/>
              <a:ext cx="489600" cy="59565"/>
              <a:chOff x="3973781" y="1315602"/>
              <a:chExt cx="489600" cy="59565"/>
            </a:xfrm>
          </p:grpSpPr>
          <p:cxnSp>
            <p:nvCxnSpPr>
              <p:cNvPr id="135" name="Straight Connector 134">
                <a:extLst>
                  <a:ext uri="{FF2B5EF4-FFF2-40B4-BE49-F238E27FC236}">
                    <a16:creationId xmlns:a16="http://schemas.microsoft.com/office/drawing/2014/main" id="{091BA083-0CE0-4FE3-86F5-A470BC776747}"/>
                  </a:ext>
                </a:extLst>
              </p:cNvPr>
              <p:cNvCxnSpPr>
                <a:cxnSpLocks/>
              </p:cNvCxnSpPr>
              <p:nvPr/>
            </p:nvCxnSpPr>
            <p:spPr bwMode="auto">
              <a:xfrm>
                <a:off x="3973781" y="1340686"/>
                <a:ext cx="48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6388F5FF-4051-4F60-A307-0D5569A9FCD5}"/>
                  </a:ext>
                </a:extLst>
              </p:cNvPr>
              <p:cNvSpPr/>
              <p:nvPr/>
            </p:nvSpPr>
            <p:spPr bwMode="auto">
              <a:xfrm>
                <a:off x="4145581" y="1315602"/>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37" name="Group 136">
              <a:extLst>
                <a:ext uri="{FF2B5EF4-FFF2-40B4-BE49-F238E27FC236}">
                  <a16:creationId xmlns:a16="http://schemas.microsoft.com/office/drawing/2014/main" id="{84F61579-6642-4CFD-807B-1E004F6A2FAF}"/>
                </a:ext>
              </a:extLst>
            </p:cNvPr>
            <p:cNvGrpSpPr/>
            <p:nvPr/>
          </p:nvGrpSpPr>
          <p:grpSpPr>
            <a:xfrm>
              <a:off x="7458710" y="1605638"/>
              <a:ext cx="550800" cy="65522"/>
              <a:chOff x="4146654" y="1530030"/>
              <a:chExt cx="550800" cy="65522"/>
            </a:xfrm>
          </p:grpSpPr>
          <p:cxnSp>
            <p:nvCxnSpPr>
              <p:cNvPr id="138" name="Straight Connector 137">
                <a:extLst>
                  <a:ext uri="{FF2B5EF4-FFF2-40B4-BE49-F238E27FC236}">
                    <a16:creationId xmlns:a16="http://schemas.microsoft.com/office/drawing/2014/main" id="{A2722217-6909-4571-9431-3C3ECE00B16A}"/>
                  </a:ext>
                </a:extLst>
              </p:cNvPr>
              <p:cNvCxnSpPr>
                <a:cxnSpLocks/>
              </p:cNvCxnSpPr>
              <p:nvPr/>
            </p:nvCxnSpPr>
            <p:spPr bwMode="auto">
              <a:xfrm>
                <a:off x="4146654" y="1555707"/>
                <a:ext cx="550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051A4C07-B193-4379-B80B-258E4734070F}"/>
                  </a:ext>
                </a:extLst>
              </p:cNvPr>
              <p:cNvSpPr/>
              <p:nvPr/>
            </p:nvSpPr>
            <p:spPr bwMode="auto">
              <a:xfrm>
                <a:off x="4350009" y="1530030"/>
                <a:ext cx="65523"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40" name="Group 139">
              <a:extLst>
                <a:ext uri="{FF2B5EF4-FFF2-40B4-BE49-F238E27FC236}">
                  <a16:creationId xmlns:a16="http://schemas.microsoft.com/office/drawing/2014/main" id="{798E801E-4EE0-40D2-8DAC-0798E635A0D9}"/>
                </a:ext>
              </a:extLst>
            </p:cNvPr>
            <p:cNvGrpSpPr/>
            <p:nvPr/>
          </p:nvGrpSpPr>
          <p:grpSpPr>
            <a:xfrm>
              <a:off x="7199407" y="1927194"/>
              <a:ext cx="586800" cy="56905"/>
              <a:chOff x="3887351" y="1800786"/>
              <a:chExt cx="586800" cy="56905"/>
            </a:xfrm>
          </p:grpSpPr>
          <p:cxnSp>
            <p:nvCxnSpPr>
              <p:cNvPr id="141" name="Straight Connector 140">
                <a:extLst>
                  <a:ext uri="{FF2B5EF4-FFF2-40B4-BE49-F238E27FC236}">
                    <a16:creationId xmlns:a16="http://schemas.microsoft.com/office/drawing/2014/main" id="{95F65805-5F59-410F-94CA-677AD447EADA}"/>
                  </a:ext>
                </a:extLst>
              </p:cNvPr>
              <p:cNvCxnSpPr>
                <a:cxnSpLocks/>
              </p:cNvCxnSpPr>
              <p:nvPr/>
            </p:nvCxnSpPr>
            <p:spPr bwMode="auto">
              <a:xfrm>
                <a:off x="3887351" y="1830582"/>
                <a:ext cx="5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3EB16C54-B1BD-40A6-8663-FC09BB9CD756}"/>
                  </a:ext>
                </a:extLst>
              </p:cNvPr>
              <p:cNvSpPr/>
              <p:nvPr/>
            </p:nvSpPr>
            <p:spPr bwMode="auto">
              <a:xfrm>
                <a:off x="4090684" y="1800786"/>
                <a:ext cx="59566" cy="56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43" name="Group 142">
              <a:extLst>
                <a:ext uri="{FF2B5EF4-FFF2-40B4-BE49-F238E27FC236}">
                  <a16:creationId xmlns:a16="http://schemas.microsoft.com/office/drawing/2014/main" id="{4A0A2CFF-5CFD-4FBB-9F0B-408B0CC3DC53}"/>
                </a:ext>
              </a:extLst>
            </p:cNvPr>
            <p:cNvGrpSpPr/>
            <p:nvPr/>
          </p:nvGrpSpPr>
          <p:grpSpPr>
            <a:xfrm>
              <a:off x="7445069" y="2101240"/>
              <a:ext cx="464400" cy="59565"/>
              <a:chOff x="4133013" y="2044682"/>
              <a:chExt cx="464400" cy="59565"/>
            </a:xfrm>
          </p:grpSpPr>
          <p:cxnSp>
            <p:nvCxnSpPr>
              <p:cNvPr id="144" name="Straight Connector 143">
                <a:extLst>
                  <a:ext uri="{FF2B5EF4-FFF2-40B4-BE49-F238E27FC236}">
                    <a16:creationId xmlns:a16="http://schemas.microsoft.com/office/drawing/2014/main" id="{50AC88DA-2C62-4101-AE08-67AFA7922DED}"/>
                  </a:ext>
                </a:extLst>
              </p:cNvPr>
              <p:cNvCxnSpPr>
                <a:cxnSpLocks/>
              </p:cNvCxnSpPr>
              <p:nvPr/>
            </p:nvCxnSpPr>
            <p:spPr bwMode="auto">
              <a:xfrm>
                <a:off x="4133013" y="2070202"/>
                <a:ext cx="4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0D77CA04-232E-46DB-98EE-E537778EE241}"/>
                  </a:ext>
                </a:extLst>
              </p:cNvPr>
              <p:cNvSpPr/>
              <p:nvPr/>
            </p:nvSpPr>
            <p:spPr bwMode="auto">
              <a:xfrm>
                <a:off x="4306710" y="2044682"/>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46" name="Group 145">
              <a:extLst>
                <a:ext uri="{FF2B5EF4-FFF2-40B4-BE49-F238E27FC236}">
                  <a16:creationId xmlns:a16="http://schemas.microsoft.com/office/drawing/2014/main" id="{DEDBE17F-24CC-4F8A-AAB3-1E98A04D520E}"/>
                </a:ext>
              </a:extLst>
            </p:cNvPr>
            <p:cNvGrpSpPr/>
            <p:nvPr/>
          </p:nvGrpSpPr>
          <p:grpSpPr>
            <a:xfrm>
              <a:off x="7231250" y="2388013"/>
              <a:ext cx="586800" cy="54307"/>
              <a:chOff x="3919194" y="2299705"/>
              <a:chExt cx="586800" cy="54307"/>
            </a:xfrm>
          </p:grpSpPr>
          <p:cxnSp>
            <p:nvCxnSpPr>
              <p:cNvPr id="147" name="Straight Connector 146">
                <a:extLst>
                  <a:ext uri="{FF2B5EF4-FFF2-40B4-BE49-F238E27FC236}">
                    <a16:creationId xmlns:a16="http://schemas.microsoft.com/office/drawing/2014/main" id="{631D9293-9326-4E0E-855D-8064F37516B9}"/>
                  </a:ext>
                </a:extLst>
              </p:cNvPr>
              <p:cNvCxnSpPr>
                <a:cxnSpLocks/>
              </p:cNvCxnSpPr>
              <p:nvPr/>
            </p:nvCxnSpPr>
            <p:spPr bwMode="auto">
              <a:xfrm>
                <a:off x="3919194" y="2326450"/>
                <a:ext cx="58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a:extLst>
                  <a:ext uri="{FF2B5EF4-FFF2-40B4-BE49-F238E27FC236}">
                    <a16:creationId xmlns:a16="http://schemas.microsoft.com/office/drawing/2014/main" id="{556E2186-F29C-4C74-8F2A-F3B712EBBC41}"/>
                  </a:ext>
                </a:extLst>
              </p:cNvPr>
              <p:cNvSpPr/>
              <p:nvPr/>
            </p:nvSpPr>
            <p:spPr bwMode="auto">
              <a:xfrm>
                <a:off x="4119356" y="2299705"/>
                <a:ext cx="65523" cy="5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49" name="Group 148">
              <a:extLst>
                <a:ext uri="{FF2B5EF4-FFF2-40B4-BE49-F238E27FC236}">
                  <a16:creationId xmlns:a16="http://schemas.microsoft.com/office/drawing/2014/main" id="{D3442A21-9ED3-4BAF-BB35-5A8DA3713172}"/>
                </a:ext>
              </a:extLst>
            </p:cNvPr>
            <p:cNvGrpSpPr/>
            <p:nvPr/>
          </p:nvGrpSpPr>
          <p:grpSpPr>
            <a:xfrm>
              <a:off x="7429041" y="2562934"/>
              <a:ext cx="464400" cy="54307"/>
              <a:chOff x="4116985" y="2531776"/>
              <a:chExt cx="464400" cy="54307"/>
            </a:xfrm>
          </p:grpSpPr>
          <p:cxnSp>
            <p:nvCxnSpPr>
              <p:cNvPr id="150" name="Straight Connector 149">
                <a:extLst>
                  <a:ext uri="{FF2B5EF4-FFF2-40B4-BE49-F238E27FC236}">
                    <a16:creationId xmlns:a16="http://schemas.microsoft.com/office/drawing/2014/main" id="{85F00FD1-F3B5-431C-A46E-91062021A112}"/>
                  </a:ext>
                </a:extLst>
              </p:cNvPr>
              <p:cNvCxnSpPr>
                <a:cxnSpLocks/>
              </p:cNvCxnSpPr>
              <p:nvPr/>
            </p:nvCxnSpPr>
            <p:spPr bwMode="auto">
              <a:xfrm>
                <a:off x="4116985" y="2560042"/>
                <a:ext cx="46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DF1A2F5B-9701-4D2C-BE8B-A6EAE900B079}"/>
                  </a:ext>
                </a:extLst>
              </p:cNvPr>
              <p:cNvSpPr/>
              <p:nvPr/>
            </p:nvSpPr>
            <p:spPr bwMode="auto">
              <a:xfrm>
                <a:off x="4288660" y="2531776"/>
                <a:ext cx="65523" cy="5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52" name="Group 151">
              <a:extLst>
                <a:ext uri="{FF2B5EF4-FFF2-40B4-BE49-F238E27FC236}">
                  <a16:creationId xmlns:a16="http://schemas.microsoft.com/office/drawing/2014/main" id="{53748774-EB7C-4244-8618-D990A87C4C59}"/>
                </a:ext>
              </a:extLst>
            </p:cNvPr>
            <p:cNvGrpSpPr/>
            <p:nvPr/>
          </p:nvGrpSpPr>
          <p:grpSpPr>
            <a:xfrm>
              <a:off x="7099323" y="2874030"/>
              <a:ext cx="1260000" cy="65522"/>
              <a:chOff x="3787267" y="2842872"/>
              <a:chExt cx="1260000" cy="65522"/>
            </a:xfrm>
          </p:grpSpPr>
          <p:cxnSp>
            <p:nvCxnSpPr>
              <p:cNvPr id="153" name="Straight Connector 152">
                <a:extLst>
                  <a:ext uri="{FF2B5EF4-FFF2-40B4-BE49-F238E27FC236}">
                    <a16:creationId xmlns:a16="http://schemas.microsoft.com/office/drawing/2014/main" id="{79B029B8-2DC2-40B5-A5D2-1E17EA272092}"/>
                  </a:ext>
                </a:extLst>
              </p:cNvPr>
              <p:cNvCxnSpPr>
                <a:cxnSpLocks/>
              </p:cNvCxnSpPr>
              <p:nvPr/>
            </p:nvCxnSpPr>
            <p:spPr bwMode="auto">
              <a:xfrm>
                <a:off x="3787267" y="2878963"/>
                <a:ext cx="126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a:extLst>
                  <a:ext uri="{FF2B5EF4-FFF2-40B4-BE49-F238E27FC236}">
                    <a16:creationId xmlns:a16="http://schemas.microsoft.com/office/drawing/2014/main" id="{5F08328A-E932-42E2-97E7-83BDE870FC3E}"/>
                  </a:ext>
                </a:extLst>
              </p:cNvPr>
              <p:cNvSpPr/>
              <p:nvPr/>
            </p:nvSpPr>
            <p:spPr bwMode="auto">
              <a:xfrm>
                <a:off x="4133013" y="2842872"/>
                <a:ext cx="65523"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55" name="Group 154">
              <a:extLst>
                <a:ext uri="{FF2B5EF4-FFF2-40B4-BE49-F238E27FC236}">
                  <a16:creationId xmlns:a16="http://schemas.microsoft.com/office/drawing/2014/main" id="{F3B9BE41-9C88-4B1A-820C-EFF9C04F4CB7}"/>
                </a:ext>
              </a:extLst>
            </p:cNvPr>
            <p:cNvGrpSpPr/>
            <p:nvPr/>
          </p:nvGrpSpPr>
          <p:grpSpPr>
            <a:xfrm>
              <a:off x="7429254" y="3045442"/>
              <a:ext cx="396000" cy="65522"/>
              <a:chOff x="4117198" y="3039684"/>
              <a:chExt cx="396000" cy="65522"/>
            </a:xfrm>
          </p:grpSpPr>
          <p:cxnSp>
            <p:nvCxnSpPr>
              <p:cNvPr id="156" name="Straight Connector 155">
                <a:extLst>
                  <a:ext uri="{FF2B5EF4-FFF2-40B4-BE49-F238E27FC236}">
                    <a16:creationId xmlns:a16="http://schemas.microsoft.com/office/drawing/2014/main" id="{9A7488FD-464F-4C6E-A8E7-26E3C76596ED}"/>
                  </a:ext>
                </a:extLst>
              </p:cNvPr>
              <p:cNvCxnSpPr>
                <a:cxnSpLocks/>
              </p:cNvCxnSpPr>
              <p:nvPr/>
            </p:nvCxnSpPr>
            <p:spPr bwMode="auto">
              <a:xfrm>
                <a:off x="4117198" y="3076313"/>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AE9FF8A2-3AE2-4217-BCB5-6DC0B0BCD10D}"/>
                  </a:ext>
                </a:extLst>
              </p:cNvPr>
              <p:cNvSpPr/>
              <p:nvPr/>
            </p:nvSpPr>
            <p:spPr bwMode="auto">
              <a:xfrm>
                <a:off x="4262727" y="3039684"/>
                <a:ext cx="65523"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cxnSp>
          <p:nvCxnSpPr>
            <p:cNvPr id="158" name="Straight Connector 157">
              <a:extLst>
                <a:ext uri="{FF2B5EF4-FFF2-40B4-BE49-F238E27FC236}">
                  <a16:creationId xmlns:a16="http://schemas.microsoft.com/office/drawing/2014/main" id="{CAD62ABD-D7C7-4716-9C36-55CB9FBF4847}"/>
                </a:ext>
              </a:extLst>
            </p:cNvPr>
            <p:cNvCxnSpPr>
              <a:cxnSpLocks/>
            </p:cNvCxnSpPr>
            <p:nvPr/>
          </p:nvCxnSpPr>
          <p:spPr bwMode="auto">
            <a:xfrm>
              <a:off x="7128650" y="3383446"/>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3F1049D5-33DC-4D86-9B80-34A600B0C1F8}"/>
                </a:ext>
              </a:extLst>
            </p:cNvPr>
            <p:cNvSpPr/>
            <p:nvPr/>
          </p:nvSpPr>
          <p:spPr bwMode="auto">
            <a:xfrm>
              <a:off x="7249634" y="3357082"/>
              <a:ext cx="65523" cy="54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60" name="Group 159">
              <a:extLst>
                <a:ext uri="{FF2B5EF4-FFF2-40B4-BE49-F238E27FC236}">
                  <a16:creationId xmlns:a16="http://schemas.microsoft.com/office/drawing/2014/main" id="{9F34A51C-6F5D-4832-939C-285483910892}"/>
                </a:ext>
              </a:extLst>
            </p:cNvPr>
            <p:cNvGrpSpPr/>
            <p:nvPr/>
          </p:nvGrpSpPr>
          <p:grpSpPr>
            <a:xfrm>
              <a:off x="7537451" y="3518534"/>
              <a:ext cx="572400" cy="56905"/>
              <a:chOff x="4225395" y="3531826"/>
              <a:chExt cx="572400" cy="56905"/>
            </a:xfrm>
          </p:grpSpPr>
          <p:cxnSp>
            <p:nvCxnSpPr>
              <p:cNvPr id="161" name="Straight Connector 160">
                <a:extLst>
                  <a:ext uri="{FF2B5EF4-FFF2-40B4-BE49-F238E27FC236}">
                    <a16:creationId xmlns:a16="http://schemas.microsoft.com/office/drawing/2014/main" id="{74D548AA-8E6E-494E-BF74-1553EA4CA691}"/>
                  </a:ext>
                </a:extLst>
              </p:cNvPr>
              <p:cNvCxnSpPr>
                <a:cxnSpLocks/>
              </p:cNvCxnSpPr>
              <p:nvPr/>
            </p:nvCxnSpPr>
            <p:spPr bwMode="auto">
              <a:xfrm>
                <a:off x="4225395" y="3560279"/>
                <a:ext cx="57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a:extLst>
                  <a:ext uri="{FF2B5EF4-FFF2-40B4-BE49-F238E27FC236}">
                    <a16:creationId xmlns:a16="http://schemas.microsoft.com/office/drawing/2014/main" id="{4399A576-13BF-4405-A1D4-13D4464C1C17}"/>
                  </a:ext>
                </a:extLst>
              </p:cNvPr>
              <p:cNvSpPr/>
              <p:nvPr/>
            </p:nvSpPr>
            <p:spPr bwMode="auto">
              <a:xfrm>
                <a:off x="4438799" y="3531826"/>
                <a:ext cx="59566" cy="56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63" name="Group 162">
              <a:extLst>
                <a:ext uri="{FF2B5EF4-FFF2-40B4-BE49-F238E27FC236}">
                  <a16:creationId xmlns:a16="http://schemas.microsoft.com/office/drawing/2014/main" id="{80C2028C-5D09-4482-94C7-399A7CD54AB7}"/>
                </a:ext>
              </a:extLst>
            </p:cNvPr>
            <p:cNvGrpSpPr/>
            <p:nvPr/>
          </p:nvGrpSpPr>
          <p:grpSpPr>
            <a:xfrm>
              <a:off x="7432822" y="3841051"/>
              <a:ext cx="482400" cy="65522"/>
              <a:chOff x="4120766" y="3828943"/>
              <a:chExt cx="482400" cy="65522"/>
            </a:xfrm>
          </p:grpSpPr>
          <p:cxnSp>
            <p:nvCxnSpPr>
              <p:cNvPr id="164" name="Straight Connector 163">
                <a:extLst>
                  <a:ext uri="{FF2B5EF4-FFF2-40B4-BE49-F238E27FC236}">
                    <a16:creationId xmlns:a16="http://schemas.microsoft.com/office/drawing/2014/main" id="{4C337DE6-E267-4FDA-B05F-5252F93ED55B}"/>
                  </a:ext>
                </a:extLst>
              </p:cNvPr>
              <p:cNvCxnSpPr>
                <a:cxnSpLocks/>
              </p:cNvCxnSpPr>
              <p:nvPr/>
            </p:nvCxnSpPr>
            <p:spPr bwMode="auto">
              <a:xfrm>
                <a:off x="4120766" y="3863146"/>
                <a:ext cx="48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Rectangle 164">
                <a:extLst>
                  <a:ext uri="{FF2B5EF4-FFF2-40B4-BE49-F238E27FC236}">
                    <a16:creationId xmlns:a16="http://schemas.microsoft.com/office/drawing/2014/main" id="{1F4A7E8F-0B60-43E4-9CA7-F54C42CE8621}"/>
                  </a:ext>
                </a:extLst>
              </p:cNvPr>
              <p:cNvSpPr/>
              <p:nvPr/>
            </p:nvSpPr>
            <p:spPr bwMode="auto">
              <a:xfrm>
                <a:off x="4295488" y="3828943"/>
                <a:ext cx="65523"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66" name="Group 165">
              <a:extLst>
                <a:ext uri="{FF2B5EF4-FFF2-40B4-BE49-F238E27FC236}">
                  <a16:creationId xmlns:a16="http://schemas.microsoft.com/office/drawing/2014/main" id="{03B61770-F5AC-4520-946C-AC1476B85A2A}"/>
                </a:ext>
              </a:extLst>
            </p:cNvPr>
            <p:cNvGrpSpPr/>
            <p:nvPr/>
          </p:nvGrpSpPr>
          <p:grpSpPr>
            <a:xfrm>
              <a:off x="7272557" y="4016115"/>
              <a:ext cx="540000" cy="65522"/>
              <a:chOff x="3960501" y="4042107"/>
              <a:chExt cx="540000" cy="65522"/>
            </a:xfrm>
          </p:grpSpPr>
          <p:cxnSp>
            <p:nvCxnSpPr>
              <p:cNvPr id="167" name="Straight Connector 166">
                <a:extLst>
                  <a:ext uri="{FF2B5EF4-FFF2-40B4-BE49-F238E27FC236}">
                    <a16:creationId xmlns:a16="http://schemas.microsoft.com/office/drawing/2014/main" id="{88FB7867-912E-4582-A7FE-8E3B9444F491}"/>
                  </a:ext>
                </a:extLst>
              </p:cNvPr>
              <p:cNvCxnSpPr>
                <a:cxnSpLocks/>
              </p:cNvCxnSpPr>
              <p:nvPr/>
            </p:nvCxnSpPr>
            <p:spPr bwMode="auto">
              <a:xfrm>
                <a:off x="3960501" y="407486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1AAD33D4-0CF5-453E-8397-54B0A2494CC6}"/>
                  </a:ext>
                </a:extLst>
              </p:cNvPr>
              <p:cNvSpPr/>
              <p:nvPr/>
            </p:nvSpPr>
            <p:spPr bwMode="auto">
              <a:xfrm>
                <a:off x="4159873" y="4042107"/>
                <a:ext cx="52722"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69" name="Group 168">
              <a:extLst>
                <a:ext uri="{FF2B5EF4-FFF2-40B4-BE49-F238E27FC236}">
                  <a16:creationId xmlns:a16="http://schemas.microsoft.com/office/drawing/2014/main" id="{22F15641-C2C9-477C-857C-7FE4621E3C72}"/>
                </a:ext>
              </a:extLst>
            </p:cNvPr>
            <p:cNvGrpSpPr/>
            <p:nvPr/>
          </p:nvGrpSpPr>
          <p:grpSpPr>
            <a:xfrm>
              <a:off x="7183803" y="4321231"/>
              <a:ext cx="1044000" cy="65522"/>
              <a:chOff x="3871747" y="4302773"/>
              <a:chExt cx="1044000" cy="65522"/>
            </a:xfrm>
          </p:grpSpPr>
          <p:cxnSp>
            <p:nvCxnSpPr>
              <p:cNvPr id="170" name="Straight Connector 169">
                <a:extLst>
                  <a:ext uri="{FF2B5EF4-FFF2-40B4-BE49-F238E27FC236}">
                    <a16:creationId xmlns:a16="http://schemas.microsoft.com/office/drawing/2014/main" id="{14036FAB-AD5C-4F30-97EC-3B737CDAC760}"/>
                  </a:ext>
                </a:extLst>
              </p:cNvPr>
              <p:cNvCxnSpPr>
                <a:cxnSpLocks/>
              </p:cNvCxnSpPr>
              <p:nvPr/>
            </p:nvCxnSpPr>
            <p:spPr bwMode="auto">
              <a:xfrm>
                <a:off x="3871747" y="4330698"/>
                <a:ext cx="10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490C8FE4-A565-4FB2-ABF2-33DE4A5C6810}"/>
                  </a:ext>
                </a:extLst>
              </p:cNvPr>
              <p:cNvSpPr/>
              <p:nvPr/>
            </p:nvSpPr>
            <p:spPr bwMode="auto">
              <a:xfrm>
                <a:off x="4204216" y="4302773"/>
                <a:ext cx="52722"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72" name="Group 171">
              <a:extLst>
                <a:ext uri="{FF2B5EF4-FFF2-40B4-BE49-F238E27FC236}">
                  <a16:creationId xmlns:a16="http://schemas.microsoft.com/office/drawing/2014/main" id="{863A5511-F7D0-4A12-B415-6DC3E81AE0A4}"/>
                </a:ext>
              </a:extLst>
            </p:cNvPr>
            <p:cNvGrpSpPr/>
            <p:nvPr/>
          </p:nvGrpSpPr>
          <p:grpSpPr>
            <a:xfrm>
              <a:off x="7435487" y="4497546"/>
              <a:ext cx="396000" cy="65522"/>
              <a:chOff x="4123431" y="4536238"/>
              <a:chExt cx="396000" cy="65522"/>
            </a:xfrm>
          </p:grpSpPr>
          <p:cxnSp>
            <p:nvCxnSpPr>
              <p:cNvPr id="173" name="Straight Connector 172">
                <a:extLst>
                  <a:ext uri="{FF2B5EF4-FFF2-40B4-BE49-F238E27FC236}">
                    <a16:creationId xmlns:a16="http://schemas.microsoft.com/office/drawing/2014/main" id="{8406F6D3-8DA8-4993-820C-2753A38E7491}"/>
                  </a:ext>
                </a:extLst>
              </p:cNvPr>
              <p:cNvCxnSpPr>
                <a:cxnSpLocks/>
              </p:cNvCxnSpPr>
              <p:nvPr/>
            </p:nvCxnSpPr>
            <p:spPr bwMode="auto">
              <a:xfrm>
                <a:off x="4123431" y="4565973"/>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07792849-0C49-42A7-8E58-7BFD6F30034A}"/>
                  </a:ext>
                </a:extLst>
              </p:cNvPr>
              <p:cNvSpPr/>
              <p:nvPr/>
            </p:nvSpPr>
            <p:spPr bwMode="auto">
              <a:xfrm>
                <a:off x="4262726" y="4536238"/>
                <a:ext cx="65523" cy="65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75" name="Group 174">
              <a:extLst>
                <a:ext uri="{FF2B5EF4-FFF2-40B4-BE49-F238E27FC236}">
                  <a16:creationId xmlns:a16="http://schemas.microsoft.com/office/drawing/2014/main" id="{DCE52FCD-2FD9-4349-A9CC-A8FFE19E961C}"/>
                </a:ext>
              </a:extLst>
            </p:cNvPr>
            <p:cNvGrpSpPr/>
            <p:nvPr/>
          </p:nvGrpSpPr>
          <p:grpSpPr>
            <a:xfrm>
              <a:off x="7331699" y="4791156"/>
              <a:ext cx="514800" cy="59565"/>
              <a:chOff x="4019643" y="4791748"/>
              <a:chExt cx="514800" cy="59565"/>
            </a:xfrm>
          </p:grpSpPr>
          <p:cxnSp>
            <p:nvCxnSpPr>
              <p:cNvPr id="176" name="Straight Connector 175">
                <a:extLst>
                  <a:ext uri="{FF2B5EF4-FFF2-40B4-BE49-F238E27FC236}">
                    <a16:creationId xmlns:a16="http://schemas.microsoft.com/office/drawing/2014/main" id="{C1AED0E7-AB04-4132-A87B-2F823B301C77}"/>
                  </a:ext>
                </a:extLst>
              </p:cNvPr>
              <p:cNvCxnSpPr>
                <a:cxnSpLocks/>
              </p:cNvCxnSpPr>
              <p:nvPr/>
            </p:nvCxnSpPr>
            <p:spPr bwMode="auto">
              <a:xfrm>
                <a:off x="4019643" y="4818409"/>
                <a:ext cx="51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1802900B-0499-48B7-9A79-18EFF004B62B}"/>
                  </a:ext>
                </a:extLst>
              </p:cNvPr>
              <p:cNvSpPr/>
              <p:nvPr/>
            </p:nvSpPr>
            <p:spPr bwMode="auto">
              <a:xfrm>
                <a:off x="4215601" y="4791748"/>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78" name="Group 177">
              <a:extLst>
                <a:ext uri="{FF2B5EF4-FFF2-40B4-BE49-F238E27FC236}">
                  <a16:creationId xmlns:a16="http://schemas.microsoft.com/office/drawing/2014/main" id="{8B8B9CA3-3449-464E-B52B-FB5071D1D633}"/>
                </a:ext>
              </a:extLst>
            </p:cNvPr>
            <p:cNvGrpSpPr/>
            <p:nvPr/>
          </p:nvGrpSpPr>
          <p:grpSpPr>
            <a:xfrm>
              <a:off x="7357038" y="4970731"/>
              <a:ext cx="547200" cy="45719"/>
              <a:chOff x="4044982" y="5028473"/>
              <a:chExt cx="547200" cy="45719"/>
            </a:xfrm>
          </p:grpSpPr>
          <p:cxnSp>
            <p:nvCxnSpPr>
              <p:cNvPr id="179" name="Straight Connector 178">
                <a:extLst>
                  <a:ext uri="{FF2B5EF4-FFF2-40B4-BE49-F238E27FC236}">
                    <a16:creationId xmlns:a16="http://schemas.microsoft.com/office/drawing/2014/main" id="{3F2A2382-AE78-4F5F-95E8-D873840A0FAE}"/>
                  </a:ext>
                </a:extLst>
              </p:cNvPr>
              <p:cNvCxnSpPr>
                <a:cxnSpLocks/>
              </p:cNvCxnSpPr>
              <p:nvPr/>
            </p:nvCxnSpPr>
            <p:spPr bwMode="auto">
              <a:xfrm>
                <a:off x="4044982" y="5048930"/>
                <a:ext cx="54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Rectangle 179">
                <a:extLst>
                  <a:ext uri="{FF2B5EF4-FFF2-40B4-BE49-F238E27FC236}">
                    <a16:creationId xmlns:a16="http://schemas.microsoft.com/office/drawing/2014/main" id="{4599932E-1256-4647-8F8F-703C847039C6}"/>
                  </a:ext>
                </a:extLst>
              </p:cNvPr>
              <p:cNvSpPr/>
              <p:nvPr/>
            </p:nvSpPr>
            <p:spPr bwMode="auto">
              <a:xfrm>
                <a:off x="4239696" y="5028473"/>
                <a:ext cx="59566"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1" name="Group 180">
              <a:extLst>
                <a:ext uri="{FF2B5EF4-FFF2-40B4-BE49-F238E27FC236}">
                  <a16:creationId xmlns:a16="http://schemas.microsoft.com/office/drawing/2014/main" id="{68F8B856-3B3C-45E1-B832-48F4EF51B875}"/>
                </a:ext>
              </a:extLst>
            </p:cNvPr>
            <p:cNvGrpSpPr/>
            <p:nvPr/>
          </p:nvGrpSpPr>
          <p:grpSpPr>
            <a:xfrm>
              <a:off x="7263522" y="5125109"/>
              <a:ext cx="1440000" cy="59565"/>
              <a:chOff x="3951466" y="5227301"/>
              <a:chExt cx="1440000" cy="59565"/>
            </a:xfrm>
          </p:grpSpPr>
          <p:cxnSp>
            <p:nvCxnSpPr>
              <p:cNvPr id="182" name="Straight Connector 181">
                <a:extLst>
                  <a:ext uri="{FF2B5EF4-FFF2-40B4-BE49-F238E27FC236}">
                    <a16:creationId xmlns:a16="http://schemas.microsoft.com/office/drawing/2014/main" id="{697862C6-FF4A-4EE3-A299-1CC16B93158E}"/>
                  </a:ext>
                </a:extLst>
              </p:cNvPr>
              <p:cNvCxnSpPr>
                <a:cxnSpLocks/>
              </p:cNvCxnSpPr>
              <p:nvPr/>
            </p:nvCxnSpPr>
            <p:spPr bwMode="auto">
              <a:xfrm>
                <a:off x="3951466" y="5257779"/>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4E2CFDE1-0110-4EEA-9C8E-D5245950ED70}"/>
                  </a:ext>
                </a:extLst>
              </p:cNvPr>
              <p:cNvSpPr/>
              <p:nvPr/>
            </p:nvSpPr>
            <p:spPr bwMode="auto">
              <a:xfrm>
                <a:off x="4392246" y="5227301"/>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4" name="Group 183">
              <a:extLst>
                <a:ext uri="{FF2B5EF4-FFF2-40B4-BE49-F238E27FC236}">
                  <a16:creationId xmlns:a16="http://schemas.microsoft.com/office/drawing/2014/main" id="{64B97ACA-79BB-497C-A26C-E50DDF3B3DC3}"/>
                </a:ext>
              </a:extLst>
            </p:cNvPr>
            <p:cNvGrpSpPr/>
            <p:nvPr/>
          </p:nvGrpSpPr>
          <p:grpSpPr>
            <a:xfrm>
              <a:off x="7435487" y="5425051"/>
              <a:ext cx="396000" cy="59565"/>
              <a:chOff x="4123431" y="5508193"/>
              <a:chExt cx="396000" cy="59565"/>
            </a:xfrm>
          </p:grpSpPr>
          <p:cxnSp>
            <p:nvCxnSpPr>
              <p:cNvPr id="185" name="Straight Connector 184">
                <a:extLst>
                  <a:ext uri="{FF2B5EF4-FFF2-40B4-BE49-F238E27FC236}">
                    <a16:creationId xmlns:a16="http://schemas.microsoft.com/office/drawing/2014/main" id="{72749B96-206F-4CFA-9F88-E37EED9D7E0C}"/>
                  </a:ext>
                </a:extLst>
              </p:cNvPr>
              <p:cNvCxnSpPr>
                <a:cxnSpLocks/>
              </p:cNvCxnSpPr>
              <p:nvPr/>
            </p:nvCxnSpPr>
            <p:spPr bwMode="auto">
              <a:xfrm>
                <a:off x="4123431" y="5538507"/>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Rectangle 185">
                <a:extLst>
                  <a:ext uri="{FF2B5EF4-FFF2-40B4-BE49-F238E27FC236}">
                    <a16:creationId xmlns:a16="http://schemas.microsoft.com/office/drawing/2014/main" id="{2F5C8387-7DE9-4607-88CD-B666C59DBA91}"/>
                  </a:ext>
                </a:extLst>
              </p:cNvPr>
              <p:cNvSpPr/>
              <p:nvPr/>
            </p:nvSpPr>
            <p:spPr bwMode="auto">
              <a:xfrm>
                <a:off x="4270067" y="5508193"/>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87" name="Group 186">
              <a:extLst>
                <a:ext uri="{FF2B5EF4-FFF2-40B4-BE49-F238E27FC236}">
                  <a16:creationId xmlns:a16="http://schemas.microsoft.com/office/drawing/2014/main" id="{80BF0784-D357-4A20-B409-4464233F6DBA}"/>
                </a:ext>
              </a:extLst>
            </p:cNvPr>
            <p:cNvGrpSpPr/>
            <p:nvPr/>
          </p:nvGrpSpPr>
          <p:grpSpPr>
            <a:xfrm>
              <a:off x="7146981" y="5583776"/>
              <a:ext cx="1216800" cy="59565"/>
              <a:chOff x="3834925" y="5705018"/>
              <a:chExt cx="1216800" cy="59565"/>
            </a:xfrm>
          </p:grpSpPr>
          <p:cxnSp>
            <p:nvCxnSpPr>
              <p:cNvPr id="188" name="Straight Connector 187">
                <a:extLst>
                  <a:ext uri="{FF2B5EF4-FFF2-40B4-BE49-F238E27FC236}">
                    <a16:creationId xmlns:a16="http://schemas.microsoft.com/office/drawing/2014/main" id="{97C7E814-C2C6-4FAF-B04C-5825F74DC8FC}"/>
                  </a:ext>
                </a:extLst>
              </p:cNvPr>
              <p:cNvCxnSpPr>
                <a:cxnSpLocks/>
              </p:cNvCxnSpPr>
              <p:nvPr/>
            </p:nvCxnSpPr>
            <p:spPr bwMode="auto">
              <a:xfrm>
                <a:off x="3834925" y="5737156"/>
                <a:ext cx="1216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718D0FD0-EB33-4E98-808B-96189E7774E5}"/>
                  </a:ext>
                </a:extLst>
              </p:cNvPr>
              <p:cNvSpPr/>
              <p:nvPr/>
            </p:nvSpPr>
            <p:spPr bwMode="auto">
              <a:xfrm>
                <a:off x="4200718" y="5705018"/>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nvGrpSpPr>
            <p:cNvPr id="190" name="Group 189">
              <a:extLst>
                <a:ext uri="{FF2B5EF4-FFF2-40B4-BE49-F238E27FC236}">
                  <a16:creationId xmlns:a16="http://schemas.microsoft.com/office/drawing/2014/main" id="{2E83F64F-0402-4B48-A445-472B4C0ED99D}"/>
                </a:ext>
              </a:extLst>
            </p:cNvPr>
            <p:cNvGrpSpPr/>
            <p:nvPr/>
          </p:nvGrpSpPr>
          <p:grpSpPr>
            <a:xfrm>
              <a:off x="6903704" y="5774806"/>
              <a:ext cx="1224000" cy="59565"/>
              <a:chOff x="3591648" y="5940498"/>
              <a:chExt cx="1224000" cy="59565"/>
            </a:xfrm>
          </p:grpSpPr>
          <p:cxnSp>
            <p:nvCxnSpPr>
              <p:cNvPr id="191" name="Straight Connector 190">
                <a:extLst>
                  <a:ext uri="{FF2B5EF4-FFF2-40B4-BE49-F238E27FC236}">
                    <a16:creationId xmlns:a16="http://schemas.microsoft.com/office/drawing/2014/main" id="{0CD4D93B-B4CE-48DA-9F4E-406FC83EEBDA}"/>
                  </a:ext>
                </a:extLst>
              </p:cNvPr>
              <p:cNvCxnSpPr>
                <a:cxnSpLocks/>
              </p:cNvCxnSpPr>
              <p:nvPr/>
            </p:nvCxnSpPr>
            <p:spPr bwMode="auto">
              <a:xfrm>
                <a:off x="3591648" y="5968685"/>
                <a:ext cx="1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Rectangle 191">
                <a:extLst>
                  <a:ext uri="{FF2B5EF4-FFF2-40B4-BE49-F238E27FC236}">
                    <a16:creationId xmlns:a16="http://schemas.microsoft.com/office/drawing/2014/main" id="{3CAF5695-ECB3-473D-B8DA-0A5472F27B25}"/>
                  </a:ext>
                </a:extLst>
              </p:cNvPr>
              <p:cNvSpPr/>
              <p:nvPr/>
            </p:nvSpPr>
            <p:spPr bwMode="auto">
              <a:xfrm>
                <a:off x="3835416" y="5940498"/>
                <a:ext cx="59566" cy="59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191003452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3CA5066-515A-4146-9FF5-F0D9C6E69F51}"/>
              </a:ext>
            </a:extLst>
          </p:cNvPr>
          <p:cNvSpPr>
            <a:spLocks noGrp="1"/>
          </p:cNvSpPr>
          <p:nvPr>
            <p:ph type="title"/>
          </p:nvPr>
        </p:nvSpPr>
        <p:spPr/>
        <p:txBody>
          <a:bodyPr>
            <a:normAutofit/>
          </a:bodyPr>
          <a:lstStyle/>
          <a:p>
            <a:r>
              <a:rPr lang="en-US" sz="6000" b="1" dirty="0"/>
              <a:t>Summary:</a:t>
            </a:r>
            <a:endParaRPr lang="he-IL" sz="6000" b="1" dirty="0"/>
          </a:p>
        </p:txBody>
      </p:sp>
      <p:sp>
        <p:nvSpPr>
          <p:cNvPr id="3" name="מציין מיקום תוכן 2">
            <a:extLst>
              <a:ext uri="{FF2B5EF4-FFF2-40B4-BE49-F238E27FC236}">
                <a16:creationId xmlns:a16="http://schemas.microsoft.com/office/drawing/2014/main" id="{2D492098-5F8C-480E-92C2-930948AA8973}"/>
              </a:ext>
            </a:extLst>
          </p:cNvPr>
          <p:cNvSpPr>
            <a:spLocks noGrp="1"/>
          </p:cNvSpPr>
          <p:nvPr>
            <p:ph idx="1"/>
          </p:nvPr>
        </p:nvSpPr>
        <p:spPr/>
        <p:txBody>
          <a:bodyPr>
            <a:normAutofit fontScale="92500" lnSpcReduction="20000"/>
          </a:bodyPr>
          <a:lstStyle/>
          <a:p>
            <a:pPr algn="l" rtl="0">
              <a:lnSpc>
                <a:spcPct val="120000"/>
              </a:lnSpc>
            </a:pPr>
            <a:r>
              <a:rPr lang="en-US" sz="2000" b="1" dirty="0"/>
              <a:t>Although direct head-to-head comparisons of pretreatment with no pretreatment with ticagrelor in patients who have acute coronary syndromes without ST-segment elevation are lacking, pretreatment with ticagrelor was associated with an early benefit over clopidogrel in the PLATO Study.</a:t>
            </a:r>
          </a:p>
          <a:p>
            <a:pPr algn="l" rtl="0">
              <a:lnSpc>
                <a:spcPct val="120000"/>
              </a:lnSpc>
            </a:pPr>
            <a:r>
              <a:rPr lang="en-US" sz="2000" b="1" dirty="0"/>
              <a:t>In contrast, in ACCOAST trial, pretreatment with prasugrel was not beneficial in patients who had ACS without ST-segment elevation, and it was associated with an increased incidence of major bleeding complications.</a:t>
            </a:r>
          </a:p>
          <a:p>
            <a:pPr algn="l" rtl="0">
              <a:lnSpc>
                <a:spcPct val="120000"/>
              </a:lnSpc>
            </a:pPr>
            <a:r>
              <a:rPr lang="en-US" sz="2000" b="1" dirty="0"/>
              <a:t>On the basis of the rationale that a stronger platelet inhibition at the time of PCI reduces periprocedural thrombotic risk, the pretreatment strategy with ticagrelor was considered to be advantageous.</a:t>
            </a:r>
          </a:p>
          <a:p>
            <a:pPr algn="l" rtl="0">
              <a:lnSpc>
                <a:spcPct val="120000"/>
              </a:lnSpc>
            </a:pPr>
            <a:r>
              <a:rPr lang="en-US" sz="2000" b="1" dirty="0"/>
              <a:t>However, this trial shows that a prasugrel-based strategy with deferred loading after knowledge of coronary anatomy in patients with ACS without ST-segment elevation was superior to a ticagrelor-based strategy with routine pretreatment.</a:t>
            </a:r>
            <a:endParaRPr lang="he-IL" sz="2000" b="1" dirty="0"/>
          </a:p>
        </p:txBody>
      </p:sp>
    </p:spTree>
    <p:extLst>
      <p:ext uri="{BB962C8B-B14F-4D97-AF65-F5344CB8AC3E}">
        <p14:creationId xmlns:p14="http://schemas.microsoft.com/office/powerpoint/2010/main" val="301920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EB8A7AF-587F-41CF-9F3E-E808E6F72FF5}"/>
              </a:ext>
            </a:extLst>
          </p:cNvPr>
          <p:cNvSpPr>
            <a:spLocks noGrp="1"/>
          </p:cNvSpPr>
          <p:nvPr>
            <p:ph type="title"/>
          </p:nvPr>
        </p:nvSpPr>
        <p:spPr/>
        <p:txBody>
          <a:bodyPr>
            <a:normAutofit/>
          </a:bodyPr>
          <a:lstStyle/>
          <a:p>
            <a:r>
              <a:rPr lang="en-US" sz="5400" b="1" dirty="0"/>
              <a:t>Discussion</a:t>
            </a:r>
            <a:endParaRPr lang="he-IL" sz="5400" b="1" dirty="0"/>
          </a:p>
        </p:txBody>
      </p:sp>
      <p:sp>
        <p:nvSpPr>
          <p:cNvPr id="3" name="מציין מיקום תוכן 2">
            <a:extLst>
              <a:ext uri="{FF2B5EF4-FFF2-40B4-BE49-F238E27FC236}">
                <a16:creationId xmlns:a16="http://schemas.microsoft.com/office/drawing/2014/main" id="{FAFE8697-1A22-4E5B-9B0A-D25B7C5A2D0E}"/>
              </a:ext>
            </a:extLst>
          </p:cNvPr>
          <p:cNvSpPr>
            <a:spLocks noGrp="1"/>
          </p:cNvSpPr>
          <p:nvPr>
            <p:ph idx="1"/>
          </p:nvPr>
        </p:nvSpPr>
        <p:spPr/>
        <p:txBody>
          <a:bodyPr>
            <a:normAutofit fontScale="77500" lnSpcReduction="20000"/>
          </a:bodyPr>
          <a:lstStyle/>
          <a:p>
            <a:pPr algn="l" rtl="0">
              <a:lnSpc>
                <a:spcPct val="120000"/>
              </a:lnSpc>
            </a:pPr>
            <a:r>
              <a:rPr lang="en-US" dirty="0"/>
              <a:t>Previous findings suggest a consistent benefit of ticagrelor but not a consistent benefit of prasugrel in patients with acute coronary syndromes who receive conservative therapy.</a:t>
            </a:r>
          </a:p>
          <a:p>
            <a:pPr algn="l" rtl="0">
              <a:lnSpc>
                <a:spcPct val="120000"/>
              </a:lnSpc>
            </a:pPr>
            <a:r>
              <a:rPr lang="en-US" dirty="0"/>
              <a:t>In PLATO, ticagrelor was superior to clopidogrel not only in patients who underwent PCI but also in those who received conservative treatment.</a:t>
            </a:r>
          </a:p>
          <a:p>
            <a:pPr algn="l" rtl="0">
              <a:lnSpc>
                <a:spcPct val="120000"/>
              </a:lnSpc>
            </a:pPr>
            <a:r>
              <a:rPr lang="en-US" dirty="0"/>
              <a:t>Conversely, in TRILOGY ACS trial, prasugrel was not superior to clopidogrel in patients who had acute coronary syndromes without ST-segment elevation and who did not undergo revascularization.</a:t>
            </a:r>
          </a:p>
          <a:p>
            <a:pPr algn="l" rtl="0">
              <a:lnSpc>
                <a:spcPct val="120000"/>
              </a:lnSpc>
            </a:pPr>
            <a:r>
              <a:rPr lang="en-US" dirty="0"/>
              <a:t>Whereas in PLATO only 61% of the patients underwent PCI during the index hospitalization, PCI was performed much more frequently in the present trial (84%).</a:t>
            </a:r>
          </a:p>
          <a:p>
            <a:pPr algn="l" rtl="0">
              <a:lnSpc>
                <a:spcPct val="120000"/>
              </a:lnSpc>
            </a:pPr>
            <a:r>
              <a:rPr lang="en-US" dirty="0"/>
              <a:t>Therefore, the contribution of patients who did not undergo PCI to the overall results was relatively small.</a:t>
            </a:r>
          </a:p>
        </p:txBody>
      </p:sp>
    </p:spTree>
    <p:extLst>
      <p:ext uri="{BB962C8B-B14F-4D97-AF65-F5344CB8AC3E}">
        <p14:creationId xmlns:p14="http://schemas.microsoft.com/office/powerpoint/2010/main" val="77559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D5F9BF2-2AE0-42EC-BE40-943178499F87}"/>
              </a:ext>
            </a:extLst>
          </p:cNvPr>
          <p:cNvSpPr>
            <a:spLocks noGrp="1"/>
          </p:cNvSpPr>
          <p:nvPr>
            <p:ph type="title"/>
          </p:nvPr>
        </p:nvSpPr>
        <p:spPr/>
        <p:txBody>
          <a:bodyPr/>
          <a:lstStyle/>
          <a:p>
            <a:r>
              <a:rPr lang="en-US" dirty="0"/>
              <a:t>Limitations</a:t>
            </a:r>
            <a:endParaRPr lang="he-IL" dirty="0"/>
          </a:p>
        </p:txBody>
      </p:sp>
      <p:sp>
        <p:nvSpPr>
          <p:cNvPr id="3" name="מציין מיקום תוכן 2">
            <a:extLst>
              <a:ext uri="{FF2B5EF4-FFF2-40B4-BE49-F238E27FC236}">
                <a16:creationId xmlns:a16="http://schemas.microsoft.com/office/drawing/2014/main" id="{7081009F-69E8-467F-AFFB-429C58C7B316}"/>
              </a:ext>
            </a:extLst>
          </p:cNvPr>
          <p:cNvSpPr>
            <a:spLocks noGrp="1"/>
          </p:cNvSpPr>
          <p:nvPr>
            <p:ph idx="1"/>
          </p:nvPr>
        </p:nvSpPr>
        <p:spPr>
          <a:xfrm>
            <a:off x="1143000" y="2057400"/>
            <a:ext cx="9872871" cy="4038600"/>
          </a:xfrm>
        </p:spPr>
        <p:txBody>
          <a:bodyPr>
            <a:normAutofit fontScale="92500"/>
          </a:bodyPr>
          <a:lstStyle/>
          <a:p>
            <a:pPr algn="l" rtl="0"/>
            <a:r>
              <a:rPr lang="en-US" dirty="0"/>
              <a:t>Open-label design allows for potential bias in ascertainment of outcomes, although this is mitigated somewhat by blinded outcomes adjudication</a:t>
            </a:r>
          </a:p>
          <a:p>
            <a:pPr algn="l" rtl="0"/>
            <a:r>
              <a:rPr lang="en-US" dirty="0"/>
              <a:t>There was a slight asymmetry in the proportion of individuals who stopped assigned therapy (15% in ticagrelor group, 12% in prasugrel group), which may overestimated the benefit of prasugrel (14% switched from ticagrelor to prasugrel, 7% from prasugrel to ticagrelor)</a:t>
            </a:r>
          </a:p>
          <a:p>
            <a:pPr algn="l" rtl="0"/>
            <a:r>
              <a:rPr lang="en-US" dirty="0"/>
              <a:t>Greater than 80% of individuals underwent PCI, limiting ability to extend findings reliably to those undergoing medical therapy for ACS</a:t>
            </a:r>
            <a:endParaRPr lang="he-IL" dirty="0"/>
          </a:p>
        </p:txBody>
      </p:sp>
    </p:spTree>
    <p:extLst>
      <p:ext uri="{BB962C8B-B14F-4D97-AF65-F5344CB8AC3E}">
        <p14:creationId xmlns:p14="http://schemas.microsoft.com/office/powerpoint/2010/main" val="1481946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DD97-3A5C-4FB8-8507-222B7F614490}"/>
              </a:ext>
            </a:extLst>
          </p:cNvPr>
          <p:cNvSpPr>
            <a:spLocks noGrp="1"/>
          </p:cNvSpPr>
          <p:nvPr>
            <p:ph type="title"/>
          </p:nvPr>
        </p:nvSpPr>
        <p:spPr/>
        <p:txBody>
          <a:bodyPr/>
          <a:lstStyle/>
          <a:p>
            <a:r>
              <a:rPr lang="en-US" b="1" dirty="0"/>
              <a:t>STEMI patients:</a:t>
            </a:r>
            <a:endParaRPr lang="en-IL" b="1" dirty="0"/>
          </a:p>
        </p:txBody>
      </p:sp>
      <p:sp>
        <p:nvSpPr>
          <p:cNvPr id="3" name="Content Placeholder 2">
            <a:extLst>
              <a:ext uri="{FF2B5EF4-FFF2-40B4-BE49-F238E27FC236}">
                <a16:creationId xmlns:a16="http://schemas.microsoft.com/office/drawing/2014/main" id="{DF7B9931-3C12-42B4-B344-2F30CB7E55B5}"/>
              </a:ext>
            </a:extLst>
          </p:cNvPr>
          <p:cNvSpPr>
            <a:spLocks noGrp="1"/>
          </p:cNvSpPr>
          <p:nvPr>
            <p:ph idx="1"/>
          </p:nvPr>
        </p:nvSpPr>
        <p:spPr>
          <a:xfrm>
            <a:off x="838200" y="1536729"/>
            <a:ext cx="10515600" cy="4351338"/>
          </a:xfrm>
        </p:spPr>
        <p:txBody>
          <a:bodyPr>
            <a:normAutofit/>
          </a:bodyPr>
          <a:lstStyle/>
          <a:p>
            <a:r>
              <a:rPr lang="en-US" dirty="0"/>
              <a:t>Patients received the same treatment strategy involving a loading dose of the assigned P2Y12 inhibitor prior to angiography</a:t>
            </a:r>
          </a:p>
          <a:p>
            <a:r>
              <a:rPr lang="en-US" dirty="0"/>
              <a:t>This allowed for a direct head-to-head comparison of the clinical efficacy of the two antiplatelet agents in STEMI </a:t>
            </a:r>
          </a:p>
          <a:p>
            <a:r>
              <a:rPr lang="en-US" dirty="0"/>
              <a:t>The composite event rate was 10.1% in the ticagrelor group, compared with 7.9% in the prasugrel group</a:t>
            </a:r>
          </a:p>
        </p:txBody>
      </p:sp>
      <p:pic>
        <p:nvPicPr>
          <p:cNvPr id="4" name="Picture 3">
            <a:extLst>
              <a:ext uri="{FF2B5EF4-FFF2-40B4-BE49-F238E27FC236}">
                <a16:creationId xmlns:a16="http://schemas.microsoft.com/office/drawing/2014/main" id="{4FE17A99-AA25-47A3-8A23-4AFED203A8C0}"/>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DB4026D2-2565-4867-A451-2EEF4AD8C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90766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2F06E-E60D-4FE0-852C-7C78760728B8}"/>
              </a:ext>
            </a:extLst>
          </p:cNvPr>
          <p:cNvSpPr>
            <a:spLocks noGrp="1"/>
          </p:cNvSpPr>
          <p:nvPr>
            <p:ph type="title"/>
          </p:nvPr>
        </p:nvSpPr>
        <p:spPr/>
        <p:txBody>
          <a:bodyPr/>
          <a:lstStyle/>
          <a:p>
            <a:r>
              <a:rPr lang="en-US" b="1" dirty="0"/>
              <a:t>Summary ISAR-REACT 5:</a:t>
            </a:r>
            <a:endParaRPr lang="en-IL" b="1" dirty="0"/>
          </a:p>
        </p:txBody>
      </p:sp>
      <p:sp>
        <p:nvSpPr>
          <p:cNvPr id="3" name="Content Placeholder 2">
            <a:extLst>
              <a:ext uri="{FF2B5EF4-FFF2-40B4-BE49-F238E27FC236}">
                <a16:creationId xmlns:a16="http://schemas.microsoft.com/office/drawing/2014/main" id="{8FA55C98-BEA4-41E6-9B10-7A08CF0F5B90}"/>
              </a:ext>
            </a:extLst>
          </p:cNvPr>
          <p:cNvSpPr>
            <a:spLocks noGrp="1"/>
          </p:cNvSpPr>
          <p:nvPr>
            <p:ph idx="1"/>
          </p:nvPr>
        </p:nvSpPr>
        <p:spPr>
          <a:xfrm>
            <a:off x="962762" y="1444624"/>
            <a:ext cx="10782197" cy="4915535"/>
          </a:xfrm>
        </p:spPr>
        <p:txBody>
          <a:bodyPr>
            <a:normAutofit/>
          </a:bodyPr>
          <a:lstStyle/>
          <a:p>
            <a:pPr marL="0" indent="0">
              <a:buNone/>
            </a:pPr>
            <a:r>
              <a:rPr lang="en-US" b="1" dirty="0"/>
              <a:t>Despite: </a:t>
            </a:r>
          </a:p>
          <a:p>
            <a:pPr lvl="1"/>
            <a:r>
              <a:rPr lang="en-US" b="1" dirty="0"/>
              <a:t>A sizable percentage of patients who received conservative therapy (14.2%)</a:t>
            </a:r>
          </a:p>
          <a:p>
            <a:pPr lvl="1"/>
            <a:r>
              <a:rPr lang="en-US" b="1" dirty="0"/>
              <a:t>A 1-hour delay in administration of prasugrel in the group of patients with acute coronary syndromes who did not have STEMI</a:t>
            </a:r>
          </a:p>
          <a:p>
            <a:pPr lvl="1"/>
            <a:r>
              <a:rPr lang="en-US" b="1" dirty="0"/>
              <a:t>Inclusion of patients &gt;75 years old, and/or &lt; 60kg body weight</a:t>
            </a:r>
          </a:p>
          <a:p>
            <a:pPr lvl="1"/>
            <a:endParaRPr lang="en-US" b="1" dirty="0"/>
          </a:p>
          <a:p>
            <a:pPr marL="0" indent="0">
              <a:buNone/>
            </a:pPr>
            <a:r>
              <a:rPr lang="en-US" b="1" dirty="0"/>
              <a:t>The one-size-fits-all strategy - with ticagrelor – was inferior to an individualized strategy, with prasugrel</a:t>
            </a:r>
          </a:p>
          <a:p>
            <a:pPr marL="0" indent="0">
              <a:buNone/>
            </a:pPr>
            <a:r>
              <a:rPr lang="en-US" b="1" dirty="0"/>
              <a:t>No significant difference in the incidence of major bleeding</a:t>
            </a:r>
          </a:p>
          <a:p>
            <a:endParaRPr lang="en-US" b="1" dirty="0"/>
          </a:p>
        </p:txBody>
      </p:sp>
      <p:pic>
        <p:nvPicPr>
          <p:cNvPr id="4" name="Picture 3">
            <a:extLst>
              <a:ext uri="{FF2B5EF4-FFF2-40B4-BE49-F238E27FC236}">
                <a16:creationId xmlns:a16="http://schemas.microsoft.com/office/drawing/2014/main" id="{0619B1ED-2BBD-45E4-94D2-0CB36911AE3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C5CC0305-A6DC-448B-8400-E6EABBC17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28584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DAPT 2017_ESC_Final for web 0006.jpg">
            <a:extLst>
              <a:ext uri="{FF2B5EF4-FFF2-40B4-BE49-F238E27FC236}">
                <a16:creationId xmlns:a16="http://schemas.microsoft.com/office/drawing/2014/main" id="{0DFB14B6-A6AB-435B-AD69-071D6B523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050" y="0"/>
            <a:ext cx="108373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E322-28C5-4B1A-AD2E-673F6418DDFF}"/>
              </a:ext>
            </a:extLst>
          </p:cNvPr>
          <p:cNvSpPr>
            <a:spLocks noGrp="1"/>
          </p:cNvSpPr>
          <p:nvPr>
            <p:ph type="title"/>
          </p:nvPr>
        </p:nvSpPr>
        <p:spPr/>
        <p:txBody>
          <a:bodyPr/>
          <a:lstStyle/>
          <a:p>
            <a:r>
              <a:rPr lang="en-US" b="1" dirty="0"/>
              <a:t>Prasugrel – Not without limitations</a:t>
            </a:r>
            <a:endParaRPr lang="en-IL" b="1" dirty="0"/>
          </a:p>
        </p:txBody>
      </p:sp>
      <p:sp>
        <p:nvSpPr>
          <p:cNvPr id="3" name="Content Placeholder 2">
            <a:extLst>
              <a:ext uri="{FF2B5EF4-FFF2-40B4-BE49-F238E27FC236}">
                <a16:creationId xmlns:a16="http://schemas.microsoft.com/office/drawing/2014/main" id="{61D7FC3A-4EBA-408D-B5D3-A4BE0E668680}"/>
              </a:ext>
            </a:extLst>
          </p:cNvPr>
          <p:cNvSpPr>
            <a:spLocks noGrp="1"/>
          </p:cNvSpPr>
          <p:nvPr>
            <p:ph idx="1"/>
          </p:nvPr>
        </p:nvSpPr>
        <p:spPr/>
        <p:txBody>
          <a:bodyPr/>
          <a:lstStyle/>
          <a:p>
            <a:r>
              <a:rPr lang="en-US" dirty="0"/>
              <a:t>TRITON – NSTEMI SUB GROUP</a:t>
            </a:r>
            <a:endParaRPr lang="en-IL" dirty="0"/>
          </a:p>
          <a:p>
            <a:endParaRPr lang="en-US" dirty="0"/>
          </a:p>
          <a:p>
            <a:r>
              <a:rPr lang="en-US" dirty="0"/>
              <a:t>ACCOAST</a:t>
            </a:r>
          </a:p>
          <a:p>
            <a:endParaRPr lang="en-US" dirty="0"/>
          </a:p>
          <a:p>
            <a:r>
              <a:rPr lang="en-US" dirty="0"/>
              <a:t>TRILOGY ACS</a:t>
            </a:r>
          </a:p>
          <a:p>
            <a:endParaRPr lang="en-US" dirty="0"/>
          </a:p>
        </p:txBody>
      </p:sp>
      <p:pic>
        <p:nvPicPr>
          <p:cNvPr id="4" name="Picture 3">
            <a:extLst>
              <a:ext uri="{FF2B5EF4-FFF2-40B4-BE49-F238E27FC236}">
                <a16:creationId xmlns:a16="http://schemas.microsoft.com/office/drawing/2014/main" id="{2205DFC2-0095-4DDF-86CD-884DAA91FEE8}"/>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32F8E5FB-EAE2-47F5-96F3-52213E51E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958995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A50-ACCA-4006-9E17-BC2127AD8F61}"/>
              </a:ext>
            </a:extLst>
          </p:cNvPr>
          <p:cNvSpPr>
            <a:spLocks noGrp="1"/>
          </p:cNvSpPr>
          <p:nvPr>
            <p:ph type="title"/>
          </p:nvPr>
        </p:nvSpPr>
        <p:spPr/>
        <p:txBody>
          <a:bodyPr/>
          <a:lstStyle/>
          <a:p>
            <a:r>
              <a:rPr lang="en-US" b="1" dirty="0"/>
              <a:t>ISAR-REACT 5: Not without limitations</a:t>
            </a:r>
            <a:endParaRPr lang="en-IL" b="1" dirty="0"/>
          </a:p>
        </p:txBody>
      </p:sp>
      <p:sp>
        <p:nvSpPr>
          <p:cNvPr id="3" name="Content Placeholder 2">
            <a:extLst>
              <a:ext uri="{FF2B5EF4-FFF2-40B4-BE49-F238E27FC236}">
                <a16:creationId xmlns:a16="http://schemas.microsoft.com/office/drawing/2014/main" id="{2B4CB951-C19B-45A2-8C60-FA659F2D1C21}"/>
              </a:ext>
            </a:extLst>
          </p:cNvPr>
          <p:cNvSpPr>
            <a:spLocks noGrp="1"/>
          </p:cNvSpPr>
          <p:nvPr>
            <p:ph idx="1"/>
          </p:nvPr>
        </p:nvSpPr>
        <p:spPr/>
        <p:txBody>
          <a:bodyPr/>
          <a:lstStyle/>
          <a:p>
            <a:r>
              <a:rPr lang="en-US" dirty="0"/>
              <a:t>Sample size and Power, type I error</a:t>
            </a:r>
            <a:endParaRPr lang="he-IL" dirty="0"/>
          </a:p>
          <a:p>
            <a:endParaRPr lang="he-IL" dirty="0"/>
          </a:p>
          <a:p>
            <a:r>
              <a:rPr lang="en-US" dirty="0"/>
              <a:t>ITT analysis</a:t>
            </a:r>
          </a:p>
          <a:p>
            <a:endParaRPr lang="en-US" dirty="0"/>
          </a:p>
          <a:p>
            <a:r>
              <a:rPr lang="en-US" dirty="0"/>
              <a:t>Not Blinded</a:t>
            </a:r>
          </a:p>
          <a:p>
            <a:endParaRPr lang="en-US" dirty="0"/>
          </a:p>
          <a:p>
            <a:endParaRPr lang="en-US" dirty="0"/>
          </a:p>
          <a:p>
            <a:endParaRPr lang="en-IL" dirty="0"/>
          </a:p>
        </p:txBody>
      </p:sp>
      <p:pic>
        <p:nvPicPr>
          <p:cNvPr id="4" name="Picture 3">
            <a:extLst>
              <a:ext uri="{FF2B5EF4-FFF2-40B4-BE49-F238E27FC236}">
                <a16:creationId xmlns:a16="http://schemas.microsoft.com/office/drawing/2014/main" id="{C130B73C-9165-4A4D-A8D1-A3E1FD2B0DF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70A3216A-7D0D-4DD8-A402-DFBD4C67F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2240947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693B-EBEE-4595-9CE9-C0BE161089E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5D1CC206-5BC9-44B4-94B1-92CF55B3F1CB}"/>
              </a:ext>
            </a:extLst>
          </p:cNvPr>
          <p:cNvSpPr>
            <a:spLocks noGrp="1"/>
          </p:cNvSpPr>
          <p:nvPr>
            <p:ph idx="1"/>
          </p:nvPr>
        </p:nvSpPr>
        <p:spPr/>
        <p:txBody>
          <a:bodyPr/>
          <a:lstStyle/>
          <a:p>
            <a:r>
              <a:rPr lang="en-US" dirty="0"/>
              <a:t>There is a slight asymmetry in the proportion of individuals who stopped assigned therapy (15% in ticagrelor group, 12% in prasugrel group, p=0.03), may overestimated the benefit of prasugrel</a:t>
            </a:r>
          </a:p>
          <a:p>
            <a:endParaRPr lang="en-US" dirty="0"/>
          </a:p>
          <a:p>
            <a:r>
              <a:rPr lang="en-US" sz="3600" dirty="0"/>
              <a:t>This is real life! </a:t>
            </a:r>
            <a:endParaRPr lang="en-IL" sz="3600" dirty="0"/>
          </a:p>
        </p:txBody>
      </p:sp>
    </p:spTree>
    <p:extLst>
      <p:ext uri="{BB962C8B-B14F-4D97-AF65-F5344CB8AC3E}">
        <p14:creationId xmlns:p14="http://schemas.microsoft.com/office/powerpoint/2010/main" val="276000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76A50-ACCA-4006-9E17-BC2127AD8F61}"/>
              </a:ext>
            </a:extLst>
          </p:cNvPr>
          <p:cNvSpPr>
            <a:spLocks noGrp="1"/>
          </p:cNvSpPr>
          <p:nvPr>
            <p:ph type="title"/>
          </p:nvPr>
        </p:nvSpPr>
        <p:spPr/>
        <p:txBody>
          <a:bodyPr/>
          <a:lstStyle/>
          <a:p>
            <a:r>
              <a:rPr lang="en-US" b="1" dirty="0"/>
              <a:t>ISAR-REACT 5: Not without limitations</a:t>
            </a:r>
            <a:endParaRPr lang="en-IL" b="1" dirty="0"/>
          </a:p>
        </p:txBody>
      </p:sp>
      <p:sp>
        <p:nvSpPr>
          <p:cNvPr id="3" name="Content Placeholder 2">
            <a:extLst>
              <a:ext uri="{FF2B5EF4-FFF2-40B4-BE49-F238E27FC236}">
                <a16:creationId xmlns:a16="http://schemas.microsoft.com/office/drawing/2014/main" id="{2B4CB951-C19B-45A2-8C60-FA659F2D1C21}"/>
              </a:ext>
            </a:extLst>
          </p:cNvPr>
          <p:cNvSpPr>
            <a:spLocks noGrp="1"/>
          </p:cNvSpPr>
          <p:nvPr>
            <p:ph idx="1"/>
          </p:nvPr>
        </p:nvSpPr>
        <p:spPr/>
        <p:txBody>
          <a:bodyPr/>
          <a:lstStyle/>
          <a:p>
            <a:r>
              <a:rPr lang="en-US" dirty="0"/>
              <a:t>Sample size and Power, type I error</a:t>
            </a:r>
            <a:endParaRPr lang="he-IL" dirty="0"/>
          </a:p>
          <a:p>
            <a:endParaRPr lang="he-IL" dirty="0"/>
          </a:p>
          <a:p>
            <a:r>
              <a:rPr lang="en-US" dirty="0"/>
              <a:t>ITT analysis</a:t>
            </a:r>
          </a:p>
          <a:p>
            <a:endParaRPr lang="en-US" dirty="0"/>
          </a:p>
          <a:p>
            <a:r>
              <a:rPr lang="en-US" dirty="0"/>
              <a:t>Not Blinded</a:t>
            </a:r>
          </a:p>
          <a:p>
            <a:endParaRPr lang="en-US" dirty="0"/>
          </a:p>
          <a:p>
            <a:r>
              <a:rPr lang="en-US" dirty="0"/>
              <a:t>Event rate for Prasugrel lower than expected</a:t>
            </a:r>
          </a:p>
          <a:p>
            <a:endParaRPr lang="en-US" dirty="0"/>
          </a:p>
          <a:p>
            <a:endParaRPr lang="en-US" dirty="0"/>
          </a:p>
          <a:p>
            <a:endParaRPr lang="en-IL" dirty="0"/>
          </a:p>
        </p:txBody>
      </p:sp>
      <p:pic>
        <p:nvPicPr>
          <p:cNvPr id="4" name="Picture 3">
            <a:extLst>
              <a:ext uri="{FF2B5EF4-FFF2-40B4-BE49-F238E27FC236}">
                <a16:creationId xmlns:a16="http://schemas.microsoft.com/office/drawing/2014/main" id="{C130B73C-9165-4A4D-A8D1-A3E1FD2B0DF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70A3216A-7D0D-4DD8-A402-DFBD4C67F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28459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6F1B-EBAE-4627-9493-69DBE1D6EB48}"/>
              </a:ext>
            </a:extLst>
          </p:cNvPr>
          <p:cNvSpPr>
            <a:spLocks noGrp="1"/>
          </p:cNvSpPr>
          <p:nvPr>
            <p:ph type="title"/>
          </p:nvPr>
        </p:nvSpPr>
        <p:spPr>
          <a:xfrm>
            <a:off x="573795" y="182806"/>
            <a:ext cx="10515600" cy="1325563"/>
          </a:xfrm>
        </p:spPr>
        <p:txBody>
          <a:bodyPr/>
          <a:lstStyle/>
          <a:p>
            <a:r>
              <a:rPr lang="en-US" b="1" dirty="0"/>
              <a:t>ACSIS:  MACE in ACS throughout the years</a:t>
            </a:r>
            <a:endParaRPr lang="en-IL" b="1" dirty="0"/>
          </a:p>
        </p:txBody>
      </p:sp>
      <p:sp>
        <p:nvSpPr>
          <p:cNvPr id="3" name="Content Placeholder 2">
            <a:extLst>
              <a:ext uri="{FF2B5EF4-FFF2-40B4-BE49-F238E27FC236}">
                <a16:creationId xmlns:a16="http://schemas.microsoft.com/office/drawing/2014/main" id="{3FBC92C0-6611-4488-B916-39F25044870D}"/>
              </a:ext>
            </a:extLst>
          </p:cNvPr>
          <p:cNvSpPr>
            <a:spLocks noGrp="1"/>
          </p:cNvSpPr>
          <p:nvPr>
            <p:ph idx="1"/>
          </p:nvPr>
        </p:nvSpPr>
        <p:spPr/>
        <p:txBody>
          <a:bodyPr/>
          <a:lstStyle/>
          <a:p>
            <a:endParaRPr lang="en-IL"/>
          </a:p>
        </p:txBody>
      </p:sp>
      <p:pic>
        <p:nvPicPr>
          <p:cNvPr id="4" name="Picture 3">
            <a:extLst>
              <a:ext uri="{FF2B5EF4-FFF2-40B4-BE49-F238E27FC236}">
                <a16:creationId xmlns:a16="http://schemas.microsoft.com/office/drawing/2014/main" id="{A7386046-7DF8-416E-9595-C0D687550D16}"/>
              </a:ext>
            </a:extLst>
          </p:cNvPr>
          <p:cNvPicPr>
            <a:picLocks noChangeAspect="1"/>
          </p:cNvPicPr>
          <p:nvPr/>
        </p:nvPicPr>
        <p:blipFill rotWithShape="1">
          <a:blip r:embed="rId2"/>
          <a:srcRect t="9190"/>
          <a:stretch/>
        </p:blipFill>
        <p:spPr>
          <a:xfrm>
            <a:off x="953873" y="1366091"/>
            <a:ext cx="9974859" cy="5103859"/>
          </a:xfrm>
          <a:prstGeom prst="rect">
            <a:avLst/>
          </a:prstGeom>
        </p:spPr>
      </p:pic>
      <p:sp>
        <p:nvSpPr>
          <p:cNvPr id="5" name="Oval 4">
            <a:extLst>
              <a:ext uri="{FF2B5EF4-FFF2-40B4-BE49-F238E27FC236}">
                <a16:creationId xmlns:a16="http://schemas.microsoft.com/office/drawing/2014/main" id="{930E05AF-23EB-444D-B70E-9C1C117AA32B}"/>
              </a:ext>
            </a:extLst>
          </p:cNvPr>
          <p:cNvSpPr/>
          <p:nvPr/>
        </p:nvSpPr>
        <p:spPr>
          <a:xfrm>
            <a:off x="2733675" y="3038475"/>
            <a:ext cx="400050" cy="3619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Oval 5">
            <a:extLst>
              <a:ext uri="{FF2B5EF4-FFF2-40B4-BE49-F238E27FC236}">
                <a16:creationId xmlns:a16="http://schemas.microsoft.com/office/drawing/2014/main" id="{CD348BB9-6756-4C31-8532-C42F7711408E}"/>
              </a:ext>
            </a:extLst>
          </p:cNvPr>
          <p:cNvSpPr/>
          <p:nvPr/>
        </p:nvSpPr>
        <p:spPr>
          <a:xfrm>
            <a:off x="7722235" y="3737045"/>
            <a:ext cx="400050" cy="3619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78063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743CC282-8E34-458F-B03F-311E94AC025E}"/>
              </a:ext>
            </a:extLst>
          </p:cNvPr>
          <p:cNvGraphicFramePr>
            <a:graphicFrameLocks noGrp="1"/>
          </p:cNvGraphicFramePr>
          <p:nvPr>
            <p:ph idx="1"/>
            <p:extLst>
              <p:ext uri="{D42A27DB-BD31-4B8C-83A1-F6EECF244321}">
                <p14:modId xmlns:p14="http://schemas.microsoft.com/office/powerpoint/2010/main" val="1408543274"/>
              </p:ext>
            </p:extLst>
          </p:nvPr>
        </p:nvGraphicFramePr>
        <p:xfrm>
          <a:off x="419103" y="127974"/>
          <a:ext cx="11353794" cy="910282"/>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dirty="0"/>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bl>
          </a:graphicData>
        </a:graphic>
      </p:graphicFrame>
      <p:graphicFrame>
        <p:nvGraphicFramePr>
          <p:cNvPr id="9" name="Table 4">
            <a:extLst>
              <a:ext uri="{FF2B5EF4-FFF2-40B4-BE49-F238E27FC236}">
                <a16:creationId xmlns:a16="http://schemas.microsoft.com/office/drawing/2014/main" id="{E9A6A21A-EDEE-4388-AAE9-62D45A58FDCD}"/>
              </a:ext>
            </a:extLst>
          </p:cNvPr>
          <p:cNvGraphicFramePr>
            <a:graphicFrameLocks/>
          </p:cNvGraphicFramePr>
          <p:nvPr>
            <p:extLst>
              <p:ext uri="{D42A27DB-BD31-4B8C-83A1-F6EECF244321}">
                <p14:modId xmlns:p14="http://schemas.microsoft.com/office/powerpoint/2010/main" val="3789000566"/>
              </p:ext>
            </p:extLst>
          </p:nvPr>
        </p:nvGraphicFramePr>
        <p:xfrm>
          <a:off x="419103" y="127974"/>
          <a:ext cx="11353794" cy="1365423"/>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r h="455141">
                <a:tc>
                  <a:txBody>
                    <a:bodyPr/>
                    <a:lstStyle/>
                    <a:p>
                      <a:r>
                        <a:rPr lang="en-US" sz="2000" b="1" dirty="0"/>
                        <a:t>Pretreatment in STEMI</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648074908"/>
                  </a:ext>
                </a:extLst>
              </a:tr>
            </a:tbl>
          </a:graphicData>
        </a:graphic>
      </p:graphicFrame>
      <p:graphicFrame>
        <p:nvGraphicFramePr>
          <p:cNvPr id="11" name="Table 4">
            <a:extLst>
              <a:ext uri="{FF2B5EF4-FFF2-40B4-BE49-F238E27FC236}">
                <a16:creationId xmlns:a16="http://schemas.microsoft.com/office/drawing/2014/main" id="{22C50092-B610-4640-9E66-F5040FB19C4C}"/>
              </a:ext>
            </a:extLst>
          </p:cNvPr>
          <p:cNvGraphicFramePr>
            <a:graphicFrameLocks/>
          </p:cNvGraphicFramePr>
          <p:nvPr>
            <p:extLst>
              <p:ext uri="{D42A27DB-BD31-4B8C-83A1-F6EECF244321}">
                <p14:modId xmlns:p14="http://schemas.microsoft.com/office/powerpoint/2010/main" val="2855565276"/>
              </p:ext>
            </p:extLst>
          </p:nvPr>
        </p:nvGraphicFramePr>
        <p:xfrm>
          <a:off x="419103" y="127974"/>
          <a:ext cx="11353794" cy="2151010"/>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r h="455141">
                <a:tc>
                  <a:txBody>
                    <a:bodyPr/>
                    <a:lstStyle/>
                    <a:p>
                      <a:r>
                        <a:rPr lang="en-US" sz="2000" b="1" dirty="0"/>
                        <a:t>Pretreatment in STEMI</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648074908"/>
                  </a:ext>
                </a:extLst>
              </a:tr>
              <a:tr h="785587">
                <a:tc>
                  <a:txBody>
                    <a:bodyPr/>
                    <a:lstStyle/>
                    <a:p>
                      <a:r>
                        <a:rPr lang="en-US" sz="2000" b="1" dirty="0"/>
                        <a:t>Pretreatment in NSTEMI planned for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2838884263"/>
                  </a:ext>
                </a:extLst>
              </a:tr>
            </a:tbl>
          </a:graphicData>
        </a:graphic>
      </p:graphicFrame>
      <p:graphicFrame>
        <p:nvGraphicFramePr>
          <p:cNvPr id="12" name="Table 4">
            <a:extLst>
              <a:ext uri="{FF2B5EF4-FFF2-40B4-BE49-F238E27FC236}">
                <a16:creationId xmlns:a16="http://schemas.microsoft.com/office/drawing/2014/main" id="{95F839A6-74DC-45E0-AAA3-AB67EBA1937F}"/>
              </a:ext>
            </a:extLst>
          </p:cNvPr>
          <p:cNvGraphicFramePr>
            <a:graphicFrameLocks/>
          </p:cNvGraphicFramePr>
          <p:nvPr>
            <p:extLst>
              <p:ext uri="{D42A27DB-BD31-4B8C-83A1-F6EECF244321}">
                <p14:modId xmlns:p14="http://schemas.microsoft.com/office/powerpoint/2010/main" val="1645556911"/>
              </p:ext>
            </p:extLst>
          </p:nvPr>
        </p:nvGraphicFramePr>
        <p:xfrm>
          <a:off x="419103" y="127974"/>
          <a:ext cx="11353794" cy="2936597"/>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r h="455141">
                <a:tc>
                  <a:txBody>
                    <a:bodyPr/>
                    <a:lstStyle/>
                    <a:p>
                      <a:r>
                        <a:rPr lang="en-US" sz="2000" b="1" dirty="0"/>
                        <a:t>Pretreatment in STEMI</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648074908"/>
                  </a:ext>
                </a:extLst>
              </a:tr>
              <a:tr h="785587">
                <a:tc>
                  <a:txBody>
                    <a:bodyPr/>
                    <a:lstStyle/>
                    <a:p>
                      <a:r>
                        <a:rPr lang="en-US" sz="2000" b="1" dirty="0"/>
                        <a:t>Pretreatment in NSTEMI planned for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2838884263"/>
                  </a:ext>
                </a:extLst>
              </a:tr>
              <a:tr h="785587">
                <a:tc>
                  <a:txBody>
                    <a:bodyPr/>
                    <a:lstStyle/>
                    <a:p>
                      <a:r>
                        <a:rPr lang="en-US" sz="2000" b="1" dirty="0"/>
                        <a:t>Proven for conservative Rx after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4066650124"/>
                  </a:ext>
                </a:extLst>
              </a:tr>
            </a:tbl>
          </a:graphicData>
        </a:graphic>
      </p:graphicFrame>
      <p:graphicFrame>
        <p:nvGraphicFramePr>
          <p:cNvPr id="13" name="Table 4">
            <a:extLst>
              <a:ext uri="{FF2B5EF4-FFF2-40B4-BE49-F238E27FC236}">
                <a16:creationId xmlns:a16="http://schemas.microsoft.com/office/drawing/2014/main" id="{A76A0D9E-3019-4786-9CD2-A7FC39AF0723}"/>
              </a:ext>
            </a:extLst>
          </p:cNvPr>
          <p:cNvGraphicFramePr>
            <a:graphicFrameLocks/>
          </p:cNvGraphicFramePr>
          <p:nvPr>
            <p:extLst>
              <p:ext uri="{D42A27DB-BD31-4B8C-83A1-F6EECF244321}">
                <p14:modId xmlns:p14="http://schemas.microsoft.com/office/powerpoint/2010/main" val="3494346061"/>
              </p:ext>
            </p:extLst>
          </p:nvPr>
        </p:nvGraphicFramePr>
        <p:xfrm>
          <a:off x="419103" y="127974"/>
          <a:ext cx="11353794" cy="3722184"/>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r h="455141">
                <a:tc>
                  <a:txBody>
                    <a:bodyPr/>
                    <a:lstStyle/>
                    <a:p>
                      <a:r>
                        <a:rPr lang="en-US" sz="2000" b="1" dirty="0"/>
                        <a:t>Pretreatment in STEMI</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648074908"/>
                  </a:ext>
                </a:extLst>
              </a:tr>
              <a:tr h="785587">
                <a:tc>
                  <a:txBody>
                    <a:bodyPr/>
                    <a:lstStyle/>
                    <a:p>
                      <a:r>
                        <a:rPr lang="en-US" sz="2000" b="1" dirty="0"/>
                        <a:t>Pretreatment in NSTEMI planned for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2838884263"/>
                  </a:ext>
                </a:extLst>
              </a:tr>
              <a:tr h="785587">
                <a:tc>
                  <a:txBody>
                    <a:bodyPr/>
                    <a:lstStyle/>
                    <a:p>
                      <a:r>
                        <a:rPr lang="en-US" sz="2000" b="1" dirty="0"/>
                        <a:t>Proven for conservative Rx after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4066650124"/>
                  </a:ext>
                </a:extLst>
              </a:tr>
              <a:tr h="785587">
                <a:tc>
                  <a:txBody>
                    <a:bodyPr/>
                    <a:lstStyle/>
                    <a:p>
                      <a:r>
                        <a:rPr lang="en-US" sz="2000" b="1" dirty="0"/>
                        <a:t>Increased risk of bleeding over the comparator</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No</a:t>
                      </a:r>
                      <a:endParaRPr lang="en-IL" sz="2000" b="1" dirty="0"/>
                    </a:p>
                  </a:txBody>
                  <a:tcPr/>
                </a:tc>
                <a:extLst>
                  <a:ext uri="{0D108BD9-81ED-4DB2-BD59-A6C34878D82A}">
                    <a16:rowId xmlns:a16="http://schemas.microsoft.com/office/drawing/2014/main" val="3030160162"/>
                  </a:ext>
                </a:extLst>
              </a:tr>
            </a:tbl>
          </a:graphicData>
        </a:graphic>
      </p:graphicFrame>
      <p:graphicFrame>
        <p:nvGraphicFramePr>
          <p:cNvPr id="15" name="Table 4">
            <a:extLst>
              <a:ext uri="{FF2B5EF4-FFF2-40B4-BE49-F238E27FC236}">
                <a16:creationId xmlns:a16="http://schemas.microsoft.com/office/drawing/2014/main" id="{510ABAB1-2292-43D5-96A4-5D328743DEE2}"/>
              </a:ext>
            </a:extLst>
          </p:cNvPr>
          <p:cNvGraphicFramePr>
            <a:graphicFrameLocks/>
          </p:cNvGraphicFramePr>
          <p:nvPr/>
        </p:nvGraphicFramePr>
        <p:xfrm>
          <a:off x="419103" y="127974"/>
          <a:ext cx="11353794" cy="4177325"/>
        </p:xfrm>
        <a:graphic>
          <a:graphicData uri="http://schemas.openxmlformats.org/drawingml/2006/table">
            <a:tbl>
              <a:tblPr firstRow="1" bandRow="1">
                <a:tableStyleId>{5C22544A-7EE6-4342-B048-85BDC9FD1C3A}</a:tableStyleId>
              </a:tblPr>
              <a:tblGrid>
                <a:gridCol w="4731269">
                  <a:extLst>
                    <a:ext uri="{9D8B030D-6E8A-4147-A177-3AD203B41FA5}">
                      <a16:colId xmlns:a16="http://schemas.microsoft.com/office/drawing/2014/main" val="3614722008"/>
                    </a:ext>
                  </a:extLst>
                </a:gridCol>
                <a:gridCol w="3686704">
                  <a:extLst>
                    <a:ext uri="{9D8B030D-6E8A-4147-A177-3AD203B41FA5}">
                      <a16:colId xmlns:a16="http://schemas.microsoft.com/office/drawing/2014/main" val="1531859592"/>
                    </a:ext>
                  </a:extLst>
                </a:gridCol>
                <a:gridCol w="2935821">
                  <a:extLst>
                    <a:ext uri="{9D8B030D-6E8A-4147-A177-3AD203B41FA5}">
                      <a16:colId xmlns:a16="http://schemas.microsoft.com/office/drawing/2014/main" val="3209315551"/>
                    </a:ext>
                  </a:extLst>
                </a:gridCol>
              </a:tblGrid>
              <a:tr h="455141">
                <a:tc>
                  <a:txBody>
                    <a:bodyPr/>
                    <a:lstStyle/>
                    <a:p>
                      <a:endParaRPr lang="en-IL" b="1"/>
                    </a:p>
                  </a:txBody>
                  <a:tcPr/>
                </a:tc>
                <a:tc>
                  <a:txBody>
                    <a:bodyPr/>
                    <a:lstStyle/>
                    <a:p>
                      <a:pPr algn="ctr"/>
                      <a:r>
                        <a:rPr lang="en-US" b="1" dirty="0"/>
                        <a:t>The Prasugrel Strategy </a:t>
                      </a:r>
                      <a:endParaRPr lang="en-IL" b="1" dirty="0"/>
                    </a:p>
                  </a:txBody>
                  <a:tcPr/>
                </a:tc>
                <a:tc>
                  <a:txBody>
                    <a:bodyPr/>
                    <a:lstStyle/>
                    <a:p>
                      <a:pPr algn="ctr"/>
                      <a:r>
                        <a:rPr lang="en-US" b="1" dirty="0"/>
                        <a:t>The Ticagrelor Strategy</a:t>
                      </a:r>
                      <a:endParaRPr lang="en-IL" b="1" dirty="0"/>
                    </a:p>
                  </a:txBody>
                  <a:tcPr/>
                </a:tc>
                <a:extLst>
                  <a:ext uri="{0D108BD9-81ED-4DB2-BD59-A6C34878D82A}">
                    <a16:rowId xmlns:a16="http://schemas.microsoft.com/office/drawing/2014/main" val="1765193754"/>
                  </a:ext>
                </a:extLst>
              </a:tr>
              <a:tr h="455141">
                <a:tc>
                  <a:txBody>
                    <a:bodyPr/>
                    <a:lstStyle/>
                    <a:p>
                      <a:r>
                        <a:rPr lang="en-US" sz="2000" b="1" dirty="0"/>
                        <a:t>Proven superiority over clopidogrel</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3213118081"/>
                  </a:ext>
                </a:extLst>
              </a:tr>
              <a:tr h="455141">
                <a:tc>
                  <a:txBody>
                    <a:bodyPr/>
                    <a:lstStyle/>
                    <a:p>
                      <a:r>
                        <a:rPr lang="en-US" sz="2000" b="1" dirty="0"/>
                        <a:t>Pretreatment in STEMI</a:t>
                      </a:r>
                      <a:endParaRPr lang="en-IL" sz="2000" b="1" dirty="0"/>
                    </a:p>
                  </a:txBody>
                  <a:tcPr/>
                </a:tc>
                <a:tc>
                  <a:txBody>
                    <a:bodyPr/>
                    <a:lstStyle/>
                    <a:p>
                      <a:pPr algn="ctr"/>
                      <a:r>
                        <a:rPr lang="en-US" sz="2000" b="1" dirty="0"/>
                        <a:t>Yes</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648074908"/>
                  </a:ext>
                </a:extLst>
              </a:tr>
              <a:tr h="785587">
                <a:tc>
                  <a:txBody>
                    <a:bodyPr/>
                    <a:lstStyle/>
                    <a:p>
                      <a:r>
                        <a:rPr lang="en-US" sz="2000" b="1" dirty="0"/>
                        <a:t>Pretreatment in NSTEMI planned for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2838884263"/>
                  </a:ext>
                </a:extLst>
              </a:tr>
              <a:tr h="785587">
                <a:tc>
                  <a:txBody>
                    <a:bodyPr/>
                    <a:lstStyle/>
                    <a:p>
                      <a:r>
                        <a:rPr lang="en-US" sz="2000" b="1" dirty="0"/>
                        <a:t>Proven for conservative Rx after angiography</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Yes</a:t>
                      </a:r>
                      <a:endParaRPr lang="en-IL" sz="2000" b="1" dirty="0"/>
                    </a:p>
                  </a:txBody>
                  <a:tcPr/>
                </a:tc>
                <a:extLst>
                  <a:ext uri="{0D108BD9-81ED-4DB2-BD59-A6C34878D82A}">
                    <a16:rowId xmlns:a16="http://schemas.microsoft.com/office/drawing/2014/main" val="4066650124"/>
                  </a:ext>
                </a:extLst>
              </a:tr>
              <a:tr h="785587">
                <a:tc>
                  <a:txBody>
                    <a:bodyPr/>
                    <a:lstStyle/>
                    <a:p>
                      <a:r>
                        <a:rPr lang="en-US" sz="2000" b="1" dirty="0"/>
                        <a:t>Increased risk of bleeding over the comparator</a:t>
                      </a:r>
                      <a:endParaRPr lang="en-IL" sz="2000" b="1" dirty="0"/>
                    </a:p>
                  </a:txBody>
                  <a:tcPr/>
                </a:tc>
                <a:tc>
                  <a:txBody>
                    <a:bodyPr/>
                    <a:lstStyle/>
                    <a:p>
                      <a:pPr algn="ctr"/>
                      <a:r>
                        <a:rPr lang="en-US" sz="2000" b="1" dirty="0"/>
                        <a:t>No</a:t>
                      </a:r>
                      <a:endParaRPr lang="en-IL" sz="2000" b="1" dirty="0"/>
                    </a:p>
                  </a:txBody>
                  <a:tcPr/>
                </a:tc>
                <a:tc>
                  <a:txBody>
                    <a:bodyPr/>
                    <a:lstStyle/>
                    <a:p>
                      <a:pPr algn="ctr"/>
                      <a:r>
                        <a:rPr lang="en-US" sz="2000" b="1" dirty="0"/>
                        <a:t>No</a:t>
                      </a:r>
                      <a:endParaRPr lang="en-IL" sz="2000" b="1" dirty="0"/>
                    </a:p>
                  </a:txBody>
                  <a:tcPr/>
                </a:tc>
                <a:extLst>
                  <a:ext uri="{0D108BD9-81ED-4DB2-BD59-A6C34878D82A}">
                    <a16:rowId xmlns:a16="http://schemas.microsoft.com/office/drawing/2014/main" val="3030160162"/>
                  </a:ext>
                </a:extLst>
              </a:tr>
              <a:tr h="455141">
                <a:tc>
                  <a:txBody>
                    <a:bodyPr/>
                    <a:lstStyle/>
                    <a:p>
                      <a:r>
                        <a:rPr lang="en-US" sz="2000" b="1" dirty="0"/>
                        <a:t>Proven superiority over the comparator </a:t>
                      </a:r>
                      <a:endParaRPr lang="en-IL" sz="2000" b="1" dirty="0"/>
                    </a:p>
                  </a:txBody>
                  <a:tcPr/>
                </a:tc>
                <a:tc>
                  <a:txBody>
                    <a:bodyPr/>
                    <a:lstStyle/>
                    <a:p>
                      <a:pPr algn="ctr"/>
                      <a:r>
                        <a:rPr lang="en-US" sz="2000" b="1" dirty="0"/>
                        <a:t>Probably</a:t>
                      </a:r>
                      <a:endParaRPr lang="en-IL" sz="2000" b="1" dirty="0"/>
                    </a:p>
                  </a:txBody>
                  <a:tcPr/>
                </a:tc>
                <a:tc>
                  <a:txBody>
                    <a:bodyPr/>
                    <a:lstStyle/>
                    <a:p>
                      <a:pPr algn="ctr"/>
                      <a:r>
                        <a:rPr lang="en-US" sz="2000" b="1" dirty="0"/>
                        <a:t>No</a:t>
                      </a:r>
                      <a:endParaRPr lang="en-IL" sz="2000" b="1" dirty="0"/>
                    </a:p>
                  </a:txBody>
                  <a:tcPr/>
                </a:tc>
                <a:extLst>
                  <a:ext uri="{0D108BD9-81ED-4DB2-BD59-A6C34878D82A}">
                    <a16:rowId xmlns:a16="http://schemas.microsoft.com/office/drawing/2014/main" val="771485545"/>
                  </a:ext>
                </a:extLst>
              </a:tr>
            </a:tbl>
          </a:graphicData>
        </a:graphic>
      </p:graphicFrame>
      <p:sp>
        <p:nvSpPr>
          <p:cNvPr id="16" name="Title 1">
            <a:extLst>
              <a:ext uri="{FF2B5EF4-FFF2-40B4-BE49-F238E27FC236}">
                <a16:creationId xmlns:a16="http://schemas.microsoft.com/office/drawing/2014/main" id="{F632374D-5B33-4B11-84D9-B80F193636E8}"/>
              </a:ext>
            </a:extLst>
          </p:cNvPr>
          <p:cNvSpPr>
            <a:spLocks noGrp="1"/>
          </p:cNvSpPr>
          <p:nvPr>
            <p:ph type="title"/>
          </p:nvPr>
        </p:nvSpPr>
        <p:spPr>
          <a:xfrm>
            <a:off x="838200" y="4976730"/>
            <a:ext cx="10515600" cy="1325563"/>
          </a:xfrm>
        </p:spPr>
        <p:txBody>
          <a:bodyPr>
            <a:noAutofit/>
          </a:bodyPr>
          <a:lstStyle/>
          <a:p>
            <a:r>
              <a:rPr lang="en-US" sz="2800" b="1" dirty="0"/>
              <a:t>Taking all of these into account: </a:t>
            </a:r>
            <a:br>
              <a:rPr lang="en-US" sz="2800" b="1" dirty="0"/>
            </a:br>
            <a:r>
              <a:rPr lang="en-US" sz="4000" b="1" dirty="0"/>
              <a:t>The </a:t>
            </a:r>
            <a:r>
              <a:rPr lang="en-US" sz="4000" b="1" dirty="0">
                <a:solidFill>
                  <a:schemeClr val="accent6"/>
                </a:solidFill>
              </a:rPr>
              <a:t>Prasugrel strategy </a:t>
            </a:r>
            <a:r>
              <a:rPr lang="en-US" sz="4000" b="1" dirty="0"/>
              <a:t>is the preferred strategy for </a:t>
            </a:r>
            <a:r>
              <a:rPr lang="en-US" sz="4000" b="1" dirty="0">
                <a:solidFill>
                  <a:schemeClr val="accent6"/>
                </a:solidFill>
              </a:rPr>
              <a:t>ACS patients planned for interventions</a:t>
            </a:r>
            <a:br>
              <a:rPr lang="en-US" sz="2800" b="1" dirty="0"/>
            </a:br>
            <a:endParaRPr lang="en-IL" sz="2800" b="1" dirty="0"/>
          </a:p>
        </p:txBody>
      </p:sp>
    </p:spTree>
    <p:extLst>
      <p:ext uri="{BB962C8B-B14F-4D97-AF65-F5344CB8AC3E}">
        <p14:creationId xmlns:p14="http://schemas.microsoft.com/office/powerpoint/2010/main" val="278447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739BD-9045-4229-9C44-E095D9A8A387}"/>
              </a:ext>
            </a:extLst>
          </p:cNvPr>
          <p:cNvSpPr>
            <a:spLocks noGrp="1"/>
          </p:cNvSpPr>
          <p:nvPr>
            <p:ph idx="1"/>
          </p:nvPr>
        </p:nvSpPr>
        <p:spPr>
          <a:xfrm>
            <a:off x="962763" y="215900"/>
            <a:ext cx="10515600" cy="4351338"/>
          </a:xfrm>
        </p:spPr>
        <p:txBody>
          <a:bodyPr/>
          <a:lstStyle/>
          <a:p>
            <a:pPr marL="0" indent="0">
              <a:buNone/>
            </a:pPr>
            <a:r>
              <a:rPr lang="en-US" dirty="0"/>
              <a:t>“It is a definitive head-to-head outcome trial of the new P2Y12 receptor inhibitors and a stark reminder of the importance of clinical trials to generating evidence — rather than extrapolating it from indirect comparisons and surrogate studies. “</a:t>
            </a:r>
          </a:p>
          <a:p>
            <a:pPr marL="0" indent="0">
              <a:buNone/>
            </a:pPr>
            <a:r>
              <a:rPr lang="en-US" dirty="0"/>
              <a:t>“…prasugrel has now become the P2Y12 receptor inhibitor of choice in patients with acute coronary syndromes. It should be used instead of ticagrelor in appropriately selected patients with this condition.”</a:t>
            </a:r>
            <a:endParaRPr lang="en-IL" dirty="0"/>
          </a:p>
        </p:txBody>
      </p:sp>
      <p:sp>
        <p:nvSpPr>
          <p:cNvPr id="4" name="TextBox 3">
            <a:extLst>
              <a:ext uri="{FF2B5EF4-FFF2-40B4-BE49-F238E27FC236}">
                <a16:creationId xmlns:a16="http://schemas.microsoft.com/office/drawing/2014/main" id="{3C43C37D-0B1F-412D-B8D5-502F52CAEB41}"/>
              </a:ext>
            </a:extLst>
          </p:cNvPr>
          <p:cNvSpPr txBox="1"/>
          <p:nvPr/>
        </p:nvSpPr>
        <p:spPr>
          <a:xfrm>
            <a:off x="5902325" y="3244334"/>
            <a:ext cx="6553200" cy="369332"/>
          </a:xfrm>
          <a:prstGeom prst="rect">
            <a:avLst/>
          </a:prstGeom>
          <a:noFill/>
        </p:spPr>
        <p:txBody>
          <a:bodyPr wrap="square" rtlCol="0">
            <a:spAutoFit/>
          </a:bodyPr>
          <a:lstStyle/>
          <a:p>
            <a:r>
              <a:rPr lang="en-US" dirty="0" err="1"/>
              <a:t>Jneid</a:t>
            </a:r>
            <a:r>
              <a:rPr lang="en-US" dirty="0"/>
              <a:t> H.  </a:t>
            </a:r>
            <a:r>
              <a:rPr lang="en-US" i="1" dirty="0"/>
              <a:t>New </a:t>
            </a:r>
            <a:r>
              <a:rPr lang="en-US" i="1" dirty="0" err="1"/>
              <a:t>Engld</a:t>
            </a:r>
            <a:r>
              <a:rPr lang="en-US" i="1" dirty="0"/>
              <a:t> J Med </a:t>
            </a:r>
            <a:r>
              <a:rPr lang="en-US" dirty="0"/>
              <a:t>2019;381(16): 1582-5.</a:t>
            </a:r>
            <a:endParaRPr lang="en-IL" dirty="0"/>
          </a:p>
        </p:txBody>
      </p:sp>
      <p:sp>
        <p:nvSpPr>
          <p:cNvPr id="7" name="TextBox 6">
            <a:extLst>
              <a:ext uri="{FF2B5EF4-FFF2-40B4-BE49-F238E27FC236}">
                <a16:creationId xmlns:a16="http://schemas.microsoft.com/office/drawing/2014/main" id="{7302D931-099E-43CD-93BB-9A63DBF929D7}"/>
              </a:ext>
            </a:extLst>
          </p:cNvPr>
          <p:cNvSpPr txBox="1"/>
          <p:nvPr/>
        </p:nvSpPr>
        <p:spPr>
          <a:xfrm>
            <a:off x="962763" y="3895725"/>
            <a:ext cx="10515599" cy="2677656"/>
          </a:xfrm>
          <a:prstGeom prst="rect">
            <a:avLst/>
          </a:prstGeom>
          <a:noFill/>
        </p:spPr>
        <p:txBody>
          <a:bodyPr wrap="square" rtlCol="0">
            <a:spAutoFit/>
          </a:bodyPr>
          <a:lstStyle/>
          <a:p>
            <a:r>
              <a:rPr lang="en-US" sz="2800" dirty="0"/>
              <a:t>“Until new similar randomized trials come to light, we should prioritize this trial rather than network meta-analysis and ¨logic¨ which are limited with indirectness of the comparison in question.”</a:t>
            </a:r>
          </a:p>
          <a:p>
            <a:endParaRPr lang="he-IL" sz="2800" dirty="0"/>
          </a:p>
          <a:p>
            <a:r>
              <a:rPr lang="en-US" sz="2800" dirty="0"/>
              <a:t>"ISAR-REACT 5 is a landmark study, which is going to impact our practice and probably the next set of guidelines to come.”</a:t>
            </a:r>
            <a:endParaRPr lang="he-IL" sz="2800" dirty="0"/>
          </a:p>
        </p:txBody>
      </p:sp>
    </p:spTree>
    <p:extLst>
      <p:ext uri="{BB962C8B-B14F-4D97-AF65-F5344CB8AC3E}">
        <p14:creationId xmlns:p14="http://schemas.microsoft.com/office/powerpoint/2010/main" val="34301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C6E4C2-87BD-43C0-9B19-4B26D60671D0}"/>
              </a:ext>
            </a:extLst>
          </p:cNvPr>
          <p:cNvSpPr>
            <a:spLocks noGrp="1"/>
          </p:cNvSpPr>
          <p:nvPr>
            <p:ph idx="1"/>
          </p:nvPr>
        </p:nvSpPr>
        <p:spPr>
          <a:xfrm>
            <a:off x="733546" y="561975"/>
            <a:ext cx="10886954" cy="5174911"/>
          </a:xfrm>
        </p:spPr>
        <p:txBody>
          <a:bodyPr>
            <a:normAutofit fontScale="92500"/>
          </a:bodyPr>
          <a:lstStyle/>
          <a:p>
            <a:r>
              <a:rPr lang="en-US" dirty="0"/>
              <a:t>ISAR-REACT 5 meets the highest quality evidence describing the direct relative efficacy and safety of both interventions. </a:t>
            </a:r>
          </a:p>
          <a:p>
            <a:r>
              <a:rPr lang="en-US" dirty="0"/>
              <a:t>Until new similar randomized trials come to light, we should prioritize this trial rather than network meta-analysis and ¨logic¨ which are limited with indirectness of the comparison in question.</a:t>
            </a:r>
          </a:p>
          <a:p>
            <a:endParaRPr lang="en-US" dirty="0"/>
          </a:p>
          <a:p>
            <a:r>
              <a:rPr lang="en-US" dirty="0"/>
              <a:t>In this situation in my case for ACS patients: </a:t>
            </a:r>
            <a:r>
              <a:rPr lang="en-US" sz="3600" b="1" dirty="0"/>
              <a:t>The Prasugrel strategy is superior in the detailed setting until proven otherwise!</a:t>
            </a:r>
          </a:p>
          <a:p>
            <a:endParaRPr lang="en-US" sz="3600" b="1" dirty="0"/>
          </a:p>
          <a:p>
            <a:r>
              <a:rPr lang="en-US" dirty="0"/>
              <a:t>ISAR-REACT 5 is a landmark study, which is going to impact our practice and probably the next set of guidelines to come.</a:t>
            </a:r>
            <a:endParaRPr lang="en-IL" dirty="0"/>
          </a:p>
          <a:p>
            <a:endParaRPr lang="en-IL" b="1" dirty="0"/>
          </a:p>
        </p:txBody>
      </p:sp>
      <p:pic>
        <p:nvPicPr>
          <p:cNvPr id="5" name="Picture 4">
            <a:extLst>
              <a:ext uri="{FF2B5EF4-FFF2-40B4-BE49-F238E27FC236}">
                <a16:creationId xmlns:a16="http://schemas.microsoft.com/office/drawing/2014/main" id="{AD46E53D-0433-481B-8A63-A3C8321B228F}"/>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6" name="Picture 5">
            <a:extLst>
              <a:ext uri="{FF2B5EF4-FFF2-40B4-BE49-F238E27FC236}">
                <a16:creationId xmlns:a16="http://schemas.microsoft.com/office/drawing/2014/main" id="{4B770219-55F9-4A22-BA40-57732C4D7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71934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BD7E-7A47-404C-90BA-78C8B934465D}"/>
              </a:ext>
            </a:extLst>
          </p:cNvPr>
          <p:cNvSpPr>
            <a:spLocks noGrp="1"/>
          </p:cNvSpPr>
          <p:nvPr>
            <p:ph type="title"/>
          </p:nvPr>
        </p:nvSpPr>
        <p:spPr/>
        <p:txBody>
          <a:bodyPr/>
          <a:lstStyle/>
          <a:p>
            <a:pPr algn="r"/>
            <a:r>
              <a:rPr lang="he-IL" b="1" dirty="0"/>
              <a:t>ואם נחזור למטופל שלנו...</a:t>
            </a:r>
            <a:endParaRPr lang="en-IL" b="1" dirty="0"/>
          </a:p>
        </p:txBody>
      </p:sp>
      <p:sp>
        <p:nvSpPr>
          <p:cNvPr id="3" name="Content Placeholder 2">
            <a:extLst>
              <a:ext uri="{FF2B5EF4-FFF2-40B4-BE49-F238E27FC236}">
                <a16:creationId xmlns:a16="http://schemas.microsoft.com/office/drawing/2014/main" id="{F97FC963-D2AD-48D4-9E8D-0AADACC8497F}"/>
              </a:ext>
            </a:extLst>
          </p:cNvPr>
          <p:cNvSpPr>
            <a:spLocks noGrp="1"/>
          </p:cNvSpPr>
          <p:nvPr>
            <p:ph idx="1"/>
          </p:nvPr>
        </p:nvSpPr>
        <p:spPr/>
        <p:txBody>
          <a:bodyPr/>
          <a:lstStyle/>
          <a:p>
            <a:pPr algn="r" rtl="1"/>
            <a:r>
              <a:rPr lang="he-IL" dirty="0"/>
              <a:t>בחולה עם </a:t>
            </a:r>
            <a:r>
              <a:rPr lang="en-US" dirty="0"/>
              <a:t>NSTEMI</a:t>
            </a:r>
            <a:r>
              <a:rPr lang="he-IL" dirty="0"/>
              <a:t> (העומד בהתוויות) העובר צנתור התערבותי תרופת הבחירה תהיה: </a:t>
            </a:r>
            <a:r>
              <a:rPr lang="en-US" b="1" dirty="0">
                <a:solidFill>
                  <a:schemeClr val="accent1">
                    <a:lumMod val="75000"/>
                  </a:schemeClr>
                </a:solidFill>
              </a:rPr>
              <a:t>Prasugrel</a:t>
            </a:r>
          </a:p>
          <a:p>
            <a:pPr algn="r" rtl="1"/>
            <a:endParaRPr lang="en-US" dirty="0"/>
          </a:p>
          <a:p>
            <a:pPr algn="r" rtl="1"/>
            <a:r>
              <a:rPr lang="he-IL" dirty="0"/>
              <a:t>בחולה </a:t>
            </a:r>
            <a:r>
              <a:rPr lang="en-US" dirty="0"/>
              <a:t>STEMI</a:t>
            </a:r>
            <a:r>
              <a:rPr lang="he-IL" dirty="0"/>
              <a:t> (העומד בהתוויות) המיועד לצנתור ראשוני תרופת הבחירה תהיה:  </a:t>
            </a:r>
            <a:r>
              <a:rPr lang="en-US" b="1" dirty="0">
                <a:solidFill>
                  <a:schemeClr val="accent1">
                    <a:lumMod val="75000"/>
                  </a:schemeClr>
                </a:solidFill>
              </a:rPr>
              <a:t>Prasugrel</a:t>
            </a:r>
          </a:p>
          <a:p>
            <a:pPr algn="r" rtl="1"/>
            <a:endParaRPr lang="he-IL" dirty="0"/>
          </a:p>
          <a:p>
            <a:pPr algn="r" rtl="1"/>
            <a:r>
              <a:rPr lang="he-IL" dirty="0"/>
              <a:t>בחולה </a:t>
            </a:r>
            <a:r>
              <a:rPr lang="en-US" dirty="0"/>
              <a:t>ACS</a:t>
            </a:r>
            <a:r>
              <a:rPr lang="he-IL" dirty="0"/>
              <a:t> שצונתר ללא התערבות, חולה מעל גיל 75, חולה השוקל מתחת ל-60 ק"ג או חולה עם א</a:t>
            </a:r>
            <a:r>
              <a:rPr lang="en-US" dirty="0"/>
              <a:t>h</a:t>
            </a:r>
            <a:r>
              <a:rPr lang="he-IL" dirty="0"/>
              <a:t>רוע מוחי איסכמי בעברו תרופת הבחירה תהיה: </a:t>
            </a:r>
            <a:r>
              <a:rPr lang="en-US" b="1" dirty="0">
                <a:solidFill>
                  <a:schemeClr val="accent2">
                    <a:lumMod val="75000"/>
                  </a:schemeClr>
                </a:solidFill>
              </a:rPr>
              <a:t>Ticagrelor</a:t>
            </a:r>
            <a:endParaRPr lang="en-IL" b="1" dirty="0">
              <a:solidFill>
                <a:schemeClr val="accent2">
                  <a:lumMod val="75000"/>
                </a:schemeClr>
              </a:solidFill>
            </a:endParaRPr>
          </a:p>
        </p:txBody>
      </p:sp>
    </p:spTree>
    <p:extLst>
      <p:ext uri="{BB962C8B-B14F-4D97-AF65-F5344CB8AC3E}">
        <p14:creationId xmlns:p14="http://schemas.microsoft.com/office/powerpoint/2010/main" val="41279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69C2-0440-45D7-BD21-847BBB565C98}"/>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A9E2F7A6-FB5E-4A2E-B1F4-A37F6B7AA05A}"/>
              </a:ext>
            </a:extLst>
          </p:cNvPr>
          <p:cNvSpPr>
            <a:spLocks noGrp="1"/>
          </p:cNvSpPr>
          <p:nvPr>
            <p:ph idx="1"/>
          </p:nvPr>
        </p:nvSpPr>
        <p:spPr/>
        <p:txBody>
          <a:bodyPr/>
          <a:lstStyle/>
          <a:p>
            <a:endParaRPr lang="en-IL"/>
          </a:p>
        </p:txBody>
      </p:sp>
      <p:pic>
        <p:nvPicPr>
          <p:cNvPr id="2050" name="Picture 2" descr="Image result for case closed cartoon">
            <a:extLst>
              <a:ext uri="{FF2B5EF4-FFF2-40B4-BE49-F238E27FC236}">
                <a16:creationId xmlns:a16="http://schemas.microsoft.com/office/drawing/2014/main" id="{FEDE91E8-7102-4A20-B07E-90F9E7876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23" y="551796"/>
            <a:ext cx="11338955" cy="54763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FC2E262-4A96-4DC9-AEA9-8299700E7D58}"/>
              </a:ext>
            </a:extLst>
          </p:cNvPr>
          <p:cNvPicPr>
            <a:picLocks noChangeAspect="1"/>
          </p:cNvPicPr>
          <p:nvPr/>
        </p:nvPicPr>
        <p:blipFill rotWithShape="1">
          <a:blip r:embed="rId4"/>
          <a:srcRect l="66568" t="12828" r="28055" b="80289"/>
          <a:stretch/>
        </p:blipFill>
        <p:spPr>
          <a:xfrm>
            <a:off x="11045226" y="5888067"/>
            <a:ext cx="866275" cy="623615"/>
          </a:xfrm>
          <a:prstGeom prst="rect">
            <a:avLst/>
          </a:prstGeom>
        </p:spPr>
      </p:pic>
      <p:pic>
        <p:nvPicPr>
          <p:cNvPr id="6" name="Picture 5">
            <a:extLst>
              <a:ext uri="{FF2B5EF4-FFF2-40B4-BE49-F238E27FC236}">
                <a16:creationId xmlns:a16="http://schemas.microsoft.com/office/drawing/2014/main" id="{3EC8AA2B-384B-4B6B-B67D-53C02986AF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
        <p:nvSpPr>
          <p:cNvPr id="4" name="Rectangle 3">
            <a:extLst>
              <a:ext uri="{FF2B5EF4-FFF2-40B4-BE49-F238E27FC236}">
                <a16:creationId xmlns:a16="http://schemas.microsoft.com/office/drawing/2014/main" id="{02A2743E-70FA-4FC3-9E3C-5F337585C642}"/>
              </a:ext>
            </a:extLst>
          </p:cNvPr>
          <p:cNvSpPr/>
          <p:nvPr/>
        </p:nvSpPr>
        <p:spPr>
          <a:xfrm rot="564018">
            <a:off x="3411855" y="5043261"/>
            <a:ext cx="3886200" cy="85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75000"/>
                    <a:lumOff val="25000"/>
                  </a:schemeClr>
                </a:solidFill>
              </a:rPr>
              <a:t>beigelr@yahoo.com</a:t>
            </a:r>
            <a:endParaRPr lang="en-IL" sz="2800" b="1" dirty="0">
              <a:solidFill>
                <a:schemeClr val="tx1">
                  <a:lumMod val="75000"/>
                  <a:lumOff val="25000"/>
                </a:schemeClr>
              </a:solidFill>
            </a:endParaRPr>
          </a:p>
        </p:txBody>
      </p:sp>
    </p:spTree>
    <p:extLst>
      <p:ext uri="{BB962C8B-B14F-4D97-AF65-F5344CB8AC3E}">
        <p14:creationId xmlns:p14="http://schemas.microsoft.com/office/powerpoint/2010/main" val="4232515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F501-4DCA-4121-804B-BB2CD6BEA1C4}"/>
              </a:ext>
            </a:extLst>
          </p:cNvPr>
          <p:cNvSpPr>
            <a:spLocks noGrp="1"/>
          </p:cNvSpPr>
          <p:nvPr>
            <p:ph type="title"/>
          </p:nvPr>
        </p:nvSpPr>
        <p:spPr>
          <a:xfrm>
            <a:off x="1092200" y="-78281"/>
            <a:ext cx="10515600" cy="1325563"/>
          </a:xfrm>
        </p:spPr>
        <p:txBody>
          <a:bodyPr/>
          <a:lstStyle/>
          <a:p>
            <a:r>
              <a:rPr lang="en-US" b="1" dirty="0"/>
              <a:t>TRITON- TIMI 38 </a:t>
            </a:r>
            <a:r>
              <a:rPr lang="en-US" sz="2800" b="1" dirty="0"/>
              <a:t>(2007) </a:t>
            </a:r>
            <a:endParaRPr lang="en-IL" b="1" dirty="0"/>
          </a:p>
        </p:txBody>
      </p:sp>
      <p:sp>
        <p:nvSpPr>
          <p:cNvPr id="3" name="Content Placeholder 2">
            <a:extLst>
              <a:ext uri="{FF2B5EF4-FFF2-40B4-BE49-F238E27FC236}">
                <a16:creationId xmlns:a16="http://schemas.microsoft.com/office/drawing/2014/main" id="{8F582ACB-D912-4982-8374-4F1A9375F2F2}"/>
              </a:ext>
            </a:extLst>
          </p:cNvPr>
          <p:cNvSpPr>
            <a:spLocks noGrp="1"/>
          </p:cNvSpPr>
          <p:nvPr>
            <p:ph idx="1"/>
          </p:nvPr>
        </p:nvSpPr>
        <p:spPr>
          <a:xfrm>
            <a:off x="8497518" y="1134131"/>
            <a:ext cx="3199182" cy="4882515"/>
          </a:xfrm>
        </p:spPr>
        <p:txBody>
          <a:bodyPr>
            <a:normAutofit fontScale="85000" lnSpcReduction="20000"/>
          </a:bodyPr>
          <a:lstStyle/>
          <a:p>
            <a:r>
              <a:rPr lang="en-US" b="1" dirty="0"/>
              <a:t>In patients with ACS and scheduled PCI, prasugrel reduces CV morbidity and mortality but increases bleeding when compared to clopidogrel. </a:t>
            </a:r>
          </a:p>
          <a:p>
            <a:r>
              <a:rPr lang="en-US" b="1" dirty="0"/>
              <a:t>There was no apparent net clinical benefit in patients ≥75 years of age and in patients with low body weight (&lt;60 kg).</a:t>
            </a:r>
          </a:p>
          <a:p>
            <a:r>
              <a:rPr lang="en-US" b="1" dirty="0"/>
              <a:t>Worse outcomes seen in patients with prior CVA/TIA</a:t>
            </a:r>
            <a:endParaRPr lang="he-IL" b="1" dirty="0"/>
          </a:p>
        </p:txBody>
      </p:sp>
      <p:sp>
        <p:nvSpPr>
          <p:cNvPr id="4" name="Text Box 34">
            <a:extLst>
              <a:ext uri="{FF2B5EF4-FFF2-40B4-BE49-F238E27FC236}">
                <a16:creationId xmlns:a16="http://schemas.microsoft.com/office/drawing/2014/main" id="{94919496-FBC8-4E11-B72C-174985938553}"/>
              </a:ext>
            </a:extLst>
          </p:cNvPr>
          <p:cNvSpPr txBox="1">
            <a:spLocks noChangeArrowheads="1"/>
          </p:cNvSpPr>
          <p:nvPr/>
        </p:nvSpPr>
        <p:spPr bwMode="auto">
          <a:xfrm>
            <a:off x="2478433" y="6237606"/>
            <a:ext cx="5067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cs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cs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cs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9pPr>
          </a:lstStyle>
          <a:p>
            <a:pPr eaLnBrk="1" hangingPunct="1">
              <a:spcBef>
                <a:spcPct val="0"/>
              </a:spcBef>
              <a:buClrTx/>
              <a:buSzTx/>
              <a:buFontTx/>
              <a:buNone/>
            </a:pPr>
            <a:r>
              <a:rPr lang="en-US" altLang="en-US" sz="1600" b="1" dirty="0" err="1">
                <a:latin typeface="Arial" panose="020B0604020202020204" pitchFamily="34" charset="0"/>
                <a:cs typeface="Arial" panose="020B0604020202020204" pitchFamily="34" charset="0"/>
              </a:rPr>
              <a:t>Wiviott</a:t>
            </a:r>
            <a:r>
              <a:rPr lang="en-US" altLang="en-US" sz="1600" b="1" dirty="0">
                <a:latin typeface="Arial" panose="020B0604020202020204" pitchFamily="34" charset="0"/>
                <a:cs typeface="Arial" panose="020B0604020202020204" pitchFamily="34" charset="0"/>
              </a:rPr>
              <a:t>, SD, et al.  </a:t>
            </a:r>
            <a:r>
              <a:rPr lang="en-US" altLang="en-US" sz="1600" b="1" i="1" dirty="0">
                <a:latin typeface="Arial" panose="020B0604020202020204" pitchFamily="34" charset="0"/>
                <a:cs typeface="Arial" panose="020B0604020202020204" pitchFamily="34" charset="0"/>
              </a:rPr>
              <a:t>N </a:t>
            </a:r>
            <a:r>
              <a:rPr lang="en-US" altLang="en-US" sz="1600" b="1" i="1" dirty="0" err="1">
                <a:latin typeface="Arial" panose="020B0604020202020204" pitchFamily="34" charset="0"/>
                <a:cs typeface="Arial" panose="020B0604020202020204" pitchFamily="34" charset="0"/>
              </a:rPr>
              <a:t>Engl</a:t>
            </a:r>
            <a:r>
              <a:rPr lang="en-US" altLang="en-US" sz="1600" b="1" i="1" dirty="0">
                <a:latin typeface="Arial" panose="020B0604020202020204" pitchFamily="34" charset="0"/>
                <a:cs typeface="Arial" panose="020B0604020202020204" pitchFamily="34" charset="0"/>
              </a:rPr>
              <a:t> J Med </a:t>
            </a:r>
            <a:r>
              <a:rPr lang="en-US" altLang="en-US" sz="1600" b="1" dirty="0">
                <a:latin typeface="Arial" panose="020B0604020202020204" pitchFamily="34" charset="0"/>
                <a:cs typeface="Arial" panose="020B0604020202020204" pitchFamily="34" charset="0"/>
              </a:rPr>
              <a:t>2007;357:2001-15.</a:t>
            </a:r>
          </a:p>
        </p:txBody>
      </p:sp>
      <p:pic>
        <p:nvPicPr>
          <p:cNvPr id="8" name="מציין מיקום תוכן 9">
            <a:extLst>
              <a:ext uri="{FF2B5EF4-FFF2-40B4-BE49-F238E27FC236}">
                <a16:creationId xmlns:a16="http://schemas.microsoft.com/office/drawing/2014/main" id="{D2B4A41A-0437-4273-BC72-78B5FA3DD83D}"/>
              </a:ext>
            </a:extLst>
          </p:cNvPr>
          <p:cNvPicPr>
            <a:picLocks noChangeAspect="1"/>
          </p:cNvPicPr>
          <p:nvPr/>
        </p:nvPicPr>
        <p:blipFill rotWithShape="1">
          <a:blip r:embed="rId2"/>
          <a:srcRect b="38588"/>
          <a:stretch/>
        </p:blipFill>
        <p:spPr>
          <a:xfrm>
            <a:off x="330199" y="1045252"/>
            <a:ext cx="7897473" cy="5060274"/>
          </a:xfrm>
          <a:prstGeom prst="rect">
            <a:avLst/>
          </a:prstGeom>
        </p:spPr>
      </p:pic>
    </p:spTree>
    <p:extLst>
      <p:ext uri="{BB962C8B-B14F-4D97-AF65-F5344CB8AC3E}">
        <p14:creationId xmlns:p14="http://schemas.microsoft.com/office/powerpoint/2010/main" val="19702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78C6A-9ECD-4618-B2D7-2B775052C6BC}"/>
              </a:ext>
            </a:extLst>
          </p:cNvPr>
          <p:cNvSpPr>
            <a:spLocks noGrp="1"/>
          </p:cNvSpPr>
          <p:nvPr>
            <p:ph type="title"/>
          </p:nvPr>
        </p:nvSpPr>
        <p:spPr/>
        <p:txBody>
          <a:bodyPr/>
          <a:lstStyle/>
          <a:p>
            <a:r>
              <a:rPr lang="en-US" b="1" dirty="0"/>
              <a:t>On-treatment analysis:</a:t>
            </a:r>
            <a:endParaRPr lang="en-IL" b="1" dirty="0"/>
          </a:p>
        </p:txBody>
      </p:sp>
      <p:sp>
        <p:nvSpPr>
          <p:cNvPr id="3" name="Content Placeholder 2">
            <a:extLst>
              <a:ext uri="{FF2B5EF4-FFF2-40B4-BE49-F238E27FC236}">
                <a16:creationId xmlns:a16="http://schemas.microsoft.com/office/drawing/2014/main" id="{C75A633F-D046-4CD3-9C79-43C9125D3D5A}"/>
              </a:ext>
            </a:extLst>
          </p:cNvPr>
          <p:cNvSpPr>
            <a:spLocks noGrp="1"/>
          </p:cNvSpPr>
          <p:nvPr>
            <p:ph idx="1"/>
          </p:nvPr>
        </p:nvSpPr>
        <p:spPr/>
        <p:txBody>
          <a:bodyPr>
            <a:normAutofit lnSpcReduction="10000"/>
          </a:bodyPr>
          <a:lstStyle/>
          <a:p>
            <a:r>
              <a:rPr lang="en-US" dirty="0"/>
              <a:t>We analyzed the composite end point of all-cause death, myocardial infarction, or stroke among patients discharged on study drug (1602 patients in the ticagrelor group and 1596 in the prasugrel group) from discharge to the time of discontinuation or end of follow-up ("on treatment" analysis).</a:t>
            </a:r>
          </a:p>
          <a:p>
            <a:r>
              <a:rPr lang="en-US" dirty="0"/>
              <a:t>There were 163 events, 92 in the ticagrelor group and 71 in the prasugrel group (hazard ratio 1.34 [95% confidence interval 0.98-1.82]). </a:t>
            </a:r>
          </a:p>
          <a:p>
            <a:r>
              <a:rPr lang="en-US" dirty="0"/>
              <a:t>In a similar analysis, there were 107 </a:t>
            </a:r>
            <a:r>
              <a:rPr lang="en-US" b="1" dirty="0">
                <a:solidFill>
                  <a:srgbClr val="FF0000"/>
                </a:solidFill>
              </a:rPr>
              <a:t>myocardial infarctions</a:t>
            </a:r>
            <a:r>
              <a:rPr lang="en-US" dirty="0"/>
              <a:t>, 64 in the ticagrelor group and 43 in the prasugrel group (</a:t>
            </a:r>
            <a:r>
              <a:rPr lang="en-US" b="1" dirty="0">
                <a:solidFill>
                  <a:srgbClr val="FF0000"/>
                </a:solidFill>
              </a:rPr>
              <a:t>hazard ratio 1.54 </a:t>
            </a:r>
            <a:r>
              <a:rPr lang="en-US" dirty="0"/>
              <a:t>[95% confidence interval </a:t>
            </a:r>
            <a:r>
              <a:rPr lang="en-IL" dirty="0"/>
              <a:t>1.04-2.26]).</a:t>
            </a:r>
          </a:p>
        </p:txBody>
      </p:sp>
    </p:spTree>
    <p:extLst>
      <p:ext uri="{BB962C8B-B14F-4D97-AF65-F5344CB8AC3E}">
        <p14:creationId xmlns:p14="http://schemas.microsoft.com/office/powerpoint/2010/main" val="2309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B43228-BB5A-401E-9764-BA39BD06925D}"/>
              </a:ext>
            </a:extLst>
          </p:cNvPr>
          <p:cNvSpPr>
            <a:spLocks noGrp="1"/>
          </p:cNvSpPr>
          <p:nvPr>
            <p:ph type="title"/>
          </p:nvPr>
        </p:nvSpPr>
        <p:spPr/>
        <p:txBody>
          <a:bodyPr>
            <a:normAutofit fontScale="90000"/>
          </a:bodyPr>
          <a:lstStyle/>
          <a:p>
            <a:r>
              <a:rPr lang="en-US" dirty="0"/>
              <a:t>ISAR-REACT 5</a:t>
            </a:r>
            <a:br>
              <a:rPr lang="en-US" dirty="0"/>
            </a:br>
            <a:r>
              <a:rPr lang="en-US" i="1" dirty="0"/>
              <a:t>Medication after Discontinuation of Study Drug post-Discharge</a:t>
            </a:r>
          </a:p>
        </p:txBody>
      </p:sp>
      <p:sp>
        <p:nvSpPr>
          <p:cNvPr id="3" name="Slide Number Placeholder 2">
            <a:extLst>
              <a:ext uri="{FF2B5EF4-FFF2-40B4-BE49-F238E27FC236}">
                <a16:creationId xmlns:a16="http://schemas.microsoft.com/office/drawing/2014/main" id="{E6A33282-12C9-4341-8B1E-FE913479DBF5}"/>
              </a:ext>
            </a:extLst>
          </p:cNvPr>
          <p:cNvSpPr>
            <a:spLocks noGrp="1"/>
          </p:cNvSpPr>
          <p:nvPr>
            <p:ph type="sldNum" sz="quarter" idx="12"/>
          </p:nvPr>
        </p:nvSpPr>
        <p:spPr/>
        <p:txBody>
          <a:bodyPr/>
          <a:lstStyle/>
          <a:p>
            <a:fld id="{CC7432E5-F8E0-41AE-9A6B-AD730338B005}" type="slidenum">
              <a:rPr lang="en-US" smtClean="0"/>
              <a:pPr/>
              <a:t>41</a:t>
            </a:fld>
            <a:endParaRPr lang="en-US" dirty="0"/>
          </a:p>
        </p:txBody>
      </p:sp>
      <p:sp>
        <p:nvSpPr>
          <p:cNvPr id="9" name="Text Placeholder 8">
            <a:extLst>
              <a:ext uri="{FF2B5EF4-FFF2-40B4-BE49-F238E27FC236}">
                <a16:creationId xmlns:a16="http://schemas.microsoft.com/office/drawing/2014/main" id="{B96B28AA-77FB-4A72-9E9B-E078DB0FBC48}"/>
              </a:ext>
            </a:extLst>
          </p:cNvPr>
          <p:cNvSpPr>
            <a:spLocks noGrp="1"/>
          </p:cNvSpPr>
          <p:nvPr>
            <p:ph type="body" sz="quarter" idx="13"/>
          </p:nvPr>
        </p:nvSpPr>
        <p:spPr/>
        <p:txBody>
          <a:bodyPr/>
          <a:lstStyle/>
          <a:p>
            <a:r>
              <a:rPr lang="en-GB" dirty="0"/>
              <a:t>ITT = intention to treat.</a:t>
            </a:r>
          </a:p>
          <a:p>
            <a:r>
              <a:rPr lang="en-GB" dirty="0"/>
              <a:t>1. </a:t>
            </a:r>
            <a:r>
              <a:rPr lang="en-GB" dirty="0" err="1">
                <a:solidFill>
                  <a:srgbClr val="000000"/>
                </a:solidFill>
              </a:rPr>
              <a:t>Schüpke</a:t>
            </a:r>
            <a:r>
              <a:rPr lang="en-GB" dirty="0">
                <a:solidFill>
                  <a:srgbClr val="000000"/>
                </a:solidFill>
              </a:rPr>
              <a:t> S et al. </a:t>
            </a:r>
            <a:r>
              <a:rPr lang="en-US" dirty="0"/>
              <a:t>Online ahead of print. </a:t>
            </a:r>
            <a:r>
              <a:rPr lang="en-US" i="1" dirty="0"/>
              <a:t>N </a:t>
            </a:r>
            <a:r>
              <a:rPr lang="en-US" i="1" dirty="0" err="1"/>
              <a:t>Engl</a:t>
            </a:r>
            <a:r>
              <a:rPr lang="en-US" i="1" dirty="0"/>
              <a:t> J Med</a:t>
            </a:r>
            <a:r>
              <a:rPr lang="en-US" dirty="0"/>
              <a:t>. 2019; </a:t>
            </a:r>
            <a:r>
              <a:rPr lang="en-GB" dirty="0"/>
              <a:t>2. </a:t>
            </a:r>
            <a:r>
              <a:rPr lang="en-GB" dirty="0" err="1"/>
              <a:t>Schüpke</a:t>
            </a:r>
            <a:r>
              <a:rPr lang="en-GB" dirty="0"/>
              <a:t> S et al. Supplementary appendix </a:t>
            </a:r>
            <a:r>
              <a:rPr lang="en-US" dirty="0"/>
              <a:t>online ahead of print. </a:t>
            </a:r>
            <a:r>
              <a:rPr lang="en-US" i="1" dirty="0"/>
              <a:t>N </a:t>
            </a:r>
            <a:r>
              <a:rPr lang="en-US" i="1" dirty="0" err="1"/>
              <a:t>Engl</a:t>
            </a:r>
            <a:r>
              <a:rPr lang="en-US" i="1" dirty="0"/>
              <a:t> J Med</a:t>
            </a:r>
            <a:r>
              <a:rPr lang="en-US" dirty="0"/>
              <a:t>. 2019.</a:t>
            </a:r>
            <a:endParaRPr lang="en-GB" dirty="0"/>
          </a:p>
        </p:txBody>
      </p:sp>
      <p:graphicFrame>
        <p:nvGraphicFramePr>
          <p:cNvPr id="7" name="Table 6">
            <a:extLst>
              <a:ext uri="{FF2B5EF4-FFF2-40B4-BE49-F238E27FC236}">
                <a16:creationId xmlns:a16="http://schemas.microsoft.com/office/drawing/2014/main" id="{F0B089D1-8386-4E91-9E6E-9C539C0FF3B3}"/>
              </a:ext>
            </a:extLst>
          </p:cNvPr>
          <p:cNvGraphicFramePr>
            <a:graphicFrameLocks noGrp="1"/>
          </p:cNvGraphicFramePr>
          <p:nvPr/>
        </p:nvGraphicFramePr>
        <p:xfrm>
          <a:off x="805247" y="1275699"/>
          <a:ext cx="10581507" cy="3230880"/>
        </p:xfrm>
        <a:graphic>
          <a:graphicData uri="http://schemas.openxmlformats.org/drawingml/2006/table">
            <a:tbl>
              <a:tblPr firstRow="1" bandRow="1">
                <a:tableStyleId>{21E4AEA4-8DFA-4A89-87EB-49C32662AFE0}</a:tableStyleId>
              </a:tblPr>
              <a:tblGrid>
                <a:gridCol w="4049607">
                  <a:extLst>
                    <a:ext uri="{9D8B030D-6E8A-4147-A177-3AD203B41FA5}">
                      <a16:colId xmlns:a16="http://schemas.microsoft.com/office/drawing/2014/main" val="697330127"/>
                    </a:ext>
                  </a:extLst>
                </a:gridCol>
                <a:gridCol w="3265950">
                  <a:extLst>
                    <a:ext uri="{9D8B030D-6E8A-4147-A177-3AD203B41FA5}">
                      <a16:colId xmlns:a16="http://schemas.microsoft.com/office/drawing/2014/main" val="2324783387"/>
                    </a:ext>
                  </a:extLst>
                </a:gridCol>
                <a:gridCol w="3265950">
                  <a:extLst>
                    <a:ext uri="{9D8B030D-6E8A-4147-A177-3AD203B41FA5}">
                      <a16:colId xmlns:a16="http://schemas.microsoft.com/office/drawing/2014/main" val="1909393460"/>
                    </a:ext>
                  </a:extLst>
                </a:gridCol>
              </a:tblGrid>
              <a:tr h="590547">
                <a:tc>
                  <a:txBody>
                    <a:bodyPr/>
                    <a:lstStyle/>
                    <a:p>
                      <a:r>
                        <a:rPr lang="en-GB" sz="1800" dirty="0"/>
                        <a:t>Drug</a:t>
                      </a:r>
                    </a:p>
                  </a:txBody>
                  <a:tcPr marL="121920" marR="121920" marT="60960" marB="60960" anchor="b"/>
                </a:tc>
                <a:tc>
                  <a:txBody>
                    <a:bodyPr/>
                    <a:lstStyle/>
                    <a:p>
                      <a:pPr algn="ctr"/>
                      <a:r>
                        <a:rPr lang="en-GB" sz="1800" dirty="0"/>
                        <a:t>Ticagrelor</a:t>
                      </a:r>
                    </a:p>
                    <a:p>
                      <a:pPr algn="ctr"/>
                      <a:r>
                        <a:rPr lang="en-GB" sz="1800" dirty="0"/>
                        <a:t>n/N (%)</a:t>
                      </a:r>
                    </a:p>
                  </a:txBody>
                  <a:tcPr marL="121920" marR="121920" marT="60960" marB="60960"/>
                </a:tc>
                <a:tc>
                  <a:txBody>
                    <a:bodyPr/>
                    <a:lstStyle/>
                    <a:p>
                      <a:pPr algn="ctr"/>
                      <a:r>
                        <a:rPr lang="en-GB" sz="1800" dirty="0"/>
                        <a:t>Prasugrel</a:t>
                      </a:r>
                    </a:p>
                    <a:p>
                      <a:pPr algn="ctr"/>
                      <a:r>
                        <a:rPr lang="en-GB" sz="1800" dirty="0"/>
                        <a:t>n/N (%)</a:t>
                      </a:r>
                    </a:p>
                  </a:txBody>
                  <a:tcPr marL="121920" marR="121920" marT="60960" marB="60960"/>
                </a:tc>
                <a:extLst>
                  <a:ext uri="{0D108BD9-81ED-4DB2-BD59-A6C34878D82A}">
                    <a16:rowId xmlns:a16="http://schemas.microsoft.com/office/drawing/2014/main" val="408570928"/>
                  </a:ext>
                </a:extLst>
              </a:tr>
              <a:tr h="322117">
                <a:tc>
                  <a:txBody>
                    <a:bodyPr/>
                    <a:lstStyle/>
                    <a:p>
                      <a:r>
                        <a:rPr lang="en-GB" sz="1600" b="0" dirty="0"/>
                        <a:t>Discontinuation of assigned therapy</a:t>
                      </a:r>
                      <a:r>
                        <a:rPr lang="en-GB" sz="1600" b="0" baseline="30000" dirty="0"/>
                        <a:t>1</a:t>
                      </a:r>
                      <a:endParaRPr lang="en-GB" sz="1600" b="0" dirty="0"/>
                    </a:p>
                  </a:txBody>
                  <a:tcPr marL="121920" marR="121920" marT="60960" marB="60960" anchor="ctr"/>
                </a:tc>
                <a:tc>
                  <a:txBody>
                    <a:bodyPr/>
                    <a:lstStyle/>
                    <a:p>
                      <a:pPr algn="ctr"/>
                      <a:r>
                        <a:rPr lang="en-GB" sz="1600" dirty="0"/>
                        <a:t>243/1602 (15.2)</a:t>
                      </a:r>
                    </a:p>
                  </a:txBody>
                  <a:tcPr marL="121920" marR="121920" marT="60960" marB="60960" anchor="ctr"/>
                </a:tc>
                <a:tc>
                  <a:txBody>
                    <a:bodyPr/>
                    <a:lstStyle/>
                    <a:p>
                      <a:pPr algn="ctr"/>
                      <a:r>
                        <a:rPr lang="en-GB" sz="1600" dirty="0"/>
                        <a:t>199/1596 (12.5)</a:t>
                      </a:r>
                    </a:p>
                  </a:txBody>
                  <a:tcPr marL="121920" marR="121920" marT="60960" marB="60960" anchor="ctr"/>
                </a:tc>
                <a:extLst>
                  <a:ext uri="{0D108BD9-81ED-4DB2-BD59-A6C34878D82A}">
                    <a16:rowId xmlns:a16="http://schemas.microsoft.com/office/drawing/2014/main" val="3176584001"/>
                  </a:ext>
                </a:extLst>
              </a:tr>
              <a:tr h="322117">
                <a:tc gridSpan="3">
                  <a:txBody>
                    <a:bodyPr/>
                    <a:lstStyle/>
                    <a:p>
                      <a:r>
                        <a:rPr lang="en-GB" sz="1600" b="1" dirty="0"/>
                        <a:t>Antithrombotic therapy following discontinuation of assigned treatment</a:t>
                      </a:r>
                      <a:r>
                        <a:rPr lang="en-GB" sz="1600" b="0" baseline="30000" dirty="0"/>
                        <a:t>2</a:t>
                      </a:r>
                      <a:r>
                        <a:rPr lang="en-GB" sz="1600" b="1" dirty="0"/>
                        <a:t> </a:t>
                      </a:r>
                    </a:p>
                  </a:txBody>
                  <a:tcPr marL="121920" marR="121920" marT="60960" marB="60960" anchor="ctr"/>
                </a:tc>
                <a:tc hMerge="1">
                  <a:txBody>
                    <a:bodyPr/>
                    <a:lstStyle/>
                    <a:p>
                      <a:pPr algn="ctr"/>
                      <a:endParaRPr lang="en-GB" sz="1800" dirty="0"/>
                    </a:p>
                  </a:txBody>
                  <a:tcPr marL="121920" marR="121920" marT="60960" marB="60960" anchor="ctr"/>
                </a:tc>
                <a:tc hMerge="1">
                  <a:txBody>
                    <a:bodyPr/>
                    <a:lstStyle/>
                    <a:p>
                      <a:pPr algn="ctr"/>
                      <a:endParaRPr lang="en-GB" sz="1800" dirty="0"/>
                    </a:p>
                  </a:txBody>
                  <a:tcPr marL="121920" marR="121920" marT="60960" marB="60960" anchor="ctr"/>
                </a:tc>
                <a:extLst>
                  <a:ext uri="{0D108BD9-81ED-4DB2-BD59-A6C34878D82A}">
                    <a16:rowId xmlns:a16="http://schemas.microsoft.com/office/drawing/2014/main" val="2319213908"/>
                  </a:ext>
                </a:extLst>
              </a:tr>
              <a:tr h="322117">
                <a:tc>
                  <a:txBody>
                    <a:bodyPr/>
                    <a:lstStyle/>
                    <a:p>
                      <a:r>
                        <a:rPr lang="en-GB" sz="1600" dirty="0"/>
                        <a:t>Ticagrelor</a:t>
                      </a:r>
                      <a:endParaRPr lang="en-GB" sz="1600" b="1" dirty="0"/>
                    </a:p>
                  </a:txBody>
                  <a:tcPr marL="121920" marR="121920" marT="60960" marB="60960" anchor="ctr"/>
                </a:tc>
                <a:tc>
                  <a:txBody>
                    <a:bodyPr/>
                    <a:lstStyle/>
                    <a:p>
                      <a:pPr algn="ctr"/>
                      <a:r>
                        <a:rPr lang="en-GB" sz="1600" dirty="0"/>
                        <a:t>0/243 (0.0)</a:t>
                      </a:r>
                    </a:p>
                  </a:txBody>
                  <a:tcPr marL="121920" marR="121920" marT="60960" marB="60960" anchor="ctr"/>
                </a:tc>
                <a:tc>
                  <a:txBody>
                    <a:bodyPr/>
                    <a:lstStyle/>
                    <a:p>
                      <a:pPr algn="ctr"/>
                      <a:r>
                        <a:rPr lang="en-GB" sz="1600" dirty="0"/>
                        <a:t>14/199 (7.0)</a:t>
                      </a:r>
                    </a:p>
                  </a:txBody>
                  <a:tcPr marL="121920" marR="121920" marT="60960" marB="60960" anchor="ctr"/>
                </a:tc>
                <a:extLst>
                  <a:ext uri="{0D108BD9-81ED-4DB2-BD59-A6C34878D82A}">
                    <a16:rowId xmlns:a16="http://schemas.microsoft.com/office/drawing/2014/main" val="1745150738"/>
                  </a:ext>
                </a:extLst>
              </a:tr>
              <a:tr h="322117">
                <a:tc>
                  <a:txBody>
                    <a:bodyPr/>
                    <a:lstStyle/>
                    <a:p>
                      <a:r>
                        <a:rPr lang="en-GB" sz="1600" b="0" dirty="0"/>
                        <a:t>Prasugrel</a:t>
                      </a:r>
                    </a:p>
                  </a:txBody>
                  <a:tcPr marL="121920" marR="121920" marT="60960" marB="60960" anchor="ctr"/>
                </a:tc>
                <a:tc>
                  <a:txBody>
                    <a:bodyPr/>
                    <a:lstStyle/>
                    <a:p>
                      <a:pPr algn="ctr"/>
                      <a:r>
                        <a:rPr lang="en-GB" sz="1600" dirty="0"/>
                        <a:t>35/243 (14.4)</a:t>
                      </a:r>
                    </a:p>
                  </a:txBody>
                  <a:tcPr marL="121920" marR="121920" marT="60960" marB="60960" anchor="ctr"/>
                </a:tc>
                <a:tc>
                  <a:txBody>
                    <a:bodyPr/>
                    <a:lstStyle/>
                    <a:p>
                      <a:pPr algn="ctr"/>
                      <a:r>
                        <a:rPr lang="en-GB" sz="1600" dirty="0"/>
                        <a:t>0/199 (0.0)</a:t>
                      </a:r>
                    </a:p>
                  </a:txBody>
                  <a:tcPr marL="121920" marR="121920" marT="60960" marB="60960" anchor="ctr"/>
                </a:tc>
                <a:extLst>
                  <a:ext uri="{0D108BD9-81ED-4DB2-BD59-A6C34878D82A}">
                    <a16:rowId xmlns:a16="http://schemas.microsoft.com/office/drawing/2014/main" val="4217153879"/>
                  </a:ext>
                </a:extLst>
              </a:tr>
              <a:tr h="322117">
                <a:tc>
                  <a:txBody>
                    <a:bodyPr/>
                    <a:lstStyle/>
                    <a:p>
                      <a:r>
                        <a:rPr lang="en-GB" sz="1600" b="0" dirty="0">
                          <a:solidFill>
                            <a:schemeClr val="tx1"/>
                          </a:solidFill>
                        </a:rPr>
                        <a:t>Clopidogrel</a:t>
                      </a:r>
                    </a:p>
                  </a:txBody>
                  <a:tcPr marL="121920" marR="121920" marT="60960" marB="60960" anchor="ctr"/>
                </a:tc>
                <a:tc>
                  <a:txBody>
                    <a:bodyPr/>
                    <a:lstStyle/>
                    <a:p>
                      <a:pPr algn="ctr"/>
                      <a:r>
                        <a:rPr lang="en-GB" sz="1600" b="0" dirty="0">
                          <a:solidFill>
                            <a:schemeClr val="tx1"/>
                          </a:solidFill>
                        </a:rPr>
                        <a:t>119/243 (49.0)</a:t>
                      </a:r>
                    </a:p>
                  </a:txBody>
                  <a:tcPr marL="121920" marR="121920" marT="60960" marB="60960" anchor="ctr"/>
                </a:tc>
                <a:tc>
                  <a:txBody>
                    <a:bodyPr/>
                    <a:lstStyle/>
                    <a:p>
                      <a:pPr algn="ctr"/>
                      <a:r>
                        <a:rPr lang="en-GB" sz="1600" b="0" dirty="0">
                          <a:solidFill>
                            <a:schemeClr val="tx1"/>
                          </a:solidFill>
                        </a:rPr>
                        <a:t>106/199 (53.3)</a:t>
                      </a:r>
                    </a:p>
                  </a:txBody>
                  <a:tcPr marL="121920" marR="121920" marT="60960" marB="60960" anchor="ctr"/>
                </a:tc>
                <a:extLst>
                  <a:ext uri="{0D108BD9-81ED-4DB2-BD59-A6C34878D82A}">
                    <a16:rowId xmlns:a16="http://schemas.microsoft.com/office/drawing/2014/main" val="1554012187"/>
                  </a:ext>
                </a:extLst>
              </a:tr>
              <a:tr h="322117">
                <a:tc>
                  <a:txBody>
                    <a:bodyPr/>
                    <a:lstStyle/>
                    <a:p>
                      <a:r>
                        <a:rPr lang="en-GB" sz="1600" b="0" dirty="0"/>
                        <a:t>Oral anticoagulant </a:t>
                      </a:r>
                    </a:p>
                  </a:txBody>
                  <a:tcPr marL="121920" marR="121920" marT="60960" marB="60960" anchor="ctr"/>
                </a:tc>
                <a:tc>
                  <a:txBody>
                    <a:bodyPr/>
                    <a:lstStyle/>
                    <a:p>
                      <a:pPr algn="ctr"/>
                      <a:r>
                        <a:rPr lang="en-GB" sz="1600" dirty="0"/>
                        <a:t>40/243 (16.5)</a:t>
                      </a:r>
                    </a:p>
                  </a:txBody>
                  <a:tcPr marL="121920" marR="121920" marT="60960" marB="60960" anchor="ctr"/>
                </a:tc>
                <a:tc>
                  <a:txBody>
                    <a:bodyPr/>
                    <a:lstStyle/>
                    <a:p>
                      <a:pPr algn="ctr"/>
                      <a:r>
                        <a:rPr lang="en-GB" sz="1600" dirty="0"/>
                        <a:t>44/199 (22.1)</a:t>
                      </a:r>
                    </a:p>
                  </a:txBody>
                  <a:tcPr marL="121920" marR="121920" marT="60960" marB="60960" anchor="ctr"/>
                </a:tc>
                <a:extLst>
                  <a:ext uri="{0D108BD9-81ED-4DB2-BD59-A6C34878D82A}">
                    <a16:rowId xmlns:a16="http://schemas.microsoft.com/office/drawing/2014/main" val="3181717837"/>
                  </a:ext>
                </a:extLst>
              </a:tr>
              <a:tr h="322117">
                <a:tc>
                  <a:txBody>
                    <a:bodyPr/>
                    <a:lstStyle/>
                    <a:p>
                      <a:r>
                        <a:rPr lang="en-GB" sz="1600" b="0" dirty="0"/>
                        <a:t>None of the medications above</a:t>
                      </a:r>
                    </a:p>
                  </a:txBody>
                  <a:tcPr marL="121920" marR="121920" marT="60960" marB="60960" anchor="ctr"/>
                </a:tc>
                <a:tc>
                  <a:txBody>
                    <a:bodyPr/>
                    <a:lstStyle/>
                    <a:p>
                      <a:pPr algn="ctr"/>
                      <a:r>
                        <a:rPr lang="en-GB" sz="1600" dirty="0"/>
                        <a:t>78/243 (32.1)</a:t>
                      </a:r>
                    </a:p>
                  </a:txBody>
                  <a:tcPr marL="121920" marR="121920" marT="60960" marB="60960" anchor="ctr"/>
                </a:tc>
                <a:tc>
                  <a:txBody>
                    <a:bodyPr/>
                    <a:lstStyle/>
                    <a:p>
                      <a:pPr algn="ctr"/>
                      <a:r>
                        <a:rPr lang="en-GB" sz="1600" dirty="0"/>
                        <a:t>64/199 (32.2)</a:t>
                      </a:r>
                    </a:p>
                  </a:txBody>
                  <a:tcPr marL="121920" marR="121920" marT="60960" marB="60960" anchor="ctr"/>
                </a:tc>
                <a:extLst>
                  <a:ext uri="{0D108BD9-81ED-4DB2-BD59-A6C34878D82A}">
                    <a16:rowId xmlns:a16="http://schemas.microsoft.com/office/drawing/2014/main" val="1610459786"/>
                  </a:ext>
                </a:extLst>
              </a:tr>
            </a:tbl>
          </a:graphicData>
        </a:graphic>
      </p:graphicFrame>
      <p:sp>
        <p:nvSpPr>
          <p:cNvPr id="2" name="TextBox 1">
            <a:extLst>
              <a:ext uri="{FF2B5EF4-FFF2-40B4-BE49-F238E27FC236}">
                <a16:creationId xmlns:a16="http://schemas.microsoft.com/office/drawing/2014/main" id="{190E5757-482D-4CE8-82FE-1E3058342573}"/>
              </a:ext>
            </a:extLst>
          </p:cNvPr>
          <p:cNvSpPr txBox="1"/>
          <p:nvPr/>
        </p:nvSpPr>
        <p:spPr>
          <a:xfrm>
            <a:off x="805247" y="4620218"/>
            <a:ext cx="10581506" cy="1770698"/>
          </a:xfrm>
          <a:prstGeom prst="roundRect">
            <a:avLst/>
          </a:prstGeom>
          <a:solidFill>
            <a:schemeClr val="bg1">
              <a:lumMod val="95000"/>
            </a:schemeClr>
          </a:solidFill>
          <a:ln>
            <a:noFill/>
          </a:ln>
        </p:spPr>
        <p:txBody>
          <a:bodyPr wrap="square" rtlCol="0">
            <a:spAutoFit/>
          </a:bodyPr>
          <a:lstStyle/>
          <a:p>
            <a:pPr marL="230188" indent="-230188">
              <a:buClr>
                <a:schemeClr val="accent1"/>
              </a:buClr>
              <a:buFont typeface="Arial" panose="020B0604020202020204" pitchFamily="34" charset="0"/>
              <a:buChar char="•"/>
            </a:pPr>
            <a:r>
              <a:rPr lang="en-GB" sz="1600" dirty="0"/>
              <a:t>Approximately</a:t>
            </a:r>
            <a:r>
              <a:rPr lang="en-GB" sz="1600" dirty="0">
                <a:solidFill>
                  <a:schemeClr val="accent2"/>
                </a:solidFill>
              </a:rPr>
              <a:t> </a:t>
            </a:r>
            <a:r>
              <a:rPr lang="en-GB" sz="1600" b="1" dirty="0">
                <a:solidFill>
                  <a:schemeClr val="accent2"/>
                </a:solidFill>
              </a:rPr>
              <a:t>50% </a:t>
            </a:r>
            <a:r>
              <a:rPr lang="en-GB" sz="1600" dirty="0"/>
              <a:t>of patients who discontinued study treatment after discharge were switched to clopidogrel</a:t>
            </a:r>
            <a:r>
              <a:rPr lang="en-GB" sz="1600" baseline="30000" dirty="0"/>
              <a:t>2</a:t>
            </a:r>
          </a:p>
          <a:p>
            <a:pPr marL="687388" lvl="1" indent="-230188">
              <a:buClr>
                <a:schemeClr val="accent1"/>
              </a:buClr>
              <a:buFont typeface="Arial" panose="020B0604020202020204" pitchFamily="34" charset="0"/>
              <a:buChar char="•"/>
            </a:pPr>
            <a:r>
              <a:rPr lang="en-GB" sz="1600" dirty="0"/>
              <a:t>It is not known if the characteristics of patients switching / discontinuing the study drug remained balanced between the two arms in this open-label trial</a:t>
            </a:r>
          </a:p>
          <a:p>
            <a:pPr marL="230188" indent="-230188">
              <a:buClr>
                <a:schemeClr val="accent1"/>
              </a:buClr>
              <a:buFont typeface="Arial" panose="020B0604020202020204" pitchFamily="34" charset="0"/>
              <a:buChar char="•"/>
            </a:pPr>
            <a:r>
              <a:rPr lang="en-US" sz="1600" dirty="0"/>
              <a:t>Subsequent antithrombotic therapy was not reported in about </a:t>
            </a:r>
            <a:r>
              <a:rPr lang="en-GB" sz="1600" b="1" dirty="0">
                <a:solidFill>
                  <a:schemeClr val="accent2"/>
                </a:solidFill>
              </a:rPr>
              <a:t>20%</a:t>
            </a:r>
            <a:r>
              <a:rPr lang="en-US" sz="1600" dirty="0"/>
              <a:t> of patients who were not discharged on their assigned study drug</a:t>
            </a:r>
            <a:r>
              <a:rPr lang="en-US" sz="1600" baseline="30000" dirty="0"/>
              <a:t>1</a:t>
            </a:r>
          </a:p>
          <a:p>
            <a:pPr marL="687388" lvl="1" indent="-230188">
              <a:buClr>
                <a:schemeClr val="accent1"/>
              </a:buClr>
              <a:buFont typeface="Arial" panose="020B0604020202020204" pitchFamily="34" charset="0"/>
              <a:buChar char="•"/>
            </a:pPr>
            <a:r>
              <a:rPr lang="en-US" sz="1600" dirty="0"/>
              <a:t>These patients were however included in the ITT analysis</a:t>
            </a:r>
            <a:endParaRPr lang="en-GB" sz="1200" dirty="0"/>
          </a:p>
        </p:txBody>
      </p:sp>
    </p:spTree>
    <p:extLst>
      <p:ext uri="{BB962C8B-B14F-4D97-AF65-F5344CB8AC3E}">
        <p14:creationId xmlns:p14="http://schemas.microsoft.com/office/powerpoint/2010/main" val="272385375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5411-12AA-4D5E-988D-B4BA25B4F7C3}"/>
              </a:ext>
            </a:extLst>
          </p:cNvPr>
          <p:cNvSpPr>
            <a:spLocks noGrp="1"/>
          </p:cNvSpPr>
          <p:nvPr>
            <p:ph type="title"/>
          </p:nvPr>
        </p:nvSpPr>
        <p:spPr/>
        <p:txBody>
          <a:bodyPr/>
          <a:lstStyle/>
          <a:p>
            <a:r>
              <a:rPr lang="en-US" b="1" dirty="0"/>
              <a:t>Single or Dual antiplatelet? Can we really rely on that?</a:t>
            </a:r>
            <a:endParaRPr lang="en-IL" b="1" dirty="0"/>
          </a:p>
        </p:txBody>
      </p:sp>
      <p:sp>
        <p:nvSpPr>
          <p:cNvPr id="3" name="Content Placeholder 2">
            <a:extLst>
              <a:ext uri="{FF2B5EF4-FFF2-40B4-BE49-F238E27FC236}">
                <a16:creationId xmlns:a16="http://schemas.microsoft.com/office/drawing/2014/main" id="{1DCFF9A8-DBE2-417E-B593-01C0AFB2F839}"/>
              </a:ext>
            </a:extLst>
          </p:cNvPr>
          <p:cNvSpPr>
            <a:spLocks noGrp="1"/>
          </p:cNvSpPr>
          <p:nvPr>
            <p:ph idx="1"/>
          </p:nvPr>
        </p:nvSpPr>
        <p:spPr>
          <a:xfrm>
            <a:off x="363638" y="1825625"/>
            <a:ext cx="11650884" cy="5032375"/>
          </a:xfrm>
        </p:spPr>
        <p:txBody>
          <a:bodyPr>
            <a:normAutofit fontScale="85000" lnSpcReduction="20000"/>
          </a:bodyPr>
          <a:lstStyle/>
          <a:p>
            <a:r>
              <a:rPr lang="en-US" dirty="0"/>
              <a:t>TWILIGHT: </a:t>
            </a:r>
          </a:p>
          <a:p>
            <a:pPr lvl="1"/>
            <a:r>
              <a:rPr lang="en-US" dirty="0"/>
              <a:t>STEMI patients excluded</a:t>
            </a:r>
          </a:p>
          <a:p>
            <a:pPr lvl="1"/>
            <a:r>
              <a:rPr lang="en-US" dirty="0"/>
              <a:t>No Aspirin control arm</a:t>
            </a:r>
          </a:p>
          <a:p>
            <a:pPr lvl="1"/>
            <a:endParaRPr lang="en-US" dirty="0"/>
          </a:p>
          <a:p>
            <a:r>
              <a:rPr lang="en-US" dirty="0"/>
              <a:t>Similar findings were noted with clopidogrel in the SMART-CHOICE and STOPDAPT-2 trials </a:t>
            </a:r>
          </a:p>
          <a:p>
            <a:endParaRPr lang="en-US" dirty="0"/>
          </a:p>
          <a:p>
            <a:r>
              <a:rPr lang="en-US" dirty="0"/>
              <a:t>These trials are thus likely to influence future guidelines regarding DAPT duration post-PCI</a:t>
            </a:r>
          </a:p>
          <a:p>
            <a:endParaRPr lang="en-US" dirty="0"/>
          </a:p>
          <a:p>
            <a:r>
              <a:rPr lang="en-US" dirty="0"/>
              <a:t>However, in GLOBAL LEADERS, ticagrelor monotherapy after 1 month of DAPT was not associated with any benefit compared with continued DAPT over 2 years</a:t>
            </a:r>
          </a:p>
          <a:p>
            <a:endParaRPr lang="en-US" dirty="0"/>
          </a:p>
          <a:p>
            <a:r>
              <a:rPr lang="en-US" dirty="0"/>
              <a:t>And wait… what about aspirin monotherapy in the current era???</a:t>
            </a:r>
          </a:p>
          <a:p>
            <a:endParaRPr lang="en-US" dirty="0"/>
          </a:p>
          <a:p>
            <a:r>
              <a:rPr lang="en-US" dirty="0"/>
              <a:t>More question than answers</a:t>
            </a:r>
          </a:p>
          <a:p>
            <a:pPr lvl="1"/>
            <a:endParaRPr lang="en-IL" dirty="0"/>
          </a:p>
        </p:txBody>
      </p:sp>
    </p:spTree>
    <p:extLst>
      <p:ext uri="{BB962C8B-B14F-4D97-AF65-F5344CB8AC3E}">
        <p14:creationId xmlns:p14="http://schemas.microsoft.com/office/powerpoint/2010/main" val="27219451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CC5F-F534-49E8-A2BC-1C58417A4EF1}"/>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B6372E08-C6B9-4E5C-9DDD-FECD8BBE86D0}"/>
              </a:ext>
            </a:extLst>
          </p:cNvPr>
          <p:cNvSpPr>
            <a:spLocks noGrp="1"/>
          </p:cNvSpPr>
          <p:nvPr>
            <p:ph idx="1"/>
          </p:nvPr>
        </p:nvSpPr>
        <p:spPr/>
        <p:txBody>
          <a:bodyPr>
            <a:normAutofit fontScale="92500" lnSpcReduction="10000"/>
          </a:bodyPr>
          <a:lstStyle/>
          <a:p>
            <a:r>
              <a:rPr lang="en-US" dirty="0"/>
              <a:t>PLATO trial as it was designed was not a pure PCI trial. PLATO had a significant number of patients undergoing conservative treatment and a significant number of patients undergoing coronary artery bypass graft surgery. This is in contrast to TRITON-TIMI 38, which really was a PCI trial, as was the case for ISAR-REACT 5, which was designed to have PCI as the first-line treatment strategy. In looking at PLATO results, I agree that in the overall trial there was a mortality benefit; the results were really convincing and they still are. But if you dive a little bit deeper and look at the PCI-treated patients, you can see that most of the benefit, or at least a significant amount, was seen in the conservatively managed patients. We have to reflect on this when we compare all of these trials, apart from the fact that there are 15 years in between now.</a:t>
            </a:r>
            <a:endParaRPr lang="en-IL" dirty="0"/>
          </a:p>
        </p:txBody>
      </p:sp>
      <p:pic>
        <p:nvPicPr>
          <p:cNvPr id="4" name="Picture 3">
            <a:extLst>
              <a:ext uri="{FF2B5EF4-FFF2-40B4-BE49-F238E27FC236}">
                <a16:creationId xmlns:a16="http://schemas.microsoft.com/office/drawing/2014/main" id="{1398BFF4-0BF4-4BFE-97A2-D9CBD1750D61}"/>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501E1988-58A0-43AE-AEF4-4517910A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928999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BD69-524E-42DA-95B9-C39E0EB22550}"/>
              </a:ext>
            </a:extLst>
          </p:cNvPr>
          <p:cNvSpPr>
            <a:spLocks noGrp="1"/>
          </p:cNvSpPr>
          <p:nvPr>
            <p:ph type="title"/>
          </p:nvPr>
        </p:nvSpPr>
        <p:spPr/>
        <p:txBody>
          <a:bodyPr/>
          <a:lstStyle/>
          <a:p>
            <a:endParaRPr lang="en-IL" dirty="0"/>
          </a:p>
        </p:txBody>
      </p:sp>
      <p:sp>
        <p:nvSpPr>
          <p:cNvPr id="3" name="Content Placeholder 2">
            <a:extLst>
              <a:ext uri="{FF2B5EF4-FFF2-40B4-BE49-F238E27FC236}">
                <a16:creationId xmlns:a16="http://schemas.microsoft.com/office/drawing/2014/main" id="{57D33E39-CDCC-422E-96A8-56AA1E34F40C}"/>
              </a:ext>
            </a:extLst>
          </p:cNvPr>
          <p:cNvSpPr>
            <a:spLocks noGrp="1"/>
          </p:cNvSpPr>
          <p:nvPr>
            <p:ph idx="1"/>
          </p:nvPr>
        </p:nvSpPr>
        <p:spPr>
          <a:xfrm>
            <a:off x="838199" y="1536729"/>
            <a:ext cx="10515600" cy="4351338"/>
          </a:xfrm>
        </p:spPr>
        <p:txBody>
          <a:bodyPr>
            <a:normAutofit fontScale="92500" lnSpcReduction="20000"/>
          </a:bodyPr>
          <a:lstStyle/>
          <a:p>
            <a:r>
              <a:rPr lang="en-US" dirty="0"/>
              <a:t>Discontinuation rate in ISAR-REACT 5 was comparatively low. If you look at </a:t>
            </a:r>
            <a:r>
              <a:rPr lang="en-US" dirty="0">
                <a:hlinkClick r:id="rId2"/>
              </a:rPr>
              <a:t>THEMIS</a:t>
            </a:r>
            <a:r>
              <a:rPr lang="en-US" dirty="0"/>
              <a:t>,</a:t>
            </a:r>
            <a:r>
              <a:rPr lang="en-US" baseline="30000" dirty="0"/>
              <a:t>[6]</a:t>
            </a:r>
            <a:r>
              <a:rPr lang="en-US" dirty="0"/>
              <a:t> for example, you have about a 20% discontinuation rate. If you look at </a:t>
            </a:r>
            <a:r>
              <a:rPr lang="en-US" dirty="0">
                <a:hlinkClick r:id="rId3"/>
              </a:rPr>
              <a:t>GLOBAL LEADERS</a:t>
            </a:r>
            <a:r>
              <a:rPr lang="en-US" dirty="0">
                <a:hlinkClick r:id="rId4"/>
              </a:rPr>
              <a:t>,</a:t>
            </a:r>
            <a:r>
              <a:rPr lang="en-US" baseline="30000" dirty="0"/>
              <a:t>[7]</a:t>
            </a:r>
            <a:r>
              <a:rPr lang="en-US" dirty="0"/>
              <a:t> for ticagrelor there was a discontinuation rate of about 20%. In ISAR-REACT 5 [the discontinuation rate] is slightly above 10%. </a:t>
            </a:r>
          </a:p>
          <a:p>
            <a:endParaRPr lang="en-US" dirty="0"/>
          </a:p>
          <a:p>
            <a:r>
              <a:rPr lang="en-US" dirty="0"/>
              <a:t>We have to reflect it in our practice. I am not saying that all ACS patients should now be on prasugrel and none should be prescribed ticagrelor. But specifically for the PCI cohort, if you have good reason to [prescribe] prasugrel, I think the ISAR-REACT 5 trial results support your strategy.</a:t>
            </a:r>
          </a:p>
          <a:p>
            <a:endParaRPr lang="en-US" dirty="0"/>
          </a:p>
          <a:p>
            <a:r>
              <a:rPr lang="en-US" dirty="0"/>
              <a:t>The one-size-fits-all strategy – here, with ticagrelor – was inferior to an individualized strategy, here with prasugrel</a:t>
            </a:r>
            <a:endParaRPr lang="en-IL" dirty="0"/>
          </a:p>
        </p:txBody>
      </p:sp>
      <p:pic>
        <p:nvPicPr>
          <p:cNvPr id="4" name="Picture 3">
            <a:extLst>
              <a:ext uri="{FF2B5EF4-FFF2-40B4-BE49-F238E27FC236}">
                <a16:creationId xmlns:a16="http://schemas.microsoft.com/office/drawing/2014/main" id="{EABA8449-29FB-482A-BC1B-9F807382415A}"/>
              </a:ext>
            </a:extLst>
          </p:cNvPr>
          <p:cNvPicPr>
            <a:picLocks noChangeAspect="1"/>
          </p:cNvPicPr>
          <p:nvPr/>
        </p:nvPicPr>
        <p:blipFill rotWithShape="1">
          <a:blip r:embed="rId5"/>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FC6073FB-75DB-4341-B3EF-BDB971BC26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1263081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21EB-91FF-471E-9A18-E9BD44CF9FAD}"/>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E3B2C984-5A78-4FCC-8F3F-5922876ED5D3}"/>
              </a:ext>
            </a:extLst>
          </p:cNvPr>
          <p:cNvSpPr>
            <a:spLocks noGrp="1"/>
          </p:cNvSpPr>
          <p:nvPr>
            <p:ph idx="1"/>
          </p:nvPr>
        </p:nvSpPr>
        <p:spPr>
          <a:xfrm>
            <a:off x="838200" y="1253331"/>
            <a:ext cx="10515600" cy="4351338"/>
          </a:xfrm>
        </p:spPr>
        <p:txBody>
          <a:bodyPr>
            <a:normAutofit fontScale="85000" lnSpcReduction="20000"/>
          </a:bodyPr>
          <a:lstStyle/>
          <a:p>
            <a:r>
              <a:rPr lang="en-US" dirty="0"/>
              <a:t>This study is a great example why studies should consider two-tailed hypothesis, especially in trials with an active comparator. Authors powered the study to show superiority of Ticagrelor when actually ended being inferior for efficacy. If authors specified a single-tailed superiority analysis (2.5% type I error risk) study power (sample size) calculations would have been the same but, strictly talking, cannot claim that prasugrel was superior at the end of the study.</a:t>
            </a:r>
          </a:p>
          <a:p>
            <a:r>
              <a:rPr lang="en-US" dirty="0"/>
              <a:t>But do we care about this when applying evidence-based medicine? Not much in my opinion. Evidence-based medicine means to integrate the best available evidence to guide clinical decisions. The actual data of this evidence does not come from a single study, but a critically appraised summary of the body of the evidence (all the evidence available about a specific topic). Then, when summarizing the evidence we don’t really care if the primary study used a single-tailed, two-tailed, 5%, 2.5% type I error, but we care about the point estimate and its precision (95% CI). Then, if this was (hypothetically talking) the only study comparing these two drugs directly in a randomized trial, Ticagrelor would look harmful vs Prasugrel, regardless of primary study plan.</a:t>
            </a:r>
          </a:p>
          <a:p>
            <a:endParaRPr lang="en-IL" dirty="0"/>
          </a:p>
        </p:txBody>
      </p:sp>
      <p:pic>
        <p:nvPicPr>
          <p:cNvPr id="5" name="Picture 4">
            <a:extLst>
              <a:ext uri="{FF2B5EF4-FFF2-40B4-BE49-F238E27FC236}">
                <a16:creationId xmlns:a16="http://schemas.microsoft.com/office/drawing/2014/main" id="{F6A7033B-9045-4542-9E16-ED4396A1FAA9}"/>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6" name="Picture 5">
            <a:extLst>
              <a:ext uri="{FF2B5EF4-FFF2-40B4-BE49-F238E27FC236}">
                <a16:creationId xmlns:a16="http://schemas.microsoft.com/office/drawing/2014/main" id="{05AD943C-7A8C-4218-9584-9A937B0BA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985492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A8F38-4634-461C-84D9-628ABA06BB9E}"/>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F8C833E2-0150-4150-A568-E9AEE51A7FC9}"/>
              </a:ext>
            </a:extLst>
          </p:cNvPr>
          <p:cNvSpPr>
            <a:spLocks noGrp="1"/>
          </p:cNvSpPr>
          <p:nvPr>
            <p:ph idx="1"/>
          </p:nvPr>
        </p:nvSpPr>
        <p:spPr/>
        <p:txBody>
          <a:bodyPr>
            <a:normAutofit fontScale="70000" lnSpcReduction="20000"/>
          </a:bodyPr>
          <a:lstStyle/>
          <a:p>
            <a:r>
              <a:rPr lang="en-US" dirty="0"/>
              <a:t>Is important to highlight that this was not just a head-to-head comparison of Ticagrelor vs Prasugrel, since interventions were delivered differently. Ticagrelor was delivered as PLATO, allowing pre-treatment in NSTEACS. Prasugrel was delivered as TRITON, which loading dose was given once anatomy was known in NSTEACS. Then, the observed differences can be partially explained by the way the drug was delivered, rather than just the drug effect.</a:t>
            </a:r>
          </a:p>
          <a:p>
            <a:r>
              <a:rPr lang="en-US" dirty="0"/>
              <a:t>Against a significant impact of timing for loading dose in the results, 46% of the population were STEMI, in which Ticagrelor and Prasugrel loading doses were administered as soon as possible after randomization. STEMI patients also belong to the highest risk subgroup, accounting of more than half of both ischemic and bleeding events.</a:t>
            </a:r>
          </a:p>
          <a:p>
            <a:endParaRPr lang="en-US" dirty="0"/>
          </a:p>
          <a:p>
            <a:r>
              <a:rPr lang="en-US" dirty="0">
                <a:hlinkClick r:id="rId2"/>
              </a:rPr>
              <a:t>https://cardiomics.club/2019/09/07/ticagrelor-vs-prasugrel-isar-react-5-a-lesson-learned/</a:t>
            </a:r>
            <a:endParaRPr lang="en-US" dirty="0"/>
          </a:p>
          <a:p>
            <a:endParaRPr lang="en-US" dirty="0"/>
          </a:p>
          <a:p>
            <a:r>
              <a:rPr lang="en-US" dirty="0">
                <a:hlinkClick r:id="rId3"/>
              </a:rPr>
              <a:t>https://www.medscape.com/viewarticle/917980#vp_3</a:t>
            </a:r>
            <a:endParaRPr lang="en-US" dirty="0"/>
          </a:p>
          <a:p>
            <a:endParaRPr lang="en-IL" dirty="0"/>
          </a:p>
        </p:txBody>
      </p:sp>
      <p:pic>
        <p:nvPicPr>
          <p:cNvPr id="4" name="Picture 3">
            <a:extLst>
              <a:ext uri="{FF2B5EF4-FFF2-40B4-BE49-F238E27FC236}">
                <a16:creationId xmlns:a16="http://schemas.microsoft.com/office/drawing/2014/main" id="{ADA0BE2E-1471-43C7-93AE-848CA44C377E}"/>
              </a:ext>
            </a:extLst>
          </p:cNvPr>
          <p:cNvPicPr>
            <a:picLocks noChangeAspect="1"/>
          </p:cNvPicPr>
          <p:nvPr/>
        </p:nvPicPr>
        <p:blipFill rotWithShape="1">
          <a:blip r:embed="rId4"/>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D08449F3-A7F9-4FAA-A87B-662890AB8F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374657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40A3F-1D4B-4EAD-9A56-0FCE82A1B9B4}"/>
              </a:ext>
            </a:extLst>
          </p:cNvPr>
          <p:cNvSpPr>
            <a:spLocks noGrp="1"/>
          </p:cNvSpPr>
          <p:nvPr>
            <p:ph type="title"/>
          </p:nvPr>
        </p:nvSpPr>
        <p:spPr>
          <a:xfrm>
            <a:off x="838200" y="-264334"/>
            <a:ext cx="10515600" cy="1325563"/>
          </a:xfrm>
        </p:spPr>
        <p:txBody>
          <a:bodyPr/>
          <a:lstStyle/>
          <a:p>
            <a:r>
              <a:rPr lang="en-US" b="1" dirty="0"/>
              <a:t>PLATO </a:t>
            </a:r>
            <a:r>
              <a:rPr lang="en-US" sz="2800" b="1" dirty="0"/>
              <a:t>(2009) </a:t>
            </a:r>
            <a:endParaRPr lang="en-IL" b="1" dirty="0"/>
          </a:p>
        </p:txBody>
      </p:sp>
      <p:sp>
        <p:nvSpPr>
          <p:cNvPr id="94" name="Rectangle 4">
            <a:extLst>
              <a:ext uri="{FF2B5EF4-FFF2-40B4-BE49-F238E27FC236}">
                <a16:creationId xmlns:a16="http://schemas.microsoft.com/office/drawing/2014/main" id="{F9C12385-1D9C-493E-9730-2D2D66E9CE01}"/>
              </a:ext>
            </a:extLst>
          </p:cNvPr>
          <p:cNvSpPr>
            <a:spLocks noChangeArrowheads="1"/>
          </p:cNvSpPr>
          <p:nvPr/>
        </p:nvSpPr>
        <p:spPr bwMode="auto">
          <a:xfrm>
            <a:off x="391160" y="6100408"/>
            <a:ext cx="53371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sz="2000">
                <a:solidFill>
                  <a:schemeClr val="tx1"/>
                </a:solidFill>
                <a:latin typeface="Century Gothic" panose="020B0502020202020204" pitchFamily="34" charset="0"/>
                <a:cs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a:solidFill>
                  <a:schemeClr val="tx1"/>
                </a:solidFill>
                <a:latin typeface="Century Gothic" panose="020B0502020202020204" pitchFamily="34" charset="0"/>
                <a:cs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600">
                <a:solidFill>
                  <a:schemeClr val="tx1"/>
                </a:solidFill>
                <a:latin typeface="Century Gothic" panose="020B0502020202020204" pitchFamily="34" charset="0"/>
                <a:cs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400">
                <a:solidFill>
                  <a:schemeClr val="tx1"/>
                </a:solidFill>
                <a:latin typeface="Century Gothic" panose="020B0502020202020204" pitchFamily="34" charset="0"/>
                <a:cs typeface="Times New Roman" panose="02020603050405020304" pitchFamily="18" charset="0"/>
              </a:defRPr>
            </a:lvl9pPr>
          </a:lstStyle>
          <a:p>
            <a:pPr>
              <a:spcBef>
                <a:spcPct val="0"/>
              </a:spcBef>
              <a:buClrTx/>
              <a:buSzTx/>
              <a:buFontTx/>
              <a:buNone/>
            </a:pPr>
            <a:r>
              <a:rPr lang="en-US" altLang="en-US" sz="1600" b="1" dirty="0" err="1">
                <a:solidFill>
                  <a:srgbClr val="000000"/>
                </a:solidFill>
                <a:latin typeface="Arial" panose="020B0604020202020204" pitchFamily="34" charset="0"/>
                <a:ea typeface="MS PGothic" panose="020B0600070205080204" pitchFamily="34" charset="-128"/>
                <a:cs typeface="Arial" panose="020B0604020202020204" pitchFamily="34" charset="0"/>
              </a:rPr>
              <a:t>Wallentin</a:t>
            </a:r>
            <a:r>
              <a:rPr lang="en-US" alt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 L, et al. </a:t>
            </a:r>
            <a:r>
              <a:rPr lang="en-US" altLang="en-US" sz="1600" b="1" i="1" dirty="0">
                <a:solidFill>
                  <a:srgbClr val="000000"/>
                </a:solidFill>
                <a:latin typeface="Arial" panose="020B0604020202020204" pitchFamily="34" charset="0"/>
                <a:ea typeface="MS PGothic" panose="020B0600070205080204" pitchFamily="34" charset="-128"/>
                <a:cs typeface="Arial" panose="020B0604020202020204" pitchFamily="34" charset="0"/>
              </a:rPr>
              <a:t>N </a:t>
            </a:r>
            <a:r>
              <a:rPr lang="en-US" altLang="en-US" sz="1600" b="1" i="1" dirty="0" err="1">
                <a:solidFill>
                  <a:srgbClr val="000000"/>
                </a:solidFill>
                <a:latin typeface="Arial" panose="020B0604020202020204" pitchFamily="34" charset="0"/>
                <a:ea typeface="MS PGothic" panose="020B0600070205080204" pitchFamily="34" charset="-128"/>
                <a:cs typeface="Arial" panose="020B0604020202020204" pitchFamily="34" charset="0"/>
              </a:rPr>
              <a:t>Engl</a:t>
            </a:r>
            <a:r>
              <a:rPr lang="en-US" altLang="en-US" sz="1600" b="1" i="1" dirty="0">
                <a:solidFill>
                  <a:srgbClr val="000000"/>
                </a:solidFill>
                <a:latin typeface="Arial" panose="020B0604020202020204" pitchFamily="34" charset="0"/>
                <a:ea typeface="MS PGothic" panose="020B0600070205080204" pitchFamily="34" charset="-128"/>
                <a:cs typeface="Arial" panose="020B0604020202020204" pitchFamily="34" charset="0"/>
              </a:rPr>
              <a:t> J Med</a:t>
            </a:r>
            <a:r>
              <a:rPr lang="en-US" altLang="en-US" sz="1600" b="1" dirty="0">
                <a:solidFill>
                  <a:srgbClr val="000000"/>
                </a:solidFill>
                <a:latin typeface="Arial" panose="020B0604020202020204" pitchFamily="34" charset="0"/>
                <a:ea typeface="MS PGothic" panose="020B0600070205080204" pitchFamily="34" charset="-128"/>
                <a:cs typeface="Arial" panose="020B0604020202020204" pitchFamily="34" charset="0"/>
              </a:rPr>
              <a:t>. 2009;361:1045–1057.</a:t>
            </a:r>
          </a:p>
        </p:txBody>
      </p:sp>
      <p:pic>
        <p:nvPicPr>
          <p:cNvPr id="95" name="מציין מיקום תוכן 9">
            <a:extLst>
              <a:ext uri="{FF2B5EF4-FFF2-40B4-BE49-F238E27FC236}">
                <a16:creationId xmlns:a16="http://schemas.microsoft.com/office/drawing/2014/main" id="{4EF6CF4D-CE90-43B5-9CE3-73FF12F2BEBC}"/>
              </a:ext>
            </a:extLst>
          </p:cNvPr>
          <p:cNvPicPr>
            <a:picLocks noChangeAspect="1"/>
          </p:cNvPicPr>
          <p:nvPr/>
        </p:nvPicPr>
        <p:blipFill>
          <a:blip r:embed="rId3"/>
          <a:stretch>
            <a:fillRect/>
          </a:stretch>
        </p:blipFill>
        <p:spPr>
          <a:xfrm>
            <a:off x="0" y="757592"/>
            <a:ext cx="5956580" cy="4287852"/>
          </a:xfrm>
          <a:prstGeom prst="rect">
            <a:avLst/>
          </a:prstGeom>
        </p:spPr>
      </p:pic>
      <p:pic>
        <p:nvPicPr>
          <p:cNvPr id="96" name="תמונה 10">
            <a:extLst>
              <a:ext uri="{FF2B5EF4-FFF2-40B4-BE49-F238E27FC236}">
                <a16:creationId xmlns:a16="http://schemas.microsoft.com/office/drawing/2014/main" id="{8268F971-1CC7-42DB-A62A-E82A77358D34}"/>
              </a:ext>
            </a:extLst>
          </p:cNvPr>
          <p:cNvPicPr>
            <a:picLocks noChangeAspect="1"/>
          </p:cNvPicPr>
          <p:nvPr/>
        </p:nvPicPr>
        <p:blipFill>
          <a:blip r:embed="rId4"/>
          <a:stretch>
            <a:fillRect/>
          </a:stretch>
        </p:blipFill>
        <p:spPr>
          <a:xfrm>
            <a:off x="6096000" y="2476500"/>
            <a:ext cx="5889677" cy="4287852"/>
          </a:xfrm>
          <a:prstGeom prst="rect">
            <a:avLst/>
          </a:prstGeom>
        </p:spPr>
      </p:pic>
      <p:sp>
        <p:nvSpPr>
          <p:cNvPr id="97" name="תיבת טקסט 1">
            <a:extLst>
              <a:ext uri="{FF2B5EF4-FFF2-40B4-BE49-F238E27FC236}">
                <a16:creationId xmlns:a16="http://schemas.microsoft.com/office/drawing/2014/main" id="{CD4B2A36-D992-41C9-9912-109F5938BADE}"/>
              </a:ext>
            </a:extLst>
          </p:cNvPr>
          <p:cNvSpPr txBox="1"/>
          <p:nvPr/>
        </p:nvSpPr>
        <p:spPr>
          <a:xfrm>
            <a:off x="6096000" y="837344"/>
            <a:ext cx="6033155" cy="1477328"/>
          </a:xfrm>
          <a:prstGeom prst="rect">
            <a:avLst/>
          </a:prstGeom>
          <a:noFill/>
        </p:spPr>
        <p:txBody>
          <a:bodyPr wrap="square" rtlCol="1">
            <a:spAutoFit/>
          </a:bodyPr>
          <a:lstStyle/>
          <a:p>
            <a:r>
              <a:rPr lang="en-US" b="1" dirty="0"/>
              <a:t>Compared to clopidogrel, ticagrelor significantly reduced the rate of CV death, MI, or stroke without an increase in the rate of overall major bleeding.</a:t>
            </a:r>
          </a:p>
          <a:p>
            <a:r>
              <a:rPr lang="en-US" b="1" dirty="0"/>
              <a:t>The superiority of ticagrelor over clopidogrel was consistent across management strategies (PCI, conservative, CABG)</a:t>
            </a:r>
            <a:endParaRPr lang="he-IL" b="1" dirty="0"/>
          </a:p>
        </p:txBody>
      </p:sp>
    </p:spTree>
    <p:extLst>
      <p:ext uri="{BB962C8B-B14F-4D97-AF65-F5344CB8AC3E}">
        <p14:creationId xmlns:p14="http://schemas.microsoft.com/office/powerpoint/2010/main" val="186355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117E3AF-853F-4D48-89CE-80B6C03887D9}"/>
              </a:ext>
            </a:extLst>
          </p:cNvPr>
          <p:cNvSpPr>
            <a:spLocks noGrp="1"/>
          </p:cNvSpPr>
          <p:nvPr>
            <p:ph sz="half" idx="1"/>
          </p:nvPr>
        </p:nvSpPr>
        <p:spPr>
          <a:xfrm>
            <a:off x="1142999" y="612742"/>
            <a:ext cx="9875519" cy="5468017"/>
          </a:xfrm>
        </p:spPr>
        <p:txBody>
          <a:bodyPr>
            <a:normAutofit fontScale="92500" lnSpcReduction="20000"/>
          </a:bodyPr>
          <a:lstStyle/>
          <a:p>
            <a:pPr algn="l" rtl="0"/>
            <a:r>
              <a:rPr lang="en-US" b="1" dirty="0"/>
              <a:t>TRILOGY ACS (2012) (Prasugrel)</a:t>
            </a:r>
          </a:p>
          <a:p>
            <a:pPr lvl="1" algn="l" rtl="0"/>
            <a:r>
              <a:rPr lang="en-US" dirty="0"/>
              <a:t>Medically managed ACS patients</a:t>
            </a:r>
          </a:p>
          <a:p>
            <a:pPr lvl="1" algn="l" rtl="0"/>
            <a:r>
              <a:rPr lang="en-US" dirty="0"/>
              <a:t>Death from cardiovascular causes, MI, or stroke among patients under the age of 75 years occurred in 13.9% of the prasugrel group and 16.0% of the clopidogrel group (p = 0.21), at a median follow-up of 17 months</a:t>
            </a:r>
          </a:p>
          <a:p>
            <a:pPr lvl="1" algn="l" rtl="0"/>
            <a:r>
              <a:rPr lang="en-US" dirty="0"/>
              <a:t>Similar results were observed in the overall population (i.e. also including elderly patients)</a:t>
            </a:r>
          </a:p>
          <a:p>
            <a:pPr lvl="1" algn="l" rtl="0"/>
            <a:r>
              <a:rPr lang="en-US" dirty="0"/>
              <a:t>Prasugrel is not indicated in medically managed ACS patients</a:t>
            </a:r>
          </a:p>
          <a:p>
            <a:pPr algn="l" rtl="0"/>
            <a:r>
              <a:rPr lang="en-US" dirty="0"/>
              <a:t> </a:t>
            </a:r>
            <a:r>
              <a:rPr lang="en-US" b="1" dirty="0"/>
              <a:t>ACCOAST (2013) (Prasugrel)</a:t>
            </a:r>
          </a:p>
          <a:p>
            <a:pPr lvl="1" algn="l" rtl="0"/>
            <a:r>
              <a:rPr lang="en-US" dirty="0"/>
              <a:t>NSTEMI patients</a:t>
            </a:r>
          </a:p>
          <a:p>
            <a:pPr lvl="1" algn="l" rtl="0"/>
            <a:r>
              <a:rPr lang="en-US" dirty="0"/>
              <a:t>Pre-treatment did not reduce the rate of the primary outcome among patients undergoing PCI (69% of the patients) but increased the rate of TIMI major bleeding at 7 days</a:t>
            </a:r>
          </a:p>
          <a:p>
            <a:pPr algn="l" rtl="0"/>
            <a:r>
              <a:rPr lang="en-US" b="1" dirty="0"/>
              <a:t>ATLANTIC (2014) (Ticagrelor)</a:t>
            </a:r>
          </a:p>
          <a:p>
            <a:pPr lvl="1" algn="l" rtl="0"/>
            <a:r>
              <a:rPr lang="en-US" dirty="0"/>
              <a:t>STEMI patients</a:t>
            </a:r>
          </a:p>
          <a:p>
            <a:pPr lvl="1" algn="l" rtl="0"/>
            <a:r>
              <a:rPr lang="en-US" dirty="0"/>
              <a:t>Did not differ significantly between the pre-hospital and in-hospital groups</a:t>
            </a:r>
          </a:p>
          <a:p>
            <a:pPr lvl="1" algn="l" rtl="0"/>
            <a:r>
              <a:rPr lang="en-US" dirty="0"/>
              <a:t>The rates of definite stent thrombosis were lower in the prehospital group than in the in-hospital group</a:t>
            </a:r>
          </a:p>
        </p:txBody>
      </p:sp>
      <p:pic>
        <p:nvPicPr>
          <p:cNvPr id="4" name="Picture 3">
            <a:extLst>
              <a:ext uri="{FF2B5EF4-FFF2-40B4-BE49-F238E27FC236}">
                <a16:creationId xmlns:a16="http://schemas.microsoft.com/office/drawing/2014/main" id="{C30C19BD-703D-40AD-92C1-665536A34076}"/>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B8169B4B-F059-425B-91AE-25074E8AE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14157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1000"/>
                                        <p:tgtEl>
                                          <p:spTgt spid="3">
                                            <p:txEl>
                                              <p:pRg st="10" end="10"/>
                                            </p:txEl>
                                          </p:spTgt>
                                        </p:tgtEl>
                                      </p:cBhvr>
                                    </p:animEffect>
                                    <p:anim calcmode="lin" valueType="num">
                                      <p:cBhvr>
                                        <p:cTn id="6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1000"/>
                                        <p:tgtEl>
                                          <p:spTgt spid="3">
                                            <p:txEl>
                                              <p:pRg st="11" end="11"/>
                                            </p:txEl>
                                          </p:spTgt>
                                        </p:tgtEl>
                                      </p:cBhvr>
                                    </p:animEffect>
                                    <p:anim calcmode="lin" valueType="num">
                                      <p:cBhvr>
                                        <p:cTn id="6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53479-57B6-4332-A375-1246603530F6}"/>
              </a:ext>
            </a:extLst>
          </p:cNvPr>
          <p:cNvSpPr>
            <a:spLocks noGrp="1"/>
          </p:cNvSpPr>
          <p:nvPr>
            <p:ph type="title"/>
          </p:nvPr>
        </p:nvSpPr>
        <p:spPr/>
        <p:txBody>
          <a:bodyPr/>
          <a:lstStyle/>
          <a:p>
            <a:r>
              <a:rPr lang="en-US" b="1" dirty="0"/>
              <a:t>ESC Recommendations for P</a:t>
            </a:r>
            <a:r>
              <a:rPr lang="en-US" b="1" baseline="-25000" dirty="0"/>
              <a:t>2</a:t>
            </a:r>
            <a:r>
              <a:rPr lang="en-US" b="1" dirty="0"/>
              <a:t>Y</a:t>
            </a:r>
            <a:r>
              <a:rPr lang="en-US" b="1" baseline="-25000" dirty="0"/>
              <a:t>12</a:t>
            </a:r>
            <a:r>
              <a:rPr lang="en-US" b="1" dirty="0"/>
              <a:t> Rx in ACS:</a:t>
            </a:r>
            <a:endParaRPr lang="en-IL" b="1" dirty="0"/>
          </a:p>
        </p:txBody>
      </p:sp>
      <p:sp>
        <p:nvSpPr>
          <p:cNvPr id="3" name="Content Placeholder 2">
            <a:extLst>
              <a:ext uri="{FF2B5EF4-FFF2-40B4-BE49-F238E27FC236}">
                <a16:creationId xmlns:a16="http://schemas.microsoft.com/office/drawing/2014/main" id="{10591D8F-CA39-4929-9E93-52937BE00F33}"/>
              </a:ext>
            </a:extLst>
          </p:cNvPr>
          <p:cNvSpPr>
            <a:spLocks noGrp="1"/>
          </p:cNvSpPr>
          <p:nvPr>
            <p:ph idx="1"/>
          </p:nvPr>
        </p:nvSpPr>
        <p:spPr>
          <a:xfrm>
            <a:off x="596900" y="1690688"/>
            <a:ext cx="11201400" cy="4879975"/>
          </a:xfrm>
        </p:spPr>
        <p:txBody>
          <a:bodyPr>
            <a:normAutofit fontScale="92500" lnSpcReduction="20000"/>
          </a:bodyPr>
          <a:lstStyle/>
          <a:p>
            <a:r>
              <a:rPr lang="en-US" sz="3600" dirty="0"/>
              <a:t>Start as soon as possible: Clopidogrel and Ticagrelor</a:t>
            </a:r>
          </a:p>
          <a:p>
            <a:endParaRPr lang="en-US" sz="3600" dirty="0"/>
          </a:p>
          <a:p>
            <a:r>
              <a:rPr lang="en-US" sz="3600" dirty="0"/>
              <a:t>Start after the indication for PCI is established: Prasugrel</a:t>
            </a:r>
          </a:p>
          <a:p>
            <a:endParaRPr lang="en-US" sz="3600" dirty="0"/>
          </a:p>
          <a:p>
            <a:r>
              <a:rPr lang="en-US" sz="3600" dirty="0"/>
              <a:t>In STEMI planned for PPCI: All indicated</a:t>
            </a:r>
          </a:p>
          <a:p>
            <a:endParaRPr lang="en-US" sz="3600" dirty="0"/>
          </a:p>
          <a:p>
            <a:r>
              <a:rPr lang="en-US" sz="3600" dirty="0"/>
              <a:t>Prasugrel not recommended for those with:</a:t>
            </a:r>
          </a:p>
          <a:p>
            <a:pPr lvl="1"/>
            <a:r>
              <a:rPr lang="en-US" sz="3200" dirty="0"/>
              <a:t>Prior CVA/TIA</a:t>
            </a:r>
          </a:p>
          <a:p>
            <a:pPr lvl="1"/>
            <a:r>
              <a:rPr lang="en-US" sz="3200" dirty="0"/>
              <a:t>Age &gt; 75 years</a:t>
            </a:r>
          </a:p>
          <a:p>
            <a:pPr lvl="1"/>
            <a:r>
              <a:rPr lang="en-US" sz="3200" dirty="0"/>
              <a:t>Weight &lt; 60 Kg</a:t>
            </a:r>
          </a:p>
        </p:txBody>
      </p:sp>
    </p:spTree>
    <p:extLst>
      <p:ext uri="{BB962C8B-B14F-4D97-AF65-F5344CB8AC3E}">
        <p14:creationId xmlns:p14="http://schemas.microsoft.com/office/powerpoint/2010/main" val="26723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2D713-D608-4203-9377-55484F2974B6}"/>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041C89A0-4E31-4E67-9F29-B6F67CA199D5}"/>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B914D1E4-0EE7-463E-82FB-E7596E96E898}"/>
              </a:ext>
            </a:extLst>
          </p:cNvPr>
          <p:cNvPicPr>
            <a:picLocks noChangeAspect="1"/>
          </p:cNvPicPr>
          <p:nvPr/>
        </p:nvPicPr>
        <p:blipFill rotWithShape="1">
          <a:blip r:embed="rId2"/>
          <a:srcRect l="27532" t="26621" r="26424" b="19831"/>
          <a:stretch/>
        </p:blipFill>
        <p:spPr>
          <a:xfrm>
            <a:off x="979990" y="164479"/>
            <a:ext cx="10232020" cy="6693521"/>
          </a:xfrm>
          <a:prstGeom prst="rect">
            <a:avLst/>
          </a:prstGeom>
        </p:spPr>
      </p:pic>
      <p:sp>
        <p:nvSpPr>
          <p:cNvPr id="6" name="Rectangle 5">
            <a:extLst>
              <a:ext uri="{FF2B5EF4-FFF2-40B4-BE49-F238E27FC236}">
                <a16:creationId xmlns:a16="http://schemas.microsoft.com/office/drawing/2014/main" id="{EDED7431-D837-41DC-8FBD-DB381DA5D6D6}"/>
              </a:ext>
            </a:extLst>
          </p:cNvPr>
          <p:cNvSpPr/>
          <p:nvPr/>
        </p:nvSpPr>
        <p:spPr>
          <a:xfrm>
            <a:off x="5770880" y="1639888"/>
            <a:ext cx="2759662" cy="48021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 name="TextBox 3">
            <a:extLst>
              <a:ext uri="{FF2B5EF4-FFF2-40B4-BE49-F238E27FC236}">
                <a16:creationId xmlns:a16="http://schemas.microsoft.com/office/drawing/2014/main" id="{C6FA411E-F64F-42B9-A3C0-8488EE19F8BC}"/>
              </a:ext>
            </a:extLst>
          </p:cNvPr>
          <p:cNvSpPr txBox="1"/>
          <p:nvPr/>
        </p:nvSpPr>
        <p:spPr>
          <a:xfrm>
            <a:off x="6054533" y="1825625"/>
            <a:ext cx="2192356" cy="523220"/>
          </a:xfrm>
          <a:prstGeom prst="rect">
            <a:avLst/>
          </a:prstGeom>
          <a:noFill/>
        </p:spPr>
        <p:txBody>
          <a:bodyPr wrap="square" rtlCol="0">
            <a:spAutoFit/>
          </a:bodyPr>
          <a:lstStyle/>
          <a:p>
            <a:r>
              <a:rPr lang="en-US" sz="2800" b="1" dirty="0"/>
              <a:t>P2Y12 in ACS</a:t>
            </a:r>
            <a:endParaRPr lang="en-IL" sz="2800" b="1" dirty="0"/>
          </a:p>
        </p:txBody>
      </p:sp>
    </p:spTree>
    <p:extLst>
      <p:ext uri="{BB962C8B-B14F-4D97-AF65-F5344CB8AC3E}">
        <p14:creationId xmlns:p14="http://schemas.microsoft.com/office/powerpoint/2010/main" val="153833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4D75B-DC5F-4C89-A0C7-32BEA9B7DC2B}"/>
              </a:ext>
            </a:extLst>
          </p:cNvPr>
          <p:cNvSpPr>
            <a:spLocks noGrp="1"/>
          </p:cNvSpPr>
          <p:nvPr>
            <p:ph type="title"/>
          </p:nvPr>
        </p:nvSpPr>
        <p:spPr/>
        <p:txBody>
          <a:bodyPr/>
          <a:lstStyle/>
          <a:p>
            <a:endParaRPr lang="en-IL"/>
          </a:p>
        </p:txBody>
      </p:sp>
      <p:sp>
        <p:nvSpPr>
          <p:cNvPr id="3" name="Content Placeholder 2">
            <a:extLst>
              <a:ext uri="{FF2B5EF4-FFF2-40B4-BE49-F238E27FC236}">
                <a16:creationId xmlns:a16="http://schemas.microsoft.com/office/drawing/2014/main" id="{91F337C1-3826-4B62-95D9-47EA0320ACA5}"/>
              </a:ext>
            </a:extLst>
          </p:cNvPr>
          <p:cNvSpPr>
            <a:spLocks noGrp="1"/>
          </p:cNvSpPr>
          <p:nvPr>
            <p:ph idx="1"/>
          </p:nvPr>
        </p:nvSpPr>
        <p:spPr/>
        <p:txBody>
          <a:bodyPr>
            <a:normAutofit/>
          </a:bodyPr>
          <a:lstStyle/>
          <a:p>
            <a:pPr marL="0" indent="0">
              <a:buNone/>
            </a:pPr>
            <a:r>
              <a:rPr lang="en-US" sz="4400" b="1" dirty="0"/>
              <a:t>“If we all worked on the assumption that what is accepted as true is really true, there would be little hope of advance.”</a:t>
            </a:r>
            <a:endParaRPr lang="en-IL" sz="4400" b="1" dirty="0"/>
          </a:p>
        </p:txBody>
      </p:sp>
      <p:pic>
        <p:nvPicPr>
          <p:cNvPr id="4" name="Picture 3">
            <a:extLst>
              <a:ext uri="{FF2B5EF4-FFF2-40B4-BE49-F238E27FC236}">
                <a16:creationId xmlns:a16="http://schemas.microsoft.com/office/drawing/2014/main" id="{956553C3-333E-4A13-850B-25F59B504326}"/>
              </a:ext>
            </a:extLst>
          </p:cNvPr>
          <p:cNvPicPr>
            <a:picLocks noChangeAspect="1"/>
          </p:cNvPicPr>
          <p:nvPr/>
        </p:nvPicPr>
        <p:blipFill rotWithShape="1">
          <a:blip r:embed="rId2"/>
          <a:srcRect l="66568" t="12828" r="28055" b="80289"/>
          <a:stretch/>
        </p:blipFill>
        <p:spPr>
          <a:xfrm>
            <a:off x="11045226" y="5888067"/>
            <a:ext cx="866275" cy="623615"/>
          </a:xfrm>
          <a:prstGeom prst="rect">
            <a:avLst/>
          </a:prstGeom>
        </p:spPr>
      </p:pic>
      <p:pic>
        <p:nvPicPr>
          <p:cNvPr id="5" name="Picture 4">
            <a:extLst>
              <a:ext uri="{FF2B5EF4-FFF2-40B4-BE49-F238E27FC236}">
                <a16:creationId xmlns:a16="http://schemas.microsoft.com/office/drawing/2014/main" id="{B6DE5CBF-DE19-4290-A5C7-B5D9426CA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24" y="5888067"/>
            <a:ext cx="1013151" cy="672445"/>
          </a:xfrm>
          <a:prstGeom prst="rect">
            <a:avLst/>
          </a:prstGeom>
        </p:spPr>
      </p:pic>
    </p:spTree>
    <p:extLst>
      <p:ext uri="{BB962C8B-B14F-4D97-AF65-F5344CB8AC3E}">
        <p14:creationId xmlns:p14="http://schemas.microsoft.com/office/powerpoint/2010/main" val="2743265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9640</TotalTime>
  <Words>5528</Words>
  <Application>Microsoft Office PowerPoint</Application>
  <PresentationFormat>Widescreen</PresentationFormat>
  <Paragraphs>673</Paragraphs>
  <Slides>46</Slides>
  <Notes>6</Notes>
  <HiddenSlides>16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Old Argument New Data – The Best P2Y12 Antagonist Strategy in ACS Patients: Ticagrelor vs. Prasugrel</vt:lpstr>
      <vt:lpstr>Old Argument New Data – The Best P2Y12 Antagonist Strategy in ACS Patients: Ticagrelor vs. Prasugrel</vt:lpstr>
      <vt:lpstr>PowerPoint Presentation</vt:lpstr>
      <vt:lpstr>TRITON- TIMI 38 (2007) </vt:lpstr>
      <vt:lpstr>PLATO (2009) </vt:lpstr>
      <vt:lpstr>PowerPoint Presentation</vt:lpstr>
      <vt:lpstr>ESC Recommendations for P2Y12 Rx in ACS:</vt:lpstr>
      <vt:lpstr>PowerPoint Presentation</vt:lpstr>
      <vt:lpstr>PowerPoint Presentation</vt:lpstr>
      <vt:lpstr>PowerPoint Presentation</vt:lpstr>
      <vt:lpstr>The hypothesis:</vt:lpstr>
      <vt:lpstr>ISAR-REACT 5: </vt:lpstr>
      <vt:lpstr>Trial Protocol</vt:lpstr>
      <vt:lpstr>ISAR-REACT 5 Consort Diagram - Screening, Randomization, Treatment, and Follow-up</vt:lpstr>
      <vt:lpstr>ISAR-REACT 5, PLATO &amp; TRITON-TIMI 38 Comparison of Baseline Characteristics</vt:lpstr>
      <vt:lpstr>End points</vt:lpstr>
      <vt:lpstr>PowerPoint Presentation</vt:lpstr>
      <vt:lpstr>Characteristics</vt:lpstr>
      <vt:lpstr>PowerPoint Presentation</vt:lpstr>
      <vt:lpstr>Intervention and follow-up</vt:lpstr>
      <vt:lpstr>Primary end point</vt:lpstr>
      <vt:lpstr>PowerPoint Presentation</vt:lpstr>
      <vt:lpstr>Safety end point</vt:lpstr>
      <vt:lpstr>ISAR-REACT 5  Primary Efficacy Endpoint (Composite of Death, MI, or Stroke) by Subgroup</vt:lpstr>
      <vt:lpstr>Summary:</vt:lpstr>
      <vt:lpstr>Discussion</vt:lpstr>
      <vt:lpstr>Limitations</vt:lpstr>
      <vt:lpstr>STEMI patients:</vt:lpstr>
      <vt:lpstr>Summary ISAR-REACT 5:</vt:lpstr>
      <vt:lpstr>Prasugrel – Not without limitations</vt:lpstr>
      <vt:lpstr>ISAR-REACT 5: Not without limitations</vt:lpstr>
      <vt:lpstr>PowerPoint Presentation</vt:lpstr>
      <vt:lpstr>ISAR-REACT 5: Not without limitations</vt:lpstr>
      <vt:lpstr>ACSIS:  MACE in ACS throughout the years</vt:lpstr>
      <vt:lpstr>Taking all of these into account:  The Prasugrel strategy is the preferred strategy for ACS patients planned for interventions </vt:lpstr>
      <vt:lpstr>PowerPoint Presentation</vt:lpstr>
      <vt:lpstr>PowerPoint Presentation</vt:lpstr>
      <vt:lpstr>ואם נחזור למטופל שלנו...</vt:lpstr>
      <vt:lpstr>PowerPoint Presentation</vt:lpstr>
      <vt:lpstr>On-treatment analysis:</vt:lpstr>
      <vt:lpstr>ISAR-REACT 5 Medication after Discontinuation of Study Drug post-Discharge</vt:lpstr>
      <vt:lpstr>Single or Dual antiplatelet? Can we really rely on that?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Argument New Data – The Best P2Y12 Antagonist Post ACS: Ticagrelor vs. Prasugrel</dc:title>
  <dc:creator>Roy Beigel</dc:creator>
  <cp:lastModifiedBy>Roy Beigel</cp:lastModifiedBy>
  <cp:revision>120</cp:revision>
  <dcterms:created xsi:type="dcterms:W3CDTF">2019-10-20T20:50:14Z</dcterms:created>
  <dcterms:modified xsi:type="dcterms:W3CDTF">2019-11-14T23:17:32Z</dcterms:modified>
</cp:coreProperties>
</file>