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352" r:id="rId5"/>
    <p:sldId id="353" r:id="rId6"/>
    <p:sldId id="349" r:id="rId7"/>
    <p:sldId id="285" r:id="rId8"/>
    <p:sldId id="307" r:id="rId9"/>
    <p:sldId id="308" r:id="rId10"/>
    <p:sldId id="310" r:id="rId11"/>
    <p:sldId id="311" r:id="rId12"/>
    <p:sldId id="312" r:id="rId13"/>
    <p:sldId id="313" r:id="rId14"/>
    <p:sldId id="329" r:id="rId15"/>
    <p:sldId id="350" r:id="rId16"/>
    <p:sldId id="344" r:id="rId17"/>
    <p:sldId id="345" r:id="rId18"/>
    <p:sldId id="346" r:id="rId19"/>
    <p:sldId id="348" r:id="rId20"/>
    <p:sldId id="351" r:id="rId21"/>
    <p:sldId id="347"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04DE0-E4B8-C24E-BF79-AE8D7E2472E5}" v="21" dt="2019-11-15T07:42:54.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75"/>
  </p:normalViewPr>
  <p:slideViewPr>
    <p:cSldViewPr snapToGrid="0" snapToObjects="1">
      <p:cViewPr varScale="1">
        <p:scale>
          <a:sx n="76" d="100"/>
          <a:sy n="76" d="100"/>
        </p:scale>
        <p:origin x="21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7611-B46B-AD48-9071-F0D90DF129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0398BB-A33A-7B4B-A2A5-8099113FE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189448-EABD-7247-815C-D59CFA8C7CDC}"/>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70B78905-1A94-144E-8D7A-0E0375E63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59DA4-A17B-A84B-8E63-3D97BD8FFBAD}"/>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4252185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8182-079E-3E44-BFE4-E1BE55BA00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F2BB1-4C07-014A-8346-993F16F51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A195D-084B-0744-B270-2AA714DAEDDA}"/>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7FAF94A2-EC9A-024D-9403-D6B59D11C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554F8-9512-C045-9056-0D2F3F4BFAE0}"/>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330090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3E1C4-47D8-C14D-9020-C67D273FDB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65C27B-B9EA-2D41-BD8B-BC6D68984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51067-6926-F143-803B-E326E3B5D687}"/>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CF7D66DB-5DA8-E143-8BAD-ADC556DA1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828D6-A1B0-8346-8417-258742CA74EE}"/>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195133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7E2C-EE2D-344B-97BA-544C5B8B9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ED9BD-0072-7E41-A6DC-EF0C2CD5E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47A94-BCB3-CA44-9BA2-84625E326A8A}"/>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71AFE3D7-EB84-6043-B805-872327BEE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F1B1F-FAA5-DC48-B380-069A99D57AE7}"/>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365474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2748-0A61-6842-B4B4-85ADD73A44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39ED1-83FE-0546-8AFD-46FFD74811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879879-ADAF-D14C-A313-050808FFD48B}"/>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156BE214-1183-794F-8DF3-6F71D467D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46B98-AFDE-9C4A-A26A-8A160A1D0750}"/>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10418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EC9F-0313-F54B-AE28-E51AB8A35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C6EE6-5D1D-414C-AC8D-0FC3DD2DE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C144C5-82F9-B643-9695-04C11D53C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8A74B1-2AF0-E247-930C-DE2A83241CE0}"/>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6" name="Footer Placeholder 5">
            <a:extLst>
              <a:ext uri="{FF2B5EF4-FFF2-40B4-BE49-F238E27FC236}">
                <a16:creationId xmlns:a16="http://schemas.microsoft.com/office/drawing/2014/main" id="{6B7B41A3-4A06-B649-8F26-8C49589C6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C1551-5E57-A148-A99A-AFB7604F3873}"/>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411184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0933-58F7-8D40-9F84-F05DF58740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CB601D-7FFF-4B48-9DF5-D522F2971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EB2D8C-ABCA-2344-A360-C119327B8D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5E8C15-4474-044F-9289-0632EE68F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5722D-C81B-474A-91A1-0E4E422935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7310F-9C44-1048-8F1F-5CACB1142DE7}"/>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8" name="Footer Placeholder 7">
            <a:extLst>
              <a:ext uri="{FF2B5EF4-FFF2-40B4-BE49-F238E27FC236}">
                <a16:creationId xmlns:a16="http://schemas.microsoft.com/office/drawing/2014/main" id="{DC4848B5-9EEC-E446-9509-1AC7CEF2C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846966-F0D4-5049-8F69-7968983A426D}"/>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222745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B87E-CE07-7D43-A3F2-6234682FF6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45BFD7-A5DE-7F4E-91C9-C43163AB1EA2}"/>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4" name="Footer Placeholder 3">
            <a:extLst>
              <a:ext uri="{FF2B5EF4-FFF2-40B4-BE49-F238E27FC236}">
                <a16:creationId xmlns:a16="http://schemas.microsoft.com/office/drawing/2014/main" id="{5413B217-73E2-3E4A-B70A-E6482127DC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38132C-EDA0-F346-A7BF-367B4FAD7827}"/>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3275297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DC3F7-0BCA-5546-8A8E-64FD7B7D1C95}"/>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3" name="Footer Placeholder 2">
            <a:extLst>
              <a:ext uri="{FF2B5EF4-FFF2-40B4-BE49-F238E27FC236}">
                <a16:creationId xmlns:a16="http://schemas.microsoft.com/office/drawing/2014/main" id="{FA1D7A33-AE96-A04F-97D2-4F24E5DDAF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FF062-3838-2F48-A723-653F23D919FB}"/>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12387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F5C3-F840-FD48-937A-69E5953DA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0DA2A-C839-504F-B74B-F8132AD47F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BE52C7-A18B-4F4B-AAA4-30288A319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4EDB34-1132-2A42-80D7-E7DCB515600A}"/>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6" name="Footer Placeholder 5">
            <a:extLst>
              <a:ext uri="{FF2B5EF4-FFF2-40B4-BE49-F238E27FC236}">
                <a16:creationId xmlns:a16="http://schemas.microsoft.com/office/drawing/2014/main" id="{7D16680C-3EFD-D647-AF22-121D4004F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D5D0F-4F9F-134E-9A3B-204DEF5F3627}"/>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356214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CC19-E9E3-D049-A938-87570E665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26E60E-9F07-3647-B092-3A82E10F0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A49DA-92C0-8741-B62A-77D77B9C1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3E5AB-F5EE-C14C-B370-46F6BA9EA97B}"/>
              </a:ext>
            </a:extLst>
          </p:cNvPr>
          <p:cNvSpPr>
            <a:spLocks noGrp="1"/>
          </p:cNvSpPr>
          <p:nvPr>
            <p:ph type="dt" sz="half" idx="10"/>
          </p:nvPr>
        </p:nvSpPr>
        <p:spPr/>
        <p:txBody>
          <a:bodyPr/>
          <a:lstStyle/>
          <a:p>
            <a:fld id="{06932045-B639-724E-9DB7-D3DF3995878A}" type="datetimeFigureOut">
              <a:rPr lang="en-US" smtClean="0"/>
              <a:t>11/15/19</a:t>
            </a:fld>
            <a:endParaRPr lang="en-US"/>
          </a:p>
        </p:txBody>
      </p:sp>
      <p:sp>
        <p:nvSpPr>
          <p:cNvPr id="6" name="Footer Placeholder 5">
            <a:extLst>
              <a:ext uri="{FF2B5EF4-FFF2-40B4-BE49-F238E27FC236}">
                <a16:creationId xmlns:a16="http://schemas.microsoft.com/office/drawing/2014/main" id="{31944539-DCF1-FA43-A418-3F3CB989F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6F264-1F3D-1F40-8821-AE2E02F0DFEA}"/>
              </a:ext>
            </a:extLst>
          </p:cNvPr>
          <p:cNvSpPr>
            <a:spLocks noGrp="1"/>
          </p:cNvSpPr>
          <p:nvPr>
            <p:ph type="sldNum" sz="quarter" idx="12"/>
          </p:nvPr>
        </p:nvSpPr>
        <p:spPr/>
        <p:txBody>
          <a:bodyPr/>
          <a:lstStyle/>
          <a:p>
            <a:fld id="{A5013DFB-671D-6F44-81F8-206276578837}" type="slidenum">
              <a:rPr lang="en-US" smtClean="0"/>
              <a:t>‹#›</a:t>
            </a:fld>
            <a:endParaRPr lang="en-US"/>
          </a:p>
        </p:txBody>
      </p:sp>
    </p:spTree>
    <p:extLst>
      <p:ext uri="{BB962C8B-B14F-4D97-AF65-F5344CB8AC3E}">
        <p14:creationId xmlns:p14="http://schemas.microsoft.com/office/powerpoint/2010/main" val="391600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2CD98-3312-D74D-9115-D2BF63B006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0821E-BA07-224B-B664-94AFC794C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67C9-EA9F-2246-A3BD-425C0F28A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32045-B639-724E-9DB7-D3DF3995878A}" type="datetimeFigureOut">
              <a:rPr lang="en-US" smtClean="0"/>
              <a:t>11/15/19</a:t>
            </a:fld>
            <a:endParaRPr lang="en-US"/>
          </a:p>
        </p:txBody>
      </p:sp>
      <p:sp>
        <p:nvSpPr>
          <p:cNvPr id="5" name="Footer Placeholder 4">
            <a:extLst>
              <a:ext uri="{FF2B5EF4-FFF2-40B4-BE49-F238E27FC236}">
                <a16:creationId xmlns:a16="http://schemas.microsoft.com/office/drawing/2014/main" id="{173C2650-A391-A24D-8259-243B57A2B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CF2D3C-2ED8-674C-BF60-C4E2397BB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13DFB-671D-6F44-81F8-206276578837}" type="slidenum">
              <a:rPr lang="en-US" smtClean="0"/>
              <a:t>‹#›</a:t>
            </a:fld>
            <a:endParaRPr lang="en-US"/>
          </a:p>
        </p:txBody>
      </p:sp>
    </p:spTree>
    <p:extLst>
      <p:ext uri="{BB962C8B-B14F-4D97-AF65-F5344CB8AC3E}">
        <p14:creationId xmlns:p14="http://schemas.microsoft.com/office/powerpoint/2010/main" val="318389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hyperlink" Target="https://www.ahajournals.org/doi/pdf/10.1161/CIRCULATIONAHA.119.04237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9380-D424-044C-9C0D-88CD818D46F2}"/>
              </a:ext>
            </a:extLst>
          </p:cNvPr>
          <p:cNvSpPr>
            <a:spLocks noGrp="1"/>
          </p:cNvSpPr>
          <p:nvPr>
            <p:ph type="ctrTitle"/>
          </p:nvPr>
        </p:nvSpPr>
        <p:spPr/>
        <p:txBody>
          <a:bodyPr>
            <a:noAutofit/>
          </a:bodyPr>
          <a:lstStyle/>
          <a:p>
            <a:r>
              <a:rPr lang="en-US" sz="4400" b="1" dirty="0"/>
              <a:t>What should the First Choice be in Patients with CAD and Newly</a:t>
            </a:r>
            <a:br>
              <a:rPr lang="en-US" sz="4400" b="1" dirty="0"/>
            </a:br>
            <a:r>
              <a:rPr lang="en-US" sz="4400" b="1" dirty="0"/>
              <a:t>Diagnosed DM: SGLT2 Inhibitors Vs. GLP-1? </a:t>
            </a:r>
          </a:p>
        </p:txBody>
      </p:sp>
      <p:sp>
        <p:nvSpPr>
          <p:cNvPr id="3" name="Subtitle 2">
            <a:extLst>
              <a:ext uri="{FF2B5EF4-FFF2-40B4-BE49-F238E27FC236}">
                <a16:creationId xmlns:a16="http://schemas.microsoft.com/office/drawing/2014/main" id="{9C9C557F-493D-8F46-B09E-F668147F5F14}"/>
              </a:ext>
            </a:extLst>
          </p:cNvPr>
          <p:cNvSpPr>
            <a:spLocks noGrp="1"/>
          </p:cNvSpPr>
          <p:nvPr>
            <p:ph type="subTitle" idx="1"/>
          </p:nvPr>
        </p:nvSpPr>
        <p:spPr/>
        <p:txBody>
          <a:bodyPr/>
          <a:lstStyle/>
          <a:p>
            <a:r>
              <a:rPr lang="en-US" dirty="0"/>
              <a:t>Zaza Iakobishvili, MD, PhD</a:t>
            </a:r>
          </a:p>
          <a:p>
            <a:r>
              <a:rPr lang="en-US" dirty="0"/>
              <a:t>Department of Community Cardiology</a:t>
            </a:r>
          </a:p>
          <a:p>
            <a:r>
              <a:rPr lang="en-US" dirty="0"/>
              <a:t>Tel Aviv Jaffa District, </a:t>
            </a:r>
            <a:r>
              <a:rPr lang="en-US" dirty="0" err="1"/>
              <a:t>Clalit</a:t>
            </a:r>
            <a:r>
              <a:rPr lang="en-US" dirty="0"/>
              <a:t> Health Services</a:t>
            </a:r>
          </a:p>
        </p:txBody>
      </p:sp>
      <p:pic>
        <p:nvPicPr>
          <p:cNvPr id="4" name="תמונה 1">
            <a:extLst>
              <a:ext uri="{FF2B5EF4-FFF2-40B4-BE49-F238E27FC236}">
                <a16:creationId xmlns:a16="http://schemas.microsoft.com/office/drawing/2014/main" id="{75CAD9D6-BF35-C249-A329-2A006FB1B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850776" cy="9906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861D7AA9-5D7F-9F45-B6A3-916F5E551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656" y="-3752"/>
            <a:ext cx="1965325" cy="992597"/>
          </a:xfrm>
          <a:prstGeom prst="rect">
            <a:avLst/>
          </a:prstGeom>
          <a:solidFill>
            <a:srgbClr val="FFFFFF"/>
          </a:solidFill>
          <a:ln>
            <a:noFill/>
          </a:ln>
        </p:spPr>
      </p:pic>
      <p:pic>
        <p:nvPicPr>
          <p:cNvPr id="7" name="Picture 6">
            <a:extLst>
              <a:ext uri="{FF2B5EF4-FFF2-40B4-BE49-F238E27FC236}">
                <a16:creationId xmlns:a16="http://schemas.microsoft.com/office/drawing/2014/main" id="{8C623DF7-2414-374D-9282-003B3E93FD60}"/>
              </a:ext>
            </a:extLst>
          </p:cNvPr>
          <p:cNvPicPr>
            <a:picLocks noChangeAspect="1"/>
          </p:cNvPicPr>
          <p:nvPr/>
        </p:nvPicPr>
        <p:blipFill>
          <a:blip r:embed="rId4"/>
          <a:stretch>
            <a:fillRect/>
          </a:stretch>
        </p:blipFill>
        <p:spPr>
          <a:xfrm>
            <a:off x="3691741" y="5002686"/>
            <a:ext cx="4808518" cy="1816684"/>
          </a:xfrm>
          <a:prstGeom prst="rect">
            <a:avLst/>
          </a:prstGeom>
        </p:spPr>
      </p:pic>
    </p:spTree>
    <p:extLst>
      <p:ext uri="{BB962C8B-B14F-4D97-AF65-F5344CB8AC3E}">
        <p14:creationId xmlns:p14="http://schemas.microsoft.com/office/powerpoint/2010/main" val="1070770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4C0D573D-5AFF-44EF-AC3B-106D779141C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704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2CDC0608-D168-4176-91BD-1DEB17704D6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345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
            <a:extLst>
              <a:ext uri="{FF2B5EF4-FFF2-40B4-BE49-F238E27FC236}">
                <a16:creationId xmlns:a16="http://schemas.microsoft.com/office/drawing/2014/main" id="{C0DB69C7-7DAD-49BF-8414-2EA62DC0A3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800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
            <a:extLst>
              <a:ext uri="{FF2B5EF4-FFF2-40B4-BE49-F238E27FC236}">
                <a16:creationId xmlns:a16="http://schemas.microsoft.com/office/drawing/2014/main" id="{FE1EF577-3BFC-44BC-9D06-9AC9C914AD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21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3">
            <a:extLst>
              <a:ext uri="{FF2B5EF4-FFF2-40B4-BE49-F238E27FC236}">
                <a16:creationId xmlns:a16="http://schemas.microsoft.com/office/drawing/2014/main" id="{B09C37EC-8035-4E1E-85CA-69F07657365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onut 1">
            <a:extLst>
              <a:ext uri="{FF2B5EF4-FFF2-40B4-BE49-F238E27FC236}">
                <a16:creationId xmlns:a16="http://schemas.microsoft.com/office/drawing/2014/main" id="{2F7B92A5-E50A-7A44-A0AD-43C4F6458282}"/>
              </a:ext>
            </a:extLst>
          </p:cNvPr>
          <p:cNvSpPr/>
          <p:nvPr/>
        </p:nvSpPr>
        <p:spPr>
          <a:xfrm>
            <a:off x="0" y="1196787"/>
            <a:ext cx="12192000" cy="2622177"/>
          </a:xfrm>
          <a:prstGeom prst="donut">
            <a:avLst>
              <a:gd name="adj" fmla="val 3125"/>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28715375-EEB1-254F-864D-7C2385F262CF}"/>
              </a:ext>
            </a:extLst>
          </p:cNvPr>
          <p:cNvSpPr/>
          <p:nvPr/>
        </p:nvSpPr>
        <p:spPr>
          <a:xfrm>
            <a:off x="0" y="3711388"/>
            <a:ext cx="12192000" cy="2380130"/>
          </a:xfrm>
          <a:prstGeom prst="donut">
            <a:avLst>
              <a:gd name="adj" fmla="val 296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1755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A95A0-D287-934D-89B1-166D2F323976}"/>
              </a:ext>
            </a:extLst>
          </p:cNvPr>
          <p:cNvPicPr>
            <a:picLocks noChangeAspect="1"/>
          </p:cNvPicPr>
          <p:nvPr/>
        </p:nvPicPr>
        <p:blipFill>
          <a:blip r:embed="rId2"/>
          <a:stretch>
            <a:fillRect/>
          </a:stretch>
        </p:blipFill>
        <p:spPr>
          <a:xfrm>
            <a:off x="186977" y="2777067"/>
            <a:ext cx="11568308" cy="2362200"/>
          </a:xfrm>
          <a:prstGeom prst="rect">
            <a:avLst/>
          </a:prstGeom>
        </p:spPr>
      </p:pic>
      <p:pic>
        <p:nvPicPr>
          <p:cNvPr id="3" name="Picture 2">
            <a:extLst>
              <a:ext uri="{FF2B5EF4-FFF2-40B4-BE49-F238E27FC236}">
                <a16:creationId xmlns:a16="http://schemas.microsoft.com/office/drawing/2014/main" id="{F3EEBC5B-7C2D-5042-B2B5-F1A221E58C21}"/>
              </a:ext>
            </a:extLst>
          </p:cNvPr>
          <p:cNvPicPr>
            <a:picLocks noChangeAspect="1"/>
          </p:cNvPicPr>
          <p:nvPr/>
        </p:nvPicPr>
        <p:blipFill>
          <a:blip r:embed="rId3"/>
          <a:stretch>
            <a:fillRect/>
          </a:stretch>
        </p:blipFill>
        <p:spPr>
          <a:xfrm>
            <a:off x="1835150" y="69850"/>
            <a:ext cx="8521700" cy="2362200"/>
          </a:xfrm>
          <a:prstGeom prst="rect">
            <a:avLst/>
          </a:prstGeom>
        </p:spPr>
      </p:pic>
      <p:pic>
        <p:nvPicPr>
          <p:cNvPr id="4" name="Picture 3">
            <a:extLst>
              <a:ext uri="{FF2B5EF4-FFF2-40B4-BE49-F238E27FC236}">
                <a16:creationId xmlns:a16="http://schemas.microsoft.com/office/drawing/2014/main" id="{42FF21A1-2C7B-FF41-BBD7-54D3EEA76DE0}"/>
              </a:ext>
            </a:extLst>
          </p:cNvPr>
          <p:cNvPicPr>
            <a:picLocks noChangeAspect="1"/>
          </p:cNvPicPr>
          <p:nvPr/>
        </p:nvPicPr>
        <p:blipFill>
          <a:blip r:embed="rId4"/>
          <a:stretch>
            <a:fillRect/>
          </a:stretch>
        </p:blipFill>
        <p:spPr>
          <a:xfrm>
            <a:off x="1835150" y="6246283"/>
            <a:ext cx="7302500" cy="457200"/>
          </a:xfrm>
          <a:prstGeom prst="rect">
            <a:avLst/>
          </a:prstGeom>
        </p:spPr>
      </p:pic>
      <p:sp>
        <p:nvSpPr>
          <p:cNvPr id="5" name="TextBox 4">
            <a:extLst>
              <a:ext uri="{FF2B5EF4-FFF2-40B4-BE49-F238E27FC236}">
                <a16:creationId xmlns:a16="http://schemas.microsoft.com/office/drawing/2014/main" id="{8AC0394B-5E75-A543-B1B5-9905107CCE4A}"/>
              </a:ext>
            </a:extLst>
          </p:cNvPr>
          <p:cNvSpPr txBox="1"/>
          <p:nvPr/>
        </p:nvSpPr>
        <p:spPr>
          <a:xfrm>
            <a:off x="91008" y="5421868"/>
            <a:ext cx="8138575" cy="369332"/>
          </a:xfrm>
          <a:prstGeom prst="rect">
            <a:avLst/>
          </a:prstGeom>
          <a:noFill/>
        </p:spPr>
        <p:txBody>
          <a:bodyPr wrap="none" rtlCol="0">
            <a:spAutoFit/>
          </a:bodyPr>
          <a:lstStyle/>
          <a:p>
            <a:r>
              <a:rPr lang="en-US" dirty="0" err="1"/>
              <a:t>Ledwidge</a:t>
            </a:r>
            <a:r>
              <a:rPr lang="en-US" dirty="0"/>
              <a:t> et al, STOP-HF trial, JAMA 2013; </a:t>
            </a:r>
            <a:r>
              <a:rPr lang="en-US" dirty="0" err="1"/>
              <a:t>Huelsmann</a:t>
            </a:r>
            <a:r>
              <a:rPr lang="en-US" dirty="0"/>
              <a:t> et al, PONTIAC trial, JACC 2013</a:t>
            </a:r>
          </a:p>
        </p:txBody>
      </p:sp>
    </p:spTree>
    <p:extLst>
      <p:ext uri="{BB962C8B-B14F-4D97-AF65-F5344CB8AC3E}">
        <p14:creationId xmlns:p14="http://schemas.microsoft.com/office/powerpoint/2010/main" val="302075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8">
            <a:extLst>
              <a:ext uri="{FF2B5EF4-FFF2-40B4-BE49-F238E27FC236}">
                <a16:creationId xmlns:a16="http://schemas.microsoft.com/office/drawing/2014/main" id="{8F243F26-1BC1-45C3-8091-38AAD295B1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22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lide89">
            <a:extLst>
              <a:ext uri="{FF2B5EF4-FFF2-40B4-BE49-F238E27FC236}">
                <a16:creationId xmlns:a16="http://schemas.microsoft.com/office/drawing/2014/main" id="{12634478-5CCB-4490-B276-2F58B4F46D1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89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0">
            <a:extLst>
              <a:ext uri="{FF2B5EF4-FFF2-40B4-BE49-F238E27FC236}">
                <a16:creationId xmlns:a16="http://schemas.microsoft.com/office/drawing/2014/main" id="{83A8EFBA-0540-4049-9454-81AA9671125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onut 1">
            <a:extLst>
              <a:ext uri="{FF2B5EF4-FFF2-40B4-BE49-F238E27FC236}">
                <a16:creationId xmlns:a16="http://schemas.microsoft.com/office/drawing/2014/main" id="{79AAD250-91EA-AE4F-8A3D-52300A68EC3E}"/>
              </a:ext>
            </a:extLst>
          </p:cNvPr>
          <p:cNvSpPr/>
          <p:nvPr/>
        </p:nvSpPr>
        <p:spPr>
          <a:xfrm>
            <a:off x="0" y="2864223"/>
            <a:ext cx="12192000" cy="1869141"/>
          </a:xfrm>
          <a:prstGeom prst="donut">
            <a:avLst>
              <a:gd name="adj" fmla="val 185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29BE3281-E6DF-F848-8EE3-B501882CD5C3}"/>
              </a:ext>
            </a:extLst>
          </p:cNvPr>
          <p:cNvSpPr/>
          <p:nvPr/>
        </p:nvSpPr>
        <p:spPr>
          <a:xfrm>
            <a:off x="0" y="4383741"/>
            <a:ext cx="12192000" cy="1869141"/>
          </a:xfrm>
          <a:prstGeom prst="donut">
            <a:avLst>
              <a:gd name="adj" fmla="val 38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873E4D93-0F64-1847-90CA-C7AC3EA958F1}"/>
              </a:ext>
            </a:extLst>
          </p:cNvPr>
          <p:cNvSpPr/>
          <p:nvPr/>
        </p:nvSpPr>
        <p:spPr>
          <a:xfrm>
            <a:off x="2716306" y="4020671"/>
            <a:ext cx="4074459" cy="484094"/>
          </a:xfrm>
          <a:prstGeom prst="frame">
            <a:avLst>
              <a:gd name="adj1" fmla="val 694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974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0D365-1EF0-4742-A6D6-E3D11D73986E}"/>
              </a:ext>
            </a:extLst>
          </p:cNvPr>
          <p:cNvPicPr>
            <a:picLocks noChangeAspect="1"/>
          </p:cNvPicPr>
          <p:nvPr/>
        </p:nvPicPr>
        <p:blipFill>
          <a:blip r:embed="rId2"/>
          <a:stretch>
            <a:fillRect/>
          </a:stretch>
        </p:blipFill>
        <p:spPr>
          <a:xfrm>
            <a:off x="0" y="1236382"/>
            <a:ext cx="7251700" cy="431800"/>
          </a:xfrm>
          <a:prstGeom prst="rect">
            <a:avLst/>
          </a:prstGeom>
        </p:spPr>
      </p:pic>
      <p:pic>
        <p:nvPicPr>
          <p:cNvPr id="4" name="Picture 3">
            <a:extLst>
              <a:ext uri="{FF2B5EF4-FFF2-40B4-BE49-F238E27FC236}">
                <a16:creationId xmlns:a16="http://schemas.microsoft.com/office/drawing/2014/main" id="{8BA00D97-4BD6-AC43-83BC-72730DD822CB}"/>
              </a:ext>
            </a:extLst>
          </p:cNvPr>
          <p:cNvPicPr>
            <a:picLocks noChangeAspect="1"/>
          </p:cNvPicPr>
          <p:nvPr/>
        </p:nvPicPr>
        <p:blipFill>
          <a:blip r:embed="rId3"/>
          <a:stretch>
            <a:fillRect/>
          </a:stretch>
        </p:blipFill>
        <p:spPr>
          <a:xfrm>
            <a:off x="152400" y="118782"/>
            <a:ext cx="4114800" cy="1117600"/>
          </a:xfrm>
          <a:prstGeom prst="rect">
            <a:avLst/>
          </a:prstGeom>
        </p:spPr>
      </p:pic>
      <p:pic>
        <p:nvPicPr>
          <p:cNvPr id="5" name="Picture 4">
            <a:extLst>
              <a:ext uri="{FF2B5EF4-FFF2-40B4-BE49-F238E27FC236}">
                <a16:creationId xmlns:a16="http://schemas.microsoft.com/office/drawing/2014/main" id="{8B424C13-74FF-0B4C-8A7C-2737B49216FC}"/>
              </a:ext>
            </a:extLst>
          </p:cNvPr>
          <p:cNvPicPr>
            <a:picLocks noChangeAspect="1"/>
          </p:cNvPicPr>
          <p:nvPr/>
        </p:nvPicPr>
        <p:blipFill>
          <a:blip r:embed="rId4"/>
          <a:stretch>
            <a:fillRect/>
          </a:stretch>
        </p:blipFill>
        <p:spPr>
          <a:xfrm>
            <a:off x="7588250" y="110315"/>
            <a:ext cx="4025900" cy="1498600"/>
          </a:xfrm>
          <a:prstGeom prst="rect">
            <a:avLst/>
          </a:prstGeom>
        </p:spPr>
      </p:pic>
      <p:pic>
        <p:nvPicPr>
          <p:cNvPr id="6" name="Picture 5">
            <a:extLst>
              <a:ext uri="{FF2B5EF4-FFF2-40B4-BE49-F238E27FC236}">
                <a16:creationId xmlns:a16="http://schemas.microsoft.com/office/drawing/2014/main" id="{5DFFEE0F-D337-EC4F-B085-0432756B5E53}"/>
              </a:ext>
            </a:extLst>
          </p:cNvPr>
          <p:cNvPicPr>
            <a:picLocks noChangeAspect="1"/>
          </p:cNvPicPr>
          <p:nvPr/>
        </p:nvPicPr>
        <p:blipFill>
          <a:blip r:embed="rId5"/>
          <a:stretch>
            <a:fillRect/>
          </a:stretch>
        </p:blipFill>
        <p:spPr>
          <a:xfrm>
            <a:off x="152400" y="1668182"/>
            <a:ext cx="4254500" cy="1447800"/>
          </a:xfrm>
          <a:prstGeom prst="rect">
            <a:avLst/>
          </a:prstGeom>
        </p:spPr>
      </p:pic>
      <p:pic>
        <p:nvPicPr>
          <p:cNvPr id="7" name="Picture 6">
            <a:extLst>
              <a:ext uri="{FF2B5EF4-FFF2-40B4-BE49-F238E27FC236}">
                <a16:creationId xmlns:a16="http://schemas.microsoft.com/office/drawing/2014/main" id="{11E91729-2C67-774E-9338-CC96FEDE77A1}"/>
              </a:ext>
            </a:extLst>
          </p:cNvPr>
          <p:cNvPicPr>
            <a:picLocks noChangeAspect="1"/>
          </p:cNvPicPr>
          <p:nvPr/>
        </p:nvPicPr>
        <p:blipFill>
          <a:blip r:embed="rId6"/>
          <a:stretch>
            <a:fillRect/>
          </a:stretch>
        </p:blipFill>
        <p:spPr>
          <a:xfrm>
            <a:off x="152400" y="3115982"/>
            <a:ext cx="9131300" cy="2959100"/>
          </a:xfrm>
          <a:prstGeom prst="rect">
            <a:avLst/>
          </a:prstGeom>
        </p:spPr>
      </p:pic>
    </p:spTree>
    <p:extLst>
      <p:ext uri="{BB962C8B-B14F-4D97-AF65-F5344CB8AC3E}">
        <p14:creationId xmlns:p14="http://schemas.microsoft.com/office/powerpoint/2010/main" val="306636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8EDC-88AA-9F44-9404-2616356D37A6}"/>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4AEB5FAC-DB6B-1442-80A4-184152F6086A}"/>
              </a:ext>
            </a:extLst>
          </p:cNvPr>
          <p:cNvSpPr>
            <a:spLocks noGrp="1"/>
          </p:cNvSpPr>
          <p:nvPr>
            <p:ph idx="1"/>
          </p:nvPr>
        </p:nvSpPr>
        <p:spPr/>
        <p:txBody>
          <a:bodyPr/>
          <a:lstStyle/>
          <a:p>
            <a:r>
              <a:rPr lang="en-US" dirty="0"/>
              <a:t>A. SGLT2-inhibitors</a:t>
            </a:r>
          </a:p>
          <a:p>
            <a:r>
              <a:rPr lang="en-US" dirty="0"/>
              <a:t>B. GLP-1 receptor agonists</a:t>
            </a:r>
          </a:p>
        </p:txBody>
      </p:sp>
      <p:pic>
        <p:nvPicPr>
          <p:cNvPr id="5" name="Picture 4">
            <a:extLst>
              <a:ext uri="{FF2B5EF4-FFF2-40B4-BE49-F238E27FC236}">
                <a16:creationId xmlns:a16="http://schemas.microsoft.com/office/drawing/2014/main" id="{EBCF7212-E7F9-E84C-9EEA-56E524D57E34}"/>
              </a:ext>
            </a:extLst>
          </p:cNvPr>
          <p:cNvPicPr>
            <a:picLocks noChangeAspect="1"/>
          </p:cNvPicPr>
          <p:nvPr/>
        </p:nvPicPr>
        <p:blipFill>
          <a:blip r:embed="rId2"/>
          <a:stretch>
            <a:fillRect/>
          </a:stretch>
        </p:blipFill>
        <p:spPr>
          <a:xfrm>
            <a:off x="3398584" y="3084748"/>
            <a:ext cx="5394832" cy="3021106"/>
          </a:xfrm>
          <a:prstGeom prst="rect">
            <a:avLst/>
          </a:prstGeom>
        </p:spPr>
      </p:pic>
    </p:spTree>
    <p:extLst>
      <p:ext uri="{BB962C8B-B14F-4D97-AF65-F5344CB8AC3E}">
        <p14:creationId xmlns:p14="http://schemas.microsoft.com/office/powerpoint/2010/main" val="89236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BF05D-BC1C-7C47-A4B4-9366344EBE12}"/>
              </a:ext>
            </a:extLst>
          </p:cNvPr>
          <p:cNvPicPr>
            <a:picLocks noChangeAspect="1"/>
          </p:cNvPicPr>
          <p:nvPr/>
        </p:nvPicPr>
        <p:blipFill>
          <a:blip r:embed="rId2"/>
          <a:stretch>
            <a:fillRect/>
          </a:stretch>
        </p:blipFill>
        <p:spPr>
          <a:xfrm>
            <a:off x="2523067" y="0"/>
            <a:ext cx="7796318" cy="6858000"/>
          </a:xfrm>
          <a:prstGeom prst="rect">
            <a:avLst/>
          </a:prstGeom>
        </p:spPr>
      </p:pic>
      <p:pic>
        <p:nvPicPr>
          <p:cNvPr id="4" name="Picture 3">
            <a:extLst>
              <a:ext uri="{FF2B5EF4-FFF2-40B4-BE49-F238E27FC236}">
                <a16:creationId xmlns:a16="http://schemas.microsoft.com/office/drawing/2014/main" id="{EBB22534-8592-4A40-A622-66289B0D8CB8}"/>
              </a:ext>
            </a:extLst>
          </p:cNvPr>
          <p:cNvPicPr>
            <a:picLocks noChangeAspect="1"/>
          </p:cNvPicPr>
          <p:nvPr/>
        </p:nvPicPr>
        <p:blipFill>
          <a:blip r:embed="rId3"/>
          <a:stretch>
            <a:fillRect/>
          </a:stretch>
        </p:blipFill>
        <p:spPr>
          <a:xfrm>
            <a:off x="0" y="1845733"/>
            <a:ext cx="4483419" cy="4622800"/>
          </a:xfrm>
          <a:prstGeom prst="rect">
            <a:avLst/>
          </a:prstGeom>
        </p:spPr>
      </p:pic>
      <p:sp>
        <p:nvSpPr>
          <p:cNvPr id="5" name="Rectangle 4">
            <a:extLst>
              <a:ext uri="{FF2B5EF4-FFF2-40B4-BE49-F238E27FC236}">
                <a16:creationId xmlns:a16="http://schemas.microsoft.com/office/drawing/2014/main" id="{BD6AB5A5-B871-204D-ADE1-7EA51E80A7B2}"/>
              </a:ext>
            </a:extLst>
          </p:cNvPr>
          <p:cNvSpPr/>
          <p:nvPr/>
        </p:nvSpPr>
        <p:spPr>
          <a:xfrm>
            <a:off x="0" y="6532461"/>
            <a:ext cx="6096000" cy="261610"/>
          </a:xfrm>
          <a:prstGeom prst="rect">
            <a:avLst/>
          </a:prstGeom>
        </p:spPr>
        <p:txBody>
          <a:bodyPr>
            <a:spAutoFit/>
          </a:bodyPr>
          <a:lstStyle/>
          <a:p>
            <a:r>
              <a:rPr lang="en-US" sz="1050" dirty="0">
                <a:hlinkClick r:id="rId4"/>
              </a:rPr>
              <a:t>https://www.ahajournals.org/doi/pdf/10.1161/CIRCULATIONAHA.119.042375</a:t>
            </a:r>
            <a:endParaRPr lang="en-US" sz="1050" dirty="0"/>
          </a:p>
        </p:txBody>
      </p:sp>
    </p:spTree>
    <p:extLst>
      <p:ext uri="{BB962C8B-B14F-4D97-AF65-F5344CB8AC3E}">
        <p14:creationId xmlns:p14="http://schemas.microsoft.com/office/powerpoint/2010/main" val="30166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CA5CB-7FD2-BA42-AC7F-0684012C45A9}"/>
              </a:ext>
            </a:extLst>
          </p:cNvPr>
          <p:cNvSpPr>
            <a:spLocks noGrp="1"/>
          </p:cNvSpPr>
          <p:nvPr>
            <p:ph type="title"/>
          </p:nvPr>
        </p:nvSpPr>
        <p:spPr/>
        <p:txBody>
          <a:bodyPr/>
          <a:lstStyle/>
          <a:p>
            <a:r>
              <a:rPr lang="en-US" b="1" dirty="0"/>
              <a:t>My approach to Diabetes Type II Management by Cardiologist</a:t>
            </a:r>
          </a:p>
        </p:txBody>
      </p:sp>
      <p:sp>
        <p:nvSpPr>
          <p:cNvPr id="3" name="Content Placeholder 2">
            <a:extLst>
              <a:ext uri="{FF2B5EF4-FFF2-40B4-BE49-F238E27FC236}">
                <a16:creationId xmlns:a16="http://schemas.microsoft.com/office/drawing/2014/main" id="{30043CA8-8B16-8742-8C38-E3C1AF191841}"/>
              </a:ext>
            </a:extLst>
          </p:cNvPr>
          <p:cNvSpPr>
            <a:spLocks noGrp="1"/>
          </p:cNvSpPr>
          <p:nvPr>
            <p:ph idx="1"/>
          </p:nvPr>
        </p:nvSpPr>
        <p:spPr/>
        <p:txBody>
          <a:bodyPr>
            <a:normAutofit fontScale="92500" lnSpcReduction="20000"/>
          </a:bodyPr>
          <a:lstStyle/>
          <a:p>
            <a:r>
              <a:rPr lang="en-US" dirty="0"/>
              <a:t>Be sure you have the stable (chronic) patient with type II DM;</a:t>
            </a:r>
          </a:p>
          <a:p>
            <a:r>
              <a:rPr lang="en-US" dirty="0"/>
              <a:t>Any prior cardiovascular disease?</a:t>
            </a:r>
          </a:p>
          <a:p>
            <a:r>
              <a:rPr lang="en-US" dirty="0"/>
              <a:t>Risk factors for cardiovascular disease?</a:t>
            </a:r>
          </a:p>
          <a:p>
            <a:r>
              <a:rPr lang="en-US" dirty="0"/>
              <a:t>What kind of patient do you have: </a:t>
            </a:r>
          </a:p>
          <a:p>
            <a:pPr lvl="1"/>
            <a:r>
              <a:rPr lang="en-US" dirty="0"/>
              <a:t>Recent ACS? High ischemic risk? </a:t>
            </a:r>
          </a:p>
          <a:p>
            <a:pPr lvl="1"/>
            <a:r>
              <a:rPr lang="en-US" dirty="0"/>
              <a:t>Long standing ischemic heart disease with no recent exacerbations? </a:t>
            </a:r>
          </a:p>
          <a:p>
            <a:pPr lvl="1"/>
            <a:r>
              <a:rPr lang="en-US" dirty="0"/>
              <a:t>What is the ejection fraction? </a:t>
            </a:r>
          </a:p>
          <a:p>
            <a:pPr lvl="1"/>
            <a:r>
              <a:rPr lang="en-US" dirty="0"/>
              <a:t>Additional co-morbidities (renal function, albuminuria)?</a:t>
            </a:r>
          </a:p>
          <a:p>
            <a:pPr lvl="1"/>
            <a:r>
              <a:rPr lang="en-US" dirty="0"/>
              <a:t>Cancer (active/survivor)?</a:t>
            </a:r>
          </a:p>
          <a:p>
            <a:pPr lvl="1"/>
            <a:r>
              <a:rPr lang="en-US" dirty="0"/>
              <a:t>Osteoporosis?</a:t>
            </a:r>
          </a:p>
          <a:p>
            <a:r>
              <a:rPr lang="en-US" dirty="0"/>
              <a:t>Be in close contact with diabetologist/primary practitioner</a:t>
            </a:r>
          </a:p>
          <a:p>
            <a:r>
              <a:rPr lang="en-US" dirty="0"/>
              <a:t>Listen, what is important for your patient</a:t>
            </a:r>
          </a:p>
          <a:p>
            <a:pPr lvl="1"/>
            <a:endParaRPr lang="en-US" dirty="0"/>
          </a:p>
        </p:txBody>
      </p:sp>
    </p:spTree>
    <p:extLst>
      <p:ext uri="{BB962C8B-B14F-4D97-AF65-F5344CB8AC3E}">
        <p14:creationId xmlns:p14="http://schemas.microsoft.com/office/powerpoint/2010/main" val="1600658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6757-FE46-7342-846A-A1C94DA0CE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7E1895-C617-9947-A5C7-0D9500B5ADE7}"/>
              </a:ext>
            </a:extLst>
          </p:cNvPr>
          <p:cNvSpPr>
            <a:spLocks noGrp="1"/>
          </p:cNvSpPr>
          <p:nvPr>
            <p:ph idx="1"/>
          </p:nvPr>
        </p:nvSpPr>
        <p:spPr>
          <a:xfrm>
            <a:off x="838200" y="2409825"/>
            <a:ext cx="10515600" cy="3767138"/>
          </a:xfrm>
        </p:spPr>
        <p:txBody>
          <a:bodyPr/>
          <a:lstStyle/>
          <a:p>
            <a:pPr marL="0" indent="0">
              <a:buNone/>
            </a:pPr>
            <a:r>
              <a:rPr lang="en-US" dirty="0"/>
              <a:t>Consider to begin with SGLT2-inhibitors:</a:t>
            </a:r>
          </a:p>
          <a:p>
            <a:pPr marL="0" indent="0">
              <a:buNone/>
            </a:pPr>
            <a:r>
              <a:rPr lang="en-US" dirty="0"/>
              <a:t>	convenience of administration (oral vs injection), </a:t>
            </a:r>
            <a:r>
              <a:rPr lang="en-US" dirty="0" err="1"/>
              <a:t>semaglutide</a:t>
            </a:r>
            <a:r>
              <a:rPr lang="en-US" dirty="0"/>
              <a:t> may change this;</a:t>
            </a:r>
          </a:p>
          <a:p>
            <a:pPr marL="0" indent="0">
              <a:buNone/>
            </a:pPr>
            <a:r>
              <a:rPr lang="en-US" dirty="0"/>
              <a:t>	Huge benefit in prevention of heart failure development and hospitalization for heart failure;</a:t>
            </a:r>
          </a:p>
          <a:p>
            <a:pPr marL="0" indent="0">
              <a:buNone/>
            </a:pPr>
            <a:r>
              <a:rPr lang="en-US" dirty="0"/>
              <a:t>	Renal benefits are prominent for SGLT2i</a:t>
            </a:r>
          </a:p>
          <a:p>
            <a:pPr marL="0" indent="0">
              <a:buNone/>
            </a:pPr>
            <a:endParaRPr lang="en-US" dirty="0"/>
          </a:p>
        </p:txBody>
      </p:sp>
      <p:pic>
        <p:nvPicPr>
          <p:cNvPr id="4" name="Picture 3">
            <a:extLst>
              <a:ext uri="{FF2B5EF4-FFF2-40B4-BE49-F238E27FC236}">
                <a16:creationId xmlns:a16="http://schemas.microsoft.com/office/drawing/2014/main" id="{F88F70D9-E405-AC47-8811-DBB4C322656C}"/>
              </a:ext>
            </a:extLst>
          </p:cNvPr>
          <p:cNvPicPr>
            <a:picLocks noChangeAspect="1"/>
          </p:cNvPicPr>
          <p:nvPr/>
        </p:nvPicPr>
        <p:blipFill>
          <a:blip r:embed="rId2"/>
          <a:stretch>
            <a:fillRect/>
          </a:stretch>
        </p:blipFill>
        <p:spPr>
          <a:xfrm>
            <a:off x="0" y="0"/>
            <a:ext cx="9448800" cy="2044700"/>
          </a:xfrm>
          <a:prstGeom prst="rect">
            <a:avLst/>
          </a:prstGeom>
        </p:spPr>
      </p:pic>
      <p:pic>
        <p:nvPicPr>
          <p:cNvPr id="5" name="Picture 4">
            <a:extLst>
              <a:ext uri="{FF2B5EF4-FFF2-40B4-BE49-F238E27FC236}">
                <a16:creationId xmlns:a16="http://schemas.microsoft.com/office/drawing/2014/main" id="{E9FD9805-B143-9447-92B5-9CCE50CEB72F}"/>
              </a:ext>
            </a:extLst>
          </p:cNvPr>
          <p:cNvPicPr>
            <a:picLocks noChangeAspect="1"/>
          </p:cNvPicPr>
          <p:nvPr/>
        </p:nvPicPr>
        <p:blipFill>
          <a:blip r:embed="rId3"/>
          <a:stretch>
            <a:fillRect/>
          </a:stretch>
        </p:blipFill>
        <p:spPr>
          <a:xfrm>
            <a:off x="4667723" y="5232399"/>
            <a:ext cx="2856554" cy="1492780"/>
          </a:xfrm>
          <a:prstGeom prst="rect">
            <a:avLst/>
          </a:prstGeom>
        </p:spPr>
      </p:pic>
      <p:pic>
        <p:nvPicPr>
          <p:cNvPr id="6" name="Picture 5">
            <a:extLst>
              <a:ext uri="{FF2B5EF4-FFF2-40B4-BE49-F238E27FC236}">
                <a16:creationId xmlns:a16="http://schemas.microsoft.com/office/drawing/2014/main" id="{8C8AC917-E1B5-3148-A6A1-D227B6C1D2E5}"/>
              </a:ext>
            </a:extLst>
          </p:cNvPr>
          <p:cNvPicPr>
            <a:picLocks noChangeAspect="1"/>
          </p:cNvPicPr>
          <p:nvPr/>
        </p:nvPicPr>
        <p:blipFill>
          <a:blip r:embed="rId4"/>
          <a:stretch>
            <a:fillRect/>
          </a:stretch>
        </p:blipFill>
        <p:spPr>
          <a:xfrm>
            <a:off x="9846573" y="4394994"/>
            <a:ext cx="2224881" cy="2224881"/>
          </a:xfrm>
          <a:prstGeom prst="rect">
            <a:avLst/>
          </a:prstGeom>
        </p:spPr>
      </p:pic>
    </p:spTree>
    <p:extLst>
      <p:ext uri="{BB962C8B-B14F-4D97-AF65-F5344CB8AC3E}">
        <p14:creationId xmlns:p14="http://schemas.microsoft.com/office/powerpoint/2010/main" val="173068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9ADE34-C10F-C642-858D-63C05E521AAF}"/>
              </a:ext>
            </a:extLst>
          </p:cNvPr>
          <p:cNvPicPr>
            <a:picLocks noChangeAspect="1"/>
          </p:cNvPicPr>
          <p:nvPr/>
        </p:nvPicPr>
        <p:blipFill>
          <a:blip r:embed="rId2"/>
          <a:stretch>
            <a:fillRect/>
          </a:stretch>
        </p:blipFill>
        <p:spPr>
          <a:xfrm>
            <a:off x="3707405" y="643467"/>
            <a:ext cx="4777189" cy="5571066"/>
          </a:xfrm>
          <a:prstGeom prst="rect">
            <a:avLst/>
          </a:prstGeom>
        </p:spPr>
      </p:pic>
    </p:spTree>
    <p:extLst>
      <p:ext uri="{BB962C8B-B14F-4D97-AF65-F5344CB8AC3E}">
        <p14:creationId xmlns:p14="http://schemas.microsoft.com/office/powerpoint/2010/main" val="204879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B323B-7A02-324F-9E95-6531EF7B45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D854E8-6023-5340-B615-0F94BED9DE49}"/>
              </a:ext>
            </a:extLst>
          </p:cNvPr>
          <p:cNvSpPr>
            <a:spLocks noGrp="1"/>
          </p:cNvSpPr>
          <p:nvPr>
            <p:ph idx="1"/>
          </p:nvPr>
        </p:nvSpPr>
        <p:spPr/>
        <p:txBody>
          <a:bodyPr/>
          <a:lstStyle/>
          <a:p>
            <a:endParaRPr lang="en-US"/>
          </a:p>
        </p:txBody>
      </p:sp>
      <p:pic>
        <p:nvPicPr>
          <p:cNvPr id="4" name="Picture 3" descr="Screen of a cell phone&#10;&#10;Description automatically generated">
            <a:extLst>
              <a:ext uri="{FF2B5EF4-FFF2-40B4-BE49-F238E27FC236}">
                <a16:creationId xmlns:a16="http://schemas.microsoft.com/office/drawing/2014/main" id="{E62E0DF0-E9DD-DF4A-8FD8-D3A85F35B804}"/>
              </a:ext>
            </a:extLst>
          </p:cNvPr>
          <p:cNvPicPr>
            <a:picLocks noChangeAspect="1"/>
          </p:cNvPicPr>
          <p:nvPr/>
        </p:nvPicPr>
        <p:blipFill>
          <a:blip r:embed="rId2"/>
          <a:stretch>
            <a:fillRect/>
          </a:stretch>
        </p:blipFill>
        <p:spPr>
          <a:xfrm>
            <a:off x="527050" y="82550"/>
            <a:ext cx="11137900" cy="6692900"/>
          </a:xfrm>
          <a:prstGeom prst="rect">
            <a:avLst/>
          </a:prstGeom>
        </p:spPr>
      </p:pic>
    </p:spTree>
    <p:extLst>
      <p:ext uri="{BB962C8B-B14F-4D97-AF65-F5344CB8AC3E}">
        <p14:creationId xmlns:p14="http://schemas.microsoft.com/office/powerpoint/2010/main" val="277193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6FEE-38E0-1542-8B4F-955C43677796}"/>
              </a:ext>
            </a:extLst>
          </p:cNvPr>
          <p:cNvSpPr>
            <a:spLocks noGrp="1"/>
          </p:cNvSpPr>
          <p:nvPr>
            <p:ph type="title"/>
          </p:nvPr>
        </p:nvSpPr>
        <p:spPr/>
        <p:txBody>
          <a:bodyPr/>
          <a:lstStyle/>
          <a:p>
            <a:r>
              <a:rPr lang="en-US" dirty="0"/>
              <a:t>SGLT2 inhibitors</a:t>
            </a:r>
          </a:p>
        </p:txBody>
      </p:sp>
      <p:sp>
        <p:nvSpPr>
          <p:cNvPr id="3" name="Content Placeholder 2">
            <a:extLst>
              <a:ext uri="{FF2B5EF4-FFF2-40B4-BE49-F238E27FC236}">
                <a16:creationId xmlns:a16="http://schemas.microsoft.com/office/drawing/2014/main" id="{F3482F51-E1E7-C242-8547-71939DEDB2FF}"/>
              </a:ext>
            </a:extLst>
          </p:cNvPr>
          <p:cNvSpPr>
            <a:spLocks noGrp="1"/>
          </p:cNvSpPr>
          <p:nvPr>
            <p:ph idx="1"/>
          </p:nvPr>
        </p:nvSpPr>
        <p:spPr>
          <a:xfrm>
            <a:off x="838200" y="1508780"/>
            <a:ext cx="10515600" cy="4351338"/>
          </a:xfrm>
        </p:spPr>
        <p:txBody>
          <a:bodyPr>
            <a:normAutofit fontScale="85000" lnSpcReduction="20000"/>
          </a:bodyPr>
          <a:lstStyle/>
          <a:p>
            <a:r>
              <a:rPr lang="en-US" dirty="0"/>
              <a:t>SGLT2i have their greatest and most consistent effect on reducing the relative risk of hospitalization for heart failure (31%) and of progression of renal disease (45%).</a:t>
            </a:r>
          </a:p>
          <a:p>
            <a:r>
              <a:rPr lang="en-US" dirty="0"/>
              <a:t>Their effect on the composite atherosclerotic outcome of MI, stroke, or cardiovascular death more modest but still significant (11%).</a:t>
            </a:r>
          </a:p>
          <a:p>
            <a:r>
              <a:rPr lang="en-US" dirty="0"/>
              <a:t>Reduction in MACE is is apparent only for patients with established CVD but no effect for patients without atherosclerotic CVD.</a:t>
            </a:r>
          </a:p>
          <a:p>
            <a:r>
              <a:rPr lang="en-US" dirty="0"/>
              <a:t>The reduction in hospitalization for heart failure was robust and of similar magnitude regardless of the presence of established atherosclerotic cardiovascular disease or a history of heart failure. </a:t>
            </a:r>
          </a:p>
          <a:p>
            <a:r>
              <a:rPr lang="en-US" dirty="0"/>
              <a:t>The reduction in progression of renal disease was also equally robust in patients with and without atherosclerotic cardiovascular disease. However, an interaction between baseline renal function and the clinical benefit of SGLT2 inhibition was seen. </a:t>
            </a:r>
          </a:p>
        </p:txBody>
      </p:sp>
      <p:sp>
        <p:nvSpPr>
          <p:cNvPr id="5" name="TextBox 4">
            <a:extLst>
              <a:ext uri="{FF2B5EF4-FFF2-40B4-BE49-F238E27FC236}">
                <a16:creationId xmlns:a16="http://schemas.microsoft.com/office/drawing/2014/main" id="{AA7FA3F5-F9F1-8949-80C8-521AEC7FB9CC}"/>
              </a:ext>
            </a:extLst>
          </p:cNvPr>
          <p:cNvSpPr txBox="1"/>
          <p:nvPr/>
        </p:nvSpPr>
        <p:spPr>
          <a:xfrm>
            <a:off x="9211734" y="6308209"/>
            <a:ext cx="2692853" cy="369332"/>
          </a:xfrm>
          <a:prstGeom prst="rect">
            <a:avLst/>
          </a:prstGeom>
          <a:noFill/>
        </p:spPr>
        <p:txBody>
          <a:bodyPr wrap="none" rtlCol="0">
            <a:spAutoFit/>
          </a:bodyPr>
          <a:lstStyle/>
          <a:p>
            <a:r>
              <a:rPr lang="en-US" dirty="0" err="1"/>
              <a:t>Zelniker</a:t>
            </a:r>
            <a:r>
              <a:rPr lang="en-US" dirty="0"/>
              <a:t> et al, Lancet, 2019</a:t>
            </a:r>
          </a:p>
        </p:txBody>
      </p:sp>
    </p:spTree>
    <p:extLst>
      <p:ext uri="{BB962C8B-B14F-4D97-AF65-F5344CB8AC3E}">
        <p14:creationId xmlns:p14="http://schemas.microsoft.com/office/powerpoint/2010/main" val="156253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08D4F-7A44-5145-B54D-F905FDEBDE67}"/>
              </a:ext>
            </a:extLst>
          </p:cNvPr>
          <p:cNvSpPr/>
          <p:nvPr/>
        </p:nvSpPr>
        <p:spPr>
          <a:xfrm>
            <a:off x="-1" y="2228671"/>
            <a:ext cx="9719733" cy="2862322"/>
          </a:xfrm>
          <a:prstGeom prst="rect">
            <a:avLst/>
          </a:prstGeom>
        </p:spPr>
        <p:txBody>
          <a:bodyPr wrap="square">
            <a:spAutoFit/>
          </a:bodyPr>
          <a:lstStyle/>
          <a:p>
            <a:r>
              <a:rPr lang="en-US" sz="3600" b="0" i="0" dirty="0">
                <a:solidFill>
                  <a:srgbClr val="505050"/>
                </a:solidFill>
                <a:effectLst/>
                <a:latin typeface="Source Sans Pro" panose="020F0502020204030204" pitchFamily="34" charset="0"/>
              </a:rPr>
              <a:t>An ideal combination of </a:t>
            </a:r>
            <a:r>
              <a:rPr lang="en-US" sz="3600" b="0" i="0" dirty="0" err="1">
                <a:solidFill>
                  <a:srgbClr val="505050"/>
                </a:solidFill>
                <a:effectLst/>
                <a:latin typeface="Source Sans Pro" panose="020F0502020204030204" pitchFamily="34" charset="0"/>
              </a:rPr>
              <a:t>antidiabetes</a:t>
            </a:r>
            <a:r>
              <a:rPr lang="en-US" sz="3600" b="0" i="0" dirty="0">
                <a:solidFill>
                  <a:srgbClr val="505050"/>
                </a:solidFill>
                <a:effectLst/>
                <a:latin typeface="Source Sans Pro" panose="020F0502020204030204" pitchFamily="34" charset="0"/>
              </a:rPr>
              <a:t> drugs should have complementary effects that correct the many pathophysiological effects of type 2 diabetes and be safe, durable, well tolerated, easy to administer, and cost-effective.</a:t>
            </a:r>
            <a:endParaRPr lang="en-US" sz="3600" dirty="0"/>
          </a:p>
        </p:txBody>
      </p:sp>
      <p:pic>
        <p:nvPicPr>
          <p:cNvPr id="3" name="Picture 2">
            <a:extLst>
              <a:ext uri="{FF2B5EF4-FFF2-40B4-BE49-F238E27FC236}">
                <a16:creationId xmlns:a16="http://schemas.microsoft.com/office/drawing/2014/main" id="{60796B15-F8B0-6C4B-9C25-0CECC5221B7D}"/>
              </a:ext>
            </a:extLst>
          </p:cNvPr>
          <p:cNvPicPr>
            <a:picLocks noChangeAspect="1"/>
          </p:cNvPicPr>
          <p:nvPr/>
        </p:nvPicPr>
        <p:blipFill>
          <a:blip r:embed="rId2"/>
          <a:stretch>
            <a:fillRect/>
          </a:stretch>
        </p:blipFill>
        <p:spPr>
          <a:xfrm>
            <a:off x="0" y="0"/>
            <a:ext cx="9448800" cy="2044700"/>
          </a:xfrm>
          <a:prstGeom prst="rect">
            <a:avLst/>
          </a:prstGeom>
        </p:spPr>
      </p:pic>
    </p:spTree>
    <p:extLst>
      <p:ext uri="{BB962C8B-B14F-4D97-AF65-F5344CB8AC3E}">
        <p14:creationId xmlns:p14="http://schemas.microsoft.com/office/powerpoint/2010/main" val="97739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66DC453C-B810-48BE-BC47-B46D48D8475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352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84A7833B-2321-444C-9304-4BEF3DD4A17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26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B11D1D74-2615-4B6A-B57B-ED7FAF17BD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4921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251</Words>
  <Application>Microsoft Macintosh PowerPoint</Application>
  <PresentationFormat>Widescreen</PresentationFormat>
  <Paragraphs>34</Paragraphs>
  <Slides>22</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Source Sans Pro</vt:lpstr>
      <vt:lpstr>Office Theme</vt:lpstr>
      <vt:lpstr>What should the First Choice be in Patients with CAD and Newly Diagnosed DM: SGLT2 Inhibitors Vs. GLP-1? </vt:lpstr>
      <vt:lpstr>Answers:</vt:lpstr>
      <vt:lpstr>PowerPoint Presentation</vt:lpstr>
      <vt:lpstr>PowerPoint Presentation</vt:lpstr>
      <vt:lpstr>SGLT2 inhibitors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approach to Diabetes Type II Management by Cardiologist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should the First Choice be in Patients with CAD and New Diagnosed DM: SGLT2 Inhibitors Vs. GLP-1? </dc:title>
  <dc:creator>Zaza Iakobishvili</dc:creator>
  <cp:lastModifiedBy>Zaza Iakobishvili</cp:lastModifiedBy>
  <cp:revision>6</cp:revision>
  <dcterms:created xsi:type="dcterms:W3CDTF">2019-11-15T04:45:57Z</dcterms:created>
  <dcterms:modified xsi:type="dcterms:W3CDTF">2019-11-15T07:44:20Z</dcterms:modified>
</cp:coreProperties>
</file>