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95" r:id="rId6"/>
    <p:sldMasterId id="2147483849" r:id="rId7"/>
    <p:sldMasterId id="2147483855" r:id="rId8"/>
    <p:sldMasterId id="2147483859" r:id="rId9"/>
    <p:sldMasterId id="2147483871" r:id="rId10"/>
    <p:sldMasterId id="2147483930" r:id="rId11"/>
  </p:sldMasterIdLst>
  <p:notesMasterIdLst>
    <p:notesMasterId r:id="rId48"/>
  </p:notesMasterIdLst>
  <p:handoutMasterIdLst>
    <p:handoutMasterId r:id="rId49"/>
  </p:handoutMasterIdLst>
  <p:sldIdLst>
    <p:sldId id="837" r:id="rId12"/>
    <p:sldId id="822" r:id="rId13"/>
    <p:sldId id="777" r:id="rId14"/>
    <p:sldId id="821" r:id="rId15"/>
    <p:sldId id="823" r:id="rId16"/>
    <p:sldId id="825" r:id="rId17"/>
    <p:sldId id="824" r:id="rId18"/>
    <p:sldId id="827" r:id="rId19"/>
    <p:sldId id="839" r:id="rId20"/>
    <p:sldId id="840" r:id="rId21"/>
    <p:sldId id="780" r:id="rId22"/>
    <p:sldId id="613" r:id="rId23"/>
    <p:sldId id="799" r:id="rId24"/>
    <p:sldId id="751" r:id="rId25"/>
    <p:sldId id="795" r:id="rId26"/>
    <p:sldId id="793" r:id="rId27"/>
    <p:sldId id="794" r:id="rId28"/>
    <p:sldId id="798" r:id="rId29"/>
    <p:sldId id="675" r:id="rId30"/>
    <p:sldId id="782" r:id="rId31"/>
    <p:sldId id="783" r:id="rId32"/>
    <p:sldId id="784" r:id="rId33"/>
    <p:sldId id="802" r:id="rId34"/>
    <p:sldId id="803" r:id="rId35"/>
    <p:sldId id="804" r:id="rId36"/>
    <p:sldId id="805" r:id="rId37"/>
    <p:sldId id="786" r:id="rId38"/>
    <p:sldId id="812" r:id="rId39"/>
    <p:sldId id="828" r:id="rId40"/>
    <p:sldId id="829" r:id="rId41"/>
    <p:sldId id="838" r:id="rId42"/>
    <p:sldId id="830" r:id="rId43"/>
    <p:sldId id="832" r:id="rId44"/>
    <p:sldId id="833" r:id="rId45"/>
    <p:sldId id="819" r:id="rId46"/>
    <p:sldId id="836" r:id="rId47"/>
  </p:sldIdLst>
  <p:sldSz cx="9144000" cy="5143500" type="screen16x9"/>
  <p:notesSz cx="6858000" cy="9144000"/>
  <p:defaultTextStyle>
    <a:defPPr>
      <a:defRPr lang="en-US"/>
    </a:defPPr>
    <a:lvl1pPr marL="0" algn="l" defTabSz="913937" rtl="0" eaLnBrk="1" latinLnBrk="0" hangingPunct="1">
      <a:defRPr sz="1800" kern="1200">
        <a:solidFill>
          <a:schemeClr val="tx1"/>
        </a:solidFill>
        <a:latin typeface="+mn-lt"/>
        <a:ea typeface="+mn-ea"/>
        <a:cs typeface="+mn-cs"/>
      </a:defRPr>
    </a:lvl1pPr>
    <a:lvl2pPr marL="456968" algn="l" defTabSz="913937" rtl="0" eaLnBrk="1" latinLnBrk="0" hangingPunct="1">
      <a:defRPr sz="1800" kern="1200">
        <a:solidFill>
          <a:schemeClr val="tx1"/>
        </a:solidFill>
        <a:latin typeface="+mn-lt"/>
        <a:ea typeface="+mn-ea"/>
        <a:cs typeface="+mn-cs"/>
      </a:defRPr>
    </a:lvl2pPr>
    <a:lvl3pPr marL="913937" algn="l" defTabSz="913937" rtl="0" eaLnBrk="1" latinLnBrk="0" hangingPunct="1">
      <a:defRPr sz="1800" kern="1200">
        <a:solidFill>
          <a:schemeClr val="tx1"/>
        </a:solidFill>
        <a:latin typeface="+mn-lt"/>
        <a:ea typeface="+mn-ea"/>
        <a:cs typeface="+mn-cs"/>
      </a:defRPr>
    </a:lvl3pPr>
    <a:lvl4pPr marL="1370904" algn="l" defTabSz="913937" rtl="0" eaLnBrk="1" latinLnBrk="0" hangingPunct="1">
      <a:defRPr sz="1800" kern="1200">
        <a:solidFill>
          <a:schemeClr val="tx1"/>
        </a:solidFill>
        <a:latin typeface="+mn-lt"/>
        <a:ea typeface="+mn-ea"/>
        <a:cs typeface="+mn-cs"/>
      </a:defRPr>
    </a:lvl4pPr>
    <a:lvl5pPr marL="1827872" algn="l" defTabSz="913937" rtl="0" eaLnBrk="1" latinLnBrk="0" hangingPunct="1">
      <a:defRPr sz="1800" kern="1200">
        <a:solidFill>
          <a:schemeClr val="tx1"/>
        </a:solidFill>
        <a:latin typeface="+mn-lt"/>
        <a:ea typeface="+mn-ea"/>
        <a:cs typeface="+mn-cs"/>
      </a:defRPr>
    </a:lvl5pPr>
    <a:lvl6pPr marL="2284839" algn="l" defTabSz="913937" rtl="0" eaLnBrk="1" latinLnBrk="0" hangingPunct="1">
      <a:defRPr sz="1800" kern="1200">
        <a:solidFill>
          <a:schemeClr val="tx1"/>
        </a:solidFill>
        <a:latin typeface="+mn-lt"/>
        <a:ea typeface="+mn-ea"/>
        <a:cs typeface="+mn-cs"/>
      </a:defRPr>
    </a:lvl6pPr>
    <a:lvl7pPr marL="2741807" algn="l" defTabSz="913937" rtl="0" eaLnBrk="1" latinLnBrk="0" hangingPunct="1">
      <a:defRPr sz="1800" kern="1200">
        <a:solidFill>
          <a:schemeClr val="tx1"/>
        </a:solidFill>
        <a:latin typeface="+mn-lt"/>
        <a:ea typeface="+mn-ea"/>
        <a:cs typeface="+mn-cs"/>
      </a:defRPr>
    </a:lvl7pPr>
    <a:lvl8pPr marL="3198774" algn="l" defTabSz="913937" rtl="0" eaLnBrk="1" latinLnBrk="0" hangingPunct="1">
      <a:defRPr sz="1800" kern="1200">
        <a:solidFill>
          <a:schemeClr val="tx1"/>
        </a:solidFill>
        <a:latin typeface="+mn-lt"/>
        <a:ea typeface="+mn-ea"/>
        <a:cs typeface="+mn-cs"/>
      </a:defRPr>
    </a:lvl8pPr>
    <a:lvl9pPr marL="3655742" algn="l" defTabSz="91393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id="{D25FBB3A-D3D2-4F25-992B-163D3238AE4D}">
          <p14:sldIdLst>
            <p14:sldId id="837"/>
            <p14:sldId id="822"/>
            <p14:sldId id="777"/>
            <p14:sldId id="821"/>
            <p14:sldId id="823"/>
            <p14:sldId id="825"/>
            <p14:sldId id="824"/>
            <p14:sldId id="827"/>
            <p14:sldId id="839"/>
            <p14:sldId id="840"/>
            <p14:sldId id="780"/>
            <p14:sldId id="613"/>
            <p14:sldId id="799"/>
            <p14:sldId id="751"/>
            <p14:sldId id="795"/>
            <p14:sldId id="793"/>
            <p14:sldId id="794"/>
            <p14:sldId id="798"/>
          </p14:sldIdLst>
        </p14:section>
        <p14:section name="LEADER primary" id="{86510F91-792E-4014-9632-A4D81F06388C}">
          <p14:sldIdLst>
            <p14:sldId id="675"/>
            <p14:sldId id="782"/>
            <p14:sldId id="783"/>
            <p14:sldId id="784"/>
            <p14:sldId id="802"/>
            <p14:sldId id="803"/>
            <p14:sldId id="804"/>
            <p14:sldId id="805"/>
          </p14:sldIdLst>
        </p14:section>
        <p14:section name="Microvascular" id="{5787588E-79F9-4E7E-BB7E-2D03E40A5CC1}">
          <p14:sldIdLst/>
        </p14:section>
        <p14:section name="Safety" id="{3C2D2DBD-24DF-4EBD-BE61-AD002A4271DA}">
          <p14:sldIdLst>
            <p14:sldId id="786"/>
            <p14:sldId id="812"/>
            <p14:sldId id="828"/>
            <p14:sldId id="829"/>
            <p14:sldId id="838"/>
            <p14:sldId id="830"/>
            <p14:sldId id="832"/>
            <p14:sldId id="833"/>
            <p14:sldId id="819"/>
            <p14:sldId id="836"/>
          </p14:sldIdLst>
        </p14:section>
      </p14:sectionLst>
    </p:ext>
    <p:ext uri="{EFAFB233-063F-42B5-8137-9DF3F51BA10A}">
      <p15:sldGuideLst xmlns:p15="http://schemas.microsoft.com/office/powerpoint/2012/main">
        <p15:guide id="1" orient="horz" pos="2197">
          <p15:clr>
            <a:srgbClr val="A4A3A4"/>
          </p15:clr>
        </p15:guide>
        <p15:guide id="2" orient="horz" pos="2410">
          <p15:clr>
            <a:srgbClr val="A4A3A4"/>
          </p15:clr>
        </p15:guide>
        <p15:guide id="3" orient="horz" pos="3057">
          <p15:clr>
            <a:srgbClr val="A4A3A4"/>
          </p15:clr>
        </p15:guide>
        <p15:guide id="4" pos="1091">
          <p15:clr>
            <a:srgbClr val="A4A3A4"/>
          </p15:clr>
        </p15:guide>
        <p15:guide id="5" pos="2758">
          <p15:clr>
            <a:srgbClr val="A4A3A4"/>
          </p15:clr>
        </p15:guide>
        <p15:guide id="6"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Y (Sarah Tubby)" initials="STUY" lastIdx="371" clrIdx="0"/>
  <p:cmAuthor id="1" name="FMMB (Florian M. M. Baeres)" initials="FMMB" lastIdx="120" clrIdx="1"/>
  <p:cmAuthor id="2" name="Sarah Tubby, PhD" initials="STP" lastIdx="5" clrIdx="2"/>
  <p:cmAuthor id="3" name="MBTP (Marianne Bach Treppendahl)" initials="MBTP" lastIdx="1" clrIdx="3"/>
  <p:cmAuthor id="4" name="Sarah Etheridge, PhD" initials="SEP"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880038"/>
    <a:srgbClr val="FF00FF"/>
    <a:srgbClr val="FF0066"/>
    <a:srgbClr val="E7E7EA"/>
    <a:srgbClr val="FF33CC"/>
    <a:srgbClr val="E0DED8"/>
    <a:srgbClr val="FFFF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4" autoAdjust="0"/>
    <p:restoredTop sz="92362" autoAdjust="0"/>
  </p:normalViewPr>
  <p:slideViewPr>
    <p:cSldViewPr snapToGrid="0" snapToObjects="1">
      <p:cViewPr varScale="1">
        <p:scale>
          <a:sx n="86" d="100"/>
          <a:sy n="86" d="100"/>
        </p:scale>
        <p:origin x="845" y="-17"/>
      </p:cViewPr>
      <p:guideLst>
        <p:guide orient="horz" pos="2197"/>
        <p:guide orient="horz" pos="2410"/>
        <p:guide orient="horz" pos="3057"/>
        <p:guide pos="1091"/>
        <p:guide pos="2758"/>
        <p:guide pos="5511"/>
      </p:guideLst>
    </p:cSldViewPr>
  </p:slideViewPr>
  <p:notesTextViewPr>
    <p:cViewPr>
      <p:scale>
        <a:sx n="1" d="1"/>
        <a:sy n="1" d="1"/>
      </p:scale>
      <p:origin x="0" y="0"/>
    </p:cViewPr>
  </p:notesTextViewPr>
  <p:sorterViewPr>
    <p:cViewPr>
      <p:scale>
        <a:sx n="100" d="100"/>
        <a:sy n="100" d="100"/>
      </p:scale>
      <p:origin x="0" y="-1128"/>
    </p:cViewPr>
  </p:sorterViewPr>
  <p:notesViewPr>
    <p:cSldViewPr snapToGrid="0" snapToObjects="1">
      <p:cViewPr varScale="1">
        <p:scale>
          <a:sx n="85" d="100"/>
          <a:sy n="85" d="100"/>
        </p:scale>
        <p:origin x="-38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3821" y="8374531"/>
            <a:ext cx="800022" cy="6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der Placeholder 1"/>
          <p:cNvSpPr>
            <a:spLocks noGrp="1"/>
          </p:cNvSpPr>
          <p:nvPr>
            <p:ph type="hdr" sz="quarter"/>
          </p:nvPr>
        </p:nvSpPr>
        <p:spPr>
          <a:xfrm>
            <a:off x="0" y="0"/>
            <a:ext cx="2971800" cy="216000"/>
          </a:xfrm>
          <a:prstGeom prst="rect">
            <a:avLst/>
          </a:prstGeom>
        </p:spPr>
        <p:txBody>
          <a:bodyPr vert="horz" lIns="216000" tIns="45720" rIns="180000" bIns="45720" rtlCol="0"/>
          <a:lstStyle>
            <a:lvl1pPr algn="l">
              <a:defRPr sz="1200"/>
            </a:lvl1pPr>
          </a:lstStyle>
          <a:p>
            <a:endParaRPr lang="en-GB" sz="900" dirty="0"/>
          </a:p>
        </p:txBody>
      </p:sp>
      <p:sp>
        <p:nvSpPr>
          <p:cNvPr id="3" name="Date Placeholder 2"/>
          <p:cNvSpPr>
            <a:spLocks noGrp="1"/>
          </p:cNvSpPr>
          <p:nvPr>
            <p:ph type="dt" sz="quarter" idx="1"/>
          </p:nvPr>
        </p:nvSpPr>
        <p:spPr>
          <a:xfrm>
            <a:off x="3884613" y="0"/>
            <a:ext cx="2971800" cy="216000"/>
          </a:xfrm>
          <a:prstGeom prst="rect">
            <a:avLst/>
          </a:prstGeom>
        </p:spPr>
        <p:txBody>
          <a:bodyPr vert="horz" lIns="216000" tIns="45720" rIns="180000" bIns="45720" rtlCol="0"/>
          <a:lstStyle>
            <a:lvl1pPr algn="r">
              <a:defRPr sz="1200"/>
            </a:lvl1pPr>
          </a:lstStyle>
          <a:p>
            <a:fld id="{FD51D3D3-FD18-4681-9F4D-FACA76A9F716}" type="datetimeFigureOut">
              <a:rPr lang="en-GB" sz="900" smtClean="0"/>
              <a:t>14/11/2019</a:t>
            </a:fld>
            <a:endParaRPr lang="en-GB" sz="900"/>
          </a:p>
        </p:txBody>
      </p:sp>
      <p:sp>
        <p:nvSpPr>
          <p:cNvPr id="4" name="Footer Placeholder 3"/>
          <p:cNvSpPr>
            <a:spLocks noGrp="1"/>
          </p:cNvSpPr>
          <p:nvPr>
            <p:ph type="ftr" sz="quarter" idx="2"/>
          </p:nvPr>
        </p:nvSpPr>
        <p:spPr>
          <a:xfrm>
            <a:off x="0" y="209389"/>
            <a:ext cx="2971800" cy="216000"/>
          </a:xfrm>
          <a:prstGeom prst="rect">
            <a:avLst/>
          </a:prstGeom>
        </p:spPr>
        <p:txBody>
          <a:bodyPr vert="horz" lIns="216000" tIns="45720" rIns="180000" bIns="45720" rtlCol="0" anchor="b"/>
          <a:lstStyle>
            <a:lvl1pPr algn="l">
              <a:defRPr sz="1200"/>
            </a:lvl1pPr>
          </a:lstStyle>
          <a:p>
            <a:endParaRPr lang="en-GB" sz="900"/>
          </a:p>
        </p:txBody>
      </p:sp>
      <p:sp>
        <p:nvSpPr>
          <p:cNvPr id="5" name="Slide Number Placeholder 4"/>
          <p:cNvSpPr>
            <a:spLocks noGrp="1"/>
          </p:cNvSpPr>
          <p:nvPr>
            <p:ph type="sldNum" sz="quarter" idx="3"/>
          </p:nvPr>
        </p:nvSpPr>
        <p:spPr>
          <a:xfrm>
            <a:off x="3884613" y="209389"/>
            <a:ext cx="2971800" cy="216000"/>
          </a:xfrm>
          <a:prstGeom prst="rect">
            <a:avLst/>
          </a:prstGeom>
        </p:spPr>
        <p:txBody>
          <a:bodyPr vert="horz" lIns="216000" tIns="45720" rIns="180000" bIns="45720" rtlCol="0" anchor="b"/>
          <a:lstStyle>
            <a:lvl1pPr algn="r">
              <a:defRPr sz="1200"/>
            </a:lvl1pPr>
          </a:lstStyle>
          <a:p>
            <a:fld id="{4E4F0B25-6B6C-417F-8A5F-3AB6073F7C55}" type="slidenum">
              <a:rPr lang="en-GB" sz="900" smtClean="0"/>
              <a:t>‹#›</a:t>
            </a:fld>
            <a:endParaRPr lang="en-GB" sz="900"/>
          </a:p>
        </p:txBody>
      </p:sp>
    </p:spTree>
    <p:extLst>
      <p:ext uri="{BB962C8B-B14F-4D97-AF65-F5344CB8AC3E}">
        <p14:creationId xmlns:p14="http://schemas.microsoft.com/office/powerpoint/2010/main" val="165986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214452"/>
          </a:xfrm>
          <a:prstGeom prst="rect">
            <a:avLst/>
          </a:prstGeom>
        </p:spPr>
        <p:txBody>
          <a:bodyPr vert="horz" lIns="216000" tIns="45720" rIns="216000" bIns="45720" rtlCol="0"/>
          <a:lstStyle>
            <a:lvl1pPr algn="l">
              <a:defRPr sz="900"/>
            </a:lvl1pPr>
          </a:lstStyle>
          <a:p>
            <a:endParaRPr lang="en-GB" dirty="0"/>
          </a:p>
        </p:txBody>
      </p:sp>
      <p:sp>
        <p:nvSpPr>
          <p:cNvPr id="3" name="Date Placeholder 2"/>
          <p:cNvSpPr>
            <a:spLocks noGrp="1"/>
          </p:cNvSpPr>
          <p:nvPr>
            <p:ph type="dt" idx="1"/>
          </p:nvPr>
        </p:nvSpPr>
        <p:spPr>
          <a:xfrm>
            <a:off x="3884613" y="1"/>
            <a:ext cx="2971800" cy="214452"/>
          </a:xfrm>
          <a:prstGeom prst="rect">
            <a:avLst/>
          </a:prstGeom>
        </p:spPr>
        <p:txBody>
          <a:bodyPr vert="horz" lIns="216000" tIns="45720" rIns="216000" bIns="45720" rtlCol="0"/>
          <a:lstStyle>
            <a:lvl1pPr algn="r">
              <a:defRPr sz="900"/>
            </a:lvl1pPr>
          </a:lstStyle>
          <a:p>
            <a:fld id="{6B8772CB-E7B8-41C1-95DC-B7BED37C05AE}" type="datetimeFigureOut">
              <a:rPr lang="en-GB" smtClean="0"/>
              <a:pPr/>
              <a:t>14/11/2019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81000" y="4343400"/>
            <a:ext cx="6096000" cy="393644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217554"/>
            <a:ext cx="2971800" cy="214452"/>
          </a:xfrm>
          <a:prstGeom prst="rect">
            <a:avLst/>
          </a:prstGeom>
        </p:spPr>
        <p:txBody>
          <a:bodyPr vert="horz" lIns="216000" tIns="45720" rIns="216000" bIns="45720" rtlCol="0" anchor="b"/>
          <a:lstStyle>
            <a:lvl1pPr algn="l">
              <a:defRPr sz="900"/>
            </a:lvl1pPr>
          </a:lstStyle>
          <a:p>
            <a:endParaRPr lang="en-GB"/>
          </a:p>
        </p:txBody>
      </p:sp>
      <p:sp>
        <p:nvSpPr>
          <p:cNvPr id="7" name="Slide Number Placeholder 6"/>
          <p:cNvSpPr>
            <a:spLocks noGrp="1"/>
          </p:cNvSpPr>
          <p:nvPr>
            <p:ph type="sldNum" sz="quarter" idx="5"/>
          </p:nvPr>
        </p:nvSpPr>
        <p:spPr>
          <a:xfrm>
            <a:off x="3884613" y="217554"/>
            <a:ext cx="2971800" cy="214452"/>
          </a:xfrm>
          <a:prstGeom prst="rect">
            <a:avLst/>
          </a:prstGeom>
        </p:spPr>
        <p:txBody>
          <a:bodyPr vert="horz" lIns="216000" tIns="45720" rIns="216000" bIns="45720" rtlCol="0" anchor="b"/>
          <a:lstStyle>
            <a:lvl1pPr algn="r">
              <a:defRPr sz="900"/>
            </a:lvl1pPr>
          </a:lstStyle>
          <a:p>
            <a:fld id="{576E89B1-B476-4C59-A1AE-E6F2A1941AB8}" type="slidenum">
              <a:rPr lang="en-GB" smtClean="0"/>
              <a:pPr/>
              <a:t>‹#›</a:t>
            </a:fld>
            <a:endParaRPr lang="en-GB"/>
          </a:p>
        </p:txBody>
      </p:sp>
      <p:pic>
        <p:nvPicPr>
          <p:cNvPr id="9"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3821" y="8374531"/>
            <a:ext cx="800022" cy="6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798259"/>
      </p:ext>
    </p:extLst>
  </p:cSld>
  <p:clrMap bg1="lt1" tx1="dk1" bg2="lt2" tx2="dk2" accent1="accent1" accent2="accent2" accent3="accent3" accent4="accent4" accent5="accent5" accent6="accent6" hlink="hlink" folHlink="folHlink"/>
  <p:notesStyle>
    <a:lvl1pPr marL="0" algn="l" defTabSz="913937" rtl="0" eaLnBrk="1" latinLnBrk="0" hangingPunct="1">
      <a:defRPr sz="1200" kern="1200">
        <a:solidFill>
          <a:schemeClr val="tx1"/>
        </a:solidFill>
        <a:latin typeface="+mn-lt"/>
        <a:ea typeface="+mn-ea"/>
        <a:cs typeface="+mn-cs"/>
      </a:defRPr>
    </a:lvl1pPr>
    <a:lvl2pPr marL="456968" algn="l" defTabSz="913937" rtl="0" eaLnBrk="1" latinLnBrk="0" hangingPunct="1">
      <a:defRPr sz="1200" kern="1200">
        <a:solidFill>
          <a:schemeClr val="tx1"/>
        </a:solidFill>
        <a:latin typeface="+mn-lt"/>
        <a:ea typeface="+mn-ea"/>
        <a:cs typeface="+mn-cs"/>
      </a:defRPr>
    </a:lvl2pPr>
    <a:lvl3pPr marL="913937" algn="l" defTabSz="913937" rtl="0" eaLnBrk="1" latinLnBrk="0" hangingPunct="1">
      <a:defRPr sz="1200" kern="1200">
        <a:solidFill>
          <a:schemeClr val="tx1"/>
        </a:solidFill>
        <a:latin typeface="+mn-lt"/>
        <a:ea typeface="+mn-ea"/>
        <a:cs typeface="+mn-cs"/>
      </a:defRPr>
    </a:lvl3pPr>
    <a:lvl4pPr marL="1370904" algn="l" defTabSz="913937" rtl="0" eaLnBrk="1" latinLnBrk="0" hangingPunct="1">
      <a:defRPr sz="1200" kern="1200">
        <a:solidFill>
          <a:schemeClr val="tx1"/>
        </a:solidFill>
        <a:latin typeface="+mn-lt"/>
        <a:ea typeface="+mn-ea"/>
        <a:cs typeface="+mn-cs"/>
      </a:defRPr>
    </a:lvl4pPr>
    <a:lvl5pPr marL="1827872" algn="l" defTabSz="913937" rtl="0" eaLnBrk="1" latinLnBrk="0" hangingPunct="1">
      <a:defRPr sz="1200" kern="1200">
        <a:solidFill>
          <a:schemeClr val="tx1"/>
        </a:solidFill>
        <a:latin typeface="+mn-lt"/>
        <a:ea typeface="+mn-ea"/>
        <a:cs typeface="+mn-cs"/>
      </a:defRPr>
    </a:lvl5pPr>
    <a:lvl6pPr marL="2284839" algn="l" defTabSz="913937" rtl="0" eaLnBrk="1" latinLnBrk="0" hangingPunct="1">
      <a:defRPr sz="1200" kern="1200">
        <a:solidFill>
          <a:schemeClr val="tx1"/>
        </a:solidFill>
        <a:latin typeface="+mn-lt"/>
        <a:ea typeface="+mn-ea"/>
        <a:cs typeface="+mn-cs"/>
      </a:defRPr>
    </a:lvl6pPr>
    <a:lvl7pPr marL="2741807" algn="l" defTabSz="913937" rtl="0" eaLnBrk="1" latinLnBrk="0" hangingPunct="1">
      <a:defRPr sz="1200" kern="1200">
        <a:solidFill>
          <a:schemeClr val="tx1"/>
        </a:solidFill>
        <a:latin typeface="+mn-lt"/>
        <a:ea typeface="+mn-ea"/>
        <a:cs typeface="+mn-cs"/>
      </a:defRPr>
    </a:lvl7pPr>
    <a:lvl8pPr marL="3198774" algn="l" defTabSz="913937" rtl="0" eaLnBrk="1" latinLnBrk="0" hangingPunct="1">
      <a:defRPr sz="1200" kern="1200">
        <a:solidFill>
          <a:schemeClr val="tx1"/>
        </a:solidFill>
        <a:latin typeface="+mn-lt"/>
        <a:ea typeface="+mn-ea"/>
        <a:cs typeface="+mn-cs"/>
      </a:defRPr>
    </a:lvl8pPr>
    <a:lvl9pPr marL="3655742" algn="l" defTabSz="9139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796925"/>
            <a:ext cx="7094538" cy="39909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Mortality in type 2 diabetes mellitus: magnitude of the evidence from a systematic review and meta-analysis</a:t>
            </a:r>
          </a:p>
          <a:p>
            <a:endParaRPr lang="en-US" dirty="0"/>
          </a:p>
        </p:txBody>
      </p:sp>
      <p:sp>
        <p:nvSpPr>
          <p:cNvPr id="4" name="Slide Number Placeholder 3"/>
          <p:cNvSpPr>
            <a:spLocks noGrp="1"/>
          </p:cNvSpPr>
          <p:nvPr>
            <p:ph type="sldNum" sz="quarter" idx="10"/>
          </p:nvPr>
        </p:nvSpPr>
        <p:spPr/>
        <p:txBody>
          <a:bodyPr/>
          <a:lstStyle/>
          <a:p>
            <a:pPr defTabSz="457175">
              <a:defRPr/>
            </a:pPr>
            <a:fld id="{2A55CF5D-EFED-4911-972C-905BD70294F8}" type="slidenum">
              <a:rPr lang="en-US" smtClean="0">
                <a:solidFill>
                  <a:prstClr val="black"/>
                </a:solidFill>
                <a:latin typeface="Calibri"/>
              </a:rPr>
              <a:pPr defTabSz="457175">
                <a:defRPr/>
              </a:pPr>
              <a:t>3</a:t>
            </a:fld>
            <a:endParaRPr lang="en-US" dirty="0">
              <a:solidFill>
                <a:prstClr val="black"/>
              </a:solidFill>
              <a:latin typeface="Calibri"/>
            </a:endParaRPr>
          </a:p>
        </p:txBody>
      </p:sp>
    </p:spTree>
    <p:extLst>
      <p:ext uri="{BB962C8B-B14F-4D97-AF65-F5344CB8AC3E}">
        <p14:creationId xmlns:p14="http://schemas.microsoft.com/office/powerpoint/2010/main" val="179086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e-IL" sz="700" u="sng" dirty="0" err="1" smtClean="0">
                <a:latin typeface="Verdana" panose="020B0604030504040204" pitchFamily="34" charset="0"/>
                <a:ea typeface="Verdana" panose="020B0604030504040204" pitchFamily="34" charset="0"/>
                <a:cs typeface="Verdana" panose="020B0604030504040204" pitchFamily="34" charset="0"/>
              </a:rPr>
              <a:t>Knudsen</a:t>
            </a:r>
            <a:r>
              <a:rPr lang="he-IL" sz="700" u="sng" dirty="0" smtClean="0">
                <a:latin typeface="Verdana" panose="020B0604030504040204" pitchFamily="34" charset="0"/>
                <a:ea typeface="Verdana" panose="020B0604030504040204" pitchFamily="34" charset="0"/>
                <a:cs typeface="Verdana" panose="020B0604030504040204" pitchFamily="34" charset="0"/>
              </a:rPr>
              <a:t> </a:t>
            </a:r>
            <a:r>
              <a:rPr lang="he-IL" sz="700" i="1" u="sng" dirty="0" err="1" smtClean="0">
                <a:latin typeface="Verdana" panose="020B0604030504040204" pitchFamily="34" charset="0"/>
                <a:ea typeface="Verdana" panose="020B0604030504040204" pitchFamily="34" charset="0"/>
                <a:cs typeface="Verdana" panose="020B0604030504040204" pitchFamily="34" charset="0"/>
              </a:rPr>
              <a:t>et</a:t>
            </a:r>
            <a:r>
              <a:rPr lang="he-IL" sz="700" i="1" u="sng" dirty="0" smtClean="0">
                <a:latin typeface="Verdana" panose="020B0604030504040204" pitchFamily="34" charset="0"/>
                <a:ea typeface="Verdana" panose="020B0604030504040204" pitchFamily="34" charset="0"/>
                <a:cs typeface="Verdana" panose="020B0604030504040204" pitchFamily="34" charset="0"/>
              </a:rPr>
              <a:t> </a:t>
            </a:r>
            <a:r>
              <a:rPr lang="he-IL" sz="700" i="1" u="sng" dirty="0" err="1" smtClean="0">
                <a:latin typeface="Verdana" panose="020B0604030504040204" pitchFamily="34" charset="0"/>
                <a:ea typeface="Verdana" panose="020B0604030504040204" pitchFamily="34" charset="0"/>
                <a:cs typeface="Verdana" panose="020B0604030504040204" pitchFamily="34" charset="0"/>
              </a:rPr>
              <a:t>al</a:t>
            </a:r>
            <a:r>
              <a:rPr lang="he-IL" sz="700" i="1" u="sng" dirty="0" smtClean="0">
                <a:latin typeface="Verdana" panose="020B0604030504040204" pitchFamily="34" charset="0"/>
                <a:ea typeface="Verdana" panose="020B0604030504040204" pitchFamily="34" charset="0"/>
                <a:cs typeface="Verdana" panose="020B0604030504040204" pitchFamily="34" charset="0"/>
              </a:rPr>
              <a:t>. J </a:t>
            </a:r>
            <a:r>
              <a:rPr lang="he-IL" sz="700" i="1" u="sng" dirty="0" err="1" smtClean="0">
                <a:latin typeface="Verdana" panose="020B0604030504040204" pitchFamily="34" charset="0"/>
                <a:ea typeface="Verdana" panose="020B0604030504040204" pitchFamily="34" charset="0"/>
                <a:cs typeface="Verdana" panose="020B0604030504040204" pitchFamily="34" charset="0"/>
              </a:rPr>
              <a:t>Med</a:t>
            </a:r>
            <a:r>
              <a:rPr lang="he-IL" sz="700" i="1" u="sng" dirty="0" smtClean="0">
                <a:latin typeface="Verdana" panose="020B0604030504040204" pitchFamily="34" charset="0"/>
                <a:ea typeface="Verdana" panose="020B0604030504040204" pitchFamily="34" charset="0"/>
                <a:cs typeface="Verdana" panose="020B0604030504040204" pitchFamily="34" charset="0"/>
              </a:rPr>
              <a:t> </a:t>
            </a:r>
            <a:r>
              <a:rPr lang="he-IL" sz="700" i="1" u="sng" dirty="0" err="1" smtClean="0">
                <a:latin typeface="Verdana" panose="020B0604030504040204" pitchFamily="34" charset="0"/>
                <a:ea typeface="Verdana" panose="020B0604030504040204" pitchFamily="34" charset="0"/>
                <a:cs typeface="Verdana" panose="020B0604030504040204" pitchFamily="34" charset="0"/>
              </a:rPr>
              <a:t>Chem</a:t>
            </a:r>
            <a:r>
              <a:rPr lang="he-IL" sz="700" u="sng" dirty="0" smtClean="0">
                <a:latin typeface="Verdana" panose="020B0604030504040204" pitchFamily="34" charset="0"/>
                <a:ea typeface="Verdana" panose="020B0604030504040204" pitchFamily="34" charset="0"/>
                <a:cs typeface="Verdana" panose="020B0604030504040204" pitchFamily="34" charset="0"/>
              </a:rPr>
              <a:t> 2000;43:1664–9.</a:t>
            </a:r>
          </a:p>
          <a:p>
            <a:r>
              <a:rPr lang="he-IL" sz="700" b="1"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Abstract</a:t>
            </a:r>
            <a:endParaRPr lang="he-IL" sz="700" b="1"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series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very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potent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derivatives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30-amino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acid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peptide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hormone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glucagon-like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peptide-1 (GLP-1)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described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compounds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all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derivatized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fatty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acids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order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protract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their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facilitating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binding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serum</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albumin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GLP-1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potency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(EC(50))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55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pM</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for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cloned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human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GLP-1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receptor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Many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compounds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similar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even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higher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potencies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despite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quite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large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substituents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All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compounds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derivatized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fatty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acids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equal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longer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than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12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carbon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atoms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very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protracted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compared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GLP-1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thus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seem</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suitable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for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once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daily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administration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type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diabetic</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patients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structure-activity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relationship</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obtained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GLP-1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could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derivatized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linear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fatty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acids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up</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length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16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carbon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atoms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sometimes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longer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almost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anywhere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C-</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terminal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part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without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considerable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loss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potency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Derivatization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two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fatty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acid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substituents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considerable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loss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potency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structure-activity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relationship</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derivatization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specific</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amino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acids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generally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obtained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found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that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longer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fatty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acid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more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potency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lost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Simultaneous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modification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N-</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terminus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order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obtain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better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metabolic</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stability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interfered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fatty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acid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derivatization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loss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potency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he-IL" sz="700" u="sng" dirty="0" smtClean="0">
              <a:solidFill>
                <a:srgbClr val="001965"/>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he-IL" sz="700" u="sng" dirty="0" err="1" smtClean="0">
                <a:latin typeface="Verdana" panose="020B0604030504040204" pitchFamily="34" charset="0"/>
                <a:ea typeface="Verdana" panose="020B0604030504040204" pitchFamily="34" charset="0"/>
                <a:cs typeface="Verdana" panose="020B0604030504040204" pitchFamily="34" charset="0"/>
              </a:rPr>
              <a:t>Degn</a:t>
            </a:r>
            <a:r>
              <a:rPr lang="he-IL" sz="700" u="sng" dirty="0" smtClean="0">
                <a:latin typeface="Verdana" panose="020B0604030504040204" pitchFamily="34" charset="0"/>
                <a:ea typeface="Verdana" panose="020B0604030504040204" pitchFamily="34" charset="0"/>
                <a:cs typeface="Verdana" panose="020B0604030504040204" pitchFamily="34" charset="0"/>
              </a:rPr>
              <a:t> </a:t>
            </a:r>
            <a:r>
              <a:rPr lang="he-IL" sz="700" i="1" u="sng" dirty="0" err="1" smtClean="0">
                <a:latin typeface="Verdana" panose="020B0604030504040204" pitchFamily="34" charset="0"/>
                <a:ea typeface="Verdana" panose="020B0604030504040204" pitchFamily="34" charset="0"/>
                <a:cs typeface="Verdana" panose="020B0604030504040204" pitchFamily="34" charset="0"/>
              </a:rPr>
              <a:t>et</a:t>
            </a:r>
            <a:r>
              <a:rPr lang="he-IL" sz="700" i="1" u="sng" dirty="0" smtClean="0">
                <a:latin typeface="Verdana" panose="020B0604030504040204" pitchFamily="34" charset="0"/>
                <a:ea typeface="Verdana" panose="020B0604030504040204" pitchFamily="34" charset="0"/>
                <a:cs typeface="Verdana" panose="020B0604030504040204" pitchFamily="34" charset="0"/>
              </a:rPr>
              <a:t> </a:t>
            </a:r>
            <a:r>
              <a:rPr lang="he-IL" sz="700" i="1" u="sng" dirty="0" err="1" smtClean="0">
                <a:latin typeface="Verdana" panose="020B0604030504040204" pitchFamily="34" charset="0"/>
                <a:ea typeface="Verdana" panose="020B0604030504040204" pitchFamily="34" charset="0"/>
                <a:cs typeface="Verdana" panose="020B0604030504040204" pitchFamily="34" charset="0"/>
              </a:rPr>
              <a:t>al</a:t>
            </a:r>
            <a:r>
              <a:rPr lang="he-IL" sz="700" i="1" u="sng" dirty="0" smtClean="0">
                <a:latin typeface="Verdana" panose="020B0604030504040204" pitchFamily="34" charset="0"/>
                <a:ea typeface="Verdana" panose="020B0604030504040204" pitchFamily="34" charset="0"/>
                <a:cs typeface="Verdana" panose="020B0604030504040204" pitchFamily="34" charset="0"/>
              </a:rPr>
              <a:t>. </a:t>
            </a:r>
            <a:r>
              <a:rPr lang="he-IL" sz="700" i="1" u="sng" dirty="0" err="1" smtClean="0">
                <a:latin typeface="Verdana" panose="020B0604030504040204" pitchFamily="34" charset="0"/>
                <a:ea typeface="Verdana" panose="020B0604030504040204" pitchFamily="34" charset="0"/>
                <a:cs typeface="Verdana" panose="020B0604030504040204" pitchFamily="34" charset="0"/>
              </a:rPr>
              <a:t>Diabetes</a:t>
            </a:r>
            <a:r>
              <a:rPr lang="he-IL" sz="700" i="1" u="sng" dirty="0" smtClean="0">
                <a:latin typeface="Verdana" panose="020B0604030504040204" pitchFamily="34" charset="0"/>
                <a:ea typeface="Verdana" panose="020B0604030504040204" pitchFamily="34" charset="0"/>
                <a:cs typeface="Verdana" panose="020B0604030504040204" pitchFamily="34" charset="0"/>
              </a:rPr>
              <a:t> </a:t>
            </a:r>
            <a:r>
              <a:rPr lang="he-IL" sz="700" u="sng" dirty="0" smtClean="0">
                <a:latin typeface="Verdana" panose="020B0604030504040204" pitchFamily="34" charset="0"/>
                <a:ea typeface="Verdana" panose="020B0604030504040204" pitchFamily="34" charset="0"/>
                <a:cs typeface="Verdana" panose="020B0604030504040204" pitchFamily="34" charset="0"/>
              </a:rPr>
              <a:t>2004;53:1187–94.</a:t>
            </a:r>
          </a:p>
          <a:p>
            <a:r>
              <a:rPr lang="he-IL" sz="700" b="1"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Abstract</a:t>
            </a:r>
            <a:endParaRPr lang="he-IL" sz="700" b="1"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Glucagon-like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peptide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1 (GLP-1)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potentially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very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attractive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agent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for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treating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type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diabetes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explored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effect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short-term</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week</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treatment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GLP-1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derivative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liraglutide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(NN2211),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24-h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dynamics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glycemia</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circulating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free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fatty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acids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islet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cell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hormone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profiles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gastric</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emptying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during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meals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using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acetaminophen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Furthermore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fasting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endogenous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glucose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release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gluconeogenesis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(3-(3)H-</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glucose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infusion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(2)H(2)O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ingestion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respectively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determined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aspects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pancreatic</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islet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cell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function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elucidated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subsequent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day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using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homeostasis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model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assessment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first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second-phase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insulin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response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during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hyperglycemic</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clamp</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plasma</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glucose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approximately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16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mmol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finally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top</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hyperglycemia</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arginine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stimulation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test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performed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For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accomplishing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this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13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patients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type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diabetes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examined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double-blind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placebo-controlled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crossover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design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Liraglutide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(6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micro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g/</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administered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subcutaneously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once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daily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Liraglutide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significantly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reduced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24-h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area</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under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curve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for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glucose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 = 0.01)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glucagon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 = 0.04),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whereas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area</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under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curve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for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circulating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free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fatty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acids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unaltered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Twenty-four-hour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insulin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secretion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rates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assessed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deconvolution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serum</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C-</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peptide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concentrations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unchanged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indicating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relative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increase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Gastric</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emptying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influenced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dose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liraglutide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used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Fasting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endogenous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glucose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release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decreased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 = 0.04)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result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reduced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glycogenolysis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 = 0.01),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whereas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gluconeogenesis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unaltered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First-phase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insulin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response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insulin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response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arginine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stimulation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test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presence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hyperglycemia</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markedly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increased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 &lt; 0.001),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whereas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proinsulin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insulin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ratio</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fell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 = 0.001).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disposition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index</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peak</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insulin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concentration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after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intravenous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bolus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glucose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multiplied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insulin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sensitivity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assessed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homeostasis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model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assessment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almost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doubled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during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liraglutide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treatment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 &lt; 0.01).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Both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during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hyperglycemia</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after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arginine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exposure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glucagon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responses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were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reduced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during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liraglutide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administration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 &lt; 0.01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 = 0.01).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Thus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week's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treatment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single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daily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dose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GLP-1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derivative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liraglutide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operating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through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several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different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mechanisms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including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ameliorated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pancreatic</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islet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cell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function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individuals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with</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type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diabetes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improves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glycemic</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control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throughout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24 h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daily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living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prandial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nocturnal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periods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This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study</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further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emphasizes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GLP-1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and</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its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derivatives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promising</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novel</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concept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for</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treatment</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type</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 </a:t>
            </a:r>
            <a:r>
              <a:rPr lang="he-IL" sz="7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diabetes</a:t>
            </a:r>
            <a:r>
              <a:rPr lang="he-IL" sz="7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endParaRPr lang="he-IL" sz="700" u="sng" dirty="0"/>
          </a:p>
        </p:txBody>
      </p:sp>
    </p:spTree>
    <p:extLst>
      <p:ext uri="{BB962C8B-B14F-4D97-AF65-F5344CB8AC3E}">
        <p14:creationId xmlns:p14="http://schemas.microsoft.com/office/powerpoint/2010/main" val="24676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A0ED59-89C3-4158-807E-C3C131EE0A25}" type="slidenum">
              <a:rPr lang="en-GB" smtClean="0"/>
              <a:t>19</a:t>
            </a:fld>
            <a:endParaRPr lang="en-GB" dirty="0"/>
          </a:p>
        </p:txBody>
      </p:sp>
    </p:spTree>
    <p:extLst>
      <p:ext uri="{BB962C8B-B14F-4D97-AF65-F5344CB8AC3E}">
        <p14:creationId xmlns:p14="http://schemas.microsoft.com/office/powerpoint/2010/main" val="113909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 is a cardiovascular outcomes trial (CVOT) in diabetes designed to evaluate the CV safety of </a:t>
            </a:r>
            <a:r>
              <a:rPr lang="en-US" dirty="0" err="1" smtClean="0"/>
              <a:t>Victoza</a:t>
            </a:r>
            <a:r>
              <a:rPr lang="en-US" baseline="30000" dirty="0" smtClean="0"/>
              <a:t>®</a:t>
            </a:r>
          </a:p>
          <a:p>
            <a:r>
              <a:rPr lang="en-GB" dirty="0" smtClean="0"/>
              <a:t>The LEADER trial </a:t>
            </a:r>
            <a:r>
              <a:rPr lang="en-GB" dirty="0" smtClean="0">
                <a:solidFill>
                  <a:schemeClr val="accent3"/>
                </a:solidFill>
              </a:rPr>
              <a:t>enrolled </a:t>
            </a:r>
            <a:r>
              <a:rPr lang="en-GB" altLang="en-US" dirty="0" smtClean="0">
                <a:solidFill>
                  <a:schemeClr val="accent3"/>
                </a:solidFill>
              </a:rPr>
              <a:t>9,340 people </a:t>
            </a:r>
            <a:r>
              <a:rPr lang="en-GB" dirty="0" smtClean="0">
                <a:solidFill>
                  <a:schemeClr val="accent3"/>
                </a:solidFill>
              </a:rPr>
              <a:t>globally,</a:t>
            </a:r>
            <a:r>
              <a:rPr lang="en-GB" altLang="en-US" dirty="0" smtClean="0">
                <a:solidFill>
                  <a:schemeClr val="accent3"/>
                </a:solidFill>
              </a:rPr>
              <a:t> with progressed T2D and at high CV risk*, who were followed for up to 5 years</a:t>
            </a:r>
            <a:r>
              <a:rPr lang="en-GB" altLang="en-US" baseline="30000" dirty="0" smtClean="0">
                <a:solidFill>
                  <a:schemeClr val="accent3"/>
                </a:solidFill>
              </a:rPr>
              <a:t>1</a:t>
            </a:r>
            <a:r>
              <a:rPr lang="en-GB" dirty="0" smtClean="0">
                <a:solidFill>
                  <a:schemeClr val="accent3"/>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t>*Age &gt;50 and prior CVD or renal impairment or age &gt;60 and one or more CVD risk factor</a:t>
            </a:r>
          </a:p>
        </p:txBody>
      </p:sp>
      <p:sp>
        <p:nvSpPr>
          <p:cNvPr id="4" name="Slide Number Placeholder 3"/>
          <p:cNvSpPr>
            <a:spLocks noGrp="1"/>
          </p:cNvSpPr>
          <p:nvPr>
            <p:ph type="sldNum" sz="quarter" idx="10"/>
          </p:nvPr>
        </p:nvSpPr>
        <p:spPr/>
        <p:txBody>
          <a:bodyPr/>
          <a:lstStyle/>
          <a:p>
            <a:fld id="{5AE68E6A-2B0E-44E5-B9E7-3D76CAC20F98}"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3155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smtClean="0">
                <a:solidFill>
                  <a:schemeClr val="tx1"/>
                </a:solidFill>
              </a:rPr>
              <a:t>The primary outcome was the time from randomization to a composite outcome consisting of the first occurrence of cardiovascular death, nonfatal (including silent) myocardial infarction (MI), or nonfatal stroke. </a:t>
            </a:r>
            <a:endParaRPr lang="en-GB" b="1"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solidFill>
                  <a:schemeClr val="bg1">
                    <a:lumMod val="50000"/>
                  </a:schemeClr>
                </a:solidFill>
                <a:cs typeface="Arial" panose="020B0604020202020204" pitchFamily="34" charset="0"/>
              </a:rPr>
              <a:t>Primary composite outcome in time-to-event analysis was first occurrence of death from cardiovascular causes, non-fatal myocardial infarction or non-fatal stroke. Cumulative incidences estimated using the Kaplan–Meier method, and hazard ratios using the Cox proportional-hazard regression model. Data analyses are truncated at 54 months, as &lt;10% of patients had an observation time &gt;54 months</a:t>
            </a:r>
            <a:br>
              <a:rPr lang="en-GB" sz="1200" dirty="0" smtClean="0">
                <a:solidFill>
                  <a:schemeClr val="bg1">
                    <a:lumMod val="50000"/>
                  </a:schemeClr>
                </a:solidFill>
                <a:cs typeface="Arial" panose="020B0604020202020204" pitchFamily="34" charset="0"/>
              </a:rPr>
            </a:br>
            <a:r>
              <a:rPr lang="en-GB" sz="1200" dirty="0" smtClean="0">
                <a:solidFill>
                  <a:schemeClr val="bg1">
                    <a:lumMod val="50000"/>
                  </a:schemeClr>
                </a:solidFill>
                <a:cs typeface="Arial" panose="020B0604020202020204" pitchFamily="34" charset="0"/>
              </a:rPr>
              <a:t>CI, confidence interval; CV, cardiovascular; HR, hazard ratio</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0" dirty="0" smtClean="0"/>
              <a:t>Reference: Primary manuscript Figure 1</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smtClean="0"/>
              <a:t>Source:  KM</a:t>
            </a:r>
            <a:r>
              <a:rPr lang="en-GB" b="1" baseline="0" dirty="0" smtClean="0"/>
              <a:t> plot: </a:t>
            </a:r>
            <a:r>
              <a:rPr lang="en-GB" b="0" dirty="0" smtClean="0"/>
              <a:t>EOT Figure 14.2.45 / ID14201320</a:t>
            </a:r>
          </a:p>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smtClean="0"/>
              <a:t>HR: </a:t>
            </a:r>
            <a:r>
              <a:rPr lang="en-GB" b="0" dirty="0" smtClean="0"/>
              <a:t>EOT Table 14.2.43/</a:t>
            </a:r>
            <a:r>
              <a:rPr lang="en-GB" sz="1200" b="0" kern="1200" dirty="0" smtClean="0">
                <a:solidFill>
                  <a:schemeClr val="tx1"/>
                </a:solidFill>
                <a:effectLst/>
              </a:rPr>
              <a:t>ID14201300_primary_analysis_fas.txt</a:t>
            </a:r>
            <a:endParaRPr lang="en-GB"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1" i="1" dirty="0" smtClean="0"/>
              <a:t>p</a:t>
            </a:r>
            <a:r>
              <a:rPr lang="en-GB" b="1" dirty="0" smtClean="0"/>
              <a:t>-value: </a:t>
            </a:r>
            <a:r>
              <a:rPr lang="en-GB" b="0" dirty="0" smtClean="0"/>
              <a:t>EOT Table 14.2.44/</a:t>
            </a:r>
            <a:r>
              <a:rPr lang="en-GB" sz="1200" b="0" kern="1200" dirty="0" smtClean="0">
                <a:solidFill>
                  <a:schemeClr val="tx1"/>
                </a:solidFill>
                <a:effectLst/>
              </a:rPr>
              <a:t>ID14201310_primary_analysis_pvalues_fas.txt</a:t>
            </a:r>
          </a:p>
        </p:txBody>
      </p:sp>
      <p:sp>
        <p:nvSpPr>
          <p:cNvPr id="4" name="Header Placeholder 3"/>
          <p:cNvSpPr>
            <a:spLocks noGrp="1"/>
          </p:cNvSpPr>
          <p:nvPr>
            <p:ph type="hdr" sz="quarter" idx="10"/>
          </p:nvPr>
        </p:nvSpPr>
        <p:spPr/>
        <p:txBody>
          <a:bodyPr/>
          <a:lstStyle/>
          <a:p>
            <a:r>
              <a:rPr lang="en-US" smtClean="0">
                <a:solidFill>
                  <a:prstClr val="black"/>
                </a:solidFill>
                <a:latin typeface="Calibri"/>
              </a:rPr>
              <a:t>Presentation title</a:t>
            </a:r>
            <a:endParaRPr lang="en-US">
              <a:solidFill>
                <a:prstClr val="black"/>
              </a:solidFill>
              <a:latin typeface="Calibri"/>
            </a:endParaRPr>
          </a:p>
        </p:txBody>
      </p:sp>
    </p:spTree>
    <p:extLst>
      <p:ext uri="{BB962C8B-B14F-4D97-AF65-F5344CB8AC3E}">
        <p14:creationId xmlns:p14="http://schemas.microsoft.com/office/powerpoint/2010/main" val="256551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739775"/>
            <a:ext cx="6583362"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E89B1-B476-4C59-A1AE-E6F2A1941AB8}"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326820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75D398C-9EB5-48F5-B20D-1C4D3E6B767F}" type="slidenum">
              <a:rPr lang="he-IL" smtClean="0"/>
              <a:t>23</a:t>
            </a:fld>
            <a:endParaRPr lang="he-IL" dirty="0"/>
          </a:p>
        </p:txBody>
      </p:sp>
    </p:spTree>
    <p:extLst>
      <p:ext uri="{BB962C8B-B14F-4D97-AF65-F5344CB8AC3E}">
        <p14:creationId xmlns:p14="http://schemas.microsoft.com/office/powerpoint/2010/main" val="406590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035118" fontAlgn="base">
              <a:spcBef>
                <a:spcPct val="30000"/>
              </a:spcBef>
              <a:spcAft>
                <a:spcPct val="0"/>
              </a:spcAft>
              <a:defRPr/>
            </a:pPr>
            <a:endParaRPr lang="he-IL" b="1" dirty="0" smtClean="0"/>
          </a:p>
          <a:p>
            <a:pPr defTabSz="1035118" fontAlgn="base">
              <a:spcBef>
                <a:spcPct val="30000"/>
              </a:spcBef>
              <a:spcAft>
                <a:spcPct val="0"/>
              </a:spcAft>
              <a:defRPr/>
            </a:pPr>
            <a:endParaRPr lang="he-IL" b="1" dirty="0" smtClean="0"/>
          </a:p>
          <a:p>
            <a:endParaRPr lang="he-IL" dirty="0"/>
          </a:p>
        </p:txBody>
      </p:sp>
      <p:sp>
        <p:nvSpPr>
          <p:cNvPr id="4" name="Slide Number Placeholder 3"/>
          <p:cNvSpPr>
            <a:spLocks noGrp="1"/>
          </p:cNvSpPr>
          <p:nvPr>
            <p:ph type="sldNum" sz="quarter" idx="10"/>
          </p:nvPr>
        </p:nvSpPr>
        <p:spPr/>
        <p:txBody>
          <a:bodyPr/>
          <a:lstStyle/>
          <a:p>
            <a:pPr>
              <a:defRPr/>
            </a:pPr>
            <a:fld id="{6BBB935C-7C44-411F-83BE-6DF2428951A9}" type="slidenum">
              <a:rPr lang="he-IL" smtClean="0">
                <a:solidFill>
                  <a:prstClr val="black"/>
                </a:solidFill>
                <a:latin typeface="Calibri"/>
              </a:rPr>
              <a:pPr>
                <a:defRPr/>
              </a:pPr>
              <a:t>24</a:t>
            </a:fld>
            <a:endParaRPr lang="he-IL" dirty="0">
              <a:solidFill>
                <a:prstClr val="black"/>
              </a:solidFill>
              <a:latin typeface="Calibri"/>
            </a:endParaRPr>
          </a:p>
        </p:txBody>
      </p:sp>
    </p:spTree>
    <p:extLst>
      <p:ext uri="{BB962C8B-B14F-4D97-AF65-F5344CB8AC3E}">
        <p14:creationId xmlns:p14="http://schemas.microsoft.com/office/powerpoint/2010/main" val="185492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r>
              <a:rPr lang="he-IL" dirty="0" err="1" smtClean="0"/>
              <a:t>Based</a:t>
            </a:r>
            <a:r>
              <a:rPr lang="he-IL" dirty="0" smtClean="0"/>
              <a:t> </a:t>
            </a:r>
            <a:r>
              <a:rPr lang="he-IL" dirty="0" err="1" smtClean="0"/>
              <a:t>on</a:t>
            </a:r>
            <a:r>
              <a:rPr lang="he-IL" dirty="0" smtClean="0"/>
              <a:t> </a:t>
            </a:r>
            <a:r>
              <a:rPr lang="he-IL" dirty="0" err="1" smtClean="0"/>
              <a:t>results</a:t>
            </a:r>
            <a:r>
              <a:rPr lang="he-IL" dirty="0" smtClean="0"/>
              <a:t> </a:t>
            </a:r>
            <a:r>
              <a:rPr lang="he-IL" dirty="0" err="1" smtClean="0"/>
              <a:t>from</a:t>
            </a:r>
            <a:r>
              <a:rPr lang="he-IL" dirty="0" smtClean="0"/>
              <a:t> </a:t>
            </a:r>
            <a:r>
              <a:rPr lang="he-IL" dirty="0" err="1" smtClean="0"/>
              <a:t>the</a:t>
            </a:r>
            <a:r>
              <a:rPr lang="he-IL" dirty="0" smtClean="0"/>
              <a:t> LEADER </a:t>
            </a:r>
            <a:r>
              <a:rPr lang="he-IL" dirty="0" err="1" smtClean="0"/>
              <a:t>trial</a:t>
            </a:r>
            <a:r>
              <a:rPr lang="he-IL" dirty="0" smtClean="0"/>
              <a:t>, </a:t>
            </a:r>
            <a:r>
              <a:rPr lang="he-IL" dirty="0" err="1" smtClean="0"/>
              <a:t>sustained</a:t>
            </a:r>
            <a:r>
              <a:rPr lang="he-IL" dirty="0" smtClean="0"/>
              <a:t> GLP-1R </a:t>
            </a:r>
            <a:r>
              <a:rPr lang="he-IL" dirty="0" err="1" smtClean="0"/>
              <a:t>agonism</a:t>
            </a:r>
            <a:r>
              <a:rPr lang="he-IL" dirty="0" smtClean="0"/>
              <a:t> </a:t>
            </a:r>
            <a:r>
              <a:rPr lang="he-IL" dirty="0" err="1" smtClean="0"/>
              <a:t>in</a:t>
            </a:r>
            <a:r>
              <a:rPr lang="he-IL" dirty="0" smtClean="0"/>
              <a:t> </a:t>
            </a:r>
            <a:r>
              <a:rPr lang="he-IL" dirty="0" err="1" smtClean="0"/>
              <a:t>subjects</a:t>
            </a:r>
            <a:r>
              <a:rPr lang="he-IL" dirty="0" smtClean="0"/>
              <a:t> </a:t>
            </a:r>
            <a:r>
              <a:rPr lang="he-IL" dirty="0" err="1" smtClean="0"/>
              <a:t>with</a:t>
            </a:r>
            <a:r>
              <a:rPr lang="he-IL" dirty="0" smtClean="0"/>
              <a:t> T2D </a:t>
            </a:r>
            <a:r>
              <a:rPr lang="he-IL" dirty="0" err="1" smtClean="0"/>
              <a:t>at</a:t>
            </a:r>
            <a:r>
              <a:rPr lang="he-IL" dirty="0" smtClean="0"/>
              <a:t> </a:t>
            </a:r>
            <a:r>
              <a:rPr lang="he-IL" dirty="0" err="1" smtClean="0"/>
              <a:t>high</a:t>
            </a:r>
            <a:r>
              <a:rPr lang="he-IL" dirty="0" smtClean="0"/>
              <a:t> </a:t>
            </a:r>
            <a:r>
              <a:rPr lang="he-IL" dirty="0" err="1" smtClean="0"/>
              <a:t>risk</a:t>
            </a:r>
            <a:r>
              <a:rPr lang="he-IL" dirty="0" smtClean="0"/>
              <a:t> </a:t>
            </a:r>
            <a:r>
              <a:rPr lang="he-IL" dirty="0" err="1" smtClean="0"/>
              <a:t>for</a:t>
            </a:r>
            <a:r>
              <a:rPr lang="he-IL" dirty="0" smtClean="0"/>
              <a:t> CV </a:t>
            </a:r>
            <a:r>
              <a:rPr lang="he-IL" dirty="0" err="1" smtClean="0"/>
              <a:t>events</a:t>
            </a:r>
            <a:r>
              <a:rPr lang="he-IL" dirty="0" smtClean="0"/>
              <a:t> </a:t>
            </a:r>
            <a:r>
              <a:rPr lang="he-IL" dirty="0" err="1" smtClean="0"/>
              <a:t>produced</a:t>
            </a:r>
            <a:r>
              <a:rPr lang="he-IL" dirty="0" smtClean="0"/>
              <a:t> a </a:t>
            </a:r>
            <a:r>
              <a:rPr lang="he-IL" dirty="0" err="1" smtClean="0"/>
              <a:t>reduction</a:t>
            </a:r>
            <a:r>
              <a:rPr lang="he-IL" dirty="0" smtClean="0"/>
              <a:t> </a:t>
            </a:r>
            <a:r>
              <a:rPr lang="he-IL" dirty="0" err="1" smtClean="0"/>
              <a:t>in</a:t>
            </a:r>
            <a:r>
              <a:rPr lang="he-IL" dirty="0" smtClean="0"/>
              <a:t> MACE </a:t>
            </a:r>
            <a:r>
              <a:rPr lang="he-IL" dirty="0" err="1" smtClean="0"/>
              <a:t>events</a:t>
            </a:r>
            <a:r>
              <a:rPr lang="he-IL" dirty="0" smtClean="0"/>
              <a:t> </a:t>
            </a:r>
            <a:r>
              <a:rPr lang="he-IL" dirty="0" err="1" smtClean="0"/>
              <a:t>and</a:t>
            </a:r>
            <a:r>
              <a:rPr lang="he-IL" dirty="0" smtClean="0"/>
              <a:t> CV </a:t>
            </a:r>
            <a:r>
              <a:rPr lang="he-IL" dirty="0" err="1" smtClean="0"/>
              <a:t>mortality</a:t>
            </a:r>
            <a:r>
              <a:rPr lang="he-IL" dirty="0" smtClean="0"/>
              <a:t>, </a:t>
            </a:r>
            <a:r>
              <a:rPr lang="he-IL" dirty="0" err="1" smtClean="0"/>
              <a:t>balanced</a:t>
            </a:r>
            <a:r>
              <a:rPr lang="he-IL" dirty="0" smtClean="0"/>
              <a:t> </a:t>
            </a:r>
            <a:r>
              <a:rPr lang="he-IL" dirty="0" err="1" smtClean="0"/>
              <a:t>by</a:t>
            </a:r>
            <a:r>
              <a:rPr lang="he-IL" dirty="0" smtClean="0"/>
              <a:t> </a:t>
            </a:r>
            <a:r>
              <a:rPr lang="he-IL" dirty="0" err="1" smtClean="0"/>
              <a:t>gastrointestinal</a:t>
            </a:r>
            <a:r>
              <a:rPr lang="he-IL" dirty="0" smtClean="0"/>
              <a:t> </a:t>
            </a:r>
            <a:r>
              <a:rPr lang="he-IL" dirty="0" err="1" smtClean="0"/>
              <a:t>side</a:t>
            </a:r>
            <a:r>
              <a:rPr lang="he-IL" dirty="0" smtClean="0"/>
              <a:t> </a:t>
            </a:r>
            <a:r>
              <a:rPr lang="he-IL" dirty="0" err="1" smtClean="0"/>
              <a:t>effects</a:t>
            </a:r>
            <a:r>
              <a:rPr lang="he-IL" dirty="0" smtClean="0"/>
              <a:t>, </a:t>
            </a:r>
            <a:r>
              <a:rPr lang="he-IL" dirty="0" err="1" smtClean="0"/>
              <a:t>and</a:t>
            </a:r>
            <a:r>
              <a:rPr lang="he-IL" dirty="0" smtClean="0"/>
              <a:t> </a:t>
            </a:r>
            <a:r>
              <a:rPr lang="he-IL" dirty="0" err="1" smtClean="0"/>
              <a:t>lingering</a:t>
            </a:r>
            <a:r>
              <a:rPr lang="he-IL" dirty="0" smtClean="0"/>
              <a:t> </a:t>
            </a:r>
            <a:r>
              <a:rPr lang="he-IL" dirty="0" err="1" smtClean="0"/>
              <a:t>uncertainty</a:t>
            </a:r>
            <a:r>
              <a:rPr lang="he-IL" dirty="0" smtClean="0"/>
              <a:t> </a:t>
            </a:r>
            <a:r>
              <a:rPr lang="he-IL" dirty="0" err="1" smtClean="0"/>
              <a:t>about</a:t>
            </a:r>
            <a:r>
              <a:rPr lang="he-IL" dirty="0" smtClean="0"/>
              <a:t> </a:t>
            </a:r>
            <a:r>
              <a:rPr lang="he-IL" dirty="0" err="1" smtClean="0"/>
              <a:t>any</a:t>
            </a:r>
            <a:r>
              <a:rPr lang="he-IL" dirty="0" smtClean="0"/>
              <a:t> </a:t>
            </a:r>
            <a:r>
              <a:rPr lang="he-IL" dirty="0" err="1" smtClean="0"/>
              <a:t>possible</a:t>
            </a:r>
            <a:r>
              <a:rPr lang="he-IL" dirty="0" smtClean="0"/>
              <a:t> </a:t>
            </a:r>
            <a:r>
              <a:rPr lang="he-IL" dirty="0" err="1" smtClean="0"/>
              <a:t>associated</a:t>
            </a:r>
            <a:r>
              <a:rPr lang="he-IL" dirty="0" smtClean="0"/>
              <a:t> </a:t>
            </a:r>
            <a:r>
              <a:rPr lang="he-IL" dirty="0" err="1" smtClean="0"/>
              <a:t>increased</a:t>
            </a:r>
            <a:r>
              <a:rPr lang="he-IL" dirty="0" smtClean="0"/>
              <a:t> </a:t>
            </a:r>
            <a:r>
              <a:rPr lang="he-IL" dirty="0" err="1" smtClean="0"/>
              <a:t>risk</a:t>
            </a:r>
            <a:r>
              <a:rPr lang="he-IL" dirty="0" smtClean="0"/>
              <a:t> </a:t>
            </a:r>
            <a:r>
              <a:rPr lang="he-IL" dirty="0" err="1" smtClean="0"/>
              <a:t>of</a:t>
            </a:r>
            <a:r>
              <a:rPr lang="he-IL" dirty="0" smtClean="0"/>
              <a:t> </a:t>
            </a:r>
            <a:r>
              <a:rPr lang="he-IL" dirty="0" err="1" smtClean="0"/>
              <a:t>cancer</a:t>
            </a:r>
            <a:r>
              <a:rPr lang="he-IL" dirty="0" smtClean="0"/>
              <a:t>. </a:t>
            </a:r>
            <a:r>
              <a:rPr lang="he-IL" dirty="0" err="1" smtClean="0"/>
              <a:t>The</a:t>
            </a:r>
            <a:r>
              <a:rPr lang="he-IL" dirty="0" smtClean="0"/>
              <a:t> CV </a:t>
            </a:r>
            <a:r>
              <a:rPr lang="he-IL" dirty="0" err="1" smtClean="0"/>
              <a:t>benefit</a:t>
            </a:r>
            <a:r>
              <a:rPr lang="he-IL" dirty="0" smtClean="0"/>
              <a:t> </a:t>
            </a:r>
            <a:r>
              <a:rPr lang="he-IL" dirty="0" err="1" smtClean="0"/>
              <a:t>of</a:t>
            </a:r>
            <a:r>
              <a:rPr lang="he-IL" dirty="0" smtClean="0"/>
              <a:t> GLP-1RAs </a:t>
            </a:r>
            <a:r>
              <a:rPr lang="he-IL" dirty="0" err="1" smtClean="0"/>
              <a:t>in</a:t>
            </a:r>
            <a:r>
              <a:rPr lang="he-IL" dirty="0" smtClean="0"/>
              <a:t> </a:t>
            </a:r>
            <a:r>
              <a:rPr lang="he-IL" dirty="0" err="1" smtClean="0"/>
              <a:t>obese</a:t>
            </a:r>
            <a:r>
              <a:rPr lang="he-IL" dirty="0" smtClean="0"/>
              <a:t> </a:t>
            </a:r>
            <a:r>
              <a:rPr lang="he-IL" dirty="0" err="1" smtClean="0"/>
              <a:t>nondiabetic</a:t>
            </a:r>
            <a:r>
              <a:rPr lang="he-IL" dirty="0" smtClean="0"/>
              <a:t> </a:t>
            </a:r>
            <a:r>
              <a:rPr lang="he-IL" dirty="0" err="1" smtClean="0"/>
              <a:t>subjects</a:t>
            </a:r>
            <a:r>
              <a:rPr lang="he-IL" dirty="0" smtClean="0"/>
              <a:t> </a:t>
            </a:r>
            <a:r>
              <a:rPr lang="he-IL" dirty="0" err="1" smtClean="0"/>
              <a:t>has</a:t>
            </a:r>
            <a:r>
              <a:rPr lang="he-IL" dirty="0" smtClean="0"/>
              <a:t> </a:t>
            </a:r>
            <a:r>
              <a:rPr lang="he-IL" dirty="0" err="1" smtClean="0"/>
              <a:t>not</a:t>
            </a:r>
            <a:r>
              <a:rPr lang="he-IL" dirty="0" smtClean="0"/>
              <a:t> </a:t>
            </a:r>
            <a:r>
              <a:rPr lang="he-IL" dirty="0" err="1" smtClean="0"/>
              <a:t>been</a:t>
            </a:r>
            <a:r>
              <a:rPr lang="he-IL" dirty="0" smtClean="0"/>
              <a:t> </a:t>
            </a:r>
            <a:r>
              <a:rPr lang="he-IL" dirty="0" err="1" smtClean="0"/>
              <a:t>established</a:t>
            </a:r>
            <a:r>
              <a:rPr lang="he-IL" dirty="0" smtClean="0"/>
              <a:t>.</a:t>
            </a:r>
            <a:endParaRPr lang="he-IL" dirty="0"/>
          </a:p>
        </p:txBody>
      </p:sp>
      <p:sp>
        <p:nvSpPr>
          <p:cNvPr id="4" name="Slide Number Placeholder 3"/>
          <p:cNvSpPr>
            <a:spLocks noGrp="1"/>
          </p:cNvSpPr>
          <p:nvPr>
            <p:ph type="sldNum" sz="quarter" idx="10"/>
          </p:nvPr>
        </p:nvSpPr>
        <p:spPr/>
        <p:txBody>
          <a:bodyPr/>
          <a:lstStyle/>
          <a:p>
            <a:pPr>
              <a:defRPr/>
            </a:pPr>
            <a:fld id="{6BBB935C-7C44-411F-83BE-6DF2428951A9}" type="slidenum">
              <a:rPr lang="he-IL" smtClean="0"/>
              <a:pPr>
                <a:defRPr/>
              </a:pPr>
              <a:t>25</a:t>
            </a:fld>
            <a:endParaRPr lang="he-IL" dirty="0"/>
          </a:p>
        </p:txBody>
      </p:sp>
    </p:spTree>
    <p:extLst>
      <p:ext uri="{BB962C8B-B14F-4D97-AF65-F5344CB8AC3E}">
        <p14:creationId xmlns:p14="http://schemas.microsoft.com/office/powerpoint/2010/main" val="3999740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576E89B1-B476-4C59-A1AE-E6F2A1941AB8}" type="slidenum">
              <a:rPr lang="he-IL" smtClean="0"/>
              <a:pPr/>
              <a:t>26</a:t>
            </a:fld>
            <a:endParaRPr lang="he-IL" dirty="0"/>
          </a:p>
        </p:txBody>
      </p:sp>
    </p:spTree>
    <p:extLst>
      <p:ext uri="{BB962C8B-B14F-4D97-AF65-F5344CB8AC3E}">
        <p14:creationId xmlns:p14="http://schemas.microsoft.com/office/powerpoint/2010/main" val="154937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err="1" smtClean="0"/>
              <a:t>עידכונים</a:t>
            </a:r>
            <a:r>
              <a:rPr lang="he-IL" dirty="0" smtClean="0"/>
              <a:t> </a:t>
            </a:r>
            <a:r>
              <a:rPr lang="he-IL" dirty="0" err="1" smtClean="0"/>
              <a:t>מהגיידליינס</a:t>
            </a:r>
            <a:r>
              <a:rPr lang="he-IL" baseline="0" dirty="0" smtClean="0"/>
              <a:t> של 2018 של שני האיגודים – </a:t>
            </a:r>
            <a:r>
              <a:rPr lang="en-US" baseline="0" dirty="0" smtClean="0"/>
              <a:t>ADA</a:t>
            </a:r>
            <a:r>
              <a:rPr lang="he-IL" baseline="0" dirty="0" smtClean="0"/>
              <a:t> ו </a:t>
            </a:r>
            <a:r>
              <a:rPr lang="en-US" baseline="0" dirty="0" smtClean="0"/>
              <a:t>AACE</a:t>
            </a:r>
            <a:endParaRPr lang="en-US" dirty="0"/>
          </a:p>
        </p:txBody>
      </p:sp>
      <p:sp>
        <p:nvSpPr>
          <p:cNvPr id="4" name="Slide Number Placeholder 3"/>
          <p:cNvSpPr>
            <a:spLocks noGrp="1"/>
          </p:cNvSpPr>
          <p:nvPr>
            <p:ph type="sldNum" sz="quarter" idx="10"/>
          </p:nvPr>
        </p:nvSpPr>
        <p:spPr/>
        <p:txBody>
          <a:bodyPr/>
          <a:lstStyle/>
          <a:p>
            <a:fld id="{61D21BAE-4E01-40D3-A618-4773C5E945D7}" type="slidenum">
              <a:rPr lang="en-GB" smtClean="0">
                <a:solidFill>
                  <a:prstClr val="black"/>
                </a:solidFill>
                <a:latin typeface="Calibri"/>
              </a:rPr>
              <a:pPr/>
              <a:t>27</a:t>
            </a:fld>
            <a:endParaRPr lang="en-GB" dirty="0">
              <a:solidFill>
                <a:prstClr val="black"/>
              </a:solidFill>
              <a:latin typeface="Calibri"/>
            </a:endParaRPr>
          </a:p>
        </p:txBody>
      </p:sp>
    </p:spTree>
    <p:extLst>
      <p:ext uri="{BB962C8B-B14F-4D97-AF65-F5344CB8AC3E}">
        <p14:creationId xmlns:p14="http://schemas.microsoft.com/office/powerpoint/2010/main" val="141937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u="sng" kern="1200" dirty="0" smtClean="0">
                <a:solidFill>
                  <a:schemeClr val="tx1"/>
                </a:solidFill>
                <a:effectLst/>
                <a:latin typeface="Arial" pitchFamily="34" charset="0"/>
                <a:ea typeface="+mn-ea"/>
                <a:cs typeface="+mn-cs"/>
              </a:rPr>
              <a:t>לא</a:t>
            </a:r>
            <a:r>
              <a:rPr lang="he-IL" sz="1200" kern="1200" dirty="0" smtClean="0">
                <a:solidFill>
                  <a:schemeClr val="tx1"/>
                </a:solidFill>
                <a:effectLst/>
                <a:latin typeface="Arial" pitchFamily="34" charset="0"/>
                <a:ea typeface="+mn-ea"/>
                <a:cs typeface="+mn-cs"/>
              </a:rPr>
              <a:t> נצפתה השפעה של הטיפול ב-</a:t>
            </a:r>
            <a:r>
              <a:rPr lang="en-US" sz="1200" kern="1200" dirty="0" smtClean="0">
                <a:solidFill>
                  <a:schemeClr val="tx1"/>
                </a:solidFill>
                <a:effectLst/>
                <a:latin typeface="Arial" pitchFamily="34" charset="0"/>
                <a:ea typeface="+mn-ea"/>
                <a:cs typeface="+mn-cs"/>
              </a:rPr>
              <a:t>evolocumab  </a:t>
            </a:r>
            <a:r>
              <a:rPr lang="he-IL" sz="1200" kern="1200" dirty="0" smtClean="0">
                <a:solidFill>
                  <a:schemeClr val="tx1"/>
                </a:solidFill>
                <a:effectLst/>
                <a:latin typeface="Arial" pitchFamily="34" charset="0"/>
                <a:ea typeface="+mn-ea"/>
                <a:cs typeface="+mn-cs"/>
              </a:rPr>
              <a:t> </a:t>
            </a:r>
            <a:r>
              <a:rPr lang="he-IL" sz="1200" b="1" kern="1200" dirty="0" smtClean="0">
                <a:solidFill>
                  <a:schemeClr val="tx1"/>
                </a:solidFill>
                <a:effectLst/>
                <a:latin typeface="Arial" pitchFamily="34" charset="0"/>
                <a:ea typeface="+mn-ea"/>
                <a:cs typeface="+mn-cs"/>
              </a:rPr>
              <a:t>על תמותה קרדיווסקולרית</a:t>
            </a:r>
            <a:r>
              <a:rPr lang="he-IL" sz="1200" kern="1200" dirty="0" smtClean="0">
                <a:solidFill>
                  <a:schemeClr val="tx1"/>
                </a:solidFill>
                <a:effectLst/>
                <a:latin typeface="Arial" pitchFamily="34" charset="0"/>
                <a:ea typeface="+mn-ea"/>
                <a:cs typeface="+mn-cs"/>
              </a:rPr>
              <a:t>. ייתכן שזה נובע ממשך המחקר</a:t>
            </a:r>
            <a:r>
              <a:rPr lang="he-IL" sz="1200" kern="1200" baseline="0" dirty="0" smtClean="0">
                <a:solidFill>
                  <a:schemeClr val="tx1"/>
                </a:solidFill>
                <a:effectLst/>
                <a:latin typeface="Arial" pitchFamily="34" charset="0"/>
                <a:ea typeface="+mn-ea"/>
                <a:cs typeface="+mn-cs"/>
              </a:rPr>
              <a:t> שהיה קצר יחסית (חציון של 26 חודשים) וייתכן שמשך זמן מעקב ממושך יותר יראה השפעה של הטיפול גם על תמותה, מקווים לראות השפעה במחקר ה</a:t>
            </a:r>
            <a:r>
              <a:rPr lang="en-US" sz="1200" kern="1200" baseline="0" dirty="0" smtClean="0">
                <a:solidFill>
                  <a:schemeClr val="tx1"/>
                </a:solidFill>
                <a:effectLst/>
                <a:latin typeface="Arial" pitchFamily="34" charset="0"/>
                <a:ea typeface="+mn-ea"/>
                <a:cs typeface="+mn-cs"/>
              </a:rPr>
              <a:t>odyssey outcomes-</a:t>
            </a:r>
            <a:r>
              <a:rPr lang="he-IL" sz="1200" kern="1200" baseline="0" dirty="0" smtClean="0">
                <a:solidFill>
                  <a:schemeClr val="tx1"/>
                </a:solidFill>
                <a:effectLst/>
                <a:latin typeface="Arial" pitchFamily="34" charset="0"/>
                <a:ea typeface="+mn-ea"/>
                <a:cs typeface="+mn-cs"/>
              </a:rPr>
              <a:t> מאחר ומשך זמן המעקב בו ארוך יותר משמעותית (5 שנים מקסימום זמן מעקב לעומת 3 שנים ב-</a:t>
            </a:r>
            <a:r>
              <a:rPr lang="en-US" sz="1200" kern="1200" baseline="0" dirty="0" err="1" smtClean="0">
                <a:solidFill>
                  <a:schemeClr val="tx1"/>
                </a:solidFill>
                <a:effectLst/>
                <a:latin typeface="Arial" pitchFamily="34" charset="0"/>
                <a:ea typeface="+mn-ea"/>
                <a:cs typeface="+mn-cs"/>
              </a:rPr>
              <a:t>fourier</a:t>
            </a:r>
            <a:r>
              <a:rPr lang="he-IL" sz="1200" kern="1200" baseline="0" dirty="0" smtClean="0">
                <a:solidFill>
                  <a:schemeClr val="tx1"/>
                </a:solidFill>
                <a:effectLst/>
                <a:latin typeface="Arial" pitchFamily="34" charset="0"/>
                <a:ea typeface="+mn-ea"/>
                <a:cs typeface="+mn-cs"/>
              </a:rPr>
              <a:t>).</a:t>
            </a:r>
            <a:endParaRPr lang="en-US" sz="1200" kern="1200" dirty="0" smtClean="0">
              <a:solidFill>
                <a:schemeClr val="tx1"/>
              </a:solidFill>
              <a:effectLst/>
              <a:latin typeface="Arial" pitchFamily="34" charset="0"/>
              <a:ea typeface="+mn-ea"/>
              <a:cs typeface="+mn-cs"/>
            </a:endParaRPr>
          </a:p>
          <a:p>
            <a:endParaRPr lang="he-IL" dirty="0" smtClean="0"/>
          </a:p>
          <a:p>
            <a:endParaRPr lang="he-IL" dirty="0"/>
          </a:p>
        </p:txBody>
      </p:sp>
      <p:sp>
        <p:nvSpPr>
          <p:cNvPr id="4" name="Slide Number Placeholder 3"/>
          <p:cNvSpPr>
            <a:spLocks noGrp="1"/>
          </p:cNvSpPr>
          <p:nvPr>
            <p:ph type="sldNum" sz="quarter" idx="10"/>
          </p:nvPr>
        </p:nvSpPr>
        <p:spPr/>
        <p:txBody>
          <a:bodyPr/>
          <a:lstStyle/>
          <a:p>
            <a:fld id="{1B06CD8F-B7ED-4A05-9FB1-A01CC0EF02CC}" type="slidenum">
              <a:rPr lang="fr-FR" smtClean="0">
                <a:solidFill>
                  <a:prstClr val="black"/>
                </a:solidFill>
              </a:rPr>
              <a:pPr/>
              <a:t>9</a:t>
            </a:fld>
            <a:endParaRPr lang="fr-FR" dirty="0">
              <a:solidFill>
                <a:prstClr val="black"/>
              </a:solidFill>
            </a:endParaRPr>
          </a:p>
        </p:txBody>
      </p:sp>
    </p:spTree>
    <p:extLst>
      <p:ext uri="{BB962C8B-B14F-4D97-AF65-F5344CB8AC3E}">
        <p14:creationId xmlns:p14="http://schemas.microsoft.com/office/powerpoint/2010/main" val="179197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2C595D8D-87C4-46CD-BAF2-0C603E344356}" type="slidenum">
              <a:rPr lang="he-IL" smtClean="0"/>
              <a:pPr/>
              <a:t>28</a:t>
            </a:fld>
            <a:endParaRPr lang="he-IL" dirty="0"/>
          </a:p>
        </p:txBody>
      </p:sp>
    </p:spTree>
    <p:extLst>
      <p:ext uri="{BB962C8B-B14F-4D97-AF65-F5344CB8AC3E}">
        <p14:creationId xmlns:p14="http://schemas.microsoft.com/office/powerpoint/2010/main" val="2325546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75D398C-9EB5-48F5-B20D-1C4D3E6B767F}" type="slidenum">
              <a:rPr lang="he-IL" smtClean="0"/>
              <a:t>35</a:t>
            </a:fld>
            <a:endParaRPr lang="he-IL" dirty="0"/>
          </a:p>
        </p:txBody>
      </p:sp>
    </p:spTree>
    <p:extLst>
      <p:ext uri="{BB962C8B-B14F-4D97-AF65-F5344CB8AC3E}">
        <p14:creationId xmlns:p14="http://schemas.microsoft.com/office/powerpoint/2010/main" val="347860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defTabSz="914310">
              <a:buFont typeface="Arial" panose="020B0604020202020204" pitchFamily="34" charset="0"/>
              <a:buChar char="•"/>
              <a:defRPr/>
            </a:pPr>
            <a:r>
              <a:rPr lang="en-GB" dirty="0" smtClean="0"/>
              <a:t>NOTE: In</a:t>
            </a:r>
            <a:r>
              <a:rPr lang="en-GB" baseline="0" dirty="0" smtClean="0"/>
              <a:t> their 2016 update, t</a:t>
            </a:r>
            <a:r>
              <a:rPr lang="en-GB" dirty="0" smtClean="0"/>
              <a:t>he ESC</a:t>
            </a:r>
            <a:r>
              <a:rPr lang="en-GB" baseline="0" dirty="0" smtClean="0"/>
              <a:t> guidelines recommend the use of ACE inhibitors or angiotensin receptor blockers in patients with hypertension and microalbuminuria</a:t>
            </a:r>
            <a:endParaRPr lang="en-GB" dirty="0" smtClean="0"/>
          </a:p>
          <a:p>
            <a:pPr marL="171434" indent="-171434">
              <a:buFont typeface="Arial" panose="020B0604020202020204" pitchFamily="34" charset="0"/>
              <a:buChar char="•"/>
            </a:pPr>
            <a:r>
              <a:rPr lang="en-GB" dirty="0" smtClean="0"/>
              <a:t>All guidelines emphasise the importance of a multifactorial approach to reducing cardiovascular risk in patients with T2DM by addressing all modifiable risk factors, </a:t>
            </a:r>
          </a:p>
          <a:p>
            <a:pPr marL="171434" indent="-171434">
              <a:buFont typeface="Arial" panose="020B0604020202020204" pitchFamily="34" charset="0"/>
              <a:buChar char="•"/>
            </a:pPr>
            <a:r>
              <a:rPr lang="en-GB" dirty="0" smtClean="0"/>
              <a:t>This approach is evidence based and the STENO-2 study</a:t>
            </a:r>
            <a:r>
              <a:rPr lang="en-GB" baseline="30000" dirty="0" smtClean="0"/>
              <a:t>1</a:t>
            </a:r>
            <a:r>
              <a:rPr lang="en-GB" dirty="0" smtClean="0"/>
              <a:t> in particular established the benefits</a:t>
            </a:r>
            <a:r>
              <a:rPr lang="en-GB" baseline="0" dirty="0" smtClean="0"/>
              <a:t> of </a:t>
            </a:r>
            <a:r>
              <a:rPr lang="en-GB" dirty="0" smtClean="0"/>
              <a:t>a multi-factorial approach to the management of patients with type 2 diabetes. </a:t>
            </a:r>
          </a:p>
          <a:p>
            <a:pPr marL="628589" lvl="1" indent="-171434">
              <a:buFont typeface="Arial" panose="020B0604020202020204" pitchFamily="34" charset="0"/>
              <a:buChar char="•"/>
            </a:pPr>
            <a:r>
              <a:rPr lang="en-GB" dirty="0" smtClean="0"/>
              <a:t>STENO-2 study investigated the effect of intensive treatment, on death from any cause and from CV causes, in</a:t>
            </a:r>
            <a:r>
              <a:rPr lang="en-GB" baseline="0" dirty="0" smtClean="0"/>
              <a:t> T2DM patients with persistent microalbuminuria. The study showed that a</a:t>
            </a:r>
            <a:r>
              <a:rPr lang="en-GB" dirty="0" smtClean="0"/>
              <a:t>t-risk T2DM patients receiving intensive intervention with multiple drug combinations and behaviour modification had sustained beneficial effects with respect to vascular complications and on rates of death from any cause and from cardiovascular causes.</a:t>
            </a:r>
          </a:p>
          <a:p>
            <a:pPr marL="628589" lvl="1" indent="-171434">
              <a:buFont typeface="Arial" panose="020B0604020202020204" pitchFamily="34" charset="0"/>
              <a:buChar char="•"/>
            </a:pPr>
            <a:r>
              <a:rPr lang="en-GB" dirty="0" smtClean="0"/>
              <a:t>STENO-2 study details: </a:t>
            </a:r>
          </a:p>
          <a:p>
            <a:pPr marL="1085744" lvl="2" indent="-171434">
              <a:buFont typeface="Arial" panose="020B0604020202020204" pitchFamily="34" charset="0"/>
              <a:buChar char="•"/>
            </a:pPr>
            <a:r>
              <a:rPr lang="en-GB" dirty="0" smtClean="0"/>
              <a:t>160 white Danish patients with type 2 diabetes (defined according to the criteria of the World Health Organization) </a:t>
            </a:r>
          </a:p>
          <a:p>
            <a:pPr marL="1085744" lvl="2" indent="-171434">
              <a:buFont typeface="Arial" panose="020B0604020202020204" pitchFamily="34" charset="0"/>
              <a:buChar char="•"/>
            </a:pPr>
            <a:r>
              <a:rPr lang="en-GB" dirty="0" smtClean="0"/>
              <a:t>All had persistent microalbuminuria </a:t>
            </a:r>
          </a:p>
          <a:p>
            <a:pPr marL="1085744" lvl="2" indent="-171434">
              <a:buFont typeface="Arial" panose="020B0604020202020204" pitchFamily="34" charset="0"/>
              <a:buChar char="•"/>
            </a:pPr>
            <a:r>
              <a:rPr lang="en-GB" dirty="0" smtClean="0"/>
              <a:t>Patients randomly assigned to receive either conventional multifactorial treatment or intensified, target-driven therapy</a:t>
            </a:r>
          </a:p>
          <a:p>
            <a:pPr marL="1085744" lvl="2" indent="-171434">
              <a:buFont typeface="Arial" panose="020B0604020202020204" pitchFamily="34" charset="0"/>
              <a:buChar char="•"/>
            </a:pPr>
            <a:r>
              <a:rPr lang="en-GB" dirty="0" smtClean="0"/>
              <a:t>Treatment targets: Hb</a:t>
            </a:r>
            <a:r>
              <a:rPr lang="en-GB" baseline="-25000" dirty="0" smtClean="0"/>
              <a:t>A1c</a:t>
            </a:r>
            <a:r>
              <a:rPr lang="en-GB" baseline="0" dirty="0" smtClean="0"/>
              <a:t> &lt;6.5%; fasting serum total cholesterol level &lt;4.5 </a:t>
            </a:r>
            <a:r>
              <a:rPr lang="en-GB" baseline="0" dirty="0" err="1" smtClean="0"/>
              <a:t>mmol</a:t>
            </a:r>
            <a:r>
              <a:rPr lang="en-GB" baseline="0" dirty="0" smtClean="0"/>
              <a:t>/L; </a:t>
            </a:r>
            <a:r>
              <a:rPr lang="en-GB" dirty="0" smtClean="0"/>
              <a:t>fasting serum triglyceride </a:t>
            </a:r>
            <a:r>
              <a:rPr lang="en-GB" baseline="0" dirty="0" smtClean="0"/>
              <a:t>&lt;1.7 </a:t>
            </a:r>
            <a:r>
              <a:rPr lang="en-GB" baseline="0" dirty="0" err="1" smtClean="0"/>
              <a:t>mmol</a:t>
            </a:r>
            <a:r>
              <a:rPr lang="en-GB" baseline="0" dirty="0" smtClean="0"/>
              <a:t>/L; systolic blood pressure &lt;</a:t>
            </a:r>
            <a:r>
              <a:rPr lang="en-GB" dirty="0" smtClean="0"/>
              <a:t>130 mm Hg; diastolic blood pressure &lt;80 mm Hg</a:t>
            </a:r>
          </a:p>
          <a:p>
            <a:pPr marL="1085744" lvl="2" indent="-171434">
              <a:buFont typeface="Arial" panose="020B0604020202020204" pitchFamily="34" charset="0"/>
              <a:buChar char="•"/>
            </a:pPr>
            <a:endParaRPr lang="en-GB" dirty="0" smtClean="0"/>
          </a:p>
          <a:p>
            <a:pPr marL="70228"/>
            <a:r>
              <a:rPr lang="en-GB" dirty="0" smtClean="0"/>
              <a:t>1. </a:t>
            </a:r>
            <a:r>
              <a:rPr lang="en-GB" dirty="0" err="1" smtClean="0"/>
              <a:t>Gæde</a:t>
            </a:r>
            <a:r>
              <a:rPr lang="en-GB" dirty="0" smtClean="0"/>
              <a:t> P et. al. N </a:t>
            </a:r>
            <a:r>
              <a:rPr lang="en-GB" i="1" dirty="0" err="1" smtClean="0"/>
              <a:t>Engl</a:t>
            </a:r>
            <a:r>
              <a:rPr lang="en-GB" i="1" dirty="0" smtClean="0"/>
              <a:t> J Med </a:t>
            </a:r>
            <a:r>
              <a:rPr lang="en-GB" dirty="0" smtClean="0"/>
              <a:t>2008; 358:580-591</a:t>
            </a:r>
          </a:p>
        </p:txBody>
      </p:sp>
      <p:sp>
        <p:nvSpPr>
          <p:cNvPr id="4" name="Slide Number Placeholder 3"/>
          <p:cNvSpPr>
            <a:spLocks noGrp="1"/>
          </p:cNvSpPr>
          <p:nvPr>
            <p:ph type="sldNum" sz="quarter" idx="10"/>
          </p:nvPr>
        </p:nvSpPr>
        <p:spPr/>
        <p:txBody>
          <a:bodyPr/>
          <a:lstStyle/>
          <a:p>
            <a:fld id="{5AE68E6A-2B0E-44E5-B9E7-3D76CAC20F98}"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9786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e-IL" dirty="0" smtClean="0"/>
              <a:t>מפחית תהליכי דלקת, מוריד במשקל על ידי העלאת</a:t>
            </a:r>
            <a:r>
              <a:rPr lang="he-IL" baseline="0" dirty="0" smtClean="0"/>
              <a:t> תחושת שובע, מוריד את נפח הדם ואת לחץ הדם, כמו גם משפיע על רמות הסוכר בדם</a:t>
            </a:r>
          </a:p>
          <a:p>
            <a:endParaRPr lang="he-IL" baseline="0" dirty="0" smtClean="0"/>
          </a:p>
          <a:p>
            <a:r>
              <a:rPr lang="en-GB" sz="1200" b="0" i="0" kern="1200" dirty="0" smtClean="0">
                <a:solidFill>
                  <a:schemeClr val="tx1"/>
                </a:solidFill>
                <a:effectLst/>
                <a:latin typeface="+mn-lt"/>
                <a:ea typeface="+mn-ea"/>
                <a:cs typeface="+mn-cs"/>
              </a:rPr>
              <a:t>Triacylglycerol</a:t>
            </a:r>
            <a:r>
              <a:rPr lang="en-US" sz="1200" b="0" i="0" kern="1200" dirty="0" smtClean="0">
                <a:solidFill>
                  <a:schemeClr val="tx1"/>
                </a:solidFill>
                <a:effectLst/>
                <a:latin typeface="+mn-lt"/>
                <a:ea typeface="+mn-ea"/>
                <a:cs typeface="+mn-cs"/>
              </a:rPr>
              <a:t> - TAG</a:t>
            </a:r>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12</a:t>
            </a:fld>
            <a:endParaRPr lang="en-GB" dirty="0"/>
          </a:p>
        </p:txBody>
      </p:sp>
    </p:spTree>
    <p:extLst>
      <p:ext uri="{BB962C8B-B14F-4D97-AF65-F5344CB8AC3E}">
        <p14:creationId xmlns:p14="http://schemas.microsoft.com/office/powerpoint/2010/main" val="61090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r>
              <a:rPr lang="he-IL" b="1" dirty="0" err="1" smtClean="0"/>
              <a:t>Unique</a:t>
            </a:r>
            <a:r>
              <a:rPr lang="he-IL" b="1" dirty="0" smtClean="0"/>
              <a:t> </a:t>
            </a:r>
            <a:r>
              <a:rPr lang="he-IL" b="1" dirty="0" err="1" smtClean="0"/>
              <a:t>and</a:t>
            </a:r>
            <a:r>
              <a:rPr lang="he-IL" b="1" dirty="0" smtClean="0"/>
              <a:t> </a:t>
            </a:r>
            <a:r>
              <a:rPr lang="he-IL" b="1" dirty="0" err="1" smtClean="0"/>
              <a:t>safe</a:t>
            </a:r>
            <a:r>
              <a:rPr lang="he-IL" b="1" dirty="0" smtClean="0"/>
              <a:t> </a:t>
            </a:r>
            <a:r>
              <a:rPr lang="he-IL" b="1" dirty="0" err="1" smtClean="0"/>
              <a:t>mechanism</a:t>
            </a:r>
            <a:r>
              <a:rPr lang="he-IL" b="1" dirty="0" smtClean="0"/>
              <a:t> </a:t>
            </a:r>
            <a:r>
              <a:rPr lang="he-IL" b="1" dirty="0" err="1" smtClean="0"/>
              <a:t>of</a:t>
            </a:r>
            <a:r>
              <a:rPr lang="he-IL" b="1" dirty="0" smtClean="0"/>
              <a:t> </a:t>
            </a:r>
            <a:r>
              <a:rPr lang="he-IL" b="1" dirty="0" err="1" smtClean="0"/>
              <a:t>action</a:t>
            </a:r>
            <a:endParaRPr lang="he-IL" b="1" dirty="0" smtClean="0"/>
          </a:p>
          <a:p>
            <a:r>
              <a:rPr lang="he-IL" dirty="0" smtClean="0"/>
              <a:t>A </a:t>
            </a:r>
            <a:r>
              <a:rPr lang="he-IL" dirty="0" err="1" smtClean="0"/>
              <a:t>lot</a:t>
            </a:r>
            <a:r>
              <a:rPr lang="he-IL" baseline="0" dirty="0" smtClean="0"/>
              <a:t> </a:t>
            </a:r>
            <a:r>
              <a:rPr lang="he-IL" baseline="0" dirty="0" err="1" smtClean="0"/>
              <a:t>of</a:t>
            </a:r>
            <a:r>
              <a:rPr lang="he-IL" baseline="0" dirty="0" smtClean="0"/>
              <a:t> </a:t>
            </a:r>
            <a:r>
              <a:rPr lang="he-IL" baseline="0" dirty="0" err="1" smtClean="0"/>
              <a:t>research</a:t>
            </a:r>
            <a:r>
              <a:rPr lang="he-IL" baseline="0" dirty="0" smtClean="0"/>
              <a:t> </a:t>
            </a:r>
            <a:r>
              <a:rPr lang="he-IL" baseline="0" dirty="0" err="1" smtClean="0"/>
              <a:t>has</a:t>
            </a:r>
            <a:r>
              <a:rPr lang="he-IL" baseline="0" dirty="0" smtClean="0"/>
              <a:t> </a:t>
            </a:r>
            <a:r>
              <a:rPr lang="he-IL" baseline="0" dirty="0" err="1" smtClean="0"/>
              <a:t>been</a:t>
            </a:r>
            <a:r>
              <a:rPr lang="he-IL" baseline="0" dirty="0" smtClean="0"/>
              <a:t> </a:t>
            </a:r>
            <a:r>
              <a:rPr lang="he-IL" baseline="0" dirty="0" err="1" smtClean="0"/>
              <a:t>conducted</a:t>
            </a:r>
            <a:r>
              <a:rPr lang="he-IL" baseline="0" dirty="0" smtClean="0"/>
              <a:t> </a:t>
            </a:r>
            <a:r>
              <a:rPr lang="he-IL" baseline="0" dirty="0" err="1" smtClean="0"/>
              <a:t>regarding</a:t>
            </a:r>
            <a:r>
              <a:rPr lang="he-IL" baseline="0" dirty="0" smtClean="0"/>
              <a:t> </a:t>
            </a:r>
            <a:r>
              <a:rPr lang="he-IL" baseline="0" dirty="0" err="1" smtClean="0"/>
              <a:t>the</a:t>
            </a:r>
            <a:r>
              <a:rPr lang="he-IL" baseline="0" dirty="0" smtClean="0"/>
              <a:t> CV </a:t>
            </a:r>
            <a:r>
              <a:rPr lang="he-IL" baseline="0" dirty="0" err="1" smtClean="0"/>
              <a:t>effects</a:t>
            </a:r>
            <a:r>
              <a:rPr lang="he-IL" baseline="0" dirty="0" smtClean="0"/>
              <a:t> </a:t>
            </a:r>
            <a:r>
              <a:rPr lang="he-IL" baseline="0" dirty="0" err="1" smtClean="0"/>
              <a:t>of</a:t>
            </a:r>
            <a:r>
              <a:rPr lang="he-IL" baseline="0" dirty="0" smtClean="0"/>
              <a:t> GLP-1. </a:t>
            </a:r>
            <a:r>
              <a:rPr lang="he-IL" baseline="0" dirty="0" err="1" smtClean="0"/>
              <a:t>T</a:t>
            </a:r>
            <a:r>
              <a:rPr lang="he-IL" dirty="0" err="1" smtClean="0"/>
              <a:t>he</a:t>
            </a:r>
            <a:r>
              <a:rPr lang="he-IL" dirty="0" smtClean="0"/>
              <a:t> </a:t>
            </a:r>
            <a:r>
              <a:rPr lang="he-IL" dirty="0" err="1" smtClean="0"/>
              <a:t>recent</a:t>
            </a:r>
            <a:r>
              <a:rPr lang="he-IL" dirty="0" smtClean="0"/>
              <a:t> </a:t>
            </a:r>
            <a:r>
              <a:rPr lang="he-IL" dirty="0" err="1" smtClean="0"/>
              <a:t>quite</a:t>
            </a:r>
            <a:r>
              <a:rPr lang="he-IL" dirty="0" smtClean="0"/>
              <a:t> </a:t>
            </a:r>
            <a:r>
              <a:rPr lang="he-IL" dirty="0" err="1" smtClean="0"/>
              <a:t>extensive</a:t>
            </a:r>
            <a:r>
              <a:rPr lang="he-IL" baseline="0" dirty="0" smtClean="0"/>
              <a:t> </a:t>
            </a:r>
            <a:r>
              <a:rPr lang="he-IL" baseline="0" dirty="0" err="1" smtClean="0"/>
              <a:t>review</a:t>
            </a:r>
            <a:r>
              <a:rPr lang="he-IL" baseline="0" dirty="0" smtClean="0"/>
              <a:t> </a:t>
            </a:r>
            <a:r>
              <a:rPr lang="he-IL" baseline="0" dirty="0" err="1" smtClean="0"/>
              <a:t>from</a:t>
            </a:r>
            <a:r>
              <a:rPr lang="he-IL" baseline="0" dirty="0" smtClean="0"/>
              <a:t> Drucker </a:t>
            </a:r>
            <a:r>
              <a:rPr lang="he-IL" baseline="0" dirty="0" err="1" smtClean="0"/>
              <a:t>highlights</a:t>
            </a:r>
            <a:r>
              <a:rPr lang="he-IL" baseline="0" dirty="0" smtClean="0"/>
              <a:t> </a:t>
            </a:r>
            <a:r>
              <a:rPr lang="he-IL" baseline="0" dirty="0" err="1" smtClean="0"/>
              <a:t>both</a:t>
            </a:r>
            <a:r>
              <a:rPr lang="he-IL" baseline="0" dirty="0" smtClean="0"/>
              <a:t> </a:t>
            </a:r>
            <a:r>
              <a:rPr lang="he-IL" baseline="0" dirty="0" err="1" smtClean="0"/>
              <a:t>the</a:t>
            </a:r>
            <a:r>
              <a:rPr lang="he-IL" baseline="0" dirty="0" smtClean="0"/>
              <a:t> </a:t>
            </a:r>
            <a:r>
              <a:rPr lang="he-IL" baseline="0" dirty="0" err="1" smtClean="0"/>
              <a:t>direct</a:t>
            </a:r>
            <a:r>
              <a:rPr lang="he-IL" baseline="0" dirty="0" smtClean="0"/>
              <a:t> </a:t>
            </a:r>
            <a:r>
              <a:rPr lang="he-IL" baseline="0" dirty="0" err="1" smtClean="0"/>
              <a:t>and</a:t>
            </a:r>
            <a:r>
              <a:rPr lang="he-IL" baseline="0" dirty="0" smtClean="0"/>
              <a:t> </a:t>
            </a:r>
            <a:r>
              <a:rPr lang="he-IL" baseline="0" dirty="0" err="1" smtClean="0"/>
              <a:t>indirect</a:t>
            </a:r>
            <a:r>
              <a:rPr lang="he-IL" baseline="0" dirty="0" smtClean="0"/>
              <a:t> </a:t>
            </a:r>
            <a:r>
              <a:rPr lang="he-IL" baseline="0" dirty="0" err="1" smtClean="0"/>
              <a:t>effects</a:t>
            </a:r>
            <a:r>
              <a:rPr lang="he-IL" baseline="0" dirty="0" smtClean="0"/>
              <a:t> </a:t>
            </a:r>
            <a:r>
              <a:rPr lang="he-IL" baseline="0" dirty="0" err="1" smtClean="0"/>
              <a:t>of</a:t>
            </a:r>
            <a:r>
              <a:rPr lang="he-IL" baseline="0" dirty="0" smtClean="0"/>
              <a:t> GLP-1 </a:t>
            </a:r>
            <a:r>
              <a:rPr lang="he-IL" baseline="0" dirty="0" err="1" smtClean="0"/>
              <a:t>on</a:t>
            </a:r>
            <a:r>
              <a:rPr lang="he-IL" baseline="0" dirty="0" smtClean="0"/>
              <a:t> </a:t>
            </a:r>
            <a:r>
              <a:rPr lang="he-IL" baseline="0" dirty="0" err="1" smtClean="0"/>
              <a:t>the</a:t>
            </a:r>
            <a:r>
              <a:rPr lang="he-IL" baseline="0" dirty="0" smtClean="0"/>
              <a:t> </a:t>
            </a:r>
            <a:r>
              <a:rPr lang="he-IL" baseline="0" dirty="0" err="1" smtClean="0"/>
              <a:t>heart</a:t>
            </a:r>
            <a:r>
              <a:rPr lang="he-IL" baseline="0" dirty="0" smtClean="0"/>
              <a:t> </a:t>
            </a:r>
            <a:r>
              <a:rPr lang="he-IL" baseline="0" dirty="0" err="1" smtClean="0"/>
              <a:t>and</a:t>
            </a:r>
            <a:r>
              <a:rPr lang="he-IL" baseline="0" dirty="0" smtClean="0"/>
              <a:t> </a:t>
            </a:r>
            <a:r>
              <a:rPr lang="he-IL" baseline="0" dirty="0" err="1" smtClean="0"/>
              <a:t>vessels</a:t>
            </a:r>
            <a:r>
              <a:rPr lang="he-IL" baseline="0" dirty="0" smtClean="0"/>
              <a:t>. </a:t>
            </a:r>
            <a:endParaRPr lang="he-IL" dirty="0" smtClean="0"/>
          </a:p>
          <a:p>
            <a:r>
              <a:rPr lang="he-IL" baseline="0" dirty="0" err="1" smtClean="0"/>
              <a:t>The</a:t>
            </a:r>
            <a:r>
              <a:rPr lang="he-IL" baseline="0" dirty="0" smtClean="0"/>
              <a:t> </a:t>
            </a:r>
            <a:r>
              <a:rPr lang="he-IL" baseline="0" dirty="0" err="1" smtClean="0"/>
              <a:t>potential</a:t>
            </a:r>
            <a:r>
              <a:rPr lang="he-IL" baseline="0" dirty="0" smtClean="0"/>
              <a:t> </a:t>
            </a:r>
            <a:r>
              <a:rPr lang="he-IL" baseline="0" dirty="0" err="1" smtClean="0"/>
              <a:t>effects</a:t>
            </a:r>
            <a:r>
              <a:rPr lang="he-IL" baseline="0" dirty="0" smtClean="0"/>
              <a:t> </a:t>
            </a:r>
            <a:r>
              <a:rPr lang="he-IL" baseline="0" dirty="0" err="1" smtClean="0"/>
              <a:t>on</a:t>
            </a:r>
            <a:r>
              <a:rPr lang="he-IL" baseline="0" dirty="0" smtClean="0"/>
              <a:t> </a:t>
            </a:r>
            <a:r>
              <a:rPr lang="he-IL" baseline="0" dirty="0" err="1" smtClean="0"/>
              <a:t>the</a:t>
            </a:r>
            <a:r>
              <a:rPr lang="he-IL" baseline="0" dirty="0" smtClean="0"/>
              <a:t> </a:t>
            </a:r>
            <a:r>
              <a:rPr lang="he-IL" baseline="0" dirty="0" err="1" smtClean="0"/>
              <a:t>vessel</a:t>
            </a:r>
            <a:r>
              <a:rPr lang="he-IL" baseline="0" dirty="0" smtClean="0"/>
              <a:t> </a:t>
            </a:r>
            <a:r>
              <a:rPr lang="he-IL" baseline="0" dirty="0" err="1" smtClean="0"/>
              <a:t>depicting</a:t>
            </a:r>
            <a:r>
              <a:rPr lang="he-IL" baseline="0" dirty="0" smtClean="0"/>
              <a:t> </a:t>
            </a:r>
            <a:r>
              <a:rPr lang="he-IL" baseline="0" dirty="0" err="1" smtClean="0"/>
              <a:t>both</a:t>
            </a:r>
            <a:r>
              <a:rPr lang="he-IL" baseline="0" dirty="0" smtClean="0"/>
              <a:t> a </a:t>
            </a:r>
            <a:r>
              <a:rPr lang="he-IL" baseline="0" dirty="0" err="1" smtClean="0"/>
              <a:t>reduction</a:t>
            </a:r>
            <a:r>
              <a:rPr lang="he-IL" baseline="0" dirty="0" smtClean="0"/>
              <a:t> </a:t>
            </a:r>
            <a:r>
              <a:rPr lang="he-IL" baseline="0" dirty="0" err="1" smtClean="0"/>
              <a:t>in</a:t>
            </a:r>
            <a:r>
              <a:rPr lang="he-IL" baseline="0" dirty="0" smtClean="0"/>
              <a:t> </a:t>
            </a:r>
            <a:r>
              <a:rPr lang="he-IL" baseline="0" dirty="0" err="1" smtClean="0"/>
              <a:t>inflammation</a:t>
            </a:r>
            <a:r>
              <a:rPr lang="he-IL" baseline="0" dirty="0" smtClean="0"/>
              <a:t> </a:t>
            </a:r>
            <a:r>
              <a:rPr lang="he-IL" baseline="0" dirty="0" err="1" smtClean="0"/>
              <a:t>and</a:t>
            </a:r>
            <a:r>
              <a:rPr lang="he-IL" baseline="0" dirty="0" smtClean="0"/>
              <a:t> </a:t>
            </a:r>
            <a:r>
              <a:rPr lang="he-IL" baseline="0" dirty="0" err="1" smtClean="0"/>
              <a:t>plaque</a:t>
            </a:r>
            <a:r>
              <a:rPr lang="he-IL" baseline="0" dirty="0" smtClean="0"/>
              <a:t> </a:t>
            </a:r>
            <a:r>
              <a:rPr lang="he-IL" baseline="0" dirty="0" err="1" smtClean="0"/>
              <a:t>stability</a:t>
            </a:r>
            <a:r>
              <a:rPr lang="he-IL" baseline="0" dirty="0" smtClean="0"/>
              <a:t> </a:t>
            </a:r>
            <a:r>
              <a:rPr lang="he-IL" baseline="0" dirty="0" err="1" smtClean="0"/>
              <a:t>are</a:t>
            </a:r>
            <a:r>
              <a:rPr lang="he-IL" baseline="0" dirty="0" smtClean="0"/>
              <a:t> </a:t>
            </a:r>
            <a:r>
              <a:rPr lang="he-IL" baseline="0" dirty="0" err="1" smtClean="0"/>
              <a:t>aligned</a:t>
            </a:r>
            <a:r>
              <a:rPr lang="he-IL" baseline="0" dirty="0" smtClean="0"/>
              <a:t> </a:t>
            </a:r>
            <a:r>
              <a:rPr lang="he-IL" baseline="0" dirty="0" err="1" smtClean="0"/>
              <a:t>with</a:t>
            </a:r>
            <a:r>
              <a:rPr lang="he-IL" baseline="0" dirty="0" smtClean="0"/>
              <a:t> </a:t>
            </a:r>
            <a:r>
              <a:rPr lang="he-IL" baseline="0" dirty="0" err="1" smtClean="0"/>
              <a:t>the</a:t>
            </a:r>
            <a:r>
              <a:rPr lang="he-IL" baseline="0" dirty="0" smtClean="0"/>
              <a:t> LEADER </a:t>
            </a:r>
            <a:r>
              <a:rPr lang="he-IL" baseline="0" dirty="0" err="1" smtClean="0"/>
              <a:t>primary</a:t>
            </a:r>
            <a:r>
              <a:rPr lang="he-IL" baseline="0" dirty="0" smtClean="0"/>
              <a:t> </a:t>
            </a:r>
            <a:r>
              <a:rPr lang="he-IL" baseline="0" dirty="0" err="1" smtClean="0"/>
              <a:t>publication</a:t>
            </a:r>
            <a:r>
              <a:rPr lang="he-IL" baseline="0" dirty="0" smtClean="0"/>
              <a:t> </a:t>
            </a:r>
            <a:r>
              <a:rPr lang="he-IL" baseline="0" dirty="0" err="1" smtClean="0"/>
              <a:t>on</a:t>
            </a:r>
            <a:r>
              <a:rPr lang="he-IL" baseline="0" dirty="0" smtClean="0"/>
              <a:t> </a:t>
            </a:r>
            <a:r>
              <a:rPr lang="he-IL" baseline="0" dirty="0" err="1" smtClean="0"/>
              <a:t>the</a:t>
            </a:r>
            <a:r>
              <a:rPr lang="he-IL" baseline="0" dirty="0" smtClean="0"/>
              <a:t> </a:t>
            </a:r>
            <a:r>
              <a:rPr lang="he-IL" baseline="0" dirty="0" err="1" smtClean="0"/>
              <a:t>potential</a:t>
            </a:r>
            <a:r>
              <a:rPr lang="he-IL" baseline="0" dirty="0" smtClean="0"/>
              <a:t> </a:t>
            </a:r>
            <a:r>
              <a:rPr lang="he-IL" baseline="0" dirty="0" err="1" smtClean="0"/>
              <a:t>of</a:t>
            </a:r>
            <a:r>
              <a:rPr lang="he-IL" baseline="0" dirty="0" smtClean="0"/>
              <a:t> </a:t>
            </a:r>
            <a:r>
              <a:rPr lang="he-IL" baseline="0" dirty="0" err="1" smtClean="0"/>
              <a:t>liraglutide</a:t>
            </a:r>
            <a:r>
              <a:rPr lang="he-IL" baseline="0" dirty="0" smtClean="0"/>
              <a:t> </a:t>
            </a:r>
            <a:r>
              <a:rPr lang="he-IL" baseline="0" dirty="0" err="1" smtClean="0"/>
              <a:t>to</a:t>
            </a:r>
            <a:r>
              <a:rPr lang="he-IL" baseline="0" dirty="0" smtClean="0"/>
              <a:t> </a:t>
            </a:r>
            <a:r>
              <a:rPr lang="he-IL" baseline="0" dirty="0" err="1" smtClean="0"/>
              <a:t>impact</a:t>
            </a:r>
            <a:r>
              <a:rPr lang="he-IL" baseline="0" dirty="0" smtClean="0"/>
              <a:t> </a:t>
            </a:r>
            <a:r>
              <a:rPr lang="he-IL" baseline="0" dirty="0" err="1" smtClean="0"/>
              <a:t>atherosclerotic</a:t>
            </a:r>
            <a:r>
              <a:rPr lang="he-IL" baseline="0" dirty="0" smtClean="0"/>
              <a:t> </a:t>
            </a:r>
            <a:r>
              <a:rPr lang="he-IL" baseline="0" dirty="0" err="1" smtClean="0"/>
              <a:t>progression</a:t>
            </a:r>
            <a:endParaRPr lang="he-IL" baseline="0" dirty="0" smtClean="0"/>
          </a:p>
          <a:p>
            <a:r>
              <a:rPr lang="he-IL" dirty="0" err="1" smtClean="0"/>
              <a:t>Figure</a:t>
            </a:r>
            <a:r>
              <a:rPr lang="he-IL" dirty="0" smtClean="0"/>
              <a:t> 2. </a:t>
            </a:r>
            <a:r>
              <a:rPr lang="he-IL" dirty="0" err="1" smtClean="0"/>
              <a:t>Actions</a:t>
            </a:r>
            <a:r>
              <a:rPr lang="he-IL" dirty="0" smtClean="0"/>
              <a:t> </a:t>
            </a:r>
            <a:r>
              <a:rPr lang="he-IL" dirty="0" err="1" smtClean="0"/>
              <a:t>of</a:t>
            </a:r>
            <a:r>
              <a:rPr lang="he-IL" dirty="0" smtClean="0"/>
              <a:t> </a:t>
            </a:r>
            <a:r>
              <a:rPr lang="he-IL" dirty="0" err="1" smtClean="0"/>
              <a:t>glucagon-like</a:t>
            </a:r>
            <a:r>
              <a:rPr lang="he-IL" dirty="0" smtClean="0"/>
              <a:t> peptide-1 (GLP-1) </a:t>
            </a:r>
            <a:r>
              <a:rPr lang="he-IL" dirty="0" err="1" smtClean="0"/>
              <a:t>and</a:t>
            </a:r>
            <a:r>
              <a:rPr lang="he-IL" dirty="0" smtClean="0"/>
              <a:t> GLP-1 </a:t>
            </a:r>
            <a:r>
              <a:rPr lang="he-IL" dirty="0" err="1" smtClean="0"/>
              <a:t>receptor</a:t>
            </a:r>
            <a:r>
              <a:rPr lang="he-IL" dirty="0" smtClean="0"/>
              <a:t> (GLP-1R) </a:t>
            </a:r>
            <a:r>
              <a:rPr lang="he-IL" dirty="0" err="1" smtClean="0"/>
              <a:t>agonists</a:t>
            </a:r>
            <a:r>
              <a:rPr lang="he-IL" dirty="0" smtClean="0"/>
              <a:t> </a:t>
            </a:r>
            <a:r>
              <a:rPr lang="he-IL" dirty="0" err="1" smtClean="0"/>
              <a:t>on</a:t>
            </a:r>
            <a:r>
              <a:rPr lang="he-IL" dirty="0" smtClean="0"/>
              <a:t> </a:t>
            </a:r>
            <a:r>
              <a:rPr lang="he-IL" dirty="0" err="1" smtClean="0"/>
              <a:t>the</a:t>
            </a:r>
            <a:r>
              <a:rPr lang="he-IL" dirty="0" smtClean="0"/>
              <a:t> </a:t>
            </a:r>
            <a:r>
              <a:rPr lang="he-IL" dirty="0" err="1" smtClean="0"/>
              <a:t>atria</a:t>
            </a:r>
            <a:r>
              <a:rPr lang="he-IL" dirty="0" smtClean="0"/>
              <a:t> </a:t>
            </a:r>
            <a:r>
              <a:rPr lang="he-IL" dirty="0" err="1" smtClean="0"/>
              <a:t>and</a:t>
            </a:r>
            <a:r>
              <a:rPr lang="he-IL" dirty="0" smtClean="0"/>
              <a:t> </a:t>
            </a:r>
            <a:r>
              <a:rPr lang="he-IL" dirty="0" err="1" smtClean="0"/>
              <a:t>vasculature</a:t>
            </a:r>
            <a:r>
              <a:rPr lang="he-IL" dirty="0" smtClean="0"/>
              <a:t>. GLP-</a:t>
            </a:r>
          </a:p>
          <a:p>
            <a:r>
              <a:rPr lang="he-IL" dirty="0" smtClean="0"/>
              <a:t>1R </a:t>
            </a:r>
            <a:r>
              <a:rPr lang="he-IL" dirty="0" err="1" smtClean="0"/>
              <a:t>is</a:t>
            </a:r>
            <a:r>
              <a:rPr lang="he-IL" dirty="0" smtClean="0"/>
              <a:t> </a:t>
            </a:r>
            <a:r>
              <a:rPr lang="he-IL" dirty="0" err="1" smtClean="0"/>
              <a:t>localized</a:t>
            </a:r>
            <a:r>
              <a:rPr lang="he-IL" dirty="0" smtClean="0"/>
              <a:t> </a:t>
            </a:r>
            <a:r>
              <a:rPr lang="he-IL" dirty="0" err="1" smtClean="0"/>
              <a:t>to</a:t>
            </a:r>
            <a:r>
              <a:rPr lang="he-IL" dirty="0" smtClean="0"/>
              <a:t> </a:t>
            </a:r>
            <a:r>
              <a:rPr lang="he-IL" dirty="0" err="1" smtClean="0"/>
              <a:t>atrial</a:t>
            </a:r>
            <a:r>
              <a:rPr lang="he-IL" dirty="0" smtClean="0"/>
              <a:t> </a:t>
            </a:r>
            <a:r>
              <a:rPr lang="he-IL" dirty="0" err="1" smtClean="0"/>
              <a:t>cardiomyocytes</a:t>
            </a:r>
            <a:r>
              <a:rPr lang="he-IL" dirty="0" smtClean="0"/>
              <a:t> </a:t>
            </a:r>
            <a:r>
              <a:rPr lang="he-IL" dirty="0" err="1" smtClean="0"/>
              <a:t>and</a:t>
            </a:r>
            <a:r>
              <a:rPr lang="he-IL" dirty="0" smtClean="0"/>
              <a:t> </a:t>
            </a:r>
            <a:r>
              <a:rPr lang="he-IL" dirty="0" err="1" smtClean="0"/>
              <a:t>coronary</a:t>
            </a:r>
            <a:r>
              <a:rPr lang="he-IL" dirty="0" smtClean="0"/>
              <a:t> </a:t>
            </a:r>
            <a:r>
              <a:rPr lang="he-IL" dirty="0" err="1" smtClean="0"/>
              <a:t>vascular</a:t>
            </a:r>
            <a:r>
              <a:rPr lang="he-IL" dirty="0" smtClean="0"/>
              <a:t> </a:t>
            </a:r>
            <a:r>
              <a:rPr lang="he-IL" dirty="0" err="1" smtClean="0"/>
              <a:t>smooth</a:t>
            </a:r>
            <a:r>
              <a:rPr lang="he-IL" dirty="0" smtClean="0"/>
              <a:t> </a:t>
            </a:r>
            <a:r>
              <a:rPr lang="he-IL" dirty="0" err="1" smtClean="0"/>
              <a:t>muscle</a:t>
            </a:r>
            <a:r>
              <a:rPr lang="he-IL" dirty="0" smtClean="0"/>
              <a:t> </a:t>
            </a:r>
            <a:r>
              <a:rPr lang="he-IL" dirty="0" err="1" smtClean="0"/>
              <a:t>cells</a:t>
            </a:r>
            <a:r>
              <a:rPr lang="he-IL" dirty="0" smtClean="0"/>
              <a:t> (</a:t>
            </a:r>
            <a:r>
              <a:rPr lang="he-IL" dirty="0" err="1" smtClean="0"/>
              <a:t>VSMCs</a:t>
            </a:r>
            <a:r>
              <a:rPr lang="he-IL" dirty="0" smtClean="0"/>
              <a:t>) </a:t>
            </a:r>
            <a:r>
              <a:rPr lang="he-IL" dirty="0" err="1" smtClean="0"/>
              <a:t>in</a:t>
            </a:r>
            <a:r>
              <a:rPr lang="he-IL" dirty="0" smtClean="0"/>
              <a:t> </a:t>
            </a:r>
            <a:r>
              <a:rPr lang="he-IL" dirty="0" err="1" smtClean="0"/>
              <a:t>the</a:t>
            </a:r>
            <a:r>
              <a:rPr lang="he-IL" dirty="0" smtClean="0"/>
              <a:t> </a:t>
            </a:r>
            <a:r>
              <a:rPr lang="he-IL" dirty="0" err="1" smtClean="0"/>
              <a:t>heart</a:t>
            </a:r>
            <a:r>
              <a:rPr lang="he-IL" dirty="0" smtClean="0"/>
              <a:t>. </a:t>
            </a:r>
            <a:r>
              <a:rPr lang="he-IL" dirty="0" err="1" smtClean="0"/>
              <a:t>Furthermore</a:t>
            </a:r>
            <a:r>
              <a:rPr lang="he-IL" dirty="0" smtClean="0"/>
              <a:t>, GLP-1–</a:t>
            </a:r>
            <a:r>
              <a:rPr lang="he-IL" dirty="0" err="1" smtClean="0"/>
              <a:t>mediated</a:t>
            </a:r>
            <a:endParaRPr lang="he-IL" dirty="0" smtClean="0"/>
          </a:p>
          <a:p>
            <a:r>
              <a:rPr lang="he-IL" dirty="0" err="1" smtClean="0"/>
              <a:t>increases</a:t>
            </a:r>
            <a:r>
              <a:rPr lang="he-IL" dirty="0" smtClean="0"/>
              <a:t> </a:t>
            </a:r>
            <a:r>
              <a:rPr lang="he-IL" dirty="0" err="1" smtClean="0"/>
              <a:t>in</a:t>
            </a:r>
            <a:r>
              <a:rPr lang="he-IL" dirty="0" smtClean="0"/>
              <a:t> </a:t>
            </a:r>
            <a:r>
              <a:rPr lang="he-IL" dirty="0" err="1" smtClean="0"/>
              <a:t>heart</a:t>
            </a:r>
            <a:r>
              <a:rPr lang="he-IL" dirty="0" smtClean="0"/>
              <a:t> </a:t>
            </a:r>
            <a:r>
              <a:rPr lang="he-IL" dirty="0" err="1" smtClean="0"/>
              <a:t>rate</a:t>
            </a:r>
            <a:r>
              <a:rPr lang="he-IL" dirty="0" smtClean="0"/>
              <a:t> </a:t>
            </a:r>
            <a:r>
              <a:rPr lang="he-IL" dirty="0" err="1" smtClean="0"/>
              <a:t>are</a:t>
            </a:r>
            <a:r>
              <a:rPr lang="he-IL" dirty="0" smtClean="0"/>
              <a:t> </a:t>
            </a:r>
            <a:r>
              <a:rPr lang="he-IL" dirty="0" err="1" smtClean="0"/>
              <a:t>consistent</a:t>
            </a:r>
            <a:r>
              <a:rPr lang="he-IL" dirty="0" smtClean="0"/>
              <a:t> </a:t>
            </a:r>
            <a:r>
              <a:rPr lang="he-IL" dirty="0" err="1" smtClean="0"/>
              <a:t>with</a:t>
            </a:r>
            <a:r>
              <a:rPr lang="he-IL" dirty="0" smtClean="0"/>
              <a:t> </a:t>
            </a:r>
            <a:r>
              <a:rPr lang="he-IL" dirty="0" err="1" smtClean="0"/>
              <a:t>functional</a:t>
            </a:r>
            <a:r>
              <a:rPr lang="he-IL" dirty="0" smtClean="0"/>
              <a:t> </a:t>
            </a:r>
            <a:r>
              <a:rPr lang="he-IL" dirty="0" err="1" smtClean="0"/>
              <a:t>atrial</a:t>
            </a:r>
            <a:r>
              <a:rPr lang="he-IL" dirty="0" smtClean="0"/>
              <a:t> GLP-1R </a:t>
            </a:r>
            <a:r>
              <a:rPr lang="he-IL" dirty="0" err="1" smtClean="0"/>
              <a:t>expression</a:t>
            </a:r>
            <a:r>
              <a:rPr lang="he-IL" dirty="0" smtClean="0"/>
              <a:t> </a:t>
            </a:r>
            <a:r>
              <a:rPr lang="he-IL" dirty="0" err="1" smtClean="0"/>
              <a:t>in</a:t>
            </a:r>
            <a:r>
              <a:rPr lang="he-IL" dirty="0" smtClean="0"/>
              <a:t> </a:t>
            </a:r>
            <a:r>
              <a:rPr lang="he-IL" dirty="0" err="1" smtClean="0"/>
              <a:t>pacemaker</a:t>
            </a:r>
            <a:r>
              <a:rPr lang="he-IL" dirty="0" smtClean="0"/>
              <a:t> </a:t>
            </a:r>
            <a:r>
              <a:rPr lang="he-IL" dirty="0" err="1" smtClean="0"/>
              <a:t>cells</a:t>
            </a:r>
            <a:r>
              <a:rPr lang="he-IL" dirty="0" smtClean="0"/>
              <a:t>. </a:t>
            </a:r>
            <a:r>
              <a:rPr lang="he-IL" dirty="0" err="1" smtClean="0"/>
              <a:t>The</a:t>
            </a:r>
            <a:r>
              <a:rPr lang="he-IL" dirty="0" smtClean="0"/>
              <a:t> </a:t>
            </a:r>
            <a:r>
              <a:rPr lang="he-IL" dirty="0" err="1" smtClean="0"/>
              <a:t>presence</a:t>
            </a:r>
            <a:r>
              <a:rPr lang="he-IL" dirty="0" smtClean="0"/>
              <a:t> </a:t>
            </a:r>
            <a:r>
              <a:rPr lang="he-IL" dirty="0" err="1" smtClean="0"/>
              <a:t>of</a:t>
            </a:r>
            <a:r>
              <a:rPr lang="he-IL" dirty="0" smtClean="0"/>
              <a:t> GLP-1R </a:t>
            </a:r>
            <a:r>
              <a:rPr lang="he-IL" dirty="0" err="1" smtClean="0"/>
              <a:t>on</a:t>
            </a:r>
            <a:r>
              <a:rPr lang="he-IL" dirty="0" smtClean="0"/>
              <a:t> </a:t>
            </a:r>
            <a:r>
              <a:rPr lang="he-IL" dirty="0" err="1" smtClean="0"/>
              <a:t>VSMCs</a:t>
            </a:r>
            <a:r>
              <a:rPr lang="he-IL" dirty="0" smtClean="0"/>
              <a:t>,</a:t>
            </a:r>
          </a:p>
          <a:p>
            <a:r>
              <a:rPr lang="he-IL" dirty="0" err="1" smtClean="0"/>
              <a:t>and</a:t>
            </a:r>
            <a:r>
              <a:rPr lang="he-IL" dirty="0" smtClean="0"/>
              <a:t> </a:t>
            </a:r>
            <a:r>
              <a:rPr lang="he-IL" dirty="0" err="1" smtClean="0"/>
              <a:t>dipeptidyl</a:t>
            </a:r>
            <a:r>
              <a:rPr lang="he-IL" dirty="0" smtClean="0"/>
              <a:t> peptidase-4 (DPP-4) </a:t>
            </a:r>
            <a:r>
              <a:rPr lang="he-IL" dirty="0" err="1" smtClean="0"/>
              <a:t>expressed</a:t>
            </a:r>
            <a:r>
              <a:rPr lang="he-IL" dirty="0" smtClean="0"/>
              <a:t> </a:t>
            </a:r>
            <a:r>
              <a:rPr lang="he-IL" dirty="0" err="1" smtClean="0"/>
              <a:t>in</a:t>
            </a:r>
            <a:r>
              <a:rPr lang="he-IL" dirty="0" smtClean="0"/>
              <a:t> </a:t>
            </a:r>
            <a:r>
              <a:rPr lang="he-IL" dirty="0" err="1" smtClean="0"/>
              <a:t>the</a:t>
            </a:r>
            <a:r>
              <a:rPr lang="he-IL" dirty="0" smtClean="0"/>
              <a:t> </a:t>
            </a:r>
            <a:r>
              <a:rPr lang="he-IL" dirty="0" err="1" smtClean="0"/>
              <a:t>endothelial</a:t>
            </a:r>
            <a:r>
              <a:rPr lang="he-IL" dirty="0" smtClean="0"/>
              <a:t> </a:t>
            </a:r>
            <a:r>
              <a:rPr lang="he-IL" dirty="0" err="1" smtClean="0"/>
              <a:t>cells</a:t>
            </a:r>
            <a:r>
              <a:rPr lang="he-IL" dirty="0" smtClean="0"/>
              <a:t> (</a:t>
            </a:r>
            <a:r>
              <a:rPr lang="he-IL" dirty="0" err="1" smtClean="0"/>
              <a:t>ECs</a:t>
            </a:r>
            <a:r>
              <a:rPr lang="he-IL" dirty="0" smtClean="0"/>
              <a:t>) </a:t>
            </a:r>
            <a:r>
              <a:rPr lang="he-IL" dirty="0" err="1" smtClean="0"/>
              <a:t>of</a:t>
            </a:r>
            <a:r>
              <a:rPr lang="he-IL" dirty="0" smtClean="0"/>
              <a:t> </a:t>
            </a:r>
            <a:r>
              <a:rPr lang="he-IL" dirty="0" err="1" smtClean="0"/>
              <a:t>coronary</a:t>
            </a:r>
            <a:r>
              <a:rPr lang="he-IL" dirty="0" smtClean="0"/>
              <a:t> </a:t>
            </a:r>
            <a:r>
              <a:rPr lang="he-IL" dirty="0" err="1" smtClean="0"/>
              <a:t>vasculature</a:t>
            </a:r>
            <a:r>
              <a:rPr lang="he-IL" dirty="0" smtClean="0"/>
              <a:t>, </a:t>
            </a:r>
            <a:r>
              <a:rPr lang="he-IL" dirty="0" err="1" smtClean="0"/>
              <a:t>suggests</a:t>
            </a:r>
            <a:r>
              <a:rPr lang="he-IL" dirty="0" smtClean="0"/>
              <a:t> </a:t>
            </a:r>
            <a:r>
              <a:rPr lang="he-IL" dirty="0" err="1" smtClean="0"/>
              <a:t>that</a:t>
            </a:r>
            <a:r>
              <a:rPr lang="he-IL" dirty="0" smtClean="0"/>
              <a:t> a </a:t>
            </a:r>
            <a:r>
              <a:rPr lang="he-IL" dirty="0" err="1" smtClean="0"/>
              <a:t>combination</a:t>
            </a:r>
            <a:r>
              <a:rPr lang="he-IL" dirty="0" smtClean="0"/>
              <a:t> </a:t>
            </a:r>
            <a:r>
              <a:rPr lang="he-IL" dirty="0" err="1" smtClean="0"/>
              <a:t>of</a:t>
            </a:r>
            <a:r>
              <a:rPr lang="he-IL" dirty="0" smtClean="0"/>
              <a:t> GLP-</a:t>
            </a:r>
          </a:p>
          <a:p>
            <a:r>
              <a:rPr lang="he-IL" dirty="0" smtClean="0"/>
              <a:t>1 </a:t>
            </a:r>
            <a:r>
              <a:rPr lang="he-IL" dirty="0" err="1" smtClean="0"/>
              <a:t>and</a:t>
            </a:r>
            <a:r>
              <a:rPr lang="he-IL" dirty="0" smtClean="0"/>
              <a:t> GLP-1(9–36) </a:t>
            </a:r>
            <a:r>
              <a:rPr lang="he-IL" dirty="0" err="1" smtClean="0"/>
              <a:t>action</a:t>
            </a:r>
            <a:r>
              <a:rPr lang="he-IL" dirty="0" smtClean="0"/>
              <a:t> </a:t>
            </a:r>
            <a:r>
              <a:rPr lang="he-IL" dirty="0" err="1" smtClean="0"/>
              <a:t>on</a:t>
            </a:r>
            <a:r>
              <a:rPr lang="he-IL" dirty="0" smtClean="0"/>
              <a:t> </a:t>
            </a:r>
            <a:r>
              <a:rPr lang="he-IL" dirty="0" err="1" smtClean="0"/>
              <a:t>VSMCs</a:t>
            </a:r>
            <a:r>
              <a:rPr lang="he-IL" dirty="0" smtClean="0"/>
              <a:t> </a:t>
            </a:r>
            <a:r>
              <a:rPr lang="he-IL" dirty="0" err="1" smtClean="0"/>
              <a:t>and</a:t>
            </a:r>
            <a:r>
              <a:rPr lang="he-IL" dirty="0" smtClean="0"/>
              <a:t> </a:t>
            </a:r>
            <a:r>
              <a:rPr lang="he-IL" dirty="0" err="1" smtClean="0"/>
              <a:t>endothelial</a:t>
            </a:r>
            <a:r>
              <a:rPr lang="he-IL" dirty="0" smtClean="0"/>
              <a:t> </a:t>
            </a:r>
            <a:r>
              <a:rPr lang="he-IL" dirty="0" err="1" smtClean="0"/>
              <a:t>cells</a:t>
            </a:r>
            <a:r>
              <a:rPr lang="he-IL" dirty="0" smtClean="0"/>
              <a:t>, </a:t>
            </a:r>
            <a:r>
              <a:rPr lang="he-IL" dirty="0" err="1" smtClean="0"/>
              <a:t>respectively</a:t>
            </a:r>
            <a:r>
              <a:rPr lang="he-IL" dirty="0" smtClean="0"/>
              <a:t>, </a:t>
            </a:r>
            <a:r>
              <a:rPr lang="he-IL" dirty="0" err="1" smtClean="0"/>
              <a:t>may</a:t>
            </a:r>
            <a:r>
              <a:rPr lang="he-IL" dirty="0" smtClean="0"/>
              <a:t> </a:t>
            </a:r>
            <a:r>
              <a:rPr lang="he-IL" dirty="0" err="1" smtClean="0"/>
              <a:t>be</a:t>
            </a:r>
            <a:r>
              <a:rPr lang="he-IL" dirty="0" smtClean="0"/>
              <a:t> </a:t>
            </a:r>
            <a:r>
              <a:rPr lang="he-IL" dirty="0" err="1" smtClean="0"/>
              <a:t>responsible</a:t>
            </a:r>
            <a:r>
              <a:rPr lang="he-IL" dirty="0" smtClean="0"/>
              <a:t> </a:t>
            </a:r>
            <a:r>
              <a:rPr lang="he-IL" dirty="0" err="1" smtClean="0"/>
              <a:t>for</a:t>
            </a:r>
            <a:r>
              <a:rPr lang="he-IL" dirty="0" smtClean="0"/>
              <a:t> GLP-1–</a:t>
            </a:r>
            <a:r>
              <a:rPr lang="he-IL" dirty="0" err="1" smtClean="0"/>
              <a:t>mediated</a:t>
            </a:r>
            <a:r>
              <a:rPr lang="he-IL" dirty="0" smtClean="0"/>
              <a:t> </a:t>
            </a:r>
            <a:r>
              <a:rPr lang="he-IL" dirty="0" err="1" smtClean="0"/>
              <a:t>increases</a:t>
            </a:r>
            <a:r>
              <a:rPr lang="he-IL" dirty="0" smtClean="0"/>
              <a:t> </a:t>
            </a:r>
            <a:r>
              <a:rPr lang="he-IL" dirty="0" err="1" smtClean="0"/>
              <a:t>in</a:t>
            </a:r>
            <a:r>
              <a:rPr lang="he-IL" dirty="0" smtClean="0"/>
              <a:t> </a:t>
            </a:r>
            <a:r>
              <a:rPr lang="he-IL" dirty="0" err="1" smtClean="0"/>
              <a:t>coronary</a:t>
            </a:r>
            <a:endParaRPr lang="he-IL" dirty="0" smtClean="0"/>
          </a:p>
          <a:p>
            <a:r>
              <a:rPr lang="he-IL" dirty="0" err="1" smtClean="0"/>
              <a:t>flow</a:t>
            </a:r>
            <a:r>
              <a:rPr lang="he-IL" dirty="0" smtClean="0"/>
              <a:t> </a:t>
            </a:r>
            <a:r>
              <a:rPr lang="he-IL" dirty="0" err="1" smtClean="0"/>
              <a:t>and</a:t>
            </a:r>
            <a:r>
              <a:rPr lang="he-IL" dirty="0" smtClean="0"/>
              <a:t> </a:t>
            </a:r>
            <a:r>
              <a:rPr lang="he-IL" dirty="0" err="1" smtClean="0"/>
              <a:t>subsequent</a:t>
            </a:r>
            <a:r>
              <a:rPr lang="he-IL" dirty="0" smtClean="0"/>
              <a:t> </a:t>
            </a:r>
            <a:r>
              <a:rPr lang="he-IL" dirty="0" err="1" smtClean="0"/>
              <a:t>myocardial</a:t>
            </a:r>
            <a:r>
              <a:rPr lang="he-IL" dirty="0" smtClean="0"/>
              <a:t> </a:t>
            </a:r>
            <a:r>
              <a:rPr lang="he-IL" dirty="0" err="1" smtClean="0"/>
              <a:t>glucose</a:t>
            </a:r>
            <a:r>
              <a:rPr lang="he-IL" dirty="0" smtClean="0"/>
              <a:t> </a:t>
            </a:r>
            <a:r>
              <a:rPr lang="he-IL" dirty="0" err="1" smtClean="0"/>
              <a:t>uptake</a:t>
            </a:r>
            <a:r>
              <a:rPr lang="he-IL" dirty="0" smtClean="0"/>
              <a:t>.</a:t>
            </a:r>
            <a:endParaRPr lang="he-IL" baseline="0" dirty="0" smtClean="0"/>
          </a:p>
          <a:p>
            <a:endParaRPr lang="he-IL" baseline="0" dirty="0"/>
          </a:p>
        </p:txBody>
      </p:sp>
      <p:sp>
        <p:nvSpPr>
          <p:cNvPr id="4" name="Slide Number Placeholder 3"/>
          <p:cNvSpPr>
            <a:spLocks noGrp="1"/>
          </p:cNvSpPr>
          <p:nvPr>
            <p:ph type="sldNum" sz="quarter" idx="10"/>
          </p:nvPr>
        </p:nvSpPr>
        <p:spPr/>
        <p:txBody>
          <a:bodyPr/>
          <a:lstStyle/>
          <a:p>
            <a:fld id="{576E89B1-B476-4C59-A1AE-E6F2A1941AB8}" type="slidenum">
              <a:rPr lang="he-IL" smtClean="0">
                <a:solidFill>
                  <a:srgbClr val="001965"/>
                </a:solidFill>
              </a:rPr>
              <a:pPr/>
              <a:t>13</a:t>
            </a:fld>
            <a:endParaRPr lang="he-IL" dirty="0">
              <a:solidFill>
                <a:srgbClr val="001965"/>
              </a:solidFill>
            </a:endParaRPr>
          </a:p>
        </p:txBody>
      </p:sp>
    </p:spTree>
    <p:extLst>
      <p:ext uri="{BB962C8B-B14F-4D97-AF65-F5344CB8AC3E}">
        <p14:creationId xmlns:p14="http://schemas.microsoft.com/office/powerpoint/2010/main" val="246617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381000" y="685800"/>
            <a:ext cx="6096000" cy="3429000"/>
          </a:xfrm>
          <a:ln/>
        </p:spPr>
      </p:sp>
      <p:sp>
        <p:nvSpPr>
          <p:cNvPr id="304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cs typeface="Arial" pitchFamily="34" charset="0"/>
              </a:rPr>
              <a:t>The cardio protective effect of GLP-1RA </a:t>
            </a:r>
          </a:p>
        </p:txBody>
      </p:sp>
    </p:spTree>
    <p:extLst>
      <p:ext uri="{BB962C8B-B14F-4D97-AF65-F5344CB8AC3E}">
        <p14:creationId xmlns:p14="http://schemas.microsoft.com/office/powerpoint/2010/main" val="354240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576E89B1-B476-4C59-A1AE-E6F2A1941AB8}" type="slidenum">
              <a:rPr lang="he-IL" smtClean="0"/>
              <a:pPr/>
              <a:t>15</a:t>
            </a:fld>
            <a:endParaRPr lang="he-IL" dirty="0"/>
          </a:p>
        </p:txBody>
      </p:sp>
    </p:spTree>
    <p:extLst>
      <p:ext uri="{BB962C8B-B14F-4D97-AF65-F5344CB8AC3E}">
        <p14:creationId xmlns:p14="http://schemas.microsoft.com/office/powerpoint/2010/main" val="293409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b="0" kern="1200" dirty="0" err="1" smtClean="0">
                <a:solidFill>
                  <a:schemeClr val="tx1"/>
                </a:solidFill>
                <a:effectLst/>
              </a:rPr>
              <a:t>functional</a:t>
            </a:r>
            <a:r>
              <a:rPr lang="he-IL" sz="1200" b="0" kern="1200" dirty="0" smtClean="0">
                <a:solidFill>
                  <a:schemeClr val="tx1"/>
                </a:solidFill>
                <a:effectLst/>
              </a:rPr>
              <a:t> </a:t>
            </a:r>
            <a:r>
              <a:rPr lang="he-IL" sz="1200" b="0" kern="1200" dirty="0" err="1" smtClean="0">
                <a:solidFill>
                  <a:schemeClr val="tx1"/>
                </a:solidFill>
                <a:effectLst/>
              </a:rPr>
              <a:t>abnormalities</a:t>
            </a:r>
            <a:r>
              <a:rPr lang="he-IL" sz="1200" b="0" kern="1200" dirty="0" smtClean="0">
                <a:solidFill>
                  <a:schemeClr val="tx1"/>
                </a:solidFill>
                <a:effectLst/>
              </a:rPr>
              <a:t> </a:t>
            </a:r>
            <a:r>
              <a:rPr lang="he-IL" sz="1200" b="0" kern="1200" dirty="0" err="1" smtClean="0">
                <a:solidFill>
                  <a:schemeClr val="tx1"/>
                </a:solidFill>
                <a:effectLst/>
              </a:rPr>
              <a:t>that</a:t>
            </a:r>
            <a:r>
              <a:rPr lang="he-IL" sz="1200" b="0" kern="1200" dirty="0" smtClean="0">
                <a:solidFill>
                  <a:schemeClr val="tx1"/>
                </a:solidFill>
                <a:effectLst/>
              </a:rPr>
              <a:t> </a:t>
            </a:r>
            <a:r>
              <a:rPr lang="he-IL" sz="1200" b="0" kern="1200" dirty="0" err="1" smtClean="0">
                <a:solidFill>
                  <a:schemeClr val="tx1"/>
                </a:solidFill>
                <a:effectLst/>
              </a:rPr>
              <a:t>exist</a:t>
            </a:r>
            <a:r>
              <a:rPr lang="he-IL" sz="1200" b="0" kern="1200" dirty="0" smtClean="0">
                <a:solidFill>
                  <a:schemeClr val="tx1"/>
                </a:solidFill>
                <a:effectLst/>
              </a:rPr>
              <a:t> </a:t>
            </a:r>
            <a:r>
              <a:rPr lang="he-IL" sz="1200" b="0" kern="1200" dirty="0" err="1" smtClean="0">
                <a:solidFill>
                  <a:schemeClr val="tx1"/>
                </a:solidFill>
                <a:effectLst/>
              </a:rPr>
              <a:t>during</a:t>
            </a:r>
            <a:r>
              <a:rPr lang="he-IL" sz="1200" b="0" kern="1200" dirty="0" smtClean="0">
                <a:solidFill>
                  <a:schemeClr val="tx1"/>
                </a:solidFill>
                <a:effectLst/>
              </a:rPr>
              <a:t> LV </a:t>
            </a:r>
            <a:r>
              <a:rPr lang="he-IL" sz="1200" b="0" kern="1200" dirty="0" err="1" smtClean="0">
                <a:solidFill>
                  <a:schemeClr val="tx1"/>
                </a:solidFill>
                <a:effectLst/>
              </a:rPr>
              <a:t>relaxation</a:t>
            </a:r>
            <a:r>
              <a:rPr lang="he-IL" sz="1200" b="0" kern="1200" dirty="0" smtClean="0">
                <a:solidFill>
                  <a:schemeClr val="tx1"/>
                </a:solidFill>
                <a:effectLst/>
              </a:rPr>
              <a:t> </a:t>
            </a:r>
            <a:r>
              <a:rPr lang="he-IL" sz="1200" b="0" kern="1200" dirty="0" err="1" smtClean="0">
                <a:solidFill>
                  <a:schemeClr val="tx1"/>
                </a:solidFill>
                <a:effectLst/>
              </a:rPr>
              <a:t>and</a:t>
            </a:r>
            <a:r>
              <a:rPr lang="he-IL" sz="1200" b="0" kern="1200" dirty="0" smtClean="0">
                <a:solidFill>
                  <a:schemeClr val="tx1"/>
                </a:solidFill>
                <a:effectLst/>
              </a:rPr>
              <a:t> </a:t>
            </a:r>
            <a:r>
              <a:rPr lang="he-IL" sz="1200" b="0" kern="1200" dirty="0" err="1" smtClean="0">
                <a:solidFill>
                  <a:schemeClr val="tx1"/>
                </a:solidFill>
                <a:effectLst/>
              </a:rPr>
              <a:t>filling</a:t>
            </a:r>
            <a:r>
              <a:rPr lang="he-IL" sz="1200" b="0" kern="1200" dirty="0" smtClean="0">
                <a:solidFill>
                  <a:schemeClr val="tx1"/>
                </a:solidFill>
                <a:effectLst/>
              </a:rPr>
              <a:t>. </a:t>
            </a:r>
            <a:r>
              <a:rPr lang="he-IL" sz="1200" b="0" kern="1200" dirty="0" err="1" smtClean="0">
                <a:solidFill>
                  <a:schemeClr val="tx1"/>
                </a:solidFill>
                <a:effectLst/>
              </a:rPr>
              <a:t>When</a:t>
            </a:r>
            <a:r>
              <a:rPr lang="he-IL" sz="1200" b="0" kern="1200" dirty="0" smtClean="0">
                <a:solidFill>
                  <a:schemeClr val="tx1"/>
                </a:solidFill>
                <a:effectLst/>
              </a:rPr>
              <a:t> </a:t>
            </a:r>
            <a:r>
              <a:rPr lang="he-IL" sz="1200" b="0" kern="1200" dirty="0" err="1" smtClean="0">
                <a:solidFill>
                  <a:schemeClr val="tx1"/>
                </a:solidFill>
                <a:effectLst/>
              </a:rPr>
              <a:t>such</a:t>
            </a:r>
            <a:r>
              <a:rPr lang="he-IL" sz="1200" b="0" kern="1200" dirty="0" smtClean="0">
                <a:solidFill>
                  <a:schemeClr val="tx1"/>
                </a:solidFill>
                <a:effectLst/>
              </a:rPr>
              <a:t> </a:t>
            </a:r>
            <a:r>
              <a:rPr lang="he-IL" sz="1200" b="0" kern="1200" dirty="0" err="1" smtClean="0">
                <a:solidFill>
                  <a:schemeClr val="tx1"/>
                </a:solidFill>
                <a:effectLst/>
              </a:rPr>
              <a:t>abnormalities</a:t>
            </a:r>
            <a:r>
              <a:rPr lang="he-IL" sz="1200" b="0" kern="1200" dirty="0" smtClean="0">
                <a:solidFill>
                  <a:schemeClr val="tx1"/>
                </a:solidFill>
                <a:effectLst/>
              </a:rPr>
              <a:t> </a:t>
            </a:r>
            <a:r>
              <a:rPr lang="he-IL" sz="1200" b="0" kern="1200" dirty="0" err="1" smtClean="0">
                <a:solidFill>
                  <a:schemeClr val="tx1"/>
                </a:solidFill>
                <a:effectLst/>
              </a:rPr>
              <a:t>cause</a:t>
            </a:r>
            <a:r>
              <a:rPr lang="he-IL" sz="1200" b="0" kern="1200" dirty="0" smtClean="0">
                <a:solidFill>
                  <a:schemeClr val="tx1"/>
                </a:solidFill>
                <a:effectLst/>
              </a:rPr>
              <a:t> </a:t>
            </a:r>
            <a:r>
              <a:rPr lang="he-IL" sz="1200" b="0" kern="1200" dirty="0" err="1" smtClean="0">
                <a:solidFill>
                  <a:schemeClr val="tx1"/>
                </a:solidFill>
                <a:effectLst/>
              </a:rPr>
              <a:t>or</a:t>
            </a:r>
            <a:r>
              <a:rPr lang="he-IL" sz="1200" b="0" kern="1200" dirty="0" smtClean="0">
                <a:solidFill>
                  <a:schemeClr val="tx1"/>
                </a:solidFill>
                <a:effectLst/>
              </a:rPr>
              <a:t> </a:t>
            </a:r>
            <a:r>
              <a:rPr lang="he-IL" sz="1200" b="0" kern="1200" dirty="0" err="1" smtClean="0">
                <a:solidFill>
                  <a:schemeClr val="tx1"/>
                </a:solidFill>
                <a:effectLst/>
              </a:rPr>
              <a:t>contribute</a:t>
            </a:r>
            <a:r>
              <a:rPr lang="he-IL" sz="1200" b="0" kern="1200" dirty="0" smtClean="0">
                <a:solidFill>
                  <a:schemeClr val="tx1"/>
                </a:solidFill>
                <a:effectLst/>
              </a:rPr>
              <a:t> </a:t>
            </a:r>
            <a:r>
              <a:rPr lang="he-IL" sz="1200" b="0" kern="1200" dirty="0" err="1" smtClean="0">
                <a:solidFill>
                  <a:schemeClr val="tx1"/>
                </a:solidFill>
                <a:effectLst/>
              </a:rPr>
              <a:t>to</a:t>
            </a:r>
            <a:r>
              <a:rPr lang="he-IL" sz="1200" b="0" kern="1200" dirty="0" smtClean="0">
                <a:solidFill>
                  <a:schemeClr val="tx1"/>
                </a:solidFill>
                <a:effectLst/>
              </a:rPr>
              <a:t> </a:t>
            </a:r>
            <a:r>
              <a:rPr lang="he-IL" sz="1200" b="0" kern="1200" dirty="0" err="1" smtClean="0">
                <a:solidFill>
                  <a:schemeClr val="tx1"/>
                </a:solidFill>
                <a:effectLst/>
              </a:rPr>
              <a:t>the</a:t>
            </a:r>
            <a:r>
              <a:rPr lang="he-IL" sz="1200" b="0" kern="1200" dirty="0" smtClean="0">
                <a:solidFill>
                  <a:schemeClr val="tx1"/>
                </a:solidFill>
                <a:effectLst/>
              </a:rPr>
              <a:t> </a:t>
            </a:r>
            <a:r>
              <a:rPr lang="he-IL" sz="1200" b="0" kern="1200" dirty="0" err="1" smtClean="0">
                <a:solidFill>
                  <a:schemeClr val="tx1"/>
                </a:solidFill>
                <a:effectLst/>
              </a:rPr>
              <a:t>clinical</a:t>
            </a:r>
            <a:r>
              <a:rPr lang="he-IL" sz="1200" b="0" kern="1200" dirty="0" smtClean="0">
                <a:solidFill>
                  <a:schemeClr val="tx1"/>
                </a:solidFill>
                <a:effectLst/>
              </a:rPr>
              <a:t> </a:t>
            </a:r>
            <a:r>
              <a:rPr lang="he-IL" sz="1200" b="0" kern="1200" dirty="0" err="1" smtClean="0">
                <a:solidFill>
                  <a:schemeClr val="tx1"/>
                </a:solidFill>
                <a:effectLst/>
              </a:rPr>
              <a:t>syndrome</a:t>
            </a:r>
            <a:r>
              <a:rPr lang="he-IL" sz="1200" b="0" kern="1200" dirty="0" smtClean="0">
                <a:solidFill>
                  <a:schemeClr val="tx1"/>
                </a:solidFill>
                <a:effectLst/>
              </a:rPr>
              <a:t> </a:t>
            </a:r>
            <a:r>
              <a:rPr lang="he-IL" sz="1200" b="0" kern="1200" dirty="0" err="1" smtClean="0">
                <a:solidFill>
                  <a:schemeClr val="tx1"/>
                </a:solidFill>
                <a:effectLst/>
              </a:rPr>
              <a:t>of</a:t>
            </a:r>
            <a:r>
              <a:rPr lang="he-IL" sz="1200" b="0" kern="1200" dirty="0" smtClean="0">
                <a:solidFill>
                  <a:schemeClr val="tx1"/>
                </a:solidFill>
                <a:effectLst/>
              </a:rPr>
              <a:t> </a:t>
            </a:r>
            <a:r>
              <a:rPr lang="he-IL" sz="1200" b="1" kern="1200" dirty="0" err="1" smtClean="0">
                <a:solidFill>
                  <a:schemeClr val="tx1"/>
                </a:solidFill>
                <a:effectLst/>
              </a:rPr>
              <a:t>heart</a:t>
            </a:r>
            <a:r>
              <a:rPr lang="he-IL" sz="1200" b="1" kern="1200" dirty="0" smtClean="0">
                <a:solidFill>
                  <a:schemeClr val="tx1"/>
                </a:solidFill>
                <a:effectLst/>
              </a:rPr>
              <a:t> </a:t>
            </a:r>
            <a:r>
              <a:rPr lang="he-IL" sz="1200" b="1" kern="1200" dirty="0" err="1" smtClean="0">
                <a:solidFill>
                  <a:schemeClr val="tx1"/>
                </a:solidFill>
                <a:effectLst/>
              </a:rPr>
              <a:t>failure</a:t>
            </a:r>
            <a:r>
              <a:rPr lang="he-IL" sz="1200" b="0" kern="1200" dirty="0" smtClean="0">
                <a:solidFill>
                  <a:schemeClr val="tx1"/>
                </a:solidFill>
                <a:effectLst/>
              </a:rPr>
              <a:t> </a:t>
            </a:r>
            <a:r>
              <a:rPr lang="he-IL" sz="1200" b="0" kern="1200" dirty="0" err="1" smtClean="0">
                <a:solidFill>
                  <a:schemeClr val="tx1"/>
                </a:solidFill>
                <a:effectLst/>
              </a:rPr>
              <a:t>with</a:t>
            </a:r>
            <a:r>
              <a:rPr lang="he-IL" sz="1200" b="0" kern="1200" dirty="0" smtClean="0">
                <a:solidFill>
                  <a:schemeClr val="tx1"/>
                </a:solidFill>
                <a:effectLst/>
              </a:rPr>
              <a:t> a </a:t>
            </a:r>
            <a:r>
              <a:rPr lang="he-IL" sz="1200" b="0" kern="1200" dirty="0" err="1" smtClean="0">
                <a:solidFill>
                  <a:schemeClr val="tx1"/>
                </a:solidFill>
                <a:effectLst/>
              </a:rPr>
              <a:t>normal</a:t>
            </a:r>
            <a:r>
              <a:rPr lang="he-IL" sz="1200" b="0" kern="1200" dirty="0" smtClean="0">
                <a:solidFill>
                  <a:schemeClr val="tx1"/>
                </a:solidFill>
                <a:effectLst/>
              </a:rPr>
              <a:t> LV </a:t>
            </a:r>
            <a:r>
              <a:rPr lang="he-IL" sz="1200" b="0" kern="1200" dirty="0" err="1" smtClean="0">
                <a:solidFill>
                  <a:schemeClr val="tx1"/>
                </a:solidFill>
                <a:effectLst/>
              </a:rPr>
              <a:t>ejection</a:t>
            </a:r>
            <a:r>
              <a:rPr lang="he-IL" sz="1200" b="0" kern="1200" dirty="0" smtClean="0">
                <a:solidFill>
                  <a:schemeClr val="tx1"/>
                </a:solidFill>
                <a:effectLst/>
              </a:rPr>
              <a:t> </a:t>
            </a:r>
            <a:r>
              <a:rPr lang="he-IL" sz="1200" b="0" kern="1200" dirty="0" err="1" smtClean="0">
                <a:solidFill>
                  <a:schemeClr val="tx1"/>
                </a:solidFill>
                <a:effectLst/>
              </a:rPr>
              <a:t>fraction</a:t>
            </a:r>
            <a:r>
              <a:rPr lang="he-IL" sz="1200" b="0" kern="1200" dirty="0" smtClean="0">
                <a:solidFill>
                  <a:schemeClr val="tx1"/>
                </a:solidFill>
                <a:effectLst/>
              </a:rPr>
              <a:t>, </a:t>
            </a:r>
            <a:r>
              <a:rPr lang="he-IL" sz="1200" b="0" kern="1200" dirty="0" err="1" smtClean="0">
                <a:solidFill>
                  <a:schemeClr val="tx1"/>
                </a:solidFill>
                <a:effectLst/>
              </a:rPr>
              <a:t>it</a:t>
            </a:r>
            <a:r>
              <a:rPr lang="he-IL" sz="1200" b="0" kern="1200" dirty="0" smtClean="0">
                <a:solidFill>
                  <a:schemeClr val="tx1"/>
                </a:solidFill>
                <a:effectLst/>
              </a:rPr>
              <a:t> </a:t>
            </a:r>
            <a:r>
              <a:rPr lang="he-IL" sz="1200" b="0" kern="1200" dirty="0" err="1" smtClean="0">
                <a:solidFill>
                  <a:schemeClr val="tx1"/>
                </a:solidFill>
                <a:effectLst/>
              </a:rPr>
              <a:t>is</a:t>
            </a:r>
            <a:r>
              <a:rPr lang="he-IL" sz="1200" b="0" kern="1200" dirty="0" smtClean="0">
                <a:solidFill>
                  <a:schemeClr val="tx1"/>
                </a:solidFill>
                <a:effectLst/>
              </a:rPr>
              <a:t> </a:t>
            </a:r>
            <a:r>
              <a:rPr lang="he-IL" sz="1200" b="0" kern="1200" dirty="0" err="1" smtClean="0">
                <a:solidFill>
                  <a:schemeClr val="tx1"/>
                </a:solidFill>
                <a:effectLst/>
              </a:rPr>
              <a:t>appropriate</a:t>
            </a:r>
            <a:r>
              <a:rPr lang="he-IL" sz="1200" b="0" kern="1200" dirty="0" smtClean="0">
                <a:solidFill>
                  <a:schemeClr val="tx1"/>
                </a:solidFill>
                <a:effectLst/>
              </a:rPr>
              <a:t> </a:t>
            </a:r>
            <a:r>
              <a:rPr lang="he-IL" sz="1200" b="0" kern="1200" dirty="0" err="1" smtClean="0">
                <a:solidFill>
                  <a:schemeClr val="tx1"/>
                </a:solidFill>
                <a:effectLst/>
              </a:rPr>
              <a:t>to</a:t>
            </a:r>
            <a:r>
              <a:rPr lang="he-IL" sz="1200" b="0" kern="1200" dirty="0" smtClean="0">
                <a:solidFill>
                  <a:schemeClr val="tx1"/>
                </a:solidFill>
                <a:effectLst/>
              </a:rPr>
              <a:t> </a:t>
            </a:r>
            <a:r>
              <a:rPr lang="he-IL" sz="1200" b="0" kern="1200" dirty="0" err="1" smtClean="0">
                <a:solidFill>
                  <a:schemeClr val="tx1"/>
                </a:solidFill>
                <a:effectLst/>
              </a:rPr>
              <a:t>describe</a:t>
            </a:r>
            <a:r>
              <a:rPr lang="he-IL" sz="1200" b="0" kern="1200" dirty="0" smtClean="0">
                <a:solidFill>
                  <a:schemeClr val="tx1"/>
                </a:solidFill>
                <a:effectLst/>
              </a:rPr>
              <a:t> </a:t>
            </a:r>
            <a:r>
              <a:rPr lang="he-IL" sz="1200" b="0" kern="1200" dirty="0" err="1" smtClean="0">
                <a:solidFill>
                  <a:schemeClr val="tx1"/>
                </a:solidFill>
                <a:effectLst/>
              </a:rPr>
              <a:t>the</a:t>
            </a:r>
            <a:r>
              <a:rPr lang="he-IL" sz="1200" b="0" kern="1200" dirty="0" smtClean="0">
                <a:solidFill>
                  <a:schemeClr val="tx1"/>
                </a:solidFill>
                <a:effectLst/>
              </a:rPr>
              <a:t> </a:t>
            </a:r>
            <a:r>
              <a:rPr lang="he-IL" sz="1200" b="0" kern="1200" dirty="0" err="1" smtClean="0">
                <a:solidFill>
                  <a:schemeClr val="tx1"/>
                </a:solidFill>
                <a:effectLst/>
              </a:rPr>
              <a:t>condition</a:t>
            </a:r>
            <a:r>
              <a:rPr lang="he-IL" sz="1200" b="0" kern="1200" dirty="0" smtClean="0">
                <a:solidFill>
                  <a:schemeClr val="tx1"/>
                </a:solidFill>
                <a:effectLst/>
              </a:rPr>
              <a:t> </a:t>
            </a:r>
            <a:r>
              <a:rPr lang="he-IL" sz="1200" b="0" kern="1200" dirty="0" err="1" smtClean="0">
                <a:solidFill>
                  <a:schemeClr val="tx1"/>
                </a:solidFill>
                <a:effectLst/>
              </a:rPr>
              <a:t>as</a:t>
            </a:r>
            <a:r>
              <a:rPr lang="he-IL" sz="1200" b="0" kern="1200" dirty="0" smtClean="0">
                <a:solidFill>
                  <a:schemeClr val="tx1"/>
                </a:solidFill>
                <a:effectLst/>
              </a:rPr>
              <a:t> </a:t>
            </a:r>
            <a:r>
              <a:rPr lang="he-IL" sz="1200" b="1" kern="1200" dirty="0" err="1" smtClean="0">
                <a:solidFill>
                  <a:schemeClr val="tx1"/>
                </a:solidFill>
                <a:effectLst/>
              </a:rPr>
              <a:t>diastolic</a:t>
            </a:r>
            <a:r>
              <a:rPr lang="he-IL" sz="1200" b="1" kern="1200" dirty="0" smtClean="0">
                <a:solidFill>
                  <a:schemeClr val="tx1"/>
                </a:solidFill>
                <a:effectLst/>
              </a:rPr>
              <a:t> </a:t>
            </a:r>
            <a:r>
              <a:rPr lang="he-IL" sz="1200" b="1" kern="1200" dirty="0" err="1" smtClean="0">
                <a:solidFill>
                  <a:schemeClr val="tx1"/>
                </a:solidFill>
                <a:effectLst/>
              </a:rPr>
              <a:t>heart</a:t>
            </a:r>
            <a:r>
              <a:rPr lang="he-IL" sz="1200" b="1" kern="1200" dirty="0" smtClean="0">
                <a:solidFill>
                  <a:schemeClr val="tx1"/>
                </a:solidFill>
                <a:effectLst/>
              </a:rPr>
              <a:t> </a:t>
            </a:r>
            <a:r>
              <a:rPr lang="he-IL" sz="1200" b="1" kern="1200" dirty="0" err="1" smtClean="0">
                <a:solidFill>
                  <a:schemeClr val="tx1"/>
                </a:solidFill>
                <a:effectLst/>
              </a:rPr>
              <a:t>failure</a:t>
            </a:r>
            <a:endParaRPr lang="he-IL" dirty="0"/>
          </a:p>
        </p:txBody>
      </p:sp>
      <p:sp>
        <p:nvSpPr>
          <p:cNvPr id="4" name="Slide Number Placeholder 3"/>
          <p:cNvSpPr>
            <a:spLocks noGrp="1"/>
          </p:cNvSpPr>
          <p:nvPr>
            <p:ph type="sldNum" sz="quarter" idx="10"/>
          </p:nvPr>
        </p:nvSpPr>
        <p:spPr/>
        <p:txBody>
          <a:bodyPr/>
          <a:lstStyle/>
          <a:p>
            <a:fld id="{175D398C-9EB5-48F5-B20D-1C4D3E6B767F}" type="slidenum">
              <a:rPr lang="he-IL" smtClean="0"/>
              <a:t>16</a:t>
            </a:fld>
            <a:endParaRPr lang="he-IL" dirty="0"/>
          </a:p>
        </p:txBody>
      </p:sp>
    </p:spTree>
    <p:extLst>
      <p:ext uri="{BB962C8B-B14F-4D97-AF65-F5344CB8AC3E}">
        <p14:creationId xmlns:p14="http://schemas.microsoft.com/office/powerpoint/2010/main" val="330416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75D398C-9EB5-48F5-B20D-1C4D3E6B767F}" type="slidenum">
              <a:rPr lang="he-IL" smtClean="0"/>
              <a:t>17</a:t>
            </a:fld>
            <a:endParaRPr lang="he-IL" dirty="0"/>
          </a:p>
        </p:txBody>
      </p:sp>
    </p:spTree>
    <p:extLst>
      <p:ext uri="{BB962C8B-B14F-4D97-AF65-F5344CB8AC3E}">
        <p14:creationId xmlns:p14="http://schemas.microsoft.com/office/powerpoint/2010/main" val="268738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0613" y="778985"/>
            <a:ext cx="6262778" cy="1531543"/>
          </a:xfrm>
        </p:spPr>
        <p:txBody>
          <a:bodyPr anchor="b"/>
          <a:lstStyle>
            <a:lvl1pPr algn="ctr">
              <a:lnSpc>
                <a:spcPct val="85000"/>
              </a:lnSpc>
              <a:defRPr sz="4400"/>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1940944" y="2796864"/>
            <a:ext cx="5262114" cy="684586"/>
          </a:xfrm>
          <a:extLst>
            <a:ext uri="{909E8E84-426E-40DD-AFC4-6F175D3DCCD1}">
              <a14:hiddenFill xmlns:a14="http://schemas.microsoft.com/office/drawing/2010/main">
                <a:solidFill>
                  <a:schemeClr val="accent1"/>
                </a:solidFill>
              </a14:hiddenFill>
            </a:ext>
          </a:extLst>
        </p:spPr>
        <p:txBody>
          <a:bodyPr rIns="0" anchor="ctr">
            <a:noAutofit/>
          </a:bodyPr>
          <a:lstStyle>
            <a:lvl1pPr marL="0" indent="0" algn="ctr">
              <a:buFontTx/>
              <a:buNone/>
              <a:defRPr sz="3200"/>
            </a:lvl1pPr>
          </a:lstStyle>
          <a:p>
            <a:pPr lvl="0"/>
            <a:r>
              <a:rPr lang="en-US" noProof="0" dirty="0" smtClean="0"/>
              <a:t>Click to edit Master subtitle style</a:t>
            </a:r>
            <a:endParaRPr lang="en-GB" noProof="0" dirty="0" smtClean="0"/>
          </a:p>
        </p:txBody>
      </p:sp>
    </p:spTree>
    <p:extLst>
      <p:ext uri="{BB962C8B-B14F-4D97-AF65-F5344CB8AC3E}">
        <p14:creationId xmlns:p14="http://schemas.microsoft.com/office/powerpoint/2010/main" val="2427338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4C7C77-1C4B-4B50-ADDE-C944E25E6418}" type="datetimeFigureOut">
              <a:rPr lang="he-IL" smtClean="0"/>
              <a:t>ט"ז/חשון/תש"פ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D22596B-BF36-447F-80B4-851DECB465CA}" type="slidenum">
              <a:rPr lang="he-IL" smtClean="0"/>
              <a:t>‹#›</a:t>
            </a:fld>
            <a:endParaRPr lang="he-IL"/>
          </a:p>
        </p:txBody>
      </p:sp>
    </p:spTree>
    <p:extLst>
      <p:ext uri="{BB962C8B-B14F-4D97-AF65-F5344CB8AC3E}">
        <p14:creationId xmlns:p14="http://schemas.microsoft.com/office/powerpoint/2010/main" val="59300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65"/>
            <a:ext cx="3542400" cy="1531543"/>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85" y="3025464"/>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pic>
        <p:nvPicPr>
          <p:cNvPr id="7" name="Picture 6" descr="semaglutide_frit.png"/>
          <p:cNvPicPr>
            <a:picLocks noChangeAspect="1"/>
          </p:cNvPicPr>
          <p:nvPr userDrawn="1"/>
        </p:nvPicPr>
        <p:blipFill>
          <a:blip r:embed="rId2"/>
          <a:stretch>
            <a:fillRect/>
          </a:stretch>
        </p:blipFill>
        <p:spPr>
          <a:xfrm rot="19860000">
            <a:off x="307229" y="293158"/>
            <a:ext cx="4373018" cy="4373018"/>
          </a:xfrm>
          <a:prstGeom prst="rect">
            <a:avLst/>
          </a:prstGeom>
        </p:spPr>
      </p:pic>
    </p:spTree>
    <p:extLst>
      <p:ext uri="{BB962C8B-B14F-4D97-AF65-F5344CB8AC3E}">
        <p14:creationId xmlns:p14="http://schemas.microsoft.com/office/powerpoint/2010/main" val="3844915124"/>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a:t>Click to edit Master title style</a:t>
            </a:r>
            <a:endParaRPr lang="en-GB" noProof="0" dirty="0"/>
          </a:p>
        </p:txBody>
      </p:sp>
      <p:sp>
        <p:nvSpPr>
          <p:cNvPr id="9" name="Text Placeholder 10"/>
          <p:cNvSpPr>
            <a:spLocks noGrp="1"/>
          </p:cNvSpPr>
          <p:nvPr>
            <p:ph type="body" sz="quarter" idx="18"/>
          </p:nvPr>
        </p:nvSpPr>
        <p:spPr>
          <a:xfrm>
            <a:off x="318200" y="4725990"/>
            <a:ext cx="8509000" cy="293687"/>
          </a:xfrm>
        </p:spPr>
        <p:txBody>
          <a:bodyPr anchor="b"/>
          <a:lstStyle>
            <a:lvl1pPr marL="0" indent="0">
              <a:spcBef>
                <a:spcPts val="0"/>
              </a:spcBef>
              <a:spcAft>
                <a:spcPts val="0"/>
              </a:spcAft>
              <a:buNone/>
              <a:defRPr sz="600">
                <a:solidFill>
                  <a:srgbClr val="82786F"/>
                </a:solidFill>
              </a:defRPr>
            </a:lvl1pPr>
            <a:lvl2pPr marL="265112" indent="0">
              <a:buNone/>
              <a:defRPr sz="900"/>
            </a:lvl2pPr>
            <a:lvl3pPr marL="536575" indent="0">
              <a:buNone/>
              <a:defRPr sz="900"/>
            </a:lvl3pPr>
            <a:lvl4pPr marL="808038" indent="0">
              <a:buNone/>
              <a:defRPr sz="900"/>
            </a:lvl4pPr>
            <a:lvl5pPr marL="1073150" indent="0">
              <a:buNone/>
              <a:defRPr sz="900"/>
            </a:lvl5pPr>
          </a:lstStyle>
          <a:p>
            <a:pPr lvl="0"/>
            <a:r>
              <a:rPr lang="en-US"/>
              <a:t>Click to edit Master text styles</a:t>
            </a:r>
          </a:p>
        </p:txBody>
      </p:sp>
    </p:spTree>
    <p:extLst>
      <p:ext uri="{BB962C8B-B14F-4D97-AF65-F5344CB8AC3E}">
        <p14:creationId xmlns:p14="http://schemas.microsoft.com/office/powerpoint/2010/main" val="37384650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906834"/>
            <a:ext cx="8510400" cy="199726"/>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400" baseline="0">
                <a:solidFill>
                  <a:srgbClr val="009FDA"/>
                </a:solidFill>
              </a:defRPr>
            </a:lvl1pPr>
          </a:lstStyle>
          <a:p>
            <a:pPr lvl="0"/>
            <a:r>
              <a:rPr lang="en-US" noProof="0" dirty="0"/>
              <a:t>CLICK TO EDIT MASTER SUBTITLE STYLE</a:t>
            </a:r>
            <a:endParaRPr lang="en-GB" noProof="0" dirty="0"/>
          </a:p>
        </p:txBody>
      </p:sp>
      <p:sp>
        <p:nvSpPr>
          <p:cNvPr id="13" name="Title 1"/>
          <p:cNvSpPr>
            <a:spLocks noGrp="1"/>
          </p:cNvSpPr>
          <p:nvPr>
            <p:ph type="title"/>
          </p:nvPr>
        </p:nvSpPr>
        <p:spPr>
          <a:xfrm>
            <a:off x="316800" y="515422"/>
            <a:ext cx="8510400" cy="391412"/>
          </a:xfrm>
        </p:spPr>
        <p:txBody>
          <a:bodyPr/>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0"/>
          <p:cNvSpPr>
            <a:spLocks noGrp="1"/>
          </p:cNvSpPr>
          <p:nvPr>
            <p:ph type="body" sz="quarter" idx="18"/>
          </p:nvPr>
        </p:nvSpPr>
        <p:spPr>
          <a:xfrm>
            <a:off x="318200" y="4725990"/>
            <a:ext cx="8509000" cy="293687"/>
          </a:xfrm>
        </p:spPr>
        <p:txBody>
          <a:bodyPr anchor="b"/>
          <a:lstStyle>
            <a:lvl1pPr marL="0" indent="0">
              <a:spcBef>
                <a:spcPts val="0"/>
              </a:spcBef>
              <a:spcAft>
                <a:spcPts val="0"/>
              </a:spcAft>
              <a:buNone/>
              <a:defRPr sz="600">
                <a:solidFill>
                  <a:srgbClr val="82786F"/>
                </a:solidFill>
              </a:defRPr>
            </a:lvl1pPr>
            <a:lvl2pPr marL="265112" indent="0">
              <a:buNone/>
              <a:defRPr sz="900"/>
            </a:lvl2pPr>
            <a:lvl3pPr marL="536575" indent="0">
              <a:buNone/>
              <a:defRPr sz="900"/>
            </a:lvl3pPr>
            <a:lvl4pPr marL="808038" indent="0">
              <a:buNone/>
              <a:defRPr sz="900"/>
            </a:lvl4pPr>
            <a:lvl5pPr marL="1073150" indent="0">
              <a:buNone/>
              <a:defRPr sz="900"/>
            </a:lvl5pPr>
          </a:lstStyle>
          <a:p>
            <a:pPr lvl="0"/>
            <a:r>
              <a:rPr lang="en-US"/>
              <a:t>Click to edit Master text styles</a:t>
            </a:r>
          </a:p>
        </p:txBody>
      </p:sp>
    </p:spTree>
    <p:extLst>
      <p:ext uri="{BB962C8B-B14F-4D97-AF65-F5344CB8AC3E}">
        <p14:creationId xmlns:p14="http://schemas.microsoft.com/office/powerpoint/2010/main" val="83237632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5" y="515422"/>
            <a:ext cx="6692499" cy="3754955"/>
          </a:xfrm>
        </p:spPr>
        <p:txBody>
          <a:bodyPr tIns="57600" anchor="t"/>
          <a:lstStyle>
            <a:lvl1pPr>
              <a:lnSpc>
                <a:spcPct val="90000"/>
              </a:lnSpc>
              <a:defRPr sz="6000" spc="-150"/>
            </a:lvl1pPr>
          </a:lstStyle>
          <a:p>
            <a:r>
              <a:rPr lang="en-US" noProof="0"/>
              <a:t>Click to edit Master title style</a:t>
            </a:r>
            <a:endParaRPr lang="en-GB" noProof="0" dirty="0"/>
          </a:p>
        </p:txBody>
      </p:sp>
      <p:sp>
        <p:nvSpPr>
          <p:cNvPr id="8" name="Text Placeholder 10"/>
          <p:cNvSpPr>
            <a:spLocks noGrp="1"/>
          </p:cNvSpPr>
          <p:nvPr>
            <p:ph type="body" sz="quarter" idx="18"/>
          </p:nvPr>
        </p:nvSpPr>
        <p:spPr>
          <a:xfrm>
            <a:off x="318200" y="4725990"/>
            <a:ext cx="8509000" cy="293687"/>
          </a:xfrm>
        </p:spPr>
        <p:txBody>
          <a:bodyPr anchor="b"/>
          <a:lstStyle>
            <a:lvl1pPr marL="0" indent="0">
              <a:spcBef>
                <a:spcPts val="0"/>
              </a:spcBef>
              <a:spcAft>
                <a:spcPts val="0"/>
              </a:spcAft>
              <a:buNone/>
              <a:defRPr sz="600">
                <a:solidFill>
                  <a:srgbClr val="82786F"/>
                </a:solidFill>
              </a:defRPr>
            </a:lvl1pPr>
            <a:lvl2pPr marL="265112" indent="0">
              <a:buNone/>
              <a:defRPr sz="900"/>
            </a:lvl2pPr>
            <a:lvl3pPr marL="536575" indent="0">
              <a:buNone/>
              <a:defRPr sz="900"/>
            </a:lvl3pPr>
            <a:lvl4pPr marL="808038" indent="0">
              <a:buNone/>
              <a:defRPr sz="900"/>
            </a:lvl4pPr>
            <a:lvl5pPr marL="1073150" indent="0">
              <a:buNone/>
              <a:defRPr sz="900"/>
            </a:lvl5pPr>
          </a:lstStyle>
          <a:p>
            <a:pPr lvl="0"/>
            <a:r>
              <a:rPr lang="en-US"/>
              <a:t>Click to edit Master text styles</a:t>
            </a:r>
          </a:p>
        </p:txBody>
      </p:sp>
    </p:spTree>
    <p:extLst>
      <p:ext uri="{BB962C8B-B14F-4D97-AF65-F5344CB8AC3E}">
        <p14:creationId xmlns:p14="http://schemas.microsoft.com/office/powerpoint/2010/main" val="154142065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lstStyle>
            <a:lvl1pPr>
              <a:defRPr sz="24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0"/>
          <p:cNvSpPr>
            <a:spLocks noGrp="1"/>
          </p:cNvSpPr>
          <p:nvPr>
            <p:ph type="body" sz="quarter" idx="18"/>
          </p:nvPr>
        </p:nvSpPr>
        <p:spPr>
          <a:xfrm>
            <a:off x="318200" y="4725990"/>
            <a:ext cx="8509000" cy="293687"/>
          </a:xfrm>
        </p:spPr>
        <p:txBody>
          <a:bodyPr anchor="b"/>
          <a:lstStyle>
            <a:lvl1pPr marL="0" indent="0">
              <a:spcBef>
                <a:spcPts val="0"/>
              </a:spcBef>
              <a:spcAft>
                <a:spcPts val="0"/>
              </a:spcAft>
              <a:buNone/>
              <a:defRPr sz="600">
                <a:solidFill>
                  <a:srgbClr val="82786F"/>
                </a:solidFill>
              </a:defRPr>
            </a:lvl1pPr>
            <a:lvl2pPr marL="265112" indent="0">
              <a:buNone/>
              <a:defRPr sz="900"/>
            </a:lvl2pPr>
            <a:lvl3pPr marL="536575" indent="0">
              <a:buNone/>
              <a:defRPr sz="900"/>
            </a:lvl3pPr>
            <a:lvl4pPr marL="808038" indent="0">
              <a:buNone/>
              <a:defRPr sz="900"/>
            </a:lvl4pPr>
            <a:lvl5pPr marL="1073150" indent="0">
              <a:buNone/>
              <a:defRPr sz="900"/>
            </a:lvl5pPr>
          </a:lstStyle>
          <a:p>
            <a:pPr lvl="0"/>
            <a:r>
              <a:rPr lang="en-US"/>
              <a:t>Click to edit Master text styles</a:t>
            </a:r>
          </a:p>
        </p:txBody>
      </p:sp>
    </p:spTree>
    <p:extLst>
      <p:ext uri="{BB962C8B-B14F-4D97-AF65-F5344CB8AC3E}">
        <p14:creationId xmlns:p14="http://schemas.microsoft.com/office/powerpoint/2010/main" val="3571821627"/>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2"/>
            <a:ext cx="8510400" cy="391412"/>
          </a:xfrm>
        </p:spPr>
        <p:txBody>
          <a:bodyPr/>
          <a:lstStyle>
            <a:lvl1pPr>
              <a:defRPr sz="2400"/>
            </a:lvl1pPr>
          </a:lstStyle>
          <a:p>
            <a:r>
              <a:rPr lang="en-US" noProof="0"/>
              <a:t>Click to edit Master title style</a:t>
            </a:r>
            <a:endParaRPr lang="en-GB" noProof="0" dirty="0"/>
          </a:p>
        </p:txBody>
      </p:sp>
      <p:sp>
        <p:nvSpPr>
          <p:cNvPr id="24" name="Content Placeholder 2"/>
          <p:cNvSpPr>
            <a:spLocks noGrp="1"/>
          </p:cNvSpPr>
          <p:nvPr>
            <p:ph idx="1"/>
          </p:nvPr>
        </p:nvSpPr>
        <p:spPr>
          <a:xfrm>
            <a:off x="316800" y="1312225"/>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
          <p:cNvSpPr>
            <a:spLocks noGrp="1"/>
          </p:cNvSpPr>
          <p:nvPr>
            <p:ph idx="25"/>
          </p:nvPr>
        </p:nvSpPr>
        <p:spPr>
          <a:xfrm>
            <a:off x="316800" y="2873481"/>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0"/>
          <p:cNvSpPr>
            <a:spLocks noGrp="1"/>
          </p:cNvSpPr>
          <p:nvPr>
            <p:ph type="body" sz="quarter" idx="18"/>
          </p:nvPr>
        </p:nvSpPr>
        <p:spPr>
          <a:xfrm>
            <a:off x="318200" y="4725990"/>
            <a:ext cx="8509000" cy="293687"/>
          </a:xfrm>
        </p:spPr>
        <p:txBody>
          <a:bodyPr anchor="b"/>
          <a:lstStyle>
            <a:lvl1pPr marL="0" indent="0">
              <a:spcBef>
                <a:spcPts val="0"/>
              </a:spcBef>
              <a:spcAft>
                <a:spcPts val="0"/>
              </a:spcAft>
              <a:buNone/>
              <a:defRPr sz="600">
                <a:solidFill>
                  <a:srgbClr val="82786F"/>
                </a:solidFill>
              </a:defRPr>
            </a:lvl1pPr>
            <a:lvl2pPr marL="265112" indent="0">
              <a:buNone/>
              <a:defRPr sz="900"/>
            </a:lvl2pPr>
            <a:lvl3pPr marL="536575" indent="0">
              <a:buNone/>
              <a:defRPr sz="900"/>
            </a:lvl3pPr>
            <a:lvl4pPr marL="808038" indent="0">
              <a:buNone/>
              <a:defRPr sz="900"/>
            </a:lvl4pPr>
            <a:lvl5pPr marL="1073150" indent="0">
              <a:buNone/>
              <a:defRPr sz="900"/>
            </a:lvl5pPr>
          </a:lstStyle>
          <a:p>
            <a:pPr lvl="0"/>
            <a:r>
              <a:rPr lang="en-US"/>
              <a:t>Click to edit Master text styles</a:t>
            </a:r>
          </a:p>
        </p:txBody>
      </p:sp>
    </p:spTree>
    <p:extLst>
      <p:ext uri="{BB962C8B-B14F-4D97-AF65-F5344CB8AC3E}">
        <p14:creationId xmlns:p14="http://schemas.microsoft.com/office/powerpoint/2010/main" val="3906586595"/>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515422"/>
            <a:ext cx="8510400" cy="391412"/>
          </a:xfrm>
        </p:spPr>
        <p:txBody>
          <a:bodyPr/>
          <a:lstStyle>
            <a:lvl1pPr>
              <a:defRPr sz="2400"/>
            </a:lvl1pPr>
          </a:lstStyle>
          <a:p>
            <a:r>
              <a:rPr lang="en-US" noProof="0"/>
              <a:t>Click to edit Master title style</a:t>
            </a:r>
            <a:endParaRPr lang="en-GB" noProof="0" dirty="0"/>
          </a:p>
        </p:txBody>
      </p:sp>
      <p:sp>
        <p:nvSpPr>
          <p:cNvPr id="27" name="Content Placeholder 2"/>
          <p:cNvSpPr>
            <a:spLocks noGrp="1"/>
          </p:cNvSpPr>
          <p:nvPr>
            <p:ph idx="1"/>
          </p:nvPr>
        </p:nvSpPr>
        <p:spPr>
          <a:xfrm>
            <a:off x="31680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
          <p:cNvSpPr>
            <a:spLocks noGrp="1"/>
          </p:cNvSpPr>
          <p:nvPr>
            <p:ph idx="10"/>
          </p:nvPr>
        </p:nvSpPr>
        <p:spPr>
          <a:xfrm>
            <a:off x="3260375"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Content Placeholder 2"/>
          <p:cNvSpPr>
            <a:spLocks noGrp="1"/>
          </p:cNvSpPr>
          <p:nvPr>
            <p:ph idx="11"/>
          </p:nvPr>
        </p:nvSpPr>
        <p:spPr>
          <a:xfrm>
            <a:off x="620395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10"/>
          <p:cNvSpPr>
            <a:spLocks noGrp="1"/>
          </p:cNvSpPr>
          <p:nvPr>
            <p:ph type="body" sz="quarter" idx="18"/>
          </p:nvPr>
        </p:nvSpPr>
        <p:spPr>
          <a:xfrm>
            <a:off x="318200" y="4725990"/>
            <a:ext cx="8509000" cy="293687"/>
          </a:xfrm>
        </p:spPr>
        <p:txBody>
          <a:bodyPr anchor="b"/>
          <a:lstStyle>
            <a:lvl1pPr marL="0" indent="0">
              <a:spcBef>
                <a:spcPts val="0"/>
              </a:spcBef>
              <a:spcAft>
                <a:spcPts val="0"/>
              </a:spcAft>
              <a:buNone/>
              <a:defRPr sz="600">
                <a:solidFill>
                  <a:srgbClr val="82786F"/>
                </a:solidFill>
              </a:defRPr>
            </a:lvl1pPr>
            <a:lvl2pPr marL="265112" indent="0">
              <a:buNone/>
              <a:defRPr sz="900"/>
            </a:lvl2pPr>
            <a:lvl3pPr marL="536575" indent="0">
              <a:buNone/>
              <a:defRPr sz="900"/>
            </a:lvl3pPr>
            <a:lvl4pPr marL="808038" indent="0">
              <a:buNone/>
              <a:defRPr sz="900"/>
            </a:lvl4pPr>
            <a:lvl5pPr marL="1073150" indent="0">
              <a:buNone/>
              <a:defRPr sz="900"/>
            </a:lvl5pPr>
          </a:lstStyle>
          <a:p>
            <a:pPr lvl="0"/>
            <a:r>
              <a:rPr lang="en-US"/>
              <a:t>Click to edit Master text styles</a:t>
            </a:r>
          </a:p>
        </p:txBody>
      </p:sp>
    </p:spTree>
    <p:extLst>
      <p:ext uri="{BB962C8B-B14F-4D97-AF65-F5344CB8AC3E}">
        <p14:creationId xmlns:p14="http://schemas.microsoft.com/office/powerpoint/2010/main" val="1349815440"/>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2"/>
            <a:ext cx="8510400" cy="391412"/>
          </a:xfrm>
        </p:spPr>
        <p:txBody>
          <a:bodyPr/>
          <a:lstStyle>
            <a:lvl1pPr>
              <a:defRPr sz="2400"/>
            </a:lvl1pPr>
          </a:lstStyle>
          <a:p>
            <a:r>
              <a:rPr lang="en-US" noProof="0"/>
              <a:t>Click to edit Master title style</a:t>
            </a:r>
            <a:endParaRPr lang="en-GB" noProof="0" dirty="0"/>
          </a:p>
        </p:txBody>
      </p:sp>
      <p:sp>
        <p:nvSpPr>
          <p:cNvPr id="10" name="Content Placeholder 2"/>
          <p:cNvSpPr>
            <a:spLocks noGrp="1"/>
          </p:cNvSpPr>
          <p:nvPr>
            <p:ph idx="10"/>
          </p:nvPr>
        </p:nvSpPr>
        <p:spPr>
          <a:xfrm>
            <a:off x="4730400" y="1312225"/>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2"/>
          <p:cNvSpPr>
            <a:spLocks noGrp="1"/>
          </p:cNvSpPr>
          <p:nvPr>
            <p:ph idx="26"/>
          </p:nvPr>
        </p:nvSpPr>
        <p:spPr>
          <a:xfrm>
            <a:off x="316801" y="1312225"/>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2"/>
          <p:cNvSpPr>
            <a:spLocks noGrp="1"/>
          </p:cNvSpPr>
          <p:nvPr>
            <p:ph idx="27"/>
          </p:nvPr>
        </p:nvSpPr>
        <p:spPr>
          <a:xfrm>
            <a:off x="4729512" y="2873482"/>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p:cNvSpPr>
            <a:spLocks noGrp="1"/>
          </p:cNvSpPr>
          <p:nvPr>
            <p:ph idx="28"/>
          </p:nvPr>
        </p:nvSpPr>
        <p:spPr>
          <a:xfrm>
            <a:off x="315913" y="2873482"/>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Text Placeholder 10"/>
          <p:cNvSpPr>
            <a:spLocks noGrp="1"/>
          </p:cNvSpPr>
          <p:nvPr>
            <p:ph type="body" sz="quarter" idx="18"/>
          </p:nvPr>
        </p:nvSpPr>
        <p:spPr>
          <a:xfrm>
            <a:off x="318200" y="4725990"/>
            <a:ext cx="8509000" cy="293687"/>
          </a:xfrm>
        </p:spPr>
        <p:txBody>
          <a:bodyPr anchor="b"/>
          <a:lstStyle>
            <a:lvl1pPr marL="0" indent="0">
              <a:spcBef>
                <a:spcPts val="0"/>
              </a:spcBef>
              <a:spcAft>
                <a:spcPts val="0"/>
              </a:spcAft>
              <a:buNone/>
              <a:defRPr sz="600">
                <a:solidFill>
                  <a:srgbClr val="82786F"/>
                </a:solidFill>
              </a:defRPr>
            </a:lvl1pPr>
            <a:lvl2pPr marL="265112" indent="0">
              <a:buNone/>
              <a:defRPr sz="900"/>
            </a:lvl2pPr>
            <a:lvl3pPr marL="536575" indent="0">
              <a:buNone/>
              <a:defRPr sz="900"/>
            </a:lvl3pPr>
            <a:lvl4pPr marL="808038" indent="0">
              <a:buNone/>
              <a:defRPr sz="900"/>
            </a:lvl4pPr>
            <a:lvl5pPr marL="1073150" indent="0">
              <a:buNone/>
              <a:defRPr sz="900"/>
            </a:lvl5pPr>
          </a:lstStyle>
          <a:p>
            <a:pPr lvl="0"/>
            <a:r>
              <a:rPr lang="en-US"/>
              <a:t>Click to edit Master text styles</a:t>
            </a:r>
          </a:p>
        </p:txBody>
      </p:sp>
    </p:spTree>
    <p:extLst>
      <p:ext uri="{BB962C8B-B14F-4D97-AF65-F5344CB8AC3E}">
        <p14:creationId xmlns:p14="http://schemas.microsoft.com/office/powerpoint/2010/main" val="4603212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0"/>
          <p:cNvSpPr>
            <a:spLocks noGrp="1"/>
          </p:cNvSpPr>
          <p:nvPr>
            <p:ph type="body" sz="quarter" idx="18"/>
          </p:nvPr>
        </p:nvSpPr>
        <p:spPr>
          <a:xfrm>
            <a:off x="318200" y="4725990"/>
            <a:ext cx="8509000" cy="293687"/>
          </a:xfrm>
        </p:spPr>
        <p:txBody>
          <a:bodyPr anchor="b"/>
          <a:lstStyle>
            <a:lvl1pPr marL="0" indent="0">
              <a:spcBef>
                <a:spcPts val="0"/>
              </a:spcBef>
              <a:spcAft>
                <a:spcPts val="0"/>
              </a:spcAft>
              <a:buNone/>
              <a:defRPr sz="600">
                <a:solidFill>
                  <a:srgbClr val="82786F"/>
                </a:solidFill>
              </a:defRPr>
            </a:lvl1pPr>
            <a:lvl2pPr marL="265112" indent="0">
              <a:buNone/>
              <a:defRPr sz="900"/>
            </a:lvl2pPr>
            <a:lvl3pPr marL="536575" indent="0">
              <a:buNone/>
              <a:defRPr sz="900"/>
            </a:lvl3pPr>
            <a:lvl4pPr marL="808038" indent="0">
              <a:buNone/>
              <a:defRPr sz="900"/>
            </a:lvl4pPr>
            <a:lvl5pPr marL="1073150" indent="0">
              <a:buNone/>
              <a:defRPr sz="900"/>
            </a:lvl5pPr>
          </a:lstStyle>
          <a:p>
            <a:pPr lvl="0"/>
            <a:r>
              <a:rPr lang="en-US"/>
              <a:t>Click to edit Master text styles</a:t>
            </a:r>
          </a:p>
        </p:txBody>
      </p:sp>
    </p:spTree>
    <p:extLst>
      <p:ext uri="{BB962C8B-B14F-4D97-AF65-F5344CB8AC3E}">
        <p14:creationId xmlns:p14="http://schemas.microsoft.com/office/powerpoint/2010/main" val="15657030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197925"/>
            <a:ext cx="8510400" cy="2955789"/>
          </a:xfrm>
        </p:spPr>
        <p:txBody>
          <a:bodyPr/>
          <a:lstStyle>
            <a:lvl1pPr>
              <a:buClrTx/>
              <a:defRPr>
                <a:solidFill>
                  <a:schemeClr val="tx1"/>
                </a:solidFill>
              </a:defRPr>
            </a:lvl1pPr>
            <a:lvl2pPr>
              <a:buClr>
                <a:schemeClr val="bg1">
                  <a:lumMod val="50000"/>
                </a:schemeClr>
              </a:buClr>
              <a:defRPr>
                <a:solidFill>
                  <a:schemeClr val="tx1"/>
                </a:solidFill>
              </a:defRPr>
            </a:lvl2pPr>
            <a:lvl3pPr>
              <a:buClr>
                <a:schemeClr val="accent6"/>
              </a:buClr>
              <a:defRPr>
                <a:solidFill>
                  <a:schemeClr val="tx1"/>
                </a:solidFill>
              </a:defRPr>
            </a:lvl3pPr>
            <a:lvl4pPr>
              <a:buClrTx/>
              <a:defRPr>
                <a:solidFill>
                  <a:schemeClr val="tx1"/>
                </a:solidFill>
              </a:defRPr>
            </a:lvl4pPr>
            <a:lvl5pPr>
              <a:buClrTx/>
              <a:defRPr>
                <a:solidFill>
                  <a:schemeClr val="tx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11" name="Title 1"/>
          <p:cNvSpPr>
            <a:spLocks noGrp="1"/>
          </p:cNvSpPr>
          <p:nvPr>
            <p:ph type="title"/>
          </p:nvPr>
        </p:nvSpPr>
        <p:spPr>
          <a:xfrm>
            <a:off x="316800" y="515422"/>
            <a:ext cx="8510400" cy="391412"/>
          </a:xfrm>
        </p:spPr>
        <p:txBody>
          <a:bodyPr anchor="ctr" anchorCtr="0"/>
          <a:lstStyle>
            <a:lvl1pPr>
              <a:defRPr sz="2800"/>
            </a:lvl1p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1018118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lstStyle>
            <a:lvl1pPr>
              <a:defRPr sz="2400"/>
            </a:lvl1pPr>
          </a:lstStyle>
          <a:p>
            <a:r>
              <a:rPr lang="en-US" noProof="0"/>
              <a:t>Click to edit Master title style</a:t>
            </a:r>
            <a:endParaRPr lang="en-GB" noProof="0" dirty="0"/>
          </a:p>
        </p:txBody>
      </p:sp>
      <p:sp>
        <p:nvSpPr>
          <p:cNvPr id="10" name="Rectangle 3"/>
          <p:cNvSpPr>
            <a:spLocks noGrp="1" noChangeArrowheads="1"/>
          </p:cNvSpPr>
          <p:nvPr>
            <p:ph type="subTitle" idx="14" hasCustomPrompt="1"/>
          </p:nvPr>
        </p:nvSpPr>
        <p:spPr>
          <a:xfrm>
            <a:off x="316800" y="906834"/>
            <a:ext cx="8510400" cy="199726"/>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400" baseline="0">
                <a:solidFill>
                  <a:srgbClr val="009FDA"/>
                </a:solidFill>
              </a:defRPr>
            </a:lvl1pPr>
          </a:lstStyle>
          <a:p>
            <a:pPr lvl="0"/>
            <a:r>
              <a:rPr lang="en-US" noProof="0" dirty="0"/>
              <a:t>CLICK TO EDIT MASTER SUBTITLE STYLE</a:t>
            </a:r>
            <a:endParaRPr lang="en-GB" noProof="0" dirty="0"/>
          </a:p>
        </p:txBody>
      </p:sp>
      <p:sp>
        <p:nvSpPr>
          <p:cNvPr id="11" name="Text Placeholder 10"/>
          <p:cNvSpPr>
            <a:spLocks noGrp="1"/>
          </p:cNvSpPr>
          <p:nvPr>
            <p:ph type="body" sz="quarter" idx="18"/>
          </p:nvPr>
        </p:nvSpPr>
        <p:spPr>
          <a:xfrm>
            <a:off x="318200" y="4725990"/>
            <a:ext cx="8509000" cy="293687"/>
          </a:xfrm>
        </p:spPr>
        <p:txBody>
          <a:bodyPr anchor="b"/>
          <a:lstStyle>
            <a:lvl1pPr marL="0" indent="0">
              <a:spcBef>
                <a:spcPts val="0"/>
              </a:spcBef>
              <a:spcAft>
                <a:spcPts val="0"/>
              </a:spcAft>
              <a:buNone/>
              <a:defRPr sz="600">
                <a:solidFill>
                  <a:srgbClr val="82786F"/>
                </a:solidFill>
              </a:defRPr>
            </a:lvl1pPr>
            <a:lvl2pPr marL="265112" indent="0">
              <a:buNone/>
              <a:defRPr sz="900"/>
            </a:lvl2pPr>
            <a:lvl3pPr marL="536575" indent="0">
              <a:buNone/>
              <a:defRPr sz="900"/>
            </a:lvl3pPr>
            <a:lvl4pPr marL="808038" indent="0">
              <a:buNone/>
              <a:defRPr sz="900"/>
            </a:lvl4pPr>
            <a:lvl5pPr marL="1073150" indent="0">
              <a:buNone/>
              <a:defRPr sz="900"/>
            </a:lvl5pPr>
          </a:lstStyle>
          <a:p>
            <a:pPr lvl="0"/>
            <a:r>
              <a:rPr lang="en-US"/>
              <a:t>Click to edit Master text styles</a:t>
            </a:r>
          </a:p>
        </p:txBody>
      </p:sp>
    </p:spTree>
    <p:extLst>
      <p:ext uri="{BB962C8B-B14F-4D97-AF65-F5344CB8AC3E}">
        <p14:creationId xmlns:p14="http://schemas.microsoft.com/office/powerpoint/2010/main" val="124294117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520708"/>
            <a:ext cx="912495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userDrawn="1"/>
        </p:nvSpPr>
        <p:spPr bwMode="auto">
          <a:xfrm>
            <a:off x="7453315" y="4241806"/>
            <a:ext cx="1435100" cy="7155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defTabSz="341313" eaLnBrk="0" hangingPunct="0">
              <a:defRPr>
                <a:solidFill>
                  <a:schemeClr val="tx1"/>
                </a:solidFill>
                <a:latin typeface="Verdana" pitchFamily="34" charset="0"/>
                <a:cs typeface="Arial" pitchFamily="34" charset="0"/>
              </a:defRPr>
            </a:lvl1pPr>
            <a:lvl2pPr marL="742950" indent="-285750" defTabSz="341313" eaLnBrk="0" hangingPunct="0">
              <a:defRPr>
                <a:solidFill>
                  <a:schemeClr val="tx1"/>
                </a:solidFill>
                <a:latin typeface="Verdana" pitchFamily="34" charset="0"/>
                <a:cs typeface="Arial" pitchFamily="34" charset="0"/>
              </a:defRPr>
            </a:lvl2pPr>
            <a:lvl3pPr marL="1143000" indent="-228600" defTabSz="341313" eaLnBrk="0" hangingPunct="0">
              <a:defRPr>
                <a:solidFill>
                  <a:schemeClr val="tx1"/>
                </a:solidFill>
                <a:latin typeface="Verdana" pitchFamily="34" charset="0"/>
                <a:cs typeface="Arial" pitchFamily="34" charset="0"/>
              </a:defRPr>
            </a:lvl3pPr>
            <a:lvl4pPr marL="1600200" indent="-228600" defTabSz="341313" eaLnBrk="0" hangingPunct="0">
              <a:defRPr>
                <a:solidFill>
                  <a:schemeClr val="tx1"/>
                </a:solidFill>
                <a:latin typeface="Verdana" pitchFamily="34" charset="0"/>
                <a:cs typeface="Arial" pitchFamily="34" charset="0"/>
              </a:defRPr>
            </a:lvl4pPr>
            <a:lvl5pPr marL="2057400" indent="-228600" defTabSz="341313" eaLnBrk="0" hangingPunct="0">
              <a:defRPr>
                <a:solidFill>
                  <a:schemeClr val="tx1"/>
                </a:solidFill>
                <a:latin typeface="Verdana" pitchFamily="34" charset="0"/>
                <a:cs typeface="Arial" pitchFamily="34" charset="0"/>
              </a:defRPr>
            </a:lvl5pPr>
            <a:lvl6pPr marL="2514600" indent="-228600" defTabSz="341313"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341313"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341313"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341313" eaLnBrk="0" fontAlgn="base" hangingPunct="0">
              <a:spcBef>
                <a:spcPct val="0"/>
              </a:spcBef>
              <a:spcAft>
                <a:spcPct val="0"/>
              </a:spcAft>
              <a:defRPr>
                <a:solidFill>
                  <a:schemeClr val="tx1"/>
                </a:solidFill>
                <a:latin typeface="Verdana" pitchFamily="34" charset="0"/>
                <a:cs typeface="Arial" pitchFamily="34" charset="0"/>
              </a:defRPr>
            </a:lvl9pPr>
          </a:lstStyle>
          <a:p>
            <a:pPr eaLnBrk="1" fontAlgn="base" hangingPunct="1">
              <a:spcBef>
                <a:spcPct val="0"/>
              </a:spcBef>
              <a:spcAft>
                <a:spcPct val="0"/>
              </a:spcAft>
            </a:pPr>
            <a:endParaRPr lang="en-GB" sz="1400" dirty="0">
              <a:solidFill>
                <a:srgbClr val="002060"/>
              </a:solidFill>
              <a:latin typeface="Arial" pitchFamily="34" charset="0"/>
              <a:ea typeface="ＭＳ Ｐゴシック" pitchFamily="34" charset="-128"/>
            </a:endParaRPr>
          </a:p>
          <a:p>
            <a:pPr eaLnBrk="1" fontAlgn="base" hangingPunct="1">
              <a:spcBef>
                <a:spcPct val="0"/>
              </a:spcBef>
              <a:spcAft>
                <a:spcPct val="0"/>
              </a:spcAft>
            </a:pPr>
            <a:endParaRPr lang="en-GB" sz="1400" dirty="0">
              <a:solidFill>
                <a:srgbClr val="002060"/>
              </a:solidFill>
              <a:latin typeface="Arial" pitchFamily="34" charset="0"/>
              <a:ea typeface="ＭＳ Ｐゴシック" pitchFamily="34" charset="-128"/>
            </a:endParaRPr>
          </a:p>
          <a:p>
            <a:pPr eaLnBrk="1" fontAlgn="base" hangingPunct="1">
              <a:spcBef>
                <a:spcPct val="0"/>
              </a:spcBef>
              <a:spcAft>
                <a:spcPct val="0"/>
              </a:spcAft>
            </a:pPr>
            <a:endParaRPr lang="en-GB" sz="1400" dirty="0">
              <a:solidFill>
                <a:srgbClr val="002060"/>
              </a:solidFill>
              <a:latin typeface="Arial" pitchFamily="34" charset="0"/>
              <a:ea typeface="ＭＳ Ｐゴシック" pitchFamily="34" charset="-128"/>
            </a:endParaRPr>
          </a:p>
        </p:txBody>
      </p:sp>
      <p:sp>
        <p:nvSpPr>
          <p:cNvPr id="6" name="Rectangle 7"/>
          <p:cNvSpPr/>
          <p:nvPr userDrawn="1"/>
        </p:nvSpPr>
        <p:spPr>
          <a:xfrm>
            <a:off x="319089" y="141288"/>
            <a:ext cx="8147050" cy="5445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68574" tIns="34289" rIns="68574" bIns="34289" anchor="ctr"/>
          <a:lstStyle/>
          <a:p>
            <a:pPr algn="ctr" defTabSz="685732">
              <a:defRPr/>
            </a:pPr>
            <a:endParaRPr lang="en-GB" sz="1400" dirty="0">
              <a:solidFill>
                <a:prstClr val="white"/>
              </a:solidFill>
            </a:endParaRPr>
          </a:p>
        </p:txBody>
      </p:sp>
      <p:sp>
        <p:nvSpPr>
          <p:cNvPr id="3" name="Subtitle 2"/>
          <p:cNvSpPr>
            <a:spLocks noGrp="1"/>
          </p:cNvSpPr>
          <p:nvPr>
            <p:ph type="subTitle" idx="1"/>
          </p:nvPr>
        </p:nvSpPr>
        <p:spPr>
          <a:xfrm>
            <a:off x="1286540" y="2372980"/>
            <a:ext cx="7325832" cy="702077"/>
          </a:xfrm>
        </p:spPr>
        <p:txBody>
          <a:bodyPr anchor="ctr">
            <a:noAutofit/>
          </a:bodyPr>
          <a:lstStyle>
            <a:lvl1pPr marL="0" indent="0" algn="l">
              <a:buNone/>
              <a:defRPr sz="1800" b="1">
                <a:solidFill>
                  <a:schemeClr val="bg1"/>
                </a:solidFill>
                <a:latin typeface="Verdana"/>
                <a:cs typeface="Verdana"/>
              </a:defRPr>
            </a:lvl1pPr>
            <a:lvl2pPr marL="342761" indent="0" algn="ctr">
              <a:buNone/>
              <a:defRPr>
                <a:solidFill>
                  <a:schemeClr val="tx1">
                    <a:tint val="75000"/>
                  </a:schemeClr>
                </a:solidFill>
              </a:defRPr>
            </a:lvl2pPr>
            <a:lvl3pPr marL="685527" indent="0" algn="ctr">
              <a:buNone/>
              <a:defRPr>
                <a:solidFill>
                  <a:schemeClr val="tx1">
                    <a:tint val="75000"/>
                  </a:schemeClr>
                </a:solidFill>
              </a:defRPr>
            </a:lvl3pPr>
            <a:lvl4pPr marL="1028289" indent="0" algn="ctr">
              <a:buNone/>
              <a:defRPr>
                <a:solidFill>
                  <a:schemeClr val="tx1">
                    <a:tint val="75000"/>
                  </a:schemeClr>
                </a:solidFill>
              </a:defRPr>
            </a:lvl4pPr>
            <a:lvl5pPr marL="1371052" indent="0" algn="ctr">
              <a:buNone/>
              <a:defRPr>
                <a:solidFill>
                  <a:schemeClr val="tx1">
                    <a:tint val="75000"/>
                  </a:schemeClr>
                </a:solidFill>
              </a:defRPr>
            </a:lvl5pPr>
            <a:lvl6pPr marL="1713818" indent="0" algn="ctr">
              <a:buNone/>
              <a:defRPr>
                <a:solidFill>
                  <a:schemeClr val="tx1">
                    <a:tint val="75000"/>
                  </a:schemeClr>
                </a:solidFill>
              </a:defRPr>
            </a:lvl6pPr>
            <a:lvl7pPr marL="2056579" indent="0" algn="ctr">
              <a:buNone/>
              <a:defRPr>
                <a:solidFill>
                  <a:schemeClr val="tx1">
                    <a:tint val="75000"/>
                  </a:schemeClr>
                </a:solidFill>
              </a:defRPr>
            </a:lvl7pPr>
            <a:lvl8pPr marL="2399340" indent="0" algn="ctr">
              <a:buNone/>
              <a:defRPr>
                <a:solidFill>
                  <a:schemeClr val="tx1">
                    <a:tint val="75000"/>
                  </a:schemeClr>
                </a:solidFill>
              </a:defRPr>
            </a:lvl8pPr>
            <a:lvl9pPr marL="2742101"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idx="10"/>
          </p:nvPr>
        </p:nvSpPr>
        <p:spPr>
          <a:xfrm>
            <a:off x="618064" y="1307808"/>
            <a:ext cx="7230984" cy="723886"/>
          </a:xfrm>
        </p:spPr>
        <p:txBody>
          <a:bodyPr anchor="ctr"/>
          <a:lstStyle>
            <a:lvl1pPr marL="0" indent="0">
              <a:buNone/>
              <a:defRPr sz="2100" b="1">
                <a:solidFill>
                  <a:srgbClr val="003366"/>
                </a:solidFill>
                <a:latin typeface="Verdana"/>
                <a:cs typeface="Verdana"/>
              </a:defRPr>
            </a:lvl1pPr>
            <a:lvl2pPr>
              <a:buFont typeface="Arial"/>
              <a:buChar char="•"/>
              <a:defRPr sz="1100">
                <a:solidFill>
                  <a:srgbClr val="003366"/>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p:txBody>
      </p:sp>
    </p:spTree>
    <p:extLst>
      <p:ext uri="{BB962C8B-B14F-4D97-AF65-F5344CB8AC3E}">
        <p14:creationId xmlns:p14="http://schemas.microsoft.com/office/powerpoint/2010/main" val="105000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30372" y="1312865"/>
            <a:ext cx="5196828" cy="1531543"/>
          </a:xfrm>
        </p:spPr>
        <p:txBody>
          <a:bodyPr anchor="b"/>
          <a:lstStyle>
            <a:lvl1pPr algn="r">
              <a:lnSpc>
                <a:spcPct val="85000"/>
              </a:lnSpc>
              <a:defRPr sz="3200"/>
            </a:lvl1pPr>
          </a:lstStyle>
          <a:p>
            <a:pPr lvl="0"/>
            <a:r>
              <a:rPr lang="en-US" noProof="0" dirty="0"/>
              <a:t>Click to edit Master title style</a:t>
            </a:r>
            <a:endParaRPr lang="en-GB" noProof="0" dirty="0"/>
          </a:p>
        </p:txBody>
      </p:sp>
      <p:sp>
        <p:nvSpPr>
          <p:cNvPr id="3075" name="Rectangle 3"/>
          <p:cNvSpPr>
            <a:spLocks noGrp="1" noChangeArrowheads="1"/>
          </p:cNvSpPr>
          <p:nvPr>
            <p:ph type="subTitle" idx="1"/>
          </p:nvPr>
        </p:nvSpPr>
        <p:spPr>
          <a:xfrm>
            <a:off x="3629025" y="3025464"/>
            <a:ext cx="5198176"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6183028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SEM Title">
    <p:spTree>
      <p:nvGrpSpPr>
        <p:cNvPr id="1" name=""/>
        <p:cNvGrpSpPr/>
        <p:nvPr/>
      </p:nvGrpSpPr>
      <p:grpSpPr>
        <a:xfrm>
          <a:off x="0" y="0"/>
          <a:ext cx="0" cy="0"/>
          <a:chOff x="0" y="0"/>
          <a:chExt cx="0" cy="0"/>
        </a:xfrm>
      </p:grpSpPr>
      <p:sp>
        <p:nvSpPr>
          <p:cNvPr id="4" name="Rounded Rectangle 3"/>
          <p:cNvSpPr/>
          <p:nvPr userDrawn="1"/>
        </p:nvSpPr>
        <p:spPr bwMode="auto">
          <a:xfrm>
            <a:off x="934606" y="2121035"/>
            <a:ext cx="7741850" cy="1008111"/>
          </a:xfrm>
          <a:prstGeom prst="roundRect">
            <a:avLst/>
          </a:prstGeom>
          <a:solidFill>
            <a:srgbClr val="10357E"/>
          </a:solidFill>
          <a:ln w="28575"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defTabSz="685800" fontAlgn="base">
              <a:spcBef>
                <a:spcPct val="50000"/>
              </a:spcBef>
              <a:spcAft>
                <a:spcPct val="0"/>
              </a:spcAft>
            </a:pPr>
            <a:endParaRPr lang="en-GB" b="1" dirty="0">
              <a:solidFill>
                <a:srgbClr val="001965"/>
              </a:solidFill>
            </a:endParaRPr>
          </a:p>
        </p:txBody>
      </p:sp>
      <p:sp>
        <p:nvSpPr>
          <p:cNvPr id="5" name="Rounded Rectangle 4"/>
          <p:cNvSpPr/>
          <p:nvPr userDrawn="1"/>
        </p:nvSpPr>
        <p:spPr bwMode="auto">
          <a:xfrm>
            <a:off x="467550" y="1059583"/>
            <a:ext cx="7703319" cy="1368152"/>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defTabSz="685800" fontAlgn="base">
              <a:spcBef>
                <a:spcPct val="50000"/>
              </a:spcBef>
              <a:spcAft>
                <a:spcPct val="0"/>
              </a:spcAft>
            </a:pPr>
            <a:endParaRPr lang="en-GB" b="1" dirty="0">
              <a:solidFill>
                <a:srgbClr val="001965"/>
              </a:solidFill>
            </a:endParaRPr>
          </a:p>
        </p:txBody>
      </p:sp>
      <p:sp>
        <p:nvSpPr>
          <p:cNvPr id="6" name="Subtitle 2"/>
          <p:cNvSpPr>
            <a:spLocks noGrp="1"/>
          </p:cNvSpPr>
          <p:nvPr>
            <p:ph type="subTitle" idx="1"/>
          </p:nvPr>
        </p:nvSpPr>
        <p:spPr>
          <a:xfrm>
            <a:off x="1286540" y="2416691"/>
            <a:ext cx="7325832" cy="702077"/>
          </a:xfrm>
        </p:spPr>
        <p:txBody>
          <a:bodyPr anchor="ctr">
            <a:noAutofit/>
          </a:bodyPr>
          <a:lstStyle>
            <a:lvl1pPr marL="0" indent="0" algn="l">
              <a:buNone/>
              <a:defRPr sz="1800" b="1">
                <a:solidFill>
                  <a:schemeClr val="bg1"/>
                </a:solidFill>
                <a:latin typeface="Verdana"/>
                <a:cs typeface="Verdana"/>
              </a:defRPr>
            </a:lvl1pPr>
            <a:lvl2pPr marL="342788" indent="0" algn="ctr">
              <a:buNone/>
              <a:defRPr>
                <a:solidFill>
                  <a:schemeClr val="tx1">
                    <a:tint val="75000"/>
                  </a:schemeClr>
                </a:solidFill>
              </a:defRPr>
            </a:lvl2pPr>
            <a:lvl3pPr marL="685578" indent="0" algn="ctr">
              <a:buNone/>
              <a:defRPr>
                <a:solidFill>
                  <a:schemeClr val="tx1">
                    <a:tint val="75000"/>
                  </a:schemeClr>
                </a:solidFill>
              </a:defRPr>
            </a:lvl3pPr>
            <a:lvl4pPr marL="1028366" indent="0" algn="ctr">
              <a:buNone/>
              <a:defRPr>
                <a:solidFill>
                  <a:schemeClr val="tx1">
                    <a:tint val="75000"/>
                  </a:schemeClr>
                </a:solidFill>
              </a:defRPr>
            </a:lvl4pPr>
            <a:lvl5pPr marL="1371154" indent="0" algn="ctr">
              <a:buNone/>
              <a:defRPr>
                <a:solidFill>
                  <a:schemeClr val="tx1">
                    <a:tint val="75000"/>
                  </a:schemeClr>
                </a:solidFill>
              </a:defRPr>
            </a:lvl5pPr>
            <a:lvl6pPr marL="1713944" indent="0" algn="ctr">
              <a:buNone/>
              <a:defRPr>
                <a:solidFill>
                  <a:schemeClr val="tx1">
                    <a:tint val="75000"/>
                  </a:schemeClr>
                </a:solidFill>
              </a:defRPr>
            </a:lvl6pPr>
            <a:lvl7pPr marL="2056732" indent="0" algn="ctr">
              <a:buNone/>
              <a:defRPr>
                <a:solidFill>
                  <a:schemeClr val="tx1">
                    <a:tint val="75000"/>
                  </a:schemeClr>
                </a:solidFill>
              </a:defRPr>
            </a:lvl7pPr>
            <a:lvl8pPr marL="2399520" indent="0" algn="ctr">
              <a:buNone/>
              <a:defRPr>
                <a:solidFill>
                  <a:schemeClr val="tx1">
                    <a:tint val="75000"/>
                  </a:schemeClr>
                </a:solidFill>
              </a:defRPr>
            </a:lvl8pPr>
            <a:lvl9pPr marL="2742308" indent="0" algn="ctr">
              <a:buNone/>
              <a:defRPr>
                <a:solidFill>
                  <a:schemeClr val="tx1">
                    <a:tint val="75000"/>
                  </a:schemeClr>
                </a:solidFill>
              </a:defRPr>
            </a:lvl9pPr>
          </a:lstStyle>
          <a:p>
            <a:r>
              <a:rPr lang="en-US"/>
              <a:t>Click to edit Master subtitle style</a:t>
            </a:r>
            <a:endParaRPr lang="en-US" dirty="0"/>
          </a:p>
        </p:txBody>
      </p:sp>
      <p:sp>
        <p:nvSpPr>
          <p:cNvPr id="7" name="Text Placeholder 8"/>
          <p:cNvSpPr>
            <a:spLocks noGrp="1"/>
          </p:cNvSpPr>
          <p:nvPr>
            <p:ph type="body" idx="10"/>
          </p:nvPr>
        </p:nvSpPr>
        <p:spPr>
          <a:xfrm>
            <a:off x="618064" y="1184553"/>
            <a:ext cx="7552802" cy="1232136"/>
          </a:xfrm>
        </p:spPr>
        <p:txBody>
          <a:bodyPr anchor="ctr"/>
          <a:lstStyle>
            <a:lvl1pPr marL="0" indent="0">
              <a:buNone/>
              <a:defRPr sz="2400" b="1">
                <a:solidFill>
                  <a:srgbClr val="003366"/>
                </a:solidFill>
                <a:latin typeface="Verdana"/>
                <a:cs typeface="Verdana"/>
              </a:defRPr>
            </a:lvl1pPr>
            <a:lvl2pPr>
              <a:buFont typeface="Arial"/>
              <a:buChar char="•"/>
              <a:defRPr sz="1100">
                <a:solidFill>
                  <a:srgbClr val="003366"/>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p:txBody>
      </p:sp>
    </p:spTree>
    <p:extLst>
      <p:ext uri="{BB962C8B-B14F-4D97-AF65-F5344CB8AC3E}">
        <p14:creationId xmlns:p14="http://schemas.microsoft.com/office/powerpoint/2010/main" val="32464878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000"/>
            </a:lvl1pPr>
          </a:lstStyle>
          <a:p>
            <a:r>
              <a:rPr lang="en-US" noProof="0" dirty="0"/>
              <a:t>Click to edit Master title style</a:t>
            </a:r>
            <a:endParaRPr lang="en-GB" noProof="0" dirty="0"/>
          </a:p>
        </p:txBody>
      </p:sp>
      <p:sp>
        <p:nvSpPr>
          <p:cNvPr id="3" name="Content Placeholder 2"/>
          <p:cNvSpPr>
            <a:spLocks noGrp="1"/>
          </p:cNvSpPr>
          <p:nvPr>
            <p:ph sz="quarter" idx="10" hasCustomPrompt="1"/>
          </p:nvPr>
        </p:nvSpPr>
        <p:spPr>
          <a:xfrm>
            <a:off x="316800" y="4586289"/>
            <a:ext cx="8510400" cy="454579"/>
          </a:xfrm>
        </p:spPr>
        <p:txBody>
          <a:bodyPr rIns="0" anchor="b" anchorCtr="0">
            <a:noAutofit/>
          </a:bodyPr>
          <a:lstStyle>
            <a:lvl1pPr marL="0" indent="0">
              <a:spcBef>
                <a:spcPts val="0"/>
              </a:spcBef>
              <a:buNone/>
              <a:defRPr sz="800">
                <a:solidFill>
                  <a:srgbClr val="82786F"/>
                </a:solidFill>
              </a:defRPr>
            </a:lvl1pPr>
            <a:lvl2pPr marL="265106" indent="0">
              <a:buNone/>
              <a:defRPr sz="800"/>
            </a:lvl2pPr>
            <a:lvl3pPr marL="536561" indent="0">
              <a:buNone/>
              <a:defRPr sz="800"/>
            </a:lvl3pPr>
            <a:lvl4pPr marL="808018" indent="0">
              <a:buNone/>
              <a:defRPr sz="800"/>
            </a:lvl4pPr>
            <a:lvl5pPr marL="1073123" indent="0">
              <a:buNone/>
              <a:defRPr sz="800"/>
            </a:lvl5pPr>
          </a:lstStyle>
          <a:p>
            <a:pPr lvl="0"/>
            <a:r>
              <a:rPr lang="en-US" dirty="0"/>
              <a:t>Click to add text</a:t>
            </a:r>
          </a:p>
        </p:txBody>
      </p:sp>
    </p:spTree>
    <p:extLst>
      <p:ext uri="{BB962C8B-B14F-4D97-AF65-F5344CB8AC3E}">
        <p14:creationId xmlns:p14="http://schemas.microsoft.com/office/powerpoint/2010/main" val="2982332909"/>
      </p:ext>
    </p:extLst>
  </p:cSld>
  <p:clrMapOvr>
    <a:masterClrMapping/>
  </p:clrMapOvr>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1" y="774122"/>
            <a:ext cx="8510400" cy="277439"/>
          </a:xfrm>
          <a:extLst>
            <a:ext uri="{909E8E84-426E-40DD-AFC4-6F175D3DCCD1}">
              <a14:hiddenFill xmlns:a14="http://schemas.microsoft.com/office/drawing/2010/main">
                <a:solidFill>
                  <a:schemeClr val="accent1"/>
                </a:solidFill>
              </a14:hiddenFill>
            </a:ext>
          </a:extLst>
        </p:spPr>
        <p:txBody>
          <a:bodyPr wrap="none" lIns="18000" anchor="t" anchorCtr="0">
            <a:normAutofit/>
          </a:bodyPr>
          <a:lstStyle>
            <a:lvl1pPr marL="0" indent="0" algn="l">
              <a:buFontTx/>
              <a:buNone/>
              <a:defRPr sz="1300" b="1" baseline="0">
                <a:solidFill>
                  <a:srgbClr val="009FDA"/>
                </a:solidFill>
              </a:defRPr>
            </a:lvl1pPr>
          </a:lstStyle>
          <a:p>
            <a:pPr lvl="0"/>
            <a:r>
              <a:rPr lang="en-GB" noProof="0" dirty="0"/>
              <a:t>Insert subtitle</a:t>
            </a:r>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1"/>
          <p:cNvSpPr>
            <a:spLocks noGrp="1"/>
          </p:cNvSpPr>
          <p:nvPr>
            <p:ph type="body" sz="quarter" idx="10" hasCustomPrompt="1"/>
          </p:nvPr>
        </p:nvSpPr>
        <p:spPr>
          <a:xfrm>
            <a:off x="316801" y="4586400"/>
            <a:ext cx="8509700" cy="453600"/>
          </a:xfrm>
        </p:spPr>
        <p:txBody>
          <a:bodyPr rIns="0" anchor="b" anchorCtr="0">
            <a:noAutofit/>
          </a:bodyPr>
          <a:lstStyle>
            <a:lvl1pPr marL="0" indent="0">
              <a:spcBef>
                <a:spcPts val="0"/>
              </a:spcBef>
              <a:spcAft>
                <a:spcPts val="0"/>
              </a:spcAft>
              <a:buNone/>
              <a:defRPr sz="800">
                <a:solidFill>
                  <a:srgbClr val="82786F"/>
                </a:solidFill>
              </a:defRPr>
            </a:lvl1pPr>
            <a:lvl2pPr marL="265112" indent="0">
              <a:buNone/>
              <a:defRPr sz="800">
                <a:solidFill>
                  <a:srgbClr val="82786F"/>
                </a:solidFill>
              </a:defRPr>
            </a:lvl2pPr>
            <a:lvl3pPr>
              <a:defRPr sz="800">
                <a:solidFill>
                  <a:srgbClr val="82786F"/>
                </a:solidFill>
              </a:defRPr>
            </a:lvl3pPr>
            <a:lvl4pPr>
              <a:defRPr sz="800">
                <a:solidFill>
                  <a:srgbClr val="82786F"/>
                </a:solidFill>
              </a:defRPr>
            </a:lvl4pPr>
            <a:lvl5pPr>
              <a:defRPr sz="800">
                <a:solidFill>
                  <a:srgbClr val="82786F"/>
                </a:solidFill>
              </a:defRPr>
            </a:lvl5pPr>
          </a:lstStyle>
          <a:p>
            <a:pPr lvl="0"/>
            <a:r>
              <a:rPr lang="en-US" dirty="0"/>
              <a:t>Click to insert text</a:t>
            </a:r>
            <a:endParaRPr lang="en-GB" dirty="0"/>
          </a:p>
        </p:txBody>
      </p:sp>
      <p:sp>
        <p:nvSpPr>
          <p:cNvPr id="12" name="Title 1"/>
          <p:cNvSpPr>
            <a:spLocks noGrp="1"/>
          </p:cNvSpPr>
          <p:nvPr>
            <p:ph type="title"/>
          </p:nvPr>
        </p:nvSpPr>
        <p:spPr>
          <a:xfrm>
            <a:off x="316800" y="401121"/>
            <a:ext cx="8510400" cy="391412"/>
          </a:xfrm>
        </p:spPr>
        <p:txBody>
          <a:bodyPr anchor="ctr" anchorCtr="0"/>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1790048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xfrm>
            <a:off x="8515351" y="104779"/>
            <a:ext cx="311150" cy="101600"/>
          </a:xfrm>
          <a:prstGeom prst="rect">
            <a:avLst/>
          </a:prstGeom>
          <a:ln/>
        </p:spPr>
        <p:txBody>
          <a:bodyPr/>
          <a:lstStyle>
            <a:lvl1pPr>
              <a:defRPr/>
            </a:lvl1pPr>
          </a:lstStyle>
          <a:p>
            <a:pPr defTabSz="914265">
              <a:defRPr/>
            </a:pPr>
            <a:fld id="{C447D11D-44C9-4A92-BD18-20C7F340A576}" type="slidenum">
              <a:rPr lang="en-GB">
                <a:solidFill>
                  <a:srgbClr val="82786F"/>
                </a:solidFill>
              </a:rPr>
              <a:pPr defTabSz="914265">
                <a:defRPr/>
              </a:pPr>
              <a:t>‹#›</a:t>
            </a:fld>
            <a:endParaRPr lang="en-GB" dirty="0">
              <a:solidFill>
                <a:srgbClr val="82786F"/>
              </a:solidFill>
            </a:endParaRPr>
          </a:p>
        </p:txBody>
      </p:sp>
    </p:spTree>
    <p:extLst>
      <p:ext uri="{BB962C8B-B14F-4D97-AF65-F5344CB8AC3E}">
        <p14:creationId xmlns:p14="http://schemas.microsoft.com/office/powerpoint/2010/main" val="1100302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3"/>
            <a:ext cx="8510400" cy="391412"/>
          </a:xfrm>
        </p:spPr>
        <p:txBody>
          <a:bodyPr/>
          <a:lstStyle>
            <a:lvl1pPr>
              <a:defRPr sz="2400"/>
            </a:lvl1p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354286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3"/>
          <p:cNvSpPr>
            <a:spLocks noGrp="1"/>
          </p:cNvSpPr>
          <p:nvPr>
            <p:ph type="sldNum" sz="quarter" idx="12"/>
          </p:nvPr>
        </p:nvSpPr>
        <p:spPr>
          <a:xfrm>
            <a:off x="8208624" y="4948014"/>
            <a:ext cx="935376" cy="195486"/>
          </a:xfrm>
          <a:prstGeom prst="rect">
            <a:avLst/>
          </a:prstGeom>
        </p:spPr>
        <p:txBody>
          <a:bodyPr/>
          <a:lstStyle/>
          <a:p>
            <a:pPr defTabSz="914265"/>
            <a:fld id="{4AD7133C-5F9C-4F7F-9637-3E296898A784}" type="slidenum">
              <a:rPr lang="en-GB" smtClean="0">
                <a:solidFill>
                  <a:prstClr val="black">
                    <a:tint val="75000"/>
                  </a:prstClr>
                </a:solidFill>
              </a:rPr>
              <a:pPr defTabSz="914265"/>
              <a:t>‹#›</a:t>
            </a:fld>
            <a:endParaRPr lang="en-GB" dirty="0">
              <a:solidFill>
                <a:prstClr val="black">
                  <a:tint val="75000"/>
                </a:prstClr>
              </a:solidFill>
            </a:endParaRPr>
          </a:p>
        </p:txBody>
      </p:sp>
      <p:sp>
        <p:nvSpPr>
          <p:cNvPr id="5" name="Slide Number Placeholder 6"/>
          <p:cNvSpPr txBox="1">
            <a:spLocks/>
          </p:cNvSpPr>
          <p:nvPr userDrawn="1"/>
        </p:nvSpPr>
        <p:spPr>
          <a:xfrm>
            <a:off x="8516796" y="109734"/>
            <a:ext cx="313200" cy="93600"/>
          </a:xfrm>
          <a:prstGeom prst="rect">
            <a:avLst/>
          </a:prstGeom>
        </p:spPr>
        <p:txBody>
          <a:bodyPr lIns="0" tIns="45714" rIns="0" bIns="45714" anchor="ctr"/>
          <a:lstStyle>
            <a:defPPr>
              <a:defRPr lang="en-US"/>
            </a:defPPr>
            <a:lvl1pPr marL="0" algn="r" defTabSz="914400" rtl="0" eaLnBrk="1" latinLnBrk="0" hangingPunct="1">
              <a:defRPr sz="600" kern="1200">
                <a:solidFill>
                  <a:srgbClr val="82786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4754A-EE9E-4EED-AA2B-5D7BCDC2585B}" type="slidenum">
              <a:rPr lang="en-US" sz="800" smtClean="0"/>
              <a:pPr/>
              <a:t>‹#›</a:t>
            </a:fld>
            <a:endParaRPr lang="en-US" sz="800" dirty="0"/>
          </a:p>
        </p:txBody>
      </p:sp>
    </p:spTree>
    <p:extLst>
      <p:ext uri="{BB962C8B-B14F-4D97-AF65-F5344CB8AC3E}">
        <p14:creationId xmlns:p14="http://schemas.microsoft.com/office/powerpoint/2010/main" val="225151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6800" y="210600"/>
            <a:ext cx="8510400" cy="65331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70350593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906834"/>
            <a:ext cx="8510400" cy="199726"/>
          </a:xfrm>
          <a:extLst>
            <a:ext uri="{909E8E84-426E-40DD-AFC4-6F175D3DCCD1}">
              <a14:hiddenFill xmlns:a14="http://schemas.microsoft.com/office/drawing/2010/main">
                <a:solidFill>
                  <a:schemeClr val="accent1"/>
                </a:solidFill>
              </a14:hiddenFill>
            </a:ext>
          </a:extLst>
        </p:spPr>
        <p:txBody>
          <a:bodyPr wrap="none" lIns="17992" anchor="ctr" anchorCtr="0"/>
          <a:lstStyle>
            <a:lvl1pPr marL="0" indent="0" algn="l">
              <a:buFontTx/>
              <a:buNone/>
              <a:defRPr sz="1100" baseline="0"/>
            </a:lvl1pPr>
          </a:lstStyle>
          <a:p>
            <a:pPr lvl="0"/>
            <a:r>
              <a:rPr lang="en-GB" noProof="0" dirty="0" smtClean="0"/>
              <a:t>Insert subtitle</a:t>
            </a:r>
          </a:p>
        </p:txBody>
      </p:sp>
      <p:sp>
        <p:nvSpPr>
          <p:cNvPr id="13" name="Title 1"/>
          <p:cNvSpPr>
            <a:spLocks noGrp="1"/>
          </p:cNvSpPr>
          <p:nvPr>
            <p:ph type="title"/>
          </p:nvPr>
        </p:nvSpPr>
        <p:spPr>
          <a:xfrm>
            <a:off x="316800" y="515422"/>
            <a:ext cx="8510400" cy="391412"/>
          </a:xfrm>
        </p:spPr>
        <p:txBody>
          <a:bodyPr anchor="ctr" anchorCtr="0"/>
          <a:lstStyle>
            <a:lvl1pPr>
              <a:defRPr sz="28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312229"/>
            <a:ext cx="8510400" cy="2955789"/>
          </a:xfrm>
        </p:spPr>
        <p:txBody>
          <a:bodyPr/>
          <a:lstStyle>
            <a:lvl1pPr>
              <a:buClrTx/>
              <a:defRPr>
                <a:solidFill>
                  <a:schemeClr val="tx1"/>
                </a:solidFill>
              </a:defRPr>
            </a:lvl1pPr>
            <a:lvl2pPr>
              <a:buClr>
                <a:schemeClr val="bg1">
                  <a:lumMod val="50000"/>
                </a:schemeClr>
              </a:buClr>
              <a:defRPr>
                <a:solidFill>
                  <a:schemeClr val="tx1"/>
                </a:solidFill>
              </a:defRPr>
            </a:lvl2pPr>
            <a:lvl3pPr>
              <a:buClr>
                <a:schemeClr val="accent6"/>
              </a:buClr>
              <a:defRPr>
                <a:solidFill>
                  <a:schemeClr val="tx1"/>
                </a:solidFill>
              </a:defRPr>
            </a:lvl3pPr>
            <a:lvl4pPr>
              <a:buClr>
                <a:schemeClr val="accent3"/>
              </a:buClr>
              <a:defRPr>
                <a:solidFill>
                  <a:schemeClr val="tx1"/>
                </a:solidFill>
              </a:defRPr>
            </a:lvl4pPr>
            <a:lvl5pPr>
              <a:buClr>
                <a:srgbClr val="001423"/>
              </a:buClr>
              <a:defRPr>
                <a:solidFill>
                  <a:schemeClr val="tx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Tree>
    <p:extLst>
      <p:ext uri="{BB962C8B-B14F-4D97-AF65-F5344CB8AC3E}">
        <p14:creationId xmlns:p14="http://schemas.microsoft.com/office/powerpoint/2010/main" val="110865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3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3"/>
            <a:ext cx="8510400" cy="391412"/>
          </a:xfrm>
        </p:spPr>
        <p:txBody>
          <a:bodyPr anchor="ctr" anchorCtr="0"/>
          <a:lstStyle>
            <a:lvl1pPr>
              <a:defRPr sz="3800"/>
            </a:lvl1pPr>
          </a:lstStyle>
          <a:p>
            <a:r>
              <a:rPr lang="en-US" noProof="0" dirty="0"/>
              <a:t>Click to edit Master title style</a:t>
            </a:r>
            <a:endParaRPr lang="en-GB" noProof="0" dirty="0"/>
          </a:p>
        </p:txBody>
      </p:sp>
      <p:sp>
        <p:nvSpPr>
          <p:cNvPr id="3" name="Text Placeholder 2"/>
          <p:cNvSpPr>
            <a:spLocks noGrp="1"/>
          </p:cNvSpPr>
          <p:nvPr>
            <p:ph type="body" sz="quarter" idx="10"/>
          </p:nvPr>
        </p:nvSpPr>
        <p:spPr>
          <a:xfrm>
            <a:off x="1899927" y="4552951"/>
            <a:ext cx="6927281" cy="279400"/>
          </a:xfrm>
        </p:spPr>
        <p:txBody>
          <a:bodyPr anchor="b" anchorCtr="0">
            <a:noAutofit/>
          </a:bodyPr>
          <a:lstStyle>
            <a:lvl1pPr marL="0" indent="0">
              <a:buNone/>
              <a:defRPr sz="1300"/>
            </a:lvl1pPr>
          </a:lstStyle>
          <a:p>
            <a:pPr lvl="0"/>
            <a:r>
              <a:rPr lang="en-US" dirty="0"/>
              <a:t>Click to edit Master text styles</a:t>
            </a:r>
          </a:p>
        </p:txBody>
      </p:sp>
    </p:spTree>
    <p:extLst>
      <p:ext uri="{BB962C8B-B14F-4D97-AF65-F5344CB8AC3E}">
        <p14:creationId xmlns:p14="http://schemas.microsoft.com/office/powerpoint/2010/main" val="2221639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800"/>
            </a:lvl1pPr>
          </a:lstStyle>
          <a:p>
            <a:r>
              <a:rPr lang="en-US" noProof="0" smtClean="0"/>
              <a:t>Click to edit Master title style</a:t>
            </a:r>
            <a:endParaRPr lang="en-GB" noProof="0" dirty="0"/>
          </a:p>
        </p:txBody>
      </p:sp>
      <p:sp>
        <p:nvSpPr>
          <p:cNvPr id="3" name="Text Placeholder 2"/>
          <p:cNvSpPr>
            <a:spLocks noGrp="1"/>
          </p:cNvSpPr>
          <p:nvPr>
            <p:ph type="body" sz="quarter" idx="10"/>
          </p:nvPr>
        </p:nvSpPr>
        <p:spPr>
          <a:xfrm>
            <a:off x="316800" y="4673405"/>
            <a:ext cx="8509700" cy="311347"/>
          </a:xfrm>
        </p:spPr>
        <p:txBody>
          <a:bodyPr anchor="b"/>
          <a:lstStyle>
            <a:lvl1pPr marL="0" indent="0">
              <a:spcBef>
                <a:spcPts val="0"/>
              </a:spcBef>
              <a:spcAft>
                <a:spcPts val="0"/>
              </a:spcAft>
              <a:buNone/>
              <a:defRPr sz="1100">
                <a:solidFill>
                  <a:srgbClr val="82786F"/>
                </a:solidFill>
              </a:defRPr>
            </a:lvl1pPr>
          </a:lstStyle>
          <a:p>
            <a:pPr lvl="0"/>
            <a:r>
              <a:rPr lang="en-US" dirty="0" smtClean="0"/>
              <a:t>Click to edit Master text styles</a:t>
            </a:r>
          </a:p>
        </p:txBody>
      </p:sp>
    </p:spTree>
    <p:extLst>
      <p:ext uri="{BB962C8B-B14F-4D97-AF65-F5344CB8AC3E}">
        <p14:creationId xmlns:p14="http://schemas.microsoft.com/office/powerpoint/2010/main" val="395994321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314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64"/>
            <a:ext cx="3542400" cy="1531543"/>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82" y="3025462"/>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797425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6327085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26162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93926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48864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99154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78662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4552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nchor="ctr" anchorCtr="0"/>
          <a:lstStyle>
            <a:lvl1pPr>
              <a:defRPr sz="28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2" y="1312229"/>
            <a:ext cx="4096800" cy="2955789"/>
          </a:xfrm>
        </p:spPr>
        <p:txBody>
          <a:bodyPr/>
          <a:lstStyle>
            <a:lvl1pPr>
              <a:buClrTx/>
              <a:defRPr>
                <a:solidFill>
                  <a:schemeClr val="tx1"/>
                </a:solidFill>
              </a:defRPr>
            </a:lvl1pPr>
            <a:lvl2pPr>
              <a:buClr>
                <a:schemeClr val="bg1">
                  <a:lumMod val="50000"/>
                </a:schemeClr>
              </a:buClr>
              <a:defRPr>
                <a:solidFill>
                  <a:schemeClr val="tx1"/>
                </a:solidFill>
              </a:defRPr>
            </a:lvl2pPr>
            <a:lvl3pPr>
              <a:buClr>
                <a:schemeClr val="accent6"/>
              </a:buClr>
              <a:defRPr>
                <a:solidFill>
                  <a:schemeClr val="tx1"/>
                </a:solidFill>
              </a:defRPr>
            </a:lvl3pPr>
            <a:lvl4pPr>
              <a:buClr>
                <a:schemeClr val="accent3"/>
              </a:buClr>
              <a:defRPr>
                <a:solidFill>
                  <a:schemeClr val="tx1"/>
                </a:solidFill>
              </a:defRPr>
            </a:lvl4pPr>
            <a:lvl5pPr>
              <a:buClr>
                <a:srgbClr val="001423"/>
              </a:buClr>
              <a:defRPr>
                <a:solidFill>
                  <a:schemeClr val="tx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37" name="Content Placeholder 2"/>
          <p:cNvSpPr>
            <a:spLocks noGrp="1"/>
          </p:cNvSpPr>
          <p:nvPr>
            <p:ph idx="10"/>
          </p:nvPr>
        </p:nvSpPr>
        <p:spPr>
          <a:xfrm>
            <a:off x="4730400" y="1312223"/>
            <a:ext cx="4096800" cy="2955600"/>
          </a:xfrm>
        </p:spPr>
        <p:txBody>
          <a:bodyPr/>
          <a:lstStyle>
            <a:lvl1pPr>
              <a:buClrTx/>
              <a:defRPr>
                <a:solidFill>
                  <a:schemeClr val="tx1"/>
                </a:solidFill>
              </a:defRPr>
            </a:lvl1pPr>
            <a:lvl2pPr>
              <a:buClr>
                <a:schemeClr val="bg1">
                  <a:lumMod val="50000"/>
                </a:schemeClr>
              </a:buClr>
              <a:defRPr>
                <a:solidFill>
                  <a:schemeClr val="tx1"/>
                </a:solidFill>
              </a:defRPr>
            </a:lvl2pPr>
            <a:lvl3pPr>
              <a:buClr>
                <a:schemeClr val="accent6"/>
              </a:buClr>
              <a:defRPr>
                <a:solidFill>
                  <a:schemeClr val="tx1"/>
                </a:solidFill>
              </a:defRPr>
            </a:lvl3pPr>
            <a:lvl4pPr>
              <a:buClr>
                <a:schemeClr val="accent3"/>
              </a:buClr>
              <a:defRPr>
                <a:solidFill>
                  <a:schemeClr val="tx1"/>
                </a:solidFill>
              </a:defRPr>
            </a:lvl4pPr>
            <a:lvl5pPr>
              <a:buClr>
                <a:srgbClr val="001423"/>
              </a:buClr>
              <a:defRPr>
                <a:solidFill>
                  <a:schemeClr val="tx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Tree>
    <p:extLst>
      <p:ext uri="{BB962C8B-B14F-4D97-AF65-F5344CB8AC3E}">
        <p14:creationId xmlns:p14="http://schemas.microsoft.com/office/powerpoint/2010/main" val="543428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71034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72735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13787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64066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178679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46156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64323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61384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8919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3010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80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85015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74353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0096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79239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FE40E-9452-4CB4-8E76-B8C9B9967B7B}" type="datetimeFigureOut">
              <a:rPr lang="he-IL" smtClean="0">
                <a:solidFill>
                  <a:prstClr val="black">
                    <a:tint val="75000"/>
                  </a:prstClr>
                </a:solidFill>
              </a:rPr>
              <a:pPr/>
              <a:t>ט"ז/חשון/תש"פ</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7166DF12-3448-4E11-9756-D75AA0A4C2B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6912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Nur Titel">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57200" y="4651200"/>
            <a:ext cx="7099200" cy="363600"/>
          </a:xfrm>
          <a:prstGeom prst="rect">
            <a:avLst/>
          </a:prstGeom>
        </p:spPr>
        <p:txBody>
          <a:bodyPr/>
          <a:lstStyle/>
          <a:p>
            <a:endParaRPr lang="en-GB" dirty="0">
              <a:solidFill>
                <a:srgbClr val="5A5A5A"/>
              </a:solidFill>
            </a:endParaRPr>
          </a:p>
        </p:txBody>
      </p:sp>
      <p:sp>
        <p:nvSpPr>
          <p:cNvPr id="5" name="Title 4"/>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en-GB"/>
          </a:p>
        </p:txBody>
      </p:sp>
      <p:sp>
        <p:nvSpPr>
          <p:cNvPr id="7" name="Slide Number Placeholder 6"/>
          <p:cNvSpPr>
            <a:spLocks noGrp="1"/>
          </p:cNvSpPr>
          <p:nvPr>
            <p:ph type="sldNum" sz="quarter" idx="11"/>
          </p:nvPr>
        </p:nvSpPr>
        <p:spPr>
          <a:xfrm>
            <a:off x="8244408" y="4731990"/>
            <a:ext cx="442392" cy="273906"/>
          </a:xfrm>
          <a:prstGeom prst="rect">
            <a:avLst/>
          </a:prstGeom>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5A5A5A"/>
              </a:solidFill>
            </a:endParaRPr>
          </a:p>
        </p:txBody>
      </p:sp>
      <p:cxnSp>
        <p:nvCxnSpPr>
          <p:cNvPr id="12" name="Straight Connector 11"/>
          <p:cNvCxnSpPr/>
          <p:nvPr userDrawn="1"/>
        </p:nvCxnSpPr>
        <p:spPr>
          <a:xfrm>
            <a:off x="0" y="860403"/>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75767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t>14-Nov-19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CC7432E5-F8E0-41AE-9A6B-AD730338B005}" type="slidenum">
              <a:rPr lang="en-US" smtClean="0"/>
              <a:pPr algn="ctr"/>
              <a:t>‹#›</a:t>
            </a:fld>
            <a:endParaRPr lang="en-US" dirty="0"/>
          </a:p>
        </p:txBody>
      </p:sp>
      <p:sp>
        <p:nvSpPr>
          <p:cNvPr id="8" name="Text Placeholder 7"/>
          <p:cNvSpPr>
            <a:spLocks noGrp="1"/>
          </p:cNvSpPr>
          <p:nvPr>
            <p:ph type="body" sz="quarter" idx="13" hasCustomPrompt="1"/>
          </p:nvPr>
        </p:nvSpPr>
        <p:spPr>
          <a:xfrm>
            <a:off x="342900" y="4388702"/>
            <a:ext cx="7391400" cy="754380"/>
          </a:xfrm>
        </p:spPr>
        <p:txBody>
          <a:bodyPr anchor="b">
            <a:normAutofit/>
          </a:bodyPr>
          <a:lstStyle>
            <a:lvl1pPr marL="0" indent="0">
              <a:spcBef>
                <a:spcPts val="225"/>
              </a:spcBef>
              <a:buNone/>
              <a:defRPr sz="750"/>
            </a:lvl1pPr>
            <a:lvl2pPr marL="171450" indent="0">
              <a:buNone/>
              <a:defRPr/>
            </a:lvl2pPr>
            <a:lvl3pPr marL="342900" indent="0">
              <a:buNone/>
              <a:defRPr/>
            </a:lvl3pPr>
            <a:lvl4pPr marL="514350" indent="0">
              <a:buNone/>
              <a:defRPr/>
            </a:lvl4pPr>
            <a:lvl5pPr marL="685800" indent="0">
              <a:buNone/>
              <a:defRPr/>
            </a:lvl5pPr>
          </a:lstStyle>
          <a:p>
            <a:pPr lvl="0"/>
            <a:r>
              <a:rPr lang="en-US" dirty="0"/>
              <a:t>Reference(s)</a:t>
            </a:r>
          </a:p>
        </p:txBody>
      </p:sp>
      <p:sp>
        <p:nvSpPr>
          <p:cNvPr id="3" name="Content Placeholder 2"/>
          <p:cNvSpPr>
            <a:spLocks noGrp="1"/>
          </p:cNvSpPr>
          <p:nvPr>
            <p:ph idx="1"/>
          </p:nvPr>
        </p:nvSpPr>
        <p:spPr>
          <a:xfrm>
            <a:off x="342900" y="946404"/>
            <a:ext cx="84582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5909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95000"/>
              </a:lnSpc>
              <a:buClr>
                <a:schemeClr val="tx2"/>
              </a:buClr>
              <a:defRPr/>
            </a:pPr>
            <a:endParaRPr lang="en-US" altLang="en-US" sz="1950" smtClean="0">
              <a:solidFill>
                <a:srgbClr val="DDDDDD"/>
              </a:solidFill>
              <a:ea typeface="ヒラギノ角ゴ Pro W3"/>
              <a:cs typeface="ヒラギノ角ゴ Pro W3"/>
            </a:endParaRPr>
          </a:p>
          <a:p>
            <a:pPr algn="ctr">
              <a:lnSpc>
                <a:spcPct val="95000"/>
              </a:lnSpc>
              <a:buClr>
                <a:schemeClr val="tx2"/>
              </a:buClr>
              <a:defRPr/>
            </a:pPr>
            <a:endParaRPr lang="en-US" altLang="en-US" sz="1950" smtClean="0">
              <a:solidFill>
                <a:srgbClr val="DDDDDD"/>
              </a:solidFill>
              <a:ea typeface="ヒラギノ角ゴ Pro W3"/>
              <a:cs typeface="ヒラギノ角ゴ Pro W3"/>
            </a:endParaRPr>
          </a:p>
        </p:txBody>
      </p:sp>
      <p:sp>
        <p:nvSpPr>
          <p:cNvPr id="5123" name="Rectangle 3"/>
          <p:cNvSpPr>
            <a:spLocks noGrp="1" noChangeArrowheads="1"/>
          </p:cNvSpPr>
          <p:nvPr>
            <p:ph type="ctrTitle"/>
          </p:nvPr>
        </p:nvSpPr>
        <p:spPr>
          <a:xfrm>
            <a:off x="792166" y="1056599"/>
            <a:ext cx="7589837" cy="484748"/>
          </a:xfrm>
          <a:extLst/>
        </p:spPr>
        <p:txBody>
          <a:bodyPr lIns="0" rIns="0" anchor="ctr">
            <a:spAutoFit/>
          </a:bodyPr>
          <a:lstStyle>
            <a:lvl1pPr>
              <a:lnSpc>
                <a:spcPct val="85000"/>
              </a:lnSpc>
              <a:defRPr sz="3000">
                <a:solidFill>
                  <a:schemeClr val="tx2"/>
                </a:solidFill>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457200" y="2418160"/>
            <a:ext cx="8185150" cy="666750"/>
          </a:xfrm>
          <a:extLst/>
        </p:spPr>
        <p:txBody>
          <a:bodyPr anchorCtr="1"/>
          <a:lstStyle>
            <a:lvl1pPr marL="0" indent="0" algn="ctr">
              <a:buSzTx/>
              <a:buFontTx/>
              <a:buNone/>
              <a:defRPr sz="2550" i="1"/>
            </a:lvl1pPr>
          </a:lstStyle>
          <a:p>
            <a:pPr lvl="0"/>
            <a:r>
              <a:rPr lang="en-US" noProof="0" smtClean="0"/>
              <a:t>Click to edit Master subtitle style</a:t>
            </a:r>
          </a:p>
        </p:txBody>
      </p:sp>
    </p:spTree>
    <p:extLst>
      <p:ext uri="{BB962C8B-B14F-4D97-AF65-F5344CB8AC3E}">
        <p14:creationId xmlns:p14="http://schemas.microsoft.com/office/powerpoint/2010/main" val="1306558553"/>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752139"/>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953108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Line 3"/>
          <p:cNvSpPr>
            <a:spLocks noChangeShapeType="1"/>
          </p:cNvSpPr>
          <p:nvPr/>
        </p:nvSpPr>
        <p:spPr bwMode="auto">
          <a:xfrm>
            <a:off x="3" y="932260"/>
            <a:ext cx="8818563"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sz="3200" smtClean="0">
              <a:solidFill>
                <a:srgbClr val="FFFFFF"/>
              </a:solidFill>
              <a:latin typeface="Arial" pitchFamily="34" charset="0"/>
            </a:endParaRPr>
          </a:p>
        </p:txBody>
      </p:sp>
      <p:sp>
        <p:nvSpPr>
          <p:cNvPr id="5" name="TextBox 11"/>
          <p:cNvSpPr txBox="1">
            <a:spLocks noChangeArrowheads="1"/>
          </p:cNvSpPr>
          <p:nvPr userDrawn="1"/>
        </p:nvSpPr>
        <p:spPr bwMode="auto">
          <a:xfrm>
            <a:off x="8640315" y="4780361"/>
            <a:ext cx="341760" cy="24622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FD379A5-A8C0-4DA2-BE8C-97C86A394E80}" type="slidenum">
              <a:rPr lang="en-GB" sz="1000" smtClean="0">
                <a:solidFill>
                  <a:srgbClr val="FFFFFF"/>
                </a:solidFill>
              </a:rPr>
              <a:pPr algn="r" eaLnBrk="1" hangingPunct="1">
                <a:defRPr/>
              </a:pPr>
              <a:t>‹#›</a:t>
            </a:fld>
            <a:endParaRPr lang="en-GB" sz="1000" smtClean="0">
              <a:solidFill>
                <a:srgbClr val="FFFFFF"/>
              </a:solidFill>
            </a:endParaRPr>
          </a:p>
        </p:txBody>
      </p:sp>
      <p:sp>
        <p:nvSpPr>
          <p:cNvPr id="6" name="Rectangle 5"/>
          <p:cNvSpPr>
            <a:spLocks noChangeArrowheads="1"/>
          </p:cNvSpPr>
          <p:nvPr userDrawn="1"/>
        </p:nvSpPr>
        <p:spPr bwMode="auto">
          <a:xfrm>
            <a:off x="876300" y="5013722"/>
            <a:ext cx="7391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3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kern="1200">
                <a:solidFill>
                  <a:schemeClr val="tx1"/>
                </a:solidFill>
                <a:latin typeface="Arial" pitchFamily="34" charset="0"/>
                <a:ea typeface="+mn-ea"/>
                <a:cs typeface="Arial" pitchFamily="34" charset="0"/>
              </a:defRPr>
            </a:lvl5pPr>
            <a:lvl6pPr marL="2286000" algn="l" defTabSz="914400" rtl="0" eaLnBrk="1" latinLnBrk="0" hangingPunct="1">
              <a:defRPr sz="3200" kern="1200">
                <a:solidFill>
                  <a:schemeClr val="tx1"/>
                </a:solidFill>
                <a:latin typeface="Arial" pitchFamily="34" charset="0"/>
                <a:ea typeface="+mn-ea"/>
                <a:cs typeface="Arial" pitchFamily="34" charset="0"/>
              </a:defRPr>
            </a:lvl6pPr>
            <a:lvl7pPr marL="2743200" algn="l" defTabSz="914400" rtl="0" eaLnBrk="1" latinLnBrk="0" hangingPunct="1">
              <a:defRPr sz="3200" kern="1200">
                <a:solidFill>
                  <a:schemeClr val="tx1"/>
                </a:solidFill>
                <a:latin typeface="Arial" pitchFamily="34" charset="0"/>
                <a:ea typeface="+mn-ea"/>
                <a:cs typeface="Arial" pitchFamily="34" charset="0"/>
              </a:defRPr>
            </a:lvl7pPr>
            <a:lvl8pPr marL="3200400" algn="l" defTabSz="914400" rtl="0" eaLnBrk="1" latinLnBrk="0" hangingPunct="1">
              <a:defRPr sz="3200" kern="1200">
                <a:solidFill>
                  <a:schemeClr val="tx1"/>
                </a:solidFill>
                <a:latin typeface="Arial" pitchFamily="34" charset="0"/>
                <a:ea typeface="+mn-ea"/>
                <a:cs typeface="Arial" pitchFamily="34" charset="0"/>
              </a:defRPr>
            </a:lvl8pPr>
            <a:lvl9pPr marL="3657600" algn="l" defTabSz="914400" rtl="0" eaLnBrk="1" latinLnBrk="0" hangingPunct="1">
              <a:defRPr sz="3200" kern="1200">
                <a:solidFill>
                  <a:schemeClr val="tx1"/>
                </a:solidFill>
                <a:latin typeface="Arial" pitchFamily="34" charset="0"/>
                <a:ea typeface="+mn-ea"/>
                <a:cs typeface="Arial" pitchFamily="34" charset="0"/>
              </a:defRPr>
            </a:lvl9pPr>
          </a:lstStyle>
          <a:p>
            <a:pPr algn="ctr">
              <a:defRPr/>
            </a:pPr>
            <a:r>
              <a:rPr lang="en-US" sz="800" dirty="0" smtClean="0">
                <a:solidFill>
                  <a:srgbClr val="FFFFFF"/>
                </a:solidFill>
              </a:rPr>
              <a:t>Novartis© </a:t>
            </a:r>
            <a:r>
              <a:rPr lang="en-US" sz="800" dirty="0">
                <a:solidFill>
                  <a:srgbClr val="FFFFFF"/>
                </a:solidFill>
              </a:rPr>
              <a:t>- Train the </a:t>
            </a:r>
            <a:r>
              <a:rPr lang="en-US" sz="800" dirty="0" smtClean="0">
                <a:solidFill>
                  <a:srgbClr val="FFFFFF"/>
                </a:solidFill>
              </a:rPr>
              <a:t>trainer – May 2013 </a:t>
            </a:r>
            <a:r>
              <a:rPr lang="en-US" sz="800" dirty="0">
                <a:solidFill>
                  <a:srgbClr val="FFFFFF"/>
                </a:solidFill>
              </a:rPr>
              <a:t>- Confidential - For Business Use Only</a:t>
            </a:r>
          </a:p>
        </p:txBody>
      </p:sp>
      <p:sp>
        <p:nvSpPr>
          <p:cNvPr id="2" name="Title 1"/>
          <p:cNvSpPr>
            <a:spLocks noGrp="1"/>
          </p:cNvSpPr>
          <p:nvPr>
            <p:ph type="title"/>
          </p:nvPr>
        </p:nvSpPr>
        <p:spPr>
          <a:xfrm>
            <a:off x="323853" y="35720"/>
            <a:ext cx="8494713" cy="808435"/>
          </a:xfrm>
          <a:prstGeom prst="rect">
            <a:avLst/>
          </a:prstGeom>
        </p:spPr>
        <p:txBody>
          <a:bodyPr/>
          <a:lstStyle>
            <a:lvl1pPr algn="l">
              <a:defRPr sz="2400"/>
            </a:lvl1pPr>
          </a:lstStyle>
          <a:p>
            <a:r>
              <a:rPr lang="en-US" dirty="0" smtClean="0"/>
              <a:t>Click to edit Master title style</a:t>
            </a:r>
            <a:endParaRPr lang="en-US" dirty="0"/>
          </a:p>
        </p:txBody>
      </p:sp>
      <p:sp>
        <p:nvSpPr>
          <p:cNvPr id="7" name="Content Placeholder 5"/>
          <p:cNvSpPr>
            <a:spLocks noGrp="1"/>
          </p:cNvSpPr>
          <p:nvPr>
            <p:ph sz="quarter" idx="11"/>
          </p:nvPr>
        </p:nvSpPr>
        <p:spPr>
          <a:xfrm>
            <a:off x="323854" y="1004990"/>
            <a:ext cx="8494713" cy="3937397"/>
          </a:xfrm>
          <a:prstGeom prst="rect">
            <a:avLst/>
          </a:prstGeom>
        </p:spPr>
        <p:txBody>
          <a:bodyPr/>
          <a:lstStyle>
            <a:lvl1pPr>
              <a:spcAft>
                <a:spcPts val="600"/>
              </a:spcAft>
              <a:defRPr/>
            </a:lvl1pPr>
            <a:lvl2pPr>
              <a:spcAft>
                <a:spcPts val="600"/>
              </a:spcAft>
              <a:defRPr/>
            </a:lvl2pPr>
            <a:lvl3pPr>
              <a:spcAft>
                <a:spcPts val="600"/>
              </a:spcAft>
              <a:defRPr/>
            </a:lvl3pPr>
            <a:lvl4pPr>
              <a:spcAft>
                <a:spcPts val="600"/>
              </a:spcAft>
              <a:defRPr/>
            </a:lvl4pPr>
            <a:lvl5pPr marL="1341438" indent="-290513">
              <a:spcAft>
                <a:spcPts val="600"/>
              </a:spcAft>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3706564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7281612"/>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314324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858192"/>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Edit Master text styles</a:t>
            </a:r>
          </a:p>
        </p:txBody>
      </p:sp>
    </p:spTree>
    <p:extLst>
      <p:ext uri="{BB962C8B-B14F-4D97-AF65-F5344CB8AC3E}">
        <p14:creationId xmlns:p14="http://schemas.microsoft.com/office/powerpoint/2010/main" val="265151377"/>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Edit Master text styles</a:t>
            </a:r>
          </a:p>
        </p:txBody>
      </p:sp>
    </p:spTree>
    <p:extLst>
      <p:ext uri="{BB962C8B-B14F-4D97-AF65-F5344CB8AC3E}">
        <p14:creationId xmlns:p14="http://schemas.microsoft.com/office/powerpoint/2010/main" val="137882334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4750EEF9-9ED4-4EC5-97A0-E023F5C91689}" type="datetimeFigureOut">
              <a:rPr lang="en-GB" smtClean="0"/>
              <a:t>14/11/2019</a:t>
            </a:fld>
            <a:endParaRPr lang="en-GB"/>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39D7DCB4-51FA-4F44-8508-393AABB4FE22}" type="slidenum">
              <a:rPr lang="en-GB" smtClean="0"/>
              <a:t>‹#›</a:t>
            </a:fld>
            <a:endParaRPr lang="en-GB"/>
          </a:p>
        </p:txBody>
      </p:sp>
    </p:spTree>
    <p:extLst>
      <p:ext uri="{BB962C8B-B14F-4D97-AF65-F5344CB8AC3E}">
        <p14:creationId xmlns:p14="http://schemas.microsoft.com/office/powerpoint/2010/main" val="2306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906832"/>
            <a:ext cx="8510400" cy="199726"/>
          </a:xfrm>
          <a:extLst>
            <a:ext uri="{909E8E84-426E-40DD-AFC4-6F175D3DCCD1}">
              <a14:hiddenFill xmlns:a14="http://schemas.microsoft.com/office/drawing/2010/main">
                <a:solidFill>
                  <a:schemeClr val="accent1"/>
                </a:solidFill>
              </a14:hiddenFill>
            </a:ext>
          </a:extLst>
        </p:spPr>
        <p:txBody>
          <a:bodyPr wrap="none" lIns="18000" anchor="ctr" anchorCtr="0">
            <a:noAutofit/>
          </a:bodyPr>
          <a:lstStyle>
            <a:lvl1pPr marL="0" indent="0" algn="l">
              <a:buFontTx/>
              <a:buNone/>
              <a:defRPr sz="1400" baseline="0">
                <a:solidFill>
                  <a:schemeClr val="accent1"/>
                </a:solidFill>
              </a:defRPr>
            </a:lvl1pPr>
          </a:lstStyle>
          <a:p>
            <a:pPr lvl="0"/>
            <a:r>
              <a:rPr lang="en-GB" noProof="0" dirty="0"/>
              <a:t>Insert subtitle</a:t>
            </a:r>
          </a:p>
        </p:txBody>
      </p:sp>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dirty="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Text Placeholder 2"/>
          <p:cNvSpPr>
            <a:spLocks noGrp="1"/>
          </p:cNvSpPr>
          <p:nvPr>
            <p:ph type="body" sz="quarter" idx="10" hasCustomPrompt="1"/>
          </p:nvPr>
        </p:nvSpPr>
        <p:spPr>
          <a:xfrm>
            <a:off x="317500" y="4408227"/>
            <a:ext cx="7727855" cy="436823"/>
          </a:xfrm>
        </p:spPr>
        <p:txBody>
          <a:bodyPr anchor="b">
            <a:noAutofit/>
          </a:bodyPr>
          <a:lstStyle>
            <a:lvl1pPr marL="0" indent="0">
              <a:buNone/>
              <a:defRPr sz="800">
                <a:solidFill>
                  <a:srgbClr val="AEA79F"/>
                </a:solidFill>
              </a:defRPr>
            </a:lvl1pPr>
            <a:lvl2pPr>
              <a:defRPr sz="800">
                <a:solidFill>
                  <a:srgbClr val="82786F"/>
                </a:solidFill>
              </a:defRPr>
            </a:lvl2pPr>
            <a:lvl3pPr>
              <a:defRPr sz="800">
                <a:solidFill>
                  <a:srgbClr val="82786F"/>
                </a:solidFill>
              </a:defRPr>
            </a:lvl3pPr>
            <a:lvl4pPr>
              <a:defRPr sz="800">
                <a:solidFill>
                  <a:srgbClr val="82786F"/>
                </a:solidFill>
              </a:defRPr>
            </a:lvl4pPr>
            <a:lvl5pPr>
              <a:defRPr sz="800">
                <a:solidFill>
                  <a:srgbClr val="82786F"/>
                </a:solidFill>
              </a:defRPr>
            </a:lvl5pPr>
          </a:lstStyle>
          <a:p>
            <a:pPr lvl="0"/>
            <a:r>
              <a:rPr lang="en-US" dirty="0"/>
              <a:t>Reference</a:t>
            </a:r>
          </a:p>
        </p:txBody>
      </p:sp>
      <p:sp>
        <p:nvSpPr>
          <p:cNvPr id="7" name="Rectangle 5">
            <a:extLst>
              <a:ext uri="{FF2B5EF4-FFF2-40B4-BE49-F238E27FC236}">
                <a16:creationId xmlns:a16="http://schemas.microsoft.com/office/drawing/2014/main" id="{0EE557DC-BB51-47C5-A096-0D3B1FDDAA75}"/>
              </a:ext>
            </a:extLst>
          </p:cNvPr>
          <p:cNvSpPr>
            <a:spLocks noGrp="1" noChangeArrowheads="1"/>
          </p:cNvSpPr>
          <p:nvPr>
            <p:ph type="ftr" sz="quarter" idx="3"/>
          </p:nvPr>
        </p:nvSpPr>
        <p:spPr bwMode="auto">
          <a:xfrm>
            <a:off x="4172956" y="103907"/>
            <a:ext cx="4654244" cy="10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Obesity, CVD and type 2 diabetes | EX9536-4388 EU Investigator Meeting v1.0 Final 20180914</a:t>
            </a:r>
            <a:endParaRPr lang="en-GB" noProof="0" dirty="0"/>
          </a:p>
        </p:txBody>
      </p:sp>
    </p:spTree>
    <p:extLst>
      <p:ext uri="{BB962C8B-B14F-4D97-AF65-F5344CB8AC3E}">
        <p14:creationId xmlns:p14="http://schemas.microsoft.com/office/powerpoint/2010/main" val="3334150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000"/>
            </a:lvl1pPr>
          </a:lstStyle>
          <a:p>
            <a:r>
              <a:rPr lang="en-US" noProof="0" dirty="0"/>
              <a:t>Click to edit Master title style</a:t>
            </a:r>
            <a:endParaRPr lang="en-GB" noProof="0" dirty="0"/>
          </a:p>
        </p:txBody>
      </p:sp>
      <p:sp>
        <p:nvSpPr>
          <p:cNvPr id="3" name="Content Placeholder 2"/>
          <p:cNvSpPr>
            <a:spLocks noGrp="1"/>
          </p:cNvSpPr>
          <p:nvPr>
            <p:ph sz="quarter" idx="10" hasCustomPrompt="1"/>
          </p:nvPr>
        </p:nvSpPr>
        <p:spPr>
          <a:xfrm>
            <a:off x="316800" y="4586309"/>
            <a:ext cx="8510400" cy="454579"/>
          </a:xfrm>
        </p:spPr>
        <p:txBody>
          <a:bodyPr rIns="0" anchor="b" anchorCtr="0">
            <a:noAutofit/>
          </a:bodyPr>
          <a:lstStyle>
            <a:lvl1pPr marL="0" indent="0">
              <a:spcBef>
                <a:spcPts val="0"/>
              </a:spcBef>
              <a:buNone/>
              <a:defRPr sz="800">
                <a:solidFill>
                  <a:srgbClr val="82786F"/>
                </a:solidFill>
              </a:defRPr>
            </a:lvl1pPr>
            <a:lvl2pPr marL="265070" indent="0">
              <a:buNone/>
              <a:defRPr sz="800"/>
            </a:lvl2pPr>
            <a:lvl3pPr marL="536480" indent="0">
              <a:buNone/>
              <a:defRPr sz="800"/>
            </a:lvl3pPr>
            <a:lvl4pPr marL="807898" indent="0">
              <a:buNone/>
              <a:defRPr sz="800"/>
            </a:lvl4pPr>
            <a:lvl5pPr marL="1072961" indent="0">
              <a:buNone/>
              <a:defRPr sz="800"/>
            </a:lvl5pPr>
          </a:lstStyle>
          <a:p>
            <a:pPr lvl="0"/>
            <a:r>
              <a:rPr lang="en-US" dirty="0"/>
              <a:t>Click to add text</a:t>
            </a:r>
          </a:p>
        </p:txBody>
      </p:sp>
    </p:spTree>
    <p:extLst>
      <p:ext uri="{BB962C8B-B14F-4D97-AF65-F5344CB8AC3E}">
        <p14:creationId xmlns:p14="http://schemas.microsoft.com/office/powerpoint/2010/main" val="2893967024"/>
      </p:ext>
    </p:extLst>
  </p:cSld>
  <p:clrMapOvr>
    <a:masterClrMapping/>
  </p:clrMapOvr>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vmlDrawing" Target="../drawings/vmlDrawing1.v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2.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oleObject" Target="../embeddings/oleObject1.bin"/><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6.jpeg"/><Relationship Id="rId5" Type="http://schemas.openxmlformats.org/officeDocument/2006/relationships/slideLayout" Target="../slideLayouts/slideLayout61.xml"/><Relationship Id="rId10" Type="http://schemas.openxmlformats.org/officeDocument/2006/relationships/image" Target="../media/image5.jpeg"/><Relationship Id="rId4" Type="http://schemas.openxmlformats.org/officeDocument/2006/relationships/slideLayout" Target="../slideLayouts/slideLayout60.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6800" y="1312224"/>
            <a:ext cx="8510400" cy="2955790"/>
          </a:xfrm>
          <a:prstGeom prst="rect">
            <a:avLst/>
          </a:prstGeom>
        </p:spPr>
        <p:txBody>
          <a:bodyPr vert="horz" lIns="0" tIns="0" rIns="215888"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 name="Title Placeholder 1"/>
          <p:cNvSpPr>
            <a:spLocks noGrp="1"/>
          </p:cNvSpPr>
          <p:nvPr>
            <p:ph type="title"/>
          </p:nvPr>
        </p:nvSpPr>
        <p:spPr>
          <a:xfrm>
            <a:off x="316800" y="515422"/>
            <a:ext cx="8510400" cy="391412"/>
          </a:xfrm>
          <a:prstGeom prst="rect">
            <a:avLst/>
          </a:prstGeom>
        </p:spPr>
        <p:txBody>
          <a:bodyPr vert="horz" lIns="0" tIns="0" rIns="0" bIns="0" rtlCol="0" anchor="ctr" anchorCtr="0">
            <a:noAutofit/>
          </a:bodyPr>
          <a:lstStyle/>
          <a:p>
            <a:r>
              <a:rPr lang="en-US" noProof="0" dirty="0" smtClean="0"/>
              <a:t>Click to edit Master title style</a:t>
            </a:r>
            <a:endParaRPr lang="en-GB" noProof="0" dirty="0"/>
          </a:p>
        </p:txBody>
      </p:sp>
      <p:pic>
        <p:nvPicPr>
          <p:cNvPr id="5" name="Picture 24" descr="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2273" y="4533801"/>
            <a:ext cx="1029239" cy="30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633198"/>
      </p:ext>
    </p:extLst>
  </p:cSld>
  <p:clrMap bg1="lt1" tx1="dk1" bg2="lt2" tx2="dk2" accent1="accent1" accent2="accent2" accent3="accent3" accent4="accent4" accent5="accent5" accent6="accent6" hlink="hlink" folHlink="folHlink"/>
  <p:sldLayoutIdLst>
    <p:sldLayoutId id="2147483688" r:id="rId1"/>
    <p:sldLayoutId id="2147483660" r:id="rId2"/>
    <p:sldLayoutId id="2147483687" r:id="rId3"/>
    <p:sldLayoutId id="2147483666" r:id="rId4"/>
    <p:sldLayoutId id="2147483689" r:id="rId5"/>
    <p:sldLayoutId id="2147483764" r:id="rId6"/>
    <p:sldLayoutId id="2147483917" r:id="rId7"/>
    <p:sldLayoutId id="2147483918" r:id="rId8"/>
    <p:sldLayoutId id="2147483920" r:id="rId9"/>
    <p:sldLayoutId id="2147483928" r:id="rId10"/>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913937"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64980" indent="-264980" algn="l" defTabSz="913937" rtl="0" eaLnBrk="1" latinLnBrk="0" hangingPunct="1">
        <a:spcBef>
          <a:spcPct val="20000"/>
        </a:spcBef>
        <a:buClrTx/>
        <a:buFont typeface="Verdana"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36303" indent="-271325" algn="l" defTabSz="913937" rtl="0" eaLnBrk="1" latinLnBrk="0" hangingPunct="1">
        <a:spcBef>
          <a:spcPct val="20000"/>
        </a:spcBef>
        <a:buClr>
          <a:schemeClr val="bg1">
            <a:lumMod val="50000"/>
          </a:schemeClr>
        </a:buClr>
        <a:buFont typeface="Verdana"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21906" indent="-285605" algn="l" defTabSz="913937" rtl="0" eaLnBrk="1" latinLnBrk="0" hangingPunct="1">
        <a:spcBef>
          <a:spcPct val="20000"/>
        </a:spcBef>
        <a:buClr>
          <a:schemeClr val="accent6"/>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85337" indent="-177709" algn="l" defTabSz="913937" rtl="0" eaLnBrk="1" latinLnBrk="0" hangingPunct="1">
        <a:spcBef>
          <a:spcPct val="20000"/>
        </a:spcBef>
        <a:buClrTx/>
        <a:buFont typeface="Verdana" pitchFamily="34" charset="0"/>
        <a:buChar char="•"/>
        <a:defRPr sz="1200" kern="1200">
          <a:solidFill>
            <a:schemeClr val="tx1"/>
          </a:solidFill>
          <a:latin typeface="+mn-lt"/>
          <a:ea typeface="+mn-ea"/>
          <a:cs typeface="+mn-cs"/>
        </a:defRPr>
      </a:lvl4pPr>
      <a:lvl5pPr marL="1256662" indent="-184057" algn="l" defTabSz="913937" rtl="0" eaLnBrk="1" latinLnBrk="0" hangingPunct="1">
        <a:spcBef>
          <a:spcPct val="20000"/>
        </a:spcBef>
        <a:buClrTx/>
        <a:buFont typeface="Verdana" pitchFamily="34" charset="0"/>
        <a:buChar char="•"/>
        <a:defRPr sz="1100" kern="1200">
          <a:solidFill>
            <a:schemeClr val="tx1"/>
          </a:solidFill>
          <a:latin typeface="+mn-lt"/>
          <a:ea typeface="+mn-ea"/>
          <a:cs typeface="+mn-cs"/>
        </a:defRPr>
      </a:lvl5pPr>
      <a:lvl6pPr marL="2513321" indent="-228482" algn="l" defTabSz="9139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90" indent="-228482" algn="l" defTabSz="9139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57" indent="-228482" algn="l" defTabSz="9139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25" indent="-228482" algn="l" defTabSz="9139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37" rtl="0" eaLnBrk="1" latinLnBrk="0" hangingPunct="1">
        <a:defRPr sz="1800" kern="1200">
          <a:solidFill>
            <a:schemeClr val="tx1"/>
          </a:solidFill>
          <a:latin typeface="+mn-lt"/>
          <a:ea typeface="+mn-ea"/>
          <a:cs typeface="+mn-cs"/>
        </a:defRPr>
      </a:lvl1pPr>
      <a:lvl2pPr marL="456968" algn="l" defTabSz="913937" rtl="0" eaLnBrk="1" latinLnBrk="0" hangingPunct="1">
        <a:defRPr sz="1800" kern="1200">
          <a:solidFill>
            <a:schemeClr val="tx1"/>
          </a:solidFill>
          <a:latin typeface="+mn-lt"/>
          <a:ea typeface="+mn-ea"/>
          <a:cs typeface="+mn-cs"/>
        </a:defRPr>
      </a:lvl2pPr>
      <a:lvl3pPr marL="913937" algn="l" defTabSz="913937" rtl="0" eaLnBrk="1" latinLnBrk="0" hangingPunct="1">
        <a:defRPr sz="1800" kern="1200">
          <a:solidFill>
            <a:schemeClr val="tx1"/>
          </a:solidFill>
          <a:latin typeface="+mn-lt"/>
          <a:ea typeface="+mn-ea"/>
          <a:cs typeface="+mn-cs"/>
        </a:defRPr>
      </a:lvl3pPr>
      <a:lvl4pPr marL="1370904" algn="l" defTabSz="913937" rtl="0" eaLnBrk="1" latinLnBrk="0" hangingPunct="1">
        <a:defRPr sz="1800" kern="1200">
          <a:solidFill>
            <a:schemeClr val="tx1"/>
          </a:solidFill>
          <a:latin typeface="+mn-lt"/>
          <a:ea typeface="+mn-ea"/>
          <a:cs typeface="+mn-cs"/>
        </a:defRPr>
      </a:lvl4pPr>
      <a:lvl5pPr marL="1827872" algn="l" defTabSz="913937" rtl="0" eaLnBrk="1" latinLnBrk="0" hangingPunct="1">
        <a:defRPr sz="1800" kern="1200">
          <a:solidFill>
            <a:schemeClr val="tx1"/>
          </a:solidFill>
          <a:latin typeface="+mn-lt"/>
          <a:ea typeface="+mn-ea"/>
          <a:cs typeface="+mn-cs"/>
        </a:defRPr>
      </a:lvl5pPr>
      <a:lvl6pPr marL="2284839" algn="l" defTabSz="913937" rtl="0" eaLnBrk="1" latinLnBrk="0" hangingPunct="1">
        <a:defRPr sz="1800" kern="1200">
          <a:solidFill>
            <a:schemeClr val="tx1"/>
          </a:solidFill>
          <a:latin typeface="+mn-lt"/>
          <a:ea typeface="+mn-ea"/>
          <a:cs typeface="+mn-cs"/>
        </a:defRPr>
      </a:lvl6pPr>
      <a:lvl7pPr marL="2741807" algn="l" defTabSz="913937" rtl="0" eaLnBrk="1" latinLnBrk="0" hangingPunct="1">
        <a:defRPr sz="1800" kern="1200">
          <a:solidFill>
            <a:schemeClr val="tx1"/>
          </a:solidFill>
          <a:latin typeface="+mn-lt"/>
          <a:ea typeface="+mn-ea"/>
          <a:cs typeface="+mn-cs"/>
        </a:defRPr>
      </a:lvl7pPr>
      <a:lvl8pPr marL="3198774" algn="l" defTabSz="913937" rtl="0" eaLnBrk="1" latinLnBrk="0" hangingPunct="1">
        <a:defRPr sz="1800" kern="1200">
          <a:solidFill>
            <a:schemeClr val="tx1"/>
          </a:solidFill>
          <a:latin typeface="+mn-lt"/>
          <a:ea typeface="+mn-ea"/>
          <a:cs typeface="+mn-cs"/>
        </a:defRPr>
      </a:lvl8pPr>
      <a:lvl9pPr marL="3655742" algn="l" defTabSz="9139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ext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2126"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91" y="1589"/>
                        <a:ext cx="1587" cy="1587"/>
                      </a:xfrm>
                      <a:prstGeom prst="rect">
                        <a:avLst/>
                      </a:prstGeom>
                    </p:spPr>
                  </p:pic>
                </p:oleObj>
              </mc:Fallback>
            </mc:AlternateContent>
          </a:graphicData>
        </a:graphic>
      </p:graphicFrame>
      <p:sp>
        <p:nvSpPr>
          <p:cNvPr id="1027" name="Text Placeholder 2"/>
          <p:cNvSpPr>
            <a:spLocks noGrp="1"/>
          </p:cNvSpPr>
          <p:nvPr>
            <p:ph type="body" idx="1"/>
          </p:nvPr>
        </p:nvSpPr>
        <p:spPr bwMode="auto">
          <a:xfrm>
            <a:off x="317500" y="1312865"/>
            <a:ext cx="8509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Title Placeholder 1"/>
          <p:cNvSpPr>
            <a:spLocks noGrp="1"/>
          </p:cNvSpPr>
          <p:nvPr>
            <p:ph type="title"/>
          </p:nvPr>
        </p:nvSpPr>
        <p:spPr bwMode="auto">
          <a:xfrm>
            <a:off x="317500" y="515939"/>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35437392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nLst>
      <p:par>
        <p:cTn id="1" dur="indefinite" restart="never" nodeType="tmRoot"/>
      </p:par>
    </p:tnLst>
  </p:timing>
  <p:hf hdr="0" dt="0"/>
  <p:txStyles>
    <p:titleStyle>
      <a:lvl1pPr algn="l" rtl="0" fontAlgn="base">
        <a:spcBef>
          <a:spcPct val="0"/>
        </a:spcBef>
        <a:spcAft>
          <a:spcPct val="0"/>
        </a:spcAft>
        <a:defRPr sz="24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7200" algn="l" rtl="0" fontAlgn="base">
        <a:spcBef>
          <a:spcPct val="0"/>
        </a:spcBef>
        <a:spcAft>
          <a:spcPct val="0"/>
        </a:spcAft>
        <a:defRPr sz="2400" b="1">
          <a:solidFill>
            <a:schemeClr val="accent2"/>
          </a:solidFill>
          <a:latin typeface="Verdana" pitchFamily="34" charset="0"/>
        </a:defRPr>
      </a:lvl6pPr>
      <a:lvl7pPr marL="914400" algn="l" rtl="0" fontAlgn="base">
        <a:spcBef>
          <a:spcPct val="0"/>
        </a:spcBef>
        <a:spcAft>
          <a:spcPct val="0"/>
        </a:spcAft>
        <a:defRPr sz="2400" b="1">
          <a:solidFill>
            <a:schemeClr val="accent2"/>
          </a:solidFill>
          <a:latin typeface="Verdana" pitchFamily="34" charset="0"/>
        </a:defRPr>
      </a:lvl7pPr>
      <a:lvl8pPr marL="1371600" algn="l" rtl="0" fontAlgn="base">
        <a:spcBef>
          <a:spcPct val="0"/>
        </a:spcBef>
        <a:spcAft>
          <a:spcPct val="0"/>
        </a:spcAft>
        <a:defRPr sz="2400" b="1">
          <a:solidFill>
            <a:schemeClr val="accent2"/>
          </a:solidFill>
          <a:latin typeface="Verdana" pitchFamily="34" charset="0"/>
        </a:defRPr>
      </a:lvl8pPr>
      <a:lvl9pPr marL="1828800" algn="l" rtl="0" fontAlgn="base">
        <a:spcBef>
          <a:spcPct val="0"/>
        </a:spcBef>
        <a:spcAft>
          <a:spcPct val="0"/>
        </a:spcAft>
        <a:defRPr sz="2400" b="1">
          <a:solidFill>
            <a:schemeClr val="accent2"/>
          </a:solidFill>
          <a:latin typeface="Verdana" pitchFamily="34" charset="0"/>
        </a:defRPr>
      </a:lvl9pPr>
    </p:titleStyle>
    <p:bodyStyle>
      <a:lvl1pPr marL="265113" indent="-265113" algn="l" rtl="0" fontAlgn="base">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6575" indent="-271463" algn="l" rtl="0" fontAlgn="base">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8038" indent="-271463" algn="l" rtl="0" fontAlgn="base">
        <a:spcBef>
          <a:spcPct val="20000"/>
        </a:spcBef>
        <a:spcAft>
          <a:spcPct val="0"/>
        </a:spcAft>
        <a:buClr>
          <a:srgbClr val="E64A0E"/>
        </a:buClr>
        <a:buFont typeface="Verdana" pitchFamily="34" charset="0"/>
        <a:buChar char="•"/>
        <a:defRPr sz="1400" kern="1200">
          <a:solidFill>
            <a:schemeClr val="accent2"/>
          </a:solidFill>
          <a:latin typeface="+mn-lt"/>
          <a:ea typeface="+mn-ea"/>
          <a:cs typeface="+mn-cs"/>
        </a:defRPr>
      </a:lvl3pPr>
      <a:lvl4pPr marL="985838" indent="-177800" algn="l" rtl="0" fontAlgn="base">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7300" indent="-184150" algn="l" rtl="0" fontAlgn="base">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6800" y="1312224"/>
            <a:ext cx="8510400" cy="2955790"/>
          </a:xfrm>
          <a:prstGeom prst="rect">
            <a:avLst/>
          </a:prstGeom>
        </p:spPr>
        <p:txBody>
          <a:bodyPr vert="horz" lIns="0" tIns="0" rIns="21600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 name="Title Placeholder 1"/>
          <p:cNvSpPr>
            <a:spLocks noGrp="1"/>
          </p:cNvSpPr>
          <p:nvPr>
            <p:ph type="title"/>
          </p:nvPr>
        </p:nvSpPr>
        <p:spPr>
          <a:xfrm>
            <a:off x="316800" y="515422"/>
            <a:ext cx="8510400" cy="391412"/>
          </a:xfrm>
          <a:prstGeom prst="rect">
            <a:avLst/>
          </a:prstGeom>
        </p:spPr>
        <p:txBody>
          <a:bodyPr vert="horz" lIns="0" tIns="0" rIns="0" bIns="0" rtlCol="0" anchor="ctr" anchorCtr="0">
            <a:noAutofit/>
          </a:bodyPr>
          <a:lstStyle/>
          <a:p>
            <a:r>
              <a:rPr lang="en-US" noProof="0" dirty="0"/>
              <a:t>Click to edit Master title style</a:t>
            </a:r>
            <a:endParaRPr lang="en-GB" noProof="0" dirty="0"/>
          </a:p>
        </p:txBody>
      </p:sp>
    </p:spTree>
    <p:extLst>
      <p:ext uri="{BB962C8B-B14F-4D97-AF65-F5344CB8AC3E}">
        <p14:creationId xmlns:p14="http://schemas.microsoft.com/office/powerpoint/2010/main" val="110979643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Lst>
  <p:transition/>
  <p:hf hdr="0"/>
  <p:txStyles>
    <p:titleStyle>
      <a:lvl1pPr algn="l" defTabSz="914378" rtl="0" eaLnBrk="1" latinLnBrk="0" hangingPunct="1">
        <a:spcBef>
          <a:spcPct val="0"/>
        </a:spcBef>
        <a:buNone/>
        <a:defRPr sz="2000" b="1" kern="1200">
          <a:solidFill>
            <a:schemeClr val="accent2"/>
          </a:solidFill>
          <a:latin typeface="+mj-lt"/>
          <a:ea typeface="+mj-ea"/>
          <a:cs typeface="+mj-cs"/>
        </a:defRPr>
      </a:lvl1pPr>
    </p:titleStyle>
    <p:bodyStyle>
      <a:lvl1pPr marL="265106" indent="-265106" algn="l" defTabSz="914378"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61" indent="-271457" algn="l" defTabSz="914378"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18" indent="-271457" algn="l" defTabSz="914378"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14" indent="-177796" algn="l" defTabSz="914378"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269" indent="-184145" algn="l" defTabSz="914378"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7">
          <p15:clr>
            <a:srgbClr val="F26B43"/>
          </p15:clr>
        </p15:guide>
        <p15:guide id="2" orient="horz" pos="509">
          <p15:clr>
            <a:srgbClr val="F26B43"/>
          </p15:clr>
        </p15:guide>
        <p15:guide id="3" orient="horz" pos="3165">
          <p15:clr>
            <a:srgbClr val="F26B43"/>
          </p15:clr>
        </p15:guide>
        <p15:guide id="4" orient="horz" pos="9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17502" y="1312873"/>
            <a:ext cx="8509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5948"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Title Placeholder 1"/>
          <p:cNvSpPr>
            <a:spLocks noGrp="1"/>
          </p:cNvSpPr>
          <p:nvPr>
            <p:ph type="title"/>
          </p:nvPr>
        </p:nvSpPr>
        <p:spPr bwMode="auto">
          <a:xfrm>
            <a:off x="317502" y="515939"/>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endParaRPr lang="en-GB" altLang="en-US" dirty="0" smtClean="0"/>
          </a:p>
        </p:txBody>
      </p:sp>
    </p:spTree>
    <p:extLst>
      <p:ext uri="{BB962C8B-B14F-4D97-AF65-F5344CB8AC3E}">
        <p14:creationId xmlns:p14="http://schemas.microsoft.com/office/powerpoint/2010/main" val="228984779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915" r:id="rId4"/>
    <p:sldLayoutId id="2147483923" r:id="rId5"/>
    <p:sldLayoutId id="2147483924" r:id="rId6"/>
    <p:sldLayoutId id="2147483925"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2000" b="1" kern="1200">
          <a:solidFill>
            <a:schemeClr val="accent2"/>
          </a:solidFill>
          <a:latin typeface="+mj-lt"/>
          <a:ea typeface="+mj-ea"/>
          <a:cs typeface="+mj-cs"/>
        </a:defRPr>
      </a:lvl1pPr>
      <a:lvl2pPr algn="l" rtl="0" eaLnBrk="0" fontAlgn="base" hangingPunct="0">
        <a:spcBef>
          <a:spcPct val="0"/>
        </a:spcBef>
        <a:spcAft>
          <a:spcPct val="0"/>
        </a:spcAft>
        <a:defRPr sz="3200" b="1">
          <a:solidFill>
            <a:schemeClr val="accent2"/>
          </a:solidFill>
          <a:latin typeface="Verdana" pitchFamily="34" charset="0"/>
        </a:defRPr>
      </a:lvl2pPr>
      <a:lvl3pPr algn="l" rtl="0" eaLnBrk="0" fontAlgn="base" hangingPunct="0">
        <a:spcBef>
          <a:spcPct val="0"/>
        </a:spcBef>
        <a:spcAft>
          <a:spcPct val="0"/>
        </a:spcAft>
        <a:defRPr sz="3200" b="1">
          <a:solidFill>
            <a:schemeClr val="accent2"/>
          </a:solidFill>
          <a:latin typeface="Verdana" pitchFamily="34" charset="0"/>
        </a:defRPr>
      </a:lvl3pPr>
      <a:lvl4pPr algn="l" rtl="0" eaLnBrk="0" fontAlgn="base" hangingPunct="0">
        <a:spcBef>
          <a:spcPct val="0"/>
        </a:spcBef>
        <a:spcAft>
          <a:spcPct val="0"/>
        </a:spcAft>
        <a:defRPr sz="3200" b="1">
          <a:solidFill>
            <a:schemeClr val="accent2"/>
          </a:solidFill>
          <a:latin typeface="Verdana" pitchFamily="34" charset="0"/>
        </a:defRPr>
      </a:lvl4pPr>
      <a:lvl5pPr algn="l" rtl="0" eaLnBrk="0" fontAlgn="base" hangingPunct="0">
        <a:spcBef>
          <a:spcPct val="0"/>
        </a:spcBef>
        <a:spcAft>
          <a:spcPct val="0"/>
        </a:spcAft>
        <a:defRPr sz="3200" b="1">
          <a:solidFill>
            <a:schemeClr val="accent2"/>
          </a:solidFill>
          <a:latin typeface="Verdana" pitchFamily="34" charset="0"/>
        </a:defRPr>
      </a:lvl5pPr>
      <a:lvl6pPr marL="609449" algn="l" rtl="0" fontAlgn="base">
        <a:spcBef>
          <a:spcPct val="0"/>
        </a:spcBef>
        <a:spcAft>
          <a:spcPct val="0"/>
        </a:spcAft>
        <a:defRPr sz="3200" b="1">
          <a:solidFill>
            <a:schemeClr val="accent2"/>
          </a:solidFill>
          <a:latin typeface="Verdana" pitchFamily="34" charset="0"/>
        </a:defRPr>
      </a:lvl6pPr>
      <a:lvl7pPr marL="1218899" algn="l" rtl="0" fontAlgn="base">
        <a:spcBef>
          <a:spcPct val="0"/>
        </a:spcBef>
        <a:spcAft>
          <a:spcPct val="0"/>
        </a:spcAft>
        <a:defRPr sz="3200" b="1">
          <a:solidFill>
            <a:schemeClr val="accent2"/>
          </a:solidFill>
          <a:latin typeface="Verdana" pitchFamily="34" charset="0"/>
        </a:defRPr>
      </a:lvl7pPr>
      <a:lvl8pPr marL="1828346" algn="l" rtl="0" fontAlgn="base">
        <a:spcBef>
          <a:spcPct val="0"/>
        </a:spcBef>
        <a:spcAft>
          <a:spcPct val="0"/>
        </a:spcAft>
        <a:defRPr sz="3200" b="1">
          <a:solidFill>
            <a:schemeClr val="accent2"/>
          </a:solidFill>
          <a:latin typeface="Verdana" pitchFamily="34" charset="0"/>
        </a:defRPr>
      </a:lvl8pPr>
      <a:lvl9pPr marL="2437792" algn="l" rtl="0" fontAlgn="base">
        <a:spcBef>
          <a:spcPct val="0"/>
        </a:spcBef>
        <a:spcAft>
          <a:spcPct val="0"/>
        </a:spcAft>
        <a:defRPr sz="3200" b="1">
          <a:solidFill>
            <a:schemeClr val="accent2"/>
          </a:solidFill>
          <a:latin typeface="Verdana" pitchFamily="34" charset="0"/>
        </a:defRPr>
      </a:lvl9pPr>
    </p:titleStyle>
    <p:bodyStyle>
      <a:lvl1pPr marL="353396" indent="-353396"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715253" indent="-361864" algn="l" rtl="0" eaLnBrk="0" fontAlgn="base" hangingPunct="0">
        <a:spcBef>
          <a:spcPct val="20000"/>
        </a:spcBef>
        <a:spcAft>
          <a:spcPct val="0"/>
        </a:spcAft>
        <a:buClr>
          <a:schemeClr val="tx2"/>
        </a:buClr>
        <a:buFont typeface="Verdana" pitchFamily="34" charset="0"/>
        <a:buChar char="•"/>
        <a:defRPr sz="2100" kern="1200">
          <a:solidFill>
            <a:schemeClr val="accent2"/>
          </a:solidFill>
          <a:latin typeface="+mn-lt"/>
          <a:ea typeface="+mn-ea"/>
          <a:cs typeface="+mn-cs"/>
        </a:defRPr>
      </a:lvl2pPr>
      <a:lvl3pPr marL="1077115" indent="-361864" algn="l" rtl="0" eaLnBrk="0" fontAlgn="base" hangingPunct="0">
        <a:spcBef>
          <a:spcPct val="20000"/>
        </a:spcBef>
        <a:spcAft>
          <a:spcPct val="0"/>
        </a:spcAft>
        <a:buClr>
          <a:srgbClr val="E64A0E"/>
        </a:buClr>
        <a:buFont typeface="Verdana" pitchFamily="34" charset="0"/>
        <a:buChar char="•"/>
        <a:defRPr sz="1900" kern="1200">
          <a:solidFill>
            <a:schemeClr val="accent2"/>
          </a:solidFill>
          <a:latin typeface="+mn-lt"/>
          <a:ea typeface="+mn-ea"/>
          <a:cs typeface="+mn-cs"/>
        </a:defRPr>
      </a:lvl3pPr>
      <a:lvl4pPr marL="1314125" indent="-237007" algn="l" rtl="0" eaLnBrk="0" fontAlgn="base" hangingPunct="0">
        <a:spcBef>
          <a:spcPct val="20000"/>
        </a:spcBef>
        <a:spcAft>
          <a:spcPct val="0"/>
        </a:spcAft>
        <a:buClr>
          <a:srgbClr val="82786F"/>
        </a:buClr>
        <a:buFont typeface="Verdana" pitchFamily="34" charset="0"/>
        <a:buChar char="•"/>
        <a:defRPr sz="1600" kern="1200">
          <a:solidFill>
            <a:schemeClr val="accent2"/>
          </a:solidFill>
          <a:latin typeface="+mn-lt"/>
          <a:ea typeface="+mn-ea"/>
          <a:cs typeface="+mn-cs"/>
        </a:defRPr>
      </a:lvl4pPr>
      <a:lvl5pPr marL="1675981" indent="-245473" algn="l" rtl="0" eaLnBrk="0" fontAlgn="base" hangingPunct="0">
        <a:spcBef>
          <a:spcPct val="20000"/>
        </a:spcBef>
        <a:spcAft>
          <a:spcPct val="0"/>
        </a:spcAft>
        <a:buClr>
          <a:srgbClr val="001423"/>
        </a:buClr>
        <a:buFont typeface="Verdana" pitchFamily="34" charset="0"/>
        <a:buChar char="•"/>
        <a:defRPr sz="1500" kern="1200">
          <a:solidFill>
            <a:schemeClr val="accent2"/>
          </a:solidFill>
          <a:latin typeface="+mn-lt"/>
          <a:ea typeface="+mn-ea"/>
          <a:cs typeface="+mn-cs"/>
        </a:defRPr>
      </a:lvl5pPr>
      <a:lvl6pPr marL="3351960" indent="-304723" algn="l" defTabSz="121889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411" indent="-304723" algn="l" defTabSz="121889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60" indent="-304723" algn="l" defTabSz="121889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308" indent="-304723" algn="l" defTabSz="121889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99" rtl="0" eaLnBrk="1" latinLnBrk="0" hangingPunct="1">
        <a:defRPr sz="2400" kern="1200">
          <a:solidFill>
            <a:schemeClr val="tx1"/>
          </a:solidFill>
          <a:latin typeface="+mn-lt"/>
          <a:ea typeface="+mn-ea"/>
          <a:cs typeface="+mn-cs"/>
        </a:defRPr>
      </a:lvl1pPr>
      <a:lvl2pPr marL="609449" algn="l" defTabSz="1218899" rtl="0" eaLnBrk="1" latinLnBrk="0" hangingPunct="1">
        <a:defRPr sz="2400" kern="1200">
          <a:solidFill>
            <a:schemeClr val="tx1"/>
          </a:solidFill>
          <a:latin typeface="+mn-lt"/>
          <a:ea typeface="+mn-ea"/>
          <a:cs typeface="+mn-cs"/>
        </a:defRPr>
      </a:lvl2pPr>
      <a:lvl3pPr marL="1218899" algn="l" defTabSz="1218899" rtl="0" eaLnBrk="1" latinLnBrk="0" hangingPunct="1">
        <a:defRPr sz="2400" kern="1200">
          <a:solidFill>
            <a:schemeClr val="tx1"/>
          </a:solidFill>
          <a:latin typeface="+mn-lt"/>
          <a:ea typeface="+mn-ea"/>
          <a:cs typeface="+mn-cs"/>
        </a:defRPr>
      </a:lvl3pPr>
      <a:lvl4pPr marL="1828346" algn="l" defTabSz="1218899" rtl="0" eaLnBrk="1" latinLnBrk="0" hangingPunct="1">
        <a:defRPr sz="2400" kern="1200">
          <a:solidFill>
            <a:schemeClr val="tx1"/>
          </a:solidFill>
          <a:latin typeface="+mn-lt"/>
          <a:ea typeface="+mn-ea"/>
          <a:cs typeface="+mn-cs"/>
        </a:defRPr>
      </a:lvl4pPr>
      <a:lvl5pPr marL="2437792" algn="l" defTabSz="1218899" rtl="0" eaLnBrk="1" latinLnBrk="0" hangingPunct="1">
        <a:defRPr sz="2400" kern="1200">
          <a:solidFill>
            <a:schemeClr val="tx1"/>
          </a:solidFill>
          <a:latin typeface="+mn-lt"/>
          <a:ea typeface="+mn-ea"/>
          <a:cs typeface="+mn-cs"/>
        </a:defRPr>
      </a:lvl5pPr>
      <a:lvl6pPr marL="3047240" algn="l" defTabSz="1218899" rtl="0" eaLnBrk="1" latinLnBrk="0" hangingPunct="1">
        <a:defRPr sz="2400" kern="1200">
          <a:solidFill>
            <a:schemeClr val="tx1"/>
          </a:solidFill>
          <a:latin typeface="+mn-lt"/>
          <a:ea typeface="+mn-ea"/>
          <a:cs typeface="+mn-cs"/>
        </a:defRPr>
      </a:lvl6pPr>
      <a:lvl7pPr marL="3656686" algn="l" defTabSz="1218899" rtl="0" eaLnBrk="1" latinLnBrk="0" hangingPunct="1">
        <a:defRPr sz="2400" kern="1200">
          <a:solidFill>
            <a:schemeClr val="tx1"/>
          </a:solidFill>
          <a:latin typeface="+mn-lt"/>
          <a:ea typeface="+mn-ea"/>
          <a:cs typeface="+mn-cs"/>
        </a:defRPr>
      </a:lvl7pPr>
      <a:lvl8pPr marL="4266134" algn="l" defTabSz="1218899" rtl="0" eaLnBrk="1" latinLnBrk="0" hangingPunct="1">
        <a:defRPr sz="2400" kern="1200">
          <a:solidFill>
            <a:schemeClr val="tx1"/>
          </a:solidFill>
          <a:latin typeface="+mn-lt"/>
          <a:ea typeface="+mn-ea"/>
          <a:cs typeface="+mn-cs"/>
        </a:defRPr>
      </a:lvl8pPr>
      <a:lvl9pPr marL="4875581" algn="l" defTabSz="1218899"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2EFE40E-9452-4CB4-8E76-B8C9B9967B7B}" type="datetimeFigureOut">
              <a:rPr lang="he-IL" smtClean="0">
                <a:solidFill>
                  <a:prstClr val="black">
                    <a:tint val="75000"/>
                  </a:prstClr>
                </a:solidFill>
              </a:rPr>
              <a:pPr defTabSz="914400"/>
              <a:t>ט"ז/חשון/תש"פ</a:t>
            </a:fld>
            <a:endParaRPr lang="he-IL">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he-IL">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166DF12-3448-4E11-9756-D75AA0A4C2B0}" type="slidenum">
              <a:rPr lang="he-IL" smtClean="0">
                <a:solidFill>
                  <a:prstClr val="black">
                    <a:tint val="75000"/>
                  </a:prstClr>
                </a:solidFill>
              </a:rPr>
              <a:pPr defTabSz="914400"/>
              <a:t>‹#›</a:t>
            </a:fld>
            <a:endParaRPr lang="he-IL">
              <a:solidFill>
                <a:prstClr val="black">
                  <a:tint val="75000"/>
                </a:prstClr>
              </a:solidFill>
            </a:endParaRPr>
          </a:p>
        </p:txBody>
      </p:sp>
    </p:spTree>
    <p:extLst>
      <p:ext uri="{BB962C8B-B14F-4D97-AF65-F5344CB8AC3E}">
        <p14:creationId xmlns:p14="http://schemas.microsoft.com/office/powerpoint/2010/main" val="275277473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2EFE40E-9452-4CB4-8E76-B8C9B9967B7B}" type="datetimeFigureOut">
              <a:rPr lang="he-IL" smtClean="0">
                <a:solidFill>
                  <a:prstClr val="black">
                    <a:tint val="75000"/>
                  </a:prstClr>
                </a:solidFill>
              </a:rPr>
              <a:pPr defTabSz="914400"/>
              <a:t>ט"ז/חשון/תש"פ</a:t>
            </a:fld>
            <a:endParaRPr lang="he-IL">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he-IL">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166DF12-3448-4E11-9756-D75AA0A4C2B0}" type="slidenum">
              <a:rPr lang="he-IL" smtClean="0">
                <a:solidFill>
                  <a:prstClr val="black">
                    <a:tint val="75000"/>
                  </a:prstClr>
                </a:solidFill>
              </a:rPr>
              <a:pPr defTabSz="914400"/>
              <a:t>‹#›</a:t>
            </a:fld>
            <a:endParaRPr lang="he-IL">
              <a:solidFill>
                <a:prstClr val="black">
                  <a:tint val="75000"/>
                </a:prstClr>
              </a:solidFill>
            </a:endParaRPr>
          </a:p>
        </p:txBody>
      </p:sp>
    </p:spTree>
    <p:extLst>
      <p:ext uri="{BB962C8B-B14F-4D97-AF65-F5344CB8AC3E}">
        <p14:creationId xmlns:p14="http://schemas.microsoft.com/office/powerpoint/2010/main" val="174086003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927" r:id="rId12"/>
    <p:sldLayoutId id="214748392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bright="70000" contrast="-7000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4" y="116681"/>
            <a:ext cx="77692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he-IL" altLang="en-US" dirty="0" smtClean="0"/>
              <a:t>לחץ כדי לערוך סגנון כותרת של תבנית בסיס</a:t>
            </a:r>
            <a:endParaRPr lang="en-US" altLang="en-US" dirty="0" smtClean="0"/>
          </a:p>
        </p:txBody>
      </p:sp>
      <p:sp>
        <p:nvSpPr>
          <p:cNvPr id="1027" name="Rectangle 3"/>
          <p:cNvSpPr>
            <a:spLocks noGrp="1" noChangeArrowheads="1"/>
          </p:cNvSpPr>
          <p:nvPr>
            <p:ph type="body" idx="1"/>
          </p:nvPr>
        </p:nvSpPr>
        <p:spPr bwMode="auto">
          <a:xfrm>
            <a:off x="696457" y="1167594"/>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dirty="0" smtClean="0"/>
              <a:t>לחץ כדי לערוך סגנונות טקסט של תבנית בסיס</a:t>
            </a:r>
          </a:p>
          <a:p>
            <a:pPr lvl="1"/>
            <a:r>
              <a:rPr lang="he-IL" altLang="en-US" dirty="0" smtClean="0"/>
              <a:t>רמה שנייה</a:t>
            </a:r>
          </a:p>
          <a:p>
            <a:pPr lvl="2"/>
            <a:r>
              <a:rPr lang="he-IL" altLang="en-US" dirty="0" smtClean="0"/>
              <a:t>רמה שלישית</a:t>
            </a:r>
          </a:p>
          <a:p>
            <a:pPr lvl="3"/>
            <a:r>
              <a:rPr lang="he-IL" altLang="en-US" dirty="0" smtClean="0"/>
              <a:t>רמה רביעית</a:t>
            </a:r>
          </a:p>
          <a:p>
            <a:pPr lvl="4"/>
            <a:r>
              <a:rPr lang="he-IL" altLang="en-US" dirty="0" smtClean="0"/>
              <a:t>רמה חמישית</a:t>
            </a:r>
            <a:endParaRPr lang="en-US" altLang="en-US" dirty="0" smtClean="0"/>
          </a:p>
        </p:txBody>
      </p:sp>
      <p:pic>
        <p:nvPicPr>
          <p:cNvPr id="4"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17690"/>
          <a:stretch/>
        </p:blipFill>
        <p:spPr bwMode="auto">
          <a:xfrm>
            <a:off x="4261293" y="4794639"/>
            <a:ext cx="614002" cy="3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6776741" y="4741858"/>
            <a:ext cx="2114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en-US" sz="1200" b="1" dirty="0">
                <a:solidFill>
                  <a:srgbClr val="002060"/>
                </a:solidFill>
              </a:rPr>
              <a:t>מרכז הלב המשולב ע"ש </a:t>
            </a:r>
            <a:r>
              <a:rPr lang="he-IL" altLang="en-US" sz="1200" b="1" dirty="0" err="1">
                <a:solidFill>
                  <a:srgbClr val="002060"/>
                </a:solidFill>
              </a:rPr>
              <a:t>יסלזון</a:t>
            </a:r>
            <a:endParaRPr lang="en-US" altLang="en-US" sz="1200" b="1" dirty="0">
              <a:solidFill>
                <a:srgbClr val="002060"/>
              </a:solidFill>
            </a:endParaRPr>
          </a:p>
          <a:p>
            <a:pPr algn="ctr" eaLnBrk="1" hangingPunct="1"/>
            <a:r>
              <a:rPr lang="he-IL" altLang="en-US" sz="1200" b="1" dirty="0">
                <a:solidFill>
                  <a:srgbClr val="002060"/>
                </a:solidFill>
              </a:rPr>
              <a:t>מרכז רפואי </a:t>
            </a:r>
            <a:r>
              <a:rPr lang="he-IL" altLang="en-US" sz="1200" b="1" dirty="0" smtClean="0">
                <a:solidFill>
                  <a:srgbClr val="002060"/>
                </a:solidFill>
              </a:rPr>
              <a:t>שערי צדק, ירושלים</a:t>
            </a:r>
            <a:endParaRPr lang="en-US" altLang="en-US" sz="1200" b="1" dirty="0">
              <a:solidFill>
                <a:srgbClr val="002060"/>
              </a:solidFill>
            </a:endParaRPr>
          </a:p>
        </p:txBody>
      </p:sp>
      <p:sp>
        <p:nvSpPr>
          <p:cNvPr id="2" name="Rectangle 1"/>
          <p:cNvSpPr/>
          <p:nvPr/>
        </p:nvSpPr>
        <p:spPr bwMode="auto">
          <a:xfrm>
            <a:off x="179512" y="4792152"/>
            <a:ext cx="1296144" cy="263875"/>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68580" tIns="34290" rIns="68580" bIns="34290" numCol="1" rtlCol="1" anchor="t" anchorCtr="0" compatLnSpc="1">
            <a:prstTxWarp prst="textNoShape">
              <a:avLst/>
            </a:prstTxWarp>
          </a:bodyPr>
          <a:lstStyle/>
          <a:p>
            <a:pPr marL="0" marR="0" indent="0" algn="r" defTabSz="685800" rtl="0" eaLnBrk="1" fontAlgn="base" latinLnBrk="0" hangingPunct="1">
              <a:lnSpc>
                <a:spcPct val="100000"/>
              </a:lnSpc>
              <a:spcBef>
                <a:spcPct val="0"/>
              </a:spcBef>
              <a:spcAft>
                <a:spcPct val="0"/>
              </a:spcAft>
              <a:buClrTx/>
              <a:buSzTx/>
              <a:buFontTx/>
              <a:buNone/>
              <a:tabLst/>
            </a:pPr>
            <a:endParaRPr kumimoji="0" lang="he-IL" sz="135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6" name="TextBox 12"/>
          <p:cNvSpPr txBox="1">
            <a:spLocks noChangeArrowheads="1"/>
          </p:cNvSpPr>
          <p:nvPr/>
        </p:nvSpPr>
        <p:spPr bwMode="auto">
          <a:xfrm>
            <a:off x="-50711" y="4771623"/>
            <a:ext cx="279916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1050" b="1" dirty="0" err="1">
                <a:solidFill>
                  <a:srgbClr val="002060"/>
                </a:solidFill>
              </a:rPr>
              <a:t>Jesselson</a:t>
            </a:r>
            <a:r>
              <a:rPr lang="en-US" altLang="en-US" sz="1050" b="1" dirty="0">
                <a:solidFill>
                  <a:srgbClr val="002060"/>
                </a:solidFill>
              </a:rPr>
              <a:t> Integrated Heart Center</a:t>
            </a:r>
          </a:p>
          <a:p>
            <a:pPr algn="l" eaLnBrk="1" hangingPunct="1"/>
            <a:r>
              <a:rPr lang="en-US" altLang="en-US" sz="1050" b="1" dirty="0">
                <a:solidFill>
                  <a:srgbClr val="002060"/>
                </a:solidFill>
              </a:rPr>
              <a:t>Shaare Zedek Medical </a:t>
            </a:r>
            <a:r>
              <a:rPr lang="en-US" altLang="en-US" sz="1050" b="1" dirty="0" smtClean="0">
                <a:solidFill>
                  <a:srgbClr val="002060"/>
                </a:solidFill>
              </a:rPr>
              <a:t>Center, Jerusalem</a:t>
            </a:r>
            <a:endParaRPr lang="en-US" altLang="en-US" sz="1050" b="1" dirty="0">
              <a:solidFill>
                <a:srgbClr val="002060"/>
              </a:solidFill>
            </a:endParaRPr>
          </a:p>
        </p:txBody>
      </p:sp>
    </p:spTree>
    <p:extLst>
      <p:ext uri="{BB962C8B-B14F-4D97-AF65-F5344CB8AC3E}">
        <p14:creationId xmlns:p14="http://schemas.microsoft.com/office/powerpoint/2010/main" val="2709412600"/>
      </p:ext>
    </p:extLst>
  </p:cSld>
  <p:clrMap bg1="dk2" tx1="lt1" bg2="dk1"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ransition>
    <p:wipe dir="r"/>
  </p:transition>
  <p:timing>
    <p:tnLst>
      <p:par>
        <p:cTn id="1" dur="indefinite" restart="never" nodeType="tmRoot"/>
      </p:par>
    </p:tnLst>
  </p:timing>
  <p:txStyles>
    <p:titleStyle>
      <a:lvl1pPr algn="ctr" rtl="1" eaLnBrk="1" fontAlgn="base" hangingPunct="1">
        <a:spcBef>
          <a:spcPct val="0"/>
        </a:spcBef>
        <a:spcAft>
          <a:spcPct val="0"/>
        </a:spcAft>
        <a:defRPr sz="2700" b="1">
          <a:solidFill>
            <a:srgbClr val="002060"/>
          </a:solidFill>
          <a:latin typeface="+mj-lt"/>
          <a:ea typeface="+mj-ea"/>
          <a:cs typeface="+mj-cs"/>
        </a:defRPr>
      </a:lvl1pPr>
      <a:lvl2pPr algn="ctr" rtl="1" eaLnBrk="1" fontAlgn="base" hangingPunct="1">
        <a:spcBef>
          <a:spcPct val="0"/>
        </a:spcBef>
        <a:spcAft>
          <a:spcPct val="0"/>
        </a:spcAft>
        <a:defRPr sz="2700" b="1">
          <a:solidFill>
            <a:schemeClr val="tx1"/>
          </a:solidFill>
          <a:latin typeface="Arial" charset="0"/>
        </a:defRPr>
      </a:lvl2pPr>
      <a:lvl3pPr algn="ctr" rtl="1" eaLnBrk="1" fontAlgn="base" hangingPunct="1">
        <a:spcBef>
          <a:spcPct val="0"/>
        </a:spcBef>
        <a:spcAft>
          <a:spcPct val="0"/>
        </a:spcAft>
        <a:defRPr sz="2700" b="1">
          <a:solidFill>
            <a:schemeClr val="tx1"/>
          </a:solidFill>
          <a:latin typeface="Arial" charset="0"/>
        </a:defRPr>
      </a:lvl3pPr>
      <a:lvl4pPr algn="ctr" rtl="1" eaLnBrk="1" fontAlgn="base" hangingPunct="1">
        <a:spcBef>
          <a:spcPct val="0"/>
        </a:spcBef>
        <a:spcAft>
          <a:spcPct val="0"/>
        </a:spcAft>
        <a:defRPr sz="2700" b="1">
          <a:solidFill>
            <a:schemeClr val="tx1"/>
          </a:solidFill>
          <a:latin typeface="Arial" charset="0"/>
        </a:defRPr>
      </a:lvl4pPr>
      <a:lvl5pPr algn="ctr" rtl="1" eaLnBrk="1" fontAlgn="base" hangingPunct="1">
        <a:spcBef>
          <a:spcPct val="0"/>
        </a:spcBef>
        <a:spcAft>
          <a:spcPct val="0"/>
        </a:spcAft>
        <a:defRPr sz="2700" b="1">
          <a:solidFill>
            <a:schemeClr val="tx1"/>
          </a:solidFill>
          <a:latin typeface="Arial" charset="0"/>
        </a:defRPr>
      </a:lvl5pPr>
      <a:lvl6pPr marL="342892" algn="ctr" rtl="1" eaLnBrk="1" fontAlgn="base" hangingPunct="1">
        <a:spcBef>
          <a:spcPct val="0"/>
        </a:spcBef>
        <a:spcAft>
          <a:spcPct val="0"/>
        </a:spcAft>
        <a:defRPr sz="2700" b="1">
          <a:solidFill>
            <a:schemeClr val="tx1"/>
          </a:solidFill>
          <a:latin typeface="Arial" charset="0"/>
        </a:defRPr>
      </a:lvl6pPr>
      <a:lvl7pPr marL="685783" algn="ctr" rtl="1" eaLnBrk="1" fontAlgn="base" hangingPunct="1">
        <a:spcBef>
          <a:spcPct val="0"/>
        </a:spcBef>
        <a:spcAft>
          <a:spcPct val="0"/>
        </a:spcAft>
        <a:defRPr sz="2700" b="1">
          <a:solidFill>
            <a:schemeClr val="tx1"/>
          </a:solidFill>
          <a:latin typeface="Arial" charset="0"/>
        </a:defRPr>
      </a:lvl7pPr>
      <a:lvl8pPr marL="1028675" algn="ctr" rtl="1" eaLnBrk="1" fontAlgn="base" hangingPunct="1">
        <a:spcBef>
          <a:spcPct val="0"/>
        </a:spcBef>
        <a:spcAft>
          <a:spcPct val="0"/>
        </a:spcAft>
        <a:defRPr sz="2700" b="1">
          <a:solidFill>
            <a:schemeClr val="tx1"/>
          </a:solidFill>
          <a:latin typeface="Arial" charset="0"/>
        </a:defRPr>
      </a:lvl8pPr>
      <a:lvl9pPr marL="1371566" algn="ctr" rtl="1" eaLnBrk="1" fontAlgn="base" hangingPunct="1">
        <a:spcBef>
          <a:spcPct val="0"/>
        </a:spcBef>
        <a:spcAft>
          <a:spcPct val="0"/>
        </a:spcAft>
        <a:defRPr sz="2700" b="1">
          <a:solidFill>
            <a:schemeClr val="tx1"/>
          </a:solidFill>
          <a:latin typeface="Arial" charset="0"/>
        </a:defRPr>
      </a:lvl9pPr>
    </p:titleStyle>
    <p:bodyStyle>
      <a:lvl1pPr marL="255985" indent="-255985" algn="r" rtl="1" eaLnBrk="1" fontAlgn="base" hangingPunct="1">
        <a:spcBef>
          <a:spcPct val="30000"/>
        </a:spcBef>
        <a:spcAft>
          <a:spcPct val="0"/>
        </a:spcAft>
        <a:buClr>
          <a:schemeClr val="tx2"/>
        </a:buClr>
        <a:buSzPct val="110000"/>
        <a:buChar char="•"/>
        <a:defRPr sz="2250" b="1">
          <a:solidFill>
            <a:srgbClr val="FFFF00"/>
          </a:solidFill>
          <a:latin typeface="+mn-lt"/>
          <a:ea typeface="+mn-ea"/>
          <a:cs typeface="+mn-cs"/>
        </a:defRPr>
      </a:lvl1pPr>
      <a:lvl2pPr marL="556022" indent="-213122" algn="r" rtl="1" eaLnBrk="1" fontAlgn="base" hangingPunct="1">
        <a:spcBef>
          <a:spcPct val="30000"/>
        </a:spcBef>
        <a:spcAft>
          <a:spcPct val="0"/>
        </a:spcAft>
        <a:buClr>
          <a:schemeClr val="tx2"/>
        </a:buClr>
        <a:buSzPct val="70000"/>
        <a:buFont typeface="Wingdings 2" pitchFamily="18" charset="2"/>
        <a:buChar char="¡"/>
        <a:defRPr sz="2100" b="1">
          <a:solidFill>
            <a:srgbClr val="FFFF00"/>
          </a:solidFill>
          <a:latin typeface="+mn-lt"/>
        </a:defRPr>
      </a:lvl2pPr>
      <a:lvl3pPr marL="856060" indent="-170260" algn="r" rtl="1" eaLnBrk="1" fontAlgn="base" hangingPunct="1">
        <a:spcBef>
          <a:spcPct val="30000"/>
        </a:spcBef>
        <a:spcAft>
          <a:spcPct val="0"/>
        </a:spcAft>
        <a:buChar char="•"/>
        <a:defRPr sz="1800" b="1">
          <a:solidFill>
            <a:srgbClr val="FFFF00"/>
          </a:solidFill>
          <a:latin typeface="+mn-lt"/>
        </a:defRPr>
      </a:lvl3pPr>
      <a:lvl4pPr marL="1198960" indent="-170260" algn="r" rtl="1" eaLnBrk="1" fontAlgn="base" hangingPunct="1">
        <a:spcBef>
          <a:spcPct val="30000"/>
        </a:spcBef>
        <a:spcAft>
          <a:spcPct val="0"/>
        </a:spcAft>
        <a:buChar char="–"/>
        <a:defRPr sz="1500" b="1">
          <a:solidFill>
            <a:srgbClr val="FFFF00"/>
          </a:solidFill>
          <a:latin typeface="+mn-lt"/>
        </a:defRPr>
      </a:lvl4pPr>
      <a:lvl5pPr marL="1541860" indent="-170260" algn="r" rtl="1" eaLnBrk="1" fontAlgn="base" hangingPunct="1">
        <a:spcBef>
          <a:spcPct val="30000"/>
        </a:spcBef>
        <a:spcAft>
          <a:spcPct val="0"/>
        </a:spcAft>
        <a:buChar char="»"/>
        <a:defRPr sz="1500" b="1">
          <a:solidFill>
            <a:srgbClr val="FFFF00"/>
          </a:solidFill>
          <a:latin typeface="+mn-lt"/>
        </a:defRPr>
      </a:lvl5pPr>
      <a:lvl6pPr marL="1885903" indent="-171446" algn="r" rtl="1" eaLnBrk="1" fontAlgn="base" hangingPunct="1">
        <a:spcBef>
          <a:spcPct val="30000"/>
        </a:spcBef>
        <a:spcAft>
          <a:spcPct val="0"/>
        </a:spcAft>
        <a:buChar char="»"/>
        <a:defRPr sz="1500" b="1">
          <a:solidFill>
            <a:schemeClr val="tx1"/>
          </a:solidFill>
          <a:latin typeface="+mn-lt"/>
        </a:defRPr>
      </a:lvl6pPr>
      <a:lvl7pPr marL="2228795" indent="-171446" algn="r" rtl="1" eaLnBrk="1" fontAlgn="base" hangingPunct="1">
        <a:spcBef>
          <a:spcPct val="30000"/>
        </a:spcBef>
        <a:spcAft>
          <a:spcPct val="0"/>
        </a:spcAft>
        <a:buChar char="»"/>
        <a:defRPr sz="1500" b="1">
          <a:solidFill>
            <a:schemeClr val="tx1"/>
          </a:solidFill>
          <a:latin typeface="+mn-lt"/>
        </a:defRPr>
      </a:lvl7pPr>
      <a:lvl8pPr marL="2571686" indent="-171446" algn="r" rtl="1" eaLnBrk="1" fontAlgn="base" hangingPunct="1">
        <a:spcBef>
          <a:spcPct val="30000"/>
        </a:spcBef>
        <a:spcAft>
          <a:spcPct val="0"/>
        </a:spcAft>
        <a:buChar char="»"/>
        <a:defRPr sz="1500" b="1">
          <a:solidFill>
            <a:schemeClr val="tx1"/>
          </a:solidFill>
          <a:latin typeface="+mn-lt"/>
        </a:defRPr>
      </a:lvl8pPr>
      <a:lvl9pPr marL="2914577" indent="-171446" algn="r" rtl="1" eaLnBrk="1" fontAlgn="base" hangingPunct="1">
        <a:spcBef>
          <a:spcPct val="30000"/>
        </a:spcBef>
        <a:spcAft>
          <a:spcPct val="0"/>
        </a:spcAft>
        <a:buChar char="»"/>
        <a:defRPr sz="1500" b="1">
          <a:solidFill>
            <a:schemeClr val="tx1"/>
          </a:solidFill>
          <a:latin typeface="+mn-lt"/>
        </a:defRPr>
      </a:lvl9pPr>
    </p:bodyStyle>
    <p:otherStyle>
      <a:defPPr>
        <a:defRPr lang="en-US"/>
      </a:defPPr>
      <a:lvl1pPr marL="0" algn="r" defTabSz="685783" rtl="1" eaLnBrk="1" latinLnBrk="0" hangingPunct="1">
        <a:defRPr sz="1350" kern="1200">
          <a:solidFill>
            <a:schemeClr val="tx1"/>
          </a:solidFill>
          <a:latin typeface="+mn-lt"/>
          <a:ea typeface="+mn-ea"/>
          <a:cs typeface="+mn-cs"/>
        </a:defRPr>
      </a:lvl1pPr>
      <a:lvl2pPr marL="342892" algn="r" defTabSz="685783" rtl="1" eaLnBrk="1" latinLnBrk="0" hangingPunct="1">
        <a:defRPr sz="1350" kern="1200">
          <a:solidFill>
            <a:schemeClr val="tx1"/>
          </a:solidFill>
          <a:latin typeface="+mn-lt"/>
          <a:ea typeface="+mn-ea"/>
          <a:cs typeface="+mn-cs"/>
        </a:defRPr>
      </a:lvl2pPr>
      <a:lvl3pPr marL="685783" algn="r" defTabSz="685783" rtl="1" eaLnBrk="1" latinLnBrk="0" hangingPunct="1">
        <a:defRPr sz="1350" kern="1200">
          <a:solidFill>
            <a:schemeClr val="tx1"/>
          </a:solidFill>
          <a:latin typeface="+mn-lt"/>
          <a:ea typeface="+mn-ea"/>
          <a:cs typeface="+mn-cs"/>
        </a:defRPr>
      </a:lvl3pPr>
      <a:lvl4pPr marL="1028675" algn="r" defTabSz="685783" rtl="1" eaLnBrk="1" latinLnBrk="0" hangingPunct="1">
        <a:defRPr sz="1350" kern="1200">
          <a:solidFill>
            <a:schemeClr val="tx1"/>
          </a:solidFill>
          <a:latin typeface="+mn-lt"/>
          <a:ea typeface="+mn-ea"/>
          <a:cs typeface="+mn-cs"/>
        </a:defRPr>
      </a:lvl4pPr>
      <a:lvl5pPr marL="1371566" algn="r" defTabSz="685783" rtl="1" eaLnBrk="1" latinLnBrk="0" hangingPunct="1">
        <a:defRPr sz="1350" kern="1200">
          <a:solidFill>
            <a:schemeClr val="tx1"/>
          </a:solidFill>
          <a:latin typeface="+mn-lt"/>
          <a:ea typeface="+mn-ea"/>
          <a:cs typeface="+mn-cs"/>
        </a:defRPr>
      </a:lvl5pPr>
      <a:lvl6pPr marL="1714457" algn="r" defTabSz="685783" rtl="1" eaLnBrk="1" latinLnBrk="0" hangingPunct="1">
        <a:defRPr sz="1350" kern="1200">
          <a:solidFill>
            <a:schemeClr val="tx1"/>
          </a:solidFill>
          <a:latin typeface="+mn-lt"/>
          <a:ea typeface="+mn-ea"/>
          <a:cs typeface="+mn-cs"/>
        </a:defRPr>
      </a:lvl6pPr>
      <a:lvl7pPr marL="2057348" algn="r" defTabSz="685783" rtl="1" eaLnBrk="1" latinLnBrk="0" hangingPunct="1">
        <a:defRPr sz="1350" kern="1200">
          <a:solidFill>
            <a:schemeClr val="tx1"/>
          </a:solidFill>
          <a:latin typeface="+mn-lt"/>
          <a:ea typeface="+mn-ea"/>
          <a:cs typeface="+mn-cs"/>
        </a:defRPr>
      </a:lvl7pPr>
      <a:lvl8pPr marL="2400240" algn="r" defTabSz="685783" rtl="1" eaLnBrk="1" latinLnBrk="0" hangingPunct="1">
        <a:defRPr sz="1350" kern="1200">
          <a:solidFill>
            <a:schemeClr val="tx1"/>
          </a:solidFill>
          <a:latin typeface="+mn-lt"/>
          <a:ea typeface="+mn-ea"/>
          <a:cs typeface="+mn-cs"/>
        </a:defRPr>
      </a:lvl8pPr>
      <a:lvl9pPr marL="2743132" algn="r" defTabSz="685783"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diabetes/pubs/pdf/ndfs_2011.pdf"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cardiab.biomedcentral.com/articles/10.1186/s12933-015-0285-1"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476" y="630314"/>
            <a:ext cx="5826919" cy="566738"/>
          </a:xfrm>
        </p:spPr>
        <p:txBody>
          <a:bodyPr/>
          <a:lstStyle/>
          <a:p>
            <a:r>
              <a:rPr lang="en-US" sz="2800" dirty="0">
                <a:solidFill>
                  <a:srgbClr val="001965"/>
                </a:solidFill>
              </a:rPr>
              <a:t>What should be the first choice in patients with CAD and newly diagnosed DM SGLT2 vs GLP-1?</a:t>
            </a:r>
            <a:endParaRPr lang="en-US" dirty="0"/>
          </a:p>
        </p:txBody>
      </p:sp>
      <p:sp>
        <p:nvSpPr>
          <p:cNvPr id="5" name="Rectangle 4"/>
          <p:cNvSpPr/>
          <p:nvPr/>
        </p:nvSpPr>
        <p:spPr>
          <a:xfrm>
            <a:off x="2055179" y="2812315"/>
            <a:ext cx="5082467" cy="923330"/>
          </a:xfrm>
          <a:prstGeom prst="rect">
            <a:avLst/>
          </a:prstGeom>
        </p:spPr>
        <p:txBody>
          <a:bodyPr wrap="square">
            <a:spAutoFit/>
          </a:bodyPr>
          <a:lstStyle/>
          <a:p>
            <a:pPr algn="ctr"/>
            <a:r>
              <a:rPr lang="he-IL" b="1" dirty="0">
                <a:solidFill>
                  <a:srgbClr val="00B050"/>
                </a:solidFill>
              </a:rPr>
              <a:t>ד"ר אלעד </a:t>
            </a:r>
            <a:r>
              <a:rPr lang="he-IL" b="1" dirty="0" smtClean="0">
                <a:solidFill>
                  <a:srgbClr val="00B050"/>
                </a:solidFill>
              </a:rPr>
              <a:t>אשר</a:t>
            </a:r>
          </a:p>
          <a:p>
            <a:pPr algn="ctr"/>
            <a:r>
              <a:rPr lang="he-IL" b="1" dirty="0" smtClean="0">
                <a:solidFill>
                  <a:srgbClr val="00B050"/>
                </a:solidFill>
              </a:rPr>
              <a:t>מנהל היחידה לטיפול </a:t>
            </a:r>
            <a:r>
              <a:rPr lang="he-IL" b="1" dirty="0">
                <a:solidFill>
                  <a:srgbClr val="00B050"/>
                </a:solidFill>
              </a:rPr>
              <a:t>נמרץ </a:t>
            </a:r>
            <a:r>
              <a:rPr lang="he-IL" b="1" dirty="0" smtClean="0">
                <a:solidFill>
                  <a:srgbClr val="00B050"/>
                </a:solidFill>
              </a:rPr>
              <a:t>לב</a:t>
            </a:r>
          </a:p>
          <a:p>
            <a:pPr algn="ctr"/>
            <a:r>
              <a:rPr lang="he-IL" b="1" dirty="0" smtClean="0">
                <a:solidFill>
                  <a:srgbClr val="00B050"/>
                </a:solidFill>
              </a:rPr>
              <a:t>המרכז הרפואי שערי צדק</a:t>
            </a:r>
            <a:endParaRPr lang="en-US" b="1" dirty="0">
              <a:solidFill>
                <a:srgbClr val="00B050"/>
              </a:solidFill>
            </a:endParaRPr>
          </a:p>
        </p:txBody>
      </p:sp>
    </p:spTree>
    <p:extLst>
      <p:ext uri="{BB962C8B-B14F-4D97-AF65-F5344CB8AC3E}">
        <p14:creationId xmlns:p14="http://schemas.microsoft.com/office/powerpoint/2010/main" val="294435628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Efficacy and Components</a:t>
            </a:r>
          </a:p>
        </p:txBody>
      </p:sp>
      <p:graphicFrame>
        <p:nvGraphicFramePr>
          <p:cNvPr id="4" name="Table 3"/>
          <p:cNvGraphicFramePr>
            <a:graphicFrameLocks noGrp="1"/>
          </p:cNvGraphicFramePr>
          <p:nvPr>
            <p:extLst/>
          </p:nvPr>
        </p:nvGraphicFramePr>
        <p:xfrm>
          <a:off x="1331640" y="1329612"/>
          <a:ext cx="6443539" cy="2573291"/>
        </p:xfrm>
        <a:graphic>
          <a:graphicData uri="http://schemas.openxmlformats.org/drawingml/2006/table">
            <a:tbl>
              <a:tblPr firstRow="1" bandRow="1">
                <a:tableStyleId>{5C22544A-7EE6-4342-B048-85BDC9FD1C3A}</a:tableStyleId>
              </a:tblPr>
              <a:tblGrid>
                <a:gridCol w="1282925">
                  <a:extLst>
                    <a:ext uri="{9D8B030D-6E8A-4147-A177-3AD203B41FA5}">
                      <a16:colId xmlns:a16="http://schemas.microsoft.com/office/drawing/2014/main" val="20000"/>
                    </a:ext>
                  </a:extLst>
                </a:gridCol>
                <a:gridCol w="1008130">
                  <a:extLst>
                    <a:ext uri="{9D8B030D-6E8A-4147-A177-3AD203B41FA5}">
                      <a16:colId xmlns:a16="http://schemas.microsoft.com/office/drawing/2014/main" val="20001"/>
                    </a:ext>
                  </a:extLst>
                </a:gridCol>
                <a:gridCol w="949950">
                  <a:extLst>
                    <a:ext uri="{9D8B030D-6E8A-4147-A177-3AD203B41FA5}">
                      <a16:colId xmlns:a16="http://schemas.microsoft.com/office/drawing/2014/main" val="20002"/>
                    </a:ext>
                  </a:extLst>
                </a:gridCol>
                <a:gridCol w="1732262">
                  <a:extLst>
                    <a:ext uri="{9D8B030D-6E8A-4147-A177-3AD203B41FA5}">
                      <a16:colId xmlns:a16="http://schemas.microsoft.com/office/drawing/2014/main" val="20003"/>
                    </a:ext>
                  </a:extLst>
                </a:gridCol>
                <a:gridCol w="614674">
                  <a:extLst>
                    <a:ext uri="{9D8B030D-6E8A-4147-A177-3AD203B41FA5}">
                      <a16:colId xmlns:a16="http://schemas.microsoft.com/office/drawing/2014/main" val="20005"/>
                    </a:ext>
                  </a:extLst>
                </a:gridCol>
                <a:gridCol w="855598">
                  <a:extLst>
                    <a:ext uri="{9D8B030D-6E8A-4147-A177-3AD203B41FA5}">
                      <a16:colId xmlns:a16="http://schemas.microsoft.com/office/drawing/2014/main" val="20004"/>
                    </a:ext>
                  </a:extLst>
                </a:gridCol>
              </a:tblGrid>
              <a:tr h="491989">
                <a:tc>
                  <a:txBody>
                    <a:bodyPr/>
                    <a:lstStyle/>
                    <a:p>
                      <a:pPr>
                        <a:lnSpc>
                          <a:spcPct val="100000"/>
                        </a:lnSpc>
                      </a:pPr>
                      <a:r>
                        <a:rPr lang="en-US" sz="1200" b="1" dirty="0">
                          <a:solidFill>
                            <a:schemeClr val="tx1"/>
                          </a:solidFill>
                        </a:rPr>
                        <a:t>Endpoint, n (%)</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00000"/>
                        </a:lnSpc>
                      </a:pPr>
                      <a:r>
                        <a:rPr lang="en-US" sz="1200" dirty="0">
                          <a:solidFill>
                            <a:schemeClr val="bg1"/>
                          </a:solidFill>
                        </a:rPr>
                        <a:t>Alirocumab</a:t>
                      </a:r>
                    </a:p>
                    <a:p>
                      <a:pPr algn="ctr">
                        <a:lnSpc>
                          <a:spcPct val="100000"/>
                        </a:lnSpc>
                      </a:pPr>
                      <a:r>
                        <a:rPr lang="en-US" sz="1200" dirty="0">
                          <a:solidFill>
                            <a:schemeClr val="bg1"/>
                          </a:solidFill>
                        </a:rPr>
                        <a:t>(N=9462)</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22222"/>
                    </a:solidFill>
                  </a:tcPr>
                </a:tc>
                <a:tc>
                  <a:txBody>
                    <a:bodyPr/>
                    <a:lstStyle/>
                    <a:p>
                      <a:pPr algn="ctr">
                        <a:lnSpc>
                          <a:spcPct val="100000"/>
                        </a:lnSpc>
                      </a:pPr>
                      <a:r>
                        <a:rPr lang="en-US" sz="1200" dirty="0">
                          <a:solidFill>
                            <a:schemeClr val="bg1"/>
                          </a:solidFill>
                        </a:rPr>
                        <a:t>Placebo</a:t>
                      </a:r>
                    </a:p>
                    <a:p>
                      <a:pPr algn="ctr">
                        <a:lnSpc>
                          <a:spcPct val="100000"/>
                        </a:lnSpc>
                      </a:pPr>
                      <a:r>
                        <a:rPr lang="en-US" sz="1200" dirty="0">
                          <a:solidFill>
                            <a:schemeClr val="bg1"/>
                          </a:solidFill>
                        </a:rPr>
                        <a:t>(N=9462)</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82B4"/>
                    </a:solidFill>
                  </a:tcPr>
                </a:tc>
                <a:tc>
                  <a:txBody>
                    <a:bodyPr/>
                    <a:lstStyle/>
                    <a:p>
                      <a:pPr algn="ctr">
                        <a:lnSpc>
                          <a:spcPct val="100000"/>
                        </a:lnSpc>
                      </a:pPr>
                      <a:r>
                        <a:rPr lang="en-US" sz="1200" dirty="0">
                          <a:solidFill>
                            <a:schemeClr val="tx1"/>
                          </a:solidFill>
                        </a:rPr>
                        <a:t>HR (95%</a:t>
                      </a:r>
                      <a:r>
                        <a:rPr lang="en-US" sz="1200" baseline="0" dirty="0">
                          <a:solidFill>
                            <a:schemeClr val="tx1"/>
                          </a:solidFill>
                        </a:rPr>
                        <a:t> CI)</a:t>
                      </a:r>
                      <a:endParaRPr lang="en-US" sz="1200" dirty="0">
                        <a:solidFill>
                          <a:schemeClr val="tx1"/>
                        </a:solidFill>
                      </a:endParaRPr>
                    </a:p>
                  </a:txBody>
                  <a:tcPr marL="51435" marR="51435" marT="34290" marB="3429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9C9"/>
                    </a:solidFill>
                  </a:tcPr>
                </a:tc>
                <a:tc>
                  <a:txBody>
                    <a:bodyPr/>
                    <a:lstStyle/>
                    <a:p>
                      <a:pPr algn="ctr">
                        <a:lnSpc>
                          <a:spcPct val="100000"/>
                        </a:lnSpc>
                      </a:pPr>
                      <a:endParaRPr lang="en-US" sz="1400" dirty="0">
                        <a:solidFill>
                          <a:schemeClr val="tx1"/>
                        </a:solidFill>
                      </a:endParaRPr>
                    </a:p>
                  </a:txBody>
                  <a:tcPr marL="51435" marR="51435"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9C9"/>
                    </a:solidFill>
                  </a:tcPr>
                </a:tc>
                <a:tc>
                  <a:txBody>
                    <a:bodyPr/>
                    <a:lstStyle/>
                    <a:p>
                      <a:pPr algn="ctr">
                        <a:lnSpc>
                          <a:spcPct val="100000"/>
                        </a:lnSpc>
                      </a:pPr>
                      <a:r>
                        <a:rPr lang="en-US" sz="1200" dirty="0">
                          <a:solidFill>
                            <a:schemeClr val="tx1"/>
                          </a:solidFill>
                        </a:rPr>
                        <a:t>Log-rank P-value</a:t>
                      </a:r>
                    </a:p>
                  </a:txBody>
                  <a:tcPr marL="51435" marR="51435" marT="34290" marB="3429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4335">
                <a:tc>
                  <a:txBody>
                    <a:bodyPr/>
                    <a:lstStyle/>
                    <a:p>
                      <a:pPr>
                        <a:lnSpc>
                          <a:spcPct val="150000"/>
                        </a:lnSpc>
                      </a:pPr>
                      <a:r>
                        <a:rPr lang="en-US" sz="1200" b="1" dirty="0">
                          <a:solidFill>
                            <a:schemeClr val="tx1"/>
                          </a:solidFill>
                        </a:rPr>
                        <a:t>MACE</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rgbClr val="B22222"/>
                          </a:solidFill>
                        </a:rPr>
                        <a:t>903 (9.5)</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rgbClr val="4682B4"/>
                          </a:solidFill>
                        </a:rPr>
                        <a:t>1052 (11.1)</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chemeClr val="tx1"/>
                          </a:solidFill>
                        </a:rPr>
                        <a:t>0.85 (0.78, 0.93)</a:t>
                      </a:r>
                    </a:p>
                  </a:txBody>
                  <a:tcPr marL="51435" marR="51435" marT="34290" marB="3429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9C9"/>
                    </a:solidFill>
                  </a:tcPr>
                </a:tc>
                <a:tc>
                  <a:txBody>
                    <a:bodyPr/>
                    <a:lstStyle/>
                    <a:p>
                      <a:pPr algn="ctr">
                        <a:lnSpc>
                          <a:spcPct val="150000"/>
                        </a:lnSpc>
                      </a:pPr>
                      <a:r>
                        <a:rPr lang="en-US" sz="1400" b="1" dirty="0" smtClean="0">
                          <a:solidFill>
                            <a:srgbClr val="C00000"/>
                          </a:solidFill>
                        </a:rPr>
                        <a:t>15%</a:t>
                      </a:r>
                      <a:endParaRPr lang="en-US" sz="1400" b="1" dirty="0">
                        <a:solidFill>
                          <a:srgbClr val="C00000"/>
                        </a:solidFill>
                      </a:endParaRPr>
                    </a:p>
                  </a:txBody>
                  <a:tcPr marL="51435" marR="51435"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9C9"/>
                    </a:solidFill>
                  </a:tcPr>
                </a:tc>
                <a:tc>
                  <a:txBody>
                    <a:bodyPr/>
                    <a:lstStyle/>
                    <a:p>
                      <a:pPr algn="ctr">
                        <a:lnSpc>
                          <a:spcPct val="150000"/>
                        </a:lnSpc>
                      </a:pPr>
                      <a:r>
                        <a:rPr lang="en-US" sz="1200" b="1" dirty="0">
                          <a:solidFill>
                            <a:schemeClr val="tx1"/>
                          </a:solidFill>
                        </a:rPr>
                        <a:t>0.0003</a:t>
                      </a:r>
                    </a:p>
                  </a:txBody>
                  <a:tcPr marL="51435" marR="51435" marT="34290" marB="3429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94335">
                <a:tc>
                  <a:txBody>
                    <a:bodyPr/>
                    <a:lstStyle/>
                    <a:p>
                      <a:pPr>
                        <a:lnSpc>
                          <a:spcPct val="150000"/>
                        </a:lnSpc>
                      </a:pPr>
                      <a:r>
                        <a:rPr lang="en-US" sz="1200" b="1" dirty="0" smtClean="0">
                          <a:solidFill>
                            <a:schemeClr val="tx1"/>
                          </a:solidFill>
                        </a:rPr>
                        <a:t>CHD </a:t>
                      </a:r>
                      <a:r>
                        <a:rPr lang="en-US" sz="1200" b="1" dirty="0">
                          <a:solidFill>
                            <a:schemeClr val="tx1"/>
                          </a:solidFill>
                        </a:rPr>
                        <a:t>death</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rgbClr val="B22222"/>
                          </a:solidFill>
                        </a:rPr>
                        <a:t>205</a:t>
                      </a:r>
                      <a:r>
                        <a:rPr lang="en-US" sz="1200" b="1" baseline="0" dirty="0">
                          <a:solidFill>
                            <a:srgbClr val="B22222"/>
                          </a:solidFill>
                        </a:rPr>
                        <a:t> (2.2)</a:t>
                      </a:r>
                      <a:endParaRPr lang="en-US" sz="1200" b="1" dirty="0">
                        <a:solidFill>
                          <a:srgbClr val="B22222"/>
                        </a:solidFill>
                      </a:endParaRP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rgbClr val="4682B4"/>
                          </a:solidFill>
                        </a:rPr>
                        <a:t>222 (2.3)</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dirty="0">
                          <a:solidFill>
                            <a:schemeClr val="tx1"/>
                          </a:solidFill>
                        </a:rPr>
                        <a:t>0.92 (0.76, 1.11)</a:t>
                      </a:r>
                    </a:p>
                  </a:txBody>
                  <a:tcPr marL="51435" marR="51435" marT="34290" marB="3429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9C9"/>
                    </a:solidFill>
                  </a:tcPr>
                </a:tc>
                <a:tc>
                  <a:txBody>
                    <a:bodyPr/>
                    <a:lstStyle/>
                    <a:p>
                      <a:pPr algn="ctr">
                        <a:lnSpc>
                          <a:spcPct val="150000"/>
                        </a:lnSpc>
                      </a:pPr>
                      <a:r>
                        <a:rPr lang="en-US" sz="1400" b="1" dirty="0" smtClean="0">
                          <a:solidFill>
                            <a:schemeClr val="tx1"/>
                          </a:solidFill>
                        </a:rPr>
                        <a:t>8%</a:t>
                      </a:r>
                      <a:endParaRPr lang="en-US" sz="1400" b="1" dirty="0">
                        <a:solidFill>
                          <a:schemeClr val="tx1"/>
                        </a:solidFill>
                      </a:endParaRPr>
                    </a:p>
                  </a:txBody>
                  <a:tcPr marL="51435" marR="51435"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9C9"/>
                    </a:solidFill>
                  </a:tcPr>
                </a:tc>
                <a:tc>
                  <a:txBody>
                    <a:bodyPr/>
                    <a:lstStyle/>
                    <a:p>
                      <a:pPr algn="ctr">
                        <a:lnSpc>
                          <a:spcPct val="150000"/>
                        </a:lnSpc>
                      </a:pPr>
                      <a:r>
                        <a:rPr lang="en-US" sz="1200" dirty="0">
                          <a:solidFill>
                            <a:schemeClr val="tx1"/>
                          </a:solidFill>
                        </a:rPr>
                        <a:t>0.38</a:t>
                      </a:r>
                    </a:p>
                  </a:txBody>
                  <a:tcPr marL="51435" marR="51435" marT="34290" marB="3429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94335">
                <a:tc>
                  <a:txBody>
                    <a:bodyPr/>
                    <a:lstStyle/>
                    <a:p>
                      <a:pPr>
                        <a:lnSpc>
                          <a:spcPct val="150000"/>
                        </a:lnSpc>
                      </a:pPr>
                      <a:r>
                        <a:rPr lang="en-US" sz="1200" b="1" dirty="0" smtClean="0">
                          <a:solidFill>
                            <a:schemeClr val="tx1"/>
                          </a:solidFill>
                        </a:rPr>
                        <a:t>Non-fatal</a:t>
                      </a:r>
                      <a:r>
                        <a:rPr lang="en-US" sz="1200" b="1" baseline="0" dirty="0" smtClean="0">
                          <a:solidFill>
                            <a:schemeClr val="tx1"/>
                          </a:solidFill>
                        </a:rPr>
                        <a:t> </a:t>
                      </a:r>
                      <a:r>
                        <a:rPr lang="en-US" sz="1200" b="1" dirty="0">
                          <a:solidFill>
                            <a:schemeClr val="tx1"/>
                          </a:solidFill>
                        </a:rPr>
                        <a:t>MI</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rgbClr val="B22222"/>
                          </a:solidFill>
                        </a:rPr>
                        <a:t>626 (6.6)</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rgbClr val="4682B4"/>
                          </a:solidFill>
                        </a:rPr>
                        <a:t>722 (7.6)</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dirty="0">
                          <a:solidFill>
                            <a:schemeClr val="tx1"/>
                          </a:solidFill>
                        </a:rPr>
                        <a:t>0.86 (0.77, 0.96)</a:t>
                      </a:r>
                    </a:p>
                  </a:txBody>
                  <a:tcPr marL="51435" marR="51435" marT="34290" marB="3429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9C9"/>
                    </a:solidFill>
                  </a:tcPr>
                </a:tc>
                <a:tc>
                  <a:txBody>
                    <a:bodyPr/>
                    <a:lstStyle/>
                    <a:p>
                      <a:pPr algn="ctr">
                        <a:lnSpc>
                          <a:spcPct val="150000"/>
                        </a:lnSpc>
                      </a:pPr>
                      <a:r>
                        <a:rPr lang="en-US" sz="1400" b="1" dirty="0" smtClean="0">
                          <a:solidFill>
                            <a:srgbClr val="C00000"/>
                          </a:solidFill>
                        </a:rPr>
                        <a:t>14%</a:t>
                      </a:r>
                      <a:endParaRPr lang="en-US" sz="1400" b="1" dirty="0">
                        <a:solidFill>
                          <a:srgbClr val="C00000"/>
                        </a:solidFill>
                      </a:endParaRPr>
                    </a:p>
                  </a:txBody>
                  <a:tcPr marL="51435" marR="51435"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9C9"/>
                    </a:solidFill>
                  </a:tcPr>
                </a:tc>
                <a:tc>
                  <a:txBody>
                    <a:bodyPr/>
                    <a:lstStyle/>
                    <a:p>
                      <a:pPr algn="ctr">
                        <a:lnSpc>
                          <a:spcPct val="150000"/>
                        </a:lnSpc>
                      </a:pPr>
                      <a:r>
                        <a:rPr lang="en-US" sz="1200" dirty="0">
                          <a:solidFill>
                            <a:schemeClr val="tx1"/>
                          </a:solidFill>
                        </a:rPr>
                        <a:t>0.006</a:t>
                      </a:r>
                    </a:p>
                  </a:txBody>
                  <a:tcPr marL="51435" marR="51435" marT="34290" marB="3429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406308">
                <a:tc>
                  <a:txBody>
                    <a:bodyPr/>
                    <a:lstStyle/>
                    <a:p>
                      <a:pPr>
                        <a:lnSpc>
                          <a:spcPct val="150000"/>
                        </a:lnSpc>
                      </a:pPr>
                      <a:r>
                        <a:rPr lang="en-US" sz="1200" b="1" dirty="0" smtClean="0">
                          <a:solidFill>
                            <a:schemeClr val="tx1"/>
                          </a:solidFill>
                        </a:rPr>
                        <a:t>Ischemic</a:t>
                      </a:r>
                      <a:r>
                        <a:rPr lang="en-US" sz="1200" b="1" baseline="0" dirty="0" smtClean="0">
                          <a:solidFill>
                            <a:schemeClr val="tx1"/>
                          </a:solidFill>
                        </a:rPr>
                        <a:t> stroke</a:t>
                      </a:r>
                      <a:endParaRPr lang="en-US" sz="1200" b="1" dirty="0">
                        <a:solidFill>
                          <a:schemeClr val="tx1"/>
                        </a:solidFill>
                      </a:endParaRP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rgbClr val="B22222"/>
                          </a:solidFill>
                        </a:rPr>
                        <a:t>111 (1.2)</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rgbClr val="4682B4"/>
                          </a:solidFill>
                        </a:rPr>
                        <a:t>152 (1.6)</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dirty="0">
                          <a:solidFill>
                            <a:schemeClr val="tx1"/>
                          </a:solidFill>
                        </a:rPr>
                        <a:t>0.73 (0.57, 0.93)</a:t>
                      </a:r>
                    </a:p>
                  </a:txBody>
                  <a:tcPr marL="51435" marR="51435" marT="34290" marB="3429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9C9"/>
                    </a:solidFill>
                  </a:tcPr>
                </a:tc>
                <a:tc>
                  <a:txBody>
                    <a:bodyPr/>
                    <a:lstStyle/>
                    <a:p>
                      <a:pPr marL="0" algn="ctr" defTabSz="914400" rtl="0" eaLnBrk="1" latinLnBrk="0" hangingPunct="1">
                        <a:lnSpc>
                          <a:spcPct val="150000"/>
                        </a:lnSpc>
                      </a:pPr>
                      <a:r>
                        <a:rPr lang="en-US" sz="1400" b="1" kern="1200" dirty="0" smtClean="0">
                          <a:solidFill>
                            <a:srgbClr val="C00000"/>
                          </a:solidFill>
                          <a:latin typeface="+mn-lt"/>
                          <a:ea typeface="+mn-ea"/>
                          <a:cs typeface="+mn-cs"/>
                        </a:rPr>
                        <a:t>27%</a:t>
                      </a:r>
                      <a:endParaRPr lang="en-US" sz="1400" b="1" kern="1200" dirty="0">
                        <a:solidFill>
                          <a:srgbClr val="C00000"/>
                        </a:solidFill>
                        <a:latin typeface="+mn-lt"/>
                        <a:ea typeface="+mn-ea"/>
                        <a:cs typeface="+mn-cs"/>
                      </a:endParaRPr>
                    </a:p>
                  </a:txBody>
                  <a:tcPr marL="51435" marR="51435"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9C9"/>
                    </a:solidFill>
                  </a:tcPr>
                </a:tc>
                <a:tc>
                  <a:txBody>
                    <a:bodyPr/>
                    <a:lstStyle/>
                    <a:p>
                      <a:pPr algn="ctr">
                        <a:lnSpc>
                          <a:spcPct val="150000"/>
                        </a:lnSpc>
                      </a:pPr>
                      <a:r>
                        <a:rPr lang="en-US" sz="1200" dirty="0">
                          <a:solidFill>
                            <a:schemeClr val="tx1"/>
                          </a:solidFill>
                        </a:rPr>
                        <a:t>0.01</a:t>
                      </a:r>
                    </a:p>
                  </a:txBody>
                  <a:tcPr marL="51435" marR="51435" marT="34290" marB="3429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491989">
                <a:tc>
                  <a:txBody>
                    <a:bodyPr/>
                    <a:lstStyle/>
                    <a:p>
                      <a:pPr algn="l">
                        <a:lnSpc>
                          <a:spcPct val="150000"/>
                        </a:lnSpc>
                      </a:pPr>
                      <a:r>
                        <a:rPr lang="en-US" sz="1200" b="1" dirty="0" smtClean="0">
                          <a:solidFill>
                            <a:schemeClr val="tx1"/>
                          </a:solidFill>
                        </a:rPr>
                        <a:t>Unstable</a:t>
                      </a:r>
                      <a:r>
                        <a:rPr lang="en-US" sz="1200" b="1" baseline="0" dirty="0" smtClean="0">
                          <a:solidFill>
                            <a:schemeClr val="tx1"/>
                          </a:solidFill>
                        </a:rPr>
                        <a:t> </a:t>
                      </a:r>
                      <a:r>
                        <a:rPr lang="en-US" sz="1200" b="1" dirty="0" smtClean="0">
                          <a:solidFill>
                            <a:schemeClr val="tx1"/>
                          </a:solidFill>
                        </a:rPr>
                        <a:t>angina</a:t>
                      </a:r>
                      <a:endParaRPr lang="en-US" sz="1200" b="1" dirty="0">
                        <a:solidFill>
                          <a:schemeClr val="tx1"/>
                        </a:solidFill>
                      </a:endParaRP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rgbClr val="B22222"/>
                          </a:solidFill>
                        </a:rPr>
                        <a:t>37 (0.4)</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b="1" dirty="0">
                          <a:solidFill>
                            <a:srgbClr val="4682B4"/>
                          </a:solidFill>
                        </a:rPr>
                        <a:t>60 (0.6)</a:t>
                      </a:r>
                    </a:p>
                  </a:txBody>
                  <a:tcPr marL="51435" marR="51435"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50000"/>
                        </a:lnSpc>
                      </a:pPr>
                      <a:r>
                        <a:rPr lang="en-US" sz="1200" dirty="0">
                          <a:solidFill>
                            <a:schemeClr val="tx1"/>
                          </a:solidFill>
                        </a:rPr>
                        <a:t>0.61</a:t>
                      </a:r>
                      <a:r>
                        <a:rPr lang="en-US" sz="1200" baseline="0" dirty="0">
                          <a:solidFill>
                            <a:schemeClr val="tx1"/>
                          </a:solidFill>
                        </a:rPr>
                        <a:t> (0.41, 0.92)</a:t>
                      </a:r>
                      <a:endParaRPr lang="en-US" sz="1200" dirty="0">
                        <a:solidFill>
                          <a:schemeClr val="tx1"/>
                        </a:solidFill>
                      </a:endParaRPr>
                    </a:p>
                  </a:txBody>
                  <a:tcPr marL="51435" marR="51435" marT="34290" marB="3429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9C9"/>
                    </a:solidFill>
                  </a:tcPr>
                </a:tc>
                <a:tc>
                  <a:txBody>
                    <a:bodyPr/>
                    <a:lstStyle/>
                    <a:p>
                      <a:pPr algn="ctr">
                        <a:lnSpc>
                          <a:spcPct val="150000"/>
                        </a:lnSpc>
                      </a:pPr>
                      <a:r>
                        <a:rPr lang="en-US" sz="1400" b="1" kern="1200" dirty="0" smtClean="0">
                          <a:solidFill>
                            <a:srgbClr val="C00000"/>
                          </a:solidFill>
                          <a:latin typeface="+mn-lt"/>
                          <a:ea typeface="+mn-ea"/>
                          <a:cs typeface="+mn-cs"/>
                        </a:rPr>
                        <a:t>39%</a:t>
                      </a:r>
                      <a:endParaRPr lang="en-US" sz="1400" b="1" kern="1200" dirty="0">
                        <a:solidFill>
                          <a:srgbClr val="C00000"/>
                        </a:solidFill>
                        <a:latin typeface="+mn-lt"/>
                        <a:ea typeface="+mn-ea"/>
                        <a:cs typeface="+mn-cs"/>
                      </a:endParaRPr>
                    </a:p>
                  </a:txBody>
                  <a:tcPr marL="51435" marR="51435"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9C9"/>
                    </a:solidFill>
                  </a:tcPr>
                </a:tc>
                <a:tc>
                  <a:txBody>
                    <a:bodyPr/>
                    <a:lstStyle/>
                    <a:p>
                      <a:pPr algn="ctr">
                        <a:lnSpc>
                          <a:spcPct val="150000"/>
                        </a:lnSpc>
                      </a:pPr>
                      <a:r>
                        <a:rPr lang="en-US" sz="1200" dirty="0">
                          <a:solidFill>
                            <a:schemeClr val="tx1"/>
                          </a:solidFill>
                        </a:rPr>
                        <a:t>0.02</a:t>
                      </a:r>
                    </a:p>
                  </a:txBody>
                  <a:tcPr marL="51435" marR="51435" marT="34290" marB="3429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5" name="Picture 1" descr="Screen Shot 2016-03-14 at 10.26.49 AM.png"/>
          <p:cNvPicPr>
            <a:picLocks noChangeAspect="1"/>
          </p:cNvPicPr>
          <p:nvPr/>
        </p:nvPicPr>
        <p:blipFill rotWithShape="1">
          <a:blip r:embed="rId2" cstate="print">
            <a:extLst>
              <a:ext uri="{28A0092B-C50C-407E-A947-70E740481C1C}">
                <a14:useLocalDpi xmlns:a14="http://schemas.microsoft.com/office/drawing/2010/main" val="0"/>
              </a:ext>
            </a:extLst>
          </a:blip>
          <a:srcRect t="18173" r="5416" b="10370"/>
          <a:stretch/>
        </p:blipFill>
        <p:spPr>
          <a:xfrm>
            <a:off x="6335926" y="99672"/>
            <a:ext cx="1583630" cy="453384"/>
          </a:xfrm>
          <a:prstGeom prst="rect">
            <a:avLst/>
          </a:prstGeom>
        </p:spPr>
      </p:pic>
      <p:sp>
        <p:nvSpPr>
          <p:cNvPr id="7" name="Down Arrow 6">
            <a:extLst>
              <a:ext uri="{FF2B5EF4-FFF2-40B4-BE49-F238E27FC236}">
                <a16:creationId xmlns:a16="http://schemas.microsoft.com/office/drawing/2014/main" id="{EC498C2E-9DBF-EB40-830F-D3DE642BBC4F}"/>
              </a:ext>
            </a:extLst>
          </p:cNvPr>
          <p:cNvSpPr/>
          <p:nvPr/>
        </p:nvSpPr>
        <p:spPr>
          <a:xfrm>
            <a:off x="6219991" y="1879908"/>
            <a:ext cx="134995" cy="196168"/>
          </a:xfrm>
          <a:prstGeom prst="downArrow">
            <a:avLst/>
          </a:prstGeom>
          <a:solidFill>
            <a:srgbClr val="B22222"/>
          </a:solidFill>
          <a:ln w="34925">
            <a:solidFill>
              <a:srgbClr val="B2222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ln>
                <a:solidFill>
                  <a:srgbClr val="B22222"/>
                </a:solidFill>
              </a:ln>
              <a:solidFill>
                <a:prstClr val="white"/>
              </a:solidFill>
            </a:endParaRPr>
          </a:p>
        </p:txBody>
      </p:sp>
      <p:sp>
        <p:nvSpPr>
          <p:cNvPr id="8" name="Down Arrow 7">
            <a:extLst>
              <a:ext uri="{FF2B5EF4-FFF2-40B4-BE49-F238E27FC236}">
                <a16:creationId xmlns:a16="http://schemas.microsoft.com/office/drawing/2014/main" id="{EC498C2E-9DBF-EB40-830F-D3DE642BBC4F}"/>
              </a:ext>
            </a:extLst>
          </p:cNvPr>
          <p:cNvSpPr/>
          <p:nvPr/>
        </p:nvSpPr>
        <p:spPr>
          <a:xfrm>
            <a:off x="6219991" y="2690937"/>
            <a:ext cx="134995" cy="196168"/>
          </a:xfrm>
          <a:prstGeom prst="downArrow">
            <a:avLst/>
          </a:prstGeom>
          <a:solidFill>
            <a:srgbClr val="B22222"/>
          </a:solidFill>
          <a:ln w="34925">
            <a:solidFill>
              <a:srgbClr val="B2222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ln>
                <a:solidFill>
                  <a:srgbClr val="B22222"/>
                </a:solidFill>
              </a:ln>
              <a:solidFill>
                <a:prstClr val="white"/>
              </a:solidFill>
            </a:endParaRPr>
          </a:p>
        </p:txBody>
      </p:sp>
      <p:sp>
        <p:nvSpPr>
          <p:cNvPr id="9" name="Down Arrow 8">
            <a:extLst>
              <a:ext uri="{FF2B5EF4-FFF2-40B4-BE49-F238E27FC236}">
                <a16:creationId xmlns:a16="http://schemas.microsoft.com/office/drawing/2014/main" id="{EC498C2E-9DBF-EB40-830F-D3DE642BBC4F}"/>
              </a:ext>
            </a:extLst>
          </p:cNvPr>
          <p:cNvSpPr/>
          <p:nvPr/>
        </p:nvSpPr>
        <p:spPr>
          <a:xfrm>
            <a:off x="6209448" y="3057804"/>
            <a:ext cx="134995" cy="304179"/>
          </a:xfrm>
          <a:prstGeom prst="downArrow">
            <a:avLst/>
          </a:prstGeom>
          <a:solidFill>
            <a:srgbClr val="B22222"/>
          </a:solidFill>
          <a:ln w="34925">
            <a:solidFill>
              <a:srgbClr val="B2222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ln>
                <a:solidFill>
                  <a:srgbClr val="B22222"/>
                </a:solidFill>
              </a:ln>
              <a:solidFill>
                <a:prstClr val="white"/>
              </a:solidFill>
            </a:endParaRPr>
          </a:p>
        </p:txBody>
      </p:sp>
      <p:sp>
        <p:nvSpPr>
          <p:cNvPr id="10" name="Down Arrow 9">
            <a:extLst>
              <a:ext uri="{FF2B5EF4-FFF2-40B4-BE49-F238E27FC236}">
                <a16:creationId xmlns:a16="http://schemas.microsoft.com/office/drawing/2014/main" id="{EC498C2E-9DBF-EB40-830F-D3DE642BBC4F}"/>
              </a:ext>
            </a:extLst>
          </p:cNvPr>
          <p:cNvSpPr/>
          <p:nvPr/>
        </p:nvSpPr>
        <p:spPr>
          <a:xfrm>
            <a:off x="6202437" y="3455703"/>
            <a:ext cx="152551" cy="412192"/>
          </a:xfrm>
          <a:prstGeom prst="downArrow">
            <a:avLst/>
          </a:prstGeom>
          <a:solidFill>
            <a:srgbClr val="B22222"/>
          </a:solidFill>
          <a:ln w="34925">
            <a:solidFill>
              <a:srgbClr val="B2222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ln>
                <a:solidFill>
                  <a:srgbClr val="B22222"/>
                </a:solidFill>
              </a:ln>
              <a:solidFill>
                <a:prstClr val="white"/>
              </a:solidFill>
            </a:endParaRPr>
          </a:p>
        </p:txBody>
      </p:sp>
    </p:spTree>
    <p:extLst>
      <p:ext uri="{BB962C8B-B14F-4D97-AF65-F5344CB8AC3E}">
        <p14:creationId xmlns:p14="http://schemas.microsoft.com/office/powerpoint/2010/main" val="2203294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 risk needs to be actively managed</a:t>
            </a:r>
            <a:r>
              <a:rPr lang="en-US" baseline="30000" dirty="0"/>
              <a:t>1-3</a:t>
            </a:r>
            <a:endParaRPr lang="en-US" dirty="0"/>
          </a:p>
        </p:txBody>
      </p:sp>
      <p:sp>
        <p:nvSpPr>
          <p:cNvPr id="5" name="Rectangle 4"/>
          <p:cNvSpPr/>
          <p:nvPr/>
        </p:nvSpPr>
        <p:spPr>
          <a:xfrm>
            <a:off x="928758" y="4709170"/>
            <a:ext cx="5573603" cy="311624"/>
          </a:xfrm>
          <a:prstGeom prst="rect">
            <a:avLst/>
          </a:prstGeom>
        </p:spPr>
        <p:txBody>
          <a:bodyPr wrap="square" lIns="68570" tIns="34289" rIns="68570" bIns="34289">
            <a:spAutoFit/>
          </a:bodyPr>
          <a:lstStyle/>
          <a:p>
            <a:pPr defTabSz="514265"/>
            <a:r>
              <a:rPr lang="en-GB" sz="500" dirty="0">
                <a:solidFill>
                  <a:srgbClr val="82786F"/>
                </a:solidFill>
              </a:rPr>
              <a:t>CV: cardiovascular; ACE: Angiotensin Converting Enzyme Inhibitors; ARB: Angiotensin Receptor Blockers </a:t>
            </a:r>
          </a:p>
          <a:p>
            <a:pPr defTabSz="514265"/>
            <a:r>
              <a:rPr lang="en-GB" sz="500" dirty="0">
                <a:solidFill>
                  <a:srgbClr val="82786F"/>
                </a:solidFill>
              </a:rPr>
              <a:t>1. </a:t>
            </a:r>
            <a:r>
              <a:rPr lang="en-GB" sz="500" dirty="0" err="1">
                <a:solidFill>
                  <a:srgbClr val="82786F"/>
                </a:solidFill>
              </a:rPr>
              <a:t>Rydén</a:t>
            </a:r>
            <a:r>
              <a:rPr lang="en-GB" sz="500" dirty="0">
                <a:solidFill>
                  <a:srgbClr val="82786F"/>
                </a:solidFill>
              </a:rPr>
              <a:t> L et al. </a:t>
            </a:r>
            <a:r>
              <a:rPr lang="en-GB" sz="500" i="1" dirty="0" err="1">
                <a:solidFill>
                  <a:srgbClr val="82786F"/>
                </a:solidFill>
              </a:rPr>
              <a:t>Eur</a:t>
            </a:r>
            <a:r>
              <a:rPr lang="en-GB" sz="500" i="1" dirty="0">
                <a:solidFill>
                  <a:srgbClr val="82786F"/>
                </a:solidFill>
              </a:rPr>
              <a:t> Heart J</a:t>
            </a:r>
            <a:r>
              <a:rPr lang="en-GB" sz="500" dirty="0">
                <a:solidFill>
                  <a:srgbClr val="82786F"/>
                </a:solidFill>
              </a:rPr>
              <a:t> 2013;34:3035–3087.; 2. Fox CS et al. </a:t>
            </a:r>
            <a:r>
              <a:rPr lang="en-GB" sz="500" i="1" dirty="0">
                <a:solidFill>
                  <a:srgbClr val="82786F"/>
                </a:solidFill>
              </a:rPr>
              <a:t>Diabetes Care </a:t>
            </a:r>
            <a:r>
              <a:rPr lang="en-GB" sz="500" dirty="0">
                <a:solidFill>
                  <a:srgbClr val="82786F"/>
                </a:solidFill>
              </a:rPr>
              <a:t>2015;38:1777–1803.; 3. </a:t>
            </a:r>
            <a:r>
              <a:rPr lang="en-GB" sz="500" dirty="0" err="1">
                <a:solidFill>
                  <a:srgbClr val="82786F"/>
                </a:solidFill>
              </a:rPr>
              <a:t>Piepoli</a:t>
            </a:r>
            <a:r>
              <a:rPr lang="en-GB" sz="500" dirty="0">
                <a:solidFill>
                  <a:srgbClr val="82786F"/>
                </a:solidFill>
              </a:rPr>
              <a:t> MF et al. </a:t>
            </a:r>
            <a:r>
              <a:rPr lang="en-GB" sz="500" i="1" dirty="0" err="1">
                <a:solidFill>
                  <a:srgbClr val="82786F"/>
                </a:solidFill>
              </a:rPr>
              <a:t>Eur</a:t>
            </a:r>
            <a:r>
              <a:rPr lang="en-GB" sz="500" i="1" dirty="0">
                <a:solidFill>
                  <a:srgbClr val="82786F"/>
                </a:solidFill>
              </a:rPr>
              <a:t> Heart J </a:t>
            </a:r>
            <a:r>
              <a:rPr lang="en-GB" sz="500" dirty="0">
                <a:solidFill>
                  <a:srgbClr val="82786F"/>
                </a:solidFill>
              </a:rPr>
              <a:t>2016; May 23 [</a:t>
            </a:r>
            <a:r>
              <a:rPr lang="en-GB" sz="500" dirty="0" err="1">
                <a:solidFill>
                  <a:srgbClr val="82786F"/>
                </a:solidFill>
              </a:rPr>
              <a:t>Epub</a:t>
            </a:r>
            <a:r>
              <a:rPr lang="en-GB" sz="500" dirty="0">
                <a:solidFill>
                  <a:srgbClr val="82786F"/>
                </a:solidFill>
              </a:rPr>
              <a:t> ahead of print]: </a:t>
            </a:r>
            <a:r>
              <a:rPr lang="en-GB" sz="500" dirty="0" err="1">
                <a:solidFill>
                  <a:srgbClr val="82786F"/>
                </a:solidFill>
              </a:rPr>
              <a:t>pii</a:t>
            </a:r>
            <a:r>
              <a:rPr lang="en-GB" sz="500" dirty="0">
                <a:solidFill>
                  <a:srgbClr val="82786F"/>
                </a:solidFill>
              </a:rPr>
              <a:t> ehw106. </a:t>
            </a:r>
          </a:p>
        </p:txBody>
      </p:sp>
      <p:grpSp>
        <p:nvGrpSpPr>
          <p:cNvPr id="6" name="Group 5"/>
          <p:cNvGrpSpPr/>
          <p:nvPr/>
        </p:nvGrpSpPr>
        <p:grpSpPr>
          <a:xfrm>
            <a:off x="1201912" y="1315861"/>
            <a:ext cx="7041003" cy="2983292"/>
            <a:chOff x="755576" y="1180085"/>
            <a:chExt cx="8340709" cy="3533982"/>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406" y="1180085"/>
              <a:ext cx="2921770" cy="2921770"/>
            </a:xfrm>
            <a:prstGeom prst="rect">
              <a:avLst/>
            </a:prstGeom>
          </p:spPr>
        </p:pic>
        <p:sp>
          <p:nvSpPr>
            <p:cNvPr id="8" name="Text Box 23"/>
            <p:cNvSpPr txBox="1">
              <a:spLocks noChangeArrowheads="1"/>
            </p:cNvSpPr>
            <p:nvPr/>
          </p:nvSpPr>
          <p:spPr bwMode="gray">
            <a:xfrm>
              <a:off x="797134" y="1519962"/>
              <a:ext cx="2149549" cy="4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8102" rIns="76205" bIns="38102">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algn="r"/>
              <a:r>
                <a:rPr lang="en-GB" sz="1100" b="1" dirty="0">
                  <a:solidFill>
                    <a:srgbClr val="880038"/>
                  </a:solidFill>
                  <a:latin typeface="Verdana"/>
                </a:rPr>
                <a:t>Lifestyle modification</a:t>
              </a:r>
            </a:p>
            <a:p>
              <a:pPr algn="r"/>
              <a:r>
                <a:rPr lang="en-GB" sz="800" dirty="0">
                  <a:solidFill>
                    <a:srgbClr val="880038"/>
                  </a:solidFill>
                  <a:latin typeface="Verdana"/>
                </a:rPr>
                <a:t>(including weight)</a:t>
              </a:r>
            </a:p>
          </p:txBody>
        </p:sp>
        <p:sp>
          <p:nvSpPr>
            <p:cNvPr id="9" name="Text Box 23"/>
            <p:cNvSpPr txBox="1">
              <a:spLocks noChangeArrowheads="1"/>
            </p:cNvSpPr>
            <p:nvPr/>
          </p:nvSpPr>
          <p:spPr bwMode="gray">
            <a:xfrm>
              <a:off x="6207742" y="1461853"/>
              <a:ext cx="1653395" cy="4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8102" rIns="76205" bIns="38102">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100" b="1" noProof="1">
                  <a:solidFill>
                    <a:srgbClr val="880038"/>
                  </a:solidFill>
                  <a:latin typeface="Verdana"/>
                </a:rPr>
                <a:t>Glycaemic control</a:t>
              </a:r>
            </a:p>
          </p:txBody>
        </p:sp>
        <p:sp>
          <p:nvSpPr>
            <p:cNvPr id="10" name="Text Box 23"/>
            <p:cNvSpPr txBox="1">
              <a:spLocks noChangeArrowheads="1"/>
            </p:cNvSpPr>
            <p:nvPr/>
          </p:nvSpPr>
          <p:spPr bwMode="gray">
            <a:xfrm>
              <a:off x="3797588" y="2435359"/>
              <a:ext cx="1842732" cy="52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8102" rIns="76205" bIns="38102">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20000"/>
                </a:spcBef>
                <a:spcAft>
                  <a:spcPct val="0"/>
                </a:spcAft>
              </a:pPr>
              <a:r>
                <a:rPr lang="en-GB" sz="1200" b="1" noProof="1">
                  <a:solidFill>
                    <a:srgbClr val="880038"/>
                  </a:solidFill>
                </a:rPr>
                <a:t>Multifactorial approach</a:t>
              </a:r>
            </a:p>
          </p:txBody>
        </p:sp>
        <p:sp>
          <p:nvSpPr>
            <p:cNvPr id="11" name="Rectangle 10"/>
            <p:cNvSpPr/>
            <p:nvPr/>
          </p:nvSpPr>
          <p:spPr>
            <a:xfrm>
              <a:off x="755576" y="3028044"/>
              <a:ext cx="2191107" cy="628915"/>
            </a:xfrm>
            <a:prstGeom prst="rect">
              <a:avLst/>
            </a:prstGeom>
          </p:spPr>
          <p:txBody>
            <a:bodyPr wrap="square" lIns="68579" tIns="34289" rIns="68579" bIns="34289">
              <a:spAutoFit/>
            </a:bodyPr>
            <a:lstStyle/>
            <a:p>
              <a:pPr algn="r" defTabSz="685681" fontAlgn="base">
                <a:spcBef>
                  <a:spcPct val="20000"/>
                </a:spcBef>
                <a:spcAft>
                  <a:spcPct val="0"/>
                </a:spcAft>
              </a:pPr>
              <a:r>
                <a:rPr lang="en-GB" sz="1100" b="1" noProof="1">
                  <a:solidFill>
                    <a:srgbClr val="880038"/>
                  </a:solidFill>
                </a:rPr>
                <a:t>Blood pressure control </a:t>
              </a:r>
              <a:r>
                <a:rPr lang="en-GB" sz="800" noProof="1">
                  <a:solidFill>
                    <a:srgbClr val="880038"/>
                  </a:solidFill>
                </a:rPr>
                <a:t>(including ACE and ARB)</a:t>
              </a:r>
            </a:p>
          </p:txBody>
        </p:sp>
        <p:sp>
          <p:nvSpPr>
            <p:cNvPr id="12" name="Rectangle 11"/>
            <p:cNvSpPr/>
            <p:nvPr/>
          </p:nvSpPr>
          <p:spPr>
            <a:xfrm>
              <a:off x="3124974" y="4285677"/>
              <a:ext cx="2856334" cy="428390"/>
            </a:xfrm>
            <a:prstGeom prst="rect">
              <a:avLst/>
            </a:prstGeom>
          </p:spPr>
          <p:txBody>
            <a:bodyPr wrap="square" lIns="68579" tIns="34289" rIns="68579" bIns="34289">
              <a:spAutoFit/>
            </a:bodyPr>
            <a:lstStyle/>
            <a:p>
              <a:pPr algn="ctr" defTabSz="685681" fontAlgn="base">
                <a:spcBef>
                  <a:spcPct val="20000"/>
                </a:spcBef>
                <a:spcAft>
                  <a:spcPct val="0"/>
                </a:spcAft>
              </a:pPr>
              <a:r>
                <a:rPr lang="en-GB" sz="1100" b="1" noProof="1">
                  <a:solidFill>
                    <a:srgbClr val="880038"/>
                  </a:solidFill>
                </a:rPr>
                <a:t>Platelet inhibition </a:t>
              </a:r>
              <a:r>
                <a:rPr lang="en-GB" sz="800" b="1" noProof="1">
                  <a:solidFill>
                    <a:srgbClr val="880038"/>
                  </a:solidFill>
                </a:rPr>
                <a:t/>
              </a:r>
              <a:br>
                <a:rPr lang="en-GB" sz="800" b="1" noProof="1">
                  <a:solidFill>
                    <a:srgbClr val="880038"/>
                  </a:solidFill>
                </a:rPr>
              </a:br>
              <a:r>
                <a:rPr lang="en-GB" sz="800" noProof="1">
                  <a:solidFill>
                    <a:srgbClr val="880038"/>
                  </a:solidFill>
                </a:rPr>
                <a:t>(aspirin and other anti-thrombotics)</a:t>
              </a:r>
            </a:p>
          </p:txBody>
        </p:sp>
        <p:sp>
          <p:nvSpPr>
            <p:cNvPr id="13" name="Rectangle 12"/>
            <p:cNvSpPr/>
            <p:nvPr/>
          </p:nvSpPr>
          <p:spPr>
            <a:xfrm>
              <a:off x="6207742" y="3019580"/>
              <a:ext cx="2888543" cy="658082"/>
            </a:xfrm>
            <a:prstGeom prst="rect">
              <a:avLst/>
            </a:prstGeom>
          </p:spPr>
          <p:txBody>
            <a:bodyPr wrap="square" lIns="68579" tIns="34289" rIns="68579" bIns="34289">
              <a:spAutoFit/>
            </a:bodyPr>
            <a:lstStyle/>
            <a:p>
              <a:pPr defTabSz="685681" fontAlgn="base">
                <a:spcBef>
                  <a:spcPct val="20000"/>
                </a:spcBef>
                <a:spcAft>
                  <a:spcPct val="0"/>
                </a:spcAft>
              </a:pPr>
              <a:r>
                <a:rPr lang="en-GB" sz="1100" b="1" noProof="1">
                  <a:solidFill>
                    <a:srgbClr val="880038"/>
                  </a:solidFill>
                </a:rPr>
                <a:t>Management of dyslipidaemia </a:t>
              </a:r>
            </a:p>
            <a:p>
              <a:pPr defTabSz="685681" fontAlgn="base">
                <a:spcBef>
                  <a:spcPct val="20000"/>
                </a:spcBef>
                <a:spcAft>
                  <a:spcPct val="0"/>
                </a:spcAft>
              </a:pPr>
              <a:r>
                <a:rPr lang="en-GB" sz="800" noProof="1">
                  <a:solidFill>
                    <a:srgbClr val="880038"/>
                  </a:solidFill>
                </a:rPr>
                <a:t>(Statin treatment)</a:t>
              </a:r>
            </a:p>
          </p:txBody>
        </p:sp>
      </p:grpSp>
    </p:spTree>
    <p:extLst>
      <p:ext uri="{BB962C8B-B14F-4D97-AF65-F5344CB8AC3E}">
        <p14:creationId xmlns:p14="http://schemas.microsoft.com/office/powerpoint/2010/main" val="2657329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18340" y="4685727"/>
            <a:ext cx="8925660" cy="351603"/>
          </a:xfrm>
          <a:prstGeom prst="roundRect">
            <a:avLst>
              <a:gd name="adj" fmla="val 7346"/>
            </a:avLst>
          </a:prstGeom>
          <a:noFill/>
          <a:ln>
            <a:noFill/>
          </a:ln>
        </p:spPr>
        <p:txBody>
          <a:bodyPr wrap="square" lIns="91394" tIns="45697" rIns="91394" bIns="45697" rtlCol="0" anchor="t" anchorCtr="0">
            <a:spAutoFit/>
          </a:bodyPr>
          <a:lstStyle/>
          <a:p>
            <a:endParaRPr lang="en-GB" sz="800" dirty="0" smtClean="0"/>
          </a:p>
          <a:p>
            <a:r>
              <a:rPr lang="en-GB" sz="800" dirty="0" smtClean="0"/>
              <a:t>Ussher JR, </a:t>
            </a:r>
            <a:r>
              <a:rPr lang="en-GB" sz="800" dirty="0"/>
              <a:t>Drucker </a:t>
            </a:r>
            <a:r>
              <a:rPr lang="en-GB" sz="800" dirty="0" smtClean="0"/>
              <a:t>DJ. </a:t>
            </a:r>
            <a:r>
              <a:rPr lang="en-GB" sz="800" i="1" dirty="0" err="1" smtClean="0"/>
              <a:t>Circ</a:t>
            </a:r>
            <a:r>
              <a:rPr lang="en-GB" sz="800" i="1" dirty="0" smtClean="0"/>
              <a:t> Res </a:t>
            </a:r>
            <a:r>
              <a:rPr lang="en-GB" sz="800" dirty="0" smtClean="0"/>
              <a:t>2014;114:1788</a:t>
            </a:r>
            <a:r>
              <a:rPr lang="en-GB" sz="800" dirty="0"/>
              <a:t>–</a:t>
            </a:r>
            <a:r>
              <a:rPr lang="en-GB" sz="800" dirty="0" smtClean="0"/>
              <a:t>803.</a:t>
            </a:r>
            <a:endParaRPr lang="en-GB" sz="800" dirty="0"/>
          </a:p>
        </p:txBody>
      </p:sp>
      <p:pic>
        <p:nvPicPr>
          <p:cNvPr id="8"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1258" y="1198563"/>
            <a:ext cx="5685305" cy="3380994"/>
          </a:xfrm>
        </p:spPr>
      </p:pic>
      <p:sp>
        <p:nvSpPr>
          <p:cNvPr id="2" name="כותרת 1"/>
          <p:cNvSpPr>
            <a:spLocks noGrp="1"/>
          </p:cNvSpPr>
          <p:nvPr>
            <p:ph type="title"/>
          </p:nvPr>
        </p:nvSpPr>
        <p:spPr/>
        <p:txBody>
          <a:bodyPr/>
          <a:lstStyle/>
          <a:p>
            <a:r>
              <a:rPr lang="en-US" dirty="0" smtClean="0"/>
              <a:t>INCRETIN BASED THERAPY </a:t>
            </a:r>
            <a:endParaRPr lang="he-IL" dirty="0"/>
          </a:p>
        </p:txBody>
      </p:sp>
      <p:sp>
        <p:nvSpPr>
          <p:cNvPr id="5" name="TextBox 4"/>
          <p:cNvSpPr txBox="1"/>
          <p:nvPr/>
        </p:nvSpPr>
        <p:spPr>
          <a:xfrm>
            <a:off x="226859" y="4919770"/>
            <a:ext cx="6963082" cy="223730"/>
          </a:xfrm>
          <a:prstGeom prst="roundRect">
            <a:avLst>
              <a:gd name="adj" fmla="val 7346"/>
            </a:avLst>
          </a:prstGeom>
          <a:noFill/>
          <a:ln>
            <a:noFill/>
          </a:ln>
        </p:spPr>
        <p:txBody>
          <a:bodyPr wrap="square" lIns="91394" tIns="45697" rIns="91394" bIns="45697" rtlCol="0" anchor="b" anchorCtr="0">
            <a:spAutoFit/>
          </a:bodyPr>
          <a:lstStyle/>
          <a:p>
            <a:r>
              <a:rPr lang="en-GB" sz="800" dirty="0" smtClean="0">
                <a:solidFill>
                  <a:srgbClr val="000000"/>
                </a:solidFill>
                <a:cs typeface="Arial" panose="020B0604020202020204" pitchFamily="34" charset="0"/>
              </a:rPr>
              <a:t>Presented at the American Diabetes Association 76</a:t>
            </a:r>
            <a:r>
              <a:rPr lang="en-GB" sz="800" baseline="30000" dirty="0" smtClean="0">
                <a:solidFill>
                  <a:srgbClr val="000000"/>
                </a:solidFill>
                <a:cs typeface="Arial" panose="020B0604020202020204" pitchFamily="34" charset="0"/>
              </a:rPr>
              <a:t>th</a:t>
            </a:r>
            <a:r>
              <a:rPr lang="en-GB" sz="800" dirty="0" smtClean="0">
                <a:solidFill>
                  <a:srgbClr val="000000"/>
                </a:solidFill>
                <a:cs typeface="Arial" panose="020B0604020202020204" pitchFamily="34" charset="0"/>
              </a:rPr>
              <a:t> Scientific Sessions, </a:t>
            </a:r>
            <a:r>
              <a:rPr lang="en-GB" sz="800" dirty="0">
                <a:solidFill>
                  <a:srgbClr val="000000"/>
                </a:solidFill>
                <a:cs typeface="Arial" panose="020B0604020202020204" pitchFamily="34" charset="0"/>
              </a:rPr>
              <a:t>Session </a:t>
            </a:r>
            <a:r>
              <a:rPr lang="en-GB" sz="800" dirty="0"/>
              <a:t>3-CT-SY24.</a:t>
            </a:r>
            <a:r>
              <a:rPr lang="en-GB" sz="800" dirty="0">
                <a:solidFill>
                  <a:srgbClr val="000000"/>
                </a:solidFill>
                <a:cs typeface="Arial" panose="020B0604020202020204" pitchFamily="34" charset="0"/>
              </a:rPr>
              <a:t> </a:t>
            </a:r>
            <a:r>
              <a:rPr lang="en-GB" sz="800" dirty="0" smtClean="0">
                <a:solidFill>
                  <a:srgbClr val="000000"/>
                </a:solidFill>
                <a:cs typeface="Arial" panose="020B0604020202020204" pitchFamily="34" charset="0"/>
              </a:rPr>
              <a:t>June 13 2016, New Orleans, LA, USA. </a:t>
            </a:r>
            <a:endParaRPr lang="en-GB"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1663015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3672" y="905257"/>
            <a:ext cx="4367797" cy="3279290"/>
          </a:xfrm>
          <a:prstGeom prst="rect">
            <a:avLst/>
          </a:prstGeom>
        </p:spPr>
      </p:pic>
      <p:sp>
        <p:nvSpPr>
          <p:cNvPr id="5" name="Rectangle 4"/>
          <p:cNvSpPr>
            <a:spLocks noChangeAspect="1"/>
          </p:cNvSpPr>
          <p:nvPr/>
        </p:nvSpPr>
        <p:spPr>
          <a:xfrm>
            <a:off x="320040" y="512064"/>
            <a:ext cx="8513064" cy="393192"/>
          </a:xfrm>
          <a:prstGeom prst="rect">
            <a:avLst/>
          </a:prstGeom>
        </p:spPr>
        <p:txBody>
          <a:bodyPr wrap="square" lIns="0" tIns="0" rIns="0" bIns="0" anchor="ctr" anchorCtr="0">
            <a:noAutofit/>
          </a:bodyPr>
          <a:lstStyle/>
          <a:p>
            <a:pPr algn="l" defTabSz="685698" rtl="0"/>
            <a:endParaRPr lang="he-IL" sz="2000" b="1" dirty="0">
              <a:solidFill>
                <a:srgbClr val="001965"/>
              </a:solidFill>
            </a:endParaRPr>
          </a:p>
        </p:txBody>
      </p:sp>
      <p:sp>
        <p:nvSpPr>
          <p:cNvPr id="6" name="TextBox 5"/>
          <p:cNvSpPr txBox="1"/>
          <p:nvPr/>
        </p:nvSpPr>
        <p:spPr>
          <a:xfrm>
            <a:off x="312738" y="4987924"/>
            <a:ext cx="8513064" cy="255746"/>
          </a:xfrm>
          <a:prstGeom prst="roundRect">
            <a:avLst>
              <a:gd name="adj" fmla="val 7346"/>
            </a:avLst>
          </a:prstGeom>
          <a:noFill/>
          <a:ln>
            <a:noFill/>
          </a:ln>
        </p:spPr>
        <p:txBody>
          <a:bodyPr wrap="square" lIns="0" tIns="0" rIns="219422" bIns="0" rtlCol="0" anchor="b" anchorCtr="0">
            <a:noAutofit/>
          </a:bodyPr>
          <a:lstStyle/>
          <a:p>
            <a:pPr algn="l" defTabSz="685698" rtl="0"/>
            <a:endParaRPr lang="he-IL" sz="800" dirty="0">
              <a:solidFill>
                <a:srgbClr val="82786F"/>
              </a:solidFill>
            </a:endParaRPr>
          </a:p>
        </p:txBody>
      </p:sp>
      <p:sp>
        <p:nvSpPr>
          <p:cNvPr id="4" name="Title 3"/>
          <p:cNvSpPr>
            <a:spLocks noGrp="1"/>
          </p:cNvSpPr>
          <p:nvPr>
            <p:ph type="title"/>
          </p:nvPr>
        </p:nvSpPr>
        <p:spPr/>
        <p:txBody>
          <a:bodyPr/>
          <a:lstStyle/>
          <a:p>
            <a:r>
              <a:rPr lang="he-IL" dirty="0" err="1" smtClean="0">
                <a:solidFill>
                  <a:srgbClr val="001965"/>
                </a:solidFill>
              </a:rPr>
              <a:t>Potential</a:t>
            </a:r>
            <a:r>
              <a:rPr lang="he-IL" dirty="0" smtClean="0">
                <a:solidFill>
                  <a:srgbClr val="001965"/>
                </a:solidFill>
              </a:rPr>
              <a:t> </a:t>
            </a:r>
            <a:r>
              <a:rPr lang="he-IL" dirty="0" err="1" smtClean="0">
                <a:solidFill>
                  <a:srgbClr val="001965"/>
                </a:solidFill>
              </a:rPr>
              <a:t>mode</a:t>
            </a:r>
            <a:r>
              <a:rPr lang="he-IL" dirty="0" smtClean="0">
                <a:solidFill>
                  <a:srgbClr val="001965"/>
                </a:solidFill>
              </a:rPr>
              <a:t> </a:t>
            </a:r>
            <a:r>
              <a:rPr lang="he-IL" dirty="0" err="1" smtClean="0">
                <a:solidFill>
                  <a:srgbClr val="001965"/>
                </a:solidFill>
              </a:rPr>
              <a:t>of</a:t>
            </a:r>
            <a:r>
              <a:rPr lang="he-IL" dirty="0" smtClean="0">
                <a:solidFill>
                  <a:srgbClr val="001965"/>
                </a:solidFill>
              </a:rPr>
              <a:t> </a:t>
            </a:r>
            <a:r>
              <a:rPr lang="he-IL" dirty="0" err="1" smtClean="0">
                <a:solidFill>
                  <a:srgbClr val="001965"/>
                </a:solidFill>
              </a:rPr>
              <a:t>action</a:t>
            </a:r>
            <a:r>
              <a:rPr lang="he-IL" dirty="0" smtClean="0">
                <a:solidFill>
                  <a:srgbClr val="001965"/>
                </a:solidFill>
              </a:rPr>
              <a:t> </a:t>
            </a:r>
            <a:r>
              <a:rPr lang="he-IL" dirty="0" err="1" smtClean="0">
                <a:solidFill>
                  <a:srgbClr val="001965"/>
                </a:solidFill>
              </a:rPr>
              <a:t>for</a:t>
            </a:r>
            <a:r>
              <a:rPr lang="he-IL" dirty="0" smtClean="0">
                <a:solidFill>
                  <a:srgbClr val="001965"/>
                </a:solidFill>
              </a:rPr>
              <a:t> GLP-1 </a:t>
            </a:r>
            <a:r>
              <a:rPr lang="he-IL" dirty="0" err="1" smtClean="0">
                <a:solidFill>
                  <a:srgbClr val="001965"/>
                </a:solidFill>
              </a:rPr>
              <a:t>to</a:t>
            </a:r>
            <a:r>
              <a:rPr lang="he-IL" dirty="0" smtClean="0">
                <a:solidFill>
                  <a:srgbClr val="001965"/>
                </a:solidFill>
              </a:rPr>
              <a:t> </a:t>
            </a:r>
            <a:r>
              <a:rPr lang="he-IL" dirty="0" err="1" smtClean="0">
                <a:solidFill>
                  <a:srgbClr val="001965"/>
                </a:solidFill>
              </a:rPr>
              <a:t>impact</a:t>
            </a:r>
            <a:r>
              <a:rPr lang="he-IL" dirty="0" smtClean="0">
                <a:solidFill>
                  <a:srgbClr val="001965"/>
                </a:solidFill>
              </a:rPr>
              <a:t> CVD</a:t>
            </a:r>
            <a:endParaRPr lang="he-IL" dirty="0"/>
          </a:p>
        </p:txBody>
      </p:sp>
      <p:sp>
        <p:nvSpPr>
          <p:cNvPr id="8" name="Content Placeholder 7"/>
          <p:cNvSpPr>
            <a:spLocks noGrp="1"/>
          </p:cNvSpPr>
          <p:nvPr>
            <p:ph sz="quarter" idx="10"/>
          </p:nvPr>
        </p:nvSpPr>
        <p:spPr>
          <a:xfrm>
            <a:off x="322704" y="4359019"/>
            <a:ext cx="8510400" cy="454579"/>
          </a:xfrm>
        </p:spPr>
        <p:txBody>
          <a:bodyPr/>
          <a:lstStyle/>
          <a:p>
            <a:r>
              <a:rPr lang="he-IL" sz="700" dirty="0" smtClean="0"/>
              <a:t>CVD, </a:t>
            </a:r>
            <a:r>
              <a:rPr lang="he-IL" sz="700" dirty="0" err="1" smtClean="0"/>
              <a:t>cardiovascular</a:t>
            </a:r>
            <a:r>
              <a:rPr lang="he-IL" sz="700" dirty="0" smtClean="0"/>
              <a:t> </a:t>
            </a:r>
            <a:r>
              <a:rPr lang="he-IL" sz="700" dirty="0" err="1" smtClean="0"/>
              <a:t>disease</a:t>
            </a:r>
            <a:r>
              <a:rPr lang="he-IL" sz="700" dirty="0" smtClean="0"/>
              <a:t>; GLP-1, </a:t>
            </a:r>
            <a:r>
              <a:rPr lang="he-IL" sz="700" dirty="0" err="1" smtClean="0"/>
              <a:t>glucagon-like</a:t>
            </a:r>
            <a:r>
              <a:rPr lang="he-IL" sz="700" dirty="0" smtClean="0"/>
              <a:t> peptide-1; LV, </a:t>
            </a:r>
            <a:r>
              <a:rPr lang="he-IL" sz="700" dirty="0" err="1" smtClean="0"/>
              <a:t>left</a:t>
            </a:r>
            <a:r>
              <a:rPr lang="he-IL" sz="700" dirty="0" smtClean="0"/>
              <a:t> </a:t>
            </a:r>
            <a:r>
              <a:rPr lang="he-IL" sz="700" dirty="0" err="1" smtClean="0"/>
              <a:t>ventricular</a:t>
            </a:r>
            <a:r>
              <a:rPr lang="he-IL" sz="700" dirty="0" smtClean="0"/>
              <a:t/>
            </a:r>
            <a:br>
              <a:rPr lang="he-IL" sz="700" dirty="0" smtClean="0"/>
            </a:br>
            <a:r>
              <a:rPr lang="he-IL" sz="700" dirty="0" smtClean="0"/>
              <a:t>Drucker DJ. </a:t>
            </a:r>
            <a:r>
              <a:rPr lang="he-IL" sz="700" i="1" dirty="0" err="1" smtClean="0"/>
              <a:t>Cell</a:t>
            </a:r>
            <a:r>
              <a:rPr lang="he-IL" sz="700" i="1" dirty="0" smtClean="0"/>
              <a:t> </a:t>
            </a:r>
            <a:r>
              <a:rPr lang="he-IL" sz="700" i="1" dirty="0" err="1" smtClean="0"/>
              <a:t>Metab</a:t>
            </a:r>
            <a:r>
              <a:rPr lang="he-IL" sz="700" i="1" dirty="0" smtClean="0"/>
              <a:t>. </a:t>
            </a:r>
            <a:r>
              <a:rPr lang="he-IL" sz="700" dirty="0" smtClean="0"/>
              <a:t>2016;24:15–30</a:t>
            </a:r>
          </a:p>
          <a:p>
            <a:r>
              <a:rPr lang="he-IL" sz="700" dirty="0" err="1" smtClean="0"/>
              <a:t>Ussher</a:t>
            </a:r>
            <a:r>
              <a:rPr lang="he-IL" sz="700" dirty="0" smtClean="0"/>
              <a:t> &amp; Drucker 2018</a:t>
            </a:r>
            <a:endParaRPr lang="he-IL" sz="700" dirty="0"/>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423" y="1043873"/>
            <a:ext cx="4736579" cy="314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Callout 8"/>
          <p:cNvSpPr/>
          <p:nvPr/>
        </p:nvSpPr>
        <p:spPr>
          <a:xfrm>
            <a:off x="4917891" y="429161"/>
            <a:ext cx="4226111" cy="1229424"/>
          </a:xfrm>
          <a:prstGeom prst="leftArrowCallout">
            <a:avLst>
              <a:gd name="adj1" fmla="val 25000"/>
              <a:gd name="adj2" fmla="val 25000"/>
              <a:gd name="adj3" fmla="val 51185"/>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he-IL" sz="1600" dirty="0" err="1" smtClean="0"/>
              <a:t>Anti-atherosclerotic</a:t>
            </a:r>
            <a:endParaRPr lang="he-IL" sz="1600" dirty="0" smtClean="0"/>
          </a:p>
          <a:p>
            <a:pPr marL="285750" indent="-285750">
              <a:buFont typeface="Arial" panose="020B0604020202020204" pitchFamily="34" charset="0"/>
              <a:buChar char="•"/>
            </a:pPr>
            <a:r>
              <a:rPr lang="he-IL" sz="1600" dirty="0" err="1" smtClean="0"/>
              <a:t>Reduced</a:t>
            </a:r>
            <a:r>
              <a:rPr lang="he-IL" sz="1600" dirty="0" smtClean="0"/>
              <a:t> </a:t>
            </a:r>
            <a:r>
              <a:rPr lang="he-IL" sz="1600" dirty="0" err="1" smtClean="0"/>
              <a:t>plt</a:t>
            </a:r>
            <a:r>
              <a:rPr lang="he-IL" sz="1600" dirty="0" smtClean="0"/>
              <a:t> </a:t>
            </a:r>
            <a:r>
              <a:rPr lang="he-IL" sz="1600" dirty="0" err="1" smtClean="0"/>
              <a:t>aggregation</a:t>
            </a:r>
            <a:endParaRPr lang="he-IL" sz="1600" dirty="0" smtClean="0"/>
          </a:p>
          <a:p>
            <a:pPr marL="285750" indent="-285750">
              <a:buFont typeface="Arial" panose="020B0604020202020204" pitchFamily="34" charset="0"/>
              <a:buChar char="•"/>
            </a:pPr>
            <a:r>
              <a:rPr lang="he-IL" sz="1600" dirty="0" err="1" smtClean="0"/>
              <a:t>Anti-inflammatory</a:t>
            </a:r>
            <a:r>
              <a:rPr lang="he-IL" sz="1600" dirty="0" smtClean="0"/>
              <a:t> </a:t>
            </a:r>
            <a:r>
              <a:rPr lang="he-IL" sz="1600" dirty="0" err="1" smtClean="0"/>
              <a:t>effects</a:t>
            </a:r>
            <a:endParaRPr lang="he-IL" sz="1600" dirty="0"/>
          </a:p>
        </p:txBody>
      </p:sp>
    </p:spTree>
    <p:extLst>
      <p:ext uri="{BB962C8B-B14F-4D97-AF65-F5344CB8AC3E}">
        <p14:creationId xmlns:p14="http://schemas.microsoft.com/office/powerpoint/2010/main" val="3739406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
                                          </p:val>
                                        </p:tav>
                                        <p:tav tm="100000">
                                          <p:val>
                                            <p:strVal val="#ppt_x"/>
                                          </p:val>
                                        </p:tav>
                                      </p:tavLst>
                                    </p:anim>
                                    <p:anim calcmode="lin" valueType="num">
                                      <p:cBhvr>
                                        <p:cTn id="9"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8514" y="1031328"/>
            <a:ext cx="8444753" cy="4031873"/>
          </a:xfrm>
          <a:prstGeom prst="rect">
            <a:avLst/>
          </a:prstGeom>
        </p:spPr>
        <p:txBody>
          <a:bodyPr wrap="square">
            <a:spAutoFit/>
          </a:bodyPr>
          <a:lstStyle/>
          <a:p>
            <a:pPr marL="342900" indent="-342900">
              <a:lnSpc>
                <a:spcPct val="150000"/>
              </a:lnSpc>
              <a:spcAft>
                <a:spcPts val="1200"/>
              </a:spcAft>
              <a:buFont typeface="Arial" pitchFamily="34" charset="0"/>
              <a:buChar char="•"/>
            </a:pPr>
            <a:r>
              <a:rPr lang="en-US" dirty="0" smtClean="0">
                <a:latin typeface="Times New Roman" panose="02020603050405020304" pitchFamily="18" charset="0"/>
                <a:cs typeface="Times New Roman" panose="02020603050405020304" pitchFamily="18" charset="0"/>
              </a:rPr>
              <a:t>GLP1 demonstrated </a:t>
            </a:r>
            <a:r>
              <a:rPr lang="en-US" i="1" dirty="0" smtClean="0">
                <a:latin typeface="Times New Roman" panose="02020603050405020304" pitchFamily="18" charset="0"/>
                <a:cs typeface="Times New Roman" panose="02020603050405020304" pitchFamily="18" charset="0"/>
              </a:rPr>
              <a:t>in-vitro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ability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increase </a:t>
            </a: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survival </a:t>
            </a:r>
            <a:r>
              <a:rPr lang="en-US" b="1" dirty="0">
                <a:latin typeface="Times New Roman" panose="02020603050405020304" pitchFamily="18" charset="0"/>
                <a:cs typeface="Times New Roman" panose="02020603050405020304" pitchFamily="18" charset="0"/>
              </a:rPr>
              <a:t>of </a:t>
            </a:r>
            <a:r>
              <a:rPr lang="en-US" b="1" dirty="0" smtClean="0">
                <a:latin typeface="Times New Roman" panose="02020603050405020304" pitchFamily="18" charset="0"/>
                <a:cs typeface="Times New Roman" panose="02020603050405020304" pitchFamily="18" charset="0"/>
              </a:rPr>
              <a:t>cardio-</a:t>
            </a:r>
            <a:r>
              <a:rPr lang="en-US" b="1" dirty="0" err="1" smtClean="0">
                <a:latin typeface="Times New Roman" panose="02020603050405020304" pitchFamily="18" charset="0"/>
                <a:cs typeface="Times New Roman" panose="02020603050405020304" pitchFamily="18" charset="0"/>
              </a:rPr>
              <a:t>myocytes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exposed </a:t>
            </a:r>
            <a:r>
              <a:rPr lang="en-US" dirty="0" smtClean="0">
                <a:latin typeface="Times New Roman" panose="02020603050405020304" pitchFamily="18" charset="0"/>
                <a:cs typeface="Times New Roman" panose="02020603050405020304" pitchFamily="18" charset="0"/>
              </a:rPr>
              <a:t>to hypoxia.</a:t>
            </a:r>
          </a:p>
          <a:p>
            <a:pPr marL="342900" indent="-342900">
              <a:lnSpc>
                <a:spcPct val="150000"/>
              </a:lnSpc>
              <a:spcAft>
                <a:spcPts val="1200"/>
              </a:spcAft>
              <a:buFont typeface="Arial" pitchFamily="34" charset="0"/>
              <a:buChar char="•"/>
            </a:pPr>
            <a:r>
              <a:rPr lang="en-US" dirty="0">
                <a:latin typeface="Times New Roman" panose="02020603050405020304" pitchFamily="18" charset="0"/>
                <a:cs typeface="Times New Roman" panose="02020603050405020304" pitchFamily="18" charset="0"/>
              </a:rPr>
              <a:t>GLP1 </a:t>
            </a:r>
            <a:r>
              <a:rPr lang="en-US" dirty="0" smtClean="0">
                <a:latin typeface="Times New Roman" panose="02020603050405020304" pitchFamily="18" charset="0"/>
                <a:cs typeface="Times New Roman" panose="02020603050405020304" pitchFamily="18" charset="0"/>
              </a:rPr>
              <a:t>improved </a:t>
            </a:r>
            <a:r>
              <a:rPr lang="en-US" b="1" dirty="0">
                <a:latin typeface="Times New Roman" panose="02020603050405020304" pitchFamily="18" charset="0"/>
                <a:cs typeface="Times New Roman" panose="02020603050405020304" pitchFamily="18" charset="0"/>
              </a:rPr>
              <a:t>myocardial contractility </a:t>
            </a:r>
            <a:r>
              <a:rPr lang="en-US" dirty="0">
                <a:latin typeface="Times New Roman" panose="02020603050405020304" pitchFamily="18" charset="0"/>
                <a:cs typeface="Times New Roman" panose="02020603050405020304" pitchFamily="18" charset="0"/>
              </a:rPr>
              <a:t>in post ischemic </a:t>
            </a:r>
            <a:r>
              <a:rPr lang="en-US" dirty="0" smtClean="0">
                <a:latin typeface="Times New Roman" panose="02020603050405020304" pitchFamily="18" charset="0"/>
                <a:cs typeface="Times New Roman" panose="02020603050405020304" pitchFamily="18" charset="0"/>
              </a:rPr>
              <a:t>rat hearts.</a:t>
            </a:r>
          </a:p>
          <a:p>
            <a:pPr marL="342900" indent="-342900">
              <a:lnSpc>
                <a:spcPct val="150000"/>
              </a:lnSpc>
              <a:spcAft>
                <a:spcPts val="1200"/>
              </a:spcAft>
              <a:buFont typeface="Arial" pitchFamily="34" charset="0"/>
              <a:buChar char="•"/>
            </a:pPr>
            <a:r>
              <a:rPr lang="en-US" dirty="0">
                <a:latin typeface="Times New Roman" panose="02020603050405020304" pitchFamily="18" charset="0"/>
                <a:cs typeface="Times New Roman" panose="02020603050405020304" pitchFamily="18" charset="0"/>
              </a:rPr>
              <a:t>In humans, 72 hour infusion of </a:t>
            </a:r>
            <a:r>
              <a:rPr lang="en-US" dirty="0" smtClean="0">
                <a:latin typeface="Times New Roman" panose="02020603050405020304" pitchFamily="18" charset="0"/>
                <a:cs typeface="Times New Roman" panose="02020603050405020304" pitchFamily="18" charset="0"/>
              </a:rPr>
              <a:t>GLP1 </a:t>
            </a:r>
            <a:r>
              <a:rPr lang="en-US" dirty="0">
                <a:latin typeface="Times New Roman" panose="02020603050405020304" pitchFamily="18" charset="0"/>
                <a:cs typeface="Times New Roman" panose="02020603050405020304" pitchFamily="18" charset="0"/>
              </a:rPr>
              <a:t>was shown to </a:t>
            </a:r>
            <a:r>
              <a:rPr lang="en-US" b="1" dirty="0">
                <a:latin typeface="Times New Roman" panose="02020603050405020304" pitchFamily="18" charset="0"/>
                <a:cs typeface="Times New Roman" panose="02020603050405020304" pitchFamily="18" charset="0"/>
              </a:rPr>
              <a:t>improve LVEF</a:t>
            </a:r>
            <a:r>
              <a:rPr lang="en-US" dirty="0" smtClean="0">
                <a:latin typeface="Times New Roman" panose="02020603050405020304" pitchFamily="18" charset="0"/>
                <a:cs typeface="Times New Roman" panose="02020603050405020304" pitchFamily="18" charset="0"/>
              </a:rPr>
              <a:t>, global </a:t>
            </a:r>
            <a:r>
              <a:rPr lang="en-US" dirty="0">
                <a:latin typeface="Times New Roman" panose="02020603050405020304" pitchFamily="18" charset="0"/>
                <a:cs typeface="Times New Roman" panose="02020603050405020304" pitchFamily="18" charset="0"/>
              </a:rPr>
              <a:t>and regional wall motion scores and decrease the </a:t>
            </a:r>
            <a:r>
              <a:rPr lang="en-US" dirty="0" smtClean="0">
                <a:latin typeface="Times New Roman" panose="02020603050405020304" pitchFamily="18" charset="0"/>
                <a:cs typeface="Times New Roman" panose="02020603050405020304" pitchFamily="18" charset="0"/>
              </a:rPr>
              <a:t>hospital stay and mortality.</a:t>
            </a:r>
          </a:p>
          <a:p>
            <a:pPr marL="342900" indent="-342900">
              <a:lnSpc>
                <a:spcPct val="150000"/>
              </a:lnSpc>
              <a:spcAft>
                <a:spcPts val="1200"/>
              </a:spcAft>
              <a:buFont typeface="Arial" pitchFamily="34" charset="0"/>
              <a:buChar char="•"/>
            </a:pPr>
            <a:r>
              <a:rPr lang="en-US" dirty="0">
                <a:latin typeface="Times New Roman" panose="02020603050405020304" pitchFamily="18" charset="0"/>
                <a:cs typeface="Times New Roman" panose="02020603050405020304" pitchFamily="18" charset="0"/>
              </a:rPr>
              <a:t>GLP1 and its metabolite were found to have a </a:t>
            </a:r>
            <a:r>
              <a:rPr lang="en-US" dirty="0" smtClean="0">
                <a:latin typeface="Times New Roman" panose="02020603050405020304" pitchFamily="18" charset="0"/>
                <a:cs typeface="Times New Roman" panose="02020603050405020304" pitchFamily="18" charset="0"/>
              </a:rPr>
              <a:t>glucose independent  </a:t>
            </a:r>
            <a:r>
              <a:rPr lang="en-US" b="1" dirty="0" err="1" smtClean="0">
                <a:latin typeface="Times New Roman" panose="02020603050405020304" pitchFamily="18" charset="0"/>
                <a:cs typeface="Times New Roman" panose="02020603050405020304" pitchFamily="18" charset="0"/>
              </a:rPr>
              <a:t>vaso</a:t>
            </a:r>
            <a:r>
              <a:rPr lang="en-US" b="1" dirty="0" smtClean="0">
                <a:latin typeface="Times New Roman" panose="02020603050405020304" pitchFamily="18" charset="0"/>
                <a:cs typeface="Times New Roman" panose="02020603050405020304" pitchFamily="18" charset="0"/>
              </a:rPr>
              <a:t>-relaxant </a:t>
            </a:r>
            <a:r>
              <a:rPr lang="en-US" b="1" dirty="0">
                <a:latin typeface="Times New Roman" panose="02020603050405020304" pitchFamily="18" charset="0"/>
                <a:cs typeface="Times New Roman" panose="02020603050405020304" pitchFamily="18" charset="0"/>
              </a:rPr>
              <a:t>effects </a:t>
            </a:r>
            <a:r>
              <a:rPr lang="en-US" dirty="0">
                <a:latin typeface="Times New Roman" panose="02020603050405020304" pitchFamily="18" charset="0"/>
                <a:cs typeface="Times New Roman" panose="02020603050405020304" pitchFamily="18" charset="0"/>
              </a:rPr>
              <a:t>on phenylephrine- </a:t>
            </a:r>
            <a:r>
              <a:rPr lang="en-US" dirty="0" err="1" smtClean="0">
                <a:latin typeface="Times New Roman" panose="02020603050405020304" pitchFamily="18" charset="0"/>
                <a:cs typeface="Times New Roman" panose="02020603050405020304" pitchFamily="18" charset="0"/>
              </a:rPr>
              <a:t>preconstricted</a:t>
            </a:r>
            <a:r>
              <a:rPr lang="en-US" dirty="0" smtClean="0">
                <a:latin typeface="Times New Roman" panose="02020603050405020304" pitchFamily="18" charset="0"/>
                <a:cs typeface="Times New Roman" panose="02020603050405020304" pitchFamily="18" charset="0"/>
              </a:rPr>
              <a:t> rat </a:t>
            </a:r>
            <a:r>
              <a:rPr lang="en-US" dirty="0">
                <a:latin typeface="Times New Roman" panose="02020603050405020304" pitchFamily="18" charset="0"/>
                <a:cs typeface="Times New Roman" panose="02020603050405020304" pitchFamily="18" charset="0"/>
              </a:rPr>
              <a:t>mesenteric arteries</a:t>
            </a:r>
            <a:r>
              <a:rPr lang="en-US" dirty="0" smtClean="0">
                <a:latin typeface="Times New Roman" panose="02020603050405020304" pitchFamily="18" charset="0"/>
                <a:cs typeface="Times New Roman" panose="02020603050405020304" pitchFamily="18" charset="0"/>
              </a:rPr>
              <a:t>.</a:t>
            </a:r>
          </a:p>
          <a:p>
            <a:pPr>
              <a:lnSpc>
                <a:spcPct val="150000"/>
              </a:lnSpc>
              <a:spcAft>
                <a:spcPts val="1200"/>
              </a:spcAft>
            </a:pP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725213" y="296862"/>
            <a:ext cx="6775791" cy="461665"/>
          </a:xfrm>
          <a:prstGeom prst="rect">
            <a:avLst/>
          </a:prstGeom>
        </p:spPr>
        <p:txBody>
          <a:bodyPr wrap="square">
            <a:spAutoFit/>
          </a:bodyPr>
          <a:lstStyle/>
          <a:p>
            <a:r>
              <a:rPr lang="en-GB" sz="2400" b="1" dirty="0">
                <a:solidFill>
                  <a:schemeClr val="accent2"/>
                </a:solidFill>
                <a:latin typeface="+mj-lt"/>
                <a:ea typeface="+mj-ea"/>
                <a:cs typeface="+mj-cs"/>
              </a:rPr>
              <a:t>The cardio protective effect of GLP-1RA </a:t>
            </a:r>
          </a:p>
        </p:txBody>
      </p:sp>
    </p:spTree>
    <p:extLst>
      <p:ext uri="{BB962C8B-B14F-4D97-AF65-F5344CB8AC3E}">
        <p14:creationId xmlns:p14="http://schemas.microsoft.com/office/powerpoint/2010/main" val="371503753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DD7D3-9F07-4C41-8731-908CC9E8F8C9}"/>
              </a:ext>
            </a:extLst>
          </p:cNvPr>
          <p:cNvSpPr>
            <a:spLocks noGrp="1"/>
          </p:cNvSpPr>
          <p:nvPr>
            <p:ph type="title"/>
          </p:nvPr>
        </p:nvSpPr>
        <p:spPr/>
        <p:txBody>
          <a:bodyPr/>
          <a:lstStyle/>
          <a:p>
            <a:pPr lvl="0"/>
            <a:r>
              <a:rPr lang="he-IL" dirty="0" smtClean="0"/>
              <a:t>T2D </a:t>
            </a:r>
            <a:r>
              <a:rPr lang="he-IL" dirty="0" err="1" smtClean="0"/>
              <a:t>and</a:t>
            </a:r>
            <a:r>
              <a:rPr lang="he-IL" dirty="0" smtClean="0"/>
              <a:t> CVD: </a:t>
            </a:r>
            <a:r>
              <a:rPr lang="he-IL" dirty="0" err="1" smtClean="0"/>
              <a:t>More</a:t>
            </a:r>
            <a:r>
              <a:rPr lang="he-IL" dirty="0" smtClean="0"/>
              <a:t> </a:t>
            </a:r>
            <a:r>
              <a:rPr lang="he-IL" dirty="0" err="1" smtClean="0"/>
              <a:t>than</a:t>
            </a:r>
            <a:r>
              <a:rPr lang="he-IL" dirty="0" smtClean="0"/>
              <a:t> </a:t>
            </a:r>
            <a:r>
              <a:rPr lang="he-IL" dirty="0" err="1" smtClean="0"/>
              <a:t>hyperglycaemia</a:t>
            </a:r>
            <a:endParaRPr lang="he-IL" b="0" dirty="0"/>
          </a:p>
        </p:txBody>
      </p:sp>
      <p:pic>
        <p:nvPicPr>
          <p:cNvPr id="49" name="Picture 2" descr="heart-grey">
            <a:extLst>
              <a:ext uri="{FF2B5EF4-FFF2-40B4-BE49-F238E27FC236}">
                <a16:creationId xmlns:a16="http://schemas.microsoft.com/office/drawing/2014/main" id="{DF52D7A6-8B70-FC40-A459-2411665D3D8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93695" y="1339858"/>
            <a:ext cx="3177675" cy="31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descr="pancreas_grey2">
            <a:extLst>
              <a:ext uri="{FF2B5EF4-FFF2-40B4-BE49-F238E27FC236}">
                <a16:creationId xmlns:a16="http://schemas.microsoft.com/office/drawing/2014/main" id="{8883960D-64E3-7942-AEED-40034AF7BDE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02099" y="1622179"/>
            <a:ext cx="2970342" cy="235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8"/>
          <p:cNvSpPr txBox="1">
            <a:spLocks noChangeArrowheads="1"/>
          </p:cNvSpPr>
          <p:nvPr/>
        </p:nvSpPr>
        <p:spPr bwMode="auto">
          <a:xfrm>
            <a:off x="6706083" y="2797835"/>
            <a:ext cx="1576486" cy="1721465"/>
          </a:xfrm>
          <a:prstGeom prst="round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685800" rtl="0" eaLnBrk="0" fontAlgn="base" latinLnBrk="0" hangingPunct="0">
              <a:lnSpc>
                <a:spcPct val="100000"/>
              </a:lnSpc>
              <a:spcBef>
                <a:spcPct val="50000"/>
              </a:spcBef>
              <a:spcAft>
                <a:spcPct val="0"/>
              </a:spcAft>
              <a:buClrTx/>
              <a:buSzTx/>
              <a:buFontTx/>
              <a:buNone/>
              <a:tabLst/>
              <a:defRPr/>
            </a:pPr>
            <a:r>
              <a:rPr kumimoji="0" lang="he-IL" sz="1200" b="1" i="0" u="none" strike="noStrike" kern="1200" cap="none" spc="0" normalizeH="0" baseline="0" noProof="0" dirty="0" err="1" smtClean="0">
                <a:ln>
                  <a:noFill/>
                </a:ln>
                <a:solidFill>
                  <a:srgbClr val="001965"/>
                </a:solidFill>
                <a:effectLst/>
                <a:uLnTx/>
                <a:uFillTx/>
                <a:latin typeface="Verdana"/>
                <a:ea typeface="+mn-ea"/>
                <a:cs typeface="Arial" pitchFamily="34" charset="0"/>
              </a:rPr>
              <a:t>Inflammation</a:t>
            </a:r>
            <a:r>
              <a:rPr kumimoji="0" lang="he-IL" sz="1050" b="1"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1"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hsCRP</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IL-1</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IL-6</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TNF-α</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MMPs</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CD40-lig</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PAI-1</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Adipokines</a:t>
            </a:r>
            <a:endParaRPr kumimoji="0" lang="he-IL" sz="1050" b="0" i="0" u="none" strike="noStrike" kern="1200" cap="none" spc="0" normalizeH="0" baseline="0" noProof="0" dirty="0">
              <a:ln>
                <a:noFill/>
              </a:ln>
              <a:solidFill>
                <a:srgbClr val="001965"/>
              </a:solidFill>
              <a:effectLst/>
              <a:uLnTx/>
              <a:uFillTx/>
              <a:latin typeface="Verdana"/>
              <a:ea typeface="+mn-ea"/>
              <a:cs typeface="Arial" pitchFamily="34" charset="0"/>
            </a:endParaRPr>
          </a:p>
        </p:txBody>
      </p:sp>
      <p:sp>
        <p:nvSpPr>
          <p:cNvPr id="20" name="Text Box 9"/>
          <p:cNvSpPr txBox="1">
            <a:spLocks noChangeArrowheads="1"/>
          </p:cNvSpPr>
          <p:nvPr/>
        </p:nvSpPr>
        <p:spPr bwMode="auto">
          <a:xfrm>
            <a:off x="6476938" y="1227019"/>
            <a:ext cx="1588976" cy="1200329"/>
          </a:xfrm>
          <a:prstGeom prst="round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685800" rtl="0" eaLnBrk="0" fontAlgn="base" latinLnBrk="0" hangingPunct="0">
              <a:lnSpc>
                <a:spcPct val="100000"/>
              </a:lnSpc>
              <a:spcBef>
                <a:spcPct val="50000"/>
              </a:spcBef>
              <a:spcAft>
                <a:spcPct val="0"/>
              </a:spcAft>
              <a:buClrTx/>
              <a:buSzTx/>
              <a:buFontTx/>
              <a:buNone/>
              <a:tabLst/>
              <a:defRPr/>
            </a:pPr>
            <a:r>
              <a:rPr kumimoji="0" lang="he-IL" sz="1200" b="1" i="0" u="none" strike="noStrike" kern="1200" cap="none" spc="0" normalizeH="0" baseline="0" noProof="0" dirty="0" err="1" smtClean="0">
                <a:ln>
                  <a:noFill/>
                </a:ln>
                <a:solidFill>
                  <a:srgbClr val="001965"/>
                </a:solidFill>
                <a:effectLst/>
                <a:uLnTx/>
                <a:uFillTx/>
                <a:latin typeface="Verdana"/>
                <a:ea typeface="+mn-ea"/>
                <a:cs typeface="Arial" pitchFamily="34" charset="0"/>
              </a:rPr>
              <a:t>Dyslipidaemia</a:t>
            </a:r>
            <a:r>
              <a:rPr kumimoji="0" lang="he-IL" sz="1050" b="1"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1"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Small</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t>
            </a: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dense</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LDL</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HDL</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FFAs</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Triglycerides</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ApoB</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ApoA-1</a:t>
            </a:r>
            <a:endParaRPr kumimoji="0" lang="he-IL" sz="1050" b="0" i="0" u="none" strike="noStrike" kern="1200" cap="none" spc="0" normalizeH="0" baseline="0" noProof="0" dirty="0">
              <a:ln>
                <a:noFill/>
              </a:ln>
              <a:solidFill>
                <a:srgbClr val="001965"/>
              </a:solidFill>
              <a:effectLst/>
              <a:uLnTx/>
              <a:uFillTx/>
              <a:latin typeface="Verdana"/>
              <a:ea typeface="+mn-ea"/>
              <a:cs typeface="Arial" pitchFamily="34" charset="0"/>
            </a:endParaRPr>
          </a:p>
        </p:txBody>
      </p:sp>
      <p:sp>
        <p:nvSpPr>
          <p:cNvPr id="23" name="Text Box 11"/>
          <p:cNvSpPr txBox="1">
            <a:spLocks noChangeArrowheads="1"/>
          </p:cNvSpPr>
          <p:nvPr/>
        </p:nvSpPr>
        <p:spPr bwMode="auto">
          <a:xfrm>
            <a:off x="3211173" y="3676516"/>
            <a:ext cx="2077662" cy="842784"/>
          </a:xfrm>
          <a:prstGeom prst="round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685800" rtl="0" eaLnBrk="0" fontAlgn="base" latinLnBrk="0" hangingPunct="0">
              <a:lnSpc>
                <a:spcPct val="100000"/>
              </a:lnSpc>
              <a:spcBef>
                <a:spcPct val="50000"/>
              </a:spcBef>
              <a:spcAft>
                <a:spcPct val="0"/>
              </a:spcAft>
              <a:buClrTx/>
              <a:buSzTx/>
              <a:buFontTx/>
              <a:buNone/>
              <a:tabLst/>
              <a:defRPr/>
            </a:pPr>
            <a:r>
              <a:rPr kumimoji="0" lang="he-IL" sz="1200" b="1" i="0" u="none" strike="noStrike" kern="1200" cap="none" spc="0" normalizeH="0" baseline="0" noProof="0" dirty="0" err="1" smtClean="0">
                <a:ln>
                  <a:noFill/>
                </a:ln>
                <a:solidFill>
                  <a:srgbClr val="001965"/>
                </a:solidFill>
                <a:effectLst/>
                <a:uLnTx/>
                <a:uFillTx/>
                <a:latin typeface="Verdana"/>
                <a:ea typeface="+mn-ea"/>
                <a:cs typeface="Arial" pitchFamily="34" charset="0"/>
              </a:rPr>
              <a:t>Hypercoagulability</a:t>
            </a:r>
            <a:r>
              <a:rPr kumimoji="0" lang="he-IL" sz="1200" b="1"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200" b="1"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PAI-1</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Fibrinogen</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Antithrombin</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t>
            </a: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activity</a:t>
            </a:r>
            <a:endParaRPr kumimoji="0" lang="he-IL" sz="1050" b="0" i="0" u="none" strike="noStrike" kern="1200" cap="none" spc="0" normalizeH="0" baseline="0" noProof="0" dirty="0">
              <a:ln>
                <a:noFill/>
              </a:ln>
              <a:solidFill>
                <a:srgbClr val="001965"/>
              </a:solidFill>
              <a:effectLst/>
              <a:uLnTx/>
              <a:uFillTx/>
              <a:latin typeface="Verdana"/>
              <a:ea typeface="+mn-ea"/>
              <a:cs typeface="Arial" pitchFamily="34" charset="0"/>
            </a:endParaRPr>
          </a:p>
        </p:txBody>
      </p:sp>
      <p:sp>
        <p:nvSpPr>
          <p:cNvPr id="27" name="Text Box 16"/>
          <p:cNvSpPr txBox="1">
            <a:spLocks noChangeArrowheads="1"/>
          </p:cNvSpPr>
          <p:nvPr/>
        </p:nvSpPr>
        <p:spPr bwMode="auto">
          <a:xfrm>
            <a:off x="3598145" y="1163172"/>
            <a:ext cx="2127258" cy="664012"/>
          </a:xfrm>
          <a:prstGeom prst="round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685800" rtl="0" eaLnBrk="0" fontAlgn="base" latinLnBrk="0" hangingPunct="0">
              <a:lnSpc>
                <a:spcPct val="100000"/>
              </a:lnSpc>
              <a:spcBef>
                <a:spcPct val="50000"/>
              </a:spcBef>
              <a:spcAft>
                <a:spcPct val="0"/>
              </a:spcAft>
              <a:buClrTx/>
              <a:buSzTx/>
              <a:buFontTx/>
              <a:buNone/>
              <a:tabLst/>
              <a:defRPr/>
            </a:pPr>
            <a:r>
              <a:rPr kumimoji="0" lang="he-IL" sz="1200" b="1" i="0" u="none" strike="noStrike" kern="1200" cap="none" spc="0" normalizeH="0" baseline="0" noProof="0" dirty="0" err="1" smtClean="0">
                <a:ln>
                  <a:noFill/>
                </a:ln>
                <a:solidFill>
                  <a:srgbClr val="001965"/>
                </a:solidFill>
                <a:effectLst/>
                <a:uLnTx/>
                <a:uFillTx/>
                <a:latin typeface="Verdana"/>
                <a:ea typeface="+mn-ea"/>
                <a:cs typeface="Arial" pitchFamily="34" charset="0"/>
              </a:rPr>
              <a:t>Dysglycaemia</a:t>
            </a:r>
            <a:r>
              <a:rPr kumimoji="0" lang="he-IL" sz="1050" b="1"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1"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Beta-cell</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t>
            </a: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dysfunction</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Insulin</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t>
            </a: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resistance</a:t>
            </a:r>
            <a:endParaRPr kumimoji="0" lang="he-IL" sz="1050" b="0" i="0" u="none" strike="noStrike" kern="1200" cap="none" spc="0" normalizeH="0" baseline="0" noProof="0" dirty="0">
              <a:ln>
                <a:noFill/>
              </a:ln>
              <a:solidFill>
                <a:srgbClr val="001965"/>
              </a:solidFill>
              <a:effectLst/>
              <a:uLnTx/>
              <a:uFillTx/>
              <a:latin typeface="Verdana"/>
              <a:ea typeface="+mn-ea"/>
              <a:cs typeface="Arial" pitchFamily="34" charset="0"/>
            </a:endParaRPr>
          </a:p>
        </p:txBody>
      </p:sp>
      <p:sp>
        <p:nvSpPr>
          <p:cNvPr id="29" name="Text Box 18"/>
          <p:cNvSpPr txBox="1">
            <a:spLocks noChangeArrowheads="1"/>
          </p:cNvSpPr>
          <p:nvPr/>
        </p:nvSpPr>
        <p:spPr bwMode="auto">
          <a:xfrm>
            <a:off x="1257635" y="1354637"/>
            <a:ext cx="1828493" cy="842784"/>
          </a:xfrm>
          <a:prstGeom prst="roundRect">
            <a:avLst/>
          </a:prstGeom>
          <a:noFill/>
          <a:ln w="9525">
            <a:solidFill>
              <a:schemeClr val="accent1"/>
            </a:solidFill>
            <a:miter lim="800000"/>
            <a:headEnd/>
            <a:tailEnd/>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685800" rtl="0" eaLnBrk="0" fontAlgn="base" latinLnBrk="0" hangingPunct="0">
              <a:lnSpc>
                <a:spcPct val="100000"/>
              </a:lnSpc>
              <a:spcBef>
                <a:spcPct val="50000"/>
              </a:spcBef>
              <a:spcAft>
                <a:spcPct val="0"/>
              </a:spcAft>
              <a:buClrTx/>
              <a:buSzTx/>
              <a:buFontTx/>
              <a:buNone/>
              <a:tabLst/>
              <a:defRPr/>
            </a:pPr>
            <a:r>
              <a:rPr kumimoji="0" lang="he-IL" sz="1200" b="1" i="0" u="none" strike="noStrike" kern="1200" cap="none" spc="0" normalizeH="0" baseline="0" noProof="0" dirty="0" err="1" smtClean="0">
                <a:ln>
                  <a:noFill/>
                </a:ln>
                <a:solidFill>
                  <a:srgbClr val="001965"/>
                </a:solidFill>
                <a:effectLst/>
                <a:uLnTx/>
                <a:uFillTx/>
                <a:latin typeface="Verdana"/>
                <a:ea typeface="+mn-ea"/>
                <a:cs typeface="Arial" pitchFamily="34" charset="0"/>
              </a:rPr>
              <a:t>Oxidative</a:t>
            </a:r>
            <a:r>
              <a:rPr kumimoji="0" lang="he-IL" sz="1200" b="1" i="0" u="none" strike="noStrike" kern="1200" cap="none" spc="0" normalizeH="0" baseline="0" noProof="0" dirty="0" smtClean="0">
                <a:ln>
                  <a:noFill/>
                </a:ln>
                <a:solidFill>
                  <a:srgbClr val="001965"/>
                </a:solidFill>
                <a:effectLst/>
                <a:uLnTx/>
                <a:uFillTx/>
                <a:latin typeface="Verdana"/>
                <a:ea typeface="+mn-ea"/>
                <a:cs typeface="Arial" pitchFamily="34" charset="0"/>
              </a:rPr>
              <a:t> </a:t>
            </a:r>
            <a:r>
              <a:rPr kumimoji="0" lang="he-IL" sz="1200" b="1" i="0" u="none" strike="noStrike" kern="1200" cap="none" spc="0" normalizeH="0" baseline="0" noProof="0" dirty="0" err="1" smtClean="0">
                <a:ln>
                  <a:noFill/>
                </a:ln>
                <a:solidFill>
                  <a:srgbClr val="001965"/>
                </a:solidFill>
                <a:effectLst/>
                <a:uLnTx/>
                <a:uFillTx/>
                <a:latin typeface="Verdana"/>
                <a:ea typeface="+mn-ea"/>
                <a:cs typeface="Arial" pitchFamily="34" charset="0"/>
              </a:rPr>
              <a:t>stress</a:t>
            </a:r>
            <a:r>
              <a:rPr kumimoji="0" lang="he-IL" sz="1050" b="1"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1"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AGEs</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oxLDL</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PAF-</a:t>
            </a: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acetylhydrolase</a:t>
            </a:r>
            <a:endParaRPr kumimoji="0" lang="he-IL" sz="1050" b="0" i="0" u="none" strike="noStrike" kern="1200" cap="none" spc="0" normalizeH="0" baseline="0" noProof="0" dirty="0">
              <a:ln>
                <a:noFill/>
              </a:ln>
              <a:solidFill>
                <a:srgbClr val="001965"/>
              </a:solidFill>
              <a:effectLst/>
              <a:uLnTx/>
              <a:uFillTx/>
              <a:latin typeface="Verdana"/>
              <a:ea typeface="+mn-ea"/>
              <a:cs typeface="Arial" pitchFamily="34" charset="0"/>
            </a:endParaRPr>
          </a:p>
        </p:txBody>
      </p:sp>
      <p:sp>
        <p:nvSpPr>
          <p:cNvPr id="31" name="Text Box 15"/>
          <p:cNvSpPr txBox="1">
            <a:spLocks noChangeArrowheads="1"/>
          </p:cNvSpPr>
          <p:nvPr/>
        </p:nvSpPr>
        <p:spPr bwMode="auto">
          <a:xfrm>
            <a:off x="457309" y="2654960"/>
            <a:ext cx="2405927" cy="1021556"/>
          </a:xfrm>
          <a:prstGeom prst="roundRect">
            <a:avLst/>
          </a:prstGeom>
          <a:noFill/>
          <a:ln w="9525">
            <a:solidFill>
              <a:schemeClr val="accent1"/>
            </a:solidFill>
            <a:miter lim="800000"/>
            <a:headEnd/>
            <a:tailEnd/>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685800" rtl="0" eaLnBrk="0" fontAlgn="base" latinLnBrk="0" hangingPunct="0">
              <a:lnSpc>
                <a:spcPct val="100000"/>
              </a:lnSpc>
              <a:spcBef>
                <a:spcPct val="50000"/>
              </a:spcBef>
              <a:spcAft>
                <a:spcPct val="0"/>
              </a:spcAft>
              <a:buClrTx/>
              <a:buSzTx/>
              <a:buFontTx/>
              <a:buNone/>
              <a:tabLst/>
              <a:defRPr/>
            </a:pPr>
            <a:r>
              <a:rPr kumimoji="0" lang="he-IL" sz="1200" b="1" i="0" u="none" strike="noStrike" kern="1200" cap="none" spc="0" normalizeH="0" baseline="0" noProof="0" dirty="0" err="1" smtClean="0">
                <a:ln>
                  <a:noFill/>
                </a:ln>
                <a:solidFill>
                  <a:srgbClr val="001965"/>
                </a:solidFill>
                <a:effectLst/>
                <a:uLnTx/>
                <a:uFillTx/>
                <a:latin typeface="Verdana"/>
                <a:ea typeface="+mn-ea"/>
                <a:cs typeface="Arial" pitchFamily="34" charset="0"/>
              </a:rPr>
              <a:t>Endothelial</a:t>
            </a:r>
            <a:r>
              <a:rPr kumimoji="0" lang="he-IL" sz="1200" b="1" i="0" u="none" strike="noStrike" kern="1200" cap="none" spc="0" normalizeH="0" baseline="0" noProof="0" dirty="0" smtClean="0">
                <a:ln>
                  <a:noFill/>
                </a:ln>
                <a:solidFill>
                  <a:srgbClr val="001965"/>
                </a:solidFill>
                <a:effectLst/>
                <a:uLnTx/>
                <a:uFillTx/>
                <a:latin typeface="Verdana"/>
                <a:ea typeface="+mn-ea"/>
                <a:cs typeface="Arial" pitchFamily="34" charset="0"/>
              </a:rPr>
              <a:t> </a:t>
            </a:r>
            <a:r>
              <a:rPr kumimoji="0" lang="he-IL" sz="1200" b="1" i="0" u="none" strike="noStrike" kern="1200" cap="none" spc="0" normalizeH="0" baseline="0" noProof="0" dirty="0" err="1" smtClean="0">
                <a:ln>
                  <a:noFill/>
                </a:ln>
                <a:solidFill>
                  <a:srgbClr val="001965"/>
                </a:solidFill>
                <a:effectLst/>
                <a:uLnTx/>
                <a:uFillTx/>
                <a:latin typeface="Verdana"/>
                <a:ea typeface="+mn-ea"/>
                <a:cs typeface="Arial" pitchFamily="34" charset="0"/>
              </a:rPr>
              <a:t>dysfunction</a:t>
            </a:r>
            <a:r>
              <a:rPr kumimoji="0" lang="he-IL" sz="1200" b="1"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200" b="1"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vWF</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tPA-antigen</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adhesion</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 </a:t>
            </a:r>
            <a:r>
              <a:rPr kumimoji="0" lang="he-IL" sz="1050" b="0" i="0" u="none" strike="noStrike" kern="1200" cap="none" spc="0" normalizeH="0" baseline="0" noProof="0" dirty="0" err="1" smtClean="0">
                <a:ln>
                  <a:noFill/>
                </a:ln>
                <a:solidFill>
                  <a:srgbClr val="001965"/>
                </a:solidFill>
                <a:effectLst/>
                <a:uLnTx/>
                <a:uFillTx/>
                <a:latin typeface="Verdana"/>
                <a:ea typeface="+mn-ea"/>
                <a:cs typeface="Arial" pitchFamily="34" charset="0"/>
              </a:rPr>
              <a:t>mol</a:t>
            </a: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a:t>
            </a:r>
            <a:b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br>
            <a:r>
              <a:rPr kumimoji="0" lang="he-IL" sz="1050" b="0" i="0" u="none" strike="noStrike" kern="1200" cap="none" spc="0" normalizeH="0" baseline="0" noProof="0" dirty="0" smtClean="0">
                <a:ln>
                  <a:noFill/>
                </a:ln>
                <a:solidFill>
                  <a:srgbClr val="001965"/>
                </a:solidFill>
                <a:effectLst/>
                <a:uLnTx/>
                <a:uFillTx/>
                <a:latin typeface="Verdana"/>
                <a:ea typeface="+mn-ea"/>
                <a:cs typeface="Arial" pitchFamily="34" charset="0"/>
              </a:rPr>
              <a:t>ET-1, NO</a:t>
            </a:r>
            <a:endParaRPr kumimoji="0" lang="he-IL" sz="1050" b="0" i="0" u="none" strike="noStrike" kern="1200" cap="none" spc="0" normalizeH="0" baseline="0" noProof="0" dirty="0">
              <a:ln>
                <a:noFill/>
              </a:ln>
              <a:solidFill>
                <a:srgbClr val="001965"/>
              </a:solidFill>
              <a:effectLst/>
              <a:uLnTx/>
              <a:uFillTx/>
              <a:latin typeface="Verdana"/>
              <a:ea typeface="+mn-ea"/>
              <a:cs typeface="Arial" pitchFamily="34" charset="0"/>
            </a:endParaRPr>
          </a:p>
        </p:txBody>
      </p:sp>
      <p:sp>
        <p:nvSpPr>
          <p:cNvPr id="32" name="TextBox 31">
            <a:extLst>
              <a:ext uri="{FF2B5EF4-FFF2-40B4-BE49-F238E27FC236}">
                <a16:creationId xmlns:a16="http://schemas.microsoft.com/office/drawing/2014/main" id="{1C85CC97-596E-4C2F-A251-495C1C8F3115}"/>
              </a:ext>
            </a:extLst>
          </p:cNvPr>
          <p:cNvSpPr txBox="1"/>
          <p:nvPr/>
        </p:nvSpPr>
        <p:spPr>
          <a:xfrm>
            <a:off x="1257635" y="4674495"/>
            <a:ext cx="6808279" cy="340093"/>
          </a:xfrm>
          <a:prstGeom prst="rect">
            <a:avLst/>
          </a:prstGeom>
          <a:noFill/>
        </p:spPr>
        <p:txBody>
          <a:bodyPr wrap="square" lIns="90170" tIns="46482" rIns="90170" bIns="46482"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AGE,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advanced</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glycation</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end</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products</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CVD,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cardiovascular</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disease</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FFA,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free</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fatty</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acids</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HDL,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high-density</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lipoprotein</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LDL,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low-density</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lipoprotein</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oxLDL</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oxidized</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low-density</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r>
              <a:rPr kumimoji="0" lang="he-IL" sz="800" b="0" i="0" u="none" strike="noStrike" kern="1200" cap="none" spc="0" normalizeH="0" baseline="0" noProof="0" dirty="0" err="1" smtClean="0">
                <a:ln>
                  <a:noFill/>
                </a:ln>
                <a:solidFill>
                  <a:srgbClr val="82786F"/>
                </a:solidFill>
                <a:effectLst/>
                <a:uLnTx/>
                <a:uFillTx/>
                <a:latin typeface="Verdana"/>
                <a:ea typeface="+mn-ea"/>
                <a:cs typeface="+mn-cs"/>
              </a:rPr>
              <a:t>lipoprotiein</a:t>
            </a:r>
            <a:r>
              <a:rPr kumimoji="0" lang="he-IL" sz="800" b="0" i="0" u="none" strike="noStrike" kern="1200" cap="none" spc="0" normalizeH="0" baseline="0" noProof="0" dirty="0" smtClean="0">
                <a:ln>
                  <a:noFill/>
                </a:ln>
                <a:solidFill>
                  <a:srgbClr val="82786F"/>
                </a:solidFill>
                <a:effectLst/>
                <a:uLnTx/>
                <a:uFillTx/>
                <a:latin typeface="Verdana"/>
                <a:ea typeface="+mn-ea"/>
                <a:cs typeface="+mn-cs"/>
              </a:rPr>
              <a:t>. </a:t>
            </a:r>
            <a:endParaRPr kumimoji="0" lang="he-IL" sz="800" b="0" i="0" u="none" strike="noStrike" kern="1200" cap="none" spc="0" normalizeH="0" baseline="0" noProof="0" dirty="0">
              <a:ln>
                <a:noFill/>
              </a:ln>
              <a:solidFill>
                <a:srgbClr val="82786F"/>
              </a:solidFill>
              <a:effectLst/>
              <a:uLnTx/>
              <a:uFillTx/>
              <a:latin typeface="Verdana"/>
              <a:ea typeface="+mn-ea"/>
              <a:cs typeface="+mn-cs"/>
            </a:endParaRPr>
          </a:p>
        </p:txBody>
      </p:sp>
      <p:sp>
        <p:nvSpPr>
          <p:cNvPr id="3" name="Footer Placeholder 2">
            <a:extLst>
              <a:ext uri="{FF2B5EF4-FFF2-40B4-BE49-F238E27FC236}">
                <a16:creationId xmlns:a16="http://schemas.microsoft.com/office/drawing/2014/main" id="{3487D114-7E83-4954-8B23-E894187E4717}"/>
              </a:ext>
            </a:extLst>
          </p:cNvPr>
          <p:cNvSpPr>
            <a:spLocks noGrp="1"/>
          </p:cNvSpPr>
          <p:nvPr>
            <p:ph type="ftr" sz="quarter" idx="3"/>
          </p:nvPr>
        </p:nvSpPr>
        <p:spPr/>
        <p:txBody>
          <a:bodyPr/>
          <a:lstStyle/>
          <a:p>
            <a:pPr>
              <a:defRPr/>
            </a:pPr>
            <a:r>
              <a:rPr lang="he-IL" noProof="0" dirty="0" err="1" smtClean="0"/>
              <a:t>Obesity</a:t>
            </a:r>
            <a:r>
              <a:rPr lang="he-IL" noProof="0" dirty="0" smtClean="0"/>
              <a:t>, CVD </a:t>
            </a:r>
            <a:r>
              <a:rPr lang="he-IL" noProof="0" dirty="0" err="1" smtClean="0"/>
              <a:t>and</a:t>
            </a:r>
            <a:r>
              <a:rPr lang="he-IL" noProof="0" dirty="0" smtClean="0"/>
              <a:t> </a:t>
            </a:r>
            <a:r>
              <a:rPr lang="he-IL" noProof="0" dirty="0" err="1" smtClean="0"/>
              <a:t>type</a:t>
            </a:r>
            <a:r>
              <a:rPr lang="he-IL" noProof="0" dirty="0" smtClean="0"/>
              <a:t> 2 </a:t>
            </a:r>
            <a:r>
              <a:rPr lang="he-IL" noProof="0" dirty="0" err="1" smtClean="0"/>
              <a:t>diabetes</a:t>
            </a:r>
            <a:r>
              <a:rPr lang="he-IL" noProof="0" dirty="0" smtClean="0"/>
              <a:t> | EX9536-4388 EU </a:t>
            </a:r>
            <a:r>
              <a:rPr lang="he-IL" noProof="0" dirty="0" err="1" smtClean="0"/>
              <a:t>Investigator</a:t>
            </a:r>
            <a:r>
              <a:rPr lang="he-IL" noProof="0" dirty="0" smtClean="0"/>
              <a:t> Meeting v1.0 </a:t>
            </a:r>
            <a:r>
              <a:rPr lang="he-IL" noProof="0" dirty="0" err="1" smtClean="0"/>
              <a:t>Final</a:t>
            </a:r>
            <a:r>
              <a:rPr lang="he-IL" noProof="0" dirty="0" smtClean="0"/>
              <a:t> 20180914</a:t>
            </a:r>
            <a:endParaRPr lang="he-IL" noProof="0" dirty="0"/>
          </a:p>
        </p:txBody>
      </p:sp>
    </p:spTree>
    <p:extLst>
      <p:ext uri="{BB962C8B-B14F-4D97-AF65-F5344CB8AC3E}">
        <p14:creationId xmlns:p14="http://schemas.microsoft.com/office/powerpoint/2010/main" val="4182513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27" grpId="0" animBg="1"/>
      <p:bldP spid="29"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p:cNvSpPr txBox="1">
            <a:spLocks/>
          </p:cNvSpPr>
          <p:nvPr/>
        </p:nvSpPr>
        <p:spPr>
          <a:xfrm>
            <a:off x="323528" y="87475"/>
            <a:ext cx="8510400" cy="391412"/>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he-IL" sz="3600" dirty="0" err="1" smtClean="0"/>
              <a:t>The</a:t>
            </a:r>
            <a:r>
              <a:rPr lang="he-IL" sz="3600" dirty="0" smtClean="0"/>
              <a:t> </a:t>
            </a:r>
            <a:r>
              <a:rPr lang="he-IL" sz="3600" dirty="0" err="1" smtClean="0"/>
              <a:t>Diabetic</a:t>
            </a:r>
            <a:r>
              <a:rPr lang="he-IL" sz="3600" dirty="0" smtClean="0"/>
              <a:t> </a:t>
            </a:r>
            <a:r>
              <a:rPr lang="he-IL" sz="3600" dirty="0" err="1" smtClean="0"/>
              <a:t>Heart</a:t>
            </a:r>
            <a:endParaRPr lang="he-IL" sz="36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0119" y="735546"/>
            <a:ext cx="6077219" cy="233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683568" y="3239184"/>
            <a:ext cx="3419872" cy="1820468"/>
            <a:chOff x="72008" y="4584806"/>
            <a:chExt cx="3419872" cy="2427290"/>
          </a:xfrm>
        </p:grpSpPr>
        <p:sp>
          <p:nvSpPr>
            <p:cNvPr id="7" name="Rectangle 6"/>
            <p:cNvSpPr/>
            <p:nvPr/>
          </p:nvSpPr>
          <p:spPr>
            <a:xfrm>
              <a:off x="72008" y="5027706"/>
              <a:ext cx="3419872" cy="1984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dirty="0" smtClean="0">
                  <a:solidFill>
                    <a:srgbClr val="FFFF00"/>
                  </a:solidFill>
                </a:rPr>
                <a:t>Morphological abnormalities</a:t>
              </a:r>
            </a:p>
            <a:p>
              <a:pPr marL="285750" lvl="0" indent="-285750" algn="ctr">
                <a:buFont typeface="Arial" panose="020B0604020202020204" pitchFamily="34" charset="0"/>
                <a:buChar char="•"/>
              </a:pPr>
              <a:r>
                <a:rPr lang="he-IL" sz="1600" dirty="0" smtClean="0"/>
                <a:t>LV concentric remodeling &amp; hypertrophy</a:t>
              </a:r>
            </a:p>
            <a:p>
              <a:pPr marL="285750" lvl="0" indent="-285750" algn="ctr">
                <a:buFont typeface="Arial" panose="020B0604020202020204" pitchFamily="34" charset="0"/>
                <a:buChar char="•"/>
              </a:pPr>
              <a:r>
                <a:rPr lang="he-IL" sz="1600" dirty="0" smtClean="0"/>
                <a:t>Alteration of LV remodeling with advanced age</a:t>
              </a:r>
              <a:endParaRPr lang="he-IL" sz="1600" dirty="0"/>
            </a:p>
          </p:txBody>
        </p:sp>
        <p:sp>
          <p:nvSpPr>
            <p:cNvPr id="8" name="Down Arrow 7"/>
            <p:cNvSpPr/>
            <p:nvPr/>
          </p:nvSpPr>
          <p:spPr>
            <a:xfrm>
              <a:off x="1385900" y="4584806"/>
              <a:ext cx="504056"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5191466" y="3239186"/>
            <a:ext cx="3131840" cy="1820466"/>
            <a:chOff x="5948058" y="4581128"/>
            <a:chExt cx="3131840" cy="2427288"/>
          </a:xfrm>
        </p:grpSpPr>
        <p:sp>
          <p:nvSpPr>
            <p:cNvPr id="10" name="Rectangle 9"/>
            <p:cNvSpPr/>
            <p:nvPr/>
          </p:nvSpPr>
          <p:spPr>
            <a:xfrm>
              <a:off x="5948058" y="5050237"/>
              <a:ext cx="3131840" cy="1958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dirty="0" smtClean="0">
                  <a:solidFill>
                    <a:srgbClr val="FFFF00"/>
                  </a:solidFill>
                </a:rPr>
                <a:t>*</a:t>
              </a:r>
              <a:r>
                <a:rPr lang="he-IL" dirty="0" err="1" smtClean="0">
                  <a:solidFill>
                    <a:srgbClr val="FFFF00"/>
                  </a:solidFill>
                </a:rPr>
                <a:t>Functional</a:t>
              </a:r>
              <a:r>
                <a:rPr lang="he-IL" dirty="0" smtClean="0">
                  <a:solidFill>
                    <a:srgbClr val="FFFF00"/>
                  </a:solidFill>
                </a:rPr>
                <a:t> </a:t>
              </a:r>
              <a:r>
                <a:rPr lang="he-IL" dirty="0" err="1" smtClean="0">
                  <a:solidFill>
                    <a:srgbClr val="FFFF00"/>
                  </a:solidFill>
                </a:rPr>
                <a:t>alteration</a:t>
              </a:r>
              <a:endParaRPr lang="he-IL" dirty="0" smtClean="0">
                <a:solidFill>
                  <a:srgbClr val="FFFF00"/>
                </a:solidFill>
              </a:endParaRPr>
            </a:p>
            <a:p>
              <a:pPr marL="285750" lvl="0" indent="-285750" algn="ctr">
                <a:buFont typeface="Arial" panose="020B0604020202020204" pitchFamily="34" charset="0"/>
                <a:buChar char="•"/>
              </a:pPr>
              <a:r>
                <a:rPr lang="he-IL" dirty="0" err="1" smtClean="0"/>
                <a:t>Longitudinal</a:t>
              </a:r>
              <a:r>
                <a:rPr lang="he-IL" dirty="0" smtClean="0"/>
                <a:t> &amp; </a:t>
              </a:r>
              <a:r>
                <a:rPr lang="he-IL" dirty="0" err="1" smtClean="0"/>
                <a:t>radial</a:t>
              </a:r>
              <a:r>
                <a:rPr lang="he-IL" dirty="0" smtClean="0"/>
                <a:t> </a:t>
              </a:r>
              <a:r>
                <a:rPr lang="he-IL" dirty="0" err="1" smtClean="0"/>
                <a:t>systolic</a:t>
              </a:r>
              <a:r>
                <a:rPr lang="he-IL" dirty="0" smtClean="0"/>
                <a:t> </a:t>
              </a:r>
              <a:r>
                <a:rPr lang="he-IL" dirty="0" err="1" smtClean="0"/>
                <a:t>impairment</a:t>
              </a:r>
              <a:endParaRPr lang="he-IL" dirty="0" smtClean="0"/>
            </a:p>
            <a:p>
              <a:pPr marL="285750" lvl="0" indent="-285750" algn="ctr">
                <a:buFont typeface="Arial" panose="020B0604020202020204" pitchFamily="34" charset="0"/>
                <a:buChar char="•"/>
              </a:pPr>
              <a:r>
                <a:rPr lang="he-IL" dirty="0" err="1" smtClean="0"/>
                <a:t>Diastolic</a:t>
              </a:r>
              <a:r>
                <a:rPr lang="he-IL" dirty="0" smtClean="0"/>
                <a:t> </a:t>
              </a:r>
              <a:r>
                <a:rPr lang="he-IL" dirty="0" err="1" smtClean="0"/>
                <a:t>dysfunction</a:t>
              </a:r>
              <a:endParaRPr lang="he-IL" dirty="0" smtClean="0"/>
            </a:p>
            <a:p>
              <a:pPr lvl="0" algn="ctr"/>
              <a:endParaRPr lang="he-IL" dirty="0"/>
            </a:p>
          </p:txBody>
        </p:sp>
        <p:sp>
          <p:nvSpPr>
            <p:cNvPr id="11" name="Down Arrow 10"/>
            <p:cNvSpPr/>
            <p:nvPr/>
          </p:nvSpPr>
          <p:spPr>
            <a:xfrm>
              <a:off x="7259342" y="4581128"/>
              <a:ext cx="504056"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32877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195486"/>
            <a:ext cx="8229600" cy="857250"/>
          </a:xfrm>
        </p:spPr>
        <p:txBody>
          <a:bodyPr>
            <a:normAutofit/>
          </a:bodyPr>
          <a:lstStyle/>
          <a:p>
            <a:r>
              <a:rPr lang="he-IL" dirty="0" err="1" smtClean="0"/>
              <a:t>Diabetic</a:t>
            </a:r>
            <a:r>
              <a:rPr lang="he-IL" dirty="0" smtClean="0"/>
              <a:t> </a:t>
            </a:r>
            <a:r>
              <a:rPr lang="he-IL" dirty="0" err="1" smtClean="0"/>
              <a:t>heart</a:t>
            </a:r>
            <a:r>
              <a:rPr lang="he-IL" dirty="0" smtClean="0"/>
              <a:t> </a:t>
            </a:r>
            <a:r>
              <a:rPr lang="he-IL" dirty="0" err="1" smtClean="0"/>
              <a:t>disease</a:t>
            </a:r>
            <a:r>
              <a:rPr lang="he-IL" dirty="0" smtClean="0"/>
              <a:t/>
            </a:r>
            <a:br>
              <a:rPr lang="he-IL" dirty="0" smtClean="0"/>
            </a:br>
            <a:endParaRPr lang="he-IL" dirty="0"/>
          </a:p>
        </p:txBody>
      </p:sp>
      <p:pic>
        <p:nvPicPr>
          <p:cNvPr id="13314" name="Picture 2" descr="C:\Users\nlfg\Desktop\diabetic heart d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995" b="19302"/>
          <a:stretch/>
        </p:blipFill>
        <p:spPr bwMode="auto">
          <a:xfrm>
            <a:off x="1331640" y="1352418"/>
            <a:ext cx="6286538"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292080" y="1176004"/>
            <a:ext cx="2736304" cy="702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solidFill>
                <a:srgbClr val="FF0000"/>
              </a:solidFill>
            </a:endParaRPr>
          </a:p>
        </p:txBody>
      </p:sp>
      <p:sp>
        <p:nvSpPr>
          <p:cNvPr id="7" name="Oval 6"/>
          <p:cNvSpPr/>
          <p:nvPr/>
        </p:nvSpPr>
        <p:spPr>
          <a:xfrm>
            <a:off x="1043608" y="1221600"/>
            <a:ext cx="2736304" cy="702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solidFill>
                <a:srgbClr val="FF0000"/>
              </a:solidFill>
            </a:endParaRPr>
          </a:p>
        </p:txBody>
      </p:sp>
      <p:sp>
        <p:nvSpPr>
          <p:cNvPr id="10" name="Rectangle 9"/>
          <p:cNvSpPr/>
          <p:nvPr/>
        </p:nvSpPr>
        <p:spPr>
          <a:xfrm>
            <a:off x="6142014" y="4712613"/>
            <a:ext cx="2952328" cy="430887"/>
          </a:xfrm>
          <a:prstGeom prst="rect">
            <a:avLst/>
          </a:prstGeom>
        </p:spPr>
        <p:txBody>
          <a:bodyPr wrap="square">
            <a:spAutoFit/>
          </a:bodyPr>
          <a:lstStyle/>
          <a:p>
            <a:r>
              <a:rPr lang="he-IL" sz="1100" dirty="0" smtClean="0"/>
              <a:t>S. </a:t>
            </a:r>
            <a:r>
              <a:rPr lang="he-IL" sz="1100" dirty="0" err="1" smtClean="0"/>
              <a:t>Gross</a:t>
            </a:r>
            <a:r>
              <a:rPr lang="he-IL" sz="1100" dirty="0" smtClean="0"/>
              <a:t> ET AL J. </a:t>
            </a:r>
            <a:r>
              <a:rPr lang="he-IL" sz="1100" dirty="0" err="1" smtClean="0"/>
              <a:t>Exp</a:t>
            </a:r>
            <a:r>
              <a:rPr lang="he-IL" sz="1100" dirty="0" smtClean="0"/>
              <a:t>. </a:t>
            </a:r>
            <a:r>
              <a:rPr lang="he-IL" sz="1100" dirty="0" err="1" smtClean="0"/>
              <a:t>Med</a:t>
            </a:r>
            <a:r>
              <a:rPr lang="he-IL" sz="1100" dirty="0" smtClean="0"/>
              <a:t>., 2007, 204, 311–320 </a:t>
            </a:r>
            <a:endParaRPr lang="he-IL" sz="1100" dirty="0"/>
          </a:p>
        </p:txBody>
      </p:sp>
    </p:spTree>
    <p:extLst>
      <p:ext uri="{BB962C8B-B14F-4D97-AF65-F5344CB8AC3E}">
        <p14:creationId xmlns:p14="http://schemas.microsoft.com/office/powerpoint/2010/main" val="316303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fontScale="90000"/>
          </a:bodyPr>
          <a:lstStyle/>
          <a:p>
            <a:r>
              <a:rPr lang="he-IL" sz="3100" dirty="0" err="1" smtClean="0"/>
              <a:t>Liraglutide</a:t>
            </a:r>
            <a:r>
              <a:rPr lang="he-IL" sz="3100" dirty="0" smtClean="0"/>
              <a:t> </a:t>
            </a:r>
            <a:r>
              <a:rPr lang="he-IL" sz="3100" dirty="0" err="1" smtClean="0"/>
              <a:t>is</a:t>
            </a:r>
            <a:r>
              <a:rPr lang="he-IL" sz="3100" dirty="0" smtClean="0"/>
              <a:t> a </a:t>
            </a:r>
            <a:r>
              <a:rPr lang="he-IL" sz="3100" dirty="0" err="1" smtClean="0"/>
              <a:t>once-daily</a:t>
            </a:r>
            <a:r>
              <a:rPr lang="he-IL" sz="3100" dirty="0" smtClean="0"/>
              <a:t>, </a:t>
            </a:r>
            <a:r>
              <a:rPr lang="he-IL" sz="3100" dirty="0" err="1" smtClean="0"/>
              <a:t>human</a:t>
            </a:r>
            <a:r>
              <a:rPr lang="he-IL" sz="3100" dirty="0" smtClean="0"/>
              <a:t> GLP-1 </a:t>
            </a:r>
            <a:r>
              <a:rPr lang="he-IL" sz="3100" dirty="0" err="1" smtClean="0"/>
              <a:t>analogue</a:t>
            </a:r>
            <a:endParaRPr lang="he-IL" sz="3100" dirty="0"/>
          </a:p>
        </p:txBody>
      </p:sp>
      <p:grpSp>
        <p:nvGrpSpPr>
          <p:cNvPr id="75779" name="Group 3"/>
          <p:cNvGrpSpPr>
            <a:grpSpLocks/>
          </p:cNvGrpSpPr>
          <p:nvPr/>
        </p:nvGrpSpPr>
        <p:grpSpPr bwMode="auto">
          <a:xfrm>
            <a:off x="3291376" y="1314840"/>
            <a:ext cx="3233710" cy="865590"/>
            <a:chOff x="2732968" y="1514475"/>
            <a:chExt cx="3234280" cy="865590"/>
          </a:xfrm>
        </p:grpSpPr>
        <p:sp>
          <p:nvSpPr>
            <p:cNvPr id="75788" name="AutoShape 4"/>
            <p:cNvSpPr>
              <a:spLocks noChangeArrowheads="1"/>
            </p:cNvSpPr>
            <p:nvPr/>
          </p:nvSpPr>
          <p:spPr bwMode="auto">
            <a:xfrm>
              <a:off x="2803525" y="1514475"/>
              <a:ext cx="3163723" cy="476250"/>
            </a:xfrm>
            <a:prstGeom prst="flowChartAlternateProcess">
              <a:avLst/>
            </a:prstGeom>
            <a:solidFill>
              <a:schemeClr val="bg1"/>
            </a:solidFill>
            <a:ln w="38100" algn="ctr">
              <a:solidFill>
                <a:srgbClr val="001965"/>
              </a:solidFill>
              <a:miter lim="800000"/>
              <a:headEnd/>
              <a:tailEnd/>
            </a:ln>
          </p:spPr>
          <p:txBody>
            <a:bodyPr wrap="none" anchor="ctr"/>
            <a:lstStyle/>
            <a:p>
              <a:pPr eaLnBrk="1" hangingPunct="1"/>
              <a:r>
                <a:rPr lang="he-IL" sz="1900" dirty="0" err="1" smtClean="0"/>
                <a:t>Human</a:t>
              </a:r>
              <a:r>
                <a:rPr lang="he-IL" sz="1900" dirty="0" smtClean="0"/>
                <a:t> </a:t>
              </a:r>
              <a:r>
                <a:rPr lang="he-IL" sz="1900" dirty="0" err="1" smtClean="0"/>
                <a:t>endogenous</a:t>
              </a:r>
              <a:r>
                <a:rPr lang="he-IL" sz="1900" dirty="0" smtClean="0"/>
                <a:t> GLP-1</a:t>
              </a:r>
              <a:endParaRPr lang="he-IL" sz="1900" dirty="0"/>
            </a:p>
          </p:txBody>
        </p:sp>
        <p:sp>
          <p:nvSpPr>
            <p:cNvPr id="75790" name="Text Box 140"/>
            <p:cNvSpPr txBox="1">
              <a:spLocks noChangeArrowheads="1"/>
            </p:cNvSpPr>
            <p:nvPr/>
          </p:nvSpPr>
          <p:spPr bwMode="auto">
            <a:xfrm>
              <a:off x="2732968" y="2041525"/>
              <a:ext cx="2752725" cy="3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7" tIns="45713" rIns="91427" bIns="45713">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buClr>
                  <a:schemeClr val="accent1"/>
                </a:buClr>
              </a:pPr>
              <a:endParaRPr lang="en-GB" sz="1600" b="1" i="1" dirty="0">
                <a:solidFill>
                  <a:schemeClr val="accent1"/>
                </a:solidFill>
              </a:endParaRPr>
            </a:p>
          </p:txBody>
        </p:sp>
      </p:grpSp>
      <p:sp>
        <p:nvSpPr>
          <p:cNvPr id="75780" name="AutoShape 4"/>
          <p:cNvSpPr>
            <a:spLocks noChangeArrowheads="1"/>
          </p:cNvSpPr>
          <p:nvPr/>
        </p:nvSpPr>
        <p:spPr bwMode="auto">
          <a:xfrm>
            <a:off x="5989640" y="2487477"/>
            <a:ext cx="1760537" cy="461963"/>
          </a:xfrm>
          <a:prstGeom prst="flowChartAlternateProcess">
            <a:avLst/>
          </a:prstGeom>
          <a:solidFill>
            <a:schemeClr val="bg1"/>
          </a:solidFill>
          <a:ln w="38100" algn="ctr">
            <a:solidFill>
              <a:srgbClr val="001965"/>
            </a:solidFill>
            <a:miter lim="800000"/>
            <a:headEnd/>
            <a:tailEnd/>
          </a:ln>
        </p:spPr>
        <p:txBody>
          <a:bodyPr wrap="none" lIns="121917" tIns="60958" rIns="121917" bIns="60958" anchor="ctr"/>
          <a:lstStyle/>
          <a:p>
            <a:pPr algn="ctr" eaLnBrk="1" hangingPunct="1"/>
            <a:r>
              <a:rPr lang="he-IL" sz="1900" dirty="0" err="1" smtClean="0">
                <a:solidFill>
                  <a:srgbClr val="001965"/>
                </a:solidFill>
              </a:rPr>
              <a:t>Liraglutide</a:t>
            </a:r>
            <a:endParaRPr lang="he-IL" sz="1900" dirty="0">
              <a:solidFill>
                <a:srgbClr val="001965"/>
              </a:solidFill>
            </a:endParaRPr>
          </a:p>
        </p:txBody>
      </p:sp>
      <p:sp>
        <p:nvSpPr>
          <p:cNvPr id="75782" name="Text Box 12"/>
          <p:cNvSpPr txBox="1">
            <a:spLocks noChangeArrowheads="1"/>
          </p:cNvSpPr>
          <p:nvPr/>
        </p:nvSpPr>
        <p:spPr bwMode="auto">
          <a:xfrm>
            <a:off x="239794" y="4654387"/>
            <a:ext cx="6889750"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fontAlgn="base">
              <a:spcBef>
                <a:spcPct val="0"/>
              </a:spcBef>
              <a:spcAft>
                <a:spcPct val="0"/>
              </a:spcAft>
            </a:pPr>
            <a:r>
              <a:rPr lang="he-IL" sz="1100" dirty="0" smtClean="0">
                <a:solidFill>
                  <a:srgbClr val="82786F"/>
                </a:solidFill>
                <a:latin typeface="+mn-lt"/>
                <a:cs typeface="+mn-cs"/>
              </a:rPr>
              <a:t>DPP-4, </a:t>
            </a:r>
            <a:r>
              <a:rPr lang="he-IL" sz="1100" dirty="0" err="1" smtClean="0">
                <a:solidFill>
                  <a:srgbClr val="82786F"/>
                </a:solidFill>
                <a:latin typeface="+mn-lt"/>
                <a:cs typeface="+mn-cs"/>
              </a:rPr>
              <a:t>dipeptidyl</a:t>
            </a:r>
            <a:r>
              <a:rPr lang="he-IL" sz="1100" dirty="0" smtClean="0">
                <a:solidFill>
                  <a:srgbClr val="82786F"/>
                </a:solidFill>
                <a:latin typeface="+mn-lt"/>
                <a:cs typeface="+mn-cs"/>
              </a:rPr>
              <a:t> peptidase-4; GLP-1, </a:t>
            </a:r>
            <a:r>
              <a:rPr lang="he-IL" sz="1100" dirty="0" err="1" smtClean="0">
                <a:solidFill>
                  <a:srgbClr val="82786F"/>
                </a:solidFill>
                <a:latin typeface="+mn-lt"/>
                <a:cs typeface="+mn-cs"/>
              </a:rPr>
              <a:t>glucagon-like</a:t>
            </a:r>
            <a:r>
              <a:rPr lang="he-IL" sz="1100" dirty="0" smtClean="0">
                <a:solidFill>
                  <a:srgbClr val="82786F"/>
                </a:solidFill>
                <a:latin typeface="+mn-lt"/>
                <a:cs typeface="+mn-cs"/>
              </a:rPr>
              <a:t> peptide-1; PK, </a:t>
            </a:r>
            <a:r>
              <a:rPr lang="he-IL" sz="1100" dirty="0" err="1" smtClean="0">
                <a:solidFill>
                  <a:srgbClr val="82786F"/>
                </a:solidFill>
                <a:latin typeface="+mn-lt"/>
                <a:cs typeface="+mn-cs"/>
              </a:rPr>
              <a:t>pharmacokinetics</a:t>
            </a:r>
            <a:r>
              <a:rPr lang="he-IL" sz="1100" dirty="0" smtClean="0">
                <a:solidFill>
                  <a:srgbClr val="82786F"/>
                </a:solidFill>
                <a:latin typeface="+mn-lt"/>
                <a:cs typeface="+mn-cs"/>
              </a:rPr>
              <a:t> </a:t>
            </a:r>
          </a:p>
          <a:p>
            <a:pPr fontAlgn="base">
              <a:spcBef>
                <a:spcPct val="0"/>
              </a:spcBef>
              <a:spcAft>
                <a:spcPct val="0"/>
              </a:spcAft>
            </a:pPr>
            <a:r>
              <a:rPr lang="he-IL" sz="1100" dirty="0" err="1" smtClean="0">
                <a:solidFill>
                  <a:srgbClr val="82786F"/>
                </a:solidFill>
                <a:latin typeface="+mn-lt"/>
                <a:cs typeface="+mn-cs"/>
              </a:rPr>
              <a:t>Knudsen</a:t>
            </a:r>
            <a:r>
              <a:rPr lang="he-IL" sz="1100" dirty="0" smtClean="0">
                <a:solidFill>
                  <a:srgbClr val="82786F"/>
                </a:solidFill>
                <a:latin typeface="+mn-lt"/>
                <a:cs typeface="+mn-cs"/>
              </a:rPr>
              <a:t> </a:t>
            </a:r>
            <a:r>
              <a:rPr lang="he-IL" sz="1100" i="1" dirty="0" err="1" smtClean="0">
                <a:solidFill>
                  <a:srgbClr val="82786F"/>
                </a:solidFill>
                <a:latin typeface="+mn-lt"/>
                <a:cs typeface="+mn-cs"/>
              </a:rPr>
              <a:t>et</a:t>
            </a:r>
            <a:r>
              <a:rPr lang="he-IL" sz="1100" i="1" dirty="0" smtClean="0">
                <a:solidFill>
                  <a:srgbClr val="82786F"/>
                </a:solidFill>
                <a:latin typeface="+mn-lt"/>
                <a:cs typeface="+mn-cs"/>
              </a:rPr>
              <a:t> </a:t>
            </a:r>
            <a:r>
              <a:rPr lang="he-IL" sz="1100" i="1" dirty="0" err="1" smtClean="0">
                <a:solidFill>
                  <a:srgbClr val="82786F"/>
                </a:solidFill>
                <a:latin typeface="+mn-lt"/>
                <a:cs typeface="+mn-cs"/>
              </a:rPr>
              <a:t>al</a:t>
            </a:r>
            <a:r>
              <a:rPr lang="he-IL" sz="1100" i="1" dirty="0" smtClean="0">
                <a:solidFill>
                  <a:srgbClr val="82786F"/>
                </a:solidFill>
                <a:latin typeface="+mn-lt"/>
                <a:cs typeface="+mn-cs"/>
              </a:rPr>
              <a:t>. J </a:t>
            </a:r>
            <a:r>
              <a:rPr lang="he-IL" sz="1100" i="1" dirty="0" err="1" smtClean="0">
                <a:solidFill>
                  <a:srgbClr val="82786F"/>
                </a:solidFill>
                <a:latin typeface="+mn-lt"/>
                <a:cs typeface="+mn-cs"/>
              </a:rPr>
              <a:t>Med</a:t>
            </a:r>
            <a:r>
              <a:rPr lang="he-IL" sz="1100" i="1" dirty="0" smtClean="0">
                <a:solidFill>
                  <a:srgbClr val="82786F"/>
                </a:solidFill>
                <a:latin typeface="+mn-lt"/>
                <a:cs typeface="+mn-cs"/>
              </a:rPr>
              <a:t> </a:t>
            </a:r>
            <a:r>
              <a:rPr lang="he-IL" sz="1100" i="1" dirty="0" err="1" smtClean="0">
                <a:solidFill>
                  <a:srgbClr val="82786F"/>
                </a:solidFill>
                <a:latin typeface="+mn-lt"/>
                <a:cs typeface="+mn-cs"/>
              </a:rPr>
              <a:t>Chem</a:t>
            </a:r>
            <a:r>
              <a:rPr lang="he-IL" sz="1100" i="1" dirty="0" smtClean="0">
                <a:solidFill>
                  <a:srgbClr val="82786F"/>
                </a:solidFill>
                <a:latin typeface="+mn-lt"/>
                <a:cs typeface="+mn-cs"/>
              </a:rPr>
              <a:t> </a:t>
            </a:r>
            <a:r>
              <a:rPr lang="he-IL" sz="1100" dirty="0" smtClean="0">
                <a:solidFill>
                  <a:srgbClr val="82786F"/>
                </a:solidFill>
                <a:latin typeface="+mn-lt"/>
                <a:cs typeface="+mn-cs"/>
              </a:rPr>
              <a:t>2000;43:1664–9; </a:t>
            </a:r>
            <a:r>
              <a:rPr lang="he-IL" sz="1100" dirty="0" err="1" smtClean="0">
                <a:solidFill>
                  <a:srgbClr val="82786F"/>
                </a:solidFill>
                <a:latin typeface="+mn-lt"/>
                <a:cs typeface="+mn-cs"/>
              </a:rPr>
              <a:t>Degn</a:t>
            </a:r>
            <a:r>
              <a:rPr lang="he-IL" sz="1100" dirty="0" smtClean="0">
                <a:solidFill>
                  <a:srgbClr val="82786F"/>
                </a:solidFill>
                <a:latin typeface="+mn-lt"/>
                <a:cs typeface="+mn-cs"/>
              </a:rPr>
              <a:t> </a:t>
            </a:r>
            <a:r>
              <a:rPr lang="he-IL" sz="1100" i="1" dirty="0" err="1" smtClean="0">
                <a:solidFill>
                  <a:srgbClr val="82786F"/>
                </a:solidFill>
                <a:latin typeface="+mn-lt"/>
                <a:cs typeface="+mn-cs"/>
              </a:rPr>
              <a:t>et</a:t>
            </a:r>
            <a:r>
              <a:rPr lang="he-IL" sz="1100" i="1" dirty="0" smtClean="0">
                <a:solidFill>
                  <a:srgbClr val="82786F"/>
                </a:solidFill>
                <a:latin typeface="+mn-lt"/>
                <a:cs typeface="+mn-cs"/>
              </a:rPr>
              <a:t> </a:t>
            </a:r>
            <a:r>
              <a:rPr lang="he-IL" sz="1100" i="1" dirty="0" err="1" smtClean="0">
                <a:solidFill>
                  <a:srgbClr val="82786F"/>
                </a:solidFill>
                <a:latin typeface="+mn-lt"/>
                <a:cs typeface="+mn-cs"/>
              </a:rPr>
              <a:t>al</a:t>
            </a:r>
            <a:r>
              <a:rPr lang="he-IL" sz="1100" i="1" dirty="0" smtClean="0">
                <a:solidFill>
                  <a:srgbClr val="82786F"/>
                </a:solidFill>
                <a:latin typeface="+mn-lt"/>
                <a:cs typeface="+mn-cs"/>
              </a:rPr>
              <a:t>. </a:t>
            </a:r>
            <a:r>
              <a:rPr lang="he-IL" sz="1100" i="1" dirty="0" err="1" smtClean="0">
                <a:solidFill>
                  <a:srgbClr val="82786F"/>
                </a:solidFill>
                <a:latin typeface="+mn-lt"/>
                <a:cs typeface="+mn-cs"/>
              </a:rPr>
              <a:t>Diabetes</a:t>
            </a:r>
            <a:r>
              <a:rPr lang="he-IL" sz="1100" i="1" dirty="0" smtClean="0">
                <a:solidFill>
                  <a:srgbClr val="82786F"/>
                </a:solidFill>
                <a:latin typeface="+mn-lt"/>
                <a:cs typeface="+mn-cs"/>
              </a:rPr>
              <a:t> </a:t>
            </a:r>
            <a:r>
              <a:rPr lang="he-IL" sz="1100" dirty="0" smtClean="0">
                <a:solidFill>
                  <a:srgbClr val="82786F"/>
                </a:solidFill>
                <a:latin typeface="+mn-lt"/>
                <a:cs typeface="+mn-cs"/>
              </a:rPr>
              <a:t>2004;53:1187–94</a:t>
            </a:r>
            <a:endParaRPr lang="he-IL" sz="1100" dirty="0">
              <a:solidFill>
                <a:srgbClr val="82786F"/>
              </a:solidFill>
              <a:latin typeface="+mn-lt"/>
              <a:cs typeface="+mn-cs"/>
            </a:endParaRPr>
          </a:p>
        </p:txBody>
      </p:sp>
      <p:grpSp>
        <p:nvGrpSpPr>
          <p:cNvPr id="15" name="Group 175"/>
          <p:cNvGrpSpPr>
            <a:grpSpLocks/>
          </p:cNvGrpSpPr>
          <p:nvPr/>
        </p:nvGrpSpPr>
        <p:grpSpPr bwMode="auto">
          <a:xfrm>
            <a:off x="429203" y="1482571"/>
            <a:ext cx="2698055" cy="1082384"/>
            <a:chOff x="476" y="1528"/>
            <a:chExt cx="2224" cy="1001"/>
          </a:xfrm>
          <a:scene3d>
            <a:camera prst="orthographicFront">
              <a:rot lat="0" lon="0" rev="0"/>
            </a:camera>
            <a:lightRig rig="balanced" dir="t">
              <a:rot lat="0" lon="0" rev="8700000"/>
            </a:lightRig>
          </a:scene3d>
        </p:grpSpPr>
        <p:sp>
          <p:nvSpPr>
            <p:cNvPr id="16" name="Oval 106"/>
            <p:cNvSpPr>
              <a:spLocks noChangeArrowheads="1"/>
            </p:cNvSpPr>
            <p:nvPr/>
          </p:nvSpPr>
          <p:spPr bwMode="auto">
            <a:xfrm>
              <a:off x="1687" y="2362"/>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Lys</a:t>
              </a:r>
              <a:endParaRPr lang="he-IL" sz="1200" dirty="0">
                <a:cs typeface="Verdana" pitchFamily="34" charset="0"/>
              </a:endParaRPr>
            </a:p>
          </p:txBody>
        </p:sp>
        <p:sp>
          <p:nvSpPr>
            <p:cNvPr id="17" name="Oval 107"/>
            <p:cNvSpPr>
              <a:spLocks noChangeArrowheads="1"/>
            </p:cNvSpPr>
            <p:nvPr/>
          </p:nvSpPr>
          <p:spPr bwMode="auto">
            <a:xfrm>
              <a:off x="567" y="1528"/>
              <a:ext cx="213" cy="164"/>
            </a:xfrm>
            <a:prstGeom prst="ellipse">
              <a:avLst/>
            </a:prstGeom>
            <a:solidFill>
              <a:srgbClr val="A8C903"/>
            </a:solidFill>
            <a:ln w="12700">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His</a:t>
              </a:r>
              <a:endParaRPr lang="he-IL" sz="1200" dirty="0">
                <a:cs typeface="Verdana" pitchFamily="34" charset="0"/>
              </a:endParaRPr>
            </a:p>
          </p:txBody>
        </p:sp>
        <p:sp>
          <p:nvSpPr>
            <p:cNvPr id="18" name="Oval 108"/>
            <p:cNvSpPr>
              <a:spLocks noChangeArrowheads="1"/>
            </p:cNvSpPr>
            <p:nvPr/>
          </p:nvSpPr>
          <p:spPr bwMode="auto">
            <a:xfrm>
              <a:off x="785" y="1528"/>
              <a:ext cx="213"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Ala</a:t>
              </a:r>
              <a:endParaRPr lang="he-IL" sz="1200" dirty="0">
                <a:cs typeface="Verdana" pitchFamily="34" charset="0"/>
              </a:endParaRPr>
            </a:p>
          </p:txBody>
        </p:sp>
        <p:sp>
          <p:nvSpPr>
            <p:cNvPr id="19" name="Oval 109"/>
            <p:cNvSpPr>
              <a:spLocks noChangeArrowheads="1"/>
            </p:cNvSpPr>
            <p:nvPr/>
          </p:nvSpPr>
          <p:spPr bwMode="auto">
            <a:xfrm>
              <a:off x="1445" y="1528"/>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Thr</a:t>
              </a:r>
              <a:endParaRPr lang="he-IL" sz="1200" dirty="0">
                <a:cs typeface="Verdana" pitchFamily="34" charset="0"/>
              </a:endParaRPr>
            </a:p>
          </p:txBody>
        </p:sp>
        <p:sp>
          <p:nvSpPr>
            <p:cNvPr id="20" name="Oval 110"/>
            <p:cNvSpPr>
              <a:spLocks noChangeArrowheads="1"/>
            </p:cNvSpPr>
            <p:nvPr/>
          </p:nvSpPr>
          <p:spPr bwMode="auto">
            <a:xfrm>
              <a:off x="1884" y="1529"/>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Thr</a:t>
              </a:r>
              <a:endParaRPr lang="he-IL" sz="1200" dirty="0">
                <a:cs typeface="Verdana" pitchFamily="34" charset="0"/>
              </a:endParaRPr>
            </a:p>
          </p:txBody>
        </p:sp>
        <p:sp>
          <p:nvSpPr>
            <p:cNvPr id="21" name="Oval 111"/>
            <p:cNvSpPr>
              <a:spLocks noChangeArrowheads="1"/>
            </p:cNvSpPr>
            <p:nvPr/>
          </p:nvSpPr>
          <p:spPr bwMode="auto">
            <a:xfrm>
              <a:off x="2099" y="1529"/>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Ser</a:t>
              </a:r>
              <a:endParaRPr lang="he-IL" sz="1200" dirty="0">
                <a:cs typeface="Verdana" pitchFamily="34" charset="0"/>
              </a:endParaRPr>
            </a:p>
          </p:txBody>
        </p:sp>
        <p:sp>
          <p:nvSpPr>
            <p:cNvPr id="22" name="Oval 112"/>
            <p:cNvSpPr>
              <a:spLocks noChangeArrowheads="1"/>
            </p:cNvSpPr>
            <p:nvPr/>
          </p:nvSpPr>
          <p:spPr bwMode="auto">
            <a:xfrm>
              <a:off x="1664" y="1528"/>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Phe</a:t>
              </a:r>
              <a:endParaRPr lang="he-IL" sz="1200" dirty="0">
                <a:cs typeface="Verdana" pitchFamily="34" charset="0"/>
              </a:endParaRPr>
            </a:p>
          </p:txBody>
        </p:sp>
        <p:sp>
          <p:nvSpPr>
            <p:cNvPr id="23" name="Oval 113"/>
            <p:cNvSpPr>
              <a:spLocks noChangeArrowheads="1"/>
            </p:cNvSpPr>
            <p:nvPr/>
          </p:nvSpPr>
          <p:spPr bwMode="auto">
            <a:xfrm>
              <a:off x="1005" y="1528"/>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Glu</a:t>
              </a:r>
              <a:endParaRPr lang="he-IL" sz="1200" dirty="0">
                <a:cs typeface="Verdana" pitchFamily="34" charset="0"/>
              </a:endParaRPr>
            </a:p>
          </p:txBody>
        </p:sp>
        <p:sp>
          <p:nvSpPr>
            <p:cNvPr id="24" name="Oval 114"/>
            <p:cNvSpPr>
              <a:spLocks noChangeArrowheads="1"/>
            </p:cNvSpPr>
            <p:nvPr/>
          </p:nvSpPr>
          <p:spPr bwMode="auto">
            <a:xfrm>
              <a:off x="1225" y="1528"/>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Gly</a:t>
              </a:r>
              <a:endParaRPr lang="he-IL" sz="1200" dirty="0">
                <a:cs typeface="Verdana" pitchFamily="34" charset="0"/>
              </a:endParaRPr>
            </a:p>
          </p:txBody>
        </p:sp>
        <p:sp>
          <p:nvSpPr>
            <p:cNvPr id="25" name="Oval 115"/>
            <p:cNvSpPr>
              <a:spLocks noChangeArrowheads="1"/>
            </p:cNvSpPr>
            <p:nvPr/>
          </p:nvSpPr>
          <p:spPr bwMode="auto">
            <a:xfrm>
              <a:off x="2314" y="1548"/>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Asp</a:t>
              </a:r>
              <a:endParaRPr lang="he-IL" sz="1200" dirty="0">
                <a:cs typeface="Verdana" pitchFamily="34" charset="0"/>
              </a:endParaRPr>
            </a:p>
          </p:txBody>
        </p:sp>
        <p:sp>
          <p:nvSpPr>
            <p:cNvPr id="26" name="Oval 116"/>
            <p:cNvSpPr>
              <a:spLocks noChangeArrowheads="1"/>
            </p:cNvSpPr>
            <p:nvPr/>
          </p:nvSpPr>
          <p:spPr bwMode="auto">
            <a:xfrm>
              <a:off x="2480" y="1652"/>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Val</a:t>
              </a:r>
              <a:endParaRPr lang="he-IL" sz="1200" dirty="0">
                <a:cs typeface="Verdana" pitchFamily="34" charset="0"/>
              </a:endParaRPr>
            </a:p>
          </p:txBody>
        </p:sp>
        <p:sp>
          <p:nvSpPr>
            <p:cNvPr id="27" name="Oval 117"/>
            <p:cNvSpPr>
              <a:spLocks noChangeArrowheads="1"/>
            </p:cNvSpPr>
            <p:nvPr/>
          </p:nvSpPr>
          <p:spPr bwMode="auto">
            <a:xfrm>
              <a:off x="2488" y="1817"/>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Ser</a:t>
              </a:r>
              <a:endParaRPr lang="he-IL" sz="1200" dirty="0">
                <a:cs typeface="Verdana" pitchFamily="34" charset="0"/>
              </a:endParaRPr>
            </a:p>
          </p:txBody>
        </p:sp>
        <p:sp>
          <p:nvSpPr>
            <p:cNvPr id="28" name="Oval 118"/>
            <p:cNvSpPr>
              <a:spLocks noChangeArrowheads="1"/>
            </p:cNvSpPr>
            <p:nvPr/>
          </p:nvSpPr>
          <p:spPr bwMode="auto">
            <a:xfrm>
              <a:off x="2382" y="1964"/>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Ser</a:t>
              </a:r>
              <a:endParaRPr lang="he-IL" sz="1200" dirty="0">
                <a:cs typeface="Verdana" pitchFamily="34" charset="0"/>
              </a:endParaRPr>
            </a:p>
          </p:txBody>
        </p:sp>
        <p:sp>
          <p:nvSpPr>
            <p:cNvPr id="29" name="Oval 119"/>
            <p:cNvSpPr>
              <a:spLocks noChangeArrowheads="1"/>
            </p:cNvSpPr>
            <p:nvPr/>
          </p:nvSpPr>
          <p:spPr bwMode="auto">
            <a:xfrm>
              <a:off x="2168" y="19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Tyr</a:t>
              </a:r>
              <a:endParaRPr lang="he-IL" sz="1200" dirty="0">
                <a:cs typeface="Verdana" pitchFamily="34" charset="0"/>
              </a:endParaRPr>
            </a:p>
          </p:txBody>
        </p:sp>
        <p:sp>
          <p:nvSpPr>
            <p:cNvPr id="30" name="Oval 120"/>
            <p:cNvSpPr>
              <a:spLocks noChangeArrowheads="1"/>
            </p:cNvSpPr>
            <p:nvPr/>
          </p:nvSpPr>
          <p:spPr bwMode="auto">
            <a:xfrm>
              <a:off x="1949" y="19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Leu</a:t>
              </a:r>
              <a:endParaRPr lang="he-IL" sz="1200" dirty="0">
                <a:cs typeface="Verdana" pitchFamily="34" charset="0"/>
              </a:endParaRPr>
            </a:p>
          </p:txBody>
        </p:sp>
        <p:sp>
          <p:nvSpPr>
            <p:cNvPr id="31" name="Oval 121"/>
            <p:cNvSpPr>
              <a:spLocks noChangeArrowheads="1"/>
            </p:cNvSpPr>
            <p:nvPr/>
          </p:nvSpPr>
          <p:spPr bwMode="auto">
            <a:xfrm>
              <a:off x="1736" y="19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Glu</a:t>
              </a:r>
              <a:endParaRPr lang="he-IL" sz="1200" dirty="0">
                <a:cs typeface="Verdana" pitchFamily="34" charset="0"/>
              </a:endParaRPr>
            </a:p>
          </p:txBody>
        </p:sp>
        <p:sp>
          <p:nvSpPr>
            <p:cNvPr id="32" name="Oval 122"/>
            <p:cNvSpPr>
              <a:spLocks noChangeArrowheads="1"/>
            </p:cNvSpPr>
            <p:nvPr/>
          </p:nvSpPr>
          <p:spPr bwMode="auto">
            <a:xfrm>
              <a:off x="1522" y="19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Gly</a:t>
              </a:r>
              <a:endParaRPr lang="he-IL" sz="1200" dirty="0">
                <a:cs typeface="Verdana" pitchFamily="34" charset="0"/>
              </a:endParaRPr>
            </a:p>
          </p:txBody>
        </p:sp>
        <p:sp>
          <p:nvSpPr>
            <p:cNvPr id="33" name="Oval 123"/>
            <p:cNvSpPr>
              <a:spLocks noChangeArrowheads="1"/>
            </p:cNvSpPr>
            <p:nvPr/>
          </p:nvSpPr>
          <p:spPr bwMode="auto">
            <a:xfrm>
              <a:off x="1088" y="19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Ala</a:t>
              </a:r>
              <a:endParaRPr lang="he-IL" sz="1200" dirty="0">
                <a:cs typeface="Verdana" pitchFamily="34" charset="0"/>
              </a:endParaRPr>
            </a:p>
          </p:txBody>
        </p:sp>
        <p:sp>
          <p:nvSpPr>
            <p:cNvPr id="34" name="Oval 124"/>
            <p:cNvSpPr>
              <a:spLocks noChangeArrowheads="1"/>
            </p:cNvSpPr>
            <p:nvPr/>
          </p:nvSpPr>
          <p:spPr bwMode="auto">
            <a:xfrm>
              <a:off x="873" y="19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Ala</a:t>
              </a:r>
              <a:endParaRPr lang="he-IL" sz="1200" dirty="0">
                <a:cs typeface="Verdana" pitchFamily="34" charset="0"/>
              </a:endParaRPr>
            </a:p>
          </p:txBody>
        </p:sp>
        <p:sp>
          <p:nvSpPr>
            <p:cNvPr id="35" name="Oval 125"/>
            <p:cNvSpPr>
              <a:spLocks noChangeArrowheads="1"/>
            </p:cNvSpPr>
            <p:nvPr/>
          </p:nvSpPr>
          <p:spPr bwMode="auto">
            <a:xfrm>
              <a:off x="1306" y="19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Gln</a:t>
              </a:r>
              <a:endParaRPr lang="he-IL" sz="1200" dirty="0">
                <a:cs typeface="Verdana" pitchFamily="34" charset="0"/>
              </a:endParaRPr>
            </a:p>
          </p:txBody>
        </p:sp>
        <p:sp>
          <p:nvSpPr>
            <p:cNvPr id="36" name="Oval 126"/>
            <p:cNvSpPr>
              <a:spLocks noChangeArrowheads="1"/>
            </p:cNvSpPr>
            <p:nvPr/>
          </p:nvSpPr>
          <p:spPr bwMode="auto">
            <a:xfrm>
              <a:off x="655" y="19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Lys</a:t>
              </a:r>
              <a:endParaRPr lang="he-IL" sz="1200" dirty="0">
                <a:cs typeface="Verdana" pitchFamily="34" charset="0"/>
              </a:endParaRPr>
            </a:p>
          </p:txBody>
        </p:sp>
        <p:sp>
          <p:nvSpPr>
            <p:cNvPr id="37" name="Oval 127"/>
            <p:cNvSpPr>
              <a:spLocks noChangeArrowheads="1"/>
            </p:cNvSpPr>
            <p:nvPr/>
          </p:nvSpPr>
          <p:spPr bwMode="auto">
            <a:xfrm>
              <a:off x="476" y="2229"/>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Phe</a:t>
              </a:r>
              <a:endParaRPr lang="he-IL" sz="1200" dirty="0">
                <a:cs typeface="Verdana" pitchFamily="34" charset="0"/>
              </a:endParaRPr>
            </a:p>
          </p:txBody>
        </p:sp>
        <p:sp>
          <p:nvSpPr>
            <p:cNvPr id="38" name="Oval 128"/>
            <p:cNvSpPr>
              <a:spLocks noChangeArrowheads="1"/>
            </p:cNvSpPr>
            <p:nvPr/>
          </p:nvSpPr>
          <p:spPr bwMode="auto">
            <a:xfrm>
              <a:off x="476" y="2062"/>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Glu</a:t>
              </a:r>
              <a:endParaRPr lang="he-IL" sz="1200" dirty="0">
                <a:cs typeface="Verdana" pitchFamily="34" charset="0"/>
              </a:endParaRPr>
            </a:p>
          </p:txBody>
        </p:sp>
        <p:sp>
          <p:nvSpPr>
            <p:cNvPr id="39" name="Oval 129"/>
            <p:cNvSpPr>
              <a:spLocks noChangeArrowheads="1"/>
            </p:cNvSpPr>
            <p:nvPr/>
          </p:nvSpPr>
          <p:spPr bwMode="auto">
            <a:xfrm>
              <a:off x="601" y="23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Ile</a:t>
              </a:r>
              <a:endParaRPr lang="he-IL" sz="1200" dirty="0">
                <a:cs typeface="Verdana" pitchFamily="34" charset="0"/>
              </a:endParaRPr>
            </a:p>
          </p:txBody>
        </p:sp>
        <p:sp>
          <p:nvSpPr>
            <p:cNvPr id="40" name="Oval 130"/>
            <p:cNvSpPr>
              <a:spLocks noChangeArrowheads="1"/>
            </p:cNvSpPr>
            <p:nvPr/>
          </p:nvSpPr>
          <p:spPr bwMode="auto">
            <a:xfrm>
              <a:off x="817" y="23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Ala</a:t>
              </a:r>
              <a:endParaRPr lang="he-IL" sz="1200" dirty="0">
                <a:cs typeface="Verdana" pitchFamily="34" charset="0"/>
              </a:endParaRPr>
            </a:p>
          </p:txBody>
        </p:sp>
        <p:sp>
          <p:nvSpPr>
            <p:cNvPr id="41" name="Oval 131"/>
            <p:cNvSpPr>
              <a:spLocks noChangeArrowheads="1"/>
            </p:cNvSpPr>
            <p:nvPr/>
          </p:nvSpPr>
          <p:spPr bwMode="auto">
            <a:xfrm>
              <a:off x="1033" y="23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Trp</a:t>
              </a:r>
              <a:endParaRPr lang="he-IL" sz="1200" dirty="0">
                <a:cs typeface="Verdana" pitchFamily="34" charset="0"/>
              </a:endParaRPr>
            </a:p>
          </p:txBody>
        </p:sp>
        <p:sp>
          <p:nvSpPr>
            <p:cNvPr id="42" name="Oval 132"/>
            <p:cNvSpPr>
              <a:spLocks noChangeArrowheads="1"/>
            </p:cNvSpPr>
            <p:nvPr/>
          </p:nvSpPr>
          <p:spPr bwMode="auto">
            <a:xfrm>
              <a:off x="1253" y="2365"/>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Leu</a:t>
              </a:r>
              <a:endParaRPr lang="he-IL" sz="1200" dirty="0">
                <a:cs typeface="Verdana" pitchFamily="34" charset="0"/>
              </a:endParaRPr>
            </a:p>
          </p:txBody>
        </p:sp>
        <p:sp>
          <p:nvSpPr>
            <p:cNvPr id="43" name="Oval 133"/>
            <p:cNvSpPr>
              <a:spLocks noChangeArrowheads="1"/>
            </p:cNvSpPr>
            <p:nvPr/>
          </p:nvSpPr>
          <p:spPr bwMode="auto">
            <a:xfrm>
              <a:off x="2343" y="2365"/>
              <a:ext cx="213"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Gly</a:t>
              </a:r>
              <a:endParaRPr lang="he-IL" sz="1200" dirty="0">
                <a:cs typeface="Verdana" pitchFamily="34" charset="0"/>
              </a:endParaRPr>
            </a:p>
          </p:txBody>
        </p:sp>
        <p:sp>
          <p:nvSpPr>
            <p:cNvPr id="44" name="Oval 134"/>
            <p:cNvSpPr>
              <a:spLocks noChangeArrowheads="1"/>
            </p:cNvSpPr>
            <p:nvPr/>
          </p:nvSpPr>
          <p:spPr bwMode="auto">
            <a:xfrm>
              <a:off x="1472" y="23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Val</a:t>
              </a:r>
              <a:endParaRPr lang="he-IL" sz="1200" dirty="0">
                <a:cs typeface="Verdana" pitchFamily="34" charset="0"/>
              </a:endParaRPr>
            </a:p>
          </p:txBody>
        </p:sp>
        <p:sp>
          <p:nvSpPr>
            <p:cNvPr id="45" name="Oval 135"/>
            <p:cNvSpPr>
              <a:spLocks noChangeArrowheads="1"/>
            </p:cNvSpPr>
            <p:nvPr/>
          </p:nvSpPr>
          <p:spPr bwMode="auto">
            <a:xfrm>
              <a:off x="1904" y="23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Gly</a:t>
              </a:r>
              <a:endParaRPr lang="he-IL" sz="1200" dirty="0">
                <a:cs typeface="Verdana" pitchFamily="34" charset="0"/>
              </a:endParaRPr>
            </a:p>
          </p:txBody>
        </p:sp>
        <p:sp>
          <p:nvSpPr>
            <p:cNvPr id="46" name="Oval 136"/>
            <p:cNvSpPr>
              <a:spLocks noChangeArrowheads="1"/>
            </p:cNvSpPr>
            <p:nvPr/>
          </p:nvSpPr>
          <p:spPr bwMode="auto">
            <a:xfrm>
              <a:off x="2123" y="2365"/>
              <a:ext cx="214"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91427" tIns="45713" rIns="91427" bIns="45713" anchor="ctr"/>
            <a:lstStyle/>
            <a:p>
              <a:pPr algn="ctr">
                <a:defRPr/>
              </a:pPr>
              <a:r>
                <a:rPr lang="he-IL" sz="1200" dirty="0" err="1" smtClean="0">
                  <a:cs typeface="Verdana" pitchFamily="34" charset="0"/>
                </a:rPr>
                <a:t>Arg</a:t>
              </a:r>
              <a:endParaRPr lang="he-IL" sz="1200" dirty="0">
                <a:cs typeface="Verdana" pitchFamily="34" charset="0"/>
              </a:endParaRPr>
            </a:p>
          </p:txBody>
        </p:sp>
      </p:grpSp>
      <p:grpSp>
        <p:nvGrpSpPr>
          <p:cNvPr id="47" name="Group 46"/>
          <p:cNvGrpSpPr/>
          <p:nvPr/>
        </p:nvGrpSpPr>
        <p:grpSpPr>
          <a:xfrm>
            <a:off x="1151165" y="2798041"/>
            <a:ext cx="3992684" cy="1535787"/>
            <a:chOff x="2702612" y="2172513"/>
            <a:chExt cx="3992684" cy="1535787"/>
          </a:xfrm>
        </p:grpSpPr>
        <p:sp>
          <p:nvSpPr>
            <p:cNvPr id="48" name="Freeform 90"/>
            <p:cNvSpPr>
              <a:spLocks/>
            </p:cNvSpPr>
            <p:nvPr/>
          </p:nvSpPr>
          <p:spPr bwMode="auto">
            <a:xfrm rot="1713454">
              <a:off x="3451321" y="2790022"/>
              <a:ext cx="852848" cy="67330"/>
            </a:xfrm>
            <a:custGeom>
              <a:avLst/>
              <a:gdLst>
                <a:gd name="T0" fmla="*/ 0 w 3717235"/>
                <a:gd name="T1" fmla="*/ 0 h 397565"/>
                <a:gd name="T2" fmla="*/ 0 w 3717235"/>
                <a:gd name="T3" fmla="*/ 0 h 397565"/>
                <a:gd name="T4" fmla="*/ 0 w 3717235"/>
                <a:gd name="T5" fmla="*/ 0 h 397565"/>
                <a:gd name="T6" fmla="*/ 0 w 3717235"/>
                <a:gd name="T7" fmla="*/ 0 h 397565"/>
                <a:gd name="T8" fmla="*/ 0 w 3717235"/>
                <a:gd name="T9" fmla="*/ 0 h 397565"/>
                <a:gd name="T10" fmla="*/ 0 w 3717235"/>
                <a:gd name="T11" fmla="*/ 0 h 397565"/>
                <a:gd name="T12" fmla="*/ 0 w 3717235"/>
                <a:gd name="T13" fmla="*/ 0 h 397565"/>
                <a:gd name="T14" fmla="*/ 0 w 3717235"/>
                <a:gd name="T15" fmla="*/ 0 h 397565"/>
                <a:gd name="T16" fmla="*/ 0 w 3717235"/>
                <a:gd name="T17" fmla="*/ 0 h 397565"/>
                <a:gd name="T18" fmla="*/ 0 w 3717235"/>
                <a:gd name="T19" fmla="*/ 0 h 397565"/>
                <a:gd name="T20" fmla="*/ 0 w 3717235"/>
                <a:gd name="T21" fmla="*/ 0 h 397565"/>
                <a:gd name="T22" fmla="*/ 0 w 3717235"/>
                <a:gd name="T23" fmla="*/ 0 h 397565"/>
                <a:gd name="T24" fmla="*/ 0 w 3717235"/>
                <a:gd name="T25" fmla="*/ 0 h 397565"/>
                <a:gd name="T26" fmla="*/ 0 w 3717235"/>
                <a:gd name="T27" fmla="*/ 0 h 3975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17235"/>
                <a:gd name="T43" fmla="*/ 0 h 397565"/>
                <a:gd name="T44" fmla="*/ 3717235 w 3717235"/>
                <a:gd name="T45" fmla="*/ 397565 h 3975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17235" h="397565">
                  <a:moveTo>
                    <a:pt x="0" y="397565"/>
                  </a:moveTo>
                  <a:lnTo>
                    <a:pt x="238539" y="159026"/>
                  </a:lnTo>
                  <a:lnTo>
                    <a:pt x="536713" y="377687"/>
                  </a:lnTo>
                  <a:lnTo>
                    <a:pt x="854765" y="159026"/>
                  </a:lnTo>
                  <a:lnTo>
                    <a:pt x="1172818" y="357809"/>
                  </a:lnTo>
                  <a:lnTo>
                    <a:pt x="1530626" y="99391"/>
                  </a:lnTo>
                  <a:lnTo>
                    <a:pt x="1789044" y="318052"/>
                  </a:lnTo>
                  <a:lnTo>
                    <a:pt x="2047461" y="79513"/>
                  </a:lnTo>
                  <a:lnTo>
                    <a:pt x="2385391" y="298174"/>
                  </a:lnTo>
                  <a:lnTo>
                    <a:pt x="2623931" y="39757"/>
                  </a:lnTo>
                  <a:lnTo>
                    <a:pt x="2941983" y="318052"/>
                  </a:lnTo>
                  <a:lnTo>
                    <a:pt x="3101009" y="0"/>
                  </a:lnTo>
                  <a:lnTo>
                    <a:pt x="3478696" y="218661"/>
                  </a:lnTo>
                  <a:lnTo>
                    <a:pt x="3717235" y="39757"/>
                  </a:lnTo>
                </a:path>
              </a:pathLst>
            </a:cu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endParaRPr lang="en-NZ"/>
            </a:p>
          </p:txBody>
        </p:sp>
        <p:sp>
          <p:nvSpPr>
            <p:cNvPr id="49" name="Text Box 51"/>
            <p:cNvSpPr txBox="1">
              <a:spLocks noChangeArrowheads="1"/>
            </p:cNvSpPr>
            <p:nvPr/>
          </p:nvSpPr>
          <p:spPr bwMode="auto">
            <a:xfrm>
              <a:off x="2702612" y="2172513"/>
              <a:ext cx="1790849"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sz="1600" b="1">
                  <a:solidFill>
                    <a:srgbClr val="001965"/>
                  </a:solidFill>
                  <a:latin typeface="Verdana" pitchFamily="34" charset="0"/>
                  <a:cs typeface="Arial" pitchFamily="34" charset="0"/>
                </a:defRPr>
              </a:lvl1pPr>
              <a:lvl2pPr marL="742950" indent="-285750" eaLnBrk="0" hangingPunct="0">
                <a:defRPr sz="1600" b="1">
                  <a:solidFill>
                    <a:srgbClr val="001965"/>
                  </a:solidFill>
                  <a:latin typeface="Verdana" pitchFamily="34" charset="0"/>
                  <a:cs typeface="Arial" pitchFamily="34" charset="0"/>
                </a:defRPr>
              </a:lvl2pPr>
              <a:lvl3pPr marL="1143000" indent="-228600" eaLnBrk="0" hangingPunct="0">
                <a:defRPr sz="1600" b="1">
                  <a:solidFill>
                    <a:srgbClr val="001965"/>
                  </a:solidFill>
                  <a:latin typeface="Verdana" pitchFamily="34" charset="0"/>
                  <a:cs typeface="Arial" pitchFamily="34" charset="0"/>
                </a:defRPr>
              </a:lvl3pPr>
              <a:lvl4pPr marL="1600200" indent="-228600" eaLnBrk="0" hangingPunct="0">
                <a:defRPr sz="1600" b="1">
                  <a:solidFill>
                    <a:srgbClr val="001965"/>
                  </a:solidFill>
                  <a:latin typeface="Verdana" pitchFamily="34" charset="0"/>
                  <a:cs typeface="Arial" pitchFamily="34" charset="0"/>
                </a:defRPr>
              </a:lvl4pPr>
              <a:lvl5pPr marL="2057400" indent="-228600" eaLnBrk="0" hangingPunct="0">
                <a:defRPr sz="1600" b="1">
                  <a:solidFill>
                    <a:srgbClr val="001965"/>
                  </a:solidFill>
                  <a:latin typeface="Verdana" pitchFamily="34" charset="0"/>
                  <a:cs typeface="Arial" pitchFamily="34" charset="0"/>
                </a:defRPr>
              </a:lvl5pPr>
              <a:lvl6pPr marL="2514600" indent="-228600" eaLnBrk="0" fontAlgn="base" hangingPunct="0">
                <a:spcBef>
                  <a:spcPct val="0"/>
                </a:spcBef>
                <a:spcAft>
                  <a:spcPct val="0"/>
                </a:spcAft>
                <a:defRPr sz="1600" b="1">
                  <a:solidFill>
                    <a:srgbClr val="001965"/>
                  </a:solidFill>
                  <a:latin typeface="Verdana" pitchFamily="34" charset="0"/>
                  <a:cs typeface="Arial" pitchFamily="34" charset="0"/>
                </a:defRPr>
              </a:lvl6pPr>
              <a:lvl7pPr marL="2971800" indent="-228600" eaLnBrk="0" fontAlgn="base" hangingPunct="0">
                <a:spcBef>
                  <a:spcPct val="0"/>
                </a:spcBef>
                <a:spcAft>
                  <a:spcPct val="0"/>
                </a:spcAft>
                <a:defRPr sz="1600" b="1">
                  <a:solidFill>
                    <a:srgbClr val="001965"/>
                  </a:solidFill>
                  <a:latin typeface="Verdana" pitchFamily="34" charset="0"/>
                  <a:cs typeface="Arial" pitchFamily="34" charset="0"/>
                </a:defRPr>
              </a:lvl7pPr>
              <a:lvl8pPr marL="3429000" indent="-228600" eaLnBrk="0" fontAlgn="base" hangingPunct="0">
                <a:spcBef>
                  <a:spcPct val="0"/>
                </a:spcBef>
                <a:spcAft>
                  <a:spcPct val="0"/>
                </a:spcAft>
                <a:defRPr sz="1600" b="1">
                  <a:solidFill>
                    <a:srgbClr val="001965"/>
                  </a:solidFill>
                  <a:latin typeface="Verdana" pitchFamily="34" charset="0"/>
                  <a:cs typeface="Arial" pitchFamily="34" charset="0"/>
                </a:defRPr>
              </a:lvl8pPr>
              <a:lvl9pPr marL="3886200" indent="-228600" eaLnBrk="0" fontAlgn="base" hangingPunct="0">
                <a:spcBef>
                  <a:spcPct val="0"/>
                </a:spcBef>
                <a:spcAft>
                  <a:spcPct val="0"/>
                </a:spcAft>
                <a:defRPr sz="1600" b="1">
                  <a:solidFill>
                    <a:srgbClr val="001965"/>
                  </a:solidFill>
                  <a:latin typeface="Verdana" pitchFamily="34" charset="0"/>
                  <a:cs typeface="Arial" pitchFamily="34" charset="0"/>
                </a:defRPr>
              </a:lvl9pPr>
            </a:lstStyle>
            <a:p>
              <a:pPr algn="ctr" eaLnBrk="1" hangingPunct="1"/>
              <a:r>
                <a:rPr lang="he-IL" dirty="0" smtClean="0"/>
                <a:t>C-16 </a:t>
              </a:r>
              <a:r>
                <a:rPr lang="he-IL" dirty="0" err="1" smtClean="0"/>
                <a:t>fatty</a:t>
              </a:r>
              <a:r>
                <a:rPr lang="he-IL" dirty="0" smtClean="0"/>
                <a:t> </a:t>
              </a:r>
              <a:r>
                <a:rPr lang="he-IL" dirty="0" err="1" smtClean="0"/>
                <a:t>acid</a:t>
              </a:r>
              <a:r>
                <a:rPr lang="he-IL" dirty="0" smtClean="0"/>
                <a:t/>
              </a:r>
              <a:br>
                <a:rPr lang="he-IL" dirty="0" smtClean="0"/>
              </a:br>
              <a:r>
                <a:rPr lang="he-IL" dirty="0" smtClean="0"/>
                <a:t>(</a:t>
              </a:r>
              <a:r>
                <a:rPr lang="he-IL" dirty="0" err="1" smtClean="0"/>
                <a:t>palmitoyl</a:t>
              </a:r>
              <a:r>
                <a:rPr lang="he-IL" dirty="0" smtClean="0"/>
                <a:t>)</a:t>
              </a:r>
              <a:endParaRPr lang="he-IL" dirty="0"/>
            </a:p>
          </p:txBody>
        </p:sp>
        <p:sp>
          <p:nvSpPr>
            <p:cNvPr id="50" name="Freeform 90"/>
            <p:cNvSpPr>
              <a:spLocks/>
            </p:cNvSpPr>
            <p:nvPr/>
          </p:nvSpPr>
          <p:spPr bwMode="auto">
            <a:xfrm rot="1713454">
              <a:off x="3487717" y="2852990"/>
              <a:ext cx="852848" cy="107049"/>
            </a:xfrm>
            <a:custGeom>
              <a:avLst/>
              <a:gdLst>
                <a:gd name="T0" fmla="*/ 0 w 3717235"/>
                <a:gd name="T1" fmla="*/ 0 h 397565"/>
                <a:gd name="T2" fmla="*/ 0 w 3717235"/>
                <a:gd name="T3" fmla="*/ 0 h 397565"/>
                <a:gd name="T4" fmla="*/ 0 w 3717235"/>
                <a:gd name="T5" fmla="*/ 0 h 397565"/>
                <a:gd name="T6" fmla="*/ 0 w 3717235"/>
                <a:gd name="T7" fmla="*/ 0 h 397565"/>
                <a:gd name="T8" fmla="*/ 0 w 3717235"/>
                <a:gd name="T9" fmla="*/ 0 h 397565"/>
                <a:gd name="T10" fmla="*/ 0 w 3717235"/>
                <a:gd name="T11" fmla="*/ 0 h 397565"/>
                <a:gd name="T12" fmla="*/ 0 w 3717235"/>
                <a:gd name="T13" fmla="*/ 0 h 397565"/>
                <a:gd name="T14" fmla="*/ 0 w 3717235"/>
                <a:gd name="T15" fmla="*/ 0 h 397565"/>
                <a:gd name="T16" fmla="*/ 0 w 3717235"/>
                <a:gd name="T17" fmla="*/ 0 h 397565"/>
                <a:gd name="T18" fmla="*/ 0 w 3717235"/>
                <a:gd name="T19" fmla="*/ 0 h 397565"/>
                <a:gd name="T20" fmla="*/ 0 w 3717235"/>
                <a:gd name="T21" fmla="*/ 0 h 397565"/>
                <a:gd name="T22" fmla="*/ 0 w 3717235"/>
                <a:gd name="T23" fmla="*/ 0 h 397565"/>
                <a:gd name="T24" fmla="*/ 0 w 3717235"/>
                <a:gd name="T25" fmla="*/ 0 h 397565"/>
                <a:gd name="T26" fmla="*/ 0 w 3717235"/>
                <a:gd name="T27" fmla="*/ 0 h 3975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17235"/>
                <a:gd name="T43" fmla="*/ 0 h 397565"/>
                <a:gd name="T44" fmla="*/ 3717235 w 3717235"/>
                <a:gd name="T45" fmla="*/ 397565 h 3975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17235" h="397565">
                  <a:moveTo>
                    <a:pt x="0" y="397565"/>
                  </a:moveTo>
                  <a:lnTo>
                    <a:pt x="238539" y="159026"/>
                  </a:lnTo>
                  <a:lnTo>
                    <a:pt x="536713" y="377687"/>
                  </a:lnTo>
                  <a:lnTo>
                    <a:pt x="854765" y="159026"/>
                  </a:lnTo>
                  <a:lnTo>
                    <a:pt x="1172818" y="357809"/>
                  </a:lnTo>
                  <a:lnTo>
                    <a:pt x="1530626" y="99391"/>
                  </a:lnTo>
                  <a:lnTo>
                    <a:pt x="1789044" y="318052"/>
                  </a:lnTo>
                  <a:lnTo>
                    <a:pt x="2047461" y="79513"/>
                  </a:lnTo>
                  <a:lnTo>
                    <a:pt x="2385391" y="298174"/>
                  </a:lnTo>
                  <a:lnTo>
                    <a:pt x="2623931" y="39757"/>
                  </a:lnTo>
                  <a:lnTo>
                    <a:pt x="2941983" y="318052"/>
                  </a:lnTo>
                  <a:lnTo>
                    <a:pt x="3101009" y="0"/>
                  </a:lnTo>
                  <a:lnTo>
                    <a:pt x="3478696" y="218661"/>
                  </a:lnTo>
                  <a:lnTo>
                    <a:pt x="3717235" y="39757"/>
                  </a:lnTo>
                </a:path>
              </a:pathLst>
            </a:custGeom>
            <a:no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80" tIns="34290" rIns="68580" bIns="34290" anchor="ctr"/>
            <a:lstStyle/>
            <a:p>
              <a:pPr>
                <a:defRPr/>
              </a:pPr>
              <a:endParaRPr lang="en-GB" dirty="0">
                <a:cs typeface="Verdana" pitchFamily="34" charset="0"/>
              </a:endParaRPr>
            </a:p>
          </p:txBody>
        </p:sp>
        <p:sp>
          <p:nvSpPr>
            <p:cNvPr id="51" name="Oval 18"/>
            <p:cNvSpPr>
              <a:spLocks noChangeArrowheads="1"/>
            </p:cNvSpPr>
            <p:nvPr/>
          </p:nvSpPr>
          <p:spPr bwMode="auto">
            <a:xfrm>
              <a:off x="4276279" y="2610778"/>
              <a:ext cx="240205"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His</a:t>
              </a:r>
              <a:endParaRPr lang="he-IL" sz="1200" dirty="0">
                <a:cs typeface="Verdana" pitchFamily="34" charset="0"/>
              </a:endParaRPr>
            </a:p>
          </p:txBody>
        </p:sp>
        <p:sp>
          <p:nvSpPr>
            <p:cNvPr id="52" name="Oval 19"/>
            <p:cNvSpPr>
              <a:spLocks noChangeArrowheads="1"/>
            </p:cNvSpPr>
            <p:nvPr/>
          </p:nvSpPr>
          <p:spPr bwMode="auto">
            <a:xfrm>
              <a:off x="4523763" y="2610778"/>
              <a:ext cx="240205"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Ala</a:t>
              </a:r>
              <a:endParaRPr lang="he-IL" sz="1200" dirty="0">
                <a:cs typeface="Verdana" pitchFamily="34" charset="0"/>
              </a:endParaRPr>
            </a:p>
          </p:txBody>
        </p:sp>
        <p:sp>
          <p:nvSpPr>
            <p:cNvPr id="53" name="Oval 20"/>
            <p:cNvSpPr>
              <a:spLocks noChangeArrowheads="1"/>
            </p:cNvSpPr>
            <p:nvPr/>
          </p:nvSpPr>
          <p:spPr bwMode="auto">
            <a:xfrm>
              <a:off x="5271055" y="2610778"/>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Thr</a:t>
              </a:r>
              <a:endParaRPr lang="he-IL" sz="1200" dirty="0">
                <a:cs typeface="Verdana" pitchFamily="34" charset="0"/>
              </a:endParaRPr>
            </a:p>
          </p:txBody>
        </p:sp>
        <p:sp>
          <p:nvSpPr>
            <p:cNvPr id="54" name="Oval 21"/>
            <p:cNvSpPr>
              <a:spLocks noChangeArrowheads="1"/>
            </p:cNvSpPr>
            <p:nvPr/>
          </p:nvSpPr>
          <p:spPr bwMode="auto">
            <a:xfrm>
              <a:off x="5769664" y="2611859"/>
              <a:ext cx="240205" cy="179496"/>
            </a:xfrm>
            <a:prstGeom prst="ellipse">
              <a:avLst/>
            </a:prstGeom>
            <a:solidFill>
              <a:srgbClr val="A8C903"/>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Thr</a:t>
              </a:r>
              <a:endParaRPr lang="he-IL" sz="1200" dirty="0">
                <a:cs typeface="Verdana" pitchFamily="34" charset="0"/>
              </a:endParaRPr>
            </a:p>
          </p:txBody>
        </p:sp>
        <p:sp>
          <p:nvSpPr>
            <p:cNvPr id="55" name="Oval 22"/>
            <p:cNvSpPr>
              <a:spLocks noChangeArrowheads="1"/>
            </p:cNvSpPr>
            <p:nvPr/>
          </p:nvSpPr>
          <p:spPr bwMode="auto">
            <a:xfrm>
              <a:off x="6013512" y="2611859"/>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Ser</a:t>
              </a:r>
              <a:endParaRPr lang="he-IL" sz="1200" dirty="0">
                <a:cs typeface="Verdana" pitchFamily="34" charset="0"/>
              </a:endParaRPr>
            </a:p>
          </p:txBody>
        </p:sp>
        <p:sp>
          <p:nvSpPr>
            <p:cNvPr id="56" name="Oval 23"/>
            <p:cNvSpPr>
              <a:spLocks noChangeArrowheads="1"/>
            </p:cNvSpPr>
            <p:nvPr/>
          </p:nvSpPr>
          <p:spPr bwMode="auto">
            <a:xfrm>
              <a:off x="5519749" y="2610778"/>
              <a:ext cx="241417"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Phe</a:t>
              </a:r>
              <a:endParaRPr lang="he-IL" sz="1200" dirty="0">
                <a:cs typeface="Verdana" pitchFamily="34" charset="0"/>
              </a:endParaRPr>
            </a:p>
          </p:txBody>
        </p:sp>
        <p:sp>
          <p:nvSpPr>
            <p:cNvPr id="57" name="Oval 24"/>
            <p:cNvSpPr>
              <a:spLocks noChangeArrowheads="1"/>
            </p:cNvSpPr>
            <p:nvPr/>
          </p:nvSpPr>
          <p:spPr bwMode="auto">
            <a:xfrm>
              <a:off x="4771239" y="2610778"/>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Glu</a:t>
              </a:r>
              <a:endParaRPr lang="he-IL" sz="1200" dirty="0">
                <a:cs typeface="Verdana" pitchFamily="34" charset="0"/>
              </a:endParaRPr>
            </a:p>
          </p:txBody>
        </p:sp>
        <p:sp>
          <p:nvSpPr>
            <p:cNvPr id="58" name="Oval 25"/>
            <p:cNvSpPr>
              <a:spLocks noChangeArrowheads="1"/>
            </p:cNvSpPr>
            <p:nvPr/>
          </p:nvSpPr>
          <p:spPr bwMode="auto">
            <a:xfrm>
              <a:off x="5022356" y="2610778"/>
              <a:ext cx="241417"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Gly</a:t>
              </a:r>
              <a:endParaRPr lang="he-IL" sz="1200" dirty="0">
                <a:cs typeface="Verdana" pitchFamily="34" charset="0"/>
              </a:endParaRPr>
            </a:p>
          </p:txBody>
        </p:sp>
        <p:sp>
          <p:nvSpPr>
            <p:cNvPr id="59" name="Oval 26"/>
            <p:cNvSpPr>
              <a:spLocks noChangeArrowheads="1"/>
            </p:cNvSpPr>
            <p:nvPr/>
          </p:nvSpPr>
          <p:spPr bwMode="auto">
            <a:xfrm>
              <a:off x="6256146" y="2632403"/>
              <a:ext cx="241418" cy="179496"/>
            </a:xfrm>
            <a:prstGeom prst="ellipse">
              <a:avLst/>
            </a:prstGeom>
            <a:solidFill>
              <a:srgbClr val="A8C903"/>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Asp</a:t>
              </a:r>
              <a:endParaRPr lang="he-IL" sz="1200" dirty="0">
                <a:cs typeface="Verdana" pitchFamily="34" charset="0"/>
              </a:endParaRPr>
            </a:p>
          </p:txBody>
        </p:sp>
        <p:sp>
          <p:nvSpPr>
            <p:cNvPr id="60" name="Oval 27"/>
            <p:cNvSpPr>
              <a:spLocks noChangeArrowheads="1"/>
            </p:cNvSpPr>
            <p:nvPr/>
          </p:nvSpPr>
          <p:spPr bwMode="auto">
            <a:xfrm>
              <a:off x="6445399" y="2747024"/>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Val</a:t>
              </a:r>
              <a:endParaRPr lang="he-IL" sz="1200" dirty="0">
                <a:cs typeface="Verdana" pitchFamily="34" charset="0"/>
              </a:endParaRPr>
            </a:p>
          </p:txBody>
        </p:sp>
        <p:sp>
          <p:nvSpPr>
            <p:cNvPr id="61" name="Oval 28"/>
            <p:cNvSpPr>
              <a:spLocks noChangeArrowheads="1"/>
            </p:cNvSpPr>
            <p:nvPr/>
          </p:nvSpPr>
          <p:spPr bwMode="auto">
            <a:xfrm>
              <a:off x="6453879" y="2927601"/>
              <a:ext cx="241417"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Ser</a:t>
              </a:r>
              <a:endParaRPr lang="he-IL" sz="1200" dirty="0">
                <a:cs typeface="Verdana" pitchFamily="34" charset="0"/>
              </a:endParaRPr>
            </a:p>
          </p:txBody>
        </p:sp>
        <p:sp>
          <p:nvSpPr>
            <p:cNvPr id="62" name="Oval 29"/>
            <p:cNvSpPr>
              <a:spLocks noChangeArrowheads="1"/>
            </p:cNvSpPr>
            <p:nvPr/>
          </p:nvSpPr>
          <p:spPr bwMode="auto">
            <a:xfrm>
              <a:off x="6334998" y="3088712"/>
              <a:ext cx="240205" cy="17841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Ser</a:t>
              </a:r>
              <a:endParaRPr lang="he-IL" sz="1200" dirty="0">
                <a:cs typeface="Verdana" pitchFamily="34" charset="0"/>
              </a:endParaRPr>
            </a:p>
          </p:txBody>
        </p:sp>
        <p:sp>
          <p:nvSpPr>
            <p:cNvPr id="63" name="Oval 30"/>
            <p:cNvSpPr>
              <a:spLocks noChangeArrowheads="1"/>
            </p:cNvSpPr>
            <p:nvPr/>
          </p:nvSpPr>
          <p:spPr bwMode="auto">
            <a:xfrm>
              <a:off x="6091158" y="3089796"/>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Tyr</a:t>
              </a:r>
              <a:endParaRPr lang="he-IL" sz="1200" dirty="0">
                <a:cs typeface="Verdana" pitchFamily="34" charset="0"/>
              </a:endParaRPr>
            </a:p>
          </p:txBody>
        </p:sp>
        <p:sp>
          <p:nvSpPr>
            <p:cNvPr id="64" name="Oval 31"/>
            <p:cNvSpPr>
              <a:spLocks noChangeArrowheads="1"/>
            </p:cNvSpPr>
            <p:nvPr/>
          </p:nvSpPr>
          <p:spPr bwMode="auto">
            <a:xfrm>
              <a:off x="5843675" y="3089796"/>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Leu</a:t>
              </a:r>
              <a:endParaRPr lang="he-IL" sz="1200" dirty="0">
                <a:cs typeface="Verdana" pitchFamily="34" charset="0"/>
              </a:endParaRPr>
            </a:p>
          </p:txBody>
        </p:sp>
        <p:sp>
          <p:nvSpPr>
            <p:cNvPr id="65" name="Oval 32"/>
            <p:cNvSpPr>
              <a:spLocks noChangeArrowheads="1"/>
            </p:cNvSpPr>
            <p:nvPr/>
          </p:nvSpPr>
          <p:spPr bwMode="auto">
            <a:xfrm>
              <a:off x="5602244" y="3089796"/>
              <a:ext cx="241417"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Glu</a:t>
              </a:r>
              <a:endParaRPr lang="he-IL" sz="1200" dirty="0">
                <a:cs typeface="Verdana" pitchFamily="34" charset="0"/>
              </a:endParaRPr>
            </a:p>
          </p:txBody>
        </p:sp>
        <p:sp>
          <p:nvSpPr>
            <p:cNvPr id="66" name="Oval 33"/>
            <p:cNvSpPr>
              <a:spLocks noChangeArrowheads="1"/>
            </p:cNvSpPr>
            <p:nvPr/>
          </p:nvSpPr>
          <p:spPr bwMode="auto">
            <a:xfrm>
              <a:off x="5358408" y="3089796"/>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Gly</a:t>
              </a:r>
              <a:endParaRPr lang="he-IL" sz="1200" dirty="0">
                <a:cs typeface="Verdana" pitchFamily="34" charset="0"/>
              </a:endParaRPr>
            </a:p>
          </p:txBody>
        </p:sp>
        <p:sp>
          <p:nvSpPr>
            <p:cNvPr id="67" name="Oval 34"/>
            <p:cNvSpPr>
              <a:spLocks noChangeArrowheads="1"/>
            </p:cNvSpPr>
            <p:nvPr/>
          </p:nvSpPr>
          <p:spPr bwMode="auto">
            <a:xfrm>
              <a:off x="4867072" y="3089796"/>
              <a:ext cx="241417"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Ala</a:t>
              </a:r>
              <a:endParaRPr lang="he-IL" sz="1200" dirty="0">
                <a:cs typeface="Verdana" pitchFamily="34" charset="0"/>
              </a:endParaRPr>
            </a:p>
          </p:txBody>
        </p:sp>
        <p:sp>
          <p:nvSpPr>
            <p:cNvPr id="68" name="Oval 35"/>
            <p:cNvSpPr>
              <a:spLocks noChangeArrowheads="1"/>
            </p:cNvSpPr>
            <p:nvPr/>
          </p:nvSpPr>
          <p:spPr bwMode="auto">
            <a:xfrm>
              <a:off x="4623235" y="3089796"/>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Ala</a:t>
              </a:r>
              <a:endParaRPr lang="he-IL" sz="1200" dirty="0">
                <a:cs typeface="Verdana" pitchFamily="34" charset="0"/>
              </a:endParaRPr>
            </a:p>
          </p:txBody>
        </p:sp>
        <p:sp>
          <p:nvSpPr>
            <p:cNvPr id="69" name="Oval 36"/>
            <p:cNvSpPr>
              <a:spLocks noChangeArrowheads="1"/>
            </p:cNvSpPr>
            <p:nvPr/>
          </p:nvSpPr>
          <p:spPr bwMode="auto">
            <a:xfrm>
              <a:off x="5114556" y="3089796"/>
              <a:ext cx="241417"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Gln</a:t>
              </a:r>
              <a:endParaRPr lang="he-IL" sz="1200" dirty="0">
                <a:cs typeface="Verdana" pitchFamily="34" charset="0"/>
              </a:endParaRPr>
            </a:p>
          </p:txBody>
        </p:sp>
        <p:sp>
          <p:nvSpPr>
            <p:cNvPr id="70" name="Oval 37"/>
            <p:cNvSpPr>
              <a:spLocks noChangeArrowheads="1"/>
            </p:cNvSpPr>
            <p:nvPr/>
          </p:nvSpPr>
          <p:spPr bwMode="auto">
            <a:xfrm>
              <a:off x="4375758" y="3089796"/>
              <a:ext cx="240205"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Lys</a:t>
              </a:r>
              <a:endParaRPr lang="he-IL" sz="1200" dirty="0">
                <a:cs typeface="Verdana" pitchFamily="34" charset="0"/>
              </a:endParaRPr>
            </a:p>
          </p:txBody>
        </p:sp>
        <p:sp>
          <p:nvSpPr>
            <p:cNvPr id="71" name="Oval 38"/>
            <p:cNvSpPr>
              <a:spLocks noChangeArrowheads="1"/>
            </p:cNvSpPr>
            <p:nvPr/>
          </p:nvSpPr>
          <p:spPr bwMode="auto">
            <a:xfrm>
              <a:off x="4171948" y="3379586"/>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Phe</a:t>
              </a:r>
              <a:endParaRPr lang="he-IL" sz="1200" dirty="0">
                <a:cs typeface="Verdana" pitchFamily="34" charset="0"/>
              </a:endParaRPr>
            </a:p>
          </p:txBody>
        </p:sp>
        <p:sp>
          <p:nvSpPr>
            <p:cNvPr id="72" name="Oval 39"/>
            <p:cNvSpPr>
              <a:spLocks noChangeArrowheads="1"/>
            </p:cNvSpPr>
            <p:nvPr/>
          </p:nvSpPr>
          <p:spPr bwMode="auto">
            <a:xfrm>
              <a:off x="4171948" y="3195764"/>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Glu</a:t>
              </a:r>
              <a:endParaRPr lang="he-IL" sz="1200" dirty="0">
                <a:cs typeface="Verdana" pitchFamily="34" charset="0"/>
              </a:endParaRPr>
            </a:p>
          </p:txBody>
        </p:sp>
        <p:sp>
          <p:nvSpPr>
            <p:cNvPr id="73" name="Oval 40"/>
            <p:cNvSpPr>
              <a:spLocks noChangeArrowheads="1"/>
            </p:cNvSpPr>
            <p:nvPr/>
          </p:nvSpPr>
          <p:spPr bwMode="auto">
            <a:xfrm>
              <a:off x="4313874" y="3527722"/>
              <a:ext cx="241417"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Ile</a:t>
              </a:r>
              <a:endParaRPr lang="he-IL" sz="1200" dirty="0">
                <a:cs typeface="Verdana" pitchFamily="34" charset="0"/>
              </a:endParaRPr>
            </a:p>
          </p:txBody>
        </p:sp>
        <p:sp>
          <p:nvSpPr>
            <p:cNvPr id="74" name="Oval 41"/>
            <p:cNvSpPr>
              <a:spLocks noChangeArrowheads="1"/>
            </p:cNvSpPr>
            <p:nvPr/>
          </p:nvSpPr>
          <p:spPr bwMode="auto">
            <a:xfrm>
              <a:off x="4560150" y="3527722"/>
              <a:ext cx="240205"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Ala</a:t>
              </a:r>
              <a:endParaRPr lang="he-IL" sz="1200" dirty="0">
                <a:cs typeface="Verdana" pitchFamily="34" charset="0"/>
              </a:endParaRPr>
            </a:p>
          </p:txBody>
        </p:sp>
        <p:sp>
          <p:nvSpPr>
            <p:cNvPr id="75" name="Oval 42"/>
            <p:cNvSpPr>
              <a:spLocks noChangeArrowheads="1"/>
            </p:cNvSpPr>
            <p:nvPr/>
          </p:nvSpPr>
          <p:spPr bwMode="auto">
            <a:xfrm>
              <a:off x="4805215" y="3527722"/>
              <a:ext cx="240205"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Trp</a:t>
              </a:r>
              <a:endParaRPr lang="he-IL" sz="1200" dirty="0">
                <a:cs typeface="Verdana" pitchFamily="34" charset="0"/>
              </a:endParaRPr>
            </a:p>
          </p:txBody>
        </p:sp>
        <p:sp>
          <p:nvSpPr>
            <p:cNvPr id="76" name="Oval 43"/>
            <p:cNvSpPr>
              <a:spLocks noChangeArrowheads="1"/>
            </p:cNvSpPr>
            <p:nvPr/>
          </p:nvSpPr>
          <p:spPr bwMode="auto">
            <a:xfrm>
              <a:off x="5052687" y="3528804"/>
              <a:ext cx="241418"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Leu</a:t>
              </a:r>
              <a:endParaRPr lang="he-IL" sz="1200" dirty="0">
                <a:cs typeface="Verdana" pitchFamily="34" charset="0"/>
              </a:endParaRPr>
            </a:p>
          </p:txBody>
        </p:sp>
        <p:sp>
          <p:nvSpPr>
            <p:cNvPr id="77" name="Oval 45"/>
            <p:cNvSpPr>
              <a:spLocks noChangeArrowheads="1"/>
            </p:cNvSpPr>
            <p:nvPr/>
          </p:nvSpPr>
          <p:spPr bwMode="auto">
            <a:xfrm>
              <a:off x="6291315" y="3528804"/>
              <a:ext cx="241417"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Gly</a:t>
              </a:r>
              <a:endParaRPr lang="he-IL" sz="1200" dirty="0">
                <a:cs typeface="Verdana" pitchFamily="34" charset="0"/>
              </a:endParaRPr>
            </a:p>
          </p:txBody>
        </p:sp>
        <p:sp>
          <p:nvSpPr>
            <p:cNvPr id="78" name="Oval 46"/>
            <p:cNvSpPr>
              <a:spLocks noChangeArrowheads="1"/>
            </p:cNvSpPr>
            <p:nvPr/>
          </p:nvSpPr>
          <p:spPr bwMode="auto">
            <a:xfrm>
              <a:off x="5301381" y="3527722"/>
              <a:ext cx="241417"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Val</a:t>
              </a:r>
              <a:endParaRPr lang="he-IL" sz="1200" dirty="0">
                <a:cs typeface="Verdana" pitchFamily="34" charset="0"/>
              </a:endParaRPr>
            </a:p>
          </p:txBody>
        </p:sp>
        <p:sp>
          <p:nvSpPr>
            <p:cNvPr id="79" name="Oval 47"/>
            <p:cNvSpPr>
              <a:spLocks noChangeArrowheads="1"/>
            </p:cNvSpPr>
            <p:nvPr/>
          </p:nvSpPr>
          <p:spPr bwMode="auto">
            <a:xfrm>
              <a:off x="5792722" y="3527722"/>
              <a:ext cx="240205"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Gly</a:t>
              </a:r>
              <a:endParaRPr lang="he-IL" sz="1200" dirty="0">
                <a:cs typeface="Verdana" pitchFamily="34" charset="0"/>
              </a:endParaRPr>
            </a:p>
          </p:txBody>
        </p:sp>
        <p:sp>
          <p:nvSpPr>
            <p:cNvPr id="80" name="Oval 48"/>
            <p:cNvSpPr>
              <a:spLocks noChangeArrowheads="1"/>
            </p:cNvSpPr>
            <p:nvPr/>
          </p:nvSpPr>
          <p:spPr bwMode="auto">
            <a:xfrm>
              <a:off x="6041406" y="3527722"/>
              <a:ext cx="241417" cy="179496"/>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Arg</a:t>
              </a:r>
              <a:endParaRPr lang="he-IL" sz="1200" dirty="0">
                <a:cs typeface="Verdana" pitchFamily="34" charset="0"/>
              </a:endParaRPr>
            </a:p>
          </p:txBody>
        </p:sp>
        <p:sp>
          <p:nvSpPr>
            <p:cNvPr id="81" name="Oval 49"/>
            <p:cNvSpPr>
              <a:spLocks noChangeArrowheads="1"/>
            </p:cNvSpPr>
            <p:nvPr/>
          </p:nvSpPr>
          <p:spPr bwMode="auto">
            <a:xfrm>
              <a:off x="4213183" y="2951388"/>
              <a:ext cx="241418" cy="178415"/>
            </a:xfrm>
            <a:prstGeom prst="ellipse">
              <a:avLst/>
            </a:prstGeom>
            <a:solidFill>
              <a:schemeClr val="tx1">
                <a:lumMod val="50000"/>
                <a:lumOff val="50000"/>
              </a:schemeClr>
            </a:solidFill>
            <a:ln w="1905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Glu</a:t>
              </a:r>
              <a:endParaRPr lang="he-IL" sz="1200" dirty="0">
                <a:cs typeface="Verdana" pitchFamily="34" charset="0"/>
              </a:endParaRPr>
            </a:p>
          </p:txBody>
        </p:sp>
        <p:sp>
          <p:nvSpPr>
            <p:cNvPr id="82" name="Oval 50"/>
            <p:cNvSpPr>
              <a:spLocks noChangeArrowheads="1"/>
            </p:cNvSpPr>
            <p:nvPr/>
          </p:nvSpPr>
          <p:spPr bwMode="auto">
            <a:xfrm>
              <a:off x="5547657" y="3525562"/>
              <a:ext cx="241418" cy="179496"/>
            </a:xfrm>
            <a:prstGeom prst="ellipse">
              <a:avLst/>
            </a:prstGeom>
            <a:solidFill>
              <a:schemeClr val="tx1">
                <a:lumMod val="50000"/>
                <a:lumOff val="50000"/>
              </a:schemeClr>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a:defRPr/>
              </a:pPr>
              <a:r>
                <a:rPr lang="he-IL" sz="1200" dirty="0" err="1" smtClean="0">
                  <a:cs typeface="Verdana" pitchFamily="34" charset="0"/>
                </a:rPr>
                <a:t>Arg</a:t>
              </a:r>
              <a:endParaRPr lang="he-IL" sz="1200" dirty="0">
                <a:cs typeface="Verdana" pitchFamily="34" charset="0"/>
              </a:endParaRPr>
            </a:p>
          </p:txBody>
        </p:sp>
      </p:grpSp>
      <p:pic>
        <p:nvPicPr>
          <p:cNvPr id="83" name="Picture 3">
            <a:extLst>
              <a:ext uri="{FF2B5EF4-FFF2-40B4-BE49-F238E27FC236}">
                <a16:creationId xmlns:a16="http://schemas.microsoft.com/office/drawing/2014/main" id="{CB3A9082-A7C3-4981-8272-5B04225FB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599" y="1883734"/>
            <a:ext cx="2991632" cy="458648"/>
          </a:xfrm>
          <a:prstGeom prst="rect">
            <a:avLst/>
          </a:prstGeom>
        </p:spPr>
      </p:pic>
      <p:sp>
        <p:nvSpPr>
          <p:cNvPr id="2" name="Oval 1"/>
          <p:cNvSpPr/>
          <p:nvPr/>
        </p:nvSpPr>
        <p:spPr>
          <a:xfrm>
            <a:off x="6444209" y="3553129"/>
            <a:ext cx="2157039" cy="753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b="1" dirty="0" smtClean="0"/>
              <a:t>T1/2-13hr</a:t>
            </a:r>
            <a:endParaRPr lang="he-IL" sz="2400" b="1" dirty="0"/>
          </a:p>
        </p:txBody>
      </p:sp>
    </p:spTree>
    <p:extLst>
      <p:ext uri="{BB962C8B-B14F-4D97-AF65-F5344CB8AC3E}">
        <p14:creationId xmlns:p14="http://schemas.microsoft.com/office/powerpoint/2010/main" val="519496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65550" y="239574"/>
            <a:ext cx="4024197" cy="992577"/>
          </a:xfrm>
          <a:prstGeom prst="rect">
            <a:avLst/>
          </a:prstGeom>
        </p:spPr>
        <p:txBody>
          <a:bodyPr wrap="square" lIns="68561" tIns="34289" rIns="68561" bIns="34289">
            <a:spAutoFit/>
          </a:bodyPr>
          <a:lstStyle/>
          <a:p>
            <a:r>
              <a:rPr lang="en-GB" sz="6000" b="1" dirty="0">
                <a:solidFill>
                  <a:srgbClr val="770F28"/>
                </a:solidFill>
              </a:rPr>
              <a:t>LEADER</a:t>
            </a:r>
            <a:r>
              <a:rPr lang="en-GB" sz="4400" b="1" baseline="30000" dirty="0">
                <a:solidFill>
                  <a:srgbClr val="770F28"/>
                </a:solidFill>
              </a:rPr>
              <a:t>®</a:t>
            </a:r>
            <a:r>
              <a:rPr lang="en-GB" sz="6000" b="1" dirty="0">
                <a:solidFill>
                  <a:srgbClr val="770F28"/>
                </a:solidFill>
              </a:rPr>
              <a:t> </a:t>
            </a:r>
          </a:p>
        </p:txBody>
      </p:sp>
      <p:pic>
        <p:nvPicPr>
          <p:cNvPr id="5" name="Picture 4"/>
          <p:cNvPicPr>
            <a:picLocks noChangeAspect="1"/>
          </p:cNvPicPr>
          <p:nvPr/>
        </p:nvPicPr>
        <p:blipFill>
          <a:blip r:embed="rId3" cstate="print"/>
          <a:stretch>
            <a:fillRect/>
          </a:stretch>
        </p:blipFill>
        <p:spPr>
          <a:xfrm>
            <a:off x="3101172" y="1759465"/>
            <a:ext cx="5772045" cy="2952828"/>
          </a:xfrm>
          <a:prstGeom prst="rect">
            <a:avLst/>
          </a:prstGeom>
        </p:spPr>
      </p:pic>
      <p:sp>
        <p:nvSpPr>
          <p:cNvPr id="6" name="Title 3"/>
          <p:cNvSpPr>
            <a:spLocks noGrp="1"/>
          </p:cNvSpPr>
          <p:nvPr>
            <p:ph type="ctrTitle"/>
          </p:nvPr>
        </p:nvSpPr>
        <p:spPr>
          <a:xfrm>
            <a:off x="247383" y="239574"/>
            <a:ext cx="6452135" cy="1531543"/>
          </a:xfrm>
        </p:spPr>
        <p:txBody>
          <a:bodyPr>
            <a:normAutofit/>
          </a:bodyPr>
          <a:lstStyle/>
          <a:p>
            <a:pPr algn="l"/>
            <a:r>
              <a:rPr lang="en-GB" sz="2000" b="1" dirty="0" smtClean="0">
                <a:solidFill>
                  <a:schemeClr val="accent6">
                    <a:lumMod val="50000"/>
                  </a:schemeClr>
                </a:solidFill>
              </a:rPr>
              <a:t>Liraglutide and Cardiovascular</a:t>
            </a:r>
            <a:br>
              <a:rPr lang="en-GB" sz="2000" b="1" dirty="0" smtClean="0">
                <a:solidFill>
                  <a:schemeClr val="accent6">
                    <a:lumMod val="50000"/>
                  </a:schemeClr>
                </a:solidFill>
              </a:rPr>
            </a:br>
            <a:r>
              <a:rPr lang="en-GB" sz="2000" b="1" dirty="0" smtClean="0">
                <a:solidFill>
                  <a:schemeClr val="accent6">
                    <a:lumMod val="50000"/>
                  </a:schemeClr>
                </a:solidFill>
              </a:rPr>
              <a:t>Outcomes in Type 2 Diabetes  (LEADER) </a:t>
            </a:r>
            <a:endParaRPr lang="en-GB" sz="2000" b="1" dirty="0">
              <a:solidFill>
                <a:schemeClr val="accent6">
                  <a:lumMod val="50000"/>
                </a:schemeClr>
              </a:solidFill>
            </a:endParaRPr>
          </a:p>
        </p:txBody>
      </p:sp>
      <p:sp>
        <p:nvSpPr>
          <p:cNvPr id="3" name="TextBox 2"/>
          <p:cNvSpPr txBox="1"/>
          <p:nvPr/>
        </p:nvSpPr>
        <p:spPr>
          <a:xfrm>
            <a:off x="247384" y="2250994"/>
            <a:ext cx="2853787" cy="1969770"/>
          </a:xfrm>
          <a:prstGeom prst="rect">
            <a:avLst/>
          </a:prstGeom>
          <a:noFill/>
          <a:ln>
            <a:noFill/>
          </a:ln>
        </p:spPr>
        <p:txBody>
          <a:bodyPr wrap="square" rtlCol="0" anchor="b" anchorCtr="0">
            <a:spAutoFit/>
          </a:bodyPr>
          <a:lstStyle/>
          <a:p>
            <a:r>
              <a:rPr lang="en-GB" sz="2000" b="1" dirty="0" smtClean="0">
                <a:solidFill>
                  <a:srgbClr val="880038"/>
                </a:solidFill>
                <a:latin typeface="Arial" panose="020B0604020202020204" pitchFamily="34" charset="0"/>
                <a:cs typeface="Arial" panose="020B0604020202020204" pitchFamily="34" charset="0"/>
              </a:rPr>
              <a:t>9,340 Patients</a:t>
            </a:r>
          </a:p>
          <a:p>
            <a:endParaRPr lang="en-GB" sz="2000" b="1" dirty="0">
              <a:solidFill>
                <a:srgbClr val="880038"/>
              </a:solidFill>
              <a:latin typeface="Arial" panose="020B0604020202020204" pitchFamily="34" charset="0"/>
              <a:cs typeface="Arial" panose="020B0604020202020204" pitchFamily="34" charset="0"/>
            </a:endParaRPr>
          </a:p>
          <a:p>
            <a:r>
              <a:rPr lang="en-GB" sz="2000" b="1" dirty="0" smtClean="0">
                <a:solidFill>
                  <a:srgbClr val="880038"/>
                </a:solidFill>
                <a:latin typeface="Arial" panose="020B0604020202020204" pitchFamily="34" charset="0"/>
                <a:cs typeface="Arial" panose="020B0604020202020204" pitchFamily="34" charset="0"/>
              </a:rPr>
              <a:t>32 Countries</a:t>
            </a:r>
          </a:p>
          <a:p>
            <a:endParaRPr lang="en-GB" sz="2000" b="1" dirty="0">
              <a:solidFill>
                <a:srgbClr val="880038"/>
              </a:solidFill>
              <a:latin typeface="Arial" panose="020B0604020202020204" pitchFamily="34" charset="0"/>
              <a:cs typeface="Arial" panose="020B0604020202020204" pitchFamily="34" charset="0"/>
            </a:endParaRPr>
          </a:p>
          <a:p>
            <a:r>
              <a:rPr lang="en-GB" sz="2000" b="1" dirty="0" smtClean="0">
                <a:solidFill>
                  <a:srgbClr val="880038"/>
                </a:solidFill>
                <a:latin typeface="Arial" panose="020B0604020202020204" pitchFamily="34" charset="0"/>
                <a:cs typeface="Arial" panose="020B0604020202020204" pitchFamily="34" charset="0"/>
              </a:rPr>
              <a:t>3.5-5 Years Follow up</a:t>
            </a:r>
          </a:p>
          <a:p>
            <a:endParaRPr lang="en-GB" sz="1100" dirty="0">
              <a:solidFill>
                <a:srgbClr val="000000"/>
              </a:solidFill>
              <a:latin typeface="Arial" panose="020B0604020202020204" pitchFamily="34" charset="0"/>
              <a:cs typeface="Arial" panose="020B0604020202020204" pitchFamily="34" charset="0"/>
            </a:endParaRPr>
          </a:p>
          <a:p>
            <a:endParaRPr lang="en-GB" sz="1100"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216226" y="4919770"/>
            <a:ext cx="6963082" cy="223730"/>
          </a:xfrm>
          <a:prstGeom prst="roundRect">
            <a:avLst>
              <a:gd name="adj" fmla="val 7346"/>
            </a:avLst>
          </a:prstGeom>
          <a:noFill/>
          <a:ln>
            <a:noFill/>
          </a:ln>
        </p:spPr>
        <p:txBody>
          <a:bodyPr wrap="square" lIns="91394" tIns="45697" rIns="91394" bIns="45697" rtlCol="0" anchor="b" anchorCtr="0">
            <a:spAutoFit/>
          </a:bodyPr>
          <a:lstStyle/>
          <a:p>
            <a:r>
              <a:rPr lang="en-GB" sz="800" dirty="0" smtClean="0">
                <a:solidFill>
                  <a:srgbClr val="000000"/>
                </a:solidFill>
                <a:cs typeface="Arial" panose="020B0604020202020204" pitchFamily="34" charset="0"/>
              </a:rPr>
              <a:t>Presented at the American Diabetes Association 76</a:t>
            </a:r>
            <a:r>
              <a:rPr lang="en-GB" sz="800" baseline="30000" dirty="0" smtClean="0">
                <a:solidFill>
                  <a:srgbClr val="000000"/>
                </a:solidFill>
                <a:cs typeface="Arial" panose="020B0604020202020204" pitchFamily="34" charset="0"/>
              </a:rPr>
              <a:t>th</a:t>
            </a:r>
            <a:r>
              <a:rPr lang="en-GB" sz="800" dirty="0" smtClean="0">
                <a:solidFill>
                  <a:srgbClr val="000000"/>
                </a:solidFill>
                <a:cs typeface="Arial" panose="020B0604020202020204" pitchFamily="34" charset="0"/>
              </a:rPr>
              <a:t> Scientific Sessions, </a:t>
            </a:r>
            <a:r>
              <a:rPr lang="en-GB" sz="800" dirty="0">
                <a:solidFill>
                  <a:srgbClr val="000000"/>
                </a:solidFill>
                <a:cs typeface="Arial" panose="020B0604020202020204" pitchFamily="34" charset="0"/>
              </a:rPr>
              <a:t>Session </a:t>
            </a:r>
            <a:r>
              <a:rPr lang="en-GB" sz="800" dirty="0"/>
              <a:t>3-CT-SY24.</a:t>
            </a:r>
            <a:r>
              <a:rPr lang="en-GB" sz="800" dirty="0">
                <a:solidFill>
                  <a:srgbClr val="000000"/>
                </a:solidFill>
                <a:cs typeface="Arial" panose="020B0604020202020204" pitchFamily="34" charset="0"/>
              </a:rPr>
              <a:t> </a:t>
            </a:r>
            <a:r>
              <a:rPr lang="en-GB" sz="800" dirty="0" smtClean="0">
                <a:solidFill>
                  <a:srgbClr val="000000"/>
                </a:solidFill>
                <a:cs typeface="Arial" panose="020B0604020202020204" pitchFamily="34" charset="0"/>
              </a:rPr>
              <a:t>June 13 2016, New Orleans, LA, USA. </a:t>
            </a:r>
            <a:endParaRPr lang="en-GB"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1902108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3"/>
          <p:cNvPicPr>
            <a:picLocks noChangeAspect="1"/>
          </p:cNvPicPr>
          <p:nvPr/>
        </p:nvPicPr>
        <p:blipFill>
          <a:blip r:embed="rId2"/>
          <a:stretch>
            <a:fillRect/>
          </a:stretch>
        </p:blipFill>
        <p:spPr>
          <a:xfrm>
            <a:off x="1549536" y="25327"/>
            <a:ext cx="6542905" cy="5118173"/>
          </a:xfrm>
          <a:prstGeom prst="rect">
            <a:avLst/>
          </a:prstGeom>
        </p:spPr>
      </p:pic>
      <p:sp>
        <p:nvSpPr>
          <p:cNvPr id="5" name="Rectangle 4"/>
          <p:cNvSpPr/>
          <p:nvPr/>
        </p:nvSpPr>
        <p:spPr>
          <a:xfrm>
            <a:off x="5678424" y="2432304"/>
            <a:ext cx="2606040" cy="2711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1138397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LEADER: A large scale cardiovascular outcomes trial</a:t>
            </a:r>
            <a:r>
              <a:rPr lang="en-US" sz="2000" baseline="30000" dirty="0"/>
              <a:t>1</a:t>
            </a:r>
            <a:endParaRPr lang="en-US" sz="2000" dirty="0"/>
          </a:p>
        </p:txBody>
      </p:sp>
      <p:sp>
        <p:nvSpPr>
          <p:cNvPr id="5" name="Rectangle 4"/>
          <p:cNvSpPr/>
          <p:nvPr/>
        </p:nvSpPr>
        <p:spPr>
          <a:xfrm>
            <a:off x="1013663" y="4787825"/>
            <a:ext cx="4771380" cy="132729"/>
          </a:xfrm>
          <a:prstGeom prst="rect">
            <a:avLst/>
          </a:prstGeom>
        </p:spPr>
        <p:txBody>
          <a:bodyPr wrap="square" lIns="51430" tIns="25718" rIns="51430" bIns="25718">
            <a:spAutoFit/>
          </a:bodyPr>
          <a:lstStyle/>
          <a:p>
            <a:pPr defTabSz="685715"/>
            <a:r>
              <a:rPr lang="en-GB" sz="500" dirty="0">
                <a:solidFill>
                  <a:srgbClr val="82786F"/>
                </a:solidFill>
              </a:rPr>
              <a:t>1. </a:t>
            </a:r>
            <a:r>
              <a:rPr lang="it-IT" sz="500" dirty="0">
                <a:solidFill>
                  <a:srgbClr val="82786F"/>
                </a:solidFill>
              </a:rPr>
              <a:t>Marso et al. </a:t>
            </a:r>
            <a:r>
              <a:rPr lang="it-IT" sz="500" dirty="0" err="1">
                <a:solidFill>
                  <a:srgbClr val="82786F"/>
                </a:solidFill>
              </a:rPr>
              <a:t>N</a:t>
            </a:r>
            <a:r>
              <a:rPr lang="it-IT" sz="500" dirty="0">
                <a:solidFill>
                  <a:srgbClr val="82786F"/>
                </a:solidFill>
              </a:rPr>
              <a:t> </a:t>
            </a:r>
            <a:r>
              <a:rPr lang="it-IT" sz="500" dirty="0" err="1">
                <a:solidFill>
                  <a:srgbClr val="82786F"/>
                </a:solidFill>
              </a:rPr>
              <a:t>Engl</a:t>
            </a:r>
            <a:r>
              <a:rPr lang="it-IT" sz="500" dirty="0">
                <a:solidFill>
                  <a:srgbClr val="82786F"/>
                </a:solidFill>
              </a:rPr>
              <a:t> </a:t>
            </a:r>
            <a:r>
              <a:rPr lang="it-IT" sz="500" dirty="0" err="1">
                <a:solidFill>
                  <a:srgbClr val="82786F"/>
                </a:solidFill>
              </a:rPr>
              <a:t>J</a:t>
            </a:r>
            <a:r>
              <a:rPr lang="it-IT" sz="500" dirty="0">
                <a:solidFill>
                  <a:srgbClr val="82786F"/>
                </a:solidFill>
              </a:rPr>
              <a:t> </a:t>
            </a:r>
            <a:r>
              <a:rPr lang="it-IT" sz="500" dirty="0" err="1">
                <a:solidFill>
                  <a:srgbClr val="82786F"/>
                </a:solidFill>
              </a:rPr>
              <a:t>Med</a:t>
            </a:r>
            <a:r>
              <a:rPr lang="it-IT" sz="500" dirty="0">
                <a:solidFill>
                  <a:srgbClr val="82786F"/>
                </a:solidFill>
              </a:rPr>
              <a:t> 2016;375:311–22.</a:t>
            </a:r>
          </a:p>
        </p:txBody>
      </p:sp>
      <p:cxnSp>
        <p:nvCxnSpPr>
          <p:cNvPr id="26" name="Straight Connector 25"/>
          <p:cNvCxnSpPr/>
          <p:nvPr/>
        </p:nvCxnSpPr>
        <p:spPr>
          <a:xfrm>
            <a:off x="3956850" y="2841629"/>
            <a:ext cx="0" cy="11879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0" y="978767"/>
            <a:ext cx="9144000" cy="3626851"/>
            <a:chOff x="0" y="1305015"/>
            <a:chExt cx="12192000" cy="4256303"/>
          </a:xfrm>
        </p:grpSpPr>
        <p:sp>
          <p:nvSpPr>
            <p:cNvPr id="48" name="Rectangle 47"/>
            <p:cNvSpPr/>
            <p:nvPr/>
          </p:nvSpPr>
          <p:spPr>
            <a:xfrm>
              <a:off x="0" y="1305015"/>
              <a:ext cx="12192000" cy="4123355"/>
            </a:xfrm>
            <a:prstGeom prst="rect">
              <a:avLst/>
            </a:prstGeom>
            <a:gradFill flip="none" rotWithShape="1">
              <a:gsLst>
                <a:gs pos="0">
                  <a:schemeClr val="bg1">
                    <a:lumMod val="95000"/>
                  </a:schemeClr>
                </a:gs>
                <a:gs pos="12000">
                  <a:schemeClr val="bg1"/>
                </a:gs>
                <a:gs pos="92000">
                  <a:srgbClr val="FFFFFF"/>
                </a:gs>
                <a:gs pos="10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endParaRPr>
            </a:p>
          </p:txBody>
        </p:sp>
        <p:grpSp>
          <p:nvGrpSpPr>
            <p:cNvPr id="66" name="Group 65"/>
            <p:cNvGrpSpPr/>
            <p:nvPr/>
          </p:nvGrpSpPr>
          <p:grpSpPr>
            <a:xfrm>
              <a:off x="542665" y="1640025"/>
              <a:ext cx="11032212" cy="3921293"/>
              <a:chOff x="542665" y="1640025"/>
              <a:chExt cx="11032212" cy="3921293"/>
            </a:xfrm>
          </p:grpSpPr>
          <p:cxnSp>
            <p:nvCxnSpPr>
              <p:cNvPr id="7" name="Straight Connector 6"/>
              <p:cNvCxnSpPr/>
              <p:nvPr/>
            </p:nvCxnSpPr>
            <p:spPr>
              <a:xfrm>
                <a:off x="1640053" y="2789998"/>
                <a:ext cx="0" cy="504593"/>
              </a:xfrm>
              <a:prstGeom prst="line">
                <a:avLst/>
              </a:prstGeom>
              <a:ln w="158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9" name="Rectangle: Rounded Corners 3"/>
              <p:cNvSpPr/>
              <p:nvPr/>
            </p:nvSpPr>
            <p:spPr>
              <a:xfrm>
                <a:off x="9991081" y="3856854"/>
                <a:ext cx="1519902" cy="1322308"/>
              </a:xfrm>
              <a:prstGeom prst="roundRect">
                <a:avLst/>
              </a:prstGeom>
              <a:gradFill>
                <a:gsLst>
                  <a:gs pos="0">
                    <a:srgbClr val="880038"/>
                  </a:gs>
                  <a:gs pos="50000">
                    <a:schemeClr val="accent2"/>
                  </a:gs>
                  <a:gs pos="100000">
                    <a:schemeClr val="accent1"/>
                  </a:gs>
                </a:gsLst>
                <a:lin ang="15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r>
                  <a:rPr lang="en-US" sz="1200" dirty="0">
                    <a:solidFill>
                      <a:srgbClr val="FFFFFF"/>
                    </a:solidFill>
                  </a:rPr>
                  <a:t>High study completion rate of</a:t>
                </a:r>
              </a:p>
              <a:p>
                <a:pPr algn="ctr" defTabSz="685715"/>
                <a:r>
                  <a:rPr lang="en-US" b="1" dirty="0">
                    <a:solidFill>
                      <a:srgbClr val="FFFFFF"/>
                    </a:solidFill>
                  </a:rPr>
                  <a:t>97%</a:t>
                </a:r>
              </a:p>
            </p:txBody>
          </p:sp>
          <p:grpSp>
            <p:nvGrpSpPr>
              <p:cNvPr id="10" name="Group 9"/>
              <p:cNvGrpSpPr/>
              <p:nvPr/>
            </p:nvGrpSpPr>
            <p:grpSpPr>
              <a:xfrm>
                <a:off x="1014131" y="1929046"/>
                <a:ext cx="1264542" cy="860951"/>
                <a:chOff x="1016608" y="1563638"/>
                <a:chExt cx="951871" cy="648072"/>
              </a:xfrm>
            </p:grpSpPr>
            <p:sp>
              <p:nvSpPr>
                <p:cNvPr id="45" name="Rounded Rectangle 44"/>
                <p:cNvSpPr/>
                <p:nvPr/>
              </p:nvSpPr>
              <p:spPr>
                <a:xfrm>
                  <a:off x="1016608" y="1563638"/>
                  <a:ext cx="942309" cy="648072"/>
                </a:xfrm>
                <a:prstGeom prst="roundRect">
                  <a:avLst>
                    <a:gd name="adj" fmla="val 127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endParaRPr>
                </a:p>
              </p:txBody>
            </p:sp>
            <p:sp>
              <p:nvSpPr>
                <p:cNvPr id="46" name="TextBox 45"/>
                <p:cNvSpPr txBox="1"/>
                <p:nvPr/>
              </p:nvSpPr>
              <p:spPr>
                <a:xfrm>
                  <a:off x="1017321" y="1588285"/>
                  <a:ext cx="951158" cy="602357"/>
                </a:xfrm>
                <a:prstGeom prst="rect">
                  <a:avLst/>
                </a:prstGeom>
                <a:noFill/>
              </p:spPr>
              <p:txBody>
                <a:bodyPr wrap="none" rtlCol="0">
                  <a:spAutoFit/>
                </a:bodyPr>
                <a:lstStyle/>
                <a:p>
                  <a:pPr algn="ctr" defTabSz="685715"/>
                  <a:r>
                    <a:rPr lang="en-US" sz="2100" b="1" dirty="0">
                      <a:solidFill>
                        <a:srgbClr val="F54E96"/>
                      </a:solidFill>
                    </a:rPr>
                    <a:t>9340</a:t>
                  </a:r>
                </a:p>
                <a:p>
                  <a:pPr algn="ctr" defTabSz="685715"/>
                  <a:r>
                    <a:rPr lang="en-US" sz="1200" dirty="0">
                      <a:solidFill>
                        <a:srgbClr val="880038"/>
                      </a:solidFill>
                    </a:rPr>
                    <a:t>PATIENTS</a:t>
                  </a:r>
                </a:p>
              </p:txBody>
            </p:sp>
          </p:grpSp>
          <p:grpSp>
            <p:nvGrpSpPr>
              <p:cNvPr id="52" name="Group 51"/>
              <p:cNvGrpSpPr/>
              <p:nvPr/>
            </p:nvGrpSpPr>
            <p:grpSpPr>
              <a:xfrm>
                <a:off x="4623372" y="3166748"/>
                <a:ext cx="6698167" cy="483664"/>
                <a:chOff x="4623372" y="3166748"/>
                <a:chExt cx="6698167" cy="483664"/>
              </a:xfrm>
            </p:grpSpPr>
            <p:cxnSp>
              <p:nvCxnSpPr>
                <p:cNvPr id="17" name="Straight Connector 16"/>
                <p:cNvCxnSpPr/>
                <p:nvPr/>
              </p:nvCxnSpPr>
              <p:spPr>
                <a:xfrm flipV="1">
                  <a:off x="4623372" y="3310203"/>
                  <a:ext cx="6696289"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23372" y="3166748"/>
                  <a:ext cx="0" cy="286952"/>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321539" y="3166748"/>
                  <a:ext cx="0" cy="286952"/>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18781" y="3199007"/>
                  <a:ext cx="1105469" cy="451405"/>
                </a:xfrm>
                <a:prstGeom prst="rect">
                  <a:avLst/>
                </a:prstGeom>
                <a:solidFill>
                  <a:schemeClr val="bg1"/>
                </a:solidFill>
              </p:spPr>
              <p:txBody>
                <a:bodyPr wrap="square" rtlCol="0">
                  <a:spAutoFit/>
                </a:bodyPr>
                <a:lstStyle/>
                <a:p>
                  <a:pPr algn="ctr" defTabSz="685715"/>
                  <a:r>
                    <a:rPr lang="en-US" sz="800" dirty="0">
                      <a:solidFill>
                        <a:srgbClr val="880038"/>
                      </a:solidFill>
                    </a:rPr>
                    <a:t>3.5-5 YEARS</a:t>
                  </a:r>
                </a:p>
              </p:txBody>
            </p:sp>
          </p:grpSp>
          <p:sp>
            <p:nvSpPr>
              <p:cNvPr id="25" name="TextBox 24"/>
              <p:cNvSpPr txBox="1"/>
              <p:nvPr/>
            </p:nvSpPr>
            <p:spPr>
              <a:xfrm rot="16200000">
                <a:off x="3923908" y="4183778"/>
                <a:ext cx="2057452" cy="697627"/>
              </a:xfrm>
              <a:prstGeom prst="rect">
                <a:avLst/>
              </a:prstGeom>
              <a:noFill/>
            </p:spPr>
            <p:txBody>
              <a:bodyPr wrap="square" rtlCol="0">
                <a:spAutoFit/>
              </a:bodyPr>
              <a:lstStyle/>
              <a:p>
                <a:pPr algn="ctr" defTabSz="685715"/>
                <a:r>
                  <a:rPr lang="en-US" sz="1400" dirty="0">
                    <a:solidFill>
                      <a:srgbClr val="880038"/>
                    </a:solidFill>
                  </a:rPr>
                  <a:t>PRIMARY ENDPOINT</a:t>
                </a:r>
              </a:p>
            </p:txBody>
          </p:sp>
          <p:grpSp>
            <p:nvGrpSpPr>
              <p:cNvPr id="65" name="Group 64"/>
              <p:cNvGrpSpPr/>
              <p:nvPr/>
            </p:nvGrpSpPr>
            <p:grpSpPr>
              <a:xfrm>
                <a:off x="5564236" y="3768324"/>
                <a:ext cx="3881394" cy="1591890"/>
                <a:chOff x="5584725" y="3730596"/>
                <a:chExt cx="3881394" cy="1591890"/>
              </a:xfrm>
            </p:grpSpPr>
            <p:pic>
              <p:nvPicPr>
                <p:cNvPr id="8" name="Picture 7"/>
                <p:cNvPicPr>
                  <a:picLocks noChangeAspect="1"/>
                </p:cNvPicPr>
                <p:nvPr/>
              </p:nvPicPr>
              <p:blipFill rotWithShape="1">
                <a:blip r:embed="rId3">
                  <a:clrChange>
                    <a:clrFrom>
                      <a:srgbClr val="EEEEEF"/>
                    </a:clrFrom>
                    <a:clrTo>
                      <a:srgbClr val="EEEEEF">
                        <a:alpha val="0"/>
                      </a:srgbClr>
                    </a:clrTo>
                  </a:clrChange>
                </a:blip>
                <a:srcRect l="52562" t="67760" r="17265" b="18907"/>
                <a:stretch/>
              </p:blipFill>
              <p:spPr>
                <a:xfrm>
                  <a:off x="5806099" y="4264884"/>
                  <a:ext cx="3418588" cy="621796"/>
                </a:xfrm>
                <a:prstGeom prst="rect">
                  <a:avLst/>
                </a:prstGeom>
              </p:spPr>
            </p:pic>
            <p:sp>
              <p:nvSpPr>
                <p:cNvPr id="24" name="TextBox 23"/>
                <p:cNvSpPr txBox="1"/>
                <p:nvPr/>
              </p:nvSpPr>
              <p:spPr>
                <a:xfrm>
                  <a:off x="5584725" y="3730596"/>
                  <a:ext cx="3861337" cy="574516"/>
                </a:xfrm>
                <a:prstGeom prst="rect">
                  <a:avLst/>
                </a:prstGeom>
                <a:noFill/>
              </p:spPr>
              <p:txBody>
                <a:bodyPr wrap="square" rtlCol="0">
                  <a:spAutoFit/>
                </a:bodyPr>
                <a:lstStyle/>
                <a:p>
                  <a:pPr algn="ctr" defTabSz="685715"/>
                  <a:r>
                    <a:rPr lang="en-US" sz="1100" dirty="0">
                      <a:solidFill>
                        <a:srgbClr val="880038"/>
                      </a:solidFill>
                    </a:rPr>
                    <a:t>Time to first major adverse CV event (MACE) composed of:</a:t>
                  </a:r>
                </a:p>
              </p:txBody>
            </p:sp>
            <p:sp>
              <p:nvSpPr>
                <p:cNvPr id="27" name="TextBox 26"/>
                <p:cNvSpPr txBox="1"/>
                <p:nvPr/>
              </p:nvSpPr>
              <p:spPr>
                <a:xfrm>
                  <a:off x="5759676" y="4830044"/>
                  <a:ext cx="860107" cy="451405"/>
                </a:xfrm>
                <a:prstGeom prst="rect">
                  <a:avLst/>
                </a:prstGeom>
                <a:noFill/>
              </p:spPr>
              <p:txBody>
                <a:bodyPr wrap="square" rtlCol="0">
                  <a:spAutoFit/>
                </a:bodyPr>
                <a:lstStyle/>
                <a:p>
                  <a:pPr algn="ctr" defTabSz="685715"/>
                  <a:r>
                    <a:rPr lang="en-US" sz="800" b="1" dirty="0">
                      <a:solidFill>
                        <a:srgbClr val="880038"/>
                      </a:solidFill>
                    </a:rPr>
                    <a:t>CV death</a:t>
                  </a:r>
                </a:p>
              </p:txBody>
            </p:sp>
            <p:sp>
              <p:nvSpPr>
                <p:cNvPr id="28" name="TextBox 27"/>
                <p:cNvSpPr txBox="1"/>
                <p:nvPr/>
              </p:nvSpPr>
              <p:spPr>
                <a:xfrm>
                  <a:off x="6944754" y="4830044"/>
                  <a:ext cx="1040497" cy="451405"/>
                </a:xfrm>
                <a:prstGeom prst="rect">
                  <a:avLst/>
                </a:prstGeom>
                <a:noFill/>
              </p:spPr>
              <p:txBody>
                <a:bodyPr wrap="square" rtlCol="0">
                  <a:spAutoFit/>
                </a:bodyPr>
                <a:lstStyle/>
                <a:p>
                  <a:pPr algn="ctr" defTabSz="685715"/>
                  <a:r>
                    <a:rPr lang="en-US" sz="800" b="1" dirty="0">
                      <a:solidFill>
                        <a:srgbClr val="880038"/>
                      </a:solidFill>
                    </a:rPr>
                    <a:t>Nonfatal MI</a:t>
                  </a:r>
                </a:p>
              </p:txBody>
            </p:sp>
            <p:sp>
              <p:nvSpPr>
                <p:cNvPr id="29" name="TextBox 28"/>
                <p:cNvSpPr txBox="1"/>
                <p:nvPr/>
              </p:nvSpPr>
              <p:spPr>
                <a:xfrm>
                  <a:off x="8155925" y="4830044"/>
                  <a:ext cx="1310194" cy="451405"/>
                </a:xfrm>
                <a:prstGeom prst="rect">
                  <a:avLst/>
                </a:prstGeom>
                <a:noFill/>
              </p:spPr>
              <p:txBody>
                <a:bodyPr wrap="square" rtlCol="0">
                  <a:spAutoFit/>
                </a:bodyPr>
                <a:lstStyle/>
                <a:p>
                  <a:pPr algn="ctr" defTabSz="685715"/>
                  <a:r>
                    <a:rPr lang="en-US" sz="800" b="1" dirty="0">
                      <a:solidFill>
                        <a:srgbClr val="880038"/>
                      </a:solidFill>
                    </a:rPr>
                    <a:t>Nonfatal stroke</a:t>
                  </a:r>
                </a:p>
              </p:txBody>
            </p:sp>
            <p:sp>
              <p:nvSpPr>
                <p:cNvPr id="30" name="TextBox 29"/>
                <p:cNvSpPr txBox="1"/>
                <p:nvPr/>
              </p:nvSpPr>
              <p:spPr>
                <a:xfrm>
                  <a:off x="5618124" y="5076265"/>
                  <a:ext cx="3794538" cy="246221"/>
                </a:xfrm>
                <a:prstGeom prst="rect">
                  <a:avLst/>
                </a:prstGeom>
                <a:noFill/>
              </p:spPr>
              <p:txBody>
                <a:bodyPr wrap="square" rtlCol="0">
                  <a:spAutoFit/>
                </a:bodyPr>
                <a:lstStyle/>
                <a:p>
                  <a:pPr algn="ctr" defTabSz="685715"/>
                  <a:r>
                    <a:rPr lang="en-US" sz="600" dirty="0">
                      <a:solidFill>
                        <a:srgbClr val="880038"/>
                      </a:solidFill>
                    </a:rPr>
                    <a:t>Statistically evaluated for </a:t>
                  </a:r>
                  <a:r>
                    <a:rPr lang="en-US" sz="600" dirty="0" err="1">
                      <a:solidFill>
                        <a:srgbClr val="880038"/>
                      </a:solidFill>
                    </a:rPr>
                    <a:t>noninferiority</a:t>
                  </a:r>
                  <a:r>
                    <a:rPr lang="en-US" sz="600" dirty="0">
                      <a:solidFill>
                        <a:srgbClr val="880038"/>
                      </a:solidFill>
                    </a:rPr>
                    <a:t> and superiority</a:t>
                  </a:r>
                </a:p>
              </p:txBody>
            </p:sp>
          </p:grpSp>
          <p:grpSp>
            <p:nvGrpSpPr>
              <p:cNvPr id="51" name="Group 50"/>
              <p:cNvGrpSpPr/>
              <p:nvPr/>
            </p:nvGrpSpPr>
            <p:grpSpPr>
              <a:xfrm>
                <a:off x="542665" y="3253787"/>
                <a:ext cx="3522342" cy="2040837"/>
                <a:chOff x="542665" y="3240139"/>
                <a:chExt cx="3522342" cy="2040837"/>
              </a:xfrm>
            </p:grpSpPr>
            <p:sp>
              <p:nvSpPr>
                <p:cNvPr id="43" name="Rounded Rectangle 42"/>
                <p:cNvSpPr/>
                <p:nvPr/>
              </p:nvSpPr>
              <p:spPr>
                <a:xfrm>
                  <a:off x="569961" y="3240139"/>
                  <a:ext cx="3474677" cy="1890965"/>
                </a:xfrm>
                <a:prstGeom prst="roundRect">
                  <a:avLst>
                    <a:gd name="adj" fmla="val 127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endParaRPr>
                </a:p>
              </p:txBody>
            </p:sp>
            <p:sp>
              <p:nvSpPr>
                <p:cNvPr id="44" name="TextBox 43"/>
                <p:cNvSpPr txBox="1"/>
                <p:nvPr/>
              </p:nvSpPr>
              <p:spPr>
                <a:xfrm>
                  <a:off x="665620" y="3294591"/>
                  <a:ext cx="3288122" cy="943848"/>
                </a:xfrm>
                <a:prstGeom prst="rect">
                  <a:avLst/>
                </a:prstGeom>
                <a:noFill/>
              </p:spPr>
              <p:txBody>
                <a:bodyPr wrap="square" rtlCol="0">
                  <a:spAutoFit/>
                </a:bodyPr>
                <a:lstStyle/>
                <a:p>
                  <a:pPr algn="ctr" defTabSz="685715"/>
                  <a:r>
                    <a:rPr lang="en-US" sz="900" b="1" dirty="0">
                      <a:solidFill>
                        <a:srgbClr val="880038"/>
                      </a:solidFill>
                    </a:rPr>
                    <a:t>Key inclusion criteria</a:t>
                  </a:r>
                </a:p>
                <a:p>
                  <a:pPr algn="ctr" defTabSz="685715"/>
                  <a:r>
                    <a:rPr lang="en-US" sz="800" dirty="0">
                      <a:solidFill>
                        <a:srgbClr val="880038"/>
                      </a:solidFill>
                    </a:rPr>
                    <a:t>T2D, HbA</a:t>
                  </a:r>
                  <a:r>
                    <a:rPr lang="en-US" sz="800" baseline="-25000" dirty="0">
                      <a:solidFill>
                        <a:srgbClr val="880038"/>
                      </a:solidFill>
                    </a:rPr>
                    <a:t>1c</a:t>
                  </a:r>
                  <a:r>
                    <a:rPr lang="en-US" sz="800" dirty="0">
                      <a:solidFill>
                        <a:srgbClr val="880038"/>
                      </a:solidFill>
                    </a:rPr>
                    <a:t> ≥7.0%</a:t>
                  </a:r>
                </a:p>
                <a:p>
                  <a:pPr algn="ctr" defTabSz="685715"/>
                  <a:endParaRPr lang="en-US" sz="700" dirty="0">
                    <a:solidFill>
                      <a:srgbClr val="880038"/>
                    </a:solidFill>
                  </a:endParaRPr>
                </a:p>
                <a:p>
                  <a:pPr algn="ctr" defTabSz="685715"/>
                  <a:endParaRPr lang="en-US" sz="700" dirty="0">
                    <a:solidFill>
                      <a:srgbClr val="880038"/>
                    </a:solidFill>
                  </a:endParaRPr>
                </a:p>
                <a:p>
                  <a:pPr algn="ctr" defTabSz="685715"/>
                  <a:r>
                    <a:rPr lang="en-US" sz="900" b="1" dirty="0">
                      <a:solidFill>
                        <a:srgbClr val="880038"/>
                      </a:solidFill>
                    </a:rPr>
                    <a:t>Baseline characteristics</a:t>
                  </a:r>
                </a:p>
              </p:txBody>
            </p:sp>
            <p:cxnSp>
              <p:nvCxnSpPr>
                <p:cNvPr id="12" name="Straight Connector 11"/>
                <p:cNvCxnSpPr/>
                <p:nvPr/>
              </p:nvCxnSpPr>
              <p:spPr>
                <a:xfrm>
                  <a:off x="1124477" y="3835384"/>
                  <a:ext cx="2365644"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50" name="Group 49"/>
                <p:cNvGrpSpPr/>
                <p:nvPr/>
              </p:nvGrpSpPr>
              <p:grpSpPr>
                <a:xfrm>
                  <a:off x="542665" y="4296090"/>
                  <a:ext cx="3522342" cy="984886"/>
                  <a:chOff x="542665" y="4296090"/>
                  <a:chExt cx="3522342" cy="984886"/>
                </a:xfrm>
              </p:grpSpPr>
              <p:sp>
                <p:nvSpPr>
                  <p:cNvPr id="31" name="TextBox 30"/>
                  <p:cNvSpPr txBox="1"/>
                  <p:nvPr/>
                </p:nvSpPr>
                <p:spPr>
                  <a:xfrm>
                    <a:off x="542665" y="4296090"/>
                    <a:ext cx="849775" cy="964367"/>
                  </a:xfrm>
                  <a:prstGeom prst="rect">
                    <a:avLst/>
                  </a:prstGeom>
                  <a:noFill/>
                </p:spPr>
                <p:txBody>
                  <a:bodyPr wrap="square" rtlCol="0">
                    <a:spAutoFit/>
                  </a:bodyPr>
                  <a:lstStyle/>
                  <a:p>
                    <a:pPr algn="ctr" defTabSz="685715"/>
                    <a:r>
                      <a:rPr lang="en-US" sz="900" b="1" dirty="0">
                        <a:solidFill>
                          <a:srgbClr val="880038"/>
                        </a:solidFill>
                      </a:rPr>
                      <a:t>87%</a:t>
                    </a:r>
                  </a:p>
                  <a:p>
                    <a:pPr algn="ctr" defTabSz="685715"/>
                    <a:r>
                      <a:rPr lang="en-US" sz="800" dirty="0">
                        <a:solidFill>
                          <a:srgbClr val="880038"/>
                        </a:solidFill>
                      </a:rPr>
                      <a:t>Patients with prior CVD</a:t>
                    </a:r>
                  </a:p>
                </p:txBody>
              </p:sp>
              <p:sp>
                <p:nvSpPr>
                  <p:cNvPr id="32" name="TextBox 31"/>
                  <p:cNvSpPr txBox="1"/>
                  <p:nvPr/>
                </p:nvSpPr>
                <p:spPr>
                  <a:xfrm>
                    <a:off x="1448051" y="4296090"/>
                    <a:ext cx="683001" cy="820738"/>
                  </a:xfrm>
                  <a:prstGeom prst="rect">
                    <a:avLst/>
                  </a:prstGeom>
                  <a:noFill/>
                </p:spPr>
                <p:txBody>
                  <a:bodyPr wrap="square" rtlCol="0">
                    <a:spAutoFit/>
                  </a:bodyPr>
                  <a:lstStyle/>
                  <a:p>
                    <a:pPr algn="ctr" defTabSz="685715"/>
                    <a:r>
                      <a:rPr lang="en-US" sz="900" b="1" dirty="0">
                        <a:solidFill>
                          <a:srgbClr val="880038"/>
                        </a:solidFill>
                      </a:rPr>
                      <a:t>8.7%</a:t>
                    </a:r>
                  </a:p>
                  <a:p>
                    <a:pPr algn="ctr" defTabSz="685715"/>
                    <a:r>
                      <a:rPr lang="en-US" sz="800" dirty="0">
                        <a:solidFill>
                          <a:srgbClr val="880038"/>
                        </a:solidFill>
                      </a:rPr>
                      <a:t>Mean HbA</a:t>
                    </a:r>
                    <a:r>
                      <a:rPr lang="en-US" sz="800" baseline="-25000" dirty="0">
                        <a:solidFill>
                          <a:srgbClr val="880038"/>
                        </a:solidFill>
                      </a:rPr>
                      <a:t>1c</a:t>
                    </a:r>
                  </a:p>
                </p:txBody>
              </p:sp>
              <p:sp>
                <p:nvSpPr>
                  <p:cNvPr id="33" name="TextBox 32"/>
                  <p:cNvSpPr txBox="1"/>
                  <p:nvPr/>
                </p:nvSpPr>
                <p:spPr>
                  <a:xfrm>
                    <a:off x="2186663" y="4296090"/>
                    <a:ext cx="705465" cy="820738"/>
                  </a:xfrm>
                  <a:prstGeom prst="rect">
                    <a:avLst/>
                  </a:prstGeom>
                  <a:noFill/>
                </p:spPr>
                <p:txBody>
                  <a:bodyPr wrap="square" rtlCol="0">
                    <a:spAutoFit/>
                  </a:bodyPr>
                  <a:lstStyle/>
                  <a:p>
                    <a:pPr algn="ctr" defTabSz="685715"/>
                    <a:r>
                      <a:rPr lang="en-US" sz="900" b="1" dirty="0">
                        <a:solidFill>
                          <a:srgbClr val="880038"/>
                        </a:solidFill>
                      </a:rPr>
                      <a:t>92 kg</a:t>
                    </a:r>
                  </a:p>
                  <a:p>
                    <a:pPr algn="ctr" defTabSz="685715"/>
                    <a:r>
                      <a:rPr lang="en-US" sz="800" dirty="0">
                        <a:solidFill>
                          <a:srgbClr val="880038"/>
                        </a:solidFill>
                      </a:rPr>
                      <a:t>Mean weight</a:t>
                    </a:r>
                    <a:endParaRPr lang="en-US" sz="800" baseline="-25000" dirty="0">
                      <a:solidFill>
                        <a:srgbClr val="880038"/>
                      </a:solidFill>
                    </a:endParaRPr>
                  </a:p>
                </p:txBody>
              </p:sp>
              <p:sp>
                <p:nvSpPr>
                  <p:cNvPr id="34" name="TextBox 33"/>
                  <p:cNvSpPr txBox="1"/>
                  <p:nvPr/>
                </p:nvSpPr>
                <p:spPr>
                  <a:xfrm>
                    <a:off x="2947742" y="4296090"/>
                    <a:ext cx="1117265" cy="984886"/>
                  </a:xfrm>
                  <a:prstGeom prst="rect">
                    <a:avLst/>
                  </a:prstGeom>
                  <a:noFill/>
                </p:spPr>
                <p:txBody>
                  <a:bodyPr wrap="square" rtlCol="0">
                    <a:spAutoFit/>
                  </a:bodyPr>
                  <a:lstStyle/>
                  <a:p>
                    <a:pPr algn="ctr" defTabSz="685715"/>
                    <a:r>
                      <a:rPr lang="en-US" sz="900" b="1" dirty="0">
                        <a:solidFill>
                          <a:srgbClr val="880038"/>
                        </a:solidFill>
                      </a:rPr>
                      <a:t>12.8 years</a:t>
                    </a:r>
                  </a:p>
                  <a:p>
                    <a:pPr algn="ctr" defTabSz="685715"/>
                    <a:r>
                      <a:rPr lang="en-US" sz="800" dirty="0">
                        <a:solidFill>
                          <a:srgbClr val="880038"/>
                        </a:solidFill>
                      </a:rPr>
                      <a:t>Mean diabetes duration</a:t>
                    </a:r>
                    <a:endParaRPr lang="en-US" sz="800" baseline="-25000" dirty="0">
                      <a:solidFill>
                        <a:srgbClr val="880038"/>
                      </a:solidFill>
                    </a:endParaRPr>
                  </a:p>
                </p:txBody>
              </p:sp>
            </p:grpSp>
          </p:grpSp>
          <p:grpSp>
            <p:nvGrpSpPr>
              <p:cNvPr id="64" name="Group 63"/>
              <p:cNvGrpSpPr/>
              <p:nvPr/>
            </p:nvGrpSpPr>
            <p:grpSpPr>
              <a:xfrm>
                <a:off x="2877891" y="1640025"/>
                <a:ext cx="8696986" cy="1347081"/>
                <a:chOff x="2877891" y="1640025"/>
                <a:chExt cx="8696986" cy="1347081"/>
              </a:xfrm>
            </p:grpSpPr>
            <p:sp>
              <p:nvSpPr>
                <p:cNvPr id="13" name="TextBox 12"/>
                <p:cNvSpPr txBox="1"/>
                <p:nvPr/>
              </p:nvSpPr>
              <p:spPr>
                <a:xfrm>
                  <a:off x="2877891" y="1980680"/>
                  <a:ext cx="1327715" cy="677108"/>
                </a:xfrm>
                <a:prstGeom prst="rect">
                  <a:avLst/>
                </a:prstGeom>
                <a:noFill/>
              </p:spPr>
              <p:txBody>
                <a:bodyPr wrap="none" rtlCol="0">
                  <a:spAutoFit/>
                </a:bodyPr>
                <a:lstStyle/>
                <a:p>
                  <a:pPr algn="ctr" defTabSz="685715"/>
                  <a:r>
                    <a:rPr lang="en-US" b="1" dirty="0">
                      <a:solidFill>
                        <a:srgbClr val="F54E96"/>
                      </a:solidFill>
                    </a:rPr>
                    <a:t>1</a:t>
                  </a:r>
                  <a:r>
                    <a:rPr lang="en-US" b="1" dirty="0">
                      <a:solidFill>
                        <a:srgbClr val="FFFFFF">
                          <a:lumMod val="50000"/>
                        </a:srgbClr>
                      </a:solidFill>
                    </a:rPr>
                    <a:t>:1</a:t>
                  </a:r>
                </a:p>
                <a:p>
                  <a:pPr algn="ctr" defTabSz="685715"/>
                  <a:r>
                    <a:rPr lang="en-US" sz="900" dirty="0">
                      <a:solidFill>
                        <a:srgbClr val="880038"/>
                      </a:solidFill>
                    </a:rPr>
                    <a:t>RANDOMISED</a:t>
                  </a:r>
                </a:p>
              </p:txBody>
            </p:sp>
            <p:pic>
              <p:nvPicPr>
                <p:cNvPr id="14" name="Picture 13"/>
                <p:cNvPicPr>
                  <a:picLocks noChangeAspect="1"/>
                </p:cNvPicPr>
                <p:nvPr/>
              </p:nvPicPr>
              <p:blipFill rotWithShape="1">
                <a:blip r:embed="rId3">
                  <a:clrChange>
                    <a:clrFrom>
                      <a:srgbClr val="EEEEEF"/>
                    </a:clrFrom>
                    <a:clrTo>
                      <a:srgbClr val="EEEEEF">
                        <a:alpha val="0"/>
                      </a:srgbClr>
                    </a:clrTo>
                  </a:clrChange>
                </a:blip>
                <a:srcRect l="35774" t="11726" r="40125" b="62746"/>
                <a:stretch/>
              </p:blipFill>
              <p:spPr>
                <a:xfrm>
                  <a:off x="4074564" y="1716476"/>
                  <a:ext cx="2730664" cy="1190573"/>
                </a:xfrm>
                <a:prstGeom prst="rect">
                  <a:avLst/>
                </a:prstGeom>
              </p:spPr>
            </p:pic>
            <p:sp>
              <p:nvSpPr>
                <p:cNvPr id="16" name="Plus 15"/>
                <p:cNvSpPr>
                  <a:spLocks noChangeAspect="1"/>
                </p:cNvSpPr>
                <p:nvPr/>
              </p:nvSpPr>
              <p:spPr>
                <a:xfrm>
                  <a:off x="6837229" y="2191089"/>
                  <a:ext cx="239127" cy="239127"/>
                </a:xfrm>
                <a:prstGeom prst="mathPlus">
                  <a:avLst/>
                </a:prstGeom>
                <a:gradFill>
                  <a:gsLst>
                    <a:gs pos="0">
                      <a:srgbClr val="880038"/>
                    </a:gs>
                    <a:gs pos="50000">
                      <a:schemeClr val="accent2"/>
                    </a:gs>
                    <a:gs pos="100000">
                      <a:schemeClr val="accent1"/>
                    </a:gs>
                  </a:gsLst>
                  <a:lin ang="15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endParaRPr>
                </a:p>
              </p:txBody>
            </p:sp>
            <p:grpSp>
              <p:nvGrpSpPr>
                <p:cNvPr id="63" name="Group 62"/>
                <p:cNvGrpSpPr/>
                <p:nvPr/>
              </p:nvGrpSpPr>
              <p:grpSpPr>
                <a:xfrm>
                  <a:off x="7048195" y="1640025"/>
                  <a:ext cx="4526682" cy="1347081"/>
                  <a:chOff x="7048195" y="1640025"/>
                  <a:chExt cx="4526682" cy="1347081"/>
                </a:xfrm>
              </p:grpSpPr>
              <p:sp>
                <p:nvSpPr>
                  <p:cNvPr id="41" name="Rounded Rectangle 40"/>
                  <p:cNvSpPr/>
                  <p:nvPr/>
                </p:nvSpPr>
                <p:spPr>
                  <a:xfrm>
                    <a:off x="7148145" y="1640025"/>
                    <a:ext cx="4362838" cy="1347081"/>
                  </a:xfrm>
                  <a:prstGeom prst="roundRect">
                    <a:avLst>
                      <a:gd name="adj" fmla="val 127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endParaRPr>
                  </a:p>
                </p:txBody>
              </p:sp>
              <p:sp>
                <p:nvSpPr>
                  <p:cNvPr id="42" name="TextBox 41"/>
                  <p:cNvSpPr txBox="1"/>
                  <p:nvPr/>
                </p:nvSpPr>
                <p:spPr>
                  <a:xfrm>
                    <a:off x="7242256" y="1657452"/>
                    <a:ext cx="4171518" cy="410369"/>
                  </a:xfrm>
                  <a:prstGeom prst="rect">
                    <a:avLst/>
                  </a:prstGeom>
                  <a:noFill/>
                </p:spPr>
                <p:txBody>
                  <a:bodyPr wrap="square" rtlCol="0">
                    <a:spAutoFit/>
                  </a:bodyPr>
                  <a:lstStyle/>
                  <a:p>
                    <a:pPr algn="ctr" defTabSz="685715"/>
                    <a:r>
                      <a:rPr lang="en-US" sz="800" b="1" dirty="0">
                        <a:solidFill>
                          <a:srgbClr val="880038"/>
                        </a:solidFill>
                      </a:rPr>
                      <a:t>Standard of care treatments</a:t>
                    </a:r>
                  </a:p>
                  <a:p>
                    <a:pPr algn="ctr" defTabSz="685715"/>
                    <a:endParaRPr lang="en-US" sz="600" dirty="0">
                      <a:solidFill>
                        <a:srgbClr val="880038"/>
                      </a:solidFill>
                    </a:endParaRPr>
                  </a:p>
                </p:txBody>
              </p:sp>
              <p:grpSp>
                <p:nvGrpSpPr>
                  <p:cNvPr id="62" name="Group 61"/>
                  <p:cNvGrpSpPr/>
                  <p:nvPr/>
                </p:nvGrpSpPr>
                <p:grpSpPr>
                  <a:xfrm>
                    <a:off x="7048195" y="1939506"/>
                    <a:ext cx="1626242" cy="938857"/>
                    <a:chOff x="7048195" y="1939506"/>
                    <a:chExt cx="1626242" cy="938857"/>
                  </a:xfrm>
                </p:grpSpPr>
                <p:sp>
                  <p:nvSpPr>
                    <p:cNvPr id="21" name="TextBox 20"/>
                    <p:cNvSpPr txBox="1"/>
                    <p:nvPr/>
                  </p:nvSpPr>
                  <p:spPr>
                    <a:xfrm>
                      <a:off x="7048195" y="2426958"/>
                      <a:ext cx="1626242" cy="451405"/>
                    </a:xfrm>
                    <a:prstGeom prst="rect">
                      <a:avLst/>
                    </a:prstGeom>
                    <a:noFill/>
                  </p:spPr>
                  <p:txBody>
                    <a:bodyPr wrap="square" rtlCol="0">
                      <a:spAutoFit/>
                    </a:bodyPr>
                    <a:lstStyle/>
                    <a:p>
                      <a:pPr algn="ctr" defTabSz="685715"/>
                      <a:r>
                        <a:rPr lang="en-US" sz="800" dirty="0">
                          <a:solidFill>
                            <a:srgbClr val="880038"/>
                          </a:solidFill>
                        </a:rPr>
                        <a:t>Oral antidiabetic treatments</a:t>
                      </a:r>
                    </a:p>
                  </p:txBody>
                </p:sp>
                <p:grpSp>
                  <p:nvGrpSpPr>
                    <p:cNvPr id="61" name="Group 60"/>
                    <p:cNvGrpSpPr/>
                    <p:nvPr/>
                  </p:nvGrpSpPr>
                  <p:grpSpPr>
                    <a:xfrm>
                      <a:off x="7624573" y="1939506"/>
                      <a:ext cx="473487" cy="473487"/>
                      <a:chOff x="7624573" y="1939506"/>
                      <a:chExt cx="473487" cy="473487"/>
                    </a:xfrm>
                  </p:grpSpPr>
                  <p:sp>
                    <p:nvSpPr>
                      <p:cNvPr id="35" name="Oval 34"/>
                      <p:cNvSpPr/>
                      <p:nvPr/>
                    </p:nvSpPr>
                    <p:spPr>
                      <a:xfrm>
                        <a:off x="7624573" y="1939506"/>
                        <a:ext cx="473487" cy="4734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3390" y="2026269"/>
                        <a:ext cx="299960" cy="299960"/>
                      </a:xfrm>
                      <a:prstGeom prst="rect">
                        <a:avLst/>
                      </a:prstGeom>
                    </p:spPr>
                  </p:pic>
                </p:grpSp>
              </p:grpSp>
              <p:grpSp>
                <p:nvGrpSpPr>
                  <p:cNvPr id="58" name="Group 57"/>
                  <p:cNvGrpSpPr/>
                  <p:nvPr/>
                </p:nvGrpSpPr>
                <p:grpSpPr>
                  <a:xfrm>
                    <a:off x="9659615" y="1932959"/>
                    <a:ext cx="1915262" cy="974418"/>
                    <a:chOff x="9659615" y="1932959"/>
                    <a:chExt cx="1915262" cy="974418"/>
                  </a:xfrm>
                </p:grpSpPr>
                <p:sp>
                  <p:nvSpPr>
                    <p:cNvPr id="23" name="TextBox 22"/>
                    <p:cNvSpPr txBox="1"/>
                    <p:nvPr/>
                  </p:nvSpPr>
                  <p:spPr>
                    <a:xfrm>
                      <a:off x="9659615" y="2414935"/>
                      <a:ext cx="1915262" cy="492442"/>
                    </a:xfrm>
                    <a:prstGeom prst="rect">
                      <a:avLst/>
                    </a:prstGeom>
                    <a:noFill/>
                  </p:spPr>
                  <p:txBody>
                    <a:bodyPr wrap="square" rtlCol="0">
                      <a:spAutoFit/>
                    </a:bodyPr>
                    <a:lstStyle/>
                    <a:p>
                      <a:pPr algn="ctr" defTabSz="685715"/>
                      <a:r>
                        <a:rPr lang="en-US" sz="800" dirty="0">
                          <a:solidFill>
                            <a:srgbClr val="880038"/>
                          </a:solidFill>
                        </a:rPr>
                        <a:t>CV treatments</a:t>
                      </a:r>
                    </a:p>
                    <a:p>
                      <a:pPr algn="ctr" defTabSz="685715"/>
                      <a:r>
                        <a:rPr lang="en-US" sz="500" dirty="0">
                          <a:solidFill>
                            <a:srgbClr val="880038"/>
                          </a:solidFill>
                        </a:rPr>
                        <a:t>(</a:t>
                      </a:r>
                      <a:r>
                        <a:rPr lang="en-US" sz="500" dirty="0" err="1">
                          <a:solidFill>
                            <a:srgbClr val="880038"/>
                          </a:solidFill>
                        </a:rPr>
                        <a:t>antihypertensives</a:t>
                      </a:r>
                      <a:r>
                        <a:rPr lang="en-US" sz="500" dirty="0">
                          <a:solidFill>
                            <a:srgbClr val="880038"/>
                          </a:solidFill>
                        </a:rPr>
                        <a:t>, lipid-lowering drugs, platelet-aggregation inhibitors)</a:t>
                      </a:r>
                    </a:p>
                  </p:txBody>
                </p:sp>
                <p:grpSp>
                  <p:nvGrpSpPr>
                    <p:cNvPr id="57" name="Group 56"/>
                    <p:cNvGrpSpPr/>
                    <p:nvPr/>
                  </p:nvGrpSpPr>
                  <p:grpSpPr>
                    <a:xfrm>
                      <a:off x="10378776" y="1932959"/>
                      <a:ext cx="473487" cy="473487"/>
                      <a:chOff x="10378776" y="1932959"/>
                      <a:chExt cx="473487" cy="473487"/>
                    </a:xfrm>
                  </p:grpSpPr>
                  <p:sp>
                    <p:nvSpPr>
                      <p:cNvPr id="37" name="Oval 36"/>
                      <p:cNvSpPr/>
                      <p:nvPr/>
                    </p:nvSpPr>
                    <p:spPr>
                      <a:xfrm>
                        <a:off x="10378776" y="1932959"/>
                        <a:ext cx="473487" cy="4734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endParaRP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6432" y="2019721"/>
                        <a:ext cx="338175" cy="299962"/>
                      </a:xfrm>
                      <a:prstGeom prst="rect">
                        <a:avLst/>
                      </a:prstGeom>
                    </p:spPr>
                  </p:pic>
                </p:grpSp>
              </p:grpSp>
              <p:grpSp>
                <p:nvGrpSpPr>
                  <p:cNvPr id="60" name="Group 59"/>
                  <p:cNvGrpSpPr/>
                  <p:nvPr/>
                </p:nvGrpSpPr>
                <p:grpSpPr>
                  <a:xfrm>
                    <a:off x="8774388" y="1939506"/>
                    <a:ext cx="860951" cy="778045"/>
                    <a:chOff x="8774388" y="1939506"/>
                    <a:chExt cx="860951" cy="778045"/>
                  </a:xfrm>
                </p:grpSpPr>
                <p:sp>
                  <p:nvSpPr>
                    <p:cNvPr id="22" name="TextBox 21"/>
                    <p:cNvSpPr txBox="1"/>
                    <p:nvPr/>
                  </p:nvSpPr>
                  <p:spPr>
                    <a:xfrm>
                      <a:off x="8774388" y="2430292"/>
                      <a:ext cx="860951" cy="287259"/>
                    </a:xfrm>
                    <a:prstGeom prst="rect">
                      <a:avLst/>
                    </a:prstGeom>
                    <a:noFill/>
                  </p:spPr>
                  <p:txBody>
                    <a:bodyPr wrap="square" rtlCol="0">
                      <a:spAutoFit/>
                    </a:bodyPr>
                    <a:lstStyle/>
                    <a:p>
                      <a:pPr algn="ctr" defTabSz="685715"/>
                      <a:r>
                        <a:rPr lang="en-US" sz="800" dirty="0">
                          <a:solidFill>
                            <a:srgbClr val="880038"/>
                          </a:solidFill>
                        </a:rPr>
                        <a:t>Insulin</a:t>
                      </a:r>
                    </a:p>
                  </p:txBody>
                </p:sp>
                <p:grpSp>
                  <p:nvGrpSpPr>
                    <p:cNvPr id="59" name="Group 58"/>
                    <p:cNvGrpSpPr/>
                    <p:nvPr/>
                  </p:nvGrpSpPr>
                  <p:grpSpPr>
                    <a:xfrm>
                      <a:off x="8966301" y="1939506"/>
                      <a:ext cx="473487" cy="473487"/>
                      <a:chOff x="8966301" y="1939506"/>
                      <a:chExt cx="473487" cy="473487"/>
                    </a:xfrm>
                  </p:grpSpPr>
                  <p:sp>
                    <p:nvSpPr>
                      <p:cNvPr id="36" name="Oval 35"/>
                      <p:cNvSpPr/>
                      <p:nvPr/>
                    </p:nvSpPr>
                    <p:spPr>
                      <a:xfrm>
                        <a:off x="8966301" y="1939506"/>
                        <a:ext cx="473487" cy="4734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endParaRP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8693" y="2021898"/>
                        <a:ext cx="308703" cy="308703"/>
                      </a:xfrm>
                      <a:prstGeom prst="rect">
                        <a:avLst/>
                      </a:prstGeom>
                    </p:spPr>
                  </p:pic>
                </p:grpSp>
              </p:grpSp>
            </p:grpSp>
          </p:grpSp>
        </p:grpSp>
      </p:grpSp>
    </p:spTree>
    <p:extLst>
      <p:ext uri="{BB962C8B-B14F-4D97-AF65-F5344CB8AC3E}">
        <p14:creationId xmlns:p14="http://schemas.microsoft.com/office/powerpoint/2010/main" val="2372579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8608" y="302751"/>
            <a:ext cx="8652179" cy="756000"/>
          </a:xfrm>
        </p:spPr>
        <p:txBody>
          <a:bodyPr/>
          <a:lstStyle/>
          <a:p>
            <a:r>
              <a:rPr lang="en-US" sz="1200" dirty="0"/>
              <a:t>In patients with type 2 diabetes and high cardiovascular risk*</a:t>
            </a:r>
            <a:r>
              <a:rPr lang="en-US" sz="2200" dirty="0"/>
              <a:t/>
            </a:r>
            <a:br>
              <a:rPr lang="en-US" sz="2200" dirty="0"/>
            </a:br>
            <a:r>
              <a:rPr lang="en-US" sz="2100" dirty="0" err="1"/>
              <a:t>Victoza</a:t>
            </a:r>
            <a:r>
              <a:rPr lang="en-US" sz="2100" baseline="30000" dirty="0"/>
              <a:t>®</a:t>
            </a:r>
            <a:r>
              <a:rPr lang="en-US" sz="2100" dirty="0"/>
              <a:t> prevented major adverse CV events vs placebo</a:t>
            </a:r>
            <a:r>
              <a:rPr lang="en-US" sz="2100" baseline="30000" dirty="0"/>
              <a:t>1</a:t>
            </a:r>
          </a:p>
        </p:txBody>
      </p:sp>
      <p:sp>
        <p:nvSpPr>
          <p:cNvPr id="32" name="Rectangle 5"/>
          <p:cNvSpPr>
            <a:spLocks noChangeArrowheads="1"/>
          </p:cNvSpPr>
          <p:nvPr/>
        </p:nvSpPr>
        <p:spPr bwMode="auto">
          <a:xfrm>
            <a:off x="1188719" y="3355306"/>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0</a:t>
            </a:r>
            <a:endParaRPr lang="en-US" altLang="en-US" sz="1600">
              <a:solidFill>
                <a:srgbClr val="001965"/>
              </a:solidFill>
            </a:endParaRPr>
          </a:p>
        </p:txBody>
      </p:sp>
      <p:sp>
        <p:nvSpPr>
          <p:cNvPr id="33" name="Rectangle 6"/>
          <p:cNvSpPr>
            <a:spLocks noChangeArrowheads="1"/>
          </p:cNvSpPr>
          <p:nvPr/>
        </p:nvSpPr>
        <p:spPr bwMode="auto">
          <a:xfrm>
            <a:off x="1900712" y="3355306"/>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6</a:t>
            </a:r>
            <a:endParaRPr lang="en-US" altLang="en-US" sz="1600">
              <a:solidFill>
                <a:srgbClr val="001965"/>
              </a:solidFill>
            </a:endParaRPr>
          </a:p>
        </p:txBody>
      </p:sp>
      <p:sp>
        <p:nvSpPr>
          <p:cNvPr id="34" name="Rectangle 7"/>
          <p:cNvSpPr>
            <a:spLocks noChangeArrowheads="1"/>
          </p:cNvSpPr>
          <p:nvPr/>
        </p:nvSpPr>
        <p:spPr bwMode="auto">
          <a:xfrm>
            <a:off x="2566271"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12</a:t>
            </a:r>
            <a:endParaRPr lang="en-US" altLang="en-US" sz="1600">
              <a:solidFill>
                <a:srgbClr val="001965"/>
              </a:solidFill>
            </a:endParaRPr>
          </a:p>
        </p:txBody>
      </p:sp>
      <p:sp>
        <p:nvSpPr>
          <p:cNvPr id="35" name="Rectangle 8"/>
          <p:cNvSpPr>
            <a:spLocks noChangeArrowheads="1"/>
          </p:cNvSpPr>
          <p:nvPr/>
        </p:nvSpPr>
        <p:spPr bwMode="auto">
          <a:xfrm>
            <a:off x="3272312"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18</a:t>
            </a:r>
            <a:endParaRPr lang="en-US" altLang="en-US" sz="1600">
              <a:solidFill>
                <a:srgbClr val="001965"/>
              </a:solidFill>
            </a:endParaRPr>
          </a:p>
        </p:txBody>
      </p:sp>
      <p:sp>
        <p:nvSpPr>
          <p:cNvPr id="36" name="Rectangle 9"/>
          <p:cNvSpPr>
            <a:spLocks noChangeArrowheads="1"/>
          </p:cNvSpPr>
          <p:nvPr/>
        </p:nvSpPr>
        <p:spPr bwMode="auto">
          <a:xfrm>
            <a:off x="3985499"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24</a:t>
            </a:r>
            <a:endParaRPr lang="en-US" altLang="en-US" sz="1600">
              <a:solidFill>
                <a:srgbClr val="001965"/>
              </a:solidFill>
            </a:endParaRPr>
          </a:p>
        </p:txBody>
      </p:sp>
      <p:sp>
        <p:nvSpPr>
          <p:cNvPr id="37" name="Rectangle 10"/>
          <p:cNvSpPr>
            <a:spLocks noChangeArrowheads="1"/>
          </p:cNvSpPr>
          <p:nvPr/>
        </p:nvSpPr>
        <p:spPr bwMode="auto">
          <a:xfrm>
            <a:off x="4690348"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30</a:t>
            </a:r>
            <a:endParaRPr lang="en-US" altLang="en-US" sz="1600">
              <a:solidFill>
                <a:srgbClr val="001965"/>
              </a:solidFill>
            </a:endParaRPr>
          </a:p>
        </p:txBody>
      </p:sp>
      <p:sp>
        <p:nvSpPr>
          <p:cNvPr id="38" name="Rectangle 11"/>
          <p:cNvSpPr>
            <a:spLocks noChangeArrowheads="1"/>
          </p:cNvSpPr>
          <p:nvPr/>
        </p:nvSpPr>
        <p:spPr bwMode="auto">
          <a:xfrm>
            <a:off x="5403533"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36</a:t>
            </a:r>
            <a:endParaRPr lang="en-US" altLang="en-US" sz="1600">
              <a:solidFill>
                <a:srgbClr val="001965"/>
              </a:solidFill>
            </a:endParaRPr>
          </a:p>
        </p:txBody>
      </p:sp>
      <p:sp>
        <p:nvSpPr>
          <p:cNvPr id="39" name="Rectangle 12"/>
          <p:cNvSpPr>
            <a:spLocks noChangeArrowheads="1"/>
          </p:cNvSpPr>
          <p:nvPr/>
        </p:nvSpPr>
        <p:spPr bwMode="auto">
          <a:xfrm>
            <a:off x="6108383"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42</a:t>
            </a:r>
            <a:endParaRPr lang="en-US" altLang="en-US" sz="1600">
              <a:solidFill>
                <a:srgbClr val="001965"/>
              </a:solidFill>
            </a:endParaRPr>
          </a:p>
        </p:txBody>
      </p:sp>
      <p:sp>
        <p:nvSpPr>
          <p:cNvPr id="40" name="Rectangle 13"/>
          <p:cNvSpPr>
            <a:spLocks noChangeArrowheads="1"/>
          </p:cNvSpPr>
          <p:nvPr/>
        </p:nvSpPr>
        <p:spPr bwMode="auto">
          <a:xfrm>
            <a:off x="6820376"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48</a:t>
            </a:r>
            <a:endParaRPr lang="en-US" altLang="en-US" sz="1600">
              <a:solidFill>
                <a:srgbClr val="001965"/>
              </a:solidFill>
            </a:endParaRPr>
          </a:p>
        </p:txBody>
      </p:sp>
      <p:sp>
        <p:nvSpPr>
          <p:cNvPr id="41" name="Rectangle 14"/>
          <p:cNvSpPr>
            <a:spLocks noChangeArrowheads="1"/>
          </p:cNvSpPr>
          <p:nvPr/>
        </p:nvSpPr>
        <p:spPr bwMode="auto">
          <a:xfrm>
            <a:off x="7527608"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54</a:t>
            </a:r>
            <a:endParaRPr lang="en-US" altLang="en-US" sz="1600">
              <a:solidFill>
                <a:srgbClr val="001965"/>
              </a:solidFill>
            </a:endParaRPr>
          </a:p>
        </p:txBody>
      </p:sp>
      <p:sp>
        <p:nvSpPr>
          <p:cNvPr id="42" name="Line 15"/>
          <p:cNvSpPr>
            <a:spLocks noChangeShapeType="1"/>
          </p:cNvSpPr>
          <p:nvPr/>
        </p:nvSpPr>
        <p:spPr bwMode="auto">
          <a:xfrm>
            <a:off x="1225630" y="3302917"/>
            <a:ext cx="6400802"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43" name="Line 16"/>
          <p:cNvSpPr>
            <a:spLocks noChangeShapeType="1"/>
          </p:cNvSpPr>
          <p:nvPr/>
        </p:nvSpPr>
        <p:spPr bwMode="auto">
          <a:xfrm>
            <a:off x="1236344"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44" name="Line 17"/>
          <p:cNvSpPr>
            <a:spLocks noChangeShapeType="1"/>
          </p:cNvSpPr>
          <p:nvPr/>
        </p:nvSpPr>
        <p:spPr bwMode="auto">
          <a:xfrm>
            <a:off x="1943574"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45" name="Line 18"/>
          <p:cNvSpPr>
            <a:spLocks noChangeShapeType="1"/>
          </p:cNvSpPr>
          <p:nvPr/>
        </p:nvSpPr>
        <p:spPr bwMode="auto">
          <a:xfrm>
            <a:off x="2653187"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46" name="Line 19"/>
          <p:cNvSpPr>
            <a:spLocks noChangeShapeType="1"/>
          </p:cNvSpPr>
          <p:nvPr/>
        </p:nvSpPr>
        <p:spPr bwMode="auto">
          <a:xfrm>
            <a:off x="3361610"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47" name="Line 20"/>
          <p:cNvSpPr>
            <a:spLocks noChangeShapeType="1"/>
          </p:cNvSpPr>
          <p:nvPr/>
        </p:nvSpPr>
        <p:spPr bwMode="auto">
          <a:xfrm>
            <a:off x="4071222"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48" name="Line 21"/>
          <p:cNvSpPr>
            <a:spLocks noChangeShapeType="1"/>
          </p:cNvSpPr>
          <p:nvPr/>
        </p:nvSpPr>
        <p:spPr bwMode="auto">
          <a:xfrm>
            <a:off x="4779644"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49" name="Line 22"/>
          <p:cNvSpPr>
            <a:spLocks noChangeShapeType="1"/>
          </p:cNvSpPr>
          <p:nvPr/>
        </p:nvSpPr>
        <p:spPr bwMode="auto">
          <a:xfrm>
            <a:off x="5489258"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0" name="Line 23"/>
          <p:cNvSpPr>
            <a:spLocks noChangeShapeType="1"/>
          </p:cNvSpPr>
          <p:nvPr/>
        </p:nvSpPr>
        <p:spPr bwMode="auto">
          <a:xfrm>
            <a:off x="6197679"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1" name="Line 24"/>
          <p:cNvSpPr>
            <a:spLocks noChangeShapeType="1"/>
          </p:cNvSpPr>
          <p:nvPr/>
        </p:nvSpPr>
        <p:spPr bwMode="auto">
          <a:xfrm>
            <a:off x="6907292"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2" name="Line 25"/>
          <p:cNvSpPr>
            <a:spLocks noChangeShapeType="1"/>
          </p:cNvSpPr>
          <p:nvPr/>
        </p:nvSpPr>
        <p:spPr bwMode="auto">
          <a:xfrm>
            <a:off x="7615715"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4" name="Rectangle 27"/>
          <p:cNvSpPr>
            <a:spLocks noChangeArrowheads="1"/>
          </p:cNvSpPr>
          <p:nvPr/>
        </p:nvSpPr>
        <p:spPr bwMode="auto">
          <a:xfrm>
            <a:off x="1094660" y="2742133"/>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5</a:t>
            </a:r>
            <a:endParaRPr lang="en-US" altLang="en-US" sz="1600">
              <a:solidFill>
                <a:srgbClr val="636462"/>
              </a:solidFill>
            </a:endParaRPr>
          </a:p>
        </p:txBody>
      </p:sp>
      <p:sp>
        <p:nvSpPr>
          <p:cNvPr id="55" name="Rectangle 28"/>
          <p:cNvSpPr>
            <a:spLocks noChangeArrowheads="1"/>
          </p:cNvSpPr>
          <p:nvPr/>
        </p:nvSpPr>
        <p:spPr bwMode="auto">
          <a:xfrm>
            <a:off x="1008935" y="2256358"/>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10</a:t>
            </a:r>
            <a:endParaRPr lang="en-US" altLang="en-US" sz="1600">
              <a:solidFill>
                <a:srgbClr val="001965"/>
              </a:solidFill>
            </a:endParaRPr>
          </a:p>
        </p:txBody>
      </p:sp>
      <p:sp>
        <p:nvSpPr>
          <p:cNvPr id="56" name="Rectangle 29"/>
          <p:cNvSpPr>
            <a:spLocks noChangeArrowheads="1"/>
          </p:cNvSpPr>
          <p:nvPr/>
        </p:nvSpPr>
        <p:spPr bwMode="auto">
          <a:xfrm>
            <a:off x="1008935" y="1769392"/>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15</a:t>
            </a:r>
            <a:endParaRPr lang="en-US" altLang="en-US" sz="1600">
              <a:solidFill>
                <a:srgbClr val="001965"/>
              </a:solidFill>
            </a:endParaRPr>
          </a:p>
        </p:txBody>
      </p:sp>
      <p:sp>
        <p:nvSpPr>
          <p:cNvPr id="57" name="Rectangle 30"/>
          <p:cNvSpPr>
            <a:spLocks noChangeArrowheads="1"/>
          </p:cNvSpPr>
          <p:nvPr/>
        </p:nvSpPr>
        <p:spPr bwMode="auto">
          <a:xfrm>
            <a:off x="1008935" y="1283617"/>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20</a:t>
            </a:r>
            <a:endParaRPr lang="en-US" altLang="en-US" sz="1600">
              <a:solidFill>
                <a:srgbClr val="001965"/>
              </a:solidFill>
            </a:endParaRPr>
          </a:p>
        </p:txBody>
      </p:sp>
      <p:sp>
        <p:nvSpPr>
          <p:cNvPr id="59" name="Line 32"/>
          <p:cNvSpPr>
            <a:spLocks noChangeShapeType="1"/>
          </p:cNvSpPr>
          <p:nvPr/>
        </p:nvSpPr>
        <p:spPr bwMode="auto">
          <a:xfrm flipH="1">
            <a:off x="1198244" y="3302917"/>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0" name="Line 33"/>
          <p:cNvSpPr>
            <a:spLocks noChangeShapeType="1"/>
          </p:cNvSpPr>
          <p:nvPr/>
        </p:nvSpPr>
        <p:spPr bwMode="auto">
          <a:xfrm flipH="1">
            <a:off x="1198244" y="2818332"/>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1" name="Line 34"/>
          <p:cNvSpPr>
            <a:spLocks noChangeShapeType="1"/>
          </p:cNvSpPr>
          <p:nvPr/>
        </p:nvSpPr>
        <p:spPr bwMode="auto">
          <a:xfrm flipH="1">
            <a:off x="1198244" y="2332557"/>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2" name="Line 35"/>
          <p:cNvSpPr>
            <a:spLocks noChangeShapeType="1"/>
          </p:cNvSpPr>
          <p:nvPr/>
        </p:nvSpPr>
        <p:spPr bwMode="auto">
          <a:xfrm flipH="1">
            <a:off x="1198244" y="1847972"/>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3" name="Line 36"/>
          <p:cNvSpPr>
            <a:spLocks noChangeShapeType="1"/>
          </p:cNvSpPr>
          <p:nvPr/>
        </p:nvSpPr>
        <p:spPr bwMode="auto">
          <a:xfrm flipH="1">
            <a:off x="1198244" y="1362197"/>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4" name="Freeform 37"/>
          <p:cNvSpPr>
            <a:spLocks/>
          </p:cNvSpPr>
          <p:nvPr/>
        </p:nvSpPr>
        <p:spPr bwMode="auto">
          <a:xfrm>
            <a:off x="1236344" y="1707479"/>
            <a:ext cx="6379371" cy="1595439"/>
          </a:xfrm>
          <a:custGeom>
            <a:avLst/>
            <a:gdLst>
              <a:gd name="T0" fmla="*/ 134 w 10717"/>
              <a:gd name="T1" fmla="*/ 2642 h 2681"/>
              <a:gd name="T2" fmla="*/ 384 w 10717"/>
              <a:gd name="T3" fmla="*/ 2569 h 2681"/>
              <a:gd name="T4" fmla="*/ 662 w 10717"/>
              <a:gd name="T5" fmla="*/ 2518 h 2681"/>
              <a:gd name="T6" fmla="*/ 904 w 10717"/>
              <a:gd name="T7" fmla="*/ 2472 h 2681"/>
              <a:gd name="T8" fmla="*/ 1171 w 10717"/>
              <a:gd name="T9" fmla="*/ 2416 h 2681"/>
              <a:gd name="T10" fmla="*/ 1361 w 10717"/>
              <a:gd name="T11" fmla="*/ 2352 h 2681"/>
              <a:gd name="T12" fmla="*/ 1570 w 10717"/>
              <a:gd name="T13" fmla="*/ 2297 h 2681"/>
              <a:gd name="T14" fmla="*/ 1764 w 10717"/>
              <a:gd name="T15" fmla="*/ 2241 h 2681"/>
              <a:gd name="T16" fmla="*/ 1922 w 10717"/>
              <a:gd name="T17" fmla="*/ 2185 h 2681"/>
              <a:gd name="T18" fmla="*/ 2125 w 10717"/>
              <a:gd name="T19" fmla="*/ 2141 h 2681"/>
              <a:gd name="T20" fmla="*/ 2319 w 10717"/>
              <a:gd name="T21" fmla="*/ 2095 h 2681"/>
              <a:gd name="T22" fmla="*/ 2430 w 10717"/>
              <a:gd name="T23" fmla="*/ 2016 h 2681"/>
              <a:gd name="T24" fmla="*/ 2653 w 10717"/>
              <a:gd name="T25" fmla="*/ 1957 h 2681"/>
              <a:gd name="T26" fmla="*/ 2828 w 10717"/>
              <a:gd name="T27" fmla="*/ 1905 h 2681"/>
              <a:gd name="T28" fmla="*/ 3043 w 10717"/>
              <a:gd name="T29" fmla="*/ 1859 h 2681"/>
              <a:gd name="T30" fmla="*/ 3220 w 10717"/>
              <a:gd name="T31" fmla="*/ 1809 h 2681"/>
              <a:gd name="T32" fmla="*/ 3402 w 10717"/>
              <a:gd name="T33" fmla="*/ 1757 h 2681"/>
              <a:gd name="T34" fmla="*/ 3557 w 10717"/>
              <a:gd name="T35" fmla="*/ 1698 h 2681"/>
              <a:gd name="T36" fmla="*/ 3819 w 10717"/>
              <a:gd name="T37" fmla="*/ 1644 h 2681"/>
              <a:gd name="T38" fmla="*/ 3982 w 10717"/>
              <a:gd name="T39" fmla="*/ 1596 h 2681"/>
              <a:gd name="T40" fmla="*/ 4164 w 10717"/>
              <a:gd name="T41" fmla="*/ 1542 h 2681"/>
              <a:gd name="T42" fmla="*/ 4354 w 10717"/>
              <a:gd name="T43" fmla="*/ 1483 h 2681"/>
              <a:gd name="T44" fmla="*/ 4583 w 10717"/>
              <a:gd name="T45" fmla="*/ 1423 h 2681"/>
              <a:gd name="T46" fmla="*/ 4759 w 10717"/>
              <a:gd name="T47" fmla="*/ 1360 h 2681"/>
              <a:gd name="T48" fmla="*/ 4974 w 10717"/>
              <a:gd name="T49" fmla="*/ 1306 h 2681"/>
              <a:gd name="T50" fmla="*/ 5151 w 10717"/>
              <a:gd name="T51" fmla="*/ 1243 h 2681"/>
              <a:gd name="T52" fmla="*/ 5314 w 10717"/>
              <a:gd name="T53" fmla="*/ 1208 h 2681"/>
              <a:gd name="T54" fmla="*/ 5508 w 10717"/>
              <a:gd name="T55" fmla="*/ 1160 h 2681"/>
              <a:gd name="T56" fmla="*/ 5685 w 10717"/>
              <a:gd name="T57" fmla="*/ 1118 h 2681"/>
              <a:gd name="T58" fmla="*/ 5821 w 10717"/>
              <a:gd name="T59" fmla="*/ 1054 h 2681"/>
              <a:gd name="T60" fmla="*/ 5979 w 10717"/>
              <a:gd name="T61" fmla="*/ 1012 h 2681"/>
              <a:gd name="T62" fmla="*/ 6134 w 10717"/>
              <a:gd name="T63" fmla="*/ 956 h 2681"/>
              <a:gd name="T64" fmla="*/ 6349 w 10717"/>
              <a:gd name="T65" fmla="*/ 914 h 2681"/>
              <a:gd name="T66" fmla="*/ 6539 w 10717"/>
              <a:gd name="T67" fmla="*/ 862 h 2681"/>
              <a:gd name="T68" fmla="*/ 6729 w 10717"/>
              <a:gd name="T69" fmla="*/ 810 h 2681"/>
              <a:gd name="T70" fmla="*/ 6877 w 10717"/>
              <a:gd name="T71" fmla="*/ 759 h 2681"/>
              <a:gd name="T72" fmla="*/ 7067 w 10717"/>
              <a:gd name="T73" fmla="*/ 722 h 2681"/>
              <a:gd name="T74" fmla="*/ 7282 w 10717"/>
              <a:gd name="T75" fmla="*/ 693 h 2681"/>
              <a:gd name="T76" fmla="*/ 7524 w 10717"/>
              <a:gd name="T77" fmla="*/ 645 h 2681"/>
              <a:gd name="T78" fmla="*/ 7662 w 10717"/>
              <a:gd name="T79" fmla="*/ 584 h 2681"/>
              <a:gd name="T80" fmla="*/ 7875 w 10717"/>
              <a:gd name="T81" fmla="*/ 547 h 2681"/>
              <a:gd name="T82" fmla="*/ 8046 w 10717"/>
              <a:gd name="T83" fmla="*/ 501 h 2681"/>
              <a:gd name="T84" fmla="*/ 8269 w 10717"/>
              <a:gd name="T85" fmla="*/ 451 h 2681"/>
              <a:gd name="T86" fmla="*/ 8528 w 10717"/>
              <a:gd name="T87" fmla="*/ 401 h 2681"/>
              <a:gd name="T88" fmla="*/ 8626 w 10717"/>
              <a:gd name="T89" fmla="*/ 384 h 2681"/>
              <a:gd name="T90" fmla="*/ 8757 w 10717"/>
              <a:gd name="T91" fmla="*/ 363 h 2681"/>
              <a:gd name="T92" fmla="*/ 8874 w 10717"/>
              <a:gd name="T93" fmla="*/ 330 h 2681"/>
              <a:gd name="T94" fmla="*/ 9004 w 10717"/>
              <a:gd name="T95" fmla="*/ 319 h 2681"/>
              <a:gd name="T96" fmla="*/ 9121 w 10717"/>
              <a:gd name="T97" fmla="*/ 302 h 2681"/>
              <a:gd name="T98" fmla="*/ 9233 w 10717"/>
              <a:gd name="T99" fmla="*/ 267 h 2681"/>
              <a:gd name="T100" fmla="*/ 9356 w 10717"/>
              <a:gd name="T101" fmla="*/ 250 h 2681"/>
              <a:gd name="T102" fmla="*/ 9467 w 10717"/>
              <a:gd name="T103" fmla="*/ 217 h 2681"/>
              <a:gd name="T104" fmla="*/ 9586 w 10717"/>
              <a:gd name="T105" fmla="*/ 181 h 2681"/>
              <a:gd name="T106" fmla="*/ 9720 w 10717"/>
              <a:gd name="T107" fmla="*/ 181 h 2681"/>
              <a:gd name="T108" fmla="*/ 9832 w 10717"/>
              <a:gd name="T109" fmla="*/ 138 h 2681"/>
              <a:gd name="T110" fmla="*/ 9951 w 10717"/>
              <a:gd name="T111" fmla="*/ 92 h 2681"/>
              <a:gd name="T112" fmla="*/ 10101 w 10717"/>
              <a:gd name="T113" fmla="*/ 77 h 2681"/>
              <a:gd name="T114" fmla="*/ 10231 w 10717"/>
              <a:gd name="T115" fmla="*/ 0 h 2681"/>
              <a:gd name="T116" fmla="*/ 10354 w 10717"/>
              <a:gd name="T117" fmla="*/ 0 h 2681"/>
              <a:gd name="T118" fmla="*/ 10490 w 10717"/>
              <a:gd name="T119" fmla="*/ 0 h 2681"/>
              <a:gd name="T120" fmla="*/ 10621 w 10717"/>
              <a:gd name="T121" fmla="*/ 0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17" h="2681">
                <a:moveTo>
                  <a:pt x="0" y="2681"/>
                </a:moveTo>
                <a:lnTo>
                  <a:pt x="0" y="2681"/>
                </a:lnTo>
                <a:lnTo>
                  <a:pt x="0" y="2681"/>
                </a:lnTo>
                <a:lnTo>
                  <a:pt x="4" y="2677"/>
                </a:lnTo>
                <a:lnTo>
                  <a:pt x="4" y="2677"/>
                </a:lnTo>
                <a:lnTo>
                  <a:pt x="11" y="2673"/>
                </a:lnTo>
                <a:lnTo>
                  <a:pt x="11" y="2673"/>
                </a:lnTo>
                <a:lnTo>
                  <a:pt x="17" y="2669"/>
                </a:lnTo>
                <a:lnTo>
                  <a:pt x="17" y="2669"/>
                </a:lnTo>
                <a:lnTo>
                  <a:pt x="31" y="2667"/>
                </a:lnTo>
                <a:lnTo>
                  <a:pt x="31" y="2667"/>
                </a:lnTo>
                <a:lnTo>
                  <a:pt x="36" y="2660"/>
                </a:lnTo>
                <a:lnTo>
                  <a:pt x="36" y="2660"/>
                </a:lnTo>
                <a:lnTo>
                  <a:pt x="90" y="2658"/>
                </a:lnTo>
                <a:lnTo>
                  <a:pt x="90" y="2658"/>
                </a:lnTo>
                <a:lnTo>
                  <a:pt x="96" y="2654"/>
                </a:lnTo>
                <a:lnTo>
                  <a:pt x="96" y="2654"/>
                </a:lnTo>
                <a:lnTo>
                  <a:pt x="107" y="2650"/>
                </a:lnTo>
                <a:lnTo>
                  <a:pt x="107" y="2650"/>
                </a:lnTo>
                <a:lnTo>
                  <a:pt x="115" y="2646"/>
                </a:lnTo>
                <a:lnTo>
                  <a:pt x="115" y="2646"/>
                </a:lnTo>
                <a:lnTo>
                  <a:pt x="129" y="2642"/>
                </a:lnTo>
                <a:lnTo>
                  <a:pt x="129" y="2642"/>
                </a:lnTo>
                <a:lnTo>
                  <a:pt x="134" y="2642"/>
                </a:lnTo>
                <a:lnTo>
                  <a:pt x="142" y="2640"/>
                </a:lnTo>
                <a:lnTo>
                  <a:pt x="148" y="2637"/>
                </a:lnTo>
                <a:lnTo>
                  <a:pt x="148" y="2637"/>
                </a:lnTo>
                <a:lnTo>
                  <a:pt x="167" y="2629"/>
                </a:lnTo>
                <a:lnTo>
                  <a:pt x="175" y="2627"/>
                </a:lnTo>
                <a:lnTo>
                  <a:pt x="186" y="2623"/>
                </a:lnTo>
                <a:lnTo>
                  <a:pt x="186" y="2623"/>
                </a:lnTo>
                <a:lnTo>
                  <a:pt x="207" y="2619"/>
                </a:lnTo>
                <a:lnTo>
                  <a:pt x="207" y="2619"/>
                </a:lnTo>
                <a:lnTo>
                  <a:pt x="253" y="2614"/>
                </a:lnTo>
                <a:lnTo>
                  <a:pt x="259" y="2608"/>
                </a:lnTo>
                <a:lnTo>
                  <a:pt x="284" y="2604"/>
                </a:lnTo>
                <a:lnTo>
                  <a:pt x="284" y="2604"/>
                </a:lnTo>
                <a:lnTo>
                  <a:pt x="317" y="2600"/>
                </a:lnTo>
                <a:lnTo>
                  <a:pt x="317" y="2600"/>
                </a:lnTo>
                <a:lnTo>
                  <a:pt x="338" y="2594"/>
                </a:lnTo>
                <a:lnTo>
                  <a:pt x="338" y="2594"/>
                </a:lnTo>
                <a:lnTo>
                  <a:pt x="349" y="2585"/>
                </a:lnTo>
                <a:lnTo>
                  <a:pt x="357" y="2581"/>
                </a:lnTo>
                <a:lnTo>
                  <a:pt x="365" y="2577"/>
                </a:lnTo>
                <a:lnTo>
                  <a:pt x="365" y="2577"/>
                </a:lnTo>
                <a:lnTo>
                  <a:pt x="368" y="2573"/>
                </a:lnTo>
                <a:lnTo>
                  <a:pt x="368" y="2573"/>
                </a:lnTo>
                <a:lnTo>
                  <a:pt x="384" y="2569"/>
                </a:lnTo>
                <a:lnTo>
                  <a:pt x="390" y="2568"/>
                </a:lnTo>
                <a:lnTo>
                  <a:pt x="409" y="2564"/>
                </a:lnTo>
                <a:lnTo>
                  <a:pt x="409" y="2564"/>
                </a:lnTo>
                <a:lnTo>
                  <a:pt x="420" y="2560"/>
                </a:lnTo>
                <a:lnTo>
                  <a:pt x="420" y="2560"/>
                </a:lnTo>
                <a:lnTo>
                  <a:pt x="428" y="2556"/>
                </a:lnTo>
                <a:lnTo>
                  <a:pt x="428" y="2556"/>
                </a:lnTo>
                <a:lnTo>
                  <a:pt x="480" y="2552"/>
                </a:lnTo>
                <a:lnTo>
                  <a:pt x="480" y="2552"/>
                </a:lnTo>
                <a:lnTo>
                  <a:pt x="493" y="2548"/>
                </a:lnTo>
                <a:lnTo>
                  <a:pt x="493" y="2548"/>
                </a:lnTo>
                <a:lnTo>
                  <a:pt x="520" y="2541"/>
                </a:lnTo>
                <a:lnTo>
                  <a:pt x="526" y="2539"/>
                </a:lnTo>
                <a:lnTo>
                  <a:pt x="547" y="2535"/>
                </a:lnTo>
                <a:lnTo>
                  <a:pt x="547" y="2535"/>
                </a:lnTo>
                <a:lnTo>
                  <a:pt x="553" y="2531"/>
                </a:lnTo>
                <a:lnTo>
                  <a:pt x="553" y="2531"/>
                </a:lnTo>
                <a:lnTo>
                  <a:pt x="566" y="2527"/>
                </a:lnTo>
                <a:lnTo>
                  <a:pt x="572" y="2523"/>
                </a:lnTo>
                <a:lnTo>
                  <a:pt x="591" y="2521"/>
                </a:lnTo>
                <a:lnTo>
                  <a:pt x="591" y="2521"/>
                </a:lnTo>
                <a:lnTo>
                  <a:pt x="618" y="2521"/>
                </a:lnTo>
                <a:lnTo>
                  <a:pt x="618" y="2521"/>
                </a:lnTo>
                <a:lnTo>
                  <a:pt x="662" y="2518"/>
                </a:lnTo>
                <a:lnTo>
                  <a:pt x="662" y="2518"/>
                </a:lnTo>
                <a:lnTo>
                  <a:pt x="678" y="2514"/>
                </a:lnTo>
                <a:lnTo>
                  <a:pt x="678" y="2514"/>
                </a:lnTo>
                <a:lnTo>
                  <a:pt x="683" y="2512"/>
                </a:lnTo>
                <a:lnTo>
                  <a:pt x="683" y="2512"/>
                </a:lnTo>
                <a:lnTo>
                  <a:pt x="722" y="2504"/>
                </a:lnTo>
                <a:lnTo>
                  <a:pt x="722" y="2504"/>
                </a:lnTo>
                <a:lnTo>
                  <a:pt x="760" y="2500"/>
                </a:lnTo>
                <a:lnTo>
                  <a:pt x="760" y="2500"/>
                </a:lnTo>
                <a:lnTo>
                  <a:pt x="800" y="2496"/>
                </a:lnTo>
                <a:lnTo>
                  <a:pt x="800" y="2496"/>
                </a:lnTo>
                <a:lnTo>
                  <a:pt x="814" y="2493"/>
                </a:lnTo>
                <a:lnTo>
                  <a:pt x="814" y="2493"/>
                </a:lnTo>
                <a:lnTo>
                  <a:pt x="825" y="2489"/>
                </a:lnTo>
                <a:lnTo>
                  <a:pt x="825" y="2489"/>
                </a:lnTo>
                <a:lnTo>
                  <a:pt x="841" y="2485"/>
                </a:lnTo>
                <a:lnTo>
                  <a:pt x="841" y="2485"/>
                </a:lnTo>
                <a:lnTo>
                  <a:pt x="852" y="2481"/>
                </a:lnTo>
                <a:lnTo>
                  <a:pt x="860" y="2479"/>
                </a:lnTo>
                <a:lnTo>
                  <a:pt x="866" y="2475"/>
                </a:lnTo>
                <a:lnTo>
                  <a:pt x="866" y="2475"/>
                </a:lnTo>
                <a:lnTo>
                  <a:pt x="877" y="2475"/>
                </a:lnTo>
                <a:lnTo>
                  <a:pt x="877" y="2475"/>
                </a:lnTo>
                <a:lnTo>
                  <a:pt x="904" y="2472"/>
                </a:lnTo>
                <a:lnTo>
                  <a:pt x="904" y="2472"/>
                </a:lnTo>
                <a:lnTo>
                  <a:pt x="918" y="2468"/>
                </a:lnTo>
                <a:lnTo>
                  <a:pt x="918" y="2468"/>
                </a:lnTo>
                <a:lnTo>
                  <a:pt x="937" y="2466"/>
                </a:lnTo>
                <a:lnTo>
                  <a:pt x="937" y="2466"/>
                </a:lnTo>
                <a:lnTo>
                  <a:pt x="950" y="2458"/>
                </a:lnTo>
                <a:lnTo>
                  <a:pt x="950" y="2458"/>
                </a:lnTo>
                <a:lnTo>
                  <a:pt x="996" y="2454"/>
                </a:lnTo>
                <a:lnTo>
                  <a:pt x="996" y="2454"/>
                </a:lnTo>
                <a:lnTo>
                  <a:pt x="1002" y="2450"/>
                </a:lnTo>
                <a:lnTo>
                  <a:pt x="1002" y="2450"/>
                </a:lnTo>
                <a:lnTo>
                  <a:pt x="1035" y="2448"/>
                </a:lnTo>
                <a:lnTo>
                  <a:pt x="1035" y="2448"/>
                </a:lnTo>
                <a:lnTo>
                  <a:pt x="1087" y="2445"/>
                </a:lnTo>
                <a:lnTo>
                  <a:pt x="1087" y="2445"/>
                </a:lnTo>
                <a:lnTo>
                  <a:pt x="1100" y="2441"/>
                </a:lnTo>
                <a:lnTo>
                  <a:pt x="1106" y="2439"/>
                </a:lnTo>
                <a:lnTo>
                  <a:pt x="1113" y="2429"/>
                </a:lnTo>
                <a:lnTo>
                  <a:pt x="1119" y="2425"/>
                </a:lnTo>
                <a:lnTo>
                  <a:pt x="1133" y="2423"/>
                </a:lnTo>
                <a:lnTo>
                  <a:pt x="1133" y="2423"/>
                </a:lnTo>
                <a:lnTo>
                  <a:pt x="1154" y="2420"/>
                </a:lnTo>
                <a:lnTo>
                  <a:pt x="1154" y="2420"/>
                </a:lnTo>
                <a:lnTo>
                  <a:pt x="1171" y="2416"/>
                </a:lnTo>
                <a:lnTo>
                  <a:pt x="1171" y="2416"/>
                </a:lnTo>
                <a:lnTo>
                  <a:pt x="1184" y="2408"/>
                </a:lnTo>
                <a:lnTo>
                  <a:pt x="1184" y="2408"/>
                </a:lnTo>
                <a:lnTo>
                  <a:pt x="1198" y="2406"/>
                </a:lnTo>
                <a:lnTo>
                  <a:pt x="1198" y="2406"/>
                </a:lnTo>
                <a:lnTo>
                  <a:pt x="1225" y="2402"/>
                </a:lnTo>
                <a:lnTo>
                  <a:pt x="1225" y="2402"/>
                </a:lnTo>
                <a:lnTo>
                  <a:pt x="1269" y="2395"/>
                </a:lnTo>
                <a:lnTo>
                  <a:pt x="1269" y="2395"/>
                </a:lnTo>
                <a:lnTo>
                  <a:pt x="1277" y="2391"/>
                </a:lnTo>
                <a:lnTo>
                  <a:pt x="1277" y="2391"/>
                </a:lnTo>
                <a:lnTo>
                  <a:pt x="1296" y="2389"/>
                </a:lnTo>
                <a:lnTo>
                  <a:pt x="1296" y="2389"/>
                </a:lnTo>
                <a:lnTo>
                  <a:pt x="1309" y="2385"/>
                </a:lnTo>
                <a:lnTo>
                  <a:pt x="1309" y="2385"/>
                </a:lnTo>
                <a:lnTo>
                  <a:pt x="1315" y="2381"/>
                </a:lnTo>
                <a:lnTo>
                  <a:pt x="1315" y="2381"/>
                </a:lnTo>
                <a:lnTo>
                  <a:pt x="1328" y="2375"/>
                </a:lnTo>
                <a:lnTo>
                  <a:pt x="1328" y="2375"/>
                </a:lnTo>
                <a:lnTo>
                  <a:pt x="1342" y="2370"/>
                </a:lnTo>
                <a:lnTo>
                  <a:pt x="1342" y="2370"/>
                </a:lnTo>
                <a:lnTo>
                  <a:pt x="1348" y="2366"/>
                </a:lnTo>
                <a:lnTo>
                  <a:pt x="1348" y="2366"/>
                </a:lnTo>
                <a:lnTo>
                  <a:pt x="1361" y="2352"/>
                </a:lnTo>
                <a:lnTo>
                  <a:pt x="1361" y="2352"/>
                </a:lnTo>
                <a:lnTo>
                  <a:pt x="1373" y="2349"/>
                </a:lnTo>
                <a:lnTo>
                  <a:pt x="1373" y="2349"/>
                </a:lnTo>
                <a:lnTo>
                  <a:pt x="1380" y="2347"/>
                </a:lnTo>
                <a:lnTo>
                  <a:pt x="1380" y="2347"/>
                </a:lnTo>
                <a:lnTo>
                  <a:pt x="1394" y="2343"/>
                </a:lnTo>
                <a:lnTo>
                  <a:pt x="1394" y="2343"/>
                </a:lnTo>
                <a:lnTo>
                  <a:pt x="1399" y="2339"/>
                </a:lnTo>
                <a:lnTo>
                  <a:pt x="1407" y="2335"/>
                </a:lnTo>
                <a:lnTo>
                  <a:pt x="1413" y="2329"/>
                </a:lnTo>
                <a:lnTo>
                  <a:pt x="1413" y="2329"/>
                </a:lnTo>
                <a:lnTo>
                  <a:pt x="1432" y="2326"/>
                </a:lnTo>
                <a:lnTo>
                  <a:pt x="1432" y="2326"/>
                </a:lnTo>
                <a:lnTo>
                  <a:pt x="1440" y="2318"/>
                </a:lnTo>
                <a:lnTo>
                  <a:pt x="1440" y="2318"/>
                </a:lnTo>
                <a:lnTo>
                  <a:pt x="1503" y="2316"/>
                </a:lnTo>
                <a:lnTo>
                  <a:pt x="1503" y="2316"/>
                </a:lnTo>
                <a:lnTo>
                  <a:pt x="1524" y="2312"/>
                </a:lnTo>
                <a:lnTo>
                  <a:pt x="1524" y="2312"/>
                </a:lnTo>
                <a:lnTo>
                  <a:pt x="1530" y="2306"/>
                </a:lnTo>
                <a:lnTo>
                  <a:pt x="1530" y="2306"/>
                </a:lnTo>
                <a:lnTo>
                  <a:pt x="1549" y="2303"/>
                </a:lnTo>
                <a:lnTo>
                  <a:pt x="1557" y="2301"/>
                </a:lnTo>
                <a:lnTo>
                  <a:pt x="1570" y="2297"/>
                </a:lnTo>
                <a:lnTo>
                  <a:pt x="1570" y="2297"/>
                </a:lnTo>
                <a:lnTo>
                  <a:pt x="1576" y="2293"/>
                </a:lnTo>
                <a:lnTo>
                  <a:pt x="1576" y="2293"/>
                </a:lnTo>
                <a:lnTo>
                  <a:pt x="1590" y="2291"/>
                </a:lnTo>
                <a:lnTo>
                  <a:pt x="1590" y="2291"/>
                </a:lnTo>
                <a:lnTo>
                  <a:pt x="1595" y="2287"/>
                </a:lnTo>
                <a:lnTo>
                  <a:pt x="1595" y="2287"/>
                </a:lnTo>
                <a:lnTo>
                  <a:pt x="1615" y="2279"/>
                </a:lnTo>
                <a:lnTo>
                  <a:pt x="1615" y="2279"/>
                </a:lnTo>
                <a:lnTo>
                  <a:pt x="1630" y="2270"/>
                </a:lnTo>
                <a:lnTo>
                  <a:pt x="1630" y="2270"/>
                </a:lnTo>
                <a:lnTo>
                  <a:pt x="1641" y="2266"/>
                </a:lnTo>
                <a:lnTo>
                  <a:pt x="1641" y="2266"/>
                </a:lnTo>
                <a:lnTo>
                  <a:pt x="1655" y="2260"/>
                </a:lnTo>
                <a:lnTo>
                  <a:pt x="1655" y="2260"/>
                </a:lnTo>
                <a:lnTo>
                  <a:pt x="1682" y="2260"/>
                </a:lnTo>
                <a:lnTo>
                  <a:pt x="1682" y="2260"/>
                </a:lnTo>
                <a:lnTo>
                  <a:pt x="1707" y="2256"/>
                </a:lnTo>
                <a:lnTo>
                  <a:pt x="1707" y="2256"/>
                </a:lnTo>
                <a:lnTo>
                  <a:pt x="1712" y="2247"/>
                </a:lnTo>
                <a:lnTo>
                  <a:pt x="1712" y="2247"/>
                </a:lnTo>
                <a:lnTo>
                  <a:pt x="1726" y="2241"/>
                </a:lnTo>
                <a:lnTo>
                  <a:pt x="1726" y="2241"/>
                </a:lnTo>
                <a:lnTo>
                  <a:pt x="1764" y="2241"/>
                </a:lnTo>
                <a:lnTo>
                  <a:pt x="1764" y="2241"/>
                </a:lnTo>
                <a:lnTo>
                  <a:pt x="1772" y="2237"/>
                </a:lnTo>
                <a:lnTo>
                  <a:pt x="1772" y="2237"/>
                </a:lnTo>
                <a:lnTo>
                  <a:pt x="1778" y="2230"/>
                </a:lnTo>
                <a:lnTo>
                  <a:pt x="1778" y="2230"/>
                </a:lnTo>
                <a:lnTo>
                  <a:pt x="1785" y="2228"/>
                </a:lnTo>
                <a:lnTo>
                  <a:pt x="1785" y="2228"/>
                </a:lnTo>
                <a:lnTo>
                  <a:pt x="1812" y="2224"/>
                </a:lnTo>
                <a:lnTo>
                  <a:pt x="1812" y="2224"/>
                </a:lnTo>
                <a:lnTo>
                  <a:pt x="1824" y="2218"/>
                </a:lnTo>
                <a:lnTo>
                  <a:pt x="1824" y="2218"/>
                </a:lnTo>
                <a:lnTo>
                  <a:pt x="1831" y="2214"/>
                </a:lnTo>
                <a:lnTo>
                  <a:pt x="1831" y="2214"/>
                </a:lnTo>
                <a:lnTo>
                  <a:pt x="1837" y="2207"/>
                </a:lnTo>
                <a:lnTo>
                  <a:pt x="1837" y="2207"/>
                </a:lnTo>
                <a:lnTo>
                  <a:pt x="1868" y="2203"/>
                </a:lnTo>
                <a:lnTo>
                  <a:pt x="1868" y="2203"/>
                </a:lnTo>
                <a:lnTo>
                  <a:pt x="1876" y="2201"/>
                </a:lnTo>
                <a:lnTo>
                  <a:pt x="1876" y="2201"/>
                </a:lnTo>
                <a:lnTo>
                  <a:pt x="1883" y="2197"/>
                </a:lnTo>
                <a:lnTo>
                  <a:pt x="1889" y="2191"/>
                </a:lnTo>
                <a:lnTo>
                  <a:pt x="1903" y="2187"/>
                </a:lnTo>
                <a:lnTo>
                  <a:pt x="1903" y="2187"/>
                </a:lnTo>
                <a:lnTo>
                  <a:pt x="1922" y="2185"/>
                </a:lnTo>
                <a:lnTo>
                  <a:pt x="1922" y="2185"/>
                </a:lnTo>
                <a:lnTo>
                  <a:pt x="1974" y="2182"/>
                </a:lnTo>
                <a:lnTo>
                  <a:pt x="1974" y="2182"/>
                </a:lnTo>
                <a:lnTo>
                  <a:pt x="1979" y="2178"/>
                </a:lnTo>
                <a:lnTo>
                  <a:pt x="1987" y="2178"/>
                </a:lnTo>
                <a:lnTo>
                  <a:pt x="2006" y="2174"/>
                </a:lnTo>
                <a:lnTo>
                  <a:pt x="2006" y="2174"/>
                </a:lnTo>
                <a:lnTo>
                  <a:pt x="2014" y="2172"/>
                </a:lnTo>
                <a:lnTo>
                  <a:pt x="2014" y="2172"/>
                </a:lnTo>
                <a:lnTo>
                  <a:pt x="2025" y="2164"/>
                </a:lnTo>
                <a:lnTo>
                  <a:pt x="2025" y="2164"/>
                </a:lnTo>
                <a:lnTo>
                  <a:pt x="2039" y="2160"/>
                </a:lnTo>
                <a:lnTo>
                  <a:pt x="2039" y="2160"/>
                </a:lnTo>
                <a:lnTo>
                  <a:pt x="2050" y="2157"/>
                </a:lnTo>
                <a:lnTo>
                  <a:pt x="2050" y="2157"/>
                </a:lnTo>
                <a:lnTo>
                  <a:pt x="2058" y="2155"/>
                </a:lnTo>
                <a:lnTo>
                  <a:pt x="2058" y="2155"/>
                </a:lnTo>
                <a:lnTo>
                  <a:pt x="2066" y="2151"/>
                </a:lnTo>
                <a:lnTo>
                  <a:pt x="2066" y="2151"/>
                </a:lnTo>
                <a:lnTo>
                  <a:pt x="2085" y="2147"/>
                </a:lnTo>
                <a:lnTo>
                  <a:pt x="2085" y="2147"/>
                </a:lnTo>
                <a:lnTo>
                  <a:pt x="2091" y="2145"/>
                </a:lnTo>
                <a:lnTo>
                  <a:pt x="2091" y="2145"/>
                </a:lnTo>
                <a:lnTo>
                  <a:pt x="2125" y="2141"/>
                </a:lnTo>
                <a:lnTo>
                  <a:pt x="2125" y="2141"/>
                </a:lnTo>
                <a:lnTo>
                  <a:pt x="2131" y="2141"/>
                </a:lnTo>
                <a:lnTo>
                  <a:pt x="2131" y="2141"/>
                </a:lnTo>
                <a:lnTo>
                  <a:pt x="2137" y="2135"/>
                </a:lnTo>
                <a:lnTo>
                  <a:pt x="2137" y="2135"/>
                </a:lnTo>
                <a:lnTo>
                  <a:pt x="2183" y="2135"/>
                </a:lnTo>
                <a:lnTo>
                  <a:pt x="2183" y="2135"/>
                </a:lnTo>
                <a:lnTo>
                  <a:pt x="2208" y="2130"/>
                </a:lnTo>
                <a:lnTo>
                  <a:pt x="2208" y="2130"/>
                </a:lnTo>
                <a:lnTo>
                  <a:pt x="2215" y="2126"/>
                </a:lnTo>
                <a:lnTo>
                  <a:pt x="2215" y="2126"/>
                </a:lnTo>
                <a:lnTo>
                  <a:pt x="2240" y="2122"/>
                </a:lnTo>
                <a:lnTo>
                  <a:pt x="2240" y="2122"/>
                </a:lnTo>
                <a:lnTo>
                  <a:pt x="2254" y="2118"/>
                </a:lnTo>
                <a:lnTo>
                  <a:pt x="2254" y="2118"/>
                </a:lnTo>
                <a:lnTo>
                  <a:pt x="2262" y="2114"/>
                </a:lnTo>
                <a:lnTo>
                  <a:pt x="2262" y="2114"/>
                </a:lnTo>
                <a:lnTo>
                  <a:pt x="2273" y="2112"/>
                </a:lnTo>
                <a:lnTo>
                  <a:pt x="2273" y="2112"/>
                </a:lnTo>
                <a:lnTo>
                  <a:pt x="2288" y="2101"/>
                </a:lnTo>
                <a:lnTo>
                  <a:pt x="2288" y="2101"/>
                </a:lnTo>
                <a:lnTo>
                  <a:pt x="2313" y="2099"/>
                </a:lnTo>
                <a:lnTo>
                  <a:pt x="2313" y="2099"/>
                </a:lnTo>
                <a:lnTo>
                  <a:pt x="2319" y="2095"/>
                </a:lnTo>
                <a:lnTo>
                  <a:pt x="2319" y="2095"/>
                </a:lnTo>
                <a:lnTo>
                  <a:pt x="2327" y="2087"/>
                </a:lnTo>
                <a:lnTo>
                  <a:pt x="2327" y="2087"/>
                </a:lnTo>
                <a:lnTo>
                  <a:pt x="2333" y="2084"/>
                </a:lnTo>
                <a:lnTo>
                  <a:pt x="2333" y="2084"/>
                </a:lnTo>
                <a:lnTo>
                  <a:pt x="2344" y="2080"/>
                </a:lnTo>
                <a:lnTo>
                  <a:pt x="2352" y="2076"/>
                </a:lnTo>
                <a:lnTo>
                  <a:pt x="2365" y="2070"/>
                </a:lnTo>
                <a:lnTo>
                  <a:pt x="2365" y="2070"/>
                </a:lnTo>
                <a:lnTo>
                  <a:pt x="2371" y="2059"/>
                </a:lnTo>
                <a:lnTo>
                  <a:pt x="2371" y="2059"/>
                </a:lnTo>
                <a:lnTo>
                  <a:pt x="2379" y="2053"/>
                </a:lnTo>
                <a:lnTo>
                  <a:pt x="2379" y="2053"/>
                </a:lnTo>
                <a:lnTo>
                  <a:pt x="2384" y="2036"/>
                </a:lnTo>
                <a:lnTo>
                  <a:pt x="2384" y="2036"/>
                </a:lnTo>
                <a:lnTo>
                  <a:pt x="2390" y="2032"/>
                </a:lnTo>
                <a:lnTo>
                  <a:pt x="2390" y="2032"/>
                </a:lnTo>
                <a:lnTo>
                  <a:pt x="2398" y="2028"/>
                </a:lnTo>
                <a:lnTo>
                  <a:pt x="2398" y="2028"/>
                </a:lnTo>
                <a:lnTo>
                  <a:pt x="2411" y="2024"/>
                </a:lnTo>
                <a:lnTo>
                  <a:pt x="2411" y="2024"/>
                </a:lnTo>
                <a:lnTo>
                  <a:pt x="2425" y="2020"/>
                </a:lnTo>
                <a:lnTo>
                  <a:pt x="2425" y="2020"/>
                </a:lnTo>
                <a:lnTo>
                  <a:pt x="2430" y="2016"/>
                </a:lnTo>
                <a:lnTo>
                  <a:pt x="2430" y="2016"/>
                </a:lnTo>
                <a:lnTo>
                  <a:pt x="2444" y="2014"/>
                </a:lnTo>
                <a:lnTo>
                  <a:pt x="2444" y="2014"/>
                </a:lnTo>
                <a:lnTo>
                  <a:pt x="2455" y="2009"/>
                </a:lnTo>
                <a:lnTo>
                  <a:pt x="2455" y="2009"/>
                </a:lnTo>
                <a:lnTo>
                  <a:pt x="2471" y="1999"/>
                </a:lnTo>
                <a:lnTo>
                  <a:pt x="2471" y="1999"/>
                </a:lnTo>
                <a:lnTo>
                  <a:pt x="2509" y="1999"/>
                </a:lnTo>
                <a:lnTo>
                  <a:pt x="2515" y="1997"/>
                </a:lnTo>
                <a:lnTo>
                  <a:pt x="2523" y="1990"/>
                </a:lnTo>
                <a:lnTo>
                  <a:pt x="2523" y="1990"/>
                </a:lnTo>
                <a:lnTo>
                  <a:pt x="2574" y="1990"/>
                </a:lnTo>
                <a:lnTo>
                  <a:pt x="2574" y="1990"/>
                </a:lnTo>
                <a:lnTo>
                  <a:pt x="2586" y="1986"/>
                </a:lnTo>
                <a:lnTo>
                  <a:pt x="2586" y="1986"/>
                </a:lnTo>
                <a:lnTo>
                  <a:pt x="2601" y="1982"/>
                </a:lnTo>
                <a:lnTo>
                  <a:pt x="2601" y="1982"/>
                </a:lnTo>
                <a:lnTo>
                  <a:pt x="2613" y="1980"/>
                </a:lnTo>
                <a:lnTo>
                  <a:pt x="2621" y="1976"/>
                </a:lnTo>
                <a:lnTo>
                  <a:pt x="2632" y="1965"/>
                </a:lnTo>
                <a:lnTo>
                  <a:pt x="2632" y="1965"/>
                </a:lnTo>
                <a:lnTo>
                  <a:pt x="2638" y="1961"/>
                </a:lnTo>
                <a:lnTo>
                  <a:pt x="2638" y="1961"/>
                </a:lnTo>
                <a:lnTo>
                  <a:pt x="2653" y="1957"/>
                </a:lnTo>
                <a:lnTo>
                  <a:pt x="2653" y="1957"/>
                </a:lnTo>
                <a:lnTo>
                  <a:pt x="2672" y="1951"/>
                </a:lnTo>
                <a:lnTo>
                  <a:pt x="2672" y="1951"/>
                </a:lnTo>
                <a:lnTo>
                  <a:pt x="2678" y="1951"/>
                </a:lnTo>
                <a:lnTo>
                  <a:pt x="2684" y="1951"/>
                </a:lnTo>
                <a:lnTo>
                  <a:pt x="2697" y="1947"/>
                </a:lnTo>
                <a:lnTo>
                  <a:pt x="2697" y="1947"/>
                </a:lnTo>
                <a:lnTo>
                  <a:pt x="2717" y="1943"/>
                </a:lnTo>
                <a:lnTo>
                  <a:pt x="2717" y="1943"/>
                </a:lnTo>
                <a:lnTo>
                  <a:pt x="2730" y="1940"/>
                </a:lnTo>
                <a:lnTo>
                  <a:pt x="2730" y="1940"/>
                </a:lnTo>
                <a:lnTo>
                  <a:pt x="2743" y="1936"/>
                </a:lnTo>
                <a:lnTo>
                  <a:pt x="2743" y="1936"/>
                </a:lnTo>
                <a:lnTo>
                  <a:pt x="2784" y="1934"/>
                </a:lnTo>
                <a:lnTo>
                  <a:pt x="2784" y="1934"/>
                </a:lnTo>
                <a:lnTo>
                  <a:pt x="2790" y="1926"/>
                </a:lnTo>
                <a:lnTo>
                  <a:pt x="2790" y="1926"/>
                </a:lnTo>
                <a:lnTo>
                  <a:pt x="2809" y="1924"/>
                </a:lnTo>
                <a:lnTo>
                  <a:pt x="2809" y="1924"/>
                </a:lnTo>
                <a:lnTo>
                  <a:pt x="2814" y="1915"/>
                </a:lnTo>
                <a:lnTo>
                  <a:pt x="2814" y="1915"/>
                </a:lnTo>
                <a:lnTo>
                  <a:pt x="2822" y="1909"/>
                </a:lnTo>
                <a:lnTo>
                  <a:pt x="2822" y="1909"/>
                </a:lnTo>
                <a:lnTo>
                  <a:pt x="2828" y="1905"/>
                </a:lnTo>
                <a:lnTo>
                  <a:pt x="2828" y="1905"/>
                </a:lnTo>
                <a:lnTo>
                  <a:pt x="2847" y="1901"/>
                </a:lnTo>
                <a:lnTo>
                  <a:pt x="2847" y="1901"/>
                </a:lnTo>
                <a:lnTo>
                  <a:pt x="2874" y="1901"/>
                </a:lnTo>
                <a:lnTo>
                  <a:pt x="2880" y="1897"/>
                </a:lnTo>
                <a:lnTo>
                  <a:pt x="2887" y="1894"/>
                </a:lnTo>
                <a:lnTo>
                  <a:pt x="2887" y="1894"/>
                </a:lnTo>
                <a:lnTo>
                  <a:pt x="2926" y="1892"/>
                </a:lnTo>
                <a:lnTo>
                  <a:pt x="2926" y="1892"/>
                </a:lnTo>
                <a:lnTo>
                  <a:pt x="2939" y="1888"/>
                </a:lnTo>
                <a:lnTo>
                  <a:pt x="2939" y="1888"/>
                </a:lnTo>
                <a:lnTo>
                  <a:pt x="2958" y="1884"/>
                </a:lnTo>
                <a:lnTo>
                  <a:pt x="2958" y="1884"/>
                </a:lnTo>
                <a:lnTo>
                  <a:pt x="2985" y="1880"/>
                </a:lnTo>
                <a:lnTo>
                  <a:pt x="2985" y="1880"/>
                </a:lnTo>
                <a:lnTo>
                  <a:pt x="3005" y="1878"/>
                </a:lnTo>
                <a:lnTo>
                  <a:pt x="3005" y="1878"/>
                </a:lnTo>
                <a:lnTo>
                  <a:pt x="3010" y="1874"/>
                </a:lnTo>
                <a:lnTo>
                  <a:pt x="3010" y="1874"/>
                </a:lnTo>
                <a:lnTo>
                  <a:pt x="3018" y="1867"/>
                </a:lnTo>
                <a:lnTo>
                  <a:pt x="3018" y="1867"/>
                </a:lnTo>
                <a:lnTo>
                  <a:pt x="3037" y="1863"/>
                </a:lnTo>
                <a:lnTo>
                  <a:pt x="3037" y="1863"/>
                </a:lnTo>
                <a:lnTo>
                  <a:pt x="3043" y="1859"/>
                </a:lnTo>
                <a:lnTo>
                  <a:pt x="3051" y="1855"/>
                </a:lnTo>
                <a:lnTo>
                  <a:pt x="3102" y="1851"/>
                </a:lnTo>
                <a:lnTo>
                  <a:pt x="3102" y="1851"/>
                </a:lnTo>
                <a:lnTo>
                  <a:pt x="3108" y="1849"/>
                </a:lnTo>
                <a:lnTo>
                  <a:pt x="3108" y="1849"/>
                </a:lnTo>
                <a:lnTo>
                  <a:pt x="3116" y="1838"/>
                </a:lnTo>
                <a:lnTo>
                  <a:pt x="3116" y="1838"/>
                </a:lnTo>
                <a:lnTo>
                  <a:pt x="3133" y="1836"/>
                </a:lnTo>
                <a:lnTo>
                  <a:pt x="3133" y="1836"/>
                </a:lnTo>
                <a:lnTo>
                  <a:pt x="3141" y="1836"/>
                </a:lnTo>
                <a:lnTo>
                  <a:pt x="3141" y="1836"/>
                </a:lnTo>
                <a:lnTo>
                  <a:pt x="3154" y="1832"/>
                </a:lnTo>
                <a:lnTo>
                  <a:pt x="3154" y="1832"/>
                </a:lnTo>
                <a:lnTo>
                  <a:pt x="3168" y="1828"/>
                </a:lnTo>
                <a:lnTo>
                  <a:pt x="3168" y="1828"/>
                </a:lnTo>
                <a:lnTo>
                  <a:pt x="3187" y="1824"/>
                </a:lnTo>
                <a:lnTo>
                  <a:pt x="3187" y="1824"/>
                </a:lnTo>
                <a:lnTo>
                  <a:pt x="3200" y="1821"/>
                </a:lnTo>
                <a:lnTo>
                  <a:pt x="3200" y="1821"/>
                </a:lnTo>
                <a:lnTo>
                  <a:pt x="3208" y="1813"/>
                </a:lnTo>
                <a:lnTo>
                  <a:pt x="3208" y="1813"/>
                </a:lnTo>
                <a:lnTo>
                  <a:pt x="3214" y="1809"/>
                </a:lnTo>
                <a:lnTo>
                  <a:pt x="3214" y="1809"/>
                </a:lnTo>
                <a:lnTo>
                  <a:pt x="3220" y="1809"/>
                </a:lnTo>
                <a:lnTo>
                  <a:pt x="3220" y="1809"/>
                </a:lnTo>
                <a:lnTo>
                  <a:pt x="3225" y="1805"/>
                </a:lnTo>
                <a:lnTo>
                  <a:pt x="3225" y="1805"/>
                </a:lnTo>
                <a:lnTo>
                  <a:pt x="3239" y="1803"/>
                </a:lnTo>
                <a:lnTo>
                  <a:pt x="3239" y="1803"/>
                </a:lnTo>
                <a:lnTo>
                  <a:pt x="3252" y="1799"/>
                </a:lnTo>
                <a:lnTo>
                  <a:pt x="3252" y="1799"/>
                </a:lnTo>
                <a:lnTo>
                  <a:pt x="3260" y="1796"/>
                </a:lnTo>
                <a:lnTo>
                  <a:pt x="3266" y="1794"/>
                </a:lnTo>
                <a:lnTo>
                  <a:pt x="3312" y="1790"/>
                </a:lnTo>
                <a:lnTo>
                  <a:pt x="3316" y="1786"/>
                </a:lnTo>
                <a:lnTo>
                  <a:pt x="3323" y="1782"/>
                </a:lnTo>
                <a:lnTo>
                  <a:pt x="3323" y="1782"/>
                </a:lnTo>
                <a:lnTo>
                  <a:pt x="3337" y="1778"/>
                </a:lnTo>
                <a:lnTo>
                  <a:pt x="3337" y="1778"/>
                </a:lnTo>
                <a:lnTo>
                  <a:pt x="3342" y="1776"/>
                </a:lnTo>
                <a:lnTo>
                  <a:pt x="3342" y="1776"/>
                </a:lnTo>
                <a:lnTo>
                  <a:pt x="3364" y="1773"/>
                </a:lnTo>
                <a:lnTo>
                  <a:pt x="3364" y="1773"/>
                </a:lnTo>
                <a:lnTo>
                  <a:pt x="3375" y="1763"/>
                </a:lnTo>
                <a:lnTo>
                  <a:pt x="3375" y="1763"/>
                </a:lnTo>
                <a:lnTo>
                  <a:pt x="3390" y="1761"/>
                </a:lnTo>
                <a:lnTo>
                  <a:pt x="3390" y="1761"/>
                </a:lnTo>
                <a:lnTo>
                  <a:pt x="3402" y="1757"/>
                </a:lnTo>
                <a:lnTo>
                  <a:pt x="3402" y="1757"/>
                </a:lnTo>
                <a:lnTo>
                  <a:pt x="3410" y="1753"/>
                </a:lnTo>
                <a:lnTo>
                  <a:pt x="3415" y="1749"/>
                </a:lnTo>
                <a:lnTo>
                  <a:pt x="3421" y="1748"/>
                </a:lnTo>
                <a:lnTo>
                  <a:pt x="3427" y="1744"/>
                </a:lnTo>
                <a:lnTo>
                  <a:pt x="3435" y="1740"/>
                </a:lnTo>
                <a:lnTo>
                  <a:pt x="3435" y="1740"/>
                </a:lnTo>
                <a:lnTo>
                  <a:pt x="3442" y="1736"/>
                </a:lnTo>
                <a:lnTo>
                  <a:pt x="3448" y="1732"/>
                </a:lnTo>
                <a:lnTo>
                  <a:pt x="3454" y="1730"/>
                </a:lnTo>
                <a:lnTo>
                  <a:pt x="3454" y="1730"/>
                </a:lnTo>
                <a:lnTo>
                  <a:pt x="3461" y="1723"/>
                </a:lnTo>
                <a:lnTo>
                  <a:pt x="3461" y="1723"/>
                </a:lnTo>
                <a:lnTo>
                  <a:pt x="3473" y="1723"/>
                </a:lnTo>
                <a:lnTo>
                  <a:pt x="3473" y="1723"/>
                </a:lnTo>
                <a:lnTo>
                  <a:pt x="3494" y="1721"/>
                </a:lnTo>
                <a:lnTo>
                  <a:pt x="3494" y="1721"/>
                </a:lnTo>
                <a:lnTo>
                  <a:pt x="3513" y="1715"/>
                </a:lnTo>
                <a:lnTo>
                  <a:pt x="3513" y="1715"/>
                </a:lnTo>
                <a:lnTo>
                  <a:pt x="3533" y="1711"/>
                </a:lnTo>
                <a:lnTo>
                  <a:pt x="3533" y="1711"/>
                </a:lnTo>
                <a:lnTo>
                  <a:pt x="3538" y="1705"/>
                </a:lnTo>
                <a:lnTo>
                  <a:pt x="3538" y="1705"/>
                </a:lnTo>
                <a:lnTo>
                  <a:pt x="3557" y="1698"/>
                </a:lnTo>
                <a:lnTo>
                  <a:pt x="3565" y="1694"/>
                </a:lnTo>
                <a:lnTo>
                  <a:pt x="3573" y="1694"/>
                </a:lnTo>
                <a:lnTo>
                  <a:pt x="3573" y="1694"/>
                </a:lnTo>
                <a:lnTo>
                  <a:pt x="3584" y="1688"/>
                </a:lnTo>
                <a:lnTo>
                  <a:pt x="3584" y="1688"/>
                </a:lnTo>
                <a:lnTo>
                  <a:pt x="3625" y="1684"/>
                </a:lnTo>
                <a:lnTo>
                  <a:pt x="3630" y="1684"/>
                </a:lnTo>
                <a:lnTo>
                  <a:pt x="3644" y="1680"/>
                </a:lnTo>
                <a:lnTo>
                  <a:pt x="3644" y="1680"/>
                </a:lnTo>
                <a:lnTo>
                  <a:pt x="3677" y="1680"/>
                </a:lnTo>
                <a:lnTo>
                  <a:pt x="3677" y="1680"/>
                </a:lnTo>
                <a:lnTo>
                  <a:pt x="3709" y="1677"/>
                </a:lnTo>
                <a:lnTo>
                  <a:pt x="3715" y="1677"/>
                </a:lnTo>
                <a:lnTo>
                  <a:pt x="3728" y="1677"/>
                </a:lnTo>
                <a:lnTo>
                  <a:pt x="3728" y="1677"/>
                </a:lnTo>
                <a:lnTo>
                  <a:pt x="3736" y="1665"/>
                </a:lnTo>
                <a:lnTo>
                  <a:pt x="3736" y="1665"/>
                </a:lnTo>
                <a:lnTo>
                  <a:pt x="3740" y="1661"/>
                </a:lnTo>
                <a:lnTo>
                  <a:pt x="3748" y="1659"/>
                </a:lnTo>
                <a:lnTo>
                  <a:pt x="3780" y="1655"/>
                </a:lnTo>
                <a:lnTo>
                  <a:pt x="3780" y="1655"/>
                </a:lnTo>
                <a:lnTo>
                  <a:pt x="3813" y="1648"/>
                </a:lnTo>
                <a:lnTo>
                  <a:pt x="3813" y="1648"/>
                </a:lnTo>
                <a:lnTo>
                  <a:pt x="3819" y="1644"/>
                </a:lnTo>
                <a:lnTo>
                  <a:pt x="3819" y="1644"/>
                </a:lnTo>
                <a:lnTo>
                  <a:pt x="3832" y="1642"/>
                </a:lnTo>
                <a:lnTo>
                  <a:pt x="3832" y="1642"/>
                </a:lnTo>
                <a:lnTo>
                  <a:pt x="3845" y="1638"/>
                </a:lnTo>
                <a:lnTo>
                  <a:pt x="3845" y="1638"/>
                </a:lnTo>
                <a:lnTo>
                  <a:pt x="3851" y="1634"/>
                </a:lnTo>
                <a:lnTo>
                  <a:pt x="3851" y="1634"/>
                </a:lnTo>
                <a:lnTo>
                  <a:pt x="3867" y="1629"/>
                </a:lnTo>
                <a:lnTo>
                  <a:pt x="3867" y="1629"/>
                </a:lnTo>
                <a:lnTo>
                  <a:pt x="3903" y="1625"/>
                </a:lnTo>
                <a:lnTo>
                  <a:pt x="3911" y="1619"/>
                </a:lnTo>
                <a:lnTo>
                  <a:pt x="3918" y="1613"/>
                </a:lnTo>
                <a:lnTo>
                  <a:pt x="3918" y="1613"/>
                </a:lnTo>
                <a:lnTo>
                  <a:pt x="3938" y="1609"/>
                </a:lnTo>
                <a:lnTo>
                  <a:pt x="3938" y="1609"/>
                </a:lnTo>
                <a:lnTo>
                  <a:pt x="3949" y="1609"/>
                </a:lnTo>
                <a:lnTo>
                  <a:pt x="3949" y="1609"/>
                </a:lnTo>
                <a:lnTo>
                  <a:pt x="3957" y="1605"/>
                </a:lnTo>
                <a:lnTo>
                  <a:pt x="3957" y="1605"/>
                </a:lnTo>
                <a:lnTo>
                  <a:pt x="3970" y="1605"/>
                </a:lnTo>
                <a:lnTo>
                  <a:pt x="3970" y="1605"/>
                </a:lnTo>
                <a:lnTo>
                  <a:pt x="3978" y="1600"/>
                </a:lnTo>
                <a:lnTo>
                  <a:pt x="3978" y="1600"/>
                </a:lnTo>
                <a:lnTo>
                  <a:pt x="3982" y="1596"/>
                </a:lnTo>
                <a:lnTo>
                  <a:pt x="3982" y="1596"/>
                </a:lnTo>
                <a:lnTo>
                  <a:pt x="3997" y="1592"/>
                </a:lnTo>
                <a:lnTo>
                  <a:pt x="3997" y="1592"/>
                </a:lnTo>
                <a:lnTo>
                  <a:pt x="4009" y="1588"/>
                </a:lnTo>
                <a:lnTo>
                  <a:pt x="4009" y="1588"/>
                </a:lnTo>
                <a:lnTo>
                  <a:pt x="4022" y="1584"/>
                </a:lnTo>
                <a:lnTo>
                  <a:pt x="4022" y="1584"/>
                </a:lnTo>
                <a:lnTo>
                  <a:pt x="4028" y="1575"/>
                </a:lnTo>
                <a:lnTo>
                  <a:pt x="4028" y="1575"/>
                </a:lnTo>
                <a:lnTo>
                  <a:pt x="4041" y="1569"/>
                </a:lnTo>
                <a:lnTo>
                  <a:pt x="4049" y="1567"/>
                </a:lnTo>
                <a:lnTo>
                  <a:pt x="4068" y="1567"/>
                </a:lnTo>
                <a:lnTo>
                  <a:pt x="4068" y="1567"/>
                </a:lnTo>
                <a:lnTo>
                  <a:pt x="4093" y="1563"/>
                </a:lnTo>
                <a:lnTo>
                  <a:pt x="4093" y="1563"/>
                </a:lnTo>
                <a:lnTo>
                  <a:pt x="4112" y="1557"/>
                </a:lnTo>
                <a:lnTo>
                  <a:pt x="4112" y="1557"/>
                </a:lnTo>
                <a:lnTo>
                  <a:pt x="4139" y="1554"/>
                </a:lnTo>
                <a:lnTo>
                  <a:pt x="4145" y="1550"/>
                </a:lnTo>
                <a:lnTo>
                  <a:pt x="4153" y="1546"/>
                </a:lnTo>
                <a:lnTo>
                  <a:pt x="4153" y="1546"/>
                </a:lnTo>
                <a:lnTo>
                  <a:pt x="4160" y="1546"/>
                </a:lnTo>
                <a:lnTo>
                  <a:pt x="4160" y="1546"/>
                </a:lnTo>
                <a:lnTo>
                  <a:pt x="4164" y="1542"/>
                </a:lnTo>
                <a:lnTo>
                  <a:pt x="4164" y="1542"/>
                </a:lnTo>
                <a:lnTo>
                  <a:pt x="4172" y="1540"/>
                </a:lnTo>
                <a:lnTo>
                  <a:pt x="4172" y="1540"/>
                </a:lnTo>
                <a:lnTo>
                  <a:pt x="4191" y="1540"/>
                </a:lnTo>
                <a:lnTo>
                  <a:pt x="4197" y="1536"/>
                </a:lnTo>
                <a:lnTo>
                  <a:pt x="4205" y="1532"/>
                </a:lnTo>
                <a:lnTo>
                  <a:pt x="4205" y="1532"/>
                </a:lnTo>
                <a:lnTo>
                  <a:pt x="4216" y="1527"/>
                </a:lnTo>
                <a:lnTo>
                  <a:pt x="4216" y="1527"/>
                </a:lnTo>
                <a:lnTo>
                  <a:pt x="4256" y="1517"/>
                </a:lnTo>
                <a:lnTo>
                  <a:pt x="4256" y="1517"/>
                </a:lnTo>
                <a:lnTo>
                  <a:pt x="4262" y="1513"/>
                </a:lnTo>
                <a:lnTo>
                  <a:pt x="4262" y="1513"/>
                </a:lnTo>
                <a:lnTo>
                  <a:pt x="4270" y="1511"/>
                </a:lnTo>
                <a:lnTo>
                  <a:pt x="4276" y="1508"/>
                </a:lnTo>
                <a:lnTo>
                  <a:pt x="4283" y="1504"/>
                </a:lnTo>
                <a:lnTo>
                  <a:pt x="4283" y="1504"/>
                </a:lnTo>
                <a:lnTo>
                  <a:pt x="4291" y="1496"/>
                </a:lnTo>
                <a:lnTo>
                  <a:pt x="4291" y="1496"/>
                </a:lnTo>
                <a:lnTo>
                  <a:pt x="4327" y="1490"/>
                </a:lnTo>
                <a:lnTo>
                  <a:pt x="4327" y="1490"/>
                </a:lnTo>
                <a:lnTo>
                  <a:pt x="4349" y="1486"/>
                </a:lnTo>
                <a:lnTo>
                  <a:pt x="4349" y="1486"/>
                </a:lnTo>
                <a:lnTo>
                  <a:pt x="4354" y="1483"/>
                </a:lnTo>
                <a:lnTo>
                  <a:pt x="4354" y="1483"/>
                </a:lnTo>
                <a:lnTo>
                  <a:pt x="4368" y="1479"/>
                </a:lnTo>
                <a:lnTo>
                  <a:pt x="4368" y="1479"/>
                </a:lnTo>
                <a:lnTo>
                  <a:pt x="4406" y="1475"/>
                </a:lnTo>
                <a:lnTo>
                  <a:pt x="4406" y="1475"/>
                </a:lnTo>
                <a:lnTo>
                  <a:pt x="4433" y="1465"/>
                </a:lnTo>
                <a:lnTo>
                  <a:pt x="4433" y="1465"/>
                </a:lnTo>
                <a:lnTo>
                  <a:pt x="4439" y="1461"/>
                </a:lnTo>
                <a:lnTo>
                  <a:pt x="4439" y="1461"/>
                </a:lnTo>
                <a:lnTo>
                  <a:pt x="4452" y="1458"/>
                </a:lnTo>
                <a:lnTo>
                  <a:pt x="4458" y="1454"/>
                </a:lnTo>
                <a:lnTo>
                  <a:pt x="4473" y="1452"/>
                </a:lnTo>
                <a:lnTo>
                  <a:pt x="4473" y="1452"/>
                </a:lnTo>
                <a:lnTo>
                  <a:pt x="4491" y="1448"/>
                </a:lnTo>
                <a:lnTo>
                  <a:pt x="4491" y="1448"/>
                </a:lnTo>
                <a:lnTo>
                  <a:pt x="4510" y="1444"/>
                </a:lnTo>
                <a:lnTo>
                  <a:pt x="4510" y="1444"/>
                </a:lnTo>
                <a:lnTo>
                  <a:pt x="4531" y="1436"/>
                </a:lnTo>
                <a:lnTo>
                  <a:pt x="4531" y="1436"/>
                </a:lnTo>
                <a:lnTo>
                  <a:pt x="4537" y="1429"/>
                </a:lnTo>
                <a:lnTo>
                  <a:pt x="4544" y="1427"/>
                </a:lnTo>
                <a:lnTo>
                  <a:pt x="4550" y="1427"/>
                </a:lnTo>
                <a:lnTo>
                  <a:pt x="4550" y="1427"/>
                </a:lnTo>
                <a:lnTo>
                  <a:pt x="4583" y="1423"/>
                </a:lnTo>
                <a:lnTo>
                  <a:pt x="4583" y="1423"/>
                </a:lnTo>
                <a:lnTo>
                  <a:pt x="4596" y="1423"/>
                </a:lnTo>
                <a:lnTo>
                  <a:pt x="4596" y="1423"/>
                </a:lnTo>
                <a:lnTo>
                  <a:pt x="4608" y="1419"/>
                </a:lnTo>
                <a:lnTo>
                  <a:pt x="4608" y="1419"/>
                </a:lnTo>
                <a:lnTo>
                  <a:pt x="4621" y="1412"/>
                </a:lnTo>
                <a:lnTo>
                  <a:pt x="4629" y="1410"/>
                </a:lnTo>
                <a:lnTo>
                  <a:pt x="4656" y="1406"/>
                </a:lnTo>
                <a:lnTo>
                  <a:pt x="4656" y="1406"/>
                </a:lnTo>
                <a:lnTo>
                  <a:pt x="4661" y="1402"/>
                </a:lnTo>
                <a:lnTo>
                  <a:pt x="4661" y="1402"/>
                </a:lnTo>
                <a:lnTo>
                  <a:pt x="4667" y="1390"/>
                </a:lnTo>
                <a:lnTo>
                  <a:pt x="4667" y="1390"/>
                </a:lnTo>
                <a:lnTo>
                  <a:pt x="4686" y="1383"/>
                </a:lnTo>
                <a:lnTo>
                  <a:pt x="4686" y="1383"/>
                </a:lnTo>
                <a:lnTo>
                  <a:pt x="4692" y="1377"/>
                </a:lnTo>
                <a:lnTo>
                  <a:pt x="4692" y="1377"/>
                </a:lnTo>
                <a:lnTo>
                  <a:pt x="4700" y="1373"/>
                </a:lnTo>
                <a:lnTo>
                  <a:pt x="4700" y="1373"/>
                </a:lnTo>
                <a:lnTo>
                  <a:pt x="4708" y="1364"/>
                </a:lnTo>
                <a:lnTo>
                  <a:pt x="4708" y="1364"/>
                </a:lnTo>
                <a:lnTo>
                  <a:pt x="4746" y="1364"/>
                </a:lnTo>
                <a:lnTo>
                  <a:pt x="4746" y="1364"/>
                </a:lnTo>
                <a:lnTo>
                  <a:pt x="4759" y="1360"/>
                </a:lnTo>
                <a:lnTo>
                  <a:pt x="4759" y="1360"/>
                </a:lnTo>
                <a:lnTo>
                  <a:pt x="4767" y="1356"/>
                </a:lnTo>
                <a:lnTo>
                  <a:pt x="4767" y="1356"/>
                </a:lnTo>
                <a:lnTo>
                  <a:pt x="4771" y="1348"/>
                </a:lnTo>
                <a:lnTo>
                  <a:pt x="4771" y="1348"/>
                </a:lnTo>
                <a:lnTo>
                  <a:pt x="4798" y="1344"/>
                </a:lnTo>
                <a:lnTo>
                  <a:pt x="4798" y="1344"/>
                </a:lnTo>
                <a:lnTo>
                  <a:pt x="4819" y="1340"/>
                </a:lnTo>
                <a:lnTo>
                  <a:pt x="4819" y="1340"/>
                </a:lnTo>
                <a:lnTo>
                  <a:pt x="4844" y="1335"/>
                </a:lnTo>
                <a:lnTo>
                  <a:pt x="4844" y="1335"/>
                </a:lnTo>
                <a:lnTo>
                  <a:pt x="4857" y="1331"/>
                </a:lnTo>
                <a:lnTo>
                  <a:pt x="4863" y="1327"/>
                </a:lnTo>
                <a:lnTo>
                  <a:pt x="4869" y="1327"/>
                </a:lnTo>
                <a:lnTo>
                  <a:pt x="4869" y="1327"/>
                </a:lnTo>
                <a:lnTo>
                  <a:pt x="4896" y="1323"/>
                </a:lnTo>
                <a:lnTo>
                  <a:pt x="4896" y="1323"/>
                </a:lnTo>
                <a:lnTo>
                  <a:pt x="4901" y="1321"/>
                </a:lnTo>
                <a:lnTo>
                  <a:pt x="4901" y="1321"/>
                </a:lnTo>
                <a:lnTo>
                  <a:pt x="4915" y="1308"/>
                </a:lnTo>
                <a:lnTo>
                  <a:pt x="4915" y="1308"/>
                </a:lnTo>
                <a:lnTo>
                  <a:pt x="4928" y="1306"/>
                </a:lnTo>
                <a:lnTo>
                  <a:pt x="4928" y="1306"/>
                </a:lnTo>
                <a:lnTo>
                  <a:pt x="4974" y="1306"/>
                </a:lnTo>
                <a:lnTo>
                  <a:pt x="4974" y="1306"/>
                </a:lnTo>
                <a:lnTo>
                  <a:pt x="4980" y="1302"/>
                </a:lnTo>
                <a:lnTo>
                  <a:pt x="4980" y="1302"/>
                </a:lnTo>
                <a:lnTo>
                  <a:pt x="4986" y="1292"/>
                </a:lnTo>
                <a:lnTo>
                  <a:pt x="4986" y="1292"/>
                </a:lnTo>
                <a:lnTo>
                  <a:pt x="5013" y="1289"/>
                </a:lnTo>
                <a:lnTo>
                  <a:pt x="5013" y="1289"/>
                </a:lnTo>
                <a:lnTo>
                  <a:pt x="5020" y="1281"/>
                </a:lnTo>
                <a:lnTo>
                  <a:pt x="5020" y="1281"/>
                </a:lnTo>
                <a:lnTo>
                  <a:pt x="5026" y="1277"/>
                </a:lnTo>
                <a:lnTo>
                  <a:pt x="5026" y="1277"/>
                </a:lnTo>
                <a:lnTo>
                  <a:pt x="5045" y="1275"/>
                </a:lnTo>
                <a:lnTo>
                  <a:pt x="5045" y="1275"/>
                </a:lnTo>
                <a:lnTo>
                  <a:pt x="5053" y="1266"/>
                </a:lnTo>
                <a:lnTo>
                  <a:pt x="5053" y="1266"/>
                </a:lnTo>
                <a:lnTo>
                  <a:pt x="5065" y="1260"/>
                </a:lnTo>
                <a:lnTo>
                  <a:pt x="5065" y="1260"/>
                </a:lnTo>
                <a:lnTo>
                  <a:pt x="5072" y="1256"/>
                </a:lnTo>
                <a:lnTo>
                  <a:pt x="5078" y="1252"/>
                </a:lnTo>
                <a:lnTo>
                  <a:pt x="5116" y="1250"/>
                </a:lnTo>
                <a:lnTo>
                  <a:pt x="5116" y="1250"/>
                </a:lnTo>
                <a:lnTo>
                  <a:pt x="5138" y="1246"/>
                </a:lnTo>
                <a:lnTo>
                  <a:pt x="5138" y="1246"/>
                </a:lnTo>
                <a:lnTo>
                  <a:pt x="5151" y="1243"/>
                </a:lnTo>
                <a:lnTo>
                  <a:pt x="5151" y="1243"/>
                </a:lnTo>
                <a:lnTo>
                  <a:pt x="5163" y="1235"/>
                </a:lnTo>
                <a:lnTo>
                  <a:pt x="5163" y="1235"/>
                </a:lnTo>
                <a:lnTo>
                  <a:pt x="5168" y="1233"/>
                </a:lnTo>
                <a:lnTo>
                  <a:pt x="5168" y="1233"/>
                </a:lnTo>
                <a:lnTo>
                  <a:pt x="5189" y="1229"/>
                </a:lnTo>
                <a:lnTo>
                  <a:pt x="5189" y="1229"/>
                </a:lnTo>
                <a:lnTo>
                  <a:pt x="5209" y="1223"/>
                </a:lnTo>
                <a:lnTo>
                  <a:pt x="5209" y="1223"/>
                </a:lnTo>
                <a:lnTo>
                  <a:pt x="5222" y="1219"/>
                </a:lnTo>
                <a:lnTo>
                  <a:pt x="5222" y="1219"/>
                </a:lnTo>
                <a:lnTo>
                  <a:pt x="5255" y="1219"/>
                </a:lnTo>
                <a:lnTo>
                  <a:pt x="5255" y="1219"/>
                </a:lnTo>
                <a:lnTo>
                  <a:pt x="5262" y="1218"/>
                </a:lnTo>
                <a:lnTo>
                  <a:pt x="5262" y="1218"/>
                </a:lnTo>
                <a:lnTo>
                  <a:pt x="5266" y="1214"/>
                </a:lnTo>
                <a:lnTo>
                  <a:pt x="5266" y="1214"/>
                </a:lnTo>
                <a:lnTo>
                  <a:pt x="5280" y="1210"/>
                </a:lnTo>
                <a:lnTo>
                  <a:pt x="5280" y="1210"/>
                </a:lnTo>
                <a:lnTo>
                  <a:pt x="5287" y="1208"/>
                </a:lnTo>
                <a:lnTo>
                  <a:pt x="5287" y="1208"/>
                </a:lnTo>
                <a:lnTo>
                  <a:pt x="5307" y="1208"/>
                </a:lnTo>
                <a:lnTo>
                  <a:pt x="5307" y="1208"/>
                </a:lnTo>
                <a:lnTo>
                  <a:pt x="5314" y="1208"/>
                </a:lnTo>
                <a:lnTo>
                  <a:pt x="5314" y="1208"/>
                </a:lnTo>
                <a:lnTo>
                  <a:pt x="5320" y="1202"/>
                </a:lnTo>
                <a:lnTo>
                  <a:pt x="5320" y="1202"/>
                </a:lnTo>
                <a:lnTo>
                  <a:pt x="5333" y="1200"/>
                </a:lnTo>
                <a:lnTo>
                  <a:pt x="5333" y="1200"/>
                </a:lnTo>
                <a:lnTo>
                  <a:pt x="5339" y="1196"/>
                </a:lnTo>
                <a:lnTo>
                  <a:pt x="5339" y="1196"/>
                </a:lnTo>
                <a:lnTo>
                  <a:pt x="5345" y="1193"/>
                </a:lnTo>
                <a:lnTo>
                  <a:pt x="5345" y="1193"/>
                </a:lnTo>
                <a:lnTo>
                  <a:pt x="5353" y="1193"/>
                </a:lnTo>
                <a:lnTo>
                  <a:pt x="5353" y="1193"/>
                </a:lnTo>
                <a:lnTo>
                  <a:pt x="5385" y="1191"/>
                </a:lnTo>
                <a:lnTo>
                  <a:pt x="5385" y="1191"/>
                </a:lnTo>
                <a:lnTo>
                  <a:pt x="5391" y="1185"/>
                </a:lnTo>
                <a:lnTo>
                  <a:pt x="5391" y="1185"/>
                </a:lnTo>
                <a:lnTo>
                  <a:pt x="5397" y="1177"/>
                </a:lnTo>
                <a:lnTo>
                  <a:pt x="5397" y="1177"/>
                </a:lnTo>
                <a:lnTo>
                  <a:pt x="5404" y="1175"/>
                </a:lnTo>
                <a:lnTo>
                  <a:pt x="5410" y="1171"/>
                </a:lnTo>
                <a:lnTo>
                  <a:pt x="5451" y="1168"/>
                </a:lnTo>
                <a:lnTo>
                  <a:pt x="5451" y="1168"/>
                </a:lnTo>
                <a:lnTo>
                  <a:pt x="5489" y="1160"/>
                </a:lnTo>
                <a:lnTo>
                  <a:pt x="5489" y="1160"/>
                </a:lnTo>
                <a:lnTo>
                  <a:pt x="5508" y="1160"/>
                </a:lnTo>
                <a:lnTo>
                  <a:pt x="5508" y="1160"/>
                </a:lnTo>
                <a:lnTo>
                  <a:pt x="5527" y="1158"/>
                </a:lnTo>
                <a:lnTo>
                  <a:pt x="5527" y="1158"/>
                </a:lnTo>
                <a:lnTo>
                  <a:pt x="5535" y="1154"/>
                </a:lnTo>
                <a:lnTo>
                  <a:pt x="5535" y="1154"/>
                </a:lnTo>
                <a:lnTo>
                  <a:pt x="5548" y="1150"/>
                </a:lnTo>
                <a:lnTo>
                  <a:pt x="5548" y="1150"/>
                </a:lnTo>
                <a:lnTo>
                  <a:pt x="5556" y="1147"/>
                </a:lnTo>
                <a:lnTo>
                  <a:pt x="5556" y="1147"/>
                </a:lnTo>
                <a:lnTo>
                  <a:pt x="5579" y="1143"/>
                </a:lnTo>
                <a:lnTo>
                  <a:pt x="5579" y="1143"/>
                </a:lnTo>
                <a:lnTo>
                  <a:pt x="5587" y="1139"/>
                </a:lnTo>
                <a:lnTo>
                  <a:pt x="5587" y="1139"/>
                </a:lnTo>
                <a:lnTo>
                  <a:pt x="5612" y="1135"/>
                </a:lnTo>
                <a:lnTo>
                  <a:pt x="5612" y="1135"/>
                </a:lnTo>
                <a:lnTo>
                  <a:pt x="5639" y="1131"/>
                </a:lnTo>
                <a:lnTo>
                  <a:pt x="5639" y="1131"/>
                </a:lnTo>
                <a:lnTo>
                  <a:pt x="5646" y="1129"/>
                </a:lnTo>
                <a:lnTo>
                  <a:pt x="5646" y="1129"/>
                </a:lnTo>
                <a:lnTo>
                  <a:pt x="5664" y="1125"/>
                </a:lnTo>
                <a:lnTo>
                  <a:pt x="5664" y="1125"/>
                </a:lnTo>
                <a:lnTo>
                  <a:pt x="5679" y="1122"/>
                </a:lnTo>
                <a:lnTo>
                  <a:pt x="5679" y="1122"/>
                </a:lnTo>
                <a:lnTo>
                  <a:pt x="5685" y="1118"/>
                </a:lnTo>
                <a:lnTo>
                  <a:pt x="5685" y="1118"/>
                </a:lnTo>
                <a:lnTo>
                  <a:pt x="5691" y="1116"/>
                </a:lnTo>
                <a:lnTo>
                  <a:pt x="5691" y="1116"/>
                </a:lnTo>
                <a:lnTo>
                  <a:pt x="5704" y="1108"/>
                </a:lnTo>
                <a:lnTo>
                  <a:pt x="5704" y="1108"/>
                </a:lnTo>
                <a:lnTo>
                  <a:pt x="5723" y="1102"/>
                </a:lnTo>
                <a:lnTo>
                  <a:pt x="5723" y="1102"/>
                </a:lnTo>
                <a:lnTo>
                  <a:pt x="5731" y="1100"/>
                </a:lnTo>
                <a:lnTo>
                  <a:pt x="5731" y="1100"/>
                </a:lnTo>
                <a:lnTo>
                  <a:pt x="5739" y="1097"/>
                </a:lnTo>
                <a:lnTo>
                  <a:pt x="5742" y="1089"/>
                </a:lnTo>
                <a:lnTo>
                  <a:pt x="5750" y="1087"/>
                </a:lnTo>
                <a:lnTo>
                  <a:pt x="5756" y="1083"/>
                </a:lnTo>
                <a:lnTo>
                  <a:pt x="5769" y="1075"/>
                </a:lnTo>
                <a:lnTo>
                  <a:pt x="5769" y="1075"/>
                </a:lnTo>
                <a:lnTo>
                  <a:pt x="5783" y="1072"/>
                </a:lnTo>
                <a:lnTo>
                  <a:pt x="5783" y="1072"/>
                </a:lnTo>
                <a:lnTo>
                  <a:pt x="5790" y="1064"/>
                </a:lnTo>
                <a:lnTo>
                  <a:pt x="5790" y="1064"/>
                </a:lnTo>
                <a:lnTo>
                  <a:pt x="5796" y="1060"/>
                </a:lnTo>
                <a:lnTo>
                  <a:pt x="5796" y="1060"/>
                </a:lnTo>
                <a:lnTo>
                  <a:pt x="5802" y="1056"/>
                </a:lnTo>
                <a:lnTo>
                  <a:pt x="5802" y="1056"/>
                </a:lnTo>
                <a:lnTo>
                  <a:pt x="5821" y="1054"/>
                </a:lnTo>
                <a:lnTo>
                  <a:pt x="5821" y="1054"/>
                </a:lnTo>
                <a:lnTo>
                  <a:pt x="5829" y="1051"/>
                </a:lnTo>
                <a:lnTo>
                  <a:pt x="5829" y="1051"/>
                </a:lnTo>
                <a:lnTo>
                  <a:pt x="5848" y="1047"/>
                </a:lnTo>
                <a:lnTo>
                  <a:pt x="5848" y="1047"/>
                </a:lnTo>
                <a:lnTo>
                  <a:pt x="5854" y="1045"/>
                </a:lnTo>
                <a:lnTo>
                  <a:pt x="5854" y="1045"/>
                </a:lnTo>
                <a:lnTo>
                  <a:pt x="5861" y="1041"/>
                </a:lnTo>
                <a:lnTo>
                  <a:pt x="5861" y="1041"/>
                </a:lnTo>
                <a:lnTo>
                  <a:pt x="5867" y="1037"/>
                </a:lnTo>
                <a:lnTo>
                  <a:pt x="5867" y="1037"/>
                </a:lnTo>
                <a:lnTo>
                  <a:pt x="5881" y="1037"/>
                </a:lnTo>
                <a:lnTo>
                  <a:pt x="5881" y="1037"/>
                </a:lnTo>
                <a:lnTo>
                  <a:pt x="5886" y="1033"/>
                </a:lnTo>
                <a:lnTo>
                  <a:pt x="5886" y="1033"/>
                </a:lnTo>
                <a:lnTo>
                  <a:pt x="5921" y="1029"/>
                </a:lnTo>
                <a:lnTo>
                  <a:pt x="5921" y="1029"/>
                </a:lnTo>
                <a:lnTo>
                  <a:pt x="5946" y="1022"/>
                </a:lnTo>
                <a:lnTo>
                  <a:pt x="5946" y="1022"/>
                </a:lnTo>
                <a:lnTo>
                  <a:pt x="5952" y="1018"/>
                </a:lnTo>
                <a:lnTo>
                  <a:pt x="5957" y="1018"/>
                </a:lnTo>
                <a:lnTo>
                  <a:pt x="5973" y="1014"/>
                </a:lnTo>
                <a:lnTo>
                  <a:pt x="5973" y="1014"/>
                </a:lnTo>
                <a:lnTo>
                  <a:pt x="5979" y="1012"/>
                </a:lnTo>
                <a:lnTo>
                  <a:pt x="5979" y="1012"/>
                </a:lnTo>
                <a:lnTo>
                  <a:pt x="5992" y="1008"/>
                </a:lnTo>
                <a:lnTo>
                  <a:pt x="5992" y="1008"/>
                </a:lnTo>
                <a:lnTo>
                  <a:pt x="6003" y="1004"/>
                </a:lnTo>
                <a:lnTo>
                  <a:pt x="6003" y="1004"/>
                </a:lnTo>
                <a:lnTo>
                  <a:pt x="6011" y="1001"/>
                </a:lnTo>
                <a:lnTo>
                  <a:pt x="6011" y="1001"/>
                </a:lnTo>
                <a:lnTo>
                  <a:pt x="6017" y="999"/>
                </a:lnTo>
                <a:lnTo>
                  <a:pt x="6017" y="999"/>
                </a:lnTo>
                <a:lnTo>
                  <a:pt x="6032" y="987"/>
                </a:lnTo>
                <a:lnTo>
                  <a:pt x="6032" y="987"/>
                </a:lnTo>
                <a:lnTo>
                  <a:pt x="6050" y="983"/>
                </a:lnTo>
                <a:lnTo>
                  <a:pt x="6050" y="983"/>
                </a:lnTo>
                <a:lnTo>
                  <a:pt x="6063" y="979"/>
                </a:lnTo>
                <a:lnTo>
                  <a:pt x="6069" y="976"/>
                </a:lnTo>
                <a:lnTo>
                  <a:pt x="6084" y="972"/>
                </a:lnTo>
                <a:lnTo>
                  <a:pt x="6084" y="972"/>
                </a:lnTo>
                <a:lnTo>
                  <a:pt x="6103" y="970"/>
                </a:lnTo>
                <a:lnTo>
                  <a:pt x="6103" y="970"/>
                </a:lnTo>
                <a:lnTo>
                  <a:pt x="6109" y="962"/>
                </a:lnTo>
                <a:lnTo>
                  <a:pt x="6109" y="962"/>
                </a:lnTo>
                <a:lnTo>
                  <a:pt x="6115" y="956"/>
                </a:lnTo>
                <a:lnTo>
                  <a:pt x="6115" y="956"/>
                </a:lnTo>
                <a:lnTo>
                  <a:pt x="6134" y="956"/>
                </a:lnTo>
                <a:lnTo>
                  <a:pt x="6134" y="956"/>
                </a:lnTo>
                <a:lnTo>
                  <a:pt x="6155" y="956"/>
                </a:lnTo>
                <a:lnTo>
                  <a:pt x="6155" y="956"/>
                </a:lnTo>
                <a:lnTo>
                  <a:pt x="6199" y="953"/>
                </a:lnTo>
                <a:lnTo>
                  <a:pt x="6207" y="947"/>
                </a:lnTo>
                <a:lnTo>
                  <a:pt x="6251" y="943"/>
                </a:lnTo>
                <a:lnTo>
                  <a:pt x="6251" y="943"/>
                </a:lnTo>
                <a:lnTo>
                  <a:pt x="6259" y="941"/>
                </a:lnTo>
                <a:lnTo>
                  <a:pt x="6259" y="941"/>
                </a:lnTo>
                <a:lnTo>
                  <a:pt x="6270" y="937"/>
                </a:lnTo>
                <a:lnTo>
                  <a:pt x="6270" y="937"/>
                </a:lnTo>
                <a:lnTo>
                  <a:pt x="6278" y="937"/>
                </a:lnTo>
                <a:lnTo>
                  <a:pt x="6278" y="937"/>
                </a:lnTo>
                <a:lnTo>
                  <a:pt x="6286" y="930"/>
                </a:lnTo>
                <a:lnTo>
                  <a:pt x="6286" y="930"/>
                </a:lnTo>
                <a:lnTo>
                  <a:pt x="6305" y="926"/>
                </a:lnTo>
                <a:lnTo>
                  <a:pt x="6305" y="926"/>
                </a:lnTo>
                <a:lnTo>
                  <a:pt x="6324" y="924"/>
                </a:lnTo>
                <a:lnTo>
                  <a:pt x="6324" y="924"/>
                </a:lnTo>
                <a:lnTo>
                  <a:pt x="6330" y="920"/>
                </a:lnTo>
                <a:lnTo>
                  <a:pt x="6330" y="920"/>
                </a:lnTo>
                <a:lnTo>
                  <a:pt x="6343" y="916"/>
                </a:lnTo>
                <a:lnTo>
                  <a:pt x="6343" y="916"/>
                </a:lnTo>
                <a:lnTo>
                  <a:pt x="6349" y="914"/>
                </a:lnTo>
                <a:lnTo>
                  <a:pt x="6357" y="905"/>
                </a:lnTo>
                <a:lnTo>
                  <a:pt x="6363" y="901"/>
                </a:lnTo>
                <a:lnTo>
                  <a:pt x="6368" y="899"/>
                </a:lnTo>
                <a:lnTo>
                  <a:pt x="6376" y="895"/>
                </a:lnTo>
                <a:lnTo>
                  <a:pt x="6376" y="895"/>
                </a:lnTo>
                <a:lnTo>
                  <a:pt x="6389" y="895"/>
                </a:lnTo>
                <a:lnTo>
                  <a:pt x="6389" y="895"/>
                </a:lnTo>
                <a:lnTo>
                  <a:pt x="6441" y="891"/>
                </a:lnTo>
                <a:lnTo>
                  <a:pt x="6441" y="891"/>
                </a:lnTo>
                <a:lnTo>
                  <a:pt x="6449" y="887"/>
                </a:lnTo>
                <a:lnTo>
                  <a:pt x="6449" y="887"/>
                </a:lnTo>
                <a:lnTo>
                  <a:pt x="6474" y="887"/>
                </a:lnTo>
                <a:lnTo>
                  <a:pt x="6474" y="887"/>
                </a:lnTo>
                <a:lnTo>
                  <a:pt x="6480" y="887"/>
                </a:lnTo>
                <a:lnTo>
                  <a:pt x="6487" y="883"/>
                </a:lnTo>
                <a:lnTo>
                  <a:pt x="6493" y="878"/>
                </a:lnTo>
                <a:lnTo>
                  <a:pt x="6493" y="878"/>
                </a:lnTo>
                <a:lnTo>
                  <a:pt x="6507" y="868"/>
                </a:lnTo>
                <a:lnTo>
                  <a:pt x="6507" y="868"/>
                </a:lnTo>
                <a:lnTo>
                  <a:pt x="6512" y="866"/>
                </a:lnTo>
                <a:lnTo>
                  <a:pt x="6512" y="866"/>
                </a:lnTo>
                <a:lnTo>
                  <a:pt x="6528" y="862"/>
                </a:lnTo>
                <a:lnTo>
                  <a:pt x="6528" y="862"/>
                </a:lnTo>
                <a:lnTo>
                  <a:pt x="6539" y="862"/>
                </a:lnTo>
                <a:lnTo>
                  <a:pt x="6539" y="862"/>
                </a:lnTo>
                <a:lnTo>
                  <a:pt x="6564" y="855"/>
                </a:lnTo>
                <a:lnTo>
                  <a:pt x="6564" y="855"/>
                </a:lnTo>
                <a:lnTo>
                  <a:pt x="6572" y="853"/>
                </a:lnTo>
                <a:lnTo>
                  <a:pt x="6572" y="853"/>
                </a:lnTo>
                <a:lnTo>
                  <a:pt x="6585" y="845"/>
                </a:lnTo>
                <a:lnTo>
                  <a:pt x="6585" y="845"/>
                </a:lnTo>
                <a:lnTo>
                  <a:pt x="6599" y="845"/>
                </a:lnTo>
                <a:lnTo>
                  <a:pt x="6599" y="845"/>
                </a:lnTo>
                <a:lnTo>
                  <a:pt x="6604" y="841"/>
                </a:lnTo>
                <a:lnTo>
                  <a:pt x="6604" y="841"/>
                </a:lnTo>
                <a:lnTo>
                  <a:pt x="6610" y="837"/>
                </a:lnTo>
                <a:lnTo>
                  <a:pt x="6610" y="837"/>
                </a:lnTo>
                <a:lnTo>
                  <a:pt x="6651" y="834"/>
                </a:lnTo>
                <a:lnTo>
                  <a:pt x="6651" y="834"/>
                </a:lnTo>
                <a:lnTo>
                  <a:pt x="6662" y="826"/>
                </a:lnTo>
                <a:lnTo>
                  <a:pt x="6662" y="826"/>
                </a:lnTo>
                <a:lnTo>
                  <a:pt x="6675" y="824"/>
                </a:lnTo>
                <a:lnTo>
                  <a:pt x="6675" y="824"/>
                </a:lnTo>
                <a:lnTo>
                  <a:pt x="6691" y="816"/>
                </a:lnTo>
                <a:lnTo>
                  <a:pt x="6691" y="816"/>
                </a:lnTo>
                <a:lnTo>
                  <a:pt x="6695" y="812"/>
                </a:lnTo>
                <a:lnTo>
                  <a:pt x="6695" y="812"/>
                </a:lnTo>
                <a:lnTo>
                  <a:pt x="6729" y="810"/>
                </a:lnTo>
                <a:lnTo>
                  <a:pt x="6735" y="807"/>
                </a:lnTo>
                <a:lnTo>
                  <a:pt x="6746" y="803"/>
                </a:lnTo>
                <a:lnTo>
                  <a:pt x="6746" y="803"/>
                </a:lnTo>
                <a:lnTo>
                  <a:pt x="6754" y="797"/>
                </a:lnTo>
                <a:lnTo>
                  <a:pt x="6754" y="797"/>
                </a:lnTo>
                <a:lnTo>
                  <a:pt x="6762" y="793"/>
                </a:lnTo>
                <a:lnTo>
                  <a:pt x="6762" y="793"/>
                </a:lnTo>
                <a:lnTo>
                  <a:pt x="6793" y="791"/>
                </a:lnTo>
                <a:lnTo>
                  <a:pt x="6793" y="791"/>
                </a:lnTo>
                <a:lnTo>
                  <a:pt x="6800" y="787"/>
                </a:lnTo>
                <a:lnTo>
                  <a:pt x="6806" y="784"/>
                </a:lnTo>
                <a:lnTo>
                  <a:pt x="6819" y="780"/>
                </a:lnTo>
                <a:lnTo>
                  <a:pt x="6819" y="780"/>
                </a:lnTo>
                <a:lnTo>
                  <a:pt x="6825" y="774"/>
                </a:lnTo>
                <a:lnTo>
                  <a:pt x="6825" y="774"/>
                </a:lnTo>
                <a:lnTo>
                  <a:pt x="6833" y="770"/>
                </a:lnTo>
                <a:lnTo>
                  <a:pt x="6833" y="770"/>
                </a:lnTo>
                <a:lnTo>
                  <a:pt x="6844" y="770"/>
                </a:lnTo>
                <a:lnTo>
                  <a:pt x="6844" y="770"/>
                </a:lnTo>
                <a:lnTo>
                  <a:pt x="6858" y="768"/>
                </a:lnTo>
                <a:lnTo>
                  <a:pt x="6858" y="768"/>
                </a:lnTo>
                <a:lnTo>
                  <a:pt x="6866" y="762"/>
                </a:lnTo>
                <a:lnTo>
                  <a:pt x="6866" y="762"/>
                </a:lnTo>
                <a:lnTo>
                  <a:pt x="6877" y="759"/>
                </a:lnTo>
                <a:lnTo>
                  <a:pt x="6877" y="759"/>
                </a:lnTo>
                <a:lnTo>
                  <a:pt x="6892" y="751"/>
                </a:lnTo>
                <a:lnTo>
                  <a:pt x="6892" y="751"/>
                </a:lnTo>
                <a:lnTo>
                  <a:pt x="6898" y="749"/>
                </a:lnTo>
                <a:lnTo>
                  <a:pt x="6898" y="749"/>
                </a:lnTo>
                <a:lnTo>
                  <a:pt x="6937" y="745"/>
                </a:lnTo>
                <a:lnTo>
                  <a:pt x="6937" y="745"/>
                </a:lnTo>
                <a:lnTo>
                  <a:pt x="6944" y="745"/>
                </a:lnTo>
                <a:lnTo>
                  <a:pt x="6944" y="745"/>
                </a:lnTo>
                <a:lnTo>
                  <a:pt x="6956" y="745"/>
                </a:lnTo>
                <a:lnTo>
                  <a:pt x="6956" y="745"/>
                </a:lnTo>
                <a:lnTo>
                  <a:pt x="6963" y="741"/>
                </a:lnTo>
                <a:lnTo>
                  <a:pt x="6963" y="741"/>
                </a:lnTo>
                <a:lnTo>
                  <a:pt x="6969" y="738"/>
                </a:lnTo>
                <a:lnTo>
                  <a:pt x="6969" y="738"/>
                </a:lnTo>
                <a:lnTo>
                  <a:pt x="7004" y="736"/>
                </a:lnTo>
                <a:lnTo>
                  <a:pt x="7004" y="736"/>
                </a:lnTo>
                <a:lnTo>
                  <a:pt x="7008" y="726"/>
                </a:lnTo>
                <a:lnTo>
                  <a:pt x="7008" y="726"/>
                </a:lnTo>
                <a:lnTo>
                  <a:pt x="7015" y="722"/>
                </a:lnTo>
                <a:lnTo>
                  <a:pt x="7015" y="722"/>
                </a:lnTo>
                <a:lnTo>
                  <a:pt x="7056" y="722"/>
                </a:lnTo>
                <a:lnTo>
                  <a:pt x="7056" y="722"/>
                </a:lnTo>
                <a:lnTo>
                  <a:pt x="7067" y="722"/>
                </a:lnTo>
                <a:lnTo>
                  <a:pt x="7067" y="722"/>
                </a:lnTo>
                <a:lnTo>
                  <a:pt x="7075" y="720"/>
                </a:lnTo>
                <a:lnTo>
                  <a:pt x="7075" y="720"/>
                </a:lnTo>
                <a:lnTo>
                  <a:pt x="7081" y="716"/>
                </a:lnTo>
                <a:lnTo>
                  <a:pt x="7086" y="716"/>
                </a:lnTo>
                <a:lnTo>
                  <a:pt x="7094" y="713"/>
                </a:lnTo>
                <a:lnTo>
                  <a:pt x="7094" y="713"/>
                </a:lnTo>
                <a:lnTo>
                  <a:pt x="7107" y="709"/>
                </a:lnTo>
                <a:lnTo>
                  <a:pt x="7107" y="709"/>
                </a:lnTo>
                <a:lnTo>
                  <a:pt x="7138" y="705"/>
                </a:lnTo>
                <a:lnTo>
                  <a:pt x="7138" y="705"/>
                </a:lnTo>
                <a:lnTo>
                  <a:pt x="7152" y="703"/>
                </a:lnTo>
                <a:lnTo>
                  <a:pt x="7152" y="703"/>
                </a:lnTo>
                <a:lnTo>
                  <a:pt x="7159" y="703"/>
                </a:lnTo>
                <a:lnTo>
                  <a:pt x="7159" y="703"/>
                </a:lnTo>
                <a:lnTo>
                  <a:pt x="7217" y="703"/>
                </a:lnTo>
                <a:lnTo>
                  <a:pt x="7217" y="703"/>
                </a:lnTo>
                <a:lnTo>
                  <a:pt x="7223" y="699"/>
                </a:lnTo>
                <a:lnTo>
                  <a:pt x="7223" y="699"/>
                </a:lnTo>
                <a:lnTo>
                  <a:pt x="7250" y="699"/>
                </a:lnTo>
                <a:lnTo>
                  <a:pt x="7250" y="699"/>
                </a:lnTo>
                <a:lnTo>
                  <a:pt x="7269" y="699"/>
                </a:lnTo>
                <a:lnTo>
                  <a:pt x="7269" y="699"/>
                </a:lnTo>
                <a:lnTo>
                  <a:pt x="7282" y="693"/>
                </a:lnTo>
                <a:lnTo>
                  <a:pt x="7282" y="693"/>
                </a:lnTo>
                <a:lnTo>
                  <a:pt x="7315" y="688"/>
                </a:lnTo>
                <a:lnTo>
                  <a:pt x="7315" y="688"/>
                </a:lnTo>
                <a:lnTo>
                  <a:pt x="7321" y="684"/>
                </a:lnTo>
                <a:lnTo>
                  <a:pt x="7321" y="684"/>
                </a:lnTo>
                <a:lnTo>
                  <a:pt x="7369" y="678"/>
                </a:lnTo>
                <a:lnTo>
                  <a:pt x="7369" y="678"/>
                </a:lnTo>
                <a:lnTo>
                  <a:pt x="7374" y="674"/>
                </a:lnTo>
                <a:lnTo>
                  <a:pt x="7374" y="674"/>
                </a:lnTo>
                <a:lnTo>
                  <a:pt x="7380" y="670"/>
                </a:lnTo>
                <a:lnTo>
                  <a:pt x="7388" y="670"/>
                </a:lnTo>
                <a:lnTo>
                  <a:pt x="7407" y="666"/>
                </a:lnTo>
                <a:lnTo>
                  <a:pt x="7407" y="666"/>
                </a:lnTo>
                <a:lnTo>
                  <a:pt x="7413" y="663"/>
                </a:lnTo>
                <a:lnTo>
                  <a:pt x="7413" y="663"/>
                </a:lnTo>
                <a:lnTo>
                  <a:pt x="7440" y="663"/>
                </a:lnTo>
                <a:lnTo>
                  <a:pt x="7440" y="663"/>
                </a:lnTo>
                <a:lnTo>
                  <a:pt x="7445" y="659"/>
                </a:lnTo>
                <a:lnTo>
                  <a:pt x="7451" y="655"/>
                </a:lnTo>
                <a:lnTo>
                  <a:pt x="7465" y="655"/>
                </a:lnTo>
                <a:lnTo>
                  <a:pt x="7465" y="655"/>
                </a:lnTo>
                <a:lnTo>
                  <a:pt x="7516" y="651"/>
                </a:lnTo>
                <a:lnTo>
                  <a:pt x="7516" y="651"/>
                </a:lnTo>
                <a:lnTo>
                  <a:pt x="7524" y="645"/>
                </a:lnTo>
                <a:lnTo>
                  <a:pt x="7524" y="645"/>
                </a:lnTo>
                <a:lnTo>
                  <a:pt x="7532" y="638"/>
                </a:lnTo>
                <a:lnTo>
                  <a:pt x="7532" y="638"/>
                </a:lnTo>
                <a:lnTo>
                  <a:pt x="7557" y="632"/>
                </a:lnTo>
                <a:lnTo>
                  <a:pt x="7557" y="632"/>
                </a:lnTo>
                <a:lnTo>
                  <a:pt x="7570" y="626"/>
                </a:lnTo>
                <a:lnTo>
                  <a:pt x="7570" y="626"/>
                </a:lnTo>
                <a:lnTo>
                  <a:pt x="7576" y="618"/>
                </a:lnTo>
                <a:lnTo>
                  <a:pt x="7576" y="618"/>
                </a:lnTo>
                <a:lnTo>
                  <a:pt x="7584" y="617"/>
                </a:lnTo>
                <a:lnTo>
                  <a:pt x="7584" y="617"/>
                </a:lnTo>
                <a:lnTo>
                  <a:pt x="7589" y="609"/>
                </a:lnTo>
                <a:lnTo>
                  <a:pt x="7589" y="609"/>
                </a:lnTo>
                <a:lnTo>
                  <a:pt x="7603" y="605"/>
                </a:lnTo>
                <a:lnTo>
                  <a:pt x="7603" y="605"/>
                </a:lnTo>
                <a:lnTo>
                  <a:pt x="7614" y="599"/>
                </a:lnTo>
                <a:lnTo>
                  <a:pt x="7614" y="599"/>
                </a:lnTo>
                <a:lnTo>
                  <a:pt x="7622" y="593"/>
                </a:lnTo>
                <a:lnTo>
                  <a:pt x="7622" y="593"/>
                </a:lnTo>
                <a:lnTo>
                  <a:pt x="7641" y="590"/>
                </a:lnTo>
                <a:lnTo>
                  <a:pt x="7647" y="590"/>
                </a:lnTo>
                <a:lnTo>
                  <a:pt x="7655" y="588"/>
                </a:lnTo>
                <a:lnTo>
                  <a:pt x="7655" y="588"/>
                </a:lnTo>
                <a:lnTo>
                  <a:pt x="7662" y="584"/>
                </a:lnTo>
                <a:lnTo>
                  <a:pt x="7666" y="580"/>
                </a:lnTo>
                <a:lnTo>
                  <a:pt x="7674" y="576"/>
                </a:lnTo>
                <a:lnTo>
                  <a:pt x="7674" y="576"/>
                </a:lnTo>
                <a:lnTo>
                  <a:pt x="7693" y="574"/>
                </a:lnTo>
                <a:lnTo>
                  <a:pt x="7693" y="574"/>
                </a:lnTo>
                <a:lnTo>
                  <a:pt x="7706" y="570"/>
                </a:lnTo>
                <a:lnTo>
                  <a:pt x="7706" y="570"/>
                </a:lnTo>
                <a:lnTo>
                  <a:pt x="7720" y="570"/>
                </a:lnTo>
                <a:lnTo>
                  <a:pt x="7720" y="570"/>
                </a:lnTo>
                <a:lnTo>
                  <a:pt x="7733" y="567"/>
                </a:lnTo>
                <a:lnTo>
                  <a:pt x="7733" y="567"/>
                </a:lnTo>
                <a:lnTo>
                  <a:pt x="7758" y="563"/>
                </a:lnTo>
                <a:lnTo>
                  <a:pt x="7758" y="563"/>
                </a:lnTo>
                <a:lnTo>
                  <a:pt x="7797" y="559"/>
                </a:lnTo>
                <a:lnTo>
                  <a:pt x="7797" y="559"/>
                </a:lnTo>
                <a:lnTo>
                  <a:pt x="7829" y="555"/>
                </a:lnTo>
                <a:lnTo>
                  <a:pt x="7829" y="555"/>
                </a:lnTo>
                <a:lnTo>
                  <a:pt x="7837" y="555"/>
                </a:lnTo>
                <a:lnTo>
                  <a:pt x="7837" y="555"/>
                </a:lnTo>
                <a:lnTo>
                  <a:pt x="7849" y="551"/>
                </a:lnTo>
                <a:lnTo>
                  <a:pt x="7849" y="551"/>
                </a:lnTo>
                <a:lnTo>
                  <a:pt x="7856" y="551"/>
                </a:lnTo>
                <a:lnTo>
                  <a:pt x="7856" y="551"/>
                </a:lnTo>
                <a:lnTo>
                  <a:pt x="7875" y="547"/>
                </a:lnTo>
                <a:lnTo>
                  <a:pt x="7875" y="547"/>
                </a:lnTo>
                <a:lnTo>
                  <a:pt x="7889" y="547"/>
                </a:lnTo>
                <a:lnTo>
                  <a:pt x="7889" y="547"/>
                </a:lnTo>
                <a:lnTo>
                  <a:pt x="7897" y="544"/>
                </a:lnTo>
                <a:lnTo>
                  <a:pt x="7902" y="542"/>
                </a:lnTo>
                <a:lnTo>
                  <a:pt x="7916" y="534"/>
                </a:lnTo>
                <a:lnTo>
                  <a:pt x="7916" y="534"/>
                </a:lnTo>
                <a:lnTo>
                  <a:pt x="7921" y="532"/>
                </a:lnTo>
                <a:lnTo>
                  <a:pt x="7921" y="532"/>
                </a:lnTo>
                <a:lnTo>
                  <a:pt x="7941" y="526"/>
                </a:lnTo>
                <a:lnTo>
                  <a:pt x="7941" y="526"/>
                </a:lnTo>
                <a:lnTo>
                  <a:pt x="7956" y="526"/>
                </a:lnTo>
                <a:lnTo>
                  <a:pt x="7956" y="526"/>
                </a:lnTo>
                <a:lnTo>
                  <a:pt x="7979" y="522"/>
                </a:lnTo>
                <a:lnTo>
                  <a:pt x="7979" y="522"/>
                </a:lnTo>
                <a:lnTo>
                  <a:pt x="7987" y="519"/>
                </a:lnTo>
                <a:lnTo>
                  <a:pt x="7987" y="519"/>
                </a:lnTo>
                <a:lnTo>
                  <a:pt x="8000" y="517"/>
                </a:lnTo>
                <a:lnTo>
                  <a:pt x="8000" y="517"/>
                </a:lnTo>
                <a:lnTo>
                  <a:pt x="8033" y="513"/>
                </a:lnTo>
                <a:lnTo>
                  <a:pt x="8033" y="513"/>
                </a:lnTo>
                <a:lnTo>
                  <a:pt x="8039" y="509"/>
                </a:lnTo>
                <a:lnTo>
                  <a:pt x="8039" y="509"/>
                </a:lnTo>
                <a:lnTo>
                  <a:pt x="8046" y="501"/>
                </a:lnTo>
                <a:lnTo>
                  <a:pt x="8052" y="501"/>
                </a:lnTo>
                <a:lnTo>
                  <a:pt x="8071" y="501"/>
                </a:lnTo>
                <a:lnTo>
                  <a:pt x="8071" y="501"/>
                </a:lnTo>
                <a:lnTo>
                  <a:pt x="8079" y="497"/>
                </a:lnTo>
                <a:lnTo>
                  <a:pt x="8079" y="497"/>
                </a:lnTo>
                <a:lnTo>
                  <a:pt x="8085" y="494"/>
                </a:lnTo>
                <a:lnTo>
                  <a:pt x="8085" y="494"/>
                </a:lnTo>
                <a:lnTo>
                  <a:pt x="8098" y="490"/>
                </a:lnTo>
                <a:lnTo>
                  <a:pt x="8098" y="490"/>
                </a:lnTo>
                <a:lnTo>
                  <a:pt x="8104" y="486"/>
                </a:lnTo>
                <a:lnTo>
                  <a:pt x="8104" y="486"/>
                </a:lnTo>
                <a:lnTo>
                  <a:pt x="8131" y="480"/>
                </a:lnTo>
                <a:lnTo>
                  <a:pt x="8131" y="480"/>
                </a:lnTo>
                <a:lnTo>
                  <a:pt x="8142" y="476"/>
                </a:lnTo>
                <a:lnTo>
                  <a:pt x="8142" y="476"/>
                </a:lnTo>
                <a:lnTo>
                  <a:pt x="8158" y="474"/>
                </a:lnTo>
                <a:lnTo>
                  <a:pt x="8161" y="471"/>
                </a:lnTo>
                <a:lnTo>
                  <a:pt x="8169" y="465"/>
                </a:lnTo>
                <a:lnTo>
                  <a:pt x="8169" y="465"/>
                </a:lnTo>
                <a:lnTo>
                  <a:pt x="8190" y="461"/>
                </a:lnTo>
                <a:lnTo>
                  <a:pt x="8190" y="461"/>
                </a:lnTo>
                <a:lnTo>
                  <a:pt x="8229" y="453"/>
                </a:lnTo>
                <a:lnTo>
                  <a:pt x="8229" y="453"/>
                </a:lnTo>
                <a:lnTo>
                  <a:pt x="8269" y="451"/>
                </a:lnTo>
                <a:lnTo>
                  <a:pt x="8269" y="451"/>
                </a:lnTo>
                <a:lnTo>
                  <a:pt x="8300" y="448"/>
                </a:lnTo>
                <a:lnTo>
                  <a:pt x="8300" y="448"/>
                </a:lnTo>
                <a:lnTo>
                  <a:pt x="8313" y="444"/>
                </a:lnTo>
                <a:lnTo>
                  <a:pt x="8313" y="444"/>
                </a:lnTo>
                <a:lnTo>
                  <a:pt x="8340" y="444"/>
                </a:lnTo>
                <a:lnTo>
                  <a:pt x="8346" y="442"/>
                </a:lnTo>
                <a:lnTo>
                  <a:pt x="8352" y="438"/>
                </a:lnTo>
                <a:lnTo>
                  <a:pt x="8352" y="438"/>
                </a:lnTo>
                <a:lnTo>
                  <a:pt x="8378" y="432"/>
                </a:lnTo>
                <a:lnTo>
                  <a:pt x="8378" y="432"/>
                </a:lnTo>
                <a:lnTo>
                  <a:pt x="8384" y="423"/>
                </a:lnTo>
                <a:lnTo>
                  <a:pt x="8384" y="423"/>
                </a:lnTo>
                <a:lnTo>
                  <a:pt x="8398" y="423"/>
                </a:lnTo>
                <a:lnTo>
                  <a:pt x="8398" y="423"/>
                </a:lnTo>
                <a:lnTo>
                  <a:pt x="8430" y="415"/>
                </a:lnTo>
                <a:lnTo>
                  <a:pt x="8430" y="415"/>
                </a:lnTo>
                <a:lnTo>
                  <a:pt x="8436" y="409"/>
                </a:lnTo>
                <a:lnTo>
                  <a:pt x="8436" y="409"/>
                </a:lnTo>
                <a:lnTo>
                  <a:pt x="8451" y="409"/>
                </a:lnTo>
                <a:lnTo>
                  <a:pt x="8451" y="409"/>
                </a:lnTo>
                <a:lnTo>
                  <a:pt x="8509" y="401"/>
                </a:lnTo>
                <a:lnTo>
                  <a:pt x="8509" y="401"/>
                </a:lnTo>
                <a:lnTo>
                  <a:pt x="8528" y="401"/>
                </a:lnTo>
                <a:lnTo>
                  <a:pt x="8528" y="401"/>
                </a:lnTo>
                <a:lnTo>
                  <a:pt x="8534" y="401"/>
                </a:lnTo>
                <a:lnTo>
                  <a:pt x="8534" y="401"/>
                </a:lnTo>
                <a:lnTo>
                  <a:pt x="8542" y="401"/>
                </a:lnTo>
                <a:lnTo>
                  <a:pt x="8547" y="396"/>
                </a:lnTo>
                <a:lnTo>
                  <a:pt x="8555" y="396"/>
                </a:lnTo>
                <a:lnTo>
                  <a:pt x="8555" y="396"/>
                </a:lnTo>
                <a:lnTo>
                  <a:pt x="8561" y="396"/>
                </a:lnTo>
                <a:lnTo>
                  <a:pt x="8567" y="396"/>
                </a:lnTo>
                <a:lnTo>
                  <a:pt x="8574" y="396"/>
                </a:lnTo>
                <a:lnTo>
                  <a:pt x="8574" y="396"/>
                </a:lnTo>
                <a:lnTo>
                  <a:pt x="8582" y="394"/>
                </a:lnTo>
                <a:lnTo>
                  <a:pt x="8582" y="394"/>
                </a:lnTo>
                <a:lnTo>
                  <a:pt x="8586" y="394"/>
                </a:lnTo>
                <a:lnTo>
                  <a:pt x="8586" y="394"/>
                </a:lnTo>
                <a:lnTo>
                  <a:pt x="8593" y="394"/>
                </a:lnTo>
                <a:lnTo>
                  <a:pt x="8599" y="388"/>
                </a:lnTo>
                <a:lnTo>
                  <a:pt x="8607" y="388"/>
                </a:lnTo>
                <a:lnTo>
                  <a:pt x="8607" y="388"/>
                </a:lnTo>
                <a:lnTo>
                  <a:pt x="8615" y="384"/>
                </a:lnTo>
                <a:lnTo>
                  <a:pt x="8615" y="384"/>
                </a:lnTo>
                <a:lnTo>
                  <a:pt x="8618" y="384"/>
                </a:lnTo>
                <a:lnTo>
                  <a:pt x="8618" y="384"/>
                </a:lnTo>
                <a:lnTo>
                  <a:pt x="8626" y="384"/>
                </a:lnTo>
                <a:lnTo>
                  <a:pt x="8634" y="380"/>
                </a:lnTo>
                <a:lnTo>
                  <a:pt x="8638" y="380"/>
                </a:lnTo>
                <a:lnTo>
                  <a:pt x="8645" y="380"/>
                </a:lnTo>
                <a:lnTo>
                  <a:pt x="8653" y="380"/>
                </a:lnTo>
                <a:lnTo>
                  <a:pt x="8653" y="380"/>
                </a:lnTo>
                <a:lnTo>
                  <a:pt x="8659" y="380"/>
                </a:lnTo>
                <a:lnTo>
                  <a:pt x="8666" y="380"/>
                </a:lnTo>
                <a:lnTo>
                  <a:pt x="8672" y="380"/>
                </a:lnTo>
                <a:lnTo>
                  <a:pt x="8678" y="375"/>
                </a:lnTo>
                <a:lnTo>
                  <a:pt x="8686" y="375"/>
                </a:lnTo>
                <a:lnTo>
                  <a:pt x="8686" y="375"/>
                </a:lnTo>
                <a:lnTo>
                  <a:pt x="8691" y="369"/>
                </a:lnTo>
                <a:lnTo>
                  <a:pt x="8697" y="369"/>
                </a:lnTo>
                <a:lnTo>
                  <a:pt x="8705" y="369"/>
                </a:lnTo>
                <a:lnTo>
                  <a:pt x="8711" y="369"/>
                </a:lnTo>
                <a:lnTo>
                  <a:pt x="8716" y="369"/>
                </a:lnTo>
                <a:lnTo>
                  <a:pt x="8716" y="369"/>
                </a:lnTo>
                <a:lnTo>
                  <a:pt x="8724" y="369"/>
                </a:lnTo>
                <a:lnTo>
                  <a:pt x="8730" y="369"/>
                </a:lnTo>
                <a:lnTo>
                  <a:pt x="8737" y="369"/>
                </a:lnTo>
                <a:lnTo>
                  <a:pt x="8737" y="369"/>
                </a:lnTo>
                <a:lnTo>
                  <a:pt x="8743" y="363"/>
                </a:lnTo>
                <a:lnTo>
                  <a:pt x="8749" y="363"/>
                </a:lnTo>
                <a:lnTo>
                  <a:pt x="8757" y="363"/>
                </a:lnTo>
                <a:lnTo>
                  <a:pt x="8764" y="363"/>
                </a:lnTo>
                <a:lnTo>
                  <a:pt x="8768" y="363"/>
                </a:lnTo>
                <a:lnTo>
                  <a:pt x="8768" y="363"/>
                </a:lnTo>
                <a:lnTo>
                  <a:pt x="8776" y="363"/>
                </a:lnTo>
                <a:lnTo>
                  <a:pt x="8782" y="363"/>
                </a:lnTo>
                <a:lnTo>
                  <a:pt x="8789" y="363"/>
                </a:lnTo>
                <a:lnTo>
                  <a:pt x="8797" y="363"/>
                </a:lnTo>
                <a:lnTo>
                  <a:pt x="8801" y="357"/>
                </a:lnTo>
                <a:lnTo>
                  <a:pt x="8801" y="357"/>
                </a:lnTo>
                <a:lnTo>
                  <a:pt x="8809" y="353"/>
                </a:lnTo>
                <a:lnTo>
                  <a:pt x="8816" y="353"/>
                </a:lnTo>
                <a:lnTo>
                  <a:pt x="8822" y="353"/>
                </a:lnTo>
                <a:lnTo>
                  <a:pt x="8828" y="353"/>
                </a:lnTo>
                <a:lnTo>
                  <a:pt x="8835" y="353"/>
                </a:lnTo>
                <a:lnTo>
                  <a:pt x="8835" y="353"/>
                </a:lnTo>
                <a:lnTo>
                  <a:pt x="8841" y="353"/>
                </a:lnTo>
                <a:lnTo>
                  <a:pt x="8849" y="353"/>
                </a:lnTo>
                <a:lnTo>
                  <a:pt x="8855" y="348"/>
                </a:lnTo>
                <a:lnTo>
                  <a:pt x="8855" y="348"/>
                </a:lnTo>
                <a:lnTo>
                  <a:pt x="8860" y="342"/>
                </a:lnTo>
                <a:lnTo>
                  <a:pt x="8860" y="342"/>
                </a:lnTo>
                <a:lnTo>
                  <a:pt x="8868" y="330"/>
                </a:lnTo>
                <a:lnTo>
                  <a:pt x="8868" y="330"/>
                </a:lnTo>
                <a:lnTo>
                  <a:pt x="8874" y="330"/>
                </a:lnTo>
                <a:lnTo>
                  <a:pt x="8880" y="330"/>
                </a:lnTo>
                <a:lnTo>
                  <a:pt x="8893" y="330"/>
                </a:lnTo>
                <a:lnTo>
                  <a:pt x="8893" y="330"/>
                </a:lnTo>
                <a:lnTo>
                  <a:pt x="8899" y="330"/>
                </a:lnTo>
                <a:lnTo>
                  <a:pt x="8899" y="330"/>
                </a:lnTo>
                <a:lnTo>
                  <a:pt x="8906" y="330"/>
                </a:lnTo>
                <a:lnTo>
                  <a:pt x="8912" y="330"/>
                </a:lnTo>
                <a:lnTo>
                  <a:pt x="8920" y="330"/>
                </a:lnTo>
                <a:lnTo>
                  <a:pt x="8920" y="330"/>
                </a:lnTo>
                <a:lnTo>
                  <a:pt x="8928" y="330"/>
                </a:lnTo>
                <a:lnTo>
                  <a:pt x="8931" y="330"/>
                </a:lnTo>
                <a:lnTo>
                  <a:pt x="8939" y="330"/>
                </a:lnTo>
                <a:lnTo>
                  <a:pt x="8947" y="330"/>
                </a:lnTo>
                <a:lnTo>
                  <a:pt x="8951" y="325"/>
                </a:lnTo>
                <a:lnTo>
                  <a:pt x="8951" y="325"/>
                </a:lnTo>
                <a:lnTo>
                  <a:pt x="8958" y="325"/>
                </a:lnTo>
                <a:lnTo>
                  <a:pt x="8966" y="325"/>
                </a:lnTo>
                <a:lnTo>
                  <a:pt x="8972" y="319"/>
                </a:lnTo>
                <a:lnTo>
                  <a:pt x="8979" y="319"/>
                </a:lnTo>
                <a:lnTo>
                  <a:pt x="8985" y="319"/>
                </a:lnTo>
                <a:lnTo>
                  <a:pt x="8985" y="319"/>
                </a:lnTo>
                <a:lnTo>
                  <a:pt x="8991" y="319"/>
                </a:lnTo>
                <a:lnTo>
                  <a:pt x="8999" y="319"/>
                </a:lnTo>
                <a:lnTo>
                  <a:pt x="9004" y="319"/>
                </a:lnTo>
                <a:lnTo>
                  <a:pt x="9010" y="319"/>
                </a:lnTo>
                <a:lnTo>
                  <a:pt x="9018" y="319"/>
                </a:lnTo>
                <a:lnTo>
                  <a:pt x="9018" y="319"/>
                </a:lnTo>
                <a:lnTo>
                  <a:pt x="9024" y="319"/>
                </a:lnTo>
                <a:lnTo>
                  <a:pt x="9024" y="319"/>
                </a:lnTo>
                <a:lnTo>
                  <a:pt x="9031" y="309"/>
                </a:lnTo>
                <a:lnTo>
                  <a:pt x="9031" y="309"/>
                </a:lnTo>
                <a:lnTo>
                  <a:pt x="9037" y="309"/>
                </a:lnTo>
                <a:lnTo>
                  <a:pt x="9043" y="309"/>
                </a:lnTo>
                <a:lnTo>
                  <a:pt x="9050" y="309"/>
                </a:lnTo>
                <a:lnTo>
                  <a:pt x="9050" y="309"/>
                </a:lnTo>
                <a:lnTo>
                  <a:pt x="9056" y="309"/>
                </a:lnTo>
                <a:lnTo>
                  <a:pt x="9062" y="309"/>
                </a:lnTo>
                <a:lnTo>
                  <a:pt x="9070" y="309"/>
                </a:lnTo>
                <a:lnTo>
                  <a:pt x="9075" y="309"/>
                </a:lnTo>
                <a:lnTo>
                  <a:pt x="9081" y="309"/>
                </a:lnTo>
                <a:lnTo>
                  <a:pt x="9081" y="309"/>
                </a:lnTo>
                <a:lnTo>
                  <a:pt x="9091" y="302"/>
                </a:lnTo>
                <a:lnTo>
                  <a:pt x="9095" y="302"/>
                </a:lnTo>
                <a:lnTo>
                  <a:pt x="9102" y="302"/>
                </a:lnTo>
                <a:lnTo>
                  <a:pt x="9102" y="302"/>
                </a:lnTo>
                <a:lnTo>
                  <a:pt x="9110" y="302"/>
                </a:lnTo>
                <a:lnTo>
                  <a:pt x="9114" y="302"/>
                </a:lnTo>
                <a:lnTo>
                  <a:pt x="9121" y="302"/>
                </a:lnTo>
                <a:lnTo>
                  <a:pt x="9129" y="302"/>
                </a:lnTo>
                <a:lnTo>
                  <a:pt x="9135" y="302"/>
                </a:lnTo>
                <a:lnTo>
                  <a:pt x="9135" y="302"/>
                </a:lnTo>
                <a:lnTo>
                  <a:pt x="9141" y="302"/>
                </a:lnTo>
                <a:lnTo>
                  <a:pt x="9141" y="302"/>
                </a:lnTo>
                <a:lnTo>
                  <a:pt x="9148" y="288"/>
                </a:lnTo>
                <a:lnTo>
                  <a:pt x="9148" y="288"/>
                </a:lnTo>
                <a:lnTo>
                  <a:pt x="9154" y="282"/>
                </a:lnTo>
                <a:lnTo>
                  <a:pt x="9162" y="282"/>
                </a:lnTo>
                <a:lnTo>
                  <a:pt x="9168" y="282"/>
                </a:lnTo>
                <a:lnTo>
                  <a:pt x="9168" y="282"/>
                </a:lnTo>
                <a:lnTo>
                  <a:pt x="9173" y="275"/>
                </a:lnTo>
                <a:lnTo>
                  <a:pt x="9181" y="275"/>
                </a:lnTo>
                <a:lnTo>
                  <a:pt x="9187" y="275"/>
                </a:lnTo>
                <a:lnTo>
                  <a:pt x="9187" y="275"/>
                </a:lnTo>
                <a:lnTo>
                  <a:pt x="9192" y="267"/>
                </a:lnTo>
                <a:lnTo>
                  <a:pt x="9192" y="267"/>
                </a:lnTo>
                <a:lnTo>
                  <a:pt x="9200" y="267"/>
                </a:lnTo>
                <a:lnTo>
                  <a:pt x="9200" y="267"/>
                </a:lnTo>
                <a:lnTo>
                  <a:pt x="9206" y="267"/>
                </a:lnTo>
                <a:lnTo>
                  <a:pt x="9214" y="267"/>
                </a:lnTo>
                <a:lnTo>
                  <a:pt x="9219" y="267"/>
                </a:lnTo>
                <a:lnTo>
                  <a:pt x="9225" y="267"/>
                </a:lnTo>
                <a:lnTo>
                  <a:pt x="9233" y="267"/>
                </a:lnTo>
                <a:lnTo>
                  <a:pt x="9233" y="267"/>
                </a:lnTo>
                <a:lnTo>
                  <a:pt x="9240" y="267"/>
                </a:lnTo>
                <a:lnTo>
                  <a:pt x="9244" y="267"/>
                </a:lnTo>
                <a:lnTo>
                  <a:pt x="9252" y="259"/>
                </a:lnTo>
                <a:lnTo>
                  <a:pt x="9252" y="259"/>
                </a:lnTo>
                <a:lnTo>
                  <a:pt x="9260" y="259"/>
                </a:lnTo>
                <a:lnTo>
                  <a:pt x="9260" y="259"/>
                </a:lnTo>
                <a:lnTo>
                  <a:pt x="9265" y="250"/>
                </a:lnTo>
                <a:lnTo>
                  <a:pt x="9265" y="250"/>
                </a:lnTo>
                <a:lnTo>
                  <a:pt x="9273" y="250"/>
                </a:lnTo>
                <a:lnTo>
                  <a:pt x="9277" y="250"/>
                </a:lnTo>
                <a:lnTo>
                  <a:pt x="9285" y="250"/>
                </a:lnTo>
                <a:lnTo>
                  <a:pt x="9285" y="250"/>
                </a:lnTo>
                <a:lnTo>
                  <a:pt x="9292" y="250"/>
                </a:lnTo>
                <a:lnTo>
                  <a:pt x="9298" y="250"/>
                </a:lnTo>
                <a:lnTo>
                  <a:pt x="9304" y="250"/>
                </a:lnTo>
                <a:lnTo>
                  <a:pt x="9312" y="250"/>
                </a:lnTo>
                <a:lnTo>
                  <a:pt x="9317" y="250"/>
                </a:lnTo>
                <a:lnTo>
                  <a:pt x="9317" y="250"/>
                </a:lnTo>
                <a:lnTo>
                  <a:pt x="9323" y="250"/>
                </a:lnTo>
                <a:lnTo>
                  <a:pt x="9331" y="250"/>
                </a:lnTo>
                <a:lnTo>
                  <a:pt x="9336" y="250"/>
                </a:lnTo>
                <a:lnTo>
                  <a:pt x="9344" y="250"/>
                </a:lnTo>
                <a:lnTo>
                  <a:pt x="9356" y="250"/>
                </a:lnTo>
                <a:lnTo>
                  <a:pt x="9363" y="250"/>
                </a:lnTo>
                <a:lnTo>
                  <a:pt x="9369" y="250"/>
                </a:lnTo>
                <a:lnTo>
                  <a:pt x="9375" y="250"/>
                </a:lnTo>
                <a:lnTo>
                  <a:pt x="9383" y="250"/>
                </a:lnTo>
                <a:lnTo>
                  <a:pt x="9383" y="250"/>
                </a:lnTo>
                <a:lnTo>
                  <a:pt x="9388" y="242"/>
                </a:lnTo>
                <a:lnTo>
                  <a:pt x="9388" y="242"/>
                </a:lnTo>
                <a:lnTo>
                  <a:pt x="9396" y="234"/>
                </a:lnTo>
                <a:lnTo>
                  <a:pt x="9396" y="234"/>
                </a:lnTo>
                <a:lnTo>
                  <a:pt x="9404" y="234"/>
                </a:lnTo>
                <a:lnTo>
                  <a:pt x="9404" y="234"/>
                </a:lnTo>
                <a:lnTo>
                  <a:pt x="9408" y="225"/>
                </a:lnTo>
                <a:lnTo>
                  <a:pt x="9408" y="225"/>
                </a:lnTo>
                <a:lnTo>
                  <a:pt x="9415" y="225"/>
                </a:lnTo>
                <a:lnTo>
                  <a:pt x="9415" y="225"/>
                </a:lnTo>
                <a:lnTo>
                  <a:pt x="9423" y="217"/>
                </a:lnTo>
                <a:lnTo>
                  <a:pt x="9427" y="217"/>
                </a:lnTo>
                <a:lnTo>
                  <a:pt x="9434" y="217"/>
                </a:lnTo>
                <a:lnTo>
                  <a:pt x="9434" y="217"/>
                </a:lnTo>
                <a:lnTo>
                  <a:pt x="9442" y="217"/>
                </a:lnTo>
                <a:lnTo>
                  <a:pt x="9448" y="217"/>
                </a:lnTo>
                <a:lnTo>
                  <a:pt x="9456" y="217"/>
                </a:lnTo>
                <a:lnTo>
                  <a:pt x="9461" y="217"/>
                </a:lnTo>
                <a:lnTo>
                  <a:pt x="9467" y="217"/>
                </a:lnTo>
                <a:lnTo>
                  <a:pt x="9467" y="217"/>
                </a:lnTo>
                <a:lnTo>
                  <a:pt x="9475" y="217"/>
                </a:lnTo>
                <a:lnTo>
                  <a:pt x="9480" y="217"/>
                </a:lnTo>
                <a:lnTo>
                  <a:pt x="9486" y="217"/>
                </a:lnTo>
                <a:lnTo>
                  <a:pt x="9494" y="217"/>
                </a:lnTo>
                <a:lnTo>
                  <a:pt x="9500" y="217"/>
                </a:lnTo>
                <a:lnTo>
                  <a:pt x="9500" y="217"/>
                </a:lnTo>
                <a:lnTo>
                  <a:pt x="9507" y="217"/>
                </a:lnTo>
                <a:lnTo>
                  <a:pt x="9507" y="217"/>
                </a:lnTo>
                <a:lnTo>
                  <a:pt x="9513" y="208"/>
                </a:lnTo>
                <a:lnTo>
                  <a:pt x="9513" y="208"/>
                </a:lnTo>
                <a:lnTo>
                  <a:pt x="9519" y="198"/>
                </a:lnTo>
                <a:lnTo>
                  <a:pt x="9527" y="198"/>
                </a:lnTo>
                <a:lnTo>
                  <a:pt x="9532" y="190"/>
                </a:lnTo>
                <a:lnTo>
                  <a:pt x="9532" y="190"/>
                </a:lnTo>
                <a:lnTo>
                  <a:pt x="9546" y="181"/>
                </a:lnTo>
                <a:lnTo>
                  <a:pt x="9546" y="181"/>
                </a:lnTo>
                <a:lnTo>
                  <a:pt x="9557" y="181"/>
                </a:lnTo>
                <a:lnTo>
                  <a:pt x="9557" y="181"/>
                </a:lnTo>
                <a:lnTo>
                  <a:pt x="9565" y="181"/>
                </a:lnTo>
                <a:lnTo>
                  <a:pt x="9565" y="181"/>
                </a:lnTo>
                <a:lnTo>
                  <a:pt x="9571" y="181"/>
                </a:lnTo>
                <a:lnTo>
                  <a:pt x="9578" y="181"/>
                </a:lnTo>
                <a:lnTo>
                  <a:pt x="9586" y="181"/>
                </a:lnTo>
                <a:lnTo>
                  <a:pt x="9590" y="181"/>
                </a:lnTo>
                <a:lnTo>
                  <a:pt x="9598" y="181"/>
                </a:lnTo>
                <a:lnTo>
                  <a:pt x="9598" y="181"/>
                </a:lnTo>
                <a:lnTo>
                  <a:pt x="9605" y="181"/>
                </a:lnTo>
                <a:lnTo>
                  <a:pt x="9611" y="181"/>
                </a:lnTo>
                <a:lnTo>
                  <a:pt x="9624" y="181"/>
                </a:lnTo>
                <a:lnTo>
                  <a:pt x="9630" y="181"/>
                </a:lnTo>
                <a:lnTo>
                  <a:pt x="9638" y="181"/>
                </a:lnTo>
                <a:lnTo>
                  <a:pt x="9644" y="181"/>
                </a:lnTo>
                <a:lnTo>
                  <a:pt x="9649" y="181"/>
                </a:lnTo>
                <a:lnTo>
                  <a:pt x="9649" y="181"/>
                </a:lnTo>
                <a:lnTo>
                  <a:pt x="9657" y="181"/>
                </a:lnTo>
                <a:lnTo>
                  <a:pt x="9657" y="181"/>
                </a:lnTo>
                <a:lnTo>
                  <a:pt x="9669" y="181"/>
                </a:lnTo>
                <a:lnTo>
                  <a:pt x="9676" y="181"/>
                </a:lnTo>
                <a:lnTo>
                  <a:pt x="9682" y="181"/>
                </a:lnTo>
                <a:lnTo>
                  <a:pt x="9682" y="181"/>
                </a:lnTo>
                <a:lnTo>
                  <a:pt x="9690" y="181"/>
                </a:lnTo>
                <a:lnTo>
                  <a:pt x="9696" y="181"/>
                </a:lnTo>
                <a:lnTo>
                  <a:pt x="9701" y="181"/>
                </a:lnTo>
                <a:lnTo>
                  <a:pt x="9709" y="181"/>
                </a:lnTo>
                <a:lnTo>
                  <a:pt x="9717" y="181"/>
                </a:lnTo>
                <a:lnTo>
                  <a:pt x="9717" y="181"/>
                </a:lnTo>
                <a:lnTo>
                  <a:pt x="9720" y="181"/>
                </a:lnTo>
                <a:lnTo>
                  <a:pt x="9720" y="181"/>
                </a:lnTo>
                <a:lnTo>
                  <a:pt x="9728" y="171"/>
                </a:lnTo>
                <a:lnTo>
                  <a:pt x="9728" y="171"/>
                </a:lnTo>
                <a:lnTo>
                  <a:pt x="9736" y="161"/>
                </a:lnTo>
                <a:lnTo>
                  <a:pt x="9740" y="161"/>
                </a:lnTo>
                <a:lnTo>
                  <a:pt x="9747" y="161"/>
                </a:lnTo>
                <a:lnTo>
                  <a:pt x="9747" y="161"/>
                </a:lnTo>
                <a:lnTo>
                  <a:pt x="9753" y="161"/>
                </a:lnTo>
                <a:lnTo>
                  <a:pt x="9753" y="161"/>
                </a:lnTo>
                <a:lnTo>
                  <a:pt x="9761" y="138"/>
                </a:lnTo>
                <a:lnTo>
                  <a:pt x="9761" y="138"/>
                </a:lnTo>
                <a:lnTo>
                  <a:pt x="9768" y="138"/>
                </a:lnTo>
                <a:lnTo>
                  <a:pt x="9772" y="138"/>
                </a:lnTo>
                <a:lnTo>
                  <a:pt x="9780" y="138"/>
                </a:lnTo>
                <a:lnTo>
                  <a:pt x="9780" y="138"/>
                </a:lnTo>
                <a:lnTo>
                  <a:pt x="9788" y="138"/>
                </a:lnTo>
                <a:lnTo>
                  <a:pt x="9793" y="138"/>
                </a:lnTo>
                <a:lnTo>
                  <a:pt x="9799" y="138"/>
                </a:lnTo>
                <a:lnTo>
                  <a:pt x="9799" y="138"/>
                </a:lnTo>
                <a:lnTo>
                  <a:pt x="9807" y="138"/>
                </a:lnTo>
                <a:lnTo>
                  <a:pt x="9813" y="138"/>
                </a:lnTo>
                <a:lnTo>
                  <a:pt x="9820" y="138"/>
                </a:lnTo>
                <a:lnTo>
                  <a:pt x="9826" y="138"/>
                </a:lnTo>
                <a:lnTo>
                  <a:pt x="9832" y="138"/>
                </a:lnTo>
                <a:lnTo>
                  <a:pt x="9832" y="138"/>
                </a:lnTo>
                <a:lnTo>
                  <a:pt x="9840" y="138"/>
                </a:lnTo>
                <a:lnTo>
                  <a:pt x="9845" y="138"/>
                </a:lnTo>
                <a:lnTo>
                  <a:pt x="9851" y="138"/>
                </a:lnTo>
                <a:lnTo>
                  <a:pt x="9859" y="138"/>
                </a:lnTo>
                <a:lnTo>
                  <a:pt x="9864" y="123"/>
                </a:lnTo>
                <a:lnTo>
                  <a:pt x="9864" y="123"/>
                </a:lnTo>
                <a:lnTo>
                  <a:pt x="9872" y="123"/>
                </a:lnTo>
                <a:lnTo>
                  <a:pt x="9880" y="123"/>
                </a:lnTo>
                <a:lnTo>
                  <a:pt x="9884" y="123"/>
                </a:lnTo>
                <a:lnTo>
                  <a:pt x="9891" y="123"/>
                </a:lnTo>
                <a:lnTo>
                  <a:pt x="9899" y="123"/>
                </a:lnTo>
                <a:lnTo>
                  <a:pt x="9899" y="123"/>
                </a:lnTo>
                <a:lnTo>
                  <a:pt x="9903" y="123"/>
                </a:lnTo>
                <a:lnTo>
                  <a:pt x="9903" y="123"/>
                </a:lnTo>
                <a:lnTo>
                  <a:pt x="9911" y="108"/>
                </a:lnTo>
                <a:lnTo>
                  <a:pt x="9911" y="108"/>
                </a:lnTo>
                <a:lnTo>
                  <a:pt x="9918" y="92"/>
                </a:lnTo>
                <a:lnTo>
                  <a:pt x="9924" y="92"/>
                </a:lnTo>
                <a:lnTo>
                  <a:pt x="9932" y="92"/>
                </a:lnTo>
                <a:lnTo>
                  <a:pt x="9932" y="92"/>
                </a:lnTo>
                <a:lnTo>
                  <a:pt x="9937" y="92"/>
                </a:lnTo>
                <a:lnTo>
                  <a:pt x="9943" y="92"/>
                </a:lnTo>
                <a:lnTo>
                  <a:pt x="9951" y="92"/>
                </a:lnTo>
                <a:lnTo>
                  <a:pt x="9957" y="92"/>
                </a:lnTo>
                <a:lnTo>
                  <a:pt x="9962" y="92"/>
                </a:lnTo>
                <a:lnTo>
                  <a:pt x="9962" y="92"/>
                </a:lnTo>
                <a:lnTo>
                  <a:pt x="9970" y="92"/>
                </a:lnTo>
                <a:lnTo>
                  <a:pt x="9976" y="92"/>
                </a:lnTo>
                <a:lnTo>
                  <a:pt x="9982" y="77"/>
                </a:lnTo>
                <a:lnTo>
                  <a:pt x="9982" y="77"/>
                </a:lnTo>
                <a:lnTo>
                  <a:pt x="9989" y="77"/>
                </a:lnTo>
                <a:lnTo>
                  <a:pt x="9995" y="77"/>
                </a:lnTo>
                <a:lnTo>
                  <a:pt x="10003" y="77"/>
                </a:lnTo>
                <a:lnTo>
                  <a:pt x="10008" y="77"/>
                </a:lnTo>
                <a:lnTo>
                  <a:pt x="10022" y="77"/>
                </a:lnTo>
                <a:lnTo>
                  <a:pt x="10022" y="77"/>
                </a:lnTo>
                <a:lnTo>
                  <a:pt x="10033" y="77"/>
                </a:lnTo>
                <a:lnTo>
                  <a:pt x="10041" y="77"/>
                </a:lnTo>
                <a:lnTo>
                  <a:pt x="10047" y="77"/>
                </a:lnTo>
                <a:lnTo>
                  <a:pt x="10047" y="77"/>
                </a:lnTo>
                <a:lnTo>
                  <a:pt x="10055" y="77"/>
                </a:lnTo>
                <a:lnTo>
                  <a:pt x="10055" y="77"/>
                </a:lnTo>
                <a:lnTo>
                  <a:pt x="10081" y="77"/>
                </a:lnTo>
                <a:lnTo>
                  <a:pt x="10081" y="77"/>
                </a:lnTo>
                <a:lnTo>
                  <a:pt x="10085" y="77"/>
                </a:lnTo>
                <a:lnTo>
                  <a:pt x="10093" y="77"/>
                </a:lnTo>
                <a:lnTo>
                  <a:pt x="10101" y="77"/>
                </a:lnTo>
                <a:lnTo>
                  <a:pt x="10101" y="77"/>
                </a:lnTo>
                <a:lnTo>
                  <a:pt x="10120" y="77"/>
                </a:lnTo>
                <a:lnTo>
                  <a:pt x="10120" y="77"/>
                </a:lnTo>
                <a:lnTo>
                  <a:pt x="10126" y="62"/>
                </a:lnTo>
                <a:lnTo>
                  <a:pt x="10126" y="62"/>
                </a:lnTo>
                <a:lnTo>
                  <a:pt x="10133" y="46"/>
                </a:lnTo>
                <a:lnTo>
                  <a:pt x="10133" y="46"/>
                </a:lnTo>
                <a:lnTo>
                  <a:pt x="10145" y="29"/>
                </a:lnTo>
                <a:lnTo>
                  <a:pt x="10145" y="29"/>
                </a:lnTo>
                <a:lnTo>
                  <a:pt x="10158" y="29"/>
                </a:lnTo>
                <a:lnTo>
                  <a:pt x="10158" y="29"/>
                </a:lnTo>
                <a:lnTo>
                  <a:pt x="10164" y="29"/>
                </a:lnTo>
                <a:lnTo>
                  <a:pt x="10164" y="29"/>
                </a:lnTo>
                <a:lnTo>
                  <a:pt x="10172" y="29"/>
                </a:lnTo>
                <a:lnTo>
                  <a:pt x="10177" y="29"/>
                </a:lnTo>
                <a:lnTo>
                  <a:pt x="10185" y="14"/>
                </a:lnTo>
                <a:lnTo>
                  <a:pt x="10193" y="14"/>
                </a:lnTo>
                <a:lnTo>
                  <a:pt x="10197" y="14"/>
                </a:lnTo>
                <a:lnTo>
                  <a:pt x="10197" y="14"/>
                </a:lnTo>
                <a:lnTo>
                  <a:pt x="10204" y="0"/>
                </a:lnTo>
                <a:lnTo>
                  <a:pt x="10204" y="0"/>
                </a:lnTo>
                <a:lnTo>
                  <a:pt x="10223" y="0"/>
                </a:lnTo>
                <a:lnTo>
                  <a:pt x="10223" y="0"/>
                </a:lnTo>
                <a:lnTo>
                  <a:pt x="10231" y="0"/>
                </a:lnTo>
                <a:lnTo>
                  <a:pt x="10231" y="0"/>
                </a:lnTo>
                <a:lnTo>
                  <a:pt x="10237" y="0"/>
                </a:lnTo>
                <a:lnTo>
                  <a:pt x="10245" y="0"/>
                </a:lnTo>
                <a:lnTo>
                  <a:pt x="10248" y="0"/>
                </a:lnTo>
                <a:lnTo>
                  <a:pt x="10256" y="0"/>
                </a:lnTo>
                <a:lnTo>
                  <a:pt x="10264" y="0"/>
                </a:lnTo>
                <a:lnTo>
                  <a:pt x="10264" y="0"/>
                </a:lnTo>
                <a:lnTo>
                  <a:pt x="10270" y="0"/>
                </a:lnTo>
                <a:lnTo>
                  <a:pt x="10275" y="0"/>
                </a:lnTo>
                <a:lnTo>
                  <a:pt x="10283" y="0"/>
                </a:lnTo>
                <a:lnTo>
                  <a:pt x="10289" y="0"/>
                </a:lnTo>
                <a:lnTo>
                  <a:pt x="10296" y="0"/>
                </a:lnTo>
                <a:lnTo>
                  <a:pt x="10296" y="0"/>
                </a:lnTo>
                <a:lnTo>
                  <a:pt x="10302" y="0"/>
                </a:lnTo>
                <a:lnTo>
                  <a:pt x="10308" y="0"/>
                </a:lnTo>
                <a:lnTo>
                  <a:pt x="10316" y="0"/>
                </a:lnTo>
                <a:lnTo>
                  <a:pt x="10316" y="0"/>
                </a:lnTo>
                <a:lnTo>
                  <a:pt x="10321" y="0"/>
                </a:lnTo>
                <a:lnTo>
                  <a:pt x="10327" y="0"/>
                </a:lnTo>
                <a:lnTo>
                  <a:pt x="10335" y="0"/>
                </a:lnTo>
                <a:lnTo>
                  <a:pt x="10341" y="0"/>
                </a:lnTo>
                <a:lnTo>
                  <a:pt x="10348" y="0"/>
                </a:lnTo>
                <a:lnTo>
                  <a:pt x="10348" y="0"/>
                </a:lnTo>
                <a:lnTo>
                  <a:pt x="10354" y="0"/>
                </a:lnTo>
                <a:lnTo>
                  <a:pt x="10360" y="0"/>
                </a:lnTo>
                <a:lnTo>
                  <a:pt x="10367" y="0"/>
                </a:lnTo>
                <a:lnTo>
                  <a:pt x="10375" y="0"/>
                </a:lnTo>
                <a:lnTo>
                  <a:pt x="10379" y="0"/>
                </a:lnTo>
                <a:lnTo>
                  <a:pt x="10379" y="0"/>
                </a:lnTo>
                <a:lnTo>
                  <a:pt x="10387" y="0"/>
                </a:lnTo>
                <a:lnTo>
                  <a:pt x="10394" y="0"/>
                </a:lnTo>
                <a:lnTo>
                  <a:pt x="10398" y="0"/>
                </a:lnTo>
                <a:lnTo>
                  <a:pt x="10406" y="0"/>
                </a:lnTo>
                <a:lnTo>
                  <a:pt x="10414" y="0"/>
                </a:lnTo>
                <a:lnTo>
                  <a:pt x="10414" y="0"/>
                </a:lnTo>
                <a:lnTo>
                  <a:pt x="10419" y="0"/>
                </a:lnTo>
                <a:lnTo>
                  <a:pt x="10427" y="0"/>
                </a:lnTo>
                <a:lnTo>
                  <a:pt x="10433" y="0"/>
                </a:lnTo>
                <a:lnTo>
                  <a:pt x="10433" y="0"/>
                </a:lnTo>
                <a:lnTo>
                  <a:pt x="10446" y="0"/>
                </a:lnTo>
                <a:lnTo>
                  <a:pt x="10446" y="0"/>
                </a:lnTo>
                <a:lnTo>
                  <a:pt x="10452" y="0"/>
                </a:lnTo>
                <a:lnTo>
                  <a:pt x="10458" y="0"/>
                </a:lnTo>
                <a:lnTo>
                  <a:pt x="10465" y="0"/>
                </a:lnTo>
                <a:lnTo>
                  <a:pt x="10471" y="0"/>
                </a:lnTo>
                <a:lnTo>
                  <a:pt x="10479" y="0"/>
                </a:lnTo>
                <a:lnTo>
                  <a:pt x="10479" y="0"/>
                </a:lnTo>
                <a:lnTo>
                  <a:pt x="10490" y="0"/>
                </a:lnTo>
                <a:lnTo>
                  <a:pt x="10490" y="0"/>
                </a:lnTo>
                <a:lnTo>
                  <a:pt x="10498" y="0"/>
                </a:lnTo>
                <a:lnTo>
                  <a:pt x="10498" y="0"/>
                </a:lnTo>
                <a:lnTo>
                  <a:pt x="10506" y="0"/>
                </a:lnTo>
                <a:lnTo>
                  <a:pt x="10506" y="0"/>
                </a:lnTo>
                <a:lnTo>
                  <a:pt x="10525" y="0"/>
                </a:lnTo>
                <a:lnTo>
                  <a:pt x="10525" y="0"/>
                </a:lnTo>
                <a:lnTo>
                  <a:pt x="10531" y="0"/>
                </a:lnTo>
                <a:lnTo>
                  <a:pt x="10531" y="0"/>
                </a:lnTo>
                <a:lnTo>
                  <a:pt x="10538" y="0"/>
                </a:lnTo>
                <a:lnTo>
                  <a:pt x="10542" y="0"/>
                </a:lnTo>
                <a:lnTo>
                  <a:pt x="10550" y="0"/>
                </a:lnTo>
                <a:lnTo>
                  <a:pt x="10558" y="0"/>
                </a:lnTo>
                <a:lnTo>
                  <a:pt x="10561" y="0"/>
                </a:lnTo>
                <a:lnTo>
                  <a:pt x="10561" y="0"/>
                </a:lnTo>
                <a:lnTo>
                  <a:pt x="10577" y="0"/>
                </a:lnTo>
                <a:lnTo>
                  <a:pt x="10577" y="0"/>
                </a:lnTo>
                <a:lnTo>
                  <a:pt x="10583" y="0"/>
                </a:lnTo>
                <a:lnTo>
                  <a:pt x="10588" y="0"/>
                </a:lnTo>
                <a:lnTo>
                  <a:pt x="10596" y="0"/>
                </a:lnTo>
                <a:lnTo>
                  <a:pt x="10596" y="0"/>
                </a:lnTo>
                <a:lnTo>
                  <a:pt x="10602" y="0"/>
                </a:lnTo>
                <a:lnTo>
                  <a:pt x="10602" y="0"/>
                </a:lnTo>
                <a:lnTo>
                  <a:pt x="10621" y="0"/>
                </a:lnTo>
                <a:lnTo>
                  <a:pt x="10621" y="0"/>
                </a:lnTo>
                <a:lnTo>
                  <a:pt x="10634" y="0"/>
                </a:lnTo>
                <a:lnTo>
                  <a:pt x="10640" y="0"/>
                </a:lnTo>
                <a:lnTo>
                  <a:pt x="10648" y="0"/>
                </a:lnTo>
                <a:lnTo>
                  <a:pt x="10654" y="0"/>
                </a:lnTo>
                <a:lnTo>
                  <a:pt x="10667" y="0"/>
                </a:lnTo>
                <a:lnTo>
                  <a:pt x="10667" y="0"/>
                </a:lnTo>
                <a:lnTo>
                  <a:pt x="10680" y="0"/>
                </a:lnTo>
                <a:lnTo>
                  <a:pt x="10680" y="0"/>
                </a:lnTo>
                <a:lnTo>
                  <a:pt x="10692" y="0"/>
                </a:lnTo>
                <a:lnTo>
                  <a:pt x="10692" y="0"/>
                </a:lnTo>
                <a:lnTo>
                  <a:pt x="10717" y="0"/>
                </a:lnTo>
              </a:path>
            </a:pathLst>
          </a:custGeom>
          <a:noFill/>
          <a:ln w="25400">
            <a:solidFill>
              <a:srgbClr val="87787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6" name="Rectangle 53"/>
          <p:cNvSpPr>
            <a:spLocks noChangeArrowheads="1"/>
          </p:cNvSpPr>
          <p:nvPr/>
        </p:nvSpPr>
        <p:spPr bwMode="auto">
          <a:xfrm>
            <a:off x="583880" y="1612229"/>
            <a:ext cx="49293"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b="1">
                <a:solidFill>
                  <a:srgbClr val="001965"/>
                </a:solidFill>
                <a:latin typeface="Verdana" panose="020B0604030504040204" pitchFamily="34" charset="0"/>
              </a:rPr>
              <a:t> </a:t>
            </a:r>
            <a:endParaRPr lang="en-US" altLang="en-US" sz="1600">
              <a:solidFill>
                <a:srgbClr val="001965"/>
              </a:solidFill>
            </a:endParaRPr>
          </a:p>
        </p:txBody>
      </p:sp>
      <p:sp>
        <p:nvSpPr>
          <p:cNvPr id="67" name="Rectangle 62"/>
          <p:cNvSpPr>
            <a:spLocks noChangeArrowheads="1"/>
          </p:cNvSpPr>
          <p:nvPr/>
        </p:nvSpPr>
        <p:spPr bwMode="auto">
          <a:xfrm>
            <a:off x="766046" y="2014661"/>
            <a:ext cx="49293"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b="1">
                <a:solidFill>
                  <a:srgbClr val="001965"/>
                </a:solidFill>
                <a:latin typeface="Verdana" panose="020B0604030504040204" pitchFamily="34" charset="0"/>
              </a:rPr>
              <a:t> </a:t>
            </a:r>
            <a:endParaRPr lang="en-US" altLang="en-US" sz="1600">
              <a:solidFill>
                <a:srgbClr val="001965"/>
              </a:solidFill>
            </a:endParaRPr>
          </a:p>
        </p:txBody>
      </p:sp>
      <p:sp>
        <p:nvSpPr>
          <p:cNvPr id="69" name="Rectangle 67"/>
          <p:cNvSpPr>
            <a:spLocks noChangeArrowheads="1"/>
          </p:cNvSpPr>
          <p:nvPr/>
        </p:nvSpPr>
        <p:spPr bwMode="auto">
          <a:xfrm>
            <a:off x="2915129" y="3554810"/>
            <a:ext cx="2862563"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b="1" dirty="0">
                <a:solidFill>
                  <a:srgbClr val="636462"/>
                </a:solidFill>
                <a:latin typeface="Verdana" panose="020B0604030504040204" pitchFamily="34" charset="0"/>
              </a:rPr>
              <a:t>Time from </a:t>
            </a:r>
            <a:r>
              <a:rPr lang="en-US" altLang="en-US" sz="1100" b="1" dirty="0" err="1">
                <a:solidFill>
                  <a:srgbClr val="636462"/>
                </a:solidFill>
                <a:latin typeface="Verdana" panose="020B0604030504040204" pitchFamily="34" charset="0"/>
              </a:rPr>
              <a:t>randomisation</a:t>
            </a:r>
            <a:r>
              <a:rPr lang="en-US" altLang="en-US" sz="1100" b="1" dirty="0">
                <a:solidFill>
                  <a:srgbClr val="636462"/>
                </a:solidFill>
                <a:latin typeface="Verdana" panose="020B0604030504040204" pitchFamily="34" charset="0"/>
              </a:rPr>
              <a:t> (months)</a:t>
            </a:r>
            <a:endParaRPr lang="en-US" altLang="en-US" sz="1600" dirty="0">
              <a:solidFill>
                <a:srgbClr val="636462"/>
              </a:solidFill>
            </a:endParaRPr>
          </a:p>
        </p:txBody>
      </p:sp>
      <p:sp>
        <p:nvSpPr>
          <p:cNvPr id="71" name="Freeform 69"/>
          <p:cNvSpPr>
            <a:spLocks/>
          </p:cNvSpPr>
          <p:nvPr/>
        </p:nvSpPr>
        <p:spPr bwMode="auto">
          <a:xfrm>
            <a:off x="5492829" y="2490910"/>
            <a:ext cx="2222898" cy="776288"/>
          </a:xfrm>
          <a:custGeom>
            <a:avLst/>
            <a:gdLst>
              <a:gd name="T0" fmla="*/ 0 w 3734"/>
              <a:gd name="T1" fmla="*/ 216 h 1303"/>
              <a:gd name="T2" fmla="*/ 0 w 3734"/>
              <a:gd name="T3" fmla="*/ 193 h 1303"/>
              <a:gd name="T4" fmla="*/ 4 w 3734"/>
              <a:gd name="T5" fmla="*/ 172 h 1303"/>
              <a:gd name="T6" fmla="*/ 9 w 3734"/>
              <a:gd name="T7" fmla="*/ 151 h 1303"/>
              <a:gd name="T8" fmla="*/ 17 w 3734"/>
              <a:gd name="T9" fmla="*/ 132 h 1303"/>
              <a:gd name="T10" fmla="*/ 36 w 3734"/>
              <a:gd name="T11" fmla="*/ 96 h 1303"/>
              <a:gd name="T12" fmla="*/ 63 w 3734"/>
              <a:gd name="T13" fmla="*/ 63 h 1303"/>
              <a:gd name="T14" fmla="*/ 96 w 3734"/>
              <a:gd name="T15" fmla="*/ 36 h 1303"/>
              <a:gd name="T16" fmla="*/ 132 w 3734"/>
              <a:gd name="T17" fmla="*/ 17 h 1303"/>
              <a:gd name="T18" fmla="*/ 151 w 3734"/>
              <a:gd name="T19" fmla="*/ 9 h 1303"/>
              <a:gd name="T20" fmla="*/ 172 w 3734"/>
              <a:gd name="T21" fmla="*/ 3 h 1303"/>
              <a:gd name="T22" fmla="*/ 194 w 3734"/>
              <a:gd name="T23" fmla="*/ 0 h 1303"/>
              <a:gd name="T24" fmla="*/ 217 w 3734"/>
              <a:gd name="T25" fmla="*/ 0 h 1303"/>
              <a:gd name="T26" fmla="*/ 3517 w 3734"/>
              <a:gd name="T27" fmla="*/ 0 h 1303"/>
              <a:gd name="T28" fmla="*/ 3538 w 3734"/>
              <a:gd name="T29" fmla="*/ 0 h 1303"/>
              <a:gd name="T30" fmla="*/ 3559 w 3734"/>
              <a:gd name="T31" fmla="*/ 3 h 1303"/>
              <a:gd name="T32" fmla="*/ 3580 w 3734"/>
              <a:gd name="T33" fmla="*/ 9 h 1303"/>
              <a:gd name="T34" fmla="*/ 3601 w 3734"/>
              <a:gd name="T35" fmla="*/ 17 h 1303"/>
              <a:gd name="T36" fmla="*/ 3638 w 3734"/>
              <a:gd name="T37" fmla="*/ 36 h 1303"/>
              <a:gd name="T38" fmla="*/ 3671 w 3734"/>
              <a:gd name="T39" fmla="*/ 63 h 1303"/>
              <a:gd name="T40" fmla="*/ 3696 w 3734"/>
              <a:gd name="T41" fmla="*/ 96 h 1303"/>
              <a:gd name="T42" fmla="*/ 3717 w 3734"/>
              <a:gd name="T43" fmla="*/ 132 h 1303"/>
              <a:gd name="T44" fmla="*/ 3724 w 3734"/>
              <a:gd name="T45" fmla="*/ 151 h 1303"/>
              <a:gd name="T46" fmla="*/ 3728 w 3734"/>
              <a:gd name="T47" fmla="*/ 172 h 1303"/>
              <a:gd name="T48" fmla="*/ 3732 w 3734"/>
              <a:gd name="T49" fmla="*/ 193 h 1303"/>
              <a:gd name="T50" fmla="*/ 3734 w 3734"/>
              <a:gd name="T51" fmla="*/ 216 h 1303"/>
              <a:gd name="T52" fmla="*/ 3734 w 3734"/>
              <a:gd name="T53" fmla="*/ 1086 h 1303"/>
              <a:gd name="T54" fmla="*/ 3732 w 3734"/>
              <a:gd name="T55" fmla="*/ 1107 h 1303"/>
              <a:gd name="T56" fmla="*/ 3728 w 3734"/>
              <a:gd name="T57" fmla="*/ 1129 h 1303"/>
              <a:gd name="T58" fmla="*/ 3724 w 3734"/>
              <a:gd name="T59" fmla="*/ 1150 h 1303"/>
              <a:gd name="T60" fmla="*/ 3717 w 3734"/>
              <a:gd name="T61" fmla="*/ 1171 h 1303"/>
              <a:gd name="T62" fmla="*/ 3696 w 3734"/>
              <a:gd name="T63" fmla="*/ 1207 h 1303"/>
              <a:gd name="T64" fmla="*/ 3671 w 3734"/>
              <a:gd name="T65" fmla="*/ 1240 h 1303"/>
              <a:gd name="T66" fmla="*/ 3638 w 3734"/>
              <a:gd name="T67" fmla="*/ 1265 h 1303"/>
              <a:gd name="T68" fmla="*/ 3601 w 3734"/>
              <a:gd name="T69" fmla="*/ 1286 h 1303"/>
              <a:gd name="T70" fmla="*/ 3580 w 3734"/>
              <a:gd name="T71" fmla="*/ 1294 h 1303"/>
              <a:gd name="T72" fmla="*/ 3559 w 3734"/>
              <a:gd name="T73" fmla="*/ 1298 h 1303"/>
              <a:gd name="T74" fmla="*/ 3538 w 3734"/>
              <a:gd name="T75" fmla="*/ 1301 h 1303"/>
              <a:gd name="T76" fmla="*/ 3517 w 3734"/>
              <a:gd name="T77" fmla="*/ 1303 h 1303"/>
              <a:gd name="T78" fmla="*/ 217 w 3734"/>
              <a:gd name="T79" fmla="*/ 1303 h 1303"/>
              <a:gd name="T80" fmla="*/ 194 w 3734"/>
              <a:gd name="T81" fmla="*/ 1301 h 1303"/>
              <a:gd name="T82" fmla="*/ 172 w 3734"/>
              <a:gd name="T83" fmla="*/ 1298 h 1303"/>
              <a:gd name="T84" fmla="*/ 151 w 3734"/>
              <a:gd name="T85" fmla="*/ 1294 h 1303"/>
              <a:gd name="T86" fmla="*/ 132 w 3734"/>
              <a:gd name="T87" fmla="*/ 1286 h 1303"/>
              <a:gd name="T88" fmla="*/ 96 w 3734"/>
              <a:gd name="T89" fmla="*/ 1265 h 1303"/>
              <a:gd name="T90" fmla="*/ 63 w 3734"/>
              <a:gd name="T91" fmla="*/ 1240 h 1303"/>
              <a:gd name="T92" fmla="*/ 36 w 3734"/>
              <a:gd name="T93" fmla="*/ 1207 h 1303"/>
              <a:gd name="T94" fmla="*/ 17 w 3734"/>
              <a:gd name="T95" fmla="*/ 1171 h 1303"/>
              <a:gd name="T96" fmla="*/ 9 w 3734"/>
              <a:gd name="T97" fmla="*/ 1150 h 1303"/>
              <a:gd name="T98" fmla="*/ 4 w 3734"/>
              <a:gd name="T99" fmla="*/ 1129 h 1303"/>
              <a:gd name="T100" fmla="*/ 0 w 3734"/>
              <a:gd name="T101" fmla="*/ 1107 h 1303"/>
              <a:gd name="T102" fmla="*/ 0 w 3734"/>
              <a:gd name="T103" fmla="*/ 1086 h 1303"/>
              <a:gd name="T104" fmla="*/ 0 w 3734"/>
              <a:gd name="T105" fmla="*/ 216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34" h="1303">
                <a:moveTo>
                  <a:pt x="0" y="216"/>
                </a:moveTo>
                <a:lnTo>
                  <a:pt x="0" y="193"/>
                </a:lnTo>
                <a:lnTo>
                  <a:pt x="4" y="172"/>
                </a:lnTo>
                <a:lnTo>
                  <a:pt x="9" y="151"/>
                </a:lnTo>
                <a:lnTo>
                  <a:pt x="17" y="132"/>
                </a:lnTo>
                <a:lnTo>
                  <a:pt x="36" y="96"/>
                </a:lnTo>
                <a:lnTo>
                  <a:pt x="63" y="63"/>
                </a:lnTo>
                <a:lnTo>
                  <a:pt x="96" y="36"/>
                </a:lnTo>
                <a:lnTo>
                  <a:pt x="132" y="17"/>
                </a:lnTo>
                <a:lnTo>
                  <a:pt x="151" y="9"/>
                </a:lnTo>
                <a:lnTo>
                  <a:pt x="172" y="3"/>
                </a:lnTo>
                <a:lnTo>
                  <a:pt x="194" y="0"/>
                </a:lnTo>
                <a:lnTo>
                  <a:pt x="217" y="0"/>
                </a:lnTo>
                <a:lnTo>
                  <a:pt x="3517" y="0"/>
                </a:lnTo>
                <a:lnTo>
                  <a:pt x="3538" y="0"/>
                </a:lnTo>
                <a:lnTo>
                  <a:pt x="3559" y="3"/>
                </a:lnTo>
                <a:lnTo>
                  <a:pt x="3580" y="9"/>
                </a:lnTo>
                <a:lnTo>
                  <a:pt x="3601" y="17"/>
                </a:lnTo>
                <a:lnTo>
                  <a:pt x="3638" y="36"/>
                </a:lnTo>
                <a:lnTo>
                  <a:pt x="3671" y="63"/>
                </a:lnTo>
                <a:lnTo>
                  <a:pt x="3696" y="96"/>
                </a:lnTo>
                <a:lnTo>
                  <a:pt x="3717" y="132"/>
                </a:lnTo>
                <a:lnTo>
                  <a:pt x="3724" y="151"/>
                </a:lnTo>
                <a:lnTo>
                  <a:pt x="3728" y="172"/>
                </a:lnTo>
                <a:lnTo>
                  <a:pt x="3732" y="193"/>
                </a:lnTo>
                <a:lnTo>
                  <a:pt x="3734" y="216"/>
                </a:lnTo>
                <a:lnTo>
                  <a:pt x="3734" y="1086"/>
                </a:lnTo>
                <a:lnTo>
                  <a:pt x="3732" y="1107"/>
                </a:lnTo>
                <a:lnTo>
                  <a:pt x="3728" y="1129"/>
                </a:lnTo>
                <a:lnTo>
                  <a:pt x="3724" y="1150"/>
                </a:lnTo>
                <a:lnTo>
                  <a:pt x="3717" y="1171"/>
                </a:lnTo>
                <a:lnTo>
                  <a:pt x="3696" y="1207"/>
                </a:lnTo>
                <a:lnTo>
                  <a:pt x="3671" y="1240"/>
                </a:lnTo>
                <a:lnTo>
                  <a:pt x="3638" y="1265"/>
                </a:lnTo>
                <a:lnTo>
                  <a:pt x="3601" y="1286"/>
                </a:lnTo>
                <a:lnTo>
                  <a:pt x="3580" y="1294"/>
                </a:lnTo>
                <a:lnTo>
                  <a:pt x="3559" y="1298"/>
                </a:lnTo>
                <a:lnTo>
                  <a:pt x="3538" y="1301"/>
                </a:lnTo>
                <a:lnTo>
                  <a:pt x="3517" y="1303"/>
                </a:lnTo>
                <a:lnTo>
                  <a:pt x="217" y="1303"/>
                </a:lnTo>
                <a:lnTo>
                  <a:pt x="194" y="1301"/>
                </a:lnTo>
                <a:lnTo>
                  <a:pt x="172" y="1298"/>
                </a:lnTo>
                <a:lnTo>
                  <a:pt x="151" y="1294"/>
                </a:lnTo>
                <a:lnTo>
                  <a:pt x="132" y="1286"/>
                </a:lnTo>
                <a:lnTo>
                  <a:pt x="96" y="1265"/>
                </a:lnTo>
                <a:lnTo>
                  <a:pt x="63" y="1240"/>
                </a:lnTo>
                <a:lnTo>
                  <a:pt x="36" y="1207"/>
                </a:lnTo>
                <a:lnTo>
                  <a:pt x="17" y="1171"/>
                </a:lnTo>
                <a:lnTo>
                  <a:pt x="9" y="1150"/>
                </a:lnTo>
                <a:lnTo>
                  <a:pt x="4" y="1129"/>
                </a:lnTo>
                <a:lnTo>
                  <a:pt x="0" y="1107"/>
                </a:lnTo>
                <a:lnTo>
                  <a:pt x="0" y="1086"/>
                </a:lnTo>
                <a:lnTo>
                  <a:pt x="0" y="216"/>
                </a:lnTo>
                <a:close/>
              </a:path>
            </a:pathLst>
          </a:custGeom>
          <a:noFill/>
          <a:ln>
            <a:noFill/>
          </a:ln>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72" name="Rectangle 70"/>
          <p:cNvSpPr>
            <a:spLocks noChangeArrowheads="1"/>
          </p:cNvSpPr>
          <p:nvPr/>
        </p:nvSpPr>
        <p:spPr bwMode="auto">
          <a:xfrm>
            <a:off x="6279838" y="2551633"/>
            <a:ext cx="652823"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5F5F5F"/>
                </a:solidFill>
                <a:latin typeface="Verdana" panose="020B0604030504040204" pitchFamily="34" charset="0"/>
              </a:rPr>
              <a:t>HR=0.87</a:t>
            </a:r>
            <a:endParaRPr lang="en-US" altLang="en-US" sz="1600">
              <a:solidFill>
                <a:srgbClr val="5F5F5F"/>
              </a:solidFill>
            </a:endParaRPr>
          </a:p>
        </p:txBody>
      </p:sp>
      <p:sp>
        <p:nvSpPr>
          <p:cNvPr id="73" name="Rectangle 71"/>
          <p:cNvSpPr>
            <a:spLocks noChangeArrowheads="1"/>
          </p:cNvSpPr>
          <p:nvPr/>
        </p:nvSpPr>
        <p:spPr bwMode="auto">
          <a:xfrm>
            <a:off x="5835734" y="2705224"/>
            <a:ext cx="1449917"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dirty="0">
                <a:solidFill>
                  <a:srgbClr val="5F5F5F"/>
                </a:solidFill>
                <a:latin typeface="Verdana" panose="020B0604030504040204" pitchFamily="34" charset="0"/>
              </a:rPr>
              <a:t>95% CI (0.78;0.97)</a:t>
            </a:r>
            <a:endParaRPr lang="en-US" altLang="en-US" sz="1600" dirty="0">
              <a:solidFill>
                <a:srgbClr val="5F5F5F"/>
              </a:solidFill>
            </a:endParaRPr>
          </a:p>
        </p:txBody>
      </p:sp>
      <p:sp>
        <p:nvSpPr>
          <p:cNvPr id="74" name="Rectangle 72"/>
          <p:cNvSpPr>
            <a:spLocks noChangeArrowheads="1"/>
          </p:cNvSpPr>
          <p:nvPr/>
        </p:nvSpPr>
        <p:spPr bwMode="auto">
          <a:xfrm>
            <a:off x="5635709" y="2860004"/>
            <a:ext cx="1197443"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i="1" dirty="0">
                <a:solidFill>
                  <a:srgbClr val="5F5F5F"/>
                </a:solidFill>
                <a:latin typeface="Verdana" panose="020B0604030504040204" pitchFamily="34" charset="0"/>
              </a:rPr>
              <a:t>p</a:t>
            </a:r>
            <a:r>
              <a:rPr lang="en-US" altLang="en-US" sz="1100" dirty="0">
                <a:solidFill>
                  <a:srgbClr val="5F5F5F"/>
                </a:solidFill>
                <a:latin typeface="Verdana" panose="020B0604030504040204" pitchFamily="34" charset="0"/>
              </a:rPr>
              <a:t>&lt;0.001 for non</a:t>
            </a:r>
            <a:endParaRPr lang="en-US" altLang="en-US" sz="1600" dirty="0">
              <a:solidFill>
                <a:srgbClr val="5F5F5F"/>
              </a:solidFill>
            </a:endParaRPr>
          </a:p>
        </p:txBody>
      </p:sp>
      <p:sp>
        <p:nvSpPr>
          <p:cNvPr id="75" name="Rectangle 73"/>
          <p:cNvSpPr>
            <a:spLocks noChangeArrowheads="1"/>
          </p:cNvSpPr>
          <p:nvPr/>
        </p:nvSpPr>
        <p:spPr bwMode="auto">
          <a:xfrm>
            <a:off x="6820378" y="2860004"/>
            <a:ext cx="6492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5F5F5F"/>
                </a:solidFill>
                <a:latin typeface="Verdana" panose="020B0604030504040204" pitchFamily="34" charset="0"/>
              </a:rPr>
              <a:t>-</a:t>
            </a:r>
            <a:endParaRPr lang="en-US" altLang="en-US" sz="1600">
              <a:solidFill>
                <a:srgbClr val="5F5F5F"/>
              </a:solidFill>
            </a:endParaRPr>
          </a:p>
        </p:txBody>
      </p:sp>
      <p:sp>
        <p:nvSpPr>
          <p:cNvPr id="76" name="Rectangle 74"/>
          <p:cNvSpPr>
            <a:spLocks noChangeArrowheads="1"/>
          </p:cNvSpPr>
          <p:nvPr/>
        </p:nvSpPr>
        <p:spPr bwMode="auto">
          <a:xfrm>
            <a:off x="6885866" y="2860004"/>
            <a:ext cx="697787"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5F5F5F"/>
                </a:solidFill>
                <a:latin typeface="Verdana" panose="020B0604030504040204" pitchFamily="34" charset="0"/>
              </a:rPr>
              <a:t>inferiority</a:t>
            </a:r>
            <a:endParaRPr lang="en-US" altLang="en-US" sz="1600">
              <a:solidFill>
                <a:srgbClr val="5F5F5F"/>
              </a:solidFill>
            </a:endParaRPr>
          </a:p>
        </p:txBody>
      </p:sp>
      <p:sp>
        <p:nvSpPr>
          <p:cNvPr id="77" name="Rectangle 75"/>
          <p:cNvSpPr>
            <a:spLocks noChangeArrowheads="1"/>
          </p:cNvSpPr>
          <p:nvPr/>
        </p:nvSpPr>
        <p:spPr bwMode="auto">
          <a:xfrm>
            <a:off x="5809540" y="3014786"/>
            <a:ext cx="1609094"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i="1" dirty="0">
                <a:solidFill>
                  <a:srgbClr val="5F5F5F"/>
                </a:solidFill>
                <a:latin typeface="Verdana" panose="020B0604030504040204" pitchFamily="34" charset="0"/>
              </a:rPr>
              <a:t>p</a:t>
            </a:r>
            <a:r>
              <a:rPr lang="en-US" altLang="en-US" sz="1100" dirty="0">
                <a:solidFill>
                  <a:srgbClr val="5F5F5F"/>
                </a:solidFill>
                <a:latin typeface="Verdana" panose="020B0604030504040204" pitchFamily="34" charset="0"/>
              </a:rPr>
              <a:t>=0.01 for superiority</a:t>
            </a:r>
            <a:endParaRPr lang="en-US" altLang="en-US" sz="1600" dirty="0">
              <a:solidFill>
                <a:srgbClr val="5F5F5F"/>
              </a:solidFill>
            </a:endParaRPr>
          </a:p>
        </p:txBody>
      </p:sp>
      <p:sp>
        <p:nvSpPr>
          <p:cNvPr id="78" name="Rectangle 76"/>
          <p:cNvSpPr>
            <a:spLocks noChangeArrowheads="1"/>
          </p:cNvSpPr>
          <p:nvPr/>
        </p:nvSpPr>
        <p:spPr bwMode="auto">
          <a:xfrm>
            <a:off x="1188719" y="3355306"/>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0</a:t>
            </a:r>
            <a:endParaRPr lang="en-US" altLang="en-US" sz="1600">
              <a:solidFill>
                <a:srgbClr val="636462"/>
              </a:solidFill>
            </a:endParaRPr>
          </a:p>
        </p:txBody>
      </p:sp>
      <p:sp>
        <p:nvSpPr>
          <p:cNvPr id="79" name="Rectangle 77"/>
          <p:cNvSpPr>
            <a:spLocks noChangeArrowheads="1"/>
          </p:cNvSpPr>
          <p:nvPr/>
        </p:nvSpPr>
        <p:spPr bwMode="auto">
          <a:xfrm>
            <a:off x="1900712" y="3355306"/>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dirty="0">
                <a:solidFill>
                  <a:srgbClr val="636462"/>
                </a:solidFill>
                <a:latin typeface="Verdana" panose="020B0604030504040204" pitchFamily="34" charset="0"/>
              </a:rPr>
              <a:t>6</a:t>
            </a:r>
            <a:endParaRPr lang="en-US" altLang="en-US" sz="1600" dirty="0">
              <a:solidFill>
                <a:srgbClr val="636462"/>
              </a:solidFill>
            </a:endParaRPr>
          </a:p>
        </p:txBody>
      </p:sp>
      <p:sp>
        <p:nvSpPr>
          <p:cNvPr id="80" name="Rectangle 78"/>
          <p:cNvSpPr>
            <a:spLocks noChangeArrowheads="1"/>
          </p:cNvSpPr>
          <p:nvPr/>
        </p:nvSpPr>
        <p:spPr bwMode="auto">
          <a:xfrm>
            <a:off x="2566271"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12</a:t>
            </a:r>
            <a:endParaRPr lang="en-US" altLang="en-US" sz="1600">
              <a:solidFill>
                <a:srgbClr val="636462"/>
              </a:solidFill>
            </a:endParaRPr>
          </a:p>
        </p:txBody>
      </p:sp>
      <p:sp>
        <p:nvSpPr>
          <p:cNvPr id="81" name="Rectangle 79"/>
          <p:cNvSpPr>
            <a:spLocks noChangeArrowheads="1"/>
          </p:cNvSpPr>
          <p:nvPr/>
        </p:nvSpPr>
        <p:spPr bwMode="auto">
          <a:xfrm>
            <a:off x="3272312"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18</a:t>
            </a:r>
            <a:endParaRPr lang="en-US" altLang="en-US" sz="1600">
              <a:solidFill>
                <a:srgbClr val="636462"/>
              </a:solidFill>
            </a:endParaRPr>
          </a:p>
        </p:txBody>
      </p:sp>
      <p:sp>
        <p:nvSpPr>
          <p:cNvPr id="82" name="Rectangle 80"/>
          <p:cNvSpPr>
            <a:spLocks noChangeArrowheads="1"/>
          </p:cNvSpPr>
          <p:nvPr/>
        </p:nvSpPr>
        <p:spPr bwMode="auto">
          <a:xfrm>
            <a:off x="3985499"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24</a:t>
            </a:r>
            <a:endParaRPr lang="en-US" altLang="en-US" sz="1600">
              <a:solidFill>
                <a:srgbClr val="636462"/>
              </a:solidFill>
            </a:endParaRPr>
          </a:p>
        </p:txBody>
      </p:sp>
      <p:sp>
        <p:nvSpPr>
          <p:cNvPr id="83" name="Rectangle 81"/>
          <p:cNvSpPr>
            <a:spLocks noChangeArrowheads="1"/>
          </p:cNvSpPr>
          <p:nvPr/>
        </p:nvSpPr>
        <p:spPr bwMode="auto">
          <a:xfrm>
            <a:off x="4690348"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dirty="0">
                <a:solidFill>
                  <a:srgbClr val="636462"/>
                </a:solidFill>
                <a:latin typeface="Verdana" panose="020B0604030504040204" pitchFamily="34" charset="0"/>
              </a:rPr>
              <a:t>30</a:t>
            </a:r>
            <a:endParaRPr lang="en-US" altLang="en-US" sz="1600" dirty="0">
              <a:solidFill>
                <a:srgbClr val="636462"/>
              </a:solidFill>
            </a:endParaRPr>
          </a:p>
        </p:txBody>
      </p:sp>
      <p:sp>
        <p:nvSpPr>
          <p:cNvPr id="84" name="Rectangle 82"/>
          <p:cNvSpPr>
            <a:spLocks noChangeArrowheads="1"/>
          </p:cNvSpPr>
          <p:nvPr/>
        </p:nvSpPr>
        <p:spPr bwMode="auto">
          <a:xfrm>
            <a:off x="5403533"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36</a:t>
            </a:r>
            <a:endParaRPr lang="en-US" altLang="en-US" sz="1600">
              <a:solidFill>
                <a:srgbClr val="636462"/>
              </a:solidFill>
            </a:endParaRPr>
          </a:p>
        </p:txBody>
      </p:sp>
      <p:sp>
        <p:nvSpPr>
          <p:cNvPr id="85" name="Rectangle 83"/>
          <p:cNvSpPr>
            <a:spLocks noChangeArrowheads="1"/>
          </p:cNvSpPr>
          <p:nvPr/>
        </p:nvSpPr>
        <p:spPr bwMode="auto">
          <a:xfrm>
            <a:off x="6108383"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dirty="0">
                <a:solidFill>
                  <a:srgbClr val="636462"/>
                </a:solidFill>
                <a:latin typeface="Verdana" panose="020B0604030504040204" pitchFamily="34" charset="0"/>
              </a:rPr>
              <a:t>42</a:t>
            </a:r>
            <a:endParaRPr lang="en-US" altLang="en-US" sz="1600" dirty="0">
              <a:solidFill>
                <a:srgbClr val="636462"/>
              </a:solidFill>
            </a:endParaRPr>
          </a:p>
        </p:txBody>
      </p:sp>
      <p:sp>
        <p:nvSpPr>
          <p:cNvPr id="86" name="Rectangle 84"/>
          <p:cNvSpPr>
            <a:spLocks noChangeArrowheads="1"/>
          </p:cNvSpPr>
          <p:nvPr/>
        </p:nvSpPr>
        <p:spPr bwMode="auto">
          <a:xfrm>
            <a:off x="6820376"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48</a:t>
            </a:r>
            <a:endParaRPr lang="en-US" altLang="en-US" sz="1600">
              <a:solidFill>
                <a:srgbClr val="636462"/>
              </a:solidFill>
            </a:endParaRPr>
          </a:p>
        </p:txBody>
      </p:sp>
      <p:sp>
        <p:nvSpPr>
          <p:cNvPr id="87" name="Rectangle 85"/>
          <p:cNvSpPr>
            <a:spLocks noChangeArrowheads="1"/>
          </p:cNvSpPr>
          <p:nvPr/>
        </p:nvSpPr>
        <p:spPr bwMode="auto">
          <a:xfrm>
            <a:off x="7527608" y="3355306"/>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54</a:t>
            </a:r>
            <a:endParaRPr lang="en-US" altLang="en-US" sz="1600">
              <a:solidFill>
                <a:srgbClr val="636462"/>
              </a:solidFill>
            </a:endParaRPr>
          </a:p>
        </p:txBody>
      </p:sp>
      <p:sp>
        <p:nvSpPr>
          <p:cNvPr id="89" name="Line 87"/>
          <p:cNvSpPr>
            <a:spLocks noChangeShapeType="1"/>
          </p:cNvSpPr>
          <p:nvPr/>
        </p:nvSpPr>
        <p:spPr bwMode="auto">
          <a:xfrm>
            <a:off x="1236344"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0" name="Line 88"/>
          <p:cNvSpPr>
            <a:spLocks noChangeShapeType="1"/>
          </p:cNvSpPr>
          <p:nvPr/>
        </p:nvSpPr>
        <p:spPr bwMode="auto">
          <a:xfrm>
            <a:off x="1943574"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1" name="Line 89"/>
          <p:cNvSpPr>
            <a:spLocks noChangeShapeType="1"/>
          </p:cNvSpPr>
          <p:nvPr/>
        </p:nvSpPr>
        <p:spPr bwMode="auto">
          <a:xfrm>
            <a:off x="2653187"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2" name="Line 90"/>
          <p:cNvSpPr>
            <a:spLocks noChangeShapeType="1"/>
          </p:cNvSpPr>
          <p:nvPr/>
        </p:nvSpPr>
        <p:spPr bwMode="auto">
          <a:xfrm>
            <a:off x="3361610"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3" name="Line 91"/>
          <p:cNvSpPr>
            <a:spLocks noChangeShapeType="1"/>
          </p:cNvSpPr>
          <p:nvPr/>
        </p:nvSpPr>
        <p:spPr bwMode="auto">
          <a:xfrm>
            <a:off x="4071222"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4" name="Line 92"/>
          <p:cNvSpPr>
            <a:spLocks noChangeShapeType="1"/>
          </p:cNvSpPr>
          <p:nvPr/>
        </p:nvSpPr>
        <p:spPr bwMode="auto">
          <a:xfrm>
            <a:off x="4779644"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5" name="Line 93"/>
          <p:cNvSpPr>
            <a:spLocks noChangeShapeType="1"/>
          </p:cNvSpPr>
          <p:nvPr/>
        </p:nvSpPr>
        <p:spPr bwMode="auto">
          <a:xfrm>
            <a:off x="5489258"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6" name="Line 94"/>
          <p:cNvSpPr>
            <a:spLocks noChangeShapeType="1"/>
          </p:cNvSpPr>
          <p:nvPr/>
        </p:nvSpPr>
        <p:spPr bwMode="auto">
          <a:xfrm>
            <a:off x="6197679"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7" name="Line 95"/>
          <p:cNvSpPr>
            <a:spLocks noChangeShapeType="1"/>
          </p:cNvSpPr>
          <p:nvPr/>
        </p:nvSpPr>
        <p:spPr bwMode="auto">
          <a:xfrm>
            <a:off x="6907292"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8" name="Line 96"/>
          <p:cNvSpPr>
            <a:spLocks noChangeShapeType="1"/>
          </p:cNvSpPr>
          <p:nvPr/>
        </p:nvSpPr>
        <p:spPr bwMode="auto">
          <a:xfrm>
            <a:off x="7615715" y="3302923"/>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9" name="Rectangle 97"/>
          <p:cNvSpPr>
            <a:spLocks noChangeArrowheads="1"/>
          </p:cNvSpPr>
          <p:nvPr/>
        </p:nvSpPr>
        <p:spPr bwMode="auto">
          <a:xfrm>
            <a:off x="1094660" y="3229099"/>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0</a:t>
            </a:r>
            <a:endParaRPr lang="en-US" altLang="en-US" sz="1600">
              <a:solidFill>
                <a:srgbClr val="636462"/>
              </a:solidFill>
            </a:endParaRPr>
          </a:p>
        </p:txBody>
      </p:sp>
      <p:sp>
        <p:nvSpPr>
          <p:cNvPr id="100" name="Rectangle 98"/>
          <p:cNvSpPr>
            <a:spLocks noChangeArrowheads="1"/>
          </p:cNvSpPr>
          <p:nvPr/>
        </p:nvSpPr>
        <p:spPr bwMode="auto">
          <a:xfrm>
            <a:off x="1094660" y="2742133"/>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5</a:t>
            </a:r>
            <a:endParaRPr lang="en-US" altLang="en-US" sz="1600">
              <a:solidFill>
                <a:srgbClr val="001965"/>
              </a:solidFill>
            </a:endParaRPr>
          </a:p>
        </p:txBody>
      </p:sp>
      <p:sp>
        <p:nvSpPr>
          <p:cNvPr id="101" name="Rectangle 99"/>
          <p:cNvSpPr>
            <a:spLocks noChangeArrowheads="1"/>
          </p:cNvSpPr>
          <p:nvPr/>
        </p:nvSpPr>
        <p:spPr bwMode="auto">
          <a:xfrm>
            <a:off x="1008935" y="2256358"/>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10</a:t>
            </a:r>
            <a:endParaRPr lang="en-US" altLang="en-US" sz="1600">
              <a:solidFill>
                <a:srgbClr val="636462"/>
              </a:solidFill>
            </a:endParaRPr>
          </a:p>
        </p:txBody>
      </p:sp>
      <p:sp>
        <p:nvSpPr>
          <p:cNvPr id="102" name="Rectangle 100"/>
          <p:cNvSpPr>
            <a:spLocks noChangeArrowheads="1"/>
          </p:cNvSpPr>
          <p:nvPr/>
        </p:nvSpPr>
        <p:spPr bwMode="auto">
          <a:xfrm>
            <a:off x="1008935" y="1769392"/>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15</a:t>
            </a:r>
            <a:endParaRPr lang="en-US" altLang="en-US" sz="1600">
              <a:solidFill>
                <a:srgbClr val="636462"/>
              </a:solidFill>
            </a:endParaRPr>
          </a:p>
        </p:txBody>
      </p:sp>
      <p:sp>
        <p:nvSpPr>
          <p:cNvPr id="103" name="Rectangle 101"/>
          <p:cNvSpPr>
            <a:spLocks noChangeArrowheads="1"/>
          </p:cNvSpPr>
          <p:nvPr/>
        </p:nvSpPr>
        <p:spPr bwMode="auto">
          <a:xfrm>
            <a:off x="1008935" y="1283617"/>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dirty="0">
                <a:solidFill>
                  <a:srgbClr val="636462"/>
                </a:solidFill>
                <a:latin typeface="Verdana" panose="020B0604030504040204" pitchFamily="34" charset="0"/>
              </a:rPr>
              <a:t>20</a:t>
            </a:r>
            <a:endParaRPr lang="en-US" altLang="en-US" sz="1600" dirty="0">
              <a:solidFill>
                <a:srgbClr val="636462"/>
              </a:solidFill>
            </a:endParaRPr>
          </a:p>
        </p:txBody>
      </p:sp>
      <p:sp>
        <p:nvSpPr>
          <p:cNvPr id="105" name="Line 103"/>
          <p:cNvSpPr>
            <a:spLocks noChangeShapeType="1"/>
          </p:cNvSpPr>
          <p:nvPr/>
        </p:nvSpPr>
        <p:spPr bwMode="auto">
          <a:xfrm flipH="1">
            <a:off x="1198244" y="3302917"/>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6" name="Line 104"/>
          <p:cNvSpPr>
            <a:spLocks noChangeShapeType="1"/>
          </p:cNvSpPr>
          <p:nvPr/>
        </p:nvSpPr>
        <p:spPr bwMode="auto">
          <a:xfrm flipH="1">
            <a:off x="1198244" y="2818332"/>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7" name="Line 105"/>
          <p:cNvSpPr>
            <a:spLocks noChangeShapeType="1"/>
          </p:cNvSpPr>
          <p:nvPr/>
        </p:nvSpPr>
        <p:spPr bwMode="auto">
          <a:xfrm flipH="1">
            <a:off x="1198244" y="2332557"/>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8" name="Line 106"/>
          <p:cNvSpPr>
            <a:spLocks noChangeShapeType="1"/>
          </p:cNvSpPr>
          <p:nvPr/>
        </p:nvSpPr>
        <p:spPr bwMode="auto">
          <a:xfrm flipH="1">
            <a:off x="1198244" y="1847972"/>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9" name="Line 107"/>
          <p:cNvSpPr>
            <a:spLocks noChangeShapeType="1"/>
          </p:cNvSpPr>
          <p:nvPr/>
        </p:nvSpPr>
        <p:spPr bwMode="auto">
          <a:xfrm flipH="1">
            <a:off x="1198244" y="1362197"/>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10" name="Freeform 108"/>
          <p:cNvSpPr>
            <a:spLocks/>
          </p:cNvSpPr>
          <p:nvPr/>
        </p:nvSpPr>
        <p:spPr bwMode="auto">
          <a:xfrm>
            <a:off x="1236344" y="1890835"/>
            <a:ext cx="6378180" cy="1412082"/>
          </a:xfrm>
          <a:custGeom>
            <a:avLst/>
            <a:gdLst>
              <a:gd name="T0" fmla="*/ 200 w 10713"/>
              <a:gd name="T1" fmla="*/ 2343 h 2374"/>
              <a:gd name="T2" fmla="*/ 390 w 10713"/>
              <a:gd name="T3" fmla="*/ 2305 h 2374"/>
              <a:gd name="T4" fmla="*/ 547 w 10713"/>
              <a:gd name="T5" fmla="*/ 2270 h 2374"/>
              <a:gd name="T6" fmla="*/ 806 w 10713"/>
              <a:gd name="T7" fmla="*/ 2232 h 2374"/>
              <a:gd name="T8" fmla="*/ 1079 w 10713"/>
              <a:gd name="T9" fmla="*/ 2182 h 2374"/>
              <a:gd name="T10" fmla="*/ 1265 w 10713"/>
              <a:gd name="T11" fmla="*/ 2126 h 2374"/>
              <a:gd name="T12" fmla="*/ 1451 w 10713"/>
              <a:gd name="T13" fmla="*/ 2074 h 2374"/>
              <a:gd name="T14" fmla="*/ 1666 w 10713"/>
              <a:gd name="T15" fmla="*/ 2024 h 2374"/>
              <a:gd name="T16" fmla="*/ 1864 w 10713"/>
              <a:gd name="T17" fmla="*/ 1986 h 2374"/>
              <a:gd name="T18" fmla="*/ 2106 w 10713"/>
              <a:gd name="T19" fmla="*/ 1934 h 2374"/>
              <a:gd name="T20" fmla="*/ 2292 w 10713"/>
              <a:gd name="T21" fmla="*/ 1898 h 2374"/>
              <a:gd name="T22" fmla="*/ 2419 w 10713"/>
              <a:gd name="T23" fmla="*/ 1828 h 2374"/>
              <a:gd name="T24" fmla="*/ 2607 w 10713"/>
              <a:gd name="T25" fmla="*/ 1790 h 2374"/>
              <a:gd name="T26" fmla="*/ 2874 w 10713"/>
              <a:gd name="T27" fmla="*/ 1740 h 2374"/>
              <a:gd name="T28" fmla="*/ 3062 w 10713"/>
              <a:gd name="T29" fmla="*/ 1717 h 2374"/>
              <a:gd name="T30" fmla="*/ 3260 w 10713"/>
              <a:gd name="T31" fmla="*/ 1688 h 2374"/>
              <a:gd name="T32" fmla="*/ 3435 w 10713"/>
              <a:gd name="T33" fmla="*/ 1629 h 2374"/>
              <a:gd name="T34" fmla="*/ 3573 w 10713"/>
              <a:gd name="T35" fmla="*/ 1587 h 2374"/>
              <a:gd name="T36" fmla="*/ 3736 w 10713"/>
              <a:gd name="T37" fmla="*/ 1544 h 2374"/>
              <a:gd name="T38" fmla="*/ 3970 w 10713"/>
              <a:gd name="T39" fmla="*/ 1490 h 2374"/>
              <a:gd name="T40" fmla="*/ 4216 w 10713"/>
              <a:gd name="T41" fmla="*/ 1433 h 2374"/>
              <a:gd name="T42" fmla="*/ 4381 w 10713"/>
              <a:gd name="T43" fmla="*/ 1387 h 2374"/>
              <a:gd name="T44" fmla="*/ 4556 w 10713"/>
              <a:gd name="T45" fmla="*/ 1337 h 2374"/>
              <a:gd name="T46" fmla="*/ 4708 w 10713"/>
              <a:gd name="T47" fmla="*/ 1281 h 2374"/>
              <a:gd name="T48" fmla="*/ 4850 w 10713"/>
              <a:gd name="T49" fmla="*/ 1227 h 2374"/>
              <a:gd name="T50" fmla="*/ 5053 w 10713"/>
              <a:gd name="T51" fmla="*/ 1204 h 2374"/>
              <a:gd name="T52" fmla="*/ 5203 w 10713"/>
              <a:gd name="T53" fmla="*/ 1147 h 2374"/>
              <a:gd name="T54" fmla="*/ 5385 w 10713"/>
              <a:gd name="T55" fmla="*/ 1074 h 2374"/>
              <a:gd name="T56" fmla="*/ 5608 w 10713"/>
              <a:gd name="T57" fmla="*/ 1030 h 2374"/>
              <a:gd name="T58" fmla="*/ 5802 w 10713"/>
              <a:gd name="T59" fmla="*/ 976 h 2374"/>
              <a:gd name="T60" fmla="*/ 5973 w 10713"/>
              <a:gd name="T61" fmla="*/ 937 h 2374"/>
              <a:gd name="T62" fmla="*/ 6115 w 10713"/>
              <a:gd name="T63" fmla="*/ 886 h 2374"/>
              <a:gd name="T64" fmla="*/ 6311 w 10713"/>
              <a:gd name="T65" fmla="*/ 834 h 2374"/>
              <a:gd name="T66" fmla="*/ 6528 w 10713"/>
              <a:gd name="T67" fmla="*/ 805 h 2374"/>
              <a:gd name="T68" fmla="*/ 6691 w 10713"/>
              <a:gd name="T69" fmla="*/ 759 h 2374"/>
              <a:gd name="T70" fmla="*/ 6929 w 10713"/>
              <a:gd name="T71" fmla="*/ 715 h 2374"/>
              <a:gd name="T72" fmla="*/ 7086 w 10713"/>
              <a:gd name="T73" fmla="*/ 669 h 2374"/>
              <a:gd name="T74" fmla="*/ 7257 w 10713"/>
              <a:gd name="T75" fmla="*/ 619 h 2374"/>
              <a:gd name="T76" fmla="*/ 7511 w 10713"/>
              <a:gd name="T77" fmla="*/ 578 h 2374"/>
              <a:gd name="T78" fmla="*/ 7674 w 10713"/>
              <a:gd name="T79" fmla="*/ 546 h 2374"/>
              <a:gd name="T80" fmla="*/ 7875 w 10713"/>
              <a:gd name="T81" fmla="*/ 496 h 2374"/>
              <a:gd name="T82" fmla="*/ 8027 w 10713"/>
              <a:gd name="T83" fmla="*/ 454 h 2374"/>
              <a:gd name="T84" fmla="*/ 8273 w 10713"/>
              <a:gd name="T85" fmla="*/ 413 h 2374"/>
              <a:gd name="T86" fmla="*/ 8561 w 10713"/>
              <a:gd name="T87" fmla="*/ 384 h 2374"/>
              <a:gd name="T88" fmla="*/ 8672 w 10713"/>
              <a:gd name="T89" fmla="*/ 375 h 2374"/>
              <a:gd name="T90" fmla="*/ 8789 w 10713"/>
              <a:gd name="T91" fmla="*/ 359 h 2374"/>
              <a:gd name="T92" fmla="*/ 8899 w 10713"/>
              <a:gd name="T93" fmla="*/ 331 h 2374"/>
              <a:gd name="T94" fmla="*/ 9004 w 10713"/>
              <a:gd name="T95" fmla="*/ 290 h 2374"/>
              <a:gd name="T96" fmla="*/ 9110 w 10713"/>
              <a:gd name="T97" fmla="*/ 279 h 2374"/>
              <a:gd name="T98" fmla="*/ 9225 w 10713"/>
              <a:gd name="T99" fmla="*/ 248 h 2374"/>
              <a:gd name="T100" fmla="*/ 9323 w 10713"/>
              <a:gd name="T101" fmla="*/ 240 h 2374"/>
              <a:gd name="T102" fmla="*/ 9434 w 10713"/>
              <a:gd name="T103" fmla="*/ 214 h 2374"/>
              <a:gd name="T104" fmla="*/ 9546 w 10713"/>
              <a:gd name="T105" fmla="*/ 187 h 2374"/>
              <a:gd name="T106" fmla="*/ 9657 w 10713"/>
              <a:gd name="T107" fmla="*/ 158 h 2374"/>
              <a:gd name="T108" fmla="*/ 9768 w 10713"/>
              <a:gd name="T109" fmla="*/ 127 h 2374"/>
              <a:gd name="T110" fmla="*/ 9872 w 10713"/>
              <a:gd name="T111" fmla="*/ 116 h 2374"/>
              <a:gd name="T112" fmla="*/ 10003 w 10713"/>
              <a:gd name="T113" fmla="*/ 116 h 2374"/>
              <a:gd name="T114" fmla="*/ 10133 w 10713"/>
              <a:gd name="T115" fmla="*/ 83 h 2374"/>
              <a:gd name="T116" fmla="*/ 10270 w 10713"/>
              <a:gd name="T117" fmla="*/ 68 h 2374"/>
              <a:gd name="T118" fmla="*/ 10379 w 10713"/>
              <a:gd name="T119" fmla="*/ 31 h 2374"/>
              <a:gd name="T120" fmla="*/ 10506 w 10713"/>
              <a:gd name="T121" fmla="*/ 31 h 2374"/>
              <a:gd name="T122" fmla="*/ 10629 w 10713"/>
              <a:gd name="T123" fmla="*/ 0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713" h="2374">
                <a:moveTo>
                  <a:pt x="0" y="2374"/>
                </a:moveTo>
                <a:lnTo>
                  <a:pt x="0" y="2374"/>
                </a:lnTo>
                <a:lnTo>
                  <a:pt x="0" y="2374"/>
                </a:lnTo>
                <a:lnTo>
                  <a:pt x="4" y="2374"/>
                </a:lnTo>
                <a:lnTo>
                  <a:pt x="4" y="2374"/>
                </a:lnTo>
                <a:lnTo>
                  <a:pt x="11" y="2366"/>
                </a:lnTo>
                <a:lnTo>
                  <a:pt x="11" y="2366"/>
                </a:lnTo>
                <a:lnTo>
                  <a:pt x="25" y="2362"/>
                </a:lnTo>
                <a:lnTo>
                  <a:pt x="25" y="2362"/>
                </a:lnTo>
                <a:lnTo>
                  <a:pt x="31" y="2360"/>
                </a:lnTo>
                <a:lnTo>
                  <a:pt x="31" y="2360"/>
                </a:lnTo>
                <a:lnTo>
                  <a:pt x="44" y="2357"/>
                </a:lnTo>
                <a:lnTo>
                  <a:pt x="44" y="2357"/>
                </a:lnTo>
                <a:lnTo>
                  <a:pt x="63" y="2353"/>
                </a:lnTo>
                <a:lnTo>
                  <a:pt x="63" y="2353"/>
                </a:lnTo>
                <a:lnTo>
                  <a:pt x="90" y="2351"/>
                </a:lnTo>
                <a:lnTo>
                  <a:pt x="90" y="2351"/>
                </a:lnTo>
                <a:lnTo>
                  <a:pt x="182" y="2351"/>
                </a:lnTo>
                <a:lnTo>
                  <a:pt x="182" y="2351"/>
                </a:lnTo>
                <a:lnTo>
                  <a:pt x="186" y="2347"/>
                </a:lnTo>
                <a:lnTo>
                  <a:pt x="186" y="2347"/>
                </a:lnTo>
                <a:lnTo>
                  <a:pt x="200" y="2343"/>
                </a:lnTo>
                <a:lnTo>
                  <a:pt x="200" y="2343"/>
                </a:lnTo>
                <a:lnTo>
                  <a:pt x="238" y="2339"/>
                </a:lnTo>
                <a:lnTo>
                  <a:pt x="238" y="2339"/>
                </a:lnTo>
                <a:lnTo>
                  <a:pt x="246" y="2339"/>
                </a:lnTo>
                <a:lnTo>
                  <a:pt x="246" y="2339"/>
                </a:lnTo>
                <a:lnTo>
                  <a:pt x="253" y="2339"/>
                </a:lnTo>
                <a:lnTo>
                  <a:pt x="253" y="2339"/>
                </a:lnTo>
                <a:lnTo>
                  <a:pt x="272" y="2335"/>
                </a:lnTo>
                <a:lnTo>
                  <a:pt x="272" y="2335"/>
                </a:lnTo>
                <a:lnTo>
                  <a:pt x="278" y="2326"/>
                </a:lnTo>
                <a:lnTo>
                  <a:pt x="278" y="2326"/>
                </a:lnTo>
                <a:lnTo>
                  <a:pt x="290" y="2322"/>
                </a:lnTo>
                <a:lnTo>
                  <a:pt x="290" y="2322"/>
                </a:lnTo>
                <a:lnTo>
                  <a:pt x="311" y="2320"/>
                </a:lnTo>
                <a:lnTo>
                  <a:pt x="311" y="2320"/>
                </a:lnTo>
                <a:lnTo>
                  <a:pt x="324" y="2316"/>
                </a:lnTo>
                <a:lnTo>
                  <a:pt x="324" y="2316"/>
                </a:lnTo>
                <a:lnTo>
                  <a:pt x="330" y="2307"/>
                </a:lnTo>
                <a:lnTo>
                  <a:pt x="330" y="2307"/>
                </a:lnTo>
                <a:lnTo>
                  <a:pt x="376" y="2307"/>
                </a:lnTo>
                <a:lnTo>
                  <a:pt x="376" y="2307"/>
                </a:lnTo>
                <a:lnTo>
                  <a:pt x="390" y="2305"/>
                </a:lnTo>
                <a:lnTo>
                  <a:pt x="390" y="2305"/>
                </a:lnTo>
                <a:lnTo>
                  <a:pt x="409" y="2301"/>
                </a:lnTo>
                <a:lnTo>
                  <a:pt x="409" y="2301"/>
                </a:lnTo>
                <a:lnTo>
                  <a:pt x="420" y="2297"/>
                </a:lnTo>
                <a:lnTo>
                  <a:pt x="420" y="2297"/>
                </a:lnTo>
                <a:lnTo>
                  <a:pt x="436" y="2293"/>
                </a:lnTo>
                <a:lnTo>
                  <a:pt x="436" y="2293"/>
                </a:lnTo>
                <a:lnTo>
                  <a:pt x="455" y="2289"/>
                </a:lnTo>
                <a:lnTo>
                  <a:pt x="455" y="2289"/>
                </a:lnTo>
                <a:lnTo>
                  <a:pt x="474" y="2287"/>
                </a:lnTo>
                <a:lnTo>
                  <a:pt x="474" y="2287"/>
                </a:lnTo>
                <a:lnTo>
                  <a:pt x="480" y="2284"/>
                </a:lnTo>
                <a:lnTo>
                  <a:pt x="480" y="2284"/>
                </a:lnTo>
                <a:lnTo>
                  <a:pt x="488" y="2280"/>
                </a:lnTo>
                <a:lnTo>
                  <a:pt x="488" y="2280"/>
                </a:lnTo>
                <a:lnTo>
                  <a:pt x="507" y="2278"/>
                </a:lnTo>
                <a:lnTo>
                  <a:pt x="507" y="2278"/>
                </a:lnTo>
                <a:lnTo>
                  <a:pt x="526" y="2274"/>
                </a:lnTo>
                <a:lnTo>
                  <a:pt x="526" y="2274"/>
                </a:lnTo>
                <a:lnTo>
                  <a:pt x="532" y="2270"/>
                </a:lnTo>
                <a:lnTo>
                  <a:pt x="539" y="2270"/>
                </a:lnTo>
                <a:lnTo>
                  <a:pt x="547" y="2270"/>
                </a:lnTo>
                <a:lnTo>
                  <a:pt x="547" y="2270"/>
                </a:lnTo>
                <a:lnTo>
                  <a:pt x="618" y="2270"/>
                </a:lnTo>
                <a:lnTo>
                  <a:pt x="618" y="2270"/>
                </a:lnTo>
                <a:lnTo>
                  <a:pt x="643" y="2266"/>
                </a:lnTo>
                <a:lnTo>
                  <a:pt x="643" y="2266"/>
                </a:lnTo>
                <a:lnTo>
                  <a:pt x="662" y="2261"/>
                </a:lnTo>
                <a:lnTo>
                  <a:pt x="662" y="2261"/>
                </a:lnTo>
                <a:lnTo>
                  <a:pt x="703" y="2257"/>
                </a:lnTo>
                <a:lnTo>
                  <a:pt x="703" y="2257"/>
                </a:lnTo>
                <a:lnTo>
                  <a:pt x="714" y="2251"/>
                </a:lnTo>
                <a:lnTo>
                  <a:pt x="714" y="2251"/>
                </a:lnTo>
                <a:lnTo>
                  <a:pt x="722" y="2245"/>
                </a:lnTo>
                <a:lnTo>
                  <a:pt x="722" y="2245"/>
                </a:lnTo>
                <a:lnTo>
                  <a:pt x="754" y="2241"/>
                </a:lnTo>
                <a:lnTo>
                  <a:pt x="754" y="2241"/>
                </a:lnTo>
                <a:lnTo>
                  <a:pt x="760" y="2241"/>
                </a:lnTo>
                <a:lnTo>
                  <a:pt x="760" y="2241"/>
                </a:lnTo>
                <a:lnTo>
                  <a:pt x="785" y="2237"/>
                </a:lnTo>
                <a:lnTo>
                  <a:pt x="785" y="2237"/>
                </a:lnTo>
                <a:lnTo>
                  <a:pt x="793" y="2234"/>
                </a:lnTo>
                <a:lnTo>
                  <a:pt x="793" y="2234"/>
                </a:lnTo>
                <a:lnTo>
                  <a:pt x="806" y="2232"/>
                </a:lnTo>
                <a:lnTo>
                  <a:pt x="806" y="2232"/>
                </a:lnTo>
                <a:lnTo>
                  <a:pt x="825" y="2228"/>
                </a:lnTo>
                <a:lnTo>
                  <a:pt x="825" y="2228"/>
                </a:lnTo>
                <a:lnTo>
                  <a:pt x="866" y="2220"/>
                </a:lnTo>
                <a:lnTo>
                  <a:pt x="866" y="2220"/>
                </a:lnTo>
                <a:lnTo>
                  <a:pt x="885" y="2216"/>
                </a:lnTo>
                <a:lnTo>
                  <a:pt x="885" y="2216"/>
                </a:lnTo>
                <a:lnTo>
                  <a:pt x="937" y="2214"/>
                </a:lnTo>
                <a:lnTo>
                  <a:pt x="937" y="2214"/>
                </a:lnTo>
                <a:lnTo>
                  <a:pt x="1002" y="2207"/>
                </a:lnTo>
                <a:lnTo>
                  <a:pt x="1002" y="2207"/>
                </a:lnTo>
                <a:lnTo>
                  <a:pt x="1023" y="2201"/>
                </a:lnTo>
                <a:lnTo>
                  <a:pt x="1023" y="2201"/>
                </a:lnTo>
                <a:lnTo>
                  <a:pt x="1027" y="2195"/>
                </a:lnTo>
                <a:lnTo>
                  <a:pt x="1027" y="2195"/>
                </a:lnTo>
                <a:lnTo>
                  <a:pt x="1042" y="2191"/>
                </a:lnTo>
                <a:lnTo>
                  <a:pt x="1042" y="2191"/>
                </a:lnTo>
                <a:lnTo>
                  <a:pt x="1054" y="2189"/>
                </a:lnTo>
                <a:lnTo>
                  <a:pt x="1054" y="2189"/>
                </a:lnTo>
                <a:lnTo>
                  <a:pt x="1073" y="2186"/>
                </a:lnTo>
                <a:lnTo>
                  <a:pt x="1073" y="2186"/>
                </a:lnTo>
                <a:lnTo>
                  <a:pt x="1079" y="2182"/>
                </a:lnTo>
                <a:lnTo>
                  <a:pt x="1079" y="2182"/>
                </a:lnTo>
                <a:lnTo>
                  <a:pt x="1094" y="2178"/>
                </a:lnTo>
                <a:lnTo>
                  <a:pt x="1094" y="2178"/>
                </a:lnTo>
                <a:lnTo>
                  <a:pt x="1106" y="2174"/>
                </a:lnTo>
                <a:lnTo>
                  <a:pt x="1106" y="2174"/>
                </a:lnTo>
                <a:lnTo>
                  <a:pt x="1133" y="2172"/>
                </a:lnTo>
                <a:lnTo>
                  <a:pt x="1133" y="2172"/>
                </a:lnTo>
                <a:lnTo>
                  <a:pt x="1146" y="2161"/>
                </a:lnTo>
                <a:lnTo>
                  <a:pt x="1146" y="2161"/>
                </a:lnTo>
                <a:lnTo>
                  <a:pt x="1160" y="2159"/>
                </a:lnTo>
                <a:lnTo>
                  <a:pt x="1160" y="2159"/>
                </a:lnTo>
                <a:lnTo>
                  <a:pt x="1179" y="2155"/>
                </a:lnTo>
                <a:lnTo>
                  <a:pt x="1179" y="2155"/>
                </a:lnTo>
                <a:lnTo>
                  <a:pt x="1209" y="2155"/>
                </a:lnTo>
                <a:lnTo>
                  <a:pt x="1209" y="2155"/>
                </a:lnTo>
                <a:lnTo>
                  <a:pt x="1225" y="2147"/>
                </a:lnTo>
                <a:lnTo>
                  <a:pt x="1225" y="2147"/>
                </a:lnTo>
                <a:lnTo>
                  <a:pt x="1231" y="2140"/>
                </a:lnTo>
                <a:lnTo>
                  <a:pt x="1236" y="2136"/>
                </a:lnTo>
                <a:lnTo>
                  <a:pt x="1250" y="2130"/>
                </a:lnTo>
                <a:lnTo>
                  <a:pt x="1250" y="2130"/>
                </a:lnTo>
                <a:lnTo>
                  <a:pt x="1265" y="2126"/>
                </a:lnTo>
                <a:lnTo>
                  <a:pt x="1265" y="2126"/>
                </a:lnTo>
                <a:lnTo>
                  <a:pt x="1282" y="2118"/>
                </a:lnTo>
                <a:lnTo>
                  <a:pt x="1290" y="2116"/>
                </a:lnTo>
                <a:lnTo>
                  <a:pt x="1309" y="2113"/>
                </a:lnTo>
                <a:lnTo>
                  <a:pt x="1309" y="2113"/>
                </a:lnTo>
                <a:lnTo>
                  <a:pt x="1321" y="2109"/>
                </a:lnTo>
                <a:lnTo>
                  <a:pt x="1321" y="2109"/>
                </a:lnTo>
                <a:lnTo>
                  <a:pt x="1342" y="2105"/>
                </a:lnTo>
                <a:lnTo>
                  <a:pt x="1342" y="2105"/>
                </a:lnTo>
                <a:lnTo>
                  <a:pt x="1348" y="2101"/>
                </a:lnTo>
                <a:lnTo>
                  <a:pt x="1348" y="2101"/>
                </a:lnTo>
                <a:lnTo>
                  <a:pt x="1361" y="2099"/>
                </a:lnTo>
                <a:lnTo>
                  <a:pt x="1361" y="2099"/>
                </a:lnTo>
                <a:lnTo>
                  <a:pt x="1394" y="2092"/>
                </a:lnTo>
                <a:lnTo>
                  <a:pt x="1394" y="2092"/>
                </a:lnTo>
                <a:lnTo>
                  <a:pt x="1413" y="2088"/>
                </a:lnTo>
                <a:lnTo>
                  <a:pt x="1413" y="2088"/>
                </a:lnTo>
                <a:lnTo>
                  <a:pt x="1440" y="2084"/>
                </a:lnTo>
                <a:lnTo>
                  <a:pt x="1440" y="2084"/>
                </a:lnTo>
                <a:lnTo>
                  <a:pt x="1447" y="2076"/>
                </a:lnTo>
                <a:lnTo>
                  <a:pt x="1447" y="2076"/>
                </a:lnTo>
                <a:lnTo>
                  <a:pt x="1451" y="2074"/>
                </a:lnTo>
                <a:lnTo>
                  <a:pt x="1451" y="2074"/>
                </a:lnTo>
                <a:lnTo>
                  <a:pt x="1478" y="2068"/>
                </a:lnTo>
                <a:lnTo>
                  <a:pt x="1478" y="2068"/>
                </a:lnTo>
                <a:lnTo>
                  <a:pt x="1484" y="2063"/>
                </a:lnTo>
                <a:lnTo>
                  <a:pt x="1484" y="2063"/>
                </a:lnTo>
                <a:lnTo>
                  <a:pt x="1497" y="2057"/>
                </a:lnTo>
                <a:lnTo>
                  <a:pt x="1497" y="2057"/>
                </a:lnTo>
                <a:lnTo>
                  <a:pt x="1519" y="2053"/>
                </a:lnTo>
                <a:lnTo>
                  <a:pt x="1519" y="2053"/>
                </a:lnTo>
                <a:lnTo>
                  <a:pt x="1530" y="2049"/>
                </a:lnTo>
                <a:lnTo>
                  <a:pt x="1538" y="2045"/>
                </a:lnTo>
                <a:lnTo>
                  <a:pt x="1549" y="2042"/>
                </a:lnTo>
                <a:lnTo>
                  <a:pt x="1557" y="2040"/>
                </a:lnTo>
                <a:lnTo>
                  <a:pt x="1576" y="2040"/>
                </a:lnTo>
                <a:lnTo>
                  <a:pt x="1576" y="2040"/>
                </a:lnTo>
                <a:lnTo>
                  <a:pt x="1582" y="2040"/>
                </a:lnTo>
                <a:lnTo>
                  <a:pt x="1582" y="2040"/>
                </a:lnTo>
                <a:lnTo>
                  <a:pt x="1609" y="2036"/>
                </a:lnTo>
                <a:lnTo>
                  <a:pt x="1609" y="2036"/>
                </a:lnTo>
                <a:lnTo>
                  <a:pt x="1630" y="2032"/>
                </a:lnTo>
                <a:lnTo>
                  <a:pt x="1634" y="2026"/>
                </a:lnTo>
                <a:lnTo>
                  <a:pt x="1666" y="2024"/>
                </a:lnTo>
                <a:lnTo>
                  <a:pt x="1666" y="2024"/>
                </a:lnTo>
                <a:lnTo>
                  <a:pt x="1693" y="2020"/>
                </a:lnTo>
                <a:lnTo>
                  <a:pt x="1693" y="2020"/>
                </a:lnTo>
                <a:lnTo>
                  <a:pt x="1701" y="2020"/>
                </a:lnTo>
                <a:lnTo>
                  <a:pt x="1701" y="2020"/>
                </a:lnTo>
                <a:lnTo>
                  <a:pt x="1732" y="2017"/>
                </a:lnTo>
                <a:lnTo>
                  <a:pt x="1732" y="2017"/>
                </a:lnTo>
                <a:lnTo>
                  <a:pt x="1745" y="2017"/>
                </a:lnTo>
                <a:lnTo>
                  <a:pt x="1745" y="2017"/>
                </a:lnTo>
                <a:lnTo>
                  <a:pt x="1772" y="2013"/>
                </a:lnTo>
                <a:lnTo>
                  <a:pt x="1772" y="2013"/>
                </a:lnTo>
                <a:lnTo>
                  <a:pt x="1778" y="2013"/>
                </a:lnTo>
                <a:lnTo>
                  <a:pt x="1778" y="2013"/>
                </a:lnTo>
                <a:lnTo>
                  <a:pt x="1791" y="2011"/>
                </a:lnTo>
                <a:lnTo>
                  <a:pt x="1791" y="2011"/>
                </a:lnTo>
                <a:lnTo>
                  <a:pt x="1818" y="2003"/>
                </a:lnTo>
                <a:lnTo>
                  <a:pt x="1818" y="2003"/>
                </a:lnTo>
                <a:lnTo>
                  <a:pt x="1831" y="1999"/>
                </a:lnTo>
                <a:lnTo>
                  <a:pt x="1837" y="1996"/>
                </a:lnTo>
                <a:lnTo>
                  <a:pt x="1856" y="1994"/>
                </a:lnTo>
                <a:lnTo>
                  <a:pt x="1856" y="1994"/>
                </a:lnTo>
                <a:lnTo>
                  <a:pt x="1864" y="1986"/>
                </a:lnTo>
                <a:lnTo>
                  <a:pt x="1864" y="1986"/>
                </a:lnTo>
                <a:lnTo>
                  <a:pt x="1895" y="1984"/>
                </a:lnTo>
                <a:lnTo>
                  <a:pt x="1895" y="1984"/>
                </a:lnTo>
                <a:lnTo>
                  <a:pt x="1903" y="1974"/>
                </a:lnTo>
                <a:lnTo>
                  <a:pt x="1903" y="1974"/>
                </a:lnTo>
                <a:lnTo>
                  <a:pt x="1927" y="1971"/>
                </a:lnTo>
                <a:lnTo>
                  <a:pt x="1927" y="1971"/>
                </a:lnTo>
                <a:lnTo>
                  <a:pt x="2006" y="1971"/>
                </a:lnTo>
                <a:lnTo>
                  <a:pt x="2006" y="1971"/>
                </a:lnTo>
                <a:lnTo>
                  <a:pt x="2014" y="1969"/>
                </a:lnTo>
                <a:lnTo>
                  <a:pt x="2014" y="1969"/>
                </a:lnTo>
                <a:lnTo>
                  <a:pt x="2025" y="1961"/>
                </a:lnTo>
                <a:lnTo>
                  <a:pt x="2025" y="1961"/>
                </a:lnTo>
                <a:lnTo>
                  <a:pt x="2050" y="1957"/>
                </a:lnTo>
                <a:lnTo>
                  <a:pt x="2050" y="1957"/>
                </a:lnTo>
                <a:lnTo>
                  <a:pt x="2066" y="1951"/>
                </a:lnTo>
                <a:lnTo>
                  <a:pt x="2066" y="1951"/>
                </a:lnTo>
                <a:lnTo>
                  <a:pt x="2077" y="1948"/>
                </a:lnTo>
                <a:lnTo>
                  <a:pt x="2077" y="1948"/>
                </a:lnTo>
                <a:lnTo>
                  <a:pt x="2091" y="1940"/>
                </a:lnTo>
                <a:lnTo>
                  <a:pt x="2091" y="1940"/>
                </a:lnTo>
                <a:lnTo>
                  <a:pt x="2106" y="1934"/>
                </a:lnTo>
                <a:lnTo>
                  <a:pt x="2106" y="1934"/>
                </a:lnTo>
                <a:lnTo>
                  <a:pt x="2110" y="1934"/>
                </a:lnTo>
                <a:lnTo>
                  <a:pt x="2110" y="1934"/>
                </a:lnTo>
                <a:lnTo>
                  <a:pt x="2118" y="1930"/>
                </a:lnTo>
                <a:lnTo>
                  <a:pt x="2118" y="1930"/>
                </a:lnTo>
                <a:lnTo>
                  <a:pt x="2131" y="1926"/>
                </a:lnTo>
                <a:lnTo>
                  <a:pt x="2131" y="1926"/>
                </a:lnTo>
                <a:lnTo>
                  <a:pt x="2150" y="1923"/>
                </a:lnTo>
                <a:lnTo>
                  <a:pt x="2150" y="1923"/>
                </a:lnTo>
                <a:lnTo>
                  <a:pt x="2156" y="1919"/>
                </a:lnTo>
                <a:lnTo>
                  <a:pt x="2156" y="1919"/>
                </a:lnTo>
                <a:lnTo>
                  <a:pt x="2196" y="1915"/>
                </a:lnTo>
                <a:lnTo>
                  <a:pt x="2202" y="1911"/>
                </a:lnTo>
                <a:lnTo>
                  <a:pt x="2221" y="1909"/>
                </a:lnTo>
                <a:lnTo>
                  <a:pt x="2221" y="1909"/>
                </a:lnTo>
                <a:lnTo>
                  <a:pt x="2229" y="1905"/>
                </a:lnTo>
                <a:lnTo>
                  <a:pt x="2229" y="1905"/>
                </a:lnTo>
                <a:lnTo>
                  <a:pt x="2248" y="1905"/>
                </a:lnTo>
                <a:lnTo>
                  <a:pt x="2248" y="1905"/>
                </a:lnTo>
                <a:lnTo>
                  <a:pt x="2281" y="1901"/>
                </a:lnTo>
                <a:lnTo>
                  <a:pt x="2281" y="1901"/>
                </a:lnTo>
                <a:lnTo>
                  <a:pt x="2292" y="1898"/>
                </a:lnTo>
                <a:lnTo>
                  <a:pt x="2300" y="1896"/>
                </a:lnTo>
                <a:lnTo>
                  <a:pt x="2319" y="1892"/>
                </a:lnTo>
                <a:lnTo>
                  <a:pt x="2319" y="1892"/>
                </a:lnTo>
                <a:lnTo>
                  <a:pt x="2333" y="1888"/>
                </a:lnTo>
                <a:lnTo>
                  <a:pt x="2333" y="1888"/>
                </a:lnTo>
                <a:lnTo>
                  <a:pt x="2338" y="1880"/>
                </a:lnTo>
                <a:lnTo>
                  <a:pt x="2338" y="1880"/>
                </a:lnTo>
                <a:lnTo>
                  <a:pt x="2352" y="1875"/>
                </a:lnTo>
                <a:lnTo>
                  <a:pt x="2352" y="1875"/>
                </a:lnTo>
                <a:lnTo>
                  <a:pt x="2371" y="1869"/>
                </a:lnTo>
                <a:lnTo>
                  <a:pt x="2371" y="1869"/>
                </a:lnTo>
                <a:lnTo>
                  <a:pt x="2379" y="1863"/>
                </a:lnTo>
                <a:lnTo>
                  <a:pt x="2379" y="1863"/>
                </a:lnTo>
                <a:lnTo>
                  <a:pt x="2384" y="1850"/>
                </a:lnTo>
                <a:lnTo>
                  <a:pt x="2384" y="1850"/>
                </a:lnTo>
                <a:lnTo>
                  <a:pt x="2390" y="1846"/>
                </a:lnTo>
                <a:lnTo>
                  <a:pt x="2390" y="1846"/>
                </a:lnTo>
                <a:lnTo>
                  <a:pt x="2398" y="1842"/>
                </a:lnTo>
                <a:lnTo>
                  <a:pt x="2398" y="1842"/>
                </a:lnTo>
                <a:lnTo>
                  <a:pt x="2411" y="1838"/>
                </a:lnTo>
                <a:lnTo>
                  <a:pt x="2411" y="1838"/>
                </a:lnTo>
                <a:lnTo>
                  <a:pt x="2419" y="1828"/>
                </a:lnTo>
                <a:lnTo>
                  <a:pt x="2419" y="1828"/>
                </a:lnTo>
                <a:lnTo>
                  <a:pt x="2425" y="1825"/>
                </a:lnTo>
                <a:lnTo>
                  <a:pt x="2425" y="1825"/>
                </a:lnTo>
                <a:lnTo>
                  <a:pt x="2430" y="1821"/>
                </a:lnTo>
                <a:lnTo>
                  <a:pt x="2430" y="1821"/>
                </a:lnTo>
                <a:lnTo>
                  <a:pt x="2471" y="1817"/>
                </a:lnTo>
                <a:lnTo>
                  <a:pt x="2471" y="1817"/>
                </a:lnTo>
                <a:lnTo>
                  <a:pt x="2482" y="1813"/>
                </a:lnTo>
                <a:lnTo>
                  <a:pt x="2482" y="1813"/>
                </a:lnTo>
                <a:lnTo>
                  <a:pt x="2490" y="1809"/>
                </a:lnTo>
                <a:lnTo>
                  <a:pt x="2490" y="1809"/>
                </a:lnTo>
                <a:lnTo>
                  <a:pt x="2496" y="1807"/>
                </a:lnTo>
                <a:lnTo>
                  <a:pt x="2496" y="1807"/>
                </a:lnTo>
                <a:lnTo>
                  <a:pt x="2515" y="1807"/>
                </a:lnTo>
                <a:lnTo>
                  <a:pt x="2515" y="1807"/>
                </a:lnTo>
                <a:lnTo>
                  <a:pt x="2530" y="1803"/>
                </a:lnTo>
                <a:lnTo>
                  <a:pt x="2534" y="1800"/>
                </a:lnTo>
                <a:lnTo>
                  <a:pt x="2548" y="1796"/>
                </a:lnTo>
                <a:lnTo>
                  <a:pt x="2548" y="1796"/>
                </a:lnTo>
                <a:lnTo>
                  <a:pt x="2553" y="1792"/>
                </a:lnTo>
                <a:lnTo>
                  <a:pt x="2553" y="1792"/>
                </a:lnTo>
                <a:lnTo>
                  <a:pt x="2607" y="1790"/>
                </a:lnTo>
                <a:lnTo>
                  <a:pt x="2607" y="1790"/>
                </a:lnTo>
                <a:lnTo>
                  <a:pt x="2613" y="1782"/>
                </a:lnTo>
                <a:lnTo>
                  <a:pt x="2613" y="1782"/>
                </a:lnTo>
                <a:lnTo>
                  <a:pt x="2638" y="1780"/>
                </a:lnTo>
                <a:lnTo>
                  <a:pt x="2638" y="1780"/>
                </a:lnTo>
                <a:lnTo>
                  <a:pt x="2665" y="1777"/>
                </a:lnTo>
                <a:lnTo>
                  <a:pt x="2665" y="1777"/>
                </a:lnTo>
                <a:lnTo>
                  <a:pt x="2713" y="1767"/>
                </a:lnTo>
                <a:lnTo>
                  <a:pt x="2713" y="1767"/>
                </a:lnTo>
                <a:lnTo>
                  <a:pt x="2730" y="1765"/>
                </a:lnTo>
                <a:lnTo>
                  <a:pt x="2730" y="1765"/>
                </a:lnTo>
                <a:lnTo>
                  <a:pt x="2757" y="1765"/>
                </a:lnTo>
                <a:lnTo>
                  <a:pt x="2757" y="1765"/>
                </a:lnTo>
                <a:lnTo>
                  <a:pt x="2763" y="1757"/>
                </a:lnTo>
                <a:lnTo>
                  <a:pt x="2768" y="1754"/>
                </a:lnTo>
                <a:lnTo>
                  <a:pt x="2776" y="1750"/>
                </a:lnTo>
                <a:lnTo>
                  <a:pt x="2776" y="1750"/>
                </a:lnTo>
                <a:lnTo>
                  <a:pt x="2790" y="1744"/>
                </a:lnTo>
                <a:lnTo>
                  <a:pt x="2790" y="1744"/>
                </a:lnTo>
                <a:lnTo>
                  <a:pt x="2795" y="1740"/>
                </a:lnTo>
                <a:lnTo>
                  <a:pt x="2795" y="1740"/>
                </a:lnTo>
                <a:lnTo>
                  <a:pt x="2874" y="1740"/>
                </a:lnTo>
                <a:lnTo>
                  <a:pt x="2874" y="1740"/>
                </a:lnTo>
                <a:lnTo>
                  <a:pt x="2880" y="1736"/>
                </a:lnTo>
                <a:lnTo>
                  <a:pt x="2880" y="1736"/>
                </a:lnTo>
                <a:lnTo>
                  <a:pt x="2895" y="1736"/>
                </a:lnTo>
                <a:lnTo>
                  <a:pt x="2895" y="1736"/>
                </a:lnTo>
                <a:lnTo>
                  <a:pt x="2920" y="1734"/>
                </a:lnTo>
                <a:lnTo>
                  <a:pt x="2920" y="1734"/>
                </a:lnTo>
                <a:lnTo>
                  <a:pt x="2939" y="1734"/>
                </a:lnTo>
                <a:lnTo>
                  <a:pt x="2939" y="1734"/>
                </a:lnTo>
                <a:lnTo>
                  <a:pt x="2966" y="1734"/>
                </a:lnTo>
                <a:lnTo>
                  <a:pt x="2966" y="1734"/>
                </a:lnTo>
                <a:lnTo>
                  <a:pt x="2978" y="1734"/>
                </a:lnTo>
                <a:lnTo>
                  <a:pt x="2978" y="1734"/>
                </a:lnTo>
                <a:lnTo>
                  <a:pt x="2997" y="1731"/>
                </a:lnTo>
                <a:lnTo>
                  <a:pt x="2997" y="1731"/>
                </a:lnTo>
                <a:lnTo>
                  <a:pt x="3010" y="1727"/>
                </a:lnTo>
                <a:lnTo>
                  <a:pt x="3018" y="1723"/>
                </a:lnTo>
                <a:lnTo>
                  <a:pt x="3024" y="1723"/>
                </a:lnTo>
                <a:lnTo>
                  <a:pt x="3024" y="1723"/>
                </a:lnTo>
                <a:lnTo>
                  <a:pt x="3051" y="1723"/>
                </a:lnTo>
                <a:lnTo>
                  <a:pt x="3051" y="1723"/>
                </a:lnTo>
                <a:lnTo>
                  <a:pt x="3062" y="1717"/>
                </a:lnTo>
                <a:lnTo>
                  <a:pt x="3062" y="1717"/>
                </a:lnTo>
                <a:lnTo>
                  <a:pt x="3070" y="1715"/>
                </a:lnTo>
                <a:lnTo>
                  <a:pt x="3070" y="1715"/>
                </a:lnTo>
                <a:lnTo>
                  <a:pt x="3102" y="1711"/>
                </a:lnTo>
                <a:lnTo>
                  <a:pt x="3102" y="1711"/>
                </a:lnTo>
                <a:lnTo>
                  <a:pt x="3108" y="1707"/>
                </a:lnTo>
                <a:lnTo>
                  <a:pt x="3108" y="1707"/>
                </a:lnTo>
                <a:lnTo>
                  <a:pt x="3122" y="1707"/>
                </a:lnTo>
                <a:lnTo>
                  <a:pt x="3122" y="1707"/>
                </a:lnTo>
                <a:lnTo>
                  <a:pt x="3129" y="1704"/>
                </a:lnTo>
                <a:lnTo>
                  <a:pt x="3129" y="1704"/>
                </a:lnTo>
                <a:lnTo>
                  <a:pt x="3149" y="1702"/>
                </a:lnTo>
                <a:lnTo>
                  <a:pt x="3149" y="1702"/>
                </a:lnTo>
                <a:lnTo>
                  <a:pt x="3179" y="1698"/>
                </a:lnTo>
                <a:lnTo>
                  <a:pt x="3179" y="1698"/>
                </a:lnTo>
                <a:lnTo>
                  <a:pt x="3200" y="1694"/>
                </a:lnTo>
                <a:lnTo>
                  <a:pt x="3200" y="1694"/>
                </a:lnTo>
                <a:lnTo>
                  <a:pt x="3220" y="1692"/>
                </a:lnTo>
                <a:lnTo>
                  <a:pt x="3220" y="1692"/>
                </a:lnTo>
                <a:lnTo>
                  <a:pt x="3252" y="1692"/>
                </a:lnTo>
                <a:lnTo>
                  <a:pt x="3252" y="1692"/>
                </a:lnTo>
                <a:lnTo>
                  <a:pt x="3260" y="1688"/>
                </a:lnTo>
                <a:lnTo>
                  <a:pt x="3266" y="1688"/>
                </a:lnTo>
                <a:lnTo>
                  <a:pt x="3291" y="1681"/>
                </a:lnTo>
                <a:lnTo>
                  <a:pt x="3298" y="1677"/>
                </a:lnTo>
                <a:lnTo>
                  <a:pt x="3316" y="1669"/>
                </a:lnTo>
                <a:lnTo>
                  <a:pt x="3316" y="1669"/>
                </a:lnTo>
                <a:lnTo>
                  <a:pt x="3323" y="1665"/>
                </a:lnTo>
                <a:lnTo>
                  <a:pt x="3331" y="1661"/>
                </a:lnTo>
                <a:lnTo>
                  <a:pt x="3337" y="1659"/>
                </a:lnTo>
                <a:lnTo>
                  <a:pt x="3337" y="1659"/>
                </a:lnTo>
                <a:lnTo>
                  <a:pt x="3342" y="1652"/>
                </a:lnTo>
                <a:lnTo>
                  <a:pt x="3342" y="1652"/>
                </a:lnTo>
                <a:lnTo>
                  <a:pt x="3364" y="1648"/>
                </a:lnTo>
                <a:lnTo>
                  <a:pt x="3364" y="1648"/>
                </a:lnTo>
                <a:lnTo>
                  <a:pt x="3371" y="1644"/>
                </a:lnTo>
                <a:lnTo>
                  <a:pt x="3371" y="1644"/>
                </a:lnTo>
                <a:lnTo>
                  <a:pt x="3383" y="1642"/>
                </a:lnTo>
                <a:lnTo>
                  <a:pt x="3383" y="1642"/>
                </a:lnTo>
                <a:lnTo>
                  <a:pt x="3396" y="1638"/>
                </a:lnTo>
                <a:lnTo>
                  <a:pt x="3396" y="1638"/>
                </a:lnTo>
                <a:lnTo>
                  <a:pt x="3421" y="1631"/>
                </a:lnTo>
                <a:lnTo>
                  <a:pt x="3427" y="1631"/>
                </a:lnTo>
                <a:lnTo>
                  <a:pt x="3435" y="1629"/>
                </a:lnTo>
                <a:lnTo>
                  <a:pt x="3435" y="1629"/>
                </a:lnTo>
                <a:lnTo>
                  <a:pt x="3442" y="1623"/>
                </a:lnTo>
                <a:lnTo>
                  <a:pt x="3442" y="1623"/>
                </a:lnTo>
                <a:lnTo>
                  <a:pt x="3461" y="1619"/>
                </a:lnTo>
                <a:lnTo>
                  <a:pt x="3467" y="1619"/>
                </a:lnTo>
                <a:lnTo>
                  <a:pt x="3473" y="1617"/>
                </a:lnTo>
                <a:lnTo>
                  <a:pt x="3473" y="1617"/>
                </a:lnTo>
                <a:lnTo>
                  <a:pt x="3481" y="1613"/>
                </a:lnTo>
                <a:lnTo>
                  <a:pt x="3481" y="1613"/>
                </a:lnTo>
                <a:lnTo>
                  <a:pt x="3486" y="1610"/>
                </a:lnTo>
                <a:lnTo>
                  <a:pt x="3486" y="1610"/>
                </a:lnTo>
                <a:lnTo>
                  <a:pt x="3502" y="1606"/>
                </a:lnTo>
                <a:lnTo>
                  <a:pt x="3502" y="1606"/>
                </a:lnTo>
                <a:lnTo>
                  <a:pt x="3506" y="1602"/>
                </a:lnTo>
                <a:lnTo>
                  <a:pt x="3506" y="1602"/>
                </a:lnTo>
                <a:lnTo>
                  <a:pt x="3533" y="1600"/>
                </a:lnTo>
                <a:lnTo>
                  <a:pt x="3533" y="1600"/>
                </a:lnTo>
                <a:lnTo>
                  <a:pt x="3538" y="1596"/>
                </a:lnTo>
                <a:lnTo>
                  <a:pt x="3538" y="1596"/>
                </a:lnTo>
                <a:lnTo>
                  <a:pt x="3557" y="1592"/>
                </a:lnTo>
                <a:lnTo>
                  <a:pt x="3565" y="1588"/>
                </a:lnTo>
                <a:lnTo>
                  <a:pt x="3573" y="1587"/>
                </a:lnTo>
                <a:lnTo>
                  <a:pt x="3579" y="1587"/>
                </a:lnTo>
                <a:lnTo>
                  <a:pt x="3584" y="1583"/>
                </a:lnTo>
                <a:lnTo>
                  <a:pt x="3584" y="1583"/>
                </a:lnTo>
                <a:lnTo>
                  <a:pt x="3604" y="1577"/>
                </a:lnTo>
                <a:lnTo>
                  <a:pt x="3604" y="1577"/>
                </a:lnTo>
                <a:lnTo>
                  <a:pt x="3609" y="1571"/>
                </a:lnTo>
                <a:lnTo>
                  <a:pt x="3609" y="1571"/>
                </a:lnTo>
                <a:lnTo>
                  <a:pt x="3625" y="1567"/>
                </a:lnTo>
                <a:lnTo>
                  <a:pt x="3625" y="1567"/>
                </a:lnTo>
                <a:lnTo>
                  <a:pt x="3636" y="1563"/>
                </a:lnTo>
                <a:lnTo>
                  <a:pt x="3636" y="1563"/>
                </a:lnTo>
                <a:lnTo>
                  <a:pt x="3650" y="1560"/>
                </a:lnTo>
                <a:lnTo>
                  <a:pt x="3650" y="1560"/>
                </a:lnTo>
                <a:lnTo>
                  <a:pt x="3655" y="1560"/>
                </a:lnTo>
                <a:lnTo>
                  <a:pt x="3655" y="1560"/>
                </a:lnTo>
                <a:lnTo>
                  <a:pt x="3688" y="1556"/>
                </a:lnTo>
                <a:lnTo>
                  <a:pt x="3688" y="1556"/>
                </a:lnTo>
                <a:lnTo>
                  <a:pt x="3696" y="1554"/>
                </a:lnTo>
                <a:lnTo>
                  <a:pt x="3696" y="1554"/>
                </a:lnTo>
                <a:lnTo>
                  <a:pt x="3709" y="1546"/>
                </a:lnTo>
                <a:lnTo>
                  <a:pt x="3715" y="1546"/>
                </a:lnTo>
                <a:lnTo>
                  <a:pt x="3736" y="1544"/>
                </a:lnTo>
                <a:lnTo>
                  <a:pt x="3736" y="1544"/>
                </a:lnTo>
                <a:lnTo>
                  <a:pt x="3799" y="1537"/>
                </a:lnTo>
                <a:lnTo>
                  <a:pt x="3799" y="1537"/>
                </a:lnTo>
                <a:lnTo>
                  <a:pt x="3813" y="1531"/>
                </a:lnTo>
                <a:lnTo>
                  <a:pt x="3813" y="1531"/>
                </a:lnTo>
                <a:lnTo>
                  <a:pt x="3819" y="1529"/>
                </a:lnTo>
                <a:lnTo>
                  <a:pt x="3819" y="1529"/>
                </a:lnTo>
                <a:lnTo>
                  <a:pt x="3845" y="1521"/>
                </a:lnTo>
                <a:lnTo>
                  <a:pt x="3845" y="1521"/>
                </a:lnTo>
                <a:lnTo>
                  <a:pt x="3867" y="1517"/>
                </a:lnTo>
                <a:lnTo>
                  <a:pt x="3867" y="1517"/>
                </a:lnTo>
                <a:lnTo>
                  <a:pt x="3872" y="1514"/>
                </a:lnTo>
                <a:lnTo>
                  <a:pt x="3872" y="1514"/>
                </a:lnTo>
                <a:lnTo>
                  <a:pt x="3897" y="1512"/>
                </a:lnTo>
                <a:lnTo>
                  <a:pt x="3897" y="1512"/>
                </a:lnTo>
                <a:lnTo>
                  <a:pt x="3903" y="1512"/>
                </a:lnTo>
                <a:lnTo>
                  <a:pt x="3903" y="1512"/>
                </a:lnTo>
                <a:lnTo>
                  <a:pt x="3930" y="1504"/>
                </a:lnTo>
                <a:lnTo>
                  <a:pt x="3930" y="1504"/>
                </a:lnTo>
                <a:lnTo>
                  <a:pt x="3949" y="1498"/>
                </a:lnTo>
                <a:lnTo>
                  <a:pt x="3949" y="1498"/>
                </a:lnTo>
                <a:lnTo>
                  <a:pt x="3970" y="1490"/>
                </a:lnTo>
                <a:lnTo>
                  <a:pt x="3970" y="1490"/>
                </a:lnTo>
                <a:lnTo>
                  <a:pt x="4001" y="1487"/>
                </a:lnTo>
                <a:lnTo>
                  <a:pt x="4001" y="1487"/>
                </a:lnTo>
                <a:lnTo>
                  <a:pt x="4049" y="1483"/>
                </a:lnTo>
                <a:lnTo>
                  <a:pt x="4049" y="1483"/>
                </a:lnTo>
                <a:lnTo>
                  <a:pt x="4055" y="1479"/>
                </a:lnTo>
                <a:lnTo>
                  <a:pt x="4055" y="1479"/>
                </a:lnTo>
                <a:lnTo>
                  <a:pt x="4080" y="1475"/>
                </a:lnTo>
                <a:lnTo>
                  <a:pt x="4080" y="1475"/>
                </a:lnTo>
                <a:lnTo>
                  <a:pt x="4087" y="1469"/>
                </a:lnTo>
                <a:lnTo>
                  <a:pt x="4087" y="1469"/>
                </a:lnTo>
                <a:lnTo>
                  <a:pt x="4101" y="1466"/>
                </a:lnTo>
                <a:lnTo>
                  <a:pt x="4101" y="1466"/>
                </a:lnTo>
                <a:lnTo>
                  <a:pt x="4112" y="1462"/>
                </a:lnTo>
                <a:lnTo>
                  <a:pt x="4112" y="1462"/>
                </a:lnTo>
                <a:lnTo>
                  <a:pt x="4126" y="1458"/>
                </a:lnTo>
                <a:lnTo>
                  <a:pt x="4126" y="1458"/>
                </a:lnTo>
                <a:lnTo>
                  <a:pt x="4153" y="1456"/>
                </a:lnTo>
                <a:lnTo>
                  <a:pt x="4153" y="1456"/>
                </a:lnTo>
                <a:lnTo>
                  <a:pt x="4160" y="1452"/>
                </a:lnTo>
                <a:lnTo>
                  <a:pt x="4164" y="1442"/>
                </a:lnTo>
                <a:lnTo>
                  <a:pt x="4216" y="1433"/>
                </a:lnTo>
                <a:lnTo>
                  <a:pt x="4216" y="1433"/>
                </a:lnTo>
                <a:lnTo>
                  <a:pt x="4224" y="1429"/>
                </a:lnTo>
                <a:lnTo>
                  <a:pt x="4231" y="1423"/>
                </a:lnTo>
                <a:lnTo>
                  <a:pt x="4237" y="1419"/>
                </a:lnTo>
                <a:lnTo>
                  <a:pt x="4243" y="1416"/>
                </a:lnTo>
                <a:lnTo>
                  <a:pt x="4251" y="1414"/>
                </a:lnTo>
                <a:lnTo>
                  <a:pt x="4251" y="1414"/>
                </a:lnTo>
                <a:lnTo>
                  <a:pt x="4256" y="1414"/>
                </a:lnTo>
                <a:lnTo>
                  <a:pt x="4256" y="1414"/>
                </a:lnTo>
                <a:lnTo>
                  <a:pt x="4270" y="1410"/>
                </a:lnTo>
                <a:lnTo>
                  <a:pt x="4270" y="1410"/>
                </a:lnTo>
                <a:lnTo>
                  <a:pt x="4308" y="1406"/>
                </a:lnTo>
                <a:lnTo>
                  <a:pt x="4308" y="1406"/>
                </a:lnTo>
                <a:lnTo>
                  <a:pt x="4314" y="1402"/>
                </a:lnTo>
                <a:lnTo>
                  <a:pt x="4314" y="1402"/>
                </a:lnTo>
                <a:lnTo>
                  <a:pt x="4354" y="1402"/>
                </a:lnTo>
                <a:lnTo>
                  <a:pt x="4354" y="1402"/>
                </a:lnTo>
                <a:lnTo>
                  <a:pt x="4368" y="1402"/>
                </a:lnTo>
                <a:lnTo>
                  <a:pt x="4368" y="1402"/>
                </a:lnTo>
                <a:lnTo>
                  <a:pt x="4373" y="1394"/>
                </a:lnTo>
                <a:lnTo>
                  <a:pt x="4373" y="1394"/>
                </a:lnTo>
                <a:lnTo>
                  <a:pt x="4381" y="1387"/>
                </a:lnTo>
                <a:lnTo>
                  <a:pt x="4381" y="1387"/>
                </a:lnTo>
                <a:lnTo>
                  <a:pt x="4387" y="1383"/>
                </a:lnTo>
                <a:lnTo>
                  <a:pt x="4395" y="1383"/>
                </a:lnTo>
                <a:lnTo>
                  <a:pt x="4406" y="1381"/>
                </a:lnTo>
                <a:lnTo>
                  <a:pt x="4406" y="1381"/>
                </a:lnTo>
                <a:lnTo>
                  <a:pt x="4420" y="1381"/>
                </a:lnTo>
                <a:lnTo>
                  <a:pt x="4420" y="1381"/>
                </a:lnTo>
                <a:lnTo>
                  <a:pt x="4425" y="1370"/>
                </a:lnTo>
                <a:lnTo>
                  <a:pt x="4425" y="1370"/>
                </a:lnTo>
                <a:lnTo>
                  <a:pt x="4445" y="1364"/>
                </a:lnTo>
                <a:lnTo>
                  <a:pt x="4445" y="1364"/>
                </a:lnTo>
                <a:lnTo>
                  <a:pt x="4458" y="1360"/>
                </a:lnTo>
                <a:lnTo>
                  <a:pt x="4458" y="1360"/>
                </a:lnTo>
                <a:lnTo>
                  <a:pt x="4473" y="1354"/>
                </a:lnTo>
                <a:lnTo>
                  <a:pt x="4477" y="1352"/>
                </a:lnTo>
                <a:lnTo>
                  <a:pt x="4491" y="1348"/>
                </a:lnTo>
                <a:lnTo>
                  <a:pt x="4491" y="1348"/>
                </a:lnTo>
                <a:lnTo>
                  <a:pt x="4498" y="1341"/>
                </a:lnTo>
                <a:lnTo>
                  <a:pt x="4498" y="1341"/>
                </a:lnTo>
                <a:lnTo>
                  <a:pt x="4517" y="1341"/>
                </a:lnTo>
                <a:lnTo>
                  <a:pt x="4517" y="1341"/>
                </a:lnTo>
                <a:lnTo>
                  <a:pt x="4556" y="1337"/>
                </a:lnTo>
                <a:lnTo>
                  <a:pt x="4564" y="1331"/>
                </a:lnTo>
                <a:lnTo>
                  <a:pt x="4577" y="1331"/>
                </a:lnTo>
                <a:lnTo>
                  <a:pt x="4577" y="1331"/>
                </a:lnTo>
                <a:lnTo>
                  <a:pt x="4588" y="1327"/>
                </a:lnTo>
                <a:lnTo>
                  <a:pt x="4588" y="1327"/>
                </a:lnTo>
                <a:lnTo>
                  <a:pt x="4608" y="1325"/>
                </a:lnTo>
                <a:lnTo>
                  <a:pt x="4608" y="1325"/>
                </a:lnTo>
                <a:lnTo>
                  <a:pt x="4615" y="1322"/>
                </a:lnTo>
                <a:lnTo>
                  <a:pt x="4615" y="1322"/>
                </a:lnTo>
                <a:lnTo>
                  <a:pt x="4636" y="1318"/>
                </a:lnTo>
                <a:lnTo>
                  <a:pt x="4640" y="1312"/>
                </a:lnTo>
                <a:lnTo>
                  <a:pt x="4656" y="1310"/>
                </a:lnTo>
                <a:lnTo>
                  <a:pt x="4656" y="1310"/>
                </a:lnTo>
                <a:lnTo>
                  <a:pt x="4667" y="1306"/>
                </a:lnTo>
                <a:lnTo>
                  <a:pt x="4667" y="1306"/>
                </a:lnTo>
                <a:lnTo>
                  <a:pt x="4675" y="1306"/>
                </a:lnTo>
                <a:lnTo>
                  <a:pt x="4681" y="1302"/>
                </a:lnTo>
                <a:lnTo>
                  <a:pt x="4686" y="1295"/>
                </a:lnTo>
                <a:lnTo>
                  <a:pt x="4692" y="1293"/>
                </a:lnTo>
                <a:lnTo>
                  <a:pt x="4700" y="1289"/>
                </a:lnTo>
                <a:lnTo>
                  <a:pt x="4700" y="1289"/>
                </a:lnTo>
                <a:lnTo>
                  <a:pt x="4708" y="1281"/>
                </a:lnTo>
                <a:lnTo>
                  <a:pt x="4708" y="1281"/>
                </a:lnTo>
                <a:lnTo>
                  <a:pt x="4713" y="1268"/>
                </a:lnTo>
                <a:lnTo>
                  <a:pt x="4713" y="1268"/>
                </a:lnTo>
                <a:lnTo>
                  <a:pt x="4719" y="1262"/>
                </a:lnTo>
                <a:lnTo>
                  <a:pt x="4727" y="1260"/>
                </a:lnTo>
                <a:lnTo>
                  <a:pt x="4732" y="1256"/>
                </a:lnTo>
                <a:lnTo>
                  <a:pt x="4732" y="1256"/>
                </a:lnTo>
                <a:lnTo>
                  <a:pt x="4738" y="1252"/>
                </a:lnTo>
                <a:lnTo>
                  <a:pt x="4738" y="1252"/>
                </a:lnTo>
                <a:lnTo>
                  <a:pt x="4752" y="1247"/>
                </a:lnTo>
                <a:lnTo>
                  <a:pt x="4759" y="1243"/>
                </a:lnTo>
                <a:lnTo>
                  <a:pt x="4767" y="1239"/>
                </a:lnTo>
                <a:lnTo>
                  <a:pt x="4767" y="1239"/>
                </a:lnTo>
                <a:lnTo>
                  <a:pt x="4798" y="1239"/>
                </a:lnTo>
                <a:lnTo>
                  <a:pt x="4798" y="1239"/>
                </a:lnTo>
                <a:lnTo>
                  <a:pt x="4811" y="1239"/>
                </a:lnTo>
                <a:lnTo>
                  <a:pt x="4811" y="1239"/>
                </a:lnTo>
                <a:lnTo>
                  <a:pt x="4819" y="1235"/>
                </a:lnTo>
                <a:lnTo>
                  <a:pt x="4819" y="1235"/>
                </a:lnTo>
                <a:lnTo>
                  <a:pt x="4844" y="1231"/>
                </a:lnTo>
                <a:lnTo>
                  <a:pt x="4844" y="1231"/>
                </a:lnTo>
                <a:lnTo>
                  <a:pt x="4850" y="1227"/>
                </a:lnTo>
                <a:lnTo>
                  <a:pt x="4850" y="1227"/>
                </a:lnTo>
                <a:lnTo>
                  <a:pt x="4857" y="1224"/>
                </a:lnTo>
                <a:lnTo>
                  <a:pt x="4857" y="1224"/>
                </a:lnTo>
                <a:lnTo>
                  <a:pt x="4901" y="1220"/>
                </a:lnTo>
                <a:lnTo>
                  <a:pt x="4901" y="1220"/>
                </a:lnTo>
                <a:lnTo>
                  <a:pt x="4921" y="1220"/>
                </a:lnTo>
                <a:lnTo>
                  <a:pt x="4921" y="1220"/>
                </a:lnTo>
                <a:lnTo>
                  <a:pt x="4961" y="1220"/>
                </a:lnTo>
                <a:lnTo>
                  <a:pt x="4961" y="1220"/>
                </a:lnTo>
                <a:lnTo>
                  <a:pt x="4969" y="1220"/>
                </a:lnTo>
                <a:lnTo>
                  <a:pt x="4969" y="1220"/>
                </a:lnTo>
                <a:lnTo>
                  <a:pt x="4974" y="1214"/>
                </a:lnTo>
                <a:lnTo>
                  <a:pt x="4974" y="1214"/>
                </a:lnTo>
                <a:lnTo>
                  <a:pt x="4980" y="1210"/>
                </a:lnTo>
                <a:lnTo>
                  <a:pt x="4980" y="1210"/>
                </a:lnTo>
                <a:lnTo>
                  <a:pt x="4986" y="1206"/>
                </a:lnTo>
                <a:lnTo>
                  <a:pt x="4986" y="1206"/>
                </a:lnTo>
                <a:lnTo>
                  <a:pt x="5013" y="1206"/>
                </a:lnTo>
                <a:lnTo>
                  <a:pt x="5013" y="1206"/>
                </a:lnTo>
                <a:lnTo>
                  <a:pt x="5032" y="1204"/>
                </a:lnTo>
                <a:lnTo>
                  <a:pt x="5032" y="1204"/>
                </a:lnTo>
                <a:lnTo>
                  <a:pt x="5053" y="1204"/>
                </a:lnTo>
                <a:lnTo>
                  <a:pt x="5053" y="1204"/>
                </a:lnTo>
                <a:lnTo>
                  <a:pt x="5072" y="1201"/>
                </a:lnTo>
                <a:lnTo>
                  <a:pt x="5072" y="1201"/>
                </a:lnTo>
                <a:lnTo>
                  <a:pt x="5084" y="1197"/>
                </a:lnTo>
                <a:lnTo>
                  <a:pt x="5092" y="1193"/>
                </a:lnTo>
                <a:lnTo>
                  <a:pt x="5097" y="1189"/>
                </a:lnTo>
                <a:lnTo>
                  <a:pt x="5097" y="1189"/>
                </a:lnTo>
                <a:lnTo>
                  <a:pt x="5124" y="1185"/>
                </a:lnTo>
                <a:lnTo>
                  <a:pt x="5124" y="1185"/>
                </a:lnTo>
                <a:lnTo>
                  <a:pt x="5132" y="1176"/>
                </a:lnTo>
                <a:lnTo>
                  <a:pt x="5132" y="1176"/>
                </a:lnTo>
                <a:lnTo>
                  <a:pt x="5138" y="1168"/>
                </a:lnTo>
                <a:lnTo>
                  <a:pt x="5138" y="1168"/>
                </a:lnTo>
                <a:lnTo>
                  <a:pt x="5151" y="1162"/>
                </a:lnTo>
                <a:lnTo>
                  <a:pt x="5151" y="1162"/>
                </a:lnTo>
                <a:lnTo>
                  <a:pt x="5168" y="1162"/>
                </a:lnTo>
                <a:lnTo>
                  <a:pt x="5176" y="1158"/>
                </a:lnTo>
                <a:lnTo>
                  <a:pt x="5184" y="1153"/>
                </a:lnTo>
                <a:lnTo>
                  <a:pt x="5184" y="1153"/>
                </a:lnTo>
                <a:lnTo>
                  <a:pt x="5195" y="1149"/>
                </a:lnTo>
                <a:lnTo>
                  <a:pt x="5195" y="1149"/>
                </a:lnTo>
                <a:lnTo>
                  <a:pt x="5203" y="1147"/>
                </a:lnTo>
                <a:lnTo>
                  <a:pt x="5203" y="1147"/>
                </a:lnTo>
                <a:lnTo>
                  <a:pt x="5214" y="1143"/>
                </a:lnTo>
                <a:lnTo>
                  <a:pt x="5214" y="1143"/>
                </a:lnTo>
                <a:lnTo>
                  <a:pt x="5266" y="1135"/>
                </a:lnTo>
                <a:lnTo>
                  <a:pt x="5274" y="1131"/>
                </a:lnTo>
                <a:lnTo>
                  <a:pt x="5280" y="1131"/>
                </a:lnTo>
                <a:lnTo>
                  <a:pt x="5280" y="1131"/>
                </a:lnTo>
                <a:lnTo>
                  <a:pt x="5287" y="1129"/>
                </a:lnTo>
                <a:lnTo>
                  <a:pt x="5287" y="1129"/>
                </a:lnTo>
                <a:lnTo>
                  <a:pt x="5307" y="1126"/>
                </a:lnTo>
                <a:lnTo>
                  <a:pt x="5307" y="1126"/>
                </a:lnTo>
                <a:lnTo>
                  <a:pt x="5314" y="1122"/>
                </a:lnTo>
                <a:lnTo>
                  <a:pt x="5314" y="1122"/>
                </a:lnTo>
                <a:lnTo>
                  <a:pt x="5326" y="1120"/>
                </a:lnTo>
                <a:lnTo>
                  <a:pt x="5326" y="1120"/>
                </a:lnTo>
                <a:lnTo>
                  <a:pt x="5333" y="1114"/>
                </a:lnTo>
                <a:lnTo>
                  <a:pt x="5339" y="1106"/>
                </a:lnTo>
                <a:lnTo>
                  <a:pt x="5353" y="1105"/>
                </a:lnTo>
                <a:lnTo>
                  <a:pt x="5358" y="1101"/>
                </a:lnTo>
                <a:lnTo>
                  <a:pt x="5366" y="1093"/>
                </a:lnTo>
                <a:lnTo>
                  <a:pt x="5372" y="1089"/>
                </a:lnTo>
                <a:lnTo>
                  <a:pt x="5385" y="1074"/>
                </a:lnTo>
                <a:lnTo>
                  <a:pt x="5391" y="1072"/>
                </a:lnTo>
                <a:lnTo>
                  <a:pt x="5397" y="1072"/>
                </a:lnTo>
                <a:lnTo>
                  <a:pt x="5397" y="1072"/>
                </a:lnTo>
                <a:lnTo>
                  <a:pt x="5410" y="1068"/>
                </a:lnTo>
                <a:lnTo>
                  <a:pt x="5410" y="1068"/>
                </a:lnTo>
                <a:lnTo>
                  <a:pt x="5445" y="1064"/>
                </a:lnTo>
                <a:lnTo>
                  <a:pt x="5445" y="1064"/>
                </a:lnTo>
                <a:lnTo>
                  <a:pt x="5451" y="1058"/>
                </a:lnTo>
                <a:lnTo>
                  <a:pt x="5456" y="1058"/>
                </a:lnTo>
                <a:lnTo>
                  <a:pt x="5462" y="1055"/>
                </a:lnTo>
                <a:lnTo>
                  <a:pt x="5462" y="1055"/>
                </a:lnTo>
                <a:lnTo>
                  <a:pt x="5489" y="1055"/>
                </a:lnTo>
                <a:lnTo>
                  <a:pt x="5489" y="1055"/>
                </a:lnTo>
                <a:lnTo>
                  <a:pt x="5502" y="1047"/>
                </a:lnTo>
                <a:lnTo>
                  <a:pt x="5502" y="1047"/>
                </a:lnTo>
                <a:lnTo>
                  <a:pt x="5516" y="1043"/>
                </a:lnTo>
                <a:lnTo>
                  <a:pt x="5516" y="1043"/>
                </a:lnTo>
                <a:lnTo>
                  <a:pt x="5527" y="1041"/>
                </a:lnTo>
                <a:lnTo>
                  <a:pt x="5527" y="1041"/>
                </a:lnTo>
                <a:lnTo>
                  <a:pt x="5535" y="1035"/>
                </a:lnTo>
                <a:lnTo>
                  <a:pt x="5535" y="1035"/>
                </a:lnTo>
                <a:lnTo>
                  <a:pt x="5608" y="1030"/>
                </a:lnTo>
                <a:lnTo>
                  <a:pt x="5608" y="1030"/>
                </a:lnTo>
                <a:lnTo>
                  <a:pt x="5612" y="1022"/>
                </a:lnTo>
                <a:lnTo>
                  <a:pt x="5612" y="1022"/>
                </a:lnTo>
                <a:lnTo>
                  <a:pt x="5652" y="1018"/>
                </a:lnTo>
                <a:lnTo>
                  <a:pt x="5660" y="1016"/>
                </a:lnTo>
                <a:lnTo>
                  <a:pt x="5664" y="1012"/>
                </a:lnTo>
                <a:lnTo>
                  <a:pt x="5664" y="1012"/>
                </a:lnTo>
                <a:lnTo>
                  <a:pt x="5723" y="1009"/>
                </a:lnTo>
                <a:lnTo>
                  <a:pt x="5723" y="1009"/>
                </a:lnTo>
                <a:lnTo>
                  <a:pt x="5731" y="1005"/>
                </a:lnTo>
                <a:lnTo>
                  <a:pt x="5731" y="1005"/>
                </a:lnTo>
                <a:lnTo>
                  <a:pt x="5756" y="997"/>
                </a:lnTo>
                <a:lnTo>
                  <a:pt x="5756" y="997"/>
                </a:lnTo>
                <a:lnTo>
                  <a:pt x="5763" y="989"/>
                </a:lnTo>
                <a:lnTo>
                  <a:pt x="5763" y="989"/>
                </a:lnTo>
                <a:lnTo>
                  <a:pt x="5769" y="989"/>
                </a:lnTo>
                <a:lnTo>
                  <a:pt x="5775" y="985"/>
                </a:lnTo>
                <a:lnTo>
                  <a:pt x="5790" y="984"/>
                </a:lnTo>
                <a:lnTo>
                  <a:pt x="5790" y="984"/>
                </a:lnTo>
                <a:lnTo>
                  <a:pt x="5796" y="980"/>
                </a:lnTo>
                <a:lnTo>
                  <a:pt x="5796" y="980"/>
                </a:lnTo>
                <a:lnTo>
                  <a:pt x="5802" y="976"/>
                </a:lnTo>
                <a:lnTo>
                  <a:pt x="5802" y="976"/>
                </a:lnTo>
                <a:lnTo>
                  <a:pt x="5815" y="974"/>
                </a:lnTo>
                <a:lnTo>
                  <a:pt x="5821" y="970"/>
                </a:lnTo>
                <a:lnTo>
                  <a:pt x="5829" y="964"/>
                </a:lnTo>
                <a:lnTo>
                  <a:pt x="5829" y="964"/>
                </a:lnTo>
                <a:lnTo>
                  <a:pt x="5842" y="964"/>
                </a:lnTo>
                <a:lnTo>
                  <a:pt x="5842" y="964"/>
                </a:lnTo>
                <a:lnTo>
                  <a:pt x="5848" y="961"/>
                </a:lnTo>
                <a:lnTo>
                  <a:pt x="5848" y="961"/>
                </a:lnTo>
                <a:lnTo>
                  <a:pt x="5894" y="953"/>
                </a:lnTo>
                <a:lnTo>
                  <a:pt x="5894" y="953"/>
                </a:lnTo>
                <a:lnTo>
                  <a:pt x="5906" y="953"/>
                </a:lnTo>
                <a:lnTo>
                  <a:pt x="5906" y="953"/>
                </a:lnTo>
                <a:lnTo>
                  <a:pt x="5925" y="951"/>
                </a:lnTo>
                <a:lnTo>
                  <a:pt x="5925" y="951"/>
                </a:lnTo>
                <a:lnTo>
                  <a:pt x="5932" y="947"/>
                </a:lnTo>
                <a:lnTo>
                  <a:pt x="5940" y="947"/>
                </a:lnTo>
                <a:lnTo>
                  <a:pt x="5946" y="947"/>
                </a:lnTo>
                <a:lnTo>
                  <a:pt x="5946" y="947"/>
                </a:lnTo>
                <a:lnTo>
                  <a:pt x="5957" y="941"/>
                </a:lnTo>
                <a:lnTo>
                  <a:pt x="5957" y="941"/>
                </a:lnTo>
                <a:lnTo>
                  <a:pt x="5973" y="937"/>
                </a:lnTo>
                <a:lnTo>
                  <a:pt x="5973" y="937"/>
                </a:lnTo>
                <a:lnTo>
                  <a:pt x="5979" y="934"/>
                </a:lnTo>
                <a:lnTo>
                  <a:pt x="5979" y="934"/>
                </a:lnTo>
                <a:lnTo>
                  <a:pt x="5984" y="928"/>
                </a:lnTo>
                <a:lnTo>
                  <a:pt x="5984" y="928"/>
                </a:lnTo>
                <a:lnTo>
                  <a:pt x="5992" y="918"/>
                </a:lnTo>
                <a:lnTo>
                  <a:pt x="5992" y="918"/>
                </a:lnTo>
                <a:lnTo>
                  <a:pt x="5998" y="918"/>
                </a:lnTo>
                <a:lnTo>
                  <a:pt x="6003" y="914"/>
                </a:lnTo>
                <a:lnTo>
                  <a:pt x="6036" y="909"/>
                </a:lnTo>
                <a:lnTo>
                  <a:pt x="6036" y="909"/>
                </a:lnTo>
                <a:lnTo>
                  <a:pt x="6050" y="905"/>
                </a:lnTo>
                <a:lnTo>
                  <a:pt x="6050" y="905"/>
                </a:lnTo>
                <a:lnTo>
                  <a:pt x="6055" y="897"/>
                </a:lnTo>
                <a:lnTo>
                  <a:pt x="6055" y="897"/>
                </a:lnTo>
                <a:lnTo>
                  <a:pt x="6069" y="893"/>
                </a:lnTo>
                <a:lnTo>
                  <a:pt x="6069" y="893"/>
                </a:lnTo>
                <a:lnTo>
                  <a:pt x="6076" y="893"/>
                </a:lnTo>
                <a:lnTo>
                  <a:pt x="6076" y="893"/>
                </a:lnTo>
                <a:lnTo>
                  <a:pt x="6084" y="889"/>
                </a:lnTo>
                <a:lnTo>
                  <a:pt x="6084" y="889"/>
                </a:lnTo>
                <a:lnTo>
                  <a:pt x="6115" y="886"/>
                </a:lnTo>
                <a:lnTo>
                  <a:pt x="6123" y="884"/>
                </a:lnTo>
                <a:lnTo>
                  <a:pt x="6128" y="876"/>
                </a:lnTo>
                <a:lnTo>
                  <a:pt x="6128" y="876"/>
                </a:lnTo>
                <a:lnTo>
                  <a:pt x="6142" y="872"/>
                </a:lnTo>
                <a:lnTo>
                  <a:pt x="6142" y="872"/>
                </a:lnTo>
                <a:lnTo>
                  <a:pt x="6161" y="866"/>
                </a:lnTo>
                <a:lnTo>
                  <a:pt x="6161" y="866"/>
                </a:lnTo>
                <a:lnTo>
                  <a:pt x="6180" y="857"/>
                </a:lnTo>
                <a:lnTo>
                  <a:pt x="6180" y="857"/>
                </a:lnTo>
                <a:lnTo>
                  <a:pt x="6199" y="853"/>
                </a:lnTo>
                <a:lnTo>
                  <a:pt x="6199" y="853"/>
                </a:lnTo>
                <a:lnTo>
                  <a:pt x="6207" y="847"/>
                </a:lnTo>
                <a:lnTo>
                  <a:pt x="6207" y="847"/>
                </a:lnTo>
                <a:lnTo>
                  <a:pt x="6219" y="847"/>
                </a:lnTo>
                <a:lnTo>
                  <a:pt x="6219" y="847"/>
                </a:lnTo>
                <a:lnTo>
                  <a:pt x="6238" y="843"/>
                </a:lnTo>
                <a:lnTo>
                  <a:pt x="6238" y="843"/>
                </a:lnTo>
                <a:lnTo>
                  <a:pt x="6245" y="840"/>
                </a:lnTo>
                <a:lnTo>
                  <a:pt x="6245" y="840"/>
                </a:lnTo>
                <a:lnTo>
                  <a:pt x="6278" y="838"/>
                </a:lnTo>
                <a:lnTo>
                  <a:pt x="6278" y="838"/>
                </a:lnTo>
                <a:lnTo>
                  <a:pt x="6311" y="834"/>
                </a:lnTo>
                <a:lnTo>
                  <a:pt x="6311" y="834"/>
                </a:lnTo>
                <a:lnTo>
                  <a:pt x="6330" y="834"/>
                </a:lnTo>
                <a:lnTo>
                  <a:pt x="6330" y="834"/>
                </a:lnTo>
                <a:lnTo>
                  <a:pt x="6338" y="830"/>
                </a:lnTo>
                <a:lnTo>
                  <a:pt x="6338" y="830"/>
                </a:lnTo>
                <a:lnTo>
                  <a:pt x="6357" y="830"/>
                </a:lnTo>
                <a:lnTo>
                  <a:pt x="6357" y="830"/>
                </a:lnTo>
                <a:lnTo>
                  <a:pt x="6376" y="826"/>
                </a:lnTo>
                <a:lnTo>
                  <a:pt x="6376" y="826"/>
                </a:lnTo>
                <a:lnTo>
                  <a:pt x="6416" y="822"/>
                </a:lnTo>
                <a:lnTo>
                  <a:pt x="6416" y="822"/>
                </a:lnTo>
                <a:lnTo>
                  <a:pt x="6422" y="818"/>
                </a:lnTo>
                <a:lnTo>
                  <a:pt x="6422" y="818"/>
                </a:lnTo>
                <a:lnTo>
                  <a:pt x="6441" y="815"/>
                </a:lnTo>
                <a:lnTo>
                  <a:pt x="6441" y="815"/>
                </a:lnTo>
                <a:lnTo>
                  <a:pt x="6449" y="811"/>
                </a:lnTo>
                <a:lnTo>
                  <a:pt x="6449" y="811"/>
                </a:lnTo>
                <a:lnTo>
                  <a:pt x="6455" y="809"/>
                </a:lnTo>
                <a:lnTo>
                  <a:pt x="6455" y="809"/>
                </a:lnTo>
                <a:lnTo>
                  <a:pt x="6460" y="805"/>
                </a:lnTo>
                <a:lnTo>
                  <a:pt x="6460" y="805"/>
                </a:lnTo>
                <a:lnTo>
                  <a:pt x="6528" y="805"/>
                </a:lnTo>
                <a:lnTo>
                  <a:pt x="6528" y="805"/>
                </a:lnTo>
                <a:lnTo>
                  <a:pt x="6558" y="801"/>
                </a:lnTo>
                <a:lnTo>
                  <a:pt x="6558" y="801"/>
                </a:lnTo>
                <a:lnTo>
                  <a:pt x="6564" y="795"/>
                </a:lnTo>
                <a:lnTo>
                  <a:pt x="6564" y="795"/>
                </a:lnTo>
                <a:lnTo>
                  <a:pt x="6572" y="786"/>
                </a:lnTo>
                <a:lnTo>
                  <a:pt x="6572" y="786"/>
                </a:lnTo>
                <a:lnTo>
                  <a:pt x="6579" y="782"/>
                </a:lnTo>
                <a:lnTo>
                  <a:pt x="6579" y="782"/>
                </a:lnTo>
                <a:lnTo>
                  <a:pt x="6591" y="780"/>
                </a:lnTo>
                <a:lnTo>
                  <a:pt x="6591" y="780"/>
                </a:lnTo>
                <a:lnTo>
                  <a:pt x="6604" y="776"/>
                </a:lnTo>
                <a:lnTo>
                  <a:pt x="6604" y="776"/>
                </a:lnTo>
                <a:lnTo>
                  <a:pt x="6618" y="772"/>
                </a:lnTo>
                <a:lnTo>
                  <a:pt x="6618" y="772"/>
                </a:lnTo>
                <a:lnTo>
                  <a:pt x="6631" y="768"/>
                </a:lnTo>
                <a:lnTo>
                  <a:pt x="6631" y="768"/>
                </a:lnTo>
                <a:lnTo>
                  <a:pt x="6643" y="765"/>
                </a:lnTo>
                <a:lnTo>
                  <a:pt x="6643" y="765"/>
                </a:lnTo>
                <a:lnTo>
                  <a:pt x="6656" y="765"/>
                </a:lnTo>
                <a:lnTo>
                  <a:pt x="6656" y="765"/>
                </a:lnTo>
                <a:lnTo>
                  <a:pt x="6691" y="759"/>
                </a:lnTo>
                <a:lnTo>
                  <a:pt x="6691" y="759"/>
                </a:lnTo>
                <a:lnTo>
                  <a:pt x="6695" y="753"/>
                </a:lnTo>
                <a:lnTo>
                  <a:pt x="6695" y="753"/>
                </a:lnTo>
                <a:lnTo>
                  <a:pt x="6746" y="749"/>
                </a:lnTo>
                <a:lnTo>
                  <a:pt x="6746" y="749"/>
                </a:lnTo>
                <a:lnTo>
                  <a:pt x="6762" y="747"/>
                </a:lnTo>
                <a:lnTo>
                  <a:pt x="6768" y="747"/>
                </a:lnTo>
                <a:lnTo>
                  <a:pt x="6773" y="744"/>
                </a:lnTo>
                <a:lnTo>
                  <a:pt x="6773" y="744"/>
                </a:lnTo>
                <a:lnTo>
                  <a:pt x="6781" y="744"/>
                </a:lnTo>
                <a:lnTo>
                  <a:pt x="6787" y="740"/>
                </a:lnTo>
                <a:lnTo>
                  <a:pt x="6844" y="738"/>
                </a:lnTo>
                <a:lnTo>
                  <a:pt x="6852" y="734"/>
                </a:lnTo>
                <a:lnTo>
                  <a:pt x="6858" y="730"/>
                </a:lnTo>
                <a:lnTo>
                  <a:pt x="6858" y="730"/>
                </a:lnTo>
                <a:lnTo>
                  <a:pt x="6866" y="726"/>
                </a:lnTo>
                <a:lnTo>
                  <a:pt x="6873" y="722"/>
                </a:lnTo>
                <a:lnTo>
                  <a:pt x="6898" y="722"/>
                </a:lnTo>
                <a:lnTo>
                  <a:pt x="6898" y="722"/>
                </a:lnTo>
                <a:lnTo>
                  <a:pt x="6912" y="719"/>
                </a:lnTo>
                <a:lnTo>
                  <a:pt x="6917" y="719"/>
                </a:lnTo>
                <a:lnTo>
                  <a:pt x="6929" y="715"/>
                </a:lnTo>
                <a:lnTo>
                  <a:pt x="6929" y="715"/>
                </a:lnTo>
                <a:lnTo>
                  <a:pt x="6937" y="705"/>
                </a:lnTo>
                <a:lnTo>
                  <a:pt x="6937" y="705"/>
                </a:lnTo>
                <a:lnTo>
                  <a:pt x="6969" y="705"/>
                </a:lnTo>
                <a:lnTo>
                  <a:pt x="6969" y="705"/>
                </a:lnTo>
                <a:lnTo>
                  <a:pt x="6983" y="701"/>
                </a:lnTo>
                <a:lnTo>
                  <a:pt x="6983" y="701"/>
                </a:lnTo>
                <a:lnTo>
                  <a:pt x="7008" y="697"/>
                </a:lnTo>
                <a:lnTo>
                  <a:pt x="7008" y="697"/>
                </a:lnTo>
                <a:lnTo>
                  <a:pt x="7015" y="694"/>
                </a:lnTo>
                <a:lnTo>
                  <a:pt x="7015" y="694"/>
                </a:lnTo>
                <a:lnTo>
                  <a:pt x="7034" y="692"/>
                </a:lnTo>
                <a:lnTo>
                  <a:pt x="7034" y="692"/>
                </a:lnTo>
                <a:lnTo>
                  <a:pt x="7040" y="686"/>
                </a:lnTo>
                <a:lnTo>
                  <a:pt x="7040" y="686"/>
                </a:lnTo>
                <a:lnTo>
                  <a:pt x="7048" y="682"/>
                </a:lnTo>
                <a:lnTo>
                  <a:pt x="7048" y="682"/>
                </a:lnTo>
                <a:lnTo>
                  <a:pt x="7067" y="680"/>
                </a:lnTo>
                <a:lnTo>
                  <a:pt x="7067" y="680"/>
                </a:lnTo>
                <a:lnTo>
                  <a:pt x="7075" y="676"/>
                </a:lnTo>
                <a:lnTo>
                  <a:pt x="7075" y="676"/>
                </a:lnTo>
                <a:lnTo>
                  <a:pt x="7086" y="669"/>
                </a:lnTo>
                <a:lnTo>
                  <a:pt x="7086" y="669"/>
                </a:lnTo>
                <a:lnTo>
                  <a:pt x="7107" y="665"/>
                </a:lnTo>
                <a:lnTo>
                  <a:pt x="7107" y="665"/>
                </a:lnTo>
                <a:lnTo>
                  <a:pt x="7119" y="665"/>
                </a:lnTo>
                <a:lnTo>
                  <a:pt x="7119" y="665"/>
                </a:lnTo>
                <a:lnTo>
                  <a:pt x="7127" y="663"/>
                </a:lnTo>
                <a:lnTo>
                  <a:pt x="7127" y="663"/>
                </a:lnTo>
                <a:lnTo>
                  <a:pt x="7146" y="653"/>
                </a:lnTo>
                <a:lnTo>
                  <a:pt x="7152" y="649"/>
                </a:lnTo>
                <a:lnTo>
                  <a:pt x="7167" y="647"/>
                </a:lnTo>
                <a:lnTo>
                  <a:pt x="7171" y="644"/>
                </a:lnTo>
                <a:lnTo>
                  <a:pt x="7186" y="640"/>
                </a:lnTo>
                <a:lnTo>
                  <a:pt x="7186" y="640"/>
                </a:lnTo>
                <a:lnTo>
                  <a:pt x="7190" y="634"/>
                </a:lnTo>
                <a:lnTo>
                  <a:pt x="7190" y="634"/>
                </a:lnTo>
                <a:lnTo>
                  <a:pt x="7198" y="630"/>
                </a:lnTo>
                <a:lnTo>
                  <a:pt x="7198" y="630"/>
                </a:lnTo>
                <a:lnTo>
                  <a:pt x="7211" y="626"/>
                </a:lnTo>
                <a:lnTo>
                  <a:pt x="7211" y="626"/>
                </a:lnTo>
                <a:lnTo>
                  <a:pt x="7230" y="621"/>
                </a:lnTo>
                <a:lnTo>
                  <a:pt x="7230" y="621"/>
                </a:lnTo>
                <a:lnTo>
                  <a:pt x="7257" y="619"/>
                </a:lnTo>
                <a:lnTo>
                  <a:pt x="7257" y="619"/>
                </a:lnTo>
                <a:lnTo>
                  <a:pt x="7263" y="619"/>
                </a:lnTo>
                <a:lnTo>
                  <a:pt x="7263" y="619"/>
                </a:lnTo>
                <a:lnTo>
                  <a:pt x="7276" y="615"/>
                </a:lnTo>
                <a:lnTo>
                  <a:pt x="7276" y="615"/>
                </a:lnTo>
                <a:lnTo>
                  <a:pt x="7296" y="611"/>
                </a:lnTo>
                <a:lnTo>
                  <a:pt x="7301" y="607"/>
                </a:lnTo>
                <a:lnTo>
                  <a:pt x="7321" y="603"/>
                </a:lnTo>
                <a:lnTo>
                  <a:pt x="7321" y="603"/>
                </a:lnTo>
                <a:lnTo>
                  <a:pt x="7361" y="601"/>
                </a:lnTo>
                <a:lnTo>
                  <a:pt x="7369" y="601"/>
                </a:lnTo>
                <a:lnTo>
                  <a:pt x="7374" y="594"/>
                </a:lnTo>
                <a:lnTo>
                  <a:pt x="7374" y="594"/>
                </a:lnTo>
                <a:lnTo>
                  <a:pt x="7394" y="590"/>
                </a:lnTo>
                <a:lnTo>
                  <a:pt x="7394" y="590"/>
                </a:lnTo>
                <a:lnTo>
                  <a:pt x="7407" y="586"/>
                </a:lnTo>
                <a:lnTo>
                  <a:pt x="7407" y="586"/>
                </a:lnTo>
                <a:lnTo>
                  <a:pt x="7445" y="582"/>
                </a:lnTo>
                <a:lnTo>
                  <a:pt x="7445" y="582"/>
                </a:lnTo>
                <a:lnTo>
                  <a:pt x="7472" y="578"/>
                </a:lnTo>
                <a:lnTo>
                  <a:pt x="7472" y="578"/>
                </a:lnTo>
                <a:lnTo>
                  <a:pt x="7511" y="578"/>
                </a:lnTo>
                <a:lnTo>
                  <a:pt x="7511" y="578"/>
                </a:lnTo>
                <a:lnTo>
                  <a:pt x="7532" y="573"/>
                </a:lnTo>
                <a:lnTo>
                  <a:pt x="7536" y="569"/>
                </a:lnTo>
                <a:lnTo>
                  <a:pt x="7557" y="565"/>
                </a:lnTo>
                <a:lnTo>
                  <a:pt x="7557" y="565"/>
                </a:lnTo>
                <a:lnTo>
                  <a:pt x="7570" y="561"/>
                </a:lnTo>
                <a:lnTo>
                  <a:pt x="7570" y="561"/>
                </a:lnTo>
                <a:lnTo>
                  <a:pt x="7576" y="561"/>
                </a:lnTo>
                <a:lnTo>
                  <a:pt x="7576" y="561"/>
                </a:lnTo>
                <a:lnTo>
                  <a:pt x="7589" y="561"/>
                </a:lnTo>
                <a:lnTo>
                  <a:pt x="7589" y="561"/>
                </a:lnTo>
                <a:lnTo>
                  <a:pt x="7595" y="557"/>
                </a:lnTo>
                <a:lnTo>
                  <a:pt x="7595" y="557"/>
                </a:lnTo>
                <a:lnTo>
                  <a:pt x="7614" y="553"/>
                </a:lnTo>
                <a:lnTo>
                  <a:pt x="7614" y="553"/>
                </a:lnTo>
                <a:lnTo>
                  <a:pt x="7622" y="550"/>
                </a:lnTo>
                <a:lnTo>
                  <a:pt x="7622" y="550"/>
                </a:lnTo>
                <a:lnTo>
                  <a:pt x="7628" y="546"/>
                </a:lnTo>
                <a:lnTo>
                  <a:pt x="7628" y="546"/>
                </a:lnTo>
                <a:lnTo>
                  <a:pt x="7662" y="546"/>
                </a:lnTo>
                <a:lnTo>
                  <a:pt x="7662" y="546"/>
                </a:lnTo>
                <a:lnTo>
                  <a:pt x="7674" y="546"/>
                </a:lnTo>
                <a:lnTo>
                  <a:pt x="7674" y="546"/>
                </a:lnTo>
                <a:lnTo>
                  <a:pt x="7701" y="546"/>
                </a:lnTo>
                <a:lnTo>
                  <a:pt x="7701" y="546"/>
                </a:lnTo>
                <a:lnTo>
                  <a:pt x="7720" y="546"/>
                </a:lnTo>
                <a:lnTo>
                  <a:pt x="7720" y="546"/>
                </a:lnTo>
                <a:lnTo>
                  <a:pt x="7745" y="544"/>
                </a:lnTo>
                <a:lnTo>
                  <a:pt x="7753" y="536"/>
                </a:lnTo>
                <a:lnTo>
                  <a:pt x="7758" y="534"/>
                </a:lnTo>
                <a:lnTo>
                  <a:pt x="7758" y="534"/>
                </a:lnTo>
                <a:lnTo>
                  <a:pt x="7777" y="528"/>
                </a:lnTo>
                <a:lnTo>
                  <a:pt x="7785" y="528"/>
                </a:lnTo>
                <a:lnTo>
                  <a:pt x="7797" y="521"/>
                </a:lnTo>
                <a:lnTo>
                  <a:pt x="7797" y="521"/>
                </a:lnTo>
                <a:lnTo>
                  <a:pt x="7816" y="513"/>
                </a:lnTo>
                <a:lnTo>
                  <a:pt x="7816" y="513"/>
                </a:lnTo>
                <a:lnTo>
                  <a:pt x="7829" y="513"/>
                </a:lnTo>
                <a:lnTo>
                  <a:pt x="7829" y="513"/>
                </a:lnTo>
                <a:lnTo>
                  <a:pt x="7837" y="511"/>
                </a:lnTo>
                <a:lnTo>
                  <a:pt x="7837" y="511"/>
                </a:lnTo>
                <a:lnTo>
                  <a:pt x="7864" y="502"/>
                </a:lnTo>
                <a:lnTo>
                  <a:pt x="7870" y="502"/>
                </a:lnTo>
                <a:lnTo>
                  <a:pt x="7875" y="496"/>
                </a:lnTo>
                <a:lnTo>
                  <a:pt x="7875" y="496"/>
                </a:lnTo>
                <a:lnTo>
                  <a:pt x="7883" y="492"/>
                </a:lnTo>
                <a:lnTo>
                  <a:pt x="7883" y="492"/>
                </a:lnTo>
                <a:lnTo>
                  <a:pt x="7889" y="488"/>
                </a:lnTo>
                <a:lnTo>
                  <a:pt x="7889" y="488"/>
                </a:lnTo>
                <a:lnTo>
                  <a:pt x="7897" y="486"/>
                </a:lnTo>
                <a:lnTo>
                  <a:pt x="7897" y="486"/>
                </a:lnTo>
                <a:lnTo>
                  <a:pt x="7916" y="482"/>
                </a:lnTo>
                <a:lnTo>
                  <a:pt x="7916" y="482"/>
                </a:lnTo>
                <a:lnTo>
                  <a:pt x="7927" y="479"/>
                </a:lnTo>
                <a:lnTo>
                  <a:pt x="7927" y="479"/>
                </a:lnTo>
                <a:lnTo>
                  <a:pt x="7941" y="475"/>
                </a:lnTo>
                <a:lnTo>
                  <a:pt x="7941" y="475"/>
                </a:lnTo>
                <a:lnTo>
                  <a:pt x="7956" y="469"/>
                </a:lnTo>
                <a:lnTo>
                  <a:pt x="7956" y="469"/>
                </a:lnTo>
                <a:lnTo>
                  <a:pt x="7979" y="469"/>
                </a:lnTo>
                <a:lnTo>
                  <a:pt x="7979" y="469"/>
                </a:lnTo>
                <a:lnTo>
                  <a:pt x="7987" y="463"/>
                </a:lnTo>
                <a:lnTo>
                  <a:pt x="7987" y="463"/>
                </a:lnTo>
                <a:lnTo>
                  <a:pt x="8008" y="461"/>
                </a:lnTo>
                <a:lnTo>
                  <a:pt x="8012" y="455"/>
                </a:lnTo>
                <a:lnTo>
                  <a:pt x="8027" y="454"/>
                </a:lnTo>
                <a:lnTo>
                  <a:pt x="8033" y="450"/>
                </a:lnTo>
                <a:lnTo>
                  <a:pt x="8039" y="446"/>
                </a:lnTo>
                <a:lnTo>
                  <a:pt x="8039" y="446"/>
                </a:lnTo>
                <a:lnTo>
                  <a:pt x="8058" y="444"/>
                </a:lnTo>
                <a:lnTo>
                  <a:pt x="8065" y="440"/>
                </a:lnTo>
                <a:lnTo>
                  <a:pt x="8071" y="434"/>
                </a:lnTo>
                <a:lnTo>
                  <a:pt x="8071" y="434"/>
                </a:lnTo>
                <a:lnTo>
                  <a:pt x="8079" y="434"/>
                </a:lnTo>
                <a:lnTo>
                  <a:pt x="8079" y="434"/>
                </a:lnTo>
                <a:lnTo>
                  <a:pt x="8098" y="431"/>
                </a:lnTo>
                <a:lnTo>
                  <a:pt x="8098" y="431"/>
                </a:lnTo>
                <a:lnTo>
                  <a:pt x="8104" y="429"/>
                </a:lnTo>
                <a:lnTo>
                  <a:pt x="8104" y="429"/>
                </a:lnTo>
                <a:lnTo>
                  <a:pt x="8169" y="425"/>
                </a:lnTo>
                <a:lnTo>
                  <a:pt x="8169" y="425"/>
                </a:lnTo>
                <a:lnTo>
                  <a:pt x="8215" y="421"/>
                </a:lnTo>
                <a:lnTo>
                  <a:pt x="8215" y="421"/>
                </a:lnTo>
                <a:lnTo>
                  <a:pt x="8229" y="413"/>
                </a:lnTo>
                <a:lnTo>
                  <a:pt x="8229" y="413"/>
                </a:lnTo>
                <a:lnTo>
                  <a:pt x="8261" y="413"/>
                </a:lnTo>
                <a:lnTo>
                  <a:pt x="8261" y="413"/>
                </a:lnTo>
                <a:lnTo>
                  <a:pt x="8273" y="413"/>
                </a:lnTo>
                <a:lnTo>
                  <a:pt x="8273" y="413"/>
                </a:lnTo>
                <a:lnTo>
                  <a:pt x="8313" y="413"/>
                </a:lnTo>
                <a:lnTo>
                  <a:pt x="8313" y="413"/>
                </a:lnTo>
                <a:lnTo>
                  <a:pt x="8346" y="411"/>
                </a:lnTo>
                <a:lnTo>
                  <a:pt x="8346" y="411"/>
                </a:lnTo>
                <a:lnTo>
                  <a:pt x="8373" y="411"/>
                </a:lnTo>
                <a:lnTo>
                  <a:pt x="8373" y="411"/>
                </a:lnTo>
                <a:lnTo>
                  <a:pt x="8403" y="398"/>
                </a:lnTo>
                <a:lnTo>
                  <a:pt x="8403" y="398"/>
                </a:lnTo>
                <a:lnTo>
                  <a:pt x="8430" y="396"/>
                </a:lnTo>
                <a:lnTo>
                  <a:pt x="8430" y="396"/>
                </a:lnTo>
                <a:lnTo>
                  <a:pt x="8455" y="396"/>
                </a:lnTo>
                <a:lnTo>
                  <a:pt x="8455" y="396"/>
                </a:lnTo>
                <a:lnTo>
                  <a:pt x="8528" y="396"/>
                </a:lnTo>
                <a:lnTo>
                  <a:pt x="8528" y="396"/>
                </a:lnTo>
                <a:lnTo>
                  <a:pt x="8534" y="392"/>
                </a:lnTo>
                <a:lnTo>
                  <a:pt x="8534" y="392"/>
                </a:lnTo>
                <a:lnTo>
                  <a:pt x="8542" y="392"/>
                </a:lnTo>
                <a:lnTo>
                  <a:pt x="8547" y="388"/>
                </a:lnTo>
                <a:lnTo>
                  <a:pt x="8555" y="384"/>
                </a:lnTo>
                <a:lnTo>
                  <a:pt x="8555" y="384"/>
                </a:lnTo>
                <a:lnTo>
                  <a:pt x="8561" y="384"/>
                </a:lnTo>
                <a:lnTo>
                  <a:pt x="8567" y="384"/>
                </a:lnTo>
                <a:lnTo>
                  <a:pt x="8574" y="384"/>
                </a:lnTo>
                <a:lnTo>
                  <a:pt x="8582" y="384"/>
                </a:lnTo>
                <a:lnTo>
                  <a:pt x="8586" y="384"/>
                </a:lnTo>
                <a:lnTo>
                  <a:pt x="8586" y="384"/>
                </a:lnTo>
                <a:lnTo>
                  <a:pt x="8593" y="384"/>
                </a:lnTo>
                <a:lnTo>
                  <a:pt x="8599" y="384"/>
                </a:lnTo>
                <a:lnTo>
                  <a:pt x="8607" y="384"/>
                </a:lnTo>
                <a:lnTo>
                  <a:pt x="8607" y="384"/>
                </a:lnTo>
                <a:lnTo>
                  <a:pt x="8615" y="381"/>
                </a:lnTo>
                <a:lnTo>
                  <a:pt x="8615" y="381"/>
                </a:lnTo>
                <a:lnTo>
                  <a:pt x="8618" y="381"/>
                </a:lnTo>
                <a:lnTo>
                  <a:pt x="8618" y="381"/>
                </a:lnTo>
                <a:lnTo>
                  <a:pt x="8626" y="381"/>
                </a:lnTo>
                <a:lnTo>
                  <a:pt x="8634" y="381"/>
                </a:lnTo>
                <a:lnTo>
                  <a:pt x="8638" y="381"/>
                </a:lnTo>
                <a:lnTo>
                  <a:pt x="8645" y="375"/>
                </a:lnTo>
                <a:lnTo>
                  <a:pt x="8653" y="375"/>
                </a:lnTo>
                <a:lnTo>
                  <a:pt x="8653" y="375"/>
                </a:lnTo>
                <a:lnTo>
                  <a:pt x="8659" y="375"/>
                </a:lnTo>
                <a:lnTo>
                  <a:pt x="8666" y="375"/>
                </a:lnTo>
                <a:lnTo>
                  <a:pt x="8672" y="375"/>
                </a:lnTo>
                <a:lnTo>
                  <a:pt x="8678" y="375"/>
                </a:lnTo>
                <a:lnTo>
                  <a:pt x="8686" y="375"/>
                </a:lnTo>
                <a:lnTo>
                  <a:pt x="8686" y="375"/>
                </a:lnTo>
                <a:lnTo>
                  <a:pt x="8691" y="371"/>
                </a:lnTo>
                <a:lnTo>
                  <a:pt x="8697" y="365"/>
                </a:lnTo>
                <a:lnTo>
                  <a:pt x="8705" y="365"/>
                </a:lnTo>
                <a:lnTo>
                  <a:pt x="8711" y="365"/>
                </a:lnTo>
                <a:lnTo>
                  <a:pt x="8716" y="365"/>
                </a:lnTo>
                <a:lnTo>
                  <a:pt x="8716" y="365"/>
                </a:lnTo>
                <a:lnTo>
                  <a:pt x="8724" y="359"/>
                </a:lnTo>
                <a:lnTo>
                  <a:pt x="8730" y="359"/>
                </a:lnTo>
                <a:lnTo>
                  <a:pt x="8737" y="359"/>
                </a:lnTo>
                <a:lnTo>
                  <a:pt x="8737" y="359"/>
                </a:lnTo>
                <a:lnTo>
                  <a:pt x="8743" y="359"/>
                </a:lnTo>
                <a:lnTo>
                  <a:pt x="8749" y="359"/>
                </a:lnTo>
                <a:lnTo>
                  <a:pt x="8757" y="359"/>
                </a:lnTo>
                <a:lnTo>
                  <a:pt x="8764" y="359"/>
                </a:lnTo>
                <a:lnTo>
                  <a:pt x="8768" y="359"/>
                </a:lnTo>
                <a:lnTo>
                  <a:pt x="8768" y="359"/>
                </a:lnTo>
                <a:lnTo>
                  <a:pt x="8776" y="359"/>
                </a:lnTo>
                <a:lnTo>
                  <a:pt x="8782" y="359"/>
                </a:lnTo>
                <a:lnTo>
                  <a:pt x="8789" y="359"/>
                </a:lnTo>
                <a:lnTo>
                  <a:pt x="8797" y="359"/>
                </a:lnTo>
                <a:lnTo>
                  <a:pt x="8801" y="359"/>
                </a:lnTo>
                <a:lnTo>
                  <a:pt x="8801" y="359"/>
                </a:lnTo>
                <a:lnTo>
                  <a:pt x="8809" y="359"/>
                </a:lnTo>
                <a:lnTo>
                  <a:pt x="8816" y="354"/>
                </a:lnTo>
                <a:lnTo>
                  <a:pt x="8822" y="354"/>
                </a:lnTo>
                <a:lnTo>
                  <a:pt x="8828" y="354"/>
                </a:lnTo>
                <a:lnTo>
                  <a:pt x="8835" y="348"/>
                </a:lnTo>
                <a:lnTo>
                  <a:pt x="8835" y="348"/>
                </a:lnTo>
                <a:lnTo>
                  <a:pt x="8841" y="348"/>
                </a:lnTo>
                <a:lnTo>
                  <a:pt x="8849" y="342"/>
                </a:lnTo>
                <a:lnTo>
                  <a:pt x="8855" y="342"/>
                </a:lnTo>
                <a:lnTo>
                  <a:pt x="8860" y="342"/>
                </a:lnTo>
                <a:lnTo>
                  <a:pt x="8868" y="342"/>
                </a:lnTo>
                <a:lnTo>
                  <a:pt x="8868" y="342"/>
                </a:lnTo>
                <a:lnTo>
                  <a:pt x="8874" y="342"/>
                </a:lnTo>
                <a:lnTo>
                  <a:pt x="8880" y="342"/>
                </a:lnTo>
                <a:lnTo>
                  <a:pt x="8887" y="342"/>
                </a:lnTo>
                <a:lnTo>
                  <a:pt x="8887" y="342"/>
                </a:lnTo>
                <a:lnTo>
                  <a:pt x="8893" y="336"/>
                </a:lnTo>
                <a:lnTo>
                  <a:pt x="8893" y="336"/>
                </a:lnTo>
                <a:lnTo>
                  <a:pt x="8899" y="331"/>
                </a:lnTo>
                <a:lnTo>
                  <a:pt x="8899" y="331"/>
                </a:lnTo>
                <a:lnTo>
                  <a:pt x="8906" y="325"/>
                </a:lnTo>
                <a:lnTo>
                  <a:pt x="8906" y="325"/>
                </a:lnTo>
                <a:lnTo>
                  <a:pt x="8920" y="325"/>
                </a:lnTo>
                <a:lnTo>
                  <a:pt x="8920" y="325"/>
                </a:lnTo>
                <a:lnTo>
                  <a:pt x="8928" y="325"/>
                </a:lnTo>
                <a:lnTo>
                  <a:pt x="8931" y="325"/>
                </a:lnTo>
                <a:lnTo>
                  <a:pt x="8939" y="325"/>
                </a:lnTo>
                <a:lnTo>
                  <a:pt x="8939" y="325"/>
                </a:lnTo>
                <a:lnTo>
                  <a:pt x="8947" y="308"/>
                </a:lnTo>
                <a:lnTo>
                  <a:pt x="8947" y="308"/>
                </a:lnTo>
                <a:lnTo>
                  <a:pt x="8951" y="302"/>
                </a:lnTo>
                <a:lnTo>
                  <a:pt x="8951" y="302"/>
                </a:lnTo>
                <a:lnTo>
                  <a:pt x="8958" y="298"/>
                </a:lnTo>
                <a:lnTo>
                  <a:pt x="8966" y="298"/>
                </a:lnTo>
                <a:lnTo>
                  <a:pt x="8972" y="298"/>
                </a:lnTo>
                <a:lnTo>
                  <a:pt x="8979" y="298"/>
                </a:lnTo>
                <a:lnTo>
                  <a:pt x="8985" y="298"/>
                </a:lnTo>
                <a:lnTo>
                  <a:pt x="8985" y="298"/>
                </a:lnTo>
                <a:lnTo>
                  <a:pt x="8999" y="298"/>
                </a:lnTo>
                <a:lnTo>
                  <a:pt x="8999" y="298"/>
                </a:lnTo>
                <a:lnTo>
                  <a:pt x="9004" y="290"/>
                </a:lnTo>
                <a:lnTo>
                  <a:pt x="9010" y="290"/>
                </a:lnTo>
                <a:lnTo>
                  <a:pt x="9018" y="290"/>
                </a:lnTo>
                <a:lnTo>
                  <a:pt x="9018" y="290"/>
                </a:lnTo>
                <a:lnTo>
                  <a:pt x="9024" y="290"/>
                </a:lnTo>
                <a:lnTo>
                  <a:pt x="9031" y="290"/>
                </a:lnTo>
                <a:lnTo>
                  <a:pt x="9037" y="290"/>
                </a:lnTo>
                <a:lnTo>
                  <a:pt x="9043" y="285"/>
                </a:lnTo>
                <a:lnTo>
                  <a:pt x="9050" y="285"/>
                </a:lnTo>
                <a:lnTo>
                  <a:pt x="9050" y="285"/>
                </a:lnTo>
                <a:lnTo>
                  <a:pt x="9056" y="285"/>
                </a:lnTo>
                <a:lnTo>
                  <a:pt x="9062" y="285"/>
                </a:lnTo>
                <a:lnTo>
                  <a:pt x="9070" y="285"/>
                </a:lnTo>
                <a:lnTo>
                  <a:pt x="9075" y="285"/>
                </a:lnTo>
                <a:lnTo>
                  <a:pt x="9081" y="285"/>
                </a:lnTo>
                <a:lnTo>
                  <a:pt x="9081" y="285"/>
                </a:lnTo>
                <a:lnTo>
                  <a:pt x="9091" y="285"/>
                </a:lnTo>
                <a:lnTo>
                  <a:pt x="9091" y="285"/>
                </a:lnTo>
                <a:lnTo>
                  <a:pt x="9095" y="279"/>
                </a:lnTo>
                <a:lnTo>
                  <a:pt x="9095" y="279"/>
                </a:lnTo>
                <a:lnTo>
                  <a:pt x="9102" y="279"/>
                </a:lnTo>
                <a:lnTo>
                  <a:pt x="9102" y="279"/>
                </a:lnTo>
                <a:lnTo>
                  <a:pt x="9110" y="279"/>
                </a:lnTo>
                <a:lnTo>
                  <a:pt x="9114" y="279"/>
                </a:lnTo>
                <a:lnTo>
                  <a:pt x="9121" y="279"/>
                </a:lnTo>
                <a:lnTo>
                  <a:pt x="9129" y="279"/>
                </a:lnTo>
                <a:lnTo>
                  <a:pt x="9135" y="279"/>
                </a:lnTo>
                <a:lnTo>
                  <a:pt x="9135" y="279"/>
                </a:lnTo>
                <a:lnTo>
                  <a:pt x="9141" y="279"/>
                </a:lnTo>
                <a:lnTo>
                  <a:pt x="9148" y="279"/>
                </a:lnTo>
                <a:lnTo>
                  <a:pt x="9154" y="279"/>
                </a:lnTo>
                <a:lnTo>
                  <a:pt x="9162" y="279"/>
                </a:lnTo>
                <a:lnTo>
                  <a:pt x="9168" y="279"/>
                </a:lnTo>
                <a:lnTo>
                  <a:pt x="9168" y="279"/>
                </a:lnTo>
                <a:lnTo>
                  <a:pt x="9173" y="271"/>
                </a:lnTo>
                <a:lnTo>
                  <a:pt x="9181" y="271"/>
                </a:lnTo>
                <a:lnTo>
                  <a:pt x="9187" y="271"/>
                </a:lnTo>
                <a:lnTo>
                  <a:pt x="9192" y="271"/>
                </a:lnTo>
                <a:lnTo>
                  <a:pt x="9200" y="263"/>
                </a:lnTo>
                <a:lnTo>
                  <a:pt x="9200" y="263"/>
                </a:lnTo>
                <a:lnTo>
                  <a:pt x="9206" y="263"/>
                </a:lnTo>
                <a:lnTo>
                  <a:pt x="9214" y="263"/>
                </a:lnTo>
                <a:lnTo>
                  <a:pt x="9219" y="256"/>
                </a:lnTo>
                <a:lnTo>
                  <a:pt x="9219" y="256"/>
                </a:lnTo>
                <a:lnTo>
                  <a:pt x="9225" y="248"/>
                </a:lnTo>
                <a:lnTo>
                  <a:pt x="9225" y="248"/>
                </a:lnTo>
                <a:lnTo>
                  <a:pt x="9233" y="248"/>
                </a:lnTo>
                <a:lnTo>
                  <a:pt x="9233" y="248"/>
                </a:lnTo>
                <a:lnTo>
                  <a:pt x="9240" y="248"/>
                </a:lnTo>
                <a:lnTo>
                  <a:pt x="9244" y="248"/>
                </a:lnTo>
                <a:lnTo>
                  <a:pt x="9252" y="248"/>
                </a:lnTo>
                <a:lnTo>
                  <a:pt x="9252" y="248"/>
                </a:lnTo>
                <a:lnTo>
                  <a:pt x="9260" y="248"/>
                </a:lnTo>
                <a:lnTo>
                  <a:pt x="9260" y="248"/>
                </a:lnTo>
                <a:lnTo>
                  <a:pt x="9265" y="240"/>
                </a:lnTo>
                <a:lnTo>
                  <a:pt x="9265" y="240"/>
                </a:lnTo>
                <a:lnTo>
                  <a:pt x="9273" y="240"/>
                </a:lnTo>
                <a:lnTo>
                  <a:pt x="9277" y="240"/>
                </a:lnTo>
                <a:lnTo>
                  <a:pt x="9285" y="240"/>
                </a:lnTo>
                <a:lnTo>
                  <a:pt x="9285" y="240"/>
                </a:lnTo>
                <a:lnTo>
                  <a:pt x="9292" y="240"/>
                </a:lnTo>
                <a:lnTo>
                  <a:pt x="9298" y="240"/>
                </a:lnTo>
                <a:lnTo>
                  <a:pt x="9304" y="240"/>
                </a:lnTo>
                <a:lnTo>
                  <a:pt x="9312" y="240"/>
                </a:lnTo>
                <a:lnTo>
                  <a:pt x="9317" y="240"/>
                </a:lnTo>
                <a:lnTo>
                  <a:pt x="9317" y="240"/>
                </a:lnTo>
                <a:lnTo>
                  <a:pt x="9323" y="240"/>
                </a:lnTo>
                <a:lnTo>
                  <a:pt x="9331" y="240"/>
                </a:lnTo>
                <a:lnTo>
                  <a:pt x="9336" y="240"/>
                </a:lnTo>
                <a:lnTo>
                  <a:pt x="9344" y="240"/>
                </a:lnTo>
                <a:lnTo>
                  <a:pt x="9350" y="240"/>
                </a:lnTo>
                <a:lnTo>
                  <a:pt x="9350" y="240"/>
                </a:lnTo>
                <a:lnTo>
                  <a:pt x="9356" y="240"/>
                </a:lnTo>
                <a:lnTo>
                  <a:pt x="9363" y="240"/>
                </a:lnTo>
                <a:lnTo>
                  <a:pt x="9369" y="240"/>
                </a:lnTo>
                <a:lnTo>
                  <a:pt x="9375" y="240"/>
                </a:lnTo>
                <a:lnTo>
                  <a:pt x="9383" y="240"/>
                </a:lnTo>
                <a:lnTo>
                  <a:pt x="9383" y="240"/>
                </a:lnTo>
                <a:lnTo>
                  <a:pt x="9388" y="240"/>
                </a:lnTo>
                <a:lnTo>
                  <a:pt x="9396" y="240"/>
                </a:lnTo>
                <a:lnTo>
                  <a:pt x="9404" y="231"/>
                </a:lnTo>
                <a:lnTo>
                  <a:pt x="9408" y="231"/>
                </a:lnTo>
                <a:lnTo>
                  <a:pt x="9415" y="231"/>
                </a:lnTo>
                <a:lnTo>
                  <a:pt x="9415" y="231"/>
                </a:lnTo>
                <a:lnTo>
                  <a:pt x="9423" y="231"/>
                </a:lnTo>
                <a:lnTo>
                  <a:pt x="9423" y="231"/>
                </a:lnTo>
                <a:lnTo>
                  <a:pt x="9427" y="223"/>
                </a:lnTo>
                <a:lnTo>
                  <a:pt x="9427" y="223"/>
                </a:lnTo>
                <a:lnTo>
                  <a:pt x="9434" y="214"/>
                </a:lnTo>
                <a:lnTo>
                  <a:pt x="9434" y="214"/>
                </a:lnTo>
                <a:lnTo>
                  <a:pt x="9442" y="214"/>
                </a:lnTo>
                <a:lnTo>
                  <a:pt x="9448" y="214"/>
                </a:lnTo>
                <a:lnTo>
                  <a:pt x="9456" y="204"/>
                </a:lnTo>
                <a:lnTo>
                  <a:pt x="9461" y="204"/>
                </a:lnTo>
                <a:lnTo>
                  <a:pt x="9467" y="204"/>
                </a:lnTo>
                <a:lnTo>
                  <a:pt x="9467" y="204"/>
                </a:lnTo>
                <a:lnTo>
                  <a:pt x="9475" y="204"/>
                </a:lnTo>
                <a:lnTo>
                  <a:pt x="9475" y="204"/>
                </a:lnTo>
                <a:lnTo>
                  <a:pt x="9486" y="204"/>
                </a:lnTo>
                <a:lnTo>
                  <a:pt x="9486" y="204"/>
                </a:lnTo>
                <a:lnTo>
                  <a:pt x="9494" y="194"/>
                </a:lnTo>
                <a:lnTo>
                  <a:pt x="9494" y="194"/>
                </a:lnTo>
                <a:lnTo>
                  <a:pt x="9500" y="194"/>
                </a:lnTo>
                <a:lnTo>
                  <a:pt x="9500" y="194"/>
                </a:lnTo>
                <a:lnTo>
                  <a:pt x="9507" y="194"/>
                </a:lnTo>
                <a:lnTo>
                  <a:pt x="9513" y="194"/>
                </a:lnTo>
                <a:lnTo>
                  <a:pt x="9519" y="194"/>
                </a:lnTo>
                <a:lnTo>
                  <a:pt x="9527" y="194"/>
                </a:lnTo>
                <a:lnTo>
                  <a:pt x="9538" y="194"/>
                </a:lnTo>
                <a:lnTo>
                  <a:pt x="9538" y="194"/>
                </a:lnTo>
                <a:lnTo>
                  <a:pt x="9546" y="187"/>
                </a:lnTo>
                <a:lnTo>
                  <a:pt x="9546" y="187"/>
                </a:lnTo>
                <a:lnTo>
                  <a:pt x="9557" y="187"/>
                </a:lnTo>
                <a:lnTo>
                  <a:pt x="9557" y="187"/>
                </a:lnTo>
                <a:lnTo>
                  <a:pt x="9571" y="177"/>
                </a:lnTo>
                <a:lnTo>
                  <a:pt x="9578" y="177"/>
                </a:lnTo>
                <a:lnTo>
                  <a:pt x="9586" y="177"/>
                </a:lnTo>
                <a:lnTo>
                  <a:pt x="9586" y="177"/>
                </a:lnTo>
                <a:lnTo>
                  <a:pt x="9590" y="167"/>
                </a:lnTo>
                <a:lnTo>
                  <a:pt x="9590" y="167"/>
                </a:lnTo>
                <a:lnTo>
                  <a:pt x="9598" y="167"/>
                </a:lnTo>
                <a:lnTo>
                  <a:pt x="9598" y="167"/>
                </a:lnTo>
                <a:lnTo>
                  <a:pt x="9605" y="167"/>
                </a:lnTo>
                <a:lnTo>
                  <a:pt x="9611" y="167"/>
                </a:lnTo>
                <a:lnTo>
                  <a:pt x="9617" y="167"/>
                </a:lnTo>
                <a:lnTo>
                  <a:pt x="9617" y="167"/>
                </a:lnTo>
                <a:lnTo>
                  <a:pt x="9624" y="167"/>
                </a:lnTo>
                <a:lnTo>
                  <a:pt x="9630" y="167"/>
                </a:lnTo>
                <a:lnTo>
                  <a:pt x="9638" y="167"/>
                </a:lnTo>
                <a:lnTo>
                  <a:pt x="9644" y="167"/>
                </a:lnTo>
                <a:lnTo>
                  <a:pt x="9649" y="158"/>
                </a:lnTo>
                <a:lnTo>
                  <a:pt x="9649" y="158"/>
                </a:lnTo>
                <a:lnTo>
                  <a:pt x="9657" y="158"/>
                </a:lnTo>
                <a:lnTo>
                  <a:pt x="9663" y="158"/>
                </a:lnTo>
                <a:lnTo>
                  <a:pt x="9669" y="158"/>
                </a:lnTo>
                <a:lnTo>
                  <a:pt x="9676" y="158"/>
                </a:lnTo>
                <a:lnTo>
                  <a:pt x="9682" y="158"/>
                </a:lnTo>
                <a:lnTo>
                  <a:pt x="9682" y="158"/>
                </a:lnTo>
                <a:lnTo>
                  <a:pt x="9690" y="158"/>
                </a:lnTo>
                <a:lnTo>
                  <a:pt x="9696" y="150"/>
                </a:lnTo>
                <a:lnTo>
                  <a:pt x="9701" y="150"/>
                </a:lnTo>
                <a:lnTo>
                  <a:pt x="9709" y="150"/>
                </a:lnTo>
                <a:lnTo>
                  <a:pt x="9717" y="139"/>
                </a:lnTo>
                <a:lnTo>
                  <a:pt x="9717" y="139"/>
                </a:lnTo>
                <a:lnTo>
                  <a:pt x="9720" y="139"/>
                </a:lnTo>
                <a:lnTo>
                  <a:pt x="9728" y="139"/>
                </a:lnTo>
                <a:lnTo>
                  <a:pt x="9736" y="139"/>
                </a:lnTo>
                <a:lnTo>
                  <a:pt x="9740" y="139"/>
                </a:lnTo>
                <a:lnTo>
                  <a:pt x="9747" y="139"/>
                </a:lnTo>
                <a:lnTo>
                  <a:pt x="9747" y="139"/>
                </a:lnTo>
                <a:lnTo>
                  <a:pt x="9753" y="139"/>
                </a:lnTo>
                <a:lnTo>
                  <a:pt x="9753" y="139"/>
                </a:lnTo>
                <a:lnTo>
                  <a:pt x="9761" y="127"/>
                </a:lnTo>
                <a:lnTo>
                  <a:pt x="9761" y="127"/>
                </a:lnTo>
                <a:lnTo>
                  <a:pt x="9768" y="127"/>
                </a:lnTo>
                <a:lnTo>
                  <a:pt x="9772" y="127"/>
                </a:lnTo>
                <a:lnTo>
                  <a:pt x="9780" y="127"/>
                </a:lnTo>
                <a:lnTo>
                  <a:pt x="9780" y="127"/>
                </a:lnTo>
                <a:lnTo>
                  <a:pt x="9788" y="127"/>
                </a:lnTo>
                <a:lnTo>
                  <a:pt x="9793" y="127"/>
                </a:lnTo>
                <a:lnTo>
                  <a:pt x="9799" y="127"/>
                </a:lnTo>
                <a:lnTo>
                  <a:pt x="9799" y="127"/>
                </a:lnTo>
                <a:lnTo>
                  <a:pt x="9807" y="127"/>
                </a:lnTo>
                <a:lnTo>
                  <a:pt x="9807" y="127"/>
                </a:lnTo>
                <a:lnTo>
                  <a:pt x="9813" y="116"/>
                </a:lnTo>
                <a:lnTo>
                  <a:pt x="9813" y="116"/>
                </a:lnTo>
                <a:lnTo>
                  <a:pt x="9820" y="116"/>
                </a:lnTo>
                <a:lnTo>
                  <a:pt x="9826" y="116"/>
                </a:lnTo>
                <a:lnTo>
                  <a:pt x="9832" y="116"/>
                </a:lnTo>
                <a:lnTo>
                  <a:pt x="9832" y="116"/>
                </a:lnTo>
                <a:lnTo>
                  <a:pt x="9840" y="116"/>
                </a:lnTo>
                <a:lnTo>
                  <a:pt x="9845" y="116"/>
                </a:lnTo>
                <a:lnTo>
                  <a:pt x="9851" y="116"/>
                </a:lnTo>
                <a:lnTo>
                  <a:pt x="9859" y="116"/>
                </a:lnTo>
                <a:lnTo>
                  <a:pt x="9864" y="116"/>
                </a:lnTo>
                <a:lnTo>
                  <a:pt x="9864" y="116"/>
                </a:lnTo>
                <a:lnTo>
                  <a:pt x="9872" y="116"/>
                </a:lnTo>
                <a:lnTo>
                  <a:pt x="9872" y="116"/>
                </a:lnTo>
                <a:lnTo>
                  <a:pt x="9884" y="116"/>
                </a:lnTo>
                <a:lnTo>
                  <a:pt x="9891" y="116"/>
                </a:lnTo>
                <a:lnTo>
                  <a:pt x="9899" y="116"/>
                </a:lnTo>
                <a:lnTo>
                  <a:pt x="9899" y="116"/>
                </a:lnTo>
                <a:lnTo>
                  <a:pt x="9903" y="116"/>
                </a:lnTo>
                <a:lnTo>
                  <a:pt x="9911" y="116"/>
                </a:lnTo>
                <a:lnTo>
                  <a:pt x="9918" y="116"/>
                </a:lnTo>
                <a:lnTo>
                  <a:pt x="9924" y="116"/>
                </a:lnTo>
                <a:lnTo>
                  <a:pt x="9937" y="116"/>
                </a:lnTo>
                <a:lnTo>
                  <a:pt x="9943" y="116"/>
                </a:lnTo>
                <a:lnTo>
                  <a:pt x="9951" y="116"/>
                </a:lnTo>
                <a:lnTo>
                  <a:pt x="9957" y="116"/>
                </a:lnTo>
                <a:lnTo>
                  <a:pt x="9962" y="116"/>
                </a:lnTo>
                <a:lnTo>
                  <a:pt x="9962" y="116"/>
                </a:lnTo>
                <a:lnTo>
                  <a:pt x="9970" y="116"/>
                </a:lnTo>
                <a:lnTo>
                  <a:pt x="9970" y="116"/>
                </a:lnTo>
                <a:lnTo>
                  <a:pt x="9982" y="116"/>
                </a:lnTo>
                <a:lnTo>
                  <a:pt x="9982" y="116"/>
                </a:lnTo>
                <a:lnTo>
                  <a:pt x="9989" y="116"/>
                </a:lnTo>
                <a:lnTo>
                  <a:pt x="9995" y="116"/>
                </a:lnTo>
                <a:lnTo>
                  <a:pt x="10003" y="116"/>
                </a:lnTo>
                <a:lnTo>
                  <a:pt x="10003" y="116"/>
                </a:lnTo>
                <a:lnTo>
                  <a:pt x="10014" y="116"/>
                </a:lnTo>
                <a:lnTo>
                  <a:pt x="10014" y="116"/>
                </a:lnTo>
                <a:lnTo>
                  <a:pt x="10022" y="116"/>
                </a:lnTo>
                <a:lnTo>
                  <a:pt x="10030" y="116"/>
                </a:lnTo>
                <a:lnTo>
                  <a:pt x="10033" y="116"/>
                </a:lnTo>
                <a:lnTo>
                  <a:pt x="10041" y="116"/>
                </a:lnTo>
                <a:lnTo>
                  <a:pt x="10047" y="116"/>
                </a:lnTo>
                <a:lnTo>
                  <a:pt x="10047" y="116"/>
                </a:lnTo>
                <a:lnTo>
                  <a:pt x="10055" y="100"/>
                </a:lnTo>
                <a:lnTo>
                  <a:pt x="10055" y="100"/>
                </a:lnTo>
                <a:lnTo>
                  <a:pt x="10066" y="100"/>
                </a:lnTo>
                <a:lnTo>
                  <a:pt x="10074" y="100"/>
                </a:lnTo>
                <a:lnTo>
                  <a:pt x="10085" y="100"/>
                </a:lnTo>
                <a:lnTo>
                  <a:pt x="10093" y="100"/>
                </a:lnTo>
                <a:lnTo>
                  <a:pt x="10101" y="83"/>
                </a:lnTo>
                <a:lnTo>
                  <a:pt x="10106" y="83"/>
                </a:lnTo>
                <a:lnTo>
                  <a:pt x="10114" y="83"/>
                </a:lnTo>
                <a:lnTo>
                  <a:pt x="10114" y="83"/>
                </a:lnTo>
                <a:lnTo>
                  <a:pt x="10126" y="83"/>
                </a:lnTo>
                <a:lnTo>
                  <a:pt x="10126" y="83"/>
                </a:lnTo>
                <a:lnTo>
                  <a:pt x="10133" y="83"/>
                </a:lnTo>
                <a:lnTo>
                  <a:pt x="10133" y="83"/>
                </a:lnTo>
                <a:lnTo>
                  <a:pt x="10139" y="83"/>
                </a:lnTo>
                <a:lnTo>
                  <a:pt x="10145" y="83"/>
                </a:lnTo>
                <a:lnTo>
                  <a:pt x="10158" y="68"/>
                </a:lnTo>
                <a:lnTo>
                  <a:pt x="10158" y="68"/>
                </a:lnTo>
                <a:lnTo>
                  <a:pt x="10164" y="68"/>
                </a:lnTo>
                <a:lnTo>
                  <a:pt x="10164" y="68"/>
                </a:lnTo>
                <a:lnTo>
                  <a:pt x="10172" y="68"/>
                </a:lnTo>
                <a:lnTo>
                  <a:pt x="10177" y="68"/>
                </a:lnTo>
                <a:lnTo>
                  <a:pt x="10185" y="68"/>
                </a:lnTo>
                <a:lnTo>
                  <a:pt x="10185" y="68"/>
                </a:lnTo>
                <a:lnTo>
                  <a:pt x="10216" y="68"/>
                </a:lnTo>
                <a:lnTo>
                  <a:pt x="10216" y="68"/>
                </a:lnTo>
                <a:lnTo>
                  <a:pt x="10231" y="68"/>
                </a:lnTo>
                <a:lnTo>
                  <a:pt x="10231" y="68"/>
                </a:lnTo>
                <a:lnTo>
                  <a:pt x="10237" y="68"/>
                </a:lnTo>
                <a:lnTo>
                  <a:pt x="10245" y="68"/>
                </a:lnTo>
                <a:lnTo>
                  <a:pt x="10248" y="68"/>
                </a:lnTo>
                <a:lnTo>
                  <a:pt x="10256" y="68"/>
                </a:lnTo>
                <a:lnTo>
                  <a:pt x="10264" y="68"/>
                </a:lnTo>
                <a:lnTo>
                  <a:pt x="10264" y="68"/>
                </a:lnTo>
                <a:lnTo>
                  <a:pt x="10270" y="68"/>
                </a:lnTo>
                <a:lnTo>
                  <a:pt x="10270" y="68"/>
                </a:lnTo>
                <a:lnTo>
                  <a:pt x="10275" y="50"/>
                </a:lnTo>
                <a:lnTo>
                  <a:pt x="10275" y="50"/>
                </a:lnTo>
                <a:lnTo>
                  <a:pt x="10283" y="50"/>
                </a:lnTo>
                <a:lnTo>
                  <a:pt x="10289" y="50"/>
                </a:lnTo>
                <a:lnTo>
                  <a:pt x="10296" y="50"/>
                </a:lnTo>
                <a:lnTo>
                  <a:pt x="10296" y="50"/>
                </a:lnTo>
                <a:lnTo>
                  <a:pt x="10302" y="50"/>
                </a:lnTo>
                <a:lnTo>
                  <a:pt x="10308" y="50"/>
                </a:lnTo>
                <a:lnTo>
                  <a:pt x="10316" y="50"/>
                </a:lnTo>
                <a:lnTo>
                  <a:pt x="10316" y="50"/>
                </a:lnTo>
                <a:lnTo>
                  <a:pt x="10321" y="50"/>
                </a:lnTo>
                <a:lnTo>
                  <a:pt x="10327" y="50"/>
                </a:lnTo>
                <a:lnTo>
                  <a:pt x="10335" y="50"/>
                </a:lnTo>
                <a:lnTo>
                  <a:pt x="10341" y="50"/>
                </a:lnTo>
                <a:lnTo>
                  <a:pt x="10348" y="50"/>
                </a:lnTo>
                <a:lnTo>
                  <a:pt x="10348" y="50"/>
                </a:lnTo>
                <a:lnTo>
                  <a:pt x="10354" y="31"/>
                </a:lnTo>
                <a:lnTo>
                  <a:pt x="10360" y="31"/>
                </a:lnTo>
                <a:lnTo>
                  <a:pt x="10367" y="31"/>
                </a:lnTo>
                <a:lnTo>
                  <a:pt x="10375" y="31"/>
                </a:lnTo>
                <a:lnTo>
                  <a:pt x="10379" y="31"/>
                </a:lnTo>
                <a:lnTo>
                  <a:pt x="10379" y="31"/>
                </a:lnTo>
                <a:lnTo>
                  <a:pt x="10387" y="31"/>
                </a:lnTo>
                <a:lnTo>
                  <a:pt x="10394" y="31"/>
                </a:lnTo>
                <a:lnTo>
                  <a:pt x="10398" y="31"/>
                </a:lnTo>
                <a:lnTo>
                  <a:pt x="10406" y="31"/>
                </a:lnTo>
                <a:lnTo>
                  <a:pt x="10414" y="31"/>
                </a:lnTo>
                <a:lnTo>
                  <a:pt x="10414" y="31"/>
                </a:lnTo>
                <a:lnTo>
                  <a:pt x="10419" y="31"/>
                </a:lnTo>
                <a:lnTo>
                  <a:pt x="10427" y="31"/>
                </a:lnTo>
                <a:lnTo>
                  <a:pt x="10433" y="31"/>
                </a:lnTo>
                <a:lnTo>
                  <a:pt x="10439" y="31"/>
                </a:lnTo>
                <a:lnTo>
                  <a:pt x="10446" y="31"/>
                </a:lnTo>
                <a:lnTo>
                  <a:pt x="10446" y="31"/>
                </a:lnTo>
                <a:lnTo>
                  <a:pt x="10452" y="31"/>
                </a:lnTo>
                <a:lnTo>
                  <a:pt x="10458" y="31"/>
                </a:lnTo>
                <a:lnTo>
                  <a:pt x="10465" y="31"/>
                </a:lnTo>
                <a:lnTo>
                  <a:pt x="10471" y="31"/>
                </a:lnTo>
                <a:lnTo>
                  <a:pt x="10485" y="31"/>
                </a:lnTo>
                <a:lnTo>
                  <a:pt x="10490" y="31"/>
                </a:lnTo>
                <a:lnTo>
                  <a:pt x="10498" y="31"/>
                </a:lnTo>
                <a:lnTo>
                  <a:pt x="10498" y="31"/>
                </a:lnTo>
                <a:lnTo>
                  <a:pt x="10506" y="31"/>
                </a:lnTo>
                <a:lnTo>
                  <a:pt x="10506" y="31"/>
                </a:lnTo>
                <a:lnTo>
                  <a:pt x="10517" y="31"/>
                </a:lnTo>
                <a:lnTo>
                  <a:pt x="10517" y="31"/>
                </a:lnTo>
                <a:lnTo>
                  <a:pt x="10531" y="31"/>
                </a:lnTo>
                <a:lnTo>
                  <a:pt x="10531" y="31"/>
                </a:lnTo>
                <a:lnTo>
                  <a:pt x="10538" y="31"/>
                </a:lnTo>
                <a:lnTo>
                  <a:pt x="10542" y="31"/>
                </a:lnTo>
                <a:lnTo>
                  <a:pt x="10550" y="31"/>
                </a:lnTo>
                <a:lnTo>
                  <a:pt x="10558" y="31"/>
                </a:lnTo>
                <a:lnTo>
                  <a:pt x="10561" y="31"/>
                </a:lnTo>
                <a:lnTo>
                  <a:pt x="10561" y="31"/>
                </a:lnTo>
                <a:lnTo>
                  <a:pt x="10569" y="31"/>
                </a:lnTo>
                <a:lnTo>
                  <a:pt x="10569" y="31"/>
                </a:lnTo>
                <a:lnTo>
                  <a:pt x="10583" y="0"/>
                </a:lnTo>
                <a:lnTo>
                  <a:pt x="10583" y="0"/>
                </a:lnTo>
                <a:lnTo>
                  <a:pt x="10596" y="0"/>
                </a:lnTo>
                <a:lnTo>
                  <a:pt x="10596" y="0"/>
                </a:lnTo>
                <a:lnTo>
                  <a:pt x="10602" y="0"/>
                </a:lnTo>
                <a:lnTo>
                  <a:pt x="10602" y="0"/>
                </a:lnTo>
                <a:lnTo>
                  <a:pt x="10621" y="0"/>
                </a:lnTo>
                <a:lnTo>
                  <a:pt x="10621" y="0"/>
                </a:lnTo>
                <a:lnTo>
                  <a:pt x="10629" y="0"/>
                </a:lnTo>
                <a:lnTo>
                  <a:pt x="10629" y="0"/>
                </a:lnTo>
                <a:lnTo>
                  <a:pt x="10634" y="0"/>
                </a:lnTo>
                <a:lnTo>
                  <a:pt x="10634" y="0"/>
                </a:lnTo>
                <a:lnTo>
                  <a:pt x="10667" y="0"/>
                </a:lnTo>
                <a:lnTo>
                  <a:pt x="10673" y="0"/>
                </a:lnTo>
                <a:lnTo>
                  <a:pt x="10680" y="0"/>
                </a:lnTo>
                <a:lnTo>
                  <a:pt x="10680" y="0"/>
                </a:lnTo>
                <a:lnTo>
                  <a:pt x="10688" y="0"/>
                </a:lnTo>
                <a:lnTo>
                  <a:pt x="10688" y="0"/>
                </a:lnTo>
                <a:lnTo>
                  <a:pt x="10700" y="0"/>
                </a:lnTo>
                <a:lnTo>
                  <a:pt x="10700" y="0"/>
                </a:lnTo>
                <a:lnTo>
                  <a:pt x="10713"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42" name="TextBox 141"/>
          <p:cNvSpPr txBox="1"/>
          <p:nvPr/>
        </p:nvSpPr>
        <p:spPr>
          <a:xfrm rot="16200000">
            <a:off x="-401851" y="2329518"/>
            <a:ext cx="2267776" cy="376930"/>
          </a:xfrm>
          <a:prstGeom prst="rect">
            <a:avLst/>
          </a:prstGeom>
          <a:noFill/>
        </p:spPr>
        <p:txBody>
          <a:bodyPr wrap="square" lIns="68573" tIns="34289" rIns="68573" bIns="34289" rtlCol="0">
            <a:spAutoFit/>
          </a:bodyPr>
          <a:lstStyle/>
          <a:p>
            <a:pPr algn="ctr" defTabSz="914243"/>
            <a:r>
              <a:rPr lang="en-GB" sz="1000" b="1" dirty="0">
                <a:solidFill>
                  <a:srgbClr val="5F5F5F"/>
                </a:solidFill>
                <a:cs typeface="Arial" panose="020B0604020202020204" pitchFamily="34" charset="0"/>
              </a:rPr>
              <a:t>Patients with </a:t>
            </a:r>
            <a:br>
              <a:rPr lang="en-GB" sz="1000" b="1" dirty="0">
                <a:solidFill>
                  <a:srgbClr val="5F5F5F"/>
                </a:solidFill>
                <a:cs typeface="Arial" panose="020B0604020202020204" pitchFamily="34" charset="0"/>
              </a:rPr>
            </a:br>
            <a:r>
              <a:rPr lang="en-GB" sz="1000" b="1" dirty="0">
                <a:solidFill>
                  <a:srgbClr val="5F5F5F"/>
                </a:solidFill>
                <a:cs typeface="Arial" panose="020B0604020202020204" pitchFamily="34" charset="0"/>
              </a:rPr>
              <a:t>an event (%)</a:t>
            </a:r>
          </a:p>
        </p:txBody>
      </p:sp>
      <p:sp>
        <p:nvSpPr>
          <p:cNvPr id="146" name="Pentagon 145"/>
          <p:cNvSpPr/>
          <p:nvPr/>
        </p:nvSpPr>
        <p:spPr>
          <a:xfrm rot="5400000">
            <a:off x="5306577" y="1395158"/>
            <a:ext cx="413920" cy="950259"/>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a:solidFill>
                <a:srgbClr val="FFFFFF"/>
              </a:solidFill>
            </a:endParaRPr>
          </a:p>
        </p:txBody>
      </p:sp>
      <p:sp>
        <p:nvSpPr>
          <p:cNvPr id="147" name="Pentagon 146"/>
          <p:cNvSpPr/>
          <p:nvPr/>
        </p:nvSpPr>
        <p:spPr>
          <a:xfrm rot="5400000">
            <a:off x="6373107" y="1395158"/>
            <a:ext cx="413920" cy="95025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a:solidFill>
                <a:srgbClr val="FFFFFF"/>
              </a:solidFill>
            </a:endParaRPr>
          </a:p>
        </p:txBody>
      </p:sp>
      <p:sp>
        <p:nvSpPr>
          <p:cNvPr id="148" name="Rectangle 38"/>
          <p:cNvSpPr>
            <a:spLocks noChangeArrowheads="1"/>
          </p:cNvSpPr>
          <p:nvPr/>
        </p:nvSpPr>
        <p:spPr bwMode="auto">
          <a:xfrm>
            <a:off x="5244454" y="1708523"/>
            <a:ext cx="551834"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dirty="0">
                <a:solidFill>
                  <a:srgbClr val="FFFFFF"/>
                </a:solidFill>
                <a:latin typeface="Verdana" panose="020B0604030504040204" pitchFamily="34" charset="0"/>
              </a:rPr>
              <a:t>Placebo</a:t>
            </a:r>
            <a:endParaRPr lang="en-US" altLang="en-US" sz="1600" dirty="0">
              <a:solidFill>
                <a:srgbClr val="FFFFFF"/>
              </a:solidFill>
            </a:endParaRPr>
          </a:p>
        </p:txBody>
      </p:sp>
      <p:sp>
        <p:nvSpPr>
          <p:cNvPr id="149" name="Rectangle 109"/>
          <p:cNvSpPr>
            <a:spLocks noChangeArrowheads="1"/>
          </p:cNvSpPr>
          <p:nvPr/>
        </p:nvSpPr>
        <p:spPr bwMode="auto">
          <a:xfrm>
            <a:off x="6154238" y="1692002"/>
            <a:ext cx="874038"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b="1" dirty="0" err="1">
                <a:solidFill>
                  <a:srgbClr val="FFFFFF"/>
                </a:solidFill>
                <a:latin typeface="Verdana" panose="020B0604030504040204" pitchFamily="34" charset="0"/>
              </a:rPr>
              <a:t>Liraglutide</a:t>
            </a:r>
            <a:endParaRPr lang="en-US" altLang="en-US" sz="1600" b="1" dirty="0">
              <a:solidFill>
                <a:srgbClr val="FFFFFF"/>
              </a:solidFill>
            </a:endParaRPr>
          </a:p>
        </p:txBody>
      </p:sp>
      <p:sp>
        <p:nvSpPr>
          <p:cNvPr id="143" name="Rectangle 142"/>
          <p:cNvSpPr/>
          <p:nvPr/>
        </p:nvSpPr>
        <p:spPr>
          <a:xfrm>
            <a:off x="881109" y="4719623"/>
            <a:ext cx="6361840" cy="223136"/>
          </a:xfrm>
          <a:prstGeom prst="rect">
            <a:avLst/>
          </a:prstGeom>
        </p:spPr>
        <p:txBody>
          <a:bodyPr wrap="square" lIns="68573" tIns="34289" rIns="68573" bIns="34289">
            <a:spAutoFit/>
          </a:bodyPr>
          <a:lstStyle/>
          <a:p>
            <a:pPr defTabSz="685715"/>
            <a:r>
              <a:rPr lang="en-GB" sz="500" dirty="0">
                <a:solidFill>
                  <a:srgbClr val="82786F"/>
                </a:solidFill>
              </a:rPr>
              <a:t>*High cardiovascular risk was defined as ≥50 years with at least </a:t>
            </a:r>
            <a:r>
              <a:rPr lang="en-GB" sz="500">
                <a:solidFill>
                  <a:srgbClr val="82786F"/>
                </a:solidFill>
              </a:rPr>
              <a:t>1coexisting cardiovascular </a:t>
            </a:r>
            <a:r>
              <a:rPr lang="en-GB" sz="500" dirty="0">
                <a:solidFill>
                  <a:srgbClr val="82786F"/>
                </a:solidFill>
              </a:rPr>
              <a:t>condition or ≥60 years with at least 1 cardiovascular risk factor as determined by </a:t>
            </a:r>
            <a:r>
              <a:rPr lang="en-GB" sz="500">
                <a:solidFill>
                  <a:srgbClr val="82786F"/>
                </a:solidFill>
              </a:rPr>
              <a:t>the investigator.</a:t>
            </a:r>
          </a:p>
          <a:p>
            <a:pPr defTabSz="685715"/>
            <a:r>
              <a:rPr lang="en-GB" sz="500" dirty="0">
                <a:solidFill>
                  <a:srgbClr val="82786F"/>
                </a:solidFill>
              </a:rPr>
              <a:t>1. </a:t>
            </a:r>
            <a:r>
              <a:rPr lang="it-IT" sz="500" dirty="0">
                <a:solidFill>
                  <a:srgbClr val="82786F"/>
                </a:solidFill>
              </a:rPr>
              <a:t>Marso et al. </a:t>
            </a:r>
            <a:r>
              <a:rPr lang="it-IT" sz="500" dirty="0" err="1">
                <a:solidFill>
                  <a:srgbClr val="82786F"/>
                </a:solidFill>
              </a:rPr>
              <a:t>N</a:t>
            </a:r>
            <a:r>
              <a:rPr lang="it-IT" sz="500" dirty="0">
                <a:solidFill>
                  <a:srgbClr val="82786F"/>
                </a:solidFill>
              </a:rPr>
              <a:t> </a:t>
            </a:r>
            <a:r>
              <a:rPr lang="it-IT" sz="500" dirty="0" err="1">
                <a:solidFill>
                  <a:srgbClr val="82786F"/>
                </a:solidFill>
              </a:rPr>
              <a:t>Engl</a:t>
            </a:r>
            <a:r>
              <a:rPr lang="it-IT" sz="500" dirty="0">
                <a:solidFill>
                  <a:srgbClr val="82786F"/>
                </a:solidFill>
              </a:rPr>
              <a:t> </a:t>
            </a:r>
            <a:r>
              <a:rPr lang="it-IT" sz="500" dirty="0" err="1">
                <a:solidFill>
                  <a:srgbClr val="82786F"/>
                </a:solidFill>
              </a:rPr>
              <a:t>J</a:t>
            </a:r>
            <a:r>
              <a:rPr lang="it-IT" sz="500" dirty="0">
                <a:solidFill>
                  <a:srgbClr val="82786F"/>
                </a:solidFill>
              </a:rPr>
              <a:t> </a:t>
            </a:r>
            <a:r>
              <a:rPr lang="it-IT" sz="500" dirty="0" err="1">
                <a:solidFill>
                  <a:srgbClr val="82786F"/>
                </a:solidFill>
              </a:rPr>
              <a:t>Med</a:t>
            </a:r>
            <a:r>
              <a:rPr lang="it-IT" sz="500" dirty="0">
                <a:solidFill>
                  <a:srgbClr val="82786F"/>
                </a:solidFill>
              </a:rPr>
              <a:t> 2016;375:311–22.</a:t>
            </a:r>
          </a:p>
        </p:txBody>
      </p:sp>
      <p:sp>
        <p:nvSpPr>
          <p:cNvPr id="144" name="TextBox 143"/>
          <p:cNvSpPr txBox="1"/>
          <p:nvPr/>
        </p:nvSpPr>
        <p:spPr>
          <a:xfrm>
            <a:off x="1086738" y="3791505"/>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4668</a:t>
            </a:r>
          </a:p>
        </p:txBody>
      </p:sp>
      <p:sp>
        <p:nvSpPr>
          <p:cNvPr id="145" name="TextBox 144"/>
          <p:cNvSpPr txBox="1"/>
          <p:nvPr/>
        </p:nvSpPr>
        <p:spPr>
          <a:xfrm>
            <a:off x="1086738" y="3919218"/>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4672</a:t>
            </a:r>
          </a:p>
        </p:txBody>
      </p:sp>
      <p:sp>
        <p:nvSpPr>
          <p:cNvPr id="150" name="TextBox 149"/>
          <p:cNvSpPr txBox="1"/>
          <p:nvPr/>
        </p:nvSpPr>
        <p:spPr>
          <a:xfrm>
            <a:off x="1759317" y="3791505"/>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4641</a:t>
            </a:r>
          </a:p>
        </p:txBody>
      </p:sp>
      <p:sp>
        <p:nvSpPr>
          <p:cNvPr id="151" name="TextBox 150"/>
          <p:cNvSpPr txBox="1"/>
          <p:nvPr/>
        </p:nvSpPr>
        <p:spPr>
          <a:xfrm>
            <a:off x="1759317" y="3919218"/>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4648</a:t>
            </a:r>
          </a:p>
        </p:txBody>
      </p:sp>
      <p:sp>
        <p:nvSpPr>
          <p:cNvPr id="152" name="TextBox 151"/>
          <p:cNvSpPr txBox="1"/>
          <p:nvPr/>
        </p:nvSpPr>
        <p:spPr>
          <a:xfrm>
            <a:off x="2479395" y="3791505"/>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4599</a:t>
            </a:r>
          </a:p>
        </p:txBody>
      </p:sp>
      <p:sp>
        <p:nvSpPr>
          <p:cNvPr id="153" name="TextBox 152"/>
          <p:cNvSpPr txBox="1"/>
          <p:nvPr/>
        </p:nvSpPr>
        <p:spPr>
          <a:xfrm>
            <a:off x="2479395" y="3919218"/>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4601</a:t>
            </a:r>
          </a:p>
        </p:txBody>
      </p:sp>
      <p:sp>
        <p:nvSpPr>
          <p:cNvPr id="154" name="TextBox 153"/>
          <p:cNvSpPr txBox="1"/>
          <p:nvPr/>
        </p:nvSpPr>
        <p:spPr>
          <a:xfrm>
            <a:off x="3246978" y="3791505"/>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4558</a:t>
            </a:r>
          </a:p>
        </p:txBody>
      </p:sp>
      <p:sp>
        <p:nvSpPr>
          <p:cNvPr id="155" name="TextBox 154"/>
          <p:cNvSpPr txBox="1"/>
          <p:nvPr/>
        </p:nvSpPr>
        <p:spPr>
          <a:xfrm>
            <a:off x="3246978" y="3919218"/>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4546</a:t>
            </a:r>
          </a:p>
        </p:txBody>
      </p:sp>
      <p:sp>
        <p:nvSpPr>
          <p:cNvPr id="156" name="TextBox 155"/>
          <p:cNvSpPr txBox="1"/>
          <p:nvPr/>
        </p:nvSpPr>
        <p:spPr>
          <a:xfrm>
            <a:off x="3895050" y="3791505"/>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4505</a:t>
            </a:r>
          </a:p>
        </p:txBody>
      </p:sp>
      <p:sp>
        <p:nvSpPr>
          <p:cNvPr id="157" name="TextBox 156"/>
          <p:cNvSpPr txBox="1"/>
          <p:nvPr/>
        </p:nvSpPr>
        <p:spPr>
          <a:xfrm>
            <a:off x="3895050" y="3919218"/>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4479</a:t>
            </a:r>
          </a:p>
        </p:txBody>
      </p:sp>
      <p:sp>
        <p:nvSpPr>
          <p:cNvPr id="158" name="TextBox 157"/>
          <p:cNvSpPr txBox="1"/>
          <p:nvPr/>
        </p:nvSpPr>
        <p:spPr>
          <a:xfrm>
            <a:off x="4615131" y="3791505"/>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4445</a:t>
            </a:r>
          </a:p>
        </p:txBody>
      </p:sp>
      <p:sp>
        <p:nvSpPr>
          <p:cNvPr id="159" name="TextBox 158"/>
          <p:cNvSpPr txBox="1"/>
          <p:nvPr/>
        </p:nvSpPr>
        <p:spPr>
          <a:xfrm>
            <a:off x="4615131" y="3919218"/>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4407</a:t>
            </a:r>
          </a:p>
        </p:txBody>
      </p:sp>
      <p:sp>
        <p:nvSpPr>
          <p:cNvPr id="160" name="TextBox 159"/>
          <p:cNvSpPr txBox="1"/>
          <p:nvPr/>
        </p:nvSpPr>
        <p:spPr>
          <a:xfrm>
            <a:off x="5287707" y="3791505"/>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4382</a:t>
            </a:r>
          </a:p>
        </p:txBody>
      </p:sp>
      <p:sp>
        <p:nvSpPr>
          <p:cNvPr id="161" name="TextBox 160"/>
          <p:cNvSpPr txBox="1"/>
          <p:nvPr/>
        </p:nvSpPr>
        <p:spPr>
          <a:xfrm>
            <a:off x="5287707" y="3919218"/>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4338</a:t>
            </a:r>
          </a:p>
        </p:txBody>
      </p:sp>
      <p:sp>
        <p:nvSpPr>
          <p:cNvPr id="162" name="TextBox 161"/>
          <p:cNvSpPr txBox="1"/>
          <p:nvPr/>
        </p:nvSpPr>
        <p:spPr>
          <a:xfrm>
            <a:off x="6055290" y="3791505"/>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4322</a:t>
            </a:r>
          </a:p>
        </p:txBody>
      </p:sp>
      <p:sp>
        <p:nvSpPr>
          <p:cNvPr id="163" name="TextBox 162"/>
          <p:cNvSpPr txBox="1"/>
          <p:nvPr/>
        </p:nvSpPr>
        <p:spPr>
          <a:xfrm>
            <a:off x="6055290" y="3919218"/>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4267</a:t>
            </a:r>
          </a:p>
        </p:txBody>
      </p:sp>
      <p:sp>
        <p:nvSpPr>
          <p:cNvPr id="164" name="TextBox 163"/>
          <p:cNvSpPr txBox="1"/>
          <p:nvPr/>
        </p:nvSpPr>
        <p:spPr>
          <a:xfrm>
            <a:off x="6727869" y="3791505"/>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1723</a:t>
            </a:r>
          </a:p>
        </p:txBody>
      </p:sp>
      <p:sp>
        <p:nvSpPr>
          <p:cNvPr id="165" name="TextBox 164"/>
          <p:cNvSpPr txBox="1"/>
          <p:nvPr/>
        </p:nvSpPr>
        <p:spPr>
          <a:xfrm>
            <a:off x="6727869" y="3919218"/>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1709</a:t>
            </a:r>
          </a:p>
        </p:txBody>
      </p:sp>
      <p:sp>
        <p:nvSpPr>
          <p:cNvPr id="166" name="TextBox 165"/>
          <p:cNvSpPr txBox="1"/>
          <p:nvPr/>
        </p:nvSpPr>
        <p:spPr>
          <a:xfrm>
            <a:off x="7447947" y="3791505"/>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484</a:t>
            </a:r>
          </a:p>
        </p:txBody>
      </p:sp>
      <p:sp>
        <p:nvSpPr>
          <p:cNvPr id="167" name="TextBox 166"/>
          <p:cNvSpPr txBox="1"/>
          <p:nvPr/>
        </p:nvSpPr>
        <p:spPr>
          <a:xfrm>
            <a:off x="7447947" y="3919218"/>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465</a:t>
            </a:r>
          </a:p>
        </p:txBody>
      </p:sp>
      <p:sp>
        <p:nvSpPr>
          <p:cNvPr id="168" name="TextBox 167"/>
          <p:cNvSpPr txBox="1"/>
          <p:nvPr/>
        </p:nvSpPr>
        <p:spPr>
          <a:xfrm>
            <a:off x="230880" y="3634059"/>
            <a:ext cx="1324552" cy="261610"/>
          </a:xfrm>
          <a:prstGeom prst="rect">
            <a:avLst/>
          </a:prstGeom>
          <a:noFill/>
        </p:spPr>
        <p:txBody>
          <a:bodyPr wrap="square" lIns="68573" tIns="34289" rIns="68573" bIns="34289" rtlCol="0">
            <a:normAutofit/>
          </a:bodyPr>
          <a:lstStyle/>
          <a:p>
            <a:pPr defTabSz="685715"/>
            <a:r>
              <a:rPr lang="en-US" sz="800" b="1" dirty="0">
                <a:solidFill>
                  <a:srgbClr val="5F5F5F"/>
                </a:solidFill>
                <a:cs typeface="Arial" panose="020B0604020202020204" pitchFamily="34" charset="0"/>
              </a:rPr>
              <a:t>Patients at risk</a:t>
            </a:r>
          </a:p>
        </p:txBody>
      </p:sp>
      <p:sp>
        <p:nvSpPr>
          <p:cNvPr id="169" name="TextBox 168"/>
          <p:cNvSpPr txBox="1"/>
          <p:nvPr/>
        </p:nvSpPr>
        <p:spPr>
          <a:xfrm>
            <a:off x="234969" y="3791505"/>
            <a:ext cx="948282" cy="261610"/>
          </a:xfrm>
          <a:prstGeom prst="rect">
            <a:avLst/>
          </a:prstGeom>
          <a:noFill/>
        </p:spPr>
        <p:txBody>
          <a:bodyPr wrap="square" lIns="68573" tIns="34289" rIns="68573" bIns="34289" rtlCol="0">
            <a:noAutofit/>
          </a:bodyPr>
          <a:lstStyle/>
          <a:p>
            <a:pPr defTabSz="685715"/>
            <a:r>
              <a:rPr lang="en-US" sz="800" dirty="0" err="1">
                <a:solidFill>
                  <a:srgbClr val="5F5F5F"/>
                </a:solidFill>
                <a:cs typeface="Arial" panose="020B0604020202020204" pitchFamily="34" charset="0"/>
              </a:rPr>
              <a:t>Liraglutide</a:t>
            </a:r>
            <a:endParaRPr lang="en-US" sz="800" dirty="0">
              <a:solidFill>
                <a:srgbClr val="5F5F5F"/>
              </a:solidFill>
              <a:cs typeface="Arial" panose="020B0604020202020204" pitchFamily="34" charset="0"/>
            </a:endParaRPr>
          </a:p>
        </p:txBody>
      </p:sp>
      <p:sp>
        <p:nvSpPr>
          <p:cNvPr id="170" name="TextBox 169"/>
          <p:cNvSpPr txBox="1"/>
          <p:nvPr/>
        </p:nvSpPr>
        <p:spPr>
          <a:xfrm>
            <a:off x="234969" y="3919218"/>
            <a:ext cx="838820" cy="261610"/>
          </a:xfrm>
          <a:prstGeom prst="rect">
            <a:avLst/>
          </a:prstGeom>
          <a:noFill/>
        </p:spPr>
        <p:txBody>
          <a:bodyPr wrap="square" lIns="68573" tIns="34289" rIns="68573" bIns="34289" rtlCol="0">
            <a:normAutofit/>
          </a:bodyPr>
          <a:lstStyle/>
          <a:p>
            <a:pPr defTabSz="685715"/>
            <a:r>
              <a:rPr lang="en-US" sz="800" dirty="0">
                <a:solidFill>
                  <a:srgbClr val="5F5F5F"/>
                </a:solidFill>
                <a:cs typeface="Arial" panose="020B0604020202020204" pitchFamily="34" charset="0"/>
              </a:rPr>
              <a:t>Placebo</a:t>
            </a:r>
          </a:p>
        </p:txBody>
      </p:sp>
      <p:sp>
        <p:nvSpPr>
          <p:cNvPr id="58" name="Line 31"/>
          <p:cNvSpPr>
            <a:spLocks noChangeShapeType="1"/>
          </p:cNvSpPr>
          <p:nvPr/>
        </p:nvSpPr>
        <p:spPr bwMode="auto">
          <a:xfrm flipV="1">
            <a:off x="1236344" y="1352674"/>
            <a:ext cx="0" cy="195977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88" name="Line 86"/>
          <p:cNvSpPr>
            <a:spLocks noChangeShapeType="1"/>
          </p:cNvSpPr>
          <p:nvPr/>
        </p:nvSpPr>
        <p:spPr bwMode="auto">
          <a:xfrm>
            <a:off x="1225630" y="3302917"/>
            <a:ext cx="6400802" cy="0"/>
          </a:xfrm>
          <a:prstGeom prst="line">
            <a:avLst/>
          </a:prstGeom>
          <a:noFill/>
          <a:ln w="1905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dirty="0">
              <a:solidFill>
                <a:srgbClr val="001965"/>
              </a:solidFill>
            </a:endParaRPr>
          </a:p>
        </p:txBody>
      </p:sp>
      <p:grpSp>
        <p:nvGrpSpPr>
          <p:cNvPr id="7" name="Group 6"/>
          <p:cNvGrpSpPr/>
          <p:nvPr/>
        </p:nvGrpSpPr>
        <p:grpSpPr>
          <a:xfrm>
            <a:off x="7776733" y="1241332"/>
            <a:ext cx="1300800" cy="2160000"/>
            <a:chOff x="10368977" y="1655109"/>
            <a:chExt cx="1734400" cy="28800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8977" y="1655109"/>
              <a:ext cx="1734400" cy="2880000"/>
            </a:xfrm>
            <a:prstGeom prst="rect">
              <a:avLst/>
            </a:prstGeom>
          </p:spPr>
        </p:pic>
        <p:sp>
          <p:nvSpPr>
            <p:cNvPr id="5" name="TextBox 4"/>
            <p:cNvSpPr txBox="1"/>
            <p:nvPr/>
          </p:nvSpPr>
          <p:spPr>
            <a:xfrm>
              <a:off x="10457973" y="2082630"/>
              <a:ext cx="1556409" cy="1682512"/>
            </a:xfrm>
            <a:prstGeom prst="rect">
              <a:avLst/>
            </a:prstGeom>
            <a:noFill/>
          </p:spPr>
          <p:txBody>
            <a:bodyPr wrap="none" rtlCol="0">
              <a:spAutoFit/>
            </a:bodyPr>
            <a:lstStyle/>
            <a:p>
              <a:pPr algn="ctr" defTabSz="685715"/>
              <a:r>
                <a:rPr lang="en-US" sz="2700" b="1" dirty="0">
                  <a:solidFill>
                    <a:srgbClr val="FFFFFF"/>
                  </a:solidFill>
                </a:rPr>
                <a:t>13%</a:t>
              </a:r>
            </a:p>
            <a:p>
              <a:pPr algn="ctr" defTabSz="685715"/>
              <a:r>
                <a:rPr lang="en-US" sz="2100" b="1" dirty="0">
                  <a:solidFill>
                    <a:srgbClr val="FFFFFF"/>
                  </a:solidFill>
                </a:rPr>
                <a:t>RRR</a:t>
              </a:r>
              <a:endParaRPr lang="en-US" sz="2400" b="1" dirty="0">
                <a:solidFill>
                  <a:srgbClr val="FFFFFF"/>
                </a:solidFill>
              </a:endParaRPr>
            </a:p>
            <a:p>
              <a:pPr algn="ctr" defTabSz="685715"/>
              <a:r>
                <a:rPr lang="en-US" sz="1400" b="1" dirty="0">
                  <a:solidFill>
                    <a:srgbClr val="FFFFFF"/>
                  </a:solidFill>
                </a:rPr>
                <a:t>OVERALL </a:t>
              </a:r>
            </a:p>
            <a:p>
              <a:pPr algn="ctr" defTabSz="685715"/>
              <a:r>
                <a:rPr lang="en-US" sz="1400" b="1" dirty="0">
                  <a:solidFill>
                    <a:srgbClr val="FFFFFF"/>
                  </a:solidFill>
                </a:rPr>
                <a:t>MACE</a:t>
              </a:r>
            </a:p>
          </p:txBody>
        </p:sp>
      </p:grpSp>
    </p:spTree>
    <p:extLst>
      <p:ext uri="{BB962C8B-B14F-4D97-AF65-F5344CB8AC3E}">
        <p14:creationId xmlns:p14="http://schemas.microsoft.com/office/powerpoint/2010/main" val="4035787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16799" y="302752"/>
            <a:ext cx="8587886" cy="756000"/>
          </a:xfrm>
        </p:spPr>
        <p:txBody>
          <a:bodyPr/>
          <a:lstStyle/>
          <a:p>
            <a:r>
              <a:rPr lang="en-US" sz="1200" dirty="0"/>
              <a:t>In patients with type 2 diabetes and high cardiovascular risk*</a:t>
            </a:r>
            <a:r>
              <a:rPr lang="en-US" dirty="0"/>
              <a:t/>
            </a:r>
            <a:br>
              <a:rPr lang="en-US" dirty="0"/>
            </a:br>
            <a:r>
              <a:rPr lang="en-US" sz="2100" dirty="0" err="1"/>
              <a:t>Victoza</a:t>
            </a:r>
            <a:r>
              <a:rPr lang="en-US" sz="2100" baseline="30000" dirty="0"/>
              <a:t>®</a:t>
            </a:r>
            <a:r>
              <a:rPr lang="en-US" sz="2100" dirty="0"/>
              <a:t> provided a significant life-saving CV benefit</a:t>
            </a:r>
            <a:r>
              <a:rPr lang="en-US" sz="2100" baseline="30000" dirty="0"/>
              <a:t>1</a:t>
            </a:r>
            <a:endParaRPr lang="en-US" sz="1400" baseline="30000" dirty="0"/>
          </a:p>
        </p:txBody>
      </p:sp>
      <p:sp>
        <p:nvSpPr>
          <p:cNvPr id="13" name="TextBox 12"/>
          <p:cNvSpPr txBox="1"/>
          <p:nvPr/>
        </p:nvSpPr>
        <p:spPr>
          <a:xfrm>
            <a:off x="1101975" y="3762897"/>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4668</a:t>
            </a:r>
          </a:p>
        </p:txBody>
      </p:sp>
      <p:sp>
        <p:nvSpPr>
          <p:cNvPr id="14" name="TextBox 13"/>
          <p:cNvSpPr txBox="1"/>
          <p:nvPr/>
        </p:nvSpPr>
        <p:spPr>
          <a:xfrm>
            <a:off x="1101975" y="3896961"/>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4672</a:t>
            </a:r>
          </a:p>
        </p:txBody>
      </p:sp>
      <p:sp>
        <p:nvSpPr>
          <p:cNvPr id="15" name="TextBox 14"/>
          <p:cNvSpPr txBox="1"/>
          <p:nvPr/>
        </p:nvSpPr>
        <p:spPr>
          <a:xfrm>
            <a:off x="1774554" y="3762897"/>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4641</a:t>
            </a:r>
          </a:p>
        </p:txBody>
      </p:sp>
      <p:sp>
        <p:nvSpPr>
          <p:cNvPr id="16" name="TextBox 15"/>
          <p:cNvSpPr txBox="1"/>
          <p:nvPr/>
        </p:nvSpPr>
        <p:spPr>
          <a:xfrm>
            <a:off x="1774554" y="3896961"/>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4648</a:t>
            </a:r>
          </a:p>
        </p:txBody>
      </p:sp>
      <p:sp>
        <p:nvSpPr>
          <p:cNvPr id="17" name="TextBox 16"/>
          <p:cNvSpPr txBox="1"/>
          <p:nvPr/>
        </p:nvSpPr>
        <p:spPr>
          <a:xfrm>
            <a:off x="2494634" y="3762897"/>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4599</a:t>
            </a:r>
          </a:p>
        </p:txBody>
      </p:sp>
      <p:sp>
        <p:nvSpPr>
          <p:cNvPr id="18" name="TextBox 17"/>
          <p:cNvSpPr txBox="1"/>
          <p:nvPr/>
        </p:nvSpPr>
        <p:spPr>
          <a:xfrm>
            <a:off x="2494634" y="3896961"/>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4601</a:t>
            </a:r>
          </a:p>
        </p:txBody>
      </p:sp>
      <p:sp>
        <p:nvSpPr>
          <p:cNvPr id="19" name="TextBox 18"/>
          <p:cNvSpPr txBox="1"/>
          <p:nvPr/>
        </p:nvSpPr>
        <p:spPr>
          <a:xfrm>
            <a:off x="3262215" y="3762897"/>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4558</a:t>
            </a:r>
          </a:p>
        </p:txBody>
      </p:sp>
      <p:sp>
        <p:nvSpPr>
          <p:cNvPr id="20" name="TextBox 19"/>
          <p:cNvSpPr txBox="1"/>
          <p:nvPr/>
        </p:nvSpPr>
        <p:spPr>
          <a:xfrm>
            <a:off x="3262215" y="3896961"/>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4546</a:t>
            </a:r>
          </a:p>
        </p:txBody>
      </p:sp>
      <p:sp>
        <p:nvSpPr>
          <p:cNvPr id="21" name="TextBox 20"/>
          <p:cNvSpPr txBox="1"/>
          <p:nvPr/>
        </p:nvSpPr>
        <p:spPr>
          <a:xfrm>
            <a:off x="3910287" y="3762897"/>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4505</a:t>
            </a:r>
          </a:p>
        </p:txBody>
      </p:sp>
      <p:sp>
        <p:nvSpPr>
          <p:cNvPr id="22" name="TextBox 21"/>
          <p:cNvSpPr txBox="1"/>
          <p:nvPr/>
        </p:nvSpPr>
        <p:spPr>
          <a:xfrm>
            <a:off x="3910287" y="3896961"/>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4479</a:t>
            </a:r>
          </a:p>
        </p:txBody>
      </p:sp>
      <p:sp>
        <p:nvSpPr>
          <p:cNvPr id="23" name="TextBox 22"/>
          <p:cNvSpPr txBox="1"/>
          <p:nvPr/>
        </p:nvSpPr>
        <p:spPr>
          <a:xfrm>
            <a:off x="4630368" y="3762897"/>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4445</a:t>
            </a:r>
          </a:p>
        </p:txBody>
      </p:sp>
      <p:sp>
        <p:nvSpPr>
          <p:cNvPr id="24" name="TextBox 23"/>
          <p:cNvSpPr txBox="1"/>
          <p:nvPr/>
        </p:nvSpPr>
        <p:spPr>
          <a:xfrm>
            <a:off x="4630368" y="3896961"/>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4407</a:t>
            </a:r>
          </a:p>
        </p:txBody>
      </p:sp>
      <p:sp>
        <p:nvSpPr>
          <p:cNvPr id="25" name="TextBox 24"/>
          <p:cNvSpPr txBox="1"/>
          <p:nvPr/>
        </p:nvSpPr>
        <p:spPr>
          <a:xfrm>
            <a:off x="5302947" y="3762897"/>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4382</a:t>
            </a:r>
          </a:p>
        </p:txBody>
      </p:sp>
      <p:sp>
        <p:nvSpPr>
          <p:cNvPr id="26" name="TextBox 25"/>
          <p:cNvSpPr txBox="1"/>
          <p:nvPr/>
        </p:nvSpPr>
        <p:spPr>
          <a:xfrm>
            <a:off x="5302947" y="3896961"/>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4338</a:t>
            </a:r>
          </a:p>
        </p:txBody>
      </p:sp>
      <p:sp>
        <p:nvSpPr>
          <p:cNvPr id="27" name="TextBox 26"/>
          <p:cNvSpPr txBox="1"/>
          <p:nvPr/>
        </p:nvSpPr>
        <p:spPr>
          <a:xfrm>
            <a:off x="6070527" y="3762897"/>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4322</a:t>
            </a:r>
          </a:p>
        </p:txBody>
      </p:sp>
      <p:sp>
        <p:nvSpPr>
          <p:cNvPr id="28" name="TextBox 27"/>
          <p:cNvSpPr txBox="1"/>
          <p:nvPr/>
        </p:nvSpPr>
        <p:spPr>
          <a:xfrm>
            <a:off x="6070527" y="3896961"/>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4267</a:t>
            </a:r>
          </a:p>
        </p:txBody>
      </p:sp>
      <p:sp>
        <p:nvSpPr>
          <p:cNvPr id="29" name="TextBox 28"/>
          <p:cNvSpPr txBox="1"/>
          <p:nvPr/>
        </p:nvSpPr>
        <p:spPr>
          <a:xfrm>
            <a:off x="6743106" y="3762897"/>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1723</a:t>
            </a:r>
          </a:p>
        </p:txBody>
      </p:sp>
      <p:sp>
        <p:nvSpPr>
          <p:cNvPr id="30" name="TextBox 29"/>
          <p:cNvSpPr txBox="1"/>
          <p:nvPr/>
        </p:nvSpPr>
        <p:spPr>
          <a:xfrm>
            <a:off x="6743106" y="3896961"/>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1709</a:t>
            </a:r>
          </a:p>
        </p:txBody>
      </p:sp>
      <p:sp>
        <p:nvSpPr>
          <p:cNvPr id="31" name="TextBox 30"/>
          <p:cNvSpPr txBox="1"/>
          <p:nvPr/>
        </p:nvSpPr>
        <p:spPr>
          <a:xfrm>
            <a:off x="7463187" y="3762897"/>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484</a:t>
            </a:r>
          </a:p>
        </p:txBody>
      </p:sp>
      <p:sp>
        <p:nvSpPr>
          <p:cNvPr id="32" name="TextBox 31"/>
          <p:cNvSpPr txBox="1"/>
          <p:nvPr/>
        </p:nvSpPr>
        <p:spPr>
          <a:xfrm>
            <a:off x="7463187" y="3896961"/>
            <a:ext cx="528562" cy="261610"/>
          </a:xfrm>
          <a:prstGeom prst="rect">
            <a:avLst/>
          </a:prstGeom>
          <a:noFill/>
        </p:spPr>
        <p:txBody>
          <a:bodyPr wrap="square" lIns="68573" tIns="34289" rIns="68573" bIns="34289" rtlCol="0">
            <a:normAutofit/>
          </a:bodyPr>
          <a:lstStyle/>
          <a:p>
            <a:pPr algn="ctr" defTabSz="685715"/>
            <a:r>
              <a:rPr lang="en-US" sz="800" dirty="0">
                <a:solidFill>
                  <a:srgbClr val="5F5F5F"/>
                </a:solidFill>
                <a:cs typeface="Arial" panose="020B0604020202020204" pitchFamily="34" charset="0"/>
              </a:rPr>
              <a:t>465</a:t>
            </a:r>
          </a:p>
        </p:txBody>
      </p:sp>
      <p:sp>
        <p:nvSpPr>
          <p:cNvPr id="36" name="Rounded Rectangle 35"/>
          <p:cNvSpPr/>
          <p:nvPr/>
        </p:nvSpPr>
        <p:spPr>
          <a:xfrm>
            <a:off x="5847490" y="2648083"/>
            <a:ext cx="2030138" cy="52832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Autofit/>
          </a:bodyPr>
          <a:lstStyle/>
          <a:p>
            <a:pPr algn="ctr" defTabSz="685715"/>
            <a:r>
              <a:rPr lang="en-US" sz="1100" dirty="0">
                <a:solidFill>
                  <a:srgbClr val="5F5F5F"/>
                </a:solidFill>
                <a:cs typeface="Arial" panose="020B0604020202020204" pitchFamily="34" charset="0"/>
              </a:rPr>
              <a:t>HR=0.78</a:t>
            </a:r>
          </a:p>
          <a:p>
            <a:pPr algn="ctr" defTabSz="685715"/>
            <a:r>
              <a:rPr lang="en-US" sz="1100" dirty="0">
                <a:solidFill>
                  <a:srgbClr val="5F5F5F"/>
                </a:solidFill>
                <a:cs typeface="Arial" panose="020B0604020202020204" pitchFamily="34" charset="0"/>
              </a:rPr>
              <a:t>95% CI (0.66 ; 0.93)</a:t>
            </a:r>
          </a:p>
          <a:p>
            <a:pPr algn="ctr" defTabSz="685715"/>
            <a:r>
              <a:rPr lang="en-US" sz="1100" dirty="0">
                <a:solidFill>
                  <a:srgbClr val="5F5F5F"/>
                </a:solidFill>
                <a:cs typeface="Arial" panose="020B0604020202020204" pitchFamily="34" charset="0"/>
              </a:rPr>
              <a:t>p=0.007</a:t>
            </a:r>
          </a:p>
        </p:txBody>
      </p:sp>
      <p:sp>
        <p:nvSpPr>
          <p:cNvPr id="39" name="TextBox 38"/>
          <p:cNvSpPr txBox="1"/>
          <p:nvPr/>
        </p:nvSpPr>
        <p:spPr>
          <a:xfrm>
            <a:off x="246116" y="3605454"/>
            <a:ext cx="1324552" cy="261610"/>
          </a:xfrm>
          <a:prstGeom prst="rect">
            <a:avLst/>
          </a:prstGeom>
          <a:noFill/>
        </p:spPr>
        <p:txBody>
          <a:bodyPr wrap="square" lIns="68573" tIns="34289" rIns="68573" bIns="34289" rtlCol="0">
            <a:normAutofit/>
          </a:bodyPr>
          <a:lstStyle/>
          <a:p>
            <a:pPr defTabSz="685715"/>
            <a:r>
              <a:rPr lang="en-US" sz="800" b="1" dirty="0">
                <a:solidFill>
                  <a:srgbClr val="5F5F5F"/>
                </a:solidFill>
                <a:cs typeface="Arial" panose="020B0604020202020204" pitchFamily="34" charset="0"/>
              </a:rPr>
              <a:t>Patients at risk</a:t>
            </a:r>
          </a:p>
        </p:txBody>
      </p:sp>
      <p:sp>
        <p:nvSpPr>
          <p:cNvPr id="40" name="TextBox 39"/>
          <p:cNvSpPr txBox="1"/>
          <p:nvPr/>
        </p:nvSpPr>
        <p:spPr>
          <a:xfrm>
            <a:off x="250207" y="3762897"/>
            <a:ext cx="948282" cy="261610"/>
          </a:xfrm>
          <a:prstGeom prst="rect">
            <a:avLst/>
          </a:prstGeom>
          <a:noFill/>
        </p:spPr>
        <p:txBody>
          <a:bodyPr wrap="square" lIns="68573" tIns="34289" rIns="68573" bIns="34289" rtlCol="0">
            <a:noAutofit/>
          </a:bodyPr>
          <a:lstStyle/>
          <a:p>
            <a:pPr defTabSz="685715"/>
            <a:r>
              <a:rPr lang="en-US" sz="800" dirty="0" err="1">
                <a:solidFill>
                  <a:srgbClr val="5F5F5F"/>
                </a:solidFill>
                <a:cs typeface="Arial" panose="020B0604020202020204" pitchFamily="34" charset="0"/>
              </a:rPr>
              <a:t>Liraglutide</a:t>
            </a:r>
            <a:endParaRPr lang="en-US" sz="800" dirty="0">
              <a:solidFill>
                <a:srgbClr val="5F5F5F"/>
              </a:solidFill>
              <a:cs typeface="Arial" panose="020B0604020202020204" pitchFamily="34" charset="0"/>
            </a:endParaRPr>
          </a:p>
        </p:txBody>
      </p:sp>
      <p:sp>
        <p:nvSpPr>
          <p:cNvPr id="41" name="TextBox 40"/>
          <p:cNvSpPr txBox="1"/>
          <p:nvPr/>
        </p:nvSpPr>
        <p:spPr>
          <a:xfrm>
            <a:off x="250207" y="3896961"/>
            <a:ext cx="838820" cy="261610"/>
          </a:xfrm>
          <a:prstGeom prst="rect">
            <a:avLst/>
          </a:prstGeom>
          <a:noFill/>
        </p:spPr>
        <p:txBody>
          <a:bodyPr wrap="square" lIns="68573" tIns="34289" rIns="68573" bIns="34289" rtlCol="0">
            <a:normAutofit/>
          </a:bodyPr>
          <a:lstStyle/>
          <a:p>
            <a:pPr defTabSz="685715"/>
            <a:r>
              <a:rPr lang="en-US" sz="800" dirty="0">
                <a:solidFill>
                  <a:srgbClr val="5F5F5F"/>
                </a:solidFill>
                <a:cs typeface="Arial" panose="020B0604020202020204" pitchFamily="34" charset="0"/>
              </a:rPr>
              <a:t>Placebo</a:t>
            </a:r>
          </a:p>
        </p:txBody>
      </p:sp>
      <p:sp>
        <p:nvSpPr>
          <p:cNvPr id="33" name="Rectangle 5"/>
          <p:cNvSpPr>
            <a:spLocks noChangeArrowheads="1"/>
          </p:cNvSpPr>
          <p:nvPr/>
        </p:nvSpPr>
        <p:spPr bwMode="auto">
          <a:xfrm>
            <a:off x="1235063" y="3329999"/>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0</a:t>
            </a:r>
            <a:endParaRPr lang="en-US" altLang="en-US" sz="1600">
              <a:solidFill>
                <a:srgbClr val="001965"/>
              </a:solidFill>
            </a:endParaRPr>
          </a:p>
        </p:txBody>
      </p:sp>
      <p:sp>
        <p:nvSpPr>
          <p:cNvPr id="34" name="Rectangle 6"/>
          <p:cNvSpPr>
            <a:spLocks noChangeArrowheads="1"/>
          </p:cNvSpPr>
          <p:nvPr/>
        </p:nvSpPr>
        <p:spPr bwMode="auto">
          <a:xfrm>
            <a:off x="1947056" y="3329999"/>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6</a:t>
            </a:r>
            <a:endParaRPr lang="en-US" altLang="en-US" sz="1600">
              <a:solidFill>
                <a:srgbClr val="636462"/>
              </a:solidFill>
            </a:endParaRPr>
          </a:p>
        </p:txBody>
      </p:sp>
      <p:sp>
        <p:nvSpPr>
          <p:cNvPr id="35" name="Rectangle 7"/>
          <p:cNvSpPr>
            <a:spLocks noChangeArrowheads="1"/>
          </p:cNvSpPr>
          <p:nvPr/>
        </p:nvSpPr>
        <p:spPr bwMode="auto">
          <a:xfrm>
            <a:off x="2612616"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12</a:t>
            </a:r>
            <a:endParaRPr lang="en-US" altLang="en-US" sz="1600">
              <a:solidFill>
                <a:srgbClr val="001965"/>
              </a:solidFill>
            </a:endParaRPr>
          </a:p>
        </p:txBody>
      </p:sp>
      <p:sp>
        <p:nvSpPr>
          <p:cNvPr id="37" name="Rectangle 8"/>
          <p:cNvSpPr>
            <a:spLocks noChangeArrowheads="1"/>
          </p:cNvSpPr>
          <p:nvPr/>
        </p:nvSpPr>
        <p:spPr bwMode="auto">
          <a:xfrm>
            <a:off x="3318657"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18</a:t>
            </a:r>
            <a:endParaRPr lang="en-US" altLang="en-US" sz="1600">
              <a:solidFill>
                <a:srgbClr val="001965"/>
              </a:solidFill>
            </a:endParaRPr>
          </a:p>
        </p:txBody>
      </p:sp>
      <p:sp>
        <p:nvSpPr>
          <p:cNvPr id="45" name="Rectangle 9"/>
          <p:cNvSpPr>
            <a:spLocks noChangeArrowheads="1"/>
          </p:cNvSpPr>
          <p:nvPr/>
        </p:nvSpPr>
        <p:spPr bwMode="auto">
          <a:xfrm>
            <a:off x="4031843"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24</a:t>
            </a:r>
            <a:endParaRPr lang="en-US" altLang="en-US" sz="1600">
              <a:solidFill>
                <a:srgbClr val="001965"/>
              </a:solidFill>
            </a:endParaRPr>
          </a:p>
        </p:txBody>
      </p:sp>
      <p:sp>
        <p:nvSpPr>
          <p:cNvPr id="46" name="Rectangle 10"/>
          <p:cNvSpPr>
            <a:spLocks noChangeArrowheads="1"/>
          </p:cNvSpPr>
          <p:nvPr/>
        </p:nvSpPr>
        <p:spPr bwMode="auto">
          <a:xfrm>
            <a:off x="4736693"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30</a:t>
            </a:r>
            <a:endParaRPr lang="en-US" altLang="en-US" sz="1600">
              <a:solidFill>
                <a:srgbClr val="001965"/>
              </a:solidFill>
            </a:endParaRPr>
          </a:p>
        </p:txBody>
      </p:sp>
      <p:sp>
        <p:nvSpPr>
          <p:cNvPr id="47" name="Rectangle 11"/>
          <p:cNvSpPr>
            <a:spLocks noChangeArrowheads="1"/>
          </p:cNvSpPr>
          <p:nvPr/>
        </p:nvSpPr>
        <p:spPr bwMode="auto">
          <a:xfrm>
            <a:off x="5449877"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36</a:t>
            </a:r>
            <a:endParaRPr lang="en-US" altLang="en-US" sz="1600">
              <a:solidFill>
                <a:srgbClr val="001965"/>
              </a:solidFill>
            </a:endParaRPr>
          </a:p>
        </p:txBody>
      </p:sp>
      <p:sp>
        <p:nvSpPr>
          <p:cNvPr id="48" name="Rectangle 12"/>
          <p:cNvSpPr>
            <a:spLocks noChangeArrowheads="1"/>
          </p:cNvSpPr>
          <p:nvPr/>
        </p:nvSpPr>
        <p:spPr bwMode="auto">
          <a:xfrm>
            <a:off x="6154727"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42</a:t>
            </a:r>
            <a:endParaRPr lang="en-US" altLang="en-US" sz="1600">
              <a:solidFill>
                <a:srgbClr val="001965"/>
              </a:solidFill>
            </a:endParaRPr>
          </a:p>
        </p:txBody>
      </p:sp>
      <p:sp>
        <p:nvSpPr>
          <p:cNvPr id="49" name="Rectangle 13"/>
          <p:cNvSpPr>
            <a:spLocks noChangeArrowheads="1"/>
          </p:cNvSpPr>
          <p:nvPr/>
        </p:nvSpPr>
        <p:spPr bwMode="auto">
          <a:xfrm>
            <a:off x="6866721"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48</a:t>
            </a:r>
            <a:endParaRPr lang="en-US" altLang="en-US" sz="1600">
              <a:solidFill>
                <a:srgbClr val="001965"/>
              </a:solidFill>
            </a:endParaRPr>
          </a:p>
        </p:txBody>
      </p:sp>
      <p:sp>
        <p:nvSpPr>
          <p:cNvPr id="50" name="Rectangle 14"/>
          <p:cNvSpPr>
            <a:spLocks noChangeArrowheads="1"/>
          </p:cNvSpPr>
          <p:nvPr/>
        </p:nvSpPr>
        <p:spPr bwMode="auto">
          <a:xfrm>
            <a:off x="7573952"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54</a:t>
            </a:r>
            <a:endParaRPr lang="en-US" altLang="en-US" sz="1600">
              <a:solidFill>
                <a:srgbClr val="001965"/>
              </a:solidFill>
            </a:endParaRPr>
          </a:p>
        </p:txBody>
      </p:sp>
      <p:sp>
        <p:nvSpPr>
          <p:cNvPr id="51" name="Line 15"/>
          <p:cNvSpPr>
            <a:spLocks noChangeShapeType="1"/>
          </p:cNvSpPr>
          <p:nvPr/>
        </p:nvSpPr>
        <p:spPr bwMode="auto">
          <a:xfrm>
            <a:off x="1271974" y="3277610"/>
            <a:ext cx="6400802"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2" name="Line 16"/>
          <p:cNvSpPr>
            <a:spLocks noChangeShapeType="1"/>
          </p:cNvSpPr>
          <p:nvPr/>
        </p:nvSpPr>
        <p:spPr bwMode="auto">
          <a:xfrm>
            <a:off x="1282688"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3" name="Line 17"/>
          <p:cNvSpPr>
            <a:spLocks noChangeShapeType="1"/>
          </p:cNvSpPr>
          <p:nvPr/>
        </p:nvSpPr>
        <p:spPr bwMode="auto">
          <a:xfrm>
            <a:off x="1989919"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4" name="Line 18"/>
          <p:cNvSpPr>
            <a:spLocks noChangeShapeType="1"/>
          </p:cNvSpPr>
          <p:nvPr/>
        </p:nvSpPr>
        <p:spPr bwMode="auto">
          <a:xfrm>
            <a:off x="2699531"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5" name="Line 19"/>
          <p:cNvSpPr>
            <a:spLocks noChangeShapeType="1"/>
          </p:cNvSpPr>
          <p:nvPr/>
        </p:nvSpPr>
        <p:spPr bwMode="auto">
          <a:xfrm>
            <a:off x="3407954"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6" name="Line 20"/>
          <p:cNvSpPr>
            <a:spLocks noChangeShapeType="1"/>
          </p:cNvSpPr>
          <p:nvPr/>
        </p:nvSpPr>
        <p:spPr bwMode="auto">
          <a:xfrm>
            <a:off x="4117567"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7" name="Line 21"/>
          <p:cNvSpPr>
            <a:spLocks noChangeShapeType="1"/>
          </p:cNvSpPr>
          <p:nvPr/>
        </p:nvSpPr>
        <p:spPr bwMode="auto">
          <a:xfrm>
            <a:off x="4825988"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8" name="Line 22"/>
          <p:cNvSpPr>
            <a:spLocks noChangeShapeType="1"/>
          </p:cNvSpPr>
          <p:nvPr/>
        </p:nvSpPr>
        <p:spPr bwMode="auto">
          <a:xfrm>
            <a:off x="5535602"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59" name="Line 23"/>
          <p:cNvSpPr>
            <a:spLocks noChangeShapeType="1"/>
          </p:cNvSpPr>
          <p:nvPr/>
        </p:nvSpPr>
        <p:spPr bwMode="auto">
          <a:xfrm>
            <a:off x="6244024"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0" name="Line 24"/>
          <p:cNvSpPr>
            <a:spLocks noChangeShapeType="1"/>
          </p:cNvSpPr>
          <p:nvPr/>
        </p:nvSpPr>
        <p:spPr bwMode="auto">
          <a:xfrm>
            <a:off x="6953636"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1" name="Line 25"/>
          <p:cNvSpPr>
            <a:spLocks noChangeShapeType="1"/>
          </p:cNvSpPr>
          <p:nvPr/>
        </p:nvSpPr>
        <p:spPr bwMode="auto">
          <a:xfrm>
            <a:off x="7662059"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2" name="Rectangle 26"/>
          <p:cNvSpPr>
            <a:spLocks noChangeArrowheads="1"/>
          </p:cNvSpPr>
          <p:nvPr/>
        </p:nvSpPr>
        <p:spPr bwMode="auto">
          <a:xfrm>
            <a:off x="1141004" y="3203791"/>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0</a:t>
            </a:r>
            <a:endParaRPr lang="en-US" altLang="en-US" sz="1600">
              <a:solidFill>
                <a:srgbClr val="001965"/>
              </a:solidFill>
            </a:endParaRPr>
          </a:p>
        </p:txBody>
      </p:sp>
      <p:sp>
        <p:nvSpPr>
          <p:cNvPr id="63" name="Rectangle 27"/>
          <p:cNvSpPr>
            <a:spLocks noChangeArrowheads="1"/>
          </p:cNvSpPr>
          <p:nvPr/>
        </p:nvSpPr>
        <p:spPr bwMode="auto">
          <a:xfrm>
            <a:off x="1141004" y="2716826"/>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5</a:t>
            </a:r>
            <a:endParaRPr lang="en-US" altLang="en-US" sz="1600">
              <a:solidFill>
                <a:srgbClr val="001965"/>
              </a:solidFill>
            </a:endParaRPr>
          </a:p>
        </p:txBody>
      </p:sp>
      <p:sp>
        <p:nvSpPr>
          <p:cNvPr id="64" name="Rectangle 28"/>
          <p:cNvSpPr>
            <a:spLocks noChangeArrowheads="1"/>
          </p:cNvSpPr>
          <p:nvPr/>
        </p:nvSpPr>
        <p:spPr bwMode="auto">
          <a:xfrm>
            <a:off x="1055279" y="2231051"/>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10</a:t>
            </a:r>
            <a:endParaRPr lang="en-US" altLang="en-US" sz="1600">
              <a:solidFill>
                <a:srgbClr val="001965"/>
              </a:solidFill>
            </a:endParaRPr>
          </a:p>
        </p:txBody>
      </p:sp>
      <p:sp>
        <p:nvSpPr>
          <p:cNvPr id="65" name="Rectangle 29"/>
          <p:cNvSpPr>
            <a:spLocks noChangeArrowheads="1"/>
          </p:cNvSpPr>
          <p:nvPr/>
        </p:nvSpPr>
        <p:spPr bwMode="auto">
          <a:xfrm>
            <a:off x="1055279" y="1744085"/>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15</a:t>
            </a:r>
            <a:endParaRPr lang="en-US" altLang="en-US" sz="1600">
              <a:solidFill>
                <a:srgbClr val="001965"/>
              </a:solidFill>
            </a:endParaRPr>
          </a:p>
        </p:txBody>
      </p:sp>
      <p:sp>
        <p:nvSpPr>
          <p:cNvPr id="66" name="Rectangle 30"/>
          <p:cNvSpPr>
            <a:spLocks noChangeArrowheads="1"/>
          </p:cNvSpPr>
          <p:nvPr/>
        </p:nvSpPr>
        <p:spPr bwMode="auto">
          <a:xfrm>
            <a:off x="1055279" y="1258310"/>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20</a:t>
            </a:r>
            <a:endParaRPr lang="en-US" altLang="en-US" sz="1600">
              <a:solidFill>
                <a:srgbClr val="001965"/>
              </a:solidFill>
            </a:endParaRPr>
          </a:p>
        </p:txBody>
      </p:sp>
      <p:sp>
        <p:nvSpPr>
          <p:cNvPr id="67" name="Line 31"/>
          <p:cNvSpPr>
            <a:spLocks noChangeShapeType="1"/>
          </p:cNvSpPr>
          <p:nvPr/>
        </p:nvSpPr>
        <p:spPr bwMode="auto">
          <a:xfrm flipV="1">
            <a:off x="1282688" y="1327366"/>
            <a:ext cx="0" cy="195977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8" name="Line 32"/>
          <p:cNvSpPr>
            <a:spLocks noChangeShapeType="1"/>
          </p:cNvSpPr>
          <p:nvPr/>
        </p:nvSpPr>
        <p:spPr bwMode="auto">
          <a:xfrm flipH="1">
            <a:off x="1244588" y="3277610"/>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69" name="Line 33"/>
          <p:cNvSpPr>
            <a:spLocks noChangeShapeType="1"/>
          </p:cNvSpPr>
          <p:nvPr/>
        </p:nvSpPr>
        <p:spPr bwMode="auto">
          <a:xfrm flipH="1">
            <a:off x="1244588" y="2793025"/>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70" name="Line 34"/>
          <p:cNvSpPr>
            <a:spLocks noChangeShapeType="1"/>
          </p:cNvSpPr>
          <p:nvPr/>
        </p:nvSpPr>
        <p:spPr bwMode="auto">
          <a:xfrm flipH="1">
            <a:off x="1244588" y="2307250"/>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71" name="Line 35"/>
          <p:cNvSpPr>
            <a:spLocks noChangeShapeType="1"/>
          </p:cNvSpPr>
          <p:nvPr/>
        </p:nvSpPr>
        <p:spPr bwMode="auto">
          <a:xfrm flipH="1">
            <a:off x="1244588" y="1822665"/>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72" name="Line 36"/>
          <p:cNvSpPr>
            <a:spLocks noChangeShapeType="1"/>
          </p:cNvSpPr>
          <p:nvPr/>
        </p:nvSpPr>
        <p:spPr bwMode="auto">
          <a:xfrm flipH="1">
            <a:off x="1244588" y="1336890"/>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75" name="Rectangle 62"/>
          <p:cNvSpPr>
            <a:spLocks noChangeArrowheads="1"/>
          </p:cNvSpPr>
          <p:nvPr/>
        </p:nvSpPr>
        <p:spPr bwMode="auto">
          <a:xfrm>
            <a:off x="812392" y="1989355"/>
            <a:ext cx="49293"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b="1">
                <a:solidFill>
                  <a:srgbClr val="001965"/>
                </a:solidFill>
                <a:latin typeface="Verdana" panose="020B0604030504040204" pitchFamily="34" charset="0"/>
              </a:rPr>
              <a:t> </a:t>
            </a:r>
            <a:endParaRPr lang="en-US" altLang="en-US" sz="1600">
              <a:solidFill>
                <a:srgbClr val="001965"/>
              </a:solidFill>
            </a:endParaRPr>
          </a:p>
        </p:txBody>
      </p:sp>
      <p:sp>
        <p:nvSpPr>
          <p:cNvPr id="77" name="Rectangle 67"/>
          <p:cNvSpPr>
            <a:spLocks noChangeArrowheads="1"/>
          </p:cNvSpPr>
          <p:nvPr/>
        </p:nvSpPr>
        <p:spPr bwMode="auto">
          <a:xfrm>
            <a:off x="3178729" y="3507860"/>
            <a:ext cx="2543966"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000" b="1" dirty="0">
                <a:solidFill>
                  <a:srgbClr val="5F5F5F"/>
                </a:solidFill>
                <a:latin typeface="Verdana" panose="020B0604030504040204" pitchFamily="34" charset="0"/>
              </a:rPr>
              <a:t>Time from </a:t>
            </a:r>
            <a:r>
              <a:rPr lang="en-US" altLang="en-US" sz="1000" b="1" dirty="0" err="1">
                <a:solidFill>
                  <a:srgbClr val="5F5F5F"/>
                </a:solidFill>
                <a:latin typeface="Verdana" panose="020B0604030504040204" pitchFamily="34" charset="0"/>
              </a:rPr>
              <a:t>randomisation</a:t>
            </a:r>
            <a:r>
              <a:rPr lang="en-US" altLang="en-US" sz="1000" b="1" dirty="0">
                <a:solidFill>
                  <a:srgbClr val="5F5F5F"/>
                </a:solidFill>
                <a:latin typeface="Verdana" panose="020B0604030504040204" pitchFamily="34" charset="0"/>
              </a:rPr>
              <a:t> (months)</a:t>
            </a:r>
            <a:endParaRPr lang="en-US" altLang="en-US" sz="1000" dirty="0">
              <a:solidFill>
                <a:srgbClr val="5F5F5F"/>
              </a:solidFill>
            </a:endParaRPr>
          </a:p>
        </p:txBody>
      </p:sp>
      <p:sp>
        <p:nvSpPr>
          <p:cNvPr id="85" name="Rectangle 76"/>
          <p:cNvSpPr>
            <a:spLocks noChangeArrowheads="1"/>
          </p:cNvSpPr>
          <p:nvPr/>
        </p:nvSpPr>
        <p:spPr bwMode="auto">
          <a:xfrm>
            <a:off x="1235063" y="3329999"/>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0</a:t>
            </a:r>
            <a:endParaRPr lang="en-US" altLang="en-US" sz="1600">
              <a:solidFill>
                <a:srgbClr val="636462"/>
              </a:solidFill>
            </a:endParaRPr>
          </a:p>
        </p:txBody>
      </p:sp>
      <p:sp>
        <p:nvSpPr>
          <p:cNvPr id="86" name="Rectangle 77"/>
          <p:cNvSpPr>
            <a:spLocks noChangeArrowheads="1"/>
          </p:cNvSpPr>
          <p:nvPr/>
        </p:nvSpPr>
        <p:spPr bwMode="auto">
          <a:xfrm>
            <a:off x="1947056" y="3329999"/>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001965"/>
                </a:solidFill>
                <a:latin typeface="Verdana" panose="020B0604030504040204" pitchFamily="34" charset="0"/>
              </a:rPr>
              <a:t>6</a:t>
            </a:r>
            <a:endParaRPr lang="en-US" altLang="en-US" sz="1600">
              <a:solidFill>
                <a:srgbClr val="001965"/>
              </a:solidFill>
            </a:endParaRPr>
          </a:p>
        </p:txBody>
      </p:sp>
      <p:sp>
        <p:nvSpPr>
          <p:cNvPr id="87" name="Rectangle 78"/>
          <p:cNvSpPr>
            <a:spLocks noChangeArrowheads="1"/>
          </p:cNvSpPr>
          <p:nvPr/>
        </p:nvSpPr>
        <p:spPr bwMode="auto">
          <a:xfrm>
            <a:off x="2612616"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12</a:t>
            </a:r>
            <a:endParaRPr lang="en-US" altLang="en-US" sz="1600">
              <a:solidFill>
                <a:srgbClr val="636462"/>
              </a:solidFill>
            </a:endParaRPr>
          </a:p>
        </p:txBody>
      </p:sp>
      <p:sp>
        <p:nvSpPr>
          <p:cNvPr id="88" name="Rectangle 79"/>
          <p:cNvSpPr>
            <a:spLocks noChangeArrowheads="1"/>
          </p:cNvSpPr>
          <p:nvPr/>
        </p:nvSpPr>
        <p:spPr bwMode="auto">
          <a:xfrm>
            <a:off x="3318657"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18</a:t>
            </a:r>
            <a:endParaRPr lang="en-US" altLang="en-US" sz="1600">
              <a:solidFill>
                <a:srgbClr val="636462"/>
              </a:solidFill>
            </a:endParaRPr>
          </a:p>
        </p:txBody>
      </p:sp>
      <p:sp>
        <p:nvSpPr>
          <p:cNvPr id="89" name="Rectangle 80"/>
          <p:cNvSpPr>
            <a:spLocks noChangeArrowheads="1"/>
          </p:cNvSpPr>
          <p:nvPr/>
        </p:nvSpPr>
        <p:spPr bwMode="auto">
          <a:xfrm>
            <a:off x="4031843"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24</a:t>
            </a:r>
            <a:endParaRPr lang="en-US" altLang="en-US" sz="1600">
              <a:solidFill>
                <a:srgbClr val="636462"/>
              </a:solidFill>
            </a:endParaRPr>
          </a:p>
        </p:txBody>
      </p:sp>
      <p:sp>
        <p:nvSpPr>
          <p:cNvPr id="90" name="Rectangle 81"/>
          <p:cNvSpPr>
            <a:spLocks noChangeArrowheads="1"/>
          </p:cNvSpPr>
          <p:nvPr/>
        </p:nvSpPr>
        <p:spPr bwMode="auto">
          <a:xfrm>
            <a:off x="4736693"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30</a:t>
            </a:r>
            <a:endParaRPr lang="en-US" altLang="en-US" sz="1600">
              <a:solidFill>
                <a:srgbClr val="636462"/>
              </a:solidFill>
            </a:endParaRPr>
          </a:p>
        </p:txBody>
      </p:sp>
      <p:sp>
        <p:nvSpPr>
          <p:cNvPr id="91" name="Rectangle 82"/>
          <p:cNvSpPr>
            <a:spLocks noChangeArrowheads="1"/>
          </p:cNvSpPr>
          <p:nvPr/>
        </p:nvSpPr>
        <p:spPr bwMode="auto">
          <a:xfrm>
            <a:off x="5449877"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36</a:t>
            </a:r>
            <a:endParaRPr lang="en-US" altLang="en-US" sz="1600">
              <a:solidFill>
                <a:srgbClr val="636462"/>
              </a:solidFill>
            </a:endParaRPr>
          </a:p>
        </p:txBody>
      </p:sp>
      <p:sp>
        <p:nvSpPr>
          <p:cNvPr id="92" name="Rectangle 83"/>
          <p:cNvSpPr>
            <a:spLocks noChangeArrowheads="1"/>
          </p:cNvSpPr>
          <p:nvPr/>
        </p:nvSpPr>
        <p:spPr bwMode="auto">
          <a:xfrm>
            <a:off x="6154727"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42</a:t>
            </a:r>
            <a:endParaRPr lang="en-US" altLang="en-US" sz="1600">
              <a:solidFill>
                <a:srgbClr val="636462"/>
              </a:solidFill>
            </a:endParaRPr>
          </a:p>
        </p:txBody>
      </p:sp>
      <p:sp>
        <p:nvSpPr>
          <p:cNvPr id="93" name="Rectangle 84"/>
          <p:cNvSpPr>
            <a:spLocks noChangeArrowheads="1"/>
          </p:cNvSpPr>
          <p:nvPr/>
        </p:nvSpPr>
        <p:spPr bwMode="auto">
          <a:xfrm>
            <a:off x="6866721"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48</a:t>
            </a:r>
            <a:endParaRPr lang="en-US" altLang="en-US" sz="1600">
              <a:solidFill>
                <a:srgbClr val="636462"/>
              </a:solidFill>
            </a:endParaRPr>
          </a:p>
        </p:txBody>
      </p:sp>
      <p:sp>
        <p:nvSpPr>
          <p:cNvPr id="94" name="Rectangle 85"/>
          <p:cNvSpPr>
            <a:spLocks noChangeArrowheads="1"/>
          </p:cNvSpPr>
          <p:nvPr/>
        </p:nvSpPr>
        <p:spPr bwMode="auto">
          <a:xfrm>
            <a:off x="7573952" y="3329999"/>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54</a:t>
            </a:r>
            <a:endParaRPr lang="en-US" altLang="en-US" sz="1600">
              <a:solidFill>
                <a:srgbClr val="636462"/>
              </a:solidFill>
            </a:endParaRPr>
          </a:p>
        </p:txBody>
      </p:sp>
      <p:sp>
        <p:nvSpPr>
          <p:cNvPr id="95" name="Line 86"/>
          <p:cNvSpPr>
            <a:spLocks noChangeShapeType="1"/>
          </p:cNvSpPr>
          <p:nvPr/>
        </p:nvSpPr>
        <p:spPr bwMode="auto">
          <a:xfrm>
            <a:off x="1271974" y="3277610"/>
            <a:ext cx="6400802" cy="0"/>
          </a:xfrm>
          <a:prstGeom prst="line">
            <a:avLst/>
          </a:prstGeom>
          <a:noFill/>
          <a:ln w="1905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dirty="0">
              <a:solidFill>
                <a:srgbClr val="001965"/>
              </a:solidFill>
            </a:endParaRPr>
          </a:p>
        </p:txBody>
      </p:sp>
      <p:sp>
        <p:nvSpPr>
          <p:cNvPr id="96" name="Line 87"/>
          <p:cNvSpPr>
            <a:spLocks noChangeShapeType="1"/>
          </p:cNvSpPr>
          <p:nvPr/>
        </p:nvSpPr>
        <p:spPr bwMode="auto">
          <a:xfrm>
            <a:off x="1282688"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7" name="Line 88"/>
          <p:cNvSpPr>
            <a:spLocks noChangeShapeType="1"/>
          </p:cNvSpPr>
          <p:nvPr/>
        </p:nvSpPr>
        <p:spPr bwMode="auto">
          <a:xfrm>
            <a:off x="1989919"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8" name="Line 89"/>
          <p:cNvSpPr>
            <a:spLocks noChangeShapeType="1"/>
          </p:cNvSpPr>
          <p:nvPr/>
        </p:nvSpPr>
        <p:spPr bwMode="auto">
          <a:xfrm>
            <a:off x="2699531"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99" name="Line 90"/>
          <p:cNvSpPr>
            <a:spLocks noChangeShapeType="1"/>
          </p:cNvSpPr>
          <p:nvPr/>
        </p:nvSpPr>
        <p:spPr bwMode="auto">
          <a:xfrm>
            <a:off x="3407954"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0" name="Line 91"/>
          <p:cNvSpPr>
            <a:spLocks noChangeShapeType="1"/>
          </p:cNvSpPr>
          <p:nvPr/>
        </p:nvSpPr>
        <p:spPr bwMode="auto">
          <a:xfrm>
            <a:off x="4117567"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1" name="Line 92"/>
          <p:cNvSpPr>
            <a:spLocks noChangeShapeType="1"/>
          </p:cNvSpPr>
          <p:nvPr/>
        </p:nvSpPr>
        <p:spPr bwMode="auto">
          <a:xfrm>
            <a:off x="4825988"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2" name="Line 93"/>
          <p:cNvSpPr>
            <a:spLocks noChangeShapeType="1"/>
          </p:cNvSpPr>
          <p:nvPr/>
        </p:nvSpPr>
        <p:spPr bwMode="auto">
          <a:xfrm>
            <a:off x="5535602"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3" name="Line 94"/>
          <p:cNvSpPr>
            <a:spLocks noChangeShapeType="1"/>
          </p:cNvSpPr>
          <p:nvPr/>
        </p:nvSpPr>
        <p:spPr bwMode="auto">
          <a:xfrm>
            <a:off x="6244024"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4" name="Line 95"/>
          <p:cNvSpPr>
            <a:spLocks noChangeShapeType="1"/>
          </p:cNvSpPr>
          <p:nvPr/>
        </p:nvSpPr>
        <p:spPr bwMode="auto">
          <a:xfrm>
            <a:off x="6953636"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5" name="Line 96"/>
          <p:cNvSpPr>
            <a:spLocks noChangeShapeType="1"/>
          </p:cNvSpPr>
          <p:nvPr/>
        </p:nvSpPr>
        <p:spPr bwMode="auto">
          <a:xfrm>
            <a:off x="7662059" y="3277616"/>
            <a:ext cx="0" cy="35719"/>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06" name="Rectangle 97"/>
          <p:cNvSpPr>
            <a:spLocks noChangeArrowheads="1"/>
          </p:cNvSpPr>
          <p:nvPr/>
        </p:nvSpPr>
        <p:spPr bwMode="auto">
          <a:xfrm>
            <a:off x="1141004" y="3203791"/>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0</a:t>
            </a:r>
            <a:endParaRPr lang="en-US" altLang="en-US" sz="1600">
              <a:solidFill>
                <a:srgbClr val="636462"/>
              </a:solidFill>
            </a:endParaRPr>
          </a:p>
        </p:txBody>
      </p:sp>
      <p:sp>
        <p:nvSpPr>
          <p:cNvPr id="107" name="Rectangle 98"/>
          <p:cNvSpPr>
            <a:spLocks noChangeArrowheads="1"/>
          </p:cNvSpPr>
          <p:nvPr/>
        </p:nvSpPr>
        <p:spPr bwMode="auto">
          <a:xfrm>
            <a:off x="1141004" y="2716826"/>
            <a:ext cx="9137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5</a:t>
            </a:r>
            <a:endParaRPr lang="en-US" altLang="en-US" sz="1600">
              <a:solidFill>
                <a:srgbClr val="636462"/>
              </a:solidFill>
            </a:endParaRPr>
          </a:p>
        </p:txBody>
      </p:sp>
      <p:sp>
        <p:nvSpPr>
          <p:cNvPr id="108" name="Rectangle 99"/>
          <p:cNvSpPr>
            <a:spLocks noChangeArrowheads="1"/>
          </p:cNvSpPr>
          <p:nvPr/>
        </p:nvSpPr>
        <p:spPr bwMode="auto">
          <a:xfrm>
            <a:off x="1055279" y="2231051"/>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10</a:t>
            </a:r>
            <a:endParaRPr lang="en-US" altLang="en-US" sz="1600">
              <a:solidFill>
                <a:srgbClr val="636462"/>
              </a:solidFill>
            </a:endParaRPr>
          </a:p>
        </p:txBody>
      </p:sp>
      <p:sp>
        <p:nvSpPr>
          <p:cNvPr id="109" name="Rectangle 100"/>
          <p:cNvSpPr>
            <a:spLocks noChangeArrowheads="1"/>
          </p:cNvSpPr>
          <p:nvPr/>
        </p:nvSpPr>
        <p:spPr bwMode="auto">
          <a:xfrm>
            <a:off x="1055279" y="1744085"/>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a:solidFill>
                  <a:srgbClr val="636462"/>
                </a:solidFill>
                <a:latin typeface="Verdana" panose="020B0604030504040204" pitchFamily="34" charset="0"/>
              </a:rPr>
              <a:t>15</a:t>
            </a:r>
            <a:endParaRPr lang="en-US" altLang="en-US" sz="1600">
              <a:solidFill>
                <a:srgbClr val="636462"/>
              </a:solidFill>
            </a:endParaRPr>
          </a:p>
        </p:txBody>
      </p:sp>
      <p:sp>
        <p:nvSpPr>
          <p:cNvPr id="110" name="Rectangle 101"/>
          <p:cNvSpPr>
            <a:spLocks noChangeArrowheads="1"/>
          </p:cNvSpPr>
          <p:nvPr/>
        </p:nvSpPr>
        <p:spPr bwMode="auto">
          <a:xfrm>
            <a:off x="1055279" y="1258310"/>
            <a:ext cx="18274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dirty="0">
                <a:solidFill>
                  <a:srgbClr val="636462"/>
                </a:solidFill>
                <a:latin typeface="Verdana" panose="020B0604030504040204" pitchFamily="34" charset="0"/>
              </a:rPr>
              <a:t>20</a:t>
            </a:r>
            <a:endParaRPr lang="en-US" altLang="en-US" sz="1600" dirty="0">
              <a:solidFill>
                <a:srgbClr val="636462"/>
              </a:solidFill>
            </a:endParaRPr>
          </a:p>
        </p:txBody>
      </p:sp>
      <p:sp>
        <p:nvSpPr>
          <p:cNvPr id="111" name="Line 103"/>
          <p:cNvSpPr>
            <a:spLocks noChangeShapeType="1"/>
          </p:cNvSpPr>
          <p:nvPr/>
        </p:nvSpPr>
        <p:spPr bwMode="auto">
          <a:xfrm flipH="1">
            <a:off x="1244588" y="3277610"/>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12" name="Line 104"/>
          <p:cNvSpPr>
            <a:spLocks noChangeShapeType="1"/>
          </p:cNvSpPr>
          <p:nvPr/>
        </p:nvSpPr>
        <p:spPr bwMode="auto">
          <a:xfrm flipH="1">
            <a:off x="1244588" y="2793025"/>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13" name="Line 105"/>
          <p:cNvSpPr>
            <a:spLocks noChangeShapeType="1"/>
          </p:cNvSpPr>
          <p:nvPr/>
        </p:nvSpPr>
        <p:spPr bwMode="auto">
          <a:xfrm flipH="1">
            <a:off x="1244588" y="2307250"/>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14" name="Line 106"/>
          <p:cNvSpPr>
            <a:spLocks noChangeShapeType="1"/>
          </p:cNvSpPr>
          <p:nvPr/>
        </p:nvSpPr>
        <p:spPr bwMode="auto">
          <a:xfrm flipH="1">
            <a:off x="1244588" y="1822665"/>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15" name="Line 107"/>
          <p:cNvSpPr>
            <a:spLocks noChangeShapeType="1"/>
          </p:cNvSpPr>
          <p:nvPr/>
        </p:nvSpPr>
        <p:spPr bwMode="auto">
          <a:xfrm flipH="1">
            <a:off x="1244588" y="1336890"/>
            <a:ext cx="38100" cy="0"/>
          </a:xfrm>
          <a:prstGeom prst="line">
            <a:avLst/>
          </a:prstGeom>
          <a:noFill/>
          <a:ln w="25400">
            <a:solidFill>
              <a:srgbClr val="5F5F5F"/>
            </a:solidFill>
            <a:prstDash val="solid"/>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pPr defTabSz="914243"/>
            <a:endParaRPr lang="en-GB" sz="1600">
              <a:solidFill>
                <a:srgbClr val="001965"/>
              </a:solidFill>
            </a:endParaRPr>
          </a:p>
        </p:txBody>
      </p:sp>
      <p:sp>
        <p:nvSpPr>
          <p:cNvPr id="148" name="TextBox 147"/>
          <p:cNvSpPr txBox="1"/>
          <p:nvPr/>
        </p:nvSpPr>
        <p:spPr>
          <a:xfrm rot="16200000">
            <a:off x="-542041" y="2077014"/>
            <a:ext cx="2267776" cy="376930"/>
          </a:xfrm>
          <a:prstGeom prst="rect">
            <a:avLst/>
          </a:prstGeom>
          <a:noFill/>
        </p:spPr>
        <p:txBody>
          <a:bodyPr wrap="square" lIns="68573" tIns="34289" rIns="68573" bIns="34289" rtlCol="0">
            <a:spAutoFit/>
          </a:bodyPr>
          <a:lstStyle/>
          <a:p>
            <a:pPr algn="ctr" defTabSz="914243"/>
            <a:r>
              <a:rPr lang="en-GB" sz="1000" b="1" dirty="0">
                <a:solidFill>
                  <a:srgbClr val="5F5F5F"/>
                </a:solidFill>
                <a:cs typeface="Arial" panose="020B0604020202020204" pitchFamily="34" charset="0"/>
              </a:rPr>
              <a:t>Patients with </a:t>
            </a:r>
            <a:br>
              <a:rPr lang="en-GB" sz="1000" b="1" dirty="0">
                <a:solidFill>
                  <a:srgbClr val="5F5F5F"/>
                </a:solidFill>
                <a:cs typeface="Arial" panose="020B0604020202020204" pitchFamily="34" charset="0"/>
              </a:rPr>
            </a:br>
            <a:r>
              <a:rPr lang="en-GB" sz="1000" b="1" dirty="0">
                <a:solidFill>
                  <a:srgbClr val="5F5F5F"/>
                </a:solidFill>
                <a:cs typeface="Arial" panose="020B0604020202020204" pitchFamily="34" charset="0"/>
              </a:rPr>
              <a:t>an event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641" y="1638534"/>
            <a:ext cx="6373418" cy="1634782"/>
          </a:xfrm>
          <a:prstGeom prst="rect">
            <a:avLst/>
          </a:prstGeom>
        </p:spPr>
      </p:pic>
      <p:sp>
        <p:nvSpPr>
          <p:cNvPr id="4" name="Pentagon 3"/>
          <p:cNvSpPr/>
          <p:nvPr/>
        </p:nvSpPr>
        <p:spPr>
          <a:xfrm rot="5400000">
            <a:off x="5380176" y="1463351"/>
            <a:ext cx="413920" cy="950259"/>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a:solidFill>
                <a:srgbClr val="FFFFFF"/>
              </a:solidFill>
            </a:endParaRPr>
          </a:p>
        </p:txBody>
      </p:sp>
      <p:sp>
        <p:nvSpPr>
          <p:cNvPr id="149" name="Pentagon 148"/>
          <p:cNvSpPr/>
          <p:nvPr/>
        </p:nvSpPr>
        <p:spPr>
          <a:xfrm rot="5400000">
            <a:off x="6446706" y="1463351"/>
            <a:ext cx="413920" cy="95025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a:solidFill>
                <a:srgbClr val="FFFFFF"/>
              </a:solidFill>
            </a:endParaRPr>
          </a:p>
        </p:txBody>
      </p:sp>
      <p:sp>
        <p:nvSpPr>
          <p:cNvPr id="74" name="Rectangle 38"/>
          <p:cNvSpPr>
            <a:spLocks noChangeArrowheads="1"/>
          </p:cNvSpPr>
          <p:nvPr/>
        </p:nvSpPr>
        <p:spPr bwMode="auto">
          <a:xfrm>
            <a:off x="5318056" y="1776715"/>
            <a:ext cx="551834"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dirty="0">
                <a:solidFill>
                  <a:srgbClr val="FFFFFF"/>
                </a:solidFill>
                <a:latin typeface="Verdana" panose="020B0604030504040204" pitchFamily="34" charset="0"/>
              </a:rPr>
              <a:t>Placebo</a:t>
            </a:r>
            <a:endParaRPr lang="en-US" altLang="en-US" sz="1600" dirty="0">
              <a:solidFill>
                <a:srgbClr val="FFFFFF"/>
              </a:solidFill>
            </a:endParaRPr>
          </a:p>
        </p:txBody>
      </p:sp>
      <p:sp>
        <p:nvSpPr>
          <p:cNvPr id="117" name="Rectangle 109"/>
          <p:cNvSpPr>
            <a:spLocks noChangeArrowheads="1"/>
          </p:cNvSpPr>
          <p:nvPr/>
        </p:nvSpPr>
        <p:spPr bwMode="auto">
          <a:xfrm>
            <a:off x="6227839" y="1760195"/>
            <a:ext cx="874038"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715"/>
            <a:r>
              <a:rPr lang="en-US" altLang="en-US" sz="1100" b="1" dirty="0" err="1">
                <a:solidFill>
                  <a:srgbClr val="FFFFFF"/>
                </a:solidFill>
                <a:latin typeface="Verdana" panose="020B0604030504040204" pitchFamily="34" charset="0"/>
              </a:rPr>
              <a:t>Liraglutide</a:t>
            </a:r>
            <a:endParaRPr lang="en-US" altLang="en-US" sz="1600" b="1" dirty="0">
              <a:solidFill>
                <a:srgbClr val="FFFFFF"/>
              </a:solidFill>
            </a:endParaRPr>
          </a:p>
        </p:txBody>
      </p:sp>
      <p:grpSp>
        <p:nvGrpSpPr>
          <p:cNvPr id="118" name="Group 117"/>
          <p:cNvGrpSpPr/>
          <p:nvPr/>
        </p:nvGrpSpPr>
        <p:grpSpPr>
          <a:xfrm>
            <a:off x="7795841" y="1307397"/>
            <a:ext cx="1300800" cy="2160000"/>
            <a:chOff x="10368977" y="1655109"/>
            <a:chExt cx="1734400" cy="2880000"/>
          </a:xfrm>
        </p:grpSpPr>
        <p:pic>
          <p:nvPicPr>
            <p:cNvPr id="119" name="Picture 1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8977" y="1655109"/>
              <a:ext cx="1734400" cy="2880000"/>
            </a:xfrm>
            <a:prstGeom prst="rect">
              <a:avLst/>
            </a:prstGeom>
          </p:spPr>
        </p:pic>
        <p:sp>
          <p:nvSpPr>
            <p:cNvPr id="120" name="TextBox 119"/>
            <p:cNvSpPr txBox="1"/>
            <p:nvPr/>
          </p:nvSpPr>
          <p:spPr>
            <a:xfrm>
              <a:off x="10490033" y="2227008"/>
              <a:ext cx="1492289" cy="1395253"/>
            </a:xfrm>
            <a:prstGeom prst="rect">
              <a:avLst/>
            </a:prstGeom>
            <a:noFill/>
          </p:spPr>
          <p:txBody>
            <a:bodyPr wrap="none" rtlCol="0">
              <a:spAutoFit/>
            </a:bodyPr>
            <a:lstStyle/>
            <a:p>
              <a:pPr algn="ctr" defTabSz="685715"/>
              <a:r>
                <a:rPr lang="en-US" sz="2700" b="1" dirty="0">
                  <a:solidFill>
                    <a:srgbClr val="FFFFFF"/>
                  </a:solidFill>
                </a:rPr>
                <a:t>22%</a:t>
              </a:r>
            </a:p>
            <a:p>
              <a:pPr algn="ctr" defTabSz="685715"/>
              <a:r>
                <a:rPr lang="en-US" sz="2100" b="1" dirty="0">
                  <a:solidFill>
                    <a:srgbClr val="FFFFFF"/>
                  </a:solidFill>
                </a:rPr>
                <a:t>RRR</a:t>
              </a:r>
              <a:endParaRPr lang="en-US" sz="2400" b="1" dirty="0">
                <a:solidFill>
                  <a:srgbClr val="FFFFFF"/>
                </a:solidFill>
              </a:endParaRPr>
            </a:p>
            <a:p>
              <a:pPr algn="ctr" defTabSz="685715"/>
              <a:r>
                <a:rPr lang="en-US" sz="1400" b="1" dirty="0">
                  <a:solidFill>
                    <a:srgbClr val="FFFFFF"/>
                  </a:solidFill>
                </a:rPr>
                <a:t>CV death</a:t>
              </a:r>
            </a:p>
          </p:txBody>
        </p:sp>
      </p:grpSp>
      <p:sp>
        <p:nvSpPr>
          <p:cNvPr id="121" name="Rectangle 120"/>
          <p:cNvSpPr/>
          <p:nvPr/>
        </p:nvSpPr>
        <p:spPr>
          <a:xfrm>
            <a:off x="881109" y="4719623"/>
            <a:ext cx="6361840" cy="223136"/>
          </a:xfrm>
          <a:prstGeom prst="rect">
            <a:avLst/>
          </a:prstGeom>
        </p:spPr>
        <p:txBody>
          <a:bodyPr wrap="square" lIns="68573" tIns="34289" rIns="68573" bIns="34289">
            <a:spAutoFit/>
          </a:bodyPr>
          <a:lstStyle/>
          <a:p>
            <a:pPr defTabSz="685715"/>
            <a:r>
              <a:rPr lang="en-GB" sz="500" dirty="0">
                <a:solidFill>
                  <a:srgbClr val="82786F"/>
                </a:solidFill>
              </a:rPr>
              <a:t>*High cardiovascular risk was defined as ≥50 years with at least </a:t>
            </a:r>
            <a:r>
              <a:rPr lang="en-GB" sz="500">
                <a:solidFill>
                  <a:srgbClr val="82786F"/>
                </a:solidFill>
              </a:rPr>
              <a:t>1coexisting cardiovascular </a:t>
            </a:r>
            <a:r>
              <a:rPr lang="en-GB" sz="500" dirty="0">
                <a:solidFill>
                  <a:srgbClr val="82786F"/>
                </a:solidFill>
              </a:rPr>
              <a:t>condition or ≥60 years with at least 1 cardiovascular risk factor as determined by </a:t>
            </a:r>
            <a:r>
              <a:rPr lang="en-GB" sz="500">
                <a:solidFill>
                  <a:srgbClr val="82786F"/>
                </a:solidFill>
              </a:rPr>
              <a:t>the investigator.</a:t>
            </a:r>
          </a:p>
          <a:p>
            <a:pPr defTabSz="685715"/>
            <a:r>
              <a:rPr lang="en-GB" sz="500" dirty="0">
                <a:solidFill>
                  <a:srgbClr val="82786F"/>
                </a:solidFill>
              </a:rPr>
              <a:t>1. </a:t>
            </a:r>
            <a:r>
              <a:rPr lang="it-IT" sz="500" dirty="0">
                <a:solidFill>
                  <a:srgbClr val="82786F"/>
                </a:solidFill>
              </a:rPr>
              <a:t>Marso et al. </a:t>
            </a:r>
            <a:r>
              <a:rPr lang="it-IT" sz="500" dirty="0" err="1">
                <a:solidFill>
                  <a:srgbClr val="82786F"/>
                </a:solidFill>
              </a:rPr>
              <a:t>N</a:t>
            </a:r>
            <a:r>
              <a:rPr lang="it-IT" sz="500" dirty="0">
                <a:solidFill>
                  <a:srgbClr val="82786F"/>
                </a:solidFill>
              </a:rPr>
              <a:t> </a:t>
            </a:r>
            <a:r>
              <a:rPr lang="it-IT" sz="500" dirty="0" err="1">
                <a:solidFill>
                  <a:srgbClr val="82786F"/>
                </a:solidFill>
              </a:rPr>
              <a:t>Engl</a:t>
            </a:r>
            <a:r>
              <a:rPr lang="it-IT" sz="500" dirty="0">
                <a:solidFill>
                  <a:srgbClr val="82786F"/>
                </a:solidFill>
              </a:rPr>
              <a:t> </a:t>
            </a:r>
            <a:r>
              <a:rPr lang="it-IT" sz="500" dirty="0" err="1">
                <a:solidFill>
                  <a:srgbClr val="82786F"/>
                </a:solidFill>
              </a:rPr>
              <a:t>J</a:t>
            </a:r>
            <a:r>
              <a:rPr lang="it-IT" sz="500" dirty="0">
                <a:solidFill>
                  <a:srgbClr val="82786F"/>
                </a:solidFill>
              </a:rPr>
              <a:t> </a:t>
            </a:r>
            <a:r>
              <a:rPr lang="it-IT" sz="500" dirty="0" err="1">
                <a:solidFill>
                  <a:srgbClr val="82786F"/>
                </a:solidFill>
              </a:rPr>
              <a:t>Med</a:t>
            </a:r>
            <a:r>
              <a:rPr lang="it-IT" sz="500" dirty="0">
                <a:solidFill>
                  <a:srgbClr val="82786F"/>
                </a:solidFill>
              </a:rPr>
              <a:t> 2016;375:311–22.</a:t>
            </a:r>
          </a:p>
        </p:txBody>
      </p:sp>
    </p:spTree>
    <p:extLst>
      <p:ext uri="{BB962C8B-B14F-4D97-AF65-F5344CB8AC3E}">
        <p14:creationId xmlns:p14="http://schemas.microsoft.com/office/powerpoint/2010/main" val="331901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505 meeting sl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1164" y="1256111"/>
            <a:ext cx="2237185" cy="317182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8435" name="AutoShape 3"/>
          <p:cNvSpPr>
            <a:spLocks noChangeArrowheads="1"/>
          </p:cNvSpPr>
          <p:nvPr/>
        </p:nvSpPr>
        <p:spPr bwMode="auto">
          <a:xfrm>
            <a:off x="4377928" y="2336035"/>
            <a:ext cx="651272" cy="364331"/>
          </a:xfrm>
          <a:custGeom>
            <a:avLst/>
            <a:gdLst>
              <a:gd name="T0" fmla="*/ 651272 w 21600"/>
              <a:gd name="T1" fmla="*/ 0 h 21600"/>
              <a:gd name="T2" fmla="*/ 0 w 21600"/>
              <a:gd name="T3" fmla="*/ 242888 h 21600"/>
              <a:gd name="T4" fmla="*/ 651272 w 21600"/>
              <a:gd name="T5" fmla="*/ 485775 h 21600"/>
              <a:gd name="T6" fmla="*/ 868362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5C8A"/>
          </a:solidFill>
          <a:ln w="12700">
            <a:solidFill>
              <a:schemeClr val="tx1"/>
            </a:solidFill>
            <a:miter lim="800000"/>
            <a:headEnd type="none" w="sm" len="sm"/>
            <a:tailEnd type="none" w="sm" len="sm"/>
          </a:ln>
          <a:effectLst/>
        </p:spPr>
        <p:txBody>
          <a:bodyPr wrap="none" lIns="121880" tIns="60940" rIns="121880" bIns="60940" anchor="ctr"/>
          <a:lstStyle/>
          <a:p>
            <a:pPr defTabSz="914014" fontAlgn="base">
              <a:spcBef>
                <a:spcPct val="0"/>
              </a:spcBef>
              <a:spcAft>
                <a:spcPct val="0"/>
              </a:spcAft>
            </a:pPr>
            <a:endParaRPr lang="he-IL" sz="2000" dirty="0">
              <a:solidFill>
                <a:srgbClr val="000000"/>
              </a:solidFill>
            </a:endParaRPr>
          </a:p>
        </p:txBody>
      </p:sp>
      <p:sp>
        <p:nvSpPr>
          <p:cNvPr id="18436" name="AutoShape 4"/>
          <p:cNvSpPr>
            <a:spLocks noChangeArrowheads="1"/>
          </p:cNvSpPr>
          <p:nvPr/>
        </p:nvSpPr>
        <p:spPr bwMode="auto">
          <a:xfrm rot="10800000">
            <a:off x="4158853" y="2911107"/>
            <a:ext cx="651272" cy="364331"/>
          </a:xfrm>
          <a:custGeom>
            <a:avLst/>
            <a:gdLst>
              <a:gd name="T0" fmla="*/ 651272 w 21600"/>
              <a:gd name="T1" fmla="*/ 0 h 21600"/>
              <a:gd name="T2" fmla="*/ 0 w 21600"/>
              <a:gd name="T3" fmla="*/ 242888 h 21600"/>
              <a:gd name="T4" fmla="*/ 651272 w 21600"/>
              <a:gd name="T5" fmla="*/ 485775 h 21600"/>
              <a:gd name="T6" fmla="*/ 868362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5C8A"/>
          </a:solidFill>
          <a:ln w="12700">
            <a:solidFill>
              <a:schemeClr val="tx1"/>
            </a:solidFill>
            <a:miter lim="800000"/>
            <a:headEnd type="none" w="sm" len="sm"/>
            <a:tailEnd type="none" w="sm" len="sm"/>
          </a:ln>
          <a:effectLst/>
        </p:spPr>
        <p:txBody>
          <a:bodyPr wrap="none" lIns="121880" tIns="60940" rIns="121880" bIns="60940" anchor="ctr"/>
          <a:lstStyle/>
          <a:p>
            <a:pPr defTabSz="914014" fontAlgn="base">
              <a:spcBef>
                <a:spcPct val="0"/>
              </a:spcBef>
              <a:spcAft>
                <a:spcPct val="0"/>
              </a:spcAft>
            </a:pPr>
            <a:endParaRPr lang="he-IL" sz="2000" dirty="0">
              <a:solidFill>
                <a:srgbClr val="000000"/>
              </a:solidFill>
            </a:endParaRPr>
          </a:p>
        </p:txBody>
      </p:sp>
      <p:pic>
        <p:nvPicPr>
          <p:cNvPr id="18437" name="Picture 5" descr="HI RES evans heart-CMYK COL"/>
          <p:cNvPicPr>
            <a:picLocks noChangeAspect="1" noChangeArrowheads="1"/>
          </p:cNvPicPr>
          <p:nvPr/>
        </p:nvPicPr>
        <p:blipFill>
          <a:blip r:embed="rId4" cstate="print">
            <a:lum bright="4000"/>
            <a:extLst>
              <a:ext uri="{28A0092B-C50C-407E-A947-70E740481C1C}">
                <a14:useLocalDpi xmlns:a14="http://schemas.microsoft.com/office/drawing/2010/main" val="0"/>
              </a:ext>
            </a:extLst>
          </a:blip>
          <a:srcRect r="24072" b="2747"/>
          <a:stretch>
            <a:fillRect/>
          </a:stretch>
        </p:blipFill>
        <p:spPr bwMode="auto">
          <a:xfrm>
            <a:off x="1675210" y="1294211"/>
            <a:ext cx="2243138" cy="3150394"/>
          </a:xfrm>
          <a:prstGeom prst="rect">
            <a:avLst/>
          </a:prstGeom>
          <a:noFill/>
          <a:ln w="12700">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pPr algn="ctr"/>
            <a:r>
              <a:rPr lang="he-IL" dirty="0" smtClean="0"/>
              <a:t>DM – CVD – </a:t>
            </a:r>
            <a:r>
              <a:rPr lang="he-IL" dirty="0" err="1" smtClean="0"/>
              <a:t>Renal</a:t>
            </a:r>
            <a:r>
              <a:rPr lang="he-IL" dirty="0" smtClean="0"/>
              <a:t> </a:t>
            </a:r>
            <a:r>
              <a:rPr lang="he-IL" dirty="0" err="1" smtClean="0"/>
              <a:t>Disease</a:t>
            </a:r>
            <a:r>
              <a:rPr lang="he-IL" dirty="0" smtClean="0"/>
              <a:t> = </a:t>
            </a:r>
            <a:r>
              <a:rPr lang="he-IL" dirty="0" err="1" smtClean="0"/>
              <a:t>Deadly</a:t>
            </a:r>
            <a:r>
              <a:rPr lang="he-IL" dirty="0" smtClean="0"/>
              <a:t> </a:t>
            </a:r>
            <a:r>
              <a:rPr lang="he-IL" dirty="0" err="1" smtClean="0"/>
              <a:t>Triad</a:t>
            </a:r>
            <a:endParaRPr lang="he-IL" dirty="0"/>
          </a:p>
        </p:txBody>
      </p:sp>
      <p:sp>
        <p:nvSpPr>
          <p:cNvPr id="8" name="Footer Placeholder 1">
            <a:extLst>
              <a:ext uri="{FF2B5EF4-FFF2-40B4-BE49-F238E27FC236}">
                <a16:creationId xmlns:a16="http://schemas.microsoft.com/office/drawing/2014/main" id="{611DCEAB-8AD4-45EE-A116-28B1CE106048}"/>
              </a:ext>
            </a:extLst>
          </p:cNvPr>
          <p:cNvSpPr>
            <a:spLocks noGrp="1"/>
          </p:cNvSpPr>
          <p:nvPr>
            <p:ph type="ftr" sz="quarter" idx="4294967295"/>
          </p:nvPr>
        </p:nvSpPr>
        <p:spPr>
          <a:xfrm>
            <a:off x="3124200" y="4767263"/>
            <a:ext cx="2895600" cy="273844"/>
          </a:xfrm>
          <a:prstGeom prst="rect">
            <a:avLst/>
          </a:prstGeom>
        </p:spPr>
        <p:txBody>
          <a:bodyPr/>
          <a:lstStyle/>
          <a:p>
            <a:r>
              <a:rPr lang="he-IL" dirty="0" smtClean="0">
                <a:solidFill>
                  <a:prstClr val="black">
                    <a:tint val="75000"/>
                  </a:prstClr>
                </a:solidFill>
              </a:rPr>
              <a:t>HF, </a:t>
            </a:r>
            <a:r>
              <a:rPr lang="he-IL" dirty="0" err="1" smtClean="0">
                <a:solidFill>
                  <a:prstClr val="black">
                    <a:tint val="75000"/>
                  </a:prstClr>
                </a:solidFill>
              </a:rPr>
              <a:t>heart</a:t>
            </a:r>
            <a:r>
              <a:rPr lang="he-IL" dirty="0" smtClean="0">
                <a:solidFill>
                  <a:prstClr val="black">
                    <a:tint val="75000"/>
                  </a:prstClr>
                </a:solidFill>
              </a:rPr>
              <a:t> </a:t>
            </a:r>
            <a:r>
              <a:rPr lang="he-IL" dirty="0" err="1" smtClean="0">
                <a:solidFill>
                  <a:prstClr val="black">
                    <a:tint val="75000"/>
                  </a:prstClr>
                </a:solidFill>
              </a:rPr>
              <a:t>failure</a:t>
            </a:r>
            <a:endParaRPr lang="he-IL" dirty="0" smtClean="0">
              <a:solidFill>
                <a:prstClr val="black">
                  <a:tint val="75000"/>
                </a:prstClr>
              </a:solidFill>
            </a:endParaRPr>
          </a:p>
          <a:p>
            <a:r>
              <a:rPr lang="he-IL" dirty="0" err="1" smtClean="0">
                <a:solidFill>
                  <a:prstClr val="black">
                    <a:tint val="75000"/>
                  </a:prstClr>
                </a:solidFill>
              </a:rPr>
              <a:t>Sattar</a:t>
            </a:r>
            <a:r>
              <a:rPr lang="he-IL" dirty="0" smtClean="0">
                <a:solidFill>
                  <a:prstClr val="black">
                    <a:tint val="75000"/>
                  </a:prstClr>
                </a:solidFill>
              </a:rPr>
              <a:t> N. ESC 2017;FP </a:t>
            </a:r>
            <a:r>
              <a:rPr lang="he-IL" dirty="0" err="1" smtClean="0">
                <a:solidFill>
                  <a:prstClr val="black">
                    <a:tint val="75000"/>
                  </a:prstClr>
                </a:solidFill>
              </a:rPr>
              <a:t>Nr</a:t>
            </a:r>
            <a:r>
              <a:rPr lang="he-IL" dirty="0" smtClean="0">
                <a:solidFill>
                  <a:prstClr val="black">
                    <a:tint val="75000"/>
                  </a:prstClr>
                </a:solidFill>
              </a:rPr>
              <a:t> 4045 </a:t>
            </a:r>
            <a:endParaRPr lang="he-IL" dirty="0">
              <a:solidFill>
                <a:prstClr val="black">
                  <a:tint val="75000"/>
                </a:prstClr>
              </a:solidFill>
            </a:endParaRPr>
          </a:p>
        </p:txBody>
      </p:sp>
    </p:spTree>
    <p:extLst>
      <p:ext uri="{BB962C8B-B14F-4D97-AF65-F5344CB8AC3E}">
        <p14:creationId xmlns:p14="http://schemas.microsoft.com/office/powerpoint/2010/main" val="32488768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e-IL" dirty="0" err="1" smtClean="0"/>
              <a:t>Time</a:t>
            </a:r>
            <a:r>
              <a:rPr lang="he-IL" dirty="0" smtClean="0"/>
              <a:t> </a:t>
            </a:r>
            <a:r>
              <a:rPr lang="he-IL" dirty="0" err="1" smtClean="0"/>
              <a:t>to</a:t>
            </a:r>
            <a:r>
              <a:rPr lang="he-IL" dirty="0" smtClean="0"/>
              <a:t> </a:t>
            </a:r>
            <a:r>
              <a:rPr lang="he-IL" dirty="0" err="1" smtClean="0"/>
              <a:t>first</a:t>
            </a:r>
            <a:r>
              <a:rPr lang="he-IL" dirty="0" smtClean="0"/>
              <a:t> </a:t>
            </a:r>
            <a:r>
              <a:rPr lang="he-IL" dirty="0" err="1" smtClean="0"/>
              <a:t>renal</a:t>
            </a:r>
            <a:r>
              <a:rPr lang="he-IL" dirty="0" smtClean="0"/>
              <a:t> </a:t>
            </a:r>
            <a:r>
              <a:rPr lang="he-IL" dirty="0" err="1" smtClean="0"/>
              <a:t>outcome</a:t>
            </a:r>
            <a:r>
              <a:rPr lang="he-IL" dirty="0" smtClean="0"/>
              <a:t/>
            </a:r>
            <a:br>
              <a:rPr lang="he-IL" dirty="0" smtClean="0"/>
            </a:br>
            <a:r>
              <a:rPr lang="he-IL" sz="2200" b="0" dirty="0" err="1" smtClean="0"/>
              <a:t>Macroalbuminuria</a:t>
            </a:r>
            <a:r>
              <a:rPr lang="he-IL" sz="2200" b="0" dirty="0" smtClean="0"/>
              <a:t>, </a:t>
            </a:r>
            <a:r>
              <a:rPr lang="he-IL" sz="2200" b="0" dirty="0" err="1" smtClean="0"/>
              <a:t>doubling</a:t>
            </a:r>
            <a:r>
              <a:rPr lang="he-IL" sz="2200" b="0" dirty="0" smtClean="0"/>
              <a:t> </a:t>
            </a:r>
            <a:r>
              <a:rPr lang="he-IL" sz="2200" b="0" dirty="0" err="1" smtClean="0"/>
              <a:t>of</a:t>
            </a:r>
            <a:r>
              <a:rPr lang="he-IL" sz="2200" b="0" dirty="0" smtClean="0"/>
              <a:t> </a:t>
            </a:r>
            <a:r>
              <a:rPr lang="he-IL" sz="2200" b="0" dirty="0" err="1" smtClean="0"/>
              <a:t>serum</a:t>
            </a:r>
            <a:r>
              <a:rPr lang="he-IL" sz="2200" b="0" dirty="0" smtClean="0"/>
              <a:t> </a:t>
            </a:r>
            <a:r>
              <a:rPr lang="he-IL" sz="2200" b="0" dirty="0" err="1" smtClean="0"/>
              <a:t>creatinine</a:t>
            </a:r>
            <a:r>
              <a:rPr lang="he-IL" sz="2200" b="0" dirty="0" smtClean="0"/>
              <a:t>*, ESRD, </a:t>
            </a:r>
            <a:r>
              <a:rPr lang="he-IL" sz="2200" b="0" dirty="0" err="1" smtClean="0"/>
              <a:t>renal</a:t>
            </a:r>
            <a:r>
              <a:rPr lang="he-IL" sz="2200" b="0" dirty="0" smtClean="0"/>
              <a:t> </a:t>
            </a:r>
            <a:r>
              <a:rPr lang="he-IL" sz="2200" b="0" dirty="0" err="1" smtClean="0"/>
              <a:t>death</a:t>
            </a:r>
            <a:endParaRPr lang="he-IL" sz="4400" b="0" dirty="0"/>
          </a:p>
        </p:txBody>
      </p:sp>
      <p:sp>
        <p:nvSpPr>
          <p:cNvPr id="3" name="Text Placeholder 2"/>
          <p:cNvSpPr>
            <a:spLocks noGrp="1"/>
          </p:cNvSpPr>
          <p:nvPr>
            <p:ph type="body" sz="quarter" idx="10"/>
          </p:nvPr>
        </p:nvSpPr>
        <p:spPr>
          <a:xfrm>
            <a:off x="719092" y="4413251"/>
            <a:ext cx="8294548" cy="279400"/>
          </a:xfrm>
        </p:spPr>
        <p:txBody>
          <a:bodyPr/>
          <a:lstStyle/>
          <a:p>
            <a:pPr>
              <a:spcBef>
                <a:spcPts val="0"/>
              </a:spcBef>
            </a:pPr>
            <a:r>
              <a:rPr lang="he-IL" sz="900" dirty="0" smtClean="0">
                <a:solidFill>
                  <a:srgbClr val="000000"/>
                </a:solidFill>
              </a:rPr>
              <a:t>*</a:t>
            </a:r>
            <a:r>
              <a:rPr lang="he-IL" sz="900" dirty="0" err="1" smtClean="0">
                <a:solidFill>
                  <a:srgbClr val="000000"/>
                </a:solidFill>
              </a:rPr>
              <a:t>and</a:t>
            </a:r>
            <a:r>
              <a:rPr lang="he-IL" sz="900" dirty="0" smtClean="0">
                <a:solidFill>
                  <a:srgbClr val="000000"/>
                </a:solidFill>
              </a:rPr>
              <a:t> </a:t>
            </a:r>
            <a:r>
              <a:rPr lang="he-IL" sz="900" dirty="0" err="1" smtClean="0">
                <a:solidFill>
                  <a:srgbClr val="000000"/>
                </a:solidFill>
              </a:rPr>
              <a:t>eGFR</a:t>
            </a:r>
            <a:r>
              <a:rPr lang="he-IL" sz="900" dirty="0" smtClean="0">
                <a:solidFill>
                  <a:srgbClr val="000000"/>
                </a:solidFill>
              </a:rPr>
              <a:t> ≤45 </a:t>
            </a:r>
            <a:r>
              <a:rPr lang="he-IL" sz="900" dirty="0" err="1" smtClean="0">
                <a:solidFill>
                  <a:srgbClr val="000000"/>
                </a:solidFill>
              </a:rPr>
              <a:t>mL</a:t>
            </a:r>
            <a:r>
              <a:rPr lang="he-IL" sz="900" dirty="0" smtClean="0">
                <a:solidFill>
                  <a:srgbClr val="000000"/>
                </a:solidFill>
              </a:rPr>
              <a:t>/</a:t>
            </a:r>
            <a:r>
              <a:rPr lang="he-IL" sz="900" dirty="0" err="1" smtClean="0">
                <a:solidFill>
                  <a:srgbClr val="000000"/>
                </a:solidFill>
              </a:rPr>
              <a:t>min</a:t>
            </a:r>
            <a:r>
              <a:rPr lang="he-IL" sz="900" dirty="0" smtClean="0">
                <a:solidFill>
                  <a:srgbClr val="000000"/>
                </a:solidFill>
              </a:rPr>
              <a:t>/1.73 m</a:t>
            </a:r>
            <a:r>
              <a:rPr lang="he-IL" sz="900" baseline="30000" dirty="0" smtClean="0">
                <a:solidFill>
                  <a:srgbClr val="000000"/>
                </a:solidFill>
              </a:rPr>
              <a:t>2</a:t>
            </a:r>
            <a:r>
              <a:rPr lang="he-IL" sz="900" dirty="0" smtClean="0">
                <a:solidFill>
                  <a:srgbClr val="000000"/>
                </a:solidFill>
              </a:rPr>
              <a:t> </a:t>
            </a:r>
            <a:r>
              <a:rPr lang="he-IL" sz="900" dirty="0" err="1" smtClean="0">
                <a:solidFill>
                  <a:srgbClr val="000000"/>
                </a:solidFill>
              </a:rPr>
              <a:t>per</a:t>
            </a:r>
            <a:r>
              <a:rPr lang="he-IL" sz="900" dirty="0" smtClean="0">
                <a:solidFill>
                  <a:srgbClr val="000000"/>
                </a:solidFill>
              </a:rPr>
              <a:t> MDRD </a:t>
            </a:r>
          </a:p>
          <a:p>
            <a:pPr>
              <a:spcBef>
                <a:spcPts val="0"/>
              </a:spcBef>
            </a:pPr>
            <a:r>
              <a:rPr lang="he-IL" sz="900" dirty="0" err="1" smtClean="0">
                <a:solidFill>
                  <a:srgbClr val="000000"/>
                </a:solidFill>
              </a:rPr>
              <a:t>The</a:t>
            </a:r>
            <a:r>
              <a:rPr lang="he-IL" sz="900" dirty="0" smtClean="0">
                <a:solidFill>
                  <a:srgbClr val="000000"/>
                </a:solidFill>
              </a:rPr>
              <a:t> </a:t>
            </a:r>
            <a:r>
              <a:rPr lang="he-IL" sz="900" dirty="0" err="1" smtClean="0">
                <a:solidFill>
                  <a:srgbClr val="000000"/>
                </a:solidFill>
              </a:rPr>
              <a:t>cumulative</a:t>
            </a:r>
            <a:r>
              <a:rPr lang="he-IL" sz="900" dirty="0" smtClean="0">
                <a:solidFill>
                  <a:srgbClr val="000000"/>
                </a:solidFill>
              </a:rPr>
              <a:t> </a:t>
            </a:r>
            <a:r>
              <a:rPr lang="he-IL" sz="900" dirty="0" err="1" smtClean="0">
                <a:solidFill>
                  <a:srgbClr val="000000"/>
                </a:solidFill>
              </a:rPr>
              <a:t>incidences</a:t>
            </a:r>
            <a:r>
              <a:rPr lang="he-IL" sz="900" dirty="0" smtClean="0">
                <a:solidFill>
                  <a:srgbClr val="000000"/>
                </a:solidFill>
              </a:rPr>
              <a:t> </a:t>
            </a:r>
            <a:r>
              <a:rPr lang="he-IL" sz="900" dirty="0" err="1" smtClean="0">
                <a:solidFill>
                  <a:srgbClr val="000000"/>
                </a:solidFill>
              </a:rPr>
              <a:t>were</a:t>
            </a:r>
            <a:r>
              <a:rPr lang="he-IL" sz="900" dirty="0" smtClean="0">
                <a:solidFill>
                  <a:srgbClr val="000000"/>
                </a:solidFill>
              </a:rPr>
              <a:t> </a:t>
            </a:r>
            <a:r>
              <a:rPr lang="he-IL" sz="900" dirty="0" err="1" smtClean="0">
                <a:solidFill>
                  <a:srgbClr val="000000"/>
                </a:solidFill>
              </a:rPr>
              <a:t>estimated</a:t>
            </a:r>
            <a:r>
              <a:rPr lang="he-IL" sz="900" dirty="0" smtClean="0">
                <a:solidFill>
                  <a:srgbClr val="000000"/>
                </a:solidFill>
              </a:rPr>
              <a:t> </a:t>
            </a:r>
            <a:r>
              <a:rPr lang="he-IL" sz="900" dirty="0" err="1" smtClean="0">
                <a:solidFill>
                  <a:srgbClr val="000000"/>
                </a:solidFill>
              </a:rPr>
              <a:t>using</a:t>
            </a:r>
            <a:r>
              <a:rPr lang="he-IL" sz="900" dirty="0" smtClean="0">
                <a:solidFill>
                  <a:srgbClr val="000000"/>
                </a:solidFill>
              </a:rPr>
              <a:t> </a:t>
            </a:r>
            <a:r>
              <a:rPr lang="he-IL" sz="900" dirty="0" err="1" smtClean="0">
                <a:solidFill>
                  <a:srgbClr val="000000"/>
                </a:solidFill>
              </a:rPr>
              <a:t>the</a:t>
            </a:r>
            <a:r>
              <a:rPr lang="he-IL" sz="900" dirty="0" smtClean="0">
                <a:solidFill>
                  <a:srgbClr val="000000"/>
                </a:solidFill>
              </a:rPr>
              <a:t> Kaplan–</a:t>
            </a:r>
            <a:r>
              <a:rPr lang="he-IL" sz="900" dirty="0" err="1" smtClean="0">
                <a:solidFill>
                  <a:srgbClr val="000000"/>
                </a:solidFill>
              </a:rPr>
              <a:t>Meier</a:t>
            </a:r>
            <a:r>
              <a:rPr lang="he-IL" sz="900" dirty="0" smtClean="0">
                <a:solidFill>
                  <a:srgbClr val="000000"/>
                </a:solidFill>
              </a:rPr>
              <a:t> </a:t>
            </a:r>
            <a:r>
              <a:rPr lang="he-IL" sz="900" dirty="0" err="1" smtClean="0">
                <a:solidFill>
                  <a:srgbClr val="000000"/>
                </a:solidFill>
              </a:rPr>
              <a:t>method</a:t>
            </a:r>
            <a:r>
              <a:rPr lang="he-IL" sz="900" dirty="0" smtClean="0">
                <a:solidFill>
                  <a:srgbClr val="000000"/>
                </a:solidFill>
              </a:rPr>
              <a:t>, </a:t>
            </a:r>
            <a:r>
              <a:rPr lang="he-IL" sz="900" dirty="0" err="1" smtClean="0">
                <a:solidFill>
                  <a:srgbClr val="000000"/>
                </a:solidFill>
              </a:rPr>
              <a:t>and</a:t>
            </a:r>
            <a:r>
              <a:rPr lang="he-IL" sz="900" dirty="0" smtClean="0">
                <a:solidFill>
                  <a:srgbClr val="000000"/>
                </a:solidFill>
              </a:rPr>
              <a:t> </a:t>
            </a:r>
            <a:r>
              <a:rPr lang="he-IL" sz="900" dirty="0" err="1" smtClean="0">
                <a:solidFill>
                  <a:srgbClr val="000000"/>
                </a:solidFill>
              </a:rPr>
              <a:t>the</a:t>
            </a:r>
            <a:r>
              <a:rPr lang="he-IL" sz="900" dirty="0" smtClean="0">
                <a:solidFill>
                  <a:srgbClr val="000000"/>
                </a:solidFill>
              </a:rPr>
              <a:t> </a:t>
            </a:r>
            <a:r>
              <a:rPr lang="he-IL" sz="900" dirty="0" err="1" smtClean="0">
                <a:solidFill>
                  <a:srgbClr val="000000"/>
                </a:solidFill>
              </a:rPr>
              <a:t>HRs</a:t>
            </a:r>
            <a:r>
              <a:rPr lang="he-IL" sz="900" dirty="0" smtClean="0">
                <a:solidFill>
                  <a:srgbClr val="000000"/>
                </a:solidFill>
              </a:rPr>
              <a:t> </a:t>
            </a:r>
            <a:r>
              <a:rPr lang="he-IL" sz="900" dirty="0" err="1" smtClean="0">
                <a:solidFill>
                  <a:srgbClr val="000000"/>
                </a:solidFill>
              </a:rPr>
              <a:t>using</a:t>
            </a:r>
            <a:r>
              <a:rPr lang="he-IL" sz="900" dirty="0" smtClean="0">
                <a:solidFill>
                  <a:srgbClr val="000000"/>
                </a:solidFill>
              </a:rPr>
              <a:t> </a:t>
            </a:r>
            <a:r>
              <a:rPr lang="he-IL" sz="900" dirty="0" err="1" smtClean="0">
                <a:solidFill>
                  <a:srgbClr val="000000"/>
                </a:solidFill>
              </a:rPr>
              <a:t>the</a:t>
            </a:r>
            <a:r>
              <a:rPr lang="he-IL" sz="900" dirty="0" smtClean="0">
                <a:solidFill>
                  <a:srgbClr val="000000"/>
                </a:solidFill>
              </a:rPr>
              <a:t> </a:t>
            </a:r>
            <a:r>
              <a:rPr lang="he-IL" sz="900" dirty="0" err="1" smtClean="0">
                <a:solidFill>
                  <a:srgbClr val="000000"/>
                </a:solidFill>
              </a:rPr>
              <a:t>Cox</a:t>
            </a:r>
            <a:r>
              <a:rPr lang="he-IL" sz="900" dirty="0" smtClean="0">
                <a:solidFill>
                  <a:srgbClr val="000000"/>
                </a:solidFill>
              </a:rPr>
              <a:t> </a:t>
            </a:r>
            <a:r>
              <a:rPr lang="he-IL" sz="900" dirty="0" err="1" smtClean="0">
                <a:solidFill>
                  <a:srgbClr val="000000"/>
                </a:solidFill>
              </a:rPr>
              <a:t>proportional-hazards</a:t>
            </a:r>
            <a:r>
              <a:rPr lang="he-IL" sz="900" dirty="0" smtClean="0">
                <a:solidFill>
                  <a:srgbClr val="000000"/>
                </a:solidFill>
              </a:rPr>
              <a:t> </a:t>
            </a:r>
            <a:r>
              <a:rPr lang="he-IL" sz="900" dirty="0" err="1" smtClean="0">
                <a:solidFill>
                  <a:srgbClr val="000000"/>
                </a:solidFill>
              </a:rPr>
              <a:t>regression</a:t>
            </a:r>
            <a:r>
              <a:rPr lang="he-IL" sz="900" dirty="0" smtClean="0">
                <a:solidFill>
                  <a:srgbClr val="000000"/>
                </a:solidFill>
              </a:rPr>
              <a:t> </a:t>
            </a:r>
            <a:r>
              <a:rPr lang="he-IL" sz="900" dirty="0" err="1" smtClean="0">
                <a:solidFill>
                  <a:srgbClr val="000000"/>
                </a:solidFill>
              </a:rPr>
              <a:t>model</a:t>
            </a:r>
            <a:r>
              <a:rPr lang="he-IL" sz="900" dirty="0" smtClean="0">
                <a:solidFill>
                  <a:srgbClr val="000000"/>
                </a:solidFill>
              </a:rPr>
              <a:t>. </a:t>
            </a:r>
            <a:r>
              <a:rPr lang="he-IL" sz="900" dirty="0" err="1" smtClean="0">
                <a:solidFill>
                  <a:srgbClr val="000000"/>
                </a:solidFill>
              </a:rPr>
              <a:t>The</a:t>
            </a:r>
            <a:r>
              <a:rPr lang="he-IL" sz="900" dirty="0" smtClean="0">
                <a:solidFill>
                  <a:srgbClr val="000000"/>
                </a:solidFill>
              </a:rPr>
              <a:t> </a:t>
            </a:r>
            <a:r>
              <a:rPr lang="he-IL" sz="900" dirty="0" err="1" smtClean="0">
                <a:solidFill>
                  <a:srgbClr val="000000"/>
                </a:solidFill>
              </a:rPr>
              <a:t>data</a:t>
            </a:r>
            <a:r>
              <a:rPr lang="he-IL" sz="900" dirty="0" smtClean="0">
                <a:solidFill>
                  <a:srgbClr val="000000"/>
                </a:solidFill>
              </a:rPr>
              <a:t> </a:t>
            </a:r>
            <a:r>
              <a:rPr lang="he-IL" sz="900" dirty="0" err="1" smtClean="0">
                <a:solidFill>
                  <a:srgbClr val="000000"/>
                </a:solidFill>
              </a:rPr>
              <a:t>analyses</a:t>
            </a:r>
            <a:r>
              <a:rPr lang="he-IL" sz="900" dirty="0" smtClean="0">
                <a:solidFill>
                  <a:srgbClr val="000000"/>
                </a:solidFill>
              </a:rPr>
              <a:t> </a:t>
            </a:r>
            <a:r>
              <a:rPr lang="he-IL" sz="900" dirty="0" err="1" smtClean="0">
                <a:solidFill>
                  <a:srgbClr val="000000"/>
                </a:solidFill>
              </a:rPr>
              <a:t>are</a:t>
            </a:r>
            <a:r>
              <a:rPr lang="he-IL" sz="900" dirty="0" smtClean="0">
                <a:solidFill>
                  <a:srgbClr val="000000"/>
                </a:solidFill>
              </a:rPr>
              <a:t> </a:t>
            </a:r>
            <a:r>
              <a:rPr lang="he-IL" sz="900" dirty="0" err="1" smtClean="0">
                <a:solidFill>
                  <a:srgbClr val="000000"/>
                </a:solidFill>
              </a:rPr>
              <a:t>truncated</a:t>
            </a:r>
            <a:r>
              <a:rPr lang="he-IL" sz="900" dirty="0" smtClean="0">
                <a:solidFill>
                  <a:srgbClr val="000000"/>
                </a:solidFill>
              </a:rPr>
              <a:t> </a:t>
            </a:r>
            <a:r>
              <a:rPr lang="he-IL" sz="900" dirty="0" err="1" smtClean="0">
                <a:solidFill>
                  <a:srgbClr val="000000"/>
                </a:solidFill>
              </a:rPr>
              <a:t>at</a:t>
            </a:r>
            <a:r>
              <a:rPr lang="he-IL" sz="900" dirty="0" smtClean="0">
                <a:solidFill>
                  <a:srgbClr val="000000"/>
                </a:solidFill>
              </a:rPr>
              <a:t> 54 </a:t>
            </a:r>
            <a:r>
              <a:rPr lang="he-IL" sz="900" dirty="0" err="1" smtClean="0">
                <a:solidFill>
                  <a:srgbClr val="000000"/>
                </a:solidFill>
              </a:rPr>
              <a:t>months</a:t>
            </a:r>
            <a:r>
              <a:rPr lang="he-IL" sz="900" dirty="0" smtClean="0">
                <a:solidFill>
                  <a:srgbClr val="000000"/>
                </a:solidFill>
              </a:rPr>
              <a:t> </a:t>
            </a:r>
            <a:r>
              <a:rPr lang="he-IL" sz="900" dirty="0" err="1" smtClean="0">
                <a:solidFill>
                  <a:srgbClr val="000000"/>
                </a:solidFill>
              </a:rPr>
              <a:t>because</a:t>
            </a:r>
            <a:r>
              <a:rPr lang="he-IL" sz="900" dirty="0" smtClean="0">
                <a:solidFill>
                  <a:srgbClr val="000000"/>
                </a:solidFill>
              </a:rPr>
              <a:t> </a:t>
            </a:r>
            <a:r>
              <a:rPr lang="he-IL" sz="900" dirty="0" err="1" smtClean="0">
                <a:solidFill>
                  <a:srgbClr val="000000"/>
                </a:solidFill>
              </a:rPr>
              <a:t>less</a:t>
            </a:r>
            <a:r>
              <a:rPr lang="he-IL" sz="900" dirty="0" smtClean="0">
                <a:solidFill>
                  <a:srgbClr val="000000"/>
                </a:solidFill>
              </a:rPr>
              <a:t> </a:t>
            </a:r>
            <a:r>
              <a:rPr lang="he-IL" sz="900" dirty="0" err="1" smtClean="0">
                <a:solidFill>
                  <a:srgbClr val="000000"/>
                </a:solidFill>
              </a:rPr>
              <a:t>than</a:t>
            </a:r>
            <a:r>
              <a:rPr lang="he-IL" sz="900" dirty="0" smtClean="0">
                <a:solidFill>
                  <a:srgbClr val="000000"/>
                </a:solidFill>
              </a:rPr>
              <a:t> 10% </a:t>
            </a:r>
            <a:r>
              <a:rPr lang="he-IL" sz="900" dirty="0" err="1" smtClean="0">
                <a:solidFill>
                  <a:srgbClr val="000000"/>
                </a:solidFill>
              </a:rPr>
              <a:t>of</a:t>
            </a:r>
            <a:r>
              <a:rPr lang="he-IL" sz="900" dirty="0" smtClean="0">
                <a:solidFill>
                  <a:srgbClr val="000000"/>
                </a:solidFill>
              </a:rPr>
              <a:t> </a:t>
            </a:r>
            <a:r>
              <a:rPr lang="he-IL" sz="900" dirty="0" err="1" smtClean="0">
                <a:solidFill>
                  <a:srgbClr val="000000"/>
                </a:solidFill>
              </a:rPr>
              <a:t>the</a:t>
            </a:r>
            <a:r>
              <a:rPr lang="he-IL" sz="900" dirty="0" smtClean="0">
                <a:solidFill>
                  <a:srgbClr val="000000"/>
                </a:solidFill>
              </a:rPr>
              <a:t> </a:t>
            </a:r>
            <a:r>
              <a:rPr lang="he-IL" sz="900" dirty="0" err="1" smtClean="0">
                <a:solidFill>
                  <a:srgbClr val="000000"/>
                </a:solidFill>
              </a:rPr>
              <a:t>patients</a:t>
            </a:r>
            <a:r>
              <a:rPr lang="he-IL" sz="900" dirty="0" smtClean="0">
                <a:solidFill>
                  <a:srgbClr val="000000"/>
                </a:solidFill>
              </a:rPr>
              <a:t> </a:t>
            </a:r>
            <a:r>
              <a:rPr lang="he-IL" sz="900" dirty="0" err="1" smtClean="0">
                <a:solidFill>
                  <a:srgbClr val="000000"/>
                </a:solidFill>
              </a:rPr>
              <a:t>had</a:t>
            </a:r>
            <a:r>
              <a:rPr lang="he-IL" sz="900" dirty="0" smtClean="0">
                <a:solidFill>
                  <a:srgbClr val="000000"/>
                </a:solidFill>
              </a:rPr>
              <a:t> </a:t>
            </a:r>
            <a:r>
              <a:rPr lang="he-IL" sz="900" dirty="0" err="1" smtClean="0">
                <a:solidFill>
                  <a:srgbClr val="000000"/>
                </a:solidFill>
              </a:rPr>
              <a:t>an</a:t>
            </a:r>
            <a:r>
              <a:rPr lang="he-IL" sz="900" dirty="0" smtClean="0">
                <a:solidFill>
                  <a:srgbClr val="000000"/>
                </a:solidFill>
              </a:rPr>
              <a:t> </a:t>
            </a:r>
            <a:r>
              <a:rPr lang="he-IL" sz="900" dirty="0" err="1" smtClean="0">
                <a:solidFill>
                  <a:srgbClr val="000000"/>
                </a:solidFill>
              </a:rPr>
              <a:t>observation</a:t>
            </a:r>
            <a:r>
              <a:rPr lang="he-IL" sz="900" dirty="0" smtClean="0">
                <a:solidFill>
                  <a:srgbClr val="000000"/>
                </a:solidFill>
              </a:rPr>
              <a:t> </a:t>
            </a:r>
            <a:r>
              <a:rPr lang="he-IL" sz="900" dirty="0" err="1" smtClean="0">
                <a:solidFill>
                  <a:srgbClr val="000000"/>
                </a:solidFill>
              </a:rPr>
              <a:t>time</a:t>
            </a:r>
            <a:r>
              <a:rPr lang="he-IL" sz="900" dirty="0" smtClean="0">
                <a:solidFill>
                  <a:srgbClr val="000000"/>
                </a:solidFill>
              </a:rPr>
              <a:t> </a:t>
            </a:r>
            <a:r>
              <a:rPr lang="he-IL" sz="900" dirty="0" err="1" smtClean="0">
                <a:solidFill>
                  <a:srgbClr val="000000"/>
                </a:solidFill>
              </a:rPr>
              <a:t>beyond</a:t>
            </a:r>
            <a:r>
              <a:rPr lang="he-IL" sz="900" dirty="0" smtClean="0">
                <a:solidFill>
                  <a:srgbClr val="000000"/>
                </a:solidFill>
              </a:rPr>
              <a:t> 54 </a:t>
            </a:r>
            <a:r>
              <a:rPr lang="he-IL" sz="900" dirty="0" err="1" smtClean="0">
                <a:solidFill>
                  <a:srgbClr val="000000"/>
                </a:solidFill>
              </a:rPr>
              <a:t>months</a:t>
            </a:r>
            <a:r>
              <a:rPr lang="he-IL" sz="900" dirty="0" smtClean="0">
                <a:solidFill>
                  <a:srgbClr val="000000"/>
                </a:solidFill>
              </a:rPr>
              <a:t/>
            </a:r>
            <a:br>
              <a:rPr lang="he-IL" sz="900" dirty="0" smtClean="0">
                <a:solidFill>
                  <a:srgbClr val="000000"/>
                </a:solidFill>
              </a:rPr>
            </a:br>
            <a:r>
              <a:rPr lang="he-IL" sz="900" dirty="0" smtClean="0">
                <a:solidFill>
                  <a:srgbClr val="000000"/>
                </a:solidFill>
              </a:rPr>
              <a:t>CI: </a:t>
            </a:r>
            <a:r>
              <a:rPr lang="he-IL" sz="900" dirty="0" err="1" smtClean="0">
                <a:solidFill>
                  <a:srgbClr val="000000"/>
                </a:solidFill>
              </a:rPr>
              <a:t>confidence</a:t>
            </a:r>
            <a:r>
              <a:rPr lang="he-IL" sz="900" dirty="0" smtClean="0">
                <a:solidFill>
                  <a:srgbClr val="000000"/>
                </a:solidFill>
              </a:rPr>
              <a:t> </a:t>
            </a:r>
            <a:r>
              <a:rPr lang="he-IL" sz="900" dirty="0" err="1" smtClean="0">
                <a:solidFill>
                  <a:srgbClr val="000000"/>
                </a:solidFill>
              </a:rPr>
              <a:t>interval</a:t>
            </a:r>
            <a:r>
              <a:rPr lang="he-IL" sz="900" dirty="0" smtClean="0">
                <a:solidFill>
                  <a:srgbClr val="000000"/>
                </a:solidFill>
              </a:rPr>
              <a:t>; </a:t>
            </a:r>
            <a:r>
              <a:rPr lang="he-IL" sz="900" dirty="0" err="1" smtClean="0">
                <a:solidFill>
                  <a:srgbClr val="000000"/>
                </a:solidFill>
              </a:rPr>
              <a:t>eGFR</a:t>
            </a:r>
            <a:r>
              <a:rPr lang="he-IL" sz="900" dirty="0" smtClean="0">
                <a:solidFill>
                  <a:srgbClr val="000000"/>
                </a:solidFill>
              </a:rPr>
              <a:t>: </a:t>
            </a:r>
            <a:r>
              <a:rPr lang="he-IL" sz="900" dirty="0" err="1" smtClean="0">
                <a:solidFill>
                  <a:srgbClr val="000000"/>
                </a:solidFill>
              </a:rPr>
              <a:t>estimated</a:t>
            </a:r>
            <a:r>
              <a:rPr lang="he-IL" sz="900" dirty="0" smtClean="0">
                <a:solidFill>
                  <a:srgbClr val="000000"/>
                </a:solidFill>
              </a:rPr>
              <a:t> </a:t>
            </a:r>
            <a:r>
              <a:rPr lang="he-IL" sz="900" dirty="0" err="1" smtClean="0">
                <a:solidFill>
                  <a:srgbClr val="000000"/>
                </a:solidFill>
              </a:rPr>
              <a:t>glomerular</a:t>
            </a:r>
            <a:r>
              <a:rPr lang="he-IL" sz="900" dirty="0" smtClean="0">
                <a:solidFill>
                  <a:srgbClr val="000000"/>
                </a:solidFill>
              </a:rPr>
              <a:t> </a:t>
            </a:r>
            <a:r>
              <a:rPr lang="he-IL" sz="900" dirty="0" err="1" smtClean="0">
                <a:solidFill>
                  <a:srgbClr val="000000"/>
                </a:solidFill>
              </a:rPr>
              <a:t>filtration</a:t>
            </a:r>
            <a:r>
              <a:rPr lang="he-IL" sz="900" dirty="0" smtClean="0">
                <a:solidFill>
                  <a:srgbClr val="000000"/>
                </a:solidFill>
              </a:rPr>
              <a:t> </a:t>
            </a:r>
            <a:r>
              <a:rPr lang="he-IL" sz="900" dirty="0" err="1" smtClean="0">
                <a:solidFill>
                  <a:srgbClr val="000000"/>
                </a:solidFill>
              </a:rPr>
              <a:t>rate</a:t>
            </a:r>
            <a:r>
              <a:rPr lang="he-IL" sz="900" dirty="0" smtClean="0">
                <a:solidFill>
                  <a:srgbClr val="000000"/>
                </a:solidFill>
              </a:rPr>
              <a:t>; ESRD: </a:t>
            </a:r>
            <a:r>
              <a:rPr lang="he-IL" sz="900" dirty="0" err="1" smtClean="0">
                <a:solidFill>
                  <a:srgbClr val="000000"/>
                </a:solidFill>
              </a:rPr>
              <a:t>end-stage</a:t>
            </a:r>
            <a:r>
              <a:rPr lang="he-IL" sz="900" dirty="0" smtClean="0">
                <a:solidFill>
                  <a:srgbClr val="000000"/>
                </a:solidFill>
              </a:rPr>
              <a:t> </a:t>
            </a:r>
            <a:r>
              <a:rPr lang="he-IL" sz="900" dirty="0" err="1" smtClean="0">
                <a:solidFill>
                  <a:srgbClr val="000000"/>
                </a:solidFill>
              </a:rPr>
              <a:t>renal</a:t>
            </a:r>
            <a:r>
              <a:rPr lang="he-IL" sz="900" dirty="0" smtClean="0">
                <a:solidFill>
                  <a:srgbClr val="000000"/>
                </a:solidFill>
              </a:rPr>
              <a:t> </a:t>
            </a:r>
            <a:r>
              <a:rPr lang="he-IL" sz="900" dirty="0" err="1" smtClean="0">
                <a:solidFill>
                  <a:srgbClr val="000000"/>
                </a:solidFill>
              </a:rPr>
              <a:t>disease</a:t>
            </a:r>
            <a:r>
              <a:rPr lang="he-IL" sz="900" dirty="0" smtClean="0">
                <a:solidFill>
                  <a:srgbClr val="000000"/>
                </a:solidFill>
              </a:rPr>
              <a:t>; </a:t>
            </a:r>
            <a:br>
              <a:rPr lang="he-IL" sz="900" dirty="0" smtClean="0">
                <a:solidFill>
                  <a:srgbClr val="000000"/>
                </a:solidFill>
              </a:rPr>
            </a:br>
            <a:r>
              <a:rPr lang="he-IL" sz="900" dirty="0" smtClean="0">
                <a:solidFill>
                  <a:srgbClr val="000000"/>
                </a:solidFill>
              </a:rPr>
              <a:t>HR: </a:t>
            </a:r>
            <a:r>
              <a:rPr lang="he-IL" sz="900" dirty="0" err="1" smtClean="0">
                <a:solidFill>
                  <a:srgbClr val="000000"/>
                </a:solidFill>
              </a:rPr>
              <a:t>hazard</a:t>
            </a:r>
            <a:r>
              <a:rPr lang="he-IL" sz="900" dirty="0" smtClean="0">
                <a:solidFill>
                  <a:srgbClr val="000000"/>
                </a:solidFill>
              </a:rPr>
              <a:t> </a:t>
            </a:r>
            <a:r>
              <a:rPr lang="he-IL" sz="900" dirty="0" err="1" smtClean="0">
                <a:solidFill>
                  <a:srgbClr val="000000"/>
                </a:solidFill>
              </a:rPr>
              <a:t>ratio</a:t>
            </a:r>
            <a:r>
              <a:rPr lang="he-IL" sz="900" dirty="0" smtClean="0">
                <a:solidFill>
                  <a:srgbClr val="000000"/>
                </a:solidFill>
              </a:rPr>
              <a:t>; MDRD: </a:t>
            </a:r>
            <a:r>
              <a:rPr lang="he-IL" sz="900" dirty="0" err="1" smtClean="0">
                <a:solidFill>
                  <a:srgbClr val="000000"/>
                </a:solidFill>
              </a:rPr>
              <a:t>modification</a:t>
            </a:r>
            <a:r>
              <a:rPr lang="he-IL" sz="900" dirty="0" smtClean="0">
                <a:solidFill>
                  <a:srgbClr val="000000"/>
                </a:solidFill>
              </a:rPr>
              <a:t> </a:t>
            </a:r>
            <a:r>
              <a:rPr lang="he-IL" sz="900" dirty="0" err="1" smtClean="0">
                <a:solidFill>
                  <a:srgbClr val="000000"/>
                </a:solidFill>
              </a:rPr>
              <a:t>of</a:t>
            </a:r>
            <a:r>
              <a:rPr lang="he-IL" sz="900" dirty="0" smtClean="0">
                <a:solidFill>
                  <a:srgbClr val="000000"/>
                </a:solidFill>
              </a:rPr>
              <a:t> </a:t>
            </a:r>
            <a:r>
              <a:rPr lang="he-IL" sz="900" dirty="0" err="1" smtClean="0">
                <a:solidFill>
                  <a:srgbClr val="000000"/>
                </a:solidFill>
              </a:rPr>
              <a:t>diet</a:t>
            </a:r>
            <a:r>
              <a:rPr lang="he-IL" sz="900" dirty="0" smtClean="0">
                <a:solidFill>
                  <a:srgbClr val="000000"/>
                </a:solidFill>
              </a:rPr>
              <a:t> </a:t>
            </a:r>
            <a:r>
              <a:rPr lang="he-IL" sz="900" dirty="0" err="1" smtClean="0">
                <a:solidFill>
                  <a:srgbClr val="000000"/>
                </a:solidFill>
              </a:rPr>
              <a:t>in</a:t>
            </a:r>
            <a:r>
              <a:rPr lang="he-IL" sz="900" dirty="0" smtClean="0">
                <a:solidFill>
                  <a:srgbClr val="000000"/>
                </a:solidFill>
              </a:rPr>
              <a:t> </a:t>
            </a:r>
            <a:r>
              <a:rPr lang="he-IL" sz="900" dirty="0" err="1" smtClean="0">
                <a:solidFill>
                  <a:srgbClr val="000000"/>
                </a:solidFill>
              </a:rPr>
              <a:t>renal</a:t>
            </a:r>
            <a:r>
              <a:rPr lang="he-IL" sz="900" dirty="0" smtClean="0">
                <a:solidFill>
                  <a:srgbClr val="000000"/>
                </a:solidFill>
              </a:rPr>
              <a:t> </a:t>
            </a:r>
            <a:r>
              <a:rPr lang="he-IL" sz="900" dirty="0" err="1" smtClean="0">
                <a:solidFill>
                  <a:srgbClr val="000000"/>
                </a:solidFill>
              </a:rPr>
              <a:t>disease</a:t>
            </a:r>
            <a:endParaRPr lang="he-IL" sz="900" dirty="0">
              <a:solidFill>
                <a:srgbClr val="000000"/>
              </a:solidFill>
            </a:endParaRPr>
          </a:p>
        </p:txBody>
      </p:sp>
      <p:sp>
        <p:nvSpPr>
          <p:cNvPr id="48" name="TextBox 47"/>
          <p:cNvSpPr txBox="1"/>
          <p:nvPr/>
        </p:nvSpPr>
        <p:spPr>
          <a:xfrm>
            <a:off x="316807" y="4783490"/>
            <a:ext cx="8526633" cy="321911"/>
          </a:xfrm>
          <a:prstGeom prst="roundRect">
            <a:avLst>
              <a:gd name="adj" fmla="val 7346"/>
            </a:avLst>
          </a:prstGeom>
          <a:noFill/>
          <a:ln>
            <a:noFill/>
          </a:ln>
        </p:spPr>
        <p:txBody>
          <a:bodyPr wrap="square" lIns="108803" tIns="54402" rIns="108803" bIns="54402" rtlCol="0" anchor="b" anchorCtr="0">
            <a:spAutoFit/>
          </a:bodyPr>
          <a:lstStyle/>
          <a:p>
            <a:r>
              <a:rPr lang="he-IL" sz="1300" dirty="0" err="1" smtClean="0"/>
              <a:t>Presented</a:t>
            </a:r>
            <a:r>
              <a:rPr lang="he-IL" sz="1300" dirty="0" smtClean="0"/>
              <a:t> </a:t>
            </a:r>
            <a:r>
              <a:rPr lang="he-IL" sz="1300" dirty="0" err="1" smtClean="0"/>
              <a:t>at</a:t>
            </a:r>
            <a:r>
              <a:rPr lang="he-IL" sz="1300" dirty="0" smtClean="0"/>
              <a:t> 52</a:t>
            </a:r>
            <a:r>
              <a:rPr lang="he-IL" sz="1300" baseline="30000" dirty="0" smtClean="0"/>
              <a:t>nd</a:t>
            </a:r>
            <a:r>
              <a:rPr lang="he-IL" sz="1300" dirty="0" smtClean="0"/>
              <a:t> EASD </a:t>
            </a:r>
            <a:r>
              <a:rPr lang="he-IL" sz="1300" dirty="0" err="1" smtClean="0"/>
              <a:t>Annual</a:t>
            </a:r>
            <a:r>
              <a:rPr lang="he-IL" sz="1300" dirty="0" smtClean="0"/>
              <a:t> Meeting, 14 </a:t>
            </a:r>
            <a:r>
              <a:rPr lang="he-IL" sz="1300" dirty="0" err="1" smtClean="0"/>
              <a:t>September</a:t>
            </a:r>
            <a:r>
              <a:rPr lang="he-IL" sz="1300" dirty="0" smtClean="0"/>
              <a:t> 2016, </a:t>
            </a:r>
            <a:r>
              <a:rPr lang="he-IL" sz="1300" dirty="0" err="1" smtClean="0"/>
              <a:t>Munich</a:t>
            </a:r>
            <a:r>
              <a:rPr lang="he-IL" sz="1300" dirty="0" smtClean="0"/>
              <a:t>, </a:t>
            </a:r>
            <a:r>
              <a:rPr lang="he-IL" sz="1300" dirty="0" err="1" smtClean="0"/>
              <a:t>Germany</a:t>
            </a:r>
            <a:endParaRPr lang="he-IL" sz="1300" dirty="0"/>
          </a:p>
        </p:txBody>
      </p:sp>
      <p:pic>
        <p:nvPicPr>
          <p:cNvPr id="7" name="Picture 6"/>
          <p:cNvPicPr>
            <a:picLocks noChangeAspect="1"/>
          </p:cNvPicPr>
          <p:nvPr/>
        </p:nvPicPr>
        <p:blipFill>
          <a:blip r:embed="rId3"/>
          <a:stretch>
            <a:fillRect/>
          </a:stretch>
        </p:blipFill>
        <p:spPr>
          <a:xfrm>
            <a:off x="475134" y="1224417"/>
            <a:ext cx="8193735" cy="2694666"/>
          </a:xfrm>
          <a:prstGeom prst="rect">
            <a:avLst/>
          </a:prstGeom>
        </p:spPr>
      </p:pic>
      <p:sp>
        <p:nvSpPr>
          <p:cNvPr id="6" name="Down Arrow 5"/>
          <p:cNvSpPr/>
          <p:nvPr/>
        </p:nvSpPr>
        <p:spPr>
          <a:xfrm>
            <a:off x="8116202" y="2461329"/>
            <a:ext cx="941089" cy="748745"/>
          </a:xfrm>
          <a:prstGeom prst="downArrow">
            <a:avLst>
              <a:gd name="adj1" fmla="val 66795"/>
              <a:gd name="adj2" fmla="val 46842"/>
            </a:avLst>
          </a:prstGeom>
          <a:solidFill>
            <a:schemeClr val="accent2"/>
          </a:solidFill>
          <a:ln w="95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t>22%</a:t>
            </a:r>
            <a:endParaRPr lang="he-IL" dirty="0"/>
          </a:p>
        </p:txBody>
      </p:sp>
    </p:spTree>
    <p:extLst>
      <p:ext uri="{BB962C8B-B14F-4D97-AF65-F5344CB8AC3E}">
        <p14:creationId xmlns:p14="http://schemas.microsoft.com/office/powerpoint/2010/main" val="1040560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e-IL" sz="3200" dirty="0" err="1" smtClean="0">
                <a:solidFill>
                  <a:schemeClr val="tx1"/>
                </a:solidFill>
              </a:rPr>
              <a:t>Safety</a:t>
            </a:r>
            <a:r>
              <a:rPr lang="he-IL" sz="3200" dirty="0" smtClean="0">
                <a:solidFill>
                  <a:schemeClr val="tx1"/>
                </a:solidFill>
              </a:rPr>
              <a:t> </a:t>
            </a:r>
            <a:r>
              <a:rPr lang="he-IL" sz="3200" dirty="0" err="1" smtClean="0">
                <a:solidFill>
                  <a:schemeClr val="tx1"/>
                </a:solidFill>
              </a:rPr>
              <a:t>profile</a:t>
            </a:r>
            <a:r>
              <a:rPr lang="he-IL" sz="3200" dirty="0" smtClean="0">
                <a:solidFill>
                  <a:schemeClr val="tx1"/>
                </a:solidFill>
              </a:rPr>
              <a:t> </a:t>
            </a:r>
            <a:r>
              <a:rPr lang="he-IL" sz="3200" dirty="0" err="1" smtClean="0">
                <a:solidFill>
                  <a:schemeClr val="tx1"/>
                </a:solidFill>
              </a:rPr>
              <a:t>of</a:t>
            </a:r>
            <a:r>
              <a:rPr lang="he-IL" sz="3200" dirty="0" smtClean="0">
                <a:solidFill>
                  <a:schemeClr val="tx1"/>
                </a:solidFill>
              </a:rPr>
              <a:t> GLP-1RAs </a:t>
            </a:r>
            <a:endParaRPr lang="he-IL" sz="3600" dirty="0"/>
          </a:p>
        </p:txBody>
      </p:sp>
      <p:grpSp>
        <p:nvGrpSpPr>
          <p:cNvPr id="5" name="Group 4"/>
          <p:cNvGrpSpPr/>
          <p:nvPr/>
        </p:nvGrpSpPr>
        <p:grpSpPr>
          <a:xfrm>
            <a:off x="2202161" y="826372"/>
            <a:ext cx="6348701" cy="3848977"/>
            <a:chOff x="1377203" y="775601"/>
            <a:chExt cx="6348701" cy="3848977"/>
          </a:xfrm>
        </p:grpSpPr>
        <p:grpSp>
          <p:nvGrpSpPr>
            <p:cNvPr id="6" name="Group 5"/>
            <p:cNvGrpSpPr/>
            <p:nvPr/>
          </p:nvGrpSpPr>
          <p:grpSpPr>
            <a:xfrm>
              <a:off x="3272574" y="775601"/>
              <a:ext cx="2248971" cy="3244802"/>
              <a:chOff x="5575879" y="429541"/>
              <a:chExt cx="2696253" cy="3890138"/>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678" r="28875" b="52856"/>
              <a:stretch/>
            </p:blipFill>
            <p:spPr>
              <a:xfrm>
                <a:off x="5575879" y="429541"/>
                <a:ext cx="2696253" cy="3890138"/>
              </a:xfrm>
              <a:prstGeom prst="rect">
                <a:avLst/>
              </a:prstGeom>
            </p:spPr>
          </p:pic>
          <p:pic>
            <p:nvPicPr>
              <p:cNvPr id="9" name="Picture 8" descr="brain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0768" y="744575"/>
                <a:ext cx="780275" cy="597471"/>
              </a:xfrm>
              <a:prstGeom prst="rect">
                <a:avLst/>
              </a:prstGeom>
            </p:spPr>
          </p:pic>
        </p:grpSp>
        <p:sp>
          <p:nvSpPr>
            <p:cNvPr id="10" name="TextBox 9"/>
            <p:cNvSpPr txBox="1"/>
            <p:nvPr/>
          </p:nvSpPr>
          <p:spPr>
            <a:xfrm>
              <a:off x="5764357" y="2139233"/>
              <a:ext cx="678136" cy="153888"/>
            </a:xfrm>
            <a:prstGeom prst="rect">
              <a:avLst/>
            </a:prstGeom>
            <a:noFill/>
          </p:spPr>
          <p:txBody>
            <a:bodyPr wrap="square" lIns="0" tIns="0" rIns="0" bIns="0" rtlCol="0">
              <a:spAutoFit/>
            </a:bodyPr>
            <a:lstStyle/>
            <a:p>
              <a:pPr algn="ctr" defTabSz="914400"/>
              <a:r>
                <a:rPr lang="he-IL" sz="1000" b="1" dirty="0" smtClean="0">
                  <a:solidFill>
                    <a:srgbClr val="001965"/>
                  </a:solidFill>
                </a:rPr>
                <a:t>GLP-1</a:t>
              </a:r>
              <a:endParaRPr lang="he-IL" sz="1000" b="1" dirty="0">
                <a:solidFill>
                  <a:srgbClr val="001965"/>
                </a:solidFill>
              </a:endParaRPr>
            </a:p>
          </p:txBody>
        </p:sp>
        <p:sp>
          <p:nvSpPr>
            <p:cNvPr id="11" name="TextBox 10"/>
            <p:cNvSpPr txBox="1"/>
            <p:nvPr/>
          </p:nvSpPr>
          <p:spPr>
            <a:xfrm>
              <a:off x="3268687" y="4161529"/>
              <a:ext cx="1188342" cy="276999"/>
            </a:xfrm>
            <a:prstGeom prst="rect">
              <a:avLst/>
            </a:prstGeom>
            <a:noFill/>
          </p:spPr>
          <p:txBody>
            <a:bodyPr wrap="square" lIns="0" tIns="0" rIns="0" bIns="0" rtlCol="0">
              <a:spAutoFit/>
            </a:bodyPr>
            <a:lstStyle/>
            <a:p>
              <a:pPr algn="ctr" defTabSz="914400"/>
              <a:r>
                <a:rPr lang="he-IL" b="1" dirty="0" err="1" smtClean="0">
                  <a:solidFill>
                    <a:srgbClr val="001965"/>
                  </a:solidFill>
                </a:rPr>
                <a:t>Diabetes</a:t>
              </a:r>
              <a:endParaRPr lang="he-IL" b="1" dirty="0">
                <a:solidFill>
                  <a:srgbClr val="001965"/>
                </a:solidFill>
              </a:endParaRPr>
            </a:p>
          </p:txBody>
        </p:sp>
        <p:sp>
          <p:nvSpPr>
            <p:cNvPr id="12" name="TextBox 11"/>
            <p:cNvSpPr txBox="1"/>
            <p:nvPr/>
          </p:nvSpPr>
          <p:spPr>
            <a:xfrm>
              <a:off x="4495839" y="4161529"/>
              <a:ext cx="1182195" cy="276999"/>
            </a:xfrm>
            <a:prstGeom prst="rect">
              <a:avLst/>
            </a:prstGeom>
            <a:noFill/>
          </p:spPr>
          <p:txBody>
            <a:bodyPr wrap="square" lIns="0" tIns="0" rIns="0" bIns="0" rtlCol="0">
              <a:spAutoFit/>
            </a:bodyPr>
            <a:lstStyle/>
            <a:p>
              <a:pPr algn="ctr" defTabSz="914400"/>
              <a:r>
                <a:rPr lang="he-IL" b="1" dirty="0" err="1" smtClean="0">
                  <a:solidFill>
                    <a:schemeClr val="accent1"/>
                  </a:solidFill>
                </a:rPr>
                <a:t>Obesity</a:t>
              </a:r>
              <a:endParaRPr lang="he-IL" b="1" dirty="0">
                <a:solidFill>
                  <a:schemeClr val="accent1"/>
                </a:solidFill>
              </a:endParaRPr>
            </a:p>
          </p:txBody>
        </p:sp>
        <p:sp>
          <p:nvSpPr>
            <p:cNvPr id="13" name="TextBox 12"/>
            <p:cNvSpPr txBox="1"/>
            <p:nvPr/>
          </p:nvSpPr>
          <p:spPr>
            <a:xfrm>
              <a:off x="3391134" y="4439912"/>
              <a:ext cx="1002445" cy="184666"/>
            </a:xfrm>
            <a:prstGeom prst="rect">
              <a:avLst/>
            </a:prstGeom>
            <a:noFill/>
          </p:spPr>
          <p:txBody>
            <a:bodyPr wrap="square" lIns="0" tIns="0" rIns="0" bIns="0" rtlCol="0">
              <a:spAutoFit/>
            </a:bodyPr>
            <a:lstStyle/>
            <a:p>
              <a:pPr algn="ctr" defTabSz="914400"/>
              <a:r>
                <a:rPr lang="he-IL" sz="1200" dirty="0" err="1" smtClean="0">
                  <a:solidFill>
                    <a:srgbClr val="001965"/>
                  </a:solidFill>
                </a:rPr>
                <a:t>Glucose</a:t>
              </a:r>
              <a:endParaRPr lang="he-IL" sz="1200" dirty="0">
                <a:solidFill>
                  <a:srgbClr val="001965"/>
                </a:solidFill>
              </a:endParaRPr>
            </a:p>
          </p:txBody>
        </p:sp>
        <p:sp>
          <p:nvSpPr>
            <p:cNvPr id="14" name="TextBox 13"/>
            <p:cNvSpPr txBox="1"/>
            <p:nvPr/>
          </p:nvSpPr>
          <p:spPr>
            <a:xfrm>
              <a:off x="4617755" y="4438465"/>
              <a:ext cx="1002445" cy="184666"/>
            </a:xfrm>
            <a:prstGeom prst="rect">
              <a:avLst/>
            </a:prstGeom>
            <a:noFill/>
          </p:spPr>
          <p:txBody>
            <a:bodyPr wrap="square" lIns="0" tIns="0" rIns="0" bIns="0" rtlCol="0">
              <a:spAutoFit/>
            </a:bodyPr>
            <a:lstStyle/>
            <a:p>
              <a:pPr algn="ctr" defTabSz="914400"/>
              <a:r>
                <a:rPr lang="he-IL" sz="1200" dirty="0" err="1" smtClean="0">
                  <a:solidFill>
                    <a:schemeClr val="accent1"/>
                  </a:solidFill>
                </a:rPr>
                <a:t>Body</a:t>
              </a:r>
              <a:r>
                <a:rPr lang="he-IL" sz="1200" dirty="0" smtClean="0">
                  <a:solidFill>
                    <a:schemeClr val="accent1"/>
                  </a:solidFill>
                </a:rPr>
                <a:t> </a:t>
              </a:r>
              <a:r>
                <a:rPr lang="he-IL" sz="1200" dirty="0" err="1" smtClean="0">
                  <a:solidFill>
                    <a:schemeClr val="accent1"/>
                  </a:solidFill>
                </a:rPr>
                <a:t>weight</a:t>
              </a:r>
              <a:endParaRPr lang="he-IL" sz="1200" dirty="0">
                <a:solidFill>
                  <a:schemeClr val="accent1"/>
                </a:solidFill>
              </a:endParaRPr>
            </a:p>
          </p:txBody>
        </p:sp>
        <p:sp>
          <p:nvSpPr>
            <p:cNvPr id="15" name="TextBox 14"/>
            <p:cNvSpPr txBox="1"/>
            <p:nvPr/>
          </p:nvSpPr>
          <p:spPr>
            <a:xfrm>
              <a:off x="5837506" y="2487622"/>
              <a:ext cx="1002445" cy="392415"/>
            </a:xfrm>
            <a:prstGeom prst="rect">
              <a:avLst/>
            </a:prstGeom>
            <a:noFill/>
          </p:spPr>
          <p:txBody>
            <a:bodyPr wrap="square" lIns="0" tIns="0" rIns="0" bIns="0" rtlCol="0">
              <a:noAutofit/>
            </a:bodyPr>
            <a:lstStyle/>
            <a:p>
              <a:pPr defTabSz="914400">
                <a:lnSpc>
                  <a:spcPct val="130000"/>
                </a:lnSpc>
              </a:pPr>
              <a:r>
                <a:rPr lang="he-IL" sz="1200" dirty="0" err="1" smtClean="0">
                  <a:solidFill>
                    <a:srgbClr val="001965"/>
                  </a:solidFill>
                </a:rPr>
                <a:t>Nausea</a:t>
              </a:r>
              <a:endParaRPr lang="he-IL" sz="1200" dirty="0" smtClean="0">
                <a:solidFill>
                  <a:srgbClr val="001965"/>
                </a:solidFill>
              </a:endParaRPr>
            </a:p>
            <a:p>
              <a:pPr defTabSz="914400">
                <a:lnSpc>
                  <a:spcPct val="130000"/>
                </a:lnSpc>
              </a:pPr>
              <a:r>
                <a:rPr lang="he-IL" sz="1200" dirty="0" err="1" smtClean="0">
                  <a:solidFill>
                    <a:srgbClr val="001965"/>
                  </a:solidFill>
                </a:rPr>
                <a:t>Vomiting</a:t>
              </a:r>
              <a:endParaRPr lang="he-IL" sz="1200" dirty="0">
                <a:solidFill>
                  <a:srgbClr val="001965"/>
                </a:solidFill>
              </a:endParaRPr>
            </a:p>
          </p:txBody>
        </p:sp>
        <p:sp>
          <p:nvSpPr>
            <p:cNvPr id="17" name="Up Arrow 16"/>
            <p:cNvSpPr/>
            <p:nvPr/>
          </p:nvSpPr>
          <p:spPr>
            <a:xfrm rot="10800000">
              <a:off x="3504612" y="4454894"/>
              <a:ext cx="75488" cy="152400"/>
            </a:xfrm>
            <a:prstGeom prst="upArrow">
              <a:avLst>
                <a:gd name="adj1" fmla="val 30487"/>
                <a:gd name="adj2" fmla="val 50000"/>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1965"/>
                </a:solidFill>
              </a:endParaRPr>
            </a:p>
          </p:txBody>
        </p:sp>
        <p:sp>
          <p:nvSpPr>
            <p:cNvPr id="18" name="Up Arrow 17"/>
            <p:cNvSpPr/>
            <p:nvPr/>
          </p:nvSpPr>
          <p:spPr>
            <a:xfrm>
              <a:off x="5741484" y="2528535"/>
              <a:ext cx="75488" cy="152400"/>
            </a:xfrm>
            <a:prstGeom prst="upArrow">
              <a:avLst>
                <a:gd name="adj1" fmla="val 30487"/>
                <a:gd name="adj2"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Up Arrow 18"/>
            <p:cNvSpPr/>
            <p:nvPr/>
          </p:nvSpPr>
          <p:spPr>
            <a:xfrm>
              <a:off x="5741484" y="2748741"/>
              <a:ext cx="75488" cy="152400"/>
            </a:xfrm>
            <a:prstGeom prst="upArrow">
              <a:avLst>
                <a:gd name="adj1" fmla="val 30487"/>
                <a:gd name="adj2"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TextBox 19"/>
            <p:cNvSpPr txBox="1"/>
            <p:nvPr/>
          </p:nvSpPr>
          <p:spPr>
            <a:xfrm>
              <a:off x="5837505" y="2996763"/>
              <a:ext cx="1888399" cy="584473"/>
            </a:xfrm>
            <a:prstGeom prst="rect">
              <a:avLst/>
            </a:prstGeom>
            <a:noFill/>
          </p:spPr>
          <p:txBody>
            <a:bodyPr wrap="square" lIns="0" tIns="0" rIns="0" bIns="0" rtlCol="0">
              <a:noAutofit/>
            </a:bodyPr>
            <a:lstStyle/>
            <a:p>
              <a:pPr defTabSz="914400">
                <a:lnSpc>
                  <a:spcPct val="130000"/>
                </a:lnSpc>
              </a:pPr>
              <a:r>
                <a:rPr lang="he-IL" sz="1200" dirty="0" err="1" smtClean="0">
                  <a:solidFill>
                    <a:srgbClr val="001965"/>
                  </a:solidFill>
                </a:rPr>
                <a:t>Diarrhoea</a:t>
              </a:r>
              <a:endParaRPr lang="he-IL" sz="1200" dirty="0" smtClean="0">
                <a:solidFill>
                  <a:srgbClr val="001965"/>
                </a:solidFill>
              </a:endParaRPr>
            </a:p>
            <a:p>
              <a:pPr defTabSz="914400">
                <a:lnSpc>
                  <a:spcPct val="130000"/>
                </a:lnSpc>
              </a:pPr>
              <a:r>
                <a:rPr lang="he-IL" sz="1200" dirty="0" err="1" smtClean="0">
                  <a:solidFill>
                    <a:srgbClr val="001965"/>
                  </a:solidFill>
                </a:rPr>
                <a:t>Acute</a:t>
              </a:r>
              <a:r>
                <a:rPr lang="he-IL" sz="1200" dirty="0" smtClean="0">
                  <a:solidFill>
                    <a:srgbClr val="001965"/>
                  </a:solidFill>
                </a:rPr>
                <a:t> </a:t>
              </a:r>
              <a:r>
                <a:rPr lang="he-IL" sz="1200" dirty="0" err="1" smtClean="0">
                  <a:solidFill>
                    <a:srgbClr val="001965"/>
                  </a:solidFill>
                </a:rPr>
                <a:t>gallstone</a:t>
              </a:r>
              <a:r>
                <a:rPr lang="he-IL" sz="1200" dirty="0" smtClean="0">
                  <a:solidFill>
                    <a:srgbClr val="001965"/>
                  </a:solidFill>
                </a:rPr>
                <a:t> </a:t>
              </a:r>
              <a:r>
                <a:rPr lang="he-IL" sz="1200" dirty="0" err="1" smtClean="0">
                  <a:solidFill>
                    <a:srgbClr val="001965"/>
                  </a:solidFill>
                </a:rPr>
                <a:t>disease</a:t>
              </a:r>
              <a:endParaRPr lang="he-IL" sz="1200" dirty="0">
                <a:solidFill>
                  <a:srgbClr val="001965"/>
                </a:solidFill>
              </a:endParaRPr>
            </a:p>
          </p:txBody>
        </p:sp>
        <p:sp>
          <p:nvSpPr>
            <p:cNvPr id="21" name="Up Arrow 20"/>
            <p:cNvSpPr/>
            <p:nvPr/>
          </p:nvSpPr>
          <p:spPr>
            <a:xfrm>
              <a:off x="5741484" y="3037676"/>
              <a:ext cx="75488" cy="152400"/>
            </a:xfrm>
            <a:prstGeom prst="upArrow">
              <a:avLst>
                <a:gd name="adj1" fmla="val 30487"/>
                <a:gd name="adj2"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Up Arrow 21"/>
            <p:cNvSpPr/>
            <p:nvPr/>
          </p:nvSpPr>
          <p:spPr>
            <a:xfrm>
              <a:off x="5741484" y="3265631"/>
              <a:ext cx="75488" cy="152400"/>
            </a:xfrm>
            <a:prstGeom prst="upArrow">
              <a:avLst>
                <a:gd name="adj1" fmla="val 30487"/>
                <a:gd name="adj2"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24" name="Group 23"/>
            <p:cNvGrpSpPr/>
            <p:nvPr/>
          </p:nvGrpSpPr>
          <p:grpSpPr>
            <a:xfrm>
              <a:off x="1815602" y="1507986"/>
              <a:ext cx="688246" cy="785135"/>
              <a:chOff x="2334004" y="1507986"/>
              <a:chExt cx="688246" cy="785135"/>
            </a:xfrm>
          </p:grpSpPr>
          <p:sp>
            <p:nvSpPr>
              <p:cNvPr id="25" name="TextBox 24"/>
              <p:cNvSpPr txBox="1"/>
              <p:nvPr/>
            </p:nvSpPr>
            <p:spPr>
              <a:xfrm>
                <a:off x="2344114" y="2139233"/>
                <a:ext cx="678136" cy="153888"/>
              </a:xfrm>
              <a:prstGeom prst="rect">
                <a:avLst/>
              </a:prstGeom>
              <a:noFill/>
            </p:spPr>
            <p:txBody>
              <a:bodyPr wrap="square" lIns="0" tIns="0" rIns="0" bIns="0" rtlCol="0">
                <a:spAutoFit/>
              </a:bodyPr>
              <a:lstStyle/>
              <a:p>
                <a:pPr algn="ctr" defTabSz="914400"/>
                <a:r>
                  <a:rPr lang="he-IL" sz="1000" b="1" dirty="0" smtClean="0">
                    <a:solidFill>
                      <a:srgbClr val="001965"/>
                    </a:solidFill>
                  </a:rPr>
                  <a:t>GLP-1</a:t>
                </a:r>
                <a:endParaRPr lang="he-IL" sz="1000" b="1" dirty="0">
                  <a:solidFill>
                    <a:srgbClr val="001965"/>
                  </a:solidFill>
                </a:endParaRPr>
              </a:p>
            </p:txBody>
          </p:sp>
          <p:sp>
            <p:nvSpPr>
              <p:cNvPr id="26" name="Oval 25"/>
              <p:cNvSpPr>
                <a:spLocks noChangeAspect="1" noChangeArrowheads="1"/>
              </p:cNvSpPr>
              <p:nvPr/>
            </p:nvSpPr>
            <p:spPr bwMode="auto">
              <a:xfrm>
                <a:off x="2371480" y="1993978"/>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27" name="Oval 26"/>
              <p:cNvSpPr>
                <a:spLocks noChangeAspect="1" noChangeArrowheads="1"/>
              </p:cNvSpPr>
              <p:nvPr/>
            </p:nvSpPr>
            <p:spPr bwMode="auto">
              <a:xfrm>
                <a:off x="2334004" y="1947649"/>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28" name="Oval 27"/>
              <p:cNvSpPr>
                <a:spLocks noChangeAspect="1" noChangeArrowheads="1"/>
              </p:cNvSpPr>
              <p:nvPr/>
            </p:nvSpPr>
            <p:spPr bwMode="auto">
              <a:xfrm>
                <a:off x="2341371" y="1889358"/>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29" name="Oval 28"/>
              <p:cNvSpPr>
                <a:spLocks noChangeAspect="1" noChangeArrowheads="1"/>
              </p:cNvSpPr>
              <p:nvPr/>
            </p:nvSpPr>
            <p:spPr bwMode="auto">
              <a:xfrm>
                <a:off x="2396487" y="1864975"/>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30" name="Oval 29"/>
              <p:cNvSpPr>
                <a:spLocks noChangeAspect="1" noChangeArrowheads="1"/>
              </p:cNvSpPr>
              <p:nvPr/>
            </p:nvSpPr>
            <p:spPr bwMode="auto">
              <a:xfrm>
                <a:off x="2457829" y="1858501"/>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31" name="Oval 30"/>
              <p:cNvSpPr>
                <a:spLocks noChangeAspect="1" noChangeArrowheads="1"/>
              </p:cNvSpPr>
              <p:nvPr/>
            </p:nvSpPr>
            <p:spPr bwMode="auto">
              <a:xfrm>
                <a:off x="2782696" y="1988676"/>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32" name="Oval 31"/>
              <p:cNvSpPr>
                <a:spLocks noChangeAspect="1" noChangeArrowheads="1"/>
              </p:cNvSpPr>
              <p:nvPr/>
            </p:nvSpPr>
            <p:spPr bwMode="auto">
              <a:xfrm>
                <a:off x="2667379" y="1962135"/>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33" name="Oval 32"/>
              <p:cNvSpPr>
                <a:spLocks noChangeAspect="1" noChangeArrowheads="1"/>
              </p:cNvSpPr>
              <p:nvPr/>
            </p:nvSpPr>
            <p:spPr bwMode="auto">
              <a:xfrm>
                <a:off x="2726687" y="1979151"/>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34" name="Oval 33"/>
              <p:cNvSpPr>
                <a:spLocks noChangeAspect="1" noChangeArrowheads="1"/>
              </p:cNvSpPr>
              <p:nvPr/>
            </p:nvSpPr>
            <p:spPr bwMode="auto">
              <a:xfrm>
                <a:off x="2611370" y="1939910"/>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35" name="Oval 34"/>
              <p:cNvSpPr>
                <a:spLocks noChangeAspect="1" noChangeArrowheads="1"/>
              </p:cNvSpPr>
              <p:nvPr/>
            </p:nvSpPr>
            <p:spPr bwMode="auto">
              <a:xfrm>
                <a:off x="2904487" y="1843519"/>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36" name="Oval 35"/>
              <p:cNvSpPr>
                <a:spLocks noChangeAspect="1" noChangeArrowheads="1"/>
              </p:cNvSpPr>
              <p:nvPr/>
            </p:nvSpPr>
            <p:spPr bwMode="auto">
              <a:xfrm>
                <a:off x="2898013" y="1950452"/>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37" name="Oval 36"/>
              <p:cNvSpPr>
                <a:spLocks noChangeAspect="1" noChangeArrowheads="1"/>
              </p:cNvSpPr>
              <p:nvPr/>
            </p:nvSpPr>
            <p:spPr bwMode="auto">
              <a:xfrm>
                <a:off x="2844038" y="1980168"/>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38" name="Oval 37"/>
              <p:cNvSpPr>
                <a:spLocks noChangeAspect="1" noChangeArrowheads="1"/>
              </p:cNvSpPr>
              <p:nvPr/>
            </p:nvSpPr>
            <p:spPr bwMode="auto">
              <a:xfrm>
                <a:off x="2938395" y="1899652"/>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39" name="Oval 38"/>
              <p:cNvSpPr>
                <a:spLocks noChangeAspect="1" noChangeArrowheads="1"/>
              </p:cNvSpPr>
              <p:nvPr/>
            </p:nvSpPr>
            <p:spPr bwMode="auto">
              <a:xfrm>
                <a:off x="2562728" y="1912352"/>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40" name="Oval 39"/>
              <p:cNvSpPr>
                <a:spLocks noChangeAspect="1" noChangeArrowheads="1"/>
              </p:cNvSpPr>
              <p:nvPr/>
            </p:nvSpPr>
            <p:spPr bwMode="auto">
              <a:xfrm>
                <a:off x="2518278" y="1878568"/>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41" name="Oval 40"/>
              <p:cNvSpPr>
                <a:spLocks noChangeAspect="1" noChangeArrowheads="1"/>
              </p:cNvSpPr>
              <p:nvPr/>
            </p:nvSpPr>
            <p:spPr bwMode="auto">
              <a:xfrm>
                <a:off x="2820920" y="1564119"/>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42" name="Oval 41"/>
              <p:cNvSpPr>
                <a:spLocks noChangeAspect="1" noChangeArrowheads="1"/>
              </p:cNvSpPr>
              <p:nvPr/>
            </p:nvSpPr>
            <p:spPr bwMode="auto">
              <a:xfrm>
                <a:off x="2790311" y="1830819"/>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43" name="Oval 42"/>
              <p:cNvSpPr>
                <a:spLocks noChangeAspect="1" noChangeArrowheads="1"/>
              </p:cNvSpPr>
              <p:nvPr/>
            </p:nvSpPr>
            <p:spPr bwMode="auto">
              <a:xfrm>
                <a:off x="2734302" y="1843519"/>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44" name="Oval 43"/>
              <p:cNvSpPr>
                <a:spLocks noChangeAspect="1" noChangeArrowheads="1"/>
              </p:cNvSpPr>
              <p:nvPr/>
            </p:nvSpPr>
            <p:spPr bwMode="auto">
              <a:xfrm>
                <a:off x="2617968" y="1649844"/>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45" name="Oval 44"/>
              <p:cNvSpPr>
                <a:spLocks noChangeAspect="1" noChangeArrowheads="1"/>
              </p:cNvSpPr>
              <p:nvPr/>
            </p:nvSpPr>
            <p:spPr bwMode="auto">
              <a:xfrm>
                <a:off x="2568309" y="1795894"/>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46" name="Oval 45"/>
              <p:cNvSpPr>
                <a:spLocks noChangeAspect="1" noChangeArrowheads="1"/>
              </p:cNvSpPr>
              <p:nvPr/>
            </p:nvSpPr>
            <p:spPr bwMode="auto">
              <a:xfrm>
                <a:off x="2528175" y="1745094"/>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47" name="Oval 46"/>
              <p:cNvSpPr>
                <a:spLocks noChangeAspect="1" noChangeArrowheads="1"/>
              </p:cNvSpPr>
              <p:nvPr/>
            </p:nvSpPr>
            <p:spPr bwMode="auto">
              <a:xfrm>
                <a:off x="2675366" y="1840344"/>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48" name="Oval 47"/>
              <p:cNvSpPr>
                <a:spLocks noChangeAspect="1" noChangeArrowheads="1"/>
              </p:cNvSpPr>
              <p:nvPr/>
            </p:nvSpPr>
            <p:spPr bwMode="auto">
              <a:xfrm>
                <a:off x="2624566" y="1828661"/>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49" name="Oval 48"/>
              <p:cNvSpPr>
                <a:spLocks noChangeAspect="1" noChangeArrowheads="1"/>
              </p:cNvSpPr>
              <p:nvPr/>
            </p:nvSpPr>
            <p:spPr bwMode="auto">
              <a:xfrm>
                <a:off x="2563100" y="1685786"/>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50" name="Oval 49"/>
              <p:cNvSpPr>
                <a:spLocks noChangeAspect="1" noChangeArrowheads="1"/>
              </p:cNvSpPr>
              <p:nvPr/>
            </p:nvSpPr>
            <p:spPr bwMode="auto">
              <a:xfrm>
                <a:off x="2733409" y="1647686"/>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51" name="Oval 50"/>
              <p:cNvSpPr>
                <a:spLocks noChangeAspect="1" noChangeArrowheads="1"/>
              </p:cNvSpPr>
              <p:nvPr/>
            </p:nvSpPr>
            <p:spPr bwMode="auto">
              <a:xfrm>
                <a:off x="2786243" y="1612761"/>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52" name="Oval 51"/>
              <p:cNvSpPr>
                <a:spLocks noChangeAspect="1" noChangeArrowheads="1"/>
              </p:cNvSpPr>
              <p:nvPr/>
            </p:nvSpPr>
            <p:spPr bwMode="auto">
              <a:xfrm>
                <a:off x="2680327" y="1679436"/>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53" name="Oval 52"/>
              <p:cNvSpPr>
                <a:spLocks noChangeAspect="1" noChangeArrowheads="1"/>
              </p:cNvSpPr>
              <p:nvPr/>
            </p:nvSpPr>
            <p:spPr bwMode="auto">
              <a:xfrm>
                <a:off x="2806186" y="1507986"/>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54" name="Oval 53"/>
              <p:cNvSpPr>
                <a:spLocks noChangeAspect="1" noChangeArrowheads="1"/>
              </p:cNvSpPr>
              <p:nvPr/>
            </p:nvSpPr>
            <p:spPr bwMode="auto">
              <a:xfrm>
                <a:off x="2847337" y="1815961"/>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grpSp>
        <p:sp>
          <p:nvSpPr>
            <p:cNvPr id="55" name="Oval 54"/>
            <p:cNvSpPr>
              <a:spLocks noChangeAspect="1" noChangeArrowheads="1"/>
            </p:cNvSpPr>
            <p:nvPr/>
          </p:nvSpPr>
          <p:spPr bwMode="auto">
            <a:xfrm>
              <a:off x="5785189" y="1993978"/>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56" name="Oval 55"/>
            <p:cNvSpPr>
              <a:spLocks noChangeAspect="1" noChangeArrowheads="1"/>
            </p:cNvSpPr>
            <p:nvPr/>
          </p:nvSpPr>
          <p:spPr bwMode="auto">
            <a:xfrm>
              <a:off x="5747713" y="1947649"/>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57" name="Oval 56"/>
            <p:cNvSpPr>
              <a:spLocks noChangeAspect="1" noChangeArrowheads="1"/>
            </p:cNvSpPr>
            <p:nvPr/>
          </p:nvSpPr>
          <p:spPr bwMode="auto">
            <a:xfrm>
              <a:off x="5755080" y="1889358"/>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58" name="Oval 57"/>
            <p:cNvSpPr>
              <a:spLocks noChangeAspect="1" noChangeArrowheads="1"/>
            </p:cNvSpPr>
            <p:nvPr/>
          </p:nvSpPr>
          <p:spPr bwMode="auto">
            <a:xfrm>
              <a:off x="5810196" y="1864975"/>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59" name="Oval 58"/>
            <p:cNvSpPr>
              <a:spLocks noChangeAspect="1" noChangeArrowheads="1"/>
            </p:cNvSpPr>
            <p:nvPr/>
          </p:nvSpPr>
          <p:spPr bwMode="auto">
            <a:xfrm>
              <a:off x="5871538" y="1858501"/>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60" name="Oval 59"/>
            <p:cNvSpPr>
              <a:spLocks noChangeAspect="1" noChangeArrowheads="1"/>
            </p:cNvSpPr>
            <p:nvPr/>
          </p:nvSpPr>
          <p:spPr bwMode="auto">
            <a:xfrm>
              <a:off x="6196405" y="1988676"/>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61" name="Oval 60"/>
            <p:cNvSpPr>
              <a:spLocks noChangeAspect="1" noChangeArrowheads="1"/>
            </p:cNvSpPr>
            <p:nvPr/>
          </p:nvSpPr>
          <p:spPr bwMode="auto">
            <a:xfrm>
              <a:off x="6081088" y="1962135"/>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62" name="Oval 61"/>
            <p:cNvSpPr>
              <a:spLocks noChangeAspect="1" noChangeArrowheads="1"/>
            </p:cNvSpPr>
            <p:nvPr/>
          </p:nvSpPr>
          <p:spPr bwMode="auto">
            <a:xfrm>
              <a:off x="6140396" y="1979151"/>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63" name="Oval 62"/>
            <p:cNvSpPr>
              <a:spLocks noChangeAspect="1" noChangeArrowheads="1"/>
            </p:cNvSpPr>
            <p:nvPr/>
          </p:nvSpPr>
          <p:spPr bwMode="auto">
            <a:xfrm>
              <a:off x="6025079" y="1939910"/>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64" name="Oval 63"/>
            <p:cNvSpPr>
              <a:spLocks noChangeAspect="1" noChangeArrowheads="1"/>
            </p:cNvSpPr>
            <p:nvPr/>
          </p:nvSpPr>
          <p:spPr bwMode="auto">
            <a:xfrm>
              <a:off x="6318196" y="1843519"/>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65" name="Oval 64"/>
            <p:cNvSpPr>
              <a:spLocks noChangeAspect="1" noChangeArrowheads="1"/>
            </p:cNvSpPr>
            <p:nvPr/>
          </p:nvSpPr>
          <p:spPr bwMode="auto">
            <a:xfrm>
              <a:off x="6311722" y="1950452"/>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66" name="Oval 65"/>
            <p:cNvSpPr>
              <a:spLocks noChangeAspect="1" noChangeArrowheads="1"/>
            </p:cNvSpPr>
            <p:nvPr/>
          </p:nvSpPr>
          <p:spPr bwMode="auto">
            <a:xfrm>
              <a:off x="6257747" y="1980168"/>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67" name="Oval 66"/>
            <p:cNvSpPr>
              <a:spLocks noChangeAspect="1" noChangeArrowheads="1"/>
            </p:cNvSpPr>
            <p:nvPr/>
          </p:nvSpPr>
          <p:spPr bwMode="auto">
            <a:xfrm>
              <a:off x="6352104" y="1899652"/>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68" name="Oval 67"/>
            <p:cNvSpPr>
              <a:spLocks noChangeAspect="1" noChangeArrowheads="1"/>
            </p:cNvSpPr>
            <p:nvPr/>
          </p:nvSpPr>
          <p:spPr bwMode="auto">
            <a:xfrm>
              <a:off x="5976437" y="1912352"/>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69" name="Oval 68"/>
            <p:cNvSpPr>
              <a:spLocks noChangeAspect="1" noChangeArrowheads="1"/>
            </p:cNvSpPr>
            <p:nvPr/>
          </p:nvSpPr>
          <p:spPr bwMode="auto">
            <a:xfrm>
              <a:off x="5931987" y="1878568"/>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70" name="Oval 69"/>
            <p:cNvSpPr>
              <a:spLocks noChangeAspect="1" noChangeArrowheads="1"/>
            </p:cNvSpPr>
            <p:nvPr/>
          </p:nvSpPr>
          <p:spPr bwMode="auto">
            <a:xfrm>
              <a:off x="6234629" y="1564119"/>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71" name="Oval 70"/>
            <p:cNvSpPr>
              <a:spLocks noChangeAspect="1" noChangeArrowheads="1"/>
            </p:cNvSpPr>
            <p:nvPr/>
          </p:nvSpPr>
          <p:spPr bwMode="auto">
            <a:xfrm>
              <a:off x="6204020" y="1830819"/>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72" name="Oval 71"/>
            <p:cNvSpPr>
              <a:spLocks noChangeAspect="1" noChangeArrowheads="1"/>
            </p:cNvSpPr>
            <p:nvPr/>
          </p:nvSpPr>
          <p:spPr bwMode="auto">
            <a:xfrm>
              <a:off x="6148011" y="1843519"/>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73" name="Oval 72"/>
            <p:cNvSpPr>
              <a:spLocks noChangeAspect="1" noChangeArrowheads="1"/>
            </p:cNvSpPr>
            <p:nvPr/>
          </p:nvSpPr>
          <p:spPr bwMode="auto">
            <a:xfrm>
              <a:off x="6031677" y="1649844"/>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74" name="Oval 73"/>
            <p:cNvSpPr>
              <a:spLocks noChangeAspect="1" noChangeArrowheads="1"/>
            </p:cNvSpPr>
            <p:nvPr/>
          </p:nvSpPr>
          <p:spPr bwMode="auto">
            <a:xfrm>
              <a:off x="5982018" y="1795894"/>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75" name="Oval 74"/>
            <p:cNvSpPr>
              <a:spLocks noChangeAspect="1" noChangeArrowheads="1"/>
            </p:cNvSpPr>
            <p:nvPr/>
          </p:nvSpPr>
          <p:spPr bwMode="auto">
            <a:xfrm>
              <a:off x="5941884" y="1745094"/>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76" name="Oval 75"/>
            <p:cNvSpPr>
              <a:spLocks noChangeAspect="1" noChangeArrowheads="1"/>
            </p:cNvSpPr>
            <p:nvPr/>
          </p:nvSpPr>
          <p:spPr bwMode="auto">
            <a:xfrm>
              <a:off x="6089075" y="1840344"/>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77" name="Oval 76"/>
            <p:cNvSpPr>
              <a:spLocks noChangeAspect="1" noChangeArrowheads="1"/>
            </p:cNvSpPr>
            <p:nvPr/>
          </p:nvSpPr>
          <p:spPr bwMode="auto">
            <a:xfrm>
              <a:off x="6038275" y="1828661"/>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78" name="Oval 77"/>
            <p:cNvSpPr>
              <a:spLocks noChangeAspect="1" noChangeArrowheads="1"/>
            </p:cNvSpPr>
            <p:nvPr/>
          </p:nvSpPr>
          <p:spPr bwMode="auto">
            <a:xfrm>
              <a:off x="5976809" y="1685786"/>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79" name="Oval 78"/>
            <p:cNvSpPr>
              <a:spLocks noChangeAspect="1" noChangeArrowheads="1"/>
            </p:cNvSpPr>
            <p:nvPr/>
          </p:nvSpPr>
          <p:spPr bwMode="auto">
            <a:xfrm>
              <a:off x="6147118" y="1647686"/>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80" name="Oval 79"/>
            <p:cNvSpPr>
              <a:spLocks noChangeAspect="1" noChangeArrowheads="1"/>
            </p:cNvSpPr>
            <p:nvPr/>
          </p:nvSpPr>
          <p:spPr bwMode="auto">
            <a:xfrm>
              <a:off x="6199952" y="1612761"/>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81" name="Oval 80"/>
            <p:cNvSpPr>
              <a:spLocks noChangeAspect="1" noChangeArrowheads="1"/>
            </p:cNvSpPr>
            <p:nvPr/>
          </p:nvSpPr>
          <p:spPr bwMode="auto">
            <a:xfrm>
              <a:off x="6094036" y="1679436"/>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82" name="Oval 81"/>
            <p:cNvSpPr>
              <a:spLocks noChangeAspect="1" noChangeArrowheads="1"/>
            </p:cNvSpPr>
            <p:nvPr/>
          </p:nvSpPr>
          <p:spPr bwMode="auto">
            <a:xfrm>
              <a:off x="6219895" y="1507986"/>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83" name="Oval 82"/>
            <p:cNvSpPr>
              <a:spLocks noChangeAspect="1" noChangeArrowheads="1"/>
            </p:cNvSpPr>
            <p:nvPr/>
          </p:nvSpPr>
          <p:spPr bwMode="auto">
            <a:xfrm>
              <a:off x="6261046" y="1815961"/>
              <a:ext cx="66355" cy="67737"/>
            </a:xfrm>
            <a:prstGeom prst="ellipse">
              <a:avLst/>
            </a:prstGeom>
            <a:solidFill>
              <a:srgbClr val="009FDA"/>
            </a:solidFill>
            <a:ln w="12700" algn="ctr">
              <a:noFill/>
              <a:round/>
              <a:headEnd type="none" w="sm" len="sm"/>
              <a:tailEnd type="none" w="sm" len="sm"/>
            </a:ln>
            <a:effectLst/>
            <a:scene3d>
              <a:camera prst="orthographicFront">
                <a:rot lat="0" lon="0" rev="0"/>
              </a:camera>
              <a:lightRig rig="contrasting" dir="t">
                <a:rot lat="0" lon="0" rev="7800000"/>
              </a:lightRig>
            </a:scene3d>
            <a:sp3d>
              <a:bevelT h="44450"/>
            </a:sp3d>
          </p:spPr>
          <p:txBody>
            <a:bodyPr wrap="none"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GB" sz="800" dirty="0">
                <a:solidFill>
                  <a:srgbClr val="001965"/>
                </a:solidFill>
                <a:cs typeface="Arial" charset="0"/>
              </a:endParaRPr>
            </a:p>
          </p:txBody>
        </p:sp>
        <p:sp>
          <p:nvSpPr>
            <p:cNvPr id="84" name="TextBox 83"/>
            <p:cNvSpPr txBox="1"/>
            <p:nvPr/>
          </p:nvSpPr>
          <p:spPr>
            <a:xfrm>
              <a:off x="1483619" y="2487622"/>
              <a:ext cx="2452493" cy="500515"/>
            </a:xfrm>
            <a:prstGeom prst="rect">
              <a:avLst/>
            </a:prstGeom>
            <a:noFill/>
          </p:spPr>
          <p:txBody>
            <a:bodyPr wrap="square" lIns="0" tIns="0" rIns="0" bIns="0" rtlCol="0">
              <a:noAutofit/>
            </a:bodyPr>
            <a:lstStyle/>
            <a:p>
              <a:pPr defTabSz="914400">
                <a:lnSpc>
                  <a:spcPct val="130000"/>
                </a:lnSpc>
              </a:pPr>
              <a:r>
                <a:rPr lang="he-IL" sz="1400" b="1" dirty="0" err="1" smtClean="0">
                  <a:solidFill>
                    <a:srgbClr val="001965"/>
                  </a:solidFill>
                </a:rPr>
                <a:t>All</a:t>
              </a:r>
              <a:r>
                <a:rPr lang="he-IL" sz="1400" b="1" dirty="0" smtClean="0">
                  <a:solidFill>
                    <a:srgbClr val="001965"/>
                  </a:solidFill>
                </a:rPr>
                <a:t> </a:t>
              </a:r>
              <a:r>
                <a:rPr lang="he-IL" sz="1400" b="1" dirty="0" err="1" smtClean="0">
                  <a:solidFill>
                    <a:srgbClr val="001965"/>
                  </a:solidFill>
                </a:rPr>
                <a:t>cause</a:t>
              </a:r>
              <a:r>
                <a:rPr lang="he-IL" sz="1400" b="1" dirty="0" smtClean="0">
                  <a:solidFill>
                    <a:srgbClr val="001965"/>
                  </a:solidFill>
                </a:rPr>
                <a:t> </a:t>
              </a:r>
              <a:r>
                <a:rPr lang="he-IL" sz="1400" b="1" dirty="0" err="1" smtClean="0">
                  <a:solidFill>
                    <a:srgbClr val="001965"/>
                  </a:solidFill>
                </a:rPr>
                <a:t>mortality</a:t>
              </a:r>
              <a:endParaRPr lang="he-IL" sz="1400" b="1" dirty="0" smtClean="0">
                <a:solidFill>
                  <a:srgbClr val="001965"/>
                </a:solidFill>
              </a:endParaRPr>
            </a:p>
            <a:p>
              <a:pPr defTabSz="914400">
                <a:lnSpc>
                  <a:spcPct val="130000"/>
                </a:lnSpc>
              </a:pPr>
              <a:r>
                <a:rPr lang="he-IL" sz="1400" b="1" dirty="0" smtClean="0">
                  <a:solidFill>
                    <a:srgbClr val="001965"/>
                  </a:solidFill>
                </a:rPr>
                <a:t>CV </a:t>
              </a:r>
              <a:r>
                <a:rPr lang="he-IL" sz="1400" b="1" dirty="0" err="1" smtClean="0">
                  <a:solidFill>
                    <a:srgbClr val="001965"/>
                  </a:solidFill>
                </a:rPr>
                <a:t>death</a:t>
              </a:r>
              <a:endParaRPr lang="he-IL" sz="1400" b="1" dirty="0">
                <a:solidFill>
                  <a:srgbClr val="001965"/>
                </a:solidFill>
              </a:endParaRPr>
            </a:p>
          </p:txBody>
        </p:sp>
        <p:sp>
          <p:nvSpPr>
            <p:cNvPr id="85" name="Up Arrow 84"/>
            <p:cNvSpPr/>
            <p:nvPr/>
          </p:nvSpPr>
          <p:spPr>
            <a:xfrm rot="10800000">
              <a:off x="1377203" y="2548672"/>
              <a:ext cx="75488" cy="152400"/>
            </a:xfrm>
            <a:prstGeom prst="upArrow">
              <a:avLst>
                <a:gd name="adj1" fmla="val 30487"/>
                <a:gd name="adj2" fmla="val 50000"/>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1965"/>
                </a:solidFill>
              </a:endParaRPr>
            </a:p>
          </p:txBody>
        </p:sp>
        <p:sp>
          <p:nvSpPr>
            <p:cNvPr id="86" name="Up Arrow 85"/>
            <p:cNvSpPr/>
            <p:nvPr/>
          </p:nvSpPr>
          <p:spPr>
            <a:xfrm rot="10800000">
              <a:off x="1377203" y="2823648"/>
              <a:ext cx="75488" cy="152400"/>
            </a:xfrm>
            <a:prstGeom prst="upArrow">
              <a:avLst>
                <a:gd name="adj1" fmla="val 30487"/>
                <a:gd name="adj2" fmla="val 50000"/>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1965"/>
                </a:solidFill>
              </a:endParaRPr>
            </a:p>
          </p:txBody>
        </p:sp>
        <p:sp>
          <p:nvSpPr>
            <p:cNvPr id="87" name="TextBox 86"/>
            <p:cNvSpPr txBox="1"/>
            <p:nvPr/>
          </p:nvSpPr>
          <p:spPr>
            <a:xfrm>
              <a:off x="1483620" y="3003798"/>
              <a:ext cx="2209164" cy="500515"/>
            </a:xfrm>
            <a:prstGeom prst="rect">
              <a:avLst/>
            </a:prstGeom>
            <a:noFill/>
          </p:spPr>
          <p:txBody>
            <a:bodyPr wrap="square" lIns="0" tIns="0" rIns="0" bIns="0" rtlCol="0">
              <a:noAutofit/>
            </a:bodyPr>
            <a:lstStyle/>
            <a:p>
              <a:pPr defTabSz="914400">
                <a:lnSpc>
                  <a:spcPct val="130000"/>
                </a:lnSpc>
              </a:pPr>
              <a:r>
                <a:rPr lang="he-IL" sz="1200" dirty="0" err="1" smtClean="0">
                  <a:solidFill>
                    <a:srgbClr val="001965"/>
                  </a:solidFill>
                </a:rPr>
                <a:t>Myocardial</a:t>
              </a:r>
              <a:r>
                <a:rPr lang="he-IL" sz="1200" dirty="0" smtClean="0">
                  <a:solidFill>
                    <a:srgbClr val="001965"/>
                  </a:solidFill>
                </a:rPr>
                <a:t> </a:t>
              </a:r>
              <a:r>
                <a:rPr lang="he-IL" sz="1200" dirty="0" err="1" smtClean="0">
                  <a:solidFill>
                    <a:srgbClr val="001965"/>
                  </a:solidFill>
                </a:rPr>
                <a:t>infarction</a:t>
              </a:r>
              <a:endParaRPr lang="he-IL" sz="1200" dirty="0" smtClean="0">
                <a:solidFill>
                  <a:srgbClr val="001965"/>
                </a:solidFill>
              </a:endParaRPr>
            </a:p>
            <a:p>
              <a:pPr defTabSz="914400">
                <a:lnSpc>
                  <a:spcPct val="130000"/>
                </a:lnSpc>
              </a:pPr>
              <a:r>
                <a:rPr lang="he-IL" sz="1200" dirty="0" err="1" smtClean="0">
                  <a:solidFill>
                    <a:srgbClr val="001965"/>
                  </a:solidFill>
                </a:rPr>
                <a:t>Microvascular</a:t>
              </a:r>
              <a:r>
                <a:rPr lang="he-IL" sz="1200" dirty="0" smtClean="0">
                  <a:solidFill>
                    <a:srgbClr val="001965"/>
                  </a:solidFill>
                </a:rPr>
                <a:t> </a:t>
              </a:r>
              <a:r>
                <a:rPr lang="he-IL" sz="1200" dirty="0" err="1" smtClean="0">
                  <a:solidFill>
                    <a:srgbClr val="001965"/>
                  </a:solidFill>
                </a:rPr>
                <a:t>disease</a:t>
              </a:r>
              <a:endParaRPr lang="he-IL" sz="1200" dirty="0" smtClean="0">
                <a:solidFill>
                  <a:srgbClr val="001965"/>
                </a:solidFill>
              </a:endParaRPr>
            </a:p>
            <a:p>
              <a:pPr defTabSz="914400">
                <a:lnSpc>
                  <a:spcPct val="130000"/>
                </a:lnSpc>
              </a:pPr>
              <a:r>
                <a:rPr lang="he-IL" sz="1200" dirty="0" err="1" smtClean="0">
                  <a:solidFill>
                    <a:srgbClr val="001965"/>
                  </a:solidFill>
                </a:rPr>
                <a:t>Non-alcoholic</a:t>
              </a:r>
              <a:r>
                <a:rPr lang="he-IL" sz="1200" dirty="0" smtClean="0">
                  <a:solidFill>
                    <a:srgbClr val="001965"/>
                  </a:solidFill>
                </a:rPr>
                <a:t> </a:t>
              </a:r>
              <a:r>
                <a:rPr lang="he-IL" sz="1200" dirty="0" err="1" smtClean="0">
                  <a:solidFill>
                    <a:srgbClr val="001965"/>
                  </a:solidFill>
                </a:rPr>
                <a:t>steatohepatitis</a:t>
              </a:r>
              <a:endParaRPr lang="he-IL" sz="1200" dirty="0">
                <a:solidFill>
                  <a:srgbClr val="001965"/>
                </a:solidFill>
              </a:endParaRPr>
            </a:p>
          </p:txBody>
        </p:sp>
        <p:sp>
          <p:nvSpPr>
            <p:cNvPr id="88" name="Up Arrow 87"/>
            <p:cNvSpPr/>
            <p:nvPr/>
          </p:nvSpPr>
          <p:spPr>
            <a:xfrm rot="10800000">
              <a:off x="1377203" y="3046651"/>
              <a:ext cx="75488" cy="152400"/>
            </a:xfrm>
            <a:prstGeom prst="upArrow">
              <a:avLst>
                <a:gd name="adj1" fmla="val 30487"/>
                <a:gd name="adj2" fmla="val 50000"/>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1965"/>
                </a:solidFill>
              </a:endParaRPr>
            </a:p>
          </p:txBody>
        </p:sp>
        <p:sp>
          <p:nvSpPr>
            <p:cNvPr id="89" name="Up Arrow 88"/>
            <p:cNvSpPr/>
            <p:nvPr/>
          </p:nvSpPr>
          <p:spPr>
            <a:xfrm rot="10800000">
              <a:off x="1377203" y="3282534"/>
              <a:ext cx="75488" cy="152400"/>
            </a:xfrm>
            <a:prstGeom prst="upArrow">
              <a:avLst>
                <a:gd name="adj1" fmla="val 30487"/>
                <a:gd name="adj2" fmla="val 50000"/>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1965"/>
                </a:solidFill>
              </a:endParaRPr>
            </a:p>
          </p:txBody>
        </p:sp>
        <p:sp>
          <p:nvSpPr>
            <p:cNvPr id="90" name="Up Arrow 89"/>
            <p:cNvSpPr/>
            <p:nvPr/>
          </p:nvSpPr>
          <p:spPr>
            <a:xfrm rot="10800000">
              <a:off x="1377203" y="3521085"/>
              <a:ext cx="75488" cy="152400"/>
            </a:xfrm>
            <a:prstGeom prst="upArrow">
              <a:avLst>
                <a:gd name="adj1" fmla="val 30487"/>
                <a:gd name="adj2" fmla="val 50000"/>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1965"/>
                </a:solidFill>
              </a:endParaRPr>
            </a:p>
          </p:txBody>
        </p:sp>
        <p:sp>
          <p:nvSpPr>
            <p:cNvPr id="91" name="Up Arrow 90"/>
            <p:cNvSpPr/>
            <p:nvPr/>
          </p:nvSpPr>
          <p:spPr>
            <a:xfrm rot="10800000">
              <a:off x="4542267" y="4457020"/>
              <a:ext cx="75488" cy="152400"/>
            </a:xfrm>
            <a:prstGeom prst="upArrow">
              <a:avLst>
                <a:gd name="adj1" fmla="val 30487"/>
                <a:gd name="adj2"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1965"/>
                </a:solidFill>
              </a:endParaRPr>
            </a:p>
          </p:txBody>
        </p:sp>
      </p:grpSp>
      <p:sp>
        <p:nvSpPr>
          <p:cNvPr id="92" name="Text Placeholder 7"/>
          <p:cNvSpPr txBox="1">
            <a:spLocks/>
          </p:cNvSpPr>
          <p:nvPr/>
        </p:nvSpPr>
        <p:spPr bwMode="auto">
          <a:xfrm>
            <a:off x="316800" y="4757585"/>
            <a:ext cx="8509700" cy="31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b" anchorCtr="0" compatLnSpc="1">
            <a:prstTxWarp prst="textNoShape">
              <a:avLst/>
            </a:prstTxWarp>
          </a:bodyPr>
          <a:lstStyle>
            <a:lvl1pPr marL="0" indent="0" algn="l" rtl="0" fontAlgn="base">
              <a:spcBef>
                <a:spcPts val="0"/>
              </a:spcBef>
              <a:spcAft>
                <a:spcPts val="0"/>
              </a:spcAft>
              <a:buClr>
                <a:schemeClr val="accent1"/>
              </a:buClr>
              <a:buFont typeface="Verdana" pitchFamily="34" charset="0"/>
              <a:buNone/>
              <a:defRPr sz="800" kern="1200">
                <a:solidFill>
                  <a:srgbClr val="82786F"/>
                </a:solidFill>
                <a:latin typeface="+mn-lt"/>
                <a:ea typeface="+mn-ea"/>
                <a:cs typeface="+mn-cs"/>
              </a:defRPr>
            </a:lvl1pPr>
            <a:lvl2pPr marL="536575" indent="-271463" algn="l" rtl="0" fontAlgn="base">
              <a:spcBef>
                <a:spcPct val="20000"/>
              </a:spcBef>
              <a:spcAft>
                <a:spcPts val="300"/>
              </a:spcAft>
              <a:buClr>
                <a:schemeClr val="tx2"/>
              </a:buClr>
              <a:buFont typeface="Verdana" pitchFamily="34" charset="0"/>
              <a:buChar char="•"/>
              <a:defRPr sz="1600" kern="1200">
                <a:solidFill>
                  <a:schemeClr val="accent2"/>
                </a:solidFill>
                <a:latin typeface="+mn-lt"/>
                <a:ea typeface="+mn-ea"/>
                <a:cs typeface="+mn-cs"/>
              </a:defRPr>
            </a:lvl2pPr>
            <a:lvl3pPr marL="808038" indent="-271463" algn="l" rtl="0" fontAlgn="base">
              <a:spcBef>
                <a:spcPct val="20000"/>
              </a:spcBef>
              <a:spcAft>
                <a:spcPts val="300"/>
              </a:spcAft>
              <a:buClr>
                <a:srgbClr val="E64A0E"/>
              </a:buClr>
              <a:buFont typeface="Verdana" pitchFamily="34" charset="0"/>
              <a:buChar char="•"/>
              <a:defRPr sz="1400" kern="1200">
                <a:solidFill>
                  <a:schemeClr val="accent2"/>
                </a:solidFill>
                <a:latin typeface="+mn-lt"/>
                <a:ea typeface="+mn-ea"/>
                <a:cs typeface="+mn-cs"/>
              </a:defRPr>
            </a:lvl3pPr>
            <a:lvl4pPr marL="985838" indent="-177800" algn="l" rtl="0" fontAlgn="base">
              <a:spcBef>
                <a:spcPct val="20000"/>
              </a:spcBef>
              <a:spcAft>
                <a:spcPts val="300"/>
              </a:spcAft>
              <a:buClr>
                <a:srgbClr val="82786F"/>
              </a:buClr>
              <a:buFont typeface="Verdana" pitchFamily="34" charset="0"/>
              <a:buChar char="•"/>
              <a:defRPr sz="1200" kern="1200">
                <a:solidFill>
                  <a:schemeClr val="accent2"/>
                </a:solidFill>
                <a:latin typeface="+mn-lt"/>
                <a:ea typeface="+mn-ea"/>
                <a:cs typeface="+mn-cs"/>
              </a:defRPr>
            </a:lvl4pPr>
            <a:lvl5pPr marL="1257300" indent="-184150" algn="l" rtl="0" fontAlgn="base">
              <a:spcBef>
                <a:spcPct val="20000"/>
              </a:spcBef>
              <a:spcAft>
                <a:spcPts val="300"/>
              </a:spcAft>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dirty="0" smtClean="0"/>
              <a:t>CV, </a:t>
            </a:r>
            <a:r>
              <a:rPr lang="he-IL" dirty="0" err="1" smtClean="0"/>
              <a:t>cardiovascular</a:t>
            </a:r>
            <a:r>
              <a:rPr lang="he-IL" dirty="0" smtClean="0"/>
              <a:t>; GLP-1, </a:t>
            </a:r>
            <a:r>
              <a:rPr lang="he-IL" dirty="0" err="1" smtClean="0"/>
              <a:t>glucagon-like</a:t>
            </a:r>
            <a:r>
              <a:rPr lang="he-IL" dirty="0" smtClean="0"/>
              <a:t> peptide-1; GLP-1RA, </a:t>
            </a:r>
            <a:r>
              <a:rPr lang="he-IL" dirty="0" err="1" smtClean="0"/>
              <a:t>glucagon-like</a:t>
            </a:r>
            <a:r>
              <a:rPr lang="he-IL" dirty="0" smtClean="0"/>
              <a:t> peptide-1 </a:t>
            </a:r>
            <a:r>
              <a:rPr lang="he-IL" dirty="0" err="1" smtClean="0"/>
              <a:t>receptor</a:t>
            </a:r>
            <a:r>
              <a:rPr lang="he-IL" dirty="0" smtClean="0"/>
              <a:t> </a:t>
            </a:r>
            <a:r>
              <a:rPr lang="he-IL" dirty="0" err="1" smtClean="0"/>
              <a:t>agonist</a:t>
            </a:r>
            <a:r>
              <a:rPr lang="he-IL" dirty="0" smtClean="0"/>
              <a:t>; LEADER, </a:t>
            </a:r>
            <a:r>
              <a:rPr lang="he-IL" dirty="0" err="1" smtClean="0"/>
              <a:t>Liraglutide</a:t>
            </a:r>
            <a:r>
              <a:rPr lang="he-IL" dirty="0" smtClean="0"/>
              <a:t> </a:t>
            </a:r>
            <a:r>
              <a:rPr lang="he-IL" dirty="0" err="1" smtClean="0"/>
              <a:t>Effect</a:t>
            </a:r>
            <a:r>
              <a:rPr lang="he-IL" dirty="0" smtClean="0"/>
              <a:t> </a:t>
            </a:r>
            <a:r>
              <a:rPr lang="he-IL" dirty="0" err="1" smtClean="0"/>
              <a:t>and</a:t>
            </a:r>
            <a:r>
              <a:rPr lang="he-IL" dirty="0" smtClean="0"/>
              <a:t> </a:t>
            </a:r>
            <a:r>
              <a:rPr lang="he-IL" dirty="0" err="1" smtClean="0"/>
              <a:t>Action</a:t>
            </a:r>
            <a:r>
              <a:rPr lang="he-IL" dirty="0" smtClean="0"/>
              <a:t> </a:t>
            </a:r>
            <a:r>
              <a:rPr lang="he-IL" dirty="0" err="1" smtClean="0"/>
              <a:t>in</a:t>
            </a:r>
            <a:r>
              <a:rPr lang="he-IL" dirty="0" smtClean="0"/>
              <a:t> </a:t>
            </a:r>
            <a:r>
              <a:rPr lang="he-IL" dirty="0" err="1" smtClean="0"/>
              <a:t>Diabetes</a:t>
            </a:r>
            <a:r>
              <a:rPr lang="he-IL" dirty="0" smtClean="0"/>
              <a:t>: </a:t>
            </a:r>
            <a:r>
              <a:rPr lang="he-IL" dirty="0" err="1" smtClean="0"/>
              <a:t>Evaluation</a:t>
            </a:r>
            <a:r>
              <a:rPr lang="he-IL" dirty="0" smtClean="0"/>
              <a:t> </a:t>
            </a:r>
            <a:r>
              <a:rPr lang="he-IL" dirty="0" err="1" smtClean="0"/>
              <a:t>of</a:t>
            </a:r>
            <a:r>
              <a:rPr lang="he-IL" dirty="0" smtClean="0"/>
              <a:t> </a:t>
            </a:r>
            <a:r>
              <a:rPr lang="he-IL" dirty="0" err="1" smtClean="0"/>
              <a:t>cardiovascular</a:t>
            </a:r>
            <a:r>
              <a:rPr lang="he-IL" dirty="0" smtClean="0"/>
              <a:t> </a:t>
            </a:r>
            <a:r>
              <a:rPr lang="he-IL" dirty="0" err="1" smtClean="0"/>
              <a:t>outcome</a:t>
            </a:r>
            <a:r>
              <a:rPr lang="he-IL" dirty="0" smtClean="0"/>
              <a:t> </a:t>
            </a:r>
            <a:r>
              <a:rPr lang="he-IL" dirty="0" err="1" smtClean="0"/>
              <a:t>Results</a:t>
            </a:r>
            <a:endParaRPr lang="he-IL" dirty="0" smtClean="0"/>
          </a:p>
          <a:p>
            <a:r>
              <a:rPr lang="he-IL" dirty="0" smtClean="0"/>
              <a:t>Drucker DJ. </a:t>
            </a:r>
            <a:r>
              <a:rPr lang="he-IL" i="1" dirty="0" err="1" smtClean="0"/>
              <a:t>Cell</a:t>
            </a:r>
            <a:r>
              <a:rPr lang="he-IL" i="1" dirty="0" smtClean="0"/>
              <a:t> </a:t>
            </a:r>
            <a:r>
              <a:rPr lang="he-IL" i="1" dirty="0" err="1" smtClean="0"/>
              <a:t>Metab</a:t>
            </a:r>
            <a:r>
              <a:rPr lang="he-IL" i="1" dirty="0" smtClean="0"/>
              <a:t> </a:t>
            </a:r>
            <a:r>
              <a:rPr lang="he-IL" dirty="0" smtClean="0"/>
              <a:t>2016;24(1):15-30.</a:t>
            </a:r>
            <a:endParaRPr lang="he-IL" dirty="0"/>
          </a:p>
        </p:txBody>
      </p:sp>
    </p:spTree>
    <p:extLst>
      <p:ext uri="{BB962C8B-B14F-4D97-AF65-F5344CB8AC3E}">
        <p14:creationId xmlns:p14="http://schemas.microsoft.com/office/powerpoint/2010/main" val="29015777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DD95-3398-4D78-8BA2-64D4FCDA6153}"/>
              </a:ext>
            </a:extLst>
          </p:cNvPr>
          <p:cNvSpPr>
            <a:spLocks noGrp="1"/>
          </p:cNvSpPr>
          <p:nvPr>
            <p:ph type="ctrTitle"/>
          </p:nvPr>
        </p:nvSpPr>
        <p:spPr>
          <a:xfrm>
            <a:off x="2787663" y="1312864"/>
            <a:ext cx="5975143" cy="1531543"/>
          </a:xfrm>
        </p:spPr>
        <p:txBody>
          <a:bodyPr/>
          <a:lstStyle/>
          <a:p>
            <a:pPr marL="0" indent="0" algn="ctr"/>
            <a:r>
              <a:rPr lang="en-GB" dirty="0"/>
              <a:t>CVS risk in T2D&amp;recent outcomes trials: How will they influence clinical decision making?</a:t>
            </a:r>
            <a:endParaRPr lang="he-IL" dirty="0"/>
          </a:p>
        </p:txBody>
      </p:sp>
    </p:spTree>
    <p:extLst>
      <p:ext uri="{BB962C8B-B14F-4D97-AF65-F5344CB8AC3E}">
        <p14:creationId xmlns:p14="http://schemas.microsoft.com/office/powerpoint/2010/main" val="1189062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957263"/>
            <a:ext cx="5339308" cy="3228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420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3" y="357504"/>
            <a:ext cx="5760323" cy="456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043608" y="2463738"/>
            <a:ext cx="1152128" cy="8100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95777" y="2355726"/>
            <a:ext cx="1152128" cy="8100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487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71600" y="914400"/>
            <a:ext cx="6472787" cy="2228850"/>
          </a:xfrm>
          <a:prstGeom prst="rect">
            <a:avLst/>
          </a:prstGeom>
        </p:spPr>
      </p:pic>
    </p:spTree>
    <p:extLst>
      <p:ext uri="{BB962C8B-B14F-4D97-AF65-F5344CB8AC3E}">
        <p14:creationId xmlns:p14="http://schemas.microsoft.com/office/powerpoint/2010/main" val="390106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ounded Rectangle 13"/>
          <p:cNvSpPr/>
          <p:nvPr/>
        </p:nvSpPr>
        <p:spPr>
          <a:xfrm>
            <a:off x="0" y="1419622"/>
            <a:ext cx="9144000" cy="251105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265"/>
            <a:endParaRPr lang="en-US" sz="2400">
              <a:solidFill>
                <a:srgbClr val="FFFFFF"/>
              </a:solidFill>
            </a:endParaRPr>
          </a:p>
        </p:txBody>
      </p:sp>
      <p:sp>
        <p:nvSpPr>
          <p:cNvPr id="2" name="Title 1"/>
          <p:cNvSpPr>
            <a:spLocks noGrp="1"/>
          </p:cNvSpPr>
          <p:nvPr>
            <p:ph type="title"/>
          </p:nvPr>
        </p:nvSpPr>
        <p:spPr>
          <a:xfrm>
            <a:off x="316800" y="267494"/>
            <a:ext cx="8510400" cy="391412"/>
          </a:xfrm>
        </p:spPr>
        <p:txBody>
          <a:bodyPr/>
          <a:lstStyle/>
          <a:p>
            <a:r>
              <a:rPr lang="en-US" sz="2000" dirty="0">
                <a:latin typeface="+mn-lt"/>
              </a:rPr>
              <a:t>Cardiovascular disease is the leading cause of death in people with diabetes</a:t>
            </a:r>
          </a:p>
        </p:txBody>
      </p:sp>
      <p:sp>
        <p:nvSpPr>
          <p:cNvPr id="3" name="Content Placeholder 2"/>
          <p:cNvSpPr>
            <a:spLocks noGrp="1"/>
          </p:cNvSpPr>
          <p:nvPr>
            <p:ph idx="4294967295"/>
          </p:nvPr>
        </p:nvSpPr>
        <p:spPr>
          <a:xfrm>
            <a:off x="539553" y="2291413"/>
            <a:ext cx="2945462" cy="1864519"/>
          </a:xfrm>
        </p:spPr>
        <p:txBody>
          <a:bodyPr anchor="ctr">
            <a:normAutofit fontScale="92500" lnSpcReduction="10000"/>
          </a:bodyPr>
          <a:lstStyle/>
          <a:p>
            <a:pPr marL="0" indent="0" algn="ctr">
              <a:spcBef>
                <a:spcPts val="2000"/>
              </a:spcBef>
              <a:buNone/>
            </a:pPr>
            <a:r>
              <a:rPr lang="en-US" sz="1600" dirty="0"/>
              <a:t>CVD</a:t>
            </a:r>
            <a:br>
              <a:rPr lang="en-US" sz="1600" dirty="0"/>
            </a:br>
            <a:r>
              <a:rPr lang="en-US" b="1" dirty="0" smtClean="0">
                <a:solidFill>
                  <a:schemeClr val="accent1"/>
                </a:solidFill>
              </a:rPr>
              <a:t>52–80%</a:t>
            </a:r>
            <a:r>
              <a:rPr lang="en-US" sz="1600" dirty="0">
                <a:solidFill>
                  <a:schemeClr val="accent1"/>
                </a:solidFill>
              </a:rPr>
              <a:t> </a:t>
            </a:r>
            <a:endParaRPr lang="en-US" sz="1600" dirty="0"/>
          </a:p>
          <a:p>
            <a:pPr marL="0" indent="0" algn="ctr">
              <a:spcBef>
                <a:spcPts val="2000"/>
              </a:spcBef>
              <a:buNone/>
            </a:pPr>
            <a:r>
              <a:rPr lang="en-US" sz="1600" dirty="0"/>
              <a:t>Renal disease</a:t>
            </a:r>
            <a:br>
              <a:rPr lang="en-US" sz="1600" dirty="0"/>
            </a:br>
            <a:r>
              <a:rPr lang="en-US" b="1" dirty="0" smtClean="0">
                <a:solidFill>
                  <a:schemeClr val="accent1"/>
                </a:solidFill>
              </a:rPr>
              <a:t>10–20%</a:t>
            </a:r>
            <a:endParaRPr lang="en-US" b="1" dirty="0" smtClean="0">
              <a:solidFill>
                <a:srgbClr val="FF0000"/>
              </a:solidFill>
            </a:endParaRPr>
          </a:p>
          <a:p>
            <a:pPr marL="0" indent="0" algn="ctr">
              <a:spcBef>
                <a:spcPts val="2000"/>
              </a:spcBef>
              <a:buNone/>
            </a:pPr>
            <a:r>
              <a:rPr lang="en-US" sz="1600" dirty="0"/>
              <a:t>Cerebrovascular</a:t>
            </a:r>
            <a:br>
              <a:rPr lang="en-US" sz="1600" dirty="0"/>
            </a:br>
            <a:r>
              <a:rPr lang="en-US" b="1" dirty="0" smtClean="0">
                <a:solidFill>
                  <a:schemeClr val="accent1"/>
                </a:solidFill>
              </a:rPr>
              <a:t>15%</a:t>
            </a:r>
            <a:endParaRPr lang="en-US" b="1" dirty="0">
              <a:solidFill>
                <a:schemeClr val="accent1"/>
              </a:solidFill>
            </a:endParaRPr>
          </a:p>
        </p:txBody>
      </p:sp>
      <p:sp>
        <p:nvSpPr>
          <p:cNvPr id="5" name="Text Placeholder 4"/>
          <p:cNvSpPr>
            <a:spLocks noGrp="1"/>
          </p:cNvSpPr>
          <p:nvPr>
            <p:ph type="body" sz="quarter" idx="4294967295"/>
          </p:nvPr>
        </p:nvSpPr>
        <p:spPr>
          <a:xfrm>
            <a:off x="316803" y="4443413"/>
            <a:ext cx="7394879" cy="333264"/>
          </a:xfrm>
        </p:spPr>
        <p:txBody>
          <a:bodyPr>
            <a:noAutofit/>
          </a:bodyPr>
          <a:lstStyle/>
          <a:p>
            <a:pPr marL="0" indent="0">
              <a:buClr>
                <a:schemeClr val="accent3"/>
              </a:buClr>
              <a:buNone/>
            </a:pPr>
            <a:r>
              <a:rPr lang="en-US" sz="700" dirty="0">
                <a:solidFill>
                  <a:schemeClr val="accent3"/>
                </a:solidFill>
              </a:rPr>
              <a:t>1. </a:t>
            </a:r>
            <a:r>
              <a:rPr lang="en-US" sz="700" dirty="0" err="1">
                <a:solidFill>
                  <a:schemeClr val="accent3"/>
                </a:solidFill>
              </a:rPr>
              <a:t>Nwaneri</a:t>
            </a:r>
            <a:r>
              <a:rPr lang="en-US" sz="700" dirty="0">
                <a:solidFill>
                  <a:schemeClr val="accent3"/>
                </a:solidFill>
              </a:rPr>
              <a:t> et al. Br J Diabetes </a:t>
            </a:r>
            <a:r>
              <a:rPr lang="en-US" sz="700" dirty="0" err="1">
                <a:solidFill>
                  <a:schemeClr val="accent3"/>
                </a:solidFill>
              </a:rPr>
              <a:t>Vasc</a:t>
            </a:r>
            <a:r>
              <a:rPr lang="en-US" sz="700" dirty="0">
                <a:solidFill>
                  <a:schemeClr val="accent3"/>
                </a:solidFill>
              </a:rPr>
              <a:t> Dis 2013;13(4):192-207.; 2. </a:t>
            </a:r>
            <a:r>
              <a:rPr lang="en-GB" sz="700" dirty="0">
                <a:solidFill>
                  <a:schemeClr val="accent3"/>
                </a:solidFill>
              </a:rPr>
              <a:t>Fowler M. Microvascular and macrovascular complications of diabetes. </a:t>
            </a:r>
            <a:r>
              <a:rPr lang="en-GB" sz="700" i="1" dirty="0">
                <a:solidFill>
                  <a:schemeClr val="accent3"/>
                </a:solidFill>
              </a:rPr>
              <a:t>Clinical Diabetes. </a:t>
            </a:r>
            <a:r>
              <a:rPr lang="en-GB" sz="700" dirty="0">
                <a:solidFill>
                  <a:schemeClr val="accent3"/>
                </a:solidFill>
              </a:rPr>
              <a:t>2008;26(2):77-82.; 3. </a:t>
            </a:r>
            <a:r>
              <a:rPr lang="en-GB" altLang="en-US" sz="700" dirty="0" err="1">
                <a:solidFill>
                  <a:schemeClr val="accent3"/>
                </a:solidFill>
              </a:rPr>
              <a:t>Almdal</a:t>
            </a:r>
            <a:r>
              <a:rPr lang="en-GB" altLang="en-US" sz="700" dirty="0">
                <a:solidFill>
                  <a:schemeClr val="accent3"/>
                </a:solidFill>
              </a:rPr>
              <a:t> T, </a:t>
            </a:r>
            <a:r>
              <a:rPr lang="en-GB" altLang="en-US" sz="700" i="1" dirty="0">
                <a:solidFill>
                  <a:schemeClr val="accent3"/>
                </a:solidFill>
              </a:rPr>
              <a:t>et</a:t>
            </a:r>
            <a:r>
              <a:rPr lang="en-GB" altLang="en-US" sz="700" dirty="0">
                <a:solidFill>
                  <a:schemeClr val="accent3"/>
                </a:solidFill>
              </a:rPr>
              <a:t> </a:t>
            </a:r>
            <a:r>
              <a:rPr lang="en-GB" altLang="en-US" sz="700" i="1" dirty="0">
                <a:solidFill>
                  <a:schemeClr val="accent3"/>
                </a:solidFill>
              </a:rPr>
              <a:t>al</a:t>
            </a:r>
            <a:r>
              <a:rPr lang="en-GB" altLang="en-US" sz="700" dirty="0">
                <a:solidFill>
                  <a:schemeClr val="accent3"/>
                </a:solidFill>
              </a:rPr>
              <a:t>. </a:t>
            </a:r>
            <a:r>
              <a:rPr lang="en-US" altLang="en-US" sz="700" dirty="0">
                <a:solidFill>
                  <a:schemeClr val="accent3"/>
                </a:solidFill>
              </a:rPr>
              <a:t>The independent effect of type 2 diabetes mellitus on ischemic heart disease, stroke, and death: a population-based study of 13,000 men and women with 20 years of follow-up. </a:t>
            </a:r>
            <a:r>
              <a:rPr lang="sv-SE" altLang="en-US" sz="700" i="1" dirty="0" err="1">
                <a:solidFill>
                  <a:schemeClr val="accent3"/>
                </a:solidFill>
              </a:rPr>
              <a:t>Arch</a:t>
            </a:r>
            <a:r>
              <a:rPr lang="sv-SE" altLang="en-US" sz="700" i="1" dirty="0">
                <a:solidFill>
                  <a:schemeClr val="accent3"/>
                </a:solidFill>
              </a:rPr>
              <a:t> Intern Med</a:t>
            </a:r>
            <a:r>
              <a:rPr lang="sv-SE" altLang="en-US" sz="700" dirty="0">
                <a:solidFill>
                  <a:schemeClr val="accent3"/>
                </a:solidFill>
              </a:rPr>
              <a:t>. 2004;164(13):1422-6.; 4. </a:t>
            </a:r>
            <a:r>
              <a:rPr lang="en-GB" sz="700" dirty="0" err="1">
                <a:solidFill>
                  <a:schemeClr val="accent3"/>
                </a:solidFill>
              </a:rPr>
              <a:t>Centers</a:t>
            </a:r>
            <a:r>
              <a:rPr lang="en-GB" sz="700" dirty="0">
                <a:solidFill>
                  <a:schemeClr val="accent3"/>
                </a:solidFill>
              </a:rPr>
              <a:t> for Disease Control and Prevention. National Diabetes Fact Sheet 2011. Available at:  </a:t>
            </a:r>
            <a:r>
              <a:rPr lang="en-GB" sz="700" dirty="0">
                <a:solidFill>
                  <a:schemeClr val="accent3"/>
                </a:solidFill>
                <a:hlinkClick r:id="rId3"/>
              </a:rPr>
              <a:t>http://www.cdc.gov/diabetes/pubs/pdf/ndfs_2011.pdf</a:t>
            </a:r>
            <a:r>
              <a:rPr lang="en-GB" sz="700" dirty="0">
                <a:solidFill>
                  <a:schemeClr val="accent3"/>
                </a:solidFill>
              </a:rPr>
              <a:t>.</a:t>
            </a:r>
          </a:p>
        </p:txBody>
      </p:sp>
      <p:sp>
        <p:nvSpPr>
          <p:cNvPr id="8" name="Rectangle 7"/>
          <p:cNvSpPr/>
          <p:nvPr/>
        </p:nvSpPr>
        <p:spPr>
          <a:xfrm>
            <a:off x="323529" y="1492902"/>
            <a:ext cx="3302800" cy="677106"/>
          </a:xfrm>
          <a:prstGeom prst="rect">
            <a:avLst/>
          </a:prstGeom>
        </p:spPr>
        <p:txBody>
          <a:bodyPr wrap="square" lIns="91428" tIns="45714" rIns="91428" bIns="45714">
            <a:spAutoFit/>
          </a:bodyPr>
          <a:lstStyle/>
          <a:p>
            <a:pPr algn="ctr" defTabSz="914265">
              <a:defRPr/>
            </a:pPr>
            <a:r>
              <a:rPr lang="en-US" sz="1900" b="1" dirty="0">
                <a:solidFill>
                  <a:srgbClr val="001965"/>
                </a:solidFill>
              </a:rPr>
              <a:t>Cause of death among people with T2D</a:t>
            </a:r>
            <a:r>
              <a:rPr lang="en-US" sz="1900" b="1" baseline="30000" dirty="0">
                <a:solidFill>
                  <a:srgbClr val="001965"/>
                </a:solidFill>
              </a:rPr>
              <a:t>1</a:t>
            </a:r>
          </a:p>
        </p:txBody>
      </p:sp>
      <p:sp>
        <p:nvSpPr>
          <p:cNvPr id="12" name="Oval 11"/>
          <p:cNvSpPr>
            <a:spLocks noChangeAspect="1"/>
          </p:cNvSpPr>
          <p:nvPr/>
        </p:nvSpPr>
        <p:spPr bwMode="auto">
          <a:xfrm>
            <a:off x="6929747" y="1754510"/>
            <a:ext cx="1296144" cy="1296144"/>
          </a:xfrm>
          <a:prstGeom prst="ellipse">
            <a:avLst/>
          </a:prstGeom>
          <a:solidFill>
            <a:schemeClr val="accent2"/>
          </a:solidFill>
          <a:ln w="12700" algn="ctr">
            <a:noFill/>
            <a:miter lim="800000"/>
            <a:headEnd/>
            <a:tailEnd/>
          </a:ln>
          <a:effectLst/>
        </p:spPr>
        <p:txBody>
          <a:bodyPr lIns="93253" tIns="46626" rIns="93253" bIns="46626" rtlCol="0" anchor="ctr"/>
          <a:lstStyle/>
          <a:p>
            <a:pPr algn="ctr" defTabSz="914265">
              <a:defRPr/>
            </a:pPr>
            <a:endParaRPr lang="en-US" sz="6700" b="1" dirty="0">
              <a:solidFill>
                <a:prstClr val="white"/>
              </a:solidFill>
            </a:endParaRPr>
          </a:p>
        </p:txBody>
      </p:sp>
      <p:sp>
        <p:nvSpPr>
          <p:cNvPr id="15" name="Oval 14"/>
          <p:cNvSpPr>
            <a:spLocks noChangeAspect="1"/>
          </p:cNvSpPr>
          <p:nvPr/>
        </p:nvSpPr>
        <p:spPr bwMode="auto">
          <a:xfrm>
            <a:off x="6434221" y="2139324"/>
            <a:ext cx="912600" cy="912600"/>
          </a:xfrm>
          <a:prstGeom prst="ellipse">
            <a:avLst/>
          </a:prstGeom>
          <a:solidFill>
            <a:schemeClr val="accent1"/>
          </a:solidFill>
          <a:ln w="38100" algn="ctr">
            <a:solidFill>
              <a:schemeClr val="bg1"/>
            </a:solidFill>
            <a:miter lim="800000"/>
            <a:headEnd/>
            <a:tailEnd/>
          </a:ln>
          <a:effectLst/>
        </p:spPr>
        <p:txBody>
          <a:bodyPr lIns="93253" tIns="46626" rIns="93253" bIns="46626" rtlCol="0" anchor="ctr"/>
          <a:lstStyle/>
          <a:p>
            <a:pPr marL="304747" indent="-304747" algn="ctr" defTabSz="914265">
              <a:spcBef>
                <a:spcPts val="800"/>
              </a:spcBef>
              <a:buClr>
                <a:srgbClr val="F0414B"/>
              </a:buClr>
              <a:buFont typeface="Arial" panose="020B0604020202020204" pitchFamily="34" charset="0"/>
              <a:buChar char="•"/>
              <a:defRPr/>
            </a:pPr>
            <a:endParaRPr lang="en-US" sz="2700" dirty="0">
              <a:solidFill>
                <a:srgbClr val="001965"/>
              </a:solidFill>
            </a:endParaRPr>
          </a:p>
        </p:txBody>
      </p:sp>
      <p:sp>
        <p:nvSpPr>
          <p:cNvPr id="10" name="Content Placeholder 4"/>
          <p:cNvSpPr txBox="1">
            <a:spLocks/>
          </p:cNvSpPr>
          <p:nvPr/>
        </p:nvSpPr>
        <p:spPr bwMode="auto">
          <a:xfrm>
            <a:off x="4831509" y="1779662"/>
            <a:ext cx="1855066" cy="78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87937" bIns="0" numCol="1" anchor="t" anchorCtr="0" compatLnSpc="1">
            <a:prstTxWarp prst="textNoShape">
              <a:avLst/>
            </a:prstTxWarp>
          </a:bodyPr>
          <a:lstStyle>
            <a:lvl1pPr marL="265094" indent="-265094"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6534" indent="-271445"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978" indent="-271445" algn="l" rtl="0" eaLnBrk="0" fontAlgn="base" hangingPunct="0">
              <a:spcBef>
                <a:spcPct val="20000"/>
              </a:spcBef>
              <a:spcAft>
                <a:spcPct val="0"/>
              </a:spcAft>
              <a:buClr>
                <a:schemeClr val="accent5"/>
              </a:buClr>
              <a:buFont typeface="Verdana" pitchFamily="34" charset="0"/>
              <a:buChar char="•"/>
              <a:defRPr sz="1400" kern="1200">
                <a:solidFill>
                  <a:schemeClr val="accent2"/>
                </a:solidFill>
                <a:latin typeface="+mn-lt"/>
                <a:ea typeface="+mn-ea"/>
                <a:cs typeface="+mn-cs"/>
              </a:defRPr>
            </a:lvl3pPr>
            <a:lvl4pPr marL="985766" indent="-177787" algn="l" rtl="0" eaLnBrk="0" fontAlgn="base" hangingPunct="0">
              <a:spcBef>
                <a:spcPct val="20000"/>
              </a:spcBef>
              <a:spcAft>
                <a:spcPct val="0"/>
              </a:spcAft>
              <a:buClr>
                <a:schemeClr val="accent3"/>
              </a:buClr>
              <a:buFont typeface="Verdana" pitchFamily="34" charset="0"/>
              <a:buChar char="•"/>
              <a:defRPr sz="1200" kern="1200">
                <a:solidFill>
                  <a:schemeClr val="accent2"/>
                </a:solidFill>
                <a:latin typeface="+mn-lt"/>
                <a:ea typeface="+mn-ea"/>
                <a:cs typeface="+mn-cs"/>
              </a:defRPr>
            </a:lvl4pPr>
            <a:lvl5pPr marL="1257206" indent="-184136"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265">
              <a:buClr>
                <a:srgbClr val="001965"/>
              </a:buClr>
              <a:buFont typeface="Verdana" pitchFamily="34" charset="0"/>
              <a:buNone/>
            </a:pPr>
            <a:r>
              <a:rPr lang="en-GB" sz="1500" dirty="0">
                <a:solidFill>
                  <a:srgbClr val="001965"/>
                </a:solidFill>
              </a:rPr>
              <a:t>People with type 2 diabetes are </a:t>
            </a:r>
            <a:r>
              <a:rPr lang="en-GB" sz="1900" b="1" dirty="0">
                <a:solidFill>
                  <a:srgbClr val="001965"/>
                </a:solidFill>
              </a:rPr>
              <a:t>2 to 4 </a:t>
            </a:r>
            <a:r>
              <a:rPr lang="en-GB" sz="1500" dirty="0">
                <a:solidFill>
                  <a:srgbClr val="001965"/>
                </a:solidFill>
              </a:rPr>
              <a:t>times more likely to have CVD</a:t>
            </a:r>
            <a:r>
              <a:rPr lang="en-GB" sz="1500" baseline="30000" dirty="0">
                <a:solidFill>
                  <a:srgbClr val="001965"/>
                </a:solidFill>
              </a:rPr>
              <a:t>2,3</a:t>
            </a:r>
            <a:endParaRPr lang="en-GB" baseline="30000" dirty="0">
              <a:solidFill>
                <a:srgbClr val="001965"/>
              </a:solidFill>
            </a:endParaRPr>
          </a:p>
        </p:txBody>
      </p:sp>
      <p:cxnSp>
        <p:nvCxnSpPr>
          <p:cNvPr id="16" name="Straight Connector 15"/>
          <p:cNvCxnSpPr/>
          <p:nvPr/>
        </p:nvCxnSpPr>
        <p:spPr>
          <a:xfrm>
            <a:off x="4484666" y="1635650"/>
            <a:ext cx="0" cy="208823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4"/>
          <p:cNvSpPr txBox="1">
            <a:spLocks/>
          </p:cNvSpPr>
          <p:nvPr/>
        </p:nvSpPr>
        <p:spPr bwMode="auto">
          <a:xfrm>
            <a:off x="4831510" y="3275636"/>
            <a:ext cx="4108646" cy="4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87937" bIns="0" numCol="1" anchor="t" anchorCtr="0" compatLnSpc="1">
            <a:prstTxWarp prst="textNoShape">
              <a:avLst/>
            </a:prstTxWarp>
          </a:bodyPr>
          <a:lstStyle>
            <a:lvl1pPr marL="265094" indent="-265094"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6534" indent="-271445"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978" indent="-271445" algn="l" rtl="0" eaLnBrk="0" fontAlgn="base" hangingPunct="0">
              <a:spcBef>
                <a:spcPct val="20000"/>
              </a:spcBef>
              <a:spcAft>
                <a:spcPct val="0"/>
              </a:spcAft>
              <a:buClr>
                <a:schemeClr val="accent5"/>
              </a:buClr>
              <a:buFont typeface="Verdana" pitchFamily="34" charset="0"/>
              <a:buChar char="•"/>
              <a:defRPr sz="1400" kern="1200">
                <a:solidFill>
                  <a:schemeClr val="accent2"/>
                </a:solidFill>
                <a:latin typeface="+mn-lt"/>
                <a:ea typeface="+mn-ea"/>
                <a:cs typeface="+mn-cs"/>
              </a:defRPr>
            </a:lvl3pPr>
            <a:lvl4pPr marL="985766" indent="-177787" algn="l" rtl="0" eaLnBrk="0" fontAlgn="base" hangingPunct="0">
              <a:spcBef>
                <a:spcPct val="20000"/>
              </a:spcBef>
              <a:spcAft>
                <a:spcPct val="0"/>
              </a:spcAft>
              <a:buClr>
                <a:schemeClr val="accent3"/>
              </a:buClr>
              <a:buFont typeface="Verdana" pitchFamily="34" charset="0"/>
              <a:buChar char="•"/>
              <a:defRPr sz="1200" kern="1200">
                <a:solidFill>
                  <a:schemeClr val="accent2"/>
                </a:solidFill>
                <a:latin typeface="+mn-lt"/>
                <a:ea typeface="+mn-ea"/>
                <a:cs typeface="+mn-cs"/>
              </a:defRPr>
            </a:lvl4pPr>
            <a:lvl5pPr marL="1257206" indent="-184136"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265">
              <a:buClr>
                <a:srgbClr val="001965"/>
              </a:buClr>
              <a:buFont typeface="Verdana" pitchFamily="34" charset="0"/>
              <a:buNone/>
            </a:pPr>
            <a:r>
              <a:rPr lang="en-GB" sz="1500" dirty="0">
                <a:solidFill>
                  <a:srgbClr val="001965"/>
                </a:solidFill>
              </a:rPr>
              <a:t>Among people with diabetes aged 65 and older, </a:t>
            </a:r>
            <a:br>
              <a:rPr lang="en-GB" sz="1500" dirty="0">
                <a:solidFill>
                  <a:srgbClr val="001965"/>
                </a:solidFill>
              </a:rPr>
            </a:br>
            <a:r>
              <a:rPr lang="en-GB" sz="1500" dirty="0">
                <a:solidFill>
                  <a:srgbClr val="001965"/>
                </a:solidFill>
              </a:rPr>
              <a:t>heart disease accounts for </a:t>
            </a:r>
            <a:r>
              <a:rPr lang="en-GB" sz="1900" b="1" dirty="0">
                <a:solidFill>
                  <a:srgbClr val="001965"/>
                </a:solidFill>
              </a:rPr>
              <a:t>two-thirds</a:t>
            </a:r>
            <a:r>
              <a:rPr lang="en-GB" sz="1500" dirty="0">
                <a:solidFill>
                  <a:srgbClr val="001965"/>
                </a:solidFill>
              </a:rPr>
              <a:t> of</a:t>
            </a:r>
            <a:r>
              <a:rPr lang="en-GB" sz="1500" baseline="30000" dirty="0">
                <a:solidFill>
                  <a:srgbClr val="001965"/>
                </a:solidFill>
              </a:rPr>
              <a:t> </a:t>
            </a:r>
            <a:r>
              <a:rPr lang="en-GB" sz="1500" dirty="0">
                <a:solidFill>
                  <a:srgbClr val="001965"/>
                </a:solidFill>
              </a:rPr>
              <a:t>deaths</a:t>
            </a:r>
            <a:r>
              <a:rPr lang="en-GB" sz="1500" baseline="30000" dirty="0">
                <a:solidFill>
                  <a:srgbClr val="001965"/>
                </a:solidFill>
              </a:rPr>
              <a:t>4</a:t>
            </a:r>
            <a:endParaRPr lang="en-GB" baseline="30000" dirty="0">
              <a:solidFill>
                <a:srgbClr val="001965"/>
              </a:solidFill>
            </a:endParaRPr>
          </a:p>
        </p:txBody>
      </p:sp>
    </p:spTree>
    <p:extLst>
      <p:ext uri="{BB962C8B-B14F-4D97-AF65-F5344CB8AC3E}">
        <p14:creationId xmlns:p14="http://schemas.microsoft.com/office/powerpoint/2010/main" val="2164810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43100" y="28148"/>
            <a:ext cx="5429250" cy="5115353"/>
          </a:xfrm>
          <a:prstGeom prst="rect">
            <a:avLst/>
          </a:prstGeom>
        </p:spPr>
      </p:pic>
    </p:spTree>
    <p:extLst>
      <p:ext uri="{BB962C8B-B14F-4D97-AF65-F5344CB8AC3E}">
        <p14:creationId xmlns:p14="http://schemas.microsoft.com/office/powerpoint/2010/main" val="199362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trend 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43" y="575785"/>
            <a:ext cx="8531264" cy="380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09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28" y="0"/>
            <a:ext cx="7886700" cy="994172"/>
          </a:xfrm>
        </p:spPr>
        <p:txBody>
          <a:bodyPr>
            <a:normAutofit/>
          </a:bodyPr>
          <a:lstStyle/>
          <a:p>
            <a:r>
              <a:rPr lang="en-US" sz="4000" dirty="0" smtClean="0">
                <a:solidFill>
                  <a:srgbClr val="00B050"/>
                </a:solidFill>
              </a:rPr>
              <a:t>Very high risk / High risk</a:t>
            </a:r>
            <a:endParaRPr lang="en-US" sz="4000" dirty="0">
              <a:solidFill>
                <a:srgbClr val="00B050"/>
              </a:solidFill>
            </a:endParaRPr>
          </a:p>
        </p:txBody>
      </p:sp>
      <p:sp>
        <p:nvSpPr>
          <p:cNvPr id="3" name="Content Placeholder 2"/>
          <p:cNvSpPr>
            <a:spLocks noGrp="1"/>
          </p:cNvSpPr>
          <p:nvPr>
            <p:ph idx="1"/>
          </p:nvPr>
        </p:nvSpPr>
        <p:spPr>
          <a:xfrm>
            <a:off x="1453243" y="1183821"/>
            <a:ext cx="6457950" cy="3771900"/>
          </a:xfrm>
        </p:spPr>
        <p:txBody>
          <a:bodyPr>
            <a:normAutofit fontScale="85000" lnSpcReduction="20000"/>
          </a:bodyPr>
          <a:lstStyle/>
          <a:p>
            <a:pPr marL="0" indent="0">
              <a:buNone/>
            </a:pPr>
            <a:r>
              <a:rPr lang="en-US" b="0" dirty="0" smtClean="0">
                <a:solidFill>
                  <a:srgbClr val="002060"/>
                </a:solidFill>
              </a:rPr>
              <a:t>Individuals </a:t>
            </a:r>
            <a:r>
              <a:rPr lang="en-US" b="0" dirty="0">
                <a:solidFill>
                  <a:srgbClr val="002060"/>
                </a:solidFill>
              </a:rPr>
              <a:t>with DM and </a:t>
            </a:r>
            <a:r>
              <a:rPr lang="en-US" b="0" dirty="0" smtClean="0">
                <a:solidFill>
                  <a:srgbClr val="002060"/>
                </a:solidFill>
              </a:rPr>
              <a:t>CVD, or DM with </a:t>
            </a:r>
            <a:r>
              <a:rPr lang="en-US" b="0" dirty="0">
                <a:solidFill>
                  <a:srgbClr val="002060"/>
                </a:solidFill>
              </a:rPr>
              <a:t>target organ damage, such as proteinuria or kidney </a:t>
            </a:r>
            <a:r>
              <a:rPr lang="en-US" b="0" dirty="0" smtClean="0">
                <a:solidFill>
                  <a:srgbClr val="002060"/>
                </a:solidFill>
              </a:rPr>
              <a:t>failure [estimated </a:t>
            </a:r>
            <a:r>
              <a:rPr lang="en-US" b="0" dirty="0">
                <a:solidFill>
                  <a:srgbClr val="002060"/>
                </a:solidFill>
              </a:rPr>
              <a:t>glomerular filtration rate (</a:t>
            </a:r>
            <a:r>
              <a:rPr lang="en-US" b="0" dirty="0" err="1">
                <a:solidFill>
                  <a:srgbClr val="002060"/>
                </a:solidFill>
              </a:rPr>
              <a:t>eGFR</a:t>
            </a:r>
            <a:r>
              <a:rPr lang="en-US" b="0" dirty="0">
                <a:solidFill>
                  <a:srgbClr val="002060"/>
                </a:solidFill>
              </a:rPr>
              <a:t>) &lt;30 mL/min/1.73 </a:t>
            </a:r>
            <a:r>
              <a:rPr lang="en-US" b="0" dirty="0" smtClean="0">
                <a:solidFill>
                  <a:srgbClr val="002060"/>
                </a:solidFill>
              </a:rPr>
              <a:t>m2]</a:t>
            </a:r>
            <a:r>
              <a:rPr lang="en-US" b="0" dirty="0">
                <a:solidFill>
                  <a:srgbClr val="002060"/>
                </a:solidFill>
              </a:rPr>
              <a:t> </a:t>
            </a:r>
            <a:r>
              <a:rPr lang="en-US" b="0" dirty="0" smtClean="0">
                <a:solidFill>
                  <a:srgbClr val="002060"/>
                </a:solidFill>
              </a:rPr>
              <a:t>are </a:t>
            </a:r>
            <a:r>
              <a:rPr lang="en-US" b="0" dirty="0">
                <a:solidFill>
                  <a:srgbClr val="002060"/>
                </a:solidFill>
              </a:rPr>
              <a:t>at very high risk (10 year risk of CVD death &gt;10%). </a:t>
            </a:r>
            <a:endParaRPr lang="en-US" b="0" dirty="0" smtClean="0">
              <a:solidFill>
                <a:srgbClr val="002060"/>
              </a:solidFill>
            </a:endParaRPr>
          </a:p>
          <a:p>
            <a:pPr marL="0" indent="0">
              <a:buNone/>
            </a:pPr>
            <a:endParaRPr lang="en-US" b="0" dirty="0" smtClean="0">
              <a:solidFill>
                <a:srgbClr val="002060"/>
              </a:solidFill>
            </a:endParaRPr>
          </a:p>
          <a:p>
            <a:pPr marL="0" indent="0">
              <a:buNone/>
            </a:pPr>
            <a:r>
              <a:rPr lang="en-US" b="0" dirty="0" smtClean="0">
                <a:solidFill>
                  <a:srgbClr val="002060"/>
                </a:solidFill>
              </a:rPr>
              <a:t>Patients with DM </a:t>
            </a:r>
            <a:r>
              <a:rPr lang="en-US" b="0" dirty="0">
                <a:solidFill>
                  <a:srgbClr val="002060"/>
                </a:solidFill>
              </a:rPr>
              <a:t>with three or more </a:t>
            </a:r>
            <a:r>
              <a:rPr lang="en-US" b="0" dirty="0" smtClean="0">
                <a:solidFill>
                  <a:srgbClr val="002060"/>
                </a:solidFill>
              </a:rPr>
              <a:t>major </a:t>
            </a:r>
            <a:r>
              <a:rPr lang="en-US" b="0" dirty="0">
                <a:solidFill>
                  <a:srgbClr val="002060"/>
                </a:solidFill>
              </a:rPr>
              <a:t>risk factors, or with a DM duration </a:t>
            </a:r>
            <a:r>
              <a:rPr lang="en-US" b="0" dirty="0" smtClean="0">
                <a:solidFill>
                  <a:srgbClr val="002060"/>
                </a:solidFill>
              </a:rPr>
              <a:t>of &gt;20 </a:t>
            </a:r>
            <a:r>
              <a:rPr lang="en-US" b="0" dirty="0">
                <a:solidFill>
                  <a:srgbClr val="002060"/>
                </a:solidFill>
              </a:rPr>
              <a:t>years, are also at very high risk.</a:t>
            </a:r>
            <a:endParaRPr lang="en-US" dirty="0">
              <a:solidFill>
                <a:srgbClr val="002060"/>
              </a:solidFill>
            </a:endParaRPr>
          </a:p>
        </p:txBody>
      </p:sp>
    </p:spTree>
    <p:extLst>
      <p:ext uri="{BB962C8B-B14F-4D97-AF65-F5344CB8AC3E}">
        <p14:creationId xmlns:p14="http://schemas.microsoft.com/office/powerpoint/2010/main" val="2586640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1FAC92-558F-46E3-A839-9F40B02B69F9}"/>
              </a:ext>
            </a:extLst>
          </p:cNvPr>
          <p:cNvSpPr>
            <a:spLocks noGrp="1"/>
          </p:cNvSpPr>
          <p:nvPr>
            <p:ph type="body" sz="quarter" idx="13"/>
          </p:nvPr>
        </p:nvSpPr>
        <p:spPr/>
        <p:txBody>
          <a:bodyPr/>
          <a:lstStyle/>
          <a:p>
            <a:endParaRPr lang="en-IL"/>
          </a:p>
        </p:txBody>
      </p:sp>
      <p:sp>
        <p:nvSpPr>
          <p:cNvPr id="4" name="Content Placeholder 3">
            <a:extLst>
              <a:ext uri="{FF2B5EF4-FFF2-40B4-BE49-F238E27FC236}">
                <a16:creationId xmlns:a16="http://schemas.microsoft.com/office/drawing/2014/main" id="{84F72EDA-B28B-4834-8DFF-817B0AEC5736}"/>
              </a:ext>
            </a:extLst>
          </p:cNvPr>
          <p:cNvSpPr>
            <a:spLocks noGrp="1"/>
          </p:cNvSpPr>
          <p:nvPr>
            <p:ph idx="1"/>
          </p:nvPr>
        </p:nvSpPr>
        <p:spPr/>
        <p:txBody>
          <a:bodyPr/>
          <a:lstStyle/>
          <a:p>
            <a:endParaRPr lang="en-IL"/>
          </a:p>
        </p:txBody>
      </p:sp>
      <p:pic>
        <p:nvPicPr>
          <p:cNvPr id="5" name="Picture 4">
            <a:extLst>
              <a:ext uri="{FF2B5EF4-FFF2-40B4-BE49-F238E27FC236}">
                <a16:creationId xmlns:a16="http://schemas.microsoft.com/office/drawing/2014/main" id="{321AFB2D-F9CF-4D2F-983E-C819A64563CC}"/>
              </a:ext>
            </a:extLst>
          </p:cNvPr>
          <p:cNvPicPr>
            <a:picLocks noChangeAspect="1"/>
          </p:cNvPicPr>
          <p:nvPr/>
        </p:nvPicPr>
        <p:blipFill>
          <a:blip r:embed="rId2"/>
          <a:stretch>
            <a:fillRect/>
          </a:stretch>
        </p:blipFill>
        <p:spPr>
          <a:xfrm>
            <a:off x="342900" y="162867"/>
            <a:ext cx="8692724" cy="4512982"/>
          </a:xfrm>
          <a:prstGeom prst="rect">
            <a:avLst/>
          </a:prstGeom>
        </p:spPr>
      </p:pic>
      <p:sp>
        <p:nvSpPr>
          <p:cNvPr id="6" name="TextBox 5">
            <a:extLst>
              <a:ext uri="{FF2B5EF4-FFF2-40B4-BE49-F238E27FC236}">
                <a16:creationId xmlns:a16="http://schemas.microsoft.com/office/drawing/2014/main" id="{C5B28171-0693-4E8D-8CC2-1C0563432BCE}"/>
              </a:ext>
            </a:extLst>
          </p:cNvPr>
          <p:cNvSpPr txBox="1"/>
          <p:nvPr/>
        </p:nvSpPr>
        <p:spPr>
          <a:xfrm>
            <a:off x="5914329" y="4770965"/>
            <a:ext cx="3229671" cy="300082"/>
          </a:xfrm>
          <a:prstGeom prst="rect">
            <a:avLst/>
          </a:prstGeom>
          <a:noFill/>
        </p:spPr>
        <p:txBody>
          <a:bodyPr wrap="square" rtlCol="0">
            <a:spAutoFit/>
          </a:bodyPr>
          <a:lstStyle/>
          <a:p>
            <a:r>
              <a:rPr lang="en-US" sz="1350" dirty="0"/>
              <a:t>ESC/EASD guidelines on DM 2019</a:t>
            </a:r>
            <a:endParaRPr lang="en-IL" sz="1350" dirty="0"/>
          </a:p>
        </p:txBody>
      </p:sp>
      <p:sp>
        <p:nvSpPr>
          <p:cNvPr id="2" name="Rectangle 1">
            <a:extLst>
              <a:ext uri="{FF2B5EF4-FFF2-40B4-BE49-F238E27FC236}">
                <a16:creationId xmlns:a16="http://schemas.microsoft.com/office/drawing/2014/main" id="{85559171-B74D-4420-A80B-C5723FC3B073}"/>
              </a:ext>
            </a:extLst>
          </p:cNvPr>
          <p:cNvSpPr/>
          <p:nvPr/>
        </p:nvSpPr>
        <p:spPr>
          <a:xfrm>
            <a:off x="342900" y="821532"/>
            <a:ext cx="8572500" cy="175021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1350"/>
          </a:p>
        </p:txBody>
      </p:sp>
    </p:spTree>
    <p:extLst>
      <p:ext uri="{BB962C8B-B14F-4D97-AF65-F5344CB8AC3E}">
        <p14:creationId xmlns:p14="http://schemas.microsoft.com/office/powerpoint/2010/main" val="11407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t>Israeli Health Basket Criteria:</a:t>
            </a:r>
            <a:endParaRPr lang="he-IL" b="1" dirty="0"/>
          </a:p>
        </p:txBody>
      </p:sp>
      <p:sp>
        <p:nvSpPr>
          <p:cNvPr id="3" name="Content Placeholder 2"/>
          <p:cNvSpPr>
            <a:spLocks noGrp="1"/>
          </p:cNvSpPr>
          <p:nvPr>
            <p:ph idx="1"/>
          </p:nvPr>
        </p:nvSpPr>
        <p:spPr>
          <a:xfrm>
            <a:off x="628650" y="1369219"/>
            <a:ext cx="8127262" cy="3558972"/>
          </a:xfrm>
        </p:spPr>
        <p:txBody>
          <a:bodyPr>
            <a:normAutofit fontScale="62500" lnSpcReduction="20000"/>
          </a:bodyPr>
          <a:lstStyle/>
          <a:p>
            <a:r>
              <a:rPr lang="en-US" b="1" dirty="0"/>
              <a:t>SGLT2 </a:t>
            </a:r>
            <a:r>
              <a:rPr lang="en-US" b="1" dirty="0" err="1"/>
              <a:t>inh</a:t>
            </a:r>
            <a:r>
              <a:rPr lang="en-US" b="1" dirty="0"/>
              <a:t>.:</a:t>
            </a:r>
            <a:r>
              <a:rPr lang="en-US" dirty="0"/>
              <a:t> DM type II patients with an HbA1c of &gt;7%, GFR &gt;45 ml/min, with previous therapy and one of the following:</a:t>
            </a:r>
          </a:p>
          <a:p>
            <a:pPr lvl="1" algn="l" rtl="0"/>
            <a:r>
              <a:rPr lang="en-US" dirty="0"/>
              <a:t>Ischemic heart disease </a:t>
            </a:r>
          </a:p>
          <a:p>
            <a:pPr lvl="1" algn="l" rtl="0"/>
            <a:r>
              <a:rPr lang="en-US" dirty="0"/>
              <a:t>CABG</a:t>
            </a:r>
          </a:p>
          <a:p>
            <a:pPr lvl="1" algn="l" rtl="0"/>
            <a:r>
              <a:rPr lang="en-US" dirty="0"/>
              <a:t>S/P MI</a:t>
            </a:r>
          </a:p>
          <a:p>
            <a:pPr algn="l" rtl="0"/>
            <a:endParaRPr lang="en-US" dirty="0"/>
          </a:p>
          <a:p>
            <a:pPr algn="l" rtl="0"/>
            <a:r>
              <a:rPr lang="en-US" b="1" dirty="0"/>
              <a:t>GLP-1 RA:</a:t>
            </a:r>
            <a:r>
              <a:rPr lang="en-US" dirty="0"/>
              <a:t> DM type II patients with an HbA1c 7.5-9% and BMI 28-30 after therapy with at least 2 oral anti-diabetic medications and one of the following:</a:t>
            </a:r>
          </a:p>
          <a:p>
            <a:pPr lvl="1" algn="l" rtl="0"/>
            <a:r>
              <a:rPr lang="en-US" dirty="0"/>
              <a:t>Ischemic heart disease </a:t>
            </a:r>
          </a:p>
          <a:p>
            <a:pPr lvl="1" algn="l" rtl="0"/>
            <a:r>
              <a:rPr lang="en-US" dirty="0"/>
              <a:t>Cerebrovascular disease</a:t>
            </a:r>
          </a:p>
          <a:p>
            <a:pPr lvl="1" algn="l" rtl="0"/>
            <a:r>
              <a:rPr lang="en-US" dirty="0"/>
              <a:t>Chronic renal failure</a:t>
            </a:r>
            <a:endParaRPr lang="he-IL" dirty="0"/>
          </a:p>
        </p:txBody>
      </p:sp>
    </p:spTree>
    <p:extLst>
      <p:ext uri="{BB962C8B-B14F-4D97-AF65-F5344CB8AC3E}">
        <p14:creationId xmlns:p14="http://schemas.microsoft.com/office/powerpoint/2010/main" val="791480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p:cNvSpPr txBox="1">
            <a:spLocks/>
          </p:cNvSpPr>
          <p:nvPr/>
        </p:nvSpPr>
        <p:spPr>
          <a:xfrm>
            <a:off x="378665" y="1168856"/>
            <a:ext cx="8765335" cy="3684498"/>
          </a:xfrm>
          <a:prstGeom prst="rect">
            <a:avLst/>
          </a:prstGeom>
        </p:spPr>
        <p:txBody>
          <a:bodyPr vert="horz" lIns="68580" tIns="34290" rIns="68580" bIns="34290" rtlCol="0" anchor="ctr">
            <a:normAutofit fontScale="55000" lnSpcReduction="20000"/>
          </a:bodyPr>
          <a:lstStyle>
            <a:lvl1pPr algn="l" defTabSz="914377" rtl="0" eaLnBrk="1" latinLnBrk="0" hangingPunct="1">
              <a:lnSpc>
                <a:spcPct val="90000"/>
              </a:lnSpc>
              <a:spcBef>
                <a:spcPct val="0"/>
              </a:spcBef>
              <a:buNone/>
              <a:defRPr sz="2800" b="1" i="0" kern="1200">
                <a:solidFill>
                  <a:schemeClr val="accent1"/>
                </a:solidFill>
                <a:latin typeface="Arial" charset="0"/>
                <a:ea typeface="Arial" charset="0"/>
                <a:cs typeface="Arial" charset="0"/>
              </a:defRPr>
            </a:lvl1pPr>
          </a:lstStyle>
          <a:p>
            <a:pPr marL="457200" indent="-457200">
              <a:lnSpc>
                <a:spcPct val="120000"/>
              </a:lnSpc>
              <a:buFontTx/>
              <a:buChar char="-"/>
            </a:pPr>
            <a:r>
              <a:rPr lang="he-IL" sz="3800" dirty="0" smtClean="0">
                <a:solidFill>
                  <a:srgbClr val="5B9BD5"/>
                </a:solidFill>
              </a:rPr>
              <a:t>Reduces CV and total mortality </a:t>
            </a:r>
            <a:endParaRPr lang="en-US" sz="3800" dirty="0" smtClean="0">
              <a:solidFill>
                <a:srgbClr val="5B9BD5"/>
              </a:solidFill>
            </a:endParaRPr>
          </a:p>
          <a:p>
            <a:pPr marL="457200" indent="-457200">
              <a:lnSpc>
                <a:spcPct val="120000"/>
              </a:lnSpc>
              <a:buFontTx/>
              <a:buChar char="-"/>
            </a:pPr>
            <a:r>
              <a:rPr lang="he-IL" sz="3800" dirty="0" smtClean="0">
                <a:solidFill>
                  <a:srgbClr val="5B9BD5"/>
                </a:solidFill>
              </a:rPr>
              <a:t>Atherosclerosis/ischemic benefits &gt; heart failure benefits</a:t>
            </a:r>
          </a:p>
          <a:p>
            <a:pPr marL="457200" indent="-457200">
              <a:lnSpc>
                <a:spcPct val="120000"/>
              </a:lnSpc>
              <a:buFontTx/>
              <a:buChar char="-"/>
            </a:pPr>
            <a:r>
              <a:rPr lang="he-IL" sz="3800" dirty="0" err="1" smtClean="0">
                <a:solidFill>
                  <a:srgbClr val="5B9BD5"/>
                </a:solidFill>
              </a:rPr>
              <a:t>Renal</a:t>
            </a:r>
            <a:r>
              <a:rPr lang="he-IL" sz="3800" dirty="0" smtClean="0">
                <a:solidFill>
                  <a:srgbClr val="5B9BD5"/>
                </a:solidFill>
              </a:rPr>
              <a:t> </a:t>
            </a:r>
            <a:r>
              <a:rPr lang="he-IL" sz="3800" dirty="0" err="1" smtClean="0">
                <a:solidFill>
                  <a:srgbClr val="5B9BD5"/>
                </a:solidFill>
              </a:rPr>
              <a:t>benefits</a:t>
            </a:r>
            <a:endParaRPr lang="he-IL" sz="3800" dirty="0" smtClean="0">
              <a:solidFill>
                <a:srgbClr val="5B9BD5"/>
              </a:solidFill>
            </a:endParaRPr>
          </a:p>
          <a:p>
            <a:pPr marL="457200" indent="-457200">
              <a:lnSpc>
                <a:spcPct val="120000"/>
              </a:lnSpc>
              <a:buFontTx/>
              <a:buChar char="-"/>
            </a:pPr>
            <a:r>
              <a:rPr lang="he-IL" sz="3800" dirty="0" err="1" smtClean="0">
                <a:solidFill>
                  <a:srgbClr val="5B9BD5"/>
                </a:solidFill>
              </a:rPr>
              <a:t>Can</a:t>
            </a:r>
            <a:r>
              <a:rPr lang="he-IL" sz="3800" dirty="0" smtClean="0">
                <a:solidFill>
                  <a:srgbClr val="5B9BD5"/>
                </a:solidFill>
              </a:rPr>
              <a:t> </a:t>
            </a:r>
            <a:r>
              <a:rPr lang="he-IL" sz="3800" dirty="0" err="1" smtClean="0">
                <a:solidFill>
                  <a:srgbClr val="5B9BD5"/>
                </a:solidFill>
              </a:rPr>
              <a:t>use</a:t>
            </a:r>
            <a:r>
              <a:rPr lang="he-IL" sz="3800" dirty="0" smtClean="0">
                <a:solidFill>
                  <a:srgbClr val="5B9BD5"/>
                </a:solidFill>
              </a:rPr>
              <a:t> </a:t>
            </a:r>
            <a:r>
              <a:rPr lang="he-IL" sz="3800" dirty="0" err="1" smtClean="0">
                <a:solidFill>
                  <a:srgbClr val="5B9BD5"/>
                </a:solidFill>
              </a:rPr>
              <a:t>in</a:t>
            </a:r>
            <a:r>
              <a:rPr lang="he-IL" sz="3800" dirty="0" smtClean="0">
                <a:solidFill>
                  <a:srgbClr val="5B9BD5"/>
                </a:solidFill>
              </a:rPr>
              <a:t> </a:t>
            </a:r>
            <a:r>
              <a:rPr lang="he-IL" sz="3800" dirty="0" err="1" smtClean="0">
                <a:solidFill>
                  <a:srgbClr val="5B9BD5"/>
                </a:solidFill>
              </a:rPr>
              <a:t>patients</a:t>
            </a:r>
            <a:r>
              <a:rPr lang="he-IL" sz="3800" dirty="0" smtClean="0">
                <a:solidFill>
                  <a:srgbClr val="5B9BD5"/>
                </a:solidFill>
              </a:rPr>
              <a:t> </a:t>
            </a:r>
            <a:r>
              <a:rPr lang="he-IL" sz="3800" dirty="0" err="1" smtClean="0">
                <a:solidFill>
                  <a:srgbClr val="5B9BD5"/>
                </a:solidFill>
              </a:rPr>
              <a:t>with</a:t>
            </a:r>
            <a:r>
              <a:rPr lang="he-IL" sz="3800" dirty="0" smtClean="0">
                <a:solidFill>
                  <a:srgbClr val="5B9BD5"/>
                </a:solidFill>
              </a:rPr>
              <a:t> CKD</a:t>
            </a:r>
          </a:p>
          <a:p>
            <a:pPr marL="457200" indent="-457200">
              <a:lnSpc>
                <a:spcPct val="120000"/>
              </a:lnSpc>
              <a:buFontTx/>
              <a:buChar char="-"/>
            </a:pPr>
            <a:r>
              <a:rPr lang="he-IL" sz="3800" dirty="0" err="1" smtClean="0">
                <a:solidFill>
                  <a:srgbClr val="5B9BD5"/>
                </a:solidFill>
              </a:rPr>
              <a:t>No</a:t>
            </a:r>
            <a:r>
              <a:rPr lang="he-IL" sz="3800" dirty="0" smtClean="0">
                <a:solidFill>
                  <a:srgbClr val="5B9BD5"/>
                </a:solidFill>
              </a:rPr>
              <a:t> </a:t>
            </a:r>
            <a:r>
              <a:rPr lang="he-IL" sz="3800" dirty="0" err="1" smtClean="0">
                <a:solidFill>
                  <a:srgbClr val="5B9BD5"/>
                </a:solidFill>
              </a:rPr>
              <a:t>risk</a:t>
            </a:r>
            <a:r>
              <a:rPr lang="he-IL" sz="3800" dirty="0" smtClean="0">
                <a:solidFill>
                  <a:srgbClr val="5B9BD5"/>
                </a:solidFill>
              </a:rPr>
              <a:t> </a:t>
            </a:r>
            <a:r>
              <a:rPr lang="he-IL" sz="3800" dirty="0" err="1" smtClean="0">
                <a:solidFill>
                  <a:srgbClr val="5B9BD5"/>
                </a:solidFill>
              </a:rPr>
              <a:t>of</a:t>
            </a:r>
            <a:r>
              <a:rPr lang="he-IL" sz="3800" dirty="0" smtClean="0">
                <a:solidFill>
                  <a:srgbClr val="5B9BD5"/>
                </a:solidFill>
              </a:rPr>
              <a:t> DKA</a:t>
            </a:r>
          </a:p>
          <a:p>
            <a:pPr marL="457200" indent="-457200">
              <a:lnSpc>
                <a:spcPct val="120000"/>
              </a:lnSpc>
              <a:buFontTx/>
              <a:buChar char="-"/>
            </a:pPr>
            <a:r>
              <a:rPr lang="he-IL" sz="3800" dirty="0" err="1" smtClean="0">
                <a:solidFill>
                  <a:srgbClr val="5B9BD5"/>
                </a:solidFill>
              </a:rPr>
              <a:t>No</a:t>
            </a:r>
            <a:r>
              <a:rPr lang="he-IL" sz="3800" dirty="0" smtClean="0">
                <a:solidFill>
                  <a:srgbClr val="5B9BD5"/>
                </a:solidFill>
              </a:rPr>
              <a:t> </a:t>
            </a:r>
            <a:r>
              <a:rPr lang="he-IL" sz="3800" dirty="0" err="1" smtClean="0">
                <a:solidFill>
                  <a:srgbClr val="5B9BD5"/>
                </a:solidFill>
              </a:rPr>
              <a:t>risk</a:t>
            </a:r>
            <a:r>
              <a:rPr lang="he-IL" sz="3800" dirty="0" smtClean="0">
                <a:solidFill>
                  <a:srgbClr val="5B9BD5"/>
                </a:solidFill>
              </a:rPr>
              <a:t> </a:t>
            </a:r>
            <a:r>
              <a:rPr lang="he-IL" sz="3800" dirty="0" err="1" smtClean="0">
                <a:solidFill>
                  <a:srgbClr val="5B9BD5"/>
                </a:solidFill>
              </a:rPr>
              <a:t>of</a:t>
            </a:r>
            <a:r>
              <a:rPr lang="he-IL" sz="3800" dirty="0" smtClean="0">
                <a:solidFill>
                  <a:srgbClr val="5B9BD5"/>
                </a:solidFill>
              </a:rPr>
              <a:t> </a:t>
            </a:r>
            <a:r>
              <a:rPr lang="he-IL" sz="3800" dirty="0" err="1" smtClean="0">
                <a:solidFill>
                  <a:srgbClr val="5B9BD5"/>
                </a:solidFill>
              </a:rPr>
              <a:t>genital</a:t>
            </a:r>
            <a:r>
              <a:rPr lang="he-IL" sz="3800" dirty="0" smtClean="0">
                <a:solidFill>
                  <a:srgbClr val="5B9BD5"/>
                </a:solidFill>
              </a:rPr>
              <a:t> </a:t>
            </a:r>
            <a:r>
              <a:rPr lang="he-IL" sz="3800" dirty="0" err="1" smtClean="0">
                <a:solidFill>
                  <a:srgbClr val="5B9BD5"/>
                </a:solidFill>
              </a:rPr>
              <a:t>infections</a:t>
            </a:r>
            <a:r>
              <a:rPr lang="he-IL" sz="3800" dirty="0" smtClean="0">
                <a:solidFill>
                  <a:srgbClr val="5B9BD5"/>
                </a:solidFill>
              </a:rPr>
              <a:t>, </a:t>
            </a:r>
            <a:r>
              <a:rPr lang="he-IL" sz="3800" dirty="0" err="1" smtClean="0">
                <a:solidFill>
                  <a:srgbClr val="5B9BD5"/>
                </a:solidFill>
              </a:rPr>
              <a:t>hypovolemia</a:t>
            </a:r>
            <a:endParaRPr lang="he-IL" sz="3800" dirty="0" smtClean="0">
              <a:solidFill>
                <a:srgbClr val="5B9BD5"/>
              </a:solidFill>
            </a:endParaRPr>
          </a:p>
          <a:p>
            <a:pPr marL="457200" indent="-457200">
              <a:lnSpc>
                <a:spcPct val="120000"/>
              </a:lnSpc>
              <a:buFontTx/>
              <a:buChar char="-"/>
            </a:pPr>
            <a:r>
              <a:rPr lang="he-IL" sz="3800" dirty="0" err="1" smtClean="0">
                <a:solidFill>
                  <a:srgbClr val="5B9BD5"/>
                </a:solidFill>
              </a:rPr>
              <a:t>No</a:t>
            </a:r>
            <a:r>
              <a:rPr lang="he-IL" sz="3800" dirty="0" smtClean="0">
                <a:solidFill>
                  <a:srgbClr val="5B9BD5"/>
                </a:solidFill>
              </a:rPr>
              <a:t> </a:t>
            </a:r>
            <a:r>
              <a:rPr lang="he-IL" sz="3800" dirty="0" err="1" smtClean="0">
                <a:solidFill>
                  <a:srgbClr val="5B9BD5"/>
                </a:solidFill>
              </a:rPr>
              <a:t>hypotension</a:t>
            </a:r>
            <a:endParaRPr lang="he-IL" sz="3800" dirty="0" smtClean="0">
              <a:solidFill>
                <a:srgbClr val="5B9BD5"/>
              </a:solidFill>
            </a:endParaRPr>
          </a:p>
          <a:p>
            <a:pPr marL="457200" indent="-457200">
              <a:lnSpc>
                <a:spcPct val="120000"/>
              </a:lnSpc>
              <a:buFontTx/>
              <a:buChar char="-"/>
            </a:pPr>
            <a:r>
              <a:rPr lang="he-IL" sz="3800" dirty="0" err="1" smtClean="0">
                <a:solidFill>
                  <a:srgbClr val="5B9BD5"/>
                </a:solidFill>
              </a:rPr>
              <a:t>No</a:t>
            </a:r>
            <a:r>
              <a:rPr lang="he-IL" sz="3800" dirty="0" smtClean="0">
                <a:solidFill>
                  <a:srgbClr val="5B9BD5"/>
                </a:solidFill>
              </a:rPr>
              <a:t> </a:t>
            </a:r>
            <a:r>
              <a:rPr lang="he-IL" sz="3800" dirty="0" err="1" smtClean="0">
                <a:solidFill>
                  <a:srgbClr val="5B9BD5"/>
                </a:solidFill>
              </a:rPr>
              <a:t>titration</a:t>
            </a:r>
            <a:r>
              <a:rPr lang="he-IL" sz="3800" dirty="0" smtClean="0">
                <a:solidFill>
                  <a:srgbClr val="5B9BD5"/>
                </a:solidFill>
              </a:rPr>
              <a:t> </a:t>
            </a:r>
            <a:r>
              <a:rPr lang="he-IL" sz="3800" dirty="0" err="1" smtClean="0">
                <a:solidFill>
                  <a:srgbClr val="5B9BD5"/>
                </a:solidFill>
              </a:rPr>
              <a:t>of</a:t>
            </a:r>
            <a:r>
              <a:rPr lang="he-IL" sz="3800" dirty="0" smtClean="0">
                <a:solidFill>
                  <a:srgbClr val="5B9BD5"/>
                </a:solidFill>
              </a:rPr>
              <a:t> </a:t>
            </a:r>
            <a:r>
              <a:rPr lang="he-IL" sz="3800" dirty="0" err="1" smtClean="0">
                <a:solidFill>
                  <a:srgbClr val="5B9BD5"/>
                </a:solidFill>
              </a:rPr>
              <a:t>diuretics</a:t>
            </a:r>
            <a:endParaRPr lang="he-IL" sz="3800" dirty="0" smtClean="0">
              <a:solidFill>
                <a:srgbClr val="5B9BD5"/>
              </a:solidFill>
            </a:endParaRPr>
          </a:p>
          <a:p>
            <a:pPr marL="457200" indent="-457200">
              <a:lnSpc>
                <a:spcPct val="120000"/>
              </a:lnSpc>
              <a:buFontTx/>
              <a:buChar char="-"/>
            </a:pPr>
            <a:r>
              <a:rPr lang="he-IL" sz="3800" dirty="0" err="1" smtClean="0">
                <a:solidFill>
                  <a:srgbClr val="5B9BD5"/>
                </a:solidFill>
              </a:rPr>
              <a:t>No</a:t>
            </a:r>
            <a:r>
              <a:rPr lang="he-IL" sz="3800" dirty="0" smtClean="0">
                <a:solidFill>
                  <a:srgbClr val="5B9BD5"/>
                </a:solidFill>
              </a:rPr>
              <a:t> </a:t>
            </a:r>
            <a:r>
              <a:rPr lang="he-IL" sz="3800" dirty="0" err="1" smtClean="0">
                <a:solidFill>
                  <a:srgbClr val="5B9BD5"/>
                </a:solidFill>
              </a:rPr>
              <a:t>risk</a:t>
            </a:r>
            <a:r>
              <a:rPr lang="he-IL" sz="3800" dirty="0" smtClean="0">
                <a:solidFill>
                  <a:srgbClr val="5B9BD5"/>
                </a:solidFill>
              </a:rPr>
              <a:t> </a:t>
            </a:r>
            <a:r>
              <a:rPr lang="he-IL" sz="3800" dirty="0" err="1" smtClean="0">
                <a:solidFill>
                  <a:srgbClr val="5B9BD5"/>
                </a:solidFill>
              </a:rPr>
              <a:t>of</a:t>
            </a:r>
            <a:r>
              <a:rPr lang="he-IL" sz="3800" dirty="0" smtClean="0">
                <a:solidFill>
                  <a:srgbClr val="5B9BD5"/>
                </a:solidFill>
              </a:rPr>
              <a:t> ARF</a:t>
            </a:r>
          </a:p>
          <a:p>
            <a:pPr marL="457200" indent="-457200">
              <a:buFontTx/>
              <a:buChar char="-"/>
            </a:pPr>
            <a:endParaRPr lang="he-IL" dirty="0" smtClean="0">
              <a:solidFill>
                <a:srgbClr val="5B9BD5"/>
              </a:solidFill>
            </a:endParaRPr>
          </a:p>
          <a:p>
            <a:endParaRPr lang="he-IL" dirty="0" smtClean="0">
              <a:solidFill>
                <a:srgbClr val="5B9BD5"/>
              </a:solidFill>
            </a:endParaRPr>
          </a:p>
        </p:txBody>
      </p:sp>
      <p:sp>
        <p:nvSpPr>
          <p:cNvPr id="2" name="Title 1"/>
          <p:cNvSpPr>
            <a:spLocks noGrp="1"/>
          </p:cNvSpPr>
          <p:nvPr>
            <p:ph type="title"/>
          </p:nvPr>
        </p:nvSpPr>
        <p:spPr>
          <a:xfrm>
            <a:off x="378665" y="65878"/>
            <a:ext cx="8229600" cy="857250"/>
          </a:xfrm>
        </p:spPr>
        <p:txBody>
          <a:bodyPr/>
          <a:lstStyle/>
          <a:p>
            <a:r>
              <a:rPr lang="he-IL" dirty="0" smtClean="0"/>
              <a:t>A </a:t>
            </a:r>
            <a:r>
              <a:rPr lang="he-IL" dirty="0" err="1" smtClean="0"/>
              <a:t>practical</a:t>
            </a:r>
            <a:r>
              <a:rPr lang="he-IL" dirty="0" smtClean="0"/>
              <a:t> </a:t>
            </a:r>
            <a:r>
              <a:rPr lang="he-IL" dirty="0" err="1" smtClean="0"/>
              <a:t>guide</a:t>
            </a:r>
            <a:endParaRPr lang="he-IL" dirty="0"/>
          </a:p>
        </p:txBody>
      </p:sp>
    </p:spTree>
    <p:extLst>
      <p:ext uri="{BB962C8B-B14F-4D97-AF65-F5344CB8AC3E}">
        <p14:creationId xmlns:p14="http://schemas.microsoft.com/office/powerpoint/2010/main" val="1885495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457200"/>
            <a:ext cx="5826919" cy="566738"/>
          </a:xfrm>
        </p:spPr>
        <p:txBody>
          <a:bodyPr/>
          <a:lstStyle/>
          <a:p>
            <a:r>
              <a:rPr lang="en-US" dirty="0" smtClean="0"/>
              <a:t>Thank you</a:t>
            </a:r>
            <a:endParaRPr lang="en-US" dirty="0"/>
          </a:p>
        </p:txBody>
      </p:sp>
      <p:sp>
        <p:nvSpPr>
          <p:cNvPr id="3" name="Content Placeholder 2"/>
          <p:cNvSpPr>
            <a:spLocks noGrp="1"/>
          </p:cNvSpPr>
          <p:nvPr>
            <p:ph idx="1"/>
          </p:nvPr>
        </p:nvSpPr>
        <p:spPr>
          <a:xfrm>
            <a:off x="1535282" y="1715054"/>
            <a:ext cx="5829300" cy="3086100"/>
          </a:xfrm>
        </p:spPr>
        <p:txBody>
          <a:bodyPr/>
          <a:lstStyle/>
          <a:p>
            <a:pPr marL="0" indent="0" algn="ctr" rtl="0">
              <a:buNone/>
            </a:pPr>
            <a:r>
              <a:rPr lang="en-US" dirty="0" smtClean="0">
                <a:solidFill>
                  <a:srgbClr val="00B050"/>
                </a:solidFill>
              </a:rPr>
              <a:t>easher@szmc.org.il</a:t>
            </a:r>
          </a:p>
          <a:p>
            <a:pPr marL="0" indent="0" algn="ctr" rtl="0">
              <a:buNone/>
            </a:pPr>
            <a:endParaRPr lang="en-US" dirty="0">
              <a:solidFill>
                <a:srgbClr val="00B050"/>
              </a:solidFill>
            </a:endParaRPr>
          </a:p>
          <a:p>
            <a:pPr marL="0" indent="0" algn="ctr" rtl="0">
              <a:buNone/>
            </a:pPr>
            <a:r>
              <a:rPr lang="he-IL" dirty="0" smtClean="0">
                <a:solidFill>
                  <a:srgbClr val="002060"/>
                </a:solidFill>
              </a:rPr>
              <a:t>   052-5046080</a:t>
            </a:r>
            <a:endParaRPr lang="en-US" dirty="0">
              <a:solidFill>
                <a:srgbClr val="002060"/>
              </a:solidFill>
            </a:endParaRPr>
          </a:p>
        </p:txBody>
      </p:sp>
    </p:spTree>
    <p:extLst>
      <p:ext uri="{BB962C8B-B14F-4D97-AF65-F5344CB8AC3E}">
        <p14:creationId xmlns:p14="http://schemas.microsoft.com/office/powerpoint/2010/main" val="287960850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b="7587"/>
          <a:stretch/>
        </p:blipFill>
        <p:spPr>
          <a:xfrm>
            <a:off x="1420588" y="973961"/>
            <a:ext cx="6409154" cy="3581717"/>
          </a:xfrm>
          <a:prstGeom prst="rect">
            <a:avLst/>
          </a:prstGeom>
        </p:spPr>
      </p:pic>
      <p:sp>
        <p:nvSpPr>
          <p:cNvPr id="4" name="מלבן 3"/>
          <p:cNvSpPr/>
          <p:nvPr/>
        </p:nvSpPr>
        <p:spPr>
          <a:xfrm>
            <a:off x="3645449" y="4731500"/>
            <a:ext cx="122465" cy="1224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6" name="מלבן 5"/>
          <p:cNvSpPr/>
          <p:nvPr/>
        </p:nvSpPr>
        <p:spPr>
          <a:xfrm>
            <a:off x="2767693" y="4727125"/>
            <a:ext cx="122465" cy="1224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TextBox 4"/>
          <p:cNvSpPr txBox="1"/>
          <p:nvPr/>
        </p:nvSpPr>
        <p:spPr>
          <a:xfrm>
            <a:off x="2865663" y="4649858"/>
            <a:ext cx="877756" cy="300082"/>
          </a:xfrm>
          <a:prstGeom prst="rect">
            <a:avLst/>
          </a:prstGeom>
          <a:noFill/>
        </p:spPr>
        <p:txBody>
          <a:bodyPr wrap="square" rtlCol="1">
            <a:spAutoFit/>
          </a:bodyPr>
          <a:lstStyle/>
          <a:p>
            <a:r>
              <a:rPr lang="en-US" sz="1350" dirty="0"/>
              <a:t>Non DM</a:t>
            </a:r>
            <a:endParaRPr lang="he-IL" sz="1350" dirty="0"/>
          </a:p>
        </p:txBody>
      </p:sp>
      <p:sp>
        <p:nvSpPr>
          <p:cNvPr id="9" name="TextBox 8"/>
          <p:cNvSpPr txBox="1"/>
          <p:nvPr/>
        </p:nvSpPr>
        <p:spPr>
          <a:xfrm>
            <a:off x="3743418" y="4654237"/>
            <a:ext cx="877756" cy="300082"/>
          </a:xfrm>
          <a:prstGeom prst="rect">
            <a:avLst/>
          </a:prstGeom>
          <a:noFill/>
        </p:spPr>
        <p:txBody>
          <a:bodyPr wrap="square" rtlCol="1">
            <a:spAutoFit/>
          </a:bodyPr>
          <a:lstStyle/>
          <a:p>
            <a:pPr algn="l"/>
            <a:r>
              <a:rPr lang="en-US" sz="1350" dirty="0"/>
              <a:t>DM</a:t>
            </a:r>
            <a:endParaRPr lang="he-IL" sz="1350" dirty="0"/>
          </a:p>
        </p:txBody>
      </p:sp>
      <p:sp>
        <p:nvSpPr>
          <p:cNvPr id="8" name="TextBox 7"/>
          <p:cNvSpPr txBox="1"/>
          <p:nvPr/>
        </p:nvSpPr>
        <p:spPr>
          <a:xfrm>
            <a:off x="1048410" y="195407"/>
            <a:ext cx="6913176" cy="415498"/>
          </a:xfrm>
          <a:prstGeom prst="rect">
            <a:avLst/>
          </a:prstGeom>
          <a:noFill/>
        </p:spPr>
        <p:txBody>
          <a:bodyPr wrap="square" rtlCol="1">
            <a:spAutoFit/>
          </a:bodyPr>
          <a:lstStyle/>
          <a:p>
            <a:pPr algn="ctr"/>
            <a:r>
              <a:rPr lang="en-US" sz="2100" b="1" dirty="0">
                <a:solidFill>
                  <a:srgbClr val="0070C0"/>
                </a:solidFill>
                <a:latin typeface="Arial" panose="020B0604020202020204" pitchFamily="34" charset="0"/>
                <a:cs typeface="Arial" panose="020B0604020202020204" pitchFamily="34" charset="0"/>
              </a:rPr>
              <a:t>ACSIS 2000-2016: 1 year Mortality in ACS Patients</a:t>
            </a:r>
            <a:endParaRPr lang="he-IL" sz="21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837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067" y="198574"/>
            <a:ext cx="7299867" cy="994172"/>
          </a:xfrm>
        </p:spPr>
        <p:txBody>
          <a:bodyPr/>
          <a:lstStyle/>
          <a:p>
            <a:pPr algn="ctr" rtl="0"/>
            <a:r>
              <a:rPr lang="en-US" b="1" dirty="0"/>
              <a:t>The history of anti-diabetes medications and CV outcomes</a:t>
            </a:r>
            <a:endParaRPr lang="he-IL" b="1" dirty="0"/>
          </a:p>
        </p:txBody>
      </p:sp>
      <p:sp>
        <p:nvSpPr>
          <p:cNvPr id="3" name="Content Placeholder 2"/>
          <p:cNvSpPr>
            <a:spLocks noGrp="1"/>
          </p:cNvSpPr>
          <p:nvPr>
            <p:ph idx="1"/>
          </p:nvPr>
        </p:nvSpPr>
        <p:spPr>
          <a:xfrm>
            <a:off x="628650" y="1661432"/>
            <a:ext cx="8181975" cy="3482067"/>
          </a:xfrm>
        </p:spPr>
        <p:txBody>
          <a:bodyPr>
            <a:normAutofit/>
          </a:bodyPr>
          <a:lstStyle/>
          <a:p>
            <a:pPr algn="l" rtl="0"/>
            <a:r>
              <a:rPr lang="en-US" dirty="0"/>
              <a:t>Up to 2008 approval decisions for such medications focused largely on short-term glycemic efficacy (i.e., A1C reduction), along with safety data from 6- to 12-month phase 2 and 3 randomized clinical </a:t>
            </a:r>
            <a:r>
              <a:rPr lang="en-US" dirty="0" smtClean="0"/>
              <a:t>trials</a:t>
            </a:r>
          </a:p>
          <a:p>
            <a:pPr algn="l" rtl="0"/>
            <a:endParaRPr lang="en-US" dirty="0"/>
          </a:p>
          <a:p>
            <a:pPr algn="l" rtl="0"/>
            <a:r>
              <a:rPr lang="en-US" dirty="0" smtClean="0"/>
              <a:t>Individuals </a:t>
            </a:r>
            <a:r>
              <a:rPr lang="en-US" dirty="0"/>
              <a:t>with established CVD were usually </a:t>
            </a:r>
            <a:r>
              <a:rPr lang="en-US" dirty="0" smtClean="0"/>
              <a:t>excluded</a:t>
            </a:r>
          </a:p>
          <a:p>
            <a:pPr algn="l" rtl="0"/>
            <a:endParaRPr lang="en-US" dirty="0"/>
          </a:p>
          <a:p>
            <a:pPr algn="l" rtl="0"/>
            <a:r>
              <a:rPr lang="en-US" dirty="0" smtClean="0"/>
              <a:t>In </a:t>
            </a:r>
            <a:r>
              <a:rPr lang="en-US" dirty="0"/>
              <a:t>2008 the FDA issues its guidance for approval of anti-diabetic drugs</a:t>
            </a:r>
          </a:p>
          <a:p>
            <a:pPr algn="l" rtl="0"/>
            <a:endParaRPr lang="he-IL" dirty="0"/>
          </a:p>
        </p:txBody>
      </p:sp>
    </p:spTree>
    <p:extLst>
      <p:ext uri="{BB962C8B-B14F-4D97-AF65-F5344CB8AC3E}">
        <p14:creationId xmlns:p14="http://schemas.microsoft.com/office/powerpoint/2010/main" val="21036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03" y="240214"/>
            <a:ext cx="8510400" cy="391412"/>
          </a:xfrm>
        </p:spPr>
        <p:txBody>
          <a:bodyPr/>
          <a:lstStyle/>
          <a:p>
            <a:pPr algn="ctr"/>
            <a:r>
              <a:rPr lang="en-US" sz="2000" dirty="0">
                <a:solidFill>
                  <a:srgbClr val="000000"/>
                </a:solidFill>
                <a:hlinkClick r:id="rId2"/>
              </a:rPr>
              <a:t>HbA1c below 7 % as the goal of glucose control fails to maximize the cardiovascular benefits: a meta-analysis</a:t>
            </a:r>
            <a:endParaRPr lang="en-US" sz="2000" dirty="0">
              <a:solidFill>
                <a:srgbClr val="00000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4967" y="889475"/>
            <a:ext cx="5592296" cy="3880369"/>
          </a:xfrm>
        </p:spPr>
      </p:pic>
      <p:sp>
        <p:nvSpPr>
          <p:cNvPr id="4" name="Slide Number Placeholder 3"/>
          <p:cNvSpPr>
            <a:spLocks noGrp="1"/>
          </p:cNvSpPr>
          <p:nvPr>
            <p:ph type="sldNum" sz="quarter" idx="12"/>
          </p:nvPr>
        </p:nvSpPr>
        <p:spPr/>
        <p:txBody>
          <a:bodyPr/>
          <a:lstStyle/>
          <a:p>
            <a:fld id="{BD22596B-BF36-447F-80B4-851DECB465CA}" type="slidenum">
              <a:rPr lang="he-IL" smtClean="0"/>
              <a:t>6</a:t>
            </a:fld>
            <a:endParaRPr lang="he-IL"/>
          </a:p>
        </p:txBody>
      </p:sp>
      <p:sp>
        <p:nvSpPr>
          <p:cNvPr id="6" name="Rectangle 5"/>
          <p:cNvSpPr/>
          <p:nvPr/>
        </p:nvSpPr>
        <p:spPr>
          <a:xfrm>
            <a:off x="5073589" y="4769844"/>
            <a:ext cx="4572000" cy="246221"/>
          </a:xfrm>
          <a:prstGeom prst="rect">
            <a:avLst/>
          </a:prstGeom>
        </p:spPr>
        <p:txBody>
          <a:bodyPr>
            <a:spAutoFit/>
          </a:bodyPr>
          <a:lstStyle/>
          <a:p>
            <a:r>
              <a:rPr lang="en-US" sz="1000" dirty="0"/>
              <a:t>Cardiovascular </a:t>
            </a:r>
            <a:r>
              <a:rPr lang="en-US" sz="1000" dirty="0" err="1"/>
              <a:t>Diabetology</a:t>
            </a:r>
            <a:r>
              <a:rPr lang="en-US" sz="1000" dirty="0"/>
              <a:t> volume 14, Article number: 124 (2015)</a:t>
            </a:r>
          </a:p>
        </p:txBody>
      </p:sp>
    </p:spTree>
    <p:extLst>
      <p:ext uri="{BB962C8B-B14F-4D97-AF65-F5344CB8AC3E}">
        <p14:creationId xmlns:p14="http://schemas.microsoft.com/office/powerpoint/2010/main" val="3395251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418408"/>
            <a:ext cx="8251183" cy="4725092"/>
          </a:xfrm>
        </p:spPr>
      </p:pic>
      <p:sp>
        <p:nvSpPr>
          <p:cNvPr id="6" name="Title 1"/>
          <p:cNvSpPr txBox="1">
            <a:spLocks/>
          </p:cNvSpPr>
          <p:nvPr/>
        </p:nvSpPr>
        <p:spPr>
          <a:xfrm>
            <a:off x="1664709" y="1"/>
            <a:ext cx="7579875"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GB" sz="2700" b="1" dirty="0"/>
              <a:t>Completed and ongoing </a:t>
            </a:r>
          </a:p>
          <a:p>
            <a:pPr algn="ctr" rtl="0"/>
            <a:r>
              <a:rPr lang="en-GB" sz="2700" b="1" dirty="0"/>
              <a:t>cardiovascular outcome trials </a:t>
            </a:r>
            <a:r>
              <a:rPr lang="en-US" sz="2700" b="1" dirty="0"/>
              <a:t>(CVOT)</a:t>
            </a:r>
            <a:endParaRPr lang="en-GB" sz="2700" b="1" dirty="0"/>
          </a:p>
        </p:txBody>
      </p:sp>
    </p:spTree>
    <p:extLst>
      <p:ext uri="{BB962C8B-B14F-4D97-AF65-F5344CB8AC3E}">
        <p14:creationId xmlns:p14="http://schemas.microsoft.com/office/powerpoint/2010/main" val="101127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08374" y="408891"/>
            <a:ext cx="8287304" cy="391412"/>
          </a:xfrm>
        </p:spPr>
        <p:txBody>
          <a:bodyPr>
            <a:noAutofit/>
          </a:bodyPr>
          <a:lstStyle/>
          <a:p>
            <a:r>
              <a:rPr lang="en-US" sz="2550" dirty="0"/>
              <a:t>Glucagon-like peptide-1 receptor agonist/analogue (</a:t>
            </a:r>
            <a:r>
              <a:rPr lang="en-US" sz="2550" dirty="0" err="1"/>
              <a:t>Victoza</a:t>
            </a:r>
            <a:r>
              <a:rPr lang="en-US" sz="2550" dirty="0"/>
              <a:t>) </a:t>
            </a:r>
          </a:p>
        </p:txBody>
      </p:sp>
      <p:pic>
        <p:nvPicPr>
          <p:cNvPr id="4" name="Picture 3"/>
          <p:cNvPicPr>
            <a:picLocks noChangeAspect="1"/>
          </p:cNvPicPr>
          <p:nvPr/>
        </p:nvPicPr>
        <p:blipFill>
          <a:blip r:embed="rId2"/>
          <a:stretch>
            <a:fillRect/>
          </a:stretch>
        </p:blipFill>
        <p:spPr>
          <a:xfrm>
            <a:off x="2140422" y="1531688"/>
            <a:ext cx="4574427" cy="2769194"/>
          </a:xfrm>
          <a:prstGeom prst="rect">
            <a:avLst/>
          </a:prstGeom>
        </p:spPr>
      </p:pic>
    </p:spTree>
    <p:extLst>
      <p:ext uri="{BB962C8B-B14F-4D97-AF65-F5344CB8AC3E}">
        <p14:creationId xmlns:p14="http://schemas.microsoft.com/office/powerpoint/2010/main" val="528808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28880" y="57150"/>
            <a:ext cx="3730901" cy="857250"/>
          </a:xfrm>
        </p:spPr>
        <p:txBody>
          <a:bodyPr/>
          <a:lstStyle/>
          <a:p>
            <a:pPr eaLnBrk="1" hangingPunct="1"/>
            <a:r>
              <a:rPr lang="en-US" sz="2700" dirty="0"/>
              <a:t>Types of CV Outcomes</a:t>
            </a:r>
          </a:p>
        </p:txBody>
      </p:sp>
      <p:graphicFrame>
        <p:nvGraphicFramePr>
          <p:cNvPr id="51" name="Table 50"/>
          <p:cNvGraphicFramePr>
            <a:graphicFrameLocks noGrp="1"/>
          </p:cNvGraphicFramePr>
          <p:nvPr>
            <p:extLst/>
          </p:nvPr>
        </p:nvGraphicFramePr>
        <p:xfrm>
          <a:off x="1331640" y="1006007"/>
          <a:ext cx="6588732" cy="2301240"/>
        </p:xfrm>
        <a:graphic>
          <a:graphicData uri="http://schemas.openxmlformats.org/drawingml/2006/table">
            <a:tbl>
              <a:tblPr firstRow="1" bandRow="1">
                <a:tableStyleId>{5C22544A-7EE6-4342-B048-85BDC9FD1C3A}</a:tableStyleId>
              </a:tblPr>
              <a:tblGrid>
                <a:gridCol w="275430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480060">
                <a:tc rowSpan="2">
                  <a:txBody>
                    <a:bodyPr/>
                    <a:lstStyle/>
                    <a:p>
                      <a:r>
                        <a:rPr lang="en-US" sz="1400" b="1" dirty="0">
                          <a:solidFill>
                            <a:schemeClr val="tx1"/>
                          </a:solidFill>
                        </a:rPr>
                        <a:t>Endpoint</a:t>
                      </a:r>
                    </a:p>
                  </a:txBody>
                  <a:tcPr marL="25718" marR="25718"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C00000"/>
                          </a:solidFill>
                        </a:rPr>
                        <a:t>Evolocumab</a:t>
                      </a:r>
                      <a:br>
                        <a:rPr lang="en-US" sz="1400" b="1" dirty="0">
                          <a:solidFill>
                            <a:srgbClr val="C00000"/>
                          </a:solidFill>
                        </a:rPr>
                      </a:br>
                      <a:r>
                        <a:rPr lang="en-US" sz="1400" b="1" dirty="0">
                          <a:solidFill>
                            <a:srgbClr val="C00000"/>
                          </a:solidFill>
                        </a:rPr>
                        <a:t>(N=13,784)</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dirty="0">
                          <a:solidFill>
                            <a:srgbClr val="0070C0"/>
                          </a:solidFill>
                        </a:rPr>
                        <a:t>Placebo</a:t>
                      </a:r>
                      <a:br>
                        <a:rPr lang="en-US" sz="1400" b="1" dirty="0">
                          <a:solidFill>
                            <a:srgbClr val="0070C0"/>
                          </a:solidFill>
                        </a:rPr>
                      </a:br>
                      <a:r>
                        <a:rPr lang="en-US" sz="1400" b="1" dirty="0">
                          <a:solidFill>
                            <a:srgbClr val="0070C0"/>
                          </a:solidFill>
                        </a:rPr>
                        <a:t>(N=13,780)</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j-lt"/>
                        </a:rPr>
                        <a:t>HR (95% CI)</a:t>
                      </a:r>
                    </a:p>
                  </a:txBody>
                  <a:tcPr marL="25718" marR="25718"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1460">
                <a:tc vMerge="1">
                  <a:txBody>
                    <a:bodyPr/>
                    <a:lstStyle/>
                    <a:p>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i="1" dirty="0">
                          <a:solidFill>
                            <a:schemeClr val="tx1"/>
                          </a:solidFill>
                        </a:rPr>
                        <a:t>3-yr Kaplan-Meier rate</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he-IL"/>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0060">
                <a:tc>
                  <a:txBody>
                    <a:bodyPr/>
                    <a:lstStyle/>
                    <a:p>
                      <a:pPr>
                        <a:tabLst>
                          <a:tab pos="230188" algn="l"/>
                        </a:tabLst>
                      </a:pPr>
                      <a:r>
                        <a:rPr lang="en-US" sz="1400" b="1" dirty="0">
                          <a:solidFill>
                            <a:schemeClr val="tx1"/>
                          </a:solidFill>
                          <a:latin typeface="+mn-lt"/>
                        </a:rPr>
                        <a:t>CV Death, MI, stroke,</a:t>
                      </a:r>
                    </a:p>
                    <a:p>
                      <a:pPr>
                        <a:tabLst>
                          <a:tab pos="230188" algn="l"/>
                        </a:tabLst>
                      </a:pPr>
                      <a:r>
                        <a:rPr lang="en-US" sz="1400" b="1" dirty="0">
                          <a:solidFill>
                            <a:schemeClr val="tx1"/>
                          </a:solidFill>
                          <a:latin typeface="+mn-lt"/>
                        </a:rPr>
                        <a:t>UA, or </a:t>
                      </a:r>
                      <a:r>
                        <a:rPr lang="en-US" sz="1400" b="1" dirty="0" err="1">
                          <a:solidFill>
                            <a:schemeClr val="tx1"/>
                          </a:solidFill>
                          <a:latin typeface="+mn-lt"/>
                        </a:rPr>
                        <a:t>revasc</a:t>
                      </a:r>
                      <a:endParaRPr lang="en-US" sz="1400" b="1" dirty="0">
                        <a:solidFill>
                          <a:schemeClr val="tx1"/>
                        </a:solidFill>
                        <a:latin typeface="+mn-lt"/>
                      </a:endParaRPr>
                    </a:p>
                  </a:txBody>
                  <a:tcPr marL="25718" marR="25718"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C00000"/>
                          </a:solidFill>
                        </a:rPr>
                        <a:t>12.6</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0C0"/>
                          </a:solidFill>
                        </a:rPr>
                        <a:t>14.6</a:t>
                      </a:r>
                      <a:endParaRPr lang="en-US" sz="1400" dirty="0"/>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0.85 (0.79-0.92)</a:t>
                      </a:r>
                    </a:p>
                  </a:txBody>
                  <a:tcPr marL="25718" marR="25718"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20">
                <a:tc>
                  <a:txBody>
                    <a:bodyPr/>
                    <a:lstStyle/>
                    <a:p>
                      <a:pPr>
                        <a:tabLst>
                          <a:tab pos="230188" algn="l"/>
                        </a:tabLst>
                      </a:pPr>
                      <a:r>
                        <a:rPr lang="en-US" sz="1400" b="1" dirty="0">
                          <a:solidFill>
                            <a:schemeClr val="tx1"/>
                          </a:solidFill>
                        </a:rPr>
                        <a:t>Cardiovascular death</a:t>
                      </a:r>
                      <a:endParaRPr lang="en-US" sz="1400" b="0" dirty="0">
                        <a:solidFill>
                          <a:schemeClr val="tx1"/>
                        </a:solidFill>
                      </a:endParaRPr>
                    </a:p>
                  </a:txBody>
                  <a:tcPr marL="25718" marR="25718"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C00000"/>
                          </a:solidFill>
                        </a:rPr>
                        <a:t>2.5</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0070C0"/>
                          </a:solidFill>
                        </a:rPr>
                        <a:t>2.4</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j-lt"/>
                        </a:rPr>
                        <a:t>1.05</a:t>
                      </a:r>
                      <a:r>
                        <a:rPr lang="en-US" sz="1400" b="1" baseline="0" dirty="0">
                          <a:solidFill>
                            <a:schemeClr val="tx1"/>
                          </a:solidFill>
                          <a:latin typeface="+mj-lt"/>
                        </a:rPr>
                        <a:t> </a:t>
                      </a:r>
                      <a:r>
                        <a:rPr lang="en-US" sz="1400" b="1" dirty="0">
                          <a:solidFill>
                            <a:schemeClr val="tx1"/>
                          </a:solidFill>
                          <a:latin typeface="+mj-lt"/>
                        </a:rPr>
                        <a:t>(0.88-1.25)</a:t>
                      </a:r>
                    </a:p>
                  </a:txBody>
                  <a:tcPr marL="25718" marR="25718"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4320">
                <a:tc>
                  <a:txBody>
                    <a:bodyPr/>
                    <a:lstStyle/>
                    <a:p>
                      <a:pPr>
                        <a:tabLst>
                          <a:tab pos="230188" algn="l"/>
                        </a:tabLst>
                      </a:pPr>
                      <a:r>
                        <a:rPr lang="en-US" sz="1400" b="1" dirty="0">
                          <a:solidFill>
                            <a:schemeClr val="tx1"/>
                          </a:solidFill>
                        </a:rPr>
                        <a:t>MI</a:t>
                      </a:r>
                    </a:p>
                  </a:txBody>
                  <a:tcPr marL="25718" marR="25718"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C00000"/>
                          </a:solidFill>
                        </a:rPr>
                        <a:t>4.4</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0070C0"/>
                          </a:solidFill>
                        </a:rPr>
                        <a:t>6.3</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j-lt"/>
                        </a:rPr>
                        <a:t>0.73</a:t>
                      </a:r>
                      <a:r>
                        <a:rPr lang="en-US" sz="1400" b="1" baseline="0" dirty="0">
                          <a:solidFill>
                            <a:schemeClr val="tx1"/>
                          </a:solidFill>
                          <a:latin typeface="+mj-lt"/>
                        </a:rPr>
                        <a:t> (0.65-0.82)</a:t>
                      </a:r>
                      <a:endParaRPr lang="en-US" sz="1400" b="1" dirty="0">
                        <a:solidFill>
                          <a:schemeClr val="tx1"/>
                        </a:solidFill>
                        <a:latin typeface="+mj-lt"/>
                      </a:endParaRPr>
                    </a:p>
                  </a:txBody>
                  <a:tcPr marL="25718" marR="25718"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320">
                <a:tc>
                  <a:txBody>
                    <a:bodyPr/>
                    <a:lstStyle/>
                    <a:p>
                      <a:pPr>
                        <a:tabLst>
                          <a:tab pos="230188" algn="l"/>
                        </a:tabLst>
                      </a:pPr>
                      <a:r>
                        <a:rPr lang="en-US" sz="1400" b="1" dirty="0">
                          <a:solidFill>
                            <a:schemeClr val="tx1"/>
                          </a:solidFill>
                        </a:rPr>
                        <a:t>Stroke</a:t>
                      </a:r>
                    </a:p>
                  </a:txBody>
                  <a:tcPr marL="25718" marR="25718"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C00000"/>
                          </a:solidFill>
                        </a:rPr>
                        <a:t>2.2</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0070C0"/>
                          </a:solidFill>
                        </a:rPr>
                        <a:t>2.6</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j-lt"/>
                        </a:rPr>
                        <a:t>0.79 (0.66-0.95)</a:t>
                      </a:r>
                    </a:p>
                  </a:txBody>
                  <a:tcPr marL="25718" marR="25718"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nvPr>
        </p:nvGraphicFramePr>
        <p:xfrm>
          <a:off x="1331640" y="3040519"/>
          <a:ext cx="6588732" cy="1127760"/>
        </p:xfrm>
        <a:graphic>
          <a:graphicData uri="http://schemas.openxmlformats.org/drawingml/2006/table">
            <a:tbl>
              <a:tblPr firstRow="1" bandRow="1">
                <a:tableStyleId>{5C22544A-7EE6-4342-B048-85BDC9FD1C3A}</a:tableStyleId>
              </a:tblPr>
              <a:tblGrid>
                <a:gridCol w="2700300">
                  <a:extLst>
                    <a:ext uri="{9D8B030D-6E8A-4147-A177-3AD203B41FA5}">
                      <a16:colId xmlns:a16="http://schemas.microsoft.com/office/drawing/2014/main" val="20000"/>
                    </a:ext>
                  </a:extLst>
                </a:gridCol>
                <a:gridCol w="113412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274320">
                <a:tc>
                  <a:txBody>
                    <a:bodyPr/>
                    <a:lstStyle/>
                    <a:p>
                      <a:pPr>
                        <a:tabLst>
                          <a:tab pos="230188" algn="l"/>
                        </a:tabLst>
                      </a:pPr>
                      <a:r>
                        <a:rPr lang="en-US" sz="1400" b="1" dirty="0">
                          <a:solidFill>
                            <a:schemeClr val="tx1"/>
                          </a:solidFill>
                        </a:rPr>
                        <a:t>Hosp for unstable</a:t>
                      </a:r>
                      <a:r>
                        <a:rPr lang="en-US" sz="1400" b="1" baseline="0" dirty="0">
                          <a:solidFill>
                            <a:schemeClr val="tx1"/>
                          </a:solidFill>
                        </a:rPr>
                        <a:t> angina</a:t>
                      </a:r>
                      <a:endParaRPr lang="en-US" sz="1400" b="1" dirty="0">
                        <a:solidFill>
                          <a:schemeClr val="tx1"/>
                        </a:solidFill>
                      </a:endParaRPr>
                    </a:p>
                  </a:txBody>
                  <a:tcPr marL="25718" marR="25718"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C00000"/>
                          </a:solidFill>
                        </a:rPr>
                        <a:t>2.2</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0070C0"/>
                          </a:solidFill>
                        </a:rPr>
                        <a:t>2.3</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j-lt"/>
                        </a:rPr>
                        <a:t>0.99 (0.82-1.18)</a:t>
                      </a:r>
                    </a:p>
                  </a:txBody>
                  <a:tcPr marL="25718" marR="25718"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4320">
                <a:tc>
                  <a:txBody>
                    <a:bodyPr/>
                    <a:lstStyle/>
                    <a:p>
                      <a:pPr>
                        <a:tabLst>
                          <a:tab pos="230188" algn="l"/>
                        </a:tabLst>
                      </a:pPr>
                      <a:r>
                        <a:rPr lang="en-US" sz="1400" b="1" dirty="0">
                          <a:solidFill>
                            <a:schemeClr val="tx1"/>
                          </a:solidFill>
                        </a:rPr>
                        <a:t>Coronary </a:t>
                      </a:r>
                      <a:r>
                        <a:rPr lang="en-US" sz="1400" b="1" dirty="0" err="1">
                          <a:solidFill>
                            <a:schemeClr val="tx1"/>
                          </a:solidFill>
                        </a:rPr>
                        <a:t>revasc</a:t>
                      </a:r>
                      <a:endParaRPr lang="en-US" sz="1400" b="1" dirty="0">
                        <a:solidFill>
                          <a:schemeClr val="tx1"/>
                        </a:solidFill>
                      </a:endParaRPr>
                    </a:p>
                  </a:txBody>
                  <a:tcPr marL="25718" marR="25718"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b="1" dirty="0">
                          <a:solidFill>
                            <a:srgbClr val="C00000"/>
                          </a:solidFill>
                        </a:rPr>
                        <a:t>7.0</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b="1" dirty="0">
                          <a:solidFill>
                            <a:srgbClr val="0070C0"/>
                          </a:solidFill>
                        </a:rPr>
                        <a:t>9.2</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j-lt"/>
                        </a:rPr>
                        <a:t>0.78 (0.71-0.86)</a:t>
                      </a:r>
                    </a:p>
                  </a:txBody>
                  <a:tcPr marL="25718" marR="25718"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4320">
                <a:tc>
                  <a:txBody>
                    <a:bodyPr/>
                    <a:lstStyle/>
                    <a:p>
                      <a:pPr>
                        <a:tabLst>
                          <a:tab pos="230188" algn="l"/>
                        </a:tabLst>
                      </a:pPr>
                      <a:r>
                        <a:rPr lang="en-US" sz="1400" b="0" dirty="0">
                          <a:solidFill>
                            <a:schemeClr val="tx1"/>
                          </a:solidFill>
                        </a:rPr>
                        <a:t>	Urgent</a:t>
                      </a:r>
                    </a:p>
                  </a:txBody>
                  <a:tcPr marL="25718" marR="25718"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b="0" dirty="0">
                          <a:solidFill>
                            <a:srgbClr val="C00000"/>
                          </a:solidFill>
                        </a:rPr>
                        <a:t>3.7</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b="0" dirty="0">
                          <a:solidFill>
                            <a:srgbClr val="0070C0"/>
                          </a:solidFill>
                        </a:rPr>
                        <a:t>5.4</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j-lt"/>
                        </a:rPr>
                        <a:t>0.73 (0.64-0.83)</a:t>
                      </a:r>
                    </a:p>
                  </a:txBody>
                  <a:tcPr marL="25718" marR="25718"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4320">
                <a:tc>
                  <a:txBody>
                    <a:bodyPr/>
                    <a:lstStyle/>
                    <a:p>
                      <a:pPr>
                        <a:tabLst>
                          <a:tab pos="230188" algn="l"/>
                        </a:tabLst>
                      </a:pPr>
                      <a:r>
                        <a:rPr lang="en-US" sz="1400" b="1" dirty="0">
                          <a:solidFill>
                            <a:schemeClr val="tx1"/>
                          </a:solidFill>
                        </a:rPr>
                        <a:t>	</a:t>
                      </a:r>
                      <a:r>
                        <a:rPr lang="en-US" sz="1400" b="0" dirty="0">
                          <a:solidFill>
                            <a:schemeClr val="tx1"/>
                          </a:solidFill>
                        </a:rPr>
                        <a:t>Elective</a:t>
                      </a:r>
                    </a:p>
                  </a:txBody>
                  <a:tcPr marL="25718" marR="25718"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C00000"/>
                          </a:solidFill>
                        </a:rPr>
                        <a:t>3.9</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rgbClr val="0070C0"/>
                          </a:solidFill>
                        </a:rPr>
                        <a:t>4.6</a:t>
                      </a:r>
                    </a:p>
                  </a:txBody>
                  <a:tcPr marL="25718" marR="2571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j-lt"/>
                        </a:rPr>
                        <a:t>0.83 (0.73-0.95)</a:t>
                      </a:r>
                    </a:p>
                  </a:txBody>
                  <a:tcPr marL="25718" marR="25718"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3275859" y="3329941"/>
            <a:ext cx="907793" cy="276924"/>
          </a:xfrm>
          <a:prstGeom prst="rect">
            <a:avLst/>
          </a:prstGeom>
          <a:noFill/>
        </p:spPr>
        <p:txBody>
          <a:bodyPr wrap="none" lIns="68507" tIns="34253" rIns="68507" bIns="34253" rtlCol="0">
            <a:spAutoFit/>
          </a:bodyPr>
          <a:lstStyle/>
          <a:p>
            <a:pPr defTabSz="685539" fontAlgn="base">
              <a:spcBef>
                <a:spcPct val="0"/>
              </a:spcBef>
              <a:spcAft>
                <a:spcPct val="0"/>
              </a:spcAft>
              <a:defRPr/>
            </a:pPr>
            <a:r>
              <a:rPr lang="en-US" sz="1350" b="1" dirty="0">
                <a:solidFill>
                  <a:srgbClr val="00B050"/>
                </a:solidFill>
              </a:rPr>
              <a:t>22% RRR</a:t>
            </a:r>
          </a:p>
        </p:txBody>
      </p:sp>
      <p:sp>
        <p:nvSpPr>
          <p:cNvPr id="9" name="Arrow: Left-Right 8"/>
          <p:cNvSpPr/>
          <p:nvPr/>
        </p:nvSpPr>
        <p:spPr>
          <a:xfrm>
            <a:off x="3784491" y="3120390"/>
            <a:ext cx="400050" cy="118110"/>
          </a:xfrm>
          <a:prstGeom prst="lef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07" tIns="34253" rIns="68507" bIns="34253" rtlCol="0" anchor="ctr"/>
          <a:lstStyle/>
          <a:p>
            <a:pPr algn="ctr" defTabSz="685539" fontAlgn="base">
              <a:spcBef>
                <a:spcPct val="0"/>
              </a:spcBef>
              <a:spcAft>
                <a:spcPct val="0"/>
              </a:spcAft>
              <a:defRPr/>
            </a:pPr>
            <a:endParaRPr lang="en-US" sz="1350">
              <a:solidFill>
                <a:srgbClr val="FFFFFF"/>
              </a:solidFill>
            </a:endParaRPr>
          </a:p>
        </p:txBody>
      </p:sp>
      <p:sp>
        <p:nvSpPr>
          <p:cNvPr id="10" name="Arrow: Left-Right 9"/>
          <p:cNvSpPr/>
          <p:nvPr/>
        </p:nvSpPr>
        <p:spPr>
          <a:xfrm>
            <a:off x="3795921" y="2297430"/>
            <a:ext cx="400050" cy="118110"/>
          </a:xfrm>
          <a:prstGeom prst="lef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07" tIns="34253" rIns="68507" bIns="34253" rtlCol="0" anchor="ctr"/>
          <a:lstStyle/>
          <a:p>
            <a:pPr algn="ctr" defTabSz="685539" fontAlgn="base">
              <a:spcBef>
                <a:spcPct val="0"/>
              </a:spcBef>
              <a:spcAft>
                <a:spcPct val="0"/>
              </a:spcAft>
              <a:defRPr/>
            </a:pPr>
            <a:endParaRPr lang="en-US" sz="1350">
              <a:solidFill>
                <a:srgbClr val="FFFFFF"/>
              </a:solidFill>
            </a:endParaRPr>
          </a:p>
        </p:txBody>
      </p:sp>
      <p:sp>
        <p:nvSpPr>
          <p:cNvPr id="11" name="TextBox 10"/>
          <p:cNvSpPr txBox="1"/>
          <p:nvPr/>
        </p:nvSpPr>
        <p:spPr>
          <a:xfrm>
            <a:off x="3278716" y="2495549"/>
            <a:ext cx="907793" cy="276924"/>
          </a:xfrm>
          <a:prstGeom prst="rect">
            <a:avLst/>
          </a:prstGeom>
          <a:noFill/>
        </p:spPr>
        <p:txBody>
          <a:bodyPr wrap="none" lIns="68507" tIns="34253" rIns="68507" bIns="34253" rtlCol="0">
            <a:spAutoFit/>
          </a:bodyPr>
          <a:lstStyle/>
          <a:p>
            <a:pPr defTabSz="685539" fontAlgn="base">
              <a:spcBef>
                <a:spcPct val="0"/>
              </a:spcBef>
              <a:spcAft>
                <a:spcPct val="0"/>
              </a:spcAft>
              <a:defRPr/>
            </a:pPr>
            <a:r>
              <a:rPr lang="en-US" sz="1350" b="1" dirty="0">
                <a:solidFill>
                  <a:srgbClr val="00B050"/>
                </a:solidFill>
              </a:rPr>
              <a:t>27% RRR</a:t>
            </a:r>
          </a:p>
        </p:txBody>
      </p:sp>
      <p:sp>
        <p:nvSpPr>
          <p:cNvPr id="12" name="TextBox 11"/>
          <p:cNvSpPr txBox="1"/>
          <p:nvPr/>
        </p:nvSpPr>
        <p:spPr>
          <a:xfrm>
            <a:off x="3275859" y="2769871"/>
            <a:ext cx="907793" cy="276924"/>
          </a:xfrm>
          <a:prstGeom prst="rect">
            <a:avLst/>
          </a:prstGeom>
          <a:noFill/>
        </p:spPr>
        <p:txBody>
          <a:bodyPr wrap="none" lIns="68507" tIns="34253" rIns="68507" bIns="34253" rtlCol="0">
            <a:spAutoFit/>
          </a:bodyPr>
          <a:lstStyle/>
          <a:p>
            <a:pPr defTabSz="685539" fontAlgn="base">
              <a:spcBef>
                <a:spcPct val="0"/>
              </a:spcBef>
              <a:spcAft>
                <a:spcPct val="0"/>
              </a:spcAft>
              <a:defRPr/>
            </a:pPr>
            <a:r>
              <a:rPr lang="en-US" sz="1350" b="1" dirty="0">
                <a:solidFill>
                  <a:srgbClr val="00B050"/>
                </a:solidFill>
              </a:rPr>
              <a:t>21% RRR</a:t>
            </a:r>
          </a:p>
        </p:txBody>
      </p:sp>
      <p:sp>
        <p:nvSpPr>
          <p:cNvPr id="13" name="TextBox 12"/>
          <p:cNvSpPr txBox="1"/>
          <p:nvPr/>
        </p:nvSpPr>
        <p:spPr>
          <a:xfrm>
            <a:off x="3326857" y="1844274"/>
            <a:ext cx="1164274" cy="346174"/>
          </a:xfrm>
          <a:prstGeom prst="rect">
            <a:avLst/>
          </a:prstGeom>
          <a:noFill/>
        </p:spPr>
        <p:txBody>
          <a:bodyPr wrap="none" lIns="68507" tIns="34253" rIns="68507" bIns="34253" rtlCol="0">
            <a:spAutoFit/>
          </a:bodyPr>
          <a:lstStyle/>
          <a:p>
            <a:pPr defTabSz="685539" fontAlgn="base">
              <a:spcBef>
                <a:spcPct val="0"/>
              </a:spcBef>
              <a:spcAft>
                <a:spcPct val="0"/>
              </a:spcAft>
              <a:defRPr/>
            </a:pPr>
            <a:r>
              <a:rPr lang="en-US" b="1" i="1" dirty="0">
                <a:solidFill>
                  <a:srgbClr val="00B050"/>
                </a:solidFill>
              </a:rPr>
              <a:t>15% RRR</a:t>
            </a:r>
          </a:p>
        </p:txBody>
      </p:sp>
      <p:sp>
        <p:nvSpPr>
          <p:cNvPr id="14" name="TextBox 5">
            <a:extLst>
              <a:ext uri="{FF2B5EF4-FFF2-40B4-BE49-F238E27FC236}">
                <a16:creationId xmlns:a16="http://schemas.microsoft.com/office/drawing/2014/main" id="{585A423C-4175-4A09-B7D9-C605A3996827}"/>
              </a:ext>
            </a:extLst>
          </p:cNvPr>
          <p:cNvSpPr txBox="1"/>
          <p:nvPr/>
        </p:nvSpPr>
        <p:spPr>
          <a:xfrm>
            <a:off x="4842033" y="4695538"/>
            <a:ext cx="3119937" cy="357716"/>
          </a:xfrm>
          <a:prstGeom prst="rect">
            <a:avLst/>
          </a:prstGeom>
          <a:noFill/>
        </p:spPr>
        <p:txBody>
          <a:bodyPr wrap="none" lIns="68507" tIns="34253" rIns="68507" bIns="34253" rtlCol="0">
            <a:spAutoFit/>
          </a:bodyPr>
          <a:lstStyle/>
          <a:p>
            <a:pPr defTabSz="685539" fontAlgn="base">
              <a:spcBef>
                <a:spcPct val="0"/>
              </a:spcBef>
              <a:spcAft>
                <a:spcPct val="0"/>
              </a:spcAft>
              <a:defRPr/>
            </a:pPr>
            <a:endParaRPr lang="en-US" sz="825" kern="0" dirty="0">
              <a:solidFill>
                <a:srgbClr val="000000"/>
              </a:solidFill>
              <a:cs typeface="Arial" panose="020B0604020202020204" pitchFamily="34" charset="0"/>
            </a:endParaRPr>
          </a:p>
          <a:p>
            <a:pPr defTabSz="685539" fontAlgn="base">
              <a:spcBef>
                <a:spcPct val="0"/>
              </a:spcBef>
              <a:spcAft>
                <a:spcPct val="0"/>
              </a:spcAft>
              <a:defRPr/>
            </a:pPr>
            <a:r>
              <a:rPr lang="en-US" sz="825" kern="0" dirty="0" err="1">
                <a:solidFill>
                  <a:srgbClr val="000000"/>
                </a:solidFill>
                <a:cs typeface="Arial" panose="020B0604020202020204" pitchFamily="34" charset="0"/>
              </a:rPr>
              <a:t>Sabatine</a:t>
            </a:r>
            <a:r>
              <a:rPr lang="en-US" sz="825" kern="0" dirty="0">
                <a:solidFill>
                  <a:srgbClr val="000000"/>
                </a:solidFill>
                <a:cs typeface="Arial" panose="020B0604020202020204" pitchFamily="34" charset="0"/>
              </a:rPr>
              <a:t> MS</a:t>
            </a:r>
            <a:r>
              <a:rPr lang="en-US" sz="825" i="1" kern="0" dirty="0">
                <a:solidFill>
                  <a:srgbClr val="000000"/>
                </a:solidFill>
                <a:cs typeface="Arial" panose="020B0604020202020204" pitchFamily="34" charset="0"/>
              </a:rPr>
              <a:t>, et al</a:t>
            </a:r>
            <a:r>
              <a:rPr lang="en-US" sz="825" kern="0" dirty="0">
                <a:solidFill>
                  <a:srgbClr val="000000"/>
                </a:solidFill>
                <a:cs typeface="Arial" panose="020B0604020202020204" pitchFamily="34" charset="0"/>
              </a:rPr>
              <a:t>. </a:t>
            </a:r>
            <a:r>
              <a:rPr lang="en-GB" sz="825" kern="0" dirty="0">
                <a:solidFill>
                  <a:srgbClr val="000000"/>
                </a:solidFill>
                <a:cs typeface="Arial" panose="020B0604020202020204" pitchFamily="34" charset="0"/>
              </a:rPr>
              <a:t>N </a:t>
            </a:r>
            <a:r>
              <a:rPr lang="en-GB" sz="825" kern="0" dirty="0" err="1">
                <a:solidFill>
                  <a:srgbClr val="000000"/>
                </a:solidFill>
                <a:cs typeface="Arial" panose="020B0604020202020204" pitchFamily="34" charset="0"/>
              </a:rPr>
              <a:t>Engl</a:t>
            </a:r>
            <a:r>
              <a:rPr lang="en-GB" sz="825" kern="0" dirty="0">
                <a:solidFill>
                  <a:srgbClr val="000000"/>
                </a:solidFill>
                <a:cs typeface="Arial" panose="020B0604020202020204" pitchFamily="34" charset="0"/>
              </a:rPr>
              <a:t> J Med. 2017;376(18</a:t>
            </a:r>
            <a:r>
              <a:rPr lang="en-GB" sz="1050" kern="0" dirty="0">
                <a:solidFill>
                  <a:srgbClr val="000000"/>
                </a:solidFill>
                <a:cs typeface="Arial" panose="020B0604020202020204" pitchFamily="34" charset="0"/>
              </a:rPr>
              <a:t>):1713-1722.</a:t>
            </a:r>
            <a:endParaRPr lang="en-US" sz="1050" kern="0" dirty="0">
              <a:solidFill>
                <a:srgbClr val="000000"/>
              </a:solidFill>
              <a:cs typeface="Arial" panose="020B0604020202020204" pitchFamily="34" charset="0"/>
            </a:endParaRPr>
          </a:p>
        </p:txBody>
      </p:sp>
      <p:pic>
        <p:nvPicPr>
          <p:cNvPr id="1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118" y="178594"/>
            <a:ext cx="1377878" cy="6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055661" y="-36233"/>
            <a:ext cx="6906309" cy="5179733"/>
          </a:xfrm>
          <a:prstGeom prst="rect">
            <a:avLst/>
          </a:prstGeom>
        </p:spPr>
      </p:pic>
    </p:spTree>
    <p:extLst>
      <p:ext uri="{BB962C8B-B14F-4D97-AF65-F5344CB8AC3E}">
        <p14:creationId xmlns:p14="http://schemas.microsoft.com/office/powerpoint/2010/main" val="146176225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lank">
  <a:themeElements>
    <a:clrScheme name="Custom 1">
      <a:dk1>
        <a:srgbClr val="000000"/>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nchor="b" anchorCtr="0">
        <a:spAutoFit/>
      </a:bodyPr>
      <a:lstStyle>
        <a:defPPr>
          <a:defRPr sz="1100" dirty="0">
            <a:solidFill>
              <a:srgbClr val="000000"/>
            </a:solidFill>
            <a:latin typeface="Arial" panose="020B0604020202020204" pitchFamily="34" charset="0"/>
            <a:cs typeface="Arial" panose="020B0604020202020204" pitchFamily="34" charset="0"/>
          </a:defRPr>
        </a:defPPr>
      </a:lstStyle>
    </a:tx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2.xml><?xml version="1.0" encoding="utf-8"?>
<a:theme xmlns:a="http://schemas.openxmlformats.org/drawingml/2006/main" name="1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3.xml><?xml version="1.0" encoding="utf-8"?>
<a:theme xmlns:a="http://schemas.openxmlformats.org/drawingml/2006/main" name="1_NN_GSEM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800" dirty="0" smtClean="0"/>
        </a:defPPr>
      </a:lstStyle>
    </a:tx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4.xml><?xml version="1.0" encoding="utf-8"?>
<a:theme xmlns:a="http://schemas.openxmlformats.org/drawingml/2006/main" name="7_Blank">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JIHC2018 template">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IHC2018 template" id="{60D30608-424D-4644-B668-C3F8E6D9627F}" vid="{3DD9A527-5388-4061-AFC0-34F71FADBC8C}"/>
    </a:ext>
  </a:extLst>
</a:theme>
</file>

<file path=ppt/theme/theme8.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4AFE278BFC3DD4C98A17D336D87A481" ma:contentTypeVersion="0" ma:contentTypeDescription="Create a new document." ma:contentTypeScope="" ma:versionID="0b1d642684725a1041b888ecffd99e22">
  <xsd:schema xmlns:xsd="http://www.w3.org/2001/XMLSchema" xmlns:xs="http://www.w3.org/2001/XMLSchema" xmlns:p="http://schemas.microsoft.com/office/2006/metadata/properties" xmlns:ns2="3fd8381d-054d-4d3b-9519-2c4262385d0d" targetNamespace="http://schemas.microsoft.com/office/2006/metadata/properties" ma:root="true" ma:fieldsID="5d0c07b55ebb748179d80aa0a7cb9ad0" ns2:_="">
    <xsd:import namespace="3fd8381d-054d-4d3b-9519-2c4262385d0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d8381d-054d-4d3b-9519-2c4262385d0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fd8381d-054d-4d3b-9519-2c4262385d0d">QA233AJTK5RC-3901-2</_dlc_DocId>
    <_dlc_DocIdUrl xmlns="3fd8381d-054d-4d3b-9519-2c4262385d0d">
      <Url>http://globeshare.novonordisk.com/MMA/GMA/GMAD/CA/LiraDiabetes/LEADER-portal/communication/PR-package/_layouts/DocIdRedir.aspx?ID=QA233AJTK5RC-3901-2</Url>
      <Description>QA233AJTK5RC-3901-2</Description>
    </_dlc_DocIdUrl>
  </documentManagement>
</p:properties>
</file>

<file path=customXml/itemProps1.xml><?xml version="1.0" encoding="utf-8"?>
<ds:datastoreItem xmlns:ds="http://schemas.openxmlformats.org/officeDocument/2006/customXml" ds:itemID="{09E1209D-4EC0-48F8-B9CC-9C6C80B45F23}">
  <ds:schemaRefs>
    <ds:schemaRef ds:uri="http://schemas.microsoft.com/sharepoint/events"/>
  </ds:schemaRefs>
</ds:datastoreItem>
</file>

<file path=customXml/itemProps2.xml><?xml version="1.0" encoding="utf-8"?>
<ds:datastoreItem xmlns:ds="http://schemas.openxmlformats.org/officeDocument/2006/customXml" ds:itemID="{C0C7D83A-AEA3-4548-96BA-F1684B02E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d8381d-054d-4d3b-9519-2c4262385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2CEE2B-DABC-4302-B798-63294F7B1815}">
  <ds:schemaRefs>
    <ds:schemaRef ds:uri="http://schemas.microsoft.com/sharepoint/v3/contenttype/forms"/>
  </ds:schemaRefs>
</ds:datastoreItem>
</file>

<file path=customXml/itemProps4.xml><?xml version="1.0" encoding="utf-8"?>
<ds:datastoreItem xmlns:ds="http://schemas.openxmlformats.org/officeDocument/2006/customXml" ds:itemID="{5AE60710-752C-41F4-A931-2E376FBED11B}">
  <ds:schemaRef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3fd8381d-054d-4d3b-9519-2c4262385d0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12175</TotalTime>
  <Words>3268</Words>
  <Application>Microsoft Office PowerPoint</Application>
  <PresentationFormat>On-screen Show (16:9)</PresentationFormat>
  <Paragraphs>527</Paragraphs>
  <Slides>36</Slides>
  <Notes>21</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36</vt:i4>
      </vt:variant>
    </vt:vector>
  </HeadingPairs>
  <TitlesOfParts>
    <vt:vector size="52" baseType="lpstr">
      <vt:lpstr>ＭＳ Ｐゴシック</vt:lpstr>
      <vt:lpstr>Arial</vt:lpstr>
      <vt:lpstr>Calibri</vt:lpstr>
      <vt:lpstr>Tahoma</vt:lpstr>
      <vt:lpstr>Times New Roman</vt:lpstr>
      <vt:lpstr>Verdana</vt:lpstr>
      <vt:lpstr>Wingdings 2</vt:lpstr>
      <vt:lpstr>ヒラギノ角ゴ Pro W3</vt:lpstr>
      <vt:lpstr>Blank</vt:lpstr>
      <vt:lpstr>1_NN_Neutral_16-9</vt:lpstr>
      <vt:lpstr>1_NN_GSEM_16-9</vt:lpstr>
      <vt:lpstr>7_Blank</vt:lpstr>
      <vt:lpstr>1_Office Theme</vt:lpstr>
      <vt:lpstr>2_Office Theme</vt:lpstr>
      <vt:lpstr>JIHC2018 template</vt:lpstr>
      <vt:lpstr>think-cell Slide</vt:lpstr>
      <vt:lpstr>What should be the first choice in patients with CAD and newly diagnosed DM SGLT2 vs GLP-1?</vt:lpstr>
      <vt:lpstr>PowerPoint Presentation</vt:lpstr>
      <vt:lpstr>Cardiovascular disease is the leading cause of death in people with diabetes</vt:lpstr>
      <vt:lpstr>PowerPoint Presentation</vt:lpstr>
      <vt:lpstr>The history of anti-diabetes medications and CV outcomes</vt:lpstr>
      <vt:lpstr>HbA1c below 7 % as the goal of glucose control fails to maximize the cardiovascular benefits: a meta-analysis</vt:lpstr>
      <vt:lpstr>PowerPoint Presentation</vt:lpstr>
      <vt:lpstr>Glucagon-like peptide-1 receptor agonist/analogue (Victoza) </vt:lpstr>
      <vt:lpstr>Types of CV Outcomes</vt:lpstr>
      <vt:lpstr>Primary Efficacy and Components</vt:lpstr>
      <vt:lpstr>CV risk needs to be actively managed1-3</vt:lpstr>
      <vt:lpstr>INCRETIN BASED THERAPY </vt:lpstr>
      <vt:lpstr>Potential mode of action for GLP-1 to impact CVD</vt:lpstr>
      <vt:lpstr>PowerPoint Presentation</vt:lpstr>
      <vt:lpstr>T2D and CVD: More than hyperglycaemia</vt:lpstr>
      <vt:lpstr>PowerPoint Presentation</vt:lpstr>
      <vt:lpstr>Diabetic heart disease </vt:lpstr>
      <vt:lpstr>Liraglutide is a once-daily, human GLP-1 analogue</vt:lpstr>
      <vt:lpstr>Liraglutide and Cardiovascular Outcomes in Type 2 Diabetes  (LEADER) </vt:lpstr>
      <vt:lpstr>LEADER: A large scale cardiovascular outcomes trial1</vt:lpstr>
      <vt:lpstr>In patients with type 2 diabetes and high cardiovascular risk* Victoza® prevented major adverse CV events vs placebo1</vt:lpstr>
      <vt:lpstr>In patients with type 2 diabetes and high cardiovascular risk* Victoza® provided a significant life-saving CV benefit1</vt:lpstr>
      <vt:lpstr>DM – CVD – Renal Disease = Deadly Triad</vt:lpstr>
      <vt:lpstr>Time to first renal outcome Macroalbuminuria, doubling of serum creatinine*, ESRD, renal death</vt:lpstr>
      <vt:lpstr>Safety profile of GLP-1RAs </vt:lpstr>
      <vt:lpstr>CVS risk in T2D&amp;recent outcomes trials: How will they influence clinical decision making?</vt:lpstr>
      <vt:lpstr>PowerPoint Presentation</vt:lpstr>
      <vt:lpstr>PowerPoint Presentation</vt:lpstr>
      <vt:lpstr>PowerPoint Presentation</vt:lpstr>
      <vt:lpstr>PowerPoint Presentation</vt:lpstr>
      <vt:lpstr>PowerPoint Presentation</vt:lpstr>
      <vt:lpstr>Very high risk / High risk</vt:lpstr>
      <vt:lpstr>PowerPoint Presentation</vt:lpstr>
      <vt:lpstr>Israeli Health Basket Criteria:</vt:lpstr>
      <vt:lpstr>A practical guide</vt:lpstr>
      <vt:lpstr>Thank you</vt:lpstr>
    </vt:vector>
  </TitlesOfParts>
  <Company>Novo Nordisk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STUY (Sarah Tubby)</dc:creator>
  <cp:lastModifiedBy>eladasher@hotmail.com</cp:lastModifiedBy>
  <cp:revision>1308</cp:revision>
  <dcterms:created xsi:type="dcterms:W3CDTF">2016-03-23T11:50:35Z</dcterms:created>
  <dcterms:modified xsi:type="dcterms:W3CDTF">2019-11-14T20:00:52Z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0x01010024AFE278BFC3DD4C98A17D336D87A481</vt:lpwstr>
  </property>
  <property fmtid="{D5CDD505-2E9C-101B-9397-08002B2CF9AE}" pid="3" name="_dlc_DocIdItemGuid">
    <vt:lpwstr>617d77e3-799f-42f0-bc6a-9f3d8446e8aa</vt:lpwstr>
  </property>
</Properties>
</file>