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8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0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2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3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4775" r:id="rId2"/>
    <p:sldMasterId id="2147484801" r:id="rId3"/>
    <p:sldMasterId id="2147485371" r:id="rId4"/>
    <p:sldMasterId id="2147485431" r:id="rId5"/>
    <p:sldMasterId id="2147485491" r:id="rId6"/>
    <p:sldMasterId id="2147486976" r:id="rId7"/>
    <p:sldMasterId id="2147487184" r:id="rId8"/>
    <p:sldMasterId id="2147487189" r:id="rId9"/>
    <p:sldMasterId id="2147487202" r:id="rId10"/>
    <p:sldMasterId id="2147487224" r:id="rId11"/>
    <p:sldMasterId id="2147487255" r:id="rId12"/>
    <p:sldMasterId id="2147487282" r:id="rId13"/>
    <p:sldMasterId id="2147487294" r:id="rId14"/>
    <p:sldMasterId id="2147487368" r:id="rId15"/>
    <p:sldMasterId id="2147487418" r:id="rId16"/>
    <p:sldMasterId id="2147487577" r:id="rId17"/>
    <p:sldMasterId id="2147487596" r:id="rId18"/>
    <p:sldMasterId id="2147487639" r:id="rId19"/>
    <p:sldMasterId id="2147487927" r:id="rId20"/>
    <p:sldMasterId id="2147487952" r:id="rId21"/>
    <p:sldMasterId id="2147487972" r:id="rId22"/>
    <p:sldMasterId id="2147488045" r:id="rId23"/>
    <p:sldMasterId id="2147488094" r:id="rId24"/>
  </p:sldMasterIdLst>
  <p:notesMasterIdLst>
    <p:notesMasterId r:id="rId76"/>
  </p:notesMasterIdLst>
  <p:handoutMasterIdLst>
    <p:handoutMasterId r:id="rId77"/>
  </p:handoutMasterIdLst>
  <p:sldIdLst>
    <p:sldId id="833" r:id="rId25"/>
    <p:sldId id="994" r:id="rId26"/>
    <p:sldId id="1172" r:id="rId27"/>
    <p:sldId id="1204" r:id="rId28"/>
    <p:sldId id="1171" r:id="rId29"/>
    <p:sldId id="1205" r:id="rId30"/>
    <p:sldId id="1088" r:id="rId31"/>
    <p:sldId id="1212" r:id="rId32"/>
    <p:sldId id="1225" r:id="rId33"/>
    <p:sldId id="1084" r:id="rId34"/>
    <p:sldId id="1085" r:id="rId35"/>
    <p:sldId id="901" r:id="rId36"/>
    <p:sldId id="902" r:id="rId37"/>
    <p:sldId id="1207" r:id="rId38"/>
    <p:sldId id="1216" r:id="rId39"/>
    <p:sldId id="1220" r:id="rId40"/>
    <p:sldId id="1241" r:id="rId41"/>
    <p:sldId id="1148" r:id="rId42"/>
    <p:sldId id="1229" r:id="rId43"/>
    <p:sldId id="1230" r:id="rId44"/>
    <p:sldId id="1072" r:id="rId45"/>
    <p:sldId id="1071" r:id="rId46"/>
    <p:sldId id="1234" r:id="rId47"/>
    <p:sldId id="1226" r:id="rId48"/>
    <p:sldId id="1090" r:id="rId49"/>
    <p:sldId id="1208" r:id="rId50"/>
    <p:sldId id="1217" r:id="rId51"/>
    <p:sldId id="1134" r:id="rId52"/>
    <p:sldId id="1221" r:id="rId53"/>
    <p:sldId id="1231" r:id="rId54"/>
    <p:sldId id="1236" r:id="rId55"/>
    <p:sldId id="1227" r:id="rId56"/>
    <p:sldId id="1206" r:id="rId57"/>
    <p:sldId id="1210" r:id="rId58"/>
    <p:sldId id="1211" r:id="rId59"/>
    <p:sldId id="1218" r:id="rId60"/>
    <p:sldId id="1222" r:id="rId61"/>
    <p:sldId id="1232" r:id="rId62"/>
    <p:sldId id="1235" r:id="rId63"/>
    <p:sldId id="919" r:id="rId64"/>
    <p:sldId id="1237" r:id="rId65"/>
    <p:sldId id="1238" r:id="rId66"/>
    <p:sldId id="1165" r:id="rId67"/>
    <p:sldId id="1037" r:id="rId68"/>
    <p:sldId id="1038" r:id="rId69"/>
    <p:sldId id="1164" r:id="rId70"/>
    <p:sldId id="1239" r:id="rId71"/>
    <p:sldId id="1233" r:id="rId72"/>
    <p:sldId id="1070" r:id="rId73"/>
    <p:sldId id="1082" r:id="rId74"/>
    <p:sldId id="1240" r:id="rId75"/>
  </p:sldIdLst>
  <p:sldSz cx="9144000" cy="6858000" type="screen4x3"/>
  <p:notesSz cx="6888163" cy="100187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99"/>
    <a:srgbClr val="0000CC"/>
    <a:srgbClr val="0000FF"/>
    <a:srgbClr val="003399"/>
    <a:srgbClr val="F03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4686" autoAdjust="0"/>
  </p:normalViewPr>
  <p:slideViewPr>
    <p:cSldViewPr>
      <p:cViewPr>
        <p:scale>
          <a:sx n="80" d="100"/>
          <a:sy n="80" d="100"/>
        </p:scale>
        <p:origin x="-1646" y="-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243110236220466E-2"/>
          <c:y val="6.267199803149609E-2"/>
          <c:w val="0.71015452755905561"/>
          <c:h val="0.77116092519685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Triple therapy (VKA plus ASA plus clopidogrel)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20.100000000000001</c:v>
                </c:pt>
                <c:pt idx="1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70-4963-9FF6-F15D021915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VKA plus single antiplatelet therapy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19.399999999999999</c:v>
                </c:pt>
                <c:pt idx="1">
                  <c:v>9.6999999999999993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70-4963-9FF6-F15D021915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DAPT (ASA plus clopidogrel)</c:v>
                </c:pt>
              </c:strCache>
            </c:strRef>
          </c:tx>
          <c:spPr>
            <a:solidFill>
              <a:srgbClr val="F15E22"/>
            </a:solidFill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26.3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370-4963-9FF6-F15D021915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VKA monotherapy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26.9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370-4963-9FF6-F15D021915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Single antiplatelet therapy</c:v>
                </c:pt>
              </c:strCache>
            </c:strRef>
          </c:tx>
          <c:spPr>
            <a:solidFill>
              <a:srgbClr val="009B78"/>
            </a:solidFill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  <c:pt idx="0">
                  <c:v>38</c:v>
                </c:pt>
                <c:pt idx="1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370-4963-9FF6-F15D021915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9287168"/>
        <c:axId val="139297152"/>
      </c:barChart>
      <c:catAx>
        <c:axId val="13928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>
            <a:solidFill>
              <a:schemeClr val="tx1"/>
            </a:solidFill>
          </a:ln>
        </c:spPr>
        <c:crossAx val="139297152"/>
        <c:crosses val="autoZero"/>
        <c:auto val="1"/>
        <c:lblAlgn val="ctr"/>
        <c:lblOffset val="100"/>
        <c:noMultiLvlLbl val="0"/>
      </c:catAx>
      <c:valAx>
        <c:axId val="139297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he-IL"/>
          </a:p>
        </c:txPr>
        <c:crossAx val="139287168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41948869108972359"/>
          <c:y val="8.5130024516942113E-2"/>
          <c:w val="0.58051130891027625"/>
          <c:h val="0.32064008811272499"/>
        </c:manualLayout>
      </c:layout>
      <c:overlay val="0"/>
      <c:txPr>
        <a:bodyPr/>
        <a:lstStyle/>
        <a:p>
          <a:pPr>
            <a:defRPr sz="140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267597103988759E-2"/>
          <c:y val="0.12118389232175207"/>
          <c:w val="0.9308563968996908"/>
          <c:h val="0.7044310438097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Ticagrelor + Placebo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CV Death, MI or Ischemic Stroke</c:v>
                </c:pt>
                <c:pt idx="1">
                  <c:v>All-cause Death</c:v>
                </c:pt>
                <c:pt idx="2">
                  <c:v>MI, any</c:v>
                </c:pt>
                <c:pt idx="3">
                  <c:v>Stroke, any</c:v>
                </c:pt>
                <c:pt idx="4">
                  <c:v>Stent thrombosis
(definite/probable)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3.5999999999999997E-2</c:v>
                </c:pt>
                <c:pt idx="1">
                  <c:v>0.01</c:v>
                </c:pt>
                <c:pt idx="2">
                  <c:v>2.7E-2</c:v>
                </c:pt>
                <c:pt idx="3">
                  <c:v>5.0000000000000001E-3</c:v>
                </c:pt>
                <c:pt idx="4">
                  <c:v>4.0000000000000001E-3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70-40EB-AC72-90B25DB32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Ticagrelor + Aspirin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CV Death, MI or Ischemic Stroke</c:v>
                </c:pt>
                <c:pt idx="1">
                  <c:v>All-cause Death</c:v>
                </c:pt>
                <c:pt idx="2">
                  <c:v>MI, any</c:v>
                </c:pt>
                <c:pt idx="3">
                  <c:v>Stroke, any</c:v>
                </c:pt>
                <c:pt idx="4">
                  <c:v>Stent thrombosis
(definite/probable)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3.6999999999999998E-2</c:v>
                </c:pt>
                <c:pt idx="1">
                  <c:v>1.2999999999999999E-2</c:v>
                </c:pt>
                <c:pt idx="2">
                  <c:v>2.7E-2</c:v>
                </c:pt>
                <c:pt idx="3">
                  <c:v>3.0000000000000001E-3</c:v>
                </c:pt>
                <c:pt idx="4">
                  <c:v>6.0000000000000001E-3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70-40EB-AC72-90B25DB32B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2825344"/>
        <c:axId val="143309824"/>
      </c:barChart>
      <c:catAx>
        <c:axId val="14282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e-IL"/>
          </a:p>
        </c:txPr>
        <c:crossAx val="143309824"/>
        <c:crosses val="autoZero"/>
        <c:auto val="1"/>
        <c:lblAlgn val="ctr"/>
        <c:lblOffset val="100"/>
        <c:noMultiLvlLbl val="0"/>
      </c:catAx>
      <c:valAx>
        <c:axId val="143309824"/>
        <c:scaling>
          <c:orientation val="minMax"/>
          <c:max val="5.000000000000001E-2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e-IL"/>
          </a:p>
        </c:txPr>
        <c:crossAx val="14282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51935695538056"/>
          <c:y val="1.7026412433042249E-2"/>
          <c:w val="0.41711294291338585"/>
          <c:h val="0.149806227122338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04305513689067E-2"/>
          <c:y val="1.1589758830617591E-2"/>
          <c:w val="0.81803923723806882"/>
          <c:h val="0.8457980180382865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Sheet1!$A$3:$A$12</c:f>
              <c:strCache>
                <c:ptCount val="1"/>
                <c:pt idx="0">
                  <c:v>Category 2 Category 3 Category 4 Category 5 Category 6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bg2"/>
              </a:solidFill>
              <a:ln>
                <a:noFill/>
              </a:ln>
            </c:spPr>
          </c:marker>
          <c:dPt>
            <c:idx val="1"/>
            <c:bubble3D val="0"/>
          </c:dPt>
          <c:dPt>
            <c:idx val="2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7"/>
            <c:bubble3D val="0"/>
          </c:dPt>
          <c:dPt>
            <c:idx val="8"/>
            <c:bubble3D val="0"/>
          </c:dPt>
          <c:errBars>
            <c:errDir val="y"/>
            <c:errBarType val="plus"/>
            <c:errValType val="percentage"/>
            <c:noEndCap val="1"/>
            <c:val val="5"/>
            <c:spPr>
              <a:ln>
                <a:noFill/>
              </a:ln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Sheet1!$G$3:$G$12</c:f>
                <c:numCache>
                  <c:formatCode>General</c:formatCode>
                  <c:ptCount val="10"/>
                  <c:pt idx="0">
                    <c:v>0.59999999999999987</c:v>
                  </c:pt>
                  <c:pt idx="1">
                    <c:v>1.5099999999999998</c:v>
                  </c:pt>
                  <c:pt idx="2">
                    <c:v>0.73000000000000009</c:v>
                  </c:pt>
                  <c:pt idx="3">
                    <c:v>1.89</c:v>
                  </c:pt>
                  <c:pt idx="4">
                    <c:v>3.25</c:v>
                  </c:pt>
                  <c:pt idx="5">
                    <c:v>0.54999999999999993</c:v>
                  </c:pt>
                  <c:pt idx="6">
                    <c:v>1.4300000000000002</c:v>
                  </c:pt>
                  <c:pt idx="7">
                    <c:v>0.66999999999999993</c:v>
                  </c:pt>
                  <c:pt idx="8">
                    <c:v>2.2199999999999998</c:v>
                  </c:pt>
                  <c:pt idx="9">
                    <c:v>3.65</c:v>
                  </c:pt>
                </c:numCache>
              </c:numRef>
            </c:plus>
            <c:minus>
              <c:numRef>
                <c:f>Sheet1!$F$3:$F$12</c:f>
                <c:numCache>
                  <c:formatCode>General</c:formatCode>
                  <c:ptCount val="10"/>
                  <c:pt idx="0">
                    <c:v>0.39000000000000012</c:v>
                  </c:pt>
                  <c:pt idx="1">
                    <c:v>0.70000000000000007</c:v>
                  </c:pt>
                  <c:pt idx="2">
                    <c:v>0.39999999999999997</c:v>
                  </c:pt>
                  <c:pt idx="3">
                    <c:v>0.68</c:v>
                  </c:pt>
                  <c:pt idx="4">
                    <c:v>0.87999999999999989</c:v>
                  </c:pt>
                  <c:pt idx="5">
                    <c:v>0.34000000000000008</c:v>
                  </c:pt>
                  <c:pt idx="6">
                    <c:v>0.64999999999999991</c:v>
                  </c:pt>
                  <c:pt idx="7">
                    <c:v>0.35</c:v>
                  </c:pt>
                  <c:pt idx="8">
                    <c:v>0.84000000000000008</c:v>
                  </c:pt>
                  <c:pt idx="9">
                    <c:v>1.04</c:v>
                  </c:pt>
                </c:numCache>
              </c:numRef>
            </c:minus>
            <c:spPr>
              <a:ln w="19050">
                <a:solidFill>
                  <a:schemeClr val="bg2"/>
                </a:solidFill>
              </a:ln>
            </c:spPr>
          </c:errBars>
          <c:xVal>
            <c:numRef>
              <c:f>Sheet1!$C$3:$C$12</c:f>
              <c:numCache>
                <c:formatCode>General</c:formatCode>
                <c:ptCount val="10"/>
                <c:pt idx="0">
                  <c:v>1.08</c:v>
                </c:pt>
                <c:pt idx="1">
                  <c:v>1.29</c:v>
                </c:pt>
                <c:pt idx="2">
                  <c:v>0.86</c:v>
                </c:pt>
                <c:pt idx="3">
                  <c:v>1.07</c:v>
                </c:pt>
                <c:pt idx="4">
                  <c:v>1.2</c:v>
                </c:pt>
                <c:pt idx="5">
                  <c:v>0.93</c:v>
                </c:pt>
                <c:pt idx="6">
                  <c:v>1.19</c:v>
                </c:pt>
                <c:pt idx="7">
                  <c:v>0.75</c:v>
                </c:pt>
                <c:pt idx="8">
                  <c:v>1.36</c:v>
                </c:pt>
                <c:pt idx="9">
                  <c:v>1.44</c:v>
                </c:pt>
              </c:numCache>
            </c:numRef>
          </c:xVal>
          <c:yVal>
            <c:numRef>
              <c:f>Sheet1!$B$3:$B$12</c:f>
              <c:numCache>
                <c:formatCode>General</c:formatCode>
                <c:ptCount val="10"/>
                <c:pt idx="0">
                  <c:v>11</c:v>
                </c:pt>
                <c:pt idx="1">
                  <c:v>10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011264"/>
        <c:axId val="144012800"/>
      </c:scatterChart>
      <c:valAx>
        <c:axId val="144011264"/>
        <c:scaling>
          <c:logBase val="10"/>
          <c:orientation val="minMax"/>
          <c:max val="10"/>
          <c:min val="0.1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he-IL"/>
          </a:p>
        </c:txPr>
        <c:crossAx val="144012800"/>
        <c:crosses val="autoZero"/>
        <c:crossBetween val="midCat"/>
        <c:majorUnit val="10"/>
      </c:valAx>
      <c:valAx>
        <c:axId val="144012800"/>
        <c:scaling>
          <c:orientation val="minMax"/>
          <c:max val="12.5"/>
          <c:min val="0.5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2700">
            <a:solidFill>
              <a:schemeClr val="tx1"/>
            </a:solidFill>
            <a:prstDash val="dash"/>
          </a:ln>
        </c:spPr>
        <c:crossAx val="1440112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1698" y="0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6038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1698" y="9516038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4F470A34-1ADA-4C32-AD78-E7AD6766C0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885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2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8890"/>
            <a:ext cx="5510530" cy="450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6038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6038"/>
            <a:ext cx="2984870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75391B8D-A07F-4D79-A874-90B87FE67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556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/>
              <a:t>Abbreviations</a:t>
            </a:r>
            <a:r>
              <a:rPr lang="en-GB" b="0" dirty="0" smtClean="0"/>
              <a:t> </a:t>
            </a:r>
          </a:p>
          <a:p>
            <a:pPr defTabSz="966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0" dirty="0" smtClean="0"/>
              <a:t>AF, atrial fibrillation; ASA, acetylsalicylic acid (aspirin)</a:t>
            </a:r>
            <a:r>
              <a:rPr lang="en-GB" b="0" baseline="0" dirty="0" smtClean="0"/>
              <a:t>; CV, cardiovascular; </a:t>
            </a:r>
            <a:r>
              <a:rPr lang="en-GB" b="0" dirty="0" smtClean="0"/>
              <a:t>DAPT,</a:t>
            </a:r>
            <a:r>
              <a:rPr lang="en-GB" b="0" baseline="0" dirty="0" smtClean="0"/>
              <a:t> dual antiplatelet therapy; </a:t>
            </a:r>
            <a:r>
              <a:rPr lang="en-GB" b="0" dirty="0" smtClean="0"/>
              <a:t>PCI,</a:t>
            </a:r>
            <a:r>
              <a:rPr lang="en-GB" b="0" baseline="0" dirty="0" smtClean="0"/>
              <a:t> percutaneous coronary intervention; VKA, vitamin K antagonist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12A04-9E3C-4CA4-8E37-57D068AB06B1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5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GB" b="1" dirty="0" smtClean="0"/>
              <a:t>References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b="1" dirty="0" smtClean="0"/>
              <a:t>1.</a:t>
            </a:r>
            <a:r>
              <a:rPr lang="en-GB" dirty="0" smtClean="0"/>
              <a:t> Dans AL et al. Circulation 2013;127:634–40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b="1" dirty="0" smtClean="0"/>
              <a:t>2. </a:t>
            </a:r>
            <a:r>
              <a:rPr lang="en-GB" dirty="0" smtClean="0"/>
              <a:t>Dewilde WJ et al. Lancet 2013;381:1107–15</a:t>
            </a:r>
            <a:br>
              <a:rPr lang="en-GB" dirty="0" smtClean="0"/>
            </a:br>
            <a:r>
              <a:rPr lang="en-GB" b="1" dirty="0" smtClean="0"/>
              <a:t>3. </a:t>
            </a:r>
            <a:r>
              <a:rPr lang="en-GB" dirty="0" smtClean="0"/>
              <a:t>Lip GY et al. Thromb Haemost 2010;103:13–28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b="1" dirty="0" smtClean="0"/>
              <a:t>4. </a:t>
            </a:r>
            <a:r>
              <a:rPr lang="en-GB" dirty="0" smtClean="0"/>
              <a:t>Nikolsky E et al. Am J Cardiol 2012;109:831–8</a:t>
            </a:r>
            <a:br>
              <a:rPr lang="en-GB" dirty="0" smtClean="0"/>
            </a:br>
            <a:r>
              <a:rPr lang="en-GB" b="1" dirty="0" smtClean="0"/>
              <a:t>5. </a:t>
            </a:r>
            <a:r>
              <a:rPr lang="en-GB" dirty="0" smtClean="0"/>
              <a:t>Lamberts M et al. Circulation 2014;129:1577–85</a:t>
            </a:r>
          </a:p>
          <a:p>
            <a:pPr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A040D-844F-492A-B0D0-9290711107E6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85001" indent="-30192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207694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90771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173849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656926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140004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623081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106159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78E392-46AE-4A6E-965A-A599A806974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11737" cy="3757612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B2D3E-18CC-4F24-878C-843D56BFE0F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Abbreviations</a:t>
            </a:r>
          </a:p>
          <a:p>
            <a:r>
              <a:rPr lang="en-GB" baseline="0" dirty="0" smtClean="0"/>
              <a:t>CV, cardiovascular; DAPT, dual antiplatelet therapy; BID, twice daily; CI, confidence interval; HR, hazard ratio; OD, once daily; VKA, vitamin K antagonist</a:t>
            </a:r>
            <a:endParaRPr lang="en-GB" dirty="0" smtClean="0"/>
          </a:p>
          <a:p>
            <a:endParaRPr lang="en-US" altLang="en-US" kern="0" dirty="0" smtClean="0"/>
          </a:p>
          <a:p>
            <a:endParaRPr lang="en-US" altLang="en-US" kern="0" dirty="0" smtClean="0"/>
          </a:p>
        </p:txBody>
      </p:sp>
      <p:sp>
        <p:nvSpPr>
          <p:cNvPr id="36867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8213" y="750888"/>
            <a:ext cx="5011737" cy="3757612"/>
          </a:xfrm>
          <a:ln/>
        </p:spPr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300" eaLnBrk="0" hangingPunct="0">
              <a:spcBef>
                <a:spcPct val="40000"/>
              </a:spcBef>
              <a:buClr>
                <a:srgbClr val="000000"/>
              </a:buClr>
              <a:buFont typeface="Wingdings 2" pitchFamily="18" charset="2"/>
              <a:defRPr sz="1100">
                <a:solidFill>
                  <a:srgbClr val="000000"/>
                </a:solidFill>
                <a:latin typeface="Arial" charset="0"/>
              </a:defRPr>
            </a:lvl1pPr>
            <a:lvl2pPr marL="782306" indent="-300887" defTabSz="1006300" eaLnBrk="0" hangingPunct="0">
              <a:spcBef>
                <a:spcPct val="40000"/>
              </a:spcBef>
              <a:buClr>
                <a:srgbClr val="000000"/>
              </a:buClr>
              <a:buFont typeface="Wingdings 2" pitchFamily="18" charset="2"/>
              <a:buChar char=""/>
              <a:defRPr sz="1100">
                <a:solidFill>
                  <a:srgbClr val="000000"/>
                </a:solidFill>
                <a:latin typeface="Arial" charset="0"/>
              </a:defRPr>
            </a:lvl2pPr>
            <a:lvl3pPr marL="1203547" indent="-240709" defTabSz="1006300" eaLnBrk="0" hangingPunct="0">
              <a:spcBef>
                <a:spcPct val="40000"/>
              </a:spcBef>
              <a:buClr>
                <a:srgbClr val="000000"/>
              </a:buClr>
              <a:buFont typeface="Arial" charset="0"/>
              <a:buChar char="–"/>
              <a:defRPr sz="1100">
                <a:solidFill>
                  <a:srgbClr val="000000"/>
                </a:solidFill>
                <a:latin typeface="Arial" charset="0"/>
              </a:defRPr>
            </a:lvl3pPr>
            <a:lvl4pPr marL="1684966" indent="-240709" defTabSz="1006300" eaLnBrk="0" hangingPunct="0">
              <a:spcBef>
                <a:spcPct val="40000"/>
              </a:spcBef>
              <a:buClr>
                <a:srgbClr val="000000"/>
              </a:buClr>
              <a:buFont typeface="Wingdings" pitchFamily="2" charset="2"/>
              <a:buChar char="§"/>
              <a:defRPr sz="1100">
                <a:solidFill>
                  <a:srgbClr val="000000"/>
                </a:solidFill>
                <a:latin typeface="Arial" charset="0"/>
              </a:defRPr>
            </a:lvl4pPr>
            <a:lvl5pPr marL="2166385" indent="-240709" defTabSz="1006300" eaLnBrk="0" hangingPunct="0">
              <a:spcBef>
                <a:spcPct val="40000"/>
              </a:spcBef>
              <a:buClr>
                <a:srgbClr val="000000"/>
              </a:buClr>
              <a:buFont typeface="Arial" charset="0"/>
              <a:buChar char="•"/>
              <a:defRPr sz="1100">
                <a:solidFill>
                  <a:srgbClr val="000000"/>
                </a:solidFill>
                <a:latin typeface="Arial" charset="0"/>
              </a:defRPr>
            </a:lvl5pPr>
            <a:lvl6pPr marL="2647804" indent="-240709" defTabSz="10063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 sz="1100">
                <a:solidFill>
                  <a:srgbClr val="000000"/>
                </a:solidFill>
                <a:latin typeface="Arial" charset="0"/>
              </a:defRPr>
            </a:lvl6pPr>
            <a:lvl7pPr marL="3129222" indent="-240709" defTabSz="10063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 sz="1100">
                <a:solidFill>
                  <a:srgbClr val="000000"/>
                </a:solidFill>
                <a:latin typeface="Arial" charset="0"/>
              </a:defRPr>
            </a:lvl7pPr>
            <a:lvl8pPr marL="3610642" indent="-240709" defTabSz="10063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 sz="1100">
                <a:solidFill>
                  <a:srgbClr val="000000"/>
                </a:solidFill>
                <a:latin typeface="Arial" charset="0"/>
              </a:defRPr>
            </a:lvl8pPr>
            <a:lvl9pPr marL="4092060" indent="-240709" defTabSz="10063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 sz="11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010BB1E-F25E-4445-A2D7-60D7B4BCFCEC}" type="slidenum">
              <a:rPr lang="en-GB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GB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2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925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1.jp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172212"/>
            <a:ext cx="3505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/>
          <p:nvPr userDrawn="1"/>
        </p:nvGrpSpPr>
        <p:grpSpPr>
          <a:xfrm>
            <a:off x="3430168" y="2362200"/>
            <a:ext cx="2282069" cy="1544048"/>
            <a:chOff x="3663951" y="2786063"/>
            <a:chExt cx="1811338" cy="12255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663951" y="2786063"/>
              <a:ext cx="1811338" cy="1225550"/>
            </a:xfrm>
            <a:custGeom>
              <a:avLst/>
              <a:gdLst>
                <a:gd name="T0" fmla="*/ 268 w 483"/>
                <a:gd name="T1" fmla="*/ 226 h 327"/>
                <a:gd name="T2" fmla="*/ 407 w 483"/>
                <a:gd name="T3" fmla="*/ 216 h 327"/>
                <a:gd name="T4" fmla="*/ 368 w 483"/>
                <a:gd name="T5" fmla="*/ 201 h 327"/>
                <a:gd name="T6" fmla="*/ 456 w 483"/>
                <a:gd name="T7" fmla="*/ 125 h 327"/>
                <a:gd name="T8" fmla="*/ 376 w 483"/>
                <a:gd name="T9" fmla="*/ 147 h 327"/>
                <a:gd name="T10" fmla="*/ 475 w 483"/>
                <a:gd name="T11" fmla="*/ 20 h 327"/>
                <a:gd name="T12" fmla="*/ 352 w 483"/>
                <a:gd name="T13" fmla="*/ 86 h 327"/>
                <a:gd name="T14" fmla="*/ 268 w 483"/>
                <a:gd name="T15" fmla="*/ 112 h 327"/>
                <a:gd name="T16" fmla="*/ 267 w 483"/>
                <a:gd name="T17" fmla="*/ 111 h 327"/>
                <a:gd name="T18" fmla="*/ 281 w 483"/>
                <a:gd name="T19" fmla="*/ 53 h 327"/>
                <a:gd name="T20" fmla="*/ 291 w 483"/>
                <a:gd name="T21" fmla="*/ 47 h 327"/>
                <a:gd name="T22" fmla="*/ 280 w 483"/>
                <a:gd name="T23" fmla="*/ 47 h 327"/>
                <a:gd name="T24" fmla="*/ 291 w 483"/>
                <a:gd name="T25" fmla="*/ 32 h 327"/>
                <a:gd name="T26" fmla="*/ 273 w 483"/>
                <a:gd name="T27" fmla="*/ 38 h 327"/>
                <a:gd name="T28" fmla="*/ 212 w 483"/>
                <a:gd name="T29" fmla="*/ 23 h 327"/>
                <a:gd name="T30" fmla="*/ 178 w 483"/>
                <a:gd name="T31" fmla="*/ 34 h 327"/>
                <a:gd name="T32" fmla="*/ 216 w 483"/>
                <a:gd name="T33" fmla="*/ 112 h 327"/>
                <a:gd name="T34" fmla="*/ 216 w 483"/>
                <a:gd name="T35" fmla="*/ 113 h 327"/>
                <a:gd name="T36" fmla="*/ 131 w 483"/>
                <a:gd name="T37" fmla="*/ 86 h 327"/>
                <a:gd name="T38" fmla="*/ 8 w 483"/>
                <a:gd name="T39" fmla="*/ 20 h 327"/>
                <a:gd name="T40" fmla="*/ 106 w 483"/>
                <a:gd name="T41" fmla="*/ 147 h 327"/>
                <a:gd name="T42" fmla="*/ 27 w 483"/>
                <a:gd name="T43" fmla="*/ 125 h 327"/>
                <a:gd name="T44" fmla="*/ 115 w 483"/>
                <a:gd name="T45" fmla="*/ 201 h 327"/>
                <a:gd name="T46" fmla="*/ 75 w 483"/>
                <a:gd name="T47" fmla="*/ 216 h 327"/>
                <a:gd name="T48" fmla="*/ 218 w 483"/>
                <a:gd name="T49" fmla="*/ 224 h 327"/>
                <a:gd name="T50" fmla="*/ 217 w 483"/>
                <a:gd name="T51" fmla="*/ 225 h 327"/>
                <a:gd name="T52" fmla="*/ 173 w 483"/>
                <a:gd name="T53" fmla="*/ 258 h 327"/>
                <a:gd name="T54" fmla="*/ 149 w 483"/>
                <a:gd name="T55" fmla="*/ 307 h 327"/>
                <a:gd name="T56" fmla="*/ 174 w 483"/>
                <a:gd name="T57" fmla="*/ 283 h 327"/>
                <a:gd name="T58" fmla="*/ 184 w 483"/>
                <a:gd name="T59" fmla="*/ 321 h 327"/>
                <a:gd name="T60" fmla="*/ 204 w 483"/>
                <a:gd name="T61" fmla="*/ 290 h 327"/>
                <a:gd name="T62" fmla="*/ 204 w 483"/>
                <a:gd name="T63" fmla="*/ 327 h 327"/>
                <a:gd name="T64" fmla="*/ 239 w 483"/>
                <a:gd name="T65" fmla="*/ 273 h 327"/>
                <a:gd name="T66" fmla="*/ 239 w 483"/>
                <a:gd name="T67" fmla="*/ 273 h 327"/>
                <a:gd name="T68" fmla="*/ 243 w 483"/>
                <a:gd name="T69" fmla="*/ 273 h 327"/>
                <a:gd name="T70" fmla="*/ 243 w 483"/>
                <a:gd name="T71" fmla="*/ 273 h 327"/>
                <a:gd name="T72" fmla="*/ 278 w 483"/>
                <a:gd name="T73" fmla="*/ 327 h 327"/>
                <a:gd name="T74" fmla="*/ 278 w 483"/>
                <a:gd name="T75" fmla="*/ 290 h 327"/>
                <a:gd name="T76" fmla="*/ 298 w 483"/>
                <a:gd name="T77" fmla="*/ 321 h 327"/>
                <a:gd name="T78" fmla="*/ 308 w 483"/>
                <a:gd name="T79" fmla="*/ 283 h 327"/>
                <a:gd name="T80" fmla="*/ 333 w 483"/>
                <a:gd name="T81" fmla="*/ 307 h 327"/>
                <a:gd name="T82" fmla="*/ 309 w 483"/>
                <a:gd name="T83" fmla="*/ 258 h 327"/>
                <a:gd name="T84" fmla="*/ 268 w 483"/>
                <a:gd name="T85" fmla="*/ 227 h 327"/>
                <a:gd name="T86" fmla="*/ 268 w 483"/>
                <a:gd name="T87" fmla="*/ 2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3" h="327">
                  <a:moveTo>
                    <a:pt x="268" y="226"/>
                  </a:moveTo>
                  <a:cubicBezTo>
                    <a:pt x="353" y="288"/>
                    <a:pt x="407" y="216"/>
                    <a:pt x="407" y="216"/>
                  </a:cubicBezTo>
                  <a:cubicBezTo>
                    <a:pt x="390" y="218"/>
                    <a:pt x="368" y="201"/>
                    <a:pt x="368" y="201"/>
                  </a:cubicBezTo>
                  <a:cubicBezTo>
                    <a:pt x="425" y="217"/>
                    <a:pt x="456" y="125"/>
                    <a:pt x="456" y="125"/>
                  </a:cubicBezTo>
                  <a:cubicBezTo>
                    <a:pt x="423" y="161"/>
                    <a:pt x="376" y="147"/>
                    <a:pt x="376" y="147"/>
                  </a:cubicBezTo>
                  <a:cubicBezTo>
                    <a:pt x="483" y="132"/>
                    <a:pt x="475" y="20"/>
                    <a:pt x="475" y="20"/>
                  </a:cubicBezTo>
                  <a:cubicBezTo>
                    <a:pt x="449" y="105"/>
                    <a:pt x="352" y="86"/>
                    <a:pt x="352" y="86"/>
                  </a:cubicBezTo>
                  <a:cubicBezTo>
                    <a:pt x="299" y="78"/>
                    <a:pt x="277" y="98"/>
                    <a:pt x="268" y="112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46" y="62"/>
                    <a:pt x="281" y="53"/>
                    <a:pt x="281" y="53"/>
                  </a:cubicBezTo>
                  <a:cubicBezTo>
                    <a:pt x="287" y="53"/>
                    <a:pt x="291" y="47"/>
                    <a:pt x="291" y="47"/>
                  </a:cubicBezTo>
                  <a:cubicBezTo>
                    <a:pt x="288" y="51"/>
                    <a:pt x="280" y="47"/>
                    <a:pt x="280" y="47"/>
                  </a:cubicBezTo>
                  <a:cubicBezTo>
                    <a:pt x="289" y="45"/>
                    <a:pt x="291" y="32"/>
                    <a:pt x="291" y="32"/>
                  </a:cubicBezTo>
                  <a:cubicBezTo>
                    <a:pt x="285" y="42"/>
                    <a:pt x="273" y="38"/>
                    <a:pt x="273" y="38"/>
                  </a:cubicBezTo>
                  <a:cubicBezTo>
                    <a:pt x="245" y="0"/>
                    <a:pt x="212" y="23"/>
                    <a:pt x="212" y="23"/>
                  </a:cubicBezTo>
                  <a:cubicBezTo>
                    <a:pt x="182" y="22"/>
                    <a:pt x="178" y="34"/>
                    <a:pt x="178" y="34"/>
                  </a:cubicBezTo>
                  <a:cubicBezTo>
                    <a:pt x="240" y="45"/>
                    <a:pt x="221" y="100"/>
                    <a:pt x="216" y="112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07" y="99"/>
                    <a:pt x="185" y="78"/>
                    <a:pt x="131" y="86"/>
                  </a:cubicBezTo>
                  <a:cubicBezTo>
                    <a:pt x="131" y="86"/>
                    <a:pt x="33" y="105"/>
                    <a:pt x="8" y="20"/>
                  </a:cubicBezTo>
                  <a:cubicBezTo>
                    <a:pt x="8" y="20"/>
                    <a:pt x="0" y="132"/>
                    <a:pt x="106" y="147"/>
                  </a:cubicBezTo>
                  <a:cubicBezTo>
                    <a:pt x="106" y="147"/>
                    <a:pt x="59" y="161"/>
                    <a:pt x="27" y="125"/>
                  </a:cubicBezTo>
                  <a:cubicBezTo>
                    <a:pt x="27" y="125"/>
                    <a:pt x="58" y="217"/>
                    <a:pt x="115" y="201"/>
                  </a:cubicBezTo>
                  <a:cubicBezTo>
                    <a:pt x="115" y="201"/>
                    <a:pt x="92" y="218"/>
                    <a:pt x="75" y="216"/>
                  </a:cubicBezTo>
                  <a:cubicBezTo>
                    <a:pt x="75" y="216"/>
                    <a:pt x="131" y="289"/>
                    <a:pt x="218" y="224"/>
                  </a:cubicBezTo>
                  <a:cubicBezTo>
                    <a:pt x="217" y="225"/>
                    <a:pt x="217" y="225"/>
                    <a:pt x="217" y="225"/>
                  </a:cubicBezTo>
                  <a:cubicBezTo>
                    <a:pt x="211" y="238"/>
                    <a:pt x="199" y="251"/>
                    <a:pt x="173" y="258"/>
                  </a:cubicBezTo>
                  <a:cubicBezTo>
                    <a:pt x="130" y="269"/>
                    <a:pt x="149" y="307"/>
                    <a:pt x="149" y="307"/>
                  </a:cubicBezTo>
                  <a:cubicBezTo>
                    <a:pt x="149" y="290"/>
                    <a:pt x="174" y="283"/>
                    <a:pt x="174" y="283"/>
                  </a:cubicBezTo>
                  <a:cubicBezTo>
                    <a:pt x="162" y="302"/>
                    <a:pt x="184" y="321"/>
                    <a:pt x="184" y="321"/>
                  </a:cubicBezTo>
                  <a:cubicBezTo>
                    <a:pt x="181" y="305"/>
                    <a:pt x="204" y="290"/>
                    <a:pt x="204" y="290"/>
                  </a:cubicBezTo>
                  <a:cubicBezTo>
                    <a:pt x="201" y="306"/>
                    <a:pt x="204" y="327"/>
                    <a:pt x="204" y="327"/>
                  </a:cubicBezTo>
                  <a:cubicBezTo>
                    <a:pt x="239" y="308"/>
                    <a:pt x="239" y="273"/>
                    <a:pt x="239" y="273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308"/>
                    <a:pt x="278" y="327"/>
                  </a:cubicBezTo>
                  <a:cubicBezTo>
                    <a:pt x="278" y="327"/>
                    <a:pt x="281" y="306"/>
                    <a:pt x="278" y="290"/>
                  </a:cubicBezTo>
                  <a:cubicBezTo>
                    <a:pt x="278" y="290"/>
                    <a:pt x="301" y="305"/>
                    <a:pt x="298" y="321"/>
                  </a:cubicBezTo>
                  <a:cubicBezTo>
                    <a:pt x="298" y="321"/>
                    <a:pt x="320" y="302"/>
                    <a:pt x="308" y="283"/>
                  </a:cubicBezTo>
                  <a:cubicBezTo>
                    <a:pt x="308" y="283"/>
                    <a:pt x="333" y="290"/>
                    <a:pt x="333" y="307"/>
                  </a:cubicBezTo>
                  <a:cubicBezTo>
                    <a:pt x="333" y="307"/>
                    <a:pt x="352" y="269"/>
                    <a:pt x="309" y="258"/>
                  </a:cubicBezTo>
                  <a:cubicBezTo>
                    <a:pt x="285" y="251"/>
                    <a:pt x="273" y="239"/>
                    <a:pt x="268" y="227"/>
                  </a:cubicBezTo>
                  <a:lnTo>
                    <a:pt x="268" y="226"/>
                  </a:lnTo>
                  <a:close/>
                </a:path>
              </a:pathLst>
            </a:custGeom>
            <a:solidFill>
              <a:srgbClr val="7AC14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508501" y="3265488"/>
              <a:ext cx="123825" cy="1238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12"/>
            <a:ext cx="7772400" cy="27084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03713"/>
            <a:ext cx="7772400" cy="249299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648020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295402"/>
            <a:ext cx="3924300" cy="23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295402"/>
            <a:ext cx="3924300" cy="23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5216"/>
      </p:ext>
    </p:extLst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2624"/>
            <a:ext cx="8229600" cy="325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0087"/>
            <a:ext cx="40401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2034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10087"/>
            <a:ext cx="40417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0"/>
            <a:ext cx="4041775" cy="2034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82914"/>
      </p:ext>
    </p:extLst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305"/>
      </p:ext>
    </p:extLst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60428"/>
      </p:ext>
    </p:extLst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93424"/>
            <a:ext cx="3008313" cy="5416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7022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2"/>
            <a:ext cx="3008313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664758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96506"/>
            <a:ext cx="5486400" cy="27084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9770"/>
      </p:ext>
    </p:extLst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6687" y="1219203"/>
            <a:ext cx="3083921" cy="1566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12549"/>
      </p:ext>
    </p:extLst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489" y="614363"/>
            <a:ext cx="650050" cy="2635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4662" y="614363"/>
            <a:ext cx="1837426" cy="2635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82287"/>
      </p:ext>
    </p:extLst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5587"/>
            <a:ext cx="6096000" cy="32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95325" y="1295412"/>
            <a:ext cx="8001000" cy="276999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44543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3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3352800"/>
            <a:ext cx="9144000" cy="0"/>
          </a:xfrm>
          <a:prstGeom prst="line">
            <a:avLst/>
          </a:prstGeom>
          <a:noFill/>
          <a:ln w="28575">
            <a:solidFill>
              <a:srgbClr val="7AC14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b="1" i="1" smtClean="0">
              <a:solidFill>
                <a:srgbClr val="B4EBFE"/>
              </a:solidFill>
              <a:cs typeface="+mn-cs"/>
            </a:endParaRPr>
          </a:p>
        </p:txBody>
      </p:sp>
      <p:sp>
        <p:nvSpPr>
          <p:cNvPr id="123598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6" y="2868819"/>
            <a:ext cx="7997825" cy="37920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</a:t>
            </a:r>
            <a:r>
              <a:rPr lang="en-US"/>
              <a:t>to </a:t>
            </a:r>
            <a:r>
              <a:rPr lang="en-US" smtClean="0"/>
              <a:t>edit Master title style</a:t>
            </a:r>
            <a:endParaRPr lang="en-US" dirty="0"/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1"/>
            <a:ext cx="8001000" cy="276999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706874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87447"/>
      </p:ext>
    </p:extLst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1.jp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172212"/>
            <a:ext cx="3505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 userDrawn="1"/>
        </p:nvGrpSpPr>
        <p:grpSpPr>
          <a:xfrm>
            <a:off x="3430168" y="2362200"/>
            <a:ext cx="2282069" cy="1544048"/>
            <a:chOff x="3663951" y="2786063"/>
            <a:chExt cx="1811338" cy="12255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663951" y="2786063"/>
              <a:ext cx="1811338" cy="1225550"/>
            </a:xfrm>
            <a:custGeom>
              <a:avLst/>
              <a:gdLst>
                <a:gd name="T0" fmla="*/ 268 w 483"/>
                <a:gd name="T1" fmla="*/ 226 h 327"/>
                <a:gd name="T2" fmla="*/ 407 w 483"/>
                <a:gd name="T3" fmla="*/ 216 h 327"/>
                <a:gd name="T4" fmla="*/ 368 w 483"/>
                <a:gd name="T5" fmla="*/ 201 h 327"/>
                <a:gd name="T6" fmla="*/ 456 w 483"/>
                <a:gd name="T7" fmla="*/ 125 h 327"/>
                <a:gd name="T8" fmla="*/ 376 w 483"/>
                <a:gd name="T9" fmla="*/ 147 h 327"/>
                <a:gd name="T10" fmla="*/ 475 w 483"/>
                <a:gd name="T11" fmla="*/ 20 h 327"/>
                <a:gd name="T12" fmla="*/ 352 w 483"/>
                <a:gd name="T13" fmla="*/ 86 h 327"/>
                <a:gd name="T14" fmla="*/ 268 w 483"/>
                <a:gd name="T15" fmla="*/ 112 h 327"/>
                <a:gd name="T16" fmla="*/ 267 w 483"/>
                <a:gd name="T17" fmla="*/ 111 h 327"/>
                <a:gd name="T18" fmla="*/ 281 w 483"/>
                <a:gd name="T19" fmla="*/ 53 h 327"/>
                <a:gd name="T20" fmla="*/ 291 w 483"/>
                <a:gd name="T21" fmla="*/ 47 h 327"/>
                <a:gd name="T22" fmla="*/ 280 w 483"/>
                <a:gd name="T23" fmla="*/ 47 h 327"/>
                <a:gd name="T24" fmla="*/ 291 w 483"/>
                <a:gd name="T25" fmla="*/ 32 h 327"/>
                <a:gd name="T26" fmla="*/ 273 w 483"/>
                <a:gd name="T27" fmla="*/ 38 h 327"/>
                <a:gd name="T28" fmla="*/ 212 w 483"/>
                <a:gd name="T29" fmla="*/ 23 h 327"/>
                <a:gd name="T30" fmla="*/ 178 w 483"/>
                <a:gd name="T31" fmla="*/ 34 h 327"/>
                <a:gd name="T32" fmla="*/ 216 w 483"/>
                <a:gd name="T33" fmla="*/ 112 h 327"/>
                <a:gd name="T34" fmla="*/ 216 w 483"/>
                <a:gd name="T35" fmla="*/ 113 h 327"/>
                <a:gd name="T36" fmla="*/ 131 w 483"/>
                <a:gd name="T37" fmla="*/ 86 h 327"/>
                <a:gd name="T38" fmla="*/ 8 w 483"/>
                <a:gd name="T39" fmla="*/ 20 h 327"/>
                <a:gd name="T40" fmla="*/ 106 w 483"/>
                <a:gd name="T41" fmla="*/ 147 h 327"/>
                <a:gd name="T42" fmla="*/ 27 w 483"/>
                <a:gd name="T43" fmla="*/ 125 h 327"/>
                <a:gd name="T44" fmla="*/ 115 w 483"/>
                <a:gd name="T45" fmla="*/ 201 h 327"/>
                <a:gd name="T46" fmla="*/ 75 w 483"/>
                <a:gd name="T47" fmla="*/ 216 h 327"/>
                <a:gd name="T48" fmla="*/ 218 w 483"/>
                <a:gd name="T49" fmla="*/ 224 h 327"/>
                <a:gd name="T50" fmla="*/ 217 w 483"/>
                <a:gd name="T51" fmla="*/ 225 h 327"/>
                <a:gd name="T52" fmla="*/ 173 w 483"/>
                <a:gd name="T53" fmla="*/ 258 h 327"/>
                <a:gd name="T54" fmla="*/ 149 w 483"/>
                <a:gd name="T55" fmla="*/ 307 h 327"/>
                <a:gd name="T56" fmla="*/ 174 w 483"/>
                <a:gd name="T57" fmla="*/ 283 h 327"/>
                <a:gd name="T58" fmla="*/ 184 w 483"/>
                <a:gd name="T59" fmla="*/ 321 h 327"/>
                <a:gd name="T60" fmla="*/ 204 w 483"/>
                <a:gd name="T61" fmla="*/ 290 h 327"/>
                <a:gd name="T62" fmla="*/ 204 w 483"/>
                <a:gd name="T63" fmla="*/ 327 h 327"/>
                <a:gd name="T64" fmla="*/ 239 w 483"/>
                <a:gd name="T65" fmla="*/ 273 h 327"/>
                <a:gd name="T66" fmla="*/ 239 w 483"/>
                <a:gd name="T67" fmla="*/ 273 h 327"/>
                <a:gd name="T68" fmla="*/ 243 w 483"/>
                <a:gd name="T69" fmla="*/ 273 h 327"/>
                <a:gd name="T70" fmla="*/ 243 w 483"/>
                <a:gd name="T71" fmla="*/ 273 h 327"/>
                <a:gd name="T72" fmla="*/ 278 w 483"/>
                <a:gd name="T73" fmla="*/ 327 h 327"/>
                <a:gd name="T74" fmla="*/ 278 w 483"/>
                <a:gd name="T75" fmla="*/ 290 h 327"/>
                <a:gd name="T76" fmla="*/ 298 w 483"/>
                <a:gd name="T77" fmla="*/ 321 h 327"/>
                <a:gd name="T78" fmla="*/ 308 w 483"/>
                <a:gd name="T79" fmla="*/ 283 h 327"/>
                <a:gd name="T80" fmla="*/ 333 w 483"/>
                <a:gd name="T81" fmla="*/ 307 h 327"/>
                <a:gd name="T82" fmla="*/ 309 w 483"/>
                <a:gd name="T83" fmla="*/ 258 h 327"/>
                <a:gd name="T84" fmla="*/ 268 w 483"/>
                <a:gd name="T85" fmla="*/ 227 h 327"/>
                <a:gd name="T86" fmla="*/ 268 w 483"/>
                <a:gd name="T87" fmla="*/ 2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3" h="327">
                  <a:moveTo>
                    <a:pt x="268" y="226"/>
                  </a:moveTo>
                  <a:cubicBezTo>
                    <a:pt x="353" y="288"/>
                    <a:pt x="407" y="216"/>
                    <a:pt x="407" y="216"/>
                  </a:cubicBezTo>
                  <a:cubicBezTo>
                    <a:pt x="390" y="218"/>
                    <a:pt x="368" y="201"/>
                    <a:pt x="368" y="201"/>
                  </a:cubicBezTo>
                  <a:cubicBezTo>
                    <a:pt x="425" y="217"/>
                    <a:pt x="456" y="125"/>
                    <a:pt x="456" y="125"/>
                  </a:cubicBezTo>
                  <a:cubicBezTo>
                    <a:pt x="423" y="161"/>
                    <a:pt x="376" y="147"/>
                    <a:pt x="376" y="147"/>
                  </a:cubicBezTo>
                  <a:cubicBezTo>
                    <a:pt x="483" y="132"/>
                    <a:pt x="475" y="20"/>
                    <a:pt x="475" y="20"/>
                  </a:cubicBezTo>
                  <a:cubicBezTo>
                    <a:pt x="449" y="105"/>
                    <a:pt x="352" y="86"/>
                    <a:pt x="352" y="86"/>
                  </a:cubicBezTo>
                  <a:cubicBezTo>
                    <a:pt x="299" y="78"/>
                    <a:pt x="277" y="98"/>
                    <a:pt x="268" y="112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46" y="62"/>
                    <a:pt x="281" y="53"/>
                    <a:pt x="281" y="53"/>
                  </a:cubicBezTo>
                  <a:cubicBezTo>
                    <a:pt x="287" y="53"/>
                    <a:pt x="291" y="47"/>
                    <a:pt x="291" y="47"/>
                  </a:cubicBezTo>
                  <a:cubicBezTo>
                    <a:pt x="288" y="51"/>
                    <a:pt x="280" y="47"/>
                    <a:pt x="280" y="47"/>
                  </a:cubicBezTo>
                  <a:cubicBezTo>
                    <a:pt x="289" y="45"/>
                    <a:pt x="291" y="32"/>
                    <a:pt x="291" y="32"/>
                  </a:cubicBezTo>
                  <a:cubicBezTo>
                    <a:pt x="285" y="42"/>
                    <a:pt x="273" y="38"/>
                    <a:pt x="273" y="38"/>
                  </a:cubicBezTo>
                  <a:cubicBezTo>
                    <a:pt x="245" y="0"/>
                    <a:pt x="212" y="23"/>
                    <a:pt x="212" y="23"/>
                  </a:cubicBezTo>
                  <a:cubicBezTo>
                    <a:pt x="182" y="22"/>
                    <a:pt x="178" y="34"/>
                    <a:pt x="178" y="34"/>
                  </a:cubicBezTo>
                  <a:cubicBezTo>
                    <a:pt x="240" y="45"/>
                    <a:pt x="221" y="100"/>
                    <a:pt x="216" y="112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07" y="99"/>
                    <a:pt x="185" y="78"/>
                    <a:pt x="131" y="86"/>
                  </a:cubicBezTo>
                  <a:cubicBezTo>
                    <a:pt x="131" y="86"/>
                    <a:pt x="33" y="105"/>
                    <a:pt x="8" y="20"/>
                  </a:cubicBezTo>
                  <a:cubicBezTo>
                    <a:pt x="8" y="20"/>
                    <a:pt x="0" y="132"/>
                    <a:pt x="106" y="147"/>
                  </a:cubicBezTo>
                  <a:cubicBezTo>
                    <a:pt x="106" y="147"/>
                    <a:pt x="59" y="161"/>
                    <a:pt x="27" y="125"/>
                  </a:cubicBezTo>
                  <a:cubicBezTo>
                    <a:pt x="27" y="125"/>
                    <a:pt x="58" y="217"/>
                    <a:pt x="115" y="201"/>
                  </a:cubicBezTo>
                  <a:cubicBezTo>
                    <a:pt x="115" y="201"/>
                    <a:pt x="92" y="218"/>
                    <a:pt x="75" y="216"/>
                  </a:cubicBezTo>
                  <a:cubicBezTo>
                    <a:pt x="75" y="216"/>
                    <a:pt x="131" y="289"/>
                    <a:pt x="218" y="224"/>
                  </a:cubicBezTo>
                  <a:cubicBezTo>
                    <a:pt x="217" y="225"/>
                    <a:pt x="217" y="225"/>
                    <a:pt x="217" y="225"/>
                  </a:cubicBezTo>
                  <a:cubicBezTo>
                    <a:pt x="211" y="238"/>
                    <a:pt x="199" y="251"/>
                    <a:pt x="173" y="258"/>
                  </a:cubicBezTo>
                  <a:cubicBezTo>
                    <a:pt x="130" y="269"/>
                    <a:pt x="149" y="307"/>
                    <a:pt x="149" y="307"/>
                  </a:cubicBezTo>
                  <a:cubicBezTo>
                    <a:pt x="149" y="290"/>
                    <a:pt x="174" y="283"/>
                    <a:pt x="174" y="283"/>
                  </a:cubicBezTo>
                  <a:cubicBezTo>
                    <a:pt x="162" y="302"/>
                    <a:pt x="184" y="321"/>
                    <a:pt x="184" y="321"/>
                  </a:cubicBezTo>
                  <a:cubicBezTo>
                    <a:pt x="181" y="305"/>
                    <a:pt x="204" y="290"/>
                    <a:pt x="204" y="290"/>
                  </a:cubicBezTo>
                  <a:cubicBezTo>
                    <a:pt x="201" y="306"/>
                    <a:pt x="204" y="327"/>
                    <a:pt x="204" y="327"/>
                  </a:cubicBezTo>
                  <a:cubicBezTo>
                    <a:pt x="239" y="308"/>
                    <a:pt x="239" y="273"/>
                    <a:pt x="239" y="273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308"/>
                    <a:pt x="278" y="327"/>
                  </a:cubicBezTo>
                  <a:cubicBezTo>
                    <a:pt x="278" y="327"/>
                    <a:pt x="281" y="306"/>
                    <a:pt x="278" y="290"/>
                  </a:cubicBezTo>
                  <a:cubicBezTo>
                    <a:pt x="278" y="290"/>
                    <a:pt x="301" y="305"/>
                    <a:pt x="298" y="321"/>
                  </a:cubicBezTo>
                  <a:cubicBezTo>
                    <a:pt x="298" y="321"/>
                    <a:pt x="320" y="302"/>
                    <a:pt x="308" y="283"/>
                  </a:cubicBezTo>
                  <a:cubicBezTo>
                    <a:pt x="308" y="283"/>
                    <a:pt x="333" y="290"/>
                    <a:pt x="333" y="307"/>
                  </a:cubicBezTo>
                  <a:cubicBezTo>
                    <a:pt x="333" y="307"/>
                    <a:pt x="352" y="269"/>
                    <a:pt x="309" y="258"/>
                  </a:cubicBezTo>
                  <a:cubicBezTo>
                    <a:pt x="285" y="251"/>
                    <a:pt x="273" y="239"/>
                    <a:pt x="268" y="227"/>
                  </a:cubicBezTo>
                  <a:lnTo>
                    <a:pt x="268" y="226"/>
                  </a:lnTo>
                  <a:close/>
                </a:path>
              </a:pathLst>
            </a:custGeom>
            <a:solidFill>
              <a:srgbClr val="7A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508501" y="3265488"/>
              <a:ext cx="123825" cy="1238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12"/>
            <a:ext cx="7772400" cy="27084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03713"/>
            <a:ext cx="7772400" cy="249299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9055"/>
      </p:ext>
    </p:extLst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295402"/>
            <a:ext cx="3924300" cy="23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295402"/>
            <a:ext cx="3924300" cy="23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60730"/>
      </p:ext>
    </p:extLst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2624"/>
            <a:ext cx="8229600" cy="325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0087"/>
            <a:ext cx="40401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702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10087"/>
            <a:ext cx="40417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1702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10614"/>
      </p:ext>
    </p:extLst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24089"/>
      </p:ext>
    </p:extLst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835649"/>
      </p:ext>
    </p:extLst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93424"/>
            <a:ext cx="3008313" cy="5416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7022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2"/>
            <a:ext cx="3008313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590956"/>
      </p:ext>
    </p:extLst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96506"/>
            <a:ext cx="5486400" cy="27084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092343"/>
      </p:ext>
    </p:extLst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3678" y="1219203"/>
            <a:ext cx="2806922" cy="1566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60566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99013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489" y="614363"/>
            <a:ext cx="650050" cy="2635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4662" y="614363"/>
            <a:ext cx="1837426" cy="2635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70254"/>
      </p:ext>
    </p:extLst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5587"/>
            <a:ext cx="6096000" cy="32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95325" y="1295412"/>
            <a:ext cx="8001000" cy="276999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24366108"/>
      </p:ext>
    </p:extLst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1860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55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28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976016"/>
            <a:ext cx="7772400" cy="4308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6040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75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977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197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649"/>
            <a:ext cx="4040188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334649"/>
            <a:ext cx="4041775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63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6615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0216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7053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2"/>
            <a:ext cx="3008313" cy="3431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39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8894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6063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3431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2201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9" y="1549404"/>
            <a:ext cx="8725466" cy="213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300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438151"/>
            <a:ext cx="1943100" cy="324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781" y="438151"/>
            <a:ext cx="3491725" cy="324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87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63513"/>
            <a:ext cx="8391525" cy="1447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4622"/>
      </p:ext>
    </p:extLst>
  </p:cSld>
  <p:clrMapOvr>
    <a:masterClrMapping/>
  </p:clrMapOvr>
  <p:transition advClick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latin typeface="Arial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13D5D43-1F57-47BD-B7A4-B71A4B059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1015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04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75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977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48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649"/>
            <a:ext cx="4040188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334649"/>
            <a:ext cx="4041775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99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6070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9" y="1549404"/>
            <a:ext cx="8725466" cy="213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69482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1400" b="1" i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0"/>
              </a:spcBef>
              <a:defRPr sz="1400" b="1" i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1" i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E3E0DD0C-7677-4249-AC3D-A1E339272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3050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C186301-86CD-41AD-A400-F68540731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9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95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75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977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573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649"/>
            <a:ext cx="4040188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334649"/>
            <a:ext cx="4041775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564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519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9" y="1549404"/>
            <a:ext cx="8725466" cy="213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92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8194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5202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29321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0798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4230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2029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8223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87378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7085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84056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2207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6911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0" y="3605213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7937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0" y="1198563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defRPr/>
            </a:lvl1pPr>
            <a:lvl2pPr>
              <a:buClr>
                <a:srgbClr val="FFFF00"/>
              </a:buClr>
              <a:defRPr/>
            </a:lvl2pPr>
            <a:lvl3pPr>
              <a:buClr>
                <a:srgbClr val="FFFF00"/>
              </a:buClr>
              <a:defRPr/>
            </a:lvl3pPr>
            <a:lvl4pPr>
              <a:buClr>
                <a:srgbClr val="FFFF00"/>
              </a:buClr>
              <a:defRPr/>
            </a:lvl4pPr>
            <a:lvl5pPr>
              <a:buClr>
                <a:srgbClr val="FFFF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090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3209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0" y="1198563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6276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6276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62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0" y="1198563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286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267928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flipV="1">
            <a:off x="0" y="1198563"/>
            <a:ext cx="914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286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188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4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4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573786A-C0DE-4958-B1B3-3B29D1C81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194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4276094-FC70-4197-B177-82F8A39FC90E}" type="datetimeFigureOut">
              <a:rPr lang="en-US" sz="2400">
                <a:solidFill>
                  <a:prstClr val="black"/>
                </a:solidFill>
                <a:latin typeface="Times" charset="0"/>
                <a:ea typeface="ＭＳ Ｐゴシック" charset="0"/>
                <a:cs typeface="+mn-cs"/>
              </a:rPr>
              <a:pPr eaLnBrk="0" hangingPunct="0">
                <a:defRPr/>
              </a:pPr>
              <a:t>11/15/2019</a:t>
            </a:fld>
            <a:endParaRPr lang="en-US" sz="2400">
              <a:solidFill>
                <a:prstClr val="black"/>
              </a:solidFill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F229123-AA27-42CE-8FB2-3A3CE578A580}" type="slidenum">
              <a:rPr lang="en-US" sz="2400">
                <a:solidFill>
                  <a:prstClr val="black"/>
                </a:solidFill>
                <a:latin typeface="Times" charset="0"/>
                <a:ea typeface="ＭＳ Ｐゴシック" charset="0"/>
                <a:cs typeface="+mn-cs"/>
              </a:rPr>
              <a:pPr eaLnBrk="0" hangingPunct="0"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530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32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07692" y="548797"/>
            <a:ext cx="1189132" cy="29791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65E9B0-7DA8-466E-963D-86F25D5E43BA}" type="slidenum">
              <a:rPr lang="en-GB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947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C003CE-5828-4A88-A13D-500DEFC23F3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11/15/2019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5F94D4-F61A-9F46-BB59-6AE32B766C4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043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BFED2B3-4C40-475F-BC7E-B8C598C0C556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11/15/2019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571FF9D-E321-4137-8E17-AC688FB31C6C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368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EFCF4E-E9D7-4303-B460-0EAA545A0B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73B7BC-3B39-4C4A-8342-ED2DEA088E5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285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98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406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6261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479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2680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6840" y="1600204"/>
            <a:ext cx="3511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794" y="1600204"/>
            <a:ext cx="35131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168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42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0204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4681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2302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089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4389" y="0"/>
            <a:ext cx="196373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8414" y="0"/>
            <a:ext cx="574357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04143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27532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2641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56001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245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75758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062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66497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772511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887412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2740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6804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7184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81" y="3609980"/>
            <a:ext cx="7451725" cy="4308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2781" y="2809573"/>
            <a:ext cx="7451725" cy="492443"/>
          </a:xfrm>
        </p:spPr>
        <p:txBody>
          <a:bodyPr wrap="square">
            <a:spAutoFit/>
          </a:bodyPr>
          <a:lstStyle>
            <a:lvl1pPr>
              <a:defRPr sz="3200"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611188" y="3422662"/>
            <a:ext cx="8532812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2" descr="J:\Functions\BSP_GD\GMAPV\Rivaroxaban\LOGOS - Studies and More\Bayer Cross\Logo_Cross_Screen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01" y="302400"/>
            <a:ext cx="90872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6" y="3609975"/>
            <a:ext cx="7451724" cy="3693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2780" y="2871128"/>
            <a:ext cx="7451725" cy="430887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611188" y="3422662"/>
            <a:ext cx="8532812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2" descr="J:\Functions\BSP_GD\GMAPV\Rivaroxaban\LOGOS - Studies and More\Bayer Cross\Logo_Cross_Screen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01" y="302400"/>
            <a:ext cx="90872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1935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1192" y="1376363"/>
            <a:ext cx="8281987" cy="486092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6005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/>
          </p:nvPr>
        </p:nvSpPr>
        <p:spPr>
          <a:xfrm>
            <a:off x="612777" y="1824374"/>
            <a:ext cx="8280400" cy="4412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5008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612774" y="1376772"/>
            <a:ext cx="4032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22"/>
          </p:nvPr>
        </p:nvSpPr>
        <p:spPr>
          <a:xfrm>
            <a:off x="4860480" y="1376772"/>
            <a:ext cx="4032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512921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+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2"/>
          </p:nvPr>
        </p:nvSpPr>
        <p:spPr>
          <a:xfrm>
            <a:off x="612774" y="1825200"/>
            <a:ext cx="4032000" cy="441208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tabLst>
                <a:tab pos="1238250" algn="l"/>
              </a:tabLst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/>
          </p:nvPr>
        </p:nvSpPr>
        <p:spPr>
          <a:xfrm>
            <a:off x="4860480" y="1825200"/>
            <a:ext cx="4032000" cy="44120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211077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236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68518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19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93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857167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612000" y="1376772"/>
            <a:ext cx="8281175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60178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612000" y="1825200"/>
            <a:ext cx="8281175" cy="4365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1632084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611192" y="1376774"/>
            <a:ext cx="8281987" cy="2268537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42344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611192" y="1825200"/>
            <a:ext cx="8281987" cy="176371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9456732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/>
          </p:nvPr>
        </p:nvSpPr>
        <p:spPr>
          <a:xfrm>
            <a:off x="612774" y="1376772"/>
            <a:ext cx="8280401" cy="2268599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611192" y="3744000"/>
            <a:ext cx="8281987" cy="2493288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816992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/>
          </p:nvPr>
        </p:nvSpPr>
        <p:spPr>
          <a:xfrm>
            <a:off x="612774" y="1825200"/>
            <a:ext cx="8280401" cy="1764121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611192" y="3744000"/>
            <a:ext cx="8281987" cy="2493288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7152017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/>
          </p:nvPr>
        </p:nvSpPr>
        <p:spPr>
          <a:xfrm>
            <a:off x="612774" y="1376772"/>
            <a:ext cx="8280401" cy="2269812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805785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/>
          </p:nvPr>
        </p:nvSpPr>
        <p:spPr>
          <a:xfrm>
            <a:off x="612774" y="1825200"/>
            <a:ext cx="8280401" cy="1763774"/>
          </a:xfrm>
        </p:spPr>
        <p:txBody>
          <a:bodyPr/>
          <a:lstStyle>
            <a:lvl1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Click to edit Master text styles</a:t>
            </a:r>
          </a:p>
          <a:p>
            <a:pPr marL="268288" marR="0" lvl="1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Second level</a:t>
            </a:r>
          </a:p>
          <a:p>
            <a:pPr marL="268288" marR="0" lvl="2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Third level</a:t>
            </a:r>
          </a:p>
          <a:p>
            <a:pPr marL="268288" marR="0" lvl="3" indent="-268288" algn="l" defTabSz="91440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"/>
              <a:tabLst>
                <a:tab pos="1238250" algn="l"/>
              </a:tabLst>
              <a:defRPr/>
            </a:pPr>
            <a:r>
              <a:rPr lang="en-US" noProof="0" smtClean="0"/>
              <a:t>Fourth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0900287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81" y="3609980"/>
            <a:ext cx="7451725" cy="4308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2781" y="2809573"/>
            <a:ext cx="7451725" cy="492443"/>
          </a:xfrm>
        </p:spPr>
        <p:txBody>
          <a:bodyPr wrap="square">
            <a:spAutoFit/>
          </a:bodyPr>
          <a:lstStyle>
            <a:lvl1pPr>
              <a:defRPr sz="3200"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611188" y="3422662"/>
            <a:ext cx="8532812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2" descr="J:\Functions\BSP_GD\GMAPV\Rivaroxaban\LOGOS - Studies and More\Bayer Cross\Logo_Cross_Screen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01" y="302400"/>
            <a:ext cx="90872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5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6" y="3609975"/>
            <a:ext cx="7451724" cy="3693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spcBef>
                <a:spcPct val="20000"/>
              </a:spcBef>
              <a:buFont typeface="Wingdings" pitchFamily="2" charset="2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12780" y="2871128"/>
            <a:ext cx="7451725" cy="430887"/>
          </a:xfr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5" name="Line 38"/>
          <p:cNvSpPr>
            <a:spLocks noChangeShapeType="1"/>
          </p:cNvSpPr>
          <p:nvPr userDrawn="1"/>
        </p:nvSpPr>
        <p:spPr bwMode="auto">
          <a:xfrm flipV="1">
            <a:off x="611188" y="3422662"/>
            <a:ext cx="8532812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2" descr="J:\Functions\BSP_GD\GMAPV\Rivaroxaban\LOGOS - Studies and More\Bayer Cross\Logo_Cross_Screen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01" y="302400"/>
            <a:ext cx="90872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56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0545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12000" y="579893"/>
            <a:ext cx="8281175" cy="430887"/>
          </a:xfrm>
        </p:spPr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611192" y="1376363"/>
            <a:ext cx="8281987" cy="48609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3580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headlin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12777" y="1824374"/>
            <a:ext cx="8280400" cy="4412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12000" y="579893"/>
            <a:ext cx="8281175" cy="430887"/>
          </a:xfrm>
        </p:spPr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84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12774" y="1376772"/>
            <a:ext cx="4032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4860480" y="1376772"/>
            <a:ext cx="4032000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8509697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+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612774" y="1825200"/>
            <a:ext cx="4032000" cy="44120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4860480" y="1825200"/>
            <a:ext cx="4032000" cy="4412088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77977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18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text</a:t>
            </a:r>
            <a:endParaRPr lang="en-GB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7342292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8166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612000" y="1376772"/>
            <a:ext cx="8281175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 smtClean="0"/>
              <a:t>C</a:t>
            </a:r>
            <a:r>
              <a:rPr lang="en-US" noProof="0" dirty="0" smtClean="0"/>
              <a:t>lick on the icon</a:t>
            </a:r>
            <a:r>
              <a:rPr lang="hu-HU" noProof="0" dirty="0" smtClean="0"/>
              <a:t> t</a:t>
            </a:r>
            <a:r>
              <a:rPr lang="en-US" noProof="0" dirty="0" smtClean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34341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612000" y="1825200"/>
            <a:ext cx="8281175" cy="4365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 smtClean="0"/>
              <a:t>C</a:t>
            </a:r>
            <a:r>
              <a:rPr lang="en-US" noProof="0" dirty="0" smtClean="0"/>
              <a:t>lick on the icon</a:t>
            </a:r>
            <a:r>
              <a:rPr lang="hu-HU" noProof="0" dirty="0" smtClean="0"/>
              <a:t> t</a:t>
            </a:r>
            <a:r>
              <a:rPr lang="en-US" noProof="0" dirty="0" smtClean="0"/>
              <a:t>o insert a table</a:t>
            </a:r>
            <a:endParaRPr lang="en-GB" noProof="0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52038875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611192" y="1376774"/>
            <a:ext cx="8281987" cy="2268537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 smtClean="0"/>
              <a:t>C</a:t>
            </a:r>
            <a:r>
              <a:rPr lang="en-US" noProof="0" dirty="0" smtClean="0"/>
              <a:t>lick on the icon</a:t>
            </a:r>
            <a:r>
              <a:rPr lang="hu-HU" noProof="0" dirty="0" smtClean="0"/>
              <a:t> t</a:t>
            </a:r>
            <a:r>
              <a:rPr lang="en-US" noProof="0" dirty="0" smtClean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32338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48885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611192" y="1825200"/>
            <a:ext cx="8281987" cy="176371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 smtClean="0"/>
              <a:t>C</a:t>
            </a:r>
            <a:r>
              <a:rPr lang="en-US" noProof="0" dirty="0" smtClean="0"/>
              <a:t>lick on the icon</a:t>
            </a:r>
            <a:r>
              <a:rPr lang="hu-HU" noProof="0" dirty="0" smtClean="0"/>
              <a:t> t</a:t>
            </a:r>
            <a:r>
              <a:rPr lang="en-US" noProof="0" dirty="0" smtClean="0"/>
              <a:t>o insert a table</a:t>
            </a:r>
            <a:endParaRPr lang="en-GB" noProof="0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5330336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2774" y="1376772"/>
            <a:ext cx="8280401" cy="226859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611192" y="3744000"/>
            <a:ext cx="8281987" cy="2493288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 smtClean="0"/>
              <a:t>C</a:t>
            </a:r>
            <a:r>
              <a:rPr lang="en-US" noProof="0" dirty="0" smtClean="0"/>
              <a:t>lick on the icon</a:t>
            </a:r>
            <a:r>
              <a:rPr lang="hu-HU" noProof="0" dirty="0" smtClean="0"/>
              <a:t> t</a:t>
            </a:r>
            <a:r>
              <a:rPr lang="en-US" noProof="0" dirty="0" smtClean="0"/>
              <a:t>o insert a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0724837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text</a:t>
            </a:r>
            <a:endParaRPr lang="en-GB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2774" y="1825200"/>
            <a:ext cx="8280401" cy="176412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able Placeholder 2"/>
          <p:cNvSpPr>
            <a:spLocks noGrp="1"/>
          </p:cNvSpPr>
          <p:nvPr>
            <p:ph type="tbl" sz="quarter" idx="18" hasCustomPrompt="1"/>
          </p:nvPr>
        </p:nvSpPr>
        <p:spPr>
          <a:xfrm>
            <a:off x="611192" y="3744000"/>
            <a:ext cx="8281987" cy="2493288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 noProof="0" dirty="0" smtClean="0"/>
              <a:t>C</a:t>
            </a:r>
            <a:r>
              <a:rPr lang="en-US" noProof="0" dirty="0" smtClean="0"/>
              <a:t>lick on the icon</a:t>
            </a:r>
            <a:r>
              <a:rPr lang="hu-HU" noProof="0" dirty="0" smtClean="0"/>
              <a:t> t</a:t>
            </a:r>
            <a:r>
              <a:rPr lang="en-US" noProof="0" dirty="0" smtClean="0"/>
              <a:t>o insert a table</a:t>
            </a:r>
            <a:endParaRPr lang="en-GB" noProof="0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4841461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612774" y="1376772"/>
            <a:ext cx="8280401" cy="22698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63855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title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2774" y="3744000"/>
            <a:ext cx="8280401" cy="24932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612774" y="1825200"/>
            <a:ext cx="8280401" cy="176377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8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88698899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StAntonius_ziekenhuis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73" b="1567"/>
          <a:stretch>
            <a:fillRect/>
          </a:stretch>
        </p:blipFill>
        <p:spPr bwMode="auto">
          <a:xfrm>
            <a:off x="7662869" y="6313488"/>
            <a:ext cx="148113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0"/>
          <p:cNvSpPr>
            <a:spLocks/>
          </p:cNvSpPr>
          <p:nvPr/>
        </p:nvSpPr>
        <p:spPr bwMode="auto">
          <a:xfrm>
            <a:off x="185738" y="255595"/>
            <a:ext cx="8772525" cy="320675"/>
          </a:xfrm>
          <a:custGeom>
            <a:avLst/>
            <a:gdLst>
              <a:gd name="T0" fmla="*/ 3232 w 3232"/>
              <a:gd name="T1" fmla="*/ 109 h 109"/>
              <a:gd name="T2" fmla="*/ 32 w 3232"/>
              <a:gd name="T3" fmla="*/ 109 h 109"/>
              <a:gd name="T4" fmla="*/ 0 w 3232"/>
              <a:gd name="T5" fmla="*/ 77 h 109"/>
              <a:gd name="T6" fmla="*/ 0 w 3232"/>
              <a:gd name="T7" fmla="*/ 32 h 109"/>
              <a:gd name="T8" fmla="*/ 32 w 3232"/>
              <a:gd name="T9" fmla="*/ 0 h 109"/>
              <a:gd name="T10" fmla="*/ 3200 w 3232"/>
              <a:gd name="T11" fmla="*/ 0 h 109"/>
              <a:gd name="T12" fmla="*/ 3232 w 3232"/>
              <a:gd name="T13" fmla="*/ 32 h 109"/>
              <a:gd name="T14" fmla="*/ 3232 w 3232"/>
              <a:gd name="T15" fmla="*/ 109 h 1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32" h="109">
                <a:moveTo>
                  <a:pt x="3232" y="109"/>
                </a:moveTo>
                <a:cubicBezTo>
                  <a:pt x="32" y="109"/>
                  <a:pt x="32" y="109"/>
                  <a:pt x="32" y="109"/>
                </a:cubicBezTo>
                <a:cubicBezTo>
                  <a:pt x="14" y="109"/>
                  <a:pt x="0" y="94"/>
                  <a:pt x="0" y="77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3200" y="0"/>
                  <a:pt x="3200" y="0"/>
                  <a:pt x="3200" y="0"/>
                </a:cubicBezTo>
                <a:cubicBezTo>
                  <a:pt x="3217" y="0"/>
                  <a:pt x="3232" y="14"/>
                  <a:pt x="3232" y="32"/>
                </a:cubicBezTo>
                <a:lnTo>
                  <a:pt x="3232" y="109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91439" tIns="45719" rIns="91439" bIns="45719"/>
          <a:lstStyle/>
          <a:p>
            <a:pPr>
              <a:defRPr/>
            </a:pPr>
            <a:endParaRPr lang="he-IL" dirty="0">
              <a:solidFill>
                <a:srgbClr val="656667"/>
              </a:solidFill>
              <a:latin typeface="Arial"/>
              <a:cs typeface="Narkisim" pitchFamily="2" charset="-79"/>
            </a:endParaRPr>
          </a:p>
        </p:txBody>
      </p:sp>
      <p:sp>
        <p:nvSpPr>
          <p:cNvPr id="4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624872" y="6588137"/>
            <a:ext cx="2524730" cy="138499"/>
          </a:xfrm>
        </p:spPr>
        <p:txBody>
          <a:bodyPr/>
          <a:lstStyle>
            <a:lvl1pPr algn="r" rtl="1"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Titel presentatie | Naam auteur</a:t>
            </a:r>
            <a:r>
              <a:rPr lang="nl-NL" b="0"/>
              <a:t> | </a:t>
            </a:r>
            <a:fld id="{D897FB82-CE8F-4294-99EF-354CAFF5F9B7}" type="datetime4">
              <a:rPr lang="nl-NL" b="0"/>
              <a:pPr>
                <a:defRPr/>
              </a:pPr>
              <a:t>15 november 2019</a:t>
            </a:fld>
            <a:endParaRPr lang="nl-NL" b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1"/>
          </p:nvPr>
        </p:nvSpPr>
        <p:spPr>
          <a:xfrm>
            <a:off x="142830" y="6588137"/>
            <a:ext cx="174728" cy="138499"/>
          </a:xfrm>
        </p:spPr>
        <p:txBody>
          <a:bodyPr/>
          <a:lstStyle>
            <a:lvl1pPr rtl="1">
              <a:spcBef>
                <a:spcPct val="20000"/>
              </a:spcBef>
              <a:buFontTx/>
              <a:buChar char="•"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B59ADBE-2306-481E-84DA-E353E6BA038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163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StAntonius_ziekenhuis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73" b="1567"/>
          <a:stretch>
            <a:fillRect/>
          </a:stretch>
        </p:blipFill>
        <p:spPr bwMode="auto">
          <a:xfrm>
            <a:off x="7662869" y="6313488"/>
            <a:ext cx="148113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0"/>
          <p:cNvSpPr>
            <a:spLocks/>
          </p:cNvSpPr>
          <p:nvPr/>
        </p:nvSpPr>
        <p:spPr bwMode="auto">
          <a:xfrm>
            <a:off x="185738" y="255595"/>
            <a:ext cx="8772525" cy="320675"/>
          </a:xfrm>
          <a:custGeom>
            <a:avLst/>
            <a:gdLst>
              <a:gd name="T0" fmla="*/ 3232 w 3232"/>
              <a:gd name="T1" fmla="*/ 109 h 109"/>
              <a:gd name="T2" fmla="*/ 32 w 3232"/>
              <a:gd name="T3" fmla="*/ 109 h 109"/>
              <a:gd name="T4" fmla="*/ 0 w 3232"/>
              <a:gd name="T5" fmla="*/ 77 h 109"/>
              <a:gd name="T6" fmla="*/ 0 w 3232"/>
              <a:gd name="T7" fmla="*/ 32 h 109"/>
              <a:gd name="T8" fmla="*/ 32 w 3232"/>
              <a:gd name="T9" fmla="*/ 0 h 109"/>
              <a:gd name="T10" fmla="*/ 3200 w 3232"/>
              <a:gd name="T11" fmla="*/ 0 h 109"/>
              <a:gd name="T12" fmla="*/ 3232 w 3232"/>
              <a:gd name="T13" fmla="*/ 32 h 109"/>
              <a:gd name="T14" fmla="*/ 3232 w 3232"/>
              <a:gd name="T15" fmla="*/ 109 h 1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32" h="109">
                <a:moveTo>
                  <a:pt x="3232" y="109"/>
                </a:moveTo>
                <a:cubicBezTo>
                  <a:pt x="32" y="109"/>
                  <a:pt x="32" y="109"/>
                  <a:pt x="32" y="109"/>
                </a:cubicBezTo>
                <a:cubicBezTo>
                  <a:pt x="14" y="109"/>
                  <a:pt x="0" y="94"/>
                  <a:pt x="0" y="77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3200" y="0"/>
                  <a:pt x="3200" y="0"/>
                  <a:pt x="3200" y="0"/>
                </a:cubicBezTo>
                <a:cubicBezTo>
                  <a:pt x="3217" y="0"/>
                  <a:pt x="3232" y="14"/>
                  <a:pt x="3232" y="32"/>
                </a:cubicBezTo>
                <a:lnTo>
                  <a:pt x="3232" y="109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lIns="91439" tIns="45719" rIns="91439" bIns="45719"/>
          <a:lstStyle/>
          <a:p>
            <a:pPr>
              <a:defRPr/>
            </a:pPr>
            <a:endParaRPr lang="he-IL" dirty="0">
              <a:solidFill>
                <a:srgbClr val="656667"/>
              </a:solidFill>
              <a:latin typeface="Arial"/>
              <a:cs typeface="Narkisim" pitchFamily="2" charset="-79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325" y="884238"/>
            <a:ext cx="8255000" cy="442912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444502" y="1906593"/>
            <a:ext cx="8255000" cy="4433887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624872" y="6588137"/>
            <a:ext cx="2524730" cy="138499"/>
          </a:xfrm>
        </p:spPr>
        <p:txBody>
          <a:bodyPr/>
          <a:lstStyle>
            <a:lvl1pPr algn="r" rtl="1"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Titel presentatie | Naam auteur</a:t>
            </a:r>
            <a:r>
              <a:rPr lang="nl-NL" b="0"/>
              <a:t> | </a:t>
            </a:r>
            <a:fld id="{7C6931BF-FD42-4672-93FE-BAD8E688DEE2}" type="datetime4">
              <a:rPr lang="nl-NL" b="0"/>
              <a:pPr>
                <a:defRPr/>
              </a:pPr>
              <a:t>15 november 2019</a:t>
            </a:fld>
            <a:endParaRPr lang="nl-NL" b="0"/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42830" y="6588137"/>
            <a:ext cx="174728" cy="138499"/>
          </a:xfrm>
        </p:spPr>
        <p:txBody>
          <a:bodyPr/>
          <a:lstStyle>
            <a:lvl1pPr rtl="1">
              <a:spcBef>
                <a:spcPct val="20000"/>
              </a:spcBef>
              <a:buFontTx/>
              <a:buChar char="•"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7E526DF-27ED-4F43-99B5-7543746802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0113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87476-1626-47CD-BC36-FA22F40CAE2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0ACF-8FB4-4D5F-ABFE-51F1F79D8A4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42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525E4-40E5-48EA-84AD-9757982176C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AEB-C039-4B4C-BFB6-BE5C8270E35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128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B6F64-5C45-4802-AD56-B9ECC11E028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02A4D-0CEF-438A-BD81-F17614D9002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4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9601" y="274638"/>
            <a:ext cx="8415338" cy="51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9600" y="784800"/>
            <a:ext cx="8416800" cy="511200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2400" b="1" i="1">
                <a:solidFill>
                  <a:srgbClr val="B4EBFE"/>
                </a:solidFill>
                <a:cs typeface="+mn-cs"/>
              </a:defRPr>
            </a:lvl1pPr>
          </a:lstStyle>
          <a:p>
            <a:pPr>
              <a:defRPr/>
            </a:pPr>
            <a:fld id="{8F78F535-E3FB-4590-90C3-7E744267A4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2400" b="1" i="1">
                <a:solidFill>
                  <a:srgbClr val="B4EBFE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Author | 00 Month Year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2400" b="1" i="1">
                <a:solidFill>
                  <a:srgbClr val="B4EBFE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/>
              <a:t>Set area descriptor | Sub level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3562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B336-9BE3-41EC-8D74-F99D42628D6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A914-C862-4C0E-98F3-386755FDD5F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095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A0C4-5FE4-4833-83C0-9D4659923F0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7A57-765D-48F8-88BD-F9836E878EB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686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5716-DEB7-4D9F-81D2-B41DF61209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A4ED-2953-422D-A45A-52F4828D765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306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2015-27C0-4AA2-9A57-8DB8F5A88F9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C78F-FDFF-4463-AAE8-189FD535B18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921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6A3BC-34F6-4F7F-B266-6330F50CD6F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C8D5-4E61-4A58-AFB3-4F4287E9C55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069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B7B31-C8C7-4B75-9DF2-4C87E3B61C4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9C0D7-9A65-42FF-BAAE-793115D459F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141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AE44-92E6-40FE-B78B-0E7FA282805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DF1BD-513D-4F50-A2C2-0B8783FD892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6619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331A-5B72-484A-A35A-82CF4FB9A2A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9234F-1870-45D3-930F-1C33CE25668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551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BAE7-9FE1-45F1-99A2-B7E4417A277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C932D-DFA3-4BA7-9D03-DEAF406A20C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4665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6199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00538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85955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03572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2025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55310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0954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912878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03514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004467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70742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522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325" y="884238"/>
            <a:ext cx="8255000" cy="442912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444502" y="1906593"/>
            <a:ext cx="8255000" cy="4433887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903289" y="6588137"/>
            <a:ext cx="2246312" cy="138113"/>
          </a:xfrm>
          <a:prstGeom prst="rect">
            <a:avLst/>
          </a:prstGeom>
        </p:spPr>
        <p:txBody>
          <a:bodyPr/>
          <a:lstStyle>
            <a:lvl1pPr algn="r" rtl="1">
              <a:spcBef>
                <a:spcPct val="20000"/>
              </a:spcBef>
              <a:buFontTx/>
              <a:buChar char="•"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>
                <a:solidFill>
                  <a:srgbClr val="FFFFFF"/>
                </a:solidFill>
              </a:rPr>
              <a:t>Titel presentatie | Naam auteur | </a:t>
            </a:r>
            <a:fld id="{7C6931BF-FD42-4672-93FE-BAD8E688DEE2}" type="datetime4">
              <a:rPr lang="nl-NL">
                <a:solidFill>
                  <a:srgbClr val="FFFFFF"/>
                </a:solidFill>
              </a:rPr>
              <a:pPr>
                <a:defRPr/>
              </a:pPr>
              <a:t>15 november 2019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42881" y="6588137"/>
            <a:ext cx="174625" cy="138113"/>
          </a:xfrm>
          <a:prstGeom prst="rect">
            <a:avLst/>
          </a:prstGeom>
        </p:spPr>
        <p:txBody>
          <a:bodyPr/>
          <a:lstStyle>
            <a:lvl1pPr rtl="1">
              <a:spcBef>
                <a:spcPct val="20000"/>
              </a:spcBef>
              <a:buFontTx/>
              <a:buChar char="•"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7E526DF-27ED-4F43-99B5-754374680208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5974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9601" y="274638"/>
            <a:ext cx="8415338" cy="51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9600" y="784800"/>
            <a:ext cx="8416800" cy="511200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2400" b="1" i="1">
                <a:solidFill>
                  <a:srgbClr val="B4EBFE"/>
                </a:solidFill>
                <a:cs typeface="+mn-cs"/>
              </a:defRPr>
            </a:lvl1pPr>
          </a:lstStyle>
          <a:p>
            <a:pPr>
              <a:defRPr/>
            </a:pPr>
            <a:fld id="{8F78F535-E3FB-4590-90C3-7E744267A4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2400" b="1" i="1">
                <a:solidFill>
                  <a:srgbClr val="B4EBFE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Author | 00 Month Year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defRPr sz="2400" b="1" i="1">
                <a:solidFill>
                  <a:srgbClr val="B4EBFE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/>
              <a:t>Set area descriptor | Sub level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427147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7570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7" y="1376774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1577463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886969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10000" y="3764632"/>
            <a:ext cx="5724000" cy="816496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709559" y="4653136"/>
            <a:ext cx="5724884" cy="1296120"/>
          </a:xfrm>
        </p:spPr>
        <p:txBody>
          <a:bodyPr anchor="ctr" anchorCtr="0">
            <a:normAutofit/>
          </a:bodyPr>
          <a:lstStyle>
            <a:lvl1pPr algn="ctr">
              <a:buNone/>
              <a:defRPr sz="2400" baseline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Further text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24" y="290364"/>
            <a:ext cx="3363680" cy="10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316417" y="6423141"/>
            <a:ext cx="360040" cy="2462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290" fontAlgn="auto">
              <a:spcBef>
                <a:spcPts val="0"/>
              </a:spcBef>
              <a:spcAft>
                <a:spcPts val="0"/>
              </a:spcAft>
            </a:pPr>
            <a:fld id="{9594762C-9578-4745-A621-D6AEB00ED1F9}" type="slidenum">
              <a:rPr lang="en-GB" sz="1000">
                <a:solidFill>
                  <a:prstClr val="white"/>
                </a:solidFill>
              </a:rPr>
              <a:pPr algn="r" defTabSz="91429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6164537"/>
            <a:ext cx="7704856" cy="504825"/>
          </a:xfrm>
        </p:spPr>
        <p:txBody>
          <a:bodyPr lIns="0" anchor="b" anchorCtr="0">
            <a:normAutofit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Insert footnote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4000" y="188641"/>
            <a:ext cx="8280000" cy="720080"/>
          </a:xfrm>
        </p:spPr>
        <p:txBody>
          <a:bodyPr lIns="0" anchor="b" anchorCtr="0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43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footnot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4" y="1062000"/>
            <a:ext cx="9126000" cy="58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6271713"/>
            <a:ext cx="8478000" cy="504825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Footnotes here; minimum 12 </a:t>
            </a:r>
            <a:r>
              <a:rPr lang="en-GB" dirty="0" err="1" smtClean="0"/>
              <a:t>pt</a:t>
            </a:r>
            <a:r>
              <a:rPr lang="en-GB" dirty="0" smtClean="0"/>
              <a:t> font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78000" cy="720080"/>
          </a:xfrm>
        </p:spPr>
        <p:txBody>
          <a:bodyPr lIns="0" anchor="b" anchorCtr="0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271378"/>
            <a:ext cx="8478000" cy="4751387"/>
          </a:xfrm>
        </p:spPr>
        <p:txBody>
          <a:bodyPr lIns="0"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Content area is 23.55 cm wide; left margin for text = 0; use Arial 24 as the default</a:t>
            </a:r>
          </a:p>
          <a:p>
            <a:pPr lvl="0"/>
            <a:endParaRPr lang="en-US" dirty="0" smtClean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05120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290"/>
            <a:fld id="{799F422D-155B-463C-9155-1040BF892585}" type="slidenum">
              <a:rPr lang="en-GB" smtClean="0">
                <a:solidFill>
                  <a:srgbClr val="03497C"/>
                </a:solidFill>
              </a:rPr>
              <a:pPr defTabSz="914290"/>
              <a:t>‹#›</a:t>
            </a:fld>
            <a:endParaRPr lang="en-GB" dirty="0">
              <a:solidFill>
                <a:srgbClr val="03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subhead, footnot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4" y="1062000"/>
            <a:ext cx="9126000" cy="58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6271713"/>
            <a:ext cx="8478000" cy="504825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Footnotes here; minimum 12 </a:t>
            </a:r>
            <a:r>
              <a:rPr lang="en-GB" dirty="0" err="1" smtClean="0"/>
              <a:t>pt</a:t>
            </a:r>
            <a:r>
              <a:rPr lang="en-GB" dirty="0" smtClean="0"/>
              <a:t> font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78000" cy="720080"/>
          </a:xfrm>
        </p:spPr>
        <p:txBody>
          <a:bodyPr lIns="0" anchor="b" anchorCtr="0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271378"/>
            <a:ext cx="8478000" cy="428837"/>
          </a:xfrm>
        </p:spPr>
        <p:txBody>
          <a:bodyPr lIns="0"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 in Arial 24</a:t>
            </a:r>
          </a:p>
          <a:p>
            <a:pPr lvl="0"/>
            <a:endParaRPr lang="en-US" dirty="0" smtClean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05120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290"/>
            <a:fld id="{799F422D-155B-463C-9155-1040BF892585}" type="slidenum">
              <a:rPr lang="en-GB" smtClean="0">
                <a:solidFill>
                  <a:srgbClr val="03497C"/>
                </a:solidFill>
              </a:rPr>
              <a:pPr defTabSz="914290"/>
              <a:t>‹#›</a:t>
            </a:fld>
            <a:endParaRPr lang="en-GB" dirty="0">
              <a:solidFill>
                <a:srgbClr val="03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1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(bullets), footnot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062621"/>
            <a:ext cx="9126000" cy="58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6271713"/>
            <a:ext cx="8478000" cy="504825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Footnotes here; minimum 12 </a:t>
            </a:r>
            <a:r>
              <a:rPr lang="en-GB" dirty="0" err="1" smtClean="0"/>
              <a:t>pt</a:t>
            </a:r>
            <a:r>
              <a:rPr lang="en-GB" dirty="0" smtClean="0"/>
              <a:t> font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78000" cy="720080"/>
          </a:xfrm>
        </p:spPr>
        <p:txBody>
          <a:bodyPr lIns="0" anchor="b" anchorCtr="0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269478"/>
            <a:ext cx="8478000" cy="4751387"/>
          </a:xfrm>
        </p:spPr>
        <p:txBody>
          <a:bodyPr lIns="0"/>
          <a:lstStyle>
            <a:lvl1pPr marL="342900" indent="-342900">
              <a:buClr>
                <a:srgbClr val="AC2117"/>
              </a:buClr>
              <a:buSzPct val="125000"/>
              <a:buFont typeface="Arial" pitchFamily="34" charset="0"/>
              <a:buChar char="•"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1"/>
              </a:buClr>
              <a:buSzPct val="125000"/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1"/>
              </a:buClr>
              <a:buSzPct val="125000"/>
              <a:defRPr sz="18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1</a:t>
            </a:r>
          </a:p>
          <a:p>
            <a:pPr lvl="1"/>
            <a:r>
              <a:rPr lang="en-US" dirty="0" smtClean="0"/>
              <a:t>Sub bullet 2</a:t>
            </a:r>
          </a:p>
          <a:p>
            <a:pPr lvl="2"/>
            <a:r>
              <a:rPr lang="en-US" dirty="0" smtClean="0"/>
              <a:t>Sub bullet 3</a:t>
            </a:r>
          </a:p>
          <a:p>
            <a:pPr lvl="2"/>
            <a:endParaRPr 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120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290"/>
            <a:fld id="{799F422D-155B-463C-9155-1040BF892585}" type="slidenum">
              <a:rPr lang="en-GB" smtClean="0">
                <a:solidFill>
                  <a:srgbClr val="03497C"/>
                </a:solidFill>
              </a:rPr>
              <a:pPr defTabSz="914290"/>
              <a:t>‹#›</a:t>
            </a:fld>
            <a:endParaRPr lang="en-GB" dirty="0">
              <a:solidFill>
                <a:srgbClr val="03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8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062621"/>
            <a:ext cx="9126000" cy="58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6271713"/>
            <a:ext cx="8478000" cy="504825"/>
          </a:xfrm>
        </p:spPr>
        <p:txBody>
          <a:bodyPr lIns="0" anchor="b" anchorCtr="0"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Footnotes here; minimum 12 </a:t>
            </a:r>
            <a:r>
              <a:rPr lang="en-GB" dirty="0" err="1" smtClean="0"/>
              <a:t>pt</a:t>
            </a:r>
            <a:r>
              <a:rPr lang="en-GB" dirty="0" smtClean="0"/>
              <a:t> font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78000" cy="720080"/>
          </a:xfrm>
        </p:spPr>
        <p:txBody>
          <a:bodyPr lIns="0" anchor="b" anchorCtr="0"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120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290"/>
            <a:fld id="{799F422D-155B-463C-9155-1040BF892585}" type="slidenum">
              <a:rPr lang="en-GB" smtClean="0">
                <a:solidFill>
                  <a:srgbClr val="03497C"/>
                </a:solidFill>
              </a:rPr>
              <a:pPr defTabSz="914290"/>
              <a:t>‹#›</a:t>
            </a:fld>
            <a:endParaRPr lang="en-GB" dirty="0">
              <a:solidFill>
                <a:srgbClr val="03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0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9180512" cy="6944008"/>
            <a:chOff x="-36512" y="0"/>
            <a:chExt cx="9180512" cy="694400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36512" y="6687466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783110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3419947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0" y="0"/>
              <a:ext cx="0" cy="6944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36512" y="1484784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-27459" y="6166322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91018" y="0"/>
              <a:ext cx="0" cy="6944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33847" y="0"/>
              <a:ext cx="0" cy="6944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-27459" y="5423372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065750" y="0"/>
              <a:ext cx="0" cy="6944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064840" y="0"/>
              <a:ext cx="0" cy="6944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406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612000" y="1376772"/>
            <a:ext cx="8281175" cy="486051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 dirty="0" smtClean="0"/>
              <a:t>Click icon to add table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315146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(1 blo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73063" y="1263824"/>
            <a:ext cx="8539200" cy="369332"/>
          </a:xfrm>
        </p:spPr>
        <p:txBody>
          <a:bodyPr>
            <a:spAutoFit/>
          </a:bodyPr>
          <a:lstStyle>
            <a:lvl1pPr marL="0" indent="0">
              <a:buNone/>
              <a:defRPr sz="1800" b="1">
                <a:solidFill>
                  <a:srgbClr val="3F3F3F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87351" y="1797050"/>
            <a:ext cx="8535989" cy="42259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itchFamily="34" charset="0"/>
              <a:buChar char="‏"/>
              <a:tabLst/>
              <a:defRPr/>
            </a:lvl1pPr>
            <a:lvl2pPr marL="339725" marR="0" indent="-182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2pPr>
            <a:lvl3pPr marL="574675" marR="0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 sz="1600"/>
            </a:lvl3pPr>
            <a:lvl4pPr marL="796925" marR="0" indent="-182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4pPr>
            <a:lvl5pPr marL="971550" marR="0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Arial" pitchFamily="34" charset="0"/>
              <a:buChar char="‏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charset="-128"/>
                <a:cs typeface="Arial" pitchFamily="34" charset="0"/>
              </a:rPr>
              <a:t>Click to edit Master text styles</a:t>
            </a:r>
          </a:p>
          <a:p>
            <a:pPr marL="339725" marR="0" lvl="1" indent="-182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27" charset="-128"/>
                <a:cs typeface="Arial" pitchFamily="34" charset="0"/>
              </a:rPr>
              <a:t>Second level</a:t>
            </a:r>
          </a:p>
          <a:p>
            <a:pPr marL="574675" marR="0" lvl="2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27" charset="-128"/>
                <a:cs typeface="Arial" pitchFamily="34" charset="0"/>
              </a:rPr>
              <a:t>Third level</a:t>
            </a:r>
          </a:p>
          <a:p>
            <a:pPr marL="796925" marR="0" lvl="3" indent="-182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27" charset="-128"/>
                <a:cs typeface="Arial" pitchFamily="34" charset="0"/>
              </a:rPr>
              <a:t>Fourth level</a:t>
            </a:r>
          </a:p>
          <a:p>
            <a:pPr marL="971550" marR="0" lvl="4" indent="-1746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Geneva" pitchFamily="27" charset="-128"/>
                <a:cs typeface="Arial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Geneva" pitchFamily="27" charset="-128"/>
              <a:cs typeface="Arial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r">
              <a:defRPr sz="1000">
                <a:solidFill>
                  <a:srgbClr val="0668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DEF943-AEF7-4921-8D33-B72E9DFF68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2"/>
          </p:nvPr>
        </p:nvSpPr>
        <p:spPr>
          <a:xfrm>
            <a:off x="367200" y="6586450"/>
            <a:ext cx="7988400" cy="262800"/>
          </a:xfrm>
        </p:spPr>
        <p:txBody>
          <a:bodyPr lIns="0" anchor="b"/>
          <a:lstStyle>
            <a:lvl1pPr>
              <a:defRPr sz="1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26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" y="0"/>
            <a:ext cx="11153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577" y="164637"/>
            <a:ext cx="8136904" cy="1143000"/>
          </a:xfrm>
        </p:spPr>
        <p:txBody>
          <a:bodyPr anchor="t" anchorCtr="0"/>
          <a:lstStyle>
            <a:lvl1pPr algn="l"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Slide title 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27584" y="6362503"/>
            <a:ext cx="8136904" cy="383116"/>
          </a:xfrm>
        </p:spPr>
        <p:txBody>
          <a:bodyPr anchor="b"/>
          <a:lstStyle>
            <a:lvl1pPr marL="0" indent="0"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References here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755588" y="1316567"/>
            <a:ext cx="8137525" cy="4800600"/>
          </a:xfrm>
        </p:spPr>
        <p:txBody>
          <a:bodyPr/>
          <a:lstStyle>
            <a:lvl1pPr marL="180975" indent="-180975"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1526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1860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7629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8330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976014"/>
            <a:ext cx="7772400" cy="4308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32202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75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976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2823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646"/>
            <a:ext cx="4040188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34646"/>
            <a:ext cx="4041775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396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11526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4606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7053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3431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98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25961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6063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431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14966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9" y="1549402"/>
            <a:ext cx="8725466" cy="213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5799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438151"/>
            <a:ext cx="1943100" cy="324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776" y="438151"/>
            <a:ext cx="3491725" cy="324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940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63513"/>
            <a:ext cx="8391525" cy="1447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56396"/>
      </p:ext>
    </p:extLst>
  </p:cSld>
  <p:clrMapOvr>
    <a:masterClrMapping/>
  </p:clrMapOvr>
  <p:transition advClick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latin typeface="Arial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13D5D43-1F57-47BD-B7A4-B71A4B059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9954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6589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75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976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376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646"/>
            <a:ext cx="4040188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34646"/>
            <a:ext cx="4041775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850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0503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9" y="1549402"/>
            <a:ext cx="8725466" cy="213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6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4218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1400" b="1" i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0"/>
              </a:spcBef>
              <a:defRPr sz="1400" b="1" i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1" i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E3E0DD0C-7677-4249-AC3D-A1E339272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8225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400" b="1" i="0">
                <a:solidFill>
                  <a:srgbClr val="FFFFFF"/>
                </a:solidFill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C186301-86CD-41AD-A400-F68540731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16295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3574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75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976" y="1858152"/>
            <a:ext cx="3517900" cy="2376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9434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4646"/>
            <a:ext cx="4040188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34646"/>
            <a:ext cx="4041775" cy="8402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080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042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88392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9" y="1549402"/>
            <a:ext cx="8725466" cy="213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6446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9055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7382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44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312118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4123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3021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6038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5502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0837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4511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716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8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062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6840" y="1600204"/>
            <a:ext cx="3511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794" y="1600204"/>
            <a:ext cx="35131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87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1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94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11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785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982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9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4389" y="0"/>
            <a:ext cx="1963737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8414" y="0"/>
            <a:ext cx="574357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6177731" y="6565911"/>
            <a:ext cx="29274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1400" b="1" smtClean="0">
                <a:solidFill>
                  <a:srgbClr val="FFCC00"/>
                </a:solidFill>
              </a:rPr>
              <a:t>Updated slide kit, February 2006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742638" y="0"/>
            <a:ext cx="4026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B8DC6A0D-B415-455C-A4D5-4A75E62108A1}" type="slidenum">
              <a:rPr lang="en-GB" altLang="en-US" sz="1400" smtClean="0">
                <a:solidFill>
                  <a:srgbClr val="FFFFFF"/>
                </a:solidFill>
              </a:rPr>
              <a:pPr algn="ctr" eaLnBrk="1" hangingPunct="1">
                <a:defRPr/>
              </a:pPr>
              <a:t>‹#›</a:t>
            </a:fld>
            <a:endParaRPr lang="en-GB" altLang="en-US" sz="1400" smtClean="0">
              <a:solidFill>
                <a:srgbClr val="FFFFFF"/>
              </a:solidFill>
            </a:endParaRPr>
          </a:p>
        </p:txBody>
      </p:sp>
      <p:sp>
        <p:nvSpPr>
          <p:cNvPr id="1640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868488"/>
            <a:ext cx="8382000" cy="15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1640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706813"/>
            <a:ext cx="8382000" cy="1752600"/>
          </a:xfrm>
        </p:spPr>
        <p:txBody>
          <a:bodyPr/>
          <a:lstStyle>
            <a:lvl1pPr algn="ctr">
              <a:defRPr sz="1800" b="0"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46307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2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4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463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19250"/>
            <a:ext cx="41148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9250"/>
            <a:ext cx="41148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4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61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14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400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9914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842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5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52413"/>
            <a:ext cx="2095500" cy="6046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52413"/>
            <a:ext cx="6134100" cy="6046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64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6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408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11554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650" y="1408114"/>
            <a:ext cx="3943350" cy="311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400" y="1408114"/>
            <a:ext cx="3943350" cy="311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371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9194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9734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66165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57398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9638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269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15888"/>
            <a:ext cx="2066925" cy="440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1650" y="115888"/>
            <a:ext cx="6048375" cy="440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449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939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21245"/>
            <a:ext cx="7772400" cy="3792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30777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6468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286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0833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99127"/>
            <a:ext cx="77724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15063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3"/>
            <a:ext cx="4076700" cy="25391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95403"/>
            <a:ext cx="4076700" cy="25391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6895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8432"/>
            <a:ext cx="8229600" cy="37920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6211"/>
            <a:ext cx="4040188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6"/>
            <a:ext cx="4040188" cy="22052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436211"/>
            <a:ext cx="4041775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86"/>
            <a:ext cx="4041775" cy="22052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559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7964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0102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93419"/>
            <a:ext cx="3008313" cy="5416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914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14092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96506"/>
            <a:ext cx="5486400" cy="27084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72920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9452" y="1295400"/>
            <a:ext cx="7509748" cy="19697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657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055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8" y="533400"/>
            <a:ext cx="1137619" cy="2711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79150" y="533400"/>
            <a:ext cx="2893100" cy="271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4551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0802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4354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77743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850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2490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6260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6480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45978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5528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0651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186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5804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3352800"/>
            <a:ext cx="9144000" cy="0"/>
          </a:xfrm>
          <a:prstGeom prst="line">
            <a:avLst/>
          </a:prstGeom>
          <a:noFill/>
          <a:ln w="28575">
            <a:solidFill>
              <a:srgbClr val="62BD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b="1" i="1" smtClean="0">
              <a:solidFill>
                <a:srgbClr val="B4EBFE"/>
              </a:solidFill>
              <a:cs typeface="+mn-cs"/>
            </a:endParaRPr>
          </a:p>
        </p:txBody>
      </p:sp>
      <p:sp>
        <p:nvSpPr>
          <p:cNvPr id="123598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6" y="2868819"/>
            <a:ext cx="7997825" cy="379206"/>
          </a:xfrm>
        </p:spPr>
        <p:txBody>
          <a:bodyPr/>
          <a:lstStyle>
            <a:lvl1pPr>
              <a:defRPr sz="2800"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</a:t>
            </a:r>
            <a:r>
              <a:rPr lang="en-US" smtClean="0"/>
              <a:t>edit Master title style</a:t>
            </a:r>
            <a:endParaRPr lang="en-US" dirty="0"/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1"/>
            <a:ext cx="8001000" cy="276999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7007038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066800"/>
            <a:ext cx="8153400" cy="181588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46886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496639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43783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3352800"/>
            <a:ext cx="9144000" cy="0"/>
          </a:xfrm>
          <a:prstGeom prst="line">
            <a:avLst/>
          </a:prstGeom>
          <a:noFill/>
          <a:ln w="28575">
            <a:solidFill>
              <a:srgbClr val="7AC14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b="1" i="1" smtClean="0">
              <a:solidFill>
                <a:srgbClr val="B4EBFE"/>
              </a:solidFill>
              <a:cs typeface="+mn-cs"/>
            </a:endParaRPr>
          </a:p>
        </p:txBody>
      </p:sp>
      <p:sp>
        <p:nvSpPr>
          <p:cNvPr id="123598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6" y="2868819"/>
            <a:ext cx="7997825" cy="37920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</a:t>
            </a:r>
            <a:r>
              <a:rPr lang="en-US"/>
              <a:t>to </a:t>
            </a:r>
            <a:r>
              <a:rPr lang="en-US" smtClean="0"/>
              <a:t>edit Master title style</a:t>
            </a:r>
            <a:endParaRPr lang="en-US" dirty="0"/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1"/>
            <a:ext cx="8001000" cy="276999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664601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07540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1.jp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172212"/>
            <a:ext cx="3505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 userDrawn="1"/>
        </p:nvGrpSpPr>
        <p:grpSpPr>
          <a:xfrm>
            <a:off x="3430168" y="2362200"/>
            <a:ext cx="2282069" cy="1544048"/>
            <a:chOff x="3663951" y="2786063"/>
            <a:chExt cx="1811338" cy="12255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663951" y="2786063"/>
              <a:ext cx="1811338" cy="1225550"/>
            </a:xfrm>
            <a:custGeom>
              <a:avLst/>
              <a:gdLst>
                <a:gd name="T0" fmla="*/ 268 w 483"/>
                <a:gd name="T1" fmla="*/ 226 h 327"/>
                <a:gd name="T2" fmla="*/ 407 w 483"/>
                <a:gd name="T3" fmla="*/ 216 h 327"/>
                <a:gd name="T4" fmla="*/ 368 w 483"/>
                <a:gd name="T5" fmla="*/ 201 h 327"/>
                <a:gd name="T6" fmla="*/ 456 w 483"/>
                <a:gd name="T7" fmla="*/ 125 h 327"/>
                <a:gd name="T8" fmla="*/ 376 w 483"/>
                <a:gd name="T9" fmla="*/ 147 h 327"/>
                <a:gd name="T10" fmla="*/ 475 w 483"/>
                <a:gd name="T11" fmla="*/ 20 h 327"/>
                <a:gd name="T12" fmla="*/ 352 w 483"/>
                <a:gd name="T13" fmla="*/ 86 h 327"/>
                <a:gd name="T14" fmla="*/ 268 w 483"/>
                <a:gd name="T15" fmla="*/ 112 h 327"/>
                <a:gd name="T16" fmla="*/ 267 w 483"/>
                <a:gd name="T17" fmla="*/ 111 h 327"/>
                <a:gd name="T18" fmla="*/ 281 w 483"/>
                <a:gd name="T19" fmla="*/ 53 h 327"/>
                <a:gd name="T20" fmla="*/ 291 w 483"/>
                <a:gd name="T21" fmla="*/ 47 h 327"/>
                <a:gd name="T22" fmla="*/ 280 w 483"/>
                <a:gd name="T23" fmla="*/ 47 h 327"/>
                <a:gd name="T24" fmla="*/ 291 w 483"/>
                <a:gd name="T25" fmla="*/ 32 h 327"/>
                <a:gd name="T26" fmla="*/ 273 w 483"/>
                <a:gd name="T27" fmla="*/ 38 h 327"/>
                <a:gd name="T28" fmla="*/ 212 w 483"/>
                <a:gd name="T29" fmla="*/ 23 h 327"/>
                <a:gd name="T30" fmla="*/ 178 w 483"/>
                <a:gd name="T31" fmla="*/ 34 h 327"/>
                <a:gd name="T32" fmla="*/ 216 w 483"/>
                <a:gd name="T33" fmla="*/ 112 h 327"/>
                <a:gd name="T34" fmla="*/ 216 w 483"/>
                <a:gd name="T35" fmla="*/ 113 h 327"/>
                <a:gd name="T36" fmla="*/ 131 w 483"/>
                <a:gd name="T37" fmla="*/ 86 h 327"/>
                <a:gd name="T38" fmla="*/ 8 w 483"/>
                <a:gd name="T39" fmla="*/ 20 h 327"/>
                <a:gd name="T40" fmla="*/ 106 w 483"/>
                <a:gd name="T41" fmla="*/ 147 h 327"/>
                <a:gd name="T42" fmla="*/ 27 w 483"/>
                <a:gd name="T43" fmla="*/ 125 h 327"/>
                <a:gd name="T44" fmla="*/ 115 w 483"/>
                <a:gd name="T45" fmla="*/ 201 h 327"/>
                <a:gd name="T46" fmla="*/ 75 w 483"/>
                <a:gd name="T47" fmla="*/ 216 h 327"/>
                <a:gd name="T48" fmla="*/ 218 w 483"/>
                <a:gd name="T49" fmla="*/ 224 h 327"/>
                <a:gd name="T50" fmla="*/ 217 w 483"/>
                <a:gd name="T51" fmla="*/ 225 h 327"/>
                <a:gd name="T52" fmla="*/ 173 w 483"/>
                <a:gd name="T53" fmla="*/ 258 h 327"/>
                <a:gd name="T54" fmla="*/ 149 w 483"/>
                <a:gd name="T55" fmla="*/ 307 h 327"/>
                <a:gd name="T56" fmla="*/ 174 w 483"/>
                <a:gd name="T57" fmla="*/ 283 h 327"/>
                <a:gd name="T58" fmla="*/ 184 w 483"/>
                <a:gd name="T59" fmla="*/ 321 h 327"/>
                <a:gd name="T60" fmla="*/ 204 w 483"/>
                <a:gd name="T61" fmla="*/ 290 h 327"/>
                <a:gd name="T62" fmla="*/ 204 w 483"/>
                <a:gd name="T63" fmla="*/ 327 h 327"/>
                <a:gd name="T64" fmla="*/ 239 w 483"/>
                <a:gd name="T65" fmla="*/ 273 h 327"/>
                <a:gd name="T66" fmla="*/ 239 w 483"/>
                <a:gd name="T67" fmla="*/ 273 h 327"/>
                <a:gd name="T68" fmla="*/ 243 w 483"/>
                <a:gd name="T69" fmla="*/ 273 h 327"/>
                <a:gd name="T70" fmla="*/ 243 w 483"/>
                <a:gd name="T71" fmla="*/ 273 h 327"/>
                <a:gd name="T72" fmla="*/ 278 w 483"/>
                <a:gd name="T73" fmla="*/ 327 h 327"/>
                <a:gd name="T74" fmla="*/ 278 w 483"/>
                <a:gd name="T75" fmla="*/ 290 h 327"/>
                <a:gd name="T76" fmla="*/ 298 w 483"/>
                <a:gd name="T77" fmla="*/ 321 h 327"/>
                <a:gd name="T78" fmla="*/ 308 w 483"/>
                <a:gd name="T79" fmla="*/ 283 h 327"/>
                <a:gd name="T80" fmla="*/ 333 w 483"/>
                <a:gd name="T81" fmla="*/ 307 h 327"/>
                <a:gd name="T82" fmla="*/ 309 w 483"/>
                <a:gd name="T83" fmla="*/ 258 h 327"/>
                <a:gd name="T84" fmla="*/ 268 w 483"/>
                <a:gd name="T85" fmla="*/ 227 h 327"/>
                <a:gd name="T86" fmla="*/ 268 w 483"/>
                <a:gd name="T87" fmla="*/ 2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3" h="327">
                  <a:moveTo>
                    <a:pt x="268" y="226"/>
                  </a:moveTo>
                  <a:cubicBezTo>
                    <a:pt x="353" y="288"/>
                    <a:pt x="407" y="216"/>
                    <a:pt x="407" y="216"/>
                  </a:cubicBezTo>
                  <a:cubicBezTo>
                    <a:pt x="390" y="218"/>
                    <a:pt x="368" y="201"/>
                    <a:pt x="368" y="201"/>
                  </a:cubicBezTo>
                  <a:cubicBezTo>
                    <a:pt x="425" y="217"/>
                    <a:pt x="456" y="125"/>
                    <a:pt x="456" y="125"/>
                  </a:cubicBezTo>
                  <a:cubicBezTo>
                    <a:pt x="423" y="161"/>
                    <a:pt x="376" y="147"/>
                    <a:pt x="376" y="147"/>
                  </a:cubicBezTo>
                  <a:cubicBezTo>
                    <a:pt x="483" y="132"/>
                    <a:pt x="475" y="20"/>
                    <a:pt x="475" y="20"/>
                  </a:cubicBezTo>
                  <a:cubicBezTo>
                    <a:pt x="449" y="105"/>
                    <a:pt x="352" y="86"/>
                    <a:pt x="352" y="86"/>
                  </a:cubicBezTo>
                  <a:cubicBezTo>
                    <a:pt x="299" y="78"/>
                    <a:pt x="277" y="98"/>
                    <a:pt x="268" y="112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46" y="62"/>
                    <a:pt x="281" y="53"/>
                    <a:pt x="281" y="53"/>
                  </a:cubicBezTo>
                  <a:cubicBezTo>
                    <a:pt x="287" y="53"/>
                    <a:pt x="291" y="47"/>
                    <a:pt x="291" y="47"/>
                  </a:cubicBezTo>
                  <a:cubicBezTo>
                    <a:pt x="288" y="51"/>
                    <a:pt x="280" y="47"/>
                    <a:pt x="280" y="47"/>
                  </a:cubicBezTo>
                  <a:cubicBezTo>
                    <a:pt x="289" y="45"/>
                    <a:pt x="291" y="32"/>
                    <a:pt x="291" y="32"/>
                  </a:cubicBezTo>
                  <a:cubicBezTo>
                    <a:pt x="285" y="42"/>
                    <a:pt x="273" y="38"/>
                    <a:pt x="273" y="38"/>
                  </a:cubicBezTo>
                  <a:cubicBezTo>
                    <a:pt x="245" y="0"/>
                    <a:pt x="212" y="23"/>
                    <a:pt x="212" y="23"/>
                  </a:cubicBezTo>
                  <a:cubicBezTo>
                    <a:pt x="182" y="22"/>
                    <a:pt x="178" y="34"/>
                    <a:pt x="178" y="34"/>
                  </a:cubicBezTo>
                  <a:cubicBezTo>
                    <a:pt x="240" y="45"/>
                    <a:pt x="221" y="100"/>
                    <a:pt x="216" y="112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07" y="99"/>
                    <a:pt x="185" y="78"/>
                    <a:pt x="131" y="86"/>
                  </a:cubicBezTo>
                  <a:cubicBezTo>
                    <a:pt x="131" y="86"/>
                    <a:pt x="33" y="105"/>
                    <a:pt x="8" y="20"/>
                  </a:cubicBezTo>
                  <a:cubicBezTo>
                    <a:pt x="8" y="20"/>
                    <a:pt x="0" y="132"/>
                    <a:pt x="106" y="147"/>
                  </a:cubicBezTo>
                  <a:cubicBezTo>
                    <a:pt x="106" y="147"/>
                    <a:pt x="59" y="161"/>
                    <a:pt x="27" y="125"/>
                  </a:cubicBezTo>
                  <a:cubicBezTo>
                    <a:pt x="27" y="125"/>
                    <a:pt x="58" y="217"/>
                    <a:pt x="115" y="201"/>
                  </a:cubicBezTo>
                  <a:cubicBezTo>
                    <a:pt x="115" y="201"/>
                    <a:pt x="92" y="218"/>
                    <a:pt x="75" y="216"/>
                  </a:cubicBezTo>
                  <a:cubicBezTo>
                    <a:pt x="75" y="216"/>
                    <a:pt x="131" y="289"/>
                    <a:pt x="218" y="224"/>
                  </a:cubicBezTo>
                  <a:cubicBezTo>
                    <a:pt x="217" y="225"/>
                    <a:pt x="217" y="225"/>
                    <a:pt x="217" y="225"/>
                  </a:cubicBezTo>
                  <a:cubicBezTo>
                    <a:pt x="211" y="238"/>
                    <a:pt x="199" y="251"/>
                    <a:pt x="173" y="258"/>
                  </a:cubicBezTo>
                  <a:cubicBezTo>
                    <a:pt x="130" y="269"/>
                    <a:pt x="149" y="307"/>
                    <a:pt x="149" y="307"/>
                  </a:cubicBezTo>
                  <a:cubicBezTo>
                    <a:pt x="149" y="290"/>
                    <a:pt x="174" y="283"/>
                    <a:pt x="174" y="283"/>
                  </a:cubicBezTo>
                  <a:cubicBezTo>
                    <a:pt x="162" y="302"/>
                    <a:pt x="184" y="321"/>
                    <a:pt x="184" y="321"/>
                  </a:cubicBezTo>
                  <a:cubicBezTo>
                    <a:pt x="181" y="305"/>
                    <a:pt x="204" y="290"/>
                    <a:pt x="204" y="290"/>
                  </a:cubicBezTo>
                  <a:cubicBezTo>
                    <a:pt x="201" y="306"/>
                    <a:pt x="204" y="327"/>
                    <a:pt x="204" y="327"/>
                  </a:cubicBezTo>
                  <a:cubicBezTo>
                    <a:pt x="239" y="308"/>
                    <a:pt x="239" y="273"/>
                    <a:pt x="239" y="273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308"/>
                    <a:pt x="278" y="327"/>
                  </a:cubicBezTo>
                  <a:cubicBezTo>
                    <a:pt x="278" y="327"/>
                    <a:pt x="281" y="306"/>
                    <a:pt x="278" y="290"/>
                  </a:cubicBezTo>
                  <a:cubicBezTo>
                    <a:pt x="278" y="290"/>
                    <a:pt x="301" y="305"/>
                    <a:pt x="298" y="321"/>
                  </a:cubicBezTo>
                  <a:cubicBezTo>
                    <a:pt x="298" y="321"/>
                    <a:pt x="320" y="302"/>
                    <a:pt x="308" y="283"/>
                  </a:cubicBezTo>
                  <a:cubicBezTo>
                    <a:pt x="308" y="283"/>
                    <a:pt x="333" y="290"/>
                    <a:pt x="333" y="307"/>
                  </a:cubicBezTo>
                  <a:cubicBezTo>
                    <a:pt x="333" y="307"/>
                    <a:pt x="352" y="269"/>
                    <a:pt x="309" y="258"/>
                  </a:cubicBezTo>
                  <a:cubicBezTo>
                    <a:pt x="285" y="251"/>
                    <a:pt x="273" y="239"/>
                    <a:pt x="268" y="227"/>
                  </a:cubicBezTo>
                  <a:lnTo>
                    <a:pt x="268" y="226"/>
                  </a:lnTo>
                  <a:close/>
                </a:path>
              </a:pathLst>
            </a:custGeom>
            <a:solidFill>
              <a:srgbClr val="7A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508501" y="3265488"/>
              <a:ext cx="123825" cy="1238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12"/>
            <a:ext cx="7772400" cy="27084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03713"/>
            <a:ext cx="7772400" cy="249299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122372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295402"/>
            <a:ext cx="3924300" cy="23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295402"/>
            <a:ext cx="3924300" cy="2351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1622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0746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2624"/>
            <a:ext cx="8229600" cy="325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0087"/>
            <a:ext cx="40401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702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10087"/>
            <a:ext cx="40417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1702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57530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2803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233039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93424"/>
            <a:ext cx="3008313" cy="5416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7022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2"/>
            <a:ext cx="3008313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644070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96506"/>
            <a:ext cx="5486400" cy="27084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846459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3678" y="1219203"/>
            <a:ext cx="2806922" cy="1566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03949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489" y="614363"/>
            <a:ext cx="650050" cy="2635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4662" y="614363"/>
            <a:ext cx="1837426" cy="2635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01291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5587"/>
            <a:ext cx="6096000" cy="32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95325" y="1295412"/>
            <a:ext cx="8001000" cy="276999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02733725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3352800"/>
            <a:ext cx="9144000" cy="0"/>
          </a:xfrm>
          <a:prstGeom prst="line">
            <a:avLst/>
          </a:prstGeom>
          <a:noFill/>
          <a:ln w="28575">
            <a:solidFill>
              <a:srgbClr val="7AC14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 b="1" i="1" smtClean="0">
              <a:solidFill>
                <a:srgbClr val="B4EBFE"/>
              </a:solidFill>
              <a:cs typeface="+mn-cs"/>
            </a:endParaRPr>
          </a:p>
        </p:txBody>
      </p:sp>
      <p:sp>
        <p:nvSpPr>
          <p:cNvPr id="123598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6" y="2868819"/>
            <a:ext cx="7997825" cy="37920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</a:t>
            </a:r>
            <a:r>
              <a:rPr lang="en-US"/>
              <a:t>to </a:t>
            </a:r>
            <a:r>
              <a:rPr lang="en-US" smtClean="0"/>
              <a:t>edit Master title style</a:t>
            </a:r>
            <a:endParaRPr lang="en-US" dirty="0"/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1"/>
            <a:ext cx="8001000" cy="276999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21906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5663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57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26" Type="http://schemas.openxmlformats.org/officeDocument/2006/relationships/theme" Target="../theme/theme23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5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24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slideLayout" Target="../slideLayouts/slideLayout283.xml"/><Relationship Id="rId27" Type="http://schemas.openxmlformats.org/officeDocument/2006/relationships/image" Target="../media/image4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6712" r:id="rId1"/>
    <p:sldLayoutId id="2147486713" r:id="rId2"/>
    <p:sldLayoutId id="2147486714" r:id="rId3"/>
    <p:sldLayoutId id="2147486715" r:id="rId4"/>
    <p:sldLayoutId id="2147486716" r:id="rId5"/>
    <p:sldLayoutId id="2147486717" r:id="rId6"/>
    <p:sldLayoutId id="2147486718" r:id="rId7"/>
    <p:sldLayoutId id="2147486719" r:id="rId8"/>
    <p:sldLayoutId id="2147486720" r:id="rId9"/>
    <p:sldLayoutId id="2147486721" r:id="rId10"/>
    <p:sldLayoutId id="214748672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Font typeface="Verdana" pitchFamily="34" charset="0"/>
        <a:buChar char="-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defRPr sz="2400">
          <a:solidFill>
            <a:schemeClr val="tx1"/>
          </a:solidFill>
          <a:latin typeface="Verdana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Verdana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Verdana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Verdana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Verdana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Verdana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Verdana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3"/>
            <a:ext cx="8001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88975"/>
            <a:ext cx="60960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7772406" y="302754"/>
            <a:ext cx="1062869" cy="719137"/>
            <a:chOff x="3663951" y="2786063"/>
            <a:chExt cx="1811338" cy="12255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663951" y="2786063"/>
              <a:ext cx="1811338" cy="1225550"/>
            </a:xfrm>
            <a:custGeom>
              <a:avLst/>
              <a:gdLst>
                <a:gd name="T0" fmla="*/ 268 w 483"/>
                <a:gd name="T1" fmla="*/ 226 h 327"/>
                <a:gd name="T2" fmla="*/ 407 w 483"/>
                <a:gd name="T3" fmla="*/ 216 h 327"/>
                <a:gd name="T4" fmla="*/ 368 w 483"/>
                <a:gd name="T5" fmla="*/ 201 h 327"/>
                <a:gd name="T6" fmla="*/ 456 w 483"/>
                <a:gd name="T7" fmla="*/ 125 h 327"/>
                <a:gd name="T8" fmla="*/ 376 w 483"/>
                <a:gd name="T9" fmla="*/ 147 h 327"/>
                <a:gd name="T10" fmla="*/ 475 w 483"/>
                <a:gd name="T11" fmla="*/ 20 h 327"/>
                <a:gd name="T12" fmla="*/ 352 w 483"/>
                <a:gd name="T13" fmla="*/ 86 h 327"/>
                <a:gd name="T14" fmla="*/ 268 w 483"/>
                <a:gd name="T15" fmla="*/ 112 h 327"/>
                <a:gd name="T16" fmla="*/ 267 w 483"/>
                <a:gd name="T17" fmla="*/ 111 h 327"/>
                <a:gd name="T18" fmla="*/ 281 w 483"/>
                <a:gd name="T19" fmla="*/ 53 h 327"/>
                <a:gd name="T20" fmla="*/ 291 w 483"/>
                <a:gd name="T21" fmla="*/ 47 h 327"/>
                <a:gd name="T22" fmla="*/ 280 w 483"/>
                <a:gd name="T23" fmla="*/ 47 h 327"/>
                <a:gd name="T24" fmla="*/ 291 w 483"/>
                <a:gd name="T25" fmla="*/ 32 h 327"/>
                <a:gd name="T26" fmla="*/ 273 w 483"/>
                <a:gd name="T27" fmla="*/ 38 h 327"/>
                <a:gd name="T28" fmla="*/ 212 w 483"/>
                <a:gd name="T29" fmla="*/ 23 h 327"/>
                <a:gd name="T30" fmla="*/ 178 w 483"/>
                <a:gd name="T31" fmla="*/ 34 h 327"/>
                <a:gd name="T32" fmla="*/ 216 w 483"/>
                <a:gd name="T33" fmla="*/ 112 h 327"/>
                <a:gd name="T34" fmla="*/ 216 w 483"/>
                <a:gd name="T35" fmla="*/ 113 h 327"/>
                <a:gd name="T36" fmla="*/ 131 w 483"/>
                <a:gd name="T37" fmla="*/ 86 h 327"/>
                <a:gd name="T38" fmla="*/ 8 w 483"/>
                <a:gd name="T39" fmla="*/ 20 h 327"/>
                <a:gd name="T40" fmla="*/ 106 w 483"/>
                <a:gd name="T41" fmla="*/ 147 h 327"/>
                <a:gd name="T42" fmla="*/ 27 w 483"/>
                <a:gd name="T43" fmla="*/ 125 h 327"/>
                <a:gd name="T44" fmla="*/ 115 w 483"/>
                <a:gd name="T45" fmla="*/ 201 h 327"/>
                <a:gd name="T46" fmla="*/ 75 w 483"/>
                <a:gd name="T47" fmla="*/ 216 h 327"/>
                <a:gd name="T48" fmla="*/ 218 w 483"/>
                <a:gd name="T49" fmla="*/ 224 h 327"/>
                <a:gd name="T50" fmla="*/ 217 w 483"/>
                <a:gd name="T51" fmla="*/ 225 h 327"/>
                <a:gd name="T52" fmla="*/ 173 w 483"/>
                <a:gd name="T53" fmla="*/ 258 h 327"/>
                <a:gd name="T54" fmla="*/ 149 w 483"/>
                <a:gd name="T55" fmla="*/ 307 h 327"/>
                <a:gd name="T56" fmla="*/ 174 w 483"/>
                <a:gd name="T57" fmla="*/ 283 h 327"/>
                <a:gd name="T58" fmla="*/ 184 w 483"/>
                <a:gd name="T59" fmla="*/ 321 h 327"/>
                <a:gd name="T60" fmla="*/ 204 w 483"/>
                <a:gd name="T61" fmla="*/ 290 h 327"/>
                <a:gd name="T62" fmla="*/ 204 w 483"/>
                <a:gd name="T63" fmla="*/ 327 h 327"/>
                <a:gd name="T64" fmla="*/ 239 w 483"/>
                <a:gd name="T65" fmla="*/ 273 h 327"/>
                <a:gd name="T66" fmla="*/ 239 w 483"/>
                <a:gd name="T67" fmla="*/ 273 h 327"/>
                <a:gd name="T68" fmla="*/ 243 w 483"/>
                <a:gd name="T69" fmla="*/ 273 h 327"/>
                <a:gd name="T70" fmla="*/ 243 w 483"/>
                <a:gd name="T71" fmla="*/ 273 h 327"/>
                <a:gd name="T72" fmla="*/ 278 w 483"/>
                <a:gd name="T73" fmla="*/ 327 h 327"/>
                <a:gd name="T74" fmla="*/ 278 w 483"/>
                <a:gd name="T75" fmla="*/ 290 h 327"/>
                <a:gd name="T76" fmla="*/ 298 w 483"/>
                <a:gd name="T77" fmla="*/ 321 h 327"/>
                <a:gd name="T78" fmla="*/ 308 w 483"/>
                <a:gd name="T79" fmla="*/ 283 h 327"/>
                <a:gd name="T80" fmla="*/ 333 w 483"/>
                <a:gd name="T81" fmla="*/ 307 h 327"/>
                <a:gd name="T82" fmla="*/ 309 w 483"/>
                <a:gd name="T83" fmla="*/ 258 h 327"/>
                <a:gd name="T84" fmla="*/ 268 w 483"/>
                <a:gd name="T85" fmla="*/ 227 h 327"/>
                <a:gd name="T86" fmla="*/ 268 w 483"/>
                <a:gd name="T87" fmla="*/ 2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3" h="327">
                  <a:moveTo>
                    <a:pt x="268" y="226"/>
                  </a:moveTo>
                  <a:cubicBezTo>
                    <a:pt x="353" y="288"/>
                    <a:pt x="407" y="216"/>
                    <a:pt x="407" y="216"/>
                  </a:cubicBezTo>
                  <a:cubicBezTo>
                    <a:pt x="390" y="218"/>
                    <a:pt x="368" y="201"/>
                    <a:pt x="368" y="201"/>
                  </a:cubicBezTo>
                  <a:cubicBezTo>
                    <a:pt x="425" y="217"/>
                    <a:pt x="456" y="125"/>
                    <a:pt x="456" y="125"/>
                  </a:cubicBezTo>
                  <a:cubicBezTo>
                    <a:pt x="423" y="161"/>
                    <a:pt x="376" y="147"/>
                    <a:pt x="376" y="147"/>
                  </a:cubicBezTo>
                  <a:cubicBezTo>
                    <a:pt x="483" y="132"/>
                    <a:pt x="475" y="20"/>
                    <a:pt x="475" y="20"/>
                  </a:cubicBezTo>
                  <a:cubicBezTo>
                    <a:pt x="449" y="105"/>
                    <a:pt x="352" y="86"/>
                    <a:pt x="352" y="86"/>
                  </a:cubicBezTo>
                  <a:cubicBezTo>
                    <a:pt x="299" y="78"/>
                    <a:pt x="277" y="98"/>
                    <a:pt x="268" y="112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46" y="62"/>
                    <a:pt x="281" y="53"/>
                    <a:pt x="281" y="53"/>
                  </a:cubicBezTo>
                  <a:cubicBezTo>
                    <a:pt x="287" y="53"/>
                    <a:pt x="291" y="47"/>
                    <a:pt x="291" y="47"/>
                  </a:cubicBezTo>
                  <a:cubicBezTo>
                    <a:pt x="288" y="51"/>
                    <a:pt x="280" y="47"/>
                    <a:pt x="280" y="47"/>
                  </a:cubicBezTo>
                  <a:cubicBezTo>
                    <a:pt x="289" y="45"/>
                    <a:pt x="291" y="32"/>
                    <a:pt x="291" y="32"/>
                  </a:cubicBezTo>
                  <a:cubicBezTo>
                    <a:pt x="285" y="42"/>
                    <a:pt x="273" y="38"/>
                    <a:pt x="273" y="38"/>
                  </a:cubicBezTo>
                  <a:cubicBezTo>
                    <a:pt x="245" y="0"/>
                    <a:pt x="212" y="23"/>
                    <a:pt x="212" y="23"/>
                  </a:cubicBezTo>
                  <a:cubicBezTo>
                    <a:pt x="182" y="22"/>
                    <a:pt x="178" y="34"/>
                    <a:pt x="178" y="34"/>
                  </a:cubicBezTo>
                  <a:cubicBezTo>
                    <a:pt x="240" y="45"/>
                    <a:pt x="221" y="100"/>
                    <a:pt x="216" y="112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07" y="99"/>
                    <a:pt x="185" y="78"/>
                    <a:pt x="131" y="86"/>
                  </a:cubicBezTo>
                  <a:cubicBezTo>
                    <a:pt x="131" y="86"/>
                    <a:pt x="33" y="105"/>
                    <a:pt x="8" y="20"/>
                  </a:cubicBezTo>
                  <a:cubicBezTo>
                    <a:pt x="8" y="20"/>
                    <a:pt x="0" y="132"/>
                    <a:pt x="106" y="147"/>
                  </a:cubicBezTo>
                  <a:cubicBezTo>
                    <a:pt x="106" y="147"/>
                    <a:pt x="59" y="161"/>
                    <a:pt x="27" y="125"/>
                  </a:cubicBezTo>
                  <a:cubicBezTo>
                    <a:pt x="27" y="125"/>
                    <a:pt x="58" y="217"/>
                    <a:pt x="115" y="201"/>
                  </a:cubicBezTo>
                  <a:cubicBezTo>
                    <a:pt x="115" y="201"/>
                    <a:pt x="92" y="218"/>
                    <a:pt x="75" y="216"/>
                  </a:cubicBezTo>
                  <a:cubicBezTo>
                    <a:pt x="75" y="216"/>
                    <a:pt x="131" y="289"/>
                    <a:pt x="218" y="224"/>
                  </a:cubicBezTo>
                  <a:cubicBezTo>
                    <a:pt x="217" y="225"/>
                    <a:pt x="217" y="225"/>
                    <a:pt x="217" y="225"/>
                  </a:cubicBezTo>
                  <a:cubicBezTo>
                    <a:pt x="211" y="238"/>
                    <a:pt x="199" y="251"/>
                    <a:pt x="173" y="258"/>
                  </a:cubicBezTo>
                  <a:cubicBezTo>
                    <a:pt x="130" y="269"/>
                    <a:pt x="149" y="307"/>
                    <a:pt x="149" y="307"/>
                  </a:cubicBezTo>
                  <a:cubicBezTo>
                    <a:pt x="149" y="290"/>
                    <a:pt x="174" y="283"/>
                    <a:pt x="174" y="283"/>
                  </a:cubicBezTo>
                  <a:cubicBezTo>
                    <a:pt x="162" y="302"/>
                    <a:pt x="184" y="321"/>
                    <a:pt x="184" y="321"/>
                  </a:cubicBezTo>
                  <a:cubicBezTo>
                    <a:pt x="181" y="305"/>
                    <a:pt x="204" y="290"/>
                    <a:pt x="204" y="290"/>
                  </a:cubicBezTo>
                  <a:cubicBezTo>
                    <a:pt x="201" y="306"/>
                    <a:pt x="204" y="327"/>
                    <a:pt x="204" y="327"/>
                  </a:cubicBezTo>
                  <a:cubicBezTo>
                    <a:pt x="239" y="308"/>
                    <a:pt x="239" y="273"/>
                    <a:pt x="239" y="273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308"/>
                    <a:pt x="278" y="327"/>
                  </a:cubicBezTo>
                  <a:cubicBezTo>
                    <a:pt x="278" y="327"/>
                    <a:pt x="281" y="306"/>
                    <a:pt x="278" y="290"/>
                  </a:cubicBezTo>
                  <a:cubicBezTo>
                    <a:pt x="278" y="290"/>
                    <a:pt x="301" y="305"/>
                    <a:pt x="298" y="321"/>
                  </a:cubicBezTo>
                  <a:cubicBezTo>
                    <a:pt x="298" y="321"/>
                    <a:pt x="320" y="302"/>
                    <a:pt x="308" y="283"/>
                  </a:cubicBezTo>
                  <a:cubicBezTo>
                    <a:pt x="308" y="283"/>
                    <a:pt x="333" y="290"/>
                    <a:pt x="333" y="307"/>
                  </a:cubicBezTo>
                  <a:cubicBezTo>
                    <a:pt x="333" y="307"/>
                    <a:pt x="352" y="269"/>
                    <a:pt x="309" y="258"/>
                  </a:cubicBezTo>
                  <a:cubicBezTo>
                    <a:pt x="285" y="251"/>
                    <a:pt x="273" y="239"/>
                    <a:pt x="268" y="227"/>
                  </a:cubicBezTo>
                  <a:lnTo>
                    <a:pt x="268" y="226"/>
                  </a:lnTo>
                  <a:close/>
                </a:path>
              </a:pathLst>
            </a:custGeom>
            <a:solidFill>
              <a:srgbClr val="7AC14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508501" y="3265488"/>
              <a:ext cx="123825" cy="1238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9682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203" r:id="rId1"/>
    <p:sldLayoutId id="2147487204" r:id="rId2"/>
    <p:sldLayoutId id="2147487205" r:id="rId3"/>
    <p:sldLayoutId id="2147487206" r:id="rId4"/>
    <p:sldLayoutId id="2147487207" r:id="rId5"/>
    <p:sldLayoutId id="2147487208" r:id="rId6"/>
    <p:sldLayoutId id="2147487209" r:id="rId7"/>
    <p:sldLayoutId id="2147487210" r:id="rId8"/>
    <p:sldLayoutId id="2147487211" r:id="rId9"/>
    <p:sldLayoutId id="2147487212" r:id="rId10"/>
    <p:sldLayoutId id="2147487213" r:id="rId11"/>
    <p:sldLayoutId id="2147487214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buChar char="•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1313" indent="-339725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buChar char="►"/>
        <a:defRPr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5699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7AC142"/>
        </a:buClr>
        <a:buFont typeface="Wingdings" pitchFamily="2" charset="2"/>
        <a:buChar char="§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7985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271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4843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6pPr>
      <a:lvl7pPr marL="19415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7pPr>
      <a:lvl8pPr marL="23987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8pPr>
      <a:lvl9pPr marL="28559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3"/>
            <a:ext cx="8001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88975"/>
            <a:ext cx="60960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72406" y="302754"/>
            <a:ext cx="1062869" cy="719137"/>
            <a:chOff x="3663951" y="2786063"/>
            <a:chExt cx="1811338" cy="12255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663951" y="2786063"/>
              <a:ext cx="1811338" cy="1225550"/>
            </a:xfrm>
            <a:custGeom>
              <a:avLst/>
              <a:gdLst>
                <a:gd name="T0" fmla="*/ 268 w 483"/>
                <a:gd name="T1" fmla="*/ 226 h 327"/>
                <a:gd name="T2" fmla="*/ 407 w 483"/>
                <a:gd name="T3" fmla="*/ 216 h 327"/>
                <a:gd name="T4" fmla="*/ 368 w 483"/>
                <a:gd name="T5" fmla="*/ 201 h 327"/>
                <a:gd name="T6" fmla="*/ 456 w 483"/>
                <a:gd name="T7" fmla="*/ 125 h 327"/>
                <a:gd name="T8" fmla="*/ 376 w 483"/>
                <a:gd name="T9" fmla="*/ 147 h 327"/>
                <a:gd name="T10" fmla="*/ 475 w 483"/>
                <a:gd name="T11" fmla="*/ 20 h 327"/>
                <a:gd name="T12" fmla="*/ 352 w 483"/>
                <a:gd name="T13" fmla="*/ 86 h 327"/>
                <a:gd name="T14" fmla="*/ 268 w 483"/>
                <a:gd name="T15" fmla="*/ 112 h 327"/>
                <a:gd name="T16" fmla="*/ 267 w 483"/>
                <a:gd name="T17" fmla="*/ 111 h 327"/>
                <a:gd name="T18" fmla="*/ 281 w 483"/>
                <a:gd name="T19" fmla="*/ 53 h 327"/>
                <a:gd name="T20" fmla="*/ 291 w 483"/>
                <a:gd name="T21" fmla="*/ 47 h 327"/>
                <a:gd name="T22" fmla="*/ 280 w 483"/>
                <a:gd name="T23" fmla="*/ 47 h 327"/>
                <a:gd name="T24" fmla="*/ 291 w 483"/>
                <a:gd name="T25" fmla="*/ 32 h 327"/>
                <a:gd name="T26" fmla="*/ 273 w 483"/>
                <a:gd name="T27" fmla="*/ 38 h 327"/>
                <a:gd name="T28" fmla="*/ 212 w 483"/>
                <a:gd name="T29" fmla="*/ 23 h 327"/>
                <a:gd name="T30" fmla="*/ 178 w 483"/>
                <a:gd name="T31" fmla="*/ 34 h 327"/>
                <a:gd name="T32" fmla="*/ 216 w 483"/>
                <a:gd name="T33" fmla="*/ 112 h 327"/>
                <a:gd name="T34" fmla="*/ 216 w 483"/>
                <a:gd name="T35" fmla="*/ 113 h 327"/>
                <a:gd name="T36" fmla="*/ 131 w 483"/>
                <a:gd name="T37" fmla="*/ 86 h 327"/>
                <a:gd name="T38" fmla="*/ 8 w 483"/>
                <a:gd name="T39" fmla="*/ 20 h 327"/>
                <a:gd name="T40" fmla="*/ 106 w 483"/>
                <a:gd name="T41" fmla="*/ 147 h 327"/>
                <a:gd name="T42" fmla="*/ 27 w 483"/>
                <a:gd name="T43" fmla="*/ 125 h 327"/>
                <a:gd name="T44" fmla="*/ 115 w 483"/>
                <a:gd name="T45" fmla="*/ 201 h 327"/>
                <a:gd name="T46" fmla="*/ 75 w 483"/>
                <a:gd name="T47" fmla="*/ 216 h 327"/>
                <a:gd name="T48" fmla="*/ 218 w 483"/>
                <a:gd name="T49" fmla="*/ 224 h 327"/>
                <a:gd name="T50" fmla="*/ 217 w 483"/>
                <a:gd name="T51" fmla="*/ 225 h 327"/>
                <a:gd name="T52" fmla="*/ 173 w 483"/>
                <a:gd name="T53" fmla="*/ 258 h 327"/>
                <a:gd name="T54" fmla="*/ 149 w 483"/>
                <a:gd name="T55" fmla="*/ 307 h 327"/>
                <a:gd name="T56" fmla="*/ 174 w 483"/>
                <a:gd name="T57" fmla="*/ 283 h 327"/>
                <a:gd name="T58" fmla="*/ 184 w 483"/>
                <a:gd name="T59" fmla="*/ 321 h 327"/>
                <a:gd name="T60" fmla="*/ 204 w 483"/>
                <a:gd name="T61" fmla="*/ 290 h 327"/>
                <a:gd name="T62" fmla="*/ 204 w 483"/>
                <a:gd name="T63" fmla="*/ 327 h 327"/>
                <a:gd name="T64" fmla="*/ 239 w 483"/>
                <a:gd name="T65" fmla="*/ 273 h 327"/>
                <a:gd name="T66" fmla="*/ 239 w 483"/>
                <a:gd name="T67" fmla="*/ 273 h 327"/>
                <a:gd name="T68" fmla="*/ 243 w 483"/>
                <a:gd name="T69" fmla="*/ 273 h 327"/>
                <a:gd name="T70" fmla="*/ 243 w 483"/>
                <a:gd name="T71" fmla="*/ 273 h 327"/>
                <a:gd name="T72" fmla="*/ 278 w 483"/>
                <a:gd name="T73" fmla="*/ 327 h 327"/>
                <a:gd name="T74" fmla="*/ 278 w 483"/>
                <a:gd name="T75" fmla="*/ 290 h 327"/>
                <a:gd name="T76" fmla="*/ 298 w 483"/>
                <a:gd name="T77" fmla="*/ 321 h 327"/>
                <a:gd name="T78" fmla="*/ 308 w 483"/>
                <a:gd name="T79" fmla="*/ 283 h 327"/>
                <a:gd name="T80" fmla="*/ 333 w 483"/>
                <a:gd name="T81" fmla="*/ 307 h 327"/>
                <a:gd name="T82" fmla="*/ 309 w 483"/>
                <a:gd name="T83" fmla="*/ 258 h 327"/>
                <a:gd name="T84" fmla="*/ 268 w 483"/>
                <a:gd name="T85" fmla="*/ 227 h 327"/>
                <a:gd name="T86" fmla="*/ 268 w 483"/>
                <a:gd name="T87" fmla="*/ 2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3" h="327">
                  <a:moveTo>
                    <a:pt x="268" y="226"/>
                  </a:moveTo>
                  <a:cubicBezTo>
                    <a:pt x="353" y="288"/>
                    <a:pt x="407" y="216"/>
                    <a:pt x="407" y="216"/>
                  </a:cubicBezTo>
                  <a:cubicBezTo>
                    <a:pt x="390" y="218"/>
                    <a:pt x="368" y="201"/>
                    <a:pt x="368" y="201"/>
                  </a:cubicBezTo>
                  <a:cubicBezTo>
                    <a:pt x="425" y="217"/>
                    <a:pt x="456" y="125"/>
                    <a:pt x="456" y="125"/>
                  </a:cubicBezTo>
                  <a:cubicBezTo>
                    <a:pt x="423" y="161"/>
                    <a:pt x="376" y="147"/>
                    <a:pt x="376" y="147"/>
                  </a:cubicBezTo>
                  <a:cubicBezTo>
                    <a:pt x="483" y="132"/>
                    <a:pt x="475" y="20"/>
                    <a:pt x="475" y="20"/>
                  </a:cubicBezTo>
                  <a:cubicBezTo>
                    <a:pt x="449" y="105"/>
                    <a:pt x="352" y="86"/>
                    <a:pt x="352" y="86"/>
                  </a:cubicBezTo>
                  <a:cubicBezTo>
                    <a:pt x="299" y="78"/>
                    <a:pt x="277" y="98"/>
                    <a:pt x="268" y="112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46" y="62"/>
                    <a:pt x="281" y="53"/>
                    <a:pt x="281" y="53"/>
                  </a:cubicBezTo>
                  <a:cubicBezTo>
                    <a:pt x="287" y="53"/>
                    <a:pt x="291" y="47"/>
                    <a:pt x="291" y="47"/>
                  </a:cubicBezTo>
                  <a:cubicBezTo>
                    <a:pt x="288" y="51"/>
                    <a:pt x="280" y="47"/>
                    <a:pt x="280" y="47"/>
                  </a:cubicBezTo>
                  <a:cubicBezTo>
                    <a:pt x="289" y="45"/>
                    <a:pt x="291" y="32"/>
                    <a:pt x="291" y="32"/>
                  </a:cubicBezTo>
                  <a:cubicBezTo>
                    <a:pt x="285" y="42"/>
                    <a:pt x="273" y="38"/>
                    <a:pt x="273" y="38"/>
                  </a:cubicBezTo>
                  <a:cubicBezTo>
                    <a:pt x="245" y="0"/>
                    <a:pt x="212" y="23"/>
                    <a:pt x="212" y="23"/>
                  </a:cubicBezTo>
                  <a:cubicBezTo>
                    <a:pt x="182" y="22"/>
                    <a:pt x="178" y="34"/>
                    <a:pt x="178" y="34"/>
                  </a:cubicBezTo>
                  <a:cubicBezTo>
                    <a:pt x="240" y="45"/>
                    <a:pt x="221" y="100"/>
                    <a:pt x="216" y="112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07" y="99"/>
                    <a:pt x="185" y="78"/>
                    <a:pt x="131" y="86"/>
                  </a:cubicBezTo>
                  <a:cubicBezTo>
                    <a:pt x="131" y="86"/>
                    <a:pt x="33" y="105"/>
                    <a:pt x="8" y="20"/>
                  </a:cubicBezTo>
                  <a:cubicBezTo>
                    <a:pt x="8" y="20"/>
                    <a:pt x="0" y="132"/>
                    <a:pt x="106" y="147"/>
                  </a:cubicBezTo>
                  <a:cubicBezTo>
                    <a:pt x="106" y="147"/>
                    <a:pt x="59" y="161"/>
                    <a:pt x="27" y="125"/>
                  </a:cubicBezTo>
                  <a:cubicBezTo>
                    <a:pt x="27" y="125"/>
                    <a:pt x="58" y="217"/>
                    <a:pt x="115" y="201"/>
                  </a:cubicBezTo>
                  <a:cubicBezTo>
                    <a:pt x="115" y="201"/>
                    <a:pt x="92" y="218"/>
                    <a:pt x="75" y="216"/>
                  </a:cubicBezTo>
                  <a:cubicBezTo>
                    <a:pt x="75" y="216"/>
                    <a:pt x="131" y="289"/>
                    <a:pt x="218" y="224"/>
                  </a:cubicBezTo>
                  <a:cubicBezTo>
                    <a:pt x="217" y="225"/>
                    <a:pt x="217" y="225"/>
                    <a:pt x="217" y="225"/>
                  </a:cubicBezTo>
                  <a:cubicBezTo>
                    <a:pt x="211" y="238"/>
                    <a:pt x="199" y="251"/>
                    <a:pt x="173" y="258"/>
                  </a:cubicBezTo>
                  <a:cubicBezTo>
                    <a:pt x="130" y="269"/>
                    <a:pt x="149" y="307"/>
                    <a:pt x="149" y="307"/>
                  </a:cubicBezTo>
                  <a:cubicBezTo>
                    <a:pt x="149" y="290"/>
                    <a:pt x="174" y="283"/>
                    <a:pt x="174" y="283"/>
                  </a:cubicBezTo>
                  <a:cubicBezTo>
                    <a:pt x="162" y="302"/>
                    <a:pt x="184" y="321"/>
                    <a:pt x="184" y="321"/>
                  </a:cubicBezTo>
                  <a:cubicBezTo>
                    <a:pt x="181" y="305"/>
                    <a:pt x="204" y="290"/>
                    <a:pt x="204" y="290"/>
                  </a:cubicBezTo>
                  <a:cubicBezTo>
                    <a:pt x="201" y="306"/>
                    <a:pt x="204" y="327"/>
                    <a:pt x="204" y="327"/>
                  </a:cubicBezTo>
                  <a:cubicBezTo>
                    <a:pt x="239" y="308"/>
                    <a:pt x="239" y="273"/>
                    <a:pt x="239" y="273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308"/>
                    <a:pt x="278" y="327"/>
                  </a:cubicBezTo>
                  <a:cubicBezTo>
                    <a:pt x="278" y="327"/>
                    <a:pt x="281" y="306"/>
                    <a:pt x="278" y="290"/>
                  </a:cubicBezTo>
                  <a:cubicBezTo>
                    <a:pt x="278" y="290"/>
                    <a:pt x="301" y="305"/>
                    <a:pt x="298" y="321"/>
                  </a:cubicBezTo>
                  <a:cubicBezTo>
                    <a:pt x="298" y="321"/>
                    <a:pt x="320" y="302"/>
                    <a:pt x="308" y="283"/>
                  </a:cubicBezTo>
                  <a:cubicBezTo>
                    <a:pt x="308" y="283"/>
                    <a:pt x="333" y="290"/>
                    <a:pt x="333" y="307"/>
                  </a:cubicBezTo>
                  <a:cubicBezTo>
                    <a:pt x="333" y="307"/>
                    <a:pt x="352" y="269"/>
                    <a:pt x="309" y="258"/>
                  </a:cubicBezTo>
                  <a:cubicBezTo>
                    <a:pt x="285" y="251"/>
                    <a:pt x="273" y="239"/>
                    <a:pt x="268" y="227"/>
                  </a:cubicBezTo>
                  <a:lnTo>
                    <a:pt x="268" y="226"/>
                  </a:lnTo>
                  <a:close/>
                </a:path>
              </a:pathLst>
            </a:custGeom>
            <a:solidFill>
              <a:srgbClr val="7A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508501" y="3265488"/>
              <a:ext cx="123825" cy="1238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7188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225" r:id="rId1"/>
    <p:sldLayoutId id="2147487226" r:id="rId2"/>
    <p:sldLayoutId id="2147487227" r:id="rId3"/>
    <p:sldLayoutId id="2147487228" r:id="rId4"/>
    <p:sldLayoutId id="2147487229" r:id="rId5"/>
    <p:sldLayoutId id="2147487230" r:id="rId6"/>
    <p:sldLayoutId id="2147487231" r:id="rId7"/>
    <p:sldLayoutId id="2147487232" r:id="rId8"/>
    <p:sldLayoutId id="2147487233" r:id="rId9"/>
    <p:sldLayoutId id="2147487234" r:id="rId10"/>
    <p:sldLayoutId id="2147487235" r:id="rId11"/>
    <p:sldLayoutId id="2147487236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1313" indent="-339725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buChar char="►"/>
        <a:defRPr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5699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7AC142"/>
        </a:buClr>
        <a:buFont typeface="Wingdings" pitchFamily="2" charset="2"/>
        <a:buChar char="§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7985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271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4843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6pPr>
      <a:lvl7pPr marL="19415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7pPr>
      <a:lvl8pPr marL="23987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8pPr>
      <a:lvl9pPr marL="28559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1" y="-3175"/>
            <a:ext cx="91487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0" y="1038225"/>
            <a:ext cx="91440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2598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549404"/>
            <a:ext cx="8335962" cy="2130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91440" rIns="4572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9341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256" r:id="rId1"/>
    <p:sldLayoutId id="2147487257" r:id="rId2"/>
    <p:sldLayoutId id="2147487258" r:id="rId3"/>
    <p:sldLayoutId id="2147487259" r:id="rId4"/>
    <p:sldLayoutId id="2147487260" r:id="rId5"/>
    <p:sldLayoutId id="2147487261" r:id="rId6"/>
    <p:sldLayoutId id="2147487262" r:id="rId7"/>
    <p:sldLayoutId id="2147487263" r:id="rId8"/>
    <p:sldLayoutId id="2147487264" r:id="rId9"/>
    <p:sldLayoutId id="2147487265" r:id="rId10"/>
    <p:sldLayoutId id="2147487266" r:id="rId11"/>
    <p:sldLayoutId id="2147487267" r:id="rId12"/>
    <p:sldLayoutId id="2147487268" r:id="rId13"/>
    <p:sldLayoutId id="2147487269" r:id="rId14"/>
    <p:sldLayoutId id="2147487270" r:id="rId15"/>
    <p:sldLayoutId id="2147487271" r:id="rId16"/>
    <p:sldLayoutId id="2147487272" r:id="rId17"/>
    <p:sldLayoutId id="2147487273" r:id="rId18"/>
    <p:sldLayoutId id="2147487274" r:id="rId19"/>
    <p:sldLayoutId id="2147487275" r:id="rId20"/>
    <p:sldLayoutId id="2147487276" r:id="rId21"/>
    <p:sldLayoutId id="2147487277" r:id="rId22"/>
    <p:sldLayoutId id="2147487278" r:id="rId23"/>
    <p:sldLayoutId id="2147487279" r:id="rId24"/>
    <p:sldLayoutId id="2147487280" r:id="rId2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5pPr>
      <a:lvl6pPr marL="4572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1313" indent="-341313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FF6600"/>
        </a:buClr>
        <a:buSzPct val="117000"/>
        <a:buFont typeface="Arial" pitchFamily="34" charset="0"/>
        <a:buChar char="•"/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+mn-cs"/>
        </a:defRPr>
      </a:lvl1pPr>
      <a:lvl2pPr marL="801688" indent="-34607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lr>
          <a:schemeClr val="accent2"/>
        </a:buClr>
        <a:buSzPct val="68000"/>
        <a:buFont typeface="Monotype Sorts"/>
        <a:buChar char="l"/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2pPr>
      <a:lvl3pPr marL="1147763" indent="-231775" algn="l" rtl="0" eaLnBrk="0" fontAlgn="base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600" b="1" 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3pPr>
      <a:lvl4pPr marL="1711325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4pPr>
      <a:lvl5pPr marL="20002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5pPr>
      <a:lvl6pPr marL="24574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146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718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290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49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3" r:id="rId1"/>
    <p:sldLayoutId id="2147487284" r:id="rId2"/>
    <p:sldLayoutId id="2147487285" r:id="rId3"/>
    <p:sldLayoutId id="2147487286" r:id="rId4"/>
    <p:sldLayoutId id="2147487287" r:id="rId5"/>
    <p:sldLayoutId id="2147487288" r:id="rId6"/>
    <p:sldLayoutId id="2147487289" r:id="rId7"/>
    <p:sldLayoutId id="2147487290" r:id="rId8"/>
    <p:sldLayoutId id="2147487291" r:id="rId9"/>
    <p:sldLayoutId id="2147487292" r:id="rId10"/>
    <p:sldLayoutId id="2147487293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0051"/>
            </a:gs>
            <a:gs pos="100000">
              <a:srgbClr val="00009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2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685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0375" y="646272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prstClr val="white"/>
                </a:solidFill>
                <a:latin typeface="Arial" pitchFamily="34" charset="0"/>
                <a:ea typeface="ＭＳ Ｐゴシック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1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5" r:id="rId1"/>
    <p:sldLayoutId id="2147487296" r:id="rId2"/>
    <p:sldLayoutId id="2147487297" r:id="rId3"/>
    <p:sldLayoutId id="2147487298" r:id="rId4"/>
    <p:sldLayoutId id="2147487299" r:id="rId5"/>
    <p:sldLayoutId id="2147487300" r:id="rId6"/>
    <p:sldLayoutId id="2147487301" r:id="rId7"/>
    <p:sldLayoutId id="2147487302" r:id="rId8"/>
    <p:sldLayoutId id="2147487303" r:id="rId9"/>
    <p:sldLayoutId id="2147487304" r:id="rId10"/>
    <p:sldLayoutId id="2147487305" r:id="rId11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FFFF00"/>
          </a:solidFill>
          <a:latin typeface="Arial" pitchFamily="34" charset="0"/>
          <a:ea typeface="+mj-ea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0"/>
            <a:ext cx="7859712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4" y="1600204"/>
            <a:ext cx="71770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8917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9" r:id="rId1"/>
    <p:sldLayoutId id="2147487370" r:id="rId2"/>
    <p:sldLayoutId id="2147487371" r:id="rId3"/>
    <p:sldLayoutId id="2147487372" r:id="rId4"/>
    <p:sldLayoutId id="2147487373" r:id="rId5"/>
    <p:sldLayoutId id="2147487374" r:id="rId6"/>
    <p:sldLayoutId id="2147487375" r:id="rId7"/>
    <p:sldLayoutId id="2147487376" r:id="rId8"/>
    <p:sldLayoutId id="2147487377" r:id="rId9"/>
    <p:sldLayoutId id="2147487378" r:id="rId10"/>
    <p:sldLayoutId id="21474873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32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19" r:id="rId1"/>
    <p:sldLayoutId id="2147487420" r:id="rId2"/>
    <p:sldLayoutId id="2147487421" r:id="rId3"/>
    <p:sldLayoutId id="2147487422" r:id="rId4"/>
    <p:sldLayoutId id="2147487423" r:id="rId5"/>
    <p:sldLayoutId id="2147487424" r:id="rId6"/>
    <p:sldLayoutId id="2147487425" r:id="rId7"/>
    <p:sldLayoutId id="2147487426" r:id="rId8"/>
    <p:sldLayoutId id="2147487427" r:id="rId9"/>
    <p:sldLayoutId id="2147487428" r:id="rId10"/>
    <p:sldLayoutId id="214748742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12000" y="603746"/>
            <a:ext cx="8281175" cy="4308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1192" y="1376477"/>
            <a:ext cx="8281987" cy="48608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 smtClean="0"/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 flipV="1">
            <a:off x="611188" y="1052748"/>
            <a:ext cx="8532812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8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8" r:id="rId1"/>
    <p:sldLayoutId id="2147487579" r:id="rId2"/>
    <p:sldLayoutId id="2147487580" r:id="rId3"/>
    <p:sldLayoutId id="2147487581" r:id="rId4"/>
    <p:sldLayoutId id="2147487582" r:id="rId5"/>
    <p:sldLayoutId id="2147487583" r:id="rId6"/>
    <p:sldLayoutId id="2147487584" r:id="rId7"/>
    <p:sldLayoutId id="2147487585" r:id="rId8"/>
    <p:sldLayoutId id="2147487586" r:id="rId9"/>
    <p:sldLayoutId id="2147487587" r:id="rId10"/>
    <p:sldLayoutId id="2147487588" r:id="rId11"/>
    <p:sldLayoutId id="2147487589" r:id="rId12"/>
    <p:sldLayoutId id="2147487590" r:id="rId13"/>
    <p:sldLayoutId id="2147487591" r:id="rId14"/>
    <p:sldLayoutId id="2147487592" r:id="rId15"/>
    <p:sldLayoutId id="2147487593" r:id="rId16"/>
    <p:sldLayoutId id="2147487594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9pPr>
    </p:titleStyle>
    <p:bodyStyle>
      <a:lvl1pPr marL="268288" indent="-26828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"/>
        <a:tabLst>
          <a:tab pos="1238250" algn="l"/>
        </a:tabLst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46100" indent="-27622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Symbol" panose="05050102010706020507" pitchFamily="18" charset="2"/>
        <a:buChar char=""/>
        <a:tabLst>
          <a:tab pos="1238250" algn="l"/>
        </a:tabLst>
        <a:defRPr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835025" indent="-2873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>
          <a:tab pos="1238250" algn="l"/>
        </a:tabLst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103313" indent="-266700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362075" indent="-285750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987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6pPr>
      <a:lvl7pPr marL="30559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7pPr>
      <a:lvl8pPr marL="35131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8pPr>
      <a:lvl9pPr marL="39703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12000" y="579893"/>
            <a:ext cx="8281175" cy="4308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 noProof="0" dirty="0" smtClean="0"/>
              <a:t>Click to edit Master title text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1192" y="1376477"/>
            <a:ext cx="8281987" cy="48608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 flipV="1">
            <a:off x="611188" y="1052748"/>
            <a:ext cx="8532812" cy="3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39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97" r:id="rId1"/>
    <p:sldLayoutId id="2147487598" r:id="rId2"/>
    <p:sldLayoutId id="2147487599" r:id="rId3"/>
    <p:sldLayoutId id="2147487600" r:id="rId4"/>
    <p:sldLayoutId id="2147487601" r:id="rId5"/>
    <p:sldLayoutId id="2147487602" r:id="rId6"/>
    <p:sldLayoutId id="2147487603" r:id="rId7"/>
    <p:sldLayoutId id="2147487604" r:id="rId8"/>
    <p:sldLayoutId id="2147487605" r:id="rId9"/>
    <p:sldLayoutId id="2147487606" r:id="rId10"/>
    <p:sldLayoutId id="2147487607" r:id="rId11"/>
    <p:sldLayoutId id="2147487608" r:id="rId12"/>
    <p:sldLayoutId id="2147487609" r:id="rId13"/>
    <p:sldLayoutId id="2147487610" r:id="rId14"/>
    <p:sldLayoutId id="2147487611" r:id="rId15"/>
    <p:sldLayoutId id="2147487612" r:id="rId16"/>
    <p:sldLayoutId id="214748761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9pPr>
    </p:titleStyle>
    <p:bodyStyle>
      <a:lvl1pPr marL="268288" indent="-26828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"/>
        <a:tabLst>
          <a:tab pos="1238250" algn="l"/>
        </a:tabLst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46100" indent="-276225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Symbol" panose="05050102010706020507" pitchFamily="18" charset="2"/>
        <a:buChar char=""/>
        <a:tabLst>
          <a:tab pos="1238250" algn="l"/>
        </a:tabLst>
        <a:defRPr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835025" indent="-2873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>
          <a:tab pos="1238250" algn="l"/>
        </a:tabLst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103313" indent="-266700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362075" indent="-285750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–"/>
        <a:tabLst/>
        <a:defRPr sz="1600" baseline="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987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6pPr>
      <a:lvl7pPr marL="30559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7pPr>
      <a:lvl8pPr marL="35131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8pPr>
      <a:lvl9pPr marL="3970338" indent="-239713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Font typeface="Arial" charset="0"/>
        <a:buChar char="–"/>
        <a:tabLst>
          <a:tab pos="1238250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1325" y="884238"/>
            <a:ext cx="8255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altLang="he-IL" smtClean="0"/>
              <a:t>Klik om het opmaakprofiel te bewerken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2" y="1906593"/>
            <a:ext cx="825500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he-IL" smtClean="0"/>
              <a:t>Klik om de opmaakprofielen van de modeltekst te bewerken</a:t>
            </a:r>
          </a:p>
          <a:p>
            <a:pPr lvl="1"/>
            <a:r>
              <a:rPr lang="nl-NL" altLang="he-IL" smtClean="0"/>
              <a:t>Tweede niveau</a:t>
            </a:r>
          </a:p>
          <a:p>
            <a:pPr lvl="2"/>
            <a:r>
              <a:rPr lang="nl-NL" altLang="he-IL" smtClean="0"/>
              <a:t>Derde niveau</a:t>
            </a:r>
          </a:p>
          <a:p>
            <a:pPr lvl="3"/>
            <a:r>
              <a:rPr lang="nl-NL" altLang="he-IL" smtClean="0"/>
              <a:t>Vierde niveau</a:t>
            </a:r>
          </a:p>
          <a:p>
            <a:pPr lvl="4"/>
            <a:r>
              <a:rPr lang="nl-NL" altLang="he-IL" smtClean="0"/>
              <a:t>Vijfde niveau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3"/>
          </p:nvPr>
        </p:nvSpPr>
        <p:spPr bwMode="auto">
          <a:xfrm>
            <a:off x="484188" y="6588137"/>
            <a:ext cx="2776401" cy="1384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>
              <a:spcBef>
                <a:spcPct val="0"/>
              </a:spcBef>
              <a:buFontTx/>
              <a:buNone/>
              <a:defRPr sz="900" b="1">
                <a:solidFill>
                  <a:srgbClr val="F26522"/>
                </a:solidFill>
                <a:latin typeface="Arial" pitchFamily="34" charset="0"/>
                <a:ea typeface="ＭＳ Ｐゴシック" pitchFamily="34" charset="-128"/>
                <a:cs typeface="Narkisim" pitchFamily="2" charset="-79"/>
              </a:defRPr>
            </a:lvl1pPr>
          </a:lstStyle>
          <a:p>
            <a:pPr>
              <a:defRPr/>
            </a:pPr>
            <a:r>
              <a:rPr lang="nl-NL"/>
              <a:t>Titel presentatie | Naam auteur | </a:t>
            </a:r>
            <a:fld id="{A1E61381-70C3-49D7-8DB9-BE5A86AF6BA9}" type="datetime4">
              <a:rPr lang="nl-NL"/>
              <a:pPr>
                <a:defRPr/>
              </a:pPr>
              <a:t>15 november 2019</a:t>
            </a:fld>
            <a:endParaRPr lang="nl-NL"/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4"/>
          </p:nvPr>
        </p:nvSpPr>
        <p:spPr bwMode="auto">
          <a:xfrm>
            <a:off x="159661" y="6588137"/>
            <a:ext cx="141065" cy="1384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rtl="0">
              <a:spcBef>
                <a:spcPct val="0"/>
              </a:spcBef>
              <a:buFontTx/>
              <a:buNone/>
              <a:defRPr sz="900" b="0">
                <a:solidFill>
                  <a:srgbClr val="F26522"/>
                </a:solidFill>
                <a:latin typeface="Arial" pitchFamily="34" charset="0"/>
                <a:ea typeface="ＭＳ Ｐゴシック" pitchFamily="34" charset="-128"/>
                <a:cs typeface="Narkisim" pitchFamily="2" charset="-79"/>
              </a:defRPr>
            </a:lvl1pPr>
          </a:lstStyle>
          <a:p>
            <a:pPr>
              <a:defRPr/>
            </a:pPr>
            <a:fld id="{DEAF54C3-61EB-417C-9567-8CDDD600B77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25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40" r:id="rId1"/>
    <p:sldLayoutId id="2147487641" r:id="rId2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MS PGothic" pitchFamily="34" charset="-128"/>
          <a:cs typeface="ＭＳ Ｐゴシック" pitchFamily="-108" charset="-128"/>
        </a:defRPr>
      </a:lvl5pPr>
      <a:lvl6pPr marL="457196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391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587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782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hlink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1313" indent="-341313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har char="•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263525" indent="-261938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-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536575" indent="-26987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809625" indent="-26987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◦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074738" indent="-261938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·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533510" indent="-263523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6pPr>
      <a:lvl7pPr marL="1990706" indent="-263523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7pPr>
      <a:lvl8pPr marL="2447900" indent="-263523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8pPr>
      <a:lvl9pPr marL="2905096" indent="-263523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-108" charset="0"/>
        <a:buChar char="·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7" r:id="rId1"/>
    <p:sldLayoutId id="2147486768" r:id="rId2"/>
    <p:sldLayoutId id="2147486769" r:id="rId3"/>
    <p:sldLayoutId id="2147486770" r:id="rId4"/>
    <p:sldLayoutId id="2147486771" r:id="rId5"/>
    <p:sldLayoutId id="2147486772" r:id="rId6"/>
    <p:sldLayoutId id="2147486773" r:id="rId7"/>
    <p:sldLayoutId id="2147486774" r:id="rId8"/>
    <p:sldLayoutId id="2147486775" r:id="rId9"/>
    <p:sldLayoutId id="2147486776" r:id="rId10"/>
    <p:sldLayoutId id="2147486777" r:id="rId11"/>
    <p:sldLayoutId id="2147486894" r:id="rId12"/>
    <p:sldLayoutId id="2147487737" r:id="rId13"/>
    <p:sldLayoutId id="2147487769" r:id="rId14"/>
    <p:sldLayoutId id="2147488130" r:id="rId15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title style</a:t>
            </a:r>
            <a:endParaRPr lang="fr-FR" altLang="he-I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text styles</a:t>
            </a:r>
          </a:p>
          <a:p>
            <a:pPr lvl="1"/>
            <a:r>
              <a:rPr lang="en-US" altLang="he-IL" smtClean="0"/>
              <a:t>Second level</a:t>
            </a:r>
          </a:p>
          <a:p>
            <a:pPr lvl="2"/>
            <a:r>
              <a:rPr lang="en-US" altLang="he-IL" smtClean="0"/>
              <a:t>Third level</a:t>
            </a:r>
          </a:p>
          <a:p>
            <a:pPr lvl="3"/>
            <a:r>
              <a:rPr lang="en-US" altLang="he-IL" smtClean="0"/>
              <a:t>Fourth level</a:t>
            </a:r>
          </a:p>
          <a:p>
            <a:pPr lvl="4"/>
            <a:r>
              <a:rPr lang="en-US" altLang="he-IL" smtClean="0"/>
              <a:t>Fifth level</a:t>
            </a:r>
            <a:endParaRPr lang="fr-FR" altLang="he-I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DF084C-25CB-4A18-826A-4A4D9A9DB35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9B5C64-4C3A-43AF-8340-50487C35D07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8" r:id="rId1"/>
    <p:sldLayoutId id="2147487929" r:id="rId2"/>
    <p:sldLayoutId id="2147487930" r:id="rId3"/>
    <p:sldLayoutId id="2147487931" r:id="rId4"/>
    <p:sldLayoutId id="2147487932" r:id="rId5"/>
    <p:sldLayoutId id="2147487933" r:id="rId6"/>
    <p:sldLayoutId id="2147487934" r:id="rId7"/>
    <p:sldLayoutId id="2147487935" r:id="rId8"/>
    <p:sldLayoutId id="2147487936" r:id="rId9"/>
    <p:sldLayoutId id="2147487937" r:id="rId10"/>
    <p:sldLayoutId id="2147487938" r:id="rId11"/>
    <p:sldLayoutId id="21474879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27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53" r:id="rId1"/>
    <p:sldLayoutId id="2147487954" r:id="rId2"/>
    <p:sldLayoutId id="2147487955" r:id="rId3"/>
    <p:sldLayoutId id="2147487956" r:id="rId4"/>
    <p:sldLayoutId id="2147487957" r:id="rId5"/>
    <p:sldLayoutId id="2147487958" r:id="rId6"/>
    <p:sldLayoutId id="2147487959" r:id="rId7"/>
    <p:sldLayoutId id="2147487960" r:id="rId8"/>
    <p:sldLayoutId id="2147487961" r:id="rId9"/>
    <p:sldLayoutId id="2147487962" r:id="rId10"/>
    <p:sldLayoutId id="2147487963" r:id="rId11"/>
    <p:sldLayoutId id="2147487964" r:id="rId12"/>
    <p:sldLayoutId id="2147487965" r:id="rId13"/>
    <p:sldLayoutId id="2147487967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 fontAlgn="auto">
              <a:spcBef>
                <a:spcPts val="0"/>
              </a:spcBef>
              <a:spcAft>
                <a:spcPts val="0"/>
              </a:spcAft>
            </a:pPr>
            <a:fld id="{8D718B94-B6BC-4B21-A013-7991F2174940}" type="datetimeFigureOut">
              <a:rPr lang="en-GB" smtClean="0">
                <a:solidFill>
                  <a:srgbClr val="03497C">
                    <a:tint val="75000"/>
                  </a:srgbClr>
                </a:solidFill>
                <a:latin typeface="Calibri"/>
              </a:rPr>
              <a:pPr defTabSz="914290" fontAlgn="auto">
                <a:spcBef>
                  <a:spcPts val="0"/>
                </a:spcBef>
                <a:spcAft>
                  <a:spcPts val="0"/>
                </a:spcAft>
              </a:pPr>
              <a:t>15/11/2019</a:t>
            </a:fld>
            <a:endParaRPr lang="en-GB" dirty="0">
              <a:solidFill>
                <a:srgbClr val="03497C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03497C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 fontAlgn="auto">
              <a:spcBef>
                <a:spcPts val="0"/>
              </a:spcBef>
              <a:spcAft>
                <a:spcPts val="0"/>
              </a:spcAft>
            </a:pPr>
            <a:fld id="{799F422D-155B-463C-9155-1040BF892585}" type="slidenum">
              <a:rPr lang="en-GB" smtClean="0">
                <a:solidFill>
                  <a:srgbClr val="03497C">
                    <a:tint val="75000"/>
                  </a:srgbClr>
                </a:solidFill>
                <a:latin typeface="Calibri"/>
              </a:rPr>
              <a:pPr defTabSz="91429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03497C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94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73" r:id="rId1"/>
    <p:sldLayoutId id="2147487974" r:id="rId2"/>
    <p:sldLayoutId id="2147487975" r:id="rId3"/>
    <p:sldLayoutId id="2147487976" r:id="rId4"/>
    <p:sldLayoutId id="2147487977" r:id="rId5"/>
    <p:sldLayoutId id="2147487978" r:id="rId6"/>
    <p:sldLayoutId id="2147487979" r:id="rId7"/>
    <p:sldLayoutId id="2147487980" r:id="rId8"/>
    <p:sldLayoutId id="2147487981" r:id="rId9"/>
  </p:sldLayoutIdLst>
  <p:timing>
    <p:tnLst>
      <p:par>
        <p:cTn id="1" dur="indefinite" restart="never" nodeType="tmRoot"/>
      </p:par>
    </p:tnLst>
  </p:timing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3175"/>
            <a:ext cx="91487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0" y="1038225"/>
            <a:ext cx="91440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2598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549402"/>
            <a:ext cx="8335962" cy="2130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91440" rIns="4572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7546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46" r:id="rId1"/>
    <p:sldLayoutId id="2147488047" r:id="rId2"/>
    <p:sldLayoutId id="2147488048" r:id="rId3"/>
    <p:sldLayoutId id="2147488049" r:id="rId4"/>
    <p:sldLayoutId id="2147488050" r:id="rId5"/>
    <p:sldLayoutId id="2147488051" r:id="rId6"/>
    <p:sldLayoutId id="2147488052" r:id="rId7"/>
    <p:sldLayoutId id="2147488053" r:id="rId8"/>
    <p:sldLayoutId id="2147488054" r:id="rId9"/>
    <p:sldLayoutId id="2147488055" r:id="rId10"/>
    <p:sldLayoutId id="2147488056" r:id="rId11"/>
    <p:sldLayoutId id="2147488057" r:id="rId12"/>
    <p:sldLayoutId id="2147488058" r:id="rId13"/>
    <p:sldLayoutId id="2147488059" r:id="rId14"/>
    <p:sldLayoutId id="2147488060" r:id="rId15"/>
    <p:sldLayoutId id="2147488061" r:id="rId16"/>
    <p:sldLayoutId id="2147488062" r:id="rId17"/>
    <p:sldLayoutId id="2147488063" r:id="rId18"/>
    <p:sldLayoutId id="2147488064" r:id="rId19"/>
    <p:sldLayoutId id="2147488065" r:id="rId20"/>
    <p:sldLayoutId id="2147488066" r:id="rId21"/>
    <p:sldLayoutId id="2147488067" r:id="rId22"/>
    <p:sldLayoutId id="2147488068" r:id="rId23"/>
    <p:sldLayoutId id="2147488069" r:id="rId24"/>
    <p:sldLayoutId id="2147488070" r:id="rId2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993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ＭＳ Ｐゴシック" pitchFamily="34" charset="-128"/>
        </a:defRPr>
      </a:lvl5pPr>
      <a:lvl6pPr marL="4572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1313" indent="-341313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FF6600"/>
        </a:buClr>
        <a:buSzPct val="117000"/>
        <a:buFont typeface="Arial" pitchFamily="34" charset="0"/>
        <a:buChar char="•"/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+mn-cs"/>
        </a:defRPr>
      </a:lvl1pPr>
      <a:lvl2pPr marL="801688" indent="-34607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lr>
          <a:schemeClr val="accent2"/>
        </a:buClr>
        <a:buSzPct val="68000"/>
        <a:buFont typeface="Monotype Sorts"/>
        <a:buChar char="l"/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2pPr>
      <a:lvl3pPr marL="1147763" indent="-231775" algn="l" rtl="0" eaLnBrk="0" fontAlgn="base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600" b="1" 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3pPr>
      <a:lvl4pPr marL="1711325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4pPr>
      <a:lvl5pPr marL="20002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</a:defRPr>
      </a:lvl5pPr>
      <a:lvl6pPr marL="24574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146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718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29050" indent="-1714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A9D25A-70F2-4E0A-911F-7ACE495002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FE34F5-A33A-400A-BAAF-12BB497F76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11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5" r:id="rId1"/>
    <p:sldLayoutId id="2147488096" r:id="rId2"/>
    <p:sldLayoutId id="2147488097" r:id="rId3"/>
    <p:sldLayoutId id="2147488098" r:id="rId4"/>
    <p:sldLayoutId id="2147488099" r:id="rId5"/>
    <p:sldLayoutId id="2147488100" r:id="rId6"/>
    <p:sldLayoutId id="2147488101" r:id="rId7"/>
    <p:sldLayoutId id="2147488102" r:id="rId8"/>
    <p:sldLayoutId id="2147488103" r:id="rId9"/>
    <p:sldLayoutId id="2147488104" r:id="rId10"/>
    <p:sldLayoutId id="21474881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0"/>
            <a:ext cx="7859712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4" y="1600204"/>
            <a:ext cx="71770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78" r:id="rId1"/>
    <p:sldLayoutId id="2147486779" r:id="rId2"/>
    <p:sldLayoutId id="2147486780" r:id="rId3"/>
    <p:sldLayoutId id="2147486781" r:id="rId4"/>
    <p:sldLayoutId id="2147486782" r:id="rId5"/>
    <p:sldLayoutId id="2147486783" r:id="rId6"/>
    <p:sldLayoutId id="2147486784" r:id="rId7"/>
    <p:sldLayoutId id="2147486785" r:id="rId8"/>
    <p:sldLayoutId id="2147486786" r:id="rId9"/>
    <p:sldLayoutId id="2147486787" r:id="rId10"/>
    <p:sldLayoutId id="214748678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SzPct val="120000"/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52413"/>
            <a:ext cx="8382000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19250"/>
            <a:ext cx="83820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917" r:id="rId1"/>
    <p:sldLayoutId id="2147486801" r:id="rId2"/>
    <p:sldLayoutId id="2147486802" r:id="rId3"/>
    <p:sldLayoutId id="2147486803" r:id="rId4"/>
    <p:sldLayoutId id="2147486804" r:id="rId5"/>
    <p:sldLayoutId id="2147486805" r:id="rId6"/>
    <p:sldLayoutId id="2147486806" r:id="rId7"/>
    <p:sldLayoutId id="2147486807" r:id="rId8"/>
    <p:sldLayoutId id="2147486808" r:id="rId9"/>
    <p:sldLayoutId id="2147486809" r:id="rId10"/>
    <p:sldLayoutId id="214748681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65138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2pPr>
      <a:lvl3pPr marL="873125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3pPr>
      <a:lvl4pPr marL="1281113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4pPr>
      <a:lvl5pPr marL="16891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5pPr>
      <a:lvl6pPr marL="2146300" indent="-228600" algn="l" rtl="0" fontAlgn="base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6pPr>
      <a:lvl7pPr marL="2603500" indent="-228600" algn="l" rtl="0" fontAlgn="base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7pPr>
      <a:lvl8pPr marL="3060700" indent="-228600" algn="l" rtl="0" fontAlgn="base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8pPr>
      <a:lvl9pPr marL="3517900" indent="-228600" algn="l" rtl="0" fontAlgn="base">
        <a:spcBef>
          <a:spcPct val="20000"/>
        </a:spcBef>
        <a:spcAft>
          <a:spcPct val="0"/>
        </a:spcAft>
        <a:buFont typeface="Symbol" pitchFamily="18" charset="2"/>
        <a:buChar char="-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1408114"/>
            <a:ext cx="80391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1650" y="115891"/>
            <a:ext cx="82677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844" r:id="rId1"/>
    <p:sldLayoutId id="2147486845" r:id="rId2"/>
    <p:sldLayoutId id="2147486846" r:id="rId3"/>
    <p:sldLayoutId id="2147486847" r:id="rId4"/>
    <p:sldLayoutId id="2147486848" r:id="rId5"/>
    <p:sldLayoutId id="2147486849" r:id="rId6"/>
    <p:sldLayoutId id="2147486850" r:id="rId7"/>
    <p:sldLayoutId id="2147486851" r:id="rId8"/>
    <p:sldLayoutId id="2147486852" r:id="rId9"/>
    <p:sldLayoutId id="2147486853" r:id="rId10"/>
    <p:sldLayoutId id="2147486854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rgbClr val="FFCC60"/>
          </a:solidFill>
          <a:latin typeface="Arial Narrow" pitchFamily="34" charset="0"/>
          <a:ea typeface="Osaka"/>
          <a:cs typeface="Osaka"/>
        </a:defRPr>
      </a:lvl9pPr>
    </p:titleStyle>
    <p:bodyStyle>
      <a:lvl1pPr marL="231775" indent="-231775" algn="l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87338" algn="l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–"/>
        <a:defRPr sz="26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22250" algn="l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SzPct val="81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6363" indent="-231775" algn="l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–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1652588" indent="-220663" algn="l" rtl="0" eaLnBrk="0" fontAlgn="base" hangingPunct="0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109788" indent="-220663" algn="l" rtl="0" fontAlgn="base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566988" indent="-220663" algn="l" rtl="0" fontAlgn="base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24188" indent="-220663" algn="l" rtl="0" fontAlgn="base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481388" indent="-220663" algn="l" rtl="0" fontAlgn="base">
        <a:lnSpc>
          <a:spcPct val="90000"/>
        </a:lnSpc>
        <a:spcBef>
          <a:spcPct val="0"/>
        </a:spcBef>
        <a:spcAft>
          <a:spcPts val="140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305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82931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866" r:id="rId1"/>
    <p:sldLayoutId id="2147486867" r:id="rId2"/>
    <p:sldLayoutId id="2147486868" r:id="rId3"/>
    <p:sldLayoutId id="2147486869" r:id="rId4"/>
    <p:sldLayoutId id="2147486870" r:id="rId5"/>
    <p:sldLayoutId id="2147486871" r:id="rId6"/>
    <p:sldLayoutId id="2147486872" r:id="rId7"/>
    <p:sldLayoutId id="2147486873" r:id="rId8"/>
    <p:sldLayoutId id="2147486874" r:id="rId9"/>
    <p:sldLayoutId id="2147486875" r:id="rId10"/>
    <p:sldLayoutId id="2147486876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5pPr>
      <a:lvl6pPr marL="4572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6pPr>
      <a:lvl7pPr marL="9144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7pPr>
      <a:lvl8pPr marL="13716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8pPr>
      <a:lvl9pPr marL="18288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10000"/>
        </a:spcAft>
        <a:buClr>
          <a:srgbClr val="62BD19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10000"/>
        </a:spcAft>
        <a:buClr>
          <a:srgbClr val="62BD19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5000"/>
        </a:spcBef>
        <a:spcAft>
          <a:spcPct val="10000"/>
        </a:spcAft>
        <a:buClr>
          <a:srgbClr val="62BD1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5000"/>
        </a:spcBef>
        <a:spcAft>
          <a:spcPct val="10000"/>
        </a:spcAft>
        <a:buSzPct val="85000"/>
        <a:buFont typeface="Webdings" pitchFamily="18" charset="2"/>
        <a:buChar char="4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5000"/>
        </a:spcBef>
        <a:spcAft>
          <a:spcPct val="1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5000"/>
        </a:spcBef>
        <a:spcAft>
          <a:spcPct val="1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5000"/>
        </a:spcBef>
        <a:spcAft>
          <a:spcPct val="1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5000"/>
        </a:spcBef>
        <a:spcAft>
          <a:spcPct val="1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5000"/>
        </a:spcBef>
        <a:spcAft>
          <a:spcPct val="1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13"/>
            </a:gs>
            <a:gs pos="100000">
              <a:srgbClr val="0000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9375" tIns="39688" rIns="79375" bIns="39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9375" tIns="39688" rIns="79375" bIns="39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1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7" r:id="rId1"/>
    <p:sldLayoutId id="2147486978" r:id="rId2"/>
    <p:sldLayoutId id="2147486979" r:id="rId3"/>
    <p:sldLayoutId id="2147486980" r:id="rId4"/>
    <p:sldLayoutId id="2147486981" r:id="rId5"/>
    <p:sldLayoutId id="2147486982" r:id="rId6"/>
    <p:sldLayoutId id="2147486983" r:id="rId7"/>
    <p:sldLayoutId id="2147486984" r:id="rId8"/>
    <p:sldLayoutId id="2147486985" r:id="rId9"/>
    <p:sldLayoutId id="2147486986" r:id="rId10"/>
    <p:sldLayoutId id="2147486987" r:id="rId11"/>
  </p:sldLayoutIdLst>
  <p:transition/>
  <p:txStyles>
    <p:titleStyle>
      <a:lvl1pPr algn="ctr" defTabSz="79375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+mj-lt"/>
          <a:ea typeface="+mj-ea"/>
          <a:cs typeface="+mj-cs"/>
        </a:defRPr>
      </a:lvl1pPr>
      <a:lvl2pPr algn="ctr" defTabSz="79375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2pPr>
      <a:lvl3pPr algn="ctr" defTabSz="79375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3pPr>
      <a:lvl4pPr algn="ctr" defTabSz="79375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4pPr>
      <a:lvl5pPr algn="ctr" defTabSz="79375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5pPr>
      <a:lvl6pPr marL="457200" algn="ctr" defTabSz="793750" rtl="0" fontAlgn="base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6pPr>
      <a:lvl7pPr marL="914400" algn="ctr" defTabSz="793750" rtl="0" fontAlgn="base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7pPr>
      <a:lvl8pPr marL="1371600" algn="ctr" defTabSz="793750" rtl="0" fontAlgn="base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8pPr>
      <a:lvl9pPr marL="1828800" algn="ctr" defTabSz="793750" rtl="0" fontAlgn="base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Arial" pitchFamily="34" charset="0"/>
        </a:defRPr>
      </a:lvl9pPr>
    </p:titleStyle>
    <p:bodyStyle>
      <a:lvl1pPr marL="298450" indent="-298450" algn="l" defTabSz="7937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644525" indent="-231775" algn="l" defTabSz="7937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1">
          <a:solidFill>
            <a:schemeClr val="bg1"/>
          </a:solidFill>
          <a:latin typeface="+mn-lt"/>
        </a:defRPr>
      </a:lvl2pPr>
      <a:lvl3pPr marL="990600" indent="-196850" algn="l" defTabSz="7937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100" b="1">
          <a:solidFill>
            <a:schemeClr val="bg1"/>
          </a:solidFill>
          <a:latin typeface="+mn-lt"/>
        </a:defRPr>
      </a:lvl3pPr>
      <a:lvl4pPr marL="1387475" indent="-198438" algn="l" defTabSz="7937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00" b="1">
          <a:solidFill>
            <a:schemeClr val="bg1"/>
          </a:solidFill>
          <a:latin typeface="+mn-lt"/>
        </a:defRPr>
      </a:lvl4pPr>
      <a:lvl5pPr marL="1784350" indent="-198438" algn="l" defTabSz="7937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5pPr>
      <a:lvl6pPr marL="2241550" indent="-198438" algn="l" defTabSz="793750" rtl="0" fontAlgn="base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6pPr>
      <a:lvl7pPr marL="2698750" indent="-198438" algn="l" defTabSz="793750" rtl="0" fontAlgn="base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7pPr>
      <a:lvl8pPr marL="3155950" indent="-198438" algn="l" defTabSz="793750" rtl="0" fontAlgn="base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8pPr>
      <a:lvl9pPr marL="3613150" indent="-198438" algn="l" defTabSz="793750" rtl="0" fontAlgn="base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06488"/>
            <a:ext cx="81534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81534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3190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185" r:id="rId1"/>
    <p:sldLayoutId id="2147487186" r:id="rId2"/>
    <p:sldLayoutId id="2147487187" r:id="rId3"/>
    <p:sldLayoutId id="2147487188" r:id="rId4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lang="en-US" sz="2400" b="1" kern="1200" dirty="0">
          <a:solidFill>
            <a:srgbClr val="FDFF99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FDFF9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FDFF9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FDFF9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FDFF99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1313" indent="-339725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62BD19"/>
        </a:buClr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5699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62BD19"/>
        </a:buClr>
        <a:buFont typeface="Wingdings" pitchFamily="2" charset="2"/>
        <a:buChar char="§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7985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271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4843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6pPr>
      <a:lvl7pPr marL="19415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7pPr>
      <a:lvl8pPr marL="23987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8pPr>
      <a:lvl9pPr marL="28559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3"/>
            <a:ext cx="8001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88975"/>
            <a:ext cx="60960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72406" y="302754"/>
            <a:ext cx="1062869" cy="719137"/>
            <a:chOff x="3663951" y="2786063"/>
            <a:chExt cx="1811338" cy="122555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663951" y="2786063"/>
              <a:ext cx="1811338" cy="1225550"/>
            </a:xfrm>
            <a:custGeom>
              <a:avLst/>
              <a:gdLst>
                <a:gd name="T0" fmla="*/ 268 w 483"/>
                <a:gd name="T1" fmla="*/ 226 h 327"/>
                <a:gd name="T2" fmla="*/ 407 w 483"/>
                <a:gd name="T3" fmla="*/ 216 h 327"/>
                <a:gd name="T4" fmla="*/ 368 w 483"/>
                <a:gd name="T5" fmla="*/ 201 h 327"/>
                <a:gd name="T6" fmla="*/ 456 w 483"/>
                <a:gd name="T7" fmla="*/ 125 h 327"/>
                <a:gd name="T8" fmla="*/ 376 w 483"/>
                <a:gd name="T9" fmla="*/ 147 h 327"/>
                <a:gd name="T10" fmla="*/ 475 w 483"/>
                <a:gd name="T11" fmla="*/ 20 h 327"/>
                <a:gd name="T12" fmla="*/ 352 w 483"/>
                <a:gd name="T13" fmla="*/ 86 h 327"/>
                <a:gd name="T14" fmla="*/ 268 w 483"/>
                <a:gd name="T15" fmla="*/ 112 h 327"/>
                <a:gd name="T16" fmla="*/ 267 w 483"/>
                <a:gd name="T17" fmla="*/ 111 h 327"/>
                <a:gd name="T18" fmla="*/ 281 w 483"/>
                <a:gd name="T19" fmla="*/ 53 h 327"/>
                <a:gd name="T20" fmla="*/ 291 w 483"/>
                <a:gd name="T21" fmla="*/ 47 h 327"/>
                <a:gd name="T22" fmla="*/ 280 w 483"/>
                <a:gd name="T23" fmla="*/ 47 h 327"/>
                <a:gd name="T24" fmla="*/ 291 w 483"/>
                <a:gd name="T25" fmla="*/ 32 h 327"/>
                <a:gd name="T26" fmla="*/ 273 w 483"/>
                <a:gd name="T27" fmla="*/ 38 h 327"/>
                <a:gd name="T28" fmla="*/ 212 w 483"/>
                <a:gd name="T29" fmla="*/ 23 h 327"/>
                <a:gd name="T30" fmla="*/ 178 w 483"/>
                <a:gd name="T31" fmla="*/ 34 h 327"/>
                <a:gd name="T32" fmla="*/ 216 w 483"/>
                <a:gd name="T33" fmla="*/ 112 h 327"/>
                <a:gd name="T34" fmla="*/ 216 w 483"/>
                <a:gd name="T35" fmla="*/ 113 h 327"/>
                <a:gd name="T36" fmla="*/ 131 w 483"/>
                <a:gd name="T37" fmla="*/ 86 h 327"/>
                <a:gd name="T38" fmla="*/ 8 w 483"/>
                <a:gd name="T39" fmla="*/ 20 h 327"/>
                <a:gd name="T40" fmla="*/ 106 w 483"/>
                <a:gd name="T41" fmla="*/ 147 h 327"/>
                <a:gd name="T42" fmla="*/ 27 w 483"/>
                <a:gd name="T43" fmla="*/ 125 h 327"/>
                <a:gd name="T44" fmla="*/ 115 w 483"/>
                <a:gd name="T45" fmla="*/ 201 h 327"/>
                <a:gd name="T46" fmla="*/ 75 w 483"/>
                <a:gd name="T47" fmla="*/ 216 h 327"/>
                <a:gd name="T48" fmla="*/ 218 w 483"/>
                <a:gd name="T49" fmla="*/ 224 h 327"/>
                <a:gd name="T50" fmla="*/ 217 w 483"/>
                <a:gd name="T51" fmla="*/ 225 h 327"/>
                <a:gd name="T52" fmla="*/ 173 w 483"/>
                <a:gd name="T53" fmla="*/ 258 h 327"/>
                <a:gd name="T54" fmla="*/ 149 w 483"/>
                <a:gd name="T55" fmla="*/ 307 h 327"/>
                <a:gd name="T56" fmla="*/ 174 w 483"/>
                <a:gd name="T57" fmla="*/ 283 h 327"/>
                <a:gd name="T58" fmla="*/ 184 w 483"/>
                <a:gd name="T59" fmla="*/ 321 h 327"/>
                <a:gd name="T60" fmla="*/ 204 w 483"/>
                <a:gd name="T61" fmla="*/ 290 h 327"/>
                <a:gd name="T62" fmla="*/ 204 w 483"/>
                <a:gd name="T63" fmla="*/ 327 h 327"/>
                <a:gd name="T64" fmla="*/ 239 w 483"/>
                <a:gd name="T65" fmla="*/ 273 h 327"/>
                <a:gd name="T66" fmla="*/ 239 w 483"/>
                <a:gd name="T67" fmla="*/ 273 h 327"/>
                <a:gd name="T68" fmla="*/ 243 w 483"/>
                <a:gd name="T69" fmla="*/ 273 h 327"/>
                <a:gd name="T70" fmla="*/ 243 w 483"/>
                <a:gd name="T71" fmla="*/ 273 h 327"/>
                <a:gd name="T72" fmla="*/ 278 w 483"/>
                <a:gd name="T73" fmla="*/ 327 h 327"/>
                <a:gd name="T74" fmla="*/ 278 w 483"/>
                <a:gd name="T75" fmla="*/ 290 h 327"/>
                <a:gd name="T76" fmla="*/ 298 w 483"/>
                <a:gd name="T77" fmla="*/ 321 h 327"/>
                <a:gd name="T78" fmla="*/ 308 w 483"/>
                <a:gd name="T79" fmla="*/ 283 h 327"/>
                <a:gd name="T80" fmla="*/ 333 w 483"/>
                <a:gd name="T81" fmla="*/ 307 h 327"/>
                <a:gd name="T82" fmla="*/ 309 w 483"/>
                <a:gd name="T83" fmla="*/ 258 h 327"/>
                <a:gd name="T84" fmla="*/ 268 w 483"/>
                <a:gd name="T85" fmla="*/ 227 h 327"/>
                <a:gd name="T86" fmla="*/ 268 w 483"/>
                <a:gd name="T87" fmla="*/ 2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3" h="327">
                  <a:moveTo>
                    <a:pt x="268" y="226"/>
                  </a:moveTo>
                  <a:cubicBezTo>
                    <a:pt x="353" y="288"/>
                    <a:pt x="407" y="216"/>
                    <a:pt x="407" y="216"/>
                  </a:cubicBezTo>
                  <a:cubicBezTo>
                    <a:pt x="390" y="218"/>
                    <a:pt x="368" y="201"/>
                    <a:pt x="368" y="201"/>
                  </a:cubicBezTo>
                  <a:cubicBezTo>
                    <a:pt x="425" y="217"/>
                    <a:pt x="456" y="125"/>
                    <a:pt x="456" y="125"/>
                  </a:cubicBezTo>
                  <a:cubicBezTo>
                    <a:pt x="423" y="161"/>
                    <a:pt x="376" y="147"/>
                    <a:pt x="376" y="147"/>
                  </a:cubicBezTo>
                  <a:cubicBezTo>
                    <a:pt x="483" y="132"/>
                    <a:pt x="475" y="20"/>
                    <a:pt x="475" y="20"/>
                  </a:cubicBezTo>
                  <a:cubicBezTo>
                    <a:pt x="449" y="105"/>
                    <a:pt x="352" y="86"/>
                    <a:pt x="352" y="86"/>
                  </a:cubicBezTo>
                  <a:cubicBezTo>
                    <a:pt x="299" y="78"/>
                    <a:pt x="277" y="98"/>
                    <a:pt x="268" y="112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46" y="62"/>
                    <a:pt x="281" y="53"/>
                    <a:pt x="281" y="53"/>
                  </a:cubicBezTo>
                  <a:cubicBezTo>
                    <a:pt x="287" y="53"/>
                    <a:pt x="291" y="47"/>
                    <a:pt x="291" y="47"/>
                  </a:cubicBezTo>
                  <a:cubicBezTo>
                    <a:pt x="288" y="51"/>
                    <a:pt x="280" y="47"/>
                    <a:pt x="280" y="47"/>
                  </a:cubicBezTo>
                  <a:cubicBezTo>
                    <a:pt x="289" y="45"/>
                    <a:pt x="291" y="32"/>
                    <a:pt x="291" y="32"/>
                  </a:cubicBezTo>
                  <a:cubicBezTo>
                    <a:pt x="285" y="42"/>
                    <a:pt x="273" y="38"/>
                    <a:pt x="273" y="38"/>
                  </a:cubicBezTo>
                  <a:cubicBezTo>
                    <a:pt x="245" y="0"/>
                    <a:pt x="212" y="23"/>
                    <a:pt x="212" y="23"/>
                  </a:cubicBezTo>
                  <a:cubicBezTo>
                    <a:pt x="182" y="22"/>
                    <a:pt x="178" y="34"/>
                    <a:pt x="178" y="34"/>
                  </a:cubicBezTo>
                  <a:cubicBezTo>
                    <a:pt x="240" y="45"/>
                    <a:pt x="221" y="100"/>
                    <a:pt x="216" y="112"/>
                  </a:cubicBezTo>
                  <a:cubicBezTo>
                    <a:pt x="216" y="113"/>
                    <a:pt x="216" y="113"/>
                    <a:pt x="216" y="113"/>
                  </a:cubicBezTo>
                  <a:cubicBezTo>
                    <a:pt x="207" y="99"/>
                    <a:pt x="185" y="78"/>
                    <a:pt x="131" y="86"/>
                  </a:cubicBezTo>
                  <a:cubicBezTo>
                    <a:pt x="131" y="86"/>
                    <a:pt x="33" y="105"/>
                    <a:pt x="8" y="20"/>
                  </a:cubicBezTo>
                  <a:cubicBezTo>
                    <a:pt x="8" y="20"/>
                    <a:pt x="0" y="132"/>
                    <a:pt x="106" y="147"/>
                  </a:cubicBezTo>
                  <a:cubicBezTo>
                    <a:pt x="106" y="147"/>
                    <a:pt x="59" y="161"/>
                    <a:pt x="27" y="125"/>
                  </a:cubicBezTo>
                  <a:cubicBezTo>
                    <a:pt x="27" y="125"/>
                    <a:pt x="58" y="217"/>
                    <a:pt x="115" y="201"/>
                  </a:cubicBezTo>
                  <a:cubicBezTo>
                    <a:pt x="115" y="201"/>
                    <a:pt x="92" y="218"/>
                    <a:pt x="75" y="216"/>
                  </a:cubicBezTo>
                  <a:cubicBezTo>
                    <a:pt x="75" y="216"/>
                    <a:pt x="131" y="289"/>
                    <a:pt x="218" y="224"/>
                  </a:cubicBezTo>
                  <a:cubicBezTo>
                    <a:pt x="217" y="225"/>
                    <a:pt x="217" y="225"/>
                    <a:pt x="217" y="225"/>
                  </a:cubicBezTo>
                  <a:cubicBezTo>
                    <a:pt x="211" y="238"/>
                    <a:pt x="199" y="251"/>
                    <a:pt x="173" y="258"/>
                  </a:cubicBezTo>
                  <a:cubicBezTo>
                    <a:pt x="130" y="269"/>
                    <a:pt x="149" y="307"/>
                    <a:pt x="149" y="307"/>
                  </a:cubicBezTo>
                  <a:cubicBezTo>
                    <a:pt x="149" y="290"/>
                    <a:pt x="174" y="283"/>
                    <a:pt x="174" y="283"/>
                  </a:cubicBezTo>
                  <a:cubicBezTo>
                    <a:pt x="162" y="302"/>
                    <a:pt x="184" y="321"/>
                    <a:pt x="184" y="321"/>
                  </a:cubicBezTo>
                  <a:cubicBezTo>
                    <a:pt x="181" y="305"/>
                    <a:pt x="204" y="290"/>
                    <a:pt x="204" y="290"/>
                  </a:cubicBezTo>
                  <a:cubicBezTo>
                    <a:pt x="201" y="306"/>
                    <a:pt x="204" y="327"/>
                    <a:pt x="204" y="327"/>
                  </a:cubicBezTo>
                  <a:cubicBezTo>
                    <a:pt x="239" y="308"/>
                    <a:pt x="239" y="273"/>
                    <a:pt x="239" y="273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308"/>
                    <a:pt x="278" y="327"/>
                  </a:cubicBezTo>
                  <a:cubicBezTo>
                    <a:pt x="278" y="327"/>
                    <a:pt x="281" y="306"/>
                    <a:pt x="278" y="290"/>
                  </a:cubicBezTo>
                  <a:cubicBezTo>
                    <a:pt x="278" y="290"/>
                    <a:pt x="301" y="305"/>
                    <a:pt x="298" y="321"/>
                  </a:cubicBezTo>
                  <a:cubicBezTo>
                    <a:pt x="298" y="321"/>
                    <a:pt x="320" y="302"/>
                    <a:pt x="308" y="283"/>
                  </a:cubicBezTo>
                  <a:cubicBezTo>
                    <a:pt x="308" y="283"/>
                    <a:pt x="333" y="290"/>
                    <a:pt x="333" y="307"/>
                  </a:cubicBezTo>
                  <a:cubicBezTo>
                    <a:pt x="333" y="307"/>
                    <a:pt x="352" y="269"/>
                    <a:pt x="309" y="258"/>
                  </a:cubicBezTo>
                  <a:cubicBezTo>
                    <a:pt x="285" y="251"/>
                    <a:pt x="273" y="239"/>
                    <a:pt x="268" y="227"/>
                  </a:cubicBezTo>
                  <a:lnTo>
                    <a:pt x="268" y="226"/>
                  </a:lnTo>
                  <a:close/>
                </a:path>
              </a:pathLst>
            </a:custGeom>
            <a:solidFill>
              <a:srgbClr val="7AC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508501" y="3265488"/>
              <a:ext cx="123825" cy="1238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srgbClr val="FFFFFF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8865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190" r:id="rId1"/>
    <p:sldLayoutId id="2147487191" r:id="rId2"/>
    <p:sldLayoutId id="2147487192" r:id="rId3"/>
    <p:sldLayoutId id="2147487193" r:id="rId4"/>
    <p:sldLayoutId id="2147487194" r:id="rId5"/>
    <p:sldLayoutId id="2147487195" r:id="rId6"/>
    <p:sldLayoutId id="2147487196" r:id="rId7"/>
    <p:sldLayoutId id="2147487197" r:id="rId8"/>
    <p:sldLayoutId id="2147487198" r:id="rId9"/>
    <p:sldLayoutId id="2147487199" r:id="rId10"/>
    <p:sldLayoutId id="2147487200" r:id="rId11"/>
    <p:sldLayoutId id="2147487201" r:id="rId12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1313" indent="-339725" algn="l" rtl="0" eaLnBrk="0" fontAlgn="base" hangingPunct="0">
        <a:lnSpc>
          <a:spcPct val="90000"/>
        </a:lnSpc>
        <a:spcBef>
          <a:spcPct val="80000"/>
        </a:spcBef>
        <a:spcAft>
          <a:spcPct val="0"/>
        </a:spcAft>
        <a:buClr>
          <a:srgbClr val="7AC142"/>
        </a:buClr>
        <a:buFont typeface="Arial Black" pitchFamily="34" charset="0"/>
        <a:buChar char="►"/>
        <a:defRPr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5699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7AC142"/>
        </a:buClr>
        <a:buFont typeface="Wingdings" pitchFamily="2" charset="2"/>
        <a:buChar char="§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7985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271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4843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6pPr>
      <a:lvl7pPr marL="19415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7pPr>
      <a:lvl8pPr marL="23987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8pPr>
      <a:lvl9pPr marL="2855913" indent="-2270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Arial Black" pitchFamily="34" charset="0"/>
        <a:buChar char="►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685800" y="1044575"/>
            <a:ext cx="7772400" cy="1470025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AF+PCI: 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Therapy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of Choice!   </a:t>
            </a:r>
            <a:endParaRPr lang="he-I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>
          <a:xfrm>
            <a:off x="762000" y="3352800"/>
            <a:ext cx="73152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 </a:t>
            </a:r>
            <a:r>
              <a:rPr lang="he-IL" sz="2800" dirty="0" smtClean="0"/>
              <a:t>המחלוקות הגדולות בתחום </a:t>
            </a:r>
            <a:endParaRPr lang="he-IL" sz="2800" dirty="0" smtClean="0"/>
          </a:p>
          <a:p>
            <a:pPr>
              <a:spcBef>
                <a:spcPts val="0"/>
              </a:spcBef>
            </a:pPr>
            <a:r>
              <a:rPr lang="he-IL" sz="2800" dirty="0" smtClean="0"/>
              <a:t>הטיפול </a:t>
            </a:r>
            <a:r>
              <a:rPr lang="he-IL" sz="2800" dirty="0" smtClean="0"/>
              <a:t>התרופתי בחולה הלב </a:t>
            </a:r>
          </a:p>
          <a:p>
            <a:pPr>
              <a:spcBef>
                <a:spcPts val="0"/>
              </a:spcBef>
            </a:pPr>
            <a:r>
              <a:rPr lang="he-IL" sz="2800" dirty="0" smtClean="0"/>
              <a:t>15.11.2019</a:t>
            </a:r>
            <a:endParaRPr lang="en-US" sz="2800" dirty="0" smtClean="0"/>
          </a:p>
          <a:p>
            <a:pPr>
              <a:spcBef>
                <a:spcPts val="0"/>
              </a:spcBef>
            </a:pPr>
            <a:endParaRPr lang="he-IL" sz="2800" dirty="0"/>
          </a:p>
          <a:p>
            <a:pPr>
              <a:spcBef>
                <a:spcPts val="0"/>
              </a:spcBef>
            </a:pPr>
            <a:r>
              <a:rPr lang="he-IL" sz="2800" dirty="0" smtClean="0"/>
              <a:t>ד"ר אלון אייזן</a:t>
            </a:r>
          </a:p>
          <a:p>
            <a:pPr>
              <a:spcBef>
                <a:spcPts val="0"/>
              </a:spcBef>
            </a:pPr>
            <a:r>
              <a:rPr lang="he-IL" sz="2800" dirty="0" smtClean="0"/>
              <a:t>המערך </a:t>
            </a:r>
            <a:r>
              <a:rPr lang="he-IL" sz="2800" dirty="0" smtClean="0"/>
              <a:t>הקרדיולוגי, מרכז רפואי רבין</a:t>
            </a:r>
            <a:endParaRPr lang="he-IL" sz="2800" dirty="0"/>
          </a:p>
        </p:txBody>
      </p:sp>
      <p:pic>
        <p:nvPicPr>
          <p:cNvPr id="6" name="תמונה 5" descr="לוגו רבין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6200"/>
            <a:ext cx="1728192" cy="54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5" t="10354" r="18768" b="76562"/>
          <a:stretch/>
        </p:blipFill>
        <p:spPr bwMode="auto">
          <a:xfrm>
            <a:off x="35768" y="76200"/>
            <a:ext cx="1259632" cy="69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913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67545" y="1795589"/>
            <a:ext cx="8496944" cy="4721225"/>
            <a:chOff x="467544" y="1509837"/>
            <a:chExt cx="8496944" cy="4721225"/>
          </a:xfrm>
        </p:grpSpPr>
        <p:grpSp>
          <p:nvGrpSpPr>
            <p:cNvPr id="44" name="Group 43"/>
            <p:cNvGrpSpPr/>
            <p:nvPr/>
          </p:nvGrpSpPr>
          <p:grpSpPr>
            <a:xfrm>
              <a:off x="467544" y="1692685"/>
              <a:ext cx="6640982" cy="4489589"/>
              <a:chOff x="467544" y="1692685"/>
              <a:chExt cx="6640982" cy="448958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792053" y="4084957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5" name="Straight Connector 4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" name="Straight Connector 5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7" name="Group 6"/>
              <p:cNvGrpSpPr/>
              <p:nvPr/>
            </p:nvGrpSpPr>
            <p:grpSpPr>
              <a:xfrm>
                <a:off x="5233055" y="4532428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8" name="Straight Connector 7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" name="Straight Connector 8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5651359" y="4675098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1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6085871" y="4613482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14" name="Straight Connector 13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4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6523631" y="4720490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17" name="Straight Connector 16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2028685" y="3436446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Straight Connector 20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2463171" y="3598572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2888607" y="2894919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3321509" y="2713335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29" name="Straight Connector 28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3741429" y="1857321"/>
                <a:ext cx="180000" cy="363166"/>
                <a:chOff x="-2568102" y="2068749"/>
                <a:chExt cx="1070042" cy="1070042"/>
              </a:xfrm>
            </p:grpSpPr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-2568102" y="2068749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rot="16200000">
                  <a:off x="-2568102" y="2603770"/>
                  <a:ext cx="107004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467544" y="1692685"/>
                <a:ext cx="677108" cy="3922771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Crude incidence rates </a:t>
                </a:r>
                <a:br>
                  <a:rPr lang="en-GB" sz="16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</a:br>
                <a:r>
                  <a:rPr lang="en-GB" sz="16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(events per 100 person-years ± SE)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589335" y="5597499"/>
                <a:ext cx="2766642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CV </a:t>
                </a:r>
                <a:r>
                  <a:rPr lang="en-GB" sz="16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death </a:t>
                </a:r>
                <a: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plus </a:t>
                </a:r>
                <a:r>
                  <a:rPr lang="en-GB" sz="16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MI </a:t>
                </a:r>
                <a: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plus </a:t>
                </a:r>
                <a:b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</a:br>
                <a: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ischemic </a:t>
                </a:r>
                <a:r>
                  <a:rPr lang="en-GB" sz="16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stroke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437475" y="5574443"/>
                <a:ext cx="2671051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Fatal and </a:t>
                </a:r>
                <a: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/>
                </a:r>
                <a:b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</a:br>
                <a:r>
                  <a:rPr lang="en-GB" sz="1600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non-fatal </a:t>
                </a:r>
                <a:r>
                  <a:rPr lang="en-GB" sz="16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/>
                  </a:rPr>
                  <a:t>bleeding</a:t>
                </a:r>
              </a:p>
            </p:txBody>
          </p:sp>
        </p:grpSp>
        <p:graphicFrame>
          <p:nvGraphicFramePr>
            <p:cNvPr id="34" name="Chart 33"/>
            <p:cNvGraphicFramePr/>
            <p:nvPr>
              <p:extLst>
                <p:ext uri="{D42A27DB-BD31-4B8C-83A1-F6EECF244321}">
                  <p14:modId xmlns:p14="http://schemas.microsoft.com/office/powerpoint/2010/main" val="3052530626"/>
                </p:ext>
              </p:extLst>
            </p:nvPr>
          </p:nvGraphicFramePr>
          <p:xfrm>
            <a:off x="1148704" y="1509837"/>
            <a:ext cx="7815784" cy="4721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10551"/>
            <a:ext cx="8281175" cy="800219"/>
          </a:xfrm>
        </p:spPr>
        <p:txBody>
          <a:bodyPr/>
          <a:lstStyle/>
          <a:p>
            <a:r>
              <a:rPr lang="en-GB" sz="2600" dirty="0" smtClean="0"/>
              <a:t>Triple Therapy with a VKA Reduces Thromboembolic Events but Increases Bleeding after PCI in AF Patients</a:t>
            </a:r>
            <a:endParaRPr lang="en-GB" sz="2600" dirty="0"/>
          </a:p>
        </p:txBody>
      </p:sp>
      <p:sp>
        <p:nvSpPr>
          <p:cNvPr id="41" name="Subtitle 40"/>
          <p:cNvSpPr>
            <a:spLocks noGrp="1"/>
          </p:cNvSpPr>
          <p:nvPr>
            <p:ph type="subTitle" sz="quarter" idx="1"/>
          </p:nvPr>
        </p:nvSpPr>
        <p:spPr>
          <a:xfrm>
            <a:off x="612777" y="1371602"/>
            <a:ext cx="8280400" cy="396391"/>
          </a:xfrm>
        </p:spPr>
        <p:txBody>
          <a:bodyPr/>
          <a:lstStyle/>
          <a:p>
            <a:r>
              <a:rPr lang="en-GB" sz="1800" dirty="0" smtClean="0"/>
              <a:t>Danish registry data (2000–2009; N=11,480 patients)</a:t>
            </a:r>
            <a:endParaRPr lang="en-GB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619124" y="6588225"/>
            <a:ext cx="5897093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solidFill>
                  <a:srgbClr val="FFFFFF"/>
                </a:solidFill>
                <a:latin typeface="Arial" charset="0"/>
              </a:rPr>
              <a:t>Lamberts M </a:t>
            </a:r>
            <a:r>
              <a:rPr lang="en-GB" sz="1000" i="1" dirty="0">
                <a:solidFill>
                  <a:srgbClr val="FFFFFF"/>
                </a:solidFill>
                <a:latin typeface="Arial" charset="0"/>
              </a:rPr>
              <a:t>et al</a:t>
            </a:r>
            <a:r>
              <a:rPr lang="en-GB" sz="1000" dirty="0">
                <a:solidFill>
                  <a:srgbClr val="FFFFFF"/>
                </a:solidFill>
                <a:latin typeface="Arial" charset="0"/>
              </a:rPr>
              <a:t>,</a:t>
            </a:r>
            <a:r>
              <a:rPr lang="en-GB" sz="1000" i="1" dirty="0">
                <a:solidFill>
                  <a:srgbClr val="FFFFFF"/>
                </a:solidFill>
                <a:latin typeface="Arial" charset="0"/>
              </a:rPr>
              <a:t> Circulation</a:t>
            </a:r>
            <a:r>
              <a:rPr lang="en-GB" sz="1000" dirty="0">
                <a:solidFill>
                  <a:srgbClr val="FFFFFF"/>
                </a:solidFill>
                <a:latin typeface="Arial" charset="0"/>
              </a:rPr>
              <a:t> 2012;126:1185–1193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5791202"/>
            <a:ext cx="20574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CV death, MI,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Ischemic stroke</a:t>
            </a: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24400" y="5791202"/>
            <a:ext cx="20574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Fatal and non fatal bleeding</a:t>
            </a:r>
          </a:p>
        </p:txBody>
      </p:sp>
    </p:spTree>
    <p:extLst>
      <p:ext uri="{BB962C8B-B14F-4D97-AF65-F5344CB8AC3E}">
        <p14:creationId xmlns:p14="http://schemas.microsoft.com/office/powerpoint/2010/main" val="39594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 smtClean="0"/>
              <a:t>1</a:t>
            </a:r>
            <a:r>
              <a:rPr lang="en-GB" b="1" dirty="0"/>
              <a:t>. </a:t>
            </a:r>
            <a:r>
              <a:rPr lang="en-GB" dirty="0"/>
              <a:t>Dans </a:t>
            </a:r>
            <a:r>
              <a:rPr lang="en-GB" dirty="0" smtClean="0"/>
              <a:t>et </a:t>
            </a:r>
            <a:r>
              <a:rPr lang="en-GB" dirty="0"/>
              <a:t>al. Circulation </a:t>
            </a:r>
            <a:r>
              <a:rPr lang="en-GB" dirty="0" smtClean="0"/>
              <a:t>2013; </a:t>
            </a:r>
            <a:r>
              <a:rPr lang="en-GB" b="1" dirty="0"/>
              <a:t>2. </a:t>
            </a:r>
            <a:r>
              <a:rPr lang="en-GB" dirty="0"/>
              <a:t>Dewilde </a:t>
            </a:r>
            <a:r>
              <a:rPr lang="en-GB" dirty="0" smtClean="0"/>
              <a:t>et </a:t>
            </a:r>
            <a:r>
              <a:rPr lang="en-GB" dirty="0"/>
              <a:t>al. Lancet </a:t>
            </a:r>
            <a:r>
              <a:rPr lang="en-GB" dirty="0" smtClean="0"/>
              <a:t>2013;</a:t>
            </a:r>
            <a:r>
              <a:rPr lang="en-GB" dirty="0"/>
              <a:t> </a:t>
            </a:r>
            <a:r>
              <a:rPr lang="en-GB" b="1" dirty="0" smtClean="0"/>
              <a:t>3</a:t>
            </a:r>
            <a:r>
              <a:rPr lang="en-GB" b="1" dirty="0"/>
              <a:t>. </a:t>
            </a:r>
            <a:r>
              <a:rPr lang="en-GB" dirty="0"/>
              <a:t>Lip </a:t>
            </a:r>
            <a:r>
              <a:rPr lang="en-GB" dirty="0" smtClean="0"/>
              <a:t>et </a:t>
            </a:r>
            <a:r>
              <a:rPr lang="en-GB" dirty="0"/>
              <a:t>al. Thromb Haemost </a:t>
            </a:r>
            <a:r>
              <a:rPr lang="en-GB" dirty="0" smtClean="0"/>
              <a:t>2010; </a:t>
            </a:r>
            <a:br>
              <a:rPr lang="en-GB" dirty="0" smtClean="0"/>
            </a:br>
            <a:r>
              <a:rPr lang="en-GB" b="1" dirty="0" smtClean="0"/>
              <a:t>4</a:t>
            </a:r>
            <a:r>
              <a:rPr lang="en-GB" b="1" dirty="0"/>
              <a:t>. </a:t>
            </a:r>
            <a:r>
              <a:rPr lang="en-GB" dirty="0"/>
              <a:t>Nikolsky </a:t>
            </a:r>
            <a:r>
              <a:rPr lang="en-GB" dirty="0" smtClean="0"/>
              <a:t>et </a:t>
            </a:r>
            <a:r>
              <a:rPr lang="en-GB" dirty="0"/>
              <a:t>al. Am J Cardiol </a:t>
            </a:r>
            <a:r>
              <a:rPr lang="en-GB" dirty="0" smtClean="0"/>
              <a:t>2012;</a:t>
            </a:r>
            <a:r>
              <a:rPr lang="en-GB" dirty="0"/>
              <a:t> </a:t>
            </a:r>
            <a:r>
              <a:rPr lang="en-GB" b="1" dirty="0" smtClean="0"/>
              <a:t>5</a:t>
            </a:r>
            <a:r>
              <a:rPr lang="en-GB" b="1" dirty="0"/>
              <a:t>. </a:t>
            </a:r>
            <a:r>
              <a:rPr lang="en-GB" dirty="0"/>
              <a:t>Lamberts </a:t>
            </a:r>
            <a:r>
              <a:rPr lang="en-GB" dirty="0" smtClean="0"/>
              <a:t>et </a:t>
            </a:r>
            <a:r>
              <a:rPr lang="en-GB" dirty="0"/>
              <a:t>al. Circulation </a:t>
            </a:r>
            <a:r>
              <a:rPr lang="en-GB" dirty="0" smtClean="0"/>
              <a:t>2014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Triple therapy is </a:t>
            </a:r>
            <a:r>
              <a:rPr lang="en-GB" dirty="0" smtClean="0"/>
              <a:t>associated with </a:t>
            </a:r>
            <a:r>
              <a:rPr lang="en-GB" dirty="0"/>
              <a:t>the greatest increase in bleeding risk with all </a:t>
            </a:r>
            <a:r>
              <a:rPr lang="en-GB" dirty="0" smtClean="0"/>
              <a:t>OAC/antiplatelet combinations</a:t>
            </a:r>
            <a:endParaRPr lang="en-GB" dirty="0"/>
          </a:p>
        </p:txBody>
      </p:sp>
      <p:sp>
        <p:nvSpPr>
          <p:cNvPr id="97" name="Rectangle 96"/>
          <p:cNvSpPr/>
          <p:nvPr/>
        </p:nvSpPr>
        <p:spPr>
          <a:xfrm>
            <a:off x="302092" y="1699557"/>
            <a:ext cx="5236746" cy="402981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 smtClean="0">
              <a:solidFill>
                <a:srgbClr val="00498B"/>
              </a:solidFill>
            </a:endParaRPr>
          </a:p>
        </p:txBody>
      </p:sp>
      <p:sp>
        <p:nvSpPr>
          <p:cNvPr id="98" name="Rectangle 15"/>
          <p:cNvSpPr>
            <a:spLocks noChangeArrowheads="1"/>
          </p:cNvSpPr>
          <p:nvPr/>
        </p:nvSpPr>
        <p:spPr bwMode="auto">
          <a:xfrm>
            <a:off x="2878701" y="2146752"/>
            <a:ext cx="919399" cy="341324"/>
          </a:xfrm>
          <a:prstGeom prst="rect">
            <a:avLst/>
          </a:prstGeom>
          <a:solidFill>
            <a:srgbClr val="CD1543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 smtClean="0">
              <a:solidFill>
                <a:srgbClr val="00498B"/>
              </a:solidFill>
            </a:endParaRPr>
          </a:p>
        </p:txBody>
      </p:sp>
      <p:sp>
        <p:nvSpPr>
          <p:cNvPr id="99" name="Rectangle 16"/>
          <p:cNvSpPr>
            <a:spLocks noChangeArrowheads="1"/>
          </p:cNvSpPr>
          <p:nvPr/>
        </p:nvSpPr>
        <p:spPr bwMode="auto">
          <a:xfrm>
            <a:off x="2878700" y="2487580"/>
            <a:ext cx="1519212" cy="341324"/>
          </a:xfrm>
          <a:prstGeom prst="rect">
            <a:avLst/>
          </a:prstGeom>
          <a:solidFill>
            <a:srgbClr val="CD1543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 smtClean="0">
              <a:solidFill>
                <a:srgbClr val="00498B"/>
              </a:solidFill>
            </a:endParaRPr>
          </a:p>
        </p:txBody>
      </p:sp>
      <p:sp>
        <p:nvSpPr>
          <p:cNvPr id="100" name="Text Box 17"/>
          <p:cNvSpPr txBox="1">
            <a:spLocks noChangeArrowheads="1"/>
          </p:cNvSpPr>
          <p:nvPr/>
        </p:nvSpPr>
        <p:spPr bwMode="auto">
          <a:xfrm>
            <a:off x="3762296" y="2166082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2.8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01" name="Text Box 18"/>
          <p:cNvSpPr txBox="1">
            <a:spLocks noChangeArrowheads="1"/>
          </p:cNvSpPr>
          <p:nvPr/>
        </p:nvSpPr>
        <p:spPr bwMode="auto">
          <a:xfrm>
            <a:off x="4363318" y="2509434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4.6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02" name="Rectangle 19"/>
          <p:cNvSpPr>
            <a:spLocks noChangeArrowheads="1"/>
          </p:cNvSpPr>
          <p:nvPr/>
        </p:nvSpPr>
        <p:spPr bwMode="auto">
          <a:xfrm>
            <a:off x="2878701" y="2822306"/>
            <a:ext cx="2085586" cy="3413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 smtClean="0">
              <a:solidFill>
                <a:srgbClr val="00498B"/>
              </a:solidFill>
            </a:endParaRPr>
          </a:p>
        </p:txBody>
      </p:sp>
      <p:sp>
        <p:nvSpPr>
          <p:cNvPr id="103" name="Text Box 20"/>
          <p:cNvSpPr txBox="1">
            <a:spLocks noChangeArrowheads="1"/>
          </p:cNvSpPr>
          <p:nvPr/>
        </p:nvSpPr>
        <p:spPr bwMode="auto">
          <a:xfrm>
            <a:off x="4930891" y="2828308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6.3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04" name="Rectangle 21"/>
          <p:cNvSpPr>
            <a:spLocks noChangeArrowheads="1"/>
          </p:cNvSpPr>
          <p:nvPr/>
        </p:nvSpPr>
        <p:spPr bwMode="auto">
          <a:xfrm>
            <a:off x="2878699" y="3236553"/>
            <a:ext cx="861286" cy="341324"/>
          </a:xfrm>
          <a:prstGeom prst="rect">
            <a:avLst/>
          </a:prstGeom>
          <a:solidFill>
            <a:srgbClr val="007370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kern="0" dirty="0" smtClean="0">
              <a:solidFill>
                <a:srgbClr val="00498B"/>
              </a:solidFill>
            </a:endParaRPr>
          </a:p>
        </p:txBody>
      </p:sp>
      <p:sp>
        <p:nvSpPr>
          <p:cNvPr id="105" name="Text Box 22"/>
          <p:cNvSpPr txBox="1">
            <a:spLocks noChangeArrowheads="1"/>
          </p:cNvSpPr>
          <p:nvPr/>
        </p:nvSpPr>
        <p:spPr bwMode="auto">
          <a:xfrm>
            <a:off x="3705524" y="3265310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2.6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4254307" y="3583132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4.3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07" name="Rectangle 25"/>
          <p:cNvSpPr>
            <a:spLocks noChangeArrowheads="1"/>
          </p:cNvSpPr>
          <p:nvPr/>
        </p:nvSpPr>
        <p:spPr bwMode="auto">
          <a:xfrm>
            <a:off x="2878700" y="3911695"/>
            <a:ext cx="1832384" cy="341324"/>
          </a:xfrm>
          <a:prstGeom prst="rect">
            <a:avLst/>
          </a:prstGeom>
          <a:solidFill>
            <a:srgbClr val="00737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kern="0" dirty="0" smtClean="0">
              <a:solidFill>
                <a:srgbClr val="00498B"/>
              </a:solidFill>
            </a:endParaRPr>
          </a:p>
        </p:txBody>
      </p:sp>
      <p:sp>
        <p:nvSpPr>
          <p:cNvPr id="108" name="Text Box 26"/>
          <p:cNvSpPr txBox="1">
            <a:spLocks noChangeArrowheads="1"/>
          </p:cNvSpPr>
          <p:nvPr/>
        </p:nvSpPr>
        <p:spPr bwMode="auto">
          <a:xfrm>
            <a:off x="4644104" y="3926483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5.5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09" name="Rectangle 27"/>
          <p:cNvSpPr>
            <a:spLocks noChangeArrowheads="1"/>
          </p:cNvSpPr>
          <p:nvPr/>
        </p:nvSpPr>
        <p:spPr bwMode="auto">
          <a:xfrm>
            <a:off x="2878700" y="4320480"/>
            <a:ext cx="729621" cy="341324"/>
          </a:xfrm>
          <a:prstGeom prst="rect">
            <a:avLst/>
          </a:prstGeom>
          <a:solidFill>
            <a:srgbClr val="0084CB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100" kern="0" dirty="0">
              <a:solidFill>
                <a:srgbClr val="00498B"/>
              </a:solidFill>
            </a:endParaRPr>
          </a:p>
        </p:txBody>
      </p:sp>
      <p:sp>
        <p:nvSpPr>
          <p:cNvPr id="110" name="Text Box 28"/>
          <p:cNvSpPr txBox="1">
            <a:spLocks noChangeArrowheads="1"/>
          </p:cNvSpPr>
          <p:nvPr/>
        </p:nvSpPr>
        <p:spPr bwMode="auto">
          <a:xfrm>
            <a:off x="3561599" y="4335878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2.2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11" name="Rectangle 29"/>
          <p:cNvSpPr>
            <a:spLocks noChangeArrowheads="1"/>
          </p:cNvSpPr>
          <p:nvPr/>
        </p:nvSpPr>
        <p:spPr bwMode="auto">
          <a:xfrm>
            <a:off x="2878701" y="4661805"/>
            <a:ext cx="1252684" cy="341324"/>
          </a:xfrm>
          <a:prstGeom prst="rect">
            <a:avLst/>
          </a:prstGeom>
          <a:solidFill>
            <a:srgbClr val="0084CB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100" kern="0" dirty="0">
              <a:solidFill>
                <a:srgbClr val="00498B"/>
              </a:solidFill>
            </a:endParaRPr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>
            <a:off x="4088607" y="4682328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3.8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13" name="Rectangle 31"/>
          <p:cNvSpPr>
            <a:spLocks noChangeArrowheads="1"/>
          </p:cNvSpPr>
          <p:nvPr/>
        </p:nvSpPr>
        <p:spPr bwMode="auto">
          <a:xfrm>
            <a:off x="2878700" y="5003129"/>
            <a:ext cx="1792404" cy="341324"/>
          </a:xfrm>
          <a:prstGeom prst="rect">
            <a:avLst/>
          </a:prstGeom>
          <a:solidFill>
            <a:srgbClr val="0084C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kern="0" dirty="0" smtClean="0">
              <a:solidFill>
                <a:srgbClr val="00498B"/>
              </a:solidFill>
            </a:endParaRPr>
          </a:p>
        </p:txBody>
      </p:sp>
      <p:sp>
        <p:nvSpPr>
          <p:cNvPr id="114" name="Text Box 32"/>
          <p:cNvSpPr txBox="1">
            <a:spLocks noChangeArrowheads="1"/>
          </p:cNvSpPr>
          <p:nvPr/>
        </p:nvSpPr>
        <p:spPr bwMode="auto">
          <a:xfrm>
            <a:off x="4636043" y="5018527"/>
            <a:ext cx="662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kern="0" dirty="0" smtClean="0">
                <a:solidFill>
                  <a:srgbClr val="03497C"/>
                </a:solidFill>
              </a:rPr>
              <a:t>5.4</a:t>
            </a:r>
            <a:endParaRPr lang="en-US" sz="1400" kern="0" dirty="0" smtClean="0">
              <a:solidFill>
                <a:srgbClr val="03497C"/>
              </a:solidFill>
            </a:endParaRPr>
          </a:p>
        </p:txBody>
      </p:sp>
      <p:sp>
        <p:nvSpPr>
          <p:cNvPr id="115" name="Text Box 33"/>
          <p:cNvSpPr txBox="1">
            <a:spLocks noChangeArrowheads="1"/>
          </p:cNvSpPr>
          <p:nvPr/>
        </p:nvSpPr>
        <p:spPr bwMode="auto">
          <a:xfrm>
            <a:off x="2769374" y="5400409"/>
            <a:ext cx="2622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b="1" kern="0" dirty="0" smtClean="0">
                <a:solidFill>
                  <a:srgbClr val="03497C"/>
                </a:solidFill>
              </a:rPr>
              <a:t>Major bleeding (%/year)</a:t>
            </a:r>
            <a:endParaRPr lang="en-US" sz="1400" b="1" kern="0" dirty="0" smtClean="0">
              <a:solidFill>
                <a:srgbClr val="03497C"/>
              </a:solidFill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234311" y="2153407"/>
            <a:ext cx="2651628" cy="963704"/>
            <a:chOff x="868190" y="1588651"/>
            <a:chExt cx="2353913" cy="790431"/>
          </a:xfrm>
        </p:grpSpPr>
        <p:sp>
          <p:nvSpPr>
            <p:cNvPr id="117" name="Text Box 34"/>
            <p:cNvSpPr txBox="1">
              <a:spLocks noChangeArrowheads="1"/>
            </p:cNvSpPr>
            <p:nvPr/>
          </p:nvSpPr>
          <p:spPr bwMode="auto">
            <a:xfrm>
              <a:off x="868190" y="1876497"/>
              <a:ext cx="1093270" cy="252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400" b="1" kern="0" dirty="0" smtClean="0">
                  <a:solidFill>
                    <a:srgbClr val="03497C"/>
                  </a:solidFill>
                </a:rPr>
                <a:t>Warfarin</a:t>
              </a:r>
              <a:endParaRPr lang="en-US" sz="1400" b="1" kern="0" dirty="0" smtClean="0">
                <a:solidFill>
                  <a:srgbClr val="03497C"/>
                </a:solidFill>
              </a:endParaRPr>
            </a:p>
          </p:txBody>
        </p:sp>
        <p:sp>
          <p:nvSpPr>
            <p:cNvPr id="118" name="Text Box 35"/>
            <p:cNvSpPr txBox="1">
              <a:spLocks noChangeArrowheads="1"/>
            </p:cNvSpPr>
            <p:nvPr/>
          </p:nvSpPr>
          <p:spPr bwMode="auto">
            <a:xfrm>
              <a:off x="2088451" y="1588651"/>
              <a:ext cx="1133652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None (n=3478)</a:t>
              </a:r>
            </a:p>
          </p:txBody>
        </p:sp>
        <p:sp>
          <p:nvSpPr>
            <p:cNvPr id="119" name="Text Box 35"/>
            <p:cNvSpPr txBox="1">
              <a:spLocks noChangeArrowheads="1"/>
            </p:cNvSpPr>
            <p:nvPr/>
          </p:nvSpPr>
          <p:spPr bwMode="auto">
            <a:xfrm>
              <a:off x="1943641" y="1863288"/>
              <a:ext cx="1278462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Single (n=2312)</a:t>
              </a:r>
            </a:p>
          </p:txBody>
        </p:sp>
        <p:sp>
          <p:nvSpPr>
            <p:cNvPr id="120" name="Text Box 35"/>
            <p:cNvSpPr txBox="1">
              <a:spLocks noChangeArrowheads="1"/>
            </p:cNvSpPr>
            <p:nvPr/>
          </p:nvSpPr>
          <p:spPr bwMode="auto">
            <a:xfrm>
              <a:off x="2040661" y="2151887"/>
              <a:ext cx="1181441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Dual (n=232)</a:t>
              </a:r>
              <a:endParaRPr lang="en-US" sz="1200" kern="0" dirty="0" smtClean="0">
                <a:solidFill>
                  <a:srgbClr val="03497C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29039" y="3251823"/>
            <a:ext cx="2756900" cy="959188"/>
            <a:chOff x="774738" y="2489570"/>
            <a:chExt cx="2447365" cy="786726"/>
          </a:xfrm>
        </p:grpSpPr>
        <p:sp>
          <p:nvSpPr>
            <p:cNvPr id="122" name="Text Box 37"/>
            <p:cNvSpPr txBox="1">
              <a:spLocks noChangeArrowheads="1"/>
            </p:cNvSpPr>
            <p:nvPr/>
          </p:nvSpPr>
          <p:spPr bwMode="auto">
            <a:xfrm>
              <a:off x="774738" y="2654457"/>
              <a:ext cx="1280176" cy="429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400" b="1" kern="0" dirty="0" smtClean="0">
                  <a:solidFill>
                    <a:srgbClr val="03497C"/>
                  </a:solidFill>
                </a:rPr>
                <a:t>Dabigatran</a:t>
              </a:r>
              <a:br>
                <a:rPr lang="en-GB" sz="1400" b="1" kern="0" dirty="0" smtClean="0">
                  <a:solidFill>
                    <a:srgbClr val="03497C"/>
                  </a:solidFill>
                </a:rPr>
              </a:br>
              <a:r>
                <a:rPr lang="en-GB" sz="1400" b="1" kern="0" dirty="0" smtClean="0">
                  <a:solidFill>
                    <a:srgbClr val="03497C"/>
                  </a:solidFill>
                </a:rPr>
                <a:t>150 mg BID</a:t>
              </a:r>
              <a:endParaRPr lang="en-US" sz="1400" b="1" kern="0" dirty="0" smtClean="0">
                <a:solidFill>
                  <a:srgbClr val="03497C"/>
                </a:solidFill>
              </a:endParaRPr>
            </a:p>
          </p:txBody>
        </p:sp>
        <p:sp>
          <p:nvSpPr>
            <p:cNvPr id="123" name="Text Box 35"/>
            <p:cNvSpPr txBox="1">
              <a:spLocks noChangeArrowheads="1"/>
            </p:cNvSpPr>
            <p:nvPr/>
          </p:nvSpPr>
          <p:spPr bwMode="auto">
            <a:xfrm>
              <a:off x="2088451" y="2489570"/>
              <a:ext cx="1133652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None (n=3613)</a:t>
              </a:r>
            </a:p>
          </p:txBody>
        </p:sp>
        <p:sp>
          <p:nvSpPr>
            <p:cNvPr id="124" name="Text Box 35"/>
            <p:cNvSpPr txBox="1">
              <a:spLocks noChangeArrowheads="1"/>
            </p:cNvSpPr>
            <p:nvPr/>
          </p:nvSpPr>
          <p:spPr bwMode="auto">
            <a:xfrm>
              <a:off x="1943641" y="2757229"/>
              <a:ext cx="1278462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Single (n=2251)</a:t>
              </a:r>
            </a:p>
          </p:txBody>
        </p:sp>
        <p:sp>
          <p:nvSpPr>
            <p:cNvPr id="125" name="Text Box 35"/>
            <p:cNvSpPr txBox="1">
              <a:spLocks noChangeArrowheads="1"/>
            </p:cNvSpPr>
            <p:nvPr/>
          </p:nvSpPr>
          <p:spPr bwMode="auto">
            <a:xfrm>
              <a:off x="2040661" y="3049101"/>
              <a:ext cx="1181441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Dual (n=212)</a:t>
              </a:r>
              <a:endParaRPr lang="en-US" sz="1200" kern="0" dirty="0" smtClean="0">
                <a:solidFill>
                  <a:srgbClr val="03497C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66818" y="4332727"/>
            <a:ext cx="2719121" cy="959176"/>
            <a:chOff x="808275" y="3376136"/>
            <a:chExt cx="2413828" cy="786718"/>
          </a:xfrm>
        </p:grpSpPr>
        <p:sp>
          <p:nvSpPr>
            <p:cNvPr id="127" name="Text Box 37"/>
            <p:cNvSpPr txBox="1">
              <a:spLocks noChangeArrowheads="1"/>
            </p:cNvSpPr>
            <p:nvPr/>
          </p:nvSpPr>
          <p:spPr bwMode="auto">
            <a:xfrm>
              <a:off x="808275" y="3590070"/>
              <a:ext cx="1280176" cy="429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400" b="1" kern="0" dirty="0" smtClean="0">
                  <a:solidFill>
                    <a:srgbClr val="03497C"/>
                  </a:solidFill>
                </a:rPr>
                <a:t>Dabigatran</a:t>
              </a:r>
              <a:br>
                <a:rPr lang="en-GB" sz="1400" b="1" kern="0" dirty="0" smtClean="0">
                  <a:solidFill>
                    <a:srgbClr val="03497C"/>
                  </a:solidFill>
                </a:rPr>
              </a:br>
              <a:r>
                <a:rPr lang="en-GB" sz="1400" b="1" kern="0" dirty="0" smtClean="0">
                  <a:solidFill>
                    <a:srgbClr val="03497C"/>
                  </a:solidFill>
                </a:rPr>
                <a:t>110 mg BID</a:t>
              </a:r>
              <a:endParaRPr lang="en-US" sz="1400" b="1" kern="0" dirty="0" smtClean="0">
                <a:solidFill>
                  <a:srgbClr val="03497C"/>
                </a:solidFill>
              </a:endParaRPr>
            </a:p>
          </p:txBody>
        </p:sp>
        <p:sp>
          <p:nvSpPr>
            <p:cNvPr id="128" name="Text Box 35"/>
            <p:cNvSpPr txBox="1">
              <a:spLocks noChangeArrowheads="1"/>
            </p:cNvSpPr>
            <p:nvPr/>
          </p:nvSpPr>
          <p:spPr bwMode="auto">
            <a:xfrm>
              <a:off x="2088451" y="3376136"/>
              <a:ext cx="1133652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None (n=3510)</a:t>
              </a:r>
            </a:p>
          </p:txBody>
        </p:sp>
        <p:sp>
          <p:nvSpPr>
            <p:cNvPr id="129" name="Text Box 35"/>
            <p:cNvSpPr txBox="1">
              <a:spLocks noChangeArrowheads="1"/>
            </p:cNvSpPr>
            <p:nvPr/>
          </p:nvSpPr>
          <p:spPr bwMode="auto">
            <a:xfrm>
              <a:off x="1943641" y="3650774"/>
              <a:ext cx="1278462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Single (n=2288)</a:t>
              </a:r>
            </a:p>
          </p:txBody>
        </p:sp>
        <p:sp>
          <p:nvSpPr>
            <p:cNvPr id="130" name="Text Box 35"/>
            <p:cNvSpPr txBox="1">
              <a:spLocks noChangeArrowheads="1"/>
            </p:cNvSpPr>
            <p:nvPr/>
          </p:nvSpPr>
          <p:spPr bwMode="auto">
            <a:xfrm>
              <a:off x="2040661" y="3935659"/>
              <a:ext cx="1181441" cy="22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03497C"/>
                  </a:solidFill>
                </a:rPr>
                <a:t>Dual (n=217)</a:t>
              </a:r>
              <a:endParaRPr lang="en-US" sz="1200" kern="0" dirty="0" smtClean="0">
                <a:solidFill>
                  <a:srgbClr val="03497C"/>
                </a:solidFill>
              </a:endParaRPr>
            </a:p>
          </p:txBody>
        </p:sp>
      </p:grpSp>
      <p:sp>
        <p:nvSpPr>
          <p:cNvPr id="131" name="Text Box 35"/>
          <p:cNvSpPr txBox="1">
            <a:spLocks noChangeArrowheads="1"/>
          </p:cNvSpPr>
          <p:nvPr/>
        </p:nvSpPr>
        <p:spPr bwMode="auto">
          <a:xfrm>
            <a:off x="1234182" y="1775280"/>
            <a:ext cx="2026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 smtClean="0">
                <a:solidFill>
                  <a:srgbClr val="03497C"/>
                </a:solidFill>
              </a:rPr>
              <a:t>Antiplatelet therapy</a:t>
            </a:r>
          </a:p>
        </p:txBody>
      </p:sp>
      <p:sp>
        <p:nvSpPr>
          <p:cNvPr id="133" name="Rectangle 23"/>
          <p:cNvSpPr>
            <a:spLocks noChangeArrowheads="1"/>
          </p:cNvSpPr>
          <p:nvPr/>
        </p:nvSpPr>
        <p:spPr bwMode="auto">
          <a:xfrm>
            <a:off x="2878701" y="3574346"/>
            <a:ext cx="1429259" cy="341324"/>
          </a:xfrm>
          <a:prstGeom prst="rect">
            <a:avLst/>
          </a:prstGeom>
          <a:solidFill>
            <a:srgbClr val="007370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kern="0" dirty="0" smtClean="0">
              <a:solidFill>
                <a:srgbClr val="00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7162800" cy="53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0" y="685800"/>
            <a:ext cx="8255000" cy="355600"/>
          </a:xfrm>
        </p:spPr>
        <p:txBody>
          <a:bodyPr/>
          <a:lstStyle/>
          <a:p>
            <a:r>
              <a:rPr lang="nl-NL" altLang="he-IL" sz="2400" smtClean="0"/>
              <a:t>Primary Endpoint: Bleeding events TIMI classification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59698586"/>
              </p:ext>
            </p:extLst>
          </p:nvPr>
        </p:nvGraphicFramePr>
        <p:xfrm>
          <a:off x="43498" y="381000"/>
          <a:ext cx="12672280" cy="800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" name="Grafiek" r:id="rId3" imgW="11048823" imgH="6977038" progId="MSGraph.Chart.8">
                  <p:embed followColorScheme="full"/>
                </p:oleObj>
              </mc:Choice>
              <mc:Fallback>
                <p:oleObj name="Grafiek" r:id="rId3" imgW="11048823" imgH="69770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8" y="381000"/>
                        <a:ext cx="12672280" cy="8001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09681" y="4681549"/>
            <a:ext cx="321169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6.5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92281" y="3843337"/>
            <a:ext cx="420555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16.7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454275" y="4224349"/>
            <a:ext cx="407218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11.2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971806" y="2743212"/>
            <a:ext cx="420555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27.2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876681" y="5062549"/>
            <a:ext cx="321169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3.3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419606" y="4757749"/>
            <a:ext cx="321169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5.8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181606" y="3505205"/>
            <a:ext cx="420555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19.5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5121281" y="1219212"/>
            <a:ext cx="420555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44.9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-556866" y="3231698"/>
            <a:ext cx="1547466" cy="34970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800" b="0" dirty="0" smtClean="0">
                <a:solidFill>
                  <a:srgbClr val="656667"/>
                </a:solidFill>
                <a:latin typeface="Arial" pitchFamily="34" charset="0"/>
              </a:rPr>
              <a:t>Event rate (%)</a:t>
            </a:r>
            <a:endParaRPr lang="nl-NL" altLang="he-IL" sz="18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236662" y="3352802"/>
            <a:ext cx="723522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p&lt;0.001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455862" y="2373323"/>
            <a:ext cx="723522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p&lt;0.001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818062" y="1611316"/>
            <a:ext cx="723522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>
                <a:solidFill>
                  <a:srgbClr val="FFFFFF"/>
                </a:solidFill>
                <a:latin typeface="Arial" pitchFamily="34" charset="0"/>
              </a:rPr>
              <a:t>p&lt;0.001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886200" y="4114806"/>
            <a:ext cx="624136" cy="2881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b="0" dirty="0" smtClean="0">
                <a:solidFill>
                  <a:srgbClr val="FFFFFF"/>
                </a:solidFill>
                <a:latin typeface="Arial" pitchFamily="34" charset="0"/>
              </a:rPr>
              <a:t>p=0.16</a:t>
            </a:r>
            <a:endParaRPr lang="nl-NL" altLang="he-IL" sz="1400" b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304800" y="76200"/>
            <a:ext cx="1387166" cy="5035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2800" dirty="0">
                <a:solidFill>
                  <a:srgbClr val="FFC000"/>
                </a:solidFill>
                <a:latin typeface="Arial" pitchFamily="34" charset="0"/>
              </a:rPr>
              <a:t>WOEST</a:t>
            </a:r>
          </a:p>
        </p:txBody>
      </p:sp>
      <p:sp>
        <p:nvSpPr>
          <p:cNvPr id="18" name="מלבן 17"/>
          <p:cNvSpPr/>
          <p:nvPr/>
        </p:nvSpPr>
        <p:spPr>
          <a:xfrm>
            <a:off x="76200" y="65532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Arial" charset="0"/>
              </a:rPr>
              <a:t>Dewilde</a:t>
            </a:r>
            <a:r>
              <a:rPr lang="fr-FR" sz="1400" dirty="0">
                <a:solidFill>
                  <a:schemeClr val="bg1"/>
                </a:solidFill>
                <a:latin typeface="Arial" charset="0"/>
              </a:rPr>
              <a:t> WJ </a:t>
            </a:r>
            <a:r>
              <a:rPr lang="fr-FR" sz="1400" i="1" dirty="0">
                <a:solidFill>
                  <a:schemeClr val="bg1"/>
                </a:solidFill>
                <a:latin typeface="Arial" charset="0"/>
              </a:rPr>
              <a:t>et al.</a:t>
            </a:r>
            <a:r>
              <a:rPr lang="fr-FR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sz="1400" i="1" dirty="0">
                <a:solidFill>
                  <a:schemeClr val="bg1"/>
                </a:solidFill>
                <a:latin typeface="Arial" charset="0"/>
              </a:rPr>
              <a:t>Lancet</a:t>
            </a:r>
            <a:r>
              <a:rPr lang="fr-FR" sz="1400" dirty="0">
                <a:solidFill>
                  <a:schemeClr val="bg1"/>
                </a:solidFill>
                <a:latin typeface="Arial" charset="0"/>
              </a:rPr>
              <a:t> 2013;381:1107–1115</a:t>
            </a:r>
            <a:endParaRPr lang="he-I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kstvak 6"/>
          <p:cNvSpPr txBox="1">
            <a:spLocks noChangeArrowheads="1"/>
          </p:cNvSpPr>
          <p:nvPr/>
        </p:nvSpPr>
        <p:spPr bwMode="auto">
          <a:xfrm>
            <a:off x="0" y="76200"/>
            <a:ext cx="2001838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2800" dirty="0">
                <a:solidFill>
                  <a:srgbClr val="FFC000"/>
                </a:solidFill>
                <a:latin typeface="Arial" pitchFamily="34" charset="0"/>
              </a:rPr>
              <a:t>WOEST</a:t>
            </a:r>
          </a:p>
        </p:txBody>
      </p:sp>
      <p:sp>
        <p:nvSpPr>
          <p:cNvPr id="63491" name="Rectangle 6"/>
          <p:cNvSpPr>
            <a:spLocks noChangeArrowheads="1"/>
          </p:cNvSpPr>
          <p:nvPr/>
        </p:nvSpPr>
        <p:spPr bwMode="auto">
          <a:xfrm>
            <a:off x="1265172" y="5448302"/>
            <a:ext cx="6096000" cy="58102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1265172" y="5448302"/>
            <a:ext cx="6096000" cy="58102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1265172" y="4581527"/>
            <a:ext cx="6096000" cy="866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1265172" y="4581527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5" name="Rectangle 10"/>
          <p:cNvSpPr>
            <a:spLocks noChangeArrowheads="1"/>
          </p:cNvSpPr>
          <p:nvPr/>
        </p:nvSpPr>
        <p:spPr bwMode="auto">
          <a:xfrm>
            <a:off x="1265172" y="3429002"/>
            <a:ext cx="6096000" cy="115252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6" name="Rectangle 11"/>
          <p:cNvSpPr>
            <a:spLocks noChangeArrowheads="1"/>
          </p:cNvSpPr>
          <p:nvPr/>
        </p:nvSpPr>
        <p:spPr bwMode="auto">
          <a:xfrm>
            <a:off x="1265172" y="3429002"/>
            <a:ext cx="6096000" cy="115252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7" name="Rectangle 12"/>
          <p:cNvSpPr>
            <a:spLocks noChangeArrowheads="1"/>
          </p:cNvSpPr>
          <p:nvPr/>
        </p:nvSpPr>
        <p:spPr bwMode="auto">
          <a:xfrm>
            <a:off x="1265172" y="2562227"/>
            <a:ext cx="6096000" cy="866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8" name="Rectangle 13"/>
          <p:cNvSpPr>
            <a:spLocks noChangeArrowheads="1"/>
          </p:cNvSpPr>
          <p:nvPr/>
        </p:nvSpPr>
        <p:spPr bwMode="auto">
          <a:xfrm>
            <a:off x="1265172" y="2562227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499" name="Rectangle 14"/>
          <p:cNvSpPr>
            <a:spLocks noChangeArrowheads="1"/>
          </p:cNvSpPr>
          <p:nvPr/>
        </p:nvSpPr>
        <p:spPr bwMode="auto">
          <a:xfrm>
            <a:off x="1265172" y="1695452"/>
            <a:ext cx="6096000" cy="86677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00" name="Rectangle 15"/>
          <p:cNvSpPr>
            <a:spLocks noChangeArrowheads="1"/>
          </p:cNvSpPr>
          <p:nvPr/>
        </p:nvSpPr>
        <p:spPr bwMode="auto">
          <a:xfrm>
            <a:off x="1265172" y="1695452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01" name="Rectangle 16"/>
          <p:cNvSpPr>
            <a:spLocks noChangeArrowheads="1"/>
          </p:cNvSpPr>
          <p:nvPr/>
        </p:nvSpPr>
        <p:spPr bwMode="auto">
          <a:xfrm>
            <a:off x="1265172" y="828677"/>
            <a:ext cx="6096000" cy="866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02" name="Rectangle 17"/>
          <p:cNvSpPr>
            <a:spLocks noChangeArrowheads="1"/>
          </p:cNvSpPr>
          <p:nvPr/>
        </p:nvSpPr>
        <p:spPr bwMode="auto">
          <a:xfrm>
            <a:off x="1265172" y="828677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03" name="Oval 25"/>
          <p:cNvSpPr>
            <a:spLocks noChangeArrowheads="1"/>
          </p:cNvSpPr>
          <p:nvPr/>
        </p:nvSpPr>
        <p:spPr bwMode="auto">
          <a:xfrm>
            <a:off x="4589398" y="398145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04" name="Oval 26"/>
          <p:cNvSpPr>
            <a:spLocks noChangeArrowheads="1"/>
          </p:cNvSpPr>
          <p:nvPr/>
        </p:nvSpPr>
        <p:spPr bwMode="auto">
          <a:xfrm>
            <a:off x="5456173" y="426720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05" name="Line 30"/>
          <p:cNvSpPr>
            <a:spLocks noChangeShapeType="1"/>
          </p:cNvSpPr>
          <p:nvPr/>
        </p:nvSpPr>
        <p:spPr bwMode="auto">
          <a:xfrm>
            <a:off x="4808472" y="1190625"/>
            <a:ext cx="87630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06" name="Line 31"/>
          <p:cNvSpPr>
            <a:spLocks noChangeShapeType="1"/>
          </p:cNvSpPr>
          <p:nvPr/>
        </p:nvSpPr>
        <p:spPr bwMode="auto">
          <a:xfrm>
            <a:off x="4637023" y="1476375"/>
            <a:ext cx="138112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07" name="Line 32"/>
          <p:cNvSpPr>
            <a:spLocks noChangeShapeType="1"/>
          </p:cNvSpPr>
          <p:nvPr/>
        </p:nvSpPr>
        <p:spPr bwMode="auto">
          <a:xfrm>
            <a:off x="4703698" y="2047875"/>
            <a:ext cx="162877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08" name="Line 33"/>
          <p:cNvSpPr>
            <a:spLocks noChangeShapeType="1"/>
          </p:cNvSpPr>
          <p:nvPr/>
        </p:nvSpPr>
        <p:spPr bwMode="auto">
          <a:xfrm>
            <a:off x="4837047" y="2333625"/>
            <a:ext cx="89535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09" name="Line 34"/>
          <p:cNvSpPr>
            <a:spLocks noChangeShapeType="1"/>
          </p:cNvSpPr>
          <p:nvPr/>
        </p:nvSpPr>
        <p:spPr bwMode="auto">
          <a:xfrm>
            <a:off x="4884673" y="2895600"/>
            <a:ext cx="90487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0" name="Line 35"/>
          <p:cNvSpPr>
            <a:spLocks noChangeShapeType="1"/>
          </p:cNvSpPr>
          <p:nvPr/>
        </p:nvSpPr>
        <p:spPr bwMode="auto">
          <a:xfrm>
            <a:off x="4570348" y="3181350"/>
            <a:ext cx="157162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1" name="Line 36"/>
          <p:cNvSpPr>
            <a:spLocks noChangeShapeType="1"/>
          </p:cNvSpPr>
          <p:nvPr/>
        </p:nvSpPr>
        <p:spPr bwMode="auto">
          <a:xfrm>
            <a:off x="4865623" y="3752850"/>
            <a:ext cx="124777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2" name="Line 37"/>
          <p:cNvSpPr>
            <a:spLocks noChangeShapeType="1"/>
          </p:cNvSpPr>
          <p:nvPr/>
        </p:nvSpPr>
        <p:spPr bwMode="auto">
          <a:xfrm>
            <a:off x="4313172" y="4038600"/>
            <a:ext cx="104775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3" name="Line 38"/>
          <p:cNvSpPr>
            <a:spLocks noChangeShapeType="1"/>
          </p:cNvSpPr>
          <p:nvPr/>
        </p:nvSpPr>
        <p:spPr bwMode="auto">
          <a:xfrm>
            <a:off x="4694172" y="4324350"/>
            <a:ext cx="266700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4" name="Line 39"/>
          <p:cNvSpPr>
            <a:spLocks noChangeShapeType="1"/>
          </p:cNvSpPr>
          <p:nvPr/>
        </p:nvSpPr>
        <p:spPr bwMode="auto">
          <a:xfrm>
            <a:off x="4741797" y="4886325"/>
            <a:ext cx="148590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5" name="Line 40"/>
          <p:cNvSpPr>
            <a:spLocks noChangeShapeType="1"/>
          </p:cNvSpPr>
          <p:nvPr/>
        </p:nvSpPr>
        <p:spPr bwMode="auto">
          <a:xfrm>
            <a:off x="4789423" y="5172075"/>
            <a:ext cx="90487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6" name="Line 41"/>
          <p:cNvSpPr>
            <a:spLocks noChangeShapeType="1"/>
          </p:cNvSpPr>
          <p:nvPr/>
        </p:nvSpPr>
        <p:spPr bwMode="auto">
          <a:xfrm>
            <a:off x="4865622" y="5743575"/>
            <a:ext cx="74295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7" name="Line 55"/>
          <p:cNvSpPr>
            <a:spLocks noChangeShapeType="1"/>
          </p:cNvSpPr>
          <p:nvPr/>
        </p:nvSpPr>
        <p:spPr bwMode="auto">
          <a:xfrm flipV="1">
            <a:off x="5198998" y="828675"/>
            <a:ext cx="1587" cy="520065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518" name="Rectangle 57"/>
          <p:cNvSpPr>
            <a:spLocks noChangeArrowheads="1"/>
          </p:cNvSpPr>
          <p:nvPr/>
        </p:nvSpPr>
        <p:spPr bwMode="auto">
          <a:xfrm>
            <a:off x="1331847" y="1104900"/>
            <a:ext cx="4247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age75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19" name="Rectangle 58"/>
          <p:cNvSpPr>
            <a:spLocks noChangeArrowheads="1"/>
          </p:cNvSpPr>
          <p:nvPr/>
        </p:nvSpPr>
        <p:spPr bwMode="auto">
          <a:xfrm>
            <a:off x="1331848" y="1962150"/>
            <a:ext cx="3318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male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0" name="Rectangle 59"/>
          <p:cNvSpPr>
            <a:spLocks noChangeArrowheads="1"/>
          </p:cNvSpPr>
          <p:nvPr/>
        </p:nvSpPr>
        <p:spPr bwMode="auto">
          <a:xfrm>
            <a:off x="1331847" y="2809875"/>
            <a:ext cx="3670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t0acs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1" name="Rectangle 60"/>
          <p:cNvSpPr>
            <a:spLocks noChangeArrowheads="1"/>
          </p:cNvSpPr>
          <p:nvPr/>
        </p:nvSpPr>
        <p:spPr bwMode="auto">
          <a:xfrm>
            <a:off x="1331848" y="3667125"/>
            <a:ext cx="740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oacind3cat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2" name="Rectangle 61"/>
          <p:cNvSpPr>
            <a:spLocks noChangeArrowheads="1"/>
          </p:cNvSpPr>
          <p:nvPr/>
        </p:nvSpPr>
        <p:spPr bwMode="auto">
          <a:xfrm>
            <a:off x="1331847" y="4800600"/>
            <a:ext cx="2468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des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3" name="Rectangle 62"/>
          <p:cNvSpPr>
            <a:spLocks noChangeArrowheads="1"/>
          </p:cNvSpPr>
          <p:nvPr/>
        </p:nvSpPr>
        <p:spPr bwMode="auto">
          <a:xfrm>
            <a:off x="1331848" y="5657850"/>
            <a:ext cx="4857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Overall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4" name="Rectangle 64"/>
          <p:cNvSpPr>
            <a:spLocks noChangeArrowheads="1"/>
          </p:cNvSpPr>
          <p:nvPr/>
        </p:nvSpPr>
        <p:spPr bwMode="auto">
          <a:xfrm>
            <a:off x="2046223" y="1104900"/>
            <a:ext cx="4788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FALSE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5" name="Rectangle 65"/>
          <p:cNvSpPr>
            <a:spLocks noChangeArrowheads="1"/>
          </p:cNvSpPr>
          <p:nvPr/>
        </p:nvSpPr>
        <p:spPr bwMode="auto">
          <a:xfrm>
            <a:off x="2046222" y="1390650"/>
            <a:ext cx="4183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TRUE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6" name="Rectangle 66"/>
          <p:cNvSpPr>
            <a:spLocks noChangeArrowheads="1"/>
          </p:cNvSpPr>
          <p:nvPr/>
        </p:nvSpPr>
        <p:spPr bwMode="auto">
          <a:xfrm>
            <a:off x="2046222" y="196215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no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7" name="Rectangle 67"/>
          <p:cNvSpPr>
            <a:spLocks noChangeArrowheads="1"/>
          </p:cNvSpPr>
          <p:nvPr/>
        </p:nvSpPr>
        <p:spPr bwMode="auto">
          <a:xfrm>
            <a:off x="2046223" y="2247900"/>
            <a:ext cx="2388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yes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8" name="Rectangle 68"/>
          <p:cNvSpPr>
            <a:spLocks noChangeArrowheads="1"/>
          </p:cNvSpPr>
          <p:nvPr/>
        </p:nvSpPr>
        <p:spPr bwMode="auto">
          <a:xfrm>
            <a:off x="2046222" y="280987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no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29" name="Rectangle 69"/>
          <p:cNvSpPr>
            <a:spLocks noChangeArrowheads="1"/>
          </p:cNvSpPr>
          <p:nvPr/>
        </p:nvSpPr>
        <p:spPr bwMode="auto">
          <a:xfrm>
            <a:off x="2046223" y="3095625"/>
            <a:ext cx="2388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yes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0" name="Rectangle 70"/>
          <p:cNvSpPr>
            <a:spLocks noChangeArrowheads="1"/>
          </p:cNvSpPr>
          <p:nvPr/>
        </p:nvSpPr>
        <p:spPr bwMode="auto">
          <a:xfrm>
            <a:off x="2046223" y="3667125"/>
            <a:ext cx="5995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AF/AFlut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1" name="Rectangle 71"/>
          <p:cNvSpPr>
            <a:spLocks noChangeArrowheads="1"/>
          </p:cNvSpPr>
          <p:nvPr/>
        </p:nvSpPr>
        <p:spPr bwMode="auto">
          <a:xfrm>
            <a:off x="2046222" y="3952875"/>
            <a:ext cx="117500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Mechanical valve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2" name="Rectangle 72"/>
          <p:cNvSpPr>
            <a:spLocks noChangeArrowheads="1"/>
          </p:cNvSpPr>
          <p:nvPr/>
        </p:nvSpPr>
        <p:spPr bwMode="auto">
          <a:xfrm>
            <a:off x="2046223" y="4238625"/>
            <a:ext cx="3847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Other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3" name="Rectangle 73"/>
          <p:cNvSpPr>
            <a:spLocks noChangeArrowheads="1"/>
          </p:cNvSpPr>
          <p:nvPr/>
        </p:nvSpPr>
        <p:spPr bwMode="auto">
          <a:xfrm>
            <a:off x="2046222" y="4800600"/>
            <a:ext cx="1955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No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4" name="Rectangle 74"/>
          <p:cNvSpPr>
            <a:spLocks noChangeArrowheads="1"/>
          </p:cNvSpPr>
          <p:nvPr/>
        </p:nvSpPr>
        <p:spPr bwMode="auto">
          <a:xfrm>
            <a:off x="2046222" y="5086350"/>
            <a:ext cx="3157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DES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5" name="Rectangle 76"/>
          <p:cNvSpPr>
            <a:spLocks noChangeArrowheads="1"/>
          </p:cNvSpPr>
          <p:nvPr/>
        </p:nvSpPr>
        <p:spPr bwMode="auto">
          <a:xfrm>
            <a:off x="3036823" y="110490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200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6" name="Rectangle 77"/>
          <p:cNvSpPr>
            <a:spLocks noChangeArrowheads="1"/>
          </p:cNvSpPr>
          <p:nvPr/>
        </p:nvSpPr>
        <p:spPr bwMode="auto">
          <a:xfrm>
            <a:off x="3036822" y="139065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79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7" name="Rectangle 78"/>
          <p:cNvSpPr>
            <a:spLocks noChangeArrowheads="1"/>
          </p:cNvSpPr>
          <p:nvPr/>
        </p:nvSpPr>
        <p:spPr bwMode="auto">
          <a:xfrm>
            <a:off x="3036822" y="196215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50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8" name="Rectangle 79"/>
          <p:cNvSpPr>
            <a:spLocks noChangeArrowheads="1"/>
          </p:cNvSpPr>
          <p:nvPr/>
        </p:nvSpPr>
        <p:spPr bwMode="auto">
          <a:xfrm>
            <a:off x="3036823" y="224790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234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39" name="Rectangle 80"/>
          <p:cNvSpPr>
            <a:spLocks noChangeArrowheads="1"/>
          </p:cNvSpPr>
          <p:nvPr/>
        </p:nvSpPr>
        <p:spPr bwMode="auto">
          <a:xfrm>
            <a:off x="3036823" y="2809875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195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0" name="Rectangle 81"/>
          <p:cNvSpPr>
            <a:spLocks noChangeArrowheads="1"/>
          </p:cNvSpPr>
          <p:nvPr/>
        </p:nvSpPr>
        <p:spPr bwMode="auto">
          <a:xfrm>
            <a:off x="3036822" y="309562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86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1" name="Rectangle 82"/>
          <p:cNvSpPr>
            <a:spLocks noChangeArrowheads="1"/>
          </p:cNvSpPr>
          <p:nvPr/>
        </p:nvSpPr>
        <p:spPr bwMode="auto">
          <a:xfrm>
            <a:off x="3036823" y="3667125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162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2" name="Rectangle 83"/>
          <p:cNvSpPr>
            <a:spLocks noChangeArrowheads="1"/>
          </p:cNvSpPr>
          <p:nvPr/>
        </p:nvSpPr>
        <p:spPr bwMode="auto">
          <a:xfrm>
            <a:off x="3036822" y="395287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3" name="Rectangle 84"/>
          <p:cNvSpPr>
            <a:spLocks noChangeArrowheads="1"/>
          </p:cNvSpPr>
          <p:nvPr/>
        </p:nvSpPr>
        <p:spPr bwMode="auto">
          <a:xfrm>
            <a:off x="3036822" y="423862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47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4" name="Rectangle 85"/>
          <p:cNvSpPr>
            <a:spLocks noChangeArrowheads="1"/>
          </p:cNvSpPr>
          <p:nvPr/>
        </p:nvSpPr>
        <p:spPr bwMode="auto">
          <a:xfrm>
            <a:off x="3036822" y="480060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90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5" name="Rectangle 86"/>
          <p:cNvSpPr>
            <a:spLocks noChangeArrowheads="1"/>
          </p:cNvSpPr>
          <p:nvPr/>
        </p:nvSpPr>
        <p:spPr bwMode="auto">
          <a:xfrm>
            <a:off x="3036823" y="50863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6" name="Rectangle 87"/>
          <p:cNvSpPr>
            <a:spLocks noChangeArrowheads="1"/>
          </p:cNvSpPr>
          <p:nvPr/>
        </p:nvSpPr>
        <p:spPr bwMode="auto">
          <a:xfrm>
            <a:off x="3036823" y="56578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284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7" name="Rectangle 89"/>
          <p:cNvSpPr>
            <a:spLocks noChangeArrowheads="1"/>
          </p:cNvSpPr>
          <p:nvPr/>
        </p:nvSpPr>
        <p:spPr bwMode="auto">
          <a:xfrm>
            <a:off x="3303523" y="110490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8" name="Rectangle 90"/>
          <p:cNvSpPr>
            <a:spLocks noChangeArrowheads="1"/>
          </p:cNvSpPr>
          <p:nvPr/>
        </p:nvSpPr>
        <p:spPr bwMode="auto">
          <a:xfrm>
            <a:off x="3303522" y="139065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82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49" name="Rectangle 91"/>
          <p:cNvSpPr>
            <a:spLocks noChangeArrowheads="1"/>
          </p:cNvSpPr>
          <p:nvPr/>
        </p:nvSpPr>
        <p:spPr bwMode="auto">
          <a:xfrm>
            <a:off x="3303522" y="196215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65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0" name="Rectangle 92"/>
          <p:cNvSpPr>
            <a:spLocks noChangeArrowheads="1"/>
          </p:cNvSpPr>
          <p:nvPr/>
        </p:nvSpPr>
        <p:spPr bwMode="auto">
          <a:xfrm>
            <a:off x="3303523" y="224790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214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1" name="Rectangle 93"/>
          <p:cNvSpPr>
            <a:spLocks noChangeArrowheads="1"/>
          </p:cNvSpPr>
          <p:nvPr/>
        </p:nvSpPr>
        <p:spPr bwMode="auto">
          <a:xfrm>
            <a:off x="3303523" y="2809875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207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2" name="Rectangle 94"/>
          <p:cNvSpPr>
            <a:spLocks noChangeArrowheads="1"/>
          </p:cNvSpPr>
          <p:nvPr/>
        </p:nvSpPr>
        <p:spPr bwMode="auto">
          <a:xfrm>
            <a:off x="3303522" y="309562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69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3" name="Rectangle 95"/>
          <p:cNvSpPr>
            <a:spLocks noChangeArrowheads="1"/>
          </p:cNvSpPr>
          <p:nvPr/>
        </p:nvSpPr>
        <p:spPr bwMode="auto">
          <a:xfrm>
            <a:off x="3303523" y="3667125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164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4" name="Rectangle 96"/>
          <p:cNvSpPr>
            <a:spLocks noChangeArrowheads="1"/>
          </p:cNvSpPr>
          <p:nvPr/>
        </p:nvSpPr>
        <p:spPr bwMode="auto">
          <a:xfrm>
            <a:off x="3303522" y="395287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5" name="Rectangle 97"/>
          <p:cNvSpPr>
            <a:spLocks noChangeArrowheads="1"/>
          </p:cNvSpPr>
          <p:nvPr/>
        </p:nvSpPr>
        <p:spPr bwMode="auto">
          <a:xfrm>
            <a:off x="3303522" y="423862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48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6" name="Rectangle 98"/>
          <p:cNvSpPr>
            <a:spLocks noChangeArrowheads="1"/>
          </p:cNvSpPr>
          <p:nvPr/>
        </p:nvSpPr>
        <p:spPr bwMode="auto">
          <a:xfrm>
            <a:off x="3303522" y="480060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7" name="Rectangle 99"/>
          <p:cNvSpPr>
            <a:spLocks noChangeArrowheads="1"/>
          </p:cNvSpPr>
          <p:nvPr/>
        </p:nvSpPr>
        <p:spPr bwMode="auto">
          <a:xfrm>
            <a:off x="3303523" y="50863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184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8" name="Rectangle 100"/>
          <p:cNvSpPr>
            <a:spLocks noChangeArrowheads="1"/>
          </p:cNvSpPr>
          <p:nvPr/>
        </p:nvSpPr>
        <p:spPr bwMode="auto">
          <a:xfrm>
            <a:off x="3303523" y="56578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279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59" name="Rectangle 102"/>
          <p:cNvSpPr>
            <a:spLocks noChangeArrowheads="1"/>
          </p:cNvSpPr>
          <p:nvPr/>
        </p:nvSpPr>
        <p:spPr bwMode="auto">
          <a:xfrm>
            <a:off x="3589272" y="1390650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0.9157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0" name="Rectangle 103"/>
          <p:cNvSpPr>
            <a:spLocks noChangeArrowheads="1"/>
          </p:cNvSpPr>
          <p:nvPr/>
        </p:nvSpPr>
        <p:spPr bwMode="auto">
          <a:xfrm>
            <a:off x="3589272" y="2247900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0.8217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1" name="Rectangle 104"/>
          <p:cNvSpPr>
            <a:spLocks noChangeArrowheads="1"/>
          </p:cNvSpPr>
          <p:nvPr/>
        </p:nvSpPr>
        <p:spPr bwMode="auto">
          <a:xfrm>
            <a:off x="3589273" y="3095625"/>
            <a:ext cx="383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0.721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2" name="Rectangle 105"/>
          <p:cNvSpPr>
            <a:spLocks noChangeArrowheads="1"/>
          </p:cNvSpPr>
          <p:nvPr/>
        </p:nvSpPr>
        <p:spPr bwMode="auto">
          <a:xfrm>
            <a:off x="3589272" y="3952875"/>
            <a:ext cx="445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0.1116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3" name="Rectangle 106"/>
          <p:cNvSpPr>
            <a:spLocks noChangeArrowheads="1"/>
          </p:cNvSpPr>
          <p:nvPr/>
        </p:nvSpPr>
        <p:spPr bwMode="auto">
          <a:xfrm>
            <a:off x="3589272" y="4238625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0.7761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4" name="Rectangle 107"/>
          <p:cNvSpPr>
            <a:spLocks noChangeArrowheads="1"/>
          </p:cNvSpPr>
          <p:nvPr/>
        </p:nvSpPr>
        <p:spPr bwMode="auto">
          <a:xfrm>
            <a:off x="3589272" y="5086350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0.7894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5" name="Rectangle 108"/>
          <p:cNvSpPr>
            <a:spLocks noChangeArrowheads="1"/>
          </p:cNvSpPr>
          <p:nvPr/>
        </p:nvSpPr>
        <p:spPr bwMode="auto">
          <a:xfrm>
            <a:off x="1265172" y="5448302"/>
            <a:ext cx="60960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6" name="Rectangle 109"/>
          <p:cNvSpPr>
            <a:spLocks noChangeArrowheads="1"/>
          </p:cNvSpPr>
          <p:nvPr/>
        </p:nvSpPr>
        <p:spPr bwMode="auto">
          <a:xfrm>
            <a:off x="1265172" y="5448302"/>
            <a:ext cx="6096000" cy="58102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7" name="Rectangle 110"/>
          <p:cNvSpPr>
            <a:spLocks noChangeArrowheads="1"/>
          </p:cNvSpPr>
          <p:nvPr/>
        </p:nvSpPr>
        <p:spPr bwMode="auto">
          <a:xfrm>
            <a:off x="1265172" y="4581527"/>
            <a:ext cx="6096000" cy="866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8" name="Rectangle 111"/>
          <p:cNvSpPr>
            <a:spLocks noChangeArrowheads="1"/>
          </p:cNvSpPr>
          <p:nvPr/>
        </p:nvSpPr>
        <p:spPr bwMode="auto">
          <a:xfrm>
            <a:off x="1265172" y="4581527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69" name="Rectangle 112"/>
          <p:cNvSpPr>
            <a:spLocks noChangeArrowheads="1"/>
          </p:cNvSpPr>
          <p:nvPr/>
        </p:nvSpPr>
        <p:spPr bwMode="auto">
          <a:xfrm>
            <a:off x="1279459" y="3340102"/>
            <a:ext cx="6096000" cy="11525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  <a:extLst/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0" name="Rectangle 113"/>
          <p:cNvSpPr>
            <a:spLocks noChangeArrowheads="1"/>
          </p:cNvSpPr>
          <p:nvPr/>
        </p:nvSpPr>
        <p:spPr bwMode="auto">
          <a:xfrm>
            <a:off x="1265172" y="3429002"/>
            <a:ext cx="6096000" cy="115252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1" name="Rectangle 114"/>
          <p:cNvSpPr>
            <a:spLocks noChangeArrowheads="1"/>
          </p:cNvSpPr>
          <p:nvPr/>
        </p:nvSpPr>
        <p:spPr bwMode="auto">
          <a:xfrm>
            <a:off x="1265172" y="2562225"/>
            <a:ext cx="6096000" cy="866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2" name="Rectangle 115"/>
          <p:cNvSpPr>
            <a:spLocks noChangeArrowheads="1"/>
          </p:cNvSpPr>
          <p:nvPr/>
        </p:nvSpPr>
        <p:spPr bwMode="auto">
          <a:xfrm>
            <a:off x="1265172" y="2562227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3" name="Rectangle 116"/>
          <p:cNvSpPr>
            <a:spLocks noChangeArrowheads="1"/>
          </p:cNvSpPr>
          <p:nvPr/>
        </p:nvSpPr>
        <p:spPr bwMode="auto">
          <a:xfrm>
            <a:off x="1265172" y="1695452"/>
            <a:ext cx="6096000" cy="86677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4" name="Rectangle 117"/>
          <p:cNvSpPr>
            <a:spLocks noChangeArrowheads="1"/>
          </p:cNvSpPr>
          <p:nvPr/>
        </p:nvSpPr>
        <p:spPr bwMode="auto">
          <a:xfrm>
            <a:off x="1265172" y="1695452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5" name="Rectangle 118"/>
          <p:cNvSpPr>
            <a:spLocks noChangeArrowheads="1"/>
          </p:cNvSpPr>
          <p:nvPr/>
        </p:nvSpPr>
        <p:spPr bwMode="auto">
          <a:xfrm>
            <a:off x="1265172" y="838201"/>
            <a:ext cx="6096000" cy="866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6" name="Rectangle 119"/>
          <p:cNvSpPr>
            <a:spLocks noChangeArrowheads="1"/>
          </p:cNvSpPr>
          <p:nvPr/>
        </p:nvSpPr>
        <p:spPr bwMode="auto">
          <a:xfrm>
            <a:off x="1265172" y="828677"/>
            <a:ext cx="6096000" cy="866775"/>
          </a:xfrm>
          <a:prstGeom prst="rect">
            <a:avLst/>
          </a:prstGeom>
          <a:noFill/>
          <a:ln w="9525" cap="rnd">
            <a:solidFill>
              <a:srgbClr val="E5E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8" name="Rectangle 159"/>
          <p:cNvSpPr>
            <a:spLocks noChangeArrowheads="1"/>
          </p:cNvSpPr>
          <p:nvPr/>
        </p:nvSpPr>
        <p:spPr bwMode="auto">
          <a:xfrm>
            <a:off x="1288984" y="110490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age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79" name="Rectangle 160"/>
          <p:cNvSpPr>
            <a:spLocks noChangeArrowheads="1"/>
          </p:cNvSpPr>
          <p:nvPr/>
        </p:nvSpPr>
        <p:spPr bwMode="auto">
          <a:xfrm>
            <a:off x="1288984" y="1962150"/>
            <a:ext cx="476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gender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0" name="Rectangle 161"/>
          <p:cNvSpPr>
            <a:spLocks noChangeArrowheads="1"/>
          </p:cNvSpPr>
          <p:nvPr/>
        </p:nvSpPr>
        <p:spPr bwMode="auto">
          <a:xfrm>
            <a:off x="1288985" y="2809875"/>
            <a:ext cx="3157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ACS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1" name="Rectangle 162"/>
          <p:cNvSpPr>
            <a:spLocks noChangeArrowheads="1"/>
          </p:cNvSpPr>
          <p:nvPr/>
        </p:nvSpPr>
        <p:spPr bwMode="auto">
          <a:xfrm>
            <a:off x="1288985" y="3667125"/>
            <a:ext cx="6460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indication</a:t>
            </a:r>
          </a:p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OAC</a:t>
            </a:r>
            <a:endParaRPr lang="nl-NL" altLang="he-IL" sz="36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2" name="Rectangle 163"/>
          <p:cNvSpPr>
            <a:spLocks noChangeArrowheads="1"/>
          </p:cNvSpPr>
          <p:nvPr/>
        </p:nvSpPr>
        <p:spPr bwMode="auto">
          <a:xfrm>
            <a:off x="1288985" y="4800600"/>
            <a:ext cx="359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Stent</a:t>
            </a:r>
          </a:p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type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3" name="Rectangle 164"/>
          <p:cNvSpPr>
            <a:spLocks noChangeArrowheads="1"/>
          </p:cNvSpPr>
          <p:nvPr/>
        </p:nvSpPr>
        <p:spPr bwMode="auto">
          <a:xfrm>
            <a:off x="1288984" y="5657850"/>
            <a:ext cx="5209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dirty="0">
                <a:solidFill>
                  <a:srgbClr val="000000"/>
                </a:solidFill>
                <a:latin typeface="Arial" pitchFamily="34" charset="0"/>
              </a:rPr>
              <a:t>Overall</a:t>
            </a:r>
            <a:endParaRPr lang="nl-NL" altLang="he-IL" sz="360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5" name="Rectangle 166"/>
          <p:cNvSpPr>
            <a:spLocks noChangeArrowheads="1"/>
          </p:cNvSpPr>
          <p:nvPr/>
        </p:nvSpPr>
        <p:spPr bwMode="auto">
          <a:xfrm>
            <a:off x="2046222" y="1104900"/>
            <a:ext cx="6780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&lt;75 years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6" name="Rectangle 167"/>
          <p:cNvSpPr>
            <a:spLocks noChangeArrowheads="1"/>
          </p:cNvSpPr>
          <p:nvPr/>
        </p:nvSpPr>
        <p:spPr bwMode="auto">
          <a:xfrm>
            <a:off x="2046222" y="1390650"/>
            <a:ext cx="6780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&gt;75 years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7" name="Rectangle 168"/>
          <p:cNvSpPr>
            <a:spLocks noChangeArrowheads="1"/>
          </p:cNvSpPr>
          <p:nvPr/>
        </p:nvSpPr>
        <p:spPr bwMode="auto">
          <a:xfrm>
            <a:off x="2046223" y="1962150"/>
            <a:ext cx="4600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female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8" name="Rectangle 169"/>
          <p:cNvSpPr>
            <a:spLocks noChangeArrowheads="1"/>
          </p:cNvSpPr>
          <p:nvPr/>
        </p:nvSpPr>
        <p:spPr bwMode="auto">
          <a:xfrm>
            <a:off x="2046223" y="2247900"/>
            <a:ext cx="3318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male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89" name="Rectangle 170"/>
          <p:cNvSpPr>
            <a:spLocks noChangeArrowheads="1"/>
          </p:cNvSpPr>
          <p:nvPr/>
        </p:nvSpPr>
        <p:spPr bwMode="auto">
          <a:xfrm>
            <a:off x="2046222" y="280987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no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0" name="Rectangle 171"/>
          <p:cNvSpPr>
            <a:spLocks noChangeArrowheads="1"/>
          </p:cNvSpPr>
          <p:nvPr/>
        </p:nvSpPr>
        <p:spPr bwMode="auto">
          <a:xfrm>
            <a:off x="2046223" y="3095625"/>
            <a:ext cx="2388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yes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1" name="Rectangle 172"/>
          <p:cNvSpPr>
            <a:spLocks noChangeArrowheads="1"/>
          </p:cNvSpPr>
          <p:nvPr/>
        </p:nvSpPr>
        <p:spPr bwMode="auto">
          <a:xfrm>
            <a:off x="2046223" y="3573463"/>
            <a:ext cx="5995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AF/AFlut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2" name="Rectangle 173"/>
          <p:cNvSpPr>
            <a:spLocks noChangeArrowheads="1"/>
          </p:cNvSpPr>
          <p:nvPr/>
        </p:nvSpPr>
        <p:spPr bwMode="auto">
          <a:xfrm>
            <a:off x="2046222" y="3860800"/>
            <a:ext cx="774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Mechanical</a:t>
            </a:r>
          </a:p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valve</a:t>
            </a:r>
            <a:endParaRPr lang="nl-NL" altLang="he-IL" sz="36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3" name="Rectangle 174"/>
          <p:cNvSpPr>
            <a:spLocks noChangeArrowheads="1"/>
          </p:cNvSpPr>
          <p:nvPr/>
        </p:nvSpPr>
        <p:spPr bwMode="auto">
          <a:xfrm>
            <a:off x="2046223" y="4324350"/>
            <a:ext cx="3847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Other</a:t>
            </a:r>
            <a:endParaRPr lang="nl-NL" altLang="he-IL" sz="36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4" name="Rectangle 175"/>
          <p:cNvSpPr>
            <a:spLocks noChangeArrowheads="1"/>
          </p:cNvSpPr>
          <p:nvPr/>
        </p:nvSpPr>
        <p:spPr bwMode="auto">
          <a:xfrm>
            <a:off x="2046223" y="4800600"/>
            <a:ext cx="3334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BMS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5" name="Rectangle 176"/>
          <p:cNvSpPr>
            <a:spLocks noChangeArrowheads="1"/>
          </p:cNvSpPr>
          <p:nvPr/>
        </p:nvSpPr>
        <p:spPr bwMode="auto">
          <a:xfrm>
            <a:off x="2046222" y="5086350"/>
            <a:ext cx="3157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DES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6" name="Rectangle 177"/>
          <p:cNvSpPr>
            <a:spLocks noChangeArrowheads="1"/>
          </p:cNvSpPr>
          <p:nvPr/>
        </p:nvSpPr>
        <p:spPr bwMode="auto">
          <a:xfrm>
            <a:off x="2825602" y="609600"/>
            <a:ext cx="5271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dirty="0">
                <a:solidFill>
                  <a:srgbClr val="FFFFFF"/>
                </a:solidFill>
                <a:latin typeface="Arial" pitchFamily="34" charset="0"/>
              </a:rPr>
              <a:t> Triple</a:t>
            </a:r>
          </a:p>
        </p:txBody>
      </p:sp>
      <p:sp>
        <p:nvSpPr>
          <p:cNvPr id="63597" name="Rectangle 178"/>
          <p:cNvSpPr>
            <a:spLocks noChangeArrowheads="1"/>
          </p:cNvSpPr>
          <p:nvPr/>
        </p:nvSpPr>
        <p:spPr bwMode="auto">
          <a:xfrm>
            <a:off x="3036822" y="110490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79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8" name="Rectangle 179"/>
          <p:cNvSpPr>
            <a:spLocks noChangeArrowheads="1"/>
          </p:cNvSpPr>
          <p:nvPr/>
        </p:nvSpPr>
        <p:spPr bwMode="auto">
          <a:xfrm>
            <a:off x="3036823" y="13906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200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599" name="Rectangle 180"/>
          <p:cNvSpPr>
            <a:spLocks noChangeArrowheads="1"/>
          </p:cNvSpPr>
          <p:nvPr/>
        </p:nvSpPr>
        <p:spPr bwMode="auto">
          <a:xfrm>
            <a:off x="3036822" y="196215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50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0" name="Rectangle 181"/>
          <p:cNvSpPr>
            <a:spLocks noChangeArrowheads="1"/>
          </p:cNvSpPr>
          <p:nvPr/>
        </p:nvSpPr>
        <p:spPr bwMode="auto">
          <a:xfrm>
            <a:off x="3036823" y="224790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234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1" name="Rectangle 182"/>
          <p:cNvSpPr>
            <a:spLocks noChangeArrowheads="1"/>
          </p:cNvSpPr>
          <p:nvPr/>
        </p:nvSpPr>
        <p:spPr bwMode="auto">
          <a:xfrm>
            <a:off x="3036823" y="2809875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195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2" name="Rectangle 183"/>
          <p:cNvSpPr>
            <a:spLocks noChangeArrowheads="1"/>
          </p:cNvSpPr>
          <p:nvPr/>
        </p:nvSpPr>
        <p:spPr bwMode="auto">
          <a:xfrm>
            <a:off x="3036822" y="309562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86</a:t>
            </a:r>
            <a:endParaRPr lang="nl-NL" altLang="he-IL" sz="36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3" name="Rectangle 184"/>
          <p:cNvSpPr>
            <a:spLocks noChangeArrowheads="1"/>
          </p:cNvSpPr>
          <p:nvPr/>
        </p:nvSpPr>
        <p:spPr bwMode="auto">
          <a:xfrm>
            <a:off x="3036823" y="3573463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162</a:t>
            </a:r>
            <a:endParaRPr lang="nl-NL" altLang="he-IL" sz="36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4" name="Rectangle 185"/>
          <p:cNvSpPr>
            <a:spLocks noChangeArrowheads="1"/>
          </p:cNvSpPr>
          <p:nvPr/>
        </p:nvSpPr>
        <p:spPr bwMode="auto">
          <a:xfrm>
            <a:off x="3036822" y="3916363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5" name="Rectangle 186"/>
          <p:cNvSpPr>
            <a:spLocks noChangeArrowheads="1"/>
          </p:cNvSpPr>
          <p:nvPr/>
        </p:nvSpPr>
        <p:spPr bwMode="auto">
          <a:xfrm>
            <a:off x="3036822" y="42878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47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6" name="Rectangle 187"/>
          <p:cNvSpPr>
            <a:spLocks noChangeArrowheads="1"/>
          </p:cNvSpPr>
          <p:nvPr/>
        </p:nvSpPr>
        <p:spPr bwMode="auto">
          <a:xfrm>
            <a:off x="3036822" y="480060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90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7" name="Rectangle 188"/>
          <p:cNvSpPr>
            <a:spLocks noChangeArrowheads="1"/>
          </p:cNvSpPr>
          <p:nvPr/>
        </p:nvSpPr>
        <p:spPr bwMode="auto">
          <a:xfrm>
            <a:off x="3036823" y="50863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8" name="Rectangle 189"/>
          <p:cNvSpPr>
            <a:spLocks noChangeArrowheads="1"/>
          </p:cNvSpPr>
          <p:nvPr/>
        </p:nvSpPr>
        <p:spPr bwMode="auto">
          <a:xfrm>
            <a:off x="3036823" y="56578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>
                <a:solidFill>
                  <a:srgbClr val="000000"/>
                </a:solidFill>
                <a:latin typeface="Arial" pitchFamily="34" charset="0"/>
              </a:rPr>
              <a:t>284</a:t>
            </a:r>
            <a:endParaRPr lang="nl-NL" altLang="he-IL" sz="360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09" name="Rectangle 190"/>
          <p:cNvSpPr>
            <a:spLocks noChangeArrowheads="1"/>
          </p:cNvSpPr>
          <p:nvPr/>
        </p:nvSpPr>
        <p:spPr bwMode="auto">
          <a:xfrm>
            <a:off x="3581335" y="609600"/>
            <a:ext cx="6059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400" dirty="0">
                <a:solidFill>
                  <a:srgbClr val="FFFFFF"/>
                </a:solidFill>
                <a:latin typeface="Arial" pitchFamily="34" charset="0"/>
              </a:rPr>
              <a:t>Double</a:t>
            </a:r>
          </a:p>
        </p:txBody>
      </p:sp>
      <p:sp>
        <p:nvSpPr>
          <p:cNvPr id="63610" name="Rectangle 191"/>
          <p:cNvSpPr>
            <a:spLocks noChangeArrowheads="1"/>
          </p:cNvSpPr>
          <p:nvPr/>
        </p:nvSpPr>
        <p:spPr bwMode="auto">
          <a:xfrm>
            <a:off x="3595623" y="110490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 82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1" name="Rectangle 192"/>
          <p:cNvSpPr>
            <a:spLocks noChangeArrowheads="1"/>
          </p:cNvSpPr>
          <p:nvPr/>
        </p:nvSpPr>
        <p:spPr bwMode="auto">
          <a:xfrm>
            <a:off x="3509898" y="1390650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 194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2" name="Rectangle 193"/>
          <p:cNvSpPr>
            <a:spLocks noChangeArrowheads="1"/>
          </p:cNvSpPr>
          <p:nvPr/>
        </p:nvSpPr>
        <p:spPr bwMode="auto">
          <a:xfrm>
            <a:off x="3595623" y="1962150"/>
            <a:ext cx="2132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 65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3" name="Rectangle 194"/>
          <p:cNvSpPr>
            <a:spLocks noChangeArrowheads="1"/>
          </p:cNvSpPr>
          <p:nvPr/>
        </p:nvSpPr>
        <p:spPr bwMode="auto">
          <a:xfrm>
            <a:off x="3509898" y="2247900"/>
            <a:ext cx="29815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 214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4" name="Rectangle 195"/>
          <p:cNvSpPr>
            <a:spLocks noChangeArrowheads="1"/>
          </p:cNvSpPr>
          <p:nvPr/>
        </p:nvSpPr>
        <p:spPr bwMode="auto">
          <a:xfrm>
            <a:off x="3552759" y="2809875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207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5" name="Rectangle 196"/>
          <p:cNvSpPr>
            <a:spLocks noChangeArrowheads="1"/>
          </p:cNvSpPr>
          <p:nvPr/>
        </p:nvSpPr>
        <p:spPr bwMode="auto">
          <a:xfrm>
            <a:off x="3638485" y="3095625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69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6" name="Rectangle 197"/>
          <p:cNvSpPr>
            <a:spLocks noChangeArrowheads="1"/>
          </p:cNvSpPr>
          <p:nvPr/>
        </p:nvSpPr>
        <p:spPr bwMode="auto">
          <a:xfrm>
            <a:off x="3552759" y="3573463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 dirty="0">
                <a:solidFill>
                  <a:srgbClr val="000000"/>
                </a:solidFill>
                <a:latin typeface="Arial" pitchFamily="34" charset="0"/>
              </a:rPr>
              <a:t>164</a:t>
            </a:r>
            <a:endParaRPr lang="nl-NL" altLang="he-IL" sz="3600" b="0" dirty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7" name="Rectangle 198"/>
          <p:cNvSpPr>
            <a:spLocks noChangeArrowheads="1"/>
          </p:cNvSpPr>
          <p:nvPr/>
        </p:nvSpPr>
        <p:spPr bwMode="auto">
          <a:xfrm>
            <a:off x="3638485" y="3916363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24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8" name="Rectangle 199"/>
          <p:cNvSpPr>
            <a:spLocks noChangeArrowheads="1"/>
          </p:cNvSpPr>
          <p:nvPr/>
        </p:nvSpPr>
        <p:spPr bwMode="auto">
          <a:xfrm>
            <a:off x="3638485" y="42878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48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19" name="Rectangle 200"/>
          <p:cNvSpPr>
            <a:spLocks noChangeArrowheads="1"/>
          </p:cNvSpPr>
          <p:nvPr/>
        </p:nvSpPr>
        <p:spPr bwMode="auto">
          <a:xfrm>
            <a:off x="3638485" y="4800600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94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20" name="Rectangle 201"/>
          <p:cNvSpPr>
            <a:spLocks noChangeArrowheads="1"/>
          </p:cNvSpPr>
          <p:nvPr/>
        </p:nvSpPr>
        <p:spPr bwMode="auto">
          <a:xfrm>
            <a:off x="3552759" y="50863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000000"/>
                </a:solidFill>
                <a:latin typeface="Arial" pitchFamily="34" charset="0"/>
              </a:rPr>
              <a:t>184</a:t>
            </a:r>
            <a:endParaRPr lang="nl-NL" altLang="he-IL" sz="36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21" name="Rectangle 202"/>
          <p:cNvSpPr>
            <a:spLocks noChangeArrowheads="1"/>
          </p:cNvSpPr>
          <p:nvPr/>
        </p:nvSpPr>
        <p:spPr bwMode="auto">
          <a:xfrm>
            <a:off x="3552759" y="5657850"/>
            <a:ext cx="254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>
                <a:solidFill>
                  <a:srgbClr val="000000"/>
                </a:solidFill>
                <a:latin typeface="Arial" pitchFamily="34" charset="0"/>
              </a:rPr>
              <a:t>279</a:t>
            </a:r>
            <a:endParaRPr lang="nl-NL" altLang="he-IL" sz="360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22" name="Rectangle 203"/>
          <p:cNvSpPr>
            <a:spLocks noChangeArrowheads="1"/>
          </p:cNvSpPr>
          <p:nvPr/>
        </p:nvSpPr>
        <p:spPr bwMode="auto">
          <a:xfrm>
            <a:off x="6019734" y="609600"/>
            <a:ext cx="13833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000" dirty="0">
                <a:solidFill>
                  <a:srgbClr val="FFFFFF"/>
                </a:solidFill>
                <a:latin typeface="Arial" pitchFamily="34" charset="0"/>
              </a:rPr>
              <a:t>P-value </a:t>
            </a:r>
            <a:r>
              <a:rPr lang="nl-NL" altLang="he-IL" sz="1200" dirty="0">
                <a:solidFill>
                  <a:srgbClr val="FFFFFF"/>
                </a:solidFill>
                <a:latin typeface="Arial" pitchFamily="34" charset="0"/>
              </a:rPr>
              <a:t>for</a:t>
            </a:r>
            <a:r>
              <a:rPr lang="nl-NL" altLang="he-IL" sz="1000" dirty="0">
                <a:solidFill>
                  <a:srgbClr val="FFFFFF"/>
                </a:solidFill>
                <a:latin typeface="Arial" pitchFamily="34" charset="0"/>
              </a:rPr>
              <a:t> interaction</a:t>
            </a:r>
          </a:p>
        </p:txBody>
      </p:sp>
      <p:sp>
        <p:nvSpPr>
          <p:cNvPr id="63628" name="Rectangle 210"/>
          <p:cNvSpPr>
            <a:spLocks noChangeArrowheads="1"/>
          </p:cNvSpPr>
          <p:nvPr/>
        </p:nvSpPr>
        <p:spPr bwMode="auto">
          <a:xfrm>
            <a:off x="6629335" y="5086350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2D2DB9"/>
                </a:solidFill>
                <a:latin typeface="Arial" pitchFamily="34" charset="0"/>
              </a:rPr>
              <a:t>0.7894</a:t>
            </a:r>
            <a:endParaRPr lang="nl-NL" altLang="he-IL" sz="3600" b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63629" name="Line 157"/>
          <p:cNvSpPr>
            <a:spLocks noChangeShapeType="1"/>
          </p:cNvSpPr>
          <p:nvPr/>
        </p:nvSpPr>
        <p:spPr bwMode="auto">
          <a:xfrm flipV="1">
            <a:off x="6273735" y="811215"/>
            <a:ext cx="1588" cy="5724525"/>
          </a:xfrm>
          <a:prstGeom prst="line">
            <a:avLst/>
          </a:prstGeom>
          <a:noFill/>
          <a:ln w="25400" cap="rnd">
            <a:solidFill>
              <a:srgbClr val="00B050">
                <a:alpha val="74901"/>
              </a:srgb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30" name="Tekstvak 6"/>
          <p:cNvSpPr txBox="1">
            <a:spLocks noChangeArrowheads="1"/>
          </p:cNvSpPr>
          <p:nvPr/>
        </p:nvSpPr>
        <p:spPr bwMode="auto">
          <a:xfrm>
            <a:off x="1600201" y="188913"/>
            <a:ext cx="583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algn="r" eaLnBrk="1" hangingPunct="1"/>
            <a:r>
              <a:rPr lang="nl-NL" altLang="he-IL" sz="2000" dirty="0">
                <a:latin typeface="Arial" pitchFamily="34" charset="0"/>
              </a:rPr>
              <a:t>Forest plot of primary endpoint Hazard Ratios</a:t>
            </a:r>
          </a:p>
        </p:txBody>
      </p:sp>
      <p:sp>
        <p:nvSpPr>
          <p:cNvPr id="63631" name="Rectangle 158"/>
          <p:cNvSpPr>
            <a:spLocks noChangeArrowheads="1"/>
          </p:cNvSpPr>
          <p:nvPr/>
        </p:nvSpPr>
        <p:spPr bwMode="auto">
          <a:xfrm>
            <a:off x="3953762" y="6327777"/>
            <a:ext cx="45044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600" dirty="0">
                <a:solidFill>
                  <a:srgbClr val="FFFFFF"/>
                </a:solidFill>
                <a:latin typeface="Arial" pitchFamily="34" charset="0"/>
              </a:rPr>
              <a:t>double therapy better &lt;=&gt; triple therapy better</a:t>
            </a:r>
            <a:endParaRPr lang="nl-NL" altLang="he-IL" sz="36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3632" name="Oval 18"/>
          <p:cNvSpPr>
            <a:spLocks noChangeArrowheads="1"/>
          </p:cNvSpPr>
          <p:nvPr/>
        </p:nvSpPr>
        <p:spPr bwMode="auto">
          <a:xfrm>
            <a:off x="4827523" y="113665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3" name="Oval 19"/>
          <p:cNvSpPr>
            <a:spLocks noChangeArrowheads="1"/>
          </p:cNvSpPr>
          <p:nvPr/>
        </p:nvSpPr>
        <p:spPr bwMode="auto">
          <a:xfrm>
            <a:off x="4798948" y="142240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4" name="Oval 20"/>
          <p:cNvSpPr>
            <a:spLocks noChangeArrowheads="1"/>
          </p:cNvSpPr>
          <p:nvPr/>
        </p:nvSpPr>
        <p:spPr bwMode="auto">
          <a:xfrm>
            <a:off x="4722748" y="199390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5" name="Oval 21"/>
          <p:cNvSpPr>
            <a:spLocks noChangeArrowheads="1"/>
          </p:cNvSpPr>
          <p:nvPr/>
        </p:nvSpPr>
        <p:spPr bwMode="auto">
          <a:xfrm>
            <a:off x="4770373" y="227965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6" name="Oval 22"/>
          <p:cNvSpPr>
            <a:spLocks noChangeArrowheads="1"/>
          </p:cNvSpPr>
          <p:nvPr/>
        </p:nvSpPr>
        <p:spPr bwMode="auto">
          <a:xfrm>
            <a:off x="4741798" y="2841627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7" name="Oval 23"/>
          <p:cNvSpPr>
            <a:spLocks noChangeArrowheads="1"/>
          </p:cNvSpPr>
          <p:nvPr/>
        </p:nvSpPr>
        <p:spPr bwMode="auto">
          <a:xfrm>
            <a:off x="4856098" y="3127377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8" name="Oval 24"/>
          <p:cNvSpPr>
            <a:spLocks noChangeArrowheads="1"/>
          </p:cNvSpPr>
          <p:nvPr/>
        </p:nvSpPr>
        <p:spPr bwMode="auto">
          <a:xfrm>
            <a:off x="4684648" y="3573463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39" name="Oval 25"/>
          <p:cNvSpPr>
            <a:spLocks noChangeArrowheads="1"/>
          </p:cNvSpPr>
          <p:nvPr/>
        </p:nvSpPr>
        <p:spPr bwMode="auto">
          <a:xfrm>
            <a:off x="5503798" y="3984627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40" name="Oval 26"/>
          <p:cNvSpPr>
            <a:spLocks noChangeArrowheads="1"/>
          </p:cNvSpPr>
          <p:nvPr/>
        </p:nvSpPr>
        <p:spPr bwMode="auto">
          <a:xfrm>
            <a:off x="4608448" y="4332290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41" name="Oval 27"/>
          <p:cNvSpPr>
            <a:spLocks noChangeArrowheads="1"/>
          </p:cNvSpPr>
          <p:nvPr/>
        </p:nvSpPr>
        <p:spPr bwMode="auto">
          <a:xfrm>
            <a:off x="4722748" y="483235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42" name="Oval 28"/>
          <p:cNvSpPr>
            <a:spLocks noChangeArrowheads="1"/>
          </p:cNvSpPr>
          <p:nvPr/>
        </p:nvSpPr>
        <p:spPr bwMode="auto">
          <a:xfrm>
            <a:off x="4808473" y="5118102"/>
            <a:ext cx="104775" cy="104775"/>
          </a:xfrm>
          <a:prstGeom prst="ellips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9" tIns="45719" rIns="91439" bIns="45719"/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656667"/>
              </a:solidFill>
              <a:latin typeface="Arial" pitchFamily="34" charset="0"/>
            </a:endParaRPr>
          </a:p>
        </p:txBody>
      </p:sp>
      <p:sp>
        <p:nvSpPr>
          <p:cNvPr id="63643" name="Line 30"/>
          <p:cNvSpPr>
            <a:spLocks noChangeShapeType="1"/>
          </p:cNvSpPr>
          <p:nvPr/>
        </p:nvSpPr>
        <p:spPr bwMode="auto">
          <a:xfrm>
            <a:off x="4503673" y="1193800"/>
            <a:ext cx="107632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44" name="Line 31"/>
          <p:cNvSpPr>
            <a:spLocks noChangeShapeType="1"/>
          </p:cNvSpPr>
          <p:nvPr/>
        </p:nvSpPr>
        <p:spPr bwMode="auto">
          <a:xfrm>
            <a:off x="4598923" y="1479550"/>
            <a:ext cx="63817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45" name="Line 32"/>
          <p:cNvSpPr>
            <a:spLocks noChangeShapeType="1"/>
          </p:cNvSpPr>
          <p:nvPr/>
        </p:nvSpPr>
        <p:spPr bwMode="auto">
          <a:xfrm>
            <a:off x="4436997" y="2051050"/>
            <a:ext cx="99060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46" name="Line 33"/>
          <p:cNvSpPr>
            <a:spLocks noChangeShapeType="1"/>
          </p:cNvSpPr>
          <p:nvPr/>
        </p:nvSpPr>
        <p:spPr bwMode="auto">
          <a:xfrm>
            <a:off x="4579873" y="2336800"/>
            <a:ext cx="61912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47" name="Line 34"/>
          <p:cNvSpPr>
            <a:spLocks noChangeShapeType="1"/>
          </p:cNvSpPr>
          <p:nvPr/>
        </p:nvSpPr>
        <p:spPr bwMode="auto">
          <a:xfrm>
            <a:off x="4560822" y="2898775"/>
            <a:ext cx="57150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48" name="Line 35"/>
          <p:cNvSpPr>
            <a:spLocks noChangeShapeType="1"/>
          </p:cNvSpPr>
          <p:nvPr/>
        </p:nvSpPr>
        <p:spPr bwMode="auto">
          <a:xfrm>
            <a:off x="4475098" y="3184525"/>
            <a:ext cx="130492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49" name="Line 36"/>
          <p:cNvSpPr>
            <a:spLocks noChangeShapeType="1"/>
          </p:cNvSpPr>
          <p:nvPr/>
        </p:nvSpPr>
        <p:spPr bwMode="auto">
          <a:xfrm>
            <a:off x="4475098" y="3630615"/>
            <a:ext cx="676275" cy="1587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0" name="Line 37"/>
          <p:cNvSpPr>
            <a:spLocks noChangeShapeType="1"/>
          </p:cNvSpPr>
          <p:nvPr/>
        </p:nvSpPr>
        <p:spPr bwMode="auto">
          <a:xfrm flipV="1">
            <a:off x="4732272" y="4038601"/>
            <a:ext cx="1439862" cy="3175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1" name="Line 38"/>
          <p:cNvSpPr>
            <a:spLocks noChangeShapeType="1"/>
          </p:cNvSpPr>
          <p:nvPr/>
        </p:nvSpPr>
        <p:spPr bwMode="auto">
          <a:xfrm>
            <a:off x="4313173" y="4389440"/>
            <a:ext cx="1133475" cy="1587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2" name="Line 39"/>
          <p:cNvSpPr>
            <a:spLocks noChangeShapeType="1"/>
          </p:cNvSpPr>
          <p:nvPr/>
        </p:nvSpPr>
        <p:spPr bwMode="auto">
          <a:xfrm>
            <a:off x="4456047" y="4889500"/>
            <a:ext cx="89535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3" name="Line 40"/>
          <p:cNvSpPr>
            <a:spLocks noChangeShapeType="1"/>
          </p:cNvSpPr>
          <p:nvPr/>
        </p:nvSpPr>
        <p:spPr bwMode="auto">
          <a:xfrm>
            <a:off x="4598923" y="5175250"/>
            <a:ext cx="657225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4" name="Line 41"/>
          <p:cNvSpPr>
            <a:spLocks noChangeShapeType="1"/>
          </p:cNvSpPr>
          <p:nvPr/>
        </p:nvSpPr>
        <p:spPr bwMode="auto">
          <a:xfrm>
            <a:off x="4627498" y="5732465"/>
            <a:ext cx="523875" cy="1587"/>
          </a:xfrm>
          <a:prstGeom prst="line">
            <a:avLst/>
          </a:prstGeom>
          <a:noFill/>
          <a:ln w="285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5" name="Line 42"/>
          <p:cNvSpPr>
            <a:spLocks noChangeShapeType="1"/>
          </p:cNvSpPr>
          <p:nvPr/>
        </p:nvSpPr>
        <p:spPr bwMode="auto">
          <a:xfrm>
            <a:off x="4313172" y="6032500"/>
            <a:ext cx="3048000" cy="158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6" name="Line 43"/>
          <p:cNvSpPr>
            <a:spLocks noChangeShapeType="1"/>
          </p:cNvSpPr>
          <p:nvPr/>
        </p:nvSpPr>
        <p:spPr bwMode="auto">
          <a:xfrm>
            <a:off x="4256023" y="6032500"/>
            <a:ext cx="1587" cy="5715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7" name="Rectangle 44"/>
          <p:cNvSpPr>
            <a:spLocks noChangeArrowheads="1"/>
          </p:cNvSpPr>
          <p:nvPr/>
        </p:nvSpPr>
        <p:spPr bwMode="auto">
          <a:xfrm>
            <a:off x="4151247" y="6099175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0.1</a:t>
            </a:r>
            <a:endParaRPr lang="nl-NL" altLang="he-IL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658" name="Line 45"/>
          <p:cNvSpPr>
            <a:spLocks noChangeShapeType="1"/>
          </p:cNvSpPr>
          <p:nvPr/>
        </p:nvSpPr>
        <p:spPr bwMode="auto">
          <a:xfrm>
            <a:off x="6275323" y="6032500"/>
            <a:ext cx="1587" cy="5715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59" name="Line 47"/>
          <p:cNvSpPr>
            <a:spLocks noChangeShapeType="1"/>
          </p:cNvSpPr>
          <p:nvPr/>
        </p:nvSpPr>
        <p:spPr bwMode="auto">
          <a:xfrm>
            <a:off x="4932298" y="6032500"/>
            <a:ext cx="1587" cy="5715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 algn="r" rtl="1">
              <a:spcBef>
                <a:spcPct val="20000"/>
              </a:spcBef>
              <a:buFontTx/>
              <a:buChar char="•"/>
            </a:pPr>
            <a:endParaRPr lang="he-IL" sz="3200" b="1">
              <a:solidFill>
                <a:srgbClr val="FFFF00"/>
              </a:solidFill>
              <a:latin typeface="Times New Roman" pitchFamily="18" charset="0"/>
              <a:cs typeface="Narkisim" pitchFamily="34" charset="-79"/>
            </a:endParaRPr>
          </a:p>
        </p:txBody>
      </p:sp>
      <p:sp>
        <p:nvSpPr>
          <p:cNvPr id="63660" name="Rectangle 48"/>
          <p:cNvSpPr>
            <a:spLocks noChangeArrowheads="1"/>
          </p:cNvSpPr>
          <p:nvPr/>
        </p:nvSpPr>
        <p:spPr bwMode="auto">
          <a:xfrm>
            <a:off x="4827522" y="6099175"/>
            <a:ext cx="176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0.4</a:t>
            </a:r>
            <a:endParaRPr lang="nl-NL" altLang="he-IL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661" name="Rectangle 46"/>
          <p:cNvSpPr>
            <a:spLocks noChangeArrowheads="1"/>
          </p:cNvSpPr>
          <p:nvPr/>
        </p:nvSpPr>
        <p:spPr bwMode="auto">
          <a:xfrm>
            <a:off x="6240397" y="6110289"/>
            <a:ext cx="70532" cy="153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nl-NL" altLang="he-IL" sz="2400">
              <a:solidFill>
                <a:srgbClr val="65666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662" name="Ruit 232"/>
          <p:cNvSpPr>
            <a:spLocks noChangeAspect="1"/>
          </p:cNvSpPr>
          <p:nvPr/>
        </p:nvSpPr>
        <p:spPr bwMode="auto">
          <a:xfrm>
            <a:off x="4837048" y="5339400"/>
            <a:ext cx="104775" cy="695325"/>
          </a:xfrm>
          <a:prstGeom prst="diamond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36000" tIns="36000" rIns="36000" bIns="3600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endParaRPr lang="en-US" altLang="he-IL" sz="1800" b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2" name="אליפסה 1"/>
          <p:cNvSpPr/>
          <p:nvPr/>
        </p:nvSpPr>
        <p:spPr bwMode="auto">
          <a:xfrm>
            <a:off x="1676400" y="2714627"/>
            <a:ext cx="2608263" cy="71437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bg2"/>
            </a:prstShdw>
          </a:effectLst>
        </p:spPr>
        <p:txBody>
          <a:bodyPr vert="horz" wrap="square" lIns="36000" tIns="36000" rIns="36000" bIns="36000" numCol="1" rtlCol="1" anchor="t" anchorCtr="0" compatLnSpc="1">
            <a:prstTxWarp prst="textNoShape">
              <a:avLst/>
            </a:prstTxWarp>
            <a:spAutoFit/>
          </a:bodyPr>
          <a:lstStyle/>
          <a:p>
            <a:endParaRPr lang="he-IL">
              <a:solidFill>
                <a:srgbClr val="656667"/>
              </a:solidFill>
              <a:latin typeface="Arial" pitchFamily="-108" charset="0"/>
            </a:endParaRPr>
          </a:p>
        </p:txBody>
      </p:sp>
      <p:sp>
        <p:nvSpPr>
          <p:cNvPr id="176" name="Rectangle 204"/>
          <p:cNvSpPr>
            <a:spLocks noChangeArrowheads="1"/>
          </p:cNvSpPr>
          <p:nvPr/>
        </p:nvSpPr>
        <p:spPr bwMode="auto">
          <a:xfrm>
            <a:off x="6629335" y="1419543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2D2DB9"/>
                </a:solidFill>
                <a:latin typeface="Arial" pitchFamily="34" charset="0"/>
              </a:rPr>
              <a:t>0.9157</a:t>
            </a:r>
            <a:endParaRPr lang="nl-NL" altLang="he-IL" sz="3600" b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177" name="Rectangle 205"/>
          <p:cNvSpPr>
            <a:spLocks noChangeArrowheads="1"/>
          </p:cNvSpPr>
          <p:nvPr/>
        </p:nvSpPr>
        <p:spPr bwMode="auto">
          <a:xfrm>
            <a:off x="6629335" y="2276793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2D2DB9"/>
                </a:solidFill>
                <a:latin typeface="Arial" pitchFamily="34" charset="0"/>
              </a:rPr>
              <a:t>0.8217</a:t>
            </a:r>
            <a:endParaRPr lang="nl-NL" altLang="he-IL" sz="3600" b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178" name="Rectangle 207"/>
          <p:cNvSpPr>
            <a:spLocks noChangeArrowheads="1"/>
          </p:cNvSpPr>
          <p:nvPr/>
        </p:nvSpPr>
        <p:spPr bwMode="auto">
          <a:xfrm>
            <a:off x="6629335" y="3124518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2D2DB9"/>
                </a:solidFill>
                <a:latin typeface="Arial" pitchFamily="34" charset="0"/>
              </a:rPr>
              <a:t>0.7210</a:t>
            </a:r>
            <a:endParaRPr lang="nl-NL" altLang="he-IL" sz="3600" b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179" name="Rectangle 208"/>
          <p:cNvSpPr>
            <a:spLocks noChangeArrowheads="1"/>
          </p:cNvSpPr>
          <p:nvPr/>
        </p:nvSpPr>
        <p:spPr bwMode="auto">
          <a:xfrm>
            <a:off x="6629334" y="3945256"/>
            <a:ext cx="445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2D2DB9"/>
                </a:solidFill>
                <a:latin typeface="Arial" pitchFamily="34" charset="0"/>
              </a:rPr>
              <a:t>0.1116</a:t>
            </a:r>
            <a:endParaRPr lang="nl-NL" altLang="he-IL" sz="3600" b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180" name="Rectangle 209"/>
          <p:cNvSpPr>
            <a:spLocks noChangeArrowheads="1"/>
          </p:cNvSpPr>
          <p:nvPr/>
        </p:nvSpPr>
        <p:spPr bwMode="auto">
          <a:xfrm>
            <a:off x="6629335" y="4353243"/>
            <a:ext cx="46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FFFF00"/>
                </a:solidFill>
                <a:latin typeface="Times New Roman" pitchFamily="18" charset="0"/>
                <a:cs typeface="Narkisim" pitchFamily="34" charset="-79"/>
              </a:defRPr>
            </a:lvl9pPr>
          </a:lstStyle>
          <a:p>
            <a:pPr eaLnBrk="1" hangingPunct="1"/>
            <a:r>
              <a:rPr lang="nl-NL" altLang="he-IL" sz="1200" b="0">
                <a:solidFill>
                  <a:srgbClr val="2D2DB9"/>
                </a:solidFill>
                <a:latin typeface="Arial" pitchFamily="34" charset="0"/>
              </a:rPr>
              <a:t>0.7761</a:t>
            </a:r>
            <a:endParaRPr lang="nl-NL" altLang="he-IL" sz="3600" b="0">
              <a:solidFill>
                <a:srgbClr val="2D2DB9"/>
              </a:solidFill>
              <a:latin typeface="Arial" pitchFamily="34" charset="0"/>
            </a:endParaRPr>
          </a:p>
        </p:txBody>
      </p:sp>
      <p:sp>
        <p:nvSpPr>
          <p:cNvPr id="3" name="מלבן 2"/>
          <p:cNvSpPr/>
          <p:nvPr/>
        </p:nvSpPr>
        <p:spPr bwMode="auto">
          <a:xfrm>
            <a:off x="5127560" y="4471990"/>
            <a:ext cx="233363" cy="461665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he-IL" sz="2400" b="1" i="1" smtClean="0"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מלבן 174"/>
          <p:cNvSpPr/>
          <p:nvPr/>
        </p:nvSpPr>
        <p:spPr>
          <a:xfrm>
            <a:off x="228600" y="655022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>
                <a:solidFill>
                  <a:srgbClr val="FFFFFF"/>
                </a:solidFill>
                <a:latin typeface="Arial" charset="0"/>
              </a:rPr>
              <a:t>Dewilde</a:t>
            </a:r>
            <a:r>
              <a:rPr lang="fr-FR" sz="1400" dirty="0">
                <a:solidFill>
                  <a:srgbClr val="FFFFFF"/>
                </a:solidFill>
                <a:latin typeface="Arial" charset="0"/>
              </a:rPr>
              <a:t> WJ </a:t>
            </a:r>
            <a:r>
              <a:rPr lang="fr-FR" sz="1400" i="1" dirty="0">
                <a:solidFill>
                  <a:srgbClr val="FFFFFF"/>
                </a:solidFill>
                <a:latin typeface="Arial" charset="0"/>
              </a:rPr>
              <a:t>et al.</a:t>
            </a:r>
            <a:r>
              <a:rPr lang="fr-FR" sz="1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fr-FR" sz="1400" i="1" dirty="0">
                <a:solidFill>
                  <a:srgbClr val="FFFFFF"/>
                </a:solidFill>
                <a:latin typeface="Arial" charset="0"/>
              </a:rPr>
              <a:t>Lancet</a:t>
            </a:r>
            <a:r>
              <a:rPr lang="fr-FR" sz="1400" dirty="0">
                <a:solidFill>
                  <a:srgbClr val="FFFFFF"/>
                </a:solidFill>
                <a:latin typeface="Arial" charset="0"/>
              </a:rPr>
              <a:t> 2013;381:1107–1115</a:t>
            </a:r>
            <a:endParaRPr lang="he-IL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9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yee1\Syncplicity Folders\Trials &amp; Projects Active (mleitao@bidmc.harvard.edu )\PIONEER AF-PCI\Biostatistics\Publications\Primary Results Manuscript\KM Curves\Slides\Safety_VKA Onl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4" y="746125"/>
            <a:ext cx="838517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47806" y="22226"/>
            <a:ext cx="7570787" cy="892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600" kern="0" dirty="0">
                <a:solidFill>
                  <a:srgbClr val="FFFF00"/>
                </a:solidFill>
              </a:rPr>
              <a:t>Kaplan-Meier Estimates of First Occurrence </a:t>
            </a:r>
          </a:p>
          <a:p>
            <a:pPr>
              <a:defRPr/>
            </a:pPr>
            <a:r>
              <a:rPr lang="en-US" altLang="en-US" sz="2600" kern="0" dirty="0">
                <a:solidFill>
                  <a:srgbClr val="FFFF00"/>
                </a:solidFill>
              </a:rPr>
              <a:t>of Clinically Significant Bleeding Events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872" y="1382979"/>
            <a:ext cx="615553" cy="313763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TIMI Major, TIMI Minor, or Bleeding Requiring Medical Attention (%)</a:t>
            </a:r>
          </a:p>
        </p:txBody>
      </p:sp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1273175" y="5659438"/>
            <a:ext cx="5603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697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4079876" y="5267337"/>
            <a:ext cx="1725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</a:rPr>
              <a:t>Days</a:t>
            </a:r>
          </a:p>
        </p:txBody>
      </p:sp>
      <p:sp>
        <p:nvSpPr>
          <p:cNvPr id="43015" name="TextBox 11"/>
          <p:cNvSpPr txBox="1">
            <a:spLocks noChangeArrowheads="1"/>
          </p:cNvSpPr>
          <p:nvPr/>
        </p:nvSpPr>
        <p:spPr bwMode="auto">
          <a:xfrm>
            <a:off x="1858969" y="5659438"/>
            <a:ext cx="5095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593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16" name="TextBox 12"/>
          <p:cNvSpPr txBox="1">
            <a:spLocks noChangeArrowheads="1"/>
          </p:cNvSpPr>
          <p:nvPr/>
        </p:nvSpPr>
        <p:spPr bwMode="auto">
          <a:xfrm>
            <a:off x="2428876" y="5667387"/>
            <a:ext cx="509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555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17" name="TextBox 13"/>
          <p:cNvSpPr txBox="1">
            <a:spLocks noChangeArrowheads="1"/>
          </p:cNvSpPr>
          <p:nvPr/>
        </p:nvSpPr>
        <p:spPr bwMode="auto">
          <a:xfrm>
            <a:off x="2981326" y="5667387"/>
            <a:ext cx="509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521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18" name="TextBox 14"/>
          <p:cNvSpPr txBox="1">
            <a:spLocks noChangeArrowheads="1"/>
          </p:cNvSpPr>
          <p:nvPr/>
        </p:nvSpPr>
        <p:spPr bwMode="auto">
          <a:xfrm>
            <a:off x="4692652" y="5667387"/>
            <a:ext cx="509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461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19" name="TextBox 15"/>
          <p:cNvSpPr txBox="1">
            <a:spLocks noChangeArrowheads="1"/>
          </p:cNvSpPr>
          <p:nvPr/>
        </p:nvSpPr>
        <p:spPr bwMode="auto">
          <a:xfrm>
            <a:off x="6378577" y="5667387"/>
            <a:ext cx="509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426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20" name="TextBox 16"/>
          <p:cNvSpPr txBox="1">
            <a:spLocks noChangeArrowheads="1"/>
          </p:cNvSpPr>
          <p:nvPr/>
        </p:nvSpPr>
        <p:spPr bwMode="auto">
          <a:xfrm>
            <a:off x="8072444" y="5659438"/>
            <a:ext cx="5095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329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21" name="TextBox 17"/>
          <p:cNvSpPr txBox="1">
            <a:spLocks noChangeArrowheads="1"/>
          </p:cNvSpPr>
          <p:nvPr/>
        </p:nvSpPr>
        <p:spPr bwMode="auto">
          <a:xfrm>
            <a:off x="153990" y="5630863"/>
            <a:ext cx="12430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VKA + DAPT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3022" name="TextBox 18"/>
          <p:cNvSpPr txBox="1">
            <a:spLocks noChangeArrowheads="1"/>
          </p:cNvSpPr>
          <p:nvPr/>
        </p:nvSpPr>
        <p:spPr bwMode="auto">
          <a:xfrm>
            <a:off x="153994" y="5411788"/>
            <a:ext cx="1139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</a:rPr>
              <a:t>No. at risk</a:t>
            </a:r>
          </a:p>
        </p:txBody>
      </p:sp>
      <p:sp>
        <p:nvSpPr>
          <p:cNvPr id="43023" name="TextBox 20"/>
          <p:cNvSpPr txBox="1">
            <a:spLocks noChangeArrowheads="1"/>
          </p:cNvSpPr>
          <p:nvPr/>
        </p:nvSpPr>
        <p:spPr bwMode="auto">
          <a:xfrm>
            <a:off x="1662119" y="2787662"/>
            <a:ext cx="140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99CC"/>
                </a:solidFill>
              </a:rPr>
              <a:t>VKA + DAPT</a:t>
            </a:r>
          </a:p>
        </p:txBody>
      </p:sp>
      <p:sp>
        <p:nvSpPr>
          <p:cNvPr id="43024" name="TextBox 24"/>
          <p:cNvSpPr txBox="1">
            <a:spLocks noChangeArrowheads="1"/>
          </p:cNvSpPr>
          <p:nvPr/>
        </p:nvSpPr>
        <p:spPr bwMode="auto">
          <a:xfrm>
            <a:off x="8248656" y="1420825"/>
            <a:ext cx="955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99CC"/>
                </a:solidFill>
              </a:rPr>
              <a:t>26.7%</a:t>
            </a:r>
          </a:p>
        </p:txBody>
      </p:sp>
      <p:pic>
        <p:nvPicPr>
          <p:cNvPr id="43025" name="Picture 12" descr="C:\Documents and Settings\SKaul\Local Settings\Temporary Internet Files\Content.Outlook\U0KLPV7C\7957_AFL3003_PIONEER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9" y="-9524"/>
            <a:ext cx="1306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0" name="TextBox 43"/>
          <p:cNvSpPr txBox="1">
            <a:spLocks noChangeArrowheads="1"/>
          </p:cNvSpPr>
          <p:nvPr/>
        </p:nvSpPr>
        <p:spPr bwMode="auto">
          <a:xfrm>
            <a:off x="7445381" y="6611938"/>
            <a:ext cx="1698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FFFFFF"/>
                </a:solidFill>
              </a:rPr>
              <a:t>Gibson et al. NEJM 2016</a:t>
            </a:r>
          </a:p>
        </p:txBody>
      </p:sp>
      <p:pic>
        <p:nvPicPr>
          <p:cNvPr id="1030" name="Picture 6" descr="C:\Users\myee1\Syncplicity Folders\Trials &amp; Projects Active (mleitao@bidmc.harvard.edu )\PIONEER AF-PCI\Biostatistics\Publications\Primary Results Manuscript\KM Curves\Slides\Safety_Group2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5" y="736602"/>
            <a:ext cx="837565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20"/>
          <p:cNvSpPr txBox="1">
            <a:spLocks noChangeArrowheads="1"/>
          </p:cNvSpPr>
          <p:nvPr/>
        </p:nvSpPr>
        <p:spPr bwMode="auto">
          <a:xfrm>
            <a:off x="1779594" y="2727337"/>
            <a:ext cx="140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99CC"/>
                </a:solidFill>
              </a:rPr>
              <a:t>VKA + DAPT</a:t>
            </a: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3186113" y="3057537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ADC1FD"/>
                </a:solidFill>
              </a:rPr>
              <a:t>Riva + DAPT</a:t>
            </a:r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8178806" y="2473325"/>
            <a:ext cx="105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ADC1FD"/>
                </a:solidFill>
              </a:rPr>
              <a:t>18.0%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7924800" y="1762125"/>
            <a:ext cx="0" cy="274638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200900" y="2008189"/>
            <a:ext cx="1295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FFFF"/>
                </a:solidFill>
              </a:rPr>
              <a:t>p&lt;0.00018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927975" y="2314575"/>
            <a:ext cx="0" cy="27305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00665" y="3600450"/>
            <a:ext cx="337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rgbClr val="FFFFFF"/>
                </a:solidFill>
              </a:rPr>
              <a:t>HR = 0.63 (95% CI 0.50-0.80)</a:t>
            </a:r>
          </a:p>
          <a:p>
            <a:r>
              <a:rPr lang="en-US" altLang="en-US" sz="1600" dirty="0">
                <a:solidFill>
                  <a:srgbClr val="FFFFFF"/>
                </a:solidFill>
              </a:rPr>
              <a:t>ARR = 8.7</a:t>
            </a:r>
          </a:p>
          <a:p>
            <a:r>
              <a:rPr lang="en-US" altLang="en-US" sz="1600" dirty="0">
                <a:solidFill>
                  <a:srgbClr val="FFFFFF"/>
                </a:solidFill>
              </a:rPr>
              <a:t>NNT = 12</a:t>
            </a: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1273175" y="5659438"/>
            <a:ext cx="5603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706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697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1858969" y="5659438"/>
            <a:ext cx="509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636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593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2" name="TextBox 12"/>
          <p:cNvSpPr txBox="1">
            <a:spLocks noChangeArrowheads="1"/>
          </p:cNvSpPr>
          <p:nvPr/>
        </p:nvSpPr>
        <p:spPr bwMode="auto">
          <a:xfrm>
            <a:off x="2428876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600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555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3" name="TextBox 13"/>
          <p:cNvSpPr txBox="1">
            <a:spLocks noChangeArrowheads="1"/>
          </p:cNvSpPr>
          <p:nvPr/>
        </p:nvSpPr>
        <p:spPr bwMode="auto">
          <a:xfrm>
            <a:off x="2981326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579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521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" name="TextBox 14"/>
          <p:cNvSpPr txBox="1">
            <a:spLocks noChangeArrowheads="1"/>
          </p:cNvSpPr>
          <p:nvPr/>
        </p:nvSpPr>
        <p:spPr bwMode="auto">
          <a:xfrm>
            <a:off x="4692652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543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461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5" name="TextBox 15"/>
          <p:cNvSpPr txBox="1">
            <a:spLocks noChangeArrowheads="1"/>
          </p:cNvSpPr>
          <p:nvPr/>
        </p:nvSpPr>
        <p:spPr bwMode="auto">
          <a:xfrm>
            <a:off x="6378577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509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426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6" name="TextBox 16"/>
          <p:cNvSpPr txBox="1">
            <a:spLocks noChangeArrowheads="1"/>
          </p:cNvSpPr>
          <p:nvPr/>
        </p:nvSpPr>
        <p:spPr bwMode="auto">
          <a:xfrm>
            <a:off x="8072444" y="5659438"/>
            <a:ext cx="509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409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329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7" name="TextBox 17"/>
          <p:cNvSpPr txBox="1">
            <a:spLocks noChangeArrowheads="1"/>
          </p:cNvSpPr>
          <p:nvPr/>
        </p:nvSpPr>
        <p:spPr bwMode="auto">
          <a:xfrm>
            <a:off x="153990" y="5630863"/>
            <a:ext cx="12430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Riva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VKA + DAPT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1031" name="Picture 7" descr="C:\Users\myee1\Syncplicity Folders\Trials &amp; Projects Active (mleitao@bidmc.harvard.edu )\PIONEER AF-PCI\Biostatistics\Publications\Primary Results Manuscript\KM Curves\Slides\Safety_Group1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46126"/>
            <a:ext cx="8375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20"/>
          <p:cNvSpPr txBox="1">
            <a:spLocks noChangeArrowheads="1"/>
          </p:cNvSpPr>
          <p:nvPr/>
        </p:nvSpPr>
        <p:spPr bwMode="auto">
          <a:xfrm>
            <a:off x="1833569" y="2747975"/>
            <a:ext cx="140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99CC"/>
                </a:solidFill>
              </a:rPr>
              <a:t>VKA + DAPT</a:t>
            </a:r>
          </a:p>
        </p:txBody>
      </p:sp>
      <p:sp>
        <p:nvSpPr>
          <p:cNvPr id="61" name="TextBox 6"/>
          <p:cNvSpPr txBox="1">
            <a:spLocks noChangeArrowheads="1"/>
          </p:cNvSpPr>
          <p:nvPr/>
        </p:nvSpPr>
        <p:spPr bwMode="auto">
          <a:xfrm>
            <a:off x="5027615" y="3457576"/>
            <a:ext cx="1468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D68B"/>
                </a:solidFill>
              </a:rPr>
              <a:t>Riva + P2Y</a:t>
            </a:r>
            <a:r>
              <a:rPr lang="en-US" altLang="en-US" sz="1400" baseline="-25000" dirty="0">
                <a:solidFill>
                  <a:srgbClr val="FFD68B"/>
                </a:solidFill>
              </a:rPr>
              <a:t>12</a:t>
            </a:r>
          </a:p>
        </p:txBody>
      </p:sp>
      <p:sp>
        <p:nvSpPr>
          <p:cNvPr id="63" name="TextBox 7"/>
          <p:cNvSpPr txBox="1">
            <a:spLocks noChangeArrowheads="1"/>
          </p:cNvSpPr>
          <p:nvPr/>
        </p:nvSpPr>
        <p:spPr bwMode="auto">
          <a:xfrm>
            <a:off x="8174040" y="27146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D68B"/>
                </a:solidFill>
              </a:rPr>
              <a:t>16.8%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88201" y="2100275"/>
            <a:ext cx="1354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rgbClr val="FFFFFF"/>
                </a:solidFill>
              </a:rPr>
              <a:t>p&lt;0.000013</a:t>
            </a:r>
          </a:p>
        </p:txBody>
      </p: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7883525" y="2393950"/>
            <a:ext cx="0" cy="4572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7878763" y="1708150"/>
            <a:ext cx="0" cy="4572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81576" y="3889375"/>
            <a:ext cx="3195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rgbClr val="FFFFFF"/>
                </a:solidFill>
              </a:rPr>
              <a:t>HR = 0.59 (95% CI 0.47-0.76)</a:t>
            </a:r>
          </a:p>
          <a:p>
            <a:r>
              <a:rPr lang="en-US" altLang="en-US" sz="1600" dirty="0">
                <a:solidFill>
                  <a:srgbClr val="FFFFFF"/>
                </a:solidFill>
              </a:rPr>
              <a:t>ARR = 9.9</a:t>
            </a:r>
          </a:p>
          <a:p>
            <a:r>
              <a:rPr lang="en-US" altLang="en-US" sz="1600" dirty="0">
                <a:solidFill>
                  <a:srgbClr val="FFFFFF"/>
                </a:solidFill>
              </a:rPr>
              <a:t>NNT = 11</a:t>
            </a:r>
          </a:p>
        </p:txBody>
      </p:sp>
      <p:sp>
        <p:nvSpPr>
          <p:cNvPr id="78" name="TextBox 4"/>
          <p:cNvSpPr txBox="1">
            <a:spLocks noChangeArrowheads="1"/>
          </p:cNvSpPr>
          <p:nvPr/>
        </p:nvSpPr>
        <p:spPr bwMode="auto">
          <a:xfrm>
            <a:off x="1273175" y="5659438"/>
            <a:ext cx="5603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696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697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79" name="TextBox 11"/>
          <p:cNvSpPr txBox="1">
            <a:spLocks noChangeArrowheads="1"/>
          </p:cNvSpPr>
          <p:nvPr/>
        </p:nvSpPr>
        <p:spPr bwMode="auto">
          <a:xfrm>
            <a:off x="1858969" y="5659438"/>
            <a:ext cx="509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628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593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80" name="TextBox 12"/>
          <p:cNvSpPr txBox="1">
            <a:spLocks noChangeArrowheads="1"/>
          </p:cNvSpPr>
          <p:nvPr/>
        </p:nvSpPr>
        <p:spPr bwMode="auto">
          <a:xfrm>
            <a:off x="2428876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606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555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81" name="TextBox 13"/>
          <p:cNvSpPr txBox="1">
            <a:spLocks noChangeArrowheads="1"/>
          </p:cNvSpPr>
          <p:nvPr/>
        </p:nvSpPr>
        <p:spPr bwMode="auto">
          <a:xfrm>
            <a:off x="2981326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585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521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82" name="TextBox 14"/>
          <p:cNvSpPr txBox="1">
            <a:spLocks noChangeArrowheads="1"/>
          </p:cNvSpPr>
          <p:nvPr/>
        </p:nvSpPr>
        <p:spPr bwMode="auto">
          <a:xfrm>
            <a:off x="4692652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543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461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83" name="TextBox 15"/>
          <p:cNvSpPr txBox="1">
            <a:spLocks noChangeArrowheads="1"/>
          </p:cNvSpPr>
          <p:nvPr/>
        </p:nvSpPr>
        <p:spPr bwMode="auto">
          <a:xfrm>
            <a:off x="6378577" y="5667375"/>
            <a:ext cx="509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510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426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84" name="TextBox 16"/>
          <p:cNvSpPr txBox="1">
            <a:spLocks noChangeArrowheads="1"/>
          </p:cNvSpPr>
          <p:nvPr/>
        </p:nvSpPr>
        <p:spPr bwMode="auto">
          <a:xfrm>
            <a:off x="8075619" y="5662613"/>
            <a:ext cx="5095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383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329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85" name="TextBox 17"/>
          <p:cNvSpPr txBox="1">
            <a:spLocks noChangeArrowheads="1"/>
          </p:cNvSpPr>
          <p:nvPr/>
        </p:nvSpPr>
        <p:spPr bwMode="auto">
          <a:xfrm>
            <a:off x="153990" y="5630863"/>
            <a:ext cx="12430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Riva + P2Y</a:t>
            </a:r>
            <a:r>
              <a:rPr lang="en-US" altLang="en-US" sz="1200" baseline="-25000" dirty="0">
                <a:solidFill>
                  <a:srgbClr val="FFD68B"/>
                </a:solidFill>
              </a:rPr>
              <a:t>12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VKA + DAPT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1032" name="Picture 8" descr="C:\Users\myee1\Syncplicity Folders\Trials &amp; Projects Active (mleitao@bidmc.harvard.edu )\PIONEER AF-PCI\Biostatistics\Publications\Primary Results Manuscript\KM Curves\Slides\safety_no_ax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1" y="733425"/>
            <a:ext cx="83899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6"/>
          <p:cNvSpPr txBox="1">
            <a:spLocks noChangeArrowheads="1"/>
          </p:cNvSpPr>
          <p:nvPr/>
        </p:nvSpPr>
        <p:spPr bwMode="auto">
          <a:xfrm>
            <a:off x="5237165" y="3393758"/>
            <a:ext cx="14684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D68B"/>
                </a:solidFill>
              </a:rPr>
              <a:t>Riva + </a:t>
            </a:r>
            <a:r>
              <a:rPr lang="en-US" altLang="en-US" sz="1400" dirty="0" smtClean="0">
                <a:solidFill>
                  <a:srgbClr val="FFD68B"/>
                </a:solidFill>
              </a:rPr>
              <a:t>P2Y</a:t>
            </a:r>
            <a:r>
              <a:rPr lang="en-US" altLang="en-US" sz="1400" baseline="-25000" dirty="0" smtClean="0">
                <a:solidFill>
                  <a:srgbClr val="FFD68B"/>
                </a:solidFill>
              </a:rPr>
              <a:t>12 </a:t>
            </a:r>
            <a:r>
              <a:rPr lang="en-US" altLang="en-US" sz="1800" baseline="-25000" dirty="0" smtClean="0">
                <a:solidFill>
                  <a:srgbClr val="FFD68B"/>
                </a:solidFill>
              </a:rPr>
              <a:t>(group 1)</a:t>
            </a:r>
            <a:endParaRPr lang="en-US" altLang="en-US" sz="1800" baseline="-25000" dirty="0">
              <a:solidFill>
                <a:srgbClr val="FFD68B"/>
              </a:solidFill>
            </a:endParaRPr>
          </a:p>
        </p:txBody>
      </p:sp>
      <p:sp>
        <p:nvSpPr>
          <p:cNvPr id="96" name="TextBox 20"/>
          <p:cNvSpPr txBox="1">
            <a:spLocks noChangeArrowheads="1"/>
          </p:cNvSpPr>
          <p:nvPr/>
        </p:nvSpPr>
        <p:spPr bwMode="auto">
          <a:xfrm>
            <a:off x="1662119" y="2787650"/>
            <a:ext cx="1404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99CC"/>
                </a:solidFill>
              </a:rPr>
              <a:t>VKA + </a:t>
            </a:r>
            <a:r>
              <a:rPr lang="en-US" altLang="en-US" sz="1400" dirty="0" smtClean="0">
                <a:solidFill>
                  <a:srgbClr val="FF99CC"/>
                </a:solidFill>
              </a:rPr>
              <a:t>DAPT (group 3)</a:t>
            </a:r>
            <a:endParaRPr lang="en-US" altLang="en-US" sz="1400" dirty="0">
              <a:solidFill>
                <a:srgbClr val="FF99CC"/>
              </a:solidFill>
            </a:endParaRPr>
          </a:p>
        </p:txBody>
      </p:sp>
      <p:sp>
        <p:nvSpPr>
          <p:cNvPr id="97" name="TextBox 21"/>
          <p:cNvSpPr txBox="1">
            <a:spLocks noChangeArrowheads="1"/>
          </p:cNvSpPr>
          <p:nvPr/>
        </p:nvSpPr>
        <p:spPr bwMode="auto">
          <a:xfrm>
            <a:off x="3743327" y="2819400"/>
            <a:ext cx="1285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ADC1FD"/>
                </a:solidFill>
              </a:rPr>
              <a:t>Riva + </a:t>
            </a:r>
            <a:r>
              <a:rPr lang="en-US" altLang="en-US" sz="1400" dirty="0" smtClean="0">
                <a:solidFill>
                  <a:srgbClr val="ADC1FD"/>
                </a:solidFill>
              </a:rPr>
              <a:t>DAPT (group 2)</a:t>
            </a:r>
            <a:endParaRPr lang="en-US" altLang="en-US" sz="1400" dirty="0">
              <a:solidFill>
                <a:srgbClr val="ADC1FD"/>
              </a:solidFill>
            </a:endParaRPr>
          </a:p>
        </p:txBody>
      </p:sp>
      <p:sp>
        <p:nvSpPr>
          <p:cNvPr id="98" name="TextBox 8"/>
          <p:cNvSpPr txBox="1">
            <a:spLocks noChangeArrowheads="1"/>
          </p:cNvSpPr>
          <p:nvPr/>
        </p:nvSpPr>
        <p:spPr bwMode="auto">
          <a:xfrm>
            <a:off x="3940176" y="3962408"/>
            <a:ext cx="2173288" cy="10064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00" dirty="0">
                <a:solidFill>
                  <a:srgbClr val="808080"/>
                </a:solidFill>
              </a:rPr>
              <a:t>Riva + P2Y</a:t>
            </a:r>
            <a:r>
              <a:rPr lang="en-US" altLang="en-US" sz="1100" baseline="-25000" dirty="0">
                <a:solidFill>
                  <a:srgbClr val="808080"/>
                </a:solidFill>
              </a:rPr>
              <a:t>12</a:t>
            </a:r>
            <a:r>
              <a:rPr lang="en-US" altLang="en-US" sz="1100" dirty="0">
                <a:solidFill>
                  <a:srgbClr val="808080"/>
                </a:solidFill>
              </a:rPr>
              <a:t> v. VKA + DAPT</a:t>
            </a:r>
          </a:p>
          <a:p>
            <a:pPr>
              <a:defRPr/>
            </a:pPr>
            <a:endParaRPr lang="en-US" altLang="en-US" sz="200" dirty="0">
              <a:solidFill>
                <a:srgbClr val="808080"/>
              </a:solidFill>
            </a:endParaRPr>
          </a:p>
          <a:p>
            <a:pPr>
              <a:defRPr/>
            </a:pPr>
            <a:endParaRPr lang="en-US" altLang="en-US" sz="100" dirty="0">
              <a:solidFill>
                <a:srgbClr val="808080"/>
              </a:solidFill>
            </a:endParaRPr>
          </a:p>
          <a:p>
            <a:pPr>
              <a:defRPr/>
            </a:pPr>
            <a:r>
              <a:rPr lang="en-US" altLang="en-US" sz="1100" dirty="0">
                <a:solidFill>
                  <a:srgbClr val="808080"/>
                </a:solidFill>
              </a:rPr>
              <a:t>HR=0.59 (95% CI: 0.47-0.76)</a:t>
            </a:r>
          </a:p>
          <a:p>
            <a:pPr>
              <a:defRPr/>
            </a:pPr>
            <a:r>
              <a:rPr lang="en-US" altLang="en-US" sz="1100" dirty="0">
                <a:solidFill>
                  <a:srgbClr val="808080"/>
                </a:solidFill>
              </a:rPr>
              <a:t>p &lt;0.000013</a:t>
            </a:r>
          </a:p>
          <a:p>
            <a:pPr>
              <a:defRPr/>
            </a:pPr>
            <a:r>
              <a:rPr lang="en-US" altLang="en-US" sz="1100" dirty="0">
                <a:solidFill>
                  <a:srgbClr val="808080"/>
                </a:solidFill>
              </a:rPr>
              <a:t>ARR=9.9</a:t>
            </a:r>
          </a:p>
          <a:p>
            <a:pPr>
              <a:defRPr/>
            </a:pPr>
            <a:r>
              <a:rPr lang="en-US" altLang="en-US" sz="1100" dirty="0">
                <a:solidFill>
                  <a:srgbClr val="808080"/>
                </a:solidFill>
              </a:rPr>
              <a:t>NNT=11</a:t>
            </a:r>
          </a:p>
        </p:txBody>
      </p:sp>
      <p:sp>
        <p:nvSpPr>
          <p:cNvPr id="99" name="TextBox 26"/>
          <p:cNvSpPr txBox="1">
            <a:spLocks noChangeArrowheads="1"/>
          </p:cNvSpPr>
          <p:nvPr/>
        </p:nvSpPr>
        <p:spPr bwMode="auto">
          <a:xfrm>
            <a:off x="6100763" y="3962409"/>
            <a:ext cx="2125662" cy="954107"/>
          </a:xfrm>
          <a:prstGeom prst="rect">
            <a:avLst/>
          </a:prstGeom>
          <a:solidFill>
            <a:srgbClr val="ADC1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u="sng" dirty="0">
                <a:solidFill>
                  <a:srgbClr val="808080"/>
                </a:solidFill>
              </a:rPr>
              <a:t>Riva + DAPT v. VKA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" dirty="0">
              <a:solidFill>
                <a:srgbClr val="80808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808080"/>
                </a:solidFill>
              </a:rPr>
              <a:t>HR=0.63 (95% CI: 0.50-0.80)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808080"/>
                </a:solidFill>
              </a:rPr>
              <a:t>p &lt;0.00018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808080"/>
                </a:solidFill>
              </a:rPr>
              <a:t>ARR=8.7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808080"/>
                </a:solidFill>
              </a:rPr>
              <a:t>NNT=12</a:t>
            </a:r>
          </a:p>
        </p:txBody>
      </p:sp>
      <p:cxnSp>
        <p:nvCxnSpPr>
          <p:cNvPr id="100" name="Straight Connector 4"/>
          <p:cNvCxnSpPr>
            <a:cxnSpLocks noChangeShapeType="1"/>
          </p:cNvCxnSpPr>
          <p:nvPr/>
        </p:nvCxnSpPr>
        <p:spPr bwMode="auto">
          <a:xfrm>
            <a:off x="4043363" y="4191000"/>
            <a:ext cx="1873250" cy="0"/>
          </a:xfrm>
          <a:prstGeom prst="lin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" name="TextBox 4"/>
          <p:cNvSpPr txBox="1">
            <a:spLocks noChangeArrowheads="1"/>
          </p:cNvSpPr>
          <p:nvPr/>
        </p:nvSpPr>
        <p:spPr bwMode="auto">
          <a:xfrm>
            <a:off x="1273175" y="5659438"/>
            <a:ext cx="560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696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706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697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1858969" y="5659438"/>
            <a:ext cx="5095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628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636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593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3" name="TextBox 12"/>
          <p:cNvSpPr txBox="1">
            <a:spLocks noChangeArrowheads="1"/>
          </p:cNvSpPr>
          <p:nvPr/>
        </p:nvSpPr>
        <p:spPr bwMode="auto">
          <a:xfrm>
            <a:off x="2428876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606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600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555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4" name="TextBox 13"/>
          <p:cNvSpPr txBox="1">
            <a:spLocks noChangeArrowheads="1"/>
          </p:cNvSpPr>
          <p:nvPr/>
        </p:nvSpPr>
        <p:spPr bwMode="auto">
          <a:xfrm>
            <a:off x="2981326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585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579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521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5" name="TextBox 14"/>
          <p:cNvSpPr txBox="1">
            <a:spLocks noChangeArrowheads="1"/>
          </p:cNvSpPr>
          <p:nvPr/>
        </p:nvSpPr>
        <p:spPr bwMode="auto">
          <a:xfrm>
            <a:off x="4692652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543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543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461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6" name="TextBox 15"/>
          <p:cNvSpPr txBox="1">
            <a:spLocks noChangeArrowheads="1"/>
          </p:cNvSpPr>
          <p:nvPr/>
        </p:nvSpPr>
        <p:spPr bwMode="auto">
          <a:xfrm>
            <a:off x="6378577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510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509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426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7" name="TextBox 16"/>
          <p:cNvSpPr txBox="1">
            <a:spLocks noChangeArrowheads="1"/>
          </p:cNvSpPr>
          <p:nvPr/>
        </p:nvSpPr>
        <p:spPr bwMode="auto">
          <a:xfrm>
            <a:off x="8069269" y="5661025"/>
            <a:ext cx="5095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383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409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329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108" name="TextBox 17"/>
          <p:cNvSpPr txBox="1">
            <a:spLocks noChangeArrowheads="1"/>
          </p:cNvSpPr>
          <p:nvPr/>
        </p:nvSpPr>
        <p:spPr bwMode="auto">
          <a:xfrm>
            <a:off x="153990" y="5630863"/>
            <a:ext cx="12430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Riva + P2Y</a:t>
            </a:r>
            <a:r>
              <a:rPr lang="en-US" altLang="en-US" sz="1200" baseline="-25000" dirty="0">
                <a:solidFill>
                  <a:srgbClr val="FFD68B"/>
                </a:solidFill>
              </a:rPr>
              <a:t>12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Riva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VKA + DAPT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  <p:bldP spid="43015" grpId="0"/>
      <p:bldP spid="43016" grpId="0"/>
      <p:bldP spid="43017" grpId="0"/>
      <p:bldP spid="43018" grpId="0"/>
      <p:bldP spid="43019" grpId="0"/>
      <p:bldP spid="43020" grpId="0"/>
      <p:bldP spid="43021" grpId="0"/>
      <p:bldP spid="35" grpId="0"/>
      <p:bldP spid="36" grpId="0"/>
      <p:bldP spid="37" grpId="0"/>
      <p:bldP spid="37" grpId="1"/>
      <p:bldP spid="37" grpId="2"/>
      <p:bldP spid="11" grpId="0"/>
      <p:bldP spid="14" grpId="0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61" grpId="0"/>
      <p:bldP spid="63" grpId="0"/>
      <p:bldP spid="16" grpId="0"/>
      <p:bldP spid="21" grpId="0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95" grpId="0"/>
      <p:bldP spid="96" grpId="0"/>
      <p:bldP spid="97" grpId="0"/>
      <p:bldP spid="98" grpId="0" animBg="1"/>
      <p:bldP spid="99" grpId="0" animBg="1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" y="1085850"/>
            <a:ext cx="9099756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31468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 2017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1078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60375"/>
            <a:ext cx="773430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036" y="6400800"/>
            <a:ext cx="11977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EHJ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9946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4" name="Rectangle 4"/>
          <p:cNvSpPr>
            <a:spLocks noChangeArrowheads="1"/>
          </p:cNvSpPr>
          <p:nvPr/>
        </p:nvSpPr>
        <p:spPr bwMode="auto">
          <a:xfrm>
            <a:off x="5029200" y="3016250"/>
            <a:ext cx="3657600" cy="490538"/>
          </a:xfrm>
          <a:prstGeom prst="rect">
            <a:avLst/>
          </a:prstGeom>
          <a:noFill/>
          <a:ln w="12700">
            <a:solidFill>
              <a:srgbClr val="E97C2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Warfarin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34" charset="-128"/>
            </a:endParaRPr>
          </a:p>
        </p:txBody>
      </p:sp>
      <p:sp>
        <p:nvSpPr>
          <p:cNvPr id="1054725" name="Rectangle 5"/>
          <p:cNvSpPr>
            <a:spLocks noChangeArrowheads="1"/>
          </p:cNvSpPr>
          <p:nvPr/>
        </p:nvSpPr>
        <p:spPr bwMode="auto">
          <a:xfrm>
            <a:off x="457200" y="3016252"/>
            <a:ext cx="3581400" cy="492125"/>
          </a:xfrm>
          <a:prstGeom prst="rect">
            <a:avLst/>
          </a:prstGeom>
          <a:noFill/>
          <a:ln w="12700">
            <a:solidFill>
              <a:srgbClr val="C0D8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Apixaban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34" charset="-128"/>
            </a:endParaRPr>
          </a:p>
        </p:txBody>
      </p:sp>
      <p:sp>
        <p:nvSpPr>
          <p:cNvPr id="1054726" name="Rectangle 6"/>
          <p:cNvSpPr>
            <a:spLocks noChangeArrowheads="1"/>
          </p:cNvSpPr>
          <p:nvPr/>
        </p:nvSpPr>
        <p:spPr bwMode="auto">
          <a:xfrm>
            <a:off x="381000" y="5440365"/>
            <a:ext cx="8439150" cy="822325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 anchor="ctr" anchorCtr="1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Primary outcome: major/clinically relevant bleeding (through 6 months)</a:t>
            </a:r>
          </a:p>
          <a:p>
            <a:pPr algn="ctr" eaLnBrk="0" hangingPunct="0">
              <a:spcBef>
                <a:spcPct val="3000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Secondary objective: Death, MI, stroke, stent thrombosis</a:t>
            </a:r>
          </a:p>
        </p:txBody>
      </p:sp>
      <p:sp>
        <p:nvSpPr>
          <p:cNvPr id="1054729" name="Rectangle 9"/>
          <p:cNvSpPr>
            <a:spLocks noChangeArrowheads="1"/>
          </p:cNvSpPr>
          <p:nvPr/>
        </p:nvSpPr>
        <p:spPr bwMode="auto">
          <a:xfrm>
            <a:off x="3429000" y="914401"/>
            <a:ext cx="22098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3" tIns="44433" rIns="90453" bIns="4443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Randomize </a:t>
            </a:r>
          </a:p>
          <a:p>
            <a:pPr algn="ctr">
              <a:defRPr/>
            </a:pPr>
            <a:r>
              <a:rPr lang="en-US" alt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 =4,600</a:t>
            </a:r>
          </a:p>
          <a:p>
            <a:pPr algn="ctr">
              <a:defRPr/>
            </a:pPr>
            <a:r>
              <a:rPr lang="en-US" alt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Patients</a:t>
            </a:r>
          </a:p>
        </p:txBody>
      </p:sp>
      <p:sp>
        <p:nvSpPr>
          <p:cNvPr id="153606" name="Text Box 13"/>
          <p:cNvSpPr txBox="1">
            <a:spLocks noChangeArrowheads="1"/>
          </p:cNvSpPr>
          <p:nvPr/>
        </p:nvSpPr>
        <p:spPr bwMode="auto">
          <a:xfrm>
            <a:off x="228600" y="790576"/>
            <a:ext cx="3390900" cy="2062163"/>
          </a:xfrm>
          <a:prstGeom prst="rect">
            <a:avLst/>
          </a:prstGeom>
          <a:noFill/>
          <a:ln w="19050">
            <a:solidFill>
              <a:srgbClr val="43CAF8"/>
            </a:solidFill>
            <a:miter lim="800000"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E9C09"/>
                </a:solidFill>
              </a14:hiddenFill>
            </a:ext>
          </a:extLst>
        </p:spPr>
        <p:txBody>
          <a:bodyPr lIns="91405" tIns="45702" rIns="91405" bIns="45702">
            <a:spAutoFit/>
          </a:bodyPr>
          <a:lstStyle>
            <a:lvl1pPr marL="342900" indent="-342900">
              <a:lnSpc>
                <a:spcPct val="95000"/>
              </a:lnSpc>
              <a:spcBef>
                <a:spcPct val="40000"/>
              </a:spcBef>
              <a:buClr>
                <a:schemeClr val="hlink"/>
              </a:buClr>
              <a:buSzPct val="68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SzPct val="68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227013">
              <a:lnSpc>
                <a:spcPct val="95000"/>
              </a:lnSpc>
              <a:spcBef>
                <a:spcPct val="10000"/>
              </a:spcBef>
              <a:buClr>
                <a:schemeClr val="tx1"/>
              </a:buClr>
              <a:buSzPct val="44000"/>
              <a:buFont typeface="Monotype Sorts" charset="2"/>
              <a:defRPr sz="26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2" eaLnBrk="0" hangingPunct="0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SzTx/>
            </a:pPr>
            <a:r>
              <a:rPr lang="en-US" altLang="en-US" sz="1600" i="0" smtClean="0">
                <a:solidFill>
                  <a:srgbClr val="FFFFFF"/>
                </a:solidFill>
                <a:ea typeface="ＭＳ Ｐゴシック" pitchFamily="34" charset="-128"/>
              </a:rPr>
              <a:t>Inclusion</a:t>
            </a:r>
          </a:p>
          <a:p>
            <a:pPr lvl="2" eaLnBrk="0" hangingPunct="0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SzTx/>
              <a:buFont typeface="Wingdings" pitchFamily="2" charset="2"/>
              <a:buChar char="§"/>
            </a:pPr>
            <a:r>
              <a:rPr lang="en-US" altLang="en-US" sz="1600" i="0" smtClean="0">
                <a:solidFill>
                  <a:srgbClr val="FFFFFF"/>
                </a:solidFill>
                <a:ea typeface="ＭＳ Ｐゴシック" pitchFamily="34" charset="-128"/>
              </a:rPr>
              <a:t>AF (prior, persistent, and/or &gt;6 hours duration)</a:t>
            </a:r>
          </a:p>
          <a:p>
            <a:pPr lvl="2" eaLnBrk="0" hangingPunct="0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SzTx/>
              <a:buFont typeface="Wingdings" pitchFamily="2" charset="2"/>
              <a:buChar char="§"/>
            </a:pPr>
            <a:r>
              <a:rPr lang="en-US" altLang="en-US" sz="1600" i="0" smtClean="0">
                <a:solidFill>
                  <a:srgbClr val="FFFFFF"/>
                </a:solidFill>
                <a:ea typeface="ＭＳ Ｐゴシック" pitchFamily="34" charset="-128"/>
              </a:rPr>
              <a:t>CHADS ≥ 1</a:t>
            </a:r>
          </a:p>
          <a:p>
            <a:pPr lvl="2" eaLnBrk="0" hangingPunct="0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SzTx/>
              <a:buFont typeface="Wingdings" pitchFamily="2" charset="2"/>
              <a:buChar char="§"/>
            </a:pPr>
            <a:r>
              <a:rPr lang="en-US" altLang="en-US" sz="1600" i="0" smtClean="0">
                <a:solidFill>
                  <a:srgbClr val="FFFFFF"/>
                </a:solidFill>
                <a:ea typeface="ＭＳ Ｐゴシック" pitchFamily="34" charset="-128"/>
              </a:rPr>
              <a:t>Physician decision that oral anticoag is indicated</a:t>
            </a:r>
          </a:p>
          <a:p>
            <a:pPr lvl="2" eaLnBrk="0" hangingPunct="0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SzTx/>
              <a:buFont typeface="Wingdings" pitchFamily="2" charset="2"/>
              <a:buChar char="§"/>
            </a:pPr>
            <a:r>
              <a:rPr lang="en-US" altLang="en-US" sz="1600" i="0" smtClean="0">
                <a:solidFill>
                  <a:srgbClr val="FFFFFF"/>
                </a:solidFill>
                <a:ea typeface="ＭＳ Ｐゴシック" pitchFamily="34" charset="-128"/>
              </a:rPr>
              <a:t>ACS or PCI with planned P2Y12 inhibitor for 6 months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521326" y="779464"/>
            <a:ext cx="3375025" cy="1323403"/>
          </a:xfrm>
          <a:prstGeom prst="rect">
            <a:avLst/>
          </a:prstGeom>
          <a:noFill/>
          <a:ln w="19050">
            <a:solidFill>
              <a:srgbClr val="43CAF8"/>
            </a:solidFill>
            <a:miter lim="800000"/>
            <a:headEnd type="none" w="sm" len="sm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E9C09"/>
                </a:solidFill>
              </a14:hiddenFill>
            </a:ext>
          </a:extLst>
        </p:spPr>
        <p:txBody>
          <a:bodyPr lIns="91405" tIns="45702" rIns="91405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396875" indent="-168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2366" lvl="2" indent="0" eaLnBrk="0" hangingPunct="0">
              <a:buClr>
                <a:srgbClr val="FF3300"/>
              </a:buClr>
              <a:buFont typeface="Monotype Sorts" pitchFamily="16" charset="2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Exclusion</a:t>
            </a:r>
          </a:p>
          <a:p>
            <a:pPr marL="310025" lvl="2" indent="-257659" eaLnBrk="0" hangingPunct="0">
              <a:buClr>
                <a:srgbClr val="FF3300"/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Contraindication to DAPT</a:t>
            </a:r>
          </a:p>
          <a:p>
            <a:pPr marL="310025" lvl="2" indent="-257659" eaLnBrk="0" hangingPunct="0">
              <a:buClr>
                <a:srgbClr val="FF3300"/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Other reason for warfarin (prosthetic valve, moderate/severe MS)</a:t>
            </a:r>
            <a:endParaRPr lang="en-US" sz="1600" dirty="0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3810000" y="2055813"/>
            <a:ext cx="723900" cy="8112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D832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511676" y="2041525"/>
            <a:ext cx="746125" cy="825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97C25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695326" y="309562"/>
            <a:ext cx="7762875" cy="604838"/>
          </a:xfrm>
        </p:spPr>
        <p:txBody>
          <a:bodyPr/>
          <a:lstStyle/>
          <a:p>
            <a:pPr algn="ctr">
              <a:defRPr/>
            </a:pPr>
            <a:r>
              <a:rPr lang="en-US" sz="2800" dirty="0" err="1" smtClean="0">
                <a:solidFill>
                  <a:srgbClr val="FFFF00"/>
                </a:solidFill>
              </a:rPr>
              <a:t>Apixaban</a:t>
            </a:r>
            <a:r>
              <a:rPr lang="en-US" sz="2800" dirty="0" smtClean="0">
                <a:solidFill>
                  <a:srgbClr val="FFFF00"/>
                </a:solidFill>
              </a:rPr>
              <a:t> Versus Warfarin in Patients with AF and ACS or PCI: The AUGUSTUS Trial</a:t>
            </a:r>
            <a:br>
              <a:rPr lang="en-US" sz="2800" dirty="0" smtClean="0">
                <a:solidFill>
                  <a:srgbClr val="FFFF00"/>
                </a:solidFill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752601" y="3976688"/>
            <a:ext cx="479425" cy="508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209800" y="3962400"/>
            <a:ext cx="457200" cy="5222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62000" y="4543427"/>
            <a:ext cx="1074738" cy="4302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ASA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2582864" y="4560888"/>
            <a:ext cx="1074737" cy="430212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placebo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6424613" y="3976688"/>
            <a:ext cx="477837" cy="508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881813" y="3962400"/>
            <a:ext cx="457200" cy="5222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434014" y="4543427"/>
            <a:ext cx="1074737" cy="43021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ASA</a:t>
            </a: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254875" y="4560888"/>
            <a:ext cx="1074738" cy="430212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91405" rIns="91405" bIns="91405" anchor="ctr" anchorCtr="1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34" charset="-128"/>
              </a:rPr>
              <a:t>placebo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28888" y="3646488"/>
            <a:ext cx="4086225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53" tIns="44433" rIns="90453" bIns="44433">
            <a:spAutoFit/>
          </a:bodyPr>
          <a:lstStyle/>
          <a:p>
            <a:pPr algn="ctr" eaLnBrk="0" hangingPunct="0">
              <a:defRPr/>
            </a:pPr>
            <a:r>
              <a:rPr lang="en-US" sz="1400" i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P2Y12 inhibitor for all patients x 6 months</a:t>
            </a:r>
          </a:p>
          <a:p>
            <a:pPr algn="ctr" eaLnBrk="0" hangingPunct="0">
              <a:defRPr/>
            </a:pPr>
            <a:r>
              <a:rPr lang="en-US" sz="1400" i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Aspirin for all on the day of ACS or PCI </a:t>
            </a:r>
          </a:p>
          <a:p>
            <a:pPr algn="ctr" eaLnBrk="0" hangingPunct="0">
              <a:defRPr/>
            </a:pPr>
            <a:r>
              <a:rPr lang="en-US" sz="1400" i="1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Aspirin versus placebo after randomization</a:t>
            </a:r>
            <a:endParaRPr lang="en-US" sz="14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638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59" y="914400"/>
            <a:ext cx="749336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7054850" cy="463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019800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03804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Consultant- </a:t>
            </a:r>
            <a:r>
              <a:rPr lang="en-US" dirty="0" smtClean="0"/>
              <a:t>Bayer</a:t>
            </a:r>
            <a:endParaRPr lang="en-US" dirty="0"/>
          </a:p>
          <a:p>
            <a:r>
              <a:rPr lang="en-US" dirty="0"/>
              <a:t>Honoraria for lectures- AstraZeneca, Daiichi Sankyo, Pfizer, Sanofi, Bayer</a:t>
            </a:r>
          </a:p>
          <a:p>
            <a:r>
              <a:rPr lang="en-US" dirty="0"/>
              <a:t>Grant- Bayer, Amgen, </a:t>
            </a:r>
            <a:r>
              <a:rPr lang="en-US" dirty="0" err="1"/>
              <a:t>Bohringer</a:t>
            </a:r>
            <a:r>
              <a:rPr lang="en-US" dirty="0"/>
              <a:t> </a:t>
            </a:r>
            <a:r>
              <a:rPr lang="en-US" dirty="0" err="1"/>
              <a:t>Ingelheim</a:t>
            </a: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58255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0625"/>
            <a:ext cx="91059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031468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97814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apathic ani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5" r="14928"/>
          <a:stretch/>
        </p:blipFill>
        <p:spPr bwMode="auto">
          <a:xfrm>
            <a:off x="57150" y="1035845"/>
            <a:ext cx="9010650" cy="40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159516"/>
            <a:ext cx="8610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/>
              <a:t>Less Bleeding with dual compared with triple therapy…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1645122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shocked ani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35284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 result for shocked 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22" y="3276602"/>
            <a:ext cx="5973762" cy="33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5878" y="1295402"/>
            <a:ext cx="4378122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/>
              <a:t>Less Bleeding with dual </a:t>
            </a:r>
          </a:p>
          <a:p>
            <a:r>
              <a:rPr lang="en-US" sz="2800" b="1" dirty="0" smtClean="0"/>
              <a:t>compared with triple </a:t>
            </a:r>
          </a:p>
          <a:p>
            <a:r>
              <a:rPr lang="en-US" sz="2800" b="1" dirty="0" smtClean="0"/>
              <a:t>therapy !!!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1961753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3863"/>
            <a:ext cx="5943600" cy="587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1636" y="6400800"/>
            <a:ext cx="11977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EHJ 2019</a:t>
            </a:r>
            <a:endParaRPr lang="he-IL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447800"/>
            <a:ext cx="7181850" cy="2051050"/>
          </a:xfrm>
          <a:prstGeom prst="rect">
            <a:avLst/>
          </a:prstGeom>
          <a:noFill/>
          <a:ln w="793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8458200" cy="1143000"/>
          </a:xfrm>
        </p:spPr>
        <p:txBody>
          <a:bodyPr/>
          <a:lstStyle/>
          <a:p>
            <a:r>
              <a:rPr lang="en-US" sz="7200" dirty="0" smtClean="0"/>
              <a:t>Ischemic events? </a:t>
            </a:r>
            <a:endParaRPr lang="he-IL" sz="7200" dirty="0"/>
          </a:p>
        </p:txBody>
      </p:sp>
      <p:pic>
        <p:nvPicPr>
          <p:cNvPr id="389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3429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3581400" cy="23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89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role of aspirin? 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5029200"/>
          </a:xfrm>
        </p:spPr>
        <p:txBody>
          <a:bodyPr/>
          <a:lstStyle/>
          <a:p>
            <a:r>
              <a:rPr lang="en-US" dirty="0"/>
              <a:t>P2Y12 inhibition is probably the most important target to prevent stent thrombosis, rather than inhibition of the </a:t>
            </a:r>
            <a:r>
              <a:rPr lang="en-US" dirty="0" err="1" smtClean="0"/>
              <a:t>cycloxygenase</a:t>
            </a:r>
            <a:r>
              <a:rPr lang="en-US" dirty="0" smtClean="0"/>
              <a:t> </a:t>
            </a:r>
            <a:r>
              <a:rPr lang="en-US" dirty="0"/>
              <a:t>pathway with aspirin. </a:t>
            </a:r>
          </a:p>
          <a:p>
            <a:endParaRPr lang="he-I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95602"/>
            <a:ext cx="5113878" cy="370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0" y="2856356"/>
            <a:ext cx="289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1653 patients  s/p PCI randomized to: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ASA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ASA+ </a:t>
            </a:r>
            <a:r>
              <a:rPr lang="en-US" sz="2400" dirty="0" err="1" smtClean="0">
                <a:solidFill>
                  <a:srgbClr val="FFFFFF"/>
                </a:solidFill>
                <a:latin typeface="Calibri"/>
              </a:rPr>
              <a:t>Warfarin</a:t>
            </a: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ASA + </a:t>
            </a:r>
            <a:r>
              <a:rPr lang="en-US" sz="2400" dirty="0" err="1" smtClean="0">
                <a:solidFill>
                  <a:srgbClr val="FFFFFF"/>
                </a:solidFill>
                <a:latin typeface="Calibri"/>
              </a:rPr>
              <a:t>ticlopidine</a:t>
            </a:r>
            <a:endParaRPr lang="en-US" sz="2400" dirty="0" smtClean="0">
              <a:solidFill>
                <a:srgbClr val="FFFFFF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 Primary endpoint: death, </a:t>
            </a:r>
            <a:r>
              <a:rPr lang="en-US" sz="2400" dirty="0" err="1" smtClean="0">
                <a:solidFill>
                  <a:srgbClr val="FFFFFF"/>
                </a:solidFill>
                <a:latin typeface="Calibri"/>
              </a:rPr>
              <a:t>revasc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, 30d ST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7278" y="6303407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N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Engl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J Med 1998;339:1665-1671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149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75" y="737533"/>
            <a:ext cx="7246225" cy="54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3" descr="C:\Users\myee1\Desktop\Pioneer Curves\Slides\Effica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766764"/>
            <a:ext cx="8272462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43000" y="15876"/>
            <a:ext cx="7842250" cy="892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kern="0" dirty="0">
                <a:solidFill>
                  <a:srgbClr val="FFFF00"/>
                </a:solidFill>
              </a:rPr>
              <a:t>Kaplan-Meier Estimates of First </a:t>
            </a:r>
          </a:p>
          <a:p>
            <a:pPr>
              <a:defRPr/>
            </a:pPr>
            <a:r>
              <a:rPr lang="en-US" altLang="en-US" kern="0" dirty="0">
                <a:solidFill>
                  <a:srgbClr val="FFFF00"/>
                </a:solidFill>
              </a:rPr>
              <a:t>Occurrence of CV Death, MI or Stroke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872" y="1499753"/>
            <a:ext cx="615553" cy="313763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Cardiovascular Death, Myocardial Infarction, or Stroke (%)</a:t>
            </a:r>
          </a:p>
        </p:txBody>
      </p:sp>
      <p:sp>
        <p:nvSpPr>
          <p:cNvPr id="47109" name="TextBox 12"/>
          <p:cNvSpPr txBox="1">
            <a:spLocks noChangeArrowheads="1"/>
          </p:cNvSpPr>
          <p:nvPr/>
        </p:nvSpPr>
        <p:spPr bwMode="auto">
          <a:xfrm>
            <a:off x="3932238" y="5394337"/>
            <a:ext cx="1725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</a:rPr>
              <a:t>Days</a:t>
            </a:r>
          </a:p>
        </p:txBody>
      </p:sp>
      <p:sp>
        <p:nvSpPr>
          <p:cNvPr id="47110" name="TextBox 13"/>
          <p:cNvSpPr txBox="1">
            <a:spLocks noChangeArrowheads="1"/>
          </p:cNvSpPr>
          <p:nvPr/>
        </p:nvSpPr>
        <p:spPr bwMode="auto">
          <a:xfrm>
            <a:off x="39690" y="5637213"/>
            <a:ext cx="12430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Riva + P2Y</a:t>
            </a:r>
            <a:r>
              <a:rPr lang="en-US" altLang="en-US" sz="1200" baseline="-25000" dirty="0">
                <a:solidFill>
                  <a:srgbClr val="FFD68B"/>
                </a:solidFill>
              </a:rPr>
              <a:t>12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Riva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VKA + DAPT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1" name="TextBox 14"/>
          <p:cNvSpPr txBox="1">
            <a:spLocks noChangeArrowheads="1"/>
          </p:cNvSpPr>
          <p:nvPr/>
        </p:nvSpPr>
        <p:spPr bwMode="auto">
          <a:xfrm>
            <a:off x="1179519" y="5665788"/>
            <a:ext cx="5603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694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704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695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2" name="TextBox 15"/>
          <p:cNvSpPr txBox="1">
            <a:spLocks noChangeArrowheads="1"/>
          </p:cNvSpPr>
          <p:nvPr/>
        </p:nvSpPr>
        <p:spPr bwMode="auto">
          <a:xfrm>
            <a:off x="1749427" y="5665788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648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662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635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3" name="TextBox 16"/>
          <p:cNvSpPr txBox="1">
            <a:spLocks noChangeArrowheads="1"/>
          </p:cNvSpPr>
          <p:nvPr/>
        </p:nvSpPr>
        <p:spPr bwMode="auto">
          <a:xfrm>
            <a:off x="2308225" y="567372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633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640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607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4" name="TextBox 17"/>
          <p:cNvSpPr txBox="1">
            <a:spLocks noChangeArrowheads="1"/>
          </p:cNvSpPr>
          <p:nvPr/>
        </p:nvSpPr>
        <p:spPr bwMode="auto">
          <a:xfrm>
            <a:off x="2867025" y="567372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621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628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579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5" name="TextBox 18"/>
          <p:cNvSpPr txBox="1">
            <a:spLocks noChangeArrowheads="1"/>
          </p:cNvSpPr>
          <p:nvPr/>
        </p:nvSpPr>
        <p:spPr bwMode="auto">
          <a:xfrm>
            <a:off x="4533901" y="567372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590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596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543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6" name="TextBox 19"/>
          <p:cNvSpPr txBox="1">
            <a:spLocks noChangeArrowheads="1"/>
          </p:cNvSpPr>
          <p:nvPr/>
        </p:nvSpPr>
        <p:spPr bwMode="auto">
          <a:xfrm>
            <a:off x="6202365" y="5673725"/>
            <a:ext cx="50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562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570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514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7" name="TextBox 20"/>
          <p:cNvSpPr txBox="1">
            <a:spLocks noChangeArrowheads="1"/>
          </p:cNvSpPr>
          <p:nvPr/>
        </p:nvSpPr>
        <p:spPr bwMode="auto">
          <a:xfrm>
            <a:off x="7867651" y="5665788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430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457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408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47118" name="TextBox 21"/>
          <p:cNvSpPr txBox="1">
            <a:spLocks noChangeArrowheads="1"/>
          </p:cNvSpPr>
          <p:nvPr/>
        </p:nvSpPr>
        <p:spPr bwMode="auto">
          <a:xfrm>
            <a:off x="2185994" y="3233750"/>
            <a:ext cx="1425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99CC"/>
                </a:solidFill>
              </a:rPr>
              <a:t>VKA + DAPT</a:t>
            </a:r>
          </a:p>
        </p:txBody>
      </p:sp>
      <p:sp>
        <p:nvSpPr>
          <p:cNvPr id="47119" name="TextBox 22"/>
          <p:cNvSpPr txBox="1">
            <a:spLocks noChangeArrowheads="1"/>
          </p:cNvSpPr>
          <p:nvPr/>
        </p:nvSpPr>
        <p:spPr bwMode="auto">
          <a:xfrm>
            <a:off x="6529389" y="2817825"/>
            <a:ext cx="1293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ADC1FD"/>
                </a:solidFill>
              </a:rPr>
              <a:t>Riva + DAPT</a:t>
            </a:r>
          </a:p>
        </p:txBody>
      </p:sp>
      <p:sp>
        <p:nvSpPr>
          <p:cNvPr id="47120" name="TextBox 23"/>
          <p:cNvSpPr txBox="1">
            <a:spLocks noChangeArrowheads="1"/>
          </p:cNvSpPr>
          <p:nvPr/>
        </p:nvSpPr>
        <p:spPr bwMode="auto">
          <a:xfrm>
            <a:off x="5302256" y="2055816"/>
            <a:ext cx="1425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D68B"/>
                </a:solidFill>
              </a:rPr>
              <a:t>Riva + P2Y</a:t>
            </a:r>
            <a:r>
              <a:rPr lang="en-US" altLang="en-US" sz="1400" baseline="-25000" dirty="0">
                <a:solidFill>
                  <a:srgbClr val="FFD68B"/>
                </a:solidFill>
              </a:rPr>
              <a:t>12</a:t>
            </a: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3940176" y="4508500"/>
            <a:ext cx="2173288" cy="6302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Riva + P2Y</a:t>
            </a:r>
            <a:r>
              <a:rPr lang="en-US" altLang="en-US" sz="1100" baseline="-25000" dirty="0">
                <a:solidFill>
                  <a:srgbClr val="000000"/>
                </a:solidFill>
              </a:rPr>
              <a:t>12</a:t>
            </a:r>
            <a:r>
              <a:rPr lang="en-US" altLang="en-US" sz="1100" dirty="0">
                <a:solidFill>
                  <a:srgbClr val="000000"/>
                </a:solidFill>
              </a:rPr>
              <a:t> v. VKA + DAPT</a:t>
            </a:r>
          </a:p>
          <a:p>
            <a:pPr>
              <a:defRPr/>
            </a:pPr>
            <a:endParaRPr lang="en-US" altLang="en-US" sz="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HR=1.08 (95% CI: 0.69-1.68)</a:t>
            </a:r>
          </a:p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p=0.750</a:t>
            </a:r>
          </a:p>
        </p:txBody>
      </p:sp>
      <p:sp>
        <p:nvSpPr>
          <p:cNvPr id="47122" name="TextBox 25"/>
          <p:cNvSpPr txBox="1">
            <a:spLocks noChangeArrowheads="1"/>
          </p:cNvSpPr>
          <p:nvPr/>
        </p:nvSpPr>
        <p:spPr bwMode="auto">
          <a:xfrm>
            <a:off x="6100763" y="4508500"/>
            <a:ext cx="2125662" cy="630238"/>
          </a:xfrm>
          <a:prstGeom prst="rect">
            <a:avLst/>
          </a:prstGeom>
          <a:solidFill>
            <a:srgbClr val="ADC1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u="sng" dirty="0">
                <a:solidFill>
                  <a:srgbClr val="000000"/>
                </a:solidFill>
              </a:rPr>
              <a:t>Riva + DAPT v. VKA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" u="sng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HR=0.93 (95% CI: 0.59-1.48)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p=0.765</a:t>
            </a:r>
          </a:p>
        </p:txBody>
      </p:sp>
      <p:sp>
        <p:nvSpPr>
          <p:cNvPr id="47123" name="TextBox 26"/>
          <p:cNvSpPr txBox="1">
            <a:spLocks noChangeArrowheads="1"/>
          </p:cNvSpPr>
          <p:nvPr/>
        </p:nvSpPr>
        <p:spPr bwMode="auto">
          <a:xfrm>
            <a:off x="8196264" y="1684342"/>
            <a:ext cx="804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D68B"/>
                </a:solidFill>
              </a:rPr>
              <a:t>6.5%</a:t>
            </a:r>
          </a:p>
        </p:txBody>
      </p:sp>
      <p:sp>
        <p:nvSpPr>
          <p:cNvPr id="47124" name="TextBox 27"/>
          <p:cNvSpPr txBox="1">
            <a:spLocks noChangeArrowheads="1"/>
          </p:cNvSpPr>
          <p:nvPr/>
        </p:nvSpPr>
        <p:spPr bwMode="auto">
          <a:xfrm>
            <a:off x="8196264" y="2281250"/>
            <a:ext cx="804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ADC1FD"/>
                </a:solidFill>
              </a:rPr>
              <a:t>5.6%</a:t>
            </a:r>
          </a:p>
        </p:txBody>
      </p:sp>
      <p:sp>
        <p:nvSpPr>
          <p:cNvPr id="47125" name="TextBox 28"/>
          <p:cNvSpPr txBox="1">
            <a:spLocks noChangeArrowheads="1"/>
          </p:cNvSpPr>
          <p:nvPr/>
        </p:nvSpPr>
        <p:spPr bwMode="auto">
          <a:xfrm>
            <a:off x="8235950" y="2006600"/>
            <a:ext cx="73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99CC"/>
                </a:solidFill>
              </a:rPr>
              <a:t>6.0%</a:t>
            </a:r>
          </a:p>
        </p:txBody>
      </p:sp>
      <p:pic>
        <p:nvPicPr>
          <p:cNvPr id="47126" name="Picture 12" descr="C:\Documents and Settings\SKaul\Local Settings\Temporary Internet Files\Content.Outlook\U0KLPV7C\7957_AFL3003_PIONEER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9" y="-9524"/>
            <a:ext cx="1306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8" name="TextBox 18"/>
          <p:cNvSpPr txBox="1">
            <a:spLocks noChangeArrowheads="1"/>
          </p:cNvSpPr>
          <p:nvPr/>
        </p:nvSpPr>
        <p:spPr bwMode="auto">
          <a:xfrm>
            <a:off x="52392" y="5429262"/>
            <a:ext cx="1139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</a:rPr>
              <a:t>No. at risk</a:t>
            </a:r>
          </a:p>
        </p:txBody>
      </p:sp>
      <p:cxnSp>
        <p:nvCxnSpPr>
          <p:cNvPr id="47129" name="Straight Connector 24"/>
          <p:cNvCxnSpPr>
            <a:cxnSpLocks noChangeShapeType="1"/>
          </p:cNvCxnSpPr>
          <p:nvPr/>
        </p:nvCxnSpPr>
        <p:spPr bwMode="auto">
          <a:xfrm>
            <a:off x="4043363" y="4733925"/>
            <a:ext cx="1873250" cy="0"/>
          </a:xfrm>
          <a:prstGeom prst="lin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33" name="TextBox 43"/>
          <p:cNvSpPr txBox="1">
            <a:spLocks noChangeArrowheads="1"/>
          </p:cNvSpPr>
          <p:nvPr/>
        </p:nvSpPr>
        <p:spPr bwMode="auto">
          <a:xfrm>
            <a:off x="7445381" y="6611938"/>
            <a:ext cx="1698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FFFFFF"/>
                </a:solidFill>
              </a:rPr>
              <a:t>Gibson et al. </a:t>
            </a:r>
            <a:r>
              <a:rPr lang="en-US" altLang="en-US" sz="1000" dirty="0" smtClean="0">
                <a:solidFill>
                  <a:srgbClr val="FFFFFF"/>
                </a:solidFill>
              </a:rPr>
              <a:t>NEJM 2016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9" descr="C:\Users\myee1\Desktop\Rehosp Slides\AC Dth AC Rehosp_Cropp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117600"/>
            <a:ext cx="7713663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867" y="1382978"/>
            <a:ext cx="615553" cy="313763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All Cause Death or All Cause Rehospitalization (%)</a:t>
            </a:r>
          </a:p>
        </p:txBody>
      </p:sp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1273175" y="5659438"/>
            <a:ext cx="560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696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706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697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4079876" y="5407027"/>
            <a:ext cx="1725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</a:rPr>
              <a:t>Days</a:t>
            </a:r>
          </a:p>
        </p:txBody>
      </p:sp>
      <p:sp>
        <p:nvSpPr>
          <p:cNvPr id="54278" name="TextBox 11"/>
          <p:cNvSpPr txBox="1">
            <a:spLocks noChangeArrowheads="1"/>
          </p:cNvSpPr>
          <p:nvPr/>
        </p:nvSpPr>
        <p:spPr bwMode="auto">
          <a:xfrm>
            <a:off x="1858964" y="5659438"/>
            <a:ext cx="5095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609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607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592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79" name="TextBox 12"/>
          <p:cNvSpPr txBox="1">
            <a:spLocks noChangeArrowheads="1"/>
          </p:cNvSpPr>
          <p:nvPr/>
        </p:nvSpPr>
        <p:spPr bwMode="auto">
          <a:xfrm>
            <a:off x="2428876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582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570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540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80" name="TextBox 13"/>
          <p:cNvSpPr txBox="1">
            <a:spLocks noChangeArrowheads="1"/>
          </p:cNvSpPr>
          <p:nvPr/>
        </p:nvSpPr>
        <p:spPr bwMode="auto">
          <a:xfrm>
            <a:off x="2981326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559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548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490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81" name="TextBox 14"/>
          <p:cNvSpPr txBox="1">
            <a:spLocks noChangeArrowheads="1"/>
          </p:cNvSpPr>
          <p:nvPr/>
        </p:nvSpPr>
        <p:spPr bwMode="auto">
          <a:xfrm>
            <a:off x="4692651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496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493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422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82" name="TextBox 15"/>
          <p:cNvSpPr txBox="1">
            <a:spLocks noChangeArrowheads="1"/>
          </p:cNvSpPr>
          <p:nvPr/>
        </p:nvSpPr>
        <p:spPr bwMode="auto">
          <a:xfrm>
            <a:off x="6378576" y="5667375"/>
            <a:ext cx="509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437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454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369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83" name="TextBox 16"/>
          <p:cNvSpPr txBox="1">
            <a:spLocks noChangeArrowheads="1"/>
          </p:cNvSpPr>
          <p:nvPr/>
        </p:nvSpPr>
        <p:spPr bwMode="auto">
          <a:xfrm>
            <a:off x="8072439" y="5659438"/>
            <a:ext cx="5095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322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367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272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84" name="TextBox 17"/>
          <p:cNvSpPr txBox="1">
            <a:spLocks noChangeArrowheads="1"/>
          </p:cNvSpPr>
          <p:nvPr/>
        </p:nvSpPr>
        <p:spPr bwMode="auto">
          <a:xfrm>
            <a:off x="153989" y="5630863"/>
            <a:ext cx="12430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D68B"/>
                </a:solidFill>
              </a:rPr>
              <a:t>Riva + P2Y</a:t>
            </a:r>
            <a:r>
              <a:rPr lang="en-US" altLang="en-US" sz="1200" baseline="-25000" dirty="0">
                <a:solidFill>
                  <a:srgbClr val="FFD68B"/>
                </a:solidFill>
              </a:rPr>
              <a:t>12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ADC1FD"/>
                </a:solidFill>
              </a:rPr>
              <a:t>Riva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99CC"/>
                </a:solidFill>
              </a:rPr>
              <a:t>VKA + DAPT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sp>
        <p:nvSpPr>
          <p:cNvPr id="54285" name="TextBox 18"/>
          <p:cNvSpPr txBox="1">
            <a:spLocks noChangeArrowheads="1"/>
          </p:cNvSpPr>
          <p:nvPr/>
        </p:nvSpPr>
        <p:spPr bwMode="auto">
          <a:xfrm>
            <a:off x="153989" y="5411788"/>
            <a:ext cx="1139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</a:rPr>
              <a:t>No. at risk</a:t>
            </a:r>
          </a:p>
        </p:txBody>
      </p:sp>
      <p:sp>
        <p:nvSpPr>
          <p:cNvPr id="54286" name="TextBox 6"/>
          <p:cNvSpPr txBox="1">
            <a:spLocks noChangeArrowheads="1"/>
          </p:cNvSpPr>
          <p:nvPr/>
        </p:nvSpPr>
        <p:spPr bwMode="auto">
          <a:xfrm>
            <a:off x="6505575" y="2303465"/>
            <a:ext cx="1468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D68B"/>
                </a:solidFill>
              </a:rPr>
              <a:t>Riva + P2Y</a:t>
            </a:r>
            <a:r>
              <a:rPr lang="en-US" altLang="en-US" sz="1400" baseline="-25000" dirty="0">
                <a:solidFill>
                  <a:srgbClr val="FFD68B"/>
                </a:solidFill>
              </a:rPr>
              <a:t>12</a:t>
            </a:r>
          </a:p>
        </p:txBody>
      </p:sp>
      <p:sp>
        <p:nvSpPr>
          <p:cNvPr id="54287" name="TextBox 20"/>
          <p:cNvSpPr txBox="1">
            <a:spLocks noChangeArrowheads="1"/>
          </p:cNvSpPr>
          <p:nvPr/>
        </p:nvSpPr>
        <p:spPr bwMode="auto">
          <a:xfrm>
            <a:off x="4716464" y="2266952"/>
            <a:ext cx="140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99CC"/>
                </a:solidFill>
              </a:rPr>
              <a:t>VKA + DAPT</a:t>
            </a:r>
          </a:p>
        </p:txBody>
      </p:sp>
      <p:sp>
        <p:nvSpPr>
          <p:cNvPr id="54288" name="TextBox 21"/>
          <p:cNvSpPr txBox="1">
            <a:spLocks noChangeArrowheads="1"/>
          </p:cNvSpPr>
          <p:nvPr/>
        </p:nvSpPr>
        <p:spPr bwMode="auto">
          <a:xfrm>
            <a:off x="6405563" y="2917827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ADC1FD"/>
                </a:solidFill>
              </a:rPr>
              <a:t>Riva + DAPT</a:t>
            </a:r>
          </a:p>
        </p:txBody>
      </p:sp>
      <p:sp>
        <p:nvSpPr>
          <p:cNvPr id="54289" name="TextBox 7"/>
          <p:cNvSpPr txBox="1">
            <a:spLocks noChangeArrowheads="1"/>
          </p:cNvSpPr>
          <p:nvPr/>
        </p:nvSpPr>
        <p:spPr bwMode="auto">
          <a:xfrm>
            <a:off x="8297864" y="2178050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D68B"/>
                </a:solidFill>
              </a:rPr>
              <a:t>34.9%</a:t>
            </a:r>
          </a:p>
        </p:txBody>
      </p:sp>
      <p:sp>
        <p:nvSpPr>
          <p:cNvPr id="54290" name="TextBox 23"/>
          <p:cNvSpPr txBox="1">
            <a:spLocks noChangeArrowheads="1"/>
          </p:cNvSpPr>
          <p:nvPr/>
        </p:nvSpPr>
        <p:spPr bwMode="auto">
          <a:xfrm>
            <a:off x="8294689" y="2536825"/>
            <a:ext cx="105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ADC1FD"/>
                </a:solidFill>
              </a:rPr>
              <a:t>31.9%</a:t>
            </a:r>
          </a:p>
        </p:txBody>
      </p:sp>
      <p:sp>
        <p:nvSpPr>
          <p:cNvPr id="54291" name="TextBox 24"/>
          <p:cNvSpPr txBox="1">
            <a:spLocks noChangeArrowheads="1"/>
          </p:cNvSpPr>
          <p:nvPr/>
        </p:nvSpPr>
        <p:spPr bwMode="auto">
          <a:xfrm>
            <a:off x="8356601" y="160020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99CC"/>
                </a:solidFill>
              </a:rPr>
              <a:t>41.9%</a:t>
            </a:r>
          </a:p>
        </p:txBody>
      </p:sp>
      <p:sp>
        <p:nvSpPr>
          <p:cNvPr id="36885" name="TextBox 8"/>
          <p:cNvSpPr txBox="1">
            <a:spLocks noChangeArrowheads="1"/>
          </p:cNvSpPr>
          <p:nvPr/>
        </p:nvSpPr>
        <p:spPr bwMode="auto">
          <a:xfrm>
            <a:off x="4119563" y="4143375"/>
            <a:ext cx="2173287" cy="10064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Riva + P2Y</a:t>
            </a:r>
            <a:r>
              <a:rPr lang="en-US" altLang="en-US" sz="1100" baseline="-25000" dirty="0">
                <a:solidFill>
                  <a:srgbClr val="000000"/>
                </a:solidFill>
              </a:rPr>
              <a:t>12</a:t>
            </a:r>
            <a:r>
              <a:rPr lang="en-US" altLang="en-US" sz="1100" dirty="0">
                <a:solidFill>
                  <a:srgbClr val="000000"/>
                </a:solidFill>
              </a:rPr>
              <a:t> v. VKA + DAPT</a:t>
            </a:r>
          </a:p>
          <a:p>
            <a:pPr>
              <a:defRPr/>
            </a:pPr>
            <a:endParaRPr lang="en-US" altLang="en-US" sz="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en-US" sz="1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HR=0.79 (95% CI: 0.66-0.94)</a:t>
            </a:r>
          </a:p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p=0.008</a:t>
            </a:r>
          </a:p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ARR=7.0</a:t>
            </a:r>
          </a:p>
          <a:p>
            <a:pPr>
              <a:defRPr/>
            </a:pPr>
            <a:r>
              <a:rPr lang="en-US" altLang="en-US" sz="1100" dirty="0">
                <a:solidFill>
                  <a:srgbClr val="000000"/>
                </a:solidFill>
              </a:rPr>
              <a:t>NNT=15</a:t>
            </a:r>
          </a:p>
        </p:txBody>
      </p:sp>
      <p:sp>
        <p:nvSpPr>
          <p:cNvPr id="54293" name="TextBox 26"/>
          <p:cNvSpPr txBox="1">
            <a:spLocks noChangeArrowheads="1"/>
          </p:cNvSpPr>
          <p:nvPr/>
        </p:nvSpPr>
        <p:spPr bwMode="auto">
          <a:xfrm>
            <a:off x="6289676" y="4143376"/>
            <a:ext cx="2125663" cy="954107"/>
          </a:xfrm>
          <a:prstGeom prst="rect">
            <a:avLst/>
          </a:prstGeom>
          <a:solidFill>
            <a:srgbClr val="ADC1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u="sng" dirty="0">
                <a:solidFill>
                  <a:srgbClr val="000000"/>
                </a:solidFill>
              </a:rPr>
              <a:t>Riva + DAPT v. VKA + DAPT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HR=0.75 (95% CI: 0.62-0.90)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p=0.002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ARR=10.0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NNT=10</a:t>
            </a:r>
          </a:p>
        </p:txBody>
      </p:sp>
      <p:pic>
        <p:nvPicPr>
          <p:cNvPr id="54294" name="Picture 12" descr="C:\Documents and Settings\SKaul\Local Settings\Temporary Internet Files\Content.Outlook\U0KLPV7C\7957_AFL3003_PIONEER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9524"/>
            <a:ext cx="1306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96" name="Straight Connector 4"/>
          <p:cNvCxnSpPr>
            <a:cxnSpLocks noChangeShapeType="1"/>
          </p:cNvCxnSpPr>
          <p:nvPr/>
        </p:nvCxnSpPr>
        <p:spPr bwMode="auto">
          <a:xfrm>
            <a:off x="4213225" y="4365625"/>
            <a:ext cx="1873250" cy="0"/>
          </a:xfrm>
          <a:prstGeom prst="lin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itle 1"/>
          <p:cNvSpPr txBox="1">
            <a:spLocks/>
          </p:cNvSpPr>
          <p:nvPr/>
        </p:nvSpPr>
        <p:spPr>
          <a:xfrm>
            <a:off x="709613" y="47625"/>
            <a:ext cx="8181975" cy="900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3000" kern="0" dirty="0">
                <a:solidFill>
                  <a:srgbClr val="FFFF00"/>
                </a:solidFill>
              </a:rPr>
              <a:t>All Cause Death or All Cause Hospitalization for an Adverse Event</a:t>
            </a:r>
          </a:p>
        </p:txBody>
      </p:sp>
      <p:sp>
        <p:nvSpPr>
          <p:cNvPr id="54298" name="TextBox 4"/>
          <p:cNvSpPr txBox="1">
            <a:spLocks noChangeArrowheads="1"/>
          </p:cNvSpPr>
          <p:nvPr/>
        </p:nvSpPr>
        <p:spPr bwMode="auto">
          <a:xfrm>
            <a:off x="6888164" y="6611940"/>
            <a:ext cx="22558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ct val="35000"/>
              </a:spcBef>
              <a:buClr>
                <a:srgbClr val="FF6600"/>
              </a:buClr>
              <a:buSzPct val="117000"/>
              <a:buFont typeface="Arial" panose="020B0604020202020204" pitchFamily="34" charset="0"/>
              <a:buChar char="•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ct val="25000"/>
              </a:spcBef>
              <a:buClr>
                <a:schemeClr val="accent2"/>
              </a:buClr>
              <a:buSzPct val="68000"/>
              <a:buFont typeface="Monotype Sorts" pitchFamily="2" charset="2"/>
              <a:buChar char="l"/>
              <a:defRPr sz="2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ct val="15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>
                <a:solidFill>
                  <a:srgbClr val="FFFFFF"/>
                </a:solidFill>
              </a:rPr>
              <a:t>Gibson et al. </a:t>
            </a:r>
            <a:r>
              <a:rPr lang="en-US" altLang="en-US" sz="1000" dirty="0" smtClean="0">
                <a:solidFill>
                  <a:srgbClr val="FFFFFF"/>
                </a:solidFill>
              </a:rPr>
              <a:t>Circulation 2016</a:t>
            </a:r>
            <a:endParaRPr lang="en-US" alt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019800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 2017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74534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‫רוני אלקלעי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848284"/>
            <a:ext cx="2666999" cy="340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הסבר אליפטי 2"/>
          <p:cNvSpPr/>
          <p:nvPr/>
        </p:nvSpPr>
        <p:spPr bwMode="auto">
          <a:xfrm>
            <a:off x="5105400" y="2625300"/>
            <a:ext cx="3581400" cy="1252336"/>
          </a:xfrm>
          <a:prstGeom prst="wedgeEllipseCallout">
            <a:avLst>
              <a:gd name="adj1" fmla="val -67829"/>
              <a:gd name="adj2" fmla="val 77788"/>
            </a:avLst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9003" y="3119735"/>
            <a:ext cx="281679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Stent thrombosis!</a:t>
            </a:r>
            <a:endParaRPr lang="he-IL" sz="2400" b="1" dirty="0"/>
          </a:p>
        </p:txBody>
      </p:sp>
      <p:sp>
        <p:nvSpPr>
          <p:cNvPr id="6" name="הסבר אליפטי 5"/>
          <p:cNvSpPr/>
          <p:nvPr/>
        </p:nvSpPr>
        <p:spPr bwMode="auto">
          <a:xfrm>
            <a:off x="5257800" y="3962400"/>
            <a:ext cx="3581400" cy="1219200"/>
          </a:xfrm>
          <a:prstGeom prst="wedgeEllipseCallout">
            <a:avLst>
              <a:gd name="adj1" fmla="val -70713"/>
              <a:gd name="adj2" fmla="val -15000"/>
            </a:avLst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4358" y="4198203"/>
            <a:ext cx="262764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Not powered for </a:t>
            </a:r>
          </a:p>
          <a:p>
            <a:r>
              <a:rPr lang="en-US" sz="2400" b="1" dirty="0"/>
              <a:t>e</a:t>
            </a:r>
            <a:r>
              <a:rPr lang="en-US" sz="2400" b="1" dirty="0" smtClean="0"/>
              <a:t>fficacy…</a:t>
            </a:r>
            <a:endParaRPr lang="he-IL" sz="2400" b="1" dirty="0"/>
          </a:p>
        </p:txBody>
      </p:sp>
      <p:sp>
        <p:nvSpPr>
          <p:cNvPr id="8" name="הסבר אליפטי 7"/>
          <p:cNvSpPr/>
          <p:nvPr/>
        </p:nvSpPr>
        <p:spPr bwMode="auto">
          <a:xfrm>
            <a:off x="228600" y="2438400"/>
            <a:ext cx="2667000" cy="1524000"/>
          </a:xfrm>
          <a:prstGeom prst="wedgeEllipseCallout">
            <a:avLst>
              <a:gd name="adj1" fmla="val 77043"/>
              <a:gd name="adj2" fmla="val 72980"/>
            </a:avLst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068" y="2902803"/>
            <a:ext cx="235513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High ischemic </a:t>
            </a:r>
          </a:p>
          <a:p>
            <a:r>
              <a:rPr lang="en-US" sz="2400" b="1" dirty="0"/>
              <a:t>r</a:t>
            </a:r>
            <a:r>
              <a:rPr lang="en-US" sz="2400" b="1" dirty="0" smtClean="0"/>
              <a:t>isk….</a:t>
            </a:r>
            <a:endParaRPr lang="he-IL" sz="2400" b="1" dirty="0"/>
          </a:p>
        </p:txBody>
      </p:sp>
      <p:sp>
        <p:nvSpPr>
          <p:cNvPr id="10" name="הסבר אליפטי 9"/>
          <p:cNvSpPr/>
          <p:nvPr/>
        </p:nvSpPr>
        <p:spPr bwMode="auto">
          <a:xfrm>
            <a:off x="228600" y="4267200"/>
            <a:ext cx="2971800" cy="649188"/>
          </a:xfrm>
          <a:prstGeom prst="wedgeEllipseCallout">
            <a:avLst>
              <a:gd name="adj1" fmla="val 71274"/>
              <a:gd name="adj2" fmla="val -25577"/>
            </a:avLst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468" y="4350605"/>
            <a:ext cx="187904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For years…</a:t>
            </a:r>
            <a:endParaRPr lang="he-IL" sz="2400" b="1" dirty="0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you’ve heard that…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38254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536700"/>
            <a:ext cx="892175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כותרת 1"/>
          <p:cNvSpPr txBox="1">
            <a:spLocks/>
          </p:cNvSpPr>
          <p:nvPr/>
        </p:nvSpPr>
        <p:spPr bwMode="auto">
          <a:xfrm>
            <a:off x="457200" y="3810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en-US" kern="0" smtClean="0"/>
              <a:t>AUGUSTUS trial</a:t>
            </a:r>
            <a:endParaRPr lang="he-IL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019800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58194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77875"/>
            <a:ext cx="61468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6248400"/>
            <a:ext cx="11977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EHJ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4364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458200" cy="1143000"/>
          </a:xfrm>
        </p:spPr>
        <p:txBody>
          <a:bodyPr/>
          <a:lstStyle/>
          <a:p>
            <a:r>
              <a:rPr lang="en-US" sz="7200" dirty="0" smtClean="0"/>
              <a:t>Stent thrombosis? </a:t>
            </a:r>
            <a:endParaRPr lang="he-IL" sz="7200" dirty="0"/>
          </a:p>
        </p:txBody>
      </p:sp>
      <p:pic>
        <p:nvPicPr>
          <p:cNvPr id="30724" name="Picture 4" descr="Image result for stent thromb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9400"/>
            <a:ext cx="52825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171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Stent thrombosis- ACSIS</a:t>
            </a:r>
            <a:endParaRPr lang="he-I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13"/>
          <a:stretch/>
        </p:blipFill>
        <p:spPr bwMode="auto">
          <a:xfrm>
            <a:off x="228600" y="1295714"/>
            <a:ext cx="6324600" cy="2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 bwMode="auto">
          <a:xfrm>
            <a:off x="6934200" y="22098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3742059"/>
            <a:ext cx="4750633" cy="30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019800"/>
            <a:ext cx="18004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 smtClean="0"/>
              <a:t>pLOS</a:t>
            </a:r>
            <a:r>
              <a:rPr lang="en-US" dirty="0" smtClean="0"/>
              <a:t> one 2016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9708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D4E7AD-9F85-984F-BBF5-8081B150722E}"/>
              </a:ext>
            </a:extLst>
          </p:cNvPr>
          <p:cNvSpPr txBox="1"/>
          <p:nvPr/>
        </p:nvSpPr>
        <p:spPr>
          <a:xfrm>
            <a:off x="2" y="8402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B2860E"/>
                </a:solidFill>
              </a:rPr>
              <a:t>Prespecified Ischemic </a:t>
            </a:r>
            <a:r>
              <a:rPr lang="en-US" sz="4000" b="1" dirty="0" smtClean="0">
                <a:solidFill>
                  <a:srgbClr val="B2860E"/>
                </a:solidFill>
              </a:rPr>
              <a:t>Endpoints</a:t>
            </a:r>
            <a:endParaRPr lang="en-US" sz="4000" b="1" dirty="0">
              <a:solidFill>
                <a:srgbClr val="B2860E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61748110"/>
              </p:ext>
            </p:extLst>
          </p:nvPr>
        </p:nvGraphicFramePr>
        <p:xfrm>
          <a:off x="0" y="862939"/>
          <a:ext cx="9144000" cy="5320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389" y="1028662"/>
            <a:ext cx="17633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HR [95%CI]: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0.97 [0.76 - 1.24]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prstClr val="black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 = 0.80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7236" y="2845144"/>
            <a:ext cx="17633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HR [95%CI]: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0.75 [0.48 - 1.18]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7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 = 0.21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97312" y="1753412"/>
            <a:ext cx="17633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HR [95%CI]: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1.00 [0.75 - 1.33]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7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 = 0.99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46" y="3407868"/>
            <a:ext cx="17633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HR [95%CI]: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1.80 [0.83 - 3.90]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7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 = 0.13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9402" y="3300147"/>
            <a:ext cx="1763306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HR [95%CI]: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0.74 [0.37 – 1.47]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prstClr val="black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 = 0.38</a:t>
            </a:r>
          </a:p>
        </p:txBody>
      </p:sp>
    </p:spTree>
    <p:extLst>
      <p:ext uri="{BB962C8B-B14F-4D97-AF65-F5344CB8AC3E}">
        <p14:creationId xmlns:p14="http://schemas.microsoft.com/office/powerpoint/2010/main" val="14789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0358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329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1" name="Rectangle 4"/>
          <p:cNvSpPr>
            <a:spLocks noGrp="1" noChangeArrowheads="1"/>
          </p:cNvSpPr>
          <p:nvPr>
            <p:ph type="title"/>
          </p:nvPr>
        </p:nvSpPr>
        <p:spPr>
          <a:xfrm>
            <a:off x="612000" y="281226"/>
            <a:ext cx="8281175" cy="861774"/>
          </a:xfrm>
        </p:spPr>
        <p:txBody>
          <a:bodyPr/>
          <a:lstStyle/>
          <a:p>
            <a:r>
              <a:rPr lang="en-GB" sz="3200" dirty="0"/>
              <a:t>Comparable Efficacy with Rivaroxaban Strategies vs VKA </a:t>
            </a:r>
            <a:r>
              <a:rPr lang="en-GB" sz="3200" dirty="0" smtClean="0"/>
              <a:t>Plus DAPT</a:t>
            </a:r>
            <a:endParaRPr lang="en-GB" altLang="en-US" sz="3200" dirty="0" smtClean="0"/>
          </a:p>
        </p:txBody>
      </p:sp>
      <p:graphicFrame>
        <p:nvGraphicFramePr>
          <p:cNvPr id="14" name="Group 132"/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871957482"/>
              </p:ext>
            </p:extLst>
          </p:nvPr>
        </p:nvGraphicFramePr>
        <p:xfrm>
          <a:off x="612776" y="1375835"/>
          <a:ext cx="8365840" cy="3948636"/>
        </p:xfrm>
        <a:graphic>
          <a:graphicData uri="http://schemas.openxmlformats.org/drawingml/2006/table">
            <a:tbl>
              <a:tblPr/>
              <a:tblGrid>
                <a:gridCol w="2591072"/>
                <a:gridCol w="612068"/>
                <a:gridCol w="936104"/>
                <a:gridCol w="1080121"/>
                <a:gridCol w="2160239"/>
                <a:gridCol w="986236"/>
              </a:tblGrid>
              <a:tr h="298422">
                <a:tc>
                  <a:txBody>
                    <a:bodyPr/>
                    <a:lstStyle>
                      <a:lvl1pPr eaLnBrk="0" fontAlgn="b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Symbol" pitchFamily="18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Endpoints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fontAlgn="b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Symbol" pitchFamily="18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HR</a:t>
                      </a:r>
                    </a:p>
                  </a:txBody>
                  <a:tcPr marL="36000" marR="36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fontAlgn="b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Symbol" pitchFamily="18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95% CI</a:t>
                      </a:r>
                    </a:p>
                  </a:txBody>
                  <a:tcPr marL="36000" marR="36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HR (95% CI)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p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-value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3473">
                <a:tc gridSpan="6">
                  <a:txBody>
                    <a:bodyPr/>
                    <a:lstStyle/>
                    <a:p>
                      <a:pPr marL="1588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spc="-20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cs typeface="Arial" charset="0"/>
                        </a:rPr>
                        <a:t>Rivaroxaban 15 mg OD plus single antiplatelet vs VKA plus DAPT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03473">
                <a:tc>
                  <a:txBody>
                    <a:bodyPr/>
                    <a:lstStyle>
                      <a:lvl1pPr eaLnBrk="0" fontAlgn="b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Symbol" pitchFamily="18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Major adverse CV events*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0.69–1.68</a:t>
                      </a:r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0.75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17780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CV death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1.29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0.59–2.80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0.52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17780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MI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0.86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0.46–1.59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0.62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17780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Stroke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1.07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0.39–2.96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0.89</a:t>
                      </a: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Stent thrombosis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1.20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0.32–4.45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0.79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473">
                <a:tc gridSpan="6">
                  <a:txBody>
                    <a:bodyPr/>
                    <a:lstStyle/>
                    <a:p>
                      <a:pPr marL="1588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cs typeface="Arial" charset="0"/>
                        </a:rPr>
                        <a:t>Rivaroxaban 2.5 mg BID plus DAPT </a:t>
                      </a:r>
                      <a:r>
                        <a:rPr kumimoji="0" lang="en-GB" altLang="en-US" sz="1400" b="1" i="0" u="none" strike="noStrike" cap="none" spc="-20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cs typeface="Arial" charset="0"/>
                        </a:rPr>
                        <a:t>vs VKA plus DAPT</a:t>
                      </a: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03473">
                <a:tc>
                  <a:txBody>
                    <a:bodyPr/>
                    <a:lstStyle>
                      <a:lvl1pPr eaLnBrk="0" fontAlgn="b" hangingPunct="0"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Symbol" pitchFamily="18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Major adverse CV events*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0.93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0.59–1.48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0.77</a:t>
                      </a: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17780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CV death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1.19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0.54–2.62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0.66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17780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MI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0.75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0.40–1.42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0.37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17780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Stroke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1.36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0.52–3.58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0347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Stent thrombosis</a:t>
                      </a:r>
                    </a:p>
                  </a:txBody>
                  <a:tcPr marL="90000" marR="90000" marT="36000" marB="360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1.44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0.40–5.09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en-GB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3108" r="9057" b="14356"/>
          <a:stretch/>
        </p:blipFill>
        <p:spPr>
          <a:xfrm>
            <a:off x="73998" y="47296"/>
            <a:ext cx="1145202" cy="260485"/>
          </a:xfrm>
          <a:prstGeom prst="rect">
            <a:avLst/>
          </a:prstGeom>
        </p:spPr>
      </p:pic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727430718"/>
              </p:ext>
            </p:extLst>
          </p:nvPr>
        </p:nvGraphicFramePr>
        <p:xfrm>
          <a:off x="4459636" y="1628346"/>
          <a:ext cx="3784772" cy="432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4864509" y="5624831"/>
            <a:ext cx="148869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35000"/>
              </a:spcAft>
              <a:buClr>
                <a:srgbClr val="EC008C"/>
              </a:buClr>
              <a:buChar char="•"/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Aft>
                <a:spcPct val="35000"/>
              </a:spcAft>
              <a:buClr>
                <a:srgbClr val="EC008C"/>
              </a:buClr>
              <a:buChar char="–"/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Aft>
                <a:spcPct val="35000"/>
              </a:spcAft>
              <a:buClr>
                <a:srgbClr val="EC008C"/>
              </a:buClr>
              <a:buChar char="•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Aft>
                <a:spcPct val="35000"/>
              </a:spcAft>
              <a:buClr>
                <a:srgbClr val="EC008C"/>
              </a:buClr>
              <a:buChar char="–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Favours</a:t>
            </a:r>
            <a:br>
              <a:rPr lang="en-GB" altLang="en-US" sz="1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en-GB" altLang="en-US" sz="1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rivaroxaban</a:t>
            </a:r>
            <a:endParaRPr lang="en-GB" altLang="en-US" sz="14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6427819" y="5624831"/>
            <a:ext cx="151286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35000"/>
              </a:spcAft>
              <a:buClr>
                <a:srgbClr val="EC008C"/>
              </a:buClr>
              <a:buChar char="•"/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Aft>
                <a:spcPct val="35000"/>
              </a:spcAft>
              <a:buClr>
                <a:srgbClr val="EC008C"/>
              </a:buClr>
              <a:buChar char="–"/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Aft>
                <a:spcPct val="35000"/>
              </a:spcAft>
              <a:buClr>
                <a:srgbClr val="EC008C"/>
              </a:buClr>
              <a:buChar char="•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Aft>
                <a:spcPct val="35000"/>
              </a:spcAft>
              <a:buClr>
                <a:srgbClr val="EC008C"/>
              </a:buClr>
              <a:buChar char="–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5000"/>
              </a:spcAft>
              <a:buClr>
                <a:srgbClr val="EC008C"/>
              </a:buClr>
              <a:buChar char="»"/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Favours </a:t>
            </a:r>
            <a:br>
              <a:rPr lang="en-GB" altLang="en-US" sz="1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</a:br>
            <a:r>
              <a:rPr lang="en-GB" altLang="en-US" sz="14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VKA</a:t>
            </a:r>
            <a:endParaRPr lang="en-GB" altLang="en-US" sz="14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619125" y="6372781"/>
            <a:ext cx="7121228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eaLnBrk="0" hangingPunct="0">
              <a:spcBef>
                <a:spcPct val="40000"/>
              </a:spcBef>
              <a:buClr>
                <a:srgbClr val="000000"/>
              </a:buClr>
            </a:pPr>
            <a:r>
              <a:rPr lang="en-GB" sz="1000" dirty="0" smtClean="0">
                <a:solidFill>
                  <a:srgbClr val="FFFFFF"/>
                </a:solidFill>
                <a:latin typeface="Arial" charset="0"/>
              </a:rPr>
              <a:t>*Composite of CV death, MI and stroke</a:t>
            </a:r>
          </a:p>
          <a:p>
            <a:pPr eaLnBrk="0" hangingPunct="0">
              <a:spcBef>
                <a:spcPct val="40000"/>
              </a:spcBef>
              <a:buClr>
                <a:srgbClr val="000000"/>
              </a:buClr>
            </a:pPr>
            <a:r>
              <a:rPr lang="en-GB" sz="1000" dirty="0" smtClean="0">
                <a:solidFill>
                  <a:srgbClr val="FFFFFF"/>
                </a:solidFill>
                <a:latin typeface="Arial" charset="0"/>
              </a:rPr>
              <a:t>Gibson CM et al, </a:t>
            </a:r>
            <a:r>
              <a:rPr lang="en-GB" sz="1000" i="1" dirty="0" smtClean="0">
                <a:solidFill>
                  <a:srgbClr val="FFFFFF"/>
                </a:solidFill>
                <a:latin typeface="Arial" charset="0"/>
              </a:rPr>
              <a:t>New </a:t>
            </a:r>
            <a:r>
              <a:rPr lang="en-GB" sz="1000" i="1" dirty="0" err="1" smtClean="0">
                <a:solidFill>
                  <a:srgbClr val="FFFFFF"/>
                </a:solidFill>
                <a:latin typeface="Arial" charset="0"/>
              </a:rPr>
              <a:t>Engl</a:t>
            </a:r>
            <a:r>
              <a:rPr lang="en-GB" sz="1000" i="1" dirty="0" smtClean="0">
                <a:solidFill>
                  <a:srgbClr val="FFFFFF"/>
                </a:solidFill>
                <a:latin typeface="Arial" charset="0"/>
              </a:rPr>
              <a:t> J Med </a:t>
            </a:r>
            <a:r>
              <a:rPr lang="en-GB" sz="1000" dirty="0" smtClean="0">
                <a:solidFill>
                  <a:srgbClr val="FFFFFF"/>
                </a:solidFill>
                <a:latin typeface="Arial" charset="0"/>
              </a:rPr>
              <a:t>2016; </a:t>
            </a:r>
            <a:r>
              <a:rPr lang="en-GB" sz="1000" dirty="0" err="1" smtClean="0">
                <a:solidFill>
                  <a:srgbClr val="FFFFFF"/>
                </a:solidFill>
                <a:latin typeface="Arial" charset="0"/>
              </a:rPr>
              <a:t>doi</a:t>
            </a:r>
            <a:r>
              <a:rPr lang="en-GB" sz="1000" dirty="0" smtClean="0">
                <a:solidFill>
                  <a:srgbClr val="FFFFFF"/>
                </a:solidFill>
                <a:latin typeface="Arial" charset="0"/>
              </a:rPr>
              <a:t>: 10.1056/NEJMoa1611594</a:t>
            </a:r>
            <a:endParaRPr lang="en-GB" sz="1000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11189" y="5688011"/>
            <a:ext cx="8281989" cy="515505"/>
          </a:xfrm>
          <a:prstGeom prst="roundRect">
            <a:avLst/>
          </a:prstGeom>
          <a:solidFill>
            <a:schemeClr val="bg1"/>
          </a:solidFill>
          <a:ln w="28575" algn="ctr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 lIns="72000" tIns="36000" rIns="72000" bIns="36000" rtlCol="0" anchor="ctr">
            <a:noAutofit/>
          </a:bodyPr>
          <a:lstStyle/>
          <a:p>
            <a:pPr algn="ctr">
              <a:spcBef>
                <a:spcPct val="25000"/>
              </a:spcBef>
              <a:buClr>
                <a:srgbClr val="3961AC"/>
              </a:buClr>
              <a:buSzPct val="80000"/>
              <a:tabLst>
                <a:tab pos="1238250" algn="l"/>
              </a:tabLst>
            </a:pPr>
            <a:r>
              <a:rPr lang="en-GB" sz="1600" spc="-1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Incidence of major adverse CV events was comparable between all three treatment strategies; however the trial was not powered for efficacy</a:t>
            </a:r>
          </a:p>
        </p:txBody>
      </p:sp>
      <p:sp>
        <p:nvSpPr>
          <p:cNvPr id="2" name="מלבן 1"/>
          <p:cNvSpPr/>
          <p:nvPr/>
        </p:nvSpPr>
        <p:spPr bwMode="auto">
          <a:xfrm>
            <a:off x="304800" y="3219450"/>
            <a:ext cx="8588378" cy="2286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" name="מלבן 10"/>
          <p:cNvSpPr/>
          <p:nvPr/>
        </p:nvSpPr>
        <p:spPr bwMode="auto">
          <a:xfrm>
            <a:off x="381000" y="5067300"/>
            <a:ext cx="8588378" cy="2286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אליפסה 1"/>
          <p:cNvSpPr/>
          <p:nvPr/>
        </p:nvSpPr>
        <p:spPr bwMode="auto">
          <a:xfrm>
            <a:off x="1485900" y="4456212"/>
            <a:ext cx="3924300" cy="6491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he-IL" sz="2400" b="1" i="1" smtClean="0"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19800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 2017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09831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AUGUSTUS trial</a:t>
            </a:r>
            <a:endParaRPr lang="he-IL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5"/>
          <a:stretch/>
        </p:blipFill>
        <p:spPr bwMode="auto">
          <a:xfrm>
            <a:off x="1066800" y="1219200"/>
            <a:ext cx="6858000" cy="272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4352"/>
            <a:ext cx="6896100" cy="271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 bwMode="auto">
          <a:xfrm>
            <a:off x="1066800" y="3048000"/>
            <a:ext cx="6705600" cy="2286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מלבן 6"/>
          <p:cNvSpPr/>
          <p:nvPr/>
        </p:nvSpPr>
        <p:spPr bwMode="auto">
          <a:xfrm>
            <a:off x="1066800" y="5943600"/>
            <a:ext cx="6705600" cy="2286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1" u="none" strike="noStrike" cap="none" normalizeH="0" baseline="0" smtClean="0">
              <a:ln>
                <a:noFill/>
              </a:ln>
              <a:solidFill>
                <a:srgbClr val="B4EB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813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NEJM</a:t>
            </a:r>
          </a:p>
          <a:p>
            <a:r>
              <a:rPr lang="en-US" dirty="0" smtClean="0"/>
              <a:t>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68262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7" y="1219200"/>
            <a:ext cx="814212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715000"/>
            <a:ext cx="11977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EHJ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50594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enough controversies…</a:t>
            </a:r>
            <a:endParaRPr lang="he-IL" dirty="0"/>
          </a:p>
        </p:txBody>
      </p:sp>
      <p:pic>
        <p:nvPicPr>
          <p:cNvPr id="20482" name="Picture 2" descr="Image result for ‫ביבי גנץ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‫דמארי ירקוני‬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3295650" cy="24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‫גולני מול צנחנים‬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148265"/>
            <a:ext cx="1071347" cy="14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‫גולני מול צנחנים‬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57686"/>
            <a:ext cx="1085850" cy="15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ge result for ‫הפועל מכבי‬‎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4876800"/>
            <a:ext cx="3143250" cy="15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Image result for ‫אייפון מול סמסונג‬‎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3352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38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2" y="1111250"/>
            <a:ext cx="8547100" cy="46355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מלבן 1"/>
          <p:cNvSpPr/>
          <p:nvPr/>
        </p:nvSpPr>
        <p:spPr>
          <a:xfrm>
            <a:off x="2760451" y="381003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Low dose NOACs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457200" y="6594476"/>
            <a:ext cx="2909850" cy="27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20" tIns="45663" rIns="91320" bIns="45663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 CT, et al. Lancet 2014;383:955-962</a:t>
            </a:r>
          </a:p>
        </p:txBody>
      </p:sp>
      <p:sp>
        <p:nvSpPr>
          <p:cNvPr id="6" name="אליפסה 5"/>
          <p:cNvSpPr/>
          <p:nvPr/>
        </p:nvSpPr>
        <p:spPr>
          <a:xfrm>
            <a:off x="4572000" y="23622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4959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2057400"/>
            <a:ext cx="8458200" cy="1143000"/>
          </a:xfrm>
        </p:spPr>
        <p:txBody>
          <a:bodyPr/>
          <a:lstStyle/>
          <a:p>
            <a:r>
              <a:rPr lang="en-US" sz="7200" dirty="0" smtClean="0"/>
              <a:t>The guidelines</a:t>
            </a:r>
            <a:endParaRPr lang="he-IL" sz="7200" dirty="0"/>
          </a:p>
        </p:txBody>
      </p:sp>
    </p:spTree>
    <p:extLst>
      <p:ext uri="{BB962C8B-B14F-4D97-AF65-F5344CB8AC3E}">
        <p14:creationId xmlns:p14="http://schemas.microsoft.com/office/powerpoint/2010/main" val="414514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37" y="533400"/>
            <a:ext cx="652634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6324600"/>
            <a:ext cx="413446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ESC revascularization guidelines 2018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08503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1" y="238125"/>
            <a:ext cx="65278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43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DAPT 2017_ESC_Final for web 00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6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7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APT 2017_ESC_Final for web 0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7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47700"/>
            <a:ext cx="81438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324" y="6336268"/>
            <a:ext cx="136447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JACC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88000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1143000"/>
          </a:xfrm>
        </p:spPr>
        <p:txBody>
          <a:bodyPr/>
          <a:lstStyle/>
          <a:p>
            <a:r>
              <a:rPr lang="en-US" dirty="0" smtClean="0"/>
              <a:t>Net benefit and net harm</a:t>
            </a:r>
            <a:endParaRPr lang="he-IL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3467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436" y="6400800"/>
            <a:ext cx="119776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EHJ 2019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33605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dirty="0" smtClean="0"/>
              <a:t>In Summary…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502920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NOAC should be the anticoagulant of choice. 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None/>
            </a:pPr>
            <a:r>
              <a:rPr lang="en-US" dirty="0" smtClean="0"/>
              <a:t>    NOAC should be used at a dose shown to be effective 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None/>
            </a:pPr>
            <a:r>
              <a:rPr lang="en-US" dirty="0"/>
              <a:t> </a:t>
            </a:r>
            <a:r>
              <a:rPr lang="en-US" dirty="0" smtClean="0"/>
              <a:t>   in AF trials. </a:t>
            </a:r>
          </a:p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 VKA based triple therapy should be avoided. </a:t>
            </a:r>
          </a:p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err="1" smtClean="0"/>
              <a:t>Clopidogrel</a:t>
            </a:r>
            <a:r>
              <a:rPr lang="en-US" dirty="0" smtClean="0"/>
              <a:t> should be the P2Y12 </a:t>
            </a:r>
            <a:r>
              <a:rPr lang="en-US" dirty="0" err="1" smtClean="0"/>
              <a:t>inh</a:t>
            </a:r>
            <a:r>
              <a:rPr lang="en-US" dirty="0" smtClean="0"/>
              <a:t>. Of choice since it was the most used. </a:t>
            </a:r>
          </a:p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66FF33"/>
                </a:solidFill>
              </a:rPr>
              <a:t>Dual therapy is the best approach. This strategy does not imply abandoning aspirin in the </a:t>
            </a:r>
            <a:r>
              <a:rPr lang="en-US" sz="2800" dirty="0" err="1" smtClean="0">
                <a:solidFill>
                  <a:srgbClr val="66FF33"/>
                </a:solidFill>
              </a:rPr>
              <a:t>peri</a:t>
            </a:r>
            <a:r>
              <a:rPr lang="en-US" sz="2800" dirty="0" smtClean="0">
                <a:solidFill>
                  <a:srgbClr val="66FF33"/>
                </a:solidFill>
              </a:rPr>
              <a:t>-PCI period.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80321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Dual Therapy should be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default strategy </a:t>
            </a:r>
            <a:r>
              <a:rPr lang="en-US" sz="3200" dirty="0" smtClean="0"/>
              <a:t>because…</a:t>
            </a: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Triple therapy is associated with increased risk of major bleeding (including intracranial).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None/>
            </a:pPr>
            <a:r>
              <a:rPr lang="en-US" dirty="0" smtClean="0"/>
              <a:t> 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Rate of stent thrombosis is low nowadays.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None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The AUGUSTUS trial has </a:t>
            </a:r>
            <a:r>
              <a:rPr lang="en-US" dirty="0" smtClean="0"/>
              <a:t>demonstrated </a:t>
            </a:r>
            <a:r>
              <a:rPr lang="en-US" dirty="0" smtClean="0"/>
              <a:t>that </a:t>
            </a:r>
            <a:r>
              <a:rPr lang="en-US" dirty="0" smtClean="0"/>
              <a:t>the benefit from aspirin is </a:t>
            </a:r>
            <a:r>
              <a:rPr lang="en-US" dirty="0" smtClean="0"/>
              <a:t>low…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None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Potent P2Y12 </a:t>
            </a:r>
            <a:r>
              <a:rPr lang="en-US" dirty="0" err="1" smtClean="0"/>
              <a:t>inh</a:t>
            </a:r>
            <a:r>
              <a:rPr lang="en-US" dirty="0" smtClean="0"/>
              <a:t>. (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Ticagrelor</a:t>
            </a:r>
            <a:r>
              <a:rPr lang="en-US" dirty="0" smtClean="0"/>
              <a:t>) can be used.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None/>
            </a:pPr>
            <a:r>
              <a:rPr lang="en-US" dirty="0" smtClean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The guidelines recommend triple therapy for only high-risk specific cases for a short period of time…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87558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2"/>
            <a:ext cx="5916432" cy="444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move on…</a:t>
            </a:r>
            <a:endParaRPr lang="he-IL" dirty="0"/>
          </a:p>
        </p:txBody>
      </p:sp>
      <p:pic>
        <p:nvPicPr>
          <p:cNvPr id="20484" name="Picture 4" descr="Image result for medicine in the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6" y="1809284"/>
            <a:ext cx="7810500" cy="45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55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7410" name="Picture 2" descr="Image result for WHEN 2 WORLDS COL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0"/>
            <a:ext cx="9144000" cy="109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Image result for TRU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34" y="381000"/>
            <a:ext cx="2670117" cy="16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 result for kim jong 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14" y="4419602"/>
            <a:ext cx="1780387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 result for TRUMP KIM FACE SW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254758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26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-22225"/>
            <a:ext cx="7772400" cy="1470025"/>
          </a:xfrm>
        </p:spPr>
        <p:txBody>
          <a:bodyPr/>
          <a:lstStyle/>
          <a:p>
            <a:r>
              <a:rPr lang="en-US" dirty="0" smtClean="0"/>
              <a:t>One size does not fit all…</a:t>
            </a:r>
            <a:endParaRPr lang="he-IL" dirty="0"/>
          </a:p>
        </p:txBody>
      </p:sp>
      <p:pic>
        <p:nvPicPr>
          <p:cNvPr id="409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95400"/>
            <a:ext cx="906887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bleeding thromb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2743200" cy="26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כותרת 5"/>
          <p:cNvSpPr txBox="1">
            <a:spLocks/>
          </p:cNvSpPr>
          <p:nvPr/>
        </p:nvSpPr>
        <p:spPr bwMode="auto">
          <a:xfrm>
            <a:off x="-1828800" y="554037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en-US" sz="5400" kern="0" dirty="0" smtClean="0"/>
              <a:t>Thank you</a:t>
            </a:r>
            <a:endParaRPr lang="he-IL" sz="5400" kern="0" dirty="0"/>
          </a:p>
        </p:txBody>
      </p:sp>
    </p:spTree>
    <p:extLst>
      <p:ext uri="{BB962C8B-B14F-4D97-AF65-F5344CB8AC3E}">
        <p14:creationId xmlns:p14="http://schemas.microsoft.com/office/powerpoint/2010/main" val="1832308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Therapy- the past…</a:t>
            </a:r>
            <a:endParaRPr lang="he-IL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r="27969" b="9860"/>
          <a:stretch/>
        </p:blipFill>
        <p:spPr bwMode="auto">
          <a:xfrm>
            <a:off x="133350" y="1371600"/>
            <a:ext cx="87820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111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458200" cy="1143000"/>
          </a:xfrm>
        </p:spPr>
        <p:txBody>
          <a:bodyPr/>
          <a:lstStyle/>
          <a:p>
            <a:r>
              <a:rPr lang="en-US" sz="4400" dirty="0" smtClean="0"/>
              <a:t>How does it add up?</a:t>
            </a:r>
            <a:endParaRPr lang="he-IL" sz="4400" dirty="0"/>
          </a:p>
        </p:txBody>
      </p:sp>
      <p:sp>
        <p:nvSpPr>
          <p:cNvPr id="5" name="Quad Arrow 12"/>
          <p:cNvSpPr/>
          <p:nvPr/>
        </p:nvSpPr>
        <p:spPr>
          <a:xfrm>
            <a:off x="5638800" y="2438400"/>
            <a:ext cx="1600200" cy="1524000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14"/>
          <p:cNvSpPr/>
          <p:nvPr/>
        </p:nvSpPr>
        <p:spPr>
          <a:xfrm>
            <a:off x="5638800" y="990600"/>
            <a:ext cx="1600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</a:rPr>
              <a:t>Stroke Prevention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7" name="Oval 15"/>
          <p:cNvSpPr/>
          <p:nvPr/>
        </p:nvSpPr>
        <p:spPr>
          <a:xfrm>
            <a:off x="7391400" y="2514600"/>
            <a:ext cx="1600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MACE reduction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8" name="Oval 16"/>
          <p:cNvSpPr/>
          <p:nvPr/>
        </p:nvSpPr>
        <p:spPr>
          <a:xfrm>
            <a:off x="5715000" y="4267200"/>
            <a:ext cx="1524000" cy="1143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Bleeding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1" y="1955800"/>
            <a:ext cx="1992854" cy="258532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Full dose NOAC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OR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Low dose NOAC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OR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Warfarin</a:t>
            </a:r>
            <a:endParaRPr lang="he-IL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2589" y="1930401"/>
            <a:ext cx="1467068" cy="258532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Clopidogrel</a:t>
            </a:r>
            <a:endParaRPr lang="en-US" b="1" dirty="0" smtClean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OR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Ticagrelor</a:t>
            </a:r>
            <a:endParaRPr lang="en-US" b="1" dirty="0" smtClean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OR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Prasugrel</a:t>
            </a:r>
            <a:endParaRPr lang="he-IL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9071" y="1950721"/>
            <a:ext cx="979756" cy="258532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Aspirin</a:t>
            </a: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en-US" b="1" dirty="0" smtClean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en-US" b="1" dirty="0" smtClean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en-US" b="1" dirty="0" smtClean="0">
              <a:solidFill>
                <a:srgbClr val="FFFFFF"/>
              </a:solidFill>
            </a:endParaRPr>
          </a:p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endParaRPr lang="he-IL" b="1" dirty="0">
              <a:solidFill>
                <a:srgbClr val="FFFFFF"/>
              </a:solidFill>
            </a:endParaRPr>
          </a:p>
        </p:txBody>
      </p:sp>
      <p:sp>
        <p:nvSpPr>
          <p:cNvPr id="12" name="חץ מעוקל למעלה 11"/>
          <p:cNvSpPr/>
          <p:nvPr/>
        </p:nvSpPr>
        <p:spPr>
          <a:xfrm>
            <a:off x="1219200" y="4686300"/>
            <a:ext cx="1752600" cy="7239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13" name="חץ מעוקל למעלה 12"/>
          <p:cNvSpPr/>
          <p:nvPr/>
        </p:nvSpPr>
        <p:spPr>
          <a:xfrm>
            <a:off x="3048000" y="4678680"/>
            <a:ext cx="1752600" cy="7239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1" y="5257800"/>
            <a:ext cx="58862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</a:rPr>
              <a:t>+</a:t>
            </a:r>
            <a:endParaRPr lang="he-IL" sz="54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1" y="5257800"/>
            <a:ext cx="564577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</a:rPr>
              <a:t>±</a:t>
            </a:r>
            <a:endParaRPr lang="he-IL" sz="5400" b="1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093851"/>
            <a:ext cx="4458074" cy="346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531183" y="1996275"/>
            <a:ext cx="437972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srgbClr val="DADADA">
                    <a:lumMod val="10000"/>
                  </a:srgbClr>
                </a:solidFill>
              </a:rPr>
              <a:t>The Calculus is complex</a:t>
            </a:r>
            <a:endParaRPr lang="he-IL" sz="2800" b="1" dirty="0">
              <a:solidFill>
                <a:srgbClr val="DADADA">
                  <a:lumMod val="10000"/>
                </a:srgb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019800"/>
            <a:ext cx="87979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939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2057400"/>
            <a:ext cx="8458200" cy="1143000"/>
          </a:xfrm>
        </p:spPr>
        <p:txBody>
          <a:bodyPr/>
          <a:lstStyle/>
          <a:p>
            <a:r>
              <a:rPr lang="en-US" sz="7200" dirty="0" smtClean="0"/>
              <a:t>D U A L</a:t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T H E R A P Y</a:t>
            </a:r>
            <a:endParaRPr lang="he-IL" sz="7200" dirty="0"/>
          </a:p>
        </p:txBody>
      </p:sp>
    </p:spTree>
    <p:extLst>
      <p:ext uri="{BB962C8B-B14F-4D97-AF65-F5344CB8AC3E}">
        <p14:creationId xmlns:p14="http://schemas.microsoft.com/office/powerpoint/2010/main" val="555597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8458200" cy="1143000"/>
          </a:xfrm>
        </p:spPr>
        <p:txBody>
          <a:bodyPr/>
          <a:lstStyle/>
          <a:p>
            <a:r>
              <a:rPr lang="en-US" sz="7200" dirty="0" smtClean="0"/>
              <a:t>Bleeding </a:t>
            </a:r>
            <a:endParaRPr lang="he-IL" sz="7200" dirty="0"/>
          </a:p>
        </p:txBody>
      </p:sp>
      <p:pic>
        <p:nvPicPr>
          <p:cNvPr id="32770" name="Picture 2" descr="Image result for ble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52800"/>
            <a:ext cx="4724400" cy="31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83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Globe">
  <a:themeElements>
    <a:clrScheme name="3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3_Glob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4343BB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FFCC00"/>
      </a:folHlink>
    </a:clrScheme>
    <a:fontScheme name="1_Corp PPT template3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4343BB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FFCC00"/>
      </a:folHlink>
    </a:clrScheme>
    <a:fontScheme name="1_Corp PPT template3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>
        <a:ln w="381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cri_slides_template">
  <a:themeElements>
    <a:clrScheme name="">
      <a:dk1>
        <a:srgbClr val="000000"/>
      </a:dk1>
      <a:lt1>
        <a:srgbClr val="FFFFFF"/>
      </a:lt1>
      <a:dk2>
        <a:srgbClr val="00009C"/>
      </a:dk2>
      <a:lt2>
        <a:srgbClr val="FFBA3E"/>
      </a:lt2>
      <a:accent1>
        <a:srgbClr val="3365FB"/>
      </a:accent1>
      <a:accent2>
        <a:srgbClr val="6B6BCE"/>
      </a:accent2>
      <a:accent3>
        <a:srgbClr val="AAAACB"/>
      </a:accent3>
      <a:accent4>
        <a:srgbClr val="DADADA"/>
      </a:accent4>
      <a:accent5>
        <a:srgbClr val="ADB8FD"/>
      </a:accent5>
      <a:accent6>
        <a:srgbClr val="6060BA"/>
      </a:accent6>
      <a:hlink>
        <a:srgbClr val="00B7A5"/>
      </a:hlink>
      <a:folHlink>
        <a:srgbClr val="F8E6C6"/>
      </a:folHlink>
    </a:clrScheme>
    <a:fontScheme name="2_dcri_slides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E9C09"/>
        </a:solidFill>
        <a:ln w="50800" cap="flat" cmpd="sng" algn="ctr">
          <a:solidFill>
            <a:srgbClr val="3365FB"/>
          </a:solidFill>
          <a:prstDash val="solid"/>
          <a:round/>
          <a:headEnd type="none" w="med" len="med"/>
          <a:tailEnd type="triangl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Monotype Sorts" pitchFamily="-80" charset="2"/>
          <a:buChar char="4"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E9C09"/>
        </a:solidFill>
        <a:ln w="50800" cap="flat" cmpd="sng" algn="ctr">
          <a:solidFill>
            <a:srgbClr val="3365FB"/>
          </a:solidFill>
          <a:prstDash val="solid"/>
          <a:round/>
          <a:headEnd type="none" w="med" len="med"/>
          <a:tailEnd type="triangl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Monotype Sorts" pitchFamily="-80" charset="2"/>
          <a:buChar char="4"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cri_slides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cri_slides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FF66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ACHL PowerPoint Template">
  <a:themeElements>
    <a:clrScheme name="Custom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4_medtronic desig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2_medtronic desig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2_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FF66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0302 Rivaroxaban GMA Slide Template - update">
  <a:themeElements>
    <a:clrScheme name="Xarelto Colours 2015">
      <a:dk1>
        <a:srgbClr val="000000"/>
      </a:dk1>
      <a:lt1>
        <a:srgbClr val="FFFFFF"/>
      </a:lt1>
      <a:dk2>
        <a:srgbClr val="807F83"/>
      </a:dk2>
      <a:lt2>
        <a:srgbClr val="3961AC"/>
      </a:lt2>
      <a:accent1>
        <a:srgbClr val="EC008C"/>
      </a:accent1>
      <a:accent2>
        <a:srgbClr val="F2B646"/>
      </a:accent2>
      <a:accent3>
        <a:srgbClr val="3B8D86"/>
      </a:accent3>
      <a:accent4>
        <a:srgbClr val="907A63"/>
      </a:accent4>
      <a:accent5>
        <a:srgbClr val="1583A2"/>
      </a:accent5>
      <a:accent6>
        <a:srgbClr val="6F3130"/>
      </a:accent6>
      <a:hlink>
        <a:srgbClr val="87BFD7"/>
      </a:hlink>
      <a:folHlink>
        <a:srgbClr val="F15E22"/>
      </a:folHlink>
    </a:clrScheme>
    <a:fontScheme name="PowerPoint_XARELTO_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algn="ctr">
          <a:solidFill>
            <a:schemeClr val="tx1"/>
          </a:solidFill>
          <a:miter lim="800000"/>
          <a:headEnd/>
          <a:tailEnd/>
        </a:ln>
        <a:effectLst/>
        <a:extLst/>
      </a:spPr>
      <a:bodyPr wrap="square" lIns="0" tIns="0" rIns="0" bIns="0" anchor="ctr">
        <a:noAutofit/>
      </a:bodyPr>
      <a:lstStyle>
        <a:defPPr algn="ctr">
          <a:defRPr sz="16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90000" tIns="46800" rIns="90000" bIns="46800" rtlCol="0" anchor="ctr">
        <a:spAutoFit/>
      </a:bodyPr>
      <a:lstStyle>
        <a:defPPr>
          <a:defRPr sz="16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>
    <a:extraClrScheme>
      <a:clrScheme name="Xarelto Colours 2013">
        <a:dk1>
          <a:srgbClr val="000000"/>
        </a:dk1>
        <a:lt1>
          <a:srgbClr val="FFFFFF"/>
        </a:lt1>
        <a:dk2>
          <a:srgbClr val="807F83"/>
        </a:dk2>
        <a:lt2>
          <a:srgbClr val="4F2D7F"/>
        </a:lt2>
        <a:accent1>
          <a:srgbClr val="EC008C"/>
        </a:accent1>
        <a:accent2>
          <a:srgbClr val="F2B646"/>
        </a:accent2>
        <a:accent3>
          <a:srgbClr val="3B8D86"/>
        </a:accent3>
        <a:accent4>
          <a:srgbClr val="907A63"/>
        </a:accent4>
        <a:accent5>
          <a:srgbClr val="1583A2"/>
        </a:accent5>
        <a:accent6>
          <a:srgbClr val="6F3130"/>
        </a:accent6>
        <a:hlink>
          <a:srgbClr val="87BFD7"/>
        </a:hlink>
        <a:folHlink>
          <a:srgbClr val="F15E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Bemutató2" id="{F49D464A-6608-45C2-BA95-A820E44B09F6}" vid="{5596F325-ACF3-48D4-974F-DA7E814A62D8}"/>
    </a:ext>
  </a:extLst>
</a:theme>
</file>

<file path=ppt/theme/theme18.xml><?xml version="1.0" encoding="utf-8"?>
<a:theme xmlns:a="http://schemas.openxmlformats.org/drawingml/2006/main" name="160525 Rivaroxaban GMA Medical Slide Template - Standard 4-3 Format - Final">
  <a:themeElements>
    <a:clrScheme name="Rivaroxaban GMA Medical Slide Template">
      <a:dk1>
        <a:srgbClr val="000000"/>
      </a:dk1>
      <a:lt1>
        <a:srgbClr val="FFFFFF"/>
      </a:lt1>
      <a:dk2>
        <a:srgbClr val="808983"/>
      </a:dk2>
      <a:lt2>
        <a:srgbClr val="3961AC"/>
      </a:lt2>
      <a:accent1>
        <a:srgbClr val="EC008C"/>
      </a:accent1>
      <a:accent2>
        <a:srgbClr val="F2B646"/>
      </a:accent2>
      <a:accent3>
        <a:srgbClr val="3F978F"/>
      </a:accent3>
      <a:accent4>
        <a:srgbClr val="86715C"/>
      </a:accent4>
      <a:accent5>
        <a:srgbClr val="30BDE4"/>
      </a:accent5>
      <a:accent6>
        <a:srgbClr val="6F3130"/>
      </a:accent6>
      <a:hlink>
        <a:srgbClr val="595959"/>
      </a:hlink>
      <a:folHlink>
        <a:srgbClr val="7F7F7F"/>
      </a:folHlink>
    </a:clrScheme>
    <a:fontScheme name="PowerPoint_XARELTO_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algn="ctr">
          <a:solidFill>
            <a:srgbClr val="FFC000"/>
          </a:solidFill>
          <a:miter lim="800000"/>
          <a:headEnd/>
          <a:tailEnd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noFill/>
        <a:ln w="19050" cap="flat" cmpd="sng" algn="ctr">
          <a:solidFill>
            <a:srgbClr val="00B0F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90000" tIns="46800" rIns="90000" bIns="46800" rtlCol="0" anchor="ctr">
        <a:spAutoFit/>
      </a:bodyPr>
      <a:lstStyle>
        <a:defPPr>
          <a:defRPr sz="16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>
    <a:extraClrScheme>
      <a:clrScheme name="Xarelto Colours 2013">
        <a:dk1>
          <a:srgbClr val="000000"/>
        </a:dk1>
        <a:lt1>
          <a:srgbClr val="FFFFFF"/>
        </a:lt1>
        <a:dk2>
          <a:srgbClr val="807F83"/>
        </a:dk2>
        <a:lt2>
          <a:srgbClr val="4F2D7F"/>
        </a:lt2>
        <a:accent1>
          <a:srgbClr val="EC008C"/>
        </a:accent1>
        <a:accent2>
          <a:srgbClr val="F2B646"/>
        </a:accent2>
        <a:accent3>
          <a:srgbClr val="3B8D86"/>
        </a:accent3>
        <a:accent4>
          <a:srgbClr val="907A63"/>
        </a:accent4>
        <a:accent5>
          <a:srgbClr val="1583A2"/>
        </a:accent5>
        <a:accent6>
          <a:srgbClr val="6F3130"/>
        </a:accent6>
        <a:hlink>
          <a:srgbClr val="87BFD7"/>
        </a:hlink>
        <a:folHlink>
          <a:srgbClr val="F15E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160503 Rivaroxaban GMA Medical Slide Template - Final_L" id="{4255DC42-B788-4093-8850-92B2BD9E0EF8}" vid="{944229C0-6046-4BC7-B28B-3F9FD7DDBA9C}"/>
    </a:ext>
  </a:extLst>
</a:theme>
</file>

<file path=ppt/theme/theme19.xml><?xml version="1.0" encoding="utf-8"?>
<a:theme xmlns:a="http://schemas.openxmlformats.org/drawingml/2006/main" name="16_achtergrond2">
  <a:themeElements>
    <a:clrScheme name="achtergrond2 1">
      <a:dk1>
        <a:srgbClr val="656667"/>
      </a:dk1>
      <a:lt1>
        <a:srgbClr val="FFFFFF"/>
      </a:lt1>
      <a:dk2>
        <a:srgbClr val="840054"/>
      </a:dk2>
      <a:lt2>
        <a:srgbClr val="B4AAAA"/>
      </a:lt2>
      <a:accent1>
        <a:srgbClr val="AA735A"/>
      </a:accent1>
      <a:accent2>
        <a:srgbClr val="644B4B"/>
      </a:accent2>
      <a:accent3>
        <a:srgbClr val="FFFFFF"/>
      </a:accent3>
      <a:accent4>
        <a:srgbClr val="555657"/>
      </a:accent4>
      <a:accent5>
        <a:srgbClr val="D2BCB5"/>
      </a:accent5>
      <a:accent6>
        <a:srgbClr val="5A4343"/>
      </a:accent6>
      <a:hlink>
        <a:srgbClr val="F26522"/>
      </a:hlink>
      <a:folHlink>
        <a:srgbClr val="F79E71"/>
      </a:folHlink>
    </a:clrScheme>
    <a:fontScheme name="16_achtergrond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achtergrond2 1">
        <a:dk1>
          <a:srgbClr val="656667"/>
        </a:dk1>
        <a:lt1>
          <a:srgbClr val="FFFFFF"/>
        </a:lt1>
        <a:dk2>
          <a:srgbClr val="840054"/>
        </a:dk2>
        <a:lt2>
          <a:srgbClr val="B4AAAA"/>
        </a:lt2>
        <a:accent1>
          <a:srgbClr val="AA735A"/>
        </a:accent1>
        <a:accent2>
          <a:srgbClr val="644B4B"/>
        </a:accent2>
        <a:accent3>
          <a:srgbClr val="FFFFFF"/>
        </a:accent3>
        <a:accent4>
          <a:srgbClr val="555657"/>
        </a:accent4>
        <a:accent5>
          <a:srgbClr val="D2BCB5"/>
        </a:accent5>
        <a:accent6>
          <a:srgbClr val="5A4343"/>
        </a:accent6>
        <a:hlink>
          <a:srgbClr val="F26522"/>
        </a:hlink>
        <a:folHlink>
          <a:srgbClr val="F79E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FF66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FF66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Office Theme">
  <a:themeElements>
    <a:clrScheme name="SPAF_revised_colours">
      <a:dk1>
        <a:srgbClr val="03497C"/>
      </a:dk1>
      <a:lt1>
        <a:sysClr val="window" lastClr="FFFFFF"/>
      </a:lt1>
      <a:dk2>
        <a:srgbClr val="0084CB"/>
      </a:dk2>
      <a:lt2>
        <a:srgbClr val="B5CBD9"/>
      </a:lt2>
      <a:accent1>
        <a:srgbClr val="AC2117"/>
      </a:accent1>
      <a:accent2>
        <a:srgbClr val="0F5385"/>
      </a:accent2>
      <a:accent3>
        <a:srgbClr val="FF0000"/>
      </a:accent3>
      <a:accent4>
        <a:srgbClr val="03497C"/>
      </a:accent4>
      <a:accent5>
        <a:srgbClr val="356E99"/>
      </a:accent5>
      <a:accent6>
        <a:srgbClr val="B5CBD9"/>
      </a:accent6>
      <a:hlink>
        <a:srgbClr val="0084CB"/>
      </a:hlink>
      <a:folHlink>
        <a:srgbClr val="89C5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3_dcri_slides_template">
  <a:themeElements>
    <a:clrScheme name="">
      <a:dk1>
        <a:srgbClr val="000000"/>
      </a:dk1>
      <a:lt1>
        <a:srgbClr val="FFFFFF"/>
      </a:lt1>
      <a:dk2>
        <a:srgbClr val="00009C"/>
      </a:dk2>
      <a:lt2>
        <a:srgbClr val="FFBA3E"/>
      </a:lt2>
      <a:accent1>
        <a:srgbClr val="3365FB"/>
      </a:accent1>
      <a:accent2>
        <a:srgbClr val="6B6BCE"/>
      </a:accent2>
      <a:accent3>
        <a:srgbClr val="AAAACB"/>
      </a:accent3>
      <a:accent4>
        <a:srgbClr val="DADADA"/>
      </a:accent4>
      <a:accent5>
        <a:srgbClr val="ADB8FD"/>
      </a:accent5>
      <a:accent6>
        <a:srgbClr val="6060BA"/>
      </a:accent6>
      <a:hlink>
        <a:srgbClr val="00B7A5"/>
      </a:hlink>
      <a:folHlink>
        <a:srgbClr val="F8E6C6"/>
      </a:folHlink>
    </a:clrScheme>
    <a:fontScheme name="2_dcri_slides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E9C09"/>
        </a:solidFill>
        <a:ln w="50800" cap="flat" cmpd="sng" algn="ctr">
          <a:solidFill>
            <a:srgbClr val="3365FB"/>
          </a:solidFill>
          <a:prstDash val="solid"/>
          <a:round/>
          <a:headEnd type="none" w="med" len="med"/>
          <a:tailEnd type="triangl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Monotype Sorts" pitchFamily="-80" charset="2"/>
          <a:buChar char="4"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E9C09"/>
        </a:solidFill>
        <a:ln w="50800" cap="flat" cmpd="sng" algn="ctr">
          <a:solidFill>
            <a:srgbClr val="3365FB"/>
          </a:solidFill>
          <a:prstDash val="solid"/>
          <a:round/>
          <a:headEnd type="none" w="med" len="med"/>
          <a:tailEnd type="triangl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Monotype Sorts" pitchFamily="-80" charset="2"/>
          <a:buChar char="4"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cri_slides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cri_slides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cri_slides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tronic desig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E80000"/>
      </a:accent1>
      <a:accent2>
        <a:srgbClr val="FFFF00"/>
      </a:accent2>
      <a:accent3>
        <a:srgbClr val="AAAAAA"/>
      </a:accent3>
      <a:accent4>
        <a:srgbClr val="DADADA"/>
      </a:accent4>
      <a:accent5>
        <a:srgbClr val="F2AAAA"/>
      </a:accent5>
      <a:accent6>
        <a:srgbClr val="E7E700"/>
      </a:accent6>
      <a:hlink>
        <a:srgbClr val="1FB714"/>
      </a:hlink>
      <a:folHlink>
        <a:srgbClr val="618FFD"/>
      </a:folHlink>
    </a:clrScheme>
    <a:fontScheme name="2_medtronic desig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medtronic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3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14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dtronic design template 15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FF0000"/>
        </a:accent1>
        <a:accent2>
          <a:srgbClr val="FFFF00"/>
        </a:accent2>
        <a:accent3>
          <a:srgbClr val="FFFFFF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dtronic design template 16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0000FF"/>
        </a:hlink>
        <a:folHlink>
          <a:srgbClr val="FF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J2225-Registry-Template_02">
  <a:themeElements>
    <a:clrScheme name="">
      <a:dk1>
        <a:srgbClr val="808080"/>
      </a:dk1>
      <a:lt1>
        <a:srgbClr val="FFFFFF"/>
      </a:lt1>
      <a:dk2>
        <a:srgbClr val="0000FF"/>
      </a:dk2>
      <a:lt2>
        <a:srgbClr val="000000"/>
      </a:lt2>
      <a:accent1>
        <a:srgbClr val="00CC99"/>
      </a:accent1>
      <a:accent2>
        <a:srgbClr val="3333CC"/>
      </a:accent2>
      <a:accent3>
        <a:srgbClr val="AAAA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J2225-Registry-Template_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J2225-Registry-Template_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J2225-Registry-Template_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2225-Registry-Template_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2225-Registry-Template_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2225-Registry-Template_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2225-Registry-Template_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2225-Registry-Template_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OCKP SLIDES">
  <a:themeElements>
    <a:clrScheme name="">
      <a:dk1>
        <a:srgbClr val="070D17"/>
      </a:dk1>
      <a:lt1>
        <a:srgbClr val="FFFFFF"/>
      </a:lt1>
      <a:dk2>
        <a:srgbClr val="011F58"/>
      </a:dk2>
      <a:lt2>
        <a:srgbClr val="FDCC60"/>
      </a:lt2>
      <a:accent1>
        <a:srgbClr val="EC3A26"/>
      </a:accent1>
      <a:accent2>
        <a:srgbClr val="86B235"/>
      </a:accent2>
      <a:accent3>
        <a:srgbClr val="AAABB4"/>
      </a:accent3>
      <a:accent4>
        <a:srgbClr val="DADADA"/>
      </a:accent4>
      <a:accent5>
        <a:srgbClr val="F4AEAC"/>
      </a:accent5>
      <a:accent6>
        <a:srgbClr val="79A12F"/>
      </a:accent6>
      <a:hlink>
        <a:srgbClr val="FFFFFF"/>
      </a:hlink>
      <a:folHlink>
        <a:srgbClr val="FEB700"/>
      </a:folHlink>
    </a:clrScheme>
    <a:fontScheme name="ROCKP SLIDES">
      <a:majorFont>
        <a:latin typeface="Arial Narrow"/>
        <a:ea typeface="Osaka"/>
        <a:cs typeface="Osaka"/>
      </a:majorFont>
      <a:minorFont>
        <a:latin typeface="Arial Narrow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ROCKP 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KP SLID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KP SLID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KP SLID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KP SLID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KP SLID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3">
        <a:dk1>
          <a:srgbClr val="001746"/>
        </a:dk1>
        <a:lt1>
          <a:srgbClr val="FFE9BB"/>
        </a:lt1>
        <a:dk2>
          <a:srgbClr val="003198"/>
        </a:dk2>
        <a:lt2>
          <a:srgbClr val="FFCC60"/>
        </a:lt2>
        <a:accent1>
          <a:srgbClr val="E73C2B"/>
        </a:accent1>
        <a:accent2>
          <a:srgbClr val="86B238"/>
        </a:accent2>
        <a:accent3>
          <a:srgbClr val="AAADCA"/>
        </a:accent3>
        <a:accent4>
          <a:srgbClr val="DAC79F"/>
        </a:accent4>
        <a:accent5>
          <a:srgbClr val="F1AFAC"/>
        </a:accent5>
        <a:accent6>
          <a:srgbClr val="79A132"/>
        </a:accent6>
        <a:hlink>
          <a:srgbClr val="5D6CF1"/>
        </a:hlink>
        <a:folHlink>
          <a:srgbClr val="FEB7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4">
        <a:dk1>
          <a:srgbClr val="001239"/>
        </a:dk1>
        <a:lt1>
          <a:srgbClr val="FFE9BB"/>
        </a:lt1>
        <a:dk2>
          <a:srgbClr val="001D57"/>
        </a:dk2>
        <a:lt2>
          <a:srgbClr val="FFCC60"/>
        </a:lt2>
        <a:accent1>
          <a:srgbClr val="E73C2B"/>
        </a:accent1>
        <a:accent2>
          <a:srgbClr val="86B238"/>
        </a:accent2>
        <a:accent3>
          <a:srgbClr val="AAABB4"/>
        </a:accent3>
        <a:accent4>
          <a:srgbClr val="DAC79F"/>
        </a:accent4>
        <a:accent5>
          <a:srgbClr val="F1AFAC"/>
        </a:accent5>
        <a:accent6>
          <a:srgbClr val="79A132"/>
        </a:accent6>
        <a:hlink>
          <a:srgbClr val="5D6CF1"/>
        </a:hlink>
        <a:folHlink>
          <a:srgbClr val="FEB7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5">
        <a:dk1>
          <a:srgbClr val="EEA979"/>
        </a:dk1>
        <a:lt1>
          <a:srgbClr val="CAAD91"/>
        </a:lt1>
        <a:dk2>
          <a:srgbClr val="001848"/>
        </a:dk2>
        <a:lt2>
          <a:srgbClr val="711C11"/>
        </a:lt2>
        <a:accent1>
          <a:srgbClr val="CEEC94"/>
        </a:accent1>
        <a:accent2>
          <a:srgbClr val="41561A"/>
        </a:accent2>
        <a:accent3>
          <a:srgbClr val="AAABB1"/>
        </a:accent3>
        <a:accent4>
          <a:srgbClr val="AC937B"/>
        </a:accent4>
        <a:accent5>
          <a:srgbClr val="E3F4C8"/>
        </a:accent5>
        <a:accent6>
          <a:srgbClr val="3A4D16"/>
        </a:accent6>
        <a:hlink>
          <a:srgbClr val="AFB6F1"/>
        </a:hlink>
        <a:folHlink>
          <a:srgbClr val="D06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KP SLIDES 16">
        <a:dk1>
          <a:srgbClr val="001239"/>
        </a:dk1>
        <a:lt1>
          <a:srgbClr val="FFFFFF"/>
        </a:lt1>
        <a:dk2>
          <a:srgbClr val="001D57"/>
        </a:dk2>
        <a:lt2>
          <a:srgbClr val="FFCC60"/>
        </a:lt2>
        <a:accent1>
          <a:srgbClr val="E73C2B"/>
        </a:accent1>
        <a:accent2>
          <a:srgbClr val="86B238"/>
        </a:accent2>
        <a:accent3>
          <a:srgbClr val="AAABB4"/>
        </a:accent3>
        <a:accent4>
          <a:srgbClr val="DADADA"/>
        </a:accent4>
        <a:accent5>
          <a:srgbClr val="F1AFAC"/>
        </a:accent5>
        <a:accent6>
          <a:srgbClr val="79A132"/>
        </a:accent6>
        <a:hlink>
          <a:srgbClr val="5D6CF1"/>
        </a:hlink>
        <a:folHlink>
          <a:srgbClr val="FEB7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62BD19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00CC00"/>
      </a:folHlink>
    </a:clrScheme>
    <a:fontScheme name="5_Corp PPT template3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1" u="none" strike="noStrike" cap="none" normalizeH="0" baseline="0" smtClean="0">
            <a:ln>
              <a:noFill/>
            </a:ln>
            <a:solidFill>
              <a:srgbClr val="B4EBF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5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4343BB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FFCC00"/>
      </a:folHlink>
    </a:clrScheme>
    <a:fontScheme name="1_Corp PPT template3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4343BB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FFCC00"/>
      </a:folHlink>
    </a:clrScheme>
    <a:fontScheme name="1_Corp PPT template3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00FF"/>
    </a:dk2>
    <a:lt2>
      <a:srgbClr val="FFFFFF"/>
    </a:lt2>
    <a:accent1>
      <a:srgbClr val="00CC99"/>
    </a:accent1>
    <a:accent2>
      <a:srgbClr val="3333CC"/>
    </a:accent2>
    <a:accent3>
      <a:srgbClr val="AAAA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11920</TotalTime>
  <Words>1592</Words>
  <Application>Microsoft Office PowerPoint</Application>
  <PresentationFormat>‫הצגה על המסך (4:3)</PresentationFormat>
  <Paragraphs>575</Paragraphs>
  <Slides>51</Slides>
  <Notes>5</Notes>
  <HiddenSlides>0</HiddenSlides>
  <MMClips>0</MMClips>
  <ScaleCrop>false</ScaleCrop>
  <HeadingPairs>
    <vt:vector size="6" baseType="variant">
      <vt:variant>
        <vt:lpstr>ערכת נושא</vt:lpstr>
      </vt:variant>
      <vt:variant>
        <vt:i4>24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51</vt:i4>
      </vt:variant>
    </vt:vector>
  </HeadingPairs>
  <TitlesOfParts>
    <vt:vector size="76" baseType="lpstr">
      <vt:lpstr>3_Globe</vt:lpstr>
      <vt:lpstr>3_Default Design</vt:lpstr>
      <vt:lpstr>3_medtronic design template</vt:lpstr>
      <vt:lpstr>2_J2225-Registry-Template_02</vt:lpstr>
      <vt:lpstr>ROCKP SLIDES</vt:lpstr>
      <vt:lpstr>5_Corp PPT template3</vt:lpstr>
      <vt:lpstr>6_Default Design</vt:lpstr>
      <vt:lpstr>3_Corp PPT template3</vt:lpstr>
      <vt:lpstr>12_Corp PPT template3</vt:lpstr>
      <vt:lpstr>6_Corp PPT template3</vt:lpstr>
      <vt:lpstr>10_Corp PPT template3</vt:lpstr>
      <vt:lpstr>2_dcri_slides_template</vt:lpstr>
      <vt:lpstr>15_Default Design</vt:lpstr>
      <vt:lpstr>1_ACHL PowerPoint Template</vt:lpstr>
      <vt:lpstr>4_medtronic design template</vt:lpstr>
      <vt:lpstr>22_Default Design</vt:lpstr>
      <vt:lpstr>160302 Rivaroxaban GMA Slide Template - update</vt:lpstr>
      <vt:lpstr>160525 Rivaroxaban GMA Medical Slide Template - Standard 4-3 Format - Final</vt:lpstr>
      <vt:lpstr>16_achtergrond2</vt:lpstr>
      <vt:lpstr>Office Theme</vt:lpstr>
      <vt:lpstr>4_Default Design</vt:lpstr>
      <vt:lpstr>3_Office Theme</vt:lpstr>
      <vt:lpstr>3_dcri_slides_template</vt:lpstr>
      <vt:lpstr>1_Office Theme</vt:lpstr>
      <vt:lpstr>Grafiek</vt:lpstr>
      <vt:lpstr>AF+PCI:   Dual Therapy is the  Treatment of Choice!   </vt:lpstr>
      <vt:lpstr>Disclosures</vt:lpstr>
      <vt:lpstr>So you’ve heard that…</vt:lpstr>
      <vt:lpstr>We have enough controversies…</vt:lpstr>
      <vt:lpstr>Let’s move on…</vt:lpstr>
      <vt:lpstr>Triple Therapy- the past…</vt:lpstr>
      <vt:lpstr>How does it add up?</vt:lpstr>
      <vt:lpstr>D U A L  T H E R A P Y</vt:lpstr>
      <vt:lpstr>Bleeding </vt:lpstr>
      <vt:lpstr>Triple Therapy with a VKA Reduces Thromboembolic Events but Increases Bleeding after PCI in AF Patients</vt:lpstr>
      <vt:lpstr>Triple therapy is associated with the greatest increase in bleeding risk with all OAC/antiplatelet combinations</vt:lpstr>
      <vt:lpstr>מצגת של PowerPoint</vt:lpstr>
      <vt:lpstr>Primary Endpoint: Bleeding events TIMI classification</vt:lpstr>
      <vt:lpstr>מצגת של PowerPoint</vt:lpstr>
      <vt:lpstr>מצגת של PowerPoint</vt:lpstr>
      <vt:lpstr>מצגת של PowerPoint</vt:lpstr>
      <vt:lpstr>מצגת של PowerPoint</vt:lpstr>
      <vt:lpstr>Apixaban Versus Warfarin in Patients with AF and ACS or PCI: The AUGUSTUS Trial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Ischemic events? </vt:lpstr>
      <vt:lpstr>What is the role of aspirin?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Stent thrombosis? </vt:lpstr>
      <vt:lpstr>Stent thrombosis- ACSIS</vt:lpstr>
      <vt:lpstr>מצגת של PowerPoint</vt:lpstr>
      <vt:lpstr>מצגת של PowerPoint</vt:lpstr>
      <vt:lpstr>Comparable Efficacy with Rivaroxaban Strategies vs VKA Plus DAPT</vt:lpstr>
      <vt:lpstr>מצגת של PowerPoint</vt:lpstr>
      <vt:lpstr>AUGUSTUS trial</vt:lpstr>
      <vt:lpstr>מצגת של PowerPoint</vt:lpstr>
      <vt:lpstr>מצגת של PowerPoint</vt:lpstr>
      <vt:lpstr>The guidelines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Net benefit and net harm</vt:lpstr>
      <vt:lpstr> In Summary…</vt:lpstr>
      <vt:lpstr>Dual Therapy should be the  default strategy because…</vt:lpstr>
      <vt:lpstr>מצגת של PowerPoint</vt:lpstr>
      <vt:lpstr>One size does not fit all…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Kocsis</dc:creator>
  <cp:lastModifiedBy>אלון אייזן</cp:lastModifiedBy>
  <cp:revision>361</cp:revision>
  <cp:lastPrinted>2017-04-01T09:50:42Z</cp:lastPrinted>
  <dcterms:created xsi:type="dcterms:W3CDTF">2014-08-14T19:48:26Z</dcterms:created>
  <dcterms:modified xsi:type="dcterms:W3CDTF">2019-11-15T04:52:01Z</dcterms:modified>
</cp:coreProperties>
</file>