
<file path=[Content_Types].xml><?xml version="1.0" encoding="utf-8"?>
<Types xmlns="http://schemas.openxmlformats.org/package/2006/content-types">
  <Default Extension="AVI" ContentType="video/x-msvideo"/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5" r:id="rId1"/>
  </p:sldMasterIdLst>
  <p:notesMasterIdLst>
    <p:notesMasterId r:id="rId52"/>
  </p:notesMasterIdLst>
  <p:sldIdLst>
    <p:sldId id="278" r:id="rId2"/>
    <p:sldId id="513" r:id="rId3"/>
    <p:sldId id="515" r:id="rId4"/>
    <p:sldId id="545" r:id="rId5"/>
    <p:sldId id="466" r:id="rId6"/>
    <p:sldId id="270" r:id="rId7"/>
    <p:sldId id="476" r:id="rId8"/>
    <p:sldId id="547" r:id="rId9"/>
    <p:sldId id="346" r:id="rId10"/>
    <p:sldId id="274" r:id="rId11"/>
    <p:sldId id="275" r:id="rId12"/>
    <p:sldId id="518" r:id="rId13"/>
    <p:sldId id="596" r:id="rId14"/>
    <p:sldId id="543" r:id="rId15"/>
    <p:sldId id="544" r:id="rId16"/>
    <p:sldId id="570" r:id="rId17"/>
    <p:sldId id="571" r:id="rId18"/>
    <p:sldId id="572" r:id="rId19"/>
    <p:sldId id="573" r:id="rId20"/>
    <p:sldId id="574" r:id="rId21"/>
    <p:sldId id="575" r:id="rId22"/>
    <p:sldId id="576" r:id="rId23"/>
    <p:sldId id="577" r:id="rId24"/>
    <p:sldId id="578" r:id="rId25"/>
    <p:sldId id="579" r:id="rId26"/>
    <p:sldId id="593" r:id="rId27"/>
    <p:sldId id="580" r:id="rId28"/>
    <p:sldId id="581" r:id="rId29"/>
    <p:sldId id="591" r:id="rId30"/>
    <p:sldId id="583" r:id="rId31"/>
    <p:sldId id="584" r:id="rId32"/>
    <p:sldId id="585" r:id="rId33"/>
    <p:sldId id="586" r:id="rId34"/>
    <p:sldId id="587" r:id="rId35"/>
    <p:sldId id="588" r:id="rId36"/>
    <p:sldId id="589" r:id="rId37"/>
    <p:sldId id="597" r:id="rId38"/>
    <p:sldId id="598" r:id="rId39"/>
    <p:sldId id="599" r:id="rId40"/>
    <p:sldId id="493" r:id="rId41"/>
    <p:sldId id="592" r:id="rId42"/>
    <p:sldId id="590" r:id="rId43"/>
    <p:sldId id="569" r:id="rId44"/>
    <p:sldId id="517" r:id="rId45"/>
    <p:sldId id="519" r:id="rId46"/>
    <p:sldId id="520" r:id="rId47"/>
    <p:sldId id="467" r:id="rId48"/>
    <p:sldId id="256" r:id="rId49"/>
    <p:sldId id="546" r:id="rId50"/>
    <p:sldId id="595" r:id="rId51"/>
  </p:sldIdLst>
  <p:sldSz cx="12192000" cy="6858000"/>
  <p:notesSz cx="6794500" cy="9982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F8FA"/>
    <a:srgbClr val="D3F2F5"/>
    <a:srgbClr val="FFFFFF"/>
    <a:srgbClr val="FF33CC"/>
    <a:srgbClr val="87DC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12" autoAdjust="0"/>
    <p:restoredTop sz="92027" autoAdjust="0"/>
  </p:normalViewPr>
  <p:slideViewPr>
    <p:cSldViewPr snapToGrid="0">
      <p:cViewPr>
        <p:scale>
          <a:sx n="60" d="100"/>
          <a:sy n="60" d="100"/>
        </p:scale>
        <p:origin x="102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50084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50084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E0CB5D-2054-426A-B496-EC544C07AFA6}" type="datetimeFigureOut">
              <a:rPr lang="en-US" smtClean="0"/>
              <a:pPr/>
              <a:t>11/29/2019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225" y="1247775"/>
            <a:ext cx="5988050" cy="3368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803934"/>
            <a:ext cx="5435600" cy="393049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81358"/>
            <a:ext cx="2944283" cy="5008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81358"/>
            <a:ext cx="2944283" cy="5008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0F9055-BDD1-48B0-A70B-F3109FFE74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639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Compared with Eco MRI has ….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F9055-BDD1-48B0-A70B-F3109FFE74E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5448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0F9055-BDD1-48B0-A70B-F3109FFE74E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357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When we are talking about SCD</a:t>
            </a:r>
            <a:r>
              <a:rPr lang="en-US" baseline="0" dirty="0"/>
              <a:t> in dilated CMP we should understand the mechanism for that SCD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F9055-BDD1-48B0-A70B-F3109FFE74E9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0396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believe to have a good tools to</a:t>
            </a:r>
            <a:r>
              <a:rPr lang="en-US" baseline="0" dirty="0"/>
              <a:t> understand and to estimate the risk of SCD but we know that in patients with EF below 35%</a:t>
            </a:r>
          </a:p>
          <a:p>
            <a:r>
              <a:rPr lang="en-US" baseline="0" dirty="0"/>
              <a:t>Therefore we need another tool to stratified these patients in order to understand who would benefit from ICD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F9055-BDD1-48B0-A70B-F3109FFE74E9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699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has been nicely reflected in the review of </a:t>
            </a:r>
            <a:r>
              <a:rPr lang="en-US" dirty="0" err="1"/>
              <a:t>Wellens</a:t>
            </a:r>
            <a:r>
              <a:rPr lang="en-US" dirty="0"/>
              <a:t>, the majority of patients</a:t>
            </a:r>
            <a:r>
              <a:rPr lang="en-US" baseline="0" dirty="0"/>
              <a:t> with SCD are not diagnosed before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F9055-BDD1-48B0-A70B-F3109FFE74E9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7897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F9055-BDD1-48B0-A70B-F3109FFE74E9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3048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Again the question which population really benefit from</a:t>
            </a:r>
            <a:r>
              <a:rPr lang="en-US" baseline="0" dirty="0"/>
              <a:t> an ICD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F9055-BDD1-48B0-A70B-F3109FFE74E9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5893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 fibrosis</a:t>
            </a:r>
            <a:r>
              <a:rPr lang="en-US" baseline="0" dirty="0"/>
              <a:t> we know that this is a mechanism of arrhythmia</a:t>
            </a:r>
          </a:p>
          <a:p>
            <a:r>
              <a:rPr lang="en-US" baseline="0" dirty="0"/>
              <a:t>There are different type of fibrosis with different effect on the conduction system – </a:t>
            </a:r>
          </a:p>
          <a:p>
            <a:r>
              <a:rPr lang="en-US" baseline="0" dirty="0"/>
              <a:t>we have the compact, diffuse and patchy fibrosis we need to distinguish between them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F9055-BDD1-48B0-A70B-F3109FFE74E9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0154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F9055-BDD1-48B0-A70B-F3109FFE74E9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9229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Fibrosis is an independent prognostic</a:t>
            </a:r>
            <a:r>
              <a:rPr lang="en-US" baseline="0" dirty="0"/>
              <a:t> factor beyond LVEF. Heir we have 2 examples of patients with dilated </a:t>
            </a:r>
            <a:r>
              <a:rPr lang="en-US" baseline="0" dirty="0" err="1"/>
              <a:t>nonischemic</a:t>
            </a:r>
            <a:r>
              <a:rPr lang="en-US" baseline="0" dirty="0"/>
              <a:t> CMP, </a:t>
            </a:r>
          </a:p>
          <a:p>
            <a:r>
              <a:rPr lang="en-US" baseline="0" dirty="0"/>
              <a:t>the first one have typical mid-wall LGE with the corresponding histological finding of fibrosis in the myocardium</a:t>
            </a:r>
          </a:p>
          <a:p>
            <a:r>
              <a:rPr lang="en-US" baseline="0" dirty="0"/>
              <a:t>The other patients without significant pathological finding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F9055-BDD1-48B0-A70B-F3109FFE74E9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6139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addition of fibrosis to LVEF improve</a:t>
            </a:r>
            <a:r>
              <a:rPr lang="en-US" baseline="0" dirty="0"/>
              <a:t> reclassification of SCD and all cause mortality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F9055-BDD1-48B0-A70B-F3109FFE74E9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795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EA229B-0500-46BA-BB42-14628AC14F09}" type="slidenum">
              <a:rPr lang="de-DE"/>
              <a:pPr/>
              <a:t>6</a:t>
            </a:fld>
            <a:endParaRPr lang="de-DE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de-DE" dirty="0"/>
              <a:t>What ever techique we use it schoud be a 3 dimensional technique</a:t>
            </a:r>
          </a:p>
          <a:p>
            <a:pPr algn="l" rtl="0"/>
            <a:r>
              <a:rPr lang="de-DE" dirty="0"/>
              <a:t>We cover the whole ventricle and we do not use a quemetrical assumption like 2-D echo</a:t>
            </a:r>
          </a:p>
        </p:txBody>
      </p:sp>
    </p:spTree>
    <p:extLst>
      <p:ext uri="{BB962C8B-B14F-4D97-AF65-F5344CB8AC3E}">
        <p14:creationId xmlns:p14="http://schemas.microsoft.com/office/powerpoint/2010/main" val="35839336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Again LVEF does not seem</a:t>
            </a:r>
            <a:r>
              <a:rPr lang="en-US" baseline="0" dirty="0"/>
              <a:t> not to be the risk major factor for SCD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F9055-BDD1-48B0-A70B-F3109FFE74E9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3297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think that ECG is a screening test,</a:t>
            </a:r>
            <a:r>
              <a:rPr lang="en-US" baseline="0" dirty="0"/>
              <a:t> but we can see in the MESA study that ECS is </a:t>
            </a:r>
            <a:r>
              <a:rPr lang="en-US" baseline="0" dirty="0" err="1"/>
              <a:t>insensetive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F9055-BDD1-48B0-A70B-F3109FFE74E9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4575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presence of LGE may predict arrhythmia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0F9055-BDD1-48B0-A70B-F3109FFE74E9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3621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meta-analysis</a:t>
            </a:r>
            <a:r>
              <a:rPr lang="en-US" baseline="0" dirty="0"/>
              <a:t> summarized the literature and included 5 trails, the most biggest one is that from Chan 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F9055-BDD1-48B0-A70B-F3109FFE74E9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4314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0F9055-BDD1-48B0-A70B-F3109FFE74E9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7917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we put this studies in a meta-analysis we can see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F9055-BDD1-48B0-A70B-F3109FFE74E9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114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biggest move in cardiac MRI is not to evaluate whether</a:t>
            </a:r>
            <a:r>
              <a:rPr lang="en-US" baseline="0" dirty="0"/>
              <a:t> there is LGE or not, but further to quantify the amount of LGE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F9055-BDD1-48B0-A70B-F3109FFE74E9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479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AHA American guidelines</a:t>
            </a:r>
          </a:p>
          <a:p>
            <a:r>
              <a:rPr lang="en-US" dirty="0"/>
              <a:t>HCM risk score according the European recommendation 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F9055-BDD1-48B0-A70B-F3109FFE74E9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7377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more scar we get the higher risk is for arrhythmia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0F9055-BDD1-48B0-A70B-F3109FFE74E9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83221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normal myocardium there is an increase of coronary volume corresponding to the LV mass with a ratio of 0.75  but</a:t>
            </a:r>
            <a:r>
              <a:rPr lang="en-US" baseline="0" dirty="0"/>
              <a:t> in patients with HCM the increase in coronary volume does not matched the increase of LVM and this could be the mechanism of ischemia and or fibrosis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F9055-BDD1-48B0-A70B-F3109FFE74E9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194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/>
              <a:t>We have 2 ways:</a:t>
            </a:r>
          </a:p>
          <a:p>
            <a:pPr algn="l" rtl="0"/>
            <a:r>
              <a:rPr lang="en-US" dirty="0"/>
              <a:t>1. We acquired 4 chamber and acquired perpendicularly multiple slices to get the left and right ventricle from the apex to the base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0E5BE8-6188-4C86-B3C3-E7FAF1F72E7A}" type="slidenum">
              <a:rPr lang="he-IL" smtClean="0"/>
              <a:pPr/>
              <a:t>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53211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Because we know that the ischemia is correlated with the amount of LGE in pts with HCM, therefor the mismatch between 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F9055-BDD1-48B0-A70B-F3109FFE74E9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9389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method to differ between different cases of hypertrophy is T1 mapping</a:t>
            </a:r>
          </a:p>
          <a:p>
            <a:r>
              <a:rPr lang="en-US" dirty="0"/>
              <a:t>The black and white images is LGE images and the color images are the T1 maps</a:t>
            </a:r>
          </a:p>
          <a:p>
            <a:r>
              <a:rPr lang="en-US" dirty="0"/>
              <a:t>Looking</a:t>
            </a:r>
            <a:r>
              <a:rPr lang="en-US" baseline="0" dirty="0"/>
              <a:t> on the blue </a:t>
            </a:r>
            <a:r>
              <a:rPr lang="en-US" baseline="0" dirty="0" err="1"/>
              <a:t>spackel</a:t>
            </a:r>
            <a:r>
              <a:rPr lang="en-US" baseline="0" dirty="0"/>
              <a:t> within the myocardium</a:t>
            </a:r>
            <a:endParaRPr lang="en-US" dirty="0"/>
          </a:p>
          <a:p>
            <a:endParaRPr lang="en-US" dirty="0"/>
          </a:p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F9055-BDD1-48B0-A70B-F3109FFE74E9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1644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0F9055-BDD1-48B0-A70B-F3109FFE74E9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584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is important to understand</a:t>
            </a:r>
            <a:r>
              <a:rPr lang="en-US" baseline="0" dirty="0"/>
              <a:t> the</a:t>
            </a:r>
            <a:r>
              <a:rPr lang="en-US" dirty="0"/>
              <a:t> gender specific differences in volume and mass to make the correct conclusion when reading</a:t>
            </a:r>
            <a:r>
              <a:rPr lang="en-US" baseline="0" dirty="0"/>
              <a:t> MRI study, we can see …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F9055-BDD1-48B0-A70B-F3109FFE74E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86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6DA3CC-F4CE-4967-9279-307636874CE9}" type="slidenum">
              <a:rPr lang="de-DE"/>
              <a:pPr/>
              <a:t>9</a:t>
            </a:fld>
            <a:endParaRPr lang="de-DE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de-DE" dirty="0"/>
              <a:t>Another technique that makes MR very important for patient selection for ICD is the late gadolinium enhancement technique. The technique is an inversion recovery technique which case a nulling of signal in the normal myocardium after infusion of 0.2 Gadolinium and image the myocardium 10 minutes later. </a:t>
            </a:r>
          </a:p>
          <a:p>
            <a:pPr algn="l" rtl="0"/>
            <a:r>
              <a:rPr lang="de-DE" dirty="0"/>
              <a:t>We see an example of 75% delayed enhancement in the anterior/anterolateral segments</a:t>
            </a:r>
          </a:p>
        </p:txBody>
      </p:sp>
    </p:spTree>
    <p:extLst>
      <p:ext uri="{BB962C8B-B14F-4D97-AF65-F5344CB8AC3E}">
        <p14:creationId xmlns:p14="http://schemas.microsoft.com/office/powerpoint/2010/main" val="39717281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0F92DAC-9065-4021-86A3-1DB37589CA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11216A-436F-46A7-AEB1-292C61B32288}" type="slidenum">
              <a:rPr lang="de-DE" altLang="he-IL"/>
              <a:pPr/>
              <a:t>10</a:t>
            </a:fld>
            <a:endParaRPr lang="de-DE" altLang="he-IL"/>
          </a:p>
        </p:txBody>
      </p:sp>
      <p:sp>
        <p:nvSpPr>
          <p:cNvPr id="54274" name="Rectangle 2">
            <a:extLst>
              <a:ext uri="{FF2B5EF4-FFF2-40B4-BE49-F238E27FC236}">
                <a16:creationId xmlns:a16="http://schemas.microsoft.com/office/drawing/2014/main" id="{5E8F4091-D9DC-4F7D-98E9-8CA9F0A125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EA34EE73-895B-44F5-9817-E231CEB3AB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he-IL"/>
              <a:t>This technique is very careful validated in animal models as has been seen by kim in circulation 1999.</a:t>
            </a:r>
          </a:p>
          <a:p>
            <a:r>
              <a:rPr lang="de-DE" altLang="he-IL"/>
              <a:t>We can see the correlation of late gadolinium enhancement of the MR images with the myocardial infarction area in the histology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231F9D2-F5B6-4526-8D26-7D66E9593B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960DFE-A8ED-4ACF-B6B7-178875E70BA3}" type="slidenum">
              <a:rPr lang="de-DE" altLang="he-IL"/>
              <a:pPr/>
              <a:t>11</a:t>
            </a:fld>
            <a:endParaRPr lang="de-DE" altLang="he-IL"/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DC3BB0A5-9085-49C1-A7EA-114380179D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653474AE-56A7-46C8-829D-D2423CB795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altLang="he-IL"/>
              <a:t>Because of improved spatial resolution compared with SPECT:</a:t>
            </a:r>
          </a:p>
          <a:p>
            <a:r>
              <a:rPr lang="de-DE" altLang="he-IL"/>
              <a:t>We can image very small infarction like this subendocardial inferolateral infarction detected by MRI but it has been missed by SPECT because of a better MR spatial resolution.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 err="1"/>
              <a:t>Hier</a:t>
            </a:r>
            <a:r>
              <a:rPr lang="en-US" dirty="0"/>
              <a:t> is a landscape of native</a:t>
            </a:r>
            <a:r>
              <a:rPr lang="en-US" baseline="0" dirty="0"/>
              <a:t> T1 mapping and </a:t>
            </a:r>
            <a:r>
              <a:rPr lang="en-US" baseline="0" dirty="0" err="1"/>
              <a:t>hier</a:t>
            </a:r>
            <a:r>
              <a:rPr lang="en-US" baseline="0" dirty="0"/>
              <a:t> we can see a range for normal (</a:t>
            </a:r>
            <a:r>
              <a:rPr lang="de-DE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939 bis 1059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r>
              <a:rPr lang="en-US" baseline="0" dirty="0"/>
              <a:t>, Amyloid have the highest T1 value representing </a:t>
            </a:r>
            <a:endParaRPr lang="he-IL" baseline="0" dirty="0"/>
          </a:p>
          <a:p>
            <a:pPr algn="l"/>
            <a:r>
              <a:rPr lang="en-US" baseline="0" dirty="0"/>
              <a:t>the diffuse and extreme infiltration of the myocardium – if we compare with MI of myocarditis the T1 value are much higher</a:t>
            </a:r>
          </a:p>
          <a:p>
            <a:pPr algn="l"/>
            <a:r>
              <a:rPr lang="en-US" dirty="0"/>
              <a:t>At the end-stage the diagnosis may be easy,</a:t>
            </a:r>
            <a:r>
              <a:rPr lang="en-US" baseline="0" dirty="0"/>
              <a:t> but we need gut test, which pick up patients at earlier stage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F9055-BDD1-48B0-A70B-F3109FFE74E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2433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F9055-BDD1-48B0-A70B-F3109FFE74E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427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978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467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257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כותרת, סרטון מדיה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422400" y="304801"/>
            <a:ext cx="10058400" cy="1431925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half" idx="1"/>
          </p:nvPr>
        </p:nvSpPr>
        <p:spPr>
          <a:xfrm>
            <a:off x="1422400" y="1981200"/>
            <a:ext cx="4927600" cy="4114800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מדיה 3"/>
          <p:cNvSpPr>
            <a:spLocks noGrp="1"/>
          </p:cNvSpPr>
          <p:nvPr>
            <p:ph type="media" sz="half" idx="2"/>
          </p:nvPr>
        </p:nvSpPr>
        <p:spPr>
          <a:xfrm>
            <a:off x="6553200" y="1981200"/>
            <a:ext cx="4927600" cy="4114800"/>
          </a:xfrm>
        </p:spPr>
        <p:txBody>
          <a:bodyPr/>
          <a:lstStyle/>
          <a:p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>
          <a:xfrm>
            <a:off x="142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>
          <a:xfrm>
            <a:off x="45720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>
          <a:xfrm>
            <a:off x="89408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4A616363-CEE4-4EED-B2CF-2EACCFE19666}" type="slidenum">
              <a:rPr lang="de-DE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3591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610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076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407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610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904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244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927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368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14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3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4.png"/><Relationship Id="rId2" Type="http://schemas.openxmlformats.org/officeDocument/2006/relationships/video" Target="file:///C:\Users\Dr.%20Ashraf\Desktop\&#1499;&#1504;&#1505;%20&#1502;&#1513;&#1493;&#1514;&#1507;%20&#1506;&#1501;%20&#1488;&#1500;&#1511;&#1496;&#1512;&#1493;&#1508;&#1494;&#1497;&#1493;&#1500;&#1493;&#1490;&#1497;&#1492;\Lecture\Alajati-QuadScreen.avi" TargetMode="External"/><Relationship Id="rId1" Type="http://schemas.microsoft.com/office/2007/relationships/media" Target="file:///C:\Users\Dr.%20Ashraf\Desktop\&#1499;&#1504;&#1505;%20&#1502;&#1513;&#1493;&#1514;&#1507;%20&#1506;&#1501;%20&#1488;&#1500;&#1511;&#1496;&#1512;&#1493;&#1508;&#1494;&#1497;&#1493;&#1500;&#1493;&#1490;&#1497;&#1492;\Lecture\Alajati-QuadScreen.avi" TargetMode="External"/><Relationship Id="rId6" Type="http://schemas.microsoft.com/office/2007/relationships/hdphoto" Target="../media/hdphoto2.wdp"/><Relationship Id="rId5" Type="http://schemas.openxmlformats.org/officeDocument/2006/relationships/image" Target="../media/image63.png"/><Relationship Id="rId4" Type="http://schemas.openxmlformats.org/officeDocument/2006/relationships/notesSlide" Target="../notesSlides/notesSlide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microsoft.com/office/2007/relationships/media" Target="../media/media4.mp4"/><Relationship Id="rId7" Type="http://schemas.openxmlformats.org/officeDocument/2006/relationships/image" Target="../media/image88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1.png"/><Relationship Id="rId4" Type="http://schemas.openxmlformats.org/officeDocument/2006/relationships/video" Target="../media/media4.mp4"/><Relationship Id="rId9" Type="http://schemas.openxmlformats.org/officeDocument/2006/relationships/image" Target="../media/image9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8.emf"/><Relationship Id="rId3" Type="http://schemas.openxmlformats.org/officeDocument/2006/relationships/video" Target="../media/media1.AVI"/><Relationship Id="rId7" Type="http://schemas.openxmlformats.org/officeDocument/2006/relationships/notesSlide" Target="../notesSlides/notesSlide1.xml"/><Relationship Id="rId12" Type="http://schemas.openxmlformats.org/officeDocument/2006/relationships/oleObject" Target="../embeddings/oleObject2.bin"/><Relationship Id="rId2" Type="http://schemas.microsoft.com/office/2007/relationships/media" Target="../media/media1.AVI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4.xml"/><Relationship Id="rId11" Type="http://schemas.openxmlformats.org/officeDocument/2006/relationships/image" Target="../media/image7.emf"/><Relationship Id="rId5" Type="http://schemas.openxmlformats.org/officeDocument/2006/relationships/video" Target="../media/media2.mp4"/><Relationship Id="rId10" Type="http://schemas.openxmlformats.org/officeDocument/2006/relationships/oleObject" Target="../embeddings/oleObject1.bin"/><Relationship Id="rId4" Type="http://schemas.microsoft.com/office/2007/relationships/media" Target="../media/media2.mp4"/><Relationship Id="rId9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CDEDD62-818F-4864-A631-D594811E10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4280" y="1996815"/>
            <a:ext cx="9743440" cy="1528785"/>
          </a:xfrm>
          <a:solidFill>
            <a:srgbClr val="D3F2F5"/>
          </a:solidFill>
        </p:spPr>
        <p:txBody>
          <a:bodyPr>
            <a:noAutofit/>
          </a:bodyPr>
          <a:lstStyle/>
          <a:p>
            <a:r>
              <a:rPr lang="en-US" sz="4400" b="1" dirty="0">
                <a:latin typeface="+mn-lt"/>
              </a:rPr>
              <a:t>Imaging for Risk Stratiﬁcation of SCD in Non-Ischemic Cardiomyopathies </a:t>
            </a:r>
            <a:endParaRPr lang="he-IL" sz="4400" b="1" dirty="0">
              <a:latin typeface="+mn-lt"/>
            </a:endParaRP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E4E97719-0941-410F-925D-47A921CF99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96792"/>
            <a:ext cx="9144000" cy="1807792"/>
          </a:xfrm>
        </p:spPr>
        <p:txBody>
          <a:bodyPr>
            <a:normAutofit lnSpcReduction="10000"/>
          </a:bodyPr>
          <a:lstStyle/>
          <a:p>
            <a:r>
              <a:rPr lang="en-US" sz="2800" b="1" dirty="0">
                <a:solidFill>
                  <a:schemeClr val="tx2">
                    <a:lumMod val="50000"/>
                  </a:schemeClr>
                </a:solidFill>
              </a:rPr>
              <a:t>Ashraf Hamdan, MD, FESC</a:t>
            </a:r>
          </a:p>
          <a:p>
            <a:r>
              <a:rPr lang="en-US" b="1" i="1" dirty="0">
                <a:solidFill>
                  <a:schemeClr val="tx2">
                    <a:lumMod val="50000"/>
                  </a:schemeClr>
                </a:solidFill>
              </a:rPr>
              <a:t>Nuclear Cardiology and Cardiovascular Imaging</a:t>
            </a:r>
          </a:p>
          <a:p>
            <a:r>
              <a:rPr lang="en-US" b="1" i="1" dirty="0">
                <a:solidFill>
                  <a:schemeClr val="tx2">
                    <a:lumMod val="50000"/>
                  </a:schemeClr>
                </a:solidFill>
              </a:rPr>
              <a:t>Rabin Medical Center, Israel</a:t>
            </a:r>
          </a:p>
          <a:p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29.11.2019</a:t>
            </a:r>
          </a:p>
          <a:p>
            <a:endParaRPr lang="he-IL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644CC9-AEF1-4324-A200-B7407E09BD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55" t="10354" r="18768" b="76562"/>
          <a:stretch/>
        </p:blipFill>
        <p:spPr bwMode="auto">
          <a:xfrm>
            <a:off x="0" y="-1"/>
            <a:ext cx="2224294" cy="1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872FABFB-2801-4A2A-8EC2-6BC95163C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1249" y="48633"/>
            <a:ext cx="3541689" cy="103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956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3B96859B-D672-4684-A9B9-96B3DBBD36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1738" y="290802"/>
            <a:ext cx="7644339" cy="544172"/>
          </a:xfrm>
          <a:solidFill>
            <a:srgbClr val="D3F2F5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1" anchor="ctr">
            <a:normAutofit fontScale="90000"/>
          </a:bodyPr>
          <a:lstStyle/>
          <a:p>
            <a:pPr algn="ctr" defTabSz="457200"/>
            <a:r>
              <a:rPr lang="de-DE" altLang="he-IL" b="1" dirty="0"/>
              <a:t>Late Gadolinium Enhancement</a:t>
            </a:r>
          </a:p>
        </p:txBody>
      </p:sp>
      <p:sp>
        <p:nvSpPr>
          <p:cNvPr id="28676" name="Text Box 4">
            <a:extLst>
              <a:ext uri="{FF2B5EF4-FFF2-40B4-BE49-F238E27FC236}">
                <a16:creationId xmlns:a16="http://schemas.microsoft.com/office/drawing/2014/main" id="{E968E92A-F927-457B-8577-093E228493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38" y="6382532"/>
            <a:ext cx="383758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he-IL" dirty="0"/>
              <a:t>Kim RJ et al. Circulation 1999;100:1992</a:t>
            </a:r>
          </a:p>
        </p:txBody>
      </p:sp>
      <p:pic>
        <p:nvPicPr>
          <p:cNvPr id="28682" name="Picture 10">
            <a:extLst>
              <a:ext uri="{FF2B5EF4-FFF2-40B4-BE49-F238E27FC236}">
                <a16:creationId xmlns:a16="http://schemas.microsoft.com/office/drawing/2014/main" id="{6D88C940-F958-4E08-9C89-5F77AABE09A8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738" y="918441"/>
            <a:ext cx="7644339" cy="5021118"/>
          </a:xfrm>
          <a:noFill/>
          <a:ln/>
        </p:spPr>
      </p:pic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3D29AEBD-13E6-49AB-9173-45A3F8E4919D}"/>
              </a:ext>
            </a:extLst>
          </p:cNvPr>
          <p:cNvGrpSpPr/>
          <p:nvPr/>
        </p:nvGrpSpPr>
        <p:grpSpPr>
          <a:xfrm>
            <a:off x="6589121" y="274638"/>
            <a:ext cx="5400782" cy="6499788"/>
            <a:chOff x="6589121" y="274638"/>
            <a:chExt cx="5400782" cy="6499788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E787BA5E-1687-4D39-B084-4FAB3055D2C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5" t="9218" r="24273" b="70090"/>
            <a:stretch/>
          </p:blipFill>
          <p:spPr bwMode="auto">
            <a:xfrm>
              <a:off x="6589121" y="4816033"/>
              <a:ext cx="5400782" cy="1958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C6C98784-EB15-472F-AC50-0EA85AC5D7A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399" t="53243" r="6254" b="7293"/>
            <a:stretch/>
          </p:blipFill>
          <p:spPr bwMode="auto">
            <a:xfrm>
              <a:off x="9289512" y="2041967"/>
              <a:ext cx="2698542" cy="2695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כותרת 1">
              <a:extLst>
                <a:ext uri="{FF2B5EF4-FFF2-40B4-BE49-F238E27FC236}">
                  <a16:creationId xmlns:a16="http://schemas.microsoft.com/office/drawing/2014/main" id="{67E2B0E5-4C86-4275-BB6A-0B30ECD331F5}"/>
                </a:ext>
              </a:extLst>
            </p:cNvPr>
            <p:cNvSpPr txBox="1">
              <a:spLocks/>
            </p:cNvSpPr>
            <p:nvPr/>
          </p:nvSpPr>
          <p:spPr>
            <a:xfrm>
              <a:off x="8147407" y="274638"/>
              <a:ext cx="3840647" cy="544172"/>
            </a:xfrm>
            <a:prstGeom prst="rect">
              <a:avLst/>
            </a:prstGeom>
            <a:solidFill>
              <a:srgbClr val="D3F2F5"/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 vert="horz" lIns="91440" tIns="45720" rIns="91440" bIns="45720" rtlCol="1" anchor="ctr">
              <a:normAutofit fontScale="75000" lnSpcReduction="20000"/>
            </a:bodyPr>
            <a:lstStyle>
              <a:defPPr>
                <a:defRPr lang="en-US"/>
              </a:defPPr>
              <a:lvl1pPr algn="ctr">
                <a:spcBef>
                  <a:spcPct val="0"/>
                </a:spcBef>
                <a:buNone/>
                <a:defRPr sz="4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dirty="0">
                  <a:effectLst/>
                </a:rPr>
                <a:t>LGE </a:t>
              </a:r>
              <a:r>
                <a:rPr lang="en-US" sz="4800" dirty="0">
                  <a:effectLst/>
                </a:rPr>
                <a:t>quantification</a:t>
              </a:r>
              <a:endParaRPr lang="he-IL" sz="4800" dirty="0">
                <a:effectLst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9365B3D6-566D-46A6-BD51-BA598BF342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659633"/>
          </a:xfrm>
          <a:solidFill>
            <a:srgbClr val="D3F2F5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de-DE" altLang="he-IL" sz="4800" b="1" dirty="0">
                <a:solidFill>
                  <a:srgbClr val="002060"/>
                </a:solidFill>
              </a:rPr>
              <a:t>Improved sensitivity vs. SPECT</a:t>
            </a:r>
          </a:p>
        </p:txBody>
      </p:sp>
      <p:pic>
        <p:nvPicPr>
          <p:cNvPr id="29701" name="Picture 5">
            <a:extLst>
              <a:ext uri="{FF2B5EF4-FFF2-40B4-BE49-F238E27FC236}">
                <a16:creationId xmlns:a16="http://schemas.microsoft.com/office/drawing/2014/main" id="{582E3CD4-31DC-4D69-9A15-505F4D43D4B3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1255" y="1589596"/>
            <a:ext cx="5679087" cy="4330742"/>
          </a:xfrm>
          <a:noFill/>
          <a:ln/>
        </p:spPr>
      </p:pic>
      <p:sp>
        <p:nvSpPr>
          <p:cNvPr id="29702" name="Text Box 6">
            <a:extLst>
              <a:ext uri="{FF2B5EF4-FFF2-40B4-BE49-F238E27FC236}">
                <a16:creationId xmlns:a16="http://schemas.microsoft.com/office/drawing/2014/main" id="{9668E3AF-F0B7-4D9D-9FC6-1D95209F84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1511" y="6222376"/>
            <a:ext cx="37601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he-IL" dirty="0"/>
              <a:t>Wagner A et al. Lancet 2003;9355:374</a:t>
            </a:r>
          </a:p>
        </p:txBody>
      </p:sp>
      <p:sp>
        <p:nvSpPr>
          <p:cNvPr id="29703" name="Text Box 7">
            <a:extLst>
              <a:ext uri="{FF2B5EF4-FFF2-40B4-BE49-F238E27FC236}">
                <a16:creationId xmlns:a16="http://schemas.microsoft.com/office/drawing/2014/main" id="{E9093365-467B-4115-A74B-BF8605446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3436" y="2893683"/>
            <a:ext cx="3436281" cy="13849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de-DE" altLang="he-IL" sz="2800" dirty="0"/>
              <a:t>Spatial resolution</a:t>
            </a:r>
          </a:p>
          <a:p>
            <a:r>
              <a:rPr lang="de-DE" altLang="he-IL" sz="2800" dirty="0"/>
              <a:t>MRI </a:t>
            </a:r>
            <a:r>
              <a:rPr lang="de-DE" altLang="he-IL" sz="2800" dirty="0">
                <a:cs typeface="Tahoma" panose="020B0604030504040204" pitchFamily="34" charset="0"/>
              </a:rPr>
              <a:t>~</a:t>
            </a:r>
            <a:r>
              <a:rPr lang="de-DE" altLang="he-IL" sz="2800" dirty="0"/>
              <a:t> 1 x 1 mm</a:t>
            </a:r>
          </a:p>
          <a:p>
            <a:r>
              <a:rPr lang="de-DE" altLang="he-IL" sz="2800" dirty="0"/>
              <a:t>SPECT ~ 10 x 10 mm</a:t>
            </a:r>
          </a:p>
        </p:txBody>
      </p:sp>
      <p:sp>
        <p:nvSpPr>
          <p:cNvPr id="29704" name="Text Box 8">
            <a:extLst>
              <a:ext uri="{FF2B5EF4-FFF2-40B4-BE49-F238E27FC236}">
                <a16:creationId xmlns:a16="http://schemas.microsoft.com/office/drawing/2014/main" id="{6B01B6FB-4BD8-4F41-B521-8F8119B026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3097" y="1589596"/>
            <a:ext cx="264764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he-IL" sz="2000" dirty="0"/>
              <a:t>6 pts. (13%) with </a:t>
            </a:r>
          </a:p>
          <a:p>
            <a:r>
              <a:rPr lang="de-DE" altLang="he-IL" sz="2000" dirty="0"/>
              <a:t>Subendocardial MI had </a:t>
            </a:r>
          </a:p>
          <a:p>
            <a:r>
              <a:rPr lang="de-DE" altLang="he-IL" sz="2000" dirty="0"/>
              <a:t>No evidence of MI</a:t>
            </a:r>
          </a:p>
          <a:p>
            <a:r>
              <a:rPr lang="de-DE" altLang="he-IL" sz="2000" dirty="0"/>
              <a:t>by SPECT</a:t>
            </a:r>
          </a:p>
        </p:txBody>
      </p:sp>
      <p:sp>
        <p:nvSpPr>
          <p:cNvPr id="29705" name="Text Box 9">
            <a:extLst>
              <a:ext uri="{FF2B5EF4-FFF2-40B4-BE49-F238E27FC236}">
                <a16:creationId xmlns:a16="http://schemas.microsoft.com/office/drawing/2014/main" id="{B9902869-6EF4-4512-B675-AC5ECFB62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0342" y="4334379"/>
            <a:ext cx="258994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altLang="he-IL" sz="2000" dirty="0"/>
              <a:t>85/181 segments with </a:t>
            </a:r>
          </a:p>
          <a:p>
            <a:r>
              <a:rPr lang="de-DE" altLang="he-IL" sz="2000" dirty="0"/>
              <a:t>Subendocardial MI had</a:t>
            </a:r>
          </a:p>
          <a:p>
            <a:r>
              <a:rPr lang="de-DE" altLang="he-IL" sz="2000" dirty="0"/>
              <a:t>Neg. SPECT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4773568-4591-4D4D-9A2F-85D5B156B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089" y="365126"/>
            <a:ext cx="11114689" cy="691164"/>
          </a:xfrm>
          <a:solidFill>
            <a:srgbClr val="D3F2F5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de-DE" sz="4800" b="1" dirty="0">
                <a:solidFill>
                  <a:srgbClr val="002060"/>
                </a:solidFill>
              </a:rPr>
              <a:t>T</a:t>
            </a:r>
            <a:r>
              <a:rPr lang="de-DE" sz="3600" b="1" dirty="0">
                <a:solidFill>
                  <a:srgbClr val="002060"/>
                </a:solidFill>
              </a:rPr>
              <a:t>1</a:t>
            </a:r>
            <a:r>
              <a:rPr lang="de-DE" sz="4800" b="1" dirty="0">
                <a:solidFill>
                  <a:srgbClr val="002060"/>
                </a:solidFill>
              </a:rPr>
              <a:t> Mapping</a:t>
            </a:r>
            <a:endParaRPr lang="he-IL" sz="4800" b="1" dirty="0">
              <a:solidFill>
                <a:srgbClr val="002060"/>
              </a:solidFill>
            </a:endParaRP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08640306-5EEE-4515-B9C1-69A4FCC939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025" t="34274" r="31143" b="20019"/>
          <a:stretch/>
        </p:blipFill>
        <p:spPr>
          <a:xfrm>
            <a:off x="6526924" y="2027873"/>
            <a:ext cx="5665076" cy="3945796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016B2AF9-B94B-4382-833D-61A91A028CEC}"/>
              </a:ext>
            </a:extLst>
          </p:cNvPr>
          <p:cNvSpPr txBox="1"/>
          <p:nvPr/>
        </p:nvSpPr>
        <p:spPr>
          <a:xfrm>
            <a:off x="7903197" y="6488668"/>
            <a:ext cx="4288803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de-DE" dirty="0"/>
              <a:t>Puntmann et al. Circ Res. 2016;119:277-299</a:t>
            </a:r>
            <a:endParaRPr lang="he-IL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28800" r="36813" b="30774"/>
          <a:stretch>
            <a:fillRect/>
          </a:stretch>
        </p:blipFill>
        <p:spPr bwMode="auto">
          <a:xfrm>
            <a:off x="323501" y="2246141"/>
            <a:ext cx="5566660" cy="3509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72755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4773568-4591-4D4D-9A2F-85D5B156B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337"/>
            <a:ext cx="10515600" cy="895351"/>
          </a:xfrm>
          <a:solidFill>
            <a:srgbClr val="D3F2F5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</a:rPr>
              <a:t>3D Imaging</a:t>
            </a:r>
            <a:endParaRPr lang="he-IL" sz="4800" b="1" dirty="0">
              <a:solidFill>
                <a:srgbClr val="002060"/>
              </a:solidFill>
            </a:endParaRP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CE111E7D-D056-4178-BB49-D105A75CE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1325"/>
            <a:ext cx="10515600" cy="4351338"/>
          </a:xfrm>
          <a:solidFill>
            <a:srgbClr val="EAF8FA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de-DE" sz="4000" b="1" dirty="0">
                <a:solidFill>
                  <a:schemeClr val="accent5">
                    <a:lumMod val="50000"/>
                  </a:schemeClr>
                </a:solidFill>
              </a:rPr>
              <a:t>MRI</a:t>
            </a:r>
          </a:p>
          <a:p>
            <a:pPr lvl="1">
              <a:lnSpc>
                <a:spcPct val="100000"/>
              </a:lnSpc>
            </a:pPr>
            <a:r>
              <a:rPr lang="de-DE" sz="3600" dirty="0">
                <a:solidFill>
                  <a:schemeClr val="accent5">
                    <a:lumMod val="50000"/>
                  </a:schemeClr>
                </a:solidFill>
              </a:rPr>
              <a:t>Goldstandard for LV and RV volume measurement</a:t>
            </a:r>
          </a:p>
          <a:p>
            <a:pPr lvl="1">
              <a:lnSpc>
                <a:spcPct val="100000"/>
              </a:lnSpc>
            </a:pPr>
            <a:r>
              <a:rPr lang="de-DE" sz="3600" dirty="0">
                <a:solidFill>
                  <a:schemeClr val="accent5">
                    <a:lumMod val="50000"/>
                  </a:schemeClr>
                </a:solidFill>
              </a:rPr>
              <a:t>LGE</a:t>
            </a:r>
            <a:r>
              <a:rPr lang="ar-AE" sz="3600" dirty="0">
                <a:solidFill>
                  <a:schemeClr val="accent5">
                    <a:lumMod val="50000"/>
                  </a:schemeClr>
                </a:solidFill>
              </a:rPr>
              <a:t>:</a:t>
            </a:r>
            <a:r>
              <a:rPr lang="de-DE" sz="3600" dirty="0">
                <a:solidFill>
                  <a:schemeClr val="accent5">
                    <a:lumMod val="50000"/>
                  </a:schemeClr>
                </a:solidFill>
              </a:rPr>
              <a:t>Quantification of scar</a:t>
            </a:r>
          </a:p>
          <a:p>
            <a:pPr lvl="1">
              <a:lnSpc>
                <a:spcPct val="100000"/>
              </a:lnSpc>
            </a:pPr>
            <a:r>
              <a:rPr lang="de-DE" sz="3600" dirty="0">
                <a:solidFill>
                  <a:schemeClr val="accent5">
                    <a:lumMod val="50000"/>
                  </a:schemeClr>
                </a:solidFill>
              </a:rPr>
              <a:t>T1 mapping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: diffuse myocardial disease</a:t>
            </a:r>
          </a:p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chemeClr val="accent2">
                    <a:lumMod val="50000"/>
                  </a:schemeClr>
                </a:solidFill>
              </a:rPr>
              <a:t>CT</a:t>
            </a:r>
          </a:p>
          <a:p>
            <a:pPr lvl="1">
              <a:lnSpc>
                <a:spcPct val="100000"/>
              </a:lnSpc>
            </a:pP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Excellent spatial resolution</a:t>
            </a:r>
          </a:p>
          <a:p>
            <a:pPr lvl="1">
              <a:lnSpc>
                <a:spcPct val="100000"/>
              </a:lnSpc>
            </a:pP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High negative predictive value &amp; high sensitivity</a:t>
            </a:r>
            <a:endParaRPr lang="de-DE" sz="3600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de-DE" sz="4000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he-IL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1241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460F73F-3610-4798-9209-8EB8733D8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415" y="326859"/>
            <a:ext cx="11680204" cy="742315"/>
          </a:xfrm>
          <a:solidFill>
            <a:srgbClr val="D3F2F5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Rule in </a:t>
            </a:r>
            <a:r>
              <a:rPr lang="en-US" b="1" dirty="0"/>
              <a:t>and </a:t>
            </a:r>
            <a:r>
              <a:rPr lang="en-US" b="1" dirty="0">
                <a:solidFill>
                  <a:srgbClr val="00B050"/>
                </a:solidFill>
              </a:rPr>
              <a:t>rule out</a:t>
            </a:r>
            <a:endParaRPr lang="he-IL" b="1" dirty="0">
              <a:solidFill>
                <a:srgbClr val="00B050"/>
              </a:solidFill>
            </a:endParaRPr>
          </a:p>
        </p:txBody>
      </p:sp>
      <p:pic>
        <p:nvPicPr>
          <p:cNvPr id="18" name="תמונה 17">
            <a:extLst>
              <a:ext uri="{FF2B5EF4-FFF2-40B4-BE49-F238E27FC236}">
                <a16:creationId xmlns:a16="http://schemas.microsoft.com/office/drawing/2014/main" id="{4828664E-8F43-4990-84E4-61D345B36B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781" t="39951" r="10333" b="18222"/>
          <a:stretch/>
        </p:blipFill>
        <p:spPr>
          <a:xfrm>
            <a:off x="7626634" y="1774243"/>
            <a:ext cx="4167019" cy="3939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קבוצה 4">
            <a:extLst>
              <a:ext uri="{FF2B5EF4-FFF2-40B4-BE49-F238E27FC236}">
                <a16:creationId xmlns:a16="http://schemas.microsoft.com/office/drawing/2014/main" id="{470C26B3-A1AA-4AC3-88F6-CCEE1CB1C965}"/>
              </a:ext>
            </a:extLst>
          </p:cNvPr>
          <p:cNvGrpSpPr/>
          <p:nvPr/>
        </p:nvGrpSpPr>
        <p:grpSpPr>
          <a:xfrm>
            <a:off x="208415" y="1770225"/>
            <a:ext cx="7087686" cy="3943649"/>
            <a:chOff x="303381" y="2305385"/>
            <a:chExt cx="7087686" cy="3943649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916F20FD-EE80-4691-8985-B00CFFF5A8F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43806" t="23250" r="27781" b="21625"/>
            <a:stretch/>
          </p:blipFill>
          <p:spPr bwMode="auto">
            <a:xfrm>
              <a:off x="303381" y="2305385"/>
              <a:ext cx="3615402" cy="394364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79C11953-DB14-4A90-9C4E-E6EF4078C0A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14185" t="23250" r="58900" b="21625"/>
            <a:stretch/>
          </p:blipFill>
          <p:spPr bwMode="auto">
            <a:xfrm>
              <a:off x="3966266" y="2305385"/>
              <a:ext cx="3424801" cy="394364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531641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קבוצה 11">
            <a:extLst>
              <a:ext uri="{FF2B5EF4-FFF2-40B4-BE49-F238E27FC236}">
                <a16:creationId xmlns:a16="http://schemas.microsoft.com/office/drawing/2014/main" id="{F6C1EA74-64B0-44F0-BD0E-ADD16D782227}"/>
              </a:ext>
            </a:extLst>
          </p:cNvPr>
          <p:cNvGrpSpPr/>
          <p:nvPr/>
        </p:nvGrpSpPr>
        <p:grpSpPr>
          <a:xfrm>
            <a:off x="96942" y="3386472"/>
            <a:ext cx="11792311" cy="3420407"/>
            <a:chOff x="224538" y="3386472"/>
            <a:chExt cx="11792311" cy="3420407"/>
          </a:xfrm>
        </p:grpSpPr>
        <p:pic>
          <p:nvPicPr>
            <p:cNvPr id="7" name="תמונה 6">
              <a:extLst>
                <a:ext uri="{FF2B5EF4-FFF2-40B4-BE49-F238E27FC236}">
                  <a16:creationId xmlns:a16="http://schemas.microsoft.com/office/drawing/2014/main" id="{60BB055B-6A14-4EF4-AF0C-5C0BCB0027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916" t="32459" r="10749" b="51225"/>
            <a:stretch/>
          </p:blipFill>
          <p:spPr>
            <a:xfrm>
              <a:off x="224538" y="5442716"/>
              <a:ext cx="11792311" cy="1364163"/>
            </a:xfrm>
            <a:prstGeom prst="rect">
              <a:avLst/>
            </a:prstGeom>
          </p:spPr>
        </p:pic>
        <p:pic>
          <p:nvPicPr>
            <p:cNvPr id="9" name="תמונה 8">
              <a:extLst>
                <a:ext uri="{FF2B5EF4-FFF2-40B4-BE49-F238E27FC236}">
                  <a16:creationId xmlns:a16="http://schemas.microsoft.com/office/drawing/2014/main" id="{1F1CD746-4891-42D1-B4EF-3563FD58D6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3437" t="26894" r="22604" b="38333"/>
            <a:stretch/>
          </p:blipFill>
          <p:spPr>
            <a:xfrm>
              <a:off x="236050" y="3386472"/>
              <a:ext cx="5644119" cy="2045952"/>
            </a:xfrm>
            <a:prstGeom prst="rect">
              <a:avLst/>
            </a:prstGeom>
          </p:spPr>
        </p:pic>
      </p:grpSp>
      <p:pic>
        <p:nvPicPr>
          <p:cNvPr id="3" name="תמונה 2">
            <a:extLst>
              <a:ext uri="{FF2B5EF4-FFF2-40B4-BE49-F238E27FC236}">
                <a16:creationId xmlns:a16="http://schemas.microsoft.com/office/drawing/2014/main" id="{ED1FC79A-790A-4789-9A23-304BD41D6E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063" t="43704" r="27125" b="52771"/>
          <a:stretch/>
        </p:blipFill>
        <p:spPr>
          <a:xfrm>
            <a:off x="19066" y="2367975"/>
            <a:ext cx="9335848" cy="379275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D469E597-7EE3-4349-BF70-641A30B5A45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208" t="64715" r="29688" b="30371"/>
          <a:stretch/>
        </p:blipFill>
        <p:spPr>
          <a:xfrm>
            <a:off x="19066" y="2772284"/>
            <a:ext cx="9335848" cy="571993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6EFE781F-8AA8-41C1-ADF1-B304482D9F5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000" t="27408" r="22500" b="38166"/>
          <a:stretch/>
        </p:blipFill>
        <p:spPr>
          <a:xfrm>
            <a:off x="107966" y="7027"/>
            <a:ext cx="7010400" cy="236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57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CE5B022-9A7F-4FAB-A25E-784E8E5EB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1240220"/>
            <a:ext cx="10515600" cy="1022097"/>
          </a:xfrm>
          <a:solidFill>
            <a:srgbClr val="D3F2F5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</a:rPr>
              <a:t>Status of cardiac imaging in Non-ischemic CMP</a:t>
            </a:r>
            <a:endParaRPr lang="he-IL" sz="4800" b="1" dirty="0">
              <a:solidFill>
                <a:srgbClr val="002060"/>
              </a:solidFill>
            </a:endParaRP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652C873F-3AE5-4E8E-976B-B5C2F5C0A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2283940"/>
            <a:ext cx="10515600" cy="3154960"/>
          </a:xfrm>
          <a:solidFill>
            <a:srgbClr val="EAF8FA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rgbClr val="C00000"/>
                </a:solidFill>
              </a:rPr>
              <a:t>Dilated CMP</a:t>
            </a:r>
          </a:p>
          <a:p>
            <a:pPr>
              <a:lnSpc>
                <a:spcPct val="100000"/>
              </a:lnSpc>
            </a:pPr>
            <a:endParaRPr lang="en-US" sz="1000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Hypertrophic CMP</a:t>
            </a:r>
          </a:p>
          <a:p>
            <a:pPr>
              <a:lnSpc>
                <a:spcPct val="100000"/>
              </a:lnSpc>
            </a:pPr>
            <a:endParaRPr lang="en-US" sz="1000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Arrhythmogenic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right ventricular dysplasia</a:t>
            </a:r>
          </a:p>
          <a:p>
            <a:pPr>
              <a:lnSpc>
                <a:spcPct val="100000"/>
              </a:lnSpc>
            </a:pPr>
            <a:endParaRPr lang="en-US" sz="1000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6185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4773568-4591-4D4D-9A2F-85D5B156B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6116"/>
            <a:ext cx="10515600" cy="883572"/>
          </a:xfrm>
          <a:solidFill>
            <a:srgbClr val="D3F2F5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</a:rPr>
              <a:t>SCD in Dilated CMP</a:t>
            </a:r>
            <a:endParaRPr lang="he-IL" sz="4800" b="1" dirty="0">
              <a:solidFill>
                <a:srgbClr val="002060"/>
              </a:solidFill>
            </a:endParaRP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CE111E7D-D056-4178-BB49-D105A75CE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1325"/>
            <a:ext cx="5753669" cy="4351338"/>
          </a:xfrm>
          <a:solidFill>
            <a:srgbClr val="EAF8FA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Tachyarrhythmia</a:t>
            </a:r>
          </a:p>
          <a:p>
            <a:pPr lvl="1">
              <a:lnSpc>
                <a:spcPct val="100000"/>
              </a:lnSpc>
            </a:pP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Ventricular fibrillation</a:t>
            </a:r>
          </a:p>
          <a:p>
            <a:pPr lvl="1">
              <a:lnSpc>
                <a:spcPct val="100000"/>
              </a:lnSpc>
            </a:pP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Polymorphic VT</a:t>
            </a:r>
          </a:p>
          <a:p>
            <a:pPr lvl="1">
              <a:lnSpc>
                <a:spcPct val="100000"/>
              </a:lnSpc>
            </a:pP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Monomorphic VT</a:t>
            </a:r>
          </a:p>
          <a:p>
            <a:pPr>
              <a:lnSpc>
                <a:spcPct val="100000"/>
              </a:lnSpc>
            </a:pP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Bradyarrhythmia</a:t>
            </a:r>
            <a:endParaRPr lang="en-US" sz="4000" b="1" dirty="0">
              <a:solidFill>
                <a:schemeClr val="accent5">
                  <a:lumMod val="50000"/>
                </a:schemeClr>
              </a:solidFill>
            </a:endParaRPr>
          </a:p>
          <a:p>
            <a:pPr lvl="1">
              <a:lnSpc>
                <a:spcPct val="100000"/>
              </a:lnSpc>
            </a:pP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Sinus arrest</a:t>
            </a:r>
          </a:p>
          <a:p>
            <a:pPr lvl="1">
              <a:lnSpc>
                <a:spcPct val="100000"/>
              </a:lnSpc>
            </a:pP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AV block</a:t>
            </a:r>
          </a:p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PEA/EMD</a:t>
            </a:r>
          </a:p>
          <a:p>
            <a:pPr>
              <a:lnSpc>
                <a:spcPct val="100000"/>
              </a:lnSpc>
            </a:pPr>
            <a:endParaRPr lang="en-US" sz="4000" dirty="0">
              <a:solidFill>
                <a:schemeClr val="accent5">
                  <a:lumMod val="50000"/>
                </a:schemeClr>
              </a:solidFill>
            </a:endParaRPr>
          </a:p>
          <a:p>
            <a:pPr lvl="1">
              <a:lnSpc>
                <a:spcPct val="100000"/>
              </a:lnSpc>
            </a:pPr>
            <a:endParaRPr lang="he-IL" sz="3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6890981" y="1668084"/>
            <a:ext cx="4462819" cy="43945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5" name="Oval 4"/>
          <p:cNvSpPr/>
          <p:nvPr/>
        </p:nvSpPr>
        <p:spPr>
          <a:xfrm>
            <a:off x="7252138" y="2921876"/>
            <a:ext cx="3809372" cy="3140787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C0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7803106" y="4256689"/>
            <a:ext cx="2638568" cy="180597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SCD</a:t>
            </a:r>
            <a:endParaRPr lang="he-IL" sz="2800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46159" y="1813216"/>
            <a:ext cx="1083822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Death</a:t>
            </a:r>
            <a:endParaRPr lang="he-IL" sz="28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99680" y="3202957"/>
            <a:ext cx="2252411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Sudden death</a:t>
            </a:r>
            <a:endParaRPr lang="he-IL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8033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A783E0D4-D9B8-4686-B6CB-BF7470D7CE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49" t="28165" r="51337" b="38915"/>
          <a:stretch/>
        </p:blipFill>
        <p:spPr>
          <a:xfrm>
            <a:off x="2263734" y="786809"/>
            <a:ext cx="7091144" cy="5087000"/>
          </a:xfrm>
          <a:prstGeom prst="rect">
            <a:avLst/>
          </a:prstGeom>
        </p:spPr>
      </p:pic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A1CE1CF3-C4D7-470F-AE0E-976055E85D7D}"/>
              </a:ext>
            </a:extLst>
          </p:cNvPr>
          <p:cNvSpPr txBox="1"/>
          <p:nvPr/>
        </p:nvSpPr>
        <p:spPr>
          <a:xfrm>
            <a:off x="6757866" y="6488668"/>
            <a:ext cx="5511894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err="1"/>
              <a:t>Disertori</a:t>
            </a:r>
            <a:r>
              <a:rPr lang="en-US" dirty="0"/>
              <a:t> et al</a:t>
            </a:r>
            <a:r>
              <a:rPr lang="da-DK" dirty="0"/>
              <a:t> Trends Cardiovasc Med. 2017; 27:363-372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9306890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4773568-4591-4D4D-9A2F-85D5B156B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2436" y="399423"/>
            <a:ext cx="8054794" cy="766916"/>
          </a:xfrm>
          <a:solidFill>
            <a:srgbClr val="D3F2F5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The Challenge</a:t>
            </a:r>
            <a:endParaRPr lang="he-IL" b="1" dirty="0">
              <a:solidFill>
                <a:srgbClr val="002060"/>
              </a:solidFill>
            </a:endParaRP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96468B46-38CC-4645-BEBE-F5E79A7192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934" t="36272" r="32399" b="23298"/>
          <a:stretch/>
        </p:blipFill>
        <p:spPr>
          <a:xfrm>
            <a:off x="2012435" y="1213944"/>
            <a:ext cx="8054795" cy="5135830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C2F036A6-48CE-4550-B8A3-7C686517A6B5}"/>
              </a:ext>
            </a:extLst>
          </p:cNvPr>
          <p:cNvSpPr txBox="1"/>
          <p:nvPr/>
        </p:nvSpPr>
        <p:spPr>
          <a:xfrm>
            <a:off x="9160283" y="6380569"/>
            <a:ext cx="2989793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400" dirty="0" err="1"/>
              <a:t>Wellens</a:t>
            </a:r>
            <a:r>
              <a:rPr lang="en-US" sz="2400" dirty="0"/>
              <a:t> et al EHJ 2014</a:t>
            </a:r>
            <a:endParaRPr lang="he-IL" sz="2400" dirty="0"/>
          </a:p>
        </p:txBody>
      </p:sp>
    </p:spTree>
    <p:extLst>
      <p:ext uri="{BB962C8B-B14F-4D97-AF65-F5344CB8AC3E}">
        <p14:creationId xmlns:p14="http://schemas.microsoft.com/office/powerpoint/2010/main" val="1508007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CE5B022-9A7F-4FAB-A25E-784E8E5EB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1261240"/>
            <a:ext cx="10515600" cy="1011587"/>
          </a:xfrm>
          <a:solidFill>
            <a:srgbClr val="D3F2F5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</a:rPr>
              <a:t>Status of cardiac imaging in Non-ischemic CMP</a:t>
            </a:r>
            <a:endParaRPr lang="he-IL" sz="4800" b="1" dirty="0">
              <a:solidFill>
                <a:srgbClr val="002060"/>
              </a:solidFill>
            </a:endParaRP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652C873F-3AE5-4E8E-976B-B5C2F5C0A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2294450"/>
            <a:ext cx="10515600" cy="3154960"/>
          </a:xfrm>
          <a:solidFill>
            <a:srgbClr val="EAF8FA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Dilated CMP</a:t>
            </a:r>
          </a:p>
          <a:p>
            <a:pPr>
              <a:lnSpc>
                <a:spcPct val="100000"/>
              </a:lnSpc>
            </a:pPr>
            <a:endParaRPr lang="en-US" sz="1000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Hypertrophic CMP</a:t>
            </a:r>
          </a:p>
          <a:p>
            <a:pPr>
              <a:lnSpc>
                <a:spcPct val="100000"/>
              </a:lnSpc>
            </a:pPr>
            <a:endParaRPr lang="en-US" sz="1000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Arrhythmogenic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right ventricular dysplasia</a:t>
            </a:r>
          </a:p>
          <a:p>
            <a:pPr>
              <a:lnSpc>
                <a:spcPct val="100000"/>
              </a:lnSpc>
            </a:pPr>
            <a:endParaRPr lang="en-US" sz="1000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6186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4773568-4591-4D4D-9A2F-85D5B156B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7725" y="702330"/>
            <a:ext cx="9459309" cy="748097"/>
          </a:xfrm>
          <a:solidFill>
            <a:srgbClr val="D3F2F5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</a:rPr>
              <a:t>Limitations of EF</a:t>
            </a:r>
            <a:endParaRPr lang="he-IL" sz="4800" b="1" dirty="0">
              <a:solidFill>
                <a:srgbClr val="002060"/>
              </a:solidFill>
            </a:endParaRP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CE111E7D-D056-4178-BB49-D105A75CE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53" y="1993517"/>
            <a:ext cx="8749271" cy="3965849"/>
          </a:xfrm>
          <a:solidFill>
            <a:srgbClr val="EAF8FA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Loading conditions and heart rate</a:t>
            </a:r>
          </a:p>
          <a:p>
            <a:pPr>
              <a:lnSpc>
                <a:spcPct val="100000"/>
              </a:lnSpc>
            </a:pP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Reproducibility</a:t>
            </a:r>
          </a:p>
          <a:p>
            <a:pPr>
              <a:lnSpc>
                <a:spcPct val="100000"/>
              </a:lnSpc>
            </a:pP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Better to guide all-cause mortality than SCD</a:t>
            </a:r>
          </a:p>
          <a:p>
            <a:pPr>
              <a:lnSpc>
                <a:spcPct val="100000"/>
              </a:lnSpc>
            </a:pP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Majority of SCD cases are not in the severe EF group (Oregon, Maastricht registries)</a:t>
            </a:r>
            <a:endParaRPr lang="he-IL" sz="3600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8EAA632B-C7D6-42C4-997E-BA51FA1396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6654091"/>
              </p:ext>
            </p:extLst>
          </p:nvPr>
        </p:nvGraphicFramePr>
        <p:xfrm>
          <a:off x="8849708" y="1975940"/>
          <a:ext cx="3269202" cy="39822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8" name="Diagramm" r:id="rId4" imgW="3581306" imgH="4114867" progId="MSGraph.Chart.8">
                  <p:embed followColorScheme="full"/>
                </p:oleObj>
              </mc:Choice>
              <mc:Fallback>
                <p:oleObj name="Diagramm" r:id="rId4" imgW="3581306" imgH="4114867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49708" y="1975940"/>
                        <a:ext cx="3269202" cy="3982283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lumMod val="20000"/>
                              <a:lumOff val="80000"/>
                              <a:shade val="30000"/>
                              <a:satMod val="115000"/>
                            </a:schemeClr>
                          </a:gs>
                          <a:gs pos="50000">
                            <a:schemeClr val="accent1">
                              <a:lumMod val="20000"/>
                              <a:lumOff val="80000"/>
                              <a:shade val="67500"/>
                              <a:satMod val="115000"/>
                            </a:schemeClr>
                          </a:gs>
                          <a:gs pos="100000">
                            <a:schemeClr val="accent1">
                              <a:lumMod val="20000"/>
                              <a:lumOff val="80000"/>
                              <a:shade val="100000"/>
                              <a:satMod val="115000"/>
                            </a:schemeClr>
                          </a:gs>
                        </a:gsLst>
                        <a:lin ang="2700000" scaled="1"/>
                        <a:tileRect/>
                      </a:gra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381835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3663C952-A01E-4EDC-A5C5-815C7F589D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32" t="26666" r="22499" b="35124"/>
          <a:stretch/>
        </p:blipFill>
        <p:spPr>
          <a:xfrm>
            <a:off x="3162920" y="42532"/>
            <a:ext cx="6135329" cy="2466197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AE76DE55-8143-4843-8F0B-707DAD1272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033" t="36132" r="31048" b="10394"/>
          <a:stretch/>
        </p:blipFill>
        <p:spPr>
          <a:xfrm>
            <a:off x="297816" y="2939620"/>
            <a:ext cx="5167271" cy="3893575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97668324-3C7E-44DB-845E-C31F810611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113" t="34695" r="26855" b="9964"/>
          <a:stretch/>
        </p:blipFill>
        <p:spPr>
          <a:xfrm>
            <a:off x="5533382" y="2897088"/>
            <a:ext cx="5978014" cy="37952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25134" y="2875822"/>
            <a:ext cx="1821973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/>
              <a:t>Primary endpoint</a:t>
            </a:r>
            <a:endParaRPr lang="he-IL" dirty="0"/>
          </a:p>
        </p:txBody>
      </p:sp>
      <p:sp>
        <p:nvSpPr>
          <p:cNvPr id="3" name="TextBox 2"/>
          <p:cNvSpPr txBox="1"/>
          <p:nvPr/>
        </p:nvSpPr>
        <p:spPr>
          <a:xfrm>
            <a:off x="7210450" y="3439343"/>
            <a:ext cx="4841967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/>
              <a:t>556 patients with </a:t>
            </a:r>
            <a:r>
              <a:rPr lang="en-US" dirty="0" err="1"/>
              <a:t>nonischemic</a:t>
            </a:r>
            <a:r>
              <a:rPr lang="en-US" dirty="0"/>
              <a:t> CMP and EF ≤ 35%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8901256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B87431E7-0877-47DE-927A-30E66BF8AD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936" t="30681" r="27096" b="15843"/>
          <a:stretch/>
        </p:blipFill>
        <p:spPr>
          <a:xfrm>
            <a:off x="1947142" y="786581"/>
            <a:ext cx="8297715" cy="542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7944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4773568-4591-4D4D-9A2F-85D5B156B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1321" y="365126"/>
            <a:ext cx="9395114" cy="748971"/>
          </a:xfrm>
          <a:solidFill>
            <a:srgbClr val="D3F2F5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</a:rPr>
              <a:t>Fibrosis</a:t>
            </a:r>
            <a:r>
              <a:rPr lang="en-US" sz="4800" b="1" dirty="0">
                <a:solidFill>
                  <a:srgbClr val="002060"/>
                </a:solidFill>
              </a:rPr>
              <a:t>: </a:t>
            </a:r>
            <a:r>
              <a:rPr lang="en-US" sz="4000" b="1" dirty="0">
                <a:solidFill>
                  <a:srgbClr val="002060"/>
                </a:solidFill>
              </a:rPr>
              <a:t>Mechanism of Arrhythmia</a:t>
            </a:r>
            <a:endParaRPr lang="he-IL" sz="4000" b="1" dirty="0">
              <a:solidFill>
                <a:srgbClr val="002060"/>
              </a:solidFill>
            </a:endParaRP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B7115B35-66F9-4B84-BCB0-64D51FB85D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90" t="34509" r="52262" b="24954"/>
          <a:stretch/>
        </p:blipFill>
        <p:spPr>
          <a:xfrm>
            <a:off x="74432" y="1795897"/>
            <a:ext cx="4011562" cy="3458551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8847A307-626F-4B67-99EF-E1D0C28D34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926" t="29678" r="21129" b="27168"/>
          <a:stretch/>
        </p:blipFill>
        <p:spPr>
          <a:xfrm>
            <a:off x="4221126" y="1795897"/>
            <a:ext cx="7970874" cy="3458551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2445F90B-3EA8-4521-9282-F478FD70E756}"/>
              </a:ext>
            </a:extLst>
          </p:cNvPr>
          <p:cNvSpPr txBox="1"/>
          <p:nvPr/>
        </p:nvSpPr>
        <p:spPr>
          <a:xfrm>
            <a:off x="6704704" y="6438867"/>
            <a:ext cx="5511894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err="1"/>
              <a:t>Disertori</a:t>
            </a:r>
            <a:r>
              <a:rPr lang="en-US" dirty="0"/>
              <a:t> et al</a:t>
            </a:r>
            <a:r>
              <a:rPr lang="da-DK" dirty="0"/>
              <a:t> Trends Cardiovasc Med. 2017; 27:363-372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8117775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31147F44-A53A-4973-82A8-811A7CF155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20" t="31396" r="45405" b="8818"/>
          <a:stretch/>
        </p:blipFill>
        <p:spPr>
          <a:xfrm>
            <a:off x="663375" y="896579"/>
            <a:ext cx="5222418" cy="50648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63375" y="5592089"/>
            <a:ext cx="353212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1">
            <a:spAutoFit/>
          </a:bodyPr>
          <a:lstStyle/>
          <a:p>
            <a:r>
              <a:rPr lang="en-US" dirty="0"/>
              <a:t>30% of patients with DCM have LGE</a:t>
            </a:r>
            <a:endParaRPr lang="he-IL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19B7EB6F-B900-4AA5-ADEB-A4B0358CD5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21" t="1" b="50643"/>
          <a:stretch/>
        </p:blipFill>
        <p:spPr>
          <a:xfrm>
            <a:off x="5995603" y="896580"/>
            <a:ext cx="5221160" cy="506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8094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DAE1E18A-82A5-40D0-8F4E-C08B04E7F0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13" t="17778" r="32903" b="16272"/>
          <a:stretch/>
        </p:blipFill>
        <p:spPr>
          <a:xfrm>
            <a:off x="295999" y="536185"/>
            <a:ext cx="5234228" cy="5472149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6797A8C8-6DDF-4CA2-A439-4D1091B432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10" t="35412" r="29516" b="18254"/>
          <a:stretch/>
        </p:blipFill>
        <p:spPr>
          <a:xfrm>
            <a:off x="5747384" y="1382233"/>
            <a:ext cx="6148617" cy="40803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635032" y="6454837"/>
            <a:ext cx="236866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/>
              <a:t>Gulati et al. JAMA 2013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997450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9" t="15044" r="32024" b="28120"/>
          <a:stretch/>
        </p:blipFill>
        <p:spPr bwMode="auto">
          <a:xfrm>
            <a:off x="3137338" y="425668"/>
            <a:ext cx="5975132" cy="4680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8" t="75086" r="26999" b="11883"/>
          <a:stretch/>
        </p:blipFill>
        <p:spPr bwMode="auto">
          <a:xfrm>
            <a:off x="1529256" y="5345701"/>
            <a:ext cx="9157066" cy="1239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635032" y="6454837"/>
            <a:ext cx="236866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/>
              <a:t>Gulati et al. JAMA 2013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8577581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409CA04F-C7A1-4A07-8C39-A778F7753E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29" t="20788" r="20162" b="54409"/>
          <a:stretch/>
        </p:blipFill>
        <p:spPr>
          <a:xfrm>
            <a:off x="386321" y="0"/>
            <a:ext cx="7798907" cy="1777617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0F6F0482-9438-460C-9194-74282A56A953}"/>
              </a:ext>
            </a:extLst>
          </p:cNvPr>
          <p:cNvSpPr txBox="1"/>
          <p:nvPr/>
        </p:nvSpPr>
        <p:spPr>
          <a:xfrm>
            <a:off x="7605916" y="6457890"/>
            <a:ext cx="4423583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dirty="0"/>
              <a:t>Halliday et al. circulation 2017; 135:2106</a:t>
            </a:r>
            <a:endParaRPr lang="he-IL" sz="2000" dirty="0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AE08BAEA-F65F-4AEC-8A3B-ABB0FBCC5F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387" t="26236" r="30967" b="18709"/>
          <a:stretch/>
        </p:blipFill>
        <p:spPr>
          <a:xfrm>
            <a:off x="6401891" y="2036351"/>
            <a:ext cx="5627608" cy="4287702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C8E50627-3668-4553-B1AC-D0B176003786}"/>
              </a:ext>
            </a:extLst>
          </p:cNvPr>
          <p:cNvSpPr txBox="1"/>
          <p:nvPr/>
        </p:nvSpPr>
        <p:spPr>
          <a:xfrm>
            <a:off x="185270" y="2115181"/>
            <a:ext cx="6240170" cy="1815882"/>
          </a:xfrm>
          <a:prstGeom prst="rect">
            <a:avLst/>
          </a:prstGeom>
          <a:solidFill>
            <a:srgbClr val="D3F2F5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1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399 patients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Median age 50 </a:t>
            </a:r>
            <a:r>
              <a:rPr lang="en-US" sz="2800" dirty="0" err="1"/>
              <a:t>yrs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C00000"/>
                </a:solidFill>
              </a:rPr>
              <a:t>Median LVEF 50%</a:t>
            </a:r>
            <a:r>
              <a:rPr lang="en-US" sz="2800" dirty="0"/>
              <a:t>, 25% have LGE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Primary endpoint: SCD or aborted SCD</a:t>
            </a:r>
          </a:p>
        </p:txBody>
      </p:sp>
      <p:pic>
        <p:nvPicPr>
          <p:cNvPr id="8" name="תמונה 3">
            <a:extLst>
              <a:ext uri="{FF2B5EF4-FFF2-40B4-BE49-F238E27FC236}">
                <a16:creationId xmlns:a16="http://schemas.microsoft.com/office/drawing/2014/main" id="{0DF8EEAF-4756-41F8-A149-43A2DE63D8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129" t="29964" r="20323" b="34624"/>
          <a:stretch/>
        </p:blipFill>
        <p:spPr>
          <a:xfrm>
            <a:off x="246575" y="4212280"/>
            <a:ext cx="6240170" cy="212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21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7" t="19320" r="30640" b="16296"/>
          <a:stretch/>
        </p:blipFill>
        <p:spPr bwMode="auto">
          <a:xfrm>
            <a:off x="1623848" y="593041"/>
            <a:ext cx="7267903" cy="571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FE2F3B78-7C65-4110-B278-B7BDE6037C23}"/>
              </a:ext>
            </a:extLst>
          </p:cNvPr>
          <p:cNvSpPr txBox="1"/>
          <p:nvPr/>
        </p:nvSpPr>
        <p:spPr>
          <a:xfrm>
            <a:off x="7742547" y="6457890"/>
            <a:ext cx="4423583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dirty="0"/>
              <a:t>Halliday et al. circulation 2017; 135:2106</a:t>
            </a:r>
            <a:endParaRPr lang="he-IL" sz="2000" dirty="0"/>
          </a:p>
        </p:txBody>
      </p:sp>
    </p:spTree>
    <p:extLst>
      <p:ext uri="{BB962C8B-B14F-4D97-AF65-F5344CB8AC3E}">
        <p14:creationId xmlns:p14="http://schemas.microsoft.com/office/powerpoint/2010/main" val="256461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CE5B022-9A7F-4FAB-A25E-784E8E5EB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1128842"/>
            <a:ext cx="10515600" cy="1133476"/>
          </a:xfrm>
          <a:solidFill>
            <a:srgbClr val="D3F2F5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</a:rPr>
              <a:t>Status of cardiac imaging in Non-ischemic CMP</a:t>
            </a:r>
            <a:endParaRPr lang="he-IL" sz="4800" b="1" dirty="0">
              <a:solidFill>
                <a:srgbClr val="002060"/>
              </a:solidFill>
            </a:endParaRP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652C873F-3AE5-4E8E-976B-B5C2F5C0A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2283940"/>
            <a:ext cx="10515600" cy="3154960"/>
          </a:xfrm>
          <a:solidFill>
            <a:srgbClr val="EAF8FA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Dilated CMP</a:t>
            </a:r>
          </a:p>
          <a:p>
            <a:pPr>
              <a:lnSpc>
                <a:spcPct val="100000"/>
              </a:lnSpc>
            </a:pPr>
            <a:endParaRPr lang="en-US" sz="1000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rgbClr val="C00000"/>
                </a:solidFill>
              </a:rPr>
              <a:t>Hypertrophic CMP</a:t>
            </a:r>
          </a:p>
          <a:p>
            <a:pPr>
              <a:lnSpc>
                <a:spcPct val="100000"/>
              </a:lnSpc>
            </a:pPr>
            <a:endParaRPr lang="en-US" sz="1000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Arrhythmogenic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right ventricular dysplasia</a:t>
            </a:r>
          </a:p>
          <a:p>
            <a:pPr>
              <a:lnSpc>
                <a:spcPct val="100000"/>
              </a:lnSpc>
            </a:pPr>
            <a:endParaRPr lang="en-US" sz="1000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178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4773568-4591-4D4D-9A2F-85D5B156B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337"/>
            <a:ext cx="10515600" cy="895351"/>
          </a:xfrm>
          <a:solidFill>
            <a:srgbClr val="D3F2F5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</a:rPr>
              <a:t>3D Imaging</a:t>
            </a:r>
            <a:endParaRPr lang="he-IL" sz="4800" b="1" dirty="0">
              <a:solidFill>
                <a:srgbClr val="002060"/>
              </a:solidFill>
            </a:endParaRP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CE111E7D-D056-4178-BB49-D105A75CE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1325"/>
            <a:ext cx="10515600" cy="4351338"/>
          </a:xfrm>
          <a:solidFill>
            <a:srgbClr val="EAF8FA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de-DE" sz="4000" b="1" dirty="0">
                <a:solidFill>
                  <a:schemeClr val="accent5">
                    <a:lumMod val="50000"/>
                  </a:schemeClr>
                </a:solidFill>
              </a:rPr>
              <a:t>MRI</a:t>
            </a:r>
          </a:p>
          <a:p>
            <a:pPr lvl="1">
              <a:lnSpc>
                <a:spcPct val="100000"/>
              </a:lnSpc>
            </a:pPr>
            <a:r>
              <a:rPr lang="de-DE" sz="3600" dirty="0">
                <a:solidFill>
                  <a:schemeClr val="accent5">
                    <a:lumMod val="50000"/>
                  </a:schemeClr>
                </a:solidFill>
              </a:rPr>
              <a:t>Goldstandard for LV and RV volume measurement</a:t>
            </a:r>
          </a:p>
          <a:p>
            <a:pPr lvl="1">
              <a:lnSpc>
                <a:spcPct val="100000"/>
              </a:lnSpc>
            </a:pPr>
            <a:r>
              <a:rPr lang="de-DE" sz="3600" dirty="0">
                <a:solidFill>
                  <a:schemeClr val="accent5">
                    <a:lumMod val="50000"/>
                  </a:schemeClr>
                </a:solidFill>
              </a:rPr>
              <a:t>LGE</a:t>
            </a:r>
            <a:r>
              <a:rPr lang="ar-AE" sz="3600" dirty="0">
                <a:solidFill>
                  <a:schemeClr val="accent5">
                    <a:lumMod val="50000"/>
                  </a:schemeClr>
                </a:solidFill>
              </a:rPr>
              <a:t>:</a:t>
            </a:r>
            <a:r>
              <a:rPr lang="de-DE" sz="3600" dirty="0">
                <a:solidFill>
                  <a:schemeClr val="accent5">
                    <a:lumMod val="50000"/>
                  </a:schemeClr>
                </a:solidFill>
              </a:rPr>
              <a:t>Quantification of scar</a:t>
            </a:r>
          </a:p>
          <a:p>
            <a:pPr lvl="1">
              <a:lnSpc>
                <a:spcPct val="100000"/>
              </a:lnSpc>
            </a:pPr>
            <a:r>
              <a:rPr lang="de-DE" sz="3600" dirty="0">
                <a:solidFill>
                  <a:schemeClr val="accent5">
                    <a:lumMod val="50000"/>
                  </a:schemeClr>
                </a:solidFill>
              </a:rPr>
              <a:t>T1 mapping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: diffuse myocardial disease</a:t>
            </a:r>
          </a:p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CT</a:t>
            </a:r>
          </a:p>
          <a:p>
            <a:pPr lvl="1">
              <a:lnSpc>
                <a:spcPct val="100000"/>
              </a:lnSpc>
            </a:pP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Excellent spatial resolution</a:t>
            </a:r>
          </a:p>
          <a:p>
            <a:pPr lvl="1">
              <a:lnSpc>
                <a:spcPct val="100000"/>
              </a:lnSpc>
            </a:pP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High negative predictive value &amp; high sensitivity</a:t>
            </a:r>
            <a:endParaRPr lang="de-DE" sz="3600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de-DE" sz="4000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he-IL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53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4773568-4591-4D4D-9A2F-85D5B156B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915" y="764274"/>
            <a:ext cx="10909739" cy="518615"/>
          </a:xfrm>
          <a:solidFill>
            <a:srgbClr val="D3F2F5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ECG much less sensitive for LVH than MRI</a:t>
            </a:r>
            <a:endParaRPr lang="he-IL" sz="4000" b="1" dirty="0">
              <a:solidFill>
                <a:srgbClr val="00206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" t="26956" r="15369" b="27803"/>
          <a:stretch/>
        </p:blipFill>
        <p:spPr bwMode="auto">
          <a:xfrm>
            <a:off x="677915" y="1399670"/>
            <a:ext cx="10909739" cy="3799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84840" y="6385320"/>
            <a:ext cx="4784067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/>
              <a:t>Jain A et al. Am Heart J 2010; 2010; 159: 652-658</a:t>
            </a:r>
            <a:endParaRPr lang="he-IL" dirty="0"/>
          </a:p>
        </p:txBody>
      </p:sp>
      <p:sp>
        <p:nvSpPr>
          <p:cNvPr id="5" name="TextBox 4"/>
          <p:cNvSpPr txBox="1"/>
          <p:nvPr/>
        </p:nvSpPr>
        <p:spPr>
          <a:xfrm>
            <a:off x="4251510" y="5530862"/>
            <a:ext cx="145042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/>
              <a:t>5.7 – 26%</a:t>
            </a:r>
            <a:endParaRPr lang="he-IL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921270" y="5545244"/>
            <a:ext cx="186033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/>
              <a:t>88.7 – 99.2%</a:t>
            </a:r>
            <a:endParaRPr lang="he-IL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9738769" y="5544510"/>
            <a:ext cx="192246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/>
              <a:t>0.52 – 0.59</a:t>
            </a:r>
            <a:endParaRPr lang="he-IL" sz="2400" b="1" dirty="0"/>
          </a:p>
        </p:txBody>
      </p:sp>
    </p:spTree>
    <p:extLst>
      <p:ext uri="{BB962C8B-B14F-4D97-AF65-F5344CB8AC3E}">
        <p14:creationId xmlns:p14="http://schemas.microsoft.com/office/powerpoint/2010/main" val="36706849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5331" y="365126"/>
            <a:ext cx="4960669" cy="786780"/>
          </a:xfrm>
          <a:solidFill>
            <a:srgbClr val="D3F2F5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Discrepancy in extent of hypertrophy as detected on MRI vs Echo</a:t>
            </a:r>
            <a:endParaRPr lang="he-IL" sz="2800" b="1" dirty="0">
              <a:solidFill>
                <a:srgbClr val="00206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434" t="18899" r="19481" b="12133"/>
          <a:stretch/>
        </p:blipFill>
        <p:spPr bwMode="auto">
          <a:xfrm>
            <a:off x="1135331" y="1323619"/>
            <a:ext cx="4987965" cy="4665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45545" y="6450471"/>
            <a:ext cx="4846455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dirty="0" err="1"/>
              <a:t>Hindieh</a:t>
            </a:r>
            <a:r>
              <a:rPr lang="en-US" sz="2000" dirty="0"/>
              <a:t> W et al. </a:t>
            </a:r>
            <a:r>
              <a:rPr lang="en-US" sz="2000" dirty="0" err="1"/>
              <a:t>Curr</a:t>
            </a:r>
            <a:r>
              <a:rPr lang="en-US" sz="2000" dirty="0"/>
              <a:t> </a:t>
            </a:r>
            <a:r>
              <a:rPr lang="en-US" sz="2000" dirty="0" err="1"/>
              <a:t>Cardiol</a:t>
            </a:r>
            <a:r>
              <a:rPr lang="en-US" sz="2000" dirty="0"/>
              <a:t> Rep 2017;19:81</a:t>
            </a:r>
            <a:endParaRPr lang="he-IL" sz="2000" dirty="0"/>
          </a:p>
        </p:txBody>
      </p:sp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89E36248-F028-4CC8-951A-FE9D2D48660A}"/>
              </a:ext>
            </a:extLst>
          </p:cNvPr>
          <p:cNvGrpSpPr/>
          <p:nvPr/>
        </p:nvGrpSpPr>
        <p:grpSpPr>
          <a:xfrm>
            <a:off x="6550615" y="365126"/>
            <a:ext cx="4665362" cy="5623854"/>
            <a:chOff x="6550615" y="365126"/>
            <a:chExt cx="4665362" cy="5623854"/>
          </a:xfrm>
        </p:grpSpPr>
        <p:pic>
          <p:nvPicPr>
            <p:cNvPr id="5" name="Alajati-QuadScreen.avi">
              <a:hlinkClick r:id="" action="ppaction://media"/>
              <a:extLst>
                <a:ext uri="{FF2B5EF4-FFF2-40B4-BE49-F238E27FC236}">
                  <a16:creationId xmlns:a16="http://schemas.microsoft.com/office/drawing/2014/main" id="{528E52F7-BA80-4483-9BB6-F61BE37A6B72}"/>
                </a:ext>
              </a:extLst>
            </p:cNvPr>
            <p:cNvPicPr>
              <a:picLocks noChangeAspect="1" noChangeArrowheads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link="rId1"/>
                </p:ext>
              </p:ext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550615" y="1323619"/>
              <a:ext cx="4665362" cy="4665361"/>
            </a:xfrm>
            <a:prstGeom prst="rect">
              <a:avLst/>
            </a:prstGeom>
            <a:ln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827FEA2B-B6DD-4D0F-B3E7-D620C3372B24}"/>
                </a:ext>
              </a:extLst>
            </p:cNvPr>
            <p:cNvSpPr txBox="1">
              <a:spLocks/>
            </p:cNvSpPr>
            <p:nvPr/>
          </p:nvSpPr>
          <p:spPr>
            <a:xfrm>
              <a:off x="6550615" y="365126"/>
              <a:ext cx="4665362" cy="786780"/>
            </a:xfrm>
            <a:prstGeom prst="rect">
              <a:avLst/>
            </a:prstGeom>
            <a:solidFill>
              <a:srgbClr val="D3F2F5"/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 vert="horz" lIns="91440" tIns="45720" rIns="91440" bIns="45720" rtlCol="0" anchor="ctr">
              <a:normAutofit fontScale="82500"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Representative example of LGE enhancement in the insertion points</a:t>
              </a:r>
              <a:endParaRPr lang="he-IL" sz="2800" b="1" dirty="0">
                <a:solidFill>
                  <a:srgbClr val="002060"/>
                </a:solidFill>
              </a:endParaRPr>
            </a:p>
          </p:txBody>
        </p:sp>
        <p:cxnSp>
          <p:nvCxnSpPr>
            <p:cNvPr id="7" name="מחבר חץ ישר 6">
              <a:extLst>
                <a:ext uri="{FF2B5EF4-FFF2-40B4-BE49-F238E27FC236}">
                  <a16:creationId xmlns:a16="http://schemas.microsoft.com/office/drawing/2014/main" id="{4F669E5F-5A09-492E-8151-77BDD0C33D51}"/>
                </a:ext>
              </a:extLst>
            </p:cNvPr>
            <p:cNvCxnSpPr>
              <a:cxnSpLocks/>
            </p:cNvCxnSpPr>
            <p:nvPr/>
          </p:nvCxnSpPr>
          <p:spPr>
            <a:xfrm>
              <a:off x="7212385" y="4021393"/>
              <a:ext cx="266319" cy="169914"/>
            </a:xfrm>
            <a:prstGeom prst="straightConnector1">
              <a:avLst/>
            </a:prstGeom>
            <a:ln w="349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מחבר חץ ישר 12">
              <a:extLst>
                <a:ext uri="{FF2B5EF4-FFF2-40B4-BE49-F238E27FC236}">
                  <a16:creationId xmlns:a16="http://schemas.microsoft.com/office/drawing/2014/main" id="{311695E3-077A-4C25-B771-C2ECCEEB349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20732" y="5435573"/>
              <a:ext cx="92558" cy="217975"/>
            </a:xfrm>
            <a:prstGeom prst="straightConnector1">
              <a:avLst/>
            </a:prstGeom>
            <a:ln w="349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9745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45" t="29521" r="7802" b="14845"/>
          <a:stretch/>
        </p:blipFill>
        <p:spPr bwMode="auto">
          <a:xfrm>
            <a:off x="309977" y="997584"/>
            <a:ext cx="7121408" cy="5860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18678" y="6396335"/>
            <a:ext cx="4173322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400" dirty="0"/>
              <a:t>Weng  Z et al. JACC 2016;9:1392</a:t>
            </a:r>
            <a:endParaRPr lang="he-IL" sz="2400" dirty="0"/>
          </a:p>
        </p:txBody>
      </p:sp>
      <p:sp>
        <p:nvSpPr>
          <p:cNvPr id="6" name="TextBox 5"/>
          <p:cNvSpPr txBox="1"/>
          <p:nvPr/>
        </p:nvSpPr>
        <p:spPr>
          <a:xfrm flipH="1">
            <a:off x="7673123" y="2146598"/>
            <a:ext cx="4094328" cy="2898896"/>
          </a:xfrm>
          <a:prstGeom prst="rect">
            <a:avLst/>
          </a:prstGeom>
          <a:solidFill>
            <a:srgbClr val="EAF8FA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>
                <a:solidFill>
                  <a:schemeClr val="accent5">
                    <a:lumMod val="50000"/>
                  </a:schemeClr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2800" dirty="0"/>
              <a:t>Current strategies for identifying high-risk patients are </a:t>
            </a:r>
            <a:r>
              <a:rPr lang="en-US" sz="2800" i="1" dirty="0"/>
              <a:t>incomplete</a:t>
            </a:r>
          </a:p>
          <a:p>
            <a:r>
              <a:rPr lang="en-US" sz="2800" dirty="0"/>
              <a:t>Cardiac MRI has been applied in </a:t>
            </a:r>
            <a:r>
              <a:rPr lang="en-US" sz="2800" i="1" dirty="0"/>
              <a:t>diagnosis</a:t>
            </a:r>
            <a:r>
              <a:rPr lang="en-US" sz="2800" dirty="0"/>
              <a:t> and </a:t>
            </a:r>
            <a:r>
              <a:rPr lang="en-US" sz="2800" i="1" dirty="0"/>
              <a:t>prognosis</a:t>
            </a:r>
            <a:endParaRPr lang="he-IL" sz="2800" i="1" dirty="0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34773568-4591-4D4D-9A2F-85D5B156B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781" y="144314"/>
            <a:ext cx="11342670" cy="651443"/>
          </a:xfrm>
          <a:solidFill>
            <a:srgbClr val="D3F2F5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Prognostic value of LGE-MRI in HCM</a:t>
            </a:r>
            <a:endParaRPr lang="he-IL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0210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884" y="963847"/>
            <a:ext cx="11885072" cy="738461"/>
          </a:xfrm>
          <a:solidFill>
            <a:srgbClr val="D3F2F5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</a:rPr>
              <a:t>Characteristics of Studies in the Meta-analysis</a:t>
            </a:r>
            <a:endParaRPr lang="he-IL" sz="48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3" t="57262" r="20526" b="14561"/>
          <a:stretch/>
        </p:blipFill>
        <p:spPr bwMode="auto">
          <a:xfrm>
            <a:off x="141884" y="1733838"/>
            <a:ext cx="11885072" cy="3216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16031" y="5256505"/>
            <a:ext cx="5936777" cy="871340"/>
          </a:xfrm>
          <a:prstGeom prst="rect">
            <a:avLst/>
          </a:prstGeom>
          <a:solidFill>
            <a:srgbClr val="EAF8FA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228600" indent="-22860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accent5">
                    <a:lumMod val="50000"/>
                  </a:schemeClr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2000" dirty="0"/>
              <a:t>2993 patients, 55% were LGE positive</a:t>
            </a:r>
          </a:p>
          <a:p>
            <a:r>
              <a:rPr lang="en-US" sz="2000" dirty="0"/>
              <a:t>All studies at 1.5 Tesla. Visual interpretation of LGE</a:t>
            </a:r>
            <a:endParaRPr lang="he-IL" sz="2000" dirty="0"/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33F102CA-489B-4626-AFFE-1E0263CE0388}"/>
              </a:ext>
            </a:extLst>
          </p:cNvPr>
          <p:cNvSpPr txBox="1"/>
          <p:nvPr/>
        </p:nvSpPr>
        <p:spPr>
          <a:xfrm>
            <a:off x="8018678" y="6396335"/>
            <a:ext cx="4173322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400" dirty="0"/>
              <a:t>Weng  Z et al. JACC 2016;9:1392</a:t>
            </a:r>
            <a:endParaRPr lang="he-IL" sz="2400" dirty="0"/>
          </a:p>
        </p:txBody>
      </p:sp>
    </p:spTree>
    <p:extLst>
      <p:ext uri="{BB962C8B-B14F-4D97-AF65-F5344CB8AC3E}">
        <p14:creationId xmlns:p14="http://schemas.microsoft.com/office/powerpoint/2010/main" val="34267919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2" t="14818" r="21477" b="7626"/>
          <a:stretch/>
        </p:blipFill>
        <p:spPr bwMode="auto">
          <a:xfrm>
            <a:off x="787316" y="330612"/>
            <a:ext cx="8343999" cy="6325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787316" y="316964"/>
            <a:ext cx="4972022" cy="1511837"/>
            <a:chOff x="1797268" y="235076"/>
            <a:chExt cx="4972022" cy="1511837"/>
          </a:xfrm>
        </p:grpSpPr>
        <p:sp>
          <p:nvSpPr>
            <p:cNvPr id="4" name="Rounded Rectangle 3"/>
            <p:cNvSpPr/>
            <p:nvPr/>
          </p:nvSpPr>
          <p:spPr>
            <a:xfrm>
              <a:off x="1838212" y="1514899"/>
              <a:ext cx="4931078" cy="232014"/>
            </a:xfrm>
            <a:prstGeom prst="roundRect">
              <a:avLst/>
            </a:prstGeom>
            <a:noFill/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b="1" dirty="0">
                <a:solidFill>
                  <a:srgbClr val="C00000"/>
                </a:solidFill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797268" y="235076"/>
              <a:ext cx="1259831" cy="232014"/>
            </a:xfrm>
            <a:prstGeom prst="roundRect">
              <a:avLst/>
            </a:prstGeom>
            <a:noFill/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03236" y="1875108"/>
            <a:ext cx="4972022" cy="1470893"/>
            <a:chOff x="1813188" y="1793220"/>
            <a:chExt cx="4972022" cy="1470893"/>
          </a:xfrm>
        </p:grpSpPr>
        <p:sp>
          <p:nvSpPr>
            <p:cNvPr id="7" name="Rounded Rectangle 6"/>
            <p:cNvSpPr/>
            <p:nvPr/>
          </p:nvSpPr>
          <p:spPr>
            <a:xfrm>
              <a:off x="1854132" y="3032099"/>
              <a:ext cx="4931078" cy="232014"/>
            </a:xfrm>
            <a:prstGeom prst="roundRect">
              <a:avLst/>
            </a:prstGeom>
            <a:noFill/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b="1" dirty="0">
                <a:solidFill>
                  <a:srgbClr val="C00000"/>
                </a:solidFill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1813188" y="1793220"/>
              <a:ext cx="1259831" cy="232014"/>
            </a:xfrm>
            <a:prstGeom prst="roundRect">
              <a:avLst/>
            </a:prstGeom>
            <a:noFill/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19156" y="3392308"/>
            <a:ext cx="4972022" cy="1661965"/>
            <a:chOff x="1829108" y="3310420"/>
            <a:chExt cx="4972022" cy="1661965"/>
          </a:xfrm>
        </p:grpSpPr>
        <p:sp>
          <p:nvSpPr>
            <p:cNvPr id="9" name="Rounded Rectangle 8"/>
            <p:cNvSpPr/>
            <p:nvPr/>
          </p:nvSpPr>
          <p:spPr>
            <a:xfrm>
              <a:off x="1870052" y="4740371"/>
              <a:ext cx="4931078" cy="232014"/>
            </a:xfrm>
            <a:prstGeom prst="roundRect">
              <a:avLst/>
            </a:prstGeom>
            <a:noFill/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b="1" dirty="0">
                <a:solidFill>
                  <a:srgbClr val="C00000"/>
                </a:solidFill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829108" y="3310420"/>
              <a:ext cx="1259831" cy="232014"/>
            </a:xfrm>
            <a:prstGeom prst="roundRect">
              <a:avLst/>
            </a:prstGeom>
            <a:noFill/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1428" y="5059636"/>
            <a:ext cx="4972022" cy="1429949"/>
            <a:chOff x="1831380" y="4977748"/>
            <a:chExt cx="4972022" cy="1429949"/>
          </a:xfrm>
        </p:grpSpPr>
        <p:sp>
          <p:nvSpPr>
            <p:cNvPr id="11" name="Rounded Rectangle 10"/>
            <p:cNvSpPr/>
            <p:nvPr/>
          </p:nvSpPr>
          <p:spPr>
            <a:xfrm>
              <a:off x="1872324" y="6175683"/>
              <a:ext cx="4931078" cy="232014"/>
            </a:xfrm>
            <a:prstGeom prst="roundRect">
              <a:avLst/>
            </a:prstGeom>
            <a:noFill/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b="1" dirty="0">
                <a:solidFill>
                  <a:srgbClr val="C00000"/>
                </a:solidFill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1831380" y="4977748"/>
              <a:ext cx="1259831" cy="180000"/>
            </a:xfrm>
            <a:prstGeom prst="roundRect">
              <a:avLst/>
            </a:prstGeom>
            <a:noFill/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16" name="TextBox 4">
            <a:extLst>
              <a:ext uri="{FF2B5EF4-FFF2-40B4-BE49-F238E27FC236}">
                <a16:creationId xmlns:a16="http://schemas.microsoft.com/office/drawing/2014/main" id="{F15519B7-DAA1-48BE-9910-955E16FF8D5E}"/>
              </a:ext>
            </a:extLst>
          </p:cNvPr>
          <p:cNvSpPr txBox="1"/>
          <p:nvPr/>
        </p:nvSpPr>
        <p:spPr>
          <a:xfrm>
            <a:off x="8712363" y="6448885"/>
            <a:ext cx="3516412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dirty="0"/>
              <a:t>Weng  Z et al. JACC 2016;9:1392</a:t>
            </a:r>
            <a:endParaRPr lang="he-IL" sz="2000" dirty="0"/>
          </a:p>
        </p:txBody>
      </p:sp>
    </p:spTree>
    <p:extLst>
      <p:ext uri="{BB962C8B-B14F-4D97-AF65-F5344CB8AC3E}">
        <p14:creationId xmlns:p14="http://schemas.microsoft.com/office/powerpoint/2010/main" val="2660346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6886"/>
            <a:ext cx="10515600" cy="1040594"/>
          </a:xfrm>
          <a:solidFill>
            <a:srgbClr val="D3F2F5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Sudden Death and All cause Mortality as Predicted by Quantification of LGE</a:t>
            </a:r>
            <a:endParaRPr lang="he-IL" sz="3600" b="1" dirty="0">
              <a:solidFill>
                <a:srgbClr val="00206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12" t="37117" r="20000" b="15940"/>
          <a:stretch/>
        </p:blipFill>
        <p:spPr bwMode="auto">
          <a:xfrm>
            <a:off x="846159" y="1351127"/>
            <a:ext cx="6753655" cy="5415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CD766232-3109-4D12-B17A-6150ED89945C}"/>
              </a:ext>
            </a:extLst>
          </p:cNvPr>
          <p:cNvSpPr txBox="1"/>
          <p:nvPr/>
        </p:nvSpPr>
        <p:spPr>
          <a:xfrm>
            <a:off x="8670317" y="6448885"/>
            <a:ext cx="3516412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dirty="0"/>
              <a:t>Weng  Z et al. JACC 2016;9:1392</a:t>
            </a:r>
            <a:endParaRPr lang="he-IL" sz="2000" dirty="0"/>
          </a:p>
        </p:txBody>
      </p:sp>
    </p:spTree>
    <p:extLst>
      <p:ext uri="{BB962C8B-B14F-4D97-AF65-F5344CB8AC3E}">
        <p14:creationId xmlns:p14="http://schemas.microsoft.com/office/powerpoint/2010/main" val="23585970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62454"/>
            <a:ext cx="10515600" cy="820435"/>
          </a:xfrm>
          <a:solidFill>
            <a:srgbClr val="D3F2F5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The amount of LGE outperform current guideline-recommended criteria for SCD</a:t>
            </a:r>
            <a:endParaRPr lang="he-IL" sz="24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75486" y="6447724"/>
            <a:ext cx="3387594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dirty="0"/>
              <a:t>Freitas et al. JCMR 2019; 12:50</a:t>
            </a:r>
            <a:endParaRPr lang="he-IL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25" t="22379" r="19403" b="40736"/>
          <a:stretch/>
        </p:blipFill>
        <p:spPr bwMode="auto">
          <a:xfrm>
            <a:off x="246909" y="2884989"/>
            <a:ext cx="3450885" cy="30988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4" t="47817" r="19353" b="18547"/>
          <a:stretch/>
        </p:blipFill>
        <p:spPr bwMode="auto">
          <a:xfrm>
            <a:off x="8086995" y="2884989"/>
            <a:ext cx="3813852" cy="30821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25" t="61954" r="19403" b="4614"/>
          <a:stretch/>
        </p:blipFill>
        <p:spPr bwMode="auto">
          <a:xfrm>
            <a:off x="3979797" y="2901342"/>
            <a:ext cx="3763477" cy="30632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826173" y="1385324"/>
            <a:ext cx="8253246" cy="1242265"/>
          </a:xfrm>
          <a:prstGeom prst="rect">
            <a:avLst/>
          </a:prstGeom>
          <a:solidFill>
            <a:srgbClr val="EAF8FA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228600" indent="-22860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accent5">
                    <a:lumMod val="50000"/>
                  </a:schemeClr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1800" dirty="0"/>
              <a:t>Multicenter retrospective analysis of 493 HCM patients</a:t>
            </a:r>
          </a:p>
          <a:p>
            <a:r>
              <a:rPr lang="en-US" sz="1800" dirty="0"/>
              <a:t>LGE present in 79% of patients</a:t>
            </a:r>
          </a:p>
          <a:p>
            <a:r>
              <a:rPr lang="en-US" sz="1800" dirty="0"/>
              <a:t>Endpoint: composite of SCD, aborted SCD, sustained VT, appropriate ICD discharge</a:t>
            </a:r>
          </a:p>
        </p:txBody>
      </p:sp>
    </p:spTree>
    <p:extLst>
      <p:ext uri="{BB962C8B-B14F-4D97-AF65-F5344CB8AC3E}">
        <p14:creationId xmlns:p14="http://schemas.microsoft.com/office/powerpoint/2010/main" val="37108066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4360910B-4572-4FEF-95A1-0BEE7FE60B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17" t="25892" r="16802" b="13023"/>
          <a:stretch/>
        </p:blipFill>
        <p:spPr>
          <a:xfrm>
            <a:off x="233918" y="219634"/>
            <a:ext cx="6096000" cy="3193916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53B7BA05-EBC0-4FA0-996E-0A62202134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57" t="42480" r="21948" b="8062"/>
          <a:stretch/>
        </p:blipFill>
        <p:spPr>
          <a:xfrm>
            <a:off x="6475227" y="234855"/>
            <a:ext cx="5326913" cy="3194145"/>
          </a:xfrm>
          <a:prstGeom prst="rect">
            <a:avLst/>
          </a:prstGeom>
        </p:spPr>
      </p:pic>
      <p:grpSp>
        <p:nvGrpSpPr>
          <p:cNvPr id="3" name="קבוצה 2">
            <a:extLst>
              <a:ext uri="{FF2B5EF4-FFF2-40B4-BE49-F238E27FC236}">
                <a16:creationId xmlns:a16="http://schemas.microsoft.com/office/drawing/2014/main" id="{34481ACF-F30A-44EB-96F2-6EFC29F4BC75}"/>
              </a:ext>
            </a:extLst>
          </p:cNvPr>
          <p:cNvGrpSpPr/>
          <p:nvPr/>
        </p:nvGrpSpPr>
        <p:grpSpPr>
          <a:xfrm>
            <a:off x="914400" y="3444450"/>
            <a:ext cx="10560727" cy="3376338"/>
            <a:chOff x="914400" y="3444450"/>
            <a:chExt cx="10560727" cy="3376338"/>
          </a:xfrm>
        </p:grpSpPr>
        <p:pic>
          <p:nvPicPr>
            <p:cNvPr id="5" name="תמונה 4">
              <a:extLst>
                <a:ext uri="{FF2B5EF4-FFF2-40B4-BE49-F238E27FC236}">
                  <a16:creationId xmlns:a16="http://schemas.microsoft.com/office/drawing/2014/main" id="{C120E3E0-C86F-4C4E-A91E-77C2FC56C7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2384" t="31163" r="18721" b="14108"/>
            <a:stretch/>
          </p:blipFill>
          <p:spPr>
            <a:xfrm>
              <a:off x="7209272" y="3444450"/>
              <a:ext cx="4265855" cy="3376338"/>
            </a:xfrm>
            <a:prstGeom prst="rect">
              <a:avLst/>
            </a:prstGeom>
          </p:spPr>
        </p:pic>
        <p:pic>
          <p:nvPicPr>
            <p:cNvPr id="7" name="תמונה 6">
              <a:extLst>
                <a:ext uri="{FF2B5EF4-FFF2-40B4-BE49-F238E27FC236}">
                  <a16:creationId xmlns:a16="http://schemas.microsoft.com/office/drawing/2014/main" id="{2A141D55-FED5-4CCC-930C-F4BAC0FF24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2616" t="8915" r="19273" b="38992"/>
            <a:stretch/>
          </p:blipFill>
          <p:spPr>
            <a:xfrm>
              <a:off x="914400" y="3444450"/>
              <a:ext cx="4391247" cy="33763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91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FBE93537-8503-4611-ABE7-33C0E4513A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06" t="54107" r="44719" b="7566"/>
          <a:stretch/>
        </p:blipFill>
        <p:spPr>
          <a:xfrm>
            <a:off x="6091640" y="3051008"/>
            <a:ext cx="5130227" cy="3426847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929A6167-3342-419B-99D6-32C04948DE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06" t="20075" r="44719" b="45893"/>
          <a:stretch/>
        </p:blipFill>
        <p:spPr>
          <a:xfrm>
            <a:off x="995354" y="3300840"/>
            <a:ext cx="4935186" cy="2927181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10DEFB4D-CE9C-4AD7-A193-061798E4FA69}"/>
              </a:ext>
            </a:extLst>
          </p:cNvPr>
          <p:cNvSpPr txBox="1"/>
          <p:nvPr/>
        </p:nvSpPr>
        <p:spPr>
          <a:xfrm>
            <a:off x="8549977" y="6477856"/>
            <a:ext cx="3642023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/>
              <a:t>Chan et al. Circulation 2014;130: 484</a:t>
            </a:r>
            <a:endParaRPr lang="he-IL" dirty="0"/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4B992897-DE6D-4CB8-B5E2-CB10D5A2AB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769" t="22922" r="16910" b="25993"/>
          <a:stretch/>
        </p:blipFill>
        <p:spPr>
          <a:xfrm>
            <a:off x="2552694" y="10812"/>
            <a:ext cx="6755693" cy="292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9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B3B2F3A-C122-4EC3-BA1F-5B10777E0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3851"/>
            <a:ext cx="10515600" cy="821933"/>
          </a:xfrm>
          <a:solidFill>
            <a:srgbClr val="EAF8FA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Mechanism of Arrhythmia in HCM</a:t>
            </a:r>
            <a:endParaRPr lang="he-IL" sz="3600" b="1" dirty="0">
              <a:solidFill>
                <a:srgbClr val="002060"/>
              </a:solidFill>
            </a:endParaRP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311C45BE-5ED5-4814-AE4C-822559169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715553"/>
          </a:xfrm>
          <a:solidFill>
            <a:srgbClr val="D3F2F5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r>
              <a:rPr lang="en-US" sz="4800" dirty="0"/>
              <a:t>Fibrosis</a:t>
            </a:r>
          </a:p>
          <a:p>
            <a:r>
              <a:rPr lang="en-US" sz="4800" dirty="0"/>
              <a:t>Ischemia</a:t>
            </a:r>
          </a:p>
          <a:p>
            <a:r>
              <a:rPr lang="en-US" sz="4800" dirty="0"/>
              <a:t>Repetitive ischemia may cause fibrosis?</a:t>
            </a:r>
            <a:endParaRPr lang="he-IL" sz="4800" dirty="0"/>
          </a:p>
        </p:txBody>
      </p:sp>
    </p:spTree>
    <p:extLst>
      <p:ext uri="{BB962C8B-B14F-4D97-AF65-F5344CB8AC3E}">
        <p14:creationId xmlns:p14="http://schemas.microsoft.com/office/powerpoint/2010/main" val="278229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46" t="26010" r="3545" b="37626"/>
          <a:stretch/>
        </p:blipFill>
        <p:spPr bwMode="auto">
          <a:xfrm>
            <a:off x="4010924" y="2147222"/>
            <a:ext cx="4355310" cy="3026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7338" t="39788" r="46331" b="31344"/>
          <a:stretch/>
        </p:blipFill>
        <p:spPr bwMode="auto">
          <a:xfrm>
            <a:off x="8763328" y="5475240"/>
            <a:ext cx="3296130" cy="1287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8279" t="69894" r="47776"/>
          <a:stretch/>
        </p:blipFill>
        <p:spPr bwMode="auto">
          <a:xfrm>
            <a:off x="8763328" y="289067"/>
            <a:ext cx="3296130" cy="1415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56054" t="69894"/>
          <a:stretch/>
        </p:blipFill>
        <p:spPr bwMode="auto">
          <a:xfrm>
            <a:off x="8763328" y="1704403"/>
            <a:ext cx="3300419" cy="1417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53669" t="39788" b="31344"/>
          <a:stretch/>
        </p:blipFill>
        <p:spPr bwMode="auto">
          <a:xfrm>
            <a:off x="8763328" y="4187932"/>
            <a:ext cx="3296131" cy="1287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72" t="11508" r="3335" b="70947"/>
          <a:stretch/>
        </p:blipFill>
        <p:spPr bwMode="auto">
          <a:xfrm>
            <a:off x="436008" y="4892868"/>
            <a:ext cx="3300420" cy="1783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0" t="18886" r="16256" b="26167"/>
          <a:stretch/>
        </p:blipFill>
        <p:spPr bwMode="auto">
          <a:xfrm>
            <a:off x="436009" y="289067"/>
            <a:ext cx="3300419" cy="2854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21014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29A5622-86C3-4A2F-99A8-DD23BEF7F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80" y="539878"/>
            <a:ext cx="11419498" cy="602956"/>
          </a:xfrm>
          <a:solidFill>
            <a:srgbClr val="D3F2F5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Small coronary artery lumen relative to myocardial mass </a:t>
            </a:r>
            <a:endParaRPr lang="he-IL" sz="3600" b="1" dirty="0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CE4A49AE-BA0F-4942-8B36-4CFD0092EB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80" y="1181303"/>
            <a:ext cx="6319520" cy="4599234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E942B555-A790-4BC1-998E-0B3AB7B222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000" t="15408" r="35416" b="13629"/>
          <a:stretch/>
        </p:blipFill>
        <p:spPr>
          <a:xfrm>
            <a:off x="6766672" y="1181302"/>
            <a:ext cx="5130688" cy="4593644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7020C665-885E-464E-84A9-41666CC31710}"/>
              </a:ext>
            </a:extLst>
          </p:cNvPr>
          <p:cNvSpPr txBox="1"/>
          <p:nvPr/>
        </p:nvSpPr>
        <p:spPr>
          <a:xfrm>
            <a:off x="8790267" y="6455886"/>
            <a:ext cx="3398238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/>
              <a:t>Hamdan et al. JACC 2018; 11:1926</a:t>
            </a:r>
            <a:endParaRPr lang="he-IL" dirty="0"/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527EAAB1-2028-4068-9410-8F75C69FAB95}"/>
              </a:ext>
            </a:extLst>
          </p:cNvPr>
          <p:cNvSpPr txBox="1"/>
          <p:nvPr/>
        </p:nvSpPr>
        <p:spPr>
          <a:xfrm>
            <a:off x="1198668" y="5881621"/>
            <a:ext cx="9682074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800" dirty="0"/>
              <a:t>Small lumen volume is may be one of the mechanism of ischemia</a:t>
            </a:r>
            <a:endParaRPr lang="he-IL" sz="2800" dirty="0"/>
          </a:p>
        </p:txBody>
      </p:sp>
    </p:spTree>
    <p:extLst>
      <p:ext uri="{BB962C8B-B14F-4D97-AF65-F5344CB8AC3E}">
        <p14:creationId xmlns:p14="http://schemas.microsoft.com/office/powerpoint/2010/main" val="5151948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215" y="365126"/>
            <a:ext cx="11057114" cy="722823"/>
          </a:xfrm>
          <a:solidFill>
            <a:srgbClr val="D3F2F5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</a:rPr>
              <a:t>Work in progress</a:t>
            </a:r>
            <a:endParaRPr lang="he-IL" sz="4800" b="1" dirty="0">
              <a:solidFill>
                <a:srgbClr val="00206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2" t="17813" r="9853" b="17872"/>
          <a:stretch/>
        </p:blipFill>
        <p:spPr bwMode="auto">
          <a:xfrm>
            <a:off x="725214" y="1262653"/>
            <a:ext cx="7704086" cy="4207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8" t="40148" r="52824" b="19813"/>
          <a:stretch/>
        </p:blipFill>
        <p:spPr bwMode="auto">
          <a:xfrm>
            <a:off x="8513380" y="1277007"/>
            <a:ext cx="3268949" cy="419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5214" y="5801710"/>
            <a:ext cx="11057115" cy="914400"/>
          </a:xfrm>
          <a:prstGeom prst="rect">
            <a:avLst/>
          </a:prstGeom>
          <a:solidFill>
            <a:srgbClr val="EAF8FA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defTabSz="9144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/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 algn="ctr">
              <a:buNone/>
            </a:pPr>
            <a:r>
              <a:rPr lang="en-US" sz="2400" b="1" dirty="0"/>
              <a:t>The mismatch between coronary blood volume and LV mass  </a:t>
            </a:r>
          </a:p>
          <a:p>
            <a:pPr marL="0" indent="0" algn="ctr">
              <a:buNone/>
            </a:pPr>
            <a:r>
              <a:rPr lang="en-US" sz="2400" b="1" dirty="0"/>
              <a:t>could predict  fibrosis and therefore arrhythmia </a:t>
            </a:r>
            <a:endParaRPr lang="he-IL" sz="2400" b="1" dirty="0"/>
          </a:p>
        </p:txBody>
      </p:sp>
    </p:spTree>
    <p:extLst>
      <p:ext uri="{BB962C8B-B14F-4D97-AF65-F5344CB8AC3E}">
        <p14:creationId xmlns:p14="http://schemas.microsoft.com/office/powerpoint/2010/main" val="24466984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4773568-4591-4D4D-9A2F-85D5B156B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53990"/>
          </a:xfrm>
          <a:solidFill>
            <a:srgbClr val="D3F2F5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</a:rPr>
              <a:t>Anderson-</a:t>
            </a:r>
            <a:r>
              <a:rPr lang="en-US" sz="4800" b="1" dirty="0" err="1">
                <a:solidFill>
                  <a:srgbClr val="002060"/>
                </a:solidFill>
              </a:rPr>
              <a:t>Fabry</a:t>
            </a:r>
            <a:r>
              <a:rPr lang="en-US" sz="4800" b="1" dirty="0">
                <a:solidFill>
                  <a:srgbClr val="002060"/>
                </a:solidFill>
              </a:rPr>
              <a:t> disease</a:t>
            </a:r>
            <a:endParaRPr lang="he-IL" sz="4800" b="1" dirty="0">
              <a:solidFill>
                <a:srgbClr val="00206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1" t="31463" r="49211" b="34218"/>
          <a:stretch/>
        </p:blipFill>
        <p:spPr bwMode="auto">
          <a:xfrm>
            <a:off x="138430" y="2129053"/>
            <a:ext cx="5983695" cy="27841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712321" y="6441744"/>
            <a:ext cx="4443268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dirty="0" err="1"/>
              <a:t>Sado</a:t>
            </a:r>
            <a:r>
              <a:rPr lang="en-US" sz="2000" dirty="0"/>
              <a:t> DM et al. </a:t>
            </a:r>
            <a:r>
              <a:rPr lang="en-US" sz="2000" dirty="0" err="1"/>
              <a:t>Circ</a:t>
            </a:r>
            <a:r>
              <a:rPr lang="en-US" sz="2000" dirty="0"/>
              <a:t> CV </a:t>
            </a:r>
            <a:r>
              <a:rPr lang="en-US" sz="2000" dirty="0" err="1"/>
              <a:t>Img</a:t>
            </a:r>
            <a:r>
              <a:rPr lang="en-US" sz="2000" dirty="0"/>
              <a:t> 2013;6:392-8</a:t>
            </a:r>
            <a:endParaRPr lang="he-IL" sz="2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55" t="28531" r="3112" b="17851"/>
          <a:stretch/>
        </p:blipFill>
        <p:spPr bwMode="auto">
          <a:xfrm>
            <a:off x="6264322" y="1596787"/>
            <a:ext cx="5575110" cy="41579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249746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CE5B022-9A7F-4FAB-A25E-784E8E5EB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1128842"/>
            <a:ext cx="10515600" cy="1133476"/>
          </a:xfrm>
          <a:solidFill>
            <a:srgbClr val="D3F2F5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</a:rPr>
              <a:t>Status of cardiac imaging in CMP</a:t>
            </a:r>
            <a:endParaRPr lang="he-IL" sz="4800" b="1" dirty="0">
              <a:solidFill>
                <a:srgbClr val="002060"/>
              </a:solidFill>
            </a:endParaRP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652C873F-3AE5-4E8E-976B-B5C2F5C0A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2283940"/>
            <a:ext cx="10515600" cy="3154960"/>
          </a:xfrm>
          <a:solidFill>
            <a:srgbClr val="EAF8FA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Dilated CMP</a:t>
            </a:r>
          </a:p>
          <a:p>
            <a:pPr>
              <a:lnSpc>
                <a:spcPct val="100000"/>
              </a:lnSpc>
            </a:pPr>
            <a:endParaRPr lang="en-US" sz="1000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Hypertrophic CMP</a:t>
            </a:r>
          </a:p>
          <a:p>
            <a:pPr>
              <a:lnSpc>
                <a:spcPct val="100000"/>
              </a:lnSpc>
            </a:pPr>
            <a:endParaRPr lang="en-US" sz="1000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4000" b="1" dirty="0" err="1">
                <a:solidFill>
                  <a:srgbClr val="C00000"/>
                </a:solidFill>
              </a:rPr>
              <a:t>Arrhythmogenic</a:t>
            </a:r>
            <a:r>
              <a:rPr lang="en-US" sz="4000" b="1" dirty="0">
                <a:solidFill>
                  <a:srgbClr val="C00000"/>
                </a:solidFill>
              </a:rPr>
              <a:t> right ventricular dysplasia</a:t>
            </a:r>
          </a:p>
          <a:p>
            <a:pPr>
              <a:lnSpc>
                <a:spcPct val="100000"/>
              </a:lnSpc>
            </a:pPr>
            <a:endParaRPr lang="en-US" sz="1000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</a:pPr>
            <a:endParaRPr lang="en-US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4820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4773568-4591-4D4D-9A2F-85D5B156B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6970"/>
            <a:ext cx="10515600" cy="769992"/>
          </a:xfrm>
          <a:solidFill>
            <a:srgbClr val="D3F2F5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</a:rPr>
              <a:t>Arrhythmogenic RV dysplasia </a:t>
            </a:r>
            <a:endParaRPr lang="he-IL" sz="4800" b="1" dirty="0">
              <a:solidFill>
                <a:srgbClr val="002060"/>
              </a:solidFill>
            </a:endParaRP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CE111E7D-D056-4178-BB49-D105A75CE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1325"/>
            <a:ext cx="10515600" cy="4351338"/>
          </a:xfrm>
          <a:solidFill>
            <a:srgbClr val="EAF8FA"/>
          </a:solidFill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One of the most frequent SCD in athletes</a:t>
            </a:r>
          </a:p>
          <a:p>
            <a:pPr>
              <a:lnSpc>
                <a:spcPct val="100000"/>
              </a:lnSpc>
            </a:pPr>
            <a:endParaRPr lang="he-IL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70D9892E-48A7-4B59-A943-70FF47CF2F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129" t="50061" r="36021" b="20578"/>
          <a:stretch/>
        </p:blipFill>
        <p:spPr>
          <a:xfrm>
            <a:off x="3685032" y="3699439"/>
            <a:ext cx="3642866" cy="2327408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56827EBB-1579-48DF-BB11-BEAD696FD6AB}"/>
              </a:ext>
            </a:extLst>
          </p:cNvPr>
          <p:cNvSpPr txBox="1"/>
          <p:nvPr/>
        </p:nvSpPr>
        <p:spPr>
          <a:xfrm>
            <a:off x="8335192" y="6211669"/>
            <a:ext cx="3548985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/>
              <a:t>Wilde A. et al Nat. Rev. </a:t>
            </a:r>
            <a:r>
              <a:rPr lang="en-US" dirty="0" err="1"/>
              <a:t>Cardiol</a:t>
            </a:r>
            <a:r>
              <a:rPr lang="en-US" dirty="0"/>
              <a:t> 2013</a:t>
            </a:r>
          </a:p>
          <a:p>
            <a:endParaRPr lang="he-IL" dirty="0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2F78BBFA-E5D4-40A6-A43E-F07B8B3EE2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53" t="17746" r="67549" b="56914"/>
          <a:stretch/>
        </p:blipFill>
        <p:spPr>
          <a:xfrm>
            <a:off x="7716358" y="1193144"/>
            <a:ext cx="4363452" cy="2961961"/>
          </a:xfrm>
          <a:prstGeom prst="rect">
            <a:avLst/>
          </a:prstGeom>
        </p:spPr>
      </p:pic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1AA8CCB3-640A-428C-8FC3-A8A664268C79}"/>
              </a:ext>
            </a:extLst>
          </p:cNvPr>
          <p:cNvSpPr txBox="1"/>
          <p:nvPr/>
        </p:nvSpPr>
        <p:spPr>
          <a:xfrm>
            <a:off x="1078025" y="3292011"/>
            <a:ext cx="231044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/>
              <a:t>Defect in desmosomes</a:t>
            </a:r>
            <a:endParaRPr lang="he-IL" dirty="0"/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DC93DFE1-FA3C-4BE1-82EF-899DE408DF43}"/>
              </a:ext>
            </a:extLst>
          </p:cNvPr>
          <p:cNvSpPr txBox="1"/>
          <p:nvPr/>
        </p:nvSpPr>
        <p:spPr>
          <a:xfrm>
            <a:off x="3776926" y="3374136"/>
            <a:ext cx="355097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/>
              <a:t>Necrosis and fibrofatty replacement</a:t>
            </a:r>
            <a:endParaRPr lang="he-IL" dirty="0"/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9170BAC5-7137-4501-8C89-147923757E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86" t="50061" r="66805" b="20578"/>
          <a:stretch/>
        </p:blipFill>
        <p:spPr>
          <a:xfrm>
            <a:off x="847344" y="3699439"/>
            <a:ext cx="2828544" cy="234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2294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CE111E7D-D056-4178-BB49-D105A75CE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882" y="3083443"/>
            <a:ext cx="7049583" cy="2248632"/>
          </a:xfrm>
          <a:solidFill>
            <a:srgbClr val="EAF8FA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High risk of SCD?</a:t>
            </a:r>
          </a:p>
          <a:p>
            <a:pPr lvl="1">
              <a:lnSpc>
                <a:spcPct val="100000"/>
              </a:lnSpc>
            </a:pP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Severely reduced RV function</a:t>
            </a:r>
          </a:p>
          <a:p>
            <a:pPr lvl="1">
              <a:lnSpc>
                <a:spcPct val="100000"/>
              </a:lnSpc>
            </a:pP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Reduced LV function</a:t>
            </a:r>
          </a:p>
          <a:p>
            <a:pPr lvl="1">
              <a:lnSpc>
                <a:spcPct val="100000"/>
              </a:lnSpc>
            </a:pP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Young age</a:t>
            </a:r>
            <a:endParaRPr lang="he-IL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36E476A0-C404-4EF5-BA1D-1064695D83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323" t="27642" r="22897" b="42556"/>
          <a:stretch/>
        </p:blipFill>
        <p:spPr>
          <a:xfrm>
            <a:off x="286882" y="359179"/>
            <a:ext cx="7648460" cy="2384021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CFB4320B-0303-4301-9CC7-1E6D4638FC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352" t="66296" r="51689" b="16112"/>
          <a:stretch/>
        </p:blipFill>
        <p:spPr>
          <a:xfrm>
            <a:off x="8052299" y="155205"/>
            <a:ext cx="3526557" cy="1456621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AAB9C54E-218C-4734-AF82-53B941B30C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849" t="30177" r="24192" b="6374"/>
          <a:stretch/>
        </p:blipFill>
        <p:spPr>
          <a:xfrm>
            <a:off x="8052299" y="1554559"/>
            <a:ext cx="3526557" cy="5253419"/>
          </a:xfrm>
          <a:prstGeom prst="rect">
            <a:avLst/>
          </a:prstGeom>
        </p:spPr>
      </p:pic>
      <p:sp>
        <p:nvSpPr>
          <p:cNvPr id="2" name="מלבן: פינות מעוגלות 1">
            <a:extLst>
              <a:ext uri="{FF2B5EF4-FFF2-40B4-BE49-F238E27FC236}">
                <a16:creationId xmlns:a16="http://schemas.microsoft.com/office/drawing/2014/main" id="{761C09E2-256D-421E-A770-1543041B2BC1}"/>
              </a:ext>
            </a:extLst>
          </p:cNvPr>
          <p:cNvSpPr/>
          <p:nvPr/>
        </p:nvSpPr>
        <p:spPr>
          <a:xfrm>
            <a:off x="8102009" y="1586458"/>
            <a:ext cx="3476847" cy="657014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מלבן: פינות מעוגלות 6">
            <a:extLst>
              <a:ext uri="{FF2B5EF4-FFF2-40B4-BE49-F238E27FC236}">
                <a16:creationId xmlns:a16="http://schemas.microsoft.com/office/drawing/2014/main" id="{C71AB14E-01A8-45AB-9BD7-C7687EAD34ED}"/>
              </a:ext>
            </a:extLst>
          </p:cNvPr>
          <p:cNvSpPr/>
          <p:nvPr/>
        </p:nvSpPr>
        <p:spPr>
          <a:xfrm>
            <a:off x="8112642" y="4237508"/>
            <a:ext cx="3469752" cy="260237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374538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4773568-4591-4D4D-9A2F-85D5B156B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71610"/>
          </a:xfrm>
          <a:solidFill>
            <a:srgbClr val="D3F2F5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</a:rPr>
              <a:t>Disease progression</a:t>
            </a:r>
            <a:endParaRPr lang="he-IL" sz="4800" b="1" dirty="0">
              <a:solidFill>
                <a:srgbClr val="002060"/>
              </a:solidFill>
            </a:endParaRP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CE111E7D-D056-4178-BB49-D105A75CE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711325"/>
            <a:ext cx="3515078" cy="4351338"/>
          </a:xfrm>
          <a:solidFill>
            <a:srgbClr val="EAF8FA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Genetic testing has shifted ARVC population to the concealed phase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Electrical stage before structural stage</a:t>
            </a:r>
          </a:p>
          <a:p>
            <a:pPr>
              <a:lnSpc>
                <a:spcPct val="100000"/>
              </a:lnSpc>
            </a:pP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Can imaging detect early disease?</a:t>
            </a:r>
            <a:endParaRPr lang="he-IL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52EDC9E8-6992-49E8-BA10-623B005E97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36" t="20155" r="39041" b="31656"/>
          <a:stretch/>
        </p:blipFill>
        <p:spPr>
          <a:xfrm>
            <a:off x="4384099" y="1711325"/>
            <a:ext cx="7307611" cy="4351337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1CCBB2E7-F4F9-4AD2-9335-F073D66F5336}"/>
              </a:ext>
            </a:extLst>
          </p:cNvPr>
          <p:cNvSpPr txBox="1"/>
          <p:nvPr/>
        </p:nvSpPr>
        <p:spPr>
          <a:xfrm>
            <a:off x="9496903" y="6457890"/>
            <a:ext cx="2695097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dirty="0" err="1"/>
              <a:t>Te</a:t>
            </a:r>
            <a:r>
              <a:rPr lang="en-US" sz="2000" dirty="0"/>
              <a:t> </a:t>
            </a:r>
            <a:r>
              <a:rPr lang="en-US" sz="2000" dirty="0" err="1"/>
              <a:t>Riele</a:t>
            </a:r>
            <a:r>
              <a:rPr lang="en-US" sz="2000" dirty="0"/>
              <a:t> et al. JACC 2014</a:t>
            </a:r>
            <a:endParaRPr lang="he-IL" sz="2000" dirty="0"/>
          </a:p>
        </p:txBody>
      </p:sp>
    </p:spTree>
    <p:extLst>
      <p:ext uri="{BB962C8B-B14F-4D97-AF65-F5344CB8AC3E}">
        <p14:creationId xmlns:p14="http://schemas.microsoft.com/office/powerpoint/2010/main" val="27459814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D82CB77-3A43-4234-93A7-1BA1599FE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379" y="337870"/>
            <a:ext cx="11305344" cy="559442"/>
          </a:xfrm>
          <a:solidFill>
            <a:srgbClr val="D3F2F5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de-DE" sz="4000" b="1" dirty="0">
                <a:solidFill>
                  <a:srgbClr val="002060"/>
                </a:solidFill>
              </a:rPr>
              <a:t>MRI Criteria </a:t>
            </a:r>
            <a:endParaRPr lang="he-IL" sz="4000" b="1" dirty="0">
              <a:solidFill>
                <a:srgbClr val="002060"/>
              </a:solidFill>
            </a:endParaRPr>
          </a:p>
        </p:txBody>
      </p:sp>
      <p:pic>
        <p:nvPicPr>
          <p:cNvPr id="5" name="se003">
            <a:hlinkClick r:id="" action="ppaction://media"/>
            <a:extLst>
              <a:ext uri="{FF2B5EF4-FFF2-40B4-BE49-F238E27FC236}">
                <a16:creationId xmlns:a16="http://schemas.microsoft.com/office/drawing/2014/main" id="{B2C1ED23-212D-4496-89C2-CD73FDDCBA8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4378" y="1151620"/>
            <a:ext cx="2598833" cy="2598833"/>
          </a:xfr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3B38EBB-C4D9-428B-891F-1E3B8570E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lum contrast="20000"/>
          </a:blip>
          <a:srcRect l="72774" t="28876" r="8778" b="46188"/>
          <a:stretch>
            <a:fillRect/>
          </a:stretch>
        </p:blipFill>
        <p:spPr bwMode="auto">
          <a:xfrm>
            <a:off x="2953908" y="4924972"/>
            <a:ext cx="2016547" cy="153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8F99FF87-55A3-41AE-A4AD-6FFBDD956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lum contrast="20000"/>
          </a:blip>
          <a:srcRect l="8118" t="26250" r="73434" b="43562"/>
          <a:stretch>
            <a:fillRect/>
          </a:stretch>
        </p:blipFill>
        <p:spPr bwMode="auto">
          <a:xfrm>
            <a:off x="2965664" y="3023827"/>
            <a:ext cx="2004790" cy="184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BF6FDACD-189C-482A-8FBB-3A145468D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l="17429" t="31500" r="68735" b="45859"/>
          <a:stretch>
            <a:fillRect/>
          </a:stretch>
        </p:blipFill>
        <p:spPr bwMode="auto">
          <a:xfrm>
            <a:off x="2965664" y="1151620"/>
            <a:ext cx="2004790" cy="184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מחבר חץ ישר 15">
            <a:extLst>
              <a:ext uri="{FF2B5EF4-FFF2-40B4-BE49-F238E27FC236}">
                <a16:creationId xmlns:a16="http://schemas.microsoft.com/office/drawing/2014/main" id="{B43D5310-A8DD-412E-ADC8-9B42DFBA8832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105427" y="2393690"/>
            <a:ext cx="215900" cy="144463"/>
          </a:xfrm>
          <a:prstGeom prst="straightConnector1">
            <a:avLst/>
          </a:prstGeom>
          <a:noFill/>
          <a:ln w="19050" algn="ctr">
            <a:solidFill>
              <a:srgbClr val="FFFF00"/>
            </a:solidFill>
            <a:round/>
            <a:headEnd/>
            <a:tailEnd type="arrow" w="med" len="med"/>
          </a:ln>
        </p:spPr>
      </p:cxnSp>
      <p:cxnSp>
        <p:nvCxnSpPr>
          <p:cNvPr id="10" name="מחבר חץ ישר 17">
            <a:extLst>
              <a:ext uri="{FF2B5EF4-FFF2-40B4-BE49-F238E27FC236}">
                <a16:creationId xmlns:a16="http://schemas.microsoft.com/office/drawing/2014/main" id="{D139C9B3-7F77-48BF-AE66-508084C1C88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097923" y="1920642"/>
            <a:ext cx="215900" cy="73025"/>
          </a:xfrm>
          <a:prstGeom prst="straightConnector1">
            <a:avLst/>
          </a:prstGeom>
          <a:noFill/>
          <a:ln w="19050" algn="ctr">
            <a:solidFill>
              <a:srgbClr val="FFFF00"/>
            </a:solidFill>
            <a:round/>
            <a:headEnd/>
            <a:tailEnd type="arrow" w="med" len="med"/>
          </a:ln>
        </p:spPr>
      </p:cxnSp>
      <p:pic>
        <p:nvPicPr>
          <p:cNvPr id="12" name="Picture 4">
            <a:extLst>
              <a:ext uri="{FF2B5EF4-FFF2-40B4-BE49-F238E27FC236}">
                <a16:creationId xmlns:a16="http://schemas.microsoft.com/office/drawing/2014/main" id="{8D93C5B6-84F8-40C5-B903-15B37526D8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/>
          <a:srcRect l="17790" t="53979" r="42245" b="28339"/>
          <a:stretch/>
        </p:blipFill>
        <p:spPr bwMode="auto">
          <a:xfrm>
            <a:off x="5172183" y="1479523"/>
            <a:ext cx="6427540" cy="229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se009">
            <a:hlinkClick r:id="" action="ppaction://media"/>
            <a:extLst>
              <a:ext uri="{FF2B5EF4-FFF2-40B4-BE49-F238E27FC236}">
                <a16:creationId xmlns:a16="http://schemas.microsoft.com/office/drawing/2014/main" id="{5FFDD60B-70DC-4743-98BC-D3501BD03EB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94378" y="3839565"/>
            <a:ext cx="2598833" cy="25988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91CB96-0491-403C-B9B5-7F6F06C260AE}"/>
              </a:ext>
            </a:extLst>
          </p:cNvPr>
          <p:cNvSpPr txBox="1"/>
          <p:nvPr/>
        </p:nvSpPr>
        <p:spPr>
          <a:xfrm>
            <a:off x="8360421" y="6457890"/>
            <a:ext cx="3741986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de-DE" sz="2000" dirty="0"/>
              <a:t>Circulation 2010</a:t>
            </a:r>
            <a:r>
              <a:rPr lang="en-US" sz="2000" dirty="0"/>
              <a:t>; </a:t>
            </a:r>
            <a:r>
              <a:rPr lang="fr-FR" sz="2000" dirty="0"/>
              <a:t>121(13):1533-41</a:t>
            </a:r>
            <a:endParaRPr lang="he-IL" sz="2000" dirty="0"/>
          </a:p>
        </p:txBody>
      </p:sp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62758DDC-5E52-4B90-B82D-DAE8BBF4BD8C}"/>
              </a:ext>
            </a:extLst>
          </p:cNvPr>
          <p:cNvSpPr txBox="1"/>
          <p:nvPr/>
        </p:nvSpPr>
        <p:spPr>
          <a:xfrm>
            <a:off x="5172183" y="4231040"/>
            <a:ext cx="6427540" cy="1815882"/>
          </a:xfrm>
          <a:prstGeom prst="rect">
            <a:avLst/>
          </a:prstGeom>
          <a:solidFill>
            <a:srgbClr val="D3F2F5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1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Regional Akinesia, dyskinesia, Microaneurysm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Increased RV diastolic volume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Reduced RVEF </a:t>
            </a:r>
            <a:endParaRPr lang="he-IL" sz="2800" dirty="0"/>
          </a:p>
        </p:txBody>
      </p:sp>
    </p:spTree>
    <p:extLst>
      <p:ext uri="{BB962C8B-B14F-4D97-AF65-F5344CB8AC3E}">
        <p14:creationId xmlns:p14="http://schemas.microsoft.com/office/powerpoint/2010/main" val="2754761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כותרת 1">
            <a:extLst>
              <a:ext uri="{FF2B5EF4-FFF2-40B4-BE49-F238E27FC236}">
                <a16:creationId xmlns:a16="http://schemas.microsoft.com/office/drawing/2014/main" id="{42F7E727-2D63-497B-907C-8FC27DEF523C}"/>
              </a:ext>
            </a:extLst>
          </p:cNvPr>
          <p:cNvSpPr txBox="1">
            <a:spLocks/>
          </p:cNvSpPr>
          <p:nvPr/>
        </p:nvSpPr>
        <p:spPr>
          <a:xfrm>
            <a:off x="2942898" y="237460"/>
            <a:ext cx="6758150" cy="591879"/>
          </a:xfrm>
          <a:prstGeom prst="rect">
            <a:avLst/>
          </a:prstGeom>
          <a:solidFill>
            <a:srgbClr val="D3F2F5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1" anchor="ctr">
            <a:normAutofit fontScale="90000" lnSpcReduction="20000"/>
          </a:bodyPr>
          <a:lstStyle>
            <a:lvl1pPr algn="ctr">
              <a:spcBef>
                <a:spcPct val="0"/>
              </a:spcBef>
              <a:buNone/>
              <a:defRPr sz="4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ARVC</a:t>
            </a:r>
            <a:endParaRPr lang="he-IL" dirty="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A8D3BD40-8529-45AE-9D8B-40C58915A9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691" t="31910" r="26517" b="17603"/>
          <a:stretch/>
        </p:blipFill>
        <p:spPr>
          <a:xfrm>
            <a:off x="2942898" y="945226"/>
            <a:ext cx="6753118" cy="567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168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5" t="14856" r="19762" b="38858"/>
          <a:stretch/>
        </p:blipFill>
        <p:spPr bwMode="auto">
          <a:xfrm>
            <a:off x="2476071" y="1"/>
            <a:ext cx="6559801" cy="2826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7" t="40191" r="55665" b="27156"/>
          <a:stretch/>
        </p:blipFill>
        <p:spPr bwMode="auto">
          <a:xfrm>
            <a:off x="2938409" y="2872352"/>
            <a:ext cx="5219272" cy="3757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03244" y="3091159"/>
            <a:ext cx="287803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Myocarditis mimicking ARVD</a:t>
            </a:r>
            <a:endParaRPr lang="he-IL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39139" y="4491088"/>
            <a:ext cx="71372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ARVD</a:t>
            </a:r>
            <a:endParaRPr lang="he-IL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91972" y="5278138"/>
            <a:ext cx="1050288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/>
              <a:t>P = 0.003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585834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4CH Run 27">
            <a:hlinkClick r:id="" action="ppaction://media"/>
            <a:extLst>
              <a:ext uri="{FF2B5EF4-FFF2-40B4-BE49-F238E27FC236}">
                <a16:creationId xmlns:a16="http://schemas.microsoft.com/office/drawing/2014/main" id="{FC05FA85-5140-434C-8E37-DE7E8467017C}"/>
              </a:ext>
            </a:extLst>
          </p:cNvPr>
          <p:cNvPicPr>
            <a:picLocks noGrp="1" noChangeAspect="1"/>
          </p:cNvPicPr>
          <p:nvPr>
            <p:ph sz="half"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5855" y="3859867"/>
            <a:ext cx="3418291" cy="2321858"/>
          </a:xfrm>
        </p:spPr>
      </p:pic>
      <p:pic>
        <p:nvPicPr>
          <p:cNvPr id="12" name="4CH1">
            <a:hlinkClick r:id="" action="ppaction://media"/>
            <a:extLst>
              <a:ext uri="{FF2B5EF4-FFF2-40B4-BE49-F238E27FC236}">
                <a16:creationId xmlns:a16="http://schemas.microsoft.com/office/drawing/2014/main" id="{5B664B2D-B635-4C88-9458-5153E96595E6}"/>
              </a:ext>
            </a:extLst>
          </p:cNvPr>
          <p:cNvPicPr>
            <a:picLocks noGrp="1" noChangeAspect="1"/>
          </p:cNvPicPr>
          <p:nvPr>
            <p:ph sz="half" idx="2"/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8250" y="396290"/>
            <a:ext cx="3430839" cy="3430839"/>
          </a:xfrm>
        </p:spPr>
      </p:pic>
      <p:sp>
        <p:nvSpPr>
          <p:cNvPr id="13" name="מלבן 12">
            <a:extLst>
              <a:ext uri="{FF2B5EF4-FFF2-40B4-BE49-F238E27FC236}">
                <a16:creationId xmlns:a16="http://schemas.microsoft.com/office/drawing/2014/main" id="{D06653CD-6275-4808-8153-859202730A3C}"/>
              </a:ext>
            </a:extLst>
          </p:cNvPr>
          <p:cNvSpPr/>
          <p:nvPr/>
        </p:nvSpPr>
        <p:spPr>
          <a:xfrm>
            <a:off x="5102577" y="414247"/>
            <a:ext cx="5635629" cy="2066194"/>
          </a:xfrm>
          <a:prstGeom prst="rect">
            <a:avLst/>
          </a:prstGeom>
          <a:solidFill>
            <a:srgbClr val="EAF8FA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marL="228600" indent="-228600" defTabSz="9144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High signal-noise ratio</a:t>
            </a:r>
          </a:p>
          <a:p>
            <a:pPr marL="228600" indent="-228600" defTabSz="9144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High temporal and spatial resolution </a:t>
            </a:r>
          </a:p>
          <a:p>
            <a:pPr marL="228600" indent="-228600" defTabSz="9144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Excellent endocardial border definition: high contrast between blood and myocardium</a:t>
            </a:r>
            <a:endParaRPr lang="he-IL" sz="2200" dirty="0">
              <a:solidFill>
                <a:schemeClr val="accent5">
                  <a:lumMod val="50000"/>
                </a:schemeClr>
              </a:solidFill>
            </a:endParaRPr>
          </a:p>
          <a:p>
            <a:pPr marL="228600" indent="-228600" defTabSz="9144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chemeClr val="accent5">
                    <a:lumMod val="50000"/>
                  </a:schemeClr>
                </a:solidFill>
              </a:rPr>
              <a:t>Highly accurate and reproducible </a:t>
            </a: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D9568060-46C9-4627-AEBD-8046FC88C0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225" y="6461710"/>
            <a:ext cx="366799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1400" dirty="0" err="1">
                <a:latin typeface="Arial Unicode MS" pitchFamily="34" charset="-128"/>
              </a:rPr>
              <a:t>Bellenger</a:t>
            </a:r>
            <a:r>
              <a:rPr lang="en-GB" sz="1400" dirty="0">
                <a:latin typeface="Arial Unicode MS" pitchFamily="34" charset="-128"/>
              </a:rPr>
              <a:t>…. Pennell.  JCMR 2000: 2: 271-8</a:t>
            </a:r>
          </a:p>
        </p:txBody>
      </p:sp>
      <p:grpSp>
        <p:nvGrpSpPr>
          <p:cNvPr id="15" name="קבוצה 14">
            <a:extLst>
              <a:ext uri="{FF2B5EF4-FFF2-40B4-BE49-F238E27FC236}">
                <a16:creationId xmlns:a16="http://schemas.microsoft.com/office/drawing/2014/main" id="{91779781-E2AB-4A47-9114-CDD1CE08EE1E}"/>
              </a:ext>
            </a:extLst>
          </p:cNvPr>
          <p:cNvGrpSpPr/>
          <p:nvPr/>
        </p:nvGrpSpPr>
        <p:grpSpPr>
          <a:xfrm>
            <a:off x="5102577" y="2764219"/>
            <a:ext cx="2549440" cy="3939893"/>
            <a:chOff x="4447820" y="2195682"/>
            <a:chExt cx="2549440" cy="3939893"/>
          </a:xfrm>
        </p:grpSpPr>
        <p:graphicFrame>
          <p:nvGraphicFramePr>
            <p:cNvPr id="16" name="Object 4">
              <a:extLst>
                <a:ext uri="{FF2B5EF4-FFF2-40B4-BE49-F238E27FC236}">
                  <a16:creationId xmlns:a16="http://schemas.microsoft.com/office/drawing/2014/main" id="{8EAA632B-C7D6-42C4-997E-BA51FA1396A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51606895"/>
                </p:ext>
              </p:extLst>
            </p:nvPr>
          </p:nvGraphicFramePr>
          <p:xfrm>
            <a:off x="4447820" y="2195682"/>
            <a:ext cx="2549440" cy="31055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88" name="Diagramm" r:id="rId10" imgW="3581306" imgH="4114867" progId="MSGraph.Chart.8">
                    <p:embed followColorScheme="full"/>
                  </p:oleObj>
                </mc:Choice>
                <mc:Fallback>
                  <p:oleObj name="Diagramm" r:id="rId10" imgW="3581306" imgH="4114867" progId="MSGraph.Chart.8">
                    <p:embed followColorScheme="full"/>
                    <p:pic>
                      <p:nvPicPr>
                        <p:cNvPr id="9" name="Object 4">
                          <a:extLst>
                            <a:ext uri="{FF2B5EF4-FFF2-40B4-BE49-F238E27FC236}">
                              <a16:creationId xmlns:a16="http://schemas.microsoft.com/office/drawing/2014/main" id="{341280DA-EFEC-4EF4-83E9-D202EE4EDDA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47820" y="2195682"/>
                          <a:ext cx="2549440" cy="3105526"/>
                        </a:xfrm>
                        <a:prstGeom prst="rect">
                          <a:avLst/>
                        </a:prstGeom>
                        <a:solidFill>
                          <a:srgbClr val="C00000"/>
                        </a:solidFill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Text Box 9">
              <a:extLst>
                <a:ext uri="{FF2B5EF4-FFF2-40B4-BE49-F238E27FC236}">
                  <a16:creationId xmlns:a16="http://schemas.microsoft.com/office/drawing/2014/main" id="{2C6D4C09-7465-4C77-8ADB-AEB045D0D6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36096" y="2195682"/>
              <a:ext cx="689676" cy="40011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de-DE" sz="2000" b="1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Echo</a:t>
              </a:r>
            </a:p>
          </p:txBody>
        </p:sp>
        <p:sp>
          <p:nvSpPr>
            <p:cNvPr id="18" name="Text Box 6">
              <a:extLst>
                <a:ext uri="{FF2B5EF4-FFF2-40B4-BE49-F238E27FC236}">
                  <a16:creationId xmlns:a16="http://schemas.microsoft.com/office/drawing/2014/main" id="{6E4C25D0-96BA-4C53-B0DE-CA88F188DC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52345" y="5313299"/>
              <a:ext cx="2082800" cy="82227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algn="ctr" defTabSz="762000" eaLnBrk="0" hangingPunct="0">
                <a:lnSpc>
                  <a:spcPct val="90000"/>
                </a:lnSpc>
                <a:spcBef>
                  <a:spcPct val="50000"/>
                </a:spcBef>
              </a:pPr>
              <a:r>
                <a:rPr lang="en-GB" sz="1600" b="1" dirty="0">
                  <a:latin typeface="Arial" pitchFamily="34" charset="0"/>
                </a:rPr>
                <a:t>Mean 1 = 131</a:t>
              </a:r>
            </a:p>
            <a:p>
              <a:pPr algn="ctr" defTabSz="762000" eaLnBrk="0" hangingPunct="0">
                <a:lnSpc>
                  <a:spcPct val="50000"/>
                </a:lnSpc>
                <a:spcBef>
                  <a:spcPct val="50000"/>
                </a:spcBef>
              </a:pPr>
              <a:r>
                <a:rPr lang="en-GB" sz="1600" b="1" dirty="0">
                  <a:latin typeface="Arial" pitchFamily="34" charset="0"/>
                </a:rPr>
                <a:t>Mean 2 = 131</a:t>
              </a:r>
            </a:p>
            <a:p>
              <a:pPr algn="ctr" defTabSz="762000" eaLnBrk="0" hangingPunct="0">
                <a:lnSpc>
                  <a:spcPct val="50000"/>
                </a:lnSpc>
                <a:spcBef>
                  <a:spcPct val="50000"/>
                </a:spcBef>
              </a:pPr>
              <a:r>
                <a:rPr lang="en-GB" sz="1600" b="1" dirty="0">
                  <a:latin typeface="Arial" pitchFamily="34" charset="0"/>
                </a:rPr>
                <a:t>SD        = 18</a:t>
              </a:r>
            </a:p>
          </p:txBody>
        </p:sp>
      </p:grpSp>
      <p:grpSp>
        <p:nvGrpSpPr>
          <p:cNvPr id="19" name="קבוצה 18">
            <a:extLst>
              <a:ext uri="{FF2B5EF4-FFF2-40B4-BE49-F238E27FC236}">
                <a16:creationId xmlns:a16="http://schemas.microsoft.com/office/drawing/2014/main" id="{BB042FCD-3083-490B-8E5B-27B2085DF2B5}"/>
              </a:ext>
            </a:extLst>
          </p:cNvPr>
          <p:cNvGrpSpPr/>
          <p:nvPr/>
        </p:nvGrpSpPr>
        <p:grpSpPr>
          <a:xfrm>
            <a:off x="8092655" y="2764219"/>
            <a:ext cx="2870200" cy="3939893"/>
            <a:chOff x="1919398" y="2153403"/>
            <a:chExt cx="2870200" cy="3939893"/>
          </a:xfrm>
        </p:grpSpPr>
        <p:graphicFrame>
          <p:nvGraphicFramePr>
            <p:cNvPr id="20" name="Object 3">
              <a:extLst>
                <a:ext uri="{FF2B5EF4-FFF2-40B4-BE49-F238E27FC236}">
                  <a16:creationId xmlns:a16="http://schemas.microsoft.com/office/drawing/2014/main" id="{D986E871-0283-454A-B4F9-1D190265539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37887998"/>
                </p:ext>
              </p:extLst>
            </p:nvPr>
          </p:nvGraphicFramePr>
          <p:xfrm>
            <a:off x="2168849" y="2153403"/>
            <a:ext cx="2396100" cy="31055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89" name="Diagramm" r:id="rId12" imgW="3571858" imgH="4114867" progId="MSGraph.Chart.8">
                    <p:embed followColorScheme="full"/>
                  </p:oleObj>
                </mc:Choice>
                <mc:Fallback>
                  <p:oleObj name="Diagramm" r:id="rId12" imgW="3571858" imgH="4114867" progId="MSGraph.Chart.8">
                    <p:embed followColorScheme="full"/>
                    <p:pic>
                      <p:nvPicPr>
                        <p:cNvPr id="7" name="Object 3">
                          <a:extLst>
                            <a:ext uri="{FF2B5EF4-FFF2-40B4-BE49-F238E27FC236}">
                              <a16:creationId xmlns:a16="http://schemas.microsoft.com/office/drawing/2014/main" id="{CEF8C8FA-69CB-4AAF-B725-BD68B6A4BFC3}"/>
                            </a:ext>
                          </a:extLst>
                        </p:cNvPr>
                        <p:cNvPicPr>
                          <a:picLocks noGrp="1"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68849" y="2153403"/>
                          <a:ext cx="2396100" cy="3105526"/>
                        </a:xfrm>
                        <a:prstGeom prst="rect">
                          <a:avLst/>
                        </a:prstGeom>
                        <a:solidFill>
                          <a:srgbClr val="C00000"/>
                        </a:solidFill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Text Box 8">
              <a:extLst>
                <a:ext uri="{FF2B5EF4-FFF2-40B4-BE49-F238E27FC236}">
                  <a16:creationId xmlns:a16="http://schemas.microsoft.com/office/drawing/2014/main" id="{63A451F0-172E-4AE0-9015-7AF6429E2A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9668" y="2195682"/>
              <a:ext cx="622285" cy="40011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de-DE" sz="2000" b="1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MRI</a:t>
              </a:r>
            </a:p>
          </p:txBody>
        </p:sp>
        <p:sp>
          <p:nvSpPr>
            <p:cNvPr id="22" name="Text Box 5">
              <a:extLst>
                <a:ext uri="{FF2B5EF4-FFF2-40B4-BE49-F238E27FC236}">
                  <a16:creationId xmlns:a16="http://schemas.microsoft.com/office/drawing/2014/main" id="{6B308B08-6787-4453-A614-AD7EBDE279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9398" y="5271020"/>
              <a:ext cx="2870200" cy="82227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spAutoFit/>
            </a:bodyPr>
            <a:lstStyle/>
            <a:p>
              <a:pPr algn="ctr" defTabSz="762000" eaLnBrk="0" hangingPunct="0">
                <a:lnSpc>
                  <a:spcPct val="90000"/>
                </a:lnSpc>
                <a:spcBef>
                  <a:spcPct val="50000"/>
                </a:spcBef>
              </a:pPr>
              <a:r>
                <a:rPr lang="en-GB" sz="1600" b="1" dirty="0">
                  <a:latin typeface="Arial" pitchFamily="34" charset="0"/>
                </a:rPr>
                <a:t>Mean 1 = 131</a:t>
              </a:r>
            </a:p>
            <a:p>
              <a:pPr algn="ctr" defTabSz="762000" eaLnBrk="0" hangingPunct="0">
                <a:lnSpc>
                  <a:spcPct val="50000"/>
                </a:lnSpc>
                <a:spcBef>
                  <a:spcPct val="50000"/>
                </a:spcBef>
              </a:pPr>
              <a:r>
                <a:rPr lang="en-GB" sz="1600" b="1" dirty="0">
                  <a:latin typeface="Arial" pitchFamily="34" charset="0"/>
                </a:rPr>
                <a:t>Mean 2 = 131</a:t>
              </a:r>
            </a:p>
            <a:p>
              <a:pPr algn="ctr" defTabSz="762000" eaLnBrk="0" hangingPunct="0">
                <a:lnSpc>
                  <a:spcPct val="50000"/>
                </a:lnSpc>
                <a:spcBef>
                  <a:spcPct val="50000"/>
                </a:spcBef>
              </a:pPr>
              <a:r>
                <a:rPr lang="en-GB" sz="1600" b="1" dirty="0">
                  <a:latin typeface="Arial" pitchFamily="34" charset="0"/>
                </a:rPr>
                <a:t>SD = 4.6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824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7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ACC1E926-8E4E-4B3D-BDDE-EDC60E78CC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83" t="17165" r="12844" b="7893"/>
          <a:stretch/>
        </p:blipFill>
        <p:spPr>
          <a:xfrm>
            <a:off x="1555532" y="816583"/>
            <a:ext cx="9616964" cy="5392999"/>
          </a:xfrm>
          <a:prstGeom prst="rect">
            <a:avLst/>
          </a:prstGeom>
        </p:spPr>
      </p:pic>
      <p:pic>
        <p:nvPicPr>
          <p:cNvPr id="6" name="Picture 2" descr="Image result for thank you">
            <a:extLst>
              <a:ext uri="{FF2B5EF4-FFF2-40B4-BE49-F238E27FC236}">
                <a16:creationId xmlns:a16="http://schemas.microsoft.com/office/drawing/2014/main" id="{684659F2-AEFF-40FC-9547-501945C7B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24323" y="816583"/>
            <a:ext cx="3648173" cy="258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2220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LV"/>
          <p:cNvPicPr>
            <a:picLocks noChangeAspect="1" noChangeArrowheads="1"/>
          </p:cNvPicPr>
          <p:nvPr/>
        </p:nvPicPr>
        <p:blipFill>
          <a:blip r:embed="rId3" cstate="print">
            <a:lum bright="-12000" contrast="6000"/>
          </a:blip>
          <a:srcRect l="10786" r="48425" b="86450"/>
          <a:stretch>
            <a:fillRect/>
          </a:stretch>
        </p:blipFill>
        <p:spPr bwMode="auto">
          <a:xfrm>
            <a:off x="2341800" y="2782417"/>
            <a:ext cx="2829255" cy="1293166"/>
          </a:xfrm>
          <a:prstGeom prst="rect">
            <a:avLst/>
          </a:prstGeom>
          <a:noFill/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1703512" y="118892"/>
            <a:ext cx="8737848" cy="1077860"/>
          </a:xfrm>
          <a:prstGeom prst="rect">
            <a:avLst/>
          </a:prstGeom>
          <a:solidFill>
            <a:srgbClr val="EAF8FA"/>
          </a:solidFill>
          <a:ln w="2857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square" lIns="92075" tIns="46038" rIns="92075" bIns="46038" anchor="ctr">
            <a:spAutoFit/>
          </a:bodyPr>
          <a:lstStyle/>
          <a:p>
            <a:pPr algn="ctr" eaLnBrk="0" hangingPunct="0"/>
            <a:r>
              <a:rPr lang="de-DE" sz="3200" b="1">
                <a:latin typeface="Arial" pitchFamily="34" charset="0"/>
              </a:rPr>
              <a:t>Quantification of global and regional function: Simpson's method</a:t>
            </a:r>
            <a:endParaRPr lang="de-DE" sz="3200" b="1" dirty="0">
              <a:latin typeface="Arial" pitchFamily="34" charset="0"/>
            </a:endParaRPr>
          </a:p>
        </p:txBody>
      </p:sp>
      <p:grpSp>
        <p:nvGrpSpPr>
          <p:cNvPr id="23593" name="Group 41"/>
          <p:cNvGrpSpPr>
            <a:grpSpLocks/>
          </p:cNvGrpSpPr>
          <p:nvPr/>
        </p:nvGrpSpPr>
        <p:grpSpPr bwMode="auto">
          <a:xfrm>
            <a:off x="7697611" y="1411292"/>
            <a:ext cx="2452688" cy="1703388"/>
            <a:chOff x="1353" y="1266"/>
            <a:chExt cx="1545" cy="1073"/>
          </a:xfrm>
        </p:grpSpPr>
        <p:pic>
          <p:nvPicPr>
            <p:cNvPr id="23594" name="Picture 42"/>
            <p:cNvPicPr>
              <a:picLocks noChangeAspect="1" noChangeArrowheads="1"/>
            </p:cNvPicPr>
            <p:nvPr/>
          </p:nvPicPr>
          <p:blipFill>
            <a:blip r:embed="rId4" cstate="print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2243" y="1266"/>
              <a:ext cx="655" cy="66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</p:pic>
        <p:grpSp>
          <p:nvGrpSpPr>
            <p:cNvPr id="23595" name="Group 43"/>
            <p:cNvGrpSpPr>
              <a:grpSpLocks/>
            </p:cNvGrpSpPr>
            <p:nvPr/>
          </p:nvGrpSpPr>
          <p:grpSpPr bwMode="auto">
            <a:xfrm>
              <a:off x="1353" y="1404"/>
              <a:ext cx="1239" cy="935"/>
              <a:chOff x="1353" y="1404"/>
              <a:chExt cx="1239" cy="935"/>
            </a:xfrm>
          </p:grpSpPr>
          <p:pic>
            <p:nvPicPr>
              <p:cNvPr id="23596" name="Picture 44"/>
              <p:cNvPicPr>
                <a:picLocks noChangeAspect="1" noChangeArrowheads="1"/>
              </p:cNvPicPr>
              <p:nvPr/>
            </p:nvPicPr>
            <p:blipFill>
              <a:blip r:embed="rId5" cstate="print">
                <a:lum bright="-12000" contrast="24000"/>
              </a:blip>
              <a:srcRect/>
              <a:stretch>
                <a:fillRect/>
              </a:stretch>
            </p:blipFill>
            <p:spPr bwMode="auto">
              <a:xfrm>
                <a:off x="1937" y="1404"/>
                <a:ext cx="655" cy="667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</p:pic>
          <p:pic>
            <p:nvPicPr>
              <p:cNvPr id="23597" name="Picture 45"/>
              <p:cNvPicPr>
                <a:picLocks noChangeAspect="1" noChangeArrowheads="1"/>
              </p:cNvPicPr>
              <p:nvPr/>
            </p:nvPicPr>
            <p:blipFill>
              <a:blip r:embed="rId6" cstate="print">
                <a:lum bright="-12000" contrast="24000"/>
              </a:blip>
              <a:srcRect/>
              <a:stretch>
                <a:fillRect/>
              </a:stretch>
            </p:blipFill>
            <p:spPr bwMode="auto">
              <a:xfrm>
                <a:off x="1631" y="1543"/>
                <a:ext cx="655" cy="667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</p:pic>
          <p:pic>
            <p:nvPicPr>
              <p:cNvPr id="23598" name="Picture 46"/>
              <p:cNvPicPr>
                <a:picLocks noChangeAspect="1" noChangeArrowheads="1"/>
              </p:cNvPicPr>
              <p:nvPr/>
            </p:nvPicPr>
            <p:blipFill>
              <a:blip r:embed="rId7" cstate="print">
                <a:lum bright="-12000" contrast="24000"/>
              </a:blip>
              <a:srcRect/>
              <a:stretch>
                <a:fillRect/>
              </a:stretch>
            </p:blipFill>
            <p:spPr bwMode="auto">
              <a:xfrm>
                <a:off x="1353" y="1672"/>
                <a:ext cx="655" cy="667"/>
              </a:xfrm>
              <a:prstGeom prst="rect">
                <a:avLst/>
              </a:prstGeom>
              <a:no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</p:pic>
        </p:grpSp>
      </p:grpSp>
      <p:grpSp>
        <p:nvGrpSpPr>
          <p:cNvPr id="23599" name="Group 47"/>
          <p:cNvGrpSpPr>
            <a:grpSpLocks/>
          </p:cNvGrpSpPr>
          <p:nvPr/>
        </p:nvGrpSpPr>
        <p:grpSpPr bwMode="auto">
          <a:xfrm>
            <a:off x="5970412" y="2247906"/>
            <a:ext cx="2244725" cy="1730375"/>
            <a:chOff x="288" y="1810"/>
            <a:chExt cx="1414" cy="1090"/>
          </a:xfrm>
        </p:grpSpPr>
        <p:pic>
          <p:nvPicPr>
            <p:cNvPr id="23600" name="Picture 48"/>
            <p:cNvPicPr>
              <a:picLocks noChangeAspect="1" noChangeArrowheads="1"/>
            </p:cNvPicPr>
            <p:nvPr/>
          </p:nvPicPr>
          <p:blipFill>
            <a:blip r:embed="rId8" cstate="print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047" y="1810"/>
              <a:ext cx="655" cy="66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</p:pic>
        <p:pic>
          <p:nvPicPr>
            <p:cNvPr id="23601" name="Picture 49"/>
            <p:cNvPicPr>
              <a:picLocks noChangeAspect="1" noChangeArrowheads="1"/>
            </p:cNvPicPr>
            <p:nvPr/>
          </p:nvPicPr>
          <p:blipFill>
            <a:blip r:embed="rId9" cstate="print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741" y="1949"/>
              <a:ext cx="655" cy="66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</p:pic>
        <p:pic>
          <p:nvPicPr>
            <p:cNvPr id="23602" name="Picture 50"/>
            <p:cNvPicPr>
              <a:picLocks noChangeAspect="1" noChangeArrowheads="1"/>
            </p:cNvPicPr>
            <p:nvPr/>
          </p:nvPicPr>
          <p:blipFill>
            <a:blip r:embed="rId10" cstate="print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560" y="2095"/>
              <a:ext cx="655" cy="66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</p:pic>
        <p:pic>
          <p:nvPicPr>
            <p:cNvPr id="23603" name="Picture 51"/>
            <p:cNvPicPr>
              <a:picLocks noChangeAspect="1" noChangeArrowheads="1"/>
            </p:cNvPicPr>
            <p:nvPr/>
          </p:nvPicPr>
          <p:blipFill>
            <a:blip r:embed="rId11" cstate="print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288" y="2228"/>
              <a:ext cx="662" cy="67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</p:pic>
      </p:grpSp>
      <p:grpSp>
        <p:nvGrpSpPr>
          <p:cNvPr id="23608" name="Group 56"/>
          <p:cNvGrpSpPr>
            <a:grpSpLocks/>
          </p:cNvGrpSpPr>
          <p:nvPr/>
        </p:nvGrpSpPr>
        <p:grpSpPr bwMode="auto">
          <a:xfrm>
            <a:off x="8238034" y="3042320"/>
            <a:ext cx="2000250" cy="1547812"/>
            <a:chOff x="1827" y="2342"/>
            <a:chExt cx="1260" cy="975"/>
          </a:xfrm>
        </p:grpSpPr>
        <p:pic>
          <p:nvPicPr>
            <p:cNvPr id="23609" name="Picture 57"/>
            <p:cNvPicPr>
              <a:picLocks noChangeAspect="1" noChangeArrowheads="1"/>
            </p:cNvPicPr>
            <p:nvPr/>
          </p:nvPicPr>
          <p:blipFill>
            <a:blip r:embed="rId12" cstate="print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2431" y="2342"/>
              <a:ext cx="656" cy="66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</p:pic>
        <p:pic>
          <p:nvPicPr>
            <p:cNvPr id="23610" name="Picture 58"/>
            <p:cNvPicPr>
              <a:picLocks noChangeAspect="1" noChangeArrowheads="1"/>
            </p:cNvPicPr>
            <p:nvPr/>
          </p:nvPicPr>
          <p:blipFill>
            <a:blip r:embed="rId13" cstate="print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2159" y="2481"/>
              <a:ext cx="656" cy="66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</p:pic>
        <p:pic>
          <p:nvPicPr>
            <p:cNvPr id="23611" name="Picture 59"/>
            <p:cNvPicPr>
              <a:picLocks noChangeAspect="1" noChangeArrowheads="1"/>
            </p:cNvPicPr>
            <p:nvPr/>
          </p:nvPicPr>
          <p:blipFill>
            <a:blip r:embed="rId14" cstate="print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827" y="2650"/>
              <a:ext cx="656" cy="66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</p:pic>
      </p:grpSp>
      <p:grpSp>
        <p:nvGrpSpPr>
          <p:cNvPr id="23612" name="Group 60"/>
          <p:cNvGrpSpPr>
            <a:grpSpLocks/>
          </p:cNvGrpSpPr>
          <p:nvPr/>
        </p:nvGrpSpPr>
        <p:grpSpPr bwMode="auto">
          <a:xfrm>
            <a:off x="6367959" y="3750346"/>
            <a:ext cx="2478088" cy="1766887"/>
            <a:chOff x="649" y="2788"/>
            <a:chExt cx="1561" cy="1113"/>
          </a:xfrm>
        </p:grpSpPr>
        <p:pic>
          <p:nvPicPr>
            <p:cNvPr id="23613" name="Picture 61"/>
            <p:cNvPicPr>
              <a:picLocks noChangeAspect="1" noChangeArrowheads="1"/>
            </p:cNvPicPr>
            <p:nvPr/>
          </p:nvPicPr>
          <p:blipFill>
            <a:blip r:embed="rId15" cstate="print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555" y="2788"/>
              <a:ext cx="655" cy="66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</p:pic>
        <p:pic>
          <p:nvPicPr>
            <p:cNvPr id="23614" name="Picture 62"/>
            <p:cNvPicPr>
              <a:picLocks noChangeAspect="1" noChangeArrowheads="1"/>
            </p:cNvPicPr>
            <p:nvPr/>
          </p:nvPicPr>
          <p:blipFill>
            <a:blip r:embed="rId16" cstate="print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1193" y="2957"/>
              <a:ext cx="656" cy="66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</p:pic>
        <p:pic>
          <p:nvPicPr>
            <p:cNvPr id="23615" name="Picture 63"/>
            <p:cNvPicPr>
              <a:picLocks noChangeAspect="1" noChangeArrowheads="1"/>
            </p:cNvPicPr>
            <p:nvPr/>
          </p:nvPicPr>
          <p:blipFill>
            <a:blip r:embed="rId17" cstate="print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921" y="3096"/>
              <a:ext cx="655" cy="66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</p:pic>
        <p:pic>
          <p:nvPicPr>
            <p:cNvPr id="23616" name="Picture 64"/>
            <p:cNvPicPr>
              <a:picLocks noChangeAspect="1" noChangeArrowheads="1"/>
            </p:cNvPicPr>
            <p:nvPr/>
          </p:nvPicPr>
          <p:blipFill>
            <a:blip r:embed="rId18" cstate="print">
              <a:lum bright="-12000" contrast="24000"/>
            </a:blip>
            <a:srcRect/>
            <a:stretch>
              <a:fillRect/>
            </a:stretch>
          </p:blipFill>
          <p:spPr bwMode="auto">
            <a:xfrm>
              <a:off x="649" y="3234"/>
              <a:ext cx="656" cy="66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</p:pic>
      </p:grpSp>
      <p:sp>
        <p:nvSpPr>
          <p:cNvPr id="23617" name="Text Box 65"/>
          <p:cNvSpPr txBox="1">
            <a:spLocks noChangeArrowheads="1"/>
          </p:cNvSpPr>
          <p:nvPr/>
        </p:nvSpPr>
        <p:spPr bwMode="auto">
          <a:xfrm rot="5400000">
            <a:off x="9733451" y="1639903"/>
            <a:ext cx="1346844" cy="3385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e-DE" sz="1600" b="1" dirty="0">
                <a:latin typeface="Arial" pitchFamily="34" charset="0"/>
              </a:rPr>
              <a:t>Enddiastole</a:t>
            </a:r>
          </a:p>
        </p:txBody>
      </p:sp>
      <p:sp>
        <p:nvSpPr>
          <p:cNvPr id="23618" name="Text Box 66"/>
          <p:cNvSpPr txBox="1">
            <a:spLocks noChangeArrowheads="1"/>
          </p:cNvSpPr>
          <p:nvPr/>
        </p:nvSpPr>
        <p:spPr bwMode="auto">
          <a:xfrm rot="5400000">
            <a:off x="9824270" y="3405638"/>
            <a:ext cx="1277914" cy="3385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de-DE" sz="1600" b="1" dirty="0">
                <a:latin typeface="Arial" pitchFamily="34" charset="0"/>
              </a:rPr>
              <a:t>Endsystole</a:t>
            </a:r>
          </a:p>
        </p:txBody>
      </p:sp>
      <p:sp>
        <p:nvSpPr>
          <p:cNvPr id="23620" name="Text Box 68"/>
          <p:cNvSpPr txBox="1">
            <a:spLocks noChangeArrowheads="1"/>
          </p:cNvSpPr>
          <p:nvPr/>
        </p:nvSpPr>
        <p:spPr bwMode="auto">
          <a:xfrm>
            <a:off x="2013770" y="1384338"/>
            <a:ext cx="352134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/>
            <a:r>
              <a:rPr lang="de-DE" sz="2400" dirty="0"/>
              <a:t>3D data</a:t>
            </a:r>
          </a:p>
          <a:p>
            <a:pPr algn="ctr" rtl="0"/>
            <a:r>
              <a:rPr lang="de-DE" sz="2400" dirty="0"/>
              <a:t>No geometric assumptions</a:t>
            </a:r>
          </a:p>
          <a:p>
            <a:pPr algn="ctr" rtl="0"/>
            <a:r>
              <a:rPr lang="de-DE" sz="2400" dirty="0"/>
              <a:t>Simpson‘s rule</a:t>
            </a:r>
          </a:p>
        </p:txBody>
      </p:sp>
      <p:sp>
        <p:nvSpPr>
          <p:cNvPr id="23619" name="Text Box 67"/>
          <p:cNvSpPr txBox="1">
            <a:spLocks noChangeArrowheads="1"/>
          </p:cNvSpPr>
          <p:nvPr/>
        </p:nvSpPr>
        <p:spPr bwMode="auto">
          <a:xfrm>
            <a:off x="1524000" y="5656977"/>
            <a:ext cx="9036496" cy="954107"/>
          </a:xfrm>
          <a:prstGeom prst="rect">
            <a:avLst/>
          </a:prstGeom>
          <a:solidFill>
            <a:schemeClr val="bg1"/>
          </a:solidFill>
          <a:ln w="57150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 eaLnBrk="0" hangingPunct="0"/>
            <a:r>
              <a:rPr lang="de-DE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ESC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-Guidelines: </a:t>
            </a:r>
            <a:r>
              <a:rPr lang="de-DE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MRI is the reference standard for assessment of LV/RV-volumes and EF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C889A3-0AFD-4358-B536-26FA32CEEFAB}"/>
              </a:ext>
            </a:extLst>
          </p:cNvPr>
          <p:cNvSpPr txBox="1"/>
          <p:nvPr/>
        </p:nvSpPr>
        <p:spPr>
          <a:xfrm>
            <a:off x="1703512" y="4659685"/>
            <a:ext cx="4164794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 rtl="0"/>
            <a:r>
              <a:rPr lang="de-DE" sz="2400" b="1" dirty="0"/>
              <a:t>Volume </a:t>
            </a:r>
            <a:r>
              <a:rPr lang="en-US" sz="2400" b="1" dirty="0"/>
              <a:t>= Area * slice thickness</a:t>
            </a:r>
            <a:endParaRPr lang="he-IL" sz="2400" b="1" dirty="0"/>
          </a:p>
        </p:txBody>
      </p:sp>
    </p:spTree>
    <p:extLst>
      <p:ext uri="{BB962C8B-B14F-4D97-AF65-F5344CB8AC3E}">
        <p14:creationId xmlns:p14="http://schemas.microsoft.com/office/powerpoint/2010/main" val="17134378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19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0E23669-891B-4BDE-B7D0-BAF1B36DD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4164" y="301709"/>
            <a:ext cx="9403882" cy="749325"/>
          </a:xfrm>
          <a:solidFill>
            <a:srgbClr val="D3F2F5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How are RV/LV volumes and function measured on MRI</a:t>
            </a:r>
            <a:endParaRPr lang="he-IL" sz="3200" b="1" dirty="0">
              <a:solidFill>
                <a:srgbClr val="002060"/>
              </a:solidFill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10562026-A924-4189-B317-E02AA5C5C1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224" t="34940" r="47239" b="37060"/>
          <a:stretch/>
        </p:blipFill>
        <p:spPr>
          <a:xfrm>
            <a:off x="1631504" y="1443162"/>
            <a:ext cx="1814600" cy="172819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B5DF42BD-C80A-4D02-A8EA-B2FC057CDF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224" t="34298" r="47239" b="37703"/>
          <a:stretch/>
        </p:blipFill>
        <p:spPr>
          <a:xfrm>
            <a:off x="3503712" y="1417638"/>
            <a:ext cx="1814600" cy="1728192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3000F181-C37C-4361-8C8D-2967DA8D596E}"/>
              </a:ext>
            </a:extLst>
          </p:cNvPr>
          <p:cNvPicPr/>
          <p:nvPr/>
        </p:nvPicPr>
        <p:blipFill>
          <a:blip r:embed="rId5" cstate="print"/>
          <a:srcRect l="54181" t="2255" r="9779" b="11543"/>
          <a:stretch>
            <a:fillRect/>
          </a:stretch>
        </p:blipFill>
        <p:spPr bwMode="auto">
          <a:xfrm>
            <a:off x="5874123" y="2515288"/>
            <a:ext cx="4531782" cy="40410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B64A4B-DB0E-4F95-A39D-7AB3B7DF9DAC}"/>
              </a:ext>
            </a:extLst>
          </p:cNvPr>
          <p:cNvSpPr txBox="1"/>
          <p:nvPr/>
        </p:nvSpPr>
        <p:spPr>
          <a:xfrm>
            <a:off x="5984700" y="2078472"/>
            <a:ext cx="910827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/>
              <a:t>Phase 1</a:t>
            </a:r>
            <a:endParaRPr lang="he-IL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213AFA-23A4-486C-8DD4-C0CE1D7A1D72}"/>
              </a:ext>
            </a:extLst>
          </p:cNvPr>
          <p:cNvSpPr txBox="1"/>
          <p:nvPr/>
        </p:nvSpPr>
        <p:spPr>
          <a:xfrm>
            <a:off x="7417040" y="2077352"/>
            <a:ext cx="910827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/>
              <a:t>Phase 2</a:t>
            </a:r>
            <a:endParaRPr lang="he-IL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EE0AE9-DAFD-4E6C-9C29-FAB12E07F55B}"/>
              </a:ext>
            </a:extLst>
          </p:cNvPr>
          <p:cNvSpPr txBox="1"/>
          <p:nvPr/>
        </p:nvSpPr>
        <p:spPr>
          <a:xfrm>
            <a:off x="8849379" y="2077875"/>
            <a:ext cx="910827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/>
              <a:t>Phase 3</a:t>
            </a:r>
            <a:endParaRPr lang="he-IL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F7F4A7-9859-4797-A963-C09653C91EE3}"/>
              </a:ext>
            </a:extLst>
          </p:cNvPr>
          <p:cNvSpPr txBox="1"/>
          <p:nvPr/>
        </p:nvSpPr>
        <p:spPr>
          <a:xfrm>
            <a:off x="9731261" y="2077352"/>
            <a:ext cx="788999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/>
              <a:t>…… 30</a:t>
            </a:r>
            <a:endParaRPr lang="he-IL" dirty="0"/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0250892B-BEB3-4646-A868-55138A6A6E9B}"/>
              </a:ext>
            </a:extLst>
          </p:cNvPr>
          <p:cNvPicPr/>
          <p:nvPr/>
        </p:nvPicPr>
        <p:blipFill>
          <a:blip r:embed="rId5" cstate="print"/>
          <a:srcRect l="68266" t="37465" r="24277" b="46752"/>
          <a:stretch>
            <a:fillRect/>
          </a:stretch>
        </p:blipFill>
        <p:spPr bwMode="auto">
          <a:xfrm>
            <a:off x="2207568" y="3861048"/>
            <a:ext cx="2808312" cy="22322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7" name="מחבר חץ ישר 16">
            <a:extLst>
              <a:ext uri="{FF2B5EF4-FFF2-40B4-BE49-F238E27FC236}">
                <a16:creationId xmlns:a16="http://schemas.microsoft.com/office/drawing/2014/main" id="{F56DBAA2-1F89-4F84-93CA-427C14F7BA8C}"/>
              </a:ext>
            </a:extLst>
          </p:cNvPr>
          <p:cNvCxnSpPr/>
          <p:nvPr/>
        </p:nvCxnSpPr>
        <p:spPr>
          <a:xfrm flipH="1">
            <a:off x="5000192" y="3366716"/>
            <a:ext cx="858243" cy="432048"/>
          </a:xfrm>
          <a:prstGeom prst="straightConnector1">
            <a:avLst/>
          </a:prstGeom>
          <a:ln w="730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C4E849C-9E22-42EC-B1A0-182A582C375B}"/>
              </a:ext>
            </a:extLst>
          </p:cNvPr>
          <p:cNvSpPr txBox="1"/>
          <p:nvPr/>
        </p:nvSpPr>
        <p:spPr>
          <a:xfrm>
            <a:off x="2845703" y="5045506"/>
            <a:ext cx="447943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RV</a:t>
            </a:r>
            <a:endParaRPr lang="he-IL" b="1" dirty="0">
              <a:solidFill>
                <a:srgbClr val="FFFF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A31F7E-42EC-4A09-B0EC-56C43DB764C4}"/>
              </a:ext>
            </a:extLst>
          </p:cNvPr>
          <p:cNvSpPr txBox="1"/>
          <p:nvPr/>
        </p:nvSpPr>
        <p:spPr>
          <a:xfrm>
            <a:off x="3791745" y="4848569"/>
            <a:ext cx="397353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LV</a:t>
            </a:r>
            <a:endParaRPr lang="he-IL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444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974" y="362607"/>
            <a:ext cx="11022829" cy="693683"/>
          </a:xfrm>
          <a:solidFill>
            <a:srgbClr val="D3F2F5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1" anchor="ctr">
            <a:normAutofit/>
          </a:bodyPr>
          <a:lstStyle/>
          <a:p>
            <a:pPr algn="ctr" defTabSz="457200"/>
            <a:r>
              <a:rPr lang="en-US" sz="2800" b="1" dirty="0"/>
              <a:t>Gender specific differences in LV volumes and mass are significant</a:t>
            </a:r>
            <a:endParaRPr lang="he-IL" sz="28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5" t="28216" r="16355" b="20867"/>
          <a:stretch/>
        </p:blipFill>
        <p:spPr bwMode="auto">
          <a:xfrm>
            <a:off x="740974" y="1253950"/>
            <a:ext cx="11022829" cy="4390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31394" y="6195848"/>
            <a:ext cx="4903522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400" dirty="0" err="1"/>
              <a:t>Kawel</a:t>
            </a:r>
            <a:r>
              <a:rPr lang="en-US" sz="2400" dirty="0"/>
              <a:t>-Boehm et al. JCMR 2015; 17:29</a:t>
            </a:r>
            <a:endParaRPr lang="he-IL" sz="2400" dirty="0"/>
          </a:p>
        </p:txBody>
      </p:sp>
    </p:spTree>
    <p:extLst>
      <p:ext uri="{BB962C8B-B14F-4D97-AF65-F5344CB8AC3E}">
        <p14:creationId xmlns:p14="http://schemas.microsoft.com/office/powerpoint/2010/main" val="1224606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237785" y="498641"/>
            <a:ext cx="9525352" cy="697672"/>
          </a:xfrm>
          <a:solidFill>
            <a:srgbClr val="D3F2F5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vert="horz" lIns="91440" tIns="45720" rIns="91440" bIns="45720" rtlCol="1" anchor="ctr">
            <a:normAutofit/>
          </a:bodyPr>
          <a:lstStyle/>
          <a:p>
            <a:pPr algn="ctr" defTabSz="457200"/>
            <a:r>
              <a:rPr lang="de-DE" b="1"/>
              <a:t>Fibrosis</a:t>
            </a:r>
            <a:r>
              <a:rPr lang="en-US" b="1" dirty="0"/>
              <a:t>/scar</a:t>
            </a:r>
            <a:r>
              <a:rPr lang="en-US" b="1"/>
              <a:t>/LGE</a:t>
            </a:r>
            <a:r>
              <a:rPr lang="de-DE" b="1" dirty="0"/>
              <a:t> detection: Technique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04836" y="2290495"/>
            <a:ext cx="4055740" cy="3016178"/>
          </a:xfrm>
        </p:spPr>
        <p:txBody>
          <a:bodyPr>
            <a:normAutofit fontScale="92500" lnSpcReduction="10000"/>
          </a:bodyPr>
          <a:lstStyle/>
          <a:p>
            <a:pPr algn="l" rtl="0">
              <a:lnSpc>
                <a:spcPct val="90000"/>
              </a:lnSpc>
              <a:buFont typeface="Wingdings" pitchFamily="2" charset="2"/>
              <a:buChar char="Ø"/>
            </a:pPr>
            <a:r>
              <a:rPr lang="de-DE" dirty="0"/>
              <a:t>Inversion recovery-nulling of normal myocardium signal</a:t>
            </a:r>
          </a:p>
          <a:p>
            <a:pPr algn="l" rtl="0">
              <a:lnSpc>
                <a:spcPct val="90000"/>
              </a:lnSpc>
              <a:buFont typeface="Wingdings" pitchFamily="2" charset="2"/>
              <a:buChar char="Ø"/>
            </a:pPr>
            <a:r>
              <a:rPr lang="de-DE" dirty="0"/>
              <a:t>Infusion of 0.2 mM/kg Gd-DTPA</a:t>
            </a:r>
          </a:p>
          <a:p>
            <a:pPr algn="l" rtl="0">
              <a:lnSpc>
                <a:spcPct val="90000"/>
              </a:lnSpc>
              <a:buFont typeface="Wingdings" pitchFamily="2" charset="2"/>
              <a:buChar char="Ø"/>
            </a:pPr>
            <a:r>
              <a:rPr lang="de-DE" dirty="0"/>
              <a:t>Image 10 min later: </a:t>
            </a:r>
          </a:p>
          <a:p>
            <a:pPr lvl="1" algn="l" rtl="0">
              <a:lnSpc>
                <a:spcPct val="90000"/>
              </a:lnSpc>
              <a:buFont typeface="Wingdings" pitchFamily="2" charset="2"/>
              <a:buChar char="Ø"/>
            </a:pPr>
            <a:r>
              <a:rPr lang="de-DE" dirty="0"/>
              <a:t>Gd becomes trapped in necrotic scar</a:t>
            </a:r>
          </a:p>
        </p:txBody>
      </p:sp>
      <p:sp>
        <p:nvSpPr>
          <p:cNvPr id="51213" name="Text Box 13"/>
          <p:cNvSpPr txBox="1">
            <a:spLocks noChangeArrowheads="1"/>
          </p:cNvSpPr>
          <p:nvPr/>
        </p:nvSpPr>
        <p:spPr bwMode="auto">
          <a:xfrm>
            <a:off x="8120314" y="6413773"/>
            <a:ext cx="38706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dirty="0"/>
              <a:t>Simonetti et al Radiology 2001;218:215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 cstate="print"/>
          <a:srcRect l="16322" t="4547" r="19479" b="6250"/>
          <a:stretch>
            <a:fillRect/>
          </a:stretch>
        </p:blipFill>
        <p:spPr bwMode="auto">
          <a:xfrm>
            <a:off x="4440757" y="2293210"/>
            <a:ext cx="3799238" cy="2967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Lat-wall scar 100%">
            <a:extLst>
              <a:ext uri="{FF2B5EF4-FFF2-40B4-BE49-F238E27FC236}">
                <a16:creationId xmlns:a16="http://schemas.microsoft.com/office/drawing/2014/main" id="{B2AEB2BC-5D7B-410B-9FA7-65F14FEE2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" t="57823" r="56131" b="7050"/>
          <a:stretch>
            <a:fillRect/>
          </a:stretch>
        </p:blipFill>
        <p:spPr bwMode="auto">
          <a:xfrm>
            <a:off x="8600357" y="3801796"/>
            <a:ext cx="1655762" cy="143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Lat-wall scar 100%">
            <a:extLst>
              <a:ext uri="{FF2B5EF4-FFF2-40B4-BE49-F238E27FC236}">
                <a16:creationId xmlns:a16="http://schemas.microsoft.com/office/drawing/2014/main" id="{0F925211-58C5-4A60-953F-697F68BBD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30000" contrast="-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" t="7048" r="56131" b="57823"/>
          <a:stretch>
            <a:fillRect/>
          </a:stretch>
        </p:blipFill>
        <p:spPr bwMode="auto">
          <a:xfrm>
            <a:off x="8600357" y="2290496"/>
            <a:ext cx="1655762" cy="143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Lat-wall scar 100%">
            <a:extLst>
              <a:ext uri="{FF2B5EF4-FFF2-40B4-BE49-F238E27FC236}">
                <a16:creationId xmlns:a16="http://schemas.microsoft.com/office/drawing/2014/main" id="{6F749C0D-0E6C-425B-AD88-8330A99CC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9" t="7010" r="5223" b="57863"/>
          <a:stretch>
            <a:fillRect/>
          </a:stretch>
        </p:blipFill>
        <p:spPr bwMode="auto">
          <a:xfrm>
            <a:off x="10329144" y="3803383"/>
            <a:ext cx="1727200" cy="143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Lat-wall scar 100%">
            <a:extLst>
              <a:ext uri="{FF2B5EF4-FFF2-40B4-BE49-F238E27FC236}">
                <a16:creationId xmlns:a16="http://schemas.microsoft.com/office/drawing/2014/main" id="{3352ECB4-5FC0-445D-A305-F141C7EA9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12" t="57010" r="5261" b="7863"/>
          <a:stretch>
            <a:fillRect/>
          </a:stretch>
        </p:blipFill>
        <p:spPr bwMode="auto">
          <a:xfrm>
            <a:off x="10329144" y="2290496"/>
            <a:ext cx="1728788" cy="143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Line 8">
            <a:extLst>
              <a:ext uri="{FF2B5EF4-FFF2-40B4-BE49-F238E27FC236}">
                <a16:creationId xmlns:a16="http://schemas.microsoft.com/office/drawing/2014/main" id="{7D79938E-4EC3-4594-9636-50B69C20E698}"/>
              </a:ext>
            </a:extLst>
          </p:cNvPr>
          <p:cNvSpPr>
            <a:spLocks noChangeShapeType="1"/>
          </p:cNvSpPr>
          <p:nvPr/>
        </p:nvSpPr>
        <p:spPr bwMode="auto">
          <a:xfrm>
            <a:off x="9608420" y="3011221"/>
            <a:ext cx="144463" cy="144463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11" name="Line 9">
            <a:extLst>
              <a:ext uri="{FF2B5EF4-FFF2-40B4-BE49-F238E27FC236}">
                <a16:creationId xmlns:a16="http://schemas.microsoft.com/office/drawing/2014/main" id="{38DFFABD-84C6-43D6-B23B-E5FF2D2E45A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536983" y="2722296"/>
            <a:ext cx="142875" cy="144463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12" name="Line 12">
            <a:extLst>
              <a:ext uri="{FF2B5EF4-FFF2-40B4-BE49-F238E27FC236}">
                <a16:creationId xmlns:a16="http://schemas.microsoft.com/office/drawing/2014/main" id="{09D02236-3888-4FD3-9DFE-084CC7BD734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608419" y="2866759"/>
            <a:ext cx="287338" cy="73025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13" name="Rectangle 14">
            <a:extLst>
              <a:ext uri="{FF2B5EF4-FFF2-40B4-BE49-F238E27FC236}">
                <a16:creationId xmlns:a16="http://schemas.microsoft.com/office/drawing/2014/main" id="{72E38C91-BB25-4F15-895B-3CA43777E15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0256119" y="2290495"/>
            <a:ext cx="71438" cy="29527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14" name="Rectangle 15">
            <a:extLst>
              <a:ext uri="{FF2B5EF4-FFF2-40B4-BE49-F238E27FC236}">
                <a16:creationId xmlns:a16="http://schemas.microsoft.com/office/drawing/2014/main" id="{56E43322-3E3B-4577-8A2A-925C7A3DE6A8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0310888" y="2021414"/>
            <a:ext cx="71438" cy="34925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15" name="Rectangle 16">
            <a:extLst>
              <a:ext uri="{FF2B5EF4-FFF2-40B4-BE49-F238E27FC236}">
                <a16:creationId xmlns:a16="http://schemas.microsoft.com/office/drawing/2014/main" id="{1BB5D06F-1B3F-4F43-8191-F27B3649CB7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2057933" y="2290495"/>
            <a:ext cx="71437" cy="29527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16" name="Rectangle 17">
            <a:extLst>
              <a:ext uri="{FF2B5EF4-FFF2-40B4-BE49-F238E27FC236}">
                <a16:creationId xmlns:a16="http://schemas.microsoft.com/office/drawing/2014/main" id="{962C5492-0C56-45FF-A27F-F6EBC15283B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8600358" y="2290495"/>
            <a:ext cx="71437" cy="29527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17" name="Rectangle 18">
            <a:extLst>
              <a:ext uri="{FF2B5EF4-FFF2-40B4-BE49-F238E27FC236}">
                <a16:creationId xmlns:a16="http://schemas.microsoft.com/office/drawing/2014/main" id="{8EE68610-BC2F-462A-8E81-882411752A33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0310889" y="581552"/>
            <a:ext cx="71437" cy="34925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18" name="Rectangle 19">
            <a:extLst>
              <a:ext uri="{FF2B5EF4-FFF2-40B4-BE49-F238E27FC236}">
                <a16:creationId xmlns:a16="http://schemas.microsoft.com/office/drawing/2014/main" id="{C33C913D-258C-4F43-BA29-B2AFB9676EAC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0310889" y="3461277"/>
            <a:ext cx="71437" cy="34925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050560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13459</TotalTime>
  <Words>1687</Words>
  <Application>Microsoft Office PowerPoint</Application>
  <PresentationFormat>מסך רחב</PresentationFormat>
  <Paragraphs>265</Paragraphs>
  <Slides>50</Slides>
  <Notes>32</Notes>
  <HiddenSlides>0</HiddenSlides>
  <MMClips>5</MMClips>
  <ScaleCrop>false</ScaleCrop>
  <HeadingPairs>
    <vt:vector size="8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1</vt:i4>
      </vt:variant>
      <vt:variant>
        <vt:lpstr>שרתי OLE מוטבעים</vt:lpstr>
      </vt:variant>
      <vt:variant>
        <vt:i4>1</vt:i4>
      </vt:variant>
      <vt:variant>
        <vt:lpstr>כותרות שקופיות</vt:lpstr>
      </vt:variant>
      <vt:variant>
        <vt:i4>50</vt:i4>
      </vt:variant>
    </vt:vector>
  </HeadingPairs>
  <TitlesOfParts>
    <vt:vector size="57" baseType="lpstr">
      <vt:lpstr>Arial</vt:lpstr>
      <vt:lpstr>Arial Unicode MS</vt:lpstr>
      <vt:lpstr>Calibri</vt:lpstr>
      <vt:lpstr>Calibri Light</vt:lpstr>
      <vt:lpstr>Wingdings</vt:lpstr>
      <vt:lpstr>Office Theme</vt:lpstr>
      <vt:lpstr>Diagramm</vt:lpstr>
      <vt:lpstr>Imaging for Risk Stratiﬁcation of SCD in Non-Ischemic Cardiomyopathies </vt:lpstr>
      <vt:lpstr>Status of cardiac imaging in Non-ischemic CMP</vt:lpstr>
      <vt:lpstr>3D Imaging</vt:lpstr>
      <vt:lpstr>מצגת של PowerPoint‏</vt:lpstr>
      <vt:lpstr>מצגת של PowerPoint‏</vt:lpstr>
      <vt:lpstr>מצגת של PowerPoint‏</vt:lpstr>
      <vt:lpstr>How are RV/LV volumes and function measured on MRI</vt:lpstr>
      <vt:lpstr>Gender specific differences in LV volumes and mass are significant</vt:lpstr>
      <vt:lpstr>Fibrosis/scar/LGE detection: Technique</vt:lpstr>
      <vt:lpstr>Late Gadolinium Enhancement</vt:lpstr>
      <vt:lpstr>Improved sensitivity vs. SPECT</vt:lpstr>
      <vt:lpstr>T1 Mapping</vt:lpstr>
      <vt:lpstr>3D Imaging</vt:lpstr>
      <vt:lpstr>Rule in and rule out</vt:lpstr>
      <vt:lpstr>מצגת של PowerPoint‏</vt:lpstr>
      <vt:lpstr>Status of cardiac imaging in Non-ischemic CMP</vt:lpstr>
      <vt:lpstr>SCD in Dilated CMP</vt:lpstr>
      <vt:lpstr>מצגת של PowerPoint‏</vt:lpstr>
      <vt:lpstr>The Challenge</vt:lpstr>
      <vt:lpstr>Limitations of EF</vt:lpstr>
      <vt:lpstr>מצגת של PowerPoint‏</vt:lpstr>
      <vt:lpstr>מצגת של PowerPoint‏</vt:lpstr>
      <vt:lpstr>Fibrosis: Mechanism of Arrhythmia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Status of cardiac imaging in Non-ischemic CMP</vt:lpstr>
      <vt:lpstr>ECG much less sensitive for LVH than MRI</vt:lpstr>
      <vt:lpstr>Discrepancy in extent of hypertrophy as detected on MRI vs Echo</vt:lpstr>
      <vt:lpstr>Prognostic value of LGE-MRI in HCM</vt:lpstr>
      <vt:lpstr>Characteristics of Studies in the Meta-analysis</vt:lpstr>
      <vt:lpstr>מצגת של PowerPoint‏</vt:lpstr>
      <vt:lpstr>Sudden Death and All cause Mortality as Predicted by Quantification of LGE</vt:lpstr>
      <vt:lpstr>The amount of LGE outperform current guideline-recommended criteria for SCD</vt:lpstr>
      <vt:lpstr>מצגת של PowerPoint‏</vt:lpstr>
      <vt:lpstr>מצגת של PowerPoint‏</vt:lpstr>
      <vt:lpstr>Mechanism of Arrhythmia in HCM</vt:lpstr>
      <vt:lpstr>Small coronary artery lumen relative to myocardial mass </vt:lpstr>
      <vt:lpstr>Work in progress</vt:lpstr>
      <vt:lpstr>Anderson-Fabry disease</vt:lpstr>
      <vt:lpstr>Status of cardiac imaging in CMP</vt:lpstr>
      <vt:lpstr>Arrhythmogenic RV dysplasia </vt:lpstr>
      <vt:lpstr>מצגת של PowerPoint‏</vt:lpstr>
      <vt:lpstr>Disease progression</vt:lpstr>
      <vt:lpstr>MRI Criteria 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Simulations of TAVI inside calcified BAVs</dc:title>
  <dc:creator>rami</dc:creator>
  <cp:lastModifiedBy>Dr. Ashraf</cp:lastModifiedBy>
  <cp:revision>873</cp:revision>
  <cp:lastPrinted>2019-11-28T10:45:59Z</cp:lastPrinted>
  <dcterms:created xsi:type="dcterms:W3CDTF">2017-01-02T09:12:48Z</dcterms:created>
  <dcterms:modified xsi:type="dcterms:W3CDTF">2019-11-29T09:38:14Z</dcterms:modified>
</cp:coreProperties>
</file>