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40"/>
  </p:notesMasterIdLst>
  <p:sldIdLst>
    <p:sldId id="256" r:id="rId2"/>
    <p:sldId id="517" r:id="rId3"/>
    <p:sldId id="503" r:id="rId4"/>
    <p:sldId id="512" r:id="rId5"/>
    <p:sldId id="516" r:id="rId6"/>
    <p:sldId id="532" r:id="rId7"/>
    <p:sldId id="533" r:id="rId8"/>
    <p:sldId id="534" r:id="rId9"/>
    <p:sldId id="535" r:id="rId10"/>
    <p:sldId id="536" r:id="rId11"/>
    <p:sldId id="307" r:id="rId12"/>
    <p:sldId id="515" r:id="rId13"/>
    <p:sldId id="288" r:id="rId14"/>
    <p:sldId id="526" r:id="rId15"/>
    <p:sldId id="527" r:id="rId16"/>
    <p:sldId id="528" r:id="rId17"/>
    <p:sldId id="509" r:id="rId18"/>
    <p:sldId id="505" r:id="rId19"/>
    <p:sldId id="506" r:id="rId20"/>
    <p:sldId id="508" r:id="rId21"/>
    <p:sldId id="538" r:id="rId22"/>
    <p:sldId id="529" r:id="rId23"/>
    <p:sldId id="539" r:id="rId24"/>
    <p:sldId id="530" r:id="rId25"/>
    <p:sldId id="520" r:id="rId26"/>
    <p:sldId id="312" r:id="rId27"/>
    <p:sldId id="293" r:id="rId28"/>
    <p:sldId id="319" r:id="rId29"/>
    <p:sldId id="327" r:id="rId30"/>
    <p:sldId id="321" r:id="rId31"/>
    <p:sldId id="326" r:id="rId32"/>
    <p:sldId id="320" r:id="rId33"/>
    <p:sldId id="323" r:id="rId34"/>
    <p:sldId id="522" r:id="rId35"/>
    <p:sldId id="332" r:id="rId36"/>
    <p:sldId id="514" r:id="rId37"/>
    <p:sldId id="537" r:id="rId38"/>
    <p:sldId id="513" r:id="rId39"/>
  </p:sldIdLst>
  <p:sldSz cx="9144000" cy="6858000" type="screen4x3"/>
  <p:notesSz cx="6858000" cy="9144000"/>
  <p:defaultTextStyle>
    <a:defPPr>
      <a:defRPr lang="fr-FR"/>
    </a:defPPr>
    <a:lvl1pPr algn="l" rtl="0" fontAlgn="base">
      <a:spcBef>
        <a:spcPct val="0"/>
      </a:spcBef>
      <a:spcAft>
        <a:spcPct val="0"/>
      </a:spcAft>
      <a:defRPr kern="1200">
        <a:solidFill>
          <a:schemeClr val="tx2"/>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2"/>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2"/>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2"/>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2"/>
        </a:solidFill>
        <a:latin typeface="Arial" charset="0"/>
        <a:ea typeface="ＭＳ Ｐゴシック" charset="0"/>
        <a:cs typeface="ＭＳ Ｐゴシック" charset="0"/>
      </a:defRPr>
    </a:lvl5pPr>
    <a:lvl6pPr marL="2286000" algn="l" defTabSz="457200" rtl="0" eaLnBrk="1" latinLnBrk="0" hangingPunct="1">
      <a:defRPr kern="1200">
        <a:solidFill>
          <a:schemeClr val="tx2"/>
        </a:solidFill>
        <a:latin typeface="Arial" charset="0"/>
        <a:ea typeface="ＭＳ Ｐゴシック" charset="0"/>
        <a:cs typeface="ＭＳ Ｐゴシック" charset="0"/>
      </a:defRPr>
    </a:lvl6pPr>
    <a:lvl7pPr marL="2743200" algn="l" defTabSz="457200" rtl="0" eaLnBrk="1" latinLnBrk="0" hangingPunct="1">
      <a:defRPr kern="1200">
        <a:solidFill>
          <a:schemeClr val="tx2"/>
        </a:solidFill>
        <a:latin typeface="Arial" charset="0"/>
        <a:ea typeface="ＭＳ Ｐゴシック" charset="0"/>
        <a:cs typeface="ＭＳ Ｐゴシック" charset="0"/>
      </a:defRPr>
    </a:lvl7pPr>
    <a:lvl8pPr marL="3200400" algn="l" defTabSz="457200" rtl="0" eaLnBrk="1" latinLnBrk="0" hangingPunct="1">
      <a:defRPr kern="1200">
        <a:solidFill>
          <a:schemeClr val="tx2"/>
        </a:solidFill>
        <a:latin typeface="Arial" charset="0"/>
        <a:ea typeface="ＭＳ Ｐゴシック" charset="0"/>
        <a:cs typeface="ＭＳ Ｐゴシック" charset="0"/>
      </a:defRPr>
    </a:lvl8pPr>
    <a:lvl9pPr marL="3657600" algn="l" defTabSz="457200" rtl="0" eaLnBrk="1" latinLnBrk="0" hangingPunct="1">
      <a:defRPr kern="1200">
        <a:solidFill>
          <a:schemeClr val="tx2"/>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83" userDrawn="1">
          <p15:clr>
            <a:srgbClr val="A4A3A4"/>
          </p15:clr>
        </p15:guide>
        <p15:guide id="2" pos="54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84"/>
    <a:srgbClr val="9BBB59"/>
    <a:srgbClr val="FFCC00"/>
    <a:srgbClr val="660066"/>
    <a:srgbClr val="33CC33"/>
    <a:srgbClr val="31859C"/>
    <a:srgbClr val="00ADFA"/>
    <a:srgbClr val="FFEB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81129" autoAdjust="0"/>
  </p:normalViewPr>
  <p:slideViewPr>
    <p:cSldViewPr snapToGrid="0">
      <p:cViewPr varScale="1">
        <p:scale>
          <a:sx n="77" d="100"/>
          <a:sy n="77" d="100"/>
        </p:scale>
        <p:origin x="2136" y="192"/>
      </p:cViewPr>
      <p:guideLst>
        <p:guide orient="horz" pos="2183"/>
        <p:guide pos="5443"/>
      </p:guideLst>
    </p:cSldViewPr>
  </p:slideViewPr>
  <p:notesTextViewPr>
    <p:cViewPr>
      <p:scale>
        <a:sx n="100" d="100"/>
        <a:sy n="100" d="100"/>
      </p:scale>
      <p:origin x="0" y="0"/>
    </p:cViewPr>
  </p:notesTextViewPr>
  <p:sorterViewPr>
    <p:cViewPr>
      <p:scale>
        <a:sx n="66" d="100"/>
        <a:sy n="66" d="100"/>
      </p:scale>
      <p:origin x="0" y="0"/>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lnSpc>
                <a:spcPct val="100000"/>
              </a:lnSpc>
              <a:defRPr sz="1200">
                <a:solidFill>
                  <a:schemeClr val="tx1"/>
                </a:solidFill>
                <a:latin typeface="Arial" charset="0"/>
                <a:ea typeface="ＭＳ Ｐゴシック" charset="0"/>
                <a:cs typeface="Arial" charset="0"/>
              </a:defRPr>
            </a:lvl1pPr>
          </a:lstStyle>
          <a:p>
            <a:pPr>
              <a:defRPr/>
            </a:pPr>
            <a:endParaRPr lang="fr-FR"/>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lnSpc>
                <a:spcPct val="100000"/>
              </a:lnSpc>
              <a:defRPr sz="1200">
                <a:solidFill>
                  <a:schemeClr val="tx1"/>
                </a:solidFill>
                <a:latin typeface="Arial" charset="0"/>
                <a:ea typeface="ＭＳ Ｐゴシック" charset="0"/>
                <a:cs typeface="Arial" charset="0"/>
              </a:defRPr>
            </a:lvl1pPr>
          </a:lstStyle>
          <a:p>
            <a:pPr>
              <a:defRPr/>
            </a:pPr>
            <a:endParaRPr lang="fr-FR"/>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lnSpc>
                <a:spcPct val="100000"/>
              </a:lnSpc>
              <a:defRPr sz="1200">
                <a:solidFill>
                  <a:schemeClr val="tx1"/>
                </a:solidFill>
                <a:latin typeface="Arial" charset="0"/>
                <a:ea typeface="ＭＳ Ｐゴシック" charset="0"/>
                <a:cs typeface="Arial" charset="0"/>
              </a:defRPr>
            </a:lvl1pPr>
          </a:lstStyle>
          <a:p>
            <a:pPr>
              <a:defRPr/>
            </a:pPr>
            <a:endParaRPr lang="fr-F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chemeClr val="tx1"/>
                </a:solidFill>
                <a:cs typeface="Arial" charset="0"/>
              </a:defRPr>
            </a:lvl1pPr>
          </a:lstStyle>
          <a:p>
            <a:pPr>
              <a:defRPr/>
            </a:pPr>
            <a:fld id="{C70B4C55-0C77-6B42-A0EE-D7108AF0B10F}" type="slidenum">
              <a:rPr lang="fr-FR"/>
              <a:pPr>
                <a:defRPr/>
              </a:pPr>
              <a:t>‹#›</a:t>
            </a:fld>
            <a:endParaRPr lang="fr-FR"/>
          </a:p>
        </p:txBody>
      </p:sp>
    </p:spTree>
    <p:extLst>
      <p:ext uri="{BB962C8B-B14F-4D97-AF65-F5344CB8AC3E}">
        <p14:creationId xmlns:p14="http://schemas.microsoft.com/office/powerpoint/2010/main" val="38887181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will mainly talk  about prevention of SCD in ischemic CM</a:t>
            </a:r>
          </a:p>
          <a:p>
            <a:endParaRPr lang="en-US" dirty="0"/>
          </a:p>
        </p:txBody>
      </p:sp>
      <p:sp>
        <p:nvSpPr>
          <p:cNvPr id="4" name="Slide Number Placeholder 3"/>
          <p:cNvSpPr>
            <a:spLocks noGrp="1"/>
          </p:cNvSpPr>
          <p:nvPr>
            <p:ph type="sldNum" sz="quarter" idx="5"/>
          </p:nvPr>
        </p:nvSpPr>
        <p:spPr/>
        <p:txBody>
          <a:bodyPr/>
          <a:lstStyle/>
          <a:p>
            <a:pPr>
              <a:defRPr/>
            </a:pPr>
            <a:fld id="{C70B4C55-0C77-6B42-A0EE-D7108AF0B10F}" type="slidenum">
              <a:rPr lang="fr-FR" smtClean="0"/>
              <a:pPr>
                <a:defRPr/>
              </a:pPr>
              <a:t>1</a:t>
            </a:fld>
            <a:endParaRPr lang="fr-FR"/>
          </a:p>
        </p:txBody>
      </p:sp>
    </p:spTree>
    <p:extLst>
      <p:ext uri="{BB962C8B-B14F-4D97-AF65-F5344CB8AC3E}">
        <p14:creationId xmlns:p14="http://schemas.microsoft.com/office/powerpoint/2010/main" val="222144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0B4C55-0C77-6B42-A0EE-D7108AF0B10F}" type="slidenum">
              <a:rPr lang="fr-FR" smtClean="0"/>
              <a:pPr>
                <a:defRPr/>
              </a:pPr>
              <a:t>10</a:t>
            </a:fld>
            <a:endParaRPr lang="fr-FR"/>
          </a:p>
        </p:txBody>
      </p:sp>
    </p:spTree>
    <p:extLst>
      <p:ext uri="{BB962C8B-B14F-4D97-AF65-F5344CB8AC3E}">
        <p14:creationId xmlns:p14="http://schemas.microsoft.com/office/powerpoint/2010/main" val="407014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itchFamily="34" charset="-128"/>
                <a:cs typeface="Arial" charset="0"/>
              </a:rPr>
              <a:t>In an analysis of over 40 000 patients with </a:t>
            </a:r>
            <a:r>
              <a:rPr lang="en-US" sz="1200" kern="1200" dirty="0" err="1">
                <a:solidFill>
                  <a:schemeClr val="tx1"/>
                </a:solidFill>
                <a:effectLst/>
                <a:latin typeface="Arial" charset="0"/>
                <a:ea typeface="MS PGothic" pitchFamily="34" charset="-128"/>
                <a:cs typeface="Arial" charset="0"/>
              </a:rPr>
              <a:t>HFrEF</a:t>
            </a:r>
            <a:r>
              <a:rPr lang="en-US" sz="1200" kern="1200" dirty="0">
                <a:solidFill>
                  <a:schemeClr val="tx1"/>
                </a:solidFill>
                <a:effectLst/>
                <a:latin typeface="Arial" charset="0"/>
                <a:ea typeface="MS PGothic" pitchFamily="34" charset="-128"/>
                <a:cs typeface="Arial" charset="0"/>
              </a:rPr>
              <a:t> enrolled in 12  non-ICD clinical trials, a significant 44% decline in the rate of SCD across these trials was observed</a:t>
            </a:r>
            <a:br>
              <a:rPr lang="en-US" sz="1200" kern="1200" dirty="0">
                <a:solidFill>
                  <a:schemeClr val="tx1"/>
                </a:solidFill>
                <a:effectLst/>
                <a:latin typeface="Arial" charset="0"/>
                <a:ea typeface="MS PGothic" pitchFamily="34" charset="-128"/>
                <a:cs typeface="Arial" charset="0"/>
              </a:rPr>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70B4C55-0C77-6B42-A0EE-D7108AF0B10F}" type="slidenum">
              <a:rPr lang="fr-FR" smtClean="0"/>
              <a:pPr>
                <a:defRPr/>
              </a:pPr>
              <a:t>18</a:t>
            </a:fld>
            <a:endParaRPr lang="fr-FR"/>
          </a:p>
        </p:txBody>
      </p:sp>
    </p:spTree>
    <p:extLst>
      <p:ext uri="{BB962C8B-B14F-4D97-AF65-F5344CB8AC3E}">
        <p14:creationId xmlns:p14="http://schemas.microsoft.com/office/powerpoint/2010/main" val="8548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decreased risk of sudden death in contemporary trials involving patients with a high use of guideline-recommended therapies, coupled with data from previous trials and registries on the likely benefits and complications of ICDs, suggests that it may be difficult to show a significant benefit of ICD implantation for primary prevention in most patients with heart failure with reduced ejection fraction in the current era.</a:t>
            </a:r>
          </a:p>
          <a:p>
            <a:r>
              <a:rPr lang="en-US"/>
              <a:t>new efforts are needed to find a high-risk subgroup of patients who benefit from ICD implantation and in whom it is cost effective, particularly in patients with </a:t>
            </a:r>
            <a:r>
              <a:rPr lang="en-US" err="1"/>
              <a:t>nonischemic</a:t>
            </a:r>
            <a:r>
              <a:rPr lang="en-US"/>
              <a:t> cardiomyopathies</a:t>
            </a:r>
            <a:endParaRPr lang="he-IL"/>
          </a:p>
          <a:p>
            <a:endParaRPr lang="en-US"/>
          </a:p>
        </p:txBody>
      </p:sp>
      <p:sp>
        <p:nvSpPr>
          <p:cNvPr id="4" name="Slide Number Placeholder 3"/>
          <p:cNvSpPr>
            <a:spLocks noGrp="1"/>
          </p:cNvSpPr>
          <p:nvPr>
            <p:ph type="sldNum" sz="quarter" idx="10"/>
          </p:nvPr>
        </p:nvSpPr>
        <p:spPr/>
        <p:txBody>
          <a:bodyPr/>
          <a:lstStyle/>
          <a:p>
            <a:pPr>
              <a:defRPr/>
            </a:pPr>
            <a:fld id="{C70B4C55-0C77-6B42-A0EE-D7108AF0B10F}" type="slidenum">
              <a:rPr lang="fr-FR" smtClean="0"/>
              <a:pPr>
                <a:defRPr/>
              </a:pPr>
              <a:t>20</a:t>
            </a:fld>
            <a:endParaRPr lang="fr-FR"/>
          </a:p>
        </p:txBody>
      </p:sp>
    </p:spTree>
    <p:extLst>
      <p:ext uri="{BB962C8B-B14F-4D97-AF65-F5344CB8AC3E}">
        <p14:creationId xmlns:p14="http://schemas.microsoft.com/office/powerpoint/2010/main" val="263860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3B6E846-994E-43FE-83C9-3B8B419C3533}" type="slidenum">
              <a:rPr lang="de-DE" smtClean="0">
                <a:solidFill>
                  <a:prstClr val="black"/>
                </a:solidFill>
              </a:rPr>
              <a:pPr/>
              <a:t>26</a:t>
            </a:fld>
            <a:endParaRPr lang="de-DE">
              <a:solidFill>
                <a:prstClr val="black"/>
              </a:solidFill>
            </a:endParaRPr>
          </a:p>
        </p:txBody>
      </p:sp>
    </p:spTree>
    <p:extLst>
      <p:ext uri="{BB962C8B-B14F-4D97-AF65-F5344CB8AC3E}">
        <p14:creationId xmlns:p14="http://schemas.microsoft.com/office/powerpoint/2010/main" val="3691210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D5062D9-9261-4A01-A813-8DD79798859C}" type="slidenum">
              <a:rPr lang="de-DE" smtClean="0"/>
              <a:t>28</a:t>
            </a:fld>
            <a:endParaRPr lang="de-DE"/>
          </a:p>
        </p:txBody>
      </p:sp>
    </p:spTree>
    <p:extLst>
      <p:ext uri="{BB962C8B-B14F-4D97-AF65-F5344CB8AC3E}">
        <p14:creationId xmlns:p14="http://schemas.microsoft.com/office/powerpoint/2010/main" val="1012590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ZapfDingbatsITC" charset="0"/>
              <a:buChar char="❤︎"/>
            </a:pPr>
            <a:r>
              <a:rPr lang="en-US" sz="2800" dirty="0"/>
              <a:t> Cardiac anatomy/structure</a:t>
            </a:r>
          </a:p>
          <a:p>
            <a:pPr lvl="1"/>
            <a:r>
              <a:rPr lang="en-US" dirty="0"/>
              <a:t>imaging infarct size and characteristics or assessing sympathetic innervation </a:t>
            </a:r>
          </a:p>
          <a:p>
            <a:pPr lvl="1"/>
            <a:endParaRPr lang="en-US" dirty="0"/>
          </a:p>
          <a:p>
            <a:r>
              <a:rPr lang="en-US" sz="2800" dirty="0"/>
              <a:t>Electric properties—depolarization and repolarization </a:t>
            </a:r>
          </a:p>
          <a:p>
            <a:pPr lvl="1"/>
            <a:r>
              <a:rPr lang="en-US" dirty="0"/>
              <a:t>QT interval, QT variability, T wave </a:t>
            </a:r>
            <a:r>
              <a:rPr lang="en-US" dirty="0" err="1"/>
              <a:t>alternans</a:t>
            </a:r>
            <a:r>
              <a:rPr lang="en-US" dirty="0"/>
              <a:t>, QRS </a:t>
            </a:r>
            <a:r>
              <a:rPr lang="en-US" dirty="0" err="1"/>
              <a:t>durution</a:t>
            </a:r>
            <a:r>
              <a:rPr lang="en-US" dirty="0"/>
              <a:t> and fragmentation </a:t>
            </a:r>
            <a:endParaRPr lang="en-US" sz="2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itchFamily="34" charset="-128"/>
                <a:cs typeface="Arial" charset="0"/>
              </a:rPr>
              <a:t>Several reports20,21 suggest that no single test alone is likely to provide adequate risk strati cation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70B4C55-0C77-6B42-A0EE-D7108AF0B10F}" type="slidenum">
              <a:rPr lang="fr-FR" smtClean="0"/>
              <a:pPr>
                <a:defRPr/>
              </a:pPr>
              <a:t>37</a:t>
            </a:fld>
            <a:endParaRPr lang="fr-FR"/>
          </a:p>
        </p:txBody>
      </p:sp>
    </p:spTree>
    <p:extLst>
      <p:ext uri="{BB962C8B-B14F-4D97-AF65-F5344CB8AC3E}">
        <p14:creationId xmlns:p14="http://schemas.microsoft.com/office/powerpoint/2010/main" val="376866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focus will be on prevention of SCD in Post MI patients </a:t>
            </a:r>
          </a:p>
        </p:txBody>
      </p:sp>
      <p:sp>
        <p:nvSpPr>
          <p:cNvPr id="4" name="Slide Number Placeholder 3"/>
          <p:cNvSpPr>
            <a:spLocks noGrp="1"/>
          </p:cNvSpPr>
          <p:nvPr>
            <p:ph type="sldNum" sz="quarter" idx="5"/>
          </p:nvPr>
        </p:nvSpPr>
        <p:spPr/>
        <p:txBody>
          <a:bodyPr/>
          <a:lstStyle/>
          <a:p>
            <a:pPr>
              <a:defRPr/>
            </a:pPr>
            <a:fld id="{C70B4C55-0C77-6B42-A0EE-D7108AF0B10F}" type="slidenum">
              <a:rPr lang="fr-FR" smtClean="0"/>
              <a:pPr>
                <a:defRPr/>
              </a:pPr>
              <a:t>2</a:t>
            </a:fld>
            <a:endParaRPr lang="fr-FR"/>
          </a:p>
        </p:txBody>
      </p:sp>
    </p:spTree>
    <p:extLst>
      <p:ext uri="{BB962C8B-B14F-4D97-AF65-F5344CB8AC3E}">
        <p14:creationId xmlns:p14="http://schemas.microsoft.com/office/powerpoint/2010/main" val="57572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5C84"/>
                </a:solidFill>
              </a:rPr>
              <a:t>There is strong evidence supporting the mortality beneﬁt of ICD in primary prevention of SCD in ischemic cardiomyopathy.</a:t>
            </a:r>
          </a:p>
          <a:p>
            <a:endParaRPr lang="en-US" dirty="0"/>
          </a:p>
        </p:txBody>
      </p:sp>
      <p:sp>
        <p:nvSpPr>
          <p:cNvPr id="4" name="Slide Number Placeholder 3"/>
          <p:cNvSpPr>
            <a:spLocks noGrp="1"/>
          </p:cNvSpPr>
          <p:nvPr>
            <p:ph type="sldNum" sz="quarter" idx="5"/>
          </p:nvPr>
        </p:nvSpPr>
        <p:spPr/>
        <p:txBody>
          <a:bodyPr/>
          <a:lstStyle/>
          <a:p>
            <a:pPr>
              <a:defRPr/>
            </a:pPr>
            <a:fld id="{C70B4C55-0C77-6B42-A0EE-D7108AF0B10F}" type="slidenum">
              <a:rPr lang="fr-FR" smtClean="0"/>
              <a:pPr>
                <a:defRPr/>
              </a:pPr>
              <a:t>3</a:t>
            </a:fld>
            <a:endParaRPr lang="fr-FR"/>
          </a:p>
        </p:txBody>
      </p:sp>
    </p:spTree>
    <p:extLst>
      <p:ext uri="{BB962C8B-B14F-4D97-AF65-F5344CB8AC3E}">
        <p14:creationId xmlns:p14="http://schemas.microsoft.com/office/powerpoint/2010/main" val="104565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challenge is how to determine what is the patient’s risk for SCD</a:t>
            </a:r>
          </a:p>
        </p:txBody>
      </p:sp>
      <p:sp>
        <p:nvSpPr>
          <p:cNvPr id="4" name="Slide Number Placeholder 3"/>
          <p:cNvSpPr>
            <a:spLocks noGrp="1"/>
          </p:cNvSpPr>
          <p:nvPr>
            <p:ph type="sldNum" sz="quarter" idx="5"/>
          </p:nvPr>
        </p:nvSpPr>
        <p:spPr/>
        <p:txBody>
          <a:bodyPr/>
          <a:lstStyle/>
          <a:p>
            <a:pPr>
              <a:defRPr/>
            </a:pPr>
            <a:fld id="{C70B4C55-0C77-6B42-A0EE-D7108AF0B10F}" type="slidenum">
              <a:rPr lang="fr-FR" smtClean="0"/>
              <a:pPr>
                <a:defRPr/>
              </a:pPr>
              <a:t>4</a:t>
            </a:fld>
            <a:endParaRPr lang="fr-FR"/>
          </a:p>
        </p:txBody>
      </p:sp>
    </p:spTree>
    <p:extLst>
      <p:ext uri="{BB962C8B-B14F-4D97-AF65-F5344CB8AC3E}">
        <p14:creationId xmlns:p14="http://schemas.microsoft.com/office/powerpoint/2010/main" val="107882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all about LVEF and I'm asking my self and you: How come that in 2020 we still rely on one single parameter for risk stratification?</a:t>
            </a:r>
          </a:p>
        </p:txBody>
      </p:sp>
      <p:sp>
        <p:nvSpPr>
          <p:cNvPr id="4" name="Slide Number Placeholder 3"/>
          <p:cNvSpPr>
            <a:spLocks noGrp="1"/>
          </p:cNvSpPr>
          <p:nvPr>
            <p:ph type="sldNum" sz="quarter" idx="5"/>
          </p:nvPr>
        </p:nvSpPr>
        <p:spPr/>
        <p:txBody>
          <a:bodyPr/>
          <a:lstStyle/>
          <a:p>
            <a:pPr>
              <a:defRPr/>
            </a:pPr>
            <a:fld id="{C70B4C55-0C77-6B42-A0EE-D7108AF0B10F}" type="slidenum">
              <a:rPr lang="fr-FR" smtClean="0"/>
              <a:pPr>
                <a:defRPr/>
              </a:pPr>
              <a:t>5</a:t>
            </a:fld>
            <a:endParaRPr lang="fr-FR"/>
          </a:p>
        </p:txBody>
      </p:sp>
    </p:spTree>
    <p:extLst>
      <p:ext uri="{BB962C8B-B14F-4D97-AF65-F5344CB8AC3E}">
        <p14:creationId xmlns:p14="http://schemas.microsoft.com/office/powerpoint/2010/main" val="3773690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relying on LVEF alone for guiding selection of ICD candidates for primary prevention, may not be the ideal strategy. </a:t>
            </a:r>
            <a:endParaRPr lang="he-IL" dirty="0"/>
          </a:p>
          <a:p>
            <a:r>
              <a:rPr lang="en-US" dirty="0"/>
              <a:t>In the Oregon Sudden Unexpected Death Study (2093 patients with SCD and 448 with echocardiographic data) only 20.5% of patients had LVEF ≤35%. </a:t>
            </a:r>
          </a:p>
          <a:p>
            <a:r>
              <a:rPr lang="en-US" dirty="0"/>
              <a:t>Furthermore, a number of studies have demonstrated that appropriate therapy occurs in less than a third of ICD recipients with LVEF ≤35% (while still exposing them to potential complications of the device). Accordingly, relying on LVEF alone for guiding selection of ICD </a:t>
            </a:r>
            <a:r>
              <a:rPr lang="en-US" dirty="0" err="1"/>
              <a:t>candi</a:t>
            </a:r>
            <a:r>
              <a:rPr lang="en-US" dirty="0"/>
              <a:t>- dates for primary prevention, may not be the ideal strategy. </a:t>
            </a:r>
            <a:endParaRPr lang="he-IL" dirty="0"/>
          </a:p>
          <a:p>
            <a:endParaRPr lang="he-IL"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many patients that could benefit from the ICD are missed (not covered by the guidelines), and many patients that will never benefit from the ICD are exposed to its risks and costs.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S PGothic" pitchFamily="34" charset="-128"/>
                <a:cs typeface="Arial" charset="0"/>
              </a:rPr>
              <a:t>The problem with promoting trials that solely determine whether a broad-based population (identified by one parameter such as ejection fraction that bears no direct relation to the pathogenesis of arrhythmias) derives a survival benefit from a therapy such as the ICD, is that many patients that could benefit from the ICD are missed (not covered by the guidelines), and many patients that will never benefit from the ICD are exposed to its risks and costs. </a:t>
            </a:r>
          </a:p>
          <a:p>
            <a:endParaRPr lang="he-IL" dirty="0"/>
          </a:p>
          <a:p>
            <a:endParaRPr lang="he-IL" dirty="0"/>
          </a:p>
        </p:txBody>
      </p:sp>
      <p:sp>
        <p:nvSpPr>
          <p:cNvPr id="4" name="Slide Number Placeholder 3"/>
          <p:cNvSpPr>
            <a:spLocks noGrp="1"/>
          </p:cNvSpPr>
          <p:nvPr>
            <p:ph type="sldNum" sz="quarter" idx="10"/>
          </p:nvPr>
        </p:nvSpPr>
        <p:spPr/>
        <p:txBody>
          <a:bodyPr/>
          <a:lstStyle/>
          <a:p>
            <a:pPr>
              <a:defRPr/>
            </a:pPr>
            <a:fld id="{C70B4C55-0C77-6B42-A0EE-D7108AF0B10F}" type="slidenum">
              <a:rPr lang="fr-FR" smtClean="0"/>
              <a:pPr>
                <a:defRPr/>
              </a:pPr>
              <a:t>6</a:t>
            </a:fld>
            <a:endParaRPr lang="fr-FR"/>
          </a:p>
        </p:txBody>
      </p:sp>
    </p:spTree>
    <p:extLst>
      <p:ext uri="{BB962C8B-B14F-4D97-AF65-F5344CB8AC3E}">
        <p14:creationId xmlns:p14="http://schemas.microsoft.com/office/powerpoint/2010/main" val="280882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guidelines recommend ICD implantation for all patients with LVEF below 35%. </a:t>
            </a:r>
          </a:p>
          <a:p>
            <a:r>
              <a:rPr lang="en-US" dirty="0">
                <a:ea typeface="MS PGothic" charset="0"/>
              </a:rPr>
              <a:t>Beyond ensuring that patient characteristics qualify them for an ICD for primary prevention, it would be important to understand</a:t>
            </a:r>
          </a:p>
          <a:p>
            <a:r>
              <a:rPr lang="en-US" dirty="0">
                <a:ea typeface="MS PGothic" charset="0"/>
              </a:rPr>
              <a:t>how case mix in the real world compares with case mix in the randomized trials that provide the data supporting the guidelines. In particular, are patients who stand to benefit the</a:t>
            </a:r>
            <a:r>
              <a:rPr lang="en-US" baseline="0" dirty="0">
                <a:ea typeface="MS PGothic" charset="0"/>
              </a:rPr>
              <a:t> </a:t>
            </a:r>
            <a:r>
              <a:rPr lang="en-US" dirty="0">
                <a:ea typeface="MS PGothic" charset="0"/>
              </a:rPr>
              <a:t>most receiving the majority of devices, or is it patients for whom the benefit is more questionable?</a:t>
            </a:r>
          </a:p>
          <a:p>
            <a:endParaRPr lang="en-US" dirty="0"/>
          </a:p>
        </p:txBody>
      </p:sp>
      <p:sp>
        <p:nvSpPr>
          <p:cNvPr id="4" name="Slide Number Placeholder 3"/>
          <p:cNvSpPr>
            <a:spLocks noGrp="1"/>
          </p:cNvSpPr>
          <p:nvPr>
            <p:ph type="sldNum" sz="quarter" idx="10"/>
          </p:nvPr>
        </p:nvSpPr>
        <p:spPr/>
        <p:txBody>
          <a:bodyPr/>
          <a:lstStyle/>
          <a:p>
            <a:pPr>
              <a:defRPr/>
            </a:pPr>
            <a:fld id="{C70B4C55-0C77-6B42-A0EE-D7108AF0B10F}" type="slidenum">
              <a:rPr lang="fr-FR" smtClean="0"/>
              <a:pPr>
                <a:defRPr/>
              </a:pPr>
              <a:t>7</a:t>
            </a:fld>
            <a:endParaRPr lang="fr-FR"/>
          </a:p>
        </p:txBody>
      </p:sp>
    </p:spTree>
    <p:extLst>
      <p:ext uri="{BB962C8B-B14F-4D97-AF65-F5344CB8AC3E}">
        <p14:creationId xmlns:p14="http://schemas.microsoft.com/office/powerpoint/2010/main" val="3401120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guidelines recommend ICD implantation for all patients with LVEF below 35%. </a:t>
            </a:r>
          </a:p>
          <a:p>
            <a:r>
              <a:rPr lang="en-US" dirty="0">
                <a:ea typeface="MS PGothic" charset="0"/>
              </a:rPr>
              <a:t>Beyond ensuring that patient characteristics qualify them for an ICD for primary prevention, it would be important to understand</a:t>
            </a:r>
          </a:p>
          <a:p>
            <a:r>
              <a:rPr lang="en-US" dirty="0">
                <a:ea typeface="MS PGothic" charset="0"/>
              </a:rPr>
              <a:t>how case mix in the real world compares with case mix in the randomized trials that provide the data supporting the guidelines. In particular, are patients who stand to benefit the</a:t>
            </a:r>
            <a:r>
              <a:rPr lang="en-US" baseline="0" dirty="0">
                <a:ea typeface="MS PGothic" charset="0"/>
              </a:rPr>
              <a:t> </a:t>
            </a:r>
            <a:r>
              <a:rPr lang="en-US" dirty="0">
                <a:ea typeface="MS PGothic" charset="0"/>
              </a:rPr>
              <a:t>most receiving the majority of devices, or is it patients for whom the benefit is more questionable?</a:t>
            </a:r>
          </a:p>
          <a:p>
            <a:endParaRPr lang="en-US" dirty="0"/>
          </a:p>
        </p:txBody>
      </p:sp>
      <p:sp>
        <p:nvSpPr>
          <p:cNvPr id="4" name="Slide Number Placeholder 3"/>
          <p:cNvSpPr>
            <a:spLocks noGrp="1"/>
          </p:cNvSpPr>
          <p:nvPr>
            <p:ph type="sldNum" sz="quarter" idx="10"/>
          </p:nvPr>
        </p:nvSpPr>
        <p:spPr/>
        <p:txBody>
          <a:bodyPr/>
          <a:lstStyle/>
          <a:p>
            <a:pPr>
              <a:defRPr/>
            </a:pPr>
            <a:fld id="{C70B4C55-0C77-6B42-A0EE-D7108AF0B10F}" type="slidenum">
              <a:rPr lang="fr-FR" smtClean="0"/>
              <a:pPr>
                <a:defRPr/>
              </a:pPr>
              <a:t>8</a:t>
            </a:fld>
            <a:endParaRPr lang="fr-FR"/>
          </a:p>
        </p:txBody>
      </p:sp>
    </p:spTree>
    <p:extLst>
      <p:ext uri="{BB962C8B-B14F-4D97-AF65-F5344CB8AC3E}">
        <p14:creationId xmlns:p14="http://schemas.microsoft.com/office/powerpoint/2010/main" val="345560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guidelines recommend ICD implantation for all patients with LVEF below 35%. </a:t>
            </a:r>
          </a:p>
          <a:p>
            <a:r>
              <a:rPr lang="en-US" dirty="0">
                <a:ea typeface="MS PGothic" charset="0"/>
              </a:rPr>
              <a:t>Beyond ensuring that patient characteristics qualify them for an ICD for primary prevention, it would be important to understand</a:t>
            </a:r>
          </a:p>
          <a:p>
            <a:r>
              <a:rPr lang="en-US" dirty="0">
                <a:ea typeface="MS PGothic" charset="0"/>
              </a:rPr>
              <a:t>how case mix in the real world compares with case mix in the randomized trials that provide the data supporting the guidelines. In particular, are patients who stand to benefit the</a:t>
            </a:r>
            <a:r>
              <a:rPr lang="en-US" baseline="0" dirty="0">
                <a:ea typeface="MS PGothic" charset="0"/>
              </a:rPr>
              <a:t> </a:t>
            </a:r>
            <a:r>
              <a:rPr lang="en-US" dirty="0">
                <a:ea typeface="MS PGothic" charset="0"/>
              </a:rPr>
              <a:t>most receiving the majority of devices, or is it patients for whom the benefit is more questionable?</a:t>
            </a:r>
          </a:p>
          <a:p>
            <a:endParaRPr lang="en-US" dirty="0"/>
          </a:p>
        </p:txBody>
      </p:sp>
      <p:sp>
        <p:nvSpPr>
          <p:cNvPr id="4" name="Slide Number Placeholder 3"/>
          <p:cNvSpPr>
            <a:spLocks noGrp="1"/>
          </p:cNvSpPr>
          <p:nvPr>
            <p:ph type="sldNum" sz="quarter" idx="10"/>
          </p:nvPr>
        </p:nvSpPr>
        <p:spPr/>
        <p:txBody>
          <a:bodyPr/>
          <a:lstStyle/>
          <a:p>
            <a:pPr>
              <a:defRPr/>
            </a:pPr>
            <a:fld id="{C70B4C55-0C77-6B42-A0EE-D7108AF0B10F}" type="slidenum">
              <a:rPr lang="fr-FR" smtClean="0"/>
              <a:pPr>
                <a:defRPr/>
              </a:pPr>
              <a:t>9</a:t>
            </a:fld>
            <a:endParaRPr lang="fr-FR"/>
          </a:p>
        </p:txBody>
      </p:sp>
    </p:spTree>
    <p:extLst>
      <p:ext uri="{BB962C8B-B14F-4D97-AF65-F5344CB8AC3E}">
        <p14:creationId xmlns:p14="http://schemas.microsoft.com/office/powerpoint/2010/main" val="2747707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Coin ba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9250" y="5362575"/>
            <a:ext cx="11747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coin hau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17316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8"/>
          <p:cNvSpPr>
            <a:spLocks noChangeArrowheads="1"/>
          </p:cNvSpPr>
          <p:nvPr/>
        </p:nvSpPr>
        <p:spPr bwMode="auto">
          <a:xfrm flipH="1">
            <a:off x="8181975" y="6510338"/>
            <a:ext cx="873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r"/>
            <a:fld id="{0F7C878A-F408-C149-89BF-1692006303B7}" type="slidenum">
              <a:rPr lang="fr-FR" sz="1400">
                <a:solidFill>
                  <a:schemeClr val="bg1"/>
                </a:solidFill>
              </a:rPr>
              <a:pPr algn="r"/>
              <a:t>‹#›</a:t>
            </a:fld>
            <a:endParaRPr lang="fr-FR" sz="1400">
              <a:solidFill>
                <a:schemeClr val="bg1"/>
              </a:solidFill>
            </a:endParaRPr>
          </a:p>
        </p:txBody>
      </p:sp>
      <p:sp>
        <p:nvSpPr>
          <p:cNvPr id="7" name="Rectangle 24"/>
          <p:cNvSpPr>
            <a:spLocks noChangeArrowheads="1"/>
          </p:cNvSpPr>
          <p:nvPr userDrawn="1"/>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lnSpc>
                <a:spcPct val="85000"/>
              </a:lnSpc>
            </a:pPr>
            <a:endParaRPr lang="en-US"/>
          </a:p>
        </p:txBody>
      </p:sp>
      <p:pic>
        <p:nvPicPr>
          <p:cNvPr id="8" name="Picture 23" descr="BandeBlanc"/>
          <p:cNvPicPr>
            <a:picLocks noChangeAspect="1" noChangeArrowheads="1"/>
          </p:cNvPicPr>
          <p:nvPr userDrawn="1"/>
        </p:nvPicPr>
        <p:blipFill>
          <a:blip r:embed="rId4">
            <a:extLst>
              <a:ext uri="{28A0092B-C50C-407E-A947-70E740481C1C}">
                <a14:useLocalDpi xmlns:a14="http://schemas.microsoft.com/office/drawing/2010/main" val="0"/>
              </a:ext>
            </a:extLst>
          </a:blip>
          <a:srcRect l="949" t="2101" r="1352" b="45491"/>
          <a:stretch>
            <a:fillRect/>
          </a:stretch>
        </p:blipFill>
        <p:spPr bwMode="auto">
          <a:xfrm>
            <a:off x="0" y="5630863"/>
            <a:ext cx="914400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Grp="1" noChangeArrowheads="1"/>
          </p:cNvSpPr>
          <p:nvPr>
            <p:ph type="ctrTitle"/>
          </p:nvPr>
        </p:nvSpPr>
        <p:spPr>
          <a:xfrm>
            <a:off x="882650" y="1412875"/>
            <a:ext cx="7375525" cy="1539875"/>
          </a:xfrm>
        </p:spPr>
        <p:txBody>
          <a:bodyPr anchor="b"/>
          <a:lstStyle>
            <a:lvl1pPr algn="ctr">
              <a:defRPr sz="4000">
                <a:solidFill>
                  <a:schemeClr val="bg1"/>
                </a:solidFill>
              </a:defRPr>
            </a:lvl1pPr>
          </a:lstStyle>
          <a:p>
            <a:pPr lvl="0"/>
            <a:r>
              <a:rPr lang="fr-FR" noProof="0"/>
              <a:t>Cliquez pour modifier le style du titre</a:t>
            </a:r>
          </a:p>
        </p:txBody>
      </p:sp>
      <p:sp>
        <p:nvSpPr>
          <p:cNvPr id="20485" name="Rectangle 5"/>
          <p:cNvSpPr>
            <a:spLocks noGrp="1" noChangeArrowheads="1"/>
          </p:cNvSpPr>
          <p:nvPr>
            <p:ph type="subTitle" idx="1"/>
          </p:nvPr>
        </p:nvSpPr>
        <p:spPr>
          <a:xfrm>
            <a:off x="2251075" y="3429000"/>
            <a:ext cx="5961063" cy="757130"/>
          </a:xfrm>
        </p:spPr>
        <p:txBody>
          <a:bodyPr/>
          <a:lstStyle>
            <a:lvl1pPr marL="449263" indent="-449263">
              <a:buFont typeface="LucidaGrande" charset="0"/>
              <a:buChar char="●"/>
              <a:defRPr>
                <a:solidFill>
                  <a:schemeClr val="bg1"/>
                </a:solidFill>
              </a:defRPr>
            </a:lvl1pPr>
          </a:lstStyle>
          <a:p>
            <a:pPr lvl="0"/>
            <a:r>
              <a:rPr lang="fr-FR" noProof="0" dirty="0"/>
              <a:t>Cliquez pour modifier le style des sous-titres du masque</a:t>
            </a:r>
          </a:p>
        </p:txBody>
      </p:sp>
    </p:spTree>
    <p:extLst>
      <p:ext uri="{BB962C8B-B14F-4D97-AF65-F5344CB8AC3E}">
        <p14:creationId xmlns:p14="http://schemas.microsoft.com/office/powerpoint/2010/main" val="952515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870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0688" y="536575"/>
            <a:ext cx="2095500" cy="1874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600" y="536575"/>
            <a:ext cx="6135688" cy="1874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817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pic>
        <p:nvPicPr>
          <p:cNvPr id="4" name="Picture 19" descr="Coin ba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9250" y="5362575"/>
            <a:ext cx="11747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coin hau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17316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8"/>
          <p:cNvSpPr>
            <a:spLocks noChangeArrowheads="1"/>
          </p:cNvSpPr>
          <p:nvPr/>
        </p:nvSpPr>
        <p:spPr bwMode="auto">
          <a:xfrm flipH="1">
            <a:off x="8181975" y="6510338"/>
            <a:ext cx="873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r"/>
            <a:fld id="{4DA24F82-E7B2-804D-8C0C-BBA287866EAF}" type="slidenum">
              <a:rPr lang="fr-FR" sz="1400">
                <a:solidFill>
                  <a:schemeClr val="bg1"/>
                </a:solidFill>
              </a:rPr>
              <a:pPr algn="r"/>
              <a:t>‹#›</a:t>
            </a:fld>
            <a:endParaRPr lang="fr-FR" sz="1400">
              <a:solidFill>
                <a:schemeClr val="bg1"/>
              </a:solidFill>
            </a:endParaRPr>
          </a:p>
        </p:txBody>
      </p:sp>
      <p:sp>
        <p:nvSpPr>
          <p:cNvPr id="2" name="Title 1"/>
          <p:cNvSpPr>
            <a:spLocks noGrp="1"/>
          </p:cNvSpPr>
          <p:nvPr>
            <p:ph type="title"/>
          </p:nvPr>
        </p:nvSpPr>
        <p:spPr/>
        <p:txBody>
          <a:bodyPr/>
          <a:lstStyle/>
          <a:p>
            <a:r>
              <a:rPr lang="en-US"/>
              <a:t>Click to edit Master title style</a:t>
            </a:r>
            <a:endParaRPr lang="he-IL"/>
          </a:p>
        </p:txBody>
      </p:sp>
      <p:sp>
        <p:nvSpPr>
          <p:cNvPr id="6" name="Table Placeholder 5"/>
          <p:cNvSpPr>
            <a:spLocks noGrp="1"/>
          </p:cNvSpPr>
          <p:nvPr>
            <p:ph type="tbl" sz="quarter" idx="11"/>
          </p:nvPr>
        </p:nvSpPr>
        <p:spPr>
          <a:xfrm>
            <a:off x="658816" y="1612897"/>
            <a:ext cx="7678738" cy="4505326"/>
          </a:xfrm>
        </p:spPr>
        <p:txBody>
          <a:bodyPr/>
          <a:lstStyle/>
          <a:p>
            <a:pPr lvl="0"/>
            <a:endParaRPr lang="he-IL" noProof="0"/>
          </a:p>
        </p:txBody>
      </p:sp>
      <p:sp>
        <p:nvSpPr>
          <p:cNvPr id="8" name="Rectangle 21"/>
          <p:cNvSpPr>
            <a:spLocks noGrp="1" noChangeArrowheads="1"/>
          </p:cNvSpPr>
          <p:nvPr>
            <p:ph type="dt" sz="quarter" idx="12"/>
          </p:nvPr>
        </p:nvSpPr>
        <p:spPr>
          <a:xfrm>
            <a:off x="152400" y="6324600"/>
            <a:ext cx="1905000" cy="457200"/>
          </a:xfrm>
          <a:prstGeom prst="rect">
            <a:avLst/>
          </a:prstGeom>
        </p:spPr>
        <p:txBody>
          <a:bodyPr/>
          <a:lstStyle>
            <a:lvl1pPr algn="ctr">
              <a:lnSpc>
                <a:spcPct val="85000"/>
              </a:lnSpc>
              <a:defRPr>
                <a:latin typeface="Arial" charset="0"/>
                <a:ea typeface="ＭＳ Ｐゴシック" charset="0"/>
                <a:cs typeface="Arial" charset="0"/>
              </a:defRPr>
            </a:lvl1pPr>
          </a:lstStyle>
          <a:p>
            <a:pPr>
              <a:defRPr/>
            </a:pPr>
            <a:endParaRPr lang="en-US"/>
          </a:p>
        </p:txBody>
      </p:sp>
    </p:spTree>
    <p:extLst>
      <p:ext uri="{BB962C8B-B14F-4D97-AF65-F5344CB8AC3E}">
        <p14:creationId xmlns:p14="http://schemas.microsoft.com/office/powerpoint/2010/main" val="3522953372"/>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406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a:xfrm>
            <a:off x="482600" y="1290638"/>
            <a:ext cx="8383588" cy="1597360"/>
          </a:xfrm>
        </p:spPr>
        <p:txBody>
          <a:bodyPr/>
          <a:lstStyle>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XX.XX.20XX</a:t>
            </a:r>
          </a:p>
        </p:txBody>
      </p:sp>
      <p:sp>
        <p:nvSpPr>
          <p:cNvPr id="5" name="Fußzeilenplatzhalter 4"/>
          <p:cNvSpPr>
            <a:spLocks noGrp="1"/>
          </p:cNvSpPr>
          <p:nvPr>
            <p:ph type="ftr" sz="quarter" idx="11"/>
          </p:nvPr>
        </p:nvSpPr>
        <p:spPr/>
        <p:txBody>
          <a:bodyPr/>
          <a:lstStyle/>
          <a:p>
            <a:r>
              <a:rPr lang="de-DE"/>
              <a:t>Titel der Präsentation</a:t>
            </a:r>
          </a:p>
        </p:txBody>
      </p:sp>
      <p:sp>
        <p:nvSpPr>
          <p:cNvPr id="6" name="Foliennummernplatzhalter 5"/>
          <p:cNvSpPr>
            <a:spLocks noGrp="1"/>
          </p:cNvSpPr>
          <p:nvPr>
            <p:ph type="sldNum" sz="quarter" idx="12"/>
          </p:nvPr>
        </p:nvSpPr>
        <p:spPr/>
        <p:txBody>
          <a:bodyPr/>
          <a:lstStyle/>
          <a:p>
            <a:fld id="{27B5B4E9-0313-4949-9CA1-0E585048ABAC}" type="slidenum">
              <a:rPr lang="de-DE" smtClean="0"/>
              <a:pPr/>
              <a:t>‹#›</a:t>
            </a:fld>
            <a:endParaRPr lang="de-DE"/>
          </a:p>
        </p:txBody>
      </p:sp>
    </p:spTree>
    <p:extLst>
      <p:ext uri="{BB962C8B-B14F-4D97-AF65-F5344CB8AC3E}">
        <p14:creationId xmlns:p14="http://schemas.microsoft.com/office/powerpoint/2010/main" val="3120544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2600" y="1290638"/>
            <a:ext cx="8383588" cy="1597360"/>
          </a:xfrm>
        </p:spPr>
        <p:txBody>
          <a:bodyPr/>
          <a:lstStyle>
            <a:lvl1pPr marL="271463" indent="-271463">
              <a:buFont typeface="LucidaGrande" charset="0"/>
              <a:buChar char="●"/>
              <a:defRPr/>
            </a:lvl1pPr>
            <a:lvl2pPr marL="803275" indent="-265113">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894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88431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600" y="1290638"/>
            <a:ext cx="4114800" cy="112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9800" y="1290638"/>
            <a:ext cx="4116388" cy="112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797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828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2008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381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0595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302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descr="Coin ba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69250" y="5362575"/>
            <a:ext cx="11747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0" descr="coin hau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17316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title"/>
          </p:nvPr>
        </p:nvSpPr>
        <p:spPr bwMode="auto">
          <a:xfrm>
            <a:off x="482600" y="536575"/>
            <a:ext cx="83677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Cliquez pour modifier le style du titre</a:t>
            </a:r>
          </a:p>
        </p:txBody>
      </p:sp>
      <p:sp>
        <p:nvSpPr>
          <p:cNvPr id="1029" name="Rectangle 5"/>
          <p:cNvSpPr>
            <a:spLocks noGrp="1" noChangeArrowheads="1"/>
          </p:cNvSpPr>
          <p:nvPr>
            <p:ph type="body" idx="1"/>
          </p:nvPr>
        </p:nvSpPr>
        <p:spPr bwMode="auto">
          <a:xfrm>
            <a:off x="482600" y="1290638"/>
            <a:ext cx="838358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p:txBody>
      </p:sp>
      <p:sp>
        <p:nvSpPr>
          <p:cNvPr id="1030" name="Rectangle 18"/>
          <p:cNvSpPr>
            <a:spLocks noChangeArrowheads="1"/>
          </p:cNvSpPr>
          <p:nvPr/>
        </p:nvSpPr>
        <p:spPr bwMode="auto">
          <a:xfrm flipH="1">
            <a:off x="8181975" y="6510338"/>
            <a:ext cx="873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r"/>
            <a:fld id="{F740C1E6-8B9E-0A40-ABB5-4A76E3E571E1}" type="slidenum">
              <a:rPr lang="fr-FR" sz="1400">
                <a:solidFill>
                  <a:schemeClr val="bg1"/>
                </a:solidFill>
              </a:rPr>
              <a:pPr algn="r"/>
              <a:t>‹#›</a:t>
            </a:fld>
            <a:endParaRPr lang="fr-FR" sz="1400">
              <a:solidFill>
                <a:schemeClr val="bg1"/>
              </a:solidFill>
            </a:endParaRPr>
          </a:p>
        </p:txBody>
      </p:sp>
    </p:spTree>
  </p:cSld>
  <p:clrMap bg1="lt1" tx1="dk1" bg2="lt2" tx2="dk2" accent1="accent1" accent2="accent2" accent3="accent3" accent4="accent4" accent5="accent5" accent6="accent6" hlink="hlink" folHlink="folHlink"/>
  <p:sldLayoutIdLst>
    <p:sldLayoutId id="2147483987"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8" r:id="rId12"/>
    <p:sldLayoutId id="2147483986" r:id="rId13"/>
    <p:sldLayoutId id="2147483989" r:id="rId14"/>
  </p:sldLayoutIdLst>
  <p:txStyles>
    <p:titleStyle>
      <a:lvl1pPr algn="l" rtl="0" eaLnBrk="0" fontAlgn="base" hangingPunct="0">
        <a:lnSpc>
          <a:spcPct val="85000"/>
        </a:lnSpc>
        <a:spcBef>
          <a:spcPct val="0"/>
        </a:spcBef>
        <a:spcAft>
          <a:spcPct val="0"/>
        </a:spcAft>
        <a:defRPr sz="2800" b="1">
          <a:solidFill>
            <a:schemeClr val="accent1"/>
          </a:solidFill>
          <a:latin typeface="+mj-lt"/>
          <a:ea typeface="MS PGothic" pitchFamily="34" charset="-128"/>
          <a:cs typeface="+mj-cs"/>
        </a:defRPr>
      </a:lvl1pPr>
      <a:lvl2pPr algn="l" rtl="0" eaLnBrk="0" fontAlgn="base" hangingPunct="0">
        <a:lnSpc>
          <a:spcPct val="85000"/>
        </a:lnSpc>
        <a:spcBef>
          <a:spcPct val="0"/>
        </a:spcBef>
        <a:spcAft>
          <a:spcPct val="0"/>
        </a:spcAft>
        <a:defRPr sz="2800" b="1">
          <a:solidFill>
            <a:schemeClr val="accent1"/>
          </a:solidFill>
          <a:latin typeface="Arial" charset="0"/>
          <a:ea typeface="MS PGothic" pitchFamily="34" charset="-128"/>
          <a:cs typeface="Arial" charset="0"/>
        </a:defRPr>
      </a:lvl2pPr>
      <a:lvl3pPr algn="l" rtl="0" eaLnBrk="0" fontAlgn="base" hangingPunct="0">
        <a:lnSpc>
          <a:spcPct val="85000"/>
        </a:lnSpc>
        <a:spcBef>
          <a:spcPct val="0"/>
        </a:spcBef>
        <a:spcAft>
          <a:spcPct val="0"/>
        </a:spcAft>
        <a:defRPr sz="2800" b="1">
          <a:solidFill>
            <a:schemeClr val="accent1"/>
          </a:solidFill>
          <a:latin typeface="Arial" charset="0"/>
          <a:ea typeface="MS PGothic" pitchFamily="34" charset="-128"/>
          <a:cs typeface="Arial" charset="0"/>
        </a:defRPr>
      </a:lvl3pPr>
      <a:lvl4pPr algn="l" rtl="0" eaLnBrk="0" fontAlgn="base" hangingPunct="0">
        <a:lnSpc>
          <a:spcPct val="85000"/>
        </a:lnSpc>
        <a:spcBef>
          <a:spcPct val="0"/>
        </a:spcBef>
        <a:spcAft>
          <a:spcPct val="0"/>
        </a:spcAft>
        <a:defRPr sz="2800" b="1">
          <a:solidFill>
            <a:schemeClr val="accent1"/>
          </a:solidFill>
          <a:latin typeface="Arial" charset="0"/>
          <a:ea typeface="MS PGothic" pitchFamily="34" charset="-128"/>
          <a:cs typeface="Arial" charset="0"/>
        </a:defRPr>
      </a:lvl4pPr>
      <a:lvl5pPr algn="l" rtl="0" eaLnBrk="0" fontAlgn="base" hangingPunct="0">
        <a:lnSpc>
          <a:spcPct val="85000"/>
        </a:lnSpc>
        <a:spcBef>
          <a:spcPct val="0"/>
        </a:spcBef>
        <a:spcAft>
          <a:spcPct val="0"/>
        </a:spcAft>
        <a:defRPr sz="2800" b="1">
          <a:solidFill>
            <a:schemeClr val="accent1"/>
          </a:solidFill>
          <a:latin typeface="Arial" charset="0"/>
          <a:ea typeface="MS PGothic" pitchFamily="34" charset="-128"/>
          <a:cs typeface="Arial" charset="0"/>
        </a:defRPr>
      </a:lvl5pPr>
      <a:lvl6pPr marL="457200" algn="l" rtl="0" fontAlgn="base">
        <a:lnSpc>
          <a:spcPct val="85000"/>
        </a:lnSpc>
        <a:spcBef>
          <a:spcPct val="0"/>
        </a:spcBef>
        <a:spcAft>
          <a:spcPct val="0"/>
        </a:spcAft>
        <a:defRPr sz="2800" b="1">
          <a:solidFill>
            <a:schemeClr val="accent1"/>
          </a:solidFill>
          <a:latin typeface="Arial" charset="0"/>
          <a:ea typeface="ＭＳ Ｐゴシック" charset="0"/>
          <a:cs typeface="Arial" charset="0"/>
        </a:defRPr>
      </a:lvl6pPr>
      <a:lvl7pPr marL="914400" algn="l" rtl="0" fontAlgn="base">
        <a:lnSpc>
          <a:spcPct val="85000"/>
        </a:lnSpc>
        <a:spcBef>
          <a:spcPct val="0"/>
        </a:spcBef>
        <a:spcAft>
          <a:spcPct val="0"/>
        </a:spcAft>
        <a:defRPr sz="2800" b="1">
          <a:solidFill>
            <a:schemeClr val="accent1"/>
          </a:solidFill>
          <a:latin typeface="Arial" charset="0"/>
          <a:ea typeface="ＭＳ Ｐゴシック" charset="0"/>
          <a:cs typeface="Arial" charset="0"/>
        </a:defRPr>
      </a:lvl7pPr>
      <a:lvl8pPr marL="1371600" algn="l" rtl="0" fontAlgn="base">
        <a:lnSpc>
          <a:spcPct val="85000"/>
        </a:lnSpc>
        <a:spcBef>
          <a:spcPct val="0"/>
        </a:spcBef>
        <a:spcAft>
          <a:spcPct val="0"/>
        </a:spcAft>
        <a:defRPr sz="2800" b="1">
          <a:solidFill>
            <a:schemeClr val="accent1"/>
          </a:solidFill>
          <a:latin typeface="Arial" charset="0"/>
          <a:ea typeface="ＭＳ Ｐゴシック" charset="0"/>
          <a:cs typeface="Arial" charset="0"/>
        </a:defRPr>
      </a:lvl8pPr>
      <a:lvl9pPr marL="1828800" algn="l" rtl="0" fontAlgn="base">
        <a:lnSpc>
          <a:spcPct val="85000"/>
        </a:lnSpc>
        <a:spcBef>
          <a:spcPct val="0"/>
        </a:spcBef>
        <a:spcAft>
          <a:spcPct val="0"/>
        </a:spcAft>
        <a:defRPr sz="2800" b="1">
          <a:solidFill>
            <a:schemeClr val="accent1"/>
          </a:solidFill>
          <a:latin typeface="Arial" charset="0"/>
          <a:ea typeface="ＭＳ Ｐゴシック" charset="0"/>
          <a:cs typeface="Arial" charset="0"/>
        </a:defRPr>
      </a:lvl9pPr>
    </p:titleStyle>
    <p:bodyStyle>
      <a:lvl1pPr marL="271463" indent="-271463" algn="l" rtl="0" eaLnBrk="0" fontAlgn="base" hangingPunct="0">
        <a:lnSpc>
          <a:spcPct val="90000"/>
        </a:lnSpc>
        <a:spcBef>
          <a:spcPct val="50000"/>
        </a:spcBef>
        <a:spcAft>
          <a:spcPct val="0"/>
        </a:spcAft>
        <a:buClr>
          <a:schemeClr val="accent1"/>
        </a:buClr>
        <a:buFont typeface="LucidaGrande" charset="0"/>
        <a:buChar char="●"/>
        <a:defRPr sz="2400">
          <a:solidFill>
            <a:schemeClr val="hlink"/>
          </a:solidFill>
          <a:latin typeface="+mn-lt"/>
          <a:ea typeface="MS PGothic" pitchFamily="34" charset="-128"/>
          <a:cs typeface="+mn-cs"/>
        </a:defRPr>
      </a:lvl1pPr>
      <a:lvl2pPr marL="803275" indent="-265113" algn="l" rtl="0" eaLnBrk="0" fontAlgn="base" hangingPunct="0">
        <a:lnSpc>
          <a:spcPct val="90000"/>
        </a:lnSpc>
        <a:spcBef>
          <a:spcPct val="40000"/>
        </a:spcBef>
        <a:spcAft>
          <a:spcPct val="0"/>
        </a:spcAft>
        <a:buClr>
          <a:schemeClr val="accent1"/>
        </a:buClr>
        <a:buSzPct val="85000"/>
        <a:buFont typeface="LucidaGrande" charset="0"/>
        <a:buChar char="-"/>
        <a:defRPr sz="2000">
          <a:solidFill>
            <a:schemeClr val="hlink"/>
          </a:solidFill>
          <a:latin typeface="+mn-lt"/>
          <a:ea typeface="Arial" charset="0"/>
          <a:cs typeface="+mn-cs"/>
        </a:defRPr>
      </a:lvl2pPr>
      <a:lvl3pPr marL="1260475" indent="-179388" algn="l" rtl="0" eaLnBrk="0" fontAlgn="base" hangingPunct="0">
        <a:lnSpc>
          <a:spcPct val="90000"/>
        </a:lnSpc>
        <a:spcBef>
          <a:spcPct val="20000"/>
        </a:spcBef>
        <a:spcAft>
          <a:spcPct val="0"/>
        </a:spcAft>
        <a:buClr>
          <a:schemeClr val="accent1"/>
        </a:buClr>
        <a:buFont typeface="Arial" charset="0"/>
        <a:buChar char="–"/>
        <a:defRPr>
          <a:solidFill>
            <a:schemeClr val="hlink"/>
          </a:solidFill>
          <a:latin typeface="+mn-lt"/>
          <a:ea typeface="Arial" charset="0"/>
          <a:cs typeface="+mn-cs"/>
        </a:defRPr>
      </a:lvl3pPr>
      <a:lvl4pPr marL="1798638" indent="-185738" algn="l" rtl="0" eaLnBrk="0" fontAlgn="base" hangingPunct="0">
        <a:lnSpc>
          <a:spcPct val="85000"/>
        </a:lnSpc>
        <a:spcBef>
          <a:spcPct val="15000"/>
        </a:spcBef>
        <a:spcAft>
          <a:spcPct val="0"/>
        </a:spcAft>
        <a:buClr>
          <a:srgbClr val="EA7A19"/>
        </a:buClr>
        <a:buFont typeface="Times" charset="0"/>
        <a:defRPr sz="1600">
          <a:solidFill>
            <a:srgbClr val="FFFFFF"/>
          </a:solidFill>
          <a:latin typeface="+mn-lt"/>
          <a:ea typeface="Arial" charset="0"/>
          <a:cs typeface="+mn-cs"/>
        </a:defRPr>
      </a:lvl4pPr>
      <a:lvl5pPr marL="2206625" indent="-228600" algn="l" rtl="0" eaLnBrk="0" fontAlgn="base" hangingPunct="0">
        <a:spcBef>
          <a:spcPct val="20000"/>
        </a:spcBef>
        <a:spcAft>
          <a:spcPct val="0"/>
        </a:spcAft>
        <a:buChar char="»"/>
        <a:defRPr sz="1200">
          <a:solidFill>
            <a:schemeClr val="bg1"/>
          </a:solidFill>
          <a:latin typeface="+mn-lt"/>
          <a:ea typeface="Arial" charset="0"/>
          <a:cs typeface="+mn-cs"/>
        </a:defRPr>
      </a:lvl5pPr>
      <a:lvl6pPr marL="2663825" indent="-228600" algn="l" rtl="0" fontAlgn="base">
        <a:spcBef>
          <a:spcPct val="20000"/>
        </a:spcBef>
        <a:spcAft>
          <a:spcPct val="0"/>
        </a:spcAft>
        <a:buChar char="»"/>
        <a:defRPr sz="1200">
          <a:solidFill>
            <a:schemeClr val="bg1"/>
          </a:solidFill>
          <a:latin typeface="+mn-lt"/>
          <a:ea typeface="Arial" charset="0"/>
          <a:cs typeface="+mn-cs"/>
        </a:defRPr>
      </a:lvl6pPr>
      <a:lvl7pPr marL="3121025" indent="-228600" algn="l" rtl="0" fontAlgn="base">
        <a:spcBef>
          <a:spcPct val="20000"/>
        </a:spcBef>
        <a:spcAft>
          <a:spcPct val="0"/>
        </a:spcAft>
        <a:buChar char="»"/>
        <a:defRPr sz="1200">
          <a:solidFill>
            <a:schemeClr val="bg1"/>
          </a:solidFill>
          <a:latin typeface="+mn-lt"/>
          <a:ea typeface="Arial" charset="0"/>
          <a:cs typeface="+mn-cs"/>
        </a:defRPr>
      </a:lvl7pPr>
      <a:lvl8pPr marL="3578225" indent="-228600" algn="l" rtl="0" fontAlgn="base">
        <a:spcBef>
          <a:spcPct val="20000"/>
        </a:spcBef>
        <a:spcAft>
          <a:spcPct val="0"/>
        </a:spcAft>
        <a:buChar char="»"/>
        <a:defRPr sz="1200">
          <a:solidFill>
            <a:schemeClr val="bg1"/>
          </a:solidFill>
          <a:latin typeface="+mn-lt"/>
          <a:ea typeface="Arial" charset="0"/>
          <a:cs typeface="+mn-cs"/>
        </a:defRPr>
      </a:lvl8pPr>
      <a:lvl9pPr marL="4035425" indent="-228600" algn="l" rtl="0" fontAlgn="base">
        <a:spcBef>
          <a:spcPct val="20000"/>
        </a:spcBef>
        <a:spcAft>
          <a:spcPct val="0"/>
        </a:spcAft>
        <a:buChar char="»"/>
        <a:defRPr sz="1200">
          <a:solidFill>
            <a:schemeClr val="bg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2727-8949-8142-A61B-C1DECC02E400}"/>
              </a:ext>
            </a:extLst>
          </p:cNvPr>
          <p:cNvSpPr>
            <a:spLocks noGrp="1"/>
          </p:cNvSpPr>
          <p:nvPr>
            <p:ph type="ctrTitle"/>
          </p:nvPr>
        </p:nvSpPr>
        <p:spPr>
          <a:xfrm>
            <a:off x="884237" y="1016918"/>
            <a:ext cx="7375525" cy="2185214"/>
          </a:xfrm>
        </p:spPr>
        <p:txBody>
          <a:bodyPr/>
          <a:lstStyle/>
          <a:p>
            <a:r>
              <a:rPr lang="en-US" dirty="0">
                <a:solidFill>
                  <a:srgbClr val="005C84"/>
                </a:solidFill>
              </a:rPr>
              <a:t>Challenges in Prevention of Sudden Cardiac Death in 2020 </a:t>
            </a:r>
            <a:br>
              <a:rPr lang="en-US" dirty="0">
                <a:solidFill>
                  <a:srgbClr val="005C84"/>
                </a:solidFill>
              </a:rPr>
            </a:br>
            <a:endParaRPr lang="en-US" dirty="0">
              <a:solidFill>
                <a:srgbClr val="005C84"/>
              </a:solidFill>
            </a:endParaRPr>
          </a:p>
        </p:txBody>
      </p:sp>
      <p:sp>
        <p:nvSpPr>
          <p:cNvPr id="3" name="Subtitle 2">
            <a:extLst>
              <a:ext uri="{FF2B5EF4-FFF2-40B4-BE49-F238E27FC236}">
                <a16:creationId xmlns:a16="http://schemas.microsoft.com/office/drawing/2014/main" id="{AB1F02EA-950A-1147-8F98-4353FE4AC173}"/>
              </a:ext>
            </a:extLst>
          </p:cNvPr>
          <p:cNvSpPr>
            <a:spLocks noGrp="1"/>
          </p:cNvSpPr>
          <p:nvPr>
            <p:ph type="subTitle" idx="1"/>
          </p:nvPr>
        </p:nvSpPr>
        <p:spPr>
          <a:xfrm>
            <a:off x="2251075" y="3429000"/>
            <a:ext cx="5961063" cy="941796"/>
          </a:xfrm>
        </p:spPr>
        <p:txBody>
          <a:bodyPr/>
          <a:lstStyle/>
          <a:p>
            <a:pPr marL="0" indent="0">
              <a:buNone/>
            </a:pPr>
            <a:r>
              <a:rPr lang="en-US" dirty="0">
                <a:solidFill>
                  <a:schemeClr val="accent1"/>
                </a:solidFill>
              </a:rPr>
              <a:t>Mahmoud  Suleiman MD</a:t>
            </a:r>
          </a:p>
          <a:p>
            <a:pPr marL="0" indent="0">
              <a:buNone/>
            </a:pPr>
            <a:r>
              <a:rPr lang="en-US" dirty="0">
                <a:solidFill>
                  <a:schemeClr val="accent1"/>
                </a:solidFill>
              </a:rPr>
              <a:t>Haifa, IL</a:t>
            </a:r>
          </a:p>
        </p:txBody>
      </p:sp>
    </p:spTree>
    <p:extLst>
      <p:ext uri="{BB962C8B-B14F-4D97-AF65-F5344CB8AC3E}">
        <p14:creationId xmlns:p14="http://schemas.microsoft.com/office/powerpoint/2010/main" val="1164996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bwMode="auto">
          <a:xfrm>
            <a:off x="3948520" y="1302964"/>
            <a:ext cx="5153547" cy="4956318"/>
          </a:xfrm>
          <a:prstGeom prst="ellipse">
            <a:avLst/>
          </a:prstGeom>
          <a:solidFill>
            <a:srgbClr val="FF8AD8"/>
          </a:solidFill>
          <a:ln w="38100"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12" name="Oval 11"/>
          <p:cNvSpPr/>
          <p:nvPr/>
        </p:nvSpPr>
        <p:spPr bwMode="auto">
          <a:xfrm>
            <a:off x="112346" y="1302964"/>
            <a:ext cx="5153547" cy="4956318"/>
          </a:xfrm>
          <a:prstGeom prst="ellipse">
            <a:avLst/>
          </a:prstGeom>
          <a:solidFill>
            <a:schemeClr val="accent2">
              <a:lumMod val="60000"/>
              <a:lumOff val="40000"/>
            </a:schemeClr>
          </a:solidFill>
          <a:ln w="38100"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17" name="Oval 16"/>
          <p:cNvSpPr/>
          <p:nvPr/>
        </p:nvSpPr>
        <p:spPr bwMode="auto">
          <a:xfrm>
            <a:off x="2895452" y="2423641"/>
            <a:ext cx="3542005" cy="3382318"/>
          </a:xfrm>
          <a:prstGeom prst="ellipse">
            <a:avLst/>
          </a:prstGeom>
          <a:solidFill>
            <a:schemeClr val="accent1">
              <a:lumMod val="40000"/>
              <a:lumOff val="60000"/>
            </a:schemeClr>
          </a:solidFill>
          <a:ln w="38100"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5" name="Triangle 4"/>
          <p:cNvSpPr/>
          <p:nvPr/>
        </p:nvSpPr>
        <p:spPr bwMode="auto">
          <a:xfrm>
            <a:off x="3282156" y="3452880"/>
            <a:ext cx="2758496" cy="1703319"/>
          </a:xfrm>
          <a:prstGeom prst="triangle">
            <a:avLst/>
          </a:prstGeom>
          <a:solidFill>
            <a:schemeClr val="bg1">
              <a:lumMod val="95000"/>
            </a:schemeClr>
          </a:solidFill>
          <a:ln w="2857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cxnSp>
        <p:nvCxnSpPr>
          <p:cNvPr id="7" name="Straight Connector 6"/>
          <p:cNvCxnSpPr/>
          <p:nvPr/>
        </p:nvCxnSpPr>
        <p:spPr bwMode="auto">
          <a:xfrm flipH="1">
            <a:off x="1651000" y="2795042"/>
            <a:ext cx="6012000" cy="1244600"/>
          </a:xfrm>
          <a:prstGeom prst="line">
            <a:avLst/>
          </a:prstGeom>
          <a:solidFill>
            <a:schemeClr val="accent1"/>
          </a:solidFill>
          <a:ln w="38100" cap="rnd" cmpd="sng" algn="ctr">
            <a:solidFill>
              <a:srgbClr val="005C84"/>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cxnSp>
      <p:sp>
        <p:nvSpPr>
          <p:cNvPr id="13" name="TextBox 12"/>
          <p:cNvSpPr txBox="1"/>
          <p:nvPr/>
        </p:nvSpPr>
        <p:spPr>
          <a:xfrm rot="21120927">
            <a:off x="1665433" y="2930247"/>
            <a:ext cx="2108200" cy="707886"/>
          </a:xfrm>
          <a:prstGeom prst="rect">
            <a:avLst/>
          </a:prstGeom>
          <a:noFill/>
        </p:spPr>
        <p:txBody>
          <a:bodyPr wrap="square" rtlCol="0">
            <a:spAutoFit/>
          </a:bodyPr>
          <a:lstStyle/>
          <a:p>
            <a:pPr algn="ctr"/>
            <a:r>
              <a:rPr lang="en-US" sz="2000" b="1">
                <a:solidFill>
                  <a:srgbClr val="005C84"/>
                </a:solidFill>
              </a:rPr>
              <a:t>High risk for VF/VT SCD</a:t>
            </a:r>
          </a:p>
        </p:txBody>
      </p:sp>
      <p:sp>
        <p:nvSpPr>
          <p:cNvPr id="14" name="TextBox 13"/>
          <p:cNvSpPr txBox="1"/>
          <p:nvPr/>
        </p:nvSpPr>
        <p:spPr>
          <a:xfrm rot="20951608">
            <a:off x="5791530" y="3157785"/>
            <a:ext cx="2362199" cy="707886"/>
          </a:xfrm>
          <a:prstGeom prst="rect">
            <a:avLst/>
          </a:prstGeom>
          <a:noFill/>
        </p:spPr>
        <p:txBody>
          <a:bodyPr wrap="square" rtlCol="0">
            <a:spAutoFit/>
          </a:bodyPr>
          <a:lstStyle/>
          <a:p>
            <a:pPr algn="ctr"/>
            <a:r>
              <a:rPr lang="en-US" sz="2000" b="1" dirty="0">
                <a:solidFill>
                  <a:srgbClr val="005C84"/>
                </a:solidFill>
              </a:rPr>
              <a:t>High risk for non VF/VT SCD</a:t>
            </a:r>
          </a:p>
        </p:txBody>
      </p:sp>
      <p:sp>
        <p:nvSpPr>
          <p:cNvPr id="15" name="TextBox 14"/>
          <p:cNvSpPr txBox="1"/>
          <p:nvPr/>
        </p:nvSpPr>
        <p:spPr>
          <a:xfrm rot="20954724">
            <a:off x="5664869" y="1998934"/>
            <a:ext cx="2005408" cy="707886"/>
          </a:xfrm>
          <a:prstGeom prst="rect">
            <a:avLst/>
          </a:prstGeom>
          <a:noFill/>
        </p:spPr>
        <p:txBody>
          <a:bodyPr wrap="square" rtlCol="0">
            <a:spAutoFit/>
          </a:bodyPr>
          <a:lstStyle/>
          <a:p>
            <a:pPr algn="ctr"/>
            <a:r>
              <a:rPr lang="en-US" sz="2000" b="1" dirty="0">
                <a:solidFill>
                  <a:srgbClr val="005C84"/>
                </a:solidFill>
              </a:rPr>
              <a:t>Low  risk for VF/VT SCD</a:t>
            </a:r>
          </a:p>
        </p:txBody>
      </p:sp>
      <p:sp>
        <p:nvSpPr>
          <p:cNvPr id="16" name="TextBox 15"/>
          <p:cNvSpPr txBox="1"/>
          <p:nvPr/>
        </p:nvSpPr>
        <p:spPr>
          <a:xfrm>
            <a:off x="3485356" y="4241800"/>
            <a:ext cx="2362199" cy="646331"/>
          </a:xfrm>
          <a:prstGeom prst="rect">
            <a:avLst/>
          </a:prstGeom>
          <a:noFill/>
        </p:spPr>
        <p:txBody>
          <a:bodyPr wrap="square" rtlCol="0">
            <a:spAutoFit/>
          </a:bodyPr>
          <a:lstStyle/>
          <a:p>
            <a:pPr algn="ctr"/>
            <a:r>
              <a:rPr lang="en-US" sz="3600" dirty="0"/>
              <a:t>ICD</a:t>
            </a:r>
          </a:p>
        </p:txBody>
      </p:sp>
      <p:sp>
        <p:nvSpPr>
          <p:cNvPr id="18" name="TextBox 17"/>
          <p:cNvSpPr txBox="1"/>
          <p:nvPr/>
        </p:nvSpPr>
        <p:spPr>
          <a:xfrm>
            <a:off x="3355397" y="2716645"/>
            <a:ext cx="2558255" cy="461665"/>
          </a:xfrm>
          <a:prstGeom prst="rect">
            <a:avLst/>
          </a:prstGeom>
          <a:noFill/>
        </p:spPr>
        <p:txBody>
          <a:bodyPr wrap="square" rtlCol="0">
            <a:spAutoFit/>
          </a:bodyPr>
          <a:lstStyle/>
          <a:p>
            <a:pPr algn="ctr"/>
            <a:r>
              <a:rPr lang="en-US" sz="2400" dirty="0">
                <a:solidFill>
                  <a:srgbClr val="005C84"/>
                </a:solidFill>
              </a:rPr>
              <a:t>LVEF&lt;35%</a:t>
            </a:r>
          </a:p>
        </p:txBody>
      </p:sp>
      <p:sp>
        <p:nvSpPr>
          <p:cNvPr id="20" name="TextBox 19"/>
          <p:cNvSpPr txBox="1"/>
          <p:nvPr/>
        </p:nvSpPr>
        <p:spPr>
          <a:xfrm>
            <a:off x="6634896" y="4163790"/>
            <a:ext cx="2005408" cy="707886"/>
          </a:xfrm>
          <a:prstGeom prst="rect">
            <a:avLst/>
          </a:prstGeom>
          <a:solidFill>
            <a:srgbClr val="D883FF"/>
          </a:solidFill>
        </p:spPr>
        <p:txBody>
          <a:bodyPr wrap="square" rtlCol="0">
            <a:spAutoFit/>
          </a:bodyPr>
          <a:lstStyle/>
          <a:p>
            <a:pPr algn="ctr"/>
            <a:r>
              <a:rPr lang="en-US" sz="2000" b="1" dirty="0">
                <a:solidFill>
                  <a:srgbClr val="005C84"/>
                </a:solidFill>
              </a:rPr>
              <a:t> competing risk factors</a:t>
            </a:r>
          </a:p>
        </p:txBody>
      </p:sp>
      <p:sp>
        <p:nvSpPr>
          <p:cNvPr id="21" name="TextBox 20"/>
          <p:cNvSpPr txBox="1"/>
          <p:nvPr/>
        </p:nvSpPr>
        <p:spPr>
          <a:xfrm>
            <a:off x="729636" y="4286403"/>
            <a:ext cx="2047320" cy="707886"/>
          </a:xfrm>
          <a:prstGeom prst="rect">
            <a:avLst/>
          </a:prstGeom>
          <a:solidFill>
            <a:schemeClr val="tx2">
              <a:lumMod val="10000"/>
              <a:lumOff val="90000"/>
            </a:schemeClr>
          </a:solidFill>
        </p:spPr>
        <p:txBody>
          <a:bodyPr wrap="square" rtlCol="0">
            <a:spAutoFit/>
          </a:bodyPr>
          <a:lstStyle/>
          <a:p>
            <a:pPr algn="ctr"/>
            <a:r>
              <a:rPr lang="en-US" sz="2000" b="1" dirty="0">
                <a:solidFill>
                  <a:srgbClr val="005C84"/>
                </a:solidFill>
              </a:rPr>
              <a:t>Novel risk markers</a:t>
            </a:r>
          </a:p>
        </p:txBody>
      </p:sp>
      <p:sp>
        <p:nvSpPr>
          <p:cNvPr id="3" name="Title 2"/>
          <p:cNvSpPr>
            <a:spLocks noGrp="1"/>
          </p:cNvSpPr>
          <p:nvPr>
            <p:ph type="title"/>
          </p:nvPr>
        </p:nvSpPr>
        <p:spPr/>
        <p:txBody>
          <a:bodyPr/>
          <a:lstStyle/>
          <a:p>
            <a:r>
              <a:rPr lang="en-US" dirty="0"/>
              <a:t>Need for improved risk stratification models </a:t>
            </a:r>
          </a:p>
        </p:txBody>
      </p:sp>
    </p:spTree>
    <p:extLst>
      <p:ext uri="{BB962C8B-B14F-4D97-AF65-F5344CB8AC3E}">
        <p14:creationId xmlns:p14="http://schemas.microsoft.com/office/powerpoint/2010/main" val="250316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13" grpId="0"/>
      <p:bldP spid="14" grpId="0"/>
      <p:bldP spid="15" grpId="0"/>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2EC8C-7C78-6948-BD94-58AA6F41426B}"/>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815C2670-CAC1-F640-87C9-7BE5E63C1163}"/>
              </a:ext>
            </a:extLst>
          </p:cNvPr>
          <p:cNvPicPr>
            <a:picLocks noGrp="1" noChangeAspect="1"/>
          </p:cNvPicPr>
          <p:nvPr>
            <p:ph idx="1"/>
          </p:nvPr>
        </p:nvPicPr>
        <p:blipFill>
          <a:blip r:embed="rId2"/>
          <a:stretch>
            <a:fillRect/>
          </a:stretch>
        </p:blipFill>
        <p:spPr>
          <a:xfrm>
            <a:off x="1008783" y="1322791"/>
            <a:ext cx="7019602" cy="4428473"/>
          </a:xfrm>
          <a:prstGeom prst="rect">
            <a:avLst/>
          </a:prstGeom>
        </p:spPr>
      </p:pic>
    </p:spTree>
    <p:extLst>
      <p:ext uri="{BB962C8B-B14F-4D97-AF65-F5344CB8AC3E}">
        <p14:creationId xmlns:p14="http://schemas.microsoft.com/office/powerpoint/2010/main" val="3013354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F8E06-57A9-FF47-8B3B-532F9C95C286}"/>
              </a:ext>
            </a:extLst>
          </p:cNvPr>
          <p:cNvSpPr>
            <a:spLocks noGrp="1"/>
          </p:cNvSpPr>
          <p:nvPr>
            <p:ph type="title"/>
          </p:nvPr>
        </p:nvSpPr>
        <p:spPr/>
        <p:txBody>
          <a:bodyPr/>
          <a:lstStyle/>
          <a:p>
            <a:r>
              <a:rPr lang="en-US" dirty="0"/>
              <a:t>Contemporary HF Patients  </a:t>
            </a:r>
          </a:p>
        </p:txBody>
      </p:sp>
      <p:sp>
        <p:nvSpPr>
          <p:cNvPr id="4" name="Content Placeholder 3">
            <a:extLst>
              <a:ext uri="{FF2B5EF4-FFF2-40B4-BE49-F238E27FC236}">
                <a16:creationId xmlns:a16="http://schemas.microsoft.com/office/drawing/2014/main" id="{29466FAB-CA08-1146-BE1B-53F97B469AE9}"/>
              </a:ext>
            </a:extLst>
          </p:cNvPr>
          <p:cNvSpPr>
            <a:spLocks noGrp="1"/>
          </p:cNvSpPr>
          <p:nvPr>
            <p:ph idx="1"/>
          </p:nvPr>
        </p:nvSpPr>
        <p:spPr>
          <a:xfrm>
            <a:off x="466725" y="1369010"/>
            <a:ext cx="8383588" cy="3485624"/>
          </a:xfrm>
        </p:spPr>
        <p:txBody>
          <a:bodyPr/>
          <a:lstStyle/>
          <a:p>
            <a:r>
              <a:rPr lang="en-US" sz="2800" dirty="0"/>
              <a:t>Current indications for implanting ICDs are based on trials conducted </a:t>
            </a:r>
            <a:r>
              <a:rPr lang="en-US" sz="2800" u="sng" dirty="0"/>
              <a:t>15–20 years ago</a:t>
            </a:r>
            <a:r>
              <a:rPr lang="en-US" sz="2800" dirty="0"/>
              <a:t>. </a:t>
            </a:r>
          </a:p>
          <a:p>
            <a:r>
              <a:rPr lang="en-US" sz="2800" dirty="0"/>
              <a:t>Patient characteristics have changed over decades. </a:t>
            </a:r>
          </a:p>
          <a:p>
            <a:r>
              <a:rPr lang="en-US" sz="2800" dirty="0"/>
              <a:t>Today, prognosis in HF patients is markedly better with longer survival and lower risk of SCD</a:t>
            </a:r>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12144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ltLang="de-DE" sz="3600" dirty="0" err="1">
                <a:latin typeface="Calibri" panose="020F0502020204030204" pitchFamily="34" charset="0"/>
                <a:cs typeface="Verdana" pitchFamily="34" charset="0"/>
              </a:rPr>
              <a:t>Our</a:t>
            </a:r>
            <a:r>
              <a:rPr lang="de-DE" altLang="de-DE" sz="3600" dirty="0">
                <a:latin typeface="Calibri" panose="020F0502020204030204" pitchFamily="34" charset="0"/>
                <a:cs typeface="Verdana" pitchFamily="34" charset="0"/>
              </a:rPr>
              <a:t> </a:t>
            </a:r>
            <a:r>
              <a:rPr lang="de-DE" altLang="de-DE" sz="3600" dirty="0" err="1">
                <a:latin typeface="Calibri" panose="020F0502020204030204" pitchFamily="34" charset="0"/>
                <a:cs typeface="Verdana" pitchFamily="34" charset="0"/>
              </a:rPr>
              <a:t>whole</a:t>
            </a:r>
            <a:r>
              <a:rPr lang="de-DE" altLang="de-DE" sz="3600" dirty="0">
                <a:latin typeface="Calibri" panose="020F0502020204030204" pitchFamily="34" charset="0"/>
                <a:cs typeface="Verdana" pitchFamily="34" charset="0"/>
              </a:rPr>
              <a:t> </a:t>
            </a:r>
            <a:r>
              <a:rPr lang="de-DE" altLang="de-DE" sz="3600" dirty="0" err="1">
                <a:latin typeface="Calibri" panose="020F0502020204030204" pitchFamily="34" charset="0"/>
                <a:cs typeface="Verdana" pitchFamily="34" charset="0"/>
              </a:rPr>
              <a:t>treatment</a:t>
            </a:r>
            <a:r>
              <a:rPr lang="de-DE" altLang="de-DE" sz="3600" dirty="0">
                <a:latin typeface="Calibri" panose="020F0502020204030204" pitchFamily="34" charset="0"/>
                <a:cs typeface="Verdana" pitchFamily="34" charset="0"/>
              </a:rPr>
              <a:t> </a:t>
            </a:r>
            <a:r>
              <a:rPr lang="de-DE" altLang="de-DE" sz="3600" dirty="0" err="1">
                <a:latin typeface="Calibri" panose="020F0502020204030204" pitchFamily="34" charset="0"/>
                <a:cs typeface="Verdana" pitchFamily="34" charset="0"/>
              </a:rPr>
              <a:t>has</a:t>
            </a:r>
            <a:r>
              <a:rPr lang="de-DE" altLang="de-DE" sz="3600" dirty="0">
                <a:latin typeface="Calibri" panose="020F0502020204030204" pitchFamily="34" charset="0"/>
                <a:cs typeface="Verdana" pitchFamily="34" charset="0"/>
              </a:rPr>
              <a:t> </a:t>
            </a:r>
            <a:r>
              <a:rPr lang="de-DE" altLang="de-DE" sz="3600" dirty="0" err="1">
                <a:latin typeface="Calibri" panose="020F0502020204030204" pitchFamily="34" charset="0"/>
                <a:cs typeface="Verdana" pitchFamily="34" charset="0"/>
              </a:rPr>
              <a:t>changed</a:t>
            </a:r>
            <a:r>
              <a:rPr lang="de-DE" altLang="de-DE" sz="3600" dirty="0">
                <a:latin typeface="Calibri" panose="020F0502020204030204" pitchFamily="34" charset="0"/>
                <a:cs typeface="Verdana" pitchFamily="34" charset="0"/>
              </a:rPr>
              <a:t>…</a:t>
            </a:r>
            <a:endParaRPr lang="de-DE" sz="3600" dirty="0"/>
          </a:p>
        </p:txBody>
      </p:sp>
      <p:sp>
        <p:nvSpPr>
          <p:cNvPr id="3" name="Inhaltsplatzhalter 2"/>
          <p:cNvSpPr>
            <a:spLocks noGrp="1"/>
          </p:cNvSpPr>
          <p:nvPr>
            <p:ph idx="1"/>
          </p:nvPr>
        </p:nvSpPr>
        <p:spPr>
          <a:xfrm>
            <a:off x="482600" y="1290637"/>
            <a:ext cx="8383588" cy="4067175"/>
          </a:xfrm>
        </p:spPr>
        <p:txBody>
          <a:bodyPr>
            <a:normAutofit lnSpcReduction="10000"/>
          </a:bodyPr>
          <a:lstStyle/>
          <a:p>
            <a:r>
              <a:rPr lang="de-DE" dirty="0">
                <a:solidFill>
                  <a:srgbClr val="005C84"/>
                </a:solidFill>
                <a:latin typeface="Calibri" panose="020F0502020204030204" pitchFamily="34" charset="0"/>
                <a:cs typeface="Arial" panose="020B0604020202020204" pitchFamily="34" charset="0"/>
              </a:rPr>
              <a:t>Beta-blockers</a:t>
            </a:r>
          </a:p>
          <a:p>
            <a:r>
              <a:rPr lang="de-DE" dirty="0" err="1">
                <a:solidFill>
                  <a:srgbClr val="005C84"/>
                </a:solidFill>
                <a:latin typeface="Calibri" panose="020F0502020204030204" pitchFamily="34" charset="0"/>
                <a:cs typeface="Arial" panose="020B0604020202020204" pitchFamily="34" charset="0"/>
              </a:rPr>
              <a:t>Mineralocorticoid</a:t>
            </a:r>
            <a:r>
              <a:rPr lang="de-DE" dirty="0">
                <a:solidFill>
                  <a:srgbClr val="005C84"/>
                </a:solidFill>
                <a:latin typeface="Calibri" panose="020F0502020204030204" pitchFamily="34" charset="0"/>
                <a:cs typeface="Arial" panose="020B0604020202020204" pitchFamily="34" charset="0"/>
              </a:rPr>
              <a:t> </a:t>
            </a:r>
            <a:r>
              <a:rPr lang="de-DE" dirty="0" err="1">
                <a:solidFill>
                  <a:srgbClr val="005C84"/>
                </a:solidFill>
                <a:latin typeface="Calibri" panose="020F0502020204030204" pitchFamily="34" charset="0"/>
                <a:cs typeface="Arial" panose="020B0604020202020204" pitchFamily="34" charset="0"/>
              </a:rPr>
              <a:t>antagonists</a:t>
            </a:r>
            <a:endParaRPr lang="de-DE" dirty="0">
              <a:solidFill>
                <a:srgbClr val="005C84"/>
              </a:solidFill>
              <a:latin typeface="Calibri" panose="020F0502020204030204" pitchFamily="34" charset="0"/>
              <a:cs typeface="Arial" panose="020B0604020202020204" pitchFamily="34" charset="0"/>
            </a:endParaRPr>
          </a:p>
          <a:p>
            <a:r>
              <a:rPr lang="de-DE" dirty="0">
                <a:solidFill>
                  <a:srgbClr val="005C84"/>
                </a:solidFill>
                <a:latin typeface="Calibri" panose="020F0502020204030204" pitchFamily="34" charset="0"/>
                <a:cs typeface="Arial" panose="020B0604020202020204" pitchFamily="34" charset="0"/>
              </a:rPr>
              <a:t>ARNI</a:t>
            </a:r>
          </a:p>
          <a:p>
            <a:r>
              <a:rPr lang="de-DE" dirty="0" err="1">
                <a:solidFill>
                  <a:srgbClr val="005C84"/>
                </a:solidFill>
                <a:latin typeface="Calibri" panose="020F0502020204030204" pitchFamily="34" charset="0"/>
                <a:cs typeface="Arial" panose="020B0604020202020204" pitchFamily="34" charset="0"/>
              </a:rPr>
              <a:t>Statins</a:t>
            </a:r>
            <a:endParaRPr lang="de-DE" dirty="0">
              <a:solidFill>
                <a:srgbClr val="005C84"/>
              </a:solidFill>
              <a:latin typeface="Calibri" panose="020F0502020204030204" pitchFamily="34" charset="0"/>
              <a:cs typeface="Arial" panose="020B0604020202020204" pitchFamily="34" charset="0"/>
            </a:endParaRPr>
          </a:p>
          <a:p>
            <a:r>
              <a:rPr lang="de-DE" dirty="0">
                <a:solidFill>
                  <a:srgbClr val="005C84"/>
                </a:solidFill>
                <a:latin typeface="Calibri" panose="020F0502020204030204" pitchFamily="34" charset="0"/>
                <a:cs typeface="Arial" panose="020B0604020202020204" pitchFamily="34" charset="0"/>
              </a:rPr>
              <a:t>Primary </a:t>
            </a:r>
            <a:r>
              <a:rPr lang="de-DE" dirty="0" err="1">
                <a:solidFill>
                  <a:srgbClr val="005C84"/>
                </a:solidFill>
                <a:latin typeface="Calibri" panose="020F0502020204030204" pitchFamily="34" charset="0"/>
                <a:cs typeface="Arial" panose="020B0604020202020204" pitchFamily="34" charset="0"/>
              </a:rPr>
              <a:t>revascularization</a:t>
            </a:r>
            <a:r>
              <a:rPr lang="de-DE" dirty="0">
                <a:solidFill>
                  <a:srgbClr val="005C84"/>
                </a:solidFill>
                <a:latin typeface="Calibri" panose="020F0502020204030204" pitchFamily="34" charset="0"/>
                <a:cs typeface="Arial" panose="020B0604020202020204" pitchFamily="34" charset="0"/>
              </a:rPr>
              <a:t> at </a:t>
            </a:r>
            <a:r>
              <a:rPr lang="de-DE" dirty="0" err="1">
                <a:solidFill>
                  <a:srgbClr val="005C84"/>
                </a:solidFill>
                <a:latin typeface="Calibri" panose="020F0502020204030204" pitchFamily="34" charset="0"/>
                <a:cs typeface="Arial" panose="020B0604020202020204" pitchFamily="34" charset="0"/>
              </a:rPr>
              <a:t>myocardial</a:t>
            </a:r>
            <a:r>
              <a:rPr lang="de-DE" dirty="0">
                <a:solidFill>
                  <a:srgbClr val="005C84"/>
                </a:solidFill>
                <a:latin typeface="Calibri" panose="020F0502020204030204" pitchFamily="34" charset="0"/>
                <a:cs typeface="Arial" panose="020B0604020202020204" pitchFamily="34" charset="0"/>
              </a:rPr>
              <a:t> </a:t>
            </a:r>
            <a:r>
              <a:rPr lang="de-DE" dirty="0" err="1">
                <a:solidFill>
                  <a:srgbClr val="005C84"/>
                </a:solidFill>
                <a:latin typeface="Calibri" panose="020F0502020204030204" pitchFamily="34" charset="0"/>
                <a:cs typeface="Arial" panose="020B0604020202020204" pitchFamily="34" charset="0"/>
              </a:rPr>
              <a:t>infarction</a:t>
            </a:r>
            <a:endParaRPr lang="de-DE" dirty="0">
              <a:solidFill>
                <a:srgbClr val="005C84"/>
              </a:solidFill>
              <a:latin typeface="Calibri" panose="020F0502020204030204" pitchFamily="34" charset="0"/>
              <a:cs typeface="Arial" panose="020B0604020202020204" pitchFamily="34" charset="0"/>
            </a:endParaRPr>
          </a:p>
          <a:p>
            <a:r>
              <a:rPr lang="de-DE" dirty="0">
                <a:solidFill>
                  <a:srgbClr val="005C84"/>
                </a:solidFill>
                <a:latin typeface="Calibri" panose="020F0502020204030204" pitchFamily="34" charset="0"/>
                <a:cs typeface="Arial" panose="020B0604020202020204" pitchFamily="34" charset="0"/>
              </a:rPr>
              <a:t>…</a:t>
            </a:r>
          </a:p>
          <a:p>
            <a:pPr marL="0" indent="0">
              <a:lnSpc>
                <a:spcPct val="150000"/>
              </a:lnSpc>
              <a:buNone/>
            </a:pPr>
            <a:r>
              <a:rPr lang="de-DE" dirty="0" err="1">
                <a:solidFill>
                  <a:srgbClr val="005C84"/>
                </a:solidFill>
                <a:latin typeface="Calibri" panose="020F0502020204030204" pitchFamily="34" charset="0"/>
                <a:cs typeface="Arial" panose="020B0604020202020204" pitchFamily="34" charset="0"/>
              </a:rPr>
              <a:t>Effect</a:t>
            </a:r>
            <a:r>
              <a:rPr lang="de-DE" dirty="0">
                <a:solidFill>
                  <a:srgbClr val="005C84"/>
                </a:solidFill>
                <a:latin typeface="Calibri" panose="020F0502020204030204" pitchFamily="34" charset="0"/>
                <a:cs typeface="Arial" panose="020B0604020202020204" pitchFamily="34" charset="0"/>
              </a:rPr>
              <a:t> not </a:t>
            </a:r>
            <a:r>
              <a:rPr lang="de-DE" dirty="0" err="1">
                <a:solidFill>
                  <a:srgbClr val="005C84"/>
                </a:solidFill>
                <a:latin typeface="Calibri" panose="020F0502020204030204" pitchFamily="34" charset="0"/>
                <a:cs typeface="Arial" panose="020B0604020202020204" pitchFamily="34" charset="0"/>
              </a:rPr>
              <a:t>only</a:t>
            </a:r>
            <a:r>
              <a:rPr lang="de-DE" dirty="0">
                <a:solidFill>
                  <a:srgbClr val="005C84"/>
                </a:solidFill>
                <a:latin typeface="Calibri" panose="020F0502020204030204" pitchFamily="34" charset="0"/>
                <a:cs typeface="Arial" panose="020B0604020202020204" pitchFamily="34" charset="0"/>
              </a:rPr>
              <a:t> on </a:t>
            </a:r>
            <a:r>
              <a:rPr lang="de-DE" dirty="0" err="1">
                <a:solidFill>
                  <a:srgbClr val="005C84"/>
                </a:solidFill>
                <a:latin typeface="Calibri" panose="020F0502020204030204" pitchFamily="34" charset="0"/>
                <a:cs typeface="Arial" panose="020B0604020202020204" pitchFamily="34" charset="0"/>
              </a:rPr>
              <a:t>mortality</a:t>
            </a:r>
            <a:r>
              <a:rPr lang="de-DE" dirty="0">
                <a:solidFill>
                  <a:srgbClr val="005C84"/>
                </a:solidFill>
                <a:latin typeface="Calibri" panose="020F0502020204030204" pitchFamily="34" charset="0"/>
                <a:cs typeface="Arial" panose="020B0604020202020204" pitchFamily="34" charset="0"/>
              </a:rPr>
              <a:t> but… </a:t>
            </a:r>
            <a:r>
              <a:rPr lang="de-DE" b="1" i="1" dirty="0" err="1">
                <a:solidFill>
                  <a:srgbClr val="005C84"/>
                </a:solidFill>
                <a:latin typeface="Calibri" panose="020F0502020204030204" pitchFamily="34" charset="0"/>
                <a:cs typeface="Arial" panose="020B0604020202020204" pitchFamily="34" charset="0"/>
              </a:rPr>
              <a:t>specifically</a:t>
            </a:r>
            <a:r>
              <a:rPr lang="de-DE" b="1" i="1" dirty="0">
                <a:solidFill>
                  <a:srgbClr val="005C84"/>
                </a:solidFill>
                <a:latin typeface="Calibri" panose="020F0502020204030204" pitchFamily="34" charset="0"/>
                <a:cs typeface="Arial" panose="020B0604020202020204" pitchFamily="34" charset="0"/>
              </a:rPr>
              <a:t> on </a:t>
            </a:r>
            <a:r>
              <a:rPr lang="de-DE" b="1" i="1" dirty="0" err="1">
                <a:solidFill>
                  <a:srgbClr val="005C84"/>
                </a:solidFill>
                <a:latin typeface="Calibri" panose="020F0502020204030204" pitchFamily="34" charset="0"/>
                <a:cs typeface="Arial" panose="020B0604020202020204" pitchFamily="34" charset="0"/>
              </a:rPr>
              <a:t>sudden</a:t>
            </a:r>
            <a:r>
              <a:rPr lang="de-DE" b="1" i="1" dirty="0">
                <a:solidFill>
                  <a:srgbClr val="005C84"/>
                </a:solidFill>
                <a:latin typeface="Calibri" panose="020F0502020204030204" pitchFamily="34" charset="0"/>
                <a:cs typeface="Arial" panose="020B0604020202020204" pitchFamily="34" charset="0"/>
              </a:rPr>
              <a:t> </a:t>
            </a:r>
            <a:r>
              <a:rPr lang="de-DE" b="1" i="1" dirty="0" err="1">
                <a:solidFill>
                  <a:srgbClr val="005C84"/>
                </a:solidFill>
                <a:latin typeface="Calibri" panose="020F0502020204030204" pitchFamily="34" charset="0"/>
                <a:cs typeface="Arial" panose="020B0604020202020204" pitchFamily="34" charset="0"/>
              </a:rPr>
              <a:t>cardiac</a:t>
            </a:r>
            <a:r>
              <a:rPr lang="de-DE" b="1" i="1" dirty="0">
                <a:solidFill>
                  <a:srgbClr val="005C84"/>
                </a:solidFill>
                <a:latin typeface="Calibri" panose="020F0502020204030204" pitchFamily="34" charset="0"/>
                <a:cs typeface="Arial" panose="020B0604020202020204" pitchFamily="34" charset="0"/>
              </a:rPr>
              <a:t> </a:t>
            </a:r>
            <a:r>
              <a:rPr lang="de-DE" b="1" i="1" dirty="0" err="1">
                <a:solidFill>
                  <a:srgbClr val="005C84"/>
                </a:solidFill>
                <a:latin typeface="Calibri" panose="020F0502020204030204" pitchFamily="34" charset="0"/>
                <a:cs typeface="Arial" panose="020B0604020202020204" pitchFamily="34" charset="0"/>
              </a:rPr>
              <a:t>death</a:t>
            </a:r>
            <a:endParaRPr lang="de-DE" b="1" i="1" dirty="0">
              <a:solidFill>
                <a:srgbClr val="005C84"/>
              </a:solidFill>
              <a:latin typeface="Calibri" panose="020F0502020204030204" pitchFamily="34" charset="0"/>
              <a:cs typeface="Arial" panose="020B0604020202020204" pitchFamily="34" charset="0"/>
            </a:endParaRPr>
          </a:p>
          <a:p>
            <a:endParaRPr lang="de-DE" dirty="0">
              <a:solidFill>
                <a:srgbClr val="005C84"/>
              </a:solidFill>
              <a:latin typeface="Calibri" panose="020F0502020204030204" pitchFamily="34" charset="0"/>
              <a:cs typeface="Arial" panose="020B0604020202020204" pitchFamily="34" charset="0"/>
            </a:endParaRPr>
          </a:p>
          <a:p>
            <a:pPr marL="0" indent="0">
              <a:buNone/>
            </a:pPr>
            <a:endParaRPr lang="de-DE" dirty="0">
              <a:solidFill>
                <a:srgbClr val="005C84"/>
              </a:solidFill>
              <a:latin typeface="Calibri" panose="020F0502020204030204" pitchFamily="34" charset="0"/>
              <a:cs typeface="Arial" panose="020B0604020202020204" pitchFamily="34" charset="0"/>
            </a:endParaRPr>
          </a:p>
          <a:p>
            <a:pPr marL="0" indent="0">
              <a:buNone/>
            </a:pPr>
            <a:endParaRPr lang="de-DE" dirty="0">
              <a:solidFill>
                <a:srgbClr val="005C84"/>
              </a:solidFill>
            </a:endParaRPr>
          </a:p>
        </p:txBody>
      </p:sp>
    </p:spTree>
    <p:extLst>
      <p:ext uri="{BB962C8B-B14F-4D97-AF65-F5344CB8AC3E}">
        <p14:creationId xmlns:p14="http://schemas.microsoft.com/office/powerpoint/2010/main" val="7782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5634-02AC-8F40-A6B5-6AA9B2C832A8}"/>
              </a:ext>
            </a:extLst>
          </p:cNvPr>
          <p:cNvSpPr>
            <a:spLocks noGrp="1"/>
          </p:cNvSpPr>
          <p:nvPr>
            <p:ph type="title"/>
          </p:nvPr>
        </p:nvSpPr>
        <p:spPr>
          <a:xfrm>
            <a:off x="610189" y="587227"/>
            <a:ext cx="8367713" cy="837922"/>
          </a:xfrm>
        </p:spPr>
        <p:txBody>
          <a:bodyPr/>
          <a:lstStyle/>
          <a:p>
            <a:r>
              <a:rPr lang="en-US" dirty="0"/>
              <a:t>Beta blocker dosage and sudden death </a:t>
            </a:r>
            <a:br>
              <a:rPr lang="en-US" dirty="0"/>
            </a:br>
            <a:endParaRPr lang="en-US" dirty="0"/>
          </a:p>
        </p:txBody>
      </p:sp>
      <p:pic>
        <p:nvPicPr>
          <p:cNvPr id="5121" name="Picture 1" descr="page18image22741616">
            <a:extLst>
              <a:ext uri="{FF2B5EF4-FFF2-40B4-BE49-F238E27FC236}">
                <a16:creationId xmlns:a16="http://schemas.microsoft.com/office/drawing/2014/main" id="{EAB95897-5B95-A742-ADBC-E1ACB4181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90" y="1425149"/>
            <a:ext cx="7498079" cy="43810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610189" y="2009554"/>
            <a:ext cx="7498079" cy="893135"/>
          </a:xfrm>
          <a:prstGeom prst="rect">
            <a:avLst/>
          </a:prstGeom>
          <a:noFill/>
          <a:ln w="28575" cap="rnd" cmpd="sng" algn="ctr">
            <a:solidFill>
              <a:schemeClr val="accent1"/>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he-IL" sz="1800" b="0" i="0" u="none" strike="noStrike" cap="none" normalizeH="0" baseline="0">
              <a:ln>
                <a:noFill/>
              </a:ln>
              <a:solidFill>
                <a:schemeClr val="tx2"/>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265142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41AB-BC5D-A741-938B-6B1EE2F3DD89}"/>
              </a:ext>
            </a:extLst>
          </p:cNvPr>
          <p:cNvSpPr>
            <a:spLocks noGrp="1"/>
          </p:cNvSpPr>
          <p:nvPr>
            <p:ph type="title"/>
          </p:nvPr>
        </p:nvSpPr>
        <p:spPr>
          <a:xfrm>
            <a:off x="776287" y="532078"/>
            <a:ext cx="7453313" cy="615553"/>
          </a:xfrm>
        </p:spPr>
        <p:txBody>
          <a:bodyPr/>
          <a:lstStyle/>
          <a:p>
            <a:r>
              <a:rPr lang="en-US" sz="2000" dirty="0"/>
              <a:t>Angiotensin-Receptor-</a:t>
            </a:r>
            <a:r>
              <a:rPr lang="en-US" sz="2000" dirty="0" err="1"/>
              <a:t>Neprilysin</a:t>
            </a:r>
            <a:r>
              <a:rPr lang="en-US" sz="2000" dirty="0"/>
              <a:t> Inhibitor (ARNI) and SCD</a:t>
            </a:r>
            <a:br>
              <a:rPr lang="en-US" sz="2000" dirty="0"/>
            </a:br>
            <a:endParaRPr lang="en-US" sz="2000" dirty="0"/>
          </a:p>
        </p:txBody>
      </p:sp>
      <p:sp>
        <p:nvSpPr>
          <p:cNvPr id="3" name="Rectangle 2">
            <a:extLst>
              <a:ext uri="{FF2B5EF4-FFF2-40B4-BE49-F238E27FC236}">
                <a16:creationId xmlns:a16="http://schemas.microsoft.com/office/drawing/2014/main" id="{63529EF8-7142-C445-A4F5-718E7EDD6291}"/>
              </a:ext>
            </a:extLst>
          </p:cNvPr>
          <p:cNvSpPr/>
          <p:nvPr/>
        </p:nvSpPr>
        <p:spPr>
          <a:xfrm>
            <a:off x="4278313" y="5984531"/>
            <a:ext cx="4572000" cy="369332"/>
          </a:xfrm>
          <a:prstGeom prst="rect">
            <a:avLst/>
          </a:prstGeom>
        </p:spPr>
        <p:txBody>
          <a:bodyPr>
            <a:spAutoFit/>
          </a:bodyPr>
          <a:lstStyle/>
          <a:p>
            <a:r>
              <a:rPr lang="en-US" dirty="0">
                <a:solidFill>
                  <a:srgbClr val="001E5E"/>
                </a:solidFill>
                <a:latin typeface="Calibri" panose="020F0502020204030204" pitchFamily="34" charset="0"/>
              </a:rPr>
              <a:t>PARADIGM-HF. Desai AS et al. Eur Heart J 2015</a:t>
            </a:r>
            <a:endParaRPr lang="en-US" dirty="0"/>
          </a:p>
        </p:txBody>
      </p:sp>
      <p:pic>
        <p:nvPicPr>
          <p:cNvPr id="6" name="New picture"/>
          <p:cNvPicPr/>
          <p:nvPr/>
        </p:nvPicPr>
        <p:blipFill>
          <a:blip r:embed="rId2"/>
          <a:stretch>
            <a:fillRect/>
          </a:stretch>
        </p:blipFill>
        <p:spPr>
          <a:xfrm>
            <a:off x="1531975" y="1183343"/>
            <a:ext cx="5872419" cy="4457700"/>
          </a:xfrm>
          <a:prstGeom prst="rect">
            <a:avLst/>
          </a:prstGeom>
        </p:spPr>
      </p:pic>
    </p:spTree>
    <p:extLst>
      <p:ext uri="{BB962C8B-B14F-4D97-AF65-F5344CB8AC3E}">
        <p14:creationId xmlns:p14="http://schemas.microsoft.com/office/powerpoint/2010/main" val="4128029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50AEE-59D9-A84A-9808-BD05A23979AB}"/>
              </a:ext>
            </a:extLst>
          </p:cNvPr>
          <p:cNvSpPr>
            <a:spLocks noGrp="1"/>
          </p:cNvSpPr>
          <p:nvPr>
            <p:ph type="title"/>
          </p:nvPr>
        </p:nvSpPr>
        <p:spPr>
          <a:xfrm>
            <a:off x="877333" y="531554"/>
            <a:ext cx="7111197" cy="458587"/>
          </a:xfrm>
        </p:spPr>
        <p:txBody>
          <a:bodyPr/>
          <a:lstStyle/>
          <a:p>
            <a:pPr algn="ctr"/>
            <a:r>
              <a:rPr lang="en-US" dirty="0"/>
              <a:t>Eplerenone and SCD</a:t>
            </a:r>
          </a:p>
        </p:txBody>
      </p:sp>
      <p:pic>
        <p:nvPicPr>
          <p:cNvPr id="7169" name="Picture 1" descr="page20image6059920">
            <a:extLst>
              <a:ext uri="{FF2B5EF4-FFF2-40B4-BE49-F238E27FC236}">
                <a16:creationId xmlns:a16="http://schemas.microsoft.com/office/drawing/2014/main" id="{7FEC3C2C-E8A9-DD4D-B5ED-C59FCCB9C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334" y="1431456"/>
            <a:ext cx="7111197" cy="41866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019B89-0E60-BE49-AF7C-B4F755162716}"/>
              </a:ext>
            </a:extLst>
          </p:cNvPr>
          <p:cNvSpPr/>
          <p:nvPr/>
        </p:nvSpPr>
        <p:spPr>
          <a:xfrm>
            <a:off x="3512224" y="5972573"/>
            <a:ext cx="4572000" cy="646331"/>
          </a:xfrm>
          <a:prstGeom prst="rect">
            <a:avLst/>
          </a:prstGeom>
        </p:spPr>
        <p:txBody>
          <a:bodyPr>
            <a:spAutoFit/>
          </a:bodyPr>
          <a:lstStyle/>
          <a:p>
            <a:r>
              <a:rPr lang="en-US" dirty="0">
                <a:solidFill>
                  <a:srgbClr val="001E5E"/>
                </a:solidFill>
                <a:latin typeface="Calibri" panose="020F0502020204030204" pitchFamily="34" charset="0"/>
              </a:rPr>
              <a:t>EPHESUS Trial. Pitt B et al. Eur J Heart Fail 2006;8:295-301 </a:t>
            </a:r>
            <a:endParaRPr lang="en-US" dirty="0"/>
          </a:p>
        </p:txBody>
      </p:sp>
    </p:spTree>
    <p:extLst>
      <p:ext uri="{BB962C8B-B14F-4D97-AF65-F5344CB8AC3E}">
        <p14:creationId xmlns:p14="http://schemas.microsoft.com/office/powerpoint/2010/main" val="36793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798544" y="536575"/>
            <a:ext cx="7735824" cy="4637646"/>
          </a:xfrm>
          <a:prstGeom prst="rect">
            <a:avLst/>
          </a:prstGeom>
        </p:spPr>
      </p:pic>
      <p:sp>
        <p:nvSpPr>
          <p:cNvPr id="5" name="TextBox 4"/>
          <p:cNvSpPr txBox="1"/>
          <p:nvPr/>
        </p:nvSpPr>
        <p:spPr>
          <a:xfrm>
            <a:off x="6757416" y="5303520"/>
            <a:ext cx="1776952" cy="369332"/>
          </a:xfrm>
          <a:prstGeom prst="rect">
            <a:avLst/>
          </a:prstGeom>
          <a:noFill/>
        </p:spPr>
        <p:txBody>
          <a:bodyPr wrap="square" rtlCol="0">
            <a:spAutoFit/>
          </a:bodyPr>
          <a:lstStyle/>
          <a:p>
            <a:r>
              <a:rPr lang="en-US" dirty="0"/>
              <a:t>NEJM 2017</a:t>
            </a:r>
          </a:p>
        </p:txBody>
      </p:sp>
    </p:spTree>
    <p:extLst>
      <p:ext uri="{BB962C8B-B14F-4D97-AF65-F5344CB8AC3E}">
        <p14:creationId xmlns:p14="http://schemas.microsoft.com/office/powerpoint/2010/main" val="4015312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075" y="122829"/>
            <a:ext cx="6360639" cy="224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74429"/>
          <a:stretch/>
        </p:blipFill>
        <p:spPr bwMode="auto">
          <a:xfrm>
            <a:off x="471488" y="1474812"/>
            <a:ext cx="8201025" cy="143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2823"/>
          <a:stretch/>
        </p:blipFill>
        <p:spPr bwMode="auto">
          <a:xfrm>
            <a:off x="471488" y="2999806"/>
            <a:ext cx="8201025" cy="264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827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92" y="303441"/>
            <a:ext cx="8420669" cy="573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60561" y="851385"/>
            <a:ext cx="1610436" cy="646331"/>
          </a:xfrm>
          <a:prstGeom prst="rect">
            <a:avLst/>
          </a:prstGeom>
          <a:solidFill>
            <a:srgbClr val="005C84"/>
          </a:solidFill>
        </p:spPr>
        <p:txBody>
          <a:bodyPr wrap="square" rtlCol="1">
            <a:spAutoFit/>
          </a:bodyPr>
          <a:lstStyle/>
          <a:p>
            <a:r>
              <a:rPr lang="en-US" dirty="0">
                <a:solidFill>
                  <a:schemeClr val="bg1"/>
                </a:solidFill>
              </a:rPr>
              <a:t>MADIT II</a:t>
            </a:r>
          </a:p>
          <a:p>
            <a:r>
              <a:rPr lang="en-US" dirty="0">
                <a:solidFill>
                  <a:schemeClr val="bg1"/>
                </a:solidFill>
              </a:rPr>
              <a:t>SCD-</a:t>
            </a:r>
            <a:r>
              <a:rPr lang="en-US" dirty="0" err="1">
                <a:solidFill>
                  <a:schemeClr val="bg1"/>
                </a:solidFill>
              </a:rPr>
              <a:t>HeFT</a:t>
            </a:r>
            <a:endParaRPr lang="he-IL">
              <a:solidFill>
                <a:schemeClr val="bg1"/>
              </a:solidFill>
            </a:endParaRPr>
          </a:p>
        </p:txBody>
      </p:sp>
      <p:sp>
        <p:nvSpPr>
          <p:cNvPr id="4" name="Rectangle 3">
            <a:extLst>
              <a:ext uri="{FF2B5EF4-FFF2-40B4-BE49-F238E27FC236}">
                <a16:creationId xmlns:a16="http://schemas.microsoft.com/office/drawing/2014/main" id="{5DF022B8-4437-D64E-9BE0-573F43784EFD}"/>
              </a:ext>
            </a:extLst>
          </p:cNvPr>
          <p:cNvSpPr/>
          <p:nvPr/>
        </p:nvSpPr>
        <p:spPr>
          <a:xfrm rot="600437">
            <a:off x="3796727" y="1983636"/>
            <a:ext cx="3711447" cy="369332"/>
          </a:xfrm>
          <a:prstGeom prst="rect">
            <a:avLst/>
          </a:prstGeom>
          <a:ln>
            <a:solidFill>
              <a:srgbClr val="005C84"/>
            </a:solidFill>
          </a:ln>
        </p:spPr>
        <p:txBody>
          <a:bodyPr wrap="square">
            <a:spAutoFit/>
          </a:bodyPr>
          <a:lstStyle/>
          <a:p>
            <a:r>
              <a:rPr lang="en-US" b="1" dirty="0">
                <a:solidFill>
                  <a:schemeClr val="accent1"/>
                </a:solidFill>
                <a:ea typeface="MS PGothic" pitchFamily="34" charset="-128"/>
                <a:cs typeface="Arial" charset="0"/>
              </a:rPr>
              <a:t>44% decline in the rate of SCD</a:t>
            </a:r>
            <a:endParaRPr lang="en-US" b="1" dirty="0">
              <a:solidFill>
                <a:schemeClr val="accent1"/>
              </a:solidFill>
            </a:endParaRPr>
          </a:p>
        </p:txBody>
      </p:sp>
    </p:spTree>
    <p:extLst>
      <p:ext uri="{BB962C8B-B14F-4D97-AF65-F5344CB8AC3E}">
        <p14:creationId xmlns:p14="http://schemas.microsoft.com/office/powerpoint/2010/main" val="208187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8913-8B15-6043-A386-68D003B0D02A}"/>
              </a:ext>
            </a:extLst>
          </p:cNvPr>
          <p:cNvSpPr>
            <a:spLocks noGrp="1"/>
          </p:cNvSpPr>
          <p:nvPr>
            <p:ph type="title"/>
          </p:nvPr>
        </p:nvSpPr>
        <p:spPr>
          <a:xfrm>
            <a:off x="482600" y="508927"/>
            <a:ext cx="8367713" cy="510909"/>
          </a:xfrm>
        </p:spPr>
        <p:txBody>
          <a:bodyPr/>
          <a:lstStyle/>
          <a:p>
            <a:pPr algn="ctr"/>
            <a:r>
              <a:rPr lang="en-US" sz="3200" dirty="0"/>
              <a:t>SCD Prevention= ICD</a:t>
            </a:r>
          </a:p>
        </p:txBody>
      </p:sp>
      <p:pic>
        <p:nvPicPr>
          <p:cNvPr id="4" name="Picture 3">
            <a:extLst>
              <a:ext uri="{FF2B5EF4-FFF2-40B4-BE49-F238E27FC236}">
                <a16:creationId xmlns:a16="http://schemas.microsoft.com/office/drawing/2014/main" id="{E5D2179A-6D13-294F-B5F6-EF2D65716C52}"/>
              </a:ext>
            </a:extLst>
          </p:cNvPr>
          <p:cNvPicPr>
            <a:picLocks noChangeAspect="1"/>
          </p:cNvPicPr>
          <p:nvPr/>
        </p:nvPicPr>
        <p:blipFill>
          <a:blip r:embed="rId3"/>
          <a:stretch>
            <a:fillRect/>
          </a:stretch>
        </p:blipFill>
        <p:spPr>
          <a:xfrm>
            <a:off x="1489601" y="1407634"/>
            <a:ext cx="6353709" cy="4220347"/>
          </a:xfrm>
          <a:prstGeom prst="rect">
            <a:avLst/>
          </a:prstGeom>
        </p:spPr>
      </p:pic>
    </p:spTree>
    <p:extLst>
      <p:ext uri="{BB962C8B-B14F-4D97-AF65-F5344CB8AC3E}">
        <p14:creationId xmlns:p14="http://schemas.microsoft.com/office/powerpoint/2010/main" val="2938442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03" y="847725"/>
            <a:ext cx="692467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97289" y="3105834"/>
            <a:ext cx="1323833" cy="646331"/>
          </a:xfrm>
          <a:prstGeom prst="rect">
            <a:avLst/>
          </a:prstGeom>
          <a:solidFill>
            <a:srgbClr val="00ADFA"/>
          </a:solidFill>
        </p:spPr>
        <p:txBody>
          <a:bodyPr wrap="square" rtlCol="1">
            <a:spAutoFit/>
          </a:bodyPr>
          <a:lstStyle/>
          <a:p>
            <a:r>
              <a:rPr lang="en-US">
                <a:solidFill>
                  <a:schemeClr val="bg1"/>
                </a:solidFill>
              </a:rPr>
              <a:t>MADIT II</a:t>
            </a:r>
          </a:p>
          <a:p>
            <a:r>
              <a:rPr lang="en-US">
                <a:solidFill>
                  <a:schemeClr val="bg1"/>
                </a:solidFill>
              </a:rPr>
              <a:t>SCD-</a:t>
            </a:r>
            <a:r>
              <a:rPr lang="en-US" err="1">
                <a:solidFill>
                  <a:schemeClr val="bg1"/>
                </a:solidFill>
              </a:rPr>
              <a:t>HeFT</a:t>
            </a:r>
            <a:endParaRPr lang="he-IL">
              <a:solidFill>
                <a:schemeClr val="bg1"/>
              </a:solidFill>
            </a:endParaRPr>
          </a:p>
        </p:txBody>
      </p:sp>
    </p:spTree>
    <p:extLst>
      <p:ext uri="{BB962C8B-B14F-4D97-AF65-F5344CB8AC3E}">
        <p14:creationId xmlns:p14="http://schemas.microsoft.com/office/powerpoint/2010/main" val="3298565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ED72-275F-434E-8616-937FF4FE6F81}"/>
              </a:ext>
            </a:extLst>
          </p:cNvPr>
          <p:cNvSpPr>
            <a:spLocks noGrp="1"/>
          </p:cNvSpPr>
          <p:nvPr>
            <p:ph type="title"/>
          </p:nvPr>
        </p:nvSpPr>
        <p:spPr>
          <a:xfrm>
            <a:off x="388143" y="2911937"/>
            <a:ext cx="8367713" cy="1034129"/>
          </a:xfrm>
        </p:spPr>
        <p:txBody>
          <a:bodyPr/>
          <a:lstStyle/>
          <a:p>
            <a:pPr algn="ctr"/>
            <a:r>
              <a:rPr lang="en-US" sz="7200" dirty="0"/>
              <a:t>CRTD or CRTP?</a:t>
            </a:r>
          </a:p>
        </p:txBody>
      </p:sp>
    </p:spTree>
    <p:extLst>
      <p:ext uri="{BB962C8B-B14F-4D97-AF65-F5344CB8AC3E}">
        <p14:creationId xmlns:p14="http://schemas.microsoft.com/office/powerpoint/2010/main" val="3680027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5784EC-194D-9B40-9869-788AF98E9F8F}"/>
              </a:ext>
            </a:extLst>
          </p:cNvPr>
          <p:cNvSpPr>
            <a:spLocks noGrp="1"/>
          </p:cNvSpPr>
          <p:nvPr>
            <p:ph type="title"/>
          </p:nvPr>
        </p:nvSpPr>
        <p:spPr>
          <a:xfrm>
            <a:off x="482600" y="351961"/>
            <a:ext cx="8367713" cy="824841"/>
          </a:xfrm>
        </p:spPr>
        <p:txBody>
          <a:bodyPr/>
          <a:lstStyle/>
          <a:p>
            <a:r>
              <a:rPr lang="en-US" dirty="0"/>
              <a:t>RESET-CRT randomized trial </a:t>
            </a:r>
            <a:br>
              <a:rPr lang="en-US" dirty="0"/>
            </a:br>
            <a:endParaRPr lang="en-US" dirty="0"/>
          </a:p>
        </p:txBody>
      </p:sp>
      <p:sp>
        <p:nvSpPr>
          <p:cNvPr id="4" name="Content Placeholder 3">
            <a:extLst>
              <a:ext uri="{FF2B5EF4-FFF2-40B4-BE49-F238E27FC236}">
                <a16:creationId xmlns:a16="http://schemas.microsoft.com/office/drawing/2014/main" id="{F7EBB621-0D9A-7A45-BC09-FC37561ECA58}"/>
              </a:ext>
            </a:extLst>
          </p:cNvPr>
          <p:cNvSpPr>
            <a:spLocks noGrp="1"/>
          </p:cNvSpPr>
          <p:nvPr>
            <p:ph idx="1"/>
          </p:nvPr>
        </p:nvSpPr>
        <p:spPr>
          <a:xfrm>
            <a:off x="482600" y="4249969"/>
            <a:ext cx="8383588" cy="2308324"/>
          </a:xfrm>
        </p:spPr>
        <p:txBody>
          <a:bodyPr/>
          <a:lstStyle/>
          <a:p>
            <a:r>
              <a:rPr lang="en-US" b="1" dirty="0"/>
              <a:t>2.030 patients with CRT indication randomized 1:1 CRT-D vs CRT-P </a:t>
            </a:r>
            <a:endParaRPr lang="en-US" dirty="0"/>
          </a:p>
          <a:p>
            <a:r>
              <a:rPr lang="en-US" b="1" dirty="0"/>
              <a:t>Primary endpoint: total mortality </a:t>
            </a:r>
            <a:endParaRPr lang="en-US" dirty="0"/>
          </a:p>
          <a:p>
            <a:r>
              <a:rPr lang="en-US" b="1" dirty="0"/>
              <a:t>Recruitment ongoing </a:t>
            </a:r>
            <a:endParaRPr lang="en-US" dirty="0"/>
          </a:p>
          <a:p>
            <a:endParaRPr lang="en-US" dirty="0"/>
          </a:p>
        </p:txBody>
      </p:sp>
      <p:pic>
        <p:nvPicPr>
          <p:cNvPr id="8193" name="Picture 1" descr="page29image6287168">
            <a:extLst>
              <a:ext uri="{FF2B5EF4-FFF2-40B4-BE49-F238E27FC236}">
                <a16:creationId xmlns:a16="http://schemas.microsoft.com/office/drawing/2014/main" id="{B36CFA5A-20DE-C947-A141-A43328DAD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589435"/>
            <a:ext cx="82423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73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4697D4-34BF-3F42-A290-1D331A4C5733}"/>
              </a:ext>
            </a:extLst>
          </p:cNvPr>
          <p:cNvSpPr>
            <a:spLocks noGrp="1"/>
          </p:cNvSpPr>
          <p:nvPr>
            <p:ph type="title"/>
          </p:nvPr>
        </p:nvSpPr>
        <p:spPr>
          <a:xfrm>
            <a:off x="388143" y="2951178"/>
            <a:ext cx="8367713" cy="955646"/>
          </a:xfrm>
        </p:spPr>
        <p:txBody>
          <a:bodyPr/>
          <a:lstStyle/>
          <a:p>
            <a:pPr algn="ctr"/>
            <a:r>
              <a:rPr lang="en-US" sz="6600" dirty="0"/>
              <a:t>RISK in LVEF&gt;35%</a:t>
            </a:r>
          </a:p>
        </p:txBody>
      </p:sp>
    </p:spTree>
    <p:extLst>
      <p:ext uri="{BB962C8B-B14F-4D97-AF65-F5344CB8AC3E}">
        <p14:creationId xmlns:p14="http://schemas.microsoft.com/office/powerpoint/2010/main" val="663203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E039-45BA-F645-B5CE-065BE6DF841F}"/>
              </a:ext>
            </a:extLst>
          </p:cNvPr>
          <p:cNvSpPr>
            <a:spLocks noGrp="1"/>
          </p:cNvSpPr>
          <p:nvPr>
            <p:ph type="title"/>
          </p:nvPr>
        </p:nvSpPr>
        <p:spPr>
          <a:xfrm>
            <a:off x="482600" y="351961"/>
            <a:ext cx="8367713" cy="824841"/>
          </a:xfrm>
        </p:spPr>
        <p:txBody>
          <a:bodyPr/>
          <a:lstStyle/>
          <a:p>
            <a:r>
              <a:rPr lang="en-US" dirty="0"/>
              <a:t>Risk in patients with ejection fraction &gt; 35% </a:t>
            </a:r>
            <a:br>
              <a:rPr lang="en-US" dirty="0"/>
            </a:br>
            <a:endParaRPr lang="en-US" dirty="0"/>
          </a:p>
        </p:txBody>
      </p:sp>
      <p:sp>
        <p:nvSpPr>
          <p:cNvPr id="3" name="Content Placeholder 2">
            <a:extLst>
              <a:ext uri="{FF2B5EF4-FFF2-40B4-BE49-F238E27FC236}">
                <a16:creationId xmlns:a16="http://schemas.microsoft.com/office/drawing/2014/main" id="{58F034DD-5F2C-F248-A5AB-7FE3B996E34F}"/>
              </a:ext>
            </a:extLst>
          </p:cNvPr>
          <p:cNvSpPr>
            <a:spLocks noGrp="1"/>
          </p:cNvSpPr>
          <p:nvPr>
            <p:ph idx="1"/>
          </p:nvPr>
        </p:nvSpPr>
        <p:spPr>
          <a:xfrm>
            <a:off x="474662" y="4328178"/>
            <a:ext cx="8383588" cy="757130"/>
          </a:xfrm>
        </p:spPr>
        <p:txBody>
          <a:bodyPr/>
          <a:lstStyle/>
          <a:p>
            <a:r>
              <a:rPr lang="en-US" b="1" dirty="0"/>
              <a:t>How can we prevent SCD in patients with moderately reduced or preserved ejection fraction? </a:t>
            </a:r>
            <a:endParaRPr lang="en-US" dirty="0"/>
          </a:p>
        </p:txBody>
      </p:sp>
      <p:pic>
        <p:nvPicPr>
          <p:cNvPr id="9217" name="Picture 1" descr="page31image22416848">
            <a:extLst>
              <a:ext uri="{FF2B5EF4-FFF2-40B4-BE49-F238E27FC236}">
                <a16:creationId xmlns:a16="http://schemas.microsoft.com/office/drawing/2014/main" id="{AFDE1756-0B3B-6445-B35F-EBE8F23B6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023" y="1176802"/>
            <a:ext cx="5803900" cy="2705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C8811CF-644B-CA4B-B8C0-9592704CCE46}"/>
              </a:ext>
            </a:extLst>
          </p:cNvPr>
          <p:cNvSpPr/>
          <p:nvPr/>
        </p:nvSpPr>
        <p:spPr>
          <a:xfrm>
            <a:off x="3632662" y="5859708"/>
            <a:ext cx="4572000" cy="646331"/>
          </a:xfrm>
          <a:prstGeom prst="rect">
            <a:avLst/>
          </a:prstGeom>
        </p:spPr>
        <p:txBody>
          <a:bodyPr>
            <a:spAutoFit/>
          </a:bodyPr>
          <a:lstStyle/>
          <a:p>
            <a:r>
              <a:rPr lang="en-US" dirty="0" err="1">
                <a:solidFill>
                  <a:srgbClr val="001E5E"/>
                </a:solidFill>
                <a:latin typeface="Calibri" panose="020F0502020204030204" pitchFamily="34" charset="0"/>
              </a:rPr>
              <a:t>Makikallio</a:t>
            </a:r>
            <a:r>
              <a:rPr lang="en-US" dirty="0">
                <a:solidFill>
                  <a:srgbClr val="001E5E"/>
                </a:solidFill>
                <a:latin typeface="Calibri" panose="020F0502020204030204" pitchFamily="34" charset="0"/>
              </a:rPr>
              <a:t> TH et al.</a:t>
            </a:r>
            <a:br>
              <a:rPr lang="en-US" dirty="0">
                <a:solidFill>
                  <a:srgbClr val="001E5E"/>
                </a:solidFill>
                <a:latin typeface="Calibri" panose="020F0502020204030204" pitchFamily="34" charset="0"/>
              </a:rPr>
            </a:br>
            <a:r>
              <a:rPr lang="en-US" dirty="0">
                <a:solidFill>
                  <a:srgbClr val="001E5E"/>
                </a:solidFill>
                <a:latin typeface="Calibri" panose="020F0502020204030204" pitchFamily="34" charset="0"/>
              </a:rPr>
              <a:t>Eur Heart J. 2005;26(8):762-769 </a:t>
            </a:r>
            <a:endParaRPr lang="en-US" dirty="0"/>
          </a:p>
        </p:txBody>
      </p:sp>
    </p:spTree>
    <p:extLst>
      <p:ext uri="{BB962C8B-B14F-4D97-AF65-F5344CB8AC3E}">
        <p14:creationId xmlns:p14="http://schemas.microsoft.com/office/powerpoint/2010/main" val="1398579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28A367-7C95-7343-876F-9BC6EC344E44}"/>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9C5A1AA-E101-C145-8C6D-88ABC773D8A9}"/>
              </a:ext>
            </a:extLst>
          </p:cNvPr>
          <p:cNvSpPr>
            <a:spLocks noGrp="1"/>
          </p:cNvSpPr>
          <p:nvPr>
            <p:ph idx="1"/>
          </p:nvPr>
        </p:nvSpPr>
        <p:spPr>
          <a:xfrm>
            <a:off x="482600" y="1290638"/>
            <a:ext cx="8383588" cy="4574779"/>
          </a:xfrm>
        </p:spPr>
        <p:txBody>
          <a:bodyPr/>
          <a:lstStyle/>
          <a:p>
            <a:pPr marL="0" indent="0" algn="ctr">
              <a:lnSpc>
                <a:spcPts val="3940"/>
              </a:lnSpc>
              <a:spcBef>
                <a:spcPts val="120"/>
              </a:spcBef>
              <a:buNone/>
            </a:pPr>
            <a:r>
              <a:rPr lang="en-US" sz="3200" dirty="0"/>
              <a:t>These findings, together with the negative results of the DANISH trial, bring into question whether primary prevention ICD therapy would have the same mortality benefit as was observed in earlier ICD trials, and stress the need for more contemporary risk stratification approaches to ICD therapy</a:t>
            </a:r>
            <a:br>
              <a:rPr lang="en-US" sz="3200" dirty="0"/>
            </a:br>
            <a:endParaRPr lang="en-US" sz="3200" dirty="0"/>
          </a:p>
          <a:p>
            <a:pPr marL="0" indent="0" algn="ctr">
              <a:lnSpc>
                <a:spcPts val="3940"/>
              </a:lnSpc>
              <a:spcBef>
                <a:spcPts val="120"/>
              </a:spcBef>
              <a:buNone/>
            </a:pPr>
            <a:endParaRPr lang="en-US" sz="3200" dirty="0"/>
          </a:p>
        </p:txBody>
      </p:sp>
    </p:spTree>
    <p:extLst>
      <p:ext uri="{BB962C8B-B14F-4D97-AF65-F5344CB8AC3E}">
        <p14:creationId xmlns:p14="http://schemas.microsoft.com/office/powerpoint/2010/main" val="2159985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75073" y="2221651"/>
            <a:ext cx="7831354" cy="1766637"/>
          </a:xfrm>
        </p:spPr>
        <p:txBody>
          <a:bodyPr anchor="ctr"/>
          <a:lstStyle/>
          <a:p>
            <a:r>
              <a:rPr lang="de-DE" sz="3200" dirty="0" err="1">
                <a:solidFill>
                  <a:srgbClr val="005C84"/>
                </a:solidFill>
              </a:rPr>
              <a:t>Machine</a:t>
            </a:r>
            <a:r>
              <a:rPr lang="de-DE" sz="3200" dirty="0">
                <a:solidFill>
                  <a:srgbClr val="005C84"/>
                </a:solidFill>
              </a:rPr>
              <a:t> Learning in Sudden </a:t>
            </a:r>
            <a:r>
              <a:rPr lang="de-DE" sz="3200" dirty="0" err="1">
                <a:solidFill>
                  <a:srgbClr val="005C84"/>
                </a:solidFill>
              </a:rPr>
              <a:t>Cardiac</a:t>
            </a:r>
            <a:r>
              <a:rPr lang="de-DE" sz="3200" dirty="0">
                <a:solidFill>
                  <a:srgbClr val="005C84"/>
                </a:solidFill>
              </a:rPr>
              <a:t> Death Research</a:t>
            </a:r>
            <a:br>
              <a:rPr lang="de-DE" sz="3200" dirty="0">
                <a:solidFill>
                  <a:srgbClr val="005C84"/>
                </a:solidFill>
              </a:rPr>
            </a:br>
            <a:br>
              <a:rPr lang="de-DE" sz="3200" dirty="0">
                <a:solidFill>
                  <a:srgbClr val="005C84"/>
                </a:solidFill>
              </a:rPr>
            </a:br>
            <a:r>
              <a:rPr lang="de-DE" sz="3200" dirty="0">
                <a:solidFill>
                  <a:srgbClr val="005C84"/>
                </a:solidFill>
              </a:rPr>
              <a:t>PROFID</a:t>
            </a:r>
          </a:p>
        </p:txBody>
      </p:sp>
    </p:spTree>
    <p:extLst>
      <p:ext uri="{BB962C8B-B14F-4D97-AF65-F5344CB8AC3E}">
        <p14:creationId xmlns:p14="http://schemas.microsoft.com/office/powerpoint/2010/main" val="829822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8657" y="1082278"/>
            <a:ext cx="7886700" cy="994172"/>
          </a:xfrm>
        </p:spPr>
        <p:txBody>
          <a:bodyPr>
            <a:normAutofit/>
          </a:bodyPr>
          <a:lstStyle/>
          <a:p>
            <a:r>
              <a:rPr lang="de-DE" altLang="de-DE" sz="3600" err="1">
                <a:latin typeface="Calibri" panose="020F0502020204030204" pitchFamily="34" charset="0"/>
                <a:cs typeface="Verdana" pitchFamily="34" charset="0"/>
              </a:rPr>
              <a:t>What</a:t>
            </a:r>
            <a:r>
              <a:rPr lang="de-DE" altLang="de-DE" sz="3600">
                <a:latin typeface="Calibri" panose="020F0502020204030204" pitchFamily="34" charset="0"/>
                <a:cs typeface="Verdana" pitchFamily="34" charset="0"/>
              </a:rPr>
              <a:t> </a:t>
            </a:r>
            <a:r>
              <a:rPr lang="de-DE" altLang="de-DE" sz="3600" err="1">
                <a:latin typeface="Calibri" panose="020F0502020204030204" pitchFamily="34" charset="0"/>
                <a:cs typeface="Verdana" pitchFamily="34" charset="0"/>
              </a:rPr>
              <a:t>is</a:t>
            </a:r>
            <a:r>
              <a:rPr lang="de-DE" altLang="de-DE" sz="3600">
                <a:latin typeface="Calibri" panose="020F0502020204030204" pitchFamily="34" charset="0"/>
                <a:cs typeface="Verdana" pitchFamily="34" charset="0"/>
              </a:rPr>
              <a:t> </a:t>
            </a:r>
            <a:r>
              <a:rPr lang="de-DE" altLang="de-DE" sz="3600" err="1">
                <a:latin typeface="Calibri" panose="020F0502020204030204" pitchFamily="34" charset="0"/>
                <a:cs typeface="Verdana" pitchFamily="34" charset="0"/>
              </a:rPr>
              <a:t>our</a:t>
            </a:r>
            <a:r>
              <a:rPr lang="de-DE" altLang="de-DE" sz="3600">
                <a:latin typeface="Calibri" panose="020F0502020204030204" pitchFamily="34" charset="0"/>
                <a:cs typeface="Verdana" pitchFamily="34" charset="0"/>
              </a:rPr>
              <a:t> Intention?</a:t>
            </a:r>
            <a:endParaRPr lang="de-DE" sz="3600"/>
          </a:p>
        </p:txBody>
      </p:sp>
      <p:sp>
        <p:nvSpPr>
          <p:cNvPr id="3" name="Inhaltsplatzhalter 2"/>
          <p:cNvSpPr>
            <a:spLocks noGrp="1"/>
          </p:cNvSpPr>
          <p:nvPr>
            <p:ph idx="1"/>
          </p:nvPr>
        </p:nvSpPr>
        <p:spPr>
          <a:xfrm>
            <a:off x="678656" y="2390775"/>
            <a:ext cx="8465343" cy="3245253"/>
          </a:xfrm>
        </p:spPr>
        <p:txBody>
          <a:bodyPr>
            <a:noAutofit/>
          </a:bodyPr>
          <a:lstStyle/>
          <a:p>
            <a:r>
              <a:rPr lang="de-DE" sz="3200" b="1" dirty="0" err="1">
                <a:solidFill>
                  <a:srgbClr val="005C84"/>
                </a:solidFill>
                <a:latin typeface="Calibri" panose="020F0502020204030204" pitchFamily="34" charset="0"/>
                <a:cs typeface="Arial" panose="020B0604020202020204" pitchFamily="34" charset="0"/>
              </a:rPr>
              <a:t>To</a:t>
            </a:r>
            <a:r>
              <a:rPr lang="de-DE" sz="3200" b="1" dirty="0">
                <a:solidFill>
                  <a:srgbClr val="005C84"/>
                </a:solidFill>
                <a:latin typeface="Calibri" panose="020F0502020204030204" pitchFamily="34" charset="0"/>
                <a:cs typeface="Arial" panose="020B0604020202020204" pitchFamily="34" charset="0"/>
              </a:rPr>
              <a:t> </a:t>
            </a:r>
            <a:r>
              <a:rPr lang="de-DE" sz="3200" b="1" dirty="0" err="1">
                <a:solidFill>
                  <a:srgbClr val="005C84"/>
                </a:solidFill>
                <a:latin typeface="Calibri" panose="020F0502020204030204" pitchFamily="34" charset="0"/>
                <a:cs typeface="Arial" panose="020B0604020202020204" pitchFamily="34" charset="0"/>
              </a:rPr>
              <a:t>personalize</a:t>
            </a:r>
            <a:r>
              <a:rPr lang="de-DE" sz="3200" b="1" dirty="0">
                <a:solidFill>
                  <a:srgbClr val="005C84"/>
                </a:solidFill>
                <a:latin typeface="Calibri" panose="020F0502020204030204" pitchFamily="34" charset="0"/>
                <a:cs typeface="Arial" panose="020B0604020202020204" pitchFamily="34" charset="0"/>
              </a:rPr>
              <a:t> </a:t>
            </a:r>
            <a:r>
              <a:rPr lang="de-DE" sz="3200" b="1" dirty="0" err="1">
                <a:solidFill>
                  <a:srgbClr val="005C84"/>
                </a:solidFill>
                <a:latin typeface="Calibri" panose="020F0502020204030204" pitchFamily="34" charset="0"/>
                <a:cs typeface="Arial" panose="020B0604020202020204" pitchFamily="34" charset="0"/>
              </a:rPr>
              <a:t>the</a:t>
            </a:r>
            <a:r>
              <a:rPr lang="de-DE" sz="3200" b="1" dirty="0">
                <a:solidFill>
                  <a:srgbClr val="005C84"/>
                </a:solidFill>
                <a:latin typeface="Calibri" panose="020F0502020204030204" pitchFamily="34" charset="0"/>
                <a:cs typeface="Arial" panose="020B0604020202020204" pitchFamily="34" charset="0"/>
              </a:rPr>
              <a:t> </a:t>
            </a:r>
            <a:r>
              <a:rPr lang="de-DE" sz="3200" b="1" dirty="0" err="1">
                <a:solidFill>
                  <a:srgbClr val="005C84"/>
                </a:solidFill>
                <a:latin typeface="Calibri" panose="020F0502020204030204" pitchFamily="34" charset="0"/>
                <a:cs typeface="Arial" panose="020B0604020202020204" pitchFamily="34" charset="0"/>
              </a:rPr>
              <a:t>prediction</a:t>
            </a:r>
            <a:r>
              <a:rPr lang="de-DE" sz="3200" b="1" dirty="0">
                <a:solidFill>
                  <a:srgbClr val="005C84"/>
                </a:solidFill>
                <a:latin typeface="Calibri" panose="020F0502020204030204" pitchFamily="34" charset="0"/>
                <a:cs typeface="Arial" panose="020B0604020202020204" pitchFamily="34" charset="0"/>
              </a:rPr>
              <a:t> </a:t>
            </a:r>
            <a:r>
              <a:rPr lang="de-DE" sz="3200" b="1" dirty="0" err="1">
                <a:solidFill>
                  <a:srgbClr val="005C84"/>
                </a:solidFill>
                <a:latin typeface="Calibri" panose="020F0502020204030204" pitchFamily="34" charset="0"/>
                <a:cs typeface="Arial" panose="020B0604020202020204" pitchFamily="34" charset="0"/>
              </a:rPr>
              <a:t>of</a:t>
            </a:r>
            <a:r>
              <a:rPr lang="de-DE" sz="3200" b="1" dirty="0">
                <a:solidFill>
                  <a:srgbClr val="005C84"/>
                </a:solidFill>
                <a:latin typeface="Calibri" panose="020F0502020204030204" pitchFamily="34" charset="0"/>
                <a:cs typeface="Arial" panose="020B0604020202020204" pitchFamily="34" charset="0"/>
              </a:rPr>
              <a:t> </a:t>
            </a:r>
            <a:r>
              <a:rPr lang="de-DE" sz="3200" b="1" dirty="0" err="1">
                <a:solidFill>
                  <a:srgbClr val="005C84"/>
                </a:solidFill>
                <a:latin typeface="Calibri" panose="020F0502020204030204" pitchFamily="34" charset="0"/>
                <a:cs typeface="Arial" panose="020B0604020202020204" pitchFamily="34" charset="0"/>
              </a:rPr>
              <a:t>risk</a:t>
            </a:r>
            <a:r>
              <a:rPr lang="de-DE" sz="3200" b="1" dirty="0">
                <a:solidFill>
                  <a:srgbClr val="005C84"/>
                </a:solidFill>
                <a:latin typeface="Calibri" panose="020F0502020204030204" pitchFamily="34" charset="0"/>
                <a:cs typeface="Arial" panose="020B0604020202020204" pitchFamily="34" charset="0"/>
              </a:rPr>
              <a:t> </a:t>
            </a:r>
            <a:r>
              <a:rPr lang="de-DE" sz="3200" b="1" dirty="0" err="1">
                <a:solidFill>
                  <a:srgbClr val="005C84"/>
                </a:solidFill>
                <a:latin typeface="Calibri" panose="020F0502020204030204" pitchFamily="34" charset="0"/>
                <a:cs typeface="Arial" panose="020B0604020202020204" pitchFamily="34" charset="0"/>
              </a:rPr>
              <a:t>for</a:t>
            </a:r>
            <a:r>
              <a:rPr lang="de-DE" sz="3200" b="1" dirty="0">
                <a:solidFill>
                  <a:srgbClr val="005C84"/>
                </a:solidFill>
                <a:latin typeface="Calibri" panose="020F0502020204030204" pitchFamily="34" charset="0"/>
                <a:cs typeface="Arial" panose="020B0604020202020204" pitchFamily="34" charset="0"/>
              </a:rPr>
              <a:t> SCD in post-</a:t>
            </a:r>
            <a:r>
              <a:rPr lang="de-DE" sz="3200" b="1" dirty="0" err="1">
                <a:solidFill>
                  <a:srgbClr val="005C84"/>
                </a:solidFill>
                <a:latin typeface="Calibri" panose="020F0502020204030204" pitchFamily="34" charset="0"/>
                <a:cs typeface="Arial" panose="020B0604020202020204" pitchFamily="34" charset="0"/>
              </a:rPr>
              <a:t>infarction</a:t>
            </a:r>
            <a:r>
              <a:rPr lang="de-DE" sz="3200" b="1" dirty="0">
                <a:solidFill>
                  <a:srgbClr val="005C84"/>
                </a:solidFill>
                <a:latin typeface="Calibri" panose="020F0502020204030204" pitchFamily="34" charset="0"/>
                <a:cs typeface="Arial" panose="020B0604020202020204" pitchFamily="34" charset="0"/>
              </a:rPr>
              <a:t> </a:t>
            </a:r>
            <a:r>
              <a:rPr lang="de-DE" sz="3200" b="1" dirty="0" err="1">
                <a:solidFill>
                  <a:srgbClr val="005C84"/>
                </a:solidFill>
                <a:latin typeface="Calibri" panose="020F0502020204030204" pitchFamily="34" charset="0"/>
                <a:cs typeface="Arial" panose="020B0604020202020204" pitchFamily="34" charset="0"/>
              </a:rPr>
              <a:t>patients</a:t>
            </a:r>
            <a:r>
              <a:rPr lang="de-DE" sz="3200" b="1" dirty="0">
                <a:solidFill>
                  <a:srgbClr val="005C84"/>
                </a:solidFill>
                <a:latin typeface="Calibri" panose="020F0502020204030204" pitchFamily="34" charset="0"/>
                <a:cs typeface="Arial" panose="020B0604020202020204" pitchFamily="34" charset="0"/>
              </a:rPr>
              <a:t> </a:t>
            </a:r>
          </a:p>
          <a:p>
            <a:r>
              <a:rPr lang="de-DE" sz="3200" b="1" dirty="0">
                <a:solidFill>
                  <a:srgbClr val="005C84"/>
                </a:solidFill>
                <a:latin typeface="Calibri" panose="020F0502020204030204" pitchFamily="34" charset="0"/>
                <a:cs typeface="Arial" panose="020B0604020202020204" pitchFamily="34" charset="0"/>
              </a:rPr>
              <a:t>Based on this, to personalize the prevention of SCD by ICD implantation</a:t>
            </a:r>
          </a:p>
        </p:txBody>
      </p:sp>
    </p:spTree>
    <p:extLst>
      <p:ext uri="{BB962C8B-B14F-4D97-AF65-F5344CB8AC3E}">
        <p14:creationId xmlns:p14="http://schemas.microsoft.com/office/powerpoint/2010/main" val="176102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B20F71C0-0A6C-D74E-B60A-7840C35516EA}"/>
              </a:ext>
            </a:extLst>
          </p:cNvPr>
          <p:cNvPicPr>
            <a:picLocks noGrp="1" noChangeAspect="1"/>
          </p:cNvPicPr>
          <p:nvPr>
            <p:ph idx="1"/>
          </p:nvPr>
        </p:nvPicPr>
        <p:blipFill>
          <a:blip r:embed="rId3"/>
          <a:stretch>
            <a:fillRect/>
          </a:stretch>
        </p:blipFill>
        <p:spPr>
          <a:xfrm>
            <a:off x="482600" y="632236"/>
            <a:ext cx="8178800" cy="5689189"/>
          </a:xfrm>
          <a:prstGeom prst="rect">
            <a:avLst/>
          </a:prstGeom>
        </p:spPr>
      </p:pic>
    </p:spTree>
    <p:extLst>
      <p:ext uri="{BB962C8B-B14F-4D97-AF65-F5344CB8AC3E}">
        <p14:creationId xmlns:p14="http://schemas.microsoft.com/office/powerpoint/2010/main" val="2413066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5074" y="395287"/>
            <a:ext cx="8367713" cy="455613"/>
          </a:xfrm>
        </p:spPr>
        <p:txBody>
          <a:bodyPr>
            <a:normAutofit fontScale="90000"/>
          </a:bodyPr>
          <a:lstStyle/>
          <a:p>
            <a:r>
              <a:rPr lang="de-DE" sz="3200" dirty="0">
                <a:latin typeface="Calibri" panose="020F0502020204030204" pitchFamily="34" charset="0"/>
              </a:rPr>
              <a:t>PROFID</a:t>
            </a:r>
          </a:p>
        </p:txBody>
      </p:sp>
      <p:sp>
        <p:nvSpPr>
          <p:cNvPr id="3" name="Inhaltsplatzhalter 2"/>
          <p:cNvSpPr>
            <a:spLocks noGrp="1"/>
          </p:cNvSpPr>
          <p:nvPr>
            <p:ph idx="1"/>
          </p:nvPr>
        </p:nvSpPr>
        <p:spPr>
          <a:xfrm>
            <a:off x="575075" y="973246"/>
            <a:ext cx="8367712" cy="5760063"/>
          </a:xfrm>
        </p:spPr>
        <p:txBody>
          <a:bodyPr>
            <a:noAutofit/>
          </a:bodyPr>
          <a:lstStyle/>
          <a:p>
            <a:pPr marL="0" indent="0">
              <a:buNone/>
            </a:pPr>
            <a:r>
              <a:rPr lang="de-DE" b="1" dirty="0">
                <a:solidFill>
                  <a:schemeClr val="accent1"/>
                </a:solidFill>
                <a:latin typeface="Calibri" panose="020F0502020204030204" pitchFamily="34" charset="0"/>
              </a:rPr>
              <a:t>First </a:t>
            </a:r>
            <a:r>
              <a:rPr lang="de-DE" b="1" dirty="0" err="1">
                <a:solidFill>
                  <a:schemeClr val="accent1"/>
                </a:solidFill>
                <a:latin typeface="Calibri" panose="020F0502020204030204" pitchFamily="34" charset="0"/>
              </a:rPr>
              <a:t>part</a:t>
            </a:r>
            <a:endParaRPr lang="de-DE" b="1" dirty="0">
              <a:solidFill>
                <a:schemeClr val="accent1"/>
              </a:solidFill>
              <a:latin typeface="Calibri" panose="020F0502020204030204" pitchFamily="34" charset="0"/>
            </a:endParaRPr>
          </a:p>
          <a:p>
            <a:r>
              <a:rPr lang="de-DE" b="1" dirty="0">
                <a:solidFill>
                  <a:srgbClr val="002060"/>
                </a:solidFill>
                <a:latin typeface="Calibri" panose="020F0502020204030204" pitchFamily="34" charset="0"/>
              </a:rPr>
              <a:t>Analysis </a:t>
            </a:r>
            <a:r>
              <a:rPr lang="de-DE" b="1" dirty="0" err="1">
                <a:solidFill>
                  <a:srgbClr val="002060"/>
                </a:solidFill>
                <a:latin typeface="Calibri" panose="020F0502020204030204" pitchFamily="34" charset="0"/>
              </a:rPr>
              <a:t>of</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existing</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data</a:t>
            </a:r>
            <a:r>
              <a:rPr lang="de-DE" b="1" dirty="0">
                <a:solidFill>
                  <a:srgbClr val="002060"/>
                </a:solidFill>
                <a:latin typeface="Calibri" panose="020F0502020204030204" pitchFamily="34" charset="0"/>
              </a:rPr>
              <a:t> in </a:t>
            </a:r>
            <a:r>
              <a:rPr lang="de-DE" b="1" dirty="0" err="1">
                <a:solidFill>
                  <a:srgbClr val="002060"/>
                </a:solidFill>
                <a:latin typeface="Calibri" panose="020F0502020204030204" pitchFamily="34" charset="0"/>
              </a:rPr>
              <a:t>postinfarct</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patients</a:t>
            </a:r>
            <a:endParaRPr lang="de-DE" sz="1400" b="1" dirty="0">
              <a:solidFill>
                <a:srgbClr val="002060"/>
              </a:solidFill>
              <a:latin typeface="Calibri" panose="020F0502020204030204" pitchFamily="34" charset="0"/>
            </a:endParaRPr>
          </a:p>
          <a:p>
            <a:pPr marL="0" indent="0">
              <a:buNone/>
            </a:pPr>
            <a:r>
              <a:rPr lang="de-DE" b="1" dirty="0">
                <a:solidFill>
                  <a:schemeClr val="accent1"/>
                </a:solidFill>
                <a:latin typeface="Calibri" panose="020F0502020204030204" pitchFamily="34" charset="0"/>
              </a:rPr>
              <a:t>Second </a:t>
            </a:r>
            <a:r>
              <a:rPr lang="de-DE" b="1" dirty="0" err="1">
                <a:solidFill>
                  <a:schemeClr val="accent1"/>
                </a:solidFill>
                <a:latin typeface="Calibri" panose="020F0502020204030204" pitchFamily="34" charset="0"/>
              </a:rPr>
              <a:t>part</a:t>
            </a:r>
            <a:endParaRPr lang="de-DE" b="1" dirty="0">
              <a:solidFill>
                <a:schemeClr val="accent1"/>
              </a:solidFill>
              <a:latin typeface="Calibri" panose="020F0502020204030204" pitchFamily="34" charset="0"/>
            </a:endParaRPr>
          </a:p>
          <a:p>
            <a:r>
              <a:rPr lang="de-DE" b="1" dirty="0">
                <a:solidFill>
                  <a:srgbClr val="002060"/>
                </a:solidFill>
                <a:latin typeface="Calibri" panose="020F0502020204030204" pitchFamily="34" charset="0"/>
              </a:rPr>
              <a:t>Development </a:t>
            </a:r>
            <a:r>
              <a:rPr lang="de-DE" b="1" dirty="0" err="1">
                <a:solidFill>
                  <a:srgbClr val="002060"/>
                </a:solidFill>
                <a:latin typeface="Calibri" panose="020F0502020204030204" pitchFamily="34" charset="0"/>
              </a:rPr>
              <a:t>of</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clinical</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prediction</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model</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for</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prediction</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of</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the</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individualized</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risk</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for</a:t>
            </a:r>
            <a:r>
              <a:rPr lang="de-DE" b="1" dirty="0">
                <a:solidFill>
                  <a:srgbClr val="002060"/>
                </a:solidFill>
                <a:latin typeface="Calibri" panose="020F0502020204030204" pitchFamily="34" charset="0"/>
              </a:rPr>
              <a:t> SCD</a:t>
            </a:r>
          </a:p>
          <a:p>
            <a:pPr marL="0" indent="0">
              <a:buNone/>
            </a:pPr>
            <a:r>
              <a:rPr lang="de-DE" b="1" dirty="0">
                <a:solidFill>
                  <a:schemeClr val="accent1"/>
                </a:solidFill>
                <a:latin typeface="Calibri" panose="020F0502020204030204" pitchFamily="34" charset="0"/>
              </a:rPr>
              <a:t>Third </a:t>
            </a:r>
            <a:r>
              <a:rPr lang="de-DE" b="1" dirty="0" err="1">
                <a:solidFill>
                  <a:schemeClr val="accent1"/>
                </a:solidFill>
                <a:latin typeface="Calibri" panose="020F0502020204030204" pitchFamily="34" charset="0"/>
              </a:rPr>
              <a:t>part</a:t>
            </a:r>
            <a:endParaRPr lang="de-DE" b="1" dirty="0">
              <a:solidFill>
                <a:schemeClr val="accent1"/>
              </a:solidFill>
              <a:latin typeface="Calibri" panose="020F0502020204030204" pitchFamily="34" charset="0"/>
            </a:endParaRPr>
          </a:p>
          <a:p>
            <a:pPr marL="0" indent="0">
              <a:buNone/>
            </a:pPr>
            <a:r>
              <a:rPr lang="de-DE" b="1" dirty="0" err="1">
                <a:solidFill>
                  <a:srgbClr val="002060"/>
                </a:solidFill>
                <a:latin typeface="Calibri" panose="020F0502020204030204" pitchFamily="34" charset="0"/>
              </a:rPr>
              <a:t>Two</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randomized</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trials</a:t>
            </a:r>
            <a:r>
              <a:rPr lang="de-DE" b="1" dirty="0">
                <a:solidFill>
                  <a:srgbClr val="002060"/>
                </a:solidFill>
                <a:latin typeface="Calibri" panose="020F0502020204030204" pitchFamily="34" charset="0"/>
              </a:rPr>
              <a:t>, 4000 </a:t>
            </a:r>
            <a:r>
              <a:rPr lang="de-DE" b="1" dirty="0" err="1">
                <a:solidFill>
                  <a:srgbClr val="002060"/>
                </a:solidFill>
                <a:latin typeface="Calibri" panose="020F0502020204030204" pitchFamily="34" charset="0"/>
              </a:rPr>
              <a:t>patients</a:t>
            </a:r>
            <a:r>
              <a:rPr lang="de-DE" b="1" dirty="0">
                <a:solidFill>
                  <a:srgbClr val="002060"/>
                </a:solidFill>
                <a:latin typeface="Calibri" panose="020F0502020204030204" pitchFamily="34" charset="0"/>
              </a:rPr>
              <a:t>:</a:t>
            </a:r>
          </a:p>
          <a:p>
            <a:pPr marL="342866" indent="-342866">
              <a:buAutoNum type="alphaLcParenR"/>
            </a:pPr>
            <a:r>
              <a:rPr lang="de-DE" b="1" dirty="0">
                <a:solidFill>
                  <a:srgbClr val="002060"/>
                </a:solidFill>
                <a:latin typeface="Calibri" panose="020F0502020204030204" pitchFamily="34" charset="0"/>
              </a:rPr>
              <a:t>EF &lt;35% - </a:t>
            </a:r>
            <a:r>
              <a:rPr lang="de-DE" b="1" dirty="0" err="1">
                <a:solidFill>
                  <a:srgbClr val="002060"/>
                </a:solidFill>
                <a:latin typeface="Calibri" panose="020F0502020204030204" pitchFamily="34" charset="0"/>
              </a:rPr>
              <a:t>low</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risk</a:t>
            </a:r>
            <a:br>
              <a:rPr lang="de-DE" b="1" dirty="0">
                <a:solidFill>
                  <a:srgbClr val="002060"/>
                </a:solidFill>
                <a:latin typeface="Calibri" panose="020F0502020204030204" pitchFamily="34" charset="0"/>
              </a:rPr>
            </a:br>
            <a:r>
              <a:rPr lang="de-DE" b="1" dirty="0">
                <a:solidFill>
                  <a:srgbClr val="002060"/>
                </a:solidFill>
                <a:latin typeface="Calibri" panose="020F0502020204030204" pitchFamily="34" charset="0"/>
              </a:rPr>
              <a:t>Non-</a:t>
            </a:r>
            <a:r>
              <a:rPr lang="de-DE" b="1" dirty="0" err="1">
                <a:solidFill>
                  <a:srgbClr val="002060"/>
                </a:solidFill>
                <a:latin typeface="Calibri" panose="020F0502020204030204" pitchFamily="34" charset="0"/>
              </a:rPr>
              <a:t>inferiority</a:t>
            </a:r>
            <a:r>
              <a:rPr lang="de-DE" b="1" dirty="0">
                <a:solidFill>
                  <a:srgbClr val="002060"/>
                </a:solidFill>
                <a:latin typeface="Calibri" panose="020F0502020204030204" pitchFamily="34" charset="0"/>
              </a:rPr>
              <a:t> design: </a:t>
            </a:r>
            <a:r>
              <a:rPr lang="de-DE" b="1" dirty="0" err="1">
                <a:solidFill>
                  <a:srgbClr val="002060"/>
                </a:solidFill>
                <a:latin typeface="Calibri" panose="020F0502020204030204" pitchFamily="34" charset="0"/>
              </a:rPr>
              <a:t>defibrillator</a:t>
            </a:r>
            <a:r>
              <a:rPr lang="de-DE" b="1" dirty="0">
                <a:solidFill>
                  <a:srgbClr val="002060"/>
                </a:solidFill>
                <a:latin typeface="Calibri" panose="020F0502020204030204" pitchFamily="34" charset="0"/>
              </a:rPr>
              <a:t> versus optimal </a:t>
            </a:r>
            <a:r>
              <a:rPr lang="de-DE" b="1" dirty="0" err="1">
                <a:solidFill>
                  <a:srgbClr val="002060"/>
                </a:solidFill>
                <a:latin typeface="Calibri" panose="020F0502020204030204" pitchFamily="34" charset="0"/>
              </a:rPr>
              <a:t>medical</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treatment</a:t>
            </a:r>
            <a:endParaRPr lang="de-DE" b="1" dirty="0">
              <a:solidFill>
                <a:srgbClr val="002060"/>
              </a:solidFill>
              <a:latin typeface="Calibri" panose="020F0502020204030204" pitchFamily="34" charset="0"/>
            </a:endParaRPr>
          </a:p>
          <a:p>
            <a:pPr marL="342866" indent="-342866">
              <a:buAutoNum type="alphaLcParenR"/>
            </a:pPr>
            <a:r>
              <a:rPr lang="de-DE" b="1" dirty="0">
                <a:solidFill>
                  <a:srgbClr val="002060"/>
                </a:solidFill>
                <a:latin typeface="Calibri" panose="020F0502020204030204" pitchFamily="34" charset="0"/>
              </a:rPr>
              <a:t>EF&gt;35% - high </a:t>
            </a:r>
            <a:r>
              <a:rPr lang="de-DE" b="1" dirty="0" err="1">
                <a:solidFill>
                  <a:srgbClr val="002060"/>
                </a:solidFill>
                <a:latin typeface="Calibri" panose="020F0502020204030204" pitchFamily="34" charset="0"/>
              </a:rPr>
              <a:t>risk</a:t>
            </a:r>
            <a:r>
              <a:rPr lang="de-DE" b="1" dirty="0">
                <a:solidFill>
                  <a:srgbClr val="002060"/>
                </a:solidFill>
                <a:latin typeface="Calibri" panose="020F0502020204030204" pitchFamily="34" charset="0"/>
              </a:rPr>
              <a:t>:</a:t>
            </a:r>
            <a:br>
              <a:rPr lang="de-DE" b="1" dirty="0">
                <a:solidFill>
                  <a:srgbClr val="002060"/>
                </a:solidFill>
                <a:latin typeface="Calibri" panose="020F0502020204030204" pitchFamily="34" charset="0"/>
              </a:rPr>
            </a:br>
            <a:r>
              <a:rPr lang="de-DE" b="1" dirty="0" err="1">
                <a:solidFill>
                  <a:srgbClr val="002060"/>
                </a:solidFill>
                <a:latin typeface="Calibri" panose="020F0502020204030204" pitchFamily="34" charset="0"/>
              </a:rPr>
              <a:t>Superiority</a:t>
            </a:r>
            <a:r>
              <a:rPr lang="de-DE" b="1" dirty="0">
                <a:solidFill>
                  <a:srgbClr val="002060"/>
                </a:solidFill>
                <a:latin typeface="Calibri" panose="020F0502020204030204" pitchFamily="34" charset="0"/>
              </a:rPr>
              <a:t> design: </a:t>
            </a:r>
            <a:r>
              <a:rPr lang="de-DE" b="1" dirty="0" err="1">
                <a:solidFill>
                  <a:srgbClr val="002060"/>
                </a:solidFill>
                <a:latin typeface="Calibri" panose="020F0502020204030204" pitchFamily="34" charset="0"/>
              </a:rPr>
              <a:t>defibrillator</a:t>
            </a:r>
            <a:r>
              <a:rPr lang="de-DE" b="1" dirty="0">
                <a:solidFill>
                  <a:srgbClr val="002060"/>
                </a:solidFill>
                <a:latin typeface="Calibri" panose="020F0502020204030204" pitchFamily="34" charset="0"/>
              </a:rPr>
              <a:t> versus optimal </a:t>
            </a:r>
            <a:r>
              <a:rPr lang="de-DE" b="1" dirty="0" err="1">
                <a:solidFill>
                  <a:srgbClr val="002060"/>
                </a:solidFill>
                <a:latin typeface="Calibri" panose="020F0502020204030204" pitchFamily="34" charset="0"/>
              </a:rPr>
              <a:t>medical</a:t>
            </a:r>
            <a:r>
              <a:rPr lang="de-DE" b="1" dirty="0">
                <a:solidFill>
                  <a:srgbClr val="002060"/>
                </a:solidFill>
                <a:latin typeface="Calibri" panose="020F0502020204030204" pitchFamily="34" charset="0"/>
              </a:rPr>
              <a:t> </a:t>
            </a:r>
            <a:r>
              <a:rPr lang="de-DE" b="1" dirty="0" err="1">
                <a:solidFill>
                  <a:srgbClr val="002060"/>
                </a:solidFill>
                <a:latin typeface="Calibri" panose="020F0502020204030204" pitchFamily="34" charset="0"/>
              </a:rPr>
              <a:t>treatment</a:t>
            </a:r>
            <a:endParaRPr lang="de-DE" b="1" dirty="0">
              <a:solidFill>
                <a:srgbClr val="002060"/>
              </a:solidFill>
              <a:latin typeface="Calibri" panose="020F0502020204030204" pitchFamily="34" charset="0"/>
            </a:endParaRPr>
          </a:p>
          <a:p>
            <a:endParaRPr lang="de-DE"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84223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he-IL" dirty="0"/>
          </a:p>
        </p:txBody>
      </p:sp>
      <p:pic>
        <p:nvPicPr>
          <p:cNvPr id="5122" name="Picture 2" descr="Image result for VF ICD SH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811" y="50800"/>
            <a:ext cx="5715000" cy="24479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557" y="2837125"/>
            <a:ext cx="3278088" cy="251024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icd lead fra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1597" y="2837126"/>
            <a:ext cx="2543214" cy="251024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Image result for icd inappropriate shocks"/>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7" name="AutoShape 10" descr="Image result for icd inappropriate shocks"/>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8" name="AutoShape 12" descr="Image result for icd inappropriate shocks"/>
          <p:cNvSpPr>
            <a:spLocks noChangeAspect="1" noChangeArrowheads="1"/>
          </p:cNvSpPr>
          <p:nvPr/>
        </p:nvSpPr>
        <p:spPr bwMode="auto">
          <a:xfrm>
            <a:off x="9228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pic>
        <p:nvPicPr>
          <p:cNvPr id="5134" name="Picture 14" descr="Image result for icd inappropriate sh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811" y="5347373"/>
            <a:ext cx="5498482" cy="141896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result for dollar"/>
          <p:cNvPicPr>
            <a:picLocks noChangeAspect="1" noChangeArrowheads="1"/>
          </p:cNvPicPr>
          <p:nvPr/>
        </p:nvPicPr>
        <p:blipFill rotWithShape="1">
          <a:blip r:embed="rId7">
            <a:extLst>
              <a:ext uri="{28A0092B-C50C-407E-A947-70E740481C1C}">
                <a14:useLocalDpi xmlns:a14="http://schemas.microsoft.com/office/drawing/2010/main" val="0"/>
              </a:ext>
            </a:extLst>
          </a:blip>
          <a:srcRect b="5561"/>
          <a:stretch/>
        </p:blipFill>
        <p:spPr bwMode="auto">
          <a:xfrm>
            <a:off x="1589189" y="1477963"/>
            <a:ext cx="7138062" cy="4994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4E734B-04FD-474D-BD83-E93EFFBEEDAA}"/>
              </a:ext>
            </a:extLst>
          </p:cNvPr>
          <p:cNvPicPr>
            <a:picLocks noChangeAspect="1"/>
          </p:cNvPicPr>
          <p:nvPr/>
        </p:nvPicPr>
        <p:blipFill>
          <a:blip r:embed="rId8"/>
          <a:stretch>
            <a:fillRect/>
          </a:stretch>
        </p:blipFill>
        <p:spPr>
          <a:xfrm>
            <a:off x="99911" y="257102"/>
            <a:ext cx="1739900" cy="1155700"/>
          </a:xfrm>
          <a:prstGeom prst="rect">
            <a:avLst/>
          </a:prstGeom>
        </p:spPr>
      </p:pic>
    </p:spTree>
    <p:extLst>
      <p:ext uri="{BB962C8B-B14F-4D97-AF65-F5344CB8AC3E}">
        <p14:creationId xmlns:p14="http://schemas.microsoft.com/office/powerpoint/2010/main" val="18449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12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1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altLang="de-DE" sz="3600" dirty="0">
                <a:latin typeface="Calibri" panose="020F0502020204030204" pitchFamily="34" charset="0"/>
                <a:cs typeface="Verdana" pitchFamily="34" charset="0"/>
              </a:rPr>
              <a:t>Analysis </a:t>
            </a:r>
            <a:r>
              <a:rPr lang="de-DE" altLang="de-DE" sz="3600" dirty="0" err="1">
                <a:latin typeface="Calibri" panose="020F0502020204030204" pitchFamily="34" charset="0"/>
                <a:cs typeface="Verdana" pitchFamily="34" charset="0"/>
              </a:rPr>
              <a:t>of</a:t>
            </a:r>
            <a:r>
              <a:rPr lang="de-DE" altLang="de-DE" sz="3600" dirty="0">
                <a:latin typeface="Calibri" panose="020F0502020204030204" pitchFamily="34" charset="0"/>
                <a:cs typeface="Verdana" pitchFamily="34" charset="0"/>
              </a:rPr>
              <a:t> </a:t>
            </a:r>
            <a:r>
              <a:rPr lang="de-DE" altLang="de-DE" sz="3600" dirty="0" err="1">
                <a:latin typeface="Calibri" panose="020F0502020204030204" pitchFamily="34" charset="0"/>
                <a:cs typeface="Verdana" pitchFamily="34" charset="0"/>
              </a:rPr>
              <a:t>existing</a:t>
            </a:r>
            <a:r>
              <a:rPr lang="de-DE" altLang="de-DE" sz="3600" dirty="0">
                <a:latin typeface="Calibri" panose="020F0502020204030204" pitchFamily="34" charset="0"/>
                <a:cs typeface="Verdana" pitchFamily="34" charset="0"/>
              </a:rPr>
              <a:t> </a:t>
            </a:r>
            <a:r>
              <a:rPr lang="de-DE" altLang="de-DE" sz="3600" dirty="0" err="1">
                <a:latin typeface="Calibri" panose="020F0502020204030204" pitchFamily="34" charset="0"/>
                <a:cs typeface="Verdana" pitchFamily="34" charset="0"/>
              </a:rPr>
              <a:t>data</a:t>
            </a:r>
            <a:endParaRPr lang="de-DE" sz="3600" dirty="0"/>
          </a:p>
        </p:txBody>
      </p:sp>
      <p:sp>
        <p:nvSpPr>
          <p:cNvPr id="3" name="Inhaltsplatzhalter 2"/>
          <p:cNvSpPr>
            <a:spLocks noGrp="1"/>
          </p:cNvSpPr>
          <p:nvPr>
            <p:ph idx="1"/>
          </p:nvPr>
        </p:nvSpPr>
        <p:spPr>
          <a:xfrm>
            <a:off x="482600" y="1290638"/>
            <a:ext cx="8383588" cy="3395662"/>
          </a:xfrm>
        </p:spPr>
        <p:txBody>
          <a:bodyPr>
            <a:noAutofit/>
          </a:bodyPr>
          <a:lstStyle/>
          <a:p>
            <a:r>
              <a:rPr lang="de-DE" sz="2000" dirty="0" err="1">
                <a:solidFill>
                  <a:srgbClr val="002060"/>
                </a:solidFill>
                <a:latin typeface="Calibri" panose="020F0502020204030204" pitchFamily="34" charset="0"/>
                <a:cs typeface="Arial" panose="020B0604020202020204" pitchFamily="34" charset="0"/>
              </a:rPr>
              <a:t>Registries</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of</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consecutive</a:t>
            </a:r>
            <a:r>
              <a:rPr lang="de-DE" sz="2000" dirty="0">
                <a:solidFill>
                  <a:srgbClr val="002060"/>
                </a:solidFill>
                <a:latin typeface="Calibri" panose="020F0502020204030204" pitchFamily="34" charset="0"/>
                <a:cs typeface="Arial" panose="020B0604020202020204" pitchFamily="34" charset="0"/>
              </a:rPr>
              <a:t> post-</a:t>
            </a:r>
            <a:r>
              <a:rPr lang="de-DE" sz="2000" dirty="0" err="1">
                <a:solidFill>
                  <a:srgbClr val="002060"/>
                </a:solidFill>
                <a:latin typeface="Calibri" panose="020F0502020204030204" pitchFamily="34" charset="0"/>
                <a:cs typeface="Arial" panose="020B0604020202020204" pitchFamily="34" charset="0"/>
              </a:rPr>
              <a:t>infarct</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patients</a:t>
            </a:r>
            <a:endParaRPr lang="de-DE" sz="2000" dirty="0">
              <a:solidFill>
                <a:srgbClr val="002060"/>
              </a:solidFill>
              <a:latin typeface="Calibri" panose="020F0502020204030204" pitchFamily="34" charset="0"/>
              <a:cs typeface="Arial" panose="020B0604020202020204" pitchFamily="34" charset="0"/>
            </a:endParaRPr>
          </a:p>
          <a:p>
            <a:r>
              <a:rPr lang="de-DE" sz="2000" dirty="0" err="1">
                <a:solidFill>
                  <a:srgbClr val="002060"/>
                </a:solidFill>
                <a:latin typeface="Calibri" panose="020F0502020204030204" pitchFamily="34" charset="0"/>
                <a:cs typeface="Arial" panose="020B0604020202020204" pitchFamily="34" charset="0"/>
              </a:rPr>
              <a:t>Registries</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of</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patients</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with</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primary</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prevention</a:t>
            </a:r>
            <a:r>
              <a:rPr lang="de-DE" sz="2000" dirty="0">
                <a:solidFill>
                  <a:srgbClr val="002060"/>
                </a:solidFill>
                <a:latin typeface="Calibri" panose="020F0502020204030204" pitchFamily="34" charset="0"/>
                <a:cs typeface="Arial" panose="020B0604020202020204" pitchFamily="34" charset="0"/>
              </a:rPr>
              <a:t> ICD</a:t>
            </a:r>
          </a:p>
          <a:p>
            <a:r>
              <a:rPr lang="de-DE" sz="2000" dirty="0">
                <a:solidFill>
                  <a:srgbClr val="002060"/>
                </a:solidFill>
                <a:latin typeface="Calibri" panose="020F0502020204030204" pitchFamily="34" charset="0"/>
                <a:cs typeface="Arial" panose="020B0604020202020204" pitchFamily="34" charset="0"/>
              </a:rPr>
              <a:t>Electronic </a:t>
            </a:r>
            <a:r>
              <a:rPr lang="de-DE" sz="2000" dirty="0" err="1">
                <a:solidFill>
                  <a:srgbClr val="002060"/>
                </a:solidFill>
                <a:latin typeface="Calibri" panose="020F0502020204030204" pitchFamily="34" charset="0"/>
                <a:cs typeface="Arial" panose="020B0604020202020204" pitchFamily="34" charset="0"/>
              </a:rPr>
              <a:t>health</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records</a:t>
            </a:r>
            <a:endParaRPr lang="de-DE" sz="2000" dirty="0">
              <a:solidFill>
                <a:srgbClr val="002060"/>
              </a:solidFill>
              <a:latin typeface="Calibri" panose="020F0502020204030204" pitchFamily="34" charset="0"/>
              <a:cs typeface="Arial" panose="020B0604020202020204" pitchFamily="34" charset="0"/>
            </a:endParaRPr>
          </a:p>
          <a:p>
            <a:r>
              <a:rPr lang="de-DE" sz="2000" dirty="0">
                <a:solidFill>
                  <a:srgbClr val="002060"/>
                </a:solidFill>
                <a:latin typeface="Calibri" panose="020F0502020204030204" pitchFamily="34" charset="0"/>
                <a:cs typeface="Arial" panose="020B0604020202020204" pitchFamily="34" charset="0"/>
              </a:rPr>
              <a:t>Claims </a:t>
            </a:r>
            <a:r>
              <a:rPr lang="de-DE" sz="2000" dirty="0" err="1">
                <a:solidFill>
                  <a:srgbClr val="002060"/>
                </a:solidFill>
                <a:latin typeface="Calibri" panose="020F0502020204030204" pitchFamily="34" charset="0"/>
                <a:cs typeface="Arial" panose="020B0604020202020204" pitchFamily="34" charset="0"/>
              </a:rPr>
              <a:t>data</a:t>
            </a:r>
            <a:r>
              <a:rPr lang="de-DE" sz="2000" dirty="0">
                <a:solidFill>
                  <a:srgbClr val="002060"/>
                </a:solidFill>
                <a:latin typeface="Calibri" panose="020F0502020204030204" pitchFamily="34" charset="0"/>
                <a:cs typeface="Arial" panose="020B0604020202020204" pitchFamily="34" charset="0"/>
              </a:rPr>
              <a:t> </a:t>
            </a:r>
          </a:p>
          <a:p>
            <a:r>
              <a:rPr lang="de-DE" sz="2000" dirty="0" err="1">
                <a:solidFill>
                  <a:srgbClr val="002060"/>
                </a:solidFill>
                <a:latin typeface="Calibri" panose="020F0502020204030204" pitchFamily="34" charset="0"/>
                <a:cs typeface="Arial" panose="020B0604020202020204" pitchFamily="34" charset="0"/>
              </a:rPr>
              <a:t>Previous</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randomized</a:t>
            </a:r>
            <a:r>
              <a:rPr lang="de-DE" sz="2000" dirty="0">
                <a:solidFill>
                  <a:srgbClr val="002060"/>
                </a:solidFill>
                <a:latin typeface="Calibri" panose="020F0502020204030204" pitchFamily="34" charset="0"/>
                <a:cs typeface="Arial" panose="020B0604020202020204" pitchFamily="34" charset="0"/>
              </a:rPr>
              <a:t> </a:t>
            </a:r>
            <a:r>
              <a:rPr lang="de-DE" sz="2000" dirty="0" err="1">
                <a:solidFill>
                  <a:srgbClr val="002060"/>
                </a:solidFill>
                <a:latin typeface="Calibri" panose="020F0502020204030204" pitchFamily="34" charset="0"/>
                <a:cs typeface="Arial" panose="020B0604020202020204" pitchFamily="34" charset="0"/>
              </a:rPr>
              <a:t>trials</a:t>
            </a:r>
            <a:r>
              <a:rPr lang="de-DE" sz="2000" dirty="0">
                <a:solidFill>
                  <a:srgbClr val="002060"/>
                </a:solidFill>
                <a:latin typeface="Calibri" panose="020F0502020204030204" pitchFamily="34" charset="0"/>
                <a:cs typeface="Arial" panose="020B0604020202020204" pitchFamily="34" charset="0"/>
              </a:rPr>
              <a:t> (MADIT </a:t>
            </a:r>
            <a:r>
              <a:rPr lang="de-DE" sz="2000" dirty="0" err="1">
                <a:solidFill>
                  <a:srgbClr val="002060"/>
                </a:solidFill>
                <a:latin typeface="Calibri" panose="020F0502020204030204" pitchFamily="34" charset="0"/>
                <a:cs typeface="Arial" panose="020B0604020202020204" pitchFamily="34" charset="0"/>
              </a:rPr>
              <a:t>series</a:t>
            </a:r>
            <a:r>
              <a:rPr lang="de-DE" sz="2000" dirty="0">
                <a:solidFill>
                  <a:srgbClr val="002060"/>
                </a:solidFill>
                <a:latin typeface="Calibri" panose="020F0502020204030204" pitchFamily="34" charset="0"/>
                <a:cs typeface="Arial" panose="020B0604020202020204" pitchFamily="34" charset="0"/>
              </a:rPr>
              <a:t>)</a:t>
            </a:r>
          </a:p>
          <a:p>
            <a:endParaRPr lang="de-DE" sz="2000" dirty="0">
              <a:solidFill>
                <a:srgbClr val="002060"/>
              </a:solidFill>
              <a:latin typeface="Calibri" panose="020F0502020204030204" pitchFamily="34" charset="0"/>
              <a:cs typeface="Arial" panose="020B0604020202020204" pitchFamily="34" charset="0"/>
            </a:endParaRPr>
          </a:p>
          <a:p>
            <a:pPr marL="0" indent="0">
              <a:buNone/>
            </a:pPr>
            <a:r>
              <a:rPr lang="de-DE" sz="2000" b="1" i="1" dirty="0">
                <a:solidFill>
                  <a:schemeClr val="accent1"/>
                </a:solidFill>
                <a:latin typeface="Calibri" panose="020F0502020204030204" pitchFamily="34" charset="0"/>
                <a:ea typeface="+mj-ea"/>
                <a:cs typeface="Verdana" pitchFamily="34" charset="0"/>
              </a:rPr>
              <a:t>&gt; 1.000.000 </a:t>
            </a:r>
            <a:r>
              <a:rPr lang="de-DE" sz="2000" b="1" i="1" dirty="0" err="1">
                <a:solidFill>
                  <a:schemeClr val="accent1"/>
                </a:solidFill>
                <a:latin typeface="Calibri" panose="020F0502020204030204" pitchFamily="34" charset="0"/>
                <a:ea typeface="+mj-ea"/>
                <a:cs typeface="Verdana" pitchFamily="34" charset="0"/>
              </a:rPr>
              <a:t>patients</a:t>
            </a:r>
            <a:endParaRPr lang="de-DE" sz="2000" b="1" i="1" dirty="0">
              <a:solidFill>
                <a:schemeClr val="accent1"/>
              </a:solidFill>
              <a:latin typeface="Calibri" panose="020F0502020204030204" pitchFamily="34" charset="0"/>
              <a:ea typeface="+mj-ea"/>
              <a:cs typeface="Verdana" pitchFamily="34" charset="0"/>
            </a:endParaRPr>
          </a:p>
          <a:p>
            <a:endParaRPr lang="de-DE" sz="2000" dirty="0">
              <a:solidFill>
                <a:srgbClr val="002060"/>
              </a:solidFill>
              <a:latin typeface="Calibri" panose="020F0502020204030204" pitchFamily="34" charset="0"/>
              <a:cs typeface="Arial" panose="020B0604020202020204" pitchFamily="34" charset="0"/>
            </a:endParaRPr>
          </a:p>
          <a:p>
            <a:endParaRPr lang="de-DE" sz="2000" dirty="0">
              <a:solidFill>
                <a:srgbClr val="002060"/>
              </a:solidFill>
              <a:latin typeface="Calibri" panose="020F0502020204030204" pitchFamily="34" charset="0"/>
              <a:cs typeface="Arial" panose="020B0604020202020204" pitchFamily="34" charset="0"/>
            </a:endParaRPr>
          </a:p>
          <a:p>
            <a:endParaRPr lang="de-DE" sz="2000" dirty="0"/>
          </a:p>
        </p:txBody>
      </p:sp>
    </p:spTree>
    <p:extLst>
      <p:ext uri="{BB962C8B-B14F-4D97-AF65-F5344CB8AC3E}">
        <p14:creationId xmlns:p14="http://schemas.microsoft.com/office/powerpoint/2010/main" val="2238669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2EC8C-7C78-6948-BD94-58AA6F41426B}"/>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EDEC606E-3A94-8943-B277-B21D5D8EA5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7" y="1064784"/>
            <a:ext cx="3904851" cy="1014071"/>
          </a:xfrm>
        </p:spPr>
      </p:pic>
      <p:pic>
        <p:nvPicPr>
          <p:cNvPr id="8" name="Grafik 7">
            <a:extLst>
              <a:ext uri="{FF2B5EF4-FFF2-40B4-BE49-F238E27FC236}">
                <a16:creationId xmlns:a16="http://schemas.microsoft.com/office/drawing/2014/main" id="{5B386886-80AC-A14C-8CD8-7E74982EC41C}"/>
              </a:ext>
            </a:extLst>
          </p:cNvPr>
          <p:cNvPicPr>
            <a:picLocks noChangeAspect="1"/>
          </p:cNvPicPr>
          <p:nvPr/>
        </p:nvPicPr>
        <p:blipFill rotWithShape="1">
          <a:blip r:embed="rId3"/>
          <a:srcRect b="35983"/>
          <a:stretch/>
        </p:blipFill>
        <p:spPr>
          <a:xfrm>
            <a:off x="467549" y="2078851"/>
            <a:ext cx="3898193" cy="3690338"/>
          </a:xfrm>
          <a:prstGeom prst="rect">
            <a:avLst/>
          </a:prstGeom>
        </p:spPr>
      </p:pic>
      <p:pic>
        <p:nvPicPr>
          <p:cNvPr id="9" name="Grafik 8">
            <a:extLst>
              <a:ext uri="{FF2B5EF4-FFF2-40B4-BE49-F238E27FC236}">
                <a16:creationId xmlns:a16="http://schemas.microsoft.com/office/drawing/2014/main" id="{877EAC8D-36D0-F448-A0C8-0A35AC19FADA}"/>
              </a:ext>
            </a:extLst>
          </p:cNvPr>
          <p:cNvPicPr>
            <a:picLocks noChangeAspect="1"/>
          </p:cNvPicPr>
          <p:nvPr/>
        </p:nvPicPr>
        <p:blipFill rotWithShape="1">
          <a:blip r:embed="rId3"/>
          <a:srcRect t="63783"/>
          <a:stretch/>
        </p:blipFill>
        <p:spPr>
          <a:xfrm>
            <a:off x="4623489" y="1064778"/>
            <a:ext cx="4033529" cy="2160222"/>
          </a:xfrm>
          <a:prstGeom prst="rect">
            <a:avLst/>
          </a:prstGeom>
        </p:spPr>
      </p:pic>
    </p:spTree>
    <p:extLst>
      <p:ext uri="{BB962C8B-B14F-4D97-AF65-F5344CB8AC3E}">
        <p14:creationId xmlns:p14="http://schemas.microsoft.com/office/powerpoint/2010/main" val="2869474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733D7BE9-5462-4243-97E2-CA9A02DA41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299" y="2106480"/>
            <a:ext cx="8977642" cy="2451233"/>
          </a:xfrm>
        </p:spPr>
      </p:pic>
    </p:spTree>
    <p:extLst>
      <p:ext uri="{BB962C8B-B14F-4D97-AF65-F5344CB8AC3E}">
        <p14:creationId xmlns:p14="http://schemas.microsoft.com/office/powerpoint/2010/main" val="2029060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260A297B-F6B0-6F46-B8E1-B64856A86757}"/>
              </a:ext>
            </a:extLst>
          </p:cNvPr>
          <p:cNvPicPr>
            <a:picLocks noGrp="1" noChangeAspect="1"/>
          </p:cNvPicPr>
          <p:nvPr>
            <p:ph idx="1"/>
          </p:nvPr>
        </p:nvPicPr>
        <p:blipFill>
          <a:blip r:embed="rId2"/>
          <a:stretch>
            <a:fillRect/>
          </a:stretch>
        </p:blipFill>
        <p:spPr>
          <a:xfrm>
            <a:off x="1339175" y="352431"/>
            <a:ext cx="6465650" cy="6153137"/>
          </a:xfrm>
          <a:prstGeom prst="rect">
            <a:avLst/>
          </a:prstGeom>
        </p:spPr>
      </p:pic>
    </p:spTree>
    <p:extLst>
      <p:ext uri="{BB962C8B-B14F-4D97-AF65-F5344CB8AC3E}">
        <p14:creationId xmlns:p14="http://schemas.microsoft.com/office/powerpoint/2010/main" val="3747277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DD69B-5696-594D-9374-FC8180AA2325}"/>
              </a:ext>
            </a:extLst>
          </p:cNvPr>
          <p:cNvSpPr>
            <a:spLocks noGrp="1"/>
          </p:cNvSpPr>
          <p:nvPr>
            <p:ph type="title"/>
          </p:nvPr>
        </p:nvSpPr>
        <p:spPr>
          <a:xfrm>
            <a:off x="482600" y="168835"/>
            <a:ext cx="8367713" cy="1191095"/>
          </a:xfrm>
        </p:spPr>
        <p:txBody>
          <a:bodyPr/>
          <a:lstStyle/>
          <a:p>
            <a:pPr algn="ctr"/>
            <a:r>
              <a:rPr lang="en-US" dirty="0"/>
              <a:t>Future directions for combined risk assessment for sudden cardiac death </a:t>
            </a:r>
            <a:br>
              <a:rPr lang="en-US" dirty="0"/>
            </a:br>
            <a:endParaRPr lang="en-US" dirty="0"/>
          </a:p>
        </p:txBody>
      </p:sp>
      <p:sp>
        <p:nvSpPr>
          <p:cNvPr id="3" name="Content Placeholder 2">
            <a:extLst>
              <a:ext uri="{FF2B5EF4-FFF2-40B4-BE49-F238E27FC236}">
                <a16:creationId xmlns:a16="http://schemas.microsoft.com/office/drawing/2014/main" id="{50C09C59-43E7-584B-AA2D-A321ACB99CE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CB79BDC-AD51-7D42-B92F-B86C91B0008A}"/>
              </a:ext>
            </a:extLst>
          </p:cNvPr>
          <p:cNvPicPr>
            <a:picLocks noChangeAspect="1"/>
          </p:cNvPicPr>
          <p:nvPr/>
        </p:nvPicPr>
        <p:blipFill>
          <a:blip r:embed="rId2"/>
          <a:stretch>
            <a:fillRect/>
          </a:stretch>
        </p:blipFill>
        <p:spPr>
          <a:xfrm>
            <a:off x="277812" y="1474097"/>
            <a:ext cx="8012250" cy="4847328"/>
          </a:xfrm>
          <a:prstGeom prst="rect">
            <a:avLst/>
          </a:prstGeom>
        </p:spPr>
      </p:pic>
    </p:spTree>
    <p:extLst>
      <p:ext uri="{BB962C8B-B14F-4D97-AF65-F5344CB8AC3E}">
        <p14:creationId xmlns:p14="http://schemas.microsoft.com/office/powerpoint/2010/main" val="199019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2601" y="1337933"/>
            <a:ext cx="8367713" cy="567399"/>
          </a:xfrm>
        </p:spPr>
        <p:txBody>
          <a:bodyPr/>
          <a:lstStyle/>
          <a:p>
            <a:r>
              <a:rPr lang="de-DE" sz="3600">
                <a:solidFill>
                  <a:srgbClr val="C00000"/>
                </a:solidFill>
                <a:latin typeface="Calibri" pitchFamily="34" charset="0"/>
                <a:ea typeface="+mn-ea"/>
                <a:cs typeface="+mn-cs"/>
              </a:rPr>
              <a:t>Ambition</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98215" y="2157420"/>
            <a:ext cx="8555986" cy="270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989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2727-8949-8142-A61B-C1DECC02E400}"/>
              </a:ext>
            </a:extLst>
          </p:cNvPr>
          <p:cNvSpPr>
            <a:spLocks noGrp="1"/>
          </p:cNvSpPr>
          <p:nvPr>
            <p:ph type="ctrTitle"/>
          </p:nvPr>
        </p:nvSpPr>
        <p:spPr>
          <a:xfrm>
            <a:off x="882650" y="767536"/>
            <a:ext cx="7375525" cy="2185214"/>
          </a:xfrm>
        </p:spPr>
        <p:txBody>
          <a:bodyPr/>
          <a:lstStyle/>
          <a:p>
            <a:r>
              <a:rPr lang="en-US" dirty="0">
                <a:solidFill>
                  <a:srgbClr val="005C84"/>
                </a:solidFill>
              </a:rPr>
              <a:t>Challenges in Prevention of Sudden Cardiac Death in 2020 </a:t>
            </a:r>
            <a:br>
              <a:rPr lang="en-US" dirty="0">
                <a:solidFill>
                  <a:srgbClr val="005C84"/>
                </a:solidFill>
              </a:rPr>
            </a:br>
            <a:endParaRPr lang="en-US" dirty="0">
              <a:solidFill>
                <a:srgbClr val="005C84"/>
              </a:solidFill>
            </a:endParaRPr>
          </a:p>
        </p:txBody>
      </p:sp>
      <p:sp>
        <p:nvSpPr>
          <p:cNvPr id="3" name="Subtitle 2">
            <a:extLst>
              <a:ext uri="{FF2B5EF4-FFF2-40B4-BE49-F238E27FC236}">
                <a16:creationId xmlns:a16="http://schemas.microsoft.com/office/drawing/2014/main" id="{AB1F02EA-950A-1147-8F98-4353FE4AC173}"/>
              </a:ext>
            </a:extLst>
          </p:cNvPr>
          <p:cNvSpPr>
            <a:spLocks noGrp="1"/>
          </p:cNvSpPr>
          <p:nvPr>
            <p:ph type="subTitle" idx="1"/>
          </p:nvPr>
        </p:nvSpPr>
        <p:spPr>
          <a:xfrm>
            <a:off x="2251075" y="3429000"/>
            <a:ext cx="5961063" cy="941796"/>
          </a:xfrm>
        </p:spPr>
        <p:txBody>
          <a:bodyPr/>
          <a:lstStyle/>
          <a:p>
            <a:pPr marL="0" indent="0">
              <a:buNone/>
            </a:pPr>
            <a:r>
              <a:rPr lang="en-US" dirty="0">
                <a:solidFill>
                  <a:schemeClr val="accent1"/>
                </a:solidFill>
              </a:rPr>
              <a:t>Mahmoud  Suleiman MD</a:t>
            </a:r>
          </a:p>
          <a:p>
            <a:pPr marL="0" indent="0">
              <a:buNone/>
            </a:pPr>
            <a:r>
              <a:rPr lang="en-US" dirty="0">
                <a:solidFill>
                  <a:schemeClr val="accent1"/>
                </a:solidFill>
              </a:rPr>
              <a:t>Haifa, IL</a:t>
            </a:r>
          </a:p>
        </p:txBody>
      </p:sp>
    </p:spTree>
    <p:extLst>
      <p:ext uri="{BB962C8B-B14F-4D97-AF65-F5344CB8AC3E}">
        <p14:creationId xmlns:p14="http://schemas.microsoft.com/office/powerpoint/2010/main" val="2638225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41874" r="58696" b="1"/>
          <a:stretch/>
        </p:blipFill>
        <p:spPr>
          <a:xfrm>
            <a:off x="4099718" y="3102004"/>
            <a:ext cx="1230969" cy="1205053"/>
          </a:xfrm>
          <a:prstGeom prst="rect">
            <a:avLst/>
          </a:prstGeom>
          <a:ln>
            <a:noFill/>
          </a:ln>
        </p:spPr>
      </p:pic>
      <p:pic>
        <p:nvPicPr>
          <p:cNvPr id="6" name="Picture 5"/>
          <p:cNvPicPr>
            <a:picLocks noChangeAspect="1"/>
          </p:cNvPicPr>
          <p:nvPr/>
        </p:nvPicPr>
        <p:blipFill>
          <a:blip r:embed="rId4"/>
          <a:stretch>
            <a:fillRect/>
          </a:stretch>
        </p:blipFill>
        <p:spPr>
          <a:xfrm>
            <a:off x="11404600" y="3842664"/>
            <a:ext cx="5791795" cy="6858000"/>
          </a:xfrm>
          <a:prstGeom prst="rect">
            <a:avLst/>
          </a:prstGeom>
          <a:solidFill>
            <a:srgbClr val="D5FC79"/>
          </a:solidFill>
        </p:spPr>
      </p:pic>
      <p:sp>
        <p:nvSpPr>
          <p:cNvPr id="7" name="Oval 6"/>
          <p:cNvSpPr/>
          <p:nvPr/>
        </p:nvSpPr>
        <p:spPr bwMode="auto">
          <a:xfrm>
            <a:off x="1371600" y="1870022"/>
            <a:ext cx="1932782" cy="1899964"/>
          </a:xfrm>
          <a:prstGeom prst="ellipse">
            <a:avLst/>
          </a:prstGeom>
          <a:solidFill>
            <a:srgbClr val="D5FC79"/>
          </a:solidFill>
          <a:ln w="28575" cap="rnd"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8" name="Oval 7"/>
          <p:cNvSpPr/>
          <p:nvPr/>
        </p:nvSpPr>
        <p:spPr bwMode="auto">
          <a:xfrm>
            <a:off x="3510756" y="553407"/>
            <a:ext cx="1932782" cy="1899964"/>
          </a:xfrm>
          <a:prstGeom prst="ellipse">
            <a:avLst/>
          </a:prstGeom>
          <a:solidFill>
            <a:srgbClr val="FFCC00"/>
          </a:solidFill>
          <a:ln w="28575" cap="rnd"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9" name="Oval 8"/>
          <p:cNvSpPr/>
          <p:nvPr/>
        </p:nvSpPr>
        <p:spPr bwMode="auto">
          <a:xfrm>
            <a:off x="5750718" y="4092536"/>
            <a:ext cx="1932782" cy="1899964"/>
          </a:xfrm>
          <a:prstGeom prst="ellipse">
            <a:avLst/>
          </a:prstGeom>
          <a:solidFill>
            <a:srgbClr val="FF8AD8"/>
          </a:solidFill>
          <a:ln w="28575" cap="rnd"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10" name="Oval 9"/>
          <p:cNvSpPr/>
          <p:nvPr/>
        </p:nvSpPr>
        <p:spPr bwMode="auto">
          <a:xfrm>
            <a:off x="1479550" y="4133578"/>
            <a:ext cx="1932782" cy="1899964"/>
          </a:xfrm>
          <a:prstGeom prst="ellipse">
            <a:avLst/>
          </a:prstGeom>
          <a:solidFill>
            <a:schemeClr val="accent2">
              <a:lumMod val="60000"/>
              <a:lumOff val="40000"/>
            </a:schemeClr>
          </a:solidFill>
          <a:ln w="28575" cap="rnd"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11" name="Oval 10"/>
          <p:cNvSpPr/>
          <p:nvPr/>
        </p:nvSpPr>
        <p:spPr bwMode="auto">
          <a:xfrm>
            <a:off x="5776118" y="1828800"/>
            <a:ext cx="1932782" cy="1899964"/>
          </a:xfrm>
          <a:prstGeom prst="ellipse">
            <a:avLst/>
          </a:prstGeom>
          <a:solidFill>
            <a:schemeClr val="accent1">
              <a:lumMod val="40000"/>
              <a:lumOff val="60000"/>
            </a:schemeClr>
          </a:solidFill>
          <a:ln w="28575" cap="rnd"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12" name="Oval 11"/>
          <p:cNvSpPr/>
          <p:nvPr/>
        </p:nvSpPr>
        <p:spPr bwMode="auto">
          <a:xfrm>
            <a:off x="3437334" y="4966005"/>
            <a:ext cx="1932782" cy="1899964"/>
          </a:xfrm>
          <a:prstGeom prst="ellipse">
            <a:avLst/>
          </a:prstGeom>
          <a:solidFill>
            <a:schemeClr val="bg1">
              <a:lumMod val="85000"/>
            </a:schemeClr>
          </a:solidFill>
          <a:ln w="28575" cap="rnd"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13" name="TextBox 12"/>
          <p:cNvSpPr txBox="1"/>
          <p:nvPr/>
        </p:nvSpPr>
        <p:spPr>
          <a:xfrm>
            <a:off x="1540387" y="2203437"/>
            <a:ext cx="1711230" cy="1323439"/>
          </a:xfrm>
          <a:prstGeom prst="rect">
            <a:avLst/>
          </a:prstGeom>
          <a:noFill/>
        </p:spPr>
        <p:txBody>
          <a:bodyPr wrap="square" rtlCol="0">
            <a:spAutoFit/>
          </a:bodyPr>
          <a:lstStyle/>
          <a:p>
            <a:pPr algn="ctr"/>
            <a:r>
              <a:rPr lang="en-US" sz="2000" dirty="0"/>
              <a:t>Sympathetic Innervation,</a:t>
            </a:r>
          </a:p>
          <a:p>
            <a:pPr algn="ctr"/>
            <a:r>
              <a:rPr lang="en-US" sz="2000" dirty="0"/>
              <a:t> anatomy, structure</a:t>
            </a:r>
          </a:p>
        </p:txBody>
      </p:sp>
      <p:sp>
        <p:nvSpPr>
          <p:cNvPr id="15" name="TextBox 14"/>
          <p:cNvSpPr txBox="1"/>
          <p:nvPr/>
        </p:nvSpPr>
        <p:spPr>
          <a:xfrm>
            <a:off x="3686296" y="5594544"/>
            <a:ext cx="1448043" cy="707886"/>
          </a:xfrm>
          <a:prstGeom prst="rect">
            <a:avLst/>
          </a:prstGeom>
          <a:noFill/>
        </p:spPr>
        <p:txBody>
          <a:bodyPr wrap="square" rtlCol="0">
            <a:spAutoFit/>
          </a:bodyPr>
          <a:lstStyle/>
          <a:p>
            <a:pPr algn="ctr"/>
            <a:r>
              <a:rPr lang="en-US" sz="2000"/>
              <a:t>Autonomic effects</a:t>
            </a:r>
            <a:endParaRPr lang="en-US" sz="2000" dirty="0"/>
          </a:p>
        </p:txBody>
      </p:sp>
      <p:sp>
        <p:nvSpPr>
          <p:cNvPr id="16" name="TextBox 15"/>
          <p:cNvSpPr txBox="1"/>
          <p:nvPr/>
        </p:nvSpPr>
        <p:spPr>
          <a:xfrm>
            <a:off x="6018487" y="4688028"/>
            <a:ext cx="1448043" cy="707886"/>
          </a:xfrm>
          <a:prstGeom prst="rect">
            <a:avLst/>
          </a:prstGeom>
          <a:noFill/>
        </p:spPr>
        <p:txBody>
          <a:bodyPr wrap="square" rtlCol="0">
            <a:spAutoFit/>
          </a:bodyPr>
          <a:lstStyle/>
          <a:p>
            <a:pPr algn="ctr"/>
            <a:r>
              <a:rPr lang="en-US" sz="2000" dirty="0"/>
              <a:t>Genetic markers </a:t>
            </a:r>
          </a:p>
        </p:txBody>
      </p:sp>
      <p:sp>
        <p:nvSpPr>
          <p:cNvPr id="17" name="TextBox 16"/>
          <p:cNvSpPr txBox="1"/>
          <p:nvPr/>
        </p:nvSpPr>
        <p:spPr>
          <a:xfrm>
            <a:off x="6129338" y="2477708"/>
            <a:ext cx="1448043" cy="707886"/>
          </a:xfrm>
          <a:prstGeom prst="rect">
            <a:avLst/>
          </a:prstGeom>
          <a:noFill/>
        </p:spPr>
        <p:txBody>
          <a:bodyPr wrap="square" rtlCol="0">
            <a:spAutoFit/>
          </a:bodyPr>
          <a:lstStyle/>
          <a:p>
            <a:pPr algn="ctr"/>
            <a:r>
              <a:rPr lang="en-US" sz="2000" dirty="0"/>
              <a:t>Clinical markers</a:t>
            </a:r>
          </a:p>
        </p:txBody>
      </p:sp>
      <p:sp>
        <p:nvSpPr>
          <p:cNvPr id="18" name="TextBox 17"/>
          <p:cNvSpPr txBox="1"/>
          <p:nvPr/>
        </p:nvSpPr>
        <p:spPr>
          <a:xfrm>
            <a:off x="1609900" y="4828440"/>
            <a:ext cx="1672081" cy="400110"/>
          </a:xfrm>
          <a:prstGeom prst="rect">
            <a:avLst/>
          </a:prstGeom>
          <a:noFill/>
        </p:spPr>
        <p:txBody>
          <a:bodyPr wrap="square" rtlCol="0">
            <a:spAutoFit/>
          </a:bodyPr>
          <a:lstStyle/>
          <a:p>
            <a:pPr algn="ctr"/>
            <a:r>
              <a:rPr lang="en-US" sz="2000"/>
              <a:t>Biomarkers</a:t>
            </a:r>
            <a:endParaRPr lang="en-US" sz="2000" dirty="0"/>
          </a:p>
        </p:txBody>
      </p:sp>
      <p:sp>
        <p:nvSpPr>
          <p:cNvPr id="19" name="Right Arrow 18"/>
          <p:cNvSpPr/>
          <p:nvPr/>
        </p:nvSpPr>
        <p:spPr bwMode="auto">
          <a:xfrm rot="1868067">
            <a:off x="3510831" y="3284146"/>
            <a:ext cx="329673" cy="404933"/>
          </a:xfrm>
          <a:prstGeom prst="rightArrow">
            <a:avLst/>
          </a:prstGeom>
          <a:solidFill>
            <a:srgbClr val="FF0000"/>
          </a:solidFill>
          <a:ln w="28575" cap="rnd"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23" name="Up Arrow 22"/>
          <p:cNvSpPr/>
          <p:nvPr/>
        </p:nvSpPr>
        <p:spPr bwMode="auto">
          <a:xfrm>
            <a:off x="4345464" y="4446411"/>
            <a:ext cx="362640" cy="404933"/>
          </a:xfrm>
          <a:prstGeom prst="upArrow">
            <a:avLst/>
          </a:prstGeom>
          <a:solidFill>
            <a:srgbClr val="FF0000"/>
          </a:solidFill>
          <a:ln w="28575" cap="rnd"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24" name="Down Arrow 23"/>
          <p:cNvSpPr/>
          <p:nvPr/>
        </p:nvSpPr>
        <p:spPr bwMode="auto">
          <a:xfrm>
            <a:off x="4345464" y="2585978"/>
            <a:ext cx="329673" cy="404933"/>
          </a:xfrm>
          <a:prstGeom prst="downArrow">
            <a:avLst/>
          </a:prstGeom>
          <a:solidFill>
            <a:srgbClr val="FF0000"/>
          </a:solidFill>
          <a:ln w="28575" cap="rnd"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25" name="Right Arrow 24"/>
          <p:cNvSpPr/>
          <p:nvPr/>
        </p:nvSpPr>
        <p:spPr bwMode="auto">
          <a:xfrm rot="19992777">
            <a:off x="3424105" y="4085455"/>
            <a:ext cx="329673" cy="404933"/>
          </a:xfrm>
          <a:prstGeom prst="rightArrow">
            <a:avLst/>
          </a:prstGeom>
          <a:solidFill>
            <a:srgbClr val="00B0F0"/>
          </a:solidFill>
          <a:ln w="28575" cap="rnd"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27" name="Left Arrow 26"/>
          <p:cNvSpPr/>
          <p:nvPr/>
        </p:nvSpPr>
        <p:spPr bwMode="auto">
          <a:xfrm rot="1999255">
            <a:off x="5500298" y="3913605"/>
            <a:ext cx="329673" cy="404933"/>
          </a:xfrm>
          <a:prstGeom prst="leftArrow">
            <a:avLst/>
          </a:prstGeom>
          <a:solidFill>
            <a:srgbClr val="00B0F0"/>
          </a:solidFill>
          <a:ln w="28575" cap="rnd"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28" name="Down Arrow 27"/>
          <p:cNvSpPr/>
          <p:nvPr/>
        </p:nvSpPr>
        <p:spPr bwMode="auto">
          <a:xfrm rot="2897175">
            <a:off x="5422908" y="3238049"/>
            <a:ext cx="337444" cy="395607"/>
          </a:xfrm>
          <a:prstGeom prst="downArrow">
            <a:avLst/>
          </a:prstGeom>
          <a:solidFill>
            <a:srgbClr val="00B0F0"/>
          </a:solidFill>
          <a:ln w="28575" cap="rnd"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4" name="Title 3"/>
          <p:cNvSpPr>
            <a:spLocks noGrp="1"/>
          </p:cNvSpPr>
          <p:nvPr>
            <p:ph type="title"/>
          </p:nvPr>
        </p:nvSpPr>
        <p:spPr>
          <a:xfrm rot="19691417">
            <a:off x="1402728" y="3122875"/>
            <a:ext cx="6624946" cy="894327"/>
          </a:xfrm>
          <a:ln/>
        </p:spPr>
        <p:style>
          <a:lnRef idx="3">
            <a:schemeClr val="lt1"/>
          </a:lnRef>
          <a:fillRef idx="1">
            <a:schemeClr val="accent1"/>
          </a:fillRef>
          <a:effectRef idx="1">
            <a:schemeClr val="accent1"/>
          </a:effectRef>
          <a:fontRef idx="minor">
            <a:schemeClr val="lt1"/>
          </a:fontRef>
        </p:style>
        <p:txBody>
          <a:bodyPr/>
          <a:lstStyle/>
          <a:p>
            <a:pPr algn="ctr">
              <a:lnSpc>
                <a:spcPct val="100000"/>
              </a:lnSpc>
            </a:pPr>
            <a:r>
              <a:rPr lang="en-US" kern="1200" dirty="0">
                <a:solidFill>
                  <a:srgbClr val="005C84"/>
                </a:solidFill>
                <a:latin typeface="Arial" charset="0"/>
                <a:cs typeface="Arial" charset="0"/>
              </a:rPr>
              <a:t>No single test alone is likely to provide adequate risk strati cation </a:t>
            </a:r>
            <a:endParaRPr lang="en-US" dirty="0">
              <a:solidFill>
                <a:srgbClr val="005C84"/>
              </a:solidFill>
            </a:endParaRPr>
          </a:p>
        </p:txBody>
      </p:sp>
      <p:sp>
        <p:nvSpPr>
          <p:cNvPr id="30" name="TextBox 29"/>
          <p:cNvSpPr txBox="1"/>
          <p:nvPr/>
        </p:nvSpPr>
        <p:spPr>
          <a:xfrm>
            <a:off x="3752486" y="1114912"/>
            <a:ext cx="1448043" cy="707886"/>
          </a:xfrm>
          <a:prstGeom prst="rect">
            <a:avLst/>
          </a:prstGeom>
          <a:noFill/>
        </p:spPr>
        <p:txBody>
          <a:bodyPr wrap="square" rtlCol="0">
            <a:spAutoFit/>
          </a:bodyPr>
          <a:lstStyle/>
          <a:p>
            <a:pPr algn="ctr"/>
            <a:r>
              <a:rPr lang="en-US" sz="2000" dirty="0"/>
              <a:t>Electric properties</a:t>
            </a:r>
          </a:p>
        </p:txBody>
      </p:sp>
      <p:sp>
        <p:nvSpPr>
          <p:cNvPr id="31" name="Rectangle 30"/>
          <p:cNvSpPr/>
          <p:nvPr/>
        </p:nvSpPr>
        <p:spPr>
          <a:xfrm>
            <a:off x="0" y="53928"/>
            <a:ext cx="9144000" cy="461665"/>
          </a:xfrm>
          <a:prstGeom prst="rect">
            <a:avLst/>
          </a:prstGeom>
        </p:spPr>
        <p:txBody>
          <a:bodyPr wrap="square">
            <a:spAutoFit/>
          </a:bodyPr>
          <a:lstStyle/>
          <a:p>
            <a:pPr algn="ctr"/>
            <a:r>
              <a:rPr lang="en-US" sz="2400" b="1" dirty="0">
                <a:solidFill>
                  <a:schemeClr val="accent1"/>
                </a:solidFill>
                <a:latin typeface="+mn-lt"/>
              </a:rPr>
              <a:t>New Approaches to Risk Stratification </a:t>
            </a:r>
            <a:endParaRPr lang="en-US" sz="2400" dirty="0">
              <a:solidFill>
                <a:schemeClr val="accent1"/>
              </a:solidFill>
              <a:latin typeface="+mn-lt"/>
            </a:endParaRPr>
          </a:p>
        </p:txBody>
      </p:sp>
    </p:spTree>
    <p:extLst>
      <p:ext uri="{BB962C8B-B14F-4D97-AF65-F5344CB8AC3E}">
        <p14:creationId xmlns:p14="http://schemas.microsoft.com/office/powerpoint/2010/main" val="253982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A025-1E36-8547-9E53-9850DCDE68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1E27C9-3166-1D4A-976A-1F28F1E742B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5907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DC60-6AB3-CC4F-B930-AA50E4C0FC16}"/>
              </a:ext>
            </a:extLst>
          </p:cNvPr>
          <p:cNvSpPr>
            <a:spLocks noGrp="1"/>
          </p:cNvSpPr>
          <p:nvPr>
            <p:ph type="title"/>
          </p:nvPr>
        </p:nvSpPr>
        <p:spPr>
          <a:xfrm>
            <a:off x="1318437" y="1250452"/>
            <a:ext cx="6166884" cy="1243417"/>
          </a:xfrm>
        </p:spPr>
        <p:txBody>
          <a:bodyPr/>
          <a:lstStyle/>
          <a:p>
            <a:pPr algn="ctr"/>
            <a:r>
              <a:rPr lang="en-US" sz="4400" dirty="0"/>
              <a:t>What Are The Challenges in 2020</a:t>
            </a:r>
          </a:p>
        </p:txBody>
      </p:sp>
      <p:sp>
        <p:nvSpPr>
          <p:cNvPr id="3" name="Content Placeholder 2">
            <a:extLst>
              <a:ext uri="{FF2B5EF4-FFF2-40B4-BE49-F238E27FC236}">
                <a16:creationId xmlns:a16="http://schemas.microsoft.com/office/drawing/2014/main" id="{B3F50561-063B-DD40-BB58-F0E941BDCF24}"/>
              </a:ext>
            </a:extLst>
          </p:cNvPr>
          <p:cNvSpPr>
            <a:spLocks noGrp="1"/>
          </p:cNvSpPr>
          <p:nvPr>
            <p:ph idx="1"/>
          </p:nvPr>
        </p:nvSpPr>
        <p:spPr>
          <a:xfrm>
            <a:off x="210085" y="3366371"/>
            <a:ext cx="8383588" cy="1588127"/>
          </a:xfrm>
        </p:spPr>
        <p:txBody>
          <a:bodyPr/>
          <a:lstStyle/>
          <a:p>
            <a:pPr marL="0" indent="0" algn="ctr">
              <a:buNone/>
            </a:pPr>
            <a:r>
              <a:rPr lang="en-US" sz="5400" dirty="0">
                <a:solidFill>
                  <a:srgbClr val="005C84"/>
                </a:solidFill>
              </a:rPr>
              <a:t>The Need for Better Risk Stratification Tool(s)</a:t>
            </a:r>
          </a:p>
        </p:txBody>
      </p:sp>
    </p:spTree>
    <p:extLst>
      <p:ext uri="{BB962C8B-B14F-4D97-AF65-F5344CB8AC3E}">
        <p14:creationId xmlns:p14="http://schemas.microsoft.com/office/powerpoint/2010/main" val="180613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1C7F9-3E7B-464A-A480-534758511161}"/>
              </a:ext>
            </a:extLst>
          </p:cNvPr>
          <p:cNvSpPr>
            <a:spLocks noGrp="1"/>
          </p:cNvSpPr>
          <p:nvPr>
            <p:ph type="title"/>
          </p:nvPr>
        </p:nvSpPr>
        <p:spPr>
          <a:xfrm>
            <a:off x="388143" y="322300"/>
            <a:ext cx="8367713" cy="455613"/>
          </a:xfrm>
        </p:spPr>
        <p:txBody>
          <a:bodyPr/>
          <a:lstStyle/>
          <a:p>
            <a:pPr algn="ctr"/>
            <a:r>
              <a:rPr lang="en-US" dirty="0"/>
              <a:t>ICD for primary prevention of SCD</a:t>
            </a:r>
          </a:p>
        </p:txBody>
      </p:sp>
      <p:sp>
        <p:nvSpPr>
          <p:cNvPr id="11" name="TextBox 10">
            <a:extLst>
              <a:ext uri="{FF2B5EF4-FFF2-40B4-BE49-F238E27FC236}">
                <a16:creationId xmlns:a16="http://schemas.microsoft.com/office/drawing/2014/main" id="{356877D9-D460-D649-A98E-52A31EF1E15F}"/>
              </a:ext>
            </a:extLst>
          </p:cNvPr>
          <p:cNvSpPr txBox="1"/>
          <p:nvPr/>
        </p:nvSpPr>
        <p:spPr>
          <a:xfrm>
            <a:off x="2105246" y="5249545"/>
            <a:ext cx="4401879" cy="646331"/>
          </a:xfrm>
          <a:prstGeom prst="rect">
            <a:avLst/>
          </a:prstGeom>
          <a:solidFill>
            <a:schemeClr val="accent1"/>
          </a:solidFill>
          <a:ln>
            <a:solidFill>
              <a:schemeClr val="accent1"/>
            </a:solidFill>
          </a:ln>
        </p:spPr>
        <p:txBody>
          <a:bodyPr wrap="square" rtlCol="0">
            <a:spAutoFit/>
          </a:bodyPr>
          <a:lstStyle/>
          <a:p>
            <a:pPr algn="ctr"/>
            <a:r>
              <a:rPr lang="en-US" sz="3600" b="1" dirty="0">
                <a:solidFill>
                  <a:srgbClr val="005C84"/>
                </a:solidFill>
              </a:rPr>
              <a:t>It is all </a:t>
            </a:r>
            <a:r>
              <a:rPr lang="en-US" sz="2800" b="1" dirty="0">
                <a:solidFill>
                  <a:srgbClr val="005C84"/>
                </a:solidFill>
              </a:rPr>
              <a:t>about</a:t>
            </a:r>
            <a:r>
              <a:rPr lang="en-US" sz="3600" b="1" dirty="0">
                <a:solidFill>
                  <a:srgbClr val="005C84"/>
                </a:solidFill>
              </a:rPr>
              <a:t> LVEF</a:t>
            </a:r>
          </a:p>
        </p:txBody>
      </p:sp>
      <p:pic>
        <p:nvPicPr>
          <p:cNvPr id="13" name="Picture 12">
            <a:extLst>
              <a:ext uri="{FF2B5EF4-FFF2-40B4-BE49-F238E27FC236}">
                <a16:creationId xmlns:a16="http://schemas.microsoft.com/office/drawing/2014/main" id="{5605CC40-AA1F-704C-93F6-DA72110B3102}"/>
              </a:ext>
            </a:extLst>
          </p:cNvPr>
          <p:cNvPicPr>
            <a:picLocks noChangeAspect="1"/>
          </p:cNvPicPr>
          <p:nvPr/>
        </p:nvPicPr>
        <p:blipFill rotWithShape="1">
          <a:blip r:embed="rId3"/>
          <a:srcRect l="1347" t="12618" r="16065" b="3209"/>
          <a:stretch/>
        </p:blipFill>
        <p:spPr>
          <a:xfrm>
            <a:off x="801733" y="1015713"/>
            <a:ext cx="7698770" cy="4047248"/>
          </a:xfrm>
          <a:prstGeom prst="rect">
            <a:avLst/>
          </a:prstGeom>
        </p:spPr>
      </p:pic>
      <p:pic>
        <p:nvPicPr>
          <p:cNvPr id="16" name="Picture 15">
            <a:extLst>
              <a:ext uri="{FF2B5EF4-FFF2-40B4-BE49-F238E27FC236}">
                <a16:creationId xmlns:a16="http://schemas.microsoft.com/office/drawing/2014/main" id="{8FDCCCA1-DAD2-9247-B329-8BBF40724C34}"/>
              </a:ext>
            </a:extLst>
          </p:cNvPr>
          <p:cNvPicPr>
            <a:picLocks noChangeAspect="1"/>
          </p:cNvPicPr>
          <p:nvPr/>
        </p:nvPicPr>
        <p:blipFill rotWithShape="1">
          <a:blip r:embed="rId4"/>
          <a:srcRect l="1347" t="12618" r="16065" b="3209"/>
          <a:stretch/>
        </p:blipFill>
        <p:spPr>
          <a:xfrm>
            <a:off x="801733" y="1015713"/>
            <a:ext cx="7698770" cy="4047248"/>
          </a:xfrm>
          <a:prstGeom prst="rect">
            <a:avLst/>
          </a:prstGeom>
        </p:spPr>
      </p:pic>
      <p:sp>
        <p:nvSpPr>
          <p:cNvPr id="2" name="Rectangle 1"/>
          <p:cNvSpPr/>
          <p:nvPr/>
        </p:nvSpPr>
        <p:spPr>
          <a:xfrm>
            <a:off x="194071" y="5895876"/>
            <a:ext cx="8755856" cy="461665"/>
          </a:xfrm>
          <a:prstGeom prst="rect">
            <a:avLst/>
          </a:prstGeom>
        </p:spPr>
        <p:txBody>
          <a:bodyPr wrap="square">
            <a:spAutoFit/>
          </a:bodyPr>
          <a:lstStyle/>
          <a:p>
            <a:pPr algn="ctr"/>
            <a:r>
              <a:rPr lang="en-US" sz="2400" b="1" dirty="0">
                <a:solidFill>
                  <a:schemeClr val="accent1"/>
                </a:solidFill>
              </a:rPr>
              <a:t>Is  LVEF the Optimal Risk Stratification Variable in Post MI?</a:t>
            </a:r>
            <a:endParaRPr lang="he-IL" sz="2400" b="1" dirty="0">
              <a:solidFill>
                <a:schemeClr val="accent1"/>
              </a:solidFill>
            </a:endParaRPr>
          </a:p>
        </p:txBody>
      </p:sp>
    </p:spTree>
    <p:extLst>
      <p:ext uri="{BB962C8B-B14F-4D97-AF65-F5344CB8AC3E}">
        <p14:creationId xmlns:p14="http://schemas.microsoft.com/office/powerpoint/2010/main" val="240406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69" y="451205"/>
            <a:ext cx="8911376" cy="720197"/>
          </a:xfrm>
        </p:spPr>
        <p:txBody>
          <a:bodyPr/>
          <a:lstStyle/>
          <a:p>
            <a:pPr algn="ctr"/>
            <a:r>
              <a:rPr lang="en-US" sz="2400" dirty="0"/>
              <a:t>Is  LVEF the Optimal Risk Stratification Variable in Post MI?</a:t>
            </a:r>
            <a:endParaRPr lang="he-IL" sz="2400" dirty="0"/>
          </a:p>
        </p:txBody>
      </p:sp>
      <p:sp>
        <p:nvSpPr>
          <p:cNvPr id="3" name="Content Placeholder 2"/>
          <p:cNvSpPr>
            <a:spLocks noGrp="1"/>
          </p:cNvSpPr>
          <p:nvPr>
            <p:ph idx="1"/>
          </p:nvPr>
        </p:nvSpPr>
        <p:spPr>
          <a:xfrm>
            <a:off x="535763" y="1346200"/>
            <a:ext cx="8383588" cy="4204228"/>
          </a:xfrm>
        </p:spPr>
        <p:txBody>
          <a:bodyPr/>
          <a:lstStyle/>
          <a:p>
            <a:pPr marL="271463" lvl="1" indent="-271463">
              <a:spcBef>
                <a:spcPct val="50000"/>
              </a:spcBef>
              <a:buSzTx/>
              <a:buFont typeface="LucidaGrande" charset="0"/>
              <a:buChar char="●"/>
            </a:pPr>
            <a:r>
              <a:rPr lang="en-US" dirty="0"/>
              <a:t>LVEF is a good predictor of </a:t>
            </a:r>
            <a:r>
              <a:rPr lang="en-US" u="sng" dirty="0"/>
              <a:t>all-cause mortality</a:t>
            </a:r>
            <a:r>
              <a:rPr lang="en-US" dirty="0"/>
              <a:t>, </a:t>
            </a:r>
            <a:r>
              <a:rPr lang="en-US" u="sng" dirty="0"/>
              <a:t>cardiac mortality</a:t>
            </a:r>
            <a:r>
              <a:rPr lang="en-US" dirty="0"/>
              <a:t>, and SCD </a:t>
            </a:r>
          </a:p>
          <a:p>
            <a:pPr marL="271463" lvl="1" indent="-271463">
              <a:spcBef>
                <a:spcPct val="50000"/>
              </a:spcBef>
              <a:buSzTx/>
              <a:buFont typeface="LucidaGrande" charset="0"/>
              <a:buChar char="●"/>
            </a:pPr>
            <a:r>
              <a:rPr lang="en-US" dirty="0"/>
              <a:t>Only ~20% of SCD patients had LVEF ≤35%</a:t>
            </a:r>
          </a:p>
          <a:p>
            <a:pPr marL="271463" lvl="1" indent="-271463">
              <a:spcBef>
                <a:spcPct val="50000"/>
              </a:spcBef>
              <a:buSzTx/>
              <a:buFont typeface="LucidaGrande" charset="0"/>
              <a:buChar char="●"/>
            </a:pPr>
            <a:r>
              <a:rPr lang="en-US" dirty="0"/>
              <a:t>Appropriate therapy occurs in less than a third of ICD recipients with LVEF ≤35%</a:t>
            </a:r>
          </a:p>
          <a:p>
            <a:pPr marL="271463" lvl="1" indent="-271463">
              <a:spcBef>
                <a:spcPct val="50000"/>
              </a:spcBef>
              <a:buSzTx/>
              <a:buFont typeface="LucidaGrande" charset="0"/>
              <a:buChar char="●"/>
            </a:pPr>
            <a:r>
              <a:rPr lang="en-US" dirty="0"/>
              <a:t>Many patients that could benefit from the ICD are missed (not covered by the guidelines), and many patients that will never benefit from the ICD are exposed to its risks and costs. </a:t>
            </a:r>
          </a:p>
          <a:p>
            <a:pPr marL="0" indent="0">
              <a:buNone/>
            </a:pPr>
            <a:r>
              <a:rPr lang="en-US" dirty="0"/>
              <a:t> </a:t>
            </a:r>
          </a:p>
          <a:p>
            <a:pPr lvl="1"/>
            <a:endParaRPr lang="en-US" dirty="0"/>
          </a:p>
          <a:p>
            <a:endParaRPr lang="he-IL" dirty="0"/>
          </a:p>
        </p:txBody>
      </p:sp>
      <p:pic>
        <p:nvPicPr>
          <p:cNvPr id="4" name="Picture 3">
            <a:extLst>
              <a:ext uri="{FF2B5EF4-FFF2-40B4-BE49-F238E27FC236}">
                <a16:creationId xmlns:a16="http://schemas.microsoft.com/office/drawing/2014/main" id="{E2121DB3-5E76-774D-BCDC-AB64CD526328}"/>
              </a:ext>
            </a:extLst>
          </p:cNvPr>
          <p:cNvPicPr>
            <a:picLocks noChangeAspect="1"/>
          </p:cNvPicPr>
          <p:nvPr/>
        </p:nvPicPr>
        <p:blipFill>
          <a:blip r:embed="rId3"/>
          <a:stretch>
            <a:fillRect/>
          </a:stretch>
        </p:blipFill>
        <p:spPr>
          <a:xfrm>
            <a:off x="1398802" y="3957557"/>
            <a:ext cx="5416667" cy="2580303"/>
          </a:xfrm>
          <a:prstGeom prst="rect">
            <a:avLst/>
          </a:prstGeom>
        </p:spPr>
      </p:pic>
      <p:sp>
        <p:nvSpPr>
          <p:cNvPr id="5" name="Text Box 3"/>
          <p:cNvSpPr txBox="1">
            <a:spLocks noChangeArrowheads="1"/>
          </p:cNvSpPr>
          <p:nvPr/>
        </p:nvSpPr>
        <p:spPr bwMode="auto">
          <a:xfrm>
            <a:off x="5723929" y="5725226"/>
            <a:ext cx="3909158" cy="6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5" rIns="91430" bIns="45715">
            <a:spAutoFit/>
          </a:bodyPr>
          <a:lstStyle>
            <a:lvl1pPr marL="342900" indent="-342900">
              <a:defRPr sz="2000">
                <a:solidFill>
                  <a:schemeClr val="bg1"/>
                </a:solidFill>
                <a:latin typeface="Times New Roman" pitchFamily="18" charset="0"/>
              </a:defRPr>
            </a:lvl1pPr>
            <a:lvl2pPr>
              <a:defRPr sz="2000">
                <a:solidFill>
                  <a:schemeClr val="bg1"/>
                </a:solidFill>
                <a:latin typeface="Times New Roman" pitchFamily="18" charset="0"/>
              </a:defRPr>
            </a:lvl2pPr>
            <a:lvl3pPr>
              <a:defRPr sz="2000">
                <a:solidFill>
                  <a:schemeClr val="bg1"/>
                </a:solidFill>
                <a:latin typeface="Times New Roman" pitchFamily="18" charset="0"/>
              </a:defRPr>
            </a:lvl3pPr>
            <a:lvl4pPr>
              <a:defRPr sz="2000">
                <a:solidFill>
                  <a:schemeClr val="bg1"/>
                </a:solidFill>
                <a:latin typeface="Times New Roman" pitchFamily="18" charset="0"/>
              </a:defRPr>
            </a:lvl4pPr>
            <a:lvl5pPr>
              <a:defRPr sz="2000">
                <a:solidFill>
                  <a:schemeClr val="bg1"/>
                </a:solidFill>
                <a:latin typeface="Times New Roman" pitchFamily="18" charset="0"/>
              </a:defRPr>
            </a:lvl5pPr>
            <a:lvl6pPr eaLnBrk="0" fontAlgn="base" hangingPunct="0">
              <a:spcBef>
                <a:spcPct val="20000"/>
              </a:spcBef>
              <a:spcAft>
                <a:spcPct val="0"/>
              </a:spcAft>
              <a:defRPr sz="2000">
                <a:solidFill>
                  <a:schemeClr val="bg1"/>
                </a:solidFill>
                <a:latin typeface="Times New Roman" pitchFamily="18" charset="0"/>
              </a:defRPr>
            </a:lvl6pPr>
            <a:lvl7pPr eaLnBrk="0" fontAlgn="base" hangingPunct="0">
              <a:spcBef>
                <a:spcPct val="20000"/>
              </a:spcBef>
              <a:spcAft>
                <a:spcPct val="0"/>
              </a:spcAft>
              <a:defRPr sz="2000">
                <a:solidFill>
                  <a:schemeClr val="bg1"/>
                </a:solidFill>
                <a:latin typeface="Times New Roman" pitchFamily="18" charset="0"/>
              </a:defRPr>
            </a:lvl7pPr>
            <a:lvl8pPr eaLnBrk="0" fontAlgn="base" hangingPunct="0">
              <a:spcBef>
                <a:spcPct val="20000"/>
              </a:spcBef>
              <a:spcAft>
                <a:spcPct val="0"/>
              </a:spcAft>
              <a:defRPr sz="2000">
                <a:solidFill>
                  <a:schemeClr val="bg1"/>
                </a:solidFill>
                <a:latin typeface="Times New Roman" pitchFamily="18" charset="0"/>
              </a:defRPr>
            </a:lvl8pPr>
            <a:lvl9pPr eaLnBrk="0" fontAlgn="base" hangingPunct="0">
              <a:spcBef>
                <a:spcPct val="20000"/>
              </a:spcBef>
              <a:spcAft>
                <a:spcPct val="0"/>
              </a:spcAft>
              <a:defRPr sz="2000">
                <a:solidFill>
                  <a:schemeClr val="bg1"/>
                </a:solidFill>
                <a:latin typeface="Times New Roman" pitchFamily="18" charset="0"/>
              </a:defRPr>
            </a:lvl9pPr>
          </a:lstStyle>
          <a:p>
            <a:pPr algn="ctr" defTabSz="914288" eaLnBrk="0" hangingPunct="0">
              <a:spcBef>
                <a:spcPct val="20000"/>
              </a:spcBef>
            </a:pPr>
            <a:r>
              <a:rPr lang="en-US" altLang="de-DE" sz="1200" dirty="0">
                <a:solidFill>
                  <a:srgbClr val="3333CC">
                    <a:lumMod val="75000"/>
                  </a:srgbClr>
                </a:solidFill>
                <a:latin typeface="Calibri" panose="020F0502020204030204" pitchFamily="34" charset="0"/>
              </a:rPr>
              <a:t>ATRAMI: La </a:t>
            </a:r>
            <a:r>
              <a:rPr lang="en-US" altLang="de-DE" sz="1200" dirty="0" err="1">
                <a:solidFill>
                  <a:srgbClr val="3333CC">
                    <a:lumMod val="75000"/>
                  </a:srgbClr>
                </a:solidFill>
                <a:latin typeface="Calibri" panose="020F0502020204030204" pitchFamily="34" charset="0"/>
              </a:rPr>
              <a:t>Rovere</a:t>
            </a:r>
            <a:r>
              <a:rPr lang="en-US" altLang="de-DE" sz="1200" dirty="0">
                <a:solidFill>
                  <a:srgbClr val="3333CC">
                    <a:lumMod val="75000"/>
                  </a:srgbClr>
                </a:solidFill>
                <a:latin typeface="Calibri" panose="020F0502020204030204" pitchFamily="34" charset="0"/>
              </a:rPr>
              <a:t> et al. Lancet 1998;.</a:t>
            </a:r>
          </a:p>
          <a:p>
            <a:pPr algn="ctr" defTabSz="914288"/>
            <a:r>
              <a:rPr lang="en-US" altLang="de-DE" sz="1200" dirty="0">
                <a:solidFill>
                  <a:srgbClr val="3333CC">
                    <a:lumMod val="75000"/>
                  </a:srgbClr>
                </a:solidFill>
                <a:latin typeface="Calibri" panose="020F0502020204030204" pitchFamily="34" charset="0"/>
              </a:rPr>
              <a:t>ISAR-Risk: Bauer et al. </a:t>
            </a:r>
            <a:r>
              <a:rPr lang="en-US" altLang="de-DE" sz="1200" dirty="0" err="1">
                <a:solidFill>
                  <a:srgbClr val="3333CC">
                    <a:lumMod val="75000"/>
                  </a:srgbClr>
                </a:solidFill>
                <a:latin typeface="Calibri" panose="020F0502020204030204" pitchFamily="34" charset="0"/>
              </a:rPr>
              <a:t>Eur</a:t>
            </a:r>
            <a:r>
              <a:rPr lang="en-US" altLang="de-DE" sz="1200" dirty="0">
                <a:solidFill>
                  <a:srgbClr val="3333CC">
                    <a:lumMod val="75000"/>
                  </a:srgbClr>
                </a:solidFill>
                <a:latin typeface="Calibri" panose="020F0502020204030204" pitchFamily="34" charset="0"/>
              </a:rPr>
              <a:t> Heart J 2009; </a:t>
            </a:r>
            <a:endParaRPr lang="el-GR" altLang="de-DE" sz="1200" dirty="0">
              <a:solidFill>
                <a:srgbClr val="3333CC">
                  <a:lumMod val="75000"/>
                </a:srgbClr>
              </a:solidFill>
              <a:latin typeface="Calibri" panose="020F0502020204030204" pitchFamily="34" charset="0"/>
            </a:endParaRPr>
          </a:p>
          <a:p>
            <a:pPr algn="ctr" defTabSz="914288" eaLnBrk="0" hangingPunct="0">
              <a:spcBef>
                <a:spcPct val="20000"/>
              </a:spcBef>
            </a:pPr>
            <a:endParaRPr lang="el-GR" altLang="de-DE" sz="1200" dirty="0">
              <a:solidFill>
                <a:srgbClr val="3333CC">
                  <a:lumMod val="75000"/>
                </a:srgbClr>
              </a:solidFill>
              <a:latin typeface="Calibri" panose="020F0502020204030204" pitchFamily="34" charset="0"/>
            </a:endParaRPr>
          </a:p>
        </p:txBody>
      </p:sp>
    </p:spTree>
    <p:extLst>
      <p:ext uri="{BB962C8B-B14F-4D97-AF65-F5344CB8AC3E}">
        <p14:creationId xmlns:p14="http://schemas.microsoft.com/office/powerpoint/2010/main" val="2238541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bwMode="auto">
          <a:xfrm>
            <a:off x="1524000" y="1295400"/>
            <a:ext cx="6064646" cy="5510214"/>
          </a:xfrm>
          <a:prstGeom prst="ellipse">
            <a:avLst/>
          </a:prstGeom>
          <a:solidFill>
            <a:schemeClr val="accent1">
              <a:lumMod val="40000"/>
              <a:lumOff val="60000"/>
            </a:schemeClr>
          </a:solidFill>
          <a:ln w="38100" cap="rnd"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4" name="Title 3"/>
          <p:cNvSpPr>
            <a:spLocks noGrp="1"/>
          </p:cNvSpPr>
          <p:nvPr>
            <p:ph type="title"/>
          </p:nvPr>
        </p:nvSpPr>
        <p:spPr>
          <a:xfrm>
            <a:off x="482600" y="262577"/>
            <a:ext cx="8367713" cy="824841"/>
          </a:xfrm>
        </p:spPr>
        <p:txBody>
          <a:bodyPr/>
          <a:lstStyle/>
          <a:p>
            <a:pPr algn="ctr"/>
            <a:r>
              <a:rPr lang="en-US"/>
              <a:t>Use of LVEF to risk stratify patients for sudden death has significant limitations</a:t>
            </a:r>
            <a:endParaRPr lang="en-US" dirty="0"/>
          </a:p>
        </p:txBody>
      </p:sp>
      <p:sp>
        <p:nvSpPr>
          <p:cNvPr id="5" name="Triangle 4"/>
          <p:cNvSpPr/>
          <p:nvPr/>
        </p:nvSpPr>
        <p:spPr bwMode="auto">
          <a:xfrm>
            <a:off x="2987478" y="4008929"/>
            <a:ext cx="3118644" cy="1971395"/>
          </a:xfrm>
          <a:prstGeom prst="triangle">
            <a:avLst/>
          </a:prstGeom>
          <a:solidFill>
            <a:schemeClr val="bg1">
              <a:lumMod val="95000"/>
            </a:schemeClr>
          </a:solidFill>
          <a:ln w="28575"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rgbClr val="005C84"/>
              </a:solidFill>
              <a:effectLst/>
              <a:latin typeface="Arial" charset="0"/>
              <a:ea typeface="ＭＳ Ｐゴシック" charset="0"/>
              <a:cs typeface="Arial" charset="0"/>
            </a:endParaRPr>
          </a:p>
        </p:txBody>
      </p:sp>
      <p:cxnSp>
        <p:nvCxnSpPr>
          <p:cNvPr id="7" name="Straight Connector 6"/>
          <p:cNvCxnSpPr/>
          <p:nvPr/>
        </p:nvCxnSpPr>
        <p:spPr bwMode="auto">
          <a:xfrm flipH="1">
            <a:off x="1828800" y="4013200"/>
            <a:ext cx="5436000" cy="0"/>
          </a:xfrm>
          <a:prstGeom prst="line">
            <a:avLst/>
          </a:prstGeom>
          <a:solidFill>
            <a:schemeClr val="accent1"/>
          </a:solidFill>
          <a:ln w="44450" cap="rnd" cmpd="sng" algn="ctr">
            <a:solidFill>
              <a:srgbClr val="005C84"/>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cxnSp>
      <p:sp>
        <p:nvSpPr>
          <p:cNvPr id="13" name="TextBox 12"/>
          <p:cNvSpPr txBox="1"/>
          <p:nvPr/>
        </p:nvSpPr>
        <p:spPr>
          <a:xfrm>
            <a:off x="2006600" y="3124200"/>
            <a:ext cx="2108200" cy="707886"/>
          </a:xfrm>
          <a:prstGeom prst="rect">
            <a:avLst/>
          </a:prstGeom>
          <a:noFill/>
        </p:spPr>
        <p:txBody>
          <a:bodyPr wrap="square" rtlCol="0">
            <a:spAutoFit/>
          </a:bodyPr>
          <a:lstStyle/>
          <a:p>
            <a:pPr algn="ctr"/>
            <a:r>
              <a:rPr lang="en-US" sz="2000">
                <a:solidFill>
                  <a:srgbClr val="005C84"/>
                </a:solidFill>
              </a:rPr>
              <a:t>High risk for VF/VT SCD</a:t>
            </a:r>
          </a:p>
        </p:txBody>
      </p:sp>
      <p:sp>
        <p:nvSpPr>
          <p:cNvPr id="14" name="TextBox 13"/>
          <p:cNvSpPr txBox="1"/>
          <p:nvPr/>
        </p:nvSpPr>
        <p:spPr>
          <a:xfrm>
            <a:off x="5150247" y="3191809"/>
            <a:ext cx="2362199" cy="707886"/>
          </a:xfrm>
          <a:prstGeom prst="rect">
            <a:avLst/>
          </a:prstGeom>
          <a:noFill/>
        </p:spPr>
        <p:txBody>
          <a:bodyPr wrap="square" rtlCol="0">
            <a:spAutoFit/>
          </a:bodyPr>
          <a:lstStyle/>
          <a:p>
            <a:pPr algn="ctr"/>
            <a:r>
              <a:rPr lang="en-US" sz="2000" dirty="0">
                <a:solidFill>
                  <a:srgbClr val="005C84"/>
                </a:solidFill>
              </a:rPr>
              <a:t>High risk for non VF/VT SCD</a:t>
            </a:r>
          </a:p>
        </p:txBody>
      </p:sp>
      <p:sp>
        <p:nvSpPr>
          <p:cNvPr id="15" name="TextBox 14"/>
          <p:cNvSpPr txBox="1"/>
          <p:nvPr/>
        </p:nvSpPr>
        <p:spPr>
          <a:xfrm>
            <a:off x="5157393" y="4220262"/>
            <a:ext cx="2005408" cy="707886"/>
          </a:xfrm>
          <a:prstGeom prst="rect">
            <a:avLst/>
          </a:prstGeom>
          <a:noFill/>
        </p:spPr>
        <p:txBody>
          <a:bodyPr wrap="square" rtlCol="0">
            <a:spAutoFit/>
          </a:bodyPr>
          <a:lstStyle/>
          <a:p>
            <a:pPr algn="ctr"/>
            <a:r>
              <a:rPr lang="en-US" sz="2000" dirty="0">
                <a:solidFill>
                  <a:srgbClr val="005C84"/>
                </a:solidFill>
              </a:rPr>
              <a:t>Low  risk for VF/VT SCD</a:t>
            </a:r>
          </a:p>
        </p:txBody>
      </p:sp>
      <p:sp>
        <p:nvSpPr>
          <p:cNvPr id="16" name="TextBox 15"/>
          <p:cNvSpPr txBox="1"/>
          <p:nvPr/>
        </p:nvSpPr>
        <p:spPr>
          <a:xfrm>
            <a:off x="3485356" y="4826000"/>
            <a:ext cx="2362199" cy="646331"/>
          </a:xfrm>
          <a:prstGeom prst="rect">
            <a:avLst/>
          </a:prstGeom>
          <a:noFill/>
        </p:spPr>
        <p:txBody>
          <a:bodyPr wrap="square" rtlCol="0">
            <a:spAutoFit/>
          </a:bodyPr>
          <a:lstStyle/>
          <a:p>
            <a:pPr algn="ctr"/>
            <a:r>
              <a:rPr lang="en-US" sz="3600">
                <a:solidFill>
                  <a:srgbClr val="005C84"/>
                </a:solidFill>
              </a:rPr>
              <a:t>ICD</a:t>
            </a:r>
            <a:endParaRPr lang="en-US" sz="3600" dirty="0">
              <a:solidFill>
                <a:srgbClr val="005C84"/>
              </a:solidFill>
            </a:endParaRPr>
          </a:p>
        </p:txBody>
      </p:sp>
      <p:sp>
        <p:nvSpPr>
          <p:cNvPr id="18" name="TextBox 17"/>
          <p:cNvSpPr txBox="1"/>
          <p:nvPr/>
        </p:nvSpPr>
        <p:spPr>
          <a:xfrm>
            <a:off x="3378200" y="1652223"/>
            <a:ext cx="2558255" cy="646331"/>
          </a:xfrm>
          <a:prstGeom prst="rect">
            <a:avLst/>
          </a:prstGeom>
          <a:noFill/>
        </p:spPr>
        <p:txBody>
          <a:bodyPr wrap="square" rtlCol="0">
            <a:spAutoFit/>
          </a:bodyPr>
          <a:lstStyle/>
          <a:p>
            <a:pPr algn="ctr"/>
            <a:r>
              <a:rPr lang="en-US" sz="3600" dirty="0">
                <a:solidFill>
                  <a:srgbClr val="005C84"/>
                </a:solidFill>
              </a:rPr>
              <a:t>LVEF&lt;35%</a:t>
            </a:r>
          </a:p>
        </p:txBody>
      </p:sp>
    </p:spTree>
    <p:extLst>
      <p:ext uri="{BB962C8B-B14F-4D97-AF65-F5344CB8AC3E}">
        <p14:creationId xmlns:p14="http://schemas.microsoft.com/office/powerpoint/2010/main" val="261898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bwMode="auto">
          <a:xfrm>
            <a:off x="1524000" y="1295400"/>
            <a:ext cx="6064646" cy="5510214"/>
          </a:xfrm>
          <a:prstGeom prst="ellipse">
            <a:avLst/>
          </a:prstGeom>
          <a:solidFill>
            <a:schemeClr val="accent1">
              <a:lumMod val="40000"/>
              <a:lumOff val="60000"/>
            </a:schemeClr>
          </a:solidFill>
          <a:ln w="38100" cap="rnd"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4" name="Title 3"/>
          <p:cNvSpPr>
            <a:spLocks noGrp="1"/>
          </p:cNvSpPr>
          <p:nvPr>
            <p:ph type="title"/>
          </p:nvPr>
        </p:nvSpPr>
        <p:spPr/>
        <p:txBody>
          <a:bodyPr/>
          <a:lstStyle/>
          <a:p>
            <a:r>
              <a:rPr lang="en-US"/>
              <a:t>Use of LVEF to risk stratify patients for sudden death has significant limitations</a:t>
            </a:r>
            <a:br>
              <a:rPr lang="en-US"/>
            </a:br>
            <a:endParaRPr lang="en-US" dirty="0"/>
          </a:p>
        </p:txBody>
      </p:sp>
      <p:sp>
        <p:nvSpPr>
          <p:cNvPr id="5" name="Triangle 4"/>
          <p:cNvSpPr/>
          <p:nvPr/>
        </p:nvSpPr>
        <p:spPr bwMode="auto">
          <a:xfrm>
            <a:off x="2987478" y="4008929"/>
            <a:ext cx="3118644" cy="1971395"/>
          </a:xfrm>
          <a:prstGeom prst="triangle">
            <a:avLst/>
          </a:prstGeom>
          <a:solidFill>
            <a:schemeClr val="bg1">
              <a:lumMod val="95000"/>
            </a:schemeClr>
          </a:solidFill>
          <a:ln w="28575"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rgbClr val="005C84"/>
              </a:solidFill>
              <a:effectLst/>
              <a:latin typeface="Arial" charset="0"/>
              <a:ea typeface="ＭＳ Ｐゴシック" charset="0"/>
              <a:cs typeface="Arial" charset="0"/>
            </a:endParaRPr>
          </a:p>
        </p:txBody>
      </p:sp>
      <p:cxnSp>
        <p:nvCxnSpPr>
          <p:cNvPr id="7" name="Straight Connector 6"/>
          <p:cNvCxnSpPr/>
          <p:nvPr/>
        </p:nvCxnSpPr>
        <p:spPr bwMode="auto">
          <a:xfrm flipH="1">
            <a:off x="2274095" y="3494440"/>
            <a:ext cx="4888706" cy="952746"/>
          </a:xfrm>
          <a:prstGeom prst="line">
            <a:avLst/>
          </a:prstGeom>
          <a:solidFill>
            <a:schemeClr val="accent1"/>
          </a:solidFill>
          <a:ln w="44450" cap="rnd" cmpd="sng" algn="ctr">
            <a:solidFill>
              <a:srgbClr val="005C84"/>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cxnSp>
      <p:sp>
        <p:nvSpPr>
          <p:cNvPr id="13" name="TextBox 12"/>
          <p:cNvSpPr txBox="1"/>
          <p:nvPr/>
        </p:nvSpPr>
        <p:spPr>
          <a:xfrm>
            <a:off x="2006600" y="3124200"/>
            <a:ext cx="2108200" cy="707886"/>
          </a:xfrm>
          <a:prstGeom prst="rect">
            <a:avLst/>
          </a:prstGeom>
          <a:noFill/>
        </p:spPr>
        <p:txBody>
          <a:bodyPr wrap="square" rtlCol="0">
            <a:spAutoFit/>
          </a:bodyPr>
          <a:lstStyle/>
          <a:p>
            <a:pPr algn="ctr"/>
            <a:r>
              <a:rPr lang="en-US" sz="2000">
                <a:solidFill>
                  <a:srgbClr val="005C84"/>
                </a:solidFill>
              </a:rPr>
              <a:t>High risk for VF/VT SCD</a:t>
            </a:r>
          </a:p>
        </p:txBody>
      </p:sp>
      <p:sp>
        <p:nvSpPr>
          <p:cNvPr id="14" name="TextBox 13"/>
          <p:cNvSpPr txBox="1"/>
          <p:nvPr/>
        </p:nvSpPr>
        <p:spPr>
          <a:xfrm>
            <a:off x="5150247" y="3191809"/>
            <a:ext cx="2362199" cy="707886"/>
          </a:xfrm>
          <a:prstGeom prst="rect">
            <a:avLst/>
          </a:prstGeom>
          <a:noFill/>
        </p:spPr>
        <p:txBody>
          <a:bodyPr wrap="square" rtlCol="0">
            <a:spAutoFit/>
          </a:bodyPr>
          <a:lstStyle/>
          <a:p>
            <a:pPr algn="ctr"/>
            <a:r>
              <a:rPr lang="en-US" sz="2000" dirty="0">
                <a:solidFill>
                  <a:srgbClr val="005C84"/>
                </a:solidFill>
              </a:rPr>
              <a:t>High risk for non VF/VT SCD</a:t>
            </a:r>
          </a:p>
        </p:txBody>
      </p:sp>
      <p:sp>
        <p:nvSpPr>
          <p:cNvPr id="15" name="TextBox 14"/>
          <p:cNvSpPr txBox="1"/>
          <p:nvPr/>
        </p:nvSpPr>
        <p:spPr>
          <a:xfrm>
            <a:off x="5157393" y="4220262"/>
            <a:ext cx="2005408" cy="707886"/>
          </a:xfrm>
          <a:prstGeom prst="rect">
            <a:avLst/>
          </a:prstGeom>
          <a:noFill/>
        </p:spPr>
        <p:txBody>
          <a:bodyPr wrap="square" rtlCol="0">
            <a:spAutoFit/>
          </a:bodyPr>
          <a:lstStyle/>
          <a:p>
            <a:pPr algn="ctr"/>
            <a:r>
              <a:rPr lang="en-US" sz="2000" dirty="0">
                <a:solidFill>
                  <a:srgbClr val="005C84"/>
                </a:solidFill>
              </a:rPr>
              <a:t>Low  risk for VF/VT SCD</a:t>
            </a:r>
          </a:p>
        </p:txBody>
      </p:sp>
      <p:sp>
        <p:nvSpPr>
          <p:cNvPr id="16" name="TextBox 15"/>
          <p:cNvSpPr txBox="1"/>
          <p:nvPr/>
        </p:nvSpPr>
        <p:spPr>
          <a:xfrm>
            <a:off x="3485356" y="4826000"/>
            <a:ext cx="2362199" cy="646331"/>
          </a:xfrm>
          <a:prstGeom prst="rect">
            <a:avLst/>
          </a:prstGeom>
          <a:noFill/>
        </p:spPr>
        <p:txBody>
          <a:bodyPr wrap="square" rtlCol="0">
            <a:spAutoFit/>
          </a:bodyPr>
          <a:lstStyle/>
          <a:p>
            <a:pPr algn="ctr"/>
            <a:r>
              <a:rPr lang="en-US" sz="3600">
                <a:solidFill>
                  <a:srgbClr val="005C84"/>
                </a:solidFill>
              </a:rPr>
              <a:t>ICD</a:t>
            </a:r>
            <a:endParaRPr lang="en-US" sz="3600" dirty="0">
              <a:solidFill>
                <a:srgbClr val="005C84"/>
              </a:solidFill>
            </a:endParaRPr>
          </a:p>
        </p:txBody>
      </p:sp>
      <p:sp>
        <p:nvSpPr>
          <p:cNvPr id="18" name="TextBox 17"/>
          <p:cNvSpPr txBox="1"/>
          <p:nvPr/>
        </p:nvSpPr>
        <p:spPr>
          <a:xfrm>
            <a:off x="3378200" y="1652223"/>
            <a:ext cx="2558255" cy="646331"/>
          </a:xfrm>
          <a:prstGeom prst="rect">
            <a:avLst/>
          </a:prstGeom>
          <a:noFill/>
        </p:spPr>
        <p:txBody>
          <a:bodyPr wrap="square" rtlCol="0">
            <a:spAutoFit/>
          </a:bodyPr>
          <a:lstStyle/>
          <a:p>
            <a:pPr algn="ctr"/>
            <a:r>
              <a:rPr lang="en-US" sz="3600" dirty="0">
                <a:solidFill>
                  <a:srgbClr val="005C84"/>
                </a:solidFill>
              </a:rPr>
              <a:t>LVEF&lt;35%</a:t>
            </a:r>
          </a:p>
        </p:txBody>
      </p:sp>
    </p:spTree>
    <p:extLst>
      <p:ext uri="{BB962C8B-B14F-4D97-AF65-F5344CB8AC3E}">
        <p14:creationId xmlns:p14="http://schemas.microsoft.com/office/powerpoint/2010/main" val="83339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bwMode="auto">
          <a:xfrm>
            <a:off x="1524000" y="1295400"/>
            <a:ext cx="6064646" cy="5510214"/>
          </a:xfrm>
          <a:prstGeom prst="ellipse">
            <a:avLst/>
          </a:prstGeom>
          <a:solidFill>
            <a:schemeClr val="accent1">
              <a:lumMod val="40000"/>
              <a:lumOff val="60000"/>
            </a:schemeClr>
          </a:solidFill>
          <a:ln w="38100" cap="rnd"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cs typeface="Arial" charset="0"/>
            </a:endParaRPr>
          </a:p>
        </p:txBody>
      </p:sp>
      <p:sp>
        <p:nvSpPr>
          <p:cNvPr id="4" name="Title 3"/>
          <p:cNvSpPr>
            <a:spLocks noGrp="1"/>
          </p:cNvSpPr>
          <p:nvPr>
            <p:ph type="title"/>
          </p:nvPr>
        </p:nvSpPr>
        <p:spPr/>
        <p:txBody>
          <a:bodyPr/>
          <a:lstStyle/>
          <a:p>
            <a:r>
              <a:rPr lang="en-US"/>
              <a:t>Use of LVEF to risk stratify patients for sudden death has significant limitations</a:t>
            </a:r>
            <a:br>
              <a:rPr lang="en-US"/>
            </a:br>
            <a:endParaRPr lang="en-US" dirty="0"/>
          </a:p>
        </p:txBody>
      </p:sp>
      <p:sp>
        <p:nvSpPr>
          <p:cNvPr id="5" name="Triangle 4"/>
          <p:cNvSpPr/>
          <p:nvPr/>
        </p:nvSpPr>
        <p:spPr bwMode="auto">
          <a:xfrm>
            <a:off x="2987478" y="4008929"/>
            <a:ext cx="3118644" cy="1971395"/>
          </a:xfrm>
          <a:prstGeom prst="triangle">
            <a:avLst/>
          </a:prstGeom>
          <a:solidFill>
            <a:schemeClr val="bg1">
              <a:lumMod val="95000"/>
            </a:schemeClr>
          </a:solidFill>
          <a:ln w="28575"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1800" b="0" i="0" u="none" strike="noStrike" cap="none" normalizeH="0" baseline="0">
              <a:ln>
                <a:noFill/>
              </a:ln>
              <a:solidFill>
                <a:srgbClr val="005C84"/>
              </a:solidFill>
              <a:effectLst/>
              <a:latin typeface="Arial" charset="0"/>
              <a:ea typeface="ＭＳ Ｐゴシック" charset="0"/>
              <a:cs typeface="Arial" charset="0"/>
            </a:endParaRPr>
          </a:p>
        </p:txBody>
      </p:sp>
      <p:cxnSp>
        <p:nvCxnSpPr>
          <p:cNvPr id="7" name="Straight Connector 6"/>
          <p:cNvCxnSpPr/>
          <p:nvPr/>
        </p:nvCxnSpPr>
        <p:spPr bwMode="auto">
          <a:xfrm flipH="1" flipV="1">
            <a:off x="2086766" y="3600373"/>
            <a:ext cx="5159377" cy="919212"/>
          </a:xfrm>
          <a:prstGeom prst="line">
            <a:avLst/>
          </a:prstGeom>
          <a:solidFill>
            <a:schemeClr val="accent1"/>
          </a:solidFill>
          <a:ln w="44450" cap="rnd" cmpd="sng" algn="ctr">
            <a:solidFill>
              <a:srgbClr val="005C84"/>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cxnSp>
      <p:sp>
        <p:nvSpPr>
          <p:cNvPr id="13" name="TextBox 12"/>
          <p:cNvSpPr txBox="1"/>
          <p:nvPr/>
        </p:nvSpPr>
        <p:spPr>
          <a:xfrm>
            <a:off x="2006600" y="3124200"/>
            <a:ext cx="2108200" cy="707886"/>
          </a:xfrm>
          <a:prstGeom prst="rect">
            <a:avLst/>
          </a:prstGeom>
          <a:noFill/>
        </p:spPr>
        <p:txBody>
          <a:bodyPr wrap="square" rtlCol="0">
            <a:spAutoFit/>
          </a:bodyPr>
          <a:lstStyle/>
          <a:p>
            <a:pPr algn="ctr"/>
            <a:r>
              <a:rPr lang="en-US" sz="2000">
                <a:solidFill>
                  <a:srgbClr val="005C84"/>
                </a:solidFill>
              </a:rPr>
              <a:t>High risk for VF/VT SCD</a:t>
            </a:r>
          </a:p>
        </p:txBody>
      </p:sp>
      <p:sp>
        <p:nvSpPr>
          <p:cNvPr id="14" name="TextBox 13"/>
          <p:cNvSpPr txBox="1"/>
          <p:nvPr/>
        </p:nvSpPr>
        <p:spPr>
          <a:xfrm>
            <a:off x="5150247" y="3191809"/>
            <a:ext cx="2362199" cy="707886"/>
          </a:xfrm>
          <a:prstGeom prst="rect">
            <a:avLst/>
          </a:prstGeom>
          <a:noFill/>
        </p:spPr>
        <p:txBody>
          <a:bodyPr wrap="square" rtlCol="0">
            <a:spAutoFit/>
          </a:bodyPr>
          <a:lstStyle/>
          <a:p>
            <a:pPr algn="ctr"/>
            <a:r>
              <a:rPr lang="en-US" sz="2000" dirty="0">
                <a:solidFill>
                  <a:srgbClr val="005C84"/>
                </a:solidFill>
              </a:rPr>
              <a:t>High risk for non VF/VT SCD</a:t>
            </a:r>
          </a:p>
        </p:txBody>
      </p:sp>
      <p:sp>
        <p:nvSpPr>
          <p:cNvPr id="15" name="TextBox 14"/>
          <p:cNvSpPr txBox="1"/>
          <p:nvPr/>
        </p:nvSpPr>
        <p:spPr>
          <a:xfrm>
            <a:off x="5157393" y="4220262"/>
            <a:ext cx="2005408" cy="707886"/>
          </a:xfrm>
          <a:prstGeom prst="rect">
            <a:avLst/>
          </a:prstGeom>
          <a:noFill/>
        </p:spPr>
        <p:txBody>
          <a:bodyPr wrap="square" rtlCol="0">
            <a:spAutoFit/>
          </a:bodyPr>
          <a:lstStyle/>
          <a:p>
            <a:pPr algn="ctr"/>
            <a:r>
              <a:rPr lang="en-US" sz="2000" dirty="0">
                <a:solidFill>
                  <a:srgbClr val="005C84"/>
                </a:solidFill>
              </a:rPr>
              <a:t>Low  risk for VF/VT SCD</a:t>
            </a:r>
          </a:p>
        </p:txBody>
      </p:sp>
      <p:sp>
        <p:nvSpPr>
          <p:cNvPr id="16" name="TextBox 15"/>
          <p:cNvSpPr txBox="1"/>
          <p:nvPr/>
        </p:nvSpPr>
        <p:spPr>
          <a:xfrm>
            <a:off x="3485356" y="4826000"/>
            <a:ext cx="2362199" cy="646331"/>
          </a:xfrm>
          <a:prstGeom prst="rect">
            <a:avLst/>
          </a:prstGeom>
          <a:noFill/>
        </p:spPr>
        <p:txBody>
          <a:bodyPr wrap="square" rtlCol="0">
            <a:spAutoFit/>
          </a:bodyPr>
          <a:lstStyle/>
          <a:p>
            <a:pPr algn="ctr"/>
            <a:r>
              <a:rPr lang="en-US" sz="3600">
                <a:solidFill>
                  <a:srgbClr val="005C84"/>
                </a:solidFill>
              </a:rPr>
              <a:t>ICD</a:t>
            </a:r>
            <a:endParaRPr lang="en-US" sz="3600" dirty="0">
              <a:solidFill>
                <a:srgbClr val="005C84"/>
              </a:solidFill>
            </a:endParaRPr>
          </a:p>
        </p:txBody>
      </p:sp>
      <p:sp>
        <p:nvSpPr>
          <p:cNvPr id="18" name="TextBox 17"/>
          <p:cNvSpPr txBox="1"/>
          <p:nvPr/>
        </p:nvSpPr>
        <p:spPr>
          <a:xfrm>
            <a:off x="3378200" y="1652223"/>
            <a:ext cx="2558255" cy="646331"/>
          </a:xfrm>
          <a:prstGeom prst="rect">
            <a:avLst/>
          </a:prstGeom>
          <a:noFill/>
        </p:spPr>
        <p:txBody>
          <a:bodyPr wrap="square" rtlCol="0">
            <a:spAutoFit/>
          </a:bodyPr>
          <a:lstStyle/>
          <a:p>
            <a:pPr algn="ctr"/>
            <a:r>
              <a:rPr lang="en-US" sz="3600" dirty="0">
                <a:solidFill>
                  <a:srgbClr val="005C84"/>
                </a:solidFill>
              </a:rPr>
              <a:t>LVEF&lt;35%</a:t>
            </a:r>
          </a:p>
        </p:txBody>
      </p:sp>
    </p:spTree>
    <p:extLst>
      <p:ext uri="{BB962C8B-B14F-4D97-AF65-F5344CB8AC3E}">
        <p14:creationId xmlns:p14="http://schemas.microsoft.com/office/powerpoint/2010/main" val="3370761558"/>
      </p:ext>
    </p:extLst>
  </p:cSld>
  <p:clrMapOvr>
    <a:masterClrMapping/>
  </p:clrMapOvr>
</p:sld>
</file>

<file path=ppt/theme/theme1.xml><?xml version="1.0" encoding="utf-8"?>
<a:theme xmlns:a="http://schemas.openxmlformats.org/drawingml/2006/main" name="1_Modèle par défaut">
  <a:themeElements>
    <a:clrScheme name="1_Modèle par défaut 1">
      <a:dk1>
        <a:srgbClr val="000000"/>
      </a:dk1>
      <a:lt1>
        <a:srgbClr val="FFFFFF"/>
      </a:lt1>
      <a:dk2>
        <a:srgbClr val="062434"/>
      </a:dk2>
      <a:lt2>
        <a:srgbClr val="DDDDDD"/>
      </a:lt2>
      <a:accent1>
        <a:srgbClr val="EC7405"/>
      </a:accent1>
      <a:accent2>
        <a:srgbClr val="85C9EB"/>
      </a:accent2>
      <a:accent3>
        <a:srgbClr val="FFFFFF"/>
      </a:accent3>
      <a:accent4>
        <a:srgbClr val="000000"/>
      </a:accent4>
      <a:accent5>
        <a:srgbClr val="F4BCAA"/>
      </a:accent5>
      <a:accent6>
        <a:srgbClr val="78B6D5"/>
      </a:accent6>
      <a:hlink>
        <a:srgbClr val="005C84"/>
      </a:hlink>
      <a:folHlink>
        <a:srgbClr val="87888A"/>
      </a:folHlink>
    </a:clrScheme>
    <a:fontScheme name="1_Modèle par défaut">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fr-FR" sz="1800" b="0" i="0" u="none" strike="noStrike" cap="none" normalizeH="0" baseline="0">
            <a:ln>
              <a:noFill/>
            </a:ln>
            <a:solidFill>
              <a:schemeClr val="tx2"/>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28575"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fr-FR" sz="1800" b="0" i="0" u="none" strike="noStrike" cap="none" normalizeH="0" baseline="0">
            <a:ln>
              <a:noFill/>
            </a:ln>
            <a:solidFill>
              <a:schemeClr val="tx2"/>
            </a:solidFill>
            <a:effectLst/>
            <a:latin typeface="Arial" charset="0"/>
            <a:ea typeface="ＭＳ Ｐゴシック" charset="0"/>
            <a:cs typeface="Arial" charset="0"/>
          </a:defRPr>
        </a:defPPr>
      </a:lstStyle>
    </a:lnDef>
  </a:objectDefaults>
  <a:extraClrSchemeLst>
    <a:extraClrScheme>
      <a:clrScheme name="1_Modèle par défaut 1">
        <a:dk1>
          <a:srgbClr val="000000"/>
        </a:dk1>
        <a:lt1>
          <a:srgbClr val="FFFFFF"/>
        </a:lt1>
        <a:dk2>
          <a:srgbClr val="062434"/>
        </a:dk2>
        <a:lt2>
          <a:srgbClr val="DDDDDD"/>
        </a:lt2>
        <a:accent1>
          <a:srgbClr val="EC7405"/>
        </a:accent1>
        <a:accent2>
          <a:srgbClr val="85C9EB"/>
        </a:accent2>
        <a:accent3>
          <a:srgbClr val="FFFFFF"/>
        </a:accent3>
        <a:accent4>
          <a:srgbClr val="000000"/>
        </a:accent4>
        <a:accent5>
          <a:srgbClr val="F4BCAA"/>
        </a:accent5>
        <a:accent6>
          <a:srgbClr val="78B6D5"/>
        </a:accent6>
        <a:hlink>
          <a:srgbClr val="005C84"/>
        </a:hlink>
        <a:folHlink>
          <a:srgbClr val="87888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31116</TotalTime>
  <Words>1536</Words>
  <Application>Microsoft Macintosh PowerPoint</Application>
  <PresentationFormat>On-screen Show (4:3)</PresentationFormat>
  <Paragraphs>160</Paragraphs>
  <Slides>38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LucidaGrande</vt:lpstr>
      <vt:lpstr>Times</vt:lpstr>
      <vt:lpstr>ZapfDingbatsITC</vt:lpstr>
      <vt:lpstr>1_Modèle par défaut</vt:lpstr>
      <vt:lpstr>Challenges in Prevention of Sudden Cardiac Death in 2020  </vt:lpstr>
      <vt:lpstr>SCD Prevention= ICD</vt:lpstr>
      <vt:lpstr>PowerPoint Presentation</vt:lpstr>
      <vt:lpstr>What Are The Challenges in 2020</vt:lpstr>
      <vt:lpstr>ICD for primary prevention of SCD</vt:lpstr>
      <vt:lpstr>Is  LVEF the Optimal Risk Stratification Variable in Post MI?</vt:lpstr>
      <vt:lpstr>Use of LVEF to risk stratify patients for sudden death has significant limitations</vt:lpstr>
      <vt:lpstr>Use of LVEF to risk stratify patients for sudden death has significant limitations </vt:lpstr>
      <vt:lpstr>Use of LVEF to risk stratify patients for sudden death has significant limitations </vt:lpstr>
      <vt:lpstr>Need for improved risk stratification models </vt:lpstr>
      <vt:lpstr>PowerPoint Presentation</vt:lpstr>
      <vt:lpstr>Contemporary HF Patients  </vt:lpstr>
      <vt:lpstr>Our whole treatment has changed…</vt:lpstr>
      <vt:lpstr>Beta blocker dosage and sudden death  </vt:lpstr>
      <vt:lpstr>Angiotensin-Receptor-Neprilysin Inhibitor (ARNI) and SCD </vt:lpstr>
      <vt:lpstr>Eplerenone and SCD</vt:lpstr>
      <vt:lpstr>PowerPoint Presentation</vt:lpstr>
      <vt:lpstr>PowerPoint Presentation</vt:lpstr>
      <vt:lpstr>PowerPoint Presentation</vt:lpstr>
      <vt:lpstr>PowerPoint Presentation</vt:lpstr>
      <vt:lpstr>CRTD or CRTP?</vt:lpstr>
      <vt:lpstr>RESET-CRT randomized trial  </vt:lpstr>
      <vt:lpstr>RISK in LVEF&gt;35%</vt:lpstr>
      <vt:lpstr>Risk in patients with ejection fraction &gt; 35%  </vt:lpstr>
      <vt:lpstr>PowerPoint Presentation</vt:lpstr>
      <vt:lpstr>Machine Learning in Sudden Cardiac Death Research  PROFID</vt:lpstr>
      <vt:lpstr>What is our Intention?</vt:lpstr>
      <vt:lpstr>PowerPoint Presentation</vt:lpstr>
      <vt:lpstr>PROFID</vt:lpstr>
      <vt:lpstr>Analysis of existing data</vt:lpstr>
      <vt:lpstr>PowerPoint Presentation</vt:lpstr>
      <vt:lpstr>PowerPoint Presentation</vt:lpstr>
      <vt:lpstr>PowerPoint Presentation</vt:lpstr>
      <vt:lpstr>Future directions for combined risk assessment for sudden cardiac death  </vt:lpstr>
      <vt:lpstr>Ambition</vt:lpstr>
      <vt:lpstr>Challenges in Prevention of Sudden Cardiac Death in 2020  </vt:lpstr>
      <vt:lpstr>No single test alone is likely to provide adequate risk strati cation </vt:lpstr>
      <vt:lpstr>PowerPoint Presentation</vt:lpstr>
    </vt:vector>
  </TitlesOfParts>
  <Company>IF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Luptate dolor suscipisim quissit, susto odit</dc:title>
  <dc:creator>Andrea</dc:creator>
  <cp:lastModifiedBy>Mahmoud Suleiman</cp:lastModifiedBy>
  <cp:revision>614</cp:revision>
  <dcterms:created xsi:type="dcterms:W3CDTF">2009-04-24T14:14:48Z</dcterms:created>
  <dcterms:modified xsi:type="dcterms:W3CDTF">2019-11-29T10:10:26Z</dcterms:modified>
</cp:coreProperties>
</file>