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3" r:id="rId2"/>
  </p:sldMasterIdLst>
  <p:notesMasterIdLst>
    <p:notesMasterId r:id="rId49"/>
  </p:notesMasterIdLst>
  <p:sldIdLst>
    <p:sldId id="257" r:id="rId3"/>
    <p:sldId id="336" r:id="rId4"/>
    <p:sldId id="264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321" r:id="rId20"/>
    <p:sldId id="327" r:id="rId21"/>
    <p:sldId id="328" r:id="rId22"/>
    <p:sldId id="311" r:id="rId23"/>
    <p:sldId id="281" r:id="rId24"/>
    <p:sldId id="282" r:id="rId25"/>
    <p:sldId id="312" r:id="rId26"/>
    <p:sldId id="305" r:id="rId27"/>
    <p:sldId id="284" r:id="rId28"/>
    <p:sldId id="285" r:id="rId29"/>
    <p:sldId id="313" r:id="rId30"/>
    <p:sldId id="286" r:id="rId31"/>
    <p:sldId id="287" r:id="rId32"/>
    <p:sldId id="288" r:id="rId33"/>
    <p:sldId id="331" r:id="rId34"/>
    <p:sldId id="291" r:id="rId35"/>
    <p:sldId id="292" r:id="rId36"/>
    <p:sldId id="315" r:id="rId37"/>
    <p:sldId id="295" r:id="rId38"/>
    <p:sldId id="296" r:id="rId39"/>
    <p:sldId id="297" r:id="rId40"/>
    <p:sldId id="329" r:id="rId41"/>
    <p:sldId id="324" r:id="rId42"/>
    <p:sldId id="325" r:id="rId43"/>
    <p:sldId id="326" r:id="rId44"/>
    <p:sldId id="298" r:id="rId45"/>
    <p:sldId id="319" r:id="rId46"/>
    <p:sldId id="335" r:id="rId47"/>
    <p:sldId id="320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1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2500" autoAdjust="0"/>
  </p:normalViewPr>
  <p:slideViewPr>
    <p:cSldViewPr>
      <p:cViewPr varScale="1">
        <p:scale>
          <a:sx n="70" d="100"/>
          <a:sy n="70" d="100"/>
        </p:scale>
        <p:origin x="120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7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94083011500841E-2"/>
          <c:y val="4.5510428637358935E-2"/>
          <c:w val="0.97947555255399266"/>
          <c:h val="0.887670602578760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Sheet1!$A$2:$A$26</c:f>
              <c:numCache>
                <c:formatCode>General</c:formatCode>
                <c:ptCount val="25"/>
              </c:numCache>
            </c:num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212</c:v>
                </c:pt>
                <c:pt idx="1">
                  <c:v>15</c:v>
                </c:pt>
                <c:pt idx="2">
                  <c:v>405</c:v>
                </c:pt>
                <c:pt idx="3">
                  <c:v>360</c:v>
                </c:pt>
                <c:pt idx="4">
                  <c:v>31</c:v>
                </c:pt>
                <c:pt idx="5">
                  <c:v>406</c:v>
                </c:pt>
                <c:pt idx="6">
                  <c:v>370</c:v>
                </c:pt>
                <c:pt idx="7">
                  <c:v>391</c:v>
                </c:pt>
                <c:pt idx="8">
                  <c:v>3</c:v>
                </c:pt>
                <c:pt idx="9">
                  <c:v>997</c:v>
                </c:pt>
                <c:pt idx="10">
                  <c:v>464</c:v>
                </c:pt>
                <c:pt idx="11">
                  <c:v>18</c:v>
                </c:pt>
                <c:pt idx="12">
                  <c:v>816</c:v>
                </c:pt>
                <c:pt idx="13">
                  <c:v>412</c:v>
                </c:pt>
                <c:pt idx="14">
                  <c:v>278</c:v>
                </c:pt>
                <c:pt idx="15">
                  <c:v>218</c:v>
                </c:pt>
                <c:pt idx="16">
                  <c:v>772</c:v>
                </c:pt>
                <c:pt idx="17">
                  <c:v>224</c:v>
                </c:pt>
                <c:pt idx="18">
                  <c:v>804</c:v>
                </c:pt>
                <c:pt idx="19">
                  <c:v>31</c:v>
                </c:pt>
                <c:pt idx="20">
                  <c:v>313</c:v>
                </c:pt>
                <c:pt idx="21">
                  <c:v>1186</c:v>
                </c:pt>
                <c:pt idx="22">
                  <c:v>355</c:v>
                </c:pt>
                <c:pt idx="23">
                  <c:v>175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CB-4A93-902E-A138ACE76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3650080"/>
        <c:axId val="383647728"/>
      </c:barChart>
      <c:catAx>
        <c:axId val="38365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3647728"/>
        <c:crosses val="autoZero"/>
        <c:auto val="1"/>
        <c:lblAlgn val="ctr"/>
        <c:lblOffset val="100"/>
        <c:noMultiLvlLbl val="0"/>
      </c:catAx>
      <c:valAx>
        <c:axId val="3836477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83650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88614487721284E-2"/>
          <c:y val="0"/>
          <c:w val="0.7988020561817919"/>
          <c:h val="0.9199825295275592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F6-439B-94A9-CA09544FA61C}"/>
              </c:ext>
            </c:extLst>
          </c:dPt>
          <c:dLbls>
            <c:dLbl>
              <c:idx val="0"/>
              <c:layout>
                <c:manualLayout>
                  <c:x val="-0.16030537205267792"/>
                  <c:y val="9.8593503937007873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rPr>
                      <a:t>32.3%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solidFill>
                  <a:srgbClr val="FFFF00"/>
                </a:solidFill>
                <a:ln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8F6-439B-94A9-CA09544FA6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30.9%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8F6-439B-94A9-CA09544FA6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35.7%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8F6-439B-94A9-CA09544FA6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07989710545032E-2"/>
                  <c:y val="1.5625E-2"/>
                </c:manualLayout>
              </c:layout>
              <c:tx>
                <c:rich>
                  <a:bodyPr/>
                  <a:lstStyle/>
                  <a:p>
                    <a:pPr>
                      <a:defRPr b="1" i="0" baseline="0">
                        <a:solidFill>
                          <a:srgbClr val="FF0000"/>
                        </a:solidFill>
                      </a:defRPr>
                    </a:pPr>
                    <a:r>
                      <a:rPr lang="en-US" dirty="0">
                        <a:solidFill>
                          <a:srgbClr val="FFFF00"/>
                        </a:solidFill>
                      </a:rPr>
                      <a:t>1</a:t>
                    </a:r>
                    <a:r>
                      <a:rPr lang="en-US" sz="1800" b="1" i="0" u="none" strike="noStrike" kern="1200" baseline="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8F6-439B-94A9-CA09544FA61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solidFill>
                      <a:srgbClr val="FF0000"/>
                    </a:solidFill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32.299999999999997</c:v>
                </c:pt>
                <c:pt idx="1">
                  <c:v>30.9</c:v>
                </c:pt>
                <c:pt idx="2">
                  <c:v>35.700000000000003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F6-439B-94A9-CA09544FA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4615405980532066"/>
          <c:y val="0.22843651574803148"/>
          <c:w val="0.11153077008537512"/>
          <c:h val="0.44886122047244092"/>
        </c:manualLayout>
      </c:layout>
      <c:overlay val="0"/>
      <c:txPr>
        <a:bodyPr/>
        <a:lstStyle/>
        <a:p>
          <a:pPr>
            <a:defRPr b="1" i="0" baseline="0">
              <a:solidFill>
                <a:srgbClr val="FFFF00"/>
              </a:solidFill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00590551181102"/>
          <c:y val="0"/>
          <c:w val="0.64457168635170614"/>
          <c:h val="0.9668575295275592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C7-41C4-A419-E05DAD0EC17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29.2%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FC7-41C4-A419-E05DAD0EC17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30.9%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38.7%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FC7-41C4-A419-E05DAD0EC17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844324146981628E-2"/>
                  <c:y val="1.25000000000000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1.2%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FC7-41C4-A419-E05DAD0EC17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solidFill>
                      <a:srgbClr val="C00000"/>
                    </a:solidFill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38</c:v>
                </c:pt>
                <c:pt idx="1">
                  <c:v>33.6</c:v>
                </c:pt>
                <c:pt idx="2">
                  <c:v>28</c:v>
                </c:pt>
                <c:pt idx="3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FC7-41C4-A419-E05DAD0EC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942718965684839"/>
          <c:y val="7.5769502831009763E-2"/>
          <c:w val="0.51034327306308935"/>
          <c:h val="0.87765398676598272"/>
        </c:manualLayout>
      </c:layout>
      <c:pie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מכירות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2.8937858462136676E-2"/>
                  <c:y val="-7.5659036540952724E-3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07B-40C2-BD7C-DC1A33C3430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611447730878907E-3"/>
                  <c:y val="3.1486328283882196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07B-40C2-BD7C-DC1A33C3430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baseline="0">
                      <a:solidFill>
                        <a:schemeClr val="tx1"/>
                      </a:solidFill>
                    </a:defRPr>
                  </a:pPr>
                  <a:endParaRPr lang="he-IL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tx1"/>
                        </a:solidFill>
                      </a:defRPr>
                    </a:pPr>
                    <a:fld id="{75D102CF-6C0B-42B4-9469-F1E450FED415}" type="CATEGORYNAME">
                      <a:rPr lang="en-US">
                        <a:solidFill>
                          <a:schemeClr val="accent1"/>
                        </a:solidFill>
                      </a:rPr>
                      <a:pPr>
                        <a:defRPr baseline="0">
                          <a:solidFill>
                            <a:schemeClr val="tx1"/>
                          </a:solidFill>
                        </a:defRPr>
                      </a:pPr>
                      <a:t>[שם קטגוריה]</a:t>
                    </a:fld>
                    <a:r>
                      <a:rPr lang="en-US" baseline="0" dirty="0"/>
                      <a:t>, </a:t>
                    </a:r>
                    <a:fld id="{C31196AE-95E4-4AB0-856D-2FA153082630}" type="VALUE">
                      <a:rPr lang="en-US" baseline="0">
                        <a:solidFill>
                          <a:schemeClr val="accent1"/>
                        </a:solidFill>
                      </a:rPr>
                      <a:pPr>
                        <a:defRPr baseline="0">
                          <a:solidFill>
                            <a:schemeClr val="tx1"/>
                          </a:solidFill>
                        </a:defRPr>
                      </a:pPr>
                      <a:t>[ערך]</a:t>
                    </a:fld>
                    <a:endParaRPr lang="en-US" baseline="0" dirty="0"/>
                  </a:p>
                </c:rich>
              </c:tx>
              <c:spPr>
                <a:noFill/>
                <a:ln>
                  <a:solidFill>
                    <a:schemeClr val="accent1"/>
                  </a:solidFill>
                </a:ln>
                <a:effectLst/>
              </c:sp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endParaRPr lang="he-IL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גיליון1!$A$2:$A$5</c:f>
              <c:strCache>
                <c:ptCount val="4"/>
                <c:pt idx="0">
                  <c:v>Normal</c:v>
                </c:pt>
                <c:pt idx="1">
                  <c:v>40-50</c:v>
                </c:pt>
                <c:pt idx="2">
                  <c:v>30-40</c:v>
                </c:pt>
                <c:pt idx="3">
                  <c:v>&lt; 30 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31</c:v>
                </c:pt>
                <c:pt idx="3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07B-40C2-BD7C-DC1A33C34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מכירות</c:v>
                </c:pt>
              </c:strCache>
            </c:strRef>
          </c:tx>
          <c:dLbls>
            <c:dLbl>
              <c:idx val="0"/>
              <c:layout>
                <c:manualLayout>
                  <c:x val="-2.8937858462136676E-2"/>
                  <c:y val="-7.5659036540952724E-3"/>
                </c:manualLayout>
              </c:layout>
              <c:tx>
                <c:rich>
                  <a:bodyPr/>
                  <a:lstStyle/>
                  <a:p>
                    <a:fld id="{B509AB75-6961-403B-A816-6D268B43DB3C}" type="CATEGORYNAME">
                      <a:rPr lang="en-US" baseline="0">
                        <a:solidFill>
                          <a:schemeClr val="tx1"/>
                        </a:solidFill>
                      </a:rPr>
                      <a:pPr/>
                      <a:t>[שם קטגוריה]</a:t>
                    </a:fld>
                    <a:r>
                      <a:rPr lang="en-US" baseline="0" dirty="0"/>
                      <a:t>, </a:t>
                    </a:r>
                    <a:fld id="{DDC08228-4537-40FD-BCC3-C445A45CC8CE}" type="VALUE">
                      <a:rPr lang="en-US" baseline="0">
                        <a:solidFill>
                          <a:schemeClr val="tx1"/>
                        </a:solidFill>
                      </a:rPr>
                      <a:pPr/>
                      <a:t>[ערך]</a:t>
                    </a:fld>
                    <a:endParaRPr lang="en-US" baseline="0" dirty="0"/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006-4404-B65D-6C40521C11D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2974044948822357E-2"/>
                  <c:y val="8.0619272086869309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06-4404-B65D-6C40521C11D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baseline="0">
                      <a:solidFill>
                        <a:schemeClr val="tx1"/>
                      </a:solidFill>
                    </a:defRPr>
                  </a:pPr>
                  <a:endParaRPr lang="he-IL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aseline="0">
                      <a:solidFill>
                        <a:srgbClr val="FF0000"/>
                      </a:solidFill>
                    </a:defRPr>
                  </a:pPr>
                  <a:endParaRPr lang="he-IL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endParaRPr lang="he-IL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גיליון1!$A$2:$A$5</c:f>
              <c:strCache>
                <c:ptCount val="4"/>
                <c:pt idx="0">
                  <c:v>Normal</c:v>
                </c:pt>
                <c:pt idx="1">
                  <c:v>40-50</c:v>
                </c:pt>
                <c:pt idx="2">
                  <c:v>30-40</c:v>
                </c:pt>
                <c:pt idx="3">
                  <c:v>&lt; 30 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6.9</c:v>
                </c:pt>
                <c:pt idx="1">
                  <c:v>6.4</c:v>
                </c:pt>
                <c:pt idx="2">
                  <c:v>35.9</c:v>
                </c:pt>
                <c:pt idx="3">
                  <c:v>50.8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06-4404-B65D-6C40521C1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6628130974368946"/>
                  <c:y val="-0.2298383960745588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128133674648687E-2"/>
                  <c:y val="4.631569602970162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גיליון1!$A$2:$A$7</c:f>
              <c:strCache>
                <c:ptCount val="6"/>
                <c:pt idx="0">
                  <c:v>CAD</c:v>
                </c:pt>
                <c:pt idx="1">
                  <c:v>NIDCM</c:v>
                </c:pt>
                <c:pt idx="2">
                  <c:v>HCMP</c:v>
                </c:pt>
                <c:pt idx="3">
                  <c:v>ARVD</c:v>
                </c:pt>
                <c:pt idx="4">
                  <c:v>CONGENITAL </c:v>
                </c:pt>
                <c:pt idx="5">
                  <c:v>Primary Electrical Dis </c:v>
                </c:pt>
              </c:strCache>
            </c:str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73</c:v>
                </c:pt>
                <c:pt idx="1">
                  <c:v>21</c:v>
                </c:pt>
                <c:pt idx="2">
                  <c:v>5.4</c:v>
                </c:pt>
                <c:pt idx="3">
                  <c:v>0.6</c:v>
                </c:pt>
                <c:pt idx="4">
                  <c:v>2.4</c:v>
                </c:pt>
                <c:pt idx="5">
                  <c:v>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21-4500-AF3A-BE5C98B3B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FREQVF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30.88</c:v>
                </c:pt>
                <c:pt idx="1">
                  <c:v>22.07</c:v>
                </c:pt>
                <c:pt idx="2">
                  <c:v>9.18</c:v>
                </c:pt>
                <c:pt idx="3">
                  <c:v>3.43</c:v>
                </c:pt>
                <c:pt idx="4">
                  <c:v>2.5299999999999998</c:v>
                </c:pt>
                <c:pt idx="5">
                  <c:v>2.44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C3-4F19-B2F2-27899933F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3644592"/>
        <c:axId val="383644984"/>
      </c:barChart>
      <c:catAx>
        <c:axId val="383644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3644984"/>
        <c:crosses val="autoZero"/>
        <c:auto val="1"/>
        <c:lblAlgn val="ctr"/>
        <c:lblOffset val="100"/>
        <c:noMultiLvlLbl val="0"/>
      </c:catAx>
      <c:valAx>
        <c:axId val="3836449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83644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1"/>
          </a:solidFill>
        </a:defRPr>
      </a:pPr>
      <a:endParaRPr lang="he-I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70083600661033E-2"/>
          <c:y val="0.14087575149629961"/>
          <c:w val="0.45404709827938167"/>
          <c:h val="0.825597999806891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FREQ</c:v>
                </c:pt>
              </c:strCache>
            </c:strRef>
          </c:tx>
          <c:dPt>
            <c:idx val="1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64-4BDD-89CF-B6EF63CAAFD5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64-4BDD-89CF-B6EF63CAAFD5}"/>
              </c:ext>
            </c:extLst>
          </c:dPt>
          <c:dLbls>
            <c:dLbl>
              <c:idx val="0"/>
              <c:layout>
                <c:manualLayout>
                  <c:x val="-0.10621613938320579"/>
                  <c:y val="0.12189366713951331"/>
                </c:manualLayout>
              </c:layout>
              <c:tx>
                <c:rich>
                  <a:bodyPr/>
                  <a:lstStyle/>
                  <a:p>
                    <a:fld id="{F03B32A6-1305-4ECB-8BC2-B338A09C8E90}" type="CATEGORYNAME">
                      <a:rPr lang="en-US" sz="1200">
                        <a:solidFill>
                          <a:schemeClr val="bg1"/>
                        </a:solidFill>
                      </a:rPr>
                      <a:pPr/>
                      <a:t>[שם קטגוריה]</a:t>
                    </a:fld>
                    <a:r>
                      <a:rPr lang="en-US" sz="1200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9DDE7754-E2E4-42D9-B973-38AE844C00FB}" type="VALUE">
                      <a:rPr lang="en-US" sz="1200" baseline="0">
                        <a:solidFill>
                          <a:schemeClr val="bg1"/>
                        </a:solidFill>
                      </a:rPr>
                      <a:pPr/>
                      <a:t>[ערך]</a:t>
                    </a:fld>
                    <a:endParaRPr lang="en-US" sz="1200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87938703978426"/>
                      <c:h val="0.300383544936853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D70FF48-07C5-4715-B6D2-6C0E379BDB76}" type="CATEGORYNAME">
                      <a:rPr lang="en-US" sz="1200"/>
                      <a:pPr/>
                      <a:t>[שם קטגוריה]</a:t>
                    </a:fld>
                    <a:r>
                      <a:rPr lang="en-US" sz="1200" baseline="0" dirty="0"/>
                      <a:t>, </a:t>
                    </a:r>
                    <a:fld id="{F25FCDC1-EEEC-4E20-AC62-98C024625C0D}" type="VALUE">
                      <a:rPr lang="en-US" sz="1200" baseline="0"/>
                      <a:pPr/>
                      <a:t>[ערך]</a:t>
                    </a:fld>
                    <a:endParaRPr lang="en-US" sz="1200" baseline="0" dirty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264-4BDD-89CF-B6EF63CAAFD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259922717993584"/>
                  <c:y val="-0.15679333412533622"/>
                </c:manualLayout>
              </c:layout>
              <c:tx>
                <c:rich>
                  <a:bodyPr/>
                  <a:lstStyle/>
                  <a:p>
                    <a:fld id="{4EFE65D8-799F-4EC9-8F29-467A8E804546}" type="CATEGORYNAME">
                      <a:rPr lang="en-US" sz="1200"/>
                      <a:pPr/>
                      <a:t>[שם קטגוריה]</a:t>
                    </a:fld>
                    <a:r>
                      <a:rPr lang="en-US" sz="1200" baseline="0" dirty="0"/>
                      <a:t>, </a:t>
                    </a:r>
                    <a:fld id="{2A03D58D-8412-48F7-9CF3-CCA5E6861030}" type="VALUE">
                      <a:rPr lang="en-US" sz="1200" baseline="0"/>
                      <a:pPr/>
                      <a:t>[ערך]</a:t>
                    </a:fld>
                    <a:endParaRPr lang="en-US" sz="12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264-4BDD-89CF-B6EF63CAAFD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0286833598009808"/>
                  <c:y val="0.13712726143709433"/>
                </c:manualLayout>
              </c:layout>
              <c:tx>
                <c:rich>
                  <a:bodyPr/>
                  <a:lstStyle/>
                  <a:p>
                    <a:fld id="{79FA8F99-6CCA-4B2D-AF96-FBEFF0DDFC85}" type="CATEGORYNAME">
                      <a:rPr lang="en-US" sz="1200"/>
                      <a:pPr/>
                      <a:t>[שם קטגוריה]</a:t>
                    </a:fld>
                    <a:r>
                      <a:rPr lang="en-US" sz="1200" baseline="0" dirty="0"/>
                      <a:t>, </a:t>
                    </a:r>
                    <a:fld id="{86C0750C-4AD5-4E28-8763-9B307251D485}" type="VALUE">
                      <a:rPr lang="en-US" sz="1200" baseline="0"/>
                      <a:pPr/>
                      <a:t>[ערך]</a:t>
                    </a:fld>
                    <a:endParaRPr lang="en-US" sz="12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264-4BDD-89CF-B6EF63CAAFD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1.5832300476329348E-2"/>
                  <c:y val="6.6406923219792483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264-4BDD-89CF-B6EF63CAAFD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solidFill>
                      <a:srgbClr val="FF0000"/>
                    </a:solidFill>
                  </a:defRPr>
                </a:pPr>
                <a:endParaRPr lang="he-I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SINGLE CHAMBER</c:v>
                </c:pt>
                <c:pt idx="1">
                  <c:v>DUAL CHAMBER</c:v>
                </c:pt>
                <c:pt idx="2">
                  <c:v>CRT-D</c:v>
                </c:pt>
                <c:pt idx="3">
                  <c:v>CRTD WITH PLUG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15.38</c:v>
                </c:pt>
                <c:pt idx="1">
                  <c:v>28.83</c:v>
                </c:pt>
                <c:pt idx="2">
                  <c:v>38.340000000000003</c:v>
                </c:pt>
                <c:pt idx="3">
                  <c:v>17.46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264-4BDD-89CF-B6EF63CAA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70083600661033E-2"/>
          <c:y val="0.14087575149629961"/>
          <c:w val="0.45404709827938167"/>
          <c:h val="0.825597999806891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FREQ</c:v>
                </c:pt>
              </c:strCache>
            </c:strRef>
          </c:tx>
          <c:explosion val="1"/>
          <c:dPt>
            <c:idx val="1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71-4CE7-95AE-A01DD0B6657E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71-4CE7-95AE-A01DD0B6657E}"/>
              </c:ext>
            </c:extLst>
          </c:dPt>
          <c:dLbls>
            <c:dLbl>
              <c:idx val="0"/>
              <c:layout>
                <c:manualLayout>
                  <c:x val="-0.17134608400174825"/>
                  <c:y val="0.17646397874983583"/>
                </c:manualLayout>
              </c:layout>
              <c:tx>
                <c:rich>
                  <a:bodyPr/>
                  <a:lstStyle/>
                  <a:p>
                    <a:fld id="{8B8FAD14-B11D-4D38-8D67-258E83609A93}" type="CATEGORYNAME">
                      <a:rPr lang="en-US" sz="1200">
                        <a:solidFill>
                          <a:schemeClr val="bg1"/>
                        </a:solidFill>
                      </a:rPr>
                      <a:pPr/>
                      <a:t>[שם קטגוריה]</a:t>
                    </a:fld>
                    <a:r>
                      <a:rPr lang="en-US" sz="1200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3FF25E14-BDE9-4101-91F4-76F1EAA6E343}" type="VALUE">
                      <a:rPr lang="en-US" sz="1200" baseline="0">
                        <a:solidFill>
                          <a:schemeClr val="bg1"/>
                        </a:solidFill>
                      </a:rPr>
                      <a:pPr/>
                      <a:t>[ערך]</a:t>
                    </a:fld>
                    <a:endParaRPr lang="en-US" sz="1200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14D5D1C-DB2A-48CB-BC7F-1E72D26BB3F0}" type="CATEGORYNAME">
                      <a:rPr lang="en-US" sz="1200"/>
                      <a:pPr/>
                      <a:t>[שם קטגוריה]</a:t>
                    </a:fld>
                    <a:r>
                      <a:rPr lang="en-US" sz="1200" baseline="0" dirty="0"/>
                      <a:t>, </a:t>
                    </a:r>
                    <a:fld id="{BE5600A0-C361-407F-9ED1-7EB4379803E7}" type="VALUE">
                      <a:rPr lang="en-US" sz="1200" baseline="0"/>
                      <a:pPr/>
                      <a:t>[ערך]</a:t>
                    </a:fld>
                    <a:endParaRPr lang="en-US" sz="12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84920A2-2468-4F38-80AC-9F65B7FED425}" type="CATEGORYNAME">
                      <a:rPr lang="en-US" sz="1200" baseline="0"/>
                      <a:pPr/>
                      <a:t>[שם קטגוריה]</a:t>
                    </a:fld>
                    <a:r>
                      <a:rPr lang="en-US" sz="1200" baseline="0" dirty="0"/>
                      <a:t>, </a:t>
                    </a:r>
                    <a:fld id="{2EE39728-DCE2-4B90-89C5-0FC0CFBF8B0F}" type="VALUE">
                      <a:rPr lang="en-US" sz="1200" baseline="0"/>
                      <a:pPr/>
                      <a:t>[ערך]</a:t>
                    </a:fld>
                    <a:endParaRPr lang="en-US" sz="12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9236368884319934E-2"/>
                  <c:y val="4.7944791761046178E-2"/>
                </c:manualLayout>
              </c:layout>
              <c:tx>
                <c:rich>
                  <a:bodyPr/>
                  <a:lstStyle/>
                  <a:p>
                    <a:fld id="{E794D4E0-1CE1-43C9-BFD2-81C5EF272887}" type="CATEGORYNAME">
                      <a:rPr lang="en-US" sz="1200"/>
                      <a:pPr/>
                      <a:t>[שם קטגוריה]</a:t>
                    </a:fld>
                    <a:r>
                      <a:rPr lang="en-US" sz="1200" baseline="0" dirty="0"/>
                      <a:t>, </a:t>
                    </a:r>
                    <a:fld id="{E4917094-D1B1-4363-81E0-A2B531459ED1}" type="VALUE">
                      <a:rPr lang="en-US" sz="1200" baseline="0"/>
                      <a:pPr/>
                      <a:t>[ערך]</a:t>
                    </a:fld>
                    <a:endParaRPr lang="en-US" sz="12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9.8589967920676577E-2"/>
                  <c:y val="6.6403064691492324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F71-4CE7-95AE-A01DD0B6657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solidFill>
                      <a:srgbClr val="FF0000"/>
                    </a:solidFill>
                  </a:defRPr>
                </a:pPr>
                <a:endParaRPr lang="he-I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SINGLE CHAMBER</c:v>
                </c:pt>
                <c:pt idx="1">
                  <c:v>DUAL CHAMBER</c:v>
                </c:pt>
                <c:pt idx="2">
                  <c:v>CRT-D</c:v>
                </c:pt>
                <c:pt idx="3">
                  <c:v>CRTD WITH PLUG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32</c:v>
                </c:pt>
                <c:pt idx="1">
                  <c:v>35</c:v>
                </c:pt>
                <c:pt idx="2">
                  <c:v>25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F71-4CE7-95AE-A01DD0B665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0.50891</cdr:x>
      <cdr:y>0.82135</cdr:y>
    </cdr:from>
    <cdr:to>
      <cdr:x>0.95061</cdr:x>
      <cdr:y>0.92608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2862304" y="4103428"/>
          <a:ext cx="248429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en-US"/>
          </a:defPPr>
          <a:lvl1pPr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5pPr>
          <a:lvl6pPr marL="2286000" algn="r" defTabSz="914400" rtl="1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6pPr>
          <a:lvl7pPr marL="2743200" algn="r" defTabSz="914400" rtl="1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7pPr>
          <a:lvl8pPr marL="3200400" algn="r" defTabSz="914400" rtl="1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8pPr>
          <a:lvl9pPr marL="3657600" algn="r" defTabSz="914400" rtl="1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9pPr>
        </a:lstStyle>
        <a:p xmlns:a="http://schemas.openxmlformats.org/drawingml/2006/main">
          <a:pPr algn="just"/>
          <a:r>
            <a:rPr lang="en-US" sz="2000" b="1" dirty="0" smtClean="0">
              <a:solidFill>
                <a:srgbClr val="FFFF00"/>
              </a:solidFill>
            </a:rPr>
            <a:t>7/2010-6/2011    </a:t>
          </a:r>
          <a:r>
            <a:rPr lang="en-US" sz="2800" b="1" dirty="0" smtClean="0">
              <a:solidFill>
                <a:srgbClr val="FFFF00"/>
              </a:solidFill>
            </a:rPr>
            <a:t> </a:t>
          </a:r>
          <a:endParaRPr lang="he-IL" sz="2800" b="1" dirty="0">
            <a:solidFill>
              <a:srgbClr val="FFFF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C782A42-8F39-4B6E-8DCF-9BE72BE0F01E}" type="datetimeFigureOut">
              <a:rPr lang="he-IL" smtClean="0"/>
              <a:t>א'/כסלו/תש"פ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CCD2BBD-7876-4B24-97F8-30BB1547553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6076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Thank Dr Chinitz and staff and </a:t>
            </a:r>
            <a:r>
              <a:rPr lang="en-US" dirty="0" err="1" smtClean="0"/>
              <a:t>Biotronik</a:t>
            </a:r>
            <a:r>
              <a:rPr lang="en-US" dirty="0" smtClean="0"/>
              <a:t> for</a:t>
            </a:r>
            <a:r>
              <a:rPr lang="en-US" baseline="0" dirty="0" smtClean="0"/>
              <a:t> the invitation to come back … </a:t>
            </a:r>
            <a:endParaRPr lang="en-US" dirty="0" smtClean="0"/>
          </a:p>
          <a:p>
            <a:pPr algn="l" rtl="0"/>
            <a:r>
              <a:rPr lang="en-US" dirty="0" smtClean="0"/>
              <a:t>I will present to you a seven year continuous registry of ICDS in Israel as a mean to learn about contemporary real world practice</a:t>
            </a:r>
            <a:r>
              <a:rPr lang="en-US" baseline="0" dirty="0" smtClean="0"/>
              <a:t> , </a:t>
            </a:r>
            <a:r>
              <a:rPr lang="en-US" dirty="0" smtClean="0"/>
              <a:t> and how we used it to answer several</a:t>
            </a:r>
            <a:r>
              <a:rPr lang="en-US" baseline="0" dirty="0" smtClean="0"/>
              <a:t> ongoing debates in ICD practice . </a:t>
            </a:r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D2BBD-7876-4B24-97F8-30BB15475530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6956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B2831-609F-485C-8035-B28048C93F2F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573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3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37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Appropriate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ICD shock: 1.1 % per year (primary prevention) 3.8% per year sec prevention </a:t>
            </a:r>
          </a:p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If we look at shocks as true salvage there will be 95% of patients of the primary prevention group that will reach EOL without life saving therapies </a:t>
            </a:r>
          </a:p>
          <a:p>
            <a:pPr algn="l"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Rates of “life saving” shocks in our study is significantly lower than reported in the literature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9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2600 </a:t>
            </a:r>
            <a:r>
              <a:rPr lang="en-US" dirty="0" err="1"/>
              <a:t>pts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2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Cannot exclude underreporting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7DFC-B8F0-449E-9E0A-47F5F0147764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1001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Our data support ICDS in Ischemic CMP at NYHA I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D2BBD-7876-4B24-97F8-30BB15475530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2909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D2BBD-7876-4B24-97F8-30BB15475530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1098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38000 initial implant for prim prevention (25% women ) NCDR database </a:t>
            </a:r>
          </a:p>
          <a:p>
            <a:pPr algn="l" rtl="0"/>
            <a:r>
              <a:rPr lang="en-US" dirty="0" smtClean="0"/>
              <a:t>Same</a:t>
            </a:r>
            <a:r>
              <a:rPr lang="en-US" baseline="0" dirty="0" smtClean="0"/>
              <a:t> age </a:t>
            </a:r>
          </a:p>
          <a:p>
            <a:pPr algn="l" rtl="0"/>
            <a:r>
              <a:rPr lang="en-US" dirty="0" smtClean="0"/>
              <a:t>It has been shown in several studies as well as </a:t>
            </a:r>
            <a:r>
              <a:rPr lang="en-US" dirty="0" err="1" smtClean="0"/>
              <a:t>metaanalyses</a:t>
            </a:r>
            <a:r>
              <a:rPr lang="en-US" dirty="0" smtClean="0"/>
              <a:t> that ICD benefit is lower</a:t>
            </a:r>
            <a:r>
              <a:rPr lang="en-US" baseline="0" dirty="0" smtClean="0"/>
              <a:t> in women )</a:t>
            </a:r>
          </a:p>
          <a:p>
            <a:pPr algn="l" rtl="0"/>
            <a:r>
              <a:rPr lang="en-US" baseline="0" dirty="0" smtClean="0"/>
              <a:t>less likely to die of SCD or device treatable conditions </a:t>
            </a:r>
          </a:p>
          <a:p>
            <a:pPr algn="l" rtl="0"/>
            <a:r>
              <a:rPr lang="en-US" baseline="0" dirty="0" smtClean="0"/>
              <a:t>Complication rate is higher </a:t>
            </a:r>
            <a:endParaRPr lang="he-IL" dirty="0" smtClean="0"/>
          </a:p>
          <a:p>
            <a:pPr algn="l" rtl="0"/>
            <a:endParaRPr lang="en-US" baseline="0" dirty="0" smtClean="0"/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D2BBD-7876-4B24-97F8-30BB15475530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2455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B2831-609F-485C-8035-B28048C93F2F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4129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6EF588-F78F-B24C-A92A-D83694B94CC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93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real-world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setting,womenimplanted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anICDdiffer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significantly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frommenin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their baseline characteristics and in the</a:t>
            </a:r>
          </a:p>
          <a:p>
            <a:pPr algn="l"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of CRTD devices. These, however, did not translate into outcome differences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D2BBD-7876-4B24-97F8-30BB15475530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5703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CKD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is associated with adverse prognosis after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ICD implantation with several series reporting no benefit  </a:t>
            </a:r>
          </a:p>
          <a:p>
            <a:pPr algn="l" rtl="0"/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We demonstrated lower benefit of ICD  in the presence of severe CKD, but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not after CRTD implantation. GFR decreased in patients with ICD, but not in CRTD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6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95 </a:t>
            </a:r>
            <a:r>
              <a:rPr lang="en-US" dirty="0" err="1"/>
              <a:t>pts</a:t>
            </a:r>
            <a:r>
              <a:rPr lang="en-US" dirty="0"/>
              <a:t> with severe CKD (GFR&lt; 30) </a:t>
            </a:r>
          </a:p>
          <a:p>
            <a:pPr algn="l" rtl="0"/>
            <a:r>
              <a:rPr lang="en-US" dirty="0"/>
              <a:t>49 </a:t>
            </a:r>
            <a:r>
              <a:rPr lang="en-US" dirty="0" err="1"/>
              <a:t>pts</a:t>
            </a:r>
            <a:r>
              <a:rPr lang="en-US" dirty="0"/>
              <a:t> on dialysis </a:t>
            </a:r>
          </a:p>
          <a:p>
            <a:pPr algn="l" rtl="0"/>
            <a:r>
              <a:rPr lang="en-US" dirty="0"/>
              <a:t>There was no difference between severe CKD and dialysis </a:t>
            </a:r>
            <a:r>
              <a:rPr lang="en-US" dirty="0" err="1"/>
              <a:t>pts</a:t>
            </a:r>
            <a:r>
              <a:rPr lang="en-US" dirty="0"/>
              <a:t> as far as survival or therapies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76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The role of</a:t>
            </a:r>
            <a:r>
              <a:rPr lang="en-US" baseline="0" dirty="0" smtClean="0"/>
              <a:t> the evidence review committee of the 2017 guideline group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D2BBD-7876-4B24-97F8-30BB15475530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53789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Wingdings" pitchFamily="2" charset="2"/>
              <a:buChar char="Ø"/>
            </a:pPr>
            <a:r>
              <a:rPr lang="en-US" dirty="0"/>
              <a:t>75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  <a:p>
            <a:pPr marL="171450" indent="-171450" algn="l" rtl="0">
              <a:buFont typeface="Wingdings" pitchFamily="2" charset="2"/>
              <a:buChar char="Ø"/>
            </a:pPr>
            <a:r>
              <a:rPr lang="en-US" dirty="0"/>
              <a:t>CRT attenuated the difference in mortality</a:t>
            </a:r>
            <a:r>
              <a:rPr lang="en-US" baseline="0" dirty="0"/>
              <a:t> between the aged and the others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7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Complication rate was similar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13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8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Very </a:t>
            </a:r>
            <a:r>
              <a:rPr lang="en-US" dirty="0" err="1" smtClean="0"/>
              <a:t>hottopic</a:t>
            </a:r>
            <a:r>
              <a:rPr lang="en-US" baseline="0" dirty="0" smtClean="0"/>
              <a:t> in the past after several early series that showed increased mortality with high DFTS </a:t>
            </a:r>
          </a:p>
          <a:p>
            <a:pPr algn="l" rtl="0"/>
            <a:r>
              <a:rPr lang="en-US" baseline="0" dirty="0" smtClean="0"/>
              <a:t>Followed by many registries and small studies that questioned the value and safety of VF testing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D2BBD-7876-4B24-97F8-30BB15475530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4007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Practice of VF testing has been questions due to lack of relevance with contemporary devices </a:t>
            </a:r>
            <a:r>
              <a:rPr lang="en-US" dirty="0" err="1" smtClean="0"/>
              <a:t>ans</a:t>
            </a:r>
            <a:r>
              <a:rPr lang="en-US" baseline="0" dirty="0" smtClean="0"/>
              <a:t> the risk of testing </a:t>
            </a:r>
            <a:endParaRPr lang="en-US" dirty="0" smtClean="0"/>
          </a:p>
          <a:p>
            <a:pPr algn="l" rtl="0"/>
            <a:r>
              <a:rPr lang="en-US" dirty="0" smtClean="0"/>
              <a:t>The Simple and the Nordic ICD trials buried the practice of DFT testing . </a:t>
            </a:r>
          </a:p>
          <a:p>
            <a:pPr algn="l" rtl="0"/>
            <a:r>
              <a:rPr lang="en-US" dirty="0" smtClean="0"/>
              <a:t> Overall rate</a:t>
            </a:r>
            <a:r>
              <a:rPr lang="en-US" baseline="0" dirty="0" smtClean="0"/>
              <a:t> of VF testing in replacements 3% is an issue for concern . </a:t>
            </a:r>
          </a:p>
          <a:p>
            <a:pPr algn="l" rtl="0"/>
            <a:r>
              <a:rPr lang="en-US" baseline="0" dirty="0" smtClean="0"/>
              <a:t>We are conducting the Simpler trial for replacements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608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0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3731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r>
              <a:rPr lang="en-US" dirty="0"/>
              <a:t>Good will of centers and companies , reps are present in all high power implantations in </a:t>
            </a:r>
            <a:r>
              <a:rPr lang="en-US" dirty="0" smtClean="0"/>
              <a:t>Israel</a:t>
            </a:r>
          </a:p>
          <a:p>
            <a:pPr algn="l" rtl="0"/>
            <a:r>
              <a:rPr lang="en-US" dirty="0" smtClean="0"/>
              <a:t>Aimed to get real life data on pertinent issues in the world of ICDS</a:t>
            </a:r>
          </a:p>
          <a:p>
            <a:pPr algn="l" rtl="0"/>
            <a:r>
              <a:rPr lang="en-US" dirty="0" smtClean="0"/>
              <a:t>All ICD  implantations are pre authorized so you cannot bypass the guidelines</a:t>
            </a:r>
            <a:r>
              <a:rPr lang="en-US" baseline="0" dirty="0" smtClean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B118B7-2817-4E71-B727-832F1C10008B}" type="slidenum">
              <a:rPr lang="he-IL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725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into device type</a:t>
            </a:r>
            <a:r>
              <a:rPr lang="en-US" baseline="0" dirty="0"/>
              <a:t> over the years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082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66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Dual coil commonly used for allegedly lower DFTS </a:t>
            </a:r>
          </a:p>
          <a:p>
            <a:pPr algn="l" rtl="0"/>
            <a:r>
              <a:rPr lang="en-US" dirty="0" smtClean="0"/>
              <a:t>We</a:t>
            </a:r>
            <a:r>
              <a:rPr lang="en-US" baseline="0" dirty="0" smtClean="0"/>
              <a:t> came to realize that it affects extraction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B2831-609F-485C-8035-B28048C93F2F}" type="slidenum">
              <a:rPr lang="he-IL" smtClean="0"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5893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The use</a:t>
            </a:r>
            <a:r>
              <a:rPr lang="en-US" baseline="0" dirty="0" smtClean="0"/>
              <a:t> of single coil ICD leads is increasing despite decreasing use of DFT testing . </a:t>
            </a:r>
          </a:p>
          <a:p>
            <a:pPr algn="l" rtl="0"/>
            <a:r>
              <a:rPr lang="en-US" baseline="0" dirty="0" smtClean="0"/>
              <a:t>This trend does not increase the long term risk 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B2831-609F-485C-8035-B28048C93F2F}" type="slidenum">
              <a:rPr lang="he-IL" smtClean="0"/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0509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D2BBD-7876-4B24-97F8-30BB15475530}" type="slidenum">
              <a:rPr lang="he-IL" smtClean="0"/>
              <a:t>42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8869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49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7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ICD Implantations are preauthorized so we have to stick to guidelines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2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73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53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38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3743D-D028-4F8E-8B96-29C27D80A524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6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3946525"/>
            <a:ext cx="8185150" cy="946150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altLang="en-US" sz="2600" smtClean="0">
              <a:solidFill>
                <a:srgbClr val="DDDDDD"/>
              </a:solidFill>
              <a:ea typeface="ヒラギノ角ゴ Pro W3"/>
              <a:cs typeface="ヒラギノ角ゴ Pro W3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altLang="en-US" sz="2600" smtClean="0">
              <a:solidFill>
                <a:srgbClr val="DDDDDD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5" y="1424186"/>
            <a:ext cx="7589837" cy="615553"/>
          </a:xfrm>
          <a:extLst/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he-IL" noProof="0" smtClean="0"/>
              <a:t>לחץ כדי לערוך סגנון כותרת של תבנית בסיס</a:t>
            </a:r>
            <a:endParaRPr lang="en-US" noProof="0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24213"/>
            <a:ext cx="8185150" cy="889000"/>
          </a:xfrm>
          <a:extLst/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pPr lvl="0"/>
            <a:r>
              <a:rPr lang="he-IL" noProof="0" smtClean="0"/>
              <a:t>לחץ כדי לערוך סגנון כותרת משנה של תבנית בסיס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9495835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4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6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pic>
        <p:nvPicPr>
          <p:cNvPr id="17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9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38313"/>
            <a:ext cx="3811588" cy="4665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38313"/>
            <a:ext cx="3811587" cy="4665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pic>
        <p:nvPicPr>
          <p:cNvPr id="18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pic>
        <p:nvPicPr>
          <p:cNvPr id="20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pic>
        <p:nvPicPr>
          <p:cNvPr id="16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5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pic>
        <p:nvPicPr>
          <p:cNvPr id="18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6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pic>
        <p:nvPicPr>
          <p:cNvPr id="11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pic>
        <p:nvPicPr>
          <p:cNvPr id="10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458788"/>
            <a:ext cx="1943100" cy="5945187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pic>
        <p:nvPicPr>
          <p:cNvPr id="10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22813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כותרת וטבל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75575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738313"/>
            <a:ext cx="7775575" cy="4665662"/>
          </a:xfrm>
        </p:spPr>
        <p:txBody>
          <a:bodyPr/>
          <a:lstStyle/>
          <a:p>
            <a:pPr lvl="0"/>
            <a:r>
              <a:rPr lang="he-IL" noProof="0" smtClean="0"/>
              <a:t>לחץ על הסמל כדי להוסיף טבלה</a:t>
            </a:r>
          </a:p>
        </p:txBody>
      </p:sp>
      <p:pic>
        <p:nvPicPr>
          <p:cNvPr id="17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75575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38313"/>
            <a:ext cx="7775575" cy="4665662"/>
          </a:xfrm>
        </p:spPr>
        <p:txBody>
          <a:bodyPr/>
          <a:lstStyle/>
          <a:p>
            <a:pPr lvl="0"/>
            <a:r>
              <a:rPr lang="he-IL" noProof="0" smtClean="0"/>
              <a:t>לחץ על הסמל כדי להוסיף תרשים</a:t>
            </a:r>
          </a:p>
        </p:txBody>
      </p:sp>
      <p:pic>
        <p:nvPicPr>
          <p:cNvPr id="17" name="Picture 2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1134472" cy="96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79551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9551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9127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63630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12214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88687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786696139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56475090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2625" y="2624138"/>
            <a:ext cx="7781925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he-IL" altLang="en-US" smtClean="0"/>
              <a:t>לחץ כדי לערוך סגנון כותרת של תבנית בסיס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724400"/>
            <a:ext cx="7781925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he-IL" altLang="en-US" smtClean="0"/>
              <a:t>לחץ כדי לערוך סגנון כותרת משנה של תבנית בסיס</a:t>
            </a:r>
            <a:endParaRPr lang="en-US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144000" cy="917222"/>
            <a:chOff x="0" y="2892778"/>
            <a:chExt cx="9144000" cy="917222"/>
          </a:xfrm>
        </p:grpSpPr>
        <p:sp>
          <p:nvSpPr>
            <p:cNvPr id="6" name="Rectangle 5"/>
            <p:cNvSpPr/>
            <p:nvPr userDrawn="1"/>
          </p:nvSpPr>
          <p:spPr bwMode="auto">
            <a:xfrm>
              <a:off x="0" y="2892778"/>
              <a:ext cx="9144000" cy="91722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FFFFFF"/>
                </a:solidFill>
                <a:ea typeface="ＭＳ Ｐゴシック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21"/>
            <a:stretch/>
          </p:blipFill>
          <p:spPr bwMode="auto">
            <a:xfrm>
              <a:off x="1058333" y="2921002"/>
              <a:ext cx="6984294" cy="87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7589" y="6146800"/>
            <a:ext cx="856091" cy="69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9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55575"/>
            <a:ext cx="77692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סגנון כותרת של תבנית בסיס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457" y="155679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סגנונות טקסט של תבנית בסיס</a:t>
            </a:r>
          </a:p>
          <a:p>
            <a:pPr lvl="1"/>
            <a:r>
              <a:rPr lang="he-IL" altLang="en-US" smtClean="0"/>
              <a:t>רמה שנייה</a:t>
            </a:r>
          </a:p>
          <a:p>
            <a:pPr lvl="2"/>
            <a:r>
              <a:rPr lang="he-IL" altLang="en-US" smtClean="0"/>
              <a:t>רמה שלישית</a:t>
            </a:r>
          </a:p>
          <a:p>
            <a:pPr lvl="3"/>
            <a:r>
              <a:rPr lang="he-IL" altLang="en-US" smtClean="0"/>
              <a:t>רמה רביעית</a:t>
            </a:r>
          </a:p>
          <a:p>
            <a:pPr lvl="4"/>
            <a:r>
              <a:rPr lang="he-IL" altLang="en-US" smtClean="0"/>
              <a:t>רמה חמישית</a:t>
            </a:r>
            <a:endParaRPr lang="en-US" altLang="en-US" smtClean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0"/>
          <a:stretch/>
        </p:blipFill>
        <p:spPr bwMode="auto">
          <a:xfrm>
            <a:off x="4261293" y="6392852"/>
            <a:ext cx="614002" cy="4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6448926" y="6322477"/>
            <a:ext cx="2770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he-IL" altLang="en-US" sz="1600" b="1" dirty="0"/>
              <a:t>מרכז הלב המשולב ע"ש </a:t>
            </a:r>
            <a:r>
              <a:rPr lang="he-IL" altLang="en-US" sz="1600" b="1" dirty="0" err="1"/>
              <a:t>יסלזון</a:t>
            </a:r>
            <a:endParaRPr lang="en-US" altLang="en-US" sz="1600" b="1" dirty="0"/>
          </a:p>
          <a:p>
            <a:pPr algn="ctr" eaLnBrk="1" hangingPunct="1"/>
            <a:r>
              <a:rPr lang="he-IL" altLang="en-US" sz="1600" b="1" dirty="0"/>
              <a:t>מרכז </a:t>
            </a:r>
            <a:r>
              <a:rPr lang="he-IL" altLang="en-US" sz="1600" b="1"/>
              <a:t>רפואי </a:t>
            </a:r>
            <a:r>
              <a:rPr lang="he-IL" altLang="en-US" sz="1600" b="1" smtClean="0"/>
              <a:t>שערי </a:t>
            </a:r>
            <a:r>
              <a:rPr lang="he-IL" altLang="en-US" sz="1600" b="1" dirty="0" smtClean="0"/>
              <a:t>צדק, ירושלים</a:t>
            </a:r>
            <a:endParaRPr lang="en-US" altLang="en-US" sz="1600" b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79512" y="6389535"/>
            <a:ext cx="1296144" cy="351833"/>
          </a:xfrm>
          <a:prstGeom prst="rect">
            <a:avLst/>
          </a:prstGeom>
          <a:solidFill>
            <a:srgbClr val="001C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-50711" y="6392853"/>
            <a:ext cx="3646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en-US" sz="1400" b="1" dirty="0" err="1"/>
              <a:t>Jesselson</a:t>
            </a:r>
            <a:r>
              <a:rPr lang="en-US" altLang="en-US" sz="1400" b="1" dirty="0"/>
              <a:t> Integrated Heart Center</a:t>
            </a:r>
          </a:p>
          <a:p>
            <a:pPr algn="l" eaLnBrk="1" hangingPunct="1"/>
            <a:r>
              <a:rPr lang="en-US" altLang="en-US" sz="1400" b="1" dirty="0"/>
              <a:t>Shaare Zedek Medical </a:t>
            </a:r>
            <a:r>
              <a:rPr lang="en-US" altLang="en-US" sz="1400" b="1" dirty="0" smtClean="0"/>
              <a:t>Center, Jerusalem</a:t>
            </a:r>
            <a:endParaRPr lang="en-US" altLang="en-US" sz="1400" b="1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189"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377"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566"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754"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1313" indent="-341313" algn="r" rtl="1" eaLnBrk="1" fontAlgn="base" hangingPunct="1">
        <a:spcBef>
          <a:spcPct val="30000"/>
        </a:spcBef>
        <a:spcAft>
          <a:spcPct val="0"/>
        </a:spcAft>
        <a:buClr>
          <a:schemeClr val="tx2"/>
        </a:buClr>
        <a:buSzPct val="11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r" rtl="1" eaLnBrk="1" fontAlgn="base" hangingPunct="1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¡"/>
        <a:defRPr sz="2800" b="1">
          <a:solidFill>
            <a:schemeClr val="tx1"/>
          </a:solidFill>
          <a:latin typeface="+mn-lt"/>
        </a:defRPr>
      </a:lvl2pPr>
      <a:lvl3pPr marL="1141413" indent="-227013" algn="r" rtl="1" eaLnBrk="1" fontAlgn="base" hangingPunct="1"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8613" indent="-227013" algn="r" rtl="1" eaLnBrk="1" fontAlgn="base" hangingPunct="1">
        <a:spcBef>
          <a:spcPct val="3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5813" indent="-227013" algn="r" rtl="1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537" indent="-228594" algn="r" rtl="1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726" indent="-228594" algn="r" rtl="1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914" indent="-228594" algn="r" rtl="1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103" indent="-228594" algn="r" rtl="1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1104CB"/>
            </a:gs>
            <a:gs pos="86000">
              <a:schemeClr val="bg2">
                <a:lumMod val="95000"/>
                <a:lumOff val="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38313"/>
            <a:ext cx="7775575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סגנונות טקסט של תבנית בסיס</a:t>
            </a:r>
          </a:p>
          <a:p>
            <a:pPr lvl="1"/>
            <a:r>
              <a:rPr lang="he-IL" altLang="en-US" smtClean="0"/>
              <a:t>רמה שנייה</a:t>
            </a:r>
          </a:p>
          <a:p>
            <a:pPr lvl="2"/>
            <a:r>
              <a:rPr lang="he-IL" altLang="en-US" smtClean="0"/>
              <a:t>רמה שלישית</a:t>
            </a:r>
          </a:p>
          <a:p>
            <a:pPr lvl="3"/>
            <a:r>
              <a:rPr lang="he-IL" altLang="en-US" smtClean="0"/>
              <a:t>רמה רביעית</a:t>
            </a:r>
          </a:p>
          <a:p>
            <a:pPr lvl="4"/>
            <a:r>
              <a:rPr lang="he-IL" altLang="en-US" smtClean="0"/>
              <a:t>רמה חמישית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8788"/>
            <a:ext cx="7775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סגנון כותרת של תבנית בסיס</a:t>
            </a:r>
            <a:endParaRPr lang="en-US" altLang="en-US" dirty="0" smtClean="0"/>
          </a:p>
        </p:txBody>
      </p:sp>
      <p:pic>
        <p:nvPicPr>
          <p:cNvPr id="26" name="Picture 2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4958" r="78456" b="19256"/>
          <a:stretch/>
        </p:blipFill>
        <p:spPr bwMode="auto">
          <a:xfrm>
            <a:off x="0" y="0"/>
            <a:ext cx="995680" cy="848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6550223"/>
            <a:ext cx="19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National </a:t>
            </a:r>
            <a:r>
              <a:rPr lang="en-US" sz="1200" dirty="0" smtClean="0">
                <a:solidFill>
                  <a:srgbClr val="FF9900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ICD</a:t>
            </a:r>
            <a:r>
              <a:rPr lang="en-US" sz="1200" dirty="0" smtClean="0">
                <a:solidFill>
                  <a:srgbClr val="FFFFFF"/>
                </a:solidFill>
                <a:effectLst>
                  <a:glow rad="139700">
                    <a:srgbClr val="FFFF66">
                      <a:satMod val="175000"/>
                      <a:alpha val="40000"/>
                    </a:srgbClr>
                  </a:glow>
                </a:effectLst>
                <a:latin typeface="Arial" charset="0"/>
                <a:ea typeface="ＭＳ Ｐゴシック" charset="0"/>
              </a:rPr>
              <a:t> Registry</a:t>
            </a:r>
            <a:endParaRPr lang="en-US" sz="1200" dirty="0">
              <a:solidFill>
                <a:srgbClr val="FFFFFF"/>
              </a:solidFill>
              <a:effectLst>
                <a:glow rad="139700">
                  <a:srgbClr val="FFFF66">
                    <a:satMod val="175000"/>
                    <a:alpha val="4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132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xStyles>
    <p:titleStyle>
      <a:lvl1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ＭＳ Ｐゴシック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ＭＳ Ｐゴシック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ＭＳ Ｐゴシック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292100" indent="-292100" algn="r" rtl="1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SzPct val="120000"/>
        <a:buChar char="•"/>
        <a:defRPr sz="3200" b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858838" indent="-287338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316038" indent="-2857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400" b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773238" indent="-2857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000" b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230438" indent="-2857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000" b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687638" indent="-2857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44838" indent="-2857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602038" indent="-2857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59238" indent="-2857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tif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tiff"/><Relationship Id="rId10" Type="http://schemas.openxmlformats.org/officeDocument/2006/relationships/image" Target="../media/image23.emf"/><Relationship Id="rId4" Type="http://schemas.openxmlformats.org/officeDocument/2006/relationships/image" Target="../media/image17.tiff"/><Relationship Id="rId9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uropace.oxfordjournals.org/content/18/11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mglikson@szmc.org.i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738281"/>
            <a:ext cx="7992887" cy="1661993"/>
          </a:xfrm>
        </p:spPr>
        <p:txBody>
          <a:bodyPr/>
          <a:lstStyle/>
          <a:p>
            <a:pPr rtl="0"/>
            <a:r>
              <a:rPr lang="en-US" b="0" dirty="0"/>
              <a:t>Real World ICD </a:t>
            </a:r>
            <a:r>
              <a:rPr lang="en-US" b="0" dirty="0" smtClean="0"/>
              <a:t>Practice : </a:t>
            </a:r>
            <a:br>
              <a:rPr lang="en-US" b="0" dirty="0" smtClean="0"/>
            </a:br>
            <a:r>
              <a:rPr lang="en-US" b="0" dirty="0" smtClean="0"/>
              <a:t>An </a:t>
            </a:r>
            <a:r>
              <a:rPr lang="en-US" b="0" dirty="0"/>
              <a:t>Overview of The Results of The Israeli ICD Registry 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403648" y="2724326"/>
            <a:ext cx="6138863" cy="666750"/>
          </a:xfrm>
        </p:spPr>
        <p:txBody>
          <a:bodyPr/>
          <a:lstStyle/>
          <a:p>
            <a:pPr rtl="0"/>
            <a:r>
              <a:rPr lang="en-US" sz="1800" dirty="0" smtClean="0"/>
              <a:t>Prof Michael </a:t>
            </a:r>
            <a:r>
              <a:rPr lang="en-US" sz="1800" dirty="0"/>
              <a:t>Glikson, MD, FACC, </a:t>
            </a:r>
            <a:r>
              <a:rPr lang="en-US" sz="1800" dirty="0" smtClean="0"/>
              <a:t>FESC</a:t>
            </a:r>
          </a:p>
          <a:p>
            <a:pPr rtl="0"/>
            <a:r>
              <a:rPr lang="en-US" sz="1800" dirty="0" smtClean="0"/>
              <a:t>Past President of Israel Heart Society </a:t>
            </a:r>
            <a:endParaRPr lang="en-US" sz="1800" dirty="0"/>
          </a:p>
          <a:p>
            <a:pPr rtl="0"/>
            <a:r>
              <a:rPr lang="en-US" sz="1800" dirty="0" smtClean="0"/>
              <a:t>Director </a:t>
            </a:r>
            <a:r>
              <a:rPr lang="en-US" sz="1800" dirty="0"/>
              <a:t>of </a:t>
            </a:r>
            <a:r>
              <a:rPr lang="en-US" sz="1800" dirty="0" err="1"/>
              <a:t>Jesselson</a:t>
            </a:r>
            <a:r>
              <a:rPr lang="en-US" sz="1800" dirty="0"/>
              <a:t> Heart Center </a:t>
            </a:r>
          </a:p>
          <a:p>
            <a:pPr rtl="0"/>
            <a:r>
              <a:rPr lang="en-US" sz="1800" dirty="0"/>
              <a:t>Shaare Zedek Medical Center</a:t>
            </a:r>
          </a:p>
          <a:p>
            <a:pPr rtl="0"/>
            <a:r>
              <a:rPr lang="en-US" sz="1800" dirty="0"/>
              <a:t>Jerusalem,  Israel </a:t>
            </a:r>
            <a:endParaRPr lang="he-IL" sz="18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4600"/>
            <a:ext cx="9144000" cy="129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2240" y="4725144"/>
            <a:ext cx="20882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11-2019  </a:t>
            </a:r>
            <a:endParaRPr lang="he-I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Atrial Fibrillation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Overall incidence = 20% </a:t>
            </a:r>
            <a:endParaRPr lang="he-IL" dirty="0" smtClean="0"/>
          </a:p>
          <a:p>
            <a:pPr algn="l" rtl="0"/>
            <a:r>
              <a:rPr lang="en-US" dirty="0" smtClean="0"/>
              <a:t>PAF = 53% </a:t>
            </a:r>
          </a:p>
          <a:p>
            <a:pPr algn="l" rtl="0"/>
            <a:r>
              <a:rPr lang="en-US" dirty="0" smtClean="0"/>
              <a:t>Persistent = 15% </a:t>
            </a:r>
          </a:p>
          <a:p>
            <a:pPr algn="l" rtl="0"/>
            <a:r>
              <a:rPr lang="en-US" dirty="0" smtClean="0"/>
              <a:t>Permanent = 30% </a:t>
            </a:r>
          </a:p>
          <a:p>
            <a:pPr algn="l" rtl="0"/>
            <a:r>
              <a:rPr lang="en-US" dirty="0" smtClean="0"/>
              <a:t>Undocumented 2%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374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686" y="3615833"/>
            <a:ext cx="416829" cy="544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686" y="4319721"/>
            <a:ext cx="418584" cy="551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34117"/>
          <a:stretch/>
        </p:blipFill>
        <p:spPr>
          <a:xfrm>
            <a:off x="3273033" y="2223883"/>
            <a:ext cx="2897658" cy="6000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b="44007"/>
          <a:stretch/>
        </p:blipFill>
        <p:spPr>
          <a:xfrm>
            <a:off x="3264468" y="2958742"/>
            <a:ext cx="2891161" cy="446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b="33137"/>
          <a:stretch/>
        </p:blipFill>
        <p:spPr>
          <a:xfrm>
            <a:off x="3255922" y="3520895"/>
            <a:ext cx="2612222" cy="6181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5577" y="2507193"/>
            <a:ext cx="186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solidFill>
                  <a:srgbClr val="005C84"/>
                </a:solidFill>
                <a:latin typeface="Arial" charset="0"/>
              </a:rPr>
              <a:t>2014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560" y="3118622"/>
            <a:ext cx="204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solidFill>
                  <a:srgbClr val="005C84"/>
                </a:solidFill>
                <a:latin typeface="Arial" charset="0"/>
              </a:rPr>
              <a:t>2014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9592" y="3798160"/>
            <a:ext cx="178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solidFill>
                  <a:srgbClr val="005C84"/>
                </a:solidFill>
                <a:latin typeface="Arial" charset="0"/>
              </a:rPr>
              <a:t>2014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228" y="4371795"/>
            <a:ext cx="3313465" cy="4714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7584" y="4332319"/>
            <a:ext cx="185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solidFill>
                  <a:srgbClr val="005C84"/>
                </a:solidFill>
                <a:latin typeface="Arial" charset="0"/>
              </a:rPr>
              <a:t>2014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9544" y="2285657"/>
            <a:ext cx="409972" cy="5490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686" y="2934016"/>
            <a:ext cx="416829" cy="558254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506951" y="1790509"/>
            <a:ext cx="4313039" cy="25795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350" kern="0">
                <a:solidFill>
                  <a:srgbClr val="EC7405"/>
                </a:solidFill>
                <a:ea typeface="MS PGothic" charset="-128"/>
              </a:rPr>
              <a:t>Published Studies from  Israeli ICD Registry</a:t>
            </a:r>
            <a:endParaRPr lang="en-US" altLang="en-US" sz="1575" kern="0" dirty="0">
              <a:solidFill>
                <a:srgbClr val="FFFF00"/>
              </a:solidFill>
              <a:ea typeface="MS PGothic" charset="-128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207419" y="2884010"/>
            <a:ext cx="3948750" cy="0"/>
          </a:xfrm>
          <a:prstGeom prst="line">
            <a:avLst/>
          </a:prstGeom>
          <a:ln>
            <a:solidFill>
              <a:srgbClr val="005C84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2207419" y="3578048"/>
            <a:ext cx="3948750" cy="0"/>
          </a:xfrm>
          <a:prstGeom prst="line">
            <a:avLst/>
          </a:prstGeom>
          <a:ln>
            <a:solidFill>
              <a:srgbClr val="005C84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2210916" y="4255426"/>
            <a:ext cx="3948750" cy="0"/>
          </a:xfrm>
          <a:prstGeom prst="line">
            <a:avLst/>
          </a:prstGeom>
          <a:ln>
            <a:solidFill>
              <a:srgbClr val="005C84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2843212" y="2048463"/>
            <a:ext cx="3557588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5C8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1825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260" y="2175918"/>
            <a:ext cx="422014" cy="562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259" y="2864183"/>
            <a:ext cx="416870" cy="540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982" y="4228531"/>
            <a:ext cx="422874" cy="5645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7584" y="2309796"/>
            <a:ext cx="177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dirty="0">
                <a:solidFill>
                  <a:srgbClr val="005C84"/>
                </a:solidFill>
                <a:latin typeface="Arial" charset="0"/>
              </a:rPr>
              <a:t>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5458" y="3045793"/>
            <a:ext cx="141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dirty="0">
                <a:solidFill>
                  <a:srgbClr val="005C84"/>
                </a:solidFill>
                <a:latin typeface="Arial" charset="0"/>
              </a:rPr>
              <a:t>2015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3078" y="3692814"/>
            <a:ext cx="96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solidFill>
                  <a:srgbClr val="005C84"/>
                </a:solidFill>
                <a:latin typeface="Arial" charset="0"/>
              </a:rPr>
              <a:t>2015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183" y="4277186"/>
            <a:ext cx="75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dirty="0">
                <a:solidFill>
                  <a:srgbClr val="005C84"/>
                </a:solidFill>
                <a:latin typeface="Arial" charset="0"/>
              </a:rPr>
              <a:t>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003" y="2202493"/>
            <a:ext cx="2732163" cy="413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555" y="2851951"/>
            <a:ext cx="2611612" cy="521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260" y="3539301"/>
            <a:ext cx="414598" cy="555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554" y="3526806"/>
            <a:ext cx="2295501" cy="467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9545" y="4163991"/>
            <a:ext cx="2597079" cy="595722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469716" y="1757953"/>
            <a:ext cx="4313039" cy="25795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350" kern="0" dirty="0">
                <a:solidFill>
                  <a:srgbClr val="EC7405"/>
                </a:solidFill>
                <a:ea typeface="MS PGothic" charset="-128"/>
              </a:rPr>
              <a:t>Published Studies from  Israeli ICD Registry</a:t>
            </a:r>
            <a:endParaRPr lang="en-US" altLang="en-US" sz="1575" kern="0" dirty="0">
              <a:solidFill>
                <a:srgbClr val="FFFF00"/>
              </a:solidFill>
              <a:ea typeface="MS PGothic" charset="-128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843212" y="2027032"/>
            <a:ext cx="3557588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5C8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207419" y="2769710"/>
            <a:ext cx="3948750" cy="0"/>
          </a:xfrm>
          <a:prstGeom prst="line">
            <a:avLst/>
          </a:prstGeom>
          <a:ln>
            <a:solidFill>
              <a:srgbClr val="005C84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>
            <a:off x="2214888" y="3469797"/>
            <a:ext cx="3948750" cy="0"/>
          </a:xfrm>
          <a:prstGeom prst="line">
            <a:avLst/>
          </a:prstGeom>
          <a:ln>
            <a:solidFill>
              <a:srgbClr val="005C84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>
            <a:off x="2207744" y="4162171"/>
            <a:ext cx="3948750" cy="0"/>
          </a:xfrm>
          <a:prstGeom prst="line">
            <a:avLst/>
          </a:prstGeom>
          <a:ln>
            <a:solidFill>
              <a:srgbClr val="005C84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9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0734" y="2058141"/>
            <a:ext cx="3685909" cy="446917"/>
          </a:xfrm>
        </p:spPr>
        <p:txBody>
          <a:bodyPr>
            <a:noAutofit/>
          </a:bodyPr>
          <a:lstStyle/>
          <a:p>
            <a:pPr algn="l"/>
            <a:r>
              <a:rPr lang="en-US" sz="1013" kern="1200" dirty="0">
                <a:solidFill>
                  <a:schemeClr val="bg2"/>
                </a:solidFill>
                <a:latin typeface="Calibri"/>
              </a:rPr>
              <a:t>Characteristics and outcomes of diabetic patients with an implantable cardioverter defibrillator in a real world setting: </a:t>
            </a:r>
            <a:br>
              <a:rPr lang="en-US" sz="1013" kern="1200" dirty="0">
                <a:solidFill>
                  <a:schemeClr val="bg2"/>
                </a:solidFill>
                <a:latin typeface="Calibri"/>
              </a:rPr>
            </a:br>
            <a:r>
              <a:rPr lang="en-US" sz="1013" kern="1200" dirty="0">
                <a:solidFill>
                  <a:schemeClr val="bg2"/>
                </a:solidFill>
                <a:latin typeface="Calibri"/>
              </a:rPr>
              <a:t>results from the Israeli ICD </a:t>
            </a:r>
            <a:r>
              <a:rPr lang="en-US" sz="1013" kern="1200" dirty="0" err="1">
                <a:solidFill>
                  <a:schemeClr val="bg2"/>
                </a:solidFill>
                <a:latin typeface="Calibri"/>
              </a:rPr>
              <a:t>registry</a:t>
            </a:r>
            <a:r>
              <a:rPr lang="en-US" sz="1013" dirty="0" err="1">
                <a:solidFill>
                  <a:schemeClr val="bg2"/>
                </a:solidFill>
              </a:rPr>
              <a:t>in</a:t>
            </a:r>
            <a:r>
              <a:rPr lang="en-US" sz="1013" dirty="0">
                <a:solidFill>
                  <a:schemeClr val="bg2"/>
                </a:solidFill>
              </a:rPr>
              <a:t> a real world setting: </a:t>
            </a:r>
            <a:br>
              <a:rPr lang="en-US" sz="1013" dirty="0">
                <a:solidFill>
                  <a:schemeClr val="bg2"/>
                </a:solidFill>
              </a:rPr>
            </a:br>
            <a:r>
              <a:rPr lang="en-US" sz="1013" dirty="0">
                <a:solidFill>
                  <a:schemeClr val="bg2"/>
                </a:solidFill>
              </a:rPr>
              <a:t>results from the Israeli ICD registry</a:t>
            </a:r>
          </a:p>
        </p:txBody>
      </p:sp>
      <p:pic>
        <p:nvPicPr>
          <p:cNvPr id="1026" name="Picture 2" descr="journa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86" y="2037620"/>
            <a:ext cx="613921" cy="2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6343" y="2033184"/>
            <a:ext cx="9181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b="1" dirty="0" smtClean="0">
                <a:solidFill>
                  <a:srgbClr val="FF0000"/>
                </a:solidFill>
              </a:rPr>
              <a:t>2016</a:t>
            </a:r>
            <a:endParaRPr lang="en-US" sz="1575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Europace: 18 (11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05" y="2548410"/>
            <a:ext cx="354500" cy="4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92473" y="2647186"/>
            <a:ext cx="3685910" cy="44691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13" dirty="0">
                <a:solidFill>
                  <a:schemeClr val="bg2"/>
                </a:solidFill>
              </a:rPr>
              <a:t>Contemporary rates and outcomes of single- vs. dual-coil implantable </a:t>
            </a:r>
            <a:r>
              <a:rPr lang="en-US" sz="1013" dirty="0" err="1">
                <a:solidFill>
                  <a:schemeClr val="bg2"/>
                </a:solidFill>
              </a:rPr>
              <a:t>cardioverter</a:t>
            </a:r>
            <a:r>
              <a:rPr lang="en-US" sz="1013" dirty="0">
                <a:solidFill>
                  <a:schemeClr val="bg2"/>
                </a:solidFill>
              </a:rPr>
              <a:t> defibrillator lead implantation: data from the Israeli ICD Registry.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75328" y="3196105"/>
            <a:ext cx="3650901" cy="44691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900" dirty="0">
                <a:solidFill>
                  <a:prstClr val="black"/>
                </a:solidFill>
                <a:ea typeface="+mn-ea"/>
                <a:cs typeface="+mn-cs"/>
              </a:rPr>
              <a:t>Morbidity and mortality with cardiac resynchronization therapy with pacing vs. with defibrillation in octogenarian patients in a real-world setting</a:t>
            </a:r>
          </a:p>
        </p:txBody>
      </p:sp>
      <p:pic>
        <p:nvPicPr>
          <p:cNvPr id="9" name="Picture 4" descr="Europace: 18 (11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12" y="3118572"/>
            <a:ext cx="354335" cy="4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ournal of Cardiovascular Electrophysiol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78" y="3762855"/>
            <a:ext cx="358728" cy="46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385942" y="3745024"/>
            <a:ext cx="3529388" cy="44691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13" dirty="0">
                <a:solidFill>
                  <a:schemeClr val="bg2"/>
                </a:solidFill>
              </a:rPr>
              <a:t>Clinical Outcomes of Single- versus Dual-Chamber Implantable </a:t>
            </a:r>
            <a:r>
              <a:rPr lang="en-US" sz="1013" dirty="0" err="1">
                <a:solidFill>
                  <a:schemeClr val="bg2"/>
                </a:solidFill>
              </a:rPr>
              <a:t>Cardioverter</a:t>
            </a:r>
            <a:r>
              <a:rPr lang="en-US" sz="1013" dirty="0">
                <a:solidFill>
                  <a:schemeClr val="bg2"/>
                </a:solidFill>
              </a:rPr>
              <a:t> Defibrillators: Lessons from the Israeli ICD Registry</a:t>
            </a:r>
            <a:r>
              <a:rPr lang="en-US" sz="1013" b="1" dirty="0">
                <a:solidFill>
                  <a:schemeClr val="bg2"/>
                </a:solidFill>
              </a:rPr>
              <a:t>.</a:t>
            </a:r>
            <a:endParaRPr lang="en-US" sz="1013" dirty="0">
              <a:solidFill>
                <a:schemeClr val="bg2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83721" y="4468822"/>
            <a:ext cx="3529388" cy="44691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50" dirty="0">
                <a:solidFill>
                  <a:schemeClr val="bg2"/>
                </a:solidFill>
              </a:rPr>
              <a:t>Arrhythmic burden among asymptomatic patients with</a:t>
            </a:r>
          </a:p>
          <a:p>
            <a:pPr algn="l"/>
            <a:r>
              <a:rPr lang="en-US" sz="1050" dirty="0">
                <a:solidFill>
                  <a:schemeClr val="bg2"/>
                </a:solidFill>
              </a:rPr>
              <a:t>ischemic cardiomyopathy and an implantable</a:t>
            </a:r>
          </a:p>
          <a:p>
            <a:pPr algn="l"/>
            <a:r>
              <a:rPr lang="en-US" sz="1050" dirty="0">
                <a:solidFill>
                  <a:schemeClr val="bg2"/>
                </a:solidFill>
              </a:rPr>
              <a:t>cardioverter-defibrillator</a:t>
            </a:r>
            <a:endParaRPr lang="en-US" sz="1013" dirty="0">
              <a:solidFill>
                <a:schemeClr val="bg2"/>
              </a:solidFill>
            </a:endParaRPr>
          </a:p>
        </p:txBody>
      </p:sp>
      <p:pic>
        <p:nvPicPr>
          <p:cNvPr id="16" name="Picture 4" descr="Europace: 18 (11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71" y="3130063"/>
            <a:ext cx="354335" cy="4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1340152" y="273214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5" name="מלבן 4"/>
          <p:cNvSpPr/>
          <p:nvPr/>
        </p:nvSpPr>
        <p:spPr>
          <a:xfrm>
            <a:off x="1340152" y="333201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6" name="מלבן 5"/>
          <p:cNvSpPr/>
          <p:nvPr/>
        </p:nvSpPr>
        <p:spPr>
          <a:xfrm>
            <a:off x="1345294" y="382998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2016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996" y="4414649"/>
            <a:ext cx="414598" cy="5552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40152" y="4635111"/>
            <a:ext cx="7835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2019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40152" y="5292073"/>
            <a:ext cx="7835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2018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20" name="Picture 8" descr="Journal of Cardiovascular Electrophysiol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21" y="5301796"/>
            <a:ext cx="358728" cy="46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396841" y="5292073"/>
            <a:ext cx="3529388" cy="44691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50" dirty="0">
                <a:solidFill>
                  <a:schemeClr val="bg2"/>
                </a:solidFill>
              </a:rPr>
              <a:t>Developing a risk score to predict mortality in the first </a:t>
            </a:r>
            <a:r>
              <a:rPr lang="en-US" sz="1050" dirty="0" smtClean="0">
                <a:solidFill>
                  <a:schemeClr val="bg2"/>
                </a:solidFill>
              </a:rPr>
              <a:t>year after </a:t>
            </a:r>
            <a:r>
              <a:rPr lang="en-US" sz="1050" dirty="0">
                <a:solidFill>
                  <a:schemeClr val="bg2"/>
                </a:solidFill>
              </a:rPr>
              <a:t>implantable cardioverter defibrillator implantatio</a:t>
            </a:r>
            <a:r>
              <a:rPr lang="en-US" sz="1050" dirty="0"/>
              <a:t>n:</a:t>
            </a:r>
          </a:p>
          <a:p>
            <a:pPr algn="l"/>
            <a:r>
              <a:rPr lang="en-US" sz="1050" dirty="0"/>
              <a:t>Data from the Israeli ICD Registry</a:t>
            </a:r>
            <a:endParaRPr lang="en-US" sz="1013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90" y="2193432"/>
            <a:ext cx="3024336" cy="22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7694" y="4542828"/>
            <a:ext cx="149866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Appropriate </a:t>
            </a:r>
            <a:endParaRPr lang="he-IL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4522622"/>
            <a:ext cx="195644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Inappropriate </a:t>
            </a:r>
            <a:endParaRPr lang="he-IL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7601" y="5559226"/>
            <a:ext cx="24842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HRJ 2015   , n = 2400    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5640" y="1775943"/>
            <a:ext cx="2255111" cy="310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0"/>
            <a:ext cx="7020780" cy="10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Low Rate of Therapies over Time</a:t>
            </a:r>
            <a:br>
              <a:rPr lang="en-US" sz="2250" dirty="0"/>
            </a:br>
            <a:r>
              <a:rPr lang="en-US" sz="2250" dirty="0"/>
              <a:t>(n=2600 </a:t>
            </a:r>
            <a:r>
              <a:rPr lang="en-US" sz="2250" dirty="0" err="1"/>
              <a:t>pts</a:t>
            </a:r>
            <a:r>
              <a:rPr lang="en-US" sz="2250" dirty="0"/>
              <a:t> ) 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5589240"/>
            <a:ext cx="32673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Sabbag et al , HRJ 2015  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8541" y="371900"/>
            <a:ext cx="4128809" cy="592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6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Results in Comparison to Other Studies  </a:t>
            </a:r>
            <a:endParaRPr lang="he-IL" sz="225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8" y="1124744"/>
            <a:ext cx="6419921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8264" y="5229200"/>
            <a:ext cx="9862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Sabbag 2015 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Explaining Low Shock Rates 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75656" y="1124744"/>
            <a:ext cx="6840760" cy="2545854"/>
          </a:xfrm>
        </p:spPr>
        <p:txBody>
          <a:bodyPr/>
          <a:lstStyle/>
          <a:p>
            <a:pPr algn="l" rtl="0"/>
            <a:r>
              <a:rPr lang="en-US" dirty="0"/>
              <a:t>Long detection times </a:t>
            </a:r>
          </a:p>
          <a:p>
            <a:pPr algn="l" rtl="0"/>
            <a:r>
              <a:rPr lang="en-US" dirty="0"/>
              <a:t>High rate cutoffs </a:t>
            </a:r>
          </a:p>
          <a:p>
            <a:pPr algn="l" rtl="0"/>
            <a:r>
              <a:rPr lang="en-US" dirty="0"/>
              <a:t>Optimal medical therapy </a:t>
            </a:r>
          </a:p>
          <a:p>
            <a:pPr algn="l" rtl="0"/>
            <a:r>
              <a:rPr lang="en-US" dirty="0"/>
              <a:t>&gt; 40% CRTD </a:t>
            </a:r>
          </a:p>
          <a:p>
            <a:pPr algn="l" rtl="0"/>
            <a:r>
              <a:rPr lang="en-US" dirty="0" smtClean="0">
                <a:solidFill>
                  <a:srgbClr val="FF0000"/>
                </a:solidFill>
              </a:rPr>
              <a:t>Overtreatment - need </a:t>
            </a:r>
            <a:r>
              <a:rPr lang="en-US" dirty="0">
                <a:solidFill>
                  <a:srgbClr val="FF0000"/>
                </a:solidFill>
              </a:rPr>
              <a:t>to reassess </a:t>
            </a:r>
            <a:r>
              <a:rPr lang="en-US" dirty="0" smtClean="0">
                <a:solidFill>
                  <a:srgbClr val="FF0000"/>
                </a:solidFill>
              </a:rPr>
              <a:t>contemporary indications and selection criteria for primary prevention  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885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Improve Efficacy of Primary Prevention ICDs ?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Change the guidelines to exclude borderline indications  </a:t>
            </a:r>
          </a:p>
          <a:p>
            <a:pPr algn="l" rtl="0"/>
            <a:r>
              <a:rPr lang="en-US" dirty="0" smtClean="0"/>
              <a:t>New studies to test classic indications based on EF and NYHA only (Danish trial in NICMP, other new trials in ICMP patients ) </a:t>
            </a:r>
          </a:p>
          <a:p>
            <a:pPr algn="l" rtl="0"/>
            <a:r>
              <a:rPr lang="en-US" dirty="0" smtClean="0"/>
              <a:t>Use combined  risk scores for selection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202391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/>
          <a:srcRect r="7592"/>
          <a:stretch/>
        </p:blipFill>
        <p:spPr>
          <a:xfrm>
            <a:off x="251520" y="-10150"/>
            <a:ext cx="8449775" cy="1582338"/>
          </a:xfrm>
          <a:prstGeom prst="rect">
            <a:avLst/>
          </a:prstGeom>
        </p:spPr>
      </p:pic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" name="מציין מיקום תוכן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528" y="1916832"/>
            <a:ext cx="4032448" cy="4114800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535" y="1949419"/>
            <a:ext cx="3892135" cy="40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05448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204864"/>
            <a:ext cx="7781925" cy="555171"/>
          </a:xfrm>
        </p:spPr>
        <p:txBody>
          <a:bodyPr/>
          <a:lstStyle/>
          <a:p>
            <a:pPr rtl="0"/>
            <a:r>
              <a:rPr lang="en-US" sz="2400" dirty="0" smtClean="0"/>
              <a:t>Presented On Behalf of the IWGPE Registry Scientific Committee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 </a:t>
            </a:r>
          </a:p>
          <a:p>
            <a:pPr rtl="0"/>
            <a:r>
              <a:rPr lang="en-US" sz="2400" dirty="0" smtClean="0">
                <a:solidFill>
                  <a:srgbClr val="FF0000"/>
                </a:solidFill>
              </a:rPr>
              <a:t>and </a:t>
            </a:r>
          </a:p>
          <a:p>
            <a:pPr rtl="0"/>
            <a:r>
              <a:rPr lang="en-US" sz="2400" b="1" dirty="0" smtClean="0"/>
              <a:t>Israeli Center Cardiovascular Research 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 </a:t>
            </a:r>
          </a:p>
          <a:p>
            <a:pPr rtl="0"/>
            <a:endParaRPr lang="en-US" sz="2400" b="1" dirty="0"/>
          </a:p>
          <a:p>
            <a:pPr rtl="0"/>
            <a:r>
              <a:rPr lang="en-US" sz="2400" b="1" dirty="0" smtClean="0"/>
              <a:t>M </a:t>
            </a:r>
            <a:r>
              <a:rPr lang="en-US" sz="2400" b="1" dirty="0" err="1" smtClean="0"/>
              <a:t>Sulleiman</a:t>
            </a:r>
            <a:r>
              <a:rPr lang="en-US" sz="2400" b="1" dirty="0" smtClean="0"/>
              <a:t> , M Haim, J Schliamser, R </a:t>
            </a:r>
            <a:r>
              <a:rPr lang="en-US" sz="2400" b="1" dirty="0" err="1" smtClean="0"/>
              <a:t>Rosso</a:t>
            </a:r>
            <a:r>
              <a:rPr lang="en-US" sz="2400" b="1" dirty="0" smtClean="0"/>
              <a:t> </a:t>
            </a:r>
            <a:r>
              <a:rPr lang="en-US" sz="2400" baseline="30000" dirty="0"/>
              <a:t>1</a:t>
            </a:r>
            <a:r>
              <a:rPr lang="en-US" sz="2400" b="1" dirty="0" smtClean="0"/>
              <a:t> </a:t>
            </a:r>
          </a:p>
          <a:p>
            <a:pPr rtl="0"/>
            <a:r>
              <a:rPr lang="en-US" sz="2400" b="1" dirty="0" smtClean="0"/>
              <a:t>Ilan Goldenberg , Shlomit Ben </a:t>
            </a:r>
            <a:r>
              <a:rPr lang="en-US" sz="2400" b="1" dirty="0" err="1" smtClean="0"/>
              <a:t>Tzvi</a:t>
            </a:r>
            <a:r>
              <a:rPr lang="en-US" sz="2400" b="1" dirty="0" smtClean="0"/>
              <a:t> , </a:t>
            </a:r>
            <a:r>
              <a:rPr lang="en-US" sz="2400" b="1" dirty="0" err="1" smtClean="0"/>
              <a:t>Lizy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Kimron</a:t>
            </a:r>
            <a:r>
              <a:rPr lang="en-US" sz="2400" b="1" dirty="0" smtClean="0"/>
              <a:t> , Robert Klempfner </a:t>
            </a:r>
            <a:r>
              <a:rPr lang="en-US" sz="2400" b="1" baseline="300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955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b="1724"/>
          <a:stretch/>
        </p:blipFill>
        <p:spPr>
          <a:xfrm>
            <a:off x="827584" y="1340768"/>
            <a:ext cx="7648767" cy="410445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Risk Factors for Appropriate Therapies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028532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Gender and Outcomes in US NCDR </a:t>
            </a:r>
            <a:endParaRPr lang="he-IL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516216" y="5864671"/>
            <a:ext cx="23042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Russo 2015 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30423"/>
            <a:ext cx="3495063" cy="436510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539" y="1445691"/>
            <a:ext cx="3534899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438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6" y="188640"/>
            <a:ext cx="8463456" cy="8280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8264" y="4455114"/>
            <a:ext cx="19982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Europace 2014   </a:t>
            </a:r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186569"/>
            <a:ext cx="4392488" cy="51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7" y="860752"/>
            <a:ext cx="5544616" cy="5177508"/>
          </a:xfrm>
          <a:prstGeom prst="rect">
            <a:avLst/>
          </a:prstGeom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Male vs Females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345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AHA ACC HRS  GL 2017</a:t>
            </a:r>
            <a:br>
              <a:rPr lang="en-US" dirty="0" smtClean="0"/>
            </a:br>
            <a:r>
              <a:rPr lang="en-US" dirty="0" smtClean="0"/>
              <a:t>Prevention of SCD in CKD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91853" y="1340768"/>
            <a:ext cx="7772400" cy="411480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="0" dirty="0" smtClean="0"/>
              <a:t>Writing </a:t>
            </a:r>
            <a:r>
              <a:rPr lang="en-US" b="0" dirty="0"/>
              <a:t>committee concluded </a:t>
            </a:r>
            <a:r>
              <a:rPr lang="en-US" b="0" dirty="0" smtClean="0"/>
              <a:t>there was </a:t>
            </a:r>
            <a:r>
              <a:rPr lang="en-US" b="0" dirty="0"/>
              <a:t>not enough data to inform a recommendation on ICD implantation in patients with ESRD on dialysis.</a:t>
            </a:r>
          </a:p>
          <a:p>
            <a:pPr marL="0" indent="0" algn="l" rtl="0">
              <a:buNone/>
            </a:pPr>
            <a:r>
              <a:rPr lang="en-US" b="0" dirty="0"/>
              <a:t>Decisions regarding ICDs in patients with CKD, especially those with ESRD, should be individualized and </a:t>
            </a:r>
            <a:r>
              <a:rPr lang="en-US" b="0" dirty="0" smtClean="0"/>
              <a:t>take into </a:t>
            </a:r>
            <a:r>
              <a:rPr lang="en-US" b="0" dirty="0"/>
              <a:t>consideration the patient’s functional status, number of comorbidities, and preferences, among other</a:t>
            </a:r>
          </a:p>
          <a:p>
            <a:pPr marL="0" indent="0" algn="l" rtl="0">
              <a:buNone/>
            </a:pPr>
            <a:r>
              <a:rPr lang="en-US" b="0" dirty="0"/>
              <a:t>factors.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330458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Why Primary Prevention by ICDs may  not Benefit Severe CKD patients ? </a:t>
            </a:r>
            <a:endParaRPr lang="he-IL" sz="3200" dirty="0"/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684213" y="1772816"/>
            <a:ext cx="7772400" cy="4114800"/>
          </a:xfrm>
        </p:spPr>
        <p:txBody>
          <a:bodyPr/>
          <a:lstStyle/>
          <a:p>
            <a:pPr algn="l" rtl="0"/>
            <a:r>
              <a:rPr lang="en-US" dirty="0" smtClean="0"/>
              <a:t>Competing risks :</a:t>
            </a:r>
          </a:p>
          <a:p>
            <a:pPr lvl="1" algn="l" rtl="0"/>
            <a:r>
              <a:rPr lang="en-US" dirty="0" smtClean="0"/>
              <a:t>Non cardiac death </a:t>
            </a:r>
          </a:p>
          <a:p>
            <a:pPr lvl="1" algn="l" rtl="0"/>
            <a:r>
              <a:rPr lang="en-US" dirty="0" smtClean="0"/>
              <a:t>Cardiac non arrhythmic death </a:t>
            </a:r>
          </a:p>
          <a:p>
            <a:pPr lvl="1" algn="l" rtl="0"/>
            <a:r>
              <a:rPr lang="en-US" dirty="0" smtClean="0"/>
              <a:t>EMD and </a:t>
            </a:r>
            <a:r>
              <a:rPr lang="en-US" dirty="0" err="1" smtClean="0"/>
              <a:t>asystole</a:t>
            </a:r>
            <a:r>
              <a:rPr lang="en-US" dirty="0" smtClean="0"/>
              <a:t> as frequent causes of death</a:t>
            </a:r>
          </a:p>
          <a:p>
            <a:pPr lvl="1" algn="l" rtl="0"/>
            <a:r>
              <a:rPr lang="en-US" dirty="0" smtClean="0"/>
              <a:t>Device complications?</a:t>
            </a:r>
          </a:p>
          <a:p>
            <a:pPr algn="l" rtl="0"/>
            <a:r>
              <a:rPr lang="en-US" dirty="0" smtClean="0"/>
              <a:t>Wrong risk stratification schemes ?   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824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7" y="140232"/>
            <a:ext cx="8124303" cy="78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49322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4288" y="4827303"/>
            <a:ext cx="11341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JCE  2014 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1670" y="4861928"/>
            <a:ext cx="283531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charset="0"/>
                <a:cs typeface="Arial" charset="0"/>
              </a:rPr>
              <a:t>N = 711  </a:t>
            </a:r>
            <a:r>
              <a:rPr lang="en-US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pts</a:t>
            </a:r>
            <a:r>
              <a:rPr lang="en-US" b="1" dirty="0">
                <a:solidFill>
                  <a:srgbClr val="FFFF00"/>
                </a:solidFill>
                <a:latin typeface="Arial" charset="0"/>
                <a:cs typeface="Arial" charset="0"/>
              </a:rPr>
              <a:t> , 54 with GFR&lt;30 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83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62891"/>
            <a:ext cx="7668852" cy="127678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49742" y="1268760"/>
            <a:ext cx="4629150" cy="642938"/>
          </a:xfrm>
        </p:spPr>
        <p:txBody>
          <a:bodyPr/>
          <a:lstStyle/>
          <a:p>
            <a:pPr rtl="0"/>
            <a:endParaRPr lang="he-IL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5445224"/>
            <a:ext cx="3657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 = 2289 AM J </a:t>
            </a:r>
            <a:r>
              <a:rPr lang="en-US" dirty="0" err="1" smtClean="0">
                <a:solidFill>
                  <a:srgbClr val="FF0000"/>
                </a:solidFill>
              </a:rPr>
              <a:t>Nephrol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2015 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4" y="2018823"/>
            <a:ext cx="3992213" cy="290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52" y="2018823"/>
            <a:ext cx="3669772" cy="290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3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ICD in the Elderly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269252" y="836712"/>
            <a:ext cx="3810000" cy="4114800"/>
          </a:xfrm>
        </p:spPr>
        <p:txBody>
          <a:bodyPr/>
          <a:lstStyle/>
          <a:p>
            <a:pPr algn="l" rtl="0"/>
            <a:r>
              <a:rPr lang="en-US" sz="2400" dirty="0" smtClean="0"/>
              <a:t>Conflicting results of meta-analyses of primary prevention ICDS in the elderly 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3933056"/>
            <a:ext cx="9144000" cy="233444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858529"/>
            <a:ext cx="5004048" cy="293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614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357"/>
            <a:ext cx="8316924" cy="68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1999" y="5320428"/>
            <a:ext cx="10531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HRJ 2014 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01971"/>
            <a:ext cx="6977869" cy="24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4980800"/>
            <a:ext cx="27556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N=2807 , 20% &gt; 75 </a:t>
            </a:r>
            <a:r>
              <a:rPr lang="en-US" dirty="0" err="1">
                <a:solidFill>
                  <a:srgbClr val="FFFF00"/>
                </a:solidFill>
              </a:rPr>
              <a:t>yo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he-IL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5" y="4397098"/>
            <a:ext cx="21387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>
                <a:solidFill>
                  <a:srgbClr val="FFFF00"/>
                </a:solidFill>
              </a:rPr>
              <a:t>ICD recipients </a:t>
            </a:r>
            <a:endParaRPr lang="he-IL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7532" y="4397098"/>
            <a:ext cx="26088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>
                <a:solidFill>
                  <a:srgbClr val="FFFF00"/>
                </a:solidFill>
              </a:rPr>
              <a:t>CRTD </a:t>
            </a:r>
            <a:r>
              <a:rPr lang="en-US" dirty="0">
                <a:solidFill>
                  <a:srgbClr val="FFFF00"/>
                </a:solidFill>
              </a:rPr>
              <a:t>recipients </a:t>
            </a:r>
            <a:endParaRPr lang="he-I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172200" cy="642938"/>
          </a:xfrm>
        </p:spPr>
        <p:txBody>
          <a:bodyPr/>
          <a:lstStyle/>
          <a:p>
            <a:r>
              <a:rPr lang="en-US" dirty="0"/>
              <a:t>Israeli ICD Registry </a:t>
            </a:r>
            <a:endParaRPr lang="he-IL" dirty="0"/>
          </a:p>
        </p:txBody>
      </p:sp>
      <p:sp>
        <p:nvSpPr>
          <p:cNvPr id="10" name="מציין מיקום תוכן 9"/>
          <p:cNvSpPr>
            <a:spLocks noGrp="1"/>
          </p:cNvSpPr>
          <p:nvPr>
            <p:ph idx="1"/>
          </p:nvPr>
        </p:nvSpPr>
        <p:spPr>
          <a:xfrm>
            <a:off x="1475656" y="1124744"/>
            <a:ext cx="6172200" cy="3029732"/>
          </a:xfrm>
        </p:spPr>
        <p:txBody>
          <a:bodyPr/>
          <a:lstStyle/>
          <a:p>
            <a:pPr algn="l" rtl="0"/>
            <a:r>
              <a:rPr lang="en-US" sz="2000" dirty="0"/>
              <a:t>Launched in July 2010 , data locked in June 2017 </a:t>
            </a:r>
          </a:p>
          <a:p>
            <a:pPr algn="l" rtl="0"/>
            <a:r>
              <a:rPr lang="en-US" sz="2000" dirty="0"/>
              <a:t>Voluntary registry organized by IWGPEP  with technical assistance of device companies </a:t>
            </a:r>
          </a:p>
          <a:p>
            <a:pPr algn="l" rtl="0"/>
            <a:r>
              <a:rPr lang="en-US" sz="2000" dirty="0"/>
              <a:t>Online reporting at the end of each high power device procedure on site</a:t>
            </a:r>
          </a:p>
          <a:p>
            <a:pPr algn="l" rtl="0"/>
            <a:r>
              <a:rPr lang="en-US" sz="2000" dirty="0"/>
              <a:t> Web-based secured database</a:t>
            </a:r>
          </a:p>
          <a:p>
            <a:pPr algn="l" rtl="0"/>
            <a:r>
              <a:rPr lang="en-US" sz="2000" dirty="0"/>
              <a:t>No data collected on complications, commercial information kept confidential , medical centers de-identified in the report </a:t>
            </a:r>
          </a:p>
          <a:p>
            <a:pPr algn="l" rtl="0"/>
            <a:r>
              <a:rPr lang="en-US" sz="2000" dirty="0"/>
              <a:t>Support by the IWGPEP , device companies, Israeli CDC and the major HMO</a:t>
            </a:r>
          </a:p>
          <a:p>
            <a:pPr algn="l" rtl="0"/>
            <a:r>
              <a:rPr lang="en-US" sz="2000" dirty="0"/>
              <a:t>Yearly follow up started </a:t>
            </a:r>
            <a:r>
              <a:rPr lang="en-US" sz="2000" dirty="0" smtClean="0"/>
              <a:t>7-2011</a:t>
            </a:r>
            <a:r>
              <a:rPr lang="en-US" dirty="0" smtClean="0"/>
              <a:t>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40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Elderly – Device Related Complications  </a:t>
            </a:r>
            <a:endParaRPr lang="he-I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871701" y="1588911"/>
            <a:ext cx="4860539" cy="376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4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09"/>
          <a:stretch/>
        </p:blipFill>
        <p:spPr bwMode="auto">
          <a:xfrm>
            <a:off x="229975" y="1145144"/>
            <a:ext cx="4775365" cy="298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3" b="11821"/>
          <a:stretch/>
        </p:blipFill>
        <p:spPr bwMode="auto">
          <a:xfrm>
            <a:off x="5301082" y="1145144"/>
            <a:ext cx="2943326" cy="298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2"/>
          <a:stretch/>
        </p:blipFill>
        <p:spPr bwMode="auto">
          <a:xfrm>
            <a:off x="2900446" y="4293096"/>
            <a:ext cx="3210725" cy="7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0" y="155575"/>
            <a:ext cx="7074786" cy="68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45945" y="5219563"/>
            <a:ext cx="31323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N=913 , PACE</a:t>
            </a:r>
            <a:r>
              <a:rPr lang="he-IL" b="1" dirty="0" smtClean="0">
                <a:solidFill>
                  <a:srgbClr val="FF0000"/>
                </a:solidFill>
              </a:rPr>
              <a:t> </a:t>
            </a:r>
            <a:r>
              <a:rPr lang="he-IL" b="1" dirty="0">
                <a:solidFill>
                  <a:srgbClr val="FF0000"/>
                </a:solidFill>
              </a:rPr>
              <a:t>2015 </a:t>
            </a:r>
          </a:p>
        </p:txBody>
      </p:sp>
    </p:spTree>
    <p:extLst>
      <p:ext uri="{BB962C8B-B14F-4D97-AF65-F5344CB8AC3E}">
        <p14:creationId xmlns:p14="http://schemas.microsoft.com/office/powerpoint/2010/main" val="5339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88840"/>
            <a:ext cx="9144000" cy="180775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221088"/>
            <a:ext cx="9144000" cy="1555633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VF Testing During Implantation ?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897485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VF testing over the years </a:t>
            </a:r>
            <a:endParaRPr lang="he-I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331640" y="1646802"/>
          <a:ext cx="615668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77934" y="5078063"/>
            <a:ext cx="10936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YEARS</a:t>
            </a:r>
            <a:endParaRPr lang="he-I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5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1" y="155575"/>
            <a:ext cx="8093907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8305" y="4817887"/>
            <a:ext cx="12151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HRJ 2014 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88" y="1124744"/>
            <a:ext cx="4261764" cy="4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40252" y="2942946"/>
            <a:ext cx="170118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>
                <a:solidFill>
                  <a:srgbClr val="FFFF00"/>
                </a:solidFill>
              </a:rPr>
              <a:t>Total No = 3596</a:t>
            </a:r>
          </a:p>
          <a:p>
            <a:pPr algn="l" rtl="0"/>
            <a:r>
              <a:rPr lang="en-US" dirty="0">
                <a:solidFill>
                  <a:srgbClr val="FFFF00"/>
                </a:solidFill>
              </a:rPr>
              <a:t>No VF testing = 614 (17%)</a:t>
            </a:r>
            <a:endParaRPr lang="he-I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Types Over the Years</a:t>
            </a:r>
            <a:br>
              <a:rPr lang="en-US" dirty="0"/>
            </a:br>
            <a:endParaRPr lang="he-IL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-180528" y="1556791"/>
          <a:ext cx="7272808" cy="356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>
            <p:extLst/>
          </p:nvPr>
        </p:nvGraphicFramePr>
        <p:xfrm>
          <a:off x="4644008" y="332656"/>
          <a:ext cx="6181807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9822" y="5124328"/>
            <a:ext cx="972108" cy="2740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181" b="1" dirty="0">
                <a:solidFill>
                  <a:srgbClr val="FFFF00"/>
                </a:solidFill>
              </a:rPr>
              <a:t>2011     </a:t>
            </a:r>
            <a:endParaRPr lang="he-IL" sz="1181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6795" y="5160732"/>
            <a:ext cx="972108" cy="2740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181" b="1" dirty="0">
                <a:solidFill>
                  <a:srgbClr val="FFFF00"/>
                </a:solidFill>
              </a:rPr>
              <a:t>2017     </a:t>
            </a:r>
            <a:endParaRPr lang="he-IL" sz="1181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he-IL" sz="1013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3782"/>
            <a:ext cx="2514026" cy="413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4738"/>
            <a:ext cx="3768204" cy="413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4248" y="5733256"/>
            <a:ext cx="214644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 = 1125 , JCE 2016</a:t>
            </a:r>
            <a:endParaRPr lang="he-IL" sz="1600" dirty="0">
              <a:solidFill>
                <a:srgbClr val="FF0000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04" y="260648"/>
            <a:ext cx="7506834" cy="8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20" y="404664"/>
            <a:ext cx="8392291" cy="108012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416918"/>
            <a:ext cx="7769225" cy="1152128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610994"/>
            <a:ext cx="4824536" cy="4621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3429000"/>
            <a:ext cx="13206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N=6343 </a:t>
            </a:r>
            <a:endParaRPr lang="he-IL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5526524"/>
            <a:ext cx="22322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Europace 2016 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6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Follow up (n=2285) 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50" y="1052736"/>
            <a:ext cx="6547150" cy="48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5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1"/>
            <a:ext cx="9144000" cy="1340768"/>
          </a:xfrm>
          <a:prstGeom prst="rect">
            <a:avLst/>
          </a:prstGeom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2800" b="0" dirty="0" smtClean="0"/>
              <a:t>This study sought to construct a risk score for one year mortality following ICD implantation </a:t>
            </a:r>
          </a:p>
          <a:p>
            <a:pPr algn="l" rtl="0"/>
            <a:r>
              <a:rPr lang="en-US" sz="2800" b="0" dirty="0" smtClean="0"/>
              <a:t>2600 patients with one year follow up were used (half for initial cohort , half for validation) </a:t>
            </a:r>
          </a:p>
          <a:p>
            <a:pPr algn="l" rtl="0"/>
            <a:r>
              <a:rPr lang="en-US" sz="2800" b="0" dirty="0" smtClean="0"/>
              <a:t>4.8 % of patients died within one year </a:t>
            </a:r>
          </a:p>
          <a:p>
            <a:pPr algn="l" rtl="0"/>
            <a:r>
              <a:rPr lang="en-US" sz="2800" b="0" dirty="0" smtClean="0"/>
              <a:t>They were compared with patients who survived one year looking at risk factors for one year mortality</a:t>
            </a:r>
            <a:r>
              <a:rPr lang="en-US" dirty="0" smtClean="0"/>
              <a:t>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596047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</a:t>
            </a:r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681038" y="1340768"/>
            <a:ext cx="7772400" cy="3086100"/>
          </a:xfrm>
        </p:spPr>
        <p:txBody>
          <a:bodyPr/>
          <a:lstStyle/>
          <a:p>
            <a:pPr algn="l" rtl="0"/>
            <a:r>
              <a:rPr lang="en-US" sz="2800" dirty="0"/>
              <a:t>The registry headquarters issued a quarterly request of follow up data (in 17/24 hospitals)  starting one year following the implantation</a:t>
            </a:r>
          </a:p>
          <a:p>
            <a:pPr algn="l" rtl="0"/>
            <a:r>
              <a:rPr lang="en-US" sz="2800" dirty="0"/>
              <a:t>Sources of follow up data vary between centers and include real time data entry during ICD clinic visits (67%), chart review (64% ) and phone interview (14% ) . </a:t>
            </a:r>
          </a:p>
        </p:txBody>
      </p:sp>
    </p:spTree>
    <p:extLst>
      <p:ext uri="{BB962C8B-B14F-4D97-AF65-F5344CB8AC3E}">
        <p14:creationId xmlns:p14="http://schemas.microsoft.com/office/powerpoint/2010/main" val="28630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88640"/>
            <a:ext cx="5242362" cy="61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16690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3888432" cy="370302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88" y="1340769"/>
            <a:ext cx="4264369" cy="37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5691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SHOCKED Risk Score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b="0" u="sng" dirty="0" smtClean="0"/>
              <a:t>&gt;</a:t>
            </a:r>
            <a:r>
              <a:rPr lang="en-US" b="0" dirty="0" smtClean="0"/>
              <a:t>75 years </a:t>
            </a:r>
          </a:p>
          <a:p>
            <a:pPr algn="l" rtl="0"/>
            <a:r>
              <a:rPr lang="en-US" b="0" dirty="0" smtClean="0"/>
              <a:t>heart </a:t>
            </a:r>
            <a:r>
              <a:rPr lang="en-US" b="0" dirty="0"/>
              <a:t>failure (NYHA FC III</a:t>
            </a:r>
            <a:r>
              <a:rPr lang="en-US" b="0" dirty="0" smtClean="0"/>
              <a:t>)</a:t>
            </a:r>
          </a:p>
          <a:p>
            <a:pPr algn="l" rtl="0"/>
            <a:r>
              <a:rPr lang="en-US" b="0" dirty="0" smtClean="0"/>
              <a:t>AF</a:t>
            </a:r>
            <a:endParaRPr lang="en-US" b="0" dirty="0"/>
          </a:p>
          <a:p>
            <a:pPr algn="l" rtl="0"/>
            <a:r>
              <a:rPr lang="en-US" b="0" dirty="0" smtClean="0"/>
              <a:t>COPD </a:t>
            </a:r>
          </a:p>
          <a:p>
            <a:pPr algn="l" rtl="0"/>
            <a:r>
              <a:rPr lang="en-US" b="0" dirty="0" smtClean="0"/>
              <a:t>CKD</a:t>
            </a:r>
            <a:endParaRPr lang="en-US" b="0" dirty="0"/>
          </a:p>
          <a:p>
            <a:pPr algn="l" rtl="0"/>
            <a:r>
              <a:rPr lang="en-US" b="0" dirty="0" smtClean="0"/>
              <a:t>LVEF ≤20%</a:t>
            </a:r>
          </a:p>
          <a:p>
            <a:pPr algn="l" rtl="0"/>
            <a:r>
              <a:rPr lang="en-US" b="0" dirty="0" smtClean="0"/>
              <a:t>Diabetes </a:t>
            </a:r>
            <a:r>
              <a:rPr lang="en-US" b="0" dirty="0"/>
              <a:t>mellitus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dirty="0" smtClean="0"/>
              <a:t>Highest risk group: </a:t>
            </a:r>
          </a:p>
          <a:p>
            <a:pPr algn="l" rtl="0"/>
            <a:r>
              <a:rPr lang="en-US" dirty="0" smtClean="0"/>
              <a:t>1 y mortality = 30% </a:t>
            </a:r>
          </a:p>
          <a:p>
            <a:pPr algn="l" rtl="0"/>
            <a:r>
              <a:rPr lang="en-US" dirty="0" smtClean="0"/>
              <a:t>2y mortality = 47% </a:t>
            </a:r>
          </a:p>
          <a:p>
            <a:pPr algn="l" rtl="0"/>
            <a:r>
              <a:rPr lang="en-US" dirty="0" smtClean="0"/>
              <a:t>3y mortality = 68% 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5148064" y="5013176"/>
            <a:ext cx="34563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Bilchick</a:t>
            </a:r>
            <a:r>
              <a:rPr lang="en-US" b="1" dirty="0" smtClean="0">
                <a:solidFill>
                  <a:srgbClr val="FF0000"/>
                </a:solidFill>
              </a:rPr>
              <a:t> JACC 2012 </a:t>
            </a:r>
            <a:endParaRPr lang="he-I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20689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122410" y="404664"/>
            <a:ext cx="4629150" cy="642938"/>
          </a:xfrm>
        </p:spPr>
        <p:txBody>
          <a:bodyPr/>
          <a:lstStyle/>
          <a:p>
            <a:r>
              <a:rPr lang="en-US" dirty="0" smtClean="0"/>
              <a:t>Conclusions I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9532" y="1376772"/>
            <a:ext cx="8154906" cy="2545854"/>
          </a:xfrm>
        </p:spPr>
        <p:txBody>
          <a:bodyPr/>
          <a:lstStyle/>
          <a:p>
            <a:pPr algn="l" rtl="0"/>
            <a:r>
              <a:rPr lang="en-US" sz="2400" dirty="0"/>
              <a:t>Using registry information we were able to show: </a:t>
            </a:r>
          </a:p>
          <a:p>
            <a:pPr lvl="1" algn="l" rtl="0"/>
            <a:r>
              <a:rPr lang="en-US" sz="2400" dirty="0">
                <a:solidFill>
                  <a:srgbClr val="FF0000"/>
                </a:solidFill>
              </a:rPr>
              <a:t>Very</a:t>
            </a:r>
            <a:r>
              <a:rPr lang="en-US" sz="2400" dirty="0"/>
              <a:t> low rate of delivered ICD therapies </a:t>
            </a:r>
            <a:endParaRPr lang="en-US" sz="2400" dirty="0" smtClean="0"/>
          </a:p>
          <a:p>
            <a:pPr lvl="1" algn="l" rtl="0"/>
            <a:r>
              <a:rPr lang="en-US" sz="2400" dirty="0" smtClean="0"/>
              <a:t>Benefit of ICD in ICMP in NYHA I </a:t>
            </a:r>
            <a:endParaRPr lang="en-US" sz="2400" dirty="0"/>
          </a:p>
          <a:p>
            <a:pPr lvl="1" algn="l" rtl="0"/>
            <a:r>
              <a:rPr lang="en-US" sz="2400" dirty="0"/>
              <a:t>CRTD usefulness in CKD patients </a:t>
            </a:r>
          </a:p>
          <a:p>
            <a:pPr lvl="1" algn="l" rtl="0"/>
            <a:r>
              <a:rPr lang="en-US" sz="2400" dirty="0"/>
              <a:t>No difference between dialysis patients and non dialysis patients with severe CKD </a:t>
            </a:r>
          </a:p>
          <a:p>
            <a:pPr lvl="1" algn="l" rtl="0"/>
            <a:r>
              <a:rPr lang="en-US" sz="2400" dirty="0"/>
              <a:t>Advantage of CRTD in the elderly </a:t>
            </a:r>
          </a:p>
          <a:p>
            <a:pPr lvl="1" algn="l" rtl="0"/>
            <a:r>
              <a:rPr lang="en-US" sz="2400" dirty="0"/>
              <a:t>Advantage of CRTD in advanced CHF </a:t>
            </a:r>
          </a:p>
          <a:p>
            <a:pPr lvl="1" algn="l" rtl="0"/>
            <a:r>
              <a:rPr lang="en-US" sz="2400" dirty="0"/>
              <a:t>Lack of effect of VF testing as well as the use of dual chamber/dual coil  ICDs </a:t>
            </a:r>
          </a:p>
          <a:p>
            <a:pPr lvl="1" algn="l" rtl="0"/>
            <a:endParaRPr lang="en-US" dirty="0"/>
          </a:p>
          <a:p>
            <a:pPr lvl="1" algn="l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735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II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Primary prevention indications should be reassessed in view of the very low rate of appropriate therapies in contemporary series </a:t>
            </a:r>
          </a:p>
          <a:p>
            <a:pPr algn="l" rtl="0"/>
            <a:r>
              <a:rPr lang="en-US" dirty="0" smtClean="0"/>
              <a:t> The emerging role of SCICDs and their long term outcomes remain to be established </a:t>
            </a:r>
          </a:p>
          <a:p>
            <a:pPr algn="l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871741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6991870" cy="46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3959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>
          <a:xfrm>
            <a:off x="792165" y="1162576"/>
            <a:ext cx="7589837" cy="1138773"/>
          </a:xfrm>
        </p:spPr>
        <p:txBody>
          <a:bodyPr/>
          <a:lstStyle/>
          <a:p>
            <a:r>
              <a:rPr lang="en-US" dirty="0"/>
              <a:t>Thank You !! </a:t>
            </a:r>
            <a:r>
              <a:rPr lang="he-IL" dirty="0"/>
              <a:t/>
            </a:r>
            <a:br>
              <a:rPr lang="he-IL" dirty="0"/>
            </a:br>
            <a:endParaRPr lang="he-IL" dirty="0"/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mglikson@szmc.org.il</a:t>
            </a:r>
            <a:r>
              <a:rPr lang="en-US" dirty="0" smtClean="0"/>
              <a:t>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0074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</a:t>
            </a:r>
            <a:r>
              <a:rPr lang="en-US" dirty="0" smtClean="0"/>
              <a:t>7/10-6/17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N = </a:t>
            </a:r>
            <a:r>
              <a:rPr lang="en-US" dirty="0" smtClean="0"/>
              <a:t>9256 new </a:t>
            </a:r>
            <a:r>
              <a:rPr lang="en-US" dirty="0"/>
              <a:t>implants in 24 hospitals </a:t>
            </a:r>
          </a:p>
          <a:p>
            <a:pPr algn="l" rtl="0"/>
            <a:r>
              <a:rPr lang="en-US" dirty="0" smtClean="0"/>
              <a:t>Median age = 64.7 , 83</a:t>
            </a:r>
            <a:r>
              <a:rPr lang="en-US" dirty="0"/>
              <a:t>% male </a:t>
            </a:r>
          </a:p>
          <a:p>
            <a:pPr algn="l" rtl="0"/>
            <a:r>
              <a:rPr lang="en-US" dirty="0" smtClean="0"/>
              <a:t>4.5% </a:t>
            </a:r>
            <a:r>
              <a:rPr lang="en-US" dirty="0"/>
              <a:t>upgrades from pacemakers </a:t>
            </a:r>
          </a:p>
          <a:p>
            <a:pPr algn="l" rtl="0"/>
            <a:r>
              <a:rPr lang="en-US" dirty="0" smtClean="0"/>
              <a:t>77% </a:t>
            </a:r>
            <a:r>
              <a:rPr lang="en-US" dirty="0"/>
              <a:t>primary prevention (</a:t>
            </a:r>
            <a:r>
              <a:rPr lang="en-US" dirty="0">
                <a:solidFill>
                  <a:srgbClr val="FFFF00"/>
                </a:solidFill>
              </a:rPr>
              <a:t>72.6%     80.3%)</a:t>
            </a:r>
          </a:p>
          <a:p>
            <a:pPr algn="l" rtl="0"/>
            <a:r>
              <a:rPr lang="en-US" dirty="0"/>
              <a:t>Total </a:t>
            </a:r>
            <a:r>
              <a:rPr lang="en-US" dirty="0" smtClean="0"/>
              <a:t>no. of </a:t>
            </a:r>
            <a:r>
              <a:rPr lang="en-US" dirty="0"/>
              <a:t>pts with follow-up = 5839 from 17 hospitals </a:t>
            </a:r>
          </a:p>
          <a:p>
            <a:pPr algn="l" rtl="0"/>
            <a:r>
              <a:rPr lang="en-US" dirty="0"/>
              <a:t> Median follow up time = 25.4 months </a:t>
            </a:r>
          </a:p>
        </p:txBody>
      </p:sp>
      <p:sp>
        <p:nvSpPr>
          <p:cNvPr id="4" name="חץ ימינה 3"/>
          <p:cNvSpPr/>
          <p:nvPr/>
        </p:nvSpPr>
        <p:spPr>
          <a:xfrm>
            <a:off x="6948264" y="3493819"/>
            <a:ext cx="162018" cy="1215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584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97406" y="2213865"/>
            <a:ext cx="4009946" cy="438207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US" sz="1898" b="1" dirty="0">
                <a:solidFill>
                  <a:srgbClr val="FFFFFF"/>
                </a:solidFill>
              </a:rPr>
              <a:t> </a:t>
            </a:r>
            <a:r>
              <a:rPr lang="en-US" sz="1856" kern="0" dirty="0">
                <a:solidFill>
                  <a:srgbClr val="FFFF00"/>
                </a:solidFill>
              </a:rPr>
              <a:t>Implantation by Medical Centers</a:t>
            </a:r>
            <a:endParaRPr lang="he-IL" sz="1898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95406987"/>
              </p:ext>
            </p:extLst>
          </p:nvPr>
        </p:nvGraphicFramePr>
        <p:xfrm>
          <a:off x="683568" y="2517652"/>
          <a:ext cx="7416824" cy="2156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28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NYHA Class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2916542" y="5373215"/>
            <a:ext cx="1215135" cy="2740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181" b="1" dirty="0">
                <a:solidFill>
                  <a:srgbClr val="FFFF00"/>
                </a:solidFill>
              </a:rPr>
              <a:t>7/2010-6/2011     </a:t>
            </a:r>
            <a:endParaRPr lang="he-IL" sz="1181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8999" y="5373216"/>
            <a:ext cx="1215135" cy="2740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181" b="1" dirty="0">
                <a:solidFill>
                  <a:srgbClr val="FFFF00"/>
                </a:solidFill>
              </a:rPr>
              <a:t>7/2016 -6/2017</a:t>
            </a:r>
            <a:endParaRPr lang="he-IL" sz="1181" b="1" dirty="0">
              <a:solidFill>
                <a:srgbClr val="FFFF00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023896603"/>
              </p:ext>
            </p:extLst>
          </p:nvPr>
        </p:nvGraphicFramePr>
        <p:xfrm>
          <a:off x="0" y="1191259"/>
          <a:ext cx="444199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027228722"/>
              </p:ext>
            </p:extLst>
          </p:nvPr>
        </p:nvGraphicFramePr>
        <p:xfrm>
          <a:off x="4552143" y="1191259"/>
          <a:ext cx="4317104" cy="3121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536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23743" y="620688"/>
            <a:ext cx="4629150" cy="642938"/>
          </a:xfrm>
        </p:spPr>
        <p:txBody>
          <a:bodyPr/>
          <a:lstStyle/>
          <a:p>
            <a:r>
              <a:rPr lang="en-US" dirty="0"/>
              <a:t>LVEF </a:t>
            </a:r>
            <a:br>
              <a:rPr lang="en-US" dirty="0"/>
            </a:br>
            <a:endParaRPr lang="he-IL" sz="2025" dirty="0"/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000811"/>
              </p:ext>
            </p:extLst>
          </p:nvPr>
        </p:nvGraphicFramePr>
        <p:xfrm>
          <a:off x="-2268760" y="404664"/>
          <a:ext cx="6192688" cy="565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מציין מיקום תוכן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486404"/>
              </p:ext>
            </p:extLst>
          </p:nvPr>
        </p:nvGraphicFramePr>
        <p:xfrm>
          <a:off x="4211960" y="1556792"/>
          <a:ext cx="494162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5"/>
          <p:cNvSpPr txBox="1"/>
          <p:nvPr/>
        </p:nvSpPr>
        <p:spPr>
          <a:xfrm>
            <a:off x="5085422" y="5019552"/>
            <a:ext cx="1863207" cy="3347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575" b="1" dirty="0">
                <a:solidFill>
                  <a:srgbClr val="FFFF00"/>
                </a:solidFill>
              </a:rPr>
              <a:t>7/2016-6/17     </a:t>
            </a:r>
            <a:endParaRPr lang="he-IL" sz="1575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 </a:t>
            </a:r>
            <a:endParaRPr lang="he-IL" dirty="0"/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090124"/>
              </p:ext>
            </p:extLst>
          </p:nvPr>
        </p:nvGraphicFramePr>
        <p:xfrm>
          <a:off x="827584" y="1196752"/>
          <a:ext cx="6840760" cy="4253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3848" y="5377934"/>
            <a:ext cx="2632793" cy="4560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788" dirty="0">
                <a:solidFill>
                  <a:srgbClr val="FFFFFF"/>
                </a:solidFill>
              </a:rPr>
              <a:t>Among CAD pts 8% received the ICD within less than 40 days from MI , 17% within 3 m from last PCI ,  10% within 3 m from last CABG </a:t>
            </a:r>
            <a:endParaRPr lang="he-IL" sz="788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1268760"/>
            <a:ext cx="19622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38</a:t>
            </a:r>
            <a:r>
              <a:rPr lang="en-US" sz="1200" dirty="0">
                <a:solidFill>
                  <a:srgbClr val="FFFFFF"/>
                </a:solidFill>
              </a:rPr>
              <a:t>% IVF, 26% LQT, 13% </a:t>
            </a:r>
            <a:r>
              <a:rPr lang="en-US" sz="1200" dirty="0" err="1">
                <a:solidFill>
                  <a:srgbClr val="FFFFFF"/>
                </a:solidFill>
              </a:rPr>
              <a:t>Brugada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endParaRPr lang="he-IL" sz="1200" dirty="0">
              <a:solidFill>
                <a:srgbClr val="FFFFFF"/>
              </a:solidFill>
            </a:endParaRPr>
          </a:p>
        </p:txBody>
      </p:sp>
      <p:sp>
        <p:nvSpPr>
          <p:cNvPr id="6" name="חץ ימינה 5"/>
          <p:cNvSpPr/>
          <p:nvPr/>
        </p:nvSpPr>
        <p:spPr bwMode="auto">
          <a:xfrm>
            <a:off x="5508104" y="1340768"/>
            <a:ext cx="504056" cy="2511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IHC2018 template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IHC2018 template" id="{7A176430-3DAA-48A5-B11D-7F06C129C247}" vid="{0BCC74BD-2BBD-490D-A40A-5D56E8B153B4}"/>
    </a:ext>
  </a:extLst>
</a:theme>
</file>

<file path=ppt/theme/theme2.xml><?xml version="1.0" encoding="utf-8"?>
<a:theme xmlns:a="http://schemas.openxmlformats.org/drawingml/2006/main" name="Registry template-final">
  <a:themeElements>
    <a:clrScheme name="">
      <a:dk1>
        <a:srgbClr val="000000"/>
      </a:dk1>
      <a:lt1>
        <a:srgbClr val="FFFFFF"/>
      </a:lt1>
      <a:dk2>
        <a:srgbClr val="000099"/>
      </a:dk2>
      <a:lt2>
        <a:srgbClr val="FFFF66"/>
      </a:lt2>
      <a:accent1>
        <a:srgbClr val="99CCFF"/>
      </a:accent1>
      <a:accent2>
        <a:srgbClr val="FFFF66"/>
      </a:accent2>
      <a:accent3>
        <a:srgbClr val="AAAACA"/>
      </a:accent3>
      <a:accent4>
        <a:srgbClr val="DADADA"/>
      </a:accent4>
      <a:accent5>
        <a:srgbClr val="CAE2FF"/>
      </a:accent5>
      <a:accent6>
        <a:srgbClr val="E7E75C"/>
      </a:accent6>
      <a:hlink>
        <a:srgbClr val="FF9966"/>
      </a:hlink>
      <a:folHlink>
        <a:srgbClr val="6699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99"/>
        </a:dk2>
        <a:lt2>
          <a:srgbClr val="FFFF66"/>
        </a:lt2>
        <a:accent1>
          <a:srgbClr val="99CCFF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CAE2FF"/>
        </a:accent5>
        <a:accent6>
          <a:srgbClr val="00B95C"/>
        </a:accent6>
        <a:hlink>
          <a:srgbClr val="FF9966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3366"/>
        </a:dk2>
        <a:lt2>
          <a:srgbClr val="FFFF66"/>
        </a:lt2>
        <a:accent1>
          <a:srgbClr val="99CCFF"/>
        </a:accent1>
        <a:accent2>
          <a:srgbClr val="FF9966"/>
        </a:accent2>
        <a:accent3>
          <a:srgbClr val="AAADB8"/>
        </a:accent3>
        <a:accent4>
          <a:srgbClr val="DADADA"/>
        </a:accent4>
        <a:accent5>
          <a:srgbClr val="CAE2FF"/>
        </a:accent5>
        <a:accent6>
          <a:srgbClr val="E78A5C"/>
        </a:accent6>
        <a:hlink>
          <a:srgbClr val="00CC66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3366"/>
        </a:dk2>
        <a:lt2>
          <a:srgbClr val="FFFF66"/>
        </a:lt2>
        <a:accent1>
          <a:srgbClr val="99CCFF"/>
        </a:accent1>
        <a:accent2>
          <a:srgbClr val="FF9966"/>
        </a:accent2>
        <a:accent3>
          <a:srgbClr val="AAADB8"/>
        </a:accent3>
        <a:accent4>
          <a:srgbClr val="DADADA"/>
        </a:accent4>
        <a:accent5>
          <a:srgbClr val="CAE2FF"/>
        </a:accent5>
        <a:accent6>
          <a:srgbClr val="E78A5C"/>
        </a:accent6>
        <a:hlink>
          <a:srgbClr val="00CC66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JIHC2018 template</Template>
  <TotalTime>1632</TotalTime>
  <Words>1610</Words>
  <Application>Microsoft Office PowerPoint</Application>
  <PresentationFormat>‫הצגה על המסך (4:3)</PresentationFormat>
  <Paragraphs>254</Paragraphs>
  <Slides>46</Slides>
  <Notes>35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46</vt:i4>
      </vt:variant>
    </vt:vector>
  </HeadingPairs>
  <TitlesOfParts>
    <vt:vector size="55" baseType="lpstr">
      <vt:lpstr>MS PGothic</vt:lpstr>
      <vt:lpstr>MS PGothic</vt:lpstr>
      <vt:lpstr>Arial</vt:lpstr>
      <vt:lpstr>Calibri</vt:lpstr>
      <vt:lpstr>Wingdings</vt:lpstr>
      <vt:lpstr>Wingdings 2</vt:lpstr>
      <vt:lpstr>ヒラギノ角ゴ Pro W3</vt:lpstr>
      <vt:lpstr>JIHC2018 template</vt:lpstr>
      <vt:lpstr>Registry template-final</vt:lpstr>
      <vt:lpstr>Real World ICD Practice :  An Overview of The Results of The Israeli ICD Registry </vt:lpstr>
      <vt:lpstr>מצגת של PowerPoint</vt:lpstr>
      <vt:lpstr>Israeli ICD Registry </vt:lpstr>
      <vt:lpstr>Follow-Up </vt:lpstr>
      <vt:lpstr>Statistics 7/10-6/17 </vt:lpstr>
      <vt:lpstr>מצגת של PowerPoint</vt:lpstr>
      <vt:lpstr>NYHA Class</vt:lpstr>
      <vt:lpstr>LVEF  </vt:lpstr>
      <vt:lpstr>Etiology </vt:lpstr>
      <vt:lpstr>Atrial Fibrillation </vt:lpstr>
      <vt:lpstr>מצגת של PowerPoint</vt:lpstr>
      <vt:lpstr>מצגת של PowerPoint</vt:lpstr>
      <vt:lpstr>Characteristics and outcomes of diabetic patients with an implantable cardioverter defibrillator in a real world setting:  results from the Israeli ICD registryin a real world setting:  results from the Israeli ICD registry</vt:lpstr>
      <vt:lpstr>מצגת של PowerPoint</vt:lpstr>
      <vt:lpstr>Low Rate of Therapies over Time (n=2600 pts )  </vt:lpstr>
      <vt:lpstr>Results in Comparison to Other Studies  </vt:lpstr>
      <vt:lpstr>Explaining Low Shock Rates  </vt:lpstr>
      <vt:lpstr>How Can we Improve Efficacy of Primary Prevention ICDs ? </vt:lpstr>
      <vt:lpstr>מצגת של PowerPoint</vt:lpstr>
      <vt:lpstr>Risk Factors for Appropriate Therapies </vt:lpstr>
      <vt:lpstr>Gender and Outcomes in US NCDR </vt:lpstr>
      <vt:lpstr>מצגת של PowerPoint</vt:lpstr>
      <vt:lpstr>Follow up Male vs Females </vt:lpstr>
      <vt:lpstr>AHA ACC HRS  GL 2017 Prevention of SCD in CKD </vt:lpstr>
      <vt:lpstr>Why Primary Prevention by ICDs may  not Benefit Severe CKD patients ? </vt:lpstr>
      <vt:lpstr>מצגת של PowerPoint</vt:lpstr>
      <vt:lpstr>מצגת של PowerPoint</vt:lpstr>
      <vt:lpstr>ICD in the Elderly</vt:lpstr>
      <vt:lpstr>מצגת של PowerPoint</vt:lpstr>
      <vt:lpstr>Elderly – Device Related Complications  </vt:lpstr>
      <vt:lpstr>מצגת של PowerPoint</vt:lpstr>
      <vt:lpstr>VF Testing During Implantation ? </vt:lpstr>
      <vt:lpstr>VF testing over the years </vt:lpstr>
      <vt:lpstr>מצגת של PowerPoint</vt:lpstr>
      <vt:lpstr>Device Types Over the Years </vt:lpstr>
      <vt:lpstr>  </vt:lpstr>
      <vt:lpstr>מצגת של PowerPoint</vt:lpstr>
      <vt:lpstr>Long term Follow up (n=2285) </vt:lpstr>
      <vt:lpstr>מצגת של PowerPoint</vt:lpstr>
      <vt:lpstr>מצגת של PowerPoint</vt:lpstr>
      <vt:lpstr>מצגת של PowerPoint</vt:lpstr>
      <vt:lpstr>The SHOCKED Risk Score</vt:lpstr>
      <vt:lpstr>Conclusions I</vt:lpstr>
      <vt:lpstr>Conclusions II </vt:lpstr>
      <vt:lpstr>מצגת של PowerPoint</vt:lpstr>
      <vt:lpstr>Thank You !!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ICD Implantation Practice for Primary and Secondary Prevention: USA vs OUS</dc:title>
  <dc:creator>Michael Glikson</dc:creator>
  <cp:lastModifiedBy>Michael Glikson</cp:lastModifiedBy>
  <cp:revision>163</cp:revision>
  <dcterms:created xsi:type="dcterms:W3CDTF">2018-10-30T17:42:38Z</dcterms:created>
  <dcterms:modified xsi:type="dcterms:W3CDTF">2019-11-29T09:38:20Z</dcterms:modified>
</cp:coreProperties>
</file>