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0"/>
  </p:notesMasterIdLst>
  <p:sldIdLst>
    <p:sldId id="267" r:id="rId2"/>
    <p:sldId id="476" r:id="rId3"/>
    <p:sldId id="510" r:id="rId4"/>
    <p:sldId id="505" r:id="rId5"/>
    <p:sldId id="495" r:id="rId6"/>
    <p:sldId id="498" r:id="rId7"/>
    <p:sldId id="499" r:id="rId8"/>
    <p:sldId id="500" r:id="rId9"/>
    <p:sldId id="496" r:id="rId10"/>
    <p:sldId id="528" r:id="rId11"/>
    <p:sldId id="529" r:id="rId12"/>
    <p:sldId id="530" r:id="rId13"/>
    <p:sldId id="506" r:id="rId14"/>
    <p:sldId id="483" r:id="rId15"/>
    <p:sldId id="507" r:id="rId16"/>
    <p:sldId id="517" r:id="rId17"/>
    <p:sldId id="484" r:id="rId18"/>
    <p:sldId id="485" r:id="rId19"/>
    <p:sldId id="512" r:id="rId20"/>
    <p:sldId id="513" r:id="rId21"/>
    <p:sldId id="514" r:id="rId22"/>
    <p:sldId id="515" r:id="rId23"/>
    <p:sldId id="459" r:id="rId24"/>
    <p:sldId id="471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486" r:id="rId33"/>
    <p:sldId id="488" r:id="rId34"/>
    <p:sldId id="489" r:id="rId35"/>
    <p:sldId id="490" r:id="rId36"/>
    <p:sldId id="519" r:id="rId37"/>
    <p:sldId id="518" r:id="rId38"/>
    <p:sldId id="350" r:id="rId3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03" autoAdjust="0"/>
    <p:restoredTop sz="88151" autoAdjust="0"/>
  </p:normalViewPr>
  <p:slideViewPr>
    <p:cSldViewPr>
      <p:cViewPr varScale="1">
        <p:scale>
          <a:sx n="62" d="100"/>
          <a:sy n="62" d="100"/>
        </p:scale>
        <p:origin x="13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3E6BD7-A02A-4C09-9DD4-123D04D85A4F}" type="datetimeFigureOut">
              <a:rPr lang="he-IL" smtClean="0"/>
              <a:t>א'/כסלו/תש"פ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7C4B26-A9A3-4230-9ABC-73C98FD48D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605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C4B26-A9A3-4230-9ABC-73C98FD48D7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979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Bilateral cerebral </a:t>
            </a:r>
            <a:r>
              <a:rPr lang="ro-R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ro-R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oxygen</a:t>
            </a:r>
            <a:r>
              <a:rPr lang="ro-R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saturation</a:t>
            </a:r>
            <a:r>
              <a:rPr lang="ro-R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o-R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curves of the case, and correlation between comparatively low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values during sinus rhythm and elevated mean left atrial pressures at the end of the case—in the context of extensive entrainment and activation mapping. Note that the return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SctO</a:t>
            </a:r>
            <a:r>
              <a:rPr lang="ro-R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baseline values, following each episode of VT, is comparatively slower as the case progresses. After the last episode of VT, the full performance level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pLVAD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maintained for approximately 30 minutes prior to explant, which permitted the return of both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SctO</a:t>
            </a:r>
            <a:r>
              <a:rPr lang="ro-R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mean left atrial pressures to their baseline values. The patient was successfully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extubated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end of the </a:t>
            </a:r>
            <a:r>
              <a:rPr lang="ro-R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</a:t>
            </a:r>
            <a:r>
              <a:rPr lang="ro-R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8388E-A37B-496D-A2F4-6C26AF0C1797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5085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C4B26-A9A3-4230-9ABC-73C98FD48D7D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101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he-IL" smtClean="0"/>
              <a:t>implantable cardioverter defibril</a:t>
            </a:r>
          </a:p>
          <a:p>
            <a:r>
              <a:rPr lang="en-US" altLang="he-IL" smtClean="0"/>
              <a:t>All men</a:t>
            </a:r>
          </a:p>
          <a:p>
            <a:r>
              <a:rPr lang="en-US" altLang="he-IL" smtClean="0"/>
              <a:t>Age 63.7</a:t>
            </a:r>
          </a:p>
          <a:p>
            <a:r>
              <a:rPr lang="en-US" altLang="he-IL" smtClean="0"/>
              <a:t>8 dilated</a:t>
            </a:r>
          </a:p>
          <a:p>
            <a:r>
              <a:rPr lang="en-US" altLang="he-IL" smtClean="0"/>
              <a:t>12 redo</a:t>
            </a:r>
          </a:p>
          <a:p>
            <a:r>
              <a:rPr lang="en-US" altLang="he-IL" smtClean="0"/>
              <a:t>EF 19.3</a:t>
            </a:r>
          </a:p>
          <a:p>
            <a:r>
              <a:rPr lang="en-US" altLang="he-IL" smtClean="0"/>
              <a:t>20 VT STORM</a:t>
            </a:r>
          </a:p>
        </p:txBody>
      </p:sp>
      <p:sp>
        <p:nvSpPr>
          <p:cNvPr id="1331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A9BFA263-A724-4D40-B94C-CA6A63AD46C9}" type="slidenum">
              <a:rPr lang="he-IL" altLang="he-IL" sz="1200" b="0" smtClean="0"/>
              <a:pPr/>
              <a:t>25</a:t>
            </a:fld>
            <a:endParaRPr lang="es-ES_tradnl" altLang="he-IL" sz="1200" b="0" smtClean="0"/>
          </a:p>
        </p:txBody>
      </p:sp>
    </p:spTree>
    <p:extLst>
      <p:ext uri="{BB962C8B-B14F-4D97-AF65-F5344CB8AC3E}">
        <p14:creationId xmlns:p14="http://schemas.microsoft.com/office/powerpoint/2010/main" val="152292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Epicardial</a:t>
            </a:r>
            <a:r>
              <a:rPr lang="en-US" dirty="0" smtClean="0"/>
              <a:t> 10</a:t>
            </a:r>
          </a:p>
          <a:p>
            <a:pPr marL="228600" indent="-228600">
              <a:buFontTx/>
              <a:buAutoNum type="arabicPlain" startAt="57"/>
              <a:defRPr/>
            </a:pPr>
            <a:r>
              <a:rPr lang="he-IL" dirty="0" smtClean="0"/>
              <a:t>מוקדי </a:t>
            </a:r>
            <a:r>
              <a:rPr lang="en-US" dirty="0" smtClean="0"/>
              <a:t> VT</a:t>
            </a:r>
            <a:r>
              <a:rPr lang="he-IL" dirty="0" smtClean="0"/>
              <a:t> הושרו </a:t>
            </a:r>
          </a:p>
          <a:p>
            <a:pPr>
              <a:defRPr/>
            </a:pPr>
            <a:r>
              <a:rPr lang="he-IL" dirty="0" smtClean="0"/>
              <a:t>18 מטופלים נזקקו לתמיכת אמינים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5 </a:t>
            </a:r>
            <a:r>
              <a:rPr lang="he-IL" dirty="0" smtClean="0"/>
              <a:t>מטופלים עברו דה-</a:t>
            </a:r>
            <a:r>
              <a:rPr lang="he-IL" dirty="0" err="1" smtClean="0"/>
              <a:t>קנולציה</a:t>
            </a:r>
            <a:r>
              <a:rPr lang="he-IL" dirty="0" smtClean="0"/>
              <a:t> מאוחרת</a:t>
            </a:r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C4F31DEB-7B5B-48AF-A38D-DE092E0019B8}" type="slidenum">
              <a:rPr lang="he-IL" altLang="he-IL" sz="1200" b="0" smtClean="0"/>
              <a:pPr/>
              <a:t>26</a:t>
            </a:fld>
            <a:endParaRPr lang="es-ES_tradnl" altLang="he-IL" sz="1200" b="0" smtClean="0"/>
          </a:p>
        </p:txBody>
      </p:sp>
    </p:spTree>
    <p:extLst>
      <p:ext uri="{BB962C8B-B14F-4D97-AF65-F5344CB8AC3E}">
        <p14:creationId xmlns:p14="http://schemas.microsoft.com/office/powerpoint/2010/main" val="21156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1741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0D4432C1-206C-48B8-B753-A0D6B54283CC}" type="slidenum">
              <a:rPr lang="he-IL" altLang="he-IL" sz="1200" b="0" smtClean="0"/>
              <a:pPr/>
              <a:t>27</a:t>
            </a:fld>
            <a:endParaRPr lang="es-ES_tradnl" altLang="he-IL" sz="1200" b="0" smtClean="0"/>
          </a:p>
        </p:txBody>
      </p:sp>
    </p:spTree>
    <p:extLst>
      <p:ext uri="{BB962C8B-B14F-4D97-AF65-F5344CB8AC3E}">
        <p14:creationId xmlns:p14="http://schemas.microsoft.com/office/powerpoint/2010/main" val="128592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smtClean="0"/>
              <a:t>תוצאות בסיום הפרוצדורה</a:t>
            </a:r>
            <a:r>
              <a:rPr lang="en-US" altLang="he-IL" smtClean="0"/>
              <a:t> </a:t>
            </a:r>
          </a:p>
          <a:p>
            <a:r>
              <a:rPr lang="en-US" altLang="he-IL" smtClean="0"/>
              <a:t>Activation 61%</a:t>
            </a:r>
          </a:p>
          <a:p>
            <a:r>
              <a:rPr lang="en-US" altLang="he-IL" smtClean="0"/>
              <a:t>Full success 74%, partial 16%, failed 10%</a:t>
            </a:r>
          </a:p>
          <a:p>
            <a:r>
              <a:rPr lang="en-US" altLang="he-IL" smtClean="0"/>
              <a:t>REDO - in the first procedure without ECMO 4 failed, 3 partial.</a:t>
            </a:r>
          </a:p>
          <a:p>
            <a:endParaRPr lang="en-US" altLang="he-IL" smtClean="0"/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99EF927C-CD7F-4F96-BE97-0DD57DCD2619}" type="slidenum">
              <a:rPr lang="he-IL" altLang="he-IL" sz="1200" b="0" smtClean="0"/>
              <a:pPr/>
              <a:t>28</a:t>
            </a:fld>
            <a:endParaRPr lang="es-ES_tradnl" altLang="he-IL" sz="1200" b="0" smtClean="0"/>
          </a:p>
        </p:txBody>
      </p:sp>
    </p:spTree>
    <p:extLst>
      <p:ext uri="{BB962C8B-B14F-4D97-AF65-F5344CB8AC3E}">
        <p14:creationId xmlns:p14="http://schemas.microsoft.com/office/powerpoint/2010/main" val="258073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mtClean="0"/>
              <a:t>2 מתוך 31 ללא אירועים  </a:t>
            </a:r>
          </a:p>
          <a:p>
            <a:endParaRPr lang="he-IL" altLang="en-US" smtClean="0"/>
          </a:p>
        </p:txBody>
      </p:sp>
      <p:sp>
        <p:nvSpPr>
          <p:cNvPr id="2253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 defTabSz="949325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45DFA9CC-0534-4DD3-AF08-12617C370D75}" type="slidenum">
              <a:rPr lang="he-IL" altLang="he-IL" sz="1200" b="0" smtClean="0"/>
              <a:pPr/>
              <a:t>30</a:t>
            </a:fld>
            <a:endParaRPr lang="es-ES_tradnl" altLang="he-IL" sz="1200" b="0" smtClean="0"/>
          </a:p>
        </p:txBody>
      </p:sp>
    </p:spTree>
    <p:extLst>
      <p:ext uri="{BB962C8B-B14F-4D97-AF65-F5344CB8AC3E}">
        <p14:creationId xmlns:p14="http://schemas.microsoft.com/office/powerpoint/2010/main" val="391634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0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algn="l" rtl="0">
              <a:defRPr/>
            </a:pPr>
            <a:fld id="{C52D65CB-A3EC-4868-9797-71DA2048DCDB}" type="slidenum">
              <a:rPr lang="he-IL">
                <a:solidFill>
                  <a:srgbClr val="000000"/>
                </a:solidFill>
              </a:rPr>
              <a:pPr algn="l" rtl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6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8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4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9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FF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84214" y="6400807"/>
            <a:ext cx="1782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rgbClr val="FFFFFF"/>
                </a:solidFill>
              </a:rPr>
              <a:t>Sheba Medical Center</a:t>
            </a:r>
          </a:p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rgbClr val="FFFFFF"/>
                </a:solidFill>
              </a:rPr>
              <a:t>Tel </a:t>
            </a:r>
            <a:r>
              <a:rPr lang="en-US" altLang="en-US" sz="1200" b="1" dirty="0" err="1" smtClean="0">
                <a:solidFill>
                  <a:srgbClr val="FFFFFF"/>
                </a:solidFill>
              </a:rPr>
              <a:t>Hashomer</a:t>
            </a:r>
            <a:endParaRPr lang="en-US" altLang="en-US" sz="1200" b="1" dirty="0" smtClean="0">
              <a:solidFill>
                <a:srgbClr val="FFFFFF"/>
              </a:solidFill>
            </a:endParaRPr>
          </a:p>
        </p:txBody>
      </p:sp>
      <p:grpSp>
        <p:nvGrpSpPr>
          <p:cNvPr id="1031" name="Group 18"/>
          <p:cNvGrpSpPr>
            <a:grpSpLocks/>
          </p:cNvGrpSpPr>
          <p:nvPr/>
        </p:nvGrpSpPr>
        <p:grpSpPr bwMode="auto">
          <a:xfrm>
            <a:off x="6659566" y="6249990"/>
            <a:ext cx="2484437" cy="609599"/>
            <a:chOff x="4195" y="3937"/>
            <a:chExt cx="1565" cy="384"/>
          </a:xfrm>
        </p:grpSpPr>
        <p:pic>
          <p:nvPicPr>
            <p:cNvPr id="1033" name="Picture 7" descr="logo picture only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7F4"/>
                </a:clrFrom>
                <a:clrTo>
                  <a:srgbClr val="FFF7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3937"/>
              <a:ext cx="431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2"/>
            <p:cNvSpPr txBox="1">
              <a:spLocks noChangeArrowheads="1"/>
            </p:cNvSpPr>
            <p:nvPr/>
          </p:nvSpPr>
          <p:spPr bwMode="auto">
            <a:xfrm>
              <a:off x="4195" y="4147"/>
              <a:ext cx="12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smtClean="0">
                  <a:solidFill>
                    <a:srgbClr val="BBE0E3"/>
                  </a:solidFill>
                </a:rPr>
                <a:t>The Leviev Heart Center</a:t>
              </a:r>
            </a:p>
          </p:txBody>
        </p:sp>
      </p:grpSp>
      <p:pic>
        <p:nvPicPr>
          <p:cNvPr id="1032" name="Picture 19" descr="ROUND SHEBA LOGO 050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145221"/>
            <a:ext cx="6985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9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of\Desktop\BWH\ICE%20cases\Images%201\John%20Anterior%20MI%20Aneurysm%20VT\Patient%202011_12_19\Study%201\LAO%20with%20Bipolar%20and%20ICE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16632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Hemodynamic Support During VT Ablation: When and How? </a:t>
            </a:r>
            <a:endParaRPr lang="en-US" sz="4000" kern="0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00125" y="1412776"/>
            <a:ext cx="708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 kern="0" dirty="0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kern="0" dirty="0" smtClean="0">
                <a:solidFill>
                  <a:srgbClr val="FFFF00"/>
                </a:solidFill>
              </a:rPr>
              <a:t>Eyal Nof M.D</a:t>
            </a:r>
          </a:p>
          <a:p>
            <a:pPr algn="ctr" eaLnBrk="1" hangingPunct="1">
              <a:buFontTx/>
              <a:buNone/>
            </a:pPr>
            <a:endParaRPr lang="en-US" altLang="en-US" sz="2800" b="1" kern="0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i="1" kern="0" dirty="0" smtClean="0">
                <a:solidFill>
                  <a:srgbClr val="FFFF00"/>
                </a:solidFill>
              </a:rPr>
              <a:t>Director of Invasive Electrophysiology Service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i="1" kern="0" dirty="0" err="1" smtClean="0">
                <a:solidFill>
                  <a:srgbClr val="FFFF00"/>
                </a:solidFill>
              </a:rPr>
              <a:t>Davidai</a:t>
            </a:r>
            <a:r>
              <a:rPr lang="en-US" altLang="en-US" sz="1800" b="1" i="1" kern="0" dirty="0" smtClean="0">
                <a:solidFill>
                  <a:srgbClr val="FFFF00"/>
                </a:solidFill>
              </a:rPr>
              <a:t> Arrhythmia Center, </a:t>
            </a:r>
            <a:r>
              <a:rPr lang="en-US" altLang="en-US" sz="1800" b="1" i="1" kern="0" dirty="0" err="1" smtClean="0">
                <a:solidFill>
                  <a:srgbClr val="FFFF00"/>
                </a:solidFill>
              </a:rPr>
              <a:t>Leviev</a:t>
            </a:r>
            <a:r>
              <a:rPr lang="en-US" altLang="en-US" sz="1800" b="1" i="1" kern="0" dirty="0" smtClean="0">
                <a:solidFill>
                  <a:srgbClr val="FFFF00"/>
                </a:solidFill>
              </a:rPr>
              <a:t> Heart Center, Sheba Medical Center, Tel-</a:t>
            </a:r>
            <a:r>
              <a:rPr lang="en-US" altLang="en-US" sz="1800" b="1" i="1" kern="0" dirty="0" err="1" smtClean="0">
                <a:solidFill>
                  <a:srgbClr val="FFFF00"/>
                </a:solidFill>
              </a:rPr>
              <a:t>Hashomer</a:t>
            </a:r>
            <a:r>
              <a:rPr lang="en-US" altLang="en-US" sz="1800" b="1" i="1" kern="0" dirty="0" smtClean="0">
                <a:solidFill>
                  <a:srgbClr val="FFFF00"/>
                </a:solidFill>
              </a:rPr>
              <a:t>, Israel</a:t>
            </a:r>
            <a:br>
              <a:rPr lang="en-US" altLang="en-US" sz="1800" b="1" i="1" kern="0" dirty="0" smtClean="0">
                <a:solidFill>
                  <a:srgbClr val="FFFF00"/>
                </a:solidFill>
              </a:rPr>
            </a:br>
            <a:endParaRPr lang="en-US" altLang="en-US" sz="1800" b="1" i="1" kern="0" dirty="0" smtClean="0">
              <a:solidFill>
                <a:srgbClr val="FFFF00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b="1999"/>
          <a:stretch>
            <a:fillRect/>
          </a:stretch>
        </p:blipFill>
        <p:spPr bwMode="auto">
          <a:xfrm>
            <a:off x="2028825" y="3724275"/>
            <a:ext cx="556418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66"/>
            <a:ext cx="4894955" cy="3754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663" y="3356992"/>
            <a:ext cx="4726857" cy="34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369" t="52800" r="33857" b="28300"/>
          <a:stretch/>
        </p:blipFill>
        <p:spPr>
          <a:xfrm>
            <a:off x="662233" y="1988840"/>
            <a:ext cx="7798199" cy="309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2244"/>
            <a:ext cx="3064950" cy="8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30272"/>
            <a:ext cx="5688632" cy="52670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אליפסה 2"/>
          <p:cNvSpPr/>
          <p:nvPr/>
        </p:nvSpPr>
        <p:spPr bwMode="auto">
          <a:xfrm>
            <a:off x="4067944" y="1700808"/>
            <a:ext cx="4752528" cy="33843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אליפסה 3"/>
          <p:cNvSpPr/>
          <p:nvPr/>
        </p:nvSpPr>
        <p:spPr bwMode="auto">
          <a:xfrm>
            <a:off x="753236" y="1700808"/>
            <a:ext cx="4752528" cy="338437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  <a:cs typeface="Arial" charset="0"/>
              </a:rPr>
              <a:t>Sy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אליפסה 4"/>
          <p:cNvSpPr/>
          <p:nvPr/>
        </p:nvSpPr>
        <p:spPr bwMode="auto">
          <a:xfrm>
            <a:off x="3910280" y="2204864"/>
            <a:ext cx="1581836" cy="23042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068960"/>
            <a:ext cx="172354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chemeClr val="accent1"/>
                </a:solidFill>
              </a:rPr>
              <a:t>Substrate</a:t>
            </a:r>
            <a:endParaRPr lang="he-IL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1543" y="3068960"/>
            <a:ext cx="174278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00B050"/>
                </a:solidFill>
              </a:rPr>
              <a:t>Activation</a:t>
            </a:r>
            <a:endParaRPr lang="he-IL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924944"/>
            <a:ext cx="1003800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End 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Point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35433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45" y="857250"/>
            <a:ext cx="334565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38" y="3714751"/>
            <a:ext cx="4686300" cy="22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5" y="4460116"/>
            <a:ext cx="2657469" cy="6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7462" y="116632"/>
            <a:ext cx="9392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2.  </a:t>
            </a:r>
            <a:r>
              <a:rPr lang="en-US" sz="3200" dirty="0" smtClean="0">
                <a:solidFill>
                  <a:srgbClr val="FF0000"/>
                </a:solidFill>
              </a:rPr>
              <a:t>You will need to induce VT to check inducibility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31277"/>
            <a:ext cx="5143500" cy="40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Bilateral SctO2 curves correlated with mean left atrial pressure</a:t>
            </a:r>
            <a:endParaRPr lang="ro-RO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TextBox 4"/>
          <p:cNvSpPr txBox="1"/>
          <p:nvPr/>
        </p:nvSpPr>
        <p:spPr>
          <a:xfrm>
            <a:off x="-36512" y="116632"/>
            <a:ext cx="9376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3. </a:t>
            </a:r>
            <a:r>
              <a:rPr lang="en-US" sz="3200" dirty="0" smtClean="0">
                <a:solidFill>
                  <a:srgbClr val="FF0000"/>
                </a:solidFill>
              </a:rPr>
              <a:t>You can’t always avoid VT and need for shocks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5392983" cy="1505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010" y="1844824"/>
            <a:ext cx="5824384" cy="50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44729"/>
            <a:ext cx="4680520" cy="43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748" t="47047" r="23989" b="28344"/>
          <a:stretch/>
        </p:blipFill>
        <p:spPr>
          <a:xfrm>
            <a:off x="4788024" y="1444729"/>
            <a:ext cx="4355976" cy="4398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3237" y="69269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ECMO: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310" y="692696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Impella: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Mechanical support </a:t>
            </a:r>
            <a:r>
              <a:rPr lang="en-US" sz="2400" dirty="0"/>
              <a:t>may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 Facilitate extensive activation mapping of unstable ventricular tachycardia (VT)  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Provide  hemodynamic support 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Eliminate the need for  rescue shocks during  RFA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92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22987"/>
            <a:ext cx="4756639" cy="1461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27" y="-27384"/>
            <a:ext cx="4423873" cy="70160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860032" y="1340768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788024" y="2651660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845284" y="3098456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860032" y="2877800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8024" y="3789040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940424" y="4797152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860032" y="5574492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860032" y="5877272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860032" y="6309320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4525963"/>
          </a:xfrm>
        </p:spPr>
        <p:txBody>
          <a:bodyPr/>
          <a:lstStyle/>
          <a:p>
            <a:r>
              <a:rPr lang="en-US" sz="2000" dirty="0" smtClean="0"/>
              <a:t>Despite </a:t>
            </a:r>
            <a:r>
              <a:rPr lang="en-US" sz="2000" dirty="0"/>
              <a:t>the worse clinical status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of the patients </a:t>
            </a:r>
            <a:r>
              <a:rPr lang="en-US" sz="2000" dirty="0"/>
              <a:t>selected for </a:t>
            </a:r>
            <a:r>
              <a:rPr lang="en-US" sz="2000" dirty="0" err="1"/>
              <a:t>pLVAD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support</a:t>
            </a:r>
            <a:r>
              <a:rPr lang="en-US" sz="2000" dirty="0"/>
              <a:t>, </a:t>
            </a:r>
            <a:r>
              <a:rPr lang="en-US" sz="2000" dirty="0" smtClean="0"/>
              <a:t>clinical </a:t>
            </a:r>
            <a:r>
              <a:rPr lang="en-US" sz="2000" dirty="0"/>
              <a:t>outcomes were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better </a:t>
            </a:r>
            <a:r>
              <a:rPr lang="en-US" sz="2000" dirty="0"/>
              <a:t>than expected </a:t>
            </a:r>
            <a:r>
              <a:rPr lang="en-US" sz="2000" dirty="0" smtClean="0"/>
              <a:t>and </a:t>
            </a:r>
            <a:r>
              <a:rPr lang="en-US" sz="2000" dirty="0"/>
              <a:t>were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similar </a:t>
            </a:r>
            <a:r>
              <a:rPr lang="en-US" sz="2000" dirty="0"/>
              <a:t>to healthier </a:t>
            </a:r>
            <a:r>
              <a:rPr lang="en-US" sz="2000" dirty="0" smtClean="0"/>
              <a:t>patients not </a:t>
            </a:r>
          </a:p>
          <a:p>
            <a:pPr marL="0" indent="0">
              <a:buNone/>
            </a:pPr>
            <a:r>
              <a:rPr lang="en-US" sz="2000" dirty="0" smtClean="0"/>
              <a:t>receiving </a:t>
            </a:r>
            <a:r>
              <a:rPr lang="en-US" sz="2000" dirty="0"/>
              <a:t>hemodynamic support.</a:t>
            </a:r>
          </a:p>
        </p:txBody>
      </p:sp>
    </p:spTree>
    <p:extLst>
      <p:ext uri="{BB962C8B-B14F-4D97-AF65-F5344CB8AC3E}">
        <p14:creationId xmlns:p14="http://schemas.microsoft.com/office/powerpoint/2010/main" val="20219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2554427"/>
            <a:ext cx="6288304" cy="394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4682949" cy="20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317"/>
          <a:stretch/>
        </p:blipFill>
        <p:spPr>
          <a:xfrm>
            <a:off x="35497" y="75269"/>
            <a:ext cx="4680519" cy="1299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" y="1691232"/>
            <a:ext cx="9175626" cy="5166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2735" y="404664"/>
            <a:ext cx="4061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solidFill>
                  <a:schemeClr val="bg1"/>
                </a:solidFill>
              </a:rPr>
              <a:t>pLVAD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was implanted prophylactically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for VT </a:t>
            </a:r>
            <a:r>
              <a:rPr lang="en-US" dirty="0" smtClean="0">
                <a:solidFill>
                  <a:schemeClr val="bg1"/>
                </a:solidFill>
              </a:rPr>
              <a:t>ablation only.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50016" y="2921480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79512" y="3602512"/>
            <a:ext cx="1584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179512" y="5013176"/>
            <a:ext cx="2016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107504" y="6381328"/>
            <a:ext cx="18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112424" y="6597352"/>
            <a:ext cx="1363232" cy="147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07504" y="5703760"/>
            <a:ext cx="1363232" cy="147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 rot="19955713">
            <a:off x="150016" y="3699029"/>
            <a:ext cx="8814472" cy="954107"/>
            <a:chOff x="150016" y="3699029"/>
            <a:chExt cx="8814472" cy="954107"/>
          </a:xfrm>
        </p:grpSpPr>
        <p:sp>
          <p:nvSpPr>
            <p:cNvPr id="19" name="TextBox 18"/>
            <p:cNvSpPr txBox="1"/>
            <p:nvPr/>
          </p:nvSpPr>
          <p:spPr>
            <a:xfrm>
              <a:off x="150016" y="3699029"/>
              <a:ext cx="8814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However, this did not translate to </a:t>
              </a:r>
              <a:r>
                <a:rPr 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improved long- term 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freedom from </a:t>
              </a:r>
              <a:r>
                <a:rPr 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VT!</a:t>
              </a:r>
              <a:endPara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50016" y="3717032"/>
              <a:ext cx="8814472" cy="864096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31692"/>
            <a:ext cx="6053904" cy="1732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400" dirty="0" smtClean="0"/>
              <a:t>22% underwent  ECMO implantation 2/2 hemodynamic stabilization </a:t>
            </a:r>
            <a:r>
              <a:rPr lang="en-US" sz="2400" dirty="0"/>
              <a:t>of cardiogenic </a:t>
            </a:r>
            <a:r>
              <a:rPr lang="en-US" sz="2400" dirty="0" smtClean="0"/>
              <a:t>shock. </a:t>
            </a:r>
          </a:p>
          <a:p>
            <a:r>
              <a:rPr lang="en-US" sz="2400" dirty="0" smtClean="0"/>
              <a:t>Others were considered high risk for procedure (unstable VTs during EPS in setting of high risk clinical profile or previous failed RFA).</a:t>
            </a:r>
          </a:p>
          <a:p>
            <a:r>
              <a:rPr lang="en-US" sz="2400" dirty="0"/>
              <a:t>VT mapping and at least one termination of VT during </a:t>
            </a:r>
            <a:r>
              <a:rPr lang="en-US" sz="2400" dirty="0" smtClean="0"/>
              <a:t>CA was </a:t>
            </a:r>
            <a:r>
              <a:rPr lang="en-US" sz="2400" dirty="0"/>
              <a:t>achieved in 48 out of 61 patients (79</a:t>
            </a:r>
            <a:r>
              <a:rPr lang="en-US" sz="2400" dirty="0" smtClean="0"/>
              <a:t>%)</a:t>
            </a:r>
          </a:p>
          <a:p>
            <a:r>
              <a:rPr lang="en-US" sz="2400" dirty="0" smtClean="0"/>
              <a:t>Prevention of </a:t>
            </a:r>
            <a:r>
              <a:rPr lang="en-US" sz="2400" dirty="0"/>
              <a:t>the inducibility of any VT was achieved in </a:t>
            </a:r>
            <a:r>
              <a:rPr lang="en-US" sz="2400" dirty="0" smtClean="0"/>
              <a:t>51 procedures </a:t>
            </a:r>
            <a:r>
              <a:rPr lang="en-US" sz="2400" dirty="0"/>
              <a:t>(69</a:t>
            </a:r>
            <a:r>
              <a:rPr lang="en-US" sz="2400" dirty="0" smtClean="0"/>
              <a:t>%).</a:t>
            </a:r>
            <a:endParaRPr lang="en-US" sz="2400" dirty="0"/>
          </a:p>
          <a:p>
            <a:r>
              <a:rPr lang="en-US" sz="2400" dirty="0" smtClean="0"/>
              <a:t>ECMO </a:t>
            </a:r>
            <a:r>
              <a:rPr lang="en-US" sz="2400" dirty="0"/>
              <a:t>was removed after a median time of 24.0 hours (</a:t>
            </a:r>
            <a:r>
              <a:rPr lang="en-US" sz="2400" dirty="0" smtClean="0"/>
              <a:t>24.0– 48.0)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7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412776"/>
            <a:ext cx="9531519" cy="5040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4754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Without ECMO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6778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With ECMO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611" y="6093296"/>
            <a:ext cx="3613789" cy="2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6486326" cy="2382188"/>
          </a:xfrm>
          <a:prstGeom prst="rect">
            <a:avLst/>
          </a:prstGeom>
        </p:spPr>
      </p:pic>
      <p:pic>
        <p:nvPicPr>
          <p:cNvPr id="4" name="29027B83-15CF-45EF-A15F-8759BB4F7CBE" descr="29027B83-15CF-45EF-A15F-8759BB4F7C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" y="3098444"/>
            <a:ext cx="5138734" cy="37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BBBCA79-9323-4659-B5F7-06E408D3AA58" descr="1BBBCA79-9323-4659-B5F7-06E408D3AA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8819"/>
            <a:ext cx="3759881" cy="47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7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en-US" sz="2400" dirty="0" smtClean="0"/>
              <a:t>All </a:t>
            </a:r>
            <a:r>
              <a:rPr lang="en-US" sz="2400" dirty="0"/>
              <a:t>underwent RFCA under general anesthesia and were connected to an ECMO circuit maintained at 1.5 L /min output. 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case of VT or VF the blood flow on the ECMO machine was increased to 3 L/min to allow hemodynamic stability.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In all cases ECMO didn’t prevent VT inducibility. </a:t>
            </a:r>
          </a:p>
          <a:p>
            <a:endParaRPr lang="en-US" sz="2400" dirty="0"/>
          </a:p>
          <a:p>
            <a:r>
              <a:rPr lang="en-US" sz="2400" dirty="0"/>
              <a:t>ECMO permitted sufficient activation mapping for ablation of all inducible VTs.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6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894085" y="179710"/>
            <a:ext cx="7358063" cy="1264667"/>
          </a:xfrm>
        </p:spPr>
        <p:txBody>
          <a:bodyPr/>
          <a:lstStyle/>
          <a:p>
            <a:r>
              <a:rPr lang="en-US" altLang="he-IL" sz="3200" b="1" smtClean="0"/>
              <a:t>Results</a:t>
            </a:r>
            <a:endParaRPr lang="he-IL" altLang="he-IL" sz="3200" dirty="0" smtClean="0"/>
          </a:p>
        </p:txBody>
      </p:sp>
      <p:sp>
        <p:nvSpPr>
          <p:cNvPr id="12291" name="מציין מיקום תוכן 2"/>
          <p:cNvSpPr>
            <a:spLocks noGrp="1"/>
          </p:cNvSpPr>
          <p:nvPr>
            <p:ph idx="1"/>
          </p:nvPr>
        </p:nvSpPr>
        <p:spPr>
          <a:xfrm>
            <a:off x="293564" y="1938859"/>
            <a:ext cx="8559105" cy="4711526"/>
          </a:xfrm>
        </p:spPr>
        <p:txBody>
          <a:bodyPr/>
          <a:lstStyle/>
          <a:p>
            <a:r>
              <a:rPr lang="en-US" altLang="he-IL" sz="2250" dirty="0" smtClean="0"/>
              <a:t>45 </a:t>
            </a:r>
            <a:r>
              <a:rPr lang="en-US" altLang="he-IL" sz="2250" dirty="0" err="1" smtClean="0"/>
              <a:t>pts</a:t>
            </a:r>
            <a:r>
              <a:rPr lang="en-US" altLang="he-IL" sz="2250" dirty="0" smtClean="0"/>
              <a:t>(22%), 43 </a:t>
            </a:r>
            <a:r>
              <a:rPr lang="en-US" altLang="he-IL" sz="2250" dirty="0"/>
              <a:t>men</a:t>
            </a:r>
          </a:p>
          <a:p>
            <a:r>
              <a:rPr lang="en-US" altLang="he-IL" sz="2250" dirty="0"/>
              <a:t>Median Age 63</a:t>
            </a:r>
          </a:p>
          <a:p>
            <a:r>
              <a:rPr lang="en-US" altLang="he-IL" sz="2250" dirty="0" smtClean="0"/>
              <a:t>31 </a:t>
            </a:r>
            <a:r>
              <a:rPr lang="en-US" altLang="he-IL" sz="2250" dirty="0"/>
              <a:t>Ischemic CM, </a:t>
            </a:r>
            <a:r>
              <a:rPr lang="en-US" altLang="he-IL" sz="2250" dirty="0" smtClean="0"/>
              <a:t>14 </a:t>
            </a:r>
            <a:r>
              <a:rPr lang="en-US" altLang="he-IL" sz="2250" dirty="0"/>
              <a:t>Dilated CM</a:t>
            </a:r>
          </a:p>
          <a:p>
            <a:r>
              <a:rPr lang="en-US" altLang="he-IL" sz="2250" dirty="0"/>
              <a:t>Mean left ventricular </a:t>
            </a:r>
            <a:r>
              <a:rPr lang="en-US" altLang="he-IL" sz="2250" dirty="0" smtClean="0"/>
              <a:t>EF~25%</a:t>
            </a:r>
            <a:endParaRPr lang="en-US" altLang="he-IL" sz="2250" dirty="0"/>
          </a:p>
          <a:p>
            <a:r>
              <a:rPr lang="en-US" altLang="he-IL" sz="2250" dirty="0"/>
              <a:t>Comorbidities: HTN 57%, IHD 77%, CRF 20%, PVD 8.5%, , DM 28%</a:t>
            </a:r>
          </a:p>
          <a:p>
            <a:r>
              <a:rPr lang="en-US" altLang="he-IL" sz="2250" dirty="0" smtClean="0"/>
              <a:t>28 </a:t>
            </a:r>
            <a:r>
              <a:rPr lang="en-US" altLang="he-IL" sz="2250" dirty="0" err="1" smtClean="0"/>
              <a:t>pts</a:t>
            </a:r>
            <a:r>
              <a:rPr lang="en-US" altLang="he-IL" sz="2250" dirty="0" smtClean="0"/>
              <a:t> (62%) presented with VT Storm</a:t>
            </a:r>
            <a:endParaRPr lang="en-US" altLang="he-IL" sz="2250" dirty="0"/>
          </a:p>
          <a:p>
            <a:r>
              <a:rPr lang="en-US" altLang="he-IL" sz="2250" dirty="0"/>
              <a:t>For </a:t>
            </a:r>
            <a:r>
              <a:rPr lang="en-US" altLang="he-IL" sz="2250" dirty="0" smtClean="0"/>
              <a:t>16 </a:t>
            </a:r>
            <a:r>
              <a:rPr lang="en-US" altLang="he-IL" sz="2250" dirty="0" err="1" smtClean="0"/>
              <a:t>pts</a:t>
            </a:r>
            <a:r>
              <a:rPr lang="en-US" altLang="he-IL" sz="2250" dirty="0" smtClean="0"/>
              <a:t> (35%) </a:t>
            </a:r>
            <a:r>
              <a:rPr lang="en-US" altLang="he-IL" sz="2250" dirty="0"/>
              <a:t>it was a </a:t>
            </a:r>
            <a:r>
              <a:rPr lang="en-US" altLang="he-IL" sz="2250" dirty="0" smtClean="0"/>
              <a:t>redo </a:t>
            </a:r>
            <a:r>
              <a:rPr lang="en-US" altLang="he-IL" sz="2250" dirty="0"/>
              <a:t>procedure</a:t>
            </a:r>
          </a:p>
          <a:p>
            <a:endParaRPr lang="en-US" altLang="he-IL" sz="2250" dirty="0"/>
          </a:p>
        </p:txBody>
      </p:sp>
    </p:spTree>
    <p:extLst>
      <p:ext uri="{BB962C8B-B14F-4D97-AF65-F5344CB8AC3E}">
        <p14:creationId xmlns:p14="http://schemas.microsoft.com/office/powerpoint/2010/main" val="26677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כותרת 1"/>
          <p:cNvSpPr>
            <a:spLocks noGrp="1"/>
          </p:cNvSpPr>
          <p:nvPr>
            <p:ph type="title"/>
          </p:nvPr>
        </p:nvSpPr>
        <p:spPr>
          <a:xfrm>
            <a:off x="894085" y="148109"/>
            <a:ext cx="7358063" cy="1264667"/>
          </a:xfrm>
        </p:spPr>
        <p:txBody>
          <a:bodyPr/>
          <a:lstStyle/>
          <a:p>
            <a:r>
              <a:rPr lang="en-US" altLang="he-IL" sz="2800" b="1" dirty="0" smtClean="0"/>
              <a:t>Ablation procedure</a:t>
            </a:r>
            <a:endParaRPr lang="he-IL" altLang="he-IL" sz="2800" dirty="0" smtClean="0"/>
          </a:p>
        </p:txBody>
      </p:sp>
      <p:sp>
        <p:nvSpPr>
          <p:cNvPr id="14339" name="מציין מיקום תוכן 2"/>
          <p:cNvSpPr>
            <a:spLocks noGrp="1"/>
          </p:cNvSpPr>
          <p:nvPr>
            <p:ph idx="1"/>
          </p:nvPr>
        </p:nvSpPr>
        <p:spPr>
          <a:xfrm>
            <a:off x="293564" y="1340768"/>
            <a:ext cx="8559105" cy="4711526"/>
          </a:xfrm>
        </p:spPr>
        <p:txBody>
          <a:bodyPr/>
          <a:lstStyle/>
          <a:p>
            <a:r>
              <a:rPr lang="en-US" altLang="he-IL" sz="2250" dirty="0" smtClean="0"/>
              <a:t>In 34 </a:t>
            </a:r>
            <a:r>
              <a:rPr lang="en-US" altLang="he-IL" sz="2250" dirty="0" err="1" smtClean="0"/>
              <a:t>pts</a:t>
            </a:r>
            <a:r>
              <a:rPr lang="en-US" altLang="he-IL" sz="2250" dirty="0" smtClean="0"/>
              <a:t> (75%) the clinical VT was induced</a:t>
            </a:r>
          </a:p>
          <a:p>
            <a:r>
              <a:rPr lang="en-US" altLang="he-IL" sz="2250" dirty="0" smtClean="0"/>
              <a:t>95 VTs </a:t>
            </a:r>
            <a:r>
              <a:rPr lang="en-US" altLang="he-IL" sz="2250" dirty="0"/>
              <a:t>were induced in </a:t>
            </a:r>
            <a:r>
              <a:rPr lang="en-US" altLang="he-IL" sz="2250" dirty="0" smtClean="0"/>
              <a:t>45 </a:t>
            </a:r>
            <a:r>
              <a:rPr lang="en-US" altLang="he-IL" sz="2250" dirty="0"/>
              <a:t>procedures, </a:t>
            </a:r>
            <a:r>
              <a:rPr lang="en-US" altLang="he-IL" sz="2250" dirty="0" smtClean="0"/>
              <a:t>82 </a:t>
            </a:r>
            <a:r>
              <a:rPr lang="en-US" altLang="he-IL" sz="2250" dirty="0"/>
              <a:t>were ablated.</a:t>
            </a:r>
          </a:p>
          <a:p>
            <a:r>
              <a:rPr lang="en-US" altLang="he-IL" sz="2250" dirty="0"/>
              <a:t>percutaneous epicardial approach was performed in 11 procedures</a:t>
            </a:r>
          </a:p>
          <a:p>
            <a:r>
              <a:rPr lang="en-US" altLang="he-IL" sz="2250" dirty="0" err="1"/>
              <a:t>Cannulation</a:t>
            </a:r>
            <a:r>
              <a:rPr lang="en-US" altLang="he-IL" sz="2250" dirty="0"/>
              <a:t> type: 6 cut down, </a:t>
            </a:r>
            <a:r>
              <a:rPr lang="en-US" altLang="he-IL" sz="2250" dirty="0" smtClean="0"/>
              <a:t>39 </a:t>
            </a:r>
            <a:r>
              <a:rPr lang="en-US" altLang="he-IL" sz="2250" dirty="0"/>
              <a:t>percutaneous</a:t>
            </a:r>
          </a:p>
          <a:p>
            <a:r>
              <a:rPr lang="en-US" altLang="he-IL" sz="2250" dirty="0"/>
              <a:t>Mean ECMO time was </a:t>
            </a:r>
            <a:r>
              <a:rPr lang="en-US" altLang="he-IL" sz="2250" dirty="0" smtClean="0"/>
              <a:t>3.5 </a:t>
            </a:r>
            <a:r>
              <a:rPr lang="en-US" altLang="he-IL" sz="2250" dirty="0"/>
              <a:t>hours</a:t>
            </a:r>
          </a:p>
          <a:p>
            <a:r>
              <a:rPr lang="en-US" altLang="he-IL" sz="2250" dirty="0"/>
              <a:t>Flow was 1.5  L/min, while during VT induction the flow was increased to 4 L/min</a:t>
            </a:r>
          </a:p>
          <a:p>
            <a:r>
              <a:rPr lang="en-US" altLang="he-IL" sz="2250" dirty="0" smtClean="0"/>
              <a:t>44 were put on ECMO in EP lab</a:t>
            </a:r>
          </a:p>
          <a:p>
            <a:r>
              <a:rPr lang="en-US" altLang="he-IL" sz="2250" dirty="0" smtClean="0"/>
              <a:t>40 </a:t>
            </a:r>
            <a:r>
              <a:rPr lang="en-US" altLang="he-IL" sz="2250" dirty="0"/>
              <a:t>patients (86%) were de-</a:t>
            </a:r>
            <a:r>
              <a:rPr lang="en-US" altLang="he-IL" sz="2250" dirty="0" err="1"/>
              <a:t>cannulated</a:t>
            </a:r>
            <a:r>
              <a:rPr lang="en-US" altLang="he-IL" sz="2250" dirty="0"/>
              <a:t> by the end of the procedure, 5 patient required an overnight further support</a:t>
            </a:r>
          </a:p>
          <a:p>
            <a:r>
              <a:rPr lang="en-US" altLang="he-IL" sz="2250" dirty="0"/>
              <a:t>Inotropes were administered in </a:t>
            </a:r>
            <a:r>
              <a:rPr lang="en-US" altLang="he-IL" sz="2250" dirty="0" smtClean="0"/>
              <a:t>23 </a:t>
            </a:r>
            <a:r>
              <a:rPr lang="en-US" altLang="he-IL" sz="2250" dirty="0"/>
              <a:t>out of </a:t>
            </a:r>
            <a:r>
              <a:rPr lang="en-US" altLang="he-IL" sz="2250" dirty="0" smtClean="0"/>
              <a:t>45 </a:t>
            </a:r>
            <a:r>
              <a:rPr lang="en-US" altLang="he-IL" sz="2250" dirty="0"/>
              <a:t>patients (51%)</a:t>
            </a:r>
          </a:p>
          <a:p>
            <a:endParaRPr lang="en-US" altLang="he-IL" sz="2250" dirty="0"/>
          </a:p>
        </p:txBody>
      </p:sp>
    </p:spTree>
    <p:extLst>
      <p:ext uri="{BB962C8B-B14F-4D97-AF65-F5344CB8AC3E}">
        <p14:creationId xmlns:p14="http://schemas.microsoft.com/office/powerpoint/2010/main" val="4534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/>
          <p:cNvSpPr>
            <a:spLocks noGrp="1"/>
          </p:cNvSpPr>
          <p:nvPr>
            <p:ph type="title"/>
          </p:nvPr>
        </p:nvSpPr>
        <p:spPr>
          <a:xfrm>
            <a:off x="894085" y="179710"/>
            <a:ext cx="7358063" cy="1264667"/>
          </a:xfrm>
        </p:spPr>
        <p:txBody>
          <a:bodyPr/>
          <a:lstStyle/>
          <a:p>
            <a:r>
              <a:rPr lang="en-US" altLang="he-IL" sz="3200" b="1" dirty="0"/>
              <a:t>DEFINITIONS</a:t>
            </a:r>
            <a:endParaRPr lang="he-IL" altLang="he-IL" sz="3200" dirty="0"/>
          </a:p>
        </p:txBody>
      </p:sp>
      <p:sp>
        <p:nvSpPr>
          <p:cNvPr id="16387" name="מציין מיקום תוכן 2"/>
          <p:cNvSpPr>
            <a:spLocks noGrp="1"/>
          </p:cNvSpPr>
          <p:nvPr>
            <p:ph idx="1"/>
          </p:nvPr>
        </p:nvSpPr>
        <p:spPr>
          <a:xfrm>
            <a:off x="293564" y="1938859"/>
            <a:ext cx="8559105" cy="4711526"/>
          </a:xfrm>
        </p:spPr>
        <p:txBody>
          <a:bodyPr/>
          <a:lstStyle/>
          <a:p>
            <a:r>
              <a:rPr lang="en-US" altLang="he-IL" sz="2812" b="1"/>
              <a:t>Success</a:t>
            </a:r>
            <a:r>
              <a:rPr lang="en-US" altLang="he-IL" sz="2812"/>
              <a:t> - Non inducibility of </a:t>
            </a:r>
            <a:r>
              <a:rPr lang="en-US" altLang="he-IL" sz="2812" b="1"/>
              <a:t>any</a:t>
            </a:r>
            <a:r>
              <a:rPr lang="en-US" altLang="he-IL" sz="2812"/>
              <a:t> VT</a:t>
            </a:r>
          </a:p>
          <a:p>
            <a:r>
              <a:rPr lang="en-US" altLang="he-IL" sz="2812" b="1"/>
              <a:t>Partial success -</a:t>
            </a:r>
            <a:r>
              <a:rPr lang="en-US" altLang="he-IL" sz="2812"/>
              <a:t> Non inducibility of </a:t>
            </a:r>
            <a:r>
              <a:rPr lang="en-US" altLang="he-IL" sz="2812" b="1"/>
              <a:t>clinical</a:t>
            </a:r>
            <a:r>
              <a:rPr lang="en-US" altLang="he-IL" sz="2812"/>
              <a:t> VT</a:t>
            </a:r>
          </a:p>
          <a:p>
            <a:r>
              <a:rPr lang="en-US" altLang="he-IL" sz="2812" b="1"/>
              <a:t>No success </a:t>
            </a:r>
            <a:r>
              <a:rPr lang="en-US" altLang="he-IL" sz="2812"/>
              <a:t>- Failure to ablate clinical VT</a:t>
            </a:r>
          </a:p>
          <a:p>
            <a:endParaRPr lang="en-US" altLang="he-IL" sz="2812"/>
          </a:p>
        </p:txBody>
      </p:sp>
      <p:sp>
        <p:nvSpPr>
          <p:cNvPr id="16388" name="מלבן 3"/>
          <p:cNvSpPr>
            <a:spLocks noChangeArrowheads="1"/>
          </p:cNvSpPr>
          <p:nvPr/>
        </p:nvSpPr>
        <p:spPr bwMode="auto">
          <a:xfrm>
            <a:off x="3786748" y="3309566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endParaRPr lang="he-IL" altLang="he-IL" sz="1125"/>
          </a:p>
        </p:txBody>
      </p:sp>
      <p:sp>
        <p:nvSpPr>
          <p:cNvPr id="16389" name="מלבן 4"/>
          <p:cNvSpPr>
            <a:spLocks noChangeArrowheads="1"/>
          </p:cNvSpPr>
          <p:nvPr/>
        </p:nvSpPr>
        <p:spPr bwMode="auto">
          <a:xfrm>
            <a:off x="3786748" y="3309566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endParaRPr lang="he-IL" altLang="he-IL" sz="1125"/>
          </a:p>
        </p:txBody>
      </p:sp>
    </p:spTree>
    <p:extLst>
      <p:ext uri="{BB962C8B-B14F-4D97-AF65-F5344CB8AC3E}">
        <p14:creationId xmlns:p14="http://schemas.microsoft.com/office/powerpoint/2010/main" val="42494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כותרת 1"/>
          <p:cNvSpPr>
            <a:spLocks noGrp="1"/>
          </p:cNvSpPr>
          <p:nvPr>
            <p:ph type="title"/>
          </p:nvPr>
        </p:nvSpPr>
        <p:spPr>
          <a:xfrm>
            <a:off x="894085" y="179710"/>
            <a:ext cx="7358063" cy="1264667"/>
          </a:xfrm>
        </p:spPr>
        <p:txBody>
          <a:bodyPr/>
          <a:lstStyle/>
          <a:p>
            <a:r>
              <a:rPr lang="en-US" altLang="he-IL" sz="3200" b="1" dirty="0"/>
              <a:t>Ablation Results</a:t>
            </a:r>
            <a:endParaRPr lang="he-IL" altLang="he-IL" sz="3200" dirty="0" smtClean="0"/>
          </a:p>
        </p:txBody>
      </p:sp>
      <p:sp>
        <p:nvSpPr>
          <p:cNvPr id="18435" name="מציין מיקום תוכן 2"/>
          <p:cNvSpPr>
            <a:spLocks noGrp="1"/>
          </p:cNvSpPr>
          <p:nvPr>
            <p:ph idx="1"/>
          </p:nvPr>
        </p:nvSpPr>
        <p:spPr>
          <a:xfrm>
            <a:off x="293564" y="1596182"/>
            <a:ext cx="8559105" cy="5054203"/>
          </a:xfrm>
        </p:spPr>
        <p:txBody>
          <a:bodyPr/>
          <a:lstStyle/>
          <a:p>
            <a:r>
              <a:rPr lang="en-US" altLang="he-IL" sz="2400" dirty="0" smtClean="0"/>
              <a:t>VT wasn’t inducible: 14%</a:t>
            </a:r>
          </a:p>
          <a:p>
            <a:endParaRPr lang="en-US" altLang="he-IL" sz="2400" dirty="0" smtClean="0"/>
          </a:p>
          <a:p>
            <a:r>
              <a:rPr lang="en-US" altLang="he-IL" sz="2400" dirty="0" smtClean="0"/>
              <a:t>In those that VT was inducible:</a:t>
            </a:r>
          </a:p>
          <a:p>
            <a:r>
              <a:rPr lang="en-US" altLang="he-IL" sz="2400" dirty="0" smtClean="0"/>
              <a:t>Full </a:t>
            </a:r>
            <a:r>
              <a:rPr lang="en-US" altLang="he-IL" sz="2400" dirty="0"/>
              <a:t>Success </a:t>
            </a:r>
            <a:r>
              <a:rPr lang="en-US" altLang="he-IL" sz="2400" dirty="0" smtClean="0"/>
              <a:t>81% (vs. 62% in non ECMO)</a:t>
            </a:r>
          </a:p>
          <a:p>
            <a:r>
              <a:rPr lang="en-US" altLang="he-IL" sz="2400" dirty="0" smtClean="0"/>
              <a:t>Partial 15% (vs. 22%)</a:t>
            </a:r>
          </a:p>
          <a:p>
            <a:r>
              <a:rPr lang="en-US" altLang="he-IL" sz="2400" dirty="0" smtClean="0"/>
              <a:t>Failure 5% (vs. 10% in non ECMO)</a:t>
            </a:r>
            <a:endParaRPr lang="en-US" altLang="he-IL" sz="2400" dirty="0"/>
          </a:p>
          <a:p>
            <a:r>
              <a:rPr lang="en-US" altLang="he-IL" sz="2400" dirty="0" smtClean="0"/>
              <a:t>Inducibility wasn’t checked: 2% (vs 6% in non ECMO)</a:t>
            </a:r>
          </a:p>
          <a:p>
            <a:endParaRPr lang="en-US" altLang="he-IL" sz="2400" dirty="0"/>
          </a:p>
          <a:p>
            <a:r>
              <a:rPr lang="en-US" altLang="he-IL" sz="2400" dirty="0"/>
              <a:t>ECMO permitted full VT activation maps in most </a:t>
            </a:r>
            <a:r>
              <a:rPr lang="en-US" altLang="he-IL" sz="2400" dirty="0" err="1"/>
              <a:t>pts</a:t>
            </a:r>
            <a:r>
              <a:rPr lang="en-US" altLang="he-IL" sz="2400" dirty="0"/>
              <a:t> (80%)</a:t>
            </a:r>
          </a:p>
          <a:p>
            <a:endParaRPr lang="en-US" altLang="he-IL" sz="2400" dirty="0"/>
          </a:p>
        </p:txBody>
      </p:sp>
      <p:sp>
        <p:nvSpPr>
          <p:cNvPr id="18436" name="מלבן 3"/>
          <p:cNvSpPr>
            <a:spLocks noChangeArrowheads="1"/>
          </p:cNvSpPr>
          <p:nvPr/>
        </p:nvSpPr>
        <p:spPr bwMode="auto">
          <a:xfrm>
            <a:off x="3786748" y="3309566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endParaRPr lang="he-IL" altLang="he-IL" sz="1125"/>
          </a:p>
        </p:txBody>
      </p:sp>
      <p:sp>
        <p:nvSpPr>
          <p:cNvPr id="18437" name="מלבן 4"/>
          <p:cNvSpPr>
            <a:spLocks noChangeArrowheads="1"/>
          </p:cNvSpPr>
          <p:nvPr/>
        </p:nvSpPr>
        <p:spPr bwMode="auto">
          <a:xfrm>
            <a:off x="3786748" y="3309566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endParaRPr lang="he-IL" altLang="he-IL" sz="1125"/>
          </a:p>
        </p:txBody>
      </p:sp>
    </p:spTree>
    <p:extLst>
      <p:ext uri="{BB962C8B-B14F-4D97-AF65-F5344CB8AC3E}">
        <p14:creationId xmlns:p14="http://schemas.microsoft.com/office/powerpoint/2010/main" val="6174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/>
          <p:cNvSpPr>
            <a:spLocks noGrp="1"/>
          </p:cNvSpPr>
          <p:nvPr>
            <p:ph type="title"/>
          </p:nvPr>
        </p:nvSpPr>
        <p:spPr>
          <a:xfrm>
            <a:off x="894085" y="179711"/>
            <a:ext cx="7358063" cy="880690"/>
          </a:xfrm>
        </p:spPr>
        <p:txBody>
          <a:bodyPr/>
          <a:lstStyle/>
          <a:p>
            <a:r>
              <a:rPr lang="en-US" altLang="he-IL" sz="2800" b="1" dirty="0"/>
              <a:t>Postoperative Complications</a:t>
            </a:r>
            <a:endParaRPr lang="he-IL" alt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7004" y="1686595"/>
            <a:ext cx="8557990" cy="537009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4 patients died within a week after the procedure (Ischemic leg-&gt; sepsis, 2 cardiogenic shock with second ECMO run, CVA + pneumonia)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2 </a:t>
            </a:r>
            <a:r>
              <a:rPr lang="en-US" sz="2400" dirty="0"/>
              <a:t>patient (5.6%) – vascular complications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7 </a:t>
            </a:r>
            <a:r>
              <a:rPr lang="en-US" sz="2400" dirty="0"/>
              <a:t>patients (20%) - transient renal </a:t>
            </a:r>
            <a:r>
              <a:rPr lang="en-US" sz="2400" dirty="0" smtClean="0"/>
              <a:t>failure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1 patient (2.8%) - CVA</a:t>
            </a:r>
          </a:p>
          <a:p>
            <a:pPr marL="187517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20484" name="מלבן 3"/>
          <p:cNvSpPr>
            <a:spLocks noChangeArrowheads="1"/>
          </p:cNvSpPr>
          <p:nvPr/>
        </p:nvSpPr>
        <p:spPr bwMode="auto">
          <a:xfrm>
            <a:off x="3786748" y="3309566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endParaRPr lang="he-IL" altLang="he-IL" sz="1125"/>
          </a:p>
        </p:txBody>
      </p:sp>
      <p:sp>
        <p:nvSpPr>
          <p:cNvPr id="20485" name="מלבן 4"/>
          <p:cNvSpPr>
            <a:spLocks noChangeArrowheads="1"/>
          </p:cNvSpPr>
          <p:nvPr/>
        </p:nvSpPr>
        <p:spPr bwMode="auto">
          <a:xfrm>
            <a:off x="3786748" y="3309566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endParaRPr lang="he-IL" altLang="he-IL" sz="1125"/>
          </a:p>
        </p:txBody>
      </p:sp>
    </p:spTree>
    <p:extLst>
      <p:ext uri="{BB962C8B-B14F-4D97-AF65-F5344CB8AC3E}">
        <p14:creationId xmlns:p14="http://schemas.microsoft.com/office/powerpoint/2010/main" val="16343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920" t="59844" r="37824" b="8657"/>
          <a:stretch/>
        </p:blipFill>
        <p:spPr>
          <a:xfrm>
            <a:off x="251520" y="476672"/>
            <a:ext cx="6408712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69" y="3302083"/>
            <a:ext cx="5789027" cy="2791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8703" t="41344" r="17537" b="24203"/>
          <a:stretch/>
        </p:blipFill>
        <p:spPr>
          <a:xfrm>
            <a:off x="1907704" y="2038419"/>
            <a:ext cx="5184576" cy="29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כותרת 1"/>
          <p:cNvSpPr>
            <a:spLocks noGrp="1"/>
          </p:cNvSpPr>
          <p:nvPr>
            <p:ph type="title"/>
          </p:nvPr>
        </p:nvSpPr>
        <p:spPr>
          <a:xfrm>
            <a:off x="894085" y="179710"/>
            <a:ext cx="7358063" cy="1264667"/>
          </a:xfrm>
        </p:spPr>
        <p:txBody>
          <a:bodyPr/>
          <a:lstStyle/>
          <a:p>
            <a:r>
              <a:rPr lang="en-US" altLang="he-IL" sz="3200" b="1" dirty="0"/>
              <a:t>Follow-up</a:t>
            </a:r>
            <a:endParaRPr lang="he-IL" altLang="he-IL" sz="3200" dirty="0" smtClean="0"/>
          </a:p>
        </p:txBody>
      </p:sp>
      <p:sp>
        <p:nvSpPr>
          <p:cNvPr id="21507" name="מציין מיקום תוכן 2"/>
          <p:cNvSpPr>
            <a:spLocks noGrp="1"/>
          </p:cNvSpPr>
          <p:nvPr>
            <p:ph idx="1"/>
          </p:nvPr>
        </p:nvSpPr>
        <p:spPr>
          <a:xfrm>
            <a:off x="293564" y="1484784"/>
            <a:ext cx="8559105" cy="4711526"/>
          </a:xfrm>
        </p:spPr>
        <p:txBody>
          <a:bodyPr/>
          <a:lstStyle/>
          <a:p>
            <a:r>
              <a:rPr lang="en-US" altLang="he-IL" sz="2400" dirty="0" smtClean="0"/>
              <a:t>Only 1/45 (2%) vs. 9/155 (6%)</a:t>
            </a:r>
            <a:r>
              <a:rPr lang="he-IL" altLang="he-IL" sz="2400" dirty="0" smtClean="0"/>
              <a:t> </a:t>
            </a:r>
            <a:r>
              <a:rPr lang="en-US" altLang="he-IL" sz="2400" dirty="0" err="1"/>
              <a:t>pts</a:t>
            </a:r>
            <a:r>
              <a:rPr lang="en-US" altLang="he-IL" sz="2400" dirty="0" smtClean="0"/>
              <a:t> required redo VTA</a:t>
            </a:r>
          </a:p>
          <a:p>
            <a:endParaRPr lang="en-US" altLang="he-IL" sz="2400" dirty="0" smtClean="0"/>
          </a:p>
          <a:p>
            <a:r>
              <a:rPr lang="en-US" altLang="he-IL" sz="2400" dirty="0" smtClean="0"/>
              <a:t>3 </a:t>
            </a:r>
            <a:r>
              <a:rPr lang="en-US" altLang="he-IL" sz="2400" dirty="0"/>
              <a:t>patients required permanent LVAD </a:t>
            </a:r>
            <a:r>
              <a:rPr lang="en-US" altLang="he-IL" sz="2400" dirty="0" smtClean="0"/>
              <a:t>implantation</a:t>
            </a:r>
          </a:p>
          <a:p>
            <a:endParaRPr lang="en-US" altLang="he-IL" sz="2400" dirty="0"/>
          </a:p>
          <a:p>
            <a:r>
              <a:rPr lang="en-US" altLang="he-IL" sz="2400" dirty="0"/>
              <a:t>1 patient required heart </a:t>
            </a:r>
            <a:r>
              <a:rPr lang="en-US" altLang="he-IL" sz="2400" dirty="0" smtClean="0"/>
              <a:t>transplant</a:t>
            </a:r>
          </a:p>
          <a:p>
            <a:endParaRPr lang="en-US" altLang="he-IL" sz="2400" dirty="0"/>
          </a:p>
          <a:p>
            <a:r>
              <a:rPr lang="en-US" altLang="he-IL" sz="2400" dirty="0"/>
              <a:t>3 patient died (late mortality</a:t>
            </a:r>
            <a:r>
              <a:rPr lang="en-US" altLang="he-IL" sz="2400" dirty="0" smtClean="0"/>
              <a:t>)</a:t>
            </a:r>
          </a:p>
          <a:p>
            <a:endParaRPr lang="en-US" altLang="he-IL" sz="2400" dirty="0"/>
          </a:p>
          <a:p>
            <a:endParaRPr lang="he-IL" altLang="he-IL" sz="2400" dirty="0"/>
          </a:p>
        </p:txBody>
      </p:sp>
      <p:sp>
        <p:nvSpPr>
          <p:cNvPr id="21508" name="מלבן 3"/>
          <p:cNvSpPr>
            <a:spLocks noChangeArrowheads="1"/>
          </p:cNvSpPr>
          <p:nvPr/>
        </p:nvSpPr>
        <p:spPr bwMode="auto">
          <a:xfrm>
            <a:off x="3786748" y="3309566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endParaRPr lang="he-IL" altLang="he-IL" sz="1125"/>
          </a:p>
        </p:txBody>
      </p:sp>
      <p:sp>
        <p:nvSpPr>
          <p:cNvPr id="21509" name="מלבן 4"/>
          <p:cNvSpPr>
            <a:spLocks noChangeArrowheads="1"/>
          </p:cNvSpPr>
          <p:nvPr/>
        </p:nvSpPr>
        <p:spPr bwMode="auto">
          <a:xfrm>
            <a:off x="3786748" y="3309566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endParaRPr lang="he-IL" altLang="he-IL" sz="1125"/>
          </a:p>
        </p:txBody>
      </p:sp>
    </p:spTree>
    <p:extLst>
      <p:ext uri="{BB962C8B-B14F-4D97-AF65-F5344CB8AC3E}">
        <p14:creationId xmlns:p14="http://schemas.microsoft.com/office/powerpoint/2010/main" val="28434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99592" y="94878"/>
            <a:ext cx="7352556" cy="669826"/>
          </a:xfrm>
        </p:spPr>
        <p:txBody>
          <a:bodyPr/>
          <a:lstStyle/>
          <a:p>
            <a:r>
              <a:rPr lang="en-US" altLang="en-US" sz="3200" b="1" dirty="0"/>
              <a:t>Discussion</a:t>
            </a:r>
            <a:endParaRPr lang="en-US" altLang="en-US" sz="32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26132" y="1124744"/>
            <a:ext cx="8906247" cy="521717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Our experience demonstrate the </a:t>
            </a:r>
            <a:r>
              <a:rPr lang="en-US" sz="2400" dirty="0"/>
              <a:t>safety and efficacy </a:t>
            </a:r>
            <a:r>
              <a:rPr lang="en-US" sz="2400" dirty="0" smtClean="0"/>
              <a:t>of hemodynamic support in unstable </a:t>
            </a:r>
            <a:r>
              <a:rPr lang="en-US" sz="2400" dirty="0"/>
              <a:t>and </a:t>
            </a:r>
            <a:r>
              <a:rPr lang="en-US" sz="2400" dirty="0" smtClean="0"/>
              <a:t>clinically challenging patients</a:t>
            </a:r>
          </a:p>
          <a:p>
            <a:pPr>
              <a:defRPr/>
            </a:pPr>
            <a:r>
              <a:rPr lang="en-US" sz="2400" dirty="0" smtClean="0"/>
              <a:t>Most patients do not required longer time with mechanical support</a:t>
            </a:r>
          </a:p>
          <a:p>
            <a:pPr>
              <a:defRPr/>
            </a:pPr>
            <a:r>
              <a:rPr lang="en-US" sz="2400" dirty="0" smtClean="0"/>
              <a:t>Percutaneous cannulation was </a:t>
            </a:r>
            <a:r>
              <a:rPr lang="en-US" sz="2400" dirty="0"/>
              <a:t>not </a:t>
            </a:r>
            <a:r>
              <a:rPr lang="en-US" sz="2400" dirty="0" smtClean="0"/>
              <a:t>associated with </a:t>
            </a:r>
            <a:r>
              <a:rPr lang="en-US" sz="2400" dirty="0"/>
              <a:t>vascular </a:t>
            </a:r>
            <a:r>
              <a:rPr lang="en-US" sz="2400" dirty="0" smtClean="0"/>
              <a:t>complications</a:t>
            </a:r>
            <a:r>
              <a:rPr lang="en-US" altLang="he-IL" sz="2400" b="1" dirty="0"/>
              <a:t> </a:t>
            </a:r>
          </a:p>
          <a:p>
            <a:pPr>
              <a:defRPr/>
            </a:pPr>
            <a:r>
              <a:rPr lang="en-US" altLang="he-IL" sz="2400" dirty="0" smtClean="0"/>
              <a:t> IABP and </a:t>
            </a:r>
            <a:r>
              <a:rPr lang="en-US" sz="2400" dirty="0" smtClean="0"/>
              <a:t>Impella</a:t>
            </a:r>
            <a:r>
              <a:rPr lang="en-US" sz="2400" dirty="0"/>
              <a:t> </a:t>
            </a:r>
            <a:r>
              <a:rPr lang="en-US" sz="2400" dirty="0" smtClean="0"/>
              <a:t>(alternative mechanical support)</a:t>
            </a:r>
          </a:p>
          <a:p>
            <a:pPr marL="0" indent="0">
              <a:buNone/>
              <a:defRPr/>
            </a:pPr>
            <a:r>
              <a:rPr lang="en-US" altLang="he-IL" sz="2400" dirty="0" smtClean="0"/>
              <a:t> *don’t </a:t>
            </a:r>
            <a:r>
              <a:rPr lang="en-US" sz="2400" dirty="0" smtClean="0"/>
              <a:t>provide</a:t>
            </a:r>
            <a:r>
              <a:rPr lang="en-US" sz="2400" dirty="0"/>
              <a:t> </a:t>
            </a:r>
            <a:r>
              <a:rPr lang="en-US" sz="2400" dirty="0" smtClean="0"/>
              <a:t>right </a:t>
            </a:r>
            <a:r>
              <a:rPr lang="en-US" sz="2400" dirty="0"/>
              <a:t>ventricular assistance nor respiratory support</a:t>
            </a:r>
            <a:r>
              <a:rPr lang="en-US" altLang="he-IL" sz="2400" dirty="0" smtClean="0"/>
              <a:t>                                                  </a:t>
            </a:r>
          </a:p>
          <a:p>
            <a:pPr marL="0" indent="0">
              <a:buNone/>
              <a:defRPr/>
            </a:pPr>
            <a:r>
              <a:rPr lang="en-US" altLang="he-IL" sz="2400" dirty="0" smtClean="0"/>
              <a:t>*</a:t>
            </a:r>
            <a:r>
              <a:rPr lang="en-US" sz="2400" dirty="0" smtClean="0"/>
              <a:t>need </a:t>
            </a:r>
            <a:r>
              <a:rPr lang="en-US" sz="2400" dirty="0"/>
              <a:t>for </a:t>
            </a:r>
            <a:r>
              <a:rPr lang="en-US" sz="2400" dirty="0" smtClean="0"/>
              <a:t>synchronization</a:t>
            </a:r>
            <a:r>
              <a:rPr lang="en-US" sz="2400" dirty="0"/>
              <a:t> </a:t>
            </a:r>
            <a:r>
              <a:rPr lang="en-US" sz="2400" dirty="0" smtClean="0"/>
              <a:t>(IABP)                               </a:t>
            </a:r>
          </a:p>
          <a:p>
            <a:pPr marL="0" indent="0">
              <a:buNone/>
              <a:defRPr/>
            </a:pPr>
            <a:r>
              <a:rPr lang="en-US" sz="2400" dirty="0" smtClean="0"/>
              <a:t> *Impella- expensive, electromagnetic interferences</a:t>
            </a:r>
          </a:p>
        </p:txBody>
      </p:sp>
    </p:spTree>
    <p:extLst>
      <p:ext uri="{BB962C8B-B14F-4D97-AF65-F5344CB8AC3E}">
        <p14:creationId xmlns:p14="http://schemas.microsoft.com/office/powerpoint/2010/main" val="23293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8630"/>
            <a:ext cx="8363272" cy="1340170"/>
          </a:xfrm>
        </p:spPr>
        <p:txBody>
          <a:bodyPr/>
          <a:lstStyle/>
          <a:p>
            <a:r>
              <a:rPr lang="en-US" sz="2800" dirty="0"/>
              <a:t>Mechanical support for VT ablation</a:t>
            </a: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394472"/>
          </a:xfrm>
        </p:spPr>
        <p:txBody>
          <a:bodyPr>
            <a:noAutofit/>
          </a:bodyPr>
          <a:lstStyle/>
          <a:p>
            <a:r>
              <a:rPr lang="en-US" sz="2400" dirty="0"/>
              <a:t>Pros: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Maintenance </a:t>
            </a:r>
            <a:r>
              <a:rPr lang="en-US" sz="2400" dirty="0"/>
              <a:t>of hemodynamic stability and end-organ perfusion during ongoing VT </a:t>
            </a:r>
            <a:r>
              <a:rPr lang="en-US" sz="2400" b="1" u="sng" dirty="0"/>
              <a:t>to facilitate activation and entrainment mapping </a:t>
            </a:r>
          </a:p>
          <a:p>
            <a:pPr lvl="1"/>
            <a:endParaRPr lang="en-US" sz="2400" b="1" u="sng" dirty="0"/>
          </a:p>
          <a:p>
            <a:pPr lvl="1"/>
            <a:r>
              <a:rPr lang="en-US" sz="2400" dirty="0"/>
              <a:t>LV unloading during periods of sinus rhythm to </a:t>
            </a:r>
            <a:r>
              <a:rPr lang="en-US" sz="2400" b="1" u="sng" dirty="0"/>
              <a:t>minimize </a:t>
            </a:r>
            <a:r>
              <a:rPr lang="en-US" sz="2400" b="1" u="sng" dirty="0" err="1"/>
              <a:t>peri</a:t>
            </a:r>
            <a:r>
              <a:rPr lang="en-US" sz="2400" b="1" u="sng" dirty="0"/>
              <a:t>- and </a:t>
            </a:r>
            <a:r>
              <a:rPr lang="en-US" sz="2400" b="1" u="sng" dirty="0" err="1"/>
              <a:t>postprocedure</a:t>
            </a:r>
            <a:r>
              <a:rPr lang="en-US" sz="2400" b="1" u="sng" dirty="0"/>
              <a:t> worsening of heart failure</a:t>
            </a:r>
            <a:endParaRPr lang="ro-RO" sz="2400" b="1" u="sng" dirty="0"/>
          </a:p>
        </p:txBody>
      </p:sp>
    </p:spTree>
    <p:extLst>
      <p:ext uri="{BB962C8B-B14F-4D97-AF65-F5344CB8AC3E}">
        <p14:creationId xmlns:p14="http://schemas.microsoft.com/office/powerpoint/2010/main" val="12253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3394472"/>
          </a:xfrm>
        </p:spPr>
        <p:txBody>
          <a:bodyPr/>
          <a:lstStyle/>
          <a:p>
            <a:r>
              <a:rPr lang="en-US" sz="2400" dirty="0" smtClean="0"/>
              <a:t>Cons:</a:t>
            </a:r>
          </a:p>
          <a:p>
            <a:pPr lvl="1"/>
            <a:r>
              <a:rPr lang="en-US" sz="2400" dirty="0" smtClean="0"/>
              <a:t>Time consuming</a:t>
            </a:r>
          </a:p>
          <a:p>
            <a:pPr lvl="1"/>
            <a:r>
              <a:rPr lang="en-US" sz="2400" dirty="0" smtClean="0"/>
              <a:t>Bleeding complications</a:t>
            </a:r>
          </a:p>
          <a:p>
            <a:pPr lvl="1"/>
            <a:r>
              <a:rPr lang="en-US" sz="2400" dirty="0" smtClean="0"/>
              <a:t>Longer hospitalizations</a:t>
            </a:r>
          </a:p>
          <a:p>
            <a:pPr lvl="1"/>
            <a:r>
              <a:rPr lang="en-US" sz="2400" dirty="0" smtClean="0"/>
              <a:t>Expertise</a:t>
            </a:r>
          </a:p>
          <a:p>
            <a:pPr lvl="1"/>
            <a:r>
              <a:rPr lang="en-US" sz="2400" dirty="0" smtClean="0"/>
              <a:t>Vascular complications</a:t>
            </a:r>
          </a:p>
          <a:p>
            <a:pPr lvl="1"/>
            <a:r>
              <a:rPr lang="en-US" sz="2400" dirty="0" smtClean="0"/>
              <a:t>Cost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5900" y="620688"/>
            <a:ext cx="6172200" cy="857250"/>
          </a:xfrm>
        </p:spPr>
        <p:txBody>
          <a:bodyPr/>
          <a:lstStyle/>
          <a:p>
            <a:r>
              <a:rPr lang="en-US" sz="2800" dirty="0"/>
              <a:t>Mechanical support for VT ablation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07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85900" y="1883617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2100" dirty="0"/>
              <a:t>Is outcome really better? </a:t>
            </a:r>
            <a:endParaRPr lang="he-IL" sz="2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5" y="2619424"/>
            <a:ext cx="3650456" cy="37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2226518"/>
            <a:ext cx="3374467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030"/>
            <a:ext cx="4621089" cy="142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Patient, electrophysiological, and procedural-speciﬁc variables to consider during </a:t>
            </a:r>
            <a:r>
              <a:rPr lang="en-US" sz="2400" b="1" dirty="0" err="1"/>
              <a:t>pLVAD</a:t>
            </a:r>
            <a:r>
              <a:rPr lang="en-US" sz="2400" b="1" dirty="0"/>
              <a:t>-assisted scar-VT ablation</a:t>
            </a:r>
            <a:endParaRPr lang="ro-RO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394472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1. Severe AS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2. Severe PHT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3. Overt heart failure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4. Unstable arrhythmias – usually when previous substrate modification </a:t>
            </a:r>
            <a:r>
              <a:rPr lang="en-US" sz="2400" dirty="0" smtClean="0">
                <a:solidFill>
                  <a:srgbClr val="FFFF00"/>
                </a:solidFill>
              </a:rPr>
              <a:t>failed.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5 </a:t>
            </a:r>
            <a:r>
              <a:rPr lang="en-US" sz="2400" dirty="0">
                <a:solidFill>
                  <a:srgbClr val="FFFF00"/>
                </a:solidFill>
              </a:rPr>
              <a:t>.Redo </a:t>
            </a:r>
            <a:r>
              <a:rPr lang="en-US" sz="2400" dirty="0" smtClean="0">
                <a:solidFill>
                  <a:srgbClr val="FFFF00"/>
                </a:solidFill>
              </a:rPr>
              <a:t>procedures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6. DCMP</a:t>
            </a:r>
          </a:p>
        </p:txBody>
      </p:sp>
    </p:spTree>
    <p:extLst>
      <p:ext uri="{BB962C8B-B14F-4D97-AF65-F5344CB8AC3E}">
        <p14:creationId xmlns:p14="http://schemas.microsoft.com/office/powerpoint/2010/main" val="14594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8" y="260648"/>
            <a:ext cx="8770788" cy="5048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289925"/>
            <a:ext cx="3528392" cy="15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l"/>
            <a:r>
              <a:rPr lang="en-US" sz="2800" dirty="0" smtClean="0"/>
              <a:t>Conclusions: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17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Pts with VT </a:t>
            </a:r>
            <a:r>
              <a:rPr lang="en-US" sz="2800" smtClean="0"/>
              <a:t>and advanced HF </a:t>
            </a:r>
            <a:r>
              <a:rPr lang="en-US" sz="2800" dirty="0" smtClean="0"/>
              <a:t>present a significant challenge.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strong co-operation between electrophysiologists and </a:t>
            </a:r>
            <a:r>
              <a:rPr lang="en-US" sz="2800" dirty="0" smtClean="0"/>
              <a:t>multiple disciplines is </a:t>
            </a:r>
            <a:r>
              <a:rPr lang="en-US" sz="2800" dirty="0"/>
              <a:t>pivotal to achieve satisfactory </a:t>
            </a:r>
            <a:r>
              <a:rPr lang="en-US" sz="2800" dirty="0" smtClean="0"/>
              <a:t>results.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Most pts will benefit from CA intervention.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Consider </a:t>
            </a:r>
            <a:r>
              <a:rPr lang="en-US" sz="2800" dirty="0" smtClean="0">
                <a:solidFill>
                  <a:srgbClr val="FFC000"/>
                </a:solidFill>
              </a:rPr>
              <a:t>2 stage </a:t>
            </a:r>
            <a:r>
              <a:rPr lang="en-US" sz="2800" dirty="0" smtClean="0"/>
              <a:t>procedure or </a:t>
            </a:r>
            <a:r>
              <a:rPr lang="en-US" sz="2800" dirty="0" smtClean="0">
                <a:solidFill>
                  <a:srgbClr val="FFC000"/>
                </a:solidFill>
              </a:rPr>
              <a:t>mechanical support</a:t>
            </a:r>
            <a:r>
              <a:rPr lang="en-US" sz="2800" dirty="0" smtClean="0"/>
              <a:t> when needed.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The best treatment for difficult situations is to prevent them!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4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0"/>
            <a:ext cx="7772400" cy="1143000"/>
          </a:xfrm>
        </p:spPr>
        <p:txBody>
          <a:bodyPr/>
          <a:lstStyle/>
          <a:p>
            <a:r>
              <a:rPr lang="en-US" altLang="en-US" sz="72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374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at perform VTA?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GA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Substrate only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Mechanical support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067944" y="3068960"/>
            <a:ext cx="4968552" cy="1728192"/>
            <a:chOff x="4067944" y="3068960"/>
            <a:chExt cx="4968552" cy="1728192"/>
          </a:xfrm>
        </p:grpSpPr>
        <p:grpSp>
          <p:nvGrpSpPr>
            <p:cNvPr id="6" name="Group 5"/>
            <p:cNvGrpSpPr/>
            <p:nvPr/>
          </p:nvGrpSpPr>
          <p:grpSpPr>
            <a:xfrm>
              <a:off x="5292080" y="3068960"/>
              <a:ext cx="3744416" cy="1728192"/>
              <a:chOff x="4427984" y="3068960"/>
              <a:chExt cx="3744416" cy="1728192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4427984" y="3068960"/>
                <a:ext cx="3744416" cy="172819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527556" y="3573016"/>
                <a:ext cx="14927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3600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1+2+3</a:t>
                </a:r>
                <a:endParaRPr lang="en-US" sz="36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067944" y="3574757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OR..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7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51" y="260648"/>
            <a:ext cx="4788827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8" y="3933056"/>
            <a:ext cx="5605270" cy="2736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69" y="44624"/>
            <a:ext cx="4106425" cy="287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7820" y="349171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Retro study: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050" y="342899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Prospective study: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4509120"/>
            <a:ext cx="3474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of the pts under GA 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 inotropic support vs. 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under IVCS (p=0.03)!!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24128" y="4437112"/>
            <a:ext cx="3419872" cy="10801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35896" cy="13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9678"/>
            <a:ext cx="5470341" cy="554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1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8956" r="50000" b="7690"/>
          <a:stretch/>
        </p:blipFill>
        <p:spPr bwMode="auto">
          <a:xfrm>
            <a:off x="2267744" y="1412776"/>
            <a:ext cx="470526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6044" y="476672"/>
            <a:ext cx="552426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approach was used here? </a:t>
            </a:r>
            <a:endParaRPr lang="he-IL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6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813546" cy="359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69" y="3441526"/>
            <a:ext cx="61626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O with Bipolar and IC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333" y="332656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1. What about this scar???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LEVIEV HEART CTR 0509">
  <a:themeElements>
    <a:clrScheme name="leviev heart cen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viev heart cen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eviev heart cen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4534</TotalTime>
  <Words>1146</Words>
  <Application>Microsoft Office PowerPoint</Application>
  <PresentationFormat>On-screen Show (4:3)</PresentationFormat>
  <Paragraphs>178</Paragraphs>
  <Slides>38</Slides>
  <Notes>8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Gill Sans</vt:lpstr>
      <vt:lpstr>ヒラギノ角ゴ Pro W3</vt:lpstr>
      <vt:lpstr>LEVIEV HEART CTR 0509</vt:lpstr>
      <vt:lpstr>PowerPoint Presentation</vt:lpstr>
      <vt:lpstr>PowerPoint Presentation</vt:lpstr>
      <vt:lpstr>PowerPoint Presentation</vt:lpstr>
      <vt:lpstr>How at perform VTA?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DCMP</vt:lpstr>
      <vt:lpstr>PowerPoint Presentation</vt:lpstr>
      <vt:lpstr>PowerPoint Presentation</vt:lpstr>
      <vt:lpstr>Bilateral SctO2 curves correlated with mean left atrial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Ablation procedure</vt:lpstr>
      <vt:lpstr>DEFINITIONS</vt:lpstr>
      <vt:lpstr>Ablation Results</vt:lpstr>
      <vt:lpstr>Postoperative Complications</vt:lpstr>
      <vt:lpstr>Follow-up</vt:lpstr>
      <vt:lpstr>Discussion</vt:lpstr>
      <vt:lpstr>Mechanical support for VT ablation</vt:lpstr>
      <vt:lpstr>Mechanical support for VT ablation</vt:lpstr>
      <vt:lpstr>Is outcome really better? </vt:lpstr>
      <vt:lpstr>Patient, electrophysiological, and procedural-speciﬁc variables to consider during pLVAD-assisted scar-VT ablation</vt:lpstr>
      <vt:lpstr>PowerPoint Presentation</vt:lpstr>
      <vt:lpstr>Conclusions: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Eyal Nof</cp:lastModifiedBy>
  <cp:revision>155</cp:revision>
  <dcterms:created xsi:type="dcterms:W3CDTF">2014-01-09T16:26:27Z</dcterms:created>
  <dcterms:modified xsi:type="dcterms:W3CDTF">2019-11-29T04:57:02Z</dcterms:modified>
</cp:coreProperties>
</file>