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4192" r:id="rId2"/>
    <p:sldMasterId id="2147484195" r:id="rId3"/>
  </p:sldMasterIdLst>
  <p:notesMasterIdLst>
    <p:notesMasterId r:id="rId41"/>
  </p:notesMasterIdLst>
  <p:handoutMasterIdLst>
    <p:handoutMasterId r:id="rId42"/>
  </p:handoutMasterIdLst>
  <p:sldIdLst>
    <p:sldId id="256" r:id="rId4"/>
    <p:sldId id="2278" r:id="rId5"/>
    <p:sldId id="1826" r:id="rId6"/>
    <p:sldId id="1936" r:id="rId7"/>
    <p:sldId id="1893" r:id="rId8"/>
    <p:sldId id="1979" r:id="rId9"/>
    <p:sldId id="1913" r:id="rId10"/>
    <p:sldId id="2264" r:id="rId11"/>
    <p:sldId id="1903" r:id="rId12"/>
    <p:sldId id="2207" r:id="rId13"/>
    <p:sldId id="1977" r:id="rId14"/>
    <p:sldId id="2262" r:id="rId15"/>
    <p:sldId id="2277" r:id="rId16"/>
    <p:sldId id="1899" r:id="rId17"/>
    <p:sldId id="1900" r:id="rId18"/>
    <p:sldId id="1897" r:id="rId19"/>
    <p:sldId id="1975" r:id="rId20"/>
    <p:sldId id="1967" r:id="rId21"/>
    <p:sldId id="1908" r:id="rId22"/>
    <p:sldId id="1949" r:id="rId23"/>
    <p:sldId id="1963" r:id="rId24"/>
    <p:sldId id="1957" r:id="rId25"/>
    <p:sldId id="2283" r:id="rId26"/>
    <p:sldId id="1985" r:id="rId27"/>
    <p:sldId id="1961" r:id="rId28"/>
    <p:sldId id="1920" r:id="rId29"/>
    <p:sldId id="1962" r:id="rId30"/>
    <p:sldId id="1923" r:id="rId31"/>
    <p:sldId id="1929" r:id="rId32"/>
    <p:sldId id="1930" r:id="rId33"/>
    <p:sldId id="2215" r:id="rId34"/>
    <p:sldId id="2245" r:id="rId35"/>
    <p:sldId id="2266" r:id="rId36"/>
    <p:sldId id="2254" r:id="rId37"/>
    <p:sldId id="1927" r:id="rId38"/>
    <p:sldId id="2284" r:id="rId39"/>
    <p:sldId id="2282" r:id="rId40"/>
  </p:sldIdLst>
  <p:sldSz cx="10688638" cy="7562850"/>
  <p:notesSz cx="6858000" cy="9144000"/>
  <p:defaultTextStyle>
    <a:defPPr>
      <a:defRPr lang="de-DE"/>
    </a:defPPr>
    <a:lvl1pPr algn="l" defTabSz="496827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80" charset="0"/>
        <a:ea typeface="ＭＳ Ｐゴシック" pitchFamily="80" charset="-128"/>
        <a:cs typeface="+mn-cs"/>
      </a:defRPr>
    </a:lvl1pPr>
    <a:lvl2pPr marL="496827" indent="-39683" algn="l" defTabSz="496827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80" charset="0"/>
        <a:ea typeface="ＭＳ Ｐゴシック" pitchFamily="80" charset="-128"/>
        <a:cs typeface="+mn-cs"/>
      </a:defRPr>
    </a:lvl2pPr>
    <a:lvl3pPr marL="995240" indent="-80953" algn="l" defTabSz="496827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80" charset="0"/>
        <a:ea typeface="ＭＳ Ｐゴシック" pitchFamily="80" charset="-128"/>
        <a:cs typeface="+mn-cs"/>
      </a:defRPr>
    </a:lvl3pPr>
    <a:lvl4pPr marL="1492066" indent="-120635" algn="l" defTabSz="496827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80" charset="0"/>
        <a:ea typeface="ＭＳ Ｐゴシック" pitchFamily="80" charset="-128"/>
        <a:cs typeface="+mn-cs"/>
      </a:defRPr>
    </a:lvl4pPr>
    <a:lvl5pPr marL="1990479" indent="-161905" algn="l" defTabSz="496827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80" charset="0"/>
        <a:ea typeface="ＭＳ Ｐゴシック" pitchFamily="80" charset="-128"/>
        <a:cs typeface="+mn-cs"/>
      </a:defRPr>
    </a:lvl5pPr>
    <a:lvl6pPr marL="2285717" algn="l" defTabSz="914286" rtl="0" eaLnBrk="1" latinLnBrk="0" hangingPunct="1">
      <a:defRPr sz="2400" kern="1200">
        <a:solidFill>
          <a:schemeClr val="tx1"/>
        </a:solidFill>
        <a:latin typeface="Calibri" pitchFamily="80" charset="0"/>
        <a:ea typeface="ＭＳ Ｐゴシック" pitchFamily="80" charset="-128"/>
        <a:cs typeface="+mn-cs"/>
      </a:defRPr>
    </a:lvl6pPr>
    <a:lvl7pPr marL="2742860" algn="l" defTabSz="914286" rtl="0" eaLnBrk="1" latinLnBrk="0" hangingPunct="1">
      <a:defRPr sz="2400" kern="1200">
        <a:solidFill>
          <a:schemeClr val="tx1"/>
        </a:solidFill>
        <a:latin typeface="Calibri" pitchFamily="80" charset="0"/>
        <a:ea typeface="ＭＳ Ｐゴシック" pitchFamily="80" charset="-128"/>
        <a:cs typeface="+mn-cs"/>
      </a:defRPr>
    </a:lvl7pPr>
    <a:lvl8pPr marL="3200005" algn="l" defTabSz="914286" rtl="0" eaLnBrk="1" latinLnBrk="0" hangingPunct="1">
      <a:defRPr sz="2400" kern="1200">
        <a:solidFill>
          <a:schemeClr val="tx1"/>
        </a:solidFill>
        <a:latin typeface="Calibri" pitchFamily="80" charset="0"/>
        <a:ea typeface="ＭＳ Ｐゴシック" pitchFamily="80" charset="-128"/>
        <a:cs typeface="+mn-cs"/>
      </a:defRPr>
    </a:lvl8pPr>
    <a:lvl9pPr marL="3657148" algn="l" defTabSz="914286" rtl="0" eaLnBrk="1" latinLnBrk="0" hangingPunct="1">
      <a:defRPr sz="2400" kern="1200">
        <a:solidFill>
          <a:schemeClr val="tx1"/>
        </a:solidFill>
        <a:latin typeface="Calibri" pitchFamily="80" charset="0"/>
        <a:ea typeface="ＭＳ Ｐゴシック" pitchFamily="8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438">
          <p15:clr>
            <a:srgbClr val="A4A3A4"/>
          </p15:clr>
        </p15:guide>
        <p15:guide id="2" orient="horz" pos="2903">
          <p15:clr>
            <a:srgbClr val="A4A3A4"/>
          </p15:clr>
        </p15:guide>
        <p15:guide id="3" orient="horz" pos="2753">
          <p15:clr>
            <a:srgbClr val="A4A3A4"/>
          </p15:clr>
        </p15:guide>
        <p15:guide id="4" orient="horz" pos="1228">
          <p15:clr>
            <a:srgbClr val="A4A3A4"/>
          </p15:clr>
        </p15:guide>
        <p15:guide id="5" pos="1176">
          <p15:clr>
            <a:srgbClr val="A4A3A4"/>
          </p15:clr>
        </p15:guide>
        <p15:guide id="6" pos="2044">
          <p15:clr>
            <a:srgbClr val="A4A3A4"/>
          </p15:clr>
        </p15:guide>
        <p15:guide id="7" pos="5433">
          <p15:clr>
            <a:srgbClr val="A4A3A4"/>
          </p15:clr>
        </p15:guide>
        <p15:guide id="8" pos="2011">
          <p15:clr>
            <a:srgbClr val="A4A3A4"/>
          </p15:clr>
        </p15:guide>
        <p15:guide id="9" pos="1260">
          <p15:clr>
            <a:srgbClr val="A4A3A4"/>
          </p15:clr>
        </p15:guide>
        <p15:guide id="10" pos="2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B9BA"/>
    <a:srgbClr val="118226"/>
    <a:srgbClr val="FD9B45"/>
    <a:srgbClr val="57A265"/>
    <a:srgbClr val="D55259"/>
    <a:srgbClr val="C9C9C9"/>
    <a:srgbClr val="A9CAF4"/>
    <a:srgbClr val="11A3C1"/>
    <a:srgbClr val="8692C0"/>
    <a:srgbClr val="C4DA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1"/>
    <p:restoredTop sz="91841" autoAdjust="0"/>
  </p:normalViewPr>
  <p:slideViewPr>
    <p:cSldViewPr snapToGrid="0">
      <p:cViewPr varScale="1">
        <p:scale>
          <a:sx n="96" d="100"/>
          <a:sy n="96" d="100"/>
        </p:scale>
        <p:origin x="1632" y="168"/>
      </p:cViewPr>
      <p:guideLst>
        <p:guide orient="horz" pos="4438"/>
        <p:guide orient="horz" pos="2903"/>
        <p:guide orient="horz" pos="2753"/>
        <p:guide orient="horz" pos="1228"/>
        <p:guide pos="1176"/>
        <p:guide pos="2044"/>
        <p:guide pos="5433"/>
        <p:guide pos="2011"/>
        <p:guide pos="1260"/>
        <p:guide pos="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89A36C6-9B93-4D96-9129-9403C0F424B3}" type="datetime1">
              <a:rPr lang="de-DE" altLang="de-DE"/>
              <a:pPr>
                <a:defRPr/>
              </a:pPr>
              <a:t>28.11.19</a:t>
            </a:fld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31935BB-A151-47D7-8052-569D33277D1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455662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D877852-C1E0-4137-9584-12DC0133F1DB}" type="datetime1">
              <a:rPr lang="de-DE" altLang="de-DE"/>
              <a:pPr>
                <a:defRPr/>
              </a:pPr>
              <a:t>28.11.19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685800"/>
            <a:ext cx="4845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alt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altLang="de-DE" noProof="0"/>
              <a:t>Mastertextformat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9B136E0-AE83-4F5B-81AF-F4FD28F138C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871208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96827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pitchFamily="80" charset="-128"/>
        <a:cs typeface="ＭＳ Ｐゴシック" pitchFamily="80" charset="-128"/>
      </a:defRPr>
    </a:lvl1pPr>
    <a:lvl2pPr marL="496827" algn="l" defTabSz="496827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pitchFamily="80" charset="-128"/>
        <a:cs typeface="+mn-cs"/>
      </a:defRPr>
    </a:lvl2pPr>
    <a:lvl3pPr marL="995240" algn="l" defTabSz="496827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pitchFamily="80" charset="-128"/>
        <a:cs typeface="+mn-cs"/>
      </a:defRPr>
    </a:lvl3pPr>
    <a:lvl4pPr marL="1492066" algn="l" defTabSz="496827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pitchFamily="80" charset="-128"/>
        <a:cs typeface="+mn-cs"/>
      </a:defRPr>
    </a:lvl4pPr>
    <a:lvl5pPr marL="1990479" algn="l" defTabSz="496827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pitchFamily="80" charset="-128"/>
        <a:cs typeface="+mn-cs"/>
      </a:defRPr>
    </a:lvl5pPr>
    <a:lvl6pPr marL="2488460" algn="l" defTabSz="4976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153" algn="l" defTabSz="4976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844" algn="l" defTabSz="4976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537" algn="l" defTabSz="4976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B136E0-AE83-4F5B-81AF-F4FD28F138CE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24225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Embedded </a:t>
            </a:r>
            <a:r>
              <a:rPr lang="de-DE" dirty="0" err="1"/>
              <a:t>technology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createdthe</a:t>
            </a:r>
            <a:r>
              <a:rPr lang="de-DE" dirty="0"/>
              <a:t> </a:t>
            </a:r>
            <a:r>
              <a:rPr lang="de-DE" dirty="0" err="1"/>
              <a:t>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device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monitor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own</a:t>
            </a:r>
            <a:r>
              <a:rPr lang="de-DE" dirty="0"/>
              <a:t> </a:t>
            </a:r>
            <a:r>
              <a:rPr lang="de-DE" dirty="0" err="1"/>
              <a:t>funciton</a:t>
            </a:r>
            <a:r>
              <a:rPr lang="de-DE" dirty="0"/>
              <a:t>, </a:t>
            </a:r>
            <a:r>
              <a:rPr lang="de-DE" dirty="0" err="1"/>
              <a:t>record</a:t>
            </a:r>
            <a:r>
              <a:rPr lang="de-DE" dirty="0"/>
              <a:t> </a:t>
            </a:r>
            <a:r>
              <a:rPr lang="de-DE" dirty="0" err="1"/>
              <a:t>arrythmias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physiological</a:t>
            </a:r>
            <a:r>
              <a:rPr lang="de-DE" dirty="0"/>
              <a:t> </a:t>
            </a:r>
            <a:r>
              <a:rPr lang="de-DE" dirty="0" err="1"/>
              <a:t>paramters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communicate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health</a:t>
            </a:r>
            <a:r>
              <a:rPr lang="de-DE" dirty="0"/>
              <a:t> care </a:t>
            </a:r>
            <a:r>
              <a:rPr lang="de-DE" dirty="0" err="1"/>
              <a:t>providers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B136E0-AE83-4F5B-81AF-F4FD28F138CE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67873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12 </a:t>
            </a:r>
            <a:r>
              <a:rPr lang="de-DE" dirty="0" err="1"/>
              <a:t>mo</a:t>
            </a:r>
            <a:r>
              <a:rPr lang="de-DE" dirty="0"/>
              <a:t> Follow-</a:t>
            </a:r>
            <a:r>
              <a:rPr lang="de-DE" dirty="0" err="1"/>
              <a:t>up</a:t>
            </a:r>
            <a:r>
              <a:rPr lang="de-DE" dirty="0"/>
              <a:t> (TRUST, CONNECT)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even</a:t>
            </a:r>
            <a:r>
              <a:rPr lang="de-DE" dirty="0"/>
              <a:t> 24mo (ECOST)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B136E0-AE83-4F5B-81AF-F4FD28F138CE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58196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Comprehensive</a:t>
            </a:r>
            <a:r>
              <a:rPr lang="de-DE" dirty="0"/>
              <a:t> </a:t>
            </a:r>
            <a:r>
              <a:rPr lang="de-DE" dirty="0" err="1"/>
              <a:t>reporting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technical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physiological</a:t>
            </a:r>
            <a:r>
              <a:rPr lang="de-DE" dirty="0"/>
              <a:t>/</a:t>
            </a:r>
            <a:r>
              <a:rPr lang="de-DE" dirty="0" err="1"/>
              <a:t>disease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B136E0-AE83-4F5B-81AF-F4FD28F138CE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88187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6489" indent="-29865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94600" indent="-2389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72440" indent="-2389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50280" indent="-2389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119" indent="-2389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105959" indent="-2389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83800" indent="-2389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61639" indent="-2389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EED5AD-3D53-474E-89AA-F147E1518AD6}" type="slidenum">
              <a:rPr lang="de-DE" altLang="de-DE" smtClean="0"/>
              <a:pPr eaLnBrk="1" hangingPunct="1"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9650" y="687388"/>
            <a:ext cx="4840288" cy="3425825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882030">
              <a:defRPr/>
            </a:pPr>
            <a:r>
              <a:rPr lang="en-US" altLang="de-DE" dirty="0"/>
              <a:t>BIOTRONIK Home Monitoring enabled &gt;30% reduction of worsening of clinical status.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de-DE" sz="1400" b="1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Modified Packer Score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de-DE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Patients are classified as “worsened” in case of:</a:t>
            </a:r>
          </a:p>
          <a:p>
            <a:pPr marL="325898" indent="-325898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de-DE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Death</a:t>
            </a:r>
          </a:p>
          <a:p>
            <a:pPr marL="325898" indent="-325898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de-DE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Overnight hospitalization for worsening heart failure</a:t>
            </a:r>
          </a:p>
          <a:p>
            <a:pPr marL="325898" indent="-325898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de-DE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Worsening in NYHA Class </a:t>
            </a:r>
          </a:p>
          <a:p>
            <a:pPr marL="325898" indent="-325898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de-DE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Deterioration in patient’s global self assessment</a:t>
            </a:r>
          </a:p>
          <a:p>
            <a:pPr defTabSz="882030">
              <a:defRPr/>
            </a:pPr>
            <a:endParaRPr lang="en-US" altLang="de-D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Reasons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differences</a:t>
            </a:r>
            <a:r>
              <a:rPr lang="de-DE" dirty="0"/>
              <a:t>: 1. </a:t>
            </a:r>
            <a:r>
              <a:rPr lang="de-DE" dirty="0" err="1"/>
              <a:t>daily</a:t>
            </a:r>
            <a:r>
              <a:rPr lang="de-DE" dirty="0"/>
              <a:t> </a:t>
            </a:r>
            <a:r>
              <a:rPr lang="de-DE" dirty="0" err="1"/>
              <a:t>transmission</a:t>
            </a:r>
            <a:r>
              <a:rPr lang="de-DE" dirty="0"/>
              <a:t>, 2. </a:t>
            </a:r>
            <a:r>
              <a:rPr lang="de-DE" dirty="0" err="1"/>
              <a:t>complete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HF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evaluated</a:t>
            </a:r>
            <a:r>
              <a:rPr lang="de-DE" dirty="0"/>
              <a:t>, 3. </a:t>
            </a:r>
            <a:r>
              <a:rPr lang="de-DE" dirty="0" err="1"/>
              <a:t>predefined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action-events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B136E0-AE83-4F5B-81AF-F4FD28F138CE}" type="slidenum">
              <a:rPr lang="de-DE" altLang="de-DE" smtClean="0"/>
              <a:pPr>
                <a:defRPr/>
              </a:pPr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51390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Reasons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differences</a:t>
            </a:r>
            <a:r>
              <a:rPr lang="de-DE" dirty="0"/>
              <a:t>: 1. </a:t>
            </a:r>
            <a:r>
              <a:rPr lang="de-DE" dirty="0" err="1"/>
              <a:t>daily</a:t>
            </a:r>
            <a:r>
              <a:rPr lang="de-DE" dirty="0"/>
              <a:t> </a:t>
            </a:r>
            <a:r>
              <a:rPr lang="de-DE" dirty="0" err="1"/>
              <a:t>transmission</a:t>
            </a:r>
            <a:r>
              <a:rPr lang="de-DE" dirty="0"/>
              <a:t>, 2. </a:t>
            </a:r>
            <a:r>
              <a:rPr lang="de-DE" dirty="0" err="1"/>
              <a:t>complete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HF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evaluated</a:t>
            </a:r>
            <a:r>
              <a:rPr lang="de-DE" dirty="0"/>
              <a:t>, 3. </a:t>
            </a:r>
            <a:r>
              <a:rPr lang="de-DE" dirty="0" err="1"/>
              <a:t>predefined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action-events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B136E0-AE83-4F5B-81AF-F4FD28F138CE}" type="slidenum">
              <a:rPr lang="de-DE" altLang="de-DE" smtClean="0"/>
              <a:pPr>
                <a:defRPr/>
              </a:pPr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78325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AC0E9-7EC7-3F4A-BE50-1119E3A8548B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738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14" y="692152"/>
            <a:ext cx="4973924" cy="1194717"/>
          </a:xfrm>
          <a:prstGeom prst="rect">
            <a:avLst/>
          </a:prstGeom>
        </p:spPr>
      </p:pic>
      <p:sp>
        <p:nvSpPr>
          <p:cNvPr id="20" name="Rechteck 19"/>
          <p:cNvSpPr/>
          <p:nvPr userDrawn="1"/>
        </p:nvSpPr>
        <p:spPr>
          <a:xfrm>
            <a:off x="0" y="4152453"/>
            <a:ext cx="10688638" cy="1495313"/>
          </a:xfrm>
          <a:prstGeom prst="rect">
            <a:avLst/>
          </a:prstGeom>
          <a:solidFill>
            <a:srgbClr val="BFC1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de-DE"/>
          </a:p>
        </p:txBody>
      </p:sp>
      <p:sp>
        <p:nvSpPr>
          <p:cNvPr id="35865" name="Rectangle 25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2028826" y="2260381"/>
            <a:ext cx="6654800" cy="1620839"/>
          </a:xfrm>
          <a:noFill/>
          <a:ln>
            <a:miter lim="800000"/>
            <a:headEnd/>
            <a:tailEnd/>
          </a:ln>
        </p:spPr>
        <p:txBody>
          <a:bodyPr tIns="0" anchor="ctr" anchorCtr="0"/>
          <a:lstStyle>
            <a:lvl1pPr algn="ctr" eaLnBrk="1" hangingPunct="1">
              <a:defRPr sz="4000" cap="none" baseline="0">
                <a:solidFill>
                  <a:schemeClr val="accent1"/>
                </a:solidFill>
                <a:latin typeface="Calibri" pitchFamily="80" charset="0"/>
                <a:cs typeface="Calibri" pitchFamily="80" charset="0"/>
              </a:defRPr>
            </a:lvl1pPr>
          </a:lstStyle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35866" name="Rectangle 2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1601790" y="5784433"/>
            <a:ext cx="7481886" cy="215444"/>
          </a:xfrm>
        </p:spPr>
        <p:txBody>
          <a:bodyPr/>
          <a:lstStyle>
            <a:lvl1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  <a:defRPr sz="1400" cap="none" baseline="0">
                <a:solidFill>
                  <a:schemeClr val="accent1"/>
                </a:solidFill>
                <a:latin typeface="Calibri" pitchFamily="80" charset="0"/>
                <a:cs typeface="Calibri" pitchFamily="80" charset="0"/>
              </a:defRPr>
            </a:lvl1pPr>
          </a:lstStyle>
          <a:p>
            <a:r>
              <a:rPr lang="de-DE" dirty="0"/>
              <a:t>Veranstaltung, Referent Ort, 1. Januar 2014</a:t>
            </a:r>
          </a:p>
        </p:txBody>
      </p:sp>
      <p:pic>
        <p:nvPicPr>
          <p:cNvPr id="24" name="Logo_titel.jpg" descr="/Volumes/wa/RHÖN Klinikum AG/Klinikebene/110520_PPT_Kliniken_RHÖN/PPT/Logo_titel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30869" y="6743700"/>
            <a:ext cx="1838325" cy="46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 13" descr="3587.jpg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8826" y="4270375"/>
            <a:ext cx="1973836" cy="1260000"/>
          </a:xfrm>
          <a:prstGeom prst="rect">
            <a:avLst/>
          </a:prstGeom>
          <a:ln w="57150" cmpd="sng">
            <a:solidFill>
              <a:srgbClr val="FFFFFF"/>
            </a:solidFill>
          </a:ln>
        </p:spPr>
      </p:pic>
      <p:pic>
        <p:nvPicPr>
          <p:cNvPr id="3" name="Bild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483" y="4270375"/>
            <a:ext cx="1759785" cy="1260000"/>
          </a:xfrm>
          <a:prstGeom prst="rect">
            <a:avLst/>
          </a:prstGeom>
          <a:ln w="57150" cmpd="sng">
            <a:solidFill>
              <a:srgbClr val="FFFFFF"/>
            </a:solidFill>
          </a:ln>
        </p:spPr>
      </p:pic>
      <p:pic>
        <p:nvPicPr>
          <p:cNvPr id="11" name="Picture 2" descr="7b69585a-1a57-4395-9fe7-cde21a745d51@rka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2" b="39698"/>
          <a:stretch/>
        </p:blipFill>
        <p:spPr bwMode="auto">
          <a:xfrm>
            <a:off x="4707235" y="4270375"/>
            <a:ext cx="1435743" cy="1260000"/>
          </a:xfrm>
          <a:prstGeom prst="rect">
            <a:avLst/>
          </a:prstGeom>
          <a:noFill/>
          <a:ln w="57150" cmpd="sng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051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platzhalter 1"/>
          <p:cNvSpPr>
            <a:spLocks noGrp="1"/>
          </p:cNvSpPr>
          <p:nvPr>
            <p:ph type="title"/>
          </p:nvPr>
        </p:nvSpPr>
        <p:spPr>
          <a:xfrm>
            <a:off x="901699" y="247127"/>
            <a:ext cx="7259638" cy="625475"/>
          </a:xfrm>
          <a:prstGeom prst="rect">
            <a:avLst/>
          </a:prstGeom>
        </p:spPr>
        <p:txBody>
          <a:bodyPr vert="horz" wrap="square" lIns="0" tIns="49769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 altLang="de-DE" dirty="0"/>
              <a:t>Hier steht der Folientitel</a:t>
            </a:r>
          </a:p>
        </p:txBody>
      </p:sp>
      <p:sp>
        <p:nvSpPr>
          <p:cNvPr id="7" name="Textplatzhalter 2"/>
          <p:cNvSpPr>
            <a:spLocks noGrp="1"/>
          </p:cNvSpPr>
          <p:nvPr>
            <p:ph idx="1"/>
          </p:nvPr>
        </p:nvSpPr>
        <p:spPr bwMode="auto">
          <a:xfrm>
            <a:off x="901699" y="1619251"/>
            <a:ext cx="964247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dirty="0"/>
              <a:t>Hier steht eine Überschrift</a:t>
            </a:r>
          </a:p>
          <a:p>
            <a:pPr lvl="1"/>
            <a:r>
              <a:rPr lang="de-DE" altLang="de-DE" dirty="0"/>
              <a:t>Erste Ebene</a:t>
            </a:r>
          </a:p>
          <a:p>
            <a:pPr lvl="2"/>
            <a:r>
              <a:rPr lang="de-DE" altLang="de-DE" dirty="0"/>
              <a:t>Zweite Ebene</a:t>
            </a:r>
          </a:p>
          <a:p>
            <a:pPr lvl="3"/>
            <a:r>
              <a:rPr lang="de-DE" altLang="de-DE" dirty="0"/>
              <a:t>Dritte Ebene</a:t>
            </a:r>
          </a:p>
          <a:p>
            <a:pPr lvl="4"/>
            <a:r>
              <a:rPr lang="de-DE" altLang="de-DE" dirty="0"/>
              <a:t>Vierte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026401" y="7309818"/>
            <a:ext cx="2493963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9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9B4C8BF-AA24-4A17-B0B8-507D35BF8FB6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00114" y="7300748"/>
            <a:ext cx="8469798" cy="168440"/>
          </a:xfrm>
          <a:prstGeom prst="rect">
            <a:avLst/>
          </a:prstGeom>
          <a:noFill/>
        </p:spPr>
        <p:txBody>
          <a:bodyPr vert="horz" wrap="square" lIns="35995" tIns="35995" rIns="35995" bIns="35995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RHÖN-KLINIKUM Campus Bad Neustadt, Monat 2014, Veranstaltung, Referent, Titel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04630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7435656" y="1"/>
            <a:ext cx="3252982" cy="1640369"/>
          </a:xfrm>
          <a:prstGeom prst="rect">
            <a:avLst/>
          </a:prstGeom>
          <a:solidFill>
            <a:srgbClr val="FFEA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" name="Bild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61020" y="267853"/>
            <a:ext cx="4451744" cy="106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34432" y="3555245"/>
            <a:ext cx="9619774" cy="153335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7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700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13"/>
          </p:nvPr>
        </p:nvSpPr>
        <p:spPr>
          <a:xfrm>
            <a:off x="534432" y="7009643"/>
            <a:ext cx="2494016" cy="402652"/>
          </a:xfrm>
          <a:prstGeom prst="rect">
            <a:avLst/>
          </a:prstGeom>
        </p:spPr>
        <p:txBody>
          <a:bodyPr lIns="104274" tIns="52138" rIns="104274" bIns="52138"/>
          <a:lstStyle>
            <a:lvl1pPr>
              <a:defRPr/>
            </a:lvl1pPr>
          </a:lstStyle>
          <a:p>
            <a:fld id="{C6D84EA3-6977-4DA1-98EE-47D17F3A246F}" type="datetimeFigureOut">
              <a:rPr lang="de-DE"/>
              <a:pPr/>
              <a:t>28.11.19</a:t>
            </a:fld>
            <a:endParaRPr lang="de-DE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F311A7E4-7414-4E25-874C-2D079ECD239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7642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34432" y="6887095"/>
            <a:ext cx="2494016" cy="525198"/>
          </a:xfrm>
          <a:prstGeom prst="rect">
            <a:avLst/>
          </a:prstGeom>
          <a:ln/>
        </p:spPr>
        <p:txBody>
          <a:bodyPr lIns="104287" tIns="52144" rIns="104287" bIns="52144"/>
          <a:lstStyle>
            <a:lvl1pPr>
              <a:defRPr/>
            </a:lvl1pPr>
          </a:lstStyle>
          <a:p>
            <a:fld id="{BD1137FC-87C1-9A41-8FF8-A76E6E285155}" type="datetimeFigureOut">
              <a:rPr lang="de-DE" smtClean="0"/>
              <a:t>28.11.19</a:t>
            </a:fld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1952" y="6887095"/>
            <a:ext cx="3384735" cy="52519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Herz- und Gefäß-Kllnik Bad Neustadt GmbH, PD Dr. med. Thomas Deneke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0190" y="6887095"/>
            <a:ext cx="2494016" cy="52519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5E8A8-3D09-0241-8987-2F4E94622787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92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10"/>
          <p:cNvCxnSpPr>
            <a:cxnSpLocks noChangeShapeType="1"/>
          </p:cNvCxnSpPr>
          <p:nvPr/>
        </p:nvCxnSpPr>
        <p:spPr bwMode="auto">
          <a:xfrm rot="10800000" flipH="1">
            <a:off x="-1587" y="3786191"/>
            <a:ext cx="10690227" cy="1587"/>
          </a:xfrm>
          <a:prstGeom prst="line">
            <a:avLst/>
          </a:prstGeom>
          <a:noFill/>
          <a:ln w="12700">
            <a:solidFill>
              <a:srgbClr val="29425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" name="Gerade Verbindung 4"/>
          <p:cNvCxnSpPr/>
          <p:nvPr/>
        </p:nvCxnSpPr>
        <p:spPr>
          <a:xfrm>
            <a:off x="0" y="5233990"/>
            <a:ext cx="10688638" cy="1587"/>
          </a:xfrm>
          <a:prstGeom prst="line">
            <a:avLst/>
          </a:prstGeom>
          <a:ln w="12700">
            <a:solidFill>
              <a:srgbClr val="2942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114300" y="3898900"/>
            <a:ext cx="3835400" cy="1193800"/>
          </a:xfrm>
          <a:prstGeom prst="rect">
            <a:avLst/>
          </a:prstGeom>
          <a:solidFill>
            <a:srgbClr val="D8CAC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52137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10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Titelbild-5.jpg" descr="/Volumes/wa/RHÖN Klinikum AG/Klinikebene/110520_PPT_Kliniken_RHÖN/PPT/Titelbild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4682" y="3898900"/>
            <a:ext cx="1212849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20111007_Logo_HG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2" y="3930650"/>
            <a:ext cx="26812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D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7297" y="3898900"/>
            <a:ext cx="1212849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5" name="Rectangle 25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800100" y="1916126"/>
            <a:ext cx="9085263" cy="162083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4274" tIns="0" rIns="104274" bIns="52138"/>
          <a:lstStyle>
            <a:lvl1pPr algn="ctr" eaLnBrk="1" hangingPunct="1">
              <a:defRPr sz="3000" cap="none">
                <a:solidFill>
                  <a:srgbClr val="B30033"/>
                </a:solidFill>
                <a:latin typeface="Calibri" pitchFamily="80" charset="0"/>
                <a:cs typeface="Calibri" pitchFamily="8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5866" name="Rectangle 2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01791" y="5386390"/>
            <a:ext cx="7481886" cy="186675"/>
          </a:xfrm>
          <a:prstGeom prst="rect">
            <a:avLst/>
          </a:prstGeom>
        </p:spPr>
        <p:txBody>
          <a:bodyPr lIns="104274" tIns="52138" rIns="104274" bIns="52138"/>
          <a:lstStyle>
            <a:lvl1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  <a:defRPr sz="1300" cap="none">
                <a:solidFill>
                  <a:srgbClr val="294252"/>
                </a:solidFill>
                <a:latin typeface="Calibri" pitchFamily="80" charset="0"/>
                <a:cs typeface="Calibri" pitchFamily="80" charset="0"/>
              </a:defRPr>
            </a:lvl1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3" name="Bild 2" descr="358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189" y="3898723"/>
            <a:ext cx="2250833" cy="1214820"/>
          </a:xfrm>
          <a:prstGeom prst="rect">
            <a:avLst/>
          </a:prstGeom>
        </p:spPr>
      </p:pic>
      <p:pic>
        <p:nvPicPr>
          <p:cNvPr id="13" name="Bild 12" descr="361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75"/>
          <a:stretch/>
        </p:blipFill>
        <p:spPr>
          <a:xfrm>
            <a:off x="7667467" y="3896486"/>
            <a:ext cx="1633041" cy="121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41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lken_unten.jpg" descr="/Volumes/wa/RHÖN Klinikum AG/Klinikebene/110520_PPT_Kliniken_RHÖN/PPT/Balken_unte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853" b="2168"/>
          <a:stretch/>
        </p:blipFill>
        <p:spPr bwMode="auto">
          <a:xfrm>
            <a:off x="0" y="6989766"/>
            <a:ext cx="10688638" cy="57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alken.jpg" descr="/Volumes/wa/RHÖN Klinikum AG/Klinikebene/110520_PPT_Kliniken_RHÖN/PPT/Balk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20111007_Logo_HG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4876" y="61914"/>
            <a:ext cx="178911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72707" y="306198"/>
            <a:ext cx="7588631" cy="625475"/>
          </a:xfrm>
          <a:prstGeom prst="rect">
            <a:avLst/>
          </a:prstGeom>
        </p:spPr>
        <p:txBody>
          <a:bodyPr lIns="104274" tIns="52138" rIns="104274" bIns="52138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026402" y="7311040"/>
            <a:ext cx="2493963" cy="138499"/>
          </a:xfrm>
        </p:spPr>
        <p:txBody>
          <a:bodyPr/>
          <a:lstStyle>
            <a:lvl1pPr>
              <a:defRPr/>
            </a:lvl1pPr>
          </a:lstStyle>
          <a:p>
            <a:fld id="{ECE1D92A-1FB1-394C-B1A9-26A08024F0A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9225" y="7181850"/>
            <a:ext cx="7843838" cy="320675"/>
          </a:xfrm>
          <a:prstGeom prst="rect">
            <a:avLst/>
          </a:prstGeom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294252"/>
                </a:solidFill>
                <a:latin typeface="Calibri" charset="0"/>
              </a:defRPr>
            </a:lvl1pPr>
          </a:lstStyle>
          <a:p>
            <a:r>
              <a:rPr lang="de-DE" dirty="0"/>
              <a:t>THOMAS DENEKE – Herz- und Gefäß-Klinik Bad Neustadt </a:t>
            </a:r>
            <a:r>
              <a:rPr lang="de-DE" dirty="0" err="1"/>
              <a:t>a.d.</a:t>
            </a:r>
            <a:r>
              <a:rPr lang="de-DE" dirty="0"/>
              <a:t> Saale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901699" y="1385250"/>
            <a:ext cx="8642498" cy="2151805"/>
          </a:xfrm>
          <a:prstGeom prst="rect">
            <a:avLst/>
          </a:prstGeom>
        </p:spPr>
        <p:txBody>
          <a:bodyPr lIns="104274" tIns="52138" rIns="104274" bIns="52138"/>
          <a:lstStyle/>
          <a:p>
            <a:r>
              <a:rPr lang="de-DE" dirty="0"/>
              <a:t>Überblick</a:t>
            </a:r>
          </a:p>
          <a:p>
            <a:pPr lvl="1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3568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10"/>
          <p:cNvCxnSpPr>
            <a:cxnSpLocks noChangeShapeType="1"/>
          </p:cNvCxnSpPr>
          <p:nvPr/>
        </p:nvCxnSpPr>
        <p:spPr bwMode="auto">
          <a:xfrm rot="10800000" flipH="1">
            <a:off x="-1587" y="3786191"/>
            <a:ext cx="10690227" cy="1587"/>
          </a:xfrm>
          <a:prstGeom prst="line">
            <a:avLst/>
          </a:prstGeom>
          <a:noFill/>
          <a:ln w="12700">
            <a:solidFill>
              <a:srgbClr val="29425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" name="Gerade Verbindung 4"/>
          <p:cNvCxnSpPr/>
          <p:nvPr/>
        </p:nvCxnSpPr>
        <p:spPr>
          <a:xfrm>
            <a:off x="0" y="5233990"/>
            <a:ext cx="10688638" cy="1587"/>
          </a:xfrm>
          <a:prstGeom prst="line">
            <a:avLst/>
          </a:prstGeom>
          <a:ln w="12700">
            <a:solidFill>
              <a:srgbClr val="2942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114300" y="3898900"/>
            <a:ext cx="3835400" cy="1193800"/>
          </a:xfrm>
          <a:prstGeom prst="rect">
            <a:avLst/>
          </a:prstGeom>
          <a:solidFill>
            <a:srgbClr val="D8CAC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52137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10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Titelbild-5.jpg" descr="/Volumes/wa/RHÖN Klinikum AG/Klinikebene/110520_PPT_Kliniken_RHÖN/PPT/Titelbild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4682" y="3898900"/>
            <a:ext cx="1212849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20111007_Logo_HG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2" y="3930650"/>
            <a:ext cx="26812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D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7297" y="3898900"/>
            <a:ext cx="1212849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5" name="Rectangle 25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800100" y="1916126"/>
            <a:ext cx="9085263" cy="162083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4274" tIns="0" rIns="104274" bIns="52138"/>
          <a:lstStyle>
            <a:lvl1pPr algn="ctr" eaLnBrk="1" hangingPunct="1">
              <a:defRPr sz="3000" cap="none">
                <a:solidFill>
                  <a:srgbClr val="B30033"/>
                </a:solidFill>
                <a:latin typeface="Calibri" pitchFamily="80" charset="0"/>
                <a:cs typeface="Calibri" pitchFamily="8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5866" name="Rectangle 2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01791" y="5386390"/>
            <a:ext cx="7481886" cy="186675"/>
          </a:xfrm>
          <a:prstGeom prst="rect">
            <a:avLst/>
          </a:prstGeom>
        </p:spPr>
        <p:txBody>
          <a:bodyPr lIns="104274" tIns="52138" rIns="104274" bIns="52138"/>
          <a:lstStyle>
            <a:lvl1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  <a:defRPr sz="1300" cap="none">
                <a:solidFill>
                  <a:srgbClr val="294252"/>
                </a:solidFill>
                <a:latin typeface="Calibri" pitchFamily="80" charset="0"/>
                <a:cs typeface="Calibri" pitchFamily="80" charset="0"/>
              </a:defRPr>
            </a:lvl1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3" name="Bild 2" descr="358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189" y="3898723"/>
            <a:ext cx="2250833" cy="1214820"/>
          </a:xfrm>
          <a:prstGeom prst="rect">
            <a:avLst/>
          </a:prstGeom>
        </p:spPr>
      </p:pic>
      <p:pic>
        <p:nvPicPr>
          <p:cNvPr id="13" name="Bild 12" descr="361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75"/>
          <a:stretch/>
        </p:blipFill>
        <p:spPr>
          <a:xfrm>
            <a:off x="7667467" y="3896486"/>
            <a:ext cx="1633041" cy="121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99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lken_unten.jpg" descr="/Volumes/wa/RHÖN Klinikum AG/Klinikebene/110520_PPT_Kliniken_RHÖN/PPT/Balken_unte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853" b="2168"/>
          <a:stretch/>
        </p:blipFill>
        <p:spPr bwMode="auto">
          <a:xfrm>
            <a:off x="0" y="6989766"/>
            <a:ext cx="10688638" cy="57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alken.jpg" descr="/Volumes/wa/RHÖN Klinikum AG/Klinikebene/110520_PPT_Kliniken_RHÖN/PPT/Balk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20111007_Logo_HG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4876" y="61914"/>
            <a:ext cx="178911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72707" y="306198"/>
            <a:ext cx="7588631" cy="625475"/>
          </a:xfrm>
          <a:prstGeom prst="rect">
            <a:avLst/>
          </a:prstGeom>
        </p:spPr>
        <p:txBody>
          <a:bodyPr lIns="104274" tIns="52138" rIns="104274" bIns="52138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026402" y="7311040"/>
            <a:ext cx="2493963" cy="138499"/>
          </a:xfrm>
        </p:spPr>
        <p:txBody>
          <a:bodyPr/>
          <a:lstStyle>
            <a:lvl1pPr>
              <a:defRPr/>
            </a:lvl1pPr>
          </a:lstStyle>
          <a:p>
            <a:fld id="{ECE1D92A-1FB1-394C-B1A9-26A08024F0A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9225" y="7181850"/>
            <a:ext cx="7843838" cy="320675"/>
          </a:xfrm>
          <a:prstGeom prst="rect">
            <a:avLst/>
          </a:prstGeom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294252"/>
                </a:solidFill>
                <a:latin typeface="Calibri" charset="0"/>
              </a:defRPr>
            </a:lvl1pPr>
          </a:lstStyle>
          <a:p>
            <a:r>
              <a:rPr lang="de-DE" dirty="0"/>
              <a:t>THOMAS DENEKE – Herz- und Gefäß-Klinik Bad Neustadt </a:t>
            </a:r>
            <a:r>
              <a:rPr lang="de-DE" dirty="0" err="1"/>
              <a:t>a.d.</a:t>
            </a:r>
            <a:r>
              <a:rPr lang="de-DE" dirty="0"/>
              <a:t> Saale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901699" y="1385250"/>
            <a:ext cx="8642498" cy="2151805"/>
          </a:xfrm>
          <a:prstGeom prst="rect">
            <a:avLst/>
          </a:prstGeom>
        </p:spPr>
        <p:txBody>
          <a:bodyPr lIns="104274" tIns="52138" rIns="104274" bIns="52138"/>
          <a:lstStyle/>
          <a:p>
            <a:r>
              <a:rPr lang="de-DE" dirty="0"/>
              <a:t>Überblick</a:t>
            </a:r>
          </a:p>
          <a:p>
            <a:pPr lvl="1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902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heme" Target="../theme/theme2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1.bin"/><Relationship Id="rId5" Type="http://schemas.openxmlformats.org/officeDocument/2006/relationships/tags" Target="../tags/tag1.xml"/><Relationship Id="rId10" Type="http://schemas.openxmlformats.org/officeDocument/2006/relationships/image" Target="../media/image11.png"/><Relationship Id="rId4" Type="http://schemas.openxmlformats.org/officeDocument/2006/relationships/vmlDrawing" Target="../drawings/vmlDrawing1.vml"/><Relationship Id="rId9" Type="http://schemas.openxmlformats.org/officeDocument/2006/relationships/image" Target="../media/image10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heme" Target="../theme/theme3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tags" Target="../tags/tag2.xml"/><Relationship Id="rId10" Type="http://schemas.openxmlformats.org/officeDocument/2006/relationships/image" Target="../media/image11.png"/><Relationship Id="rId4" Type="http://schemas.openxmlformats.org/officeDocument/2006/relationships/vmlDrawing" Target="../drawings/vmlDrawing2.vml"/><Relationship Id="rId9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158" y="186738"/>
            <a:ext cx="2308449" cy="55448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01699" y="247127"/>
            <a:ext cx="7259638" cy="625475"/>
          </a:xfrm>
          <a:prstGeom prst="rect">
            <a:avLst/>
          </a:prstGeom>
        </p:spPr>
        <p:txBody>
          <a:bodyPr vert="horz" wrap="square" lIns="35995" tIns="35995" rIns="35995" bIns="35995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 altLang="de-DE" dirty="0"/>
              <a:t>Hier steht der Folientitel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901700" y="1619251"/>
            <a:ext cx="9644393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dirty="0"/>
              <a:t>Hier steht eine Überschrift</a:t>
            </a:r>
          </a:p>
          <a:p>
            <a:pPr lvl="1"/>
            <a:r>
              <a:rPr lang="de-DE" altLang="de-DE" dirty="0"/>
              <a:t>Erste Ebene</a:t>
            </a:r>
          </a:p>
          <a:p>
            <a:pPr lvl="2"/>
            <a:r>
              <a:rPr lang="de-DE" altLang="de-DE" dirty="0"/>
              <a:t>Zweite Ebene</a:t>
            </a:r>
          </a:p>
          <a:p>
            <a:pPr lvl="3"/>
            <a:r>
              <a:rPr lang="de-DE" altLang="de-DE" dirty="0"/>
              <a:t>Dritte Ebene</a:t>
            </a:r>
          </a:p>
          <a:p>
            <a:pPr lvl="4"/>
            <a:r>
              <a:rPr lang="de-DE" altLang="de-DE" dirty="0"/>
              <a:t>Vierte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026401" y="7309818"/>
            <a:ext cx="2493963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9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9B4C8BF-AA24-4A17-B0B8-507D35BF8FB6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00114" y="7300748"/>
            <a:ext cx="8469798" cy="168440"/>
          </a:xfrm>
          <a:prstGeom prst="rect">
            <a:avLst/>
          </a:prstGeom>
          <a:noFill/>
        </p:spPr>
        <p:txBody>
          <a:bodyPr vert="horz" wrap="square" lIns="35995" tIns="35995" rIns="35995" bIns="35995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RHÖN-KLINIKUM Campus Bad Neustadt, Monat 2014, Veranstaltung, Referent, Titel</a:t>
            </a:r>
            <a:endParaRPr lang="de-DE" alt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900113" y="932401"/>
            <a:ext cx="9788525" cy="86061"/>
          </a:xfrm>
          <a:prstGeom prst="rect">
            <a:avLst/>
          </a:prstGeom>
          <a:solidFill>
            <a:srgbClr val="BFC1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900113" y="7224770"/>
            <a:ext cx="9788525" cy="36000"/>
          </a:xfrm>
          <a:prstGeom prst="rect">
            <a:avLst/>
          </a:prstGeom>
          <a:solidFill>
            <a:srgbClr val="BFC1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8" r:id="rId3"/>
    <p:sldLayoutId id="2147484199" r:id="rId4"/>
  </p:sldLayoutIdLst>
  <p:hf hdr="0" dt="0"/>
  <p:txStyles>
    <p:titleStyle>
      <a:lvl1pPr algn="l" defTabSz="496827" rtl="0" eaLnBrk="0" fontAlgn="base" hangingPunct="0">
        <a:spcBef>
          <a:spcPct val="0"/>
        </a:spcBef>
        <a:spcAft>
          <a:spcPct val="0"/>
        </a:spcAft>
        <a:defRPr sz="3200" b="0" cap="none" spc="200" baseline="0">
          <a:solidFill>
            <a:srgbClr val="616365"/>
          </a:solidFill>
          <a:latin typeface="Calibri"/>
          <a:ea typeface="ＭＳ Ｐゴシック" pitchFamily="80" charset="-128"/>
          <a:cs typeface="Calibri"/>
        </a:defRPr>
      </a:lvl1pPr>
      <a:lvl2pPr algn="l" defTabSz="496827" rtl="0" eaLnBrk="0" fontAlgn="base" hangingPunct="0">
        <a:spcBef>
          <a:spcPct val="0"/>
        </a:spcBef>
        <a:spcAft>
          <a:spcPct val="0"/>
        </a:spcAft>
        <a:defRPr sz="2900">
          <a:solidFill>
            <a:srgbClr val="294252"/>
          </a:solidFill>
          <a:latin typeface="Calibri" pitchFamily="80" charset="0"/>
          <a:ea typeface="ＭＳ Ｐゴシック" pitchFamily="80" charset="-128"/>
          <a:cs typeface="Calibri" pitchFamily="86" charset="0"/>
        </a:defRPr>
      </a:lvl2pPr>
      <a:lvl3pPr algn="l" defTabSz="496827" rtl="0" eaLnBrk="0" fontAlgn="base" hangingPunct="0">
        <a:spcBef>
          <a:spcPct val="0"/>
        </a:spcBef>
        <a:spcAft>
          <a:spcPct val="0"/>
        </a:spcAft>
        <a:defRPr sz="2900">
          <a:solidFill>
            <a:srgbClr val="294252"/>
          </a:solidFill>
          <a:latin typeface="Calibri" pitchFamily="80" charset="0"/>
          <a:ea typeface="ＭＳ Ｐゴシック" pitchFamily="80" charset="-128"/>
          <a:cs typeface="Calibri" pitchFamily="86" charset="0"/>
        </a:defRPr>
      </a:lvl3pPr>
      <a:lvl4pPr algn="l" defTabSz="496827" rtl="0" eaLnBrk="0" fontAlgn="base" hangingPunct="0">
        <a:spcBef>
          <a:spcPct val="0"/>
        </a:spcBef>
        <a:spcAft>
          <a:spcPct val="0"/>
        </a:spcAft>
        <a:defRPr sz="2900">
          <a:solidFill>
            <a:srgbClr val="294252"/>
          </a:solidFill>
          <a:latin typeface="Calibri" pitchFamily="80" charset="0"/>
          <a:ea typeface="ＭＳ Ｐゴシック" pitchFamily="80" charset="-128"/>
          <a:cs typeface="Calibri" pitchFamily="86" charset="0"/>
        </a:defRPr>
      </a:lvl4pPr>
      <a:lvl5pPr algn="l" defTabSz="496827" rtl="0" eaLnBrk="0" fontAlgn="base" hangingPunct="0">
        <a:spcBef>
          <a:spcPct val="0"/>
        </a:spcBef>
        <a:spcAft>
          <a:spcPct val="0"/>
        </a:spcAft>
        <a:defRPr sz="2900">
          <a:solidFill>
            <a:srgbClr val="294252"/>
          </a:solidFill>
          <a:latin typeface="Calibri" pitchFamily="80" charset="0"/>
          <a:ea typeface="ＭＳ Ｐゴシック" pitchFamily="80" charset="-128"/>
          <a:cs typeface="Calibri" pitchFamily="86" charset="0"/>
        </a:defRPr>
      </a:lvl5pPr>
      <a:lvl6pPr marL="497693" algn="l" defTabSz="497693" rtl="0" fontAlgn="base">
        <a:spcBef>
          <a:spcPct val="0"/>
        </a:spcBef>
        <a:spcAft>
          <a:spcPct val="0"/>
        </a:spcAft>
        <a:defRPr sz="1900">
          <a:solidFill>
            <a:srgbClr val="294252"/>
          </a:solidFill>
          <a:latin typeface="Calibri" pitchFamily="80" charset="0"/>
          <a:ea typeface="ＭＳ Ｐゴシック" pitchFamily="80" charset="-128"/>
        </a:defRPr>
      </a:lvl6pPr>
      <a:lvl7pPr marL="995384" algn="l" defTabSz="497693" rtl="0" fontAlgn="base">
        <a:spcBef>
          <a:spcPct val="0"/>
        </a:spcBef>
        <a:spcAft>
          <a:spcPct val="0"/>
        </a:spcAft>
        <a:defRPr sz="1900">
          <a:solidFill>
            <a:srgbClr val="294252"/>
          </a:solidFill>
          <a:latin typeface="Calibri" pitchFamily="80" charset="0"/>
          <a:ea typeface="ＭＳ Ｐゴシック" pitchFamily="80" charset="-128"/>
        </a:defRPr>
      </a:lvl7pPr>
      <a:lvl8pPr marL="1493076" algn="l" defTabSz="497693" rtl="0" fontAlgn="base">
        <a:spcBef>
          <a:spcPct val="0"/>
        </a:spcBef>
        <a:spcAft>
          <a:spcPct val="0"/>
        </a:spcAft>
        <a:defRPr sz="1900">
          <a:solidFill>
            <a:srgbClr val="294252"/>
          </a:solidFill>
          <a:latin typeface="Calibri" pitchFamily="80" charset="0"/>
          <a:ea typeface="ＭＳ Ｐゴシック" pitchFamily="80" charset="-128"/>
        </a:defRPr>
      </a:lvl8pPr>
      <a:lvl9pPr marL="1990769" algn="l" defTabSz="497693" rtl="0" fontAlgn="base">
        <a:spcBef>
          <a:spcPct val="0"/>
        </a:spcBef>
        <a:spcAft>
          <a:spcPct val="0"/>
        </a:spcAft>
        <a:defRPr sz="1900">
          <a:solidFill>
            <a:srgbClr val="294252"/>
          </a:solidFill>
          <a:latin typeface="Calibri" pitchFamily="80" charset="0"/>
          <a:ea typeface="ＭＳ Ｐゴシック" pitchFamily="80" charset="-128"/>
        </a:defRPr>
      </a:lvl9pPr>
    </p:titleStyle>
    <p:bodyStyle>
      <a:lvl1pPr marL="342857" indent="-342857" algn="l" defTabSz="496827" rtl="0" eaLnBrk="0" fontAlgn="base" hangingPunct="0">
        <a:lnSpc>
          <a:spcPts val="2400"/>
        </a:lnSpc>
        <a:spcBef>
          <a:spcPct val="0"/>
        </a:spcBef>
        <a:spcAft>
          <a:spcPts val="875"/>
        </a:spcAft>
        <a:buFont typeface="Arial" charset="0"/>
        <a:defRPr sz="2900" cap="none" spc="200" baseline="0">
          <a:solidFill>
            <a:schemeClr val="tx1"/>
          </a:solidFill>
          <a:latin typeface="Calibri"/>
          <a:ea typeface="ＭＳ Ｐゴシック" pitchFamily="80" charset="-128"/>
          <a:cs typeface="Calibri"/>
        </a:defRPr>
      </a:lvl1pPr>
      <a:lvl2pPr marL="344446" indent="-342857" algn="l" defTabSz="496827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BFC1C2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Calibri"/>
          <a:ea typeface="ＭＳ Ｐゴシック" pitchFamily="80" charset="-128"/>
          <a:cs typeface="Calibri"/>
        </a:defRPr>
      </a:lvl2pPr>
      <a:lvl3pPr marL="360318" indent="-357144" algn="l" defTabSz="496827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BFC1C2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Calibri"/>
          <a:ea typeface="ＭＳ Ｐゴシック" pitchFamily="80" charset="-128"/>
          <a:cs typeface="Calibri"/>
        </a:defRPr>
      </a:lvl3pPr>
      <a:lvl4pPr marL="711112" indent="-349206" algn="l" defTabSz="496827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BFC1C2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Calibri"/>
          <a:ea typeface="ＭＳ Ｐゴシック" pitchFamily="80" charset="-128"/>
          <a:cs typeface="Calibri"/>
        </a:defRPr>
      </a:lvl4pPr>
      <a:lvl5pPr marL="1069843" indent="-357144" algn="l" defTabSz="496827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BFC1C2"/>
        </a:buClr>
        <a:buSzPct val="5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Calibri"/>
          <a:ea typeface="ＭＳ Ｐゴシック" pitchFamily="80" charset="-128"/>
          <a:cs typeface="Calibri"/>
        </a:defRPr>
      </a:lvl5pPr>
      <a:lvl6pPr marL="2737306" indent="-248846" algn="l" defTabSz="49769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4999" indent="-248846" algn="l" defTabSz="49769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2690" indent="-248846" algn="l" defTabSz="49769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383" indent="-248846" algn="l" defTabSz="49769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7693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84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076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90769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460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153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83844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81537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325010713"/>
              </p:ext>
            </p:extLst>
          </p:nvPr>
        </p:nvGraphicFramePr>
        <p:xfrm>
          <a:off x="1858" y="1753"/>
          <a:ext cx="185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1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58" y="1753"/>
                        <a:ext cx="1855" cy="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Balken_unten.jpg" descr="/Volumes/wa/RHÖN Klinikum AG/Klinikebene/110520_PPT_Kliniken_RHÖN/PPT/Balken_unten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853" b="2168"/>
          <a:stretch/>
        </p:blipFill>
        <p:spPr bwMode="auto">
          <a:xfrm>
            <a:off x="0" y="6989766"/>
            <a:ext cx="10688638" cy="57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Balken.jpg" descr="/Volumes/wa/RHÖN Klinikum AG/Klinikebene/110520_PPT_Kliniken_RHÖN/PPT/Balke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026402" y="7310438"/>
            <a:ext cx="2493963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900">
                <a:solidFill>
                  <a:srgbClr val="294252"/>
                </a:solidFill>
                <a:latin typeface="Calibri" charset="0"/>
              </a:defRPr>
            </a:lvl1pPr>
          </a:lstStyle>
          <a:p>
            <a:pPr defTabSz="521373" fontAlgn="auto">
              <a:spcBef>
                <a:spcPts val="0"/>
              </a:spcBef>
              <a:spcAft>
                <a:spcPts val="0"/>
              </a:spcAft>
            </a:pPr>
            <a:fld id="{ECE1D92A-1FB1-394C-B1A9-26A08024F0A7}" type="slidenum">
              <a:rPr lang="de-DE" smtClean="0">
                <a:ea typeface="+mn-ea"/>
              </a:rPr>
              <a:pPr defTabSz="521373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>
              <a:ea typeface="+mn-ea"/>
            </a:endParaRP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9225" y="7181850"/>
            <a:ext cx="7843838" cy="320675"/>
          </a:xfrm>
          <a:prstGeom prst="rect">
            <a:avLst/>
          </a:prstGeom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294252"/>
                </a:solidFill>
                <a:latin typeface="Calibri" charset="0"/>
              </a:defRPr>
            </a:lvl1pPr>
          </a:lstStyle>
          <a:p>
            <a:pPr defTabSz="521373" fontAlgn="auto">
              <a:spcBef>
                <a:spcPts val="0"/>
              </a:spcBef>
              <a:spcAft>
                <a:spcPts val="0"/>
              </a:spcAft>
            </a:pPr>
            <a:r>
              <a:rPr lang="de-DE">
                <a:ea typeface="+mn-ea"/>
              </a:rPr>
              <a:t>THOMAS DENEKE – Herz- und Gefäß-Klinik Bad Neustadt a.d. Saale</a:t>
            </a:r>
            <a:endParaRPr lang="de-DE" dirty="0">
              <a:ea typeface="+mn-ea"/>
            </a:endParaRPr>
          </a:p>
        </p:txBody>
      </p:sp>
      <p:pic>
        <p:nvPicPr>
          <p:cNvPr id="1032" name="Picture 9" descr="20111007_Logo_HG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4876" y="61914"/>
            <a:ext cx="178911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 txBox="1">
            <a:spLocks/>
          </p:cNvSpPr>
          <p:nvPr userDrawn="1"/>
        </p:nvSpPr>
        <p:spPr>
          <a:xfrm>
            <a:off x="572707" y="306198"/>
            <a:ext cx="7588631" cy="625475"/>
          </a:xfrm>
          <a:prstGeom prst="rect">
            <a:avLst/>
          </a:prstGeom>
        </p:spPr>
        <p:txBody>
          <a:bodyPr lIns="104274" tIns="52138" rIns="104274" bIns="52138"/>
          <a:lstStyle>
            <a:lvl1pPr algn="l" defTabSz="435622" rtl="0" eaLnBrk="1" fontAlgn="base" hangingPunct="1">
              <a:spcBef>
                <a:spcPct val="0"/>
              </a:spcBef>
              <a:spcAft>
                <a:spcPct val="0"/>
              </a:spcAft>
              <a:defRPr lang="de-DE" sz="2600" b="1" cap="all" spc="263" dirty="0">
                <a:solidFill>
                  <a:srgbClr val="B30033"/>
                </a:solidFill>
                <a:latin typeface="Calibri"/>
                <a:ea typeface="ＭＳ Ｐゴシック" pitchFamily="80" charset="-128"/>
                <a:cs typeface="ＭＳ Ｐゴシック" charset="0"/>
              </a:defRPr>
            </a:lvl1pPr>
            <a:lvl2pPr algn="l" defTabSz="435622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ＭＳ Ｐゴシック" charset="0"/>
              </a:defRPr>
            </a:lvl2pPr>
            <a:lvl3pPr algn="l" defTabSz="435622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ＭＳ Ｐゴシック" charset="0"/>
              </a:defRPr>
            </a:lvl3pPr>
            <a:lvl4pPr algn="l" defTabSz="435622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ＭＳ Ｐゴシック" charset="0"/>
              </a:defRPr>
            </a:lvl4pPr>
            <a:lvl5pPr algn="l" defTabSz="435622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ＭＳ Ｐゴシック" charset="0"/>
              </a:defRPr>
            </a:lvl5pPr>
            <a:lvl6pPr marL="436381" algn="l" defTabSz="436381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6pPr>
            <a:lvl7pPr marL="872761" algn="l" defTabSz="436381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7pPr>
            <a:lvl8pPr marL="1309142" algn="l" defTabSz="436381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8pPr>
            <a:lvl9pPr marL="1745523" algn="l" defTabSz="436381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9pPr>
          </a:lstStyle>
          <a:p>
            <a:r>
              <a:rPr kern="0"/>
              <a:t>Mastertitelformat bearbeiten</a:t>
            </a:r>
          </a:p>
        </p:txBody>
      </p:sp>
      <p:sp>
        <p:nvSpPr>
          <p:cNvPr id="12" name="Inhaltsplatzhalter 2"/>
          <p:cNvSpPr txBox="1">
            <a:spLocks/>
          </p:cNvSpPr>
          <p:nvPr userDrawn="1"/>
        </p:nvSpPr>
        <p:spPr>
          <a:xfrm>
            <a:off x="901699" y="1385250"/>
            <a:ext cx="8642498" cy="2151805"/>
          </a:xfrm>
          <a:prstGeom prst="rect">
            <a:avLst/>
          </a:prstGeom>
        </p:spPr>
        <p:txBody>
          <a:bodyPr lIns="104274" tIns="52138" rIns="104274" bIns="52138"/>
          <a:lstStyle>
            <a:lvl1pPr marL="300620" indent="-300620" algn="l" defTabSz="435622" rtl="0" eaLnBrk="1" fontAlgn="base" hangingPunct="1">
              <a:lnSpc>
                <a:spcPts val="2104"/>
              </a:lnSpc>
              <a:spcBef>
                <a:spcPct val="0"/>
              </a:spcBef>
              <a:spcAft>
                <a:spcPts val="767"/>
              </a:spcAft>
              <a:buFont typeface="Arial" charset="0"/>
              <a:defRPr sz="2600" cap="all" spc="287">
                <a:solidFill>
                  <a:srgbClr val="B30033"/>
                </a:solidFill>
                <a:latin typeface="Calibri"/>
                <a:ea typeface="ＭＳ Ｐゴシック" pitchFamily="80" charset="-128"/>
                <a:cs typeface="ＭＳ Ｐゴシック" charset="0"/>
              </a:defRPr>
            </a:lvl1pPr>
            <a:lvl2pPr marL="0" indent="0" algn="l" defTabSz="435622" rtl="0" eaLnBrk="1" fontAlgn="base" hangingPunct="1">
              <a:lnSpc>
                <a:spcPts val="2104"/>
              </a:lnSpc>
              <a:spcBef>
                <a:spcPct val="0"/>
              </a:spcBef>
              <a:spcAft>
                <a:spcPct val="0"/>
              </a:spcAft>
              <a:buClr>
                <a:srgbClr val="B30033"/>
              </a:buClr>
              <a:buFont typeface="Wingdings" charset="0"/>
              <a:defRPr sz="2100" kern="1200">
                <a:solidFill>
                  <a:srgbClr val="294252"/>
                </a:solidFill>
                <a:latin typeface="Calibri"/>
                <a:ea typeface="ＭＳ Ｐゴシック" pitchFamily="80" charset="-128"/>
                <a:cs typeface="Calibri"/>
              </a:defRPr>
            </a:lvl2pPr>
            <a:lvl3pPr marL="315930" indent="-313147" algn="l" defTabSz="435622" rtl="0" eaLnBrk="1" fontAlgn="base" hangingPunct="1">
              <a:lnSpc>
                <a:spcPts val="2104"/>
              </a:lnSpc>
              <a:spcBef>
                <a:spcPct val="0"/>
              </a:spcBef>
              <a:spcAft>
                <a:spcPct val="0"/>
              </a:spcAft>
              <a:buClr>
                <a:srgbClr val="B30033"/>
              </a:buClr>
              <a:buFont typeface="Wingdings" charset="0"/>
              <a:buChar char="§"/>
              <a:defRPr sz="2100" kern="1200">
                <a:solidFill>
                  <a:srgbClr val="294252"/>
                </a:solidFill>
                <a:latin typeface="Calibri"/>
                <a:ea typeface="Calibri" charset="0"/>
                <a:cs typeface="Calibri"/>
              </a:defRPr>
            </a:lvl3pPr>
            <a:lvl4pPr marL="623509" indent="-306187" algn="l" defTabSz="435622" rtl="0" eaLnBrk="1" fontAlgn="base" hangingPunct="1">
              <a:lnSpc>
                <a:spcPts val="2104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2100" kern="1200">
                <a:solidFill>
                  <a:srgbClr val="294252"/>
                </a:solidFill>
                <a:latin typeface="Calibri"/>
                <a:ea typeface="Calibri" charset="0"/>
                <a:cs typeface="Calibri"/>
              </a:defRPr>
            </a:lvl4pPr>
            <a:lvl5pPr marL="938047" indent="-313147" algn="l" defTabSz="435622" rtl="0" eaLnBrk="1" fontAlgn="base" hangingPunct="1">
              <a:lnSpc>
                <a:spcPts val="2104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charset="0"/>
              <a:buChar char="¨"/>
              <a:defRPr sz="2100" kern="1200">
                <a:solidFill>
                  <a:srgbClr val="294252"/>
                </a:solidFill>
                <a:latin typeface="Calibri"/>
                <a:ea typeface="Calibri" charset="0"/>
                <a:cs typeface="Calibri"/>
              </a:defRPr>
            </a:lvl5pPr>
            <a:lvl6pPr marL="2400093" indent="-218190" algn="l" defTabSz="436381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6474" indent="-218190" algn="l" defTabSz="436381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72854" indent="-218190" algn="l" defTabSz="436381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9235" indent="-218190" algn="l" defTabSz="436381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kern="0"/>
              <a:t>Überblick</a:t>
            </a:r>
          </a:p>
          <a:p>
            <a:pPr lvl="1"/>
            <a:r>
              <a:rPr lang="de-DE"/>
              <a:t>Erste Ebene</a:t>
            </a:r>
          </a:p>
          <a:p>
            <a:pPr lvl="2"/>
            <a:r>
              <a:rPr lang="de-DE"/>
              <a:t>Zweite Ebene</a:t>
            </a:r>
          </a:p>
          <a:p>
            <a:pPr lvl="3"/>
            <a:r>
              <a:rPr lang="de-DE"/>
              <a:t>Dritte Ebene</a:t>
            </a:r>
          </a:p>
          <a:p>
            <a:pPr lvl="4"/>
            <a:r>
              <a:rPr lang="de-DE"/>
              <a:t>Vierte Ebene</a:t>
            </a:r>
          </a:p>
          <a:p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98208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</p:sldLayoutIdLst>
  <p:hf hdr="0" dt="0"/>
  <p:txStyles>
    <p:titleStyle>
      <a:lvl1pPr algn="l" defTabSz="496765" rtl="0" eaLnBrk="1" fontAlgn="base" hangingPunct="1">
        <a:spcBef>
          <a:spcPct val="0"/>
        </a:spcBef>
        <a:spcAft>
          <a:spcPct val="0"/>
        </a:spcAft>
        <a:defRPr lang="de-DE" sz="3000" b="1" cap="all" spc="300" dirty="0">
          <a:solidFill>
            <a:srgbClr val="B30033"/>
          </a:solidFill>
          <a:latin typeface="Calibri"/>
          <a:ea typeface="ＭＳ Ｐゴシック" pitchFamily="80" charset="-128"/>
          <a:cs typeface="ＭＳ Ｐゴシック" charset="0"/>
        </a:defRPr>
      </a:lvl1pPr>
      <a:lvl2pPr algn="l" defTabSz="496765" rtl="0" eaLnBrk="1" fontAlgn="base" hangingPunct="1">
        <a:spcBef>
          <a:spcPct val="0"/>
        </a:spcBef>
        <a:spcAft>
          <a:spcPct val="0"/>
        </a:spcAft>
        <a:defRPr sz="2900">
          <a:solidFill>
            <a:srgbClr val="294252"/>
          </a:solidFill>
          <a:latin typeface="Calibri" pitchFamily="80" charset="0"/>
          <a:ea typeface="ＭＳ Ｐゴシック" pitchFamily="80" charset="-128"/>
          <a:cs typeface="ＭＳ Ｐゴシック" charset="0"/>
        </a:defRPr>
      </a:lvl2pPr>
      <a:lvl3pPr algn="l" defTabSz="496765" rtl="0" eaLnBrk="1" fontAlgn="base" hangingPunct="1">
        <a:spcBef>
          <a:spcPct val="0"/>
        </a:spcBef>
        <a:spcAft>
          <a:spcPct val="0"/>
        </a:spcAft>
        <a:defRPr sz="2900">
          <a:solidFill>
            <a:srgbClr val="294252"/>
          </a:solidFill>
          <a:latin typeface="Calibri" pitchFamily="80" charset="0"/>
          <a:ea typeface="ＭＳ Ｐゴシック" pitchFamily="80" charset="-128"/>
          <a:cs typeface="ＭＳ Ｐゴシック" charset="0"/>
        </a:defRPr>
      </a:lvl3pPr>
      <a:lvl4pPr algn="l" defTabSz="496765" rtl="0" eaLnBrk="1" fontAlgn="base" hangingPunct="1">
        <a:spcBef>
          <a:spcPct val="0"/>
        </a:spcBef>
        <a:spcAft>
          <a:spcPct val="0"/>
        </a:spcAft>
        <a:defRPr sz="2900">
          <a:solidFill>
            <a:srgbClr val="294252"/>
          </a:solidFill>
          <a:latin typeface="Calibri" pitchFamily="80" charset="0"/>
          <a:ea typeface="ＭＳ Ｐゴシック" pitchFamily="80" charset="-128"/>
          <a:cs typeface="ＭＳ Ｐゴシック" charset="0"/>
        </a:defRPr>
      </a:lvl4pPr>
      <a:lvl5pPr algn="l" defTabSz="496765" rtl="0" eaLnBrk="1" fontAlgn="base" hangingPunct="1">
        <a:spcBef>
          <a:spcPct val="0"/>
        </a:spcBef>
        <a:spcAft>
          <a:spcPct val="0"/>
        </a:spcAft>
        <a:defRPr sz="2900">
          <a:solidFill>
            <a:srgbClr val="294252"/>
          </a:solidFill>
          <a:latin typeface="Calibri" pitchFamily="80" charset="0"/>
          <a:ea typeface="ＭＳ Ｐゴシック" pitchFamily="80" charset="-128"/>
          <a:cs typeface="ＭＳ Ｐゴシック" charset="0"/>
        </a:defRPr>
      </a:lvl5pPr>
      <a:lvl6pPr marL="497631" algn="l" defTabSz="497631" rtl="0" eaLnBrk="1" fontAlgn="base" hangingPunct="1">
        <a:spcBef>
          <a:spcPct val="0"/>
        </a:spcBef>
        <a:spcAft>
          <a:spcPct val="0"/>
        </a:spcAft>
        <a:defRPr sz="1900">
          <a:solidFill>
            <a:srgbClr val="294252"/>
          </a:solidFill>
          <a:latin typeface="Calibri" pitchFamily="80" charset="0"/>
          <a:ea typeface="ＭＳ Ｐゴシック" pitchFamily="80" charset="-128"/>
        </a:defRPr>
      </a:lvl6pPr>
      <a:lvl7pPr marL="995261" algn="l" defTabSz="497631" rtl="0" eaLnBrk="1" fontAlgn="base" hangingPunct="1">
        <a:spcBef>
          <a:spcPct val="0"/>
        </a:spcBef>
        <a:spcAft>
          <a:spcPct val="0"/>
        </a:spcAft>
        <a:defRPr sz="1900">
          <a:solidFill>
            <a:srgbClr val="294252"/>
          </a:solidFill>
          <a:latin typeface="Calibri" pitchFamily="80" charset="0"/>
          <a:ea typeface="ＭＳ Ｐゴシック" pitchFamily="80" charset="-128"/>
        </a:defRPr>
      </a:lvl7pPr>
      <a:lvl8pPr marL="1492892" algn="l" defTabSz="497631" rtl="0" eaLnBrk="1" fontAlgn="base" hangingPunct="1">
        <a:spcBef>
          <a:spcPct val="0"/>
        </a:spcBef>
        <a:spcAft>
          <a:spcPct val="0"/>
        </a:spcAft>
        <a:defRPr sz="1900">
          <a:solidFill>
            <a:srgbClr val="294252"/>
          </a:solidFill>
          <a:latin typeface="Calibri" pitchFamily="80" charset="0"/>
          <a:ea typeface="ＭＳ Ｐゴシック" pitchFamily="80" charset="-128"/>
        </a:defRPr>
      </a:lvl8pPr>
      <a:lvl9pPr marL="1990523" algn="l" defTabSz="497631" rtl="0" eaLnBrk="1" fontAlgn="base" hangingPunct="1">
        <a:spcBef>
          <a:spcPct val="0"/>
        </a:spcBef>
        <a:spcAft>
          <a:spcPct val="0"/>
        </a:spcAft>
        <a:defRPr sz="1900">
          <a:solidFill>
            <a:srgbClr val="294252"/>
          </a:solidFill>
          <a:latin typeface="Calibri" pitchFamily="80" charset="0"/>
          <a:ea typeface="ＭＳ Ｐゴシック" pitchFamily="80" charset="-128"/>
        </a:defRPr>
      </a:lvl9pPr>
    </p:titleStyle>
    <p:bodyStyle>
      <a:lvl1pPr marL="342815" indent="-342815" algn="l" defTabSz="496765" rtl="0" eaLnBrk="1" fontAlgn="base" hangingPunct="1">
        <a:lnSpc>
          <a:spcPts val="2400"/>
        </a:lnSpc>
        <a:spcBef>
          <a:spcPct val="0"/>
        </a:spcBef>
        <a:spcAft>
          <a:spcPts val="875"/>
        </a:spcAft>
        <a:buFont typeface="Arial" charset="0"/>
        <a:defRPr sz="3000" cap="all" spc="327">
          <a:solidFill>
            <a:srgbClr val="B30033"/>
          </a:solidFill>
          <a:latin typeface="Calibri"/>
          <a:ea typeface="ＭＳ Ｐゴシック" pitchFamily="80" charset="-128"/>
          <a:cs typeface="ＭＳ Ｐゴシック" charset="0"/>
        </a:defRPr>
      </a:lvl1pPr>
      <a:lvl2pPr marL="0" indent="0" algn="l" defTabSz="496765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B30033"/>
        </a:buClr>
        <a:buFont typeface="Wingdings" charset="0"/>
        <a:defRPr sz="2400" kern="1200">
          <a:solidFill>
            <a:srgbClr val="294252"/>
          </a:solidFill>
          <a:latin typeface="Calibri"/>
          <a:ea typeface="ＭＳ Ｐゴシック" pitchFamily="80" charset="-128"/>
          <a:cs typeface="Calibri"/>
        </a:defRPr>
      </a:lvl2pPr>
      <a:lvl3pPr marL="360274" indent="-357100" algn="l" defTabSz="496765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B30033"/>
        </a:buClr>
        <a:buFont typeface="Wingdings" charset="0"/>
        <a:buChar char="§"/>
        <a:defRPr sz="2400" kern="1200">
          <a:solidFill>
            <a:srgbClr val="294252"/>
          </a:solidFill>
          <a:latin typeface="Calibri"/>
          <a:ea typeface="Calibri" charset="0"/>
          <a:cs typeface="Calibri"/>
        </a:defRPr>
      </a:lvl3pPr>
      <a:lvl4pPr marL="711024" indent="-349163" algn="l" defTabSz="496765" rtl="0" eaLnBrk="1" fontAlgn="base" hangingPunct="1">
        <a:lnSpc>
          <a:spcPts val="2400"/>
        </a:lnSpc>
        <a:spcBef>
          <a:spcPct val="0"/>
        </a:spcBef>
        <a:spcAft>
          <a:spcPct val="0"/>
        </a:spcAft>
        <a:buFont typeface="Wingdings" charset="0"/>
        <a:buChar char="§"/>
        <a:defRPr sz="2400" kern="1200">
          <a:solidFill>
            <a:srgbClr val="294252"/>
          </a:solidFill>
          <a:latin typeface="Calibri"/>
          <a:ea typeface="Calibri" charset="0"/>
          <a:cs typeface="Calibri"/>
        </a:defRPr>
      </a:lvl4pPr>
      <a:lvl5pPr marL="1069710" indent="-357100" algn="l" defTabSz="496765" rtl="0" eaLnBrk="1" fontAlgn="base" hangingPunct="1">
        <a:lnSpc>
          <a:spcPts val="2400"/>
        </a:lnSpc>
        <a:spcBef>
          <a:spcPct val="0"/>
        </a:spcBef>
        <a:spcAft>
          <a:spcPct val="0"/>
        </a:spcAft>
        <a:buSzPct val="50000"/>
        <a:buFont typeface="Wingdings" charset="0"/>
        <a:buChar char="¨"/>
        <a:defRPr sz="2400" kern="1200">
          <a:solidFill>
            <a:srgbClr val="294252"/>
          </a:solidFill>
          <a:latin typeface="Calibri"/>
          <a:ea typeface="Calibri" charset="0"/>
          <a:cs typeface="Calibri"/>
        </a:defRPr>
      </a:lvl5pPr>
      <a:lvl6pPr marL="2736967" indent="-248815" algn="l" defTabSz="497631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4599" indent="-248815" algn="l" defTabSz="497631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2228" indent="-248815" algn="l" defTabSz="497631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29860" indent="-248815" algn="l" defTabSz="497631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976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7631" algn="l" defTabSz="4976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95261" algn="l" defTabSz="4976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92892" algn="l" defTabSz="4976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90523" algn="l" defTabSz="4976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152" algn="l" defTabSz="4976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85783" algn="l" defTabSz="4976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83413" algn="l" defTabSz="4976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81044" algn="l" defTabSz="4976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605740035"/>
              </p:ext>
            </p:extLst>
          </p:nvPr>
        </p:nvGraphicFramePr>
        <p:xfrm>
          <a:off x="1858" y="1753"/>
          <a:ext cx="185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5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58" y="1753"/>
                        <a:ext cx="1855" cy="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Balken_unten.jpg" descr="/Volumes/wa/RHÖN Klinikum AG/Klinikebene/110520_PPT_Kliniken_RHÖN/PPT/Balken_unten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853" b="2168"/>
          <a:stretch/>
        </p:blipFill>
        <p:spPr bwMode="auto">
          <a:xfrm>
            <a:off x="0" y="6989766"/>
            <a:ext cx="10688638" cy="57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Balken.jpg" descr="/Volumes/wa/RHÖN Klinikum AG/Klinikebene/110520_PPT_Kliniken_RHÖN/PPT/Balke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026402" y="7310438"/>
            <a:ext cx="2493963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900">
                <a:solidFill>
                  <a:srgbClr val="294252"/>
                </a:solidFill>
                <a:latin typeface="Calibri" charset="0"/>
              </a:defRPr>
            </a:lvl1pPr>
          </a:lstStyle>
          <a:p>
            <a:pPr defTabSz="521373" fontAlgn="auto">
              <a:spcBef>
                <a:spcPts val="0"/>
              </a:spcBef>
              <a:spcAft>
                <a:spcPts val="0"/>
              </a:spcAft>
            </a:pPr>
            <a:fld id="{ECE1D92A-1FB1-394C-B1A9-26A08024F0A7}" type="slidenum">
              <a:rPr lang="de-DE" smtClean="0">
                <a:ea typeface="+mn-ea"/>
              </a:rPr>
              <a:pPr defTabSz="521373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>
              <a:ea typeface="+mn-ea"/>
            </a:endParaRP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9225" y="7181850"/>
            <a:ext cx="7843838" cy="320675"/>
          </a:xfrm>
          <a:prstGeom prst="rect">
            <a:avLst/>
          </a:prstGeom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294252"/>
                </a:solidFill>
                <a:latin typeface="Calibri" charset="0"/>
              </a:defRPr>
            </a:lvl1pPr>
          </a:lstStyle>
          <a:p>
            <a:pPr defTabSz="521373"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ea typeface="+mn-ea"/>
              </a:rPr>
              <a:t>THOMAS DENEKE – Herz- und Gefäß-Klinik Bad Neustadt </a:t>
            </a:r>
            <a:r>
              <a:rPr lang="de-DE" dirty="0" err="1">
                <a:ea typeface="+mn-ea"/>
              </a:rPr>
              <a:t>a.d.</a:t>
            </a:r>
            <a:r>
              <a:rPr lang="de-DE" dirty="0">
                <a:ea typeface="+mn-ea"/>
              </a:rPr>
              <a:t> Saale</a:t>
            </a:r>
          </a:p>
        </p:txBody>
      </p:sp>
      <p:pic>
        <p:nvPicPr>
          <p:cNvPr id="1032" name="Picture 9" descr="20111007_Logo_HG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4876" y="61914"/>
            <a:ext cx="178911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 txBox="1">
            <a:spLocks/>
          </p:cNvSpPr>
          <p:nvPr userDrawn="1"/>
        </p:nvSpPr>
        <p:spPr>
          <a:xfrm>
            <a:off x="572707" y="306198"/>
            <a:ext cx="7588631" cy="625475"/>
          </a:xfrm>
          <a:prstGeom prst="rect">
            <a:avLst/>
          </a:prstGeom>
        </p:spPr>
        <p:txBody>
          <a:bodyPr lIns="104274" tIns="52138" rIns="104274" bIns="52138"/>
          <a:lstStyle>
            <a:lvl1pPr algn="l" defTabSz="435622" rtl="0" eaLnBrk="1" fontAlgn="base" hangingPunct="1">
              <a:spcBef>
                <a:spcPct val="0"/>
              </a:spcBef>
              <a:spcAft>
                <a:spcPct val="0"/>
              </a:spcAft>
              <a:defRPr lang="de-DE" sz="2600" b="1" cap="all" spc="263" dirty="0">
                <a:solidFill>
                  <a:srgbClr val="B30033"/>
                </a:solidFill>
                <a:latin typeface="Calibri"/>
                <a:ea typeface="ＭＳ Ｐゴシック" pitchFamily="80" charset="-128"/>
                <a:cs typeface="ＭＳ Ｐゴシック" charset="0"/>
              </a:defRPr>
            </a:lvl1pPr>
            <a:lvl2pPr algn="l" defTabSz="435622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ＭＳ Ｐゴシック" charset="0"/>
              </a:defRPr>
            </a:lvl2pPr>
            <a:lvl3pPr algn="l" defTabSz="435622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ＭＳ Ｐゴシック" charset="0"/>
              </a:defRPr>
            </a:lvl3pPr>
            <a:lvl4pPr algn="l" defTabSz="435622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ＭＳ Ｐゴシック" charset="0"/>
              </a:defRPr>
            </a:lvl4pPr>
            <a:lvl5pPr algn="l" defTabSz="435622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ＭＳ Ｐゴシック" charset="0"/>
              </a:defRPr>
            </a:lvl5pPr>
            <a:lvl6pPr marL="436381" algn="l" defTabSz="436381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6pPr>
            <a:lvl7pPr marL="872761" algn="l" defTabSz="436381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7pPr>
            <a:lvl8pPr marL="1309142" algn="l" defTabSz="436381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8pPr>
            <a:lvl9pPr marL="1745523" algn="l" defTabSz="436381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9pPr>
          </a:lstStyle>
          <a:p>
            <a:r>
              <a:rPr kern="0"/>
              <a:t>Mastertitelformat bearbeiten</a:t>
            </a:r>
          </a:p>
        </p:txBody>
      </p:sp>
      <p:sp>
        <p:nvSpPr>
          <p:cNvPr id="12" name="Inhaltsplatzhalter 2"/>
          <p:cNvSpPr txBox="1">
            <a:spLocks/>
          </p:cNvSpPr>
          <p:nvPr userDrawn="1"/>
        </p:nvSpPr>
        <p:spPr>
          <a:xfrm>
            <a:off x="901699" y="1385250"/>
            <a:ext cx="8642498" cy="2151805"/>
          </a:xfrm>
          <a:prstGeom prst="rect">
            <a:avLst/>
          </a:prstGeom>
        </p:spPr>
        <p:txBody>
          <a:bodyPr lIns="104274" tIns="52138" rIns="104274" bIns="52138"/>
          <a:lstStyle>
            <a:lvl1pPr marL="300620" indent="-300620" algn="l" defTabSz="435622" rtl="0" eaLnBrk="1" fontAlgn="base" hangingPunct="1">
              <a:lnSpc>
                <a:spcPts val="2104"/>
              </a:lnSpc>
              <a:spcBef>
                <a:spcPct val="0"/>
              </a:spcBef>
              <a:spcAft>
                <a:spcPts val="767"/>
              </a:spcAft>
              <a:buFont typeface="Arial" charset="0"/>
              <a:defRPr sz="2600" cap="all" spc="287">
                <a:solidFill>
                  <a:srgbClr val="B30033"/>
                </a:solidFill>
                <a:latin typeface="Calibri"/>
                <a:ea typeface="ＭＳ Ｐゴシック" pitchFamily="80" charset="-128"/>
                <a:cs typeface="ＭＳ Ｐゴシック" charset="0"/>
              </a:defRPr>
            </a:lvl1pPr>
            <a:lvl2pPr marL="0" indent="0" algn="l" defTabSz="435622" rtl="0" eaLnBrk="1" fontAlgn="base" hangingPunct="1">
              <a:lnSpc>
                <a:spcPts val="2104"/>
              </a:lnSpc>
              <a:spcBef>
                <a:spcPct val="0"/>
              </a:spcBef>
              <a:spcAft>
                <a:spcPct val="0"/>
              </a:spcAft>
              <a:buClr>
                <a:srgbClr val="B30033"/>
              </a:buClr>
              <a:buFont typeface="Wingdings" charset="0"/>
              <a:defRPr sz="2100" kern="1200">
                <a:solidFill>
                  <a:srgbClr val="294252"/>
                </a:solidFill>
                <a:latin typeface="Calibri"/>
                <a:ea typeface="ＭＳ Ｐゴシック" pitchFamily="80" charset="-128"/>
                <a:cs typeface="Calibri"/>
              </a:defRPr>
            </a:lvl2pPr>
            <a:lvl3pPr marL="315930" indent="-313147" algn="l" defTabSz="435622" rtl="0" eaLnBrk="1" fontAlgn="base" hangingPunct="1">
              <a:lnSpc>
                <a:spcPts val="2104"/>
              </a:lnSpc>
              <a:spcBef>
                <a:spcPct val="0"/>
              </a:spcBef>
              <a:spcAft>
                <a:spcPct val="0"/>
              </a:spcAft>
              <a:buClr>
                <a:srgbClr val="B30033"/>
              </a:buClr>
              <a:buFont typeface="Wingdings" charset="0"/>
              <a:buChar char="§"/>
              <a:defRPr sz="2100" kern="1200">
                <a:solidFill>
                  <a:srgbClr val="294252"/>
                </a:solidFill>
                <a:latin typeface="Calibri"/>
                <a:ea typeface="Calibri" charset="0"/>
                <a:cs typeface="Calibri"/>
              </a:defRPr>
            </a:lvl3pPr>
            <a:lvl4pPr marL="623509" indent="-306187" algn="l" defTabSz="435622" rtl="0" eaLnBrk="1" fontAlgn="base" hangingPunct="1">
              <a:lnSpc>
                <a:spcPts val="2104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2100" kern="1200">
                <a:solidFill>
                  <a:srgbClr val="294252"/>
                </a:solidFill>
                <a:latin typeface="Calibri"/>
                <a:ea typeface="Calibri" charset="0"/>
                <a:cs typeface="Calibri"/>
              </a:defRPr>
            </a:lvl4pPr>
            <a:lvl5pPr marL="938047" indent="-313147" algn="l" defTabSz="435622" rtl="0" eaLnBrk="1" fontAlgn="base" hangingPunct="1">
              <a:lnSpc>
                <a:spcPts val="2104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charset="0"/>
              <a:buChar char="¨"/>
              <a:defRPr sz="2100" kern="1200">
                <a:solidFill>
                  <a:srgbClr val="294252"/>
                </a:solidFill>
                <a:latin typeface="Calibri"/>
                <a:ea typeface="Calibri" charset="0"/>
                <a:cs typeface="Calibri"/>
              </a:defRPr>
            </a:lvl5pPr>
            <a:lvl6pPr marL="2400093" indent="-218190" algn="l" defTabSz="436381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6474" indent="-218190" algn="l" defTabSz="436381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72854" indent="-218190" algn="l" defTabSz="436381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9235" indent="-218190" algn="l" defTabSz="436381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kern="0"/>
              <a:t>Überblick</a:t>
            </a:r>
          </a:p>
          <a:p>
            <a:pPr lvl="1"/>
            <a:r>
              <a:rPr lang="de-DE"/>
              <a:t>Erste Ebene</a:t>
            </a:r>
          </a:p>
          <a:p>
            <a:pPr lvl="2"/>
            <a:r>
              <a:rPr lang="de-DE"/>
              <a:t>Zweite Ebene</a:t>
            </a:r>
          </a:p>
          <a:p>
            <a:pPr lvl="3"/>
            <a:r>
              <a:rPr lang="de-DE"/>
              <a:t>Dritte Ebene</a:t>
            </a:r>
          </a:p>
          <a:p>
            <a:pPr lvl="4"/>
            <a:r>
              <a:rPr lang="de-DE"/>
              <a:t>Vierte Ebene</a:t>
            </a:r>
          </a:p>
          <a:p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59074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</p:sldLayoutIdLst>
  <p:hf hdr="0" dt="0"/>
  <p:txStyles>
    <p:titleStyle>
      <a:lvl1pPr algn="l" defTabSz="496765" rtl="0" eaLnBrk="1" fontAlgn="base" hangingPunct="1">
        <a:spcBef>
          <a:spcPct val="0"/>
        </a:spcBef>
        <a:spcAft>
          <a:spcPct val="0"/>
        </a:spcAft>
        <a:defRPr lang="de-DE" sz="3000" b="1" cap="all" spc="300" dirty="0">
          <a:solidFill>
            <a:srgbClr val="B30033"/>
          </a:solidFill>
          <a:latin typeface="Calibri"/>
          <a:ea typeface="ＭＳ Ｐゴシック" pitchFamily="80" charset="-128"/>
          <a:cs typeface="ＭＳ Ｐゴシック" charset="0"/>
        </a:defRPr>
      </a:lvl1pPr>
      <a:lvl2pPr algn="l" defTabSz="496765" rtl="0" eaLnBrk="1" fontAlgn="base" hangingPunct="1">
        <a:spcBef>
          <a:spcPct val="0"/>
        </a:spcBef>
        <a:spcAft>
          <a:spcPct val="0"/>
        </a:spcAft>
        <a:defRPr sz="2900">
          <a:solidFill>
            <a:srgbClr val="294252"/>
          </a:solidFill>
          <a:latin typeface="Calibri" pitchFamily="80" charset="0"/>
          <a:ea typeface="ＭＳ Ｐゴシック" pitchFamily="80" charset="-128"/>
          <a:cs typeface="ＭＳ Ｐゴシック" charset="0"/>
        </a:defRPr>
      </a:lvl2pPr>
      <a:lvl3pPr algn="l" defTabSz="496765" rtl="0" eaLnBrk="1" fontAlgn="base" hangingPunct="1">
        <a:spcBef>
          <a:spcPct val="0"/>
        </a:spcBef>
        <a:spcAft>
          <a:spcPct val="0"/>
        </a:spcAft>
        <a:defRPr sz="2900">
          <a:solidFill>
            <a:srgbClr val="294252"/>
          </a:solidFill>
          <a:latin typeface="Calibri" pitchFamily="80" charset="0"/>
          <a:ea typeface="ＭＳ Ｐゴシック" pitchFamily="80" charset="-128"/>
          <a:cs typeface="ＭＳ Ｐゴシック" charset="0"/>
        </a:defRPr>
      </a:lvl3pPr>
      <a:lvl4pPr algn="l" defTabSz="496765" rtl="0" eaLnBrk="1" fontAlgn="base" hangingPunct="1">
        <a:spcBef>
          <a:spcPct val="0"/>
        </a:spcBef>
        <a:spcAft>
          <a:spcPct val="0"/>
        </a:spcAft>
        <a:defRPr sz="2900">
          <a:solidFill>
            <a:srgbClr val="294252"/>
          </a:solidFill>
          <a:latin typeface="Calibri" pitchFamily="80" charset="0"/>
          <a:ea typeface="ＭＳ Ｐゴシック" pitchFamily="80" charset="-128"/>
          <a:cs typeface="ＭＳ Ｐゴシック" charset="0"/>
        </a:defRPr>
      </a:lvl4pPr>
      <a:lvl5pPr algn="l" defTabSz="496765" rtl="0" eaLnBrk="1" fontAlgn="base" hangingPunct="1">
        <a:spcBef>
          <a:spcPct val="0"/>
        </a:spcBef>
        <a:spcAft>
          <a:spcPct val="0"/>
        </a:spcAft>
        <a:defRPr sz="2900">
          <a:solidFill>
            <a:srgbClr val="294252"/>
          </a:solidFill>
          <a:latin typeface="Calibri" pitchFamily="80" charset="0"/>
          <a:ea typeface="ＭＳ Ｐゴシック" pitchFamily="80" charset="-128"/>
          <a:cs typeface="ＭＳ Ｐゴシック" charset="0"/>
        </a:defRPr>
      </a:lvl5pPr>
      <a:lvl6pPr marL="497631" algn="l" defTabSz="497631" rtl="0" eaLnBrk="1" fontAlgn="base" hangingPunct="1">
        <a:spcBef>
          <a:spcPct val="0"/>
        </a:spcBef>
        <a:spcAft>
          <a:spcPct val="0"/>
        </a:spcAft>
        <a:defRPr sz="1900">
          <a:solidFill>
            <a:srgbClr val="294252"/>
          </a:solidFill>
          <a:latin typeface="Calibri" pitchFamily="80" charset="0"/>
          <a:ea typeface="ＭＳ Ｐゴシック" pitchFamily="80" charset="-128"/>
        </a:defRPr>
      </a:lvl6pPr>
      <a:lvl7pPr marL="995261" algn="l" defTabSz="497631" rtl="0" eaLnBrk="1" fontAlgn="base" hangingPunct="1">
        <a:spcBef>
          <a:spcPct val="0"/>
        </a:spcBef>
        <a:spcAft>
          <a:spcPct val="0"/>
        </a:spcAft>
        <a:defRPr sz="1900">
          <a:solidFill>
            <a:srgbClr val="294252"/>
          </a:solidFill>
          <a:latin typeface="Calibri" pitchFamily="80" charset="0"/>
          <a:ea typeface="ＭＳ Ｐゴシック" pitchFamily="80" charset="-128"/>
        </a:defRPr>
      </a:lvl7pPr>
      <a:lvl8pPr marL="1492892" algn="l" defTabSz="497631" rtl="0" eaLnBrk="1" fontAlgn="base" hangingPunct="1">
        <a:spcBef>
          <a:spcPct val="0"/>
        </a:spcBef>
        <a:spcAft>
          <a:spcPct val="0"/>
        </a:spcAft>
        <a:defRPr sz="1900">
          <a:solidFill>
            <a:srgbClr val="294252"/>
          </a:solidFill>
          <a:latin typeface="Calibri" pitchFamily="80" charset="0"/>
          <a:ea typeface="ＭＳ Ｐゴシック" pitchFamily="80" charset="-128"/>
        </a:defRPr>
      </a:lvl8pPr>
      <a:lvl9pPr marL="1990523" algn="l" defTabSz="497631" rtl="0" eaLnBrk="1" fontAlgn="base" hangingPunct="1">
        <a:spcBef>
          <a:spcPct val="0"/>
        </a:spcBef>
        <a:spcAft>
          <a:spcPct val="0"/>
        </a:spcAft>
        <a:defRPr sz="1900">
          <a:solidFill>
            <a:srgbClr val="294252"/>
          </a:solidFill>
          <a:latin typeface="Calibri" pitchFamily="80" charset="0"/>
          <a:ea typeface="ＭＳ Ｐゴシック" pitchFamily="80" charset="-128"/>
        </a:defRPr>
      </a:lvl9pPr>
    </p:titleStyle>
    <p:bodyStyle>
      <a:lvl1pPr marL="342815" indent="-342815" algn="l" defTabSz="496765" rtl="0" eaLnBrk="1" fontAlgn="base" hangingPunct="1">
        <a:lnSpc>
          <a:spcPts val="2400"/>
        </a:lnSpc>
        <a:spcBef>
          <a:spcPct val="0"/>
        </a:spcBef>
        <a:spcAft>
          <a:spcPts val="875"/>
        </a:spcAft>
        <a:buFont typeface="Arial" charset="0"/>
        <a:defRPr sz="3000" cap="all" spc="327">
          <a:solidFill>
            <a:srgbClr val="B30033"/>
          </a:solidFill>
          <a:latin typeface="Calibri"/>
          <a:ea typeface="ＭＳ Ｐゴシック" pitchFamily="80" charset="-128"/>
          <a:cs typeface="ＭＳ Ｐゴシック" charset="0"/>
        </a:defRPr>
      </a:lvl1pPr>
      <a:lvl2pPr marL="0" indent="0" algn="l" defTabSz="496765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B30033"/>
        </a:buClr>
        <a:buFont typeface="Wingdings" charset="0"/>
        <a:defRPr sz="2400" kern="1200">
          <a:solidFill>
            <a:srgbClr val="294252"/>
          </a:solidFill>
          <a:latin typeface="Calibri"/>
          <a:ea typeface="ＭＳ Ｐゴシック" pitchFamily="80" charset="-128"/>
          <a:cs typeface="Calibri"/>
        </a:defRPr>
      </a:lvl2pPr>
      <a:lvl3pPr marL="360274" indent="-357100" algn="l" defTabSz="496765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B30033"/>
        </a:buClr>
        <a:buFont typeface="Wingdings" charset="0"/>
        <a:buChar char="§"/>
        <a:defRPr sz="2400" kern="1200">
          <a:solidFill>
            <a:srgbClr val="294252"/>
          </a:solidFill>
          <a:latin typeface="Calibri"/>
          <a:ea typeface="Calibri" charset="0"/>
          <a:cs typeface="Calibri"/>
        </a:defRPr>
      </a:lvl3pPr>
      <a:lvl4pPr marL="711024" indent="-349163" algn="l" defTabSz="496765" rtl="0" eaLnBrk="1" fontAlgn="base" hangingPunct="1">
        <a:lnSpc>
          <a:spcPts val="2400"/>
        </a:lnSpc>
        <a:spcBef>
          <a:spcPct val="0"/>
        </a:spcBef>
        <a:spcAft>
          <a:spcPct val="0"/>
        </a:spcAft>
        <a:buFont typeface="Wingdings" charset="0"/>
        <a:buChar char="§"/>
        <a:defRPr sz="2400" kern="1200">
          <a:solidFill>
            <a:srgbClr val="294252"/>
          </a:solidFill>
          <a:latin typeface="Calibri"/>
          <a:ea typeface="Calibri" charset="0"/>
          <a:cs typeface="Calibri"/>
        </a:defRPr>
      </a:lvl4pPr>
      <a:lvl5pPr marL="1069710" indent="-357100" algn="l" defTabSz="496765" rtl="0" eaLnBrk="1" fontAlgn="base" hangingPunct="1">
        <a:lnSpc>
          <a:spcPts val="2400"/>
        </a:lnSpc>
        <a:spcBef>
          <a:spcPct val="0"/>
        </a:spcBef>
        <a:spcAft>
          <a:spcPct val="0"/>
        </a:spcAft>
        <a:buSzPct val="50000"/>
        <a:buFont typeface="Wingdings" charset="0"/>
        <a:buChar char="¨"/>
        <a:defRPr sz="2400" kern="1200">
          <a:solidFill>
            <a:srgbClr val="294252"/>
          </a:solidFill>
          <a:latin typeface="Calibri"/>
          <a:ea typeface="Calibri" charset="0"/>
          <a:cs typeface="Calibri"/>
        </a:defRPr>
      </a:lvl5pPr>
      <a:lvl6pPr marL="2736967" indent="-248815" algn="l" defTabSz="497631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4599" indent="-248815" algn="l" defTabSz="497631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2228" indent="-248815" algn="l" defTabSz="497631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29860" indent="-248815" algn="l" defTabSz="497631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976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7631" algn="l" defTabSz="4976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95261" algn="l" defTabSz="4976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92892" algn="l" defTabSz="4976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90523" algn="l" defTabSz="4976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152" algn="l" defTabSz="4976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85783" algn="l" defTabSz="4976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83413" algn="l" defTabSz="4976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81044" algn="l" defTabSz="4976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342901" y="2260381"/>
            <a:ext cx="9982200" cy="1620839"/>
          </a:xfrm>
        </p:spPr>
        <p:txBody>
          <a:bodyPr/>
          <a:lstStyle/>
          <a:p>
            <a:r>
              <a:rPr lang="de-DE" sz="4400" b="1" dirty="0">
                <a:solidFill>
                  <a:schemeClr val="accent1">
                    <a:lumMod val="75000"/>
                  </a:schemeClr>
                </a:solidFill>
              </a:rPr>
              <a:t>State </a:t>
            </a:r>
            <a:r>
              <a:rPr lang="de-DE" sz="4400" b="1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sz="4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4400" b="1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de-DE" sz="4400" b="1" dirty="0">
                <a:solidFill>
                  <a:schemeClr val="accent1">
                    <a:lumMod val="75000"/>
                  </a:schemeClr>
                </a:solidFill>
              </a:rPr>
              <a:t> Art in Remote Monitoring </a:t>
            </a:r>
            <a:r>
              <a:rPr lang="de-DE" sz="4400" b="1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sz="4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4400" b="1" dirty="0" err="1">
                <a:solidFill>
                  <a:schemeClr val="accent1">
                    <a:lumMod val="75000"/>
                  </a:schemeClr>
                </a:solidFill>
              </a:rPr>
              <a:t>Implantable</a:t>
            </a:r>
            <a:r>
              <a:rPr lang="de-DE" sz="4400" b="1" dirty="0">
                <a:solidFill>
                  <a:schemeClr val="accent1">
                    <a:lumMod val="75000"/>
                  </a:schemeClr>
                </a:solidFill>
              </a:rPr>
              <a:t> Devices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1320737" y="5784434"/>
            <a:ext cx="7992136" cy="1338828"/>
          </a:xfrm>
        </p:spPr>
        <p:txBody>
          <a:bodyPr/>
          <a:lstStyle/>
          <a:p>
            <a:r>
              <a:rPr lang="de-DE" sz="2900" b="1" dirty="0"/>
              <a:t>Prof. Dr. THOMAS DENEKE</a:t>
            </a:r>
          </a:p>
          <a:p>
            <a:r>
              <a:rPr lang="de-DE" sz="2900" dirty="0"/>
              <a:t>Heart Center Bad Neustadt</a:t>
            </a:r>
          </a:p>
          <a:p>
            <a:r>
              <a:rPr lang="de-DE" sz="2900" dirty="0"/>
              <a:t>Bad Neustadt, GER</a:t>
            </a:r>
          </a:p>
        </p:txBody>
      </p:sp>
    </p:spTree>
    <p:extLst>
      <p:ext uri="{BB962C8B-B14F-4D97-AF65-F5344CB8AC3E}">
        <p14:creationId xmlns:p14="http://schemas.microsoft.com/office/powerpoint/2010/main" val="2061558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AA6043-F995-CA4B-A80A-E68859DD4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699" y="247127"/>
            <a:ext cx="7219618" cy="625475"/>
          </a:xfrm>
        </p:spPr>
        <p:txBody>
          <a:bodyPr/>
          <a:lstStyle/>
          <a:p>
            <a:r>
              <a:rPr lang="de-DE" dirty="0"/>
              <a:t>RM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active</a:t>
            </a:r>
            <a:r>
              <a:rPr lang="de-DE" dirty="0"/>
              <a:t> CIEDs (PM, ICD, CRTs)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53A3EB1-39C4-8642-9D54-146AB6E9F639}"/>
              </a:ext>
            </a:extLst>
          </p:cNvPr>
          <p:cNvSpPr txBox="1"/>
          <p:nvPr/>
        </p:nvSpPr>
        <p:spPr>
          <a:xfrm>
            <a:off x="1484748" y="2127437"/>
            <a:ext cx="796320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Overall </a:t>
            </a:r>
            <a:r>
              <a:rPr lang="de-DE" dirty="0" err="1"/>
              <a:t>complications</a:t>
            </a:r>
            <a:r>
              <a:rPr lang="de-DE" dirty="0"/>
              <a:t> in ICD </a:t>
            </a:r>
            <a:r>
              <a:rPr lang="de-DE" dirty="0" err="1"/>
              <a:t>pts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FU: 9.1% (6.4 </a:t>
            </a:r>
            <a:r>
              <a:rPr lang="de-DE" dirty="0" err="1"/>
              <a:t>to</a:t>
            </a:r>
            <a:r>
              <a:rPr lang="de-DE" dirty="0"/>
              <a:t> 12.6%)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de-DE" dirty="0"/>
              <a:t>Lead </a:t>
            </a:r>
            <a:r>
              <a:rPr lang="de-DE" dirty="0" err="1"/>
              <a:t>related</a:t>
            </a:r>
            <a:r>
              <a:rPr lang="de-DE" dirty="0"/>
              <a:t>: 5.8%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displacement</a:t>
            </a:r>
            <a:r>
              <a:rPr lang="de-DE" dirty="0"/>
              <a:t> (3.1%)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de-DE" dirty="0"/>
              <a:t>Generator </a:t>
            </a:r>
            <a:r>
              <a:rPr lang="de-DE" dirty="0" err="1"/>
              <a:t>related</a:t>
            </a:r>
            <a:r>
              <a:rPr lang="de-DE" dirty="0"/>
              <a:t>: 2.7%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79DB3B7-B23D-EE4C-9AB5-F1574FFEC800}"/>
              </a:ext>
            </a:extLst>
          </p:cNvPr>
          <p:cNvSpPr txBox="1"/>
          <p:nvPr/>
        </p:nvSpPr>
        <p:spPr>
          <a:xfrm>
            <a:off x="4836693" y="7206366"/>
            <a:ext cx="592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Ezzat et al. Open Heart 2005; </a:t>
            </a:r>
            <a:r>
              <a:rPr lang="de-DE" sz="1800" dirty="0" err="1"/>
              <a:t>Schuchert</a:t>
            </a:r>
            <a:r>
              <a:rPr lang="de-DE" sz="1800" dirty="0"/>
              <a:t> et al., </a:t>
            </a:r>
            <a:r>
              <a:rPr lang="de-DE" sz="1800" dirty="0" err="1"/>
              <a:t>Europace</a:t>
            </a:r>
            <a:r>
              <a:rPr lang="de-DE" sz="1800" dirty="0"/>
              <a:t> 2013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7CF210-76B7-C842-B14A-90C2E0666581}"/>
              </a:ext>
            </a:extLst>
          </p:cNvPr>
          <p:cNvSpPr txBox="1"/>
          <p:nvPr/>
        </p:nvSpPr>
        <p:spPr>
          <a:xfrm>
            <a:off x="1484747" y="3849719"/>
            <a:ext cx="615886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CRT-D </a:t>
            </a:r>
            <a:r>
              <a:rPr lang="de-DE" dirty="0" err="1"/>
              <a:t>patients</a:t>
            </a:r>
            <a:r>
              <a:rPr lang="de-DE" dirty="0"/>
              <a:t>: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de-DE" dirty="0"/>
              <a:t>Lead </a:t>
            </a:r>
            <a:r>
              <a:rPr lang="de-DE" dirty="0" err="1"/>
              <a:t>related</a:t>
            </a:r>
            <a:r>
              <a:rPr lang="de-DE" dirty="0"/>
              <a:t>: 9.2% - </a:t>
            </a:r>
            <a:r>
              <a:rPr lang="de-DE" dirty="0" err="1"/>
              <a:t>mostly</a:t>
            </a:r>
            <a:r>
              <a:rPr lang="de-DE" dirty="0"/>
              <a:t> </a:t>
            </a:r>
            <a:r>
              <a:rPr lang="de-DE" dirty="0" err="1"/>
              <a:t>related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LV-lead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C0DE4EC-496B-FD4C-B9EC-0747F7289DC7}"/>
              </a:ext>
            </a:extLst>
          </p:cNvPr>
          <p:cNvSpPr txBox="1"/>
          <p:nvPr/>
        </p:nvSpPr>
        <p:spPr>
          <a:xfrm>
            <a:off x="1484747" y="5243616"/>
            <a:ext cx="8046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ym typeface="Wingdings" pitchFamily="2" charset="2"/>
              </a:rPr>
              <a:t> a</a:t>
            </a:r>
            <a:r>
              <a:rPr lang="de-DE" b="1" dirty="0"/>
              <a:t>ll </a:t>
            </a:r>
            <a:r>
              <a:rPr lang="de-DE" b="1" dirty="0" err="1"/>
              <a:t>detectable</a:t>
            </a:r>
            <a:r>
              <a:rPr lang="de-DE" b="1" dirty="0"/>
              <a:t> via remote </a:t>
            </a:r>
            <a:r>
              <a:rPr lang="de-DE" b="1" dirty="0" err="1"/>
              <a:t>monitoring</a:t>
            </a:r>
            <a:r>
              <a:rPr lang="de-DE" b="1" dirty="0"/>
              <a:t>/remote </a:t>
            </a:r>
            <a:r>
              <a:rPr lang="de-DE" b="1" dirty="0" err="1"/>
              <a:t>interrogation</a:t>
            </a:r>
            <a:endParaRPr lang="de-DE" b="1" dirty="0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17A5768B-B54F-5749-AD64-8664C9A56CEE}"/>
              </a:ext>
            </a:extLst>
          </p:cNvPr>
          <p:cNvCxnSpPr>
            <a:cxnSpLocks/>
          </p:cNvCxnSpPr>
          <p:nvPr/>
        </p:nvCxnSpPr>
        <p:spPr>
          <a:xfrm>
            <a:off x="1484747" y="5063142"/>
            <a:ext cx="804669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DD740E55-1199-744A-9A40-C2CF3EB10927}"/>
              </a:ext>
            </a:extLst>
          </p:cNvPr>
          <p:cNvSpPr/>
          <p:nvPr/>
        </p:nvSpPr>
        <p:spPr>
          <a:xfrm>
            <a:off x="1241946" y="2045549"/>
            <a:ext cx="8584442" cy="3881191"/>
          </a:xfrm>
          <a:prstGeom prst="round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D7603CC-0F9F-5447-A716-F47B27AA6626}"/>
              </a:ext>
            </a:extLst>
          </p:cNvPr>
          <p:cNvSpPr txBox="1"/>
          <p:nvPr/>
        </p:nvSpPr>
        <p:spPr>
          <a:xfrm>
            <a:off x="1451908" y="1187033"/>
            <a:ext cx="8139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/>
              <a:t>Incidence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device</a:t>
            </a:r>
            <a:r>
              <a:rPr lang="de-DE" b="1" dirty="0"/>
              <a:t> </a:t>
            </a:r>
            <a:r>
              <a:rPr lang="de-DE" b="1" dirty="0" err="1"/>
              <a:t>events</a:t>
            </a:r>
            <a:r>
              <a:rPr lang="de-DE" b="1" dirty="0"/>
              <a:t> </a:t>
            </a:r>
            <a:r>
              <a:rPr lang="de-DE" b="1" dirty="0" err="1"/>
              <a:t>increases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complexity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device</a:t>
            </a:r>
            <a:endParaRPr lang="de-DE" b="1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A99806C-A264-9347-8A42-8B00713DC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092"/>
          <a:stretch/>
        </p:blipFill>
        <p:spPr>
          <a:xfrm>
            <a:off x="7548077" y="3074335"/>
            <a:ext cx="3045027" cy="152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83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Case # 1: </a:t>
            </a:r>
            <a:r>
              <a:rPr lang="de-DE" sz="2800" dirty="0"/>
              <a:t>Device </a:t>
            </a:r>
            <a:r>
              <a:rPr lang="de-DE" sz="2800" dirty="0" err="1"/>
              <a:t>surveillance</a:t>
            </a:r>
            <a:endParaRPr lang="de-DE" dirty="0"/>
          </a:p>
        </p:txBody>
      </p:sp>
      <p:pic>
        <p:nvPicPr>
          <p:cNvPr id="4" name="Picture 2" descr="VRT-NOISE-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4654" r="44211" b="47885"/>
          <a:stretch>
            <a:fillRect/>
          </a:stretch>
        </p:blipFill>
        <p:spPr bwMode="gray">
          <a:xfrm>
            <a:off x="4659308" y="1910003"/>
            <a:ext cx="5957718" cy="288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88D7F15-F648-6C45-BD60-031AD32ECFCA}"/>
              </a:ext>
            </a:extLst>
          </p:cNvPr>
          <p:cNvSpPr txBox="1"/>
          <p:nvPr/>
        </p:nvSpPr>
        <p:spPr>
          <a:xfrm>
            <a:off x="5849019" y="5173818"/>
            <a:ext cx="3211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ym typeface="Wingdings" pitchFamily="2" charset="2"/>
              </a:rPr>
              <a:t> ICD-lead </a:t>
            </a:r>
            <a:r>
              <a:rPr lang="de-DE" dirty="0" err="1">
                <a:sym typeface="Wingdings" pitchFamily="2" charset="2"/>
              </a:rPr>
              <a:t>dysfunction</a:t>
            </a:r>
            <a:r>
              <a:rPr lang="de-DE" dirty="0">
                <a:sym typeface="Wingdings" pitchFamily="2" charset="2"/>
              </a:rPr>
              <a:t> </a:t>
            </a:r>
            <a:endParaRPr lang="de-DE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C15425C-AEC7-4D4D-9A4B-5F26968F3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699" y="1622425"/>
            <a:ext cx="3757609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sz="2000" dirty="0">
                <a:latin typeface="+mj-lt"/>
                <a:cs typeface="Arial" charset="0"/>
              </a:rPr>
              <a:t>67 </a:t>
            </a:r>
            <a:r>
              <a:rPr lang="de-DE" sz="2000" dirty="0" err="1">
                <a:latin typeface="+mj-lt"/>
                <a:cs typeface="Arial" charset="0"/>
              </a:rPr>
              <a:t>year</a:t>
            </a:r>
            <a:r>
              <a:rPr lang="de-DE" sz="2000" dirty="0">
                <a:latin typeface="+mj-lt"/>
                <a:cs typeface="Arial" charset="0"/>
              </a:rPr>
              <a:t> </a:t>
            </a:r>
            <a:r>
              <a:rPr lang="de-DE" sz="2000" dirty="0" err="1">
                <a:latin typeface="+mj-lt"/>
                <a:cs typeface="Arial" charset="0"/>
              </a:rPr>
              <a:t>old</a:t>
            </a:r>
            <a:r>
              <a:rPr lang="de-DE" sz="2000" dirty="0">
                <a:latin typeface="+mj-lt"/>
                <a:cs typeface="Arial" charset="0"/>
              </a:rPr>
              <a:t> male </a:t>
            </a:r>
            <a:r>
              <a:rPr lang="de-DE" sz="2000" dirty="0" err="1">
                <a:latin typeface="+mj-lt"/>
                <a:cs typeface="Arial" charset="0"/>
              </a:rPr>
              <a:t>patient</a:t>
            </a:r>
            <a:endParaRPr lang="de-DE" sz="2000" dirty="0">
              <a:latin typeface="+mj-lt"/>
              <a:cs typeface="Arial" charset="0"/>
            </a:endParaRPr>
          </a:p>
          <a:p>
            <a:pPr marL="457200" indent="-457200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sz="2000" dirty="0">
                <a:latin typeface="+mj-lt"/>
                <a:cs typeface="Arial" charset="0"/>
              </a:rPr>
              <a:t>remote </a:t>
            </a:r>
            <a:r>
              <a:rPr lang="de-DE" sz="2000" dirty="0" err="1">
                <a:latin typeface="+mj-lt"/>
                <a:cs typeface="Arial" charset="0"/>
              </a:rPr>
              <a:t>myocardial</a:t>
            </a:r>
            <a:r>
              <a:rPr lang="de-DE" sz="2000" dirty="0">
                <a:latin typeface="+mj-lt"/>
                <a:cs typeface="Arial" charset="0"/>
              </a:rPr>
              <a:t> </a:t>
            </a:r>
            <a:r>
              <a:rPr lang="de-DE" sz="2000" dirty="0" err="1">
                <a:latin typeface="+mj-lt"/>
                <a:cs typeface="Arial" charset="0"/>
              </a:rPr>
              <a:t>infarction</a:t>
            </a:r>
            <a:br>
              <a:rPr lang="de-DE" sz="2000" dirty="0">
                <a:latin typeface="+mj-lt"/>
                <a:cs typeface="Arial" charset="0"/>
              </a:rPr>
            </a:br>
            <a:r>
              <a:rPr lang="de-DE" sz="2000" dirty="0">
                <a:latin typeface="+mj-lt"/>
                <a:cs typeface="Arial" charset="0"/>
              </a:rPr>
              <a:t>- EF 23%</a:t>
            </a:r>
            <a:br>
              <a:rPr lang="de-DE" sz="2000" dirty="0">
                <a:latin typeface="+mj-lt"/>
                <a:cs typeface="Arial" charset="0"/>
              </a:rPr>
            </a:br>
            <a:r>
              <a:rPr lang="de-DE" sz="2000" dirty="0">
                <a:latin typeface="+mj-lt"/>
                <a:cs typeface="Arial" charset="0"/>
              </a:rPr>
              <a:t>- QRS 80 </a:t>
            </a:r>
            <a:r>
              <a:rPr lang="de-DE" sz="2000" dirty="0" err="1">
                <a:latin typeface="+mj-lt"/>
                <a:cs typeface="Arial" charset="0"/>
              </a:rPr>
              <a:t>ms</a:t>
            </a:r>
            <a:r>
              <a:rPr lang="de-DE" sz="2000" dirty="0">
                <a:latin typeface="+mj-lt"/>
                <a:cs typeface="Arial" charset="0"/>
              </a:rPr>
              <a:t>, SR</a:t>
            </a:r>
            <a:br>
              <a:rPr lang="de-DE" sz="2000" dirty="0">
                <a:latin typeface="+mj-lt"/>
                <a:cs typeface="Arial" charset="0"/>
              </a:rPr>
            </a:br>
            <a:endParaRPr lang="de-DE" sz="2000" dirty="0">
              <a:latin typeface="+mj-lt"/>
              <a:cs typeface="Arial" charset="0"/>
            </a:endParaRPr>
          </a:p>
          <a:p>
            <a:pPr marL="457200" indent="-457200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sz="2000" dirty="0">
                <a:latin typeface="+mj-lt"/>
                <a:cs typeface="Arial" charset="0"/>
              </a:rPr>
              <a:t>ICD Implantation - </a:t>
            </a:r>
            <a:r>
              <a:rPr lang="de-DE" sz="2000" dirty="0" err="1">
                <a:latin typeface="+mj-lt"/>
                <a:cs typeface="Arial" charset="0"/>
              </a:rPr>
              <a:t>single</a:t>
            </a:r>
            <a:r>
              <a:rPr lang="de-DE" sz="2000" dirty="0">
                <a:latin typeface="+mj-lt"/>
                <a:cs typeface="Arial" charset="0"/>
              </a:rPr>
              <a:t> </a:t>
            </a:r>
            <a:r>
              <a:rPr lang="de-DE" sz="2000" dirty="0" err="1">
                <a:latin typeface="+mj-lt"/>
                <a:cs typeface="Arial" charset="0"/>
              </a:rPr>
              <a:t>chamber</a:t>
            </a:r>
            <a:r>
              <a:rPr lang="de-DE" sz="2000" dirty="0">
                <a:latin typeface="+mj-lt"/>
                <a:cs typeface="Arial" charset="0"/>
              </a:rPr>
              <a:t> ICD (MADIT II)</a:t>
            </a:r>
            <a:br>
              <a:rPr lang="de-DE" sz="2000" dirty="0">
                <a:latin typeface="+mj-lt"/>
                <a:cs typeface="Arial" charset="0"/>
              </a:rPr>
            </a:br>
            <a:endParaRPr lang="de-DE" sz="2000" dirty="0">
              <a:latin typeface="+mj-lt"/>
              <a:cs typeface="Arial" charset="0"/>
            </a:endParaRPr>
          </a:p>
          <a:p>
            <a:pPr marL="457200" indent="-457200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sz="2000" dirty="0">
                <a:latin typeface="+mj-lt"/>
                <a:cs typeface="Arial" charset="0"/>
              </a:rPr>
              <a:t>16 </a:t>
            </a:r>
            <a:r>
              <a:rPr lang="de-DE" sz="2000" dirty="0" err="1">
                <a:latin typeface="+mj-lt"/>
                <a:cs typeface="Arial" charset="0"/>
              </a:rPr>
              <a:t>months</a:t>
            </a:r>
            <a:r>
              <a:rPr lang="de-DE" sz="2000" dirty="0">
                <a:latin typeface="+mj-lt"/>
                <a:cs typeface="Arial" charset="0"/>
              </a:rPr>
              <a:t> </a:t>
            </a:r>
            <a:r>
              <a:rPr lang="de-DE" sz="2000" dirty="0" err="1">
                <a:latin typeface="+mj-lt"/>
                <a:cs typeface="Arial" charset="0"/>
              </a:rPr>
              <a:t>of</a:t>
            </a:r>
            <a:r>
              <a:rPr lang="de-DE" sz="2000" dirty="0">
                <a:latin typeface="+mj-lt"/>
                <a:cs typeface="Arial" charset="0"/>
              </a:rPr>
              <a:t> </a:t>
            </a:r>
            <a:r>
              <a:rPr lang="de-DE" sz="2000" dirty="0" err="1">
                <a:latin typeface="+mj-lt"/>
                <a:cs typeface="Arial" charset="0"/>
              </a:rPr>
              <a:t>uneventful</a:t>
            </a:r>
            <a:r>
              <a:rPr lang="de-DE" sz="2000" dirty="0">
                <a:latin typeface="+mj-lt"/>
                <a:cs typeface="Arial" charset="0"/>
              </a:rPr>
              <a:t> </a:t>
            </a:r>
            <a:r>
              <a:rPr lang="de-DE" sz="2000" dirty="0" err="1">
                <a:latin typeface="+mj-lt"/>
                <a:cs typeface="Arial" charset="0"/>
              </a:rPr>
              <a:t>follow-up</a:t>
            </a:r>
            <a:r>
              <a:rPr lang="de-DE" sz="2000" dirty="0">
                <a:latin typeface="+mj-lt"/>
                <a:cs typeface="Arial" charset="0"/>
              </a:rPr>
              <a:t> </a:t>
            </a:r>
            <a:br>
              <a:rPr lang="de-DE" sz="2000" dirty="0">
                <a:latin typeface="+mj-lt"/>
                <a:cs typeface="Arial" charset="0"/>
              </a:rPr>
            </a:br>
            <a:endParaRPr lang="de-DE" sz="2000" dirty="0">
              <a:latin typeface="+mj-lt"/>
              <a:cs typeface="Arial" charset="0"/>
            </a:endParaRPr>
          </a:p>
          <a:p>
            <a:pPr marL="457200" indent="-457200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sz="2000" b="1" dirty="0" err="1">
                <a:latin typeface="+mj-lt"/>
                <a:cs typeface="Arial" charset="0"/>
              </a:rPr>
              <a:t>then</a:t>
            </a:r>
            <a:r>
              <a:rPr lang="de-DE" sz="2000" b="1" dirty="0">
                <a:latin typeface="+mj-lt"/>
                <a:cs typeface="Arial" charset="0"/>
              </a:rPr>
              <a:t>: </a:t>
            </a:r>
            <a:r>
              <a:rPr lang="de-DE" sz="2000" dirty="0">
                <a:latin typeface="+mj-lt"/>
                <a:cs typeface="Arial" charset="0"/>
              </a:rPr>
              <a:t>alert </a:t>
            </a:r>
            <a:r>
              <a:rPr lang="de-DE" sz="2000" dirty="0" err="1">
                <a:latin typeface="+mj-lt"/>
                <a:cs typeface="Arial" charset="0"/>
              </a:rPr>
              <a:t>by</a:t>
            </a:r>
            <a:r>
              <a:rPr lang="de-DE" sz="2000" dirty="0">
                <a:latin typeface="+mj-lt"/>
                <a:cs typeface="Arial" charset="0"/>
              </a:rPr>
              <a:t> </a:t>
            </a:r>
            <a:r>
              <a:rPr lang="de-DE" sz="2000" dirty="0" err="1">
                <a:latin typeface="+mj-lt"/>
                <a:cs typeface="Arial" charset="0"/>
              </a:rPr>
              <a:t>telemonitoring</a:t>
            </a:r>
            <a:r>
              <a:rPr lang="de-DE" sz="2000" dirty="0">
                <a:latin typeface="+mj-lt"/>
                <a:cs typeface="Arial" charset="0"/>
              </a:rPr>
              <a:t> due </a:t>
            </a:r>
            <a:r>
              <a:rPr lang="de-DE" sz="2000" dirty="0" err="1">
                <a:latin typeface="+mj-lt"/>
                <a:cs typeface="Arial" charset="0"/>
              </a:rPr>
              <a:t>to</a:t>
            </a:r>
            <a:r>
              <a:rPr lang="de-DE" sz="2000" dirty="0">
                <a:latin typeface="+mj-lt"/>
                <a:cs typeface="Arial" charset="0"/>
              </a:rPr>
              <a:t> </a:t>
            </a:r>
            <a:r>
              <a:rPr lang="de-DE" sz="2000" dirty="0" err="1">
                <a:latin typeface="+mj-lt"/>
                <a:cs typeface="Arial" charset="0"/>
              </a:rPr>
              <a:t>frequent</a:t>
            </a:r>
            <a:r>
              <a:rPr lang="de-DE" sz="2000" dirty="0">
                <a:latin typeface="+mj-lt"/>
                <a:cs typeface="Arial" charset="0"/>
              </a:rPr>
              <a:t> non-</a:t>
            </a:r>
            <a:r>
              <a:rPr lang="de-DE" sz="2000" dirty="0" err="1">
                <a:latin typeface="+mj-lt"/>
                <a:cs typeface="Arial" charset="0"/>
              </a:rPr>
              <a:t>sustained</a:t>
            </a:r>
            <a:r>
              <a:rPr lang="de-DE" sz="2000" dirty="0">
                <a:latin typeface="+mj-lt"/>
                <a:cs typeface="Arial" charset="0"/>
              </a:rPr>
              <a:t> VF-</a:t>
            </a:r>
            <a:r>
              <a:rPr lang="de-DE" sz="2000" dirty="0" err="1">
                <a:latin typeface="+mj-lt"/>
                <a:cs typeface="Arial" charset="0"/>
              </a:rPr>
              <a:t>episodes</a:t>
            </a:r>
            <a:endParaRPr lang="de-DE" sz="2000" dirty="0"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51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01698" y="247127"/>
            <a:ext cx="7429089" cy="625475"/>
          </a:xfrm>
          <a:prstGeom prst="rect">
            <a:avLst/>
          </a:prstGeom>
        </p:spPr>
        <p:txBody>
          <a:bodyPr/>
          <a:lstStyle>
            <a:lvl1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3200" b="0" cap="none" spc="200" baseline="0">
                <a:solidFill>
                  <a:srgbClr val="616365"/>
                </a:solidFill>
                <a:latin typeface="Calibri"/>
                <a:ea typeface="ＭＳ Ｐゴシック" pitchFamily="80" charset="-128"/>
                <a:cs typeface="Calibri"/>
              </a:defRPr>
            </a:lvl1pPr>
            <a:lvl2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2pPr>
            <a:lvl3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3pPr>
            <a:lvl4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4pPr>
            <a:lvl5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5pPr>
            <a:lvl6pPr marL="497693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6pPr>
            <a:lvl7pPr marL="995384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7pPr>
            <a:lvl8pPr marL="1493076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8pPr>
            <a:lvl9pPr marL="1990769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9pPr>
          </a:lstStyle>
          <a:p>
            <a:r>
              <a:rPr lang="de-DE" dirty="0"/>
              <a:t>Remote </a:t>
            </a:r>
            <a:r>
              <a:rPr lang="de-DE" dirty="0" err="1"/>
              <a:t>monitoring</a:t>
            </a:r>
            <a:r>
              <a:rPr lang="de-DE" dirty="0"/>
              <a:t>: </a:t>
            </a:r>
            <a:r>
              <a:rPr lang="de-DE" sz="2800" dirty="0" err="1"/>
              <a:t>proven</a:t>
            </a:r>
            <a:r>
              <a:rPr lang="de-DE" sz="2800" dirty="0"/>
              <a:t> </a:t>
            </a:r>
            <a:r>
              <a:rPr lang="de-DE" sz="2800" dirty="0" err="1"/>
              <a:t>effects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707459" y="1906599"/>
            <a:ext cx="7416431" cy="4031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 err="1"/>
              <a:t>Proven</a:t>
            </a:r>
            <a:r>
              <a:rPr lang="de-DE" dirty="0"/>
              <a:t> </a:t>
            </a:r>
            <a:r>
              <a:rPr lang="de-DE" b="1" dirty="0" err="1"/>
              <a:t>early</a:t>
            </a:r>
            <a:r>
              <a:rPr lang="de-DE" b="1" dirty="0"/>
              <a:t> </a:t>
            </a:r>
            <a:r>
              <a:rPr lang="de-DE" b="1" dirty="0" err="1"/>
              <a:t>detection</a:t>
            </a:r>
            <a:r>
              <a:rPr lang="de-DE" b="1" dirty="0"/>
              <a:t> </a:t>
            </a:r>
            <a:r>
              <a:rPr lang="de-DE" dirty="0" err="1"/>
              <a:t>of</a:t>
            </a:r>
            <a:r>
              <a:rPr lang="de-DE" dirty="0"/>
              <a:t> relevant </a:t>
            </a:r>
            <a:r>
              <a:rPr lang="de-DE" dirty="0" err="1"/>
              <a:t>clinical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, </a:t>
            </a:r>
            <a:r>
              <a:rPr lang="de-DE" dirty="0" err="1"/>
              <a:t>reduces</a:t>
            </a:r>
            <a:r>
              <a:rPr lang="de-DE" dirty="0"/>
              <a:t> time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event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clinical</a:t>
            </a:r>
            <a:r>
              <a:rPr lang="de-DE" dirty="0"/>
              <a:t> </a:t>
            </a:r>
            <a:r>
              <a:rPr lang="de-DE" dirty="0" err="1"/>
              <a:t>action</a:t>
            </a:r>
            <a:r>
              <a:rPr lang="de-DE" dirty="0"/>
              <a:t> (TRUST, CONNECT, ECOST)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/>
              <a:t>High </a:t>
            </a:r>
            <a:r>
              <a:rPr lang="de-DE" dirty="0" err="1"/>
              <a:t>reliability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transmissions</a:t>
            </a:r>
            <a:r>
              <a:rPr lang="de-DE" dirty="0"/>
              <a:t> (TRUST)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b="1" dirty="0" err="1"/>
              <a:t>Reduction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follow-</a:t>
            </a:r>
            <a:r>
              <a:rPr lang="de-DE" b="1" dirty="0" err="1"/>
              <a:t>up</a:t>
            </a:r>
            <a:r>
              <a:rPr lang="de-DE" b="1" dirty="0"/>
              <a:t> </a:t>
            </a:r>
            <a:r>
              <a:rPr lang="de-DE" b="1" dirty="0" err="1"/>
              <a:t>burden</a:t>
            </a:r>
            <a:r>
              <a:rPr lang="de-DE" b="1" dirty="0"/>
              <a:t> </a:t>
            </a:r>
            <a:r>
              <a:rPr lang="de-DE" dirty="0"/>
              <a:t>(TRUST, COMPAS, REFORM)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w</a:t>
            </a:r>
            <a:r>
              <a:rPr lang="de-DE" dirty="0"/>
              <a:t>/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care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 err="1"/>
              <a:t>Proven</a:t>
            </a:r>
            <a:r>
              <a:rPr lang="de-DE" dirty="0"/>
              <a:t> </a:t>
            </a:r>
            <a:r>
              <a:rPr lang="de-DE" b="1" dirty="0" err="1"/>
              <a:t>reduction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hospitalization</a:t>
            </a:r>
            <a:r>
              <a:rPr lang="de-DE" b="1" dirty="0"/>
              <a:t> due </a:t>
            </a:r>
            <a:r>
              <a:rPr lang="de-DE" b="1" dirty="0" err="1"/>
              <a:t>to</a:t>
            </a:r>
            <a:r>
              <a:rPr lang="de-DE" b="1" dirty="0"/>
              <a:t> AF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related</a:t>
            </a:r>
            <a:r>
              <a:rPr lang="de-DE" dirty="0"/>
              <a:t> </a:t>
            </a:r>
            <a:r>
              <a:rPr lang="de-DE" dirty="0" err="1"/>
              <a:t>strokes</a:t>
            </a:r>
            <a:endParaRPr lang="de-DE" dirty="0"/>
          </a:p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 err="1"/>
              <a:t>Proven</a:t>
            </a:r>
            <a:r>
              <a:rPr lang="de-DE" dirty="0"/>
              <a:t> </a:t>
            </a:r>
            <a:r>
              <a:rPr lang="de-DE" b="1" dirty="0" err="1"/>
              <a:t>reduction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inappropriate</a:t>
            </a:r>
            <a:r>
              <a:rPr lang="de-DE" b="1" dirty="0"/>
              <a:t> ICD-Shocks </a:t>
            </a:r>
            <a:r>
              <a:rPr lang="de-DE" dirty="0"/>
              <a:t>(ECOST)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32550" y="7210451"/>
            <a:ext cx="10649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Varma</a:t>
            </a:r>
            <a:r>
              <a:rPr lang="de-DE" sz="1600" dirty="0"/>
              <a:t> et al., </a:t>
            </a:r>
            <a:r>
              <a:rPr lang="de-DE" sz="1600" dirty="0" err="1"/>
              <a:t>Circ</a:t>
            </a:r>
            <a:r>
              <a:rPr lang="de-DE" sz="1600" dirty="0"/>
              <a:t> 2010; </a:t>
            </a:r>
            <a:r>
              <a:rPr lang="de-DE" sz="1600" dirty="0" err="1"/>
              <a:t>Mabo</a:t>
            </a:r>
            <a:r>
              <a:rPr lang="de-DE" sz="1600" dirty="0"/>
              <a:t> et al., </a:t>
            </a:r>
            <a:r>
              <a:rPr lang="de-DE" sz="1600" dirty="0" err="1"/>
              <a:t>Eur</a:t>
            </a:r>
            <a:r>
              <a:rPr lang="de-DE" sz="1600" dirty="0"/>
              <a:t> Heart J 2012; </a:t>
            </a:r>
            <a:r>
              <a:rPr lang="de-DE" sz="1600" dirty="0" err="1"/>
              <a:t>Guedon</a:t>
            </a:r>
            <a:r>
              <a:rPr lang="de-DE" sz="1600" dirty="0"/>
              <a:t>-Moreau et al, </a:t>
            </a:r>
            <a:r>
              <a:rPr lang="de-DE" sz="1600" dirty="0" err="1"/>
              <a:t>Eur</a:t>
            </a:r>
            <a:r>
              <a:rPr lang="de-DE" sz="1600" dirty="0"/>
              <a:t> Heart J 2012; </a:t>
            </a:r>
            <a:r>
              <a:rPr lang="de-DE" sz="1600" dirty="0" err="1"/>
              <a:t>Hindricks</a:t>
            </a:r>
            <a:r>
              <a:rPr lang="de-DE" sz="1600" dirty="0"/>
              <a:t> et al., </a:t>
            </a:r>
            <a:r>
              <a:rPr lang="de-DE" sz="1600" dirty="0" err="1"/>
              <a:t>Eur</a:t>
            </a:r>
            <a:r>
              <a:rPr lang="de-DE" sz="1600" dirty="0"/>
              <a:t> Heart J 2014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676317" y="1236133"/>
            <a:ext cx="747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&gt; 400 </a:t>
            </a:r>
            <a:r>
              <a:rPr lang="de-DE" b="1" dirty="0" err="1"/>
              <a:t>published</a:t>
            </a:r>
            <a:r>
              <a:rPr lang="de-DE" b="1" dirty="0"/>
              <a:t> </a:t>
            </a:r>
            <a:r>
              <a:rPr lang="de-DE" b="1" dirty="0" err="1"/>
              <a:t>manuscripts</a:t>
            </a:r>
            <a:r>
              <a:rPr lang="de-DE" b="1" dirty="0"/>
              <a:t> incl. 7 RCTs on </a:t>
            </a:r>
            <a:r>
              <a:rPr lang="de-DE" b="1" dirty="0" err="1"/>
              <a:t>effects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RM</a:t>
            </a:r>
          </a:p>
        </p:txBody>
      </p:sp>
    </p:spTree>
    <p:extLst>
      <p:ext uri="{BB962C8B-B14F-4D97-AF65-F5344CB8AC3E}">
        <p14:creationId xmlns:p14="http://schemas.microsoft.com/office/powerpoint/2010/main" val="1565584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01698" y="247127"/>
            <a:ext cx="7429089" cy="625475"/>
          </a:xfrm>
          <a:prstGeom prst="rect">
            <a:avLst/>
          </a:prstGeom>
        </p:spPr>
        <p:txBody>
          <a:bodyPr/>
          <a:lstStyle>
            <a:lvl1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3200" b="0" cap="none" spc="200" baseline="0">
                <a:solidFill>
                  <a:srgbClr val="616365"/>
                </a:solidFill>
                <a:latin typeface="Calibri"/>
                <a:ea typeface="ＭＳ Ｐゴシック" pitchFamily="80" charset="-128"/>
                <a:cs typeface="Calibri"/>
              </a:defRPr>
            </a:lvl1pPr>
            <a:lvl2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2pPr>
            <a:lvl3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3pPr>
            <a:lvl4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4pPr>
            <a:lvl5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5pPr>
            <a:lvl6pPr marL="497693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6pPr>
            <a:lvl7pPr marL="995384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7pPr>
            <a:lvl8pPr marL="1493076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8pPr>
            <a:lvl9pPr marL="1990769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9pPr>
          </a:lstStyle>
          <a:p>
            <a:r>
              <a:rPr lang="de-DE" dirty="0"/>
              <a:t>Remote </a:t>
            </a:r>
            <a:r>
              <a:rPr lang="de-DE" dirty="0" err="1"/>
              <a:t>monitoring</a:t>
            </a:r>
            <a:r>
              <a:rPr lang="de-DE" dirty="0"/>
              <a:t>: </a:t>
            </a:r>
            <a:r>
              <a:rPr lang="de-DE" sz="2800" dirty="0" err="1"/>
              <a:t>proven</a:t>
            </a:r>
            <a:r>
              <a:rPr lang="de-DE" sz="2800" dirty="0"/>
              <a:t> </a:t>
            </a:r>
            <a:r>
              <a:rPr lang="de-DE" sz="2800" dirty="0" err="1"/>
              <a:t>effects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676317" y="1906599"/>
            <a:ext cx="7416431" cy="4031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 err="1"/>
              <a:t>Proven</a:t>
            </a:r>
            <a:r>
              <a:rPr lang="de-DE" dirty="0"/>
              <a:t> </a:t>
            </a:r>
            <a:r>
              <a:rPr lang="de-DE" b="1" dirty="0" err="1"/>
              <a:t>early</a:t>
            </a:r>
            <a:r>
              <a:rPr lang="de-DE" b="1" dirty="0"/>
              <a:t> </a:t>
            </a:r>
            <a:r>
              <a:rPr lang="de-DE" b="1" dirty="0" err="1"/>
              <a:t>detection</a:t>
            </a:r>
            <a:r>
              <a:rPr lang="de-DE" b="1" dirty="0"/>
              <a:t> </a:t>
            </a:r>
            <a:r>
              <a:rPr lang="de-DE" dirty="0" err="1"/>
              <a:t>of</a:t>
            </a:r>
            <a:r>
              <a:rPr lang="de-DE" dirty="0"/>
              <a:t> relevant </a:t>
            </a:r>
            <a:r>
              <a:rPr lang="de-DE" dirty="0" err="1"/>
              <a:t>clinical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, </a:t>
            </a:r>
            <a:r>
              <a:rPr lang="de-DE" dirty="0" err="1"/>
              <a:t>reduces</a:t>
            </a:r>
            <a:r>
              <a:rPr lang="de-DE" dirty="0"/>
              <a:t> time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event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clinical</a:t>
            </a:r>
            <a:r>
              <a:rPr lang="de-DE" dirty="0"/>
              <a:t> </a:t>
            </a:r>
            <a:r>
              <a:rPr lang="de-DE" dirty="0" err="1"/>
              <a:t>action</a:t>
            </a:r>
            <a:r>
              <a:rPr lang="de-DE" dirty="0"/>
              <a:t> (TRUST, CONNECT, ECOST)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 err="1"/>
              <a:t>Proven</a:t>
            </a:r>
            <a:r>
              <a:rPr lang="de-DE" dirty="0"/>
              <a:t> </a:t>
            </a:r>
            <a:r>
              <a:rPr lang="de-DE" b="1" dirty="0" err="1"/>
              <a:t>reduction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ICD-Shocks </a:t>
            </a:r>
            <a:r>
              <a:rPr lang="de-DE" dirty="0"/>
              <a:t>(ECOST)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 err="1"/>
              <a:t>Proven</a:t>
            </a:r>
            <a:r>
              <a:rPr lang="de-DE" dirty="0"/>
              <a:t> </a:t>
            </a:r>
            <a:r>
              <a:rPr lang="de-DE" b="1" dirty="0" err="1"/>
              <a:t>reduction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hospitalization</a:t>
            </a:r>
            <a:r>
              <a:rPr lang="de-DE" b="1" dirty="0"/>
              <a:t> due </a:t>
            </a:r>
            <a:r>
              <a:rPr lang="de-DE" b="1" dirty="0" err="1"/>
              <a:t>to</a:t>
            </a:r>
            <a:r>
              <a:rPr lang="de-DE" b="1" dirty="0"/>
              <a:t> AF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related</a:t>
            </a:r>
            <a:r>
              <a:rPr lang="de-DE" dirty="0"/>
              <a:t> </a:t>
            </a:r>
            <a:r>
              <a:rPr lang="de-DE" dirty="0" err="1"/>
              <a:t>strokes</a:t>
            </a:r>
            <a:endParaRPr lang="de-DE" dirty="0"/>
          </a:p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b="1" dirty="0" err="1"/>
              <a:t>Reduction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follow-up</a:t>
            </a:r>
            <a:r>
              <a:rPr lang="de-DE" b="1" dirty="0"/>
              <a:t> </a:t>
            </a:r>
            <a:r>
              <a:rPr lang="de-DE" b="1" dirty="0" err="1"/>
              <a:t>burden</a:t>
            </a:r>
            <a:r>
              <a:rPr lang="de-DE" b="1" dirty="0"/>
              <a:t> </a:t>
            </a:r>
            <a:r>
              <a:rPr lang="de-DE" dirty="0"/>
              <a:t>(TRUST, COMPAS, REFORM)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w</a:t>
            </a:r>
            <a:r>
              <a:rPr lang="de-DE" dirty="0"/>
              <a:t>/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care</a:t>
            </a:r>
            <a:endParaRPr lang="de-DE" dirty="0"/>
          </a:p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/>
              <a:t>High </a:t>
            </a:r>
            <a:r>
              <a:rPr lang="de-DE" dirty="0" err="1"/>
              <a:t>reliability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transmissions</a:t>
            </a:r>
            <a:r>
              <a:rPr lang="de-DE" dirty="0"/>
              <a:t> (TRUST)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32550" y="7210451"/>
            <a:ext cx="10649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Varma</a:t>
            </a:r>
            <a:r>
              <a:rPr lang="de-DE" sz="1600" dirty="0"/>
              <a:t> et al., </a:t>
            </a:r>
            <a:r>
              <a:rPr lang="de-DE" sz="1600" dirty="0" err="1"/>
              <a:t>Circ</a:t>
            </a:r>
            <a:r>
              <a:rPr lang="de-DE" sz="1600" dirty="0"/>
              <a:t> 2010; </a:t>
            </a:r>
            <a:r>
              <a:rPr lang="de-DE" sz="1600" dirty="0" err="1"/>
              <a:t>Mabo</a:t>
            </a:r>
            <a:r>
              <a:rPr lang="de-DE" sz="1600" dirty="0"/>
              <a:t> et al., </a:t>
            </a:r>
            <a:r>
              <a:rPr lang="de-DE" sz="1600" dirty="0" err="1"/>
              <a:t>Eur</a:t>
            </a:r>
            <a:r>
              <a:rPr lang="de-DE" sz="1600" dirty="0"/>
              <a:t> Heart J 2012; </a:t>
            </a:r>
            <a:r>
              <a:rPr lang="de-DE" sz="1600" dirty="0" err="1"/>
              <a:t>Guedon</a:t>
            </a:r>
            <a:r>
              <a:rPr lang="de-DE" sz="1600" dirty="0"/>
              <a:t>-Moreau et al, </a:t>
            </a:r>
            <a:r>
              <a:rPr lang="de-DE" sz="1600" dirty="0" err="1"/>
              <a:t>Eur</a:t>
            </a:r>
            <a:r>
              <a:rPr lang="de-DE" sz="1600" dirty="0"/>
              <a:t> Heart J 2012; </a:t>
            </a:r>
            <a:r>
              <a:rPr lang="de-DE" sz="1600" dirty="0" err="1"/>
              <a:t>Hindricks</a:t>
            </a:r>
            <a:r>
              <a:rPr lang="de-DE" sz="1600" dirty="0"/>
              <a:t> et al., </a:t>
            </a:r>
            <a:r>
              <a:rPr lang="de-DE" sz="1600" dirty="0" err="1"/>
              <a:t>Eur</a:t>
            </a:r>
            <a:r>
              <a:rPr lang="de-DE" sz="1600" dirty="0"/>
              <a:t> Heart J 2014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676317" y="1236133"/>
            <a:ext cx="747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&gt; 400 </a:t>
            </a:r>
            <a:r>
              <a:rPr lang="de-DE" b="1" dirty="0" err="1"/>
              <a:t>published</a:t>
            </a:r>
            <a:r>
              <a:rPr lang="de-DE" b="1" dirty="0"/>
              <a:t> </a:t>
            </a:r>
            <a:r>
              <a:rPr lang="de-DE" b="1" dirty="0" err="1"/>
              <a:t>manuscripts</a:t>
            </a:r>
            <a:r>
              <a:rPr lang="de-DE" b="1" dirty="0"/>
              <a:t> incl. 7 RCTs on </a:t>
            </a:r>
            <a:r>
              <a:rPr lang="de-DE" b="1" dirty="0" err="1"/>
              <a:t>effects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RM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09349" y="6149319"/>
            <a:ext cx="686993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 err="1"/>
              <a:t>twin</a:t>
            </a:r>
            <a:r>
              <a:rPr lang="de-DE" b="1" dirty="0"/>
              <a:t> </a:t>
            </a:r>
            <a:r>
              <a:rPr lang="de-DE" b="1" dirty="0" err="1"/>
              <a:t>epidemics</a:t>
            </a:r>
            <a:r>
              <a:rPr lang="de-DE" dirty="0"/>
              <a:t>: </a:t>
            </a:r>
            <a:r>
              <a:rPr lang="de-DE" b="1" dirty="0"/>
              <a:t>AF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chronic</a:t>
            </a:r>
            <a:r>
              <a:rPr lang="de-DE" dirty="0"/>
              <a:t> </a:t>
            </a:r>
            <a:r>
              <a:rPr lang="de-DE" b="1" dirty="0"/>
              <a:t>HF</a:t>
            </a:r>
          </a:p>
          <a:p>
            <a:pPr>
              <a:spcBef>
                <a:spcPts val="600"/>
              </a:spcBef>
            </a:pPr>
            <a:r>
              <a:rPr lang="de-DE" dirty="0">
                <a:sym typeface="Wingdings"/>
              </a:rPr>
              <a:t> </a:t>
            </a:r>
            <a:r>
              <a:rPr lang="de-DE" dirty="0"/>
              <a:t>in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pts</a:t>
            </a:r>
            <a:r>
              <a:rPr lang="de-DE" dirty="0"/>
              <a:t> RM must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considered</a:t>
            </a:r>
            <a:r>
              <a:rPr lang="de-DE" dirty="0"/>
              <a:t> </a:t>
            </a:r>
            <a:r>
              <a:rPr lang="de-DE" b="1" dirty="0" err="1"/>
              <a:t>gold</a:t>
            </a:r>
            <a:r>
              <a:rPr lang="de-DE" b="1" dirty="0"/>
              <a:t> </a:t>
            </a:r>
            <a:r>
              <a:rPr lang="de-DE" b="1" dirty="0" err="1"/>
              <a:t>standard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027367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2252014" y="4317999"/>
            <a:ext cx="6197301" cy="728133"/>
          </a:xfrm>
          <a:prstGeom prst="rect">
            <a:avLst/>
          </a:prstGeom>
          <a:solidFill>
            <a:srgbClr val="BFBFB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Bild 6" descr="Voila_Capture 2017-05-24_07-13-40_nach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03" y="1195917"/>
            <a:ext cx="8013700" cy="6223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094691" y="7241123"/>
            <a:ext cx="3268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Varma</a:t>
            </a:r>
            <a:r>
              <a:rPr lang="de-DE" sz="2000" dirty="0"/>
              <a:t> et al., </a:t>
            </a:r>
            <a:r>
              <a:rPr lang="de-DE" sz="2000" dirty="0" err="1"/>
              <a:t>Circulation</a:t>
            </a:r>
            <a:r>
              <a:rPr lang="de-DE" sz="2000" dirty="0"/>
              <a:t> 2010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900535" y="1930406"/>
            <a:ext cx="3015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1339 </a:t>
            </a:r>
            <a:r>
              <a:rPr lang="de-DE" dirty="0" err="1"/>
              <a:t>pts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Lumos</a:t>
            </a:r>
            <a:r>
              <a:rPr lang="de-DE" dirty="0"/>
              <a:t>-T</a:t>
            </a:r>
          </a:p>
        </p:txBody>
      </p:sp>
      <p:sp>
        <p:nvSpPr>
          <p:cNvPr id="10" name="Rechteck 9"/>
          <p:cNvSpPr/>
          <p:nvPr/>
        </p:nvSpPr>
        <p:spPr>
          <a:xfrm>
            <a:off x="2252014" y="3166533"/>
            <a:ext cx="2302820" cy="846667"/>
          </a:xfrm>
          <a:prstGeom prst="rect">
            <a:avLst/>
          </a:prstGeom>
          <a:solidFill>
            <a:srgbClr val="8EB4E3"/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000000"/>
                </a:solidFill>
              </a:rPr>
              <a:t>automatic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daily</a:t>
            </a:r>
            <a:r>
              <a:rPr lang="de-DE" dirty="0">
                <a:solidFill>
                  <a:srgbClr val="000000"/>
                </a:solidFill>
              </a:rPr>
              <a:t> RM </a:t>
            </a:r>
            <a:r>
              <a:rPr lang="de-DE" dirty="0" err="1">
                <a:solidFill>
                  <a:srgbClr val="000000"/>
                </a:solidFill>
              </a:rPr>
              <a:t>surveillance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129570" y="3166533"/>
            <a:ext cx="2302820" cy="846667"/>
          </a:xfrm>
          <a:prstGeom prst="rect">
            <a:avLst/>
          </a:prstGeom>
          <a:solidFill>
            <a:srgbClr val="8EB4E3"/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3-mo IPE</a:t>
            </a:r>
          </a:p>
        </p:txBody>
      </p:sp>
      <p:cxnSp>
        <p:nvCxnSpPr>
          <p:cNvPr id="13" name="Gewinkelte Verbindung 12"/>
          <p:cNvCxnSpPr>
            <a:stCxn id="9" idx="2"/>
            <a:endCxn id="10" idx="0"/>
          </p:cNvCxnSpPr>
          <p:nvPr/>
        </p:nvCxnSpPr>
        <p:spPr>
          <a:xfrm rot="5400000">
            <a:off x="4018705" y="1776790"/>
            <a:ext cx="774462" cy="200502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winkelte Verbindung 14"/>
          <p:cNvCxnSpPr>
            <a:stCxn id="9" idx="2"/>
            <a:endCxn id="11" idx="0"/>
          </p:cNvCxnSpPr>
          <p:nvPr/>
        </p:nvCxnSpPr>
        <p:spPr>
          <a:xfrm rot="16200000" flipH="1">
            <a:off x="5957483" y="1843036"/>
            <a:ext cx="774462" cy="187253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5198277" y="2641599"/>
            <a:ext cx="420115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266989" y="4436533"/>
            <a:ext cx="232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Follow-</a:t>
            </a:r>
            <a:r>
              <a:rPr lang="de-DE" dirty="0" err="1"/>
              <a:t>Up</a:t>
            </a:r>
            <a:r>
              <a:rPr lang="de-DE" dirty="0"/>
              <a:t> 12 </a:t>
            </a:r>
            <a:r>
              <a:rPr lang="de-DE" dirty="0" err="1"/>
              <a:t>mo</a:t>
            </a:r>
            <a:endParaRPr lang="de-DE" dirty="0"/>
          </a:p>
        </p:txBody>
      </p:sp>
      <p:graphicFrame>
        <p:nvGraphicFramePr>
          <p:cNvPr id="22" name="Tabel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290145"/>
              </p:ext>
            </p:extLst>
          </p:nvPr>
        </p:nvGraphicFramePr>
        <p:xfrm>
          <a:off x="2438281" y="5283905"/>
          <a:ext cx="5740115" cy="16459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937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3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conventional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Primary </a:t>
                      </a:r>
                      <a:r>
                        <a:rPr lang="de-DE" dirty="0" err="1"/>
                        <a:t>prophylaxis</a:t>
                      </a:r>
                      <a:r>
                        <a:rPr lang="de-DE" baseline="0" dirty="0"/>
                        <a:t> ICD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72.2%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73.8%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CAD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64.8%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71.7%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Dual-</a:t>
                      </a:r>
                      <a:r>
                        <a:rPr lang="de-DE" dirty="0" err="1"/>
                        <a:t>chamber</a:t>
                      </a:r>
                      <a:r>
                        <a:rPr lang="de-DE" dirty="0"/>
                        <a:t> ICD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57.8%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56.6%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Textfeld 22"/>
          <p:cNvSpPr txBox="1"/>
          <p:nvPr/>
        </p:nvSpPr>
        <p:spPr>
          <a:xfrm>
            <a:off x="8144530" y="1913467"/>
            <a:ext cx="2059578" cy="9079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/>
              <a:t>102 US </a:t>
            </a:r>
            <a:r>
              <a:rPr lang="de-DE" dirty="0" err="1"/>
              <a:t>centers</a:t>
            </a:r>
            <a:endParaRPr lang="de-DE" dirty="0"/>
          </a:p>
          <a:p>
            <a:pPr>
              <a:spcBef>
                <a:spcPts val="600"/>
              </a:spcBef>
            </a:pPr>
            <a:r>
              <a:rPr lang="de-DE" dirty="0"/>
              <a:t>2005 </a:t>
            </a:r>
            <a:r>
              <a:rPr lang="de-DE" dirty="0" err="1"/>
              <a:t>to</a:t>
            </a:r>
            <a:r>
              <a:rPr lang="de-DE" dirty="0"/>
              <a:t> 2008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0C2B4137-CC14-554D-83B6-62390C37D5E8}"/>
              </a:ext>
            </a:extLst>
          </p:cNvPr>
          <p:cNvSpPr txBox="1">
            <a:spLocks/>
          </p:cNvSpPr>
          <p:nvPr/>
        </p:nvSpPr>
        <p:spPr>
          <a:xfrm>
            <a:off x="901698" y="247127"/>
            <a:ext cx="7429089" cy="625475"/>
          </a:xfrm>
          <a:prstGeom prst="rect">
            <a:avLst/>
          </a:prstGeom>
        </p:spPr>
        <p:txBody>
          <a:bodyPr/>
          <a:lstStyle>
            <a:lvl1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3200" b="0" cap="none" spc="200" baseline="0">
                <a:solidFill>
                  <a:srgbClr val="616365"/>
                </a:solidFill>
                <a:latin typeface="Calibri"/>
                <a:ea typeface="ＭＳ Ｐゴシック" pitchFamily="80" charset="-128"/>
                <a:cs typeface="Calibri"/>
              </a:defRPr>
            </a:lvl1pPr>
            <a:lvl2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2pPr>
            <a:lvl3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3pPr>
            <a:lvl4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4pPr>
            <a:lvl5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5pPr>
            <a:lvl6pPr marL="497693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6pPr>
            <a:lvl7pPr marL="995384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7pPr>
            <a:lvl8pPr marL="1493076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8pPr>
            <a:lvl9pPr marL="1990769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9pPr>
          </a:lstStyle>
          <a:p>
            <a:r>
              <a:rPr lang="de-DE" dirty="0"/>
              <a:t>Remote </a:t>
            </a:r>
            <a:r>
              <a:rPr lang="de-DE" dirty="0" err="1"/>
              <a:t>monitoring</a:t>
            </a:r>
            <a:r>
              <a:rPr lang="de-DE" dirty="0"/>
              <a:t>: </a:t>
            </a:r>
            <a:r>
              <a:rPr lang="de-DE" sz="2800" dirty="0" err="1"/>
              <a:t>proven</a:t>
            </a:r>
            <a:r>
              <a:rPr lang="de-DE" sz="2800" dirty="0"/>
              <a:t> </a:t>
            </a:r>
            <a:r>
              <a:rPr lang="de-DE" sz="2800" dirty="0" err="1"/>
              <a:t>effects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5789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RM: </a:t>
            </a:r>
            <a:r>
              <a:rPr lang="de-DE" sz="2800" dirty="0" err="1"/>
              <a:t>Effect</a:t>
            </a:r>
            <a:r>
              <a:rPr lang="de-DE" sz="2800" dirty="0"/>
              <a:t> on time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event</a:t>
            </a:r>
            <a:r>
              <a:rPr lang="de-DE" sz="2800" dirty="0"/>
              <a:t> </a:t>
            </a:r>
            <a:r>
              <a:rPr lang="de-DE" sz="2800" dirty="0" err="1"/>
              <a:t>identification</a:t>
            </a:r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474458"/>
              </p:ext>
            </p:extLst>
          </p:nvPr>
        </p:nvGraphicFramePr>
        <p:xfrm>
          <a:off x="2014967" y="1219905"/>
          <a:ext cx="7060850" cy="27889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90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0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98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RM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Conventional</a:t>
                      </a:r>
                      <a:endParaRPr lang="de-DE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 p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3-mo IPE </a:t>
                      </a:r>
                      <a:r>
                        <a:rPr lang="de-DE" dirty="0" err="1"/>
                        <a:t>visits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adherence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93.5%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88.7%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&lt;0.001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Mean</a:t>
                      </a:r>
                      <a:r>
                        <a:rPr lang="de-DE" dirty="0"/>
                        <a:t> IPEs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2.1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3.8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&lt;0.001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Unscheduled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visits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0.78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0.50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0.009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12-mo </a:t>
                      </a:r>
                      <a:r>
                        <a:rPr lang="de-DE" dirty="0" err="1"/>
                        <a:t>survival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96.4%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94.2%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0.174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Time </a:t>
                      </a:r>
                      <a:r>
                        <a:rPr lang="de-DE" dirty="0" err="1"/>
                        <a:t>from</a:t>
                      </a:r>
                      <a:r>
                        <a:rPr lang="de-DE" dirty="0"/>
                        <a:t> event-</a:t>
                      </a:r>
                      <a:r>
                        <a:rPr lang="de-DE" dirty="0" err="1"/>
                        <a:t>onset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to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evaluation</a:t>
                      </a:r>
                      <a:r>
                        <a:rPr lang="de-DE" dirty="0"/>
                        <a:t> (AF, VT, VF)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 </a:t>
                      </a:r>
                      <a:r>
                        <a:rPr lang="de-DE" dirty="0" err="1"/>
                        <a:t>day</a:t>
                      </a:r>
                      <a:endParaRPr lang="de-DE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35.5 </a:t>
                      </a:r>
                      <a:r>
                        <a:rPr lang="de-DE" dirty="0" err="1"/>
                        <a:t>days</a:t>
                      </a:r>
                      <a:endParaRPr lang="de-DE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Bild 7" descr="Voila_Capture 2017-05-24_07-09-26_nach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07"/>
          <a:stretch/>
        </p:blipFill>
        <p:spPr>
          <a:xfrm>
            <a:off x="3135383" y="4144269"/>
            <a:ext cx="4820018" cy="291792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C230F254-1FD0-F14E-AB3C-6CF4B403C87F}"/>
              </a:ext>
            </a:extLst>
          </p:cNvPr>
          <p:cNvSpPr/>
          <p:nvPr/>
        </p:nvSpPr>
        <p:spPr>
          <a:xfrm>
            <a:off x="2014967" y="3267856"/>
            <a:ext cx="7060850" cy="7559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622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RM: </a:t>
            </a:r>
            <a:r>
              <a:rPr lang="de-DE" sz="2800" dirty="0" err="1"/>
              <a:t>Effect</a:t>
            </a:r>
            <a:r>
              <a:rPr lang="de-DE" sz="2800" dirty="0"/>
              <a:t> on follow-</a:t>
            </a:r>
            <a:r>
              <a:rPr lang="de-DE" sz="2800" dirty="0" err="1"/>
              <a:t>up</a:t>
            </a:r>
            <a:r>
              <a:rPr lang="de-DE" sz="2800" dirty="0"/>
              <a:t> </a:t>
            </a:r>
            <a:r>
              <a:rPr lang="de-DE" sz="2800" dirty="0" err="1"/>
              <a:t>burden</a:t>
            </a:r>
            <a:endParaRPr lang="de-DE" dirty="0"/>
          </a:p>
        </p:txBody>
      </p:sp>
      <p:pic>
        <p:nvPicPr>
          <p:cNvPr id="5" name="Bild 4" descr="Voila_Capture 2017-05-24_04-20-26_nach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8" t="93391" r="10229"/>
          <a:stretch/>
        </p:blipFill>
        <p:spPr>
          <a:xfrm>
            <a:off x="3139661" y="6727898"/>
            <a:ext cx="5215210" cy="433917"/>
          </a:xfrm>
          <a:prstGeom prst="rect">
            <a:avLst/>
          </a:prstGeom>
        </p:spPr>
      </p:pic>
      <p:pic>
        <p:nvPicPr>
          <p:cNvPr id="7" name="Bild 6" descr="Voila_Capture 2017-05-24_04-20-26_nach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1" r="71240" b="29304"/>
          <a:stretch/>
        </p:blipFill>
        <p:spPr>
          <a:xfrm>
            <a:off x="1894641" y="2871827"/>
            <a:ext cx="2981688" cy="372299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286869" y="1168399"/>
            <a:ext cx="85122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b="1" dirty="0" err="1"/>
              <a:t>Comparing</a:t>
            </a:r>
            <a:r>
              <a:rPr lang="de-DE" b="1" dirty="0"/>
              <a:t> RM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conventional</a:t>
            </a:r>
            <a:r>
              <a:rPr lang="de-DE" b="1" dirty="0"/>
              <a:t> IPE </a:t>
            </a:r>
            <a:r>
              <a:rPr lang="de-DE" b="1" dirty="0" err="1"/>
              <a:t>at</a:t>
            </a:r>
            <a:r>
              <a:rPr lang="de-DE" b="1" dirty="0"/>
              <a:t> 3 </a:t>
            </a:r>
            <a:r>
              <a:rPr lang="de-DE" b="1" dirty="0" err="1"/>
              <a:t>to</a:t>
            </a:r>
            <a:r>
              <a:rPr lang="de-DE" b="1" dirty="0"/>
              <a:t> 6mo (ICD </a:t>
            </a:r>
            <a:r>
              <a:rPr lang="de-DE" b="1" dirty="0" err="1"/>
              <a:t>pts</a:t>
            </a:r>
            <a:r>
              <a:rPr lang="de-DE" b="1" dirty="0"/>
              <a:t>)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/>
              <a:t>RM </a:t>
            </a:r>
            <a:r>
              <a:rPr lang="de-DE" dirty="0" err="1"/>
              <a:t>allows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reduce</a:t>
            </a:r>
            <a:r>
              <a:rPr lang="de-DE" dirty="0"/>
              <a:t> IPEs </a:t>
            </a:r>
            <a:r>
              <a:rPr lang="de-DE" dirty="0" err="1"/>
              <a:t>by</a:t>
            </a:r>
            <a:r>
              <a:rPr lang="de-DE" dirty="0"/>
              <a:t> 45%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/>
              <a:t>RM </a:t>
            </a:r>
            <a:r>
              <a:rPr lang="de-DE" dirty="0" err="1"/>
              <a:t>reduces</a:t>
            </a:r>
            <a:r>
              <a:rPr lang="de-DE" dirty="0"/>
              <a:t> time-</a:t>
            </a:r>
            <a:r>
              <a:rPr lang="de-DE" dirty="0" err="1"/>
              <a:t>from</a:t>
            </a:r>
            <a:r>
              <a:rPr lang="de-DE" dirty="0"/>
              <a:t>-</a:t>
            </a:r>
            <a:r>
              <a:rPr lang="de-DE" dirty="0" err="1"/>
              <a:t>clinical</a:t>
            </a:r>
            <a:r>
              <a:rPr lang="de-DE" dirty="0"/>
              <a:t>-event-</a:t>
            </a:r>
            <a:r>
              <a:rPr lang="de-DE" dirty="0" err="1"/>
              <a:t>to</a:t>
            </a:r>
            <a:r>
              <a:rPr lang="de-DE" dirty="0"/>
              <a:t>-</a:t>
            </a:r>
            <a:r>
              <a:rPr lang="de-DE" dirty="0" err="1"/>
              <a:t>clinical-decision</a:t>
            </a:r>
            <a:r>
              <a:rPr lang="de-DE" dirty="0"/>
              <a:t>/</a:t>
            </a:r>
            <a:r>
              <a:rPr lang="de-DE" dirty="0" err="1"/>
              <a:t>action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648878" y="7162740"/>
            <a:ext cx="6039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Varma</a:t>
            </a:r>
            <a:r>
              <a:rPr lang="de-DE" sz="2000" dirty="0"/>
              <a:t> et al., </a:t>
            </a:r>
            <a:r>
              <a:rPr lang="de-DE" sz="2000" dirty="0" err="1"/>
              <a:t>Circulation</a:t>
            </a:r>
            <a:r>
              <a:rPr lang="de-DE" sz="2000" dirty="0"/>
              <a:t> 2010; </a:t>
            </a:r>
            <a:r>
              <a:rPr lang="de-DE" sz="2000" dirty="0" err="1"/>
              <a:t>Crossley</a:t>
            </a:r>
            <a:r>
              <a:rPr lang="de-DE" sz="2000" dirty="0"/>
              <a:t> et al., JACC 2011</a:t>
            </a:r>
          </a:p>
        </p:txBody>
      </p:sp>
      <p:pic>
        <p:nvPicPr>
          <p:cNvPr id="9" name="Bild 8" descr="Voila_Capture 2017-05-24_04-20-26_nach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7" t="16022" r="33669" b="23114"/>
          <a:stretch/>
        </p:blipFill>
        <p:spPr>
          <a:xfrm>
            <a:off x="5473428" y="2871888"/>
            <a:ext cx="3217170" cy="37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69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Today: </a:t>
            </a:r>
            <a:r>
              <a:rPr lang="de-DE" sz="2800" dirty="0" err="1"/>
              <a:t>technical</a:t>
            </a:r>
            <a:r>
              <a:rPr lang="de-DE" sz="2800" dirty="0"/>
              <a:t> &amp; </a:t>
            </a:r>
            <a:r>
              <a:rPr lang="de-DE" sz="2800" dirty="0" err="1"/>
              <a:t>physiological</a:t>
            </a:r>
            <a:r>
              <a:rPr lang="de-DE" sz="2800" dirty="0"/>
              <a:t> </a:t>
            </a:r>
            <a:r>
              <a:rPr lang="de-DE" sz="2800" dirty="0" err="1"/>
              <a:t>data</a:t>
            </a:r>
            <a:endParaRPr lang="de-DE" dirty="0"/>
          </a:p>
        </p:txBody>
      </p:sp>
      <p:pic>
        <p:nvPicPr>
          <p:cNvPr id="4" name="Bild 3" descr="Kratz overview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7"/>
          <a:stretch/>
        </p:blipFill>
        <p:spPr>
          <a:xfrm>
            <a:off x="902166" y="1691076"/>
            <a:ext cx="4435803" cy="5312974"/>
          </a:xfrm>
          <a:prstGeom prst="rect">
            <a:avLst/>
          </a:prstGeom>
        </p:spPr>
      </p:pic>
      <p:pic>
        <p:nvPicPr>
          <p:cNvPr id="7" name="Bild 6" descr="Kratz elektrodentrend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37" y="1219200"/>
            <a:ext cx="4586973" cy="4652574"/>
          </a:xfrm>
          <a:prstGeom prst="rect">
            <a:avLst/>
          </a:prstGeom>
        </p:spPr>
      </p:pic>
      <p:pic>
        <p:nvPicPr>
          <p:cNvPr id="8" name="Bild 7" descr="Kratz LZ-Tr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19" y="2319867"/>
            <a:ext cx="5029919" cy="4768850"/>
          </a:xfrm>
          <a:prstGeom prst="rect">
            <a:avLst/>
          </a:prstGeom>
        </p:spPr>
      </p:pic>
      <p:pic>
        <p:nvPicPr>
          <p:cNvPr id="9" name="Bild 8" descr="Kratz physiol paramet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749" y="1524000"/>
            <a:ext cx="5481964" cy="357293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63556" y="5367867"/>
            <a:ext cx="2404415" cy="1828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/>
          <p:cNvSpPr/>
          <p:nvPr/>
        </p:nvSpPr>
        <p:spPr>
          <a:xfrm>
            <a:off x="2980126" y="5401734"/>
            <a:ext cx="2404415" cy="1828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&lt;&lt;&lt;&lt;&lt;&lt;&lt;&lt;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125420" y="1049871"/>
            <a:ext cx="3390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/>
              <a:t>physiological</a:t>
            </a:r>
            <a:r>
              <a:rPr lang="de-DE" b="1" dirty="0"/>
              <a:t> </a:t>
            </a:r>
            <a:r>
              <a:rPr lang="de-DE" b="1" dirty="0" err="1"/>
              <a:t>parameters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92442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1" animBg="1"/>
      <p:bldP spid="10" grpId="2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Twin</a:t>
            </a:r>
            <a:r>
              <a:rPr lang="de-DE" dirty="0"/>
              <a:t> </a:t>
            </a:r>
            <a:r>
              <a:rPr lang="de-DE" dirty="0" err="1"/>
              <a:t>Epidemics</a:t>
            </a:r>
            <a:r>
              <a:rPr lang="de-DE" dirty="0"/>
              <a:t>: </a:t>
            </a:r>
            <a:r>
              <a:rPr lang="de-DE" sz="2800" dirty="0"/>
              <a:t>AF </a:t>
            </a:r>
            <a:r>
              <a:rPr lang="de-DE" sz="2800" dirty="0" err="1"/>
              <a:t>and</a:t>
            </a:r>
            <a:r>
              <a:rPr lang="de-DE" sz="2800" dirty="0"/>
              <a:t> HF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877472" y="1135053"/>
            <a:ext cx="7785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Previosly</a:t>
            </a:r>
            <a:r>
              <a:rPr lang="de-DE" b="1" dirty="0"/>
              <a:t> </a:t>
            </a:r>
            <a:r>
              <a:rPr lang="de-DE" b="1" dirty="0" err="1"/>
              <a:t>unrecognized</a:t>
            </a:r>
            <a:r>
              <a:rPr lang="de-DE" b="1" dirty="0"/>
              <a:t> AF in </a:t>
            </a:r>
            <a:r>
              <a:rPr lang="de-DE" b="1" dirty="0" err="1"/>
              <a:t>between</a:t>
            </a:r>
            <a:r>
              <a:rPr lang="de-DE" b="1" dirty="0"/>
              <a:t> 30 </a:t>
            </a:r>
            <a:r>
              <a:rPr lang="de-DE" b="1" dirty="0" err="1"/>
              <a:t>to</a:t>
            </a:r>
            <a:r>
              <a:rPr lang="de-DE" b="1" dirty="0"/>
              <a:t> 60% </a:t>
            </a:r>
            <a:r>
              <a:rPr lang="de-DE" b="1" dirty="0" err="1"/>
              <a:t>of</a:t>
            </a:r>
            <a:r>
              <a:rPr lang="de-DE" b="1" dirty="0"/>
              <a:t> ICD </a:t>
            </a:r>
            <a:r>
              <a:rPr lang="de-DE" b="1" dirty="0" err="1"/>
              <a:t>pts</a:t>
            </a:r>
            <a:endParaRPr lang="de-DE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1473127" y="1689037"/>
            <a:ext cx="809373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b="1" dirty="0" err="1"/>
              <a:t>risk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thrombembolic</a:t>
            </a:r>
            <a:r>
              <a:rPr lang="de-DE" b="1" dirty="0"/>
              <a:t> </a:t>
            </a:r>
            <a:r>
              <a:rPr lang="de-DE" b="1" dirty="0" err="1"/>
              <a:t>complications</a:t>
            </a:r>
            <a:r>
              <a:rPr lang="de-DE" b="1" dirty="0"/>
              <a:t> </a:t>
            </a:r>
            <a:r>
              <a:rPr lang="de-DE" dirty="0" err="1"/>
              <a:t>significantly</a:t>
            </a:r>
            <a:r>
              <a:rPr lang="de-DE" dirty="0"/>
              <a:t> </a:t>
            </a:r>
            <a:r>
              <a:rPr lang="de-DE" dirty="0" err="1"/>
              <a:t>increased</a:t>
            </a:r>
            <a:r>
              <a:rPr lang="de-DE" dirty="0"/>
              <a:t> in </a:t>
            </a:r>
            <a:r>
              <a:rPr lang="de-DE" dirty="0" err="1"/>
              <a:t>episodes</a:t>
            </a:r>
            <a:r>
              <a:rPr lang="de-DE" dirty="0"/>
              <a:t> &gt; 24hrs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b="1" dirty="0"/>
              <a:t>90% </a:t>
            </a:r>
            <a:r>
              <a:rPr lang="de-DE" b="1" dirty="0" err="1"/>
              <a:t>of</a:t>
            </a:r>
            <a:r>
              <a:rPr lang="de-DE" b="1" dirty="0"/>
              <a:t> AF </a:t>
            </a:r>
            <a:r>
              <a:rPr lang="de-DE" b="1" dirty="0" err="1"/>
              <a:t>episodes</a:t>
            </a:r>
            <a:r>
              <a:rPr lang="de-DE" b="1" dirty="0"/>
              <a:t> </a:t>
            </a:r>
            <a:r>
              <a:rPr lang="de-DE" dirty="0" err="1"/>
              <a:t>triggering</a:t>
            </a:r>
            <a:r>
              <a:rPr lang="de-DE" dirty="0"/>
              <a:t> </a:t>
            </a:r>
            <a:r>
              <a:rPr lang="de-DE" dirty="0" err="1"/>
              <a:t>device</a:t>
            </a:r>
            <a:r>
              <a:rPr lang="de-DE" dirty="0"/>
              <a:t> </a:t>
            </a:r>
            <a:r>
              <a:rPr lang="de-DE" dirty="0" err="1"/>
              <a:t>alerts</a:t>
            </a:r>
            <a:r>
              <a:rPr lang="de-DE" dirty="0"/>
              <a:t> </a:t>
            </a:r>
            <a:r>
              <a:rPr lang="de-DE" b="1" dirty="0" err="1"/>
              <a:t>asymptomatic</a:t>
            </a:r>
            <a:endParaRPr lang="de-DE" b="1" dirty="0"/>
          </a:p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b="1" dirty="0"/>
              <a:t>RM </a:t>
            </a:r>
            <a:r>
              <a:rPr lang="de-DE" b="1" dirty="0" err="1"/>
              <a:t>detects</a:t>
            </a:r>
            <a:r>
              <a:rPr lang="de-DE" b="1" dirty="0"/>
              <a:t> AF 1 </a:t>
            </a:r>
            <a:r>
              <a:rPr lang="de-DE" b="1" dirty="0" err="1"/>
              <a:t>to</a:t>
            </a:r>
            <a:r>
              <a:rPr lang="de-DE" b="1" dirty="0"/>
              <a:t> 5 </a:t>
            </a:r>
            <a:r>
              <a:rPr lang="de-DE" b="1" dirty="0" err="1"/>
              <a:t>mo</a:t>
            </a:r>
            <a:r>
              <a:rPr lang="de-DE" b="1" dirty="0"/>
              <a:t> </a:t>
            </a:r>
            <a:r>
              <a:rPr lang="de-DE" b="1" dirty="0" err="1"/>
              <a:t>earlier</a:t>
            </a:r>
            <a:r>
              <a:rPr lang="de-DE" dirty="0"/>
              <a:t>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protocol</a:t>
            </a:r>
            <a:endParaRPr lang="de-DE" dirty="0"/>
          </a:p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 err="1"/>
              <a:t>early</a:t>
            </a:r>
            <a:r>
              <a:rPr lang="de-DE" dirty="0"/>
              <a:t> AF/AHRE </a:t>
            </a:r>
            <a:r>
              <a:rPr lang="de-DE" dirty="0" err="1"/>
              <a:t>detection</a:t>
            </a:r>
            <a:r>
              <a:rPr lang="de-DE" dirty="0"/>
              <a:t> </a:t>
            </a:r>
            <a:r>
              <a:rPr lang="de-DE" dirty="0">
                <a:sym typeface="Wingdings"/>
              </a:rPr>
              <a:t> </a:t>
            </a:r>
            <a:r>
              <a:rPr lang="de-DE" dirty="0" err="1">
                <a:sym typeface="Wingdings"/>
              </a:rPr>
              <a:t>may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avoid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inappropriate</a:t>
            </a:r>
            <a:r>
              <a:rPr lang="de-DE" dirty="0">
                <a:sym typeface="Wingdings"/>
              </a:rPr>
              <a:t> ICD-</a:t>
            </a:r>
            <a:r>
              <a:rPr lang="de-DE" dirty="0" err="1">
                <a:sym typeface="Wingdings"/>
              </a:rPr>
              <a:t>interventions</a:t>
            </a:r>
            <a:r>
              <a:rPr lang="de-DE" dirty="0">
                <a:sym typeface="Wingdings"/>
              </a:rPr>
              <a:t>, </a:t>
            </a:r>
            <a:r>
              <a:rPr lang="de-DE" dirty="0" err="1">
                <a:sym typeface="Wingdings"/>
              </a:rPr>
              <a:t>heart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failure</a:t>
            </a:r>
            <a:r>
              <a:rPr lang="de-DE" dirty="0">
                <a:sym typeface="Wingdings"/>
              </a:rPr>
              <a:t>, </a:t>
            </a:r>
            <a:r>
              <a:rPr lang="de-DE" dirty="0" err="1">
                <a:sym typeface="Wingdings"/>
              </a:rPr>
              <a:t>loss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of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biventricular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pacing</a:t>
            </a:r>
            <a:r>
              <a:rPr lang="de-DE" dirty="0">
                <a:sym typeface="Wingdings"/>
              </a:rPr>
              <a:t>, </a:t>
            </a:r>
            <a:r>
              <a:rPr lang="de-DE" dirty="0" err="1">
                <a:sym typeface="Wingdings"/>
              </a:rPr>
              <a:t>enables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early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onset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of</a:t>
            </a:r>
            <a:r>
              <a:rPr lang="de-DE" dirty="0">
                <a:sym typeface="Wingdings"/>
              </a:rPr>
              <a:t> OAC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251022" y="7230419"/>
            <a:ext cx="7283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Eur</a:t>
            </a:r>
            <a:r>
              <a:rPr lang="de-DE" sz="2000" dirty="0"/>
              <a:t> Heart J 2017; </a:t>
            </a:r>
            <a:r>
              <a:rPr lang="de-DE" sz="2000" dirty="0" err="1"/>
              <a:t>Orlov</a:t>
            </a:r>
            <a:r>
              <a:rPr lang="de-DE" sz="2000" dirty="0"/>
              <a:t> et al., PACE 2007; </a:t>
            </a:r>
            <a:r>
              <a:rPr lang="de-DE" sz="2000" dirty="0" err="1"/>
              <a:t>Bunch</a:t>
            </a:r>
            <a:r>
              <a:rPr lang="de-DE" sz="2000" dirty="0"/>
              <a:t> Heart </a:t>
            </a:r>
            <a:r>
              <a:rPr lang="de-DE" sz="2000" dirty="0" err="1"/>
              <a:t>Rhythm</a:t>
            </a:r>
            <a:r>
              <a:rPr lang="de-DE" sz="2000" dirty="0"/>
              <a:t> 2009</a:t>
            </a:r>
          </a:p>
        </p:txBody>
      </p:sp>
      <p:pic>
        <p:nvPicPr>
          <p:cNvPr id="11" name="Bild 10" descr="Voila_Capture 2017-05-29_09-20-07_vor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5" b="61637"/>
          <a:stretch/>
        </p:blipFill>
        <p:spPr>
          <a:xfrm>
            <a:off x="3860270" y="5080638"/>
            <a:ext cx="3322674" cy="2134484"/>
          </a:xfrm>
          <a:prstGeom prst="rect">
            <a:avLst/>
          </a:prstGeom>
        </p:spPr>
      </p:pic>
      <p:pic>
        <p:nvPicPr>
          <p:cNvPr id="3" name="Bild 2" descr="Voila_Capture 2017-05-29_09-20-07_vor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 t="61778"/>
          <a:stretch/>
        </p:blipFill>
        <p:spPr>
          <a:xfrm>
            <a:off x="7116656" y="5080639"/>
            <a:ext cx="3418331" cy="213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37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RM: </a:t>
            </a:r>
            <a:r>
              <a:rPr lang="de-DE" sz="2800" dirty="0" err="1"/>
              <a:t>Effect</a:t>
            </a:r>
            <a:r>
              <a:rPr lang="de-DE" sz="2800" dirty="0"/>
              <a:t> on </a:t>
            </a:r>
            <a:r>
              <a:rPr lang="de-DE" sz="2800" dirty="0" err="1"/>
              <a:t>inappropriate</a:t>
            </a:r>
            <a:r>
              <a:rPr lang="de-DE" sz="2800" dirty="0"/>
              <a:t> </a:t>
            </a:r>
            <a:r>
              <a:rPr lang="de-DE" sz="2800" dirty="0" err="1"/>
              <a:t>shocks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056893" y="1078426"/>
            <a:ext cx="8940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 err="1"/>
              <a:t>early</a:t>
            </a:r>
            <a:r>
              <a:rPr lang="de-DE" dirty="0"/>
              <a:t> </a:t>
            </a:r>
            <a:r>
              <a:rPr lang="de-DE" dirty="0" err="1"/>
              <a:t>detection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AF </a:t>
            </a:r>
            <a:r>
              <a:rPr lang="de-DE" dirty="0" err="1"/>
              <a:t>with</a:t>
            </a:r>
            <a:r>
              <a:rPr lang="de-DE" dirty="0"/>
              <a:t> rapid V-</a:t>
            </a:r>
            <a:r>
              <a:rPr lang="de-DE" dirty="0" err="1"/>
              <a:t>conduction</a:t>
            </a:r>
            <a:r>
              <a:rPr lang="de-DE" dirty="0"/>
              <a:t>, T-</a:t>
            </a:r>
            <a:r>
              <a:rPr lang="de-DE" dirty="0" err="1"/>
              <a:t>wave</a:t>
            </a:r>
            <a:r>
              <a:rPr lang="de-DE" dirty="0"/>
              <a:t> </a:t>
            </a:r>
            <a:r>
              <a:rPr lang="de-DE" dirty="0" err="1"/>
              <a:t>oversensing</a:t>
            </a:r>
            <a:r>
              <a:rPr lang="de-DE" dirty="0"/>
              <a:t>, </a:t>
            </a:r>
            <a:r>
              <a:rPr lang="de-DE" dirty="0" err="1"/>
              <a:t>device</a:t>
            </a:r>
            <a:r>
              <a:rPr lang="de-DE" dirty="0"/>
              <a:t> </a:t>
            </a:r>
            <a:r>
              <a:rPr lang="de-DE" dirty="0" err="1"/>
              <a:t>malfunction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reduce</a:t>
            </a:r>
            <a:r>
              <a:rPr lang="de-DE" dirty="0"/>
              <a:t> </a:t>
            </a:r>
            <a:r>
              <a:rPr lang="de-DE" dirty="0" err="1"/>
              <a:t>unnecessary</a:t>
            </a:r>
            <a:r>
              <a:rPr lang="de-DE" dirty="0"/>
              <a:t> ICD </a:t>
            </a:r>
            <a:r>
              <a:rPr lang="de-DE" dirty="0" err="1"/>
              <a:t>shocks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734196" y="2111349"/>
            <a:ext cx="765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ECOST </a:t>
            </a:r>
            <a:r>
              <a:rPr lang="de-DE" b="1" dirty="0" err="1"/>
              <a:t>study</a:t>
            </a:r>
            <a:r>
              <a:rPr lang="de-DE" dirty="0"/>
              <a:t>: </a:t>
            </a:r>
            <a:r>
              <a:rPr lang="de-DE" dirty="0" err="1"/>
              <a:t>randomized</a:t>
            </a:r>
            <a:r>
              <a:rPr lang="de-DE" dirty="0"/>
              <a:t>, </a:t>
            </a:r>
            <a:r>
              <a:rPr lang="de-DE" dirty="0" err="1"/>
              <a:t>prospective</a:t>
            </a:r>
            <a:r>
              <a:rPr lang="de-DE" dirty="0"/>
              <a:t>, </a:t>
            </a:r>
            <a:r>
              <a:rPr lang="de-DE" dirty="0" err="1"/>
              <a:t>multicenter</a:t>
            </a:r>
            <a:r>
              <a:rPr lang="de-DE" dirty="0"/>
              <a:t> ICD-trial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6155826" y="7162740"/>
            <a:ext cx="433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Guedon</a:t>
            </a:r>
            <a:r>
              <a:rPr lang="de-DE" sz="2000" dirty="0"/>
              <a:t>-Moreau et al.; </a:t>
            </a:r>
            <a:r>
              <a:rPr lang="de-DE" sz="2000" dirty="0" err="1"/>
              <a:t>Eur</a:t>
            </a:r>
            <a:r>
              <a:rPr lang="de-DE" sz="2000" dirty="0"/>
              <a:t> Heart J 2012</a:t>
            </a:r>
          </a:p>
        </p:txBody>
      </p:sp>
      <p:pic>
        <p:nvPicPr>
          <p:cNvPr id="31" name="Bild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132" y="2727023"/>
            <a:ext cx="4182634" cy="3725333"/>
          </a:xfrm>
          <a:prstGeom prst="rect">
            <a:avLst/>
          </a:prstGeom>
        </p:spPr>
      </p:pic>
      <p:pic>
        <p:nvPicPr>
          <p:cNvPr id="82" name="Bild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697" y="2845556"/>
            <a:ext cx="3975100" cy="3683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C6C1D6D-BE3C-DA49-A27D-4E19338B274C}"/>
              </a:ext>
            </a:extLst>
          </p:cNvPr>
          <p:cNvSpPr txBox="1"/>
          <p:nvPr/>
        </p:nvSpPr>
        <p:spPr>
          <a:xfrm>
            <a:off x="1980308" y="6662583"/>
            <a:ext cx="7560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RM </a:t>
            </a:r>
            <a:r>
              <a:rPr lang="de-DE" b="1" dirty="0" err="1"/>
              <a:t>reduces</a:t>
            </a:r>
            <a:r>
              <a:rPr lang="de-DE" b="1" dirty="0"/>
              <a:t> </a:t>
            </a:r>
            <a:r>
              <a:rPr lang="de-DE" b="1" dirty="0" err="1"/>
              <a:t>inappropriate</a:t>
            </a:r>
            <a:r>
              <a:rPr lang="de-DE" b="1" dirty="0"/>
              <a:t> but not </a:t>
            </a:r>
            <a:r>
              <a:rPr lang="de-DE" b="1" dirty="0" err="1"/>
              <a:t>appropriate</a:t>
            </a:r>
            <a:r>
              <a:rPr lang="de-DE" b="1" dirty="0"/>
              <a:t> ICD-shocks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9F23D4-09C0-A64E-9287-57E281D88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" y="0"/>
            <a:ext cx="10684429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85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8E282-8F16-0042-AD30-3C38D92A0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Heart Center Bad Neustadt (NES)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6FE7359-C55C-4047-9B7C-FE859371A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213" y="1114899"/>
            <a:ext cx="6560864" cy="581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40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>
          <a:xfrm>
            <a:off x="304785" y="6112934"/>
            <a:ext cx="10040969" cy="558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98"/>
          <a:stretch/>
        </p:blipFill>
        <p:spPr bwMode="auto">
          <a:xfrm>
            <a:off x="829480" y="1229876"/>
            <a:ext cx="9393383" cy="16927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196299" y="7213486"/>
            <a:ext cx="3109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Hindricks</a:t>
            </a:r>
            <a:r>
              <a:rPr lang="de-DE" sz="2000" dirty="0"/>
              <a:t> et al., Lancet 2013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640486" y="3268138"/>
            <a:ext cx="4068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664 </a:t>
            </a:r>
            <a:r>
              <a:rPr lang="de-DE" dirty="0" err="1"/>
              <a:t>pts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DDD-ICD </a:t>
            </a:r>
            <a:r>
              <a:rPr lang="de-DE" dirty="0" err="1"/>
              <a:t>or</a:t>
            </a:r>
            <a:r>
              <a:rPr lang="de-DE" dirty="0"/>
              <a:t> CRT-D</a:t>
            </a:r>
          </a:p>
          <a:p>
            <a:pPr algn="ctr"/>
            <a:r>
              <a:rPr lang="de-DE" dirty="0"/>
              <a:t> NYHA II </a:t>
            </a:r>
            <a:r>
              <a:rPr lang="de-DE" dirty="0" err="1"/>
              <a:t>or</a:t>
            </a:r>
            <a:r>
              <a:rPr lang="de-DE" dirty="0"/>
              <a:t> III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215176" y="4825995"/>
            <a:ext cx="1164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333 RM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657139" y="4825995"/>
            <a:ext cx="1638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331 </a:t>
            </a:r>
            <a:r>
              <a:rPr lang="de-DE" b="1" dirty="0" err="1"/>
              <a:t>control</a:t>
            </a:r>
            <a:endParaRPr lang="de-DE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2810768" y="6134447"/>
            <a:ext cx="197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63 </a:t>
            </a:r>
            <a:r>
              <a:rPr lang="de-DE" dirty="0" err="1"/>
              <a:t>pts</a:t>
            </a:r>
            <a:r>
              <a:rPr lang="de-DE" dirty="0"/>
              <a:t> (18.9%)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489876" y="6134447"/>
            <a:ext cx="197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90 </a:t>
            </a:r>
            <a:r>
              <a:rPr lang="de-DE" dirty="0" err="1"/>
              <a:t>pts</a:t>
            </a:r>
            <a:r>
              <a:rPr lang="de-DE" dirty="0"/>
              <a:t> (27.2%)</a:t>
            </a:r>
          </a:p>
        </p:txBody>
      </p:sp>
      <p:cxnSp>
        <p:nvCxnSpPr>
          <p:cNvPr id="9" name="Gewinkelte Verbindung 8"/>
          <p:cNvCxnSpPr>
            <a:stCxn id="3" idx="2"/>
            <a:endCxn id="5" idx="0"/>
          </p:cNvCxnSpPr>
          <p:nvPr/>
        </p:nvCxnSpPr>
        <p:spPr>
          <a:xfrm rot="5400000">
            <a:off x="4372737" y="3523825"/>
            <a:ext cx="726860" cy="187748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winkelte Verbindung 12"/>
          <p:cNvCxnSpPr>
            <a:stCxn id="3" idx="2"/>
            <a:endCxn id="10" idx="0"/>
          </p:cNvCxnSpPr>
          <p:nvPr/>
        </p:nvCxnSpPr>
        <p:spPr>
          <a:xfrm rot="16200000" flipH="1">
            <a:off x="6212290" y="3561751"/>
            <a:ext cx="726860" cy="1801627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>
            <a:stCxn id="5" idx="2"/>
            <a:endCxn id="7" idx="0"/>
          </p:cNvCxnSpPr>
          <p:nvPr/>
        </p:nvCxnSpPr>
        <p:spPr>
          <a:xfrm>
            <a:off x="3797427" y="5287660"/>
            <a:ext cx="0" cy="846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10" idx="2"/>
            <a:endCxn id="12" idx="0"/>
          </p:cNvCxnSpPr>
          <p:nvPr/>
        </p:nvCxnSpPr>
        <p:spPr>
          <a:xfrm>
            <a:off x="7476534" y="5287660"/>
            <a:ext cx="1" cy="846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338631" y="6011336"/>
            <a:ext cx="2201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12-mo: </a:t>
            </a:r>
            <a:r>
              <a:rPr lang="de-DE" sz="2000" dirty="0" err="1"/>
              <a:t>worsened</a:t>
            </a:r>
            <a:r>
              <a:rPr lang="de-DE" sz="2000" dirty="0"/>
              <a:t> </a:t>
            </a:r>
            <a:r>
              <a:rPr lang="de-DE" sz="2000" dirty="0" err="1"/>
              <a:t>clinical</a:t>
            </a:r>
            <a:r>
              <a:rPr lang="de-DE" sz="2000" dirty="0"/>
              <a:t> </a:t>
            </a:r>
            <a:r>
              <a:rPr lang="de-DE" sz="2000" dirty="0" err="1"/>
              <a:t>status</a:t>
            </a:r>
            <a:endParaRPr lang="de-DE" sz="2000" dirty="0"/>
          </a:p>
        </p:txBody>
      </p:sp>
      <p:sp>
        <p:nvSpPr>
          <p:cNvPr id="23" name="Textfeld 22"/>
          <p:cNvSpPr txBox="1"/>
          <p:nvPr/>
        </p:nvSpPr>
        <p:spPr>
          <a:xfrm>
            <a:off x="9130811" y="6165224"/>
            <a:ext cx="2201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p = 0.013</a:t>
            </a:r>
          </a:p>
        </p:txBody>
      </p:sp>
      <p:sp>
        <p:nvSpPr>
          <p:cNvPr id="24" name="Titel 1"/>
          <p:cNvSpPr txBox="1">
            <a:spLocks/>
          </p:cNvSpPr>
          <p:nvPr/>
        </p:nvSpPr>
        <p:spPr>
          <a:xfrm>
            <a:off x="901699" y="247127"/>
            <a:ext cx="7259638" cy="625475"/>
          </a:xfrm>
          <a:prstGeom prst="rect">
            <a:avLst/>
          </a:prstGeom>
        </p:spPr>
        <p:txBody>
          <a:bodyPr/>
          <a:lstStyle>
            <a:lvl1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3200" b="0" cap="none" spc="200" baseline="0">
                <a:solidFill>
                  <a:srgbClr val="616365"/>
                </a:solidFill>
                <a:latin typeface="Calibri"/>
                <a:ea typeface="ＭＳ Ｐゴシック" pitchFamily="80" charset="-128"/>
                <a:cs typeface="Calibri"/>
              </a:defRPr>
            </a:lvl1pPr>
            <a:lvl2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2pPr>
            <a:lvl3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3pPr>
            <a:lvl4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4pPr>
            <a:lvl5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5pPr>
            <a:lvl6pPr marL="497693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6pPr>
            <a:lvl7pPr marL="995384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7pPr>
            <a:lvl8pPr marL="1493076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8pPr>
            <a:lvl9pPr marL="1990769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9pPr>
          </a:lstStyle>
          <a:p>
            <a:r>
              <a:rPr lang="de-DE" dirty="0"/>
              <a:t>RM: </a:t>
            </a:r>
            <a:r>
              <a:rPr lang="de-DE" sz="2800" dirty="0" err="1"/>
              <a:t>Effect</a:t>
            </a:r>
            <a:r>
              <a:rPr lang="de-DE" sz="2800" dirty="0"/>
              <a:t> on </a:t>
            </a:r>
            <a:r>
              <a:rPr lang="de-DE" sz="2800" dirty="0" err="1"/>
              <a:t>mortality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5469189" y="4301033"/>
            <a:ext cx="420115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19641256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7"/>
          <a:stretch>
            <a:fillRect/>
          </a:stretch>
        </p:blipFill>
        <p:spPr bwMode="gray">
          <a:xfrm>
            <a:off x="1139138" y="1230436"/>
            <a:ext cx="8681710" cy="555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901699" y="247127"/>
            <a:ext cx="7259638" cy="625475"/>
          </a:xfrm>
          <a:prstGeom prst="rect">
            <a:avLst/>
          </a:prstGeom>
        </p:spPr>
        <p:txBody>
          <a:bodyPr/>
          <a:lstStyle>
            <a:lvl1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3200" b="0" cap="none" spc="200" baseline="0">
                <a:solidFill>
                  <a:srgbClr val="616365"/>
                </a:solidFill>
                <a:latin typeface="Calibri"/>
                <a:ea typeface="ＭＳ Ｐゴシック" pitchFamily="80" charset="-128"/>
                <a:cs typeface="Calibri"/>
              </a:defRPr>
            </a:lvl1pPr>
            <a:lvl2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2pPr>
            <a:lvl3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3pPr>
            <a:lvl4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4pPr>
            <a:lvl5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5pPr>
            <a:lvl6pPr marL="497693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6pPr>
            <a:lvl7pPr marL="995384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7pPr>
            <a:lvl8pPr marL="1493076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8pPr>
            <a:lvl9pPr marL="1990769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9pPr>
          </a:lstStyle>
          <a:p>
            <a:r>
              <a:rPr lang="de-DE" dirty="0"/>
              <a:t>RM: </a:t>
            </a:r>
            <a:r>
              <a:rPr lang="de-DE" sz="2800" dirty="0" err="1"/>
              <a:t>Effect</a:t>
            </a:r>
            <a:r>
              <a:rPr lang="de-DE" sz="2800" dirty="0"/>
              <a:t> on </a:t>
            </a:r>
            <a:r>
              <a:rPr lang="de-DE" sz="2800" dirty="0" err="1"/>
              <a:t>mortality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7196299" y="7213486"/>
            <a:ext cx="3109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Hindricks</a:t>
            </a:r>
            <a:r>
              <a:rPr lang="de-DE" sz="2000" dirty="0"/>
              <a:t> et al., Lancet 2013</a:t>
            </a:r>
          </a:p>
        </p:txBody>
      </p:sp>
    </p:spTree>
    <p:extLst>
      <p:ext uri="{BB962C8B-B14F-4D97-AF65-F5344CB8AC3E}">
        <p14:creationId xmlns:p14="http://schemas.microsoft.com/office/powerpoint/2010/main" val="3475045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RM: </a:t>
            </a:r>
            <a:r>
              <a:rPr lang="de-DE" dirty="0" err="1"/>
              <a:t>Effect</a:t>
            </a:r>
            <a:r>
              <a:rPr lang="de-DE" dirty="0"/>
              <a:t> on </a:t>
            </a:r>
            <a:r>
              <a:rPr lang="de-DE" dirty="0" err="1"/>
              <a:t>mortality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7446005" y="7224296"/>
            <a:ext cx="3007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Parthiban</a:t>
            </a:r>
            <a:r>
              <a:rPr lang="en-US" sz="1600" dirty="0"/>
              <a:t> et al., JACC 2015</a:t>
            </a:r>
          </a:p>
        </p:txBody>
      </p:sp>
      <p:pic>
        <p:nvPicPr>
          <p:cNvPr id="11" name="Bild 10" descr="Voila_Capture 2017-05-27_10-27-54_vor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373" y="3708400"/>
            <a:ext cx="4449892" cy="334124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269938" y="2015065"/>
            <a:ext cx="853397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/>
              <a:t>OR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mortality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RM was not different </a:t>
            </a:r>
            <a:r>
              <a:rPr lang="de-DE" dirty="0" err="1"/>
              <a:t>from</a:t>
            </a:r>
            <a:r>
              <a:rPr lang="de-DE" dirty="0"/>
              <a:t> in-office </a:t>
            </a:r>
            <a:r>
              <a:rPr lang="de-DE" dirty="0" err="1"/>
              <a:t>follow-up</a:t>
            </a:r>
            <a:r>
              <a:rPr lang="de-DE" dirty="0"/>
              <a:t> (</a:t>
            </a:r>
            <a:r>
              <a:rPr lang="de-DE" dirty="0" err="1"/>
              <a:t>control</a:t>
            </a:r>
            <a:r>
              <a:rPr lang="de-DE" dirty="0"/>
              <a:t>) (OR: 0.83; 95%-CI: 0.58 – 1.17; p=0.285)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b="1" dirty="0" err="1"/>
              <a:t>only</a:t>
            </a:r>
            <a:r>
              <a:rPr lang="de-DE" b="1" dirty="0"/>
              <a:t> IN-TIME </a:t>
            </a:r>
            <a:r>
              <a:rPr lang="de-DE" b="1" dirty="0" err="1"/>
              <a:t>reported</a:t>
            </a:r>
            <a:r>
              <a:rPr lang="de-DE" b="1" dirty="0"/>
              <a:t> </a:t>
            </a:r>
            <a:r>
              <a:rPr lang="de-DE" b="1" dirty="0" err="1"/>
              <a:t>significant</a:t>
            </a:r>
            <a:r>
              <a:rPr lang="de-DE" b="1" dirty="0"/>
              <a:t> </a:t>
            </a:r>
            <a:r>
              <a:rPr lang="de-DE" b="1" dirty="0" err="1"/>
              <a:t>reduction</a:t>
            </a:r>
            <a:r>
              <a:rPr lang="de-DE" b="1" dirty="0"/>
              <a:t> in </a:t>
            </a:r>
            <a:r>
              <a:rPr lang="de-DE" b="1" dirty="0" err="1"/>
              <a:t>overall</a:t>
            </a:r>
            <a:r>
              <a:rPr lang="de-DE" b="1" dirty="0"/>
              <a:t> </a:t>
            </a:r>
            <a:r>
              <a:rPr lang="de-DE" b="1" dirty="0" err="1"/>
              <a:t>mortality</a:t>
            </a:r>
            <a:endParaRPr lang="de-DE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1049815" y="1083733"/>
            <a:ext cx="9367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7 </a:t>
            </a:r>
            <a:r>
              <a:rPr lang="de-DE" b="1" dirty="0" err="1"/>
              <a:t>Randomized</a:t>
            </a:r>
            <a:r>
              <a:rPr lang="de-DE" b="1" dirty="0"/>
              <a:t> </a:t>
            </a:r>
            <a:r>
              <a:rPr lang="de-DE" b="1" dirty="0" err="1"/>
              <a:t>Controlled</a:t>
            </a:r>
            <a:r>
              <a:rPr lang="de-DE" b="1" dirty="0"/>
              <a:t> Trials (RCTs) </a:t>
            </a:r>
            <a:r>
              <a:rPr lang="de-DE" b="1" dirty="0" err="1"/>
              <a:t>report</a:t>
            </a:r>
            <a:r>
              <a:rPr lang="de-DE" b="1" dirty="0"/>
              <a:t> on </a:t>
            </a:r>
            <a:r>
              <a:rPr lang="de-DE" b="1" dirty="0" err="1"/>
              <a:t>mortality</a:t>
            </a:r>
            <a:r>
              <a:rPr lang="de-DE" b="1" dirty="0"/>
              <a:t> </a:t>
            </a:r>
            <a:r>
              <a:rPr lang="de-DE" b="1" dirty="0" err="1"/>
              <a:t>comparing</a:t>
            </a:r>
            <a:r>
              <a:rPr lang="de-DE" b="1" dirty="0"/>
              <a:t> remote </a:t>
            </a:r>
            <a:r>
              <a:rPr lang="de-DE" b="1" dirty="0" err="1"/>
              <a:t>monitoring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conventional</a:t>
            </a:r>
            <a:r>
              <a:rPr lang="de-DE" b="1" dirty="0"/>
              <a:t> </a:t>
            </a:r>
            <a:r>
              <a:rPr lang="de-DE" b="1" dirty="0" err="1"/>
              <a:t>follow-up</a:t>
            </a:r>
            <a:r>
              <a:rPr lang="de-DE" b="1" dirty="0"/>
              <a:t> (4.932 </a:t>
            </a:r>
            <a:r>
              <a:rPr lang="de-DE" b="1" dirty="0" err="1"/>
              <a:t>pts</a:t>
            </a:r>
            <a:r>
              <a:rPr lang="de-DE" b="1" dirty="0"/>
              <a:t> total)</a:t>
            </a:r>
          </a:p>
        </p:txBody>
      </p:sp>
      <p:sp>
        <p:nvSpPr>
          <p:cNvPr id="5" name="Rechteck 4"/>
          <p:cNvSpPr/>
          <p:nvPr/>
        </p:nvSpPr>
        <p:spPr>
          <a:xfrm>
            <a:off x="3251039" y="5994400"/>
            <a:ext cx="4351651" cy="2370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83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RM: </a:t>
            </a:r>
            <a:r>
              <a:rPr lang="de-DE" dirty="0" err="1"/>
              <a:t>Effect</a:t>
            </a:r>
            <a:r>
              <a:rPr lang="de-DE" dirty="0"/>
              <a:t> on </a:t>
            </a:r>
            <a:r>
              <a:rPr lang="de-DE" dirty="0" err="1"/>
              <a:t>mortality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940800" y="7224296"/>
            <a:ext cx="4747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Parthiban et al., JACC 2015; Morgan et al., Eur H J 2017</a:t>
            </a:r>
          </a:p>
        </p:txBody>
      </p:sp>
      <p:pic>
        <p:nvPicPr>
          <p:cNvPr id="11" name="Bild 10" descr="Voila_Capture 2017-05-27_10-27-54_vor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27" y="3761078"/>
            <a:ext cx="4449892" cy="334124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60078" y="1880155"/>
            <a:ext cx="444989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sz="1800" dirty="0"/>
              <a:t>OR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mortality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RM was not different </a:t>
            </a:r>
            <a:r>
              <a:rPr lang="de-DE" sz="1800" dirty="0" err="1"/>
              <a:t>from</a:t>
            </a:r>
            <a:r>
              <a:rPr lang="de-DE" sz="1800" dirty="0"/>
              <a:t> in-office follow-</a:t>
            </a:r>
            <a:r>
              <a:rPr lang="de-DE" sz="1800" dirty="0" err="1"/>
              <a:t>up</a:t>
            </a:r>
            <a:r>
              <a:rPr lang="de-DE" sz="1800" dirty="0"/>
              <a:t> (</a:t>
            </a:r>
            <a:r>
              <a:rPr lang="de-DE" sz="1800" dirty="0" err="1"/>
              <a:t>control</a:t>
            </a:r>
            <a:r>
              <a:rPr lang="de-DE" sz="1800" dirty="0"/>
              <a:t>) (OR: 0.83; 95%-CI: 0.58 – 1.17; p=0.285) in 7 RCTs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sz="1800" b="1" dirty="0" err="1"/>
              <a:t>only</a:t>
            </a:r>
            <a:r>
              <a:rPr lang="de-DE" sz="1800" b="1" dirty="0"/>
              <a:t> IN-TIME </a:t>
            </a:r>
            <a:r>
              <a:rPr lang="de-DE" sz="1800" b="1" dirty="0" err="1"/>
              <a:t>reported</a:t>
            </a:r>
            <a:r>
              <a:rPr lang="de-DE" sz="1800" b="1" dirty="0"/>
              <a:t> </a:t>
            </a:r>
            <a:r>
              <a:rPr lang="de-DE" sz="1800" b="1" dirty="0" err="1"/>
              <a:t>significant</a:t>
            </a:r>
            <a:r>
              <a:rPr lang="de-DE" sz="1800" b="1" dirty="0"/>
              <a:t> </a:t>
            </a:r>
            <a:r>
              <a:rPr lang="de-DE" sz="1800" b="1" dirty="0" err="1"/>
              <a:t>reduction</a:t>
            </a:r>
            <a:r>
              <a:rPr lang="de-DE" sz="1800" b="1" dirty="0"/>
              <a:t> in </a:t>
            </a:r>
            <a:r>
              <a:rPr lang="de-DE" sz="1800" b="1" dirty="0" err="1"/>
              <a:t>overall</a:t>
            </a:r>
            <a:r>
              <a:rPr lang="de-DE" sz="1800" b="1" dirty="0"/>
              <a:t> </a:t>
            </a:r>
            <a:r>
              <a:rPr lang="de-DE" sz="1800" b="1" dirty="0" err="1"/>
              <a:t>mortality</a:t>
            </a:r>
            <a:endParaRPr lang="de-DE" sz="18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1049815" y="1083733"/>
            <a:ext cx="9367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8 </a:t>
            </a:r>
            <a:r>
              <a:rPr lang="de-DE" b="1" dirty="0" err="1"/>
              <a:t>Randomized</a:t>
            </a:r>
            <a:r>
              <a:rPr lang="de-DE" b="1" dirty="0"/>
              <a:t> </a:t>
            </a:r>
            <a:r>
              <a:rPr lang="de-DE" b="1" dirty="0" err="1"/>
              <a:t>Controlled</a:t>
            </a:r>
            <a:r>
              <a:rPr lang="de-DE" b="1" dirty="0"/>
              <a:t> Trials (RCTs) </a:t>
            </a:r>
            <a:r>
              <a:rPr lang="de-DE" b="1" dirty="0" err="1"/>
              <a:t>report</a:t>
            </a:r>
            <a:r>
              <a:rPr lang="de-DE" b="1" dirty="0"/>
              <a:t> on </a:t>
            </a:r>
            <a:r>
              <a:rPr lang="de-DE" b="1" dirty="0" err="1"/>
              <a:t>mortality</a:t>
            </a:r>
            <a:r>
              <a:rPr lang="de-DE" b="1" dirty="0"/>
              <a:t> </a:t>
            </a:r>
            <a:r>
              <a:rPr lang="de-DE" b="1" dirty="0" err="1"/>
              <a:t>comparing</a:t>
            </a:r>
            <a:r>
              <a:rPr lang="de-DE" b="1" dirty="0"/>
              <a:t> remote </a:t>
            </a:r>
            <a:r>
              <a:rPr lang="de-DE" b="1" dirty="0" err="1"/>
              <a:t>monitoring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conventional</a:t>
            </a:r>
            <a:r>
              <a:rPr lang="de-DE" b="1" dirty="0"/>
              <a:t> follow-</a:t>
            </a:r>
            <a:r>
              <a:rPr lang="de-DE" b="1" dirty="0" err="1"/>
              <a:t>up</a:t>
            </a:r>
            <a:r>
              <a:rPr lang="de-DE" b="1" dirty="0"/>
              <a:t> (6.582 </a:t>
            </a:r>
            <a:r>
              <a:rPr lang="de-DE" b="1" dirty="0" err="1"/>
              <a:t>pts</a:t>
            </a:r>
            <a:r>
              <a:rPr lang="de-DE" b="1" dirty="0"/>
              <a:t> total)</a:t>
            </a:r>
          </a:p>
        </p:txBody>
      </p:sp>
      <p:sp>
        <p:nvSpPr>
          <p:cNvPr id="5" name="Rechteck 4"/>
          <p:cNvSpPr/>
          <p:nvPr/>
        </p:nvSpPr>
        <p:spPr>
          <a:xfrm>
            <a:off x="979093" y="6047078"/>
            <a:ext cx="4351651" cy="2370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BBB3866-0023-1345-8A4B-F322C4A84FAE}"/>
              </a:ext>
            </a:extLst>
          </p:cNvPr>
          <p:cNvSpPr txBox="1"/>
          <p:nvPr/>
        </p:nvSpPr>
        <p:spPr>
          <a:xfrm>
            <a:off x="5675621" y="1882093"/>
            <a:ext cx="44498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sz="1800" dirty="0"/>
              <a:t>1 </a:t>
            </a:r>
            <a:r>
              <a:rPr lang="de-DE" sz="1800" dirty="0" err="1"/>
              <a:t>recent</a:t>
            </a:r>
            <a:r>
              <a:rPr lang="de-DE" sz="1800" dirty="0"/>
              <a:t> RCT </a:t>
            </a:r>
            <a:r>
              <a:rPr lang="de-DE" sz="1800" dirty="0" err="1"/>
              <a:t>including</a:t>
            </a:r>
            <a:r>
              <a:rPr lang="de-DE" sz="1800" dirty="0"/>
              <a:t> 1650 </a:t>
            </a:r>
            <a:r>
              <a:rPr lang="de-DE" sz="1800" dirty="0" err="1"/>
              <a:t>pts</a:t>
            </a:r>
            <a:r>
              <a:rPr lang="de-DE" sz="1800" dirty="0"/>
              <a:t> </a:t>
            </a:r>
            <a:r>
              <a:rPr lang="de-DE" sz="1800" dirty="0" err="1"/>
              <a:t>showed</a:t>
            </a:r>
            <a:r>
              <a:rPr lang="de-DE" sz="1800" dirty="0"/>
              <a:t> </a:t>
            </a:r>
            <a:r>
              <a:rPr lang="de-DE" sz="1800" dirty="0" err="1"/>
              <a:t>no</a:t>
            </a:r>
            <a:r>
              <a:rPr lang="de-DE" sz="1800" dirty="0"/>
              <a:t> </a:t>
            </a:r>
            <a:r>
              <a:rPr lang="de-DE" sz="1800" dirty="0" err="1"/>
              <a:t>benefit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b="1" dirty="0" err="1"/>
              <a:t>weekly</a:t>
            </a:r>
            <a:r>
              <a:rPr lang="de-DE" sz="1800" b="1" dirty="0"/>
              <a:t> RM </a:t>
            </a:r>
            <a:r>
              <a:rPr lang="de-DE" sz="1800" b="1" dirty="0" err="1"/>
              <a:t>using</a:t>
            </a:r>
            <a:r>
              <a:rPr lang="de-DE" sz="1800" b="1" dirty="0"/>
              <a:t> </a:t>
            </a:r>
            <a:r>
              <a:rPr lang="de-DE" sz="1800" b="1" dirty="0" err="1"/>
              <a:t>single</a:t>
            </a:r>
            <a:r>
              <a:rPr lang="de-DE" sz="1800" b="1" dirty="0"/>
              <a:t> </a:t>
            </a:r>
            <a:r>
              <a:rPr lang="de-DE" sz="1800" b="1" dirty="0" err="1"/>
              <a:t>parameter</a:t>
            </a:r>
            <a:r>
              <a:rPr lang="de-DE" sz="1800" b="1" dirty="0"/>
              <a:t> HF </a:t>
            </a:r>
            <a:r>
              <a:rPr lang="de-DE" sz="1800" b="1" dirty="0" err="1"/>
              <a:t>monitoring</a:t>
            </a:r>
            <a:endParaRPr lang="de-DE" sz="1800" b="1" dirty="0"/>
          </a:p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sz="1800" dirty="0"/>
              <a:t>Primary </a:t>
            </a:r>
            <a:r>
              <a:rPr lang="de-DE" sz="1800" dirty="0" err="1"/>
              <a:t>Endpoint</a:t>
            </a:r>
            <a:r>
              <a:rPr lang="de-DE" sz="1800" dirty="0"/>
              <a:t> (</a:t>
            </a:r>
            <a:r>
              <a:rPr lang="de-DE" sz="1800" dirty="0" err="1"/>
              <a:t>death</a:t>
            </a:r>
            <a:r>
              <a:rPr lang="de-DE" sz="1800" dirty="0"/>
              <a:t> </a:t>
            </a:r>
            <a:r>
              <a:rPr lang="de-DE" sz="1800" dirty="0" err="1"/>
              <a:t>or</a:t>
            </a:r>
            <a:r>
              <a:rPr lang="de-DE" sz="1800" dirty="0"/>
              <a:t> CV </a:t>
            </a:r>
            <a:r>
              <a:rPr lang="de-DE" sz="1800" dirty="0" err="1"/>
              <a:t>hospitalization</a:t>
            </a:r>
            <a:r>
              <a:rPr lang="de-DE" sz="1800" dirty="0"/>
              <a:t>) </a:t>
            </a:r>
            <a:r>
              <a:rPr lang="de-DE" sz="1800" dirty="0" err="1"/>
              <a:t>occurred</a:t>
            </a:r>
            <a:r>
              <a:rPr lang="de-DE" sz="1800" dirty="0"/>
              <a:t> in 42.4 vs. 40.8%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658F380-3CF3-8F44-BF92-7E0FDB340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970" y="4359120"/>
            <a:ext cx="49657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4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778768-6265-824F-B441-0B171BDDF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Differences</a:t>
            </a:r>
            <a:r>
              <a:rPr lang="de-DE" dirty="0"/>
              <a:t> in RM </a:t>
            </a:r>
            <a:r>
              <a:rPr lang="de-DE" dirty="0" err="1"/>
              <a:t>systems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9E3EEF4-289E-8F47-81BA-D3EF0545E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84" y="1555797"/>
            <a:ext cx="8498004" cy="4203558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AA9C24BA-5C37-2644-82E4-2D5D142F4F98}"/>
              </a:ext>
            </a:extLst>
          </p:cNvPr>
          <p:cNvSpPr/>
          <p:nvPr/>
        </p:nvSpPr>
        <p:spPr>
          <a:xfrm>
            <a:off x="1358984" y="4067033"/>
            <a:ext cx="8498004" cy="2320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17DAD6B-D23A-FF44-B627-579507F3F9D3}"/>
              </a:ext>
            </a:extLst>
          </p:cNvPr>
          <p:cNvSpPr txBox="1"/>
          <p:nvPr/>
        </p:nvSpPr>
        <p:spPr>
          <a:xfrm>
            <a:off x="1358984" y="6074011"/>
            <a:ext cx="8498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Differences</a:t>
            </a:r>
            <a:r>
              <a:rPr lang="de-DE" b="1" dirty="0"/>
              <a:t> in RM </a:t>
            </a:r>
            <a:r>
              <a:rPr lang="de-DE" b="1" dirty="0" err="1"/>
              <a:t>portals</a:t>
            </a:r>
            <a:r>
              <a:rPr lang="de-DE" dirty="0"/>
              <a:t>: </a:t>
            </a:r>
            <a:r>
              <a:rPr lang="de-DE" dirty="0" err="1"/>
              <a:t>daily</a:t>
            </a:r>
            <a:r>
              <a:rPr lang="de-DE" dirty="0"/>
              <a:t> </a:t>
            </a:r>
            <a:r>
              <a:rPr lang="de-DE" dirty="0" err="1"/>
              <a:t>transmission</a:t>
            </a:r>
            <a:r>
              <a:rPr lang="de-DE" dirty="0"/>
              <a:t>, </a:t>
            </a:r>
            <a:r>
              <a:rPr lang="de-DE" dirty="0" err="1"/>
              <a:t>multiparameter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HF-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vs.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parameter</a:t>
            </a:r>
            <a:r>
              <a:rPr lang="de-DE" dirty="0"/>
              <a:t>, </a:t>
            </a:r>
            <a:r>
              <a:rPr lang="de-DE" dirty="0" err="1"/>
              <a:t>pre-defined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action-events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DAE41A5-BF2B-1D45-BB0A-9C090C42D12B}"/>
              </a:ext>
            </a:extLst>
          </p:cNvPr>
          <p:cNvSpPr/>
          <p:nvPr/>
        </p:nvSpPr>
        <p:spPr>
          <a:xfrm>
            <a:off x="6925456" y="5298723"/>
            <a:ext cx="2931532" cy="4606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06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Mortality</a:t>
            </a:r>
            <a:r>
              <a:rPr lang="de-DE" dirty="0"/>
              <a:t> </a:t>
            </a:r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mode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01699" y="247127"/>
            <a:ext cx="7259638" cy="625475"/>
          </a:xfrm>
          <a:prstGeom prst="rect">
            <a:avLst/>
          </a:prstGeom>
        </p:spPr>
        <p:txBody>
          <a:bodyPr vert="horz" wrap="square" lIns="0" tIns="49769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3200" b="0" cap="none" spc="200" baseline="0">
                <a:solidFill>
                  <a:srgbClr val="616365"/>
                </a:solidFill>
                <a:latin typeface="Calibri"/>
                <a:ea typeface="ＭＳ Ｐゴシック" pitchFamily="80" charset="-128"/>
                <a:cs typeface="Calibri"/>
              </a:defRPr>
            </a:lvl1pPr>
            <a:lvl2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2pPr>
            <a:lvl3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3pPr>
            <a:lvl4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4pPr>
            <a:lvl5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5pPr>
            <a:lvl6pPr marL="497693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6pPr>
            <a:lvl7pPr marL="995384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7pPr>
            <a:lvl8pPr marL="1493076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8pPr>
            <a:lvl9pPr marL="1990769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9pPr>
          </a:lstStyle>
          <a:p>
            <a:endParaRPr lang="en-US" dirty="0"/>
          </a:p>
        </p:txBody>
      </p:sp>
      <p:grpSp>
        <p:nvGrpSpPr>
          <p:cNvPr id="8" name="Gruppieren 5"/>
          <p:cNvGrpSpPr/>
          <p:nvPr/>
        </p:nvGrpSpPr>
        <p:grpSpPr>
          <a:xfrm>
            <a:off x="931287" y="2523066"/>
            <a:ext cx="6031287" cy="4597902"/>
            <a:chOff x="490537" y="1772596"/>
            <a:chExt cx="5292035" cy="4300825"/>
          </a:xfrm>
        </p:grpSpPr>
        <p:grpSp>
          <p:nvGrpSpPr>
            <p:cNvPr id="9" name="Group 2"/>
            <p:cNvGrpSpPr/>
            <p:nvPr/>
          </p:nvGrpSpPr>
          <p:grpSpPr>
            <a:xfrm>
              <a:off x="490537" y="1772596"/>
              <a:ext cx="5292035" cy="4300825"/>
              <a:chOff x="4710313" y="3052014"/>
              <a:chExt cx="4130047" cy="3379755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0313" y="3052014"/>
                <a:ext cx="4130047" cy="33797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18"/>
              <p:cNvSpPr txBox="1"/>
              <p:nvPr/>
            </p:nvSpPr>
            <p:spPr>
              <a:xfrm>
                <a:off x="6485135" y="3733430"/>
                <a:ext cx="703346" cy="219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/>
                  <a:t>-5.3</a:t>
                </a:r>
                <a:endParaRPr lang="en-US" sz="1400" b="1" dirty="0"/>
              </a:p>
            </p:txBody>
          </p:sp>
          <p:sp>
            <p:nvSpPr>
              <p:cNvPr id="13" name="TextBox 19"/>
              <p:cNvSpPr txBox="1"/>
              <p:nvPr/>
            </p:nvSpPr>
            <p:spPr>
              <a:xfrm>
                <a:off x="7528883" y="4092662"/>
                <a:ext cx="703346" cy="219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/>
                  <a:t>0.3</a:t>
                </a:r>
                <a:endParaRPr lang="en-US" sz="1400" b="1" dirty="0"/>
              </a:p>
            </p:txBody>
          </p:sp>
          <p:sp>
            <p:nvSpPr>
              <p:cNvPr id="14" name="TextBox 22"/>
              <p:cNvSpPr txBox="1"/>
              <p:nvPr/>
            </p:nvSpPr>
            <p:spPr>
              <a:xfrm>
                <a:off x="6982358" y="4431602"/>
                <a:ext cx="703346" cy="219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/>
                  <a:t>-1.5</a:t>
                </a:r>
                <a:endParaRPr lang="en-US" sz="1400" b="1" dirty="0"/>
              </a:p>
            </p:txBody>
          </p:sp>
          <p:sp>
            <p:nvSpPr>
              <p:cNvPr id="15" name="TextBox 23"/>
              <p:cNvSpPr txBox="1"/>
              <p:nvPr/>
            </p:nvSpPr>
            <p:spPr>
              <a:xfrm>
                <a:off x="6982358" y="4780311"/>
                <a:ext cx="703346" cy="219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/>
                  <a:t>-1.9</a:t>
                </a:r>
                <a:endParaRPr lang="en-US" sz="1400" b="1" dirty="0"/>
              </a:p>
            </p:txBody>
          </p:sp>
        </p:grpSp>
        <p:sp>
          <p:nvSpPr>
            <p:cNvPr id="10" name="Rechteck 9"/>
            <p:cNvSpPr/>
            <p:nvPr/>
          </p:nvSpPr>
          <p:spPr>
            <a:xfrm>
              <a:off x="4085500" y="2494844"/>
              <a:ext cx="700989" cy="293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6" name="Textfeld 15"/>
          <p:cNvSpPr txBox="1"/>
          <p:nvPr/>
        </p:nvSpPr>
        <p:spPr>
          <a:xfrm>
            <a:off x="1269938" y="1270000"/>
            <a:ext cx="9249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/>
              <a:t>in </a:t>
            </a:r>
            <a:r>
              <a:rPr lang="de-DE" dirty="0" err="1"/>
              <a:t>Biotronik</a:t>
            </a:r>
            <a:r>
              <a:rPr lang="de-DE" dirty="0"/>
              <a:t> remote </a:t>
            </a:r>
            <a:r>
              <a:rPr lang="de-DE" dirty="0" err="1"/>
              <a:t>monitoring</a:t>
            </a:r>
            <a:r>
              <a:rPr lang="de-DE" dirty="0"/>
              <a:t> </a:t>
            </a:r>
            <a:r>
              <a:rPr lang="de-DE" dirty="0" err="1"/>
              <a:t>trials</a:t>
            </a:r>
            <a:r>
              <a:rPr lang="de-DE" dirty="0"/>
              <a:t>: 1.9% absolute </a:t>
            </a:r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all-</a:t>
            </a:r>
            <a:r>
              <a:rPr lang="de-DE" dirty="0" err="1"/>
              <a:t>cause</a:t>
            </a:r>
            <a:r>
              <a:rPr lang="de-DE" dirty="0"/>
              <a:t> </a:t>
            </a:r>
            <a:r>
              <a:rPr lang="de-DE" dirty="0" err="1"/>
              <a:t>mortality</a:t>
            </a:r>
            <a:r>
              <a:rPr lang="de-DE" dirty="0"/>
              <a:t> (p=0.037)</a:t>
            </a:r>
          </a:p>
        </p:txBody>
      </p:sp>
      <p:graphicFrame>
        <p:nvGraphicFramePr>
          <p:cNvPr id="17" name="Tabel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585348"/>
              </p:ext>
            </p:extLst>
          </p:nvPr>
        </p:nvGraphicFramePr>
        <p:xfrm>
          <a:off x="5367601" y="1890183"/>
          <a:ext cx="5113613" cy="19100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51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5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IN-TIME</a:t>
                      </a:r>
                      <a:endParaRPr lang="en-US" sz="18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ECOST</a:t>
                      </a:r>
                      <a:endParaRPr lang="en-US" sz="18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TRUST</a:t>
                      </a:r>
                      <a:endParaRPr lang="en-US" sz="18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Site </a:t>
                      </a:r>
                      <a:r>
                        <a:rPr lang="de-DE" sz="1100" dirty="0" err="1"/>
                        <a:t>selection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26 sites in Germany</a:t>
                      </a:r>
                      <a:r>
                        <a:rPr lang="de-DE" sz="1100" baseline="0" dirty="0"/>
                        <a:t> + 10 </a:t>
                      </a:r>
                      <a:r>
                        <a:rPr lang="de-DE" sz="1100" baseline="0" dirty="0" err="1"/>
                        <a:t>other</a:t>
                      </a:r>
                      <a:r>
                        <a:rPr lang="de-DE" sz="1100" baseline="0" dirty="0"/>
                        <a:t> </a:t>
                      </a:r>
                      <a:r>
                        <a:rPr lang="de-DE" sz="1100" baseline="0" dirty="0" err="1"/>
                        <a:t>sites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43 sites in France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102 sites in USA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Patients included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664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414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1327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2000" marR="7200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   Dual-chamber ICD</a:t>
                      </a:r>
                      <a:endParaRPr lang="en-US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00" marR="36000" marT="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274 (41.3) </a:t>
                      </a:r>
                      <a:endParaRPr lang="en-US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00" marR="36000" marT="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123 (29.7) </a:t>
                      </a:r>
                      <a:endParaRPr lang="en-US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00" marR="36000" marT="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765 (57.6) </a:t>
                      </a:r>
                      <a:endParaRPr lang="en-US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00" marR="36000" marT="0" marB="360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   CRT-D</a:t>
                      </a:r>
                      <a:endParaRPr lang="en-US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00" marR="36000" marT="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390 (58.7) </a:t>
                      </a:r>
                      <a:endParaRPr lang="en-US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00" marR="36000" marT="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0 (0.0) </a:t>
                      </a:r>
                      <a:endParaRPr lang="en-US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00" marR="36000" marT="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0 (0.0) </a:t>
                      </a:r>
                      <a:endParaRPr lang="en-US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00" marR="36000" marT="0" marB="360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6603673" y="4555066"/>
            <a:ext cx="3115579" cy="1200328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tx2">
                    <a:lumMod val="75000"/>
                  </a:schemeClr>
                </a:solidFill>
              </a:rPr>
              <a:t>daily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</a:rPr>
              <a:t> RM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</a:rPr>
              <a:t>reduces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</a:rPr>
              <a:t>mortality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</a:rPr>
              <a:t> in a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</a:rPr>
              <a:t>broad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</a:rPr>
              <a:t>spectrum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</a:rPr>
              <a:t> ICD-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</a:rPr>
              <a:t>pts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7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ung 8"/>
          <p:cNvGrpSpPr/>
          <p:nvPr/>
        </p:nvGrpSpPr>
        <p:grpSpPr>
          <a:xfrm>
            <a:off x="3703829" y="2027465"/>
            <a:ext cx="6600825" cy="4465637"/>
            <a:chOff x="2574882" y="1987022"/>
            <a:chExt cx="6600825" cy="4465637"/>
          </a:xfrm>
        </p:grpSpPr>
        <p:pic>
          <p:nvPicPr>
            <p:cNvPr id="5" name="Picture 11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4882" y="1987022"/>
              <a:ext cx="6600825" cy="4465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9E1B34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6666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" name="Rechteck 1"/>
            <p:cNvSpPr>
              <a:spLocks noChangeArrowheads="1"/>
            </p:cNvSpPr>
            <p:nvPr/>
          </p:nvSpPr>
          <p:spPr bwMode="auto">
            <a:xfrm>
              <a:off x="5916162" y="5724210"/>
              <a:ext cx="621817" cy="3389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feld 6"/>
            <p:cNvSpPr txBox="1"/>
            <p:nvPr/>
          </p:nvSpPr>
          <p:spPr bwMode="auto">
            <a:xfrm>
              <a:off x="6510295" y="5541434"/>
              <a:ext cx="1693863" cy="4429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300" dirty="0">
                  <a:solidFill>
                    <a:schemeClr val="bg1">
                      <a:lumMod val="65000"/>
                    </a:schemeClr>
                  </a:solidFill>
                  <a:latin typeface="DINPro-Regular" pitchFamily="50" charset="0"/>
                  <a:ea typeface="+mn-ea"/>
                </a:rPr>
                <a:t>% </a:t>
              </a:r>
              <a:r>
                <a:rPr lang="de-DE" sz="1300" dirty="0" err="1">
                  <a:solidFill>
                    <a:schemeClr val="bg1">
                      <a:lumMod val="65000"/>
                    </a:schemeClr>
                  </a:solidFill>
                  <a:latin typeface="DINPro-Regular" pitchFamily="50" charset="0"/>
                  <a:ea typeface="+mn-ea"/>
                </a:rPr>
                <a:t>BiV</a:t>
              </a:r>
              <a:r>
                <a:rPr lang="de-DE" sz="1300" dirty="0">
                  <a:solidFill>
                    <a:schemeClr val="bg1">
                      <a:lumMod val="65000"/>
                    </a:schemeClr>
                  </a:solidFill>
                  <a:latin typeface="DINPro-Regular" pitchFamily="50" charset="0"/>
                  <a:ea typeface="+mn-ea"/>
                </a:rPr>
                <a:t> </a:t>
              </a:r>
              <a:r>
                <a:rPr lang="de-DE" sz="1300" dirty="0" err="1">
                  <a:solidFill>
                    <a:schemeClr val="bg1">
                      <a:lumMod val="65000"/>
                    </a:schemeClr>
                  </a:solidFill>
                  <a:latin typeface="DINPro-Regular" pitchFamily="50" charset="0"/>
                  <a:ea typeface="+mn-ea"/>
                </a:rPr>
                <a:t>pacing</a:t>
              </a:r>
              <a:endParaRPr lang="de-DE" sz="1300" dirty="0">
                <a:solidFill>
                  <a:schemeClr val="bg1">
                    <a:lumMod val="65000"/>
                  </a:schemeClr>
                </a:solidFill>
                <a:latin typeface="DINPro-Regular" pitchFamily="50" charset="0"/>
                <a:ea typeface="+mn-ea"/>
              </a:endParaRPr>
            </a:p>
          </p:txBody>
        </p:sp>
      </p:grpSp>
      <p:sp>
        <p:nvSpPr>
          <p:cNvPr id="8" name="Titel 1"/>
          <p:cNvSpPr txBox="1">
            <a:spLocks/>
          </p:cNvSpPr>
          <p:nvPr/>
        </p:nvSpPr>
        <p:spPr>
          <a:xfrm>
            <a:off x="901699" y="247127"/>
            <a:ext cx="7259638" cy="625475"/>
          </a:xfrm>
          <a:prstGeom prst="rect">
            <a:avLst/>
          </a:prstGeom>
        </p:spPr>
        <p:txBody>
          <a:bodyPr/>
          <a:lstStyle>
            <a:lvl1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3200" b="0" cap="none" spc="200" baseline="0">
                <a:solidFill>
                  <a:srgbClr val="616365"/>
                </a:solidFill>
                <a:latin typeface="Calibri"/>
                <a:ea typeface="ＭＳ Ｐゴシック" pitchFamily="80" charset="-128"/>
                <a:cs typeface="Calibri"/>
              </a:defRPr>
            </a:lvl1pPr>
            <a:lvl2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2pPr>
            <a:lvl3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3pPr>
            <a:lvl4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4pPr>
            <a:lvl5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5pPr>
            <a:lvl6pPr marL="497693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6pPr>
            <a:lvl7pPr marL="995384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7pPr>
            <a:lvl8pPr marL="1493076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8pPr>
            <a:lvl9pPr marL="1990769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9pPr>
          </a:lstStyle>
          <a:p>
            <a:r>
              <a:rPr lang="de-DE" dirty="0"/>
              <a:t>RM: </a:t>
            </a:r>
            <a:r>
              <a:rPr lang="de-DE" sz="2800" dirty="0" err="1"/>
              <a:t>disease</a:t>
            </a:r>
            <a:r>
              <a:rPr lang="de-DE" sz="2800" dirty="0"/>
              <a:t> </a:t>
            </a:r>
            <a:r>
              <a:rPr lang="de-DE" sz="2800" dirty="0" err="1"/>
              <a:t>specific</a:t>
            </a:r>
            <a:r>
              <a:rPr lang="de-DE" sz="2800" dirty="0"/>
              <a:t> </a:t>
            </a:r>
            <a:r>
              <a:rPr lang="de-DE" sz="2800" dirty="0" err="1"/>
              <a:t>events</a:t>
            </a:r>
            <a:r>
              <a:rPr lang="de-DE" sz="2800" dirty="0"/>
              <a:t> - HF Monitor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901699" y="1143654"/>
            <a:ext cx="9449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Biological </a:t>
            </a:r>
            <a:r>
              <a:rPr lang="de-DE" b="1" dirty="0" err="1"/>
              <a:t>monitoring</a:t>
            </a:r>
            <a:r>
              <a:rPr lang="de-DE" b="1" dirty="0"/>
              <a:t>/</a:t>
            </a:r>
            <a:r>
              <a:rPr lang="de-DE" b="1" dirty="0" err="1"/>
              <a:t>monitoring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disease</a:t>
            </a:r>
            <a:r>
              <a:rPr lang="de-DE" b="1" dirty="0"/>
              <a:t> </a:t>
            </a:r>
            <a:r>
              <a:rPr lang="de-DE" b="1" dirty="0" err="1"/>
              <a:t>state</a:t>
            </a:r>
            <a:r>
              <a:rPr lang="de-DE" dirty="0"/>
              <a:t>: </a:t>
            </a:r>
          </a:p>
          <a:p>
            <a:r>
              <a:rPr lang="de-DE" dirty="0"/>
              <a:t>Multiparameter Heart </a:t>
            </a:r>
            <a:r>
              <a:rPr lang="de-DE" dirty="0" err="1"/>
              <a:t>Failure</a:t>
            </a:r>
            <a:r>
              <a:rPr lang="de-DE" dirty="0"/>
              <a:t> Monitor - </a:t>
            </a:r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clinical</a:t>
            </a:r>
            <a:r>
              <a:rPr lang="de-DE" dirty="0"/>
              <a:t> HF </a:t>
            </a:r>
            <a:r>
              <a:rPr lang="de-DE" dirty="0" err="1"/>
              <a:t>parameters</a:t>
            </a:r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918240"/>
              </p:ext>
            </p:extLst>
          </p:nvPr>
        </p:nvGraphicFramePr>
        <p:xfrm>
          <a:off x="641431" y="2259416"/>
          <a:ext cx="3162850" cy="352044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740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Worsening</a:t>
                      </a:r>
                      <a:r>
                        <a:rPr lang="de-DE" dirty="0"/>
                        <a:t> HF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Pt </a:t>
                      </a:r>
                      <a:r>
                        <a:rPr lang="de-DE" dirty="0" err="1"/>
                        <a:t>activity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ym typeface="Wingdings"/>
                        </a:rPr>
                        <a:t>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AF </a:t>
                      </a:r>
                      <a:r>
                        <a:rPr lang="de-DE" dirty="0" err="1"/>
                        <a:t>burden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ym typeface="Wingdings"/>
                        </a:rPr>
                        <a:t>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V-rate </a:t>
                      </a:r>
                      <a:r>
                        <a:rPr lang="de-DE" dirty="0" err="1"/>
                        <a:t>during</a:t>
                      </a:r>
                      <a:r>
                        <a:rPr lang="de-DE" dirty="0"/>
                        <a:t> 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ym typeface="Wingdings"/>
                        </a:rPr>
                        <a:t>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% </a:t>
                      </a:r>
                      <a:r>
                        <a:rPr lang="de-DE" dirty="0" err="1"/>
                        <a:t>BiV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pacing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ym typeface="Wingdings"/>
                        </a:rPr>
                        <a:t>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HR </a:t>
                      </a:r>
                      <a:r>
                        <a:rPr lang="de-DE" dirty="0" err="1"/>
                        <a:t>variability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ym typeface="Wingdings"/>
                        </a:rPr>
                        <a:t>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Mean</a:t>
                      </a:r>
                      <a:r>
                        <a:rPr lang="de-DE" dirty="0"/>
                        <a:t> 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ym typeface="Wingdings"/>
                        </a:rPr>
                        <a:t>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34CF1E21-7855-9F40-B58A-E5967DB38B00}"/>
              </a:ext>
            </a:extLst>
          </p:cNvPr>
          <p:cNvSpPr txBox="1"/>
          <p:nvPr/>
        </p:nvSpPr>
        <p:spPr>
          <a:xfrm>
            <a:off x="2602381" y="6652416"/>
            <a:ext cx="5963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Set </a:t>
            </a:r>
            <a:r>
              <a:rPr lang="de-DE" b="1" dirty="0" err="1"/>
              <a:t>of</a:t>
            </a:r>
            <a:r>
              <a:rPr lang="de-DE" b="1" dirty="0"/>
              <a:t> RM </a:t>
            </a:r>
            <a:r>
              <a:rPr lang="de-DE" b="1" dirty="0" err="1"/>
              <a:t>parameters</a:t>
            </a:r>
            <a:r>
              <a:rPr lang="de-DE" b="1" dirty="0"/>
              <a:t> </a:t>
            </a:r>
            <a:r>
              <a:rPr lang="de-DE" b="1" dirty="0" err="1"/>
              <a:t>relates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disease</a:t>
            </a:r>
            <a:r>
              <a:rPr lang="de-DE" b="1" dirty="0"/>
              <a:t> </a:t>
            </a:r>
            <a:r>
              <a:rPr lang="de-DE" b="1" dirty="0" err="1"/>
              <a:t>state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61274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RCT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mortality</a:t>
            </a:r>
            <a:r>
              <a:rPr lang="de-DE" dirty="0"/>
              <a:t> – </a:t>
            </a:r>
            <a:r>
              <a:rPr lang="de-DE" dirty="0" err="1"/>
              <a:t>daily</a:t>
            </a:r>
            <a:r>
              <a:rPr lang="de-DE" dirty="0"/>
              <a:t> RM</a:t>
            </a:r>
          </a:p>
        </p:txBody>
      </p:sp>
      <p:grpSp>
        <p:nvGrpSpPr>
          <p:cNvPr id="10" name="Gruppieren 1"/>
          <p:cNvGrpSpPr/>
          <p:nvPr/>
        </p:nvGrpSpPr>
        <p:grpSpPr>
          <a:xfrm>
            <a:off x="901699" y="4452662"/>
            <a:ext cx="9160309" cy="2355854"/>
            <a:chOff x="716452" y="2625280"/>
            <a:chExt cx="5799325" cy="1301606"/>
          </a:xfrm>
        </p:grpSpPr>
        <p:sp>
          <p:nvSpPr>
            <p:cNvPr id="26" name="Rechteck 25"/>
            <p:cNvSpPr/>
            <p:nvPr/>
          </p:nvSpPr>
          <p:spPr>
            <a:xfrm>
              <a:off x="733028" y="2625280"/>
              <a:ext cx="5777310" cy="34167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000000"/>
                </a:solidFill>
              </a:endParaRPr>
            </a:p>
          </p:txBody>
        </p:sp>
        <p:cxnSp>
          <p:nvCxnSpPr>
            <p:cNvPr id="27" name="Gerade Verbindung 26"/>
            <p:cNvCxnSpPr/>
            <p:nvPr/>
          </p:nvCxnSpPr>
          <p:spPr>
            <a:xfrm>
              <a:off x="716452" y="3452034"/>
              <a:ext cx="5799325" cy="1161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/>
          </p:nvCxnSpPr>
          <p:spPr>
            <a:xfrm>
              <a:off x="733425" y="3926886"/>
              <a:ext cx="577691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>
              <a:off x="724166" y="2966953"/>
              <a:ext cx="578617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>
              <a:off x="716452" y="2625280"/>
              <a:ext cx="5793886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feld 10"/>
          <p:cNvSpPr txBox="1"/>
          <p:nvPr/>
        </p:nvSpPr>
        <p:spPr>
          <a:xfrm>
            <a:off x="933943" y="5326626"/>
            <a:ext cx="2612994" cy="373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All-cause mortality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921074" y="6060013"/>
            <a:ext cx="3030791" cy="644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All-cause mortality or</a:t>
            </a:r>
          </a:p>
          <a:p>
            <a:r>
              <a:rPr lang="en-US" sz="1800" dirty="0"/>
              <a:t>WHF hospitalization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545491" y="5230192"/>
            <a:ext cx="1605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>
                <a:solidFill>
                  <a:srgbClr val="002060"/>
                </a:solidFill>
              </a:defRPr>
            </a:lvl1pPr>
          </a:lstStyle>
          <a:p>
            <a:r>
              <a:rPr lang="en-US" sz="3200" dirty="0"/>
              <a:t>38%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545490" y="6093350"/>
            <a:ext cx="1605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>
                <a:solidFill>
                  <a:srgbClr val="002060"/>
                </a:solidFill>
              </a:defRPr>
            </a:lvl1pPr>
          </a:lstStyle>
          <a:p>
            <a:r>
              <a:rPr lang="en-US" sz="3200" dirty="0"/>
              <a:t>36%</a:t>
            </a:r>
          </a:p>
        </p:txBody>
      </p:sp>
      <p:sp>
        <p:nvSpPr>
          <p:cNvPr id="15" name="Rechteck 14"/>
          <p:cNvSpPr/>
          <p:nvPr/>
        </p:nvSpPr>
        <p:spPr>
          <a:xfrm>
            <a:off x="901699" y="4430750"/>
            <a:ext cx="2207982" cy="644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solidFill>
                  <a:schemeClr val="bg1"/>
                </a:solidFill>
              </a:rPr>
              <a:t>Clinical endpoint</a:t>
            </a:r>
          </a:p>
          <a:p>
            <a:r>
              <a:rPr lang="en-US" sz="1800" dirty="0">
                <a:solidFill>
                  <a:schemeClr val="bg1"/>
                </a:solidFill>
              </a:rPr>
              <a:t>(at 12 months)</a:t>
            </a:r>
          </a:p>
        </p:txBody>
      </p:sp>
      <p:sp>
        <p:nvSpPr>
          <p:cNvPr id="16" name="Rechteck 15"/>
          <p:cNvSpPr/>
          <p:nvPr/>
        </p:nvSpPr>
        <p:spPr>
          <a:xfrm>
            <a:off x="4202855" y="4435678"/>
            <a:ext cx="2001788" cy="644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solidFill>
                  <a:schemeClr val="bg1"/>
                </a:solidFill>
              </a:rPr>
              <a:t>relative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risk reduction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914233" y="5230192"/>
            <a:ext cx="1605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1.9% 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909518" y="6092331"/>
            <a:ext cx="1612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5.6% </a:t>
            </a:r>
          </a:p>
        </p:txBody>
      </p:sp>
      <p:sp>
        <p:nvSpPr>
          <p:cNvPr id="19" name="Rechteck 18"/>
          <p:cNvSpPr/>
          <p:nvPr/>
        </p:nvSpPr>
        <p:spPr>
          <a:xfrm>
            <a:off x="6475804" y="4452662"/>
            <a:ext cx="2001786" cy="644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solidFill>
                  <a:schemeClr val="bg1"/>
                </a:solidFill>
              </a:rPr>
              <a:t>absolute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risk reduction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8538785" y="5392391"/>
            <a:ext cx="1472647" cy="305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2060"/>
                </a:solidFill>
              </a:rPr>
              <a:t>p&lt;0.05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8532657" y="6228095"/>
            <a:ext cx="1478775" cy="305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2060"/>
                </a:solidFill>
              </a:rPr>
              <a:t>p&lt;0.01</a:t>
            </a:r>
          </a:p>
        </p:txBody>
      </p:sp>
      <p:sp>
        <p:nvSpPr>
          <p:cNvPr id="22" name="Pfeil nach unten 21"/>
          <p:cNvSpPr/>
          <p:nvPr/>
        </p:nvSpPr>
        <p:spPr>
          <a:xfrm>
            <a:off x="6559935" y="5256311"/>
            <a:ext cx="489141" cy="577628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3" name="Pfeil nach unten 22"/>
          <p:cNvSpPr/>
          <p:nvPr/>
        </p:nvSpPr>
        <p:spPr>
          <a:xfrm>
            <a:off x="6575567" y="6156700"/>
            <a:ext cx="489141" cy="577628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4" name="Pfeil nach unten 23"/>
          <p:cNvSpPr/>
          <p:nvPr/>
        </p:nvSpPr>
        <p:spPr>
          <a:xfrm>
            <a:off x="4238486" y="5256311"/>
            <a:ext cx="489141" cy="577628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5" name="Pfeil nach unten 24"/>
          <p:cNvSpPr/>
          <p:nvPr/>
        </p:nvSpPr>
        <p:spPr>
          <a:xfrm>
            <a:off x="4254118" y="6156700"/>
            <a:ext cx="489141" cy="577628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1" name="Textfeld 30"/>
          <p:cNvSpPr txBox="1"/>
          <p:nvPr/>
        </p:nvSpPr>
        <p:spPr>
          <a:xfrm>
            <a:off x="4545490" y="1434720"/>
            <a:ext cx="57481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/>
              <a:t>Daily </a:t>
            </a:r>
            <a:r>
              <a:rPr lang="de-DE" dirty="0" err="1"/>
              <a:t>transmitting</a:t>
            </a:r>
            <a:r>
              <a:rPr lang="de-DE" dirty="0"/>
              <a:t> RM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associated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significant</a:t>
            </a:r>
            <a:r>
              <a:rPr lang="de-DE" dirty="0"/>
              <a:t> </a:t>
            </a:r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cause</a:t>
            </a:r>
            <a:r>
              <a:rPr lang="de-DE" dirty="0"/>
              <a:t> </a:t>
            </a:r>
            <a:r>
              <a:rPr lang="de-DE" dirty="0" err="1"/>
              <a:t>mortality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combined</a:t>
            </a:r>
            <a:r>
              <a:rPr lang="de-DE" dirty="0"/>
              <a:t> </a:t>
            </a:r>
            <a:r>
              <a:rPr lang="de-DE" dirty="0" err="1"/>
              <a:t>endpoints</a:t>
            </a:r>
            <a:endParaRPr lang="de-DE" dirty="0"/>
          </a:p>
          <a:p>
            <a:pPr marL="342900" indent="-3429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/>
              <a:t>Clinical </a:t>
            </a:r>
            <a:r>
              <a:rPr lang="de-DE" dirty="0" err="1"/>
              <a:t>benefit</a:t>
            </a:r>
            <a:r>
              <a:rPr lang="de-DE" dirty="0"/>
              <a:t> </a:t>
            </a:r>
            <a:r>
              <a:rPr lang="de-DE" dirty="0" err="1"/>
              <a:t>mainly</a:t>
            </a:r>
            <a:r>
              <a:rPr lang="de-DE" dirty="0"/>
              <a:t> </a:t>
            </a:r>
            <a:r>
              <a:rPr lang="de-DE" dirty="0" err="1"/>
              <a:t>driven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prevention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heart</a:t>
            </a:r>
            <a:r>
              <a:rPr lang="de-DE" dirty="0"/>
              <a:t> </a:t>
            </a:r>
            <a:r>
              <a:rPr lang="de-DE" dirty="0" err="1"/>
              <a:t>failure</a:t>
            </a:r>
            <a:r>
              <a:rPr lang="de-DE" dirty="0"/>
              <a:t> </a:t>
            </a:r>
            <a:r>
              <a:rPr lang="de-DE" dirty="0" err="1"/>
              <a:t>exacerbation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61B9B3A-8048-1D4D-AEF6-948FB1EB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68" y="1238057"/>
            <a:ext cx="3576845" cy="272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91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01699" y="247127"/>
            <a:ext cx="7259638" cy="625475"/>
          </a:xfrm>
          <a:prstGeom prst="rect">
            <a:avLst/>
          </a:prstGeom>
        </p:spPr>
        <p:txBody>
          <a:bodyPr/>
          <a:lstStyle>
            <a:lvl1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3200" b="0" cap="none" spc="200" baseline="0">
                <a:solidFill>
                  <a:srgbClr val="616365"/>
                </a:solidFill>
                <a:latin typeface="Calibri"/>
                <a:ea typeface="ＭＳ Ｐゴシック" pitchFamily="80" charset="-128"/>
                <a:cs typeface="Calibri"/>
              </a:defRPr>
            </a:lvl1pPr>
            <a:lvl2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2pPr>
            <a:lvl3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3pPr>
            <a:lvl4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4pPr>
            <a:lvl5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5pPr>
            <a:lvl6pPr marL="497693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6pPr>
            <a:lvl7pPr marL="995384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7pPr>
            <a:lvl8pPr marL="1493076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8pPr>
            <a:lvl9pPr marL="1990769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9pPr>
          </a:lstStyle>
          <a:p>
            <a:r>
              <a:rPr lang="de-DE" dirty="0"/>
              <a:t>Case # 2: </a:t>
            </a:r>
            <a:r>
              <a:rPr lang="de-DE" sz="2800" dirty="0"/>
              <a:t>Heart </a:t>
            </a:r>
            <a:r>
              <a:rPr lang="de-DE" sz="2800" dirty="0" err="1"/>
              <a:t>Failure</a:t>
            </a:r>
            <a:r>
              <a:rPr lang="de-DE" sz="2800" dirty="0"/>
              <a:t> </a:t>
            </a:r>
            <a:r>
              <a:rPr lang="de-DE" sz="2800" dirty="0" err="1"/>
              <a:t>Worsening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083679" y="1439333"/>
            <a:ext cx="441938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/>
              <a:t>Male </a:t>
            </a:r>
            <a:r>
              <a:rPr lang="de-DE" dirty="0" err="1"/>
              <a:t>Pts</a:t>
            </a:r>
            <a:r>
              <a:rPr lang="de-DE" dirty="0"/>
              <a:t>, ICM, EF 28%, LBBB-QRS = 170ms </a:t>
            </a:r>
          </a:p>
          <a:p>
            <a:pPr marL="342900" indent="-34290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hx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atrial</a:t>
            </a:r>
            <a:r>
              <a:rPr lang="de-DE" dirty="0"/>
              <a:t> </a:t>
            </a:r>
            <a:r>
              <a:rPr lang="de-DE" dirty="0" err="1"/>
              <a:t>arrhythmia</a:t>
            </a:r>
            <a:endParaRPr lang="de-DE" dirty="0"/>
          </a:p>
          <a:p>
            <a:pPr marL="342900" indent="-34290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 err="1"/>
              <a:t>primary</a:t>
            </a:r>
            <a:r>
              <a:rPr lang="de-DE" dirty="0"/>
              <a:t> </a:t>
            </a:r>
            <a:r>
              <a:rPr lang="de-DE" dirty="0" err="1"/>
              <a:t>prophylaxis</a:t>
            </a:r>
            <a:r>
              <a:rPr lang="de-DE" dirty="0"/>
              <a:t> ICD</a:t>
            </a:r>
          </a:p>
          <a:p>
            <a:pPr marL="342900" indent="-34290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/>
              <a:t>12/2016 CRT-D (</a:t>
            </a:r>
            <a:r>
              <a:rPr lang="de-DE" dirty="0" err="1"/>
              <a:t>Iforia</a:t>
            </a:r>
            <a:r>
              <a:rPr lang="de-DE" dirty="0"/>
              <a:t> 5 HF-T)</a:t>
            </a:r>
          </a:p>
        </p:txBody>
      </p:sp>
      <p:pic>
        <p:nvPicPr>
          <p:cNvPr id="7" name="Bild 6" descr="Voila_Capture 2017-05-29_08-40-38_nach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472" y="1109133"/>
            <a:ext cx="4673600" cy="54356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839745" y="4419600"/>
            <a:ext cx="2658402" cy="265853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08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01699" y="247127"/>
            <a:ext cx="7259638" cy="625475"/>
          </a:xfrm>
          <a:prstGeom prst="rect">
            <a:avLst/>
          </a:prstGeom>
        </p:spPr>
        <p:txBody>
          <a:bodyPr/>
          <a:lstStyle>
            <a:lvl1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3200" b="0" cap="none" spc="200" baseline="0">
                <a:solidFill>
                  <a:srgbClr val="616365"/>
                </a:solidFill>
                <a:latin typeface="Calibri"/>
                <a:ea typeface="ＭＳ Ｐゴシック" pitchFamily="80" charset="-128"/>
                <a:cs typeface="Calibri"/>
              </a:defRPr>
            </a:lvl1pPr>
            <a:lvl2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2pPr>
            <a:lvl3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3pPr>
            <a:lvl4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4pPr>
            <a:lvl5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5pPr>
            <a:lvl6pPr marL="497693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6pPr>
            <a:lvl7pPr marL="995384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7pPr>
            <a:lvl8pPr marL="1493076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8pPr>
            <a:lvl9pPr marL="1990769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9pPr>
          </a:lstStyle>
          <a:p>
            <a:r>
              <a:rPr lang="de-DE" dirty="0"/>
              <a:t>Case # 2: </a:t>
            </a:r>
            <a:r>
              <a:rPr lang="de-DE" sz="2800" dirty="0"/>
              <a:t>Heart </a:t>
            </a:r>
            <a:r>
              <a:rPr lang="de-DE" sz="2800" dirty="0" err="1"/>
              <a:t>Failure</a:t>
            </a:r>
            <a:r>
              <a:rPr lang="de-DE" sz="2800" dirty="0"/>
              <a:t> </a:t>
            </a:r>
            <a:r>
              <a:rPr lang="de-DE" sz="2800" dirty="0" err="1"/>
              <a:t>Worsening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5824778" y="1913467"/>
            <a:ext cx="401300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/>
              <a:t>Pt </a:t>
            </a:r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dyspnea</a:t>
            </a:r>
            <a:r>
              <a:rPr lang="de-DE" dirty="0"/>
              <a:t>, </a:t>
            </a:r>
            <a:r>
              <a:rPr lang="de-DE" dirty="0" err="1"/>
              <a:t>specifically</a:t>
            </a:r>
            <a:r>
              <a:rPr lang="de-DE" dirty="0"/>
              <a:t> on </a:t>
            </a:r>
            <a:r>
              <a:rPr lang="de-DE" dirty="0" err="1"/>
              <a:t>exertion</a:t>
            </a:r>
            <a:r>
              <a:rPr lang="de-DE" dirty="0"/>
              <a:t> </a:t>
            </a:r>
          </a:p>
          <a:p>
            <a:pPr marL="342900" indent="-34290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 err="1"/>
              <a:t>daily</a:t>
            </a:r>
            <a:r>
              <a:rPr lang="de-DE" dirty="0"/>
              <a:t> RM </a:t>
            </a:r>
            <a:r>
              <a:rPr lang="de-DE" dirty="0" err="1"/>
              <a:t>indicated</a:t>
            </a:r>
            <a:r>
              <a:rPr lang="de-DE" dirty="0"/>
              <a:t> </a:t>
            </a:r>
            <a:r>
              <a:rPr lang="de-DE" dirty="0" err="1"/>
              <a:t>onset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AF (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diagnosis</a:t>
            </a:r>
            <a:r>
              <a:rPr lang="de-DE" dirty="0"/>
              <a:t>)</a:t>
            </a:r>
          </a:p>
          <a:p>
            <a:pPr marL="342900" indent="-34290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/>
              <a:t>OAC was </a:t>
            </a:r>
            <a:r>
              <a:rPr lang="de-DE" dirty="0" err="1"/>
              <a:t>initiated</a:t>
            </a:r>
            <a:endParaRPr lang="de-DE" dirty="0"/>
          </a:p>
          <a:p>
            <a:pPr marL="342900" indent="-34290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 err="1"/>
              <a:t>Cardioversion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early</a:t>
            </a:r>
            <a:r>
              <a:rPr lang="de-DE" dirty="0"/>
              <a:t> </a:t>
            </a:r>
            <a:r>
              <a:rPr lang="de-DE" dirty="0" err="1"/>
              <a:t>relapse</a:t>
            </a:r>
            <a:endParaRPr lang="de-DE" dirty="0"/>
          </a:p>
          <a:p>
            <a:pPr marL="342900" indent="-34290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dirty="0"/>
              <a:t>AF </a:t>
            </a:r>
            <a:r>
              <a:rPr lang="de-DE" dirty="0" err="1"/>
              <a:t>ablation</a:t>
            </a:r>
            <a:r>
              <a:rPr lang="de-DE" dirty="0"/>
              <a:t> was </a:t>
            </a:r>
            <a:r>
              <a:rPr lang="de-DE" dirty="0" err="1"/>
              <a:t>performed</a:t>
            </a:r>
            <a:endParaRPr lang="de-DE" dirty="0"/>
          </a:p>
        </p:txBody>
      </p:sp>
      <p:pic>
        <p:nvPicPr>
          <p:cNvPr id="5" name="Bild 4" descr="HF monitor A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77"/>
          <a:stretch/>
        </p:blipFill>
        <p:spPr>
          <a:xfrm>
            <a:off x="2108646" y="1100667"/>
            <a:ext cx="2937237" cy="58864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06377" y="4123270"/>
            <a:ext cx="15898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atrial</a:t>
            </a:r>
            <a:r>
              <a:rPr lang="de-DE" sz="1600" dirty="0"/>
              <a:t> </a:t>
            </a:r>
            <a:r>
              <a:rPr lang="de-DE" sz="1600" dirty="0" err="1"/>
              <a:t>arrhythmia</a:t>
            </a:r>
            <a:r>
              <a:rPr lang="de-DE" sz="1600" dirty="0"/>
              <a:t> </a:t>
            </a:r>
          </a:p>
          <a:p>
            <a:r>
              <a:rPr lang="de-DE" sz="1600" dirty="0" err="1"/>
              <a:t>burden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406377" y="3577170"/>
            <a:ext cx="1195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pt</a:t>
            </a:r>
            <a:r>
              <a:rPr lang="de-DE" sz="1600" dirty="0"/>
              <a:t> </a:t>
            </a:r>
            <a:r>
              <a:rPr lang="de-DE" sz="1600" dirty="0" err="1"/>
              <a:t>activity</a:t>
            </a:r>
            <a:r>
              <a:rPr lang="de-DE" sz="1600" dirty="0"/>
              <a:t>/d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06377" y="2230970"/>
            <a:ext cx="1538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mean</a:t>
            </a:r>
            <a:r>
              <a:rPr lang="de-DE" sz="1600" dirty="0"/>
              <a:t> </a:t>
            </a:r>
            <a:r>
              <a:rPr lang="de-DE" sz="1600" dirty="0" err="1"/>
              <a:t>heart</a:t>
            </a:r>
            <a:r>
              <a:rPr lang="de-DE" sz="1600" dirty="0"/>
              <a:t> rate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06377" y="1545170"/>
            <a:ext cx="1215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% </a:t>
            </a:r>
            <a:r>
              <a:rPr lang="de-DE" sz="1600" dirty="0" err="1"/>
              <a:t>biv</a:t>
            </a:r>
            <a:r>
              <a:rPr lang="de-DE" sz="1600" dirty="0"/>
              <a:t> </a:t>
            </a:r>
            <a:r>
              <a:rPr lang="de-DE" sz="1600" dirty="0" err="1"/>
              <a:t>pacing</a:t>
            </a:r>
            <a:endParaRPr lang="de-DE" sz="1600" dirty="0"/>
          </a:p>
        </p:txBody>
      </p:sp>
      <p:sp>
        <p:nvSpPr>
          <p:cNvPr id="12" name="Textfeld 11"/>
          <p:cNvSpPr txBox="1"/>
          <p:nvPr/>
        </p:nvSpPr>
        <p:spPr>
          <a:xfrm>
            <a:off x="406377" y="6282270"/>
            <a:ext cx="1698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thorax</a:t>
            </a:r>
            <a:r>
              <a:rPr lang="de-DE" sz="1600" dirty="0"/>
              <a:t> </a:t>
            </a:r>
            <a:r>
              <a:rPr lang="de-DE" sz="1600" dirty="0" err="1"/>
              <a:t>impedance</a:t>
            </a:r>
            <a:endParaRPr lang="de-DE" sz="16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80BF38C-8D45-9445-87B5-8A53DB5B0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516" y="3649969"/>
            <a:ext cx="5330879" cy="297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0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NES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113" y="1089556"/>
            <a:ext cx="4897552" cy="608647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725303" y="4669367"/>
            <a:ext cx="110066" cy="93133"/>
          </a:xfrm>
          <a:prstGeom prst="ellipse">
            <a:avLst/>
          </a:prstGeom>
          <a:noFill/>
          <a:ln w="5715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mit Pfeil 7"/>
          <p:cNvCxnSpPr>
            <a:endCxn id="7" idx="7"/>
          </p:cNvCxnSpPr>
          <p:nvPr/>
        </p:nvCxnSpPr>
        <p:spPr>
          <a:xfrm flipH="1">
            <a:off x="3819250" y="4546600"/>
            <a:ext cx="45753" cy="136406"/>
          </a:xfrm>
          <a:prstGeom prst="straightConnector1">
            <a:avLst/>
          </a:prstGeom>
          <a:ln w="190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>
            <a:endCxn id="7" idx="3"/>
          </p:cNvCxnSpPr>
          <p:nvPr/>
        </p:nvCxnSpPr>
        <p:spPr>
          <a:xfrm flipV="1">
            <a:off x="3721069" y="4748861"/>
            <a:ext cx="20353" cy="644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>
            <a:endCxn id="7" idx="4"/>
          </p:cNvCxnSpPr>
          <p:nvPr/>
        </p:nvCxnSpPr>
        <p:spPr>
          <a:xfrm flipH="1" flipV="1">
            <a:off x="3780336" y="4762500"/>
            <a:ext cx="8467" cy="1735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>
            <a:endCxn id="7" idx="6"/>
          </p:cNvCxnSpPr>
          <p:nvPr/>
        </p:nvCxnSpPr>
        <p:spPr>
          <a:xfrm flipH="1">
            <a:off x="3835369" y="4550833"/>
            <a:ext cx="198967" cy="1651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endCxn id="7" idx="2"/>
          </p:cNvCxnSpPr>
          <p:nvPr/>
        </p:nvCxnSpPr>
        <p:spPr>
          <a:xfrm>
            <a:off x="3509403" y="4572000"/>
            <a:ext cx="215900" cy="143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>
            <a:endCxn id="7" idx="5"/>
          </p:cNvCxnSpPr>
          <p:nvPr/>
        </p:nvCxnSpPr>
        <p:spPr>
          <a:xfrm flipH="1" flipV="1">
            <a:off x="3819250" y="4748861"/>
            <a:ext cx="600319" cy="2507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endCxn id="7" idx="4"/>
          </p:cNvCxnSpPr>
          <p:nvPr/>
        </p:nvCxnSpPr>
        <p:spPr>
          <a:xfrm flipV="1">
            <a:off x="3644869" y="4762500"/>
            <a:ext cx="135467" cy="355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>
            <a:endCxn id="7" idx="4"/>
          </p:cNvCxnSpPr>
          <p:nvPr/>
        </p:nvCxnSpPr>
        <p:spPr>
          <a:xfrm flipV="1">
            <a:off x="3691436" y="4762500"/>
            <a:ext cx="88900" cy="482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endCxn id="7" idx="2"/>
          </p:cNvCxnSpPr>
          <p:nvPr/>
        </p:nvCxnSpPr>
        <p:spPr>
          <a:xfrm>
            <a:off x="2218236" y="4032250"/>
            <a:ext cx="1507067" cy="6836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endCxn id="7" idx="1"/>
          </p:cNvCxnSpPr>
          <p:nvPr/>
        </p:nvCxnSpPr>
        <p:spPr>
          <a:xfrm>
            <a:off x="2396036" y="3835400"/>
            <a:ext cx="1345386" cy="8476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endCxn id="7" idx="3"/>
          </p:cNvCxnSpPr>
          <p:nvPr/>
        </p:nvCxnSpPr>
        <p:spPr>
          <a:xfrm>
            <a:off x="2332536" y="4381500"/>
            <a:ext cx="1408886" cy="3673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endCxn id="7" idx="3"/>
          </p:cNvCxnSpPr>
          <p:nvPr/>
        </p:nvCxnSpPr>
        <p:spPr>
          <a:xfrm>
            <a:off x="2548436" y="4679950"/>
            <a:ext cx="1192986" cy="689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endCxn id="7" idx="2"/>
          </p:cNvCxnSpPr>
          <p:nvPr/>
        </p:nvCxnSpPr>
        <p:spPr>
          <a:xfrm>
            <a:off x="2370636" y="3987800"/>
            <a:ext cx="1354667" cy="7281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endCxn id="7" idx="3"/>
          </p:cNvCxnSpPr>
          <p:nvPr/>
        </p:nvCxnSpPr>
        <p:spPr>
          <a:xfrm flipV="1">
            <a:off x="3221536" y="4748861"/>
            <a:ext cx="519886" cy="1279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endCxn id="7" idx="0"/>
          </p:cNvCxnSpPr>
          <p:nvPr/>
        </p:nvCxnSpPr>
        <p:spPr>
          <a:xfrm flipH="1">
            <a:off x="3780336" y="4400550"/>
            <a:ext cx="88900" cy="268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endCxn id="7" idx="5"/>
          </p:cNvCxnSpPr>
          <p:nvPr/>
        </p:nvCxnSpPr>
        <p:spPr>
          <a:xfrm flipH="1" flipV="1">
            <a:off x="3819250" y="4748861"/>
            <a:ext cx="519886" cy="7311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endCxn id="7" idx="4"/>
          </p:cNvCxnSpPr>
          <p:nvPr/>
        </p:nvCxnSpPr>
        <p:spPr>
          <a:xfrm flipH="1" flipV="1">
            <a:off x="3780336" y="4762500"/>
            <a:ext cx="215900" cy="514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endCxn id="7" idx="0"/>
          </p:cNvCxnSpPr>
          <p:nvPr/>
        </p:nvCxnSpPr>
        <p:spPr>
          <a:xfrm>
            <a:off x="3640636" y="3835400"/>
            <a:ext cx="139700" cy="833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endCxn id="7" idx="2"/>
          </p:cNvCxnSpPr>
          <p:nvPr/>
        </p:nvCxnSpPr>
        <p:spPr>
          <a:xfrm>
            <a:off x="2237286" y="4251325"/>
            <a:ext cx="1488017" cy="4646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endCxn id="7" idx="1"/>
          </p:cNvCxnSpPr>
          <p:nvPr/>
        </p:nvCxnSpPr>
        <p:spPr>
          <a:xfrm>
            <a:off x="2603469" y="4068233"/>
            <a:ext cx="1137953" cy="6147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>
            <a:endCxn id="7" idx="2"/>
          </p:cNvCxnSpPr>
          <p:nvPr/>
        </p:nvCxnSpPr>
        <p:spPr>
          <a:xfrm>
            <a:off x="2565369" y="4296833"/>
            <a:ext cx="1159934" cy="4191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>
            <a:endCxn id="7" idx="6"/>
          </p:cNvCxnSpPr>
          <p:nvPr/>
        </p:nvCxnSpPr>
        <p:spPr>
          <a:xfrm flipH="1" flipV="1">
            <a:off x="3835369" y="4715934"/>
            <a:ext cx="478367" cy="888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endCxn id="7" idx="3"/>
          </p:cNvCxnSpPr>
          <p:nvPr/>
        </p:nvCxnSpPr>
        <p:spPr>
          <a:xfrm flipV="1">
            <a:off x="2929310" y="4748861"/>
            <a:ext cx="812112" cy="7036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>
            <a:endCxn id="7" idx="3"/>
          </p:cNvCxnSpPr>
          <p:nvPr/>
        </p:nvCxnSpPr>
        <p:spPr>
          <a:xfrm flipV="1">
            <a:off x="3253286" y="4748861"/>
            <a:ext cx="488136" cy="1004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endCxn id="7" idx="3"/>
          </p:cNvCxnSpPr>
          <p:nvPr/>
        </p:nvCxnSpPr>
        <p:spPr>
          <a:xfrm flipV="1">
            <a:off x="3018336" y="4748861"/>
            <a:ext cx="723086" cy="10486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>
            <a:endCxn id="7" idx="1"/>
          </p:cNvCxnSpPr>
          <p:nvPr/>
        </p:nvCxnSpPr>
        <p:spPr>
          <a:xfrm>
            <a:off x="3450136" y="3981450"/>
            <a:ext cx="291286" cy="7015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endCxn id="7" idx="1"/>
          </p:cNvCxnSpPr>
          <p:nvPr/>
        </p:nvCxnSpPr>
        <p:spPr>
          <a:xfrm>
            <a:off x="3062786" y="3397250"/>
            <a:ext cx="678636" cy="12857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>
            <a:endCxn id="7" idx="1"/>
          </p:cNvCxnSpPr>
          <p:nvPr/>
        </p:nvCxnSpPr>
        <p:spPr>
          <a:xfrm>
            <a:off x="2681786" y="3702050"/>
            <a:ext cx="1059636" cy="9809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endCxn id="7" idx="4"/>
          </p:cNvCxnSpPr>
          <p:nvPr/>
        </p:nvCxnSpPr>
        <p:spPr>
          <a:xfrm flipV="1">
            <a:off x="3583486" y="4762500"/>
            <a:ext cx="196850" cy="654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>
            <a:endCxn id="7" idx="5"/>
          </p:cNvCxnSpPr>
          <p:nvPr/>
        </p:nvCxnSpPr>
        <p:spPr>
          <a:xfrm flipH="1" flipV="1">
            <a:off x="3819250" y="4748861"/>
            <a:ext cx="881836" cy="4454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>
            <a:endCxn id="7" idx="3"/>
          </p:cNvCxnSpPr>
          <p:nvPr/>
        </p:nvCxnSpPr>
        <p:spPr>
          <a:xfrm flipV="1">
            <a:off x="3263853" y="4748861"/>
            <a:ext cx="477569" cy="2507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>
            <a:endCxn id="7" idx="1"/>
          </p:cNvCxnSpPr>
          <p:nvPr/>
        </p:nvCxnSpPr>
        <p:spPr>
          <a:xfrm>
            <a:off x="2370636" y="3771900"/>
            <a:ext cx="1370786" cy="9111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>
            <a:endCxn id="7" idx="6"/>
          </p:cNvCxnSpPr>
          <p:nvPr/>
        </p:nvCxnSpPr>
        <p:spPr>
          <a:xfrm flipH="1" flipV="1">
            <a:off x="3835369" y="4715934"/>
            <a:ext cx="745069" cy="2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>
            <a:endCxn id="7" idx="5"/>
          </p:cNvCxnSpPr>
          <p:nvPr/>
        </p:nvCxnSpPr>
        <p:spPr>
          <a:xfrm flipH="1" flipV="1">
            <a:off x="3819250" y="4748861"/>
            <a:ext cx="244704" cy="178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>
            <a:endCxn id="7" idx="0"/>
          </p:cNvCxnSpPr>
          <p:nvPr/>
        </p:nvCxnSpPr>
        <p:spPr>
          <a:xfrm flipH="1">
            <a:off x="3780336" y="3835400"/>
            <a:ext cx="25400" cy="833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>
            <a:endCxn id="7" idx="6"/>
          </p:cNvCxnSpPr>
          <p:nvPr/>
        </p:nvCxnSpPr>
        <p:spPr>
          <a:xfrm flipH="1">
            <a:off x="3835369" y="4491567"/>
            <a:ext cx="495284" cy="2243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/>
          <p:cNvCxnSpPr>
            <a:endCxn id="7" idx="0"/>
          </p:cNvCxnSpPr>
          <p:nvPr/>
        </p:nvCxnSpPr>
        <p:spPr>
          <a:xfrm>
            <a:off x="3200369" y="3246967"/>
            <a:ext cx="579967" cy="142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>
            <a:endCxn id="7" idx="5"/>
          </p:cNvCxnSpPr>
          <p:nvPr/>
        </p:nvCxnSpPr>
        <p:spPr>
          <a:xfrm flipH="1" flipV="1">
            <a:off x="3819250" y="4748861"/>
            <a:ext cx="456386" cy="10656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/>
          <p:cNvCxnSpPr>
            <a:endCxn id="7" idx="6"/>
          </p:cNvCxnSpPr>
          <p:nvPr/>
        </p:nvCxnSpPr>
        <p:spPr>
          <a:xfrm flipH="1" flipV="1">
            <a:off x="3835369" y="4715934"/>
            <a:ext cx="825485" cy="258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/>
          <p:cNvCxnSpPr>
            <a:endCxn id="7" idx="5"/>
          </p:cNvCxnSpPr>
          <p:nvPr/>
        </p:nvCxnSpPr>
        <p:spPr>
          <a:xfrm flipH="1" flipV="1">
            <a:off x="3819250" y="4748861"/>
            <a:ext cx="335720" cy="5089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/>
          <p:cNvCxnSpPr>
            <a:endCxn id="7" idx="4"/>
          </p:cNvCxnSpPr>
          <p:nvPr/>
        </p:nvCxnSpPr>
        <p:spPr>
          <a:xfrm flipV="1">
            <a:off x="3585587" y="4762500"/>
            <a:ext cx="194749" cy="11133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mit Pfeil 58"/>
          <p:cNvCxnSpPr>
            <a:endCxn id="7" idx="4"/>
          </p:cNvCxnSpPr>
          <p:nvPr/>
        </p:nvCxnSpPr>
        <p:spPr>
          <a:xfrm flipV="1">
            <a:off x="3356987" y="4762500"/>
            <a:ext cx="423349" cy="1181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mit Pfeil 61"/>
          <p:cNvCxnSpPr>
            <a:endCxn id="7" idx="4"/>
          </p:cNvCxnSpPr>
          <p:nvPr/>
        </p:nvCxnSpPr>
        <p:spPr>
          <a:xfrm flipH="1" flipV="1">
            <a:off x="3780336" y="4762500"/>
            <a:ext cx="660384" cy="1562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/>
        </p:nvSpPr>
        <p:spPr>
          <a:xfrm>
            <a:off x="3928325" y="4165590"/>
            <a:ext cx="1919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Bad Neustadt</a:t>
            </a:r>
          </a:p>
        </p:txBody>
      </p:sp>
      <p:cxnSp>
        <p:nvCxnSpPr>
          <p:cNvPr id="52" name="Gerade Verbindung mit Pfeil 51"/>
          <p:cNvCxnSpPr>
            <a:endCxn id="7" idx="3"/>
          </p:cNvCxnSpPr>
          <p:nvPr/>
        </p:nvCxnSpPr>
        <p:spPr>
          <a:xfrm flipV="1">
            <a:off x="2624532" y="4748861"/>
            <a:ext cx="1116890" cy="5936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/>
          <p:cNvCxnSpPr>
            <a:endCxn id="7" idx="4"/>
          </p:cNvCxnSpPr>
          <p:nvPr/>
        </p:nvCxnSpPr>
        <p:spPr>
          <a:xfrm flipH="1" flipV="1">
            <a:off x="3780336" y="4762500"/>
            <a:ext cx="177784" cy="7048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/>
          <p:cNvCxnSpPr>
            <a:endCxn id="7" idx="3"/>
          </p:cNvCxnSpPr>
          <p:nvPr/>
        </p:nvCxnSpPr>
        <p:spPr>
          <a:xfrm flipV="1">
            <a:off x="3314653" y="4748861"/>
            <a:ext cx="426769" cy="2761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/>
          <p:cNvCxnSpPr>
            <a:endCxn id="7" idx="7"/>
          </p:cNvCxnSpPr>
          <p:nvPr/>
        </p:nvCxnSpPr>
        <p:spPr>
          <a:xfrm flipH="1">
            <a:off x="3819250" y="3302000"/>
            <a:ext cx="143103" cy="13810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/>
          <p:cNvCxnSpPr>
            <a:endCxn id="7" idx="1"/>
          </p:cNvCxnSpPr>
          <p:nvPr/>
        </p:nvCxnSpPr>
        <p:spPr>
          <a:xfrm>
            <a:off x="2074287" y="3920067"/>
            <a:ext cx="1667135" cy="7629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752CD707-878A-BD4C-9EED-FA9C38B0E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511" y="2428496"/>
            <a:ext cx="3993651" cy="225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85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01699" y="247127"/>
            <a:ext cx="7259638" cy="625475"/>
          </a:xfrm>
          <a:prstGeom prst="rect">
            <a:avLst/>
          </a:prstGeom>
        </p:spPr>
        <p:txBody>
          <a:bodyPr/>
          <a:lstStyle>
            <a:lvl1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3200" b="0" cap="none" spc="200" baseline="0">
                <a:solidFill>
                  <a:srgbClr val="616365"/>
                </a:solidFill>
                <a:latin typeface="Calibri"/>
                <a:ea typeface="ＭＳ Ｐゴシック" pitchFamily="80" charset="-128"/>
                <a:cs typeface="Calibri"/>
              </a:defRPr>
            </a:lvl1pPr>
            <a:lvl2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2pPr>
            <a:lvl3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3pPr>
            <a:lvl4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4pPr>
            <a:lvl5pPr algn="l" defTabSz="496827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  <a:cs typeface="Calibri" pitchFamily="86" charset="0"/>
              </a:defRPr>
            </a:lvl5pPr>
            <a:lvl6pPr marL="497693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6pPr>
            <a:lvl7pPr marL="995384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7pPr>
            <a:lvl8pPr marL="1493076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8pPr>
            <a:lvl9pPr marL="1990769" algn="l" defTabSz="497693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294252"/>
                </a:solidFill>
                <a:latin typeface="Calibri" pitchFamily="80" charset="0"/>
                <a:ea typeface="ＭＳ Ｐゴシック" pitchFamily="80" charset="-128"/>
              </a:defRPr>
            </a:lvl9pPr>
          </a:lstStyle>
          <a:p>
            <a:r>
              <a:rPr lang="de-DE" dirty="0"/>
              <a:t>Case # 2: </a:t>
            </a:r>
            <a:r>
              <a:rPr lang="de-DE" sz="2800" dirty="0"/>
              <a:t>Heart </a:t>
            </a:r>
            <a:r>
              <a:rPr lang="de-DE" sz="2800" dirty="0" err="1"/>
              <a:t>Failure</a:t>
            </a:r>
            <a:r>
              <a:rPr lang="de-DE" sz="2800" dirty="0"/>
              <a:t> </a:t>
            </a:r>
            <a:r>
              <a:rPr lang="de-DE" sz="2800" dirty="0" err="1"/>
              <a:t>Worsening</a:t>
            </a:r>
            <a:endParaRPr lang="de-DE" dirty="0"/>
          </a:p>
        </p:txBody>
      </p:sp>
      <p:pic>
        <p:nvPicPr>
          <p:cNvPr id="5" name="Bild 4" descr="HF monitor A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77"/>
          <a:stretch/>
        </p:blipFill>
        <p:spPr>
          <a:xfrm>
            <a:off x="2108646" y="1100667"/>
            <a:ext cx="2937237" cy="5886450"/>
          </a:xfrm>
          <a:prstGeom prst="rect">
            <a:avLst/>
          </a:prstGeom>
        </p:spPr>
      </p:pic>
      <p:pic>
        <p:nvPicPr>
          <p:cNvPr id="2" name="Bild 1" descr="HF monitor A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927" y="1100666"/>
            <a:ext cx="5473249" cy="589280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06377" y="4123270"/>
            <a:ext cx="15898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atrial</a:t>
            </a:r>
            <a:r>
              <a:rPr lang="de-DE" sz="1600" dirty="0"/>
              <a:t> </a:t>
            </a:r>
            <a:r>
              <a:rPr lang="de-DE" sz="1600" dirty="0" err="1"/>
              <a:t>arrhythmia</a:t>
            </a:r>
            <a:r>
              <a:rPr lang="de-DE" sz="1600" dirty="0"/>
              <a:t> </a:t>
            </a:r>
          </a:p>
          <a:p>
            <a:r>
              <a:rPr lang="de-DE" sz="1600" dirty="0" err="1"/>
              <a:t>burden</a:t>
            </a:r>
            <a:endParaRPr lang="de-DE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406377" y="3577170"/>
            <a:ext cx="1195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pt</a:t>
            </a:r>
            <a:r>
              <a:rPr lang="de-DE" sz="1600" dirty="0"/>
              <a:t> </a:t>
            </a:r>
            <a:r>
              <a:rPr lang="de-DE" sz="1600" dirty="0" err="1"/>
              <a:t>activity</a:t>
            </a:r>
            <a:r>
              <a:rPr lang="de-DE" sz="1600" dirty="0"/>
              <a:t>/d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06377" y="2230970"/>
            <a:ext cx="1538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mean</a:t>
            </a:r>
            <a:r>
              <a:rPr lang="de-DE" sz="1600" dirty="0"/>
              <a:t> </a:t>
            </a:r>
            <a:r>
              <a:rPr lang="de-DE" sz="1600" dirty="0" err="1"/>
              <a:t>heart</a:t>
            </a:r>
            <a:r>
              <a:rPr lang="de-DE" sz="1600" dirty="0"/>
              <a:t> rate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06377" y="1545170"/>
            <a:ext cx="1215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% </a:t>
            </a:r>
            <a:r>
              <a:rPr lang="de-DE" sz="1600" dirty="0" err="1"/>
              <a:t>biv</a:t>
            </a:r>
            <a:r>
              <a:rPr lang="de-DE" sz="1600" dirty="0"/>
              <a:t> </a:t>
            </a:r>
            <a:r>
              <a:rPr lang="de-DE" sz="1600" dirty="0" err="1"/>
              <a:t>pacing</a:t>
            </a:r>
            <a:endParaRPr lang="de-DE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406377" y="6282270"/>
            <a:ext cx="1698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thorax</a:t>
            </a:r>
            <a:r>
              <a:rPr lang="de-DE" sz="1600" dirty="0"/>
              <a:t> </a:t>
            </a:r>
            <a:r>
              <a:rPr lang="de-DE" sz="1600" dirty="0" err="1"/>
              <a:t>impedance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363054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F53BA-C7BE-9B4E-998E-6BB03A762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Implantable</a:t>
            </a:r>
            <a:r>
              <a:rPr lang="de-DE" dirty="0"/>
              <a:t> Loop Recorders</a:t>
            </a:r>
            <a:br>
              <a:rPr lang="de-DE" dirty="0"/>
            </a:b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90F7BC7-1E4A-BA4A-9243-F91C4FBDFD6D}"/>
              </a:ext>
            </a:extLst>
          </p:cNvPr>
          <p:cNvSpPr txBox="1"/>
          <p:nvPr/>
        </p:nvSpPr>
        <p:spPr>
          <a:xfrm>
            <a:off x="681896" y="1945480"/>
            <a:ext cx="602134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de-DE" dirty="0"/>
              <a:t>15%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strokes</a:t>
            </a:r>
            <a:r>
              <a:rPr lang="de-DE" dirty="0"/>
              <a:t> </a:t>
            </a:r>
            <a:r>
              <a:rPr lang="de-DE" dirty="0" err="1"/>
              <a:t>attributed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AF, 20 </a:t>
            </a:r>
            <a:r>
              <a:rPr lang="de-DE" dirty="0" err="1"/>
              <a:t>to</a:t>
            </a:r>
            <a:r>
              <a:rPr lang="de-DE" dirty="0"/>
              <a:t> 30%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ischemic</a:t>
            </a:r>
            <a:r>
              <a:rPr lang="de-DE" dirty="0"/>
              <a:t> </a:t>
            </a:r>
            <a:r>
              <a:rPr lang="de-DE" dirty="0" err="1"/>
              <a:t>strokes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cryptogenic</a:t>
            </a:r>
            <a:r>
              <a:rPr lang="de-DE" dirty="0"/>
              <a:t> (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detected</a:t>
            </a:r>
            <a:r>
              <a:rPr lang="de-DE" dirty="0"/>
              <a:t> </a:t>
            </a:r>
            <a:r>
              <a:rPr lang="de-DE" dirty="0" err="1"/>
              <a:t>aetiology</a:t>
            </a:r>
            <a:r>
              <a:rPr lang="de-DE" dirty="0"/>
              <a:t>)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de-DE" dirty="0" err="1"/>
              <a:t>Implantable</a:t>
            </a:r>
            <a:r>
              <a:rPr lang="de-DE" dirty="0"/>
              <a:t> </a:t>
            </a:r>
            <a:r>
              <a:rPr lang="de-DE" dirty="0" err="1"/>
              <a:t>Cardiac</a:t>
            </a:r>
            <a:r>
              <a:rPr lang="de-DE" dirty="0"/>
              <a:t> Monitors (ILR = </a:t>
            </a:r>
            <a:r>
              <a:rPr lang="de-DE" dirty="0" err="1"/>
              <a:t>implantable</a:t>
            </a:r>
            <a:r>
              <a:rPr lang="de-DE" dirty="0"/>
              <a:t> </a:t>
            </a:r>
            <a:r>
              <a:rPr lang="de-DE" dirty="0" err="1"/>
              <a:t>loop</a:t>
            </a:r>
            <a:r>
              <a:rPr lang="de-DE" dirty="0"/>
              <a:t> </a:t>
            </a:r>
            <a:r>
              <a:rPr lang="de-DE" dirty="0" err="1"/>
              <a:t>recorders</a:t>
            </a:r>
            <a:r>
              <a:rPr lang="de-DE" dirty="0"/>
              <a:t>)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identified</a:t>
            </a:r>
            <a:r>
              <a:rPr lang="de-DE" dirty="0"/>
              <a:t> AF in 17 </a:t>
            </a:r>
            <a:r>
              <a:rPr lang="de-DE" dirty="0" err="1"/>
              <a:t>to</a:t>
            </a:r>
            <a:r>
              <a:rPr lang="de-DE" dirty="0"/>
              <a:t> 27.3%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patients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BA79E62-4D29-3E46-BF7D-F309686778BE}"/>
              </a:ext>
            </a:extLst>
          </p:cNvPr>
          <p:cNvSpPr txBox="1"/>
          <p:nvPr/>
        </p:nvSpPr>
        <p:spPr>
          <a:xfrm>
            <a:off x="139311" y="7248333"/>
            <a:ext cx="10495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Camm</a:t>
            </a:r>
            <a:r>
              <a:rPr lang="de-DE" sz="1200" dirty="0"/>
              <a:t>, </a:t>
            </a:r>
            <a:r>
              <a:rPr lang="de-DE" sz="1200" dirty="0" err="1"/>
              <a:t>Arr&amp;Electrophys</a:t>
            </a:r>
            <a:r>
              <a:rPr lang="de-DE" sz="1200" dirty="0"/>
              <a:t> 2014; </a:t>
            </a:r>
            <a:r>
              <a:rPr lang="de-DE" sz="1200" dirty="0" err="1"/>
              <a:t>Savelieva</a:t>
            </a:r>
            <a:r>
              <a:rPr lang="de-DE" sz="1200" dirty="0"/>
              <a:t> et al., JICE 2013; </a:t>
            </a:r>
            <a:r>
              <a:rPr lang="de-DE" sz="1200" dirty="0" err="1"/>
              <a:t>Cotter</a:t>
            </a:r>
            <a:r>
              <a:rPr lang="de-DE" sz="1200" dirty="0"/>
              <a:t> et al., </a:t>
            </a:r>
            <a:r>
              <a:rPr lang="de-DE" sz="1200" dirty="0" err="1"/>
              <a:t>Neurology</a:t>
            </a:r>
            <a:r>
              <a:rPr lang="de-DE" sz="1200" dirty="0"/>
              <a:t> 2013; </a:t>
            </a:r>
            <a:r>
              <a:rPr lang="de-DE" sz="1200" dirty="0" err="1"/>
              <a:t>Etgen</a:t>
            </a:r>
            <a:r>
              <a:rPr lang="de-DE" sz="1200" dirty="0"/>
              <a:t> et al., </a:t>
            </a:r>
            <a:r>
              <a:rPr lang="de-DE" sz="1200" dirty="0" err="1"/>
              <a:t>Stroke</a:t>
            </a:r>
            <a:r>
              <a:rPr lang="de-DE" sz="1200" dirty="0"/>
              <a:t> 2013; Ritter et al., </a:t>
            </a:r>
            <a:r>
              <a:rPr lang="de-DE" sz="1200" dirty="0" err="1"/>
              <a:t>Stroke</a:t>
            </a:r>
            <a:r>
              <a:rPr lang="de-DE" sz="1200" dirty="0"/>
              <a:t> 2013; </a:t>
            </a:r>
            <a:r>
              <a:rPr lang="de-DE" sz="1200" dirty="0" err="1"/>
              <a:t>Seet</a:t>
            </a:r>
            <a:r>
              <a:rPr lang="de-DE" sz="1200" dirty="0"/>
              <a:t> et al., </a:t>
            </a:r>
            <a:r>
              <a:rPr lang="de-DE" sz="1200" dirty="0" err="1"/>
              <a:t>Circulation</a:t>
            </a:r>
            <a:r>
              <a:rPr lang="de-DE" sz="1200" dirty="0"/>
              <a:t> 2011</a:t>
            </a:r>
          </a:p>
        </p:txBody>
      </p:sp>
      <p:pic>
        <p:nvPicPr>
          <p:cNvPr id="8" name="Onlinemedien 8" descr="311e19b4-ee30-473d-9c17-76de79d1a4f8">
            <a:hlinkClick r:id="" action="ppaction://media"/>
            <a:extLst>
              <a:ext uri="{FF2B5EF4-FFF2-40B4-BE49-F238E27FC236}">
                <a16:creationId xmlns:a16="http://schemas.microsoft.com/office/drawing/2014/main" id="{006EA3ED-B7A6-8940-9E21-AF451290A8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885" r="25460" b="11880"/>
          <a:stretch/>
        </p:blipFill>
        <p:spPr>
          <a:xfrm rot="5400000">
            <a:off x="6282026" y="1941558"/>
            <a:ext cx="4261521" cy="325859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C5B139B-495A-C94D-85D4-AC0FB93BF549}"/>
              </a:ext>
            </a:extLst>
          </p:cNvPr>
          <p:cNvSpPr/>
          <p:nvPr/>
        </p:nvSpPr>
        <p:spPr>
          <a:xfrm>
            <a:off x="1591108" y="5943495"/>
            <a:ext cx="7996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de-DE" dirty="0"/>
              <a:t>AF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clinical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: &gt; 60%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patients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asymptomatic</a:t>
            </a:r>
            <a:r>
              <a:rPr lang="de-DE" dirty="0"/>
              <a:t> </a:t>
            </a:r>
            <a:r>
              <a:rPr lang="de-DE" dirty="0" err="1"/>
              <a:t>episodes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4665C61-911E-0E4B-BBC5-429105AB1C92}"/>
              </a:ext>
            </a:extLst>
          </p:cNvPr>
          <p:cNvSpPr txBox="1"/>
          <p:nvPr/>
        </p:nvSpPr>
        <p:spPr>
          <a:xfrm>
            <a:off x="2019035" y="1254638"/>
            <a:ext cx="2964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/>
              <a:t>Cryptogenic</a:t>
            </a:r>
            <a:r>
              <a:rPr lang="de-DE" sz="2800" b="1" dirty="0"/>
              <a:t> </a:t>
            </a:r>
            <a:r>
              <a:rPr lang="de-DE" sz="2800" b="1" dirty="0" err="1"/>
              <a:t>stroke</a:t>
            </a:r>
            <a:endParaRPr lang="de-DE" sz="2800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79F03B-4CB8-DD46-AEFE-03EF9B0CDECC}"/>
              </a:ext>
            </a:extLst>
          </p:cNvPr>
          <p:cNvSpPr txBox="1"/>
          <p:nvPr/>
        </p:nvSpPr>
        <p:spPr>
          <a:xfrm>
            <a:off x="7134871" y="5239949"/>
            <a:ext cx="2555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/>
              <a:t>new</a:t>
            </a:r>
            <a:r>
              <a:rPr lang="de-DE" b="1" dirty="0"/>
              <a:t> </a:t>
            </a:r>
            <a:r>
              <a:rPr lang="de-DE" b="1" dirty="0" err="1"/>
              <a:t>biomonitor</a:t>
            </a:r>
            <a:r>
              <a:rPr lang="de-DE" b="1" dirty="0"/>
              <a:t> III</a:t>
            </a:r>
          </a:p>
        </p:txBody>
      </p:sp>
    </p:spTree>
    <p:extLst>
      <p:ext uri="{BB962C8B-B14F-4D97-AF65-F5344CB8AC3E}">
        <p14:creationId xmlns:p14="http://schemas.microsoft.com/office/powerpoint/2010/main" val="260756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4890A1-F9B4-EF4B-AF29-B6A8854A6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Case # 3: ILR in </a:t>
            </a:r>
            <a:r>
              <a:rPr lang="de-DE" dirty="0" err="1"/>
              <a:t>cryptogenic</a:t>
            </a:r>
            <a:r>
              <a:rPr lang="de-DE" dirty="0"/>
              <a:t> </a:t>
            </a:r>
            <a:r>
              <a:rPr lang="de-DE" dirty="0" err="1"/>
              <a:t>stroke</a:t>
            </a:r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E683701-8C58-5142-9655-C12C710FFAA3}"/>
              </a:ext>
            </a:extLst>
          </p:cNvPr>
          <p:cNvGrpSpPr/>
          <p:nvPr/>
        </p:nvGrpSpPr>
        <p:grpSpPr>
          <a:xfrm>
            <a:off x="1146968" y="1202478"/>
            <a:ext cx="3242151" cy="5472642"/>
            <a:chOff x="1248569" y="1080558"/>
            <a:chExt cx="2832364" cy="492232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DDC5D71-77C6-0946-9E15-4C97518D4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3790"/>
            <a:stretch/>
          </p:blipFill>
          <p:spPr>
            <a:xfrm>
              <a:off x="1248569" y="1080558"/>
              <a:ext cx="2832364" cy="1601682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B89D219-545F-364B-92EE-2BF95B903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5662"/>
            <a:stretch/>
          </p:blipFill>
          <p:spPr>
            <a:xfrm>
              <a:off x="1248569" y="2682240"/>
              <a:ext cx="2832364" cy="3320638"/>
            </a:xfrm>
            <a:prstGeom prst="rect">
              <a:avLst/>
            </a:prstGeom>
          </p:spPr>
        </p:pic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EFB3323A-34C9-D440-B693-B769000DBF1C}"/>
              </a:ext>
            </a:extLst>
          </p:cNvPr>
          <p:cNvSpPr txBox="1"/>
          <p:nvPr/>
        </p:nvSpPr>
        <p:spPr>
          <a:xfrm>
            <a:off x="4965889" y="1261686"/>
            <a:ext cx="4600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7 </a:t>
            </a:r>
            <a:r>
              <a:rPr lang="de-DE" b="1" dirty="0" err="1"/>
              <a:t>months</a:t>
            </a:r>
            <a:r>
              <a:rPr lang="de-DE" b="1" dirty="0"/>
              <a:t> </a:t>
            </a:r>
            <a:r>
              <a:rPr lang="de-DE" b="1" dirty="0" err="1"/>
              <a:t>later</a:t>
            </a:r>
            <a:r>
              <a:rPr lang="de-DE" dirty="0"/>
              <a:t>:</a:t>
            </a:r>
          </a:p>
          <a:p>
            <a:r>
              <a:rPr lang="de-DE" dirty="0"/>
              <a:t>AF-episode </a:t>
            </a:r>
            <a:r>
              <a:rPr lang="de-DE" dirty="0" err="1"/>
              <a:t>based</a:t>
            </a:r>
            <a:r>
              <a:rPr lang="de-DE" dirty="0"/>
              <a:t> on ILR </a:t>
            </a:r>
            <a:r>
              <a:rPr lang="de-DE" dirty="0" err="1"/>
              <a:t>for</a:t>
            </a:r>
            <a:r>
              <a:rPr lang="de-DE" dirty="0"/>
              <a:t> 2h13m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F98BC48-E4CD-D447-961B-CD333686A1BD}"/>
              </a:ext>
            </a:extLst>
          </p:cNvPr>
          <p:cNvCxnSpPr>
            <a:cxnSpLocks/>
            <a:stCxn id="10" idx="2"/>
            <a:endCxn id="13" idx="0"/>
          </p:cNvCxnSpPr>
          <p:nvPr/>
        </p:nvCxnSpPr>
        <p:spPr>
          <a:xfrm>
            <a:off x="7266327" y="2092683"/>
            <a:ext cx="1" cy="7293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30115CDC-ADD2-E04B-BE53-4B2336EDC7F2}"/>
              </a:ext>
            </a:extLst>
          </p:cNvPr>
          <p:cNvSpPr txBox="1"/>
          <p:nvPr/>
        </p:nvSpPr>
        <p:spPr>
          <a:xfrm>
            <a:off x="6145155" y="2822028"/>
            <a:ext cx="2242345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/>
              <a:t>initiation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OAC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2677616-F73E-034A-840D-FB7434A37EE7}"/>
              </a:ext>
            </a:extLst>
          </p:cNvPr>
          <p:cNvSpPr txBox="1"/>
          <p:nvPr/>
        </p:nvSpPr>
        <p:spPr>
          <a:xfrm>
            <a:off x="4949842" y="3911386"/>
            <a:ext cx="473071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Longer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episodes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are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more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likely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to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be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AF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Episode PPV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for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any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detected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AF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episode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&gt; 1h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is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&gt; 90%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Remains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subclinical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AF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per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definition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as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no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EKG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document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2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1C1497-AE1E-A545-9787-3B3ECB7F9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RM in ILRs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CB7B062-6F07-2D4B-AB36-A1BD98AD94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338"/>
          <a:stretch/>
        </p:blipFill>
        <p:spPr>
          <a:xfrm>
            <a:off x="1903863" y="2688228"/>
            <a:ext cx="3411765" cy="27777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1FB149B-8A47-3443-BDCB-68D047469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77"/>
          <a:stretch/>
        </p:blipFill>
        <p:spPr>
          <a:xfrm>
            <a:off x="5582139" y="2783763"/>
            <a:ext cx="3270640" cy="268221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A797694-809E-3C49-A782-B343E8B87C4A}"/>
              </a:ext>
            </a:extLst>
          </p:cNvPr>
          <p:cNvSpPr/>
          <p:nvPr/>
        </p:nvSpPr>
        <p:spPr>
          <a:xfrm>
            <a:off x="1919716" y="2783763"/>
            <a:ext cx="259308" cy="3229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E2827E3-B81D-974A-B526-B5F9C68130F7}"/>
              </a:ext>
            </a:extLst>
          </p:cNvPr>
          <p:cNvSpPr/>
          <p:nvPr/>
        </p:nvSpPr>
        <p:spPr>
          <a:xfrm>
            <a:off x="5557049" y="2772441"/>
            <a:ext cx="259308" cy="3229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EDBFCA9-B6BA-1247-BA2B-66ACD860599C}"/>
              </a:ext>
            </a:extLst>
          </p:cNvPr>
          <p:cNvSpPr txBox="1"/>
          <p:nvPr/>
        </p:nvSpPr>
        <p:spPr>
          <a:xfrm>
            <a:off x="990234" y="1162674"/>
            <a:ext cx="9517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 ILR: RM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early</a:t>
            </a:r>
            <a:r>
              <a:rPr lang="de-DE" dirty="0"/>
              <a:t> </a:t>
            </a:r>
            <a:r>
              <a:rPr lang="de-DE" dirty="0" err="1"/>
              <a:t>detection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 relevant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critical</a:t>
            </a:r>
            <a:r>
              <a:rPr lang="de-DE" dirty="0"/>
              <a:t> but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scarce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58EAB6F-248D-3945-AFE9-3D6F14754DCB}"/>
              </a:ext>
            </a:extLst>
          </p:cNvPr>
          <p:cNvSpPr txBox="1"/>
          <p:nvPr/>
        </p:nvSpPr>
        <p:spPr>
          <a:xfrm>
            <a:off x="2445171" y="1774492"/>
            <a:ext cx="62237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104 </a:t>
            </a:r>
            <a:r>
              <a:rPr lang="de-DE" dirty="0" err="1"/>
              <a:t>pts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ILR (</a:t>
            </a:r>
            <a:r>
              <a:rPr lang="de-DE" dirty="0" err="1"/>
              <a:t>mostly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syncope</a:t>
            </a:r>
            <a:r>
              <a:rPr lang="de-DE" dirty="0"/>
              <a:t> </a:t>
            </a:r>
            <a:r>
              <a:rPr lang="de-DE" dirty="0" err="1"/>
              <a:t>evaluation</a:t>
            </a:r>
            <a:r>
              <a:rPr lang="de-DE" dirty="0"/>
              <a:t>) </a:t>
            </a:r>
          </a:p>
          <a:p>
            <a:pPr algn="ctr"/>
            <a:r>
              <a:rPr lang="de-DE" dirty="0"/>
              <a:t>– </a:t>
            </a:r>
            <a:r>
              <a:rPr lang="de-DE" dirty="0" err="1"/>
              <a:t>retrospective</a:t>
            </a:r>
            <a:r>
              <a:rPr lang="de-DE" dirty="0"/>
              <a:t> </a:t>
            </a:r>
            <a:r>
              <a:rPr lang="de-DE" dirty="0" err="1"/>
              <a:t>observation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B125639-31DF-7B4F-8E1F-F403E1B56D48}"/>
              </a:ext>
            </a:extLst>
          </p:cNvPr>
          <p:cNvSpPr txBox="1"/>
          <p:nvPr/>
        </p:nvSpPr>
        <p:spPr>
          <a:xfrm>
            <a:off x="2231381" y="5528118"/>
            <a:ext cx="670151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/>
              <a:t>In RM vs. IPE (</a:t>
            </a:r>
            <a:r>
              <a:rPr lang="de-DE" dirty="0" err="1"/>
              <a:t>every</a:t>
            </a:r>
            <a:r>
              <a:rPr lang="de-DE" dirty="0"/>
              <a:t> 3 </a:t>
            </a:r>
            <a:r>
              <a:rPr lang="de-DE" dirty="0" err="1"/>
              <a:t>mo</a:t>
            </a:r>
            <a:r>
              <a:rPr lang="de-DE" dirty="0"/>
              <a:t>): </a:t>
            </a:r>
          </a:p>
          <a:p>
            <a:pPr marL="342900" indent="-342900">
              <a:spcBef>
                <a:spcPts val="6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de-DE" dirty="0" err="1"/>
              <a:t>mean</a:t>
            </a:r>
            <a:r>
              <a:rPr lang="de-DE" dirty="0"/>
              <a:t> time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implant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diagnosis</a:t>
            </a:r>
            <a:r>
              <a:rPr lang="de-DE" dirty="0"/>
              <a:t>: 56 vs. 260d</a:t>
            </a:r>
          </a:p>
          <a:p>
            <a:pPr marL="342900" indent="-342900">
              <a:spcBef>
                <a:spcPts val="6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de-DE" dirty="0" err="1"/>
              <a:t>targeted</a:t>
            </a:r>
            <a:r>
              <a:rPr lang="de-DE" dirty="0"/>
              <a:t> </a:t>
            </a:r>
            <a:r>
              <a:rPr lang="de-DE" dirty="0" err="1"/>
              <a:t>treatment</a:t>
            </a:r>
            <a:r>
              <a:rPr lang="de-DE" dirty="0"/>
              <a:t> in RM 186 </a:t>
            </a:r>
            <a:r>
              <a:rPr lang="de-DE" dirty="0" err="1"/>
              <a:t>days</a:t>
            </a:r>
            <a:r>
              <a:rPr lang="de-DE" dirty="0"/>
              <a:t> </a:t>
            </a:r>
            <a:r>
              <a:rPr lang="de-DE" dirty="0" err="1"/>
              <a:t>earlier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1C1AD7C-8B3B-C440-921C-1210E51E026E}"/>
              </a:ext>
            </a:extLst>
          </p:cNvPr>
          <p:cNvSpPr txBox="1"/>
          <p:nvPr/>
        </p:nvSpPr>
        <p:spPr>
          <a:xfrm>
            <a:off x="6182436" y="7206015"/>
            <a:ext cx="4279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/>
              <a:t>Drak-Hernàndez</a:t>
            </a:r>
            <a:r>
              <a:rPr lang="de-DE" sz="1800" dirty="0"/>
              <a:t> et al., </a:t>
            </a:r>
            <a:r>
              <a:rPr lang="de-DE" sz="1800" dirty="0" err="1"/>
              <a:t>Rev</a:t>
            </a:r>
            <a:r>
              <a:rPr lang="de-DE" sz="1800" dirty="0"/>
              <a:t> </a:t>
            </a:r>
            <a:r>
              <a:rPr lang="de-DE" sz="1800" dirty="0" err="1"/>
              <a:t>Esp</a:t>
            </a:r>
            <a:r>
              <a:rPr lang="de-DE" sz="1800" dirty="0"/>
              <a:t> </a:t>
            </a:r>
            <a:r>
              <a:rPr lang="de-DE" sz="1800" dirty="0" err="1"/>
              <a:t>Cardiol</a:t>
            </a:r>
            <a:r>
              <a:rPr lang="de-DE" sz="1800" dirty="0"/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3527796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C6C82A-C51F-4B41-AC33-BB78F8B5A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Case # 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5E61A30-B265-C942-8547-1F95A04C029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959" y="1196839"/>
            <a:ext cx="5760720" cy="58223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B2EC059-A486-9643-989D-16F676553987}"/>
              </a:ext>
            </a:extLst>
          </p:cNvPr>
          <p:cNvSpPr txBox="1"/>
          <p:nvPr/>
        </p:nvSpPr>
        <p:spPr>
          <a:xfrm>
            <a:off x="8412481" y="2581096"/>
            <a:ext cx="1867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54y, </a:t>
            </a:r>
            <a:r>
              <a:rPr lang="de-DE" dirty="0" err="1"/>
              <a:t>cryptogenic</a:t>
            </a:r>
            <a:r>
              <a:rPr lang="de-DE" dirty="0"/>
              <a:t> </a:t>
            </a:r>
            <a:r>
              <a:rPr lang="de-DE" dirty="0" err="1"/>
              <a:t>stroke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6763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Conclusions</a:t>
            </a:r>
            <a:r>
              <a:rPr lang="de-DE" dirty="0"/>
              <a:t> 1</a:t>
            </a:r>
          </a:p>
        </p:txBody>
      </p:sp>
      <p:sp>
        <p:nvSpPr>
          <p:cNvPr id="6" name="Rechteck 5"/>
          <p:cNvSpPr/>
          <p:nvPr/>
        </p:nvSpPr>
        <p:spPr>
          <a:xfrm>
            <a:off x="1268266" y="1496045"/>
            <a:ext cx="9020218" cy="107854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9466" tIns="45686" rIns="91371" bIns="45686" rtlCol="0" anchor="ctr"/>
          <a:lstStyle/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de-DE" b="1" dirty="0">
                <a:solidFill>
                  <a:srgbClr val="000000"/>
                </a:solidFill>
              </a:rPr>
              <a:t>Remote Monitoring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has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converged</a:t>
            </a:r>
            <a:r>
              <a:rPr lang="de-DE" dirty="0">
                <a:solidFill>
                  <a:srgbClr val="000000"/>
                </a:solidFill>
              </a:rPr>
              <a:t> CIED follow-</a:t>
            </a:r>
            <a:r>
              <a:rPr lang="de-DE" dirty="0" err="1">
                <a:solidFill>
                  <a:srgbClr val="000000"/>
                </a:solidFill>
              </a:rPr>
              <a:t>up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to</a:t>
            </a:r>
            <a:r>
              <a:rPr lang="de-DE" dirty="0">
                <a:solidFill>
                  <a:srgbClr val="000000"/>
                </a:solidFill>
              </a:rPr>
              <a:t> an </a:t>
            </a:r>
            <a:r>
              <a:rPr lang="de-DE" dirty="0" err="1">
                <a:solidFill>
                  <a:srgbClr val="000000"/>
                </a:solidFill>
              </a:rPr>
              <a:t>even-based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paradigm</a:t>
            </a:r>
            <a:r>
              <a:rPr lang="de-DE" dirty="0">
                <a:solidFill>
                  <a:srgbClr val="000000"/>
                </a:solidFill>
              </a:rPr>
              <a:t>: </a:t>
            </a:r>
            <a:r>
              <a:rPr lang="de-DE" dirty="0" err="1">
                <a:solidFill>
                  <a:srgbClr val="000000"/>
                </a:solidFill>
              </a:rPr>
              <a:t>reduces</a:t>
            </a:r>
            <a:r>
              <a:rPr lang="de-DE" dirty="0">
                <a:solidFill>
                  <a:srgbClr val="000000"/>
                </a:solidFill>
              </a:rPr>
              <a:t> time </a:t>
            </a:r>
            <a:r>
              <a:rPr lang="de-DE" dirty="0" err="1">
                <a:solidFill>
                  <a:srgbClr val="000000"/>
                </a:solidFill>
              </a:rPr>
              <a:t>from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event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to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action</a:t>
            </a:r>
            <a:r>
              <a:rPr lang="de-DE" dirty="0">
                <a:solidFill>
                  <a:srgbClr val="000000"/>
                </a:solidFill>
              </a:rPr>
              <a:t>, IPEs </a:t>
            </a:r>
            <a:r>
              <a:rPr lang="de-DE" dirty="0" err="1">
                <a:solidFill>
                  <a:srgbClr val="000000"/>
                </a:solidFill>
              </a:rPr>
              <a:t>and</a:t>
            </a:r>
            <a:r>
              <a:rPr lang="de-DE" dirty="0">
                <a:solidFill>
                  <a:srgbClr val="000000"/>
                </a:solidFill>
              </a:rPr>
              <a:t> follow-</a:t>
            </a:r>
            <a:r>
              <a:rPr lang="de-DE" dirty="0" err="1">
                <a:solidFill>
                  <a:srgbClr val="000000"/>
                </a:solidFill>
              </a:rPr>
              <a:t>up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burden</a:t>
            </a:r>
            <a:r>
              <a:rPr lang="de-DE" dirty="0">
                <a:solidFill>
                  <a:srgbClr val="000000"/>
                </a:solidFill>
              </a:rPr>
              <a:t>, </a:t>
            </a:r>
            <a:r>
              <a:rPr lang="de-DE" dirty="0" err="1">
                <a:solidFill>
                  <a:srgbClr val="000000"/>
                </a:solidFill>
              </a:rPr>
              <a:t>reduces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health</a:t>
            </a:r>
            <a:r>
              <a:rPr lang="de-DE" dirty="0">
                <a:solidFill>
                  <a:srgbClr val="000000"/>
                </a:solidFill>
              </a:rPr>
              <a:t>-care </a:t>
            </a:r>
            <a:r>
              <a:rPr lang="de-DE" dirty="0" err="1">
                <a:solidFill>
                  <a:srgbClr val="000000"/>
                </a:solidFill>
              </a:rPr>
              <a:t>cost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268266" y="2906745"/>
            <a:ext cx="9020218" cy="107854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9466" tIns="45686" rIns="91371" bIns="45686" rtlCol="0" anchor="ctr"/>
          <a:lstStyle/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de-DE" b="1" dirty="0">
                <a:solidFill>
                  <a:srgbClr val="000000"/>
                </a:solidFill>
              </a:rPr>
              <a:t>RM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is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helpful</a:t>
            </a:r>
            <a:r>
              <a:rPr lang="de-DE" dirty="0">
                <a:solidFill>
                  <a:srgbClr val="000000"/>
                </a:solidFill>
              </a:rPr>
              <a:t> in </a:t>
            </a:r>
            <a:r>
              <a:rPr lang="de-DE" dirty="0" err="1">
                <a:solidFill>
                  <a:srgbClr val="000000"/>
                </a:solidFill>
              </a:rPr>
              <a:t>closely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monitoring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disease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progression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and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occurrence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relevant </a:t>
            </a:r>
            <a:r>
              <a:rPr lang="de-DE" dirty="0" err="1">
                <a:solidFill>
                  <a:srgbClr val="000000"/>
                </a:solidFill>
              </a:rPr>
              <a:t>arrythmias</a:t>
            </a:r>
            <a:r>
              <a:rPr lang="de-DE" dirty="0">
                <a:solidFill>
                  <a:srgbClr val="000000"/>
                </a:solidFill>
              </a:rPr>
              <a:t> in HF </a:t>
            </a:r>
            <a:r>
              <a:rPr lang="de-DE" dirty="0" err="1">
                <a:solidFill>
                  <a:srgbClr val="000000"/>
                </a:solidFill>
              </a:rPr>
              <a:t>pts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268266" y="4317445"/>
            <a:ext cx="9020218" cy="107854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9466" tIns="45686" rIns="91371" bIns="45686" rtlCol="0" anchor="ctr"/>
          <a:lstStyle/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de-DE" b="1" dirty="0">
                <a:solidFill>
                  <a:srgbClr val="000000"/>
                </a:solidFill>
              </a:rPr>
              <a:t>RM </a:t>
            </a:r>
            <a:r>
              <a:rPr lang="de-DE" dirty="0" err="1">
                <a:solidFill>
                  <a:srgbClr val="000000"/>
                </a:solidFill>
              </a:rPr>
              <a:t>may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reduce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mortality</a:t>
            </a:r>
            <a:r>
              <a:rPr lang="de-DE" dirty="0">
                <a:solidFill>
                  <a:srgbClr val="000000"/>
                </a:solidFill>
              </a:rPr>
              <a:t> in ICD-</a:t>
            </a:r>
            <a:r>
              <a:rPr lang="de-DE" dirty="0" err="1">
                <a:solidFill>
                  <a:srgbClr val="000000"/>
                </a:solidFill>
              </a:rPr>
              <a:t>pts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with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symptomatic</a:t>
            </a:r>
            <a:r>
              <a:rPr lang="de-DE" dirty="0">
                <a:solidFill>
                  <a:srgbClr val="000000"/>
                </a:solidFill>
              </a:rPr>
              <a:t> HF </a:t>
            </a:r>
            <a:r>
              <a:rPr lang="de-DE" dirty="0" err="1">
                <a:solidFill>
                  <a:srgbClr val="000000"/>
                </a:solidFill>
              </a:rPr>
              <a:t>including</a:t>
            </a:r>
            <a:r>
              <a:rPr lang="de-DE" dirty="0">
                <a:solidFill>
                  <a:srgbClr val="000000"/>
                </a:solidFill>
              </a:rPr>
              <a:t> CRT-D-</a:t>
            </a:r>
            <a:r>
              <a:rPr lang="de-DE" dirty="0" err="1">
                <a:solidFill>
                  <a:srgbClr val="000000"/>
                </a:solidFill>
              </a:rPr>
              <a:t>patients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if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daily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transmission</a:t>
            </a:r>
            <a:r>
              <a:rPr lang="de-DE" dirty="0">
                <a:solidFill>
                  <a:srgbClr val="000000"/>
                </a:solidFill>
              </a:rPr>
              <a:t>, </a:t>
            </a:r>
            <a:r>
              <a:rPr lang="de-DE" dirty="0" err="1">
                <a:solidFill>
                  <a:srgbClr val="000000"/>
                </a:solidFill>
              </a:rPr>
              <a:t>multiparameter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monitoring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and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defined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set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clinical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actions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75673" y="1496045"/>
            <a:ext cx="1079999" cy="1080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1" tIns="0" rIns="91371" bIns="0" rtlCol="0" anchor="b"/>
          <a:lstStyle/>
          <a:p>
            <a:pPr algn="ctr"/>
            <a:r>
              <a:rPr lang="de-DE" sz="5400" b="1" dirty="0"/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675673" y="2906745"/>
            <a:ext cx="1079999" cy="1080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1" tIns="0" rIns="91371" bIns="0" rtlCol="0" anchor="b"/>
          <a:lstStyle/>
          <a:p>
            <a:pPr algn="ctr"/>
            <a:r>
              <a:rPr lang="de-DE" sz="5400" b="1" dirty="0"/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675673" y="4317446"/>
            <a:ext cx="1079999" cy="1080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1" tIns="0" rIns="91371" bIns="0" rtlCol="0" anchor="b"/>
          <a:lstStyle/>
          <a:p>
            <a:pPr algn="ctr"/>
            <a:r>
              <a:rPr lang="de-DE" sz="5400" b="1" dirty="0"/>
              <a:t>3</a:t>
            </a:r>
          </a:p>
        </p:txBody>
      </p:sp>
      <p:graphicFrame>
        <p:nvGraphicFramePr>
          <p:cNvPr id="14" name="Tabelle 13"/>
          <p:cNvGraphicFramePr>
            <a:graphicFrameLocks noGrp="1"/>
          </p:cNvGraphicFramePr>
          <p:nvPr/>
        </p:nvGraphicFramePr>
        <p:xfrm>
          <a:off x="2069292" y="5639505"/>
          <a:ext cx="712575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9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9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7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rgbClr val="000000"/>
                          </a:solidFill>
                        </a:rPr>
                        <a:t>Multiparameter </a:t>
                      </a:r>
                      <a:r>
                        <a:rPr lang="de-DE" b="0" dirty="0" err="1">
                          <a:solidFill>
                            <a:srgbClr val="000000"/>
                          </a:solidFill>
                        </a:rPr>
                        <a:t>monitoring</a:t>
                      </a:r>
                      <a:r>
                        <a:rPr lang="de-DE" b="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rgbClr val="000000"/>
                          </a:solidFill>
                        </a:rPr>
                        <a:t>based</a:t>
                      </a:r>
                      <a:r>
                        <a:rPr lang="de-DE" b="0" baseline="0" dirty="0">
                          <a:solidFill>
                            <a:srgbClr val="000000"/>
                          </a:solidFill>
                        </a:rPr>
                        <a:t> on ICD (IN-TIME </a:t>
                      </a:r>
                      <a:r>
                        <a:rPr lang="de-DE" b="0" baseline="0" dirty="0" err="1">
                          <a:solidFill>
                            <a:srgbClr val="000000"/>
                          </a:solidFill>
                        </a:rPr>
                        <a:t>appraoch</a:t>
                      </a:r>
                      <a:r>
                        <a:rPr lang="de-DE" b="0" baseline="0" dirty="0">
                          <a:solidFill>
                            <a:srgbClr val="000000"/>
                          </a:solidFill>
                        </a:rPr>
                        <a:t>) </a:t>
                      </a:r>
                      <a:r>
                        <a:rPr lang="de-DE" b="0" baseline="0" dirty="0" err="1">
                          <a:solidFill>
                            <a:srgbClr val="000000"/>
                          </a:solidFill>
                        </a:rPr>
                        <a:t>may</a:t>
                      </a:r>
                      <a:r>
                        <a:rPr lang="de-DE" b="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rgbClr val="000000"/>
                          </a:solidFill>
                        </a:rPr>
                        <a:t>be</a:t>
                      </a:r>
                      <a:r>
                        <a:rPr lang="de-DE" b="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rgbClr val="000000"/>
                          </a:solidFill>
                        </a:rPr>
                        <a:t>considered</a:t>
                      </a:r>
                      <a:r>
                        <a:rPr lang="de-DE" b="0" baseline="0" dirty="0">
                          <a:solidFill>
                            <a:srgbClr val="000000"/>
                          </a:solidFill>
                        </a:rPr>
                        <a:t> in </a:t>
                      </a:r>
                      <a:r>
                        <a:rPr lang="de-DE" b="0" baseline="0" dirty="0" err="1">
                          <a:solidFill>
                            <a:srgbClr val="000000"/>
                          </a:solidFill>
                        </a:rPr>
                        <a:t>symptomatic</a:t>
                      </a:r>
                      <a:r>
                        <a:rPr lang="de-DE" b="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rgbClr val="000000"/>
                          </a:solidFill>
                        </a:rPr>
                        <a:t>HFrEF</a:t>
                      </a:r>
                      <a:r>
                        <a:rPr lang="de-DE" b="0" baseline="0" dirty="0">
                          <a:solidFill>
                            <a:srgbClr val="000000"/>
                          </a:solidFill>
                        </a:rPr>
                        <a:t> in </a:t>
                      </a:r>
                      <a:r>
                        <a:rPr lang="de-DE" b="0" baseline="0" dirty="0" err="1">
                          <a:solidFill>
                            <a:srgbClr val="000000"/>
                          </a:solidFill>
                        </a:rPr>
                        <a:t>order</a:t>
                      </a:r>
                      <a:r>
                        <a:rPr lang="de-DE" b="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rgbClr val="000000"/>
                          </a:solidFill>
                        </a:rPr>
                        <a:t>to</a:t>
                      </a:r>
                      <a:r>
                        <a:rPr lang="de-DE" b="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rgbClr val="000000"/>
                          </a:solidFill>
                        </a:rPr>
                        <a:t>improve</a:t>
                      </a:r>
                      <a:r>
                        <a:rPr lang="de-DE" b="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rgbClr val="000000"/>
                          </a:solidFill>
                        </a:rPr>
                        <a:t>clinical</a:t>
                      </a:r>
                      <a:r>
                        <a:rPr lang="de-DE" b="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rgbClr val="000000"/>
                          </a:solidFill>
                        </a:rPr>
                        <a:t>outcomes</a:t>
                      </a:r>
                      <a:endParaRPr lang="de-DE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FFF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b="0" dirty="0" err="1">
                          <a:solidFill>
                            <a:srgbClr val="000000"/>
                          </a:solidFill>
                        </a:rPr>
                        <a:t>IIb</a:t>
                      </a:r>
                      <a:endParaRPr lang="de-DE" sz="28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FE9D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b="0" dirty="0">
                          <a:solidFill>
                            <a:schemeClr val="bg1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3F5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Textfeld 14"/>
          <p:cNvSpPr txBox="1"/>
          <p:nvPr/>
        </p:nvSpPr>
        <p:spPr>
          <a:xfrm>
            <a:off x="5706237" y="7207257"/>
            <a:ext cx="4791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Ponikowski</a:t>
            </a:r>
            <a:r>
              <a:rPr lang="de-DE" sz="2000" dirty="0"/>
              <a:t> et al., ESC </a:t>
            </a:r>
            <a:r>
              <a:rPr lang="de-DE" sz="2000" dirty="0" err="1"/>
              <a:t>guidelines</a:t>
            </a:r>
            <a:r>
              <a:rPr lang="de-DE" sz="2000" dirty="0"/>
              <a:t> on HF 2016</a:t>
            </a:r>
          </a:p>
        </p:txBody>
      </p:sp>
    </p:spTree>
    <p:extLst>
      <p:ext uri="{BB962C8B-B14F-4D97-AF65-F5344CB8AC3E}">
        <p14:creationId xmlns:p14="http://schemas.microsoft.com/office/powerpoint/2010/main" val="91520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F4D029-0BC4-5C4A-ABD3-ABDD3E09E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Conclusions</a:t>
            </a:r>
            <a:r>
              <a:rPr lang="de-DE" dirty="0"/>
              <a:t> 2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AAF24CD-CD7B-3649-87FE-33E314623396}"/>
              </a:ext>
            </a:extLst>
          </p:cNvPr>
          <p:cNvSpPr/>
          <p:nvPr/>
        </p:nvSpPr>
        <p:spPr>
          <a:xfrm>
            <a:off x="1268266" y="1496045"/>
            <a:ext cx="9020218" cy="107854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9466" tIns="45686" rIns="91371" bIns="45686" rtlCol="0" anchor="ctr"/>
          <a:lstStyle/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rgbClr val="000000"/>
                </a:solidFill>
              </a:rPr>
              <a:t>A </a:t>
            </a:r>
            <a:r>
              <a:rPr lang="de-DE" dirty="0" err="1">
                <a:solidFill>
                  <a:srgbClr val="000000"/>
                </a:solidFill>
              </a:rPr>
              <a:t>strategy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b="1" dirty="0">
                <a:solidFill>
                  <a:srgbClr val="000000"/>
                </a:solidFill>
              </a:rPr>
              <a:t>Remote Monitoring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CIEDs </a:t>
            </a:r>
            <a:r>
              <a:rPr lang="de-DE" dirty="0" err="1">
                <a:solidFill>
                  <a:srgbClr val="000000"/>
                </a:solidFill>
              </a:rPr>
              <a:t>combined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with</a:t>
            </a:r>
            <a:r>
              <a:rPr lang="de-DE" dirty="0">
                <a:solidFill>
                  <a:srgbClr val="000000"/>
                </a:solidFill>
              </a:rPr>
              <a:t> at least </a:t>
            </a:r>
            <a:r>
              <a:rPr lang="de-DE" dirty="0" err="1">
                <a:solidFill>
                  <a:srgbClr val="000000"/>
                </a:solidFill>
              </a:rPr>
              <a:t>annual</a:t>
            </a:r>
            <a:r>
              <a:rPr lang="de-DE" dirty="0">
                <a:solidFill>
                  <a:srgbClr val="000000"/>
                </a:solidFill>
              </a:rPr>
              <a:t> IPE </a:t>
            </a:r>
            <a:r>
              <a:rPr lang="de-DE" dirty="0" err="1">
                <a:solidFill>
                  <a:srgbClr val="000000"/>
                </a:solidFill>
              </a:rPr>
              <a:t>is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recommended</a:t>
            </a:r>
            <a:r>
              <a:rPr lang="de-DE" dirty="0">
                <a:solidFill>
                  <a:srgbClr val="000000"/>
                </a:solidFill>
              </a:rPr>
              <a:t> (Class I, </a:t>
            </a:r>
            <a:r>
              <a:rPr lang="de-DE" dirty="0" err="1">
                <a:solidFill>
                  <a:srgbClr val="000000"/>
                </a:solidFill>
              </a:rPr>
              <a:t>LoE</a:t>
            </a:r>
            <a:r>
              <a:rPr lang="de-DE" dirty="0">
                <a:solidFill>
                  <a:srgbClr val="000000"/>
                </a:solidFill>
              </a:rPr>
              <a:t> A)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1902618-0110-0646-B07F-626407E8A416}"/>
              </a:ext>
            </a:extLst>
          </p:cNvPr>
          <p:cNvSpPr/>
          <p:nvPr/>
        </p:nvSpPr>
        <p:spPr>
          <a:xfrm>
            <a:off x="1268266" y="2906745"/>
            <a:ext cx="9020218" cy="107854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9466" tIns="45686" rIns="91371" bIns="45686" rtlCol="0" anchor="ctr"/>
          <a:lstStyle/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de-DE" b="1" dirty="0">
                <a:solidFill>
                  <a:srgbClr val="000000"/>
                </a:solidFill>
              </a:rPr>
              <a:t>All </a:t>
            </a:r>
            <a:r>
              <a:rPr lang="de-DE" b="1" dirty="0" err="1">
                <a:solidFill>
                  <a:srgbClr val="000000"/>
                </a:solidFill>
              </a:rPr>
              <a:t>pts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with</a:t>
            </a:r>
            <a:r>
              <a:rPr lang="de-DE" dirty="0">
                <a:solidFill>
                  <a:srgbClr val="000000"/>
                </a:solidFill>
              </a:rPr>
              <a:t> CIEDs </a:t>
            </a:r>
            <a:r>
              <a:rPr lang="de-DE" b="1" dirty="0" err="1">
                <a:solidFill>
                  <a:srgbClr val="000000"/>
                </a:solidFill>
              </a:rPr>
              <a:t>should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be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offered</a:t>
            </a:r>
            <a:r>
              <a:rPr lang="de-DE" b="1" dirty="0">
                <a:solidFill>
                  <a:srgbClr val="000000"/>
                </a:solidFill>
              </a:rPr>
              <a:t> RM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part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standard</a:t>
            </a:r>
            <a:r>
              <a:rPr lang="de-DE" dirty="0">
                <a:solidFill>
                  <a:srgbClr val="000000"/>
                </a:solidFill>
              </a:rPr>
              <a:t> follow-</a:t>
            </a:r>
            <a:r>
              <a:rPr lang="de-DE" dirty="0" err="1">
                <a:solidFill>
                  <a:srgbClr val="000000"/>
                </a:solidFill>
              </a:rPr>
              <a:t>up</a:t>
            </a:r>
            <a:r>
              <a:rPr lang="de-DE" dirty="0">
                <a:solidFill>
                  <a:srgbClr val="000000"/>
                </a:solidFill>
              </a:rPr>
              <a:t> (Class I, </a:t>
            </a:r>
            <a:r>
              <a:rPr lang="de-DE" dirty="0" err="1">
                <a:solidFill>
                  <a:srgbClr val="000000"/>
                </a:solidFill>
              </a:rPr>
              <a:t>LoE</a:t>
            </a:r>
            <a:r>
              <a:rPr lang="de-DE" dirty="0">
                <a:solidFill>
                  <a:srgbClr val="000000"/>
                </a:solidFill>
              </a:rPr>
              <a:t> A)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D6FD010-D133-C643-9392-8A6DE2133A3F}"/>
              </a:ext>
            </a:extLst>
          </p:cNvPr>
          <p:cNvSpPr/>
          <p:nvPr/>
        </p:nvSpPr>
        <p:spPr>
          <a:xfrm>
            <a:off x="1268266" y="4317445"/>
            <a:ext cx="9020218" cy="107854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9466" tIns="45686" rIns="91371" bIns="45686" rtlCol="0" anchor="ctr"/>
          <a:lstStyle/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de-DE" b="1" dirty="0">
                <a:solidFill>
                  <a:srgbClr val="000000"/>
                </a:solidFill>
              </a:rPr>
              <a:t>RM </a:t>
            </a:r>
            <a:r>
              <a:rPr lang="de-DE" dirty="0" err="1">
                <a:solidFill>
                  <a:srgbClr val="000000"/>
                </a:solidFill>
              </a:rPr>
              <a:t>should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be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performed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for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surveillance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battery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and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lead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function</a:t>
            </a:r>
            <a:r>
              <a:rPr lang="de-DE" dirty="0">
                <a:solidFill>
                  <a:srgbClr val="000000"/>
                </a:solidFill>
              </a:rPr>
              <a:t>, </a:t>
            </a:r>
            <a:r>
              <a:rPr lang="de-DE" dirty="0" err="1">
                <a:solidFill>
                  <a:srgbClr val="000000"/>
                </a:solidFill>
              </a:rPr>
              <a:t>reduces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incidence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inappropriate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shocks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and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allows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early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detection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and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quantification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AF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4F4D3AF-D98E-B54D-ACA4-92B149743AE6}"/>
              </a:ext>
            </a:extLst>
          </p:cNvPr>
          <p:cNvSpPr/>
          <p:nvPr/>
        </p:nvSpPr>
        <p:spPr>
          <a:xfrm>
            <a:off x="675673" y="1496045"/>
            <a:ext cx="1079999" cy="1080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1" tIns="0" rIns="91371" bIns="0" rtlCol="0" anchor="b"/>
          <a:lstStyle/>
          <a:p>
            <a:pPr algn="ctr"/>
            <a:r>
              <a:rPr lang="de-DE" sz="5400" b="1" dirty="0"/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BB11AA8-9121-DB42-9CCC-7406B28B1BC5}"/>
              </a:ext>
            </a:extLst>
          </p:cNvPr>
          <p:cNvSpPr/>
          <p:nvPr/>
        </p:nvSpPr>
        <p:spPr>
          <a:xfrm>
            <a:off x="675673" y="2906745"/>
            <a:ext cx="1079999" cy="1080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1" tIns="0" rIns="91371" bIns="0" rtlCol="0" anchor="b"/>
          <a:lstStyle/>
          <a:p>
            <a:pPr algn="ctr"/>
            <a:r>
              <a:rPr lang="de-DE" sz="5400" b="1" dirty="0"/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038114-70FB-4F4D-BBF9-A49EAAFF3181}"/>
              </a:ext>
            </a:extLst>
          </p:cNvPr>
          <p:cNvSpPr/>
          <p:nvPr/>
        </p:nvSpPr>
        <p:spPr>
          <a:xfrm>
            <a:off x="675673" y="4317446"/>
            <a:ext cx="1079999" cy="1080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1" tIns="0" rIns="91371" bIns="0" rtlCol="0" anchor="b"/>
          <a:lstStyle/>
          <a:p>
            <a:pPr algn="ctr"/>
            <a:r>
              <a:rPr lang="de-DE" sz="5400" b="1" dirty="0"/>
              <a:t>6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14C3C05-304C-DE4F-A2DD-27F70474E53C}"/>
              </a:ext>
            </a:extLst>
          </p:cNvPr>
          <p:cNvSpPr/>
          <p:nvPr/>
        </p:nvSpPr>
        <p:spPr>
          <a:xfrm>
            <a:off x="1268266" y="5726687"/>
            <a:ext cx="9020218" cy="107854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9466" tIns="45686" rIns="91371" bIns="45686" rtlCol="0" anchor="ctr"/>
          <a:lstStyle/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de-DE" b="1" dirty="0">
                <a:solidFill>
                  <a:srgbClr val="000000"/>
                </a:solidFill>
              </a:rPr>
              <a:t>All ILRs </a:t>
            </a:r>
            <a:r>
              <a:rPr lang="de-DE" b="1" dirty="0" err="1">
                <a:solidFill>
                  <a:srgbClr val="000000"/>
                </a:solidFill>
              </a:rPr>
              <a:t>should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be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monitored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with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daily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automated</a:t>
            </a:r>
            <a:r>
              <a:rPr lang="de-DE" b="1" dirty="0">
                <a:solidFill>
                  <a:srgbClr val="000000"/>
                </a:solidFill>
              </a:rPr>
              <a:t> RM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BA0B21B-E600-2E41-B802-DF4C6031C51F}"/>
              </a:ext>
            </a:extLst>
          </p:cNvPr>
          <p:cNvSpPr/>
          <p:nvPr/>
        </p:nvSpPr>
        <p:spPr>
          <a:xfrm>
            <a:off x="675673" y="5726688"/>
            <a:ext cx="1079999" cy="1080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1" tIns="0" rIns="91371" bIns="0" rtlCol="0" anchor="b"/>
          <a:lstStyle/>
          <a:p>
            <a:pPr algn="ctr"/>
            <a:r>
              <a:rPr lang="de-DE" sz="5400" b="1" dirty="0"/>
              <a:t>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D9A90EC-4301-DE4C-A140-73214B6E2000}"/>
              </a:ext>
            </a:extLst>
          </p:cNvPr>
          <p:cNvSpPr txBox="1"/>
          <p:nvPr/>
        </p:nvSpPr>
        <p:spPr>
          <a:xfrm>
            <a:off x="3222345" y="7203684"/>
            <a:ext cx="7264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Slotwiner</a:t>
            </a:r>
            <a:r>
              <a:rPr lang="de-DE" sz="2000" dirty="0"/>
              <a:t> et al.: HRS Expert Consensus on Remote Monitoring, 2016</a:t>
            </a:r>
          </a:p>
        </p:txBody>
      </p:sp>
      <p:sp>
        <p:nvSpPr>
          <p:cNvPr id="15" name="Herz 14">
            <a:extLst>
              <a:ext uri="{FF2B5EF4-FFF2-40B4-BE49-F238E27FC236}">
                <a16:creationId xmlns:a16="http://schemas.microsoft.com/office/drawing/2014/main" id="{1E81C33C-6C23-D64D-A12E-F5336E61DB48}"/>
              </a:ext>
            </a:extLst>
          </p:cNvPr>
          <p:cNvSpPr/>
          <p:nvPr/>
        </p:nvSpPr>
        <p:spPr>
          <a:xfrm>
            <a:off x="9368210" y="1971740"/>
            <a:ext cx="552607" cy="551540"/>
          </a:xfrm>
          <a:prstGeom prst="heart">
            <a:avLst/>
          </a:prstGeom>
          <a:solidFill>
            <a:srgbClr val="008E47"/>
          </a:solidFill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rz 15">
            <a:extLst>
              <a:ext uri="{FF2B5EF4-FFF2-40B4-BE49-F238E27FC236}">
                <a16:creationId xmlns:a16="http://schemas.microsoft.com/office/drawing/2014/main" id="{8761DA2E-45FE-AD46-90B3-AC7F5DB2A6E5}"/>
              </a:ext>
            </a:extLst>
          </p:cNvPr>
          <p:cNvSpPr/>
          <p:nvPr/>
        </p:nvSpPr>
        <p:spPr>
          <a:xfrm>
            <a:off x="9368210" y="3368321"/>
            <a:ext cx="552607" cy="551540"/>
          </a:xfrm>
          <a:prstGeom prst="heart">
            <a:avLst/>
          </a:prstGeom>
          <a:solidFill>
            <a:srgbClr val="008E47"/>
          </a:solidFill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rz 16">
            <a:extLst>
              <a:ext uri="{FF2B5EF4-FFF2-40B4-BE49-F238E27FC236}">
                <a16:creationId xmlns:a16="http://schemas.microsoft.com/office/drawing/2014/main" id="{AFBB44A3-D592-0846-ACEF-ED670F96BF5B}"/>
              </a:ext>
            </a:extLst>
          </p:cNvPr>
          <p:cNvSpPr/>
          <p:nvPr/>
        </p:nvSpPr>
        <p:spPr>
          <a:xfrm>
            <a:off x="9368209" y="5990918"/>
            <a:ext cx="552607" cy="551540"/>
          </a:xfrm>
          <a:prstGeom prst="heart">
            <a:avLst/>
          </a:prstGeom>
          <a:solidFill>
            <a:srgbClr val="008E47"/>
          </a:solidFill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76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F4D029-0BC4-5C4A-ABD3-ABDD3E09E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Conclusions</a:t>
            </a:r>
            <a:r>
              <a:rPr lang="de-DE" dirty="0"/>
              <a:t> 2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AAF24CD-CD7B-3649-87FE-33E314623396}"/>
              </a:ext>
            </a:extLst>
          </p:cNvPr>
          <p:cNvSpPr/>
          <p:nvPr/>
        </p:nvSpPr>
        <p:spPr>
          <a:xfrm>
            <a:off x="1268266" y="1496045"/>
            <a:ext cx="9020218" cy="107854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9466" tIns="45686" rIns="91371" bIns="45686" rtlCol="0" anchor="ctr"/>
          <a:lstStyle/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rgbClr val="000000"/>
                </a:solidFill>
              </a:rPr>
              <a:t>A </a:t>
            </a:r>
            <a:r>
              <a:rPr lang="de-DE" dirty="0" err="1">
                <a:solidFill>
                  <a:srgbClr val="000000"/>
                </a:solidFill>
              </a:rPr>
              <a:t>strategy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b="1" dirty="0">
                <a:solidFill>
                  <a:srgbClr val="000000"/>
                </a:solidFill>
              </a:rPr>
              <a:t>Remote Monitoring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CIEDs </a:t>
            </a:r>
            <a:r>
              <a:rPr lang="de-DE" dirty="0" err="1">
                <a:solidFill>
                  <a:srgbClr val="000000"/>
                </a:solidFill>
              </a:rPr>
              <a:t>combined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with</a:t>
            </a:r>
            <a:r>
              <a:rPr lang="de-DE" dirty="0">
                <a:solidFill>
                  <a:srgbClr val="000000"/>
                </a:solidFill>
              </a:rPr>
              <a:t> at least </a:t>
            </a:r>
            <a:r>
              <a:rPr lang="de-DE" dirty="0" err="1">
                <a:solidFill>
                  <a:srgbClr val="000000"/>
                </a:solidFill>
              </a:rPr>
              <a:t>annual</a:t>
            </a:r>
            <a:r>
              <a:rPr lang="de-DE" dirty="0">
                <a:solidFill>
                  <a:srgbClr val="000000"/>
                </a:solidFill>
              </a:rPr>
              <a:t> IPE </a:t>
            </a:r>
            <a:r>
              <a:rPr lang="de-DE" dirty="0" err="1">
                <a:solidFill>
                  <a:srgbClr val="000000"/>
                </a:solidFill>
              </a:rPr>
              <a:t>is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recommended</a:t>
            </a:r>
            <a:r>
              <a:rPr lang="de-DE" dirty="0">
                <a:solidFill>
                  <a:srgbClr val="000000"/>
                </a:solidFill>
              </a:rPr>
              <a:t> (Class I, </a:t>
            </a:r>
            <a:r>
              <a:rPr lang="de-DE" dirty="0" err="1">
                <a:solidFill>
                  <a:srgbClr val="000000"/>
                </a:solidFill>
              </a:rPr>
              <a:t>LoE</a:t>
            </a:r>
            <a:r>
              <a:rPr lang="de-DE" dirty="0">
                <a:solidFill>
                  <a:srgbClr val="000000"/>
                </a:solidFill>
              </a:rPr>
              <a:t> A)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1902618-0110-0646-B07F-626407E8A416}"/>
              </a:ext>
            </a:extLst>
          </p:cNvPr>
          <p:cNvSpPr/>
          <p:nvPr/>
        </p:nvSpPr>
        <p:spPr>
          <a:xfrm>
            <a:off x="1268266" y="2906745"/>
            <a:ext cx="9020218" cy="107854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9466" tIns="45686" rIns="91371" bIns="45686" rtlCol="0" anchor="ctr"/>
          <a:lstStyle/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de-DE" b="1" dirty="0">
                <a:solidFill>
                  <a:srgbClr val="000000"/>
                </a:solidFill>
              </a:rPr>
              <a:t>All </a:t>
            </a:r>
            <a:r>
              <a:rPr lang="de-DE" b="1" dirty="0" err="1">
                <a:solidFill>
                  <a:srgbClr val="000000"/>
                </a:solidFill>
              </a:rPr>
              <a:t>pts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with</a:t>
            </a:r>
            <a:r>
              <a:rPr lang="de-DE" dirty="0">
                <a:solidFill>
                  <a:srgbClr val="000000"/>
                </a:solidFill>
              </a:rPr>
              <a:t> CIEDs </a:t>
            </a:r>
            <a:r>
              <a:rPr lang="de-DE" b="1" dirty="0" err="1">
                <a:solidFill>
                  <a:srgbClr val="000000"/>
                </a:solidFill>
              </a:rPr>
              <a:t>should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be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offered</a:t>
            </a:r>
            <a:r>
              <a:rPr lang="de-DE" b="1" dirty="0">
                <a:solidFill>
                  <a:srgbClr val="000000"/>
                </a:solidFill>
              </a:rPr>
              <a:t> RM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part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standard</a:t>
            </a:r>
            <a:r>
              <a:rPr lang="de-DE" dirty="0">
                <a:solidFill>
                  <a:srgbClr val="000000"/>
                </a:solidFill>
              </a:rPr>
              <a:t> follow-</a:t>
            </a:r>
            <a:r>
              <a:rPr lang="de-DE" dirty="0" err="1">
                <a:solidFill>
                  <a:srgbClr val="000000"/>
                </a:solidFill>
              </a:rPr>
              <a:t>up</a:t>
            </a:r>
            <a:r>
              <a:rPr lang="de-DE" dirty="0">
                <a:solidFill>
                  <a:srgbClr val="000000"/>
                </a:solidFill>
              </a:rPr>
              <a:t> (Class I, </a:t>
            </a:r>
            <a:r>
              <a:rPr lang="de-DE" dirty="0" err="1">
                <a:solidFill>
                  <a:srgbClr val="000000"/>
                </a:solidFill>
              </a:rPr>
              <a:t>LoE</a:t>
            </a:r>
            <a:r>
              <a:rPr lang="de-DE" dirty="0">
                <a:solidFill>
                  <a:srgbClr val="000000"/>
                </a:solidFill>
              </a:rPr>
              <a:t> A)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D6FD010-D133-C643-9392-8A6DE2133A3F}"/>
              </a:ext>
            </a:extLst>
          </p:cNvPr>
          <p:cNvSpPr/>
          <p:nvPr/>
        </p:nvSpPr>
        <p:spPr>
          <a:xfrm>
            <a:off x="1268266" y="4317445"/>
            <a:ext cx="9020218" cy="107854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9466" tIns="45686" rIns="91371" bIns="45686" rtlCol="0" anchor="ctr"/>
          <a:lstStyle/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de-DE" b="1" dirty="0">
                <a:solidFill>
                  <a:srgbClr val="000000"/>
                </a:solidFill>
              </a:rPr>
              <a:t>RM </a:t>
            </a:r>
            <a:r>
              <a:rPr lang="de-DE" dirty="0" err="1">
                <a:solidFill>
                  <a:srgbClr val="000000"/>
                </a:solidFill>
              </a:rPr>
              <a:t>should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be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performed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for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surveillance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battery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and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lead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function</a:t>
            </a:r>
            <a:r>
              <a:rPr lang="de-DE" dirty="0">
                <a:solidFill>
                  <a:srgbClr val="000000"/>
                </a:solidFill>
              </a:rPr>
              <a:t>, </a:t>
            </a:r>
            <a:r>
              <a:rPr lang="de-DE" dirty="0" err="1">
                <a:solidFill>
                  <a:srgbClr val="000000"/>
                </a:solidFill>
              </a:rPr>
              <a:t>reduces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incidence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inappropriate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shocks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and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allows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early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detection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and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quantification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AF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4F4D3AF-D98E-B54D-ACA4-92B149743AE6}"/>
              </a:ext>
            </a:extLst>
          </p:cNvPr>
          <p:cNvSpPr/>
          <p:nvPr/>
        </p:nvSpPr>
        <p:spPr>
          <a:xfrm>
            <a:off x="675673" y="1496045"/>
            <a:ext cx="1079999" cy="1080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1" tIns="0" rIns="91371" bIns="0" rtlCol="0" anchor="b"/>
          <a:lstStyle/>
          <a:p>
            <a:pPr algn="ctr"/>
            <a:r>
              <a:rPr lang="de-DE" sz="5400" b="1" dirty="0"/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BB11AA8-9121-DB42-9CCC-7406B28B1BC5}"/>
              </a:ext>
            </a:extLst>
          </p:cNvPr>
          <p:cNvSpPr/>
          <p:nvPr/>
        </p:nvSpPr>
        <p:spPr>
          <a:xfrm>
            <a:off x="675673" y="2906745"/>
            <a:ext cx="1079999" cy="1080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1" tIns="0" rIns="91371" bIns="0" rtlCol="0" anchor="b"/>
          <a:lstStyle/>
          <a:p>
            <a:pPr algn="ctr"/>
            <a:r>
              <a:rPr lang="de-DE" sz="5400" b="1" dirty="0"/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038114-70FB-4F4D-BBF9-A49EAAFF3181}"/>
              </a:ext>
            </a:extLst>
          </p:cNvPr>
          <p:cNvSpPr/>
          <p:nvPr/>
        </p:nvSpPr>
        <p:spPr>
          <a:xfrm>
            <a:off x="675673" y="4317446"/>
            <a:ext cx="1079999" cy="1080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1" tIns="0" rIns="91371" bIns="0" rtlCol="0" anchor="b"/>
          <a:lstStyle/>
          <a:p>
            <a:pPr algn="ctr"/>
            <a:r>
              <a:rPr lang="de-DE" sz="5400" b="1" dirty="0"/>
              <a:t>6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14C3C05-304C-DE4F-A2DD-27F70474E53C}"/>
              </a:ext>
            </a:extLst>
          </p:cNvPr>
          <p:cNvSpPr/>
          <p:nvPr/>
        </p:nvSpPr>
        <p:spPr>
          <a:xfrm>
            <a:off x="1268266" y="5726687"/>
            <a:ext cx="9020218" cy="107854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9466" tIns="45686" rIns="91371" bIns="45686" rtlCol="0" anchor="ctr"/>
          <a:lstStyle/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de-DE" b="1" dirty="0">
                <a:solidFill>
                  <a:srgbClr val="000000"/>
                </a:solidFill>
              </a:rPr>
              <a:t>All ILRs </a:t>
            </a:r>
            <a:r>
              <a:rPr lang="de-DE" b="1" dirty="0" err="1">
                <a:solidFill>
                  <a:srgbClr val="000000"/>
                </a:solidFill>
              </a:rPr>
              <a:t>should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be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monitored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with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daily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automated</a:t>
            </a:r>
            <a:r>
              <a:rPr lang="de-DE" b="1" dirty="0">
                <a:solidFill>
                  <a:srgbClr val="000000"/>
                </a:solidFill>
              </a:rPr>
              <a:t> RM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BA0B21B-E600-2E41-B802-DF4C6031C51F}"/>
              </a:ext>
            </a:extLst>
          </p:cNvPr>
          <p:cNvSpPr/>
          <p:nvPr/>
        </p:nvSpPr>
        <p:spPr>
          <a:xfrm>
            <a:off x="675673" y="5726688"/>
            <a:ext cx="1079999" cy="1080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1" tIns="0" rIns="91371" bIns="0" rtlCol="0" anchor="b"/>
          <a:lstStyle/>
          <a:p>
            <a:pPr algn="ctr"/>
            <a:r>
              <a:rPr lang="de-DE" sz="5400" b="1" dirty="0"/>
              <a:t>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D9A90EC-4301-DE4C-A140-73214B6E2000}"/>
              </a:ext>
            </a:extLst>
          </p:cNvPr>
          <p:cNvSpPr txBox="1"/>
          <p:nvPr/>
        </p:nvSpPr>
        <p:spPr>
          <a:xfrm>
            <a:off x="3222345" y="7203684"/>
            <a:ext cx="7264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Slotwiner</a:t>
            </a:r>
            <a:r>
              <a:rPr lang="de-DE" sz="2000" dirty="0"/>
              <a:t> et al.: HRS Expert Consensus on Remote Monitoring, 2016</a:t>
            </a:r>
          </a:p>
        </p:txBody>
      </p:sp>
    </p:spTree>
    <p:extLst>
      <p:ext uri="{BB962C8B-B14F-4D97-AF65-F5344CB8AC3E}">
        <p14:creationId xmlns:p14="http://schemas.microsoft.com/office/powerpoint/2010/main" val="377523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Rhoen</a:t>
            </a:r>
            <a:r>
              <a:rPr lang="de-DE" dirty="0"/>
              <a:t>: </a:t>
            </a:r>
            <a:r>
              <a:rPr lang="de-DE" sz="2800" dirty="0"/>
              <a:t>UNESCO </a:t>
            </a:r>
            <a:r>
              <a:rPr lang="de-DE" sz="2800" dirty="0" err="1"/>
              <a:t>biosphere</a:t>
            </a:r>
            <a:r>
              <a:rPr lang="de-DE" sz="2800" dirty="0"/>
              <a:t> </a:t>
            </a:r>
            <a:r>
              <a:rPr lang="de-DE" sz="2800" dirty="0" err="1"/>
              <a:t>reserve</a:t>
            </a:r>
            <a:endParaRPr lang="de-DE" dirty="0"/>
          </a:p>
        </p:txBody>
      </p:sp>
      <p:pic>
        <p:nvPicPr>
          <p:cNvPr id="8" name="Voila_Capture 2017-05-28_08-58-33_vor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151" y="1574124"/>
            <a:ext cx="9303460" cy="467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3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 </a:t>
            </a:r>
            <a:r>
              <a:rPr lang="de-DE" dirty="0" err="1"/>
              <a:t>telecardiogramme</a:t>
            </a:r>
            <a:r>
              <a:rPr lang="de-DE" dirty="0"/>
              <a:t>, 1906</a:t>
            </a:r>
          </a:p>
        </p:txBody>
      </p:sp>
      <p:pic>
        <p:nvPicPr>
          <p:cNvPr id="6" name="Bild 5" descr="Bild einthov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30" y="1939239"/>
            <a:ext cx="5714138" cy="429222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844963" y="2167467"/>
            <a:ext cx="36701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1</a:t>
            </a:r>
            <a:r>
              <a:rPr lang="de-DE" sz="2800" baseline="30000" dirty="0"/>
              <a:t>st</a:t>
            </a:r>
            <a:r>
              <a:rPr lang="de-DE" sz="2800" dirty="0"/>
              <a:t> ECG </a:t>
            </a:r>
            <a:r>
              <a:rPr lang="de-DE" sz="2800" dirty="0" err="1"/>
              <a:t>transmitted</a:t>
            </a:r>
            <a:r>
              <a:rPr lang="de-DE" sz="2800" dirty="0"/>
              <a:t> via </a:t>
            </a:r>
            <a:r>
              <a:rPr lang="de-DE" sz="2800" dirty="0" err="1"/>
              <a:t>telephone</a:t>
            </a:r>
            <a:r>
              <a:rPr lang="de-DE" sz="2800" dirty="0"/>
              <a:t> </a:t>
            </a:r>
            <a:r>
              <a:rPr lang="de-DE" sz="2800" dirty="0" err="1"/>
              <a:t>line</a:t>
            </a:r>
            <a:r>
              <a:rPr lang="de-DE" sz="2800" dirty="0"/>
              <a:t> </a:t>
            </a:r>
            <a:r>
              <a:rPr lang="de-DE" sz="2800" dirty="0" err="1"/>
              <a:t>by</a:t>
            </a:r>
            <a:r>
              <a:rPr lang="de-DE" sz="2800" dirty="0"/>
              <a:t> </a:t>
            </a:r>
          </a:p>
          <a:p>
            <a:r>
              <a:rPr lang="de-DE" sz="2800" dirty="0"/>
              <a:t>W. Einthoven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332731" y="7190324"/>
            <a:ext cx="4121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Einthoven; </a:t>
            </a:r>
            <a:r>
              <a:rPr lang="de-DE" sz="2000" dirty="0" err="1"/>
              <a:t>Arch</a:t>
            </a:r>
            <a:r>
              <a:rPr lang="de-DE" sz="2000" dirty="0"/>
              <a:t> Internat </a:t>
            </a:r>
            <a:r>
              <a:rPr lang="de-DE" sz="2000" dirty="0" err="1"/>
              <a:t>Physiol</a:t>
            </a:r>
            <a:r>
              <a:rPr lang="de-DE" sz="2000" dirty="0"/>
              <a:t> 1906</a:t>
            </a:r>
          </a:p>
        </p:txBody>
      </p:sp>
    </p:spTree>
    <p:extLst>
      <p:ext uri="{BB962C8B-B14F-4D97-AF65-F5344CB8AC3E}">
        <p14:creationId xmlns:p14="http://schemas.microsoft.com/office/powerpoint/2010/main" val="2650398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r>
              <a:rPr lang="de-DE" dirty="0"/>
              <a:t>: </a:t>
            </a:r>
            <a:r>
              <a:rPr lang="de-DE" sz="2800" dirty="0"/>
              <a:t>Remote </a:t>
            </a:r>
            <a:r>
              <a:rPr lang="de-DE" sz="2800" dirty="0" err="1"/>
              <a:t>monitoring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59C8080-6DDE-BB42-B67D-2C813E32803E}"/>
              </a:ext>
            </a:extLst>
          </p:cNvPr>
          <p:cNvSpPr txBox="1"/>
          <p:nvPr/>
        </p:nvSpPr>
        <p:spPr>
          <a:xfrm>
            <a:off x="1350383" y="1405720"/>
            <a:ext cx="843506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de-DE" dirty="0" err="1"/>
              <a:t>Capability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devices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connect</a:t>
            </a:r>
            <a:r>
              <a:rPr lang="de-DE" dirty="0"/>
              <a:t> </a:t>
            </a:r>
            <a:r>
              <a:rPr lang="de-DE" dirty="0" err="1"/>
              <a:t>wirelessly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distribute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revolutionized</a:t>
            </a:r>
            <a:r>
              <a:rPr lang="de-DE" dirty="0"/>
              <a:t> </a:t>
            </a:r>
            <a:r>
              <a:rPr lang="de-DE" dirty="0" err="1"/>
              <a:t>cardiac</a:t>
            </a:r>
            <a:r>
              <a:rPr lang="de-DE" dirty="0"/>
              <a:t> </a:t>
            </a:r>
            <a:r>
              <a:rPr lang="de-DE" dirty="0" err="1"/>
              <a:t>device</a:t>
            </a:r>
            <a:r>
              <a:rPr lang="de-DE" dirty="0"/>
              <a:t> care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de-DE" dirty="0"/>
              <a:t>Remote </a:t>
            </a:r>
            <a:r>
              <a:rPr lang="de-DE" dirty="0" err="1"/>
              <a:t>monitoring</a:t>
            </a:r>
            <a:r>
              <a:rPr lang="de-DE" dirty="0"/>
              <a:t> (RM) - </a:t>
            </a:r>
            <a:r>
              <a:rPr lang="de-DE" i="1" dirty="0" err="1"/>
              <a:t>as</a:t>
            </a:r>
            <a:r>
              <a:rPr lang="de-DE" i="1" dirty="0"/>
              <a:t> a non-</a:t>
            </a:r>
            <a:r>
              <a:rPr lang="de-DE" i="1" dirty="0" err="1"/>
              <a:t>active</a:t>
            </a:r>
            <a:r>
              <a:rPr lang="de-DE" i="1" dirty="0"/>
              <a:t> </a:t>
            </a:r>
            <a:r>
              <a:rPr lang="de-DE" i="1" dirty="0" err="1"/>
              <a:t>act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continuous</a:t>
            </a:r>
            <a:r>
              <a:rPr lang="de-DE" i="1" dirty="0"/>
              <a:t> </a:t>
            </a:r>
            <a:r>
              <a:rPr lang="de-DE" i="1" dirty="0" err="1"/>
              <a:t>monitoring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cardiovascular</a:t>
            </a:r>
            <a:r>
              <a:rPr lang="de-DE" i="1" dirty="0"/>
              <a:t> </a:t>
            </a:r>
            <a:r>
              <a:rPr lang="de-DE" i="1" dirty="0" err="1"/>
              <a:t>health-related</a:t>
            </a:r>
            <a:r>
              <a:rPr lang="de-DE" i="1" dirty="0"/>
              <a:t> </a:t>
            </a:r>
            <a:r>
              <a:rPr lang="de-DE" i="1" dirty="0" err="1"/>
              <a:t>parameters</a:t>
            </a:r>
            <a:r>
              <a:rPr lang="de-DE" i="1" dirty="0"/>
              <a:t> </a:t>
            </a:r>
            <a:r>
              <a:rPr lang="de-DE" dirty="0"/>
              <a:t>-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helpful</a:t>
            </a:r>
            <a:r>
              <a:rPr lang="de-DE" dirty="0"/>
              <a:t> in rural/remote </a:t>
            </a:r>
            <a:r>
              <a:rPr lang="de-DE" dirty="0" err="1"/>
              <a:t>areas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patient</a:t>
            </a:r>
            <a:r>
              <a:rPr lang="de-DE" dirty="0"/>
              <a:t> </a:t>
            </a:r>
            <a:r>
              <a:rPr lang="de-DE" dirty="0" err="1"/>
              <a:t>travel</a:t>
            </a:r>
            <a:r>
              <a:rPr lang="de-DE" dirty="0"/>
              <a:t> </a:t>
            </a:r>
            <a:r>
              <a:rPr lang="de-DE" dirty="0" err="1"/>
              <a:t>distances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E4C300D-FA5C-B04C-B827-FCD0B52A7BF3}"/>
              </a:ext>
            </a:extLst>
          </p:cNvPr>
          <p:cNvSpPr txBox="1"/>
          <p:nvPr/>
        </p:nvSpPr>
        <p:spPr>
          <a:xfrm>
            <a:off x="1350383" y="3781425"/>
            <a:ext cx="843506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b="1" dirty="0"/>
              <a:t>RM-</a:t>
            </a:r>
            <a:r>
              <a:rPr lang="de-DE" b="1" dirty="0" err="1"/>
              <a:t>capable</a:t>
            </a:r>
            <a:r>
              <a:rPr lang="de-DE" b="1" dirty="0"/>
              <a:t> </a:t>
            </a:r>
            <a:r>
              <a:rPr lang="de-DE" b="1" dirty="0" err="1"/>
              <a:t>devices</a:t>
            </a:r>
            <a:r>
              <a:rPr lang="de-DE" b="1" dirty="0"/>
              <a:t> in </a:t>
            </a:r>
            <a:r>
              <a:rPr lang="de-DE" b="1" dirty="0" err="1"/>
              <a:t>cardiovascular</a:t>
            </a:r>
            <a:r>
              <a:rPr lang="de-DE" b="1" dirty="0"/>
              <a:t> </a:t>
            </a:r>
            <a:r>
              <a:rPr lang="de-DE" b="1" dirty="0" err="1"/>
              <a:t>health</a:t>
            </a:r>
            <a:r>
              <a:rPr lang="de-DE" b="1" dirty="0"/>
              <a:t>: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de-DE" dirty="0" err="1"/>
              <a:t>Implantable</a:t>
            </a:r>
            <a:r>
              <a:rPr lang="de-DE" dirty="0"/>
              <a:t> </a:t>
            </a:r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cardiac</a:t>
            </a:r>
            <a:r>
              <a:rPr lang="de-DE" dirty="0"/>
              <a:t> </a:t>
            </a:r>
            <a:r>
              <a:rPr lang="de-DE" dirty="0" err="1"/>
              <a:t>devices</a:t>
            </a:r>
            <a:r>
              <a:rPr lang="de-DE" dirty="0"/>
              <a:t> (PM, ICD, CRT)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de-DE" dirty="0" err="1"/>
              <a:t>Implantable</a:t>
            </a:r>
            <a:r>
              <a:rPr lang="de-DE" dirty="0"/>
              <a:t> </a:t>
            </a:r>
            <a:r>
              <a:rPr lang="de-DE" dirty="0" err="1"/>
              <a:t>cardiac</a:t>
            </a:r>
            <a:r>
              <a:rPr lang="de-DE" dirty="0"/>
              <a:t> </a:t>
            </a:r>
            <a:r>
              <a:rPr lang="de-DE" dirty="0" err="1"/>
              <a:t>monitors</a:t>
            </a:r>
            <a:r>
              <a:rPr lang="de-DE" dirty="0"/>
              <a:t> (ILR, </a:t>
            </a:r>
            <a:r>
              <a:rPr lang="de-DE" dirty="0" err="1"/>
              <a:t>implantable</a:t>
            </a:r>
            <a:r>
              <a:rPr lang="de-DE" dirty="0"/>
              <a:t> </a:t>
            </a:r>
            <a:r>
              <a:rPr lang="de-DE" dirty="0" err="1"/>
              <a:t>hemodynamic</a:t>
            </a:r>
            <a:r>
              <a:rPr lang="de-DE" dirty="0"/>
              <a:t> </a:t>
            </a:r>
            <a:r>
              <a:rPr lang="de-DE" dirty="0" err="1"/>
              <a:t>sensors</a:t>
            </a:r>
            <a:r>
              <a:rPr lang="de-DE" dirty="0"/>
              <a:t>)</a:t>
            </a:r>
          </a:p>
          <a:p>
            <a:pPr marL="342900" indent="-342900">
              <a:spcBef>
                <a:spcPts val="12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de-DE" dirty="0" err="1"/>
              <a:t>Wearable</a:t>
            </a:r>
            <a:r>
              <a:rPr lang="de-DE" dirty="0"/>
              <a:t> </a:t>
            </a:r>
            <a:r>
              <a:rPr lang="de-DE" dirty="0" err="1"/>
              <a:t>cardiovascular</a:t>
            </a:r>
            <a:r>
              <a:rPr lang="de-DE" dirty="0"/>
              <a:t> </a:t>
            </a:r>
            <a:r>
              <a:rPr lang="de-DE" dirty="0" err="1"/>
              <a:t>monitors</a:t>
            </a:r>
            <a:r>
              <a:rPr lang="de-DE" dirty="0"/>
              <a:t> (</a:t>
            </a:r>
            <a:r>
              <a:rPr lang="de-DE" dirty="0" err="1"/>
              <a:t>watches</a:t>
            </a:r>
            <a:r>
              <a:rPr lang="de-DE" dirty="0"/>
              <a:t>, </a:t>
            </a:r>
            <a:r>
              <a:rPr lang="de-DE" dirty="0" err="1"/>
              <a:t>wristbands</a:t>
            </a:r>
            <a:r>
              <a:rPr lang="de-DE" dirty="0"/>
              <a:t>, textiles)</a:t>
            </a:r>
          </a:p>
        </p:txBody>
      </p:sp>
    </p:spTree>
    <p:extLst>
      <p:ext uri="{BB962C8B-B14F-4D97-AF65-F5344CB8AC3E}">
        <p14:creationId xmlns:p14="http://schemas.microsoft.com/office/powerpoint/2010/main" val="2512957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AGENDA: </a:t>
            </a:r>
            <a:r>
              <a:rPr lang="de-DE" sz="2400" dirty="0"/>
              <a:t>State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Art Remote Monitoring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269939" y="1794933"/>
            <a:ext cx="88895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sz="3200" dirty="0" err="1"/>
              <a:t>How</a:t>
            </a:r>
            <a:r>
              <a:rPr lang="de-DE" sz="3200" dirty="0"/>
              <a:t> </a:t>
            </a:r>
            <a:r>
              <a:rPr lang="de-DE" sz="3200" dirty="0" err="1"/>
              <a:t>does</a:t>
            </a:r>
            <a:r>
              <a:rPr lang="de-DE" sz="3200" dirty="0"/>
              <a:t> </a:t>
            </a:r>
            <a:r>
              <a:rPr lang="de-DE" sz="3200" dirty="0" err="1"/>
              <a:t>it</a:t>
            </a:r>
            <a:r>
              <a:rPr lang="de-DE" sz="3200" dirty="0"/>
              <a:t> </a:t>
            </a:r>
            <a:r>
              <a:rPr lang="de-DE" sz="3200" dirty="0" err="1"/>
              <a:t>work</a:t>
            </a:r>
            <a:r>
              <a:rPr lang="de-DE" sz="3200" dirty="0"/>
              <a:t>?</a:t>
            </a:r>
          </a:p>
          <a:p>
            <a:pPr marL="457200" indent="-4572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sz="3200" dirty="0" err="1"/>
              <a:t>Effects</a:t>
            </a:r>
            <a:r>
              <a:rPr lang="de-DE" sz="3200" dirty="0"/>
              <a:t> on in-patient </a:t>
            </a:r>
            <a:r>
              <a:rPr lang="de-DE" sz="3200" dirty="0" err="1"/>
              <a:t>visits</a:t>
            </a:r>
            <a:r>
              <a:rPr lang="de-DE" sz="3200" dirty="0"/>
              <a:t> </a:t>
            </a:r>
            <a:r>
              <a:rPr lang="de-DE" sz="3200" dirty="0" err="1"/>
              <a:t>and</a:t>
            </a:r>
            <a:r>
              <a:rPr lang="de-DE" sz="3200" dirty="0"/>
              <a:t> time-</a:t>
            </a:r>
            <a:r>
              <a:rPr lang="de-DE" sz="3200" dirty="0" err="1"/>
              <a:t>to</a:t>
            </a:r>
            <a:r>
              <a:rPr lang="de-DE" sz="3200" dirty="0"/>
              <a:t>-event </a:t>
            </a:r>
            <a:r>
              <a:rPr lang="de-DE" sz="3200" dirty="0" err="1"/>
              <a:t>detection</a:t>
            </a:r>
            <a:r>
              <a:rPr lang="de-DE" sz="3200" dirty="0"/>
              <a:t> </a:t>
            </a:r>
          </a:p>
          <a:p>
            <a:pPr marL="457200" indent="-4572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sz="3200" dirty="0" err="1"/>
              <a:t>Detection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atrial</a:t>
            </a:r>
            <a:r>
              <a:rPr lang="de-DE" sz="3200" dirty="0"/>
              <a:t> </a:t>
            </a:r>
            <a:r>
              <a:rPr lang="de-DE" sz="3200" dirty="0" err="1"/>
              <a:t>fibrillation</a:t>
            </a:r>
            <a:r>
              <a:rPr lang="de-DE" sz="3200" dirty="0"/>
              <a:t> (AF)</a:t>
            </a:r>
          </a:p>
          <a:p>
            <a:pPr marL="457200" indent="-4572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sz="3200" dirty="0" err="1"/>
              <a:t>Effects</a:t>
            </a:r>
            <a:r>
              <a:rPr lang="de-DE" sz="3200" dirty="0"/>
              <a:t> on ICD-shocks</a:t>
            </a:r>
          </a:p>
          <a:p>
            <a:pPr marL="457200" indent="-457200">
              <a:spcBef>
                <a:spcPts val="12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de-DE" sz="3200" dirty="0" err="1"/>
              <a:t>Effects</a:t>
            </a:r>
            <a:r>
              <a:rPr lang="de-DE" sz="3200" dirty="0"/>
              <a:t> on </a:t>
            </a:r>
            <a:r>
              <a:rPr lang="de-DE" sz="3200" dirty="0" err="1"/>
              <a:t>mortality</a:t>
            </a:r>
            <a:r>
              <a:rPr lang="de-DE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6249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Remote </a:t>
            </a:r>
            <a:r>
              <a:rPr lang="de-DE" dirty="0" err="1"/>
              <a:t>monitoring</a:t>
            </a:r>
            <a:r>
              <a:rPr lang="de-DE" dirty="0"/>
              <a:t> (RM)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01699" y="1107244"/>
            <a:ext cx="934673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de-DE" sz="2600" dirty="0" err="1"/>
              <a:t>automated</a:t>
            </a:r>
            <a:r>
              <a:rPr lang="de-DE" sz="2600" dirty="0"/>
              <a:t> </a:t>
            </a:r>
            <a:r>
              <a:rPr lang="de-DE" sz="2600" dirty="0" err="1"/>
              <a:t>transmission</a:t>
            </a:r>
            <a:r>
              <a:rPr lang="de-DE" sz="2600" dirty="0"/>
              <a:t> </a:t>
            </a:r>
            <a:r>
              <a:rPr lang="de-DE" sz="2600" dirty="0" err="1"/>
              <a:t>of</a:t>
            </a:r>
            <a:r>
              <a:rPr lang="de-DE" sz="2600" dirty="0"/>
              <a:t> </a:t>
            </a:r>
            <a:r>
              <a:rPr lang="de-DE" sz="2600" dirty="0" err="1"/>
              <a:t>data</a:t>
            </a:r>
            <a:r>
              <a:rPr lang="de-DE" sz="2600" dirty="0"/>
              <a:t> </a:t>
            </a:r>
            <a:r>
              <a:rPr lang="de-DE" sz="2600" dirty="0" err="1"/>
              <a:t>provided</a:t>
            </a:r>
            <a:r>
              <a:rPr lang="de-DE" sz="2600" dirty="0"/>
              <a:t> </a:t>
            </a:r>
            <a:r>
              <a:rPr lang="de-DE" sz="2600" dirty="0" err="1"/>
              <a:t>by</a:t>
            </a:r>
            <a:r>
              <a:rPr lang="de-DE" sz="2600" dirty="0"/>
              <a:t> </a:t>
            </a:r>
            <a:r>
              <a:rPr lang="de-DE" sz="2600" dirty="0" err="1"/>
              <a:t>the</a:t>
            </a:r>
            <a:r>
              <a:rPr lang="de-DE" sz="2600" dirty="0"/>
              <a:t> </a:t>
            </a:r>
            <a:r>
              <a:rPr lang="de-DE" sz="2600" dirty="0" err="1"/>
              <a:t>device</a:t>
            </a:r>
            <a:r>
              <a:rPr lang="de-DE" sz="2600" dirty="0"/>
              <a:t> </a:t>
            </a:r>
            <a:r>
              <a:rPr lang="de-DE" sz="2600" dirty="0" err="1"/>
              <a:t>including</a:t>
            </a:r>
            <a:r>
              <a:rPr lang="de-DE" sz="2600" dirty="0"/>
              <a:t> </a:t>
            </a:r>
            <a:r>
              <a:rPr lang="de-DE" sz="2600" dirty="0" err="1"/>
              <a:t>daily</a:t>
            </a:r>
            <a:r>
              <a:rPr lang="de-DE" sz="2600" dirty="0"/>
              <a:t> </a:t>
            </a:r>
            <a:r>
              <a:rPr lang="de-DE" sz="2600" dirty="0" err="1"/>
              <a:t>self-testing</a:t>
            </a:r>
            <a:r>
              <a:rPr lang="de-DE" sz="2600" dirty="0"/>
              <a:t> </a:t>
            </a:r>
            <a:r>
              <a:rPr lang="de-DE" sz="2600" dirty="0" err="1"/>
              <a:t>and</a:t>
            </a:r>
            <a:r>
              <a:rPr lang="de-DE" sz="2600" dirty="0"/>
              <a:t> </a:t>
            </a:r>
            <a:r>
              <a:rPr lang="de-DE" sz="2600" dirty="0" err="1"/>
              <a:t>event</a:t>
            </a:r>
            <a:r>
              <a:rPr lang="de-DE" sz="2600" dirty="0"/>
              <a:t> </a:t>
            </a:r>
            <a:r>
              <a:rPr lang="de-DE" sz="2600" dirty="0" err="1"/>
              <a:t>notification</a:t>
            </a:r>
            <a:r>
              <a:rPr lang="de-DE" sz="2600" dirty="0"/>
              <a:t> </a:t>
            </a:r>
            <a:r>
              <a:rPr lang="de-DE" sz="2600" dirty="0" err="1"/>
              <a:t>for</a:t>
            </a:r>
            <a:r>
              <a:rPr lang="de-DE" sz="2600" dirty="0"/>
              <a:t> out-</a:t>
            </a:r>
            <a:r>
              <a:rPr lang="de-DE" sz="2600" dirty="0" err="1"/>
              <a:t>of</a:t>
            </a:r>
            <a:r>
              <a:rPr lang="de-DE" sz="2600" dirty="0"/>
              <a:t>-</a:t>
            </a:r>
            <a:r>
              <a:rPr lang="de-DE" sz="2600" dirty="0" err="1"/>
              <a:t>bound</a:t>
            </a:r>
            <a:r>
              <a:rPr lang="de-DE" sz="2600" dirty="0"/>
              <a:t> </a:t>
            </a:r>
            <a:r>
              <a:rPr lang="de-DE" sz="2600" dirty="0" err="1"/>
              <a:t>parameters</a:t>
            </a:r>
            <a:r>
              <a:rPr lang="de-DE" sz="2600" dirty="0"/>
              <a:t> </a:t>
            </a:r>
            <a:r>
              <a:rPr lang="de-DE" sz="2600" dirty="0" err="1"/>
              <a:t>and</a:t>
            </a:r>
            <a:r>
              <a:rPr lang="de-DE" sz="2600" dirty="0"/>
              <a:t> </a:t>
            </a:r>
            <a:r>
              <a:rPr lang="de-DE" sz="2600" dirty="0" err="1"/>
              <a:t>patient</a:t>
            </a:r>
            <a:r>
              <a:rPr lang="de-DE" sz="2600" dirty="0"/>
              <a:t> </a:t>
            </a:r>
            <a:r>
              <a:rPr lang="de-DE" sz="2600" dirty="0" err="1"/>
              <a:t>specific</a:t>
            </a:r>
            <a:r>
              <a:rPr lang="de-DE" sz="2600" dirty="0"/>
              <a:t> </a:t>
            </a:r>
            <a:r>
              <a:rPr lang="de-DE" sz="2600" dirty="0" err="1"/>
              <a:t>events</a:t>
            </a:r>
            <a:r>
              <a:rPr lang="de-DE" sz="2600" dirty="0"/>
              <a:t>: </a:t>
            </a:r>
            <a:r>
              <a:rPr lang="de-DE" sz="2600" b="1" dirty="0" err="1"/>
              <a:t>device</a:t>
            </a:r>
            <a:r>
              <a:rPr lang="de-DE" sz="2600" dirty="0"/>
              <a:t>- </a:t>
            </a:r>
            <a:r>
              <a:rPr lang="de-DE" sz="2600" dirty="0" err="1"/>
              <a:t>and</a:t>
            </a:r>
            <a:r>
              <a:rPr lang="de-DE" sz="2600" dirty="0"/>
              <a:t> </a:t>
            </a:r>
            <a:r>
              <a:rPr lang="de-DE" sz="2600" b="1" dirty="0" err="1"/>
              <a:t>biological</a:t>
            </a:r>
            <a:r>
              <a:rPr lang="de-DE" sz="2600" b="1" dirty="0"/>
              <a:t>/</a:t>
            </a:r>
            <a:r>
              <a:rPr lang="de-DE" sz="2600" b="1" dirty="0" err="1"/>
              <a:t>disease</a:t>
            </a:r>
            <a:r>
              <a:rPr lang="de-DE" sz="2600" dirty="0" err="1"/>
              <a:t>-monitoring</a:t>
            </a:r>
            <a:endParaRPr lang="de-DE" sz="2600" dirty="0"/>
          </a:p>
        </p:txBody>
      </p:sp>
      <p:sp>
        <p:nvSpPr>
          <p:cNvPr id="5" name="Textfeld 4"/>
          <p:cNvSpPr txBox="1"/>
          <p:nvPr/>
        </p:nvSpPr>
        <p:spPr>
          <a:xfrm>
            <a:off x="2818723" y="2726881"/>
            <a:ext cx="5398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bg1">
                    <a:lumMod val="75000"/>
                  </a:schemeClr>
                </a:solidFill>
              </a:rPr>
              <a:t>no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</a:rPr>
              <a:t>interaction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</a:rPr>
              <a:t>from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</a:rPr>
              <a:t>patient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</a:rPr>
              <a:t>needed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, easy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</a:rPr>
              <a:t>install</a:t>
            </a:r>
            <a:endParaRPr lang="de-DE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1D82AA04-C0B8-7544-9C3C-84F5F9B1B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140" y="3188546"/>
            <a:ext cx="7870078" cy="382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42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Remote </a:t>
            </a:r>
            <a:r>
              <a:rPr lang="de-DE" dirty="0" err="1"/>
              <a:t>monitoring</a:t>
            </a:r>
            <a:r>
              <a:rPr lang="de-DE" dirty="0"/>
              <a:t> in CIEDs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901699" y="5299966"/>
            <a:ext cx="876009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b="1" dirty="0"/>
              <a:t>RM </a:t>
            </a:r>
            <a:r>
              <a:rPr lang="de-DE" b="1" dirty="0" err="1"/>
              <a:t>may</a:t>
            </a:r>
            <a:r>
              <a:rPr lang="de-DE" b="1" dirty="0"/>
              <a:t> </a:t>
            </a:r>
            <a:r>
              <a:rPr lang="de-DE" b="1" dirty="0" err="1"/>
              <a:t>document</a:t>
            </a:r>
            <a:r>
              <a:rPr lang="de-DE" b="1" dirty="0"/>
              <a:t> same </a:t>
            </a:r>
            <a:r>
              <a:rPr lang="de-DE" b="1" dirty="0" err="1"/>
              <a:t>data</a:t>
            </a:r>
            <a:r>
              <a:rPr lang="de-DE" b="1" dirty="0"/>
              <a:t> </a:t>
            </a:r>
            <a:r>
              <a:rPr lang="de-DE" b="1" dirty="0" err="1"/>
              <a:t>as</a:t>
            </a:r>
            <a:r>
              <a:rPr lang="de-DE" b="1" dirty="0"/>
              <a:t> IPE – 2 different </a:t>
            </a:r>
            <a:r>
              <a:rPr lang="de-DE" b="1" dirty="0" err="1"/>
              <a:t>sets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events</a:t>
            </a:r>
            <a:r>
              <a:rPr lang="de-DE" b="1" dirty="0"/>
              <a:t>: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de-DE" dirty="0" err="1"/>
              <a:t>technical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 / </a:t>
            </a:r>
            <a:r>
              <a:rPr lang="de-DE" dirty="0" err="1"/>
              <a:t>device</a:t>
            </a:r>
            <a:r>
              <a:rPr lang="de-DE" dirty="0"/>
              <a:t> </a:t>
            </a:r>
            <a:r>
              <a:rPr lang="de-DE" dirty="0" err="1"/>
              <a:t>related</a:t>
            </a:r>
            <a:r>
              <a:rPr lang="de-DE" dirty="0"/>
              <a:t> – </a:t>
            </a:r>
            <a:r>
              <a:rPr lang="de-DE" i="1" dirty="0" err="1"/>
              <a:t>technical</a:t>
            </a:r>
            <a:r>
              <a:rPr lang="de-DE" i="1" dirty="0"/>
              <a:t> </a:t>
            </a:r>
            <a:r>
              <a:rPr lang="de-DE" i="1" dirty="0" err="1"/>
              <a:t>device</a:t>
            </a:r>
            <a:r>
              <a:rPr lang="de-DE" i="1" dirty="0"/>
              <a:t> </a:t>
            </a:r>
            <a:r>
              <a:rPr lang="de-DE" i="1" dirty="0" err="1"/>
              <a:t>integrity</a:t>
            </a:r>
            <a:endParaRPr lang="de-DE" i="1" dirty="0"/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de-DE" dirty="0" err="1"/>
              <a:t>patient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 / </a:t>
            </a:r>
            <a:r>
              <a:rPr lang="de-DE" dirty="0" err="1"/>
              <a:t>disease</a:t>
            </a:r>
            <a:r>
              <a:rPr lang="de-DE" dirty="0"/>
              <a:t> </a:t>
            </a:r>
            <a:r>
              <a:rPr lang="de-DE" dirty="0" err="1"/>
              <a:t>affected</a:t>
            </a:r>
            <a:r>
              <a:rPr lang="de-DE" dirty="0"/>
              <a:t> – </a:t>
            </a:r>
            <a:r>
              <a:rPr lang="de-DE" i="1" dirty="0" err="1"/>
              <a:t>biological</a:t>
            </a:r>
            <a:r>
              <a:rPr lang="de-DE" i="1" dirty="0"/>
              <a:t>/</a:t>
            </a:r>
            <a:r>
              <a:rPr lang="de-DE" i="1" dirty="0" err="1"/>
              <a:t>disease</a:t>
            </a:r>
            <a:r>
              <a:rPr lang="de-DE" i="1" dirty="0"/>
              <a:t> </a:t>
            </a:r>
            <a:r>
              <a:rPr lang="de-DE" i="1" dirty="0" err="1"/>
              <a:t>parameters</a:t>
            </a:r>
            <a:endParaRPr lang="de-DE" i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3DE8C3A-EF69-3C44-A0D2-5022844D6EFD}"/>
              </a:ext>
            </a:extLst>
          </p:cNvPr>
          <p:cNvSpPr txBox="1"/>
          <p:nvPr/>
        </p:nvSpPr>
        <p:spPr>
          <a:xfrm>
            <a:off x="1311195" y="1114205"/>
            <a:ext cx="806624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de-DE" dirty="0" err="1"/>
              <a:t>Aprox</a:t>
            </a:r>
            <a:r>
              <a:rPr lang="de-DE" dirty="0"/>
              <a:t> 20% </a:t>
            </a:r>
            <a:r>
              <a:rPr lang="de-DE" dirty="0" err="1"/>
              <a:t>of</a:t>
            </a:r>
            <a:r>
              <a:rPr lang="de-DE" dirty="0"/>
              <a:t> CIED </a:t>
            </a:r>
            <a:r>
              <a:rPr lang="de-DE" dirty="0" err="1"/>
              <a:t>pts</a:t>
            </a:r>
            <a:r>
              <a:rPr lang="de-DE" dirty="0"/>
              <a:t> not in </a:t>
            </a:r>
            <a:r>
              <a:rPr lang="de-DE" dirty="0" err="1"/>
              <a:t>person</a:t>
            </a:r>
            <a:r>
              <a:rPr lang="de-DE" dirty="0"/>
              <a:t> </a:t>
            </a:r>
            <a:r>
              <a:rPr lang="de-DE" dirty="0" err="1"/>
              <a:t>seen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follow-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12 </a:t>
            </a:r>
            <a:r>
              <a:rPr lang="de-DE" dirty="0" err="1"/>
              <a:t>months</a:t>
            </a:r>
            <a:r>
              <a:rPr lang="de-DE" dirty="0"/>
              <a:t> after </a:t>
            </a:r>
            <a:r>
              <a:rPr lang="de-DE" dirty="0" err="1"/>
              <a:t>implant</a:t>
            </a:r>
            <a:endParaRPr lang="de-DE" dirty="0"/>
          </a:p>
          <a:p>
            <a:pPr marL="342900" indent="-342900">
              <a:spcBef>
                <a:spcPts val="12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de-DE" dirty="0"/>
              <a:t>Need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structured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 follow-</a:t>
            </a:r>
            <a:r>
              <a:rPr lang="de-DE" dirty="0" err="1"/>
              <a:t>up</a:t>
            </a:r>
            <a:r>
              <a:rPr lang="de-DE" dirty="0"/>
              <a:t> but in-person </a:t>
            </a:r>
            <a:r>
              <a:rPr lang="de-DE" dirty="0" err="1"/>
              <a:t>evaluations</a:t>
            </a:r>
            <a:r>
              <a:rPr lang="de-DE" dirty="0"/>
              <a:t> (IPE)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failed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engage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pts</a:t>
            </a:r>
            <a:r>
              <a:rPr lang="de-DE" dirty="0"/>
              <a:t> </a:t>
            </a:r>
            <a:r>
              <a:rPr lang="de-DE" sz="2000" dirty="0"/>
              <a:t>(</a:t>
            </a:r>
            <a:r>
              <a:rPr lang="de-DE" sz="2000" dirty="0" err="1"/>
              <a:t>specifically</a:t>
            </a:r>
            <a:r>
              <a:rPr lang="de-DE" sz="2000" dirty="0"/>
              <a:t> </a:t>
            </a:r>
            <a:r>
              <a:rPr lang="de-DE" sz="2000" dirty="0" err="1"/>
              <a:t>those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long</a:t>
            </a:r>
            <a:r>
              <a:rPr lang="de-DE" sz="2000" dirty="0"/>
              <a:t> </a:t>
            </a:r>
            <a:r>
              <a:rPr lang="de-DE" sz="2000" dirty="0" err="1"/>
              <a:t>travel</a:t>
            </a:r>
            <a:r>
              <a:rPr lang="de-DE" sz="2000" dirty="0"/>
              <a:t> </a:t>
            </a:r>
            <a:r>
              <a:rPr lang="de-DE" sz="2000" dirty="0" err="1"/>
              <a:t>distances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need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take</a:t>
            </a:r>
            <a:r>
              <a:rPr lang="de-DE" sz="2000" dirty="0"/>
              <a:t> off time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work</a:t>
            </a:r>
            <a:r>
              <a:rPr lang="de-DE" sz="2000" dirty="0"/>
              <a:t>)</a:t>
            </a:r>
            <a:endParaRPr lang="de-DE" dirty="0"/>
          </a:p>
          <a:p>
            <a:pPr marL="342900" indent="-342900">
              <a:spcBef>
                <a:spcPts val="12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de-DE" dirty="0"/>
              <a:t>Remote </a:t>
            </a:r>
            <a:r>
              <a:rPr lang="de-DE" dirty="0" err="1"/>
              <a:t>monitoring</a:t>
            </a:r>
            <a:r>
              <a:rPr lang="de-DE" dirty="0"/>
              <a:t> </a:t>
            </a:r>
            <a:r>
              <a:rPr lang="de-DE" dirty="0" err="1"/>
              <a:t>technology</a:t>
            </a:r>
            <a:r>
              <a:rPr lang="de-DE" dirty="0"/>
              <a:t>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complementary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IPE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routine</a:t>
            </a:r>
            <a:r>
              <a:rPr lang="de-DE" dirty="0"/>
              <a:t> follow-</a:t>
            </a:r>
            <a:r>
              <a:rPr lang="de-DE" dirty="0" err="1"/>
              <a:t>up</a:t>
            </a:r>
            <a:endParaRPr lang="de-DE" dirty="0"/>
          </a:p>
          <a:p>
            <a:pPr marL="342900" indent="-342900">
              <a:spcBef>
                <a:spcPts val="12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80%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implanted</a:t>
            </a:r>
            <a:r>
              <a:rPr lang="de-DE" dirty="0"/>
              <a:t> PM, ICDs </a:t>
            </a:r>
            <a:r>
              <a:rPr lang="de-DE" dirty="0" err="1"/>
              <a:t>and</a:t>
            </a:r>
            <a:r>
              <a:rPr lang="de-DE" dirty="0"/>
              <a:t> CRTs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availability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RM, </a:t>
            </a:r>
            <a:r>
              <a:rPr lang="de-DE" dirty="0" err="1"/>
              <a:t>actively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in </a:t>
            </a:r>
            <a:r>
              <a:rPr lang="de-DE" dirty="0" err="1"/>
              <a:t>aprox</a:t>
            </a:r>
            <a:r>
              <a:rPr lang="de-DE" dirty="0"/>
              <a:t>. 40%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pts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45049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1ZbLz_9UGGAI_aMYlWjQ"/>
</p:tagLst>
</file>

<file path=ppt/theme/theme1.xml><?xml version="1.0" encoding="utf-8"?>
<a:theme xmlns:a="http://schemas.openxmlformats.org/drawingml/2006/main" name="Office-Design">
  <a:themeElements>
    <a:clrScheme name="Campus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616365"/>
      </a:accent1>
      <a:accent2>
        <a:srgbClr val="F0AB00"/>
      </a:accent2>
      <a:accent3>
        <a:srgbClr val="3F9C35"/>
      </a:accent3>
      <a:accent4>
        <a:srgbClr val="B71234"/>
      </a:accent4>
      <a:accent5>
        <a:srgbClr val="772953"/>
      </a:accent5>
      <a:accent6>
        <a:srgbClr val="003F72"/>
      </a:accent6>
      <a:hlink>
        <a:srgbClr val="616365"/>
      </a:hlink>
      <a:folHlink>
        <a:srgbClr val="69BE2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neke NES ne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eneke NES ne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2313</Words>
  <Application>Microsoft Macintosh PowerPoint</Application>
  <PresentationFormat>Benutzerdefiniert</PresentationFormat>
  <Paragraphs>320</Paragraphs>
  <Slides>37</Slides>
  <Notes>8</Notes>
  <HiddenSlides>4</HiddenSlides>
  <MMClips>2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7" baseType="lpstr">
      <vt:lpstr>DINPro-Regular</vt:lpstr>
      <vt:lpstr>Arial</vt:lpstr>
      <vt:lpstr>Calibri</vt:lpstr>
      <vt:lpstr>Times New Roman</vt:lpstr>
      <vt:lpstr>Verdana</vt:lpstr>
      <vt:lpstr>Wingdings</vt:lpstr>
      <vt:lpstr>Office-Design</vt:lpstr>
      <vt:lpstr>Deneke NES neu</vt:lpstr>
      <vt:lpstr>1_Deneke NES neu</vt:lpstr>
      <vt:lpstr>think-cell Folie</vt:lpstr>
      <vt:lpstr>State of the Art in Remote Monitoring of Implantable Devices</vt:lpstr>
      <vt:lpstr>Heart Center Bad Neustadt (NES) </vt:lpstr>
      <vt:lpstr>NES</vt:lpstr>
      <vt:lpstr>Rhoen: UNESCO biosphere reserve</vt:lpstr>
      <vt:lpstr>Le telecardiogramme, 1906</vt:lpstr>
      <vt:lpstr>Introduction: Remote monitoring</vt:lpstr>
      <vt:lpstr>AGENDA: State of the Art Remote Monitoring</vt:lpstr>
      <vt:lpstr>Remote monitoring (RM)</vt:lpstr>
      <vt:lpstr>Remote monitoring in CIEDs</vt:lpstr>
      <vt:lpstr>RM of active CIEDs (PM, ICD, CRTs)</vt:lpstr>
      <vt:lpstr>Case # 1: Device surveillance</vt:lpstr>
      <vt:lpstr>PowerPoint-Präsentation</vt:lpstr>
      <vt:lpstr>PowerPoint-Präsentation</vt:lpstr>
      <vt:lpstr>PowerPoint-Präsentation</vt:lpstr>
      <vt:lpstr>RM: Effect on time to event identification</vt:lpstr>
      <vt:lpstr>RM: Effect on follow-up burden</vt:lpstr>
      <vt:lpstr>Today: technical &amp; physiological data</vt:lpstr>
      <vt:lpstr>The Twin Epidemics: AF and HF</vt:lpstr>
      <vt:lpstr>RM: Effect on inappropriate shocks</vt:lpstr>
      <vt:lpstr>PowerPoint-Präsentation</vt:lpstr>
      <vt:lpstr>PowerPoint-Präsentation</vt:lpstr>
      <vt:lpstr>RM: Effect on mortality</vt:lpstr>
      <vt:lpstr>RM: Effect on mortality</vt:lpstr>
      <vt:lpstr>Differences in RM systems</vt:lpstr>
      <vt:lpstr>Mortality reduction and mode of RM</vt:lpstr>
      <vt:lpstr>PowerPoint-Präsentation</vt:lpstr>
      <vt:lpstr>RCT and mortality – daily RM</vt:lpstr>
      <vt:lpstr>PowerPoint-Präsentation</vt:lpstr>
      <vt:lpstr>PowerPoint-Präsentation</vt:lpstr>
      <vt:lpstr>PowerPoint-Präsentation</vt:lpstr>
      <vt:lpstr>Implantable Loop Recorders </vt:lpstr>
      <vt:lpstr>Case # 3: ILR in cryptogenic stroke</vt:lpstr>
      <vt:lpstr>RM in ILRs</vt:lpstr>
      <vt:lpstr>Case # 4</vt:lpstr>
      <vt:lpstr>Conclusions 1</vt:lpstr>
      <vt:lpstr>Conclusions 2</vt:lpstr>
      <vt:lpstr>Conclusions 2</vt:lpstr>
    </vt:vector>
  </TitlesOfParts>
  <Company>Steinlein Werbeagentur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Regine Hemmrich</dc:creator>
  <cp:lastModifiedBy>Thomas Deneke</cp:lastModifiedBy>
  <cp:revision>1731</cp:revision>
  <cp:lastPrinted>2015-10-05T13:18:08Z</cp:lastPrinted>
  <dcterms:created xsi:type="dcterms:W3CDTF">2011-10-26T14:39:55Z</dcterms:created>
  <dcterms:modified xsi:type="dcterms:W3CDTF">2019-11-28T13:08:56Z</dcterms:modified>
</cp:coreProperties>
</file>