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42" r:id="rId2"/>
    <p:sldId id="356" r:id="rId3"/>
    <p:sldId id="387" r:id="rId4"/>
    <p:sldId id="388" r:id="rId5"/>
    <p:sldId id="389" r:id="rId6"/>
    <p:sldId id="390" r:id="rId7"/>
    <p:sldId id="343" r:id="rId8"/>
    <p:sldId id="337" r:id="rId9"/>
    <p:sldId id="261" r:id="rId10"/>
    <p:sldId id="298" r:id="rId11"/>
    <p:sldId id="373" r:id="rId12"/>
    <p:sldId id="359" r:id="rId13"/>
    <p:sldId id="374" r:id="rId14"/>
    <p:sldId id="375" r:id="rId15"/>
    <p:sldId id="321" r:id="rId16"/>
    <p:sldId id="360" r:id="rId17"/>
    <p:sldId id="361" r:id="rId18"/>
    <p:sldId id="376" r:id="rId19"/>
    <p:sldId id="377" r:id="rId20"/>
    <p:sldId id="378" r:id="rId21"/>
    <p:sldId id="379" r:id="rId22"/>
    <p:sldId id="313" r:id="rId23"/>
    <p:sldId id="380" r:id="rId24"/>
    <p:sldId id="381" r:id="rId25"/>
    <p:sldId id="382" r:id="rId26"/>
    <p:sldId id="305" r:id="rId27"/>
    <p:sldId id="372" r:id="rId28"/>
    <p:sldId id="383" r:id="rId29"/>
    <p:sldId id="331" r:id="rId30"/>
    <p:sldId id="368" r:id="rId31"/>
    <p:sldId id="369" r:id="rId32"/>
    <p:sldId id="370" r:id="rId33"/>
    <p:sldId id="371" r:id="rId34"/>
    <p:sldId id="329" r:id="rId35"/>
    <p:sldId id="384" r:id="rId36"/>
    <p:sldId id="345" r:id="rId37"/>
    <p:sldId id="385" r:id="rId38"/>
    <p:sldId id="325" r:id="rId39"/>
    <p:sldId id="386" r:id="rId40"/>
    <p:sldId id="341" r:id="rId41"/>
    <p:sldId id="339" r:id="rId42"/>
    <p:sldId id="295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5"/>
    <p:restoredTop sz="94678"/>
  </p:normalViewPr>
  <p:slideViewPr>
    <p:cSldViewPr snapToGrid="0" snapToObjects="1">
      <p:cViewPr varScale="1">
        <p:scale>
          <a:sx n="77" d="100"/>
          <a:sy n="77" d="100"/>
        </p:scale>
        <p:origin x="-1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BA15D-820A-D34B-AFED-DFD3733AD456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CFF3D-89CD-9C49-BFC6-780A6BDEDEB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51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9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6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84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4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4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77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07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18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Therefore, the CAST</a:t>
            </a:r>
            <a:r>
              <a:rPr lang="en-US" baseline="0" dirty="0"/>
              <a:t> PVC </a:t>
            </a:r>
            <a:r>
              <a:rPr lang="en-US" baseline="0" dirty="0" err="1"/>
              <a:t>buden</a:t>
            </a:r>
            <a:r>
              <a:rPr lang="en-US" baseline="0" dirty="0"/>
              <a:t> was not enough to </a:t>
            </a:r>
            <a:r>
              <a:rPr lang="en-US" baseline="0" dirty="0" err="1"/>
              <a:t>achive</a:t>
            </a:r>
            <a:r>
              <a:rPr lang="en-US" baseline="0" dirty="0"/>
              <a:t> an improvement in the LVEF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00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51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9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0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4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0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PVC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burden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&gt;24%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separated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impaired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preserved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ventricular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sensitivity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79%,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specificity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78%,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curve 0.89)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lowest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PVC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burden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resulting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 reversible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cardiomyopathy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7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variability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cut</a:t>
            </a:r>
            <a:r>
              <a:rPr lang="es-ES" dirty="0"/>
              <a:t>-off </a:t>
            </a:r>
            <a:r>
              <a:rPr lang="es-ES" dirty="0" err="1"/>
              <a:t>suggested</a:t>
            </a:r>
            <a:r>
              <a:rPr lang="es-ES" dirty="0"/>
              <a:t> to be </a:t>
            </a:r>
            <a:r>
              <a:rPr lang="es-ES" dirty="0" err="1"/>
              <a:t>used</a:t>
            </a:r>
            <a:r>
              <a:rPr lang="es-ES" dirty="0"/>
              <a:t> to </a:t>
            </a:r>
            <a:r>
              <a:rPr lang="es-ES" dirty="0" err="1"/>
              <a:t>expect</a:t>
            </a:r>
            <a:r>
              <a:rPr lang="es-ES" dirty="0"/>
              <a:t> to</a:t>
            </a:r>
            <a:r>
              <a:rPr lang="es-ES" baseline="0" dirty="0"/>
              <a:t> </a:t>
            </a:r>
            <a:r>
              <a:rPr lang="es-ES" baseline="0" dirty="0" err="1"/>
              <a:t>obtain</a:t>
            </a:r>
            <a:r>
              <a:rPr lang="es-ES" baseline="0" dirty="0"/>
              <a:t> a </a:t>
            </a:r>
            <a:r>
              <a:rPr lang="es-ES" baseline="0" dirty="0" err="1"/>
              <a:t>benefit</a:t>
            </a:r>
            <a:r>
              <a:rPr lang="es-ES" baseline="0" dirty="0"/>
              <a:t>. </a:t>
            </a:r>
            <a:r>
              <a:rPr lang="es-ES" baseline="0" dirty="0" err="1"/>
              <a:t>Each</a:t>
            </a:r>
            <a:r>
              <a:rPr lang="es-ES" baseline="0" dirty="0"/>
              <a:t> </a:t>
            </a:r>
            <a:r>
              <a:rPr lang="es-ES" baseline="0" dirty="0" err="1"/>
              <a:t>one</a:t>
            </a:r>
            <a:r>
              <a:rPr lang="es-ES" baseline="0" dirty="0"/>
              <a:t> of </a:t>
            </a:r>
            <a:r>
              <a:rPr lang="es-ES" baseline="0" dirty="0" err="1"/>
              <a:t>them</a:t>
            </a:r>
            <a:r>
              <a:rPr lang="es-ES" baseline="0" dirty="0"/>
              <a:t> </a:t>
            </a:r>
            <a:r>
              <a:rPr lang="es-ES" baseline="0" dirty="0" err="1"/>
              <a:t>with</a:t>
            </a:r>
            <a:r>
              <a:rPr lang="es-ES" baseline="0" dirty="0"/>
              <a:t> </a:t>
            </a:r>
            <a:r>
              <a:rPr lang="es-ES" baseline="0" dirty="0" err="1"/>
              <a:t>different</a:t>
            </a:r>
            <a:r>
              <a:rPr lang="es-ES" baseline="0" dirty="0"/>
              <a:t> </a:t>
            </a:r>
            <a:r>
              <a:rPr lang="es-ES" baseline="0" dirty="0" err="1"/>
              <a:t>Sen</a:t>
            </a:r>
            <a:r>
              <a:rPr lang="es-ES" baseline="0" dirty="0"/>
              <a:t> and </a:t>
            </a:r>
            <a:r>
              <a:rPr lang="es-ES" baseline="0" dirty="0" err="1"/>
              <a:t>Sp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BB27A-42A4-5546-9037-90C5BCE344B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795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here you can see the initial description of </a:t>
            </a:r>
            <a:r>
              <a:rPr lang="en-US" baseline="0" dirty="0" err="1"/>
              <a:t>sarrazin</a:t>
            </a:r>
            <a:r>
              <a:rPr lang="en-US" baseline="0" dirty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7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CDF2-8CEF-1D45-83BC-62A7C289CB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7C5533-900C-EA4E-B208-B9E1BF186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DA22901-5EE7-BC4D-BF58-57A118814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A1D0262-09F2-3545-960A-4CC46336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566DA40-C10B-CC4F-85AE-881865A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949A8BC-27DE-9946-AE5A-67FB6BC8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70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BD475F-742E-B84C-92F1-D187C269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CCCC5E5-1DDD-6F4C-9221-0E54C9EA9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09D2C2-1C8D-D34E-A4F9-BC3821F2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98D9703-2632-2E4D-A7E5-D3FC0836F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F9DFFE3-EF36-6F41-892F-7EC989F7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935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59E8830-2611-434E-AE55-D13AD7F5E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1E1C054-C263-0143-A4C2-F02EA4F56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D3C77AA-F350-D440-BB3D-15A9A826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B689D74-E865-EC4C-8C40-8CD98636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B8D26DA-F977-044D-BAD8-2DFAACC0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48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320C17-F818-FE40-9DD6-8365EAFD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A14F3F7-4DB6-2E40-896F-C440926EF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A029947-E6CD-274C-B46A-57BC81B0F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8B1009C-5880-3C47-B215-49C2342A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EB48DF1-B37A-8B4D-B33D-3A49ADD3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054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59694-98C0-694C-8D90-D1765E17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8050808-CDB6-284F-B4E8-3B1EE9E27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104A2C9-F4D0-214C-97C1-1D95CF73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0809510-F9AC-A64F-B3EC-05896BB9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153EE63-4DF0-7C42-A79A-235A2A418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04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C286B7-E161-D447-ABFB-A5810449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6851148-2566-C148-BFAD-605A41EA7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E33C98C-E236-7843-BB44-E0B8F72A8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0568A0F-3024-0447-B69C-20DE3CFF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EA78F36-66E3-704F-BDEC-4C9E5B90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040CA99-5262-4646-A2BE-3C16635C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04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5C310C-D3E3-1347-884A-2F9D6078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B9D150D-37BE-B749-83FB-3B5380C3F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BAF543-17D3-1D4F-9764-E7649D30A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B868F03-797E-2C4A-B667-D56F4A6FF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CD560E5-CC69-6647-86AB-24CD937FA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451E884-E749-E040-95E9-16EF9429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16CFC94-3817-3742-A45E-04D803F2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93D34F3-6A77-D444-A868-3DA25CB2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32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3CBB19-E419-4D46-A1B0-6D9BBFB3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8E58706-6611-BE47-820A-7DDEB33C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850EFE2-6F30-BF49-995C-30F06F1E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6D62614-4354-FC45-9FB1-DFB53C1A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33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BDA2386-AB01-7744-A8A2-1894F954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A15EE80-9E4D-BA40-826F-FBC5AEEB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4238611-1A4B-5442-9B55-6B8CFADF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2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3321DB-13EC-F948-9EBF-C8649AE67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BF4002-9F42-4E47-A784-CA79EFDDD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68A2519-6D39-DE49-ABFE-0D34EB654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F255A8C-D342-E24A-8BCD-82AAC4B7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8581DEA-6C63-2942-9EE4-2CF31B64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4842FA8-435E-BA49-B532-6B7636DE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57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425FF9-47E0-3F4A-896D-40E74C778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DFF3C61-70AA-764F-8D34-83A16C0DE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829BAA7-FA29-A84F-8A30-ED27485A7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0E1CED3-8FEB-7D4C-8F77-F6E3BCDF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67432DA-3F1B-1C45-916B-595EF444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8BD25F1-4D10-784D-B875-1096E2AB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83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7048C57-A9A8-BB47-A00F-C8AEB2DA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4EBA652-C14D-294F-9F9C-A1114069F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E0E8110-C089-504F-B36C-7AF98AC2D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402EB-C958-454A-9D5D-A9F58B1634D3}" type="datetimeFigureOut">
              <a:rPr lang="es-ES" smtClean="0"/>
              <a:t>28/11/19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9AB9FCD-7254-044E-9076-6D850D4C1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D43EBB-C1D8-9F45-9818-E748670D2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31B41-3CD2-6544-B62B-0D7EFD7C7F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05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7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0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5342" y="4789252"/>
            <a:ext cx="10363200" cy="1895352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n-GB" sz="5300" dirty="0"/>
              <a:t>PVC induced Cardiomyopathy</a:t>
            </a:r>
            <a:br>
              <a:rPr lang="en-GB" sz="5300" dirty="0"/>
            </a:br>
            <a:r>
              <a:rPr lang="en-GB" sz="5300" dirty="0"/>
              <a:t>An Update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4954471"/>
            <a:ext cx="8534400" cy="118390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Antonio </a:t>
            </a:r>
            <a:r>
              <a:rPr lang="en-US" b="1" dirty="0" smtClean="0"/>
              <a:t>Berruezo, MD, PhD</a:t>
            </a:r>
            <a:endParaRPr lang="en-US" b="1" dirty="0"/>
          </a:p>
          <a:p>
            <a:r>
              <a:rPr lang="en-US" sz="1867" b="1" dirty="0"/>
              <a:t>Heart Institute, </a:t>
            </a:r>
            <a:r>
              <a:rPr lang="en-US" sz="1867" b="1" dirty="0" err="1"/>
              <a:t>Teknon</a:t>
            </a:r>
            <a:r>
              <a:rPr lang="en-US" sz="1867" b="1" dirty="0"/>
              <a:t> Medical Center, Barcelona</a:t>
            </a:r>
          </a:p>
          <a:p>
            <a:r>
              <a:rPr lang="en-US" sz="1867" b="1" dirty="0"/>
              <a:t>29 November 2019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74F2620-6049-974F-BCD5-2463AECD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513" y="390168"/>
            <a:ext cx="6103935" cy="167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074" y="390168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2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54905" y="2479642"/>
            <a:ext cx="10932270" cy="3541646"/>
            <a:chOff x="1710265" y="2499380"/>
            <a:chExt cx="7840192" cy="2177965"/>
          </a:xfrm>
        </p:grpSpPr>
        <p:grpSp>
          <p:nvGrpSpPr>
            <p:cNvPr id="7" name="Group 6"/>
            <p:cNvGrpSpPr/>
            <p:nvPr/>
          </p:nvGrpSpPr>
          <p:grpSpPr>
            <a:xfrm rot="5400000">
              <a:off x="4972050" y="831849"/>
              <a:ext cx="431800" cy="6659036"/>
              <a:chOff x="706966" y="1422400"/>
              <a:chExt cx="431800" cy="3293533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914400" y="1422400"/>
                <a:ext cx="16933" cy="32850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/>
              <p:cNvCxnSpPr/>
              <p:nvPr/>
            </p:nvCxnSpPr>
            <p:spPr>
              <a:xfrm>
                <a:off x="723899" y="4715933"/>
                <a:ext cx="4148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706966" y="1422400"/>
                <a:ext cx="4148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710265" y="4385729"/>
              <a:ext cx="49974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67" dirty="0"/>
                <a:t>0%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41780" y="4343397"/>
              <a:ext cx="56497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67" dirty="0"/>
                <a:t>30%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55538" y="4377263"/>
              <a:ext cx="336126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Baseline PVC burden (%)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488274" y="3640667"/>
              <a:ext cx="8467" cy="4402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807813" y="3293417"/>
              <a:ext cx="336126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13% </a:t>
              </a:r>
              <a:r>
                <a:rPr lang="en-GB" sz="2000" dirty="0" err="1"/>
                <a:t>Penela</a:t>
              </a:r>
              <a:r>
                <a:rPr lang="en-GB" sz="2000" dirty="0"/>
                <a:t> et al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5029225" y="3022600"/>
              <a:ext cx="8467" cy="10794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340124" y="2499380"/>
              <a:ext cx="3361267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867" dirty="0"/>
            </a:p>
            <a:p>
              <a:pPr algn="ctr"/>
              <a:r>
                <a:rPr lang="en-GB" sz="2000" dirty="0"/>
                <a:t>22% </a:t>
              </a:r>
              <a:r>
                <a:rPr lang="en-GB" sz="2000" dirty="0" err="1"/>
                <a:t>Lakkireddy</a:t>
              </a:r>
              <a:r>
                <a:rPr lang="en-GB" sz="2000" dirty="0"/>
                <a:t> et al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5960581" y="3601194"/>
              <a:ext cx="0" cy="5037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271480" y="3058584"/>
              <a:ext cx="3361267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867" dirty="0"/>
            </a:p>
            <a:p>
              <a:pPr algn="ctr"/>
              <a:r>
                <a:rPr lang="en-GB" sz="2000" dirty="0"/>
                <a:t>24% </a:t>
              </a:r>
              <a:r>
                <a:rPr lang="en-GB" sz="2000" dirty="0" err="1"/>
                <a:t>Baman</a:t>
              </a:r>
              <a:r>
                <a:rPr lang="en-GB" sz="2000" dirty="0"/>
                <a:t> et al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6896132" y="3030666"/>
              <a:ext cx="8467" cy="10794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219756" y="2540740"/>
              <a:ext cx="3361267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867" dirty="0"/>
            </a:p>
            <a:p>
              <a:pPr algn="ctr"/>
              <a:r>
                <a:rPr lang="en-GB" sz="2000" dirty="0"/>
                <a:t>26% Ban JE et al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7874043" y="3551027"/>
              <a:ext cx="0" cy="50376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189190" y="3022600"/>
              <a:ext cx="3361267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867" dirty="0"/>
            </a:p>
            <a:p>
              <a:pPr algn="ctr"/>
              <a:r>
                <a:rPr lang="en-GB" sz="2000" dirty="0"/>
                <a:t>28% </a:t>
              </a:r>
              <a:r>
                <a:rPr lang="en-GB" sz="2000" dirty="0" err="1"/>
                <a:t>Yokokama</a:t>
              </a:r>
              <a:r>
                <a:rPr lang="en-GB" sz="2000" dirty="0"/>
                <a:t> et al</a:t>
              </a:r>
            </a:p>
          </p:txBody>
        </p:sp>
      </p:grp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8" name="CasellaDiTesto 4">
            <a:extLst>
              <a:ext uri="{FF2B5EF4-FFF2-40B4-BE49-F238E27FC236}">
                <a16:creationId xmlns:a16="http://schemas.microsoft.com/office/drawing/2014/main" xmlns="" id="{2270F6E4-31BF-1E44-952B-EFF7FD2135F7}"/>
              </a:ext>
            </a:extLst>
          </p:cNvPr>
          <p:cNvSpPr txBox="1"/>
          <p:nvPr/>
        </p:nvSpPr>
        <p:spPr>
          <a:xfrm>
            <a:off x="1967542" y="136068"/>
            <a:ext cx="7488839" cy="677094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600" b="1" dirty="0"/>
              <a:t>Role of the Baseline PVC burden</a:t>
            </a:r>
          </a:p>
        </p:txBody>
      </p:sp>
      <p:sp>
        <p:nvSpPr>
          <p:cNvPr id="37" name="Rettangolo 6">
            <a:extLst>
              <a:ext uri="{FF2B5EF4-FFF2-40B4-BE49-F238E27FC236}">
                <a16:creationId xmlns:a16="http://schemas.microsoft.com/office/drawing/2014/main" xmlns="" id="{DAACA4C4-677A-F74F-879B-2D9A714CA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944" y="1540862"/>
            <a:ext cx="8521700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>
            <a:spAutoFit/>
          </a:bodyPr>
          <a:lstStyle/>
          <a:p>
            <a:pPr algn="ctr" defTabSz="457097"/>
            <a:r>
              <a:rPr lang="en-US" sz="2400" dirty="0"/>
              <a:t>Best cut-off for predicting Response? </a:t>
            </a:r>
          </a:p>
        </p:txBody>
      </p:sp>
    </p:spTree>
    <p:extLst>
      <p:ext uri="{BB962C8B-B14F-4D97-AF65-F5344CB8AC3E}">
        <p14:creationId xmlns:p14="http://schemas.microsoft.com/office/powerpoint/2010/main" val="48308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845119"/>
              </p:ext>
            </p:extLst>
          </p:nvPr>
        </p:nvGraphicFramePr>
        <p:xfrm>
          <a:off x="3251200" y="1749976"/>
          <a:ext cx="6166418" cy="47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Acrobat Document" r:id="rId3" imgW="10071100" imgH="7772400" progId="">
                  <p:embed/>
                </p:oleObj>
              </mc:Choice>
              <mc:Fallback>
                <p:oleObj name="Acrobat Document" r:id="rId3" imgW="10071100" imgH="7772400" progId="">
                  <p:embed/>
                  <p:pic>
                    <p:nvPicPr>
                      <p:cNvPr id="3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1200" y="1749976"/>
                        <a:ext cx="6166418" cy="4765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28" name="CasellaDiTesto 4"/>
          <p:cNvSpPr txBox="1"/>
          <p:nvPr/>
        </p:nvSpPr>
        <p:spPr>
          <a:xfrm>
            <a:off x="1583500" y="164644"/>
            <a:ext cx="7872881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200" b="1" dirty="0"/>
              <a:t>Relevance of the Baseline PVC burden</a:t>
            </a:r>
          </a:p>
        </p:txBody>
      </p:sp>
      <p:sp>
        <p:nvSpPr>
          <p:cNvPr id="29" name="Rettangolo 6"/>
          <p:cNvSpPr>
            <a:spLocks noChangeArrowheads="1"/>
          </p:cNvSpPr>
          <p:nvPr/>
        </p:nvSpPr>
        <p:spPr bwMode="auto">
          <a:xfrm>
            <a:off x="466197" y="1028735"/>
            <a:ext cx="11362267" cy="8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Linear association between the </a:t>
            </a:r>
            <a:r>
              <a:rPr lang="en-GB" sz="2400" i="1" u="sng" dirty="0">
                <a:solidFill>
                  <a:srgbClr val="FF0000"/>
                </a:solidFill>
              </a:rPr>
              <a:t>absolute reduction of the baseline PVC burden</a:t>
            </a:r>
            <a:r>
              <a:rPr lang="en-GB" sz="2400" i="1" u="sng" dirty="0"/>
              <a:t> </a:t>
            </a:r>
            <a:r>
              <a:rPr lang="en-GB" sz="2400" dirty="0"/>
              <a:t>and the </a:t>
            </a:r>
          </a:p>
          <a:p>
            <a:pPr algn="ctr" defTabSz="609447"/>
            <a:r>
              <a:rPr lang="en-GB" sz="2400" dirty="0"/>
              <a:t>improvement in the LVEF </a:t>
            </a:r>
            <a:endParaRPr lang="it-IT" sz="2400" dirty="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59664" y="3998165"/>
            <a:ext cx="4368800" cy="20928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200" dirty="0">
                <a:latin typeface="+mn-lt"/>
              </a:rPr>
              <a:t>LVEF increase by 0.68 points for each absolute point of PVC burden abolished.</a:t>
            </a:r>
            <a:r>
              <a:rPr lang="es-ES_tradnl" sz="3200" dirty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" y="16254500"/>
            <a:ext cx="17330703" cy="98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963" tIns="162481" rIns="324963" bIns="1624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4267" dirty="0" err="1"/>
              <a:t>Penela</a:t>
            </a:r>
            <a:r>
              <a:rPr lang="es-ES" sz="4267" dirty="0"/>
              <a:t> D et al. HR 2015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0" y="6331047"/>
            <a:ext cx="6502400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6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 A, et al. HR 2015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2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464BAED-ABF4-5743-920A-1130CDC6913F}"/>
              </a:ext>
            </a:extLst>
          </p:cNvPr>
          <p:cNvSpPr txBox="1"/>
          <p:nvPr/>
        </p:nvSpPr>
        <p:spPr>
          <a:xfrm>
            <a:off x="742951" y="1343026"/>
            <a:ext cx="8315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Yes, in patients with a PVC induced cardiomyopathy and a baseline PVC burden &gt;13</a:t>
            </a:r>
            <a:r>
              <a:rPr lang="en-GB" sz="2000" dirty="0" smtClean="0"/>
              <a:t>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But in every patient?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D4B9A2E-39FB-AF43-B49C-03089963D3CF}"/>
              </a:ext>
            </a:extLst>
          </p:cNvPr>
          <p:cNvSpPr/>
          <p:nvPr/>
        </p:nvSpPr>
        <p:spPr>
          <a:xfrm>
            <a:off x="457200" y="567526"/>
            <a:ext cx="1030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Could </a:t>
            </a:r>
            <a:r>
              <a:rPr lang="en-GB" sz="2800" b="1" dirty="0"/>
              <a:t>we modify the prognosis with catheter ablation?</a:t>
            </a:r>
            <a:r>
              <a:rPr lang="es-ES" sz="2800" b="1" dirty="0">
                <a:latin typeface="Times New Roman,Bold" pitchFamily="2" charset="0"/>
              </a:rPr>
              <a:t>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1823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hms158122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7" y="2042567"/>
            <a:ext cx="5566649" cy="4135223"/>
          </a:xfrm>
          <a:prstGeom prst="rect">
            <a:avLst/>
          </a:prstGeom>
        </p:spPr>
      </p:pic>
      <p:pic>
        <p:nvPicPr>
          <p:cNvPr id="5" name="Picture 4" descr="nihms158122f2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2416" r="1558" b="3334"/>
          <a:stretch/>
        </p:blipFill>
        <p:spPr>
          <a:xfrm>
            <a:off x="5825689" y="2042566"/>
            <a:ext cx="5838773" cy="4187197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1237" y="6308026"/>
            <a:ext cx="6502400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 err="1">
                <a:solidFill>
                  <a:srgbClr val="7F7F7F"/>
                </a:solidFill>
                <a:cs typeface="Arial" charset="0"/>
              </a:rPr>
              <a:t>Sarrazin</a:t>
            </a: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 JF et al. HR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3869" y="1193426"/>
            <a:ext cx="9849211" cy="4924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r>
              <a:rPr lang="en-GB" sz="2400" dirty="0"/>
              <a:t>Impact of post-infarction PVC ablation in patients with a high PVC burden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612607" y="164644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PVC ablation in patients with a Prior MI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4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V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6" y="1756582"/>
            <a:ext cx="5883566" cy="4778847"/>
          </a:xfrm>
          <a:prstGeom prst="rect">
            <a:avLst/>
          </a:prstGeom>
        </p:spPr>
      </p:pic>
      <p:pic>
        <p:nvPicPr>
          <p:cNvPr id="12" name="Picture 11" descr="LVEF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1826" r="7315" b="6596"/>
          <a:stretch/>
        </p:blipFill>
        <p:spPr>
          <a:xfrm>
            <a:off x="6050852" y="1988841"/>
            <a:ext cx="5437113" cy="3880663"/>
          </a:xfrm>
          <a:prstGeom prst="rect">
            <a:avLst/>
          </a:prstGeom>
        </p:spPr>
      </p:pic>
      <p:pic>
        <p:nvPicPr>
          <p:cNvPr id="13" name="Picture 12" descr="LVEF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r="38794" b="85863"/>
          <a:stretch/>
        </p:blipFill>
        <p:spPr>
          <a:xfrm>
            <a:off x="8012081" y="1604797"/>
            <a:ext cx="2180355" cy="626384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6324048"/>
            <a:ext cx="6502400" cy="3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 dirty="0">
                <a:solidFill>
                  <a:srgbClr val="7F7F7F"/>
                </a:solidFill>
                <a:cs typeface="Arial" charset="0"/>
              </a:rPr>
              <a:t>Unpublished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5079" y="2830719"/>
            <a:ext cx="1315980" cy="410409"/>
          </a:xfrm>
          <a:prstGeom prst="rect">
            <a:avLst/>
          </a:prstGeom>
          <a:noFill/>
        </p:spPr>
        <p:txBody>
          <a:bodyPr wrap="square" lIns="121895" tIns="60948" rIns="121895" bIns="60948" rtlCol="0">
            <a:spAutoFit/>
          </a:bodyPr>
          <a:lstStyle/>
          <a:p>
            <a:r>
              <a:rPr lang="en-US" sz="1867" dirty="0"/>
              <a:t>P</a:t>
            </a:r>
            <a:r>
              <a:rPr lang="en-GB" sz="1867" dirty="0"/>
              <a:t>&lt;0.001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08356" y="4668063"/>
            <a:ext cx="1309493" cy="410409"/>
          </a:xfrm>
          <a:prstGeom prst="rect">
            <a:avLst/>
          </a:prstGeom>
          <a:noFill/>
        </p:spPr>
        <p:txBody>
          <a:bodyPr wrap="square" lIns="121895" tIns="60948" rIns="121895" bIns="60948" rtlCol="0">
            <a:spAutoFit/>
          </a:bodyPr>
          <a:lstStyle/>
          <a:p>
            <a:r>
              <a:rPr lang="en-US" sz="1867" dirty="0"/>
              <a:t>P</a:t>
            </a:r>
            <a:r>
              <a:rPr lang="en-GB" sz="1867" dirty="0"/>
              <a:t>&lt;0.001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738" y="781034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GB" sz="2133" i="1" dirty="0">
                <a:solidFill>
                  <a:srgbClr val="FF0000"/>
                </a:solidFill>
              </a:rPr>
              <a:t>International </a:t>
            </a:r>
            <a:r>
              <a:rPr lang="en-GB" sz="2133" i="1" dirty="0" err="1">
                <a:solidFill>
                  <a:srgbClr val="FF0000"/>
                </a:solidFill>
              </a:rPr>
              <a:t>multicenter</a:t>
            </a:r>
            <a:r>
              <a:rPr lang="en-GB" sz="2133" i="1" dirty="0">
                <a:solidFill>
                  <a:srgbClr val="FF0000"/>
                </a:solidFill>
              </a:rPr>
              <a:t> prospective study on PVC ablation</a:t>
            </a:r>
            <a:r>
              <a:rPr lang="en-US" sz="2000" i="1" dirty="0">
                <a:solidFill>
                  <a:srgbClr val="FF0000"/>
                </a:solidFill>
              </a:rPr>
              <a:t/>
            </a:r>
            <a:br>
              <a:rPr lang="en-US" sz="2000" i="1" dirty="0">
                <a:solidFill>
                  <a:srgbClr val="FF0000"/>
                </a:solidFill>
              </a:rPr>
            </a:br>
            <a:r>
              <a:rPr lang="en-US" sz="2000" dirty="0"/>
              <a:t>55 consecutive Post-MI patients with LV dysfunction and high PVC burden</a:t>
            </a: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CBD6683A-F100-6A48-B60F-536D36D7AABB}"/>
              </a:ext>
            </a:extLst>
          </p:cNvPr>
          <p:cNvSpPr txBox="1"/>
          <p:nvPr/>
        </p:nvSpPr>
        <p:spPr>
          <a:xfrm>
            <a:off x="1612607" y="164644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PVC ablation in patients with a Prior MI</a:t>
            </a:r>
          </a:p>
        </p:txBody>
      </p:sp>
      <p:pic>
        <p:nvPicPr>
          <p:cNvPr id="19" name="Picture 11" descr="LVEF.tiff">
            <a:extLst>
              <a:ext uri="{FF2B5EF4-FFF2-40B4-BE49-F238E27FC236}">
                <a16:creationId xmlns:a16="http://schemas.microsoft.com/office/drawing/2014/main" xmlns="" id="{266F6DEB-07D7-EE49-8A2B-5136B946B1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1826" r="7315" b="6596"/>
          <a:stretch/>
        </p:blipFill>
        <p:spPr>
          <a:xfrm>
            <a:off x="5604399" y="2285458"/>
            <a:ext cx="6024893" cy="43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0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VEF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r="38794" b="85863"/>
          <a:stretch/>
        </p:blipFill>
        <p:spPr>
          <a:xfrm>
            <a:off x="8012081" y="1604797"/>
            <a:ext cx="2180355" cy="626384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6393510"/>
            <a:ext cx="6502400" cy="3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i="1" dirty="0">
                <a:solidFill>
                  <a:srgbClr val="7F7F7F"/>
                </a:solidFill>
                <a:cs typeface="Arial" charset="0"/>
              </a:rPr>
              <a:t>Unpublished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5079" y="2830719"/>
            <a:ext cx="1315980" cy="410409"/>
          </a:xfrm>
          <a:prstGeom prst="rect">
            <a:avLst/>
          </a:prstGeom>
          <a:noFill/>
        </p:spPr>
        <p:txBody>
          <a:bodyPr wrap="square" lIns="121895" tIns="60948" rIns="121895" bIns="60948" rtlCol="0">
            <a:spAutoFit/>
          </a:bodyPr>
          <a:lstStyle/>
          <a:p>
            <a:r>
              <a:rPr lang="en-US" sz="1867" dirty="0"/>
              <a:t>P</a:t>
            </a:r>
            <a:r>
              <a:rPr lang="en-GB" sz="1867" dirty="0"/>
              <a:t>&lt;0.001</a:t>
            </a: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6" name="Picture 15" descr="NYHA2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10799" y="1898035"/>
            <a:ext cx="6051400" cy="44201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83184" y="2785904"/>
            <a:ext cx="1309493" cy="410409"/>
          </a:xfrm>
          <a:prstGeom prst="rect">
            <a:avLst/>
          </a:prstGeom>
          <a:noFill/>
        </p:spPr>
        <p:txBody>
          <a:bodyPr wrap="square" lIns="121895" tIns="60948" rIns="121895" bIns="60948" rtlCol="0">
            <a:spAutoFit/>
          </a:bodyPr>
          <a:lstStyle/>
          <a:p>
            <a:r>
              <a:rPr lang="en-US" sz="1867" dirty="0"/>
              <a:t>P</a:t>
            </a:r>
            <a:r>
              <a:rPr lang="en-GB" sz="1867" dirty="0"/>
              <a:t>&lt;0.001</a:t>
            </a:r>
          </a:p>
        </p:txBody>
      </p:sp>
      <p:pic>
        <p:nvPicPr>
          <p:cNvPr id="18" name="Picture 17" descr="BNP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7" b="2948"/>
          <a:stretch/>
        </p:blipFill>
        <p:spPr>
          <a:xfrm>
            <a:off x="6034516" y="1853220"/>
            <a:ext cx="5746004" cy="46453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95961" y="2656359"/>
            <a:ext cx="1340087" cy="410409"/>
          </a:xfrm>
          <a:prstGeom prst="rect">
            <a:avLst/>
          </a:prstGeom>
          <a:noFill/>
        </p:spPr>
        <p:txBody>
          <a:bodyPr wrap="square" lIns="121895" tIns="60948" rIns="121895" bIns="60948" rtlCol="0">
            <a:spAutoFit/>
          </a:bodyPr>
          <a:lstStyle/>
          <a:p>
            <a:r>
              <a:rPr lang="en-US" sz="1867" dirty="0"/>
              <a:t>P</a:t>
            </a:r>
            <a:r>
              <a:rPr lang="en-GB" sz="1867" dirty="0"/>
              <a:t>=0.005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xmlns="" id="{8C6A9FA4-C674-8547-B46E-EC970393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38" y="781034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GB" sz="2133" i="1" dirty="0">
                <a:solidFill>
                  <a:srgbClr val="FF0000"/>
                </a:solidFill>
              </a:rPr>
              <a:t>International </a:t>
            </a:r>
            <a:r>
              <a:rPr lang="en-GB" sz="2133" i="1" dirty="0" err="1">
                <a:solidFill>
                  <a:srgbClr val="FF0000"/>
                </a:solidFill>
              </a:rPr>
              <a:t>multicenter</a:t>
            </a:r>
            <a:r>
              <a:rPr lang="en-GB" sz="2133" i="1" dirty="0">
                <a:solidFill>
                  <a:srgbClr val="FF0000"/>
                </a:solidFill>
              </a:rPr>
              <a:t> prospective study on PVC ablation</a:t>
            </a:r>
            <a:r>
              <a:rPr lang="en-US" sz="2000" i="1" dirty="0">
                <a:solidFill>
                  <a:srgbClr val="FF0000"/>
                </a:solidFill>
              </a:rPr>
              <a:t/>
            </a:r>
            <a:br>
              <a:rPr lang="en-US" sz="2000" i="1" dirty="0">
                <a:solidFill>
                  <a:srgbClr val="FF0000"/>
                </a:solidFill>
              </a:rPr>
            </a:br>
            <a:r>
              <a:rPr lang="en-US" sz="2000" dirty="0"/>
              <a:t>55 consecutive Post-MI patients with LV dysfunction and high PVC burden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940B2FED-5BC8-3E4A-9478-06C666B90B31}"/>
              </a:ext>
            </a:extLst>
          </p:cNvPr>
          <p:cNvSpPr txBox="1"/>
          <p:nvPr/>
        </p:nvSpPr>
        <p:spPr>
          <a:xfrm>
            <a:off x="1612607" y="164644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PVC ablation in patients with a Prior MI</a:t>
            </a:r>
          </a:p>
        </p:txBody>
      </p:sp>
    </p:spTree>
    <p:extLst>
      <p:ext uri="{BB962C8B-B14F-4D97-AF65-F5344CB8AC3E}">
        <p14:creationId xmlns:p14="http://schemas.microsoft.com/office/powerpoint/2010/main" val="920701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799F6F68-5FEC-D646-B142-DE564F9A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 et al. JACC 2013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EF0AE0D-1D6B-3746-9B16-043C42B4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176" b="45802"/>
          <a:stretch/>
        </p:blipFill>
        <p:spPr>
          <a:xfrm>
            <a:off x="384491" y="1763888"/>
            <a:ext cx="11423017" cy="36893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E70BDB02-CE4F-BC48-945D-99EFFD8DD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19" t="76544" r="1806" b="10508"/>
          <a:stretch/>
        </p:blipFill>
        <p:spPr>
          <a:xfrm>
            <a:off x="9101137" y="5980893"/>
            <a:ext cx="2650418" cy="88138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6DC46801-FB6E-AF4A-A285-75CF09C8406C}"/>
              </a:ext>
            </a:extLst>
          </p:cNvPr>
          <p:cNvSpPr txBox="1"/>
          <p:nvPr/>
        </p:nvSpPr>
        <p:spPr>
          <a:xfrm>
            <a:off x="3100802" y="182955"/>
            <a:ext cx="6803196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sz="3200" b="1" dirty="0"/>
              <a:t>PVC-worsened Cardiomyopathy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EFB258FB-E18D-E34D-BEE5-2DF1FFC2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146" y="1187829"/>
            <a:ext cx="8839200" cy="57605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Equivalent benefit in patients with PVC-worsened cardiomyopathy and the rest of patients </a:t>
            </a:r>
          </a:p>
          <a:p>
            <a:pPr marL="0" indent="0" algn="ctr">
              <a:buNone/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4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799F6F68-5FEC-D646-B142-DE564F9A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A, et al. JACC 2013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EF0AE0D-1D6B-3746-9B16-043C42B4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" t="54618" r="29777" b="-2439"/>
          <a:stretch/>
        </p:blipFill>
        <p:spPr>
          <a:xfrm>
            <a:off x="1094049" y="2211258"/>
            <a:ext cx="9243435" cy="3798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1B2ED04-0603-0B40-AA20-EF272AE23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19" t="76544" r="1806" b="10508"/>
          <a:stretch/>
        </p:blipFill>
        <p:spPr>
          <a:xfrm>
            <a:off x="9752596" y="4319907"/>
            <a:ext cx="2650418" cy="88138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953E70E9-46E8-8147-A9F3-60EB4E4D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146" y="1187829"/>
            <a:ext cx="8839200" cy="57605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Equivalent benefit in patients with PVC-worsened cardiomyopathy and the rest of patients </a:t>
            </a:r>
          </a:p>
          <a:p>
            <a:pPr marL="0" indent="0" algn="ctr">
              <a:buNone/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0F3D514B-6A3C-4A4A-BE50-0BBA53E220F9}"/>
              </a:ext>
            </a:extLst>
          </p:cNvPr>
          <p:cNvSpPr txBox="1"/>
          <p:nvPr/>
        </p:nvSpPr>
        <p:spPr>
          <a:xfrm>
            <a:off x="3100802" y="182955"/>
            <a:ext cx="6803196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sz="3200" b="1" dirty="0"/>
              <a:t>PVC-worsened Cardiomyopathy</a:t>
            </a:r>
          </a:p>
        </p:txBody>
      </p:sp>
    </p:spTree>
    <p:extLst>
      <p:ext uri="{BB962C8B-B14F-4D97-AF65-F5344CB8AC3E}">
        <p14:creationId xmlns:p14="http://schemas.microsoft.com/office/powerpoint/2010/main" val="3081128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464BAED-ABF4-5743-920A-1130CDC6913F}"/>
              </a:ext>
            </a:extLst>
          </p:cNvPr>
          <p:cNvSpPr txBox="1"/>
          <p:nvPr/>
        </p:nvSpPr>
        <p:spPr>
          <a:xfrm>
            <a:off x="742951" y="1343026"/>
            <a:ext cx="8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Yes, in patients with a PVC induced cardiomyopathy and a baseline PVC burden &gt;13%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D4B9A2E-39FB-AF43-B49C-03089963D3CF}"/>
              </a:ext>
            </a:extLst>
          </p:cNvPr>
          <p:cNvSpPr/>
          <p:nvPr/>
        </p:nvSpPr>
        <p:spPr>
          <a:xfrm>
            <a:off x="457200" y="567526"/>
            <a:ext cx="1030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Could </a:t>
            </a:r>
            <a:r>
              <a:rPr lang="en-GB" sz="2800" b="1" dirty="0"/>
              <a:t>we modify the prognosis with catheter ablation?</a:t>
            </a:r>
            <a:r>
              <a:rPr lang="es-ES" sz="2800" b="1" dirty="0">
                <a:latin typeface="Times New Roman,Bold" pitchFamily="2" charset="0"/>
              </a:rPr>
              <a:t> </a:t>
            </a:r>
            <a:endParaRPr lang="es-ES" sz="28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3F44111-3253-5944-BBC3-A7BE40B79901}"/>
              </a:ext>
            </a:extLst>
          </p:cNvPr>
          <p:cNvSpPr txBox="1"/>
          <p:nvPr/>
        </p:nvSpPr>
        <p:spPr>
          <a:xfrm>
            <a:off x="742951" y="211852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Patients with </a:t>
            </a:r>
            <a:r>
              <a:rPr lang="en-GB" sz="2000" dirty="0" smtClean="0"/>
              <a:t>any SHD </a:t>
            </a:r>
            <a:r>
              <a:rPr lang="en-GB" sz="2000" dirty="0"/>
              <a:t>worsened </a:t>
            </a:r>
            <a:r>
              <a:rPr lang="en-GB" sz="2000" dirty="0" smtClean="0"/>
              <a:t>by PVC</a:t>
            </a:r>
            <a:endParaRPr lang="en-GB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BB9DE1D-E25D-AB4F-AE8B-E91A219F093E}"/>
              </a:ext>
            </a:extLst>
          </p:cNvPr>
          <p:cNvSpPr txBox="1"/>
          <p:nvPr/>
        </p:nvSpPr>
        <p:spPr>
          <a:xfrm>
            <a:off x="752471" y="289958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a previous myocardial infarction </a:t>
            </a:r>
          </a:p>
        </p:txBody>
      </p:sp>
    </p:spTree>
    <p:extLst>
      <p:ext uri="{BB962C8B-B14F-4D97-AF65-F5344CB8AC3E}">
        <p14:creationId xmlns:p14="http://schemas.microsoft.com/office/powerpoint/2010/main" val="102676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1099187" y="813234"/>
            <a:ext cx="10972800" cy="1143000"/>
          </a:xfrm>
        </p:spPr>
        <p:txBody>
          <a:bodyPr>
            <a:no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 amount of myocardial scar in inversely related with the probability of response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1612607" y="188178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Patients with Myocardial Scar</a:t>
            </a:r>
          </a:p>
        </p:txBody>
      </p:sp>
      <p:pic>
        <p:nvPicPr>
          <p:cNvPr id="12" name="Picture 11" descr="Figure3_new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1" t="24067"/>
          <a:stretch/>
        </p:blipFill>
        <p:spPr>
          <a:xfrm>
            <a:off x="2286001" y="1888788"/>
            <a:ext cx="7498080" cy="4369274"/>
          </a:xfrm>
          <a:prstGeom prst="rect">
            <a:avLst/>
          </a:prstGeom>
        </p:spPr>
      </p:pic>
      <p:pic>
        <p:nvPicPr>
          <p:cNvPr id="13" name="Picture 12" descr="Figure3_new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r="40068" b="79512"/>
          <a:stretch/>
        </p:blipFill>
        <p:spPr>
          <a:xfrm>
            <a:off x="9868532" y="3625312"/>
            <a:ext cx="2065868" cy="9048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7F8422A9-C59E-B14E-9594-8458F80BD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A, et al.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Heart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88197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77EB2488-5927-8847-A4F5-AC6F60C6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US" sz="2400" dirty="0" smtClean="0"/>
              <a:t>Experimental Model - Decrease </a:t>
            </a:r>
            <a:r>
              <a:rPr lang="en-US" sz="2400" dirty="0" smtClean="0"/>
              <a:t>of LVEF with sequential increase in PVC </a:t>
            </a:r>
            <a:r>
              <a:rPr lang="en-US" sz="2400" dirty="0" smtClean="0"/>
              <a:t>burden</a:t>
            </a:r>
            <a:endParaRPr lang="en-US" sz="2400" dirty="0"/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xmlns="" id="{2E88AE8A-8B48-744A-B726-2A6770EE5039}"/>
              </a:ext>
            </a:extLst>
          </p:cNvPr>
          <p:cNvSpPr txBox="1"/>
          <p:nvPr/>
        </p:nvSpPr>
        <p:spPr>
          <a:xfrm>
            <a:off x="2865366" y="136068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smtClean="0"/>
              <a:t>PVC induced cardiomyopathy</a:t>
            </a:r>
            <a:endParaRPr lang="en-US" sz="4000" b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7C18BB1-91B4-A246-9928-EEB8B53DA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34" r="2138"/>
          <a:stretch/>
        </p:blipFill>
        <p:spPr>
          <a:xfrm>
            <a:off x="2645062" y="2137558"/>
            <a:ext cx="6665191" cy="4343971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051" y="6268046"/>
            <a:ext cx="6502400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 err="1">
                <a:solidFill>
                  <a:srgbClr val="7F7F7F"/>
                </a:solidFill>
                <a:cs typeface="Arial" charset="0"/>
              </a:rPr>
              <a:t>Huizar</a:t>
            </a: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 FJ, et al. JACC 2019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H="1">
            <a:off x="5412073" y="2433388"/>
            <a:ext cx="1" cy="688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6264720" y="2433388"/>
            <a:ext cx="1" cy="688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5120242" y="2064056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10%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972888" y="2064056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20%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3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583009" y="2391111"/>
            <a:ext cx="3804796" cy="1143000"/>
          </a:xfrm>
        </p:spPr>
        <p:txBody>
          <a:bodyPr>
            <a:noAutofit/>
          </a:bodyPr>
          <a:lstStyle/>
          <a:p>
            <a:r>
              <a:rPr lang="en-US" sz="2400" dirty="0"/>
              <a:t>However, presence of scar does NOT preclude response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3" name="Picture 12" descr="Figure3_new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r="40068" b="79512"/>
          <a:stretch/>
        </p:blipFill>
        <p:spPr>
          <a:xfrm>
            <a:off x="9512628" y="3278356"/>
            <a:ext cx="2065868" cy="904803"/>
          </a:xfrm>
          <a:prstGeom prst="rect">
            <a:avLst/>
          </a:prstGeom>
        </p:spPr>
      </p:pic>
      <p:pic>
        <p:nvPicPr>
          <p:cNvPr id="8" name="Picture 7" descr="Figure3_new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r="61468" b="2646"/>
          <a:stretch/>
        </p:blipFill>
        <p:spPr>
          <a:xfrm>
            <a:off x="4497354" y="1236765"/>
            <a:ext cx="4905725" cy="54726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A0F9462D-71C0-C04A-B302-403306540C68}"/>
              </a:ext>
            </a:extLst>
          </p:cNvPr>
          <p:cNvSpPr txBox="1"/>
          <p:nvPr/>
        </p:nvSpPr>
        <p:spPr>
          <a:xfrm>
            <a:off x="1612607" y="188178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Patients with Myocardial Scar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EC551E22-B6D6-0045-9FA5-71B542375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A, et al.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Heart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2018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85DD01D7-FB61-524B-AAC1-A98AC2D1F453}"/>
              </a:ext>
            </a:extLst>
          </p:cNvPr>
          <p:cNvSpPr/>
          <p:nvPr/>
        </p:nvSpPr>
        <p:spPr>
          <a:xfrm>
            <a:off x="613504" y="2480743"/>
            <a:ext cx="3653696" cy="1142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2987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464BAED-ABF4-5743-920A-1130CDC6913F}"/>
              </a:ext>
            </a:extLst>
          </p:cNvPr>
          <p:cNvSpPr txBox="1"/>
          <p:nvPr/>
        </p:nvSpPr>
        <p:spPr>
          <a:xfrm>
            <a:off x="742951" y="1343026"/>
            <a:ext cx="8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Yes, in patients with a PVC induced cardiomyopathy and a baseline PVC burden &gt;13%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D4B9A2E-39FB-AF43-B49C-03089963D3CF}"/>
              </a:ext>
            </a:extLst>
          </p:cNvPr>
          <p:cNvSpPr/>
          <p:nvPr/>
        </p:nvSpPr>
        <p:spPr>
          <a:xfrm>
            <a:off x="457200" y="567526"/>
            <a:ext cx="1030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Could </a:t>
            </a:r>
            <a:r>
              <a:rPr lang="en-GB" sz="2800" b="1" dirty="0"/>
              <a:t>we modify the prognosis with catheter ablation?</a:t>
            </a:r>
            <a:r>
              <a:rPr lang="es-ES" sz="2800" b="1" dirty="0">
                <a:latin typeface="Times New Roman,Bold" pitchFamily="2" charset="0"/>
              </a:rPr>
              <a:t> </a:t>
            </a:r>
            <a:endParaRPr lang="es-ES" sz="28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3F44111-3253-5944-BBC3-A7BE40B79901}"/>
              </a:ext>
            </a:extLst>
          </p:cNvPr>
          <p:cNvSpPr txBox="1"/>
          <p:nvPr/>
        </p:nvSpPr>
        <p:spPr>
          <a:xfrm>
            <a:off x="742951" y="211852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Patients with </a:t>
            </a:r>
            <a:r>
              <a:rPr lang="en-GB" sz="2000" dirty="0" smtClean="0"/>
              <a:t>any SHD </a:t>
            </a:r>
            <a:r>
              <a:rPr lang="en-GB" sz="2000" dirty="0"/>
              <a:t>worsened </a:t>
            </a:r>
            <a:r>
              <a:rPr lang="en-GB" sz="2000" dirty="0" smtClean="0"/>
              <a:t>by PVC</a:t>
            </a:r>
            <a:endParaRPr lang="en-GB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BB9DE1D-E25D-AB4F-AE8B-E91A219F093E}"/>
              </a:ext>
            </a:extLst>
          </p:cNvPr>
          <p:cNvSpPr txBox="1"/>
          <p:nvPr/>
        </p:nvSpPr>
        <p:spPr>
          <a:xfrm>
            <a:off x="752471" y="289958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a previous myocardial infarction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658F9EE-3BC4-9B44-B734-EC4C03F32C3F}"/>
              </a:ext>
            </a:extLst>
          </p:cNvPr>
          <p:cNvSpPr txBox="1"/>
          <p:nvPr/>
        </p:nvSpPr>
        <p:spPr>
          <a:xfrm>
            <a:off x="776279" y="3723498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myocardial scar, if they have a high PVC burden</a:t>
            </a:r>
          </a:p>
        </p:txBody>
      </p:sp>
    </p:spTree>
    <p:extLst>
      <p:ext uri="{BB962C8B-B14F-4D97-AF65-F5344CB8AC3E}">
        <p14:creationId xmlns:p14="http://schemas.microsoft.com/office/powerpoint/2010/main" val="389782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1201127" y="188178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Patients with a NICM worsened by PVCs</a:t>
            </a:r>
          </a:p>
        </p:txBody>
      </p:sp>
      <p:pic>
        <p:nvPicPr>
          <p:cNvPr id="3" name="Picture 2" descr="Sin títul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6" b="3002"/>
          <a:stretch/>
        </p:blipFill>
        <p:spPr>
          <a:xfrm>
            <a:off x="2401276" y="1751599"/>
            <a:ext cx="3187857" cy="4105316"/>
          </a:xfrm>
          <a:prstGeom prst="rect">
            <a:avLst/>
          </a:prstGeom>
        </p:spPr>
      </p:pic>
      <p:pic>
        <p:nvPicPr>
          <p:cNvPr id="12" name="Picture 11" descr="Sin tít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51" y="1732487"/>
            <a:ext cx="8473630" cy="48750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80757" y="4585454"/>
            <a:ext cx="1946444" cy="103132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2400"/>
          </a:p>
        </p:txBody>
      </p:sp>
      <p:sp>
        <p:nvSpPr>
          <p:cNvPr id="4" name="Rectangle 3"/>
          <p:cNvSpPr/>
          <p:nvPr/>
        </p:nvSpPr>
        <p:spPr>
          <a:xfrm>
            <a:off x="5560913" y="3953933"/>
            <a:ext cx="60959" cy="101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2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xmlns="" id="{0D049525-0D75-114D-92BB-D6E7F1FE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451" y="992941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Patient classification based on changes in LVEF during follow-up</a:t>
            </a:r>
            <a:r>
              <a:rPr lang="es-ES_tradnl" sz="2400" dirty="0"/>
              <a:t> </a:t>
            </a:r>
            <a:endParaRPr lang="en-CA" sz="2400" dirty="0"/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xmlns="" id="{83A4118E-CC15-DB40-8E4D-EFEE3A99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A, et al. HR 2017</a:t>
            </a:r>
          </a:p>
        </p:txBody>
      </p:sp>
    </p:spTree>
    <p:extLst>
      <p:ext uri="{BB962C8B-B14F-4D97-AF65-F5344CB8AC3E}">
        <p14:creationId xmlns:p14="http://schemas.microsoft.com/office/powerpoint/2010/main" val="347748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6" name="Picture 5" descr="Figure 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4463" r="950" b="2652"/>
          <a:stretch/>
        </p:blipFill>
        <p:spPr>
          <a:xfrm>
            <a:off x="2539998" y="2121430"/>
            <a:ext cx="7665540" cy="4416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5156" y="1490133"/>
            <a:ext cx="2246488" cy="50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24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7223" y="749829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CA" sz="2400" dirty="0"/>
              <a:t>Baseline identification of patients with a “Pure” PVC-induced CM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1612607" y="188178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How to identify Pure PVC-induced CM</a:t>
            </a:r>
          </a:p>
        </p:txBody>
      </p:sp>
      <p:sp>
        <p:nvSpPr>
          <p:cNvPr id="11" name="Oval 5"/>
          <p:cNvSpPr/>
          <p:nvPr/>
        </p:nvSpPr>
        <p:spPr>
          <a:xfrm>
            <a:off x="6642070" y="5941932"/>
            <a:ext cx="1946444" cy="69823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24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C3BDBD77-2218-504B-945C-3FDF784B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A, et al. HR 2017</a:t>
            </a:r>
          </a:p>
        </p:txBody>
      </p:sp>
    </p:spTree>
    <p:extLst>
      <p:ext uri="{BB962C8B-B14F-4D97-AF65-F5344CB8AC3E}">
        <p14:creationId xmlns:p14="http://schemas.microsoft.com/office/powerpoint/2010/main" val="88444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349" y="836712"/>
            <a:ext cx="11616267" cy="1143000"/>
          </a:xfrm>
        </p:spPr>
        <p:txBody>
          <a:bodyPr>
            <a:noAutofit/>
          </a:bodyPr>
          <a:lstStyle/>
          <a:p>
            <a:r>
              <a:rPr lang="en-CA" sz="2133" dirty="0"/>
              <a:t>Evolution after PVC ablation: Pure PVC-induced CM (red) and patients with a NICM- worsened  (green)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1612607" y="188178"/>
            <a:ext cx="9070928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GB" sz="3200" b="1" dirty="0"/>
              <a:t>PVC-worsened NICM</a:t>
            </a:r>
          </a:p>
        </p:txBody>
      </p:sp>
      <p:pic>
        <p:nvPicPr>
          <p:cNvPr id="3" name="Picture 2" descr="Figure 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2" y="2048843"/>
            <a:ext cx="10095633" cy="42604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D85ABFFA-356F-8A44-BB58-BC427DDEF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A, et al. HR 2017</a:t>
            </a:r>
          </a:p>
        </p:txBody>
      </p:sp>
    </p:spTree>
    <p:extLst>
      <p:ext uri="{BB962C8B-B14F-4D97-AF65-F5344CB8AC3E}">
        <p14:creationId xmlns:p14="http://schemas.microsoft.com/office/powerpoint/2010/main" val="379198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464BAED-ABF4-5743-920A-1130CDC6913F}"/>
              </a:ext>
            </a:extLst>
          </p:cNvPr>
          <p:cNvSpPr txBox="1"/>
          <p:nvPr/>
        </p:nvSpPr>
        <p:spPr>
          <a:xfrm>
            <a:off x="742951" y="1343026"/>
            <a:ext cx="8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Yes, in patients with a PVC induced cardiomyopathy and a baseline PVC burden &gt;13%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D4B9A2E-39FB-AF43-B49C-03089963D3CF}"/>
              </a:ext>
            </a:extLst>
          </p:cNvPr>
          <p:cNvSpPr/>
          <p:nvPr/>
        </p:nvSpPr>
        <p:spPr>
          <a:xfrm>
            <a:off x="457200" y="567526"/>
            <a:ext cx="1030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Can we modify the prognosis with catheter ablation?</a:t>
            </a:r>
            <a:r>
              <a:rPr lang="es-ES" sz="2800" b="1" dirty="0">
                <a:latin typeface="Times New Roman,Bold" pitchFamily="2" charset="0"/>
              </a:rPr>
              <a:t> </a:t>
            </a:r>
            <a:endParaRPr lang="es-ES" sz="28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3F44111-3253-5944-BBC3-A7BE40B79901}"/>
              </a:ext>
            </a:extLst>
          </p:cNvPr>
          <p:cNvSpPr txBox="1"/>
          <p:nvPr/>
        </p:nvSpPr>
        <p:spPr>
          <a:xfrm>
            <a:off x="742951" y="211852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Patients with </a:t>
            </a:r>
            <a:r>
              <a:rPr lang="en-GB" sz="2000" dirty="0" smtClean="0"/>
              <a:t>any SHD </a:t>
            </a:r>
            <a:r>
              <a:rPr lang="en-GB" sz="2000" dirty="0"/>
              <a:t>worsened </a:t>
            </a:r>
            <a:r>
              <a:rPr lang="en-GB" sz="2000" dirty="0" smtClean="0"/>
              <a:t>by PVC</a:t>
            </a:r>
            <a:endParaRPr lang="en-GB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BB9DE1D-E25D-AB4F-AE8B-E91A219F093E}"/>
              </a:ext>
            </a:extLst>
          </p:cNvPr>
          <p:cNvSpPr txBox="1"/>
          <p:nvPr/>
        </p:nvSpPr>
        <p:spPr>
          <a:xfrm>
            <a:off x="752471" y="289958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a previous myocardial infarction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658F9EE-3BC4-9B44-B734-EC4C03F32C3F}"/>
              </a:ext>
            </a:extLst>
          </p:cNvPr>
          <p:cNvSpPr txBox="1"/>
          <p:nvPr/>
        </p:nvSpPr>
        <p:spPr>
          <a:xfrm>
            <a:off x="776279" y="3723498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myocardial scar, if they have a high PVC burden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6FAF274-57E8-C14C-B0DA-6A0E04A1DE4D}"/>
              </a:ext>
            </a:extLst>
          </p:cNvPr>
          <p:cNvSpPr txBox="1"/>
          <p:nvPr/>
        </p:nvSpPr>
        <p:spPr>
          <a:xfrm>
            <a:off x="785799" y="4590277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Patients with a NIHD worsened by </a:t>
            </a:r>
            <a:r>
              <a:rPr lang="en-GB" sz="2000" dirty="0" smtClean="0"/>
              <a:t>frequent PVC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821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23" y="2441817"/>
            <a:ext cx="6439859" cy="425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8615" y="6350413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Lakkireddy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et al. JACC 2012</a:t>
            </a: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15" name="CasellaDiTesto 4"/>
          <p:cNvSpPr txBox="1"/>
          <p:nvPr/>
        </p:nvSpPr>
        <p:spPr>
          <a:xfrm>
            <a:off x="1967542" y="164644"/>
            <a:ext cx="7488839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200" b="1" dirty="0" smtClean="0"/>
              <a:t>CRT Patients</a:t>
            </a:r>
            <a:endParaRPr lang="en-US" sz="3200" b="1" dirty="0"/>
          </a:p>
        </p:txBody>
      </p:sp>
      <p:sp>
        <p:nvSpPr>
          <p:cNvPr id="16" name="Rettangolo 6"/>
          <p:cNvSpPr>
            <a:spLocks noChangeArrowheads="1"/>
          </p:cNvSpPr>
          <p:nvPr/>
        </p:nvSpPr>
        <p:spPr bwMode="auto">
          <a:xfrm>
            <a:off x="189606" y="1208390"/>
            <a:ext cx="11763045" cy="8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Linear association between biventricular pacing and improvement after PVC ablation in CRT non-responders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 flipV="1">
            <a:off x="4331315" y="2279217"/>
            <a:ext cx="16283" cy="348394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 flipV="1">
            <a:off x="5259454" y="2279217"/>
            <a:ext cx="0" cy="348394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5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E:\Salida de DAI EHJ Final\Figure 2 (1)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42" y="1926035"/>
            <a:ext cx="6399381" cy="479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6"/>
          <p:cNvSpPr>
            <a:spLocks noChangeArrowheads="1"/>
          </p:cNvSpPr>
          <p:nvPr/>
        </p:nvSpPr>
        <p:spPr bwMode="auto">
          <a:xfrm>
            <a:off x="442276" y="860436"/>
            <a:ext cx="113622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609585"/>
            <a:endParaRPr lang="en-GB" sz="2000" dirty="0">
              <a:latin typeface="Calibri" charset="0"/>
            </a:endParaRPr>
          </a:p>
          <a:p>
            <a:pPr algn="ctr" defTabSz="609585"/>
            <a:r>
              <a:rPr lang="en-GB" sz="2000" dirty="0"/>
              <a:t>PVC ablation can also withdraw the indication for primary prevention ICD implant in patients with </a:t>
            </a:r>
          </a:p>
          <a:p>
            <a:pPr algn="ctr" defTabSz="609585"/>
            <a:r>
              <a:rPr lang="en-GB" sz="2000" dirty="0"/>
              <a:t>severe LV dysfunction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18132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6879" y="6375205"/>
            <a:ext cx="65024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D,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, et al. HR 2016</a:t>
            </a: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xmlns="" id="{DFE7BE51-6C81-9242-92A4-7BB53405DAB8}"/>
              </a:ext>
            </a:extLst>
          </p:cNvPr>
          <p:cNvSpPr txBox="1"/>
          <p:nvPr/>
        </p:nvSpPr>
        <p:spPr>
          <a:xfrm>
            <a:off x="1967542" y="164644"/>
            <a:ext cx="7488839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200" b="1" dirty="0" smtClean="0"/>
              <a:t>Primary Prevention ICD Implant Indication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979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464BAED-ABF4-5743-920A-1130CDC6913F}"/>
              </a:ext>
            </a:extLst>
          </p:cNvPr>
          <p:cNvSpPr txBox="1"/>
          <p:nvPr/>
        </p:nvSpPr>
        <p:spPr>
          <a:xfrm>
            <a:off x="742951" y="1343026"/>
            <a:ext cx="8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Yes, in patients with a PVC induced cardiomyopathy and a baseline PVC burden &gt;13%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D4B9A2E-39FB-AF43-B49C-03089963D3CF}"/>
              </a:ext>
            </a:extLst>
          </p:cNvPr>
          <p:cNvSpPr/>
          <p:nvPr/>
        </p:nvSpPr>
        <p:spPr>
          <a:xfrm>
            <a:off x="457200" y="567526"/>
            <a:ext cx="1030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Can we modify the prognosis with catheter ablation?</a:t>
            </a:r>
            <a:r>
              <a:rPr lang="es-ES" sz="2800" b="1" dirty="0">
                <a:latin typeface="Times New Roman,Bold" pitchFamily="2" charset="0"/>
              </a:rPr>
              <a:t> </a:t>
            </a:r>
            <a:endParaRPr lang="es-ES" sz="28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3F44111-3253-5944-BBC3-A7BE40B79901}"/>
              </a:ext>
            </a:extLst>
          </p:cNvPr>
          <p:cNvSpPr txBox="1"/>
          <p:nvPr/>
        </p:nvSpPr>
        <p:spPr>
          <a:xfrm>
            <a:off x="742951" y="211852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Patients with a PVC worsened cardiomyopathy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BB9DE1D-E25D-AB4F-AE8B-E91A219F093E}"/>
              </a:ext>
            </a:extLst>
          </p:cNvPr>
          <p:cNvSpPr txBox="1"/>
          <p:nvPr/>
        </p:nvSpPr>
        <p:spPr>
          <a:xfrm>
            <a:off x="752471" y="2899586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a previous myocardial infarction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658F9EE-3BC4-9B44-B734-EC4C03F32C3F}"/>
              </a:ext>
            </a:extLst>
          </p:cNvPr>
          <p:cNvSpPr txBox="1"/>
          <p:nvPr/>
        </p:nvSpPr>
        <p:spPr>
          <a:xfrm>
            <a:off x="776279" y="3723498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patients with myocardial scar, if they have a high PVC burden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6FAF274-57E8-C14C-B0DA-6A0E04A1DE4D}"/>
              </a:ext>
            </a:extLst>
          </p:cNvPr>
          <p:cNvSpPr txBox="1"/>
          <p:nvPr/>
        </p:nvSpPr>
        <p:spPr>
          <a:xfrm>
            <a:off x="785799" y="4590277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Patients with a NIHD worsened by frequents PVC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35C0750-C591-F649-A0DC-86DA02A72F59}"/>
              </a:ext>
            </a:extLst>
          </p:cNvPr>
          <p:cNvSpPr txBox="1"/>
          <p:nvPr/>
        </p:nvSpPr>
        <p:spPr>
          <a:xfrm>
            <a:off x="795319" y="5285607"/>
            <a:ext cx="831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/>
              <a:t>CRT patients and </a:t>
            </a:r>
            <a:r>
              <a:rPr lang="en-US" sz="2000" smtClean="0"/>
              <a:t>p</a:t>
            </a:r>
            <a:r>
              <a:rPr lang="en-US" sz="2000" smtClean="0"/>
              <a:t>atients with a PP ICD indication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324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33"/>
          <a:stretch>
            <a:fillRect/>
          </a:stretch>
        </p:blipFill>
        <p:spPr bwMode="auto">
          <a:xfrm>
            <a:off x="3876117" y="1800467"/>
            <a:ext cx="6699925" cy="501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>
            <a:off x="1336897" y="3454690"/>
            <a:ext cx="5952661" cy="960107"/>
            <a:chOff x="1619672" y="2211710"/>
            <a:chExt cx="4464496" cy="720080"/>
          </a:xfrm>
        </p:grpSpPr>
        <p:sp>
          <p:nvSpPr>
            <p:cNvPr id="2" name="Oval 1"/>
            <p:cNvSpPr/>
            <p:nvPr/>
          </p:nvSpPr>
          <p:spPr>
            <a:xfrm>
              <a:off x="5724128" y="2643758"/>
              <a:ext cx="360040" cy="288032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" name="Left Arrow 2"/>
            <p:cNvSpPr/>
            <p:nvPr/>
          </p:nvSpPr>
          <p:spPr>
            <a:xfrm rot="525447" flipV="1">
              <a:off x="3707904" y="2625757"/>
              <a:ext cx="2016224" cy="36000"/>
            </a:xfrm>
            <a:prstGeom prst="leftArrow">
              <a:avLst/>
            </a:prstGeom>
            <a:solidFill>
              <a:schemeClr val="bg1"/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19672" y="2211710"/>
              <a:ext cx="2088232" cy="34624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CRT non responders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6" name="Rectangle 16">
            <a:extLst>
              <a:ext uri="{FF2B5EF4-FFF2-40B4-BE49-F238E27FC236}">
                <a16:creationId xmlns:a16="http://schemas.microsoft.com/office/drawing/2014/main" xmlns="" id="{EE14A64E-38FC-9A47-A146-E66F955E7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00" y="6415640"/>
            <a:ext cx="2557072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Zang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et al.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Heart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2014</a:t>
            </a:r>
            <a:endParaRPr lang="es-ES_tradnl" b="1" i="1" dirty="0">
              <a:solidFill>
                <a:srgbClr val="7F7F7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CasellaDiTesto 4">
            <a:extLst>
              <a:ext uri="{FF2B5EF4-FFF2-40B4-BE49-F238E27FC236}">
                <a16:creationId xmlns:a16="http://schemas.microsoft.com/office/drawing/2014/main" xmlns="" id="{ACECC8CC-35EA-7742-9E22-823034B9C55B}"/>
              </a:ext>
            </a:extLst>
          </p:cNvPr>
          <p:cNvSpPr txBox="1"/>
          <p:nvPr/>
        </p:nvSpPr>
        <p:spPr>
          <a:xfrm>
            <a:off x="1967542" y="164644"/>
            <a:ext cx="7488839" cy="61553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200" b="1" dirty="0" smtClean="0"/>
              <a:t>Mean LVEF Improvement</a:t>
            </a:r>
            <a:endParaRPr lang="en-US" sz="3200" b="1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xmlns="" id="{A12E6463-45A4-7D4E-B114-5879F0C19031}"/>
              </a:ext>
            </a:extLst>
          </p:cNvPr>
          <p:cNvSpPr txBox="1">
            <a:spLocks/>
          </p:cNvSpPr>
          <p:nvPr/>
        </p:nvSpPr>
        <p:spPr>
          <a:xfrm>
            <a:off x="-1929885" y="3906310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</a:rPr>
              <a:t>Any role </a:t>
            </a:r>
            <a:r>
              <a:rPr lang="en-US" sz="2000" b="1" dirty="0" smtClean="0">
                <a:solidFill>
                  <a:srgbClr val="FF0000"/>
                </a:solidFill>
              </a:rPr>
              <a:t>of QRS and </a:t>
            </a:r>
            <a:r>
              <a:rPr lang="en-US" sz="2000" b="1" dirty="0" err="1" smtClean="0">
                <a:solidFill>
                  <a:srgbClr val="FF0000"/>
                </a:solidFill>
              </a:rPr>
              <a:t>dyssynchrony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138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77EB2488-5927-8847-A4F5-AC6F60C6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8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US" sz="2400" dirty="0" smtClean="0"/>
              <a:t>PVC</a:t>
            </a:r>
            <a:r>
              <a:rPr lang="en-US" sz="2400" dirty="0" smtClean="0"/>
              <a:t>-induced cardiomyopathy is phenotypically distinct from a tachycardia-induced cardiomyopathy</a:t>
            </a:r>
            <a:endParaRPr lang="en-US" sz="2400" dirty="0"/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xmlns="" id="{2E88AE8A-8B48-744A-B726-2A6770EE5039}"/>
              </a:ext>
            </a:extLst>
          </p:cNvPr>
          <p:cNvSpPr txBox="1"/>
          <p:nvPr/>
        </p:nvSpPr>
        <p:spPr>
          <a:xfrm>
            <a:off x="2865366" y="136068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smtClean="0"/>
              <a:t>PVC induced cardiomyopathy</a:t>
            </a:r>
            <a:endParaRPr lang="en-US" sz="4000" b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896D942-77AF-2C45-BAA2-40942AF9E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92" t="554" r="25657" b="56091"/>
          <a:stretch/>
        </p:blipFill>
        <p:spPr>
          <a:xfrm>
            <a:off x="3403599" y="2253363"/>
            <a:ext cx="5147733" cy="37350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8C4F477-3643-D540-8F6A-4B92A83D6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837" r="-1535" b="3792"/>
          <a:stretch/>
        </p:blipFill>
        <p:spPr>
          <a:xfrm>
            <a:off x="1849028" y="5870072"/>
            <a:ext cx="9174572" cy="71120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6445205"/>
            <a:ext cx="6502400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Walter et al. JACC 2018</a:t>
            </a:r>
          </a:p>
        </p:txBody>
      </p:sp>
    </p:spTree>
    <p:extLst>
      <p:ext uri="{BB962C8B-B14F-4D97-AF65-F5344CB8AC3E}">
        <p14:creationId xmlns:p14="http://schemas.microsoft.com/office/powerpoint/2010/main" val="2288214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8" name="CasellaDiTesto 4"/>
          <p:cNvSpPr txBox="1"/>
          <p:nvPr/>
        </p:nvSpPr>
        <p:spPr>
          <a:xfrm>
            <a:off x="2865366" y="107492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dirty="0"/>
              <a:t>Role of baseline QRS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9" name="Rettangolo 6">
            <a:extLst>
              <a:ext uri="{FF2B5EF4-FFF2-40B4-BE49-F238E27FC236}">
                <a16:creationId xmlns:a16="http://schemas.microsoft.com/office/drawing/2014/main" xmlns="" id="{EB9CC461-906A-3547-948F-CE2A5C6FB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013356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QRS morphology is not related with the ablation success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05BC971-91BD-034B-ACD2-BACA457A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53" y="1448242"/>
            <a:ext cx="6588268" cy="5030279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xmlns="" id="{AFA0DA4D-B125-4E4D-8EAC-BE329A191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00" y="6415640"/>
            <a:ext cx="4849031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Penela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D, Berruezo A, et al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Europace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s-ES" b="1" i="1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2019</a:t>
            </a:r>
            <a:endParaRPr lang="es-ES_tradnl" b="1" i="1" dirty="0">
              <a:solidFill>
                <a:srgbClr val="7F7F7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4AD6051F-59F1-B042-A72F-419DC202B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4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000" dirty="0"/>
              <a:t>Baseline QRS </a:t>
            </a:r>
            <a:r>
              <a:rPr lang="en-GB" sz="2000" dirty="0" err="1"/>
              <a:t>witdh</a:t>
            </a:r>
            <a:r>
              <a:rPr lang="en-GB" sz="2000" dirty="0"/>
              <a:t> is an independent predictor of response after PVC ablation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ACB747F-C0F3-AC46-AF76-1692A34DD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7" y="2995613"/>
            <a:ext cx="5765158" cy="25765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58DA325-0164-1B4F-B6BC-0D5964503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835" y="1692734"/>
            <a:ext cx="4902782" cy="508635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00AA4EF-3686-6A45-8955-7942F78491F8}"/>
              </a:ext>
            </a:extLst>
          </p:cNvPr>
          <p:cNvSpPr/>
          <p:nvPr/>
        </p:nvSpPr>
        <p:spPr>
          <a:xfrm>
            <a:off x="433393" y="4700588"/>
            <a:ext cx="5808022" cy="871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6E4F600-A00A-4440-A29C-4964B59C47F7}"/>
              </a:ext>
            </a:extLst>
          </p:cNvPr>
          <p:cNvSpPr/>
          <p:nvPr/>
        </p:nvSpPr>
        <p:spPr>
          <a:xfrm>
            <a:off x="6714727" y="5525226"/>
            <a:ext cx="4902782" cy="449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asellaDiTesto 4">
            <a:extLst>
              <a:ext uri="{FF2B5EF4-FFF2-40B4-BE49-F238E27FC236}">
                <a16:creationId xmlns:a16="http://schemas.microsoft.com/office/drawing/2014/main" xmlns="" id="{C03B3C6B-50D6-F444-BE18-D658F74BB3A5}"/>
              </a:ext>
            </a:extLst>
          </p:cNvPr>
          <p:cNvSpPr txBox="1"/>
          <p:nvPr/>
        </p:nvSpPr>
        <p:spPr>
          <a:xfrm>
            <a:off x="2865366" y="107492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dirty="0"/>
              <a:t>Role of baseline QRS 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xmlns="" id="{3E2D5ECB-D061-5A4F-920A-97AC32D5A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00" y="6415640"/>
            <a:ext cx="5318469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Penela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D,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Berruezo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A, et al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Europace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(in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press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s-ES_tradnl" b="1" i="1" dirty="0">
              <a:solidFill>
                <a:srgbClr val="7F7F7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2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4AD6051F-59F1-B042-A72F-419DC202B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Both, baseline QRS morphology and duration, are related with the magnitude of response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075B175-EAAE-5A4E-A4A7-008FFF41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88" y="1998635"/>
            <a:ext cx="12015512" cy="417729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09058F25-BAB8-C84C-9AE0-C43190AEC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00" y="6415640"/>
            <a:ext cx="4348255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Penela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D, Berruezo A, et al </a:t>
            </a:r>
            <a:r>
              <a:rPr lang="es-ES" b="1" i="1" dirty="0" err="1" smtClean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Europace</a:t>
            </a:r>
            <a:endParaRPr lang="es-ES_tradnl" b="1" i="1" dirty="0">
              <a:solidFill>
                <a:srgbClr val="7F7F7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CasellaDiTesto 4">
            <a:extLst>
              <a:ext uri="{FF2B5EF4-FFF2-40B4-BE49-F238E27FC236}">
                <a16:creationId xmlns:a16="http://schemas.microsoft.com/office/drawing/2014/main" xmlns="" id="{DCCCFBF4-756C-1E47-8D58-23662325964B}"/>
              </a:ext>
            </a:extLst>
          </p:cNvPr>
          <p:cNvSpPr txBox="1"/>
          <p:nvPr/>
        </p:nvSpPr>
        <p:spPr>
          <a:xfrm>
            <a:off x="2865366" y="107492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dirty="0"/>
              <a:t>Role of baseline QRS </a:t>
            </a:r>
          </a:p>
        </p:txBody>
      </p:sp>
    </p:spTree>
    <p:extLst>
      <p:ext uri="{BB962C8B-B14F-4D97-AF65-F5344CB8AC3E}">
        <p14:creationId xmlns:p14="http://schemas.microsoft.com/office/powerpoint/2010/main" val="126251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A9E13A5-A35A-7A4A-8195-4C6A33364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78" y="1599146"/>
            <a:ext cx="6764947" cy="5060734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23DD1996-3F16-C247-A405-63DECD2BF141}"/>
              </a:ext>
            </a:extLst>
          </p:cNvPr>
          <p:cNvSpPr txBox="1"/>
          <p:nvPr/>
        </p:nvSpPr>
        <p:spPr>
          <a:xfrm>
            <a:off x="1325536" y="1039403"/>
            <a:ext cx="9533245" cy="492418"/>
          </a:xfrm>
          <a:prstGeom prst="rect">
            <a:avLst/>
          </a:prstGeom>
          <a:noFill/>
        </p:spPr>
        <p:txBody>
          <a:bodyPr wrap="square" lIns="121895" tIns="60948" rIns="121895" bIns="60948" rtlCol="0">
            <a:spAutoFit/>
          </a:bodyPr>
          <a:lstStyle/>
          <a:p>
            <a:pPr algn="ctr"/>
            <a:r>
              <a:rPr lang="en-GB" sz="2400" dirty="0"/>
              <a:t>Predictors of response in 215 consecutive patients with LV dysfunction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xmlns="" id="{70E30515-2B8F-1A4F-B8D5-D7B142BA2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00" y="6415640"/>
            <a:ext cx="4849031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Penela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D, Berruezo A, et al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Europace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s-ES" b="1" i="1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2019</a:t>
            </a:r>
            <a:endParaRPr lang="es-ES_tradnl" b="1" i="1" dirty="0">
              <a:solidFill>
                <a:srgbClr val="7F7F7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CasellaDiTesto 4">
            <a:extLst>
              <a:ext uri="{FF2B5EF4-FFF2-40B4-BE49-F238E27FC236}">
                <a16:creationId xmlns:a16="http://schemas.microsoft.com/office/drawing/2014/main" xmlns="" id="{BDFF296D-7F10-4546-A791-638B0FCCD7D0}"/>
              </a:ext>
            </a:extLst>
          </p:cNvPr>
          <p:cNvSpPr txBox="1"/>
          <p:nvPr/>
        </p:nvSpPr>
        <p:spPr>
          <a:xfrm>
            <a:off x="2865366" y="107492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dirty="0"/>
              <a:t>Role of baseline QRS </a:t>
            </a:r>
          </a:p>
        </p:txBody>
      </p:sp>
    </p:spTree>
    <p:extLst>
      <p:ext uri="{BB962C8B-B14F-4D97-AF65-F5344CB8AC3E}">
        <p14:creationId xmlns:p14="http://schemas.microsoft.com/office/powerpoint/2010/main" val="167980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33"/>
          <a:stretch>
            <a:fillRect/>
          </a:stretch>
        </p:blipFill>
        <p:spPr bwMode="auto">
          <a:xfrm>
            <a:off x="159029" y="1684634"/>
            <a:ext cx="6195349" cy="46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8576" y="6417252"/>
            <a:ext cx="2618615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5" tIns="60948" rIns="121895" bIns="60948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Zang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et al. </a:t>
            </a:r>
            <a:r>
              <a:rPr lang="es-ES" b="1" i="1" dirty="0" err="1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Heart</a:t>
            </a:r>
            <a:r>
              <a:rPr lang="es-ES" b="1" i="1" dirty="0">
                <a:solidFill>
                  <a:srgbClr val="7F7F7F"/>
                </a:solidFill>
                <a:latin typeface="Arial" charset="0"/>
                <a:ea typeface="ＭＳ Ｐゴシック" charset="0"/>
                <a:cs typeface="Arial" charset="0"/>
              </a:rPr>
              <a:t> 2014</a:t>
            </a:r>
            <a:endParaRPr lang="es-ES_tradnl" b="1" i="1" dirty="0">
              <a:solidFill>
                <a:srgbClr val="7F7F7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238124" y="-12339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  <a:ea typeface="+mn-ea"/>
                <a:cs typeface="+mn-cs"/>
              </a:rPr>
              <a:t>Can we expect to improve hard outcomes?</a:t>
            </a:r>
            <a:endParaRPr lang="en-US" sz="3600" b="1" dirty="0">
              <a:latin typeface="+mn-lt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972534" y="2100894"/>
            <a:ext cx="19368572" cy="15920328"/>
            <a:chOff x="-2375223" y="-1538762"/>
            <a:chExt cx="11377748" cy="7832848"/>
          </a:xfrm>
        </p:grpSpPr>
        <p:graphicFrame>
          <p:nvGraphicFramePr>
            <p:cNvPr id="18" name="Chart 2"/>
            <p:cNvGraphicFramePr>
              <a:graphicFrameLocks/>
            </p:cNvGraphicFramePr>
            <p:nvPr/>
          </p:nvGraphicFramePr>
          <p:xfrm>
            <a:off x="-2375223" y="-1538762"/>
            <a:ext cx="2821082" cy="1798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2" name="Worksheet" r:id="rId4" imgW="6197600" imgH="3949700" progId="Excel.Sheet.8">
                    <p:embed/>
                  </p:oleObj>
                </mc:Choice>
                <mc:Fallback>
                  <p:oleObj name="Worksheet" r:id="rId4" imgW="6197600" imgH="3949700" progId="Excel.Sheet.8">
                    <p:embed/>
                    <p:pic>
                      <p:nvPicPr>
                        <p:cNvPr id="18" name="Chart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375223" y="-1538762"/>
                          <a:ext cx="2821082" cy="1798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5965334" y="3179391"/>
              <a:ext cx="3037191" cy="3114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AutoNum type="arabicParenR"/>
              </a:pPr>
              <a:r>
                <a:rPr lang="es-ES" sz="4267" i="1" dirty="0" err="1">
                  <a:latin typeface="+mj-lt"/>
                </a:rPr>
                <a:t>Salomon</a:t>
              </a:r>
              <a:r>
                <a:rPr lang="es-ES" sz="4267" i="1" dirty="0">
                  <a:latin typeface="+mj-lt"/>
                </a:rPr>
                <a:t> et </a:t>
              </a:r>
              <a:r>
                <a:rPr lang="es-ES" sz="4267" i="1" dirty="0" err="1">
                  <a:latin typeface="+mj-lt"/>
                </a:rPr>
                <a:t>al.Circulation</a:t>
              </a:r>
              <a:r>
                <a:rPr lang="es-ES" sz="4267" i="1" dirty="0">
                  <a:latin typeface="+mj-lt"/>
                </a:rPr>
                <a:t> 2005</a:t>
              </a:r>
            </a:p>
            <a:p>
              <a:pPr eaLnBrk="1" hangingPunct="1">
                <a:spcBef>
                  <a:spcPct val="50000"/>
                </a:spcBef>
                <a:buFontTx/>
                <a:buAutoNum type="arabicParenR"/>
              </a:pPr>
              <a:r>
                <a:rPr lang="es-ES" sz="4267" i="1" dirty="0">
                  <a:latin typeface="+mj-lt"/>
                </a:rPr>
                <a:t>De </a:t>
              </a:r>
              <a:r>
                <a:rPr lang="es-ES" sz="4267" i="1" dirty="0" err="1">
                  <a:latin typeface="+mj-lt"/>
                </a:rPr>
                <a:t>Groote</a:t>
              </a:r>
              <a:r>
                <a:rPr lang="es-ES" sz="4267" i="1" dirty="0">
                  <a:latin typeface="+mj-lt"/>
                </a:rPr>
                <a:t> et al. Am </a:t>
              </a:r>
              <a:r>
                <a:rPr lang="es-ES" sz="4267" i="1" dirty="0" err="1">
                  <a:latin typeface="+mj-lt"/>
                </a:rPr>
                <a:t>Heart</a:t>
              </a:r>
              <a:r>
                <a:rPr lang="es-ES" sz="4267" i="1" dirty="0">
                  <a:latin typeface="+mj-lt"/>
                </a:rPr>
                <a:t> J 2007</a:t>
              </a:r>
            </a:p>
            <a:p>
              <a:pPr eaLnBrk="1" hangingPunct="1">
                <a:spcBef>
                  <a:spcPct val="50000"/>
                </a:spcBef>
                <a:buFontTx/>
                <a:buAutoNum type="arabicParenR"/>
              </a:pPr>
              <a:r>
                <a:rPr lang="es-ES" sz="4267" i="1" dirty="0">
                  <a:latin typeface="+mj-lt"/>
                </a:rPr>
                <a:t>MIRACLE trial. </a:t>
              </a:r>
              <a:r>
                <a:rPr lang="es-ES" sz="4267" i="1" dirty="0" err="1">
                  <a:latin typeface="+mj-lt"/>
                </a:rPr>
                <a:t>Ciruclation</a:t>
              </a:r>
              <a:r>
                <a:rPr lang="es-ES" sz="4267" i="1" dirty="0">
                  <a:latin typeface="+mj-lt"/>
                </a:rPr>
                <a:t> 2003</a:t>
              </a:r>
            </a:p>
            <a:p>
              <a:pPr eaLnBrk="1" hangingPunct="1">
                <a:spcBef>
                  <a:spcPct val="50000"/>
                </a:spcBef>
                <a:buFontTx/>
                <a:buAutoNum type="arabicParenR"/>
              </a:pPr>
              <a:r>
                <a:rPr lang="es-ES" sz="4267" i="1" dirty="0" err="1">
                  <a:latin typeface="+mj-lt"/>
                </a:rPr>
                <a:t>Zang</a:t>
              </a:r>
              <a:r>
                <a:rPr lang="es-ES" sz="4267" i="1" dirty="0">
                  <a:latin typeface="+mj-lt"/>
                </a:rPr>
                <a:t> et al. </a:t>
              </a:r>
              <a:r>
                <a:rPr lang="es-ES" sz="4267" i="1" dirty="0" err="1">
                  <a:latin typeface="+mj-lt"/>
                </a:rPr>
                <a:t>Heart</a:t>
              </a:r>
              <a:r>
                <a:rPr lang="es-ES" sz="4267" i="1" dirty="0">
                  <a:latin typeface="+mj-lt"/>
                </a:rPr>
                <a:t> 2014</a:t>
              </a:r>
            </a:p>
          </p:txBody>
        </p:sp>
      </p:grp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382EC931-A443-B44B-9047-020E0F9A94F7}"/>
              </a:ext>
            </a:extLst>
          </p:cNvPr>
          <p:cNvSpPr txBox="1">
            <a:spLocks/>
          </p:cNvSpPr>
          <p:nvPr/>
        </p:nvSpPr>
        <p:spPr bwMode="auto">
          <a:xfrm>
            <a:off x="1981200" y="1020525"/>
            <a:ext cx="8229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GB" b="1" i="1" u="sng" dirty="0">
                <a:latin typeface="Calibri" charset="0"/>
              </a:rPr>
              <a:t>Mean improvement of 12 points in LVEF after ablation</a:t>
            </a:r>
            <a:endParaRPr lang="es-ES_tradnl" b="1" i="1" u="sng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6"/>
          <p:cNvSpPr>
            <a:spLocks noChangeArrowheads="1"/>
          </p:cNvSpPr>
          <p:nvPr/>
        </p:nvSpPr>
        <p:spPr bwMode="auto">
          <a:xfrm>
            <a:off x="224523" y="1098343"/>
            <a:ext cx="11709877" cy="98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5" tIns="60948" rIns="121895" bIns="60948">
            <a:spAutoFit/>
          </a:bodyPr>
          <a:lstStyle/>
          <a:p>
            <a:pPr algn="ctr"/>
            <a:r>
              <a:rPr lang="en-GB" sz="1867" i="1" dirty="0">
                <a:solidFill>
                  <a:srgbClr val="FF0000"/>
                </a:solidFill>
              </a:rPr>
              <a:t>International </a:t>
            </a:r>
            <a:r>
              <a:rPr lang="en-GB" sz="1867" i="1" dirty="0" err="1">
                <a:solidFill>
                  <a:srgbClr val="FF0000"/>
                </a:solidFill>
              </a:rPr>
              <a:t>multicenter</a:t>
            </a:r>
            <a:r>
              <a:rPr lang="en-GB" sz="1867" i="1" dirty="0">
                <a:solidFill>
                  <a:srgbClr val="FF0000"/>
                </a:solidFill>
              </a:rPr>
              <a:t> prospective study on PVC ablation</a:t>
            </a:r>
            <a:endParaRPr lang="en-US" sz="1867" dirty="0"/>
          </a:p>
          <a:p>
            <a:pPr algn="ctr"/>
            <a:r>
              <a:rPr lang="en-US" sz="1867" dirty="0"/>
              <a:t>Ablation of frequent PVCs induces a significant improvement in NYHA, BNP and LVEF, which is maintained at long term </a:t>
            </a:r>
          </a:p>
          <a:p>
            <a:pPr algn="ctr"/>
            <a:r>
              <a:rPr lang="en-US" sz="1867" dirty="0"/>
              <a:t>(mean FU: 34 months)</a:t>
            </a:r>
            <a:r>
              <a:rPr lang="es-ES_tradnl" sz="1867" dirty="0"/>
              <a:t> </a:t>
            </a:r>
            <a:endParaRPr lang="it-IT" sz="1867" dirty="0"/>
          </a:p>
        </p:txBody>
      </p:sp>
      <p:sp>
        <p:nvSpPr>
          <p:cNvPr id="14" name="1 Título"/>
          <p:cNvSpPr>
            <a:spLocks/>
          </p:cNvSpPr>
          <p:nvPr/>
        </p:nvSpPr>
        <p:spPr bwMode="auto">
          <a:xfrm>
            <a:off x="623392" y="-21027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5" tIns="60948" rIns="121895" bIns="60948" anchor="ctr"/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Long-term Follow-up after PVC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5132" y="2422677"/>
            <a:ext cx="11362267" cy="3636929"/>
            <a:chOff x="1828436" y="1491495"/>
            <a:chExt cx="6888844" cy="1678978"/>
          </a:xfrm>
        </p:grpSpPr>
        <p:pic>
          <p:nvPicPr>
            <p:cNvPr id="2" name="Picture 1" descr="Figure_1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48" r="5788"/>
            <a:stretch/>
          </p:blipFill>
          <p:spPr>
            <a:xfrm>
              <a:off x="1828436" y="1491495"/>
              <a:ext cx="4625640" cy="1678978"/>
            </a:xfrm>
            <a:prstGeom prst="rect">
              <a:avLst/>
            </a:prstGeom>
          </p:spPr>
        </p:pic>
        <p:pic>
          <p:nvPicPr>
            <p:cNvPr id="15" name="Picture 14" descr="Figure_1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06" b="49865"/>
            <a:stretch/>
          </p:blipFill>
          <p:spPr>
            <a:xfrm>
              <a:off x="5958278" y="1491495"/>
              <a:ext cx="2759002" cy="1675074"/>
            </a:xfrm>
            <a:prstGeom prst="rect">
              <a:avLst/>
            </a:prstGeom>
          </p:spPr>
        </p:pic>
      </p:grp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74070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DADB88DF-0E46-E242-976A-E77BD423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9823"/>
            <a:ext cx="6502400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 et al.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Europace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0234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2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391478" y="932723"/>
            <a:ext cx="9533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PVC burden reduction was related with the improvement of LVEF</a:t>
            </a:r>
          </a:p>
        </p:txBody>
      </p:sp>
      <p:pic>
        <p:nvPicPr>
          <p:cNvPr id="2" name="Picture 1" descr="Figure_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3" b="94856"/>
          <a:stretch/>
        </p:blipFill>
        <p:spPr>
          <a:xfrm>
            <a:off x="-1000945" y="1828089"/>
            <a:ext cx="5891756" cy="352772"/>
          </a:xfrm>
          <a:prstGeom prst="rect">
            <a:avLst/>
          </a:prstGeom>
        </p:spPr>
      </p:pic>
      <p:pic>
        <p:nvPicPr>
          <p:cNvPr id="7" name="Picture 6" descr="Figure_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1" r="42498"/>
          <a:stretch/>
        </p:blipFill>
        <p:spPr>
          <a:xfrm>
            <a:off x="6102872" y="2372883"/>
            <a:ext cx="5561748" cy="3858512"/>
          </a:xfrm>
          <a:prstGeom prst="rect">
            <a:avLst/>
          </a:prstGeom>
        </p:spPr>
      </p:pic>
      <p:pic>
        <p:nvPicPr>
          <p:cNvPr id="8" name="Picture 7" descr="Figure_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r="42838" b="52256"/>
          <a:stretch/>
        </p:blipFill>
        <p:spPr>
          <a:xfrm>
            <a:off x="318133" y="2372883"/>
            <a:ext cx="5437476" cy="3530236"/>
          </a:xfrm>
          <a:prstGeom prst="rect">
            <a:avLst/>
          </a:prstGeom>
        </p:spPr>
      </p:pic>
      <p:pic>
        <p:nvPicPr>
          <p:cNvPr id="10" name="Picture 9" descr="Figure_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49587" r="2549" b="45916"/>
          <a:stretch/>
        </p:blipFill>
        <p:spPr>
          <a:xfrm>
            <a:off x="7429684" y="1784054"/>
            <a:ext cx="5313780" cy="308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96533" y="1604798"/>
            <a:ext cx="1295467" cy="252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1 Título"/>
          <p:cNvSpPr>
            <a:spLocks/>
          </p:cNvSpPr>
          <p:nvPr/>
        </p:nvSpPr>
        <p:spPr bwMode="auto">
          <a:xfrm>
            <a:off x="691819" y="-21940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5" tIns="60948" rIns="121895" bIns="60948" anchor="ctr"/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Long-term Follow-up after PVC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FB636798-F611-C343-AEAD-53A48028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9823"/>
            <a:ext cx="6502400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 et al.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Europace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38012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6"/>
          <p:cNvSpPr>
            <a:spLocks noChangeArrowheads="1"/>
          </p:cNvSpPr>
          <p:nvPr/>
        </p:nvSpPr>
        <p:spPr bwMode="auto">
          <a:xfrm>
            <a:off x="445132" y="1127915"/>
            <a:ext cx="11362267" cy="45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US" sz="2133" dirty="0"/>
              <a:t>The abolition of 18 points of the PVC burden was related with Mortality or Heart Failure</a:t>
            </a:r>
          </a:p>
        </p:txBody>
      </p:sp>
      <p:pic>
        <p:nvPicPr>
          <p:cNvPr id="2" name="Picture 1" descr="Figure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712"/>
            <a:ext cx="12192000" cy="4260273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8" name="1 Título"/>
          <p:cNvSpPr>
            <a:spLocks/>
          </p:cNvSpPr>
          <p:nvPr/>
        </p:nvSpPr>
        <p:spPr bwMode="auto">
          <a:xfrm>
            <a:off x="691819" y="-21940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5" tIns="60948" rIns="121895" bIns="60948" anchor="ctr"/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Long-term Follow-up after PVC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9EFF7344-9ECD-F34A-8DF6-7AD82B056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9823"/>
            <a:ext cx="6502400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 et al.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Europace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72325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6"/>
          <p:cNvSpPr>
            <a:spLocks noChangeArrowheads="1"/>
          </p:cNvSpPr>
          <p:nvPr/>
        </p:nvSpPr>
        <p:spPr bwMode="auto">
          <a:xfrm>
            <a:off x="497085" y="1197793"/>
            <a:ext cx="11362267" cy="45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US" sz="2133" dirty="0"/>
              <a:t>The long term follow-up outcomes </a:t>
            </a:r>
            <a:r>
              <a:rPr lang="en-US" sz="2133" i="1" dirty="0">
                <a:solidFill>
                  <a:srgbClr val="FF0000"/>
                </a:solidFill>
              </a:rPr>
              <a:t>can be predicted with the 6-month </a:t>
            </a:r>
            <a:r>
              <a:rPr lang="en-US" sz="2133" i="1" dirty="0" err="1">
                <a:solidFill>
                  <a:srgbClr val="FF0000"/>
                </a:solidFill>
              </a:rPr>
              <a:t>Holter</a:t>
            </a:r>
            <a:r>
              <a:rPr lang="en-US" sz="2133" i="1" dirty="0">
                <a:solidFill>
                  <a:srgbClr val="FF0000"/>
                </a:solidFill>
              </a:rPr>
              <a:t> monitoring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3" name="Picture 2" descr="Figur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" y="2010192"/>
            <a:ext cx="12104775" cy="4229793"/>
          </a:xfrm>
          <a:prstGeom prst="rect">
            <a:avLst/>
          </a:prstGeom>
        </p:spPr>
      </p:pic>
      <p:sp>
        <p:nvSpPr>
          <p:cNvPr id="8" name="1 Título"/>
          <p:cNvSpPr>
            <a:spLocks/>
          </p:cNvSpPr>
          <p:nvPr/>
        </p:nvSpPr>
        <p:spPr bwMode="auto">
          <a:xfrm>
            <a:off x="691819" y="-21940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5" tIns="60948" rIns="121895" bIns="60948" anchor="ctr"/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Long-term Follow-up after PVC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CC8114E-C015-084C-9B90-74B265E8CCFA}"/>
              </a:ext>
            </a:extLst>
          </p:cNvPr>
          <p:cNvSpPr/>
          <p:nvPr/>
        </p:nvSpPr>
        <p:spPr>
          <a:xfrm>
            <a:off x="257173" y="6338054"/>
            <a:ext cx="3549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2000" b="1" i="1" dirty="0">
                <a:solidFill>
                  <a:srgbClr val="7F7F7F"/>
                </a:solidFill>
                <a:cs typeface="Arial" charset="0"/>
              </a:rPr>
              <a:t> A et al. </a:t>
            </a:r>
            <a:r>
              <a:rPr lang="es-ES" sz="2000" b="1" i="1" dirty="0" err="1">
                <a:solidFill>
                  <a:srgbClr val="7F7F7F"/>
                </a:solidFill>
                <a:cs typeface="Arial" charset="0"/>
              </a:rPr>
              <a:t>Europace</a:t>
            </a:r>
            <a:r>
              <a:rPr lang="es-ES" sz="2000" b="1" i="1" dirty="0">
                <a:solidFill>
                  <a:srgbClr val="7F7F7F"/>
                </a:solidFill>
                <a:cs typeface="Arial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14023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6"/>
          <p:cNvSpPr>
            <a:spLocks noChangeArrowheads="1"/>
          </p:cNvSpPr>
          <p:nvPr/>
        </p:nvSpPr>
        <p:spPr bwMode="auto">
          <a:xfrm>
            <a:off x="414866" y="1226218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US" sz="2400" dirty="0"/>
              <a:t>Excellent prognosis in patients with a PVC-induced CM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6319823"/>
            <a:ext cx="6502400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 et al.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Europace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2019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18133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4" name="Picture 3" descr="Online Figur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3" y="1988853"/>
            <a:ext cx="11750965" cy="4153967"/>
          </a:xfrm>
          <a:prstGeom prst="rect">
            <a:avLst/>
          </a:prstGeom>
        </p:spPr>
      </p:pic>
      <p:sp>
        <p:nvSpPr>
          <p:cNvPr id="8" name="1 Título"/>
          <p:cNvSpPr>
            <a:spLocks/>
          </p:cNvSpPr>
          <p:nvPr/>
        </p:nvSpPr>
        <p:spPr bwMode="auto">
          <a:xfrm>
            <a:off x="691819" y="-21940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5" tIns="60948" rIns="121895" bIns="60948" anchor="ctr"/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Long-term Follow-up after PVC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0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051" y="6268046"/>
            <a:ext cx="6502400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Walter et al. JACC 2018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3472982-D1CF-6142-886B-3DF0ADB0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04" y="1969219"/>
            <a:ext cx="10538295" cy="4052069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77EB2488-5927-8847-A4F5-AC6F60C6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US" sz="2400" smtClean="0"/>
              <a:t>Cardiomyopathy severity is associated with the extent of LV dyssynchrony</a:t>
            </a:r>
            <a:endParaRPr lang="en-US" sz="2400"/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xmlns="" id="{2E88AE8A-8B48-744A-B726-2A6770EE5039}"/>
              </a:ext>
            </a:extLst>
          </p:cNvPr>
          <p:cNvSpPr txBox="1"/>
          <p:nvPr/>
        </p:nvSpPr>
        <p:spPr>
          <a:xfrm>
            <a:off x="2865366" y="136068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smtClean="0"/>
              <a:t>PVC induced cardiomyopathy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389895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6"/>
          <p:cNvSpPr txBox="1">
            <a:spLocks noChangeArrowheads="1"/>
          </p:cNvSpPr>
          <p:nvPr/>
        </p:nvSpPr>
        <p:spPr bwMode="auto">
          <a:xfrm>
            <a:off x="1190393" y="69593"/>
            <a:ext cx="9774767" cy="69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33" b="1" dirty="0">
                <a:latin typeface="Calibri" charset="0"/>
              </a:rPr>
              <a:t>Conclusions I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784339" y="1705458"/>
            <a:ext cx="10936356" cy="3447083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marL="380944" indent="-380944">
              <a:buFont typeface="Arial"/>
              <a:buChar char="•"/>
            </a:pPr>
            <a:endParaRPr lang="en-GB" sz="2400" dirty="0"/>
          </a:p>
          <a:p>
            <a:pPr marL="380944" indent="-380944">
              <a:buFont typeface="Arial"/>
              <a:buChar char="•"/>
            </a:pPr>
            <a:r>
              <a:rPr lang="en-GB" sz="2400" dirty="0"/>
              <a:t>Baseline PVC burden and the persistent successful ablation (PVC burden reduction) are the main predictors of outcomes</a:t>
            </a:r>
          </a:p>
          <a:p>
            <a:pPr marL="380944" indent="-380944">
              <a:buFont typeface="Arial"/>
              <a:buChar char="•"/>
            </a:pPr>
            <a:endParaRPr lang="en-GB" sz="2400" dirty="0"/>
          </a:p>
          <a:p>
            <a:pPr marL="380944" indent="-380944">
              <a:buFont typeface="Arial"/>
              <a:buChar char="•"/>
            </a:pPr>
            <a:r>
              <a:rPr lang="en-GB" sz="2400" dirty="0"/>
              <a:t>Patients with a “Pure” PVC-induced cardiomyopathy can be accurately identified prior to the ablation procedure</a:t>
            </a:r>
          </a:p>
          <a:p>
            <a:pPr marL="380944" indent="-380944">
              <a:buFont typeface="Arial"/>
              <a:buChar char="•"/>
            </a:pPr>
            <a:endParaRPr lang="en-GB" sz="2400" dirty="0"/>
          </a:p>
          <a:p>
            <a:pPr marL="380944" indent="-380944">
              <a:buFont typeface="Arial"/>
              <a:buChar char="•"/>
            </a:pPr>
            <a:r>
              <a:rPr lang="en-GB" sz="2400" dirty="0"/>
              <a:t>Patients with a previous SHD can also improve after frequent PVC ablation</a:t>
            </a:r>
            <a:endParaRPr lang="it-IT" sz="2400" dirty="0"/>
          </a:p>
          <a:p>
            <a:pPr marL="380944" indent="-380944">
              <a:buFont typeface="Arial"/>
              <a:buChar char="•"/>
            </a:pPr>
            <a:endParaRPr lang="en-GB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6"/>
          <p:cNvSpPr txBox="1">
            <a:spLocks noChangeArrowheads="1"/>
          </p:cNvSpPr>
          <p:nvPr/>
        </p:nvSpPr>
        <p:spPr bwMode="auto">
          <a:xfrm>
            <a:off x="1190393" y="69593"/>
            <a:ext cx="9774767" cy="69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33" b="1" dirty="0">
                <a:latin typeface="Calibri" charset="0"/>
              </a:rPr>
              <a:t>Conclusions II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18133" y="848531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658088" y="1516414"/>
            <a:ext cx="10936356" cy="492441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marL="380944" indent="-380944">
              <a:buFont typeface="Arial"/>
              <a:buChar char="•"/>
            </a:pPr>
            <a:endParaRPr lang="en-GB" sz="2400" dirty="0"/>
          </a:p>
          <a:p>
            <a:pPr marL="380944" indent="-380944">
              <a:buFont typeface="Arial"/>
              <a:buChar char="•"/>
            </a:pPr>
            <a:r>
              <a:rPr lang="en-GB" sz="2400" dirty="0"/>
              <a:t>Amount of myocardial scar is inversely related with the improvement in cardiac function after ablation, but do not preclude response</a:t>
            </a:r>
          </a:p>
          <a:p>
            <a:pPr marL="380944" indent="-380944">
              <a:buFont typeface="Arial"/>
              <a:buChar char="•"/>
            </a:pPr>
            <a:endParaRPr lang="en-GB" sz="2400" dirty="0"/>
          </a:p>
          <a:p>
            <a:pPr marL="380944" indent="-380944">
              <a:buFont typeface="Arial"/>
              <a:buChar char="•"/>
            </a:pPr>
            <a:r>
              <a:rPr lang="en-GB" sz="2400" i="1" u="sng" dirty="0"/>
              <a:t>Patients with a baseline QRS duration &gt;130 </a:t>
            </a:r>
            <a:r>
              <a:rPr lang="en-GB" sz="2400" i="1" u="sng" dirty="0" err="1"/>
              <a:t>ms</a:t>
            </a:r>
            <a:r>
              <a:rPr lang="en-GB" sz="2400" i="1" u="sng" dirty="0"/>
              <a:t> have low benefit from frequent PVC ablation</a:t>
            </a:r>
          </a:p>
          <a:p>
            <a:pPr marL="990451" lvl="1" indent="-380944">
              <a:buFont typeface="Arial"/>
              <a:buChar char="•"/>
            </a:pPr>
            <a:r>
              <a:rPr lang="en-GB" sz="2400" dirty="0"/>
              <a:t>Any role of CRT?</a:t>
            </a:r>
          </a:p>
          <a:p>
            <a:pPr marL="380944" indent="-380944">
              <a:buFont typeface="Arial"/>
              <a:buChar char="•"/>
            </a:pPr>
            <a:endParaRPr lang="en-GB" sz="2400" dirty="0"/>
          </a:p>
          <a:p>
            <a:pPr marL="380944" indent="-380944">
              <a:buFont typeface="Arial"/>
              <a:buChar char="•"/>
            </a:pPr>
            <a:r>
              <a:rPr lang="en-GB" sz="2400" i="1" u="sng" dirty="0"/>
              <a:t>A PVC burden reduction of 18% after ablation is associated to lower mortality and cardiac </a:t>
            </a:r>
            <a:r>
              <a:rPr lang="en-GB" sz="2400" i="1" u="sng" dirty="0" err="1"/>
              <a:t>trasplant</a:t>
            </a:r>
            <a:r>
              <a:rPr lang="en-GB" sz="2400" i="1" u="sng" dirty="0"/>
              <a:t> and also to less hospitalizations for HF</a:t>
            </a:r>
          </a:p>
          <a:p>
            <a:pPr marL="990451" lvl="1" indent="-380944">
              <a:buFont typeface="Arial"/>
              <a:buChar char="•"/>
            </a:pPr>
            <a:r>
              <a:rPr lang="en-GB" sz="2400" dirty="0"/>
              <a:t>But lower PVC burden reduction also obtain benefit!!</a:t>
            </a:r>
          </a:p>
          <a:p>
            <a:pPr marL="380944" indent="-380944">
              <a:buFont typeface="Arial"/>
              <a:buChar char="•"/>
            </a:pPr>
            <a:endParaRPr lang="it-IT" sz="2400" dirty="0"/>
          </a:p>
          <a:p>
            <a:pPr marL="380944" indent="-380944">
              <a:buFont typeface="Arial"/>
              <a:buChar char="•"/>
            </a:pPr>
            <a:endParaRPr lang="en-GB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9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6907" y="3921585"/>
            <a:ext cx="8428252" cy="697549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r>
              <a:rPr lang="en-GB" sz="3733"/>
              <a:t>Thank you!</a:t>
            </a:r>
            <a:r>
              <a:rPr lang="en-GB" sz="3733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667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051" y="6268046"/>
            <a:ext cx="6502400" cy="3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 i="1" dirty="0">
                <a:solidFill>
                  <a:srgbClr val="7F7F7F"/>
                </a:solidFill>
                <a:cs typeface="Arial" charset="0"/>
              </a:rPr>
              <a:t>Walter et al. JACC 2018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77EB2488-5927-8847-A4F5-AC6F60C6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There was an increase </a:t>
            </a:r>
            <a:r>
              <a:rPr lang="en-GB" sz="2400" dirty="0" smtClean="0"/>
              <a:t>in </a:t>
            </a:r>
            <a:r>
              <a:rPr lang="en-GB" sz="2400" dirty="0"/>
              <a:t>sinus rhythm QRS </a:t>
            </a:r>
            <a:r>
              <a:rPr lang="en-GB" sz="2400" dirty="0" smtClean="0"/>
              <a:t>duration and in </a:t>
            </a:r>
            <a:r>
              <a:rPr lang="en-GB" sz="2400" dirty="0"/>
              <a:t>diffuse </a:t>
            </a:r>
            <a:r>
              <a:rPr lang="en-GB" sz="2400" dirty="0" smtClean="0"/>
              <a:t>fibrosis </a:t>
            </a:r>
            <a:endParaRPr lang="en-GB" sz="2400" dirty="0"/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xmlns="" id="{2E88AE8A-8B48-744A-B726-2A6770EE5039}"/>
              </a:ext>
            </a:extLst>
          </p:cNvPr>
          <p:cNvSpPr txBox="1"/>
          <p:nvPr/>
        </p:nvSpPr>
        <p:spPr>
          <a:xfrm>
            <a:off x="2865366" y="136068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4000" b="1" smtClean="0"/>
              <a:t>PVC induced cardiomyopathy</a:t>
            </a:r>
            <a:endParaRPr lang="en-US" sz="4000" b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4A66D4B-3F59-5049-8AF5-E5045199B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117" y="1886451"/>
            <a:ext cx="4381500" cy="441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7433A14-CA63-644B-9404-90E8AACF6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8098" r="38272" b="6292"/>
          <a:stretch/>
        </p:blipFill>
        <p:spPr>
          <a:xfrm>
            <a:off x="6631451" y="2035425"/>
            <a:ext cx="3806669" cy="38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9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7FB58F9-0C06-FB4B-81E7-6F27C6FF8660}"/>
              </a:ext>
            </a:extLst>
          </p:cNvPr>
          <p:cNvSpPr/>
          <p:nvPr/>
        </p:nvSpPr>
        <p:spPr>
          <a:xfrm>
            <a:off x="945356" y="2362458"/>
            <a:ext cx="10301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/>
              <a:t>Can we modify the prognosis with catheter ablation?</a:t>
            </a:r>
            <a:r>
              <a:rPr lang="es-ES" sz="4400" b="1" dirty="0">
                <a:latin typeface="Times New Roman,Bold" pitchFamily="2" charset="0"/>
              </a:rPr>
              <a:t> </a:t>
            </a:r>
            <a:endParaRPr lang="es-ES" sz="4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5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13" name="CasellaDiTesto 4"/>
          <p:cNvSpPr txBox="1"/>
          <p:nvPr/>
        </p:nvSpPr>
        <p:spPr>
          <a:xfrm>
            <a:off x="1967542" y="136068"/>
            <a:ext cx="7488839" cy="677094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600" b="1" dirty="0"/>
              <a:t>Role of the Baseline PVC burden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2" y="1220755"/>
            <a:ext cx="3654953" cy="54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5368" y="2121203"/>
            <a:ext cx="6872760" cy="307775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endParaRPr lang="es-ES_tradnl" sz="2400" dirty="0"/>
          </a:p>
          <a:p>
            <a:r>
              <a:rPr lang="en-GB" sz="2400" dirty="0"/>
              <a:t>There is an association between the baseline PVC burden and the probability of developing LV dysfunction</a:t>
            </a:r>
          </a:p>
          <a:p>
            <a:r>
              <a:rPr lang="en-GB" sz="2400" dirty="0"/>
              <a:t>	</a:t>
            </a:r>
          </a:p>
          <a:p>
            <a:r>
              <a:rPr lang="es-ES" sz="2400" dirty="0"/>
              <a:t>	</a:t>
            </a:r>
            <a:endParaRPr lang="en-GB" sz="2400" dirty="0"/>
          </a:p>
          <a:p>
            <a:r>
              <a:rPr lang="en-GB" sz="2400" dirty="0"/>
              <a:t>	</a:t>
            </a:r>
          </a:p>
          <a:p>
            <a:r>
              <a:rPr lang="en-GB" sz="2400" dirty="0"/>
              <a:t>	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051" y="6268046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Baman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et al. HR 2010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cxnSp>
        <p:nvCxnSpPr>
          <p:cNvPr id="3" name="Conector recto de flecha 2"/>
          <p:cNvCxnSpPr/>
          <p:nvPr/>
        </p:nvCxnSpPr>
        <p:spPr>
          <a:xfrm>
            <a:off x="7773921" y="5495896"/>
            <a:ext cx="854538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7096658" y="5341585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10%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6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05" b="49886"/>
          <a:stretch/>
        </p:blipFill>
        <p:spPr>
          <a:xfrm>
            <a:off x="770810" y="2567796"/>
            <a:ext cx="4441002" cy="3453492"/>
          </a:xfrm>
          <a:prstGeom prst="rect">
            <a:avLst/>
          </a:prstGeom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sp>
        <p:nvSpPr>
          <p:cNvPr id="8" name="CasellaDiTesto 4"/>
          <p:cNvSpPr txBox="1"/>
          <p:nvPr/>
        </p:nvSpPr>
        <p:spPr>
          <a:xfrm>
            <a:off x="2865366" y="136068"/>
            <a:ext cx="6591015" cy="73865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s-ES_tradnl" sz="4000" b="1" dirty="0"/>
              <a:t>PVC </a:t>
            </a:r>
            <a:r>
              <a:rPr lang="es-ES_tradnl" sz="4000" b="1" dirty="0" err="1"/>
              <a:t>induced</a:t>
            </a:r>
            <a:r>
              <a:rPr lang="es-ES_tradnl" sz="4000" b="1" dirty="0"/>
              <a:t> </a:t>
            </a:r>
            <a:r>
              <a:rPr lang="es-ES_tradnl" sz="4000" b="1" dirty="0" err="1"/>
              <a:t>cardiomyopathy</a:t>
            </a:r>
            <a:endParaRPr lang="es-ES_tradnl" sz="4000" b="1" dirty="0"/>
          </a:p>
        </p:txBody>
      </p:sp>
      <p:sp>
        <p:nvSpPr>
          <p:cNvPr id="9" name="Rettangolo 6"/>
          <p:cNvSpPr>
            <a:spLocks noChangeArrowheads="1"/>
          </p:cNvSpPr>
          <p:nvPr/>
        </p:nvSpPr>
        <p:spPr bwMode="auto">
          <a:xfrm>
            <a:off x="431373" y="1124745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PVC ablation improve LVEF in patients with a PVC induced </a:t>
            </a:r>
            <a:r>
              <a:rPr lang="en-GB" sz="2400" dirty="0" err="1"/>
              <a:t>cardiomyiopathy</a:t>
            </a:r>
            <a:endParaRPr lang="en-GB" sz="2400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75" y="2567796"/>
            <a:ext cx="5393061" cy="326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3" name="Rectangle 10"/>
          <p:cNvSpPr/>
          <p:nvPr/>
        </p:nvSpPr>
        <p:spPr>
          <a:xfrm>
            <a:off x="304801" y="6242914"/>
            <a:ext cx="502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Yarlagadda</a:t>
            </a:r>
            <a:r>
              <a:rPr kumimoji="0" lang="tr-T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RK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et al.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Circulation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2005;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Takemoto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M et al. JACC 2005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469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04801" y="836712"/>
            <a:ext cx="1161626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7" tIns="60953" rIns="121907" bIns="60953" anchor="ctr"/>
          <a:lstStyle/>
          <a:p>
            <a:endParaRPr lang="en-US" sz="24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2254" b="2581"/>
          <a:stretch/>
        </p:blipFill>
        <p:spPr bwMode="auto">
          <a:xfrm>
            <a:off x="1204322" y="1969217"/>
            <a:ext cx="9255022" cy="43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309320"/>
            <a:ext cx="6502400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Penela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D; </a:t>
            </a:r>
            <a:r>
              <a:rPr lang="es-ES" sz="1800" b="1" i="1" dirty="0" err="1">
                <a:solidFill>
                  <a:srgbClr val="7F7F7F"/>
                </a:solidFill>
                <a:cs typeface="Arial" charset="0"/>
              </a:rPr>
              <a:t>Berruezo</a:t>
            </a:r>
            <a:r>
              <a:rPr lang="es-ES" sz="1800" b="1" i="1" dirty="0">
                <a:solidFill>
                  <a:srgbClr val="7F7F7F"/>
                </a:solidFill>
                <a:cs typeface="Arial" charset="0"/>
              </a:rPr>
              <a:t> A et al. JACC 2013</a:t>
            </a:r>
          </a:p>
        </p:txBody>
      </p:sp>
      <p:sp>
        <p:nvSpPr>
          <p:cNvPr id="13" name="Oval 12"/>
          <p:cNvSpPr/>
          <p:nvPr/>
        </p:nvSpPr>
        <p:spPr>
          <a:xfrm rot="5400000">
            <a:off x="8130495" y="3485243"/>
            <a:ext cx="952342" cy="38116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24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4C8E1B-D90C-8C49-BB63-62530FC64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562" y="0"/>
            <a:ext cx="1646439" cy="767581"/>
          </a:xfrm>
          <a:prstGeom prst="rect">
            <a:avLst/>
          </a:prstGeom>
        </p:spPr>
      </p:pic>
      <p:sp>
        <p:nvSpPr>
          <p:cNvPr id="14" name="Rettangolo 6">
            <a:extLst>
              <a:ext uri="{FF2B5EF4-FFF2-40B4-BE49-F238E27FC236}">
                <a16:creationId xmlns:a16="http://schemas.microsoft.com/office/drawing/2014/main" xmlns="" id="{C6805699-5733-5743-9042-61A1575CC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7" y="1156756"/>
            <a:ext cx="11362267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5" tIns="60948" rIns="121895" bIns="60948">
            <a:spAutoFit/>
          </a:bodyPr>
          <a:lstStyle/>
          <a:p>
            <a:pPr algn="ctr" defTabSz="609447"/>
            <a:r>
              <a:rPr lang="en-GB" sz="2400" dirty="0"/>
              <a:t>No benefit after ablation with a baseline PVC burden &lt;13%</a:t>
            </a:r>
          </a:p>
        </p:txBody>
      </p:sp>
      <p:sp>
        <p:nvSpPr>
          <p:cNvPr id="12" name="CasellaDiTesto 4">
            <a:extLst>
              <a:ext uri="{FF2B5EF4-FFF2-40B4-BE49-F238E27FC236}">
                <a16:creationId xmlns:a16="http://schemas.microsoft.com/office/drawing/2014/main" xmlns="" id="{1BF4A8D0-A7F0-3044-9D90-1277183B44EF}"/>
              </a:ext>
            </a:extLst>
          </p:cNvPr>
          <p:cNvSpPr txBox="1"/>
          <p:nvPr/>
        </p:nvSpPr>
        <p:spPr>
          <a:xfrm>
            <a:off x="1967542" y="136068"/>
            <a:ext cx="7488839" cy="677094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600" b="1" dirty="0"/>
              <a:t>Role of the Baseline PVC burden</a:t>
            </a:r>
          </a:p>
        </p:txBody>
      </p:sp>
    </p:spTree>
    <p:extLst>
      <p:ext uri="{BB962C8B-B14F-4D97-AF65-F5344CB8AC3E}">
        <p14:creationId xmlns:p14="http://schemas.microsoft.com/office/powerpoint/2010/main" val="14566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1486</Words>
  <Application>Microsoft Macintosh PowerPoint</Application>
  <PresentationFormat>Personalizado</PresentationFormat>
  <Paragraphs>205</Paragraphs>
  <Slides>42</Slides>
  <Notes>22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45" baseType="lpstr">
      <vt:lpstr>Tema de Office</vt:lpstr>
      <vt:lpstr>Acrobat Document</vt:lpstr>
      <vt:lpstr>Worksheet</vt:lpstr>
      <vt:lpstr>   PVC induced Cardiomyopathy An Update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International multicenter prospective study on PVC ablation 55 consecutive Post-MI patients with LV dysfunction and high PVC burden</vt:lpstr>
      <vt:lpstr>International multicenter prospective study on PVC ablation 55 consecutive Post-MI patients with LV dysfunction and high PVC burden</vt:lpstr>
      <vt:lpstr>Presentación de PowerPoint</vt:lpstr>
      <vt:lpstr>Presentación de PowerPoint</vt:lpstr>
      <vt:lpstr>Presentación de PowerPoint</vt:lpstr>
      <vt:lpstr> The amount of myocardial scar in inversely related with the probability of response</vt:lpstr>
      <vt:lpstr>However, presence of scar does NOT preclude response</vt:lpstr>
      <vt:lpstr>Presentación de PowerPoint</vt:lpstr>
      <vt:lpstr>Patient classification based on changes in LVEF during follow-up </vt:lpstr>
      <vt:lpstr>Baseline identification of patients with a “Pure” PVC-induced CM</vt:lpstr>
      <vt:lpstr>Evolution after PVC ablation: Pure PVC-induced CM (red) and patients with a NICM- worsened  (green)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 we expect to improve hard outcomes?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Influencia del QRS basal en la respuesta a la ablación de Extrasistolia ventricular frecuente</dc:title>
  <dc:creator>Diego Penela Maceda</dc:creator>
  <cp:lastModifiedBy>Antonio Berruezo Sánchez</cp:lastModifiedBy>
  <cp:revision>111</cp:revision>
  <dcterms:created xsi:type="dcterms:W3CDTF">2019-10-08T19:14:58Z</dcterms:created>
  <dcterms:modified xsi:type="dcterms:W3CDTF">2019-11-28T21:15:14Z</dcterms:modified>
</cp:coreProperties>
</file>