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5" r:id="rId1"/>
    <p:sldMasterId id="2147483669" r:id="rId2"/>
    <p:sldMasterId id="2147483695" r:id="rId3"/>
    <p:sldMasterId id="2147483719" r:id="rId4"/>
    <p:sldMasterId id="2147483763" r:id="rId5"/>
    <p:sldMasterId id="2147483784" r:id="rId6"/>
    <p:sldMasterId id="2147483797" r:id="rId7"/>
    <p:sldMasterId id="2147483823" r:id="rId8"/>
  </p:sldMasterIdLst>
  <p:notesMasterIdLst>
    <p:notesMasterId r:id="rId39"/>
  </p:notesMasterIdLst>
  <p:handoutMasterIdLst>
    <p:handoutMasterId r:id="rId40"/>
  </p:handoutMasterIdLst>
  <p:sldIdLst>
    <p:sldId id="487" r:id="rId9"/>
    <p:sldId id="512" r:id="rId10"/>
    <p:sldId id="444" r:id="rId11"/>
    <p:sldId id="511" r:id="rId12"/>
    <p:sldId id="548" r:id="rId13"/>
    <p:sldId id="550" r:id="rId14"/>
    <p:sldId id="546" r:id="rId15"/>
    <p:sldId id="547" r:id="rId16"/>
    <p:sldId id="519" r:id="rId17"/>
    <p:sldId id="553" r:id="rId18"/>
    <p:sldId id="520" r:id="rId19"/>
    <p:sldId id="531" r:id="rId20"/>
    <p:sldId id="554" r:id="rId21"/>
    <p:sldId id="565" r:id="rId22"/>
    <p:sldId id="551" r:id="rId23"/>
    <p:sldId id="552" r:id="rId24"/>
    <p:sldId id="558" r:id="rId25"/>
    <p:sldId id="559" r:id="rId26"/>
    <p:sldId id="555" r:id="rId27"/>
    <p:sldId id="561" r:id="rId28"/>
    <p:sldId id="562" r:id="rId29"/>
    <p:sldId id="564" r:id="rId30"/>
    <p:sldId id="556" r:id="rId31"/>
    <p:sldId id="557" r:id="rId32"/>
    <p:sldId id="571" r:id="rId33"/>
    <p:sldId id="572" r:id="rId34"/>
    <p:sldId id="568" r:id="rId35"/>
    <p:sldId id="569" r:id="rId36"/>
    <p:sldId id="570" r:id="rId37"/>
    <p:sldId id="486" r:id="rId38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  <p:embeddedFont>
      <p:font typeface="MS PGothic" panose="020B0600070205080204" pitchFamily="34" charset="-128"/>
      <p:regular r:id="rId47"/>
    </p:embeddedFont>
    <p:embeddedFont>
      <p:font typeface="Garamond" panose="02020404030301010803" pitchFamily="18" charset="0"/>
      <p:regular r:id="rId48"/>
      <p:bold r:id="rId49"/>
      <p:italic r:id="rId50"/>
    </p:embeddedFont>
    <p:embeddedFont>
      <p:font typeface="MS PGothic" panose="020B0600070205080204" pitchFamily="34" charset="-128"/>
      <p:regular r:id="rId47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4">
          <p15:clr>
            <a:srgbClr val="A4A3A4"/>
          </p15:clr>
        </p15:guide>
        <p15:guide id="2" orient="horz" pos="797">
          <p15:clr>
            <a:srgbClr val="A4A3A4"/>
          </p15:clr>
        </p15:guide>
        <p15:guide id="3" orient="horz" pos="4135">
          <p15:clr>
            <a:srgbClr val="A4A3A4"/>
          </p15:clr>
        </p15:guide>
        <p15:guide id="4" orient="horz" pos="394">
          <p15:clr>
            <a:srgbClr val="A4A3A4"/>
          </p15:clr>
        </p15:guide>
        <p15:guide id="5" pos="2896">
          <p15:clr>
            <a:srgbClr val="A4A3A4"/>
          </p15:clr>
        </p15:guide>
        <p15:guide id="6" pos="5503">
          <p15:clr>
            <a:srgbClr val="A4A3A4"/>
          </p15:clr>
        </p15:guide>
        <p15:guide id="7" pos="381">
          <p15:clr>
            <a:srgbClr val="A4A3A4"/>
          </p15:clr>
        </p15:guide>
        <p15:guide id="8" pos="529">
          <p15:clr>
            <a:srgbClr val="A4A3A4"/>
          </p15:clr>
        </p15:guide>
        <p15:guide id="9" pos="4257">
          <p15:clr>
            <a:srgbClr val="A4A3A4"/>
          </p15:clr>
        </p15:guide>
        <p15:guide id="10" pos="50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pak Kotecha" initials="DK" lastIdx="1" clrIdx="0">
    <p:extLst>
      <p:ext uri="{19B8F6BF-5375-455C-9EA6-DF929625EA0E}">
        <p15:presenceInfo xmlns:p15="http://schemas.microsoft.com/office/powerpoint/2012/main" userId="Dipak Kotec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3CE"/>
    <a:srgbClr val="A70432"/>
    <a:srgbClr val="008799"/>
    <a:srgbClr val="0C4DA2"/>
    <a:srgbClr val="F15A3F"/>
    <a:srgbClr val="FBAF18"/>
    <a:srgbClr val="D0817D"/>
    <a:srgbClr val="6FB5DE"/>
    <a:srgbClr val="516BB3"/>
    <a:srgbClr val="78B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8" autoAdjust="0"/>
    <p:restoredTop sz="94659" autoAdjust="0"/>
  </p:normalViewPr>
  <p:slideViewPr>
    <p:cSldViewPr snapToGrid="0" showGuides="1">
      <p:cViewPr varScale="1">
        <p:scale>
          <a:sx n="70" d="100"/>
          <a:sy n="70" d="100"/>
        </p:scale>
        <p:origin x="1044" y="40"/>
      </p:cViewPr>
      <p:guideLst>
        <p:guide orient="horz" pos="514"/>
        <p:guide orient="horz" pos="797"/>
        <p:guide orient="horz" pos="4135"/>
        <p:guide orient="horz" pos="394"/>
        <p:guide pos="2896"/>
        <p:guide pos="5503"/>
        <p:guide pos="381"/>
        <p:guide pos="529"/>
        <p:guide pos="4257"/>
        <p:guide pos="5028"/>
      </p:guideLst>
    </p:cSldViewPr>
  </p:slideViewPr>
  <p:outlineViewPr>
    <p:cViewPr>
      <p:scale>
        <a:sx n="33" d="100"/>
        <a:sy n="33" d="100"/>
      </p:scale>
      <p:origin x="0" y="-5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28/11/2019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235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11/28/2019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855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7AE29-8BEF-4CDC-AED5-845D109C4F3D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26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38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86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3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63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24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89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15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50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66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4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03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3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3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35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02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82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63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39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25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8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5C8C6-34A9-AB4E-82D6-738A2CA2ED7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4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3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4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7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5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9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6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4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Assert</a:t>
            </a:r>
            <a:r>
              <a:rPr lang="en-US" baseline="0" dirty="0" smtClean="0"/>
              <a:t> &gt;65 HTN</a:t>
            </a:r>
          </a:p>
          <a:p>
            <a:pPr algn="l" rtl="0"/>
            <a:r>
              <a:rPr lang="en-US" baseline="0" dirty="0" err="1" smtClean="0"/>
              <a:t>Lowres</a:t>
            </a:r>
            <a:r>
              <a:rPr lang="en-US" baseline="0" dirty="0" smtClean="0"/>
              <a:t> ECG screening  </a:t>
            </a:r>
            <a:endParaRPr lang="he-IL" baseline="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4B7FED-E31F-42EB-B24D-CEF27EEA182E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1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7313" y="706438"/>
            <a:ext cx="4213225" cy="3159125"/>
          </a:xfrm>
          <a:ln/>
        </p:spPr>
      </p:sp>
      <p:sp>
        <p:nvSpPr>
          <p:cNvPr id="74755" name="Notes Placeholder 6"/>
          <p:cNvSpPr>
            <a:spLocks noGrp="1"/>
          </p:cNvSpPr>
          <p:nvPr>
            <p:ph type="body" idx="1"/>
          </p:nvPr>
        </p:nvSpPr>
        <p:spPr>
          <a:xfrm>
            <a:off x="691886" y="4288272"/>
            <a:ext cx="5544698" cy="452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e-IL" smtClean="0">
              <a:latin typeface="Arial" pitchFamily="34" charset="0"/>
            </a:endParaRPr>
          </a:p>
        </p:txBody>
      </p:sp>
      <p:sp>
        <p:nvSpPr>
          <p:cNvPr id="74756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he-IL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8E7160-581E-4B9B-81B4-DFD9F1DC1678}" type="slidenum">
              <a:rPr lang="en-GB" altLang="he-IL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GB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4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ardio.org/guideline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SCWatermark1.jpg"/>
          <p:cNvPicPr>
            <a:picLocks noChangeAspect="1"/>
          </p:cNvPicPr>
          <p:nvPr userDrawn="1"/>
        </p:nvPicPr>
        <p:blipFill rotWithShape="1">
          <a:blip r:embed="rId2" cstate="print"/>
          <a:srcRect t="1747"/>
          <a:stretch/>
        </p:blipFill>
        <p:spPr>
          <a:xfrm>
            <a:off x="4572000" y="1699404"/>
            <a:ext cx="3584448" cy="35218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760000" cy="6865200"/>
          </a:xfrm>
          <a:prstGeom prst="rect">
            <a:avLst/>
          </a:prstGeom>
          <a:gradFill flip="none"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 scaled="0"/>
            <a:tileRect/>
          </a:gradFill>
          <a:ln>
            <a:noFill/>
          </a:ln>
          <a:effectLst>
            <a:outerShdw blurRad="76200" dist="76200" dir="138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3240000"/>
            <a:ext cx="4800600" cy="1112835"/>
          </a:xfrm>
        </p:spPr>
        <p:txBody>
          <a:bodyPr anchor="b" anchorCtr="0"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356000"/>
            <a:ext cx="4800600" cy="685800"/>
          </a:xfrm>
        </p:spPr>
        <p:txBody>
          <a:bodyPr anchor="b" anchorCtr="0"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none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053499-6FEA-47F6-B45F-E78ED2B2525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s_EACPR&amp;ESC.jpg"/>
          <p:cNvPicPr>
            <a:picLocks noChangeAspect="1"/>
          </p:cNvPicPr>
          <p:nvPr userDrawn="1"/>
        </p:nvPicPr>
        <p:blipFill>
          <a:blip r:embed="rId3" cstate="print"/>
          <a:srcRect l="62500"/>
          <a:stretch>
            <a:fillRect/>
          </a:stretch>
        </p:blipFill>
        <p:spPr>
          <a:xfrm>
            <a:off x="7924800" y="5562600"/>
            <a:ext cx="837706" cy="96844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72000" y="0"/>
            <a:ext cx="72000" cy="2520000"/>
          </a:xfrm>
          <a:prstGeom prst="rect">
            <a:avLst/>
          </a:prstGeom>
          <a:solidFill>
            <a:srgbClr val="008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pied de page 5"/>
          <p:cNvSpPr txBox="1">
            <a:spLocks/>
          </p:cNvSpPr>
          <p:nvPr userDrawn="1"/>
        </p:nvSpPr>
        <p:spPr>
          <a:xfrm>
            <a:off x="533400" y="6388042"/>
            <a:ext cx="354456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900" dirty="0">
                <a:solidFill>
                  <a:schemeClr val="bg1"/>
                </a:solidFill>
              </a:rPr>
              <a:t>European Heart Journal -</a:t>
            </a:r>
            <a:r>
              <a:rPr lang="fr-FR" sz="900" baseline="0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doi:10.1093/</a:t>
            </a:r>
            <a:r>
              <a:rPr lang="en-US" sz="900" dirty="0" err="1">
                <a:solidFill>
                  <a:schemeClr val="bg1"/>
                </a:solidFill>
              </a:rPr>
              <a:t>eurheartj</a:t>
            </a:r>
            <a:r>
              <a:rPr lang="en-US" sz="900" dirty="0">
                <a:solidFill>
                  <a:schemeClr val="bg1"/>
                </a:solidFill>
              </a:rPr>
              <a:t>/ehw210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70669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045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459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7930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4326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41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88938"/>
            <a:ext cx="2286000" cy="573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8938"/>
            <a:ext cx="6705600" cy="5737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551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938"/>
            <a:ext cx="9144000" cy="585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418726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-G214 150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2" dir="12821404" algn="ctr" rotWithShape="0">
              <a:srgbClr val="000000">
                <a:alpha val="74998"/>
              </a:srgbClr>
            </a:outerShdw>
          </a:effec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8402638" y="6643688"/>
            <a:ext cx="7413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99CCFF"/>
                </a:solidFill>
                <a:ea typeface="ＭＳ Ｐゴシック" pitchFamily="34" charset="-128"/>
              </a:rPr>
              <a:t>3030022-</a:t>
            </a:r>
            <a:fld id="{2200CD38-9C16-49E9-A000-3954F4A6911B}" type="slidenum">
              <a:rPr lang="en-US" sz="800">
                <a:solidFill>
                  <a:srgbClr val="99CCFF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b="1">
              <a:solidFill>
                <a:srgbClr val="99CC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88938"/>
            <a:ext cx="9142413" cy="585787"/>
          </a:xfrm>
          <a:ln w="9525"/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70342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764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67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56743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59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195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613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6253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6747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1795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562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88938"/>
            <a:ext cx="2286000" cy="573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8938"/>
            <a:ext cx="6705600" cy="5737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142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938"/>
            <a:ext cx="9144000" cy="585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1701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581322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1245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5549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82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67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702528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38820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615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288000"/>
            <a:ext cx="8263229" cy="792162"/>
          </a:xfrm>
        </p:spPr>
        <p:txBody>
          <a:bodyPr>
            <a:normAutofit/>
          </a:bodyPr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with space for two lines of 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000" y="1602000"/>
            <a:ext cx="8253642" cy="4176731"/>
          </a:xfrm>
        </p:spPr>
        <p:txBody>
          <a:bodyPr>
            <a:noAutofit/>
          </a:bodyPr>
          <a:lstStyle>
            <a:lvl1pPr marL="274638" indent="-2746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531813" marR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>
                <a:latin typeface="+mn-lt"/>
              </a:defRPr>
            </a:lvl2pPr>
            <a:lvl3pPr>
              <a:spcBef>
                <a:spcPts val="60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spcBef>
                <a:spcPts val="600"/>
              </a:spcBef>
              <a:spcAft>
                <a:spcPts val="0"/>
              </a:spcAft>
              <a:defRPr>
                <a:latin typeface="+mn-lt"/>
              </a:defRPr>
            </a:lvl4pPr>
            <a:lvl5pPr>
              <a:spcBef>
                <a:spcPts val="600"/>
              </a:spcBef>
              <a:spcAft>
                <a:spcPts val="0"/>
              </a:spcAft>
              <a:defRPr>
                <a:latin typeface="+mn-lt"/>
              </a:defRPr>
            </a:lvl5pPr>
          </a:lstStyle>
          <a:p>
            <a:pPr lvl="0"/>
            <a:r>
              <a:rPr lang="en-US"/>
              <a:t>Bullet point one, lorem ipsum dolor sit amet</a:t>
            </a:r>
          </a:p>
          <a:p>
            <a:pPr lvl="0"/>
            <a:r>
              <a:rPr lang="en-US"/>
              <a:t>Bullet point two,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marL="5318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lvl="0">
              <a:spcBef>
                <a:spcPts val="600"/>
              </a:spcBef>
            </a:pPr>
            <a:endParaRPr lang="en-GB" altLang="fr-FR">
              <a:latin typeface="Verdana" pitchFamily="34" charset="0"/>
              <a:cs typeface="Verdana" pitchFamily="34" charset="0"/>
            </a:endParaRPr>
          </a:p>
          <a:p>
            <a:pPr lvl="0"/>
            <a:r>
              <a:rPr lang="en-US"/>
              <a:t>Bullet point one, lorem ipsum dolor sit amet</a:t>
            </a:r>
          </a:p>
          <a:p>
            <a:pPr lvl="0"/>
            <a:r>
              <a:rPr lang="en-US"/>
              <a:t>Bullet point two,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marL="5318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lvl="0">
              <a:spcBef>
                <a:spcPts val="600"/>
              </a:spcBef>
            </a:pPr>
            <a:endParaRPr lang="en-GB" altLang="fr-FR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8235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800">
              <a:solidFill>
                <a:srgbClr val="00498B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7"/>
          </p:nvPr>
        </p:nvSpPr>
        <p:spPr>
          <a:xfrm>
            <a:off x="485999" y="6526800"/>
            <a:ext cx="7988400" cy="2736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fld id="{A2ED4DB7-7106-431E-9F9E-6824B19C6B88}" type="slidenum">
              <a:rPr lang="en-GB">
                <a:solidFill>
                  <a:srgbClr val="FFFFFF"/>
                </a:solidFill>
              </a:rPr>
              <a:pPr algn="r" rtl="1"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8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9407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2304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14139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8172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94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1772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243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72242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288000"/>
            <a:ext cx="8263229" cy="792162"/>
          </a:xfrm>
        </p:spPr>
        <p:txBody>
          <a:bodyPr/>
          <a:lstStyle/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with space for two lines of 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8000" y="1600200"/>
            <a:ext cx="4038600" cy="4329129"/>
          </a:xfrm>
        </p:spPr>
        <p:txBody>
          <a:bodyPr/>
          <a:lstStyle>
            <a:lvl1pPr>
              <a:defRPr sz="1800"/>
            </a:lvl1pPr>
            <a:lvl2pPr>
              <a:spcBef>
                <a:spcPts val="600"/>
              </a:spcBef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Bullet point one, lorem ipsum dolor sit amet</a:t>
            </a:r>
          </a:p>
          <a:p>
            <a:pPr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Bullet point two,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two, lorem ipsum dolor sit amet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43438" y="1598921"/>
            <a:ext cx="4071937" cy="4357688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Bullet point one, lorem ipsum dolor sit amet</a:t>
            </a:r>
          </a:p>
          <a:p>
            <a:pPr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Bullet point two,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two, lorem ipsum dolor sit amet</a:t>
            </a:r>
          </a:p>
        </p:txBody>
      </p:sp>
      <p:pic>
        <p:nvPicPr>
          <p:cNvPr id="6" name="Picture 13" descr="Logo_ESC®_Red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86450"/>
            <a:ext cx="603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58377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1416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9491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fld id="{0B4B68E1-F0E5-4F97-8C59-968D67058DED}" type="slidenum">
              <a:rPr lang="he-IL">
                <a:solidFill>
                  <a:srgbClr val="000000"/>
                </a:solidFill>
              </a:rPr>
              <a:pPr algn="r" rtl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67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4450"/>
            <a:ext cx="83820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5275" y="1676400"/>
            <a:ext cx="4076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375" y="1676400"/>
            <a:ext cx="4076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06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6953956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r" eaLnBrk="0" hangingPunct="0">
              <a:lnSpc>
                <a:spcPct val="85000"/>
              </a:lnSpc>
              <a:defRPr sz="800" smtClean="0">
                <a:solidFill>
                  <a:srgbClr val="00498B"/>
                </a:solidFill>
                <a:latin typeface="Tahoma" pitchFamily="34" charset="0"/>
                <a:ea typeface="MS PGothic" pitchFamily="34" charset="-128"/>
              </a:defRPr>
            </a:lvl1pPr>
          </a:lstStyle>
          <a:p>
            <a:pPr rtl="1">
              <a:defRPr/>
            </a:pPr>
            <a:fld id="{8839AB42-DF15-47CF-BBAC-CFA287F7E1EC}" type="slidenum">
              <a:rPr lang="he-IL" altLang="he-IL"/>
              <a:pPr rtl="1">
                <a:defRPr/>
              </a:pPr>
              <a:t>‹#›</a:t>
            </a:fld>
            <a:endParaRPr lang="en-GB" altLang="he-IL"/>
          </a:p>
        </p:txBody>
      </p:sp>
    </p:spTree>
    <p:extLst>
      <p:ext uri="{BB962C8B-B14F-4D97-AF65-F5344CB8AC3E}">
        <p14:creationId xmlns:p14="http://schemas.microsoft.com/office/powerpoint/2010/main" val="4217103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800">
              <a:solidFill>
                <a:srgbClr val="00498B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7"/>
          </p:nvPr>
        </p:nvSpPr>
        <p:spPr>
          <a:xfrm>
            <a:off x="485999" y="6526800"/>
            <a:ext cx="7988400" cy="2736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fld id="{A2ED4DB7-7106-431E-9F9E-6824B19C6B88}" type="slidenum">
              <a:rPr lang="en-GB">
                <a:solidFill>
                  <a:srgbClr val="FFFFFF"/>
                </a:solidFill>
              </a:rPr>
              <a:pPr algn="r" rtl="1"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22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 userDrawn="1"/>
        </p:nvGrpSpPr>
        <p:grpSpPr bwMode="auto">
          <a:xfrm>
            <a:off x="7031038" y="6211888"/>
            <a:ext cx="2112962" cy="646112"/>
            <a:chOff x="7031420" y="6211613"/>
            <a:chExt cx="2112580" cy="646387"/>
          </a:xfrm>
        </p:grpSpPr>
        <p:sp>
          <p:nvSpPr>
            <p:cNvPr id="3" name="Rectangle 2"/>
            <p:cNvSpPr/>
            <p:nvPr userDrawn="1"/>
          </p:nvSpPr>
          <p:spPr>
            <a:xfrm>
              <a:off x="7063164" y="6243377"/>
              <a:ext cx="2080836" cy="6146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4" name="Picture 17" descr="biosense-logo-left-large-rgb-transparent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1420" y="6211613"/>
              <a:ext cx="2112580" cy="64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89513" y="6384925"/>
            <a:ext cx="3351212" cy="520700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pPr rtl="1">
              <a:defRPr/>
            </a:pPr>
            <a:r>
              <a:rPr lang="en-US">
                <a:solidFill>
                  <a:srgbClr val="000000"/>
                </a:solidFill>
              </a:rPr>
              <a:t>Confidential-For internal and external use in EMEA</a:t>
            </a:r>
            <a:endParaRPr lang="en-US" sz="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99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DT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534400" cy="381000"/>
          </a:xfrm>
        </p:spPr>
        <p:txBody>
          <a:bodyPr>
            <a:noAutofit/>
          </a:bodyPr>
          <a:lstStyle>
            <a:lvl1pPr>
              <a:buFontTx/>
              <a:buNone/>
              <a:defRPr sz="2800" b="1">
                <a:solidFill>
                  <a:srgbClr val="00BC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828800"/>
            <a:ext cx="8534400" cy="4419600"/>
          </a:xfrm>
        </p:spPr>
        <p:txBody>
          <a:bodyPr/>
          <a:lstStyle>
            <a:lvl2pPr marL="346075" indent="-173038">
              <a:defRPr/>
            </a:lvl2pPr>
            <a:lvl3pPr marL="517525" indent="-173038">
              <a:defRPr/>
            </a:lvl3pPr>
            <a:lvl4pPr marL="744538" indent="-173038">
              <a:defRPr/>
            </a:lvl4pPr>
            <a:lvl5pPr marL="912813" indent="-17303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681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DT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534400" cy="381000"/>
          </a:xfrm>
        </p:spPr>
        <p:txBody>
          <a:bodyPr>
            <a:noAutofit/>
          </a:bodyPr>
          <a:lstStyle>
            <a:lvl1pPr>
              <a:buFontTx/>
              <a:buNone/>
              <a:defRPr sz="2800" b="1">
                <a:solidFill>
                  <a:srgbClr val="00BC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828800"/>
            <a:ext cx="8534400" cy="4419600"/>
          </a:xfrm>
        </p:spPr>
        <p:txBody>
          <a:bodyPr/>
          <a:lstStyle>
            <a:lvl2pPr marL="346075" indent="-173038">
              <a:defRPr/>
            </a:lvl2pPr>
            <a:lvl3pPr marL="517525" indent="-173038">
              <a:defRPr/>
            </a:lvl3pPr>
            <a:lvl4pPr marL="744538" indent="-173038">
              <a:defRPr/>
            </a:lvl4pPr>
            <a:lvl5pPr marL="912813" indent="-17303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053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288000"/>
            <a:ext cx="826322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with space for two lines of text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000" y="2174875"/>
            <a:ext cx="4040188" cy="3754455"/>
          </a:xfrm>
        </p:spPr>
        <p:txBody>
          <a:bodyPr/>
          <a:lstStyle>
            <a:lvl1pPr>
              <a:defRPr sz="1800"/>
            </a:lvl1pPr>
            <a:lvl2pPr>
              <a:spcBef>
                <a:spcPts val="600"/>
              </a:spcBef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Bullet point one, lorem ipsum dolor sit amet</a:t>
            </a:r>
          </a:p>
          <a:p>
            <a:pPr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Bullet point two,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two, lorem ipsum dolor sit amet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754455"/>
          </a:xfrm>
        </p:spPr>
        <p:txBody>
          <a:bodyPr/>
          <a:lstStyle>
            <a:lvl1pPr>
              <a:defRPr sz="1800"/>
            </a:lvl1pPr>
            <a:lvl2pPr>
              <a:spcBef>
                <a:spcPts val="600"/>
              </a:spcBef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Bullet point one, lorem ipsum dolor sit amet</a:t>
            </a:r>
          </a:p>
          <a:p>
            <a:pPr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Bullet point two,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two, lorem ipsum dolor sit amet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MDT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534400" cy="381000"/>
          </a:xfrm>
        </p:spPr>
        <p:txBody>
          <a:bodyPr>
            <a:noAutofit/>
          </a:bodyPr>
          <a:lstStyle>
            <a:lvl1pPr>
              <a:buFontTx/>
              <a:buNone/>
              <a:defRPr sz="2800" b="1">
                <a:solidFill>
                  <a:srgbClr val="00BC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828800"/>
            <a:ext cx="8534400" cy="4419600"/>
          </a:xfrm>
        </p:spPr>
        <p:txBody>
          <a:bodyPr/>
          <a:lstStyle>
            <a:lvl2pPr marL="346075" indent="-173038">
              <a:defRPr/>
            </a:lvl2pPr>
            <a:lvl3pPr marL="517525" indent="-173038">
              <a:defRPr/>
            </a:lvl3pPr>
            <a:lvl4pPr marL="744538" indent="-173038">
              <a:defRPr/>
            </a:lvl4pPr>
            <a:lvl5pPr marL="912813" indent="-17303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66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DT_Content and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381000"/>
          </a:xfrm>
        </p:spPr>
        <p:txBody>
          <a:bodyPr>
            <a:noAutofit/>
          </a:bodyPr>
          <a:lstStyle>
            <a:lvl1pPr>
              <a:buFontTx/>
              <a:buNone/>
              <a:defRPr sz="2800" b="1">
                <a:solidFill>
                  <a:srgbClr val="00BC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572000" y="6400800"/>
            <a:ext cx="457200" cy="265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fld id="{58A281F8-00A4-4458-B577-6D73D5DA571F}" type="slidenum">
              <a:rPr lang="en-US">
                <a:solidFill>
                  <a:srgbClr val="000000"/>
                </a:solidFill>
              </a:rPr>
              <a:pPr algn="r" rtl="1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90800" y="6477000"/>
            <a:ext cx="167640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r>
              <a:rPr lang="en-US">
                <a:solidFill>
                  <a:srgbClr val="000000"/>
                </a:solidFill>
              </a:rPr>
              <a:t>©2013 Medtronic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22157224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DT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0" y="6400800"/>
            <a:ext cx="457200" cy="265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fld id="{5F8FCBC8-66F7-43B3-B38E-D1165F362428}" type="slidenum">
              <a:rPr lang="en-US">
                <a:solidFill>
                  <a:srgbClr val="000000"/>
                </a:solidFill>
              </a:rPr>
              <a:pPr algn="r" rtl="1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167640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r>
              <a:rPr lang="en-US">
                <a:solidFill>
                  <a:srgbClr val="000000"/>
                </a:solidFill>
              </a:rPr>
              <a:t>©2013 Medtronic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01012602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5" y="3609975"/>
            <a:ext cx="7451725" cy="430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5" y="2809561"/>
            <a:ext cx="7451725" cy="492443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GB" noProof="0" dirty="0" smtClean="0"/>
              <a:t>Click to edit Master title text</a:t>
            </a:r>
            <a:endParaRPr lang="en-GB" noProof="0" dirty="0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1188" y="3422650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J:\Functions\BSP_GD\GMAPV\Rivaroxaban\LOGOS - Studies and More\Bayer Cross\Logo_Cross_Screen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8924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2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3609975"/>
            <a:ext cx="7451724" cy="3693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4" y="2871116"/>
            <a:ext cx="7451725" cy="430887"/>
          </a:xfr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1188" y="3422650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21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11188" y="1376363"/>
            <a:ext cx="8281987" cy="486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869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612776" y="1824374"/>
            <a:ext cx="8280400" cy="4412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2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612774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4860480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2862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612774" y="1825200"/>
            <a:ext cx="4032000" cy="44120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4860480" y="1825200"/>
            <a:ext cx="4032000" cy="44120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44032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85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468000" y="288000"/>
            <a:ext cx="8263229" cy="792162"/>
          </a:xfrm>
        </p:spPr>
        <p:txBody>
          <a:bodyPr/>
          <a:lstStyle/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with space for two lines of text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text</a:t>
            </a:r>
            <a:endParaRPr lang="en-GB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352550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34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12000" y="1376772"/>
            <a:ext cx="8281175" cy="48605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09138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12000" y="1825200"/>
            <a:ext cx="8281175" cy="4365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809048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1376772"/>
            <a:ext cx="8281987" cy="226853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1552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1825200"/>
            <a:ext cx="8281987" cy="17637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346649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1376772"/>
            <a:ext cx="8280401" cy="226859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3744000"/>
            <a:ext cx="8281987" cy="2493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93217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1825200"/>
            <a:ext cx="8280401" cy="176412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3744000"/>
            <a:ext cx="8281987" cy="2493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9634448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612774" y="1376772"/>
            <a:ext cx="8280401" cy="226981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2566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612774" y="1825200"/>
            <a:ext cx="8280401" cy="176377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3430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3499-6FEA-47F6-B45F-E78ED2B2525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4CA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4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33949" y="-39629"/>
            <a:ext cx="498475" cy="365125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053499-6FEA-47F6-B45F-E78ED2B2525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 flipH="1" flipV="1">
            <a:off x="254500" y="6667200"/>
            <a:ext cx="396000" cy="794"/>
          </a:xfrm>
          <a:prstGeom prst="line">
            <a:avLst/>
          </a:prstGeom>
          <a:ln w="6350">
            <a:solidFill>
              <a:srgbClr val="D0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3" descr="Logo_ESC®_Red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6064250"/>
            <a:ext cx="603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7">
            <a:hlinkClick r:id="rId3" tooltip="www.escardio.org/guidelines"/>
          </p:cNvPr>
          <p:cNvSpPr txBox="1"/>
          <p:nvPr userDrawn="1"/>
        </p:nvSpPr>
        <p:spPr>
          <a:xfrm>
            <a:off x="432000" y="6587821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100" b="1" dirty="0">
                <a:solidFill>
                  <a:schemeClr val="bg2"/>
                </a:solidFill>
              </a:rPr>
              <a:t>www.escardio.org/guidelines</a:t>
            </a:r>
          </a:p>
        </p:txBody>
      </p:sp>
      <p:sp>
        <p:nvSpPr>
          <p:cNvPr id="15" name="Espace réservé du pied de page 5"/>
          <p:cNvSpPr txBox="1">
            <a:spLocks/>
          </p:cNvSpPr>
          <p:nvPr userDrawn="1"/>
        </p:nvSpPr>
        <p:spPr>
          <a:xfrm>
            <a:off x="3702938" y="6629342"/>
            <a:ext cx="354456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900" dirty="0"/>
              <a:t>European Heart Journal -</a:t>
            </a:r>
            <a:r>
              <a:rPr lang="fr-FR" sz="900" baseline="0" dirty="0"/>
              <a:t> </a:t>
            </a:r>
            <a:r>
              <a:rPr lang="en-US" sz="900" dirty="0"/>
              <a:t>doi:10.1093/</a:t>
            </a:r>
            <a:r>
              <a:rPr lang="en-US" sz="900" dirty="0" err="1"/>
              <a:t>eurheartj</a:t>
            </a:r>
            <a:r>
              <a:rPr lang="en-US" sz="900" dirty="0"/>
              <a:t>/ehw210</a:t>
            </a:r>
            <a:endParaRPr lang="fr-FR" sz="900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27538" y="6537325"/>
            <a:ext cx="365125" cy="212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fld id="{866EDF14-4F4A-4450-BFFF-84EC51246541}" type="slidenum">
              <a:rPr lang="ja-JP" altLang="en-US">
                <a:solidFill>
                  <a:srgbClr val="000000"/>
                </a:solidFill>
              </a:rPr>
              <a:pPr algn="r" rtl="1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75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r>
              <a:rPr lang="en-US">
                <a:solidFill>
                  <a:srgbClr val="000000"/>
                </a:solidFill>
              </a:rPr>
              <a:t>Date of download:  mm/dd/yyyy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r>
              <a:rPr lang="en-US">
                <a:solidFill>
                  <a:srgbClr val="000000"/>
                </a:solidFill>
              </a:rPr>
              <a:t>Copyright © 2012 American Medical Association.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 rtl="1">
              <a:defRPr/>
            </a:pPr>
            <a:fld id="{BEC23CD3-0100-4A9C-94EF-439D7C7F5474}" type="slidenum">
              <a:rPr lang="en-US">
                <a:solidFill>
                  <a:srgbClr val="000000"/>
                </a:solidFill>
              </a:rPr>
              <a:pPr algn="r" rtl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21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136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5" y="3609975"/>
            <a:ext cx="7451725" cy="430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5" y="2809561"/>
            <a:ext cx="7451725" cy="492443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GB" noProof="0" dirty="0" smtClean="0"/>
              <a:t>Click to edit Master title text</a:t>
            </a:r>
            <a:endParaRPr lang="en-GB" noProof="0" dirty="0"/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0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2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3609975"/>
            <a:ext cx="7451724" cy="3693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4" y="2871116"/>
            <a:ext cx="7451725" cy="430887"/>
          </a:xfr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3422650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919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11188" y="1376363"/>
            <a:ext cx="8281987" cy="486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4834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612776" y="1824374"/>
            <a:ext cx="8280400" cy="4412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9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612774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4860480" y="1376772"/>
            <a:ext cx="4032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72195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612774" y="1825200"/>
            <a:ext cx="4032000" cy="44120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4860480" y="1825200"/>
            <a:ext cx="4032000" cy="44120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69226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36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B11E-8E11-49C8-BB73-8F010BB7BFB5}" type="datetimeFigureOut">
              <a:rPr lang="fr-FR"/>
              <a:pPr>
                <a:defRPr/>
              </a:pPr>
              <a:t>28/11/2019</a:t>
            </a:fld>
            <a:endParaRPr lang="fr-F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0ACB9-FD72-49D0-ADD7-D06A7C692A18}" type="slidenum">
              <a:rPr lang="fr-FR" altLang="en-US"/>
              <a:pPr/>
              <a:t>‹#›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63332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text</a:t>
            </a:r>
            <a:endParaRPr lang="en-GB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3706242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3204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12000" y="1376772"/>
            <a:ext cx="8281175" cy="48605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29045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12000" y="1825200"/>
            <a:ext cx="8281175" cy="4365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table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959850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1376772"/>
            <a:ext cx="8281987" cy="226853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10077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1825200"/>
            <a:ext cx="8281987" cy="17637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table</a:t>
            </a:r>
            <a:endParaRPr lang="en-GB" noProof="0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6987463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1376772"/>
            <a:ext cx="8280401" cy="226859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3744000"/>
            <a:ext cx="8281987" cy="2493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24838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1825200"/>
            <a:ext cx="8280401" cy="176412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8" y="3744000"/>
            <a:ext cx="8281987" cy="249328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table</a:t>
            </a:r>
            <a:endParaRPr lang="en-GB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6398865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612774" y="1376772"/>
            <a:ext cx="8280401" cy="226981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99624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4" y="3744000"/>
            <a:ext cx="8280401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612774" y="1825200"/>
            <a:ext cx="8280401" cy="176377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376772"/>
            <a:ext cx="8280400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92656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4CA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34413" y="-39688"/>
            <a:ext cx="498475" cy="365126"/>
          </a:xfrm>
          <a:prstGeom prst="rect">
            <a:avLst/>
          </a:prstGeom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6F13D14-96E7-4A3B-BDD2-64947800DB92}" type="slidenum">
              <a:rPr lang="en-GB" altLang="en-US" sz="120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GB" altLang="en-US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431800" cy="2159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468000" y="288000"/>
            <a:ext cx="8263229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08F51B-AD37-4D79-A7BF-1D5B77BC034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40005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European Heart Journal - </a:t>
            </a:r>
            <a:r>
              <a:rPr lang="en-US"/>
              <a:t>doi:10.1093/eurheartj/ehw 210</a:t>
            </a:r>
            <a:endParaRPr lang="fr-FR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0916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60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6764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375" y="16764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538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tabl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6764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24375" y="1676400"/>
            <a:ext cx="4075200" cy="4420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18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-G214 150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2" dir="12821404" algn="ctr" rotWithShape="0">
              <a:srgbClr val="000000">
                <a:alpha val="74998"/>
              </a:srgbClr>
            </a:outerShdw>
          </a:effec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8402638" y="6643688"/>
            <a:ext cx="7413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99CCFF"/>
                </a:solidFill>
                <a:ea typeface="ＭＳ Ｐゴシック" pitchFamily="34" charset="-128"/>
              </a:rPr>
              <a:t>3030022-</a:t>
            </a:r>
            <a:fld id="{2200CD38-9C16-49E9-A000-3954F4A6911B}" type="slidenum">
              <a:rPr lang="en-US" sz="800">
                <a:solidFill>
                  <a:srgbClr val="99CCFF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b="1">
              <a:solidFill>
                <a:srgbClr val="99CC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88938"/>
            <a:ext cx="9142413" cy="585787"/>
          </a:xfrm>
          <a:ln w="9525"/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2086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9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0132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81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6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304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58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4CA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34413" y="-39688"/>
            <a:ext cx="498475" cy="365126"/>
          </a:xfrm>
          <a:prstGeom prst="rect">
            <a:avLst/>
          </a:prstGeom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6F13D14-96E7-4A3B-BDD2-64947800DB92}" type="slidenum">
              <a:rPr lang="en-GB" altLang="en-US" sz="1200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GB" altLang="en-US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431800" cy="2159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468000" y="288000"/>
            <a:ext cx="8263229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08F51B-AD37-4D79-A7BF-1D5B77BC034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6063" y="6356350"/>
            <a:ext cx="40005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European Heart Journal - </a:t>
            </a:r>
            <a:r>
              <a:rPr lang="en-US"/>
              <a:t>doi:10.1093/eurheartj/ehw 210</a:t>
            </a:r>
            <a:endParaRPr lang="fr-FR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94821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791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7288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46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88938"/>
            <a:ext cx="2286000" cy="573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8938"/>
            <a:ext cx="6705600" cy="5737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096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938"/>
            <a:ext cx="9144000" cy="585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978350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-G214 150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2" dir="12821404" algn="ctr" rotWithShape="0">
              <a:srgbClr val="000000">
                <a:alpha val="74998"/>
              </a:srgbClr>
            </a:outerShdw>
          </a:effectLst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8402638" y="6643688"/>
            <a:ext cx="7413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99CCFF"/>
                </a:solidFill>
                <a:ea typeface="ＭＳ Ｐゴシック" pitchFamily="34" charset="-128"/>
              </a:rPr>
              <a:t>3030022-</a:t>
            </a:r>
            <a:fld id="{2200CD38-9C16-49E9-A000-3954F4A6911B}" type="slidenum">
              <a:rPr lang="en-US" sz="800">
                <a:solidFill>
                  <a:srgbClr val="99CCFF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b="1">
              <a:solidFill>
                <a:srgbClr val="99CC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88938"/>
            <a:ext cx="9142413" cy="585787"/>
          </a:xfrm>
          <a:ln w="9525"/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9785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362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3106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256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escardio.org/guideline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4CA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288000"/>
            <a:ext cx="8263229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with space for two lines of 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198386"/>
            <a:ext cx="8253642" cy="4580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Bullet point one, lorem ipsum dolor sit amet</a:t>
            </a:r>
          </a:p>
          <a:p>
            <a:pPr lvl="0"/>
            <a:r>
              <a:rPr lang="en-US"/>
              <a:t>Bullet point two,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marL="5318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lvl="0">
              <a:spcBef>
                <a:spcPts val="600"/>
              </a:spcBef>
            </a:pPr>
            <a:endParaRPr lang="en-GB" altLang="fr-FR">
              <a:latin typeface="Verdana" pitchFamily="34" charset="0"/>
              <a:cs typeface="Verdana" pitchFamily="34" charset="0"/>
            </a:endParaRPr>
          </a:p>
          <a:p>
            <a:pPr lvl="0"/>
            <a:r>
              <a:rPr lang="en-US"/>
              <a:t>Bullet point one, lorem ipsum dolor sit amet</a:t>
            </a:r>
          </a:p>
          <a:p>
            <a:pPr lvl="0"/>
            <a:r>
              <a:rPr lang="en-US"/>
              <a:t>Bullet point two, lorem ipsum dolor sit amet</a:t>
            </a:r>
          </a:p>
          <a:p>
            <a:pPr lvl="1">
              <a:spcBef>
                <a:spcPts val="600"/>
              </a:spcBef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  <a:p>
            <a:pPr marL="5318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0004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altLang="fr-FR">
                <a:latin typeface="Verdana" pitchFamily="34" charset="0"/>
                <a:cs typeface="Verdana" pitchFamily="34" charset="0"/>
              </a:rPr>
              <a:t>Sub-bullet point one, lorem ipsum dolor sit amet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3949" y="-39629"/>
            <a:ext cx="498475" cy="365125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B053499-6FEA-47F6-B45F-E78ED2B2525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32000" cy="2160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54500" y="6667200"/>
            <a:ext cx="396000" cy="794"/>
          </a:xfrm>
          <a:prstGeom prst="line">
            <a:avLst/>
          </a:prstGeom>
          <a:ln w="6350">
            <a:solidFill>
              <a:srgbClr val="D0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3" descr="Logo_ESC®_Red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6064250"/>
            <a:ext cx="603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8"/>
          <p:cNvCxnSpPr/>
          <p:nvPr/>
        </p:nvCxnSpPr>
        <p:spPr>
          <a:xfrm>
            <a:off x="609600" y="1066800"/>
            <a:ext cx="8537575" cy="1588"/>
          </a:xfrm>
          <a:prstGeom prst="line">
            <a:avLst/>
          </a:prstGeom>
          <a:ln w="6350">
            <a:solidFill>
              <a:srgbClr val="007686">
                <a:alpha val="6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hlinkClick r:id="rId12" tooltip="www.escardio.org/guidelines"/>
          </p:cNvPr>
          <p:cNvSpPr txBox="1"/>
          <p:nvPr userDrawn="1"/>
        </p:nvSpPr>
        <p:spPr>
          <a:xfrm>
            <a:off x="432000" y="6587821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100" b="1" dirty="0">
                <a:solidFill>
                  <a:schemeClr val="bg2"/>
                </a:solidFill>
              </a:rPr>
              <a:t>www.escardio.org/guidelines</a:t>
            </a:r>
          </a:p>
        </p:txBody>
      </p:sp>
      <p:sp>
        <p:nvSpPr>
          <p:cNvPr id="16" name="Espace réservé du pied de page 5"/>
          <p:cNvSpPr txBox="1">
            <a:spLocks/>
          </p:cNvSpPr>
          <p:nvPr userDrawn="1"/>
        </p:nvSpPr>
        <p:spPr>
          <a:xfrm>
            <a:off x="3702938" y="6629342"/>
            <a:ext cx="354456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900" dirty="0"/>
              <a:t>European Heart Journal -</a:t>
            </a:r>
            <a:r>
              <a:rPr lang="fr-FR" sz="900" baseline="0" dirty="0"/>
              <a:t> </a:t>
            </a:r>
            <a:r>
              <a:rPr lang="en-US" sz="900" dirty="0"/>
              <a:t>doi:10.1093/</a:t>
            </a:r>
            <a:r>
              <a:rPr lang="en-US" sz="900" dirty="0" err="1"/>
              <a:t>eurheartj</a:t>
            </a:r>
            <a:r>
              <a:rPr lang="en-US" sz="900" dirty="0"/>
              <a:t>/ehw210</a:t>
            </a:r>
            <a:endParaRPr lang="fr-FR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4" r:id="rId7"/>
    <p:sldLayoutId id="2147483665" r:id="rId8"/>
    <p:sldLayoutId id="2147483667" r:id="rId9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i="0" kern="1200">
          <a:solidFill>
            <a:srgbClr val="008799"/>
          </a:solidFill>
          <a:latin typeface="+mj-lt"/>
          <a:ea typeface="+mj-ea"/>
          <a:cs typeface="Verdana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D00040"/>
        </a:buClr>
        <a:buFont typeface="Arial" pitchFamily="34" charset="0"/>
        <a:buChar char="•"/>
        <a:defRPr sz="1800" b="1" i="0" kern="1200">
          <a:solidFill>
            <a:srgbClr val="595959"/>
          </a:solidFill>
          <a:latin typeface="+mn-lt"/>
          <a:ea typeface="+mn-ea"/>
          <a:cs typeface="Verdana"/>
        </a:defRPr>
      </a:lvl1pPr>
      <a:lvl2pPr marL="531813" marR="0" indent="-265113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D00040"/>
        </a:buClr>
        <a:buSzTx/>
        <a:buFont typeface="Arial" pitchFamily="34" charset="0"/>
        <a:buChar char="•"/>
        <a:tabLst/>
        <a:defRPr sz="1600" b="0" i="0" kern="1200">
          <a:solidFill>
            <a:srgbClr val="595959"/>
          </a:solidFill>
          <a:latin typeface="+mn-lt"/>
          <a:ea typeface="+mn-ea"/>
          <a:cs typeface="Verdana"/>
        </a:defRPr>
      </a:lvl2pPr>
      <a:lvl3pPr marL="809625" indent="-277813" algn="l" defTabSz="914400" rtl="0" eaLnBrk="1" latinLnBrk="0" hangingPunct="1">
        <a:spcBef>
          <a:spcPts val="300"/>
        </a:spcBef>
        <a:spcAft>
          <a:spcPts val="600"/>
        </a:spcAft>
        <a:buClr>
          <a:srgbClr val="D00040"/>
        </a:buClr>
        <a:buFont typeface="Arial" pitchFamily="34" charset="0"/>
        <a:buChar char="•"/>
        <a:defRPr sz="1400" b="0" i="0" kern="1200">
          <a:solidFill>
            <a:srgbClr val="595959"/>
          </a:solidFill>
          <a:latin typeface="+mn-lt"/>
          <a:ea typeface="+mn-ea"/>
          <a:cs typeface="Verdana"/>
        </a:defRPr>
      </a:lvl3pPr>
      <a:lvl4pPr marL="1076325" indent="-266700" algn="l" defTabSz="914400" rtl="0" eaLnBrk="1" latinLnBrk="0" hangingPunct="1">
        <a:spcBef>
          <a:spcPts val="300"/>
        </a:spcBef>
        <a:spcAft>
          <a:spcPts val="600"/>
        </a:spcAft>
        <a:buClr>
          <a:srgbClr val="D00040"/>
        </a:buClr>
        <a:buFont typeface="Arial" pitchFamily="34" charset="0"/>
        <a:buChar char="•"/>
        <a:defRPr sz="1400" b="0" i="0" kern="1200">
          <a:solidFill>
            <a:srgbClr val="595959"/>
          </a:solidFill>
          <a:latin typeface="+mn-lt"/>
          <a:ea typeface="+mn-ea"/>
          <a:cs typeface="Verdana"/>
        </a:defRPr>
      </a:lvl4pPr>
      <a:lvl5pPr marL="1343025" indent="-266700" algn="l" defTabSz="914400" rtl="0" eaLnBrk="1" latinLnBrk="0" hangingPunct="1">
        <a:spcBef>
          <a:spcPts val="300"/>
        </a:spcBef>
        <a:spcAft>
          <a:spcPts val="600"/>
        </a:spcAft>
        <a:buClr>
          <a:srgbClr val="D00040"/>
        </a:buClr>
        <a:buFont typeface="Arial" pitchFamily="34" charset="0"/>
        <a:buChar char="•"/>
        <a:defRPr sz="1400" b="0" i="0" kern="1200">
          <a:solidFill>
            <a:srgbClr val="595959"/>
          </a:solidFill>
          <a:latin typeface="+mn-lt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endParaRPr lang="he-IL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539750" y="6400800"/>
            <a:ext cx="176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Sheba Medical Center</a:t>
            </a:r>
          </a:p>
          <a:p>
            <a:r>
              <a:rPr lang="en-US" sz="1200" b="1">
                <a:solidFill>
                  <a:srgbClr val="000000"/>
                </a:solidFill>
              </a:rPr>
              <a:t>Tel Hashomer</a:t>
            </a:r>
          </a:p>
        </p:txBody>
      </p:sp>
      <p:pic>
        <p:nvPicPr>
          <p:cNvPr id="135175" name="Picture 7" descr="logo picture only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7F4"/>
              </a:clrFrom>
              <a:clrTo>
                <a:srgbClr val="FF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249988"/>
            <a:ext cx="684212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588125" y="6453188"/>
            <a:ext cx="19256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 Leviev Heart Center</a:t>
            </a:r>
          </a:p>
        </p:txBody>
      </p:sp>
      <p:pic>
        <p:nvPicPr>
          <p:cNvPr id="135186" name="Picture 18" descr="ROUND SHEBA LOGO 050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608013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4" r:id="rId12"/>
  </p:sldLayoutIdLst>
  <p:hf hdr="0" ft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endParaRPr lang="he-IL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539750" y="6400800"/>
            <a:ext cx="176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Sheba Medical Center</a:t>
            </a:r>
          </a:p>
          <a:p>
            <a:r>
              <a:rPr lang="en-US" sz="1200" b="1">
                <a:solidFill>
                  <a:srgbClr val="000000"/>
                </a:solidFill>
              </a:rPr>
              <a:t>Tel Hashomer</a:t>
            </a:r>
          </a:p>
        </p:txBody>
      </p:sp>
      <p:pic>
        <p:nvPicPr>
          <p:cNvPr id="135175" name="Picture 7" descr="logo picture only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7F4"/>
              </a:clrFrom>
              <a:clrTo>
                <a:srgbClr val="FF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249988"/>
            <a:ext cx="684212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588125" y="6453188"/>
            <a:ext cx="19256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 Leviev Heart Center</a:t>
            </a:r>
          </a:p>
        </p:txBody>
      </p:sp>
      <p:pic>
        <p:nvPicPr>
          <p:cNvPr id="135186" name="Picture 18" descr="ROUND SHEBA LOGO 050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608013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2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</p:sldLayoutIdLst>
  <p:hf hdr="0" ft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12000" y="603734"/>
            <a:ext cx="8281175" cy="43088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GB" noProof="0" dirty="0" smtClean="0"/>
              <a:t>Click to edit Master title text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188" y="1376473"/>
            <a:ext cx="8281987" cy="4860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1188" y="1052736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5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Char char=""/>
        <a:tabLst>
          <a:tab pos="1238250" algn="l"/>
        </a:tabLst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6100" indent="-27622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1238250" algn="l"/>
        </a:tabLst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835025" indent="-2873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1238250" algn="l"/>
        </a:tabLst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103313" indent="-2667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362075" indent="-28575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1600" baseline="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987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6pPr>
      <a:lvl7pPr marL="30559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7pPr>
      <a:lvl8pPr marL="35131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8pPr>
      <a:lvl9pPr marL="39703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12000" y="603734"/>
            <a:ext cx="8281175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noProof="0" dirty="0" smtClean="0"/>
              <a:t>Click to edit Master title text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188" y="1376473"/>
            <a:ext cx="8281987" cy="4860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1188" y="1052736"/>
            <a:ext cx="8532812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0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Char char=""/>
        <a:tabLst>
          <a:tab pos="1238250" algn="l"/>
        </a:tabLst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6100" indent="-27622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1238250" algn="l"/>
        </a:tabLst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835025" indent="-2873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1238250" algn="l"/>
        </a:tabLst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103313" indent="-2667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362075" indent="-28575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1600" baseline="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987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6pPr>
      <a:lvl7pPr marL="30559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7pPr>
      <a:lvl8pPr marL="35131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8pPr>
      <a:lvl9pPr marL="3970338" indent="-2397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5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8938"/>
            <a:ext cx="9144000" cy="5857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8402638" y="6643688"/>
            <a:ext cx="7413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99CCFF"/>
                </a:solidFill>
                <a:ea typeface="ＭＳ Ｐゴシック" pitchFamily="34" charset="-128"/>
              </a:rPr>
              <a:t>3030022-</a:t>
            </a:r>
            <a:fld id="{2A7DEE5B-BE5D-452E-90A4-241E4304B515}" type="slidenum">
              <a:rPr lang="en-US" sz="800">
                <a:solidFill>
                  <a:srgbClr val="99CCFF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b="1">
              <a:solidFill>
                <a:srgbClr val="99CC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76380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8938"/>
            <a:ext cx="9144000" cy="5857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8402638" y="6643688"/>
            <a:ext cx="7413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99CCFF"/>
                </a:solidFill>
                <a:ea typeface="ＭＳ Ｐゴシック" pitchFamily="34" charset="-128"/>
              </a:rPr>
              <a:t>3030022-</a:t>
            </a:r>
            <a:fld id="{2A7DEE5B-BE5D-452E-90A4-241E4304B515}" type="slidenum">
              <a:rPr lang="en-US" sz="800">
                <a:solidFill>
                  <a:srgbClr val="99CCFF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b="1">
              <a:solidFill>
                <a:srgbClr val="99CC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2755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8938"/>
            <a:ext cx="9144000" cy="5857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8402638" y="6643688"/>
            <a:ext cx="7413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99CCFF"/>
                </a:solidFill>
                <a:ea typeface="ＭＳ Ｐゴシック" pitchFamily="34" charset="-128"/>
              </a:rPr>
              <a:t>3030022-</a:t>
            </a:r>
            <a:fld id="{2A7DEE5B-BE5D-452E-90A4-241E4304B515}" type="slidenum">
              <a:rPr lang="en-US" sz="800">
                <a:solidFill>
                  <a:srgbClr val="99CCFF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b="1">
              <a:solidFill>
                <a:srgbClr val="99CC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68095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AFF00"/>
        </a:buClr>
        <a:buSzPct val="120000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2"/>
          <p:cNvSpPr txBox="1">
            <a:spLocks/>
          </p:cNvSpPr>
          <p:nvPr/>
        </p:nvSpPr>
        <p:spPr bwMode="auto">
          <a:xfrm>
            <a:off x="1259632" y="414908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 dirty="0" smtClean="0"/>
              <a:t>Roy Beinart, MD, FESC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/>
              <a:t>Davidai Arrhythmia Center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/>
              <a:t>Sheba Medical Center</a:t>
            </a:r>
            <a:endParaRPr lang="he-IL" sz="1600" kern="0" dirty="0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49804" y="1270889"/>
            <a:ext cx="8220456" cy="1470025"/>
          </a:xfrm>
        </p:spPr>
        <p:txBody>
          <a:bodyPr/>
          <a:lstStyle/>
          <a:p>
            <a:pPr rtl="0"/>
            <a:r>
              <a:rPr lang="en-US" dirty="0">
                <a:solidFill>
                  <a:schemeClr val="tx1"/>
                </a:solidFill>
              </a:rPr>
              <a:t>Device Detected Atrial High-Rate Episodes: Management and Clinical Gaps in Evidence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86" y="1188721"/>
            <a:ext cx="8278094" cy="37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r>
              <a:rPr lang="en-US" altLang="he-IL" dirty="0" smtClean="0">
                <a:solidFill>
                  <a:schemeClr val="tx1"/>
                </a:solidFill>
              </a:rPr>
              <a:t>Introduction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65176" y="1632649"/>
            <a:ext cx="8229600" cy="4525962"/>
          </a:xfrm>
        </p:spPr>
        <p:txBody>
          <a:bodyPr/>
          <a:lstStyle/>
          <a:p>
            <a:pPr algn="l" rtl="0"/>
            <a:r>
              <a:rPr lang="en-US" altLang="he-IL" sz="2400" dirty="0" smtClean="0">
                <a:solidFill>
                  <a:schemeClr val="tx1"/>
                </a:solidFill>
              </a:rPr>
              <a:t>Atrial </a:t>
            </a:r>
            <a:r>
              <a:rPr lang="en-US" altLang="he-IL" sz="2400" dirty="0">
                <a:solidFill>
                  <a:schemeClr val="tx1"/>
                </a:solidFill>
              </a:rPr>
              <a:t>high-rate </a:t>
            </a:r>
            <a:r>
              <a:rPr lang="en-US" altLang="he-IL" sz="2400" dirty="0" smtClean="0">
                <a:solidFill>
                  <a:schemeClr val="tx1"/>
                </a:solidFill>
              </a:rPr>
              <a:t>episodes (</a:t>
            </a:r>
            <a:r>
              <a:rPr lang="en-US" altLang="he-IL" sz="2400" dirty="0">
                <a:solidFill>
                  <a:schemeClr val="tx1"/>
                </a:solidFill>
              </a:rPr>
              <a:t>AHREs</a:t>
            </a:r>
            <a:r>
              <a:rPr lang="en-US" altLang="he-IL" sz="2400" dirty="0" smtClean="0">
                <a:solidFill>
                  <a:schemeClr val="tx1"/>
                </a:solidFill>
              </a:rPr>
              <a:t>) are </a:t>
            </a:r>
            <a:r>
              <a:rPr lang="en-US" altLang="he-IL" sz="2400" dirty="0">
                <a:solidFill>
                  <a:schemeClr val="tx1"/>
                </a:solidFill>
              </a:rPr>
              <a:t>detected in patients with </a:t>
            </a:r>
            <a:r>
              <a:rPr lang="en-US" altLang="he-IL" sz="2400" dirty="0" smtClean="0">
                <a:solidFill>
                  <a:schemeClr val="tx1"/>
                </a:solidFill>
              </a:rPr>
              <a:t>pacemakers or ICDs.</a:t>
            </a:r>
            <a:br>
              <a:rPr lang="en-US" altLang="he-IL" sz="2400" dirty="0" smtClean="0">
                <a:solidFill>
                  <a:schemeClr val="tx1"/>
                </a:solidFill>
              </a:rPr>
            </a:br>
            <a:r>
              <a:rPr lang="en-US" altLang="he-IL" sz="2400" dirty="0" smtClean="0">
                <a:solidFill>
                  <a:schemeClr val="tx1"/>
                </a:solidFill>
              </a:rPr>
              <a:t> </a:t>
            </a:r>
          </a:p>
          <a:p>
            <a:pPr algn="l" rtl="0"/>
            <a:r>
              <a:rPr lang="en-US" altLang="he-IL" sz="2400" dirty="0" smtClean="0">
                <a:solidFill>
                  <a:schemeClr val="tx1"/>
                </a:solidFill>
              </a:rPr>
              <a:t>The </a:t>
            </a:r>
            <a:r>
              <a:rPr lang="en-US" altLang="he-IL" sz="2400" dirty="0">
                <a:solidFill>
                  <a:schemeClr val="tx1"/>
                </a:solidFill>
              </a:rPr>
              <a:t>definition of AHREs refers </a:t>
            </a:r>
            <a:r>
              <a:rPr lang="en-US" altLang="he-IL" sz="2400" dirty="0" smtClean="0">
                <a:solidFill>
                  <a:schemeClr val="tx1"/>
                </a:solidFill>
              </a:rPr>
              <a:t>to episodes </a:t>
            </a:r>
            <a:r>
              <a:rPr lang="en-US" altLang="he-IL" sz="2400" dirty="0">
                <a:solidFill>
                  <a:schemeClr val="tx1"/>
                </a:solidFill>
              </a:rPr>
              <a:t>with atrial </a:t>
            </a:r>
            <a:r>
              <a:rPr lang="en-US" altLang="he-IL" sz="2400" dirty="0" err="1" smtClean="0">
                <a:solidFill>
                  <a:schemeClr val="tx1"/>
                </a:solidFill>
              </a:rPr>
              <a:t>tachy</a:t>
            </a:r>
            <a:r>
              <a:rPr lang="en-US" altLang="he-IL" sz="2400" dirty="0" smtClean="0">
                <a:solidFill>
                  <a:schemeClr val="tx1"/>
                </a:solidFill>
              </a:rPr>
              <a:t>-arrhythmias including </a:t>
            </a:r>
            <a:r>
              <a:rPr lang="en-US" altLang="he-IL" sz="2400" dirty="0">
                <a:solidFill>
                  <a:schemeClr val="tx1"/>
                </a:solidFill>
              </a:rPr>
              <a:t>atrial tachycardia, atrial flutter, and atrial fibrillation (AF</a:t>
            </a:r>
            <a:r>
              <a:rPr lang="en-US" altLang="he-IL" sz="2400" dirty="0" smtClean="0">
                <a:solidFill>
                  <a:schemeClr val="tx1"/>
                </a:solidFill>
              </a:rPr>
              <a:t>). </a:t>
            </a:r>
          </a:p>
          <a:p>
            <a:pPr algn="l" rtl="0"/>
            <a:endParaRPr lang="en-US" altLang="he-IL" sz="2400" dirty="0">
              <a:solidFill>
                <a:schemeClr val="tx1"/>
              </a:solidFill>
            </a:endParaRPr>
          </a:p>
          <a:p>
            <a:pPr algn="l" rtl="0"/>
            <a:r>
              <a:rPr lang="en-US" altLang="he-IL" sz="2400" dirty="0" smtClean="0">
                <a:solidFill>
                  <a:srgbClr val="FF0000"/>
                </a:solidFill>
              </a:rPr>
              <a:t>AHRE duration usually &gt;6 min</a:t>
            </a:r>
            <a:r>
              <a:rPr lang="en-US" altLang="he-IL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r>
              <a:rPr lang="en-US" altLang="he-IL" dirty="0" smtClean="0">
                <a:solidFill>
                  <a:schemeClr val="tx1"/>
                </a:solidFill>
              </a:rPr>
              <a:t>Introduction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65176" y="1632649"/>
            <a:ext cx="8229600" cy="4525962"/>
          </a:xfrm>
        </p:spPr>
        <p:txBody>
          <a:bodyPr/>
          <a:lstStyle/>
          <a:p>
            <a:pPr algn="l" rtl="0"/>
            <a:r>
              <a:rPr lang="en-US" sz="2400" dirty="0" smtClean="0">
                <a:solidFill>
                  <a:schemeClr val="tx1"/>
                </a:solidFill>
              </a:rPr>
              <a:t>AHREs </a:t>
            </a:r>
            <a:r>
              <a:rPr lang="en-US" sz="2400" dirty="0" smtClean="0">
                <a:solidFill>
                  <a:srgbClr val="FF0000"/>
                </a:solidFill>
              </a:rPr>
              <a:t>must be </a:t>
            </a:r>
            <a:r>
              <a:rPr lang="en-US" sz="2400" dirty="0">
                <a:solidFill>
                  <a:srgbClr val="FF0000"/>
                </a:solidFill>
              </a:rPr>
              <a:t>distinguished from </a:t>
            </a:r>
            <a:r>
              <a:rPr lang="en-US" sz="2400" dirty="0" smtClean="0">
                <a:solidFill>
                  <a:srgbClr val="FF0000"/>
                </a:solidFill>
              </a:rPr>
              <a:t>Sub clinical AF </a:t>
            </a:r>
            <a:r>
              <a:rPr lang="en-US" sz="2400" dirty="0" smtClean="0">
                <a:solidFill>
                  <a:schemeClr val="tx1"/>
                </a:solidFill>
              </a:rPr>
              <a:t>(SCAF/SCAT).</a:t>
            </a:r>
          </a:p>
          <a:p>
            <a:pPr algn="l" rtl="0"/>
            <a:endParaRPr lang="en-US" sz="2400" dirty="0">
              <a:solidFill>
                <a:schemeClr val="tx1"/>
              </a:solidFill>
            </a:endParaRPr>
          </a:p>
          <a:p>
            <a:pPr algn="l" rtl="0"/>
            <a:r>
              <a:rPr lang="en-US" sz="2400" dirty="0" smtClean="0">
                <a:solidFill>
                  <a:schemeClr val="tx1"/>
                </a:solidFill>
              </a:rPr>
              <a:t>All data </a:t>
            </a:r>
            <a:r>
              <a:rPr lang="en-US" sz="2400" dirty="0">
                <a:solidFill>
                  <a:schemeClr val="tx1"/>
                </a:solidFill>
              </a:rPr>
              <a:t>supporting the use of </a:t>
            </a:r>
            <a:r>
              <a:rPr lang="en-US" sz="2400" dirty="0" smtClean="0">
                <a:solidFill>
                  <a:schemeClr val="tx1"/>
                </a:solidFill>
              </a:rPr>
              <a:t>OAC for stroke </a:t>
            </a:r>
            <a:r>
              <a:rPr lang="en-US" sz="2400" dirty="0">
                <a:solidFill>
                  <a:schemeClr val="tx1"/>
                </a:solidFill>
              </a:rPr>
              <a:t>prevention in AF have been obtained </a:t>
            </a:r>
            <a:r>
              <a:rPr lang="en-US" sz="2400" dirty="0" smtClean="0">
                <a:solidFill>
                  <a:schemeClr val="tx1"/>
                </a:solidFill>
              </a:rPr>
              <a:t>from patients </a:t>
            </a:r>
            <a:r>
              <a:rPr lang="en-US" sz="2400" dirty="0">
                <a:solidFill>
                  <a:schemeClr val="tx1"/>
                </a:solidFill>
              </a:rPr>
              <a:t>with </a:t>
            </a:r>
            <a:r>
              <a:rPr lang="en-US" sz="2400" dirty="0" smtClean="0">
                <a:solidFill>
                  <a:schemeClr val="tx1"/>
                </a:solidFill>
              </a:rPr>
              <a:t>ECG documented </a:t>
            </a:r>
            <a:r>
              <a:rPr lang="en-US" sz="2400" dirty="0">
                <a:solidFill>
                  <a:schemeClr val="tx1"/>
                </a:solidFill>
              </a:rPr>
              <a:t>AF.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effectiveness </a:t>
            </a:r>
            <a:r>
              <a:rPr lang="en-US" sz="2400" dirty="0" smtClean="0">
                <a:solidFill>
                  <a:srgbClr val="FF0000"/>
                </a:solidFill>
              </a:rPr>
              <a:t>and safety </a:t>
            </a:r>
            <a:r>
              <a:rPr lang="en-US" sz="2400" dirty="0">
                <a:solidFill>
                  <a:srgbClr val="FF0000"/>
                </a:solidFill>
              </a:rPr>
              <a:t>of NOACs in patients with AHRE/subclinical AF (SCAF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</a:rPr>
              <a:t>but </a:t>
            </a:r>
            <a:r>
              <a:rPr lang="en-US" sz="2400" dirty="0">
                <a:solidFill>
                  <a:schemeClr val="tx1"/>
                </a:solidFill>
              </a:rPr>
              <a:t>without ECG documented AF </a:t>
            </a:r>
            <a:r>
              <a:rPr lang="en-US" sz="2400" dirty="0">
                <a:solidFill>
                  <a:srgbClr val="FF0000"/>
                </a:solidFill>
              </a:rPr>
              <a:t>is unknown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1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76" y="1481328"/>
            <a:ext cx="9141669" cy="4695517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rtl="0"/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r>
              <a:rPr lang="en-US" altLang="he-IL" dirty="0" smtClean="0">
                <a:solidFill>
                  <a:schemeClr val="tx1"/>
                </a:solidFill>
              </a:rPr>
              <a:t>% of AHRE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60" y="1181140"/>
            <a:ext cx="7407450" cy="4597868"/>
          </a:xfrm>
          <a:prstGeom prst="rect">
            <a:avLst/>
          </a:prstGeom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rtl="0"/>
            <a:r>
              <a:rPr lang="en-US" altLang="he-IL" sz="3600" dirty="0" smtClean="0">
                <a:solidFill>
                  <a:schemeClr val="tx1"/>
                </a:solidFill>
              </a:rPr>
              <a:t>SCAF and Subsequent AF</a:t>
            </a:r>
            <a:endParaRPr lang="en-GB" altLang="he-IL" sz="3600" dirty="0" smtClean="0">
              <a:solidFill>
                <a:schemeClr val="tx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40080" y="5934456"/>
            <a:ext cx="77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Pooled </a:t>
            </a:r>
            <a:r>
              <a:rPr lang="en-US" sz="1200" dirty="0"/>
              <a:t>analysis of </a:t>
            </a:r>
            <a:r>
              <a:rPr lang="en-US" sz="1200" dirty="0" smtClean="0"/>
              <a:t>TRENDS, PANORAMA, </a:t>
            </a:r>
            <a:r>
              <a:rPr lang="en-US" sz="1200" dirty="0"/>
              <a:t>SOS </a:t>
            </a:r>
            <a:r>
              <a:rPr lang="en-US" sz="1200" dirty="0" smtClean="0"/>
              <a:t>AF; </a:t>
            </a:r>
            <a:r>
              <a:rPr lang="en-US" sz="1200" dirty="0" err="1" smtClean="0"/>
              <a:t>Boriani</a:t>
            </a:r>
            <a:r>
              <a:rPr lang="en-US" sz="1200" dirty="0" smtClean="0"/>
              <a:t> et al, Heart </a:t>
            </a:r>
            <a:r>
              <a:rPr lang="en-US" sz="1200" dirty="0"/>
              <a:t>Rhythm. 2018;15:376–383;   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41772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769" y="0"/>
            <a:ext cx="6739128" cy="66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769" y="0"/>
            <a:ext cx="6739128" cy="6680442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1636777" y="961197"/>
            <a:ext cx="661111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1600" b="1" dirty="0" smtClean="0">
                <a:solidFill>
                  <a:srgbClr val="FF0000"/>
                </a:solidFill>
              </a:rPr>
              <a:t>Mortality </a:t>
            </a:r>
            <a:r>
              <a:rPr lang="en-US" sz="1600" b="1" dirty="0">
                <a:solidFill>
                  <a:srgbClr val="FF0000"/>
                </a:solidFill>
              </a:rPr>
              <a:t>(HR 2.48 95% </a:t>
            </a:r>
            <a:r>
              <a:rPr lang="en-US" sz="1600" b="1" dirty="0" smtClean="0">
                <a:solidFill>
                  <a:srgbClr val="FF0000"/>
                </a:solidFill>
              </a:rPr>
              <a:t>CI 1.25–4.91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p=0.0092</a:t>
            </a:r>
            <a:r>
              <a:rPr lang="en-US" sz="1600" b="1" dirty="0">
                <a:solidFill>
                  <a:srgbClr val="FF0000"/>
                </a:solidFill>
              </a:rPr>
              <a:t>), </a:t>
            </a:r>
            <a:r>
              <a:rPr lang="en-US" sz="1600" b="1" dirty="0" smtClean="0">
                <a:solidFill>
                  <a:srgbClr val="FF0000"/>
                </a:solidFill>
              </a:rPr>
              <a:t/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Death or non-fatal </a:t>
            </a:r>
            <a:r>
              <a:rPr lang="en-US" sz="1600" b="1" dirty="0">
                <a:solidFill>
                  <a:srgbClr val="FF0000"/>
                </a:solidFill>
              </a:rPr>
              <a:t>stroke (HR 2.79; 95% </a:t>
            </a:r>
            <a:r>
              <a:rPr lang="en-US" sz="1600" b="1" dirty="0" smtClean="0">
                <a:solidFill>
                  <a:srgbClr val="FF0000"/>
                </a:solidFill>
              </a:rPr>
              <a:t>CI 1.51–5.15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p=0.0011)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670305" y="2082861"/>
            <a:ext cx="661111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1600" b="1" dirty="0">
                <a:solidFill>
                  <a:srgbClr val="FF0000"/>
                </a:solidFill>
              </a:rPr>
              <a:t>TE: </a:t>
            </a:r>
            <a:r>
              <a:rPr lang="en-US" sz="1600" b="1" dirty="0" smtClean="0">
                <a:solidFill>
                  <a:srgbClr val="FF0000"/>
                </a:solidFill>
              </a:rPr>
              <a:t>HR 2.20; 95</a:t>
            </a:r>
            <a:r>
              <a:rPr lang="en-US" sz="1600" b="1" dirty="0">
                <a:solidFill>
                  <a:srgbClr val="FF0000"/>
                </a:solidFill>
              </a:rPr>
              <a:t>% CI 0.96–5.05, </a:t>
            </a:r>
            <a:r>
              <a:rPr lang="en-US" sz="1600" b="1" dirty="0" smtClean="0">
                <a:solidFill>
                  <a:srgbClr val="FF0000"/>
                </a:solidFill>
              </a:rPr>
              <a:t>p=0.06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658113" y="3314253"/>
            <a:ext cx="661111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1600" b="1" dirty="0" smtClean="0">
                <a:solidFill>
                  <a:srgbClr val="FF0000"/>
                </a:solidFill>
              </a:rPr>
              <a:t>ischemic stroke </a:t>
            </a:r>
            <a:r>
              <a:rPr lang="en-US" sz="1600" b="1" dirty="0">
                <a:solidFill>
                  <a:srgbClr val="FF0000"/>
                </a:solidFill>
              </a:rPr>
              <a:t>or SE (HR 2.49; 95% </a:t>
            </a:r>
            <a:r>
              <a:rPr lang="en-US" sz="1600" b="1" dirty="0" smtClean="0">
                <a:solidFill>
                  <a:srgbClr val="FF0000"/>
                </a:solidFill>
              </a:rPr>
              <a:t>CI 1.28–4.85</a:t>
            </a:r>
            <a:r>
              <a:rPr lang="en-US" sz="1600" b="1" dirty="0">
                <a:solidFill>
                  <a:srgbClr val="FF0000"/>
                </a:solidFill>
              </a:rPr>
              <a:t>; </a:t>
            </a:r>
            <a:r>
              <a:rPr lang="en-US" sz="1600" b="1" dirty="0" smtClean="0">
                <a:solidFill>
                  <a:srgbClr val="FF0000"/>
                </a:solidFill>
              </a:rPr>
              <a:t>p=0.007</a:t>
            </a:r>
            <a:r>
              <a:rPr lang="en-US" sz="1600" b="1" dirty="0">
                <a:solidFill>
                  <a:srgbClr val="FF0000"/>
                </a:solidFill>
              </a:rPr>
              <a:t>).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633729" y="4544007"/>
            <a:ext cx="661111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1600" b="1" dirty="0" smtClean="0">
                <a:solidFill>
                  <a:srgbClr val="FF0000"/>
                </a:solidFill>
              </a:rPr>
              <a:t>Stroke (</a:t>
            </a:r>
            <a:r>
              <a:rPr lang="fr-FR" sz="1600" b="1" dirty="0" smtClean="0">
                <a:solidFill>
                  <a:srgbClr val="FF0000"/>
                </a:solidFill>
              </a:rPr>
              <a:t>OR=4.33</a:t>
            </a:r>
            <a:r>
              <a:rPr lang="fr-FR" sz="1600" b="1" dirty="0">
                <a:solidFill>
                  <a:srgbClr val="FF0000"/>
                </a:solidFill>
              </a:rPr>
              <a:t>. 95</a:t>
            </a:r>
            <a:r>
              <a:rPr lang="fr-FR" sz="1600" b="1" dirty="0" smtClean="0">
                <a:solidFill>
                  <a:srgbClr val="FF0000"/>
                </a:solidFill>
              </a:rPr>
              <a:t>% CI 1.19–23.7, p&lt;0.05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633729" y="5435207"/>
            <a:ext cx="661111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1600" b="1" dirty="0" smtClean="0">
                <a:solidFill>
                  <a:srgbClr val="FF0000"/>
                </a:solidFill>
              </a:rPr>
              <a:t>Ischemic </a:t>
            </a:r>
            <a:r>
              <a:rPr lang="en-US" sz="1600" b="1" dirty="0">
                <a:solidFill>
                  <a:srgbClr val="FF0000"/>
                </a:solidFill>
              </a:rPr>
              <a:t>stroke risk (</a:t>
            </a:r>
            <a:r>
              <a:rPr lang="en-US" sz="1600" b="1" dirty="0" smtClean="0">
                <a:solidFill>
                  <a:srgbClr val="FF0000"/>
                </a:solidFill>
              </a:rPr>
              <a:t>log-rank test </a:t>
            </a:r>
            <a:r>
              <a:rPr lang="en-US" sz="1600" b="1" dirty="0">
                <a:solidFill>
                  <a:srgbClr val="FF0000"/>
                </a:solidFill>
              </a:rPr>
              <a:t>¼ 6.2, </a:t>
            </a:r>
            <a:r>
              <a:rPr lang="en-US" sz="1600" b="1" dirty="0" smtClean="0">
                <a:solidFill>
                  <a:srgbClr val="FF0000"/>
                </a:solidFill>
              </a:rPr>
              <a:t>P=0.013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658113" y="6167181"/>
            <a:ext cx="661111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1600" b="1" dirty="0" smtClean="0">
                <a:solidFill>
                  <a:srgbClr val="FF0000"/>
                </a:solidFill>
              </a:rPr>
              <a:t>ischemic </a:t>
            </a:r>
            <a:r>
              <a:rPr lang="en-US" sz="1600" b="1" dirty="0">
                <a:solidFill>
                  <a:srgbClr val="FF0000"/>
                </a:solidFill>
              </a:rPr>
              <a:t>stroke (</a:t>
            </a:r>
            <a:r>
              <a:rPr lang="en-US" sz="1600" b="1" dirty="0" smtClean="0">
                <a:solidFill>
                  <a:srgbClr val="FF0000"/>
                </a:solidFill>
              </a:rPr>
              <a:t>HR 2.11</a:t>
            </a:r>
            <a:r>
              <a:rPr lang="en-US" sz="1600" b="1" dirty="0">
                <a:solidFill>
                  <a:srgbClr val="FF0000"/>
                </a:solidFill>
              </a:rPr>
              <a:t>, 95% CI 1.22–3.64</a:t>
            </a:r>
            <a:r>
              <a:rPr lang="en-US" sz="1600" b="1" dirty="0" smtClean="0">
                <a:solidFill>
                  <a:srgbClr val="FF0000"/>
                </a:solidFill>
              </a:rPr>
              <a:t>, p=0.008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  <a:endParaRPr lang="he-I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58" y="1350456"/>
            <a:ext cx="7327667" cy="357816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950976" y="5903899"/>
            <a:ext cx="8193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-Italic"/>
              </a:rPr>
              <a:t>Van </a:t>
            </a:r>
            <a:r>
              <a:rPr lang="en-US" sz="1400" i="1" dirty="0" err="1">
                <a:latin typeface="Times-Italic"/>
              </a:rPr>
              <a:t>Gelder</a:t>
            </a:r>
            <a:r>
              <a:rPr lang="en-US" sz="1400" i="1" dirty="0">
                <a:latin typeface="Times-Italic"/>
              </a:rPr>
              <a:t> et </a:t>
            </a:r>
            <a:r>
              <a:rPr lang="en-US" sz="1400" i="1" dirty="0" smtClean="0">
                <a:latin typeface="Times-Italic"/>
              </a:rPr>
              <a:t>al. 	</a:t>
            </a:r>
            <a:endParaRPr lang="he-IL" sz="1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r>
              <a:rPr lang="en-US" altLang="he-IL" dirty="0" smtClean="0">
                <a:solidFill>
                  <a:schemeClr val="tx1"/>
                </a:solidFill>
              </a:rPr>
              <a:t>ASSERT Trial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088136" y="5876467"/>
            <a:ext cx="8193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Times-Italic"/>
              </a:rPr>
              <a:t>Noseworthy</a:t>
            </a:r>
            <a:r>
              <a:rPr lang="en-US" sz="1400" i="1" dirty="0">
                <a:latin typeface="Times-Italic"/>
              </a:rPr>
              <a:t> et </a:t>
            </a:r>
            <a:r>
              <a:rPr lang="en-US" sz="1400" i="1" dirty="0" smtClean="0">
                <a:latin typeface="Times-Italic"/>
              </a:rPr>
              <a:t>al. Circulation</a:t>
            </a:r>
            <a:r>
              <a:rPr lang="en-US" sz="1400" i="1" dirty="0">
                <a:latin typeface="Times-Italic"/>
              </a:rPr>
              <a:t>. </a:t>
            </a:r>
            <a:r>
              <a:rPr lang="en-US" sz="1400" i="1" dirty="0" smtClean="0">
                <a:latin typeface="Times-Italic"/>
              </a:rPr>
              <a:t>2019;140</a:t>
            </a:r>
            <a:endParaRPr lang="he-IL" sz="1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rtl="0"/>
            <a:r>
              <a:rPr lang="en-US" altLang="he-IL" sz="3600" dirty="0">
                <a:solidFill>
                  <a:schemeClr val="tx1"/>
                </a:solidFill>
              </a:rPr>
              <a:t>Hazard ratio </a:t>
            </a:r>
            <a:r>
              <a:rPr lang="en-US" altLang="he-IL" sz="3600" dirty="0" smtClean="0">
                <a:solidFill>
                  <a:schemeClr val="tx1"/>
                </a:solidFill>
              </a:rPr>
              <a:t>for </a:t>
            </a:r>
            <a:r>
              <a:rPr lang="en-US" altLang="he-IL" sz="3600" dirty="0">
                <a:solidFill>
                  <a:schemeClr val="tx1"/>
                </a:solidFill>
              </a:rPr>
              <a:t>thromboembolism reported in previous studies</a:t>
            </a:r>
            <a:endParaRPr lang="en-GB" altLang="he-IL" sz="3600" dirty="0" smtClean="0">
              <a:solidFill>
                <a:schemeClr val="tx1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89" y="1544426"/>
            <a:ext cx="6312825" cy="40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950976" y="5903899"/>
            <a:ext cx="8193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>
                <a:latin typeface="Times-Italic"/>
              </a:rPr>
              <a:t>Botto</a:t>
            </a:r>
            <a:r>
              <a:rPr lang="en-US" sz="1400" i="1" dirty="0" smtClean="0">
                <a:latin typeface="Times-Italic"/>
              </a:rPr>
              <a:t> et al. J </a:t>
            </a:r>
            <a:r>
              <a:rPr lang="en-US" sz="1400" i="1" dirty="0" err="1">
                <a:latin typeface="Times-Italic"/>
              </a:rPr>
              <a:t>Cardiovasc</a:t>
            </a:r>
            <a:r>
              <a:rPr lang="en-US" sz="1400" i="1" dirty="0">
                <a:latin typeface="Times-Italic"/>
              </a:rPr>
              <a:t> </a:t>
            </a:r>
            <a:r>
              <a:rPr lang="en-US" sz="1400" i="1" dirty="0" err="1">
                <a:latin typeface="Times-Italic"/>
              </a:rPr>
              <a:t>Electrophysiol</a:t>
            </a:r>
            <a:r>
              <a:rPr lang="en-US" sz="1400" i="1" dirty="0">
                <a:latin typeface="Times-Italic"/>
              </a:rPr>
              <a:t>, Vol. 20</a:t>
            </a:r>
            <a:r>
              <a:rPr lang="en-US" sz="1400" i="1" dirty="0" smtClean="0">
                <a:latin typeface="Times-Italic"/>
              </a:rPr>
              <a:t>, pp</a:t>
            </a:r>
            <a:r>
              <a:rPr lang="en-US" sz="1400" i="1" dirty="0">
                <a:latin typeface="Times-Italic"/>
              </a:rPr>
              <a:t>. 241-248, March 2009</a:t>
            </a:r>
            <a:endParaRPr lang="he-IL" sz="1400" dirty="0"/>
          </a:p>
        </p:txBody>
      </p:sp>
      <p:sp>
        <p:nvSpPr>
          <p:cNvPr id="4" name="מלבן 3"/>
          <p:cNvSpPr/>
          <p:nvPr/>
        </p:nvSpPr>
        <p:spPr>
          <a:xfrm>
            <a:off x="950976" y="5450151"/>
            <a:ext cx="8193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Times-Italic"/>
              </a:rPr>
              <a:t>* Retrospective analysis – patients with h/o AF</a:t>
            </a:r>
            <a:endParaRPr lang="he-IL" sz="140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r>
              <a:rPr lang="en-US" altLang="he-IL" dirty="0" smtClean="0">
                <a:solidFill>
                  <a:schemeClr val="tx1"/>
                </a:solidFill>
              </a:rPr>
              <a:t>Strokes and AHRE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81" y="1289136"/>
            <a:ext cx="4489451" cy="416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1792" y="621792"/>
            <a:ext cx="8229600" cy="4525963"/>
          </a:xfrm>
        </p:spPr>
        <p:txBody>
          <a:bodyPr/>
          <a:lstStyle/>
          <a:p>
            <a:pPr algn="l" rtl="0"/>
            <a:r>
              <a:rPr lang="en-GB" altLang="he-IL" dirty="0">
                <a:solidFill>
                  <a:schemeClr val="tx1"/>
                </a:solidFill>
              </a:rPr>
              <a:t>67 year old woman </a:t>
            </a:r>
            <a:r>
              <a:rPr lang="en-GB" altLang="he-IL" dirty="0" smtClean="0">
                <a:solidFill>
                  <a:schemeClr val="tx1"/>
                </a:solidFill>
              </a:rPr>
              <a:t>w/h/o HTN </a:t>
            </a:r>
            <a:br>
              <a:rPr lang="en-GB" altLang="he-IL" dirty="0" smtClean="0">
                <a:solidFill>
                  <a:schemeClr val="tx1"/>
                </a:solidFill>
              </a:rPr>
            </a:br>
            <a:endParaRPr lang="en-GB" altLang="he-IL" dirty="0" smtClean="0">
              <a:solidFill>
                <a:schemeClr val="tx1"/>
              </a:solidFill>
            </a:endParaRPr>
          </a:p>
          <a:p>
            <a:pPr algn="l" rtl="0"/>
            <a:r>
              <a:rPr lang="en-GB" altLang="he-IL" dirty="0" smtClean="0">
                <a:solidFill>
                  <a:schemeClr val="tx1"/>
                </a:solidFill>
              </a:rPr>
              <a:t>s/p DDD PPM for SSS </a:t>
            </a:r>
            <a:br>
              <a:rPr lang="en-GB" altLang="he-IL" dirty="0" smtClean="0">
                <a:solidFill>
                  <a:schemeClr val="tx1"/>
                </a:solidFill>
              </a:rPr>
            </a:br>
            <a:endParaRPr lang="en-GB" altLang="he-IL" dirty="0" smtClean="0">
              <a:solidFill>
                <a:schemeClr val="tx1"/>
              </a:solidFill>
            </a:endParaRPr>
          </a:p>
          <a:p>
            <a:pPr algn="l" rtl="0"/>
            <a:r>
              <a:rPr lang="en-GB" altLang="he-IL" dirty="0">
                <a:solidFill>
                  <a:schemeClr val="tx1"/>
                </a:solidFill>
              </a:rPr>
              <a:t>C</a:t>
            </a:r>
            <a:r>
              <a:rPr lang="en-GB" altLang="he-IL" dirty="0" smtClean="0">
                <a:solidFill>
                  <a:schemeClr val="tx1"/>
                </a:solidFill>
              </a:rPr>
              <a:t>urrent meds:  </a:t>
            </a:r>
          </a:p>
          <a:p>
            <a:pPr lvl="1" algn="l" rtl="0"/>
            <a:r>
              <a:rPr lang="en-GB" altLang="he-IL" dirty="0" smtClean="0">
                <a:solidFill>
                  <a:schemeClr val="tx1"/>
                </a:solidFill>
              </a:rPr>
              <a:t>Atenolol 50 mg/day </a:t>
            </a:r>
          </a:p>
          <a:p>
            <a:pPr lvl="1" algn="l" rtl="0"/>
            <a:r>
              <a:rPr lang="en-GB" altLang="he-IL" dirty="0" smtClean="0">
                <a:solidFill>
                  <a:schemeClr val="tx1"/>
                </a:solidFill>
              </a:rPr>
              <a:t>Aspirin 100 mg/day</a:t>
            </a:r>
          </a:p>
          <a:p>
            <a:pPr lvl="1" algn="l" rtl="0"/>
            <a:r>
              <a:rPr lang="en-GB" altLang="he-IL" dirty="0">
                <a:solidFill>
                  <a:schemeClr val="tx1"/>
                </a:solidFill>
              </a:rPr>
              <a:t>L</a:t>
            </a:r>
            <a:r>
              <a:rPr lang="en-GB" altLang="he-IL" dirty="0" smtClean="0">
                <a:solidFill>
                  <a:schemeClr val="tx1"/>
                </a:solidFill>
              </a:rPr>
              <a:t>isinopril 10mg/day</a:t>
            </a:r>
            <a:br>
              <a:rPr lang="en-GB" altLang="he-IL" dirty="0" smtClean="0">
                <a:solidFill>
                  <a:schemeClr val="tx1"/>
                </a:solidFill>
              </a:rPr>
            </a:br>
            <a:endParaRPr lang="en-GB" alt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10485" r="11782" b="7991"/>
          <a:stretch/>
        </p:blipFill>
        <p:spPr>
          <a:xfrm>
            <a:off x="384049" y="1417638"/>
            <a:ext cx="8238996" cy="4306506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800" dirty="0" smtClean="0">
                <a:solidFill>
                  <a:schemeClr val="tx1"/>
                </a:solidFill>
              </a:rPr>
              <a:t>Relationship </a:t>
            </a:r>
            <a:r>
              <a:rPr lang="en-US" sz="2800" dirty="0">
                <a:solidFill>
                  <a:schemeClr val="tx1"/>
                </a:solidFill>
              </a:rPr>
              <a:t>of </a:t>
            </a:r>
            <a:r>
              <a:rPr lang="en-US" sz="2800" dirty="0" smtClean="0">
                <a:solidFill>
                  <a:schemeClr val="tx1"/>
                </a:solidFill>
              </a:rPr>
              <a:t>Atrial </a:t>
            </a:r>
            <a:r>
              <a:rPr lang="en-US" sz="2800" dirty="0" err="1" smtClean="0">
                <a:solidFill>
                  <a:schemeClr val="tx1"/>
                </a:solidFill>
              </a:rPr>
              <a:t>Tachy</a:t>
            </a:r>
            <a:r>
              <a:rPr lang="en-US" sz="2800" dirty="0" smtClean="0">
                <a:solidFill>
                  <a:schemeClr val="tx1"/>
                </a:solidFill>
              </a:rPr>
              <a:t>-arrhythmias</a:t>
            </a:r>
            <a:r>
              <a:rPr lang="en-US" sz="2800" dirty="0">
                <a:solidFill>
                  <a:schemeClr val="tx1"/>
                </a:solidFill>
              </a:rPr>
              <a:t>, cerebrovascular events, and systemic emboli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950976" y="5952744"/>
            <a:ext cx="4471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Times-Italic"/>
              </a:rPr>
              <a:t>Brambatti</a:t>
            </a:r>
            <a:r>
              <a:rPr lang="en-US" sz="1400" i="1" dirty="0">
                <a:latin typeface="Times-Italic"/>
              </a:rPr>
              <a:t> </a:t>
            </a:r>
            <a:r>
              <a:rPr lang="en-US" sz="1400" i="1" dirty="0" smtClean="0">
                <a:latin typeface="Times-Italic"/>
              </a:rPr>
              <a:t>et </a:t>
            </a:r>
            <a:r>
              <a:rPr lang="en-US" sz="1400" i="1" dirty="0">
                <a:latin typeface="Times-Italic"/>
              </a:rPr>
              <a:t>al; </a:t>
            </a:r>
            <a:r>
              <a:rPr lang="en-US" sz="1400" i="1" dirty="0" smtClean="0">
                <a:latin typeface="Times-Italic"/>
              </a:rPr>
              <a:t>Circulation</a:t>
            </a:r>
            <a:r>
              <a:rPr lang="en-US" sz="1400" i="1" dirty="0">
                <a:latin typeface="Times-Italic"/>
              </a:rPr>
              <a:t>. 2014;129:2094–2099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0110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5" y="477483"/>
            <a:ext cx="7578977" cy="5155221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1088136" y="5876467"/>
            <a:ext cx="8193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Times-Italic"/>
              </a:rPr>
              <a:t>Noseworthy</a:t>
            </a:r>
            <a:r>
              <a:rPr lang="en-US" sz="1400" i="1" dirty="0">
                <a:latin typeface="Times-Italic"/>
              </a:rPr>
              <a:t> et </a:t>
            </a:r>
            <a:r>
              <a:rPr lang="en-US" sz="1400" i="1" dirty="0" smtClean="0">
                <a:latin typeface="Times-Italic"/>
              </a:rPr>
              <a:t>al. Circulation</a:t>
            </a:r>
            <a:r>
              <a:rPr lang="en-US" sz="1400" i="1" dirty="0">
                <a:latin typeface="Times-Italic"/>
              </a:rPr>
              <a:t>. </a:t>
            </a:r>
            <a:r>
              <a:rPr lang="en-US" sz="1400" i="1" dirty="0" smtClean="0">
                <a:latin typeface="Times-Italic"/>
              </a:rPr>
              <a:t>2019;140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8929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52" y="64889"/>
            <a:ext cx="5601580" cy="156190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6" y="1549343"/>
            <a:ext cx="7259333" cy="4888033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5394960" y="1273685"/>
            <a:ext cx="3803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>
                <a:latin typeface="Times-Italic"/>
              </a:rPr>
              <a:t>Perino</a:t>
            </a:r>
            <a:r>
              <a:rPr lang="en-US" sz="1400" i="1" dirty="0">
                <a:latin typeface="Times-Italic"/>
              </a:rPr>
              <a:t> et al. Circulation. 2019;139:2502–2512</a:t>
            </a:r>
            <a:endParaRPr lang="he-IL" sz="1400" dirty="0"/>
          </a:p>
        </p:txBody>
      </p:sp>
      <p:sp>
        <p:nvSpPr>
          <p:cNvPr id="5" name="מלבן 4"/>
          <p:cNvSpPr/>
          <p:nvPr/>
        </p:nvSpPr>
        <p:spPr>
          <a:xfrm>
            <a:off x="2432304" y="6437376"/>
            <a:ext cx="8193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Times-Italic"/>
              </a:rPr>
              <a:t>* Retrospective analysis – patients w/o AF or OAC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6210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52" y="64889"/>
            <a:ext cx="5601580" cy="1561906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5394960" y="1273685"/>
            <a:ext cx="3803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>
                <a:latin typeface="Times-Italic"/>
              </a:rPr>
              <a:t>Perino</a:t>
            </a:r>
            <a:r>
              <a:rPr lang="en-US" sz="1400" i="1" dirty="0">
                <a:latin typeface="Times-Italic"/>
              </a:rPr>
              <a:t> et al. Circulation. 2019;139:2502–2512</a:t>
            </a:r>
            <a:endParaRPr lang="he-IL" sz="1400" dirty="0"/>
          </a:p>
        </p:txBody>
      </p:sp>
      <p:sp>
        <p:nvSpPr>
          <p:cNvPr id="5" name="מלבן 4"/>
          <p:cNvSpPr/>
          <p:nvPr/>
        </p:nvSpPr>
        <p:spPr>
          <a:xfrm>
            <a:off x="2404872" y="6437376"/>
            <a:ext cx="8193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Times-Italic"/>
              </a:rPr>
              <a:t>* Retrospective analysis – patients w/o AF or OAC</a:t>
            </a:r>
            <a:endParaRPr lang="he-IL" sz="1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835" y="1828800"/>
            <a:ext cx="7624793" cy="43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404872" y="6055997"/>
            <a:ext cx="3803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>
                <a:latin typeface="Times-Italic"/>
              </a:rPr>
              <a:t>Perino</a:t>
            </a:r>
            <a:r>
              <a:rPr lang="en-US" sz="1400" i="1" dirty="0">
                <a:latin typeface="Times-Italic"/>
              </a:rPr>
              <a:t> et al. Circulation. 2019;139:2502–2512</a:t>
            </a:r>
            <a:endParaRPr lang="he-IL" sz="1400" dirty="0"/>
          </a:p>
        </p:txBody>
      </p:sp>
      <p:sp>
        <p:nvSpPr>
          <p:cNvPr id="5" name="מלבן 4"/>
          <p:cNvSpPr/>
          <p:nvPr/>
        </p:nvSpPr>
        <p:spPr>
          <a:xfrm>
            <a:off x="2404872" y="6437376"/>
            <a:ext cx="8193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Times-Italic"/>
              </a:rPr>
              <a:t>* Retrospective analysis – patients w/o AF or OAC</a:t>
            </a:r>
            <a:endParaRPr lang="he-IL" sz="1400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947573" y="0"/>
            <a:ext cx="7669477" cy="3267938"/>
            <a:chOff x="947573" y="0"/>
            <a:chExt cx="7669477" cy="3267938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573" y="0"/>
              <a:ext cx="7669477" cy="3267938"/>
            </a:xfrm>
            <a:prstGeom prst="rect">
              <a:avLst/>
            </a:prstGeom>
          </p:spPr>
        </p:pic>
        <p:sp>
          <p:nvSpPr>
            <p:cNvPr id="8" name="אליפסה 7"/>
            <p:cNvSpPr/>
            <p:nvPr/>
          </p:nvSpPr>
          <p:spPr>
            <a:xfrm>
              <a:off x="7680960" y="2786782"/>
              <a:ext cx="694944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7677912" y="2957470"/>
              <a:ext cx="694944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953669" y="3450868"/>
            <a:ext cx="7809495" cy="1979143"/>
            <a:chOff x="953669" y="3450868"/>
            <a:chExt cx="7809495" cy="1979143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669" y="3450868"/>
              <a:ext cx="7809495" cy="1979143"/>
            </a:xfrm>
            <a:prstGeom prst="rect">
              <a:avLst/>
            </a:prstGeom>
          </p:spPr>
        </p:pic>
        <p:grpSp>
          <p:nvGrpSpPr>
            <p:cNvPr id="14" name="קבוצה 13"/>
            <p:cNvGrpSpPr/>
            <p:nvPr/>
          </p:nvGrpSpPr>
          <p:grpSpPr>
            <a:xfrm>
              <a:off x="7677912" y="4155335"/>
              <a:ext cx="694944" cy="879654"/>
              <a:chOff x="7677912" y="4155335"/>
              <a:chExt cx="694944" cy="879654"/>
            </a:xfrm>
          </p:grpSpPr>
          <p:sp>
            <p:nvSpPr>
              <p:cNvPr id="11" name="אליפסה 10"/>
              <p:cNvSpPr/>
              <p:nvPr/>
            </p:nvSpPr>
            <p:spPr>
              <a:xfrm>
                <a:off x="7677912" y="4155335"/>
                <a:ext cx="694944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אליפסה 11"/>
              <p:cNvSpPr/>
              <p:nvPr/>
            </p:nvSpPr>
            <p:spPr>
              <a:xfrm>
                <a:off x="7677912" y="4639967"/>
                <a:ext cx="694944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אליפסה 12"/>
              <p:cNvSpPr/>
              <p:nvPr/>
            </p:nvSpPr>
            <p:spPr>
              <a:xfrm>
                <a:off x="7677912" y="4806389"/>
                <a:ext cx="694944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56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 smtClean="0">
                <a:solidFill>
                  <a:schemeClr val="tx1"/>
                </a:solidFill>
              </a:rPr>
              <a:t>Summary</a:t>
            </a:r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>
                <a:solidFill>
                  <a:srgbClr val="FF0000"/>
                </a:solidFill>
              </a:rPr>
              <a:t>Silent </a:t>
            </a:r>
            <a:r>
              <a:rPr lang="en-US" sz="2800" dirty="0" smtClean="0">
                <a:solidFill>
                  <a:srgbClr val="FF0000"/>
                </a:solidFill>
              </a:rPr>
              <a:t>AF/AHRE </a:t>
            </a:r>
            <a:r>
              <a:rPr lang="en-US" sz="2800" dirty="0">
                <a:solidFill>
                  <a:srgbClr val="FF0000"/>
                </a:solidFill>
              </a:rPr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fairly </a:t>
            </a:r>
            <a:r>
              <a:rPr lang="en-US" sz="2800" dirty="0">
                <a:solidFill>
                  <a:srgbClr val="FF0000"/>
                </a:solidFill>
              </a:rPr>
              <a:t>common </a:t>
            </a:r>
            <a:r>
              <a:rPr lang="en-US" sz="2800" dirty="0">
                <a:solidFill>
                  <a:schemeClr val="tx1"/>
                </a:solidFill>
              </a:rPr>
              <a:t>in CIED </a:t>
            </a:r>
            <a:r>
              <a:rPr lang="en-US" sz="2800" dirty="0" smtClean="0">
                <a:solidFill>
                  <a:schemeClr val="tx1"/>
                </a:solidFill>
              </a:rPr>
              <a:t>patients. 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It </a:t>
            </a:r>
            <a:r>
              <a:rPr lang="en-US" sz="2800" dirty="0">
                <a:solidFill>
                  <a:srgbClr val="FF0000"/>
                </a:solidFill>
              </a:rPr>
              <a:t>increases risk of TE events</a:t>
            </a:r>
            <a:r>
              <a:rPr lang="en-US" sz="2800" dirty="0">
                <a:solidFill>
                  <a:schemeClr val="tx1"/>
                </a:solidFill>
              </a:rPr>
              <a:t>, but less than clinical AF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algn="l" rtl="0"/>
            <a:r>
              <a:rPr lang="en-US" sz="2800" dirty="0">
                <a:solidFill>
                  <a:srgbClr val="FF0000"/>
                </a:solidFill>
              </a:rPr>
              <a:t>Duration of AF is correlated with TE </a:t>
            </a:r>
            <a:r>
              <a:rPr lang="en-US" sz="2800" dirty="0" smtClean="0">
                <a:solidFill>
                  <a:srgbClr val="FF0000"/>
                </a:solidFill>
              </a:rPr>
              <a:t>risk.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l" rtl="0"/>
            <a:r>
              <a:rPr lang="en-US" sz="2800" dirty="0">
                <a:solidFill>
                  <a:srgbClr val="FF0000"/>
                </a:solidFill>
              </a:rPr>
              <a:t>The duration threshold for TE risk is unclear</a:t>
            </a:r>
            <a:r>
              <a:rPr lang="en-US" sz="2800" dirty="0">
                <a:solidFill>
                  <a:schemeClr val="tx1"/>
                </a:solidFill>
              </a:rPr>
              <a:t>, 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chemeClr val="tx1"/>
                </a:solidFill>
              </a:rPr>
              <a:t>is related </a:t>
            </a:r>
            <a:r>
              <a:rPr lang="en-US" sz="2800" dirty="0" smtClean="0">
                <a:solidFill>
                  <a:schemeClr val="tx1"/>
                </a:solidFill>
              </a:rPr>
              <a:t>to comorbidities.</a:t>
            </a:r>
            <a:endParaRPr lang="en-US" sz="2800" dirty="0">
              <a:solidFill>
                <a:schemeClr val="tx1"/>
              </a:solidFill>
            </a:endParaRPr>
          </a:p>
          <a:p>
            <a:pPr algn="l" rtl="0"/>
            <a:endParaRPr lang="he-IL" sz="28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67" y="1270"/>
            <a:ext cx="1196340" cy="1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32" y="970915"/>
            <a:ext cx="648970" cy="9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he-IL" dirty="0" smtClean="0">
                <a:solidFill>
                  <a:schemeClr val="tx1"/>
                </a:solidFill>
              </a:rPr>
              <a:t>Summary</a:t>
            </a:r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There is </a:t>
            </a:r>
            <a:r>
              <a:rPr lang="en-US" dirty="0">
                <a:solidFill>
                  <a:srgbClr val="FF0000"/>
                </a:solidFill>
              </a:rPr>
              <a:t>lack of temporal relationship </a:t>
            </a:r>
            <a:r>
              <a:rPr lang="en-US" dirty="0">
                <a:solidFill>
                  <a:schemeClr val="tx1"/>
                </a:solidFill>
              </a:rPr>
              <a:t>between AF episodes and TE </a:t>
            </a:r>
            <a:r>
              <a:rPr lang="en-US" dirty="0" smtClean="0">
                <a:solidFill>
                  <a:schemeClr val="tx1"/>
                </a:solidFill>
              </a:rPr>
              <a:t>events.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A strategy of starting and stopping </a:t>
            </a:r>
            <a:r>
              <a:rPr lang="en-US" dirty="0">
                <a:solidFill>
                  <a:srgbClr val="FF0000"/>
                </a:solidFill>
              </a:rPr>
              <a:t>OAC based on monitoring cannot be </a:t>
            </a:r>
            <a:r>
              <a:rPr lang="en-US" dirty="0" smtClean="0">
                <a:solidFill>
                  <a:srgbClr val="FF0000"/>
                </a:solidFill>
              </a:rPr>
              <a:t>supported.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67" y="1270"/>
            <a:ext cx="1196340" cy="1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32" y="970915"/>
            <a:ext cx="648970" cy="9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5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" y="603504"/>
            <a:ext cx="8336496" cy="5472764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2871216" y="6483096"/>
            <a:ext cx="3337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Times-Italic"/>
              </a:rPr>
              <a:t>Noseworthy</a:t>
            </a:r>
            <a:r>
              <a:rPr lang="en-US" sz="1400" i="1" dirty="0">
                <a:latin typeface="Times-Italic"/>
              </a:rPr>
              <a:t> et </a:t>
            </a:r>
            <a:r>
              <a:rPr lang="en-US" sz="1400" i="1" dirty="0" smtClean="0">
                <a:latin typeface="Times-Italic"/>
              </a:rPr>
              <a:t>al. Circulation</a:t>
            </a:r>
            <a:r>
              <a:rPr lang="en-US" sz="1400" i="1" dirty="0">
                <a:latin typeface="Times-Italic"/>
              </a:rPr>
              <a:t>. </a:t>
            </a:r>
            <a:r>
              <a:rPr lang="en-US" sz="1400" i="1" dirty="0" smtClean="0">
                <a:latin typeface="Times-Italic"/>
              </a:rPr>
              <a:t>2019;140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3142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49" y="1115568"/>
            <a:ext cx="7909430" cy="41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8" y="274638"/>
            <a:ext cx="7964424" cy="6106991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871216" y="6483096"/>
            <a:ext cx="3337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Times-Italic"/>
              </a:rPr>
              <a:t>Noseworthy</a:t>
            </a:r>
            <a:r>
              <a:rPr lang="en-US" sz="1400" i="1" dirty="0">
                <a:latin typeface="Times-Italic"/>
              </a:rPr>
              <a:t> et </a:t>
            </a:r>
            <a:r>
              <a:rPr lang="en-US" sz="1400" i="1" dirty="0" smtClean="0">
                <a:latin typeface="Times-Italic"/>
              </a:rPr>
              <a:t>al. Circulation</a:t>
            </a:r>
            <a:r>
              <a:rPr lang="en-US" sz="1400" i="1" dirty="0">
                <a:latin typeface="Times-Italic"/>
              </a:rPr>
              <a:t>. </a:t>
            </a:r>
            <a:r>
              <a:rPr lang="en-US" sz="1400" i="1" dirty="0" smtClean="0">
                <a:latin typeface="Times-Italic"/>
              </a:rPr>
              <a:t>2019;140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1612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1792" y="621792"/>
            <a:ext cx="8229600" cy="4525963"/>
          </a:xfrm>
        </p:spPr>
        <p:txBody>
          <a:bodyPr/>
          <a:lstStyle/>
          <a:p>
            <a:pPr algn="l" rtl="0"/>
            <a:r>
              <a:rPr lang="en-GB" altLang="he-IL" dirty="0" smtClean="0">
                <a:solidFill>
                  <a:schemeClr val="tx1"/>
                </a:solidFill>
              </a:rPr>
              <a:t>On </a:t>
            </a:r>
            <a:r>
              <a:rPr lang="en-GB" altLang="he-IL" dirty="0">
                <a:solidFill>
                  <a:schemeClr val="tx1"/>
                </a:solidFill>
              </a:rPr>
              <a:t>device interrogation, the arrhythmia below is found (duration: </a:t>
            </a:r>
            <a:r>
              <a:rPr lang="en-GB" altLang="he-IL" dirty="0" smtClean="0">
                <a:solidFill>
                  <a:schemeClr val="tx1"/>
                </a:solidFill>
              </a:rPr>
              <a:t>11 </a:t>
            </a:r>
            <a:r>
              <a:rPr lang="en-GB" altLang="he-IL" dirty="0">
                <a:solidFill>
                  <a:schemeClr val="tx1"/>
                </a:solidFill>
              </a:rPr>
              <a:t>minutes)</a:t>
            </a:r>
          </a:p>
          <a:p>
            <a:pPr algn="l" rtl="0"/>
            <a:r>
              <a:rPr lang="en-GB" altLang="he-IL" dirty="0">
                <a:solidFill>
                  <a:schemeClr val="tx1"/>
                </a:solidFill>
              </a:rPr>
              <a:t>She has no arrhythmia symptoms</a:t>
            </a:r>
            <a:r>
              <a:rPr lang="en-GB" altLang="he-IL" dirty="0" smtClean="0">
                <a:solidFill>
                  <a:schemeClr val="tx1"/>
                </a:solidFill>
              </a:rPr>
              <a:t/>
            </a:r>
            <a:br>
              <a:rPr lang="en-GB" altLang="he-IL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85" y="2478342"/>
            <a:ext cx="6891655" cy="38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808" y="4674888"/>
            <a:ext cx="8229600" cy="1143000"/>
          </a:xfrm>
        </p:spPr>
        <p:txBody>
          <a:bodyPr/>
          <a:lstStyle/>
          <a:p>
            <a:pPr rtl="0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Thank you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roy.beinart@sheba.health.gov.il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b="1999"/>
          <a:stretch>
            <a:fillRect/>
          </a:stretch>
        </p:blipFill>
        <p:spPr bwMode="auto">
          <a:xfrm>
            <a:off x="1177313" y="157752"/>
            <a:ext cx="7062629" cy="397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5216" y="658368"/>
            <a:ext cx="8229600" cy="4525963"/>
          </a:xfrm>
        </p:spPr>
        <p:txBody>
          <a:bodyPr/>
          <a:lstStyle/>
          <a:p>
            <a:pPr algn="l" rtl="0"/>
            <a:r>
              <a:rPr lang="en-GB" altLang="he-IL" dirty="0" smtClean="0">
                <a:solidFill>
                  <a:schemeClr val="tx1"/>
                </a:solidFill>
              </a:rPr>
              <a:t>What would you recommend?</a:t>
            </a:r>
            <a:br>
              <a:rPr lang="en-GB" altLang="he-IL" dirty="0" smtClean="0">
                <a:solidFill>
                  <a:schemeClr val="tx1"/>
                </a:solidFill>
              </a:rPr>
            </a:br>
            <a:endParaRPr lang="en-GB" altLang="he-IL" dirty="0" smtClean="0">
              <a:solidFill>
                <a:schemeClr val="tx1"/>
              </a:solidFill>
            </a:endParaRPr>
          </a:p>
          <a:p>
            <a:pPr marL="971550" lvl="1" indent="-514350" algn="l" rtl="0">
              <a:buFont typeface="+mj-lt"/>
              <a:buAutoNum type="alphaUcPeriod"/>
            </a:pPr>
            <a:r>
              <a:rPr lang="en-US" altLang="he-IL" dirty="0">
                <a:solidFill>
                  <a:schemeClr val="tx1"/>
                </a:solidFill>
              </a:rPr>
              <a:t>Continue current medications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altLang="he-IL" dirty="0" smtClean="0">
                <a:solidFill>
                  <a:schemeClr val="tx1"/>
                </a:solidFill>
              </a:rPr>
              <a:t>Start OAC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1792" y="621792"/>
            <a:ext cx="8229600" cy="4525963"/>
          </a:xfrm>
        </p:spPr>
        <p:txBody>
          <a:bodyPr/>
          <a:lstStyle/>
          <a:p>
            <a:pPr algn="l" rtl="0"/>
            <a:r>
              <a:rPr lang="en-GB" altLang="he-IL" dirty="0">
                <a:solidFill>
                  <a:schemeClr val="tx1"/>
                </a:solidFill>
              </a:rPr>
              <a:t>67 year old woman </a:t>
            </a:r>
            <a:r>
              <a:rPr lang="en-GB" altLang="he-IL" dirty="0" smtClean="0">
                <a:solidFill>
                  <a:schemeClr val="tx1"/>
                </a:solidFill>
              </a:rPr>
              <a:t>w/h/o HTN </a:t>
            </a:r>
            <a:r>
              <a:rPr lang="en-GB" altLang="he-IL" dirty="0" smtClean="0">
                <a:solidFill>
                  <a:srgbClr val="FF0000"/>
                </a:solidFill>
              </a:rPr>
              <a:t>and TIA</a:t>
            </a:r>
            <a:br>
              <a:rPr lang="en-GB" altLang="he-IL" dirty="0" smtClean="0">
                <a:solidFill>
                  <a:srgbClr val="FF0000"/>
                </a:solidFill>
              </a:rPr>
            </a:br>
            <a:endParaRPr lang="en-GB" altLang="he-IL" dirty="0" smtClean="0">
              <a:solidFill>
                <a:srgbClr val="FF0000"/>
              </a:solidFill>
            </a:endParaRPr>
          </a:p>
          <a:p>
            <a:pPr algn="l" rtl="0"/>
            <a:r>
              <a:rPr lang="en-GB" altLang="he-IL" dirty="0" smtClean="0">
                <a:solidFill>
                  <a:schemeClr val="tx1"/>
                </a:solidFill>
              </a:rPr>
              <a:t>s/p DDD PPM for SSS</a:t>
            </a:r>
            <a:br>
              <a:rPr lang="en-GB" altLang="he-IL" dirty="0" smtClean="0">
                <a:solidFill>
                  <a:schemeClr val="tx1"/>
                </a:solidFill>
              </a:rPr>
            </a:br>
            <a:r>
              <a:rPr lang="en-GB" altLang="he-IL" dirty="0" smtClean="0">
                <a:solidFill>
                  <a:schemeClr val="tx1"/>
                </a:solidFill>
              </a:rPr>
              <a:t> </a:t>
            </a:r>
          </a:p>
          <a:p>
            <a:pPr algn="l" rtl="0"/>
            <a:r>
              <a:rPr lang="en-GB" altLang="he-IL" dirty="0">
                <a:solidFill>
                  <a:schemeClr val="tx1"/>
                </a:solidFill>
              </a:rPr>
              <a:t>C</a:t>
            </a:r>
            <a:r>
              <a:rPr lang="en-GB" altLang="he-IL" dirty="0" smtClean="0">
                <a:solidFill>
                  <a:schemeClr val="tx1"/>
                </a:solidFill>
              </a:rPr>
              <a:t>urrent meds:  </a:t>
            </a:r>
          </a:p>
          <a:p>
            <a:pPr lvl="1" algn="l" rtl="0"/>
            <a:r>
              <a:rPr lang="en-GB" altLang="he-IL" dirty="0" smtClean="0">
                <a:solidFill>
                  <a:schemeClr val="tx1"/>
                </a:solidFill>
              </a:rPr>
              <a:t>Atenolol 50 mg/day </a:t>
            </a:r>
          </a:p>
          <a:p>
            <a:pPr lvl="1" algn="l" rtl="0"/>
            <a:r>
              <a:rPr lang="en-GB" altLang="he-IL" dirty="0" smtClean="0">
                <a:solidFill>
                  <a:schemeClr val="tx1"/>
                </a:solidFill>
              </a:rPr>
              <a:t>Aspirin 100 mg/day</a:t>
            </a:r>
          </a:p>
          <a:p>
            <a:pPr lvl="1" algn="l" rtl="0"/>
            <a:r>
              <a:rPr lang="en-GB" altLang="he-IL" dirty="0">
                <a:solidFill>
                  <a:schemeClr val="tx1"/>
                </a:solidFill>
              </a:rPr>
              <a:t>L</a:t>
            </a:r>
            <a:r>
              <a:rPr lang="en-GB" altLang="he-IL" dirty="0" smtClean="0">
                <a:solidFill>
                  <a:schemeClr val="tx1"/>
                </a:solidFill>
              </a:rPr>
              <a:t>isinopril 10mg/day</a:t>
            </a:r>
            <a:br>
              <a:rPr lang="en-GB" altLang="he-IL" dirty="0" smtClean="0">
                <a:solidFill>
                  <a:schemeClr val="tx1"/>
                </a:solidFill>
              </a:rPr>
            </a:br>
            <a:endParaRPr lang="en-GB" alt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5216" y="658368"/>
            <a:ext cx="8229600" cy="4525963"/>
          </a:xfrm>
        </p:spPr>
        <p:txBody>
          <a:bodyPr/>
          <a:lstStyle/>
          <a:p>
            <a:pPr algn="l" rtl="0"/>
            <a:r>
              <a:rPr lang="en-GB" altLang="he-IL" dirty="0" smtClean="0">
                <a:solidFill>
                  <a:schemeClr val="tx1"/>
                </a:solidFill>
              </a:rPr>
              <a:t>What would you recommend?</a:t>
            </a:r>
            <a:br>
              <a:rPr lang="en-GB" altLang="he-IL" dirty="0" smtClean="0">
                <a:solidFill>
                  <a:schemeClr val="tx1"/>
                </a:solidFill>
              </a:rPr>
            </a:br>
            <a:endParaRPr lang="en-GB" altLang="he-IL" dirty="0" smtClean="0">
              <a:solidFill>
                <a:schemeClr val="tx1"/>
              </a:solidFill>
            </a:endParaRPr>
          </a:p>
          <a:p>
            <a:pPr marL="971550" lvl="1" indent="-514350" algn="l" rtl="0">
              <a:buFont typeface="+mj-lt"/>
              <a:buAutoNum type="alphaUcPeriod"/>
            </a:pPr>
            <a:r>
              <a:rPr lang="en-US" altLang="he-IL" dirty="0">
                <a:solidFill>
                  <a:schemeClr val="tx1"/>
                </a:solidFill>
              </a:rPr>
              <a:t>Continue current medications</a:t>
            </a:r>
          </a:p>
          <a:p>
            <a:pPr marL="971550" lvl="1" indent="-514350" algn="l" rtl="0">
              <a:buFont typeface="+mj-lt"/>
              <a:buAutoNum type="alphaUcPeriod"/>
            </a:pPr>
            <a:r>
              <a:rPr lang="en-US" altLang="he-IL" dirty="0" smtClean="0">
                <a:solidFill>
                  <a:schemeClr val="tx1"/>
                </a:solidFill>
              </a:rPr>
              <a:t>Start OAC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519113"/>
            <a:ext cx="646747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Recommendations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452563"/>
            <a:ext cx="54006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6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solidFill>
                  <a:schemeClr val="tx1"/>
                </a:solidFill>
              </a:rPr>
              <a:t> </a:t>
            </a:r>
            <a:endParaRPr lang="en-GB" altLang="he-IL" dirty="0" smtClean="0">
              <a:solidFill>
                <a:schemeClr val="tx1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t="2198" r="35636" b="31394"/>
          <a:stretch/>
        </p:blipFill>
        <p:spPr>
          <a:xfrm rot="21074480">
            <a:off x="538873" y="484633"/>
            <a:ext cx="4151999" cy="573255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4"/>
          <a:srcRect r="36442" b="34199"/>
          <a:stretch/>
        </p:blipFill>
        <p:spPr>
          <a:xfrm rot="612266">
            <a:off x="4663440" y="500157"/>
            <a:ext cx="3840481" cy="530704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658" y="1821009"/>
            <a:ext cx="3963862" cy="526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ESC_JUILLET 2015">
  <a:themeElements>
    <a:clrScheme name="Personnalisé ESC">
      <a:dk1>
        <a:srgbClr val="000000"/>
      </a:dk1>
      <a:lt1>
        <a:srgbClr val="FFFFFF"/>
      </a:lt1>
      <a:dk2>
        <a:srgbClr val="595959"/>
      </a:dk2>
      <a:lt2>
        <a:srgbClr val="D00040"/>
      </a:lt2>
      <a:accent1>
        <a:srgbClr val="4CABB7"/>
      </a:accent1>
      <a:accent2>
        <a:srgbClr val="FFC000"/>
      </a:accent2>
      <a:accent3>
        <a:srgbClr val="F79646"/>
      </a:accent3>
      <a:accent4>
        <a:srgbClr val="FFFF00"/>
      </a:accent4>
      <a:accent5>
        <a:srgbClr val="92D050"/>
      </a:accent5>
      <a:accent6>
        <a:srgbClr val="9966FF"/>
      </a:accent6>
      <a:hlink>
        <a:srgbClr val="333333"/>
      </a:hlink>
      <a:folHlink>
        <a:srgbClr val="C0C0C0"/>
      </a:folHlink>
    </a:clrScheme>
    <a:fontScheme name="Personnalisé 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viev heart center template2">
  <a:themeElements>
    <a:clrScheme name="leviev heart center 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viev heart center template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iev heart center 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viev heart center template2">
  <a:themeElements>
    <a:clrScheme name="leviev heart center 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viev heart center template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iev heart center 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iev heart center 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iev heart center 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ivaroxaban GMA slide template v2">
  <a:themeElements>
    <a:clrScheme name="Rivaroxaban GMA template">
      <a:dk1>
        <a:srgbClr val="000000"/>
      </a:dk1>
      <a:lt1>
        <a:srgbClr val="FFFFFF"/>
      </a:lt1>
      <a:dk2>
        <a:srgbClr val="96938E"/>
      </a:dk2>
      <a:lt2>
        <a:srgbClr val="6689CC"/>
      </a:lt2>
      <a:accent1>
        <a:srgbClr val="EC008C"/>
      </a:accent1>
      <a:accent2>
        <a:srgbClr val="F2B646"/>
      </a:accent2>
      <a:accent3>
        <a:srgbClr val="3F978F"/>
      </a:accent3>
      <a:accent4>
        <a:srgbClr val="86715C"/>
      </a:accent4>
      <a:accent5>
        <a:srgbClr val="30BDE4"/>
      </a:accent5>
      <a:accent6>
        <a:srgbClr val="6F3130"/>
      </a:accent6>
      <a:hlink>
        <a:srgbClr val="595959"/>
      </a:hlink>
      <a:folHlink>
        <a:srgbClr val="7F7F7F"/>
      </a:folHlink>
    </a:clrScheme>
    <a:fontScheme name="PowerPoint_XARELTO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19050" algn="ctr">
          <a:solidFill>
            <a:schemeClr val="tx1"/>
          </a:solidFill>
          <a:miter lim="800000"/>
          <a:headEnd/>
          <a:tailEnd/>
        </a:ln>
        <a:effectLst/>
        <a:extLst/>
      </a:spPr>
      <a:bodyPr wrap="square" lIns="0" tIns="0" rIns="0" bIns="0" rtlCol="0" anchor="ctr">
        <a:noAutofit/>
      </a:bodyPr>
      <a:lstStyle>
        <a:defPPr algn="ctr">
          <a:defRPr sz="1600" dirty="0">
            <a:solidFill>
              <a:schemeClr val="bg1"/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0424 Rivaroxaban GMA scientific template v2">
  <a:themeElements>
    <a:clrScheme name="Rivaroxaban GMA template">
      <a:dk1>
        <a:srgbClr val="000000"/>
      </a:dk1>
      <a:lt1>
        <a:srgbClr val="FFFFFF"/>
      </a:lt1>
      <a:dk2>
        <a:srgbClr val="96938E"/>
      </a:dk2>
      <a:lt2>
        <a:srgbClr val="6689CC"/>
      </a:lt2>
      <a:accent1>
        <a:srgbClr val="EC008C"/>
      </a:accent1>
      <a:accent2>
        <a:srgbClr val="F2B646"/>
      </a:accent2>
      <a:accent3>
        <a:srgbClr val="3F978F"/>
      </a:accent3>
      <a:accent4>
        <a:srgbClr val="86715C"/>
      </a:accent4>
      <a:accent5>
        <a:srgbClr val="30BDE4"/>
      </a:accent5>
      <a:accent6>
        <a:srgbClr val="6F3130"/>
      </a:accent6>
      <a:hlink>
        <a:srgbClr val="595959"/>
      </a:hlink>
      <a:folHlink>
        <a:srgbClr val="7F7F7F"/>
      </a:folHlink>
    </a:clrScheme>
    <a:fontScheme name="PowerPoint_XARELTO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algn="ctr">
          <a:solidFill>
            <a:schemeClr val="tx1"/>
          </a:solidFill>
          <a:miter lim="800000"/>
          <a:headEnd/>
          <a:tailEnd/>
        </a:ln>
        <a:effectLst/>
        <a:extLst/>
      </a:spPr>
      <a:bodyPr wrap="square" lIns="0" tIns="0" rIns="0" bIns="0" anchor="ctr">
        <a:noAutofit/>
      </a:bodyPr>
      <a:lstStyle>
        <a:defPPr algn="ctr">
          <a:defRPr sz="16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G-Mayo4bu-2002">
  <a:themeElements>
    <a:clrScheme name="1_CG-Mayo4bu-2002 8">
      <a:dk1>
        <a:srgbClr val="000000"/>
      </a:dk1>
      <a:lt1>
        <a:srgbClr val="FFFFFF"/>
      </a:lt1>
      <a:dk2>
        <a:srgbClr val="114EF6"/>
      </a:dk2>
      <a:lt2>
        <a:srgbClr val="FFFFFF"/>
      </a:lt2>
      <a:accent1>
        <a:srgbClr val="FFFF00"/>
      </a:accent1>
      <a:accent2>
        <a:srgbClr val="FF9900"/>
      </a:accent2>
      <a:accent3>
        <a:srgbClr val="AAB2FA"/>
      </a:accent3>
      <a:accent4>
        <a:srgbClr val="DADADA"/>
      </a:accent4>
      <a:accent5>
        <a:srgbClr val="FFFFAA"/>
      </a:accent5>
      <a:accent6>
        <a:srgbClr val="E78A00"/>
      </a:accent6>
      <a:hlink>
        <a:srgbClr val="FF6600"/>
      </a:hlink>
      <a:folHlink>
        <a:srgbClr val="99CCFF"/>
      </a:folHlink>
    </a:clrScheme>
    <a:fontScheme name="1_CG-Mayo4bu-200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G-Mayo4bu-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G-Mayo4bu-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8">
        <a:dk1>
          <a:srgbClr val="000000"/>
        </a:dk1>
        <a:lt1>
          <a:srgbClr val="FFFFFF"/>
        </a:lt1>
        <a:dk2>
          <a:srgbClr val="114EF6"/>
        </a:dk2>
        <a:lt2>
          <a:srgbClr val="FFFFFF"/>
        </a:lt2>
        <a:accent1>
          <a:srgbClr val="FFFF00"/>
        </a:accent1>
        <a:accent2>
          <a:srgbClr val="FF9900"/>
        </a:accent2>
        <a:accent3>
          <a:srgbClr val="AAB2FA"/>
        </a:accent3>
        <a:accent4>
          <a:srgbClr val="DADADA"/>
        </a:accent4>
        <a:accent5>
          <a:srgbClr val="FFFFAA"/>
        </a:accent5>
        <a:accent6>
          <a:srgbClr val="E78A00"/>
        </a:accent6>
        <a:hlink>
          <a:srgbClr val="FF6600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G-Mayo4bu-2002">
  <a:themeElements>
    <a:clrScheme name="1_CG-Mayo4bu-2002 8">
      <a:dk1>
        <a:srgbClr val="000000"/>
      </a:dk1>
      <a:lt1>
        <a:srgbClr val="FFFFFF"/>
      </a:lt1>
      <a:dk2>
        <a:srgbClr val="114EF6"/>
      </a:dk2>
      <a:lt2>
        <a:srgbClr val="FFFFFF"/>
      </a:lt2>
      <a:accent1>
        <a:srgbClr val="FFFF00"/>
      </a:accent1>
      <a:accent2>
        <a:srgbClr val="FF9900"/>
      </a:accent2>
      <a:accent3>
        <a:srgbClr val="AAB2FA"/>
      </a:accent3>
      <a:accent4>
        <a:srgbClr val="DADADA"/>
      </a:accent4>
      <a:accent5>
        <a:srgbClr val="FFFFAA"/>
      </a:accent5>
      <a:accent6>
        <a:srgbClr val="E78A00"/>
      </a:accent6>
      <a:hlink>
        <a:srgbClr val="FF6600"/>
      </a:hlink>
      <a:folHlink>
        <a:srgbClr val="99CCFF"/>
      </a:folHlink>
    </a:clrScheme>
    <a:fontScheme name="1_CG-Mayo4bu-200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G-Mayo4bu-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G-Mayo4bu-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8">
        <a:dk1>
          <a:srgbClr val="000000"/>
        </a:dk1>
        <a:lt1>
          <a:srgbClr val="FFFFFF"/>
        </a:lt1>
        <a:dk2>
          <a:srgbClr val="114EF6"/>
        </a:dk2>
        <a:lt2>
          <a:srgbClr val="FFFFFF"/>
        </a:lt2>
        <a:accent1>
          <a:srgbClr val="FFFF00"/>
        </a:accent1>
        <a:accent2>
          <a:srgbClr val="FF9900"/>
        </a:accent2>
        <a:accent3>
          <a:srgbClr val="AAB2FA"/>
        </a:accent3>
        <a:accent4>
          <a:srgbClr val="DADADA"/>
        </a:accent4>
        <a:accent5>
          <a:srgbClr val="FFFFAA"/>
        </a:accent5>
        <a:accent6>
          <a:srgbClr val="E78A00"/>
        </a:accent6>
        <a:hlink>
          <a:srgbClr val="FF6600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G-Mayo4bu-2002">
  <a:themeElements>
    <a:clrScheme name="1_CG-Mayo4bu-2002 8">
      <a:dk1>
        <a:srgbClr val="000000"/>
      </a:dk1>
      <a:lt1>
        <a:srgbClr val="FFFFFF"/>
      </a:lt1>
      <a:dk2>
        <a:srgbClr val="114EF6"/>
      </a:dk2>
      <a:lt2>
        <a:srgbClr val="FFFFFF"/>
      </a:lt2>
      <a:accent1>
        <a:srgbClr val="FFFF00"/>
      </a:accent1>
      <a:accent2>
        <a:srgbClr val="FF9900"/>
      </a:accent2>
      <a:accent3>
        <a:srgbClr val="AAB2FA"/>
      </a:accent3>
      <a:accent4>
        <a:srgbClr val="DADADA"/>
      </a:accent4>
      <a:accent5>
        <a:srgbClr val="FFFFAA"/>
      </a:accent5>
      <a:accent6>
        <a:srgbClr val="E78A00"/>
      </a:accent6>
      <a:hlink>
        <a:srgbClr val="FF6600"/>
      </a:hlink>
      <a:folHlink>
        <a:srgbClr val="99CCFF"/>
      </a:folHlink>
    </a:clrScheme>
    <a:fontScheme name="1_CG-Mayo4bu-200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G-Mayo4bu-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G-Mayo4bu-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-Mayo4bu-2002 8">
        <a:dk1>
          <a:srgbClr val="000000"/>
        </a:dk1>
        <a:lt1>
          <a:srgbClr val="FFFFFF"/>
        </a:lt1>
        <a:dk2>
          <a:srgbClr val="114EF6"/>
        </a:dk2>
        <a:lt2>
          <a:srgbClr val="FFFFFF"/>
        </a:lt2>
        <a:accent1>
          <a:srgbClr val="FFFF00"/>
        </a:accent1>
        <a:accent2>
          <a:srgbClr val="FF9900"/>
        </a:accent2>
        <a:accent3>
          <a:srgbClr val="AAB2FA"/>
        </a:accent3>
        <a:accent4>
          <a:srgbClr val="DADADA"/>
        </a:accent4>
        <a:accent5>
          <a:srgbClr val="FFFFAA"/>
        </a:accent5>
        <a:accent6>
          <a:srgbClr val="E78A00"/>
        </a:accent6>
        <a:hlink>
          <a:srgbClr val="FF6600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TEMPLATE_ESC_JUILLET 2015</Template>
  <TotalTime>32842</TotalTime>
  <Words>462</Words>
  <Application>Microsoft Office PowerPoint</Application>
  <PresentationFormat>‫הצגה על המסך (4:3)</PresentationFormat>
  <Paragraphs>136</Paragraphs>
  <Slides>30</Slides>
  <Notes>29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8</vt:i4>
      </vt:variant>
      <vt:variant>
        <vt:lpstr>כותרות שקופיות</vt:lpstr>
      </vt:variant>
      <vt:variant>
        <vt:i4>30</vt:i4>
      </vt:variant>
    </vt:vector>
  </HeadingPairs>
  <TitlesOfParts>
    <vt:vector size="49" baseType="lpstr">
      <vt:lpstr>Times New Roman</vt:lpstr>
      <vt:lpstr>Times-Italic</vt:lpstr>
      <vt:lpstr>Verdana</vt:lpstr>
      <vt:lpstr>Arial</vt:lpstr>
      <vt:lpstr>Tahoma</vt:lpstr>
      <vt:lpstr>MS PGothic</vt:lpstr>
      <vt:lpstr>Wingdings</vt:lpstr>
      <vt:lpstr>Symbol</vt:lpstr>
      <vt:lpstr>Garamond</vt:lpstr>
      <vt:lpstr>MS PGothic</vt:lpstr>
      <vt:lpstr>Calibri</vt:lpstr>
      <vt:lpstr>TEMPLATE_ESC_JUILLET 2015</vt:lpstr>
      <vt:lpstr>leviev heart center template2</vt:lpstr>
      <vt:lpstr>1_leviev heart center template2</vt:lpstr>
      <vt:lpstr>Rivaroxaban GMA slide template v2</vt:lpstr>
      <vt:lpstr>150424 Rivaroxaban GMA scientific template v2</vt:lpstr>
      <vt:lpstr>1_CG-Mayo4bu-2002</vt:lpstr>
      <vt:lpstr>2_CG-Mayo4bu-2002</vt:lpstr>
      <vt:lpstr>3_CG-Mayo4bu-2002</vt:lpstr>
      <vt:lpstr>Device Detected Atrial High-Rate Episodes: Management and Clinical Gaps in Evidence</vt:lpstr>
      <vt:lpstr> </vt:lpstr>
      <vt:lpstr> </vt:lpstr>
      <vt:lpstr> </vt:lpstr>
      <vt:lpstr> </vt:lpstr>
      <vt:lpstr> </vt:lpstr>
      <vt:lpstr>מצגת של PowerPoint</vt:lpstr>
      <vt:lpstr>Recommendations </vt:lpstr>
      <vt:lpstr> </vt:lpstr>
      <vt:lpstr>מצגת של PowerPoint</vt:lpstr>
      <vt:lpstr> Introduction</vt:lpstr>
      <vt:lpstr> Introduction</vt:lpstr>
      <vt:lpstr> % of AHRE</vt:lpstr>
      <vt:lpstr>SCAF and Subsequent AF</vt:lpstr>
      <vt:lpstr>מצגת של PowerPoint</vt:lpstr>
      <vt:lpstr>מצגת של PowerPoint</vt:lpstr>
      <vt:lpstr> ASSERT Trial</vt:lpstr>
      <vt:lpstr>Hazard ratio for thromboembolism reported in previous studies</vt:lpstr>
      <vt:lpstr> Strokes and AHRE</vt:lpstr>
      <vt:lpstr>Relationship of Atrial Tachy-arrhythmias, cerebrovascular events, and systemic emboli</vt:lpstr>
      <vt:lpstr>מצגת של PowerPoint</vt:lpstr>
      <vt:lpstr>מצגת של PowerPoint</vt:lpstr>
      <vt:lpstr>מצגת של PowerPoint</vt:lpstr>
      <vt:lpstr>מצגת של PowerPoint</vt:lpstr>
      <vt:lpstr>Summary </vt:lpstr>
      <vt:lpstr>Summary </vt:lpstr>
      <vt:lpstr> </vt:lpstr>
      <vt:lpstr>מצגת של PowerPoint</vt:lpstr>
      <vt:lpstr> </vt:lpstr>
      <vt:lpstr>Thank you  roy.beinart@sheba.health.gov.il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michaelgl</dc:creator>
  <cp:lastModifiedBy>דר' רועי בינרט</cp:lastModifiedBy>
  <cp:revision>447</cp:revision>
  <dcterms:created xsi:type="dcterms:W3CDTF">2015-07-11T08:41:49Z</dcterms:created>
  <dcterms:modified xsi:type="dcterms:W3CDTF">2019-11-28T20:12:17Z</dcterms:modified>
</cp:coreProperties>
</file>