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39" r:id="rId1"/>
    <p:sldMasterId id="2147483951" r:id="rId2"/>
  </p:sldMasterIdLst>
  <p:notesMasterIdLst>
    <p:notesMasterId r:id="rId31"/>
  </p:notesMasterIdLst>
  <p:handoutMasterIdLst>
    <p:handoutMasterId r:id="rId32"/>
  </p:handoutMasterIdLst>
  <p:sldIdLst>
    <p:sldId id="378" r:id="rId3"/>
    <p:sldId id="286" r:id="rId4"/>
    <p:sldId id="404" r:id="rId5"/>
    <p:sldId id="405" r:id="rId6"/>
    <p:sldId id="406" r:id="rId7"/>
    <p:sldId id="407" r:id="rId8"/>
    <p:sldId id="408" r:id="rId9"/>
    <p:sldId id="409" r:id="rId10"/>
    <p:sldId id="412" r:id="rId11"/>
    <p:sldId id="413" r:id="rId12"/>
    <p:sldId id="410" r:id="rId13"/>
    <p:sldId id="414" r:id="rId14"/>
    <p:sldId id="411" r:id="rId15"/>
    <p:sldId id="415" r:id="rId16"/>
    <p:sldId id="431" r:id="rId17"/>
    <p:sldId id="416" r:id="rId18"/>
    <p:sldId id="420" r:id="rId19"/>
    <p:sldId id="423" r:id="rId20"/>
    <p:sldId id="422" r:id="rId21"/>
    <p:sldId id="419" r:id="rId22"/>
    <p:sldId id="417" r:id="rId23"/>
    <p:sldId id="424" r:id="rId24"/>
    <p:sldId id="402" r:id="rId25"/>
    <p:sldId id="426" r:id="rId26"/>
    <p:sldId id="427" r:id="rId27"/>
    <p:sldId id="428" r:id="rId28"/>
    <p:sldId id="430" r:id="rId29"/>
    <p:sldId id="329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bea Asleh" initials="RA" lastIdx="1" clrIdx="0">
    <p:extLst>
      <p:ext uri="{19B8F6BF-5375-455C-9EA6-DF929625EA0E}">
        <p15:presenceInfo xmlns:p15="http://schemas.microsoft.com/office/powerpoint/2012/main" userId="548cba2b7212c4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66CCFF"/>
    <a:srgbClr val="FDF3E7"/>
    <a:srgbClr val="CCEC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8" autoAdjust="0"/>
    <p:restoredTop sz="94660"/>
  </p:normalViewPr>
  <p:slideViewPr>
    <p:cSldViewPr>
      <p:cViewPr varScale="1">
        <p:scale>
          <a:sx n="69" d="100"/>
          <a:sy n="69" d="100"/>
        </p:scale>
        <p:origin x="13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41E6D-CD67-4C2D-8586-4753D458D0E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8464B-88AD-4E76-932F-EC16A322D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44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body"/>
          </p:nvPr>
        </p:nvSpPr>
        <p:spPr>
          <a:xfrm>
            <a:off x="770403" y="5186473"/>
            <a:ext cx="6162869" cy="49132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0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43172" cy="54557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04" name="PlaceHolder 3"/>
          <p:cNvSpPr>
            <a:spLocks noGrp="1"/>
          </p:cNvSpPr>
          <p:nvPr>
            <p:ph type="dt"/>
          </p:nvPr>
        </p:nvSpPr>
        <p:spPr>
          <a:xfrm>
            <a:off x="4360503" y="0"/>
            <a:ext cx="3343172" cy="545574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05" name="PlaceHolder 4"/>
          <p:cNvSpPr>
            <a:spLocks noGrp="1"/>
          </p:cNvSpPr>
          <p:nvPr>
            <p:ph type="ftr"/>
          </p:nvPr>
        </p:nvSpPr>
        <p:spPr>
          <a:xfrm>
            <a:off x="0" y="10373337"/>
            <a:ext cx="3343172" cy="54557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06" name="PlaceHolder 5"/>
          <p:cNvSpPr>
            <a:spLocks noGrp="1"/>
          </p:cNvSpPr>
          <p:nvPr>
            <p:ph type="sldNum"/>
          </p:nvPr>
        </p:nvSpPr>
        <p:spPr>
          <a:xfrm>
            <a:off x="4360503" y="10373337"/>
            <a:ext cx="3343172" cy="545574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4F60124-586F-4572-AC52-0DDBC71EA97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620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12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7222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13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4094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14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5363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15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77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16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2497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17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1153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18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2775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19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1687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20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3810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22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877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3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3748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24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4769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25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4937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26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7880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27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050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4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075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5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72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6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973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7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422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8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42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9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2631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body"/>
          </p:nvPr>
        </p:nvSpPr>
        <p:spPr>
          <a:xfrm>
            <a:off x="679768" y="4715153"/>
            <a:ext cx="5437783" cy="4466596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3850589" y="9428743"/>
            <a:ext cx="2945302" cy="49594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/>
            <a:fld id="{2AC49DB2-87D1-4901-9231-9BD9567D0B0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11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717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3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700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t>11/16/16</a:t>
            </a:r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591235-DC5E-486A-A8DA-2314BB74AF7C}" type="slidenum">
              <a:rPr lang="en-US" sz="1200" b="0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b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93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700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t>11/16/16</a:t>
            </a:r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591235-DC5E-486A-A8DA-2314BB74AF7C}" type="slidenum">
              <a:rPr lang="en-US" sz="1200" b="0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b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046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849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700" b="0" strike="noStrike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11/16/16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B591235-DC5E-486A-A8DA-2314BB74AF7C}" type="slidenum">
              <a:rPr lang="en-US" sz="1200" b="0" strike="noStrike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982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700" b="0" strike="noStrike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11/16/16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B591235-DC5E-486A-A8DA-2314BB74AF7C}" type="slidenum">
              <a:rPr lang="en-US" sz="1200" b="0" strike="noStrike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46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700" b="0" strike="noStrike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11/16/16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B591235-DC5E-486A-A8DA-2314BB74AF7C}" type="slidenum">
              <a:rPr lang="en-US" sz="1200" b="0" strike="noStrike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71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700" b="0" strike="noStrike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11/16/16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B591235-DC5E-486A-A8DA-2314BB74AF7C}" type="slidenum">
              <a:rPr lang="en-US" sz="1200" b="0" strike="noStrike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4404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69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700" b="0" strike="noStrike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11/16/16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B591235-DC5E-486A-A8DA-2314BB74AF7C}" type="slidenum">
              <a:rPr lang="en-US" sz="1200" b="0" strike="noStrike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45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algn="r">
              <a:lnSpc>
                <a:spcPct val="100000"/>
              </a:lnSpc>
            </a:pPr>
            <a:r>
              <a:rPr lang="en-US" sz="700" b="0" strike="noStrike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11/16/16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6B591235-DC5E-486A-A8DA-2314BB74AF7C}" type="slidenum">
              <a:rPr lang="en-US" sz="1200" b="0" strike="noStrike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976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700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t>11/16/16</a:t>
            </a:r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591235-DC5E-486A-A8DA-2314BB74AF7C}" type="slidenum">
              <a:rPr lang="en-US" sz="1200" b="0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b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433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700" b="0" strike="noStrike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11/16/16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B591235-DC5E-486A-A8DA-2314BB74AF7C}" type="slidenum">
              <a:rPr lang="en-US" sz="1200" b="0" strike="noStrike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409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700" b="0" strike="noStrike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11/16/16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B591235-DC5E-486A-A8DA-2314BB74AF7C}" type="slidenum">
              <a:rPr lang="en-US" sz="1200" b="0" strike="noStrike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4482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700" b="0" strike="noStrike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11/16/16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6B591235-DC5E-486A-A8DA-2314BB74AF7C}" type="slidenum">
              <a:rPr lang="en-US" sz="1200" b="0" strike="noStrike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489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0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700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t>11/16/16</a:t>
            </a:r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591235-DC5E-486A-A8DA-2314BB74AF7C}" type="slidenum">
              <a:rPr lang="en-US" sz="1200" b="0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b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88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700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t>11/16/16</a:t>
            </a:r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591235-DC5E-486A-A8DA-2314BB74AF7C}" type="slidenum">
              <a:rPr lang="en-US" sz="1200" b="0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b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025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700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t>11/16/16</a:t>
            </a:r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591235-DC5E-486A-A8DA-2314BB74AF7C}" type="slidenum">
              <a:rPr lang="en-US" sz="1200" b="0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b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411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9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700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t>11/16/16</a:t>
            </a:r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591235-DC5E-486A-A8DA-2314BB74AF7C}" type="slidenum">
              <a:rPr lang="en-US" sz="1200" b="0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b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631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r>
              <a:rPr lang="en-US" sz="700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t>11/16/16</a:t>
            </a:r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6B591235-DC5E-486A-A8DA-2314BB74AF7C}" type="slidenum">
              <a:rPr lang="en-US" sz="1200" b="0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b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15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700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t>11/16/16</a:t>
            </a:r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B591235-DC5E-486A-A8DA-2314BB74AF7C}" type="slidenum">
              <a:rPr lang="en-US" sz="1200" b="0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b="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972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700" b="0" strike="noStrike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11/16/16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ED5A58C7-D33D-4637-B8E7-91597421FD0C}" type="slidenum">
              <a:rPr lang="en-US" sz="1200" b="0" strike="noStrike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83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700" b="0" strike="noStrike" spc="-1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11/16/16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ED5A58C7-D33D-4637-B8E7-91597421FD0C}" type="slidenum">
              <a:rPr lang="en-US" sz="1200" b="0" strike="noStrike" spc="-1" smtClean="0">
                <a:solidFill>
                  <a:srgbClr val="4E94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95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B92C1-4C03-4E76-A01B-A4B608D67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113" y="914400"/>
            <a:ext cx="8269773" cy="26746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0070C0"/>
                </a:solidFill>
                <a:latin typeface="Georgia" panose="02040502050405020303" pitchFamily="18" charset="0"/>
              </a:rPr>
              <a:t>Arrhythmia Management in Patients With Left Ventricular Assist Devices</a:t>
            </a:r>
            <a:endParaRPr lang="da-DK" sz="4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495800"/>
            <a:ext cx="47902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Rabea Asleh MD PhD MHA FACC</a:t>
            </a:r>
          </a:p>
          <a:p>
            <a:r>
              <a:rPr lang="en-US" sz="2000" dirty="0">
                <a:latin typeface="Georgia" panose="02040502050405020303" pitchFamily="18" charset="0"/>
              </a:rPr>
              <a:t>Director, Heart Failure Unit</a:t>
            </a:r>
          </a:p>
          <a:p>
            <a:r>
              <a:rPr lang="en-US" sz="2000" dirty="0">
                <a:latin typeface="Georgia" panose="02040502050405020303" pitchFamily="18" charset="0"/>
              </a:rPr>
              <a:t>Hadassah University Medical Center</a:t>
            </a:r>
          </a:p>
          <a:p>
            <a:r>
              <a:rPr lang="en-US" sz="2000" dirty="0">
                <a:latin typeface="Georgia" panose="02040502050405020303" pitchFamily="18" charset="0"/>
              </a:rPr>
              <a:t>Jerusalem, Israel                                                     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95033" y="5943600"/>
            <a:ext cx="10326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28.11.2019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3"/>
          <a:stretch/>
        </p:blipFill>
        <p:spPr>
          <a:xfrm>
            <a:off x="0" y="237451"/>
            <a:ext cx="2590800" cy="8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4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23"/>
          <p:cNvSpPr/>
          <p:nvPr/>
        </p:nvSpPr>
        <p:spPr>
          <a:xfrm>
            <a:off x="2479677" y="4159252"/>
            <a:ext cx="1254125" cy="1470025"/>
          </a:xfrm>
          <a:custGeom>
            <a:avLst/>
            <a:gdLst>
              <a:gd name="connsiteX0" fmla="*/ 1672167 w 1672167"/>
              <a:gd name="connsiteY0" fmla="*/ 1960033 h 1960033"/>
              <a:gd name="connsiteX1" fmla="*/ 160867 w 1672167"/>
              <a:gd name="connsiteY1" fmla="*/ 1261533 h 1960033"/>
              <a:gd name="connsiteX2" fmla="*/ 706967 w 1672167"/>
              <a:gd name="connsiteY2" fmla="*/ 182033 h 1960033"/>
              <a:gd name="connsiteX3" fmla="*/ 745067 w 1672167"/>
              <a:gd name="connsiteY3" fmla="*/ 169333 h 196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167" h="1960033">
                <a:moveTo>
                  <a:pt x="1672167" y="1960033"/>
                </a:moveTo>
                <a:cubicBezTo>
                  <a:pt x="996950" y="1758949"/>
                  <a:pt x="321734" y="1557866"/>
                  <a:pt x="160867" y="1261533"/>
                </a:cubicBezTo>
                <a:cubicBezTo>
                  <a:pt x="0" y="965200"/>
                  <a:pt x="609600" y="364066"/>
                  <a:pt x="706967" y="182033"/>
                </a:cubicBezTo>
                <a:cubicBezTo>
                  <a:pt x="804334" y="0"/>
                  <a:pt x="774700" y="84666"/>
                  <a:pt x="745067" y="169333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2" name="Ellipse 14"/>
          <p:cNvSpPr/>
          <p:nvPr/>
        </p:nvSpPr>
        <p:spPr>
          <a:xfrm>
            <a:off x="4617653" y="3575585"/>
            <a:ext cx="729843" cy="7231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2100" dirty="0">
                <a:solidFill>
                  <a:schemeClr val="tx1"/>
                </a:solidFill>
              </a:rPr>
              <a:t>LV</a:t>
            </a:r>
          </a:p>
        </p:txBody>
      </p:sp>
      <p:sp>
        <p:nvSpPr>
          <p:cNvPr id="3" name="Ellipse 15"/>
          <p:cNvSpPr/>
          <p:nvPr/>
        </p:nvSpPr>
        <p:spPr>
          <a:xfrm>
            <a:off x="2601860" y="3537013"/>
            <a:ext cx="1160051" cy="112844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dirty="0"/>
              <a:t>  RV</a:t>
            </a:r>
          </a:p>
        </p:txBody>
      </p:sp>
      <p:sp>
        <p:nvSpPr>
          <p:cNvPr id="4" name="Rektangel 16"/>
          <p:cNvSpPr/>
          <p:nvPr/>
        </p:nvSpPr>
        <p:spPr>
          <a:xfrm>
            <a:off x="4025109" y="1910691"/>
            <a:ext cx="1674186" cy="6288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sz="2100" dirty="0"/>
          </a:p>
          <a:p>
            <a:pPr algn="ctr"/>
            <a:r>
              <a:rPr lang="da-DK" sz="2100" dirty="0"/>
              <a:t>Lungs</a:t>
            </a:r>
          </a:p>
          <a:p>
            <a:pPr algn="ctr"/>
            <a:endParaRPr lang="da-DK" sz="2100" dirty="0"/>
          </a:p>
        </p:txBody>
      </p:sp>
      <p:sp>
        <p:nvSpPr>
          <p:cNvPr id="5" name="Kombinationstegning 21"/>
          <p:cNvSpPr/>
          <p:nvPr/>
        </p:nvSpPr>
        <p:spPr>
          <a:xfrm>
            <a:off x="4143376" y="3289302"/>
            <a:ext cx="2090738" cy="2339975"/>
          </a:xfrm>
          <a:custGeom>
            <a:avLst/>
            <a:gdLst>
              <a:gd name="connsiteX0" fmla="*/ 0 w 2787650"/>
              <a:gd name="connsiteY0" fmla="*/ 618067 h 3119967"/>
              <a:gd name="connsiteX1" fmla="*/ 1270000 w 2787650"/>
              <a:gd name="connsiteY1" fmla="*/ 8467 h 3119967"/>
              <a:gd name="connsiteX2" fmla="*/ 2489200 w 2787650"/>
              <a:gd name="connsiteY2" fmla="*/ 567267 h 3119967"/>
              <a:gd name="connsiteX3" fmla="*/ 2755900 w 2787650"/>
              <a:gd name="connsiteY3" fmla="*/ 1659467 h 3119967"/>
              <a:gd name="connsiteX4" fmla="*/ 2298700 w 2787650"/>
              <a:gd name="connsiteY4" fmla="*/ 2802467 h 3119967"/>
              <a:gd name="connsiteX5" fmla="*/ 990600 w 2787650"/>
              <a:gd name="connsiteY5" fmla="*/ 3119967 h 3119967"/>
              <a:gd name="connsiteX6" fmla="*/ 990600 w 2787650"/>
              <a:gd name="connsiteY6" fmla="*/ 3119967 h 311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7650" h="3119967">
                <a:moveTo>
                  <a:pt x="0" y="618067"/>
                </a:moveTo>
                <a:cubicBezTo>
                  <a:pt x="427566" y="317500"/>
                  <a:pt x="855133" y="16934"/>
                  <a:pt x="1270000" y="8467"/>
                </a:cubicBezTo>
                <a:cubicBezTo>
                  <a:pt x="1684867" y="0"/>
                  <a:pt x="2241550" y="292100"/>
                  <a:pt x="2489200" y="567267"/>
                </a:cubicBezTo>
                <a:cubicBezTo>
                  <a:pt x="2736850" y="842434"/>
                  <a:pt x="2787650" y="1286934"/>
                  <a:pt x="2755900" y="1659467"/>
                </a:cubicBezTo>
                <a:cubicBezTo>
                  <a:pt x="2724150" y="2032000"/>
                  <a:pt x="2592917" y="2559050"/>
                  <a:pt x="2298700" y="2802467"/>
                </a:cubicBezTo>
                <a:cubicBezTo>
                  <a:pt x="2004483" y="3045884"/>
                  <a:pt x="990600" y="3119967"/>
                  <a:pt x="990600" y="3119967"/>
                </a:cubicBezTo>
                <a:lnTo>
                  <a:pt x="990600" y="3119967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sp>
        <p:nvSpPr>
          <p:cNvPr id="6" name="Rektangel 22"/>
          <p:cNvSpPr/>
          <p:nvPr/>
        </p:nvSpPr>
        <p:spPr>
          <a:xfrm>
            <a:off x="3667842" y="5330255"/>
            <a:ext cx="1585586" cy="5400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/>
              <a:t>Body</a:t>
            </a:r>
            <a:r>
              <a:rPr lang="da-DK" sz="1350" dirty="0"/>
              <a:t> /</a:t>
            </a:r>
            <a:r>
              <a:rPr lang="da-DK" dirty="0"/>
              <a:t>organs</a:t>
            </a:r>
          </a:p>
        </p:txBody>
      </p:sp>
      <p:cxnSp>
        <p:nvCxnSpPr>
          <p:cNvPr id="8" name="Lige pilforbindelse 25"/>
          <p:cNvCxnSpPr>
            <a:stCxn id="4" idx="2"/>
          </p:cNvCxnSpPr>
          <p:nvPr/>
        </p:nvCxnSpPr>
        <p:spPr>
          <a:xfrm>
            <a:off x="4862202" y="2539507"/>
            <a:ext cx="273356" cy="105151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27"/>
          <p:cNvCxnSpPr/>
          <p:nvPr/>
        </p:nvCxnSpPr>
        <p:spPr>
          <a:xfrm rot="5400000" flipH="1" flipV="1">
            <a:off x="3383868" y="3158970"/>
            <a:ext cx="594066" cy="378042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32"/>
          <p:cNvCxnSpPr/>
          <p:nvPr/>
        </p:nvCxnSpPr>
        <p:spPr>
          <a:xfrm>
            <a:off x="5652120" y="3429000"/>
            <a:ext cx="270030" cy="16201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lede 2">
            <a:extLst>
              <a:ext uri="{FF2B5EF4-FFF2-40B4-BE49-F238E27FC236}">
                <a16:creationId xmlns:a16="http://schemas.microsoft.com/office/drawing/2014/main" id="{7EB37FFF-593B-4CF3-BDF0-46D58861F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83" y="3061794"/>
            <a:ext cx="1391885" cy="105971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7695" y="1173321"/>
            <a:ext cx="4662597" cy="4379368"/>
            <a:chOff x="297695" y="1173321"/>
            <a:chExt cx="4662597" cy="4379368"/>
          </a:xfrm>
        </p:grpSpPr>
        <p:grpSp>
          <p:nvGrpSpPr>
            <p:cNvPr id="13" name="Group 12"/>
            <p:cNvGrpSpPr/>
            <p:nvPr/>
          </p:nvGrpSpPr>
          <p:grpSpPr>
            <a:xfrm>
              <a:off x="689482" y="2142222"/>
              <a:ext cx="4270810" cy="3410467"/>
              <a:chOff x="689482" y="2142222"/>
              <a:chExt cx="4270810" cy="3410467"/>
            </a:xfrm>
          </p:grpSpPr>
          <p:sp>
            <p:nvSpPr>
              <p:cNvPr id="15" name="Pil: højre 3">
                <a:extLst>
                  <a:ext uri="{FF2B5EF4-FFF2-40B4-BE49-F238E27FC236}">
                    <a16:creationId xmlns:a16="http://schemas.microsoft.com/office/drawing/2014/main" id="{96BF30B3-C649-4A5F-B942-BD34312D546C}"/>
                  </a:ext>
                </a:extLst>
              </p:cNvPr>
              <p:cNvSpPr/>
              <p:nvPr/>
            </p:nvSpPr>
            <p:spPr>
              <a:xfrm rot="21065454">
                <a:off x="2512069" y="2378731"/>
                <a:ext cx="1519874" cy="241866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350"/>
              </a:p>
            </p:txBody>
          </p:sp>
          <p:sp>
            <p:nvSpPr>
              <p:cNvPr id="16" name="Pil: højre 17">
                <a:extLst>
                  <a:ext uri="{FF2B5EF4-FFF2-40B4-BE49-F238E27FC236}">
                    <a16:creationId xmlns:a16="http://schemas.microsoft.com/office/drawing/2014/main" id="{A774BD3F-1A3C-4A8E-9470-EEDF784E760A}"/>
                  </a:ext>
                </a:extLst>
              </p:cNvPr>
              <p:cNvSpPr/>
              <p:nvPr/>
            </p:nvSpPr>
            <p:spPr>
              <a:xfrm rot="533571">
                <a:off x="2531010" y="2558760"/>
                <a:ext cx="2429282" cy="219910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350"/>
              </a:p>
            </p:txBody>
          </p:sp>
          <p:sp>
            <p:nvSpPr>
              <p:cNvPr id="17" name="Pil: højre 18">
                <a:extLst>
                  <a:ext uri="{FF2B5EF4-FFF2-40B4-BE49-F238E27FC236}">
                    <a16:creationId xmlns:a16="http://schemas.microsoft.com/office/drawing/2014/main" id="{5E3AC5B1-755A-4985-AEE7-6B7E338A7494}"/>
                  </a:ext>
                </a:extLst>
              </p:cNvPr>
              <p:cNvSpPr/>
              <p:nvPr/>
            </p:nvSpPr>
            <p:spPr>
              <a:xfrm rot="2529672">
                <a:off x="2447022" y="2923543"/>
                <a:ext cx="1282246" cy="199448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350"/>
              </a:p>
            </p:txBody>
          </p:sp>
          <p:sp>
            <p:nvSpPr>
              <p:cNvPr id="18" name="Tekstfelt 4">
                <a:extLst>
                  <a:ext uri="{FF2B5EF4-FFF2-40B4-BE49-F238E27FC236}">
                    <a16:creationId xmlns:a16="http://schemas.microsoft.com/office/drawing/2014/main" id="{B21ACF8C-4C98-483D-8A74-9335A4F881C7}"/>
                  </a:ext>
                </a:extLst>
              </p:cNvPr>
              <p:cNvSpPr txBox="1"/>
              <p:nvPr/>
            </p:nvSpPr>
            <p:spPr>
              <a:xfrm>
                <a:off x="1853260" y="2142222"/>
                <a:ext cx="906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400" dirty="0"/>
                  <a:t>PVR</a:t>
                </a:r>
              </a:p>
            </p:txBody>
          </p:sp>
          <p:sp>
            <p:nvSpPr>
              <p:cNvPr id="19" name="Pil: højre 6">
                <a:extLst>
                  <a:ext uri="{FF2B5EF4-FFF2-40B4-BE49-F238E27FC236}">
                    <a16:creationId xmlns:a16="http://schemas.microsoft.com/office/drawing/2014/main" id="{16F9212B-5513-48B4-8917-BFC9548ACB26}"/>
                  </a:ext>
                </a:extLst>
              </p:cNvPr>
              <p:cNvSpPr/>
              <p:nvPr/>
            </p:nvSpPr>
            <p:spPr>
              <a:xfrm rot="20395060">
                <a:off x="1298347" y="5115504"/>
                <a:ext cx="1253613" cy="239139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350"/>
              </a:p>
            </p:txBody>
          </p:sp>
          <p:sp>
            <p:nvSpPr>
              <p:cNvPr id="20" name="Tekstfelt 7">
                <a:extLst>
                  <a:ext uri="{FF2B5EF4-FFF2-40B4-BE49-F238E27FC236}">
                    <a16:creationId xmlns:a16="http://schemas.microsoft.com/office/drawing/2014/main" id="{D4BE7A39-C509-4DD8-BDCC-A9643623C305}"/>
                  </a:ext>
                </a:extLst>
              </p:cNvPr>
              <p:cNvSpPr txBox="1"/>
              <p:nvPr/>
            </p:nvSpPr>
            <p:spPr>
              <a:xfrm>
                <a:off x="689482" y="5091024"/>
                <a:ext cx="1075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400" dirty="0"/>
                  <a:t>CVP</a:t>
                </a:r>
              </a:p>
            </p:txBody>
          </p:sp>
        </p:grpSp>
        <p:sp>
          <p:nvSpPr>
            <p:cNvPr id="14" name="Tekstfelt 8">
              <a:extLst>
                <a:ext uri="{FF2B5EF4-FFF2-40B4-BE49-F238E27FC236}">
                  <a16:creationId xmlns:a16="http://schemas.microsoft.com/office/drawing/2014/main" id="{A1157D99-3AED-4D76-AA96-9D25D93A9018}"/>
                </a:ext>
              </a:extLst>
            </p:cNvPr>
            <p:cNvSpPr txBox="1"/>
            <p:nvPr/>
          </p:nvSpPr>
          <p:spPr>
            <a:xfrm>
              <a:off x="297695" y="1173321"/>
              <a:ext cx="32549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dirty="0"/>
                <a:t>		          </a:t>
              </a:r>
              <a:endParaRPr lang="da-DK" sz="1600" b="1" u="sng" dirty="0"/>
            </a:p>
            <a:p>
              <a:r>
                <a:rPr lang="da-DK" sz="1600" b="1" dirty="0"/>
                <a:t>Pulmonary blood flow ~  CVP/PVR       </a:t>
              </a:r>
            </a:p>
          </p:txBody>
        </p:sp>
      </p:grpSp>
      <p:sp>
        <p:nvSpPr>
          <p:cNvPr id="21" name="Plaque 20"/>
          <p:cNvSpPr/>
          <p:nvPr/>
        </p:nvSpPr>
        <p:spPr>
          <a:xfrm>
            <a:off x="4007255" y="3696711"/>
            <a:ext cx="610398" cy="568213"/>
          </a:xfrm>
          <a:prstGeom prst="plaque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84995" y="3796151"/>
            <a:ext cx="88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LVAD</a:t>
            </a:r>
          </a:p>
        </p:txBody>
      </p:sp>
      <p:pic>
        <p:nvPicPr>
          <p:cNvPr id="23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1066800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Shape 1"/>
          <p:cNvSpPr txBox="1"/>
          <p:nvPr/>
        </p:nvSpPr>
        <p:spPr>
          <a:xfrm>
            <a:off x="547255" y="-53340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LVAD and Ventricular Arrhythmias</a:t>
            </a:r>
          </a:p>
        </p:txBody>
      </p:sp>
    </p:spTree>
    <p:extLst>
      <p:ext uri="{BB962C8B-B14F-4D97-AF65-F5344CB8AC3E}">
        <p14:creationId xmlns:p14="http://schemas.microsoft.com/office/powerpoint/2010/main" val="1386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507505" y="762000"/>
            <a:ext cx="7826760" cy="2248473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powerful predictor is having VT/VF before LVAD support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association with mortality is not consistent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observational studies showed association with worse survival (</a:t>
            </a:r>
            <a:r>
              <a:rPr lang="da-DK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causative versus a serogate marker of sicker patients ??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buClr>
                <a:srgbClr val="C00000"/>
              </a:buClr>
              <a:buSzPct val="1210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838200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/>
          <p:cNvSpPr txBox="1"/>
          <p:nvPr/>
        </p:nvSpPr>
        <p:spPr>
          <a:xfrm>
            <a:off x="547255" y="-68580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LVAD and Ventricular Arrhythmias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6800" y="2971800"/>
            <a:ext cx="6767945" cy="2976418"/>
            <a:chOff x="533400" y="2390774"/>
            <a:chExt cx="7696200" cy="35528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743200"/>
              <a:ext cx="3560618" cy="3200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885" y="2743202"/>
              <a:ext cx="3808715" cy="3200399"/>
            </a:xfrm>
            <a:prstGeom prst="rect">
              <a:avLst/>
            </a:prstGeom>
          </p:spPr>
        </p:pic>
        <p:sp>
          <p:nvSpPr>
            <p:cNvPr id="10" name="Text Box 1"/>
            <p:cNvSpPr txBox="1">
              <a:spLocks noChangeArrowheads="1"/>
            </p:cNvSpPr>
            <p:nvPr/>
          </p:nvSpPr>
          <p:spPr bwMode="auto">
            <a:xfrm>
              <a:off x="1858663" y="2390774"/>
              <a:ext cx="1801998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 Events</a:t>
              </a:r>
            </a:p>
          </p:txBody>
        </p:sp>
        <p:sp>
          <p:nvSpPr>
            <p:cNvPr id="11" name="Text Box 1"/>
            <p:cNvSpPr txBox="1">
              <a:spLocks noChangeArrowheads="1"/>
            </p:cNvSpPr>
            <p:nvPr/>
          </p:nvSpPr>
          <p:spPr bwMode="auto">
            <a:xfrm>
              <a:off x="5905773" y="2390774"/>
              <a:ext cx="1801998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Survival</a:t>
              </a:r>
            </a:p>
          </p:txBody>
        </p:sp>
      </p:grpSp>
      <p:sp>
        <p:nvSpPr>
          <p:cNvPr id="12" name="Tekstfelt 5">
            <a:extLst>
              <a:ext uri="{FF2B5EF4-FFF2-40B4-BE49-F238E27FC236}">
                <a16:creationId xmlns:a16="http://schemas.microsoft.com/office/drawing/2014/main" id="{93EA835E-19F6-4899-B2B4-EEED9C1D2AA7}"/>
              </a:ext>
            </a:extLst>
          </p:cNvPr>
          <p:cNvSpPr txBox="1"/>
          <p:nvPr/>
        </p:nvSpPr>
        <p:spPr>
          <a:xfrm>
            <a:off x="3657600" y="6034585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 et al. JACC 2013</a:t>
            </a:r>
          </a:p>
        </p:txBody>
      </p:sp>
    </p:spTree>
    <p:extLst>
      <p:ext uri="{BB962C8B-B14F-4D97-AF65-F5344CB8AC3E}">
        <p14:creationId xmlns:p14="http://schemas.microsoft.com/office/powerpoint/2010/main" val="384775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838200" y="1295400"/>
            <a:ext cx="6252742" cy="3132622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VT/VF in most patients will lead to shock in awake patients</a:t>
            </a:r>
          </a:p>
          <a:p>
            <a:pPr algn="just">
              <a:buClr>
                <a:srgbClr val="C00000"/>
              </a:buClr>
              <a:buSzPct val="121000"/>
            </a:pPr>
            <a:endParaRPr lang="da-D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patients with ICDs have their shock therapy turned on? </a:t>
            </a:r>
          </a:p>
          <a:p>
            <a:pPr marL="742950" lvl="1" indent="-28575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If yes, how should it be programmed?</a:t>
            </a:r>
          </a:p>
          <a:p>
            <a:pPr lvl="1" algn="just">
              <a:buClr>
                <a:srgbClr val="C00000"/>
              </a:buClr>
              <a:buSzPct val="121000"/>
            </a:pPr>
            <a:endParaRPr lang="da-D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patients without ICD have an ICD implanted?</a:t>
            </a:r>
          </a:p>
          <a:p>
            <a:pPr algn="just">
              <a:buClr>
                <a:srgbClr val="C00000"/>
              </a:buClr>
              <a:buSzPct val="121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838200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/>
          <p:cNvSpPr txBox="1"/>
          <p:nvPr/>
        </p:nvSpPr>
        <p:spPr>
          <a:xfrm>
            <a:off x="547255" y="-68580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ICD in Patients With LVAD </a:t>
            </a:r>
          </a:p>
        </p:txBody>
      </p:sp>
    </p:spTree>
    <p:extLst>
      <p:ext uri="{BB962C8B-B14F-4D97-AF65-F5344CB8AC3E}">
        <p14:creationId xmlns:p14="http://schemas.microsoft.com/office/powerpoint/2010/main" val="339165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304800" y="1090673"/>
            <a:ext cx="8562109" cy="1952787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propensity score–matched comparison of 2209 patients with a CF-LVAD from the </a:t>
            </a:r>
            <a:r>
              <a:rPr lang="en-US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INTERMACS registry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and without an active ICD 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ICD was associated with an increased mortality risk (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HR, 1.20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P=0.013) and an increased risk of unexpected death during LVAD support (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HR, 1.33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P=0.03).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51804" y="1067813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93" y="3185545"/>
            <a:ext cx="3861568" cy="2733226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11" name="Tekstfelt 5">
            <a:extLst>
              <a:ext uri="{FF2B5EF4-FFF2-40B4-BE49-F238E27FC236}">
                <a16:creationId xmlns:a16="http://schemas.microsoft.com/office/drawing/2014/main" id="{93EA835E-19F6-4899-B2B4-EEED9C1D2AA7}"/>
              </a:ext>
            </a:extLst>
          </p:cNvPr>
          <p:cNvSpPr txBox="1"/>
          <p:nvPr/>
        </p:nvSpPr>
        <p:spPr>
          <a:xfrm>
            <a:off x="3480954" y="6019800"/>
            <a:ext cx="253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Clerkin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KJ et al. JACC HF 2017</a:t>
            </a:r>
          </a:p>
        </p:txBody>
      </p:sp>
      <p:sp>
        <p:nvSpPr>
          <p:cNvPr id="12" name="TextShape 1"/>
          <p:cNvSpPr txBox="1"/>
          <p:nvPr/>
        </p:nvSpPr>
        <p:spPr>
          <a:xfrm>
            <a:off x="547255" y="-60924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ICD in Patients With LVAD </a:t>
            </a:r>
          </a:p>
        </p:txBody>
      </p:sp>
    </p:spTree>
    <p:extLst>
      <p:ext uri="{BB962C8B-B14F-4D97-AF65-F5344CB8AC3E}">
        <p14:creationId xmlns:p14="http://schemas.microsoft.com/office/powerpoint/2010/main" val="43732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304800" y="866613"/>
            <a:ext cx="8562109" cy="1952787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retrospective analysis of 937 patients with P-LVAD (60%) or CF-LVAD (40%) with and without an active ICD 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 use was associated with a significant reduction in mortality in LVAD patients, however, this effect was not significant in patients with CF-LVADs</a:t>
            </a: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944881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felt 5">
            <a:extLst>
              <a:ext uri="{FF2B5EF4-FFF2-40B4-BE49-F238E27FC236}">
                <a16:creationId xmlns:a16="http://schemas.microsoft.com/office/drawing/2014/main" id="{93EA835E-19F6-4899-B2B4-EEED9C1D2AA7}"/>
              </a:ext>
            </a:extLst>
          </p:cNvPr>
          <p:cNvSpPr txBox="1"/>
          <p:nvPr/>
        </p:nvSpPr>
        <p:spPr>
          <a:xfrm>
            <a:off x="3480954" y="6019800"/>
            <a:ext cx="253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Kairav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 et al. JACC HF 2016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2" y="3374136"/>
            <a:ext cx="4114800" cy="2624328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98" y="2874264"/>
            <a:ext cx="3963010" cy="312420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14" name="TextShape 1"/>
          <p:cNvSpPr txBox="1"/>
          <p:nvPr/>
        </p:nvSpPr>
        <p:spPr>
          <a:xfrm>
            <a:off x="547255" y="-60924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ICD in Patients With LVAD </a:t>
            </a:r>
          </a:p>
        </p:txBody>
      </p:sp>
    </p:spTree>
    <p:extLst>
      <p:ext uri="{BB962C8B-B14F-4D97-AF65-F5344CB8AC3E}">
        <p14:creationId xmlns:p14="http://schemas.microsoft.com/office/powerpoint/2010/main" val="1787098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304800" y="866613"/>
            <a:ext cx="8291945" cy="1952787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Meta-analysis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ICD use was NOT associated with a significant reduction in mortality in CF-LVAD patients and those implanted an ICD post CF-LVADs.</a:t>
            </a: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944881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felt 5">
            <a:extLst>
              <a:ext uri="{FF2B5EF4-FFF2-40B4-BE49-F238E27FC236}">
                <a16:creationId xmlns:a16="http://schemas.microsoft.com/office/drawing/2014/main" id="{93EA835E-19F6-4899-B2B4-EEED9C1D2AA7}"/>
              </a:ext>
            </a:extLst>
          </p:cNvPr>
          <p:cNvSpPr txBox="1"/>
          <p:nvPr/>
        </p:nvSpPr>
        <p:spPr>
          <a:xfrm>
            <a:off x="4090554" y="6019800"/>
            <a:ext cx="3910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Elkaryoni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et al.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Europace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2019</a:t>
            </a:r>
          </a:p>
        </p:txBody>
      </p:sp>
      <p:sp>
        <p:nvSpPr>
          <p:cNvPr id="14" name="TextShape 1"/>
          <p:cNvSpPr txBox="1"/>
          <p:nvPr/>
        </p:nvSpPr>
        <p:spPr>
          <a:xfrm>
            <a:off x="547255" y="-60924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ICD in Patients With LVAD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B725D-3B2D-4161-A922-3E7860F05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469" y="1792312"/>
            <a:ext cx="5542331" cy="2339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BC08FB-4ED4-43FF-B14D-B3AF0B138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913" y="4127778"/>
            <a:ext cx="6333887" cy="19391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E2D857-CD8E-4011-8105-C5440FC556BC}"/>
              </a:ext>
            </a:extLst>
          </p:cNvPr>
          <p:cNvSpPr/>
          <p:nvPr/>
        </p:nvSpPr>
        <p:spPr>
          <a:xfrm>
            <a:off x="236153" y="2341927"/>
            <a:ext cx="26594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All-cause mortality in &gt;6400 patients supported by CF-LVADs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2E1DE2-04F9-448A-B343-50B89D45C569}"/>
              </a:ext>
            </a:extLst>
          </p:cNvPr>
          <p:cNvSpPr/>
          <p:nvPr/>
        </p:nvSpPr>
        <p:spPr>
          <a:xfrm>
            <a:off x="365436" y="4572000"/>
            <a:ext cx="2377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All-cause mortality </a:t>
            </a:r>
          </a:p>
          <a:p>
            <a:pPr algn="ctr"/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ICD implanted post CF-LVADs</a:t>
            </a:r>
          </a:p>
        </p:txBody>
      </p:sp>
    </p:spTree>
    <p:extLst>
      <p:ext uri="{BB962C8B-B14F-4D97-AF65-F5344CB8AC3E}">
        <p14:creationId xmlns:p14="http://schemas.microsoft.com/office/powerpoint/2010/main" val="34787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304801" y="838200"/>
            <a:ext cx="8305800" cy="2359031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propensity-Score analysis of 448 patients with CF-LVAD (European PCHF-VAD registry)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VAs post‐LVAD was a strong predictor of all‐cause and CV mortality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 use was associated with a significant improvement in survival</a:t>
            </a: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868681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felt 5">
            <a:extLst>
              <a:ext uri="{FF2B5EF4-FFF2-40B4-BE49-F238E27FC236}">
                <a16:creationId xmlns:a16="http://schemas.microsoft.com/office/drawing/2014/main" id="{93EA835E-19F6-4899-B2B4-EEED9C1D2AA7}"/>
              </a:ext>
            </a:extLst>
          </p:cNvPr>
          <p:cNvSpPr txBox="1"/>
          <p:nvPr/>
        </p:nvSpPr>
        <p:spPr>
          <a:xfrm>
            <a:off x="2940003" y="6019800"/>
            <a:ext cx="3003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Cikes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et al.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Heart Fail. 2019</a:t>
            </a:r>
          </a:p>
        </p:txBody>
      </p:sp>
      <p:sp>
        <p:nvSpPr>
          <p:cNvPr id="14" name="TextShape 1"/>
          <p:cNvSpPr txBox="1"/>
          <p:nvPr/>
        </p:nvSpPr>
        <p:spPr>
          <a:xfrm>
            <a:off x="547255" y="-60924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ICD in Patients With LVAD </a:t>
            </a:r>
          </a:p>
        </p:txBody>
      </p:sp>
      <p:pic>
        <p:nvPicPr>
          <p:cNvPr id="1026" name="Picture 2" descr="EJHF-1568-FIG-0002-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649" y="3124200"/>
            <a:ext cx="4731951" cy="272637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05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290945" y="1097281"/>
            <a:ext cx="8305800" cy="1188719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randomized to standard ICD programming versus Ultra-conservative ICD programming strategy utilizing maximal allowable intervals to detection in the VF and VT zones with use of ATP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1097281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felt 5">
            <a:extLst>
              <a:ext uri="{FF2B5EF4-FFF2-40B4-BE49-F238E27FC236}">
                <a16:creationId xmlns:a16="http://schemas.microsoft.com/office/drawing/2014/main" id="{93EA835E-19F6-4899-B2B4-EEED9C1D2AA7}"/>
              </a:ext>
            </a:extLst>
          </p:cNvPr>
          <p:cNvSpPr txBox="1"/>
          <p:nvPr/>
        </p:nvSpPr>
        <p:spPr>
          <a:xfrm>
            <a:off x="3070201" y="5929706"/>
            <a:ext cx="3003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Richardson TD et al. JAHA. 2018</a:t>
            </a:r>
          </a:p>
        </p:txBody>
      </p:sp>
      <p:sp>
        <p:nvSpPr>
          <p:cNvPr id="14" name="TextShape 1"/>
          <p:cNvSpPr txBox="1"/>
          <p:nvPr/>
        </p:nvSpPr>
        <p:spPr>
          <a:xfrm>
            <a:off x="533400" y="-38100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8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What about leaving the ICD shock therapy ON but programing it very conservatively</a:t>
            </a:r>
            <a:endParaRPr lang="en-US" sz="28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BB60E-0279-4278-BFE2-9C2A35CC9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0" y="2667000"/>
            <a:ext cx="4031780" cy="2854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836698-ECB9-4DA8-A16A-2A54A11D70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49" y="2780458"/>
            <a:ext cx="4696587" cy="28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723900" y="1371600"/>
            <a:ext cx="8115300" cy="3132622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ICD: </a:t>
            </a:r>
            <a:r>
              <a:rPr lang="da-DK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 shock function on/ Discuss with patient</a:t>
            </a: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without ICD and pre-LVAD burden of VT/VF: </a:t>
            </a:r>
            <a:r>
              <a:rPr lang="da-DK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ICD</a:t>
            </a: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da-DK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patients without ICD and hemodynamic destabilizing VT: </a:t>
            </a:r>
            <a:r>
              <a:rPr lang="da-DK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Amiodarone/ablation and ICD after discussion with patient</a:t>
            </a:r>
          </a:p>
          <a:p>
            <a:pPr>
              <a:buClr>
                <a:srgbClr val="C00000"/>
              </a:buClr>
              <a:buSzPct val="121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609600" y="1173481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FF6EA999-5F27-4B54-90FF-24BEE1469D3D}"/>
              </a:ext>
            </a:extLst>
          </p:cNvPr>
          <p:cNvSpPr txBox="1"/>
          <p:nvPr/>
        </p:nvSpPr>
        <p:spPr>
          <a:xfrm>
            <a:off x="723900" y="-30444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ICD in Patients With LVAD</a:t>
            </a:r>
          </a:p>
          <a:p>
            <a:pPr>
              <a:lnSpc>
                <a:spcPct val="90000"/>
              </a:lnSpc>
            </a:pPr>
            <a:r>
              <a:rPr lang="en-US" sz="2600" b="1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Recommendations</a:t>
            </a:r>
            <a:endParaRPr lang="en-US" sz="2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0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720356" y="1600200"/>
            <a:ext cx="8115300" cy="3132622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question</a:t>
            </a: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Leave CRT function on?</a:t>
            </a: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Battery use</a:t>
            </a: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it improve HF symptoms / exercise capacity ?</a:t>
            </a: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it improve survival and other outcomes ?</a:t>
            </a:r>
          </a:p>
          <a:p>
            <a:pPr>
              <a:buClr>
                <a:srgbClr val="C00000"/>
              </a:buClr>
              <a:buSzPct val="121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609600" y="1143000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/>
          <p:cNvSpPr txBox="1"/>
          <p:nvPr/>
        </p:nvSpPr>
        <p:spPr>
          <a:xfrm>
            <a:off x="723900" y="-31968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The Impact of CRT on Clinical Outcomes in CF-LVAD Patients</a:t>
            </a:r>
            <a:endParaRPr lang="en-US" sz="26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0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709307" y="914400"/>
            <a:ext cx="7377545" cy="2095832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LVADs improve survival and minimize morbidity in patients with end-stage HF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LVADs clinical use has markedly increased over the past several years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 and BTT indications</a:t>
            </a:r>
          </a:p>
        </p:txBody>
      </p:sp>
      <p:sp>
        <p:nvSpPr>
          <p:cNvPr id="8" name="TextShape 1"/>
          <p:cNvSpPr txBox="1"/>
          <p:nvPr/>
        </p:nvSpPr>
        <p:spPr>
          <a:xfrm>
            <a:off x="287801" y="-60960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endParaRPr lang="en-US" sz="3200" b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   LVAD Support for Advanced Heart Failure</a:t>
            </a: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33400" y="914913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ure 1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5791200" cy="321997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712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304800" y="1048891"/>
            <a:ext cx="8534400" cy="1531276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ontinued CRT was NOT associated with improved survival, hospitalizations, incidence of VAs and ICD therapies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significantly higher number of pulse generator changes with CRT-D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1097281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Shape 1"/>
          <p:cNvSpPr txBox="1"/>
          <p:nvPr/>
        </p:nvSpPr>
        <p:spPr>
          <a:xfrm>
            <a:off x="547255" y="76200"/>
            <a:ext cx="7225145" cy="91440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The Impact of CRT on Clinical Outcomes in CF-LVAD Patients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9CE54A-B665-4FD5-96D4-C4ECB9055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65" y="2743200"/>
            <a:ext cx="4483724" cy="2993584"/>
          </a:xfrm>
          <a:prstGeom prst="rect">
            <a:avLst/>
          </a:prstGeom>
        </p:spPr>
      </p:pic>
      <p:sp>
        <p:nvSpPr>
          <p:cNvPr id="8" name="Tekstfelt 5">
            <a:extLst>
              <a:ext uri="{FF2B5EF4-FFF2-40B4-BE49-F238E27FC236}">
                <a16:creationId xmlns:a16="http://schemas.microsoft.com/office/drawing/2014/main" id="{8BFEFAD7-12B7-49AD-81CF-1A41366045DF}"/>
              </a:ext>
            </a:extLst>
          </p:cNvPr>
          <p:cNvSpPr txBox="1"/>
          <p:nvPr/>
        </p:nvSpPr>
        <p:spPr>
          <a:xfrm>
            <a:off x="2940003" y="6019800"/>
            <a:ext cx="3003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Gopinathannair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 et al. JAHA. 2018</a:t>
            </a:r>
          </a:p>
        </p:txBody>
      </p:sp>
    </p:spTree>
    <p:extLst>
      <p:ext uri="{BB962C8B-B14F-4D97-AF65-F5344CB8AC3E}">
        <p14:creationId xmlns:p14="http://schemas.microsoft.com/office/powerpoint/2010/main" val="132058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69230"/>
            <a:ext cx="7422058" cy="1912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" y="4026195"/>
            <a:ext cx="7408203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0196" y="3616147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ICD Therapies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196" y="120009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All-Cause Mortality</a:t>
            </a:r>
          </a:p>
        </p:txBody>
      </p:sp>
      <p:pic>
        <p:nvPicPr>
          <p:cNvPr id="6" name="Picture 2" descr="C:\Users\r_asleh\AppData\Local\Temp\Rar$DIa0.654\template_main.jpg">
            <a:extLst>
              <a:ext uri="{FF2B5EF4-FFF2-40B4-BE49-F238E27FC236}">
                <a16:creationId xmlns:a16="http://schemas.microsoft.com/office/drawing/2014/main" id="{443B8DBA-A244-4164-A2DA-E4BEF07F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3083" t="90433" r="23875" b="8542"/>
          <a:stretch>
            <a:fillRect/>
          </a:stretch>
        </p:blipFill>
        <p:spPr bwMode="auto">
          <a:xfrm>
            <a:off x="547255" y="1021081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33E569B7-A3D0-440F-A87C-ADBA75CFF5C6}"/>
              </a:ext>
            </a:extLst>
          </p:cNvPr>
          <p:cNvSpPr txBox="1"/>
          <p:nvPr/>
        </p:nvSpPr>
        <p:spPr>
          <a:xfrm>
            <a:off x="547255" y="0"/>
            <a:ext cx="7225145" cy="91440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The Impact of CRT on Clinical Outcomes in CF-LVAD Patients</a:t>
            </a:r>
          </a:p>
        </p:txBody>
      </p:sp>
      <p:sp>
        <p:nvSpPr>
          <p:cNvPr id="8" name="Tekstfelt 5">
            <a:extLst>
              <a:ext uri="{FF2B5EF4-FFF2-40B4-BE49-F238E27FC236}">
                <a16:creationId xmlns:a16="http://schemas.microsoft.com/office/drawing/2014/main" id="{36F9206E-1228-4C7C-9603-F1BB464F9F0E}"/>
              </a:ext>
            </a:extLst>
          </p:cNvPr>
          <p:cNvSpPr txBox="1"/>
          <p:nvPr/>
        </p:nvSpPr>
        <p:spPr>
          <a:xfrm>
            <a:off x="2940003" y="6019800"/>
            <a:ext cx="3308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Voruganti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et al. Heart Fail Rev. 2019</a:t>
            </a:r>
          </a:p>
        </p:txBody>
      </p:sp>
    </p:spTree>
    <p:extLst>
      <p:ext uri="{BB962C8B-B14F-4D97-AF65-F5344CB8AC3E}">
        <p14:creationId xmlns:p14="http://schemas.microsoft.com/office/powerpoint/2010/main" val="3586300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609600" y="1210778"/>
            <a:ext cx="8115300" cy="3132622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absence of large RCTs the available evidence favors turning </a:t>
            </a:r>
            <a:r>
              <a:rPr lang="da-D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CRT in general</a:t>
            </a: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da-D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decided on an individual patient basis</a:t>
            </a:r>
          </a:p>
          <a:p>
            <a:pPr>
              <a:buClr>
                <a:srgbClr val="C00000"/>
              </a:buClr>
              <a:buSzPct val="121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609600" y="1219200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/>
          <p:cNvSpPr txBox="1"/>
          <p:nvPr/>
        </p:nvSpPr>
        <p:spPr>
          <a:xfrm>
            <a:off x="723900" y="-30480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CRT in Patients With LVAD</a:t>
            </a:r>
          </a:p>
          <a:p>
            <a:pPr>
              <a:lnSpc>
                <a:spcPct val="90000"/>
              </a:lnSpc>
            </a:pPr>
            <a:r>
              <a:rPr lang="en-US" sz="2600" b="1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Conclusions</a:t>
            </a: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042469-670B-43BC-AF68-FEF20307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6477000" cy="31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67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1F19EDC-ADB6-41FA-87A4-754A714469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74197"/>
              </p:ext>
            </p:extLst>
          </p:nvPr>
        </p:nvGraphicFramePr>
        <p:xfrm>
          <a:off x="152400" y="1295400"/>
          <a:ext cx="8763000" cy="4840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0951">
                  <a:extLst>
                    <a:ext uri="{9D8B030D-6E8A-4147-A177-3AD203B41FA5}">
                      <a16:colId xmlns:a16="http://schemas.microsoft.com/office/drawing/2014/main" val="4248724887"/>
                    </a:ext>
                  </a:extLst>
                </a:gridCol>
                <a:gridCol w="3244234">
                  <a:extLst>
                    <a:ext uri="{9D8B030D-6E8A-4147-A177-3AD203B41FA5}">
                      <a16:colId xmlns:a16="http://schemas.microsoft.com/office/drawing/2014/main" val="513637614"/>
                    </a:ext>
                  </a:extLst>
                </a:gridCol>
                <a:gridCol w="2037461">
                  <a:extLst>
                    <a:ext uri="{9D8B030D-6E8A-4147-A177-3AD203B41FA5}">
                      <a16:colId xmlns:a16="http://schemas.microsoft.com/office/drawing/2014/main" val="4239504354"/>
                    </a:ext>
                  </a:extLst>
                </a:gridCol>
                <a:gridCol w="1448276">
                  <a:extLst>
                    <a:ext uri="{9D8B030D-6E8A-4147-A177-3AD203B41FA5}">
                      <a16:colId xmlns:a16="http://schemas.microsoft.com/office/drawing/2014/main" val="3417405398"/>
                    </a:ext>
                  </a:extLst>
                </a:gridCol>
                <a:gridCol w="612078">
                  <a:extLst>
                    <a:ext uri="{9D8B030D-6E8A-4147-A177-3AD203B41FA5}">
                      <a16:colId xmlns:a16="http://schemas.microsoft.com/office/drawing/2014/main" val="2188106476"/>
                    </a:ext>
                  </a:extLst>
                </a:gridCol>
              </a:tblGrid>
              <a:tr h="622401">
                <a:tc>
                  <a:txBody>
                    <a:bodyPr/>
                    <a:lstStyle/>
                    <a:p>
                      <a:pPr algn="ctr" fontAlgn="b"/>
                      <a:endParaRPr lang="da-DK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da-DK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Tachyarrhythmia</a:t>
                      </a:r>
                    </a:p>
                    <a:p>
                      <a:pPr algn="ctr" fontAlgn="b"/>
                      <a:endParaRPr lang="da-DK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da-DK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Presentation</a:t>
                      </a:r>
                    </a:p>
                    <a:p>
                      <a:pPr algn="ctr" fontAlgn="b"/>
                      <a:endParaRPr lang="da-DK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a-DK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da-DK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Management</a:t>
                      </a:r>
                    </a:p>
                    <a:p>
                      <a:pPr algn="ctr" fontAlgn="b"/>
                      <a:endParaRPr lang="da-DK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da-DK" sz="14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da-DK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Further Management</a:t>
                      </a:r>
                    </a:p>
                  </a:txBody>
                  <a:tcPr marL="5702" marR="5702" marT="5702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2" marR="7602" marT="7602" marB="0" anchor="b"/>
                </a:tc>
                <a:extLst>
                  <a:ext uri="{0D108BD9-81ED-4DB2-BD59-A6C34878D82A}">
                    <a16:rowId xmlns:a16="http://schemas.microsoft.com/office/drawing/2014/main" val="3618965515"/>
                  </a:ext>
                </a:extLst>
              </a:tr>
              <a:tr h="622401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Associated with RHF, hospital admission, lower exercise capacity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 control, ensure adequate anticoagulation, rule out hyperthyroidism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symptomatic: antiarrhythmic therapy and cardioversion</a:t>
                      </a:r>
                      <a:endParaRPr lang="da-DK" sz="105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03643"/>
                  </a:ext>
                </a:extLst>
              </a:tr>
              <a:tr h="478910">
                <a:tc gridSpan="5">
                  <a:txBody>
                    <a:bodyPr/>
                    <a:lstStyle/>
                    <a:p>
                      <a:pPr algn="ct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2" marR="7602" marT="760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2" marR="7602" marT="7602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834713"/>
                  </a:ext>
                </a:extLst>
              </a:tr>
              <a:tr h="6224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VT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PVR and adequate CVP: Awake, may have RHF, but can hemodynamically stable for hours or days, pump flow often reduced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TTE, if suction, reduce pump speed, amiodarone, sedation and cardioversion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gridSpan="2">
                  <a:txBody>
                    <a:bodyPr/>
                    <a:lstStyle/>
                    <a:p>
                      <a:r>
                        <a:rPr lang="en-US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Optimize pump speed, amiodarone, ablation ? ICD?</a:t>
                      </a:r>
                    </a:p>
                    <a:p>
                      <a:endParaRPr lang="da-DK" sz="105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32980"/>
                  </a:ext>
                </a:extLst>
              </a:tr>
              <a:tr h="478910">
                <a:tc vMerge="1">
                  <a:txBody>
                    <a:bodyPr/>
                    <a:lstStyle/>
                    <a:p>
                      <a:pPr algn="l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2" marR="7602" marT="7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PVR or low CVP: often awake, hemodynamically unstable, low flow alarms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Sedation and </a:t>
                      </a:r>
                      <a:r>
                        <a:rPr lang="da-DK" sz="140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cardioversion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gridSpan="2">
                  <a:txBody>
                    <a:bodyPr/>
                    <a:lstStyle/>
                    <a:p>
                      <a:r>
                        <a:rPr lang="da-DK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Optimize pump speed, </a:t>
                      </a:r>
                      <a:r>
                        <a:rPr lang="da-DK" sz="140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amiodarone</a:t>
                      </a:r>
                      <a:r>
                        <a:rPr lang="da-DK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da-DK" sz="140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ablation</a:t>
                      </a:r>
                      <a:r>
                        <a:rPr lang="da-DK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ICD?</a:t>
                      </a:r>
                      <a:endParaRPr lang="da-DK" sz="105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11148"/>
                  </a:ext>
                </a:extLst>
              </a:tr>
              <a:tr h="417068">
                <a:tc gridSpan="4">
                  <a:txBody>
                    <a:bodyPr/>
                    <a:lstStyle/>
                    <a:p>
                      <a:pPr algn="ct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2" marR="7602" marT="760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2" marR="7602" marT="7602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2" marR="7602" marT="760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2" marR="5702" marT="5702" marB="0" anchor="b"/>
                </a:tc>
                <a:extLst>
                  <a:ext uri="{0D108BD9-81ED-4DB2-BD59-A6C34878D82A}">
                    <a16:rowId xmlns:a16="http://schemas.microsoft.com/office/drawing/2014/main" val="3427532407"/>
                  </a:ext>
                </a:extLst>
              </a:tr>
              <a:tr h="6224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VF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PVR and adequate CVP: often awake, may have RHF, hemodynamically stable for hours/days, pump flow often reduced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Sedation and </a:t>
                      </a:r>
                      <a:r>
                        <a:rPr lang="da-DK" sz="140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cardioversion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gridSpan="2">
                  <a:txBody>
                    <a:bodyPr/>
                    <a:lstStyle/>
                    <a:p>
                      <a:r>
                        <a:rPr lang="da-DK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Optimize pump speed, </a:t>
                      </a:r>
                      <a:r>
                        <a:rPr lang="da-DK" sz="140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amiodarone</a:t>
                      </a:r>
                      <a:r>
                        <a:rPr lang="da-DK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ICD?</a:t>
                      </a:r>
                      <a:endParaRPr lang="da-DK" sz="105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128887"/>
                  </a:ext>
                </a:extLst>
              </a:tr>
              <a:tr h="478910">
                <a:tc vMerge="1">
                  <a:txBody>
                    <a:bodyPr/>
                    <a:lstStyle/>
                    <a:p>
                      <a:pPr algn="l" fontAlgn="b"/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2" marR="7602" marT="7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PVR and adequate CVP: often awake, hemodynamically unstable, low flow alarms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Sedation and cardioversion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gridSpan="2">
                  <a:txBody>
                    <a:bodyPr/>
                    <a:lstStyle/>
                    <a:p>
                      <a:r>
                        <a:rPr lang="da-DK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Optimize pump speed, </a:t>
                      </a:r>
                      <a:r>
                        <a:rPr lang="da-DK" sz="140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amiodarone</a:t>
                      </a:r>
                      <a:r>
                        <a:rPr lang="da-DK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ICD?</a:t>
                      </a:r>
                      <a:endParaRPr lang="da-DK" sz="105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2" marR="5702" marT="5702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875232"/>
                  </a:ext>
                </a:extLst>
              </a:tr>
            </a:tbl>
          </a:graphicData>
        </a:graphic>
      </p:graphicFrame>
      <p:pic>
        <p:nvPicPr>
          <p:cNvPr id="5" name="Picture 2" descr="C:\Users\r_asleh\AppData\Local\Temp\Rar$DIa0.654\template_main.jpg">
            <a:extLst>
              <a:ext uri="{FF2B5EF4-FFF2-40B4-BE49-F238E27FC236}">
                <a16:creationId xmlns:a16="http://schemas.microsoft.com/office/drawing/2014/main" id="{74981DBE-7509-467F-A102-9A58B65D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3083" t="90433" r="23875" b="8542"/>
          <a:stretch>
            <a:fillRect/>
          </a:stretch>
        </p:blipFill>
        <p:spPr bwMode="auto">
          <a:xfrm>
            <a:off x="723900" y="1143000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>
            <a:extLst>
              <a:ext uri="{FF2B5EF4-FFF2-40B4-BE49-F238E27FC236}">
                <a16:creationId xmlns:a16="http://schemas.microsoft.com/office/drawing/2014/main" id="{18AAADA3-D846-47C2-9AB3-B3F9024A2C2B}"/>
              </a:ext>
            </a:extLst>
          </p:cNvPr>
          <p:cNvSpPr txBox="1"/>
          <p:nvPr/>
        </p:nvSpPr>
        <p:spPr>
          <a:xfrm>
            <a:off x="723900" y="-304800"/>
            <a:ext cx="605790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Management of Arrhythmias in LVAD Patients</a:t>
            </a:r>
          </a:p>
        </p:txBody>
      </p:sp>
    </p:spTree>
    <p:extLst>
      <p:ext uri="{BB962C8B-B14F-4D97-AF65-F5344CB8AC3E}">
        <p14:creationId xmlns:p14="http://schemas.microsoft.com/office/powerpoint/2010/main" val="411971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381000" y="2819400"/>
            <a:ext cx="8610600" cy="4191000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285750" indent="-28575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data show no survival benefit for ICD therapy in patients with CF-LVADs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who do not have an ICD before LVAD implantation may be considered for ICD implantation on a case-by-case basis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primary prevention ICDs and no sustained VAs, the benefit of generator replacement should be balanced against the procedural risks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990600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/>
          <p:cNvSpPr txBox="1"/>
          <p:nvPr/>
        </p:nvSpPr>
        <p:spPr>
          <a:xfrm>
            <a:off x="547255" y="-53340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79DC97-290F-4F3F-B6E6-4113478C1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6767"/>
            <a:ext cx="7140960" cy="2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84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547255" y="1149927"/>
            <a:ext cx="7998518" cy="4191000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conservative programming strategy should be used with the aim of minimizing ICD shocks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C00000"/>
              </a:buClr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high-rate cutoff VF zone (240–250 bpm) with the longest programmable detection time available on the device. </a:t>
            </a:r>
          </a:p>
          <a:p>
            <a:pPr lvl="1">
              <a:buClr>
                <a:srgbClr val="C00000"/>
              </a:buClr>
            </a:pP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C00000"/>
              </a:buClr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second zone can be added for patients at risk of or with a known history of VAs with the highest detection cutoff allowed by the device unless the tachycardia is known to result in hemodynamic instability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ATP is unsuccessful at terminating a VT episode, elective cardioversion or defibrillation under sedation is advised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1104208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FF7279FA-19BB-4403-8D32-FCF04344EE1C}"/>
              </a:ext>
            </a:extLst>
          </p:cNvPr>
          <p:cNvSpPr txBox="1"/>
          <p:nvPr/>
        </p:nvSpPr>
        <p:spPr>
          <a:xfrm>
            <a:off x="762000" y="76200"/>
            <a:ext cx="3491345" cy="7616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68326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535882" y="1295400"/>
            <a:ext cx="7846118" cy="4191000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patients with an LVAD may prefer to have their ICD therapies programmed off to minimize painful ICD shocks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option would be to give the patient a magnet to disable ICD therapies when needed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an existing CRT-D device who receive a CF-LVAD, consideration can be given to programming LV pacing off after LVAD implantation </a:t>
            </a: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1066800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EB27E129-EA73-497B-B879-64F60FB732AC}"/>
              </a:ext>
            </a:extLst>
          </p:cNvPr>
          <p:cNvSpPr txBox="1"/>
          <p:nvPr/>
        </p:nvSpPr>
        <p:spPr>
          <a:xfrm>
            <a:off x="762000" y="152760"/>
            <a:ext cx="3491345" cy="7616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794561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535882" y="1219200"/>
            <a:ext cx="7998518" cy="4191000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Antiarrhythmic drugs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Guideline recommendations to treat AAs and VAs in the non-LVAD population can be followed in these patients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Ablation therapy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Should be considered as a first-line therapy for typical atrial flutter in patients with an LVAD if there is a clear hemodynamic and functional compromise from the atrial flutter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 ablation should be considered in patients with an LVAD with recurrent, drug-resistant VAs resulting in hemodynamic compromise or recurrent ICD shocks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patients with significant VAs before LVAD implantation, intraoperative VT ablation during LVAD implantation may be effective at reducing postoperative VAs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1066800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58B1763B-A637-4D6C-A4B0-BD508D545E53}"/>
              </a:ext>
            </a:extLst>
          </p:cNvPr>
          <p:cNvSpPr txBox="1"/>
          <p:nvPr/>
        </p:nvSpPr>
        <p:spPr>
          <a:xfrm>
            <a:off x="762000" y="152400"/>
            <a:ext cx="3491345" cy="7616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73221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1066800" y="236220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6000" b="1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  <a:p>
            <a:pPr>
              <a:lnSpc>
                <a:spcPct val="90000"/>
              </a:lnSpc>
            </a:pPr>
            <a:endParaRPr lang="en-US" sz="48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3276600"/>
            <a:ext cx="33528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2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287722" y="1249859"/>
            <a:ext cx="3963917" cy="3398341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Atrial arrhythmias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ventricular arrhythmias (VT/VF) are common in LVAD recipients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Combination of preexisting abnormal myocardial substrate and complex electrical remodeling after LVAD implantation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547255" y="-54037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LVADs and Arrhythmias</a:t>
            </a: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990600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4251639" y="1219200"/>
            <a:ext cx="4739961" cy="3010651"/>
            <a:chOff x="4267200" y="1447800"/>
            <a:chExt cx="4739961" cy="3048000"/>
          </a:xfrm>
        </p:grpSpPr>
        <p:pic>
          <p:nvPicPr>
            <p:cNvPr id="11" name="Billede 3">
              <a:extLst>
                <a:ext uri="{FF2B5EF4-FFF2-40B4-BE49-F238E27FC236}">
                  <a16:creationId xmlns:a16="http://schemas.microsoft.com/office/drawing/2014/main" id="{CC77179A-0B37-42E8-AFF9-37C145673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8862" y="1447800"/>
              <a:ext cx="4588299" cy="30480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cxnSpLocks/>
            </p:cNvCxnSpPr>
            <p:nvPr/>
          </p:nvCxnSpPr>
          <p:spPr>
            <a:xfrm>
              <a:off x="5105400" y="3352620"/>
              <a:ext cx="304800" cy="1038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267200" y="3276600"/>
              <a:ext cx="152400" cy="152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Shape 2"/>
          <p:cNvSpPr txBox="1"/>
          <p:nvPr/>
        </p:nvSpPr>
        <p:spPr>
          <a:xfrm>
            <a:off x="287723" y="4222564"/>
            <a:ext cx="6875078" cy="1165590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with an LVAD presents a very different physiological state and optimal management strategies in this growing population is unclear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kstfelt 5">
            <a:extLst>
              <a:ext uri="{FF2B5EF4-FFF2-40B4-BE49-F238E27FC236}">
                <a16:creationId xmlns:a16="http://schemas.microsoft.com/office/drawing/2014/main" id="{93EA835E-19F6-4899-B2B4-EEED9C1D2AA7}"/>
              </a:ext>
            </a:extLst>
          </p:cNvPr>
          <p:cNvSpPr txBox="1"/>
          <p:nvPr/>
        </p:nvSpPr>
        <p:spPr>
          <a:xfrm>
            <a:off x="7010400" y="4271918"/>
            <a:ext cx="21904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>
                <a:solidFill>
                  <a:srgbClr val="002060"/>
                </a:solidFill>
              </a:rPr>
              <a:t>Mehra M et al. NEJM 2019</a:t>
            </a:r>
          </a:p>
        </p:txBody>
      </p:sp>
    </p:spTree>
    <p:extLst>
      <p:ext uri="{BB962C8B-B14F-4D97-AF65-F5344CB8AC3E}">
        <p14:creationId xmlns:p14="http://schemas.microsoft.com/office/powerpoint/2010/main" val="325724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547256" y="1378527"/>
            <a:ext cx="7148944" cy="3391592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Atrial Arrhythmias are diagnosed in 20%-50% of patients before LVAD implantation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strongest predictor of post-LVAD AF is pre-LVAD AF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AF not strongly associated with stroke or mortality </a:t>
            </a:r>
          </a:p>
          <a:p>
            <a:pPr algn="just">
              <a:buClr>
                <a:srgbClr val="C00000"/>
              </a:buClr>
              <a:buSzPct val="121000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 burden of AF may portend a worse outcome 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1104208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/>
          <p:cNvSpPr txBox="1"/>
          <p:nvPr/>
        </p:nvSpPr>
        <p:spPr>
          <a:xfrm>
            <a:off x="547255" y="-488705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LVAD and Atrial Arrhythmias</a:t>
            </a:r>
          </a:p>
        </p:txBody>
      </p:sp>
    </p:spTree>
    <p:extLst>
      <p:ext uri="{BB962C8B-B14F-4D97-AF65-F5344CB8AC3E}">
        <p14:creationId xmlns:p14="http://schemas.microsoft.com/office/powerpoint/2010/main" val="198131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1104208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/>
          <p:cNvSpPr txBox="1"/>
          <p:nvPr/>
        </p:nvSpPr>
        <p:spPr>
          <a:xfrm>
            <a:off x="547255" y="-488705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LVADs and Atrial Arrhythmias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80005"/>
            <a:ext cx="3809999" cy="2067004"/>
          </a:xfrm>
          <a:prstGeom prst="rect">
            <a:avLst/>
          </a:prstGeom>
        </p:spPr>
      </p:pic>
      <p:sp>
        <p:nvSpPr>
          <p:cNvPr id="7" name="Tekstfelt 5">
            <a:extLst>
              <a:ext uri="{FF2B5EF4-FFF2-40B4-BE49-F238E27FC236}">
                <a16:creationId xmlns:a16="http://schemas.microsoft.com/office/drawing/2014/main" id="{93EA835E-19F6-4899-B2B4-EEED9C1D2AA7}"/>
              </a:ext>
            </a:extLst>
          </p:cNvPr>
          <p:cNvSpPr txBox="1"/>
          <p:nvPr/>
        </p:nvSpPr>
        <p:spPr>
          <a:xfrm>
            <a:off x="547255" y="5233426"/>
            <a:ext cx="37199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Hickey KT et al. JACC Clin Electrophysiol 2016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304801" y="3480263"/>
            <a:ext cx="4908804" cy="1753163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HMII (88%)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32% developed post-LAVD AF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84% recurrence of AF after LVAD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16% de novo AF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increased risk of stroke or death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Billede 5">
            <a:extLst>
              <a:ext uri="{FF2B5EF4-FFF2-40B4-BE49-F238E27FC236}">
                <a16:creationId xmlns:a16="http://schemas.microsoft.com/office/drawing/2014/main" id="{EAA257F3-F9A8-4CDF-BBE9-467B687D2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78"/>
          <a:stretch/>
        </p:blipFill>
        <p:spPr>
          <a:xfrm>
            <a:off x="4360243" y="3803874"/>
            <a:ext cx="4555157" cy="2063526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13" name="Billede 3">
            <a:extLst>
              <a:ext uri="{FF2B5EF4-FFF2-40B4-BE49-F238E27FC236}">
                <a16:creationId xmlns:a16="http://schemas.microsoft.com/office/drawing/2014/main" id="{DA18C8BA-9D88-4D3C-93DA-672500A54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201" y="1371600"/>
            <a:ext cx="3326814" cy="2315192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14" name="Tekstfelt 4">
            <a:extLst>
              <a:ext uri="{FF2B5EF4-FFF2-40B4-BE49-F238E27FC236}">
                <a16:creationId xmlns:a16="http://schemas.microsoft.com/office/drawing/2014/main" id="{5A50F18C-FDF4-454E-B731-5D7CF826460D}"/>
              </a:ext>
            </a:extLst>
          </p:cNvPr>
          <p:cNvSpPr txBox="1"/>
          <p:nvPr/>
        </p:nvSpPr>
        <p:spPr>
          <a:xfrm>
            <a:off x="6074853" y="5984482"/>
            <a:ext cx="22853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Mirza et al. ISHLT 2019</a:t>
            </a:r>
          </a:p>
        </p:txBody>
      </p:sp>
    </p:spTree>
    <p:extLst>
      <p:ext uri="{BB962C8B-B14F-4D97-AF65-F5344CB8AC3E}">
        <p14:creationId xmlns:p14="http://schemas.microsoft.com/office/powerpoint/2010/main" val="32555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1104208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/>
          <p:cNvSpPr txBox="1"/>
          <p:nvPr/>
        </p:nvSpPr>
        <p:spPr>
          <a:xfrm>
            <a:off x="547255" y="-488705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LVAD and Atrial Arrhythmias</a:t>
            </a:r>
          </a:p>
        </p:txBody>
      </p:sp>
      <p:sp>
        <p:nvSpPr>
          <p:cNvPr id="7" name="Tekstfelt 5">
            <a:extLst>
              <a:ext uri="{FF2B5EF4-FFF2-40B4-BE49-F238E27FC236}">
                <a16:creationId xmlns:a16="http://schemas.microsoft.com/office/drawing/2014/main" id="{93EA835E-19F6-4899-B2B4-EEED9C1D2AA7}"/>
              </a:ext>
            </a:extLst>
          </p:cNvPr>
          <p:cNvSpPr txBox="1"/>
          <p:nvPr/>
        </p:nvSpPr>
        <p:spPr>
          <a:xfrm>
            <a:off x="3109981" y="5822285"/>
            <a:ext cx="3342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Tantrachoti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et al. J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Organs 2019</a:t>
            </a: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33400" y="1219200"/>
            <a:ext cx="7199313" cy="78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preoperative atrial fibrillation in patients with left ventricular assist device: A systematic review and meta‐analysis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80862" y="2129184"/>
            <a:ext cx="6400800" cy="2857939"/>
            <a:chOff x="1981200" y="1866341"/>
            <a:chExt cx="5410200" cy="285793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866341"/>
              <a:ext cx="5410200" cy="2857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Text Box 1"/>
            <p:cNvSpPr txBox="1">
              <a:spLocks noChangeArrowheads="1"/>
            </p:cNvSpPr>
            <p:nvPr/>
          </p:nvSpPr>
          <p:spPr bwMode="auto">
            <a:xfrm>
              <a:off x="2590800" y="2009775"/>
              <a:ext cx="1782313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All-Cause Mortality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44464" y="2127250"/>
            <a:ext cx="6420134" cy="3130550"/>
            <a:chOff x="1511300" y="4038600"/>
            <a:chExt cx="6350000" cy="313055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4038600"/>
              <a:ext cx="6350000" cy="313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Text Box 1"/>
            <p:cNvSpPr txBox="1">
              <a:spLocks noChangeArrowheads="1"/>
            </p:cNvSpPr>
            <p:nvPr/>
          </p:nvSpPr>
          <p:spPr bwMode="auto">
            <a:xfrm>
              <a:off x="2322248" y="4734789"/>
              <a:ext cx="1782313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Thromboembolic 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2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567726" y="1190653"/>
            <a:ext cx="9109674" cy="4641273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Importance: </a:t>
            </a:r>
          </a:p>
          <a:p>
            <a:pPr marL="742950" lvl="1" indent="-285750" algn="just">
              <a:lnSpc>
                <a:spcPct val="120000"/>
              </a:lnSpc>
              <a:buClr>
                <a:srgbClr val="C00000"/>
              </a:buClr>
              <a:buSzPct val="121000"/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physical capacity</a:t>
            </a:r>
          </a:p>
          <a:p>
            <a:pPr marL="742950" lvl="1" indent="-285750" algn="just">
              <a:lnSpc>
                <a:spcPct val="120000"/>
              </a:lnSpc>
              <a:buClr>
                <a:srgbClr val="C00000"/>
              </a:buClr>
              <a:buSzPct val="121000"/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Atrial thrombus formation</a:t>
            </a:r>
          </a:p>
          <a:p>
            <a:pPr marL="742950" lvl="1" indent="-285750" algn="just">
              <a:lnSpc>
                <a:spcPct val="120000"/>
              </a:lnSpc>
              <a:buClr>
                <a:srgbClr val="C00000"/>
              </a:buClr>
              <a:buSzPct val="121000"/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studies showed more admissions for HF </a:t>
            </a:r>
          </a:p>
          <a:p>
            <a:pPr marL="742950" lvl="1" indent="-285750" algn="just">
              <a:lnSpc>
                <a:spcPct val="120000"/>
              </a:lnSpc>
              <a:buClr>
                <a:srgbClr val="C00000"/>
              </a:buClr>
              <a:buSzPct val="121000"/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Inconsistency regarding risk of death and stroke </a:t>
            </a:r>
          </a:p>
          <a:p>
            <a:pPr lvl="1" algn="just">
              <a:buClr>
                <a:srgbClr val="C00000"/>
              </a:buClr>
              <a:buSzPct val="121000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Management: </a:t>
            </a:r>
          </a:p>
          <a:p>
            <a:pPr marL="753750" lvl="1" indent="-285750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control: BB +/- Digoxin (avoid verapamil/diltiazem)- Ideal HR? </a:t>
            </a:r>
          </a:p>
          <a:p>
            <a:pPr marL="753750" lvl="1" indent="-285750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symptomatic or RV failure: Antiarrythmic treatment (amiodarone)/cardioversion? </a:t>
            </a:r>
          </a:p>
          <a:p>
            <a:pPr marL="753750" lvl="1" indent="-285750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Ablation: Described, but rarely indicated</a:t>
            </a:r>
          </a:p>
          <a:p>
            <a:pPr marL="753750" lvl="1" indent="-285750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Anticoagulation: Given already (no influence on INR target)</a:t>
            </a:r>
          </a:p>
          <a:p>
            <a:pPr marL="753750" lvl="1" indent="-285750">
              <a:lnSpc>
                <a:spcPct val="12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LAA occlusion or exclusion at surgery: Not discussed 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Courier New" panose="02070309020205020404" pitchFamily="49" charset="0"/>
              <a:buChar char="o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1120058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/>
          <p:cNvSpPr txBox="1"/>
          <p:nvPr/>
        </p:nvSpPr>
        <p:spPr>
          <a:xfrm>
            <a:off x="547255" y="-488705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Management of Atrial Arrhythmias</a:t>
            </a:r>
          </a:p>
        </p:txBody>
      </p:sp>
    </p:spTree>
    <p:extLst>
      <p:ext uri="{BB962C8B-B14F-4D97-AF65-F5344CB8AC3E}">
        <p14:creationId xmlns:p14="http://schemas.microsoft.com/office/powerpoint/2010/main" val="1631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535882" y="1416295"/>
            <a:ext cx="7696473" cy="4191000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(20-40% of pts.), more monomorphic VTs and in the early period post LVAD implantation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Ischemia, fibrosis, inotropic/pressor therapies, inflow cannula, suction events, others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mapped VTs during longer-term LVAD support are related to intrinsic scar rather than the inflow cannula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blocker treatment is associated with decreased risk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1104208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/>
          <p:cNvSpPr txBox="1"/>
          <p:nvPr/>
        </p:nvSpPr>
        <p:spPr>
          <a:xfrm>
            <a:off x="547255" y="-533400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LVAD and Ventricular Arrhythmias</a:t>
            </a:r>
          </a:p>
        </p:txBody>
      </p:sp>
    </p:spTree>
    <p:extLst>
      <p:ext uri="{BB962C8B-B14F-4D97-AF65-F5344CB8AC3E}">
        <p14:creationId xmlns:p14="http://schemas.microsoft.com/office/powerpoint/2010/main" val="210817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2"/>
          <p:cNvSpPr txBox="1"/>
          <p:nvPr/>
        </p:nvSpPr>
        <p:spPr>
          <a:xfrm>
            <a:off x="152400" y="1089594"/>
            <a:ext cx="4576549" cy="1212273"/>
          </a:xfrm>
          <a:prstGeom prst="rect">
            <a:avLst/>
          </a:prstGeom>
          <a:noFill/>
          <a:ln>
            <a:noFill/>
          </a:ln>
        </p:spPr>
        <p:txBody>
          <a:bodyPr lIns="0" tIns="228600" rIns="0"/>
          <a:lstStyle/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 can be tolerated for hours/days (maintained cardiac output by LVAD)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result in low preload and adverse RV effects (failure/thrombosis)</a:t>
            </a:r>
          </a:p>
          <a:p>
            <a:pPr marL="342900" indent="-342900" algn="just">
              <a:buClr>
                <a:srgbClr val="C00000"/>
              </a:buClr>
              <a:buSzPct val="121000"/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r_asleh\AppData\Local\Temp\Rar$DIa0.654\template_main.jpg"/>
          <p:cNvPicPr>
            <a:picLocks noChangeAspect="1" noChangeArrowheads="1"/>
          </p:cNvPicPr>
          <p:nvPr/>
        </p:nvPicPr>
        <p:blipFill>
          <a:blip r:embed="rId3" cstate="print"/>
          <a:srcRect l="23083" t="90433" r="23875" b="8542"/>
          <a:stretch>
            <a:fillRect/>
          </a:stretch>
        </p:blipFill>
        <p:spPr bwMode="auto">
          <a:xfrm>
            <a:off x="547255" y="1104208"/>
            <a:ext cx="4802187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/>
          <p:cNvSpPr txBox="1"/>
          <p:nvPr/>
        </p:nvSpPr>
        <p:spPr>
          <a:xfrm>
            <a:off x="547255" y="-488705"/>
            <a:ext cx="7826760" cy="1371240"/>
          </a:xfrm>
          <a:prstGeom prst="rect">
            <a:avLst/>
          </a:prstGeom>
          <a:noFill/>
          <a:ln>
            <a:noFill/>
          </a:ln>
        </p:spPr>
        <p:txBody>
          <a:bodyPr lIns="0" rIns="0" anchor="b"/>
          <a:lstStyle/>
          <a:p>
            <a:pPr>
              <a:lnSpc>
                <a:spcPct val="90000"/>
              </a:lnSpc>
            </a:pPr>
            <a:r>
              <a:rPr lang="en-US" sz="26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eorgia" panose="02040502050405020303" pitchFamily="18" charset="0"/>
                <a:cs typeface="Times New Roman" panose="02020603050405020304" pitchFamily="18" charset="0"/>
              </a:rPr>
              <a:t>LVAD and Ventricular Arrhythmias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85A31F0-BF7E-4893-AD97-4B9E71625B0D}"/>
              </a:ext>
            </a:extLst>
          </p:cNvPr>
          <p:cNvSpPr txBox="1">
            <a:spLocks/>
          </p:cNvSpPr>
          <p:nvPr/>
        </p:nvSpPr>
        <p:spPr>
          <a:xfrm>
            <a:off x="547255" y="2352343"/>
            <a:ext cx="352044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illede 3">
            <a:extLst>
              <a:ext uri="{FF2B5EF4-FFF2-40B4-BE49-F238E27FC236}">
                <a16:creationId xmlns:a16="http://schemas.microsoft.com/office/drawing/2014/main" id="{92790C15-840B-4EAA-83B5-1C36B499B7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6800" y="1429991"/>
            <a:ext cx="4191000" cy="1334751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971801"/>
            <a:ext cx="4191000" cy="2590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47255" y="3049062"/>
            <a:ext cx="3872345" cy="2674593"/>
            <a:chOff x="228600" y="2964206"/>
            <a:chExt cx="3657600" cy="2674593"/>
          </a:xfrm>
        </p:grpSpPr>
        <p:pic>
          <p:nvPicPr>
            <p:cNvPr id="11" name="Picture 10" descr="Figure 2.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964206"/>
              <a:ext cx="3657600" cy="267459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V="1">
              <a:off x="1447800" y="4572000"/>
              <a:ext cx="0" cy="31715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1770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9507</TotalTime>
  <Words>1477</Words>
  <Application>Microsoft Office PowerPoint</Application>
  <PresentationFormat>On-screen Show (4:3)</PresentationFormat>
  <Paragraphs>226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Courier New</vt:lpstr>
      <vt:lpstr>DejaVu Sans</vt:lpstr>
      <vt:lpstr>Georgia</vt:lpstr>
      <vt:lpstr>Times New Roman</vt:lpstr>
      <vt:lpstr>Retrospect</vt:lpstr>
      <vt:lpstr>1_Retrospect</vt:lpstr>
      <vt:lpstr>Arrhythmia Management in Patients With Left Ventricular Assist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Mayo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Support Services</dc:creator>
  <dc:description>v2.16</dc:description>
  <cp:lastModifiedBy>beuman</cp:lastModifiedBy>
  <cp:revision>402</cp:revision>
  <cp:lastPrinted>2019-11-28T06:17:51Z</cp:lastPrinted>
  <dcterms:created xsi:type="dcterms:W3CDTF">2011-10-19T16:03:12Z</dcterms:created>
  <dcterms:modified xsi:type="dcterms:W3CDTF">2019-11-28T14:32:18Z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Mayo Clinic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