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9"/>
  </p:notesMasterIdLst>
  <p:sldIdLst>
    <p:sldId id="257" r:id="rId2"/>
    <p:sldId id="936" r:id="rId3"/>
    <p:sldId id="937" r:id="rId4"/>
    <p:sldId id="795" r:id="rId5"/>
    <p:sldId id="796" r:id="rId6"/>
    <p:sldId id="797" r:id="rId7"/>
    <p:sldId id="935" r:id="rId8"/>
    <p:sldId id="256" r:id="rId9"/>
    <p:sldId id="798" r:id="rId10"/>
    <p:sldId id="799" r:id="rId11"/>
    <p:sldId id="803" r:id="rId12"/>
    <p:sldId id="804" r:id="rId13"/>
    <p:sldId id="260" r:id="rId14"/>
    <p:sldId id="263" r:id="rId15"/>
    <p:sldId id="805" r:id="rId16"/>
    <p:sldId id="806" r:id="rId17"/>
    <p:sldId id="807" r:id="rId18"/>
    <p:sldId id="808" r:id="rId19"/>
    <p:sldId id="273" r:id="rId20"/>
    <p:sldId id="809" r:id="rId21"/>
    <p:sldId id="800" r:id="rId22"/>
    <p:sldId id="278" r:id="rId23"/>
    <p:sldId id="801" r:id="rId24"/>
    <p:sldId id="802" r:id="rId25"/>
    <p:sldId id="864" r:id="rId26"/>
    <p:sldId id="679" r:id="rId27"/>
    <p:sldId id="680" r:id="rId28"/>
    <p:sldId id="676" r:id="rId29"/>
    <p:sldId id="471" r:id="rId30"/>
    <p:sldId id="472" r:id="rId31"/>
    <p:sldId id="953" r:id="rId32"/>
    <p:sldId id="954" r:id="rId33"/>
    <p:sldId id="955" r:id="rId34"/>
    <p:sldId id="956" r:id="rId35"/>
    <p:sldId id="957" r:id="rId36"/>
    <p:sldId id="958" r:id="rId37"/>
    <p:sldId id="959" r:id="rId38"/>
    <p:sldId id="960" r:id="rId39"/>
    <p:sldId id="961" r:id="rId40"/>
    <p:sldId id="962" r:id="rId41"/>
    <p:sldId id="938" r:id="rId42"/>
    <p:sldId id="939" r:id="rId43"/>
    <p:sldId id="940" r:id="rId44"/>
    <p:sldId id="963" r:id="rId45"/>
    <p:sldId id="810" r:id="rId46"/>
    <p:sldId id="811" r:id="rId47"/>
    <p:sldId id="813" r:id="rId48"/>
    <p:sldId id="573" r:id="rId49"/>
    <p:sldId id="639" r:id="rId50"/>
    <p:sldId id="640" r:id="rId51"/>
    <p:sldId id="537" r:id="rId52"/>
    <p:sldId id="540" r:id="rId53"/>
    <p:sldId id="541" r:id="rId54"/>
    <p:sldId id="542" r:id="rId55"/>
    <p:sldId id="543" r:id="rId56"/>
    <p:sldId id="500" r:id="rId57"/>
    <p:sldId id="814" r:id="rId58"/>
    <p:sldId id="815" r:id="rId59"/>
    <p:sldId id="816" r:id="rId60"/>
    <p:sldId id="818" r:id="rId61"/>
    <p:sldId id="817" r:id="rId62"/>
    <p:sldId id="741" r:id="rId63"/>
    <p:sldId id="865" r:id="rId64"/>
    <p:sldId id="877" r:id="rId65"/>
    <p:sldId id="932" r:id="rId66"/>
    <p:sldId id="942" r:id="rId67"/>
    <p:sldId id="943" r:id="rId68"/>
    <p:sldId id="944" r:id="rId69"/>
    <p:sldId id="945" r:id="rId70"/>
    <p:sldId id="946" r:id="rId71"/>
    <p:sldId id="947" r:id="rId72"/>
    <p:sldId id="948" r:id="rId73"/>
    <p:sldId id="931" r:id="rId74"/>
    <p:sldId id="949" r:id="rId75"/>
    <p:sldId id="933" r:id="rId76"/>
    <p:sldId id="934" r:id="rId77"/>
    <p:sldId id="930" r:id="rId78"/>
    <p:sldId id="950" r:id="rId79"/>
    <p:sldId id="951" r:id="rId80"/>
    <p:sldId id="952" r:id="rId81"/>
    <p:sldId id="874" r:id="rId82"/>
    <p:sldId id="750" r:id="rId83"/>
    <p:sldId id="751" r:id="rId84"/>
    <p:sldId id="752" r:id="rId85"/>
    <p:sldId id="754" r:id="rId86"/>
    <p:sldId id="755" r:id="rId87"/>
    <p:sldId id="756" r:id="rId88"/>
    <p:sldId id="875" r:id="rId89"/>
    <p:sldId id="757" r:id="rId90"/>
    <p:sldId id="758" r:id="rId91"/>
    <p:sldId id="759" r:id="rId92"/>
    <p:sldId id="1042" r:id="rId93"/>
    <p:sldId id="1043" r:id="rId94"/>
    <p:sldId id="1044" r:id="rId95"/>
    <p:sldId id="1046" r:id="rId96"/>
    <p:sldId id="1047" r:id="rId97"/>
    <p:sldId id="819" r:id="rId98"/>
    <p:sldId id="821" r:id="rId99"/>
    <p:sldId id="822" r:id="rId100"/>
    <p:sldId id="823" r:id="rId101"/>
    <p:sldId id="928" r:id="rId102"/>
    <p:sldId id="848" r:id="rId103"/>
    <p:sldId id="849" r:id="rId104"/>
    <p:sldId id="508" r:id="rId105"/>
    <p:sldId id="553" r:id="rId106"/>
    <p:sldId id="554" r:id="rId107"/>
    <p:sldId id="555" r:id="rId108"/>
    <p:sldId id="556" r:id="rId109"/>
    <p:sldId id="498" r:id="rId110"/>
    <p:sldId id="510" r:id="rId111"/>
    <p:sldId id="514" r:id="rId112"/>
    <p:sldId id="850" r:id="rId113"/>
    <p:sldId id="851" r:id="rId114"/>
    <p:sldId id="852" r:id="rId115"/>
    <p:sldId id="853" r:id="rId116"/>
    <p:sldId id="854" r:id="rId117"/>
    <p:sldId id="855" r:id="rId118"/>
    <p:sldId id="857" r:id="rId119"/>
    <p:sldId id="856" r:id="rId120"/>
    <p:sldId id="858" r:id="rId121"/>
    <p:sldId id="859" r:id="rId122"/>
    <p:sldId id="860" r:id="rId123"/>
    <p:sldId id="861" r:id="rId124"/>
    <p:sldId id="879" r:id="rId125"/>
    <p:sldId id="1041" r:id="rId126"/>
    <p:sldId id="876" r:id="rId127"/>
    <p:sldId id="907" r:id="rId128"/>
    <p:sldId id="885" r:id="rId129"/>
    <p:sldId id="893" r:id="rId130"/>
    <p:sldId id="614" r:id="rId131"/>
    <p:sldId id="615" r:id="rId132"/>
    <p:sldId id="785" r:id="rId133"/>
    <p:sldId id="786" r:id="rId134"/>
    <p:sldId id="787" r:id="rId135"/>
    <p:sldId id="551" r:id="rId136"/>
    <p:sldId id="528" r:id="rId137"/>
    <p:sldId id="549" r:id="rId1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BDB"/>
    <a:srgbClr val="EBF2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32"/>
    <p:restoredTop sz="81638"/>
  </p:normalViewPr>
  <p:slideViewPr>
    <p:cSldViewPr snapToGrid="0" snapToObjects="1">
      <p:cViewPr>
        <p:scale>
          <a:sx n="66" d="100"/>
          <a:sy n="66" d="100"/>
        </p:scale>
        <p:origin x="1872" y="1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C00D6-AF5F-454D-BF4C-A2AA8663D733}" type="datetimeFigureOut">
              <a:rPr lang="en-US" smtClean="0"/>
              <a:t>11/26/19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0FA45-272A-7F4A-B50E-D02097F350DE}" type="slidenum">
              <a:rPr lang="en-US" smtClean="0"/>
              <a:t>‹#›</a:t>
            </a:fld>
            <a:endParaRPr lang="en-US"/>
          </a:p>
        </p:txBody>
      </p:sp>
    </p:spTree>
    <p:extLst>
      <p:ext uri="{BB962C8B-B14F-4D97-AF65-F5344CB8AC3E}">
        <p14:creationId xmlns:p14="http://schemas.microsoft.com/office/powerpoint/2010/main" val="1391331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1</a:t>
            </a:fld>
            <a:endParaRPr lang="en-US"/>
          </a:p>
        </p:txBody>
      </p:sp>
    </p:spTree>
    <p:extLst>
      <p:ext uri="{BB962C8B-B14F-4D97-AF65-F5344CB8AC3E}">
        <p14:creationId xmlns:p14="http://schemas.microsoft.com/office/powerpoint/2010/main" val="3941745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biventricular paced complex is an improvement on broad LBBB</a:t>
            </a:r>
          </a:p>
        </p:txBody>
      </p:sp>
      <p:sp>
        <p:nvSpPr>
          <p:cNvPr id="4" name="Slide Number Placeholder 3"/>
          <p:cNvSpPr>
            <a:spLocks noGrp="1"/>
          </p:cNvSpPr>
          <p:nvPr>
            <p:ph type="sldNum" sz="quarter" idx="5"/>
          </p:nvPr>
        </p:nvSpPr>
        <p:spPr/>
        <p:txBody>
          <a:bodyPr/>
          <a:lstStyle/>
          <a:p>
            <a:fld id="{70C0FA45-272A-7F4A-B50E-D02097F350DE}" type="slidenum">
              <a:rPr lang="en-US" smtClean="0"/>
              <a:t>10</a:t>
            </a:fld>
            <a:endParaRPr lang="en-US"/>
          </a:p>
        </p:txBody>
      </p:sp>
    </p:spTree>
    <p:extLst>
      <p:ext uri="{BB962C8B-B14F-4D97-AF65-F5344CB8AC3E}">
        <p14:creationId xmlns:p14="http://schemas.microsoft.com/office/powerpoint/2010/main" val="14711984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know from  the control group of the </a:t>
            </a:r>
            <a:r>
              <a:rPr lang="en-US" dirty="0" err="1"/>
              <a:t>madit</a:t>
            </a:r>
            <a:r>
              <a:rPr lang="en-US" dirty="0"/>
              <a:t> </a:t>
            </a:r>
            <a:r>
              <a:rPr lang="en-US" dirty="0" err="1"/>
              <a:t>crt</a:t>
            </a:r>
            <a:r>
              <a:rPr lang="en-US" dirty="0"/>
              <a:t> data set, that</a:t>
            </a:r>
            <a:r>
              <a:rPr lang="en-US" baseline="0" dirty="0"/>
              <a:t> a long - </a:t>
            </a:r>
            <a:r>
              <a:rPr lang="en-US" baseline="0" dirty="0" err="1"/>
              <a:t>pathalogical</a:t>
            </a:r>
            <a:r>
              <a:rPr lang="en-US" baseline="0" dirty="0"/>
              <a:t> </a:t>
            </a:r>
            <a:r>
              <a:rPr lang="en-US" baseline="0" dirty="0" err="1"/>
              <a:t>av</a:t>
            </a:r>
            <a:r>
              <a:rPr lang="en-US" baseline="0" dirty="0"/>
              <a:t> delay is not a benign state</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102</a:t>
            </a:fld>
            <a:endParaRPr lang="en-US"/>
          </a:p>
        </p:txBody>
      </p:sp>
    </p:spTree>
    <p:extLst>
      <p:ext uri="{BB962C8B-B14F-4D97-AF65-F5344CB8AC3E}">
        <p14:creationId xmlns:p14="http://schemas.microsoft.com/office/powerpoint/2010/main" val="895536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Infact</a:t>
            </a:r>
            <a:r>
              <a:rPr lang="en-US" baseline="0" dirty="0"/>
              <a:t> it is associated with a significantly increased rate of heart failure and death, </a:t>
            </a:r>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103</a:t>
            </a:fld>
            <a:endParaRPr lang="en-US"/>
          </a:p>
        </p:txBody>
      </p:sp>
    </p:spTree>
    <p:extLst>
      <p:ext uri="{BB962C8B-B14F-4D97-AF65-F5344CB8AC3E}">
        <p14:creationId xmlns:p14="http://schemas.microsoft.com/office/powerpoint/2010/main" val="39732285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and we know bad </a:t>
            </a:r>
            <a:r>
              <a:rPr lang="en-US" baseline="0" dirty="0" err="1"/>
              <a:t>av</a:t>
            </a:r>
            <a:r>
              <a:rPr lang="en-US" baseline="0" dirty="0"/>
              <a:t> dyssynchrony can be corrected with other pacing approaches</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104</a:t>
            </a:fld>
            <a:endParaRPr lang="en-US"/>
          </a:p>
        </p:txBody>
      </p:sp>
    </p:spTree>
    <p:extLst>
      <p:ext uri="{BB962C8B-B14F-4D97-AF65-F5344CB8AC3E}">
        <p14:creationId xmlns:p14="http://schemas.microsoft.com/office/powerpoint/2010/main" val="8070873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but unfortunately comes at a cost</a:t>
            </a:r>
          </a:p>
        </p:txBody>
      </p:sp>
      <p:sp>
        <p:nvSpPr>
          <p:cNvPr id="4" name="Slide Number Placeholder 3"/>
          <p:cNvSpPr>
            <a:spLocks noGrp="1"/>
          </p:cNvSpPr>
          <p:nvPr>
            <p:ph type="sldNum" sz="quarter" idx="10"/>
          </p:nvPr>
        </p:nvSpPr>
        <p:spPr/>
        <p:txBody>
          <a:bodyPr/>
          <a:lstStyle/>
          <a:p>
            <a:fld id="{FED88C44-C60E-824B-9387-A622D0CBBF40}" type="slidenum">
              <a:rPr lang="en-US" smtClean="0"/>
              <a:t>105</a:t>
            </a:fld>
            <a:endParaRPr lang="en-US"/>
          </a:p>
        </p:txBody>
      </p:sp>
    </p:spTree>
    <p:extLst>
      <p:ext uri="{BB962C8B-B14F-4D97-AF65-F5344CB8AC3E}">
        <p14:creationId xmlns:p14="http://schemas.microsoft.com/office/powerpoint/2010/main" val="35376922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106</a:t>
            </a:fld>
            <a:endParaRPr lang="en-US"/>
          </a:p>
        </p:txBody>
      </p:sp>
    </p:spTree>
    <p:extLst>
      <p:ext uri="{BB962C8B-B14F-4D97-AF65-F5344CB8AC3E}">
        <p14:creationId xmlns:p14="http://schemas.microsoft.com/office/powerpoint/2010/main" val="40488618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even with </a:t>
            </a:r>
            <a:r>
              <a:rPr lang="en-US" dirty="0" err="1"/>
              <a:t>biv</a:t>
            </a:r>
            <a:r>
              <a:rPr lang="en-US" dirty="0"/>
              <a:t> paced activation </a:t>
            </a:r>
          </a:p>
          <a:p>
            <a:r>
              <a:rPr lang="en-US" dirty="0"/>
              <a:t>th</a:t>
            </a:r>
            <a:r>
              <a:rPr lang="en-US" baseline="0" dirty="0"/>
              <a:t>e ventricular activation is prolonged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however his bundle pacing offers the best of both worlds</a:t>
            </a:r>
            <a:endParaRPr lang="en-US" dirty="0"/>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107</a:t>
            </a:fld>
            <a:endParaRPr lang="en-US"/>
          </a:p>
        </p:txBody>
      </p:sp>
    </p:spTree>
    <p:extLst>
      <p:ext uri="{BB962C8B-B14F-4D97-AF65-F5344CB8AC3E}">
        <p14:creationId xmlns:p14="http://schemas.microsoft.com/office/powerpoint/2010/main" val="27262407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a:t>
            </a:r>
            <a:r>
              <a:rPr lang="en-US" dirty="0" err="1"/>
              <a:t>av</a:t>
            </a:r>
            <a:r>
              <a:rPr lang="en-US" dirty="0"/>
              <a:t> dyssynchrony</a:t>
            </a:r>
            <a:r>
              <a:rPr lang="en-US" baseline="0" dirty="0"/>
              <a:t> and all its bad effects on </a:t>
            </a:r>
            <a:r>
              <a:rPr lang="en-US" baseline="0" dirty="0" err="1"/>
              <a:t>av</a:t>
            </a:r>
            <a:r>
              <a:rPr lang="en-US" baseline="0" dirty="0"/>
              <a:t> filling can be corrected but without inducing any ventricular </a:t>
            </a:r>
            <a:r>
              <a:rPr lang="en-US" baseline="0" dirty="0" err="1"/>
              <a:t>dysynchrony</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108</a:t>
            </a:fld>
            <a:endParaRPr lang="en-US"/>
          </a:p>
        </p:txBody>
      </p:sp>
    </p:spTree>
    <p:extLst>
      <p:ext uri="{BB962C8B-B14F-4D97-AF65-F5344CB8AC3E}">
        <p14:creationId xmlns:p14="http://schemas.microsoft.com/office/powerpoint/2010/main" val="18599540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We have shown that this</a:t>
            </a:r>
            <a:r>
              <a:rPr lang="en-US" baseline="0" dirty="0"/>
              <a:t> approach of isolated </a:t>
            </a:r>
            <a:r>
              <a:rPr lang="en-US" baseline="0" dirty="0" err="1"/>
              <a:t>av</a:t>
            </a:r>
            <a:r>
              <a:rPr lang="en-US" baseline="0" dirty="0"/>
              <a:t> delay optimisation produces dramatic acute haemodynamic benefits in heart failure patients</a:t>
            </a:r>
          </a:p>
          <a:p>
            <a:endParaRPr lang="en-US" baseline="0" dirty="0"/>
          </a:p>
        </p:txBody>
      </p:sp>
      <p:sp>
        <p:nvSpPr>
          <p:cNvPr id="4" name="Slide Number Placeholder 3"/>
          <p:cNvSpPr>
            <a:spLocks noGrp="1"/>
          </p:cNvSpPr>
          <p:nvPr>
            <p:ph type="sldNum" sz="quarter" idx="10"/>
          </p:nvPr>
        </p:nvSpPr>
        <p:spPr/>
        <p:txBody>
          <a:bodyPr/>
          <a:lstStyle/>
          <a:p>
            <a:fld id="{3FBF07B2-880D-1E4E-AC35-6D34FC031052}" type="slidenum">
              <a:rPr lang="en-US" smtClean="0"/>
              <a:t>109</a:t>
            </a:fld>
            <a:endParaRPr lang="en-US"/>
          </a:p>
        </p:txBody>
      </p:sp>
    </p:spTree>
    <p:extLst>
      <p:ext uri="{BB962C8B-B14F-4D97-AF65-F5344CB8AC3E}">
        <p14:creationId xmlns:p14="http://schemas.microsoft.com/office/powerpoint/2010/main" val="8236578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to test whether this haemodynamic improvement translates</a:t>
            </a:r>
            <a:r>
              <a:rPr lang="en-US" baseline="0" dirty="0"/>
              <a:t> into true longer term benefits we are currently running a double blinded randomised </a:t>
            </a:r>
            <a:r>
              <a:rPr lang="en-US" baseline="0" dirty="0" err="1"/>
              <a:t>multicentre</a:t>
            </a:r>
            <a:r>
              <a:rPr lang="en-US" baseline="0" dirty="0"/>
              <a:t> cross over trial called hope </a:t>
            </a:r>
            <a:r>
              <a:rPr lang="en-US" baseline="0" dirty="0" err="1"/>
              <a:t>hf</a:t>
            </a:r>
            <a:r>
              <a:rPr lang="en-US" baseline="0" dirty="0"/>
              <a:t> </a:t>
            </a:r>
            <a:r>
              <a:rPr lang="mr-IN" baseline="0" dirty="0"/>
              <a:t>–</a:t>
            </a:r>
            <a:endParaRPr lang="en-GB" baseline="0" dirty="0"/>
          </a:p>
        </p:txBody>
      </p:sp>
      <p:sp>
        <p:nvSpPr>
          <p:cNvPr id="4" name="Slide Number Placeholder 3"/>
          <p:cNvSpPr>
            <a:spLocks noGrp="1"/>
          </p:cNvSpPr>
          <p:nvPr>
            <p:ph type="sldNum" sz="quarter" idx="10"/>
          </p:nvPr>
        </p:nvSpPr>
        <p:spPr/>
        <p:txBody>
          <a:bodyPr/>
          <a:lstStyle/>
          <a:p>
            <a:fld id="{3FBF07B2-880D-1E4E-AC35-6D34FC031052}" type="slidenum">
              <a:rPr lang="en-US" smtClean="0"/>
              <a:t>110</a:t>
            </a:fld>
            <a:endParaRPr lang="en-US"/>
          </a:p>
        </p:txBody>
      </p:sp>
    </p:spTree>
    <p:extLst>
      <p:ext uri="{BB962C8B-B14F-4D97-AF65-F5344CB8AC3E}">
        <p14:creationId xmlns:p14="http://schemas.microsoft.com/office/powerpoint/2010/main" val="39908012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have just finished recruiting and are now well into the follow up period</a:t>
            </a:r>
          </a:p>
        </p:txBody>
      </p:sp>
      <p:sp>
        <p:nvSpPr>
          <p:cNvPr id="4" name="Slide Number Placeholder 3"/>
          <p:cNvSpPr>
            <a:spLocks noGrp="1"/>
          </p:cNvSpPr>
          <p:nvPr>
            <p:ph type="sldNum" sz="quarter" idx="10"/>
          </p:nvPr>
        </p:nvSpPr>
        <p:spPr/>
        <p:txBody>
          <a:bodyPr/>
          <a:lstStyle/>
          <a:p>
            <a:fld id="{C26E56E3-835A-3F4D-95D2-3A93CA578F01}" type="slidenum">
              <a:rPr lang="en-US" smtClean="0"/>
              <a:t>111</a:t>
            </a:fld>
            <a:endParaRPr lang="en-US"/>
          </a:p>
        </p:txBody>
      </p:sp>
    </p:spTree>
    <p:extLst>
      <p:ext uri="{BB962C8B-B14F-4D97-AF65-F5344CB8AC3E}">
        <p14:creationId xmlns:p14="http://schemas.microsoft.com/office/powerpoint/2010/main" val="231800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it’s just about a similar story actually when we compare </a:t>
            </a:r>
            <a:r>
              <a:rPr lang="en-US" baseline="0" dirty="0" err="1"/>
              <a:t>biv</a:t>
            </a:r>
            <a:r>
              <a:rPr lang="en-US" baseline="0" dirty="0"/>
              <a:t> pacing to RV pacing even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ED88C44-C60E-824B-9387-A622D0CBBF40}" type="slidenum">
              <a:rPr lang="en-US" smtClean="0"/>
              <a:t>11</a:t>
            </a:fld>
            <a:endParaRPr lang="en-US"/>
          </a:p>
        </p:txBody>
      </p:sp>
    </p:spTree>
    <p:extLst>
      <p:ext uri="{BB962C8B-B14F-4D97-AF65-F5344CB8AC3E}">
        <p14:creationId xmlns:p14="http://schemas.microsoft.com/office/powerpoint/2010/main" val="8167292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his bundle pacing can even reduce pacing induced cardiomyopathy </a:t>
            </a:r>
          </a:p>
          <a:p>
            <a:r>
              <a:rPr lang="en-US" dirty="0"/>
              <a:t> in this 750 patient cohort </a:t>
            </a:r>
          </a:p>
          <a:p>
            <a:r>
              <a:rPr lang="en-US" dirty="0"/>
              <a:t>worsening ventricular activation with RV pacing is associated with a high incidence of death and heart failure but seemingly if we improve activation with his pacing this incidence is dramatically improved.</a:t>
            </a:r>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112</a:t>
            </a:fld>
            <a:endParaRPr lang="en-US"/>
          </a:p>
        </p:txBody>
      </p:sp>
    </p:spTree>
    <p:extLst>
      <p:ext uri="{BB962C8B-B14F-4D97-AF65-F5344CB8AC3E}">
        <p14:creationId xmlns:p14="http://schemas.microsoft.com/office/powerpoint/2010/main" val="20993348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 up</a:t>
            </a:r>
          </a:p>
          <a:p>
            <a:r>
              <a:rPr lang="en-US" dirty="0"/>
              <a:t>Biventricular pacing leaves a lot to be desired EVEN in those with </a:t>
            </a:r>
            <a:r>
              <a:rPr lang="en-US" dirty="0" err="1"/>
              <a:t>lbbb</a:t>
            </a:r>
            <a:endParaRPr lang="en-US" dirty="0"/>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113</a:t>
            </a:fld>
            <a:endParaRPr lang="en-US"/>
          </a:p>
        </p:txBody>
      </p:sp>
    </p:spTree>
    <p:extLst>
      <p:ext uri="{BB962C8B-B14F-4D97-AF65-F5344CB8AC3E}">
        <p14:creationId xmlns:p14="http://schemas.microsoft.com/office/powerpoint/2010/main" val="37106821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also need better solutions than biventricular pacing for those that will pace a lot as the alternative is horrible RV pacing</a:t>
            </a:r>
          </a:p>
        </p:txBody>
      </p:sp>
      <p:sp>
        <p:nvSpPr>
          <p:cNvPr id="4" name="Slide Number Placeholder 3"/>
          <p:cNvSpPr>
            <a:spLocks noGrp="1"/>
          </p:cNvSpPr>
          <p:nvPr>
            <p:ph type="sldNum" sz="quarter" idx="5"/>
          </p:nvPr>
        </p:nvSpPr>
        <p:spPr/>
        <p:txBody>
          <a:bodyPr/>
          <a:lstStyle/>
          <a:p>
            <a:fld id="{70C0FA45-272A-7F4A-B50E-D02097F350DE}" type="slidenum">
              <a:rPr lang="en-US" smtClean="0"/>
              <a:t>114</a:t>
            </a:fld>
            <a:endParaRPr lang="en-US"/>
          </a:p>
        </p:txBody>
      </p:sp>
    </p:spTree>
    <p:extLst>
      <p:ext uri="{BB962C8B-B14F-4D97-AF65-F5344CB8AC3E}">
        <p14:creationId xmlns:p14="http://schemas.microsoft.com/office/powerpoint/2010/main" val="3097581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those with long pathological </a:t>
            </a:r>
            <a:r>
              <a:rPr lang="en-US" dirty="0" err="1"/>
              <a:t>av</a:t>
            </a:r>
            <a:r>
              <a:rPr lang="en-US" dirty="0"/>
              <a:t> </a:t>
            </a:r>
            <a:r>
              <a:rPr lang="en-US" dirty="0" err="1"/>
              <a:t>dealys</a:t>
            </a:r>
            <a:endParaRPr lang="en-US" dirty="0"/>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115</a:t>
            </a:fld>
            <a:endParaRPr lang="en-US"/>
          </a:p>
        </p:txBody>
      </p:sp>
    </p:spTree>
    <p:extLst>
      <p:ext uri="{BB962C8B-B14F-4D97-AF65-F5344CB8AC3E}">
        <p14:creationId xmlns:p14="http://schemas.microsoft.com/office/powerpoint/2010/main" val="27271675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those with RBBB</a:t>
            </a:r>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116</a:t>
            </a:fld>
            <a:endParaRPr lang="en-US"/>
          </a:p>
        </p:txBody>
      </p:sp>
    </p:spTree>
    <p:extLst>
      <p:ext uri="{BB962C8B-B14F-4D97-AF65-F5344CB8AC3E}">
        <p14:creationId xmlns:p14="http://schemas.microsoft.com/office/powerpoint/2010/main" val="4322199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cannot afford to rest on our laurels with our mediocre treatment that just about works in broad </a:t>
            </a:r>
            <a:r>
              <a:rPr lang="en-US" dirty="0" err="1"/>
              <a:t>lbbb</a:t>
            </a:r>
            <a:endParaRPr lang="en-US" dirty="0"/>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117</a:t>
            </a:fld>
            <a:endParaRPr lang="en-US"/>
          </a:p>
        </p:txBody>
      </p:sp>
    </p:spTree>
    <p:extLst>
      <p:ext uri="{BB962C8B-B14F-4D97-AF65-F5344CB8AC3E}">
        <p14:creationId xmlns:p14="http://schemas.microsoft.com/office/powerpoint/2010/main" val="9421789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p>
          <a:p>
            <a:r>
              <a:rPr lang="en-US" dirty="0"/>
              <a:t>his bundle pacing we can </a:t>
            </a:r>
          </a:p>
          <a:p>
            <a:r>
              <a:rPr lang="en-US" dirty="0"/>
              <a:t>maintain a normal narrow complex when needed </a:t>
            </a:r>
          </a:p>
          <a:p>
            <a:endParaRPr lang="en-US" dirty="0"/>
          </a:p>
          <a:p>
            <a:r>
              <a:rPr lang="en-US" dirty="0"/>
              <a:t>we can restore and improve ventricular activation whether we start with  RBBB or LBBB in the majority of patients</a:t>
            </a:r>
          </a:p>
          <a:p>
            <a:endParaRPr lang="en-US" dirty="0"/>
          </a:p>
          <a:p>
            <a:r>
              <a:rPr lang="en-US" dirty="0"/>
              <a:t>or can restore normal </a:t>
            </a:r>
            <a:r>
              <a:rPr lang="en-US" dirty="0" err="1"/>
              <a:t>av</a:t>
            </a:r>
            <a:r>
              <a:rPr lang="en-US" dirty="0"/>
              <a:t> timing but without the harm of inducing ventricular dyssynchrony as the other methods would...</a:t>
            </a:r>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118</a:t>
            </a:fld>
            <a:endParaRPr lang="en-US"/>
          </a:p>
        </p:txBody>
      </p:sp>
    </p:spTree>
    <p:extLst>
      <p:ext uri="{BB962C8B-B14F-4D97-AF65-F5344CB8AC3E}">
        <p14:creationId xmlns:p14="http://schemas.microsoft.com/office/powerpoint/2010/main" val="18605511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bet when the event counting RCTs are funded we will see superiority of his bundle pacing</a:t>
            </a:r>
          </a:p>
          <a:p>
            <a:r>
              <a:rPr lang="en-US" dirty="0"/>
              <a:t>But I reckon we only need to prove non-</a:t>
            </a:r>
            <a:r>
              <a:rPr lang="en-US" dirty="0" err="1"/>
              <a:t>inferiorty</a:t>
            </a:r>
            <a:endParaRPr lang="en-US" dirty="0"/>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119</a:t>
            </a:fld>
            <a:endParaRPr lang="en-US"/>
          </a:p>
        </p:txBody>
      </p:sp>
    </p:spTree>
    <p:extLst>
      <p:ext uri="{BB962C8B-B14F-4D97-AF65-F5344CB8AC3E}">
        <p14:creationId xmlns:p14="http://schemas.microsoft.com/office/powerpoint/2010/main" val="29033255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a:t>
            </a:r>
            <a:r>
              <a:rPr lang="en-US" dirty="0" err="1"/>
              <a:t>biv</a:t>
            </a:r>
            <a:r>
              <a:rPr lang="en-US" dirty="0"/>
              <a:t> pacing his pacing doesn’t need contrast</a:t>
            </a:r>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120</a:t>
            </a:fld>
            <a:endParaRPr lang="en-US"/>
          </a:p>
        </p:txBody>
      </p:sp>
    </p:spTree>
    <p:extLst>
      <p:ext uri="{BB962C8B-B14F-4D97-AF65-F5344CB8AC3E}">
        <p14:creationId xmlns:p14="http://schemas.microsoft.com/office/powerpoint/2010/main" val="2243150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less leads and so may mean less complications</a:t>
            </a:r>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121</a:t>
            </a:fld>
            <a:endParaRPr lang="en-US"/>
          </a:p>
        </p:txBody>
      </p:sp>
    </p:spTree>
    <p:extLst>
      <p:ext uri="{BB962C8B-B14F-4D97-AF65-F5344CB8AC3E}">
        <p14:creationId xmlns:p14="http://schemas.microsoft.com/office/powerpoint/2010/main" val="1274030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the alternative </a:t>
            </a:r>
            <a:r>
              <a:rPr lang="en-US" baseline="0" dirty="0" err="1"/>
              <a:t>qrs</a:t>
            </a:r>
            <a:r>
              <a:rPr lang="en-US" baseline="0" dirty="0"/>
              <a:t> is really wide, causing </a:t>
            </a:r>
            <a:r>
              <a:rPr lang="en-US" baseline="0" dirty="0" err="1"/>
              <a:t>catatstrophic</a:t>
            </a:r>
            <a:r>
              <a:rPr lang="en-US" baseline="0" dirty="0"/>
              <a:t> </a:t>
            </a:r>
            <a:r>
              <a:rPr lang="en-US" baseline="0" dirty="0" err="1"/>
              <a:t>inccordination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biventricular </a:t>
            </a:r>
            <a:r>
              <a:rPr lang="en-US" baseline="0" dirty="0" err="1"/>
              <a:t>apcing</a:t>
            </a:r>
            <a:r>
              <a:rPr lang="en-US" baseline="0" dirty="0"/>
              <a:t> improves the coordination just enough to to improve symptoms and survival</a:t>
            </a:r>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12</a:t>
            </a:fld>
            <a:endParaRPr lang="en-US"/>
          </a:p>
        </p:txBody>
      </p:sp>
    </p:spTree>
    <p:extLst>
      <p:ext uri="{BB962C8B-B14F-4D97-AF65-F5344CB8AC3E}">
        <p14:creationId xmlns:p14="http://schemas.microsoft.com/office/powerpoint/2010/main" val="40833447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Doesn’t run the risk of phrenic capture</a:t>
            </a:r>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122</a:t>
            </a:fld>
            <a:endParaRPr lang="en-US"/>
          </a:p>
        </p:txBody>
      </p:sp>
    </p:spTree>
    <p:extLst>
      <p:ext uri="{BB962C8B-B14F-4D97-AF65-F5344CB8AC3E}">
        <p14:creationId xmlns:p14="http://schemas.microsoft.com/office/powerpoint/2010/main" val="11366441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uses less </a:t>
            </a:r>
            <a:r>
              <a:rPr lang="en-US" dirty="0" err="1"/>
              <a:t>fluoricopy</a:t>
            </a:r>
            <a:r>
              <a:rPr lang="en-US" dirty="0"/>
              <a:t> time as less hardware to implant</a:t>
            </a:r>
          </a:p>
          <a:p>
            <a:endParaRPr lang="en-US" dirty="0"/>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123</a:t>
            </a:fld>
            <a:endParaRPr lang="en-US"/>
          </a:p>
        </p:txBody>
      </p:sp>
    </p:spTree>
    <p:extLst>
      <p:ext uri="{BB962C8B-B14F-4D97-AF65-F5344CB8AC3E}">
        <p14:creationId xmlns:p14="http://schemas.microsoft.com/office/powerpoint/2010/main" val="21079898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Helvetica" charset="0"/>
                <a:ea typeface="Helvetica" charset="0"/>
                <a:cs typeface="Helvetica" charset="0"/>
                <a:sym typeface="Gill Sans" charset="0"/>
              </a:rPr>
              <a:t>Overall a better and safer approach</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124</a:t>
            </a:fld>
            <a:endParaRPr lang="en-US"/>
          </a:p>
        </p:txBody>
      </p:sp>
    </p:spTree>
    <p:extLst>
      <p:ext uri="{BB962C8B-B14F-4D97-AF65-F5344CB8AC3E}">
        <p14:creationId xmlns:p14="http://schemas.microsoft.com/office/powerpoint/2010/main" val="1698128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His bundle pacing does the opposite of flogging the heart</a:t>
            </a:r>
          </a:p>
          <a:p>
            <a:endParaRPr lang="en-US" dirty="0"/>
          </a:p>
          <a:p>
            <a:r>
              <a:rPr lang="en-US" dirty="0"/>
              <a:t>It makes life easier for the heart</a:t>
            </a:r>
          </a:p>
          <a:p>
            <a:r>
              <a:rPr lang="en-US" dirty="0"/>
              <a:t>Removing the inefficiency of incoordination</a:t>
            </a:r>
          </a:p>
          <a:p>
            <a:r>
              <a:rPr lang="en-US" dirty="0"/>
              <a:t>So it can do more useful work </a:t>
            </a:r>
          </a:p>
          <a:p>
            <a:r>
              <a:rPr lang="en-US" dirty="0"/>
              <a:t>using less energy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127</a:t>
            </a:fld>
            <a:endParaRPr lang="en-US"/>
          </a:p>
        </p:txBody>
      </p:sp>
    </p:spTree>
    <p:extLst>
      <p:ext uri="{BB962C8B-B14F-4D97-AF65-F5344CB8AC3E}">
        <p14:creationId xmlns:p14="http://schemas.microsoft.com/office/powerpoint/2010/main" val="21054126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other hand when we look at his bundle pacing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normally conservative guideline </a:t>
            </a:r>
            <a:r>
              <a:rPr lang="en-US" dirty="0" err="1"/>
              <a:t>committess</a:t>
            </a:r>
            <a:r>
              <a:rPr lang="en-US" dirty="0"/>
              <a:t> are now recommending His pacing  with the same level of evidence as biventricular pacing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can see a recommendation for those patients with moderate LV impairment and a pacing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Clearly demonstrating that his pacing is at least an alternative to CRT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128</a:t>
            </a:fld>
            <a:endParaRPr lang="en-US"/>
          </a:p>
        </p:txBody>
      </p:sp>
    </p:spTree>
    <p:extLst>
      <p:ext uri="{BB962C8B-B14F-4D97-AF65-F5344CB8AC3E}">
        <p14:creationId xmlns:p14="http://schemas.microsoft.com/office/powerpoint/2010/main" val="9849183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His bundle pacing though is different</a:t>
            </a:r>
          </a:p>
          <a:p>
            <a:r>
              <a:rPr lang="en-US" dirty="0"/>
              <a:t>His bundle pacing rather than making the heart work harder</a:t>
            </a:r>
          </a:p>
          <a:p>
            <a:r>
              <a:rPr lang="en-US" dirty="0"/>
              <a:t>It can increase its efficiency</a:t>
            </a:r>
          </a:p>
          <a:p>
            <a:r>
              <a:rPr lang="en-US" dirty="0"/>
              <a:t>It allows More useful work with less energy consumption</a:t>
            </a:r>
          </a:p>
          <a:p>
            <a:r>
              <a:rPr lang="en-US" dirty="0"/>
              <a:t>By improving the activation as you can seen here removing block</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129</a:t>
            </a:fld>
            <a:endParaRPr lang="en-US"/>
          </a:p>
        </p:txBody>
      </p:sp>
    </p:spTree>
    <p:extLst>
      <p:ext uri="{BB962C8B-B14F-4D97-AF65-F5344CB8AC3E}">
        <p14:creationId xmlns:p14="http://schemas.microsoft.com/office/powerpoint/2010/main" val="1890622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Daniel </a:t>
            </a:r>
            <a:r>
              <a:rPr lang="en-US" dirty="0" err="1"/>
              <a:t>Lusgarten</a:t>
            </a:r>
            <a:r>
              <a:rPr lang="en-US" dirty="0"/>
              <a:t> was one individual who also </a:t>
            </a:r>
            <a:r>
              <a:rPr lang="en-US" dirty="0" err="1"/>
              <a:t>deomstrated</a:t>
            </a:r>
            <a:r>
              <a:rPr lang="en-US" dirty="0"/>
              <a:t> that </a:t>
            </a:r>
            <a:r>
              <a:rPr lang="en-US" dirty="0" err="1"/>
              <a:t>hbp</a:t>
            </a:r>
            <a:r>
              <a:rPr lang="en-US" dirty="0"/>
              <a:t> can cause</a:t>
            </a:r>
            <a:r>
              <a:rPr lang="en-US" baseline="0" dirty="0"/>
              <a:t> electrical </a:t>
            </a:r>
            <a:r>
              <a:rPr lang="en-US" baseline="0" dirty="0" err="1"/>
              <a:t>resynchronisation</a:t>
            </a:r>
            <a:r>
              <a:rPr lang="en-US" baseline="0" dirty="0"/>
              <a:t> in over 80% of patients with bundle branch block, he wanted to explore the effect on outcomes</a:t>
            </a:r>
          </a:p>
          <a:p>
            <a:r>
              <a:rPr lang="en-US" dirty="0"/>
              <a:t>So he Performed a </a:t>
            </a:r>
            <a:r>
              <a:rPr lang="en-US" dirty="0" err="1"/>
              <a:t>randomised</a:t>
            </a:r>
            <a:r>
              <a:rPr lang="en-US" baseline="0" dirty="0"/>
              <a:t> control </a:t>
            </a:r>
            <a:r>
              <a:rPr lang="en-US" dirty="0"/>
              <a:t>crossover trial of his versus </a:t>
            </a:r>
            <a:r>
              <a:rPr lang="en-US" dirty="0" err="1"/>
              <a:t>BiV</a:t>
            </a:r>
            <a:r>
              <a:rPr lang="en-US" dirty="0"/>
              <a:t> pacing in those with </a:t>
            </a:r>
            <a:r>
              <a:rPr lang="en-US" dirty="0" err="1"/>
              <a:t>crt</a:t>
            </a:r>
            <a:r>
              <a:rPr lang="en-US" dirty="0"/>
              <a:t> heart failure indications</a:t>
            </a:r>
          </a:p>
          <a:p>
            <a:r>
              <a:rPr lang="en-US" dirty="0"/>
              <a:t>29 patients (28 </a:t>
            </a:r>
            <a:r>
              <a:rPr lang="en-US" dirty="0" err="1"/>
              <a:t>lbbb</a:t>
            </a:r>
            <a:r>
              <a:rPr lang="en-US" dirty="0"/>
              <a:t>, 1 </a:t>
            </a:r>
            <a:r>
              <a:rPr lang="en-US" dirty="0" err="1"/>
              <a:t>rbbb</a:t>
            </a:r>
            <a:r>
              <a:rPr lang="en-US" dirty="0"/>
              <a:t>) all fulfilling</a:t>
            </a:r>
            <a:r>
              <a:rPr lang="en-US" baseline="0" dirty="0"/>
              <a:t> </a:t>
            </a:r>
            <a:r>
              <a:rPr lang="en-US" baseline="0" dirty="0" err="1"/>
              <a:t>crt</a:t>
            </a:r>
            <a:r>
              <a:rPr lang="en-US" baseline="0" dirty="0"/>
              <a:t> criteria      </a:t>
            </a:r>
            <a:r>
              <a:rPr lang="en-US" dirty="0"/>
              <a:t>And of these 21/29 narrowed. </a:t>
            </a:r>
          </a:p>
          <a:p>
            <a:r>
              <a:rPr lang="en-US" dirty="0"/>
              <a:t>Patients</a:t>
            </a:r>
            <a:r>
              <a:rPr lang="en-US" baseline="0" dirty="0"/>
              <a:t> underwent 6 months of his pacing and 6 months of </a:t>
            </a:r>
            <a:r>
              <a:rPr lang="en-US" baseline="0" dirty="0" err="1"/>
              <a:t>biv</a:t>
            </a:r>
            <a:r>
              <a:rPr lang="en-US" baseline="0" dirty="0"/>
              <a:t> pacing – but before I show you this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Here</a:t>
            </a:r>
            <a:r>
              <a:rPr lang="en-US" sz="1200" b="0" i="0" kern="1200" baseline="0" dirty="0">
                <a:solidFill>
                  <a:schemeClr val="tx1"/>
                </a:solidFill>
                <a:effectLst/>
                <a:latin typeface="+mn-lt"/>
                <a:ea typeface="+mn-ea"/>
                <a:cs typeface="+mn-cs"/>
              </a:rPr>
              <a:t> you can see some the </a:t>
            </a:r>
            <a:r>
              <a:rPr lang="en-US" sz="1200" b="0" i="0" kern="1200" dirty="0">
                <a:solidFill>
                  <a:schemeClr val="tx1"/>
                </a:solidFill>
                <a:effectLst/>
                <a:latin typeface="+mn-lt"/>
                <a:ea typeface="+mn-ea"/>
                <a:cs typeface="+mn-cs"/>
              </a:rPr>
              <a:t>Acute hemodynamic effect of His-bundle pacing with QRS normalization: if you look at the femoral arterial pressure tracing at the bottom. </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First 3 QRSs are from AAI pacing, rate 80 so intrinsic ventricular activation and then with the switch to DDD-HBP, 80 bpm. With </a:t>
            </a:r>
            <a:r>
              <a:rPr lang="en-US" sz="1200" b="0" i="0" kern="1200" dirty="0" err="1">
                <a:solidFill>
                  <a:schemeClr val="tx1"/>
                </a:solidFill>
                <a:effectLst/>
                <a:latin typeface="+mn-lt"/>
                <a:ea typeface="+mn-ea"/>
                <a:cs typeface="+mn-cs"/>
              </a:rPr>
              <a:t>normalisaiton</a:t>
            </a:r>
            <a:r>
              <a:rPr lang="en-US" sz="1200" b="0" i="0" kern="1200" dirty="0">
                <a:solidFill>
                  <a:schemeClr val="tx1"/>
                </a:solidFill>
                <a:effectLst/>
                <a:latin typeface="+mn-lt"/>
                <a:ea typeface="+mn-ea"/>
                <a:cs typeface="+mn-cs"/>
              </a:rPr>
              <a:t> of</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ventricualr</a:t>
            </a:r>
            <a:r>
              <a:rPr lang="en-US" sz="1200" b="0" i="0" kern="1200" baseline="0" dirty="0">
                <a:solidFill>
                  <a:schemeClr val="tx1"/>
                </a:solidFill>
                <a:effectLst/>
                <a:latin typeface="+mn-lt"/>
                <a:ea typeface="+mn-ea"/>
                <a:cs typeface="+mn-cs"/>
              </a:rPr>
              <a:t> activation</a:t>
            </a:r>
            <a:r>
              <a:rPr lang="en-US" sz="1200" b="0" i="0" kern="1200" dirty="0">
                <a:solidFill>
                  <a:schemeClr val="tx1"/>
                </a:solidFill>
                <a:effectLst/>
                <a:latin typeface="+mn-lt"/>
                <a:ea typeface="+mn-ea"/>
                <a:cs typeface="+mn-cs"/>
              </a:rPr>
              <a:t> the femoral arterial pressure increases, on average about 10 mm Hg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a:t>
            </a:r>
            <a:r>
              <a:rPr lang="en-US" sz="1200" b="0" i="0" kern="1200" baseline="0" dirty="0">
                <a:solidFill>
                  <a:schemeClr val="tx1"/>
                </a:solidFill>
                <a:effectLst/>
                <a:latin typeface="+mn-lt"/>
                <a:ea typeface="+mn-ea"/>
                <a:cs typeface="+mn-cs"/>
              </a:rPr>
              <a:t> the other side of the figure the opposite is true and</a:t>
            </a:r>
            <a:r>
              <a:rPr lang="en-US" sz="1200" b="0" i="0" kern="1200" dirty="0">
                <a:solidFill>
                  <a:schemeClr val="tx1"/>
                </a:solidFill>
                <a:effectLst/>
                <a:latin typeface="+mn-lt"/>
                <a:ea typeface="+mn-ea"/>
                <a:cs typeface="+mn-cs"/>
              </a:rPr>
              <a:t> results unsurprisingly in an equivalent decrease in femoral arterial pressure</a:t>
            </a:r>
            <a:endParaRPr lang="en-US" dirty="0"/>
          </a:p>
          <a:p>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130</a:t>
            </a:fld>
            <a:endParaRPr lang="en-US"/>
          </a:p>
        </p:txBody>
      </p:sp>
    </p:spTree>
    <p:extLst>
      <p:ext uri="{BB962C8B-B14F-4D97-AF65-F5344CB8AC3E}">
        <p14:creationId xmlns:p14="http://schemas.microsoft.com/office/powerpoint/2010/main" val="39152767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interms</a:t>
            </a:r>
            <a:r>
              <a:rPr lang="en-US" dirty="0"/>
              <a:t> of longer outcomes both </a:t>
            </a:r>
            <a:r>
              <a:rPr lang="en-US" dirty="0" err="1"/>
              <a:t>Biv</a:t>
            </a:r>
            <a:r>
              <a:rPr lang="en-US" dirty="0"/>
              <a:t> and his bundle pacing were</a:t>
            </a:r>
            <a:r>
              <a:rPr lang="en-US" baseline="0" dirty="0"/>
              <a:t> both significantly better than baseline with respect to improvements in EF, NYHA class, QOL and exercise capacity but in this study </a:t>
            </a:r>
            <a:r>
              <a:rPr lang="en-US" dirty="0"/>
              <a:t>Differences between biventricular and His-bundle pacing were statistically not significant but at least show that his</a:t>
            </a:r>
            <a:r>
              <a:rPr lang="en-US" baseline="0" dirty="0"/>
              <a:t> bundle pacing is a credible option but what did come about was that the his pacing implant time was shorter with shorter </a:t>
            </a:r>
            <a:r>
              <a:rPr lang="en-US" baseline="0" dirty="0" err="1"/>
              <a:t>fluroscopy</a:t>
            </a:r>
            <a:r>
              <a:rPr lang="en-US" baseline="0" dirty="0"/>
              <a:t> durations and no need for contrast</a:t>
            </a:r>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131</a:t>
            </a:fld>
            <a:endParaRPr lang="en-US"/>
          </a:p>
        </p:txBody>
      </p:sp>
    </p:spTree>
    <p:extLst>
      <p:ext uri="{BB962C8B-B14F-4D97-AF65-F5344CB8AC3E}">
        <p14:creationId xmlns:p14="http://schemas.microsoft.com/office/powerpoint/2010/main" val="37163338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have said The</a:t>
            </a:r>
            <a:r>
              <a:rPr lang="en-US" baseline="0" dirty="0"/>
              <a:t> most </a:t>
            </a:r>
            <a:r>
              <a:rPr lang="en-US" dirty="0"/>
              <a:t>Simple</a:t>
            </a:r>
            <a:r>
              <a:rPr lang="en-US" baseline="0" dirty="0"/>
              <a:t> explanation is somehow</a:t>
            </a:r>
            <a:r>
              <a:rPr lang="en-US" dirty="0"/>
              <a:t> being able to position the pacing lead distal to the</a:t>
            </a:r>
            <a:r>
              <a:rPr lang="en-US" baseline="0" dirty="0"/>
              <a:t> site of the block and thereby bypassing the site of the block</a:t>
            </a: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132</a:t>
            </a:fld>
            <a:endParaRPr lang="en-US"/>
          </a:p>
        </p:txBody>
      </p:sp>
    </p:spTree>
    <p:extLst>
      <p:ext uri="{BB962C8B-B14F-4D97-AF65-F5344CB8AC3E}">
        <p14:creationId xmlns:p14="http://schemas.microsoft.com/office/powerpoint/2010/main" val="412169511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next theory relies on the </a:t>
            </a:r>
            <a:r>
              <a:rPr lang="en-US" baseline="0" dirty="0" err="1"/>
              <a:t>premis</a:t>
            </a:r>
            <a:r>
              <a:rPr lang="en-US" baseline="0" dirty="0"/>
              <a:t> that </a:t>
            </a:r>
            <a:r>
              <a:rPr lang="en-US" dirty="0"/>
              <a:t>Higher output pacing can engage and reactivate diseased conduction tissue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can result from simply </a:t>
            </a:r>
            <a:r>
              <a:rPr lang="en-US" baseline="0" dirty="0" err="1"/>
              <a:t>higeher</a:t>
            </a:r>
            <a:r>
              <a:rPr lang="en-US" baseline="0" dirty="0"/>
              <a:t> pacing outputs arriving distally either directly or from either the virtual electrode </a:t>
            </a:r>
            <a:r>
              <a:rPr lang="en-US" baseline="0" dirty="0" err="1"/>
              <a:t>polarisation</a:t>
            </a:r>
            <a:r>
              <a:rPr lang="en-US" baseline="0" dirty="0"/>
              <a:t> theory or source sink relationships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133</a:t>
            </a:fld>
            <a:endParaRPr lang="en-US"/>
          </a:p>
        </p:txBody>
      </p:sp>
    </p:spTree>
    <p:extLst>
      <p:ext uri="{BB962C8B-B14F-4D97-AF65-F5344CB8AC3E}">
        <p14:creationId xmlns:p14="http://schemas.microsoft.com/office/powerpoint/2010/main" val="691054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stop there</a:t>
            </a:r>
          </a:p>
        </p:txBody>
      </p:sp>
      <p:sp>
        <p:nvSpPr>
          <p:cNvPr id="4" name="Slide Number Placeholder 3"/>
          <p:cNvSpPr>
            <a:spLocks noGrp="1"/>
          </p:cNvSpPr>
          <p:nvPr>
            <p:ph type="sldNum" sz="quarter" idx="5"/>
          </p:nvPr>
        </p:nvSpPr>
        <p:spPr/>
        <p:txBody>
          <a:bodyPr/>
          <a:lstStyle/>
          <a:p>
            <a:fld id="{70C0FA45-272A-7F4A-B50E-D02097F350DE}" type="slidenum">
              <a:rPr lang="en-US" smtClean="0"/>
              <a:t>13</a:t>
            </a:fld>
            <a:endParaRPr lang="en-US"/>
          </a:p>
        </p:txBody>
      </p:sp>
    </p:spTree>
    <p:extLst>
      <p:ext uri="{BB962C8B-B14F-4D97-AF65-F5344CB8AC3E}">
        <p14:creationId xmlns:p14="http://schemas.microsoft.com/office/powerpoint/2010/main" val="125109508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third suggested theory is that there could</a:t>
            </a:r>
            <a:r>
              <a:rPr lang="en-US" baseline="0" dirty="0"/>
              <a:t> be </a:t>
            </a:r>
            <a:r>
              <a:rPr lang="en-US" baseline="0" dirty="0" err="1"/>
              <a:t>fortuotous</a:t>
            </a:r>
            <a:r>
              <a:rPr lang="en-US" baseline="0" dirty="0"/>
              <a:t> placement of the lead in relation to a branch of the conduction system allowing </a:t>
            </a:r>
            <a:endParaRPr lang="en-US" dirty="0"/>
          </a:p>
          <a:p>
            <a:r>
              <a:rPr lang="en-US" dirty="0"/>
              <a:t>Retrograde</a:t>
            </a:r>
            <a:r>
              <a:rPr lang="en-US" baseline="0" dirty="0"/>
              <a:t> activation via a high septal branch and then onward antegrade activation down healthy parts of the his </a:t>
            </a:r>
            <a:r>
              <a:rPr lang="en-US" baseline="0" dirty="0" err="1"/>
              <a:t>purkinjee</a:t>
            </a:r>
            <a:r>
              <a:rPr lang="en-US" baseline="0" dirty="0"/>
              <a:t> system</a:t>
            </a:r>
          </a:p>
        </p:txBody>
      </p:sp>
      <p:sp>
        <p:nvSpPr>
          <p:cNvPr id="4" name="Slide Number Placeholder 3"/>
          <p:cNvSpPr>
            <a:spLocks noGrp="1"/>
          </p:cNvSpPr>
          <p:nvPr>
            <p:ph type="sldNum" sz="quarter" idx="10"/>
          </p:nvPr>
        </p:nvSpPr>
        <p:spPr/>
        <p:txBody>
          <a:bodyPr/>
          <a:lstStyle/>
          <a:p>
            <a:fld id="{90919644-005E-594F-B9FE-BCF9A7E0D599}" type="slidenum">
              <a:rPr lang="en-US" smtClean="0"/>
              <a:t>134</a:t>
            </a:fld>
            <a:endParaRPr lang="en-US"/>
          </a:p>
        </p:txBody>
      </p:sp>
    </p:spTree>
    <p:extLst>
      <p:ext uri="{BB962C8B-B14F-4D97-AF65-F5344CB8AC3E}">
        <p14:creationId xmlns:p14="http://schemas.microsoft.com/office/powerpoint/2010/main" val="40005195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 now would like to show you some of our work, most of which is</a:t>
            </a:r>
            <a:r>
              <a:rPr lang="en-US" baseline="0" dirty="0"/>
              <a:t> presently not in print</a:t>
            </a:r>
          </a:p>
          <a:p>
            <a:endParaRPr lang="en-US" baseline="0" dirty="0"/>
          </a:p>
          <a:p>
            <a:r>
              <a:rPr lang="en-US" dirty="0"/>
              <a:t>In our lab back home at imperial college in </a:t>
            </a:r>
            <a:r>
              <a:rPr lang="en-US" dirty="0" err="1"/>
              <a:t>london</a:t>
            </a:r>
            <a:r>
              <a:rPr lang="en-US" dirty="0"/>
              <a:t> we perform haemodynamic</a:t>
            </a:r>
            <a:r>
              <a:rPr lang="en-US" baseline="0" dirty="0"/>
              <a:t> </a:t>
            </a:r>
            <a:r>
              <a:rPr lang="en-US" dirty="0"/>
              <a:t>optimisation to </a:t>
            </a:r>
            <a:r>
              <a:rPr lang="en-US" dirty="0" err="1"/>
              <a:t>maximise</a:t>
            </a:r>
            <a:r>
              <a:rPr lang="en-US" baseline="0" dirty="0"/>
              <a:t> our pacing responses</a:t>
            </a:r>
          </a:p>
          <a:p>
            <a:r>
              <a:rPr lang="en-US" baseline="0" dirty="0"/>
              <a:t>We have a patented method whereby we alternate from intrinsic ventricular activation but at a controlled heart rate to a paced ventricular activated heart beat at exactly the same rate </a:t>
            </a:r>
            <a:r>
              <a:rPr lang="en-US" baseline="0" dirty="0" err="1"/>
              <a:t>perfromed</a:t>
            </a:r>
            <a:r>
              <a:rPr lang="en-US" baseline="0" dirty="0"/>
              <a:t> at  set </a:t>
            </a:r>
            <a:r>
              <a:rPr lang="en-US" baseline="0" dirty="0" err="1"/>
              <a:t>av</a:t>
            </a:r>
            <a:r>
              <a:rPr lang="en-US" baseline="0" dirty="0"/>
              <a:t> delays </a:t>
            </a:r>
          </a:p>
          <a:p>
            <a:r>
              <a:rPr lang="en-US" baseline="0" dirty="0"/>
              <a:t>As you can see we start with </a:t>
            </a:r>
            <a:r>
              <a:rPr lang="en-US" baseline="0" dirty="0" err="1"/>
              <a:t>aai</a:t>
            </a:r>
            <a:r>
              <a:rPr lang="en-US" baseline="0" dirty="0"/>
              <a:t> pacing and transition to dual chamber his pacing here with an </a:t>
            </a:r>
            <a:r>
              <a:rPr lang="en-US" baseline="0" dirty="0" err="1"/>
              <a:t>av</a:t>
            </a:r>
            <a:r>
              <a:rPr lang="en-US" baseline="0" dirty="0"/>
              <a:t> delay programmed of 80ms</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135</a:t>
            </a:fld>
            <a:endParaRPr lang="en-US"/>
          </a:p>
        </p:txBody>
      </p:sp>
    </p:spTree>
    <p:extLst>
      <p:ext uri="{BB962C8B-B14F-4D97-AF65-F5344CB8AC3E}">
        <p14:creationId xmlns:p14="http://schemas.microsoft.com/office/powerpoint/2010/main" val="4299802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then plot the change in systolic</a:t>
            </a:r>
            <a:r>
              <a:rPr lang="en-US" baseline="0" dirty="0"/>
              <a:t> </a:t>
            </a:r>
            <a:r>
              <a:rPr lang="en-US" baseline="0" dirty="0" err="1"/>
              <a:t>bp</a:t>
            </a:r>
            <a:r>
              <a:rPr lang="en-US" baseline="0" dirty="0"/>
              <a:t> at the starting </a:t>
            </a:r>
            <a:r>
              <a:rPr lang="en-US" baseline="0" dirty="0" err="1"/>
              <a:t>av</a:t>
            </a:r>
            <a:r>
              <a:rPr lang="en-US" baseline="0" dirty="0"/>
              <a:t> delay from </a:t>
            </a:r>
            <a:r>
              <a:rPr lang="en-US" baseline="0" dirty="0" err="1"/>
              <a:t>aai</a:t>
            </a:r>
            <a:r>
              <a:rPr lang="en-US" baseline="0" dirty="0"/>
              <a:t> to the paced one</a:t>
            </a:r>
          </a:p>
          <a:p>
            <a:endParaRPr lang="en-US" baseline="0" dirty="0"/>
          </a:p>
          <a:p>
            <a:r>
              <a:rPr lang="en-US" baseline="0" dirty="0"/>
              <a:t>Change scale on graph!!!!</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136</a:t>
            </a:fld>
            <a:endParaRPr lang="en-US"/>
          </a:p>
        </p:txBody>
      </p:sp>
    </p:spTree>
    <p:extLst>
      <p:ext uri="{BB962C8B-B14F-4D97-AF65-F5344CB8AC3E}">
        <p14:creationId xmlns:p14="http://schemas.microsoft.com/office/powerpoint/2010/main" val="38495055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ensure valid,</a:t>
            </a:r>
            <a:r>
              <a:rPr lang="en-US" baseline="0" dirty="0"/>
              <a:t> reliable and robust </a:t>
            </a:r>
            <a:r>
              <a:rPr lang="en-US" dirty="0"/>
              <a:t>data we then </a:t>
            </a:r>
            <a:r>
              <a:rPr lang="en-US" dirty="0" err="1"/>
              <a:t>perfrom</a:t>
            </a:r>
            <a:r>
              <a:rPr lang="en-US" dirty="0"/>
              <a:t> </a:t>
            </a:r>
            <a:r>
              <a:rPr lang="en-US" dirty="0" err="1"/>
              <a:t>mulitple</a:t>
            </a:r>
            <a:r>
              <a:rPr lang="en-US" dirty="0"/>
              <a:t> alternations</a:t>
            </a:r>
            <a:r>
              <a:rPr lang="en-US" baseline="0" dirty="0"/>
              <a:t> to and for from </a:t>
            </a:r>
            <a:r>
              <a:rPr lang="en-US" baseline="0" dirty="0" err="1"/>
              <a:t>aai</a:t>
            </a:r>
            <a:r>
              <a:rPr lang="en-US" baseline="0" dirty="0"/>
              <a:t> to his </a:t>
            </a:r>
            <a:r>
              <a:rPr lang="en-US" baseline="0" dirty="0" err="1"/>
              <a:t>apcing</a:t>
            </a:r>
            <a:r>
              <a:rPr lang="en-US" baseline="0" dirty="0"/>
              <a:t> at this same </a:t>
            </a:r>
            <a:r>
              <a:rPr lang="en-US" baseline="0" dirty="0" err="1"/>
              <a:t>av</a:t>
            </a:r>
            <a:r>
              <a:rPr lang="en-US" baseline="0" dirty="0"/>
              <a:t> delay so we can calculate the mean change in systolic </a:t>
            </a:r>
            <a:r>
              <a:rPr lang="en-US" baseline="0" dirty="0" err="1"/>
              <a:t>bp</a:t>
            </a:r>
            <a:r>
              <a:rPr lang="en-US" baseline="0" dirty="0"/>
              <a:t> after a minimum of 8 alternations</a:t>
            </a:r>
          </a:p>
          <a:p>
            <a:r>
              <a:rPr lang="en-US" baseline="0" dirty="0"/>
              <a:t>This allows us a value with a very narrow error bar</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137</a:t>
            </a:fld>
            <a:endParaRPr lang="en-US"/>
          </a:p>
        </p:txBody>
      </p:sp>
    </p:spTree>
    <p:extLst>
      <p:ext uri="{BB962C8B-B14F-4D97-AF65-F5344CB8AC3E}">
        <p14:creationId xmlns:p14="http://schemas.microsoft.com/office/powerpoint/2010/main" val="672518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 of biventricular pacing only exists if your </a:t>
            </a:r>
            <a:r>
              <a:rPr lang="en-US" dirty="0" err="1"/>
              <a:t>qrs</a:t>
            </a:r>
            <a:r>
              <a:rPr lang="en-US" dirty="0"/>
              <a:t> is more than 140ms or the alternative is an RV paced complex</a:t>
            </a:r>
          </a:p>
        </p:txBody>
      </p:sp>
      <p:sp>
        <p:nvSpPr>
          <p:cNvPr id="4" name="Slide Number Placeholder 3"/>
          <p:cNvSpPr>
            <a:spLocks noGrp="1"/>
          </p:cNvSpPr>
          <p:nvPr>
            <p:ph type="sldNum" sz="quarter" idx="5"/>
          </p:nvPr>
        </p:nvSpPr>
        <p:spPr/>
        <p:txBody>
          <a:bodyPr/>
          <a:lstStyle/>
          <a:p>
            <a:fld id="{70C0FA45-272A-7F4A-B50E-D02097F350DE}" type="slidenum">
              <a:rPr lang="en-US" smtClean="0"/>
              <a:t>14</a:t>
            </a:fld>
            <a:endParaRPr lang="en-US"/>
          </a:p>
        </p:txBody>
      </p:sp>
    </p:spTree>
    <p:extLst>
      <p:ext uri="{BB962C8B-B14F-4D97-AF65-F5344CB8AC3E}">
        <p14:creationId xmlns:p14="http://schemas.microsoft.com/office/powerpoint/2010/main" val="100819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got to have </a:t>
            </a:r>
            <a:r>
              <a:rPr lang="en-US" dirty="0" err="1"/>
              <a:t>lbbb</a:t>
            </a:r>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15</a:t>
            </a:fld>
            <a:endParaRPr lang="en-US"/>
          </a:p>
        </p:txBody>
      </p:sp>
    </p:spTree>
    <p:extLst>
      <p:ext uri="{BB962C8B-B14F-4D97-AF65-F5344CB8AC3E}">
        <p14:creationId xmlns:p14="http://schemas.microsoft.com/office/powerpoint/2010/main" val="41049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of no benefit if you have RBBB</a:t>
            </a:r>
          </a:p>
        </p:txBody>
      </p:sp>
      <p:sp>
        <p:nvSpPr>
          <p:cNvPr id="4" name="Slide Number Placeholder 3"/>
          <p:cNvSpPr>
            <a:spLocks noGrp="1"/>
          </p:cNvSpPr>
          <p:nvPr>
            <p:ph type="sldNum" sz="quarter" idx="5"/>
          </p:nvPr>
        </p:nvSpPr>
        <p:spPr/>
        <p:txBody>
          <a:bodyPr/>
          <a:lstStyle/>
          <a:p>
            <a:fld id="{70C0FA45-272A-7F4A-B50E-D02097F350DE}" type="slidenum">
              <a:rPr lang="en-US" smtClean="0"/>
              <a:t>16</a:t>
            </a:fld>
            <a:endParaRPr lang="en-US"/>
          </a:p>
        </p:txBody>
      </p:sp>
    </p:spTree>
    <p:extLst>
      <p:ext uri="{BB962C8B-B14F-4D97-AF65-F5344CB8AC3E}">
        <p14:creationId xmlns:p14="http://schemas.microsoft.com/office/powerpoint/2010/main" val="712014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non specific intra ventricular conduction delay</a:t>
            </a:r>
          </a:p>
        </p:txBody>
      </p:sp>
      <p:sp>
        <p:nvSpPr>
          <p:cNvPr id="4" name="Slide Number Placeholder 3"/>
          <p:cNvSpPr>
            <a:spLocks noGrp="1"/>
          </p:cNvSpPr>
          <p:nvPr>
            <p:ph type="sldNum" sz="quarter" idx="5"/>
          </p:nvPr>
        </p:nvSpPr>
        <p:spPr/>
        <p:txBody>
          <a:bodyPr/>
          <a:lstStyle/>
          <a:p>
            <a:fld id="{70C0FA45-272A-7F4A-B50E-D02097F350DE}" type="slidenum">
              <a:rPr lang="en-US" smtClean="0"/>
              <a:t>17</a:t>
            </a:fld>
            <a:endParaRPr lang="en-US"/>
          </a:p>
        </p:txBody>
      </p:sp>
    </p:spTree>
    <p:extLst>
      <p:ext uri="{BB962C8B-B14F-4D97-AF65-F5344CB8AC3E}">
        <p14:creationId xmlns:p14="http://schemas.microsoft.com/office/powerpoint/2010/main" val="645919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essence if you don’t have </a:t>
            </a:r>
            <a:r>
              <a:rPr lang="en-US" dirty="0" err="1"/>
              <a:t>lbbb</a:t>
            </a:r>
            <a:r>
              <a:rPr lang="en-US" dirty="0"/>
              <a:t> it’s a bad idea</a:t>
            </a:r>
          </a:p>
        </p:txBody>
      </p:sp>
      <p:sp>
        <p:nvSpPr>
          <p:cNvPr id="4" name="Slide Number Placeholder 3"/>
          <p:cNvSpPr>
            <a:spLocks noGrp="1"/>
          </p:cNvSpPr>
          <p:nvPr>
            <p:ph type="sldNum" sz="quarter" idx="5"/>
          </p:nvPr>
        </p:nvSpPr>
        <p:spPr/>
        <p:txBody>
          <a:bodyPr/>
          <a:lstStyle/>
          <a:p>
            <a:fld id="{70C0FA45-272A-7F4A-B50E-D02097F350DE}" type="slidenum">
              <a:rPr lang="en-US" smtClean="0"/>
              <a:t>18</a:t>
            </a:fld>
            <a:endParaRPr lang="en-US"/>
          </a:p>
        </p:txBody>
      </p:sp>
    </p:spTree>
    <p:extLst>
      <p:ext uri="{BB962C8B-B14F-4D97-AF65-F5344CB8AC3E}">
        <p14:creationId xmlns:p14="http://schemas.microsoft.com/office/powerpoint/2010/main" val="3200167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x-none" sz="1200" dirty="0">
                <a:latin typeface="Arial Unicode MS" charset="0"/>
                <a:ea typeface="Arial Unicode MS" charset="0"/>
                <a:cs typeface="Arial Unicode MS" charset="0"/>
              </a:rPr>
              <a:t>and scarily when given to patients with narrow QRS even when carefully selected to have “mechanical </a:t>
            </a:r>
            <a:r>
              <a:rPr lang="en-US" altLang="x-none" sz="1200" dirty="0" err="1">
                <a:latin typeface="Arial Unicode MS" charset="0"/>
                <a:ea typeface="Arial Unicode MS" charset="0"/>
                <a:cs typeface="Arial Unicode MS" charset="0"/>
              </a:rPr>
              <a:t>dyyscyncrhonry</a:t>
            </a:r>
            <a:r>
              <a:rPr lang="en-US" altLang="x-none" sz="1200" dirty="0">
                <a:latin typeface="Arial Unicode MS" charset="0"/>
                <a:ea typeface="Arial Unicode MS" charset="0"/>
                <a:cs typeface="Arial Unicode MS" charset="0"/>
              </a:rPr>
              <a: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D88C44-C60E-824B-9387-A622D0CBBF40}" type="slidenum">
              <a:rPr lang="en-US" smtClean="0"/>
              <a:t>19</a:t>
            </a:fld>
            <a:endParaRPr lang="en-US"/>
          </a:p>
        </p:txBody>
      </p:sp>
    </p:spTree>
    <p:extLst>
      <p:ext uri="{BB962C8B-B14F-4D97-AF65-F5344CB8AC3E}">
        <p14:creationId xmlns:p14="http://schemas.microsoft.com/office/powerpoint/2010/main" val="426930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been asked to talk about his bundle </a:t>
            </a:r>
            <a:r>
              <a:rPr lang="en-US" dirty="0" err="1"/>
              <a:t>apcing</a:t>
            </a:r>
            <a:r>
              <a:rPr lang="en-US" dirty="0"/>
              <a:t> as a treatment in heart failure focusing on when dyssynchrony is present</a:t>
            </a:r>
          </a:p>
          <a:p>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2</a:t>
            </a:fld>
            <a:endParaRPr lang="en-US"/>
          </a:p>
        </p:txBody>
      </p:sp>
    </p:spTree>
    <p:extLst>
      <p:ext uri="{BB962C8B-B14F-4D97-AF65-F5344CB8AC3E}">
        <p14:creationId xmlns:p14="http://schemas.microsoft.com/office/powerpoint/2010/main" val="65503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x-none" sz="1200" dirty="0">
                <a:latin typeface="Arial Unicode MS" charset="0"/>
                <a:ea typeface="Arial Unicode MS" charset="0"/>
                <a:cs typeface="Arial Unicode MS" charset="0"/>
              </a:rPr>
              <a:t>It kills</a:t>
            </a:r>
            <a:r>
              <a:rPr lang="en-US" altLang="x-none" sz="1200" baseline="0" dirty="0">
                <a:latin typeface="Arial Unicode MS" charset="0"/>
                <a:ea typeface="Arial Unicode MS" charset="0"/>
                <a:cs typeface="Arial Unicode MS" charset="0"/>
              </a:rPr>
              <a:t> you!</a:t>
            </a:r>
            <a:endParaRPr lang="en-US" altLang="x-none" sz="1200" dirty="0">
              <a:latin typeface="Arial Unicode MS" charset="0"/>
              <a:ea typeface="Arial Unicode MS" charset="0"/>
              <a:cs typeface="Arial Unicode MS" charset="0"/>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D88C44-C60E-824B-9387-A622D0CBBF40}" type="slidenum">
              <a:rPr lang="en-US" smtClean="0"/>
              <a:t>20</a:t>
            </a:fld>
            <a:endParaRPr lang="en-US"/>
          </a:p>
        </p:txBody>
      </p:sp>
    </p:spTree>
    <p:extLst>
      <p:ext uri="{BB962C8B-B14F-4D97-AF65-F5344CB8AC3E}">
        <p14:creationId xmlns:p14="http://schemas.microsoft.com/office/powerpoint/2010/main" val="3371618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Biventricular pacing is not normal and </a:t>
            </a:r>
          </a:p>
        </p:txBody>
      </p:sp>
      <p:sp>
        <p:nvSpPr>
          <p:cNvPr id="4" name="Slide Number Placeholder 3"/>
          <p:cNvSpPr>
            <a:spLocks noGrp="1"/>
          </p:cNvSpPr>
          <p:nvPr>
            <p:ph type="sldNum" sz="quarter" idx="5"/>
          </p:nvPr>
        </p:nvSpPr>
        <p:spPr/>
        <p:txBody>
          <a:bodyPr/>
          <a:lstStyle/>
          <a:p>
            <a:fld id="{70C0FA45-272A-7F4A-B50E-D02097F350DE}" type="slidenum">
              <a:rPr lang="en-US" smtClean="0"/>
              <a:t>21</a:t>
            </a:fld>
            <a:endParaRPr lang="en-US"/>
          </a:p>
        </p:txBody>
      </p:sp>
    </p:spTree>
    <p:extLst>
      <p:ext uri="{BB962C8B-B14F-4D97-AF65-F5344CB8AC3E}">
        <p14:creationId xmlns:p14="http://schemas.microsoft.com/office/powerpoint/2010/main" val="305867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has four fundamental problems</a:t>
            </a:r>
          </a:p>
          <a:p>
            <a:endParaRPr lang="en-US" baseline="0" dirty="0"/>
          </a:p>
          <a:p>
            <a:r>
              <a:rPr lang="en-US" baseline="0" dirty="0"/>
              <a:t>activation is unnatural - it is backwards - epicardial to endocardial</a:t>
            </a:r>
          </a:p>
          <a:p>
            <a:endParaRPr lang="en-US" baseline="0" dirty="0"/>
          </a:p>
          <a:p>
            <a:r>
              <a:rPr lang="en-US" baseline="0" dirty="0"/>
              <a:t>second it </a:t>
            </a:r>
            <a:r>
              <a:rPr lang="en-US" baseline="0" dirty="0" err="1"/>
              <a:t>relys</a:t>
            </a:r>
            <a:r>
              <a:rPr lang="en-US" baseline="0" dirty="0"/>
              <a:t> on cell to cell conduction rather than the high speed native conduction system</a:t>
            </a:r>
          </a:p>
          <a:p>
            <a:endParaRPr lang="en-US" baseline="0" dirty="0"/>
          </a:p>
          <a:p>
            <a:r>
              <a:rPr lang="en-US" baseline="0" dirty="0"/>
              <a:t>third - we are limited in lead placement to the few locations nature offers </a:t>
            </a:r>
          </a:p>
          <a:p>
            <a:endParaRPr lang="en-US" baseline="0" dirty="0"/>
          </a:p>
          <a:p>
            <a:r>
              <a:rPr lang="en-US" baseline="0" dirty="0"/>
              <a:t>fourth </a:t>
            </a:r>
            <a:r>
              <a:rPr lang="en-US" baseline="0" dirty="0" err="1"/>
              <a:t>unfrotunately</a:t>
            </a:r>
            <a:r>
              <a:rPr lang="en-US" baseline="0" dirty="0"/>
              <a:t> lv activation time is rarely returned to normal with </a:t>
            </a:r>
            <a:r>
              <a:rPr lang="en-US" baseline="0" dirty="0" err="1"/>
              <a:t>biv</a:t>
            </a:r>
            <a:r>
              <a:rPr lang="en-US" baseline="0" dirty="0"/>
              <a:t> pacing</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22</a:t>
            </a:fld>
            <a:endParaRPr lang="en-US"/>
          </a:p>
        </p:txBody>
      </p:sp>
    </p:spTree>
    <p:extLst>
      <p:ext uri="{BB962C8B-B14F-4D97-AF65-F5344CB8AC3E}">
        <p14:creationId xmlns:p14="http://schemas.microsoft.com/office/powerpoint/2010/main" val="3857619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acknowledge these limitations </a:t>
            </a:r>
          </a:p>
          <a:p>
            <a:r>
              <a:rPr lang="en-US" dirty="0"/>
              <a:t> look at these studies again where we said </a:t>
            </a:r>
            <a:r>
              <a:rPr lang="en-US" dirty="0" err="1"/>
              <a:t>Biv</a:t>
            </a:r>
            <a:r>
              <a:rPr lang="en-US" dirty="0"/>
              <a:t> is good…if we take off the rose tinted glasses</a:t>
            </a:r>
          </a:p>
        </p:txBody>
      </p:sp>
      <p:sp>
        <p:nvSpPr>
          <p:cNvPr id="4" name="Slide Number Placeholder 3"/>
          <p:cNvSpPr>
            <a:spLocks noGrp="1"/>
          </p:cNvSpPr>
          <p:nvPr>
            <p:ph type="sldNum" sz="quarter" idx="5"/>
          </p:nvPr>
        </p:nvSpPr>
        <p:spPr/>
        <p:txBody>
          <a:bodyPr/>
          <a:lstStyle/>
          <a:p>
            <a:fld id="{70C0FA45-272A-7F4A-B50E-D02097F350DE}" type="slidenum">
              <a:rPr lang="en-US" smtClean="0"/>
              <a:t>23</a:t>
            </a:fld>
            <a:endParaRPr lang="en-US"/>
          </a:p>
        </p:txBody>
      </p:sp>
    </p:spTree>
    <p:extLst>
      <p:ext uri="{BB962C8B-B14F-4D97-AF65-F5344CB8AC3E}">
        <p14:creationId xmlns:p14="http://schemas.microsoft.com/office/powerpoint/2010/main" val="3298715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where we improve on LBBB, </a:t>
            </a:r>
          </a:p>
          <a:p>
            <a:r>
              <a:rPr lang="en-US" dirty="0"/>
              <a:t>look at the area above the curve</a:t>
            </a:r>
          </a:p>
          <a:p>
            <a:r>
              <a:rPr lang="en-US" dirty="0"/>
              <a:t>There is scope to improve things even for those with LBBB</a:t>
            </a:r>
          </a:p>
        </p:txBody>
      </p:sp>
      <p:sp>
        <p:nvSpPr>
          <p:cNvPr id="4" name="Slide Number Placeholder 3"/>
          <p:cNvSpPr>
            <a:spLocks noGrp="1"/>
          </p:cNvSpPr>
          <p:nvPr>
            <p:ph type="sldNum" sz="quarter" idx="5"/>
          </p:nvPr>
        </p:nvSpPr>
        <p:spPr/>
        <p:txBody>
          <a:bodyPr/>
          <a:lstStyle/>
          <a:p>
            <a:fld id="{70C0FA45-272A-7F4A-B50E-D02097F350DE}" type="slidenum">
              <a:rPr lang="en-US" smtClean="0"/>
              <a:t>24</a:t>
            </a:fld>
            <a:endParaRPr lang="en-US"/>
          </a:p>
        </p:txBody>
      </p:sp>
    </p:spTree>
    <p:extLst>
      <p:ext uri="{BB962C8B-B14F-4D97-AF65-F5344CB8AC3E}">
        <p14:creationId xmlns:p14="http://schemas.microsoft.com/office/powerpoint/2010/main" val="2641688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certainly we ALSO have to do better for </a:t>
            </a:r>
          </a:p>
          <a:p>
            <a:endParaRPr lang="en-US" dirty="0"/>
          </a:p>
          <a:p>
            <a:r>
              <a:rPr lang="en-US" dirty="0"/>
              <a:t>Heart failure patients with RBBB, with long PR intervals and pathological  </a:t>
            </a:r>
            <a:r>
              <a:rPr lang="en-US" dirty="0" err="1"/>
              <a:t>av</a:t>
            </a:r>
            <a:r>
              <a:rPr lang="en-US" dirty="0"/>
              <a:t> dyssynchrony, and those that need lots of anti-bradycardia pacing</a:t>
            </a:r>
          </a:p>
        </p:txBody>
      </p:sp>
      <p:sp>
        <p:nvSpPr>
          <p:cNvPr id="4" name="Slide Number Placeholder 3"/>
          <p:cNvSpPr>
            <a:spLocks noGrp="1"/>
          </p:cNvSpPr>
          <p:nvPr>
            <p:ph type="sldNum" sz="quarter" idx="5"/>
          </p:nvPr>
        </p:nvSpPr>
        <p:spPr/>
        <p:txBody>
          <a:bodyPr/>
          <a:lstStyle/>
          <a:p>
            <a:fld id="{70C0FA45-272A-7F4A-B50E-D02097F350DE}" type="slidenum">
              <a:rPr lang="en-US" smtClean="0"/>
              <a:t>25</a:t>
            </a:fld>
            <a:endParaRPr lang="en-US"/>
          </a:p>
        </p:txBody>
      </p:sp>
    </p:spTree>
    <p:extLst>
      <p:ext uri="{BB962C8B-B14F-4D97-AF65-F5344CB8AC3E}">
        <p14:creationId xmlns:p14="http://schemas.microsoft.com/office/powerpoint/2010/main" val="283462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lets start with a patient</a:t>
            </a:r>
          </a:p>
          <a:p>
            <a:r>
              <a:rPr lang="en-US" dirty="0"/>
              <a:t>Here</a:t>
            </a:r>
            <a:r>
              <a:rPr lang="en-US" baseline="0" dirty="0"/>
              <a:t> we have </a:t>
            </a:r>
            <a:r>
              <a:rPr lang="en-US" dirty="0"/>
              <a:t>Straight forward left bundle branch block</a:t>
            </a:r>
          </a:p>
          <a:p>
            <a:r>
              <a:rPr lang="en-US" dirty="0"/>
              <a:t>We have the option of </a:t>
            </a:r>
            <a:r>
              <a:rPr lang="en-US" dirty="0" err="1"/>
              <a:t>crt</a:t>
            </a:r>
            <a:r>
              <a:rPr lang="en-US" dirty="0"/>
              <a:t>, which might help</a:t>
            </a:r>
            <a:r>
              <a:rPr lang="en-US" baseline="0" dirty="0"/>
              <a:t> a little,</a:t>
            </a:r>
            <a:r>
              <a:rPr lang="en-US" dirty="0"/>
              <a:t> but could never deliver this (new</a:t>
            </a:r>
            <a:r>
              <a:rPr lang="en-US" baseline="0" dirty="0"/>
              <a:t> slide)</a:t>
            </a:r>
          </a:p>
        </p:txBody>
      </p:sp>
      <p:sp>
        <p:nvSpPr>
          <p:cNvPr id="4" name="Slide Number Placeholder 3"/>
          <p:cNvSpPr>
            <a:spLocks noGrp="1"/>
          </p:cNvSpPr>
          <p:nvPr>
            <p:ph type="sldNum" sz="quarter" idx="10"/>
          </p:nvPr>
        </p:nvSpPr>
        <p:spPr/>
        <p:txBody>
          <a:bodyPr/>
          <a:lstStyle/>
          <a:p>
            <a:fld id="{FED88C44-C60E-824B-9387-A622D0CBBF40}" type="slidenum">
              <a:rPr lang="en-US" smtClean="0"/>
              <a:t>26</a:t>
            </a:fld>
            <a:endParaRPr lang="en-US"/>
          </a:p>
        </p:txBody>
      </p:sp>
    </p:spTree>
    <p:extLst>
      <p:ext uri="{BB962C8B-B14F-4D97-AF65-F5344CB8AC3E}">
        <p14:creationId xmlns:p14="http://schemas.microsoft.com/office/powerpoint/2010/main" val="2292819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Reversal of that horrible looking </a:t>
            </a:r>
            <a:r>
              <a:rPr lang="en-US" baseline="0" dirty="0" err="1"/>
              <a:t>qrs</a:t>
            </a:r>
            <a:r>
              <a:rPr lang="en-US" baseline="0" dirty="0"/>
              <a:t> pattern to something far improved</a:t>
            </a:r>
          </a:p>
          <a:p>
            <a:r>
              <a:rPr lang="en-US" baseline="0" dirty="0"/>
              <a:t>This is the solution his bundle </a:t>
            </a:r>
            <a:r>
              <a:rPr lang="en-US" baseline="0" dirty="0" err="1"/>
              <a:t>pacin</a:t>
            </a:r>
            <a:r>
              <a:rPr lang="en-US" baseline="0" dirty="0"/>
              <a:t> gives us</a:t>
            </a:r>
          </a:p>
          <a:p>
            <a:endParaRPr lang="en-US" baseline="0" dirty="0"/>
          </a:p>
          <a:p>
            <a:r>
              <a:rPr lang="en-US" baseline="0" dirty="0"/>
              <a:t>improving cardiac activation pattern in this way will be massive</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27</a:t>
            </a:fld>
            <a:endParaRPr lang="en-US"/>
          </a:p>
        </p:txBody>
      </p:sp>
    </p:spTree>
    <p:extLst>
      <p:ext uri="{BB962C8B-B14F-4D97-AF65-F5344CB8AC3E}">
        <p14:creationId xmlns:p14="http://schemas.microsoft.com/office/powerpoint/2010/main" val="4077804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his </a:t>
            </a:r>
            <a:r>
              <a:rPr lang="en-US" dirty="0" err="1"/>
              <a:t>apcing</a:t>
            </a:r>
            <a:r>
              <a:rPr lang="en-US" dirty="0"/>
              <a:t> provides physiological activation of the </a:t>
            </a:r>
            <a:r>
              <a:rPr lang="en-US" dirty="0" err="1"/>
              <a:t>ventricule</a:t>
            </a:r>
            <a:r>
              <a:rPr lang="en-US" dirty="0"/>
              <a:t> just like in health</a:t>
            </a:r>
          </a:p>
          <a:p>
            <a:r>
              <a:rPr lang="en-US" dirty="0"/>
              <a:t> once The pacing lead fires</a:t>
            </a:r>
            <a:r>
              <a:rPr lang="en-US" baseline="0" dirty="0"/>
              <a:t> </a:t>
            </a:r>
          </a:p>
          <a:p>
            <a:r>
              <a:rPr lang="en-US" baseline="0" dirty="0"/>
              <a:t>activation spreads down the native </a:t>
            </a:r>
            <a:r>
              <a:rPr lang="en-US" baseline="0" dirty="0" err="1"/>
              <a:t>specialised</a:t>
            </a:r>
            <a:r>
              <a:rPr lang="en-US" baseline="0" dirty="0"/>
              <a:t> his </a:t>
            </a:r>
            <a:r>
              <a:rPr lang="en-US" baseline="0" dirty="0" err="1"/>
              <a:t>purkinjee</a:t>
            </a:r>
            <a:r>
              <a:rPr lang="en-US" baseline="0" dirty="0"/>
              <a:t> conduction system</a:t>
            </a:r>
          </a:p>
          <a:p>
            <a:endParaRPr lang="en-US" baseline="0" dirty="0"/>
          </a:p>
          <a:p>
            <a:r>
              <a:rPr lang="en-US" baseline="0" dirty="0"/>
              <a:t>this is then followed by rapid </a:t>
            </a:r>
            <a:r>
              <a:rPr lang="en-US" baseline="0" dirty="0" err="1"/>
              <a:t>depolarisation</a:t>
            </a:r>
            <a:r>
              <a:rPr lang="en-US" baseline="0" dirty="0"/>
              <a:t> and </a:t>
            </a:r>
            <a:r>
              <a:rPr lang="en-US" baseline="0" dirty="0" err="1"/>
              <a:t>activatin</a:t>
            </a:r>
            <a:r>
              <a:rPr lang="en-US" baseline="0" dirty="0"/>
              <a:t> of the ventricle giving a normal and narrow </a:t>
            </a:r>
            <a:r>
              <a:rPr lang="en-US" baseline="0" dirty="0" err="1"/>
              <a:t>qrs</a:t>
            </a:r>
            <a:r>
              <a:rPr lang="en-US" baseline="0" dirty="0"/>
              <a:t> complex</a:t>
            </a:r>
          </a:p>
          <a:p>
            <a:endParaRPr lang="en-US" baseline="0" dirty="0"/>
          </a:p>
        </p:txBody>
      </p:sp>
      <p:sp>
        <p:nvSpPr>
          <p:cNvPr id="4" name="Slide Number Placeholder 3"/>
          <p:cNvSpPr>
            <a:spLocks noGrp="1"/>
          </p:cNvSpPr>
          <p:nvPr>
            <p:ph type="sldNum" sz="quarter" idx="10"/>
          </p:nvPr>
        </p:nvSpPr>
        <p:spPr/>
        <p:txBody>
          <a:bodyPr/>
          <a:lstStyle/>
          <a:p>
            <a:fld id="{C26E56E3-835A-3F4D-95D2-3A93CA578F01}" type="slidenum">
              <a:rPr lang="en-US" smtClean="0"/>
              <a:t>28</a:t>
            </a:fld>
            <a:endParaRPr lang="en-US"/>
          </a:p>
        </p:txBody>
      </p:sp>
    </p:spTree>
    <p:extLst>
      <p:ext uri="{BB962C8B-B14F-4D97-AF65-F5344CB8AC3E}">
        <p14:creationId xmlns:p14="http://schemas.microsoft.com/office/powerpoint/2010/main" val="2102845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knowing that his pacing could reverse bundle branch block is not new</a:t>
            </a:r>
          </a:p>
          <a:p>
            <a:r>
              <a:rPr lang="en-US" dirty="0"/>
              <a:t>in 1977 </a:t>
            </a:r>
            <a:r>
              <a:rPr lang="en-US" dirty="0" err="1"/>
              <a:t>narula</a:t>
            </a:r>
            <a:r>
              <a:rPr lang="en-US" dirty="0"/>
              <a:t> </a:t>
            </a:r>
          </a:p>
          <a:p>
            <a:r>
              <a:rPr lang="en-US" baseline="0" dirty="0"/>
              <a:t>paced the his bundle in 25 patients with </a:t>
            </a:r>
            <a:r>
              <a:rPr lang="en-US" baseline="0" dirty="0" err="1"/>
              <a:t>bbb</a:t>
            </a:r>
            <a:r>
              <a:rPr lang="en-US" baseline="0" dirty="0"/>
              <a:t> </a:t>
            </a:r>
          </a:p>
          <a:p>
            <a:r>
              <a:rPr lang="en-US" baseline="0" dirty="0"/>
              <a:t>he started </a:t>
            </a:r>
            <a:r>
              <a:rPr lang="en-US" baseline="0" dirty="0" err="1"/>
              <a:t>proximaly</a:t>
            </a:r>
            <a:r>
              <a:rPr lang="en-US" baseline="0" dirty="0"/>
              <a:t> and edged his pacing catheter distally </a:t>
            </a:r>
          </a:p>
          <a:p>
            <a:r>
              <a:rPr lang="en-US" baseline="0" dirty="0"/>
              <a:t>He found changes in the </a:t>
            </a:r>
            <a:r>
              <a:rPr lang="en-US" baseline="0" dirty="0" err="1"/>
              <a:t>qrs</a:t>
            </a:r>
            <a:r>
              <a:rPr lang="en-US" baseline="0" dirty="0"/>
              <a:t> duration </a:t>
            </a:r>
          </a:p>
          <a:p>
            <a:r>
              <a:rPr lang="en-US" baseline="0" dirty="0"/>
              <a:t>as he moved more distal he achieved a narrower </a:t>
            </a:r>
            <a:r>
              <a:rPr lang="en-US" baseline="0" dirty="0" err="1"/>
              <a:t>qrs</a:t>
            </a:r>
            <a:r>
              <a:rPr lang="en-US" baseline="0" dirty="0"/>
              <a:t> </a:t>
            </a:r>
          </a:p>
          <a:p>
            <a:r>
              <a:rPr lang="en-US" baseline="0" dirty="0"/>
              <a:t>What might explain this is pacing beyond the site of block</a:t>
            </a:r>
            <a:r>
              <a:rPr lang="is-I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29</a:t>
            </a:fld>
            <a:endParaRPr lang="en-US"/>
          </a:p>
        </p:txBody>
      </p:sp>
    </p:spTree>
    <p:extLst>
      <p:ext uri="{BB962C8B-B14F-4D97-AF65-F5344CB8AC3E}">
        <p14:creationId xmlns:p14="http://schemas.microsoft.com/office/powerpoint/2010/main" val="286489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im</a:t>
            </a:r>
            <a:r>
              <a:rPr lang="en-US" dirty="0"/>
              <a:t> going to start in a controversial manner, this gets peoples attention</a:t>
            </a:r>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3</a:t>
            </a:fld>
            <a:endParaRPr lang="en-US"/>
          </a:p>
        </p:txBody>
      </p:sp>
    </p:spTree>
    <p:extLst>
      <p:ext uri="{BB962C8B-B14F-4D97-AF65-F5344CB8AC3E}">
        <p14:creationId xmlns:p14="http://schemas.microsoft.com/office/powerpoint/2010/main" val="595052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that can nicely</a:t>
            </a:r>
            <a:r>
              <a:rPr lang="en-US" baseline="0" dirty="0"/>
              <a:t> be seen here- in health conduction travels down </a:t>
            </a:r>
            <a:r>
              <a:rPr lang="en-US" baseline="0" dirty="0" err="1"/>
              <a:t>longitudianlly</a:t>
            </a:r>
            <a:r>
              <a:rPr lang="en-US" baseline="0" dirty="0"/>
              <a:t> dissociated </a:t>
            </a:r>
            <a:r>
              <a:rPr lang="en-US" baseline="0" dirty="0" err="1"/>
              <a:t>fibres</a:t>
            </a:r>
            <a:r>
              <a:rPr lang="en-US" baseline="0" dirty="0"/>
              <a:t> to each bundle of the conduction system</a:t>
            </a:r>
          </a:p>
          <a:p>
            <a:endParaRPr lang="en-US" baseline="0" dirty="0"/>
          </a:p>
          <a:p>
            <a:r>
              <a:rPr lang="en-US" baseline="0" dirty="0"/>
              <a:t>These may be obstructed in someone with bundle branch block</a:t>
            </a:r>
          </a:p>
          <a:p>
            <a:r>
              <a:rPr lang="en-US" baseline="0" dirty="0"/>
              <a:t>But can be bypassed by pacing at a site distal to the site of the block</a:t>
            </a:r>
          </a:p>
          <a:p>
            <a:endParaRPr lang="en-US" baseline="0" dirty="0"/>
          </a:p>
        </p:txBody>
      </p:sp>
      <p:sp>
        <p:nvSpPr>
          <p:cNvPr id="4" name="Slide Number Placeholder 3"/>
          <p:cNvSpPr>
            <a:spLocks noGrp="1"/>
          </p:cNvSpPr>
          <p:nvPr>
            <p:ph type="sldNum" sz="quarter" idx="10"/>
          </p:nvPr>
        </p:nvSpPr>
        <p:spPr/>
        <p:txBody>
          <a:bodyPr/>
          <a:lstStyle/>
          <a:p>
            <a:fld id="{B72D2AA2-A943-9647-8891-086B998E2A69}" type="slidenum">
              <a:rPr lang="en-US" smtClean="0"/>
              <a:t>30</a:t>
            </a:fld>
            <a:endParaRPr lang="en-US"/>
          </a:p>
        </p:txBody>
      </p:sp>
    </p:spTree>
    <p:extLst>
      <p:ext uri="{BB962C8B-B14F-4D97-AF65-F5344CB8AC3E}">
        <p14:creationId xmlns:p14="http://schemas.microsoft.com/office/powerpoint/2010/main" val="4012521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Id like to show you a case example of his pacing in action in someone with intrinsic LBBB</a:t>
            </a:r>
          </a:p>
        </p:txBody>
      </p:sp>
      <p:sp>
        <p:nvSpPr>
          <p:cNvPr id="4" name="Slide Number Placeholder 3"/>
          <p:cNvSpPr>
            <a:spLocks noGrp="1"/>
          </p:cNvSpPr>
          <p:nvPr>
            <p:ph type="sldNum" sz="quarter" idx="10"/>
          </p:nvPr>
        </p:nvSpPr>
        <p:spPr/>
        <p:txBody>
          <a:bodyPr/>
          <a:lstStyle/>
          <a:p>
            <a:fld id="{90919644-005E-594F-B9FE-BCF9A7E0D599}" type="slidenum">
              <a:rPr lang="en-US" smtClean="0"/>
              <a:t>31</a:t>
            </a:fld>
            <a:endParaRPr lang="en-US"/>
          </a:p>
        </p:txBody>
      </p:sp>
    </p:spTree>
    <p:extLst>
      <p:ext uri="{BB962C8B-B14F-4D97-AF65-F5344CB8AC3E}">
        <p14:creationId xmlns:p14="http://schemas.microsoft.com/office/powerpoint/2010/main" val="3055149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His pacing</a:t>
            </a:r>
            <a:r>
              <a:rPr lang="en-US" baseline="0" dirty="0"/>
              <a:t> at 2v is applied </a:t>
            </a:r>
          </a:p>
          <a:p>
            <a:r>
              <a:rPr lang="en-US" baseline="0" dirty="0"/>
              <a:t>the LBBB is reversed, however you may notice a pseudo delta wave at the time of the pacing impulse (v3), this is because </a:t>
            </a:r>
            <a:r>
              <a:rPr lang="en-US" baseline="0" dirty="0" err="1"/>
              <a:t>inaddition</a:t>
            </a:r>
            <a:r>
              <a:rPr lang="en-US" baseline="0" dirty="0"/>
              <a:t> to capturing the his bundle there is also capture of some of the surrounding muscle, this would be non selective capture</a:t>
            </a: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32</a:t>
            </a:fld>
            <a:endParaRPr lang="en-US"/>
          </a:p>
        </p:txBody>
      </p:sp>
    </p:spTree>
    <p:extLst>
      <p:ext uri="{BB962C8B-B14F-4D97-AF65-F5344CB8AC3E}">
        <p14:creationId xmlns:p14="http://schemas.microsoft.com/office/powerpoint/2010/main" val="2050201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can appreciate from the schematic</a:t>
            </a:r>
            <a:r>
              <a:rPr lang="en-US" baseline="0" dirty="0"/>
              <a:t> what is </a:t>
            </a:r>
            <a:r>
              <a:rPr lang="en-US" baseline="0" dirty="0" err="1"/>
              <a:t>occuring</a:t>
            </a:r>
            <a:r>
              <a:rPr lang="en-US" baseline="0" dirty="0"/>
              <a:t>, the red squiggle depicts the site of block in the </a:t>
            </a:r>
            <a:r>
              <a:rPr lang="en-US" baseline="0" dirty="0" err="1"/>
              <a:t>lbb</a:t>
            </a:r>
            <a:r>
              <a:rPr lang="en-US" baseline="0" dirty="0"/>
              <a:t>, in addition to supplying sufficient energy at this site to activate this part of the bundle branch there is also capture of the surrounding muscle</a:t>
            </a:r>
            <a:endParaRPr lang="en-US" dirty="0"/>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33</a:t>
            </a:fld>
            <a:endParaRPr lang="en-US"/>
          </a:p>
        </p:txBody>
      </p:sp>
    </p:spTree>
    <p:extLst>
      <p:ext uri="{BB962C8B-B14F-4D97-AF65-F5344CB8AC3E}">
        <p14:creationId xmlns:p14="http://schemas.microsoft.com/office/powerpoint/2010/main" val="3122267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a:t>
            </a:r>
          </a:p>
        </p:txBody>
      </p:sp>
      <p:sp>
        <p:nvSpPr>
          <p:cNvPr id="4" name="Slide Number Placeholder 3"/>
          <p:cNvSpPr>
            <a:spLocks noGrp="1"/>
          </p:cNvSpPr>
          <p:nvPr>
            <p:ph type="sldNum" sz="quarter" idx="10"/>
          </p:nvPr>
        </p:nvSpPr>
        <p:spPr/>
        <p:txBody>
          <a:bodyPr/>
          <a:lstStyle/>
          <a:p>
            <a:fld id="{90919644-005E-594F-B9FE-BCF9A7E0D599}" type="slidenum">
              <a:rPr lang="en-US" smtClean="0"/>
              <a:t>34</a:t>
            </a:fld>
            <a:endParaRPr lang="en-US"/>
          </a:p>
        </p:txBody>
      </p:sp>
    </p:spTree>
    <p:extLst>
      <p:ext uri="{BB962C8B-B14F-4D97-AF65-F5344CB8AC3E}">
        <p14:creationId xmlns:p14="http://schemas.microsoft.com/office/powerpoint/2010/main" val="4151300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we come down</a:t>
            </a:r>
            <a:r>
              <a:rPr lang="en-US" baseline="0" dirty="0"/>
              <a:t> on the output to 1.5 v you will notice that that local myocardial capture represented by a pseudo delta wave is no longer present just selective reversal of the </a:t>
            </a:r>
            <a:r>
              <a:rPr lang="en-US" baseline="0" dirty="0" err="1"/>
              <a:t>lbbb</a:t>
            </a: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35</a:t>
            </a:fld>
            <a:endParaRPr lang="en-US"/>
          </a:p>
        </p:txBody>
      </p:sp>
    </p:spTree>
    <p:extLst>
      <p:ext uri="{BB962C8B-B14F-4D97-AF65-F5344CB8AC3E}">
        <p14:creationId xmlns:p14="http://schemas.microsoft.com/office/powerpoint/2010/main" val="1582442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Only enough energy is given</a:t>
            </a:r>
            <a:r>
              <a:rPr lang="en-US" baseline="0" dirty="0"/>
              <a:t> to activate the bundle and this time not the surrounding tissue - this just emphasizes the point that his bundle pacing responses can be output </a:t>
            </a:r>
            <a:r>
              <a:rPr lang="en-US" baseline="0" dirty="0" err="1"/>
              <a:t>dependednt</a:t>
            </a:r>
            <a:r>
              <a:rPr lang="en-US" baseline="0" dirty="0"/>
              <a:t> </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36</a:t>
            </a:fld>
            <a:endParaRPr lang="en-US"/>
          </a:p>
        </p:txBody>
      </p:sp>
    </p:spTree>
    <p:extLst>
      <p:ext uri="{BB962C8B-B14F-4D97-AF65-F5344CB8AC3E}">
        <p14:creationId xmlns:p14="http://schemas.microsoft.com/office/powerpoint/2010/main" val="3914540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But then</a:t>
            </a:r>
          </a:p>
        </p:txBody>
      </p:sp>
      <p:sp>
        <p:nvSpPr>
          <p:cNvPr id="4" name="Slide Number Placeholder 3"/>
          <p:cNvSpPr>
            <a:spLocks noGrp="1"/>
          </p:cNvSpPr>
          <p:nvPr>
            <p:ph type="sldNum" sz="quarter" idx="10"/>
          </p:nvPr>
        </p:nvSpPr>
        <p:spPr/>
        <p:txBody>
          <a:bodyPr/>
          <a:lstStyle/>
          <a:p>
            <a:fld id="{90919644-005E-594F-B9FE-BCF9A7E0D599}" type="slidenum">
              <a:rPr lang="en-US" smtClean="0"/>
              <a:t>37</a:t>
            </a:fld>
            <a:endParaRPr lang="en-US"/>
          </a:p>
        </p:txBody>
      </p:sp>
    </p:spTree>
    <p:extLst>
      <p:ext uri="{BB962C8B-B14F-4D97-AF65-F5344CB8AC3E}">
        <p14:creationId xmlns:p14="http://schemas.microsoft.com/office/powerpoint/2010/main" val="2574301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we come down further you will notice</a:t>
            </a:r>
            <a:r>
              <a:rPr lang="en-US" baseline="0" dirty="0"/>
              <a:t> we still have his capture (point the pacing spikes) but we are no longer providing</a:t>
            </a: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38</a:t>
            </a:fld>
            <a:endParaRPr lang="en-US"/>
          </a:p>
        </p:txBody>
      </p:sp>
    </p:spTree>
    <p:extLst>
      <p:ext uri="{BB962C8B-B14F-4D97-AF65-F5344CB8AC3E}">
        <p14:creationId xmlns:p14="http://schemas.microsoft.com/office/powerpoint/2010/main" val="1205285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Sufficient energy to engage the diseased part of the left bundle branch</a:t>
            </a:r>
          </a:p>
          <a:p>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39</a:t>
            </a:fld>
            <a:endParaRPr lang="en-US"/>
          </a:p>
        </p:txBody>
      </p:sp>
    </p:spTree>
    <p:extLst>
      <p:ext uri="{BB962C8B-B14F-4D97-AF65-F5344CB8AC3E}">
        <p14:creationId xmlns:p14="http://schemas.microsoft.com/office/powerpoint/2010/main" val="258977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put it out there his bundle pacing is  better than </a:t>
            </a:r>
            <a:r>
              <a:rPr lang="en-US" dirty="0" err="1"/>
              <a:t>biv</a:t>
            </a:r>
            <a:r>
              <a:rPr lang="en-US" dirty="0"/>
              <a:t> </a:t>
            </a:r>
            <a:r>
              <a:rPr lang="en-US" dirty="0" err="1"/>
              <a:t>pacin</a:t>
            </a:r>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4</a:t>
            </a:fld>
            <a:endParaRPr lang="en-US"/>
          </a:p>
        </p:txBody>
      </p:sp>
    </p:spTree>
    <p:extLst>
      <p:ext uri="{BB962C8B-B14F-4D97-AF65-F5344CB8AC3E}">
        <p14:creationId xmlns:p14="http://schemas.microsoft.com/office/powerpoint/2010/main" val="1156297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we are left with a paced </a:t>
            </a:r>
            <a:r>
              <a:rPr lang="en-US" dirty="0" err="1"/>
              <a:t>lbbb</a:t>
            </a:r>
            <a:endParaRPr lang="en-US" dirty="0"/>
          </a:p>
          <a:p>
            <a:endParaRPr lang="en-US" dirty="0"/>
          </a:p>
          <a:p>
            <a:r>
              <a:rPr lang="en-US" dirty="0"/>
              <a:t>Similar responses with right bundle branch block are seen too</a:t>
            </a:r>
          </a:p>
        </p:txBody>
      </p:sp>
      <p:sp>
        <p:nvSpPr>
          <p:cNvPr id="4" name="Slide Number Placeholder 3"/>
          <p:cNvSpPr>
            <a:spLocks noGrp="1"/>
          </p:cNvSpPr>
          <p:nvPr>
            <p:ph type="sldNum" sz="quarter" idx="10"/>
          </p:nvPr>
        </p:nvSpPr>
        <p:spPr/>
        <p:txBody>
          <a:bodyPr/>
          <a:lstStyle/>
          <a:p>
            <a:fld id="{90919644-005E-594F-B9FE-BCF9A7E0D599}" type="slidenum">
              <a:rPr lang="en-US" smtClean="0"/>
              <a:t>40</a:t>
            </a:fld>
            <a:endParaRPr lang="en-US"/>
          </a:p>
        </p:txBody>
      </p:sp>
    </p:spTree>
    <p:extLst>
      <p:ext uri="{BB962C8B-B14F-4D97-AF65-F5344CB8AC3E}">
        <p14:creationId xmlns:p14="http://schemas.microsoft.com/office/powerpoint/2010/main" val="4029764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Now interestingly We know </a:t>
            </a:r>
          </a:p>
          <a:p>
            <a:r>
              <a:rPr lang="en-US" dirty="0"/>
              <a:t>even in patients with  left bundle branch block and gross</a:t>
            </a:r>
            <a:r>
              <a:rPr lang="en-US" baseline="0" dirty="0"/>
              <a:t> left axis deviation </a:t>
            </a:r>
            <a:r>
              <a:rPr lang="en-US" baseline="0" dirty="0" err="1"/>
              <a:t>i.e</a:t>
            </a:r>
            <a:r>
              <a:rPr lang="en-US" baseline="0" dirty="0"/>
              <a:t> where the block may theoretically  involve the Left anterior </a:t>
            </a:r>
            <a:r>
              <a:rPr lang="en-US" baseline="0" dirty="0" err="1"/>
              <a:t>fasicle</a:t>
            </a:r>
            <a:r>
              <a:rPr lang="en-US" baseline="0" dirty="0"/>
              <a:t> these blocks can still be narrowed or reversed even though our pacing lead can not physically get to this </a:t>
            </a:r>
            <a:r>
              <a:rPr lang="en-US" baseline="0" dirty="0" err="1"/>
              <a:t>lcoation</a:t>
            </a:r>
            <a:r>
              <a:rPr lang="en-US" baseline="0" dirty="0"/>
              <a:t> anatomically as more than likely this part of the conduction system is already deep within the muscular septum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41</a:t>
            </a:fld>
            <a:endParaRPr lang="en-US"/>
          </a:p>
        </p:txBody>
      </p:sp>
    </p:spTree>
    <p:extLst>
      <p:ext uri="{BB962C8B-B14F-4D97-AF65-F5344CB8AC3E}">
        <p14:creationId xmlns:p14="http://schemas.microsoft.com/office/powerpoint/2010/main" val="4043718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we see </a:t>
            </a:r>
          </a:p>
          <a:p>
            <a:r>
              <a:rPr lang="en-US" dirty="0"/>
              <a:t>there has been no proven obvious correlation between </a:t>
            </a:r>
            <a:r>
              <a:rPr lang="en-US" dirty="0" err="1"/>
              <a:t>qrs</a:t>
            </a:r>
            <a:r>
              <a:rPr lang="en-US" baseline="0" dirty="0"/>
              <a:t> duration and axis and narrowing and it has been shown </a:t>
            </a:r>
            <a:r>
              <a:rPr lang="en-US" baseline="0" dirty="0" err="1"/>
              <a:t>approx</a:t>
            </a:r>
            <a:r>
              <a:rPr lang="en-US" baseline="0" dirty="0"/>
              <a:t> 80% of patients will narrow or reverse and this is irrespective of their starting </a:t>
            </a:r>
            <a:r>
              <a:rPr lang="en-US" baseline="0" dirty="0" err="1"/>
              <a:t>qrs</a:t>
            </a:r>
            <a:r>
              <a:rPr lang="en-US" baseline="0" dirty="0"/>
              <a:t> duration or exact bundle branch block morphology and </a:t>
            </a:r>
          </a:p>
          <a:p>
            <a:r>
              <a:rPr lang="en-US" sz="1200" baseline="0" dirty="0"/>
              <a:t>So </a:t>
            </a:r>
            <a:r>
              <a:rPr lang="en-US" sz="1200" dirty="0"/>
              <a:t>even those with potentially distal block display reversal or correction patterns</a:t>
            </a:r>
          </a:p>
          <a:p>
            <a:r>
              <a:rPr lang="en-US" sz="1200" dirty="0"/>
              <a:t>So we have to ask how might this occur?</a:t>
            </a:r>
            <a:endParaRPr lang="en-US" dirty="0"/>
          </a:p>
        </p:txBody>
      </p:sp>
      <p:sp>
        <p:nvSpPr>
          <p:cNvPr id="4" name="Slide Number Placeholder 3"/>
          <p:cNvSpPr>
            <a:spLocks noGrp="1"/>
          </p:cNvSpPr>
          <p:nvPr>
            <p:ph type="sldNum" sz="quarter" idx="5"/>
          </p:nvPr>
        </p:nvSpPr>
        <p:spPr/>
        <p:txBody>
          <a:bodyPr/>
          <a:lstStyle/>
          <a:p>
            <a:fld id="{FED88C44-C60E-824B-9387-A622D0CBBF40}" type="slidenum">
              <a:rPr lang="en-US" smtClean="0"/>
              <a:t>42</a:t>
            </a:fld>
            <a:endParaRPr lang="en-US"/>
          </a:p>
        </p:txBody>
      </p:sp>
    </p:spTree>
    <p:extLst>
      <p:ext uri="{BB962C8B-B14F-4D97-AF65-F5344CB8AC3E}">
        <p14:creationId xmlns:p14="http://schemas.microsoft.com/office/powerpoint/2010/main" val="103070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think one </a:t>
            </a:r>
            <a:r>
              <a:rPr lang="en-US" dirty="0" err="1"/>
              <a:t>realisiation</a:t>
            </a:r>
            <a:r>
              <a:rPr lang="en-US" dirty="0"/>
              <a:t> may be that the majority of conduction system disease that causes bundle branch block may actually be located in the longitudinally dissociated </a:t>
            </a:r>
            <a:r>
              <a:rPr lang="en-US" dirty="0" err="1"/>
              <a:t>fasicles</a:t>
            </a:r>
            <a:r>
              <a:rPr lang="en-US" dirty="0"/>
              <a:t> in more proximal locations than we imagine </a:t>
            </a:r>
          </a:p>
          <a:p>
            <a:endParaRPr lang="en-US" dirty="0"/>
          </a:p>
          <a:p>
            <a:r>
              <a:rPr lang="en-US" dirty="0"/>
              <a:t>and the cases that we cant narrow might be those where the block is in the myocardium rather than within the conduction tissue or </a:t>
            </a:r>
          </a:p>
          <a:p>
            <a:endParaRPr lang="en-US" dirty="0"/>
          </a:p>
          <a:p>
            <a:r>
              <a:rPr lang="en-US" dirty="0"/>
              <a:t>if the block although in the conduction system is really far far away from our pacing sites</a:t>
            </a:r>
          </a:p>
          <a:p>
            <a:endParaRPr lang="en-US" dirty="0"/>
          </a:p>
        </p:txBody>
      </p:sp>
      <p:sp>
        <p:nvSpPr>
          <p:cNvPr id="4" name="Slide Number Placeholder 3"/>
          <p:cNvSpPr>
            <a:spLocks noGrp="1"/>
          </p:cNvSpPr>
          <p:nvPr>
            <p:ph type="sldNum" sz="quarter" idx="5"/>
          </p:nvPr>
        </p:nvSpPr>
        <p:spPr/>
        <p:txBody>
          <a:bodyPr/>
          <a:lstStyle/>
          <a:p>
            <a:fld id="{FED88C44-C60E-824B-9387-A622D0CBBF40}" type="slidenum">
              <a:rPr lang="en-US" smtClean="0"/>
              <a:t>43</a:t>
            </a:fld>
            <a:endParaRPr lang="en-US"/>
          </a:p>
        </p:txBody>
      </p:sp>
    </p:spTree>
    <p:extLst>
      <p:ext uri="{BB962C8B-B14F-4D97-AF65-F5344CB8AC3E}">
        <p14:creationId xmlns:p14="http://schemas.microsoft.com/office/powerpoint/2010/main" val="3578207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 look here, left septal activation was plotted</a:t>
            </a:r>
          </a:p>
          <a:p>
            <a:r>
              <a:rPr lang="en-US" dirty="0"/>
              <a:t> we see in the control patient with narrow </a:t>
            </a:r>
            <a:r>
              <a:rPr lang="en-US" dirty="0" err="1"/>
              <a:t>qrs</a:t>
            </a:r>
            <a:r>
              <a:rPr lang="en-US" dirty="0"/>
              <a:t> on the left we can see his </a:t>
            </a:r>
            <a:r>
              <a:rPr lang="en-US" dirty="0" err="1"/>
              <a:t>purkinjee</a:t>
            </a:r>
            <a:r>
              <a:rPr lang="en-US" dirty="0"/>
              <a:t> activation present at all levels along the left septum, </a:t>
            </a:r>
          </a:p>
          <a:p>
            <a:r>
              <a:rPr lang="en-US" dirty="0"/>
              <a:t>however in the far right patient we see </a:t>
            </a:r>
            <a:r>
              <a:rPr lang="en-US" dirty="0" err="1"/>
              <a:t>lbbb</a:t>
            </a:r>
            <a:r>
              <a:rPr lang="en-US" dirty="0"/>
              <a:t> with </a:t>
            </a:r>
            <a:r>
              <a:rPr lang="en-US" dirty="0" err="1"/>
              <a:t>intrahisian</a:t>
            </a:r>
            <a:r>
              <a:rPr lang="en-US" dirty="0"/>
              <a:t> block from a proximal location, his, </a:t>
            </a:r>
            <a:r>
              <a:rPr lang="en-US" dirty="0" err="1"/>
              <a:t>purkinje</a:t>
            </a:r>
            <a:r>
              <a:rPr lang="en-US" dirty="0"/>
              <a:t> and then nothing - this seemingly is the majority of patients with true LBBB</a:t>
            </a:r>
          </a:p>
          <a:p>
            <a:r>
              <a:rPr lang="en-US" dirty="0"/>
              <a:t>however the middle panel shows a broad QRS but not caused by his </a:t>
            </a:r>
            <a:r>
              <a:rPr lang="en-US" dirty="0" err="1"/>
              <a:t>purkinjee</a:t>
            </a:r>
            <a:r>
              <a:rPr lang="en-US" dirty="0"/>
              <a:t> disease and in these patients correction is much harder</a:t>
            </a:r>
          </a:p>
        </p:txBody>
      </p:sp>
      <p:sp>
        <p:nvSpPr>
          <p:cNvPr id="4" name="Slide Number Placeholder 3"/>
          <p:cNvSpPr>
            <a:spLocks noGrp="1"/>
          </p:cNvSpPr>
          <p:nvPr>
            <p:ph type="sldNum" sz="quarter" idx="5"/>
          </p:nvPr>
        </p:nvSpPr>
        <p:spPr/>
        <p:txBody>
          <a:bodyPr/>
          <a:lstStyle/>
          <a:p>
            <a:fld id="{70C0FA45-272A-7F4A-B50E-D02097F350DE}" type="slidenum">
              <a:rPr lang="en-US" smtClean="0"/>
              <a:t>44</a:t>
            </a:fld>
            <a:endParaRPr lang="en-US"/>
          </a:p>
        </p:txBody>
      </p:sp>
    </p:spTree>
    <p:extLst>
      <p:ext uri="{BB962C8B-B14F-4D97-AF65-F5344CB8AC3E}">
        <p14:creationId xmlns:p14="http://schemas.microsoft.com/office/powerpoint/2010/main" val="179217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but what we see is </a:t>
            </a:r>
          </a:p>
          <a:p>
            <a:r>
              <a:rPr lang="en-US" dirty="0"/>
              <a:t>when QRS duration is shortened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x-none" sz="1200" dirty="0">
              <a:latin typeface="Arial" charset="0"/>
              <a:ea typeface="Kochi Mincho" charset="0"/>
              <a:cs typeface="Kochi Mincho"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x-none" sz="1200" baseline="0" dirty="0">
                <a:latin typeface="Arial" charset="0"/>
                <a:ea typeface="Kochi Mincho" charset="0"/>
                <a:cs typeface="Kochi Mincho" charset="0"/>
              </a:rPr>
              <a:t>after following these patients for 12 months</a:t>
            </a: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45</a:t>
            </a:fld>
            <a:endParaRPr lang="en-US"/>
          </a:p>
        </p:txBody>
      </p:sp>
    </p:spTree>
    <p:extLst>
      <p:ext uri="{BB962C8B-B14F-4D97-AF65-F5344CB8AC3E}">
        <p14:creationId xmlns:p14="http://schemas.microsoft.com/office/powerpoint/2010/main" val="1307764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x-none" sz="1200" dirty="0">
                <a:latin typeface="Arial" charset="0"/>
                <a:ea typeface="Kochi Mincho" charset="0"/>
                <a:cs typeface="Kochi Mincho" charset="0"/>
              </a:rPr>
              <a:t>That This </a:t>
            </a:r>
            <a:r>
              <a:rPr lang="en-US" altLang="x-none" sz="1200" dirty="0" err="1">
                <a:latin typeface="Arial" charset="0"/>
                <a:ea typeface="Kochi Mincho" charset="0"/>
                <a:cs typeface="Kochi Mincho" charset="0"/>
              </a:rPr>
              <a:t>normalisation</a:t>
            </a:r>
            <a:r>
              <a:rPr lang="en-US" altLang="x-none" sz="1200" baseline="0" dirty="0">
                <a:latin typeface="Arial" charset="0"/>
                <a:ea typeface="Kochi Mincho" charset="0"/>
                <a:cs typeface="Kochi Mincho" charset="0"/>
              </a:rPr>
              <a:t> of </a:t>
            </a:r>
            <a:r>
              <a:rPr lang="en-US" altLang="x-none" sz="1200" baseline="0" dirty="0" err="1">
                <a:latin typeface="Arial" charset="0"/>
                <a:ea typeface="Kochi Mincho" charset="0"/>
                <a:cs typeface="Kochi Mincho" charset="0"/>
              </a:rPr>
              <a:t>ventricualr</a:t>
            </a:r>
            <a:r>
              <a:rPr lang="en-US" altLang="x-none" sz="1200" baseline="0" dirty="0">
                <a:latin typeface="Arial" charset="0"/>
                <a:ea typeface="Kochi Mincho" charset="0"/>
                <a:cs typeface="Kochi Mincho" charset="0"/>
              </a:rPr>
              <a:t>  activation improves lv ejection fraction and also patient symptoms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x-none" sz="1200" baseline="0" dirty="0">
              <a:latin typeface="Arial" charset="0"/>
              <a:ea typeface="Kochi Mincho" charset="0"/>
              <a:cs typeface="Kochi Mincho"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x-none" sz="1200" baseline="0" dirty="0">
              <a:latin typeface="Arial" charset="0"/>
              <a:ea typeface="Kochi Mincho" charset="0"/>
              <a:cs typeface="Kochi Mincho"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Arial" charset="0"/>
              <a:ea typeface="Kochi Mincho" charset="0"/>
              <a:cs typeface="Kochi Mincho"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46</a:t>
            </a:fld>
            <a:endParaRPr lang="en-US"/>
          </a:p>
        </p:txBody>
      </p:sp>
    </p:spTree>
    <p:extLst>
      <p:ext uri="{BB962C8B-B14F-4D97-AF65-F5344CB8AC3E}">
        <p14:creationId xmlns:p14="http://schemas.microsoft.com/office/powerpoint/2010/main" val="2771195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we compare the within patient effects of his pacing versus biventricular pacing in those with LBBB</a:t>
            </a:r>
          </a:p>
        </p:txBody>
      </p:sp>
      <p:sp>
        <p:nvSpPr>
          <p:cNvPr id="4" name="Slide Number Placeholder 3"/>
          <p:cNvSpPr>
            <a:spLocks noGrp="1"/>
          </p:cNvSpPr>
          <p:nvPr>
            <p:ph type="sldNum" sz="quarter" idx="5"/>
          </p:nvPr>
        </p:nvSpPr>
        <p:spPr/>
        <p:txBody>
          <a:bodyPr/>
          <a:lstStyle/>
          <a:p>
            <a:fld id="{47CA459B-CD37-C849-8ABD-54E5C8F0C7DC}" type="slidenum">
              <a:rPr lang="en-US" smtClean="0"/>
              <a:t>47</a:t>
            </a:fld>
            <a:endParaRPr lang="en-US"/>
          </a:p>
        </p:txBody>
      </p:sp>
    </p:spTree>
    <p:extLst>
      <p:ext uri="{BB962C8B-B14F-4D97-AF65-F5344CB8AC3E}">
        <p14:creationId xmlns:p14="http://schemas.microsoft.com/office/powerpoint/2010/main" val="1350166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know in LBBB that </a:t>
            </a:r>
          </a:p>
          <a:p>
            <a:r>
              <a:rPr lang="en-US" dirty="0"/>
              <a:t>The</a:t>
            </a:r>
            <a:r>
              <a:rPr lang="en-US" baseline="0" dirty="0"/>
              <a:t> ventricular </a:t>
            </a:r>
            <a:r>
              <a:rPr lang="en-US" dirty="0"/>
              <a:t> activation is long</a:t>
            </a:r>
          </a:p>
          <a:p>
            <a:r>
              <a:rPr lang="en-US" dirty="0"/>
              <a:t>Its Early in the </a:t>
            </a:r>
            <a:r>
              <a:rPr lang="en-US" dirty="0" err="1"/>
              <a:t>rv</a:t>
            </a:r>
            <a:r>
              <a:rPr lang="en-US" dirty="0"/>
              <a:t> and very late in the lv</a:t>
            </a:r>
            <a:r>
              <a:rPr lang="en-US" baseline="0" dirty="0"/>
              <a:t>–</a:t>
            </a:r>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48</a:t>
            </a:fld>
            <a:endParaRPr lang="en-US"/>
          </a:p>
        </p:txBody>
      </p:sp>
    </p:spTree>
    <p:extLst>
      <p:ext uri="{BB962C8B-B14F-4D97-AF65-F5344CB8AC3E}">
        <p14:creationId xmlns:p14="http://schemas.microsoft.com/office/powerpoint/2010/main" val="2948873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a:t>
            </a:r>
            <a:r>
              <a:rPr lang="en-US" dirty="0" err="1"/>
              <a:t>biv</a:t>
            </a:r>
            <a:r>
              <a:rPr lang="en-US" dirty="0"/>
              <a:t> pacing can improve this a little,  </a:t>
            </a:r>
          </a:p>
          <a:p>
            <a:r>
              <a:rPr lang="en-US" dirty="0"/>
              <a:t>And </a:t>
            </a:r>
            <a:r>
              <a:rPr lang="en-US" baseline="0" dirty="0"/>
              <a:t> although not at all back to normal</a:t>
            </a:r>
          </a:p>
          <a:p>
            <a:r>
              <a:rPr lang="en-US" baseline="0" dirty="0"/>
              <a:t>Can be a life saving intervention</a:t>
            </a:r>
          </a:p>
          <a:p>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49</a:t>
            </a:fld>
            <a:endParaRPr lang="en-US"/>
          </a:p>
        </p:txBody>
      </p:sp>
    </p:spTree>
    <p:extLst>
      <p:ext uri="{BB962C8B-B14F-4D97-AF65-F5344CB8AC3E}">
        <p14:creationId xmlns:p14="http://schemas.microsoft.com/office/powerpoint/2010/main" val="138508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highly selected patients benefit from CRT</a:t>
            </a:r>
          </a:p>
        </p:txBody>
      </p:sp>
      <p:sp>
        <p:nvSpPr>
          <p:cNvPr id="4" name="Slide Number Placeholder 3"/>
          <p:cNvSpPr>
            <a:spLocks noGrp="1"/>
          </p:cNvSpPr>
          <p:nvPr>
            <p:ph type="sldNum" sz="quarter" idx="5"/>
          </p:nvPr>
        </p:nvSpPr>
        <p:spPr/>
        <p:txBody>
          <a:bodyPr/>
          <a:lstStyle/>
          <a:p>
            <a:fld id="{70C0FA45-272A-7F4A-B50E-D02097F350DE}" type="slidenum">
              <a:rPr lang="en-US" smtClean="0"/>
              <a:t>5</a:t>
            </a:fld>
            <a:endParaRPr lang="en-US"/>
          </a:p>
        </p:txBody>
      </p:sp>
    </p:spTree>
    <p:extLst>
      <p:ext uri="{BB962C8B-B14F-4D97-AF65-F5344CB8AC3E}">
        <p14:creationId xmlns:p14="http://schemas.microsoft.com/office/powerpoint/2010/main" val="3753603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But </a:t>
            </a:r>
          </a:p>
          <a:p>
            <a:endParaRPr lang="en-US" baseline="0" dirty="0"/>
          </a:p>
          <a:p>
            <a:r>
              <a:rPr lang="en-US" baseline="0" dirty="0"/>
              <a:t>now this never gets less astounding </a:t>
            </a:r>
          </a:p>
          <a:p>
            <a:endParaRPr lang="en-US" baseline="0" dirty="0"/>
          </a:p>
          <a:p>
            <a:r>
              <a:rPr lang="en-US" baseline="0" dirty="0"/>
              <a:t> with his bundle pacing we can reduce that activation time even further, allowing normal healthy rapid ventricular activation</a:t>
            </a:r>
          </a:p>
          <a:p>
            <a:endParaRPr lang="en-US" dirty="0"/>
          </a:p>
        </p:txBody>
      </p:sp>
      <p:sp>
        <p:nvSpPr>
          <p:cNvPr id="4" name="Slide Number Placeholder 3"/>
          <p:cNvSpPr>
            <a:spLocks noGrp="1"/>
          </p:cNvSpPr>
          <p:nvPr>
            <p:ph type="sldNum" sz="quarter" idx="10"/>
          </p:nvPr>
        </p:nvSpPr>
        <p:spPr/>
        <p:txBody>
          <a:bodyPr/>
          <a:lstStyle/>
          <a:p>
            <a:fld id="{B72D2AA2-A943-9647-8891-086B998E2A69}" type="slidenum">
              <a:rPr lang="en-US" smtClean="0"/>
              <a:t>50</a:t>
            </a:fld>
            <a:endParaRPr lang="en-US"/>
          </a:p>
        </p:txBody>
      </p:sp>
    </p:spTree>
    <p:extLst>
      <p:ext uri="{BB962C8B-B14F-4D97-AF65-F5344CB8AC3E}">
        <p14:creationId xmlns:p14="http://schemas.microsoft.com/office/powerpoint/2010/main" val="1121603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when we measure high precision haemodynamics and plot </a:t>
            </a:r>
            <a:r>
              <a:rPr lang="en-US" dirty="0" err="1"/>
              <a:t>av</a:t>
            </a:r>
            <a:r>
              <a:rPr lang="en-US" dirty="0"/>
              <a:t> delay </a:t>
            </a:r>
            <a:r>
              <a:rPr lang="en-US" dirty="0" err="1"/>
              <a:t>optimsiation</a:t>
            </a:r>
            <a:r>
              <a:rPr lang="en-US" dirty="0"/>
              <a:t> curves for both of these pacing modes within the same patient</a:t>
            </a:r>
          </a:p>
        </p:txBody>
      </p:sp>
      <p:sp>
        <p:nvSpPr>
          <p:cNvPr id="4" name="Slide Number Placeholder 3"/>
          <p:cNvSpPr>
            <a:spLocks noGrp="1"/>
          </p:cNvSpPr>
          <p:nvPr>
            <p:ph type="sldNum" sz="quarter" idx="10"/>
          </p:nvPr>
        </p:nvSpPr>
        <p:spPr/>
        <p:txBody>
          <a:bodyPr/>
          <a:lstStyle/>
          <a:p>
            <a:fld id="{FED88C44-C60E-824B-9387-A622D0CBBF40}" type="slidenum">
              <a:rPr lang="en-US" smtClean="0"/>
              <a:t>51</a:t>
            </a:fld>
            <a:endParaRPr lang="en-US"/>
          </a:p>
        </p:txBody>
      </p:sp>
    </p:spTree>
    <p:extLst>
      <p:ext uri="{BB962C8B-B14F-4D97-AF65-F5344CB8AC3E}">
        <p14:creationId xmlns:p14="http://schemas.microsoft.com/office/powerpoint/2010/main" val="29611948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see that his pacing gives superior </a:t>
            </a:r>
            <a:r>
              <a:rPr lang="en-US" dirty="0" err="1"/>
              <a:t>hamedynamics</a:t>
            </a:r>
            <a:r>
              <a:rPr lang="en-US" baseline="0" dirty="0"/>
              <a:t> </a:t>
            </a:r>
          </a:p>
          <a:p>
            <a:r>
              <a:rPr lang="en-US" baseline="0" dirty="0"/>
              <a:t>far greater than with </a:t>
            </a:r>
            <a:r>
              <a:rPr lang="en-US" baseline="0" dirty="0" err="1"/>
              <a:t>biv</a:t>
            </a:r>
            <a:r>
              <a:rPr lang="en-US" baseline="0" dirty="0"/>
              <a:t> pacing</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52</a:t>
            </a:fld>
            <a:endParaRPr lang="en-US"/>
          </a:p>
        </p:txBody>
      </p:sp>
    </p:spTree>
    <p:extLst>
      <p:ext uri="{BB962C8B-B14F-4D97-AF65-F5344CB8AC3E}">
        <p14:creationId xmlns:p14="http://schemas.microsoft.com/office/powerpoint/2010/main" val="1087181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at the optimal </a:t>
            </a:r>
            <a:r>
              <a:rPr lang="en-US" dirty="0" err="1"/>
              <a:t>av</a:t>
            </a:r>
            <a:r>
              <a:rPr lang="en-US" dirty="0"/>
              <a:t> delay</a:t>
            </a:r>
          </a:p>
        </p:txBody>
      </p:sp>
      <p:sp>
        <p:nvSpPr>
          <p:cNvPr id="4" name="Slide Number Placeholder 3"/>
          <p:cNvSpPr>
            <a:spLocks noGrp="1"/>
          </p:cNvSpPr>
          <p:nvPr>
            <p:ph type="sldNum" sz="quarter" idx="10"/>
          </p:nvPr>
        </p:nvSpPr>
        <p:spPr/>
        <p:txBody>
          <a:bodyPr/>
          <a:lstStyle/>
          <a:p>
            <a:fld id="{FED88C44-C60E-824B-9387-A622D0CBBF40}" type="slidenum">
              <a:rPr lang="en-US" smtClean="0"/>
              <a:t>53</a:t>
            </a:fld>
            <a:endParaRPr lang="en-US"/>
          </a:p>
        </p:txBody>
      </p:sp>
    </p:spTree>
    <p:extLst>
      <p:ext uri="{BB962C8B-B14F-4D97-AF65-F5344CB8AC3E}">
        <p14:creationId xmlns:p14="http://schemas.microsoft.com/office/powerpoint/2010/main" val="3406327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see that </a:t>
            </a:r>
            <a:r>
              <a:rPr lang="en-US" dirty="0" err="1"/>
              <a:t>biv</a:t>
            </a:r>
            <a:r>
              <a:rPr lang="en-US" dirty="0"/>
              <a:t> gives us 3mmhg of benefit</a:t>
            </a:r>
            <a:r>
              <a:rPr lang="en-US" baseline="0" dirty="0"/>
              <a:t> , extra cardiac output, over a control state in this example patient</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54</a:t>
            </a:fld>
            <a:endParaRPr lang="en-US"/>
          </a:p>
        </p:txBody>
      </p:sp>
    </p:spTree>
    <p:extLst>
      <p:ext uri="{BB962C8B-B14F-4D97-AF65-F5344CB8AC3E}">
        <p14:creationId xmlns:p14="http://schemas.microsoft.com/office/powerpoint/2010/main" val="804534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Whereas his gives us over double and gives us 8mmhg</a:t>
            </a:r>
          </a:p>
        </p:txBody>
      </p:sp>
      <p:sp>
        <p:nvSpPr>
          <p:cNvPr id="4" name="Slide Number Placeholder 3"/>
          <p:cNvSpPr>
            <a:spLocks noGrp="1"/>
          </p:cNvSpPr>
          <p:nvPr>
            <p:ph type="sldNum" sz="quarter" idx="10"/>
          </p:nvPr>
        </p:nvSpPr>
        <p:spPr/>
        <p:txBody>
          <a:bodyPr/>
          <a:lstStyle/>
          <a:p>
            <a:fld id="{FED88C44-C60E-824B-9387-A622D0CBBF40}" type="slidenum">
              <a:rPr lang="en-US" smtClean="0"/>
              <a:t>55</a:t>
            </a:fld>
            <a:endParaRPr lang="en-US"/>
          </a:p>
        </p:txBody>
      </p:sp>
    </p:spTree>
    <p:extLst>
      <p:ext uri="{BB962C8B-B14F-4D97-AF65-F5344CB8AC3E}">
        <p14:creationId xmlns:p14="http://schemas.microsoft.com/office/powerpoint/2010/main" val="913809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was just one case but when we look across the whole 18 patient cohort who we performed this acute protocol on we see</a:t>
            </a:r>
          </a:p>
        </p:txBody>
      </p:sp>
      <p:sp>
        <p:nvSpPr>
          <p:cNvPr id="4" name="Slide Number Placeholder 3"/>
          <p:cNvSpPr>
            <a:spLocks noGrp="1"/>
          </p:cNvSpPr>
          <p:nvPr>
            <p:ph type="sldNum" sz="quarter" idx="10"/>
          </p:nvPr>
        </p:nvSpPr>
        <p:spPr/>
        <p:txBody>
          <a:bodyPr/>
          <a:lstStyle/>
          <a:p>
            <a:fld id="{FED88C44-C60E-824B-9387-A622D0CBBF40}" type="slidenum">
              <a:rPr lang="en-US" smtClean="0"/>
              <a:t>56</a:t>
            </a:fld>
            <a:endParaRPr lang="en-US"/>
          </a:p>
        </p:txBody>
      </p:sp>
    </p:spTree>
    <p:extLst>
      <p:ext uri="{BB962C8B-B14F-4D97-AF65-F5344CB8AC3E}">
        <p14:creationId xmlns:p14="http://schemas.microsoft.com/office/powerpoint/2010/main" val="2577808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That </a:t>
            </a:r>
            <a:r>
              <a:rPr lang="en-US" dirty="0" err="1"/>
              <a:t>biv</a:t>
            </a:r>
            <a:r>
              <a:rPr lang="en-US" dirty="0"/>
              <a:t> pacing reduces activation time… a little</a:t>
            </a:r>
          </a:p>
        </p:txBody>
      </p:sp>
      <p:sp>
        <p:nvSpPr>
          <p:cNvPr id="4" name="Slide Number Placeholder 3"/>
          <p:cNvSpPr>
            <a:spLocks noGrp="1"/>
          </p:cNvSpPr>
          <p:nvPr>
            <p:ph type="sldNum" sz="quarter" idx="10"/>
          </p:nvPr>
        </p:nvSpPr>
        <p:spPr/>
        <p:txBody>
          <a:bodyPr/>
          <a:lstStyle/>
          <a:p>
            <a:fld id="{FED88C44-C60E-824B-9387-A622D0CBBF40}" type="slidenum">
              <a:rPr lang="en-US" smtClean="0"/>
              <a:t>57</a:t>
            </a:fld>
            <a:endParaRPr lang="en-US"/>
          </a:p>
        </p:txBody>
      </p:sp>
    </p:spTree>
    <p:extLst>
      <p:ext uri="{BB962C8B-B14F-4D97-AF65-F5344CB8AC3E}">
        <p14:creationId xmlns:p14="http://schemas.microsoft.com/office/powerpoint/2010/main" val="1161434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But his pacing pacing reduces activation time dramatically </a:t>
            </a:r>
            <a:r>
              <a:rPr lang="mr-IN" dirty="0"/>
              <a:t>–</a:t>
            </a:r>
            <a:r>
              <a:rPr lang="en-US" dirty="0"/>
              <a:t> giving</a:t>
            </a:r>
            <a:r>
              <a:rPr lang="en-US" baseline="0" dirty="0"/>
              <a:t> far more normal looking </a:t>
            </a:r>
            <a:r>
              <a:rPr lang="en-US" baseline="0" dirty="0" err="1"/>
              <a:t>qrs</a:t>
            </a:r>
            <a:r>
              <a:rPr lang="en-US" baseline="0" dirty="0"/>
              <a:t> complexes</a:t>
            </a:r>
            <a:endParaRPr lang="en-US" dirty="0"/>
          </a:p>
        </p:txBody>
      </p:sp>
      <p:sp>
        <p:nvSpPr>
          <p:cNvPr id="4" name="Slide Number Placeholder 3"/>
          <p:cNvSpPr>
            <a:spLocks noGrp="1"/>
          </p:cNvSpPr>
          <p:nvPr>
            <p:ph type="sldNum" sz="quarter" idx="10"/>
          </p:nvPr>
        </p:nvSpPr>
        <p:spPr/>
        <p:txBody>
          <a:bodyPr/>
          <a:lstStyle/>
          <a:p>
            <a:fld id="{FED88C44-C60E-824B-9387-A622D0CBBF40}" type="slidenum">
              <a:rPr lang="en-US" smtClean="0"/>
              <a:t>58</a:t>
            </a:fld>
            <a:endParaRPr lang="en-US"/>
          </a:p>
        </p:txBody>
      </p:sp>
    </p:spTree>
    <p:extLst>
      <p:ext uri="{BB962C8B-B14F-4D97-AF65-F5344CB8AC3E}">
        <p14:creationId xmlns:p14="http://schemas.microsoft.com/office/powerpoint/2010/main" val="14133314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haemodynamic changes are so exciting too</a:t>
            </a:r>
          </a:p>
        </p:txBody>
      </p:sp>
      <p:sp>
        <p:nvSpPr>
          <p:cNvPr id="4" name="Slide Number Placeholder 3"/>
          <p:cNvSpPr>
            <a:spLocks noGrp="1"/>
          </p:cNvSpPr>
          <p:nvPr>
            <p:ph type="sldNum" sz="quarter" idx="5"/>
          </p:nvPr>
        </p:nvSpPr>
        <p:spPr/>
        <p:txBody>
          <a:bodyPr/>
          <a:lstStyle/>
          <a:p>
            <a:fld id="{47CA459B-CD37-C849-8ABD-54E5C8F0C7DC}" type="slidenum">
              <a:rPr lang="en-US" smtClean="0"/>
              <a:t>59</a:t>
            </a:fld>
            <a:endParaRPr lang="en-US"/>
          </a:p>
        </p:txBody>
      </p:sp>
    </p:spTree>
    <p:extLst>
      <p:ext uri="{BB962C8B-B14F-4D97-AF65-F5344CB8AC3E}">
        <p14:creationId xmlns:p14="http://schemas.microsoft.com/office/powerpoint/2010/main" val="357079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getting biventricular pacing you better pray the </a:t>
            </a:r>
            <a:r>
              <a:rPr lang="en-US" dirty="0" err="1"/>
              <a:t>ecg</a:t>
            </a:r>
            <a:r>
              <a:rPr lang="en-US" dirty="0"/>
              <a:t> looks like</a:t>
            </a:r>
          </a:p>
          <a:p>
            <a:r>
              <a:rPr lang="en-US" dirty="0"/>
              <a:t>Very broad and with LBBB</a:t>
            </a:r>
          </a:p>
        </p:txBody>
      </p:sp>
      <p:sp>
        <p:nvSpPr>
          <p:cNvPr id="4" name="Slide Number Placeholder 3"/>
          <p:cNvSpPr>
            <a:spLocks noGrp="1"/>
          </p:cNvSpPr>
          <p:nvPr>
            <p:ph type="sldNum" sz="quarter" idx="5"/>
          </p:nvPr>
        </p:nvSpPr>
        <p:spPr/>
        <p:txBody>
          <a:bodyPr/>
          <a:lstStyle/>
          <a:p>
            <a:fld id="{70C0FA45-272A-7F4A-B50E-D02097F350DE}" type="slidenum">
              <a:rPr lang="en-US" smtClean="0"/>
              <a:t>6</a:t>
            </a:fld>
            <a:endParaRPr lang="en-US"/>
          </a:p>
        </p:txBody>
      </p:sp>
    </p:spTree>
    <p:extLst>
      <p:ext uri="{BB962C8B-B14F-4D97-AF65-F5344CB8AC3E}">
        <p14:creationId xmlns:p14="http://schemas.microsoft.com/office/powerpoint/2010/main" val="165076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Unsurprisingly there is a significant difference</a:t>
            </a:r>
            <a:r>
              <a:rPr lang="en-US" baseline="0" dirty="0"/>
              <a:t> from baseline with </a:t>
            </a:r>
            <a:r>
              <a:rPr lang="en-US" baseline="0" dirty="0" err="1"/>
              <a:t>biv</a:t>
            </a:r>
            <a:r>
              <a:rPr lang="en-US" baseline="0" dirty="0"/>
              <a:t> pacing </a:t>
            </a:r>
            <a:r>
              <a:rPr lang="mr-IN" baseline="0" dirty="0"/>
              <a:t>–</a:t>
            </a:r>
            <a:r>
              <a:rPr lang="en-US" baseline="0" dirty="0"/>
              <a:t> and lets not forget that this difference was what led to a survival difference in </a:t>
            </a:r>
            <a:r>
              <a:rPr lang="en-US" baseline="0" dirty="0" err="1"/>
              <a:t>rcts</a:t>
            </a:r>
            <a:endParaRPr lang="en-US" dirty="0"/>
          </a:p>
          <a:p>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60</a:t>
            </a:fld>
            <a:endParaRPr lang="en-US"/>
          </a:p>
        </p:txBody>
      </p:sp>
    </p:spTree>
    <p:extLst>
      <p:ext uri="{BB962C8B-B14F-4D97-AF65-F5344CB8AC3E}">
        <p14:creationId xmlns:p14="http://schemas.microsoft.com/office/powerpoint/2010/main" val="2355144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charset="0"/>
                <a:ea typeface="Helvetica" charset="0"/>
                <a:cs typeface="Helvetica" charset="0"/>
                <a:sym typeface="Gill Sans" charset="0"/>
              </a:rPr>
              <a:t>But is massively overshadowed by the whopping benefit</a:t>
            </a:r>
            <a:r>
              <a:rPr lang="en-US" sz="1200" b="1" baseline="0" dirty="0">
                <a:latin typeface="Helvetica" charset="0"/>
                <a:ea typeface="Helvetica" charset="0"/>
                <a:cs typeface="Helvetica" charset="0"/>
                <a:sym typeface="Gill Sans" charset="0"/>
              </a:rPr>
              <a:t> seen with his pacing with a </a:t>
            </a:r>
            <a:r>
              <a:rPr lang="en-US" sz="1200" b="1" baseline="0" dirty="0" err="1">
                <a:latin typeface="Helvetica" charset="0"/>
                <a:ea typeface="Helvetica" charset="0"/>
                <a:cs typeface="Helvetica" charset="0"/>
                <a:sym typeface="Gill Sans" charset="0"/>
              </a:rPr>
              <a:t>masive</a:t>
            </a:r>
            <a:r>
              <a:rPr lang="en-US" sz="1200" b="1" baseline="0" dirty="0">
                <a:latin typeface="Helvetica" charset="0"/>
                <a:ea typeface="Helvetica" charset="0"/>
                <a:cs typeface="Helvetica" charset="0"/>
                <a:sym typeface="Gill Sans" charset="0"/>
              </a:rPr>
              <a:t> difference in haemodynamics.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a:latin typeface="Helvetica" charset="0"/>
              <a:ea typeface="Helvetica" charset="0"/>
              <a:cs typeface="Helvetica" charset="0"/>
              <a:sym typeface="Gill Sans"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61</a:t>
            </a:fld>
            <a:endParaRPr lang="en-US"/>
          </a:p>
        </p:txBody>
      </p:sp>
    </p:spTree>
    <p:extLst>
      <p:ext uri="{BB962C8B-B14F-4D97-AF65-F5344CB8AC3E}">
        <p14:creationId xmlns:p14="http://schemas.microsoft.com/office/powerpoint/2010/main" val="2425544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Helvetica" charset="0"/>
                <a:ea typeface="Helvetica" charset="0"/>
                <a:cs typeface="Helvetica" charset="0"/>
                <a:sym typeface="Gill Sans" charset="0"/>
              </a:rPr>
              <a:t>Now I do not have a crystal ball but if you recall back 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62</a:t>
            </a:fld>
            <a:endParaRPr lang="en-US"/>
          </a:p>
        </p:txBody>
      </p:sp>
    </p:spTree>
    <p:extLst>
      <p:ext uri="{BB962C8B-B14F-4D97-AF65-F5344CB8AC3E}">
        <p14:creationId xmlns:p14="http://schemas.microsoft.com/office/powerpoint/2010/main" val="1251536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Helvetica" charset="0"/>
                <a:ea typeface="Helvetica" charset="0"/>
                <a:cs typeface="Helvetica" charset="0"/>
                <a:sym typeface="Gill Sans" charset="0"/>
              </a:rPr>
              <a:t>to the early days of </a:t>
            </a:r>
            <a:r>
              <a:rPr lang="en-US" sz="1200" b="1" baseline="0" dirty="0" err="1">
                <a:latin typeface="Helvetica" charset="0"/>
                <a:ea typeface="Helvetica" charset="0"/>
                <a:cs typeface="Helvetica" charset="0"/>
                <a:sym typeface="Gill Sans" charset="0"/>
              </a:rPr>
              <a:t>crt</a:t>
            </a:r>
            <a:r>
              <a:rPr lang="en-US" sz="1200" b="1" baseline="0" dirty="0">
                <a:latin typeface="Helvetica" charset="0"/>
                <a:ea typeface="Helvetica" charset="0"/>
                <a:cs typeface="Helvetica" charset="0"/>
                <a:sym typeface="Gill Sans" charset="0"/>
              </a:rPr>
              <a:t> developments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Helvetica" charset="0"/>
                <a:ea typeface="Helvetica" charset="0"/>
                <a:cs typeface="Helvetica" charset="0"/>
                <a:sym typeface="Gill Sans" charset="0"/>
              </a:rPr>
              <a:t>where the initial studies showed haemodynamic improvements</a:t>
            </a:r>
            <a:endParaRPr lang="en-US" dirty="0"/>
          </a:p>
          <a:p>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63</a:t>
            </a:fld>
            <a:endParaRPr lang="en-US"/>
          </a:p>
        </p:txBody>
      </p:sp>
    </p:spTree>
    <p:extLst>
      <p:ext uri="{BB962C8B-B14F-4D97-AF65-F5344CB8AC3E}">
        <p14:creationId xmlns:p14="http://schemas.microsoft.com/office/powerpoint/2010/main" val="8885453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Helvetica" charset="0"/>
                <a:ea typeface="Helvetica" charset="0"/>
                <a:cs typeface="Helvetica" charset="0"/>
                <a:sym typeface="Gill Sans" charset="0"/>
              </a:rPr>
              <a:t>and these improvements in cardiac function  where shown to lead to mortality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latin typeface="Helvetica" charset="0"/>
              <a:ea typeface="Helvetica" charset="0"/>
              <a:cs typeface="Helvetica" charset="0"/>
              <a:sym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Helvetica" charset="0"/>
                <a:ea typeface="Helvetica" charset="0"/>
                <a:cs typeface="Helvetica" charset="0"/>
                <a:sym typeface="Gill Sans" charset="0"/>
              </a:rPr>
              <a:t>this may well be the path his </a:t>
            </a:r>
            <a:r>
              <a:rPr lang="en-US" sz="1200" b="1" baseline="0" dirty="0" err="1">
                <a:latin typeface="Helvetica" charset="0"/>
                <a:ea typeface="Helvetica" charset="0"/>
                <a:cs typeface="Helvetica" charset="0"/>
                <a:sym typeface="Gill Sans" charset="0"/>
              </a:rPr>
              <a:t>apcing</a:t>
            </a:r>
            <a:r>
              <a:rPr lang="en-US" sz="1200" b="1" baseline="0" dirty="0">
                <a:latin typeface="Helvetica" charset="0"/>
                <a:ea typeface="Helvetica" charset="0"/>
                <a:cs typeface="Helvetica" charset="0"/>
                <a:sym typeface="Gill Sans" charset="0"/>
              </a:rPr>
              <a:t> follows too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7CA459B-CD37-C849-8ABD-54E5C8F0C7DC}" type="slidenum">
              <a:rPr lang="en-US" smtClean="0"/>
              <a:t>64</a:t>
            </a:fld>
            <a:endParaRPr lang="en-US"/>
          </a:p>
        </p:txBody>
      </p:sp>
    </p:spTree>
    <p:extLst>
      <p:ext uri="{BB962C8B-B14F-4D97-AF65-F5344CB8AC3E}">
        <p14:creationId xmlns:p14="http://schemas.microsoft.com/office/powerpoint/2010/main" val="16217498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have heard from HRS this year</a:t>
            </a:r>
          </a:p>
          <a:p>
            <a:r>
              <a:rPr lang="en-US" dirty="0"/>
              <a:t>So the His sync trial aimed to begin investigating this and took 41 patients eligible for CRT and randomised them to either BIV or His</a:t>
            </a:r>
          </a:p>
        </p:txBody>
      </p:sp>
      <p:sp>
        <p:nvSpPr>
          <p:cNvPr id="4" name="Slide Number Placeholder 3"/>
          <p:cNvSpPr>
            <a:spLocks noGrp="1"/>
          </p:cNvSpPr>
          <p:nvPr>
            <p:ph type="sldNum" sz="quarter" idx="5"/>
          </p:nvPr>
        </p:nvSpPr>
        <p:spPr/>
        <p:txBody>
          <a:bodyPr/>
          <a:lstStyle/>
          <a:p>
            <a:fld id="{70C0FA45-272A-7F4A-B50E-D02097F350DE}" type="slidenum">
              <a:rPr lang="en-US" smtClean="0"/>
              <a:t>65</a:t>
            </a:fld>
            <a:endParaRPr lang="en-US"/>
          </a:p>
        </p:txBody>
      </p:sp>
    </p:spTree>
    <p:extLst>
      <p:ext uri="{BB962C8B-B14F-4D97-AF65-F5344CB8AC3E}">
        <p14:creationId xmlns:p14="http://schemas.microsoft.com/office/powerpoint/2010/main" val="5125155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trial was interesting and a little curious it took over 2.5 years to only recruit 41 patients and the trial was plagued with high crossover rates. </a:t>
            </a:r>
          </a:p>
        </p:txBody>
      </p:sp>
      <p:sp>
        <p:nvSpPr>
          <p:cNvPr id="4" name="Slide Number Placeholder 3"/>
          <p:cNvSpPr>
            <a:spLocks noGrp="1"/>
          </p:cNvSpPr>
          <p:nvPr>
            <p:ph type="sldNum" sz="quarter" idx="5"/>
          </p:nvPr>
        </p:nvSpPr>
        <p:spPr/>
        <p:txBody>
          <a:bodyPr/>
          <a:lstStyle/>
          <a:p>
            <a:fld id="{70C0FA45-272A-7F4A-B50E-D02097F350DE}" type="slidenum">
              <a:rPr lang="en-US" smtClean="0"/>
              <a:t>66</a:t>
            </a:fld>
            <a:endParaRPr lang="en-US"/>
          </a:p>
        </p:txBody>
      </p:sp>
    </p:spTree>
    <p:extLst>
      <p:ext uri="{BB962C8B-B14F-4D97-AF65-F5344CB8AC3E}">
        <p14:creationId xmlns:p14="http://schemas.microsoft.com/office/powerpoint/2010/main" val="19143761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of patients </a:t>
            </a:r>
            <a:r>
              <a:rPr lang="en-US" dirty="0" err="1"/>
              <a:t>intented</a:t>
            </a:r>
            <a:r>
              <a:rPr lang="en-US" dirty="0"/>
              <a:t> for CRT crossed over to His – </a:t>
            </a:r>
            <a:r>
              <a:rPr lang="en-US" dirty="0" err="1"/>
              <a:t>im</a:t>
            </a:r>
            <a:r>
              <a:rPr lang="en-US" dirty="0"/>
              <a:t> not sure that would be normal </a:t>
            </a:r>
            <a:r>
              <a:rPr lang="en-US" dirty="0" err="1"/>
              <a:t>crt</a:t>
            </a:r>
            <a:r>
              <a:rPr lang="en-US" dirty="0"/>
              <a:t> expectations in any of your labs here</a:t>
            </a:r>
          </a:p>
          <a:p>
            <a:r>
              <a:rPr lang="en-US" dirty="0"/>
              <a:t>So consider that when I then tell you a whopping</a:t>
            </a:r>
          </a:p>
        </p:txBody>
      </p:sp>
      <p:sp>
        <p:nvSpPr>
          <p:cNvPr id="4" name="Slide Number Placeholder 3"/>
          <p:cNvSpPr>
            <a:spLocks noGrp="1"/>
          </p:cNvSpPr>
          <p:nvPr>
            <p:ph type="sldNum" sz="quarter" idx="5"/>
          </p:nvPr>
        </p:nvSpPr>
        <p:spPr/>
        <p:txBody>
          <a:bodyPr/>
          <a:lstStyle/>
          <a:p>
            <a:fld id="{70C0FA45-272A-7F4A-B50E-D02097F350DE}" type="slidenum">
              <a:rPr lang="en-US" smtClean="0"/>
              <a:t>67</a:t>
            </a:fld>
            <a:endParaRPr lang="en-US"/>
          </a:p>
        </p:txBody>
      </p:sp>
    </p:spTree>
    <p:extLst>
      <p:ext uri="{BB962C8B-B14F-4D97-AF65-F5344CB8AC3E}">
        <p14:creationId xmlns:p14="http://schemas.microsoft.com/office/powerpoint/2010/main" val="32699060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 of patients intended for His crossed over to BiV</a:t>
            </a:r>
          </a:p>
        </p:txBody>
      </p:sp>
      <p:sp>
        <p:nvSpPr>
          <p:cNvPr id="4" name="Slide Number Placeholder 3"/>
          <p:cNvSpPr>
            <a:spLocks noGrp="1"/>
          </p:cNvSpPr>
          <p:nvPr>
            <p:ph type="sldNum" sz="quarter" idx="5"/>
          </p:nvPr>
        </p:nvSpPr>
        <p:spPr/>
        <p:txBody>
          <a:bodyPr/>
          <a:lstStyle/>
          <a:p>
            <a:fld id="{70C0FA45-272A-7F4A-B50E-D02097F350DE}" type="slidenum">
              <a:rPr lang="en-US" smtClean="0"/>
              <a:t>68</a:t>
            </a:fld>
            <a:endParaRPr lang="en-US"/>
          </a:p>
        </p:txBody>
      </p:sp>
    </p:spTree>
    <p:extLst>
      <p:ext uri="{BB962C8B-B14F-4D97-AF65-F5344CB8AC3E}">
        <p14:creationId xmlns:p14="http://schemas.microsoft.com/office/powerpoint/2010/main" val="35303258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Now when we look at the </a:t>
            </a:r>
            <a:r>
              <a:rPr lang="en-GB" sz="1200" b="0" i="0" kern="1200" dirty="0" err="1">
                <a:solidFill>
                  <a:schemeClr val="tx1"/>
                </a:solidFill>
                <a:effectLst/>
                <a:latin typeface="+mn-lt"/>
                <a:ea typeface="+mn-ea"/>
                <a:cs typeface="+mn-cs"/>
              </a:rPr>
              <a:t>interntion</a:t>
            </a:r>
            <a:r>
              <a:rPr lang="en-GB" sz="1200" b="0" i="0" kern="1200" dirty="0">
                <a:solidFill>
                  <a:schemeClr val="tx1"/>
                </a:solidFill>
                <a:effectLst/>
                <a:latin typeface="+mn-lt"/>
                <a:ea typeface="+mn-ea"/>
                <a:cs typeface="+mn-cs"/>
              </a:rPr>
              <a:t> to treat analysis</a:t>
            </a:r>
          </a:p>
          <a:p>
            <a:r>
              <a:rPr lang="en-GB" sz="1200" b="0" i="0" kern="1200" dirty="0">
                <a:solidFill>
                  <a:schemeClr val="tx1"/>
                </a:solidFill>
                <a:effectLst/>
                <a:latin typeface="+mn-lt"/>
                <a:ea typeface="+mn-ea"/>
                <a:cs typeface="+mn-cs"/>
              </a:rPr>
              <a:t>So disregarding the x overs</a:t>
            </a:r>
          </a:p>
          <a:p>
            <a:r>
              <a:rPr lang="en-GB" sz="1200" b="0" i="0" kern="1200" dirty="0" err="1">
                <a:solidFill>
                  <a:schemeClr val="tx1"/>
                </a:solidFill>
                <a:effectLst/>
                <a:latin typeface="+mn-lt"/>
                <a:ea typeface="+mn-ea"/>
                <a:cs typeface="+mn-cs"/>
              </a:rPr>
              <a:t>Biv</a:t>
            </a:r>
            <a:r>
              <a:rPr lang="en-GB" sz="1200" b="0" i="0" kern="1200" dirty="0">
                <a:solidFill>
                  <a:schemeClr val="tx1"/>
                </a:solidFill>
                <a:effectLst/>
                <a:latin typeface="+mn-lt"/>
                <a:ea typeface="+mn-ea"/>
                <a:cs typeface="+mn-cs"/>
              </a:rPr>
              <a:t> pacing did reduce </a:t>
            </a:r>
            <a:r>
              <a:rPr lang="en-GB" sz="1200" b="0" i="0" kern="1200" dirty="0" err="1">
                <a:solidFill>
                  <a:schemeClr val="tx1"/>
                </a:solidFill>
                <a:effectLst/>
                <a:latin typeface="+mn-lt"/>
                <a:ea typeface="+mn-ea"/>
                <a:cs typeface="+mn-cs"/>
              </a:rPr>
              <a:t>qrs</a:t>
            </a:r>
            <a:r>
              <a:rPr lang="en-GB" sz="1200" b="0" i="0" kern="1200" dirty="0">
                <a:solidFill>
                  <a:schemeClr val="tx1"/>
                </a:solidFill>
                <a:effectLst/>
                <a:latin typeface="+mn-lt"/>
                <a:ea typeface="+mn-ea"/>
                <a:cs typeface="+mn-cs"/>
              </a:rPr>
              <a:t> duration but not </a:t>
            </a:r>
            <a:r>
              <a:rPr lang="en-GB" sz="1200" b="0" i="0" kern="1200" dirty="0" err="1">
                <a:solidFill>
                  <a:schemeClr val="tx1"/>
                </a:solidFill>
                <a:effectLst/>
                <a:latin typeface="+mn-lt"/>
                <a:ea typeface="+mn-ea"/>
                <a:cs typeface="+mn-cs"/>
              </a:rPr>
              <a:t>signficiantly</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69</a:t>
            </a:fld>
            <a:endParaRPr lang="en-US"/>
          </a:p>
        </p:txBody>
      </p:sp>
    </p:spTree>
    <p:extLst>
      <p:ext uri="{BB962C8B-B14F-4D97-AF65-F5344CB8AC3E}">
        <p14:creationId xmlns:p14="http://schemas.microsoft.com/office/powerpoint/2010/main" val="2607673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when you pace you get the narrowest QRS duration possible, because the broader the paced </a:t>
            </a:r>
            <a:r>
              <a:rPr lang="en-US" dirty="0" err="1"/>
              <a:t>qrs</a:t>
            </a:r>
            <a:r>
              <a:rPr lang="en-US" dirty="0"/>
              <a:t> the higher your likelihood of death</a:t>
            </a:r>
          </a:p>
        </p:txBody>
      </p:sp>
      <p:sp>
        <p:nvSpPr>
          <p:cNvPr id="4" name="Slide Number Placeholder 3"/>
          <p:cNvSpPr>
            <a:spLocks noGrp="1"/>
          </p:cNvSpPr>
          <p:nvPr>
            <p:ph type="sldNum" sz="quarter" idx="5"/>
          </p:nvPr>
        </p:nvSpPr>
        <p:spPr/>
        <p:txBody>
          <a:bodyPr/>
          <a:lstStyle/>
          <a:p>
            <a:fld id="{70C0FA45-272A-7F4A-B50E-D02097F350DE}" type="slidenum">
              <a:rPr lang="en-US" smtClean="0"/>
              <a:t>7</a:t>
            </a:fld>
            <a:endParaRPr lang="en-US"/>
          </a:p>
        </p:txBody>
      </p:sp>
    </p:spTree>
    <p:extLst>
      <p:ext uri="{BB962C8B-B14F-4D97-AF65-F5344CB8AC3E}">
        <p14:creationId xmlns:p14="http://schemas.microsoft.com/office/powerpoint/2010/main" val="41608514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And like so much of the data I have shown you already the his approach did reduce QRS duration significantly</a:t>
            </a:r>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70</a:t>
            </a:fld>
            <a:endParaRPr lang="en-US"/>
          </a:p>
        </p:txBody>
      </p:sp>
    </p:spTree>
    <p:extLst>
      <p:ext uri="{BB962C8B-B14F-4D97-AF65-F5344CB8AC3E}">
        <p14:creationId xmlns:p14="http://schemas.microsoft.com/office/powerpoint/2010/main" val="1793513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Now the his pacing approach did result in a numerically higher average change in LVEF but in this study this was not shown to be </a:t>
            </a:r>
            <a:r>
              <a:rPr lang="en-GB" sz="1200" b="0" i="0" kern="1200" dirty="0" err="1">
                <a:solidFill>
                  <a:schemeClr val="tx1"/>
                </a:solidFill>
                <a:effectLst/>
                <a:latin typeface="+mn-lt"/>
                <a:ea typeface="+mn-ea"/>
                <a:cs typeface="+mn-cs"/>
              </a:rPr>
              <a:t>signfiantly</a:t>
            </a:r>
            <a:r>
              <a:rPr lang="en-GB" sz="1200" b="0" i="0" kern="1200" dirty="0">
                <a:solidFill>
                  <a:schemeClr val="tx1"/>
                </a:solidFill>
                <a:effectLst/>
                <a:latin typeface="+mn-lt"/>
                <a:ea typeface="+mn-ea"/>
                <a:cs typeface="+mn-cs"/>
              </a:rPr>
              <a:t> different from </a:t>
            </a:r>
            <a:r>
              <a:rPr lang="en-GB" sz="1200" b="0" i="0" kern="1200" dirty="0" err="1">
                <a:solidFill>
                  <a:schemeClr val="tx1"/>
                </a:solidFill>
                <a:effectLst/>
                <a:latin typeface="+mn-lt"/>
                <a:ea typeface="+mn-ea"/>
                <a:cs typeface="+mn-cs"/>
              </a:rPr>
              <a:t>biv</a:t>
            </a:r>
            <a:r>
              <a:rPr lang="en-GB" sz="1200" b="0" i="0" kern="1200" dirty="0">
                <a:solidFill>
                  <a:schemeClr val="tx1"/>
                </a:solidFill>
                <a:effectLst/>
                <a:latin typeface="+mn-lt"/>
                <a:ea typeface="+mn-ea"/>
                <a:cs typeface="+mn-cs"/>
              </a:rPr>
              <a:t> but this could be limited by the small sample size and also remember that</a:t>
            </a:r>
          </a:p>
          <a:p>
            <a:r>
              <a:rPr lang="en-GB" sz="1200" b="0" i="0" kern="1200" dirty="0">
                <a:solidFill>
                  <a:schemeClr val="tx1"/>
                </a:solidFill>
                <a:effectLst/>
                <a:latin typeface="+mn-lt"/>
                <a:ea typeface="+mn-ea"/>
                <a:cs typeface="+mn-cs"/>
              </a:rPr>
              <a:t> almost 50% of this group received </a:t>
            </a:r>
            <a:r>
              <a:rPr lang="en-GB" sz="1200" b="0" i="0" kern="1200" dirty="0" err="1">
                <a:solidFill>
                  <a:schemeClr val="tx1"/>
                </a:solidFill>
                <a:effectLst/>
                <a:latin typeface="+mn-lt"/>
                <a:ea typeface="+mn-ea"/>
                <a:cs typeface="+mn-cs"/>
              </a:rPr>
              <a:t>Biv</a:t>
            </a:r>
            <a:r>
              <a:rPr lang="en-GB" sz="1200" b="0" i="0" kern="1200" dirty="0">
                <a:solidFill>
                  <a:schemeClr val="tx1"/>
                </a:solidFill>
                <a:effectLst/>
                <a:latin typeface="+mn-lt"/>
                <a:ea typeface="+mn-ea"/>
                <a:cs typeface="+mn-cs"/>
              </a:rPr>
              <a:t> and not his pacing – the potential one could argue if it weren’t for this contamination could be even greater</a:t>
            </a:r>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71</a:t>
            </a:fld>
            <a:endParaRPr lang="en-US"/>
          </a:p>
        </p:txBody>
      </p:sp>
    </p:spTree>
    <p:extLst>
      <p:ext uri="{BB962C8B-B14F-4D97-AF65-F5344CB8AC3E}">
        <p14:creationId xmlns:p14="http://schemas.microsoft.com/office/powerpoint/2010/main" val="2227247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one of the most frequent reasons for x over was the apparent failure to reverse the conduction delay due to what they describe as intraventricular conduction delay rather than true LBBB</a:t>
            </a:r>
          </a:p>
        </p:txBody>
      </p:sp>
      <p:sp>
        <p:nvSpPr>
          <p:cNvPr id="4" name="Slide Number Placeholder 3"/>
          <p:cNvSpPr>
            <a:spLocks noGrp="1"/>
          </p:cNvSpPr>
          <p:nvPr>
            <p:ph type="sldNum" sz="quarter" idx="5"/>
          </p:nvPr>
        </p:nvSpPr>
        <p:spPr/>
        <p:txBody>
          <a:bodyPr/>
          <a:lstStyle/>
          <a:p>
            <a:fld id="{70C0FA45-272A-7F4A-B50E-D02097F350DE}" type="slidenum">
              <a:rPr lang="en-US" smtClean="0"/>
              <a:t>72</a:t>
            </a:fld>
            <a:endParaRPr lang="en-US"/>
          </a:p>
        </p:txBody>
      </p:sp>
    </p:spTree>
    <p:extLst>
      <p:ext uri="{BB962C8B-B14F-4D97-AF65-F5344CB8AC3E}">
        <p14:creationId xmlns:p14="http://schemas.microsoft.com/office/powerpoint/2010/main" val="821066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true LBBB which shows</a:t>
            </a:r>
          </a:p>
          <a:p>
            <a:r>
              <a:rPr lang="en-US" dirty="0"/>
              <a:t>(POINT)</a:t>
            </a:r>
          </a:p>
          <a:p>
            <a:r>
              <a:rPr lang="en-US" dirty="0"/>
              <a:t>Conduction block proximal to the left bundle at the level of the left his fibres</a:t>
            </a:r>
          </a:p>
          <a:p>
            <a:r>
              <a:rPr lang="en-US" dirty="0"/>
              <a:t>Which is able to correct with non selective </a:t>
            </a:r>
            <a:r>
              <a:rPr lang="en-US" dirty="0" err="1"/>
              <a:t>hbp</a:t>
            </a:r>
            <a:r>
              <a:rPr lang="en-US" dirty="0"/>
              <a:t> but reversal wasn’t frequently observed in this study if the block was not true LBBB and the authors here recommend the </a:t>
            </a:r>
            <a:r>
              <a:rPr lang="en-US" dirty="0" err="1"/>
              <a:t>strauss</a:t>
            </a:r>
            <a:r>
              <a:rPr lang="en-US" dirty="0"/>
              <a:t> criteria for defining LBBB</a:t>
            </a:r>
          </a:p>
        </p:txBody>
      </p:sp>
      <p:sp>
        <p:nvSpPr>
          <p:cNvPr id="4" name="Slide Number Placeholder 3"/>
          <p:cNvSpPr>
            <a:spLocks noGrp="1"/>
          </p:cNvSpPr>
          <p:nvPr>
            <p:ph type="sldNum" sz="quarter" idx="5"/>
          </p:nvPr>
        </p:nvSpPr>
        <p:spPr/>
        <p:txBody>
          <a:bodyPr/>
          <a:lstStyle/>
          <a:p>
            <a:fld id="{70C0FA45-272A-7F4A-B50E-D02097F350DE}" type="slidenum">
              <a:rPr lang="en-US" smtClean="0"/>
              <a:t>73</a:t>
            </a:fld>
            <a:endParaRPr lang="en-US"/>
          </a:p>
        </p:txBody>
      </p:sp>
    </p:spTree>
    <p:extLst>
      <p:ext uri="{BB962C8B-B14F-4D97-AF65-F5344CB8AC3E}">
        <p14:creationId xmlns:p14="http://schemas.microsoft.com/office/powerpoint/2010/main" val="6216258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a:t>
            </a:r>
            <a:r>
              <a:rPr lang="en-US" dirty="0" err="1"/>
              <a:t>contextulise</a:t>
            </a:r>
            <a:r>
              <a:rPr lang="en-US" dirty="0"/>
              <a:t> the values observed here that </a:t>
            </a:r>
            <a:r>
              <a:rPr lang="en-US" dirty="0" err="1"/>
              <a:t>Biv</a:t>
            </a:r>
            <a:r>
              <a:rPr lang="en-US" dirty="0"/>
              <a:t> improved EF by 5.2% and his by 9.1%</a:t>
            </a:r>
          </a:p>
        </p:txBody>
      </p:sp>
      <p:sp>
        <p:nvSpPr>
          <p:cNvPr id="4" name="Slide Number Placeholder 3"/>
          <p:cNvSpPr>
            <a:spLocks noGrp="1"/>
          </p:cNvSpPr>
          <p:nvPr>
            <p:ph type="sldNum" sz="quarter" idx="5"/>
          </p:nvPr>
        </p:nvSpPr>
        <p:spPr/>
        <p:txBody>
          <a:bodyPr/>
          <a:lstStyle/>
          <a:p>
            <a:fld id="{70C0FA45-272A-7F4A-B50E-D02097F350DE}" type="slidenum">
              <a:rPr lang="en-US" smtClean="0"/>
              <a:t>74</a:t>
            </a:fld>
            <a:endParaRPr lang="en-US"/>
          </a:p>
        </p:txBody>
      </p:sp>
    </p:spTree>
    <p:extLst>
      <p:ext uri="{BB962C8B-B14F-4D97-AF65-F5344CB8AC3E}">
        <p14:creationId xmlns:p14="http://schemas.microsoft.com/office/powerpoint/2010/main" val="3000784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look at historical studies that have shown mortality benefit with only modest improvements in EF for example in care hf and </a:t>
            </a:r>
            <a:r>
              <a:rPr lang="en-US" dirty="0" err="1"/>
              <a:t>madit</a:t>
            </a:r>
            <a:r>
              <a:rPr lang="en-US" dirty="0"/>
              <a:t> </a:t>
            </a:r>
            <a:r>
              <a:rPr lang="en-US" dirty="0" err="1"/>
              <a:t>crt</a:t>
            </a:r>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77</a:t>
            </a:fld>
            <a:endParaRPr lang="en-US"/>
          </a:p>
        </p:txBody>
      </p:sp>
    </p:spTree>
    <p:extLst>
      <p:ext uri="{BB962C8B-B14F-4D97-AF65-F5344CB8AC3E}">
        <p14:creationId xmlns:p14="http://schemas.microsoft.com/office/powerpoint/2010/main" val="23269816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improvement s in EF Similar to these in EF with both our  intention to treat and per protocol assessment of </a:t>
            </a:r>
            <a:r>
              <a:rPr lang="en-US" dirty="0" err="1"/>
              <a:t>Biv</a:t>
            </a:r>
            <a:r>
              <a:rPr lang="en-US" dirty="0"/>
              <a:t> pacing in the his sync trial</a:t>
            </a:r>
          </a:p>
          <a:p>
            <a:r>
              <a:rPr lang="en-US" dirty="0"/>
              <a:t>- so doing the right thing </a:t>
            </a:r>
          </a:p>
        </p:txBody>
      </p:sp>
      <p:sp>
        <p:nvSpPr>
          <p:cNvPr id="4" name="Slide Number Placeholder 3"/>
          <p:cNvSpPr>
            <a:spLocks noGrp="1"/>
          </p:cNvSpPr>
          <p:nvPr>
            <p:ph type="sldNum" sz="quarter" idx="5"/>
          </p:nvPr>
        </p:nvSpPr>
        <p:spPr/>
        <p:txBody>
          <a:bodyPr/>
          <a:lstStyle/>
          <a:p>
            <a:fld id="{70C0FA45-272A-7F4A-B50E-D02097F350DE}" type="slidenum">
              <a:rPr lang="en-US" smtClean="0"/>
              <a:t>78</a:t>
            </a:fld>
            <a:endParaRPr lang="en-US"/>
          </a:p>
        </p:txBody>
      </p:sp>
    </p:spTree>
    <p:extLst>
      <p:ext uri="{BB962C8B-B14F-4D97-AF65-F5344CB8AC3E}">
        <p14:creationId xmlns:p14="http://schemas.microsoft.com/office/powerpoint/2010/main" val="39945676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ITT the improvement and potential magnitude with his pacing is even greater</a:t>
            </a:r>
          </a:p>
        </p:txBody>
      </p:sp>
      <p:sp>
        <p:nvSpPr>
          <p:cNvPr id="4" name="Slide Number Placeholder 3"/>
          <p:cNvSpPr>
            <a:spLocks noGrp="1"/>
          </p:cNvSpPr>
          <p:nvPr>
            <p:ph type="sldNum" sz="quarter" idx="5"/>
          </p:nvPr>
        </p:nvSpPr>
        <p:spPr/>
        <p:txBody>
          <a:bodyPr/>
          <a:lstStyle/>
          <a:p>
            <a:fld id="{70C0FA45-272A-7F4A-B50E-D02097F350DE}" type="slidenum">
              <a:rPr lang="en-US" smtClean="0"/>
              <a:t>79</a:t>
            </a:fld>
            <a:endParaRPr lang="en-US"/>
          </a:p>
        </p:txBody>
      </p:sp>
    </p:spTree>
    <p:extLst>
      <p:ext uri="{BB962C8B-B14F-4D97-AF65-F5344CB8AC3E}">
        <p14:creationId xmlns:p14="http://schemas.microsoft.com/office/powerpoint/2010/main" val="1269042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potential even greater still when his pacing is considered in the per protocol when it is actually delivered. Imagine the potential benefit here for hard outcomes if this is the mechanism underpinning the improvements already observed…</a:t>
            </a:r>
          </a:p>
        </p:txBody>
      </p:sp>
      <p:sp>
        <p:nvSpPr>
          <p:cNvPr id="4" name="Slide Number Placeholder 3"/>
          <p:cNvSpPr>
            <a:spLocks noGrp="1"/>
          </p:cNvSpPr>
          <p:nvPr>
            <p:ph type="sldNum" sz="quarter" idx="5"/>
          </p:nvPr>
        </p:nvSpPr>
        <p:spPr/>
        <p:txBody>
          <a:bodyPr/>
          <a:lstStyle/>
          <a:p>
            <a:fld id="{70C0FA45-272A-7F4A-B50E-D02097F350DE}" type="slidenum">
              <a:rPr lang="en-US" smtClean="0"/>
              <a:t>80</a:t>
            </a:fld>
            <a:endParaRPr lang="en-US"/>
          </a:p>
        </p:txBody>
      </p:sp>
    </p:spTree>
    <p:extLst>
      <p:ext uri="{BB962C8B-B14F-4D97-AF65-F5344CB8AC3E}">
        <p14:creationId xmlns:p14="http://schemas.microsoft.com/office/powerpoint/2010/main" val="33249434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we look at longer term published </a:t>
            </a:r>
            <a:r>
              <a:rPr lang="en-US" baseline="0" dirty="0"/>
              <a:t>outcomes of his pacing in </a:t>
            </a:r>
            <a:r>
              <a:rPr lang="en-US" baseline="0" dirty="0" err="1"/>
              <a:t>crt</a:t>
            </a:r>
            <a:r>
              <a:rPr lang="en-US" baseline="0" dirty="0"/>
              <a:t> eligible or </a:t>
            </a:r>
            <a:r>
              <a:rPr lang="en-US" baseline="0" dirty="0" err="1"/>
              <a:t>crt</a:t>
            </a:r>
            <a:r>
              <a:rPr lang="en-US" baseline="0" dirty="0"/>
              <a:t> failed patients we see exciting results too</a:t>
            </a:r>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81</a:t>
            </a:fld>
            <a:endParaRPr lang="en-US"/>
          </a:p>
        </p:txBody>
      </p:sp>
    </p:spTree>
    <p:extLst>
      <p:ext uri="{BB962C8B-B14F-4D97-AF65-F5344CB8AC3E}">
        <p14:creationId xmlns:p14="http://schemas.microsoft.com/office/powerpoint/2010/main" val="3067347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for patients with LBBB </a:t>
            </a:r>
          </a:p>
          <a:p>
            <a:r>
              <a:rPr lang="en-US" dirty="0"/>
              <a:t>in these patients there is benefit</a:t>
            </a:r>
          </a:p>
        </p:txBody>
      </p:sp>
      <p:sp>
        <p:nvSpPr>
          <p:cNvPr id="4" name="Slide Number Placeholder 3"/>
          <p:cNvSpPr>
            <a:spLocks noGrp="1"/>
          </p:cNvSpPr>
          <p:nvPr>
            <p:ph type="sldNum" sz="quarter" idx="5"/>
          </p:nvPr>
        </p:nvSpPr>
        <p:spPr/>
        <p:txBody>
          <a:bodyPr/>
          <a:lstStyle/>
          <a:p>
            <a:fld id="{70C0FA45-272A-7F4A-B50E-D02097F350DE}" type="slidenum">
              <a:rPr lang="en-US" smtClean="0"/>
              <a:t>8</a:t>
            </a:fld>
            <a:endParaRPr lang="en-US"/>
          </a:p>
        </p:txBody>
      </p:sp>
    </p:spTree>
    <p:extLst>
      <p:ext uri="{BB962C8B-B14F-4D97-AF65-F5344CB8AC3E}">
        <p14:creationId xmlns:p14="http://schemas.microsoft.com/office/powerpoint/2010/main" val="36288268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a:p>
            <a:r>
              <a:rPr lang="en-US" baseline="0" dirty="0"/>
              <a:t>they had 1 group where his bundle pacing was used as a bailout because of failed lv lead placement or clinical non-response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0919644-005E-594F-B9FE-BCF9A7E0D599}" type="slidenum">
              <a:rPr lang="en-US" smtClean="0"/>
              <a:t>82</a:t>
            </a:fld>
            <a:endParaRPr lang="en-US"/>
          </a:p>
        </p:txBody>
      </p:sp>
    </p:spTree>
    <p:extLst>
      <p:ext uri="{BB962C8B-B14F-4D97-AF65-F5344CB8AC3E}">
        <p14:creationId xmlns:p14="http://schemas.microsoft.com/office/powerpoint/2010/main" val="27503581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and a second where his pacing was used for patients with bradycardia and  a predicted high ventricular </a:t>
            </a:r>
            <a:r>
              <a:rPr lang="en-US" baseline="0" dirty="0" err="1"/>
              <a:t>apcing</a:t>
            </a:r>
            <a:r>
              <a:rPr lang="en-US" baseline="0" dirty="0"/>
              <a:t> burden</a:t>
            </a:r>
          </a:p>
        </p:txBody>
      </p:sp>
      <p:sp>
        <p:nvSpPr>
          <p:cNvPr id="4" name="Slide Number Placeholder 3"/>
          <p:cNvSpPr>
            <a:spLocks noGrp="1"/>
          </p:cNvSpPr>
          <p:nvPr>
            <p:ph type="sldNum" sz="quarter" idx="10"/>
          </p:nvPr>
        </p:nvSpPr>
        <p:spPr/>
        <p:txBody>
          <a:bodyPr/>
          <a:lstStyle/>
          <a:p>
            <a:fld id="{90919644-005E-594F-B9FE-BCF9A7E0D599}" type="slidenum">
              <a:rPr lang="en-US" smtClean="0"/>
              <a:t>83</a:t>
            </a:fld>
            <a:endParaRPr lang="en-US"/>
          </a:p>
        </p:txBody>
      </p:sp>
    </p:spTree>
    <p:extLst>
      <p:ext uri="{BB962C8B-B14F-4D97-AF65-F5344CB8AC3E}">
        <p14:creationId xmlns:p14="http://schemas.microsoft.com/office/powerpoint/2010/main" val="4828195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84</a:t>
            </a:fld>
            <a:endParaRPr lang="en-US"/>
          </a:p>
        </p:txBody>
      </p:sp>
    </p:spTree>
    <p:extLst>
      <p:ext uri="{BB962C8B-B14F-4D97-AF65-F5344CB8AC3E}">
        <p14:creationId xmlns:p14="http://schemas.microsoft.com/office/powerpoint/2010/main" val="33705968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Most patients had a broad QRS due to bundle branch block or </a:t>
            </a:r>
            <a:r>
              <a:rPr lang="en-US" baseline="0" dirty="0" err="1"/>
              <a:t>rv</a:t>
            </a:r>
            <a:r>
              <a:rPr lang="en-US" baseline="0" dirty="0"/>
              <a:t> pacing and</a:t>
            </a: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85</a:t>
            </a:fld>
            <a:endParaRPr lang="en-US"/>
          </a:p>
        </p:txBody>
      </p:sp>
    </p:spTree>
    <p:extLst>
      <p:ext uri="{BB962C8B-B14F-4D97-AF65-F5344CB8AC3E}">
        <p14:creationId xmlns:p14="http://schemas.microsoft.com/office/powerpoint/2010/main" val="4389454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And most had </a:t>
            </a:r>
            <a:r>
              <a:rPr lang="en-US" baseline="0" dirty="0" err="1"/>
              <a:t>signigant</a:t>
            </a:r>
            <a:r>
              <a:rPr lang="en-US" baseline="0" dirty="0"/>
              <a:t> ventricular impairment </a:t>
            </a: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86</a:t>
            </a:fld>
            <a:endParaRPr lang="en-US"/>
          </a:p>
        </p:txBody>
      </p:sp>
    </p:spTree>
    <p:extLst>
      <p:ext uri="{BB962C8B-B14F-4D97-AF65-F5344CB8AC3E}">
        <p14:creationId xmlns:p14="http://schemas.microsoft.com/office/powerpoint/2010/main" val="2280008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Success levels of implant were</a:t>
            </a:r>
            <a:r>
              <a:rPr lang="en-US" baseline="0" dirty="0"/>
              <a:t> high at 90% </a:t>
            </a:r>
          </a:p>
          <a:p>
            <a:r>
              <a:rPr lang="en-US" dirty="0"/>
              <a:t>And QRS duration -</a:t>
            </a:r>
          </a:p>
        </p:txBody>
      </p:sp>
      <p:sp>
        <p:nvSpPr>
          <p:cNvPr id="4" name="Slide Number Placeholder 3"/>
          <p:cNvSpPr>
            <a:spLocks noGrp="1"/>
          </p:cNvSpPr>
          <p:nvPr>
            <p:ph type="sldNum" sz="quarter" idx="10"/>
          </p:nvPr>
        </p:nvSpPr>
        <p:spPr/>
        <p:txBody>
          <a:bodyPr/>
          <a:lstStyle/>
          <a:p>
            <a:fld id="{90919644-005E-594F-B9FE-BCF9A7E0D599}" type="slidenum">
              <a:rPr lang="en-US" smtClean="0"/>
              <a:t>87</a:t>
            </a:fld>
            <a:endParaRPr lang="en-US"/>
          </a:p>
        </p:txBody>
      </p:sp>
    </p:spTree>
    <p:extLst>
      <p:ext uri="{BB962C8B-B14F-4D97-AF65-F5344CB8AC3E}">
        <p14:creationId xmlns:p14="http://schemas.microsoft.com/office/powerpoint/2010/main" val="14757348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ventricular </a:t>
            </a:r>
            <a:r>
              <a:rPr lang="en-US" dirty="0" err="1"/>
              <a:t>activatiom</a:t>
            </a:r>
            <a:r>
              <a:rPr lang="en-US" dirty="0"/>
              <a:t> was noted to improve with his pacing </a:t>
            </a:r>
            <a:r>
              <a:rPr lang="en-US" baseline="0" dirty="0"/>
              <a:t>from a mean of 157 to 118 ms and</a:t>
            </a:r>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88</a:t>
            </a:fld>
            <a:endParaRPr lang="en-US"/>
          </a:p>
        </p:txBody>
      </p:sp>
    </p:spTree>
    <p:extLst>
      <p:ext uri="{BB962C8B-B14F-4D97-AF65-F5344CB8AC3E}">
        <p14:creationId xmlns:p14="http://schemas.microsoft.com/office/powerpoint/2010/main" val="520855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And In those with intrinsic narrow </a:t>
            </a:r>
            <a:r>
              <a:rPr lang="en-US" baseline="0" dirty="0" err="1"/>
              <a:t>qrs</a:t>
            </a:r>
            <a:r>
              <a:rPr lang="en-US" baseline="0" dirty="0"/>
              <a:t> this was preserved with his pacing</a:t>
            </a:r>
            <a:endParaRPr lang="en-US" dirty="0"/>
          </a:p>
        </p:txBody>
      </p:sp>
      <p:sp>
        <p:nvSpPr>
          <p:cNvPr id="4" name="Slide Number Placeholder 3"/>
          <p:cNvSpPr>
            <a:spLocks noGrp="1"/>
          </p:cNvSpPr>
          <p:nvPr>
            <p:ph type="sldNum" sz="quarter" idx="10"/>
          </p:nvPr>
        </p:nvSpPr>
        <p:spPr/>
        <p:txBody>
          <a:bodyPr/>
          <a:lstStyle/>
          <a:p>
            <a:fld id="{90919644-005E-594F-B9FE-BCF9A7E0D599}" type="slidenum">
              <a:rPr lang="en-US" smtClean="0"/>
              <a:t>89</a:t>
            </a:fld>
            <a:endParaRPr lang="en-US"/>
          </a:p>
        </p:txBody>
      </p:sp>
    </p:spTree>
    <p:extLst>
      <p:ext uri="{BB962C8B-B14F-4D97-AF65-F5344CB8AC3E}">
        <p14:creationId xmlns:p14="http://schemas.microsoft.com/office/powerpoint/2010/main" val="39421786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after 12 months his bundle pacing increased LVEF from 30 to 44%</a:t>
            </a:r>
          </a:p>
        </p:txBody>
      </p:sp>
      <p:sp>
        <p:nvSpPr>
          <p:cNvPr id="4" name="Slide Number Placeholder 3"/>
          <p:cNvSpPr>
            <a:spLocks noGrp="1"/>
          </p:cNvSpPr>
          <p:nvPr>
            <p:ph type="sldNum" sz="quarter" idx="10"/>
          </p:nvPr>
        </p:nvSpPr>
        <p:spPr/>
        <p:txBody>
          <a:bodyPr/>
          <a:lstStyle/>
          <a:p>
            <a:fld id="{90919644-005E-594F-B9FE-BCF9A7E0D599}" type="slidenum">
              <a:rPr lang="en-US" smtClean="0"/>
              <a:t>90</a:t>
            </a:fld>
            <a:endParaRPr lang="en-US"/>
          </a:p>
        </p:txBody>
      </p:sp>
    </p:spTree>
    <p:extLst>
      <p:ext uri="{BB962C8B-B14F-4D97-AF65-F5344CB8AC3E}">
        <p14:creationId xmlns:p14="http://schemas.microsoft.com/office/powerpoint/2010/main" val="12455141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improves NYHA functional class</a:t>
            </a:r>
          </a:p>
        </p:txBody>
      </p:sp>
      <p:sp>
        <p:nvSpPr>
          <p:cNvPr id="4" name="Slide Number Placeholder 3"/>
          <p:cNvSpPr>
            <a:spLocks noGrp="1"/>
          </p:cNvSpPr>
          <p:nvPr>
            <p:ph type="sldNum" sz="quarter" idx="10"/>
          </p:nvPr>
        </p:nvSpPr>
        <p:spPr/>
        <p:txBody>
          <a:bodyPr/>
          <a:lstStyle/>
          <a:p>
            <a:fld id="{90919644-005E-594F-B9FE-BCF9A7E0D599}" type="slidenum">
              <a:rPr lang="en-US" smtClean="0"/>
              <a:t>91</a:t>
            </a:fld>
            <a:endParaRPr lang="en-US"/>
          </a:p>
        </p:txBody>
      </p:sp>
    </p:spTree>
    <p:extLst>
      <p:ext uri="{BB962C8B-B14F-4D97-AF65-F5344CB8AC3E}">
        <p14:creationId xmlns:p14="http://schemas.microsoft.com/office/powerpoint/2010/main" val="4247831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5"/>
          </p:nvPr>
        </p:nvSpPr>
        <p:spPr/>
        <p:txBody>
          <a:bodyPr/>
          <a:lstStyle/>
          <a:p>
            <a:fld id="{70C0FA45-272A-7F4A-B50E-D02097F350DE}" type="slidenum">
              <a:rPr lang="en-US" smtClean="0"/>
              <a:t>9</a:t>
            </a:fld>
            <a:endParaRPr lang="en-US"/>
          </a:p>
        </p:txBody>
      </p:sp>
    </p:spTree>
    <p:extLst>
      <p:ext uri="{BB962C8B-B14F-4D97-AF65-F5344CB8AC3E}">
        <p14:creationId xmlns:p14="http://schemas.microsoft.com/office/powerpoint/2010/main" val="40170644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sometimes his pacing can improve things a little but maybe we could do better</a:t>
            </a:r>
          </a:p>
          <a:p>
            <a:r>
              <a:rPr lang="en-US" dirty="0"/>
              <a:t>Here is a patient with LBBB, QRS duration 210 ms</a:t>
            </a:r>
          </a:p>
          <a:p>
            <a:r>
              <a:rPr lang="en-US" dirty="0"/>
              <a:t>QLV 170ms</a:t>
            </a:r>
          </a:p>
        </p:txBody>
      </p:sp>
      <p:sp>
        <p:nvSpPr>
          <p:cNvPr id="4" name="Slide Number Placeholder 3"/>
          <p:cNvSpPr>
            <a:spLocks noGrp="1"/>
          </p:cNvSpPr>
          <p:nvPr>
            <p:ph type="sldNum" sz="quarter" idx="5"/>
          </p:nvPr>
        </p:nvSpPr>
        <p:spPr/>
        <p:txBody>
          <a:bodyPr/>
          <a:lstStyle/>
          <a:p>
            <a:fld id="{70C0FA45-272A-7F4A-B50E-D02097F350DE}" type="slidenum">
              <a:rPr lang="en-US" smtClean="0"/>
              <a:t>92</a:t>
            </a:fld>
            <a:endParaRPr lang="en-US"/>
          </a:p>
        </p:txBody>
      </p:sp>
    </p:spTree>
    <p:extLst>
      <p:ext uri="{BB962C8B-B14F-4D97-AF65-F5344CB8AC3E}">
        <p14:creationId xmlns:p14="http://schemas.microsoft.com/office/powerpoint/2010/main" val="24927359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his pacing could reverse partially the LBBB and reduce the ventricular activation time, our QRS here is 146 and QLV reduced to 110ms but to improve activation further we can create fusion by using an LV lead with our his lead to activate the LV in two ways to better </a:t>
            </a:r>
            <a:r>
              <a:rPr lang="en-US" dirty="0" err="1"/>
              <a:t>optimise</a:t>
            </a:r>
            <a:r>
              <a:rPr lang="en-US" dirty="0"/>
              <a:t> QRS duration</a:t>
            </a:r>
          </a:p>
        </p:txBody>
      </p:sp>
      <p:sp>
        <p:nvSpPr>
          <p:cNvPr id="4" name="Slide Number Placeholder 3"/>
          <p:cNvSpPr>
            <a:spLocks noGrp="1"/>
          </p:cNvSpPr>
          <p:nvPr>
            <p:ph type="sldNum" sz="quarter" idx="5"/>
          </p:nvPr>
        </p:nvSpPr>
        <p:spPr/>
        <p:txBody>
          <a:bodyPr/>
          <a:lstStyle/>
          <a:p>
            <a:fld id="{70C0FA45-272A-7F4A-B50E-D02097F350DE}" type="slidenum">
              <a:rPr lang="en-US" smtClean="0"/>
              <a:t>93</a:t>
            </a:fld>
            <a:endParaRPr lang="en-US"/>
          </a:p>
        </p:txBody>
      </p:sp>
    </p:spTree>
    <p:extLst>
      <p:ext uri="{BB962C8B-B14F-4D97-AF65-F5344CB8AC3E}">
        <p14:creationId xmlns:p14="http://schemas.microsoft.com/office/powerpoint/2010/main" val="23952114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you can see with this approach our QRS duration is now reduced to 110ms – a fantastic improvement</a:t>
            </a:r>
          </a:p>
        </p:txBody>
      </p:sp>
      <p:sp>
        <p:nvSpPr>
          <p:cNvPr id="4" name="Slide Number Placeholder 3"/>
          <p:cNvSpPr>
            <a:spLocks noGrp="1"/>
          </p:cNvSpPr>
          <p:nvPr>
            <p:ph type="sldNum" sz="quarter" idx="5"/>
          </p:nvPr>
        </p:nvSpPr>
        <p:spPr/>
        <p:txBody>
          <a:bodyPr/>
          <a:lstStyle/>
          <a:p>
            <a:fld id="{70C0FA45-272A-7F4A-B50E-D02097F350DE}" type="slidenum">
              <a:rPr lang="en-US" smtClean="0"/>
              <a:t>94</a:t>
            </a:fld>
            <a:endParaRPr lang="en-US"/>
          </a:p>
        </p:txBody>
      </p:sp>
    </p:spTree>
    <p:extLst>
      <p:ext uri="{BB962C8B-B14F-4D97-AF65-F5344CB8AC3E}">
        <p14:creationId xmlns:p14="http://schemas.microsoft.com/office/powerpoint/2010/main" val="12945191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see here in a cohort of 27 patients with LBBB or IVCD with starting QRS &gt;140ms that although His was overall a better approach than BiV</a:t>
            </a:r>
          </a:p>
          <a:p>
            <a:r>
              <a:rPr lang="en-US" dirty="0"/>
              <a:t>That hot </a:t>
            </a:r>
            <a:r>
              <a:rPr lang="en-US" dirty="0" err="1"/>
              <a:t>crt</a:t>
            </a:r>
            <a:r>
              <a:rPr lang="en-US" dirty="0"/>
              <a:t> did offer an alternate solution </a:t>
            </a:r>
          </a:p>
        </p:txBody>
      </p:sp>
      <p:sp>
        <p:nvSpPr>
          <p:cNvPr id="4" name="Slide Number Placeholder 3"/>
          <p:cNvSpPr>
            <a:spLocks noGrp="1"/>
          </p:cNvSpPr>
          <p:nvPr>
            <p:ph type="sldNum" sz="quarter" idx="5"/>
          </p:nvPr>
        </p:nvSpPr>
        <p:spPr/>
        <p:txBody>
          <a:bodyPr/>
          <a:lstStyle/>
          <a:p>
            <a:fld id="{70C0FA45-272A-7F4A-B50E-D02097F350DE}" type="slidenum">
              <a:rPr lang="en-US" smtClean="0"/>
              <a:t>95</a:t>
            </a:fld>
            <a:endParaRPr lang="en-US"/>
          </a:p>
        </p:txBody>
      </p:sp>
    </p:spTree>
    <p:extLst>
      <p:ext uri="{BB962C8B-B14F-4D97-AF65-F5344CB8AC3E}">
        <p14:creationId xmlns:p14="http://schemas.microsoft.com/office/powerpoint/2010/main" val="11311855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in this cohort compared to the baseline improved EF and </a:t>
            </a:r>
            <a:r>
              <a:rPr lang="en-US" dirty="0" err="1"/>
              <a:t>nyha</a:t>
            </a:r>
            <a:r>
              <a:rPr lang="en-US" dirty="0"/>
              <a:t> symptom class</a:t>
            </a:r>
          </a:p>
        </p:txBody>
      </p:sp>
      <p:sp>
        <p:nvSpPr>
          <p:cNvPr id="4" name="Slide Number Placeholder 3"/>
          <p:cNvSpPr>
            <a:spLocks noGrp="1"/>
          </p:cNvSpPr>
          <p:nvPr>
            <p:ph type="sldNum" sz="quarter" idx="5"/>
          </p:nvPr>
        </p:nvSpPr>
        <p:spPr/>
        <p:txBody>
          <a:bodyPr/>
          <a:lstStyle/>
          <a:p>
            <a:fld id="{70C0FA45-272A-7F4A-B50E-D02097F350DE}" type="slidenum">
              <a:rPr lang="en-US" smtClean="0"/>
              <a:t>96</a:t>
            </a:fld>
            <a:endParaRPr lang="en-US"/>
          </a:p>
        </p:txBody>
      </p:sp>
    </p:spTree>
    <p:extLst>
      <p:ext uri="{BB962C8B-B14F-4D97-AF65-F5344CB8AC3E}">
        <p14:creationId xmlns:p14="http://schemas.microsoft.com/office/powerpoint/2010/main" val="9348368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a similar story of improvements for for RBBB too</a:t>
            </a:r>
          </a:p>
        </p:txBody>
      </p:sp>
      <p:sp>
        <p:nvSpPr>
          <p:cNvPr id="4" name="Slide Number Placeholder 3"/>
          <p:cNvSpPr>
            <a:spLocks noGrp="1"/>
          </p:cNvSpPr>
          <p:nvPr>
            <p:ph type="sldNum" sz="quarter" idx="5"/>
          </p:nvPr>
        </p:nvSpPr>
        <p:spPr/>
        <p:txBody>
          <a:bodyPr/>
          <a:lstStyle/>
          <a:p>
            <a:fld id="{70C0FA45-272A-7F4A-B50E-D02097F350DE}" type="slidenum">
              <a:rPr lang="en-US" smtClean="0"/>
              <a:t>97</a:t>
            </a:fld>
            <a:endParaRPr lang="en-US"/>
          </a:p>
        </p:txBody>
      </p:sp>
    </p:spTree>
    <p:extLst>
      <p:ext uri="{BB962C8B-B14F-4D97-AF65-F5344CB8AC3E}">
        <p14:creationId xmlns:p14="http://schemas.microsoft.com/office/powerpoint/2010/main" val="87530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his bundle pacing in a series of 39 patients  improves ventricular activation significantly</a:t>
            </a:r>
          </a:p>
        </p:txBody>
      </p:sp>
      <p:sp>
        <p:nvSpPr>
          <p:cNvPr id="4" name="Slide Number Placeholder 3"/>
          <p:cNvSpPr>
            <a:spLocks noGrp="1"/>
          </p:cNvSpPr>
          <p:nvPr>
            <p:ph type="sldNum" sz="quarter" idx="5"/>
          </p:nvPr>
        </p:nvSpPr>
        <p:spPr/>
        <p:txBody>
          <a:bodyPr/>
          <a:lstStyle/>
          <a:p>
            <a:fld id="{70C0FA45-272A-7F4A-B50E-D02097F350DE}" type="slidenum">
              <a:rPr lang="en-US" smtClean="0"/>
              <a:t>98</a:t>
            </a:fld>
            <a:endParaRPr lang="en-US"/>
          </a:p>
        </p:txBody>
      </p:sp>
    </p:spTree>
    <p:extLst>
      <p:ext uri="{BB962C8B-B14F-4D97-AF65-F5344CB8AC3E}">
        <p14:creationId xmlns:p14="http://schemas.microsoft.com/office/powerpoint/2010/main" val="36392083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Resulting again in improvements in LV function from 30% at baseline to 40%</a:t>
            </a:r>
          </a:p>
        </p:txBody>
      </p:sp>
      <p:sp>
        <p:nvSpPr>
          <p:cNvPr id="4" name="Slide Number Placeholder 3"/>
          <p:cNvSpPr>
            <a:spLocks noGrp="1"/>
          </p:cNvSpPr>
          <p:nvPr>
            <p:ph type="sldNum" sz="quarter" idx="5"/>
          </p:nvPr>
        </p:nvSpPr>
        <p:spPr/>
        <p:txBody>
          <a:bodyPr/>
          <a:lstStyle/>
          <a:p>
            <a:fld id="{70C0FA45-272A-7F4A-B50E-D02097F350DE}" type="slidenum">
              <a:rPr lang="en-US" smtClean="0"/>
              <a:t>99</a:t>
            </a:fld>
            <a:endParaRPr lang="en-US"/>
          </a:p>
        </p:txBody>
      </p:sp>
    </p:spTree>
    <p:extLst>
      <p:ext uri="{BB962C8B-B14F-4D97-AF65-F5344CB8AC3E}">
        <p14:creationId xmlns:p14="http://schemas.microsoft.com/office/powerpoint/2010/main" val="28185555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place where his bundle pacing may </a:t>
            </a:r>
            <a:r>
              <a:rPr lang="en-US" dirty="0" err="1"/>
              <a:t>revolutionise</a:t>
            </a:r>
            <a:r>
              <a:rPr lang="en-US" dirty="0"/>
              <a:t> things is in those with a long </a:t>
            </a:r>
            <a:r>
              <a:rPr lang="en-US" dirty="0" err="1"/>
              <a:t>pr</a:t>
            </a:r>
            <a:r>
              <a:rPr lang="en-US" dirty="0"/>
              <a:t> interval</a:t>
            </a:r>
          </a:p>
        </p:txBody>
      </p:sp>
      <p:sp>
        <p:nvSpPr>
          <p:cNvPr id="4" name="Slide Number Placeholder 3"/>
          <p:cNvSpPr>
            <a:spLocks noGrp="1"/>
          </p:cNvSpPr>
          <p:nvPr>
            <p:ph type="sldNum" sz="quarter" idx="5"/>
          </p:nvPr>
        </p:nvSpPr>
        <p:spPr/>
        <p:txBody>
          <a:bodyPr/>
          <a:lstStyle/>
          <a:p>
            <a:fld id="{70C0FA45-272A-7F4A-B50E-D02097F350DE}" type="slidenum">
              <a:rPr lang="en-US" smtClean="0"/>
              <a:t>100</a:t>
            </a:fld>
            <a:endParaRPr lang="en-US"/>
          </a:p>
        </p:txBody>
      </p:sp>
    </p:spTree>
    <p:extLst>
      <p:ext uri="{BB962C8B-B14F-4D97-AF65-F5344CB8AC3E}">
        <p14:creationId xmlns:p14="http://schemas.microsoft.com/office/powerpoint/2010/main" val="19308858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0FA45-272A-7F4A-B50E-D02097F350DE}" type="slidenum">
              <a:rPr lang="en-US" smtClean="0"/>
              <a:t>101</a:t>
            </a:fld>
            <a:endParaRPr lang="en-US"/>
          </a:p>
        </p:txBody>
      </p:sp>
    </p:spTree>
    <p:extLst>
      <p:ext uri="{BB962C8B-B14F-4D97-AF65-F5344CB8AC3E}">
        <p14:creationId xmlns:p14="http://schemas.microsoft.com/office/powerpoint/2010/main" val="279361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B87354-8845-4F46-A9A2-9D198D1B73DC}"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60750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B87354-8845-4F46-A9A2-9D198D1B73DC}"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2569499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B87354-8845-4F46-A9A2-9D198D1B73DC}"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5545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Main Content">
    <p:spTree>
      <p:nvGrpSpPr>
        <p:cNvPr id="1" name=""/>
        <p:cNvGrpSpPr/>
        <p:nvPr/>
      </p:nvGrpSpPr>
      <p:grpSpPr>
        <a:xfrm>
          <a:off x="0" y="0"/>
          <a:ext cx="0" cy="0"/>
          <a:chOff x="0" y="0"/>
          <a:chExt cx="0" cy="0"/>
        </a:xfrm>
      </p:grpSpPr>
      <p:sp>
        <p:nvSpPr>
          <p:cNvPr id="7" name="Text Placeholder 2"/>
          <p:cNvSpPr>
            <a:spLocks noGrp="1"/>
          </p:cNvSpPr>
          <p:nvPr>
            <p:ph idx="1"/>
          </p:nvPr>
        </p:nvSpPr>
        <p:spPr>
          <a:xfrm>
            <a:off x="506413" y="1416052"/>
            <a:ext cx="8142955" cy="4646529"/>
          </a:xfrm>
          <a:prstGeom prst="rect">
            <a:avLst/>
          </a:prstGeom>
        </p:spPr>
        <p:txBody>
          <a:bodyPr vert="horz" lIns="0" tIns="0" rIns="0" bIns="0" rtlCol="0">
            <a:normAutofit/>
          </a:bodyPr>
          <a:lstStyle>
            <a:lvl1pPr>
              <a:defRPr sz="1800"/>
            </a:lvl1pPr>
            <a:lvl2pPr>
              <a:defRPr sz="1500"/>
            </a:lvl2pPr>
            <a:lvl3pPr>
              <a:defRPr sz="135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2" name="Title 21"/>
          <p:cNvSpPr>
            <a:spLocks noGrp="1"/>
          </p:cNvSpPr>
          <p:nvPr>
            <p:ph type="title"/>
          </p:nvPr>
        </p:nvSpPr>
        <p:spPr>
          <a:xfrm>
            <a:off x="2687056" y="307475"/>
            <a:ext cx="5955632" cy="381000"/>
          </a:xfrm>
          <a:prstGeom prst="rect">
            <a:avLst/>
          </a:prstGeom>
        </p:spPr>
        <p:txBody>
          <a:bodyPr/>
          <a:lstStyle/>
          <a:p>
            <a:r>
              <a:rPr lang="en-GB"/>
              <a:t>Click to edit Master title style</a:t>
            </a:r>
            <a:endParaRPr lang="en-US"/>
          </a:p>
        </p:txBody>
      </p:sp>
      <p:sp>
        <p:nvSpPr>
          <p:cNvPr id="23" name="Date Placeholder 22"/>
          <p:cNvSpPr>
            <a:spLocks noGrp="1"/>
          </p:cNvSpPr>
          <p:nvPr>
            <p:ph type="dt" sz="half" idx="10"/>
          </p:nvPr>
        </p:nvSpPr>
        <p:spPr/>
        <p:txBody>
          <a:bodyPr/>
          <a:lstStyle>
            <a:lvl1pPr>
              <a:defRPr>
                <a:solidFill>
                  <a:schemeClr val="accent5"/>
                </a:solidFill>
              </a:defRPr>
            </a:lvl1pPr>
          </a:lstStyle>
          <a:p>
            <a:fld id="{C425A2F3-AD78-BD46-9D2B-785E397A5982}" type="datetime1">
              <a:rPr lang="en-GB" smtClean="0">
                <a:solidFill>
                  <a:srgbClr val="1189AD"/>
                </a:solidFill>
              </a:rPr>
              <a:pPr/>
              <a:t>26/11/2019</a:t>
            </a:fld>
            <a:endParaRPr lang="en-US" dirty="0">
              <a:solidFill>
                <a:srgbClr val="1189AD"/>
              </a:solidFill>
            </a:endParaRPr>
          </a:p>
        </p:txBody>
      </p:sp>
      <p:sp>
        <p:nvSpPr>
          <p:cNvPr id="24" name="Footer Placeholder 23"/>
          <p:cNvSpPr>
            <a:spLocks noGrp="1"/>
          </p:cNvSpPr>
          <p:nvPr>
            <p:ph type="ftr" sz="quarter" idx="11"/>
          </p:nvPr>
        </p:nvSpPr>
        <p:spPr/>
        <p:txBody>
          <a:bodyPr/>
          <a:lstStyle/>
          <a:p>
            <a:r>
              <a:rPr lang="en-US">
                <a:solidFill>
                  <a:srgbClr val="0B2B5D"/>
                </a:solidFill>
              </a:rPr>
              <a:t>ICTU slide presentation (edit this text in insert/headers&amp;footers)</a:t>
            </a:r>
            <a:endParaRPr lang="en-US" dirty="0">
              <a:solidFill>
                <a:srgbClr val="0B2B5D"/>
              </a:solidFill>
            </a:endParaRPr>
          </a:p>
        </p:txBody>
      </p:sp>
      <p:sp>
        <p:nvSpPr>
          <p:cNvPr id="25" name="Slide Number Placeholder 24"/>
          <p:cNvSpPr>
            <a:spLocks noGrp="1"/>
          </p:cNvSpPr>
          <p:nvPr>
            <p:ph type="sldNum" sz="quarter" idx="12"/>
          </p:nvPr>
        </p:nvSpPr>
        <p:spPr/>
        <p:txBody>
          <a:bodyPr/>
          <a:lstStyle>
            <a:lvl1pPr>
              <a:defRPr>
                <a:solidFill>
                  <a:schemeClr val="accent5"/>
                </a:solidFill>
              </a:defRPr>
            </a:lvl1pPr>
          </a:lstStyle>
          <a:p>
            <a:fld id="{D66DBF57-1139-D04F-B677-BBD24669182F}" type="slidenum">
              <a:rPr lang="en-US" smtClean="0">
                <a:solidFill>
                  <a:srgbClr val="1189AD"/>
                </a:solidFill>
              </a:rPr>
              <a:pPr/>
              <a:t>‹#›</a:t>
            </a:fld>
            <a:endParaRPr lang="en-US" dirty="0">
              <a:solidFill>
                <a:srgbClr val="1189AD"/>
              </a:solidFill>
            </a:endParaRPr>
          </a:p>
        </p:txBody>
      </p:sp>
    </p:spTree>
    <p:extLst>
      <p:ext uri="{BB962C8B-B14F-4D97-AF65-F5344CB8AC3E}">
        <p14:creationId xmlns:p14="http://schemas.microsoft.com/office/powerpoint/2010/main" val="193600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B87354-8845-4F46-A9A2-9D198D1B73DC}"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307063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B87354-8845-4F46-A9A2-9D198D1B73DC}"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237095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B87354-8845-4F46-A9A2-9D198D1B73DC}"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3433420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B87354-8845-4F46-A9A2-9D198D1B73DC}" type="datetimeFigureOut">
              <a:rPr lang="en-US" smtClean="0"/>
              <a:t>11/26/19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271676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B87354-8845-4F46-A9A2-9D198D1B73DC}" type="datetimeFigureOut">
              <a:rPr lang="en-US" smtClean="0"/>
              <a:t>11/26/19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343230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87354-8845-4F46-A9A2-9D198D1B73DC}" type="datetimeFigureOut">
              <a:rPr lang="en-US" smtClean="0"/>
              <a:t>11/26/19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33628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B87354-8845-4F46-A9A2-9D198D1B73DC}"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535895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B87354-8845-4F46-A9A2-9D198D1B73DC}"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51408-9356-1843-802F-728BF5ED1744}" type="slidenum">
              <a:rPr lang="en-US" smtClean="0"/>
              <a:t>‹#›</a:t>
            </a:fld>
            <a:endParaRPr lang="en-US"/>
          </a:p>
        </p:txBody>
      </p:sp>
    </p:spTree>
    <p:extLst>
      <p:ext uri="{BB962C8B-B14F-4D97-AF65-F5344CB8AC3E}">
        <p14:creationId xmlns:p14="http://schemas.microsoft.com/office/powerpoint/2010/main" val="343600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87354-8845-4F46-A9A2-9D198D1B73DC}" type="datetimeFigureOut">
              <a:rPr lang="en-US" smtClean="0"/>
              <a:t>11/26/19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51408-9356-1843-802F-728BF5ED1744}" type="slidenum">
              <a:rPr lang="en-US" smtClean="0"/>
              <a:t>‹#›</a:t>
            </a:fld>
            <a:endParaRPr lang="en-US"/>
          </a:p>
        </p:txBody>
      </p:sp>
    </p:spTree>
    <p:extLst>
      <p:ext uri="{BB962C8B-B14F-4D97-AF65-F5344CB8AC3E}">
        <p14:creationId xmlns:p14="http://schemas.microsoft.com/office/powerpoint/2010/main" val="3854664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keene@imperial.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7.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emf"/></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1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7.tiff"/></Relationships>
</file>

<file path=ppt/slides/_rels/slide1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66.tiff"/><Relationship Id="rId4" Type="http://schemas.openxmlformats.org/officeDocument/2006/relationships/image" Target="../media/image7.jpeg"/></Relationships>
</file>

<file path=ppt/slides/_rels/slide12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7.jpeg"/><Relationship Id="rId4" Type="http://schemas.openxmlformats.org/officeDocument/2006/relationships/image" Target="../media/image67.tiff"/></Relationships>
</file>

<file path=ppt/slides/_rels/slide122.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7.jpeg"/><Relationship Id="rId4" Type="http://schemas.openxmlformats.org/officeDocument/2006/relationships/image" Target="../media/image67.tiff"/></Relationships>
</file>

<file path=ppt/slides/_rels/slide123.xml.rels><?xml version="1.0" encoding="UTF-8" standalone="yes"?>
<Relationships xmlns="http://schemas.openxmlformats.org/package/2006/relationships"><Relationship Id="rId3" Type="http://schemas.openxmlformats.org/officeDocument/2006/relationships/image" Target="../media/image68.tiff"/><Relationship Id="rId7" Type="http://schemas.openxmlformats.org/officeDocument/2006/relationships/image" Target="../media/image66.tiff"/><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7.tiff"/><Relationship Id="rId4" Type="http://schemas.openxmlformats.org/officeDocument/2006/relationships/image" Target="../media/image65.tiff"/></Relationships>
</file>

<file path=ppt/slides/_rels/slide124.xml.rels><?xml version="1.0" encoding="UTF-8" standalone="yes"?>
<Relationships xmlns="http://schemas.openxmlformats.org/package/2006/relationships"><Relationship Id="rId3" Type="http://schemas.openxmlformats.org/officeDocument/2006/relationships/image" Target="../media/image68.tiff"/><Relationship Id="rId7" Type="http://schemas.openxmlformats.org/officeDocument/2006/relationships/image" Target="../media/image30.tiff"/><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7.tiff"/><Relationship Id="rId4" Type="http://schemas.openxmlformats.org/officeDocument/2006/relationships/image" Target="../media/image65.tiff"/></Relationships>
</file>

<file path=ppt/slides/_rels/slide1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33.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13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76.tiff"/></Relationships>
</file>

<file path=ppt/slides/_rels/slide137.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76.tif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1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hyperlink" Target="mailto:d.keene@imperial.ac.uk"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1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0.xml"/><Relationship Id="rId5" Type="http://schemas.openxmlformats.org/officeDocument/2006/relationships/slideLayout" Target="../slideLayouts/slideLayout2.xml"/><Relationship Id="rId10" Type="http://schemas.openxmlformats.org/officeDocument/2006/relationships/image" Target="../media/image15.tiff"/><Relationship Id="rId4" Type="http://schemas.openxmlformats.org/officeDocument/2006/relationships/video" Target="../media/media2.mp4"/><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4.tiff"/><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4.tiff"/><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7.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281BD-9B8C-8644-B003-8C0C375AEC45}"/>
              </a:ext>
            </a:extLst>
          </p:cNvPr>
          <p:cNvSpPr txBox="1"/>
          <p:nvPr/>
        </p:nvSpPr>
        <p:spPr>
          <a:xfrm>
            <a:off x="0" y="1628800"/>
            <a:ext cx="9172765" cy="2123658"/>
          </a:xfrm>
          <a:prstGeom prst="rect">
            <a:avLst/>
          </a:prstGeom>
          <a:noFill/>
        </p:spPr>
        <p:txBody>
          <a:bodyPr wrap="square" rtlCol="0">
            <a:spAutoFit/>
          </a:bodyPr>
          <a:lstStyle/>
          <a:p>
            <a:pPr algn="ctr"/>
            <a:r>
              <a:rPr lang="en-GB" sz="7800" b="1" dirty="0">
                <a:latin typeface="Gill Sans MT" panose="020B0502020104020203" pitchFamily="34" charset="77"/>
              </a:rPr>
              <a:t>His bundle pacing </a:t>
            </a:r>
          </a:p>
          <a:p>
            <a:pPr algn="ctr"/>
            <a:r>
              <a:rPr lang="en-GB" sz="5400" dirty="0">
                <a:latin typeface="Gill Sans MT" panose="020B0502020104020203" pitchFamily="34" charset="77"/>
              </a:rPr>
              <a:t>&amp; Heart Failure</a:t>
            </a:r>
            <a:endParaRPr lang="en-US" sz="5400" dirty="0">
              <a:latin typeface="Gill Sans MT" panose="020B0502020104020203" pitchFamily="34" charset="77"/>
            </a:endParaRPr>
          </a:p>
        </p:txBody>
      </p:sp>
      <p:sp>
        <p:nvSpPr>
          <p:cNvPr id="4" name="TextBox 3">
            <a:extLst>
              <a:ext uri="{FF2B5EF4-FFF2-40B4-BE49-F238E27FC236}">
                <a16:creationId xmlns:a16="http://schemas.microsoft.com/office/drawing/2014/main" id="{E1FEC098-612C-7A4E-9A75-ECB03B9A5996}"/>
              </a:ext>
            </a:extLst>
          </p:cNvPr>
          <p:cNvSpPr txBox="1"/>
          <p:nvPr/>
        </p:nvSpPr>
        <p:spPr>
          <a:xfrm>
            <a:off x="-28765" y="4365104"/>
            <a:ext cx="9143999" cy="1169551"/>
          </a:xfrm>
          <a:prstGeom prst="rect">
            <a:avLst/>
          </a:prstGeom>
          <a:noFill/>
        </p:spPr>
        <p:txBody>
          <a:bodyPr wrap="square" rtlCol="0">
            <a:spAutoFit/>
          </a:bodyPr>
          <a:lstStyle/>
          <a:p>
            <a:pPr algn="ctr"/>
            <a:r>
              <a:rPr lang="en-GB" altLang="en-US" sz="3600" b="1" dirty="0">
                <a:solidFill>
                  <a:schemeClr val="tx1">
                    <a:lumMod val="75000"/>
                    <a:lumOff val="25000"/>
                  </a:schemeClr>
                </a:solidFill>
                <a:latin typeface="Gill Sans" charset="0"/>
                <a:ea typeface="Gill Sans" charset="0"/>
                <a:cs typeface="Gill Sans" charset="0"/>
              </a:rPr>
              <a:t>Daniel Keene</a:t>
            </a:r>
          </a:p>
          <a:p>
            <a:pPr algn="ctr"/>
            <a:r>
              <a:rPr lang="en-GB" altLang="en-US" sz="3400" b="1" dirty="0">
                <a:latin typeface="Gill Sans" charset="0"/>
                <a:ea typeface="Gill Sans" charset="0"/>
                <a:cs typeface="Gill Sans" charset="0"/>
                <a:hlinkClick r:id="rId3"/>
              </a:rPr>
              <a:t>d.keene@imperial.ac.uk</a:t>
            </a:r>
            <a:endParaRPr lang="en-GB" altLang="en-US" sz="3400" b="1" dirty="0">
              <a:latin typeface="Gill Sans" charset="0"/>
              <a:ea typeface="Gill Sans" charset="0"/>
              <a:cs typeface="Gill Sans" charset="0"/>
            </a:endParaRPr>
          </a:p>
        </p:txBody>
      </p:sp>
      <p:pic>
        <p:nvPicPr>
          <p:cNvPr id="5" name="Picture 4">
            <a:extLst>
              <a:ext uri="{FF2B5EF4-FFF2-40B4-BE49-F238E27FC236}">
                <a16:creationId xmlns:a16="http://schemas.microsoft.com/office/drawing/2014/main" id="{9648D2AD-8040-3640-B7CD-79FC68DA8DBA}"/>
              </a:ext>
            </a:extLst>
          </p:cNvPr>
          <p:cNvPicPr>
            <a:picLocks noChangeAspect="1"/>
          </p:cNvPicPr>
          <p:nvPr/>
        </p:nvPicPr>
        <p:blipFill rotWithShape="1">
          <a:blip r:embed="rId4"/>
          <a:srcRect l="6489" t="16877" b="15615"/>
          <a:stretch/>
        </p:blipFill>
        <p:spPr>
          <a:xfrm>
            <a:off x="0" y="211338"/>
            <a:ext cx="3242375" cy="900000"/>
          </a:xfrm>
          <a:prstGeom prst="rect">
            <a:avLst/>
          </a:prstGeom>
        </p:spPr>
      </p:pic>
    </p:spTree>
    <p:extLst>
      <p:ext uri="{BB962C8B-B14F-4D97-AF65-F5344CB8AC3E}">
        <p14:creationId xmlns:p14="http://schemas.microsoft.com/office/powerpoint/2010/main" val="384660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2C4C-5689-6346-B9C5-2A41F7CEC6DA}"/>
              </a:ext>
            </a:extLst>
          </p:cNvPr>
          <p:cNvSpPr>
            <a:spLocks noGrp="1"/>
          </p:cNvSpPr>
          <p:nvPr>
            <p:ph type="title"/>
          </p:nvPr>
        </p:nvSpPr>
        <p:spPr/>
        <p:txBody>
          <a:bodyPr>
            <a:noAutofit/>
          </a:bodyPr>
          <a:lstStyle/>
          <a:p>
            <a:r>
              <a:rPr lang="en-US" sz="9000" b="1" dirty="0"/>
              <a:t>WHY?</a:t>
            </a:r>
          </a:p>
        </p:txBody>
      </p:sp>
      <p:sp>
        <p:nvSpPr>
          <p:cNvPr id="3" name="Content Placeholder 2">
            <a:extLst>
              <a:ext uri="{FF2B5EF4-FFF2-40B4-BE49-F238E27FC236}">
                <a16:creationId xmlns:a16="http://schemas.microsoft.com/office/drawing/2014/main" id="{97362403-7363-D14C-A638-F0E9AD7E381A}"/>
              </a:ext>
            </a:extLst>
          </p:cNvPr>
          <p:cNvSpPr>
            <a:spLocks noGrp="1"/>
          </p:cNvSpPr>
          <p:nvPr>
            <p:ph idx="1"/>
          </p:nvPr>
        </p:nvSpPr>
        <p:spPr/>
        <p:txBody>
          <a:bodyPr>
            <a:normAutofit/>
          </a:bodyPr>
          <a:lstStyle/>
          <a:p>
            <a:pPr marL="0" indent="0">
              <a:buNone/>
            </a:pPr>
            <a:r>
              <a:rPr lang="en-US" sz="8000" dirty="0">
                <a:solidFill>
                  <a:srgbClr val="C00000"/>
                </a:solidFill>
              </a:rPr>
              <a:t>Activation pattern matters</a:t>
            </a:r>
          </a:p>
        </p:txBody>
      </p:sp>
    </p:spTree>
    <p:extLst>
      <p:ext uri="{BB962C8B-B14F-4D97-AF65-F5344CB8AC3E}">
        <p14:creationId xmlns:p14="http://schemas.microsoft.com/office/powerpoint/2010/main" val="373203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CBF638-EA0A-6E4E-885C-AB8E00D9C671}"/>
              </a:ext>
            </a:extLst>
          </p:cNvPr>
          <p:cNvPicPr>
            <a:picLocks noChangeAspect="1"/>
          </p:cNvPicPr>
          <p:nvPr/>
        </p:nvPicPr>
        <p:blipFill>
          <a:blip r:embed="rId3"/>
          <a:stretch>
            <a:fillRect/>
          </a:stretch>
        </p:blipFill>
        <p:spPr>
          <a:xfrm>
            <a:off x="2442232" y="205959"/>
            <a:ext cx="4532727" cy="6329484"/>
          </a:xfrm>
          <a:prstGeom prst="rect">
            <a:avLst/>
          </a:prstGeom>
        </p:spPr>
      </p:pic>
      <p:sp>
        <p:nvSpPr>
          <p:cNvPr id="5" name="Title 1">
            <a:extLst>
              <a:ext uri="{FF2B5EF4-FFF2-40B4-BE49-F238E27FC236}">
                <a16:creationId xmlns:a16="http://schemas.microsoft.com/office/drawing/2014/main" id="{0C80475E-9BE1-034B-A4DC-816D92255D02}"/>
              </a:ext>
            </a:extLst>
          </p:cNvPr>
          <p:cNvSpPr txBox="1">
            <a:spLocks/>
          </p:cNvSpPr>
          <p:nvPr/>
        </p:nvSpPr>
        <p:spPr>
          <a:xfrm>
            <a:off x="198882" y="14567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Gill Sans MT" panose="020B0502020104020203" pitchFamily="34" charset="77"/>
              </a:rPr>
              <a:t>And prolonged PR </a:t>
            </a:r>
          </a:p>
        </p:txBody>
      </p:sp>
    </p:spTree>
    <p:extLst>
      <p:ext uri="{BB962C8B-B14F-4D97-AF65-F5344CB8AC3E}">
        <p14:creationId xmlns:p14="http://schemas.microsoft.com/office/powerpoint/2010/main" val="21391608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CBF638-EA0A-6E4E-885C-AB8E00D9C671}"/>
              </a:ext>
            </a:extLst>
          </p:cNvPr>
          <p:cNvPicPr>
            <a:picLocks noChangeAspect="1"/>
          </p:cNvPicPr>
          <p:nvPr/>
        </p:nvPicPr>
        <p:blipFill>
          <a:blip r:embed="rId3"/>
          <a:stretch>
            <a:fillRect/>
          </a:stretch>
        </p:blipFill>
        <p:spPr>
          <a:xfrm>
            <a:off x="2442232" y="205959"/>
            <a:ext cx="4532727" cy="6329484"/>
          </a:xfrm>
          <a:prstGeom prst="rect">
            <a:avLst/>
          </a:prstGeom>
        </p:spPr>
      </p:pic>
      <p:sp>
        <p:nvSpPr>
          <p:cNvPr id="5" name="Title 1">
            <a:extLst>
              <a:ext uri="{FF2B5EF4-FFF2-40B4-BE49-F238E27FC236}">
                <a16:creationId xmlns:a16="http://schemas.microsoft.com/office/drawing/2014/main" id="{0C80475E-9BE1-034B-A4DC-816D92255D02}"/>
              </a:ext>
            </a:extLst>
          </p:cNvPr>
          <p:cNvSpPr txBox="1">
            <a:spLocks/>
          </p:cNvSpPr>
          <p:nvPr/>
        </p:nvSpPr>
        <p:spPr>
          <a:xfrm>
            <a:off x="198882" y="14567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Gill Sans MT" panose="020B0502020104020203" pitchFamily="34" charset="77"/>
              </a:rPr>
              <a:t>And prolonged PR </a:t>
            </a:r>
          </a:p>
        </p:txBody>
      </p:sp>
    </p:spTree>
    <p:extLst>
      <p:ext uri="{BB962C8B-B14F-4D97-AF65-F5344CB8AC3E}">
        <p14:creationId xmlns:p14="http://schemas.microsoft.com/office/powerpoint/2010/main" val="26497331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EBA64D0-1B80-5345-8D86-2D3E3A6CBA42}"/>
              </a:ext>
            </a:extLst>
          </p:cNvPr>
          <p:cNvGrpSpPr/>
          <p:nvPr/>
        </p:nvGrpSpPr>
        <p:grpSpPr>
          <a:xfrm>
            <a:off x="83410" y="777967"/>
            <a:ext cx="8792233" cy="5918311"/>
            <a:chOff x="1435133" y="1763830"/>
            <a:chExt cx="6164902" cy="4025272"/>
          </a:xfrm>
        </p:grpSpPr>
        <p:pic>
          <p:nvPicPr>
            <p:cNvPr id="7" name="Picture 6"/>
            <p:cNvPicPr>
              <a:picLocks noChangeAspect="1"/>
            </p:cNvPicPr>
            <p:nvPr/>
          </p:nvPicPr>
          <p:blipFill rotWithShape="1">
            <a:blip r:embed="rId3"/>
            <a:srcRect l="6826" t="6476" b="16458"/>
            <a:stretch/>
          </p:blipFill>
          <p:spPr>
            <a:xfrm>
              <a:off x="1814875" y="2005014"/>
              <a:ext cx="5785160" cy="3484007"/>
            </a:xfrm>
            <a:prstGeom prst="rect">
              <a:avLst/>
            </a:prstGeom>
          </p:spPr>
        </p:pic>
        <p:sp>
          <p:nvSpPr>
            <p:cNvPr id="2" name="TextBox 1"/>
            <p:cNvSpPr txBox="1"/>
            <p:nvPr/>
          </p:nvSpPr>
          <p:spPr>
            <a:xfrm>
              <a:off x="4580162" y="5489020"/>
              <a:ext cx="1714502" cy="300082"/>
            </a:xfrm>
            <a:prstGeom prst="rect">
              <a:avLst/>
            </a:prstGeom>
            <a:noFill/>
          </p:spPr>
          <p:txBody>
            <a:bodyPr wrap="square" rtlCol="0">
              <a:spAutoFit/>
            </a:bodyPr>
            <a:lstStyle/>
            <a:p>
              <a:r>
                <a:rPr lang="en-US" sz="1350" dirty="0"/>
                <a:t>Years</a:t>
              </a:r>
            </a:p>
          </p:txBody>
        </p:sp>
        <p:sp>
          <p:nvSpPr>
            <p:cNvPr id="8" name="TextBox 7"/>
            <p:cNvSpPr txBox="1"/>
            <p:nvPr/>
          </p:nvSpPr>
          <p:spPr>
            <a:xfrm>
              <a:off x="1435133" y="2478378"/>
              <a:ext cx="392415" cy="2107395"/>
            </a:xfrm>
            <a:prstGeom prst="rect">
              <a:avLst/>
            </a:prstGeom>
            <a:noFill/>
          </p:spPr>
          <p:txBody>
            <a:bodyPr vert="vert270" wrap="square" rtlCol="0">
              <a:spAutoFit/>
            </a:bodyPr>
            <a:lstStyle/>
            <a:p>
              <a:r>
                <a:rPr lang="en-US" sz="1350" dirty="0"/>
                <a:t>Heart Failure / Death</a:t>
              </a:r>
            </a:p>
          </p:txBody>
        </p:sp>
        <p:sp>
          <p:nvSpPr>
            <p:cNvPr id="9" name="TextBox 8"/>
            <p:cNvSpPr txBox="1"/>
            <p:nvPr/>
          </p:nvSpPr>
          <p:spPr>
            <a:xfrm>
              <a:off x="3902529" y="1763830"/>
              <a:ext cx="2000250" cy="300082"/>
            </a:xfrm>
            <a:prstGeom prst="rect">
              <a:avLst/>
            </a:prstGeom>
            <a:noFill/>
          </p:spPr>
          <p:txBody>
            <a:bodyPr wrap="square" rtlCol="0">
              <a:spAutoFit/>
            </a:bodyPr>
            <a:lstStyle/>
            <a:p>
              <a:r>
                <a:rPr lang="en-US" sz="1350"/>
                <a:t>Control Group – ICD only</a:t>
              </a:r>
            </a:p>
          </p:txBody>
        </p:sp>
        <p:sp>
          <p:nvSpPr>
            <p:cNvPr id="10" name="TextBox 9"/>
            <p:cNvSpPr txBox="1"/>
            <p:nvPr/>
          </p:nvSpPr>
          <p:spPr>
            <a:xfrm>
              <a:off x="3233059" y="2951527"/>
              <a:ext cx="2090057" cy="300082"/>
            </a:xfrm>
            <a:prstGeom prst="rect">
              <a:avLst/>
            </a:prstGeom>
            <a:noFill/>
          </p:spPr>
          <p:txBody>
            <a:bodyPr wrap="square" rtlCol="0">
              <a:spAutoFit/>
            </a:bodyPr>
            <a:lstStyle/>
            <a:p>
              <a:r>
                <a:rPr lang="en-US" sz="1350"/>
                <a:t>Long PR interval </a:t>
              </a:r>
            </a:p>
          </p:txBody>
        </p:sp>
        <p:sp>
          <p:nvSpPr>
            <p:cNvPr id="11" name="TextBox 10"/>
            <p:cNvSpPr txBox="1"/>
            <p:nvPr/>
          </p:nvSpPr>
          <p:spPr>
            <a:xfrm>
              <a:off x="5249638" y="3988533"/>
              <a:ext cx="2090057" cy="300082"/>
            </a:xfrm>
            <a:prstGeom prst="rect">
              <a:avLst/>
            </a:prstGeom>
            <a:noFill/>
          </p:spPr>
          <p:txBody>
            <a:bodyPr wrap="square" rtlCol="0">
              <a:spAutoFit/>
            </a:bodyPr>
            <a:lstStyle/>
            <a:p>
              <a:r>
                <a:rPr lang="en-US" sz="1350" dirty="0"/>
                <a:t>Normal PR interval </a:t>
              </a:r>
            </a:p>
          </p:txBody>
        </p:sp>
        <p:sp>
          <p:nvSpPr>
            <p:cNvPr id="12" name="Rectangle 11"/>
            <p:cNvSpPr/>
            <p:nvPr/>
          </p:nvSpPr>
          <p:spPr>
            <a:xfrm>
              <a:off x="2205274" y="2040830"/>
              <a:ext cx="3199484" cy="432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5095755" y="2181838"/>
              <a:ext cx="1069522" cy="300082"/>
            </a:xfrm>
            <a:prstGeom prst="rect">
              <a:avLst/>
            </a:prstGeom>
            <a:noFill/>
          </p:spPr>
          <p:txBody>
            <a:bodyPr wrap="square" rtlCol="0">
              <a:spAutoFit/>
            </a:bodyPr>
            <a:lstStyle/>
            <a:p>
              <a:r>
                <a:rPr lang="en-US" sz="1350" dirty="0"/>
                <a:t>P &lt;0.001</a:t>
              </a:r>
            </a:p>
          </p:txBody>
        </p:sp>
      </p:grpSp>
      <p:sp>
        <p:nvSpPr>
          <p:cNvPr id="3" name="Rectangle 2">
            <a:extLst>
              <a:ext uri="{FF2B5EF4-FFF2-40B4-BE49-F238E27FC236}">
                <a16:creationId xmlns:a16="http://schemas.microsoft.com/office/drawing/2014/main" id="{B9380132-8770-D54B-A264-42135FC7A9E9}"/>
              </a:ext>
            </a:extLst>
          </p:cNvPr>
          <p:cNvSpPr/>
          <p:nvPr/>
        </p:nvSpPr>
        <p:spPr>
          <a:xfrm>
            <a:off x="3851920" y="6511612"/>
            <a:ext cx="5388783" cy="369332"/>
          </a:xfrm>
          <a:prstGeom prst="rect">
            <a:avLst/>
          </a:prstGeom>
        </p:spPr>
        <p:txBody>
          <a:bodyPr wrap="none">
            <a:spAutoFit/>
          </a:bodyPr>
          <a:lstStyle/>
          <a:p>
            <a:r>
              <a:rPr lang="en-GB" b="1" dirty="0" err="1"/>
              <a:t>Stockburger</a:t>
            </a:r>
            <a:r>
              <a:rPr lang="en-GB" b="1" dirty="0"/>
              <a:t> et al. </a:t>
            </a:r>
            <a:r>
              <a:rPr lang="en-GB" b="1" dirty="0" err="1"/>
              <a:t>Clin</a:t>
            </a:r>
            <a:r>
              <a:rPr lang="en-GB" b="1" dirty="0"/>
              <a:t> Res </a:t>
            </a:r>
            <a:r>
              <a:rPr lang="en-GB" b="1" dirty="0" err="1"/>
              <a:t>Cardiol</a:t>
            </a:r>
            <a:r>
              <a:rPr lang="en-GB" b="1" dirty="0"/>
              <a:t> (2016) 105:944–952 </a:t>
            </a:r>
          </a:p>
        </p:txBody>
      </p:sp>
      <p:sp>
        <p:nvSpPr>
          <p:cNvPr id="4" name="TextBox 3">
            <a:extLst>
              <a:ext uri="{FF2B5EF4-FFF2-40B4-BE49-F238E27FC236}">
                <a16:creationId xmlns:a16="http://schemas.microsoft.com/office/drawing/2014/main" id="{70472FB7-2616-0E48-BBAC-C9A0139477FF}"/>
              </a:ext>
            </a:extLst>
          </p:cNvPr>
          <p:cNvSpPr txBox="1"/>
          <p:nvPr/>
        </p:nvSpPr>
        <p:spPr>
          <a:xfrm>
            <a:off x="-2906" y="6488668"/>
            <a:ext cx="3384376" cy="369332"/>
          </a:xfrm>
          <a:prstGeom prst="rect">
            <a:avLst/>
          </a:prstGeom>
          <a:noFill/>
        </p:spPr>
        <p:txBody>
          <a:bodyPr wrap="square" rtlCol="0">
            <a:spAutoFit/>
          </a:bodyPr>
          <a:lstStyle/>
          <a:p>
            <a:r>
              <a:rPr lang="en-US" dirty="0"/>
              <a:t>MADIT CRT Subgroup analysis</a:t>
            </a:r>
          </a:p>
        </p:txBody>
      </p:sp>
    </p:spTree>
    <p:extLst>
      <p:ext uri="{BB962C8B-B14F-4D97-AF65-F5344CB8AC3E}">
        <p14:creationId xmlns:p14="http://schemas.microsoft.com/office/powerpoint/2010/main" val="5721346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EBA64D0-1B80-5345-8D86-2D3E3A6CBA42}"/>
              </a:ext>
            </a:extLst>
          </p:cNvPr>
          <p:cNvGrpSpPr/>
          <p:nvPr/>
        </p:nvGrpSpPr>
        <p:grpSpPr>
          <a:xfrm>
            <a:off x="83410" y="777967"/>
            <a:ext cx="8792233" cy="5918311"/>
            <a:chOff x="1435133" y="1763830"/>
            <a:chExt cx="6164902" cy="4025272"/>
          </a:xfrm>
        </p:grpSpPr>
        <p:pic>
          <p:nvPicPr>
            <p:cNvPr id="7" name="Picture 6"/>
            <p:cNvPicPr>
              <a:picLocks noChangeAspect="1"/>
            </p:cNvPicPr>
            <p:nvPr/>
          </p:nvPicPr>
          <p:blipFill rotWithShape="1">
            <a:blip r:embed="rId3"/>
            <a:srcRect l="6826" t="6476" b="16458"/>
            <a:stretch/>
          </p:blipFill>
          <p:spPr>
            <a:xfrm>
              <a:off x="1814875" y="2005014"/>
              <a:ext cx="5785160" cy="3484007"/>
            </a:xfrm>
            <a:prstGeom prst="rect">
              <a:avLst/>
            </a:prstGeom>
          </p:spPr>
        </p:pic>
        <p:sp>
          <p:nvSpPr>
            <p:cNvPr id="2" name="TextBox 1"/>
            <p:cNvSpPr txBox="1"/>
            <p:nvPr/>
          </p:nvSpPr>
          <p:spPr>
            <a:xfrm>
              <a:off x="4580162" y="5489020"/>
              <a:ext cx="1714502" cy="300082"/>
            </a:xfrm>
            <a:prstGeom prst="rect">
              <a:avLst/>
            </a:prstGeom>
            <a:noFill/>
          </p:spPr>
          <p:txBody>
            <a:bodyPr wrap="square" rtlCol="0">
              <a:spAutoFit/>
            </a:bodyPr>
            <a:lstStyle/>
            <a:p>
              <a:r>
                <a:rPr lang="en-US" sz="1350" dirty="0"/>
                <a:t>Years</a:t>
              </a:r>
            </a:p>
          </p:txBody>
        </p:sp>
        <p:sp>
          <p:nvSpPr>
            <p:cNvPr id="8" name="TextBox 7"/>
            <p:cNvSpPr txBox="1"/>
            <p:nvPr/>
          </p:nvSpPr>
          <p:spPr>
            <a:xfrm>
              <a:off x="1435133" y="2478378"/>
              <a:ext cx="392415" cy="2107395"/>
            </a:xfrm>
            <a:prstGeom prst="rect">
              <a:avLst/>
            </a:prstGeom>
            <a:noFill/>
          </p:spPr>
          <p:txBody>
            <a:bodyPr vert="vert270" wrap="square" rtlCol="0">
              <a:spAutoFit/>
            </a:bodyPr>
            <a:lstStyle/>
            <a:p>
              <a:r>
                <a:rPr lang="en-US" sz="1350" dirty="0"/>
                <a:t>Heart Failure / Death</a:t>
              </a:r>
            </a:p>
          </p:txBody>
        </p:sp>
        <p:sp>
          <p:nvSpPr>
            <p:cNvPr id="9" name="TextBox 8"/>
            <p:cNvSpPr txBox="1"/>
            <p:nvPr/>
          </p:nvSpPr>
          <p:spPr>
            <a:xfrm>
              <a:off x="3902529" y="1763830"/>
              <a:ext cx="2000250" cy="300082"/>
            </a:xfrm>
            <a:prstGeom prst="rect">
              <a:avLst/>
            </a:prstGeom>
            <a:noFill/>
          </p:spPr>
          <p:txBody>
            <a:bodyPr wrap="square" rtlCol="0">
              <a:spAutoFit/>
            </a:bodyPr>
            <a:lstStyle/>
            <a:p>
              <a:r>
                <a:rPr lang="en-US" sz="1350"/>
                <a:t>Control Group – ICD only</a:t>
              </a:r>
            </a:p>
          </p:txBody>
        </p:sp>
        <p:sp>
          <p:nvSpPr>
            <p:cNvPr id="10" name="TextBox 9"/>
            <p:cNvSpPr txBox="1"/>
            <p:nvPr/>
          </p:nvSpPr>
          <p:spPr>
            <a:xfrm>
              <a:off x="3233059" y="2951527"/>
              <a:ext cx="2090057" cy="300082"/>
            </a:xfrm>
            <a:prstGeom prst="rect">
              <a:avLst/>
            </a:prstGeom>
            <a:noFill/>
          </p:spPr>
          <p:txBody>
            <a:bodyPr wrap="square" rtlCol="0">
              <a:spAutoFit/>
            </a:bodyPr>
            <a:lstStyle/>
            <a:p>
              <a:r>
                <a:rPr lang="en-US" sz="1350"/>
                <a:t>Long PR interval </a:t>
              </a:r>
            </a:p>
          </p:txBody>
        </p:sp>
        <p:sp>
          <p:nvSpPr>
            <p:cNvPr id="11" name="TextBox 10"/>
            <p:cNvSpPr txBox="1"/>
            <p:nvPr/>
          </p:nvSpPr>
          <p:spPr>
            <a:xfrm>
              <a:off x="5249638" y="3988533"/>
              <a:ext cx="2090057" cy="300082"/>
            </a:xfrm>
            <a:prstGeom prst="rect">
              <a:avLst/>
            </a:prstGeom>
            <a:noFill/>
          </p:spPr>
          <p:txBody>
            <a:bodyPr wrap="square" rtlCol="0">
              <a:spAutoFit/>
            </a:bodyPr>
            <a:lstStyle/>
            <a:p>
              <a:r>
                <a:rPr lang="en-US" sz="1350" dirty="0"/>
                <a:t>Normal PR interval </a:t>
              </a:r>
            </a:p>
          </p:txBody>
        </p:sp>
        <p:sp>
          <p:nvSpPr>
            <p:cNvPr id="12" name="Rectangle 11"/>
            <p:cNvSpPr/>
            <p:nvPr/>
          </p:nvSpPr>
          <p:spPr>
            <a:xfrm>
              <a:off x="2205274" y="2040830"/>
              <a:ext cx="3199484" cy="432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5095755" y="2181838"/>
              <a:ext cx="1069522" cy="300082"/>
            </a:xfrm>
            <a:prstGeom prst="rect">
              <a:avLst/>
            </a:prstGeom>
            <a:noFill/>
          </p:spPr>
          <p:txBody>
            <a:bodyPr wrap="square" rtlCol="0">
              <a:spAutoFit/>
            </a:bodyPr>
            <a:lstStyle/>
            <a:p>
              <a:r>
                <a:rPr lang="en-US" sz="1350" dirty="0"/>
                <a:t>P &lt;0.001</a:t>
              </a:r>
            </a:p>
          </p:txBody>
        </p:sp>
      </p:grpSp>
      <p:sp>
        <p:nvSpPr>
          <p:cNvPr id="14" name="TextBox 13"/>
          <p:cNvSpPr txBox="1"/>
          <p:nvPr/>
        </p:nvSpPr>
        <p:spPr>
          <a:xfrm>
            <a:off x="-28576" y="240966"/>
            <a:ext cx="6858002" cy="669414"/>
          </a:xfrm>
          <a:prstGeom prst="rect">
            <a:avLst/>
          </a:prstGeom>
          <a:noFill/>
        </p:spPr>
        <p:txBody>
          <a:bodyPr wrap="square" rtlCol="0">
            <a:spAutoFit/>
          </a:bodyPr>
          <a:lstStyle/>
          <a:p>
            <a:r>
              <a:rPr lang="en-US" sz="3750" dirty="0"/>
              <a:t>How about avoiding RV pacing?</a:t>
            </a:r>
          </a:p>
        </p:txBody>
      </p:sp>
      <p:sp>
        <p:nvSpPr>
          <p:cNvPr id="3" name="Rectangle 2">
            <a:extLst>
              <a:ext uri="{FF2B5EF4-FFF2-40B4-BE49-F238E27FC236}">
                <a16:creationId xmlns:a16="http://schemas.microsoft.com/office/drawing/2014/main" id="{B9380132-8770-D54B-A264-42135FC7A9E9}"/>
              </a:ext>
            </a:extLst>
          </p:cNvPr>
          <p:cNvSpPr/>
          <p:nvPr/>
        </p:nvSpPr>
        <p:spPr>
          <a:xfrm>
            <a:off x="3851920" y="6511612"/>
            <a:ext cx="5388783" cy="369332"/>
          </a:xfrm>
          <a:prstGeom prst="rect">
            <a:avLst/>
          </a:prstGeom>
        </p:spPr>
        <p:txBody>
          <a:bodyPr wrap="none">
            <a:spAutoFit/>
          </a:bodyPr>
          <a:lstStyle/>
          <a:p>
            <a:r>
              <a:rPr lang="en-GB" b="1" dirty="0" err="1"/>
              <a:t>Stockburger</a:t>
            </a:r>
            <a:r>
              <a:rPr lang="en-GB" b="1" dirty="0"/>
              <a:t> et al. </a:t>
            </a:r>
            <a:r>
              <a:rPr lang="en-GB" b="1" dirty="0" err="1"/>
              <a:t>Clin</a:t>
            </a:r>
            <a:r>
              <a:rPr lang="en-GB" b="1" dirty="0"/>
              <a:t> Res </a:t>
            </a:r>
            <a:r>
              <a:rPr lang="en-GB" b="1" dirty="0" err="1"/>
              <a:t>Cardiol</a:t>
            </a:r>
            <a:r>
              <a:rPr lang="en-GB" b="1" dirty="0"/>
              <a:t> (2016) 105:944–952 </a:t>
            </a:r>
          </a:p>
        </p:txBody>
      </p:sp>
      <p:sp>
        <p:nvSpPr>
          <p:cNvPr id="4" name="TextBox 3">
            <a:extLst>
              <a:ext uri="{FF2B5EF4-FFF2-40B4-BE49-F238E27FC236}">
                <a16:creationId xmlns:a16="http://schemas.microsoft.com/office/drawing/2014/main" id="{70472FB7-2616-0E48-BBAC-C9A0139477FF}"/>
              </a:ext>
            </a:extLst>
          </p:cNvPr>
          <p:cNvSpPr txBox="1"/>
          <p:nvPr/>
        </p:nvSpPr>
        <p:spPr>
          <a:xfrm>
            <a:off x="-2906" y="6488668"/>
            <a:ext cx="3384376" cy="369332"/>
          </a:xfrm>
          <a:prstGeom prst="rect">
            <a:avLst/>
          </a:prstGeom>
          <a:noFill/>
        </p:spPr>
        <p:txBody>
          <a:bodyPr wrap="square" rtlCol="0">
            <a:spAutoFit/>
          </a:bodyPr>
          <a:lstStyle/>
          <a:p>
            <a:r>
              <a:rPr lang="en-US" dirty="0"/>
              <a:t>MADIT CRT Subgroup analysis</a:t>
            </a:r>
          </a:p>
        </p:txBody>
      </p:sp>
      <p:sp>
        <p:nvSpPr>
          <p:cNvPr id="15" name="Rectangle 14">
            <a:extLst>
              <a:ext uri="{FF2B5EF4-FFF2-40B4-BE49-F238E27FC236}">
                <a16:creationId xmlns:a16="http://schemas.microsoft.com/office/drawing/2014/main" id="{E8F17121-83AC-3445-80A8-E5F081B97E85}"/>
              </a:ext>
            </a:extLst>
          </p:cNvPr>
          <p:cNvSpPr/>
          <p:nvPr/>
        </p:nvSpPr>
        <p:spPr>
          <a:xfrm>
            <a:off x="4193614" y="1175632"/>
            <a:ext cx="2300373" cy="300082"/>
          </a:xfrm>
          <a:prstGeom prst="rect">
            <a:avLst/>
          </a:prstGeom>
        </p:spPr>
        <p:txBody>
          <a:bodyPr wrap="none">
            <a:spAutoFit/>
          </a:bodyPr>
          <a:lstStyle/>
          <a:p>
            <a:r>
              <a:rPr lang="en-US" sz="1350" b="1" dirty="0">
                <a:solidFill>
                  <a:srgbClr val="002060"/>
                </a:solidFill>
              </a:rPr>
              <a:t>PR prolongation is not benign</a:t>
            </a:r>
            <a:endParaRPr lang="en-US" sz="1350" dirty="0"/>
          </a:p>
        </p:txBody>
      </p:sp>
      <p:pic>
        <p:nvPicPr>
          <p:cNvPr id="16" name="Picture 2">
            <a:extLst>
              <a:ext uri="{FF2B5EF4-FFF2-40B4-BE49-F238E27FC236}">
                <a16:creationId xmlns:a16="http://schemas.microsoft.com/office/drawing/2014/main" id="{250CBAB4-85DA-344C-92AD-2A903F2270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80" t="30709" r="63743" b="36220"/>
          <a:stretch/>
        </p:blipFill>
        <p:spPr bwMode="auto">
          <a:xfrm>
            <a:off x="2818578" y="1887409"/>
            <a:ext cx="783772" cy="63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F443402E-61E9-7748-A196-A61BA12C73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718" t="30020" r="56341" b="34713"/>
          <a:stretch/>
        </p:blipFill>
        <p:spPr bwMode="auto">
          <a:xfrm>
            <a:off x="5938184" y="4347255"/>
            <a:ext cx="603699" cy="68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4606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727825" y="-1499389"/>
            <a:ext cx="184731" cy="257315"/>
          </a:xfrm>
          <a:prstGeom prst="rect">
            <a:avLst/>
          </a:prstGeom>
          <a:noFill/>
        </p:spPr>
        <p:txBody>
          <a:bodyPr wrap="none" rtlCol="0">
            <a:spAutoFit/>
          </a:bodyPr>
          <a:lstStyle/>
          <a:p>
            <a:endParaRPr lang="en-US" sz="1072" dirty="0"/>
          </a:p>
        </p:txBody>
      </p:sp>
      <p:sp>
        <p:nvSpPr>
          <p:cNvPr id="2" name="Rectangle 1"/>
          <p:cNvSpPr/>
          <p:nvPr/>
        </p:nvSpPr>
        <p:spPr>
          <a:xfrm>
            <a:off x="4877138" y="1313733"/>
            <a:ext cx="3043164" cy="452543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1" name="Rectangle 40"/>
          <p:cNvSpPr/>
          <p:nvPr/>
        </p:nvSpPr>
        <p:spPr>
          <a:xfrm>
            <a:off x="1244490" y="1313734"/>
            <a:ext cx="6675814" cy="1886789"/>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 name="Rectangle 3"/>
          <p:cNvSpPr/>
          <p:nvPr/>
        </p:nvSpPr>
        <p:spPr>
          <a:xfrm>
            <a:off x="1244490" y="3200591"/>
            <a:ext cx="3632650" cy="2638573"/>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85" name="Freeform 84"/>
          <p:cNvSpPr>
            <a:spLocks/>
          </p:cNvSpPr>
          <p:nvPr/>
        </p:nvSpPr>
        <p:spPr>
          <a:xfrm>
            <a:off x="3488397" y="1969028"/>
            <a:ext cx="1285762" cy="1114327"/>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sp>
        <p:nvSpPr>
          <p:cNvPr id="92" name="Freeform 91"/>
          <p:cNvSpPr>
            <a:spLocks noChangeAspect="1"/>
          </p:cNvSpPr>
          <p:nvPr/>
        </p:nvSpPr>
        <p:spPr>
          <a:xfrm>
            <a:off x="2271086" y="2409457"/>
            <a:ext cx="859853" cy="240494"/>
          </a:xfrm>
          <a:custGeom>
            <a:avLst/>
            <a:gdLst>
              <a:gd name="connsiteX0" fmla="*/ 0 w 1925781"/>
              <a:gd name="connsiteY0" fmla="*/ 219969 h 538624"/>
              <a:gd name="connsiteX1" fmla="*/ 512618 w 1925781"/>
              <a:gd name="connsiteY1" fmla="*/ 219969 h 538624"/>
              <a:gd name="connsiteX2" fmla="*/ 734290 w 1925781"/>
              <a:gd name="connsiteY2" fmla="*/ 26006 h 538624"/>
              <a:gd name="connsiteX3" fmla="*/ 803563 w 1925781"/>
              <a:gd name="connsiteY3" fmla="*/ 26006 h 538624"/>
              <a:gd name="connsiteX4" fmla="*/ 1011381 w 1925781"/>
              <a:gd name="connsiteY4" fmla="*/ 247679 h 538624"/>
              <a:gd name="connsiteX5" fmla="*/ 1759527 w 1925781"/>
              <a:gd name="connsiteY5" fmla="*/ 261533 h 538624"/>
              <a:gd name="connsiteX6" fmla="*/ 1828800 w 1925781"/>
              <a:gd name="connsiteY6" fmla="*/ 219969 h 538624"/>
              <a:gd name="connsiteX7" fmla="*/ 1925781 w 1925781"/>
              <a:gd name="connsiteY7" fmla="*/ 538624 h 5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781" h="538624">
                <a:moveTo>
                  <a:pt x="0" y="219969"/>
                </a:moveTo>
                <a:cubicBezTo>
                  <a:pt x="195118" y="236132"/>
                  <a:pt x="390236" y="252296"/>
                  <a:pt x="512618" y="219969"/>
                </a:cubicBezTo>
                <a:cubicBezTo>
                  <a:pt x="635000" y="187642"/>
                  <a:pt x="685799" y="58333"/>
                  <a:pt x="734290" y="26006"/>
                </a:cubicBezTo>
                <a:cubicBezTo>
                  <a:pt x="782781" y="-6321"/>
                  <a:pt x="757381" y="-10940"/>
                  <a:pt x="803563" y="26006"/>
                </a:cubicBezTo>
                <a:cubicBezTo>
                  <a:pt x="849745" y="62951"/>
                  <a:pt x="852054" y="208425"/>
                  <a:pt x="1011381" y="247679"/>
                </a:cubicBezTo>
                <a:cubicBezTo>
                  <a:pt x="1170708" y="286933"/>
                  <a:pt x="1623291" y="266151"/>
                  <a:pt x="1759527" y="261533"/>
                </a:cubicBezTo>
                <a:cubicBezTo>
                  <a:pt x="1895763" y="256915"/>
                  <a:pt x="1801091" y="173787"/>
                  <a:pt x="1828800" y="219969"/>
                </a:cubicBezTo>
                <a:cubicBezTo>
                  <a:pt x="1856509" y="266151"/>
                  <a:pt x="1925781" y="538624"/>
                  <a:pt x="1925781" y="538624"/>
                </a:cubicBezTo>
              </a:path>
            </a:pathLst>
          </a:custGeom>
          <a:no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8" name="Rectangle 117"/>
          <p:cNvSpPr/>
          <p:nvPr/>
        </p:nvSpPr>
        <p:spPr>
          <a:xfrm>
            <a:off x="2469003" y="2344180"/>
            <a:ext cx="585542" cy="285126"/>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72" name="Freeform 71"/>
          <p:cNvSpPr/>
          <p:nvPr/>
        </p:nvSpPr>
        <p:spPr>
          <a:xfrm>
            <a:off x="3827285" y="2151363"/>
            <a:ext cx="459436" cy="750028"/>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 name="TextBox 10"/>
          <p:cNvSpPr txBox="1"/>
          <p:nvPr/>
        </p:nvSpPr>
        <p:spPr>
          <a:xfrm>
            <a:off x="1227994" y="2203292"/>
            <a:ext cx="962396" cy="697114"/>
          </a:xfrm>
          <a:prstGeom prst="rect">
            <a:avLst/>
          </a:prstGeom>
          <a:noFill/>
        </p:spPr>
        <p:txBody>
          <a:bodyPr wrap="square" rtlCol="0">
            <a:spAutoFit/>
          </a:bodyPr>
          <a:lstStyle/>
          <a:p>
            <a:pPr algn="ctr"/>
            <a:r>
              <a:rPr lang="en-US" sz="1310" i="1" dirty="0">
                <a:latin typeface="Gill Sans" charset="0"/>
                <a:ea typeface="Gill Sans" charset="0"/>
                <a:cs typeface="Gill Sans" charset="0"/>
              </a:rPr>
              <a:t>Intrinsic</a:t>
            </a:r>
          </a:p>
          <a:p>
            <a:pPr algn="ctr"/>
            <a:r>
              <a:rPr lang="en-US" sz="1310" dirty="0">
                <a:latin typeface="Gill Sans" charset="0"/>
                <a:ea typeface="Gill Sans" charset="0"/>
                <a:cs typeface="Gill Sans" charset="0"/>
              </a:rPr>
              <a:t>Pathological AV delay</a:t>
            </a:r>
          </a:p>
        </p:txBody>
      </p:sp>
      <p:sp>
        <p:nvSpPr>
          <p:cNvPr id="14" name="Rectangle 13"/>
          <p:cNvSpPr/>
          <p:nvPr/>
        </p:nvSpPr>
        <p:spPr>
          <a:xfrm>
            <a:off x="2172118" y="1807614"/>
            <a:ext cx="2705021" cy="139290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8" name="TextBox 67"/>
          <p:cNvSpPr txBox="1"/>
          <p:nvPr/>
        </p:nvSpPr>
        <p:spPr>
          <a:xfrm>
            <a:off x="2151698" y="1364315"/>
            <a:ext cx="2506922" cy="697114"/>
          </a:xfrm>
          <a:prstGeom prst="rect">
            <a:avLst/>
          </a:prstGeom>
          <a:noFill/>
        </p:spPr>
        <p:txBody>
          <a:bodyPr wrap="square" rtlCol="0">
            <a:spAutoFit/>
          </a:bodyPr>
          <a:lstStyle/>
          <a:p>
            <a:pPr algn="ctr"/>
            <a:r>
              <a:rPr lang="en-US" sz="1310" dirty="0">
                <a:latin typeface="Gill Sans" charset="0"/>
                <a:ea typeface="Gill Sans" charset="0"/>
                <a:cs typeface="Gill Sans" charset="0"/>
              </a:rPr>
              <a:t>Narrow QRS </a:t>
            </a:r>
          </a:p>
          <a:p>
            <a:pPr algn="ctr"/>
            <a:r>
              <a:rPr lang="en-US" sz="1310" dirty="0">
                <a:latin typeface="Gill Sans" charset="0"/>
                <a:ea typeface="Gill Sans" charset="0"/>
                <a:cs typeface="Gill Sans" charset="0"/>
              </a:rPr>
              <a:t>Synchronous Ventricular Activation</a:t>
            </a:r>
          </a:p>
        </p:txBody>
      </p:sp>
      <p:cxnSp>
        <p:nvCxnSpPr>
          <p:cNvPr id="43" name="Straight Connector 42"/>
          <p:cNvCxnSpPr/>
          <p:nvPr/>
        </p:nvCxnSpPr>
        <p:spPr>
          <a:xfrm flipH="1">
            <a:off x="1244490" y="1855250"/>
            <a:ext cx="6675814" cy="0"/>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136779" y="1313733"/>
            <a:ext cx="0" cy="4525430"/>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244490" y="1000295"/>
            <a:ext cx="6638881" cy="641971"/>
          </a:xfrm>
          <a:prstGeom prst="rect">
            <a:avLst/>
          </a:prstGeom>
          <a:noFill/>
        </p:spPr>
        <p:txBody>
          <a:bodyPr wrap="square" rtlCol="0">
            <a:spAutoFit/>
          </a:bodyPr>
          <a:lstStyle/>
          <a:p>
            <a:r>
              <a:rPr lang="en-US" sz="1786" b="1" dirty="0"/>
              <a:t>Methods to Improve Pathological AV Delay in those with narrow QRS</a:t>
            </a:r>
          </a:p>
        </p:txBody>
      </p:sp>
      <p:sp>
        <p:nvSpPr>
          <p:cNvPr id="16" name="Rectangle 15">
            <a:extLst>
              <a:ext uri="{FF2B5EF4-FFF2-40B4-BE49-F238E27FC236}">
                <a16:creationId xmlns:a16="http://schemas.microsoft.com/office/drawing/2014/main" id="{F8412B9A-88A8-614A-BD1A-2E0BA1384BA4}"/>
              </a:ext>
            </a:extLst>
          </p:cNvPr>
          <p:cNvSpPr/>
          <p:nvPr/>
        </p:nvSpPr>
        <p:spPr>
          <a:xfrm>
            <a:off x="4441590" y="6488668"/>
            <a:ext cx="4757200" cy="369332"/>
          </a:xfrm>
          <a:prstGeom prst="rect">
            <a:avLst/>
          </a:prstGeom>
        </p:spPr>
        <p:txBody>
          <a:bodyPr wrap="none">
            <a:spAutoFit/>
          </a:bodyPr>
          <a:lstStyle/>
          <a:p>
            <a:r>
              <a:rPr lang="en-GB" b="1" dirty="0"/>
              <a:t>Keene et al. ESC Heart Failure (2018) 5:965–976 </a:t>
            </a:r>
          </a:p>
        </p:txBody>
      </p:sp>
    </p:spTree>
    <p:extLst>
      <p:ext uri="{BB962C8B-B14F-4D97-AF65-F5344CB8AC3E}">
        <p14:creationId xmlns:p14="http://schemas.microsoft.com/office/powerpoint/2010/main" val="2338325093"/>
      </p:ext>
    </p:extLst>
  </p:cSld>
  <p:clrMapOvr>
    <a:masterClrMapping/>
  </p:clrMapOvr>
  <p:timing>
    <p:tnLst>
      <p:par>
        <p:cTn id="1" dur="indefinite" restart="never" nodeType="tmRoot">
          <p:childTnLst>
            <p:par>
              <p:cTn id="2"/>
            </p:par>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727825" y="-1499389"/>
            <a:ext cx="184731" cy="257315"/>
          </a:xfrm>
          <a:prstGeom prst="rect">
            <a:avLst/>
          </a:prstGeom>
          <a:noFill/>
        </p:spPr>
        <p:txBody>
          <a:bodyPr wrap="none" rtlCol="0">
            <a:spAutoFit/>
          </a:bodyPr>
          <a:lstStyle/>
          <a:p>
            <a:endParaRPr lang="en-US" sz="1072" dirty="0"/>
          </a:p>
        </p:txBody>
      </p:sp>
      <p:grpSp>
        <p:nvGrpSpPr>
          <p:cNvPr id="47" name="Group 46"/>
          <p:cNvGrpSpPr/>
          <p:nvPr/>
        </p:nvGrpSpPr>
        <p:grpSpPr>
          <a:xfrm>
            <a:off x="1218128" y="1000295"/>
            <a:ext cx="6702176" cy="4838869"/>
            <a:chOff x="250639" y="253000"/>
            <a:chExt cx="11259242" cy="8129001"/>
          </a:xfrm>
        </p:grpSpPr>
        <p:sp>
          <p:nvSpPr>
            <p:cNvPr id="2" name="Rectangle 1"/>
            <p:cNvSpPr/>
            <p:nvPr/>
          </p:nvSpPr>
          <p:spPr>
            <a:xfrm>
              <a:off x="6397552" y="779558"/>
              <a:ext cx="5112328" cy="7602443"/>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1" name="Rectangle 40"/>
            <p:cNvSpPr/>
            <p:nvPr/>
          </p:nvSpPr>
          <p:spPr>
            <a:xfrm>
              <a:off x="294926" y="779557"/>
              <a:ext cx="11214955" cy="31696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 name="Rectangle 3"/>
            <p:cNvSpPr/>
            <p:nvPr/>
          </p:nvSpPr>
          <p:spPr>
            <a:xfrm>
              <a:off x="294926" y="3949362"/>
              <a:ext cx="6102627" cy="4432639"/>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85" name="Freeform 84"/>
            <p:cNvSpPr>
              <a:spLocks/>
            </p:cNvSpPr>
            <p:nvPr/>
          </p:nvSpPr>
          <p:spPr>
            <a:xfrm>
              <a:off x="4064550" y="1880412"/>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sp>
          <p:nvSpPr>
            <p:cNvPr id="92" name="Freeform 91"/>
            <p:cNvSpPr>
              <a:spLocks noChangeAspect="1"/>
            </p:cNvSpPr>
            <p:nvPr/>
          </p:nvSpPr>
          <p:spPr>
            <a:xfrm>
              <a:off x="2019546" y="2620308"/>
              <a:ext cx="1444499" cy="404014"/>
            </a:xfrm>
            <a:custGeom>
              <a:avLst/>
              <a:gdLst>
                <a:gd name="connsiteX0" fmla="*/ 0 w 1925781"/>
                <a:gd name="connsiteY0" fmla="*/ 219969 h 538624"/>
                <a:gd name="connsiteX1" fmla="*/ 512618 w 1925781"/>
                <a:gd name="connsiteY1" fmla="*/ 219969 h 538624"/>
                <a:gd name="connsiteX2" fmla="*/ 734290 w 1925781"/>
                <a:gd name="connsiteY2" fmla="*/ 26006 h 538624"/>
                <a:gd name="connsiteX3" fmla="*/ 803563 w 1925781"/>
                <a:gd name="connsiteY3" fmla="*/ 26006 h 538624"/>
                <a:gd name="connsiteX4" fmla="*/ 1011381 w 1925781"/>
                <a:gd name="connsiteY4" fmla="*/ 247679 h 538624"/>
                <a:gd name="connsiteX5" fmla="*/ 1759527 w 1925781"/>
                <a:gd name="connsiteY5" fmla="*/ 261533 h 538624"/>
                <a:gd name="connsiteX6" fmla="*/ 1828800 w 1925781"/>
                <a:gd name="connsiteY6" fmla="*/ 219969 h 538624"/>
                <a:gd name="connsiteX7" fmla="*/ 1925781 w 1925781"/>
                <a:gd name="connsiteY7" fmla="*/ 538624 h 5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781" h="538624">
                  <a:moveTo>
                    <a:pt x="0" y="219969"/>
                  </a:moveTo>
                  <a:cubicBezTo>
                    <a:pt x="195118" y="236132"/>
                    <a:pt x="390236" y="252296"/>
                    <a:pt x="512618" y="219969"/>
                  </a:cubicBezTo>
                  <a:cubicBezTo>
                    <a:pt x="635000" y="187642"/>
                    <a:pt x="685799" y="58333"/>
                    <a:pt x="734290" y="26006"/>
                  </a:cubicBezTo>
                  <a:cubicBezTo>
                    <a:pt x="782781" y="-6321"/>
                    <a:pt x="757381" y="-10940"/>
                    <a:pt x="803563" y="26006"/>
                  </a:cubicBezTo>
                  <a:cubicBezTo>
                    <a:pt x="849745" y="62951"/>
                    <a:pt x="852054" y="208425"/>
                    <a:pt x="1011381" y="247679"/>
                  </a:cubicBezTo>
                  <a:cubicBezTo>
                    <a:pt x="1170708" y="286933"/>
                    <a:pt x="1623291" y="266151"/>
                    <a:pt x="1759527" y="261533"/>
                  </a:cubicBezTo>
                  <a:cubicBezTo>
                    <a:pt x="1895763" y="256915"/>
                    <a:pt x="1801091" y="173787"/>
                    <a:pt x="1828800" y="219969"/>
                  </a:cubicBezTo>
                  <a:cubicBezTo>
                    <a:pt x="1856509" y="266151"/>
                    <a:pt x="1925781" y="538624"/>
                    <a:pt x="1925781" y="538624"/>
                  </a:cubicBezTo>
                </a:path>
              </a:pathLst>
            </a:custGeom>
            <a:no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8" name="Rectangle 117"/>
            <p:cNvSpPr/>
            <p:nvPr/>
          </p:nvSpPr>
          <p:spPr>
            <a:xfrm>
              <a:off x="2352034" y="2510646"/>
              <a:ext cx="983673" cy="47899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62" name="Straight Arrow Connector 61"/>
            <p:cNvCxnSpPr/>
            <p:nvPr/>
          </p:nvCxnSpPr>
          <p:spPr>
            <a:xfrm>
              <a:off x="1052712" y="3428100"/>
              <a:ext cx="0" cy="1287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4633861" y="2186723"/>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 name="TextBox 10"/>
            <p:cNvSpPr txBox="1"/>
            <p:nvPr/>
          </p:nvSpPr>
          <p:spPr>
            <a:xfrm>
              <a:off x="267215" y="2273962"/>
              <a:ext cx="1616764" cy="1171108"/>
            </a:xfrm>
            <a:prstGeom prst="rect">
              <a:avLst/>
            </a:prstGeom>
            <a:noFill/>
          </p:spPr>
          <p:txBody>
            <a:bodyPr wrap="square" rtlCol="0">
              <a:spAutoFit/>
            </a:bodyPr>
            <a:lstStyle/>
            <a:p>
              <a:pPr algn="ctr"/>
              <a:r>
                <a:rPr lang="en-US" sz="1310" i="1" dirty="0">
                  <a:latin typeface="Gill Sans" charset="0"/>
                  <a:ea typeface="Gill Sans" charset="0"/>
                  <a:cs typeface="Gill Sans" charset="0"/>
                </a:rPr>
                <a:t>Intrinsic</a:t>
              </a:r>
            </a:p>
            <a:p>
              <a:pPr algn="ctr"/>
              <a:r>
                <a:rPr lang="en-US" sz="1310" dirty="0">
                  <a:latin typeface="Gill Sans" charset="0"/>
                  <a:ea typeface="Gill Sans" charset="0"/>
                  <a:cs typeface="Gill Sans" charset="0"/>
                </a:rPr>
                <a:t>Pathological AV delay</a:t>
              </a:r>
            </a:p>
          </p:txBody>
        </p:sp>
        <p:sp>
          <p:nvSpPr>
            <p:cNvPr id="14" name="Rectangle 13"/>
            <p:cNvSpPr/>
            <p:nvPr/>
          </p:nvSpPr>
          <p:spPr>
            <a:xfrm>
              <a:off x="1853286" y="1609246"/>
              <a:ext cx="4544267" cy="2340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8" name="TextBox 67"/>
            <p:cNvSpPr txBox="1"/>
            <p:nvPr/>
          </p:nvSpPr>
          <p:spPr>
            <a:xfrm>
              <a:off x="1818981" y="864533"/>
              <a:ext cx="4211473" cy="1171108"/>
            </a:xfrm>
            <a:prstGeom prst="rect">
              <a:avLst/>
            </a:prstGeom>
            <a:noFill/>
          </p:spPr>
          <p:txBody>
            <a:bodyPr wrap="square" rtlCol="0">
              <a:spAutoFit/>
            </a:bodyPr>
            <a:lstStyle/>
            <a:p>
              <a:pPr algn="ctr"/>
              <a:r>
                <a:rPr lang="en-US" sz="1310" dirty="0">
                  <a:latin typeface="Gill Sans" charset="0"/>
                  <a:ea typeface="Gill Sans" charset="0"/>
                  <a:cs typeface="Gill Sans" charset="0"/>
                </a:rPr>
                <a:t>Narrow QRS </a:t>
              </a:r>
            </a:p>
            <a:p>
              <a:pPr algn="ctr"/>
              <a:r>
                <a:rPr lang="en-US" sz="1310" dirty="0">
                  <a:latin typeface="Gill Sans" charset="0"/>
                  <a:ea typeface="Gill Sans" charset="0"/>
                  <a:cs typeface="Gill Sans" charset="0"/>
                </a:rPr>
                <a:t>Synchronous Ventricular Activation</a:t>
              </a:r>
            </a:p>
          </p:txBody>
        </p:sp>
        <p:grpSp>
          <p:nvGrpSpPr>
            <p:cNvPr id="23" name="Group 22"/>
            <p:cNvGrpSpPr/>
            <p:nvPr/>
          </p:nvGrpSpPr>
          <p:grpSpPr>
            <a:xfrm>
              <a:off x="250639" y="4867031"/>
              <a:ext cx="2979528" cy="1171109"/>
              <a:chOff x="586394" y="5587473"/>
              <a:chExt cx="2979528" cy="1171109"/>
            </a:xfrm>
          </p:grpSpPr>
          <p:grpSp>
            <p:nvGrpSpPr>
              <p:cNvPr id="22" name="Group 21"/>
              <p:cNvGrpSpPr/>
              <p:nvPr/>
            </p:nvGrpSpPr>
            <p:grpSpPr>
              <a:xfrm>
                <a:off x="2589176" y="5751247"/>
                <a:ext cx="976746" cy="478994"/>
                <a:chOff x="2589176" y="7580047"/>
                <a:chExt cx="976746" cy="478994"/>
              </a:xfrm>
            </p:grpSpPr>
            <p:sp>
              <p:nvSpPr>
                <p:cNvPr id="93" name="Freeform 92"/>
                <p:cNvSpPr>
                  <a:spLocks noChangeAspect="1"/>
                </p:cNvSpPr>
                <p:nvPr/>
              </p:nvSpPr>
              <p:spPr>
                <a:xfrm>
                  <a:off x="2589176" y="7673559"/>
                  <a:ext cx="976746" cy="357380"/>
                </a:xfrm>
                <a:custGeom>
                  <a:avLst/>
                  <a:gdLst>
                    <a:gd name="connsiteX0" fmla="*/ 0 w 1302328"/>
                    <a:gd name="connsiteY0" fmla="*/ 185562 h 476507"/>
                    <a:gd name="connsiteX1" fmla="*/ 443346 w 1302328"/>
                    <a:gd name="connsiteY1" fmla="*/ 227126 h 476507"/>
                    <a:gd name="connsiteX2" fmla="*/ 678873 w 1302328"/>
                    <a:gd name="connsiteY2" fmla="*/ 74726 h 476507"/>
                    <a:gd name="connsiteX3" fmla="*/ 762000 w 1302328"/>
                    <a:gd name="connsiteY3" fmla="*/ 5453 h 476507"/>
                    <a:gd name="connsiteX4" fmla="*/ 942109 w 1302328"/>
                    <a:gd name="connsiteY4" fmla="*/ 213271 h 476507"/>
                    <a:gd name="connsiteX5" fmla="*/ 1108364 w 1302328"/>
                    <a:gd name="connsiteY5" fmla="*/ 254835 h 476507"/>
                    <a:gd name="connsiteX6" fmla="*/ 1191491 w 1302328"/>
                    <a:gd name="connsiteY6" fmla="*/ 254835 h 476507"/>
                    <a:gd name="connsiteX7" fmla="*/ 1219200 w 1302328"/>
                    <a:gd name="connsiteY7" fmla="*/ 199416 h 476507"/>
                    <a:gd name="connsiteX8" fmla="*/ 1302328 w 1302328"/>
                    <a:gd name="connsiteY8" fmla="*/ 476507 h 4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328" h="476507">
                      <a:moveTo>
                        <a:pt x="0" y="185562"/>
                      </a:moveTo>
                      <a:cubicBezTo>
                        <a:pt x="165100" y="215580"/>
                        <a:pt x="330200" y="245599"/>
                        <a:pt x="443346" y="227126"/>
                      </a:cubicBezTo>
                      <a:cubicBezTo>
                        <a:pt x="556492" y="208653"/>
                        <a:pt x="625764" y="111671"/>
                        <a:pt x="678873" y="74726"/>
                      </a:cubicBezTo>
                      <a:cubicBezTo>
                        <a:pt x="731982" y="37780"/>
                        <a:pt x="718127" y="-17638"/>
                        <a:pt x="762000" y="5453"/>
                      </a:cubicBezTo>
                      <a:cubicBezTo>
                        <a:pt x="805873" y="28544"/>
                        <a:pt x="884382" y="171707"/>
                        <a:pt x="942109" y="213271"/>
                      </a:cubicBezTo>
                      <a:cubicBezTo>
                        <a:pt x="999836" y="254835"/>
                        <a:pt x="1066800" y="247908"/>
                        <a:pt x="1108364" y="254835"/>
                      </a:cubicBezTo>
                      <a:cubicBezTo>
                        <a:pt x="1149928" y="261762"/>
                        <a:pt x="1173018" y="264071"/>
                        <a:pt x="1191491" y="254835"/>
                      </a:cubicBezTo>
                      <a:cubicBezTo>
                        <a:pt x="1209964" y="245599"/>
                        <a:pt x="1200727" y="162471"/>
                        <a:pt x="1219200" y="199416"/>
                      </a:cubicBezTo>
                      <a:cubicBezTo>
                        <a:pt x="1237673" y="236361"/>
                        <a:pt x="1302328" y="476507"/>
                        <a:pt x="1302328" y="4765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9" name="Rectangle 118"/>
                <p:cNvSpPr/>
                <p:nvPr/>
              </p:nvSpPr>
              <p:spPr>
                <a:xfrm>
                  <a:off x="2911976" y="7580047"/>
                  <a:ext cx="536965" cy="47899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76" name="TextBox 75"/>
              <p:cNvSpPr txBox="1"/>
              <p:nvPr/>
            </p:nvSpPr>
            <p:spPr>
              <a:xfrm>
                <a:off x="586394" y="5587473"/>
                <a:ext cx="1543278" cy="1171109"/>
              </a:xfrm>
              <a:prstGeom prst="rect">
                <a:avLst/>
              </a:prstGeom>
              <a:noFill/>
            </p:spPr>
            <p:txBody>
              <a:bodyPr wrap="square" rtlCol="0">
                <a:spAutoFit/>
              </a:bodyPr>
              <a:lstStyle/>
              <a:p>
                <a:pPr algn="ctr"/>
                <a:r>
                  <a:rPr lang="en-US" sz="1310" i="1" dirty="0">
                    <a:latin typeface="Gill Sans" charset="0"/>
                    <a:ea typeface="Gill Sans" charset="0"/>
                    <a:cs typeface="Gill Sans" charset="0"/>
                  </a:rPr>
                  <a:t>Paced</a:t>
                </a:r>
              </a:p>
              <a:p>
                <a:pPr algn="ctr"/>
                <a:r>
                  <a:rPr lang="en-US" sz="1310" dirty="0">
                    <a:latin typeface="Gill Sans" charset="0"/>
                    <a:ea typeface="Gill Sans" charset="0"/>
                    <a:cs typeface="Gill Sans" charset="0"/>
                  </a:rPr>
                  <a:t>Optimised </a:t>
                </a:r>
              </a:p>
              <a:p>
                <a:pPr algn="ctr"/>
                <a:r>
                  <a:rPr lang="en-US" sz="1310" dirty="0">
                    <a:latin typeface="Gill Sans" charset="0"/>
                    <a:ea typeface="Gill Sans" charset="0"/>
                    <a:cs typeface="Gill Sans" charset="0"/>
                  </a:rPr>
                  <a:t>AV delay</a:t>
                </a:r>
              </a:p>
            </p:txBody>
          </p:sp>
        </p:grpSp>
        <p:cxnSp>
          <p:nvCxnSpPr>
            <p:cNvPr id="43" name="Straight Connector 42"/>
            <p:cNvCxnSpPr/>
            <p:nvPr/>
          </p:nvCxnSpPr>
          <p:spPr>
            <a:xfrm flipH="1">
              <a:off x="294926" y="1689273"/>
              <a:ext cx="11214955" cy="0"/>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793918" y="779558"/>
              <a:ext cx="0" cy="7602443"/>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94926" y="253000"/>
              <a:ext cx="11152909" cy="1078472"/>
            </a:xfrm>
            <a:prstGeom prst="rect">
              <a:avLst/>
            </a:prstGeom>
            <a:noFill/>
          </p:spPr>
          <p:txBody>
            <a:bodyPr wrap="square" rtlCol="0">
              <a:spAutoFit/>
            </a:bodyPr>
            <a:lstStyle/>
            <a:p>
              <a:r>
                <a:rPr lang="en-US" sz="1786" b="1" dirty="0"/>
                <a:t>Methods to Improve Pathological AV Delay in those with narrow QRS</a:t>
              </a:r>
            </a:p>
          </p:txBody>
        </p:sp>
      </p:grpSp>
      <p:sp>
        <p:nvSpPr>
          <p:cNvPr id="24" name="Rectangle 23">
            <a:extLst>
              <a:ext uri="{FF2B5EF4-FFF2-40B4-BE49-F238E27FC236}">
                <a16:creationId xmlns:a16="http://schemas.microsoft.com/office/drawing/2014/main" id="{3FE8E627-ADFA-DB4B-9967-1A75A77DFB62}"/>
              </a:ext>
            </a:extLst>
          </p:cNvPr>
          <p:cNvSpPr/>
          <p:nvPr/>
        </p:nvSpPr>
        <p:spPr>
          <a:xfrm>
            <a:off x="4441590" y="6488668"/>
            <a:ext cx="4757200" cy="369332"/>
          </a:xfrm>
          <a:prstGeom prst="rect">
            <a:avLst/>
          </a:prstGeom>
        </p:spPr>
        <p:txBody>
          <a:bodyPr wrap="none">
            <a:spAutoFit/>
          </a:bodyPr>
          <a:lstStyle/>
          <a:p>
            <a:r>
              <a:rPr lang="en-GB" b="1" dirty="0"/>
              <a:t>Keene et al. ESC Heart Failure (2018) 5:965–976 </a:t>
            </a:r>
          </a:p>
        </p:txBody>
      </p:sp>
    </p:spTree>
    <p:extLst>
      <p:ext uri="{BB962C8B-B14F-4D97-AF65-F5344CB8AC3E}">
        <p14:creationId xmlns:p14="http://schemas.microsoft.com/office/powerpoint/2010/main" val="3201718674"/>
      </p:ext>
    </p:extLst>
  </p:cSld>
  <p:clrMapOvr>
    <a:masterClrMapping/>
  </p:clrMapOvr>
  <p:timing>
    <p:tnLst>
      <p:par>
        <p:cTn id="1" dur="indefinite" restart="never" nodeType="tmRoot">
          <p:childTnLst>
            <p:par>
              <p:cTn id="2"/>
            </p:par>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727825" y="-1499389"/>
            <a:ext cx="184731" cy="257315"/>
          </a:xfrm>
          <a:prstGeom prst="rect">
            <a:avLst/>
          </a:prstGeom>
          <a:noFill/>
        </p:spPr>
        <p:txBody>
          <a:bodyPr wrap="none" rtlCol="0">
            <a:spAutoFit/>
          </a:bodyPr>
          <a:lstStyle/>
          <a:p>
            <a:endParaRPr lang="en-US" sz="1072" dirty="0"/>
          </a:p>
        </p:txBody>
      </p:sp>
      <p:grpSp>
        <p:nvGrpSpPr>
          <p:cNvPr id="47" name="Group 46"/>
          <p:cNvGrpSpPr/>
          <p:nvPr/>
        </p:nvGrpSpPr>
        <p:grpSpPr>
          <a:xfrm>
            <a:off x="1218128" y="1000295"/>
            <a:ext cx="6782873" cy="4838869"/>
            <a:chOff x="250639" y="253000"/>
            <a:chExt cx="11394808" cy="8129001"/>
          </a:xfrm>
        </p:grpSpPr>
        <p:sp>
          <p:nvSpPr>
            <p:cNvPr id="2" name="Rectangle 1"/>
            <p:cNvSpPr/>
            <p:nvPr/>
          </p:nvSpPr>
          <p:spPr>
            <a:xfrm>
              <a:off x="6397552" y="779558"/>
              <a:ext cx="5112328" cy="7602443"/>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1" name="Rectangle 40"/>
            <p:cNvSpPr/>
            <p:nvPr/>
          </p:nvSpPr>
          <p:spPr>
            <a:xfrm>
              <a:off x="294926" y="779557"/>
              <a:ext cx="11214955" cy="31696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 name="Rectangle 3"/>
            <p:cNvSpPr/>
            <p:nvPr/>
          </p:nvSpPr>
          <p:spPr>
            <a:xfrm>
              <a:off x="294926" y="3949362"/>
              <a:ext cx="6102627" cy="4432639"/>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85" name="Freeform 84"/>
            <p:cNvSpPr>
              <a:spLocks/>
            </p:cNvSpPr>
            <p:nvPr/>
          </p:nvSpPr>
          <p:spPr>
            <a:xfrm>
              <a:off x="4064550" y="1880412"/>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sp>
          <p:nvSpPr>
            <p:cNvPr id="92" name="Freeform 91"/>
            <p:cNvSpPr>
              <a:spLocks noChangeAspect="1"/>
            </p:cNvSpPr>
            <p:nvPr/>
          </p:nvSpPr>
          <p:spPr>
            <a:xfrm>
              <a:off x="2019546" y="2620308"/>
              <a:ext cx="1444499" cy="404014"/>
            </a:xfrm>
            <a:custGeom>
              <a:avLst/>
              <a:gdLst>
                <a:gd name="connsiteX0" fmla="*/ 0 w 1925781"/>
                <a:gd name="connsiteY0" fmla="*/ 219969 h 538624"/>
                <a:gd name="connsiteX1" fmla="*/ 512618 w 1925781"/>
                <a:gd name="connsiteY1" fmla="*/ 219969 h 538624"/>
                <a:gd name="connsiteX2" fmla="*/ 734290 w 1925781"/>
                <a:gd name="connsiteY2" fmla="*/ 26006 h 538624"/>
                <a:gd name="connsiteX3" fmla="*/ 803563 w 1925781"/>
                <a:gd name="connsiteY3" fmla="*/ 26006 h 538624"/>
                <a:gd name="connsiteX4" fmla="*/ 1011381 w 1925781"/>
                <a:gd name="connsiteY4" fmla="*/ 247679 h 538624"/>
                <a:gd name="connsiteX5" fmla="*/ 1759527 w 1925781"/>
                <a:gd name="connsiteY5" fmla="*/ 261533 h 538624"/>
                <a:gd name="connsiteX6" fmla="*/ 1828800 w 1925781"/>
                <a:gd name="connsiteY6" fmla="*/ 219969 h 538624"/>
                <a:gd name="connsiteX7" fmla="*/ 1925781 w 1925781"/>
                <a:gd name="connsiteY7" fmla="*/ 538624 h 5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781" h="538624">
                  <a:moveTo>
                    <a:pt x="0" y="219969"/>
                  </a:moveTo>
                  <a:cubicBezTo>
                    <a:pt x="195118" y="236132"/>
                    <a:pt x="390236" y="252296"/>
                    <a:pt x="512618" y="219969"/>
                  </a:cubicBezTo>
                  <a:cubicBezTo>
                    <a:pt x="635000" y="187642"/>
                    <a:pt x="685799" y="58333"/>
                    <a:pt x="734290" y="26006"/>
                  </a:cubicBezTo>
                  <a:cubicBezTo>
                    <a:pt x="782781" y="-6321"/>
                    <a:pt x="757381" y="-10940"/>
                    <a:pt x="803563" y="26006"/>
                  </a:cubicBezTo>
                  <a:cubicBezTo>
                    <a:pt x="849745" y="62951"/>
                    <a:pt x="852054" y="208425"/>
                    <a:pt x="1011381" y="247679"/>
                  </a:cubicBezTo>
                  <a:cubicBezTo>
                    <a:pt x="1170708" y="286933"/>
                    <a:pt x="1623291" y="266151"/>
                    <a:pt x="1759527" y="261533"/>
                  </a:cubicBezTo>
                  <a:cubicBezTo>
                    <a:pt x="1895763" y="256915"/>
                    <a:pt x="1801091" y="173787"/>
                    <a:pt x="1828800" y="219969"/>
                  </a:cubicBezTo>
                  <a:cubicBezTo>
                    <a:pt x="1856509" y="266151"/>
                    <a:pt x="1925781" y="538624"/>
                    <a:pt x="1925781" y="538624"/>
                  </a:cubicBezTo>
                </a:path>
              </a:pathLst>
            </a:custGeom>
            <a:no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8" name="Rectangle 117"/>
            <p:cNvSpPr/>
            <p:nvPr/>
          </p:nvSpPr>
          <p:spPr>
            <a:xfrm>
              <a:off x="2352034" y="2510646"/>
              <a:ext cx="983673" cy="47899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62" name="Straight Arrow Connector 61"/>
            <p:cNvCxnSpPr/>
            <p:nvPr/>
          </p:nvCxnSpPr>
          <p:spPr>
            <a:xfrm>
              <a:off x="1052712" y="3428100"/>
              <a:ext cx="0" cy="1287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4633861" y="2186723"/>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 name="TextBox 10"/>
            <p:cNvSpPr txBox="1"/>
            <p:nvPr/>
          </p:nvSpPr>
          <p:spPr>
            <a:xfrm>
              <a:off x="267215" y="2273962"/>
              <a:ext cx="1616764" cy="1171108"/>
            </a:xfrm>
            <a:prstGeom prst="rect">
              <a:avLst/>
            </a:prstGeom>
            <a:noFill/>
          </p:spPr>
          <p:txBody>
            <a:bodyPr wrap="square" rtlCol="0">
              <a:spAutoFit/>
            </a:bodyPr>
            <a:lstStyle/>
            <a:p>
              <a:pPr algn="ctr"/>
              <a:r>
                <a:rPr lang="en-US" sz="1310" i="1" dirty="0">
                  <a:latin typeface="Gill Sans" charset="0"/>
                  <a:ea typeface="Gill Sans" charset="0"/>
                  <a:cs typeface="Gill Sans" charset="0"/>
                </a:rPr>
                <a:t>Intrinsic</a:t>
              </a:r>
            </a:p>
            <a:p>
              <a:pPr algn="ctr"/>
              <a:r>
                <a:rPr lang="en-US" sz="1310" dirty="0">
                  <a:latin typeface="Gill Sans" charset="0"/>
                  <a:ea typeface="Gill Sans" charset="0"/>
                  <a:cs typeface="Gill Sans" charset="0"/>
                </a:rPr>
                <a:t>Pathological AV delay</a:t>
              </a:r>
            </a:p>
          </p:txBody>
        </p:sp>
        <p:sp>
          <p:nvSpPr>
            <p:cNvPr id="14" name="Rectangle 13"/>
            <p:cNvSpPr/>
            <p:nvPr/>
          </p:nvSpPr>
          <p:spPr>
            <a:xfrm>
              <a:off x="1853286" y="1609246"/>
              <a:ext cx="4544267" cy="2340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6" name="TextBox 65"/>
            <p:cNvSpPr txBox="1"/>
            <p:nvPr/>
          </p:nvSpPr>
          <p:spPr>
            <a:xfrm>
              <a:off x="6953393" y="864533"/>
              <a:ext cx="4692054" cy="832443"/>
            </a:xfrm>
            <a:prstGeom prst="rect">
              <a:avLst/>
            </a:prstGeom>
            <a:noFill/>
          </p:spPr>
          <p:txBody>
            <a:bodyPr wrap="square" rtlCol="0">
              <a:spAutoFit/>
            </a:bodyPr>
            <a:lstStyle/>
            <a:p>
              <a:pPr algn="ctr"/>
              <a:r>
                <a:rPr lang="en-US" sz="1310" dirty="0">
                  <a:latin typeface="Gill Sans" charset="0"/>
                  <a:ea typeface="Gill Sans" charset="0"/>
                  <a:cs typeface="Gill Sans" charset="0"/>
                </a:rPr>
                <a:t>Broader QRS </a:t>
              </a:r>
            </a:p>
            <a:p>
              <a:pPr algn="ctr"/>
              <a:r>
                <a:rPr lang="en-US" sz="1310" dirty="0">
                  <a:latin typeface="Gill Sans" charset="0"/>
                  <a:ea typeface="Gill Sans" charset="0"/>
                  <a:cs typeface="Gill Sans" charset="0"/>
                </a:rPr>
                <a:t>Dyssynchronous Ventricular Activation</a:t>
              </a:r>
            </a:p>
          </p:txBody>
        </p:sp>
        <p:sp>
          <p:nvSpPr>
            <p:cNvPr id="68" name="TextBox 67"/>
            <p:cNvSpPr txBox="1"/>
            <p:nvPr/>
          </p:nvSpPr>
          <p:spPr>
            <a:xfrm>
              <a:off x="1818981" y="864533"/>
              <a:ext cx="4211473" cy="1171108"/>
            </a:xfrm>
            <a:prstGeom prst="rect">
              <a:avLst/>
            </a:prstGeom>
            <a:noFill/>
          </p:spPr>
          <p:txBody>
            <a:bodyPr wrap="square" rtlCol="0">
              <a:spAutoFit/>
            </a:bodyPr>
            <a:lstStyle/>
            <a:p>
              <a:pPr algn="ctr"/>
              <a:r>
                <a:rPr lang="en-US" sz="1310" dirty="0">
                  <a:latin typeface="Gill Sans" charset="0"/>
                  <a:ea typeface="Gill Sans" charset="0"/>
                  <a:cs typeface="Gill Sans" charset="0"/>
                </a:rPr>
                <a:t>Narrow QRS </a:t>
              </a:r>
            </a:p>
            <a:p>
              <a:pPr algn="ctr"/>
              <a:r>
                <a:rPr lang="en-US" sz="1310" dirty="0">
                  <a:latin typeface="Gill Sans" charset="0"/>
                  <a:ea typeface="Gill Sans" charset="0"/>
                  <a:cs typeface="Gill Sans" charset="0"/>
                </a:rPr>
                <a:t>Synchronous Ventricular Activation</a:t>
              </a:r>
            </a:p>
          </p:txBody>
        </p:sp>
        <p:grpSp>
          <p:nvGrpSpPr>
            <p:cNvPr id="23" name="Group 22"/>
            <p:cNvGrpSpPr/>
            <p:nvPr/>
          </p:nvGrpSpPr>
          <p:grpSpPr>
            <a:xfrm>
              <a:off x="250639" y="4375408"/>
              <a:ext cx="11008981" cy="3775502"/>
              <a:chOff x="586394" y="5095850"/>
              <a:chExt cx="11008981" cy="3775502"/>
            </a:xfrm>
          </p:grpSpPr>
          <p:grpSp>
            <p:nvGrpSpPr>
              <p:cNvPr id="88" name="Group 87"/>
              <p:cNvGrpSpPr/>
              <p:nvPr/>
            </p:nvGrpSpPr>
            <p:grpSpPr>
              <a:xfrm>
                <a:off x="9435375" y="5095850"/>
                <a:ext cx="2160000" cy="1872000"/>
                <a:chOff x="7135506" y="3437471"/>
                <a:chExt cx="2160000" cy="1872000"/>
              </a:xfrm>
            </p:grpSpPr>
            <p:grpSp>
              <p:nvGrpSpPr>
                <p:cNvPr id="33" name="Group 32"/>
                <p:cNvGrpSpPr>
                  <a:grpSpLocks noChangeAspect="1"/>
                </p:cNvGrpSpPr>
                <p:nvPr/>
              </p:nvGrpSpPr>
              <p:grpSpPr>
                <a:xfrm>
                  <a:off x="7662641" y="3437471"/>
                  <a:ext cx="1217649" cy="1620000"/>
                  <a:chOff x="10778836" y="582375"/>
                  <a:chExt cx="1759528" cy="2340934"/>
                </a:xfrm>
              </p:grpSpPr>
              <p:sp>
                <p:nvSpPr>
                  <p:cNvPr id="55" name="Freeform 54"/>
                  <p:cNvSpPr/>
                  <p:nvPr/>
                </p:nvSpPr>
                <p:spPr>
                  <a:xfrm>
                    <a:off x="10823017" y="582375"/>
                    <a:ext cx="415637" cy="1435787"/>
                  </a:xfrm>
                  <a:custGeom>
                    <a:avLst/>
                    <a:gdLst>
                      <a:gd name="connsiteX0" fmla="*/ 0 w 415637"/>
                      <a:gd name="connsiteY0" fmla="*/ 0 h 1435787"/>
                      <a:gd name="connsiteX1" fmla="*/ 110837 w 415637"/>
                      <a:gd name="connsiteY1" fmla="*/ 1413163 h 1435787"/>
                      <a:gd name="connsiteX2" fmla="*/ 415637 w 415637"/>
                      <a:gd name="connsiteY2" fmla="*/ 872836 h 1435787"/>
                    </a:gdLst>
                    <a:ahLst/>
                    <a:cxnLst>
                      <a:cxn ang="0">
                        <a:pos x="connsiteX0" y="connsiteY0"/>
                      </a:cxn>
                      <a:cxn ang="0">
                        <a:pos x="connsiteX1" y="connsiteY1"/>
                      </a:cxn>
                      <a:cxn ang="0">
                        <a:pos x="connsiteX2" y="connsiteY2"/>
                      </a:cxn>
                    </a:cxnLst>
                    <a:rect l="l" t="t" r="r" b="b"/>
                    <a:pathLst>
                      <a:path w="415637" h="1435787">
                        <a:moveTo>
                          <a:pt x="0" y="0"/>
                        </a:moveTo>
                        <a:cubicBezTo>
                          <a:pt x="20782" y="633845"/>
                          <a:pt x="41564" y="1267690"/>
                          <a:pt x="110837" y="1413163"/>
                        </a:cubicBezTo>
                        <a:cubicBezTo>
                          <a:pt x="180110" y="1558636"/>
                          <a:pt x="350983" y="958272"/>
                          <a:pt x="415637" y="872836"/>
                        </a:cubicBezTo>
                      </a:path>
                    </a:pathLst>
                  </a:custGeom>
                  <a:noFill/>
                  <a:ln w="31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0" name="Freeform 19"/>
                  <p:cNvSpPr/>
                  <p:nvPr/>
                </p:nvSpPr>
                <p:spPr>
                  <a:xfrm>
                    <a:off x="10778836" y="595745"/>
                    <a:ext cx="1759528" cy="2327564"/>
                  </a:xfrm>
                  <a:custGeom>
                    <a:avLst/>
                    <a:gdLst>
                      <a:gd name="connsiteX0" fmla="*/ 0 w 1759528"/>
                      <a:gd name="connsiteY0" fmla="*/ 0 h 2327564"/>
                      <a:gd name="connsiteX1" fmla="*/ 83128 w 1759528"/>
                      <a:gd name="connsiteY1" fmla="*/ 1953491 h 2327564"/>
                      <a:gd name="connsiteX2" fmla="*/ 429491 w 1759528"/>
                      <a:gd name="connsiteY2" fmla="*/ 1828800 h 2327564"/>
                      <a:gd name="connsiteX3" fmla="*/ 1759528 w 1759528"/>
                      <a:gd name="connsiteY3" fmla="*/ 2327564 h 2327564"/>
                    </a:gdLst>
                    <a:ahLst/>
                    <a:cxnLst>
                      <a:cxn ang="0">
                        <a:pos x="connsiteX0" y="connsiteY0"/>
                      </a:cxn>
                      <a:cxn ang="0">
                        <a:pos x="connsiteX1" y="connsiteY1"/>
                      </a:cxn>
                      <a:cxn ang="0">
                        <a:pos x="connsiteX2" y="connsiteY2"/>
                      </a:cxn>
                      <a:cxn ang="0">
                        <a:pos x="connsiteX3" y="connsiteY3"/>
                      </a:cxn>
                    </a:cxnLst>
                    <a:rect l="l" t="t" r="r" b="b"/>
                    <a:pathLst>
                      <a:path w="1759528" h="2327564">
                        <a:moveTo>
                          <a:pt x="0" y="0"/>
                        </a:moveTo>
                        <a:cubicBezTo>
                          <a:pt x="5773" y="824345"/>
                          <a:pt x="11546" y="1648691"/>
                          <a:pt x="83128" y="1953491"/>
                        </a:cubicBezTo>
                        <a:cubicBezTo>
                          <a:pt x="154710" y="2258291"/>
                          <a:pt x="150091" y="1766455"/>
                          <a:pt x="429491" y="1828800"/>
                        </a:cubicBezTo>
                        <a:cubicBezTo>
                          <a:pt x="708891" y="1891145"/>
                          <a:pt x="1759528" y="2327564"/>
                          <a:pt x="1759528" y="2327564"/>
                        </a:cubicBezTo>
                      </a:path>
                    </a:pathLst>
                  </a:custGeom>
                  <a:noFill/>
                  <a:ln w="254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82" name="Freeform 81"/>
                <p:cNvSpPr>
                  <a:spLocks/>
                </p:cNvSpPr>
                <p:nvPr/>
              </p:nvSpPr>
              <p:spPr>
                <a:xfrm>
                  <a:off x="7135506" y="3437471"/>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grpSp>
          <p:sp>
            <p:nvSpPr>
              <p:cNvPr id="50" name="TextBox 49"/>
              <p:cNvSpPr txBox="1"/>
              <p:nvPr/>
            </p:nvSpPr>
            <p:spPr>
              <a:xfrm>
                <a:off x="9636058" y="7127902"/>
                <a:ext cx="1818513" cy="493779"/>
              </a:xfrm>
              <a:prstGeom prst="rect">
                <a:avLst/>
              </a:prstGeom>
              <a:noFill/>
            </p:spPr>
            <p:txBody>
              <a:bodyPr wrap="square" rtlCol="0">
                <a:spAutoFit/>
              </a:bodyPr>
              <a:lstStyle/>
              <a:p>
                <a:pPr algn="ctr"/>
                <a:r>
                  <a:rPr lang="en-US" sz="1310" b="1" dirty="0">
                    <a:latin typeface="Gill Sans" charset="0"/>
                    <a:ea typeface="Gill Sans" charset="0"/>
                    <a:cs typeface="Gill Sans" charset="0"/>
                  </a:rPr>
                  <a:t>RV Pacing</a:t>
                </a:r>
              </a:p>
            </p:txBody>
          </p:sp>
          <p:grpSp>
            <p:nvGrpSpPr>
              <p:cNvPr id="97" name="Group 96"/>
              <p:cNvGrpSpPr>
                <a:grpSpLocks noChangeAspect="1"/>
              </p:cNvGrpSpPr>
              <p:nvPr/>
            </p:nvGrpSpPr>
            <p:grpSpPr>
              <a:xfrm>
                <a:off x="9672227" y="7611352"/>
                <a:ext cx="1813214" cy="1260000"/>
                <a:chOff x="5625490" y="6025228"/>
                <a:chExt cx="4505749" cy="3131040"/>
              </a:xfrm>
            </p:grpSpPr>
            <p:sp>
              <p:nvSpPr>
                <p:cNvPr id="98" name="Freeform 97"/>
                <p:cNvSpPr/>
                <p:nvPr/>
              </p:nvSpPr>
              <p:spPr>
                <a:xfrm>
                  <a:off x="5625490" y="6424511"/>
                  <a:ext cx="4505749" cy="2731757"/>
                </a:xfrm>
                <a:custGeom>
                  <a:avLst/>
                  <a:gdLst>
                    <a:gd name="connsiteX0" fmla="*/ 0 w 3879272"/>
                    <a:gd name="connsiteY0" fmla="*/ 3999 h 2731757"/>
                    <a:gd name="connsiteX1" fmla="*/ 526472 w 3879272"/>
                    <a:gd name="connsiteY1" fmla="*/ 3999 h 2731757"/>
                    <a:gd name="connsiteX2" fmla="*/ 748145 w 3879272"/>
                    <a:gd name="connsiteY2" fmla="*/ 45562 h 2731757"/>
                    <a:gd name="connsiteX3" fmla="*/ 900545 w 3879272"/>
                    <a:gd name="connsiteY3" fmla="*/ 156399 h 2731757"/>
                    <a:gd name="connsiteX4" fmla="*/ 1108363 w 3879272"/>
                    <a:gd name="connsiteY4" fmla="*/ 433490 h 2731757"/>
                    <a:gd name="connsiteX5" fmla="*/ 1316182 w 3879272"/>
                    <a:gd name="connsiteY5" fmla="*/ 959962 h 2731757"/>
                    <a:gd name="connsiteX6" fmla="*/ 1565563 w 3879272"/>
                    <a:gd name="connsiteY6" fmla="*/ 1749672 h 2731757"/>
                    <a:gd name="connsiteX7" fmla="*/ 1759527 w 3879272"/>
                    <a:gd name="connsiteY7" fmla="*/ 2414690 h 2731757"/>
                    <a:gd name="connsiteX8" fmla="*/ 1828800 w 3879272"/>
                    <a:gd name="connsiteY8" fmla="*/ 2664072 h 2731757"/>
                    <a:gd name="connsiteX9" fmla="*/ 1884218 w 3879272"/>
                    <a:gd name="connsiteY9" fmla="*/ 2608653 h 2731757"/>
                    <a:gd name="connsiteX10" fmla="*/ 1953491 w 3879272"/>
                    <a:gd name="connsiteY10" fmla="*/ 2677926 h 2731757"/>
                    <a:gd name="connsiteX11" fmla="*/ 2189018 w 3879272"/>
                    <a:gd name="connsiteY11" fmla="*/ 1694253 h 2731757"/>
                    <a:gd name="connsiteX12" fmla="*/ 2632363 w 3879272"/>
                    <a:gd name="connsiteY12" fmla="*/ 294944 h 2731757"/>
                    <a:gd name="connsiteX13" fmla="*/ 2895600 w 3879272"/>
                    <a:gd name="connsiteY13" fmla="*/ 100981 h 2731757"/>
                    <a:gd name="connsiteX14" fmla="*/ 3241963 w 3879272"/>
                    <a:gd name="connsiteY14" fmla="*/ 17853 h 2731757"/>
                    <a:gd name="connsiteX15" fmla="*/ 3463636 w 3879272"/>
                    <a:gd name="connsiteY15" fmla="*/ 73272 h 2731757"/>
                    <a:gd name="connsiteX16" fmla="*/ 3879272 w 3879272"/>
                    <a:gd name="connsiteY16" fmla="*/ 87126 h 27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2" h="2731757">
                      <a:moveTo>
                        <a:pt x="0" y="3999"/>
                      </a:moveTo>
                      <a:cubicBezTo>
                        <a:pt x="200890" y="535"/>
                        <a:pt x="401781" y="-2928"/>
                        <a:pt x="526472" y="3999"/>
                      </a:cubicBezTo>
                      <a:cubicBezTo>
                        <a:pt x="651163" y="10926"/>
                        <a:pt x="685800" y="20162"/>
                        <a:pt x="748145" y="45562"/>
                      </a:cubicBezTo>
                      <a:cubicBezTo>
                        <a:pt x="810490" y="70962"/>
                        <a:pt x="840509" y="91744"/>
                        <a:pt x="900545" y="156399"/>
                      </a:cubicBezTo>
                      <a:cubicBezTo>
                        <a:pt x="960581" y="221054"/>
                        <a:pt x="1039090" y="299563"/>
                        <a:pt x="1108363" y="433490"/>
                      </a:cubicBezTo>
                      <a:cubicBezTo>
                        <a:pt x="1177636" y="567417"/>
                        <a:pt x="1239982" y="740598"/>
                        <a:pt x="1316182" y="959962"/>
                      </a:cubicBezTo>
                      <a:cubicBezTo>
                        <a:pt x="1392382" y="1179326"/>
                        <a:pt x="1491672" y="1507217"/>
                        <a:pt x="1565563" y="1749672"/>
                      </a:cubicBezTo>
                      <a:cubicBezTo>
                        <a:pt x="1639454" y="1992127"/>
                        <a:pt x="1715654" y="2262290"/>
                        <a:pt x="1759527" y="2414690"/>
                      </a:cubicBezTo>
                      <a:cubicBezTo>
                        <a:pt x="1803400" y="2567090"/>
                        <a:pt x="1808018" y="2631745"/>
                        <a:pt x="1828800" y="2664072"/>
                      </a:cubicBezTo>
                      <a:cubicBezTo>
                        <a:pt x="1849582" y="2696399"/>
                        <a:pt x="1863436" y="2606344"/>
                        <a:pt x="1884218" y="2608653"/>
                      </a:cubicBezTo>
                      <a:cubicBezTo>
                        <a:pt x="1905000" y="2610962"/>
                        <a:pt x="1902691" y="2830326"/>
                        <a:pt x="1953491" y="2677926"/>
                      </a:cubicBezTo>
                      <a:cubicBezTo>
                        <a:pt x="2004291" y="2525526"/>
                        <a:pt x="2075873" y="2091417"/>
                        <a:pt x="2189018" y="1694253"/>
                      </a:cubicBezTo>
                      <a:cubicBezTo>
                        <a:pt x="2302163" y="1297089"/>
                        <a:pt x="2514599" y="560489"/>
                        <a:pt x="2632363" y="294944"/>
                      </a:cubicBezTo>
                      <a:cubicBezTo>
                        <a:pt x="2750127" y="29399"/>
                        <a:pt x="2794000" y="147163"/>
                        <a:pt x="2895600" y="100981"/>
                      </a:cubicBezTo>
                      <a:cubicBezTo>
                        <a:pt x="2997200" y="54799"/>
                        <a:pt x="3147290" y="22471"/>
                        <a:pt x="3241963" y="17853"/>
                      </a:cubicBezTo>
                      <a:cubicBezTo>
                        <a:pt x="3336636" y="13235"/>
                        <a:pt x="3357418" y="61727"/>
                        <a:pt x="3463636" y="73272"/>
                      </a:cubicBezTo>
                      <a:cubicBezTo>
                        <a:pt x="3569854" y="84817"/>
                        <a:pt x="3879272" y="87126"/>
                        <a:pt x="3879272" y="87126"/>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99" name="Straight Connector 98"/>
                <p:cNvCxnSpPr/>
                <p:nvPr/>
              </p:nvCxnSpPr>
              <p:spPr>
                <a:xfrm>
                  <a:off x="6075429" y="6025228"/>
                  <a:ext cx="0" cy="72043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589176" y="5751247"/>
                <a:ext cx="976746" cy="478994"/>
                <a:chOff x="2589176" y="7580047"/>
                <a:chExt cx="976746" cy="478994"/>
              </a:xfrm>
            </p:grpSpPr>
            <p:sp>
              <p:nvSpPr>
                <p:cNvPr id="93" name="Freeform 92"/>
                <p:cNvSpPr>
                  <a:spLocks noChangeAspect="1"/>
                </p:cNvSpPr>
                <p:nvPr/>
              </p:nvSpPr>
              <p:spPr>
                <a:xfrm>
                  <a:off x="2589176" y="7673559"/>
                  <a:ext cx="976746" cy="357380"/>
                </a:xfrm>
                <a:custGeom>
                  <a:avLst/>
                  <a:gdLst>
                    <a:gd name="connsiteX0" fmla="*/ 0 w 1302328"/>
                    <a:gd name="connsiteY0" fmla="*/ 185562 h 476507"/>
                    <a:gd name="connsiteX1" fmla="*/ 443346 w 1302328"/>
                    <a:gd name="connsiteY1" fmla="*/ 227126 h 476507"/>
                    <a:gd name="connsiteX2" fmla="*/ 678873 w 1302328"/>
                    <a:gd name="connsiteY2" fmla="*/ 74726 h 476507"/>
                    <a:gd name="connsiteX3" fmla="*/ 762000 w 1302328"/>
                    <a:gd name="connsiteY3" fmla="*/ 5453 h 476507"/>
                    <a:gd name="connsiteX4" fmla="*/ 942109 w 1302328"/>
                    <a:gd name="connsiteY4" fmla="*/ 213271 h 476507"/>
                    <a:gd name="connsiteX5" fmla="*/ 1108364 w 1302328"/>
                    <a:gd name="connsiteY5" fmla="*/ 254835 h 476507"/>
                    <a:gd name="connsiteX6" fmla="*/ 1191491 w 1302328"/>
                    <a:gd name="connsiteY6" fmla="*/ 254835 h 476507"/>
                    <a:gd name="connsiteX7" fmla="*/ 1219200 w 1302328"/>
                    <a:gd name="connsiteY7" fmla="*/ 199416 h 476507"/>
                    <a:gd name="connsiteX8" fmla="*/ 1302328 w 1302328"/>
                    <a:gd name="connsiteY8" fmla="*/ 476507 h 4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328" h="476507">
                      <a:moveTo>
                        <a:pt x="0" y="185562"/>
                      </a:moveTo>
                      <a:cubicBezTo>
                        <a:pt x="165100" y="215580"/>
                        <a:pt x="330200" y="245599"/>
                        <a:pt x="443346" y="227126"/>
                      </a:cubicBezTo>
                      <a:cubicBezTo>
                        <a:pt x="556492" y="208653"/>
                        <a:pt x="625764" y="111671"/>
                        <a:pt x="678873" y="74726"/>
                      </a:cubicBezTo>
                      <a:cubicBezTo>
                        <a:pt x="731982" y="37780"/>
                        <a:pt x="718127" y="-17638"/>
                        <a:pt x="762000" y="5453"/>
                      </a:cubicBezTo>
                      <a:cubicBezTo>
                        <a:pt x="805873" y="28544"/>
                        <a:pt x="884382" y="171707"/>
                        <a:pt x="942109" y="213271"/>
                      </a:cubicBezTo>
                      <a:cubicBezTo>
                        <a:pt x="999836" y="254835"/>
                        <a:pt x="1066800" y="247908"/>
                        <a:pt x="1108364" y="254835"/>
                      </a:cubicBezTo>
                      <a:cubicBezTo>
                        <a:pt x="1149928" y="261762"/>
                        <a:pt x="1173018" y="264071"/>
                        <a:pt x="1191491" y="254835"/>
                      </a:cubicBezTo>
                      <a:cubicBezTo>
                        <a:pt x="1209964" y="245599"/>
                        <a:pt x="1200727" y="162471"/>
                        <a:pt x="1219200" y="199416"/>
                      </a:cubicBezTo>
                      <a:cubicBezTo>
                        <a:pt x="1237673" y="236361"/>
                        <a:pt x="1302328" y="476507"/>
                        <a:pt x="1302328" y="4765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9" name="Rectangle 118"/>
                <p:cNvSpPr/>
                <p:nvPr/>
              </p:nvSpPr>
              <p:spPr>
                <a:xfrm>
                  <a:off x="2911976" y="7580047"/>
                  <a:ext cx="536965" cy="47899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76" name="TextBox 75"/>
              <p:cNvSpPr txBox="1"/>
              <p:nvPr/>
            </p:nvSpPr>
            <p:spPr>
              <a:xfrm>
                <a:off x="586394" y="5587472"/>
                <a:ext cx="1543279" cy="1171109"/>
              </a:xfrm>
              <a:prstGeom prst="rect">
                <a:avLst/>
              </a:prstGeom>
              <a:noFill/>
            </p:spPr>
            <p:txBody>
              <a:bodyPr wrap="square" rtlCol="0">
                <a:spAutoFit/>
              </a:bodyPr>
              <a:lstStyle/>
              <a:p>
                <a:pPr algn="ctr"/>
                <a:r>
                  <a:rPr lang="en-US" sz="1310" i="1" dirty="0">
                    <a:latin typeface="Gill Sans" charset="0"/>
                    <a:ea typeface="Gill Sans" charset="0"/>
                    <a:cs typeface="Gill Sans" charset="0"/>
                  </a:rPr>
                  <a:t>Paced</a:t>
                </a:r>
              </a:p>
              <a:p>
                <a:pPr algn="ctr"/>
                <a:r>
                  <a:rPr lang="en-US" sz="1310" dirty="0">
                    <a:latin typeface="Gill Sans" charset="0"/>
                    <a:ea typeface="Gill Sans" charset="0"/>
                    <a:cs typeface="Gill Sans" charset="0"/>
                  </a:rPr>
                  <a:t>Optimised </a:t>
                </a:r>
              </a:p>
              <a:p>
                <a:pPr algn="ctr"/>
                <a:r>
                  <a:rPr lang="en-US" sz="1310" dirty="0">
                    <a:latin typeface="Gill Sans" charset="0"/>
                    <a:ea typeface="Gill Sans" charset="0"/>
                    <a:cs typeface="Gill Sans" charset="0"/>
                  </a:rPr>
                  <a:t>AV delay</a:t>
                </a:r>
              </a:p>
            </p:txBody>
          </p:sp>
        </p:grpSp>
        <p:cxnSp>
          <p:nvCxnSpPr>
            <p:cNvPr id="30" name="Straight Arrow Connector 29"/>
            <p:cNvCxnSpPr/>
            <p:nvPr/>
          </p:nvCxnSpPr>
          <p:spPr>
            <a:xfrm>
              <a:off x="6019849" y="1288475"/>
              <a:ext cx="900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94926" y="1689273"/>
              <a:ext cx="11214955" cy="0"/>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793918" y="779558"/>
              <a:ext cx="0" cy="7602443"/>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94926" y="253000"/>
              <a:ext cx="11152909" cy="1078472"/>
            </a:xfrm>
            <a:prstGeom prst="rect">
              <a:avLst/>
            </a:prstGeom>
            <a:noFill/>
          </p:spPr>
          <p:txBody>
            <a:bodyPr wrap="square" rtlCol="0">
              <a:spAutoFit/>
            </a:bodyPr>
            <a:lstStyle/>
            <a:p>
              <a:r>
                <a:rPr lang="en-US" sz="1786" b="1" dirty="0"/>
                <a:t>Methods to Improve Pathological AV Delay in those with narrow QRS</a:t>
              </a:r>
            </a:p>
          </p:txBody>
        </p:sp>
      </p:grpSp>
      <p:sp>
        <p:nvSpPr>
          <p:cNvPr id="34" name="Rectangle 33">
            <a:extLst>
              <a:ext uri="{FF2B5EF4-FFF2-40B4-BE49-F238E27FC236}">
                <a16:creationId xmlns:a16="http://schemas.microsoft.com/office/drawing/2014/main" id="{BE9750C2-73E7-8E46-9839-AA52E17E7BF4}"/>
              </a:ext>
            </a:extLst>
          </p:cNvPr>
          <p:cNvSpPr/>
          <p:nvPr/>
        </p:nvSpPr>
        <p:spPr>
          <a:xfrm>
            <a:off x="4441590" y="6488668"/>
            <a:ext cx="4757200" cy="369332"/>
          </a:xfrm>
          <a:prstGeom prst="rect">
            <a:avLst/>
          </a:prstGeom>
        </p:spPr>
        <p:txBody>
          <a:bodyPr wrap="none">
            <a:spAutoFit/>
          </a:bodyPr>
          <a:lstStyle/>
          <a:p>
            <a:r>
              <a:rPr lang="en-GB" b="1" dirty="0"/>
              <a:t>Keene et al. ESC Heart Failure (2018) 5:965–976 </a:t>
            </a:r>
          </a:p>
        </p:txBody>
      </p:sp>
    </p:spTree>
    <p:extLst>
      <p:ext uri="{BB962C8B-B14F-4D97-AF65-F5344CB8AC3E}">
        <p14:creationId xmlns:p14="http://schemas.microsoft.com/office/powerpoint/2010/main" val="1583725305"/>
      </p:ext>
    </p:extLst>
  </p:cSld>
  <p:clrMapOvr>
    <a:masterClrMapping/>
  </p:clrMapOvr>
  <p:timing>
    <p:tnLst>
      <p:par>
        <p:cTn id="1" dur="indefinite" restart="never" nodeType="tmRoot">
          <p:childTnLst>
            <p:par>
              <p:cTn id="2"/>
            </p:par>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727825" y="-1499389"/>
            <a:ext cx="184731" cy="257315"/>
          </a:xfrm>
          <a:prstGeom prst="rect">
            <a:avLst/>
          </a:prstGeom>
          <a:noFill/>
        </p:spPr>
        <p:txBody>
          <a:bodyPr wrap="none" rtlCol="0">
            <a:spAutoFit/>
          </a:bodyPr>
          <a:lstStyle/>
          <a:p>
            <a:endParaRPr lang="en-US" sz="1072" dirty="0"/>
          </a:p>
        </p:txBody>
      </p:sp>
      <p:grpSp>
        <p:nvGrpSpPr>
          <p:cNvPr id="47" name="Group 46"/>
          <p:cNvGrpSpPr/>
          <p:nvPr/>
        </p:nvGrpSpPr>
        <p:grpSpPr>
          <a:xfrm>
            <a:off x="1218128" y="1000295"/>
            <a:ext cx="6702176" cy="4838869"/>
            <a:chOff x="250639" y="253000"/>
            <a:chExt cx="11259242" cy="8129001"/>
          </a:xfrm>
        </p:grpSpPr>
        <p:sp>
          <p:nvSpPr>
            <p:cNvPr id="2" name="Rectangle 1"/>
            <p:cNvSpPr/>
            <p:nvPr/>
          </p:nvSpPr>
          <p:spPr>
            <a:xfrm>
              <a:off x="6397552" y="779558"/>
              <a:ext cx="5112328" cy="7602443"/>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1" name="Rectangle 40"/>
            <p:cNvSpPr/>
            <p:nvPr/>
          </p:nvSpPr>
          <p:spPr>
            <a:xfrm>
              <a:off x="294926" y="779557"/>
              <a:ext cx="11214955" cy="31696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 name="Rectangle 3"/>
            <p:cNvSpPr/>
            <p:nvPr/>
          </p:nvSpPr>
          <p:spPr>
            <a:xfrm>
              <a:off x="294926" y="3949362"/>
              <a:ext cx="6102627" cy="4432639"/>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85" name="Freeform 84"/>
            <p:cNvSpPr>
              <a:spLocks/>
            </p:cNvSpPr>
            <p:nvPr/>
          </p:nvSpPr>
          <p:spPr>
            <a:xfrm>
              <a:off x="4064550" y="1880412"/>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sp>
          <p:nvSpPr>
            <p:cNvPr id="92" name="Freeform 91"/>
            <p:cNvSpPr>
              <a:spLocks noChangeAspect="1"/>
            </p:cNvSpPr>
            <p:nvPr/>
          </p:nvSpPr>
          <p:spPr>
            <a:xfrm>
              <a:off x="2019546" y="2620308"/>
              <a:ext cx="1444499" cy="404014"/>
            </a:xfrm>
            <a:custGeom>
              <a:avLst/>
              <a:gdLst>
                <a:gd name="connsiteX0" fmla="*/ 0 w 1925781"/>
                <a:gd name="connsiteY0" fmla="*/ 219969 h 538624"/>
                <a:gd name="connsiteX1" fmla="*/ 512618 w 1925781"/>
                <a:gd name="connsiteY1" fmla="*/ 219969 h 538624"/>
                <a:gd name="connsiteX2" fmla="*/ 734290 w 1925781"/>
                <a:gd name="connsiteY2" fmla="*/ 26006 h 538624"/>
                <a:gd name="connsiteX3" fmla="*/ 803563 w 1925781"/>
                <a:gd name="connsiteY3" fmla="*/ 26006 h 538624"/>
                <a:gd name="connsiteX4" fmla="*/ 1011381 w 1925781"/>
                <a:gd name="connsiteY4" fmla="*/ 247679 h 538624"/>
                <a:gd name="connsiteX5" fmla="*/ 1759527 w 1925781"/>
                <a:gd name="connsiteY5" fmla="*/ 261533 h 538624"/>
                <a:gd name="connsiteX6" fmla="*/ 1828800 w 1925781"/>
                <a:gd name="connsiteY6" fmla="*/ 219969 h 538624"/>
                <a:gd name="connsiteX7" fmla="*/ 1925781 w 1925781"/>
                <a:gd name="connsiteY7" fmla="*/ 538624 h 5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781" h="538624">
                  <a:moveTo>
                    <a:pt x="0" y="219969"/>
                  </a:moveTo>
                  <a:cubicBezTo>
                    <a:pt x="195118" y="236132"/>
                    <a:pt x="390236" y="252296"/>
                    <a:pt x="512618" y="219969"/>
                  </a:cubicBezTo>
                  <a:cubicBezTo>
                    <a:pt x="635000" y="187642"/>
                    <a:pt x="685799" y="58333"/>
                    <a:pt x="734290" y="26006"/>
                  </a:cubicBezTo>
                  <a:cubicBezTo>
                    <a:pt x="782781" y="-6321"/>
                    <a:pt x="757381" y="-10940"/>
                    <a:pt x="803563" y="26006"/>
                  </a:cubicBezTo>
                  <a:cubicBezTo>
                    <a:pt x="849745" y="62951"/>
                    <a:pt x="852054" y="208425"/>
                    <a:pt x="1011381" y="247679"/>
                  </a:cubicBezTo>
                  <a:cubicBezTo>
                    <a:pt x="1170708" y="286933"/>
                    <a:pt x="1623291" y="266151"/>
                    <a:pt x="1759527" y="261533"/>
                  </a:cubicBezTo>
                  <a:cubicBezTo>
                    <a:pt x="1895763" y="256915"/>
                    <a:pt x="1801091" y="173787"/>
                    <a:pt x="1828800" y="219969"/>
                  </a:cubicBezTo>
                  <a:cubicBezTo>
                    <a:pt x="1856509" y="266151"/>
                    <a:pt x="1925781" y="538624"/>
                    <a:pt x="1925781" y="538624"/>
                  </a:cubicBezTo>
                </a:path>
              </a:pathLst>
            </a:custGeom>
            <a:no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8" name="Rectangle 117"/>
            <p:cNvSpPr/>
            <p:nvPr/>
          </p:nvSpPr>
          <p:spPr>
            <a:xfrm>
              <a:off x="2352034" y="2510646"/>
              <a:ext cx="983673" cy="47899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62" name="Straight Arrow Connector 61"/>
            <p:cNvCxnSpPr/>
            <p:nvPr/>
          </p:nvCxnSpPr>
          <p:spPr>
            <a:xfrm>
              <a:off x="1052712" y="3428100"/>
              <a:ext cx="0" cy="1287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4633861" y="2186723"/>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 name="TextBox 10"/>
            <p:cNvSpPr txBox="1"/>
            <p:nvPr/>
          </p:nvSpPr>
          <p:spPr>
            <a:xfrm>
              <a:off x="267215" y="2273962"/>
              <a:ext cx="1558359" cy="1171108"/>
            </a:xfrm>
            <a:prstGeom prst="rect">
              <a:avLst/>
            </a:prstGeom>
            <a:noFill/>
          </p:spPr>
          <p:txBody>
            <a:bodyPr wrap="square" rtlCol="0">
              <a:spAutoFit/>
            </a:bodyPr>
            <a:lstStyle/>
            <a:p>
              <a:pPr algn="ctr"/>
              <a:r>
                <a:rPr lang="en-US" sz="1310" i="1" dirty="0">
                  <a:latin typeface="Gill Sans" charset="0"/>
                  <a:ea typeface="Gill Sans" charset="0"/>
                  <a:cs typeface="Gill Sans" charset="0"/>
                </a:rPr>
                <a:t>Intrinsic</a:t>
              </a:r>
            </a:p>
            <a:p>
              <a:pPr algn="ctr"/>
              <a:r>
                <a:rPr lang="en-US" sz="1310" dirty="0">
                  <a:latin typeface="Gill Sans" charset="0"/>
                  <a:ea typeface="Gill Sans" charset="0"/>
                  <a:cs typeface="Gill Sans" charset="0"/>
                </a:rPr>
                <a:t>Pathological AV delay</a:t>
              </a:r>
            </a:p>
          </p:txBody>
        </p:sp>
        <p:sp>
          <p:nvSpPr>
            <p:cNvPr id="14" name="Rectangle 13"/>
            <p:cNvSpPr/>
            <p:nvPr/>
          </p:nvSpPr>
          <p:spPr>
            <a:xfrm>
              <a:off x="1853286" y="1609246"/>
              <a:ext cx="4544267" cy="2340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8" name="TextBox 67"/>
            <p:cNvSpPr txBox="1"/>
            <p:nvPr/>
          </p:nvSpPr>
          <p:spPr>
            <a:xfrm>
              <a:off x="1818981" y="864533"/>
              <a:ext cx="4211473" cy="1171108"/>
            </a:xfrm>
            <a:prstGeom prst="rect">
              <a:avLst/>
            </a:prstGeom>
            <a:noFill/>
          </p:spPr>
          <p:txBody>
            <a:bodyPr wrap="square" rtlCol="0">
              <a:spAutoFit/>
            </a:bodyPr>
            <a:lstStyle/>
            <a:p>
              <a:pPr algn="ctr"/>
              <a:r>
                <a:rPr lang="en-US" sz="1310" dirty="0">
                  <a:latin typeface="Gill Sans" charset="0"/>
                  <a:ea typeface="Gill Sans" charset="0"/>
                  <a:cs typeface="Gill Sans" charset="0"/>
                </a:rPr>
                <a:t>Narrow QRS </a:t>
              </a:r>
            </a:p>
            <a:p>
              <a:pPr algn="ctr"/>
              <a:r>
                <a:rPr lang="en-US" sz="1310" dirty="0">
                  <a:latin typeface="Gill Sans" charset="0"/>
                  <a:ea typeface="Gill Sans" charset="0"/>
                  <a:cs typeface="Gill Sans" charset="0"/>
                </a:rPr>
                <a:t>Synchronous Ventricular Activation</a:t>
              </a:r>
            </a:p>
          </p:txBody>
        </p:sp>
        <p:grpSp>
          <p:nvGrpSpPr>
            <p:cNvPr id="23" name="Group 22"/>
            <p:cNvGrpSpPr/>
            <p:nvPr/>
          </p:nvGrpSpPr>
          <p:grpSpPr>
            <a:xfrm>
              <a:off x="250639" y="4375408"/>
              <a:ext cx="11008981" cy="3821854"/>
              <a:chOff x="586394" y="5095850"/>
              <a:chExt cx="11008981" cy="3821854"/>
            </a:xfrm>
          </p:grpSpPr>
          <p:grpSp>
            <p:nvGrpSpPr>
              <p:cNvPr id="87" name="Group 86"/>
              <p:cNvGrpSpPr/>
              <p:nvPr/>
            </p:nvGrpSpPr>
            <p:grpSpPr>
              <a:xfrm>
                <a:off x="7028678" y="5095850"/>
                <a:ext cx="2160000" cy="1872000"/>
                <a:chOff x="4499766" y="3409761"/>
                <a:chExt cx="2160000" cy="1872000"/>
              </a:xfrm>
            </p:grpSpPr>
            <p:grpSp>
              <p:nvGrpSpPr>
                <p:cNvPr id="67" name="Group 66"/>
                <p:cNvGrpSpPr/>
                <p:nvPr/>
              </p:nvGrpSpPr>
              <p:grpSpPr>
                <a:xfrm>
                  <a:off x="4986030" y="3409761"/>
                  <a:ext cx="1435559" cy="1620000"/>
                  <a:chOff x="4986030" y="3452764"/>
                  <a:chExt cx="1435559" cy="1620000"/>
                </a:xfrm>
              </p:grpSpPr>
              <p:grpSp>
                <p:nvGrpSpPr>
                  <p:cNvPr id="32" name="Group 31"/>
                  <p:cNvGrpSpPr>
                    <a:grpSpLocks noChangeAspect="1"/>
                  </p:cNvGrpSpPr>
                  <p:nvPr/>
                </p:nvGrpSpPr>
                <p:grpSpPr>
                  <a:xfrm>
                    <a:off x="4986030" y="3452764"/>
                    <a:ext cx="1399167" cy="1620000"/>
                    <a:chOff x="9865373" y="3478530"/>
                    <a:chExt cx="2021827" cy="2340934"/>
                  </a:xfrm>
                </p:grpSpPr>
                <p:sp>
                  <p:nvSpPr>
                    <p:cNvPr id="58" name="Freeform 57"/>
                    <p:cNvSpPr/>
                    <p:nvPr/>
                  </p:nvSpPr>
                  <p:spPr>
                    <a:xfrm>
                      <a:off x="10032726" y="3478530"/>
                      <a:ext cx="415637" cy="1435787"/>
                    </a:xfrm>
                    <a:custGeom>
                      <a:avLst/>
                      <a:gdLst>
                        <a:gd name="connsiteX0" fmla="*/ 0 w 415637"/>
                        <a:gd name="connsiteY0" fmla="*/ 0 h 1435787"/>
                        <a:gd name="connsiteX1" fmla="*/ 110837 w 415637"/>
                        <a:gd name="connsiteY1" fmla="*/ 1413163 h 1435787"/>
                        <a:gd name="connsiteX2" fmla="*/ 415637 w 415637"/>
                        <a:gd name="connsiteY2" fmla="*/ 872836 h 1435787"/>
                      </a:gdLst>
                      <a:ahLst/>
                      <a:cxnLst>
                        <a:cxn ang="0">
                          <a:pos x="connsiteX0" y="connsiteY0"/>
                        </a:cxn>
                        <a:cxn ang="0">
                          <a:pos x="connsiteX1" y="connsiteY1"/>
                        </a:cxn>
                        <a:cxn ang="0">
                          <a:pos x="connsiteX2" y="connsiteY2"/>
                        </a:cxn>
                      </a:cxnLst>
                      <a:rect l="l" t="t" r="r" b="b"/>
                      <a:pathLst>
                        <a:path w="415637" h="1435787">
                          <a:moveTo>
                            <a:pt x="0" y="0"/>
                          </a:moveTo>
                          <a:cubicBezTo>
                            <a:pt x="20782" y="633845"/>
                            <a:pt x="41564" y="1267690"/>
                            <a:pt x="110837" y="1413163"/>
                          </a:cubicBezTo>
                          <a:cubicBezTo>
                            <a:pt x="180110" y="1558636"/>
                            <a:pt x="350983" y="958272"/>
                            <a:pt x="415637" y="872836"/>
                          </a:cubicBezTo>
                        </a:path>
                      </a:pathLst>
                    </a:custGeom>
                    <a:noFill/>
                    <a:ln w="31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59" name="Freeform 58"/>
                    <p:cNvSpPr/>
                    <p:nvPr/>
                  </p:nvSpPr>
                  <p:spPr>
                    <a:xfrm>
                      <a:off x="9865373" y="3491899"/>
                      <a:ext cx="1759528" cy="2327565"/>
                    </a:xfrm>
                    <a:custGeom>
                      <a:avLst/>
                      <a:gdLst>
                        <a:gd name="connsiteX0" fmla="*/ 0 w 1759528"/>
                        <a:gd name="connsiteY0" fmla="*/ 0 h 2327564"/>
                        <a:gd name="connsiteX1" fmla="*/ 83128 w 1759528"/>
                        <a:gd name="connsiteY1" fmla="*/ 1953491 h 2327564"/>
                        <a:gd name="connsiteX2" fmla="*/ 429491 w 1759528"/>
                        <a:gd name="connsiteY2" fmla="*/ 1828800 h 2327564"/>
                        <a:gd name="connsiteX3" fmla="*/ 1759528 w 1759528"/>
                        <a:gd name="connsiteY3" fmla="*/ 2327564 h 2327564"/>
                      </a:gdLst>
                      <a:ahLst/>
                      <a:cxnLst>
                        <a:cxn ang="0">
                          <a:pos x="connsiteX0" y="connsiteY0"/>
                        </a:cxn>
                        <a:cxn ang="0">
                          <a:pos x="connsiteX1" y="connsiteY1"/>
                        </a:cxn>
                        <a:cxn ang="0">
                          <a:pos x="connsiteX2" y="connsiteY2"/>
                        </a:cxn>
                        <a:cxn ang="0">
                          <a:pos x="connsiteX3" y="connsiteY3"/>
                        </a:cxn>
                      </a:cxnLst>
                      <a:rect l="l" t="t" r="r" b="b"/>
                      <a:pathLst>
                        <a:path w="1759528" h="2327564">
                          <a:moveTo>
                            <a:pt x="0" y="0"/>
                          </a:moveTo>
                          <a:cubicBezTo>
                            <a:pt x="5773" y="824345"/>
                            <a:pt x="11546" y="1648691"/>
                            <a:pt x="83128" y="1953491"/>
                          </a:cubicBezTo>
                          <a:cubicBezTo>
                            <a:pt x="154710" y="2258291"/>
                            <a:pt x="150091" y="1766455"/>
                            <a:pt x="429491" y="1828800"/>
                          </a:cubicBezTo>
                          <a:cubicBezTo>
                            <a:pt x="708891" y="1891145"/>
                            <a:pt x="1759528" y="2327564"/>
                            <a:pt x="1759528" y="2327564"/>
                          </a:cubicBezTo>
                        </a:path>
                      </a:pathLst>
                    </a:custGeom>
                    <a:noFill/>
                    <a:ln w="254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5" name="Freeform 24"/>
                    <p:cNvSpPr/>
                    <p:nvPr/>
                  </p:nvSpPr>
                  <p:spPr>
                    <a:xfrm>
                      <a:off x="9953721" y="3491345"/>
                      <a:ext cx="1933479" cy="1666396"/>
                    </a:xfrm>
                    <a:custGeom>
                      <a:avLst/>
                      <a:gdLst>
                        <a:gd name="connsiteX0" fmla="*/ 7697 w 1933479"/>
                        <a:gd name="connsiteY0" fmla="*/ 0 h 1666396"/>
                        <a:gd name="connsiteX1" fmla="*/ 76970 w 1933479"/>
                        <a:gd name="connsiteY1" fmla="*/ 1579419 h 1666396"/>
                        <a:gd name="connsiteX2" fmla="*/ 561879 w 1933479"/>
                        <a:gd name="connsiteY2" fmla="*/ 1440873 h 1666396"/>
                        <a:gd name="connsiteX3" fmla="*/ 1046788 w 1933479"/>
                        <a:gd name="connsiteY3" fmla="*/ 1274619 h 1666396"/>
                        <a:gd name="connsiteX4" fmla="*/ 1725661 w 1933479"/>
                        <a:gd name="connsiteY4" fmla="*/ 1413164 h 1666396"/>
                        <a:gd name="connsiteX5" fmla="*/ 1933479 w 1933479"/>
                        <a:gd name="connsiteY5" fmla="*/ 1427019 h 166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479" h="1666396">
                          <a:moveTo>
                            <a:pt x="7697" y="0"/>
                          </a:moveTo>
                          <a:cubicBezTo>
                            <a:pt x="-3849" y="669637"/>
                            <a:pt x="-15394" y="1339274"/>
                            <a:pt x="76970" y="1579419"/>
                          </a:cubicBezTo>
                          <a:cubicBezTo>
                            <a:pt x="169334" y="1819565"/>
                            <a:pt x="400243" y="1491673"/>
                            <a:pt x="561879" y="1440873"/>
                          </a:cubicBezTo>
                          <a:cubicBezTo>
                            <a:pt x="723515" y="1390073"/>
                            <a:pt x="852824" y="1279237"/>
                            <a:pt x="1046788" y="1274619"/>
                          </a:cubicBezTo>
                          <a:cubicBezTo>
                            <a:pt x="1240752" y="1270001"/>
                            <a:pt x="1577879" y="1387764"/>
                            <a:pt x="1725661" y="1413164"/>
                          </a:cubicBezTo>
                          <a:cubicBezTo>
                            <a:pt x="1873443" y="1438564"/>
                            <a:pt x="1933479" y="1427019"/>
                            <a:pt x="1933479" y="1427019"/>
                          </a:cubicBezTo>
                        </a:path>
                      </a:pathLst>
                    </a:custGeom>
                    <a:noFill/>
                    <a:ln w="254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7" name="Oval 26"/>
                    <p:cNvSpPr/>
                    <p:nvPr/>
                  </p:nvSpPr>
                  <p:spPr>
                    <a:xfrm>
                      <a:off x="10861963" y="4719154"/>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0" name="Oval 59"/>
                    <p:cNvSpPr/>
                    <p:nvPr/>
                  </p:nvSpPr>
                  <p:spPr>
                    <a:xfrm>
                      <a:off x="11194474" y="4733000"/>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3" name="Oval 62"/>
                    <p:cNvSpPr/>
                    <p:nvPr/>
                  </p:nvSpPr>
                  <p:spPr>
                    <a:xfrm>
                      <a:off x="11513125" y="4816123"/>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65" name="Oval 64"/>
                  <p:cNvSpPr/>
                  <p:nvPr/>
                </p:nvSpPr>
                <p:spPr>
                  <a:xfrm>
                    <a:off x="6346850" y="4407181"/>
                    <a:ext cx="74739" cy="747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81" name="Freeform 80"/>
                <p:cNvSpPr>
                  <a:spLocks/>
                </p:cNvSpPr>
                <p:nvPr/>
              </p:nvSpPr>
              <p:spPr>
                <a:xfrm>
                  <a:off x="4499766" y="3409761"/>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grpSp>
          <p:grpSp>
            <p:nvGrpSpPr>
              <p:cNvPr id="88" name="Group 87"/>
              <p:cNvGrpSpPr/>
              <p:nvPr/>
            </p:nvGrpSpPr>
            <p:grpSpPr>
              <a:xfrm>
                <a:off x="9435375" y="5095850"/>
                <a:ext cx="2160000" cy="1872000"/>
                <a:chOff x="7135506" y="3437471"/>
                <a:chExt cx="2160000" cy="1872000"/>
              </a:xfrm>
            </p:grpSpPr>
            <p:grpSp>
              <p:nvGrpSpPr>
                <p:cNvPr id="33" name="Group 32"/>
                <p:cNvGrpSpPr>
                  <a:grpSpLocks noChangeAspect="1"/>
                </p:cNvGrpSpPr>
                <p:nvPr/>
              </p:nvGrpSpPr>
              <p:grpSpPr>
                <a:xfrm>
                  <a:off x="7662641" y="3437471"/>
                  <a:ext cx="1217649" cy="1620000"/>
                  <a:chOff x="10778836" y="582375"/>
                  <a:chExt cx="1759528" cy="2340934"/>
                </a:xfrm>
              </p:grpSpPr>
              <p:sp>
                <p:nvSpPr>
                  <p:cNvPr id="55" name="Freeform 54"/>
                  <p:cNvSpPr/>
                  <p:nvPr/>
                </p:nvSpPr>
                <p:spPr>
                  <a:xfrm>
                    <a:off x="10823017" y="582375"/>
                    <a:ext cx="415637" cy="1435787"/>
                  </a:xfrm>
                  <a:custGeom>
                    <a:avLst/>
                    <a:gdLst>
                      <a:gd name="connsiteX0" fmla="*/ 0 w 415637"/>
                      <a:gd name="connsiteY0" fmla="*/ 0 h 1435787"/>
                      <a:gd name="connsiteX1" fmla="*/ 110837 w 415637"/>
                      <a:gd name="connsiteY1" fmla="*/ 1413163 h 1435787"/>
                      <a:gd name="connsiteX2" fmla="*/ 415637 w 415637"/>
                      <a:gd name="connsiteY2" fmla="*/ 872836 h 1435787"/>
                    </a:gdLst>
                    <a:ahLst/>
                    <a:cxnLst>
                      <a:cxn ang="0">
                        <a:pos x="connsiteX0" y="connsiteY0"/>
                      </a:cxn>
                      <a:cxn ang="0">
                        <a:pos x="connsiteX1" y="connsiteY1"/>
                      </a:cxn>
                      <a:cxn ang="0">
                        <a:pos x="connsiteX2" y="connsiteY2"/>
                      </a:cxn>
                    </a:cxnLst>
                    <a:rect l="l" t="t" r="r" b="b"/>
                    <a:pathLst>
                      <a:path w="415637" h="1435787">
                        <a:moveTo>
                          <a:pt x="0" y="0"/>
                        </a:moveTo>
                        <a:cubicBezTo>
                          <a:pt x="20782" y="633845"/>
                          <a:pt x="41564" y="1267690"/>
                          <a:pt x="110837" y="1413163"/>
                        </a:cubicBezTo>
                        <a:cubicBezTo>
                          <a:pt x="180110" y="1558636"/>
                          <a:pt x="350983" y="958272"/>
                          <a:pt x="415637" y="872836"/>
                        </a:cubicBezTo>
                      </a:path>
                    </a:pathLst>
                  </a:custGeom>
                  <a:noFill/>
                  <a:ln w="31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0" name="Freeform 19"/>
                  <p:cNvSpPr/>
                  <p:nvPr/>
                </p:nvSpPr>
                <p:spPr>
                  <a:xfrm>
                    <a:off x="10778836" y="595745"/>
                    <a:ext cx="1759528" cy="2327564"/>
                  </a:xfrm>
                  <a:custGeom>
                    <a:avLst/>
                    <a:gdLst>
                      <a:gd name="connsiteX0" fmla="*/ 0 w 1759528"/>
                      <a:gd name="connsiteY0" fmla="*/ 0 h 2327564"/>
                      <a:gd name="connsiteX1" fmla="*/ 83128 w 1759528"/>
                      <a:gd name="connsiteY1" fmla="*/ 1953491 h 2327564"/>
                      <a:gd name="connsiteX2" fmla="*/ 429491 w 1759528"/>
                      <a:gd name="connsiteY2" fmla="*/ 1828800 h 2327564"/>
                      <a:gd name="connsiteX3" fmla="*/ 1759528 w 1759528"/>
                      <a:gd name="connsiteY3" fmla="*/ 2327564 h 2327564"/>
                    </a:gdLst>
                    <a:ahLst/>
                    <a:cxnLst>
                      <a:cxn ang="0">
                        <a:pos x="connsiteX0" y="connsiteY0"/>
                      </a:cxn>
                      <a:cxn ang="0">
                        <a:pos x="connsiteX1" y="connsiteY1"/>
                      </a:cxn>
                      <a:cxn ang="0">
                        <a:pos x="connsiteX2" y="connsiteY2"/>
                      </a:cxn>
                      <a:cxn ang="0">
                        <a:pos x="connsiteX3" y="connsiteY3"/>
                      </a:cxn>
                    </a:cxnLst>
                    <a:rect l="l" t="t" r="r" b="b"/>
                    <a:pathLst>
                      <a:path w="1759528" h="2327564">
                        <a:moveTo>
                          <a:pt x="0" y="0"/>
                        </a:moveTo>
                        <a:cubicBezTo>
                          <a:pt x="5773" y="824345"/>
                          <a:pt x="11546" y="1648691"/>
                          <a:pt x="83128" y="1953491"/>
                        </a:cubicBezTo>
                        <a:cubicBezTo>
                          <a:pt x="154710" y="2258291"/>
                          <a:pt x="150091" y="1766455"/>
                          <a:pt x="429491" y="1828800"/>
                        </a:cubicBezTo>
                        <a:cubicBezTo>
                          <a:pt x="708891" y="1891145"/>
                          <a:pt x="1759528" y="2327564"/>
                          <a:pt x="1759528" y="2327564"/>
                        </a:cubicBezTo>
                      </a:path>
                    </a:pathLst>
                  </a:custGeom>
                  <a:noFill/>
                  <a:ln w="254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82" name="Freeform 81"/>
                <p:cNvSpPr>
                  <a:spLocks/>
                </p:cNvSpPr>
                <p:nvPr/>
              </p:nvSpPr>
              <p:spPr>
                <a:xfrm>
                  <a:off x="7135506" y="3437471"/>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grpSp>
          <p:sp>
            <p:nvSpPr>
              <p:cNvPr id="49" name="TextBox 48"/>
              <p:cNvSpPr txBox="1"/>
              <p:nvPr/>
            </p:nvSpPr>
            <p:spPr>
              <a:xfrm>
                <a:off x="7127984" y="7127901"/>
                <a:ext cx="1818513" cy="493779"/>
              </a:xfrm>
              <a:prstGeom prst="rect">
                <a:avLst/>
              </a:prstGeom>
              <a:noFill/>
            </p:spPr>
            <p:txBody>
              <a:bodyPr wrap="square" rtlCol="0">
                <a:spAutoFit/>
              </a:bodyPr>
              <a:lstStyle/>
              <a:p>
                <a:pPr algn="ctr"/>
                <a:r>
                  <a:rPr lang="en-US" sz="1310" b="1" dirty="0">
                    <a:latin typeface="Gill Sans" charset="0"/>
                    <a:ea typeface="Gill Sans" charset="0"/>
                    <a:cs typeface="Gill Sans" charset="0"/>
                  </a:rPr>
                  <a:t>BiV Pacing</a:t>
                </a:r>
              </a:p>
            </p:txBody>
          </p:sp>
          <p:sp>
            <p:nvSpPr>
              <p:cNvPr id="50" name="TextBox 49"/>
              <p:cNvSpPr txBox="1"/>
              <p:nvPr/>
            </p:nvSpPr>
            <p:spPr>
              <a:xfrm>
                <a:off x="9636058" y="7127901"/>
                <a:ext cx="1818513" cy="493779"/>
              </a:xfrm>
              <a:prstGeom prst="rect">
                <a:avLst/>
              </a:prstGeom>
              <a:noFill/>
            </p:spPr>
            <p:txBody>
              <a:bodyPr wrap="square" rtlCol="0">
                <a:spAutoFit/>
              </a:bodyPr>
              <a:lstStyle/>
              <a:p>
                <a:pPr algn="ctr"/>
                <a:r>
                  <a:rPr lang="en-US" sz="1310" b="1" dirty="0">
                    <a:latin typeface="Gill Sans" charset="0"/>
                    <a:ea typeface="Gill Sans" charset="0"/>
                    <a:cs typeface="Gill Sans" charset="0"/>
                  </a:rPr>
                  <a:t>RV Pacing</a:t>
                </a:r>
              </a:p>
            </p:txBody>
          </p:sp>
          <p:grpSp>
            <p:nvGrpSpPr>
              <p:cNvPr id="94" name="Group 93"/>
              <p:cNvGrpSpPr>
                <a:grpSpLocks noChangeAspect="1"/>
              </p:cNvGrpSpPr>
              <p:nvPr/>
            </p:nvGrpSpPr>
            <p:grpSpPr>
              <a:xfrm>
                <a:off x="7475784" y="7657704"/>
                <a:ext cx="1486255" cy="1260000"/>
                <a:chOff x="2050473" y="5579485"/>
                <a:chExt cx="3629891" cy="3077308"/>
              </a:xfrm>
            </p:grpSpPr>
            <p:sp>
              <p:nvSpPr>
                <p:cNvPr id="95" name="Freeform 94"/>
                <p:cNvSpPr/>
                <p:nvPr/>
              </p:nvSpPr>
              <p:spPr>
                <a:xfrm>
                  <a:off x="2050473" y="5579485"/>
                  <a:ext cx="3629891" cy="3077308"/>
                </a:xfrm>
                <a:custGeom>
                  <a:avLst/>
                  <a:gdLst>
                    <a:gd name="connsiteX0" fmla="*/ 0 w 3629891"/>
                    <a:gd name="connsiteY0" fmla="*/ 1112260 h 3077308"/>
                    <a:gd name="connsiteX1" fmla="*/ 332509 w 3629891"/>
                    <a:gd name="connsiteY1" fmla="*/ 1181533 h 3077308"/>
                    <a:gd name="connsiteX2" fmla="*/ 443345 w 3629891"/>
                    <a:gd name="connsiteY2" fmla="*/ 1112260 h 3077308"/>
                    <a:gd name="connsiteX3" fmla="*/ 512618 w 3629891"/>
                    <a:gd name="connsiteY3" fmla="*/ 1056842 h 3077308"/>
                    <a:gd name="connsiteX4" fmla="*/ 637309 w 3629891"/>
                    <a:gd name="connsiteY4" fmla="*/ 641206 h 3077308"/>
                    <a:gd name="connsiteX5" fmla="*/ 748145 w 3629891"/>
                    <a:gd name="connsiteY5" fmla="*/ 128588 h 3077308"/>
                    <a:gd name="connsiteX6" fmla="*/ 803563 w 3629891"/>
                    <a:gd name="connsiteY6" fmla="*/ 17751 h 3077308"/>
                    <a:gd name="connsiteX7" fmla="*/ 886691 w 3629891"/>
                    <a:gd name="connsiteY7" fmla="*/ 419533 h 3077308"/>
                    <a:gd name="connsiteX8" fmla="*/ 928254 w 3629891"/>
                    <a:gd name="connsiteY8" fmla="*/ 1001424 h 3077308"/>
                    <a:gd name="connsiteX9" fmla="*/ 997527 w 3629891"/>
                    <a:gd name="connsiteY9" fmla="*/ 1721860 h 3077308"/>
                    <a:gd name="connsiteX10" fmla="*/ 1080654 w 3629891"/>
                    <a:gd name="connsiteY10" fmla="*/ 2109788 h 3077308"/>
                    <a:gd name="connsiteX11" fmla="*/ 1371600 w 3629891"/>
                    <a:gd name="connsiteY11" fmla="*/ 2982624 h 3077308"/>
                    <a:gd name="connsiteX12" fmla="*/ 1482436 w 3629891"/>
                    <a:gd name="connsiteY12" fmla="*/ 3024188 h 3077308"/>
                    <a:gd name="connsiteX13" fmla="*/ 1593272 w 3629891"/>
                    <a:gd name="connsiteY13" fmla="*/ 2719388 h 3077308"/>
                    <a:gd name="connsiteX14" fmla="*/ 1814945 w 3629891"/>
                    <a:gd name="connsiteY14" fmla="*/ 1209242 h 3077308"/>
                    <a:gd name="connsiteX15" fmla="*/ 2202872 w 3629891"/>
                    <a:gd name="connsiteY15" fmla="*/ 696624 h 3077308"/>
                    <a:gd name="connsiteX16" fmla="*/ 2396836 w 3629891"/>
                    <a:gd name="connsiteY16" fmla="*/ 405679 h 3077308"/>
                    <a:gd name="connsiteX17" fmla="*/ 2521527 w 3629891"/>
                    <a:gd name="connsiteY17" fmla="*/ 322551 h 3077308"/>
                    <a:gd name="connsiteX18" fmla="*/ 2687782 w 3629891"/>
                    <a:gd name="connsiteY18" fmla="*/ 336406 h 3077308"/>
                    <a:gd name="connsiteX19" fmla="*/ 2854036 w 3629891"/>
                    <a:gd name="connsiteY19" fmla="*/ 571933 h 3077308"/>
                    <a:gd name="connsiteX20" fmla="*/ 3006436 w 3629891"/>
                    <a:gd name="connsiteY20" fmla="*/ 849024 h 3077308"/>
                    <a:gd name="connsiteX21" fmla="*/ 3158836 w 3629891"/>
                    <a:gd name="connsiteY21" fmla="*/ 1001424 h 3077308"/>
                    <a:gd name="connsiteX22" fmla="*/ 3505200 w 3629891"/>
                    <a:gd name="connsiteY22" fmla="*/ 1084551 h 3077308"/>
                    <a:gd name="connsiteX23" fmla="*/ 3629891 w 3629891"/>
                    <a:gd name="connsiteY23" fmla="*/ 1084551 h 307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891" h="3077308">
                      <a:moveTo>
                        <a:pt x="0" y="1112260"/>
                      </a:moveTo>
                      <a:cubicBezTo>
                        <a:pt x="129309" y="1146896"/>
                        <a:pt x="258618" y="1181533"/>
                        <a:pt x="332509" y="1181533"/>
                      </a:cubicBezTo>
                      <a:cubicBezTo>
                        <a:pt x="406400" y="1181533"/>
                        <a:pt x="413327" y="1133042"/>
                        <a:pt x="443345" y="1112260"/>
                      </a:cubicBezTo>
                      <a:cubicBezTo>
                        <a:pt x="473363" y="1091478"/>
                        <a:pt x="480291" y="1135351"/>
                        <a:pt x="512618" y="1056842"/>
                      </a:cubicBezTo>
                      <a:cubicBezTo>
                        <a:pt x="544945" y="978333"/>
                        <a:pt x="598055" y="795915"/>
                        <a:pt x="637309" y="641206"/>
                      </a:cubicBezTo>
                      <a:cubicBezTo>
                        <a:pt x="676563" y="486497"/>
                        <a:pt x="720436" y="232497"/>
                        <a:pt x="748145" y="128588"/>
                      </a:cubicBezTo>
                      <a:cubicBezTo>
                        <a:pt x="775854" y="24679"/>
                        <a:pt x="780472" y="-30740"/>
                        <a:pt x="803563" y="17751"/>
                      </a:cubicBezTo>
                      <a:cubicBezTo>
                        <a:pt x="826654" y="66242"/>
                        <a:pt x="865909" y="255588"/>
                        <a:pt x="886691" y="419533"/>
                      </a:cubicBezTo>
                      <a:cubicBezTo>
                        <a:pt x="907473" y="583478"/>
                        <a:pt x="909781" y="784370"/>
                        <a:pt x="928254" y="1001424"/>
                      </a:cubicBezTo>
                      <a:cubicBezTo>
                        <a:pt x="946727" y="1218478"/>
                        <a:pt x="972127" y="1537133"/>
                        <a:pt x="997527" y="1721860"/>
                      </a:cubicBezTo>
                      <a:cubicBezTo>
                        <a:pt x="1022927" y="1906587"/>
                        <a:pt x="1018309" y="1899661"/>
                        <a:pt x="1080654" y="2109788"/>
                      </a:cubicBezTo>
                      <a:cubicBezTo>
                        <a:pt x="1143000" y="2319915"/>
                        <a:pt x="1304636" y="2830224"/>
                        <a:pt x="1371600" y="2982624"/>
                      </a:cubicBezTo>
                      <a:cubicBezTo>
                        <a:pt x="1438564" y="3135024"/>
                        <a:pt x="1445491" y="3068061"/>
                        <a:pt x="1482436" y="3024188"/>
                      </a:cubicBezTo>
                      <a:cubicBezTo>
                        <a:pt x="1519381" y="2980315"/>
                        <a:pt x="1537854" y="3021879"/>
                        <a:pt x="1593272" y="2719388"/>
                      </a:cubicBezTo>
                      <a:cubicBezTo>
                        <a:pt x="1648690" y="2416897"/>
                        <a:pt x="1713345" y="1546369"/>
                        <a:pt x="1814945" y="1209242"/>
                      </a:cubicBezTo>
                      <a:cubicBezTo>
                        <a:pt x="1916545" y="872115"/>
                        <a:pt x="2105890" y="830551"/>
                        <a:pt x="2202872" y="696624"/>
                      </a:cubicBezTo>
                      <a:cubicBezTo>
                        <a:pt x="2299854" y="562697"/>
                        <a:pt x="2343727" y="468024"/>
                        <a:pt x="2396836" y="405679"/>
                      </a:cubicBezTo>
                      <a:cubicBezTo>
                        <a:pt x="2449945" y="343333"/>
                        <a:pt x="2473036" y="334096"/>
                        <a:pt x="2521527" y="322551"/>
                      </a:cubicBezTo>
                      <a:cubicBezTo>
                        <a:pt x="2570018" y="311006"/>
                        <a:pt x="2632364" y="294842"/>
                        <a:pt x="2687782" y="336406"/>
                      </a:cubicBezTo>
                      <a:cubicBezTo>
                        <a:pt x="2743200" y="377970"/>
                        <a:pt x="2800927" y="486497"/>
                        <a:pt x="2854036" y="571933"/>
                      </a:cubicBezTo>
                      <a:cubicBezTo>
                        <a:pt x="2907145" y="657369"/>
                        <a:pt x="2955636" y="777442"/>
                        <a:pt x="3006436" y="849024"/>
                      </a:cubicBezTo>
                      <a:cubicBezTo>
                        <a:pt x="3057236" y="920606"/>
                        <a:pt x="3075709" y="962169"/>
                        <a:pt x="3158836" y="1001424"/>
                      </a:cubicBezTo>
                      <a:cubicBezTo>
                        <a:pt x="3241963" y="1040678"/>
                        <a:pt x="3426691" y="1070696"/>
                        <a:pt x="3505200" y="1084551"/>
                      </a:cubicBezTo>
                      <a:cubicBezTo>
                        <a:pt x="3583709" y="1098405"/>
                        <a:pt x="3629891" y="1084551"/>
                        <a:pt x="3629891" y="1084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96" name="Straight Connector 95"/>
                <p:cNvCxnSpPr/>
                <p:nvPr/>
              </p:nvCxnSpPr>
              <p:spPr>
                <a:xfrm>
                  <a:off x="2452254" y="6320172"/>
                  <a:ext cx="0" cy="72043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a:grpSpLocks noChangeAspect="1"/>
              </p:cNvGrpSpPr>
              <p:nvPr/>
            </p:nvGrpSpPr>
            <p:grpSpPr>
              <a:xfrm>
                <a:off x="9672227" y="7611352"/>
                <a:ext cx="1813214" cy="1260000"/>
                <a:chOff x="5625490" y="6025228"/>
                <a:chExt cx="4505749" cy="3131040"/>
              </a:xfrm>
            </p:grpSpPr>
            <p:sp>
              <p:nvSpPr>
                <p:cNvPr id="98" name="Freeform 97"/>
                <p:cNvSpPr/>
                <p:nvPr/>
              </p:nvSpPr>
              <p:spPr>
                <a:xfrm>
                  <a:off x="5625490" y="6424511"/>
                  <a:ext cx="4505749" cy="2731757"/>
                </a:xfrm>
                <a:custGeom>
                  <a:avLst/>
                  <a:gdLst>
                    <a:gd name="connsiteX0" fmla="*/ 0 w 3879272"/>
                    <a:gd name="connsiteY0" fmla="*/ 3999 h 2731757"/>
                    <a:gd name="connsiteX1" fmla="*/ 526472 w 3879272"/>
                    <a:gd name="connsiteY1" fmla="*/ 3999 h 2731757"/>
                    <a:gd name="connsiteX2" fmla="*/ 748145 w 3879272"/>
                    <a:gd name="connsiteY2" fmla="*/ 45562 h 2731757"/>
                    <a:gd name="connsiteX3" fmla="*/ 900545 w 3879272"/>
                    <a:gd name="connsiteY3" fmla="*/ 156399 h 2731757"/>
                    <a:gd name="connsiteX4" fmla="*/ 1108363 w 3879272"/>
                    <a:gd name="connsiteY4" fmla="*/ 433490 h 2731757"/>
                    <a:gd name="connsiteX5" fmla="*/ 1316182 w 3879272"/>
                    <a:gd name="connsiteY5" fmla="*/ 959962 h 2731757"/>
                    <a:gd name="connsiteX6" fmla="*/ 1565563 w 3879272"/>
                    <a:gd name="connsiteY6" fmla="*/ 1749672 h 2731757"/>
                    <a:gd name="connsiteX7" fmla="*/ 1759527 w 3879272"/>
                    <a:gd name="connsiteY7" fmla="*/ 2414690 h 2731757"/>
                    <a:gd name="connsiteX8" fmla="*/ 1828800 w 3879272"/>
                    <a:gd name="connsiteY8" fmla="*/ 2664072 h 2731757"/>
                    <a:gd name="connsiteX9" fmla="*/ 1884218 w 3879272"/>
                    <a:gd name="connsiteY9" fmla="*/ 2608653 h 2731757"/>
                    <a:gd name="connsiteX10" fmla="*/ 1953491 w 3879272"/>
                    <a:gd name="connsiteY10" fmla="*/ 2677926 h 2731757"/>
                    <a:gd name="connsiteX11" fmla="*/ 2189018 w 3879272"/>
                    <a:gd name="connsiteY11" fmla="*/ 1694253 h 2731757"/>
                    <a:gd name="connsiteX12" fmla="*/ 2632363 w 3879272"/>
                    <a:gd name="connsiteY12" fmla="*/ 294944 h 2731757"/>
                    <a:gd name="connsiteX13" fmla="*/ 2895600 w 3879272"/>
                    <a:gd name="connsiteY13" fmla="*/ 100981 h 2731757"/>
                    <a:gd name="connsiteX14" fmla="*/ 3241963 w 3879272"/>
                    <a:gd name="connsiteY14" fmla="*/ 17853 h 2731757"/>
                    <a:gd name="connsiteX15" fmla="*/ 3463636 w 3879272"/>
                    <a:gd name="connsiteY15" fmla="*/ 73272 h 2731757"/>
                    <a:gd name="connsiteX16" fmla="*/ 3879272 w 3879272"/>
                    <a:gd name="connsiteY16" fmla="*/ 87126 h 27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2" h="2731757">
                      <a:moveTo>
                        <a:pt x="0" y="3999"/>
                      </a:moveTo>
                      <a:cubicBezTo>
                        <a:pt x="200890" y="535"/>
                        <a:pt x="401781" y="-2928"/>
                        <a:pt x="526472" y="3999"/>
                      </a:cubicBezTo>
                      <a:cubicBezTo>
                        <a:pt x="651163" y="10926"/>
                        <a:pt x="685800" y="20162"/>
                        <a:pt x="748145" y="45562"/>
                      </a:cubicBezTo>
                      <a:cubicBezTo>
                        <a:pt x="810490" y="70962"/>
                        <a:pt x="840509" y="91744"/>
                        <a:pt x="900545" y="156399"/>
                      </a:cubicBezTo>
                      <a:cubicBezTo>
                        <a:pt x="960581" y="221054"/>
                        <a:pt x="1039090" y="299563"/>
                        <a:pt x="1108363" y="433490"/>
                      </a:cubicBezTo>
                      <a:cubicBezTo>
                        <a:pt x="1177636" y="567417"/>
                        <a:pt x="1239982" y="740598"/>
                        <a:pt x="1316182" y="959962"/>
                      </a:cubicBezTo>
                      <a:cubicBezTo>
                        <a:pt x="1392382" y="1179326"/>
                        <a:pt x="1491672" y="1507217"/>
                        <a:pt x="1565563" y="1749672"/>
                      </a:cubicBezTo>
                      <a:cubicBezTo>
                        <a:pt x="1639454" y="1992127"/>
                        <a:pt x="1715654" y="2262290"/>
                        <a:pt x="1759527" y="2414690"/>
                      </a:cubicBezTo>
                      <a:cubicBezTo>
                        <a:pt x="1803400" y="2567090"/>
                        <a:pt x="1808018" y="2631745"/>
                        <a:pt x="1828800" y="2664072"/>
                      </a:cubicBezTo>
                      <a:cubicBezTo>
                        <a:pt x="1849582" y="2696399"/>
                        <a:pt x="1863436" y="2606344"/>
                        <a:pt x="1884218" y="2608653"/>
                      </a:cubicBezTo>
                      <a:cubicBezTo>
                        <a:pt x="1905000" y="2610962"/>
                        <a:pt x="1902691" y="2830326"/>
                        <a:pt x="1953491" y="2677926"/>
                      </a:cubicBezTo>
                      <a:cubicBezTo>
                        <a:pt x="2004291" y="2525526"/>
                        <a:pt x="2075873" y="2091417"/>
                        <a:pt x="2189018" y="1694253"/>
                      </a:cubicBezTo>
                      <a:cubicBezTo>
                        <a:pt x="2302163" y="1297089"/>
                        <a:pt x="2514599" y="560489"/>
                        <a:pt x="2632363" y="294944"/>
                      </a:cubicBezTo>
                      <a:cubicBezTo>
                        <a:pt x="2750127" y="29399"/>
                        <a:pt x="2794000" y="147163"/>
                        <a:pt x="2895600" y="100981"/>
                      </a:cubicBezTo>
                      <a:cubicBezTo>
                        <a:pt x="2997200" y="54799"/>
                        <a:pt x="3147290" y="22471"/>
                        <a:pt x="3241963" y="17853"/>
                      </a:cubicBezTo>
                      <a:cubicBezTo>
                        <a:pt x="3336636" y="13235"/>
                        <a:pt x="3357418" y="61727"/>
                        <a:pt x="3463636" y="73272"/>
                      </a:cubicBezTo>
                      <a:cubicBezTo>
                        <a:pt x="3569854" y="84817"/>
                        <a:pt x="3879272" y="87126"/>
                        <a:pt x="3879272" y="87126"/>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99" name="Straight Connector 98"/>
                <p:cNvCxnSpPr/>
                <p:nvPr/>
              </p:nvCxnSpPr>
              <p:spPr>
                <a:xfrm>
                  <a:off x="6075429" y="6025228"/>
                  <a:ext cx="0" cy="72043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589176" y="5751247"/>
                <a:ext cx="976746" cy="478994"/>
                <a:chOff x="2589176" y="7580047"/>
                <a:chExt cx="976746" cy="478994"/>
              </a:xfrm>
            </p:grpSpPr>
            <p:sp>
              <p:nvSpPr>
                <p:cNvPr id="93" name="Freeform 92"/>
                <p:cNvSpPr>
                  <a:spLocks noChangeAspect="1"/>
                </p:cNvSpPr>
                <p:nvPr/>
              </p:nvSpPr>
              <p:spPr>
                <a:xfrm>
                  <a:off x="2589176" y="7673559"/>
                  <a:ext cx="976746" cy="357380"/>
                </a:xfrm>
                <a:custGeom>
                  <a:avLst/>
                  <a:gdLst>
                    <a:gd name="connsiteX0" fmla="*/ 0 w 1302328"/>
                    <a:gd name="connsiteY0" fmla="*/ 185562 h 476507"/>
                    <a:gd name="connsiteX1" fmla="*/ 443346 w 1302328"/>
                    <a:gd name="connsiteY1" fmla="*/ 227126 h 476507"/>
                    <a:gd name="connsiteX2" fmla="*/ 678873 w 1302328"/>
                    <a:gd name="connsiteY2" fmla="*/ 74726 h 476507"/>
                    <a:gd name="connsiteX3" fmla="*/ 762000 w 1302328"/>
                    <a:gd name="connsiteY3" fmla="*/ 5453 h 476507"/>
                    <a:gd name="connsiteX4" fmla="*/ 942109 w 1302328"/>
                    <a:gd name="connsiteY4" fmla="*/ 213271 h 476507"/>
                    <a:gd name="connsiteX5" fmla="*/ 1108364 w 1302328"/>
                    <a:gd name="connsiteY5" fmla="*/ 254835 h 476507"/>
                    <a:gd name="connsiteX6" fmla="*/ 1191491 w 1302328"/>
                    <a:gd name="connsiteY6" fmla="*/ 254835 h 476507"/>
                    <a:gd name="connsiteX7" fmla="*/ 1219200 w 1302328"/>
                    <a:gd name="connsiteY7" fmla="*/ 199416 h 476507"/>
                    <a:gd name="connsiteX8" fmla="*/ 1302328 w 1302328"/>
                    <a:gd name="connsiteY8" fmla="*/ 476507 h 4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328" h="476507">
                      <a:moveTo>
                        <a:pt x="0" y="185562"/>
                      </a:moveTo>
                      <a:cubicBezTo>
                        <a:pt x="165100" y="215580"/>
                        <a:pt x="330200" y="245599"/>
                        <a:pt x="443346" y="227126"/>
                      </a:cubicBezTo>
                      <a:cubicBezTo>
                        <a:pt x="556492" y="208653"/>
                        <a:pt x="625764" y="111671"/>
                        <a:pt x="678873" y="74726"/>
                      </a:cubicBezTo>
                      <a:cubicBezTo>
                        <a:pt x="731982" y="37780"/>
                        <a:pt x="718127" y="-17638"/>
                        <a:pt x="762000" y="5453"/>
                      </a:cubicBezTo>
                      <a:cubicBezTo>
                        <a:pt x="805873" y="28544"/>
                        <a:pt x="884382" y="171707"/>
                        <a:pt x="942109" y="213271"/>
                      </a:cubicBezTo>
                      <a:cubicBezTo>
                        <a:pt x="999836" y="254835"/>
                        <a:pt x="1066800" y="247908"/>
                        <a:pt x="1108364" y="254835"/>
                      </a:cubicBezTo>
                      <a:cubicBezTo>
                        <a:pt x="1149928" y="261762"/>
                        <a:pt x="1173018" y="264071"/>
                        <a:pt x="1191491" y="254835"/>
                      </a:cubicBezTo>
                      <a:cubicBezTo>
                        <a:pt x="1209964" y="245599"/>
                        <a:pt x="1200727" y="162471"/>
                        <a:pt x="1219200" y="199416"/>
                      </a:cubicBezTo>
                      <a:cubicBezTo>
                        <a:pt x="1237673" y="236361"/>
                        <a:pt x="1302328" y="476507"/>
                        <a:pt x="1302328" y="4765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9" name="Rectangle 118"/>
                <p:cNvSpPr/>
                <p:nvPr/>
              </p:nvSpPr>
              <p:spPr>
                <a:xfrm>
                  <a:off x="2911976" y="7580047"/>
                  <a:ext cx="536965" cy="47899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76" name="TextBox 75"/>
              <p:cNvSpPr txBox="1"/>
              <p:nvPr/>
            </p:nvSpPr>
            <p:spPr>
              <a:xfrm>
                <a:off x="586394" y="5587474"/>
                <a:ext cx="1543279" cy="1171108"/>
              </a:xfrm>
              <a:prstGeom prst="rect">
                <a:avLst/>
              </a:prstGeom>
              <a:noFill/>
            </p:spPr>
            <p:txBody>
              <a:bodyPr wrap="square" rtlCol="0">
                <a:spAutoFit/>
              </a:bodyPr>
              <a:lstStyle/>
              <a:p>
                <a:pPr algn="ctr"/>
                <a:r>
                  <a:rPr lang="en-US" sz="1310" i="1" dirty="0">
                    <a:latin typeface="Gill Sans" charset="0"/>
                    <a:ea typeface="Gill Sans" charset="0"/>
                    <a:cs typeface="Gill Sans" charset="0"/>
                  </a:rPr>
                  <a:t>Paced</a:t>
                </a:r>
              </a:p>
              <a:p>
                <a:pPr algn="ctr"/>
                <a:r>
                  <a:rPr lang="en-US" sz="1310" dirty="0">
                    <a:latin typeface="Gill Sans" charset="0"/>
                    <a:ea typeface="Gill Sans" charset="0"/>
                    <a:cs typeface="Gill Sans" charset="0"/>
                  </a:rPr>
                  <a:t>Optimised </a:t>
                </a:r>
              </a:p>
              <a:p>
                <a:pPr algn="ctr"/>
                <a:r>
                  <a:rPr lang="en-US" sz="1310" dirty="0">
                    <a:latin typeface="Gill Sans" charset="0"/>
                    <a:ea typeface="Gill Sans" charset="0"/>
                    <a:cs typeface="Gill Sans" charset="0"/>
                  </a:rPr>
                  <a:t>AV delay</a:t>
                </a:r>
              </a:p>
            </p:txBody>
          </p:sp>
        </p:grpSp>
        <p:cxnSp>
          <p:nvCxnSpPr>
            <p:cNvPr id="30" name="Straight Arrow Connector 29"/>
            <p:cNvCxnSpPr/>
            <p:nvPr/>
          </p:nvCxnSpPr>
          <p:spPr>
            <a:xfrm>
              <a:off x="6019849" y="1288475"/>
              <a:ext cx="900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94926" y="1689273"/>
              <a:ext cx="11214955" cy="0"/>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793918" y="779558"/>
              <a:ext cx="0" cy="7602443"/>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94926" y="253000"/>
              <a:ext cx="11152909" cy="1078472"/>
            </a:xfrm>
            <a:prstGeom prst="rect">
              <a:avLst/>
            </a:prstGeom>
            <a:noFill/>
          </p:spPr>
          <p:txBody>
            <a:bodyPr wrap="square" rtlCol="0">
              <a:spAutoFit/>
            </a:bodyPr>
            <a:lstStyle/>
            <a:p>
              <a:r>
                <a:rPr lang="en-US" sz="1786" b="1" dirty="0"/>
                <a:t>Methods to Improve Pathological AV Delay in those with narrow QRS</a:t>
              </a:r>
            </a:p>
          </p:txBody>
        </p:sp>
      </p:grpSp>
      <p:sp>
        <p:nvSpPr>
          <p:cNvPr id="61" name="TextBox 60"/>
          <p:cNvSpPr txBox="1"/>
          <p:nvPr/>
        </p:nvSpPr>
        <p:spPr>
          <a:xfrm>
            <a:off x="5208009" y="1364315"/>
            <a:ext cx="2792992" cy="495520"/>
          </a:xfrm>
          <a:prstGeom prst="rect">
            <a:avLst/>
          </a:prstGeom>
          <a:noFill/>
        </p:spPr>
        <p:txBody>
          <a:bodyPr wrap="square" rtlCol="0">
            <a:spAutoFit/>
          </a:bodyPr>
          <a:lstStyle/>
          <a:p>
            <a:pPr algn="ctr"/>
            <a:r>
              <a:rPr lang="en-US" sz="1310" dirty="0">
                <a:latin typeface="Gill Sans" charset="0"/>
                <a:ea typeface="Gill Sans" charset="0"/>
                <a:cs typeface="Gill Sans" charset="0"/>
              </a:rPr>
              <a:t>Broader QRS </a:t>
            </a:r>
          </a:p>
          <a:p>
            <a:pPr algn="ctr"/>
            <a:r>
              <a:rPr lang="en-US" sz="1310" dirty="0">
                <a:latin typeface="Gill Sans" charset="0"/>
                <a:ea typeface="Gill Sans" charset="0"/>
                <a:cs typeface="Gill Sans" charset="0"/>
              </a:rPr>
              <a:t>Dyssynchronous Ventricular Activation</a:t>
            </a:r>
          </a:p>
        </p:txBody>
      </p:sp>
      <p:sp>
        <p:nvSpPr>
          <p:cNvPr id="51" name="Rectangle 50">
            <a:extLst>
              <a:ext uri="{FF2B5EF4-FFF2-40B4-BE49-F238E27FC236}">
                <a16:creationId xmlns:a16="http://schemas.microsoft.com/office/drawing/2014/main" id="{76FE1D91-4DDB-A54E-BE18-09AF75AC9563}"/>
              </a:ext>
            </a:extLst>
          </p:cNvPr>
          <p:cNvSpPr/>
          <p:nvPr/>
        </p:nvSpPr>
        <p:spPr>
          <a:xfrm>
            <a:off x="4441590" y="6488668"/>
            <a:ext cx="4757200" cy="369332"/>
          </a:xfrm>
          <a:prstGeom prst="rect">
            <a:avLst/>
          </a:prstGeom>
        </p:spPr>
        <p:txBody>
          <a:bodyPr wrap="none">
            <a:spAutoFit/>
          </a:bodyPr>
          <a:lstStyle/>
          <a:p>
            <a:r>
              <a:rPr lang="en-GB" b="1" dirty="0"/>
              <a:t>Keene et al. ESC Heart Failure (2018) 5:965–976 </a:t>
            </a:r>
          </a:p>
        </p:txBody>
      </p:sp>
    </p:spTree>
    <p:extLst>
      <p:ext uri="{BB962C8B-B14F-4D97-AF65-F5344CB8AC3E}">
        <p14:creationId xmlns:p14="http://schemas.microsoft.com/office/powerpoint/2010/main" val="718665247"/>
      </p:ext>
    </p:extLst>
  </p:cSld>
  <p:clrMapOvr>
    <a:masterClrMapping/>
  </p:clrMapOvr>
  <p:timing>
    <p:tnLst>
      <p:par>
        <p:cTn id="1" dur="indefinite" restart="never" nodeType="tmRoot">
          <p:childTnLst>
            <p:par>
              <p:cTn id="2"/>
            </p:par>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727825" y="-1499389"/>
            <a:ext cx="184731" cy="257315"/>
          </a:xfrm>
          <a:prstGeom prst="rect">
            <a:avLst/>
          </a:prstGeom>
          <a:noFill/>
        </p:spPr>
        <p:txBody>
          <a:bodyPr wrap="none" rtlCol="0">
            <a:spAutoFit/>
          </a:bodyPr>
          <a:lstStyle/>
          <a:p>
            <a:endParaRPr lang="en-US" sz="1072" dirty="0"/>
          </a:p>
        </p:txBody>
      </p:sp>
      <p:grpSp>
        <p:nvGrpSpPr>
          <p:cNvPr id="47" name="Group 46"/>
          <p:cNvGrpSpPr/>
          <p:nvPr/>
        </p:nvGrpSpPr>
        <p:grpSpPr>
          <a:xfrm>
            <a:off x="1218128" y="1000295"/>
            <a:ext cx="6702176" cy="4838869"/>
            <a:chOff x="250639" y="253000"/>
            <a:chExt cx="11259242" cy="8129001"/>
          </a:xfrm>
        </p:grpSpPr>
        <p:sp>
          <p:nvSpPr>
            <p:cNvPr id="2" name="Rectangle 1"/>
            <p:cNvSpPr/>
            <p:nvPr/>
          </p:nvSpPr>
          <p:spPr>
            <a:xfrm>
              <a:off x="6397552" y="779558"/>
              <a:ext cx="5112328" cy="7602443"/>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1" name="Rectangle 40"/>
            <p:cNvSpPr/>
            <p:nvPr/>
          </p:nvSpPr>
          <p:spPr>
            <a:xfrm>
              <a:off x="294926" y="779557"/>
              <a:ext cx="11214955" cy="31696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4" name="Rectangle 3"/>
            <p:cNvSpPr/>
            <p:nvPr/>
          </p:nvSpPr>
          <p:spPr>
            <a:xfrm>
              <a:off x="294926" y="3949362"/>
              <a:ext cx="6102627" cy="4432639"/>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85" name="Freeform 84"/>
            <p:cNvSpPr>
              <a:spLocks/>
            </p:cNvSpPr>
            <p:nvPr/>
          </p:nvSpPr>
          <p:spPr>
            <a:xfrm>
              <a:off x="4064550" y="1880412"/>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sp>
          <p:nvSpPr>
            <p:cNvPr id="92" name="Freeform 91"/>
            <p:cNvSpPr>
              <a:spLocks noChangeAspect="1"/>
            </p:cNvSpPr>
            <p:nvPr/>
          </p:nvSpPr>
          <p:spPr>
            <a:xfrm>
              <a:off x="2019546" y="2620308"/>
              <a:ext cx="1444499" cy="404014"/>
            </a:xfrm>
            <a:custGeom>
              <a:avLst/>
              <a:gdLst>
                <a:gd name="connsiteX0" fmla="*/ 0 w 1925781"/>
                <a:gd name="connsiteY0" fmla="*/ 219969 h 538624"/>
                <a:gd name="connsiteX1" fmla="*/ 512618 w 1925781"/>
                <a:gd name="connsiteY1" fmla="*/ 219969 h 538624"/>
                <a:gd name="connsiteX2" fmla="*/ 734290 w 1925781"/>
                <a:gd name="connsiteY2" fmla="*/ 26006 h 538624"/>
                <a:gd name="connsiteX3" fmla="*/ 803563 w 1925781"/>
                <a:gd name="connsiteY3" fmla="*/ 26006 h 538624"/>
                <a:gd name="connsiteX4" fmla="*/ 1011381 w 1925781"/>
                <a:gd name="connsiteY4" fmla="*/ 247679 h 538624"/>
                <a:gd name="connsiteX5" fmla="*/ 1759527 w 1925781"/>
                <a:gd name="connsiteY5" fmla="*/ 261533 h 538624"/>
                <a:gd name="connsiteX6" fmla="*/ 1828800 w 1925781"/>
                <a:gd name="connsiteY6" fmla="*/ 219969 h 538624"/>
                <a:gd name="connsiteX7" fmla="*/ 1925781 w 1925781"/>
                <a:gd name="connsiteY7" fmla="*/ 538624 h 5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781" h="538624">
                  <a:moveTo>
                    <a:pt x="0" y="219969"/>
                  </a:moveTo>
                  <a:cubicBezTo>
                    <a:pt x="195118" y="236132"/>
                    <a:pt x="390236" y="252296"/>
                    <a:pt x="512618" y="219969"/>
                  </a:cubicBezTo>
                  <a:cubicBezTo>
                    <a:pt x="635000" y="187642"/>
                    <a:pt x="685799" y="58333"/>
                    <a:pt x="734290" y="26006"/>
                  </a:cubicBezTo>
                  <a:cubicBezTo>
                    <a:pt x="782781" y="-6321"/>
                    <a:pt x="757381" y="-10940"/>
                    <a:pt x="803563" y="26006"/>
                  </a:cubicBezTo>
                  <a:cubicBezTo>
                    <a:pt x="849745" y="62951"/>
                    <a:pt x="852054" y="208425"/>
                    <a:pt x="1011381" y="247679"/>
                  </a:cubicBezTo>
                  <a:cubicBezTo>
                    <a:pt x="1170708" y="286933"/>
                    <a:pt x="1623291" y="266151"/>
                    <a:pt x="1759527" y="261533"/>
                  </a:cubicBezTo>
                  <a:cubicBezTo>
                    <a:pt x="1895763" y="256915"/>
                    <a:pt x="1801091" y="173787"/>
                    <a:pt x="1828800" y="219969"/>
                  </a:cubicBezTo>
                  <a:cubicBezTo>
                    <a:pt x="1856509" y="266151"/>
                    <a:pt x="1925781" y="538624"/>
                    <a:pt x="1925781" y="538624"/>
                  </a:cubicBezTo>
                </a:path>
              </a:pathLst>
            </a:custGeom>
            <a:no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8" name="Rectangle 117"/>
            <p:cNvSpPr/>
            <p:nvPr/>
          </p:nvSpPr>
          <p:spPr>
            <a:xfrm>
              <a:off x="2352034" y="2510646"/>
              <a:ext cx="983673" cy="47899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62" name="Straight Arrow Connector 61"/>
            <p:cNvCxnSpPr/>
            <p:nvPr/>
          </p:nvCxnSpPr>
          <p:spPr>
            <a:xfrm>
              <a:off x="1052712" y="3428100"/>
              <a:ext cx="0" cy="1287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4633861" y="2186723"/>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 name="TextBox 10"/>
            <p:cNvSpPr txBox="1"/>
            <p:nvPr/>
          </p:nvSpPr>
          <p:spPr>
            <a:xfrm>
              <a:off x="267215" y="2273962"/>
              <a:ext cx="1558359" cy="1171108"/>
            </a:xfrm>
            <a:prstGeom prst="rect">
              <a:avLst/>
            </a:prstGeom>
            <a:noFill/>
          </p:spPr>
          <p:txBody>
            <a:bodyPr wrap="square" rtlCol="0">
              <a:spAutoFit/>
            </a:bodyPr>
            <a:lstStyle/>
            <a:p>
              <a:pPr algn="ctr"/>
              <a:r>
                <a:rPr lang="en-US" sz="1310" i="1" dirty="0">
                  <a:latin typeface="Gill Sans" charset="0"/>
                  <a:ea typeface="Gill Sans" charset="0"/>
                  <a:cs typeface="Gill Sans" charset="0"/>
                </a:rPr>
                <a:t>Intrinsic</a:t>
              </a:r>
            </a:p>
            <a:p>
              <a:pPr algn="ctr"/>
              <a:r>
                <a:rPr lang="en-US" sz="1310" dirty="0">
                  <a:latin typeface="Gill Sans" charset="0"/>
                  <a:ea typeface="Gill Sans" charset="0"/>
                  <a:cs typeface="Gill Sans" charset="0"/>
                </a:rPr>
                <a:t>Pathological AV delay</a:t>
              </a:r>
            </a:p>
          </p:txBody>
        </p:sp>
        <p:sp>
          <p:nvSpPr>
            <p:cNvPr id="14" name="Rectangle 13"/>
            <p:cNvSpPr/>
            <p:nvPr/>
          </p:nvSpPr>
          <p:spPr>
            <a:xfrm>
              <a:off x="1853286" y="1609246"/>
              <a:ext cx="4544267" cy="2340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8" name="TextBox 67"/>
            <p:cNvSpPr txBox="1"/>
            <p:nvPr/>
          </p:nvSpPr>
          <p:spPr>
            <a:xfrm>
              <a:off x="1818981" y="864533"/>
              <a:ext cx="4211473" cy="1171108"/>
            </a:xfrm>
            <a:prstGeom prst="rect">
              <a:avLst/>
            </a:prstGeom>
            <a:noFill/>
          </p:spPr>
          <p:txBody>
            <a:bodyPr wrap="square" rtlCol="0">
              <a:spAutoFit/>
            </a:bodyPr>
            <a:lstStyle/>
            <a:p>
              <a:pPr algn="ctr"/>
              <a:r>
                <a:rPr lang="en-US" sz="1310" dirty="0">
                  <a:latin typeface="Gill Sans" charset="0"/>
                  <a:ea typeface="Gill Sans" charset="0"/>
                  <a:cs typeface="Gill Sans" charset="0"/>
                </a:rPr>
                <a:t>Narrow QRS </a:t>
              </a:r>
            </a:p>
            <a:p>
              <a:pPr algn="ctr"/>
              <a:r>
                <a:rPr lang="en-US" sz="1310" dirty="0">
                  <a:latin typeface="Gill Sans" charset="0"/>
                  <a:ea typeface="Gill Sans" charset="0"/>
                  <a:cs typeface="Gill Sans" charset="0"/>
                </a:rPr>
                <a:t>Synchronous Ventricular Activation</a:t>
              </a:r>
            </a:p>
          </p:txBody>
        </p:sp>
        <p:grpSp>
          <p:nvGrpSpPr>
            <p:cNvPr id="23" name="Group 22"/>
            <p:cNvGrpSpPr/>
            <p:nvPr/>
          </p:nvGrpSpPr>
          <p:grpSpPr>
            <a:xfrm>
              <a:off x="250639" y="4375408"/>
              <a:ext cx="11008981" cy="3821854"/>
              <a:chOff x="586394" y="5095850"/>
              <a:chExt cx="11008981" cy="3821854"/>
            </a:xfrm>
          </p:grpSpPr>
          <p:grpSp>
            <p:nvGrpSpPr>
              <p:cNvPr id="87" name="Group 86"/>
              <p:cNvGrpSpPr/>
              <p:nvPr/>
            </p:nvGrpSpPr>
            <p:grpSpPr>
              <a:xfrm>
                <a:off x="7028678" y="5095850"/>
                <a:ext cx="2160000" cy="1872000"/>
                <a:chOff x="4499766" y="3409761"/>
                <a:chExt cx="2160000" cy="1872000"/>
              </a:xfrm>
            </p:grpSpPr>
            <p:grpSp>
              <p:nvGrpSpPr>
                <p:cNvPr id="67" name="Group 66"/>
                <p:cNvGrpSpPr/>
                <p:nvPr/>
              </p:nvGrpSpPr>
              <p:grpSpPr>
                <a:xfrm>
                  <a:off x="4986030" y="3409761"/>
                  <a:ext cx="1435559" cy="1620000"/>
                  <a:chOff x="4986030" y="3452764"/>
                  <a:chExt cx="1435559" cy="1620000"/>
                </a:xfrm>
              </p:grpSpPr>
              <p:grpSp>
                <p:nvGrpSpPr>
                  <p:cNvPr id="32" name="Group 31"/>
                  <p:cNvGrpSpPr>
                    <a:grpSpLocks noChangeAspect="1"/>
                  </p:cNvGrpSpPr>
                  <p:nvPr/>
                </p:nvGrpSpPr>
                <p:grpSpPr>
                  <a:xfrm>
                    <a:off x="4986030" y="3452764"/>
                    <a:ext cx="1399167" cy="1620000"/>
                    <a:chOff x="9865373" y="3478530"/>
                    <a:chExt cx="2021827" cy="2340934"/>
                  </a:xfrm>
                </p:grpSpPr>
                <p:sp>
                  <p:nvSpPr>
                    <p:cNvPr id="58" name="Freeform 57"/>
                    <p:cNvSpPr/>
                    <p:nvPr/>
                  </p:nvSpPr>
                  <p:spPr>
                    <a:xfrm>
                      <a:off x="10032726" y="3478530"/>
                      <a:ext cx="415637" cy="1435787"/>
                    </a:xfrm>
                    <a:custGeom>
                      <a:avLst/>
                      <a:gdLst>
                        <a:gd name="connsiteX0" fmla="*/ 0 w 415637"/>
                        <a:gd name="connsiteY0" fmla="*/ 0 h 1435787"/>
                        <a:gd name="connsiteX1" fmla="*/ 110837 w 415637"/>
                        <a:gd name="connsiteY1" fmla="*/ 1413163 h 1435787"/>
                        <a:gd name="connsiteX2" fmla="*/ 415637 w 415637"/>
                        <a:gd name="connsiteY2" fmla="*/ 872836 h 1435787"/>
                      </a:gdLst>
                      <a:ahLst/>
                      <a:cxnLst>
                        <a:cxn ang="0">
                          <a:pos x="connsiteX0" y="connsiteY0"/>
                        </a:cxn>
                        <a:cxn ang="0">
                          <a:pos x="connsiteX1" y="connsiteY1"/>
                        </a:cxn>
                        <a:cxn ang="0">
                          <a:pos x="connsiteX2" y="connsiteY2"/>
                        </a:cxn>
                      </a:cxnLst>
                      <a:rect l="l" t="t" r="r" b="b"/>
                      <a:pathLst>
                        <a:path w="415637" h="1435787">
                          <a:moveTo>
                            <a:pt x="0" y="0"/>
                          </a:moveTo>
                          <a:cubicBezTo>
                            <a:pt x="20782" y="633845"/>
                            <a:pt x="41564" y="1267690"/>
                            <a:pt x="110837" y="1413163"/>
                          </a:cubicBezTo>
                          <a:cubicBezTo>
                            <a:pt x="180110" y="1558636"/>
                            <a:pt x="350983" y="958272"/>
                            <a:pt x="415637" y="872836"/>
                          </a:cubicBezTo>
                        </a:path>
                      </a:pathLst>
                    </a:custGeom>
                    <a:noFill/>
                    <a:ln w="31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59" name="Freeform 58"/>
                    <p:cNvSpPr/>
                    <p:nvPr/>
                  </p:nvSpPr>
                  <p:spPr>
                    <a:xfrm>
                      <a:off x="9865373" y="3491899"/>
                      <a:ext cx="1759528" cy="2327565"/>
                    </a:xfrm>
                    <a:custGeom>
                      <a:avLst/>
                      <a:gdLst>
                        <a:gd name="connsiteX0" fmla="*/ 0 w 1759528"/>
                        <a:gd name="connsiteY0" fmla="*/ 0 h 2327564"/>
                        <a:gd name="connsiteX1" fmla="*/ 83128 w 1759528"/>
                        <a:gd name="connsiteY1" fmla="*/ 1953491 h 2327564"/>
                        <a:gd name="connsiteX2" fmla="*/ 429491 w 1759528"/>
                        <a:gd name="connsiteY2" fmla="*/ 1828800 h 2327564"/>
                        <a:gd name="connsiteX3" fmla="*/ 1759528 w 1759528"/>
                        <a:gd name="connsiteY3" fmla="*/ 2327564 h 2327564"/>
                      </a:gdLst>
                      <a:ahLst/>
                      <a:cxnLst>
                        <a:cxn ang="0">
                          <a:pos x="connsiteX0" y="connsiteY0"/>
                        </a:cxn>
                        <a:cxn ang="0">
                          <a:pos x="connsiteX1" y="connsiteY1"/>
                        </a:cxn>
                        <a:cxn ang="0">
                          <a:pos x="connsiteX2" y="connsiteY2"/>
                        </a:cxn>
                        <a:cxn ang="0">
                          <a:pos x="connsiteX3" y="connsiteY3"/>
                        </a:cxn>
                      </a:cxnLst>
                      <a:rect l="l" t="t" r="r" b="b"/>
                      <a:pathLst>
                        <a:path w="1759528" h="2327564">
                          <a:moveTo>
                            <a:pt x="0" y="0"/>
                          </a:moveTo>
                          <a:cubicBezTo>
                            <a:pt x="5773" y="824345"/>
                            <a:pt x="11546" y="1648691"/>
                            <a:pt x="83128" y="1953491"/>
                          </a:cubicBezTo>
                          <a:cubicBezTo>
                            <a:pt x="154710" y="2258291"/>
                            <a:pt x="150091" y="1766455"/>
                            <a:pt x="429491" y="1828800"/>
                          </a:cubicBezTo>
                          <a:cubicBezTo>
                            <a:pt x="708891" y="1891145"/>
                            <a:pt x="1759528" y="2327564"/>
                            <a:pt x="1759528" y="2327564"/>
                          </a:cubicBezTo>
                        </a:path>
                      </a:pathLst>
                    </a:custGeom>
                    <a:noFill/>
                    <a:ln w="254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5" name="Freeform 24"/>
                    <p:cNvSpPr/>
                    <p:nvPr/>
                  </p:nvSpPr>
                  <p:spPr>
                    <a:xfrm>
                      <a:off x="9953721" y="3491345"/>
                      <a:ext cx="1933479" cy="1666396"/>
                    </a:xfrm>
                    <a:custGeom>
                      <a:avLst/>
                      <a:gdLst>
                        <a:gd name="connsiteX0" fmla="*/ 7697 w 1933479"/>
                        <a:gd name="connsiteY0" fmla="*/ 0 h 1666396"/>
                        <a:gd name="connsiteX1" fmla="*/ 76970 w 1933479"/>
                        <a:gd name="connsiteY1" fmla="*/ 1579419 h 1666396"/>
                        <a:gd name="connsiteX2" fmla="*/ 561879 w 1933479"/>
                        <a:gd name="connsiteY2" fmla="*/ 1440873 h 1666396"/>
                        <a:gd name="connsiteX3" fmla="*/ 1046788 w 1933479"/>
                        <a:gd name="connsiteY3" fmla="*/ 1274619 h 1666396"/>
                        <a:gd name="connsiteX4" fmla="*/ 1725661 w 1933479"/>
                        <a:gd name="connsiteY4" fmla="*/ 1413164 h 1666396"/>
                        <a:gd name="connsiteX5" fmla="*/ 1933479 w 1933479"/>
                        <a:gd name="connsiteY5" fmla="*/ 1427019 h 166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479" h="1666396">
                          <a:moveTo>
                            <a:pt x="7697" y="0"/>
                          </a:moveTo>
                          <a:cubicBezTo>
                            <a:pt x="-3849" y="669637"/>
                            <a:pt x="-15394" y="1339274"/>
                            <a:pt x="76970" y="1579419"/>
                          </a:cubicBezTo>
                          <a:cubicBezTo>
                            <a:pt x="169334" y="1819565"/>
                            <a:pt x="400243" y="1491673"/>
                            <a:pt x="561879" y="1440873"/>
                          </a:cubicBezTo>
                          <a:cubicBezTo>
                            <a:pt x="723515" y="1390073"/>
                            <a:pt x="852824" y="1279237"/>
                            <a:pt x="1046788" y="1274619"/>
                          </a:cubicBezTo>
                          <a:cubicBezTo>
                            <a:pt x="1240752" y="1270001"/>
                            <a:pt x="1577879" y="1387764"/>
                            <a:pt x="1725661" y="1413164"/>
                          </a:cubicBezTo>
                          <a:cubicBezTo>
                            <a:pt x="1873443" y="1438564"/>
                            <a:pt x="1933479" y="1427019"/>
                            <a:pt x="1933479" y="1427019"/>
                          </a:cubicBezTo>
                        </a:path>
                      </a:pathLst>
                    </a:custGeom>
                    <a:noFill/>
                    <a:ln w="254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7" name="Oval 26"/>
                    <p:cNvSpPr/>
                    <p:nvPr/>
                  </p:nvSpPr>
                  <p:spPr>
                    <a:xfrm>
                      <a:off x="10861963" y="4719154"/>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0" name="Oval 59"/>
                    <p:cNvSpPr/>
                    <p:nvPr/>
                  </p:nvSpPr>
                  <p:spPr>
                    <a:xfrm>
                      <a:off x="11194474" y="4733000"/>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63" name="Oval 62"/>
                    <p:cNvSpPr/>
                    <p:nvPr/>
                  </p:nvSpPr>
                  <p:spPr>
                    <a:xfrm>
                      <a:off x="11513125" y="4816123"/>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65" name="Oval 64"/>
                  <p:cNvSpPr/>
                  <p:nvPr/>
                </p:nvSpPr>
                <p:spPr>
                  <a:xfrm>
                    <a:off x="6346850" y="4407181"/>
                    <a:ext cx="74739" cy="747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81" name="Freeform 80"/>
                <p:cNvSpPr>
                  <a:spLocks/>
                </p:cNvSpPr>
                <p:nvPr/>
              </p:nvSpPr>
              <p:spPr>
                <a:xfrm>
                  <a:off x="4499766" y="3409761"/>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grpSp>
          <p:grpSp>
            <p:nvGrpSpPr>
              <p:cNvPr id="88" name="Group 87"/>
              <p:cNvGrpSpPr/>
              <p:nvPr/>
            </p:nvGrpSpPr>
            <p:grpSpPr>
              <a:xfrm>
                <a:off x="9435375" y="5095850"/>
                <a:ext cx="2160000" cy="1872000"/>
                <a:chOff x="7135506" y="3437471"/>
                <a:chExt cx="2160000" cy="1872000"/>
              </a:xfrm>
            </p:grpSpPr>
            <p:grpSp>
              <p:nvGrpSpPr>
                <p:cNvPr id="33" name="Group 32"/>
                <p:cNvGrpSpPr>
                  <a:grpSpLocks noChangeAspect="1"/>
                </p:cNvGrpSpPr>
                <p:nvPr/>
              </p:nvGrpSpPr>
              <p:grpSpPr>
                <a:xfrm>
                  <a:off x="7662641" y="3437471"/>
                  <a:ext cx="1217649" cy="1620000"/>
                  <a:chOff x="10778836" y="582375"/>
                  <a:chExt cx="1759528" cy="2340934"/>
                </a:xfrm>
              </p:grpSpPr>
              <p:sp>
                <p:nvSpPr>
                  <p:cNvPr id="55" name="Freeform 54"/>
                  <p:cNvSpPr/>
                  <p:nvPr/>
                </p:nvSpPr>
                <p:spPr>
                  <a:xfrm>
                    <a:off x="10823017" y="582375"/>
                    <a:ext cx="415637" cy="1435787"/>
                  </a:xfrm>
                  <a:custGeom>
                    <a:avLst/>
                    <a:gdLst>
                      <a:gd name="connsiteX0" fmla="*/ 0 w 415637"/>
                      <a:gd name="connsiteY0" fmla="*/ 0 h 1435787"/>
                      <a:gd name="connsiteX1" fmla="*/ 110837 w 415637"/>
                      <a:gd name="connsiteY1" fmla="*/ 1413163 h 1435787"/>
                      <a:gd name="connsiteX2" fmla="*/ 415637 w 415637"/>
                      <a:gd name="connsiteY2" fmla="*/ 872836 h 1435787"/>
                    </a:gdLst>
                    <a:ahLst/>
                    <a:cxnLst>
                      <a:cxn ang="0">
                        <a:pos x="connsiteX0" y="connsiteY0"/>
                      </a:cxn>
                      <a:cxn ang="0">
                        <a:pos x="connsiteX1" y="connsiteY1"/>
                      </a:cxn>
                      <a:cxn ang="0">
                        <a:pos x="connsiteX2" y="connsiteY2"/>
                      </a:cxn>
                    </a:cxnLst>
                    <a:rect l="l" t="t" r="r" b="b"/>
                    <a:pathLst>
                      <a:path w="415637" h="1435787">
                        <a:moveTo>
                          <a:pt x="0" y="0"/>
                        </a:moveTo>
                        <a:cubicBezTo>
                          <a:pt x="20782" y="633845"/>
                          <a:pt x="41564" y="1267690"/>
                          <a:pt x="110837" y="1413163"/>
                        </a:cubicBezTo>
                        <a:cubicBezTo>
                          <a:pt x="180110" y="1558636"/>
                          <a:pt x="350983" y="958272"/>
                          <a:pt x="415637" y="872836"/>
                        </a:cubicBezTo>
                      </a:path>
                    </a:pathLst>
                  </a:custGeom>
                  <a:noFill/>
                  <a:ln w="31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0" name="Freeform 19"/>
                  <p:cNvSpPr/>
                  <p:nvPr/>
                </p:nvSpPr>
                <p:spPr>
                  <a:xfrm>
                    <a:off x="10778836" y="595745"/>
                    <a:ext cx="1759528" cy="2327564"/>
                  </a:xfrm>
                  <a:custGeom>
                    <a:avLst/>
                    <a:gdLst>
                      <a:gd name="connsiteX0" fmla="*/ 0 w 1759528"/>
                      <a:gd name="connsiteY0" fmla="*/ 0 h 2327564"/>
                      <a:gd name="connsiteX1" fmla="*/ 83128 w 1759528"/>
                      <a:gd name="connsiteY1" fmla="*/ 1953491 h 2327564"/>
                      <a:gd name="connsiteX2" fmla="*/ 429491 w 1759528"/>
                      <a:gd name="connsiteY2" fmla="*/ 1828800 h 2327564"/>
                      <a:gd name="connsiteX3" fmla="*/ 1759528 w 1759528"/>
                      <a:gd name="connsiteY3" fmla="*/ 2327564 h 2327564"/>
                    </a:gdLst>
                    <a:ahLst/>
                    <a:cxnLst>
                      <a:cxn ang="0">
                        <a:pos x="connsiteX0" y="connsiteY0"/>
                      </a:cxn>
                      <a:cxn ang="0">
                        <a:pos x="connsiteX1" y="connsiteY1"/>
                      </a:cxn>
                      <a:cxn ang="0">
                        <a:pos x="connsiteX2" y="connsiteY2"/>
                      </a:cxn>
                      <a:cxn ang="0">
                        <a:pos x="connsiteX3" y="connsiteY3"/>
                      </a:cxn>
                    </a:cxnLst>
                    <a:rect l="l" t="t" r="r" b="b"/>
                    <a:pathLst>
                      <a:path w="1759528" h="2327564">
                        <a:moveTo>
                          <a:pt x="0" y="0"/>
                        </a:moveTo>
                        <a:cubicBezTo>
                          <a:pt x="5773" y="824345"/>
                          <a:pt x="11546" y="1648691"/>
                          <a:pt x="83128" y="1953491"/>
                        </a:cubicBezTo>
                        <a:cubicBezTo>
                          <a:pt x="154710" y="2258291"/>
                          <a:pt x="150091" y="1766455"/>
                          <a:pt x="429491" y="1828800"/>
                        </a:cubicBezTo>
                        <a:cubicBezTo>
                          <a:pt x="708891" y="1891145"/>
                          <a:pt x="1759528" y="2327564"/>
                          <a:pt x="1759528" y="2327564"/>
                        </a:cubicBezTo>
                      </a:path>
                    </a:pathLst>
                  </a:custGeom>
                  <a:noFill/>
                  <a:ln w="254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82" name="Freeform 81"/>
                <p:cNvSpPr>
                  <a:spLocks/>
                </p:cNvSpPr>
                <p:nvPr/>
              </p:nvSpPr>
              <p:spPr>
                <a:xfrm>
                  <a:off x="7135506" y="3437471"/>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dirty="0"/>
                </a:p>
              </p:txBody>
            </p:sp>
          </p:grpSp>
          <p:sp>
            <p:nvSpPr>
              <p:cNvPr id="48" name="TextBox 47"/>
              <p:cNvSpPr txBox="1"/>
              <p:nvPr/>
            </p:nvSpPr>
            <p:spPr>
              <a:xfrm>
                <a:off x="4131598" y="7127901"/>
                <a:ext cx="2196292" cy="493779"/>
              </a:xfrm>
              <a:prstGeom prst="rect">
                <a:avLst/>
              </a:prstGeom>
              <a:noFill/>
            </p:spPr>
            <p:txBody>
              <a:bodyPr wrap="square" rtlCol="0">
                <a:spAutoFit/>
              </a:bodyPr>
              <a:lstStyle/>
              <a:p>
                <a:pPr algn="ctr"/>
                <a:r>
                  <a:rPr lang="en-US" sz="1310" b="1" dirty="0">
                    <a:latin typeface="Gill Sans" charset="0"/>
                    <a:ea typeface="Gill Sans" charset="0"/>
                    <a:cs typeface="Gill Sans" charset="0"/>
                  </a:rPr>
                  <a:t>His Pacing</a:t>
                </a:r>
              </a:p>
            </p:txBody>
          </p:sp>
          <p:sp>
            <p:nvSpPr>
              <p:cNvPr id="49" name="TextBox 48"/>
              <p:cNvSpPr txBox="1"/>
              <p:nvPr/>
            </p:nvSpPr>
            <p:spPr>
              <a:xfrm>
                <a:off x="7127984" y="7127901"/>
                <a:ext cx="1818513" cy="493779"/>
              </a:xfrm>
              <a:prstGeom prst="rect">
                <a:avLst/>
              </a:prstGeom>
              <a:noFill/>
            </p:spPr>
            <p:txBody>
              <a:bodyPr wrap="square" rtlCol="0">
                <a:spAutoFit/>
              </a:bodyPr>
              <a:lstStyle/>
              <a:p>
                <a:pPr algn="ctr"/>
                <a:r>
                  <a:rPr lang="en-US" sz="1310" b="1" dirty="0">
                    <a:latin typeface="Gill Sans" charset="0"/>
                    <a:ea typeface="Gill Sans" charset="0"/>
                    <a:cs typeface="Gill Sans" charset="0"/>
                  </a:rPr>
                  <a:t>BiV Pacing</a:t>
                </a:r>
              </a:p>
            </p:txBody>
          </p:sp>
          <p:sp>
            <p:nvSpPr>
              <p:cNvPr id="50" name="TextBox 49"/>
              <p:cNvSpPr txBox="1"/>
              <p:nvPr/>
            </p:nvSpPr>
            <p:spPr>
              <a:xfrm>
                <a:off x="9636058" y="7127901"/>
                <a:ext cx="1818513" cy="493779"/>
              </a:xfrm>
              <a:prstGeom prst="rect">
                <a:avLst/>
              </a:prstGeom>
              <a:noFill/>
            </p:spPr>
            <p:txBody>
              <a:bodyPr wrap="square" rtlCol="0">
                <a:spAutoFit/>
              </a:bodyPr>
              <a:lstStyle/>
              <a:p>
                <a:pPr algn="ctr"/>
                <a:r>
                  <a:rPr lang="en-US" sz="1310" b="1" dirty="0">
                    <a:latin typeface="Gill Sans" charset="0"/>
                    <a:ea typeface="Gill Sans" charset="0"/>
                    <a:cs typeface="Gill Sans" charset="0"/>
                  </a:rPr>
                  <a:t>RV Pacing</a:t>
                </a:r>
              </a:p>
            </p:txBody>
          </p:sp>
          <p:grpSp>
            <p:nvGrpSpPr>
              <p:cNvPr id="94" name="Group 93"/>
              <p:cNvGrpSpPr>
                <a:grpSpLocks noChangeAspect="1"/>
              </p:cNvGrpSpPr>
              <p:nvPr/>
            </p:nvGrpSpPr>
            <p:grpSpPr>
              <a:xfrm>
                <a:off x="7475784" y="7657704"/>
                <a:ext cx="1486255" cy="1260000"/>
                <a:chOff x="2050473" y="5579485"/>
                <a:chExt cx="3629891" cy="3077308"/>
              </a:xfrm>
            </p:grpSpPr>
            <p:sp>
              <p:nvSpPr>
                <p:cNvPr id="95" name="Freeform 94"/>
                <p:cNvSpPr/>
                <p:nvPr/>
              </p:nvSpPr>
              <p:spPr>
                <a:xfrm>
                  <a:off x="2050473" y="5579485"/>
                  <a:ext cx="3629891" cy="3077308"/>
                </a:xfrm>
                <a:custGeom>
                  <a:avLst/>
                  <a:gdLst>
                    <a:gd name="connsiteX0" fmla="*/ 0 w 3629891"/>
                    <a:gd name="connsiteY0" fmla="*/ 1112260 h 3077308"/>
                    <a:gd name="connsiteX1" fmla="*/ 332509 w 3629891"/>
                    <a:gd name="connsiteY1" fmla="*/ 1181533 h 3077308"/>
                    <a:gd name="connsiteX2" fmla="*/ 443345 w 3629891"/>
                    <a:gd name="connsiteY2" fmla="*/ 1112260 h 3077308"/>
                    <a:gd name="connsiteX3" fmla="*/ 512618 w 3629891"/>
                    <a:gd name="connsiteY3" fmla="*/ 1056842 h 3077308"/>
                    <a:gd name="connsiteX4" fmla="*/ 637309 w 3629891"/>
                    <a:gd name="connsiteY4" fmla="*/ 641206 h 3077308"/>
                    <a:gd name="connsiteX5" fmla="*/ 748145 w 3629891"/>
                    <a:gd name="connsiteY5" fmla="*/ 128588 h 3077308"/>
                    <a:gd name="connsiteX6" fmla="*/ 803563 w 3629891"/>
                    <a:gd name="connsiteY6" fmla="*/ 17751 h 3077308"/>
                    <a:gd name="connsiteX7" fmla="*/ 886691 w 3629891"/>
                    <a:gd name="connsiteY7" fmla="*/ 419533 h 3077308"/>
                    <a:gd name="connsiteX8" fmla="*/ 928254 w 3629891"/>
                    <a:gd name="connsiteY8" fmla="*/ 1001424 h 3077308"/>
                    <a:gd name="connsiteX9" fmla="*/ 997527 w 3629891"/>
                    <a:gd name="connsiteY9" fmla="*/ 1721860 h 3077308"/>
                    <a:gd name="connsiteX10" fmla="*/ 1080654 w 3629891"/>
                    <a:gd name="connsiteY10" fmla="*/ 2109788 h 3077308"/>
                    <a:gd name="connsiteX11" fmla="*/ 1371600 w 3629891"/>
                    <a:gd name="connsiteY11" fmla="*/ 2982624 h 3077308"/>
                    <a:gd name="connsiteX12" fmla="*/ 1482436 w 3629891"/>
                    <a:gd name="connsiteY12" fmla="*/ 3024188 h 3077308"/>
                    <a:gd name="connsiteX13" fmla="*/ 1593272 w 3629891"/>
                    <a:gd name="connsiteY13" fmla="*/ 2719388 h 3077308"/>
                    <a:gd name="connsiteX14" fmla="*/ 1814945 w 3629891"/>
                    <a:gd name="connsiteY14" fmla="*/ 1209242 h 3077308"/>
                    <a:gd name="connsiteX15" fmla="*/ 2202872 w 3629891"/>
                    <a:gd name="connsiteY15" fmla="*/ 696624 h 3077308"/>
                    <a:gd name="connsiteX16" fmla="*/ 2396836 w 3629891"/>
                    <a:gd name="connsiteY16" fmla="*/ 405679 h 3077308"/>
                    <a:gd name="connsiteX17" fmla="*/ 2521527 w 3629891"/>
                    <a:gd name="connsiteY17" fmla="*/ 322551 h 3077308"/>
                    <a:gd name="connsiteX18" fmla="*/ 2687782 w 3629891"/>
                    <a:gd name="connsiteY18" fmla="*/ 336406 h 3077308"/>
                    <a:gd name="connsiteX19" fmla="*/ 2854036 w 3629891"/>
                    <a:gd name="connsiteY19" fmla="*/ 571933 h 3077308"/>
                    <a:gd name="connsiteX20" fmla="*/ 3006436 w 3629891"/>
                    <a:gd name="connsiteY20" fmla="*/ 849024 h 3077308"/>
                    <a:gd name="connsiteX21" fmla="*/ 3158836 w 3629891"/>
                    <a:gd name="connsiteY21" fmla="*/ 1001424 h 3077308"/>
                    <a:gd name="connsiteX22" fmla="*/ 3505200 w 3629891"/>
                    <a:gd name="connsiteY22" fmla="*/ 1084551 h 3077308"/>
                    <a:gd name="connsiteX23" fmla="*/ 3629891 w 3629891"/>
                    <a:gd name="connsiteY23" fmla="*/ 1084551 h 307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891" h="3077308">
                      <a:moveTo>
                        <a:pt x="0" y="1112260"/>
                      </a:moveTo>
                      <a:cubicBezTo>
                        <a:pt x="129309" y="1146896"/>
                        <a:pt x="258618" y="1181533"/>
                        <a:pt x="332509" y="1181533"/>
                      </a:cubicBezTo>
                      <a:cubicBezTo>
                        <a:pt x="406400" y="1181533"/>
                        <a:pt x="413327" y="1133042"/>
                        <a:pt x="443345" y="1112260"/>
                      </a:cubicBezTo>
                      <a:cubicBezTo>
                        <a:pt x="473363" y="1091478"/>
                        <a:pt x="480291" y="1135351"/>
                        <a:pt x="512618" y="1056842"/>
                      </a:cubicBezTo>
                      <a:cubicBezTo>
                        <a:pt x="544945" y="978333"/>
                        <a:pt x="598055" y="795915"/>
                        <a:pt x="637309" y="641206"/>
                      </a:cubicBezTo>
                      <a:cubicBezTo>
                        <a:pt x="676563" y="486497"/>
                        <a:pt x="720436" y="232497"/>
                        <a:pt x="748145" y="128588"/>
                      </a:cubicBezTo>
                      <a:cubicBezTo>
                        <a:pt x="775854" y="24679"/>
                        <a:pt x="780472" y="-30740"/>
                        <a:pt x="803563" y="17751"/>
                      </a:cubicBezTo>
                      <a:cubicBezTo>
                        <a:pt x="826654" y="66242"/>
                        <a:pt x="865909" y="255588"/>
                        <a:pt x="886691" y="419533"/>
                      </a:cubicBezTo>
                      <a:cubicBezTo>
                        <a:pt x="907473" y="583478"/>
                        <a:pt x="909781" y="784370"/>
                        <a:pt x="928254" y="1001424"/>
                      </a:cubicBezTo>
                      <a:cubicBezTo>
                        <a:pt x="946727" y="1218478"/>
                        <a:pt x="972127" y="1537133"/>
                        <a:pt x="997527" y="1721860"/>
                      </a:cubicBezTo>
                      <a:cubicBezTo>
                        <a:pt x="1022927" y="1906587"/>
                        <a:pt x="1018309" y="1899661"/>
                        <a:pt x="1080654" y="2109788"/>
                      </a:cubicBezTo>
                      <a:cubicBezTo>
                        <a:pt x="1143000" y="2319915"/>
                        <a:pt x="1304636" y="2830224"/>
                        <a:pt x="1371600" y="2982624"/>
                      </a:cubicBezTo>
                      <a:cubicBezTo>
                        <a:pt x="1438564" y="3135024"/>
                        <a:pt x="1445491" y="3068061"/>
                        <a:pt x="1482436" y="3024188"/>
                      </a:cubicBezTo>
                      <a:cubicBezTo>
                        <a:pt x="1519381" y="2980315"/>
                        <a:pt x="1537854" y="3021879"/>
                        <a:pt x="1593272" y="2719388"/>
                      </a:cubicBezTo>
                      <a:cubicBezTo>
                        <a:pt x="1648690" y="2416897"/>
                        <a:pt x="1713345" y="1546369"/>
                        <a:pt x="1814945" y="1209242"/>
                      </a:cubicBezTo>
                      <a:cubicBezTo>
                        <a:pt x="1916545" y="872115"/>
                        <a:pt x="2105890" y="830551"/>
                        <a:pt x="2202872" y="696624"/>
                      </a:cubicBezTo>
                      <a:cubicBezTo>
                        <a:pt x="2299854" y="562697"/>
                        <a:pt x="2343727" y="468024"/>
                        <a:pt x="2396836" y="405679"/>
                      </a:cubicBezTo>
                      <a:cubicBezTo>
                        <a:pt x="2449945" y="343333"/>
                        <a:pt x="2473036" y="334096"/>
                        <a:pt x="2521527" y="322551"/>
                      </a:cubicBezTo>
                      <a:cubicBezTo>
                        <a:pt x="2570018" y="311006"/>
                        <a:pt x="2632364" y="294842"/>
                        <a:pt x="2687782" y="336406"/>
                      </a:cubicBezTo>
                      <a:cubicBezTo>
                        <a:pt x="2743200" y="377970"/>
                        <a:pt x="2800927" y="486497"/>
                        <a:pt x="2854036" y="571933"/>
                      </a:cubicBezTo>
                      <a:cubicBezTo>
                        <a:pt x="2907145" y="657369"/>
                        <a:pt x="2955636" y="777442"/>
                        <a:pt x="3006436" y="849024"/>
                      </a:cubicBezTo>
                      <a:cubicBezTo>
                        <a:pt x="3057236" y="920606"/>
                        <a:pt x="3075709" y="962169"/>
                        <a:pt x="3158836" y="1001424"/>
                      </a:cubicBezTo>
                      <a:cubicBezTo>
                        <a:pt x="3241963" y="1040678"/>
                        <a:pt x="3426691" y="1070696"/>
                        <a:pt x="3505200" y="1084551"/>
                      </a:cubicBezTo>
                      <a:cubicBezTo>
                        <a:pt x="3583709" y="1098405"/>
                        <a:pt x="3629891" y="1084551"/>
                        <a:pt x="3629891" y="1084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96" name="Straight Connector 95"/>
                <p:cNvCxnSpPr/>
                <p:nvPr/>
              </p:nvCxnSpPr>
              <p:spPr>
                <a:xfrm>
                  <a:off x="2452254" y="6320172"/>
                  <a:ext cx="0" cy="72043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a:grpSpLocks noChangeAspect="1"/>
              </p:cNvGrpSpPr>
              <p:nvPr/>
            </p:nvGrpSpPr>
            <p:grpSpPr>
              <a:xfrm>
                <a:off x="9672227" y="7611352"/>
                <a:ext cx="1813214" cy="1260000"/>
                <a:chOff x="5625490" y="6025228"/>
                <a:chExt cx="4505749" cy="3131040"/>
              </a:xfrm>
            </p:grpSpPr>
            <p:sp>
              <p:nvSpPr>
                <p:cNvPr id="98" name="Freeform 97"/>
                <p:cNvSpPr/>
                <p:nvPr/>
              </p:nvSpPr>
              <p:spPr>
                <a:xfrm>
                  <a:off x="5625490" y="6424511"/>
                  <a:ext cx="4505749" cy="2731757"/>
                </a:xfrm>
                <a:custGeom>
                  <a:avLst/>
                  <a:gdLst>
                    <a:gd name="connsiteX0" fmla="*/ 0 w 3879272"/>
                    <a:gd name="connsiteY0" fmla="*/ 3999 h 2731757"/>
                    <a:gd name="connsiteX1" fmla="*/ 526472 w 3879272"/>
                    <a:gd name="connsiteY1" fmla="*/ 3999 h 2731757"/>
                    <a:gd name="connsiteX2" fmla="*/ 748145 w 3879272"/>
                    <a:gd name="connsiteY2" fmla="*/ 45562 h 2731757"/>
                    <a:gd name="connsiteX3" fmla="*/ 900545 w 3879272"/>
                    <a:gd name="connsiteY3" fmla="*/ 156399 h 2731757"/>
                    <a:gd name="connsiteX4" fmla="*/ 1108363 w 3879272"/>
                    <a:gd name="connsiteY4" fmla="*/ 433490 h 2731757"/>
                    <a:gd name="connsiteX5" fmla="*/ 1316182 w 3879272"/>
                    <a:gd name="connsiteY5" fmla="*/ 959962 h 2731757"/>
                    <a:gd name="connsiteX6" fmla="*/ 1565563 w 3879272"/>
                    <a:gd name="connsiteY6" fmla="*/ 1749672 h 2731757"/>
                    <a:gd name="connsiteX7" fmla="*/ 1759527 w 3879272"/>
                    <a:gd name="connsiteY7" fmla="*/ 2414690 h 2731757"/>
                    <a:gd name="connsiteX8" fmla="*/ 1828800 w 3879272"/>
                    <a:gd name="connsiteY8" fmla="*/ 2664072 h 2731757"/>
                    <a:gd name="connsiteX9" fmla="*/ 1884218 w 3879272"/>
                    <a:gd name="connsiteY9" fmla="*/ 2608653 h 2731757"/>
                    <a:gd name="connsiteX10" fmla="*/ 1953491 w 3879272"/>
                    <a:gd name="connsiteY10" fmla="*/ 2677926 h 2731757"/>
                    <a:gd name="connsiteX11" fmla="*/ 2189018 w 3879272"/>
                    <a:gd name="connsiteY11" fmla="*/ 1694253 h 2731757"/>
                    <a:gd name="connsiteX12" fmla="*/ 2632363 w 3879272"/>
                    <a:gd name="connsiteY12" fmla="*/ 294944 h 2731757"/>
                    <a:gd name="connsiteX13" fmla="*/ 2895600 w 3879272"/>
                    <a:gd name="connsiteY13" fmla="*/ 100981 h 2731757"/>
                    <a:gd name="connsiteX14" fmla="*/ 3241963 w 3879272"/>
                    <a:gd name="connsiteY14" fmla="*/ 17853 h 2731757"/>
                    <a:gd name="connsiteX15" fmla="*/ 3463636 w 3879272"/>
                    <a:gd name="connsiteY15" fmla="*/ 73272 h 2731757"/>
                    <a:gd name="connsiteX16" fmla="*/ 3879272 w 3879272"/>
                    <a:gd name="connsiteY16" fmla="*/ 87126 h 27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2" h="2731757">
                      <a:moveTo>
                        <a:pt x="0" y="3999"/>
                      </a:moveTo>
                      <a:cubicBezTo>
                        <a:pt x="200890" y="535"/>
                        <a:pt x="401781" y="-2928"/>
                        <a:pt x="526472" y="3999"/>
                      </a:cubicBezTo>
                      <a:cubicBezTo>
                        <a:pt x="651163" y="10926"/>
                        <a:pt x="685800" y="20162"/>
                        <a:pt x="748145" y="45562"/>
                      </a:cubicBezTo>
                      <a:cubicBezTo>
                        <a:pt x="810490" y="70962"/>
                        <a:pt x="840509" y="91744"/>
                        <a:pt x="900545" y="156399"/>
                      </a:cubicBezTo>
                      <a:cubicBezTo>
                        <a:pt x="960581" y="221054"/>
                        <a:pt x="1039090" y="299563"/>
                        <a:pt x="1108363" y="433490"/>
                      </a:cubicBezTo>
                      <a:cubicBezTo>
                        <a:pt x="1177636" y="567417"/>
                        <a:pt x="1239982" y="740598"/>
                        <a:pt x="1316182" y="959962"/>
                      </a:cubicBezTo>
                      <a:cubicBezTo>
                        <a:pt x="1392382" y="1179326"/>
                        <a:pt x="1491672" y="1507217"/>
                        <a:pt x="1565563" y="1749672"/>
                      </a:cubicBezTo>
                      <a:cubicBezTo>
                        <a:pt x="1639454" y="1992127"/>
                        <a:pt x="1715654" y="2262290"/>
                        <a:pt x="1759527" y="2414690"/>
                      </a:cubicBezTo>
                      <a:cubicBezTo>
                        <a:pt x="1803400" y="2567090"/>
                        <a:pt x="1808018" y="2631745"/>
                        <a:pt x="1828800" y="2664072"/>
                      </a:cubicBezTo>
                      <a:cubicBezTo>
                        <a:pt x="1849582" y="2696399"/>
                        <a:pt x="1863436" y="2606344"/>
                        <a:pt x="1884218" y="2608653"/>
                      </a:cubicBezTo>
                      <a:cubicBezTo>
                        <a:pt x="1905000" y="2610962"/>
                        <a:pt x="1902691" y="2830326"/>
                        <a:pt x="1953491" y="2677926"/>
                      </a:cubicBezTo>
                      <a:cubicBezTo>
                        <a:pt x="2004291" y="2525526"/>
                        <a:pt x="2075873" y="2091417"/>
                        <a:pt x="2189018" y="1694253"/>
                      </a:cubicBezTo>
                      <a:cubicBezTo>
                        <a:pt x="2302163" y="1297089"/>
                        <a:pt x="2514599" y="560489"/>
                        <a:pt x="2632363" y="294944"/>
                      </a:cubicBezTo>
                      <a:cubicBezTo>
                        <a:pt x="2750127" y="29399"/>
                        <a:pt x="2794000" y="147163"/>
                        <a:pt x="2895600" y="100981"/>
                      </a:cubicBezTo>
                      <a:cubicBezTo>
                        <a:pt x="2997200" y="54799"/>
                        <a:pt x="3147290" y="22471"/>
                        <a:pt x="3241963" y="17853"/>
                      </a:cubicBezTo>
                      <a:cubicBezTo>
                        <a:pt x="3336636" y="13235"/>
                        <a:pt x="3357418" y="61727"/>
                        <a:pt x="3463636" y="73272"/>
                      </a:cubicBezTo>
                      <a:cubicBezTo>
                        <a:pt x="3569854" y="84817"/>
                        <a:pt x="3879272" y="87126"/>
                        <a:pt x="3879272" y="87126"/>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99" name="Straight Connector 98"/>
                <p:cNvCxnSpPr/>
                <p:nvPr/>
              </p:nvCxnSpPr>
              <p:spPr>
                <a:xfrm>
                  <a:off x="6075429" y="6025228"/>
                  <a:ext cx="0" cy="72043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a:grpSpLocks noChangeAspect="1"/>
              </p:cNvGrpSpPr>
              <p:nvPr/>
            </p:nvGrpSpPr>
            <p:grpSpPr>
              <a:xfrm>
                <a:off x="4969617" y="7643965"/>
                <a:ext cx="771824" cy="1260000"/>
                <a:chOff x="5777345" y="826602"/>
                <a:chExt cx="2064328" cy="3370006"/>
              </a:xfrm>
            </p:grpSpPr>
            <p:sp>
              <p:nvSpPr>
                <p:cNvPr id="101" name="Freeform 100"/>
                <p:cNvSpPr/>
                <p:nvPr/>
              </p:nvSpPr>
              <p:spPr>
                <a:xfrm>
                  <a:off x="5777345" y="826602"/>
                  <a:ext cx="2064328" cy="3370006"/>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cxnSp>
              <p:nvCxnSpPr>
                <p:cNvPr id="102" name="Straight Connector 101"/>
                <p:cNvCxnSpPr/>
                <p:nvPr/>
              </p:nvCxnSpPr>
              <p:spPr>
                <a:xfrm>
                  <a:off x="5967975" y="826602"/>
                  <a:ext cx="0" cy="7204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589176" y="5751247"/>
                <a:ext cx="976746" cy="478994"/>
                <a:chOff x="2589176" y="7580047"/>
                <a:chExt cx="976746" cy="478994"/>
              </a:xfrm>
            </p:grpSpPr>
            <p:sp>
              <p:nvSpPr>
                <p:cNvPr id="93" name="Freeform 92"/>
                <p:cNvSpPr>
                  <a:spLocks noChangeAspect="1"/>
                </p:cNvSpPr>
                <p:nvPr/>
              </p:nvSpPr>
              <p:spPr>
                <a:xfrm>
                  <a:off x="2589176" y="7673559"/>
                  <a:ext cx="976746" cy="357380"/>
                </a:xfrm>
                <a:custGeom>
                  <a:avLst/>
                  <a:gdLst>
                    <a:gd name="connsiteX0" fmla="*/ 0 w 1302328"/>
                    <a:gd name="connsiteY0" fmla="*/ 185562 h 476507"/>
                    <a:gd name="connsiteX1" fmla="*/ 443346 w 1302328"/>
                    <a:gd name="connsiteY1" fmla="*/ 227126 h 476507"/>
                    <a:gd name="connsiteX2" fmla="*/ 678873 w 1302328"/>
                    <a:gd name="connsiteY2" fmla="*/ 74726 h 476507"/>
                    <a:gd name="connsiteX3" fmla="*/ 762000 w 1302328"/>
                    <a:gd name="connsiteY3" fmla="*/ 5453 h 476507"/>
                    <a:gd name="connsiteX4" fmla="*/ 942109 w 1302328"/>
                    <a:gd name="connsiteY4" fmla="*/ 213271 h 476507"/>
                    <a:gd name="connsiteX5" fmla="*/ 1108364 w 1302328"/>
                    <a:gd name="connsiteY5" fmla="*/ 254835 h 476507"/>
                    <a:gd name="connsiteX6" fmla="*/ 1191491 w 1302328"/>
                    <a:gd name="connsiteY6" fmla="*/ 254835 h 476507"/>
                    <a:gd name="connsiteX7" fmla="*/ 1219200 w 1302328"/>
                    <a:gd name="connsiteY7" fmla="*/ 199416 h 476507"/>
                    <a:gd name="connsiteX8" fmla="*/ 1302328 w 1302328"/>
                    <a:gd name="connsiteY8" fmla="*/ 476507 h 4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328" h="476507">
                      <a:moveTo>
                        <a:pt x="0" y="185562"/>
                      </a:moveTo>
                      <a:cubicBezTo>
                        <a:pt x="165100" y="215580"/>
                        <a:pt x="330200" y="245599"/>
                        <a:pt x="443346" y="227126"/>
                      </a:cubicBezTo>
                      <a:cubicBezTo>
                        <a:pt x="556492" y="208653"/>
                        <a:pt x="625764" y="111671"/>
                        <a:pt x="678873" y="74726"/>
                      </a:cubicBezTo>
                      <a:cubicBezTo>
                        <a:pt x="731982" y="37780"/>
                        <a:pt x="718127" y="-17638"/>
                        <a:pt x="762000" y="5453"/>
                      </a:cubicBezTo>
                      <a:cubicBezTo>
                        <a:pt x="805873" y="28544"/>
                        <a:pt x="884382" y="171707"/>
                        <a:pt x="942109" y="213271"/>
                      </a:cubicBezTo>
                      <a:cubicBezTo>
                        <a:pt x="999836" y="254835"/>
                        <a:pt x="1066800" y="247908"/>
                        <a:pt x="1108364" y="254835"/>
                      </a:cubicBezTo>
                      <a:cubicBezTo>
                        <a:pt x="1149928" y="261762"/>
                        <a:pt x="1173018" y="264071"/>
                        <a:pt x="1191491" y="254835"/>
                      </a:cubicBezTo>
                      <a:cubicBezTo>
                        <a:pt x="1209964" y="245599"/>
                        <a:pt x="1200727" y="162471"/>
                        <a:pt x="1219200" y="199416"/>
                      </a:cubicBezTo>
                      <a:cubicBezTo>
                        <a:pt x="1237673" y="236361"/>
                        <a:pt x="1302328" y="476507"/>
                        <a:pt x="1302328" y="4765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119" name="Rectangle 118"/>
                <p:cNvSpPr/>
                <p:nvPr/>
              </p:nvSpPr>
              <p:spPr>
                <a:xfrm>
                  <a:off x="2911976" y="7580047"/>
                  <a:ext cx="536965" cy="478994"/>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sp>
            <p:nvSpPr>
              <p:cNvPr id="76" name="TextBox 75"/>
              <p:cNvSpPr txBox="1"/>
              <p:nvPr/>
            </p:nvSpPr>
            <p:spPr>
              <a:xfrm>
                <a:off x="586394" y="5587474"/>
                <a:ext cx="1543279" cy="1171108"/>
              </a:xfrm>
              <a:prstGeom prst="rect">
                <a:avLst/>
              </a:prstGeom>
              <a:noFill/>
            </p:spPr>
            <p:txBody>
              <a:bodyPr wrap="square" rtlCol="0">
                <a:spAutoFit/>
              </a:bodyPr>
              <a:lstStyle/>
              <a:p>
                <a:pPr algn="ctr"/>
                <a:r>
                  <a:rPr lang="en-US" sz="1310" i="1" dirty="0">
                    <a:latin typeface="Gill Sans" charset="0"/>
                    <a:ea typeface="Gill Sans" charset="0"/>
                    <a:cs typeface="Gill Sans" charset="0"/>
                  </a:rPr>
                  <a:t>Paced</a:t>
                </a:r>
              </a:p>
              <a:p>
                <a:pPr algn="ctr"/>
                <a:r>
                  <a:rPr lang="en-US" sz="1310" dirty="0">
                    <a:latin typeface="Gill Sans" charset="0"/>
                    <a:ea typeface="Gill Sans" charset="0"/>
                    <a:cs typeface="Gill Sans" charset="0"/>
                  </a:rPr>
                  <a:t>Optimised </a:t>
                </a:r>
              </a:p>
              <a:p>
                <a:pPr algn="ctr"/>
                <a:r>
                  <a:rPr lang="en-US" sz="1310" dirty="0">
                    <a:latin typeface="Gill Sans" charset="0"/>
                    <a:ea typeface="Gill Sans" charset="0"/>
                    <a:cs typeface="Gill Sans" charset="0"/>
                  </a:rPr>
                  <a:t>AV delay</a:t>
                </a:r>
              </a:p>
            </p:txBody>
          </p:sp>
          <p:grpSp>
            <p:nvGrpSpPr>
              <p:cNvPr id="19" name="Group 18"/>
              <p:cNvGrpSpPr/>
              <p:nvPr/>
            </p:nvGrpSpPr>
            <p:grpSpPr>
              <a:xfrm>
                <a:off x="4400306" y="5095850"/>
                <a:ext cx="2160000" cy="1872000"/>
                <a:chOff x="4400306" y="5095850"/>
                <a:chExt cx="2160000" cy="1872000"/>
              </a:xfrm>
            </p:grpSpPr>
            <p:sp>
              <p:nvSpPr>
                <p:cNvPr id="70" name="Freeform 69"/>
                <p:cNvSpPr/>
                <p:nvPr/>
              </p:nvSpPr>
              <p:spPr>
                <a:xfrm>
                  <a:off x="4940947" y="5101573"/>
                  <a:ext cx="287634" cy="993610"/>
                </a:xfrm>
                <a:custGeom>
                  <a:avLst/>
                  <a:gdLst>
                    <a:gd name="connsiteX0" fmla="*/ 0 w 415637"/>
                    <a:gd name="connsiteY0" fmla="*/ 0 h 1435787"/>
                    <a:gd name="connsiteX1" fmla="*/ 110837 w 415637"/>
                    <a:gd name="connsiteY1" fmla="*/ 1413163 h 1435787"/>
                    <a:gd name="connsiteX2" fmla="*/ 415637 w 415637"/>
                    <a:gd name="connsiteY2" fmla="*/ 872836 h 1435787"/>
                  </a:gdLst>
                  <a:ahLst/>
                  <a:cxnLst>
                    <a:cxn ang="0">
                      <a:pos x="connsiteX0" y="connsiteY0"/>
                    </a:cxn>
                    <a:cxn ang="0">
                      <a:pos x="connsiteX1" y="connsiteY1"/>
                    </a:cxn>
                    <a:cxn ang="0">
                      <a:pos x="connsiteX2" y="connsiteY2"/>
                    </a:cxn>
                  </a:cxnLst>
                  <a:rect l="l" t="t" r="r" b="b"/>
                  <a:pathLst>
                    <a:path w="415637" h="1435787">
                      <a:moveTo>
                        <a:pt x="0" y="0"/>
                      </a:moveTo>
                      <a:cubicBezTo>
                        <a:pt x="20782" y="633845"/>
                        <a:pt x="41564" y="1267690"/>
                        <a:pt x="110837" y="1413163"/>
                      </a:cubicBezTo>
                      <a:cubicBezTo>
                        <a:pt x="180110" y="1558636"/>
                        <a:pt x="350983" y="958272"/>
                        <a:pt x="415637" y="872836"/>
                      </a:cubicBezTo>
                    </a:path>
                  </a:pathLst>
                </a:custGeom>
                <a:noFill/>
                <a:ln w="31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71" name="Freeform 70"/>
                <p:cNvSpPr/>
                <p:nvPr/>
              </p:nvSpPr>
              <p:spPr>
                <a:xfrm>
                  <a:off x="4841097" y="5096970"/>
                  <a:ext cx="1217649" cy="1610748"/>
                </a:xfrm>
                <a:custGeom>
                  <a:avLst/>
                  <a:gdLst>
                    <a:gd name="connsiteX0" fmla="*/ 0 w 1759528"/>
                    <a:gd name="connsiteY0" fmla="*/ 0 h 2327564"/>
                    <a:gd name="connsiteX1" fmla="*/ 83128 w 1759528"/>
                    <a:gd name="connsiteY1" fmla="*/ 1953491 h 2327564"/>
                    <a:gd name="connsiteX2" fmla="*/ 429491 w 1759528"/>
                    <a:gd name="connsiteY2" fmla="*/ 1828800 h 2327564"/>
                    <a:gd name="connsiteX3" fmla="*/ 1759528 w 1759528"/>
                    <a:gd name="connsiteY3" fmla="*/ 2327564 h 2327564"/>
                  </a:gdLst>
                  <a:ahLst/>
                  <a:cxnLst>
                    <a:cxn ang="0">
                      <a:pos x="connsiteX0" y="connsiteY0"/>
                    </a:cxn>
                    <a:cxn ang="0">
                      <a:pos x="connsiteX1" y="connsiteY1"/>
                    </a:cxn>
                    <a:cxn ang="0">
                      <a:pos x="connsiteX2" y="connsiteY2"/>
                    </a:cxn>
                    <a:cxn ang="0">
                      <a:pos x="connsiteX3" y="connsiteY3"/>
                    </a:cxn>
                  </a:cxnLst>
                  <a:rect l="l" t="t" r="r" b="b"/>
                  <a:pathLst>
                    <a:path w="1759528" h="2327564">
                      <a:moveTo>
                        <a:pt x="0" y="0"/>
                      </a:moveTo>
                      <a:cubicBezTo>
                        <a:pt x="5773" y="824345"/>
                        <a:pt x="11546" y="1648691"/>
                        <a:pt x="83128" y="1953491"/>
                      </a:cubicBezTo>
                      <a:cubicBezTo>
                        <a:pt x="154710" y="2258291"/>
                        <a:pt x="150091" y="1766455"/>
                        <a:pt x="429491" y="1828800"/>
                      </a:cubicBezTo>
                      <a:cubicBezTo>
                        <a:pt x="708891" y="1891145"/>
                        <a:pt x="1759528" y="2327564"/>
                        <a:pt x="1759528" y="2327564"/>
                      </a:cubicBezTo>
                    </a:path>
                  </a:pathLst>
                </a:custGeom>
                <a:noFill/>
                <a:ln w="3175">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79" name="Freeform 78"/>
                <p:cNvSpPr>
                  <a:spLocks/>
                </p:cNvSpPr>
                <p:nvPr/>
              </p:nvSpPr>
              <p:spPr>
                <a:xfrm>
                  <a:off x="4400306" y="5095850"/>
                  <a:ext cx="2160000" cy="1872000"/>
                </a:xfrm>
                <a:custGeom>
                  <a:avLst/>
                  <a:gdLst>
                    <a:gd name="connsiteX0" fmla="*/ 1607182 w 2373834"/>
                    <a:gd name="connsiteY0" fmla="*/ 0 h 1845967"/>
                    <a:gd name="connsiteX1" fmla="*/ 2064382 w 2373834"/>
                    <a:gd name="connsiteY1" fmla="*/ 498763 h 1845967"/>
                    <a:gd name="connsiteX2" fmla="*/ 2161364 w 2373834"/>
                    <a:gd name="connsiteY2" fmla="*/ 775854 h 1845967"/>
                    <a:gd name="connsiteX3" fmla="*/ 2327618 w 2373834"/>
                    <a:gd name="connsiteY3" fmla="*/ 1413163 h 1845967"/>
                    <a:gd name="connsiteX4" fmla="*/ 2355327 w 2373834"/>
                    <a:gd name="connsiteY4" fmla="*/ 1607127 h 1845967"/>
                    <a:gd name="connsiteX5" fmla="*/ 2078236 w 2373834"/>
                    <a:gd name="connsiteY5" fmla="*/ 1773381 h 1845967"/>
                    <a:gd name="connsiteX6" fmla="*/ 1731873 w 2373834"/>
                    <a:gd name="connsiteY6" fmla="*/ 1842654 h 1845967"/>
                    <a:gd name="connsiteX7" fmla="*/ 956018 w 2373834"/>
                    <a:gd name="connsiteY7" fmla="*/ 1676400 h 1845967"/>
                    <a:gd name="connsiteX8" fmla="*/ 457255 w 2373834"/>
                    <a:gd name="connsiteY8" fmla="*/ 1482436 h 1845967"/>
                    <a:gd name="connsiteX9" fmla="*/ 152455 w 2373834"/>
                    <a:gd name="connsiteY9" fmla="*/ 1177636 h 1845967"/>
                    <a:gd name="connsiteX10" fmla="*/ 27764 w 2373834"/>
                    <a:gd name="connsiteY10" fmla="*/ 817418 h 1845967"/>
                    <a:gd name="connsiteX11" fmla="*/ 13909 w 2373834"/>
                    <a:gd name="connsiteY11" fmla="*/ 401781 h 1845967"/>
                    <a:gd name="connsiteX12" fmla="*/ 194018 w 2373834"/>
                    <a:gd name="connsiteY12" fmla="*/ 83127 h 184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834" h="1845967">
                      <a:moveTo>
                        <a:pt x="1607182" y="0"/>
                      </a:moveTo>
                      <a:cubicBezTo>
                        <a:pt x="1789600" y="184727"/>
                        <a:pt x="1972018" y="369454"/>
                        <a:pt x="2064382" y="498763"/>
                      </a:cubicBezTo>
                      <a:cubicBezTo>
                        <a:pt x="2156746" y="628072"/>
                        <a:pt x="2117491" y="623454"/>
                        <a:pt x="2161364" y="775854"/>
                      </a:cubicBezTo>
                      <a:cubicBezTo>
                        <a:pt x="2205237" y="928254"/>
                        <a:pt x="2295291" y="1274618"/>
                        <a:pt x="2327618" y="1413163"/>
                      </a:cubicBezTo>
                      <a:cubicBezTo>
                        <a:pt x="2359945" y="1551708"/>
                        <a:pt x="2396891" y="1547091"/>
                        <a:pt x="2355327" y="1607127"/>
                      </a:cubicBezTo>
                      <a:cubicBezTo>
                        <a:pt x="2313763" y="1667163"/>
                        <a:pt x="2182145" y="1734127"/>
                        <a:pt x="2078236" y="1773381"/>
                      </a:cubicBezTo>
                      <a:cubicBezTo>
                        <a:pt x="1974327" y="1812636"/>
                        <a:pt x="1918909" y="1858818"/>
                        <a:pt x="1731873" y="1842654"/>
                      </a:cubicBezTo>
                      <a:cubicBezTo>
                        <a:pt x="1544837" y="1826490"/>
                        <a:pt x="1168454" y="1736436"/>
                        <a:pt x="956018" y="1676400"/>
                      </a:cubicBezTo>
                      <a:cubicBezTo>
                        <a:pt x="743582" y="1616364"/>
                        <a:pt x="591182" y="1565563"/>
                        <a:pt x="457255" y="1482436"/>
                      </a:cubicBezTo>
                      <a:cubicBezTo>
                        <a:pt x="323328" y="1399309"/>
                        <a:pt x="224037" y="1288472"/>
                        <a:pt x="152455" y="1177636"/>
                      </a:cubicBezTo>
                      <a:cubicBezTo>
                        <a:pt x="80873" y="1066800"/>
                        <a:pt x="50855" y="946727"/>
                        <a:pt x="27764" y="817418"/>
                      </a:cubicBezTo>
                      <a:cubicBezTo>
                        <a:pt x="4673" y="688109"/>
                        <a:pt x="-13800" y="524163"/>
                        <a:pt x="13909" y="401781"/>
                      </a:cubicBezTo>
                      <a:cubicBezTo>
                        <a:pt x="41618" y="279399"/>
                        <a:pt x="194018" y="83127"/>
                        <a:pt x="194018" y="83127"/>
                      </a:cubicBezTo>
                    </a:path>
                  </a:pathLst>
                </a:custGeom>
                <a:noFill/>
                <a:ln w="317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r>
                    <a:rPr lang="sk-SK" sz="1072" dirty="0"/>
                    <a:t>5.2 cm</a:t>
                  </a:r>
                  <a:endParaRPr lang="en-US" sz="1072" dirty="0"/>
                </a:p>
              </p:txBody>
            </p:sp>
            <p:sp>
              <p:nvSpPr>
                <p:cNvPr id="73" name="Freeform 72"/>
                <p:cNvSpPr/>
                <p:nvPr/>
              </p:nvSpPr>
              <p:spPr>
                <a:xfrm>
                  <a:off x="4892921" y="5095850"/>
                  <a:ext cx="346364" cy="1161257"/>
                </a:xfrm>
                <a:custGeom>
                  <a:avLst/>
                  <a:gdLst>
                    <a:gd name="connsiteX0" fmla="*/ 0 w 346364"/>
                    <a:gd name="connsiteY0" fmla="*/ 0 h 1161257"/>
                    <a:gd name="connsiteX1" fmla="*/ 27709 w 346364"/>
                    <a:gd name="connsiteY1" fmla="*/ 1025236 h 1161257"/>
                    <a:gd name="connsiteX2" fmla="*/ 138546 w 346364"/>
                    <a:gd name="connsiteY2" fmla="*/ 1149927 h 1161257"/>
                    <a:gd name="connsiteX3" fmla="*/ 346364 w 346364"/>
                    <a:gd name="connsiteY3" fmla="*/ 1025236 h 1161257"/>
                  </a:gdLst>
                  <a:ahLst/>
                  <a:cxnLst>
                    <a:cxn ang="0">
                      <a:pos x="connsiteX0" y="connsiteY0"/>
                    </a:cxn>
                    <a:cxn ang="0">
                      <a:pos x="connsiteX1" y="connsiteY1"/>
                    </a:cxn>
                    <a:cxn ang="0">
                      <a:pos x="connsiteX2" y="connsiteY2"/>
                    </a:cxn>
                    <a:cxn ang="0">
                      <a:pos x="connsiteX3" y="connsiteY3"/>
                    </a:cxn>
                  </a:cxnLst>
                  <a:rect l="l" t="t" r="r" b="b"/>
                  <a:pathLst>
                    <a:path w="346364" h="1161257">
                      <a:moveTo>
                        <a:pt x="0" y="0"/>
                      </a:moveTo>
                      <a:cubicBezTo>
                        <a:pt x="2309" y="416791"/>
                        <a:pt x="4618" y="833582"/>
                        <a:pt x="27709" y="1025236"/>
                      </a:cubicBezTo>
                      <a:cubicBezTo>
                        <a:pt x="50800" y="1216891"/>
                        <a:pt x="85437" y="1149927"/>
                        <a:pt x="138546" y="1149927"/>
                      </a:cubicBezTo>
                      <a:cubicBezTo>
                        <a:pt x="191655" y="1149927"/>
                        <a:pt x="346364" y="1025236"/>
                        <a:pt x="346364" y="1025236"/>
                      </a:cubicBezTo>
                    </a:path>
                  </a:pathLst>
                </a:custGeom>
                <a:noFill/>
                <a:ln w="254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grpSp>
        </p:grpSp>
        <p:cxnSp>
          <p:nvCxnSpPr>
            <p:cNvPr id="30" name="Straight Arrow Connector 29"/>
            <p:cNvCxnSpPr/>
            <p:nvPr/>
          </p:nvCxnSpPr>
          <p:spPr>
            <a:xfrm>
              <a:off x="6019849" y="1288475"/>
              <a:ext cx="900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94926" y="1689273"/>
              <a:ext cx="11214955" cy="0"/>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793918" y="779558"/>
              <a:ext cx="0" cy="7602443"/>
            </a:xfrm>
            <a:prstGeom prst="line">
              <a:avLst/>
            </a:prstGeom>
            <a:ln w="22225">
              <a:solidFill>
                <a:srgbClr val="C00000">
                  <a:alpha val="30000"/>
                </a:srgbClr>
              </a:solidFill>
              <a:prstDash val="sysDot"/>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94926" y="253000"/>
              <a:ext cx="11152909" cy="1078472"/>
            </a:xfrm>
            <a:prstGeom prst="rect">
              <a:avLst/>
            </a:prstGeom>
            <a:noFill/>
          </p:spPr>
          <p:txBody>
            <a:bodyPr wrap="square" rtlCol="0">
              <a:spAutoFit/>
            </a:bodyPr>
            <a:lstStyle/>
            <a:p>
              <a:r>
                <a:rPr lang="en-US" sz="1786" b="1" dirty="0"/>
                <a:t>Methods to Improve Pathological AV Delay in those with narrow QRS</a:t>
              </a:r>
            </a:p>
          </p:txBody>
        </p:sp>
      </p:grpSp>
      <p:sp>
        <p:nvSpPr>
          <p:cNvPr id="61" name="TextBox 60"/>
          <p:cNvSpPr txBox="1"/>
          <p:nvPr/>
        </p:nvSpPr>
        <p:spPr>
          <a:xfrm>
            <a:off x="5208009" y="1364315"/>
            <a:ext cx="2792992" cy="495520"/>
          </a:xfrm>
          <a:prstGeom prst="rect">
            <a:avLst/>
          </a:prstGeom>
          <a:noFill/>
        </p:spPr>
        <p:txBody>
          <a:bodyPr wrap="square" rtlCol="0">
            <a:spAutoFit/>
          </a:bodyPr>
          <a:lstStyle/>
          <a:p>
            <a:pPr algn="ctr"/>
            <a:r>
              <a:rPr lang="en-US" sz="1310" dirty="0">
                <a:latin typeface="Gill Sans" charset="0"/>
                <a:ea typeface="Gill Sans" charset="0"/>
                <a:cs typeface="Gill Sans" charset="0"/>
              </a:rPr>
              <a:t>Broader QRS </a:t>
            </a:r>
          </a:p>
          <a:p>
            <a:pPr algn="ctr"/>
            <a:r>
              <a:rPr lang="en-US" sz="1310" dirty="0">
                <a:latin typeface="Gill Sans" charset="0"/>
                <a:ea typeface="Gill Sans" charset="0"/>
                <a:cs typeface="Gill Sans" charset="0"/>
              </a:rPr>
              <a:t>Dyssynchronous Ventricular Activation</a:t>
            </a:r>
          </a:p>
        </p:txBody>
      </p:sp>
      <p:sp>
        <p:nvSpPr>
          <p:cNvPr id="64" name="Rectangle 63">
            <a:extLst>
              <a:ext uri="{FF2B5EF4-FFF2-40B4-BE49-F238E27FC236}">
                <a16:creationId xmlns:a16="http://schemas.microsoft.com/office/drawing/2014/main" id="{4137BFCF-494D-8143-AD51-DE32CC726FDC}"/>
              </a:ext>
            </a:extLst>
          </p:cNvPr>
          <p:cNvSpPr/>
          <p:nvPr/>
        </p:nvSpPr>
        <p:spPr>
          <a:xfrm>
            <a:off x="4441590" y="6488668"/>
            <a:ext cx="4757200" cy="369332"/>
          </a:xfrm>
          <a:prstGeom prst="rect">
            <a:avLst/>
          </a:prstGeom>
        </p:spPr>
        <p:txBody>
          <a:bodyPr wrap="none">
            <a:spAutoFit/>
          </a:bodyPr>
          <a:lstStyle/>
          <a:p>
            <a:r>
              <a:rPr lang="en-GB" b="1" dirty="0"/>
              <a:t>Keene et al. ESC Heart Failure (2018) 5:965–976 </a:t>
            </a:r>
          </a:p>
        </p:txBody>
      </p:sp>
    </p:spTree>
    <p:extLst>
      <p:ext uri="{BB962C8B-B14F-4D97-AF65-F5344CB8AC3E}">
        <p14:creationId xmlns:p14="http://schemas.microsoft.com/office/powerpoint/2010/main" val="3649259060"/>
      </p:ext>
    </p:extLst>
  </p:cSld>
  <p:clrMapOvr>
    <a:masterClrMapping/>
  </p:clrMapOvr>
  <p:timing>
    <p:tnLst>
      <p:par>
        <p:cTn id="1" dur="indefinite" restart="never" nodeType="tmRoot">
          <p:childTnLst>
            <p:par>
              <p:cTn id="2"/>
            </p:par>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810" y="1919289"/>
            <a:ext cx="2820591" cy="3484897"/>
          </a:xfrm>
        </p:spPr>
        <p:txBody>
          <a:bodyPr>
            <a:normAutofit/>
          </a:bodyPr>
          <a:lstStyle/>
          <a:p>
            <a:endParaRPr lang="en-GB" dirty="0"/>
          </a:p>
          <a:p>
            <a:endParaRPr lang="en-GB" dirty="0"/>
          </a:p>
        </p:txBody>
      </p:sp>
      <p:sp>
        <p:nvSpPr>
          <p:cNvPr id="9" name="TextBox 8"/>
          <p:cNvSpPr txBox="1"/>
          <p:nvPr/>
        </p:nvSpPr>
        <p:spPr>
          <a:xfrm>
            <a:off x="4343401" y="6601027"/>
            <a:ext cx="5126504" cy="256973"/>
          </a:xfrm>
          <a:prstGeom prst="rect">
            <a:avLst/>
          </a:prstGeom>
        </p:spPr>
        <p:txBody>
          <a:bodyPr/>
          <a:lstStyle/>
          <a:p>
            <a:r>
              <a:rPr lang="en-US" sz="1200" b="1" dirty="0">
                <a:latin typeface="Gill Sans MT" panose="020B0502020104020203" pitchFamily="34" charset="77"/>
              </a:rPr>
              <a:t>JACC: Clinical Electrophysiology, Volume 1, Issue 6, 2015, 582–591</a:t>
            </a:r>
          </a:p>
        </p:txBody>
      </p:sp>
      <p:sp>
        <p:nvSpPr>
          <p:cNvPr id="3" name="Rectangle 2"/>
          <p:cNvSpPr/>
          <p:nvPr/>
        </p:nvSpPr>
        <p:spPr>
          <a:xfrm>
            <a:off x="0" y="70377"/>
            <a:ext cx="9052560" cy="1754326"/>
          </a:xfrm>
          <a:prstGeom prst="rect">
            <a:avLst/>
          </a:prstGeom>
        </p:spPr>
        <p:txBody>
          <a:bodyPr wrap="square">
            <a:spAutoFit/>
          </a:bodyPr>
          <a:lstStyle/>
          <a:p>
            <a:r>
              <a:rPr lang="en-US" sz="3600" b="1" dirty="0">
                <a:latin typeface="Gill Sans" charset="0"/>
                <a:ea typeface="Gill Sans" charset="0"/>
                <a:cs typeface="Gill Sans" charset="0"/>
              </a:rPr>
              <a:t>Results of an </a:t>
            </a:r>
            <a:r>
              <a:rPr lang="en-US" sz="3600" b="1" dirty="0">
                <a:solidFill>
                  <a:srgbClr val="C00000"/>
                </a:solidFill>
                <a:latin typeface="Gill Sans" charset="0"/>
                <a:ea typeface="Gill Sans" charset="0"/>
                <a:cs typeface="Gill Sans" charset="0"/>
              </a:rPr>
              <a:t>Acute</a:t>
            </a:r>
            <a:r>
              <a:rPr lang="en-US" sz="3600" b="1" dirty="0">
                <a:latin typeface="Gill Sans" charset="0"/>
                <a:ea typeface="Gill Sans" charset="0"/>
                <a:cs typeface="Gill Sans" charset="0"/>
              </a:rPr>
              <a:t> Haemodynamic study: His pacing in patients with HF and long PR interval </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5578" t="13358"/>
          <a:stretch/>
        </p:blipFill>
        <p:spPr bwMode="auto">
          <a:xfrm>
            <a:off x="468630" y="3533773"/>
            <a:ext cx="3744845" cy="2340692"/>
          </a:xfrm>
          <a:prstGeom prst="rect">
            <a:avLst/>
          </a:prstGeom>
          <a:noFill/>
          <a:ln>
            <a:noFill/>
          </a:ln>
        </p:spPr>
      </p:pic>
      <p:pic>
        <p:nvPicPr>
          <p:cNvPr id="7" name="Picture 6"/>
          <p:cNvPicPr/>
          <p:nvPr/>
        </p:nvPicPr>
        <p:blipFill rotWithShape="1">
          <a:blip r:embed="rId4" cstate="print"/>
          <a:srcRect r="51407"/>
          <a:stretch/>
        </p:blipFill>
        <p:spPr bwMode="auto">
          <a:xfrm>
            <a:off x="5051561" y="1500709"/>
            <a:ext cx="3631722" cy="3903476"/>
          </a:xfrm>
          <a:prstGeom prst="rect">
            <a:avLst/>
          </a:prstGeom>
          <a:noFill/>
          <a:ln w="9525">
            <a:noFill/>
            <a:miter lim="800000"/>
            <a:headEnd/>
            <a:tailEnd/>
          </a:ln>
        </p:spPr>
      </p:pic>
      <p:pic>
        <p:nvPicPr>
          <p:cNvPr id="6" name="Picture 5"/>
          <p:cNvPicPr>
            <a:picLocks noChangeAspect="1"/>
          </p:cNvPicPr>
          <p:nvPr/>
        </p:nvPicPr>
        <p:blipFill>
          <a:blip r:embed="rId5"/>
          <a:stretch>
            <a:fillRect/>
          </a:stretch>
        </p:blipFill>
        <p:spPr>
          <a:xfrm>
            <a:off x="468630" y="1730117"/>
            <a:ext cx="4057650" cy="1706250"/>
          </a:xfrm>
          <a:prstGeom prst="rect">
            <a:avLst/>
          </a:prstGeom>
        </p:spPr>
      </p:pic>
    </p:spTree>
    <p:extLst>
      <p:ext uri="{BB962C8B-B14F-4D97-AF65-F5344CB8AC3E}">
        <p14:creationId xmlns:p14="http://schemas.microsoft.com/office/powerpoint/2010/main" val="699267213"/>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A316B5A-C448-584B-99BB-063D1343E0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29" t="4001" r="1992" b="21612"/>
          <a:stretch/>
        </p:blipFill>
        <p:spPr bwMode="auto">
          <a:xfrm>
            <a:off x="1529380" y="926992"/>
            <a:ext cx="6373271" cy="5610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Rectangle 14">
            <a:extLst>
              <a:ext uri="{FF2B5EF4-FFF2-40B4-BE49-F238E27FC236}">
                <a16:creationId xmlns:a16="http://schemas.microsoft.com/office/drawing/2014/main" id="{5012D03D-2E55-A047-A488-8694513F1FBD}"/>
              </a:ext>
            </a:extLst>
          </p:cNvPr>
          <p:cNvSpPr/>
          <p:nvPr/>
        </p:nvSpPr>
        <p:spPr>
          <a:xfrm>
            <a:off x="4716015" y="6557918"/>
            <a:ext cx="6032090" cy="300082"/>
          </a:xfrm>
          <a:prstGeom prst="rect">
            <a:avLst/>
          </a:prstGeom>
        </p:spPr>
        <p:txBody>
          <a:bodyPr wrap="square">
            <a:spAutoFit/>
          </a:bodyPr>
          <a:lstStyle/>
          <a:p>
            <a:r>
              <a:rPr lang="en-US" altLang="x-none" sz="1350" b="1" dirty="0">
                <a:ea typeface="Arial Unicode MS" charset="0"/>
                <a:cs typeface="Arial Unicode MS" charset="0"/>
              </a:rPr>
              <a:t>  Block HF - Curtis AB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2013;368:1585-1593.</a:t>
            </a:r>
            <a:endParaRPr lang="en-US" sz="1350" dirty="0"/>
          </a:p>
        </p:txBody>
      </p:sp>
      <p:sp>
        <p:nvSpPr>
          <p:cNvPr id="16" name="Rectangle 15">
            <a:extLst>
              <a:ext uri="{FF2B5EF4-FFF2-40B4-BE49-F238E27FC236}">
                <a16:creationId xmlns:a16="http://schemas.microsoft.com/office/drawing/2014/main" id="{551A9C78-4ACA-6C40-8A4A-669FBF67E3BF}"/>
              </a:ext>
            </a:extLst>
          </p:cNvPr>
          <p:cNvSpPr/>
          <p:nvPr/>
        </p:nvSpPr>
        <p:spPr>
          <a:xfrm>
            <a:off x="1079504" y="2106151"/>
            <a:ext cx="600164" cy="2941129"/>
          </a:xfrm>
          <a:prstGeom prst="rect">
            <a:avLst/>
          </a:prstGeom>
        </p:spPr>
        <p:txBody>
          <a:bodyPr vert="vert270" wrap="square">
            <a:spAutoFit/>
          </a:bodyPr>
          <a:lstStyle/>
          <a:p>
            <a:pPr algn="ctr"/>
            <a:r>
              <a:rPr lang="en-US" altLang="x-none" sz="1350" b="1" dirty="0">
                <a:ea typeface="Arial Unicode MS" charset="0"/>
                <a:cs typeface="Arial Unicode MS" charset="0"/>
              </a:rPr>
              <a:t>Event free rate from the Clinical Components of the Primary Outcome</a:t>
            </a:r>
            <a:endParaRPr lang="en-US" sz="1350" dirty="0"/>
          </a:p>
        </p:txBody>
      </p:sp>
      <p:sp>
        <p:nvSpPr>
          <p:cNvPr id="3" name="TextBox 2">
            <a:extLst>
              <a:ext uri="{FF2B5EF4-FFF2-40B4-BE49-F238E27FC236}">
                <a16:creationId xmlns:a16="http://schemas.microsoft.com/office/drawing/2014/main" id="{980CA572-C376-C649-9014-3867349B755E}"/>
              </a:ext>
            </a:extLst>
          </p:cNvPr>
          <p:cNvSpPr txBox="1"/>
          <p:nvPr/>
        </p:nvSpPr>
        <p:spPr>
          <a:xfrm>
            <a:off x="1379586" y="210336"/>
            <a:ext cx="7385467" cy="1015663"/>
          </a:xfrm>
          <a:prstGeom prst="rect">
            <a:avLst/>
          </a:prstGeom>
          <a:noFill/>
        </p:spPr>
        <p:txBody>
          <a:bodyPr wrap="square" rtlCol="0">
            <a:spAutoFit/>
          </a:bodyPr>
          <a:lstStyle/>
          <a:p>
            <a:pPr algn="ctr"/>
            <a:r>
              <a:rPr lang="en-US" sz="6000" b="1" dirty="0">
                <a:latin typeface="Gill Sans MT" panose="020B0502020104020203" pitchFamily="34" charset="77"/>
              </a:rPr>
              <a:t>RV vs BiV</a:t>
            </a:r>
          </a:p>
        </p:txBody>
      </p:sp>
    </p:spTree>
    <p:extLst>
      <p:ext uri="{BB962C8B-B14F-4D97-AF65-F5344CB8AC3E}">
        <p14:creationId xmlns:p14="http://schemas.microsoft.com/office/powerpoint/2010/main" val="31430805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51641"/>
            <a:ext cx="9144000" cy="1725128"/>
          </a:xfrm>
        </p:spPr>
        <p:txBody>
          <a:bodyPr>
            <a:normAutofit fontScale="92500" lnSpcReduction="10000"/>
          </a:bodyPr>
          <a:lstStyle/>
          <a:p>
            <a:pPr marL="0" indent="0" algn="ctr">
              <a:spcBef>
                <a:spcPts val="0"/>
              </a:spcBef>
              <a:buNone/>
              <a:defRPr/>
            </a:pPr>
            <a:r>
              <a:rPr lang="en-GB" sz="3600" kern="0" dirty="0">
                <a:latin typeface="Gill Sans" charset="0"/>
                <a:ea typeface="Gill Sans" charset="0"/>
                <a:cs typeface="Gill Sans" charset="0"/>
                <a:sym typeface="Arial Rounded MT Bold" pitchFamily="34" charset="0"/>
              </a:rPr>
              <a:t>AV optimisation delivered with direct His bundle pacing, in patients with heart failure, long PR without left bundle branch block: randomised multi-centre clinical outcome study</a:t>
            </a:r>
          </a:p>
          <a:p>
            <a:pPr marL="0" indent="0">
              <a:buNone/>
            </a:pPr>
            <a:endParaRPr lang="en-US" sz="2100" dirty="0">
              <a:latin typeface="Gill Sans" charset="0"/>
              <a:ea typeface="Gill Sans" charset="0"/>
              <a:cs typeface="Gill Sans" charset="0"/>
            </a:endParaRPr>
          </a:p>
          <a:p>
            <a:pPr marL="0" indent="0">
              <a:buNone/>
            </a:pPr>
            <a:endParaRPr lang="en-US" sz="2100" dirty="0">
              <a:latin typeface="Gill Sans" charset="0"/>
              <a:ea typeface="Gill Sans" charset="0"/>
              <a:cs typeface="Gill Sans"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367" y="3538702"/>
            <a:ext cx="4781751" cy="1680466"/>
          </a:xfrm>
          <a:prstGeom prst="rect">
            <a:avLst/>
          </a:prstGeom>
        </p:spPr>
      </p:pic>
      <p:pic>
        <p:nvPicPr>
          <p:cNvPr id="8"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438" y="3577060"/>
            <a:ext cx="1108155" cy="14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
          <p:cNvSpPr txBox="1">
            <a:spLocks/>
          </p:cNvSpPr>
          <p:nvPr/>
        </p:nvSpPr>
        <p:spPr>
          <a:xfrm>
            <a:off x="0" y="1998396"/>
            <a:ext cx="9144000" cy="170894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pPr>
            <a:endParaRPr lang="en-GB" sz="3600" kern="0" dirty="0">
              <a:solidFill>
                <a:srgbClr val="003D81"/>
              </a:solidFill>
              <a:latin typeface="Gill Sans" charset="0"/>
              <a:ea typeface="Gill Sans" charset="0"/>
              <a:cs typeface="Gill Sans" charset="0"/>
              <a:sym typeface="Arial Rounded MT Bold" pitchFamily="34" charset="0"/>
            </a:endParaRPr>
          </a:p>
          <a:p>
            <a:pPr marL="0" indent="0" algn="ctr">
              <a:spcBef>
                <a:spcPts val="0"/>
              </a:spcBef>
              <a:buNone/>
              <a:defRPr/>
            </a:pPr>
            <a:r>
              <a:rPr lang="en-GB" sz="3600" kern="0" dirty="0">
                <a:latin typeface="Gill Sans" charset="0"/>
                <a:ea typeface="Gill Sans" charset="0"/>
                <a:cs typeface="Gill Sans" charset="0"/>
                <a:sym typeface="Arial Rounded MT Bold" pitchFamily="34" charset="0"/>
              </a:rPr>
              <a:t>The </a:t>
            </a:r>
            <a:r>
              <a:rPr lang="en-GB" sz="3600" b="1" kern="0" dirty="0">
                <a:latin typeface="Gill Sans" charset="0"/>
                <a:ea typeface="Gill Sans" charset="0"/>
                <a:cs typeface="Gill Sans" charset="0"/>
                <a:sym typeface="Arial Rounded MT Bold" pitchFamily="34" charset="0"/>
              </a:rPr>
              <a:t>H</a:t>
            </a:r>
            <a:r>
              <a:rPr lang="en-GB" sz="3600" kern="0" dirty="0">
                <a:latin typeface="Gill Sans" charset="0"/>
                <a:ea typeface="Gill Sans" charset="0"/>
                <a:cs typeface="Gill Sans" charset="0"/>
                <a:sym typeface="Arial Rounded MT Bold" pitchFamily="34" charset="0"/>
              </a:rPr>
              <a:t>is </a:t>
            </a:r>
            <a:r>
              <a:rPr lang="en-GB" sz="3600" b="1" kern="0" dirty="0">
                <a:latin typeface="Gill Sans" charset="0"/>
                <a:ea typeface="Gill Sans" charset="0"/>
                <a:cs typeface="Gill Sans" charset="0"/>
                <a:sym typeface="Arial Rounded MT Bold" pitchFamily="34" charset="0"/>
              </a:rPr>
              <a:t>O</a:t>
            </a:r>
            <a:r>
              <a:rPr lang="en-GB" sz="3600" kern="0" dirty="0">
                <a:latin typeface="Gill Sans" charset="0"/>
                <a:ea typeface="Gill Sans" charset="0"/>
                <a:cs typeface="Gill Sans" charset="0"/>
                <a:sym typeface="Arial Rounded MT Bold" pitchFamily="34" charset="0"/>
              </a:rPr>
              <a:t>ptimised </a:t>
            </a:r>
            <a:r>
              <a:rPr lang="en-GB" sz="3600" b="1" kern="0" dirty="0">
                <a:latin typeface="Gill Sans" charset="0"/>
                <a:ea typeface="Gill Sans" charset="0"/>
                <a:cs typeface="Gill Sans" charset="0"/>
                <a:sym typeface="Arial Rounded MT Bold" pitchFamily="34" charset="0"/>
              </a:rPr>
              <a:t>P</a:t>
            </a:r>
            <a:r>
              <a:rPr lang="en-GB" sz="3600" kern="0" dirty="0">
                <a:latin typeface="Gill Sans" charset="0"/>
                <a:ea typeface="Gill Sans" charset="0"/>
                <a:cs typeface="Gill Sans" charset="0"/>
                <a:sym typeface="Arial Rounded MT Bold" pitchFamily="34" charset="0"/>
              </a:rPr>
              <a:t>acing </a:t>
            </a:r>
            <a:r>
              <a:rPr lang="en-GB" sz="3600" b="1" kern="0" dirty="0">
                <a:latin typeface="Gill Sans" charset="0"/>
                <a:ea typeface="Gill Sans" charset="0"/>
                <a:cs typeface="Gill Sans" charset="0"/>
                <a:sym typeface="Arial Rounded MT Bold" pitchFamily="34" charset="0"/>
              </a:rPr>
              <a:t>E</a:t>
            </a:r>
            <a:r>
              <a:rPr lang="en-GB" sz="3600" kern="0" dirty="0">
                <a:latin typeface="Gill Sans" charset="0"/>
                <a:ea typeface="Gill Sans" charset="0"/>
                <a:cs typeface="Gill Sans" charset="0"/>
                <a:sym typeface="Arial Rounded MT Bold" pitchFamily="34" charset="0"/>
              </a:rPr>
              <a:t>valuated </a:t>
            </a:r>
          </a:p>
          <a:p>
            <a:pPr marL="0" indent="0" algn="ctr">
              <a:spcBef>
                <a:spcPts val="0"/>
              </a:spcBef>
              <a:buNone/>
              <a:defRPr/>
            </a:pPr>
            <a:r>
              <a:rPr lang="en-GB" sz="3600" kern="0" dirty="0">
                <a:latin typeface="Gill Sans" charset="0"/>
                <a:ea typeface="Gill Sans" charset="0"/>
                <a:cs typeface="Gill Sans" charset="0"/>
                <a:sym typeface="Arial Rounded MT Bold" pitchFamily="34" charset="0"/>
              </a:rPr>
              <a:t>for </a:t>
            </a:r>
            <a:r>
              <a:rPr lang="en-GB" sz="3600" b="1" kern="0" dirty="0">
                <a:latin typeface="Gill Sans" charset="0"/>
                <a:ea typeface="Gill Sans" charset="0"/>
                <a:cs typeface="Gill Sans" charset="0"/>
                <a:sym typeface="Arial Rounded MT Bold" pitchFamily="34" charset="0"/>
              </a:rPr>
              <a:t>H</a:t>
            </a:r>
            <a:r>
              <a:rPr lang="en-GB" sz="3600" kern="0" dirty="0">
                <a:latin typeface="Gill Sans" charset="0"/>
                <a:ea typeface="Gill Sans" charset="0"/>
                <a:cs typeface="Gill Sans" charset="0"/>
                <a:sym typeface="Arial Rounded MT Bold" pitchFamily="34" charset="0"/>
              </a:rPr>
              <a:t>eart </a:t>
            </a:r>
            <a:r>
              <a:rPr lang="en-GB" sz="3600" b="1" kern="0" dirty="0">
                <a:latin typeface="Gill Sans" charset="0"/>
                <a:ea typeface="Gill Sans" charset="0"/>
                <a:cs typeface="Gill Sans" charset="0"/>
                <a:sym typeface="Arial Rounded MT Bold" pitchFamily="34" charset="0"/>
              </a:rPr>
              <a:t>F</a:t>
            </a:r>
            <a:r>
              <a:rPr lang="en-GB" sz="3600" kern="0" dirty="0">
                <a:latin typeface="Gill Sans" charset="0"/>
                <a:ea typeface="Gill Sans" charset="0"/>
                <a:cs typeface="Gill Sans" charset="0"/>
                <a:sym typeface="Arial Rounded MT Bold" pitchFamily="34" charset="0"/>
              </a:rPr>
              <a:t>ailure Trial</a:t>
            </a:r>
            <a:endParaRPr lang="en-US" sz="3600" dirty="0">
              <a:latin typeface="Gill Sans" charset="0"/>
              <a:ea typeface="Gill Sans" charset="0"/>
              <a:cs typeface="Gill Sans" charset="0"/>
            </a:endParaRPr>
          </a:p>
          <a:p>
            <a:endParaRPr lang="en-US" sz="3600" dirty="0">
              <a:latin typeface="Gill Sans" charset="0"/>
              <a:ea typeface="Gill Sans" charset="0"/>
              <a:cs typeface="Gill Sans" charset="0"/>
            </a:endParaRPr>
          </a:p>
          <a:p>
            <a:pPr marL="0" indent="0">
              <a:buNone/>
            </a:pPr>
            <a:endParaRPr lang="en-US" sz="3600" dirty="0">
              <a:latin typeface="Gill Sans" charset="0"/>
              <a:ea typeface="Gill Sans" charset="0"/>
              <a:cs typeface="Gill Sans" charset="0"/>
            </a:endParaRPr>
          </a:p>
        </p:txBody>
      </p:sp>
    </p:spTree>
    <p:extLst>
      <p:ext uri="{BB962C8B-B14F-4D97-AF65-F5344CB8AC3E}">
        <p14:creationId xmlns:p14="http://schemas.microsoft.com/office/powerpoint/2010/main" val="1682254598"/>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4844" y="972599"/>
            <a:ext cx="4902653" cy="395458"/>
          </a:xfrm>
        </p:spPr>
        <p:txBody>
          <a:bodyPr>
            <a:normAutofit fontScale="90000"/>
          </a:bodyPr>
          <a:lstStyle/>
          <a:p>
            <a:r>
              <a:rPr lang="en-US" b="1" dirty="0">
                <a:solidFill>
                  <a:srgbClr val="002060"/>
                </a:solidFill>
              </a:rPr>
              <a:t>Trial Flow Diagram</a:t>
            </a:r>
          </a:p>
        </p:txBody>
      </p:sp>
      <p:sp>
        <p:nvSpPr>
          <p:cNvPr id="7" name="Content Placeholder 6"/>
          <p:cNvSpPr>
            <a:spLocks noGrp="1"/>
          </p:cNvSpPr>
          <p:nvPr>
            <p:ph idx="1"/>
          </p:nvPr>
        </p:nvSpPr>
        <p:spPr/>
        <p:txBody>
          <a:bodyPr/>
          <a:lstStyle/>
          <a:p>
            <a:endParaRPr lang="en-US"/>
          </a:p>
        </p:txBody>
      </p:sp>
      <p:sp>
        <p:nvSpPr>
          <p:cNvPr id="3" name="Date Placeholder 2"/>
          <p:cNvSpPr>
            <a:spLocks noGrp="1"/>
          </p:cNvSpPr>
          <p:nvPr>
            <p:ph type="dt" sz="half" idx="10"/>
          </p:nvPr>
        </p:nvSpPr>
        <p:spPr>
          <a:xfrm>
            <a:off x="1736272" y="5760120"/>
            <a:ext cx="619913" cy="138238"/>
          </a:xfrm>
        </p:spPr>
        <p:txBody>
          <a:bodyPr/>
          <a:lstStyle/>
          <a:p>
            <a:fld id="{953C80F3-059D-48E1-9342-9E30D05E980D}" type="datetime1">
              <a:rPr lang="en-GB" smtClean="0"/>
              <a:t>26/11/2019</a:t>
            </a:fld>
            <a:endParaRPr lang="en-US" dirty="0"/>
          </a:p>
        </p:txBody>
      </p:sp>
      <p:sp>
        <p:nvSpPr>
          <p:cNvPr id="4" name="Slide Number Placeholder 3"/>
          <p:cNvSpPr>
            <a:spLocks noGrp="1"/>
          </p:cNvSpPr>
          <p:nvPr>
            <p:ph type="sldNum" sz="quarter" idx="12"/>
          </p:nvPr>
        </p:nvSpPr>
        <p:spPr/>
        <p:txBody>
          <a:bodyPr/>
          <a:lstStyle/>
          <a:p>
            <a:fld id="{326B85C8-DE24-9D49-AA67-F0ED7CFF7755}" type="slidenum">
              <a:rPr lang="en-US" smtClean="0"/>
              <a:t>111</a:t>
            </a:fld>
            <a:endParaRPr lang="en-US"/>
          </a:p>
        </p:txBody>
      </p:sp>
      <p:sp>
        <p:nvSpPr>
          <p:cNvPr id="5" name="Content Placeholder 1"/>
          <p:cNvSpPr txBox="1">
            <a:spLocks/>
          </p:cNvSpPr>
          <p:nvPr/>
        </p:nvSpPr>
        <p:spPr>
          <a:xfrm>
            <a:off x="1522810" y="1919289"/>
            <a:ext cx="3129201" cy="348489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100" dirty="0"/>
          </a:p>
        </p:txBody>
      </p:sp>
      <p:sp>
        <p:nvSpPr>
          <p:cNvPr id="6" name="Content Placeholder 1"/>
          <p:cNvSpPr txBox="1">
            <a:spLocks/>
          </p:cNvSpPr>
          <p:nvPr/>
        </p:nvSpPr>
        <p:spPr>
          <a:xfrm>
            <a:off x="2608660" y="2129631"/>
            <a:ext cx="3129201" cy="348489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100" dirty="0"/>
          </a:p>
        </p:txBody>
      </p:sp>
      <p:pic>
        <p:nvPicPr>
          <p:cNvPr id="9" name="Picture 8"/>
          <p:cNvPicPr>
            <a:picLocks noChangeAspect="1"/>
          </p:cNvPicPr>
          <p:nvPr/>
        </p:nvPicPr>
        <p:blipFill>
          <a:blip r:embed="rId3"/>
          <a:stretch>
            <a:fillRect/>
          </a:stretch>
        </p:blipFill>
        <p:spPr>
          <a:xfrm>
            <a:off x="1662585" y="857250"/>
            <a:ext cx="5818830" cy="5143500"/>
          </a:xfrm>
          <a:prstGeom prst="rect">
            <a:avLst/>
          </a:prstGeom>
        </p:spPr>
      </p:pic>
      <p:sp>
        <p:nvSpPr>
          <p:cNvPr id="10" name="Rectangle 9">
            <a:extLst>
              <a:ext uri="{FF2B5EF4-FFF2-40B4-BE49-F238E27FC236}">
                <a16:creationId xmlns:a16="http://schemas.microsoft.com/office/drawing/2014/main" id="{26B0F293-BCA8-A446-ABED-D75C4ED12E03}"/>
              </a:ext>
            </a:extLst>
          </p:cNvPr>
          <p:cNvSpPr/>
          <p:nvPr/>
        </p:nvSpPr>
        <p:spPr>
          <a:xfrm>
            <a:off x="4441590" y="6488668"/>
            <a:ext cx="4757200" cy="369332"/>
          </a:xfrm>
          <a:prstGeom prst="rect">
            <a:avLst/>
          </a:prstGeom>
        </p:spPr>
        <p:txBody>
          <a:bodyPr wrap="none">
            <a:spAutoFit/>
          </a:bodyPr>
          <a:lstStyle/>
          <a:p>
            <a:r>
              <a:rPr lang="en-GB" b="1" dirty="0"/>
              <a:t>Keene et al. ESC Heart Failure (2018) 5:965–976 </a:t>
            </a:r>
          </a:p>
        </p:txBody>
      </p:sp>
    </p:spTree>
    <p:extLst>
      <p:ext uri="{BB962C8B-B14F-4D97-AF65-F5344CB8AC3E}">
        <p14:creationId xmlns:p14="http://schemas.microsoft.com/office/powerpoint/2010/main" val="21616664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EFC4-0BE4-9A4D-A21A-C25536C4CC0B}"/>
              </a:ext>
            </a:extLst>
          </p:cNvPr>
          <p:cNvPicPr>
            <a:picLocks noChangeAspect="1"/>
          </p:cNvPicPr>
          <p:nvPr/>
        </p:nvPicPr>
        <p:blipFill rotWithShape="1">
          <a:blip r:embed="rId3"/>
          <a:srcRect l="5659" t="8000" r="3264" b="27601"/>
          <a:stretch/>
        </p:blipFill>
        <p:spPr>
          <a:xfrm>
            <a:off x="438944" y="1354848"/>
            <a:ext cx="8208912" cy="4968552"/>
          </a:xfrm>
          <a:prstGeom prst="rect">
            <a:avLst/>
          </a:prstGeom>
        </p:spPr>
      </p:pic>
      <p:pic>
        <p:nvPicPr>
          <p:cNvPr id="3" name="Picture 2">
            <a:extLst>
              <a:ext uri="{FF2B5EF4-FFF2-40B4-BE49-F238E27FC236}">
                <a16:creationId xmlns:a16="http://schemas.microsoft.com/office/drawing/2014/main" id="{A4B2E744-33EF-B447-A998-3874432973F7}"/>
              </a:ext>
            </a:extLst>
          </p:cNvPr>
          <p:cNvPicPr>
            <a:picLocks noChangeAspect="1"/>
          </p:cNvPicPr>
          <p:nvPr/>
        </p:nvPicPr>
        <p:blipFill rotWithShape="1">
          <a:blip r:embed="rId3"/>
          <a:srcRect l="2397" t="85757" r="56302" b="10964"/>
          <a:stretch/>
        </p:blipFill>
        <p:spPr>
          <a:xfrm>
            <a:off x="4543400" y="6545312"/>
            <a:ext cx="4600600" cy="312688"/>
          </a:xfrm>
          <a:prstGeom prst="rect">
            <a:avLst/>
          </a:prstGeom>
        </p:spPr>
      </p:pic>
      <p:sp>
        <p:nvSpPr>
          <p:cNvPr id="2" name="TextBox 1">
            <a:extLst>
              <a:ext uri="{FF2B5EF4-FFF2-40B4-BE49-F238E27FC236}">
                <a16:creationId xmlns:a16="http://schemas.microsoft.com/office/drawing/2014/main" id="{FF794836-D16B-DA4F-942D-8E3B592C6626}"/>
              </a:ext>
            </a:extLst>
          </p:cNvPr>
          <p:cNvSpPr txBox="1"/>
          <p:nvPr/>
        </p:nvSpPr>
        <p:spPr>
          <a:xfrm>
            <a:off x="7711752" y="3870655"/>
            <a:ext cx="1872208" cy="369332"/>
          </a:xfrm>
          <a:prstGeom prst="rect">
            <a:avLst/>
          </a:prstGeom>
          <a:noFill/>
        </p:spPr>
        <p:txBody>
          <a:bodyPr wrap="square" rtlCol="0">
            <a:spAutoFit/>
          </a:bodyPr>
          <a:lstStyle/>
          <a:p>
            <a:r>
              <a:rPr lang="en-US" dirty="0"/>
              <a:t>RV pacing</a:t>
            </a:r>
          </a:p>
        </p:txBody>
      </p:sp>
      <p:sp>
        <p:nvSpPr>
          <p:cNvPr id="5" name="TextBox 4">
            <a:extLst>
              <a:ext uri="{FF2B5EF4-FFF2-40B4-BE49-F238E27FC236}">
                <a16:creationId xmlns:a16="http://schemas.microsoft.com/office/drawing/2014/main" id="{03F602F9-2C89-7649-84D0-C9C7C9DBC896}"/>
              </a:ext>
            </a:extLst>
          </p:cNvPr>
          <p:cNvSpPr txBox="1"/>
          <p:nvPr/>
        </p:nvSpPr>
        <p:spPr>
          <a:xfrm>
            <a:off x="7711752" y="3330595"/>
            <a:ext cx="1872208" cy="369332"/>
          </a:xfrm>
          <a:prstGeom prst="rect">
            <a:avLst/>
          </a:prstGeom>
          <a:noFill/>
        </p:spPr>
        <p:txBody>
          <a:bodyPr wrap="square" rtlCol="0">
            <a:spAutoFit/>
          </a:bodyPr>
          <a:lstStyle/>
          <a:p>
            <a:r>
              <a:rPr lang="en-US" dirty="0"/>
              <a:t>His pacing</a:t>
            </a:r>
          </a:p>
        </p:txBody>
      </p:sp>
      <p:sp>
        <p:nvSpPr>
          <p:cNvPr id="6" name="TextBox 5">
            <a:extLst>
              <a:ext uri="{FF2B5EF4-FFF2-40B4-BE49-F238E27FC236}">
                <a16:creationId xmlns:a16="http://schemas.microsoft.com/office/drawing/2014/main" id="{A1930D1C-ED54-A24B-AD01-6E74A7F38EED}"/>
              </a:ext>
            </a:extLst>
          </p:cNvPr>
          <p:cNvSpPr txBox="1"/>
          <p:nvPr/>
        </p:nvSpPr>
        <p:spPr>
          <a:xfrm>
            <a:off x="168165" y="154519"/>
            <a:ext cx="8303173" cy="1200329"/>
          </a:xfrm>
          <a:prstGeom prst="rect">
            <a:avLst/>
          </a:prstGeom>
          <a:noFill/>
        </p:spPr>
        <p:txBody>
          <a:bodyPr wrap="square" rtlCol="0">
            <a:spAutoFit/>
          </a:bodyPr>
          <a:lstStyle/>
          <a:p>
            <a:r>
              <a:rPr lang="en-US" sz="3600" b="1" dirty="0">
                <a:latin typeface="Gill Sans MT" panose="020B0502020104020203" pitchFamily="34" charset="77"/>
              </a:rPr>
              <a:t>Preventing pacing induced cardiomyopathy</a:t>
            </a:r>
          </a:p>
        </p:txBody>
      </p:sp>
    </p:spTree>
    <p:extLst>
      <p:ext uri="{BB962C8B-B14F-4D97-AF65-F5344CB8AC3E}">
        <p14:creationId xmlns:p14="http://schemas.microsoft.com/office/powerpoint/2010/main" val="16671058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0E39B03-841F-9E41-96DE-5F662509A72C}"/>
              </a:ext>
            </a:extLst>
          </p:cNvPr>
          <p:cNvGrpSpPr/>
          <p:nvPr/>
        </p:nvGrpSpPr>
        <p:grpSpPr>
          <a:xfrm>
            <a:off x="3595951" y="2004300"/>
            <a:ext cx="4775226" cy="3139640"/>
            <a:chOff x="4195040" y="2196790"/>
            <a:chExt cx="4775226" cy="3139640"/>
          </a:xfrm>
        </p:grpSpPr>
        <p:pic>
          <p:nvPicPr>
            <p:cNvPr id="12" name="Picture 3">
              <a:extLst>
                <a:ext uri="{FF2B5EF4-FFF2-40B4-BE49-F238E27FC236}">
                  <a16:creationId xmlns:a16="http://schemas.microsoft.com/office/drawing/2014/main" id="{3D4727C5-C8CF-324F-AC91-237C2F1BA7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79" t="7415" r="10115" b="22869"/>
            <a:stretch/>
          </p:blipFill>
          <p:spPr bwMode="auto">
            <a:xfrm>
              <a:off x="4772383" y="2196791"/>
              <a:ext cx="4175268" cy="3139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Right Triangle 13">
              <a:extLst>
                <a:ext uri="{FF2B5EF4-FFF2-40B4-BE49-F238E27FC236}">
                  <a16:creationId xmlns:a16="http://schemas.microsoft.com/office/drawing/2014/main" id="{8C49BDCF-3B58-134B-89E0-E09BD97FF461}"/>
                </a:ext>
              </a:extLst>
            </p:cNvPr>
            <p:cNvSpPr/>
            <p:nvPr/>
          </p:nvSpPr>
          <p:spPr>
            <a:xfrm rot="10800000">
              <a:off x="5152354" y="2391704"/>
              <a:ext cx="3817912" cy="1366479"/>
            </a:xfrm>
            <a:prstGeom prst="rtTriangle">
              <a:avLst/>
            </a:prstGeom>
            <a:solidFill>
              <a:srgbClr val="C00000">
                <a:alpha val="31000"/>
              </a:srgbClr>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313734D-E0A5-114E-9F47-CBDD4922B09C}"/>
                </a:ext>
              </a:extLst>
            </p:cNvPr>
            <p:cNvCxnSpPr>
              <a:cxnSpLocks/>
            </p:cNvCxnSpPr>
            <p:nvPr/>
          </p:nvCxnSpPr>
          <p:spPr>
            <a:xfrm>
              <a:off x="8970266" y="2391705"/>
              <a:ext cx="0" cy="1430487"/>
            </a:xfrm>
            <a:prstGeom prst="line">
              <a:avLst/>
            </a:prstGeom>
            <a:ln w="635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B7DBD65-CD4E-9D47-A3EF-2464845AB078}"/>
                </a:ext>
              </a:extLst>
            </p:cNvPr>
            <p:cNvSpPr txBox="1"/>
            <p:nvPr/>
          </p:nvSpPr>
          <p:spPr>
            <a:xfrm>
              <a:off x="4195040" y="2196790"/>
              <a:ext cx="600164" cy="3139639"/>
            </a:xfrm>
            <a:prstGeom prst="rect">
              <a:avLst/>
            </a:prstGeom>
            <a:solidFill>
              <a:schemeClr val="bg1"/>
            </a:solidFill>
          </p:spPr>
          <p:txBody>
            <a:bodyPr vert="vert270" wrap="square" rtlCol="0">
              <a:spAutoFit/>
            </a:bodyPr>
            <a:lstStyle/>
            <a:p>
              <a:pPr algn="ctr"/>
              <a:r>
                <a:rPr lang="en-US" sz="1350" b="1" dirty="0"/>
                <a:t>Probability of Survival Free</a:t>
              </a:r>
            </a:p>
            <a:p>
              <a:pPr algn="ctr"/>
              <a:r>
                <a:rPr lang="en-US" sz="1350" b="1" dirty="0"/>
                <a:t> of Heart Failure</a:t>
              </a:r>
            </a:p>
          </p:txBody>
        </p:sp>
      </p:grpSp>
      <p:pic>
        <p:nvPicPr>
          <p:cNvPr id="18" name="Picture 17">
            <a:extLst>
              <a:ext uri="{FF2B5EF4-FFF2-40B4-BE49-F238E27FC236}">
                <a16:creationId xmlns:a16="http://schemas.microsoft.com/office/drawing/2014/main" id="{52BEC245-FEDA-2A4D-AFE9-2F8E6F55B4A7}"/>
              </a:ext>
            </a:extLst>
          </p:cNvPr>
          <p:cNvPicPr>
            <a:picLocks noChangeAspect="1"/>
          </p:cNvPicPr>
          <p:nvPr/>
        </p:nvPicPr>
        <p:blipFill rotWithShape="1">
          <a:blip r:embed="rId4"/>
          <a:srcRect l="5959" t="4042" r="87420" b="66919"/>
          <a:stretch/>
        </p:blipFill>
        <p:spPr>
          <a:xfrm>
            <a:off x="824022" y="2369702"/>
            <a:ext cx="2113798" cy="2520000"/>
          </a:xfrm>
          <a:prstGeom prst="rect">
            <a:avLst/>
          </a:prstGeom>
        </p:spPr>
      </p:pic>
    </p:spTree>
    <p:extLst>
      <p:ext uri="{BB962C8B-B14F-4D97-AF65-F5344CB8AC3E}">
        <p14:creationId xmlns:p14="http://schemas.microsoft.com/office/powerpoint/2010/main" val="37353504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954A-9EDE-D840-B3C1-55AB424D7C5F}"/>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9D9E5131-8815-C740-8395-BA974ED764B4}"/>
              </a:ext>
            </a:extLst>
          </p:cNvPr>
          <p:cNvPicPr>
            <a:picLocks noChangeAspect="1"/>
          </p:cNvPicPr>
          <p:nvPr/>
        </p:nvPicPr>
        <p:blipFill rotWithShape="1">
          <a:blip r:embed="rId3"/>
          <a:srcRect l="2023" t="9661" r="8295" b="58438"/>
          <a:stretch/>
        </p:blipFill>
        <p:spPr>
          <a:xfrm>
            <a:off x="63062" y="960955"/>
            <a:ext cx="9017876" cy="1800000"/>
          </a:xfrm>
          <a:prstGeom prst="rect">
            <a:avLst/>
          </a:prstGeom>
        </p:spPr>
      </p:pic>
    </p:spTree>
    <p:extLst>
      <p:ext uri="{BB962C8B-B14F-4D97-AF65-F5344CB8AC3E}">
        <p14:creationId xmlns:p14="http://schemas.microsoft.com/office/powerpoint/2010/main" val="7146101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954A-9EDE-D840-B3C1-55AB424D7C5F}"/>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8F739B55-B97D-A447-BCEF-603B5CBFDBF8}"/>
              </a:ext>
            </a:extLst>
          </p:cNvPr>
          <p:cNvPicPr>
            <a:picLocks noChangeAspect="1"/>
          </p:cNvPicPr>
          <p:nvPr/>
        </p:nvPicPr>
        <p:blipFill>
          <a:blip r:embed="rId3"/>
          <a:stretch>
            <a:fillRect/>
          </a:stretch>
        </p:blipFill>
        <p:spPr>
          <a:xfrm>
            <a:off x="628650" y="3670840"/>
            <a:ext cx="1804645" cy="2520000"/>
          </a:xfrm>
          <a:prstGeom prst="rect">
            <a:avLst/>
          </a:prstGeom>
        </p:spPr>
      </p:pic>
      <p:pic>
        <p:nvPicPr>
          <p:cNvPr id="7" name="Picture 6">
            <a:extLst>
              <a:ext uri="{FF2B5EF4-FFF2-40B4-BE49-F238E27FC236}">
                <a16:creationId xmlns:a16="http://schemas.microsoft.com/office/drawing/2014/main" id="{9D9E5131-8815-C740-8395-BA974ED764B4}"/>
              </a:ext>
            </a:extLst>
          </p:cNvPr>
          <p:cNvPicPr>
            <a:picLocks noChangeAspect="1"/>
          </p:cNvPicPr>
          <p:nvPr/>
        </p:nvPicPr>
        <p:blipFill rotWithShape="1">
          <a:blip r:embed="rId4"/>
          <a:srcRect l="2023" t="9661" r="8295" b="58438"/>
          <a:stretch/>
        </p:blipFill>
        <p:spPr>
          <a:xfrm>
            <a:off x="63062" y="960955"/>
            <a:ext cx="9017876" cy="1800000"/>
          </a:xfrm>
          <a:prstGeom prst="rect">
            <a:avLst/>
          </a:prstGeom>
        </p:spPr>
      </p:pic>
      <p:sp>
        <p:nvSpPr>
          <p:cNvPr id="8" name="Content Placeholder 7">
            <a:extLst>
              <a:ext uri="{FF2B5EF4-FFF2-40B4-BE49-F238E27FC236}">
                <a16:creationId xmlns:a16="http://schemas.microsoft.com/office/drawing/2014/main" id="{5C232B02-F533-8745-976A-F8C3319B09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594845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954A-9EDE-D840-B3C1-55AB424D7C5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0AB76D5-BCDF-8540-A572-F47470891E54}"/>
              </a:ext>
            </a:extLst>
          </p:cNvPr>
          <p:cNvPicPr>
            <a:picLocks noGrp="1" noChangeAspect="1"/>
          </p:cNvPicPr>
          <p:nvPr>
            <p:ph idx="1"/>
          </p:nvPr>
        </p:nvPicPr>
        <p:blipFill rotWithShape="1">
          <a:blip r:embed="rId3"/>
          <a:srcRect l="66392" t="1881" r="23613" b="77173"/>
          <a:stretch/>
        </p:blipFill>
        <p:spPr>
          <a:xfrm>
            <a:off x="3235200" y="3670840"/>
            <a:ext cx="2364447" cy="2520000"/>
          </a:xfrm>
          <a:prstGeom prst="rect">
            <a:avLst/>
          </a:prstGeom>
        </p:spPr>
      </p:pic>
      <p:pic>
        <p:nvPicPr>
          <p:cNvPr id="4" name="Picture 3">
            <a:extLst>
              <a:ext uri="{FF2B5EF4-FFF2-40B4-BE49-F238E27FC236}">
                <a16:creationId xmlns:a16="http://schemas.microsoft.com/office/drawing/2014/main" id="{8F739B55-B97D-A447-BCEF-603B5CBFDBF8}"/>
              </a:ext>
            </a:extLst>
          </p:cNvPr>
          <p:cNvPicPr>
            <a:picLocks noChangeAspect="1"/>
          </p:cNvPicPr>
          <p:nvPr/>
        </p:nvPicPr>
        <p:blipFill>
          <a:blip r:embed="rId4"/>
          <a:stretch>
            <a:fillRect/>
          </a:stretch>
        </p:blipFill>
        <p:spPr>
          <a:xfrm>
            <a:off x="628650" y="3670840"/>
            <a:ext cx="1804645" cy="2520000"/>
          </a:xfrm>
          <a:prstGeom prst="rect">
            <a:avLst/>
          </a:prstGeom>
        </p:spPr>
      </p:pic>
      <p:pic>
        <p:nvPicPr>
          <p:cNvPr id="7" name="Picture 6">
            <a:extLst>
              <a:ext uri="{FF2B5EF4-FFF2-40B4-BE49-F238E27FC236}">
                <a16:creationId xmlns:a16="http://schemas.microsoft.com/office/drawing/2014/main" id="{9D9E5131-8815-C740-8395-BA974ED764B4}"/>
              </a:ext>
            </a:extLst>
          </p:cNvPr>
          <p:cNvPicPr>
            <a:picLocks noChangeAspect="1"/>
          </p:cNvPicPr>
          <p:nvPr/>
        </p:nvPicPr>
        <p:blipFill rotWithShape="1">
          <a:blip r:embed="rId5"/>
          <a:srcRect l="2023" t="9661" r="8295" b="58438"/>
          <a:stretch/>
        </p:blipFill>
        <p:spPr>
          <a:xfrm>
            <a:off x="63062" y="960955"/>
            <a:ext cx="9017876" cy="1800000"/>
          </a:xfrm>
          <a:prstGeom prst="rect">
            <a:avLst/>
          </a:prstGeom>
        </p:spPr>
      </p:pic>
    </p:spTree>
    <p:extLst>
      <p:ext uri="{BB962C8B-B14F-4D97-AF65-F5344CB8AC3E}">
        <p14:creationId xmlns:p14="http://schemas.microsoft.com/office/powerpoint/2010/main" val="19507039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954A-9EDE-D840-B3C1-55AB424D7C5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0AB76D5-BCDF-8540-A572-F47470891E54}"/>
              </a:ext>
            </a:extLst>
          </p:cNvPr>
          <p:cNvPicPr>
            <a:picLocks noGrp="1" noChangeAspect="1"/>
          </p:cNvPicPr>
          <p:nvPr>
            <p:ph idx="1"/>
          </p:nvPr>
        </p:nvPicPr>
        <p:blipFill rotWithShape="1">
          <a:blip r:embed="rId3"/>
          <a:srcRect l="66392" t="1881" r="23613" b="77173"/>
          <a:stretch/>
        </p:blipFill>
        <p:spPr>
          <a:xfrm>
            <a:off x="3235200" y="3670840"/>
            <a:ext cx="2364447" cy="2520000"/>
          </a:xfrm>
          <a:prstGeom prst="rect">
            <a:avLst/>
          </a:prstGeom>
        </p:spPr>
      </p:pic>
      <p:pic>
        <p:nvPicPr>
          <p:cNvPr id="4" name="Picture 3">
            <a:extLst>
              <a:ext uri="{FF2B5EF4-FFF2-40B4-BE49-F238E27FC236}">
                <a16:creationId xmlns:a16="http://schemas.microsoft.com/office/drawing/2014/main" id="{8F739B55-B97D-A447-BCEF-603B5CBFDBF8}"/>
              </a:ext>
            </a:extLst>
          </p:cNvPr>
          <p:cNvPicPr>
            <a:picLocks noChangeAspect="1"/>
          </p:cNvPicPr>
          <p:nvPr/>
        </p:nvPicPr>
        <p:blipFill>
          <a:blip r:embed="rId4"/>
          <a:stretch>
            <a:fillRect/>
          </a:stretch>
        </p:blipFill>
        <p:spPr>
          <a:xfrm>
            <a:off x="628650" y="3670840"/>
            <a:ext cx="1804645" cy="2520000"/>
          </a:xfrm>
          <a:prstGeom prst="rect">
            <a:avLst/>
          </a:prstGeom>
        </p:spPr>
      </p:pic>
      <p:pic>
        <p:nvPicPr>
          <p:cNvPr id="6" name="Picture 5">
            <a:extLst>
              <a:ext uri="{FF2B5EF4-FFF2-40B4-BE49-F238E27FC236}">
                <a16:creationId xmlns:a16="http://schemas.microsoft.com/office/drawing/2014/main" id="{BA62344D-D0A3-D341-9AF6-DF5F98C53494}"/>
              </a:ext>
            </a:extLst>
          </p:cNvPr>
          <p:cNvPicPr>
            <a:picLocks noChangeAspect="1"/>
          </p:cNvPicPr>
          <p:nvPr/>
        </p:nvPicPr>
        <p:blipFill rotWithShape="1">
          <a:blip r:embed="rId5"/>
          <a:srcRect l="5959" t="4042" r="87420" b="66919"/>
          <a:stretch/>
        </p:blipFill>
        <p:spPr>
          <a:xfrm>
            <a:off x="6401552" y="3670840"/>
            <a:ext cx="2113798" cy="2520000"/>
          </a:xfrm>
          <a:prstGeom prst="rect">
            <a:avLst/>
          </a:prstGeom>
        </p:spPr>
      </p:pic>
      <p:pic>
        <p:nvPicPr>
          <p:cNvPr id="7" name="Picture 6">
            <a:extLst>
              <a:ext uri="{FF2B5EF4-FFF2-40B4-BE49-F238E27FC236}">
                <a16:creationId xmlns:a16="http://schemas.microsoft.com/office/drawing/2014/main" id="{9D9E5131-8815-C740-8395-BA974ED764B4}"/>
              </a:ext>
            </a:extLst>
          </p:cNvPr>
          <p:cNvPicPr>
            <a:picLocks noChangeAspect="1"/>
          </p:cNvPicPr>
          <p:nvPr/>
        </p:nvPicPr>
        <p:blipFill rotWithShape="1">
          <a:blip r:embed="rId6"/>
          <a:srcRect l="2023" t="9661" r="8295" b="58438"/>
          <a:stretch/>
        </p:blipFill>
        <p:spPr>
          <a:xfrm>
            <a:off x="63062" y="960955"/>
            <a:ext cx="9017876" cy="1800000"/>
          </a:xfrm>
          <a:prstGeom prst="rect">
            <a:avLst/>
          </a:prstGeom>
        </p:spPr>
      </p:pic>
    </p:spTree>
    <p:extLst>
      <p:ext uri="{BB962C8B-B14F-4D97-AF65-F5344CB8AC3E}">
        <p14:creationId xmlns:p14="http://schemas.microsoft.com/office/powerpoint/2010/main" val="8476279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894258-BC2E-4243-85DE-0D65FFD1A26F}"/>
              </a:ext>
            </a:extLst>
          </p:cNvPr>
          <p:cNvPicPr>
            <a:picLocks noChangeAspect="1"/>
          </p:cNvPicPr>
          <p:nvPr/>
        </p:nvPicPr>
        <p:blipFill>
          <a:blip r:embed="rId3"/>
          <a:stretch>
            <a:fillRect/>
          </a:stretch>
        </p:blipFill>
        <p:spPr>
          <a:xfrm>
            <a:off x="0" y="983074"/>
            <a:ext cx="9144000" cy="4891852"/>
          </a:xfrm>
          <a:prstGeom prst="rect">
            <a:avLst/>
          </a:prstGeom>
        </p:spPr>
      </p:pic>
      <p:sp>
        <p:nvSpPr>
          <p:cNvPr id="3" name="TextBox 2">
            <a:extLst>
              <a:ext uri="{FF2B5EF4-FFF2-40B4-BE49-F238E27FC236}">
                <a16:creationId xmlns:a16="http://schemas.microsoft.com/office/drawing/2014/main" id="{784DEAD7-B1DB-EE47-BA72-018647204A74}"/>
              </a:ext>
            </a:extLst>
          </p:cNvPr>
          <p:cNvSpPr txBox="1"/>
          <p:nvPr/>
        </p:nvSpPr>
        <p:spPr>
          <a:xfrm>
            <a:off x="3408218" y="6463145"/>
            <a:ext cx="5735782" cy="307777"/>
          </a:xfrm>
          <a:prstGeom prst="rect">
            <a:avLst/>
          </a:prstGeom>
          <a:noFill/>
        </p:spPr>
        <p:txBody>
          <a:bodyPr wrap="square" rtlCol="0">
            <a:spAutoFit/>
          </a:bodyPr>
          <a:lstStyle/>
          <a:p>
            <a:r>
              <a:rPr lang="en-US" sz="1400" dirty="0"/>
              <a:t>Ali, Keene, et al. </a:t>
            </a:r>
            <a:r>
              <a:rPr lang="en-GB" sz="1400" dirty="0"/>
              <a:t>Arrhythmia &amp; Electrophysiology Review 2018;7(2):103–10. </a:t>
            </a:r>
            <a:endParaRPr lang="en-US" sz="1400" dirty="0"/>
          </a:p>
        </p:txBody>
      </p:sp>
      <p:sp>
        <p:nvSpPr>
          <p:cNvPr id="4" name="TextBox 3">
            <a:extLst>
              <a:ext uri="{FF2B5EF4-FFF2-40B4-BE49-F238E27FC236}">
                <a16:creationId xmlns:a16="http://schemas.microsoft.com/office/drawing/2014/main" id="{8DB285F4-74FE-8147-A3EF-20F30FEC43DC}"/>
              </a:ext>
            </a:extLst>
          </p:cNvPr>
          <p:cNvSpPr txBox="1"/>
          <p:nvPr/>
        </p:nvSpPr>
        <p:spPr>
          <a:xfrm>
            <a:off x="0" y="10134"/>
            <a:ext cx="7690757" cy="769441"/>
          </a:xfrm>
          <a:prstGeom prst="rect">
            <a:avLst/>
          </a:prstGeom>
          <a:noFill/>
        </p:spPr>
        <p:txBody>
          <a:bodyPr wrap="square" rtlCol="0">
            <a:spAutoFit/>
          </a:bodyPr>
          <a:lstStyle/>
          <a:p>
            <a:r>
              <a:rPr lang="en-US" sz="4400" dirty="0"/>
              <a:t>When to use His pacing?</a:t>
            </a:r>
          </a:p>
        </p:txBody>
      </p:sp>
    </p:spTree>
    <p:extLst>
      <p:ext uri="{BB962C8B-B14F-4D97-AF65-F5344CB8AC3E}">
        <p14:creationId xmlns:p14="http://schemas.microsoft.com/office/powerpoint/2010/main" val="7941178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10443FD5-3EA8-C54C-B7D7-784C6C68CCBB}"/>
              </a:ext>
            </a:extLst>
          </p:cNvPr>
          <p:cNvGrpSpPr/>
          <p:nvPr/>
        </p:nvGrpSpPr>
        <p:grpSpPr>
          <a:xfrm>
            <a:off x="221366" y="468296"/>
            <a:ext cx="3340677" cy="2965873"/>
            <a:chOff x="5803323" y="3723486"/>
            <a:chExt cx="3340677" cy="2965873"/>
          </a:xfrm>
        </p:grpSpPr>
        <p:pic>
          <p:nvPicPr>
            <p:cNvPr id="25" name="Picture 3">
              <a:extLst>
                <a:ext uri="{FF2B5EF4-FFF2-40B4-BE49-F238E27FC236}">
                  <a16:creationId xmlns:a16="http://schemas.microsoft.com/office/drawing/2014/main" id="{A998C5B6-3AC8-6F4F-8528-0DD5A8EEC4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39" t="4001" r="1992" b="21612"/>
            <a:stretch/>
          </p:blipFill>
          <p:spPr bwMode="auto">
            <a:xfrm>
              <a:off x="5803323" y="3747876"/>
              <a:ext cx="3340677" cy="29414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3" name="Straight Connector 32">
              <a:extLst>
                <a:ext uri="{FF2B5EF4-FFF2-40B4-BE49-F238E27FC236}">
                  <a16:creationId xmlns:a16="http://schemas.microsoft.com/office/drawing/2014/main" id="{1BFC3AA1-AE89-5149-9605-DF9844279DEF}"/>
                </a:ext>
              </a:extLst>
            </p:cNvPr>
            <p:cNvCxnSpPr>
              <a:cxnSpLocks/>
            </p:cNvCxnSpPr>
            <p:nvPr/>
          </p:nvCxnSpPr>
          <p:spPr>
            <a:xfrm>
              <a:off x="6106511" y="3843959"/>
              <a:ext cx="2879834" cy="767269"/>
            </a:xfrm>
            <a:prstGeom prst="line">
              <a:avLst/>
            </a:prstGeom>
            <a:ln w="412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620BEB7-FB19-D347-BE90-702B1F348D09}"/>
                </a:ext>
              </a:extLst>
            </p:cNvPr>
            <p:cNvSpPr txBox="1"/>
            <p:nvPr/>
          </p:nvSpPr>
          <p:spPr>
            <a:xfrm>
              <a:off x="6892313" y="3723486"/>
              <a:ext cx="2094032" cy="369332"/>
            </a:xfrm>
            <a:prstGeom prst="rect">
              <a:avLst/>
            </a:prstGeom>
            <a:noFill/>
          </p:spPr>
          <p:txBody>
            <a:bodyPr wrap="square" rtlCol="0">
              <a:spAutoFit/>
            </a:bodyPr>
            <a:lstStyle/>
            <a:p>
              <a:r>
                <a:rPr lang="en-US" dirty="0"/>
                <a:t>His bundle pacing?</a:t>
              </a:r>
            </a:p>
          </p:txBody>
        </p:sp>
      </p:grpSp>
    </p:spTree>
    <p:extLst>
      <p:ext uri="{BB962C8B-B14F-4D97-AF65-F5344CB8AC3E}">
        <p14:creationId xmlns:p14="http://schemas.microsoft.com/office/powerpoint/2010/main" val="1448144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10EE566-A56C-F243-935D-FA8F80119F88}"/>
              </a:ext>
            </a:extLst>
          </p:cNvPr>
          <p:cNvSpPr/>
          <p:nvPr/>
        </p:nvSpPr>
        <p:spPr>
          <a:xfrm>
            <a:off x="0" y="5283881"/>
            <a:ext cx="9144000" cy="15741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76A1725-6CB2-AF45-85B0-89A776414622}"/>
              </a:ext>
            </a:extLst>
          </p:cNvPr>
          <p:cNvSpPr/>
          <p:nvPr/>
        </p:nvSpPr>
        <p:spPr>
          <a:xfrm>
            <a:off x="-45000" y="4964851"/>
            <a:ext cx="4973684" cy="300082"/>
          </a:xfrm>
          <a:prstGeom prst="rect">
            <a:avLst/>
          </a:prstGeom>
        </p:spPr>
        <p:txBody>
          <a:bodyPr wrap="square">
            <a:spAutoFit/>
          </a:bodyPr>
          <a:lstStyle/>
          <a:p>
            <a:r>
              <a:rPr lang="en-US" altLang="x-none" sz="1350" b="1" dirty="0">
                <a:ea typeface="Arial Unicode MS" charset="0"/>
                <a:cs typeface="Arial Unicode MS" charset="0"/>
              </a:rPr>
              <a:t>CARE HF - Cleland JG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2005;352:1539-1549.</a:t>
            </a:r>
            <a:endParaRPr lang="en-US" sz="1350" dirty="0"/>
          </a:p>
        </p:txBody>
      </p:sp>
      <p:sp>
        <p:nvSpPr>
          <p:cNvPr id="5" name="TextBox 4">
            <a:extLst>
              <a:ext uri="{FF2B5EF4-FFF2-40B4-BE49-F238E27FC236}">
                <a16:creationId xmlns:a16="http://schemas.microsoft.com/office/drawing/2014/main" id="{2799E3F0-E0B3-9640-9C65-E9847BCC6CC2}"/>
              </a:ext>
            </a:extLst>
          </p:cNvPr>
          <p:cNvSpPr txBox="1"/>
          <p:nvPr/>
        </p:nvSpPr>
        <p:spPr>
          <a:xfrm>
            <a:off x="-2843" y="1584291"/>
            <a:ext cx="600164" cy="2699686"/>
          </a:xfrm>
          <a:prstGeom prst="rect">
            <a:avLst/>
          </a:prstGeom>
          <a:solidFill>
            <a:schemeClr val="bg1"/>
          </a:solidFill>
        </p:spPr>
        <p:txBody>
          <a:bodyPr vert="vert270" wrap="square" rtlCol="0">
            <a:spAutoFit/>
          </a:bodyPr>
          <a:lstStyle/>
          <a:p>
            <a:pPr algn="ctr"/>
            <a:r>
              <a:rPr lang="en-US" sz="1350" b="1" dirty="0"/>
              <a:t>Percentage of Patients Free of Death From Any Cause</a:t>
            </a:r>
          </a:p>
        </p:txBody>
      </p:sp>
      <p:pic>
        <p:nvPicPr>
          <p:cNvPr id="6" name="Picture 3">
            <a:extLst>
              <a:ext uri="{FF2B5EF4-FFF2-40B4-BE49-F238E27FC236}">
                <a16:creationId xmlns:a16="http://schemas.microsoft.com/office/drawing/2014/main" id="{DD8348EE-BC05-7943-9138-E473CFCC93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67" t="51616" r="5582" b="11909"/>
          <a:stretch/>
        </p:blipFill>
        <p:spPr bwMode="auto">
          <a:xfrm>
            <a:off x="454793" y="1199734"/>
            <a:ext cx="3960440" cy="346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Box 6">
            <a:extLst>
              <a:ext uri="{FF2B5EF4-FFF2-40B4-BE49-F238E27FC236}">
                <a16:creationId xmlns:a16="http://schemas.microsoft.com/office/drawing/2014/main" id="{D890D2B6-A6D1-3D48-B989-03FBECB50D9E}"/>
              </a:ext>
            </a:extLst>
          </p:cNvPr>
          <p:cNvSpPr txBox="1"/>
          <p:nvPr/>
        </p:nvSpPr>
        <p:spPr>
          <a:xfrm>
            <a:off x="384048" y="43525"/>
            <a:ext cx="3794760" cy="1200329"/>
          </a:xfrm>
          <a:prstGeom prst="rect">
            <a:avLst/>
          </a:prstGeom>
          <a:noFill/>
        </p:spPr>
        <p:txBody>
          <a:bodyPr wrap="square" rtlCol="0">
            <a:spAutoFit/>
          </a:bodyPr>
          <a:lstStyle/>
          <a:p>
            <a:pPr algn="ctr"/>
            <a:r>
              <a:rPr lang="en-US" sz="3600" b="1" dirty="0">
                <a:latin typeface="Gill Sans MT" panose="020B0502020104020203" pitchFamily="34" charset="77"/>
              </a:rPr>
              <a:t>BiV is better than LBBB…</a:t>
            </a:r>
          </a:p>
        </p:txBody>
      </p:sp>
      <p:pic>
        <p:nvPicPr>
          <p:cNvPr id="9" name="Picture 3">
            <a:extLst>
              <a:ext uri="{FF2B5EF4-FFF2-40B4-BE49-F238E27FC236}">
                <a16:creationId xmlns:a16="http://schemas.microsoft.com/office/drawing/2014/main" id="{0C0E9778-791C-8942-AC66-0907B0DCB6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829" t="4001" r="1992" b="21612"/>
          <a:stretch/>
        </p:blipFill>
        <p:spPr bwMode="auto">
          <a:xfrm>
            <a:off x="4928684" y="1076979"/>
            <a:ext cx="4005072" cy="3526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Rectangle 9">
            <a:extLst>
              <a:ext uri="{FF2B5EF4-FFF2-40B4-BE49-F238E27FC236}">
                <a16:creationId xmlns:a16="http://schemas.microsoft.com/office/drawing/2014/main" id="{A0A5BC2C-5686-F046-9E65-21BD6F5FD6F1}"/>
              </a:ext>
            </a:extLst>
          </p:cNvPr>
          <p:cNvSpPr/>
          <p:nvPr/>
        </p:nvSpPr>
        <p:spPr>
          <a:xfrm>
            <a:off x="4663440" y="4964851"/>
            <a:ext cx="5378409" cy="300082"/>
          </a:xfrm>
          <a:prstGeom prst="rect">
            <a:avLst/>
          </a:prstGeom>
        </p:spPr>
        <p:txBody>
          <a:bodyPr wrap="square">
            <a:spAutoFit/>
          </a:bodyPr>
          <a:lstStyle/>
          <a:p>
            <a:r>
              <a:rPr lang="en-US" altLang="x-none" sz="1350" b="1" dirty="0">
                <a:ea typeface="Arial Unicode MS" charset="0"/>
                <a:cs typeface="Arial Unicode MS" charset="0"/>
              </a:rPr>
              <a:t>  Block HF - Curtis AB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2013;368:1585-1593.</a:t>
            </a:r>
            <a:endParaRPr lang="en-US" sz="1350" dirty="0"/>
          </a:p>
        </p:txBody>
      </p:sp>
      <p:sp>
        <p:nvSpPr>
          <p:cNvPr id="11" name="Rectangle 10">
            <a:extLst>
              <a:ext uri="{FF2B5EF4-FFF2-40B4-BE49-F238E27FC236}">
                <a16:creationId xmlns:a16="http://schemas.microsoft.com/office/drawing/2014/main" id="{6F969D46-1150-454C-B094-8FBFED90BD15}"/>
              </a:ext>
            </a:extLst>
          </p:cNvPr>
          <p:cNvSpPr/>
          <p:nvPr/>
        </p:nvSpPr>
        <p:spPr>
          <a:xfrm>
            <a:off x="4485978" y="952194"/>
            <a:ext cx="600164" cy="3331783"/>
          </a:xfrm>
          <a:prstGeom prst="rect">
            <a:avLst/>
          </a:prstGeom>
        </p:spPr>
        <p:txBody>
          <a:bodyPr vert="vert270" wrap="square">
            <a:spAutoFit/>
          </a:bodyPr>
          <a:lstStyle/>
          <a:p>
            <a:pPr algn="ctr"/>
            <a:r>
              <a:rPr lang="en-US" altLang="x-none" sz="1350" b="1" dirty="0">
                <a:ea typeface="Arial Unicode MS" charset="0"/>
                <a:cs typeface="Arial Unicode MS" charset="0"/>
              </a:rPr>
              <a:t>Event free rate from the Clinical Components of the Primary Outcome</a:t>
            </a:r>
            <a:endParaRPr lang="en-US" sz="1350" dirty="0"/>
          </a:p>
        </p:txBody>
      </p:sp>
      <p:sp>
        <p:nvSpPr>
          <p:cNvPr id="12" name="TextBox 11">
            <a:extLst>
              <a:ext uri="{FF2B5EF4-FFF2-40B4-BE49-F238E27FC236}">
                <a16:creationId xmlns:a16="http://schemas.microsoft.com/office/drawing/2014/main" id="{73A66B0C-D3CB-8F46-97A0-B30086C76564}"/>
              </a:ext>
            </a:extLst>
          </p:cNvPr>
          <p:cNvSpPr txBox="1"/>
          <p:nvPr/>
        </p:nvSpPr>
        <p:spPr>
          <a:xfrm>
            <a:off x="4872869" y="114970"/>
            <a:ext cx="4094842" cy="1200329"/>
          </a:xfrm>
          <a:prstGeom prst="rect">
            <a:avLst/>
          </a:prstGeom>
          <a:noFill/>
        </p:spPr>
        <p:txBody>
          <a:bodyPr wrap="square" rtlCol="0">
            <a:spAutoFit/>
          </a:bodyPr>
          <a:lstStyle/>
          <a:p>
            <a:pPr algn="ctr"/>
            <a:r>
              <a:rPr lang="en-US" sz="3600" b="1" dirty="0">
                <a:latin typeface="Gill Sans MT" panose="020B0502020104020203" pitchFamily="34" charset="77"/>
              </a:rPr>
              <a:t>BiV is better than RV Pacing…</a:t>
            </a:r>
          </a:p>
        </p:txBody>
      </p:sp>
      <p:pic>
        <p:nvPicPr>
          <p:cNvPr id="13" name="Picture 12">
            <a:extLst>
              <a:ext uri="{FF2B5EF4-FFF2-40B4-BE49-F238E27FC236}">
                <a16:creationId xmlns:a16="http://schemas.microsoft.com/office/drawing/2014/main" id="{ECE2F346-4DE1-524A-87F4-853FA76390E2}"/>
              </a:ext>
            </a:extLst>
          </p:cNvPr>
          <p:cNvPicPr>
            <a:picLocks noChangeAspect="1"/>
          </p:cNvPicPr>
          <p:nvPr/>
        </p:nvPicPr>
        <p:blipFill>
          <a:blip r:embed="rId7"/>
          <a:stretch>
            <a:fillRect/>
          </a:stretch>
        </p:blipFill>
        <p:spPr>
          <a:xfrm>
            <a:off x="1069664" y="5436000"/>
            <a:ext cx="2639074" cy="1422000"/>
          </a:xfrm>
          <a:prstGeom prst="rect">
            <a:avLst/>
          </a:prstGeom>
        </p:spPr>
      </p:pic>
      <p:pic>
        <p:nvPicPr>
          <p:cNvPr id="15" name="media3-163.mp4">
            <a:hlinkClick r:id="" action="ppaction://media"/>
            <a:extLst>
              <a:ext uri="{FF2B5EF4-FFF2-40B4-BE49-F238E27FC236}">
                <a16:creationId xmlns:a16="http://schemas.microsoft.com/office/drawing/2014/main" id="{DA2D21FC-5255-DC4F-9688-C4A469FB65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61673" t="24907" r="11015" b="39695"/>
          <a:stretch/>
        </p:blipFill>
        <p:spPr>
          <a:xfrm>
            <a:off x="5601339" y="5436000"/>
            <a:ext cx="2024757" cy="1419866"/>
          </a:xfrm>
          <a:prstGeom prst="rect">
            <a:avLst/>
          </a:prstGeom>
        </p:spPr>
      </p:pic>
      <p:sp>
        <p:nvSpPr>
          <p:cNvPr id="17" name="Right Arrow 16">
            <a:extLst>
              <a:ext uri="{FF2B5EF4-FFF2-40B4-BE49-F238E27FC236}">
                <a16:creationId xmlns:a16="http://schemas.microsoft.com/office/drawing/2014/main" id="{EACAE110-DD54-FD44-BB0B-813002A8171E}"/>
              </a:ext>
            </a:extLst>
          </p:cNvPr>
          <p:cNvSpPr/>
          <p:nvPr/>
        </p:nvSpPr>
        <p:spPr>
          <a:xfrm>
            <a:off x="4415233" y="5746603"/>
            <a:ext cx="815279" cy="50071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351694"/>
      </p:ext>
    </p:extLst>
  </p:cSld>
  <p:clrMapOvr>
    <a:masterClrMapping/>
  </p:clrMapOvr>
  <p:timing>
    <p:tnLst>
      <p:par>
        <p:cTn id="1" dur="indefinite" restart="never" nodeType="tmRoot">
          <p:childTnLst>
            <p:video>
              <p:cMediaNode vol="80000">
                <p:cTn id="2" fill="hold" display="0">
                  <p:stCondLst>
                    <p:cond delay="indefinite"/>
                  </p:stCondLst>
                </p:cTn>
                <p:tgtEl>
                  <p:spTgt spid="15"/>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FA4DC-FA5E-8E46-8EE4-2C7565368B8F}"/>
              </a:ext>
            </a:extLst>
          </p:cNvPr>
          <p:cNvPicPr>
            <a:picLocks noChangeAspect="1"/>
          </p:cNvPicPr>
          <p:nvPr/>
        </p:nvPicPr>
        <p:blipFill>
          <a:blip r:embed="rId3"/>
          <a:stretch>
            <a:fillRect/>
          </a:stretch>
        </p:blipFill>
        <p:spPr>
          <a:xfrm>
            <a:off x="3904716" y="357638"/>
            <a:ext cx="4805752" cy="2760060"/>
          </a:xfrm>
          <a:prstGeom prst="rect">
            <a:avLst/>
          </a:prstGeom>
        </p:spPr>
      </p:pic>
      <p:sp>
        <p:nvSpPr>
          <p:cNvPr id="7" name="TextBox 6">
            <a:extLst>
              <a:ext uri="{FF2B5EF4-FFF2-40B4-BE49-F238E27FC236}">
                <a16:creationId xmlns:a16="http://schemas.microsoft.com/office/drawing/2014/main" id="{E24A28AC-7E03-5642-ABB9-A0855FD2E41F}"/>
              </a:ext>
            </a:extLst>
          </p:cNvPr>
          <p:cNvSpPr txBox="1"/>
          <p:nvPr/>
        </p:nvSpPr>
        <p:spPr>
          <a:xfrm>
            <a:off x="3904716" y="3130969"/>
            <a:ext cx="3224537" cy="461665"/>
          </a:xfrm>
          <a:prstGeom prst="rect">
            <a:avLst/>
          </a:prstGeom>
          <a:noFill/>
        </p:spPr>
        <p:txBody>
          <a:bodyPr wrap="square" rtlCol="0">
            <a:spAutoFit/>
          </a:bodyPr>
          <a:lstStyle/>
          <a:p>
            <a:r>
              <a:rPr lang="en-US" sz="2400" b="1" dirty="0">
                <a:solidFill>
                  <a:srgbClr val="C00000"/>
                </a:solidFill>
              </a:rPr>
              <a:t>No Contrast Needed</a:t>
            </a:r>
          </a:p>
        </p:txBody>
      </p:sp>
      <p:grpSp>
        <p:nvGrpSpPr>
          <p:cNvPr id="36" name="Group 35">
            <a:extLst>
              <a:ext uri="{FF2B5EF4-FFF2-40B4-BE49-F238E27FC236}">
                <a16:creationId xmlns:a16="http://schemas.microsoft.com/office/drawing/2014/main" id="{10443FD5-3EA8-C54C-B7D7-784C6C68CCBB}"/>
              </a:ext>
            </a:extLst>
          </p:cNvPr>
          <p:cNvGrpSpPr/>
          <p:nvPr/>
        </p:nvGrpSpPr>
        <p:grpSpPr>
          <a:xfrm>
            <a:off x="221366" y="468296"/>
            <a:ext cx="3340677" cy="2965873"/>
            <a:chOff x="5803323" y="3723486"/>
            <a:chExt cx="3340677" cy="2965873"/>
          </a:xfrm>
        </p:grpSpPr>
        <p:pic>
          <p:nvPicPr>
            <p:cNvPr id="25" name="Picture 3">
              <a:extLst>
                <a:ext uri="{FF2B5EF4-FFF2-40B4-BE49-F238E27FC236}">
                  <a16:creationId xmlns:a16="http://schemas.microsoft.com/office/drawing/2014/main" id="{A998C5B6-3AC8-6F4F-8528-0DD5A8EEC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39" t="4001" r="1992" b="21612"/>
            <a:stretch/>
          </p:blipFill>
          <p:spPr bwMode="auto">
            <a:xfrm>
              <a:off x="5803323" y="3747876"/>
              <a:ext cx="3340677" cy="29414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3" name="Straight Connector 32">
              <a:extLst>
                <a:ext uri="{FF2B5EF4-FFF2-40B4-BE49-F238E27FC236}">
                  <a16:creationId xmlns:a16="http://schemas.microsoft.com/office/drawing/2014/main" id="{1BFC3AA1-AE89-5149-9605-DF9844279DEF}"/>
                </a:ext>
              </a:extLst>
            </p:cNvPr>
            <p:cNvCxnSpPr>
              <a:cxnSpLocks/>
            </p:cNvCxnSpPr>
            <p:nvPr/>
          </p:nvCxnSpPr>
          <p:spPr>
            <a:xfrm>
              <a:off x="6106511" y="3843959"/>
              <a:ext cx="2879834" cy="767269"/>
            </a:xfrm>
            <a:prstGeom prst="line">
              <a:avLst/>
            </a:prstGeom>
            <a:ln w="412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620BEB7-FB19-D347-BE90-702B1F348D09}"/>
                </a:ext>
              </a:extLst>
            </p:cNvPr>
            <p:cNvSpPr txBox="1"/>
            <p:nvPr/>
          </p:nvSpPr>
          <p:spPr>
            <a:xfrm>
              <a:off x="6892313" y="3723486"/>
              <a:ext cx="2094032" cy="369332"/>
            </a:xfrm>
            <a:prstGeom prst="rect">
              <a:avLst/>
            </a:prstGeom>
            <a:noFill/>
          </p:spPr>
          <p:txBody>
            <a:bodyPr wrap="square" rtlCol="0">
              <a:spAutoFit/>
            </a:bodyPr>
            <a:lstStyle/>
            <a:p>
              <a:r>
                <a:rPr lang="en-US" dirty="0"/>
                <a:t>His bundle pacing?</a:t>
              </a:r>
            </a:p>
          </p:txBody>
        </p:sp>
      </p:grpSp>
      <p:pic>
        <p:nvPicPr>
          <p:cNvPr id="37" name="Picture 36">
            <a:extLst>
              <a:ext uri="{FF2B5EF4-FFF2-40B4-BE49-F238E27FC236}">
                <a16:creationId xmlns:a16="http://schemas.microsoft.com/office/drawing/2014/main" id="{E803C1E5-CBA2-2647-B6CB-40E47CE4C623}"/>
              </a:ext>
            </a:extLst>
          </p:cNvPr>
          <p:cNvPicPr>
            <a:picLocks noChangeAspect="1"/>
          </p:cNvPicPr>
          <p:nvPr/>
        </p:nvPicPr>
        <p:blipFill rotWithShape="1">
          <a:blip r:embed="rId5"/>
          <a:srcRect l="10917" t="5653" r="4659" b="13540"/>
          <a:stretch/>
        </p:blipFill>
        <p:spPr>
          <a:xfrm>
            <a:off x="7328685" y="1943597"/>
            <a:ext cx="1709520" cy="1649037"/>
          </a:xfrm>
          <a:prstGeom prst="rect">
            <a:avLst/>
          </a:prstGeom>
        </p:spPr>
      </p:pic>
    </p:spTree>
    <p:extLst>
      <p:ext uri="{BB962C8B-B14F-4D97-AF65-F5344CB8AC3E}">
        <p14:creationId xmlns:p14="http://schemas.microsoft.com/office/powerpoint/2010/main" val="33794133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FA4DC-FA5E-8E46-8EE4-2C7565368B8F}"/>
              </a:ext>
            </a:extLst>
          </p:cNvPr>
          <p:cNvPicPr>
            <a:picLocks noChangeAspect="1"/>
          </p:cNvPicPr>
          <p:nvPr/>
        </p:nvPicPr>
        <p:blipFill>
          <a:blip r:embed="rId3"/>
          <a:stretch>
            <a:fillRect/>
          </a:stretch>
        </p:blipFill>
        <p:spPr>
          <a:xfrm>
            <a:off x="3904716" y="357638"/>
            <a:ext cx="4805752" cy="2760060"/>
          </a:xfrm>
          <a:prstGeom prst="rect">
            <a:avLst/>
          </a:prstGeom>
        </p:spPr>
      </p:pic>
      <p:sp>
        <p:nvSpPr>
          <p:cNvPr id="7" name="TextBox 6">
            <a:extLst>
              <a:ext uri="{FF2B5EF4-FFF2-40B4-BE49-F238E27FC236}">
                <a16:creationId xmlns:a16="http://schemas.microsoft.com/office/drawing/2014/main" id="{E24A28AC-7E03-5642-ABB9-A0855FD2E41F}"/>
              </a:ext>
            </a:extLst>
          </p:cNvPr>
          <p:cNvSpPr txBox="1"/>
          <p:nvPr/>
        </p:nvSpPr>
        <p:spPr>
          <a:xfrm>
            <a:off x="3904716" y="3130969"/>
            <a:ext cx="3224537" cy="461665"/>
          </a:xfrm>
          <a:prstGeom prst="rect">
            <a:avLst/>
          </a:prstGeom>
          <a:noFill/>
        </p:spPr>
        <p:txBody>
          <a:bodyPr wrap="square" rtlCol="0">
            <a:spAutoFit/>
          </a:bodyPr>
          <a:lstStyle/>
          <a:p>
            <a:r>
              <a:rPr lang="en-US" sz="2400" b="1" dirty="0">
                <a:solidFill>
                  <a:srgbClr val="C00000"/>
                </a:solidFill>
              </a:rPr>
              <a:t>No Contrast Needed</a:t>
            </a:r>
          </a:p>
        </p:txBody>
      </p:sp>
      <p:pic>
        <p:nvPicPr>
          <p:cNvPr id="8" name="Picture 7">
            <a:extLst>
              <a:ext uri="{FF2B5EF4-FFF2-40B4-BE49-F238E27FC236}">
                <a16:creationId xmlns:a16="http://schemas.microsoft.com/office/drawing/2014/main" id="{66E3FFC2-6F34-6441-BC62-A1407D470CBC}"/>
              </a:ext>
            </a:extLst>
          </p:cNvPr>
          <p:cNvPicPr>
            <a:picLocks noChangeAspect="1"/>
          </p:cNvPicPr>
          <p:nvPr/>
        </p:nvPicPr>
        <p:blipFill rotWithShape="1">
          <a:blip r:embed="rId4"/>
          <a:srcRect l="7908" t="12929" r="10761" b="6865"/>
          <a:stretch/>
        </p:blipFill>
        <p:spPr>
          <a:xfrm>
            <a:off x="84731" y="3638308"/>
            <a:ext cx="2873913" cy="3168028"/>
          </a:xfrm>
          <a:prstGeom prst="rect">
            <a:avLst/>
          </a:prstGeom>
        </p:spPr>
      </p:pic>
      <p:sp>
        <p:nvSpPr>
          <p:cNvPr id="9" name="TextBox 8">
            <a:extLst>
              <a:ext uri="{FF2B5EF4-FFF2-40B4-BE49-F238E27FC236}">
                <a16:creationId xmlns:a16="http://schemas.microsoft.com/office/drawing/2014/main" id="{A9505685-398B-3E46-ABBB-65F5FAF3709F}"/>
              </a:ext>
            </a:extLst>
          </p:cNvPr>
          <p:cNvSpPr txBox="1"/>
          <p:nvPr/>
        </p:nvSpPr>
        <p:spPr>
          <a:xfrm>
            <a:off x="221366" y="5967931"/>
            <a:ext cx="3224537" cy="830997"/>
          </a:xfrm>
          <a:prstGeom prst="rect">
            <a:avLst/>
          </a:prstGeom>
          <a:noFill/>
        </p:spPr>
        <p:txBody>
          <a:bodyPr wrap="square" rtlCol="0">
            <a:spAutoFit/>
          </a:bodyPr>
          <a:lstStyle/>
          <a:p>
            <a:r>
              <a:rPr lang="en-US" sz="2400" b="1" dirty="0">
                <a:solidFill>
                  <a:srgbClr val="C00000"/>
                </a:solidFill>
              </a:rPr>
              <a:t>Less Leads</a:t>
            </a:r>
          </a:p>
          <a:p>
            <a:r>
              <a:rPr lang="en-US" sz="2400" b="1" dirty="0">
                <a:solidFill>
                  <a:srgbClr val="C00000"/>
                </a:solidFill>
              </a:rPr>
              <a:t>Less Complications</a:t>
            </a:r>
          </a:p>
        </p:txBody>
      </p:sp>
      <p:grpSp>
        <p:nvGrpSpPr>
          <p:cNvPr id="36" name="Group 35">
            <a:extLst>
              <a:ext uri="{FF2B5EF4-FFF2-40B4-BE49-F238E27FC236}">
                <a16:creationId xmlns:a16="http://schemas.microsoft.com/office/drawing/2014/main" id="{10443FD5-3EA8-C54C-B7D7-784C6C68CCBB}"/>
              </a:ext>
            </a:extLst>
          </p:cNvPr>
          <p:cNvGrpSpPr/>
          <p:nvPr/>
        </p:nvGrpSpPr>
        <p:grpSpPr>
          <a:xfrm>
            <a:off x="221366" y="468296"/>
            <a:ext cx="3340677" cy="2965873"/>
            <a:chOff x="5803323" y="3723486"/>
            <a:chExt cx="3340677" cy="2965873"/>
          </a:xfrm>
        </p:grpSpPr>
        <p:pic>
          <p:nvPicPr>
            <p:cNvPr id="25" name="Picture 3">
              <a:extLst>
                <a:ext uri="{FF2B5EF4-FFF2-40B4-BE49-F238E27FC236}">
                  <a16:creationId xmlns:a16="http://schemas.microsoft.com/office/drawing/2014/main" id="{A998C5B6-3AC8-6F4F-8528-0DD5A8EEC4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39" t="4001" r="1992" b="21612"/>
            <a:stretch/>
          </p:blipFill>
          <p:spPr bwMode="auto">
            <a:xfrm>
              <a:off x="5803323" y="3747876"/>
              <a:ext cx="3340677" cy="29414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3" name="Straight Connector 32">
              <a:extLst>
                <a:ext uri="{FF2B5EF4-FFF2-40B4-BE49-F238E27FC236}">
                  <a16:creationId xmlns:a16="http://schemas.microsoft.com/office/drawing/2014/main" id="{1BFC3AA1-AE89-5149-9605-DF9844279DEF}"/>
                </a:ext>
              </a:extLst>
            </p:cNvPr>
            <p:cNvCxnSpPr>
              <a:cxnSpLocks/>
            </p:cNvCxnSpPr>
            <p:nvPr/>
          </p:nvCxnSpPr>
          <p:spPr>
            <a:xfrm>
              <a:off x="6106511" y="3843959"/>
              <a:ext cx="2879834" cy="767269"/>
            </a:xfrm>
            <a:prstGeom prst="line">
              <a:avLst/>
            </a:prstGeom>
            <a:ln w="412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620BEB7-FB19-D347-BE90-702B1F348D09}"/>
                </a:ext>
              </a:extLst>
            </p:cNvPr>
            <p:cNvSpPr txBox="1"/>
            <p:nvPr/>
          </p:nvSpPr>
          <p:spPr>
            <a:xfrm>
              <a:off x="6892313" y="3723486"/>
              <a:ext cx="2094032" cy="369332"/>
            </a:xfrm>
            <a:prstGeom prst="rect">
              <a:avLst/>
            </a:prstGeom>
            <a:noFill/>
          </p:spPr>
          <p:txBody>
            <a:bodyPr wrap="square" rtlCol="0">
              <a:spAutoFit/>
            </a:bodyPr>
            <a:lstStyle/>
            <a:p>
              <a:r>
                <a:rPr lang="en-US" dirty="0"/>
                <a:t>His bundle pacing?</a:t>
              </a:r>
            </a:p>
          </p:txBody>
        </p:sp>
      </p:grpSp>
      <p:pic>
        <p:nvPicPr>
          <p:cNvPr id="37" name="Picture 36">
            <a:extLst>
              <a:ext uri="{FF2B5EF4-FFF2-40B4-BE49-F238E27FC236}">
                <a16:creationId xmlns:a16="http://schemas.microsoft.com/office/drawing/2014/main" id="{E803C1E5-CBA2-2647-B6CB-40E47CE4C623}"/>
              </a:ext>
            </a:extLst>
          </p:cNvPr>
          <p:cNvPicPr>
            <a:picLocks noChangeAspect="1"/>
          </p:cNvPicPr>
          <p:nvPr/>
        </p:nvPicPr>
        <p:blipFill rotWithShape="1">
          <a:blip r:embed="rId6"/>
          <a:srcRect l="10917" t="5653" r="4659" b="13540"/>
          <a:stretch/>
        </p:blipFill>
        <p:spPr>
          <a:xfrm>
            <a:off x="7328685" y="1943597"/>
            <a:ext cx="1709520" cy="1649037"/>
          </a:xfrm>
          <a:prstGeom prst="rect">
            <a:avLst/>
          </a:prstGeom>
        </p:spPr>
      </p:pic>
    </p:spTree>
    <p:extLst>
      <p:ext uri="{BB962C8B-B14F-4D97-AF65-F5344CB8AC3E}">
        <p14:creationId xmlns:p14="http://schemas.microsoft.com/office/powerpoint/2010/main" val="25137397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FA4DC-FA5E-8E46-8EE4-2C7565368B8F}"/>
              </a:ext>
            </a:extLst>
          </p:cNvPr>
          <p:cNvPicPr>
            <a:picLocks noChangeAspect="1"/>
          </p:cNvPicPr>
          <p:nvPr/>
        </p:nvPicPr>
        <p:blipFill>
          <a:blip r:embed="rId3"/>
          <a:stretch>
            <a:fillRect/>
          </a:stretch>
        </p:blipFill>
        <p:spPr>
          <a:xfrm>
            <a:off x="3904716" y="357638"/>
            <a:ext cx="4805752" cy="2760060"/>
          </a:xfrm>
          <a:prstGeom prst="rect">
            <a:avLst/>
          </a:prstGeom>
        </p:spPr>
      </p:pic>
      <p:sp>
        <p:nvSpPr>
          <p:cNvPr id="7" name="TextBox 6">
            <a:extLst>
              <a:ext uri="{FF2B5EF4-FFF2-40B4-BE49-F238E27FC236}">
                <a16:creationId xmlns:a16="http://schemas.microsoft.com/office/drawing/2014/main" id="{E24A28AC-7E03-5642-ABB9-A0855FD2E41F}"/>
              </a:ext>
            </a:extLst>
          </p:cNvPr>
          <p:cNvSpPr txBox="1"/>
          <p:nvPr/>
        </p:nvSpPr>
        <p:spPr>
          <a:xfrm>
            <a:off x="3904716" y="3130969"/>
            <a:ext cx="3224537" cy="461665"/>
          </a:xfrm>
          <a:prstGeom prst="rect">
            <a:avLst/>
          </a:prstGeom>
          <a:noFill/>
        </p:spPr>
        <p:txBody>
          <a:bodyPr wrap="square" rtlCol="0">
            <a:spAutoFit/>
          </a:bodyPr>
          <a:lstStyle/>
          <a:p>
            <a:r>
              <a:rPr lang="en-US" sz="2400" b="1" dirty="0">
                <a:solidFill>
                  <a:srgbClr val="C00000"/>
                </a:solidFill>
              </a:rPr>
              <a:t>No Contrast Needed</a:t>
            </a:r>
          </a:p>
        </p:txBody>
      </p:sp>
      <p:pic>
        <p:nvPicPr>
          <p:cNvPr id="8" name="Picture 7">
            <a:extLst>
              <a:ext uri="{FF2B5EF4-FFF2-40B4-BE49-F238E27FC236}">
                <a16:creationId xmlns:a16="http://schemas.microsoft.com/office/drawing/2014/main" id="{66E3FFC2-6F34-6441-BC62-A1407D470CBC}"/>
              </a:ext>
            </a:extLst>
          </p:cNvPr>
          <p:cNvPicPr>
            <a:picLocks noChangeAspect="1"/>
          </p:cNvPicPr>
          <p:nvPr/>
        </p:nvPicPr>
        <p:blipFill rotWithShape="1">
          <a:blip r:embed="rId4"/>
          <a:srcRect l="7908" t="12929" r="10761" b="6865"/>
          <a:stretch/>
        </p:blipFill>
        <p:spPr>
          <a:xfrm>
            <a:off x="84731" y="3638308"/>
            <a:ext cx="2873913" cy="3168028"/>
          </a:xfrm>
          <a:prstGeom prst="rect">
            <a:avLst/>
          </a:prstGeom>
        </p:spPr>
      </p:pic>
      <p:sp>
        <p:nvSpPr>
          <p:cNvPr id="9" name="TextBox 8">
            <a:extLst>
              <a:ext uri="{FF2B5EF4-FFF2-40B4-BE49-F238E27FC236}">
                <a16:creationId xmlns:a16="http://schemas.microsoft.com/office/drawing/2014/main" id="{A9505685-398B-3E46-ABBB-65F5FAF3709F}"/>
              </a:ext>
            </a:extLst>
          </p:cNvPr>
          <p:cNvSpPr txBox="1"/>
          <p:nvPr/>
        </p:nvSpPr>
        <p:spPr>
          <a:xfrm>
            <a:off x="221366" y="5967931"/>
            <a:ext cx="3224537" cy="830997"/>
          </a:xfrm>
          <a:prstGeom prst="rect">
            <a:avLst/>
          </a:prstGeom>
          <a:noFill/>
        </p:spPr>
        <p:txBody>
          <a:bodyPr wrap="square" rtlCol="0">
            <a:spAutoFit/>
          </a:bodyPr>
          <a:lstStyle/>
          <a:p>
            <a:r>
              <a:rPr lang="en-US" sz="2400" b="1" dirty="0">
                <a:solidFill>
                  <a:srgbClr val="C00000"/>
                </a:solidFill>
              </a:rPr>
              <a:t>Less Leads</a:t>
            </a:r>
          </a:p>
          <a:p>
            <a:r>
              <a:rPr lang="en-US" sz="2400" b="1" dirty="0">
                <a:solidFill>
                  <a:srgbClr val="C00000"/>
                </a:solidFill>
              </a:rPr>
              <a:t>Less Complications</a:t>
            </a:r>
          </a:p>
        </p:txBody>
      </p:sp>
      <p:grpSp>
        <p:nvGrpSpPr>
          <p:cNvPr id="24" name="Group 23">
            <a:extLst>
              <a:ext uri="{FF2B5EF4-FFF2-40B4-BE49-F238E27FC236}">
                <a16:creationId xmlns:a16="http://schemas.microsoft.com/office/drawing/2014/main" id="{9B4686F3-F187-2E45-8224-68CD7FDDBE97}"/>
              </a:ext>
            </a:extLst>
          </p:cNvPr>
          <p:cNvGrpSpPr/>
          <p:nvPr/>
        </p:nvGrpSpPr>
        <p:grpSpPr>
          <a:xfrm>
            <a:off x="3095279" y="3638308"/>
            <a:ext cx="2608167" cy="3160620"/>
            <a:chOff x="6010316" y="3697380"/>
            <a:chExt cx="2608167" cy="3160620"/>
          </a:xfrm>
        </p:grpSpPr>
        <p:sp>
          <p:nvSpPr>
            <p:cNvPr id="17" name="Rectangle 16">
              <a:extLst>
                <a:ext uri="{FF2B5EF4-FFF2-40B4-BE49-F238E27FC236}">
                  <a16:creationId xmlns:a16="http://schemas.microsoft.com/office/drawing/2014/main" id="{4D5035F1-6F9B-C140-996D-EC234BBCF0E4}"/>
                </a:ext>
              </a:extLst>
            </p:cNvPr>
            <p:cNvSpPr/>
            <p:nvPr/>
          </p:nvSpPr>
          <p:spPr>
            <a:xfrm>
              <a:off x="6010316" y="3697380"/>
              <a:ext cx="2608167" cy="31606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56130EC-6171-AC45-9209-A5DE4CDF2904}"/>
                </a:ext>
              </a:extLst>
            </p:cNvPr>
            <p:cNvGrpSpPr/>
            <p:nvPr/>
          </p:nvGrpSpPr>
          <p:grpSpPr>
            <a:xfrm>
              <a:off x="6307592" y="3941379"/>
              <a:ext cx="1953986" cy="2119994"/>
              <a:chOff x="6307592" y="3941379"/>
              <a:chExt cx="1953986" cy="2119994"/>
            </a:xfrm>
          </p:grpSpPr>
          <p:sp>
            <p:nvSpPr>
              <p:cNvPr id="10" name="Chord 9">
                <a:extLst>
                  <a:ext uri="{FF2B5EF4-FFF2-40B4-BE49-F238E27FC236}">
                    <a16:creationId xmlns:a16="http://schemas.microsoft.com/office/drawing/2014/main" id="{94AF1E82-FF1F-4B4D-808B-07C3F70EB325}"/>
                  </a:ext>
                </a:extLst>
              </p:cNvPr>
              <p:cNvSpPr/>
              <p:nvPr/>
            </p:nvSpPr>
            <p:spPr>
              <a:xfrm rot="1026215">
                <a:off x="6307592" y="3941379"/>
                <a:ext cx="1028629" cy="2102069"/>
              </a:xfrm>
              <a:prstGeom prst="chord">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a16="http://schemas.microsoft.com/office/drawing/2014/main" id="{2B4A2005-4C6C-1041-9AEB-EEB9C8210067}"/>
                  </a:ext>
                </a:extLst>
              </p:cNvPr>
              <p:cNvSpPr/>
              <p:nvPr/>
            </p:nvSpPr>
            <p:spPr>
              <a:xfrm rot="20684352">
                <a:off x="7232949" y="3959304"/>
                <a:ext cx="1028629" cy="2102069"/>
              </a:xfrm>
              <a:prstGeom prst="chord">
                <a:avLst/>
              </a:prstGeom>
              <a:solidFill>
                <a:schemeClr val="accent1">
                  <a:lumMod val="20000"/>
                  <a:lumOff val="80000"/>
                </a:schemeClr>
              </a:solidFill>
              <a:ln>
                <a:solidFill>
                  <a:schemeClr val="bg1">
                    <a:lumMod val="65000"/>
                  </a:schemeClr>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a:extLst>
                <a:ext uri="{FF2B5EF4-FFF2-40B4-BE49-F238E27FC236}">
                  <a16:creationId xmlns:a16="http://schemas.microsoft.com/office/drawing/2014/main" id="{7A18FC76-C16B-D343-95A1-250686790E4A}"/>
                </a:ext>
              </a:extLst>
            </p:cNvPr>
            <p:cNvCxnSpPr/>
            <p:nvPr/>
          </p:nvCxnSpPr>
          <p:spPr>
            <a:xfrm>
              <a:off x="7272404" y="3752193"/>
              <a:ext cx="0" cy="578069"/>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10B72E-F95D-C04B-A4BF-D1D7F8C6C3D9}"/>
                </a:ext>
              </a:extLst>
            </p:cNvPr>
            <p:cNvCxnSpPr>
              <a:cxnSpLocks/>
            </p:cNvCxnSpPr>
            <p:nvPr/>
          </p:nvCxnSpPr>
          <p:spPr>
            <a:xfrm flipH="1">
              <a:off x="6653047" y="4330262"/>
              <a:ext cx="610609" cy="680076"/>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75D44D-4A56-3A4D-A86C-5DCFC6A30835}"/>
                </a:ext>
              </a:extLst>
            </p:cNvPr>
            <p:cNvCxnSpPr>
              <a:cxnSpLocks/>
            </p:cNvCxnSpPr>
            <p:nvPr/>
          </p:nvCxnSpPr>
          <p:spPr>
            <a:xfrm>
              <a:off x="7277726" y="4324202"/>
              <a:ext cx="674179" cy="699101"/>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E03DBEE3-0405-FC41-9AF9-7AE1069F1CC3}"/>
              </a:ext>
            </a:extLst>
          </p:cNvPr>
          <p:cNvSpPr txBox="1"/>
          <p:nvPr/>
        </p:nvSpPr>
        <p:spPr>
          <a:xfrm>
            <a:off x="3095279" y="6401179"/>
            <a:ext cx="3224537" cy="461665"/>
          </a:xfrm>
          <a:prstGeom prst="rect">
            <a:avLst/>
          </a:prstGeom>
          <a:noFill/>
        </p:spPr>
        <p:txBody>
          <a:bodyPr wrap="square" rtlCol="0">
            <a:spAutoFit/>
          </a:bodyPr>
          <a:lstStyle/>
          <a:p>
            <a:r>
              <a:rPr lang="en-US" sz="2400" b="1" dirty="0">
                <a:solidFill>
                  <a:srgbClr val="C00000"/>
                </a:solidFill>
              </a:rPr>
              <a:t>No phrenic Capture</a:t>
            </a:r>
          </a:p>
        </p:txBody>
      </p:sp>
      <p:grpSp>
        <p:nvGrpSpPr>
          <p:cNvPr id="36" name="Group 35">
            <a:extLst>
              <a:ext uri="{FF2B5EF4-FFF2-40B4-BE49-F238E27FC236}">
                <a16:creationId xmlns:a16="http://schemas.microsoft.com/office/drawing/2014/main" id="{10443FD5-3EA8-C54C-B7D7-784C6C68CCBB}"/>
              </a:ext>
            </a:extLst>
          </p:cNvPr>
          <p:cNvGrpSpPr/>
          <p:nvPr/>
        </p:nvGrpSpPr>
        <p:grpSpPr>
          <a:xfrm>
            <a:off x="221366" y="468296"/>
            <a:ext cx="3340677" cy="2965873"/>
            <a:chOff x="5803323" y="3723486"/>
            <a:chExt cx="3340677" cy="2965873"/>
          </a:xfrm>
        </p:grpSpPr>
        <p:pic>
          <p:nvPicPr>
            <p:cNvPr id="25" name="Picture 3">
              <a:extLst>
                <a:ext uri="{FF2B5EF4-FFF2-40B4-BE49-F238E27FC236}">
                  <a16:creationId xmlns:a16="http://schemas.microsoft.com/office/drawing/2014/main" id="{A998C5B6-3AC8-6F4F-8528-0DD5A8EEC4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39" t="4001" r="1992" b="21612"/>
            <a:stretch/>
          </p:blipFill>
          <p:spPr bwMode="auto">
            <a:xfrm>
              <a:off x="5803323" y="3747876"/>
              <a:ext cx="3340677" cy="29414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3" name="Straight Connector 32">
              <a:extLst>
                <a:ext uri="{FF2B5EF4-FFF2-40B4-BE49-F238E27FC236}">
                  <a16:creationId xmlns:a16="http://schemas.microsoft.com/office/drawing/2014/main" id="{1BFC3AA1-AE89-5149-9605-DF9844279DEF}"/>
                </a:ext>
              </a:extLst>
            </p:cNvPr>
            <p:cNvCxnSpPr>
              <a:cxnSpLocks/>
            </p:cNvCxnSpPr>
            <p:nvPr/>
          </p:nvCxnSpPr>
          <p:spPr>
            <a:xfrm>
              <a:off x="6106511" y="3843959"/>
              <a:ext cx="2879834" cy="767269"/>
            </a:xfrm>
            <a:prstGeom prst="line">
              <a:avLst/>
            </a:prstGeom>
            <a:ln w="412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620BEB7-FB19-D347-BE90-702B1F348D09}"/>
                </a:ext>
              </a:extLst>
            </p:cNvPr>
            <p:cNvSpPr txBox="1"/>
            <p:nvPr/>
          </p:nvSpPr>
          <p:spPr>
            <a:xfrm>
              <a:off x="6892313" y="3723486"/>
              <a:ext cx="2094032" cy="369332"/>
            </a:xfrm>
            <a:prstGeom prst="rect">
              <a:avLst/>
            </a:prstGeom>
            <a:noFill/>
          </p:spPr>
          <p:txBody>
            <a:bodyPr wrap="square" rtlCol="0">
              <a:spAutoFit/>
            </a:bodyPr>
            <a:lstStyle/>
            <a:p>
              <a:r>
                <a:rPr lang="en-US" dirty="0"/>
                <a:t>His bundle pacing?</a:t>
              </a:r>
            </a:p>
          </p:txBody>
        </p:sp>
      </p:grpSp>
      <p:pic>
        <p:nvPicPr>
          <p:cNvPr id="37" name="Picture 36">
            <a:extLst>
              <a:ext uri="{FF2B5EF4-FFF2-40B4-BE49-F238E27FC236}">
                <a16:creationId xmlns:a16="http://schemas.microsoft.com/office/drawing/2014/main" id="{E803C1E5-CBA2-2647-B6CB-40E47CE4C623}"/>
              </a:ext>
            </a:extLst>
          </p:cNvPr>
          <p:cNvPicPr>
            <a:picLocks noChangeAspect="1"/>
          </p:cNvPicPr>
          <p:nvPr/>
        </p:nvPicPr>
        <p:blipFill rotWithShape="1">
          <a:blip r:embed="rId6"/>
          <a:srcRect l="10917" t="5653" r="4659" b="13540"/>
          <a:stretch/>
        </p:blipFill>
        <p:spPr>
          <a:xfrm>
            <a:off x="7328685" y="1943597"/>
            <a:ext cx="1709520" cy="1649037"/>
          </a:xfrm>
          <a:prstGeom prst="rect">
            <a:avLst/>
          </a:prstGeom>
        </p:spPr>
      </p:pic>
      <p:sp>
        <p:nvSpPr>
          <p:cNvPr id="23" name="Block Arc 22">
            <a:extLst>
              <a:ext uri="{FF2B5EF4-FFF2-40B4-BE49-F238E27FC236}">
                <a16:creationId xmlns:a16="http://schemas.microsoft.com/office/drawing/2014/main" id="{00421E72-24EF-0C4A-AD55-7BE51BDC3551}"/>
              </a:ext>
            </a:extLst>
          </p:cNvPr>
          <p:cNvSpPr/>
          <p:nvPr/>
        </p:nvSpPr>
        <p:spPr>
          <a:xfrm>
            <a:off x="3412235" y="5920312"/>
            <a:ext cx="1766492" cy="624050"/>
          </a:xfrm>
          <a:prstGeom prst="blockArc">
            <a:avLst>
              <a:gd name="adj1" fmla="val 9729839"/>
              <a:gd name="adj2" fmla="val 1316717"/>
              <a:gd name="adj3" fmla="val 1879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9886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A24B14-B9A2-104C-9FFA-4FBD3EB0135A}"/>
              </a:ext>
            </a:extLst>
          </p:cNvPr>
          <p:cNvPicPr>
            <a:picLocks noChangeAspect="1"/>
          </p:cNvPicPr>
          <p:nvPr/>
        </p:nvPicPr>
        <p:blipFill>
          <a:blip r:embed="rId3"/>
          <a:stretch>
            <a:fillRect/>
          </a:stretch>
        </p:blipFill>
        <p:spPr>
          <a:xfrm>
            <a:off x="6162613" y="3508098"/>
            <a:ext cx="2638096" cy="2971648"/>
          </a:xfrm>
          <a:prstGeom prst="rect">
            <a:avLst/>
          </a:prstGeom>
        </p:spPr>
      </p:pic>
      <p:pic>
        <p:nvPicPr>
          <p:cNvPr id="5" name="Picture 4">
            <a:extLst>
              <a:ext uri="{FF2B5EF4-FFF2-40B4-BE49-F238E27FC236}">
                <a16:creationId xmlns:a16="http://schemas.microsoft.com/office/drawing/2014/main" id="{AEEFA4DC-FA5E-8E46-8EE4-2C7565368B8F}"/>
              </a:ext>
            </a:extLst>
          </p:cNvPr>
          <p:cNvPicPr>
            <a:picLocks noChangeAspect="1"/>
          </p:cNvPicPr>
          <p:nvPr/>
        </p:nvPicPr>
        <p:blipFill>
          <a:blip r:embed="rId4"/>
          <a:stretch>
            <a:fillRect/>
          </a:stretch>
        </p:blipFill>
        <p:spPr>
          <a:xfrm>
            <a:off x="3904716" y="357638"/>
            <a:ext cx="4805752" cy="2760060"/>
          </a:xfrm>
          <a:prstGeom prst="rect">
            <a:avLst/>
          </a:prstGeom>
        </p:spPr>
      </p:pic>
      <p:sp>
        <p:nvSpPr>
          <p:cNvPr id="6" name="TextBox 5">
            <a:extLst>
              <a:ext uri="{FF2B5EF4-FFF2-40B4-BE49-F238E27FC236}">
                <a16:creationId xmlns:a16="http://schemas.microsoft.com/office/drawing/2014/main" id="{516FB2DD-F1A4-904D-8005-F322AF76E70F}"/>
              </a:ext>
            </a:extLst>
          </p:cNvPr>
          <p:cNvSpPr txBox="1"/>
          <p:nvPr/>
        </p:nvSpPr>
        <p:spPr>
          <a:xfrm>
            <a:off x="6162613" y="6382205"/>
            <a:ext cx="2301765" cy="461665"/>
          </a:xfrm>
          <a:prstGeom prst="rect">
            <a:avLst/>
          </a:prstGeom>
          <a:noFill/>
        </p:spPr>
        <p:txBody>
          <a:bodyPr wrap="square" rtlCol="0">
            <a:spAutoFit/>
          </a:bodyPr>
          <a:lstStyle/>
          <a:p>
            <a:r>
              <a:rPr lang="en-US" sz="2400" b="1" dirty="0">
                <a:solidFill>
                  <a:srgbClr val="C00000"/>
                </a:solidFill>
              </a:rPr>
              <a:t>Less </a:t>
            </a:r>
            <a:r>
              <a:rPr lang="en-US" sz="2400" b="1" dirty="0" err="1">
                <a:solidFill>
                  <a:srgbClr val="C00000"/>
                </a:solidFill>
              </a:rPr>
              <a:t>Fluoro</a:t>
            </a:r>
            <a:r>
              <a:rPr lang="en-US" sz="2400" b="1" dirty="0">
                <a:solidFill>
                  <a:srgbClr val="C00000"/>
                </a:solidFill>
              </a:rPr>
              <a:t> Time</a:t>
            </a:r>
          </a:p>
        </p:txBody>
      </p:sp>
      <p:sp>
        <p:nvSpPr>
          <p:cNvPr id="7" name="TextBox 6">
            <a:extLst>
              <a:ext uri="{FF2B5EF4-FFF2-40B4-BE49-F238E27FC236}">
                <a16:creationId xmlns:a16="http://schemas.microsoft.com/office/drawing/2014/main" id="{E24A28AC-7E03-5642-ABB9-A0855FD2E41F}"/>
              </a:ext>
            </a:extLst>
          </p:cNvPr>
          <p:cNvSpPr txBox="1"/>
          <p:nvPr/>
        </p:nvSpPr>
        <p:spPr>
          <a:xfrm>
            <a:off x="3904716" y="3130969"/>
            <a:ext cx="3224537" cy="461665"/>
          </a:xfrm>
          <a:prstGeom prst="rect">
            <a:avLst/>
          </a:prstGeom>
          <a:noFill/>
        </p:spPr>
        <p:txBody>
          <a:bodyPr wrap="square" rtlCol="0">
            <a:spAutoFit/>
          </a:bodyPr>
          <a:lstStyle/>
          <a:p>
            <a:r>
              <a:rPr lang="en-US" sz="2400" b="1" dirty="0">
                <a:solidFill>
                  <a:srgbClr val="C00000"/>
                </a:solidFill>
              </a:rPr>
              <a:t>No Contrast Needed</a:t>
            </a:r>
          </a:p>
        </p:txBody>
      </p:sp>
      <p:pic>
        <p:nvPicPr>
          <p:cNvPr id="8" name="Picture 7">
            <a:extLst>
              <a:ext uri="{FF2B5EF4-FFF2-40B4-BE49-F238E27FC236}">
                <a16:creationId xmlns:a16="http://schemas.microsoft.com/office/drawing/2014/main" id="{66E3FFC2-6F34-6441-BC62-A1407D470CBC}"/>
              </a:ext>
            </a:extLst>
          </p:cNvPr>
          <p:cNvPicPr>
            <a:picLocks noChangeAspect="1"/>
          </p:cNvPicPr>
          <p:nvPr/>
        </p:nvPicPr>
        <p:blipFill rotWithShape="1">
          <a:blip r:embed="rId5"/>
          <a:srcRect l="7908" t="12929" r="10761" b="6865"/>
          <a:stretch/>
        </p:blipFill>
        <p:spPr>
          <a:xfrm>
            <a:off x="84731" y="3638308"/>
            <a:ext cx="2873913" cy="3168028"/>
          </a:xfrm>
          <a:prstGeom prst="rect">
            <a:avLst/>
          </a:prstGeom>
        </p:spPr>
      </p:pic>
      <p:sp>
        <p:nvSpPr>
          <p:cNvPr id="9" name="TextBox 8">
            <a:extLst>
              <a:ext uri="{FF2B5EF4-FFF2-40B4-BE49-F238E27FC236}">
                <a16:creationId xmlns:a16="http://schemas.microsoft.com/office/drawing/2014/main" id="{A9505685-398B-3E46-ABBB-65F5FAF3709F}"/>
              </a:ext>
            </a:extLst>
          </p:cNvPr>
          <p:cNvSpPr txBox="1"/>
          <p:nvPr/>
        </p:nvSpPr>
        <p:spPr>
          <a:xfrm>
            <a:off x="221366" y="5967931"/>
            <a:ext cx="3224537" cy="830997"/>
          </a:xfrm>
          <a:prstGeom prst="rect">
            <a:avLst/>
          </a:prstGeom>
          <a:noFill/>
        </p:spPr>
        <p:txBody>
          <a:bodyPr wrap="square" rtlCol="0">
            <a:spAutoFit/>
          </a:bodyPr>
          <a:lstStyle/>
          <a:p>
            <a:r>
              <a:rPr lang="en-US" sz="2400" b="1" dirty="0">
                <a:solidFill>
                  <a:srgbClr val="C00000"/>
                </a:solidFill>
              </a:rPr>
              <a:t>Less Leads</a:t>
            </a:r>
          </a:p>
          <a:p>
            <a:r>
              <a:rPr lang="en-US" sz="2400" b="1" dirty="0">
                <a:solidFill>
                  <a:srgbClr val="C00000"/>
                </a:solidFill>
              </a:rPr>
              <a:t>Less Complications</a:t>
            </a:r>
          </a:p>
        </p:txBody>
      </p:sp>
      <p:sp>
        <p:nvSpPr>
          <p:cNvPr id="17" name="Rectangle 16">
            <a:extLst>
              <a:ext uri="{FF2B5EF4-FFF2-40B4-BE49-F238E27FC236}">
                <a16:creationId xmlns:a16="http://schemas.microsoft.com/office/drawing/2014/main" id="{4D5035F1-6F9B-C140-996D-EC234BBCF0E4}"/>
              </a:ext>
            </a:extLst>
          </p:cNvPr>
          <p:cNvSpPr/>
          <p:nvPr/>
        </p:nvSpPr>
        <p:spPr>
          <a:xfrm>
            <a:off x="3095279" y="3638308"/>
            <a:ext cx="2608167" cy="31606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94AF1E82-FF1F-4B4D-808B-07C3F70EB325}"/>
              </a:ext>
            </a:extLst>
          </p:cNvPr>
          <p:cNvSpPr/>
          <p:nvPr/>
        </p:nvSpPr>
        <p:spPr>
          <a:xfrm rot="1026215">
            <a:off x="3392555" y="3882307"/>
            <a:ext cx="1028629" cy="2102069"/>
          </a:xfrm>
          <a:prstGeom prst="chord">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a16="http://schemas.microsoft.com/office/drawing/2014/main" id="{2B4A2005-4C6C-1041-9AEB-EEB9C8210067}"/>
              </a:ext>
            </a:extLst>
          </p:cNvPr>
          <p:cNvSpPr/>
          <p:nvPr/>
        </p:nvSpPr>
        <p:spPr>
          <a:xfrm rot="20684352">
            <a:off x="4317912" y="3900232"/>
            <a:ext cx="1028629" cy="2102069"/>
          </a:xfrm>
          <a:prstGeom prst="chord">
            <a:avLst/>
          </a:prstGeom>
          <a:solidFill>
            <a:schemeClr val="accent1">
              <a:lumMod val="20000"/>
              <a:lumOff val="80000"/>
            </a:schemeClr>
          </a:solidFill>
          <a:ln>
            <a:solidFill>
              <a:schemeClr val="bg1">
                <a:lumMod val="65000"/>
              </a:schemeClr>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BD838944-7C45-CB48-82D8-E24CB5D1517A}"/>
              </a:ext>
            </a:extLst>
          </p:cNvPr>
          <p:cNvSpPr/>
          <p:nvPr/>
        </p:nvSpPr>
        <p:spPr>
          <a:xfrm>
            <a:off x="3423333" y="5777129"/>
            <a:ext cx="1766492" cy="624050"/>
          </a:xfrm>
          <a:prstGeom prst="blockArc">
            <a:avLst>
              <a:gd name="adj1" fmla="val 9729839"/>
              <a:gd name="adj2" fmla="val 1316717"/>
              <a:gd name="adj3" fmla="val 1879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18">
            <a:extLst>
              <a:ext uri="{FF2B5EF4-FFF2-40B4-BE49-F238E27FC236}">
                <a16:creationId xmlns:a16="http://schemas.microsoft.com/office/drawing/2014/main" id="{7A18FC76-C16B-D343-95A1-250686790E4A}"/>
              </a:ext>
            </a:extLst>
          </p:cNvPr>
          <p:cNvCxnSpPr/>
          <p:nvPr/>
        </p:nvCxnSpPr>
        <p:spPr>
          <a:xfrm>
            <a:off x="4357367" y="3693121"/>
            <a:ext cx="0" cy="578069"/>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10B72E-F95D-C04B-A4BF-D1D7F8C6C3D9}"/>
              </a:ext>
            </a:extLst>
          </p:cNvPr>
          <p:cNvCxnSpPr>
            <a:cxnSpLocks/>
          </p:cNvCxnSpPr>
          <p:nvPr/>
        </p:nvCxnSpPr>
        <p:spPr>
          <a:xfrm flipH="1">
            <a:off x="3738010" y="4271190"/>
            <a:ext cx="610609" cy="680076"/>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75D44D-4A56-3A4D-A86C-5DCFC6A30835}"/>
              </a:ext>
            </a:extLst>
          </p:cNvPr>
          <p:cNvCxnSpPr>
            <a:cxnSpLocks/>
          </p:cNvCxnSpPr>
          <p:nvPr/>
        </p:nvCxnSpPr>
        <p:spPr>
          <a:xfrm>
            <a:off x="4362689" y="4265130"/>
            <a:ext cx="674179" cy="699101"/>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3DBEE3-0405-FC41-9AF9-7AE1069F1CC3}"/>
              </a:ext>
            </a:extLst>
          </p:cNvPr>
          <p:cNvSpPr txBox="1"/>
          <p:nvPr/>
        </p:nvSpPr>
        <p:spPr>
          <a:xfrm>
            <a:off x="3095279" y="6401179"/>
            <a:ext cx="3224537" cy="461665"/>
          </a:xfrm>
          <a:prstGeom prst="rect">
            <a:avLst/>
          </a:prstGeom>
          <a:noFill/>
        </p:spPr>
        <p:txBody>
          <a:bodyPr wrap="square" rtlCol="0">
            <a:spAutoFit/>
          </a:bodyPr>
          <a:lstStyle/>
          <a:p>
            <a:r>
              <a:rPr lang="en-US" sz="2400" b="1" dirty="0">
                <a:solidFill>
                  <a:srgbClr val="C00000"/>
                </a:solidFill>
              </a:rPr>
              <a:t>No phrenic Capture</a:t>
            </a:r>
          </a:p>
        </p:txBody>
      </p:sp>
      <p:grpSp>
        <p:nvGrpSpPr>
          <p:cNvPr id="36" name="Group 35">
            <a:extLst>
              <a:ext uri="{FF2B5EF4-FFF2-40B4-BE49-F238E27FC236}">
                <a16:creationId xmlns:a16="http://schemas.microsoft.com/office/drawing/2014/main" id="{10443FD5-3EA8-C54C-B7D7-784C6C68CCBB}"/>
              </a:ext>
            </a:extLst>
          </p:cNvPr>
          <p:cNvGrpSpPr/>
          <p:nvPr/>
        </p:nvGrpSpPr>
        <p:grpSpPr>
          <a:xfrm>
            <a:off x="221366" y="468296"/>
            <a:ext cx="3340677" cy="2965873"/>
            <a:chOff x="5803323" y="3723486"/>
            <a:chExt cx="3340677" cy="2965873"/>
          </a:xfrm>
        </p:grpSpPr>
        <p:pic>
          <p:nvPicPr>
            <p:cNvPr id="25" name="Picture 3">
              <a:extLst>
                <a:ext uri="{FF2B5EF4-FFF2-40B4-BE49-F238E27FC236}">
                  <a16:creationId xmlns:a16="http://schemas.microsoft.com/office/drawing/2014/main" id="{A998C5B6-3AC8-6F4F-8528-0DD5A8EEC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839" t="4001" r="1992" b="21612"/>
            <a:stretch/>
          </p:blipFill>
          <p:spPr bwMode="auto">
            <a:xfrm>
              <a:off x="5803323" y="3747876"/>
              <a:ext cx="3340677" cy="29414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3" name="Straight Connector 32">
              <a:extLst>
                <a:ext uri="{FF2B5EF4-FFF2-40B4-BE49-F238E27FC236}">
                  <a16:creationId xmlns:a16="http://schemas.microsoft.com/office/drawing/2014/main" id="{1BFC3AA1-AE89-5149-9605-DF9844279DEF}"/>
                </a:ext>
              </a:extLst>
            </p:cNvPr>
            <p:cNvCxnSpPr>
              <a:cxnSpLocks/>
            </p:cNvCxnSpPr>
            <p:nvPr/>
          </p:nvCxnSpPr>
          <p:spPr>
            <a:xfrm>
              <a:off x="6106511" y="3843959"/>
              <a:ext cx="2879834" cy="767269"/>
            </a:xfrm>
            <a:prstGeom prst="line">
              <a:avLst/>
            </a:prstGeom>
            <a:ln w="412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620BEB7-FB19-D347-BE90-702B1F348D09}"/>
                </a:ext>
              </a:extLst>
            </p:cNvPr>
            <p:cNvSpPr txBox="1"/>
            <p:nvPr/>
          </p:nvSpPr>
          <p:spPr>
            <a:xfrm>
              <a:off x="6892313" y="3723486"/>
              <a:ext cx="2094032" cy="369332"/>
            </a:xfrm>
            <a:prstGeom prst="rect">
              <a:avLst/>
            </a:prstGeom>
            <a:noFill/>
          </p:spPr>
          <p:txBody>
            <a:bodyPr wrap="square" rtlCol="0">
              <a:spAutoFit/>
            </a:bodyPr>
            <a:lstStyle/>
            <a:p>
              <a:r>
                <a:rPr lang="en-US" dirty="0"/>
                <a:t>His bundle pacing?</a:t>
              </a:r>
            </a:p>
          </p:txBody>
        </p:sp>
      </p:grpSp>
      <p:pic>
        <p:nvPicPr>
          <p:cNvPr id="37" name="Picture 36">
            <a:extLst>
              <a:ext uri="{FF2B5EF4-FFF2-40B4-BE49-F238E27FC236}">
                <a16:creationId xmlns:a16="http://schemas.microsoft.com/office/drawing/2014/main" id="{E803C1E5-CBA2-2647-B6CB-40E47CE4C623}"/>
              </a:ext>
            </a:extLst>
          </p:cNvPr>
          <p:cNvPicPr>
            <a:picLocks noChangeAspect="1"/>
          </p:cNvPicPr>
          <p:nvPr/>
        </p:nvPicPr>
        <p:blipFill rotWithShape="1">
          <a:blip r:embed="rId7"/>
          <a:srcRect l="10917" t="5653" r="4659" b="13540"/>
          <a:stretch/>
        </p:blipFill>
        <p:spPr>
          <a:xfrm>
            <a:off x="7328685" y="1943597"/>
            <a:ext cx="1709520" cy="1649037"/>
          </a:xfrm>
          <a:prstGeom prst="rect">
            <a:avLst/>
          </a:prstGeom>
        </p:spPr>
      </p:pic>
    </p:spTree>
    <p:extLst>
      <p:ext uri="{BB962C8B-B14F-4D97-AF65-F5344CB8AC3E}">
        <p14:creationId xmlns:p14="http://schemas.microsoft.com/office/powerpoint/2010/main" val="386480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A24B14-B9A2-104C-9FFA-4FBD3EB0135A}"/>
              </a:ext>
            </a:extLst>
          </p:cNvPr>
          <p:cNvPicPr>
            <a:picLocks noChangeAspect="1"/>
          </p:cNvPicPr>
          <p:nvPr/>
        </p:nvPicPr>
        <p:blipFill>
          <a:blip r:embed="rId3"/>
          <a:stretch>
            <a:fillRect/>
          </a:stretch>
        </p:blipFill>
        <p:spPr>
          <a:xfrm>
            <a:off x="6162613" y="3508098"/>
            <a:ext cx="2638096" cy="2971648"/>
          </a:xfrm>
          <a:prstGeom prst="rect">
            <a:avLst/>
          </a:prstGeom>
        </p:spPr>
      </p:pic>
      <p:pic>
        <p:nvPicPr>
          <p:cNvPr id="5" name="Picture 4">
            <a:extLst>
              <a:ext uri="{FF2B5EF4-FFF2-40B4-BE49-F238E27FC236}">
                <a16:creationId xmlns:a16="http://schemas.microsoft.com/office/drawing/2014/main" id="{AEEFA4DC-FA5E-8E46-8EE4-2C7565368B8F}"/>
              </a:ext>
            </a:extLst>
          </p:cNvPr>
          <p:cNvPicPr>
            <a:picLocks noChangeAspect="1"/>
          </p:cNvPicPr>
          <p:nvPr/>
        </p:nvPicPr>
        <p:blipFill>
          <a:blip r:embed="rId4"/>
          <a:stretch>
            <a:fillRect/>
          </a:stretch>
        </p:blipFill>
        <p:spPr>
          <a:xfrm>
            <a:off x="3904716" y="357638"/>
            <a:ext cx="4805752" cy="2760060"/>
          </a:xfrm>
          <a:prstGeom prst="rect">
            <a:avLst/>
          </a:prstGeom>
        </p:spPr>
      </p:pic>
      <p:sp>
        <p:nvSpPr>
          <p:cNvPr id="6" name="TextBox 5">
            <a:extLst>
              <a:ext uri="{FF2B5EF4-FFF2-40B4-BE49-F238E27FC236}">
                <a16:creationId xmlns:a16="http://schemas.microsoft.com/office/drawing/2014/main" id="{516FB2DD-F1A4-904D-8005-F322AF76E70F}"/>
              </a:ext>
            </a:extLst>
          </p:cNvPr>
          <p:cNvSpPr txBox="1"/>
          <p:nvPr/>
        </p:nvSpPr>
        <p:spPr>
          <a:xfrm>
            <a:off x="6162613" y="6382205"/>
            <a:ext cx="2301765" cy="461665"/>
          </a:xfrm>
          <a:prstGeom prst="rect">
            <a:avLst/>
          </a:prstGeom>
          <a:noFill/>
        </p:spPr>
        <p:txBody>
          <a:bodyPr wrap="square" rtlCol="0">
            <a:spAutoFit/>
          </a:bodyPr>
          <a:lstStyle/>
          <a:p>
            <a:r>
              <a:rPr lang="en-US" sz="2400" b="1" dirty="0">
                <a:solidFill>
                  <a:srgbClr val="C00000"/>
                </a:solidFill>
              </a:rPr>
              <a:t>Less </a:t>
            </a:r>
            <a:r>
              <a:rPr lang="en-US" sz="2400" b="1" dirty="0" err="1">
                <a:solidFill>
                  <a:srgbClr val="C00000"/>
                </a:solidFill>
              </a:rPr>
              <a:t>Fluoro</a:t>
            </a:r>
            <a:r>
              <a:rPr lang="en-US" sz="2400" b="1" dirty="0">
                <a:solidFill>
                  <a:srgbClr val="C00000"/>
                </a:solidFill>
              </a:rPr>
              <a:t> Time</a:t>
            </a:r>
          </a:p>
        </p:txBody>
      </p:sp>
      <p:sp>
        <p:nvSpPr>
          <p:cNvPr id="7" name="TextBox 6">
            <a:extLst>
              <a:ext uri="{FF2B5EF4-FFF2-40B4-BE49-F238E27FC236}">
                <a16:creationId xmlns:a16="http://schemas.microsoft.com/office/drawing/2014/main" id="{E24A28AC-7E03-5642-ABB9-A0855FD2E41F}"/>
              </a:ext>
            </a:extLst>
          </p:cNvPr>
          <p:cNvSpPr txBox="1"/>
          <p:nvPr/>
        </p:nvSpPr>
        <p:spPr>
          <a:xfrm>
            <a:off x="3904716" y="3130969"/>
            <a:ext cx="3224537" cy="461665"/>
          </a:xfrm>
          <a:prstGeom prst="rect">
            <a:avLst/>
          </a:prstGeom>
          <a:noFill/>
        </p:spPr>
        <p:txBody>
          <a:bodyPr wrap="square" rtlCol="0">
            <a:spAutoFit/>
          </a:bodyPr>
          <a:lstStyle/>
          <a:p>
            <a:r>
              <a:rPr lang="en-US" sz="2400" b="1" dirty="0">
                <a:solidFill>
                  <a:srgbClr val="C00000"/>
                </a:solidFill>
              </a:rPr>
              <a:t>No Contrast Needed</a:t>
            </a:r>
          </a:p>
        </p:txBody>
      </p:sp>
      <p:pic>
        <p:nvPicPr>
          <p:cNvPr id="8" name="Picture 7">
            <a:extLst>
              <a:ext uri="{FF2B5EF4-FFF2-40B4-BE49-F238E27FC236}">
                <a16:creationId xmlns:a16="http://schemas.microsoft.com/office/drawing/2014/main" id="{66E3FFC2-6F34-6441-BC62-A1407D470CBC}"/>
              </a:ext>
            </a:extLst>
          </p:cNvPr>
          <p:cNvPicPr>
            <a:picLocks noChangeAspect="1"/>
          </p:cNvPicPr>
          <p:nvPr/>
        </p:nvPicPr>
        <p:blipFill rotWithShape="1">
          <a:blip r:embed="rId5"/>
          <a:srcRect l="7908" t="12929" r="10761" b="6865"/>
          <a:stretch/>
        </p:blipFill>
        <p:spPr>
          <a:xfrm>
            <a:off x="84731" y="3638308"/>
            <a:ext cx="2873913" cy="3168028"/>
          </a:xfrm>
          <a:prstGeom prst="rect">
            <a:avLst/>
          </a:prstGeom>
        </p:spPr>
      </p:pic>
      <p:sp>
        <p:nvSpPr>
          <p:cNvPr id="9" name="TextBox 8">
            <a:extLst>
              <a:ext uri="{FF2B5EF4-FFF2-40B4-BE49-F238E27FC236}">
                <a16:creationId xmlns:a16="http://schemas.microsoft.com/office/drawing/2014/main" id="{A9505685-398B-3E46-ABBB-65F5FAF3709F}"/>
              </a:ext>
            </a:extLst>
          </p:cNvPr>
          <p:cNvSpPr txBox="1"/>
          <p:nvPr/>
        </p:nvSpPr>
        <p:spPr>
          <a:xfrm>
            <a:off x="221366" y="5967931"/>
            <a:ext cx="3224537" cy="830997"/>
          </a:xfrm>
          <a:prstGeom prst="rect">
            <a:avLst/>
          </a:prstGeom>
          <a:noFill/>
        </p:spPr>
        <p:txBody>
          <a:bodyPr wrap="square" rtlCol="0">
            <a:spAutoFit/>
          </a:bodyPr>
          <a:lstStyle/>
          <a:p>
            <a:r>
              <a:rPr lang="en-US" sz="2400" b="1" dirty="0">
                <a:solidFill>
                  <a:srgbClr val="C00000"/>
                </a:solidFill>
              </a:rPr>
              <a:t>Less Leads</a:t>
            </a:r>
          </a:p>
          <a:p>
            <a:r>
              <a:rPr lang="en-US" sz="2400" b="1" dirty="0">
                <a:solidFill>
                  <a:srgbClr val="C00000"/>
                </a:solidFill>
              </a:rPr>
              <a:t>Less Complications</a:t>
            </a:r>
          </a:p>
        </p:txBody>
      </p:sp>
      <p:sp>
        <p:nvSpPr>
          <p:cNvPr id="17" name="Rectangle 16">
            <a:extLst>
              <a:ext uri="{FF2B5EF4-FFF2-40B4-BE49-F238E27FC236}">
                <a16:creationId xmlns:a16="http://schemas.microsoft.com/office/drawing/2014/main" id="{4D5035F1-6F9B-C140-996D-EC234BBCF0E4}"/>
              </a:ext>
            </a:extLst>
          </p:cNvPr>
          <p:cNvSpPr/>
          <p:nvPr/>
        </p:nvSpPr>
        <p:spPr>
          <a:xfrm>
            <a:off x="3095279" y="3638308"/>
            <a:ext cx="2608167" cy="31606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94AF1E82-FF1F-4B4D-808B-07C3F70EB325}"/>
              </a:ext>
            </a:extLst>
          </p:cNvPr>
          <p:cNvSpPr/>
          <p:nvPr/>
        </p:nvSpPr>
        <p:spPr>
          <a:xfrm rot="1026215">
            <a:off x="3392555" y="3882307"/>
            <a:ext cx="1028629" cy="2102069"/>
          </a:xfrm>
          <a:prstGeom prst="chord">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a16="http://schemas.microsoft.com/office/drawing/2014/main" id="{2B4A2005-4C6C-1041-9AEB-EEB9C8210067}"/>
              </a:ext>
            </a:extLst>
          </p:cNvPr>
          <p:cNvSpPr/>
          <p:nvPr/>
        </p:nvSpPr>
        <p:spPr>
          <a:xfrm rot="20684352">
            <a:off x="4317912" y="3900232"/>
            <a:ext cx="1028629" cy="2102069"/>
          </a:xfrm>
          <a:prstGeom prst="chord">
            <a:avLst/>
          </a:prstGeom>
          <a:solidFill>
            <a:schemeClr val="accent1">
              <a:lumMod val="20000"/>
              <a:lumOff val="80000"/>
            </a:schemeClr>
          </a:solidFill>
          <a:ln>
            <a:solidFill>
              <a:schemeClr val="bg1">
                <a:lumMod val="65000"/>
              </a:schemeClr>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BD838944-7C45-CB48-82D8-E24CB5D1517A}"/>
              </a:ext>
            </a:extLst>
          </p:cNvPr>
          <p:cNvSpPr/>
          <p:nvPr/>
        </p:nvSpPr>
        <p:spPr>
          <a:xfrm>
            <a:off x="3423333" y="5777129"/>
            <a:ext cx="1766492" cy="624050"/>
          </a:xfrm>
          <a:prstGeom prst="blockArc">
            <a:avLst>
              <a:gd name="adj1" fmla="val 9729839"/>
              <a:gd name="adj2" fmla="val 1316717"/>
              <a:gd name="adj3" fmla="val 1879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18">
            <a:extLst>
              <a:ext uri="{FF2B5EF4-FFF2-40B4-BE49-F238E27FC236}">
                <a16:creationId xmlns:a16="http://schemas.microsoft.com/office/drawing/2014/main" id="{7A18FC76-C16B-D343-95A1-250686790E4A}"/>
              </a:ext>
            </a:extLst>
          </p:cNvPr>
          <p:cNvCxnSpPr/>
          <p:nvPr/>
        </p:nvCxnSpPr>
        <p:spPr>
          <a:xfrm>
            <a:off x="4357367" y="3693121"/>
            <a:ext cx="0" cy="578069"/>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10B72E-F95D-C04B-A4BF-D1D7F8C6C3D9}"/>
              </a:ext>
            </a:extLst>
          </p:cNvPr>
          <p:cNvCxnSpPr>
            <a:cxnSpLocks/>
          </p:cNvCxnSpPr>
          <p:nvPr/>
        </p:nvCxnSpPr>
        <p:spPr>
          <a:xfrm flipH="1">
            <a:off x="3738010" y="4271190"/>
            <a:ext cx="610609" cy="680076"/>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75D44D-4A56-3A4D-A86C-5DCFC6A30835}"/>
              </a:ext>
            </a:extLst>
          </p:cNvPr>
          <p:cNvCxnSpPr>
            <a:cxnSpLocks/>
          </p:cNvCxnSpPr>
          <p:nvPr/>
        </p:nvCxnSpPr>
        <p:spPr>
          <a:xfrm>
            <a:off x="4362689" y="4265130"/>
            <a:ext cx="674179" cy="699101"/>
          </a:xfrm>
          <a:prstGeom prst="line">
            <a:avLst/>
          </a:prstGeom>
          <a:ln w="66675" cap="rnd" cmpd="tri">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3DBEE3-0405-FC41-9AF9-7AE1069F1CC3}"/>
              </a:ext>
            </a:extLst>
          </p:cNvPr>
          <p:cNvSpPr txBox="1"/>
          <p:nvPr/>
        </p:nvSpPr>
        <p:spPr>
          <a:xfrm>
            <a:off x="3095279" y="6401179"/>
            <a:ext cx="3224537" cy="461665"/>
          </a:xfrm>
          <a:prstGeom prst="rect">
            <a:avLst/>
          </a:prstGeom>
          <a:noFill/>
        </p:spPr>
        <p:txBody>
          <a:bodyPr wrap="square" rtlCol="0">
            <a:spAutoFit/>
          </a:bodyPr>
          <a:lstStyle/>
          <a:p>
            <a:r>
              <a:rPr lang="en-US" sz="2400" b="1" dirty="0">
                <a:solidFill>
                  <a:srgbClr val="C00000"/>
                </a:solidFill>
              </a:rPr>
              <a:t>No phrenic Capture</a:t>
            </a:r>
          </a:p>
        </p:txBody>
      </p:sp>
      <p:pic>
        <p:nvPicPr>
          <p:cNvPr id="37" name="Picture 36">
            <a:extLst>
              <a:ext uri="{FF2B5EF4-FFF2-40B4-BE49-F238E27FC236}">
                <a16:creationId xmlns:a16="http://schemas.microsoft.com/office/drawing/2014/main" id="{E803C1E5-CBA2-2647-B6CB-40E47CE4C623}"/>
              </a:ext>
            </a:extLst>
          </p:cNvPr>
          <p:cNvPicPr>
            <a:picLocks noChangeAspect="1"/>
          </p:cNvPicPr>
          <p:nvPr/>
        </p:nvPicPr>
        <p:blipFill rotWithShape="1">
          <a:blip r:embed="rId6"/>
          <a:srcRect l="10917" t="5653" r="4659" b="13540"/>
          <a:stretch/>
        </p:blipFill>
        <p:spPr>
          <a:xfrm>
            <a:off x="7328685" y="1943597"/>
            <a:ext cx="1709520" cy="1649037"/>
          </a:xfrm>
          <a:prstGeom prst="rect">
            <a:avLst/>
          </a:prstGeom>
        </p:spPr>
      </p:pic>
      <p:pic>
        <p:nvPicPr>
          <p:cNvPr id="21" name="Picture 20">
            <a:extLst>
              <a:ext uri="{FF2B5EF4-FFF2-40B4-BE49-F238E27FC236}">
                <a16:creationId xmlns:a16="http://schemas.microsoft.com/office/drawing/2014/main" id="{453B1B9C-2EE8-A745-9E16-22CC733E5E79}"/>
              </a:ext>
            </a:extLst>
          </p:cNvPr>
          <p:cNvPicPr>
            <a:picLocks noChangeAspect="1"/>
          </p:cNvPicPr>
          <p:nvPr/>
        </p:nvPicPr>
        <p:blipFill rotWithShape="1">
          <a:blip r:embed="rId7"/>
          <a:srcRect b="7237"/>
          <a:stretch/>
        </p:blipFill>
        <p:spPr>
          <a:xfrm>
            <a:off x="393191" y="98608"/>
            <a:ext cx="2992745" cy="3497496"/>
          </a:xfrm>
          <a:prstGeom prst="rect">
            <a:avLst/>
          </a:prstGeom>
        </p:spPr>
      </p:pic>
    </p:spTree>
    <p:extLst>
      <p:ext uri="{BB962C8B-B14F-4D97-AF65-F5344CB8AC3E}">
        <p14:creationId xmlns:p14="http://schemas.microsoft.com/office/powerpoint/2010/main" val="261998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5950-C518-7B4D-B35F-0FAB59EDF1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AFC554-3E98-034F-B3B0-DA72DF5E6CD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AB59D3-9AB8-B843-BC72-8185AEA762C2}"/>
              </a:ext>
            </a:extLst>
          </p:cNvPr>
          <p:cNvPicPr>
            <a:picLocks noChangeAspect="1"/>
          </p:cNvPicPr>
          <p:nvPr/>
        </p:nvPicPr>
        <p:blipFill>
          <a:blip r:embed="rId2"/>
          <a:stretch>
            <a:fillRect/>
          </a:stretch>
        </p:blipFill>
        <p:spPr>
          <a:xfrm>
            <a:off x="2025794" y="0"/>
            <a:ext cx="5092412" cy="6858000"/>
          </a:xfrm>
          <a:prstGeom prst="rect">
            <a:avLst/>
          </a:prstGeom>
        </p:spPr>
      </p:pic>
    </p:spTree>
    <p:extLst>
      <p:ext uri="{BB962C8B-B14F-4D97-AF65-F5344CB8AC3E}">
        <p14:creationId xmlns:p14="http://schemas.microsoft.com/office/powerpoint/2010/main" val="23094469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0091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a:blip r:embed="rId3"/>
          <a:stretch>
            <a:fillRect/>
          </a:stretch>
        </p:blipFill>
        <p:spPr>
          <a:xfrm>
            <a:off x="836763" y="733719"/>
            <a:ext cx="7642611" cy="5600074"/>
          </a:xfrm>
          <a:prstGeom prst="rect">
            <a:avLst/>
          </a:prstGeom>
        </p:spPr>
      </p:pic>
      <p:sp>
        <p:nvSpPr>
          <p:cNvPr id="4" name="Rectangle 3">
            <a:extLst>
              <a:ext uri="{FF2B5EF4-FFF2-40B4-BE49-F238E27FC236}">
                <a16:creationId xmlns:a16="http://schemas.microsoft.com/office/drawing/2014/main" id="{79728F26-ED82-904E-A088-A88563DEFE50}"/>
              </a:ext>
            </a:extLst>
          </p:cNvPr>
          <p:cNvSpPr/>
          <p:nvPr/>
        </p:nvSpPr>
        <p:spPr>
          <a:xfrm>
            <a:off x="5343760" y="6488668"/>
            <a:ext cx="3636380" cy="369332"/>
          </a:xfrm>
          <a:prstGeom prst="rect">
            <a:avLst/>
          </a:prstGeom>
        </p:spPr>
        <p:txBody>
          <a:bodyPr wrap="none">
            <a:spAutoFit/>
          </a:bodyPr>
          <a:lstStyle/>
          <a:p>
            <a:r>
              <a:rPr lang="en-GB" b="1" dirty="0" err="1"/>
              <a:t>Lustgarten</a:t>
            </a:r>
            <a:r>
              <a:rPr lang="en-GB" b="1" dirty="0"/>
              <a:t> et al. Heart Rhythm 2015</a:t>
            </a:r>
          </a:p>
        </p:txBody>
      </p:sp>
      <p:sp>
        <p:nvSpPr>
          <p:cNvPr id="2" name="TextBox 1">
            <a:extLst>
              <a:ext uri="{FF2B5EF4-FFF2-40B4-BE49-F238E27FC236}">
                <a16:creationId xmlns:a16="http://schemas.microsoft.com/office/drawing/2014/main" id="{8BEC0418-BDDF-0948-AD9F-2FE71D269EC0}"/>
              </a:ext>
            </a:extLst>
          </p:cNvPr>
          <p:cNvSpPr txBox="1"/>
          <p:nvPr/>
        </p:nvSpPr>
        <p:spPr>
          <a:xfrm>
            <a:off x="934720" y="6041898"/>
            <a:ext cx="1910644" cy="369332"/>
          </a:xfrm>
          <a:prstGeom prst="rect">
            <a:avLst/>
          </a:prstGeom>
          <a:solidFill>
            <a:srgbClr val="F8DBDB"/>
          </a:solidFill>
        </p:spPr>
        <p:txBody>
          <a:bodyPr wrap="square" rtlCol="0">
            <a:spAutoFit/>
          </a:bodyPr>
          <a:lstStyle/>
          <a:p>
            <a:pPr algn="ctr"/>
            <a:r>
              <a:rPr lang="en-US" dirty="0"/>
              <a:t>LBBB</a:t>
            </a:r>
          </a:p>
        </p:txBody>
      </p:sp>
      <p:sp>
        <p:nvSpPr>
          <p:cNvPr id="5" name="TextBox 4">
            <a:extLst>
              <a:ext uri="{FF2B5EF4-FFF2-40B4-BE49-F238E27FC236}">
                <a16:creationId xmlns:a16="http://schemas.microsoft.com/office/drawing/2014/main" id="{0FB5098E-1587-9A48-BFE3-D2EBD8DEBD85}"/>
              </a:ext>
            </a:extLst>
          </p:cNvPr>
          <p:cNvSpPr txBox="1"/>
          <p:nvPr/>
        </p:nvSpPr>
        <p:spPr>
          <a:xfrm>
            <a:off x="6661317" y="6041898"/>
            <a:ext cx="1916014" cy="369332"/>
          </a:xfrm>
          <a:prstGeom prst="rect">
            <a:avLst/>
          </a:prstGeom>
          <a:solidFill>
            <a:srgbClr val="F8DBDB"/>
          </a:solidFill>
        </p:spPr>
        <p:txBody>
          <a:bodyPr wrap="square" rtlCol="0">
            <a:spAutoFit/>
          </a:bodyPr>
          <a:lstStyle/>
          <a:p>
            <a:pPr algn="ctr"/>
            <a:r>
              <a:rPr lang="en-US" dirty="0"/>
              <a:t>LBBB</a:t>
            </a:r>
          </a:p>
        </p:txBody>
      </p:sp>
      <p:sp>
        <p:nvSpPr>
          <p:cNvPr id="6" name="TextBox 5">
            <a:extLst>
              <a:ext uri="{FF2B5EF4-FFF2-40B4-BE49-F238E27FC236}">
                <a16:creationId xmlns:a16="http://schemas.microsoft.com/office/drawing/2014/main" id="{185DE161-2676-4B48-89C4-146D65EBC2BE}"/>
              </a:ext>
            </a:extLst>
          </p:cNvPr>
          <p:cNvSpPr txBox="1"/>
          <p:nvPr/>
        </p:nvSpPr>
        <p:spPr>
          <a:xfrm>
            <a:off x="2845364" y="6041898"/>
            <a:ext cx="3815953" cy="369332"/>
          </a:xfrm>
          <a:prstGeom prst="rect">
            <a:avLst/>
          </a:prstGeom>
          <a:solidFill>
            <a:schemeClr val="accent6">
              <a:lumMod val="40000"/>
              <a:lumOff val="60000"/>
            </a:schemeClr>
          </a:solidFill>
        </p:spPr>
        <p:txBody>
          <a:bodyPr wrap="square" rtlCol="0">
            <a:spAutoFit/>
          </a:bodyPr>
          <a:lstStyle/>
          <a:p>
            <a:pPr algn="ctr"/>
            <a:r>
              <a:rPr lang="en-US" dirty="0"/>
              <a:t>HIS Bundle Pacing</a:t>
            </a:r>
          </a:p>
        </p:txBody>
      </p:sp>
    </p:spTree>
    <p:extLst>
      <p:ext uri="{BB962C8B-B14F-4D97-AF65-F5344CB8AC3E}">
        <p14:creationId xmlns:p14="http://schemas.microsoft.com/office/powerpoint/2010/main" val="5543118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A4EEF-5D7E-B14D-9CED-AFD4B2CFAE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BF8F37-B704-484C-9694-9BB83D37F2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2C09C0D-DD8C-F743-B5FA-52D740C8CC42}"/>
              </a:ext>
            </a:extLst>
          </p:cNvPr>
          <p:cNvPicPr>
            <a:picLocks noChangeAspect="1"/>
          </p:cNvPicPr>
          <p:nvPr/>
        </p:nvPicPr>
        <p:blipFill rotWithShape="1">
          <a:blip r:embed="rId3"/>
          <a:srcRect t="4005"/>
          <a:stretch/>
        </p:blipFill>
        <p:spPr>
          <a:xfrm>
            <a:off x="1698252" y="188640"/>
            <a:ext cx="5747496" cy="6583362"/>
          </a:xfrm>
          <a:prstGeom prst="rect">
            <a:avLst/>
          </a:prstGeom>
        </p:spPr>
      </p:pic>
      <p:sp>
        <p:nvSpPr>
          <p:cNvPr id="5" name="Rectangle 4">
            <a:extLst>
              <a:ext uri="{FF2B5EF4-FFF2-40B4-BE49-F238E27FC236}">
                <a16:creationId xmlns:a16="http://schemas.microsoft.com/office/drawing/2014/main" id="{5D9B1339-84F2-7B4C-B97D-3BAC8615FE55}"/>
              </a:ext>
            </a:extLst>
          </p:cNvPr>
          <p:cNvSpPr/>
          <p:nvPr/>
        </p:nvSpPr>
        <p:spPr>
          <a:xfrm>
            <a:off x="1907704" y="3573016"/>
            <a:ext cx="5538044" cy="1296144"/>
          </a:xfrm>
          <a:prstGeom prst="rect">
            <a:avLst/>
          </a:prstGeom>
          <a:noFill/>
          <a:ln w="825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0640FE-A7C9-8F4A-A45B-1602E572826A}"/>
              </a:ext>
            </a:extLst>
          </p:cNvPr>
          <p:cNvSpPr/>
          <p:nvPr/>
        </p:nvSpPr>
        <p:spPr>
          <a:xfrm>
            <a:off x="3493008" y="4343400"/>
            <a:ext cx="3657600" cy="292608"/>
          </a:xfrm>
          <a:prstGeom prst="rect">
            <a:avLst/>
          </a:prstGeom>
          <a:solidFill>
            <a:srgbClr val="00B05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8902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100802" y="105252"/>
            <a:ext cx="524295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002060"/>
                </a:solidFill>
              </a:rPr>
              <a:t>The positive effect of normal ventricular activation</a:t>
            </a:r>
          </a:p>
        </p:txBody>
      </p:sp>
      <p:pic>
        <p:nvPicPr>
          <p:cNvPr id="8" name="Content Placeholder 3"/>
          <p:cNvPicPr>
            <a:picLocks noGrp="1" noChangeAspect="1"/>
          </p:cNvPicPr>
          <p:nvPr>
            <p:ph idx="1"/>
          </p:nvPr>
        </p:nvPicPr>
        <p:blipFill>
          <a:blip r:embed="rId3"/>
          <a:stretch>
            <a:fillRect/>
          </a:stretch>
        </p:blipFill>
        <p:spPr>
          <a:xfrm>
            <a:off x="1246430" y="1417173"/>
            <a:ext cx="6698106" cy="4907994"/>
          </a:xfrm>
          <a:prstGeom prst="rect">
            <a:avLst/>
          </a:prstGeom>
        </p:spPr>
      </p:pic>
      <p:sp>
        <p:nvSpPr>
          <p:cNvPr id="4" name="Rectangle 3">
            <a:extLst>
              <a:ext uri="{FF2B5EF4-FFF2-40B4-BE49-F238E27FC236}">
                <a16:creationId xmlns:a16="http://schemas.microsoft.com/office/drawing/2014/main" id="{79728F26-ED82-904E-A088-A88563DEFE50}"/>
              </a:ext>
            </a:extLst>
          </p:cNvPr>
          <p:cNvSpPr/>
          <p:nvPr/>
        </p:nvSpPr>
        <p:spPr>
          <a:xfrm>
            <a:off x="5343760" y="6488668"/>
            <a:ext cx="3558795" cy="369332"/>
          </a:xfrm>
          <a:prstGeom prst="rect">
            <a:avLst/>
          </a:prstGeom>
        </p:spPr>
        <p:txBody>
          <a:bodyPr wrap="none">
            <a:spAutoFit/>
          </a:bodyPr>
          <a:lstStyle/>
          <a:p>
            <a:r>
              <a:rPr lang="en-GB" b="1" dirty="0" err="1"/>
              <a:t>Lusgarten</a:t>
            </a:r>
            <a:r>
              <a:rPr lang="en-GB" b="1" dirty="0"/>
              <a:t> et al. Heart Rhythm 2015</a:t>
            </a:r>
          </a:p>
        </p:txBody>
      </p:sp>
    </p:spTree>
    <p:extLst>
      <p:ext uri="{BB962C8B-B14F-4D97-AF65-F5344CB8AC3E}">
        <p14:creationId xmlns:p14="http://schemas.microsoft.com/office/powerpoint/2010/main" val="270977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F0A5-92A7-CD41-B573-D6196C1E80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65C130-B61B-164B-85FC-43EF5DB0022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21904D3-BBF1-6D40-91EA-EB6685982902}"/>
              </a:ext>
            </a:extLst>
          </p:cNvPr>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17785126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100802" y="105252"/>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002060"/>
                </a:solidFill>
              </a:rPr>
              <a:t>The positive effect of normal ventricular activation</a:t>
            </a:r>
          </a:p>
        </p:txBody>
      </p:sp>
      <p:pic>
        <p:nvPicPr>
          <p:cNvPr id="8" name="Content Placeholder 3"/>
          <p:cNvPicPr>
            <a:picLocks noGrp="1" noChangeAspect="1"/>
          </p:cNvPicPr>
          <p:nvPr>
            <p:ph idx="1"/>
          </p:nvPr>
        </p:nvPicPr>
        <p:blipFill>
          <a:blip r:embed="rId3"/>
          <a:stretch>
            <a:fillRect/>
          </a:stretch>
        </p:blipFill>
        <p:spPr>
          <a:xfrm>
            <a:off x="1246430" y="1417173"/>
            <a:ext cx="6698106" cy="4907994"/>
          </a:xfrm>
          <a:prstGeom prst="rect">
            <a:avLst/>
          </a:prstGeom>
        </p:spPr>
      </p:pic>
      <p:sp>
        <p:nvSpPr>
          <p:cNvPr id="4" name="Rectangle 3">
            <a:extLst>
              <a:ext uri="{FF2B5EF4-FFF2-40B4-BE49-F238E27FC236}">
                <a16:creationId xmlns:a16="http://schemas.microsoft.com/office/drawing/2014/main" id="{79728F26-ED82-904E-A088-A88563DEFE50}"/>
              </a:ext>
            </a:extLst>
          </p:cNvPr>
          <p:cNvSpPr/>
          <p:nvPr/>
        </p:nvSpPr>
        <p:spPr>
          <a:xfrm>
            <a:off x="5343760" y="6488668"/>
            <a:ext cx="3558795" cy="369332"/>
          </a:xfrm>
          <a:prstGeom prst="rect">
            <a:avLst/>
          </a:prstGeom>
        </p:spPr>
        <p:txBody>
          <a:bodyPr wrap="none">
            <a:spAutoFit/>
          </a:bodyPr>
          <a:lstStyle/>
          <a:p>
            <a:r>
              <a:rPr lang="en-GB" b="1" dirty="0" err="1"/>
              <a:t>Lusgarten</a:t>
            </a:r>
            <a:r>
              <a:rPr lang="en-GB" b="1" dirty="0"/>
              <a:t> et al. Heart Rhythm 2015</a:t>
            </a:r>
          </a:p>
        </p:txBody>
      </p:sp>
    </p:spTree>
    <p:extLst>
      <p:ext uri="{BB962C8B-B14F-4D97-AF65-F5344CB8AC3E}">
        <p14:creationId xmlns:p14="http://schemas.microsoft.com/office/powerpoint/2010/main" val="39407405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0970" y="1229711"/>
            <a:ext cx="6993227" cy="5294614"/>
          </a:xfrm>
          <a:prstGeom prst="rect">
            <a:avLst/>
          </a:prstGeom>
        </p:spPr>
      </p:pic>
      <p:sp>
        <p:nvSpPr>
          <p:cNvPr id="5" name="Title 2"/>
          <p:cNvSpPr txBox="1">
            <a:spLocks/>
          </p:cNvSpPr>
          <p:nvPr/>
        </p:nvSpPr>
        <p:spPr>
          <a:xfrm>
            <a:off x="115722" y="92114"/>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002060"/>
                </a:solidFill>
              </a:rPr>
              <a:t>The positive effect of normal ventricular activation</a:t>
            </a:r>
          </a:p>
        </p:txBody>
      </p:sp>
      <p:sp>
        <p:nvSpPr>
          <p:cNvPr id="6" name="Rectangle 5">
            <a:extLst>
              <a:ext uri="{FF2B5EF4-FFF2-40B4-BE49-F238E27FC236}">
                <a16:creationId xmlns:a16="http://schemas.microsoft.com/office/drawing/2014/main" id="{8DDAAB40-0B9F-4D48-A951-56183A12F886}"/>
              </a:ext>
            </a:extLst>
          </p:cNvPr>
          <p:cNvSpPr/>
          <p:nvPr/>
        </p:nvSpPr>
        <p:spPr>
          <a:xfrm>
            <a:off x="5343760" y="6488668"/>
            <a:ext cx="3558795" cy="369332"/>
          </a:xfrm>
          <a:prstGeom prst="rect">
            <a:avLst/>
          </a:prstGeom>
        </p:spPr>
        <p:txBody>
          <a:bodyPr wrap="none">
            <a:spAutoFit/>
          </a:bodyPr>
          <a:lstStyle/>
          <a:p>
            <a:r>
              <a:rPr lang="en-GB" b="1" dirty="0" err="1"/>
              <a:t>Lusgarten</a:t>
            </a:r>
            <a:r>
              <a:rPr lang="en-GB" b="1" dirty="0"/>
              <a:t> et al. Heart Rhythm 2015</a:t>
            </a:r>
          </a:p>
        </p:txBody>
      </p:sp>
    </p:spTree>
    <p:extLst>
      <p:ext uri="{BB962C8B-B14F-4D97-AF65-F5344CB8AC3E}">
        <p14:creationId xmlns:p14="http://schemas.microsoft.com/office/powerpoint/2010/main" val="29769195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40490" b="52606"/>
          <a:stretch/>
        </p:blipFill>
        <p:spPr>
          <a:xfrm>
            <a:off x="1229519" y="0"/>
            <a:ext cx="6744663" cy="948871"/>
          </a:xfrm>
          <a:prstGeom prst="rect">
            <a:avLst/>
          </a:prstGeom>
        </p:spPr>
      </p:pic>
      <p:pic>
        <p:nvPicPr>
          <p:cNvPr id="3" name="Picture 3">
            <a:extLst>
              <a:ext uri="{FF2B5EF4-FFF2-40B4-BE49-F238E27FC236}">
                <a16:creationId xmlns:a16="http://schemas.microsoft.com/office/drawing/2014/main" id="{25C1A08A-53E8-174B-A710-3D5F1554F8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403" b="55906"/>
          <a:stretch/>
        </p:blipFill>
        <p:spPr bwMode="auto">
          <a:xfrm>
            <a:off x="2491408" y="1117600"/>
            <a:ext cx="4220887" cy="2001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061A0184-0053-7B4A-9A3E-F70CE0C391F5}"/>
              </a:ext>
            </a:extLst>
          </p:cNvPr>
          <p:cNvSpPr txBox="1"/>
          <p:nvPr/>
        </p:nvSpPr>
        <p:spPr>
          <a:xfrm>
            <a:off x="1845129" y="6550223"/>
            <a:ext cx="7298871" cy="615553"/>
          </a:xfrm>
          <a:prstGeom prst="rect">
            <a:avLst/>
          </a:prstGeom>
          <a:noFill/>
        </p:spPr>
        <p:txBody>
          <a:bodyPr wrap="square" rtlCol="0">
            <a:spAutoFit/>
          </a:bodyPr>
          <a:lstStyle/>
          <a:p>
            <a:pPr algn="r"/>
            <a:r>
              <a:rPr lang="en-US" sz="1600" dirty="0"/>
              <a:t>Ali, Keene, et al. </a:t>
            </a:r>
            <a:r>
              <a:rPr lang="en-US" altLang="en-US" sz="1600" dirty="0"/>
              <a:t>Arrhythmia &amp; Electrophysiology Review 2018;7(2):103–10</a:t>
            </a:r>
            <a:endParaRPr lang="en-US" sz="1600" dirty="0"/>
          </a:p>
          <a:p>
            <a:endParaRPr lang="en-US" dirty="0"/>
          </a:p>
        </p:txBody>
      </p:sp>
    </p:spTree>
    <p:extLst>
      <p:ext uri="{BB962C8B-B14F-4D97-AF65-F5344CB8AC3E}">
        <p14:creationId xmlns:p14="http://schemas.microsoft.com/office/powerpoint/2010/main" val="6888116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48595" b="25440"/>
          <a:stretch/>
        </p:blipFill>
        <p:spPr>
          <a:xfrm>
            <a:off x="2592512" y="2400300"/>
            <a:ext cx="4152548" cy="2197100"/>
          </a:xfrm>
          <a:prstGeom prst="rect">
            <a:avLst/>
          </a:prstGeom>
        </p:spPr>
      </p:pic>
      <p:pic>
        <p:nvPicPr>
          <p:cNvPr id="7" name="Picture 3">
            <a:extLst>
              <a:ext uri="{FF2B5EF4-FFF2-40B4-BE49-F238E27FC236}">
                <a16:creationId xmlns:a16="http://schemas.microsoft.com/office/drawing/2014/main" id="{13B46AAD-F3B6-7C4A-AF30-E6AD062214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403" b="37749"/>
          <a:stretch/>
        </p:blipFill>
        <p:spPr bwMode="auto">
          <a:xfrm>
            <a:off x="2491408" y="1117599"/>
            <a:ext cx="4220887" cy="3846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D32772D7-5DE4-6648-8D72-DB3E5550A070}"/>
              </a:ext>
            </a:extLst>
          </p:cNvPr>
          <p:cNvPicPr>
            <a:picLocks noChangeAspect="1"/>
          </p:cNvPicPr>
          <p:nvPr/>
        </p:nvPicPr>
        <p:blipFill rotWithShape="1">
          <a:blip r:embed="rId3"/>
          <a:srcRect t="40490" b="52606"/>
          <a:stretch/>
        </p:blipFill>
        <p:spPr>
          <a:xfrm>
            <a:off x="1229519" y="0"/>
            <a:ext cx="6744663" cy="948871"/>
          </a:xfrm>
          <a:prstGeom prst="rect">
            <a:avLst/>
          </a:prstGeom>
        </p:spPr>
      </p:pic>
      <p:sp>
        <p:nvSpPr>
          <p:cNvPr id="9" name="TextBox 8">
            <a:extLst>
              <a:ext uri="{FF2B5EF4-FFF2-40B4-BE49-F238E27FC236}">
                <a16:creationId xmlns:a16="http://schemas.microsoft.com/office/drawing/2014/main" id="{DABBDCE4-EC39-E24C-932A-03C2F697FB20}"/>
              </a:ext>
            </a:extLst>
          </p:cNvPr>
          <p:cNvSpPr txBox="1"/>
          <p:nvPr/>
        </p:nvSpPr>
        <p:spPr>
          <a:xfrm>
            <a:off x="1845129" y="6550223"/>
            <a:ext cx="7298871" cy="615553"/>
          </a:xfrm>
          <a:prstGeom prst="rect">
            <a:avLst/>
          </a:prstGeom>
          <a:noFill/>
        </p:spPr>
        <p:txBody>
          <a:bodyPr wrap="square" rtlCol="0">
            <a:spAutoFit/>
          </a:bodyPr>
          <a:lstStyle/>
          <a:p>
            <a:pPr algn="r"/>
            <a:r>
              <a:rPr lang="en-US" sz="1600" dirty="0"/>
              <a:t>Ali, Keene, et al. </a:t>
            </a:r>
            <a:r>
              <a:rPr lang="en-US" altLang="en-US" sz="1600" dirty="0"/>
              <a:t>Arrhythmia &amp; Electrophysiology Review 2018;7(2):103–10</a:t>
            </a:r>
            <a:endParaRPr lang="en-US" sz="1600" dirty="0"/>
          </a:p>
          <a:p>
            <a:endParaRPr lang="en-US" dirty="0"/>
          </a:p>
        </p:txBody>
      </p:sp>
    </p:spTree>
    <p:extLst>
      <p:ext uri="{BB962C8B-B14F-4D97-AF65-F5344CB8AC3E}">
        <p14:creationId xmlns:p14="http://schemas.microsoft.com/office/powerpoint/2010/main" val="14628869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AAFADA6E-662E-5046-A995-F388D55AF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03" b="19111"/>
          <a:stretch/>
        </p:blipFill>
        <p:spPr bwMode="auto">
          <a:xfrm>
            <a:off x="2491408" y="1117599"/>
            <a:ext cx="4220887" cy="57404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a:extLst>
              <a:ext uri="{FF2B5EF4-FFF2-40B4-BE49-F238E27FC236}">
                <a16:creationId xmlns:a16="http://schemas.microsoft.com/office/drawing/2014/main" id="{4079D0A8-6886-9346-9935-2AF356F46C3C}"/>
              </a:ext>
            </a:extLst>
          </p:cNvPr>
          <p:cNvPicPr>
            <a:picLocks noChangeAspect="1"/>
          </p:cNvPicPr>
          <p:nvPr/>
        </p:nvPicPr>
        <p:blipFill rotWithShape="1">
          <a:blip r:embed="rId4"/>
          <a:srcRect t="40490" b="52606"/>
          <a:stretch/>
        </p:blipFill>
        <p:spPr>
          <a:xfrm>
            <a:off x="1229519" y="0"/>
            <a:ext cx="6744663" cy="948871"/>
          </a:xfrm>
          <a:prstGeom prst="rect">
            <a:avLst/>
          </a:prstGeom>
        </p:spPr>
      </p:pic>
      <p:sp>
        <p:nvSpPr>
          <p:cNvPr id="10" name="TextBox 9">
            <a:extLst>
              <a:ext uri="{FF2B5EF4-FFF2-40B4-BE49-F238E27FC236}">
                <a16:creationId xmlns:a16="http://schemas.microsoft.com/office/drawing/2014/main" id="{7360B116-252F-EA45-A47D-19A5534B84C6}"/>
              </a:ext>
            </a:extLst>
          </p:cNvPr>
          <p:cNvSpPr txBox="1"/>
          <p:nvPr/>
        </p:nvSpPr>
        <p:spPr>
          <a:xfrm>
            <a:off x="6712295" y="5831766"/>
            <a:ext cx="2431705" cy="1354217"/>
          </a:xfrm>
          <a:prstGeom prst="rect">
            <a:avLst/>
          </a:prstGeom>
          <a:noFill/>
        </p:spPr>
        <p:txBody>
          <a:bodyPr wrap="square" rtlCol="0">
            <a:spAutoFit/>
          </a:bodyPr>
          <a:lstStyle/>
          <a:p>
            <a:pPr algn="r"/>
            <a:r>
              <a:rPr lang="en-US" sz="1600" dirty="0"/>
              <a:t>Ali, Keene, et al. </a:t>
            </a:r>
            <a:r>
              <a:rPr lang="en-US" altLang="en-US" sz="1600" dirty="0"/>
              <a:t>Arrhythmia &amp; Electrophysiology Review 2018;7(2):103–10</a:t>
            </a:r>
            <a:endParaRPr lang="en-US" sz="1600" dirty="0"/>
          </a:p>
          <a:p>
            <a:endParaRPr lang="en-US" dirty="0"/>
          </a:p>
        </p:txBody>
      </p:sp>
    </p:spTree>
    <p:extLst>
      <p:ext uri="{BB962C8B-B14F-4D97-AF65-F5344CB8AC3E}">
        <p14:creationId xmlns:p14="http://schemas.microsoft.com/office/powerpoint/2010/main" val="34874896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1261334" y="1741690"/>
            <a:ext cx="1310001" cy="1701385"/>
            <a:chOff x="0" y="35560"/>
            <a:chExt cx="5237018" cy="6801658"/>
          </a:xfrm>
        </p:grpSpPr>
        <p:pic>
          <p:nvPicPr>
            <p:cNvPr id="9" name="Picture 8"/>
            <p:cNvPicPr>
              <a:picLocks noChangeAspect="1"/>
            </p:cNvPicPr>
            <p:nvPr/>
          </p:nvPicPr>
          <p:blipFill rotWithShape="1">
            <a:blip r:embed="rId3"/>
            <a:srcRect r="59091"/>
            <a:stretch/>
          </p:blipFill>
          <p:spPr>
            <a:xfrm>
              <a:off x="0" y="35560"/>
              <a:ext cx="4987636" cy="6786880"/>
            </a:xfrm>
            <a:prstGeom prst="rect">
              <a:avLst/>
            </a:prstGeom>
          </p:spPr>
        </p:pic>
        <p:sp>
          <p:nvSpPr>
            <p:cNvPr id="10" name="Rectangle 9"/>
            <p:cNvSpPr/>
            <p:nvPr/>
          </p:nvSpPr>
          <p:spPr>
            <a:xfrm>
              <a:off x="4395355" y="6567054"/>
              <a:ext cx="841663" cy="27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sp>
        <p:nvSpPr>
          <p:cNvPr id="35" name="Rounded Rectangle 34"/>
          <p:cNvSpPr/>
          <p:nvPr/>
        </p:nvSpPr>
        <p:spPr>
          <a:xfrm>
            <a:off x="1339620" y="1475291"/>
            <a:ext cx="6378049" cy="315824"/>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31" name="TextBox 30"/>
          <p:cNvSpPr txBox="1"/>
          <p:nvPr/>
        </p:nvSpPr>
        <p:spPr>
          <a:xfrm>
            <a:off x="1317535" y="1458793"/>
            <a:ext cx="1652222" cy="356123"/>
          </a:xfrm>
          <a:prstGeom prst="rect">
            <a:avLst/>
          </a:prstGeom>
          <a:noFill/>
        </p:spPr>
        <p:txBody>
          <a:bodyPr wrap="square" rtlCol="0">
            <a:spAutoFit/>
          </a:bodyPr>
          <a:lstStyle/>
          <a:p>
            <a:pPr algn="ctr"/>
            <a:r>
              <a:rPr lang="en-US" sz="857" b="1" dirty="0"/>
              <a:t>Single alternation from AAI to His pacing with AV delay 80ms</a:t>
            </a:r>
          </a:p>
        </p:txBody>
      </p:sp>
    </p:spTree>
    <p:extLst>
      <p:ext uri="{BB962C8B-B14F-4D97-AF65-F5344CB8AC3E}">
        <p14:creationId xmlns:p14="http://schemas.microsoft.com/office/powerpoint/2010/main" val="34606123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1261334" y="1741690"/>
            <a:ext cx="1310001" cy="1701385"/>
            <a:chOff x="0" y="35560"/>
            <a:chExt cx="5237018" cy="6801658"/>
          </a:xfrm>
        </p:grpSpPr>
        <p:pic>
          <p:nvPicPr>
            <p:cNvPr id="9" name="Picture 8"/>
            <p:cNvPicPr>
              <a:picLocks noChangeAspect="1"/>
            </p:cNvPicPr>
            <p:nvPr/>
          </p:nvPicPr>
          <p:blipFill rotWithShape="1">
            <a:blip r:embed="rId3"/>
            <a:srcRect r="59091"/>
            <a:stretch/>
          </p:blipFill>
          <p:spPr>
            <a:xfrm>
              <a:off x="0" y="35560"/>
              <a:ext cx="4987636" cy="6786880"/>
            </a:xfrm>
            <a:prstGeom prst="rect">
              <a:avLst/>
            </a:prstGeom>
          </p:spPr>
        </p:pic>
        <p:sp>
          <p:nvSpPr>
            <p:cNvPr id="10" name="Rectangle 9"/>
            <p:cNvSpPr/>
            <p:nvPr/>
          </p:nvSpPr>
          <p:spPr>
            <a:xfrm>
              <a:off x="4395355" y="6567054"/>
              <a:ext cx="841663" cy="27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sp>
        <p:nvSpPr>
          <p:cNvPr id="35" name="Rounded Rectangle 34"/>
          <p:cNvSpPr/>
          <p:nvPr/>
        </p:nvSpPr>
        <p:spPr>
          <a:xfrm>
            <a:off x="1339620" y="1475291"/>
            <a:ext cx="6378049" cy="315824"/>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31" name="TextBox 30"/>
          <p:cNvSpPr txBox="1"/>
          <p:nvPr/>
        </p:nvSpPr>
        <p:spPr>
          <a:xfrm>
            <a:off x="1317535" y="1458793"/>
            <a:ext cx="1652222" cy="356123"/>
          </a:xfrm>
          <a:prstGeom prst="rect">
            <a:avLst/>
          </a:prstGeom>
          <a:noFill/>
        </p:spPr>
        <p:txBody>
          <a:bodyPr wrap="square" rtlCol="0">
            <a:spAutoFit/>
          </a:bodyPr>
          <a:lstStyle/>
          <a:p>
            <a:pPr algn="ctr"/>
            <a:r>
              <a:rPr lang="en-US" sz="857" b="1" dirty="0"/>
              <a:t>Single alternation from AAI to His pacing with AV delay 80ms</a:t>
            </a:r>
          </a:p>
        </p:txBody>
      </p:sp>
      <p:grpSp>
        <p:nvGrpSpPr>
          <p:cNvPr id="44" name="Group 43"/>
          <p:cNvGrpSpPr/>
          <p:nvPr/>
        </p:nvGrpSpPr>
        <p:grpSpPr>
          <a:xfrm>
            <a:off x="1339620" y="3294475"/>
            <a:ext cx="5345611" cy="2263613"/>
            <a:chOff x="3199837" y="2680855"/>
            <a:chExt cx="5611654" cy="2376270"/>
          </a:xfrm>
        </p:grpSpPr>
        <p:grpSp>
          <p:nvGrpSpPr>
            <p:cNvPr id="30" name="Group 29"/>
            <p:cNvGrpSpPr/>
            <p:nvPr/>
          </p:nvGrpSpPr>
          <p:grpSpPr>
            <a:xfrm>
              <a:off x="3199837" y="2680855"/>
              <a:ext cx="5611654" cy="2376270"/>
              <a:chOff x="3199837" y="2680855"/>
              <a:chExt cx="5611654" cy="2376270"/>
            </a:xfrm>
          </p:grpSpPr>
          <p:pic>
            <p:nvPicPr>
              <p:cNvPr id="4" name="Picture 3"/>
              <p:cNvPicPr>
                <a:picLocks noChangeAspect="1"/>
              </p:cNvPicPr>
              <p:nvPr/>
            </p:nvPicPr>
            <p:blipFill rotWithShape="1">
              <a:blip r:embed="rId4"/>
              <a:srcRect l="8198" t="49240" r="61183" b="5710"/>
              <a:stretch/>
            </p:blipFill>
            <p:spPr>
              <a:xfrm>
                <a:off x="3616036" y="2843360"/>
                <a:ext cx="2094328" cy="2213765"/>
              </a:xfrm>
              <a:prstGeom prst="rect">
                <a:avLst/>
              </a:prstGeom>
            </p:spPr>
          </p:pic>
          <p:sp>
            <p:nvSpPr>
              <p:cNvPr id="22" name="Rectangle 21"/>
              <p:cNvSpPr/>
              <p:nvPr/>
            </p:nvSpPr>
            <p:spPr>
              <a:xfrm>
                <a:off x="3793296" y="2919845"/>
                <a:ext cx="1817795" cy="32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12" name="TextBox 11"/>
              <p:cNvSpPr txBox="1"/>
              <p:nvPr/>
            </p:nvSpPr>
            <p:spPr>
              <a:xfrm>
                <a:off x="3199837" y="2680855"/>
                <a:ext cx="501738" cy="2196946"/>
              </a:xfrm>
              <a:prstGeom prst="rect">
                <a:avLst/>
              </a:prstGeom>
              <a:noFill/>
            </p:spPr>
            <p:txBody>
              <a:bodyPr vert="vert270" wrap="square" rtlCol="0">
                <a:spAutoFit/>
              </a:bodyPr>
              <a:lstStyle/>
              <a:p>
                <a:r>
                  <a:rPr lang="en-US" sz="953" b="1" dirty="0"/>
                  <a:t>Change in Systolic Blood Pressure from reference AAI pacing (SBP</a:t>
                </a:r>
                <a:r>
                  <a:rPr lang="en-US" sz="953" b="1" baseline="-25000" dirty="0"/>
                  <a:t>rel</a:t>
                </a:r>
                <a:r>
                  <a:rPr lang="en-US" sz="953" b="1" dirty="0"/>
                  <a:t> (mmHg)</a:t>
                </a:r>
              </a:p>
            </p:txBody>
          </p:sp>
          <p:sp>
            <p:nvSpPr>
              <p:cNvPr id="24" name="Rounded Rectangle 23"/>
              <p:cNvSpPr/>
              <p:nvPr/>
            </p:nvSpPr>
            <p:spPr>
              <a:xfrm>
                <a:off x="3828471" y="2984544"/>
                <a:ext cx="1918812" cy="331542"/>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23" name="TextBox 22"/>
              <p:cNvSpPr txBox="1"/>
              <p:nvPr/>
            </p:nvSpPr>
            <p:spPr>
              <a:xfrm>
                <a:off x="3819699" y="2952404"/>
                <a:ext cx="2118888" cy="404810"/>
              </a:xfrm>
              <a:prstGeom prst="rect">
                <a:avLst/>
              </a:prstGeom>
              <a:noFill/>
            </p:spPr>
            <p:txBody>
              <a:bodyPr wrap="square" rtlCol="0">
                <a:spAutoFit/>
              </a:bodyPr>
              <a:lstStyle/>
              <a:p>
                <a:r>
                  <a:rPr lang="en-US" sz="953" b="1" dirty="0"/>
                  <a:t>Change in systolic BP at AV 80ms, from AAI, after one alternation</a:t>
                </a:r>
              </a:p>
            </p:txBody>
          </p:sp>
          <p:sp>
            <p:nvSpPr>
              <p:cNvPr id="26" name="Rectangle 25"/>
              <p:cNvSpPr/>
              <p:nvPr/>
            </p:nvSpPr>
            <p:spPr>
              <a:xfrm>
                <a:off x="5936663" y="2900031"/>
                <a:ext cx="1794694" cy="331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28" name="Rectangle 27"/>
              <p:cNvSpPr/>
              <p:nvPr/>
            </p:nvSpPr>
            <p:spPr>
              <a:xfrm>
                <a:off x="8064599" y="2900031"/>
                <a:ext cx="746892" cy="331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sp>
          <p:nvSpPr>
            <p:cNvPr id="41" name="Rectangle 40"/>
            <p:cNvSpPr/>
            <p:nvPr/>
          </p:nvSpPr>
          <p:spPr>
            <a:xfrm>
              <a:off x="5216236" y="3491345"/>
              <a:ext cx="394855" cy="4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42" name="Rectangle 41"/>
            <p:cNvSpPr/>
            <p:nvPr/>
          </p:nvSpPr>
          <p:spPr>
            <a:xfrm>
              <a:off x="7372174" y="3505397"/>
              <a:ext cx="394855" cy="4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spTree>
    <p:extLst>
      <p:ext uri="{BB962C8B-B14F-4D97-AF65-F5344CB8AC3E}">
        <p14:creationId xmlns:p14="http://schemas.microsoft.com/office/powerpoint/2010/main" val="5073988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261335" y="1741690"/>
            <a:ext cx="3960771" cy="1701385"/>
            <a:chOff x="3117658" y="1061181"/>
            <a:chExt cx="4157893" cy="1786060"/>
          </a:xfrm>
        </p:grpSpPr>
        <p:pic>
          <p:nvPicPr>
            <p:cNvPr id="8" name="Picture 7"/>
            <p:cNvPicPr>
              <a:picLocks noChangeAspect="1"/>
            </p:cNvPicPr>
            <p:nvPr/>
          </p:nvPicPr>
          <p:blipFill rotWithShape="1">
            <a:blip r:embed="rId3"/>
            <a:srcRect l="16541"/>
            <a:stretch/>
          </p:blipFill>
          <p:spPr>
            <a:xfrm>
              <a:off x="4597776" y="1061181"/>
              <a:ext cx="2677775" cy="1786060"/>
            </a:xfrm>
            <a:prstGeom prst="rect">
              <a:avLst/>
            </a:prstGeom>
          </p:spPr>
        </p:pic>
        <p:grpSp>
          <p:nvGrpSpPr>
            <p:cNvPr id="11" name="Group 10"/>
            <p:cNvGrpSpPr>
              <a:grpSpLocks noChangeAspect="1"/>
            </p:cNvGrpSpPr>
            <p:nvPr/>
          </p:nvGrpSpPr>
          <p:grpSpPr>
            <a:xfrm>
              <a:off x="3117658" y="1061181"/>
              <a:ext cx="1375198" cy="1786060"/>
              <a:chOff x="0" y="35560"/>
              <a:chExt cx="5237018" cy="6801658"/>
            </a:xfrm>
          </p:grpSpPr>
          <p:pic>
            <p:nvPicPr>
              <p:cNvPr id="9" name="Picture 8"/>
              <p:cNvPicPr>
                <a:picLocks noChangeAspect="1"/>
              </p:cNvPicPr>
              <p:nvPr/>
            </p:nvPicPr>
            <p:blipFill rotWithShape="1">
              <a:blip r:embed="rId3"/>
              <a:srcRect r="59091"/>
              <a:stretch/>
            </p:blipFill>
            <p:spPr>
              <a:xfrm>
                <a:off x="0" y="35560"/>
                <a:ext cx="4987636" cy="6786880"/>
              </a:xfrm>
              <a:prstGeom prst="rect">
                <a:avLst/>
              </a:prstGeom>
            </p:spPr>
          </p:pic>
          <p:sp>
            <p:nvSpPr>
              <p:cNvPr id="10" name="Rectangle 9"/>
              <p:cNvSpPr/>
              <p:nvPr/>
            </p:nvSpPr>
            <p:spPr>
              <a:xfrm>
                <a:off x="4395355" y="6567054"/>
                <a:ext cx="841663" cy="27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grpSp>
      <p:sp>
        <p:nvSpPr>
          <p:cNvPr id="35" name="Rounded Rectangle 34"/>
          <p:cNvSpPr/>
          <p:nvPr/>
        </p:nvSpPr>
        <p:spPr>
          <a:xfrm>
            <a:off x="1339620" y="1475291"/>
            <a:ext cx="6378049" cy="315824"/>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nvGrpSpPr>
          <p:cNvPr id="34" name="Group 33"/>
          <p:cNvGrpSpPr/>
          <p:nvPr/>
        </p:nvGrpSpPr>
        <p:grpSpPr>
          <a:xfrm>
            <a:off x="1317535" y="1458793"/>
            <a:ext cx="3511373" cy="488019"/>
            <a:chOff x="3199837" y="454235"/>
            <a:chExt cx="3686128" cy="512307"/>
          </a:xfrm>
        </p:grpSpPr>
        <p:sp>
          <p:nvSpPr>
            <p:cNvPr id="31" name="TextBox 30"/>
            <p:cNvSpPr txBox="1"/>
            <p:nvPr/>
          </p:nvSpPr>
          <p:spPr>
            <a:xfrm>
              <a:off x="3199837" y="454235"/>
              <a:ext cx="1734450" cy="373847"/>
            </a:xfrm>
            <a:prstGeom prst="rect">
              <a:avLst/>
            </a:prstGeom>
            <a:noFill/>
          </p:spPr>
          <p:txBody>
            <a:bodyPr wrap="square" rtlCol="0">
              <a:spAutoFit/>
            </a:bodyPr>
            <a:lstStyle/>
            <a:p>
              <a:pPr algn="ctr"/>
              <a:r>
                <a:rPr lang="en-US" sz="857" b="1" dirty="0"/>
                <a:t>Single alternation from AAI to His pacing with AV delay 80ms</a:t>
              </a:r>
            </a:p>
          </p:txBody>
        </p:sp>
        <p:sp>
          <p:nvSpPr>
            <p:cNvPr id="32" name="TextBox 31"/>
            <p:cNvSpPr txBox="1"/>
            <p:nvPr/>
          </p:nvSpPr>
          <p:spPr>
            <a:xfrm>
              <a:off x="5151515" y="454235"/>
              <a:ext cx="1734450" cy="512307"/>
            </a:xfrm>
            <a:prstGeom prst="rect">
              <a:avLst/>
            </a:prstGeom>
            <a:noFill/>
          </p:spPr>
          <p:txBody>
            <a:bodyPr wrap="square" rtlCol="0">
              <a:spAutoFit/>
            </a:bodyPr>
            <a:lstStyle/>
            <a:p>
              <a:pPr algn="ctr"/>
              <a:r>
                <a:rPr lang="en-US" sz="857" b="1" dirty="0"/>
                <a:t>Multiple alternation from AAI to His pacing with AV delay 80ms</a:t>
              </a:r>
            </a:p>
          </p:txBody>
        </p:sp>
      </p:grpSp>
      <p:sp>
        <p:nvSpPr>
          <p:cNvPr id="36" name="Right Arrow 35"/>
          <p:cNvSpPr/>
          <p:nvPr/>
        </p:nvSpPr>
        <p:spPr>
          <a:xfrm>
            <a:off x="2928376" y="1531938"/>
            <a:ext cx="274346" cy="17146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nvGrpSpPr>
          <p:cNvPr id="44" name="Group 43"/>
          <p:cNvGrpSpPr/>
          <p:nvPr/>
        </p:nvGrpSpPr>
        <p:grpSpPr>
          <a:xfrm>
            <a:off x="1339620" y="3294475"/>
            <a:ext cx="5345611" cy="2263613"/>
            <a:chOff x="3199837" y="2680855"/>
            <a:chExt cx="5611654" cy="2376270"/>
          </a:xfrm>
        </p:grpSpPr>
        <p:grpSp>
          <p:nvGrpSpPr>
            <p:cNvPr id="30" name="Group 29"/>
            <p:cNvGrpSpPr/>
            <p:nvPr/>
          </p:nvGrpSpPr>
          <p:grpSpPr>
            <a:xfrm>
              <a:off x="3199837" y="2680855"/>
              <a:ext cx="5611654" cy="2376270"/>
              <a:chOff x="3199837" y="2680855"/>
              <a:chExt cx="5611654" cy="2376270"/>
            </a:xfrm>
          </p:grpSpPr>
          <p:pic>
            <p:nvPicPr>
              <p:cNvPr id="4" name="Picture 3"/>
              <p:cNvPicPr>
                <a:picLocks noChangeAspect="1"/>
              </p:cNvPicPr>
              <p:nvPr/>
            </p:nvPicPr>
            <p:blipFill rotWithShape="1">
              <a:blip r:embed="rId4"/>
              <a:srcRect l="8198" t="49240" r="30216" b="5710"/>
              <a:stretch/>
            </p:blipFill>
            <p:spPr>
              <a:xfrm>
                <a:off x="3616036" y="2843360"/>
                <a:ext cx="4212493" cy="2213765"/>
              </a:xfrm>
              <a:prstGeom prst="rect">
                <a:avLst/>
              </a:prstGeom>
            </p:spPr>
          </p:pic>
          <p:sp>
            <p:nvSpPr>
              <p:cNvPr id="22" name="Rectangle 21"/>
              <p:cNvSpPr/>
              <p:nvPr/>
            </p:nvSpPr>
            <p:spPr>
              <a:xfrm>
                <a:off x="3793296" y="2919845"/>
                <a:ext cx="1817795" cy="32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12" name="TextBox 11"/>
              <p:cNvSpPr txBox="1"/>
              <p:nvPr/>
            </p:nvSpPr>
            <p:spPr>
              <a:xfrm>
                <a:off x="3199837" y="2680855"/>
                <a:ext cx="501738" cy="2196946"/>
              </a:xfrm>
              <a:prstGeom prst="rect">
                <a:avLst/>
              </a:prstGeom>
              <a:noFill/>
            </p:spPr>
            <p:txBody>
              <a:bodyPr vert="vert270" wrap="square" rtlCol="0">
                <a:spAutoFit/>
              </a:bodyPr>
              <a:lstStyle/>
              <a:p>
                <a:r>
                  <a:rPr lang="en-US" sz="953" b="1" dirty="0"/>
                  <a:t>Change in Systolic Blood Pressure from reference AAI pacing (SBP</a:t>
                </a:r>
                <a:r>
                  <a:rPr lang="en-US" sz="953" b="1" baseline="-25000" dirty="0"/>
                  <a:t>rel</a:t>
                </a:r>
                <a:r>
                  <a:rPr lang="en-US" sz="953" b="1" dirty="0"/>
                  <a:t> (mmHg)</a:t>
                </a:r>
              </a:p>
            </p:txBody>
          </p:sp>
          <p:sp>
            <p:nvSpPr>
              <p:cNvPr id="24" name="Rounded Rectangle 23"/>
              <p:cNvSpPr/>
              <p:nvPr/>
            </p:nvSpPr>
            <p:spPr>
              <a:xfrm>
                <a:off x="3828471" y="2984544"/>
                <a:ext cx="1918812" cy="331542"/>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23" name="TextBox 22"/>
              <p:cNvSpPr txBox="1"/>
              <p:nvPr/>
            </p:nvSpPr>
            <p:spPr>
              <a:xfrm>
                <a:off x="3819699" y="2952404"/>
                <a:ext cx="2118888" cy="404810"/>
              </a:xfrm>
              <a:prstGeom prst="rect">
                <a:avLst/>
              </a:prstGeom>
              <a:noFill/>
            </p:spPr>
            <p:txBody>
              <a:bodyPr wrap="square" rtlCol="0">
                <a:spAutoFit/>
              </a:bodyPr>
              <a:lstStyle/>
              <a:p>
                <a:r>
                  <a:rPr lang="en-US" sz="953" b="1" dirty="0"/>
                  <a:t>Change in systolic BP at AV 80ms, from AAI, after one alternation</a:t>
                </a:r>
              </a:p>
            </p:txBody>
          </p:sp>
          <p:sp>
            <p:nvSpPr>
              <p:cNvPr id="26" name="Rectangle 25"/>
              <p:cNvSpPr/>
              <p:nvPr/>
            </p:nvSpPr>
            <p:spPr>
              <a:xfrm>
                <a:off x="5936663" y="2900031"/>
                <a:ext cx="1794694" cy="331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27" name="Rounded Rectangle 26"/>
              <p:cNvSpPr/>
              <p:nvPr/>
            </p:nvSpPr>
            <p:spPr>
              <a:xfrm>
                <a:off x="5937424" y="2984544"/>
                <a:ext cx="1829605" cy="344316"/>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25" name="TextBox 24"/>
              <p:cNvSpPr txBox="1"/>
              <p:nvPr/>
            </p:nvSpPr>
            <p:spPr>
              <a:xfrm>
                <a:off x="5877088" y="2955571"/>
                <a:ext cx="1951441" cy="404810"/>
              </a:xfrm>
              <a:prstGeom prst="rect">
                <a:avLst/>
              </a:prstGeom>
              <a:noFill/>
            </p:spPr>
            <p:txBody>
              <a:bodyPr wrap="square" rtlCol="0">
                <a:spAutoFit/>
              </a:bodyPr>
              <a:lstStyle/>
              <a:p>
                <a:r>
                  <a:rPr lang="en-US" sz="953" b="1" dirty="0"/>
                  <a:t>Mean change in systolic BP after 6 alternations</a:t>
                </a:r>
              </a:p>
            </p:txBody>
          </p:sp>
          <p:sp>
            <p:nvSpPr>
              <p:cNvPr id="28" name="Rectangle 27"/>
              <p:cNvSpPr/>
              <p:nvPr/>
            </p:nvSpPr>
            <p:spPr>
              <a:xfrm>
                <a:off x="8064599" y="2900031"/>
                <a:ext cx="746892" cy="331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sp>
          <p:nvSpPr>
            <p:cNvPr id="41" name="Rectangle 40"/>
            <p:cNvSpPr/>
            <p:nvPr/>
          </p:nvSpPr>
          <p:spPr>
            <a:xfrm>
              <a:off x="5216236" y="3491345"/>
              <a:ext cx="394855" cy="4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42" name="Rectangle 41"/>
            <p:cNvSpPr/>
            <p:nvPr/>
          </p:nvSpPr>
          <p:spPr>
            <a:xfrm>
              <a:off x="7372174" y="3505397"/>
              <a:ext cx="394855" cy="4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sp>
          <p:nvSpPr>
            <p:cNvPr id="37" name="Right Arrow 36"/>
            <p:cNvSpPr/>
            <p:nvPr/>
          </p:nvSpPr>
          <p:spPr>
            <a:xfrm>
              <a:off x="5216236" y="3808993"/>
              <a:ext cx="360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105" tIns="43553" rIns="87105" bIns="43553" numCol="1" spcCol="0" rtlCol="0" fromWordArt="0" anchor="ctr" anchorCtr="0" forceAA="0" compatLnSpc="1">
              <a:prstTxWarp prst="textNoShape">
                <a:avLst/>
              </a:prstTxWarp>
              <a:noAutofit/>
            </a:bodyPr>
            <a:lstStyle/>
            <a:p>
              <a:pPr algn="ctr"/>
              <a:endParaRPr lang="en-US" sz="1715"/>
            </a:p>
          </p:txBody>
        </p:sp>
      </p:grpSp>
    </p:spTree>
    <p:extLst>
      <p:ext uri="{BB962C8B-B14F-4D97-AF65-F5344CB8AC3E}">
        <p14:creationId xmlns:p14="http://schemas.microsoft.com/office/powerpoint/2010/main" val="322145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B83CC-036D-9440-9E53-35CEF46F153F}"/>
              </a:ext>
            </a:extLst>
          </p:cNvPr>
          <p:cNvPicPr>
            <a:picLocks noChangeAspect="1"/>
          </p:cNvPicPr>
          <p:nvPr/>
        </p:nvPicPr>
        <p:blipFill rotWithShape="1">
          <a:blip r:embed="rId3"/>
          <a:srcRect l="16600" t="16734" r="21000" b="5170"/>
          <a:stretch/>
        </p:blipFill>
        <p:spPr>
          <a:xfrm>
            <a:off x="288544" y="1319318"/>
            <a:ext cx="5705856" cy="4787076"/>
          </a:xfrm>
          <a:prstGeom prst="rect">
            <a:avLst/>
          </a:prstGeom>
        </p:spPr>
      </p:pic>
      <p:sp>
        <p:nvSpPr>
          <p:cNvPr id="5" name="TextBox 4">
            <a:extLst>
              <a:ext uri="{FF2B5EF4-FFF2-40B4-BE49-F238E27FC236}">
                <a16:creationId xmlns:a16="http://schemas.microsoft.com/office/drawing/2014/main" id="{4F265C30-CA34-FE47-8232-485B7DA7CE9C}"/>
              </a:ext>
            </a:extLst>
          </p:cNvPr>
          <p:cNvSpPr txBox="1"/>
          <p:nvPr/>
        </p:nvSpPr>
        <p:spPr>
          <a:xfrm>
            <a:off x="5888016" y="1681357"/>
            <a:ext cx="3355848" cy="3693319"/>
          </a:xfrm>
          <a:prstGeom prst="rect">
            <a:avLst/>
          </a:prstGeom>
          <a:noFill/>
        </p:spPr>
        <p:txBody>
          <a:bodyPr wrap="square" rtlCol="0">
            <a:spAutoFit/>
          </a:bodyPr>
          <a:lstStyle/>
          <a:p>
            <a:pPr algn="ctr"/>
            <a:r>
              <a:rPr lang="en-US" sz="3600" b="1" dirty="0">
                <a:solidFill>
                  <a:srgbClr val="C00000"/>
                </a:solidFill>
                <a:latin typeface="Gill Sans MT" panose="020B0502020104020203" pitchFamily="34" charset="77"/>
              </a:rPr>
              <a:t>BIV is only beneficial if</a:t>
            </a:r>
          </a:p>
          <a:p>
            <a:pPr algn="ctr"/>
            <a:r>
              <a:rPr lang="en-US" sz="3600" b="1" dirty="0">
                <a:solidFill>
                  <a:srgbClr val="C00000"/>
                </a:solidFill>
                <a:latin typeface="Gill Sans MT" panose="020B0502020104020203" pitchFamily="34" charset="77"/>
              </a:rPr>
              <a:t>QRS &gt;140ms</a:t>
            </a:r>
          </a:p>
          <a:p>
            <a:pPr algn="ctr"/>
            <a:endParaRPr lang="en-US" b="1" dirty="0">
              <a:latin typeface="Gill Sans MT" panose="020B0502020104020203" pitchFamily="34" charset="77"/>
            </a:endParaRPr>
          </a:p>
          <a:p>
            <a:pPr algn="ctr"/>
            <a:endParaRPr lang="en-US" b="1" dirty="0">
              <a:latin typeface="Gill Sans MT" panose="020B0502020104020203" pitchFamily="34" charset="77"/>
            </a:endParaRPr>
          </a:p>
          <a:p>
            <a:pPr algn="ctr"/>
            <a:r>
              <a:rPr lang="en-US" sz="3000" b="1" dirty="0">
                <a:solidFill>
                  <a:srgbClr val="C00000"/>
                </a:solidFill>
                <a:latin typeface="Gill Sans MT" panose="020B0502020104020203" pitchFamily="34" charset="77"/>
              </a:rPr>
              <a:t>(OR the alternative is RV pacing)</a:t>
            </a:r>
          </a:p>
        </p:txBody>
      </p:sp>
      <p:sp>
        <p:nvSpPr>
          <p:cNvPr id="6" name="Rectangle 5">
            <a:extLst>
              <a:ext uri="{FF2B5EF4-FFF2-40B4-BE49-F238E27FC236}">
                <a16:creationId xmlns:a16="http://schemas.microsoft.com/office/drawing/2014/main" id="{E839DE86-BBA4-5240-A569-0014211E3EF0}"/>
              </a:ext>
            </a:extLst>
          </p:cNvPr>
          <p:cNvSpPr/>
          <p:nvPr/>
        </p:nvSpPr>
        <p:spPr>
          <a:xfrm>
            <a:off x="5614416" y="6568693"/>
            <a:ext cx="3629448" cy="300082"/>
          </a:xfrm>
          <a:prstGeom prst="rect">
            <a:avLst/>
          </a:prstGeom>
        </p:spPr>
        <p:txBody>
          <a:bodyPr wrap="square">
            <a:spAutoFit/>
          </a:bodyPr>
          <a:lstStyle/>
          <a:p>
            <a:r>
              <a:rPr lang="en-US" altLang="x-none" sz="1350" b="1" dirty="0">
                <a:ea typeface="Arial Unicode MS" charset="0"/>
                <a:cs typeface="Arial Unicode MS" charset="0"/>
              </a:rPr>
              <a:t>Cleland JG et al. </a:t>
            </a:r>
            <a:r>
              <a:rPr lang="en-US" altLang="x-none" sz="1350" b="1" dirty="0" err="1">
                <a:ea typeface="Arial Unicode MS" charset="0"/>
                <a:cs typeface="Arial Unicode MS" charset="0"/>
              </a:rPr>
              <a:t>Eur</a:t>
            </a:r>
            <a:r>
              <a:rPr lang="en-US" altLang="x-none" sz="1350" b="1" dirty="0">
                <a:ea typeface="Arial Unicode MS" charset="0"/>
                <a:cs typeface="Arial Unicode MS" charset="0"/>
              </a:rPr>
              <a:t> Heart J 2013, 34: 3547-56.</a:t>
            </a:r>
            <a:endParaRPr lang="en-US" sz="1350" dirty="0"/>
          </a:p>
        </p:txBody>
      </p:sp>
      <p:sp>
        <p:nvSpPr>
          <p:cNvPr id="7" name="Rectangle 6">
            <a:extLst>
              <a:ext uri="{FF2B5EF4-FFF2-40B4-BE49-F238E27FC236}">
                <a16:creationId xmlns:a16="http://schemas.microsoft.com/office/drawing/2014/main" id="{6321D71C-D678-0747-B613-B93D854A1DB8}"/>
              </a:ext>
            </a:extLst>
          </p:cNvPr>
          <p:cNvSpPr/>
          <p:nvPr/>
        </p:nvSpPr>
        <p:spPr>
          <a:xfrm>
            <a:off x="0" y="100902"/>
            <a:ext cx="9144000" cy="1107996"/>
          </a:xfrm>
          <a:prstGeom prst="rect">
            <a:avLst/>
          </a:prstGeom>
        </p:spPr>
        <p:txBody>
          <a:bodyPr wrap="square">
            <a:spAutoFit/>
          </a:bodyPr>
          <a:lstStyle/>
          <a:p>
            <a:r>
              <a:rPr lang="en-US" altLang="x-none" sz="4000" b="1" dirty="0">
                <a:latin typeface="Gill Sans MT" panose="020B0502020104020203" pitchFamily="34" charset="77"/>
                <a:ea typeface="Arial Unicode MS" charset="0"/>
                <a:cs typeface="Arial Unicode MS" charset="0"/>
              </a:rPr>
              <a:t>META ANALYSIS </a:t>
            </a:r>
          </a:p>
          <a:p>
            <a:r>
              <a:rPr lang="en-US" altLang="x-none" sz="2600" b="1" dirty="0">
                <a:latin typeface="Gill Sans MT" panose="020B0502020104020203" pitchFamily="34" charset="77"/>
                <a:ea typeface="Arial Unicode MS" charset="0"/>
                <a:cs typeface="Arial Unicode MS" charset="0"/>
              </a:rPr>
              <a:t>(CARE HF, MIRACLE, REVERSE, MIRACLE ICD, RAFT)</a:t>
            </a:r>
            <a:endParaRPr lang="en-US" sz="2600" dirty="0">
              <a:latin typeface="Gill Sans MT" panose="020B0502020104020203" pitchFamily="34" charset="77"/>
            </a:endParaRPr>
          </a:p>
        </p:txBody>
      </p:sp>
    </p:spTree>
    <p:extLst>
      <p:ext uri="{BB962C8B-B14F-4D97-AF65-F5344CB8AC3E}">
        <p14:creationId xmlns:p14="http://schemas.microsoft.com/office/powerpoint/2010/main" val="401396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9AD0-BAAE-E54E-814B-65B5EDF2C525}"/>
              </a:ext>
            </a:extLst>
          </p:cNvPr>
          <p:cNvSpPr>
            <a:spLocks noGrp="1"/>
          </p:cNvSpPr>
          <p:nvPr>
            <p:ph type="title"/>
          </p:nvPr>
        </p:nvSpPr>
        <p:spPr>
          <a:xfrm>
            <a:off x="0" y="-102774"/>
            <a:ext cx="7886700" cy="1325563"/>
          </a:xfrm>
        </p:spPr>
        <p:txBody>
          <a:bodyPr>
            <a:normAutofit/>
          </a:bodyPr>
          <a:lstStyle/>
          <a:p>
            <a:r>
              <a:rPr lang="en-US" sz="6000" b="1" dirty="0">
                <a:latin typeface="Gill Sans MT" panose="020B0502020104020203" pitchFamily="34" charset="77"/>
              </a:rPr>
              <a:t>Who benefits?</a:t>
            </a:r>
          </a:p>
        </p:txBody>
      </p:sp>
      <p:sp>
        <p:nvSpPr>
          <p:cNvPr id="3" name="Content Placeholder 2">
            <a:extLst>
              <a:ext uri="{FF2B5EF4-FFF2-40B4-BE49-F238E27FC236}">
                <a16:creationId xmlns:a16="http://schemas.microsoft.com/office/drawing/2014/main" id="{B9E4709E-9562-8B4F-84AB-D76832D9C5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6B9F1F-D00F-2143-97CF-A4F41E20D7FF}"/>
              </a:ext>
            </a:extLst>
          </p:cNvPr>
          <p:cNvPicPr>
            <a:picLocks noChangeAspect="1"/>
          </p:cNvPicPr>
          <p:nvPr/>
        </p:nvPicPr>
        <p:blipFill rotWithShape="1">
          <a:blip r:embed="rId3"/>
          <a:srcRect l="3480" t="12623" r="54539" b="51111"/>
          <a:stretch/>
        </p:blipFill>
        <p:spPr>
          <a:xfrm>
            <a:off x="424053" y="967909"/>
            <a:ext cx="3833622" cy="2487168"/>
          </a:xfrm>
          <a:prstGeom prst="rect">
            <a:avLst/>
          </a:prstGeom>
        </p:spPr>
      </p:pic>
      <p:sp>
        <p:nvSpPr>
          <p:cNvPr id="8" name="Rectangle 7">
            <a:extLst>
              <a:ext uri="{FF2B5EF4-FFF2-40B4-BE49-F238E27FC236}">
                <a16:creationId xmlns:a16="http://schemas.microsoft.com/office/drawing/2014/main" id="{0370970C-FC9B-D640-9226-525537FFFF8C}"/>
              </a:ext>
            </a:extLst>
          </p:cNvPr>
          <p:cNvSpPr/>
          <p:nvPr/>
        </p:nvSpPr>
        <p:spPr>
          <a:xfrm>
            <a:off x="4014216" y="6557918"/>
            <a:ext cx="5439960" cy="300082"/>
          </a:xfrm>
          <a:prstGeom prst="rect">
            <a:avLst/>
          </a:prstGeom>
        </p:spPr>
        <p:txBody>
          <a:bodyPr wrap="square">
            <a:spAutoFit/>
          </a:bodyPr>
          <a:lstStyle/>
          <a:p>
            <a:r>
              <a:rPr lang="en-US" altLang="x-none" sz="1350" b="1" dirty="0">
                <a:ea typeface="Arial Unicode MS" charset="0"/>
                <a:cs typeface="Arial Unicode MS" charset="0"/>
              </a:rPr>
              <a:t>MADIT CRT ANALYSIS       </a:t>
            </a:r>
            <a:r>
              <a:rPr lang="en-US" altLang="x-none" sz="1350" b="1" dirty="0" err="1">
                <a:ea typeface="Arial Unicode MS" charset="0"/>
                <a:cs typeface="Arial Unicode MS" charset="0"/>
              </a:rPr>
              <a:t>Zareba</a:t>
            </a:r>
            <a:r>
              <a:rPr lang="en-US" altLang="x-none" sz="1350" b="1" dirty="0">
                <a:ea typeface="Arial Unicode MS" charset="0"/>
                <a:cs typeface="Arial Unicode MS" charset="0"/>
              </a:rPr>
              <a:t> et al Circulation 2011, 123: 1061-72.</a:t>
            </a:r>
            <a:endParaRPr lang="en-US" sz="1350" dirty="0"/>
          </a:p>
        </p:txBody>
      </p:sp>
    </p:spTree>
    <p:extLst>
      <p:ext uri="{BB962C8B-B14F-4D97-AF65-F5344CB8AC3E}">
        <p14:creationId xmlns:p14="http://schemas.microsoft.com/office/powerpoint/2010/main" val="3929694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9AD0-BAAE-E54E-814B-65B5EDF2C525}"/>
              </a:ext>
            </a:extLst>
          </p:cNvPr>
          <p:cNvSpPr>
            <a:spLocks noGrp="1"/>
          </p:cNvSpPr>
          <p:nvPr>
            <p:ph type="title"/>
          </p:nvPr>
        </p:nvSpPr>
        <p:spPr>
          <a:xfrm>
            <a:off x="0" y="-102774"/>
            <a:ext cx="7886700" cy="1325563"/>
          </a:xfrm>
        </p:spPr>
        <p:txBody>
          <a:bodyPr>
            <a:normAutofit/>
          </a:bodyPr>
          <a:lstStyle/>
          <a:p>
            <a:r>
              <a:rPr lang="en-US" sz="6000" b="1" dirty="0">
                <a:latin typeface="Gill Sans MT" panose="020B0502020104020203" pitchFamily="34" charset="77"/>
              </a:rPr>
              <a:t>Who benefits?</a:t>
            </a:r>
          </a:p>
        </p:txBody>
      </p:sp>
      <p:sp>
        <p:nvSpPr>
          <p:cNvPr id="3" name="Content Placeholder 2">
            <a:extLst>
              <a:ext uri="{FF2B5EF4-FFF2-40B4-BE49-F238E27FC236}">
                <a16:creationId xmlns:a16="http://schemas.microsoft.com/office/drawing/2014/main" id="{B9E4709E-9562-8B4F-84AB-D76832D9C5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6B9F1F-D00F-2143-97CF-A4F41E20D7FF}"/>
              </a:ext>
            </a:extLst>
          </p:cNvPr>
          <p:cNvPicPr>
            <a:picLocks noChangeAspect="1"/>
          </p:cNvPicPr>
          <p:nvPr/>
        </p:nvPicPr>
        <p:blipFill rotWithShape="1">
          <a:blip r:embed="rId3"/>
          <a:srcRect l="3480" t="12623" r="54539" b="51111"/>
          <a:stretch/>
        </p:blipFill>
        <p:spPr>
          <a:xfrm>
            <a:off x="424053" y="967909"/>
            <a:ext cx="3833622" cy="2487168"/>
          </a:xfrm>
          <a:prstGeom prst="rect">
            <a:avLst/>
          </a:prstGeom>
        </p:spPr>
      </p:pic>
      <p:pic>
        <p:nvPicPr>
          <p:cNvPr id="5" name="Picture 4">
            <a:extLst>
              <a:ext uri="{FF2B5EF4-FFF2-40B4-BE49-F238E27FC236}">
                <a16:creationId xmlns:a16="http://schemas.microsoft.com/office/drawing/2014/main" id="{C0A69DD7-7B5E-C141-B1D8-81B90C959D6D}"/>
              </a:ext>
            </a:extLst>
          </p:cNvPr>
          <p:cNvPicPr>
            <a:picLocks noChangeAspect="1"/>
          </p:cNvPicPr>
          <p:nvPr/>
        </p:nvPicPr>
        <p:blipFill rotWithShape="1">
          <a:blip r:embed="rId3"/>
          <a:srcRect l="3170" t="49778" r="54573" b="12153"/>
          <a:stretch/>
        </p:blipFill>
        <p:spPr>
          <a:xfrm>
            <a:off x="424053" y="3645444"/>
            <a:ext cx="3858768" cy="2610803"/>
          </a:xfrm>
          <a:prstGeom prst="rect">
            <a:avLst/>
          </a:prstGeom>
        </p:spPr>
      </p:pic>
      <p:sp>
        <p:nvSpPr>
          <p:cNvPr id="9" name="Rectangle 8">
            <a:extLst>
              <a:ext uri="{FF2B5EF4-FFF2-40B4-BE49-F238E27FC236}">
                <a16:creationId xmlns:a16="http://schemas.microsoft.com/office/drawing/2014/main" id="{7A3456BB-A4D9-6A4E-9F04-FD552566488A}"/>
              </a:ext>
            </a:extLst>
          </p:cNvPr>
          <p:cNvSpPr/>
          <p:nvPr/>
        </p:nvSpPr>
        <p:spPr>
          <a:xfrm>
            <a:off x="4014216" y="6557918"/>
            <a:ext cx="5439960" cy="300082"/>
          </a:xfrm>
          <a:prstGeom prst="rect">
            <a:avLst/>
          </a:prstGeom>
        </p:spPr>
        <p:txBody>
          <a:bodyPr wrap="square">
            <a:spAutoFit/>
          </a:bodyPr>
          <a:lstStyle/>
          <a:p>
            <a:r>
              <a:rPr lang="en-US" altLang="x-none" sz="1350" b="1" dirty="0">
                <a:ea typeface="Arial Unicode MS" charset="0"/>
                <a:cs typeface="Arial Unicode MS" charset="0"/>
              </a:rPr>
              <a:t>MADIT CRT ANALYSIS       </a:t>
            </a:r>
            <a:r>
              <a:rPr lang="en-US" altLang="x-none" sz="1350" b="1" dirty="0" err="1">
                <a:ea typeface="Arial Unicode MS" charset="0"/>
                <a:cs typeface="Arial Unicode MS" charset="0"/>
              </a:rPr>
              <a:t>Zareba</a:t>
            </a:r>
            <a:r>
              <a:rPr lang="en-US" altLang="x-none" sz="1350" b="1" dirty="0">
                <a:ea typeface="Arial Unicode MS" charset="0"/>
                <a:cs typeface="Arial Unicode MS" charset="0"/>
              </a:rPr>
              <a:t> et al Circulation 2011, 123: 1061-72.</a:t>
            </a:r>
            <a:endParaRPr lang="en-US" sz="1350" dirty="0"/>
          </a:p>
        </p:txBody>
      </p:sp>
    </p:spTree>
    <p:extLst>
      <p:ext uri="{BB962C8B-B14F-4D97-AF65-F5344CB8AC3E}">
        <p14:creationId xmlns:p14="http://schemas.microsoft.com/office/powerpoint/2010/main" val="2271219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9AD0-BAAE-E54E-814B-65B5EDF2C525}"/>
              </a:ext>
            </a:extLst>
          </p:cNvPr>
          <p:cNvSpPr>
            <a:spLocks noGrp="1"/>
          </p:cNvSpPr>
          <p:nvPr>
            <p:ph type="title"/>
          </p:nvPr>
        </p:nvSpPr>
        <p:spPr>
          <a:xfrm>
            <a:off x="0" y="-102774"/>
            <a:ext cx="7886700" cy="1325563"/>
          </a:xfrm>
        </p:spPr>
        <p:txBody>
          <a:bodyPr>
            <a:normAutofit/>
          </a:bodyPr>
          <a:lstStyle/>
          <a:p>
            <a:r>
              <a:rPr lang="en-US" sz="6000" b="1" dirty="0">
                <a:latin typeface="Gill Sans MT" panose="020B0502020104020203" pitchFamily="34" charset="77"/>
              </a:rPr>
              <a:t>Who benefits?</a:t>
            </a:r>
          </a:p>
        </p:txBody>
      </p:sp>
      <p:sp>
        <p:nvSpPr>
          <p:cNvPr id="3" name="Content Placeholder 2">
            <a:extLst>
              <a:ext uri="{FF2B5EF4-FFF2-40B4-BE49-F238E27FC236}">
                <a16:creationId xmlns:a16="http://schemas.microsoft.com/office/drawing/2014/main" id="{B9E4709E-9562-8B4F-84AB-D76832D9C5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6B9F1F-D00F-2143-97CF-A4F41E20D7FF}"/>
              </a:ext>
            </a:extLst>
          </p:cNvPr>
          <p:cNvPicPr>
            <a:picLocks noChangeAspect="1"/>
          </p:cNvPicPr>
          <p:nvPr/>
        </p:nvPicPr>
        <p:blipFill rotWithShape="1">
          <a:blip r:embed="rId3"/>
          <a:srcRect l="3480" t="12623" r="54539" b="51111"/>
          <a:stretch/>
        </p:blipFill>
        <p:spPr>
          <a:xfrm>
            <a:off x="424053" y="967909"/>
            <a:ext cx="3833622" cy="2487168"/>
          </a:xfrm>
          <a:prstGeom prst="rect">
            <a:avLst/>
          </a:prstGeom>
        </p:spPr>
      </p:pic>
      <p:pic>
        <p:nvPicPr>
          <p:cNvPr id="5" name="Picture 4">
            <a:extLst>
              <a:ext uri="{FF2B5EF4-FFF2-40B4-BE49-F238E27FC236}">
                <a16:creationId xmlns:a16="http://schemas.microsoft.com/office/drawing/2014/main" id="{C0A69DD7-7B5E-C141-B1D8-81B90C959D6D}"/>
              </a:ext>
            </a:extLst>
          </p:cNvPr>
          <p:cNvPicPr>
            <a:picLocks noChangeAspect="1"/>
          </p:cNvPicPr>
          <p:nvPr/>
        </p:nvPicPr>
        <p:blipFill rotWithShape="1">
          <a:blip r:embed="rId3"/>
          <a:srcRect l="3170" t="49778" r="54573" b="12153"/>
          <a:stretch/>
        </p:blipFill>
        <p:spPr>
          <a:xfrm>
            <a:off x="424053" y="3645444"/>
            <a:ext cx="3858768" cy="2610803"/>
          </a:xfrm>
          <a:prstGeom prst="rect">
            <a:avLst/>
          </a:prstGeom>
        </p:spPr>
      </p:pic>
      <p:pic>
        <p:nvPicPr>
          <p:cNvPr id="6" name="Picture 5">
            <a:extLst>
              <a:ext uri="{FF2B5EF4-FFF2-40B4-BE49-F238E27FC236}">
                <a16:creationId xmlns:a16="http://schemas.microsoft.com/office/drawing/2014/main" id="{B0E37B1A-A067-7641-876E-F7B415C129E3}"/>
              </a:ext>
            </a:extLst>
          </p:cNvPr>
          <p:cNvPicPr>
            <a:picLocks noChangeAspect="1"/>
          </p:cNvPicPr>
          <p:nvPr/>
        </p:nvPicPr>
        <p:blipFill rotWithShape="1">
          <a:blip r:embed="rId3"/>
          <a:srcRect l="52737" t="49778" r="3003" b="12153"/>
          <a:stretch/>
        </p:blipFill>
        <p:spPr>
          <a:xfrm>
            <a:off x="4505706" y="3649859"/>
            <a:ext cx="4041648" cy="2610803"/>
          </a:xfrm>
          <a:prstGeom prst="rect">
            <a:avLst/>
          </a:prstGeom>
        </p:spPr>
      </p:pic>
      <p:sp>
        <p:nvSpPr>
          <p:cNvPr id="9" name="Rectangle 8">
            <a:extLst>
              <a:ext uri="{FF2B5EF4-FFF2-40B4-BE49-F238E27FC236}">
                <a16:creationId xmlns:a16="http://schemas.microsoft.com/office/drawing/2014/main" id="{CBA94435-1D94-C04E-806B-D8EFC7BDFFA3}"/>
              </a:ext>
            </a:extLst>
          </p:cNvPr>
          <p:cNvSpPr/>
          <p:nvPr/>
        </p:nvSpPr>
        <p:spPr>
          <a:xfrm>
            <a:off x="4014216" y="6557918"/>
            <a:ext cx="5439960" cy="300082"/>
          </a:xfrm>
          <a:prstGeom prst="rect">
            <a:avLst/>
          </a:prstGeom>
        </p:spPr>
        <p:txBody>
          <a:bodyPr wrap="square">
            <a:spAutoFit/>
          </a:bodyPr>
          <a:lstStyle/>
          <a:p>
            <a:r>
              <a:rPr lang="en-US" altLang="x-none" sz="1350" b="1" dirty="0">
                <a:ea typeface="Arial Unicode MS" charset="0"/>
                <a:cs typeface="Arial Unicode MS" charset="0"/>
              </a:rPr>
              <a:t>MADIT CRT ANALYSIS       </a:t>
            </a:r>
            <a:r>
              <a:rPr lang="en-US" altLang="x-none" sz="1350" b="1" dirty="0" err="1">
                <a:ea typeface="Arial Unicode MS" charset="0"/>
                <a:cs typeface="Arial Unicode MS" charset="0"/>
              </a:rPr>
              <a:t>Zareba</a:t>
            </a:r>
            <a:r>
              <a:rPr lang="en-US" altLang="x-none" sz="1350" b="1" dirty="0">
                <a:ea typeface="Arial Unicode MS" charset="0"/>
                <a:cs typeface="Arial Unicode MS" charset="0"/>
              </a:rPr>
              <a:t> et al Circulation 2011, 123: 1061-72.</a:t>
            </a:r>
            <a:endParaRPr lang="en-US" sz="1350" dirty="0"/>
          </a:p>
        </p:txBody>
      </p:sp>
    </p:spTree>
    <p:extLst>
      <p:ext uri="{BB962C8B-B14F-4D97-AF65-F5344CB8AC3E}">
        <p14:creationId xmlns:p14="http://schemas.microsoft.com/office/powerpoint/2010/main" val="2147914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9AD0-BAAE-E54E-814B-65B5EDF2C525}"/>
              </a:ext>
            </a:extLst>
          </p:cNvPr>
          <p:cNvSpPr>
            <a:spLocks noGrp="1"/>
          </p:cNvSpPr>
          <p:nvPr>
            <p:ph type="title"/>
          </p:nvPr>
        </p:nvSpPr>
        <p:spPr>
          <a:xfrm>
            <a:off x="0" y="-102774"/>
            <a:ext cx="7886700" cy="1325563"/>
          </a:xfrm>
        </p:spPr>
        <p:txBody>
          <a:bodyPr>
            <a:normAutofit/>
          </a:bodyPr>
          <a:lstStyle/>
          <a:p>
            <a:r>
              <a:rPr lang="en-US" sz="6000" b="1" dirty="0">
                <a:latin typeface="Gill Sans MT" panose="020B0502020104020203" pitchFamily="34" charset="77"/>
              </a:rPr>
              <a:t>Who benefits?</a:t>
            </a:r>
          </a:p>
        </p:txBody>
      </p:sp>
      <p:sp>
        <p:nvSpPr>
          <p:cNvPr id="3" name="Content Placeholder 2">
            <a:extLst>
              <a:ext uri="{FF2B5EF4-FFF2-40B4-BE49-F238E27FC236}">
                <a16:creationId xmlns:a16="http://schemas.microsoft.com/office/drawing/2014/main" id="{B9E4709E-9562-8B4F-84AB-D76832D9C5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6B9F1F-D00F-2143-97CF-A4F41E20D7FF}"/>
              </a:ext>
            </a:extLst>
          </p:cNvPr>
          <p:cNvPicPr>
            <a:picLocks noChangeAspect="1"/>
          </p:cNvPicPr>
          <p:nvPr/>
        </p:nvPicPr>
        <p:blipFill rotWithShape="1">
          <a:blip r:embed="rId3"/>
          <a:srcRect l="3480" t="12623" r="54539" b="51111"/>
          <a:stretch/>
        </p:blipFill>
        <p:spPr>
          <a:xfrm>
            <a:off x="424053" y="967909"/>
            <a:ext cx="3833622" cy="2487168"/>
          </a:xfrm>
          <a:prstGeom prst="rect">
            <a:avLst/>
          </a:prstGeom>
        </p:spPr>
      </p:pic>
      <p:pic>
        <p:nvPicPr>
          <p:cNvPr id="5" name="Picture 4">
            <a:extLst>
              <a:ext uri="{FF2B5EF4-FFF2-40B4-BE49-F238E27FC236}">
                <a16:creationId xmlns:a16="http://schemas.microsoft.com/office/drawing/2014/main" id="{C0A69DD7-7B5E-C141-B1D8-81B90C959D6D}"/>
              </a:ext>
            </a:extLst>
          </p:cNvPr>
          <p:cNvPicPr>
            <a:picLocks noChangeAspect="1"/>
          </p:cNvPicPr>
          <p:nvPr/>
        </p:nvPicPr>
        <p:blipFill rotWithShape="1">
          <a:blip r:embed="rId3"/>
          <a:srcRect l="3170" t="49778" r="54573" b="12153"/>
          <a:stretch/>
        </p:blipFill>
        <p:spPr>
          <a:xfrm>
            <a:off x="424053" y="3645444"/>
            <a:ext cx="3858768" cy="2610803"/>
          </a:xfrm>
          <a:prstGeom prst="rect">
            <a:avLst/>
          </a:prstGeom>
        </p:spPr>
      </p:pic>
      <p:pic>
        <p:nvPicPr>
          <p:cNvPr id="6" name="Picture 5">
            <a:extLst>
              <a:ext uri="{FF2B5EF4-FFF2-40B4-BE49-F238E27FC236}">
                <a16:creationId xmlns:a16="http://schemas.microsoft.com/office/drawing/2014/main" id="{B0E37B1A-A067-7641-876E-F7B415C129E3}"/>
              </a:ext>
            </a:extLst>
          </p:cNvPr>
          <p:cNvPicPr>
            <a:picLocks noChangeAspect="1"/>
          </p:cNvPicPr>
          <p:nvPr/>
        </p:nvPicPr>
        <p:blipFill rotWithShape="1">
          <a:blip r:embed="rId3"/>
          <a:srcRect l="52737" t="49778" r="3003" b="12153"/>
          <a:stretch/>
        </p:blipFill>
        <p:spPr>
          <a:xfrm>
            <a:off x="4505706" y="3649859"/>
            <a:ext cx="4041648" cy="2610803"/>
          </a:xfrm>
          <a:prstGeom prst="rect">
            <a:avLst/>
          </a:prstGeom>
        </p:spPr>
      </p:pic>
      <p:pic>
        <p:nvPicPr>
          <p:cNvPr id="7" name="Picture 6">
            <a:extLst>
              <a:ext uri="{FF2B5EF4-FFF2-40B4-BE49-F238E27FC236}">
                <a16:creationId xmlns:a16="http://schemas.microsoft.com/office/drawing/2014/main" id="{6598BD2B-5F37-6046-8092-72AA7822DDD2}"/>
              </a:ext>
            </a:extLst>
          </p:cNvPr>
          <p:cNvPicPr>
            <a:picLocks noChangeAspect="1"/>
          </p:cNvPicPr>
          <p:nvPr/>
        </p:nvPicPr>
        <p:blipFill rotWithShape="1">
          <a:blip r:embed="rId3"/>
          <a:srcRect l="53204" t="12933" r="3238" b="51867"/>
          <a:stretch/>
        </p:blipFill>
        <p:spPr>
          <a:xfrm>
            <a:off x="1940870" y="938586"/>
            <a:ext cx="6574480" cy="3990029"/>
          </a:xfrm>
          <a:prstGeom prst="rect">
            <a:avLst/>
          </a:prstGeom>
          <a:ln w="79375">
            <a:solidFill>
              <a:srgbClr val="C00000"/>
            </a:solidFill>
            <a:prstDash val="dash"/>
          </a:ln>
        </p:spPr>
      </p:pic>
      <p:sp>
        <p:nvSpPr>
          <p:cNvPr id="9" name="Rectangle 8">
            <a:extLst>
              <a:ext uri="{FF2B5EF4-FFF2-40B4-BE49-F238E27FC236}">
                <a16:creationId xmlns:a16="http://schemas.microsoft.com/office/drawing/2014/main" id="{318A9D52-DBD7-2548-B065-720B7320C80B}"/>
              </a:ext>
            </a:extLst>
          </p:cNvPr>
          <p:cNvSpPr/>
          <p:nvPr/>
        </p:nvSpPr>
        <p:spPr>
          <a:xfrm>
            <a:off x="4014216" y="6557918"/>
            <a:ext cx="5439960" cy="300082"/>
          </a:xfrm>
          <a:prstGeom prst="rect">
            <a:avLst/>
          </a:prstGeom>
        </p:spPr>
        <p:txBody>
          <a:bodyPr wrap="square">
            <a:spAutoFit/>
          </a:bodyPr>
          <a:lstStyle/>
          <a:p>
            <a:r>
              <a:rPr lang="en-US" altLang="x-none" sz="1350" b="1" dirty="0">
                <a:ea typeface="Arial Unicode MS" charset="0"/>
                <a:cs typeface="Arial Unicode MS" charset="0"/>
              </a:rPr>
              <a:t>MADIT CRT ANALYSIS       </a:t>
            </a:r>
            <a:r>
              <a:rPr lang="en-US" altLang="x-none" sz="1350" b="1" dirty="0" err="1">
                <a:ea typeface="Arial Unicode MS" charset="0"/>
                <a:cs typeface="Arial Unicode MS" charset="0"/>
              </a:rPr>
              <a:t>Zareba</a:t>
            </a:r>
            <a:r>
              <a:rPr lang="en-US" altLang="x-none" sz="1350" b="1" dirty="0">
                <a:ea typeface="Arial Unicode MS" charset="0"/>
                <a:cs typeface="Arial Unicode MS" charset="0"/>
              </a:rPr>
              <a:t> et al Circulation 2011, 123: 1061-72.</a:t>
            </a:r>
            <a:endParaRPr lang="en-US" sz="1350" dirty="0"/>
          </a:p>
        </p:txBody>
      </p:sp>
    </p:spTree>
    <p:extLst>
      <p:ext uri="{BB962C8B-B14F-4D97-AF65-F5344CB8AC3E}">
        <p14:creationId xmlns:p14="http://schemas.microsoft.com/office/powerpoint/2010/main" val="272309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6469" y="6488668"/>
            <a:ext cx="6682902" cy="369332"/>
          </a:xfrm>
          <a:prstGeom prst="rect">
            <a:avLst/>
          </a:prstGeom>
        </p:spPr>
        <p:txBody>
          <a:bodyPr wrap="square">
            <a:spAutoFit/>
          </a:bodyPr>
          <a:lstStyle/>
          <a:p>
            <a:r>
              <a:rPr lang="en-US" altLang="x-none" b="1" dirty="0">
                <a:ea typeface="Arial Unicode MS" charset="0"/>
                <a:cs typeface="Arial Unicode MS" charset="0"/>
              </a:rPr>
              <a:t>ECHO CRT    </a:t>
            </a:r>
            <a:r>
              <a:rPr lang="en-US" altLang="x-none" b="1" dirty="0" err="1">
                <a:ea typeface="Arial Unicode MS" charset="0"/>
                <a:cs typeface="Arial Unicode MS" charset="0"/>
              </a:rPr>
              <a:t>Ruschitzka</a:t>
            </a:r>
            <a:r>
              <a:rPr lang="en-US" altLang="x-none" b="1" dirty="0">
                <a:ea typeface="Arial Unicode MS" charset="0"/>
                <a:cs typeface="Arial Unicode MS" charset="0"/>
              </a:rPr>
              <a:t> F et al. N </a:t>
            </a:r>
            <a:r>
              <a:rPr lang="en-US" altLang="x-none" b="1" dirty="0" err="1">
                <a:ea typeface="Arial Unicode MS" charset="0"/>
                <a:cs typeface="Arial Unicode MS" charset="0"/>
              </a:rPr>
              <a:t>Engl</a:t>
            </a:r>
            <a:r>
              <a:rPr lang="en-US" altLang="x-none" b="1" dirty="0">
                <a:ea typeface="Arial Unicode MS" charset="0"/>
                <a:cs typeface="Arial Unicode MS" charset="0"/>
              </a:rPr>
              <a:t> J Med 2013;369:1395-1405.</a:t>
            </a:r>
            <a:endParaRPr lang="en-US" dirty="0"/>
          </a:p>
        </p:txBody>
      </p:sp>
      <p:pic>
        <p:nvPicPr>
          <p:cNvPr id="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3326" t="54113" r="3508" b="8740"/>
          <a:stretch/>
        </p:blipFill>
        <p:spPr bwMode="auto">
          <a:xfrm>
            <a:off x="913710" y="2016292"/>
            <a:ext cx="6480000" cy="4298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Box 7"/>
          <p:cNvSpPr txBox="1"/>
          <p:nvPr/>
        </p:nvSpPr>
        <p:spPr>
          <a:xfrm>
            <a:off x="7112494" y="4648397"/>
            <a:ext cx="1398189" cy="400110"/>
          </a:xfrm>
          <a:prstGeom prst="rect">
            <a:avLst/>
          </a:prstGeom>
          <a:noFill/>
        </p:spPr>
        <p:txBody>
          <a:bodyPr wrap="square" rtlCol="0">
            <a:spAutoFit/>
          </a:bodyPr>
          <a:lstStyle/>
          <a:p>
            <a:r>
              <a:rPr lang="en-US" sz="2000" i="1" dirty="0"/>
              <a:t>P = 0.02</a:t>
            </a:r>
            <a:endParaRPr lang="en-US" sz="2000" dirty="0"/>
          </a:p>
        </p:txBody>
      </p:sp>
      <p:sp>
        <p:nvSpPr>
          <p:cNvPr id="9" name="TextBox 8"/>
          <p:cNvSpPr txBox="1"/>
          <p:nvPr/>
        </p:nvSpPr>
        <p:spPr>
          <a:xfrm>
            <a:off x="2985618" y="2378432"/>
            <a:ext cx="2982302" cy="400110"/>
          </a:xfrm>
          <a:prstGeom prst="rect">
            <a:avLst/>
          </a:prstGeom>
          <a:noFill/>
        </p:spPr>
        <p:txBody>
          <a:bodyPr wrap="square" rtlCol="0">
            <a:spAutoFit/>
          </a:bodyPr>
          <a:lstStyle/>
          <a:p>
            <a:r>
              <a:rPr lang="en-US" sz="2000" b="1" dirty="0"/>
              <a:t>Death From Any Cause</a:t>
            </a:r>
          </a:p>
        </p:txBody>
      </p:sp>
      <p:sp>
        <p:nvSpPr>
          <p:cNvPr id="10" name="TextBox 9"/>
          <p:cNvSpPr txBox="1"/>
          <p:nvPr/>
        </p:nvSpPr>
        <p:spPr>
          <a:xfrm>
            <a:off x="13434" y="478340"/>
            <a:ext cx="9144002" cy="707886"/>
          </a:xfrm>
          <a:prstGeom prst="rect">
            <a:avLst/>
          </a:prstGeom>
          <a:noFill/>
        </p:spPr>
        <p:txBody>
          <a:bodyPr wrap="square" rtlCol="0">
            <a:spAutoFit/>
          </a:bodyPr>
          <a:lstStyle/>
          <a:p>
            <a:r>
              <a:rPr lang="en-US" sz="4000" dirty="0"/>
              <a:t>Worsening Ventricular Activation is Bad</a:t>
            </a:r>
          </a:p>
        </p:txBody>
      </p:sp>
      <p:sp>
        <p:nvSpPr>
          <p:cNvPr id="5" name="Rectangle 4"/>
          <p:cNvSpPr/>
          <p:nvPr/>
        </p:nvSpPr>
        <p:spPr>
          <a:xfrm>
            <a:off x="2081719" y="4165605"/>
            <a:ext cx="1167319" cy="482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18225" y="4309843"/>
            <a:ext cx="2492716" cy="338554"/>
          </a:xfrm>
          <a:prstGeom prst="rect">
            <a:avLst/>
          </a:prstGeom>
          <a:noFill/>
        </p:spPr>
        <p:txBody>
          <a:bodyPr wrap="square" rtlCol="0">
            <a:spAutoFit/>
          </a:bodyPr>
          <a:lstStyle/>
          <a:p>
            <a:r>
              <a:rPr lang="en-US" sz="1600" i="1" dirty="0" err="1"/>
              <a:t>BiV</a:t>
            </a:r>
            <a:r>
              <a:rPr lang="en-US" sz="1600" i="1" dirty="0"/>
              <a:t> Pacing</a:t>
            </a:r>
            <a:endParaRPr lang="en-US" dirty="0"/>
          </a:p>
        </p:txBody>
      </p:sp>
      <p:sp>
        <p:nvSpPr>
          <p:cNvPr id="13" name="TextBox 12"/>
          <p:cNvSpPr txBox="1"/>
          <p:nvPr/>
        </p:nvSpPr>
        <p:spPr>
          <a:xfrm>
            <a:off x="7100081" y="4966105"/>
            <a:ext cx="2492716" cy="338554"/>
          </a:xfrm>
          <a:prstGeom prst="rect">
            <a:avLst/>
          </a:prstGeom>
          <a:noFill/>
        </p:spPr>
        <p:txBody>
          <a:bodyPr wrap="square" rtlCol="0">
            <a:spAutoFit/>
          </a:bodyPr>
          <a:lstStyle/>
          <a:p>
            <a:r>
              <a:rPr lang="en-US" sz="1600" i="1" dirty="0"/>
              <a:t>Minimal Pacing</a:t>
            </a:r>
            <a:endParaRPr lang="en-US" dirty="0"/>
          </a:p>
        </p:txBody>
      </p:sp>
      <p:grpSp>
        <p:nvGrpSpPr>
          <p:cNvPr id="11" name="Group 10">
            <a:extLst>
              <a:ext uri="{FF2B5EF4-FFF2-40B4-BE49-F238E27FC236}">
                <a16:creationId xmlns:a16="http://schemas.microsoft.com/office/drawing/2014/main" id="{9D44FAA7-4040-3345-A629-0F0674998060}"/>
              </a:ext>
            </a:extLst>
          </p:cNvPr>
          <p:cNvGrpSpPr>
            <a:grpSpLocks noChangeAspect="1"/>
          </p:cNvGrpSpPr>
          <p:nvPr/>
        </p:nvGrpSpPr>
        <p:grpSpPr>
          <a:xfrm>
            <a:off x="7312095" y="5409856"/>
            <a:ext cx="706378" cy="720000"/>
            <a:chOff x="6528479" y="4189060"/>
            <a:chExt cx="2389099" cy="1927702"/>
          </a:xfrm>
        </p:grpSpPr>
        <p:pic>
          <p:nvPicPr>
            <p:cNvPr id="14" name="media4-168.mp4">
              <a:hlinkClick r:id="" action="ppaction://media"/>
              <a:extLst>
                <a:ext uri="{FF2B5EF4-FFF2-40B4-BE49-F238E27FC236}">
                  <a16:creationId xmlns:a16="http://schemas.microsoft.com/office/drawing/2014/main" id="{3792AFDE-9D54-AC4F-8306-911A40A3D18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32398" t="10587" r="51511" b="65629"/>
            <a:stretch/>
          </p:blipFill>
          <p:spPr>
            <a:xfrm>
              <a:off x="6528479" y="4189060"/>
              <a:ext cx="2389099" cy="1927702"/>
            </a:xfrm>
            <a:prstGeom prst="rect">
              <a:avLst/>
            </a:prstGeom>
          </p:spPr>
        </p:pic>
        <p:sp>
          <p:nvSpPr>
            <p:cNvPr id="15" name="Rectangle 14">
              <a:extLst>
                <a:ext uri="{FF2B5EF4-FFF2-40B4-BE49-F238E27FC236}">
                  <a16:creationId xmlns:a16="http://schemas.microsoft.com/office/drawing/2014/main" id="{31BFE37C-4241-1848-9A1A-77915250E7B4}"/>
                </a:ext>
              </a:extLst>
            </p:cNvPr>
            <p:cNvSpPr/>
            <p:nvPr/>
          </p:nvSpPr>
          <p:spPr>
            <a:xfrm>
              <a:off x="7217923" y="4416357"/>
              <a:ext cx="187262" cy="446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96FD20-DF50-984D-BA23-F40AAF10D761}"/>
                </a:ext>
              </a:extLst>
            </p:cNvPr>
            <p:cNvSpPr/>
            <p:nvPr/>
          </p:nvSpPr>
          <p:spPr>
            <a:xfrm>
              <a:off x="7234138" y="4918951"/>
              <a:ext cx="187262" cy="446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media3-163.mp4">
            <a:hlinkClick r:id="" action="ppaction://media"/>
            <a:extLst>
              <a:ext uri="{FF2B5EF4-FFF2-40B4-BE49-F238E27FC236}">
                <a16:creationId xmlns:a16="http://schemas.microsoft.com/office/drawing/2014/main" id="{6B927B23-143A-0C45-9B09-857EFDB031A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63534" t="24907" r="13694" b="42992"/>
          <a:stretch/>
        </p:blipFill>
        <p:spPr>
          <a:xfrm>
            <a:off x="7193308" y="3445605"/>
            <a:ext cx="943952" cy="720000"/>
          </a:xfrm>
          <a:prstGeom prst="rect">
            <a:avLst/>
          </a:prstGeom>
        </p:spPr>
      </p:pic>
    </p:spTree>
    <p:extLst>
      <p:ext uri="{BB962C8B-B14F-4D97-AF65-F5344CB8AC3E}">
        <p14:creationId xmlns:p14="http://schemas.microsoft.com/office/powerpoint/2010/main" val="2263115028"/>
      </p:ext>
    </p:extLst>
  </p:cSld>
  <p:clrMapOvr>
    <a:masterClrMapping/>
  </p:clrMapOvr>
  <p:timing>
    <p:tnLst>
      <p:par>
        <p:cTn id="1" dur="indefinite" restart="never" nodeType="tmRoot">
          <p:childTnLst>
            <p:video>
              <p:cMediaNode vol="80000">
                <p:cTn id="2" fill="hold" display="0">
                  <p:stCondLst>
                    <p:cond delay="indefinite"/>
                  </p:stCondLst>
                </p:cTn>
                <p:tgtEl>
                  <p:spTgt spid="14"/>
                </p:tgtEl>
              </p:cMediaNode>
            </p:video>
            <p:video>
              <p:cMediaNode vol="80000">
                <p:cTn id="3" fill="hold" display="0">
                  <p:stCondLst>
                    <p:cond delay="indefinite"/>
                  </p:stCondLst>
                </p:cTn>
                <p:tgtEl>
                  <p:spTgt spid="1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281BD-9B8C-8644-B003-8C0C375AEC45}"/>
              </a:ext>
            </a:extLst>
          </p:cNvPr>
          <p:cNvSpPr txBox="1"/>
          <p:nvPr/>
        </p:nvSpPr>
        <p:spPr>
          <a:xfrm>
            <a:off x="0" y="1628800"/>
            <a:ext cx="9172765" cy="2123658"/>
          </a:xfrm>
          <a:prstGeom prst="rect">
            <a:avLst/>
          </a:prstGeom>
          <a:noFill/>
        </p:spPr>
        <p:txBody>
          <a:bodyPr wrap="square" rtlCol="0">
            <a:spAutoFit/>
          </a:bodyPr>
          <a:lstStyle/>
          <a:p>
            <a:pPr algn="ctr"/>
            <a:r>
              <a:rPr lang="en-GB" sz="7800" b="1" dirty="0">
                <a:latin typeface="Gill Sans MT" panose="020B0502020104020203" pitchFamily="34" charset="77"/>
              </a:rPr>
              <a:t>His bundle pacing </a:t>
            </a:r>
          </a:p>
          <a:p>
            <a:pPr algn="ctr"/>
            <a:r>
              <a:rPr lang="en-GB" sz="5400" dirty="0">
                <a:latin typeface="Gill Sans MT" panose="020B0502020104020203" pitchFamily="34" charset="77"/>
              </a:rPr>
              <a:t>&amp; Heart Failure</a:t>
            </a:r>
            <a:endParaRPr lang="en-US" sz="5400" dirty="0">
              <a:latin typeface="Gill Sans MT" panose="020B0502020104020203" pitchFamily="34" charset="77"/>
            </a:endParaRPr>
          </a:p>
        </p:txBody>
      </p:sp>
      <p:sp>
        <p:nvSpPr>
          <p:cNvPr id="4" name="TextBox 3">
            <a:extLst>
              <a:ext uri="{FF2B5EF4-FFF2-40B4-BE49-F238E27FC236}">
                <a16:creationId xmlns:a16="http://schemas.microsoft.com/office/drawing/2014/main" id="{E1FEC098-612C-7A4E-9A75-ECB03B9A5996}"/>
              </a:ext>
            </a:extLst>
          </p:cNvPr>
          <p:cNvSpPr txBox="1"/>
          <p:nvPr/>
        </p:nvSpPr>
        <p:spPr>
          <a:xfrm>
            <a:off x="-28765" y="4365104"/>
            <a:ext cx="9143999" cy="1169551"/>
          </a:xfrm>
          <a:prstGeom prst="rect">
            <a:avLst/>
          </a:prstGeom>
          <a:noFill/>
        </p:spPr>
        <p:txBody>
          <a:bodyPr wrap="square" rtlCol="0">
            <a:spAutoFit/>
          </a:bodyPr>
          <a:lstStyle/>
          <a:p>
            <a:pPr algn="ctr"/>
            <a:r>
              <a:rPr lang="en-GB" altLang="en-US" sz="3600" b="1" dirty="0">
                <a:solidFill>
                  <a:schemeClr val="tx1">
                    <a:lumMod val="75000"/>
                    <a:lumOff val="25000"/>
                  </a:schemeClr>
                </a:solidFill>
                <a:latin typeface="Gill Sans" charset="0"/>
                <a:ea typeface="Gill Sans" charset="0"/>
                <a:cs typeface="Gill Sans" charset="0"/>
              </a:rPr>
              <a:t>Daniel Keene</a:t>
            </a:r>
          </a:p>
          <a:p>
            <a:pPr algn="ctr"/>
            <a:r>
              <a:rPr lang="en-GB" altLang="en-US" sz="3400" b="1" dirty="0">
                <a:latin typeface="Gill Sans" charset="0"/>
                <a:ea typeface="Gill Sans" charset="0"/>
                <a:cs typeface="Gill Sans" charset="0"/>
                <a:hlinkClick r:id="rId3"/>
              </a:rPr>
              <a:t>d.keene@imperial.ac.uk</a:t>
            </a:r>
            <a:endParaRPr lang="en-GB" altLang="en-US" sz="3400" b="1" dirty="0">
              <a:latin typeface="Gill Sans" charset="0"/>
              <a:ea typeface="Gill Sans" charset="0"/>
              <a:cs typeface="Gill Sans" charset="0"/>
            </a:endParaRPr>
          </a:p>
        </p:txBody>
      </p:sp>
      <p:pic>
        <p:nvPicPr>
          <p:cNvPr id="5" name="Picture 4">
            <a:extLst>
              <a:ext uri="{FF2B5EF4-FFF2-40B4-BE49-F238E27FC236}">
                <a16:creationId xmlns:a16="http://schemas.microsoft.com/office/drawing/2014/main" id="{9648D2AD-8040-3640-B7CD-79FC68DA8DBA}"/>
              </a:ext>
            </a:extLst>
          </p:cNvPr>
          <p:cNvPicPr>
            <a:picLocks noChangeAspect="1"/>
          </p:cNvPicPr>
          <p:nvPr/>
        </p:nvPicPr>
        <p:blipFill rotWithShape="1">
          <a:blip r:embed="rId4"/>
          <a:srcRect l="6489" t="16877" b="15615"/>
          <a:stretch/>
        </p:blipFill>
        <p:spPr>
          <a:xfrm>
            <a:off x="0" y="211338"/>
            <a:ext cx="3242375" cy="900000"/>
          </a:xfrm>
          <a:prstGeom prst="rect">
            <a:avLst/>
          </a:prstGeom>
        </p:spPr>
      </p:pic>
    </p:spTree>
    <p:extLst>
      <p:ext uri="{BB962C8B-B14F-4D97-AF65-F5344CB8AC3E}">
        <p14:creationId xmlns:p14="http://schemas.microsoft.com/office/powerpoint/2010/main" val="2906117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6469" y="6488668"/>
            <a:ext cx="6682902" cy="369332"/>
          </a:xfrm>
          <a:prstGeom prst="rect">
            <a:avLst/>
          </a:prstGeom>
        </p:spPr>
        <p:txBody>
          <a:bodyPr wrap="square">
            <a:spAutoFit/>
          </a:bodyPr>
          <a:lstStyle/>
          <a:p>
            <a:r>
              <a:rPr lang="en-US" altLang="x-none" b="1" dirty="0">
                <a:ea typeface="Arial Unicode MS" charset="0"/>
                <a:cs typeface="Arial Unicode MS" charset="0"/>
              </a:rPr>
              <a:t>ECHO CRT    </a:t>
            </a:r>
            <a:r>
              <a:rPr lang="en-US" altLang="x-none" b="1" dirty="0" err="1">
                <a:ea typeface="Arial Unicode MS" charset="0"/>
                <a:cs typeface="Arial Unicode MS" charset="0"/>
              </a:rPr>
              <a:t>Ruschitzka</a:t>
            </a:r>
            <a:r>
              <a:rPr lang="en-US" altLang="x-none" b="1" dirty="0">
                <a:ea typeface="Arial Unicode MS" charset="0"/>
                <a:cs typeface="Arial Unicode MS" charset="0"/>
              </a:rPr>
              <a:t> F et al. N </a:t>
            </a:r>
            <a:r>
              <a:rPr lang="en-US" altLang="x-none" b="1" dirty="0" err="1">
                <a:ea typeface="Arial Unicode MS" charset="0"/>
                <a:cs typeface="Arial Unicode MS" charset="0"/>
              </a:rPr>
              <a:t>Engl</a:t>
            </a:r>
            <a:r>
              <a:rPr lang="en-US" altLang="x-none" b="1" dirty="0">
                <a:ea typeface="Arial Unicode MS" charset="0"/>
                <a:cs typeface="Arial Unicode MS" charset="0"/>
              </a:rPr>
              <a:t> J Med 2013;369:1395-1405.</a:t>
            </a:r>
            <a:endParaRPr lang="en-US" dirty="0"/>
          </a:p>
        </p:txBody>
      </p:sp>
      <p:pic>
        <p:nvPicPr>
          <p:cNvPr id="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3326" t="54113" r="3508" b="8740"/>
          <a:stretch/>
        </p:blipFill>
        <p:spPr bwMode="auto">
          <a:xfrm>
            <a:off x="913710" y="2016292"/>
            <a:ext cx="6480000" cy="4298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Box 7"/>
          <p:cNvSpPr txBox="1"/>
          <p:nvPr/>
        </p:nvSpPr>
        <p:spPr>
          <a:xfrm>
            <a:off x="7112494" y="4648397"/>
            <a:ext cx="1398189" cy="400110"/>
          </a:xfrm>
          <a:prstGeom prst="rect">
            <a:avLst/>
          </a:prstGeom>
          <a:noFill/>
        </p:spPr>
        <p:txBody>
          <a:bodyPr wrap="square" rtlCol="0">
            <a:spAutoFit/>
          </a:bodyPr>
          <a:lstStyle/>
          <a:p>
            <a:r>
              <a:rPr lang="en-US" sz="2000" i="1" dirty="0"/>
              <a:t>P = 0.02</a:t>
            </a:r>
            <a:endParaRPr lang="en-US" sz="2000" dirty="0"/>
          </a:p>
        </p:txBody>
      </p:sp>
      <p:sp>
        <p:nvSpPr>
          <p:cNvPr id="9" name="TextBox 8"/>
          <p:cNvSpPr txBox="1"/>
          <p:nvPr/>
        </p:nvSpPr>
        <p:spPr>
          <a:xfrm>
            <a:off x="2985618" y="2378432"/>
            <a:ext cx="2982302" cy="400110"/>
          </a:xfrm>
          <a:prstGeom prst="rect">
            <a:avLst/>
          </a:prstGeom>
          <a:noFill/>
        </p:spPr>
        <p:txBody>
          <a:bodyPr wrap="square" rtlCol="0">
            <a:spAutoFit/>
          </a:bodyPr>
          <a:lstStyle/>
          <a:p>
            <a:r>
              <a:rPr lang="en-US" sz="2000" b="1" dirty="0"/>
              <a:t>Death From Any Cause</a:t>
            </a:r>
          </a:p>
        </p:txBody>
      </p:sp>
      <p:sp>
        <p:nvSpPr>
          <p:cNvPr id="10" name="TextBox 9"/>
          <p:cNvSpPr txBox="1"/>
          <p:nvPr/>
        </p:nvSpPr>
        <p:spPr>
          <a:xfrm>
            <a:off x="13434" y="478340"/>
            <a:ext cx="9144002" cy="707886"/>
          </a:xfrm>
          <a:prstGeom prst="rect">
            <a:avLst/>
          </a:prstGeom>
          <a:noFill/>
        </p:spPr>
        <p:txBody>
          <a:bodyPr wrap="square" rtlCol="0">
            <a:spAutoFit/>
          </a:bodyPr>
          <a:lstStyle/>
          <a:p>
            <a:r>
              <a:rPr lang="en-US" sz="4000" dirty="0"/>
              <a:t>Worsening Ventricular Activation is Bad</a:t>
            </a:r>
          </a:p>
        </p:txBody>
      </p:sp>
      <p:sp>
        <p:nvSpPr>
          <p:cNvPr id="5" name="Rectangle 4"/>
          <p:cNvSpPr/>
          <p:nvPr/>
        </p:nvSpPr>
        <p:spPr>
          <a:xfrm>
            <a:off x="2081719" y="4165605"/>
            <a:ext cx="1167319" cy="482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18225" y="4309843"/>
            <a:ext cx="2492716" cy="338554"/>
          </a:xfrm>
          <a:prstGeom prst="rect">
            <a:avLst/>
          </a:prstGeom>
          <a:noFill/>
        </p:spPr>
        <p:txBody>
          <a:bodyPr wrap="square" rtlCol="0">
            <a:spAutoFit/>
          </a:bodyPr>
          <a:lstStyle/>
          <a:p>
            <a:r>
              <a:rPr lang="en-US" sz="1600" i="1" dirty="0" err="1"/>
              <a:t>BiV</a:t>
            </a:r>
            <a:r>
              <a:rPr lang="en-US" sz="1600" i="1" dirty="0"/>
              <a:t> Pacing</a:t>
            </a:r>
            <a:endParaRPr lang="en-US" dirty="0"/>
          </a:p>
        </p:txBody>
      </p:sp>
      <p:sp>
        <p:nvSpPr>
          <p:cNvPr id="13" name="TextBox 12"/>
          <p:cNvSpPr txBox="1"/>
          <p:nvPr/>
        </p:nvSpPr>
        <p:spPr>
          <a:xfrm>
            <a:off x="7100081" y="4966105"/>
            <a:ext cx="2492716" cy="338554"/>
          </a:xfrm>
          <a:prstGeom prst="rect">
            <a:avLst/>
          </a:prstGeom>
          <a:noFill/>
        </p:spPr>
        <p:txBody>
          <a:bodyPr wrap="square" rtlCol="0">
            <a:spAutoFit/>
          </a:bodyPr>
          <a:lstStyle/>
          <a:p>
            <a:r>
              <a:rPr lang="en-US" sz="1600" i="1" dirty="0"/>
              <a:t>Minimal Pacing</a:t>
            </a:r>
            <a:endParaRPr lang="en-US" dirty="0"/>
          </a:p>
        </p:txBody>
      </p:sp>
      <p:grpSp>
        <p:nvGrpSpPr>
          <p:cNvPr id="11" name="Group 10">
            <a:extLst>
              <a:ext uri="{FF2B5EF4-FFF2-40B4-BE49-F238E27FC236}">
                <a16:creationId xmlns:a16="http://schemas.microsoft.com/office/drawing/2014/main" id="{9D44FAA7-4040-3345-A629-0F0674998060}"/>
              </a:ext>
            </a:extLst>
          </p:cNvPr>
          <p:cNvGrpSpPr>
            <a:grpSpLocks noChangeAspect="1"/>
          </p:cNvGrpSpPr>
          <p:nvPr/>
        </p:nvGrpSpPr>
        <p:grpSpPr>
          <a:xfrm>
            <a:off x="7312095" y="5409856"/>
            <a:ext cx="706378" cy="720000"/>
            <a:chOff x="6528479" y="4189060"/>
            <a:chExt cx="2389099" cy="1927702"/>
          </a:xfrm>
        </p:grpSpPr>
        <p:pic>
          <p:nvPicPr>
            <p:cNvPr id="14" name="media4-168.mp4">
              <a:hlinkClick r:id="" action="ppaction://media"/>
              <a:extLst>
                <a:ext uri="{FF2B5EF4-FFF2-40B4-BE49-F238E27FC236}">
                  <a16:creationId xmlns:a16="http://schemas.microsoft.com/office/drawing/2014/main" id="{3792AFDE-9D54-AC4F-8306-911A40A3D18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32398" t="10587" r="51511" b="65629"/>
            <a:stretch/>
          </p:blipFill>
          <p:spPr>
            <a:xfrm>
              <a:off x="6528479" y="4189060"/>
              <a:ext cx="2389099" cy="1927702"/>
            </a:xfrm>
            <a:prstGeom prst="rect">
              <a:avLst/>
            </a:prstGeom>
          </p:spPr>
        </p:pic>
        <p:sp>
          <p:nvSpPr>
            <p:cNvPr id="15" name="Rectangle 14">
              <a:extLst>
                <a:ext uri="{FF2B5EF4-FFF2-40B4-BE49-F238E27FC236}">
                  <a16:creationId xmlns:a16="http://schemas.microsoft.com/office/drawing/2014/main" id="{31BFE37C-4241-1848-9A1A-77915250E7B4}"/>
                </a:ext>
              </a:extLst>
            </p:cNvPr>
            <p:cNvSpPr/>
            <p:nvPr/>
          </p:nvSpPr>
          <p:spPr>
            <a:xfrm>
              <a:off x="7217923" y="4416357"/>
              <a:ext cx="187262" cy="446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96FD20-DF50-984D-BA23-F40AAF10D761}"/>
                </a:ext>
              </a:extLst>
            </p:cNvPr>
            <p:cNvSpPr/>
            <p:nvPr/>
          </p:nvSpPr>
          <p:spPr>
            <a:xfrm>
              <a:off x="7234138" y="4918951"/>
              <a:ext cx="187262" cy="446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media3-163.mp4">
            <a:hlinkClick r:id="" action="ppaction://media"/>
            <a:extLst>
              <a:ext uri="{FF2B5EF4-FFF2-40B4-BE49-F238E27FC236}">
                <a16:creationId xmlns:a16="http://schemas.microsoft.com/office/drawing/2014/main" id="{6B927B23-143A-0C45-9B09-857EFDB031A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63534" t="24907" r="13694" b="42992"/>
          <a:stretch/>
        </p:blipFill>
        <p:spPr>
          <a:xfrm>
            <a:off x="7193308" y="3445605"/>
            <a:ext cx="943952" cy="720000"/>
          </a:xfrm>
          <a:prstGeom prst="rect">
            <a:avLst/>
          </a:prstGeom>
        </p:spPr>
      </p:pic>
      <p:pic>
        <p:nvPicPr>
          <p:cNvPr id="3" name="Picture 2">
            <a:extLst>
              <a:ext uri="{FF2B5EF4-FFF2-40B4-BE49-F238E27FC236}">
                <a16:creationId xmlns:a16="http://schemas.microsoft.com/office/drawing/2014/main" id="{44F820DE-55C1-C84A-8F3D-B339DEC30758}"/>
              </a:ext>
            </a:extLst>
          </p:cNvPr>
          <p:cNvPicPr>
            <a:picLocks noChangeAspect="1"/>
          </p:cNvPicPr>
          <p:nvPr/>
        </p:nvPicPr>
        <p:blipFill>
          <a:blip r:embed="rId10"/>
          <a:stretch>
            <a:fillRect/>
          </a:stretch>
        </p:blipFill>
        <p:spPr>
          <a:xfrm>
            <a:off x="3822774" y="2997330"/>
            <a:ext cx="1498600" cy="1549400"/>
          </a:xfrm>
          <a:prstGeom prst="rect">
            <a:avLst/>
          </a:prstGeom>
        </p:spPr>
      </p:pic>
    </p:spTree>
    <p:extLst>
      <p:ext uri="{BB962C8B-B14F-4D97-AF65-F5344CB8AC3E}">
        <p14:creationId xmlns:p14="http://schemas.microsoft.com/office/powerpoint/2010/main" val="1221363951"/>
      </p:ext>
    </p:extLst>
  </p:cSld>
  <p:clrMapOvr>
    <a:masterClrMapping/>
  </p:clrMapOvr>
  <p:timing>
    <p:tnLst>
      <p:par>
        <p:cTn id="1" dur="indefinite" restart="never" nodeType="tmRoot">
          <p:childTnLst>
            <p:video>
              <p:cMediaNode vol="80000">
                <p:cTn id="2" fill="hold" display="0">
                  <p:stCondLst>
                    <p:cond delay="indefinite"/>
                  </p:stCondLst>
                </p:cTn>
                <p:tgtEl>
                  <p:spTgt spid="14"/>
                </p:tgtEl>
              </p:cMediaNode>
            </p:video>
            <p:video>
              <p:cMediaNode vol="80000">
                <p:cTn id="3" fill="hold" display="0">
                  <p:stCondLst>
                    <p:cond delay="indefinite"/>
                  </p:stCondLst>
                </p:cTn>
                <p:tgtEl>
                  <p:spTgt spid="1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2C4C-5689-6346-B9C5-2A41F7CEC6DA}"/>
              </a:ext>
            </a:extLst>
          </p:cNvPr>
          <p:cNvSpPr>
            <a:spLocks noGrp="1"/>
          </p:cNvSpPr>
          <p:nvPr>
            <p:ph type="title"/>
          </p:nvPr>
        </p:nvSpPr>
        <p:spPr/>
        <p:txBody>
          <a:bodyPr>
            <a:noAutofit/>
          </a:bodyPr>
          <a:lstStyle/>
          <a:p>
            <a:r>
              <a:rPr lang="en-US" sz="9000" b="1" dirty="0"/>
              <a:t>WHY?</a:t>
            </a:r>
          </a:p>
        </p:txBody>
      </p:sp>
      <p:sp>
        <p:nvSpPr>
          <p:cNvPr id="3" name="Content Placeholder 2">
            <a:extLst>
              <a:ext uri="{FF2B5EF4-FFF2-40B4-BE49-F238E27FC236}">
                <a16:creationId xmlns:a16="http://schemas.microsoft.com/office/drawing/2014/main" id="{97362403-7363-D14C-A638-F0E9AD7E381A}"/>
              </a:ext>
            </a:extLst>
          </p:cNvPr>
          <p:cNvSpPr>
            <a:spLocks noGrp="1"/>
          </p:cNvSpPr>
          <p:nvPr>
            <p:ph idx="1"/>
          </p:nvPr>
        </p:nvSpPr>
        <p:spPr/>
        <p:txBody>
          <a:bodyPr>
            <a:normAutofit/>
          </a:bodyPr>
          <a:lstStyle/>
          <a:p>
            <a:pPr marL="0" indent="0">
              <a:buNone/>
            </a:pPr>
            <a:r>
              <a:rPr lang="en-US" sz="8000" dirty="0">
                <a:solidFill>
                  <a:srgbClr val="C00000"/>
                </a:solidFill>
              </a:rPr>
              <a:t>BiV is not normal</a:t>
            </a:r>
          </a:p>
          <a:p>
            <a:pPr marL="0" indent="0">
              <a:buNone/>
            </a:pPr>
            <a:endParaRPr lang="en-US" sz="8000" dirty="0">
              <a:solidFill>
                <a:srgbClr val="C00000"/>
              </a:solidFill>
            </a:endParaRPr>
          </a:p>
        </p:txBody>
      </p:sp>
    </p:spTree>
    <p:extLst>
      <p:ext uri="{BB962C8B-B14F-4D97-AF65-F5344CB8AC3E}">
        <p14:creationId xmlns:p14="http://schemas.microsoft.com/office/powerpoint/2010/main" val="3565179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04009" y="1712868"/>
            <a:ext cx="7325591" cy="4287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5665807" y="2072592"/>
            <a:ext cx="1675436" cy="711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143000" y="5233349"/>
            <a:ext cx="2616983" cy="711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media3-16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r="4448"/>
          <a:stretch/>
        </p:blipFill>
        <p:spPr>
          <a:xfrm>
            <a:off x="1068783" y="899181"/>
            <a:ext cx="7776651" cy="5832964"/>
          </a:xfrm>
        </p:spPr>
      </p:pic>
      <p:sp>
        <p:nvSpPr>
          <p:cNvPr id="10" name="Rectangle 9"/>
          <p:cNvSpPr/>
          <p:nvPr/>
        </p:nvSpPr>
        <p:spPr>
          <a:xfrm>
            <a:off x="5240438" y="1846886"/>
            <a:ext cx="2526174" cy="45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4283968" y="6414751"/>
            <a:ext cx="4860032" cy="45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982050" y="6053945"/>
            <a:ext cx="2365814" cy="688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7004958" y="5656306"/>
            <a:ext cx="2139043" cy="308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6045122" y="6398390"/>
            <a:ext cx="3141950" cy="300082"/>
          </a:xfrm>
          <a:prstGeom prst="rect">
            <a:avLst/>
          </a:prstGeom>
        </p:spPr>
        <p:txBody>
          <a:bodyPr wrap="none">
            <a:spAutoFit/>
          </a:bodyPr>
          <a:lstStyle/>
          <a:p>
            <a:r>
              <a:rPr lang="en-US" sz="1350" dirty="0">
                <a:solidFill>
                  <a:srgbClr val="FFFF00"/>
                </a:solidFill>
              </a:rPr>
              <a:t>Thank to Peter Spector and Dan </a:t>
            </a:r>
            <a:r>
              <a:rPr lang="en-US" sz="1350" dirty="0" err="1">
                <a:solidFill>
                  <a:srgbClr val="FFFF00"/>
                </a:solidFill>
              </a:rPr>
              <a:t>Lusgarten</a:t>
            </a:r>
            <a:endParaRPr lang="en-US" sz="1350" dirty="0">
              <a:solidFill>
                <a:srgbClr val="FFFF00"/>
              </a:solidFill>
            </a:endParaRPr>
          </a:p>
        </p:txBody>
      </p:sp>
      <p:sp>
        <p:nvSpPr>
          <p:cNvPr id="5" name="Rectangle 4"/>
          <p:cNvSpPr/>
          <p:nvPr/>
        </p:nvSpPr>
        <p:spPr>
          <a:xfrm>
            <a:off x="5694682" y="841875"/>
            <a:ext cx="2843288"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343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FCB62D-1BE7-704E-A122-58490F3F981D}"/>
              </a:ext>
            </a:extLst>
          </p:cNvPr>
          <p:cNvSpPr/>
          <p:nvPr/>
        </p:nvSpPr>
        <p:spPr>
          <a:xfrm>
            <a:off x="-45000" y="5742091"/>
            <a:ext cx="4973684" cy="300082"/>
          </a:xfrm>
          <a:prstGeom prst="rect">
            <a:avLst/>
          </a:prstGeom>
        </p:spPr>
        <p:txBody>
          <a:bodyPr wrap="square">
            <a:spAutoFit/>
          </a:bodyPr>
          <a:lstStyle/>
          <a:p>
            <a:r>
              <a:rPr lang="en-US" altLang="x-none" sz="1350" b="1" dirty="0">
                <a:ea typeface="Arial Unicode MS" charset="0"/>
                <a:cs typeface="Arial Unicode MS" charset="0"/>
              </a:rPr>
              <a:t>CARE HF - Cleland JG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2005;352:1539-1549.</a:t>
            </a:r>
            <a:endParaRPr lang="en-US" sz="1350" dirty="0"/>
          </a:p>
        </p:txBody>
      </p:sp>
      <p:sp>
        <p:nvSpPr>
          <p:cNvPr id="5" name="TextBox 4">
            <a:extLst>
              <a:ext uri="{FF2B5EF4-FFF2-40B4-BE49-F238E27FC236}">
                <a16:creationId xmlns:a16="http://schemas.microsoft.com/office/drawing/2014/main" id="{55974600-38B3-BE4A-9B12-5A0C47A41A85}"/>
              </a:ext>
            </a:extLst>
          </p:cNvPr>
          <p:cNvSpPr txBox="1"/>
          <p:nvPr/>
        </p:nvSpPr>
        <p:spPr>
          <a:xfrm>
            <a:off x="-2843" y="2361531"/>
            <a:ext cx="600164" cy="2699686"/>
          </a:xfrm>
          <a:prstGeom prst="rect">
            <a:avLst/>
          </a:prstGeom>
          <a:solidFill>
            <a:schemeClr val="bg1"/>
          </a:solidFill>
        </p:spPr>
        <p:txBody>
          <a:bodyPr vert="vert270" wrap="square" rtlCol="0">
            <a:spAutoFit/>
          </a:bodyPr>
          <a:lstStyle/>
          <a:p>
            <a:pPr algn="ctr"/>
            <a:r>
              <a:rPr lang="en-US" sz="1350" b="1" dirty="0"/>
              <a:t>Percentage of Patients Free of Death From Any Cause</a:t>
            </a:r>
          </a:p>
        </p:txBody>
      </p:sp>
      <p:pic>
        <p:nvPicPr>
          <p:cNvPr id="6" name="Picture 3">
            <a:extLst>
              <a:ext uri="{FF2B5EF4-FFF2-40B4-BE49-F238E27FC236}">
                <a16:creationId xmlns:a16="http://schemas.microsoft.com/office/drawing/2014/main" id="{C3B6E734-95A6-0943-9EA4-334FB47BD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67" t="51616" r="5582" b="11909"/>
          <a:stretch/>
        </p:blipFill>
        <p:spPr bwMode="auto">
          <a:xfrm>
            <a:off x="454793" y="1976974"/>
            <a:ext cx="3960440" cy="346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Box 6">
            <a:extLst>
              <a:ext uri="{FF2B5EF4-FFF2-40B4-BE49-F238E27FC236}">
                <a16:creationId xmlns:a16="http://schemas.microsoft.com/office/drawing/2014/main" id="{1EEAD680-894C-4D4C-AED4-41A2D76F5CA2}"/>
              </a:ext>
            </a:extLst>
          </p:cNvPr>
          <p:cNvSpPr txBox="1"/>
          <p:nvPr/>
        </p:nvSpPr>
        <p:spPr>
          <a:xfrm>
            <a:off x="374904" y="481608"/>
            <a:ext cx="8449056" cy="830997"/>
          </a:xfrm>
          <a:prstGeom prst="rect">
            <a:avLst/>
          </a:prstGeom>
          <a:noFill/>
        </p:spPr>
        <p:txBody>
          <a:bodyPr wrap="square" rtlCol="0">
            <a:spAutoFit/>
          </a:bodyPr>
          <a:lstStyle/>
          <a:p>
            <a:pPr algn="ctr"/>
            <a:r>
              <a:rPr lang="en-US" sz="4800" b="1" dirty="0">
                <a:latin typeface="Gill Sans MT" panose="020B0502020104020203" pitchFamily="34" charset="77"/>
              </a:rPr>
              <a:t>BiV is better than LBBB…</a:t>
            </a:r>
          </a:p>
        </p:txBody>
      </p:sp>
      <p:sp>
        <p:nvSpPr>
          <p:cNvPr id="9" name="Rectangle 8">
            <a:extLst>
              <a:ext uri="{FF2B5EF4-FFF2-40B4-BE49-F238E27FC236}">
                <a16:creationId xmlns:a16="http://schemas.microsoft.com/office/drawing/2014/main" id="{7A90F3EB-C18B-144D-BCA8-C7F0FECBE28F}"/>
              </a:ext>
            </a:extLst>
          </p:cNvPr>
          <p:cNvSpPr/>
          <p:nvPr/>
        </p:nvSpPr>
        <p:spPr>
          <a:xfrm>
            <a:off x="4626864" y="5742091"/>
            <a:ext cx="5072180" cy="300082"/>
          </a:xfrm>
          <a:prstGeom prst="rect">
            <a:avLst/>
          </a:prstGeom>
        </p:spPr>
        <p:txBody>
          <a:bodyPr wrap="square">
            <a:spAutoFit/>
          </a:bodyPr>
          <a:lstStyle/>
          <a:p>
            <a:r>
              <a:rPr lang="en-US" altLang="x-none" sz="1350" b="1" dirty="0">
                <a:ea typeface="Arial Unicode MS" charset="0"/>
                <a:cs typeface="Arial Unicode MS" charset="0"/>
              </a:rPr>
              <a:t>MADIT CRT    Moss AJ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2009;361:1329-1338.</a:t>
            </a:r>
            <a:endParaRPr lang="en-US" sz="1350" dirty="0"/>
          </a:p>
        </p:txBody>
      </p:sp>
      <p:pic>
        <p:nvPicPr>
          <p:cNvPr id="10" name="Picture 3">
            <a:extLst>
              <a:ext uri="{FF2B5EF4-FFF2-40B4-BE49-F238E27FC236}">
                <a16:creationId xmlns:a16="http://schemas.microsoft.com/office/drawing/2014/main" id="{B9D4C6C7-C47F-BC48-9024-21A634665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56" t="7415" r="7551" b="22869"/>
          <a:stretch/>
        </p:blipFill>
        <p:spPr bwMode="auto">
          <a:xfrm>
            <a:off x="4272705" y="2262015"/>
            <a:ext cx="4871295" cy="3139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ounded Rectangle 1">
            <a:extLst>
              <a:ext uri="{FF2B5EF4-FFF2-40B4-BE49-F238E27FC236}">
                <a16:creationId xmlns:a16="http://schemas.microsoft.com/office/drawing/2014/main" id="{BF1DE37E-AE85-3546-8C2A-416942DF4C48}"/>
              </a:ext>
            </a:extLst>
          </p:cNvPr>
          <p:cNvSpPr/>
          <p:nvPr/>
        </p:nvSpPr>
        <p:spPr>
          <a:xfrm>
            <a:off x="220717" y="1860331"/>
            <a:ext cx="4051988" cy="3541323"/>
          </a:xfrm>
          <a:prstGeom prst="roundRect">
            <a:avLst/>
          </a:prstGeom>
          <a:solidFill>
            <a:srgbClr val="FF0000">
              <a:alpha val="2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5E9B83C8-19F8-A245-9740-2258542CBDB1}"/>
              </a:ext>
            </a:extLst>
          </p:cNvPr>
          <p:cNvSpPr/>
          <p:nvPr/>
        </p:nvSpPr>
        <p:spPr>
          <a:xfrm>
            <a:off x="4850524" y="1904450"/>
            <a:ext cx="4051988" cy="3541323"/>
          </a:xfrm>
          <a:prstGeom prst="roundRect">
            <a:avLst/>
          </a:prstGeom>
          <a:solidFill>
            <a:srgbClr val="FF0000">
              <a:alpha val="2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EDAA8CE-BF75-F745-8635-767D04080A9C}"/>
              </a:ext>
            </a:extLst>
          </p:cNvPr>
          <p:cNvCxnSpPr/>
          <p:nvPr/>
        </p:nvCxnSpPr>
        <p:spPr>
          <a:xfrm>
            <a:off x="4272705" y="2490952"/>
            <a:ext cx="577819"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6C991E-A933-DB46-AEBA-0B5DD02187A5}"/>
              </a:ext>
            </a:extLst>
          </p:cNvPr>
          <p:cNvCxnSpPr>
            <a:cxnSpLocks/>
          </p:cNvCxnSpPr>
          <p:nvPr/>
        </p:nvCxnSpPr>
        <p:spPr>
          <a:xfrm flipV="1">
            <a:off x="8613602" y="1492469"/>
            <a:ext cx="530398" cy="484505"/>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AC1C03-8B8A-2945-B929-8B76AE9FAEF3}"/>
              </a:ext>
            </a:extLst>
          </p:cNvPr>
          <p:cNvCxnSpPr>
            <a:cxnSpLocks/>
          </p:cNvCxnSpPr>
          <p:nvPr/>
        </p:nvCxnSpPr>
        <p:spPr>
          <a:xfrm flipV="1">
            <a:off x="332122" y="1545820"/>
            <a:ext cx="530398" cy="484505"/>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3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B9D4C6C7-C47F-BC48-9024-21A6346657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79" t="7415" r="10115" b="22869"/>
          <a:stretch/>
        </p:blipFill>
        <p:spPr bwMode="auto">
          <a:xfrm>
            <a:off x="4772383" y="2196791"/>
            <a:ext cx="4175268" cy="3139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D0FCB62D-1BE7-704E-A122-58490F3F981D}"/>
              </a:ext>
            </a:extLst>
          </p:cNvPr>
          <p:cNvSpPr/>
          <p:nvPr/>
        </p:nvSpPr>
        <p:spPr>
          <a:xfrm>
            <a:off x="-45000" y="5742091"/>
            <a:ext cx="4973684" cy="300082"/>
          </a:xfrm>
          <a:prstGeom prst="rect">
            <a:avLst/>
          </a:prstGeom>
        </p:spPr>
        <p:txBody>
          <a:bodyPr wrap="square">
            <a:spAutoFit/>
          </a:bodyPr>
          <a:lstStyle/>
          <a:p>
            <a:r>
              <a:rPr lang="en-US" altLang="x-none" sz="1350" b="1" dirty="0">
                <a:ea typeface="Arial Unicode MS" charset="0"/>
                <a:cs typeface="Arial Unicode MS" charset="0"/>
              </a:rPr>
              <a:t>CARE HF - Cleland JG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2005;352:1539-1549.</a:t>
            </a:r>
            <a:endParaRPr lang="en-US" sz="1350" dirty="0"/>
          </a:p>
        </p:txBody>
      </p:sp>
      <p:sp>
        <p:nvSpPr>
          <p:cNvPr id="5" name="TextBox 4">
            <a:extLst>
              <a:ext uri="{FF2B5EF4-FFF2-40B4-BE49-F238E27FC236}">
                <a16:creationId xmlns:a16="http://schemas.microsoft.com/office/drawing/2014/main" id="{55974600-38B3-BE4A-9B12-5A0C47A41A85}"/>
              </a:ext>
            </a:extLst>
          </p:cNvPr>
          <p:cNvSpPr txBox="1"/>
          <p:nvPr/>
        </p:nvSpPr>
        <p:spPr>
          <a:xfrm>
            <a:off x="-2843" y="2361531"/>
            <a:ext cx="600164" cy="2699686"/>
          </a:xfrm>
          <a:prstGeom prst="rect">
            <a:avLst/>
          </a:prstGeom>
          <a:solidFill>
            <a:schemeClr val="bg1"/>
          </a:solidFill>
        </p:spPr>
        <p:txBody>
          <a:bodyPr vert="vert270" wrap="square" rtlCol="0">
            <a:spAutoFit/>
          </a:bodyPr>
          <a:lstStyle/>
          <a:p>
            <a:pPr algn="ctr"/>
            <a:r>
              <a:rPr lang="en-US" sz="1350" b="1" dirty="0"/>
              <a:t>Percentage of Patients Free of Death From Any Cause</a:t>
            </a:r>
          </a:p>
        </p:txBody>
      </p:sp>
      <p:sp>
        <p:nvSpPr>
          <p:cNvPr id="7" name="TextBox 6">
            <a:extLst>
              <a:ext uri="{FF2B5EF4-FFF2-40B4-BE49-F238E27FC236}">
                <a16:creationId xmlns:a16="http://schemas.microsoft.com/office/drawing/2014/main" id="{1EEAD680-894C-4D4C-AED4-41A2D76F5CA2}"/>
              </a:ext>
            </a:extLst>
          </p:cNvPr>
          <p:cNvSpPr txBox="1"/>
          <p:nvPr/>
        </p:nvSpPr>
        <p:spPr>
          <a:xfrm>
            <a:off x="374904" y="481608"/>
            <a:ext cx="8449056" cy="1569660"/>
          </a:xfrm>
          <a:prstGeom prst="rect">
            <a:avLst/>
          </a:prstGeom>
          <a:noFill/>
        </p:spPr>
        <p:txBody>
          <a:bodyPr wrap="square" rtlCol="0">
            <a:spAutoFit/>
          </a:bodyPr>
          <a:lstStyle/>
          <a:p>
            <a:pPr algn="ctr"/>
            <a:r>
              <a:rPr lang="en-US" sz="4800" b="1" dirty="0">
                <a:latin typeface="Gill Sans MT" panose="020B0502020104020203" pitchFamily="34" charset="77"/>
              </a:rPr>
              <a:t>It still leaves a lot to be desired….</a:t>
            </a:r>
          </a:p>
        </p:txBody>
      </p:sp>
      <p:sp>
        <p:nvSpPr>
          <p:cNvPr id="9" name="Rectangle 8">
            <a:extLst>
              <a:ext uri="{FF2B5EF4-FFF2-40B4-BE49-F238E27FC236}">
                <a16:creationId xmlns:a16="http://schemas.microsoft.com/office/drawing/2014/main" id="{7A90F3EB-C18B-144D-BCA8-C7F0FECBE28F}"/>
              </a:ext>
            </a:extLst>
          </p:cNvPr>
          <p:cNvSpPr/>
          <p:nvPr/>
        </p:nvSpPr>
        <p:spPr>
          <a:xfrm>
            <a:off x="4626864" y="5742091"/>
            <a:ext cx="5072180" cy="300082"/>
          </a:xfrm>
          <a:prstGeom prst="rect">
            <a:avLst/>
          </a:prstGeom>
        </p:spPr>
        <p:txBody>
          <a:bodyPr wrap="square">
            <a:spAutoFit/>
          </a:bodyPr>
          <a:lstStyle/>
          <a:p>
            <a:r>
              <a:rPr lang="en-US" altLang="x-none" sz="1350" b="1" dirty="0">
                <a:ea typeface="Arial Unicode MS" charset="0"/>
                <a:cs typeface="Arial Unicode MS" charset="0"/>
              </a:rPr>
              <a:t>MADIT CRT    Moss AJ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2009;361:1329-1338.</a:t>
            </a:r>
            <a:endParaRPr lang="en-US" sz="1350" dirty="0"/>
          </a:p>
        </p:txBody>
      </p:sp>
      <p:sp>
        <p:nvSpPr>
          <p:cNvPr id="11" name="Right Triangle 10">
            <a:extLst>
              <a:ext uri="{FF2B5EF4-FFF2-40B4-BE49-F238E27FC236}">
                <a16:creationId xmlns:a16="http://schemas.microsoft.com/office/drawing/2014/main" id="{AB8BBA8B-1B3D-F74A-8CB3-694114B0F291}"/>
              </a:ext>
            </a:extLst>
          </p:cNvPr>
          <p:cNvSpPr/>
          <p:nvPr/>
        </p:nvSpPr>
        <p:spPr>
          <a:xfrm rot="10800000">
            <a:off x="5152354" y="2391704"/>
            <a:ext cx="3817912" cy="1366479"/>
          </a:xfrm>
          <a:prstGeom prst="rtTriangl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16C65B0-473A-DA48-91EF-13755385852D}"/>
              </a:ext>
            </a:extLst>
          </p:cNvPr>
          <p:cNvCxnSpPr>
            <a:cxnSpLocks/>
          </p:cNvCxnSpPr>
          <p:nvPr/>
        </p:nvCxnSpPr>
        <p:spPr>
          <a:xfrm>
            <a:off x="8970266" y="2391705"/>
            <a:ext cx="0" cy="1430487"/>
          </a:xfrm>
          <a:prstGeom prst="line">
            <a:avLst/>
          </a:prstGeom>
          <a:ln w="635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30C8EB8-5F0A-5641-9A62-6F3525643420}"/>
              </a:ext>
            </a:extLst>
          </p:cNvPr>
          <p:cNvGrpSpPr/>
          <p:nvPr/>
        </p:nvGrpSpPr>
        <p:grpSpPr>
          <a:xfrm>
            <a:off x="454793" y="1976974"/>
            <a:ext cx="3960440" cy="3468799"/>
            <a:chOff x="454793" y="1976974"/>
            <a:chExt cx="3960440" cy="3468799"/>
          </a:xfrm>
        </p:grpSpPr>
        <p:pic>
          <p:nvPicPr>
            <p:cNvPr id="6" name="Picture 3">
              <a:extLst>
                <a:ext uri="{FF2B5EF4-FFF2-40B4-BE49-F238E27FC236}">
                  <a16:creationId xmlns:a16="http://schemas.microsoft.com/office/drawing/2014/main" id="{C3B6E734-95A6-0943-9EA4-334FB47BD5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67" t="51616" r="5582" b="11909"/>
            <a:stretch/>
          </p:blipFill>
          <p:spPr bwMode="auto">
            <a:xfrm>
              <a:off x="454793" y="1976974"/>
              <a:ext cx="3960440" cy="346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ight Triangle 1">
              <a:extLst>
                <a:ext uri="{FF2B5EF4-FFF2-40B4-BE49-F238E27FC236}">
                  <a16:creationId xmlns:a16="http://schemas.microsoft.com/office/drawing/2014/main" id="{EB245591-E3F6-5F4F-A72C-D9F6CD9EF8E8}"/>
                </a:ext>
              </a:extLst>
            </p:cNvPr>
            <p:cNvSpPr/>
            <p:nvPr/>
          </p:nvSpPr>
          <p:spPr>
            <a:xfrm rot="10800000">
              <a:off x="834559" y="2262013"/>
              <a:ext cx="2978487" cy="782938"/>
            </a:xfrm>
            <a:prstGeom prst="rtTriangl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BF0B3D6-8A33-1A4E-8A46-03A8474A2529}"/>
                </a:ext>
              </a:extLst>
            </p:cNvPr>
            <p:cNvCxnSpPr/>
            <p:nvPr/>
          </p:nvCxnSpPr>
          <p:spPr>
            <a:xfrm>
              <a:off x="3822192" y="2262013"/>
              <a:ext cx="0" cy="782939"/>
            </a:xfrm>
            <a:prstGeom prst="line">
              <a:avLst/>
            </a:prstGeom>
            <a:ln w="635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B526FA7C-391D-444D-ABB1-145F58C14EE5}"/>
              </a:ext>
            </a:extLst>
          </p:cNvPr>
          <p:cNvSpPr txBox="1"/>
          <p:nvPr/>
        </p:nvSpPr>
        <p:spPr>
          <a:xfrm>
            <a:off x="4195040" y="2196791"/>
            <a:ext cx="600164" cy="2699686"/>
          </a:xfrm>
          <a:prstGeom prst="rect">
            <a:avLst/>
          </a:prstGeom>
          <a:solidFill>
            <a:schemeClr val="bg1"/>
          </a:solidFill>
        </p:spPr>
        <p:txBody>
          <a:bodyPr vert="vert270" wrap="square" rtlCol="0">
            <a:spAutoFit/>
          </a:bodyPr>
          <a:lstStyle/>
          <a:p>
            <a:pPr algn="ctr"/>
            <a:r>
              <a:rPr lang="en-US" sz="1350" b="1" dirty="0"/>
              <a:t>Probability of Survival Free</a:t>
            </a:r>
          </a:p>
          <a:p>
            <a:pPr algn="ctr"/>
            <a:r>
              <a:rPr lang="en-US" sz="1350" b="1" dirty="0"/>
              <a:t> of Heart Failure</a:t>
            </a:r>
          </a:p>
        </p:txBody>
      </p:sp>
    </p:spTree>
    <p:extLst>
      <p:ext uri="{BB962C8B-B14F-4D97-AF65-F5344CB8AC3E}">
        <p14:creationId xmlns:p14="http://schemas.microsoft.com/office/powerpoint/2010/main" val="2031025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78C2-21E4-654E-BBA5-03C1BA552D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E196DF-47D9-3647-A7C0-DE4633E97867}"/>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AF5A6661-F671-2246-A28B-A050794B491A}"/>
              </a:ext>
            </a:extLst>
          </p:cNvPr>
          <p:cNvPicPr>
            <a:picLocks noChangeAspect="1"/>
          </p:cNvPicPr>
          <p:nvPr/>
        </p:nvPicPr>
        <p:blipFill rotWithShape="1">
          <a:blip r:embed="rId3"/>
          <a:srcRect l="66392" t="1881" r="23613" b="77173"/>
          <a:stretch/>
        </p:blipFill>
        <p:spPr>
          <a:xfrm>
            <a:off x="3235200" y="3670840"/>
            <a:ext cx="2364447" cy="2520000"/>
          </a:xfrm>
          <a:prstGeom prst="rect">
            <a:avLst/>
          </a:prstGeom>
        </p:spPr>
      </p:pic>
      <p:pic>
        <p:nvPicPr>
          <p:cNvPr id="5" name="Picture 4">
            <a:extLst>
              <a:ext uri="{FF2B5EF4-FFF2-40B4-BE49-F238E27FC236}">
                <a16:creationId xmlns:a16="http://schemas.microsoft.com/office/drawing/2014/main" id="{669C4243-77A2-734B-9426-EC97F3049AB7}"/>
              </a:ext>
            </a:extLst>
          </p:cNvPr>
          <p:cNvPicPr>
            <a:picLocks noChangeAspect="1"/>
          </p:cNvPicPr>
          <p:nvPr/>
        </p:nvPicPr>
        <p:blipFill>
          <a:blip r:embed="rId4"/>
          <a:stretch>
            <a:fillRect/>
          </a:stretch>
        </p:blipFill>
        <p:spPr>
          <a:xfrm>
            <a:off x="628650" y="3670840"/>
            <a:ext cx="1804645" cy="2520000"/>
          </a:xfrm>
          <a:prstGeom prst="rect">
            <a:avLst/>
          </a:prstGeom>
        </p:spPr>
      </p:pic>
      <p:pic>
        <p:nvPicPr>
          <p:cNvPr id="6" name="Picture 5">
            <a:extLst>
              <a:ext uri="{FF2B5EF4-FFF2-40B4-BE49-F238E27FC236}">
                <a16:creationId xmlns:a16="http://schemas.microsoft.com/office/drawing/2014/main" id="{8A4EADBA-27F9-2E4F-B51E-0BC5334C6119}"/>
              </a:ext>
            </a:extLst>
          </p:cNvPr>
          <p:cNvPicPr>
            <a:picLocks noChangeAspect="1"/>
          </p:cNvPicPr>
          <p:nvPr/>
        </p:nvPicPr>
        <p:blipFill rotWithShape="1">
          <a:blip r:embed="rId5"/>
          <a:srcRect l="5959" t="4042" r="87420" b="66919"/>
          <a:stretch/>
        </p:blipFill>
        <p:spPr>
          <a:xfrm>
            <a:off x="6401552" y="3670840"/>
            <a:ext cx="2113798" cy="2520000"/>
          </a:xfrm>
          <a:prstGeom prst="rect">
            <a:avLst/>
          </a:prstGeom>
        </p:spPr>
      </p:pic>
      <p:pic>
        <p:nvPicPr>
          <p:cNvPr id="7" name="Picture 6">
            <a:extLst>
              <a:ext uri="{FF2B5EF4-FFF2-40B4-BE49-F238E27FC236}">
                <a16:creationId xmlns:a16="http://schemas.microsoft.com/office/drawing/2014/main" id="{3BE5D17E-8C53-EB40-B129-4B7923149099}"/>
              </a:ext>
            </a:extLst>
          </p:cNvPr>
          <p:cNvPicPr>
            <a:picLocks noChangeAspect="1"/>
          </p:cNvPicPr>
          <p:nvPr/>
        </p:nvPicPr>
        <p:blipFill rotWithShape="1">
          <a:blip r:embed="rId6"/>
          <a:srcRect l="2023" t="9661" r="8295" b="58438"/>
          <a:stretch/>
        </p:blipFill>
        <p:spPr>
          <a:xfrm>
            <a:off x="63062" y="960955"/>
            <a:ext cx="9017876" cy="1800000"/>
          </a:xfrm>
          <a:prstGeom prst="rect">
            <a:avLst/>
          </a:prstGeom>
        </p:spPr>
      </p:pic>
    </p:spTree>
    <p:extLst>
      <p:ext uri="{BB962C8B-B14F-4D97-AF65-F5344CB8AC3E}">
        <p14:creationId xmlns:p14="http://schemas.microsoft.com/office/powerpoint/2010/main" val="1472897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66451" b="7712"/>
          <a:stretch/>
        </p:blipFill>
        <p:spPr>
          <a:xfrm>
            <a:off x="197222" y="1823556"/>
            <a:ext cx="4333393" cy="3240000"/>
          </a:xfrm>
          <a:prstGeom prst="rect">
            <a:avLst/>
          </a:prstGeom>
        </p:spPr>
      </p:pic>
      <p:sp>
        <p:nvSpPr>
          <p:cNvPr id="7" name="TextBox 6"/>
          <p:cNvSpPr txBox="1"/>
          <p:nvPr/>
        </p:nvSpPr>
        <p:spPr>
          <a:xfrm>
            <a:off x="1240972" y="5230326"/>
            <a:ext cx="2318657" cy="369332"/>
          </a:xfrm>
          <a:prstGeom prst="rect">
            <a:avLst/>
          </a:prstGeom>
          <a:noFill/>
        </p:spPr>
        <p:txBody>
          <a:bodyPr wrap="square" rtlCol="0">
            <a:spAutoFit/>
          </a:bodyPr>
          <a:lstStyle/>
          <a:p>
            <a:r>
              <a:rPr lang="en-US" dirty="0"/>
              <a:t>Intrinsic Rhythm LBBB</a:t>
            </a:r>
          </a:p>
        </p:txBody>
      </p:sp>
    </p:spTree>
    <p:extLst>
      <p:ext uri="{BB962C8B-B14F-4D97-AF65-F5344CB8AC3E}">
        <p14:creationId xmlns:p14="http://schemas.microsoft.com/office/powerpoint/2010/main" val="23856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66451" b="7712"/>
          <a:stretch/>
        </p:blipFill>
        <p:spPr>
          <a:xfrm>
            <a:off x="197222" y="1823556"/>
            <a:ext cx="4333393" cy="3240000"/>
          </a:xfrm>
          <a:prstGeom prst="rect">
            <a:avLst/>
          </a:prstGeom>
        </p:spPr>
      </p:pic>
      <p:sp>
        <p:nvSpPr>
          <p:cNvPr id="7" name="TextBox 6"/>
          <p:cNvSpPr txBox="1"/>
          <p:nvPr/>
        </p:nvSpPr>
        <p:spPr>
          <a:xfrm>
            <a:off x="1240972" y="5230326"/>
            <a:ext cx="2318657" cy="369332"/>
          </a:xfrm>
          <a:prstGeom prst="rect">
            <a:avLst/>
          </a:prstGeom>
          <a:noFill/>
        </p:spPr>
        <p:txBody>
          <a:bodyPr wrap="square" rtlCol="0">
            <a:spAutoFit/>
          </a:bodyPr>
          <a:lstStyle/>
          <a:p>
            <a:r>
              <a:rPr lang="en-US" dirty="0"/>
              <a:t>Intrinsic Rhythm LBBB</a:t>
            </a:r>
          </a:p>
        </p:txBody>
      </p:sp>
      <p:pic>
        <p:nvPicPr>
          <p:cNvPr id="8" name="Picture 7"/>
          <p:cNvPicPr>
            <a:picLocks noChangeAspect="1"/>
          </p:cNvPicPr>
          <p:nvPr/>
        </p:nvPicPr>
        <p:blipFill rotWithShape="1">
          <a:blip r:embed="rId3"/>
          <a:srcRect l="66667" b="7712"/>
          <a:stretch/>
        </p:blipFill>
        <p:spPr>
          <a:xfrm>
            <a:off x="4669277" y="1823556"/>
            <a:ext cx="4305614" cy="3240000"/>
          </a:xfrm>
          <a:prstGeom prst="rect">
            <a:avLst/>
          </a:prstGeom>
        </p:spPr>
      </p:pic>
      <p:sp>
        <p:nvSpPr>
          <p:cNvPr id="9" name="TextBox 8"/>
          <p:cNvSpPr txBox="1"/>
          <p:nvPr/>
        </p:nvSpPr>
        <p:spPr>
          <a:xfrm>
            <a:off x="5051324" y="5230325"/>
            <a:ext cx="3923567" cy="369332"/>
          </a:xfrm>
          <a:prstGeom prst="rect">
            <a:avLst/>
          </a:prstGeom>
          <a:noFill/>
        </p:spPr>
        <p:txBody>
          <a:bodyPr wrap="square" rtlCol="0">
            <a:spAutoFit/>
          </a:bodyPr>
          <a:lstStyle/>
          <a:p>
            <a:r>
              <a:rPr lang="en-US" dirty="0"/>
              <a:t>Selective His Pacing with LBBB reversal</a:t>
            </a:r>
          </a:p>
        </p:txBody>
      </p:sp>
      <p:cxnSp>
        <p:nvCxnSpPr>
          <p:cNvPr id="10" name="Straight Connector 9"/>
          <p:cNvCxnSpPr/>
          <p:nvPr/>
        </p:nvCxnSpPr>
        <p:spPr>
          <a:xfrm>
            <a:off x="4599945" y="2360624"/>
            <a:ext cx="0" cy="24259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006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pic>
        <p:nvPicPr>
          <p:cNvPr id="5" name="media4-16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48068" b="12815"/>
          <a:stretch/>
        </p:blipFill>
        <p:spPr>
          <a:xfrm>
            <a:off x="2051720" y="731624"/>
            <a:ext cx="6060123" cy="5553839"/>
          </a:xfrm>
          <a:prstGeom prst="rect">
            <a:avLst/>
          </a:prstGeom>
        </p:spPr>
      </p:pic>
      <p:sp>
        <p:nvSpPr>
          <p:cNvPr id="2" name="Rectangle 1"/>
          <p:cNvSpPr/>
          <p:nvPr/>
        </p:nvSpPr>
        <p:spPr>
          <a:xfrm>
            <a:off x="5958539" y="6444764"/>
            <a:ext cx="3141950" cy="300082"/>
          </a:xfrm>
          <a:prstGeom prst="rect">
            <a:avLst/>
          </a:prstGeom>
        </p:spPr>
        <p:txBody>
          <a:bodyPr wrap="none">
            <a:spAutoFit/>
          </a:bodyPr>
          <a:lstStyle/>
          <a:p>
            <a:r>
              <a:rPr lang="en-US" sz="1350" dirty="0">
                <a:solidFill>
                  <a:srgbClr val="FFFF00"/>
                </a:solidFill>
              </a:rPr>
              <a:t>Thank to Peter Spector and Dan </a:t>
            </a:r>
            <a:r>
              <a:rPr lang="en-US" sz="1350" dirty="0" err="1">
                <a:solidFill>
                  <a:srgbClr val="FFFF00"/>
                </a:solidFill>
              </a:rPr>
              <a:t>Lusgarten</a:t>
            </a:r>
            <a:endParaRPr lang="en-US" sz="1350" dirty="0">
              <a:solidFill>
                <a:srgbClr val="FFFF00"/>
              </a:solidFill>
            </a:endParaRPr>
          </a:p>
        </p:txBody>
      </p:sp>
    </p:spTree>
    <p:extLst>
      <p:ext uri="{BB962C8B-B14F-4D97-AF65-F5344CB8AC3E}">
        <p14:creationId xmlns:p14="http://schemas.microsoft.com/office/powerpoint/2010/main" val="389051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321"/>
            <a:ext cx="6351293" cy="745629"/>
          </a:xfrm>
        </p:spPr>
        <p:txBody>
          <a:bodyPr>
            <a:noAutofit/>
          </a:bodyPr>
          <a:lstStyle/>
          <a:p>
            <a:r>
              <a:rPr lang="en-US" sz="3750" b="1" dirty="0">
                <a:solidFill>
                  <a:srgbClr val="002060"/>
                </a:solidFill>
              </a:rPr>
              <a:t>Reversing Bundle Branch Block</a:t>
            </a:r>
          </a:p>
        </p:txBody>
      </p:sp>
      <p:pic>
        <p:nvPicPr>
          <p:cNvPr id="14" name="Picture 13"/>
          <p:cNvPicPr>
            <a:picLocks noChangeAspect="1"/>
          </p:cNvPicPr>
          <p:nvPr/>
        </p:nvPicPr>
        <p:blipFill>
          <a:blip r:embed="rId3"/>
          <a:stretch>
            <a:fillRect/>
          </a:stretch>
        </p:blipFill>
        <p:spPr>
          <a:xfrm>
            <a:off x="252000" y="3091497"/>
            <a:ext cx="8640000" cy="1917041"/>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7659" y="1564200"/>
            <a:ext cx="7028681" cy="1501236"/>
          </a:xfrm>
          <a:prstGeom prst="rect">
            <a:avLst/>
          </a:prstGeom>
        </p:spPr>
      </p:pic>
    </p:spTree>
    <p:extLst>
      <p:ext uri="{BB962C8B-B14F-4D97-AF65-F5344CB8AC3E}">
        <p14:creationId xmlns:p14="http://schemas.microsoft.com/office/powerpoint/2010/main" val="43225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lose up of a sign&#10;&#10;Description automatically generated">
            <a:extLst>
              <a:ext uri="{FF2B5EF4-FFF2-40B4-BE49-F238E27FC236}">
                <a16:creationId xmlns:a16="http://schemas.microsoft.com/office/drawing/2014/main" id="{2EF50326-5188-1E49-8C8A-AF4410A3FA17}"/>
              </a:ext>
            </a:extLst>
          </p:cNvPr>
          <p:cNvPicPr>
            <a:picLocks noGrp="1" noChangeAspect="1"/>
          </p:cNvPicPr>
          <p:nvPr>
            <p:ph idx="1"/>
          </p:nvPr>
        </p:nvPicPr>
        <p:blipFill>
          <a:blip r:embed="rId3"/>
          <a:stretch>
            <a:fillRect/>
          </a:stretch>
        </p:blipFill>
        <p:spPr>
          <a:xfrm>
            <a:off x="482600" y="1282065"/>
            <a:ext cx="8178799" cy="4293869"/>
          </a:xfrm>
          <a:prstGeom prst="rect">
            <a:avLst/>
          </a:prstGeom>
        </p:spPr>
      </p:pic>
    </p:spTree>
    <p:extLst>
      <p:ext uri="{BB962C8B-B14F-4D97-AF65-F5344CB8AC3E}">
        <p14:creationId xmlns:p14="http://schemas.microsoft.com/office/powerpoint/2010/main" val="3279845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814" y="245666"/>
            <a:ext cx="7740353" cy="745629"/>
          </a:xfrm>
        </p:spPr>
        <p:txBody>
          <a:bodyPr>
            <a:normAutofit/>
          </a:bodyPr>
          <a:lstStyle/>
          <a:p>
            <a:r>
              <a:rPr lang="en-US" b="1" dirty="0">
                <a:solidFill>
                  <a:srgbClr val="A8D34D"/>
                </a:solidFill>
              </a:rPr>
              <a:t>Bundle Branch Block Reversal </a:t>
            </a:r>
          </a:p>
        </p:txBody>
      </p:sp>
      <p:pic>
        <p:nvPicPr>
          <p:cNvPr id="6" name="media6-199.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09114" y="1760170"/>
            <a:ext cx="6689636" cy="4050000"/>
          </a:xfrm>
        </p:spPr>
      </p:pic>
      <p:sp>
        <p:nvSpPr>
          <p:cNvPr id="5" name="Rectangle 4"/>
          <p:cNvSpPr/>
          <p:nvPr/>
        </p:nvSpPr>
        <p:spPr>
          <a:xfrm>
            <a:off x="1278082" y="5408468"/>
            <a:ext cx="7528214" cy="602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1506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EE82703-F6CC-F648-9FBB-CE46A068BC77}"/>
              </a:ext>
            </a:extLst>
          </p:cNvPr>
          <p:cNvSpPr txBox="1"/>
          <p:nvPr/>
        </p:nvSpPr>
        <p:spPr>
          <a:xfrm>
            <a:off x="26144" y="2769383"/>
            <a:ext cx="706692" cy="3565960"/>
          </a:xfrm>
          <a:prstGeom prst="rect">
            <a:avLst/>
          </a:prstGeom>
          <a:noFill/>
        </p:spPr>
        <p:txBody>
          <a:bodyPr wrap="square" rtlCol="0">
            <a:spAutoFit/>
          </a:bodyPr>
          <a:lstStyle/>
          <a:p>
            <a:pPr algn="r"/>
            <a:r>
              <a:rPr lang="en-US" sz="1500" b="1" dirty="0"/>
              <a:t>I</a:t>
            </a:r>
          </a:p>
          <a:p>
            <a:pPr algn="r"/>
            <a:r>
              <a:rPr lang="en-US" sz="1500" b="1" dirty="0"/>
              <a:t>II</a:t>
            </a:r>
          </a:p>
          <a:p>
            <a:pPr algn="r"/>
            <a:r>
              <a:rPr lang="en-US" sz="1500" b="1" dirty="0"/>
              <a:t>III</a:t>
            </a:r>
          </a:p>
          <a:p>
            <a:pPr algn="r"/>
            <a:r>
              <a:rPr lang="en-US" sz="1500" b="1" dirty="0"/>
              <a:t>aVR</a:t>
            </a:r>
          </a:p>
          <a:p>
            <a:pPr algn="r"/>
            <a:r>
              <a:rPr lang="en-US" sz="1500" b="1" dirty="0"/>
              <a:t>aVL</a:t>
            </a:r>
          </a:p>
          <a:p>
            <a:pPr algn="r"/>
            <a:r>
              <a:rPr lang="en-US" sz="1500" b="1" dirty="0"/>
              <a:t>aVF</a:t>
            </a:r>
          </a:p>
          <a:p>
            <a:pPr algn="r"/>
            <a:r>
              <a:rPr lang="en-US" sz="1500" b="1" dirty="0"/>
              <a:t>V1</a:t>
            </a:r>
          </a:p>
          <a:p>
            <a:pPr algn="r"/>
            <a:r>
              <a:rPr lang="en-US" sz="1500" b="1" dirty="0"/>
              <a:t>V2</a:t>
            </a:r>
          </a:p>
          <a:p>
            <a:pPr algn="r"/>
            <a:r>
              <a:rPr lang="en-US" sz="1500" b="1" dirty="0"/>
              <a:t>V3</a:t>
            </a:r>
          </a:p>
          <a:p>
            <a:pPr algn="r"/>
            <a:r>
              <a:rPr lang="en-US" sz="1500" b="1" dirty="0"/>
              <a:t>V4</a:t>
            </a:r>
          </a:p>
          <a:p>
            <a:pPr algn="r"/>
            <a:r>
              <a:rPr lang="en-US" sz="1500" b="1" dirty="0"/>
              <a:t>V5</a:t>
            </a:r>
          </a:p>
          <a:p>
            <a:pPr algn="r"/>
            <a:r>
              <a:rPr lang="en-US" sz="1500" b="1" dirty="0"/>
              <a:t>V6</a:t>
            </a:r>
          </a:p>
          <a:p>
            <a:pPr algn="r"/>
            <a:endParaRPr lang="en-US" sz="1500" b="1" dirty="0"/>
          </a:p>
        </p:txBody>
      </p:sp>
      <p:sp>
        <p:nvSpPr>
          <p:cNvPr id="19" name="TextBox 18">
            <a:extLst>
              <a:ext uri="{FF2B5EF4-FFF2-40B4-BE49-F238E27FC236}">
                <a16:creationId xmlns:a16="http://schemas.microsoft.com/office/drawing/2014/main" id="{41B3BEEE-E615-BB4E-9904-97F409189250}"/>
              </a:ext>
            </a:extLst>
          </p:cNvPr>
          <p:cNvSpPr txBox="1"/>
          <p:nvPr/>
        </p:nvSpPr>
        <p:spPr>
          <a:xfrm>
            <a:off x="1111767" y="5963119"/>
            <a:ext cx="1178723" cy="399175"/>
          </a:xfrm>
          <a:prstGeom prst="rect">
            <a:avLst/>
          </a:prstGeom>
          <a:noFill/>
        </p:spPr>
        <p:txBody>
          <a:bodyPr wrap="square" rtlCol="0">
            <a:spAutoFit/>
          </a:bodyPr>
          <a:lstStyle/>
          <a:p>
            <a:pPr algn="ctr"/>
            <a:r>
              <a:rPr lang="en-US" sz="1650" dirty="0"/>
              <a:t>Intrinsic</a:t>
            </a:r>
          </a:p>
        </p:txBody>
      </p:sp>
      <p:grpSp>
        <p:nvGrpSpPr>
          <p:cNvPr id="23" name="Group 22">
            <a:extLst>
              <a:ext uri="{FF2B5EF4-FFF2-40B4-BE49-F238E27FC236}">
                <a16:creationId xmlns:a16="http://schemas.microsoft.com/office/drawing/2014/main" id="{0CEF6113-787D-0B4D-8A5C-161A1102A5AE}"/>
              </a:ext>
            </a:extLst>
          </p:cNvPr>
          <p:cNvGrpSpPr>
            <a:grpSpLocks noChangeAspect="1"/>
          </p:cNvGrpSpPr>
          <p:nvPr/>
        </p:nvGrpSpPr>
        <p:grpSpPr>
          <a:xfrm>
            <a:off x="780584" y="2906139"/>
            <a:ext cx="1741119" cy="2957075"/>
            <a:chOff x="2152650" y="2854712"/>
            <a:chExt cx="1802317" cy="3144645"/>
          </a:xfrm>
        </p:grpSpPr>
        <p:pic>
          <p:nvPicPr>
            <p:cNvPr id="24" name="Picture 23">
              <a:extLst>
                <a:ext uri="{FF2B5EF4-FFF2-40B4-BE49-F238E27FC236}">
                  <a16:creationId xmlns:a16="http://schemas.microsoft.com/office/drawing/2014/main" id="{83843D9E-BFEE-BB44-BF8B-CA0AC0E173EB}"/>
                </a:ext>
              </a:extLst>
            </p:cNvPr>
            <p:cNvPicPr>
              <a:picLocks noChangeAspect="1"/>
            </p:cNvPicPr>
            <p:nvPr/>
          </p:nvPicPr>
          <p:blipFill rotWithShape="1">
            <a:blip r:embed="rId3"/>
            <a:srcRect l="6876" t="41132" r="73414" b="10303"/>
            <a:stretch/>
          </p:blipFill>
          <p:spPr>
            <a:xfrm>
              <a:off x="2152650" y="2854712"/>
              <a:ext cx="1802317" cy="3144645"/>
            </a:xfrm>
            <a:prstGeom prst="rect">
              <a:avLst/>
            </a:prstGeom>
          </p:spPr>
        </p:pic>
        <p:sp>
          <p:nvSpPr>
            <p:cNvPr id="25" name="Rectangle 24">
              <a:extLst>
                <a:ext uri="{FF2B5EF4-FFF2-40B4-BE49-F238E27FC236}">
                  <a16:creationId xmlns:a16="http://schemas.microsoft.com/office/drawing/2014/main" id="{7E67D000-C03C-1D4A-9B6B-5A697E646800}"/>
                </a:ext>
              </a:extLst>
            </p:cNvPr>
            <p:cNvSpPr/>
            <p:nvPr/>
          </p:nvSpPr>
          <p:spPr>
            <a:xfrm>
              <a:off x="2282283" y="2988895"/>
              <a:ext cx="992458" cy="17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Rectangle 25">
            <a:extLst>
              <a:ext uri="{FF2B5EF4-FFF2-40B4-BE49-F238E27FC236}">
                <a16:creationId xmlns:a16="http://schemas.microsoft.com/office/drawing/2014/main" id="{79AC8722-45FF-EE4E-936E-D66533C0C944}"/>
              </a:ext>
            </a:extLst>
          </p:cNvPr>
          <p:cNvSpPr/>
          <p:nvPr/>
        </p:nvSpPr>
        <p:spPr>
          <a:xfrm>
            <a:off x="905815" y="3116207"/>
            <a:ext cx="7453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74AB1E-D0BC-8543-ACC1-8431D29F8A12}"/>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1293688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736228B-C4EF-9440-B31D-EDBA4D3AB35C}"/>
              </a:ext>
            </a:extLst>
          </p:cNvPr>
          <p:cNvPicPr>
            <a:picLocks noChangeAspect="1"/>
          </p:cNvPicPr>
          <p:nvPr/>
        </p:nvPicPr>
        <p:blipFill rotWithShape="1">
          <a:blip r:embed="rId3"/>
          <a:srcRect l="30610" t="41131" r="50357" b="10476"/>
          <a:stretch/>
        </p:blipFill>
        <p:spPr>
          <a:xfrm>
            <a:off x="2803621" y="2906139"/>
            <a:ext cx="1687274" cy="3083254"/>
          </a:xfrm>
          <a:prstGeom prst="rect">
            <a:avLst/>
          </a:prstGeom>
        </p:spPr>
      </p:pic>
      <p:sp>
        <p:nvSpPr>
          <p:cNvPr id="21" name="TextBox 20">
            <a:extLst>
              <a:ext uri="{FF2B5EF4-FFF2-40B4-BE49-F238E27FC236}">
                <a16:creationId xmlns:a16="http://schemas.microsoft.com/office/drawing/2014/main" id="{88B5ECCD-324E-5045-B339-E1EBFA8B58BC}"/>
              </a:ext>
            </a:extLst>
          </p:cNvPr>
          <p:cNvSpPr txBox="1"/>
          <p:nvPr/>
        </p:nvSpPr>
        <p:spPr>
          <a:xfrm>
            <a:off x="21209" y="2867005"/>
            <a:ext cx="706692" cy="3293209"/>
          </a:xfrm>
          <a:prstGeom prst="rect">
            <a:avLst/>
          </a:prstGeom>
          <a:noFill/>
        </p:spPr>
        <p:txBody>
          <a:bodyPr wrap="square" rtlCol="0">
            <a:spAutoFit/>
          </a:bodyPr>
          <a:lstStyle/>
          <a:p>
            <a:pPr algn="r"/>
            <a:r>
              <a:rPr lang="en-US" sz="1600" b="1" dirty="0"/>
              <a:t>I</a:t>
            </a:r>
          </a:p>
          <a:p>
            <a:pPr algn="r"/>
            <a:r>
              <a:rPr lang="en-US" sz="1600" b="1" dirty="0"/>
              <a:t>II</a:t>
            </a:r>
          </a:p>
          <a:p>
            <a:pPr algn="r"/>
            <a:r>
              <a:rPr lang="en-US" sz="1600" b="1" dirty="0"/>
              <a:t>III</a:t>
            </a:r>
          </a:p>
          <a:p>
            <a:pPr algn="r"/>
            <a:r>
              <a:rPr lang="en-US" sz="1600" b="1" dirty="0"/>
              <a:t>aVR</a:t>
            </a:r>
          </a:p>
          <a:p>
            <a:pPr algn="r"/>
            <a:r>
              <a:rPr lang="en-US" sz="1600" b="1" dirty="0"/>
              <a:t>aVL</a:t>
            </a:r>
          </a:p>
          <a:p>
            <a:pPr algn="r"/>
            <a:r>
              <a:rPr lang="en-US" sz="1600" b="1" dirty="0"/>
              <a:t>aVF</a:t>
            </a:r>
          </a:p>
          <a:p>
            <a:pPr algn="r"/>
            <a:r>
              <a:rPr lang="en-US" sz="1600" b="1" dirty="0"/>
              <a:t>V1</a:t>
            </a:r>
          </a:p>
          <a:p>
            <a:pPr algn="r"/>
            <a:r>
              <a:rPr lang="en-US" sz="1600" b="1" dirty="0"/>
              <a:t>V2</a:t>
            </a:r>
          </a:p>
          <a:p>
            <a:pPr algn="r"/>
            <a:r>
              <a:rPr lang="en-US" sz="1600" b="1" dirty="0"/>
              <a:t>V3</a:t>
            </a:r>
          </a:p>
          <a:p>
            <a:pPr algn="r"/>
            <a:r>
              <a:rPr lang="en-US" sz="1600" b="1" dirty="0"/>
              <a:t>V4</a:t>
            </a:r>
          </a:p>
          <a:p>
            <a:pPr algn="r"/>
            <a:r>
              <a:rPr lang="en-US" sz="1600" b="1" dirty="0"/>
              <a:t>V5</a:t>
            </a:r>
          </a:p>
          <a:p>
            <a:pPr algn="r"/>
            <a:r>
              <a:rPr lang="en-US" sz="1600" b="1" dirty="0"/>
              <a:t>V6</a:t>
            </a:r>
          </a:p>
          <a:p>
            <a:pPr algn="r"/>
            <a:endParaRPr lang="en-US" sz="1600" b="1" dirty="0"/>
          </a:p>
        </p:txBody>
      </p:sp>
      <p:sp>
        <p:nvSpPr>
          <p:cNvPr id="22" name="TextBox 21">
            <a:extLst>
              <a:ext uri="{FF2B5EF4-FFF2-40B4-BE49-F238E27FC236}">
                <a16:creationId xmlns:a16="http://schemas.microsoft.com/office/drawing/2014/main" id="{12D7B8F9-DAA5-2845-8110-80AAD058608E}"/>
              </a:ext>
            </a:extLst>
          </p:cNvPr>
          <p:cNvSpPr txBox="1"/>
          <p:nvPr/>
        </p:nvSpPr>
        <p:spPr>
          <a:xfrm>
            <a:off x="3227297" y="5963119"/>
            <a:ext cx="1178723" cy="399175"/>
          </a:xfrm>
          <a:prstGeom prst="rect">
            <a:avLst/>
          </a:prstGeom>
          <a:noFill/>
        </p:spPr>
        <p:txBody>
          <a:bodyPr wrap="square" rtlCol="0">
            <a:spAutoFit/>
          </a:bodyPr>
          <a:lstStyle/>
          <a:p>
            <a:pPr algn="ctr"/>
            <a:r>
              <a:rPr lang="en-US" sz="1650" dirty="0"/>
              <a:t>2 Volts</a:t>
            </a:r>
          </a:p>
        </p:txBody>
      </p:sp>
      <p:sp>
        <p:nvSpPr>
          <p:cNvPr id="23" name="TextBox 22">
            <a:extLst>
              <a:ext uri="{FF2B5EF4-FFF2-40B4-BE49-F238E27FC236}">
                <a16:creationId xmlns:a16="http://schemas.microsoft.com/office/drawing/2014/main" id="{1191C7F5-BE9A-B640-B90B-E757567EFC87}"/>
              </a:ext>
            </a:extLst>
          </p:cNvPr>
          <p:cNvSpPr txBox="1"/>
          <p:nvPr/>
        </p:nvSpPr>
        <p:spPr>
          <a:xfrm>
            <a:off x="1111767" y="5963119"/>
            <a:ext cx="1178723" cy="399175"/>
          </a:xfrm>
          <a:prstGeom prst="rect">
            <a:avLst/>
          </a:prstGeom>
          <a:noFill/>
        </p:spPr>
        <p:txBody>
          <a:bodyPr wrap="square" rtlCol="0">
            <a:spAutoFit/>
          </a:bodyPr>
          <a:lstStyle/>
          <a:p>
            <a:pPr algn="ctr"/>
            <a:r>
              <a:rPr lang="en-US" sz="1650" dirty="0"/>
              <a:t>Intrinsic</a:t>
            </a:r>
          </a:p>
        </p:txBody>
      </p:sp>
      <p:grpSp>
        <p:nvGrpSpPr>
          <p:cNvPr id="27" name="Group 26">
            <a:extLst>
              <a:ext uri="{FF2B5EF4-FFF2-40B4-BE49-F238E27FC236}">
                <a16:creationId xmlns:a16="http://schemas.microsoft.com/office/drawing/2014/main" id="{7F5C952B-D27F-E24A-9656-A45703BA7AF0}"/>
              </a:ext>
            </a:extLst>
          </p:cNvPr>
          <p:cNvGrpSpPr>
            <a:grpSpLocks noChangeAspect="1"/>
          </p:cNvGrpSpPr>
          <p:nvPr/>
        </p:nvGrpSpPr>
        <p:grpSpPr>
          <a:xfrm>
            <a:off x="780584" y="2906139"/>
            <a:ext cx="1741119" cy="2957075"/>
            <a:chOff x="2152650" y="2854712"/>
            <a:chExt cx="1802317" cy="3144645"/>
          </a:xfrm>
        </p:grpSpPr>
        <p:pic>
          <p:nvPicPr>
            <p:cNvPr id="28" name="Picture 27">
              <a:extLst>
                <a:ext uri="{FF2B5EF4-FFF2-40B4-BE49-F238E27FC236}">
                  <a16:creationId xmlns:a16="http://schemas.microsoft.com/office/drawing/2014/main" id="{15F4EEAC-16C0-9748-818C-686C7CC872C0}"/>
                </a:ext>
              </a:extLst>
            </p:cNvPr>
            <p:cNvPicPr>
              <a:picLocks noChangeAspect="1"/>
            </p:cNvPicPr>
            <p:nvPr/>
          </p:nvPicPr>
          <p:blipFill rotWithShape="1">
            <a:blip r:embed="rId3"/>
            <a:srcRect l="6876" t="41132" r="73414" b="10303"/>
            <a:stretch/>
          </p:blipFill>
          <p:spPr>
            <a:xfrm>
              <a:off x="2152650" y="2854712"/>
              <a:ext cx="1802317" cy="3144645"/>
            </a:xfrm>
            <a:prstGeom prst="rect">
              <a:avLst/>
            </a:prstGeom>
          </p:spPr>
        </p:pic>
        <p:sp>
          <p:nvSpPr>
            <p:cNvPr id="29" name="Rectangle 28">
              <a:extLst>
                <a:ext uri="{FF2B5EF4-FFF2-40B4-BE49-F238E27FC236}">
                  <a16:creationId xmlns:a16="http://schemas.microsoft.com/office/drawing/2014/main" id="{CBD66F6A-2FBF-F745-A3B2-829467FFCA80}"/>
                </a:ext>
              </a:extLst>
            </p:cNvPr>
            <p:cNvSpPr/>
            <p:nvPr/>
          </p:nvSpPr>
          <p:spPr>
            <a:xfrm>
              <a:off x="2282283" y="2988895"/>
              <a:ext cx="992458" cy="17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0" name="Rectangle 29">
            <a:extLst>
              <a:ext uri="{FF2B5EF4-FFF2-40B4-BE49-F238E27FC236}">
                <a16:creationId xmlns:a16="http://schemas.microsoft.com/office/drawing/2014/main" id="{E095908D-D01F-934C-89A7-D606A63557B7}"/>
              </a:ext>
            </a:extLst>
          </p:cNvPr>
          <p:cNvSpPr/>
          <p:nvPr/>
        </p:nvSpPr>
        <p:spPr>
          <a:xfrm>
            <a:off x="905815" y="3116207"/>
            <a:ext cx="7453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8CC2EF-6E31-9E46-AC13-E7E5838CFB12}"/>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2250766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2561" t="4795" r="60366" b="62656"/>
          <a:stretch/>
        </p:blipFill>
        <p:spPr>
          <a:xfrm>
            <a:off x="1611998" y="816758"/>
            <a:ext cx="5920003" cy="5040000"/>
          </a:xfrm>
          <a:prstGeom prst="rect">
            <a:avLst/>
          </a:prstGeom>
        </p:spPr>
      </p:pic>
      <p:sp>
        <p:nvSpPr>
          <p:cNvPr id="5" name="Rectangle 4"/>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1750497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F864464-2DC9-6943-96B9-9383B2D961F9}"/>
              </a:ext>
            </a:extLst>
          </p:cNvPr>
          <p:cNvPicPr>
            <a:picLocks noChangeAspect="1"/>
          </p:cNvPicPr>
          <p:nvPr/>
        </p:nvPicPr>
        <p:blipFill rotWithShape="1">
          <a:blip r:embed="rId3"/>
          <a:srcRect l="30610" t="41131" r="50357" b="10476"/>
          <a:stretch/>
        </p:blipFill>
        <p:spPr>
          <a:xfrm>
            <a:off x="2803621" y="2906139"/>
            <a:ext cx="1687274" cy="3083254"/>
          </a:xfrm>
          <a:prstGeom prst="rect">
            <a:avLst/>
          </a:prstGeom>
        </p:spPr>
      </p:pic>
      <p:sp>
        <p:nvSpPr>
          <p:cNvPr id="24" name="TextBox 23">
            <a:extLst>
              <a:ext uri="{FF2B5EF4-FFF2-40B4-BE49-F238E27FC236}">
                <a16:creationId xmlns:a16="http://schemas.microsoft.com/office/drawing/2014/main" id="{8D5E3439-7235-A64F-9E5E-4BB9C3F4B979}"/>
              </a:ext>
            </a:extLst>
          </p:cNvPr>
          <p:cNvSpPr txBox="1"/>
          <p:nvPr/>
        </p:nvSpPr>
        <p:spPr>
          <a:xfrm>
            <a:off x="3227297" y="5963119"/>
            <a:ext cx="1178723" cy="399175"/>
          </a:xfrm>
          <a:prstGeom prst="rect">
            <a:avLst/>
          </a:prstGeom>
          <a:noFill/>
        </p:spPr>
        <p:txBody>
          <a:bodyPr wrap="square" rtlCol="0">
            <a:spAutoFit/>
          </a:bodyPr>
          <a:lstStyle/>
          <a:p>
            <a:pPr algn="ctr"/>
            <a:r>
              <a:rPr lang="en-US" sz="1650" dirty="0"/>
              <a:t>2 Volts</a:t>
            </a:r>
          </a:p>
        </p:txBody>
      </p:sp>
      <p:sp>
        <p:nvSpPr>
          <p:cNvPr id="25" name="TextBox 24">
            <a:extLst>
              <a:ext uri="{FF2B5EF4-FFF2-40B4-BE49-F238E27FC236}">
                <a16:creationId xmlns:a16="http://schemas.microsoft.com/office/drawing/2014/main" id="{8ECD6082-E253-8E42-BEFC-089688D3E4F0}"/>
              </a:ext>
            </a:extLst>
          </p:cNvPr>
          <p:cNvSpPr txBox="1"/>
          <p:nvPr/>
        </p:nvSpPr>
        <p:spPr>
          <a:xfrm>
            <a:off x="1111767" y="5963119"/>
            <a:ext cx="1178723" cy="399175"/>
          </a:xfrm>
          <a:prstGeom prst="rect">
            <a:avLst/>
          </a:prstGeom>
          <a:noFill/>
        </p:spPr>
        <p:txBody>
          <a:bodyPr wrap="square" rtlCol="0">
            <a:spAutoFit/>
          </a:bodyPr>
          <a:lstStyle/>
          <a:p>
            <a:pPr algn="ctr"/>
            <a:r>
              <a:rPr lang="en-US" sz="1650" dirty="0"/>
              <a:t>Intrinsic</a:t>
            </a:r>
          </a:p>
        </p:txBody>
      </p:sp>
      <p:pic>
        <p:nvPicPr>
          <p:cNvPr id="26" name="Picture 25">
            <a:extLst>
              <a:ext uri="{FF2B5EF4-FFF2-40B4-BE49-F238E27FC236}">
                <a16:creationId xmlns:a16="http://schemas.microsoft.com/office/drawing/2014/main" id="{15A55C73-AF34-5544-845C-E8F66BCD61C4}"/>
              </a:ext>
            </a:extLst>
          </p:cNvPr>
          <p:cNvPicPr>
            <a:picLocks noChangeAspect="1"/>
          </p:cNvPicPr>
          <p:nvPr/>
        </p:nvPicPr>
        <p:blipFill rotWithShape="1">
          <a:blip r:embed="rId3"/>
          <a:srcRect l="1" t="239" r="60238" b="60397"/>
          <a:stretch/>
        </p:blipFill>
        <p:spPr>
          <a:xfrm>
            <a:off x="538294" y="692696"/>
            <a:ext cx="3229581" cy="2203860"/>
          </a:xfrm>
          <a:prstGeom prst="rect">
            <a:avLst/>
          </a:prstGeom>
        </p:spPr>
      </p:pic>
      <p:grpSp>
        <p:nvGrpSpPr>
          <p:cNvPr id="29" name="Group 28">
            <a:extLst>
              <a:ext uri="{FF2B5EF4-FFF2-40B4-BE49-F238E27FC236}">
                <a16:creationId xmlns:a16="http://schemas.microsoft.com/office/drawing/2014/main" id="{AF1DA5FD-7F32-5B4B-AA43-382BE6F57133}"/>
              </a:ext>
            </a:extLst>
          </p:cNvPr>
          <p:cNvGrpSpPr>
            <a:grpSpLocks noChangeAspect="1"/>
          </p:cNvGrpSpPr>
          <p:nvPr/>
        </p:nvGrpSpPr>
        <p:grpSpPr>
          <a:xfrm>
            <a:off x="780584" y="2906139"/>
            <a:ext cx="1741119" cy="2957075"/>
            <a:chOff x="2152650" y="2854712"/>
            <a:chExt cx="1802317" cy="3144645"/>
          </a:xfrm>
        </p:grpSpPr>
        <p:pic>
          <p:nvPicPr>
            <p:cNvPr id="30" name="Picture 29">
              <a:extLst>
                <a:ext uri="{FF2B5EF4-FFF2-40B4-BE49-F238E27FC236}">
                  <a16:creationId xmlns:a16="http://schemas.microsoft.com/office/drawing/2014/main" id="{36940770-ABD1-B944-932E-9CB24CA76861}"/>
                </a:ext>
              </a:extLst>
            </p:cNvPr>
            <p:cNvPicPr>
              <a:picLocks noChangeAspect="1"/>
            </p:cNvPicPr>
            <p:nvPr/>
          </p:nvPicPr>
          <p:blipFill rotWithShape="1">
            <a:blip r:embed="rId3"/>
            <a:srcRect l="6876" t="41132" r="73414" b="10303"/>
            <a:stretch/>
          </p:blipFill>
          <p:spPr>
            <a:xfrm>
              <a:off x="2152650" y="2854712"/>
              <a:ext cx="1802317" cy="3144645"/>
            </a:xfrm>
            <a:prstGeom prst="rect">
              <a:avLst/>
            </a:prstGeom>
          </p:spPr>
        </p:pic>
        <p:sp>
          <p:nvSpPr>
            <p:cNvPr id="31" name="Rectangle 30">
              <a:extLst>
                <a:ext uri="{FF2B5EF4-FFF2-40B4-BE49-F238E27FC236}">
                  <a16:creationId xmlns:a16="http://schemas.microsoft.com/office/drawing/2014/main" id="{286F16E9-DA49-5F41-A664-62297FD0E473}"/>
                </a:ext>
              </a:extLst>
            </p:cNvPr>
            <p:cNvSpPr/>
            <p:nvPr/>
          </p:nvSpPr>
          <p:spPr>
            <a:xfrm>
              <a:off x="2282283" y="2988895"/>
              <a:ext cx="992458" cy="17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2" name="Rectangle 31">
            <a:extLst>
              <a:ext uri="{FF2B5EF4-FFF2-40B4-BE49-F238E27FC236}">
                <a16:creationId xmlns:a16="http://schemas.microsoft.com/office/drawing/2014/main" id="{51A04075-4866-2045-AA21-9A54850960B7}"/>
              </a:ext>
            </a:extLst>
          </p:cNvPr>
          <p:cNvSpPr/>
          <p:nvPr/>
        </p:nvSpPr>
        <p:spPr>
          <a:xfrm>
            <a:off x="905815" y="3116207"/>
            <a:ext cx="7453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A884DC5-92F5-C446-BCB6-F67D82AB17C3}"/>
              </a:ext>
            </a:extLst>
          </p:cNvPr>
          <p:cNvSpPr txBox="1"/>
          <p:nvPr/>
        </p:nvSpPr>
        <p:spPr>
          <a:xfrm>
            <a:off x="21209" y="2867005"/>
            <a:ext cx="706692" cy="3293209"/>
          </a:xfrm>
          <a:prstGeom prst="rect">
            <a:avLst/>
          </a:prstGeom>
          <a:noFill/>
        </p:spPr>
        <p:txBody>
          <a:bodyPr wrap="square" rtlCol="0">
            <a:spAutoFit/>
          </a:bodyPr>
          <a:lstStyle/>
          <a:p>
            <a:pPr algn="r"/>
            <a:r>
              <a:rPr lang="en-US" sz="1600" b="1" dirty="0"/>
              <a:t>I</a:t>
            </a:r>
          </a:p>
          <a:p>
            <a:pPr algn="r"/>
            <a:r>
              <a:rPr lang="en-US" sz="1600" b="1" dirty="0"/>
              <a:t>II</a:t>
            </a:r>
          </a:p>
          <a:p>
            <a:pPr algn="r"/>
            <a:r>
              <a:rPr lang="en-US" sz="1600" b="1" dirty="0"/>
              <a:t>III</a:t>
            </a:r>
          </a:p>
          <a:p>
            <a:pPr algn="r"/>
            <a:r>
              <a:rPr lang="en-US" sz="1600" b="1" dirty="0"/>
              <a:t>aVR</a:t>
            </a:r>
          </a:p>
          <a:p>
            <a:pPr algn="r"/>
            <a:r>
              <a:rPr lang="en-US" sz="1600" b="1" dirty="0"/>
              <a:t>aVL</a:t>
            </a:r>
          </a:p>
          <a:p>
            <a:pPr algn="r"/>
            <a:r>
              <a:rPr lang="en-US" sz="1600" b="1" dirty="0"/>
              <a:t>aVF</a:t>
            </a:r>
          </a:p>
          <a:p>
            <a:pPr algn="r"/>
            <a:r>
              <a:rPr lang="en-US" sz="1600" b="1" dirty="0"/>
              <a:t>V1</a:t>
            </a:r>
          </a:p>
          <a:p>
            <a:pPr algn="r"/>
            <a:r>
              <a:rPr lang="en-US" sz="1600" b="1" dirty="0"/>
              <a:t>V2</a:t>
            </a:r>
          </a:p>
          <a:p>
            <a:pPr algn="r"/>
            <a:r>
              <a:rPr lang="en-US" sz="1600" b="1" dirty="0"/>
              <a:t>V3</a:t>
            </a:r>
          </a:p>
          <a:p>
            <a:pPr algn="r"/>
            <a:r>
              <a:rPr lang="en-US" sz="1600" b="1" dirty="0"/>
              <a:t>V4</a:t>
            </a:r>
          </a:p>
          <a:p>
            <a:pPr algn="r"/>
            <a:r>
              <a:rPr lang="en-US" sz="1600" b="1" dirty="0"/>
              <a:t>V5</a:t>
            </a:r>
          </a:p>
          <a:p>
            <a:pPr algn="r"/>
            <a:r>
              <a:rPr lang="en-US" sz="1600" b="1" dirty="0"/>
              <a:t>V6</a:t>
            </a:r>
          </a:p>
          <a:p>
            <a:pPr algn="r"/>
            <a:endParaRPr lang="en-US" sz="1600" b="1" dirty="0"/>
          </a:p>
        </p:txBody>
      </p:sp>
      <p:sp>
        <p:nvSpPr>
          <p:cNvPr id="11" name="Rectangle 10">
            <a:extLst>
              <a:ext uri="{FF2B5EF4-FFF2-40B4-BE49-F238E27FC236}">
                <a16:creationId xmlns:a16="http://schemas.microsoft.com/office/drawing/2014/main" id="{4BCA4319-9F77-474A-87DF-0C9EF1CEB8C8}"/>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2197357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CE02175-6D9E-B147-930D-D414F2134607}"/>
              </a:ext>
            </a:extLst>
          </p:cNvPr>
          <p:cNvPicPr>
            <a:picLocks noChangeAspect="1"/>
          </p:cNvPicPr>
          <p:nvPr/>
        </p:nvPicPr>
        <p:blipFill rotWithShape="1">
          <a:blip r:embed="rId3"/>
          <a:srcRect l="54878" t="41131" r="26667" b="10820"/>
          <a:stretch/>
        </p:blipFill>
        <p:spPr>
          <a:xfrm>
            <a:off x="4772813" y="2926394"/>
            <a:ext cx="1647779" cy="3042742"/>
          </a:xfrm>
          <a:prstGeom prst="rect">
            <a:avLst/>
          </a:prstGeom>
        </p:spPr>
      </p:pic>
      <p:pic>
        <p:nvPicPr>
          <p:cNvPr id="26" name="Picture 25">
            <a:extLst>
              <a:ext uri="{FF2B5EF4-FFF2-40B4-BE49-F238E27FC236}">
                <a16:creationId xmlns:a16="http://schemas.microsoft.com/office/drawing/2014/main" id="{013CD7E4-00E1-8943-A03B-B8C031B9D0E3}"/>
              </a:ext>
            </a:extLst>
          </p:cNvPr>
          <p:cNvPicPr>
            <a:picLocks noChangeAspect="1"/>
          </p:cNvPicPr>
          <p:nvPr/>
        </p:nvPicPr>
        <p:blipFill rotWithShape="1">
          <a:blip r:embed="rId3"/>
          <a:srcRect l="30610" t="41131" r="50357" b="10476"/>
          <a:stretch/>
        </p:blipFill>
        <p:spPr>
          <a:xfrm>
            <a:off x="2803621" y="2906139"/>
            <a:ext cx="1687274" cy="3083254"/>
          </a:xfrm>
          <a:prstGeom prst="rect">
            <a:avLst/>
          </a:prstGeom>
        </p:spPr>
      </p:pic>
      <p:sp>
        <p:nvSpPr>
          <p:cNvPr id="28" name="TextBox 27">
            <a:extLst>
              <a:ext uri="{FF2B5EF4-FFF2-40B4-BE49-F238E27FC236}">
                <a16:creationId xmlns:a16="http://schemas.microsoft.com/office/drawing/2014/main" id="{D973582B-A9FB-3B49-A79B-796EECBDF7FB}"/>
              </a:ext>
            </a:extLst>
          </p:cNvPr>
          <p:cNvSpPr txBox="1"/>
          <p:nvPr/>
        </p:nvSpPr>
        <p:spPr>
          <a:xfrm>
            <a:off x="3227297" y="5963119"/>
            <a:ext cx="1178723" cy="399175"/>
          </a:xfrm>
          <a:prstGeom prst="rect">
            <a:avLst/>
          </a:prstGeom>
          <a:noFill/>
        </p:spPr>
        <p:txBody>
          <a:bodyPr wrap="square" rtlCol="0">
            <a:spAutoFit/>
          </a:bodyPr>
          <a:lstStyle/>
          <a:p>
            <a:pPr algn="ctr"/>
            <a:r>
              <a:rPr lang="en-US" sz="1650" dirty="0"/>
              <a:t>2 Volts</a:t>
            </a:r>
          </a:p>
        </p:txBody>
      </p:sp>
      <p:sp>
        <p:nvSpPr>
          <p:cNvPr id="29" name="TextBox 28">
            <a:extLst>
              <a:ext uri="{FF2B5EF4-FFF2-40B4-BE49-F238E27FC236}">
                <a16:creationId xmlns:a16="http://schemas.microsoft.com/office/drawing/2014/main" id="{F588E034-4B43-944A-9D03-E63D54F1A021}"/>
              </a:ext>
            </a:extLst>
          </p:cNvPr>
          <p:cNvSpPr txBox="1"/>
          <p:nvPr/>
        </p:nvSpPr>
        <p:spPr>
          <a:xfrm>
            <a:off x="1111767" y="5963119"/>
            <a:ext cx="1178723" cy="399175"/>
          </a:xfrm>
          <a:prstGeom prst="rect">
            <a:avLst/>
          </a:prstGeom>
          <a:noFill/>
        </p:spPr>
        <p:txBody>
          <a:bodyPr wrap="square" rtlCol="0">
            <a:spAutoFit/>
          </a:bodyPr>
          <a:lstStyle/>
          <a:p>
            <a:pPr algn="ctr"/>
            <a:r>
              <a:rPr lang="en-US" sz="1650" dirty="0"/>
              <a:t>Intrinsic</a:t>
            </a:r>
          </a:p>
        </p:txBody>
      </p:sp>
      <p:pic>
        <p:nvPicPr>
          <p:cNvPr id="30" name="Picture 29">
            <a:extLst>
              <a:ext uri="{FF2B5EF4-FFF2-40B4-BE49-F238E27FC236}">
                <a16:creationId xmlns:a16="http://schemas.microsoft.com/office/drawing/2014/main" id="{B943C752-6B22-7345-AA5A-E2BBFB1DBA44}"/>
              </a:ext>
            </a:extLst>
          </p:cNvPr>
          <p:cNvPicPr>
            <a:picLocks noChangeAspect="1"/>
          </p:cNvPicPr>
          <p:nvPr/>
        </p:nvPicPr>
        <p:blipFill rotWithShape="1">
          <a:blip r:embed="rId3"/>
          <a:srcRect l="1" t="239" r="60238" b="60397"/>
          <a:stretch/>
        </p:blipFill>
        <p:spPr>
          <a:xfrm>
            <a:off x="538294" y="692696"/>
            <a:ext cx="3229581" cy="2203860"/>
          </a:xfrm>
          <a:prstGeom prst="rect">
            <a:avLst/>
          </a:prstGeom>
        </p:spPr>
      </p:pic>
      <p:sp>
        <p:nvSpPr>
          <p:cNvPr id="31" name="TextBox 30">
            <a:extLst>
              <a:ext uri="{FF2B5EF4-FFF2-40B4-BE49-F238E27FC236}">
                <a16:creationId xmlns:a16="http://schemas.microsoft.com/office/drawing/2014/main" id="{7166F9D5-FF9B-064E-86FC-3277214C76F6}"/>
              </a:ext>
            </a:extLst>
          </p:cNvPr>
          <p:cNvSpPr txBox="1"/>
          <p:nvPr/>
        </p:nvSpPr>
        <p:spPr>
          <a:xfrm>
            <a:off x="5160460" y="5963119"/>
            <a:ext cx="1178723" cy="399175"/>
          </a:xfrm>
          <a:prstGeom prst="rect">
            <a:avLst/>
          </a:prstGeom>
          <a:noFill/>
        </p:spPr>
        <p:txBody>
          <a:bodyPr wrap="square" rtlCol="0">
            <a:spAutoFit/>
          </a:bodyPr>
          <a:lstStyle/>
          <a:p>
            <a:pPr algn="ctr"/>
            <a:r>
              <a:rPr lang="en-US" sz="1650" dirty="0"/>
              <a:t>1.5 Volts</a:t>
            </a:r>
          </a:p>
        </p:txBody>
      </p:sp>
      <p:grpSp>
        <p:nvGrpSpPr>
          <p:cNvPr id="33" name="Group 32">
            <a:extLst>
              <a:ext uri="{FF2B5EF4-FFF2-40B4-BE49-F238E27FC236}">
                <a16:creationId xmlns:a16="http://schemas.microsoft.com/office/drawing/2014/main" id="{6AD0D6D2-36CB-814C-A7BE-B94E70977A47}"/>
              </a:ext>
            </a:extLst>
          </p:cNvPr>
          <p:cNvGrpSpPr>
            <a:grpSpLocks noChangeAspect="1"/>
          </p:cNvGrpSpPr>
          <p:nvPr/>
        </p:nvGrpSpPr>
        <p:grpSpPr>
          <a:xfrm>
            <a:off x="780584" y="2906139"/>
            <a:ext cx="1741119" cy="2957075"/>
            <a:chOff x="2152650" y="2854712"/>
            <a:chExt cx="1802317" cy="3144645"/>
          </a:xfrm>
        </p:grpSpPr>
        <p:pic>
          <p:nvPicPr>
            <p:cNvPr id="34" name="Picture 33">
              <a:extLst>
                <a:ext uri="{FF2B5EF4-FFF2-40B4-BE49-F238E27FC236}">
                  <a16:creationId xmlns:a16="http://schemas.microsoft.com/office/drawing/2014/main" id="{F8FDF212-F0A6-7E46-8250-173D2C1F2309}"/>
                </a:ext>
              </a:extLst>
            </p:cNvPr>
            <p:cNvPicPr>
              <a:picLocks noChangeAspect="1"/>
            </p:cNvPicPr>
            <p:nvPr/>
          </p:nvPicPr>
          <p:blipFill rotWithShape="1">
            <a:blip r:embed="rId3"/>
            <a:srcRect l="6876" t="41132" r="73414" b="10303"/>
            <a:stretch/>
          </p:blipFill>
          <p:spPr>
            <a:xfrm>
              <a:off x="2152650" y="2854712"/>
              <a:ext cx="1802317" cy="3144645"/>
            </a:xfrm>
            <a:prstGeom prst="rect">
              <a:avLst/>
            </a:prstGeom>
          </p:spPr>
        </p:pic>
        <p:sp>
          <p:nvSpPr>
            <p:cNvPr id="35" name="Rectangle 34">
              <a:extLst>
                <a:ext uri="{FF2B5EF4-FFF2-40B4-BE49-F238E27FC236}">
                  <a16:creationId xmlns:a16="http://schemas.microsoft.com/office/drawing/2014/main" id="{024801DF-AD81-324F-AC4B-8C1E2644846B}"/>
                </a:ext>
              </a:extLst>
            </p:cNvPr>
            <p:cNvSpPr/>
            <p:nvPr/>
          </p:nvSpPr>
          <p:spPr>
            <a:xfrm>
              <a:off x="2282283" y="2988895"/>
              <a:ext cx="992458" cy="17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Rectangle 35">
            <a:extLst>
              <a:ext uri="{FF2B5EF4-FFF2-40B4-BE49-F238E27FC236}">
                <a16:creationId xmlns:a16="http://schemas.microsoft.com/office/drawing/2014/main" id="{730B5312-C7D7-6F46-A695-C26842AEF1C3}"/>
              </a:ext>
            </a:extLst>
          </p:cNvPr>
          <p:cNvSpPr/>
          <p:nvPr/>
        </p:nvSpPr>
        <p:spPr>
          <a:xfrm>
            <a:off x="905815" y="3116207"/>
            <a:ext cx="7453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429C551-28AB-FD4A-B218-A179F816323B}"/>
              </a:ext>
            </a:extLst>
          </p:cNvPr>
          <p:cNvSpPr txBox="1"/>
          <p:nvPr/>
        </p:nvSpPr>
        <p:spPr>
          <a:xfrm>
            <a:off x="21209" y="2867005"/>
            <a:ext cx="706692" cy="3293209"/>
          </a:xfrm>
          <a:prstGeom prst="rect">
            <a:avLst/>
          </a:prstGeom>
          <a:noFill/>
        </p:spPr>
        <p:txBody>
          <a:bodyPr wrap="square" rtlCol="0">
            <a:spAutoFit/>
          </a:bodyPr>
          <a:lstStyle/>
          <a:p>
            <a:pPr algn="r"/>
            <a:r>
              <a:rPr lang="en-US" sz="1600" b="1" dirty="0"/>
              <a:t>I</a:t>
            </a:r>
          </a:p>
          <a:p>
            <a:pPr algn="r"/>
            <a:r>
              <a:rPr lang="en-US" sz="1600" b="1" dirty="0"/>
              <a:t>II</a:t>
            </a:r>
          </a:p>
          <a:p>
            <a:pPr algn="r"/>
            <a:r>
              <a:rPr lang="en-US" sz="1600" b="1" dirty="0"/>
              <a:t>III</a:t>
            </a:r>
          </a:p>
          <a:p>
            <a:pPr algn="r"/>
            <a:r>
              <a:rPr lang="en-US" sz="1600" b="1" dirty="0"/>
              <a:t>aVR</a:t>
            </a:r>
          </a:p>
          <a:p>
            <a:pPr algn="r"/>
            <a:r>
              <a:rPr lang="en-US" sz="1600" b="1" dirty="0"/>
              <a:t>aVL</a:t>
            </a:r>
          </a:p>
          <a:p>
            <a:pPr algn="r"/>
            <a:r>
              <a:rPr lang="en-US" sz="1600" b="1" dirty="0"/>
              <a:t>aVF</a:t>
            </a:r>
          </a:p>
          <a:p>
            <a:pPr algn="r"/>
            <a:r>
              <a:rPr lang="en-US" sz="1600" b="1" dirty="0"/>
              <a:t>V1</a:t>
            </a:r>
          </a:p>
          <a:p>
            <a:pPr algn="r"/>
            <a:r>
              <a:rPr lang="en-US" sz="1600" b="1" dirty="0"/>
              <a:t>V2</a:t>
            </a:r>
          </a:p>
          <a:p>
            <a:pPr algn="r"/>
            <a:r>
              <a:rPr lang="en-US" sz="1600" b="1" dirty="0"/>
              <a:t>V3</a:t>
            </a:r>
          </a:p>
          <a:p>
            <a:pPr algn="r"/>
            <a:r>
              <a:rPr lang="en-US" sz="1600" b="1" dirty="0"/>
              <a:t>V4</a:t>
            </a:r>
          </a:p>
          <a:p>
            <a:pPr algn="r"/>
            <a:r>
              <a:rPr lang="en-US" sz="1600" b="1" dirty="0"/>
              <a:t>V5</a:t>
            </a:r>
          </a:p>
          <a:p>
            <a:pPr algn="r"/>
            <a:r>
              <a:rPr lang="en-US" sz="1600" b="1" dirty="0"/>
              <a:t>V6</a:t>
            </a:r>
          </a:p>
          <a:p>
            <a:pPr algn="r"/>
            <a:endParaRPr lang="en-US" sz="1600" b="1" dirty="0"/>
          </a:p>
        </p:txBody>
      </p:sp>
      <p:sp>
        <p:nvSpPr>
          <p:cNvPr id="13" name="Rectangle 12">
            <a:extLst>
              <a:ext uri="{FF2B5EF4-FFF2-40B4-BE49-F238E27FC236}">
                <a16:creationId xmlns:a16="http://schemas.microsoft.com/office/drawing/2014/main" id="{453AD85E-DA3E-9D48-9207-FC574A84ED08}"/>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2750526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40486" t="4451" r="32685" b="62828"/>
          <a:stretch/>
        </p:blipFill>
        <p:spPr>
          <a:xfrm>
            <a:off x="1654107" y="692696"/>
            <a:ext cx="5835785" cy="5040000"/>
          </a:xfrm>
          <a:prstGeom prst="rect">
            <a:avLst/>
          </a:prstGeom>
        </p:spPr>
      </p:pic>
      <p:sp>
        <p:nvSpPr>
          <p:cNvPr id="6" name="Rectangle 5">
            <a:extLst>
              <a:ext uri="{FF2B5EF4-FFF2-40B4-BE49-F238E27FC236}">
                <a16:creationId xmlns:a16="http://schemas.microsoft.com/office/drawing/2014/main" id="{BC19C6F1-7CD2-074D-A522-1E0A6C4CECFC}"/>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2450760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EBEDF9E-2E47-3F4C-8C85-D4FB8E3D3074}"/>
              </a:ext>
            </a:extLst>
          </p:cNvPr>
          <p:cNvPicPr>
            <a:picLocks noChangeAspect="1"/>
          </p:cNvPicPr>
          <p:nvPr/>
        </p:nvPicPr>
        <p:blipFill rotWithShape="1">
          <a:blip r:embed="rId3"/>
          <a:srcRect l="39762" t="239" r="32143" b="60422"/>
          <a:stretch/>
        </p:blipFill>
        <p:spPr>
          <a:xfrm>
            <a:off x="3767873" y="692696"/>
            <a:ext cx="2281979" cy="2202465"/>
          </a:xfrm>
          <a:prstGeom prst="rect">
            <a:avLst/>
          </a:prstGeom>
        </p:spPr>
      </p:pic>
      <p:pic>
        <p:nvPicPr>
          <p:cNvPr id="16" name="Picture 15">
            <a:extLst>
              <a:ext uri="{FF2B5EF4-FFF2-40B4-BE49-F238E27FC236}">
                <a16:creationId xmlns:a16="http://schemas.microsoft.com/office/drawing/2014/main" id="{DA467093-83DB-AE4C-BF91-430667F3B967}"/>
              </a:ext>
            </a:extLst>
          </p:cNvPr>
          <p:cNvPicPr>
            <a:picLocks noChangeAspect="1"/>
          </p:cNvPicPr>
          <p:nvPr/>
        </p:nvPicPr>
        <p:blipFill rotWithShape="1">
          <a:blip r:embed="rId3"/>
          <a:srcRect l="54878" t="41131" r="26667" b="10820"/>
          <a:stretch/>
        </p:blipFill>
        <p:spPr>
          <a:xfrm>
            <a:off x="4772813" y="2926394"/>
            <a:ext cx="1647779" cy="3042742"/>
          </a:xfrm>
          <a:prstGeom prst="rect">
            <a:avLst/>
          </a:prstGeom>
        </p:spPr>
      </p:pic>
      <p:pic>
        <p:nvPicPr>
          <p:cNvPr id="28" name="Picture 27">
            <a:extLst>
              <a:ext uri="{FF2B5EF4-FFF2-40B4-BE49-F238E27FC236}">
                <a16:creationId xmlns:a16="http://schemas.microsoft.com/office/drawing/2014/main" id="{1ED785A0-280B-834F-9D8D-CD155E4FE508}"/>
              </a:ext>
            </a:extLst>
          </p:cNvPr>
          <p:cNvPicPr>
            <a:picLocks noChangeAspect="1"/>
          </p:cNvPicPr>
          <p:nvPr/>
        </p:nvPicPr>
        <p:blipFill rotWithShape="1">
          <a:blip r:embed="rId3"/>
          <a:srcRect l="30610" t="41131" r="50357" b="10476"/>
          <a:stretch/>
        </p:blipFill>
        <p:spPr>
          <a:xfrm>
            <a:off x="2803621" y="2906139"/>
            <a:ext cx="1687274" cy="3083254"/>
          </a:xfrm>
          <a:prstGeom prst="rect">
            <a:avLst/>
          </a:prstGeom>
        </p:spPr>
      </p:pic>
      <p:sp>
        <p:nvSpPr>
          <p:cNvPr id="30" name="TextBox 29">
            <a:extLst>
              <a:ext uri="{FF2B5EF4-FFF2-40B4-BE49-F238E27FC236}">
                <a16:creationId xmlns:a16="http://schemas.microsoft.com/office/drawing/2014/main" id="{24EE8CE4-9BDC-704D-80FD-111F1A6FE160}"/>
              </a:ext>
            </a:extLst>
          </p:cNvPr>
          <p:cNvSpPr txBox="1"/>
          <p:nvPr/>
        </p:nvSpPr>
        <p:spPr>
          <a:xfrm>
            <a:off x="3227297" y="5963119"/>
            <a:ext cx="1178723" cy="399175"/>
          </a:xfrm>
          <a:prstGeom prst="rect">
            <a:avLst/>
          </a:prstGeom>
          <a:noFill/>
        </p:spPr>
        <p:txBody>
          <a:bodyPr wrap="square" rtlCol="0">
            <a:spAutoFit/>
          </a:bodyPr>
          <a:lstStyle/>
          <a:p>
            <a:pPr algn="ctr"/>
            <a:r>
              <a:rPr lang="en-US" sz="1650" dirty="0"/>
              <a:t>2 Volts</a:t>
            </a:r>
          </a:p>
        </p:txBody>
      </p:sp>
      <p:sp>
        <p:nvSpPr>
          <p:cNvPr id="31" name="TextBox 30">
            <a:extLst>
              <a:ext uri="{FF2B5EF4-FFF2-40B4-BE49-F238E27FC236}">
                <a16:creationId xmlns:a16="http://schemas.microsoft.com/office/drawing/2014/main" id="{ED9524BF-8153-5846-B40A-0552D6DC80D7}"/>
              </a:ext>
            </a:extLst>
          </p:cNvPr>
          <p:cNvSpPr txBox="1"/>
          <p:nvPr/>
        </p:nvSpPr>
        <p:spPr>
          <a:xfrm>
            <a:off x="1111767" y="5963119"/>
            <a:ext cx="1178723" cy="399175"/>
          </a:xfrm>
          <a:prstGeom prst="rect">
            <a:avLst/>
          </a:prstGeom>
          <a:noFill/>
        </p:spPr>
        <p:txBody>
          <a:bodyPr wrap="square" rtlCol="0">
            <a:spAutoFit/>
          </a:bodyPr>
          <a:lstStyle/>
          <a:p>
            <a:pPr algn="ctr"/>
            <a:r>
              <a:rPr lang="en-US" sz="1650" dirty="0"/>
              <a:t>Intrinsic</a:t>
            </a:r>
          </a:p>
        </p:txBody>
      </p:sp>
      <p:pic>
        <p:nvPicPr>
          <p:cNvPr id="32" name="Picture 31">
            <a:extLst>
              <a:ext uri="{FF2B5EF4-FFF2-40B4-BE49-F238E27FC236}">
                <a16:creationId xmlns:a16="http://schemas.microsoft.com/office/drawing/2014/main" id="{86A3E611-75B3-574C-996D-50CFCF43F748}"/>
              </a:ext>
            </a:extLst>
          </p:cNvPr>
          <p:cNvPicPr>
            <a:picLocks noChangeAspect="1"/>
          </p:cNvPicPr>
          <p:nvPr/>
        </p:nvPicPr>
        <p:blipFill rotWithShape="1">
          <a:blip r:embed="rId3"/>
          <a:srcRect l="1" t="239" r="60238" b="60397"/>
          <a:stretch/>
        </p:blipFill>
        <p:spPr>
          <a:xfrm>
            <a:off x="538294" y="692696"/>
            <a:ext cx="3229581" cy="2203860"/>
          </a:xfrm>
          <a:prstGeom prst="rect">
            <a:avLst/>
          </a:prstGeom>
        </p:spPr>
      </p:pic>
      <p:sp>
        <p:nvSpPr>
          <p:cNvPr id="33" name="TextBox 32">
            <a:extLst>
              <a:ext uri="{FF2B5EF4-FFF2-40B4-BE49-F238E27FC236}">
                <a16:creationId xmlns:a16="http://schemas.microsoft.com/office/drawing/2014/main" id="{C0CD3D1E-6332-474B-A3F6-3BB61F5E3CB7}"/>
              </a:ext>
            </a:extLst>
          </p:cNvPr>
          <p:cNvSpPr txBox="1"/>
          <p:nvPr/>
        </p:nvSpPr>
        <p:spPr>
          <a:xfrm>
            <a:off x="5160460" y="5963119"/>
            <a:ext cx="1178723" cy="399175"/>
          </a:xfrm>
          <a:prstGeom prst="rect">
            <a:avLst/>
          </a:prstGeom>
          <a:noFill/>
        </p:spPr>
        <p:txBody>
          <a:bodyPr wrap="square" rtlCol="0">
            <a:spAutoFit/>
          </a:bodyPr>
          <a:lstStyle/>
          <a:p>
            <a:pPr algn="ctr"/>
            <a:r>
              <a:rPr lang="en-US" sz="1650" dirty="0"/>
              <a:t>1.5 Volts</a:t>
            </a:r>
          </a:p>
        </p:txBody>
      </p:sp>
      <p:grpSp>
        <p:nvGrpSpPr>
          <p:cNvPr id="35" name="Group 34">
            <a:extLst>
              <a:ext uri="{FF2B5EF4-FFF2-40B4-BE49-F238E27FC236}">
                <a16:creationId xmlns:a16="http://schemas.microsoft.com/office/drawing/2014/main" id="{9B41740C-0B74-9442-B8BF-FBAFDD12DC4E}"/>
              </a:ext>
            </a:extLst>
          </p:cNvPr>
          <p:cNvGrpSpPr>
            <a:grpSpLocks noChangeAspect="1"/>
          </p:cNvGrpSpPr>
          <p:nvPr/>
        </p:nvGrpSpPr>
        <p:grpSpPr>
          <a:xfrm>
            <a:off x="780584" y="2906139"/>
            <a:ext cx="1741119" cy="2957075"/>
            <a:chOff x="2152650" y="2854712"/>
            <a:chExt cx="1802317" cy="3144645"/>
          </a:xfrm>
        </p:grpSpPr>
        <p:pic>
          <p:nvPicPr>
            <p:cNvPr id="36" name="Picture 35">
              <a:extLst>
                <a:ext uri="{FF2B5EF4-FFF2-40B4-BE49-F238E27FC236}">
                  <a16:creationId xmlns:a16="http://schemas.microsoft.com/office/drawing/2014/main" id="{1DD59B09-41E9-E84B-9AF9-C374C296B48F}"/>
                </a:ext>
              </a:extLst>
            </p:cNvPr>
            <p:cNvPicPr>
              <a:picLocks noChangeAspect="1"/>
            </p:cNvPicPr>
            <p:nvPr/>
          </p:nvPicPr>
          <p:blipFill rotWithShape="1">
            <a:blip r:embed="rId3"/>
            <a:srcRect l="6876" t="41132" r="73414" b="10303"/>
            <a:stretch/>
          </p:blipFill>
          <p:spPr>
            <a:xfrm>
              <a:off x="2152650" y="2854712"/>
              <a:ext cx="1802317" cy="3144645"/>
            </a:xfrm>
            <a:prstGeom prst="rect">
              <a:avLst/>
            </a:prstGeom>
          </p:spPr>
        </p:pic>
        <p:sp>
          <p:nvSpPr>
            <p:cNvPr id="37" name="Rectangle 36">
              <a:extLst>
                <a:ext uri="{FF2B5EF4-FFF2-40B4-BE49-F238E27FC236}">
                  <a16:creationId xmlns:a16="http://schemas.microsoft.com/office/drawing/2014/main" id="{D606AE0A-549C-6A4C-B46F-CF598FC046AA}"/>
                </a:ext>
              </a:extLst>
            </p:cNvPr>
            <p:cNvSpPr/>
            <p:nvPr/>
          </p:nvSpPr>
          <p:spPr>
            <a:xfrm>
              <a:off x="2282283" y="2988895"/>
              <a:ext cx="992458" cy="17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Rectangle 37">
            <a:extLst>
              <a:ext uri="{FF2B5EF4-FFF2-40B4-BE49-F238E27FC236}">
                <a16:creationId xmlns:a16="http://schemas.microsoft.com/office/drawing/2014/main" id="{C6857FE6-FD90-304F-81B2-EBD0DE516B3A}"/>
              </a:ext>
            </a:extLst>
          </p:cNvPr>
          <p:cNvSpPr/>
          <p:nvPr/>
        </p:nvSpPr>
        <p:spPr>
          <a:xfrm>
            <a:off x="905815" y="3116207"/>
            <a:ext cx="7453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10ED7E0-7D02-5B49-AB6E-21FDA04E02EE}"/>
              </a:ext>
            </a:extLst>
          </p:cNvPr>
          <p:cNvSpPr txBox="1"/>
          <p:nvPr/>
        </p:nvSpPr>
        <p:spPr>
          <a:xfrm>
            <a:off x="21209" y="2867005"/>
            <a:ext cx="706692" cy="3293209"/>
          </a:xfrm>
          <a:prstGeom prst="rect">
            <a:avLst/>
          </a:prstGeom>
          <a:noFill/>
        </p:spPr>
        <p:txBody>
          <a:bodyPr wrap="square" rtlCol="0">
            <a:spAutoFit/>
          </a:bodyPr>
          <a:lstStyle/>
          <a:p>
            <a:pPr algn="r"/>
            <a:r>
              <a:rPr lang="en-US" sz="1600" b="1" dirty="0"/>
              <a:t>I</a:t>
            </a:r>
          </a:p>
          <a:p>
            <a:pPr algn="r"/>
            <a:r>
              <a:rPr lang="en-US" sz="1600" b="1" dirty="0"/>
              <a:t>II</a:t>
            </a:r>
          </a:p>
          <a:p>
            <a:pPr algn="r"/>
            <a:r>
              <a:rPr lang="en-US" sz="1600" b="1" dirty="0"/>
              <a:t>III</a:t>
            </a:r>
          </a:p>
          <a:p>
            <a:pPr algn="r"/>
            <a:r>
              <a:rPr lang="en-US" sz="1600" b="1" dirty="0"/>
              <a:t>aVR</a:t>
            </a:r>
          </a:p>
          <a:p>
            <a:pPr algn="r"/>
            <a:r>
              <a:rPr lang="en-US" sz="1600" b="1" dirty="0"/>
              <a:t>aVL</a:t>
            </a:r>
          </a:p>
          <a:p>
            <a:pPr algn="r"/>
            <a:r>
              <a:rPr lang="en-US" sz="1600" b="1" dirty="0"/>
              <a:t>aVF</a:t>
            </a:r>
          </a:p>
          <a:p>
            <a:pPr algn="r"/>
            <a:r>
              <a:rPr lang="en-US" sz="1600" b="1" dirty="0"/>
              <a:t>V1</a:t>
            </a:r>
          </a:p>
          <a:p>
            <a:pPr algn="r"/>
            <a:r>
              <a:rPr lang="en-US" sz="1600" b="1" dirty="0"/>
              <a:t>V2</a:t>
            </a:r>
          </a:p>
          <a:p>
            <a:pPr algn="r"/>
            <a:r>
              <a:rPr lang="en-US" sz="1600" b="1" dirty="0"/>
              <a:t>V3</a:t>
            </a:r>
          </a:p>
          <a:p>
            <a:pPr algn="r"/>
            <a:r>
              <a:rPr lang="en-US" sz="1600" b="1" dirty="0"/>
              <a:t>V4</a:t>
            </a:r>
          </a:p>
          <a:p>
            <a:pPr algn="r"/>
            <a:r>
              <a:rPr lang="en-US" sz="1600" b="1" dirty="0"/>
              <a:t>V5</a:t>
            </a:r>
          </a:p>
          <a:p>
            <a:pPr algn="r"/>
            <a:r>
              <a:rPr lang="en-US" sz="1600" b="1" dirty="0"/>
              <a:t>V6</a:t>
            </a:r>
          </a:p>
          <a:p>
            <a:pPr algn="r"/>
            <a:endParaRPr lang="en-US" sz="1600" b="1" dirty="0"/>
          </a:p>
        </p:txBody>
      </p:sp>
      <p:sp>
        <p:nvSpPr>
          <p:cNvPr id="14" name="Rectangle 13">
            <a:extLst>
              <a:ext uri="{FF2B5EF4-FFF2-40B4-BE49-F238E27FC236}">
                <a16:creationId xmlns:a16="http://schemas.microsoft.com/office/drawing/2014/main" id="{B6DD4F74-9B75-9A42-A2F3-473D89418294}"/>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3373057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BFED7BA-A78F-9641-961D-E4DD1DA60E8B}"/>
              </a:ext>
            </a:extLst>
          </p:cNvPr>
          <p:cNvPicPr>
            <a:picLocks noChangeAspect="1"/>
          </p:cNvPicPr>
          <p:nvPr/>
        </p:nvPicPr>
        <p:blipFill rotWithShape="1">
          <a:blip r:embed="rId3"/>
          <a:srcRect l="71585" t="41649" r="6875" b="12369"/>
          <a:stretch/>
        </p:blipFill>
        <p:spPr>
          <a:xfrm>
            <a:off x="6702509" y="2954557"/>
            <a:ext cx="2009600" cy="2957075"/>
          </a:xfrm>
          <a:prstGeom prst="rect">
            <a:avLst/>
          </a:prstGeom>
        </p:spPr>
      </p:pic>
      <p:pic>
        <p:nvPicPr>
          <p:cNvPr id="30" name="Picture 29">
            <a:extLst>
              <a:ext uri="{FF2B5EF4-FFF2-40B4-BE49-F238E27FC236}">
                <a16:creationId xmlns:a16="http://schemas.microsoft.com/office/drawing/2014/main" id="{E30AC1B1-8E0D-204C-9E49-25934415FA69}"/>
              </a:ext>
            </a:extLst>
          </p:cNvPr>
          <p:cNvPicPr>
            <a:picLocks noChangeAspect="1"/>
          </p:cNvPicPr>
          <p:nvPr/>
        </p:nvPicPr>
        <p:blipFill rotWithShape="1">
          <a:blip r:embed="rId3"/>
          <a:srcRect l="39762" t="239" r="32143" b="60422"/>
          <a:stretch/>
        </p:blipFill>
        <p:spPr>
          <a:xfrm>
            <a:off x="3767873" y="692696"/>
            <a:ext cx="2281979" cy="2202465"/>
          </a:xfrm>
          <a:prstGeom prst="rect">
            <a:avLst/>
          </a:prstGeom>
        </p:spPr>
      </p:pic>
      <p:pic>
        <p:nvPicPr>
          <p:cNvPr id="31" name="Picture 30">
            <a:extLst>
              <a:ext uri="{FF2B5EF4-FFF2-40B4-BE49-F238E27FC236}">
                <a16:creationId xmlns:a16="http://schemas.microsoft.com/office/drawing/2014/main" id="{7F63527C-E4E0-BD48-B87A-AB98C13A59BE}"/>
              </a:ext>
            </a:extLst>
          </p:cNvPr>
          <p:cNvPicPr>
            <a:picLocks noChangeAspect="1"/>
          </p:cNvPicPr>
          <p:nvPr/>
        </p:nvPicPr>
        <p:blipFill rotWithShape="1">
          <a:blip r:embed="rId3"/>
          <a:srcRect l="54878" t="41131" r="26667" b="10820"/>
          <a:stretch/>
        </p:blipFill>
        <p:spPr>
          <a:xfrm>
            <a:off x="4772813" y="2926394"/>
            <a:ext cx="1647779" cy="3042742"/>
          </a:xfrm>
          <a:prstGeom prst="rect">
            <a:avLst/>
          </a:prstGeom>
        </p:spPr>
      </p:pic>
      <p:pic>
        <p:nvPicPr>
          <p:cNvPr id="32" name="Picture 31">
            <a:extLst>
              <a:ext uri="{FF2B5EF4-FFF2-40B4-BE49-F238E27FC236}">
                <a16:creationId xmlns:a16="http://schemas.microsoft.com/office/drawing/2014/main" id="{BB476E95-A035-ED4D-9A31-77672489F592}"/>
              </a:ext>
            </a:extLst>
          </p:cNvPr>
          <p:cNvPicPr>
            <a:picLocks noChangeAspect="1"/>
          </p:cNvPicPr>
          <p:nvPr/>
        </p:nvPicPr>
        <p:blipFill rotWithShape="1">
          <a:blip r:embed="rId3"/>
          <a:srcRect l="30610" t="41131" r="50357" b="10476"/>
          <a:stretch/>
        </p:blipFill>
        <p:spPr>
          <a:xfrm>
            <a:off x="2803621" y="2906139"/>
            <a:ext cx="1687274" cy="3083254"/>
          </a:xfrm>
          <a:prstGeom prst="rect">
            <a:avLst/>
          </a:prstGeom>
        </p:spPr>
      </p:pic>
      <p:sp>
        <p:nvSpPr>
          <p:cNvPr id="34" name="TextBox 33">
            <a:extLst>
              <a:ext uri="{FF2B5EF4-FFF2-40B4-BE49-F238E27FC236}">
                <a16:creationId xmlns:a16="http://schemas.microsoft.com/office/drawing/2014/main" id="{701CEEFD-CE12-2242-997C-4028449E5D91}"/>
              </a:ext>
            </a:extLst>
          </p:cNvPr>
          <p:cNvSpPr txBox="1"/>
          <p:nvPr/>
        </p:nvSpPr>
        <p:spPr>
          <a:xfrm>
            <a:off x="3227297" y="5963119"/>
            <a:ext cx="1178723" cy="399175"/>
          </a:xfrm>
          <a:prstGeom prst="rect">
            <a:avLst/>
          </a:prstGeom>
          <a:noFill/>
        </p:spPr>
        <p:txBody>
          <a:bodyPr wrap="square" rtlCol="0">
            <a:spAutoFit/>
          </a:bodyPr>
          <a:lstStyle/>
          <a:p>
            <a:pPr algn="ctr"/>
            <a:r>
              <a:rPr lang="en-US" sz="1650" dirty="0"/>
              <a:t>2 Volts</a:t>
            </a:r>
          </a:p>
        </p:txBody>
      </p:sp>
      <p:sp>
        <p:nvSpPr>
          <p:cNvPr id="35" name="TextBox 34">
            <a:extLst>
              <a:ext uri="{FF2B5EF4-FFF2-40B4-BE49-F238E27FC236}">
                <a16:creationId xmlns:a16="http://schemas.microsoft.com/office/drawing/2014/main" id="{E2E04FAB-C8A5-EE41-B17A-84679A0C6445}"/>
              </a:ext>
            </a:extLst>
          </p:cNvPr>
          <p:cNvSpPr txBox="1"/>
          <p:nvPr/>
        </p:nvSpPr>
        <p:spPr>
          <a:xfrm>
            <a:off x="1111767" y="5963119"/>
            <a:ext cx="1178723" cy="399175"/>
          </a:xfrm>
          <a:prstGeom prst="rect">
            <a:avLst/>
          </a:prstGeom>
          <a:noFill/>
        </p:spPr>
        <p:txBody>
          <a:bodyPr wrap="square" rtlCol="0">
            <a:spAutoFit/>
          </a:bodyPr>
          <a:lstStyle/>
          <a:p>
            <a:pPr algn="ctr"/>
            <a:r>
              <a:rPr lang="en-US" sz="1650" dirty="0"/>
              <a:t>Intrinsic</a:t>
            </a:r>
          </a:p>
        </p:txBody>
      </p:sp>
      <p:pic>
        <p:nvPicPr>
          <p:cNvPr id="36" name="Picture 35">
            <a:extLst>
              <a:ext uri="{FF2B5EF4-FFF2-40B4-BE49-F238E27FC236}">
                <a16:creationId xmlns:a16="http://schemas.microsoft.com/office/drawing/2014/main" id="{A942D002-673B-8B40-9A27-A42062D37E5C}"/>
              </a:ext>
            </a:extLst>
          </p:cNvPr>
          <p:cNvPicPr>
            <a:picLocks noChangeAspect="1"/>
          </p:cNvPicPr>
          <p:nvPr/>
        </p:nvPicPr>
        <p:blipFill rotWithShape="1">
          <a:blip r:embed="rId3"/>
          <a:srcRect l="1" t="239" r="60238" b="60397"/>
          <a:stretch/>
        </p:blipFill>
        <p:spPr>
          <a:xfrm>
            <a:off x="538294" y="692696"/>
            <a:ext cx="3229581" cy="2203860"/>
          </a:xfrm>
          <a:prstGeom prst="rect">
            <a:avLst/>
          </a:prstGeom>
        </p:spPr>
      </p:pic>
      <p:sp>
        <p:nvSpPr>
          <p:cNvPr id="37" name="TextBox 36">
            <a:extLst>
              <a:ext uri="{FF2B5EF4-FFF2-40B4-BE49-F238E27FC236}">
                <a16:creationId xmlns:a16="http://schemas.microsoft.com/office/drawing/2014/main" id="{57A729E8-FA6A-A341-AA43-163481790907}"/>
              </a:ext>
            </a:extLst>
          </p:cNvPr>
          <p:cNvSpPr txBox="1"/>
          <p:nvPr/>
        </p:nvSpPr>
        <p:spPr>
          <a:xfrm>
            <a:off x="5160460" y="5963119"/>
            <a:ext cx="1178723" cy="399175"/>
          </a:xfrm>
          <a:prstGeom prst="rect">
            <a:avLst/>
          </a:prstGeom>
          <a:noFill/>
        </p:spPr>
        <p:txBody>
          <a:bodyPr wrap="square" rtlCol="0">
            <a:spAutoFit/>
          </a:bodyPr>
          <a:lstStyle/>
          <a:p>
            <a:pPr algn="ctr"/>
            <a:r>
              <a:rPr lang="en-US" sz="1650" dirty="0"/>
              <a:t>1.5 Volts</a:t>
            </a:r>
          </a:p>
        </p:txBody>
      </p:sp>
      <p:sp>
        <p:nvSpPr>
          <p:cNvPr id="38" name="TextBox 37">
            <a:extLst>
              <a:ext uri="{FF2B5EF4-FFF2-40B4-BE49-F238E27FC236}">
                <a16:creationId xmlns:a16="http://schemas.microsoft.com/office/drawing/2014/main" id="{DDE72463-83E0-8541-B88C-E533D0837657}"/>
              </a:ext>
            </a:extLst>
          </p:cNvPr>
          <p:cNvSpPr txBox="1"/>
          <p:nvPr/>
        </p:nvSpPr>
        <p:spPr>
          <a:xfrm>
            <a:off x="6990087" y="5963119"/>
            <a:ext cx="1178723" cy="399175"/>
          </a:xfrm>
          <a:prstGeom prst="rect">
            <a:avLst/>
          </a:prstGeom>
          <a:noFill/>
        </p:spPr>
        <p:txBody>
          <a:bodyPr wrap="square" rtlCol="0">
            <a:spAutoFit/>
          </a:bodyPr>
          <a:lstStyle/>
          <a:p>
            <a:pPr algn="ctr"/>
            <a:r>
              <a:rPr lang="en-US" sz="1650" dirty="0"/>
              <a:t>1 Volts</a:t>
            </a:r>
          </a:p>
        </p:txBody>
      </p:sp>
      <p:grpSp>
        <p:nvGrpSpPr>
          <p:cNvPr id="39" name="Group 38">
            <a:extLst>
              <a:ext uri="{FF2B5EF4-FFF2-40B4-BE49-F238E27FC236}">
                <a16:creationId xmlns:a16="http://schemas.microsoft.com/office/drawing/2014/main" id="{13B1B807-B0E5-9D4B-A615-4A0B3C63F4EA}"/>
              </a:ext>
            </a:extLst>
          </p:cNvPr>
          <p:cNvGrpSpPr>
            <a:grpSpLocks noChangeAspect="1"/>
          </p:cNvGrpSpPr>
          <p:nvPr/>
        </p:nvGrpSpPr>
        <p:grpSpPr>
          <a:xfrm>
            <a:off x="780584" y="2906139"/>
            <a:ext cx="1741119" cy="2957075"/>
            <a:chOff x="2152650" y="2854712"/>
            <a:chExt cx="1802317" cy="3144645"/>
          </a:xfrm>
        </p:grpSpPr>
        <p:pic>
          <p:nvPicPr>
            <p:cNvPr id="40" name="Picture 39">
              <a:extLst>
                <a:ext uri="{FF2B5EF4-FFF2-40B4-BE49-F238E27FC236}">
                  <a16:creationId xmlns:a16="http://schemas.microsoft.com/office/drawing/2014/main" id="{218D97C1-9C59-2E41-AB34-4E6EA366B2F4}"/>
                </a:ext>
              </a:extLst>
            </p:cNvPr>
            <p:cNvPicPr>
              <a:picLocks noChangeAspect="1"/>
            </p:cNvPicPr>
            <p:nvPr/>
          </p:nvPicPr>
          <p:blipFill rotWithShape="1">
            <a:blip r:embed="rId3"/>
            <a:srcRect l="6876" t="41132" r="73414" b="10303"/>
            <a:stretch/>
          </p:blipFill>
          <p:spPr>
            <a:xfrm>
              <a:off x="2152650" y="2854712"/>
              <a:ext cx="1802317" cy="3144645"/>
            </a:xfrm>
            <a:prstGeom prst="rect">
              <a:avLst/>
            </a:prstGeom>
          </p:spPr>
        </p:pic>
        <p:sp>
          <p:nvSpPr>
            <p:cNvPr id="41" name="Rectangle 40">
              <a:extLst>
                <a:ext uri="{FF2B5EF4-FFF2-40B4-BE49-F238E27FC236}">
                  <a16:creationId xmlns:a16="http://schemas.microsoft.com/office/drawing/2014/main" id="{7D712F7D-1524-C44C-BB1E-AC121211B9F2}"/>
                </a:ext>
              </a:extLst>
            </p:cNvPr>
            <p:cNvSpPr/>
            <p:nvPr/>
          </p:nvSpPr>
          <p:spPr>
            <a:xfrm>
              <a:off x="2282283" y="2988895"/>
              <a:ext cx="992458" cy="17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2" name="Rectangle 41">
            <a:extLst>
              <a:ext uri="{FF2B5EF4-FFF2-40B4-BE49-F238E27FC236}">
                <a16:creationId xmlns:a16="http://schemas.microsoft.com/office/drawing/2014/main" id="{F377B040-888A-CA4F-9AE8-06629BE9DCAC}"/>
              </a:ext>
            </a:extLst>
          </p:cNvPr>
          <p:cNvSpPr/>
          <p:nvPr/>
        </p:nvSpPr>
        <p:spPr>
          <a:xfrm>
            <a:off x="905815" y="3116207"/>
            <a:ext cx="7453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C47E35D-6D68-A340-88C9-F9977462340A}"/>
              </a:ext>
            </a:extLst>
          </p:cNvPr>
          <p:cNvSpPr txBox="1"/>
          <p:nvPr/>
        </p:nvSpPr>
        <p:spPr>
          <a:xfrm>
            <a:off x="21209" y="2867005"/>
            <a:ext cx="706692" cy="3293209"/>
          </a:xfrm>
          <a:prstGeom prst="rect">
            <a:avLst/>
          </a:prstGeom>
          <a:noFill/>
        </p:spPr>
        <p:txBody>
          <a:bodyPr wrap="square" rtlCol="0">
            <a:spAutoFit/>
          </a:bodyPr>
          <a:lstStyle/>
          <a:p>
            <a:pPr algn="r"/>
            <a:r>
              <a:rPr lang="en-US" sz="1600" b="1" dirty="0"/>
              <a:t>I</a:t>
            </a:r>
          </a:p>
          <a:p>
            <a:pPr algn="r"/>
            <a:r>
              <a:rPr lang="en-US" sz="1600" b="1" dirty="0"/>
              <a:t>II</a:t>
            </a:r>
          </a:p>
          <a:p>
            <a:pPr algn="r"/>
            <a:r>
              <a:rPr lang="en-US" sz="1600" b="1" dirty="0"/>
              <a:t>III</a:t>
            </a:r>
          </a:p>
          <a:p>
            <a:pPr algn="r"/>
            <a:r>
              <a:rPr lang="en-US" sz="1600" b="1" dirty="0"/>
              <a:t>aVR</a:t>
            </a:r>
          </a:p>
          <a:p>
            <a:pPr algn="r"/>
            <a:r>
              <a:rPr lang="en-US" sz="1600" b="1" dirty="0"/>
              <a:t>aVL</a:t>
            </a:r>
          </a:p>
          <a:p>
            <a:pPr algn="r"/>
            <a:r>
              <a:rPr lang="en-US" sz="1600" b="1" dirty="0"/>
              <a:t>aVF</a:t>
            </a:r>
          </a:p>
          <a:p>
            <a:pPr algn="r"/>
            <a:r>
              <a:rPr lang="en-US" sz="1600" b="1" dirty="0"/>
              <a:t>V1</a:t>
            </a:r>
          </a:p>
          <a:p>
            <a:pPr algn="r"/>
            <a:r>
              <a:rPr lang="en-US" sz="1600" b="1" dirty="0"/>
              <a:t>V2</a:t>
            </a:r>
          </a:p>
          <a:p>
            <a:pPr algn="r"/>
            <a:r>
              <a:rPr lang="en-US" sz="1600" b="1" dirty="0"/>
              <a:t>V3</a:t>
            </a:r>
          </a:p>
          <a:p>
            <a:pPr algn="r"/>
            <a:r>
              <a:rPr lang="en-US" sz="1600" b="1" dirty="0"/>
              <a:t>V4</a:t>
            </a:r>
          </a:p>
          <a:p>
            <a:pPr algn="r"/>
            <a:r>
              <a:rPr lang="en-US" sz="1600" b="1" dirty="0"/>
              <a:t>V5</a:t>
            </a:r>
          </a:p>
          <a:p>
            <a:pPr algn="r"/>
            <a:r>
              <a:rPr lang="en-US" sz="1600" b="1" dirty="0"/>
              <a:t>V6</a:t>
            </a:r>
          </a:p>
          <a:p>
            <a:pPr algn="r"/>
            <a:endParaRPr lang="en-US" sz="1600" b="1" dirty="0"/>
          </a:p>
        </p:txBody>
      </p:sp>
      <p:sp>
        <p:nvSpPr>
          <p:cNvPr id="17" name="Rectangle 16">
            <a:extLst>
              <a:ext uri="{FF2B5EF4-FFF2-40B4-BE49-F238E27FC236}">
                <a16:creationId xmlns:a16="http://schemas.microsoft.com/office/drawing/2014/main" id="{EA59FC8F-ED1F-F04C-8462-24FDE0C6CA25}"/>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2662964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68415" t="4967" r="3810" b="62657"/>
          <a:stretch/>
        </p:blipFill>
        <p:spPr>
          <a:xfrm>
            <a:off x="1519024" y="692696"/>
            <a:ext cx="6105953" cy="5040000"/>
          </a:xfrm>
          <a:prstGeom prst="rect">
            <a:avLst/>
          </a:prstGeom>
        </p:spPr>
      </p:pic>
      <p:sp>
        <p:nvSpPr>
          <p:cNvPr id="6" name="Rectangle 5">
            <a:extLst>
              <a:ext uri="{FF2B5EF4-FFF2-40B4-BE49-F238E27FC236}">
                <a16:creationId xmlns:a16="http://schemas.microsoft.com/office/drawing/2014/main" id="{BF90AC4B-8416-4F47-BAA0-AB3BEE46742C}"/>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2089372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281BD-9B8C-8644-B003-8C0C375AEC45}"/>
              </a:ext>
            </a:extLst>
          </p:cNvPr>
          <p:cNvSpPr txBox="1"/>
          <p:nvPr/>
        </p:nvSpPr>
        <p:spPr>
          <a:xfrm>
            <a:off x="0" y="1628800"/>
            <a:ext cx="9172765" cy="3123932"/>
          </a:xfrm>
          <a:prstGeom prst="rect">
            <a:avLst/>
          </a:prstGeom>
          <a:noFill/>
        </p:spPr>
        <p:txBody>
          <a:bodyPr wrap="square" rtlCol="0">
            <a:spAutoFit/>
          </a:bodyPr>
          <a:lstStyle/>
          <a:p>
            <a:pPr algn="ctr"/>
            <a:r>
              <a:rPr lang="en-GB" sz="7800" b="1" dirty="0">
                <a:latin typeface="Gill Sans MT" panose="020B0502020104020203" pitchFamily="34" charset="77"/>
              </a:rPr>
              <a:t>His bundle pacing </a:t>
            </a:r>
            <a:r>
              <a:rPr lang="en-GB" sz="5400" dirty="0">
                <a:latin typeface="Gill Sans MT" panose="020B0502020104020203" pitchFamily="34" charset="77"/>
              </a:rPr>
              <a:t>  (is probably) a </a:t>
            </a:r>
            <a:r>
              <a:rPr lang="en-GB" sz="6500" b="1" dirty="0">
                <a:solidFill>
                  <a:srgbClr val="C00000"/>
                </a:solidFill>
                <a:latin typeface="Gill Sans MT" panose="020B0502020104020203" pitchFamily="34" charset="77"/>
              </a:rPr>
              <a:t>BETTER</a:t>
            </a:r>
            <a:r>
              <a:rPr lang="en-GB" sz="5400" dirty="0">
                <a:latin typeface="Gill Sans MT" panose="020B0502020104020203" pitchFamily="34" charset="77"/>
              </a:rPr>
              <a:t> solution than BiV</a:t>
            </a:r>
            <a:endParaRPr lang="en-US" sz="5400" dirty="0">
              <a:latin typeface="Gill Sans MT" panose="020B0502020104020203" pitchFamily="34" charset="77"/>
            </a:endParaRPr>
          </a:p>
        </p:txBody>
      </p:sp>
    </p:spTree>
    <p:extLst>
      <p:ext uri="{BB962C8B-B14F-4D97-AF65-F5344CB8AC3E}">
        <p14:creationId xmlns:p14="http://schemas.microsoft.com/office/powerpoint/2010/main" val="2766025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7857" t="240" r="3810" b="60421"/>
          <a:stretch/>
        </p:blipFill>
        <p:spPr>
          <a:xfrm>
            <a:off x="6049853" y="703675"/>
            <a:ext cx="2301319" cy="2202465"/>
          </a:xfrm>
          <a:prstGeom prst="rect">
            <a:avLst/>
          </a:prstGeom>
        </p:spPr>
      </p:pic>
      <p:pic>
        <p:nvPicPr>
          <p:cNvPr id="5" name="Picture 4"/>
          <p:cNvPicPr>
            <a:picLocks noChangeAspect="1"/>
          </p:cNvPicPr>
          <p:nvPr/>
        </p:nvPicPr>
        <p:blipFill rotWithShape="1">
          <a:blip r:embed="rId3"/>
          <a:srcRect l="71585" t="41649" r="6875" b="12369"/>
          <a:stretch/>
        </p:blipFill>
        <p:spPr>
          <a:xfrm>
            <a:off x="6702509" y="2954557"/>
            <a:ext cx="2009600" cy="2957075"/>
          </a:xfrm>
          <a:prstGeom prst="rect">
            <a:avLst/>
          </a:prstGeom>
        </p:spPr>
      </p:pic>
      <p:pic>
        <p:nvPicPr>
          <p:cNvPr id="7" name="Picture 6"/>
          <p:cNvPicPr>
            <a:picLocks noChangeAspect="1"/>
          </p:cNvPicPr>
          <p:nvPr/>
        </p:nvPicPr>
        <p:blipFill rotWithShape="1">
          <a:blip r:embed="rId3"/>
          <a:srcRect l="39762" t="239" r="32143" b="60422"/>
          <a:stretch/>
        </p:blipFill>
        <p:spPr>
          <a:xfrm>
            <a:off x="3767873" y="692696"/>
            <a:ext cx="2281979" cy="2202465"/>
          </a:xfrm>
          <a:prstGeom prst="rect">
            <a:avLst/>
          </a:prstGeom>
        </p:spPr>
      </p:pic>
      <p:pic>
        <p:nvPicPr>
          <p:cNvPr id="9" name="Picture 8"/>
          <p:cNvPicPr>
            <a:picLocks noChangeAspect="1"/>
          </p:cNvPicPr>
          <p:nvPr/>
        </p:nvPicPr>
        <p:blipFill rotWithShape="1">
          <a:blip r:embed="rId3"/>
          <a:srcRect l="54878" t="41131" r="26667" b="10820"/>
          <a:stretch/>
        </p:blipFill>
        <p:spPr>
          <a:xfrm>
            <a:off x="4772813" y="2926394"/>
            <a:ext cx="1647779" cy="3042742"/>
          </a:xfrm>
          <a:prstGeom prst="rect">
            <a:avLst/>
          </a:prstGeom>
        </p:spPr>
      </p:pic>
      <p:pic>
        <p:nvPicPr>
          <p:cNvPr id="10" name="Picture 9"/>
          <p:cNvPicPr>
            <a:picLocks noChangeAspect="1"/>
          </p:cNvPicPr>
          <p:nvPr/>
        </p:nvPicPr>
        <p:blipFill rotWithShape="1">
          <a:blip r:embed="rId3"/>
          <a:srcRect l="30610" t="41131" r="50357" b="10476"/>
          <a:stretch/>
        </p:blipFill>
        <p:spPr>
          <a:xfrm>
            <a:off x="2803621" y="2906139"/>
            <a:ext cx="1687274" cy="3083254"/>
          </a:xfrm>
          <a:prstGeom prst="rect">
            <a:avLst/>
          </a:prstGeom>
        </p:spPr>
      </p:pic>
      <p:sp>
        <p:nvSpPr>
          <p:cNvPr id="14" name="TextBox 13"/>
          <p:cNvSpPr txBox="1"/>
          <p:nvPr/>
        </p:nvSpPr>
        <p:spPr>
          <a:xfrm>
            <a:off x="3227297" y="5963119"/>
            <a:ext cx="1178723" cy="399175"/>
          </a:xfrm>
          <a:prstGeom prst="rect">
            <a:avLst/>
          </a:prstGeom>
          <a:noFill/>
        </p:spPr>
        <p:txBody>
          <a:bodyPr wrap="square" rtlCol="0">
            <a:spAutoFit/>
          </a:bodyPr>
          <a:lstStyle/>
          <a:p>
            <a:pPr algn="ctr"/>
            <a:r>
              <a:rPr lang="en-US" sz="1650" dirty="0"/>
              <a:t>2 Volts</a:t>
            </a:r>
          </a:p>
        </p:txBody>
      </p:sp>
      <p:sp>
        <p:nvSpPr>
          <p:cNvPr id="15" name="TextBox 14"/>
          <p:cNvSpPr txBox="1"/>
          <p:nvPr/>
        </p:nvSpPr>
        <p:spPr>
          <a:xfrm>
            <a:off x="1111767" y="5963119"/>
            <a:ext cx="1178723" cy="399175"/>
          </a:xfrm>
          <a:prstGeom prst="rect">
            <a:avLst/>
          </a:prstGeom>
          <a:noFill/>
        </p:spPr>
        <p:txBody>
          <a:bodyPr wrap="square" rtlCol="0">
            <a:spAutoFit/>
          </a:bodyPr>
          <a:lstStyle/>
          <a:p>
            <a:pPr algn="ctr"/>
            <a:r>
              <a:rPr lang="en-US" sz="1650" dirty="0"/>
              <a:t>Intrinsic</a:t>
            </a:r>
          </a:p>
        </p:txBody>
      </p:sp>
      <p:pic>
        <p:nvPicPr>
          <p:cNvPr id="16" name="Picture 15"/>
          <p:cNvPicPr>
            <a:picLocks noChangeAspect="1"/>
          </p:cNvPicPr>
          <p:nvPr/>
        </p:nvPicPr>
        <p:blipFill rotWithShape="1">
          <a:blip r:embed="rId3"/>
          <a:srcRect l="1" t="239" r="60238" b="60397"/>
          <a:stretch/>
        </p:blipFill>
        <p:spPr>
          <a:xfrm>
            <a:off x="538294" y="692696"/>
            <a:ext cx="3229581" cy="2203860"/>
          </a:xfrm>
          <a:prstGeom prst="rect">
            <a:avLst/>
          </a:prstGeom>
        </p:spPr>
      </p:pic>
      <p:sp>
        <p:nvSpPr>
          <p:cNvPr id="17" name="TextBox 16"/>
          <p:cNvSpPr txBox="1"/>
          <p:nvPr/>
        </p:nvSpPr>
        <p:spPr>
          <a:xfrm>
            <a:off x="5160460" y="5963119"/>
            <a:ext cx="1178723" cy="399175"/>
          </a:xfrm>
          <a:prstGeom prst="rect">
            <a:avLst/>
          </a:prstGeom>
          <a:noFill/>
        </p:spPr>
        <p:txBody>
          <a:bodyPr wrap="square" rtlCol="0">
            <a:spAutoFit/>
          </a:bodyPr>
          <a:lstStyle/>
          <a:p>
            <a:pPr algn="ctr"/>
            <a:r>
              <a:rPr lang="en-US" sz="1650" dirty="0"/>
              <a:t>1.5 Volts</a:t>
            </a:r>
          </a:p>
        </p:txBody>
      </p:sp>
      <p:sp>
        <p:nvSpPr>
          <p:cNvPr id="18" name="TextBox 17"/>
          <p:cNvSpPr txBox="1"/>
          <p:nvPr/>
        </p:nvSpPr>
        <p:spPr>
          <a:xfrm>
            <a:off x="6990087" y="5963119"/>
            <a:ext cx="1178723" cy="399175"/>
          </a:xfrm>
          <a:prstGeom prst="rect">
            <a:avLst/>
          </a:prstGeom>
          <a:noFill/>
        </p:spPr>
        <p:txBody>
          <a:bodyPr wrap="square" rtlCol="0">
            <a:spAutoFit/>
          </a:bodyPr>
          <a:lstStyle/>
          <a:p>
            <a:pPr algn="ctr"/>
            <a:r>
              <a:rPr lang="en-US" sz="1650" dirty="0"/>
              <a:t>1 Volts</a:t>
            </a:r>
          </a:p>
        </p:txBody>
      </p:sp>
      <p:grpSp>
        <p:nvGrpSpPr>
          <p:cNvPr id="19" name="Group 18">
            <a:extLst>
              <a:ext uri="{FF2B5EF4-FFF2-40B4-BE49-F238E27FC236}">
                <a16:creationId xmlns:a16="http://schemas.microsoft.com/office/drawing/2014/main" id="{ED2CA163-661F-BB41-9B94-D59005B21FFE}"/>
              </a:ext>
            </a:extLst>
          </p:cNvPr>
          <p:cNvGrpSpPr>
            <a:grpSpLocks noChangeAspect="1"/>
          </p:cNvGrpSpPr>
          <p:nvPr/>
        </p:nvGrpSpPr>
        <p:grpSpPr>
          <a:xfrm>
            <a:off x="780584" y="2906139"/>
            <a:ext cx="1741119" cy="2957075"/>
            <a:chOff x="2152650" y="2854712"/>
            <a:chExt cx="1802317" cy="3144645"/>
          </a:xfrm>
        </p:grpSpPr>
        <p:pic>
          <p:nvPicPr>
            <p:cNvPr id="20" name="Picture 19">
              <a:extLst>
                <a:ext uri="{FF2B5EF4-FFF2-40B4-BE49-F238E27FC236}">
                  <a16:creationId xmlns:a16="http://schemas.microsoft.com/office/drawing/2014/main" id="{531C0CD2-C93C-0142-85D3-34497C528EC2}"/>
                </a:ext>
              </a:extLst>
            </p:cNvPr>
            <p:cNvPicPr>
              <a:picLocks noChangeAspect="1"/>
            </p:cNvPicPr>
            <p:nvPr/>
          </p:nvPicPr>
          <p:blipFill rotWithShape="1">
            <a:blip r:embed="rId3"/>
            <a:srcRect l="6876" t="41132" r="73414" b="10303"/>
            <a:stretch/>
          </p:blipFill>
          <p:spPr>
            <a:xfrm>
              <a:off x="2152650" y="2854712"/>
              <a:ext cx="1802317" cy="3144645"/>
            </a:xfrm>
            <a:prstGeom prst="rect">
              <a:avLst/>
            </a:prstGeom>
          </p:spPr>
        </p:pic>
        <p:sp>
          <p:nvSpPr>
            <p:cNvPr id="21" name="Rectangle 20">
              <a:extLst>
                <a:ext uri="{FF2B5EF4-FFF2-40B4-BE49-F238E27FC236}">
                  <a16:creationId xmlns:a16="http://schemas.microsoft.com/office/drawing/2014/main" id="{E4FAA87A-C21A-D947-A22E-0913BA8076AE}"/>
                </a:ext>
              </a:extLst>
            </p:cNvPr>
            <p:cNvSpPr/>
            <p:nvPr/>
          </p:nvSpPr>
          <p:spPr>
            <a:xfrm>
              <a:off x="2282283" y="2988895"/>
              <a:ext cx="992458" cy="17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Rectangle 5">
            <a:extLst>
              <a:ext uri="{FF2B5EF4-FFF2-40B4-BE49-F238E27FC236}">
                <a16:creationId xmlns:a16="http://schemas.microsoft.com/office/drawing/2014/main" id="{C81A7D61-8423-2F4D-966E-5CFB960E7181}"/>
              </a:ext>
            </a:extLst>
          </p:cNvPr>
          <p:cNvSpPr/>
          <p:nvPr/>
        </p:nvSpPr>
        <p:spPr>
          <a:xfrm>
            <a:off x="905815" y="3116207"/>
            <a:ext cx="7453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005ADF7-2047-644A-AF1B-9596F39BDD27}"/>
              </a:ext>
            </a:extLst>
          </p:cNvPr>
          <p:cNvSpPr txBox="1"/>
          <p:nvPr/>
        </p:nvSpPr>
        <p:spPr>
          <a:xfrm>
            <a:off x="21209" y="2867005"/>
            <a:ext cx="706692" cy="3293209"/>
          </a:xfrm>
          <a:prstGeom prst="rect">
            <a:avLst/>
          </a:prstGeom>
          <a:noFill/>
        </p:spPr>
        <p:txBody>
          <a:bodyPr wrap="square" rtlCol="0">
            <a:spAutoFit/>
          </a:bodyPr>
          <a:lstStyle/>
          <a:p>
            <a:pPr algn="r"/>
            <a:r>
              <a:rPr lang="en-US" sz="1600" b="1" dirty="0"/>
              <a:t>I</a:t>
            </a:r>
          </a:p>
          <a:p>
            <a:pPr algn="r"/>
            <a:r>
              <a:rPr lang="en-US" sz="1600" b="1" dirty="0"/>
              <a:t>II</a:t>
            </a:r>
          </a:p>
          <a:p>
            <a:pPr algn="r"/>
            <a:r>
              <a:rPr lang="en-US" sz="1600" b="1" dirty="0"/>
              <a:t>III</a:t>
            </a:r>
          </a:p>
          <a:p>
            <a:pPr algn="r"/>
            <a:r>
              <a:rPr lang="en-US" sz="1600" b="1" dirty="0"/>
              <a:t>aVR</a:t>
            </a:r>
          </a:p>
          <a:p>
            <a:pPr algn="r"/>
            <a:r>
              <a:rPr lang="en-US" sz="1600" b="1" dirty="0"/>
              <a:t>aVL</a:t>
            </a:r>
          </a:p>
          <a:p>
            <a:pPr algn="r"/>
            <a:r>
              <a:rPr lang="en-US" sz="1600" b="1" dirty="0"/>
              <a:t>aVF</a:t>
            </a:r>
          </a:p>
          <a:p>
            <a:pPr algn="r"/>
            <a:r>
              <a:rPr lang="en-US" sz="1600" b="1" dirty="0"/>
              <a:t>V1</a:t>
            </a:r>
          </a:p>
          <a:p>
            <a:pPr algn="r"/>
            <a:r>
              <a:rPr lang="en-US" sz="1600" b="1" dirty="0"/>
              <a:t>V2</a:t>
            </a:r>
          </a:p>
          <a:p>
            <a:pPr algn="r"/>
            <a:r>
              <a:rPr lang="en-US" sz="1600" b="1" dirty="0"/>
              <a:t>V3</a:t>
            </a:r>
          </a:p>
          <a:p>
            <a:pPr algn="r"/>
            <a:r>
              <a:rPr lang="en-US" sz="1600" b="1" dirty="0"/>
              <a:t>V4</a:t>
            </a:r>
          </a:p>
          <a:p>
            <a:pPr algn="r"/>
            <a:r>
              <a:rPr lang="en-US" sz="1600" b="1" dirty="0"/>
              <a:t>V5</a:t>
            </a:r>
          </a:p>
          <a:p>
            <a:pPr algn="r"/>
            <a:r>
              <a:rPr lang="en-US" sz="1600" b="1" dirty="0"/>
              <a:t>V6</a:t>
            </a:r>
          </a:p>
          <a:p>
            <a:pPr algn="r"/>
            <a:endParaRPr lang="en-US" sz="1600" b="1" dirty="0"/>
          </a:p>
        </p:txBody>
      </p:sp>
      <p:sp>
        <p:nvSpPr>
          <p:cNvPr id="24" name="Rectangle 23">
            <a:extLst>
              <a:ext uri="{FF2B5EF4-FFF2-40B4-BE49-F238E27FC236}">
                <a16:creationId xmlns:a16="http://schemas.microsoft.com/office/drawing/2014/main" id="{470229E1-6410-214A-A509-BAB334EF3281}"/>
              </a:ext>
            </a:extLst>
          </p:cNvPr>
          <p:cNvSpPr/>
          <p:nvPr/>
        </p:nvSpPr>
        <p:spPr>
          <a:xfrm>
            <a:off x="6381705" y="6557918"/>
            <a:ext cx="2762295" cy="300082"/>
          </a:xfrm>
          <a:prstGeom prst="rect">
            <a:avLst/>
          </a:prstGeom>
        </p:spPr>
        <p:txBody>
          <a:bodyPr wrap="none">
            <a:spAutoFit/>
          </a:bodyPr>
          <a:lstStyle/>
          <a:p>
            <a:r>
              <a:rPr lang="is-IS" sz="1350" dirty="0">
                <a:solidFill>
                  <a:srgbClr val="000000"/>
                </a:solidFill>
                <a:latin typeface="arial" charset="0"/>
              </a:rPr>
              <a:t>Sharma et al. Heart Rhythm 2018</a:t>
            </a:r>
            <a:endParaRPr lang="en-US" sz="1350" dirty="0"/>
          </a:p>
        </p:txBody>
      </p:sp>
    </p:spTree>
    <p:extLst>
      <p:ext uri="{BB962C8B-B14F-4D97-AF65-F5344CB8AC3E}">
        <p14:creationId xmlns:p14="http://schemas.microsoft.com/office/powerpoint/2010/main" val="3657789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199120" cy="994172"/>
          </a:xfrm>
        </p:spPr>
        <p:txBody>
          <a:bodyPr>
            <a:noAutofit/>
          </a:bodyPr>
          <a:lstStyle/>
          <a:p>
            <a:r>
              <a:rPr lang="en-US" sz="7000" b="1" dirty="0">
                <a:solidFill>
                  <a:srgbClr val="002060"/>
                </a:solidFill>
              </a:rPr>
              <a:t>Bundle Branch Block </a:t>
            </a:r>
          </a:p>
        </p:txBody>
      </p:sp>
      <p:pic>
        <p:nvPicPr>
          <p:cNvPr id="10" name="Content Placeholder 3"/>
          <p:cNvPicPr>
            <a:picLocks noChangeAspect="1"/>
          </p:cNvPicPr>
          <p:nvPr/>
        </p:nvPicPr>
        <p:blipFill>
          <a:blip r:embed="rId3"/>
          <a:stretch>
            <a:fillRect/>
          </a:stretch>
        </p:blipFill>
        <p:spPr>
          <a:xfrm>
            <a:off x="1689101" y="1293716"/>
            <a:ext cx="5549900" cy="5018528"/>
          </a:xfrm>
          <a:prstGeom prst="rect">
            <a:avLst/>
          </a:prstGeom>
        </p:spPr>
      </p:pic>
    </p:spTree>
    <p:extLst>
      <p:ext uri="{BB962C8B-B14F-4D97-AF65-F5344CB8AC3E}">
        <p14:creationId xmlns:p14="http://schemas.microsoft.com/office/powerpoint/2010/main" val="3324042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A8AE-CF93-404D-A74E-C573803167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536452-5238-3248-BC12-7BAA7FC19D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3C1B8F0-DCAB-7747-B02A-DB312E84E8BF}"/>
              </a:ext>
            </a:extLst>
          </p:cNvPr>
          <p:cNvPicPr>
            <a:picLocks noChangeAspect="1"/>
          </p:cNvPicPr>
          <p:nvPr/>
        </p:nvPicPr>
        <p:blipFill>
          <a:blip r:embed="rId3"/>
          <a:stretch>
            <a:fillRect/>
          </a:stretch>
        </p:blipFill>
        <p:spPr>
          <a:xfrm>
            <a:off x="4120015" y="2905779"/>
            <a:ext cx="5023985" cy="3499365"/>
          </a:xfrm>
          <a:prstGeom prst="rect">
            <a:avLst/>
          </a:prstGeom>
        </p:spPr>
      </p:pic>
      <p:pic>
        <p:nvPicPr>
          <p:cNvPr id="5" name="Picture 4">
            <a:extLst>
              <a:ext uri="{FF2B5EF4-FFF2-40B4-BE49-F238E27FC236}">
                <a16:creationId xmlns:a16="http://schemas.microsoft.com/office/drawing/2014/main" id="{DCEDDC51-3A35-7B42-B14A-2E6E2398E7B9}"/>
              </a:ext>
            </a:extLst>
          </p:cNvPr>
          <p:cNvPicPr>
            <a:picLocks noChangeAspect="1"/>
          </p:cNvPicPr>
          <p:nvPr/>
        </p:nvPicPr>
        <p:blipFill rotWithShape="1">
          <a:blip r:embed="rId4"/>
          <a:srcRect l="14420" t="33153" r="16357"/>
          <a:stretch/>
        </p:blipFill>
        <p:spPr>
          <a:xfrm>
            <a:off x="177765" y="2480797"/>
            <a:ext cx="4341878" cy="3881718"/>
          </a:xfrm>
          <a:prstGeom prst="rect">
            <a:avLst/>
          </a:prstGeom>
        </p:spPr>
      </p:pic>
      <p:pic>
        <p:nvPicPr>
          <p:cNvPr id="6" name="Picture 5">
            <a:extLst>
              <a:ext uri="{FF2B5EF4-FFF2-40B4-BE49-F238E27FC236}">
                <a16:creationId xmlns:a16="http://schemas.microsoft.com/office/drawing/2014/main" id="{DDB9DE2E-9527-6D4E-BE14-6122BE6C1446}"/>
              </a:ext>
            </a:extLst>
          </p:cNvPr>
          <p:cNvPicPr>
            <a:picLocks noChangeAspect="1"/>
          </p:cNvPicPr>
          <p:nvPr/>
        </p:nvPicPr>
        <p:blipFill rotWithShape="1">
          <a:blip r:embed="rId4"/>
          <a:srcRect b="69150"/>
          <a:stretch/>
        </p:blipFill>
        <p:spPr>
          <a:xfrm>
            <a:off x="868139" y="0"/>
            <a:ext cx="7407721" cy="2115671"/>
          </a:xfrm>
          <a:prstGeom prst="rect">
            <a:avLst/>
          </a:prstGeom>
        </p:spPr>
      </p:pic>
    </p:spTree>
    <p:extLst>
      <p:ext uri="{BB962C8B-B14F-4D97-AF65-F5344CB8AC3E}">
        <p14:creationId xmlns:p14="http://schemas.microsoft.com/office/powerpoint/2010/main" val="3907345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EF86-06D6-3542-9625-03ADF73F85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AD92AD-A923-BA48-B655-15AC6C40A7C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3A99FF-46BA-BE47-B503-F3CFD3394479}"/>
              </a:ext>
            </a:extLst>
          </p:cNvPr>
          <p:cNvPicPr>
            <a:picLocks noChangeAspect="1"/>
          </p:cNvPicPr>
          <p:nvPr/>
        </p:nvPicPr>
        <p:blipFill>
          <a:blip r:embed="rId3"/>
          <a:stretch>
            <a:fillRect/>
          </a:stretch>
        </p:blipFill>
        <p:spPr>
          <a:xfrm>
            <a:off x="31750" y="546100"/>
            <a:ext cx="9080500" cy="5765800"/>
          </a:xfrm>
          <a:prstGeom prst="rect">
            <a:avLst/>
          </a:prstGeom>
        </p:spPr>
      </p:pic>
      <p:sp>
        <p:nvSpPr>
          <p:cNvPr id="5" name="Rectangle 4">
            <a:extLst>
              <a:ext uri="{FF2B5EF4-FFF2-40B4-BE49-F238E27FC236}">
                <a16:creationId xmlns:a16="http://schemas.microsoft.com/office/drawing/2014/main" id="{919DC0CB-1913-E44E-9336-20F4EA9ADC47}"/>
              </a:ext>
            </a:extLst>
          </p:cNvPr>
          <p:cNvSpPr/>
          <p:nvPr/>
        </p:nvSpPr>
        <p:spPr>
          <a:xfrm>
            <a:off x="2034989" y="6473730"/>
            <a:ext cx="7109011" cy="369332"/>
          </a:xfrm>
          <a:prstGeom prst="rect">
            <a:avLst/>
          </a:prstGeom>
        </p:spPr>
        <p:txBody>
          <a:bodyPr wrap="square">
            <a:spAutoFit/>
          </a:bodyPr>
          <a:lstStyle/>
          <a:p>
            <a:r>
              <a:rPr lang="en-GB" i="1" dirty="0">
                <a:latin typeface="TimesNewRomanPS"/>
              </a:rPr>
              <a:t>Upadhyay et al.; Intracardiac Delineation of LBBB Patterns </a:t>
            </a:r>
            <a:r>
              <a:rPr lang="en-GB" i="1" dirty="0" err="1">
                <a:latin typeface="TimesNewRomanPS"/>
              </a:rPr>
              <a:t>Circ</a:t>
            </a:r>
            <a:r>
              <a:rPr lang="en-GB" i="1" dirty="0">
                <a:latin typeface="TimesNewRomanPS"/>
              </a:rPr>
              <a:t> 2019</a:t>
            </a:r>
            <a:endParaRPr lang="en-GB" dirty="0"/>
          </a:p>
        </p:txBody>
      </p:sp>
    </p:spTree>
    <p:extLst>
      <p:ext uri="{BB962C8B-B14F-4D97-AF65-F5344CB8AC3E}">
        <p14:creationId xmlns:p14="http://schemas.microsoft.com/office/powerpoint/2010/main" val="4069606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D13135A-712F-0145-B65F-3E00A3B495C8}"/>
              </a:ext>
            </a:extLst>
          </p:cNvPr>
          <p:cNvPicPr>
            <a:picLocks noGrp="1" noChangeAspect="1"/>
          </p:cNvPicPr>
          <p:nvPr>
            <p:ph idx="1"/>
          </p:nvPr>
        </p:nvPicPr>
        <p:blipFill>
          <a:blip r:embed="rId3"/>
          <a:stretch>
            <a:fillRect/>
          </a:stretch>
        </p:blipFill>
        <p:spPr>
          <a:xfrm>
            <a:off x="123349" y="1371499"/>
            <a:ext cx="8897301" cy="4115001"/>
          </a:xfrm>
          <a:prstGeom prst="rect">
            <a:avLst/>
          </a:prstGeom>
        </p:spPr>
      </p:pic>
      <p:sp>
        <p:nvSpPr>
          <p:cNvPr id="6" name="Rectangle 5">
            <a:extLst>
              <a:ext uri="{FF2B5EF4-FFF2-40B4-BE49-F238E27FC236}">
                <a16:creationId xmlns:a16="http://schemas.microsoft.com/office/drawing/2014/main" id="{05CA2E4E-E539-094F-BD20-C6374413D378}"/>
              </a:ext>
            </a:extLst>
          </p:cNvPr>
          <p:cNvSpPr/>
          <p:nvPr/>
        </p:nvSpPr>
        <p:spPr>
          <a:xfrm>
            <a:off x="2046431" y="6405377"/>
            <a:ext cx="7065818" cy="369332"/>
          </a:xfrm>
          <a:prstGeom prst="rect">
            <a:avLst/>
          </a:prstGeom>
        </p:spPr>
        <p:txBody>
          <a:bodyPr wrap="square">
            <a:spAutoFit/>
          </a:bodyPr>
          <a:lstStyle/>
          <a:p>
            <a:r>
              <a:rPr lang="en-GB" i="1" dirty="0">
                <a:latin typeface="TimesNewRomanPS"/>
              </a:rPr>
              <a:t>Upadhyay et al.; Intracardiac Delineation of LBBB Patterns </a:t>
            </a:r>
            <a:r>
              <a:rPr lang="en-GB" i="1" dirty="0" err="1">
                <a:latin typeface="TimesNewRomanPS"/>
              </a:rPr>
              <a:t>Circ</a:t>
            </a:r>
            <a:r>
              <a:rPr lang="en-GB" i="1" dirty="0">
                <a:latin typeface="TimesNewRomanPS"/>
              </a:rPr>
              <a:t> 2019</a:t>
            </a:r>
            <a:endParaRPr lang="en-GB" dirty="0"/>
          </a:p>
        </p:txBody>
      </p:sp>
      <p:pic>
        <p:nvPicPr>
          <p:cNvPr id="7" name="Picture 6">
            <a:extLst>
              <a:ext uri="{FF2B5EF4-FFF2-40B4-BE49-F238E27FC236}">
                <a16:creationId xmlns:a16="http://schemas.microsoft.com/office/drawing/2014/main" id="{88FD9BD0-E9E2-D540-8EA5-16B279EC867A}"/>
              </a:ext>
            </a:extLst>
          </p:cNvPr>
          <p:cNvPicPr>
            <a:picLocks noChangeAspect="1"/>
          </p:cNvPicPr>
          <p:nvPr/>
        </p:nvPicPr>
        <p:blipFill rotWithShape="1">
          <a:blip r:embed="rId4"/>
          <a:srcRect l="32872"/>
          <a:stretch/>
        </p:blipFill>
        <p:spPr>
          <a:xfrm>
            <a:off x="6027256" y="83291"/>
            <a:ext cx="1361775" cy="1288108"/>
          </a:xfrm>
          <a:prstGeom prst="rect">
            <a:avLst/>
          </a:prstGeom>
        </p:spPr>
      </p:pic>
      <p:cxnSp>
        <p:nvCxnSpPr>
          <p:cNvPr id="9" name="Straight Arrow Connector 8">
            <a:extLst>
              <a:ext uri="{FF2B5EF4-FFF2-40B4-BE49-F238E27FC236}">
                <a16:creationId xmlns:a16="http://schemas.microsoft.com/office/drawing/2014/main" id="{32D7B7DC-B2D7-3B46-85FD-78386947842B}"/>
              </a:ext>
            </a:extLst>
          </p:cNvPr>
          <p:cNvCxnSpPr/>
          <p:nvPr/>
        </p:nvCxnSpPr>
        <p:spPr>
          <a:xfrm flipH="1" flipV="1">
            <a:off x="6695440" y="589280"/>
            <a:ext cx="975360" cy="250952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500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33480" b="78095"/>
          <a:stretch/>
        </p:blipFill>
        <p:spPr>
          <a:xfrm>
            <a:off x="313355" y="264160"/>
            <a:ext cx="7578719" cy="1574257"/>
          </a:xfrm>
          <a:prstGeom prst="rect">
            <a:avLst/>
          </a:prstGeom>
        </p:spPr>
      </p:pic>
      <p:sp>
        <p:nvSpPr>
          <p:cNvPr id="5" name="TextBox 4"/>
          <p:cNvSpPr txBox="1"/>
          <p:nvPr/>
        </p:nvSpPr>
        <p:spPr>
          <a:xfrm>
            <a:off x="3037115" y="2163536"/>
            <a:ext cx="1657350" cy="300082"/>
          </a:xfrm>
          <a:prstGeom prst="rect">
            <a:avLst/>
          </a:prstGeom>
          <a:noFill/>
        </p:spPr>
        <p:txBody>
          <a:bodyPr wrap="square" rtlCol="0">
            <a:spAutoFit/>
          </a:bodyPr>
          <a:lstStyle/>
          <a:p>
            <a:r>
              <a:rPr lang="en-US" sz="1350"/>
              <a:t>QRS narrowing</a:t>
            </a:r>
          </a:p>
        </p:txBody>
      </p:sp>
      <p:sp>
        <p:nvSpPr>
          <p:cNvPr id="6" name="TextBox 5"/>
          <p:cNvSpPr txBox="1"/>
          <p:nvPr/>
        </p:nvSpPr>
        <p:spPr>
          <a:xfrm>
            <a:off x="5463998" y="2163536"/>
            <a:ext cx="1657350" cy="300082"/>
          </a:xfrm>
          <a:prstGeom prst="rect">
            <a:avLst/>
          </a:prstGeom>
          <a:noFill/>
        </p:spPr>
        <p:txBody>
          <a:bodyPr wrap="square" rtlCol="0">
            <a:spAutoFit/>
          </a:bodyPr>
          <a:lstStyle/>
          <a:p>
            <a:r>
              <a:rPr lang="en-US" sz="1350" dirty="0"/>
              <a:t>EF improving</a:t>
            </a:r>
          </a:p>
        </p:txBody>
      </p:sp>
      <p:pic>
        <p:nvPicPr>
          <p:cNvPr id="8" name="Picture 7"/>
          <p:cNvPicPr>
            <a:picLocks noChangeAspect="1"/>
          </p:cNvPicPr>
          <p:nvPr/>
        </p:nvPicPr>
        <p:blipFill rotWithShape="1">
          <a:blip r:embed="rId3"/>
          <a:srcRect t="25397" r="49124"/>
          <a:stretch/>
        </p:blipFill>
        <p:spPr>
          <a:xfrm>
            <a:off x="1432733" y="2163537"/>
            <a:ext cx="3318882" cy="3837214"/>
          </a:xfrm>
          <a:prstGeom prst="rect">
            <a:avLst/>
          </a:prstGeom>
        </p:spPr>
      </p:pic>
    </p:spTree>
    <p:extLst>
      <p:ext uri="{BB962C8B-B14F-4D97-AF65-F5344CB8AC3E}">
        <p14:creationId xmlns:p14="http://schemas.microsoft.com/office/powerpoint/2010/main" val="2849775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7115" y="2163536"/>
            <a:ext cx="1657350" cy="300082"/>
          </a:xfrm>
          <a:prstGeom prst="rect">
            <a:avLst/>
          </a:prstGeom>
          <a:noFill/>
        </p:spPr>
        <p:txBody>
          <a:bodyPr wrap="square" rtlCol="0">
            <a:spAutoFit/>
          </a:bodyPr>
          <a:lstStyle/>
          <a:p>
            <a:r>
              <a:rPr lang="en-US" sz="1350"/>
              <a:t>QRS narrowing</a:t>
            </a:r>
          </a:p>
        </p:txBody>
      </p:sp>
      <p:sp>
        <p:nvSpPr>
          <p:cNvPr id="6" name="TextBox 5"/>
          <p:cNvSpPr txBox="1"/>
          <p:nvPr/>
        </p:nvSpPr>
        <p:spPr>
          <a:xfrm>
            <a:off x="5463998" y="2163536"/>
            <a:ext cx="1657350" cy="300082"/>
          </a:xfrm>
          <a:prstGeom prst="rect">
            <a:avLst/>
          </a:prstGeom>
          <a:noFill/>
        </p:spPr>
        <p:txBody>
          <a:bodyPr wrap="square" rtlCol="0">
            <a:spAutoFit/>
          </a:bodyPr>
          <a:lstStyle/>
          <a:p>
            <a:r>
              <a:rPr lang="en-US" sz="1350" dirty="0"/>
              <a:t>EF improving</a:t>
            </a:r>
          </a:p>
        </p:txBody>
      </p:sp>
      <p:pic>
        <p:nvPicPr>
          <p:cNvPr id="9" name="Picture 8"/>
          <p:cNvPicPr>
            <a:picLocks noChangeAspect="1"/>
          </p:cNvPicPr>
          <p:nvPr/>
        </p:nvPicPr>
        <p:blipFill rotWithShape="1">
          <a:blip r:embed="rId3"/>
          <a:srcRect t="25397"/>
          <a:stretch/>
        </p:blipFill>
        <p:spPr>
          <a:xfrm>
            <a:off x="1432734" y="2163536"/>
            <a:ext cx="6523463" cy="3837214"/>
          </a:xfrm>
          <a:prstGeom prst="rect">
            <a:avLst/>
          </a:prstGeom>
        </p:spPr>
      </p:pic>
      <p:pic>
        <p:nvPicPr>
          <p:cNvPr id="8" name="Picture 7">
            <a:extLst>
              <a:ext uri="{FF2B5EF4-FFF2-40B4-BE49-F238E27FC236}">
                <a16:creationId xmlns:a16="http://schemas.microsoft.com/office/drawing/2014/main" id="{52954B87-5ECD-374C-8BF2-92903F24E45A}"/>
              </a:ext>
            </a:extLst>
          </p:cNvPr>
          <p:cNvPicPr>
            <a:picLocks noChangeAspect="1"/>
          </p:cNvPicPr>
          <p:nvPr/>
        </p:nvPicPr>
        <p:blipFill rotWithShape="1">
          <a:blip r:embed="rId3"/>
          <a:srcRect r="33480" b="78095"/>
          <a:stretch/>
        </p:blipFill>
        <p:spPr>
          <a:xfrm>
            <a:off x="313355" y="264160"/>
            <a:ext cx="7578719" cy="1574257"/>
          </a:xfrm>
          <a:prstGeom prst="rect">
            <a:avLst/>
          </a:prstGeom>
        </p:spPr>
      </p:pic>
    </p:spTree>
    <p:extLst>
      <p:ext uri="{BB962C8B-B14F-4D97-AF65-F5344CB8AC3E}">
        <p14:creationId xmlns:p14="http://schemas.microsoft.com/office/powerpoint/2010/main" val="3544866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4D15-8AD9-A745-9F45-EA8F020012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3B164D-D18F-8047-A615-DF16F922EFDF}"/>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CC00137A-ACEE-F444-AEC0-7BF45F228865}"/>
              </a:ext>
            </a:extLst>
          </p:cNvPr>
          <p:cNvSpPr/>
          <p:nvPr/>
        </p:nvSpPr>
        <p:spPr>
          <a:xfrm>
            <a:off x="3408064" y="6518194"/>
            <a:ext cx="5739200" cy="369332"/>
          </a:xfrm>
          <a:prstGeom prst="rect">
            <a:avLst/>
          </a:prstGeom>
        </p:spPr>
        <p:txBody>
          <a:bodyPr wrap="none">
            <a:spAutoFit/>
          </a:bodyPr>
          <a:lstStyle/>
          <a:p>
            <a:r>
              <a:rPr lang="en-GB" b="1" dirty="0"/>
              <a:t>Arnold, Shun-Shin, Keene et al. JACC, 2018;72(24):3112-22</a:t>
            </a:r>
          </a:p>
        </p:txBody>
      </p:sp>
      <p:pic>
        <p:nvPicPr>
          <p:cNvPr id="5" name="Picture 4">
            <a:extLst>
              <a:ext uri="{FF2B5EF4-FFF2-40B4-BE49-F238E27FC236}">
                <a16:creationId xmlns:a16="http://schemas.microsoft.com/office/drawing/2014/main" id="{8FADB02B-CD73-6A43-9CAD-F2FA3E1B7E4E}"/>
              </a:ext>
            </a:extLst>
          </p:cNvPr>
          <p:cNvPicPr>
            <a:picLocks noChangeAspect="1"/>
          </p:cNvPicPr>
          <p:nvPr/>
        </p:nvPicPr>
        <p:blipFill rotWithShape="1">
          <a:blip r:embed="rId3"/>
          <a:srcRect b="7237"/>
          <a:stretch/>
        </p:blipFill>
        <p:spPr>
          <a:xfrm>
            <a:off x="1835696" y="181252"/>
            <a:ext cx="5242049" cy="6126163"/>
          </a:xfrm>
          <a:prstGeom prst="rect">
            <a:avLst/>
          </a:prstGeom>
        </p:spPr>
      </p:pic>
      <p:sp>
        <p:nvSpPr>
          <p:cNvPr id="4" name="TextBox 3">
            <a:extLst>
              <a:ext uri="{FF2B5EF4-FFF2-40B4-BE49-F238E27FC236}">
                <a16:creationId xmlns:a16="http://schemas.microsoft.com/office/drawing/2014/main" id="{C16C2B07-44BA-3047-8F3B-D13275212C25}"/>
              </a:ext>
            </a:extLst>
          </p:cNvPr>
          <p:cNvSpPr txBox="1"/>
          <p:nvPr/>
        </p:nvSpPr>
        <p:spPr>
          <a:xfrm>
            <a:off x="1591600" y="450798"/>
            <a:ext cx="5811520" cy="461665"/>
          </a:xfrm>
          <a:prstGeom prst="rect">
            <a:avLst/>
          </a:prstGeom>
          <a:noFill/>
        </p:spPr>
        <p:txBody>
          <a:bodyPr wrap="square" rtlCol="0">
            <a:spAutoFit/>
          </a:bodyPr>
          <a:lstStyle/>
          <a:p>
            <a:r>
              <a:rPr lang="en-US" sz="2400" b="1" dirty="0">
                <a:solidFill>
                  <a:srgbClr val="C00000"/>
                </a:solidFill>
                <a:latin typeface="Gill Sans MT" panose="020B0502020104020203" pitchFamily="34" charset="77"/>
              </a:rPr>
              <a:t>Within Patient Comparison: His vs BIV</a:t>
            </a:r>
          </a:p>
        </p:txBody>
      </p:sp>
    </p:spTree>
    <p:extLst>
      <p:ext uri="{BB962C8B-B14F-4D97-AF65-F5344CB8AC3E}">
        <p14:creationId xmlns:p14="http://schemas.microsoft.com/office/powerpoint/2010/main" val="888855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756777" y="3162520"/>
            <a:ext cx="2315473" cy="300082"/>
          </a:xfrm>
          <a:prstGeom prst="rect">
            <a:avLst/>
          </a:prstGeom>
          <a:noFill/>
        </p:spPr>
        <p:txBody>
          <a:bodyPr wrap="square" rtlCol="0">
            <a:spAutoFit/>
          </a:bodyPr>
          <a:lstStyle/>
          <a:p>
            <a:pPr algn="ctr" fontAlgn="base">
              <a:spcBef>
                <a:spcPct val="0"/>
              </a:spcBef>
              <a:spcAft>
                <a:spcPct val="0"/>
              </a:spcAft>
            </a:pPr>
            <a:r>
              <a:rPr lang="en-US" sz="1350" dirty="0">
                <a:solidFill>
                  <a:schemeClr val="bg1"/>
                </a:solidFill>
                <a:ea typeface="ヒラギノ角ゴ ProN W3" charset="0"/>
                <a:cs typeface="ヒラギノ角ゴ ProN W3" charset="0"/>
              </a:rPr>
              <a:t>Native LBBB   QRS 200ms</a:t>
            </a:r>
          </a:p>
        </p:txBody>
      </p:sp>
      <p:pic>
        <p:nvPicPr>
          <p:cNvPr id="5" name="Picture 4"/>
          <p:cNvPicPr>
            <a:picLocks noChangeAspect="1"/>
          </p:cNvPicPr>
          <p:nvPr/>
        </p:nvPicPr>
        <p:blipFill rotWithShape="1">
          <a:blip r:embed="rId3"/>
          <a:srcRect r="72262"/>
          <a:stretch/>
        </p:blipFill>
        <p:spPr>
          <a:xfrm>
            <a:off x="1315318" y="3491451"/>
            <a:ext cx="1334972" cy="243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1" y="1487976"/>
            <a:ext cx="140420" cy="3846271"/>
          </a:xfrm>
          <a:prstGeom prst="rect">
            <a:avLst/>
          </a:prstGeom>
        </p:spPr>
      </p:pic>
      <p:pic>
        <p:nvPicPr>
          <p:cNvPr id="16" name="Picture 15" descr="Childers006.jpg"/>
          <p:cNvPicPr>
            <a:picLocks noChangeAspect="1"/>
          </p:cNvPicPr>
          <p:nvPr/>
        </p:nvPicPr>
        <p:blipFill rotWithShape="1">
          <a:blip r:embed="rId5" cstate="screen">
            <a:extLst>
              <a:ext uri="{28A0092B-C50C-407E-A947-70E740481C1C}">
                <a14:useLocalDpi xmlns:a14="http://schemas.microsoft.com/office/drawing/2010/main"/>
              </a:ext>
            </a:extLst>
          </a:blip>
          <a:srcRect l="43050" t="67799" r="6893" b="1591"/>
          <a:stretch/>
        </p:blipFill>
        <p:spPr bwMode="auto">
          <a:xfrm rot="5400000">
            <a:off x="898896" y="850193"/>
            <a:ext cx="2194655"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1499279" y="4523281"/>
            <a:ext cx="1016931" cy="21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69661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756777" y="3162520"/>
            <a:ext cx="2315473" cy="300082"/>
          </a:xfrm>
          <a:prstGeom prst="rect">
            <a:avLst/>
          </a:prstGeom>
          <a:noFill/>
        </p:spPr>
        <p:txBody>
          <a:bodyPr wrap="square" rtlCol="0">
            <a:spAutoFit/>
          </a:bodyPr>
          <a:lstStyle/>
          <a:p>
            <a:pPr algn="ctr" fontAlgn="base">
              <a:spcBef>
                <a:spcPct val="0"/>
              </a:spcBef>
              <a:spcAft>
                <a:spcPct val="0"/>
              </a:spcAft>
            </a:pPr>
            <a:r>
              <a:rPr lang="en-US" sz="1350" dirty="0">
                <a:solidFill>
                  <a:schemeClr val="bg1"/>
                </a:solidFill>
                <a:ea typeface="ヒラギノ角ゴ ProN W3" charset="0"/>
                <a:cs typeface="ヒラギノ角ゴ ProN W3" charset="0"/>
              </a:rPr>
              <a:t>Native LBBB   QRS 200ms</a:t>
            </a:r>
          </a:p>
        </p:txBody>
      </p:sp>
      <p:pic>
        <p:nvPicPr>
          <p:cNvPr id="5" name="Picture 4"/>
          <p:cNvPicPr>
            <a:picLocks noChangeAspect="1"/>
          </p:cNvPicPr>
          <p:nvPr/>
        </p:nvPicPr>
        <p:blipFill rotWithShape="1">
          <a:blip r:embed="rId3"/>
          <a:srcRect r="72262"/>
          <a:stretch/>
        </p:blipFill>
        <p:spPr>
          <a:xfrm>
            <a:off x="1315318" y="3491451"/>
            <a:ext cx="1334972" cy="243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1" y="1487976"/>
            <a:ext cx="140420" cy="3846271"/>
          </a:xfrm>
          <a:prstGeom prst="rect">
            <a:avLst/>
          </a:prstGeom>
        </p:spPr>
      </p:pic>
      <p:sp>
        <p:nvSpPr>
          <p:cNvPr id="8" name="TextBox 7"/>
          <p:cNvSpPr txBox="1"/>
          <p:nvPr/>
        </p:nvSpPr>
        <p:spPr>
          <a:xfrm>
            <a:off x="3646824" y="3137494"/>
            <a:ext cx="2354095" cy="300082"/>
          </a:xfrm>
          <a:prstGeom prst="rect">
            <a:avLst/>
          </a:prstGeom>
          <a:noFill/>
        </p:spPr>
        <p:txBody>
          <a:bodyPr wrap="square" rtlCol="0">
            <a:spAutoFit/>
          </a:bodyPr>
          <a:lstStyle/>
          <a:p>
            <a:pPr algn="ctr" fontAlgn="base">
              <a:spcBef>
                <a:spcPct val="0"/>
              </a:spcBef>
              <a:spcAft>
                <a:spcPct val="0"/>
              </a:spcAft>
            </a:pPr>
            <a:r>
              <a:rPr lang="en-US" sz="1350" dirty="0" err="1">
                <a:solidFill>
                  <a:schemeClr val="bg1"/>
                </a:solidFill>
                <a:ea typeface="ヒラギノ角ゴ ProN W3" charset="0"/>
                <a:cs typeface="ヒラギノ角ゴ ProN W3" charset="0"/>
              </a:rPr>
              <a:t>BiV</a:t>
            </a:r>
            <a:r>
              <a:rPr lang="en-US" sz="1350" dirty="0">
                <a:solidFill>
                  <a:schemeClr val="bg1"/>
                </a:solidFill>
                <a:ea typeface="ヒラギノ角ゴ ProN W3" charset="0"/>
                <a:cs typeface="ヒラギノ角ゴ ProN W3" charset="0"/>
              </a:rPr>
              <a:t> </a:t>
            </a:r>
            <a:r>
              <a:rPr lang="en-US" sz="1350">
                <a:solidFill>
                  <a:schemeClr val="bg1"/>
                </a:solidFill>
                <a:ea typeface="ヒラギノ角ゴ ProN W3" charset="0"/>
                <a:cs typeface="ヒラギノ角ゴ ProN W3" charset="0"/>
              </a:rPr>
              <a:t>Pacing   QRS </a:t>
            </a:r>
            <a:r>
              <a:rPr lang="en-US" sz="1350" dirty="0">
                <a:solidFill>
                  <a:schemeClr val="bg1"/>
                </a:solidFill>
                <a:ea typeface="ヒラギノ角ゴ ProN W3" charset="0"/>
                <a:cs typeface="ヒラギノ角ゴ ProN W3" charset="0"/>
              </a:rPr>
              <a:t>152ms</a:t>
            </a:r>
          </a:p>
        </p:txBody>
      </p:sp>
      <p:pic>
        <p:nvPicPr>
          <p:cNvPr id="9" name="Picture 8"/>
          <p:cNvPicPr>
            <a:picLocks noChangeAspect="1"/>
          </p:cNvPicPr>
          <p:nvPr/>
        </p:nvPicPr>
        <p:blipFill>
          <a:blip r:embed="rId5"/>
          <a:stretch>
            <a:fillRect/>
          </a:stretch>
        </p:blipFill>
        <p:spPr>
          <a:xfrm>
            <a:off x="4194802" y="3451600"/>
            <a:ext cx="1486266" cy="2430000"/>
          </a:xfrm>
          <a:prstGeom prst="rect">
            <a:avLst/>
          </a:prstGeom>
        </p:spPr>
      </p:pic>
      <p:pic>
        <p:nvPicPr>
          <p:cNvPr id="13" name="Picture 12" descr="Childers006.jpg"/>
          <p:cNvPicPr>
            <a:picLocks noChangeAspect="1"/>
          </p:cNvPicPr>
          <p:nvPr/>
        </p:nvPicPr>
        <p:blipFill rotWithShape="1">
          <a:blip r:embed="rId6" cstate="screen">
            <a:extLst>
              <a:ext uri="{28A0092B-C50C-407E-A947-70E740481C1C}">
                <a14:useLocalDpi xmlns:a14="http://schemas.microsoft.com/office/drawing/2010/main"/>
              </a:ext>
            </a:extLst>
          </a:blip>
          <a:srcRect l="45018" t="1439" r="6256" b="68423"/>
          <a:stretch/>
        </p:blipFill>
        <p:spPr bwMode="auto">
          <a:xfrm rot="5400000">
            <a:off x="3745290" y="860448"/>
            <a:ext cx="2169806"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hilders006.jpg"/>
          <p:cNvPicPr>
            <a:picLocks noChangeAspect="1"/>
          </p:cNvPicPr>
          <p:nvPr/>
        </p:nvPicPr>
        <p:blipFill rotWithShape="1">
          <a:blip r:embed="rId6" cstate="screen">
            <a:extLst>
              <a:ext uri="{28A0092B-C50C-407E-A947-70E740481C1C}">
                <a14:useLocalDpi xmlns:a14="http://schemas.microsoft.com/office/drawing/2010/main"/>
              </a:ext>
            </a:extLst>
          </a:blip>
          <a:srcRect l="43050" t="67799" r="6893" b="1591"/>
          <a:stretch/>
        </p:blipFill>
        <p:spPr bwMode="auto">
          <a:xfrm rot="5400000">
            <a:off x="898896" y="850193"/>
            <a:ext cx="2194655"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4390310" y="4583848"/>
            <a:ext cx="1016931" cy="21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1499279" y="4523281"/>
            <a:ext cx="1016931" cy="21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6751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71D7C-FDD8-8B43-AC6D-951BF3556870}"/>
              </a:ext>
            </a:extLst>
          </p:cNvPr>
          <p:cNvSpPr>
            <a:spLocks noGrp="1"/>
          </p:cNvSpPr>
          <p:nvPr>
            <p:ph type="title"/>
          </p:nvPr>
        </p:nvSpPr>
        <p:spPr>
          <a:xfrm>
            <a:off x="582930" y="1508126"/>
            <a:ext cx="7886700" cy="1325563"/>
          </a:xfrm>
        </p:spPr>
        <p:txBody>
          <a:bodyPr>
            <a:noAutofit/>
          </a:bodyPr>
          <a:lstStyle/>
          <a:p>
            <a:r>
              <a:rPr lang="en-US" sz="9000" b="1" dirty="0">
                <a:latin typeface="Gill Sans MT" panose="020B0502020104020203" pitchFamily="34" charset="77"/>
              </a:rPr>
              <a:t>Not everyone BENEFITS from BiV</a:t>
            </a:r>
          </a:p>
        </p:txBody>
      </p:sp>
    </p:spTree>
    <p:extLst>
      <p:ext uri="{BB962C8B-B14F-4D97-AF65-F5344CB8AC3E}">
        <p14:creationId xmlns:p14="http://schemas.microsoft.com/office/powerpoint/2010/main" val="4093973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756777" y="3162520"/>
            <a:ext cx="2315473" cy="300082"/>
          </a:xfrm>
          <a:prstGeom prst="rect">
            <a:avLst/>
          </a:prstGeom>
          <a:noFill/>
        </p:spPr>
        <p:txBody>
          <a:bodyPr wrap="square" rtlCol="0">
            <a:spAutoFit/>
          </a:bodyPr>
          <a:lstStyle/>
          <a:p>
            <a:pPr algn="ctr" fontAlgn="base">
              <a:spcBef>
                <a:spcPct val="0"/>
              </a:spcBef>
              <a:spcAft>
                <a:spcPct val="0"/>
              </a:spcAft>
            </a:pPr>
            <a:r>
              <a:rPr lang="en-US" sz="1350" dirty="0">
                <a:solidFill>
                  <a:schemeClr val="bg1"/>
                </a:solidFill>
                <a:ea typeface="ヒラギノ角ゴ ProN W3" charset="0"/>
                <a:cs typeface="ヒラギノ角ゴ ProN W3" charset="0"/>
              </a:rPr>
              <a:t>Native LBBB   QRS 200ms</a:t>
            </a:r>
          </a:p>
        </p:txBody>
      </p:sp>
      <p:pic>
        <p:nvPicPr>
          <p:cNvPr id="5" name="Picture 4"/>
          <p:cNvPicPr>
            <a:picLocks noChangeAspect="1"/>
          </p:cNvPicPr>
          <p:nvPr/>
        </p:nvPicPr>
        <p:blipFill rotWithShape="1">
          <a:blip r:embed="rId3"/>
          <a:srcRect r="72262"/>
          <a:stretch/>
        </p:blipFill>
        <p:spPr>
          <a:xfrm>
            <a:off x="1315318" y="3491451"/>
            <a:ext cx="1334972" cy="243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1" y="1487976"/>
            <a:ext cx="140420" cy="3846271"/>
          </a:xfrm>
          <a:prstGeom prst="rect">
            <a:avLst/>
          </a:prstGeom>
        </p:spPr>
      </p:pic>
      <p:sp>
        <p:nvSpPr>
          <p:cNvPr id="8" name="TextBox 7"/>
          <p:cNvSpPr txBox="1"/>
          <p:nvPr/>
        </p:nvSpPr>
        <p:spPr>
          <a:xfrm>
            <a:off x="3646824" y="3137494"/>
            <a:ext cx="2354095" cy="300082"/>
          </a:xfrm>
          <a:prstGeom prst="rect">
            <a:avLst/>
          </a:prstGeom>
          <a:noFill/>
        </p:spPr>
        <p:txBody>
          <a:bodyPr wrap="square" rtlCol="0">
            <a:spAutoFit/>
          </a:bodyPr>
          <a:lstStyle/>
          <a:p>
            <a:pPr algn="ctr" fontAlgn="base">
              <a:spcBef>
                <a:spcPct val="0"/>
              </a:spcBef>
              <a:spcAft>
                <a:spcPct val="0"/>
              </a:spcAft>
            </a:pPr>
            <a:r>
              <a:rPr lang="en-US" sz="1350" dirty="0" err="1">
                <a:solidFill>
                  <a:schemeClr val="bg1"/>
                </a:solidFill>
                <a:ea typeface="ヒラギノ角ゴ ProN W3" charset="0"/>
                <a:cs typeface="ヒラギノ角ゴ ProN W3" charset="0"/>
              </a:rPr>
              <a:t>BiV</a:t>
            </a:r>
            <a:r>
              <a:rPr lang="en-US" sz="1350" dirty="0">
                <a:solidFill>
                  <a:schemeClr val="bg1"/>
                </a:solidFill>
                <a:ea typeface="ヒラギノ角ゴ ProN W3" charset="0"/>
                <a:cs typeface="ヒラギノ角ゴ ProN W3" charset="0"/>
              </a:rPr>
              <a:t> </a:t>
            </a:r>
            <a:r>
              <a:rPr lang="en-US" sz="1350">
                <a:solidFill>
                  <a:schemeClr val="bg1"/>
                </a:solidFill>
                <a:ea typeface="ヒラギノ角ゴ ProN W3" charset="0"/>
                <a:cs typeface="ヒラギノ角ゴ ProN W3" charset="0"/>
              </a:rPr>
              <a:t>Pacing   QRS </a:t>
            </a:r>
            <a:r>
              <a:rPr lang="en-US" sz="1350" dirty="0">
                <a:solidFill>
                  <a:schemeClr val="bg1"/>
                </a:solidFill>
                <a:ea typeface="ヒラギノ角ゴ ProN W3" charset="0"/>
                <a:cs typeface="ヒラギノ角ゴ ProN W3" charset="0"/>
              </a:rPr>
              <a:t>152ms</a:t>
            </a:r>
          </a:p>
        </p:txBody>
      </p:sp>
      <p:pic>
        <p:nvPicPr>
          <p:cNvPr id="9" name="Picture 8"/>
          <p:cNvPicPr>
            <a:picLocks noChangeAspect="1"/>
          </p:cNvPicPr>
          <p:nvPr/>
        </p:nvPicPr>
        <p:blipFill>
          <a:blip r:embed="rId5"/>
          <a:stretch>
            <a:fillRect/>
          </a:stretch>
        </p:blipFill>
        <p:spPr>
          <a:xfrm>
            <a:off x="4194802" y="3451600"/>
            <a:ext cx="1486266" cy="2430000"/>
          </a:xfrm>
          <a:prstGeom prst="rect">
            <a:avLst/>
          </a:prstGeom>
        </p:spPr>
      </p:pic>
      <p:pic>
        <p:nvPicPr>
          <p:cNvPr id="13" name="Picture 12" descr="Childers006.jpg"/>
          <p:cNvPicPr>
            <a:picLocks noChangeAspect="1"/>
          </p:cNvPicPr>
          <p:nvPr/>
        </p:nvPicPr>
        <p:blipFill rotWithShape="1">
          <a:blip r:embed="rId6" cstate="screen">
            <a:extLst>
              <a:ext uri="{28A0092B-C50C-407E-A947-70E740481C1C}">
                <a14:useLocalDpi xmlns:a14="http://schemas.microsoft.com/office/drawing/2010/main"/>
              </a:ext>
            </a:extLst>
          </a:blip>
          <a:srcRect l="45018" t="1439" r="6256" b="68423"/>
          <a:stretch/>
        </p:blipFill>
        <p:spPr bwMode="auto">
          <a:xfrm rot="5400000">
            <a:off x="3745290" y="860448"/>
            <a:ext cx="2169806"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hilders006.jpg"/>
          <p:cNvPicPr>
            <a:picLocks noChangeAspect="1"/>
          </p:cNvPicPr>
          <p:nvPr/>
        </p:nvPicPr>
        <p:blipFill rotWithShape="1">
          <a:blip r:embed="rId6" cstate="screen">
            <a:extLst>
              <a:ext uri="{28A0092B-C50C-407E-A947-70E740481C1C}">
                <a14:useLocalDpi xmlns:a14="http://schemas.microsoft.com/office/drawing/2010/main"/>
              </a:ext>
            </a:extLst>
          </a:blip>
          <a:srcRect l="43050" t="67799" r="6893" b="1591"/>
          <a:stretch/>
        </p:blipFill>
        <p:spPr bwMode="auto">
          <a:xfrm rot="5400000">
            <a:off x="898896" y="850193"/>
            <a:ext cx="2194655"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hilders006.jpg"/>
          <p:cNvPicPr>
            <a:picLocks noChangeAspect="1"/>
          </p:cNvPicPr>
          <p:nvPr/>
        </p:nvPicPr>
        <p:blipFill rotWithShape="1">
          <a:blip r:embed="rId6" cstate="screen">
            <a:extLst>
              <a:ext uri="{28A0092B-C50C-407E-A947-70E740481C1C}">
                <a14:useLocalDpi xmlns:a14="http://schemas.microsoft.com/office/drawing/2010/main"/>
              </a:ext>
            </a:extLst>
          </a:blip>
          <a:srcRect l="44329" t="34316" r="5561" b="34689"/>
          <a:stretch/>
        </p:blipFill>
        <p:spPr bwMode="auto">
          <a:xfrm rot="5400000">
            <a:off x="6579260" y="876283"/>
            <a:ext cx="2169803"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noChangeAspect="1"/>
          </p:cNvGrpSpPr>
          <p:nvPr/>
        </p:nvGrpSpPr>
        <p:grpSpPr>
          <a:xfrm>
            <a:off x="7254433" y="3501471"/>
            <a:ext cx="1495397" cy="2430000"/>
            <a:chOff x="3113314" y="1272307"/>
            <a:chExt cx="2841171" cy="4616864"/>
          </a:xfrm>
        </p:grpSpPr>
        <p:pic>
          <p:nvPicPr>
            <p:cNvPr id="15" name="Picture 14"/>
            <p:cNvPicPr>
              <a:picLocks noChangeAspect="1"/>
            </p:cNvPicPr>
            <p:nvPr/>
          </p:nvPicPr>
          <p:blipFill rotWithShape="1">
            <a:blip r:embed="rId3"/>
            <a:srcRect l="68929"/>
            <a:stretch/>
          </p:blipFill>
          <p:spPr>
            <a:xfrm>
              <a:off x="3113314" y="1272307"/>
              <a:ext cx="2841171" cy="4616864"/>
            </a:xfrm>
            <a:prstGeom prst="rect">
              <a:avLst/>
            </a:prstGeom>
          </p:spPr>
        </p:pic>
        <p:sp>
          <p:nvSpPr>
            <p:cNvPr id="17" name="Rectangle 16"/>
            <p:cNvSpPr/>
            <p:nvPr/>
          </p:nvSpPr>
          <p:spPr>
            <a:xfrm>
              <a:off x="3298371" y="3189514"/>
              <a:ext cx="2449286" cy="5551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His Bundle pacing</a:t>
              </a:r>
            </a:p>
          </p:txBody>
        </p:sp>
      </p:grpSp>
      <p:sp>
        <p:nvSpPr>
          <p:cNvPr id="19" name="TextBox 18"/>
          <p:cNvSpPr txBox="1"/>
          <p:nvPr/>
        </p:nvSpPr>
        <p:spPr>
          <a:xfrm>
            <a:off x="6431582" y="3134112"/>
            <a:ext cx="2729081" cy="300082"/>
          </a:xfrm>
          <a:prstGeom prst="rect">
            <a:avLst/>
          </a:prstGeom>
          <a:noFill/>
        </p:spPr>
        <p:txBody>
          <a:bodyPr wrap="square" rtlCol="0">
            <a:spAutoFit/>
          </a:bodyPr>
          <a:lstStyle/>
          <a:p>
            <a:pPr algn="ctr" fontAlgn="base">
              <a:spcBef>
                <a:spcPct val="0"/>
              </a:spcBef>
              <a:spcAft>
                <a:spcPct val="0"/>
              </a:spcAft>
            </a:pPr>
            <a:r>
              <a:rPr lang="en-US" sz="1350" dirty="0">
                <a:solidFill>
                  <a:schemeClr val="bg1"/>
                </a:solidFill>
                <a:ea typeface="ヒラギノ角ゴ ProN W3" charset="0"/>
                <a:cs typeface="ヒラギノ角ゴ ProN W3" charset="0"/>
              </a:rPr>
              <a:t>His Bundle Pacing  QRS 112ms</a:t>
            </a:r>
          </a:p>
        </p:txBody>
      </p:sp>
      <p:sp>
        <p:nvSpPr>
          <p:cNvPr id="2" name="Rectangle 1"/>
          <p:cNvSpPr/>
          <p:nvPr/>
        </p:nvSpPr>
        <p:spPr>
          <a:xfrm>
            <a:off x="7487936" y="4476716"/>
            <a:ext cx="1016931" cy="411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4390310" y="4583848"/>
            <a:ext cx="1016931" cy="21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1499279" y="4523281"/>
            <a:ext cx="1016931" cy="21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94509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166" t="23333" r="40147" b="8666"/>
          <a:stretch/>
        </p:blipFill>
        <p:spPr>
          <a:xfrm>
            <a:off x="4623504" y="1727688"/>
            <a:ext cx="3282646" cy="3429000"/>
          </a:xfrm>
          <a:prstGeom prst="rect">
            <a:avLst/>
          </a:prstGeom>
        </p:spPr>
      </p:pic>
      <p:sp>
        <p:nvSpPr>
          <p:cNvPr id="7" name="TextBox 6"/>
          <p:cNvSpPr txBox="1"/>
          <p:nvPr/>
        </p:nvSpPr>
        <p:spPr>
          <a:xfrm>
            <a:off x="2864471" y="3598749"/>
            <a:ext cx="1771650" cy="600164"/>
          </a:xfrm>
          <a:prstGeom prst="rect">
            <a:avLst/>
          </a:prstGeom>
          <a:noFill/>
        </p:spPr>
        <p:txBody>
          <a:bodyPr wrap="square" rtlCol="0">
            <a:spAutoFit/>
          </a:bodyPr>
          <a:lstStyle/>
          <a:p>
            <a:pPr algn="ctr"/>
            <a:r>
              <a:rPr lang="en-US" sz="1650" b="1" dirty="0">
                <a:solidFill>
                  <a:srgbClr val="F9776C"/>
                </a:solidFill>
              </a:rPr>
              <a:t>Biventricular Pacing</a:t>
            </a:r>
          </a:p>
        </p:txBody>
      </p:sp>
      <p:sp>
        <p:nvSpPr>
          <p:cNvPr id="8" name="TextBox 7"/>
          <p:cNvSpPr txBox="1"/>
          <p:nvPr/>
        </p:nvSpPr>
        <p:spPr>
          <a:xfrm>
            <a:off x="3092642" y="1775974"/>
            <a:ext cx="1110476" cy="600164"/>
          </a:xfrm>
          <a:prstGeom prst="rect">
            <a:avLst/>
          </a:prstGeom>
          <a:noFill/>
        </p:spPr>
        <p:txBody>
          <a:bodyPr wrap="square" rtlCol="0">
            <a:spAutoFit/>
          </a:bodyPr>
          <a:lstStyle/>
          <a:p>
            <a:pPr algn="ctr"/>
            <a:r>
              <a:rPr lang="en-US" sz="1650" b="1" dirty="0">
                <a:solidFill>
                  <a:srgbClr val="01BDC3"/>
                </a:solidFill>
              </a:rPr>
              <a:t>His bundle</a:t>
            </a:r>
          </a:p>
          <a:p>
            <a:pPr algn="ctr"/>
            <a:r>
              <a:rPr lang="en-US" sz="1650" b="1" dirty="0">
                <a:solidFill>
                  <a:srgbClr val="01BDC3"/>
                </a:solidFill>
              </a:rPr>
              <a:t>Pacing</a:t>
            </a:r>
          </a:p>
        </p:txBody>
      </p:sp>
      <p:grpSp>
        <p:nvGrpSpPr>
          <p:cNvPr id="3" name="Group 2"/>
          <p:cNvGrpSpPr/>
          <p:nvPr/>
        </p:nvGrpSpPr>
        <p:grpSpPr>
          <a:xfrm>
            <a:off x="3358446" y="2353054"/>
            <a:ext cx="578868" cy="945000"/>
            <a:chOff x="693305" y="2431661"/>
            <a:chExt cx="771824" cy="1260000"/>
          </a:xfrm>
        </p:grpSpPr>
        <p:sp>
          <p:nvSpPr>
            <p:cNvPr id="13" name="Freeform 12"/>
            <p:cNvSpPr/>
            <p:nvPr/>
          </p:nvSpPr>
          <p:spPr>
            <a:xfrm>
              <a:off x="693305" y="2431661"/>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4" name="Straight Connector 13"/>
            <p:cNvCxnSpPr/>
            <p:nvPr/>
          </p:nvCxnSpPr>
          <p:spPr>
            <a:xfrm>
              <a:off x="764579" y="2431661"/>
              <a:ext cx="0" cy="2693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213145" y="4152449"/>
            <a:ext cx="1114691" cy="945000"/>
            <a:chOff x="693305" y="4381440"/>
            <a:chExt cx="1486255" cy="1260000"/>
          </a:xfrm>
        </p:grpSpPr>
        <p:sp>
          <p:nvSpPr>
            <p:cNvPr id="15" name="Freeform 14"/>
            <p:cNvSpPr/>
            <p:nvPr/>
          </p:nvSpPr>
          <p:spPr>
            <a:xfrm>
              <a:off x="693305" y="4381440"/>
              <a:ext cx="1486255" cy="1260000"/>
            </a:xfrm>
            <a:custGeom>
              <a:avLst/>
              <a:gdLst>
                <a:gd name="connsiteX0" fmla="*/ 0 w 3629891"/>
                <a:gd name="connsiteY0" fmla="*/ 1112260 h 3077308"/>
                <a:gd name="connsiteX1" fmla="*/ 332509 w 3629891"/>
                <a:gd name="connsiteY1" fmla="*/ 1181533 h 3077308"/>
                <a:gd name="connsiteX2" fmla="*/ 443345 w 3629891"/>
                <a:gd name="connsiteY2" fmla="*/ 1112260 h 3077308"/>
                <a:gd name="connsiteX3" fmla="*/ 512618 w 3629891"/>
                <a:gd name="connsiteY3" fmla="*/ 1056842 h 3077308"/>
                <a:gd name="connsiteX4" fmla="*/ 637309 w 3629891"/>
                <a:gd name="connsiteY4" fmla="*/ 641206 h 3077308"/>
                <a:gd name="connsiteX5" fmla="*/ 748145 w 3629891"/>
                <a:gd name="connsiteY5" fmla="*/ 128588 h 3077308"/>
                <a:gd name="connsiteX6" fmla="*/ 803563 w 3629891"/>
                <a:gd name="connsiteY6" fmla="*/ 17751 h 3077308"/>
                <a:gd name="connsiteX7" fmla="*/ 886691 w 3629891"/>
                <a:gd name="connsiteY7" fmla="*/ 419533 h 3077308"/>
                <a:gd name="connsiteX8" fmla="*/ 928254 w 3629891"/>
                <a:gd name="connsiteY8" fmla="*/ 1001424 h 3077308"/>
                <a:gd name="connsiteX9" fmla="*/ 997527 w 3629891"/>
                <a:gd name="connsiteY9" fmla="*/ 1721860 h 3077308"/>
                <a:gd name="connsiteX10" fmla="*/ 1080654 w 3629891"/>
                <a:gd name="connsiteY10" fmla="*/ 2109788 h 3077308"/>
                <a:gd name="connsiteX11" fmla="*/ 1371600 w 3629891"/>
                <a:gd name="connsiteY11" fmla="*/ 2982624 h 3077308"/>
                <a:gd name="connsiteX12" fmla="*/ 1482436 w 3629891"/>
                <a:gd name="connsiteY12" fmla="*/ 3024188 h 3077308"/>
                <a:gd name="connsiteX13" fmla="*/ 1593272 w 3629891"/>
                <a:gd name="connsiteY13" fmla="*/ 2719388 h 3077308"/>
                <a:gd name="connsiteX14" fmla="*/ 1814945 w 3629891"/>
                <a:gd name="connsiteY14" fmla="*/ 1209242 h 3077308"/>
                <a:gd name="connsiteX15" fmla="*/ 2202872 w 3629891"/>
                <a:gd name="connsiteY15" fmla="*/ 696624 h 3077308"/>
                <a:gd name="connsiteX16" fmla="*/ 2396836 w 3629891"/>
                <a:gd name="connsiteY16" fmla="*/ 405679 h 3077308"/>
                <a:gd name="connsiteX17" fmla="*/ 2521527 w 3629891"/>
                <a:gd name="connsiteY17" fmla="*/ 322551 h 3077308"/>
                <a:gd name="connsiteX18" fmla="*/ 2687782 w 3629891"/>
                <a:gd name="connsiteY18" fmla="*/ 336406 h 3077308"/>
                <a:gd name="connsiteX19" fmla="*/ 2854036 w 3629891"/>
                <a:gd name="connsiteY19" fmla="*/ 571933 h 3077308"/>
                <a:gd name="connsiteX20" fmla="*/ 3006436 w 3629891"/>
                <a:gd name="connsiteY20" fmla="*/ 849024 h 3077308"/>
                <a:gd name="connsiteX21" fmla="*/ 3158836 w 3629891"/>
                <a:gd name="connsiteY21" fmla="*/ 1001424 h 3077308"/>
                <a:gd name="connsiteX22" fmla="*/ 3505200 w 3629891"/>
                <a:gd name="connsiteY22" fmla="*/ 1084551 h 3077308"/>
                <a:gd name="connsiteX23" fmla="*/ 3629891 w 3629891"/>
                <a:gd name="connsiteY23" fmla="*/ 1084551 h 307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891" h="3077308">
                  <a:moveTo>
                    <a:pt x="0" y="1112260"/>
                  </a:moveTo>
                  <a:cubicBezTo>
                    <a:pt x="129309" y="1146896"/>
                    <a:pt x="258618" y="1181533"/>
                    <a:pt x="332509" y="1181533"/>
                  </a:cubicBezTo>
                  <a:cubicBezTo>
                    <a:pt x="406400" y="1181533"/>
                    <a:pt x="413327" y="1133042"/>
                    <a:pt x="443345" y="1112260"/>
                  </a:cubicBezTo>
                  <a:cubicBezTo>
                    <a:pt x="473363" y="1091478"/>
                    <a:pt x="480291" y="1135351"/>
                    <a:pt x="512618" y="1056842"/>
                  </a:cubicBezTo>
                  <a:cubicBezTo>
                    <a:pt x="544945" y="978333"/>
                    <a:pt x="598055" y="795915"/>
                    <a:pt x="637309" y="641206"/>
                  </a:cubicBezTo>
                  <a:cubicBezTo>
                    <a:pt x="676563" y="486497"/>
                    <a:pt x="720436" y="232497"/>
                    <a:pt x="748145" y="128588"/>
                  </a:cubicBezTo>
                  <a:cubicBezTo>
                    <a:pt x="775854" y="24679"/>
                    <a:pt x="780472" y="-30740"/>
                    <a:pt x="803563" y="17751"/>
                  </a:cubicBezTo>
                  <a:cubicBezTo>
                    <a:pt x="826654" y="66242"/>
                    <a:pt x="865909" y="255588"/>
                    <a:pt x="886691" y="419533"/>
                  </a:cubicBezTo>
                  <a:cubicBezTo>
                    <a:pt x="907473" y="583478"/>
                    <a:pt x="909781" y="784370"/>
                    <a:pt x="928254" y="1001424"/>
                  </a:cubicBezTo>
                  <a:cubicBezTo>
                    <a:pt x="946727" y="1218478"/>
                    <a:pt x="972127" y="1537133"/>
                    <a:pt x="997527" y="1721860"/>
                  </a:cubicBezTo>
                  <a:cubicBezTo>
                    <a:pt x="1022927" y="1906587"/>
                    <a:pt x="1018309" y="1899661"/>
                    <a:pt x="1080654" y="2109788"/>
                  </a:cubicBezTo>
                  <a:cubicBezTo>
                    <a:pt x="1143000" y="2319915"/>
                    <a:pt x="1304636" y="2830224"/>
                    <a:pt x="1371600" y="2982624"/>
                  </a:cubicBezTo>
                  <a:cubicBezTo>
                    <a:pt x="1438564" y="3135024"/>
                    <a:pt x="1445491" y="3068061"/>
                    <a:pt x="1482436" y="3024188"/>
                  </a:cubicBezTo>
                  <a:cubicBezTo>
                    <a:pt x="1519381" y="2980315"/>
                    <a:pt x="1537854" y="3021879"/>
                    <a:pt x="1593272" y="2719388"/>
                  </a:cubicBezTo>
                  <a:cubicBezTo>
                    <a:pt x="1648690" y="2416897"/>
                    <a:pt x="1713345" y="1546369"/>
                    <a:pt x="1814945" y="1209242"/>
                  </a:cubicBezTo>
                  <a:cubicBezTo>
                    <a:pt x="1916545" y="872115"/>
                    <a:pt x="2105890" y="830551"/>
                    <a:pt x="2202872" y="696624"/>
                  </a:cubicBezTo>
                  <a:cubicBezTo>
                    <a:pt x="2299854" y="562697"/>
                    <a:pt x="2343727" y="468024"/>
                    <a:pt x="2396836" y="405679"/>
                  </a:cubicBezTo>
                  <a:cubicBezTo>
                    <a:pt x="2449945" y="343333"/>
                    <a:pt x="2473036" y="334096"/>
                    <a:pt x="2521527" y="322551"/>
                  </a:cubicBezTo>
                  <a:cubicBezTo>
                    <a:pt x="2570018" y="311006"/>
                    <a:pt x="2632364" y="294842"/>
                    <a:pt x="2687782" y="336406"/>
                  </a:cubicBezTo>
                  <a:cubicBezTo>
                    <a:pt x="2743200" y="377970"/>
                    <a:pt x="2800927" y="486497"/>
                    <a:pt x="2854036" y="571933"/>
                  </a:cubicBezTo>
                  <a:cubicBezTo>
                    <a:pt x="2907145" y="657369"/>
                    <a:pt x="2955636" y="777442"/>
                    <a:pt x="3006436" y="849024"/>
                  </a:cubicBezTo>
                  <a:cubicBezTo>
                    <a:pt x="3057236" y="920606"/>
                    <a:pt x="3075709" y="962169"/>
                    <a:pt x="3158836" y="1001424"/>
                  </a:cubicBezTo>
                  <a:cubicBezTo>
                    <a:pt x="3241963" y="1040678"/>
                    <a:pt x="3426691" y="1070696"/>
                    <a:pt x="3505200" y="1084551"/>
                  </a:cubicBezTo>
                  <a:cubicBezTo>
                    <a:pt x="3583709" y="1098405"/>
                    <a:pt x="3629891" y="1084551"/>
                    <a:pt x="3629891" y="1084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p:nvPr/>
          </p:nvCxnSpPr>
          <p:spPr>
            <a:xfrm>
              <a:off x="857814" y="4684713"/>
              <a:ext cx="0" cy="29498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Freeform 16"/>
          <p:cNvSpPr/>
          <p:nvPr/>
        </p:nvSpPr>
        <p:spPr>
          <a:xfrm>
            <a:off x="1343143" y="2375150"/>
            <a:ext cx="1359911" cy="824490"/>
          </a:xfrm>
          <a:custGeom>
            <a:avLst/>
            <a:gdLst>
              <a:gd name="connsiteX0" fmla="*/ 0 w 3879272"/>
              <a:gd name="connsiteY0" fmla="*/ 3999 h 2731757"/>
              <a:gd name="connsiteX1" fmla="*/ 526472 w 3879272"/>
              <a:gd name="connsiteY1" fmla="*/ 3999 h 2731757"/>
              <a:gd name="connsiteX2" fmla="*/ 748145 w 3879272"/>
              <a:gd name="connsiteY2" fmla="*/ 45562 h 2731757"/>
              <a:gd name="connsiteX3" fmla="*/ 900545 w 3879272"/>
              <a:gd name="connsiteY3" fmla="*/ 156399 h 2731757"/>
              <a:gd name="connsiteX4" fmla="*/ 1108363 w 3879272"/>
              <a:gd name="connsiteY4" fmla="*/ 433490 h 2731757"/>
              <a:gd name="connsiteX5" fmla="*/ 1316182 w 3879272"/>
              <a:gd name="connsiteY5" fmla="*/ 959962 h 2731757"/>
              <a:gd name="connsiteX6" fmla="*/ 1565563 w 3879272"/>
              <a:gd name="connsiteY6" fmla="*/ 1749672 h 2731757"/>
              <a:gd name="connsiteX7" fmla="*/ 1759527 w 3879272"/>
              <a:gd name="connsiteY7" fmla="*/ 2414690 h 2731757"/>
              <a:gd name="connsiteX8" fmla="*/ 1828800 w 3879272"/>
              <a:gd name="connsiteY8" fmla="*/ 2664072 h 2731757"/>
              <a:gd name="connsiteX9" fmla="*/ 1884218 w 3879272"/>
              <a:gd name="connsiteY9" fmla="*/ 2608653 h 2731757"/>
              <a:gd name="connsiteX10" fmla="*/ 1953491 w 3879272"/>
              <a:gd name="connsiteY10" fmla="*/ 2677926 h 2731757"/>
              <a:gd name="connsiteX11" fmla="*/ 2189018 w 3879272"/>
              <a:gd name="connsiteY11" fmla="*/ 1694253 h 2731757"/>
              <a:gd name="connsiteX12" fmla="*/ 2632363 w 3879272"/>
              <a:gd name="connsiteY12" fmla="*/ 294944 h 2731757"/>
              <a:gd name="connsiteX13" fmla="*/ 2895600 w 3879272"/>
              <a:gd name="connsiteY13" fmla="*/ 100981 h 2731757"/>
              <a:gd name="connsiteX14" fmla="*/ 3241963 w 3879272"/>
              <a:gd name="connsiteY14" fmla="*/ 17853 h 2731757"/>
              <a:gd name="connsiteX15" fmla="*/ 3463636 w 3879272"/>
              <a:gd name="connsiteY15" fmla="*/ 73272 h 2731757"/>
              <a:gd name="connsiteX16" fmla="*/ 3879272 w 3879272"/>
              <a:gd name="connsiteY16" fmla="*/ 87126 h 27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2" h="2731757">
                <a:moveTo>
                  <a:pt x="0" y="3999"/>
                </a:moveTo>
                <a:cubicBezTo>
                  <a:pt x="200890" y="535"/>
                  <a:pt x="401781" y="-2928"/>
                  <a:pt x="526472" y="3999"/>
                </a:cubicBezTo>
                <a:cubicBezTo>
                  <a:pt x="651163" y="10926"/>
                  <a:pt x="685800" y="20162"/>
                  <a:pt x="748145" y="45562"/>
                </a:cubicBezTo>
                <a:cubicBezTo>
                  <a:pt x="810490" y="70962"/>
                  <a:pt x="840509" y="91744"/>
                  <a:pt x="900545" y="156399"/>
                </a:cubicBezTo>
                <a:cubicBezTo>
                  <a:pt x="960581" y="221054"/>
                  <a:pt x="1039090" y="299563"/>
                  <a:pt x="1108363" y="433490"/>
                </a:cubicBezTo>
                <a:cubicBezTo>
                  <a:pt x="1177636" y="567417"/>
                  <a:pt x="1239982" y="740598"/>
                  <a:pt x="1316182" y="959962"/>
                </a:cubicBezTo>
                <a:cubicBezTo>
                  <a:pt x="1392382" y="1179326"/>
                  <a:pt x="1491672" y="1507217"/>
                  <a:pt x="1565563" y="1749672"/>
                </a:cubicBezTo>
                <a:cubicBezTo>
                  <a:pt x="1639454" y="1992127"/>
                  <a:pt x="1715654" y="2262290"/>
                  <a:pt x="1759527" y="2414690"/>
                </a:cubicBezTo>
                <a:cubicBezTo>
                  <a:pt x="1803400" y="2567090"/>
                  <a:pt x="1808018" y="2631745"/>
                  <a:pt x="1828800" y="2664072"/>
                </a:cubicBezTo>
                <a:cubicBezTo>
                  <a:pt x="1849582" y="2696399"/>
                  <a:pt x="1863436" y="2606344"/>
                  <a:pt x="1884218" y="2608653"/>
                </a:cubicBezTo>
                <a:cubicBezTo>
                  <a:pt x="1905000" y="2610962"/>
                  <a:pt x="1902691" y="2830326"/>
                  <a:pt x="1953491" y="2677926"/>
                </a:cubicBezTo>
                <a:cubicBezTo>
                  <a:pt x="2004291" y="2525526"/>
                  <a:pt x="2075873" y="2091417"/>
                  <a:pt x="2189018" y="1694253"/>
                </a:cubicBezTo>
                <a:cubicBezTo>
                  <a:pt x="2302163" y="1297089"/>
                  <a:pt x="2514599" y="560489"/>
                  <a:pt x="2632363" y="294944"/>
                </a:cubicBezTo>
                <a:cubicBezTo>
                  <a:pt x="2750127" y="29399"/>
                  <a:pt x="2794000" y="147163"/>
                  <a:pt x="2895600" y="100981"/>
                </a:cubicBezTo>
                <a:cubicBezTo>
                  <a:pt x="2997200" y="54799"/>
                  <a:pt x="3147290" y="22471"/>
                  <a:pt x="3241963" y="17853"/>
                </a:cubicBezTo>
                <a:cubicBezTo>
                  <a:pt x="3336636" y="13235"/>
                  <a:pt x="3357418" y="61727"/>
                  <a:pt x="3463636" y="73272"/>
                </a:cubicBezTo>
                <a:cubicBezTo>
                  <a:pt x="3569854" y="84817"/>
                  <a:pt x="3879272" y="87126"/>
                  <a:pt x="3879272" y="87126"/>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TextBox 18"/>
          <p:cNvSpPr txBox="1"/>
          <p:nvPr/>
        </p:nvSpPr>
        <p:spPr>
          <a:xfrm>
            <a:off x="1206530" y="1727689"/>
            <a:ext cx="1527705" cy="600164"/>
          </a:xfrm>
          <a:prstGeom prst="rect">
            <a:avLst/>
          </a:prstGeom>
          <a:noFill/>
        </p:spPr>
        <p:txBody>
          <a:bodyPr wrap="square" rtlCol="0">
            <a:spAutoFit/>
          </a:bodyPr>
          <a:lstStyle/>
          <a:p>
            <a:pPr algn="ctr"/>
            <a:r>
              <a:rPr lang="en-US" sz="1650" b="1" dirty="0">
                <a:solidFill>
                  <a:srgbClr val="002060"/>
                </a:solidFill>
              </a:rPr>
              <a:t>Intrinsic LBBB activation</a:t>
            </a:r>
          </a:p>
        </p:txBody>
      </p:sp>
      <p:sp>
        <p:nvSpPr>
          <p:cNvPr id="24" name="Rectangle 23"/>
          <p:cNvSpPr/>
          <p:nvPr/>
        </p:nvSpPr>
        <p:spPr>
          <a:xfrm>
            <a:off x="1208086" y="1611681"/>
            <a:ext cx="1647000" cy="1886789"/>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5" name="Rectangle 24"/>
          <p:cNvSpPr/>
          <p:nvPr/>
        </p:nvSpPr>
        <p:spPr>
          <a:xfrm>
            <a:off x="2851282" y="3498469"/>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6" name="Rectangle 25"/>
          <p:cNvSpPr/>
          <p:nvPr/>
        </p:nvSpPr>
        <p:spPr>
          <a:xfrm>
            <a:off x="1224859" y="1619427"/>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7" name="Rectangle 26"/>
          <p:cNvSpPr/>
          <p:nvPr/>
        </p:nvSpPr>
        <p:spPr>
          <a:xfrm>
            <a:off x="2871554" y="1611680"/>
            <a:ext cx="1647000" cy="1886790"/>
          </a:xfrm>
          <a:prstGeom prst="rect">
            <a:avLst/>
          </a:prstGeom>
          <a:solidFill>
            <a:srgbClr val="01BEC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 name="Rectangle 1"/>
          <p:cNvSpPr/>
          <p:nvPr/>
        </p:nvSpPr>
        <p:spPr>
          <a:xfrm>
            <a:off x="7226711" y="4324964"/>
            <a:ext cx="113080" cy="11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49654512"/>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166" t="23333" r="40147" b="8666"/>
          <a:stretch/>
        </p:blipFill>
        <p:spPr>
          <a:xfrm>
            <a:off x="4623504" y="1727688"/>
            <a:ext cx="3282646" cy="3429000"/>
          </a:xfrm>
          <a:prstGeom prst="rect">
            <a:avLst/>
          </a:prstGeom>
        </p:spPr>
      </p:pic>
      <p:sp>
        <p:nvSpPr>
          <p:cNvPr id="7" name="TextBox 6"/>
          <p:cNvSpPr txBox="1"/>
          <p:nvPr/>
        </p:nvSpPr>
        <p:spPr>
          <a:xfrm>
            <a:off x="2864471" y="3598749"/>
            <a:ext cx="1771650" cy="600164"/>
          </a:xfrm>
          <a:prstGeom prst="rect">
            <a:avLst/>
          </a:prstGeom>
          <a:noFill/>
        </p:spPr>
        <p:txBody>
          <a:bodyPr wrap="square" rtlCol="0">
            <a:spAutoFit/>
          </a:bodyPr>
          <a:lstStyle/>
          <a:p>
            <a:pPr algn="ctr"/>
            <a:r>
              <a:rPr lang="en-US" sz="1650" b="1" dirty="0">
                <a:solidFill>
                  <a:srgbClr val="F9776C"/>
                </a:solidFill>
              </a:rPr>
              <a:t>Biventricular Pacing</a:t>
            </a:r>
          </a:p>
        </p:txBody>
      </p:sp>
      <p:sp>
        <p:nvSpPr>
          <p:cNvPr id="8" name="TextBox 7"/>
          <p:cNvSpPr txBox="1"/>
          <p:nvPr/>
        </p:nvSpPr>
        <p:spPr>
          <a:xfrm>
            <a:off x="3092642" y="1775974"/>
            <a:ext cx="1110476" cy="600164"/>
          </a:xfrm>
          <a:prstGeom prst="rect">
            <a:avLst/>
          </a:prstGeom>
          <a:noFill/>
        </p:spPr>
        <p:txBody>
          <a:bodyPr wrap="square" rtlCol="0">
            <a:spAutoFit/>
          </a:bodyPr>
          <a:lstStyle/>
          <a:p>
            <a:pPr algn="ctr"/>
            <a:r>
              <a:rPr lang="en-US" sz="1650" b="1" dirty="0">
                <a:solidFill>
                  <a:srgbClr val="01BDC3"/>
                </a:solidFill>
              </a:rPr>
              <a:t>His bundle</a:t>
            </a:r>
          </a:p>
          <a:p>
            <a:pPr algn="ctr"/>
            <a:r>
              <a:rPr lang="en-US" sz="1650" b="1" dirty="0">
                <a:solidFill>
                  <a:srgbClr val="01BDC3"/>
                </a:solidFill>
              </a:rPr>
              <a:t>Pacing</a:t>
            </a:r>
          </a:p>
        </p:txBody>
      </p:sp>
      <p:grpSp>
        <p:nvGrpSpPr>
          <p:cNvPr id="3" name="Group 2"/>
          <p:cNvGrpSpPr/>
          <p:nvPr/>
        </p:nvGrpSpPr>
        <p:grpSpPr>
          <a:xfrm>
            <a:off x="3358446" y="2353054"/>
            <a:ext cx="578868" cy="945000"/>
            <a:chOff x="693305" y="2431661"/>
            <a:chExt cx="771824" cy="1260000"/>
          </a:xfrm>
        </p:grpSpPr>
        <p:sp>
          <p:nvSpPr>
            <p:cNvPr id="13" name="Freeform 12"/>
            <p:cNvSpPr/>
            <p:nvPr/>
          </p:nvSpPr>
          <p:spPr>
            <a:xfrm>
              <a:off x="693305" y="2431661"/>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4" name="Straight Connector 13"/>
            <p:cNvCxnSpPr/>
            <p:nvPr/>
          </p:nvCxnSpPr>
          <p:spPr>
            <a:xfrm>
              <a:off x="764579" y="2431661"/>
              <a:ext cx="0" cy="2693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213145" y="4152449"/>
            <a:ext cx="1114691" cy="945000"/>
            <a:chOff x="693305" y="4381440"/>
            <a:chExt cx="1486255" cy="1260000"/>
          </a:xfrm>
        </p:grpSpPr>
        <p:sp>
          <p:nvSpPr>
            <p:cNvPr id="15" name="Freeform 14"/>
            <p:cNvSpPr/>
            <p:nvPr/>
          </p:nvSpPr>
          <p:spPr>
            <a:xfrm>
              <a:off x="693305" y="4381440"/>
              <a:ext cx="1486255" cy="1260000"/>
            </a:xfrm>
            <a:custGeom>
              <a:avLst/>
              <a:gdLst>
                <a:gd name="connsiteX0" fmla="*/ 0 w 3629891"/>
                <a:gd name="connsiteY0" fmla="*/ 1112260 h 3077308"/>
                <a:gd name="connsiteX1" fmla="*/ 332509 w 3629891"/>
                <a:gd name="connsiteY1" fmla="*/ 1181533 h 3077308"/>
                <a:gd name="connsiteX2" fmla="*/ 443345 w 3629891"/>
                <a:gd name="connsiteY2" fmla="*/ 1112260 h 3077308"/>
                <a:gd name="connsiteX3" fmla="*/ 512618 w 3629891"/>
                <a:gd name="connsiteY3" fmla="*/ 1056842 h 3077308"/>
                <a:gd name="connsiteX4" fmla="*/ 637309 w 3629891"/>
                <a:gd name="connsiteY4" fmla="*/ 641206 h 3077308"/>
                <a:gd name="connsiteX5" fmla="*/ 748145 w 3629891"/>
                <a:gd name="connsiteY5" fmla="*/ 128588 h 3077308"/>
                <a:gd name="connsiteX6" fmla="*/ 803563 w 3629891"/>
                <a:gd name="connsiteY6" fmla="*/ 17751 h 3077308"/>
                <a:gd name="connsiteX7" fmla="*/ 886691 w 3629891"/>
                <a:gd name="connsiteY7" fmla="*/ 419533 h 3077308"/>
                <a:gd name="connsiteX8" fmla="*/ 928254 w 3629891"/>
                <a:gd name="connsiteY8" fmla="*/ 1001424 h 3077308"/>
                <a:gd name="connsiteX9" fmla="*/ 997527 w 3629891"/>
                <a:gd name="connsiteY9" fmla="*/ 1721860 h 3077308"/>
                <a:gd name="connsiteX10" fmla="*/ 1080654 w 3629891"/>
                <a:gd name="connsiteY10" fmla="*/ 2109788 h 3077308"/>
                <a:gd name="connsiteX11" fmla="*/ 1371600 w 3629891"/>
                <a:gd name="connsiteY11" fmla="*/ 2982624 h 3077308"/>
                <a:gd name="connsiteX12" fmla="*/ 1482436 w 3629891"/>
                <a:gd name="connsiteY12" fmla="*/ 3024188 h 3077308"/>
                <a:gd name="connsiteX13" fmla="*/ 1593272 w 3629891"/>
                <a:gd name="connsiteY13" fmla="*/ 2719388 h 3077308"/>
                <a:gd name="connsiteX14" fmla="*/ 1814945 w 3629891"/>
                <a:gd name="connsiteY14" fmla="*/ 1209242 h 3077308"/>
                <a:gd name="connsiteX15" fmla="*/ 2202872 w 3629891"/>
                <a:gd name="connsiteY15" fmla="*/ 696624 h 3077308"/>
                <a:gd name="connsiteX16" fmla="*/ 2396836 w 3629891"/>
                <a:gd name="connsiteY16" fmla="*/ 405679 h 3077308"/>
                <a:gd name="connsiteX17" fmla="*/ 2521527 w 3629891"/>
                <a:gd name="connsiteY17" fmla="*/ 322551 h 3077308"/>
                <a:gd name="connsiteX18" fmla="*/ 2687782 w 3629891"/>
                <a:gd name="connsiteY18" fmla="*/ 336406 h 3077308"/>
                <a:gd name="connsiteX19" fmla="*/ 2854036 w 3629891"/>
                <a:gd name="connsiteY19" fmla="*/ 571933 h 3077308"/>
                <a:gd name="connsiteX20" fmla="*/ 3006436 w 3629891"/>
                <a:gd name="connsiteY20" fmla="*/ 849024 h 3077308"/>
                <a:gd name="connsiteX21" fmla="*/ 3158836 w 3629891"/>
                <a:gd name="connsiteY21" fmla="*/ 1001424 h 3077308"/>
                <a:gd name="connsiteX22" fmla="*/ 3505200 w 3629891"/>
                <a:gd name="connsiteY22" fmla="*/ 1084551 h 3077308"/>
                <a:gd name="connsiteX23" fmla="*/ 3629891 w 3629891"/>
                <a:gd name="connsiteY23" fmla="*/ 1084551 h 307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891" h="3077308">
                  <a:moveTo>
                    <a:pt x="0" y="1112260"/>
                  </a:moveTo>
                  <a:cubicBezTo>
                    <a:pt x="129309" y="1146896"/>
                    <a:pt x="258618" y="1181533"/>
                    <a:pt x="332509" y="1181533"/>
                  </a:cubicBezTo>
                  <a:cubicBezTo>
                    <a:pt x="406400" y="1181533"/>
                    <a:pt x="413327" y="1133042"/>
                    <a:pt x="443345" y="1112260"/>
                  </a:cubicBezTo>
                  <a:cubicBezTo>
                    <a:pt x="473363" y="1091478"/>
                    <a:pt x="480291" y="1135351"/>
                    <a:pt x="512618" y="1056842"/>
                  </a:cubicBezTo>
                  <a:cubicBezTo>
                    <a:pt x="544945" y="978333"/>
                    <a:pt x="598055" y="795915"/>
                    <a:pt x="637309" y="641206"/>
                  </a:cubicBezTo>
                  <a:cubicBezTo>
                    <a:pt x="676563" y="486497"/>
                    <a:pt x="720436" y="232497"/>
                    <a:pt x="748145" y="128588"/>
                  </a:cubicBezTo>
                  <a:cubicBezTo>
                    <a:pt x="775854" y="24679"/>
                    <a:pt x="780472" y="-30740"/>
                    <a:pt x="803563" y="17751"/>
                  </a:cubicBezTo>
                  <a:cubicBezTo>
                    <a:pt x="826654" y="66242"/>
                    <a:pt x="865909" y="255588"/>
                    <a:pt x="886691" y="419533"/>
                  </a:cubicBezTo>
                  <a:cubicBezTo>
                    <a:pt x="907473" y="583478"/>
                    <a:pt x="909781" y="784370"/>
                    <a:pt x="928254" y="1001424"/>
                  </a:cubicBezTo>
                  <a:cubicBezTo>
                    <a:pt x="946727" y="1218478"/>
                    <a:pt x="972127" y="1537133"/>
                    <a:pt x="997527" y="1721860"/>
                  </a:cubicBezTo>
                  <a:cubicBezTo>
                    <a:pt x="1022927" y="1906587"/>
                    <a:pt x="1018309" y="1899661"/>
                    <a:pt x="1080654" y="2109788"/>
                  </a:cubicBezTo>
                  <a:cubicBezTo>
                    <a:pt x="1143000" y="2319915"/>
                    <a:pt x="1304636" y="2830224"/>
                    <a:pt x="1371600" y="2982624"/>
                  </a:cubicBezTo>
                  <a:cubicBezTo>
                    <a:pt x="1438564" y="3135024"/>
                    <a:pt x="1445491" y="3068061"/>
                    <a:pt x="1482436" y="3024188"/>
                  </a:cubicBezTo>
                  <a:cubicBezTo>
                    <a:pt x="1519381" y="2980315"/>
                    <a:pt x="1537854" y="3021879"/>
                    <a:pt x="1593272" y="2719388"/>
                  </a:cubicBezTo>
                  <a:cubicBezTo>
                    <a:pt x="1648690" y="2416897"/>
                    <a:pt x="1713345" y="1546369"/>
                    <a:pt x="1814945" y="1209242"/>
                  </a:cubicBezTo>
                  <a:cubicBezTo>
                    <a:pt x="1916545" y="872115"/>
                    <a:pt x="2105890" y="830551"/>
                    <a:pt x="2202872" y="696624"/>
                  </a:cubicBezTo>
                  <a:cubicBezTo>
                    <a:pt x="2299854" y="562697"/>
                    <a:pt x="2343727" y="468024"/>
                    <a:pt x="2396836" y="405679"/>
                  </a:cubicBezTo>
                  <a:cubicBezTo>
                    <a:pt x="2449945" y="343333"/>
                    <a:pt x="2473036" y="334096"/>
                    <a:pt x="2521527" y="322551"/>
                  </a:cubicBezTo>
                  <a:cubicBezTo>
                    <a:pt x="2570018" y="311006"/>
                    <a:pt x="2632364" y="294842"/>
                    <a:pt x="2687782" y="336406"/>
                  </a:cubicBezTo>
                  <a:cubicBezTo>
                    <a:pt x="2743200" y="377970"/>
                    <a:pt x="2800927" y="486497"/>
                    <a:pt x="2854036" y="571933"/>
                  </a:cubicBezTo>
                  <a:cubicBezTo>
                    <a:pt x="2907145" y="657369"/>
                    <a:pt x="2955636" y="777442"/>
                    <a:pt x="3006436" y="849024"/>
                  </a:cubicBezTo>
                  <a:cubicBezTo>
                    <a:pt x="3057236" y="920606"/>
                    <a:pt x="3075709" y="962169"/>
                    <a:pt x="3158836" y="1001424"/>
                  </a:cubicBezTo>
                  <a:cubicBezTo>
                    <a:pt x="3241963" y="1040678"/>
                    <a:pt x="3426691" y="1070696"/>
                    <a:pt x="3505200" y="1084551"/>
                  </a:cubicBezTo>
                  <a:cubicBezTo>
                    <a:pt x="3583709" y="1098405"/>
                    <a:pt x="3629891" y="1084551"/>
                    <a:pt x="3629891" y="1084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p:nvPr/>
          </p:nvCxnSpPr>
          <p:spPr>
            <a:xfrm>
              <a:off x="857814" y="4684713"/>
              <a:ext cx="0" cy="29498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Freeform 16"/>
          <p:cNvSpPr/>
          <p:nvPr/>
        </p:nvSpPr>
        <p:spPr>
          <a:xfrm>
            <a:off x="1343143" y="2375150"/>
            <a:ext cx="1359911" cy="824490"/>
          </a:xfrm>
          <a:custGeom>
            <a:avLst/>
            <a:gdLst>
              <a:gd name="connsiteX0" fmla="*/ 0 w 3879272"/>
              <a:gd name="connsiteY0" fmla="*/ 3999 h 2731757"/>
              <a:gd name="connsiteX1" fmla="*/ 526472 w 3879272"/>
              <a:gd name="connsiteY1" fmla="*/ 3999 h 2731757"/>
              <a:gd name="connsiteX2" fmla="*/ 748145 w 3879272"/>
              <a:gd name="connsiteY2" fmla="*/ 45562 h 2731757"/>
              <a:gd name="connsiteX3" fmla="*/ 900545 w 3879272"/>
              <a:gd name="connsiteY3" fmla="*/ 156399 h 2731757"/>
              <a:gd name="connsiteX4" fmla="*/ 1108363 w 3879272"/>
              <a:gd name="connsiteY4" fmla="*/ 433490 h 2731757"/>
              <a:gd name="connsiteX5" fmla="*/ 1316182 w 3879272"/>
              <a:gd name="connsiteY5" fmla="*/ 959962 h 2731757"/>
              <a:gd name="connsiteX6" fmla="*/ 1565563 w 3879272"/>
              <a:gd name="connsiteY6" fmla="*/ 1749672 h 2731757"/>
              <a:gd name="connsiteX7" fmla="*/ 1759527 w 3879272"/>
              <a:gd name="connsiteY7" fmla="*/ 2414690 h 2731757"/>
              <a:gd name="connsiteX8" fmla="*/ 1828800 w 3879272"/>
              <a:gd name="connsiteY8" fmla="*/ 2664072 h 2731757"/>
              <a:gd name="connsiteX9" fmla="*/ 1884218 w 3879272"/>
              <a:gd name="connsiteY9" fmla="*/ 2608653 h 2731757"/>
              <a:gd name="connsiteX10" fmla="*/ 1953491 w 3879272"/>
              <a:gd name="connsiteY10" fmla="*/ 2677926 h 2731757"/>
              <a:gd name="connsiteX11" fmla="*/ 2189018 w 3879272"/>
              <a:gd name="connsiteY11" fmla="*/ 1694253 h 2731757"/>
              <a:gd name="connsiteX12" fmla="*/ 2632363 w 3879272"/>
              <a:gd name="connsiteY12" fmla="*/ 294944 h 2731757"/>
              <a:gd name="connsiteX13" fmla="*/ 2895600 w 3879272"/>
              <a:gd name="connsiteY13" fmla="*/ 100981 h 2731757"/>
              <a:gd name="connsiteX14" fmla="*/ 3241963 w 3879272"/>
              <a:gd name="connsiteY14" fmla="*/ 17853 h 2731757"/>
              <a:gd name="connsiteX15" fmla="*/ 3463636 w 3879272"/>
              <a:gd name="connsiteY15" fmla="*/ 73272 h 2731757"/>
              <a:gd name="connsiteX16" fmla="*/ 3879272 w 3879272"/>
              <a:gd name="connsiteY16" fmla="*/ 87126 h 27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2" h="2731757">
                <a:moveTo>
                  <a:pt x="0" y="3999"/>
                </a:moveTo>
                <a:cubicBezTo>
                  <a:pt x="200890" y="535"/>
                  <a:pt x="401781" y="-2928"/>
                  <a:pt x="526472" y="3999"/>
                </a:cubicBezTo>
                <a:cubicBezTo>
                  <a:pt x="651163" y="10926"/>
                  <a:pt x="685800" y="20162"/>
                  <a:pt x="748145" y="45562"/>
                </a:cubicBezTo>
                <a:cubicBezTo>
                  <a:pt x="810490" y="70962"/>
                  <a:pt x="840509" y="91744"/>
                  <a:pt x="900545" y="156399"/>
                </a:cubicBezTo>
                <a:cubicBezTo>
                  <a:pt x="960581" y="221054"/>
                  <a:pt x="1039090" y="299563"/>
                  <a:pt x="1108363" y="433490"/>
                </a:cubicBezTo>
                <a:cubicBezTo>
                  <a:pt x="1177636" y="567417"/>
                  <a:pt x="1239982" y="740598"/>
                  <a:pt x="1316182" y="959962"/>
                </a:cubicBezTo>
                <a:cubicBezTo>
                  <a:pt x="1392382" y="1179326"/>
                  <a:pt x="1491672" y="1507217"/>
                  <a:pt x="1565563" y="1749672"/>
                </a:cubicBezTo>
                <a:cubicBezTo>
                  <a:pt x="1639454" y="1992127"/>
                  <a:pt x="1715654" y="2262290"/>
                  <a:pt x="1759527" y="2414690"/>
                </a:cubicBezTo>
                <a:cubicBezTo>
                  <a:pt x="1803400" y="2567090"/>
                  <a:pt x="1808018" y="2631745"/>
                  <a:pt x="1828800" y="2664072"/>
                </a:cubicBezTo>
                <a:cubicBezTo>
                  <a:pt x="1849582" y="2696399"/>
                  <a:pt x="1863436" y="2606344"/>
                  <a:pt x="1884218" y="2608653"/>
                </a:cubicBezTo>
                <a:cubicBezTo>
                  <a:pt x="1905000" y="2610962"/>
                  <a:pt x="1902691" y="2830326"/>
                  <a:pt x="1953491" y="2677926"/>
                </a:cubicBezTo>
                <a:cubicBezTo>
                  <a:pt x="2004291" y="2525526"/>
                  <a:pt x="2075873" y="2091417"/>
                  <a:pt x="2189018" y="1694253"/>
                </a:cubicBezTo>
                <a:cubicBezTo>
                  <a:pt x="2302163" y="1297089"/>
                  <a:pt x="2514599" y="560489"/>
                  <a:pt x="2632363" y="294944"/>
                </a:cubicBezTo>
                <a:cubicBezTo>
                  <a:pt x="2750127" y="29399"/>
                  <a:pt x="2794000" y="147163"/>
                  <a:pt x="2895600" y="100981"/>
                </a:cubicBezTo>
                <a:cubicBezTo>
                  <a:pt x="2997200" y="54799"/>
                  <a:pt x="3147290" y="22471"/>
                  <a:pt x="3241963" y="17853"/>
                </a:cubicBezTo>
                <a:cubicBezTo>
                  <a:pt x="3336636" y="13235"/>
                  <a:pt x="3357418" y="61727"/>
                  <a:pt x="3463636" y="73272"/>
                </a:cubicBezTo>
                <a:cubicBezTo>
                  <a:pt x="3569854" y="84817"/>
                  <a:pt x="3879272" y="87126"/>
                  <a:pt x="3879272" y="87126"/>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8" name="Picture 17"/>
          <p:cNvPicPr>
            <a:picLocks noChangeAspect="1"/>
          </p:cNvPicPr>
          <p:nvPr/>
        </p:nvPicPr>
        <p:blipFill rotWithShape="1">
          <a:blip r:embed="rId3"/>
          <a:srcRect l="60068" t="52456" r="35529" b="41563"/>
          <a:stretch/>
        </p:blipFill>
        <p:spPr>
          <a:xfrm>
            <a:off x="6584211" y="3913674"/>
            <a:ext cx="755579" cy="641555"/>
          </a:xfrm>
          <a:prstGeom prst="rect">
            <a:avLst/>
          </a:prstGeom>
        </p:spPr>
      </p:pic>
      <p:sp>
        <p:nvSpPr>
          <p:cNvPr id="19" name="TextBox 18"/>
          <p:cNvSpPr txBox="1"/>
          <p:nvPr/>
        </p:nvSpPr>
        <p:spPr>
          <a:xfrm>
            <a:off x="1206530" y="1727689"/>
            <a:ext cx="1527705" cy="600164"/>
          </a:xfrm>
          <a:prstGeom prst="rect">
            <a:avLst/>
          </a:prstGeom>
          <a:noFill/>
        </p:spPr>
        <p:txBody>
          <a:bodyPr wrap="square" rtlCol="0">
            <a:spAutoFit/>
          </a:bodyPr>
          <a:lstStyle/>
          <a:p>
            <a:pPr algn="ctr"/>
            <a:r>
              <a:rPr lang="en-US" sz="1650" b="1" dirty="0">
                <a:solidFill>
                  <a:srgbClr val="002060"/>
                </a:solidFill>
              </a:rPr>
              <a:t>Intrinsic LBBB activation</a:t>
            </a:r>
          </a:p>
        </p:txBody>
      </p:sp>
      <p:sp>
        <p:nvSpPr>
          <p:cNvPr id="24" name="Rectangle 23"/>
          <p:cNvSpPr/>
          <p:nvPr/>
        </p:nvSpPr>
        <p:spPr>
          <a:xfrm>
            <a:off x="1208086" y="1611681"/>
            <a:ext cx="1647000" cy="1886789"/>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5" name="Rectangle 24"/>
          <p:cNvSpPr/>
          <p:nvPr/>
        </p:nvSpPr>
        <p:spPr>
          <a:xfrm>
            <a:off x="2851282" y="3498469"/>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6" name="Rectangle 25"/>
          <p:cNvSpPr/>
          <p:nvPr/>
        </p:nvSpPr>
        <p:spPr>
          <a:xfrm>
            <a:off x="1224859" y="1619427"/>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7" name="Rectangle 26"/>
          <p:cNvSpPr/>
          <p:nvPr/>
        </p:nvSpPr>
        <p:spPr>
          <a:xfrm>
            <a:off x="2871554" y="1611680"/>
            <a:ext cx="1647000" cy="1886790"/>
          </a:xfrm>
          <a:prstGeom prst="rect">
            <a:avLst/>
          </a:prstGeom>
          <a:solidFill>
            <a:srgbClr val="01BEC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 name="Rectangle 1"/>
          <p:cNvSpPr/>
          <p:nvPr/>
        </p:nvSpPr>
        <p:spPr>
          <a:xfrm>
            <a:off x="7226711" y="4324964"/>
            <a:ext cx="113080" cy="11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60044310"/>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166" t="23333" r="40147" b="8666"/>
          <a:stretch/>
        </p:blipFill>
        <p:spPr>
          <a:xfrm>
            <a:off x="4623504" y="1727688"/>
            <a:ext cx="3282646" cy="3429000"/>
          </a:xfrm>
          <a:prstGeom prst="rect">
            <a:avLst/>
          </a:prstGeom>
        </p:spPr>
      </p:pic>
      <p:sp>
        <p:nvSpPr>
          <p:cNvPr id="7" name="TextBox 6"/>
          <p:cNvSpPr txBox="1"/>
          <p:nvPr/>
        </p:nvSpPr>
        <p:spPr>
          <a:xfrm>
            <a:off x="2864471" y="3598749"/>
            <a:ext cx="1771650" cy="600164"/>
          </a:xfrm>
          <a:prstGeom prst="rect">
            <a:avLst/>
          </a:prstGeom>
          <a:noFill/>
        </p:spPr>
        <p:txBody>
          <a:bodyPr wrap="square" rtlCol="0">
            <a:spAutoFit/>
          </a:bodyPr>
          <a:lstStyle/>
          <a:p>
            <a:pPr algn="ctr"/>
            <a:r>
              <a:rPr lang="en-US" sz="1650" b="1" dirty="0">
                <a:solidFill>
                  <a:srgbClr val="F9776C"/>
                </a:solidFill>
              </a:rPr>
              <a:t>Biventricular Pacing</a:t>
            </a:r>
          </a:p>
        </p:txBody>
      </p:sp>
      <p:sp>
        <p:nvSpPr>
          <p:cNvPr id="8" name="TextBox 7"/>
          <p:cNvSpPr txBox="1"/>
          <p:nvPr/>
        </p:nvSpPr>
        <p:spPr>
          <a:xfrm>
            <a:off x="3092642" y="1775974"/>
            <a:ext cx="1110476" cy="600164"/>
          </a:xfrm>
          <a:prstGeom prst="rect">
            <a:avLst/>
          </a:prstGeom>
          <a:noFill/>
        </p:spPr>
        <p:txBody>
          <a:bodyPr wrap="square" rtlCol="0">
            <a:spAutoFit/>
          </a:bodyPr>
          <a:lstStyle/>
          <a:p>
            <a:pPr algn="ctr"/>
            <a:r>
              <a:rPr lang="en-US" sz="1650" b="1" dirty="0">
                <a:solidFill>
                  <a:srgbClr val="01BDC3"/>
                </a:solidFill>
              </a:rPr>
              <a:t>His bundle</a:t>
            </a:r>
          </a:p>
          <a:p>
            <a:pPr algn="ctr"/>
            <a:r>
              <a:rPr lang="en-US" sz="1650" b="1" dirty="0">
                <a:solidFill>
                  <a:srgbClr val="01BDC3"/>
                </a:solidFill>
              </a:rPr>
              <a:t>Pacing</a:t>
            </a:r>
          </a:p>
        </p:txBody>
      </p:sp>
      <p:grpSp>
        <p:nvGrpSpPr>
          <p:cNvPr id="3" name="Group 2"/>
          <p:cNvGrpSpPr/>
          <p:nvPr/>
        </p:nvGrpSpPr>
        <p:grpSpPr>
          <a:xfrm>
            <a:off x="3358446" y="2353054"/>
            <a:ext cx="578868" cy="945000"/>
            <a:chOff x="693305" y="2431661"/>
            <a:chExt cx="771824" cy="1260000"/>
          </a:xfrm>
        </p:grpSpPr>
        <p:sp>
          <p:nvSpPr>
            <p:cNvPr id="13" name="Freeform 12"/>
            <p:cNvSpPr/>
            <p:nvPr/>
          </p:nvSpPr>
          <p:spPr>
            <a:xfrm>
              <a:off x="693305" y="2431661"/>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4" name="Straight Connector 13"/>
            <p:cNvCxnSpPr/>
            <p:nvPr/>
          </p:nvCxnSpPr>
          <p:spPr>
            <a:xfrm>
              <a:off x="764579" y="2431661"/>
              <a:ext cx="0" cy="2693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213145" y="4152449"/>
            <a:ext cx="1114691" cy="945000"/>
            <a:chOff x="693305" y="4381440"/>
            <a:chExt cx="1486255" cy="1260000"/>
          </a:xfrm>
        </p:grpSpPr>
        <p:sp>
          <p:nvSpPr>
            <p:cNvPr id="15" name="Freeform 14"/>
            <p:cNvSpPr/>
            <p:nvPr/>
          </p:nvSpPr>
          <p:spPr>
            <a:xfrm>
              <a:off x="693305" y="4381440"/>
              <a:ext cx="1486255" cy="1260000"/>
            </a:xfrm>
            <a:custGeom>
              <a:avLst/>
              <a:gdLst>
                <a:gd name="connsiteX0" fmla="*/ 0 w 3629891"/>
                <a:gd name="connsiteY0" fmla="*/ 1112260 h 3077308"/>
                <a:gd name="connsiteX1" fmla="*/ 332509 w 3629891"/>
                <a:gd name="connsiteY1" fmla="*/ 1181533 h 3077308"/>
                <a:gd name="connsiteX2" fmla="*/ 443345 w 3629891"/>
                <a:gd name="connsiteY2" fmla="*/ 1112260 h 3077308"/>
                <a:gd name="connsiteX3" fmla="*/ 512618 w 3629891"/>
                <a:gd name="connsiteY3" fmla="*/ 1056842 h 3077308"/>
                <a:gd name="connsiteX4" fmla="*/ 637309 w 3629891"/>
                <a:gd name="connsiteY4" fmla="*/ 641206 h 3077308"/>
                <a:gd name="connsiteX5" fmla="*/ 748145 w 3629891"/>
                <a:gd name="connsiteY5" fmla="*/ 128588 h 3077308"/>
                <a:gd name="connsiteX6" fmla="*/ 803563 w 3629891"/>
                <a:gd name="connsiteY6" fmla="*/ 17751 h 3077308"/>
                <a:gd name="connsiteX7" fmla="*/ 886691 w 3629891"/>
                <a:gd name="connsiteY7" fmla="*/ 419533 h 3077308"/>
                <a:gd name="connsiteX8" fmla="*/ 928254 w 3629891"/>
                <a:gd name="connsiteY8" fmla="*/ 1001424 h 3077308"/>
                <a:gd name="connsiteX9" fmla="*/ 997527 w 3629891"/>
                <a:gd name="connsiteY9" fmla="*/ 1721860 h 3077308"/>
                <a:gd name="connsiteX10" fmla="*/ 1080654 w 3629891"/>
                <a:gd name="connsiteY10" fmla="*/ 2109788 h 3077308"/>
                <a:gd name="connsiteX11" fmla="*/ 1371600 w 3629891"/>
                <a:gd name="connsiteY11" fmla="*/ 2982624 h 3077308"/>
                <a:gd name="connsiteX12" fmla="*/ 1482436 w 3629891"/>
                <a:gd name="connsiteY12" fmla="*/ 3024188 h 3077308"/>
                <a:gd name="connsiteX13" fmla="*/ 1593272 w 3629891"/>
                <a:gd name="connsiteY13" fmla="*/ 2719388 h 3077308"/>
                <a:gd name="connsiteX14" fmla="*/ 1814945 w 3629891"/>
                <a:gd name="connsiteY14" fmla="*/ 1209242 h 3077308"/>
                <a:gd name="connsiteX15" fmla="*/ 2202872 w 3629891"/>
                <a:gd name="connsiteY15" fmla="*/ 696624 h 3077308"/>
                <a:gd name="connsiteX16" fmla="*/ 2396836 w 3629891"/>
                <a:gd name="connsiteY16" fmla="*/ 405679 h 3077308"/>
                <a:gd name="connsiteX17" fmla="*/ 2521527 w 3629891"/>
                <a:gd name="connsiteY17" fmla="*/ 322551 h 3077308"/>
                <a:gd name="connsiteX18" fmla="*/ 2687782 w 3629891"/>
                <a:gd name="connsiteY18" fmla="*/ 336406 h 3077308"/>
                <a:gd name="connsiteX19" fmla="*/ 2854036 w 3629891"/>
                <a:gd name="connsiteY19" fmla="*/ 571933 h 3077308"/>
                <a:gd name="connsiteX20" fmla="*/ 3006436 w 3629891"/>
                <a:gd name="connsiteY20" fmla="*/ 849024 h 3077308"/>
                <a:gd name="connsiteX21" fmla="*/ 3158836 w 3629891"/>
                <a:gd name="connsiteY21" fmla="*/ 1001424 h 3077308"/>
                <a:gd name="connsiteX22" fmla="*/ 3505200 w 3629891"/>
                <a:gd name="connsiteY22" fmla="*/ 1084551 h 3077308"/>
                <a:gd name="connsiteX23" fmla="*/ 3629891 w 3629891"/>
                <a:gd name="connsiteY23" fmla="*/ 1084551 h 307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891" h="3077308">
                  <a:moveTo>
                    <a:pt x="0" y="1112260"/>
                  </a:moveTo>
                  <a:cubicBezTo>
                    <a:pt x="129309" y="1146896"/>
                    <a:pt x="258618" y="1181533"/>
                    <a:pt x="332509" y="1181533"/>
                  </a:cubicBezTo>
                  <a:cubicBezTo>
                    <a:pt x="406400" y="1181533"/>
                    <a:pt x="413327" y="1133042"/>
                    <a:pt x="443345" y="1112260"/>
                  </a:cubicBezTo>
                  <a:cubicBezTo>
                    <a:pt x="473363" y="1091478"/>
                    <a:pt x="480291" y="1135351"/>
                    <a:pt x="512618" y="1056842"/>
                  </a:cubicBezTo>
                  <a:cubicBezTo>
                    <a:pt x="544945" y="978333"/>
                    <a:pt x="598055" y="795915"/>
                    <a:pt x="637309" y="641206"/>
                  </a:cubicBezTo>
                  <a:cubicBezTo>
                    <a:pt x="676563" y="486497"/>
                    <a:pt x="720436" y="232497"/>
                    <a:pt x="748145" y="128588"/>
                  </a:cubicBezTo>
                  <a:cubicBezTo>
                    <a:pt x="775854" y="24679"/>
                    <a:pt x="780472" y="-30740"/>
                    <a:pt x="803563" y="17751"/>
                  </a:cubicBezTo>
                  <a:cubicBezTo>
                    <a:pt x="826654" y="66242"/>
                    <a:pt x="865909" y="255588"/>
                    <a:pt x="886691" y="419533"/>
                  </a:cubicBezTo>
                  <a:cubicBezTo>
                    <a:pt x="907473" y="583478"/>
                    <a:pt x="909781" y="784370"/>
                    <a:pt x="928254" y="1001424"/>
                  </a:cubicBezTo>
                  <a:cubicBezTo>
                    <a:pt x="946727" y="1218478"/>
                    <a:pt x="972127" y="1537133"/>
                    <a:pt x="997527" y="1721860"/>
                  </a:cubicBezTo>
                  <a:cubicBezTo>
                    <a:pt x="1022927" y="1906587"/>
                    <a:pt x="1018309" y="1899661"/>
                    <a:pt x="1080654" y="2109788"/>
                  </a:cubicBezTo>
                  <a:cubicBezTo>
                    <a:pt x="1143000" y="2319915"/>
                    <a:pt x="1304636" y="2830224"/>
                    <a:pt x="1371600" y="2982624"/>
                  </a:cubicBezTo>
                  <a:cubicBezTo>
                    <a:pt x="1438564" y="3135024"/>
                    <a:pt x="1445491" y="3068061"/>
                    <a:pt x="1482436" y="3024188"/>
                  </a:cubicBezTo>
                  <a:cubicBezTo>
                    <a:pt x="1519381" y="2980315"/>
                    <a:pt x="1537854" y="3021879"/>
                    <a:pt x="1593272" y="2719388"/>
                  </a:cubicBezTo>
                  <a:cubicBezTo>
                    <a:pt x="1648690" y="2416897"/>
                    <a:pt x="1713345" y="1546369"/>
                    <a:pt x="1814945" y="1209242"/>
                  </a:cubicBezTo>
                  <a:cubicBezTo>
                    <a:pt x="1916545" y="872115"/>
                    <a:pt x="2105890" y="830551"/>
                    <a:pt x="2202872" y="696624"/>
                  </a:cubicBezTo>
                  <a:cubicBezTo>
                    <a:pt x="2299854" y="562697"/>
                    <a:pt x="2343727" y="468024"/>
                    <a:pt x="2396836" y="405679"/>
                  </a:cubicBezTo>
                  <a:cubicBezTo>
                    <a:pt x="2449945" y="343333"/>
                    <a:pt x="2473036" y="334096"/>
                    <a:pt x="2521527" y="322551"/>
                  </a:cubicBezTo>
                  <a:cubicBezTo>
                    <a:pt x="2570018" y="311006"/>
                    <a:pt x="2632364" y="294842"/>
                    <a:pt x="2687782" y="336406"/>
                  </a:cubicBezTo>
                  <a:cubicBezTo>
                    <a:pt x="2743200" y="377970"/>
                    <a:pt x="2800927" y="486497"/>
                    <a:pt x="2854036" y="571933"/>
                  </a:cubicBezTo>
                  <a:cubicBezTo>
                    <a:pt x="2907145" y="657369"/>
                    <a:pt x="2955636" y="777442"/>
                    <a:pt x="3006436" y="849024"/>
                  </a:cubicBezTo>
                  <a:cubicBezTo>
                    <a:pt x="3057236" y="920606"/>
                    <a:pt x="3075709" y="962169"/>
                    <a:pt x="3158836" y="1001424"/>
                  </a:cubicBezTo>
                  <a:cubicBezTo>
                    <a:pt x="3241963" y="1040678"/>
                    <a:pt x="3426691" y="1070696"/>
                    <a:pt x="3505200" y="1084551"/>
                  </a:cubicBezTo>
                  <a:cubicBezTo>
                    <a:pt x="3583709" y="1098405"/>
                    <a:pt x="3629891" y="1084551"/>
                    <a:pt x="3629891" y="1084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p:nvPr/>
          </p:nvCxnSpPr>
          <p:spPr>
            <a:xfrm>
              <a:off x="857814" y="4684713"/>
              <a:ext cx="0" cy="29498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Freeform 16"/>
          <p:cNvSpPr/>
          <p:nvPr/>
        </p:nvSpPr>
        <p:spPr>
          <a:xfrm>
            <a:off x="1343143" y="2375150"/>
            <a:ext cx="1359911" cy="824490"/>
          </a:xfrm>
          <a:custGeom>
            <a:avLst/>
            <a:gdLst>
              <a:gd name="connsiteX0" fmla="*/ 0 w 3879272"/>
              <a:gd name="connsiteY0" fmla="*/ 3999 h 2731757"/>
              <a:gd name="connsiteX1" fmla="*/ 526472 w 3879272"/>
              <a:gd name="connsiteY1" fmla="*/ 3999 h 2731757"/>
              <a:gd name="connsiteX2" fmla="*/ 748145 w 3879272"/>
              <a:gd name="connsiteY2" fmla="*/ 45562 h 2731757"/>
              <a:gd name="connsiteX3" fmla="*/ 900545 w 3879272"/>
              <a:gd name="connsiteY3" fmla="*/ 156399 h 2731757"/>
              <a:gd name="connsiteX4" fmla="*/ 1108363 w 3879272"/>
              <a:gd name="connsiteY4" fmla="*/ 433490 h 2731757"/>
              <a:gd name="connsiteX5" fmla="*/ 1316182 w 3879272"/>
              <a:gd name="connsiteY5" fmla="*/ 959962 h 2731757"/>
              <a:gd name="connsiteX6" fmla="*/ 1565563 w 3879272"/>
              <a:gd name="connsiteY6" fmla="*/ 1749672 h 2731757"/>
              <a:gd name="connsiteX7" fmla="*/ 1759527 w 3879272"/>
              <a:gd name="connsiteY7" fmla="*/ 2414690 h 2731757"/>
              <a:gd name="connsiteX8" fmla="*/ 1828800 w 3879272"/>
              <a:gd name="connsiteY8" fmla="*/ 2664072 h 2731757"/>
              <a:gd name="connsiteX9" fmla="*/ 1884218 w 3879272"/>
              <a:gd name="connsiteY9" fmla="*/ 2608653 h 2731757"/>
              <a:gd name="connsiteX10" fmla="*/ 1953491 w 3879272"/>
              <a:gd name="connsiteY10" fmla="*/ 2677926 h 2731757"/>
              <a:gd name="connsiteX11" fmla="*/ 2189018 w 3879272"/>
              <a:gd name="connsiteY11" fmla="*/ 1694253 h 2731757"/>
              <a:gd name="connsiteX12" fmla="*/ 2632363 w 3879272"/>
              <a:gd name="connsiteY12" fmla="*/ 294944 h 2731757"/>
              <a:gd name="connsiteX13" fmla="*/ 2895600 w 3879272"/>
              <a:gd name="connsiteY13" fmla="*/ 100981 h 2731757"/>
              <a:gd name="connsiteX14" fmla="*/ 3241963 w 3879272"/>
              <a:gd name="connsiteY14" fmla="*/ 17853 h 2731757"/>
              <a:gd name="connsiteX15" fmla="*/ 3463636 w 3879272"/>
              <a:gd name="connsiteY15" fmla="*/ 73272 h 2731757"/>
              <a:gd name="connsiteX16" fmla="*/ 3879272 w 3879272"/>
              <a:gd name="connsiteY16" fmla="*/ 87126 h 27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2" h="2731757">
                <a:moveTo>
                  <a:pt x="0" y="3999"/>
                </a:moveTo>
                <a:cubicBezTo>
                  <a:pt x="200890" y="535"/>
                  <a:pt x="401781" y="-2928"/>
                  <a:pt x="526472" y="3999"/>
                </a:cubicBezTo>
                <a:cubicBezTo>
                  <a:pt x="651163" y="10926"/>
                  <a:pt x="685800" y="20162"/>
                  <a:pt x="748145" y="45562"/>
                </a:cubicBezTo>
                <a:cubicBezTo>
                  <a:pt x="810490" y="70962"/>
                  <a:pt x="840509" y="91744"/>
                  <a:pt x="900545" y="156399"/>
                </a:cubicBezTo>
                <a:cubicBezTo>
                  <a:pt x="960581" y="221054"/>
                  <a:pt x="1039090" y="299563"/>
                  <a:pt x="1108363" y="433490"/>
                </a:cubicBezTo>
                <a:cubicBezTo>
                  <a:pt x="1177636" y="567417"/>
                  <a:pt x="1239982" y="740598"/>
                  <a:pt x="1316182" y="959962"/>
                </a:cubicBezTo>
                <a:cubicBezTo>
                  <a:pt x="1392382" y="1179326"/>
                  <a:pt x="1491672" y="1507217"/>
                  <a:pt x="1565563" y="1749672"/>
                </a:cubicBezTo>
                <a:cubicBezTo>
                  <a:pt x="1639454" y="1992127"/>
                  <a:pt x="1715654" y="2262290"/>
                  <a:pt x="1759527" y="2414690"/>
                </a:cubicBezTo>
                <a:cubicBezTo>
                  <a:pt x="1803400" y="2567090"/>
                  <a:pt x="1808018" y="2631745"/>
                  <a:pt x="1828800" y="2664072"/>
                </a:cubicBezTo>
                <a:cubicBezTo>
                  <a:pt x="1849582" y="2696399"/>
                  <a:pt x="1863436" y="2606344"/>
                  <a:pt x="1884218" y="2608653"/>
                </a:cubicBezTo>
                <a:cubicBezTo>
                  <a:pt x="1905000" y="2610962"/>
                  <a:pt x="1902691" y="2830326"/>
                  <a:pt x="1953491" y="2677926"/>
                </a:cubicBezTo>
                <a:cubicBezTo>
                  <a:pt x="2004291" y="2525526"/>
                  <a:pt x="2075873" y="2091417"/>
                  <a:pt x="2189018" y="1694253"/>
                </a:cubicBezTo>
                <a:cubicBezTo>
                  <a:pt x="2302163" y="1297089"/>
                  <a:pt x="2514599" y="560489"/>
                  <a:pt x="2632363" y="294944"/>
                </a:cubicBezTo>
                <a:cubicBezTo>
                  <a:pt x="2750127" y="29399"/>
                  <a:pt x="2794000" y="147163"/>
                  <a:pt x="2895600" y="100981"/>
                </a:cubicBezTo>
                <a:cubicBezTo>
                  <a:pt x="2997200" y="54799"/>
                  <a:pt x="3147290" y="22471"/>
                  <a:pt x="3241963" y="17853"/>
                </a:cubicBezTo>
                <a:cubicBezTo>
                  <a:pt x="3336636" y="13235"/>
                  <a:pt x="3357418" y="61727"/>
                  <a:pt x="3463636" y="73272"/>
                </a:cubicBezTo>
                <a:cubicBezTo>
                  <a:pt x="3569854" y="84817"/>
                  <a:pt x="3879272" y="87126"/>
                  <a:pt x="3879272" y="87126"/>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8" name="Picture 17"/>
          <p:cNvPicPr>
            <a:picLocks noChangeAspect="1"/>
          </p:cNvPicPr>
          <p:nvPr/>
        </p:nvPicPr>
        <p:blipFill rotWithShape="1">
          <a:blip r:embed="rId3"/>
          <a:srcRect l="60068" t="52456" r="35529" b="41563"/>
          <a:stretch/>
        </p:blipFill>
        <p:spPr>
          <a:xfrm>
            <a:off x="6584211" y="3913674"/>
            <a:ext cx="755579" cy="641555"/>
          </a:xfrm>
          <a:prstGeom prst="rect">
            <a:avLst/>
          </a:prstGeom>
        </p:spPr>
      </p:pic>
      <p:sp>
        <p:nvSpPr>
          <p:cNvPr id="19" name="TextBox 18"/>
          <p:cNvSpPr txBox="1"/>
          <p:nvPr/>
        </p:nvSpPr>
        <p:spPr>
          <a:xfrm>
            <a:off x="1206530" y="1727689"/>
            <a:ext cx="1527705" cy="600164"/>
          </a:xfrm>
          <a:prstGeom prst="rect">
            <a:avLst/>
          </a:prstGeom>
          <a:noFill/>
        </p:spPr>
        <p:txBody>
          <a:bodyPr wrap="square" rtlCol="0">
            <a:spAutoFit/>
          </a:bodyPr>
          <a:lstStyle/>
          <a:p>
            <a:pPr algn="ctr"/>
            <a:r>
              <a:rPr lang="en-US" sz="1650" b="1" dirty="0">
                <a:solidFill>
                  <a:srgbClr val="002060"/>
                </a:solidFill>
              </a:rPr>
              <a:t>Intrinsic LBBB activation</a:t>
            </a:r>
          </a:p>
        </p:txBody>
      </p:sp>
      <p:sp>
        <p:nvSpPr>
          <p:cNvPr id="24" name="Rectangle 23"/>
          <p:cNvSpPr/>
          <p:nvPr/>
        </p:nvSpPr>
        <p:spPr>
          <a:xfrm>
            <a:off x="1208086" y="1611681"/>
            <a:ext cx="1647000" cy="1886789"/>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5" name="Rectangle 24"/>
          <p:cNvSpPr/>
          <p:nvPr/>
        </p:nvSpPr>
        <p:spPr>
          <a:xfrm>
            <a:off x="2851282" y="3498469"/>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6" name="Rectangle 25"/>
          <p:cNvSpPr/>
          <p:nvPr/>
        </p:nvSpPr>
        <p:spPr>
          <a:xfrm>
            <a:off x="1224859" y="1619427"/>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7" name="Rectangle 26"/>
          <p:cNvSpPr/>
          <p:nvPr/>
        </p:nvSpPr>
        <p:spPr>
          <a:xfrm>
            <a:off x="2871554" y="1611680"/>
            <a:ext cx="1647000" cy="1886790"/>
          </a:xfrm>
          <a:prstGeom prst="rect">
            <a:avLst/>
          </a:prstGeom>
          <a:solidFill>
            <a:srgbClr val="01BEC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 name="Rectangle 1"/>
          <p:cNvSpPr/>
          <p:nvPr/>
        </p:nvSpPr>
        <p:spPr>
          <a:xfrm>
            <a:off x="7226711" y="4324964"/>
            <a:ext cx="113080" cy="11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6584211" y="1397977"/>
            <a:ext cx="1007948" cy="2170775"/>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28860024"/>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166" t="23333" r="40147" b="8666"/>
          <a:stretch/>
        </p:blipFill>
        <p:spPr>
          <a:xfrm>
            <a:off x="4623504" y="1727688"/>
            <a:ext cx="3282646" cy="3429000"/>
          </a:xfrm>
          <a:prstGeom prst="rect">
            <a:avLst/>
          </a:prstGeom>
        </p:spPr>
      </p:pic>
      <p:sp>
        <p:nvSpPr>
          <p:cNvPr id="7" name="TextBox 6"/>
          <p:cNvSpPr txBox="1"/>
          <p:nvPr/>
        </p:nvSpPr>
        <p:spPr>
          <a:xfrm>
            <a:off x="2864471" y="3598749"/>
            <a:ext cx="1771650" cy="600164"/>
          </a:xfrm>
          <a:prstGeom prst="rect">
            <a:avLst/>
          </a:prstGeom>
          <a:noFill/>
        </p:spPr>
        <p:txBody>
          <a:bodyPr wrap="square" rtlCol="0">
            <a:spAutoFit/>
          </a:bodyPr>
          <a:lstStyle/>
          <a:p>
            <a:pPr algn="ctr"/>
            <a:r>
              <a:rPr lang="en-US" sz="1650" b="1" dirty="0">
                <a:solidFill>
                  <a:srgbClr val="F9776C"/>
                </a:solidFill>
              </a:rPr>
              <a:t>Biventricular Pacing</a:t>
            </a:r>
          </a:p>
        </p:txBody>
      </p:sp>
      <p:sp>
        <p:nvSpPr>
          <p:cNvPr id="8" name="TextBox 7"/>
          <p:cNvSpPr txBox="1"/>
          <p:nvPr/>
        </p:nvSpPr>
        <p:spPr>
          <a:xfrm>
            <a:off x="3092642" y="1775974"/>
            <a:ext cx="1110476" cy="600164"/>
          </a:xfrm>
          <a:prstGeom prst="rect">
            <a:avLst/>
          </a:prstGeom>
          <a:noFill/>
        </p:spPr>
        <p:txBody>
          <a:bodyPr wrap="square" rtlCol="0">
            <a:spAutoFit/>
          </a:bodyPr>
          <a:lstStyle/>
          <a:p>
            <a:pPr algn="ctr"/>
            <a:r>
              <a:rPr lang="en-US" sz="1650" b="1" dirty="0">
                <a:solidFill>
                  <a:srgbClr val="01BDC3"/>
                </a:solidFill>
              </a:rPr>
              <a:t>His bundle</a:t>
            </a:r>
          </a:p>
          <a:p>
            <a:pPr algn="ctr"/>
            <a:r>
              <a:rPr lang="en-US" sz="1650" b="1" dirty="0">
                <a:solidFill>
                  <a:srgbClr val="01BDC3"/>
                </a:solidFill>
              </a:rPr>
              <a:t>Pacing</a:t>
            </a:r>
          </a:p>
        </p:txBody>
      </p:sp>
      <p:grpSp>
        <p:nvGrpSpPr>
          <p:cNvPr id="3" name="Group 2"/>
          <p:cNvGrpSpPr/>
          <p:nvPr/>
        </p:nvGrpSpPr>
        <p:grpSpPr>
          <a:xfrm>
            <a:off x="3358446" y="2353054"/>
            <a:ext cx="578868" cy="945000"/>
            <a:chOff x="693305" y="2431661"/>
            <a:chExt cx="771824" cy="1260000"/>
          </a:xfrm>
        </p:grpSpPr>
        <p:sp>
          <p:nvSpPr>
            <p:cNvPr id="13" name="Freeform 12"/>
            <p:cNvSpPr/>
            <p:nvPr/>
          </p:nvSpPr>
          <p:spPr>
            <a:xfrm>
              <a:off x="693305" y="2431661"/>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4" name="Straight Connector 13"/>
            <p:cNvCxnSpPr/>
            <p:nvPr/>
          </p:nvCxnSpPr>
          <p:spPr>
            <a:xfrm>
              <a:off x="764579" y="2431661"/>
              <a:ext cx="0" cy="2693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213145" y="4152449"/>
            <a:ext cx="1114691" cy="945000"/>
            <a:chOff x="693305" y="4381440"/>
            <a:chExt cx="1486255" cy="1260000"/>
          </a:xfrm>
        </p:grpSpPr>
        <p:sp>
          <p:nvSpPr>
            <p:cNvPr id="15" name="Freeform 14"/>
            <p:cNvSpPr/>
            <p:nvPr/>
          </p:nvSpPr>
          <p:spPr>
            <a:xfrm>
              <a:off x="693305" y="4381440"/>
              <a:ext cx="1486255" cy="1260000"/>
            </a:xfrm>
            <a:custGeom>
              <a:avLst/>
              <a:gdLst>
                <a:gd name="connsiteX0" fmla="*/ 0 w 3629891"/>
                <a:gd name="connsiteY0" fmla="*/ 1112260 h 3077308"/>
                <a:gd name="connsiteX1" fmla="*/ 332509 w 3629891"/>
                <a:gd name="connsiteY1" fmla="*/ 1181533 h 3077308"/>
                <a:gd name="connsiteX2" fmla="*/ 443345 w 3629891"/>
                <a:gd name="connsiteY2" fmla="*/ 1112260 h 3077308"/>
                <a:gd name="connsiteX3" fmla="*/ 512618 w 3629891"/>
                <a:gd name="connsiteY3" fmla="*/ 1056842 h 3077308"/>
                <a:gd name="connsiteX4" fmla="*/ 637309 w 3629891"/>
                <a:gd name="connsiteY4" fmla="*/ 641206 h 3077308"/>
                <a:gd name="connsiteX5" fmla="*/ 748145 w 3629891"/>
                <a:gd name="connsiteY5" fmla="*/ 128588 h 3077308"/>
                <a:gd name="connsiteX6" fmla="*/ 803563 w 3629891"/>
                <a:gd name="connsiteY6" fmla="*/ 17751 h 3077308"/>
                <a:gd name="connsiteX7" fmla="*/ 886691 w 3629891"/>
                <a:gd name="connsiteY7" fmla="*/ 419533 h 3077308"/>
                <a:gd name="connsiteX8" fmla="*/ 928254 w 3629891"/>
                <a:gd name="connsiteY8" fmla="*/ 1001424 h 3077308"/>
                <a:gd name="connsiteX9" fmla="*/ 997527 w 3629891"/>
                <a:gd name="connsiteY9" fmla="*/ 1721860 h 3077308"/>
                <a:gd name="connsiteX10" fmla="*/ 1080654 w 3629891"/>
                <a:gd name="connsiteY10" fmla="*/ 2109788 h 3077308"/>
                <a:gd name="connsiteX11" fmla="*/ 1371600 w 3629891"/>
                <a:gd name="connsiteY11" fmla="*/ 2982624 h 3077308"/>
                <a:gd name="connsiteX12" fmla="*/ 1482436 w 3629891"/>
                <a:gd name="connsiteY12" fmla="*/ 3024188 h 3077308"/>
                <a:gd name="connsiteX13" fmla="*/ 1593272 w 3629891"/>
                <a:gd name="connsiteY13" fmla="*/ 2719388 h 3077308"/>
                <a:gd name="connsiteX14" fmla="*/ 1814945 w 3629891"/>
                <a:gd name="connsiteY14" fmla="*/ 1209242 h 3077308"/>
                <a:gd name="connsiteX15" fmla="*/ 2202872 w 3629891"/>
                <a:gd name="connsiteY15" fmla="*/ 696624 h 3077308"/>
                <a:gd name="connsiteX16" fmla="*/ 2396836 w 3629891"/>
                <a:gd name="connsiteY16" fmla="*/ 405679 h 3077308"/>
                <a:gd name="connsiteX17" fmla="*/ 2521527 w 3629891"/>
                <a:gd name="connsiteY17" fmla="*/ 322551 h 3077308"/>
                <a:gd name="connsiteX18" fmla="*/ 2687782 w 3629891"/>
                <a:gd name="connsiteY18" fmla="*/ 336406 h 3077308"/>
                <a:gd name="connsiteX19" fmla="*/ 2854036 w 3629891"/>
                <a:gd name="connsiteY19" fmla="*/ 571933 h 3077308"/>
                <a:gd name="connsiteX20" fmla="*/ 3006436 w 3629891"/>
                <a:gd name="connsiteY20" fmla="*/ 849024 h 3077308"/>
                <a:gd name="connsiteX21" fmla="*/ 3158836 w 3629891"/>
                <a:gd name="connsiteY21" fmla="*/ 1001424 h 3077308"/>
                <a:gd name="connsiteX22" fmla="*/ 3505200 w 3629891"/>
                <a:gd name="connsiteY22" fmla="*/ 1084551 h 3077308"/>
                <a:gd name="connsiteX23" fmla="*/ 3629891 w 3629891"/>
                <a:gd name="connsiteY23" fmla="*/ 1084551 h 307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891" h="3077308">
                  <a:moveTo>
                    <a:pt x="0" y="1112260"/>
                  </a:moveTo>
                  <a:cubicBezTo>
                    <a:pt x="129309" y="1146896"/>
                    <a:pt x="258618" y="1181533"/>
                    <a:pt x="332509" y="1181533"/>
                  </a:cubicBezTo>
                  <a:cubicBezTo>
                    <a:pt x="406400" y="1181533"/>
                    <a:pt x="413327" y="1133042"/>
                    <a:pt x="443345" y="1112260"/>
                  </a:cubicBezTo>
                  <a:cubicBezTo>
                    <a:pt x="473363" y="1091478"/>
                    <a:pt x="480291" y="1135351"/>
                    <a:pt x="512618" y="1056842"/>
                  </a:cubicBezTo>
                  <a:cubicBezTo>
                    <a:pt x="544945" y="978333"/>
                    <a:pt x="598055" y="795915"/>
                    <a:pt x="637309" y="641206"/>
                  </a:cubicBezTo>
                  <a:cubicBezTo>
                    <a:pt x="676563" y="486497"/>
                    <a:pt x="720436" y="232497"/>
                    <a:pt x="748145" y="128588"/>
                  </a:cubicBezTo>
                  <a:cubicBezTo>
                    <a:pt x="775854" y="24679"/>
                    <a:pt x="780472" y="-30740"/>
                    <a:pt x="803563" y="17751"/>
                  </a:cubicBezTo>
                  <a:cubicBezTo>
                    <a:pt x="826654" y="66242"/>
                    <a:pt x="865909" y="255588"/>
                    <a:pt x="886691" y="419533"/>
                  </a:cubicBezTo>
                  <a:cubicBezTo>
                    <a:pt x="907473" y="583478"/>
                    <a:pt x="909781" y="784370"/>
                    <a:pt x="928254" y="1001424"/>
                  </a:cubicBezTo>
                  <a:cubicBezTo>
                    <a:pt x="946727" y="1218478"/>
                    <a:pt x="972127" y="1537133"/>
                    <a:pt x="997527" y="1721860"/>
                  </a:cubicBezTo>
                  <a:cubicBezTo>
                    <a:pt x="1022927" y="1906587"/>
                    <a:pt x="1018309" y="1899661"/>
                    <a:pt x="1080654" y="2109788"/>
                  </a:cubicBezTo>
                  <a:cubicBezTo>
                    <a:pt x="1143000" y="2319915"/>
                    <a:pt x="1304636" y="2830224"/>
                    <a:pt x="1371600" y="2982624"/>
                  </a:cubicBezTo>
                  <a:cubicBezTo>
                    <a:pt x="1438564" y="3135024"/>
                    <a:pt x="1445491" y="3068061"/>
                    <a:pt x="1482436" y="3024188"/>
                  </a:cubicBezTo>
                  <a:cubicBezTo>
                    <a:pt x="1519381" y="2980315"/>
                    <a:pt x="1537854" y="3021879"/>
                    <a:pt x="1593272" y="2719388"/>
                  </a:cubicBezTo>
                  <a:cubicBezTo>
                    <a:pt x="1648690" y="2416897"/>
                    <a:pt x="1713345" y="1546369"/>
                    <a:pt x="1814945" y="1209242"/>
                  </a:cubicBezTo>
                  <a:cubicBezTo>
                    <a:pt x="1916545" y="872115"/>
                    <a:pt x="2105890" y="830551"/>
                    <a:pt x="2202872" y="696624"/>
                  </a:cubicBezTo>
                  <a:cubicBezTo>
                    <a:pt x="2299854" y="562697"/>
                    <a:pt x="2343727" y="468024"/>
                    <a:pt x="2396836" y="405679"/>
                  </a:cubicBezTo>
                  <a:cubicBezTo>
                    <a:pt x="2449945" y="343333"/>
                    <a:pt x="2473036" y="334096"/>
                    <a:pt x="2521527" y="322551"/>
                  </a:cubicBezTo>
                  <a:cubicBezTo>
                    <a:pt x="2570018" y="311006"/>
                    <a:pt x="2632364" y="294842"/>
                    <a:pt x="2687782" y="336406"/>
                  </a:cubicBezTo>
                  <a:cubicBezTo>
                    <a:pt x="2743200" y="377970"/>
                    <a:pt x="2800927" y="486497"/>
                    <a:pt x="2854036" y="571933"/>
                  </a:cubicBezTo>
                  <a:cubicBezTo>
                    <a:pt x="2907145" y="657369"/>
                    <a:pt x="2955636" y="777442"/>
                    <a:pt x="3006436" y="849024"/>
                  </a:cubicBezTo>
                  <a:cubicBezTo>
                    <a:pt x="3057236" y="920606"/>
                    <a:pt x="3075709" y="962169"/>
                    <a:pt x="3158836" y="1001424"/>
                  </a:cubicBezTo>
                  <a:cubicBezTo>
                    <a:pt x="3241963" y="1040678"/>
                    <a:pt x="3426691" y="1070696"/>
                    <a:pt x="3505200" y="1084551"/>
                  </a:cubicBezTo>
                  <a:cubicBezTo>
                    <a:pt x="3583709" y="1098405"/>
                    <a:pt x="3629891" y="1084551"/>
                    <a:pt x="3629891" y="1084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p:nvPr/>
          </p:nvCxnSpPr>
          <p:spPr>
            <a:xfrm>
              <a:off x="857814" y="4684713"/>
              <a:ext cx="0" cy="29498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Freeform 16"/>
          <p:cNvSpPr/>
          <p:nvPr/>
        </p:nvSpPr>
        <p:spPr>
          <a:xfrm>
            <a:off x="1343143" y="2375150"/>
            <a:ext cx="1359911" cy="824490"/>
          </a:xfrm>
          <a:custGeom>
            <a:avLst/>
            <a:gdLst>
              <a:gd name="connsiteX0" fmla="*/ 0 w 3879272"/>
              <a:gd name="connsiteY0" fmla="*/ 3999 h 2731757"/>
              <a:gd name="connsiteX1" fmla="*/ 526472 w 3879272"/>
              <a:gd name="connsiteY1" fmla="*/ 3999 h 2731757"/>
              <a:gd name="connsiteX2" fmla="*/ 748145 w 3879272"/>
              <a:gd name="connsiteY2" fmla="*/ 45562 h 2731757"/>
              <a:gd name="connsiteX3" fmla="*/ 900545 w 3879272"/>
              <a:gd name="connsiteY3" fmla="*/ 156399 h 2731757"/>
              <a:gd name="connsiteX4" fmla="*/ 1108363 w 3879272"/>
              <a:gd name="connsiteY4" fmla="*/ 433490 h 2731757"/>
              <a:gd name="connsiteX5" fmla="*/ 1316182 w 3879272"/>
              <a:gd name="connsiteY5" fmla="*/ 959962 h 2731757"/>
              <a:gd name="connsiteX6" fmla="*/ 1565563 w 3879272"/>
              <a:gd name="connsiteY6" fmla="*/ 1749672 h 2731757"/>
              <a:gd name="connsiteX7" fmla="*/ 1759527 w 3879272"/>
              <a:gd name="connsiteY7" fmla="*/ 2414690 h 2731757"/>
              <a:gd name="connsiteX8" fmla="*/ 1828800 w 3879272"/>
              <a:gd name="connsiteY8" fmla="*/ 2664072 h 2731757"/>
              <a:gd name="connsiteX9" fmla="*/ 1884218 w 3879272"/>
              <a:gd name="connsiteY9" fmla="*/ 2608653 h 2731757"/>
              <a:gd name="connsiteX10" fmla="*/ 1953491 w 3879272"/>
              <a:gd name="connsiteY10" fmla="*/ 2677926 h 2731757"/>
              <a:gd name="connsiteX11" fmla="*/ 2189018 w 3879272"/>
              <a:gd name="connsiteY11" fmla="*/ 1694253 h 2731757"/>
              <a:gd name="connsiteX12" fmla="*/ 2632363 w 3879272"/>
              <a:gd name="connsiteY12" fmla="*/ 294944 h 2731757"/>
              <a:gd name="connsiteX13" fmla="*/ 2895600 w 3879272"/>
              <a:gd name="connsiteY13" fmla="*/ 100981 h 2731757"/>
              <a:gd name="connsiteX14" fmla="*/ 3241963 w 3879272"/>
              <a:gd name="connsiteY14" fmla="*/ 17853 h 2731757"/>
              <a:gd name="connsiteX15" fmla="*/ 3463636 w 3879272"/>
              <a:gd name="connsiteY15" fmla="*/ 73272 h 2731757"/>
              <a:gd name="connsiteX16" fmla="*/ 3879272 w 3879272"/>
              <a:gd name="connsiteY16" fmla="*/ 87126 h 27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2" h="2731757">
                <a:moveTo>
                  <a:pt x="0" y="3999"/>
                </a:moveTo>
                <a:cubicBezTo>
                  <a:pt x="200890" y="535"/>
                  <a:pt x="401781" y="-2928"/>
                  <a:pt x="526472" y="3999"/>
                </a:cubicBezTo>
                <a:cubicBezTo>
                  <a:pt x="651163" y="10926"/>
                  <a:pt x="685800" y="20162"/>
                  <a:pt x="748145" y="45562"/>
                </a:cubicBezTo>
                <a:cubicBezTo>
                  <a:pt x="810490" y="70962"/>
                  <a:pt x="840509" y="91744"/>
                  <a:pt x="900545" y="156399"/>
                </a:cubicBezTo>
                <a:cubicBezTo>
                  <a:pt x="960581" y="221054"/>
                  <a:pt x="1039090" y="299563"/>
                  <a:pt x="1108363" y="433490"/>
                </a:cubicBezTo>
                <a:cubicBezTo>
                  <a:pt x="1177636" y="567417"/>
                  <a:pt x="1239982" y="740598"/>
                  <a:pt x="1316182" y="959962"/>
                </a:cubicBezTo>
                <a:cubicBezTo>
                  <a:pt x="1392382" y="1179326"/>
                  <a:pt x="1491672" y="1507217"/>
                  <a:pt x="1565563" y="1749672"/>
                </a:cubicBezTo>
                <a:cubicBezTo>
                  <a:pt x="1639454" y="1992127"/>
                  <a:pt x="1715654" y="2262290"/>
                  <a:pt x="1759527" y="2414690"/>
                </a:cubicBezTo>
                <a:cubicBezTo>
                  <a:pt x="1803400" y="2567090"/>
                  <a:pt x="1808018" y="2631745"/>
                  <a:pt x="1828800" y="2664072"/>
                </a:cubicBezTo>
                <a:cubicBezTo>
                  <a:pt x="1849582" y="2696399"/>
                  <a:pt x="1863436" y="2606344"/>
                  <a:pt x="1884218" y="2608653"/>
                </a:cubicBezTo>
                <a:cubicBezTo>
                  <a:pt x="1905000" y="2610962"/>
                  <a:pt x="1902691" y="2830326"/>
                  <a:pt x="1953491" y="2677926"/>
                </a:cubicBezTo>
                <a:cubicBezTo>
                  <a:pt x="2004291" y="2525526"/>
                  <a:pt x="2075873" y="2091417"/>
                  <a:pt x="2189018" y="1694253"/>
                </a:cubicBezTo>
                <a:cubicBezTo>
                  <a:pt x="2302163" y="1297089"/>
                  <a:pt x="2514599" y="560489"/>
                  <a:pt x="2632363" y="294944"/>
                </a:cubicBezTo>
                <a:cubicBezTo>
                  <a:pt x="2750127" y="29399"/>
                  <a:pt x="2794000" y="147163"/>
                  <a:pt x="2895600" y="100981"/>
                </a:cubicBezTo>
                <a:cubicBezTo>
                  <a:pt x="2997200" y="54799"/>
                  <a:pt x="3147290" y="22471"/>
                  <a:pt x="3241963" y="17853"/>
                </a:cubicBezTo>
                <a:cubicBezTo>
                  <a:pt x="3336636" y="13235"/>
                  <a:pt x="3357418" y="61727"/>
                  <a:pt x="3463636" y="73272"/>
                </a:cubicBezTo>
                <a:cubicBezTo>
                  <a:pt x="3569854" y="84817"/>
                  <a:pt x="3879272" y="87126"/>
                  <a:pt x="3879272" y="87126"/>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8" name="Picture 17"/>
          <p:cNvPicPr>
            <a:picLocks noChangeAspect="1"/>
          </p:cNvPicPr>
          <p:nvPr/>
        </p:nvPicPr>
        <p:blipFill rotWithShape="1">
          <a:blip r:embed="rId3"/>
          <a:srcRect l="60068" t="52456" r="35529" b="41563"/>
          <a:stretch/>
        </p:blipFill>
        <p:spPr>
          <a:xfrm>
            <a:off x="6584211" y="3913674"/>
            <a:ext cx="755579" cy="641555"/>
          </a:xfrm>
          <a:prstGeom prst="rect">
            <a:avLst/>
          </a:prstGeom>
        </p:spPr>
      </p:pic>
      <p:sp>
        <p:nvSpPr>
          <p:cNvPr id="19" name="TextBox 18"/>
          <p:cNvSpPr txBox="1"/>
          <p:nvPr/>
        </p:nvSpPr>
        <p:spPr>
          <a:xfrm>
            <a:off x="1206530" y="1727689"/>
            <a:ext cx="1527705" cy="600164"/>
          </a:xfrm>
          <a:prstGeom prst="rect">
            <a:avLst/>
          </a:prstGeom>
          <a:noFill/>
        </p:spPr>
        <p:txBody>
          <a:bodyPr wrap="square" rtlCol="0">
            <a:spAutoFit/>
          </a:bodyPr>
          <a:lstStyle/>
          <a:p>
            <a:pPr algn="ctr"/>
            <a:r>
              <a:rPr lang="en-US" sz="1650" b="1" dirty="0">
                <a:solidFill>
                  <a:srgbClr val="002060"/>
                </a:solidFill>
              </a:rPr>
              <a:t>Intrinsic LBBB activation</a:t>
            </a:r>
          </a:p>
        </p:txBody>
      </p:sp>
      <p:sp>
        <p:nvSpPr>
          <p:cNvPr id="21" name="TextBox 20"/>
          <p:cNvSpPr txBox="1"/>
          <p:nvPr/>
        </p:nvSpPr>
        <p:spPr>
          <a:xfrm>
            <a:off x="6229350" y="2860570"/>
            <a:ext cx="1771650" cy="346249"/>
          </a:xfrm>
          <a:prstGeom prst="rect">
            <a:avLst/>
          </a:prstGeom>
          <a:noFill/>
        </p:spPr>
        <p:txBody>
          <a:bodyPr wrap="square" rtlCol="0">
            <a:spAutoFit/>
          </a:bodyPr>
          <a:lstStyle/>
          <a:p>
            <a:pPr algn="ctr"/>
            <a:r>
              <a:rPr lang="en-US" sz="1650" b="1">
                <a:solidFill>
                  <a:srgbClr val="F9776C"/>
                </a:solidFill>
              </a:rPr>
              <a:t>3mmHg</a:t>
            </a:r>
            <a:endParaRPr lang="en-US" sz="1650" b="1" dirty="0">
              <a:solidFill>
                <a:srgbClr val="F9776C"/>
              </a:solidFill>
            </a:endParaRPr>
          </a:p>
        </p:txBody>
      </p:sp>
      <p:sp>
        <p:nvSpPr>
          <p:cNvPr id="22" name="TextBox 21"/>
          <p:cNvSpPr txBox="1"/>
          <p:nvPr/>
        </p:nvSpPr>
        <p:spPr>
          <a:xfrm>
            <a:off x="6544645" y="1138513"/>
            <a:ext cx="1110476" cy="600164"/>
          </a:xfrm>
          <a:prstGeom prst="rect">
            <a:avLst/>
          </a:prstGeom>
          <a:noFill/>
        </p:spPr>
        <p:txBody>
          <a:bodyPr wrap="square" rtlCol="0">
            <a:spAutoFit/>
          </a:bodyPr>
          <a:lstStyle/>
          <a:p>
            <a:pPr algn="ctr"/>
            <a:r>
              <a:rPr lang="en-US" sz="1650" dirty="0"/>
              <a:t>Benefit at OPT AVD</a:t>
            </a:r>
          </a:p>
        </p:txBody>
      </p:sp>
      <p:sp>
        <p:nvSpPr>
          <p:cNvPr id="24" name="Rectangle 23"/>
          <p:cNvSpPr/>
          <p:nvPr/>
        </p:nvSpPr>
        <p:spPr>
          <a:xfrm>
            <a:off x="1208086" y="1611681"/>
            <a:ext cx="1647000" cy="1886789"/>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5" name="Rectangle 24"/>
          <p:cNvSpPr/>
          <p:nvPr/>
        </p:nvSpPr>
        <p:spPr>
          <a:xfrm>
            <a:off x="2851282" y="3498469"/>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6" name="Rectangle 25"/>
          <p:cNvSpPr/>
          <p:nvPr/>
        </p:nvSpPr>
        <p:spPr>
          <a:xfrm>
            <a:off x="1224859" y="1619427"/>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7" name="Rectangle 26"/>
          <p:cNvSpPr/>
          <p:nvPr/>
        </p:nvSpPr>
        <p:spPr>
          <a:xfrm>
            <a:off x="2871554" y="1611680"/>
            <a:ext cx="1647000" cy="1886790"/>
          </a:xfrm>
          <a:prstGeom prst="rect">
            <a:avLst/>
          </a:prstGeom>
          <a:solidFill>
            <a:srgbClr val="01BEC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 name="Rectangle 1"/>
          <p:cNvSpPr/>
          <p:nvPr/>
        </p:nvSpPr>
        <p:spPr>
          <a:xfrm>
            <a:off x="7226711" y="4324964"/>
            <a:ext cx="113080" cy="11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6584211" y="1397977"/>
            <a:ext cx="1007948" cy="2170775"/>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28335981"/>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166" t="23333" r="40147" b="8666"/>
          <a:stretch/>
        </p:blipFill>
        <p:spPr>
          <a:xfrm>
            <a:off x="4623504" y="1727688"/>
            <a:ext cx="3282646" cy="3429000"/>
          </a:xfrm>
          <a:prstGeom prst="rect">
            <a:avLst/>
          </a:prstGeom>
        </p:spPr>
      </p:pic>
      <p:sp>
        <p:nvSpPr>
          <p:cNvPr id="7" name="TextBox 6"/>
          <p:cNvSpPr txBox="1"/>
          <p:nvPr/>
        </p:nvSpPr>
        <p:spPr>
          <a:xfrm>
            <a:off x="2864471" y="3598749"/>
            <a:ext cx="1771650" cy="600164"/>
          </a:xfrm>
          <a:prstGeom prst="rect">
            <a:avLst/>
          </a:prstGeom>
          <a:noFill/>
        </p:spPr>
        <p:txBody>
          <a:bodyPr wrap="square" rtlCol="0">
            <a:spAutoFit/>
          </a:bodyPr>
          <a:lstStyle/>
          <a:p>
            <a:pPr algn="ctr"/>
            <a:r>
              <a:rPr lang="en-US" sz="1650" b="1" dirty="0">
                <a:solidFill>
                  <a:srgbClr val="F9776C"/>
                </a:solidFill>
              </a:rPr>
              <a:t>Biventricular Pacing</a:t>
            </a:r>
          </a:p>
        </p:txBody>
      </p:sp>
      <p:sp>
        <p:nvSpPr>
          <p:cNvPr id="8" name="TextBox 7"/>
          <p:cNvSpPr txBox="1"/>
          <p:nvPr/>
        </p:nvSpPr>
        <p:spPr>
          <a:xfrm>
            <a:off x="3092642" y="1775974"/>
            <a:ext cx="1110476" cy="600164"/>
          </a:xfrm>
          <a:prstGeom prst="rect">
            <a:avLst/>
          </a:prstGeom>
          <a:noFill/>
        </p:spPr>
        <p:txBody>
          <a:bodyPr wrap="square" rtlCol="0">
            <a:spAutoFit/>
          </a:bodyPr>
          <a:lstStyle/>
          <a:p>
            <a:pPr algn="ctr"/>
            <a:r>
              <a:rPr lang="en-US" sz="1650" b="1" dirty="0">
                <a:solidFill>
                  <a:srgbClr val="01BDC3"/>
                </a:solidFill>
              </a:rPr>
              <a:t>His bundle</a:t>
            </a:r>
          </a:p>
          <a:p>
            <a:pPr algn="ctr"/>
            <a:r>
              <a:rPr lang="en-US" sz="1650" b="1" dirty="0">
                <a:solidFill>
                  <a:srgbClr val="01BDC3"/>
                </a:solidFill>
              </a:rPr>
              <a:t>Pacing</a:t>
            </a:r>
          </a:p>
        </p:txBody>
      </p:sp>
      <p:grpSp>
        <p:nvGrpSpPr>
          <p:cNvPr id="3" name="Group 2"/>
          <p:cNvGrpSpPr/>
          <p:nvPr/>
        </p:nvGrpSpPr>
        <p:grpSpPr>
          <a:xfrm>
            <a:off x="3358446" y="2353054"/>
            <a:ext cx="578868" cy="945000"/>
            <a:chOff x="693305" y="2431661"/>
            <a:chExt cx="771824" cy="1260000"/>
          </a:xfrm>
        </p:grpSpPr>
        <p:sp>
          <p:nvSpPr>
            <p:cNvPr id="13" name="Freeform 12"/>
            <p:cNvSpPr/>
            <p:nvPr/>
          </p:nvSpPr>
          <p:spPr>
            <a:xfrm>
              <a:off x="693305" y="2431661"/>
              <a:ext cx="771824" cy="1260000"/>
            </a:xfrm>
            <a:custGeom>
              <a:avLst/>
              <a:gdLst>
                <a:gd name="connsiteX0" fmla="*/ 0 w 2175164"/>
                <a:gd name="connsiteY0" fmla="*/ 295616 h 3370006"/>
                <a:gd name="connsiteX1" fmla="*/ 415637 w 2175164"/>
                <a:gd name="connsiteY1" fmla="*/ 323325 h 3370006"/>
                <a:gd name="connsiteX2" fmla="*/ 692728 w 2175164"/>
                <a:gd name="connsiteY2" fmla="*/ 212489 h 3370006"/>
                <a:gd name="connsiteX3" fmla="*/ 789710 w 2175164"/>
                <a:gd name="connsiteY3" fmla="*/ 295616 h 3370006"/>
                <a:gd name="connsiteX4" fmla="*/ 886691 w 2175164"/>
                <a:gd name="connsiteY4" fmla="*/ 1043762 h 3370006"/>
                <a:gd name="connsiteX5" fmla="*/ 969819 w 2175164"/>
                <a:gd name="connsiteY5" fmla="*/ 1944307 h 3370006"/>
                <a:gd name="connsiteX6" fmla="*/ 1094510 w 2175164"/>
                <a:gd name="connsiteY6" fmla="*/ 2747871 h 3370006"/>
                <a:gd name="connsiteX7" fmla="*/ 1219200 w 2175164"/>
                <a:gd name="connsiteY7" fmla="*/ 3329762 h 3370006"/>
                <a:gd name="connsiteX8" fmla="*/ 1371600 w 2175164"/>
                <a:gd name="connsiteY8" fmla="*/ 1597943 h 3370006"/>
                <a:gd name="connsiteX9" fmla="*/ 1399310 w 2175164"/>
                <a:gd name="connsiteY9" fmla="*/ 960634 h 3370006"/>
                <a:gd name="connsiteX10" fmla="*/ 1496291 w 2175164"/>
                <a:gd name="connsiteY10" fmla="*/ 46234 h 3370006"/>
                <a:gd name="connsiteX11" fmla="*/ 1565564 w 2175164"/>
                <a:gd name="connsiteY11" fmla="*/ 143216 h 3370006"/>
                <a:gd name="connsiteX12" fmla="*/ 1884219 w 2175164"/>
                <a:gd name="connsiteY12" fmla="*/ 212489 h 3370006"/>
                <a:gd name="connsiteX13" fmla="*/ 2175164 w 2175164"/>
                <a:gd name="connsiteY13" fmla="*/ 212489 h 337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164" h="3370006">
                  <a:moveTo>
                    <a:pt x="0" y="295616"/>
                  </a:moveTo>
                  <a:cubicBezTo>
                    <a:pt x="150091" y="316397"/>
                    <a:pt x="300182" y="337179"/>
                    <a:pt x="415637" y="323325"/>
                  </a:cubicBezTo>
                  <a:cubicBezTo>
                    <a:pt x="531092" y="309471"/>
                    <a:pt x="630383" y="217107"/>
                    <a:pt x="692728" y="212489"/>
                  </a:cubicBezTo>
                  <a:cubicBezTo>
                    <a:pt x="755073" y="207871"/>
                    <a:pt x="757383" y="157071"/>
                    <a:pt x="789710" y="295616"/>
                  </a:cubicBezTo>
                  <a:cubicBezTo>
                    <a:pt x="822037" y="434161"/>
                    <a:pt x="856673" y="768980"/>
                    <a:pt x="886691" y="1043762"/>
                  </a:cubicBezTo>
                  <a:cubicBezTo>
                    <a:pt x="916709" y="1318544"/>
                    <a:pt x="935183" y="1660289"/>
                    <a:pt x="969819" y="1944307"/>
                  </a:cubicBezTo>
                  <a:cubicBezTo>
                    <a:pt x="1004456" y="2228325"/>
                    <a:pt x="1052947" y="2516962"/>
                    <a:pt x="1094510" y="2747871"/>
                  </a:cubicBezTo>
                  <a:cubicBezTo>
                    <a:pt x="1136073" y="2978780"/>
                    <a:pt x="1173018" y="3521417"/>
                    <a:pt x="1219200" y="3329762"/>
                  </a:cubicBezTo>
                  <a:cubicBezTo>
                    <a:pt x="1265382" y="3138107"/>
                    <a:pt x="1341582" y="1992798"/>
                    <a:pt x="1371600" y="1597943"/>
                  </a:cubicBezTo>
                  <a:cubicBezTo>
                    <a:pt x="1401618" y="1203088"/>
                    <a:pt x="1378528" y="1219252"/>
                    <a:pt x="1399310" y="960634"/>
                  </a:cubicBezTo>
                  <a:cubicBezTo>
                    <a:pt x="1420092" y="702016"/>
                    <a:pt x="1468582" y="182470"/>
                    <a:pt x="1496291" y="46234"/>
                  </a:cubicBezTo>
                  <a:cubicBezTo>
                    <a:pt x="1524000" y="-90002"/>
                    <a:pt x="1500909" y="115507"/>
                    <a:pt x="1565564" y="143216"/>
                  </a:cubicBezTo>
                  <a:cubicBezTo>
                    <a:pt x="1630219" y="170925"/>
                    <a:pt x="1782619" y="200944"/>
                    <a:pt x="1884219" y="212489"/>
                  </a:cubicBezTo>
                  <a:cubicBezTo>
                    <a:pt x="1985819" y="224034"/>
                    <a:pt x="2175164" y="212489"/>
                    <a:pt x="2175164" y="21248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4" name="Straight Connector 13"/>
            <p:cNvCxnSpPr/>
            <p:nvPr/>
          </p:nvCxnSpPr>
          <p:spPr>
            <a:xfrm>
              <a:off x="764579" y="2431661"/>
              <a:ext cx="0" cy="2693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213145" y="4152449"/>
            <a:ext cx="1114691" cy="945000"/>
            <a:chOff x="693305" y="4381440"/>
            <a:chExt cx="1486255" cy="1260000"/>
          </a:xfrm>
        </p:grpSpPr>
        <p:sp>
          <p:nvSpPr>
            <p:cNvPr id="15" name="Freeform 14"/>
            <p:cNvSpPr/>
            <p:nvPr/>
          </p:nvSpPr>
          <p:spPr>
            <a:xfrm>
              <a:off x="693305" y="4381440"/>
              <a:ext cx="1486255" cy="1260000"/>
            </a:xfrm>
            <a:custGeom>
              <a:avLst/>
              <a:gdLst>
                <a:gd name="connsiteX0" fmla="*/ 0 w 3629891"/>
                <a:gd name="connsiteY0" fmla="*/ 1112260 h 3077308"/>
                <a:gd name="connsiteX1" fmla="*/ 332509 w 3629891"/>
                <a:gd name="connsiteY1" fmla="*/ 1181533 h 3077308"/>
                <a:gd name="connsiteX2" fmla="*/ 443345 w 3629891"/>
                <a:gd name="connsiteY2" fmla="*/ 1112260 h 3077308"/>
                <a:gd name="connsiteX3" fmla="*/ 512618 w 3629891"/>
                <a:gd name="connsiteY3" fmla="*/ 1056842 h 3077308"/>
                <a:gd name="connsiteX4" fmla="*/ 637309 w 3629891"/>
                <a:gd name="connsiteY4" fmla="*/ 641206 h 3077308"/>
                <a:gd name="connsiteX5" fmla="*/ 748145 w 3629891"/>
                <a:gd name="connsiteY5" fmla="*/ 128588 h 3077308"/>
                <a:gd name="connsiteX6" fmla="*/ 803563 w 3629891"/>
                <a:gd name="connsiteY6" fmla="*/ 17751 h 3077308"/>
                <a:gd name="connsiteX7" fmla="*/ 886691 w 3629891"/>
                <a:gd name="connsiteY7" fmla="*/ 419533 h 3077308"/>
                <a:gd name="connsiteX8" fmla="*/ 928254 w 3629891"/>
                <a:gd name="connsiteY8" fmla="*/ 1001424 h 3077308"/>
                <a:gd name="connsiteX9" fmla="*/ 997527 w 3629891"/>
                <a:gd name="connsiteY9" fmla="*/ 1721860 h 3077308"/>
                <a:gd name="connsiteX10" fmla="*/ 1080654 w 3629891"/>
                <a:gd name="connsiteY10" fmla="*/ 2109788 h 3077308"/>
                <a:gd name="connsiteX11" fmla="*/ 1371600 w 3629891"/>
                <a:gd name="connsiteY11" fmla="*/ 2982624 h 3077308"/>
                <a:gd name="connsiteX12" fmla="*/ 1482436 w 3629891"/>
                <a:gd name="connsiteY12" fmla="*/ 3024188 h 3077308"/>
                <a:gd name="connsiteX13" fmla="*/ 1593272 w 3629891"/>
                <a:gd name="connsiteY13" fmla="*/ 2719388 h 3077308"/>
                <a:gd name="connsiteX14" fmla="*/ 1814945 w 3629891"/>
                <a:gd name="connsiteY14" fmla="*/ 1209242 h 3077308"/>
                <a:gd name="connsiteX15" fmla="*/ 2202872 w 3629891"/>
                <a:gd name="connsiteY15" fmla="*/ 696624 h 3077308"/>
                <a:gd name="connsiteX16" fmla="*/ 2396836 w 3629891"/>
                <a:gd name="connsiteY16" fmla="*/ 405679 h 3077308"/>
                <a:gd name="connsiteX17" fmla="*/ 2521527 w 3629891"/>
                <a:gd name="connsiteY17" fmla="*/ 322551 h 3077308"/>
                <a:gd name="connsiteX18" fmla="*/ 2687782 w 3629891"/>
                <a:gd name="connsiteY18" fmla="*/ 336406 h 3077308"/>
                <a:gd name="connsiteX19" fmla="*/ 2854036 w 3629891"/>
                <a:gd name="connsiteY19" fmla="*/ 571933 h 3077308"/>
                <a:gd name="connsiteX20" fmla="*/ 3006436 w 3629891"/>
                <a:gd name="connsiteY20" fmla="*/ 849024 h 3077308"/>
                <a:gd name="connsiteX21" fmla="*/ 3158836 w 3629891"/>
                <a:gd name="connsiteY21" fmla="*/ 1001424 h 3077308"/>
                <a:gd name="connsiteX22" fmla="*/ 3505200 w 3629891"/>
                <a:gd name="connsiteY22" fmla="*/ 1084551 h 3077308"/>
                <a:gd name="connsiteX23" fmla="*/ 3629891 w 3629891"/>
                <a:gd name="connsiteY23" fmla="*/ 1084551 h 307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891" h="3077308">
                  <a:moveTo>
                    <a:pt x="0" y="1112260"/>
                  </a:moveTo>
                  <a:cubicBezTo>
                    <a:pt x="129309" y="1146896"/>
                    <a:pt x="258618" y="1181533"/>
                    <a:pt x="332509" y="1181533"/>
                  </a:cubicBezTo>
                  <a:cubicBezTo>
                    <a:pt x="406400" y="1181533"/>
                    <a:pt x="413327" y="1133042"/>
                    <a:pt x="443345" y="1112260"/>
                  </a:cubicBezTo>
                  <a:cubicBezTo>
                    <a:pt x="473363" y="1091478"/>
                    <a:pt x="480291" y="1135351"/>
                    <a:pt x="512618" y="1056842"/>
                  </a:cubicBezTo>
                  <a:cubicBezTo>
                    <a:pt x="544945" y="978333"/>
                    <a:pt x="598055" y="795915"/>
                    <a:pt x="637309" y="641206"/>
                  </a:cubicBezTo>
                  <a:cubicBezTo>
                    <a:pt x="676563" y="486497"/>
                    <a:pt x="720436" y="232497"/>
                    <a:pt x="748145" y="128588"/>
                  </a:cubicBezTo>
                  <a:cubicBezTo>
                    <a:pt x="775854" y="24679"/>
                    <a:pt x="780472" y="-30740"/>
                    <a:pt x="803563" y="17751"/>
                  </a:cubicBezTo>
                  <a:cubicBezTo>
                    <a:pt x="826654" y="66242"/>
                    <a:pt x="865909" y="255588"/>
                    <a:pt x="886691" y="419533"/>
                  </a:cubicBezTo>
                  <a:cubicBezTo>
                    <a:pt x="907473" y="583478"/>
                    <a:pt x="909781" y="784370"/>
                    <a:pt x="928254" y="1001424"/>
                  </a:cubicBezTo>
                  <a:cubicBezTo>
                    <a:pt x="946727" y="1218478"/>
                    <a:pt x="972127" y="1537133"/>
                    <a:pt x="997527" y="1721860"/>
                  </a:cubicBezTo>
                  <a:cubicBezTo>
                    <a:pt x="1022927" y="1906587"/>
                    <a:pt x="1018309" y="1899661"/>
                    <a:pt x="1080654" y="2109788"/>
                  </a:cubicBezTo>
                  <a:cubicBezTo>
                    <a:pt x="1143000" y="2319915"/>
                    <a:pt x="1304636" y="2830224"/>
                    <a:pt x="1371600" y="2982624"/>
                  </a:cubicBezTo>
                  <a:cubicBezTo>
                    <a:pt x="1438564" y="3135024"/>
                    <a:pt x="1445491" y="3068061"/>
                    <a:pt x="1482436" y="3024188"/>
                  </a:cubicBezTo>
                  <a:cubicBezTo>
                    <a:pt x="1519381" y="2980315"/>
                    <a:pt x="1537854" y="3021879"/>
                    <a:pt x="1593272" y="2719388"/>
                  </a:cubicBezTo>
                  <a:cubicBezTo>
                    <a:pt x="1648690" y="2416897"/>
                    <a:pt x="1713345" y="1546369"/>
                    <a:pt x="1814945" y="1209242"/>
                  </a:cubicBezTo>
                  <a:cubicBezTo>
                    <a:pt x="1916545" y="872115"/>
                    <a:pt x="2105890" y="830551"/>
                    <a:pt x="2202872" y="696624"/>
                  </a:cubicBezTo>
                  <a:cubicBezTo>
                    <a:pt x="2299854" y="562697"/>
                    <a:pt x="2343727" y="468024"/>
                    <a:pt x="2396836" y="405679"/>
                  </a:cubicBezTo>
                  <a:cubicBezTo>
                    <a:pt x="2449945" y="343333"/>
                    <a:pt x="2473036" y="334096"/>
                    <a:pt x="2521527" y="322551"/>
                  </a:cubicBezTo>
                  <a:cubicBezTo>
                    <a:pt x="2570018" y="311006"/>
                    <a:pt x="2632364" y="294842"/>
                    <a:pt x="2687782" y="336406"/>
                  </a:cubicBezTo>
                  <a:cubicBezTo>
                    <a:pt x="2743200" y="377970"/>
                    <a:pt x="2800927" y="486497"/>
                    <a:pt x="2854036" y="571933"/>
                  </a:cubicBezTo>
                  <a:cubicBezTo>
                    <a:pt x="2907145" y="657369"/>
                    <a:pt x="2955636" y="777442"/>
                    <a:pt x="3006436" y="849024"/>
                  </a:cubicBezTo>
                  <a:cubicBezTo>
                    <a:pt x="3057236" y="920606"/>
                    <a:pt x="3075709" y="962169"/>
                    <a:pt x="3158836" y="1001424"/>
                  </a:cubicBezTo>
                  <a:cubicBezTo>
                    <a:pt x="3241963" y="1040678"/>
                    <a:pt x="3426691" y="1070696"/>
                    <a:pt x="3505200" y="1084551"/>
                  </a:cubicBezTo>
                  <a:cubicBezTo>
                    <a:pt x="3583709" y="1098405"/>
                    <a:pt x="3629891" y="1084551"/>
                    <a:pt x="3629891" y="1084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p:nvPr/>
          </p:nvCxnSpPr>
          <p:spPr>
            <a:xfrm>
              <a:off x="857814" y="4684713"/>
              <a:ext cx="0" cy="29498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Freeform 16"/>
          <p:cNvSpPr/>
          <p:nvPr/>
        </p:nvSpPr>
        <p:spPr>
          <a:xfrm>
            <a:off x="1343143" y="3107287"/>
            <a:ext cx="1359911" cy="824490"/>
          </a:xfrm>
          <a:custGeom>
            <a:avLst/>
            <a:gdLst>
              <a:gd name="connsiteX0" fmla="*/ 0 w 3879272"/>
              <a:gd name="connsiteY0" fmla="*/ 3999 h 2731757"/>
              <a:gd name="connsiteX1" fmla="*/ 526472 w 3879272"/>
              <a:gd name="connsiteY1" fmla="*/ 3999 h 2731757"/>
              <a:gd name="connsiteX2" fmla="*/ 748145 w 3879272"/>
              <a:gd name="connsiteY2" fmla="*/ 45562 h 2731757"/>
              <a:gd name="connsiteX3" fmla="*/ 900545 w 3879272"/>
              <a:gd name="connsiteY3" fmla="*/ 156399 h 2731757"/>
              <a:gd name="connsiteX4" fmla="*/ 1108363 w 3879272"/>
              <a:gd name="connsiteY4" fmla="*/ 433490 h 2731757"/>
              <a:gd name="connsiteX5" fmla="*/ 1316182 w 3879272"/>
              <a:gd name="connsiteY5" fmla="*/ 959962 h 2731757"/>
              <a:gd name="connsiteX6" fmla="*/ 1565563 w 3879272"/>
              <a:gd name="connsiteY6" fmla="*/ 1749672 h 2731757"/>
              <a:gd name="connsiteX7" fmla="*/ 1759527 w 3879272"/>
              <a:gd name="connsiteY7" fmla="*/ 2414690 h 2731757"/>
              <a:gd name="connsiteX8" fmla="*/ 1828800 w 3879272"/>
              <a:gd name="connsiteY8" fmla="*/ 2664072 h 2731757"/>
              <a:gd name="connsiteX9" fmla="*/ 1884218 w 3879272"/>
              <a:gd name="connsiteY9" fmla="*/ 2608653 h 2731757"/>
              <a:gd name="connsiteX10" fmla="*/ 1953491 w 3879272"/>
              <a:gd name="connsiteY10" fmla="*/ 2677926 h 2731757"/>
              <a:gd name="connsiteX11" fmla="*/ 2189018 w 3879272"/>
              <a:gd name="connsiteY11" fmla="*/ 1694253 h 2731757"/>
              <a:gd name="connsiteX12" fmla="*/ 2632363 w 3879272"/>
              <a:gd name="connsiteY12" fmla="*/ 294944 h 2731757"/>
              <a:gd name="connsiteX13" fmla="*/ 2895600 w 3879272"/>
              <a:gd name="connsiteY13" fmla="*/ 100981 h 2731757"/>
              <a:gd name="connsiteX14" fmla="*/ 3241963 w 3879272"/>
              <a:gd name="connsiteY14" fmla="*/ 17853 h 2731757"/>
              <a:gd name="connsiteX15" fmla="*/ 3463636 w 3879272"/>
              <a:gd name="connsiteY15" fmla="*/ 73272 h 2731757"/>
              <a:gd name="connsiteX16" fmla="*/ 3879272 w 3879272"/>
              <a:gd name="connsiteY16" fmla="*/ 87126 h 27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2" h="2731757">
                <a:moveTo>
                  <a:pt x="0" y="3999"/>
                </a:moveTo>
                <a:cubicBezTo>
                  <a:pt x="200890" y="535"/>
                  <a:pt x="401781" y="-2928"/>
                  <a:pt x="526472" y="3999"/>
                </a:cubicBezTo>
                <a:cubicBezTo>
                  <a:pt x="651163" y="10926"/>
                  <a:pt x="685800" y="20162"/>
                  <a:pt x="748145" y="45562"/>
                </a:cubicBezTo>
                <a:cubicBezTo>
                  <a:pt x="810490" y="70962"/>
                  <a:pt x="840509" y="91744"/>
                  <a:pt x="900545" y="156399"/>
                </a:cubicBezTo>
                <a:cubicBezTo>
                  <a:pt x="960581" y="221054"/>
                  <a:pt x="1039090" y="299563"/>
                  <a:pt x="1108363" y="433490"/>
                </a:cubicBezTo>
                <a:cubicBezTo>
                  <a:pt x="1177636" y="567417"/>
                  <a:pt x="1239982" y="740598"/>
                  <a:pt x="1316182" y="959962"/>
                </a:cubicBezTo>
                <a:cubicBezTo>
                  <a:pt x="1392382" y="1179326"/>
                  <a:pt x="1491672" y="1507217"/>
                  <a:pt x="1565563" y="1749672"/>
                </a:cubicBezTo>
                <a:cubicBezTo>
                  <a:pt x="1639454" y="1992127"/>
                  <a:pt x="1715654" y="2262290"/>
                  <a:pt x="1759527" y="2414690"/>
                </a:cubicBezTo>
                <a:cubicBezTo>
                  <a:pt x="1803400" y="2567090"/>
                  <a:pt x="1808018" y="2631745"/>
                  <a:pt x="1828800" y="2664072"/>
                </a:cubicBezTo>
                <a:cubicBezTo>
                  <a:pt x="1849582" y="2696399"/>
                  <a:pt x="1863436" y="2606344"/>
                  <a:pt x="1884218" y="2608653"/>
                </a:cubicBezTo>
                <a:cubicBezTo>
                  <a:pt x="1905000" y="2610962"/>
                  <a:pt x="1902691" y="2830326"/>
                  <a:pt x="1953491" y="2677926"/>
                </a:cubicBezTo>
                <a:cubicBezTo>
                  <a:pt x="2004291" y="2525526"/>
                  <a:pt x="2075873" y="2091417"/>
                  <a:pt x="2189018" y="1694253"/>
                </a:cubicBezTo>
                <a:cubicBezTo>
                  <a:pt x="2302163" y="1297089"/>
                  <a:pt x="2514599" y="560489"/>
                  <a:pt x="2632363" y="294944"/>
                </a:cubicBezTo>
                <a:cubicBezTo>
                  <a:pt x="2750127" y="29399"/>
                  <a:pt x="2794000" y="147163"/>
                  <a:pt x="2895600" y="100981"/>
                </a:cubicBezTo>
                <a:cubicBezTo>
                  <a:pt x="2997200" y="54799"/>
                  <a:pt x="3147290" y="22471"/>
                  <a:pt x="3241963" y="17853"/>
                </a:cubicBezTo>
                <a:cubicBezTo>
                  <a:pt x="3336636" y="13235"/>
                  <a:pt x="3357418" y="61727"/>
                  <a:pt x="3463636" y="73272"/>
                </a:cubicBezTo>
                <a:cubicBezTo>
                  <a:pt x="3569854" y="84817"/>
                  <a:pt x="3879272" y="87126"/>
                  <a:pt x="3879272" y="87126"/>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8" name="Picture 17"/>
          <p:cNvPicPr>
            <a:picLocks noChangeAspect="1"/>
          </p:cNvPicPr>
          <p:nvPr/>
        </p:nvPicPr>
        <p:blipFill rotWithShape="1">
          <a:blip r:embed="rId3"/>
          <a:srcRect l="60068" t="52456" r="35529" b="41563"/>
          <a:stretch/>
        </p:blipFill>
        <p:spPr>
          <a:xfrm>
            <a:off x="6584211" y="3913674"/>
            <a:ext cx="755579" cy="641555"/>
          </a:xfrm>
          <a:prstGeom prst="rect">
            <a:avLst/>
          </a:prstGeom>
        </p:spPr>
      </p:pic>
      <p:sp>
        <p:nvSpPr>
          <p:cNvPr id="19" name="TextBox 18"/>
          <p:cNvSpPr txBox="1"/>
          <p:nvPr/>
        </p:nvSpPr>
        <p:spPr>
          <a:xfrm>
            <a:off x="1206530" y="2459826"/>
            <a:ext cx="1527705" cy="600164"/>
          </a:xfrm>
          <a:prstGeom prst="rect">
            <a:avLst/>
          </a:prstGeom>
          <a:noFill/>
        </p:spPr>
        <p:txBody>
          <a:bodyPr wrap="square" rtlCol="0">
            <a:spAutoFit/>
          </a:bodyPr>
          <a:lstStyle/>
          <a:p>
            <a:pPr algn="ctr"/>
            <a:r>
              <a:rPr lang="en-US" sz="1650" b="1" dirty="0">
                <a:solidFill>
                  <a:srgbClr val="002060"/>
                </a:solidFill>
              </a:rPr>
              <a:t>Intrinsic LBBB activation</a:t>
            </a:r>
          </a:p>
        </p:txBody>
      </p:sp>
      <p:sp>
        <p:nvSpPr>
          <p:cNvPr id="20" name="TextBox 19"/>
          <p:cNvSpPr txBox="1"/>
          <p:nvPr/>
        </p:nvSpPr>
        <p:spPr>
          <a:xfrm>
            <a:off x="6544645" y="1727689"/>
            <a:ext cx="1110476" cy="346249"/>
          </a:xfrm>
          <a:prstGeom prst="rect">
            <a:avLst/>
          </a:prstGeom>
          <a:noFill/>
        </p:spPr>
        <p:txBody>
          <a:bodyPr wrap="square" rtlCol="0">
            <a:spAutoFit/>
          </a:bodyPr>
          <a:lstStyle/>
          <a:p>
            <a:pPr algn="ctr"/>
            <a:r>
              <a:rPr lang="en-US" sz="1650" b="1" dirty="0">
                <a:solidFill>
                  <a:srgbClr val="01BDC3"/>
                </a:solidFill>
              </a:rPr>
              <a:t>8mmHg</a:t>
            </a:r>
          </a:p>
        </p:txBody>
      </p:sp>
      <p:sp>
        <p:nvSpPr>
          <p:cNvPr id="6" name="Rectangle 5"/>
          <p:cNvSpPr/>
          <p:nvPr/>
        </p:nvSpPr>
        <p:spPr>
          <a:xfrm>
            <a:off x="6584211" y="1397977"/>
            <a:ext cx="1007948" cy="2170775"/>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p:cNvSpPr txBox="1"/>
          <p:nvPr/>
        </p:nvSpPr>
        <p:spPr>
          <a:xfrm>
            <a:off x="6229350" y="2860570"/>
            <a:ext cx="1771650" cy="346249"/>
          </a:xfrm>
          <a:prstGeom prst="rect">
            <a:avLst/>
          </a:prstGeom>
          <a:noFill/>
        </p:spPr>
        <p:txBody>
          <a:bodyPr wrap="square" rtlCol="0">
            <a:spAutoFit/>
          </a:bodyPr>
          <a:lstStyle/>
          <a:p>
            <a:pPr algn="ctr"/>
            <a:r>
              <a:rPr lang="en-US" sz="1650" b="1">
                <a:solidFill>
                  <a:srgbClr val="F9776C"/>
                </a:solidFill>
              </a:rPr>
              <a:t>3mmHg</a:t>
            </a:r>
            <a:endParaRPr lang="en-US" sz="1650" b="1" dirty="0">
              <a:solidFill>
                <a:srgbClr val="F9776C"/>
              </a:solidFill>
            </a:endParaRPr>
          </a:p>
        </p:txBody>
      </p:sp>
      <p:sp>
        <p:nvSpPr>
          <p:cNvPr id="22" name="TextBox 21"/>
          <p:cNvSpPr txBox="1"/>
          <p:nvPr/>
        </p:nvSpPr>
        <p:spPr>
          <a:xfrm>
            <a:off x="6544645" y="1138513"/>
            <a:ext cx="1110476" cy="600164"/>
          </a:xfrm>
          <a:prstGeom prst="rect">
            <a:avLst/>
          </a:prstGeom>
          <a:noFill/>
        </p:spPr>
        <p:txBody>
          <a:bodyPr wrap="square" rtlCol="0">
            <a:spAutoFit/>
          </a:bodyPr>
          <a:lstStyle/>
          <a:p>
            <a:pPr algn="ctr"/>
            <a:r>
              <a:rPr lang="en-US" sz="1650" dirty="0"/>
              <a:t>Benefit at OPT AVD</a:t>
            </a:r>
          </a:p>
        </p:txBody>
      </p:sp>
      <p:sp>
        <p:nvSpPr>
          <p:cNvPr id="24" name="Rectangle 23"/>
          <p:cNvSpPr/>
          <p:nvPr/>
        </p:nvSpPr>
        <p:spPr>
          <a:xfrm>
            <a:off x="1208086" y="1611681"/>
            <a:ext cx="1647000" cy="1886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5" name="Rectangle 24"/>
          <p:cNvSpPr/>
          <p:nvPr/>
        </p:nvSpPr>
        <p:spPr>
          <a:xfrm>
            <a:off x="2851282" y="3498469"/>
            <a:ext cx="1647000" cy="1886790"/>
          </a:xfrm>
          <a:prstGeom prst="rect">
            <a:avLst/>
          </a:prstGeom>
          <a:solidFill>
            <a:srgbClr val="FF0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6" name="Rectangle 25"/>
          <p:cNvSpPr/>
          <p:nvPr/>
        </p:nvSpPr>
        <p:spPr>
          <a:xfrm>
            <a:off x="1224859" y="1619427"/>
            <a:ext cx="1647000" cy="1886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7" name="Rectangle 26"/>
          <p:cNvSpPr/>
          <p:nvPr/>
        </p:nvSpPr>
        <p:spPr>
          <a:xfrm>
            <a:off x="2853019" y="1611680"/>
            <a:ext cx="1647000" cy="1886790"/>
          </a:xfrm>
          <a:prstGeom prst="rect">
            <a:avLst/>
          </a:prstGeom>
          <a:solidFill>
            <a:srgbClr val="01BEC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431" tIns="27215" rIns="54431" bIns="27215" numCol="1" spcCol="0" rtlCol="0" fromWordArt="0" anchor="ctr" anchorCtr="0" forceAA="0" compatLnSpc="1">
            <a:prstTxWarp prst="textNoShape">
              <a:avLst/>
            </a:prstTxWarp>
            <a:noAutofit/>
          </a:bodyPr>
          <a:lstStyle/>
          <a:p>
            <a:pPr algn="ctr"/>
            <a:endParaRPr lang="en-US" sz="1072"/>
          </a:p>
        </p:txBody>
      </p:sp>
      <p:sp>
        <p:nvSpPr>
          <p:cNvPr id="2" name="Rectangle 1"/>
          <p:cNvSpPr/>
          <p:nvPr/>
        </p:nvSpPr>
        <p:spPr>
          <a:xfrm>
            <a:off x="7226711" y="4324964"/>
            <a:ext cx="113080" cy="11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42618539"/>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10FBA1-6268-394C-896D-454A802D5163}"/>
              </a:ext>
            </a:extLst>
          </p:cNvPr>
          <p:cNvPicPr>
            <a:picLocks noChangeAspect="1"/>
          </p:cNvPicPr>
          <p:nvPr/>
        </p:nvPicPr>
        <p:blipFill rotWithShape="1">
          <a:blip r:embed="rId3"/>
          <a:srcRect l="54989" t="53305" r="12914" b="11084"/>
          <a:stretch/>
        </p:blipFill>
        <p:spPr>
          <a:xfrm>
            <a:off x="2345485" y="1224733"/>
            <a:ext cx="3600000" cy="5032005"/>
          </a:xfrm>
          <a:prstGeom prst="rect">
            <a:avLst/>
          </a:prstGeom>
        </p:spPr>
      </p:pic>
      <p:sp>
        <p:nvSpPr>
          <p:cNvPr id="12" name="Rectangle 11">
            <a:extLst>
              <a:ext uri="{FF2B5EF4-FFF2-40B4-BE49-F238E27FC236}">
                <a16:creationId xmlns:a16="http://schemas.microsoft.com/office/drawing/2014/main" id="{FDC7CC6B-F0BB-3341-AED3-34A6EF3DB50C}"/>
              </a:ext>
            </a:extLst>
          </p:cNvPr>
          <p:cNvSpPr/>
          <p:nvPr/>
        </p:nvSpPr>
        <p:spPr>
          <a:xfrm>
            <a:off x="3408064" y="6518194"/>
            <a:ext cx="5739200" cy="369332"/>
          </a:xfrm>
          <a:prstGeom prst="rect">
            <a:avLst/>
          </a:prstGeom>
        </p:spPr>
        <p:txBody>
          <a:bodyPr wrap="none">
            <a:spAutoFit/>
          </a:bodyPr>
          <a:lstStyle/>
          <a:p>
            <a:r>
              <a:rPr lang="en-GB" b="1" dirty="0"/>
              <a:t>Arnold, Shun-Shin, Keene et al. JACC, 2018;72(24):3112-22</a:t>
            </a:r>
          </a:p>
        </p:txBody>
      </p:sp>
      <p:grpSp>
        <p:nvGrpSpPr>
          <p:cNvPr id="14" name="Group 13">
            <a:extLst>
              <a:ext uri="{FF2B5EF4-FFF2-40B4-BE49-F238E27FC236}">
                <a16:creationId xmlns:a16="http://schemas.microsoft.com/office/drawing/2014/main" id="{80D042D6-A14D-B34C-B1F1-06F68989C0A8}"/>
              </a:ext>
            </a:extLst>
          </p:cNvPr>
          <p:cNvGrpSpPr/>
          <p:nvPr/>
        </p:nvGrpSpPr>
        <p:grpSpPr>
          <a:xfrm>
            <a:off x="6373368" y="2670048"/>
            <a:ext cx="2029968" cy="1161288"/>
            <a:chOff x="6373368" y="2670048"/>
            <a:chExt cx="2029968" cy="1161288"/>
          </a:xfrm>
        </p:grpSpPr>
        <p:sp>
          <p:nvSpPr>
            <p:cNvPr id="2" name="Rectangle 1">
              <a:extLst>
                <a:ext uri="{FF2B5EF4-FFF2-40B4-BE49-F238E27FC236}">
                  <a16:creationId xmlns:a16="http://schemas.microsoft.com/office/drawing/2014/main" id="{75E156B7-DA61-F243-B27F-2F537BDB7756}"/>
                </a:ext>
              </a:extLst>
            </p:cNvPr>
            <p:cNvSpPr/>
            <p:nvPr/>
          </p:nvSpPr>
          <p:spPr>
            <a:xfrm>
              <a:off x="6373368" y="2670048"/>
              <a:ext cx="2029968" cy="1161288"/>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903E215-CADE-0D4F-96CD-A31F720F705D}"/>
                </a:ext>
              </a:extLst>
            </p:cNvPr>
            <p:cNvPicPr>
              <a:picLocks noChangeAspect="1"/>
            </p:cNvPicPr>
            <p:nvPr/>
          </p:nvPicPr>
          <p:blipFill rotWithShape="1">
            <a:blip r:embed="rId3"/>
            <a:srcRect l="33607" t="89657" r="43247" b="7249"/>
            <a:stretch/>
          </p:blipFill>
          <p:spPr>
            <a:xfrm>
              <a:off x="6473952" y="2834639"/>
              <a:ext cx="1792224" cy="301753"/>
            </a:xfrm>
            <a:prstGeom prst="rect">
              <a:avLst/>
            </a:prstGeom>
          </p:spPr>
        </p:pic>
        <p:pic>
          <p:nvPicPr>
            <p:cNvPr id="13" name="Picture 12">
              <a:extLst>
                <a:ext uri="{FF2B5EF4-FFF2-40B4-BE49-F238E27FC236}">
                  <a16:creationId xmlns:a16="http://schemas.microsoft.com/office/drawing/2014/main" id="{DC14D78C-BC78-5A45-AC33-9D7B1299A770}"/>
                </a:ext>
              </a:extLst>
            </p:cNvPr>
            <p:cNvPicPr>
              <a:picLocks noChangeAspect="1"/>
            </p:cNvPicPr>
            <p:nvPr/>
          </p:nvPicPr>
          <p:blipFill rotWithShape="1">
            <a:blip r:embed="rId3"/>
            <a:srcRect l="55926" t="89799" r="23644" b="7070"/>
            <a:stretch/>
          </p:blipFill>
          <p:spPr>
            <a:xfrm>
              <a:off x="6533388" y="3259685"/>
              <a:ext cx="1581912" cy="305472"/>
            </a:xfrm>
            <a:prstGeom prst="rect">
              <a:avLst/>
            </a:prstGeom>
          </p:spPr>
        </p:pic>
      </p:grpSp>
      <p:sp>
        <p:nvSpPr>
          <p:cNvPr id="15" name="Rectangle 14">
            <a:extLst>
              <a:ext uri="{FF2B5EF4-FFF2-40B4-BE49-F238E27FC236}">
                <a16:creationId xmlns:a16="http://schemas.microsoft.com/office/drawing/2014/main" id="{B2027856-7312-DD4E-BF61-D3B5BAAC1862}"/>
              </a:ext>
            </a:extLst>
          </p:cNvPr>
          <p:cNvSpPr/>
          <p:nvPr/>
        </p:nvSpPr>
        <p:spPr>
          <a:xfrm>
            <a:off x="3328416" y="1627632"/>
            <a:ext cx="2194560" cy="4233672"/>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D5B1578-6E33-A947-8A12-BA03FAC83384}"/>
              </a:ext>
            </a:extLst>
          </p:cNvPr>
          <p:cNvSpPr txBox="1">
            <a:spLocks/>
          </p:cNvSpPr>
          <p:nvPr/>
        </p:nvSpPr>
        <p:spPr>
          <a:xfrm>
            <a:off x="118872" y="315616"/>
            <a:ext cx="6858000" cy="642938"/>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Gill Sans MT" panose="020B0502020104020203" pitchFamily="34" charset="77"/>
                <a:ea typeface="Helvetica" charset="0"/>
                <a:cs typeface="Helvetica" charset="0"/>
                <a:sym typeface="Gill Sans" charset="0"/>
              </a:rPr>
              <a:t>Improvement in ventricular activation time</a:t>
            </a:r>
          </a:p>
        </p:txBody>
      </p:sp>
    </p:spTree>
    <p:extLst>
      <p:ext uri="{BB962C8B-B14F-4D97-AF65-F5344CB8AC3E}">
        <p14:creationId xmlns:p14="http://schemas.microsoft.com/office/powerpoint/2010/main" val="3340179726"/>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10FBA1-6268-394C-896D-454A802D5163}"/>
              </a:ext>
            </a:extLst>
          </p:cNvPr>
          <p:cNvPicPr>
            <a:picLocks noChangeAspect="1"/>
          </p:cNvPicPr>
          <p:nvPr/>
        </p:nvPicPr>
        <p:blipFill rotWithShape="1">
          <a:blip r:embed="rId3"/>
          <a:srcRect l="54989" t="53305" r="12914" b="11084"/>
          <a:stretch/>
        </p:blipFill>
        <p:spPr>
          <a:xfrm>
            <a:off x="2345485" y="1224733"/>
            <a:ext cx="3600000" cy="5032005"/>
          </a:xfrm>
          <a:prstGeom prst="rect">
            <a:avLst/>
          </a:prstGeom>
        </p:spPr>
      </p:pic>
      <p:sp>
        <p:nvSpPr>
          <p:cNvPr id="12" name="Rectangle 11">
            <a:extLst>
              <a:ext uri="{FF2B5EF4-FFF2-40B4-BE49-F238E27FC236}">
                <a16:creationId xmlns:a16="http://schemas.microsoft.com/office/drawing/2014/main" id="{FDC7CC6B-F0BB-3341-AED3-34A6EF3DB50C}"/>
              </a:ext>
            </a:extLst>
          </p:cNvPr>
          <p:cNvSpPr/>
          <p:nvPr/>
        </p:nvSpPr>
        <p:spPr>
          <a:xfrm>
            <a:off x="3408064" y="6518194"/>
            <a:ext cx="5739200" cy="369332"/>
          </a:xfrm>
          <a:prstGeom prst="rect">
            <a:avLst/>
          </a:prstGeom>
        </p:spPr>
        <p:txBody>
          <a:bodyPr wrap="none">
            <a:spAutoFit/>
          </a:bodyPr>
          <a:lstStyle/>
          <a:p>
            <a:r>
              <a:rPr lang="en-GB" b="1" dirty="0"/>
              <a:t>Arnold, Shun-Shin, Keene et al. JACC, 2018;72(24):3112-22</a:t>
            </a:r>
          </a:p>
        </p:txBody>
      </p:sp>
      <p:grpSp>
        <p:nvGrpSpPr>
          <p:cNvPr id="14" name="Group 13">
            <a:extLst>
              <a:ext uri="{FF2B5EF4-FFF2-40B4-BE49-F238E27FC236}">
                <a16:creationId xmlns:a16="http://schemas.microsoft.com/office/drawing/2014/main" id="{80D042D6-A14D-B34C-B1F1-06F68989C0A8}"/>
              </a:ext>
            </a:extLst>
          </p:cNvPr>
          <p:cNvGrpSpPr/>
          <p:nvPr/>
        </p:nvGrpSpPr>
        <p:grpSpPr>
          <a:xfrm>
            <a:off x="6373368" y="2670048"/>
            <a:ext cx="2029968" cy="1161288"/>
            <a:chOff x="6373368" y="2670048"/>
            <a:chExt cx="2029968" cy="1161288"/>
          </a:xfrm>
        </p:grpSpPr>
        <p:sp>
          <p:nvSpPr>
            <p:cNvPr id="2" name="Rectangle 1">
              <a:extLst>
                <a:ext uri="{FF2B5EF4-FFF2-40B4-BE49-F238E27FC236}">
                  <a16:creationId xmlns:a16="http://schemas.microsoft.com/office/drawing/2014/main" id="{75E156B7-DA61-F243-B27F-2F537BDB7756}"/>
                </a:ext>
              </a:extLst>
            </p:cNvPr>
            <p:cNvSpPr/>
            <p:nvPr/>
          </p:nvSpPr>
          <p:spPr>
            <a:xfrm>
              <a:off x="6373368" y="2670048"/>
              <a:ext cx="2029968" cy="1161288"/>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903E215-CADE-0D4F-96CD-A31F720F705D}"/>
                </a:ext>
              </a:extLst>
            </p:cNvPr>
            <p:cNvPicPr>
              <a:picLocks noChangeAspect="1"/>
            </p:cNvPicPr>
            <p:nvPr/>
          </p:nvPicPr>
          <p:blipFill rotWithShape="1">
            <a:blip r:embed="rId3"/>
            <a:srcRect l="33607" t="89657" r="43247" b="7249"/>
            <a:stretch/>
          </p:blipFill>
          <p:spPr>
            <a:xfrm>
              <a:off x="6473952" y="2834639"/>
              <a:ext cx="1792224" cy="301753"/>
            </a:xfrm>
            <a:prstGeom prst="rect">
              <a:avLst/>
            </a:prstGeom>
          </p:spPr>
        </p:pic>
        <p:pic>
          <p:nvPicPr>
            <p:cNvPr id="13" name="Picture 12">
              <a:extLst>
                <a:ext uri="{FF2B5EF4-FFF2-40B4-BE49-F238E27FC236}">
                  <a16:creationId xmlns:a16="http://schemas.microsoft.com/office/drawing/2014/main" id="{DC14D78C-BC78-5A45-AC33-9D7B1299A770}"/>
                </a:ext>
              </a:extLst>
            </p:cNvPr>
            <p:cNvPicPr>
              <a:picLocks noChangeAspect="1"/>
            </p:cNvPicPr>
            <p:nvPr/>
          </p:nvPicPr>
          <p:blipFill rotWithShape="1">
            <a:blip r:embed="rId3"/>
            <a:srcRect l="55926" t="89799" r="23644" b="7070"/>
            <a:stretch/>
          </p:blipFill>
          <p:spPr>
            <a:xfrm>
              <a:off x="6533388" y="3259685"/>
              <a:ext cx="1581912" cy="305472"/>
            </a:xfrm>
            <a:prstGeom prst="rect">
              <a:avLst/>
            </a:prstGeom>
          </p:spPr>
        </p:pic>
      </p:grpSp>
      <p:sp>
        <p:nvSpPr>
          <p:cNvPr id="9" name="Rectangle 8">
            <a:extLst>
              <a:ext uri="{FF2B5EF4-FFF2-40B4-BE49-F238E27FC236}">
                <a16:creationId xmlns:a16="http://schemas.microsoft.com/office/drawing/2014/main" id="{38761DA3-744A-5448-B436-EAD63F9900E5}"/>
              </a:ext>
            </a:extLst>
          </p:cNvPr>
          <p:cNvSpPr/>
          <p:nvPr/>
        </p:nvSpPr>
        <p:spPr>
          <a:xfrm>
            <a:off x="4425696" y="1627632"/>
            <a:ext cx="1097280" cy="4233672"/>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422821C7-4032-9941-88FD-4F135621A3AA}"/>
              </a:ext>
            </a:extLst>
          </p:cNvPr>
          <p:cNvSpPr txBox="1">
            <a:spLocks/>
          </p:cNvSpPr>
          <p:nvPr/>
        </p:nvSpPr>
        <p:spPr>
          <a:xfrm>
            <a:off x="118872" y="315616"/>
            <a:ext cx="6858000" cy="642938"/>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Gill Sans MT" panose="020B0502020104020203" pitchFamily="34" charset="77"/>
                <a:ea typeface="Helvetica" charset="0"/>
                <a:cs typeface="Helvetica" charset="0"/>
                <a:sym typeface="Gill Sans" charset="0"/>
              </a:rPr>
              <a:t>Improvement in ventricular activation time</a:t>
            </a:r>
          </a:p>
        </p:txBody>
      </p:sp>
    </p:spTree>
    <p:extLst>
      <p:ext uri="{BB962C8B-B14F-4D97-AF65-F5344CB8AC3E}">
        <p14:creationId xmlns:p14="http://schemas.microsoft.com/office/powerpoint/2010/main" val="2765034680"/>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8872" y="315616"/>
            <a:ext cx="6858000" cy="642938"/>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Gill Sans MT" panose="020B0502020104020203" pitchFamily="34" charset="77"/>
                <a:ea typeface="Helvetica" charset="0"/>
                <a:cs typeface="Helvetica" charset="0"/>
                <a:sym typeface="Gill Sans" charset="0"/>
              </a:rPr>
              <a:t>Improvement in ventricular activation time</a:t>
            </a:r>
          </a:p>
        </p:txBody>
      </p:sp>
      <p:pic>
        <p:nvPicPr>
          <p:cNvPr id="10" name="Picture 9">
            <a:extLst>
              <a:ext uri="{FF2B5EF4-FFF2-40B4-BE49-F238E27FC236}">
                <a16:creationId xmlns:a16="http://schemas.microsoft.com/office/drawing/2014/main" id="{8210FBA1-6268-394C-896D-454A802D5163}"/>
              </a:ext>
            </a:extLst>
          </p:cNvPr>
          <p:cNvPicPr>
            <a:picLocks noChangeAspect="1"/>
          </p:cNvPicPr>
          <p:nvPr/>
        </p:nvPicPr>
        <p:blipFill rotWithShape="1">
          <a:blip r:embed="rId3"/>
          <a:srcRect l="54989" t="53305" r="12914" b="11084"/>
          <a:stretch/>
        </p:blipFill>
        <p:spPr>
          <a:xfrm>
            <a:off x="2345485" y="1224733"/>
            <a:ext cx="3600000" cy="5032005"/>
          </a:xfrm>
          <a:prstGeom prst="rect">
            <a:avLst/>
          </a:prstGeom>
        </p:spPr>
      </p:pic>
      <p:sp>
        <p:nvSpPr>
          <p:cNvPr id="12" name="Rectangle 11">
            <a:extLst>
              <a:ext uri="{FF2B5EF4-FFF2-40B4-BE49-F238E27FC236}">
                <a16:creationId xmlns:a16="http://schemas.microsoft.com/office/drawing/2014/main" id="{FDC7CC6B-F0BB-3341-AED3-34A6EF3DB50C}"/>
              </a:ext>
            </a:extLst>
          </p:cNvPr>
          <p:cNvSpPr/>
          <p:nvPr/>
        </p:nvSpPr>
        <p:spPr>
          <a:xfrm>
            <a:off x="3408064" y="6518194"/>
            <a:ext cx="5739200" cy="369332"/>
          </a:xfrm>
          <a:prstGeom prst="rect">
            <a:avLst/>
          </a:prstGeom>
        </p:spPr>
        <p:txBody>
          <a:bodyPr wrap="none">
            <a:spAutoFit/>
          </a:bodyPr>
          <a:lstStyle/>
          <a:p>
            <a:r>
              <a:rPr lang="en-GB" b="1" dirty="0"/>
              <a:t>Arnold, Shun-Shin, Keene et al. JACC, 2018;72(24):3112-22</a:t>
            </a:r>
          </a:p>
        </p:txBody>
      </p:sp>
      <p:grpSp>
        <p:nvGrpSpPr>
          <p:cNvPr id="14" name="Group 13">
            <a:extLst>
              <a:ext uri="{FF2B5EF4-FFF2-40B4-BE49-F238E27FC236}">
                <a16:creationId xmlns:a16="http://schemas.microsoft.com/office/drawing/2014/main" id="{80D042D6-A14D-B34C-B1F1-06F68989C0A8}"/>
              </a:ext>
            </a:extLst>
          </p:cNvPr>
          <p:cNvGrpSpPr/>
          <p:nvPr/>
        </p:nvGrpSpPr>
        <p:grpSpPr>
          <a:xfrm>
            <a:off x="6373368" y="2670048"/>
            <a:ext cx="2029968" cy="1161288"/>
            <a:chOff x="6373368" y="2670048"/>
            <a:chExt cx="2029968" cy="1161288"/>
          </a:xfrm>
        </p:grpSpPr>
        <p:sp>
          <p:nvSpPr>
            <p:cNvPr id="2" name="Rectangle 1">
              <a:extLst>
                <a:ext uri="{FF2B5EF4-FFF2-40B4-BE49-F238E27FC236}">
                  <a16:creationId xmlns:a16="http://schemas.microsoft.com/office/drawing/2014/main" id="{75E156B7-DA61-F243-B27F-2F537BDB7756}"/>
                </a:ext>
              </a:extLst>
            </p:cNvPr>
            <p:cNvSpPr/>
            <p:nvPr/>
          </p:nvSpPr>
          <p:spPr>
            <a:xfrm>
              <a:off x="6373368" y="2670048"/>
              <a:ext cx="2029968" cy="1161288"/>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903E215-CADE-0D4F-96CD-A31F720F705D}"/>
                </a:ext>
              </a:extLst>
            </p:cNvPr>
            <p:cNvPicPr>
              <a:picLocks noChangeAspect="1"/>
            </p:cNvPicPr>
            <p:nvPr/>
          </p:nvPicPr>
          <p:blipFill rotWithShape="1">
            <a:blip r:embed="rId3"/>
            <a:srcRect l="33607" t="89657" r="43247" b="7249"/>
            <a:stretch/>
          </p:blipFill>
          <p:spPr>
            <a:xfrm>
              <a:off x="6473952" y="2834639"/>
              <a:ext cx="1792224" cy="301753"/>
            </a:xfrm>
            <a:prstGeom prst="rect">
              <a:avLst/>
            </a:prstGeom>
          </p:spPr>
        </p:pic>
        <p:pic>
          <p:nvPicPr>
            <p:cNvPr id="13" name="Picture 12">
              <a:extLst>
                <a:ext uri="{FF2B5EF4-FFF2-40B4-BE49-F238E27FC236}">
                  <a16:creationId xmlns:a16="http://schemas.microsoft.com/office/drawing/2014/main" id="{DC14D78C-BC78-5A45-AC33-9D7B1299A770}"/>
                </a:ext>
              </a:extLst>
            </p:cNvPr>
            <p:cNvPicPr>
              <a:picLocks noChangeAspect="1"/>
            </p:cNvPicPr>
            <p:nvPr/>
          </p:nvPicPr>
          <p:blipFill rotWithShape="1">
            <a:blip r:embed="rId3"/>
            <a:srcRect l="55926" t="89799" r="23644" b="7070"/>
            <a:stretch/>
          </p:blipFill>
          <p:spPr>
            <a:xfrm>
              <a:off x="6533388" y="3259685"/>
              <a:ext cx="1581912" cy="305472"/>
            </a:xfrm>
            <a:prstGeom prst="rect">
              <a:avLst/>
            </a:prstGeom>
          </p:spPr>
        </p:pic>
      </p:grpSp>
    </p:spTree>
    <p:extLst>
      <p:ext uri="{BB962C8B-B14F-4D97-AF65-F5344CB8AC3E}">
        <p14:creationId xmlns:p14="http://schemas.microsoft.com/office/powerpoint/2010/main" val="3347920166"/>
      </p:ext>
    </p:extLst>
  </p:cSld>
  <p:clrMapOvr>
    <a:masterClrMapping/>
  </p:clrMapOvr>
  <mc:AlternateContent xmlns:mc="http://schemas.openxmlformats.org/markup-compatibility/2006" xmlns:p14="http://schemas.microsoft.com/office/powerpoint/2010/main">
    <mc:Choice Requires="p14">
      <p:transition spd="slow" p14:dur="825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00137A-ACEE-F444-AEC0-7BF45F228865}"/>
              </a:ext>
            </a:extLst>
          </p:cNvPr>
          <p:cNvSpPr/>
          <p:nvPr/>
        </p:nvSpPr>
        <p:spPr>
          <a:xfrm>
            <a:off x="3408064" y="6518194"/>
            <a:ext cx="5739200" cy="369332"/>
          </a:xfrm>
          <a:prstGeom prst="rect">
            <a:avLst/>
          </a:prstGeom>
        </p:spPr>
        <p:txBody>
          <a:bodyPr wrap="none">
            <a:spAutoFit/>
          </a:bodyPr>
          <a:lstStyle/>
          <a:p>
            <a:r>
              <a:rPr lang="en-GB" b="1" dirty="0"/>
              <a:t>Arnold, Shun-Shin, Keene et al. JACC, 2018;72(24):3112-22</a:t>
            </a:r>
          </a:p>
        </p:txBody>
      </p:sp>
      <p:pic>
        <p:nvPicPr>
          <p:cNvPr id="5" name="Picture 4">
            <a:extLst>
              <a:ext uri="{FF2B5EF4-FFF2-40B4-BE49-F238E27FC236}">
                <a16:creationId xmlns:a16="http://schemas.microsoft.com/office/drawing/2014/main" id="{8FADB02B-CD73-6A43-9CAD-F2FA3E1B7E4E}"/>
              </a:ext>
            </a:extLst>
          </p:cNvPr>
          <p:cNvPicPr>
            <a:picLocks noChangeAspect="1"/>
          </p:cNvPicPr>
          <p:nvPr/>
        </p:nvPicPr>
        <p:blipFill rotWithShape="1">
          <a:blip r:embed="rId3"/>
          <a:srcRect l="25336" t="52224" r="44842" b="11085"/>
          <a:stretch/>
        </p:blipFill>
        <p:spPr>
          <a:xfrm>
            <a:off x="2833724" y="1045157"/>
            <a:ext cx="3251608" cy="5040000"/>
          </a:xfrm>
          <a:prstGeom prst="rect">
            <a:avLst/>
          </a:prstGeom>
        </p:spPr>
      </p:pic>
      <p:sp>
        <p:nvSpPr>
          <p:cNvPr id="7" name="Title 3">
            <a:extLst>
              <a:ext uri="{FF2B5EF4-FFF2-40B4-BE49-F238E27FC236}">
                <a16:creationId xmlns:a16="http://schemas.microsoft.com/office/drawing/2014/main" id="{9CF409AA-B94B-414E-B050-E9CDB52873B1}"/>
              </a:ext>
            </a:extLst>
          </p:cNvPr>
          <p:cNvSpPr txBox="1">
            <a:spLocks/>
          </p:cNvSpPr>
          <p:nvPr/>
        </p:nvSpPr>
        <p:spPr>
          <a:xfrm>
            <a:off x="152004" y="291000"/>
            <a:ext cx="6512120" cy="642938"/>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250" b="1" dirty="0">
                <a:latin typeface="Helvetica" charset="0"/>
                <a:ea typeface="Helvetica" charset="0"/>
                <a:cs typeface="Helvetica" charset="0"/>
                <a:sym typeface="Gill Sans" charset="0"/>
              </a:rPr>
              <a:t>Haemodynamic improvement</a:t>
            </a:r>
          </a:p>
        </p:txBody>
      </p:sp>
      <p:grpSp>
        <p:nvGrpSpPr>
          <p:cNvPr id="8" name="Group 7">
            <a:extLst>
              <a:ext uri="{FF2B5EF4-FFF2-40B4-BE49-F238E27FC236}">
                <a16:creationId xmlns:a16="http://schemas.microsoft.com/office/drawing/2014/main" id="{8E6041BB-BF48-BD4F-B9D1-981D5C2455F0}"/>
              </a:ext>
            </a:extLst>
          </p:cNvPr>
          <p:cNvGrpSpPr/>
          <p:nvPr/>
        </p:nvGrpSpPr>
        <p:grpSpPr>
          <a:xfrm>
            <a:off x="6373368" y="2670048"/>
            <a:ext cx="2029968" cy="1161288"/>
            <a:chOff x="6373368" y="2670048"/>
            <a:chExt cx="2029968" cy="1161288"/>
          </a:xfrm>
        </p:grpSpPr>
        <p:sp>
          <p:nvSpPr>
            <p:cNvPr id="9" name="Rectangle 8">
              <a:extLst>
                <a:ext uri="{FF2B5EF4-FFF2-40B4-BE49-F238E27FC236}">
                  <a16:creationId xmlns:a16="http://schemas.microsoft.com/office/drawing/2014/main" id="{4D176657-9FAE-DD4D-A759-FDD1E04027E7}"/>
                </a:ext>
              </a:extLst>
            </p:cNvPr>
            <p:cNvSpPr/>
            <p:nvPr/>
          </p:nvSpPr>
          <p:spPr>
            <a:xfrm>
              <a:off x="6373368" y="2670048"/>
              <a:ext cx="2029968" cy="1161288"/>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97C48B0-AC35-6D42-B1A5-D68DABA2D3C0}"/>
                </a:ext>
              </a:extLst>
            </p:cNvPr>
            <p:cNvPicPr>
              <a:picLocks noChangeAspect="1"/>
            </p:cNvPicPr>
            <p:nvPr/>
          </p:nvPicPr>
          <p:blipFill rotWithShape="1">
            <a:blip r:embed="rId3"/>
            <a:srcRect l="33607" t="89657" r="43247" b="7249"/>
            <a:stretch/>
          </p:blipFill>
          <p:spPr>
            <a:xfrm>
              <a:off x="6473952" y="2834639"/>
              <a:ext cx="1792224" cy="301753"/>
            </a:xfrm>
            <a:prstGeom prst="rect">
              <a:avLst/>
            </a:prstGeom>
          </p:spPr>
        </p:pic>
        <p:pic>
          <p:nvPicPr>
            <p:cNvPr id="11" name="Picture 10">
              <a:extLst>
                <a:ext uri="{FF2B5EF4-FFF2-40B4-BE49-F238E27FC236}">
                  <a16:creationId xmlns:a16="http://schemas.microsoft.com/office/drawing/2014/main" id="{8082C9B6-AD03-3940-AF97-5CE74F3C5B48}"/>
                </a:ext>
              </a:extLst>
            </p:cNvPr>
            <p:cNvPicPr>
              <a:picLocks noChangeAspect="1"/>
            </p:cNvPicPr>
            <p:nvPr/>
          </p:nvPicPr>
          <p:blipFill rotWithShape="1">
            <a:blip r:embed="rId3"/>
            <a:srcRect l="55926" t="89799" r="23644" b="7070"/>
            <a:stretch/>
          </p:blipFill>
          <p:spPr>
            <a:xfrm>
              <a:off x="6533388" y="3259685"/>
              <a:ext cx="1581912" cy="305472"/>
            </a:xfrm>
            <a:prstGeom prst="rect">
              <a:avLst/>
            </a:prstGeom>
          </p:spPr>
        </p:pic>
      </p:grpSp>
      <p:sp>
        <p:nvSpPr>
          <p:cNvPr id="12" name="Rectangle 11">
            <a:extLst>
              <a:ext uri="{FF2B5EF4-FFF2-40B4-BE49-F238E27FC236}">
                <a16:creationId xmlns:a16="http://schemas.microsoft.com/office/drawing/2014/main" id="{B9F0DDC7-1592-FE4B-A8CC-791D65A45969}"/>
              </a:ext>
            </a:extLst>
          </p:cNvPr>
          <p:cNvSpPr/>
          <p:nvPr/>
        </p:nvSpPr>
        <p:spPr>
          <a:xfrm>
            <a:off x="3819448" y="1458415"/>
            <a:ext cx="2115008" cy="4233672"/>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73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02D3-C1B7-8341-94FC-424F068684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D5D9AD-BD55-284E-8307-BC2AD3EFDFD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C700044-795C-7A40-9084-A6EC5F479B5C}"/>
              </a:ext>
            </a:extLst>
          </p:cNvPr>
          <p:cNvPicPr>
            <a:picLocks noChangeAspect="1"/>
          </p:cNvPicPr>
          <p:nvPr/>
        </p:nvPicPr>
        <p:blipFill>
          <a:blip r:embed="rId3"/>
          <a:stretch>
            <a:fillRect/>
          </a:stretch>
        </p:blipFill>
        <p:spPr>
          <a:xfrm>
            <a:off x="368300" y="1187450"/>
            <a:ext cx="8407400" cy="4483100"/>
          </a:xfrm>
          <a:prstGeom prst="rect">
            <a:avLst/>
          </a:prstGeom>
        </p:spPr>
      </p:pic>
    </p:spTree>
    <p:extLst>
      <p:ext uri="{BB962C8B-B14F-4D97-AF65-F5344CB8AC3E}">
        <p14:creationId xmlns:p14="http://schemas.microsoft.com/office/powerpoint/2010/main" val="1669761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00137A-ACEE-F444-AEC0-7BF45F228865}"/>
              </a:ext>
            </a:extLst>
          </p:cNvPr>
          <p:cNvSpPr/>
          <p:nvPr/>
        </p:nvSpPr>
        <p:spPr>
          <a:xfrm>
            <a:off x="3408064" y="6518194"/>
            <a:ext cx="5739200" cy="369332"/>
          </a:xfrm>
          <a:prstGeom prst="rect">
            <a:avLst/>
          </a:prstGeom>
        </p:spPr>
        <p:txBody>
          <a:bodyPr wrap="none">
            <a:spAutoFit/>
          </a:bodyPr>
          <a:lstStyle/>
          <a:p>
            <a:r>
              <a:rPr lang="en-GB" b="1" dirty="0"/>
              <a:t>Arnold, Shun-Shin, Keene et al. JACC, 2018;72(24):3112-22</a:t>
            </a:r>
          </a:p>
        </p:txBody>
      </p:sp>
      <p:pic>
        <p:nvPicPr>
          <p:cNvPr id="5" name="Picture 4">
            <a:extLst>
              <a:ext uri="{FF2B5EF4-FFF2-40B4-BE49-F238E27FC236}">
                <a16:creationId xmlns:a16="http://schemas.microsoft.com/office/drawing/2014/main" id="{8FADB02B-CD73-6A43-9CAD-F2FA3E1B7E4E}"/>
              </a:ext>
            </a:extLst>
          </p:cNvPr>
          <p:cNvPicPr>
            <a:picLocks noChangeAspect="1"/>
          </p:cNvPicPr>
          <p:nvPr/>
        </p:nvPicPr>
        <p:blipFill rotWithShape="1">
          <a:blip r:embed="rId3"/>
          <a:srcRect l="25336" t="52224" r="44842" b="11085"/>
          <a:stretch/>
        </p:blipFill>
        <p:spPr>
          <a:xfrm>
            <a:off x="2833724" y="1045157"/>
            <a:ext cx="3251608" cy="5040000"/>
          </a:xfrm>
          <a:prstGeom prst="rect">
            <a:avLst/>
          </a:prstGeom>
        </p:spPr>
      </p:pic>
      <p:sp>
        <p:nvSpPr>
          <p:cNvPr id="7" name="Title 3">
            <a:extLst>
              <a:ext uri="{FF2B5EF4-FFF2-40B4-BE49-F238E27FC236}">
                <a16:creationId xmlns:a16="http://schemas.microsoft.com/office/drawing/2014/main" id="{9CF409AA-B94B-414E-B050-E9CDB52873B1}"/>
              </a:ext>
            </a:extLst>
          </p:cNvPr>
          <p:cNvSpPr txBox="1">
            <a:spLocks/>
          </p:cNvSpPr>
          <p:nvPr/>
        </p:nvSpPr>
        <p:spPr>
          <a:xfrm>
            <a:off x="152004" y="291000"/>
            <a:ext cx="6512120" cy="642938"/>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250" b="1" dirty="0">
                <a:latin typeface="Helvetica" charset="0"/>
                <a:ea typeface="Helvetica" charset="0"/>
                <a:cs typeface="Helvetica" charset="0"/>
                <a:sym typeface="Gill Sans" charset="0"/>
              </a:rPr>
              <a:t>Haemodynamic improvement</a:t>
            </a:r>
          </a:p>
        </p:txBody>
      </p:sp>
      <p:grpSp>
        <p:nvGrpSpPr>
          <p:cNvPr id="8" name="Group 7">
            <a:extLst>
              <a:ext uri="{FF2B5EF4-FFF2-40B4-BE49-F238E27FC236}">
                <a16:creationId xmlns:a16="http://schemas.microsoft.com/office/drawing/2014/main" id="{8E6041BB-BF48-BD4F-B9D1-981D5C2455F0}"/>
              </a:ext>
            </a:extLst>
          </p:cNvPr>
          <p:cNvGrpSpPr/>
          <p:nvPr/>
        </p:nvGrpSpPr>
        <p:grpSpPr>
          <a:xfrm>
            <a:off x="6373368" y="2670048"/>
            <a:ext cx="2029968" cy="1161288"/>
            <a:chOff x="6373368" y="2670048"/>
            <a:chExt cx="2029968" cy="1161288"/>
          </a:xfrm>
        </p:grpSpPr>
        <p:sp>
          <p:nvSpPr>
            <p:cNvPr id="9" name="Rectangle 8">
              <a:extLst>
                <a:ext uri="{FF2B5EF4-FFF2-40B4-BE49-F238E27FC236}">
                  <a16:creationId xmlns:a16="http://schemas.microsoft.com/office/drawing/2014/main" id="{4D176657-9FAE-DD4D-A759-FDD1E04027E7}"/>
                </a:ext>
              </a:extLst>
            </p:cNvPr>
            <p:cNvSpPr/>
            <p:nvPr/>
          </p:nvSpPr>
          <p:spPr>
            <a:xfrm>
              <a:off x="6373368" y="2670048"/>
              <a:ext cx="2029968" cy="1161288"/>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97C48B0-AC35-6D42-B1A5-D68DABA2D3C0}"/>
                </a:ext>
              </a:extLst>
            </p:cNvPr>
            <p:cNvPicPr>
              <a:picLocks noChangeAspect="1"/>
            </p:cNvPicPr>
            <p:nvPr/>
          </p:nvPicPr>
          <p:blipFill rotWithShape="1">
            <a:blip r:embed="rId3"/>
            <a:srcRect l="33607" t="89657" r="43247" b="7249"/>
            <a:stretch/>
          </p:blipFill>
          <p:spPr>
            <a:xfrm>
              <a:off x="6473952" y="2834639"/>
              <a:ext cx="1792224" cy="301753"/>
            </a:xfrm>
            <a:prstGeom prst="rect">
              <a:avLst/>
            </a:prstGeom>
          </p:spPr>
        </p:pic>
        <p:pic>
          <p:nvPicPr>
            <p:cNvPr id="11" name="Picture 10">
              <a:extLst>
                <a:ext uri="{FF2B5EF4-FFF2-40B4-BE49-F238E27FC236}">
                  <a16:creationId xmlns:a16="http://schemas.microsoft.com/office/drawing/2014/main" id="{8082C9B6-AD03-3940-AF97-5CE74F3C5B48}"/>
                </a:ext>
              </a:extLst>
            </p:cNvPr>
            <p:cNvPicPr>
              <a:picLocks noChangeAspect="1"/>
            </p:cNvPicPr>
            <p:nvPr/>
          </p:nvPicPr>
          <p:blipFill rotWithShape="1">
            <a:blip r:embed="rId3"/>
            <a:srcRect l="55926" t="89799" r="23644" b="7070"/>
            <a:stretch/>
          </p:blipFill>
          <p:spPr>
            <a:xfrm>
              <a:off x="6533388" y="3259685"/>
              <a:ext cx="1581912" cy="305472"/>
            </a:xfrm>
            <a:prstGeom prst="rect">
              <a:avLst/>
            </a:prstGeom>
          </p:spPr>
        </p:pic>
      </p:grpSp>
      <p:sp>
        <p:nvSpPr>
          <p:cNvPr id="12" name="Rectangle 11">
            <a:extLst>
              <a:ext uri="{FF2B5EF4-FFF2-40B4-BE49-F238E27FC236}">
                <a16:creationId xmlns:a16="http://schemas.microsoft.com/office/drawing/2014/main" id="{F4459DF5-F5BC-2249-8F55-AA9866E334B0}"/>
              </a:ext>
            </a:extLst>
          </p:cNvPr>
          <p:cNvSpPr/>
          <p:nvPr/>
        </p:nvSpPr>
        <p:spPr>
          <a:xfrm>
            <a:off x="4882896" y="1457465"/>
            <a:ext cx="1097280" cy="4233672"/>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563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00137A-ACEE-F444-AEC0-7BF45F228865}"/>
              </a:ext>
            </a:extLst>
          </p:cNvPr>
          <p:cNvSpPr/>
          <p:nvPr/>
        </p:nvSpPr>
        <p:spPr>
          <a:xfrm>
            <a:off x="3408064" y="6518194"/>
            <a:ext cx="5739200" cy="369332"/>
          </a:xfrm>
          <a:prstGeom prst="rect">
            <a:avLst/>
          </a:prstGeom>
        </p:spPr>
        <p:txBody>
          <a:bodyPr wrap="none">
            <a:spAutoFit/>
          </a:bodyPr>
          <a:lstStyle/>
          <a:p>
            <a:r>
              <a:rPr lang="en-GB" b="1" dirty="0"/>
              <a:t>Arnold, Shun-Shin, Keene et al. JACC, 2018;72(24):3112-22</a:t>
            </a:r>
          </a:p>
        </p:txBody>
      </p:sp>
      <p:pic>
        <p:nvPicPr>
          <p:cNvPr id="5" name="Picture 4">
            <a:extLst>
              <a:ext uri="{FF2B5EF4-FFF2-40B4-BE49-F238E27FC236}">
                <a16:creationId xmlns:a16="http://schemas.microsoft.com/office/drawing/2014/main" id="{8FADB02B-CD73-6A43-9CAD-F2FA3E1B7E4E}"/>
              </a:ext>
            </a:extLst>
          </p:cNvPr>
          <p:cNvPicPr>
            <a:picLocks noChangeAspect="1"/>
          </p:cNvPicPr>
          <p:nvPr/>
        </p:nvPicPr>
        <p:blipFill rotWithShape="1">
          <a:blip r:embed="rId3"/>
          <a:srcRect l="25336" t="52224" r="44842" b="11085"/>
          <a:stretch/>
        </p:blipFill>
        <p:spPr>
          <a:xfrm>
            <a:off x="2833724" y="1045157"/>
            <a:ext cx="3251608" cy="5040000"/>
          </a:xfrm>
          <a:prstGeom prst="rect">
            <a:avLst/>
          </a:prstGeom>
        </p:spPr>
      </p:pic>
      <p:sp>
        <p:nvSpPr>
          <p:cNvPr id="7" name="Title 3">
            <a:extLst>
              <a:ext uri="{FF2B5EF4-FFF2-40B4-BE49-F238E27FC236}">
                <a16:creationId xmlns:a16="http://schemas.microsoft.com/office/drawing/2014/main" id="{9CF409AA-B94B-414E-B050-E9CDB52873B1}"/>
              </a:ext>
            </a:extLst>
          </p:cNvPr>
          <p:cNvSpPr txBox="1">
            <a:spLocks/>
          </p:cNvSpPr>
          <p:nvPr/>
        </p:nvSpPr>
        <p:spPr>
          <a:xfrm>
            <a:off x="152004" y="291000"/>
            <a:ext cx="6512120" cy="642938"/>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250" b="1" dirty="0">
                <a:latin typeface="Helvetica" charset="0"/>
                <a:ea typeface="Helvetica" charset="0"/>
                <a:cs typeface="Helvetica" charset="0"/>
                <a:sym typeface="Gill Sans" charset="0"/>
              </a:rPr>
              <a:t>Haemodynamic improvement</a:t>
            </a:r>
          </a:p>
        </p:txBody>
      </p:sp>
      <p:grpSp>
        <p:nvGrpSpPr>
          <p:cNvPr id="8" name="Group 7">
            <a:extLst>
              <a:ext uri="{FF2B5EF4-FFF2-40B4-BE49-F238E27FC236}">
                <a16:creationId xmlns:a16="http://schemas.microsoft.com/office/drawing/2014/main" id="{8E6041BB-BF48-BD4F-B9D1-981D5C2455F0}"/>
              </a:ext>
            </a:extLst>
          </p:cNvPr>
          <p:cNvGrpSpPr/>
          <p:nvPr/>
        </p:nvGrpSpPr>
        <p:grpSpPr>
          <a:xfrm>
            <a:off x="6373368" y="2670048"/>
            <a:ext cx="2029968" cy="1161288"/>
            <a:chOff x="6373368" y="2670048"/>
            <a:chExt cx="2029968" cy="1161288"/>
          </a:xfrm>
        </p:grpSpPr>
        <p:sp>
          <p:nvSpPr>
            <p:cNvPr id="9" name="Rectangle 8">
              <a:extLst>
                <a:ext uri="{FF2B5EF4-FFF2-40B4-BE49-F238E27FC236}">
                  <a16:creationId xmlns:a16="http://schemas.microsoft.com/office/drawing/2014/main" id="{4D176657-9FAE-DD4D-A759-FDD1E04027E7}"/>
                </a:ext>
              </a:extLst>
            </p:cNvPr>
            <p:cNvSpPr/>
            <p:nvPr/>
          </p:nvSpPr>
          <p:spPr>
            <a:xfrm>
              <a:off x="6373368" y="2670048"/>
              <a:ext cx="2029968" cy="1161288"/>
            </a:xfrm>
            <a:prstGeom prst="rect">
              <a:avLst/>
            </a:prstGeom>
            <a:solidFill>
              <a:srgbClr val="EB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97C48B0-AC35-6D42-B1A5-D68DABA2D3C0}"/>
                </a:ext>
              </a:extLst>
            </p:cNvPr>
            <p:cNvPicPr>
              <a:picLocks noChangeAspect="1"/>
            </p:cNvPicPr>
            <p:nvPr/>
          </p:nvPicPr>
          <p:blipFill rotWithShape="1">
            <a:blip r:embed="rId3"/>
            <a:srcRect l="33607" t="89657" r="43247" b="7249"/>
            <a:stretch/>
          </p:blipFill>
          <p:spPr>
            <a:xfrm>
              <a:off x="6473952" y="2834639"/>
              <a:ext cx="1792224" cy="301753"/>
            </a:xfrm>
            <a:prstGeom prst="rect">
              <a:avLst/>
            </a:prstGeom>
          </p:spPr>
        </p:pic>
        <p:pic>
          <p:nvPicPr>
            <p:cNvPr id="11" name="Picture 10">
              <a:extLst>
                <a:ext uri="{FF2B5EF4-FFF2-40B4-BE49-F238E27FC236}">
                  <a16:creationId xmlns:a16="http://schemas.microsoft.com/office/drawing/2014/main" id="{8082C9B6-AD03-3940-AF97-5CE74F3C5B48}"/>
                </a:ext>
              </a:extLst>
            </p:cNvPr>
            <p:cNvPicPr>
              <a:picLocks noChangeAspect="1"/>
            </p:cNvPicPr>
            <p:nvPr/>
          </p:nvPicPr>
          <p:blipFill rotWithShape="1">
            <a:blip r:embed="rId3"/>
            <a:srcRect l="55926" t="89799" r="23644" b="7070"/>
            <a:stretch/>
          </p:blipFill>
          <p:spPr>
            <a:xfrm>
              <a:off x="6533388" y="3259685"/>
              <a:ext cx="1581912" cy="305472"/>
            </a:xfrm>
            <a:prstGeom prst="rect">
              <a:avLst/>
            </a:prstGeom>
          </p:spPr>
        </p:pic>
      </p:grpSp>
    </p:spTree>
    <p:extLst>
      <p:ext uri="{BB962C8B-B14F-4D97-AF65-F5344CB8AC3E}">
        <p14:creationId xmlns:p14="http://schemas.microsoft.com/office/powerpoint/2010/main" val="3165876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4D15-8AD9-A745-9F45-EA8F020012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3B164D-D18F-8047-A615-DF16F922EFDF}"/>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CC00137A-ACEE-F444-AEC0-7BF45F228865}"/>
              </a:ext>
            </a:extLst>
          </p:cNvPr>
          <p:cNvSpPr/>
          <p:nvPr/>
        </p:nvSpPr>
        <p:spPr>
          <a:xfrm>
            <a:off x="3408064" y="6518194"/>
            <a:ext cx="5739200" cy="369332"/>
          </a:xfrm>
          <a:prstGeom prst="rect">
            <a:avLst/>
          </a:prstGeom>
        </p:spPr>
        <p:txBody>
          <a:bodyPr wrap="none">
            <a:spAutoFit/>
          </a:bodyPr>
          <a:lstStyle/>
          <a:p>
            <a:r>
              <a:rPr lang="en-GB" b="1" dirty="0"/>
              <a:t>Arnold, Shun-Shin, Keene et al. JACC, 2018;72(24):3112-22</a:t>
            </a:r>
          </a:p>
        </p:txBody>
      </p:sp>
      <p:pic>
        <p:nvPicPr>
          <p:cNvPr id="5" name="Picture 4">
            <a:extLst>
              <a:ext uri="{FF2B5EF4-FFF2-40B4-BE49-F238E27FC236}">
                <a16:creationId xmlns:a16="http://schemas.microsoft.com/office/drawing/2014/main" id="{8FADB02B-CD73-6A43-9CAD-F2FA3E1B7E4E}"/>
              </a:ext>
            </a:extLst>
          </p:cNvPr>
          <p:cNvPicPr>
            <a:picLocks noChangeAspect="1"/>
          </p:cNvPicPr>
          <p:nvPr/>
        </p:nvPicPr>
        <p:blipFill rotWithShape="1">
          <a:blip r:embed="rId3"/>
          <a:srcRect b="7237"/>
          <a:stretch/>
        </p:blipFill>
        <p:spPr>
          <a:xfrm>
            <a:off x="1835696" y="181252"/>
            <a:ext cx="5242049" cy="6126163"/>
          </a:xfrm>
          <a:prstGeom prst="rect">
            <a:avLst/>
          </a:prstGeom>
        </p:spPr>
      </p:pic>
    </p:spTree>
    <p:extLst>
      <p:ext uri="{BB962C8B-B14F-4D97-AF65-F5344CB8AC3E}">
        <p14:creationId xmlns:p14="http://schemas.microsoft.com/office/powerpoint/2010/main" val="4103995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4D15-8AD9-A745-9F45-EA8F020012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3B164D-D18F-8047-A615-DF16F922EFD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FADB02B-CD73-6A43-9CAD-F2FA3E1B7E4E}"/>
              </a:ext>
            </a:extLst>
          </p:cNvPr>
          <p:cNvPicPr>
            <a:picLocks noChangeAspect="1"/>
          </p:cNvPicPr>
          <p:nvPr/>
        </p:nvPicPr>
        <p:blipFill rotWithShape="1">
          <a:blip r:embed="rId3"/>
          <a:srcRect b="7237"/>
          <a:stretch/>
        </p:blipFill>
        <p:spPr>
          <a:xfrm>
            <a:off x="280165" y="181252"/>
            <a:ext cx="5242049" cy="6126163"/>
          </a:xfrm>
          <a:prstGeom prst="rect">
            <a:avLst/>
          </a:prstGeom>
        </p:spPr>
      </p:pic>
      <p:pic>
        <p:nvPicPr>
          <p:cNvPr id="4" name="Picture 3">
            <a:extLst>
              <a:ext uri="{FF2B5EF4-FFF2-40B4-BE49-F238E27FC236}">
                <a16:creationId xmlns:a16="http://schemas.microsoft.com/office/drawing/2014/main" id="{BCB2AF65-F375-3644-BD3C-67AB2E869EC8}"/>
              </a:ext>
            </a:extLst>
          </p:cNvPr>
          <p:cNvPicPr>
            <a:picLocks noChangeAspect="1"/>
          </p:cNvPicPr>
          <p:nvPr/>
        </p:nvPicPr>
        <p:blipFill>
          <a:blip r:embed="rId4"/>
          <a:stretch>
            <a:fillRect/>
          </a:stretch>
        </p:blipFill>
        <p:spPr>
          <a:xfrm rot="2009021">
            <a:off x="3563977" y="1329781"/>
            <a:ext cx="5427373" cy="4201213"/>
          </a:xfrm>
          <a:prstGeom prst="rect">
            <a:avLst/>
          </a:prstGeom>
        </p:spPr>
      </p:pic>
      <p:sp>
        <p:nvSpPr>
          <p:cNvPr id="6" name="Rectangle 5">
            <a:extLst>
              <a:ext uri="{FF2B5EF4-FFF2-40B4-BE49-F238E27FC236}">
                <a16:creationId xmlns:a16="http://schemas.microsoft.com/office/drawing/2014/main" id="{CC00137A-ACEE-F444-AEC0-7BF45F228865}"/>
              </a:ext>
            </a:extLst>
          </p:cNvPr>
          <p:cNvSpPr/>
          <p:nvPr/>
        </p:nvSpPr>
        <p:spPr>
          <a:xfrm>
            <a:off x="5082695" y="6218694"/>
            <a:ext cx="4061305" cy="830997"/>
          </a:xfrm>
          <a:prstGeom prst="rect">
            <a:avLst/>
          </a:prstGeom>
        </p:spPr>
        <p:txBody>
          <a:bodyPr wrap="none">
            <a:spAutoFit/>
          </a:bodyPr>
          <a:lstStyle/>
          <a:p>
            <a:r>
              <a:rPr lang="en-GB" sz="1200" b="1" dirty="0"/>
              <a:t>Arnold, Shun-Shin, Keene et al. JACC, 2018;72(24):3112-22</a:t>
            </a:r>
          </a:p>
          <a:p>
            <a:r>
              <a:rPr lang="en-US" altLang="x-none" sz="1200" b="1" dirty="0">
                <a:ea typeface="Arial Unicode MS" charset="0"/>
                <a:cs typeface="Arial Unicode MS" charset="0"/>
              </a:rPr>
              <a:t>Cleland JG et al. N </a:t>
            </a:r>
            <a:r>
              <a:rPr lang="en-US" altLang="x-none" sz="1200" b="1" dirty="0" err="1">
                <a:ea typeface="Arial Unicode MS" charset="0"/>
                <a:cs typeface="Arial Unicode MS" charset="0"/>
              </a:rPr>
              <a:t>Engl</a:t>
            </a:r>
            <a:r>
              <a:rPr lang="en-US" altLang="x-none" sz="1200" b="1" dirty="0">
                <a:ea typeface="Arial Unicode MS" charset="0"/>
                <a:cs typeface="Arial Unicode MS" charset="0"/>
              </a:rPr>
              <a:t> J Med 2005;352:1539-1549</a:t>
            </a:r>
          </a:p>
          <a:p>
            <a:r>
              <a:rPr lang="en-US" sz="1200" b="1" dirty="0" err="1">
                <a:ea typeface="Arial Unicode MS" charset="0"/>
                <a:cs typeface="Arial Unicode MS" charset="0"/>
              </a:rPr>
              <a:t>Cazeau</a:t>
            </a:r>
            <a:r>
              <a:rPr lang="en-US" sz="1200" b="1" dirty="0">
                <a:ea typeface="Arial Unicode MS" charset="0"/>
                <a:cs typeface="Arial Unicode MS" charset="0"/>
              </a:rPr>
              <a:t> et al. PACE 1996;19:1748-1757</a:t>
            </a:r>
            <a:endParaRPr lang="en-US" sz="1200" dirty="0"/>
          </a:p>
          <a:p>
            <a:endParaRPr lang="en-GB" sz="1200" b="1" dirty="0"/>
          </a:p>
        </p:txBody>
      </p:sp>
      <p:sp>
        <p:nvSpPr>
          <p:cNvPr id="11" name="Rectangle 10">
            <a:extLst>
              <a:ext uri="{FF2B5EF4-FFF2-40B4-BE49-F238E27FC236}">
                <a16:creationId xmlns:a16="http://schemas.microsoft.com/office/drawing/2014/main" id="{71F4AF20-DCD1-3D40-923C-590433E286C2}"/>
              </a:ext>
            </a:extLst>
          </p:cNvPr>
          <p:cNvSpPr/>
          <p:nvPr/>
        </p:nvSpPr>
        <p:spPr>
          <a:xfrm rot="2045233">
            <a:off x="4348363" y="2786958"/>
            <a:ext cx="4665123" cy="369332"/>
          </a:xfrm>
          <a:prstGeom prst="rect">
            <a:avLst/>
          </a:prstGeom>
          <a:solidFill>
            <a:schemeClr val="bg1"/>
          </a:solidFill>
        </p:spPr>
        <p:txBody>
          <a:bodyPr wrap="none">
            <a:spAutoFit/>
          </a:bodyPr>
          <a:lstStyle/>
          <a:p>
            <a:r>
              <a:rPr lang="en-GB" b="1" dirty="0" err="1">
                <a:solidFill>
                  <a:srgbClr val="C00000"/>
                </a:solidFill>
              </a:rPr>
              <a:t>Cazeau</a:t>
            </a:r>
            <a:r>
              <a:rPr lang="en-GB" b="1" dirty="0">
                <a:solidFill>
                  <a:srgbClr val="C00000"/>
                </a:solidFill>
              </a:rPr>
              <a:t> – BIV improves acute haemodynamics </a:t>
            </a:r>
          </a:p>
        </p:txBody>
      </p:sp>
    </p:spTree>
    <p:extLst>
      <p:ext uri="{BB962C8B-B14F-4D97-AF65-F5344CB8AC3E}">
        <p14:creationId xmlns:p14="http://schemas.microsoft.com/office/powerpoint/2010/main" val="4212144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4D15-8AD9-A745-9F45-EA8F020012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3B164D-D18F-8047-A615-DF16F922EFD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FADB02B-CD73-6A43-9CAD-F2FA3E1B7E4E}"/>
              </a:ext>
            </a:extLst>
          </p:cNvPr>
          <p:cNvPicPr>
            <a:picLocks noChangeAspect="1"/>
          </p:cNvPicPr>
          <p:nvPr/>
        </p:nvPicPr>
        <p:blipFill rotWithShape="1">
          <a:blip r:embed="rId3"/>
          <a:srcRect b="7237"/>
          <a:stretch/>
        </p:blipFill>
        <p:spPr>
          <a:xfrm>
            <a:off x="280165" y="181252"/>
            <a:ext cx="5242049" cy="6126163"/>
          </a:xfrm>
          <a:prstGeom prst="rect">
            <a:avLst/>
          </a:prstGeom>
        </p:spPr>
      </p:pic>
      <p:pic>
        <p:nvPicPr>
          <p:cNvPr id="4" name="Picture 3">
            <a:extLst>
              <a:ext uri="{FF2B5EF4-FFF2-40B4-BE49-F238E27FC236}">
                <a16:creationId xmlns:a16="http://schemas.microsoft.com/office/drawing/2014/main" id="{BCB2AF65-F375-3644-BD3C-67AB2E869EC8}"/>
              </a:ext>
            </a:extLst>
          </p:cNvPr>
          <p:cNvPicPr>
            <a:picLocks noChangeAspect="1"/>
          </p:cNvPicPr>
          <p:nvPr/>
        </p:nvPicPr>
        <p:blipFill>
          <a:blip r:embed="rId4"/>
          <a:stretch>
            <a:fillRect/>
          </a:stretch>
        </p:blipFill>
        <p:spPr>
          <a:xfrm rot="2009021">
            <a:off x="3563977" y="1329781"/>
            <a:ext cx="5427373" cy="4201213"/>
          </a:xfrm>
          <a:prstGeom prst="rect">
            <a:avLst/>
          </a:prstGeom>
        </p:spPr>
      </p:pic>
      <p:pic>
        <p:nvPicPr>
          <p:cNvPr id="8" name="Picture 7">
            <a:extLst>
              <a:ext uri="{FF2B5EF4-FFF2-40B4-BE49-F238E27FC236}">
                <a16:creationId xmlns:a16="http://schemas.microsoft.com/office/drawing/2014/main" id="{83DE4218-23ED-C44D-A543-4E0B4ADB6EE3}"/>
              </a:ext>
            </a:extLst>
          </p:cNvPr>
          <p:cNvPicPr>
            <a:picLocks noChangeAspect="1"/>
          </p:cNvPicPr>
          <p:nvPr/>
        </p:nvPicPr>
        <p:blipFill>
          <a:blip r:embed="rId5"/>
          <a:stretch>
            <a:fillRect/>
          </a:stretch>
        </p:blipFill>
        <p:spPr>
          <a:xfrm>
            <a:off x="0" y="3364991"/>
            <a:ext cx="4676902" cy="2853703"/>
          </a:xfrm>
          <a:prstGeom prst="rect">
            <a:avLst/>
          </a:prstGeom>
        </p:spPr>
      </p:pic>
      <p:sp>
        <p:nvSpPr>
          <p:cNvPr id="6" name="Rectangle 5">
            <a:extLst>
              <a:ext uri="{FF2B5EF4-FFF2-40B4-BE49-F238E27FC236}">
                <a16:creationId xmlns:a16="http://schemas.microsoft.com/office/drawing/2014/main" id="{CC00137A-ACEE-F444-AEC0-7BF45F228865}"/>
              </a:ext>
            </a:extLst>
          </p:cNvPr>
          <p:cNvSpPr/>
          <p:nvPr/>
        </p:nvSpPr>
        <p:spPr>
          <a:xfrm>
            <a:off x="5082695" y="6218694"/>
            <a:ext cx="4061305" cy="830997"/>
          </a:xfrm>
          <a:prstGeom prst="rect">
            <a:avLst/>
          </a:prstGeom>
        </p:spPr>
        <p:txBody>
          <a:bodyPr wrap="none">
            <a:spAutoFit/>
          </a:bodyPr>
          <a:lstStyle/>
          <a:p>
            <a:r>
              <a:rPr lang="en-GB" sz="1200" b="1" dirty="0"/>
              <a:t>Arnold, Shun-Shin, Keene et al. JACC, 2018;72(24):3112-22</a:t>
            </a:r>
          </a:p>
          <a:p>
            <a:r>
              <a:rPr lang="en-US" altLang="x-none" sz="1200" b="1" dirty="0">
                <a:ea typeface="Arial Unicode MS" charset="0"/>
                <a:cs typeface="Arial Unicode MS" charset="0"/>
              </a:rPr>
              <a:t>Cleland JG et al. N </a:t>
            </a:r>
            <a:r>
              <a:rPr lang="en-US" altLang="x-none" sz="1200" b="1" dirty="0" err="1">
                <a:ea typeface="Arial Unicode MS" charset="0"/>
                <a:cs typeface="Arial Unicode MS" charset="0"/>
              </a:rPr>
              <a:t>Engl</a:t>
            </a:r>
            <a:r>
              <a:rPr lang="en-US" altLang="x-none" sz="1200" b="1" dirty="0">
                <a:ea typeface="Arial Unicode MS" charset="0"/>
                <a:cs typeface="Arial Unicode MS" charset="0"/>
              </a:rPr>
              <a:t> J Med 2005;352:1539-1549</a:t>
            </a:r>
          </a:p>
          <a:p>
            <a:r>
              <a:rPr lang="en-US" sz="1200" b="1" dirty="0" err="1">
                <a:ea typeface="Arial Unicode MS" charset="0"/>
                <a:cs typeface="Arial Unicode MS" charset="0"/>
              </a:rPr>
              <a:t>Cazeau</a:t>
            </a:r>
            <a:r>
              <a:rPr lang="en-US" sz="1200" b="1" dirty="0">
                <a:ea typeface="Arial Unicode MS" charset="0"/>
                <a:cs typeface="Arial Unicode MS" charset="0"/>
              </a:rPr>
              <a:t> et al. PACE 1996;19:1748-1757</a:t>
            </a:r>
            <a:endParaRPr lang="en-US" sz="1200" dirty="0"/>
          </a:p>
          <a:p>
            <a:endParaRPr lang="en-GB" sz="1200" b="1" dirty="0"/>
          </a:p>
        </p:txBody>
      </p:sp>
      <p:sp>
        <p:nvSpPr>
          <p:cNvPr id="9" name="Rectangle 8">
            <a:extLst>
              <a:ext uri="{FF2B5EF4-FFF2-40B4-BE49-F238E27FC236}">
                <a16:creationId xmlns:a16="http://schemas.microsoft.com/office/drawing/2014/main" id="{F8D7268C-B741-624F-9940-0E21B5974ABD}"/>
              </a:ext>
            </a:extLst>
          </p:cNvPr>
          <p:cNvSpPr/>
          <p:nvPr/>
        </p:nvSpPr>
        <p:spPr>
          <a:xfrm>
            <a:off x="109728" y="4078224"/>
            <a:ext cx="4398264"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AE7D0A-3F6D-FF4C-977E-F19741F32D5A}"/>
              </a:ext>
            </a:extLst>
          </p:cNvPr>
          <p:cNvSpPr/>
          <p:nvPr/>
        </p:nvSpPr>
        <p:spPr>
          <a:xfrm>
            <a:off x="-1412" y="5232963"/>
            <a:ext cx="4676217" cy="369332"/>
          </a:xfrm>
          <a:prstGeom prst="rect">
            <a:avLst/>
          </a:prstGeom>
          <a:solidFill>
            <a:schemeClr val="bg1"/>
          </a:solidFill>
        </p:spPr>
        <p:txBody>
          <a:bodyPr wrap="none">
            <a:spAutoFit/>
          </a:bodyPr>
          <a:lstStyle/>
          <a:p>
            <a:r>
              <a:rPr lang="en-GB" b="1" dirty="0">
                <a:solidFill>
                  <a:srgbClr val="C00000"/>
                </a:solidFill>
              </a:rPr>
              <a:t>Increase in haemodynamics = mortality benefit</a:t>
            </a:r>
          </a:p>
        </p:txBody>
      </p:sp>
      <p:pic>
        <p:nvPicPr>
          <p:cNvPr id="12" name="Picture 3">
            <a:extLst>
              <a:ext uri="{FF2B5EF4-FFF2-40B4-BE49-F238E27FC236}">
                <a16:creationId xmlns:a16="http://schemas.microsoft.com/office/drawing/2014/main" id="{96BF86C0-51DA-5542-BF93-F1AB78D5B3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67" t="51616" r="5582" b="11909"/>
          <a:stretch/>
        </p:blipFill>
        <p:spPr bwMode="auto">
          <a:xfrm>
            <a:off x="1725633" y="5602295"/>
            <a:ext cx="1495619" cy="1309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Rectangle 12">
            <a:extLst>
              <a:ext uri="{FF2B5EF4-FFF2-40B4-BE49-F238E27FC236}">
                <a16:creationId xmlns:a16="http://schemas.microsoft.com/office/drawing/2014/main" id="{BA4FB713-E3B8-5E4F-96C0-6591C899B1A1}"/>
              </a:ext>
            </a:extLst>
          </p:cNvPr>
          <p:cNvSpPr/>
          <p:nvPr/>
        </p:nvSpPr>
        <p:spPr>
          <a:xfrm>
            <a:off x="31502" y="3437378"/>
            <a:ext cx="1005725" cy="369332"/>
          </a:xfrm>
          <a:prstGeom prst="rect">
            <a:avLst/>
          </a:prstGeom>
          <a:solidFill>
            <a:schemeClr val="bg1"/>
          </a:solidFill>
        </p:spPr>
        <p:txBody>
          <a:bodyPr wrap="none">
            <a:spAutoFit/>
          </a:bodyPr>
          <a:lstStyle/>
          <a:p>
            <a:r>
              <a:rPr lang="en-GB" b="1" dirty="0">
                <a:solidFill>
                  <a:srgbClr val="C00000"/>
                </a:solidFill>
              </a:rPr>
              <a:t>CARE-HF</a:t>
            </a:r>
          </a:p>
        </p:txBody>
      </p:sp>
      <p:sp>
        <p:nvSpPr>
          <p:cNvPr id="14" name="Rectangle 13">
            <a:extLst>
              <a:ext uri="{FF2B5EF4-FFF2-40B4-BE49-F238E27FC236}">
                <a16:creationId xmlns:a16="http://schemas.microsoft.com/office/drawing/2014/main" id="{49116109-1DA2-A34A-B383-B5B07A6A6B52}"/>
              </a:ext>
            </a:extLst>
          </p:cNvPr>
          <p:cNvSpPr/>
          <p:nvPr/>
        </p:nvSpPr>
        <p:spPr>
          <a:xfrm rot="2045233">
            <a:off x="4348363" y="2786958"/>
            <a:ext cx="4665123" cy="369332"/>
          </a:xfrm>
          <a:prstGeom prst="rect">
            <a:avLst/>
          </a:prstGeom>
          <a:solidFill>
            <a:schemeClr val="bg1"/>
          </a:solidFill>
        </p:spPr>
        <p:txBody>
          <a:bodyPr wrap="none">
            <a:spAutoFit/>
          </a:bodyPr>
          <a:lstStyle/>
          <a:p>
            <a:r>
              <a:rPr lang="en-GB" b="1" dirty="0" err="1">
                <a:solidFill>
                  <a:srgbClr val="C00000"/>
                </a:solidFill>
              </a:rPr>
              <a:t>Cazeau</a:t>
            </a:r>
            <a:r>
              <a:rPr lang="en-GB" b="1" dirty="0">
                <a:solidFill>
                  <a:srgbClr val="C00000"/>
                </a:solidFill>
              </a:rPr>
              <a:t> – BIV improves acute haemodynamics </a:t>
            </a:r>
          </a:p>
        </p:txBody>
      </p:sp>
    </p:spTree>
    <p:extLst>
      <p:ext uri="{BB962C8B-B14F-4D97-AF65-F5344CB8AC3E}">
        <p14:creationId xmlns:p14="http://schemas.microsoft.com/office/powerpoint/2010/main" val="3010418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A3C9-39C9-FF40-A100-3E9621F1894B}"/>
              </a:ext>
            </a:extLst>
          </p:cNvPr>
          <p:cNvSpPr>
            <a:spLocks noGrp="1"/>
          </p:cNvSpPr>
          <p:nvPr>
            <p:ph type="title"/>
          </p:nvPr>
        </p:nvSpPr>
        <p:spPr>
          <a:xfrm>
            <a:off x="764116" y="18255"/>
            <a:ext cx="7886700" cy="1325563"/>
          </a:xfrm>
        </p:spPr>
        <p:txBody>
          <a:bodyPr>
            <a:normAutofit/>
          </a:bodyPr>
          <a:lstStyle/>
          <a:p>
            <a:r>
              <a:rPr lang="en-US" sz="6000" b="1" dirty="0"/>
              <a:t>His-SYNC RCT Pilot Study</a:t>
            </a:r>
          </a:p>
        </p:txBody>
      </p:sp>
      <p:sp>
        <p:nvSpPr>
          <p:cNvPr id="3" name="Content Placeholder 2">
            <a:extLst>
              <a:ext uri="{FF2B5EF4-FFF2-40B4-BE49-F238E27FC236}">
                <a16:creationId xmlns:a16="http://schemas.microsoft.com/office/drawing/2014/main" id="{16CBD7B3-C4B9-9249-B791-E4683A23D9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975699-A53A-E640-AA5E-E4BE57FBE414}"/>
              </a:ext>
            </a:extLst>
          </p:cNvPr>
          <p:cNvPicPr>
            <a:picLocks noChangeAspect="1"/>
          </p:cNvPicPr>
          <p:nvPr/>
        </p:nvPicPr>
        <p:blipFill>
          <a:blip r:embed="rId3"/>
          <a:stretch>
            <a:fillRect/>
          </a:stretch>
        </p:blipFill>
        <p:spPr>
          <a:xfrm>
            <a:off x="0" y="1468605"/>
            <a:ext cx="9144000" cy="4708358"/>
          </a:xfrm>
          <a:prstGeom prst="rect">
            <a:avLst/>
          </a:prstGeom>
        </p:spPr>
      </p:pic>
    </p:spTree>
    <p:extLst>
      <p:ext uri="{BB962C8B-B14F-4D97-AF65-F5344CB8AC3E}">
        <p14:creationId xmlns:p14="http://schemas.microsoft.com/office/powerpoint/2010/main" val="367274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A3C9-39C9-FF40-A100-3E9621F1894B}"/>
              </a:ext>
            </a:extLst>
          </p:cNvPr>
          <p:cNvSpPr>
            <a:spLocks noGrp="1"/>
          </p:cNvSpPr>
          <p:nvPr>
            <p:ph type="title"/>
          </p:nvPr>
        </p:nvSpPr>
        <p:spPr>
          <a:xfrm>
            <a:off x="764116" y="18255"/>
            <a:ext cx="7886700" cy="1325563"/>
          </a:xfrm>
        </p:spPr>
        <p:txBody>
          <a:bodyPr>
            <a:normAutofit/>
          </a:bodyPr>
          <a:lstStyle/>
          <a:p>
            <a:r>
              <a:rPr lang="en-US" sz="6000" b="1" dirty="0"/>
              <a:t>His-SYNC RCT Pilot Study</a:t>
            </a:r>
          </a:p>
        </p:txBody>
      </p:sp>
      <p:sp>
        <p:nvSpPr>
          <p:cNvPr id="3" name="Content Placeholder 2">
            <a:extLst>
              <a:ext uri="{FF2B5EF4-FFF2-40B4-BE49-F238E27FC236}">
                <a16:creationId xmlns:a16="http://schemas.microsoft.com/office/drawing/2014/main" id="{16CBD7B3-C4B9-9249-B791-E4683A23D9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975699-A53A-E640-AA5E-E4BE57FBE414}"/>
              </a:ext>
            </a:extLst>
          </p:cNvPr>
          <p:cNvPicPr>
            <a:picLocks noChangeAspect="1"/>
          </p:cNvPicPr>
          <p:nvPr/>
        </p:nvPicPr>
        <p:blipFill>
          <a:blip r:embed="rId3"/>
          <a:stretch>
            <a:fillRect/>
          </a:stretch>
        </p:blipFill>
        <p:spPr>
          <a:xfrm>
            <a:off x="0" y="1468605"/>
            <a:ext cx="9144000" cy="4708358"/>
          </a:xfrm>
          <a:prstGeom prst="rect">
            <a:avLst/>
          </a:prstGeom>
        </p:spPr>
      </p:pic>
      <p:sp>
        <p:nvSpPr>
          <p:cNvPr id="5" name="TextBox 4">
            <a:extLst>
              <a:ext uri="{FF2B5EF4-FFF2-40B4-BE49-F238E27FC236}">
                <a16:creationId xmlns:a16="http://schemas.microsoft.com/office/drawing/2014/main" id="{C89511A9-A49A-6C4A-9255-3EC7D6A67F8F}"/>
              </a:ext>
            </a:extLst>
          </p:cNvPr>
          <p:cNvSpPr txBox="1"/>
          <p:nvPr/>
        </p:nvSpPr>
        <p:spPr>
          <a:xfrm>
            <a:off x="2844800" y="2269067"/>
            <a:ext cx="1168400" cy="646331"/>
          </a:xfrm>
          <a:prstGeom prst="rect">
            <a:avLst/>
          </a:prstGeom>
          <a:noFill/>
        </p:spPr>
        <p:txBody>
          <a:bodyPr wrap="square" rtlCol="0">
            <a:spAutoFit/>
          </a:bodyPr>
          <a:lstStyle/>
          <a:p>
            <a:r>
              <a:rPr lang="en-US" sz="3600" b="1" dirty="0">
                <a:solidFill>
                  <a:srgbClr val="C00000"/>
                </a:solidFill>
              </a:rPr>
              <a:t>HIS</a:t>
            </a:r>
          </a:p>
        </p:txBody>
      </p:sp>
      <p:sp>
        <p:nvSpPr>
          <p:cNvPr id="6" name="TextBox 5">
            <a:extLst>
              <a:ext uri="{FF2B5EF4-FFF2-40B4-BE49-F238E27FC236}">
                <a16:creationId xmlns:a16="http://schemas.microsoft.com/office/drawing/2014/main" id="{AFA8EFC2-0295-C947-A7EB-F367CF954DE8}"/>
              </a:ext>
            </a:extLst>
          </p:cNvPr>
          <p:cNvSpPr txBox="1"/>
          <p:nvPr/>
        </p:nvSpPr>
        <p:spPr>
          <a:xfrm>
            <a:off x="5680075" y="2227385"/>
            <a:ext cx="1168400" cy="646331"/>
          </a:xfrm>
          <a:prstGeom prst="rect">
            <a:avLst/>
          </a:prstGeom>
          <a:noFill/>
        </p:spPr>
        <p:txBody>
          <a:bodyPr wrap="square" rtlCol="0">
            <a:spAutoFit/>
          </a:bodyPr>
          <a:lstStyle/>
          <a:p>
            <a:r>
              <a:rPr lang="en-US" sz="3600" b="1" dirty="0">
                <a:solidFill>
                  <a:srgbClr val="C00000"/>
                </a:solidFill>
              </a:rPr>
              <a:t>BiV</a:t>
            </a:r>
          </a:p>
        </p:txBody>
      </p:sp>
    </p:spTree>
    <p:extLst>
      <p:ext uri="{BB962C8B-B14F-4D97-AF65-F5344CB8AC3E}">
        <p14:creationId xmlns:p14="http://schemas.microsoft.com/office/powerpoint/2010/main" val="3322708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A3C9-39C9-FF40-A100-3E9621F1894B}"/>
              </a:ext>
            </a:extLst>
          </p:cNvPr>
          <p:cNvSpPr>
            <a:spLocks noGrp="1"/>
          </p:cNvSpPr>
          <p:nvPr>
            <p:ph type="title"/>
          </p:nvPr>
        </p:nvSpPr>
        <p:spPr>
          <a:xfrm>
            <a:off x="764116" y="18255"/>
            <a:ext cx="7886700" cy="1325563"/>
          </a:xfrm>
        </p:spPr>
        <p:txBody>
          <a:bodyPr>
            <a:normAutofit/>
          </a:bodyPr>
          <a:lstStyle/>
          <a:p>
            <a:r>
              <a:rPr lang="en-US" sz="6000" b="1" dirty="0"/>
              <a:t>His-SYNC RCT Pilot Study</a:t>
            </a:r>
          </a:p>
        </p:txBody>
      </p:sp>
      <p:sp>
        <p:nvSpPr>
          <p:cNvPr id="3" name="Content Placeholder 2">
            <a:extLst>
              <a:ext uri="{FF2B5EF4-FFF2-40B4-BE49-F238E27FC236}">
                <a16:creationId xmlns:a16="http://schemas.microsoft.com/office/drawing/2014/main" id="{16CBD7B3-C4B9-9249-B791-E4683A23D9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975699-A53A-E640-AA5E-E4BE57FBE414}"/>
              </a:ext>
            </a:extLst>
          </p:cNvPr>
          <p:cNvPicPr>
            <a:picLocks noChangeAspect="1"/>
          </p:cNvPicPr>
          <p:nvPr/>
        </p:nvPicPr>
        <p:blipFill>
          <a:blip r:embed="rId3"/>
          <a:stretch>
            <a:fillRect/>
          </a:stretch>
        </p:blipFill>
        <p:spPr>
          <a:xfrm>
            <a:off x="0" y="1468605"/>
            <a:ext cx="9144000" cy="4708358"/>
          </a:xfrm>
          <a:prstGeom prst="rect">
            <a:avLst/>
          </a:prstGeom>
        </p:spPr>
      </p:pic>
      <p:sp>
        <p:nvSpPr>
          <p:cNvPr id="5" name="TextBox 4">
            <a:extLst>
              <a:ext uri="{FF2B5EF4-FFF2-40B4-BE49-F238E27FC236}">
                <a16:creationId xmlns:a16="http://schemas.microsoft.com/office/drawing/2014/main" id="{C89511A9-A49A-6C4A-9255-3EC7D6A67F8F}"/>
              </a:ext>
            </a:extLst>
          </p:cNvPr>
          <p:cNvSpPr txBox="1"/>
          <p:nvPr/>
        </p:nvSpPr>
        <p:spPr>
          <a:xfrm>
            <a:off x="2844800" y="2269067"/>
            <a:ext cx="1168400" cy="646331"/>
          </a:xfrm>
          <a:prstGeom prst="rect">
            <a:avLst/>
          </a:prstGeom>
          <a:noFill/>
        </p:spPr>
        <p:txBody>
          <a:bodyPr wrap="square" rtlCol="0">
            <a:spAutoFit/>
          </a:bodyPr>
          <a:lstStyle/>
          <a:p>
            <a:r>
              <a:rPr lang="en-US" sz="3600" b="1" dirty="0">
                <a:solidFill>
                  <a:srgbClr val="C00000"/>
                </a:solidFill>
              </a:rPr>
              <a:t>HIS</a:t>
            </a:r>
          </a:p>
        </p:txBody>
      </p:sp>
      <p:sp>
        <p:nvSpPr>
          <p:cNvPr id="6" name="TextBox 5">
            <a:extLst>
              <a:ext uri="{FF2B5EF4-FFF2-40B4-BE49-F238E27FC236}">
                <a16:creationId xmlns:a16="http://schemas.microsoft.com/office/drawing/2014/main" id="{AFA8EFC2-0295-C947-A7EB-F367CF954DE8}"/>
              </a:ext>
            </a:extLst>
          </p:cNvPr>
          <p:cNvSpPr txBox="1"/>
          <p:nvPr/>
        </p:nvSpPr>
        <p:spPr>
          <a:xfrm>
            <a:off x="5680075" y="2227385"/>
            <a:ext cx="1168400" cy="646331"/>
          </a:xfrm>
          <a:prstGeom prst="rect">
            <a:avLst/>
          </a:prstGeom>
          <a:noFill/>
        </p:spPr>
        <p:txBody>
          <a:bodyPr wrap="square" rtlCol="0">
            <a:spAutoFit/>
          </a:bodyPr>
          <a:lstStyle/>
          <a:p>
            <a:r>
              <a:rPr lang="en-US" sz="3600" b="1" dirty="0">
                <a:solidFill>
                  <a:srgbClr val="C00000"/>
                </a:solidFill>
              </a:rPr>
              <a:t>BiV</a:t>
            </a:r>
          </a:p>
        </p:txBody>
      </p:sp>
      <p:sp>
        <p:nvSpPr>
          <p:cNvPr id="7" name="TextBox 6">
            <a:extLst>
              <a:ext uri="{FF2B5EF4-FFF2-40B4-BE49-F238E27FC236}">
                <a16:creationId xmlns:a16="http://schemas.microsoft.com/office/drawing/2014/main" id="{FF444C62-28F4-4149-9AEB-CDB20AE5B5AF}"/>
              </a:ext>
            </a:extLst>
          </p:cNvPr>
          <p:cNvSpPr txBox="1"/>
          <p:nvPr/>
        </p:nvSpPr>
        <p:spPr>
          <a:xfrm>
            <a:off x="7677150" y="4001294"/>
            <a:ext cx="1676400" cy="369332"/>
          </a:xfrm>
          <a:prstGeom prst="rect">
            <a:avLst/>
          </a:prstGeom>
          <a:noFill/>
        </p:spPr>
        <p:txBody>
          <a:bodyPr wrap="square" rtlCol="0">
            <a:spAutoFit/>
          </a:bodyPr>
          <a:lstStyle/>
          <a:p>
            <a:r>
              <a:rPr lang="en-US" dirty="0">
                <a:solidFill>
                  <a:srgbClr val="C00000"/>
                </a:solidFill>
              </a:rPr>
              <a:t>25% x over</a:t>
            </a:r>
          </a:p>
        </p:txBody>
      </p:sp>
    </p:spTree>
    <p:extLst>
      <p:ext uri="{BB962C8B-B14F-4D97-AF65-F5344CB8AC3E}">
        <p14:creationId xmlns:p14="http://schemas.microsoft.com/office/powerpoint/2010/main" val="250858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A3C9-39C9-FF40-A100-3E9621F1894B}"/>
              </a:ext>
            </a:extLst>
          </p:cNvPr>
          <p:cNvSpPr>
            <a:spLocks noGrp="1"/>
          </p:cNvSpPr>
          <p:nvPr>
            <p:ph type="title"/>
          </p:nvPr>
        </p:nvSpPr>
        <p:spPr>
          <a:xfrm>
            <a:off x="764116" y="18255"/>
            <a:ext cx="7886700" cy="1325563"/>
          </a:xfrm>
        </p:spPr>
        <p:txBody>
          <a:bodyPr>
            <a:normAutofit/>
          </a:bodyPr>
          <a:lstStyle/>
          <a:p>
            <a:r>
              <a:rPr lang="en-US" sz="6000" b="1" dirty="0"/>
              <a:t>His-SYNC RCT Pilot Study</a:t>
            </a:r>
          </a:p>
        </p:txBody>
      </p:sp>
      <p:sp>
        <p:nvSpPr>
          <p:cNvPr id="3" name="Content Placeholder 2">
            <a:extLst>
              <a:ext uri="{FF2B5EF4-FFF2-40B4-BE49-F238E27FC236}">
                <a16:creationId xmlns:a16="http://schemas.microsoft.com/office/drawing/2014/main" id="{16CBD7B3-C4B9-9249-B791-E4683A23D9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975699-A53A-E640-AA5E-E4BE57FBE414}"/>
              </a:ext>
            </a:extLst>
          </p:cNvPr>
          <p:cNvPicPr>
            <a:picLocks noChangeAspect="1"/>
          </p:cNvPicPr>
          <p:nvPr/>
        </p:nvPicPr>
        <p:blipFill>
          <a:blip r:embed="rId3"/>
          <a:stretch>
            <a:fillRect/>
          </a:stretch>
        </p:blipFill>
        <p:spPr>
          <a:xfrm>
            <a:off x="0" y="1468605"/>
            <a:ext cx="9144000" cy="4708358"/>
          </a:xfrm>
          <a:prstGeom prst="rect">
            <a:avLst/>
          </a:prstGeom>
        </p:spPr>
      </p:pic>
      <p:sp>
        <p:nvSpPr>
          <p:cNvPr id="5" name="TextBox 4">
            <a:extLst>
              <a:ext uri="{FF2B5EF4-FFF2-40B4-BE49-F238E27FC236}">
                <a16:creationId xmlns:a16="http://schemas.microsoft.com/office/drawing/2014/main" id="{C89511A9-A49A-6C4A-9255-3EC7D6A67F8F}"/>
              </a:ext>
            </a:extLst>
          </p:cNvPr>
          <p:cNvSpPr txBox="1"/>
          <p:nvPr/>
        </p:nvSpPr>
        <p:spPr>
          <a:xfrm>
            <a:off x="2844800" y="2269067"/>
            <a:ext cx="1168400" cy="646331"/>
          </a:xfrm>
          <a:prstGeom prst="rect">
            <a:avLst/>
          </a:prstGeom>
          <a:noFill/>
        </p:spPr>
        <p:txBody>
          <a:bodyPr wrap="square" rtlCol="0">
            <a:spAutoFit/>
          </a:bodyPr>
          <a:lstStyle/>
          <a:p>
            <a:r>
              <a:rPr lang="en-US" sz="3600" b="1" dirty="0">
                <a:solidFill>
                  <a:srgbClr val="C00000"/>
                </a:solidFill>
              </a:rPr>
              <a:t>HIS</a:t>
            </a:r>
          </a:p>
        </p:txBody>
      </p:sp>
      <p:sp>
        <p:nvSpPr>
          <p:cNvPr id="6" name="TextBox 5">
            <a:extLst>
              <a:ext uri="{FF2B5EF4-FFF2-40B4-BE49-F238E27FC236}">
                <a16:creationId xmlns:a16="http://schemas.microsoft.com/office/drawing/2014/main" id="{AFA8EFC2-0295-C947-A7EB-F367CF954DE8}"/>
              </a:ext>
            </a:extLst>
          </p:cNvPr>
          <p:cNvSpPr txBox="1"/>
          <p:nvPr/>
        </p:nvSpPr>
        <p:spPr>
          <a:xfrm>
            <a:off x="5680075" y="2227385"/>
            <a:ext cx="1168400" cy="646331"/>
          </a:xfrm>
          <a:prstGeom prst="rect">
            <a:avLst/>
          </a:prstGeom>
          <a:noFill/>
        </p:spPr>
        <p:txBody>
          <a:bodyPr wrap="square" rtlCol="0">
            <a:spAutoFit/>
          </a:bodyPr>
          <a:lstStyle/>
          <a:p>
            <a:r>
              <a:rPr lang="en-US" sz="3600" b="1" dirty="0">
                <a:solidFill>
                  <a:srgbClr val="C00000"/>
                </a:solidFill>
              </a:rPr>
              <a:t>BiV</a:t>
            </a:r>
          </a:p>
        </p:txBody>
      </p:sp>
      <p:sp>
        <p:nvSpPr>
          <p:cNvPr id="7" name="TextBox 6">
            <a:extLst>
              <a:ext uri="{FF2B5EF4-FFF2-40B4-BE49-F238E27FC236}">
                <a16:creationId xmlns:a16="http://schemas.microsoft.com/office/drawing/2014/main" id="{FF444C62-28F4-4149-9AEB-CDB20AE5B5AF}"/>
              </a:ext>
            </a:extLst>
          </p:cNvPr>
          <p:cNvSpPr txBox="1"/>
          <p:nvPr/>
        </p:nvSpPr>
        <p:spPr>
          <a:xfrm>
            <a:off x="7677150" y="4001294"/>
            <a:ext cx="1676400" cy="369332"/>
          </a:xfrm>
          <a:prstGeom prst="rect">
            <a:avLst/>
          </a:prstGeom>
          <a:noFill/>
        </p:spPr>
        <p:txBody>
          <a:bodyPr wrap="square" rtlCol="0">
            <a:spAutoFit/>
          </a:bodyPr>
          <a:lstStyle/>
          <a:p>
            <a:r>
              <a:rPr lang="en-US" dirty="0">
                <a:solidFill>
                  <a:srgbClr val="C00000"/>
                </a:solidFill>
              </a:rPr>
              <a:t>25% x over</a:t>
            </a:r>
          </a:p>
        </p:txBody>
      </p:sp>
      <p:sp>
        <p:nvSpPr>
          <p:cNvPr id="8" name="TextBox 7">
            <a:extLst>
              <a:ext uri="{FF2B5EF4-FFF2-40B4-BE49-F238E27FC236}">
                <a16:creationId xmlns:a16="http://schemas.microsoft.com/office/drawing/2014/main" id="{661A66F6-B1BC-D746-89CE-F4D2678B5EFA}"/>
              </a:ext>
            </a:extLst>
          </p:cNvPr>
          <p:cNvSpPr txBox="1"/>
          <p:nvPr/>
        </p:nvSpPr>
        <p:spPr>
          <a:xfrm>
            <a:off x="82550" y="3631962"/>
            <a:ext cx="1676400" cy="369332"/>
          </a:xfrm>
          <a:prstGeom prst="rect">
            <a:avLst/>
          </a:prstGeom>
          <a:noFill/>
        </p:spPr>
        <p:txBody>
          <a:bodyPr wrap="square" rtlCol="0">
            <a:spAutoFit/>
          </a:bodyPr>
          <a:lstStyle/>
          <a:p>
            <a:r>
              <a:rPr lang="en-US" dirty="0">
                <a:solidFill>
                  <a:srgbClr val="C00000"/>
                </a:solidFill>
              </a:rPr>
              <a:t>47% x over</a:t>
            </a:r>
          </a:p>
        </p:txBody>
      </p:sp>
    </p:spTree>
    <p:extLst>
      <p:ext uri="{BB962C8B-B14F-4D97-AF65-F5344CB8AC3E}">
        <p14:creationId xmlns:p14="http://schemas.microsoft.com/office/powerpoint/2010/main" val="1440238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B514E-3B9E-8E46-B0B2-CF0DB776C7E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BD09352-44BF-4542-B144-1CDEC88F2B2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17AD26B-E685-794F-B11E-75570779452B}"/>
              </a:ext>
            </a:extLst>
          </p:cNvPr>
          <p:cNvPicPr>
            <a:picLocks noChangeAspect="1"/>
          </p:cNvPicPr>
          <p:nvPr/>
        </p:nvPicPr>
        <p:blipFill>
          <a:blip r:embed="rId3"/>
          <a:stretch>
            <a:fillRect/>
          </a:stretch>
        </p:blipFill>
        <p:spPr>
          <a:xfrm>
            <a:off x="587598" y="0"/>
            <a:ext cx="7968803" cy="6858000"/>
          </a:xfrm>
          <a:prstGeom prst="rect">
            <a:avLst/>
          </a:prstGeom>
        </p:spPr>
      </p:pic>
      <p:sp>
        <p:nvSpPr>
          <p:cNvPr id="5" name="TextBox 4">
            <a:extLst>
              <a:ext uri="{FF2B5EF4-FFF2-40B4-BE49-F238E27FC236}">
                <a16:creationId xmlns:a16="http://schemas.microsoft.com/office/drawing/2014/main" id="{506A85CF-958B-B94A-9E7F-8696F80B63B1}"/>
              </a:ext>
            </a:extLst>
          </p:cNvPr>
          <p:cNvSpPr txBox="1"/>
          <p:nvPr/>
        </p:nvSpPr>
        <p:spPr>
          <a:xfrm>
            <a:off x="6547267" y="6488668"/>
            <a:ext cx="2907466" cy="369332"/>
          </a:xfrm>
          <a:prstGeom prst="rect">
            <a:avLst/>
          </a:prstGeom>
          <a:noFill/>
        </p:spPr>
        <p:txBody>
          <a:bodyPr wrap="square" rtlCol="0">
            <a:spAutoFit/>
          </a:bodyPr>
          <a:lstStyle/>
          <a:p>
            <a:r>
              <a:rPr lang="en-US" dirty="0" err="1"/>
              <a:t>Upadahay</a:t>
            </a:r>
            <a:r>
              <a:rPr lang="en-US" dirty="0"/>
              <a:t> et al JACC 2019</a:t>
            </a:r>
          </a:p>
        </p:txBody>
      </p:sp>
      <p:sp>
        <p:nvSpPr>
          <p:cNvPr id="6" name="Rectangle 5">
            <a:extLst>
              <a:ext uri="{FF2B5EF4-FFF2-40B4-BE49-F238E27FC236}">
                <a16:creationId xmlns:a16="http://schemas.microsoft.com/office/drawing/2014/main" id="{557A3832-9851-8F4A-9BC1-70997AF10B49}"/>
              </a:ext>
            </a:extLst>
          </p:cNvPr>
          <p:cNvSpPr/>
          <p:nvPr/>
        </p:nvSpPr>
        <p:spPr>
          <a:xfrm>
            <a:off x="2777067" y="1122363"/>
            <a:ext cx="5469466" cy="4719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007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8C75-5253-964A-9FCE-EF697F423C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7B938F-6A89-CA45-8CF2-AB76552DE1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F255EE-12BB-4F42-83B7-A32BBEA6938D}"/>
              </a:ext>
            </a:extLst>
          </p:cNvPr>
          <p:cNvPicPr>
            <a:picLocks noChangeAspect="1"/>
          </p:cNvPicPr>
          <p:nvPr/>
        </p:nvPicPr>
        <p:blipFill>
          <a:blip r:embed="rId3"/>
          <a:stretch>
            <a:fillRect/>
          </a:stretch>
        </p:blipFill>
        <p:spPr>
          <a:xfrm>
            <a:off x="1117600" y="365126"/>
            <a:ext cx="7219950" cy="6048016"/>
          </a:xfrm>
          <a:prstGeom prst="rect">
            <a:avLst/>
          </a:prstGeom>
        </p:spPr>
      </p:pic>
      <p:sp>
        <p:nvSpPr>
          <p:cNvPr id="5" name="Rectangle 4">
            <a:extLst>
              <a:ext uri="{FF2B5EF4-FFF2-40B4-BE49-F238E27FC236}">
                <a16:creationId xmlns:a16="http://schemas.microsoft.com/office/drawing/2014/main" id="{B85BF96E-50CE-8845-8308-5974DDF4C6B2}"/>
              </a:ext>
            </a:extLst>
          </p:cNvPr>
          <p:cNvSpPr/>
          <p:nvPr/>
        </p:nvSpPr>
        <p:spPr>
          <a:xfrm>
            <a:off x="6758184" y="6488668"/>
            <a:ext cx="2507866" cy="369332"/>
          </a:xfrm>
          <a:prstGeom prst="rect">
            <a:avLst/>
          </a:prstGeom>
        </p:spPr>
        <p:txBody>
          <a:bodyPr wrap="none">
            <a:spAutoFit/>
          </a:bodyPr>
          <a:lstStyle/>
          <a:p>
            <a:r>
              <a:rPr lang="en-US" dirty="0" err="1"/>
              <a:t>Iler</a:t>
            </a:r>
            <a:r>
              <a:rPr lang="en-US" dirty="0"/>
              <a:t> et al 2008 Am J Card </a:t>
            </a:r>
          </a:p>
        </p:txBody>
      </p:sp>
      <p:sp>
        <p:nvSpPr>
          <p:cNvPr id="6" name="TextBox 5">
            <a:extLst>
              <a:ext uri="{FF2B5EF4-FFF2-40B4-BE49-F238E27FC236}">
                <a16:creationId xmlns:a16="http://schemas.microsoft.com/office/drawing/2014/main" id="{E22B48CD-07BA-8440-97F5-DCF19474EB88}"/>
              </a:ext>
            </a:extLst>
          </p:cNvPr>
          <p:cNvSpPr txBox="1"/>
          <p:nvPr/>
        </p:nvSpPr>
        <p:spPr>
          <a:xfrm>
            <a:off x="-133350" y="2184399"/>
            <a:ext cx="1879600" cy="1938992"/>
          </a:xfrm>
          <a:prstGeom prst="rect">
            <a:avLst/>
          </a:prstGeom>
          <a:noFill/>
        </p:spPr>
        <p:txBody>
          <a:bodyPr wrap="square" rtlCol="0">
            <a:spAutoFit/>
          </a:bodyPr>
          <a:lstStyle/>
          <a:p>
            <a:pPr algn="ctr"/>
            <a:r>
              <a:rPr lang="en-US" sz="3000" b="1" dirty="0"/>
              <a:t>%</a:t>
            </a:r>
          </a:p>
          <a:p>
            <a:pPr algn="ctr"/>
            <a:r>
              <a:rPr lang="en-US" sz="3000" b="1" dirty="0"/>
              <a:t>Dead</a:t>
            </a:r>
          </a:p>
          <a:p>
            <a:pPr algn="ctr"/>
            <a:r>
              <a:rPr lang="en-US" sz="3000" b="1" dirty="0"/>
              <a:t>Or</a:t>
            </a:r>
          </a:p>
          <a:p>
            <a:pPr algn="ctr"/>
            <a:r>
              <a:rPr lang="en-US" sz="3000" b="1" dirty="0"/>
              <a:t>Transplant</a:t>
            </a:r>
          </a:p>
        </p:txBody>
      </p:sp>
      <p:sp>
        <p:nvSpPr>
          <p:cNvPr id="7" name="TextBox 6">
            <a:extLst>
              <a:ext uri="{FF2B5EF4-FFF2-40B4-BE49-F238E27FC236}">
                <a16:creationId xmlns:a16="http://schemas.microsoft.com/office/drawing/2014/main" id="{E815DB1C-79F0-E14D-9245-F6276D4406E9}"/>
              </a:ext>
            </a:extLst>
          </p:cNvPr>
          <p:cNvSpPr txBox="1"/>
          <p:nvPr/>
        </p:nvSpPr>
        <p:spPr>
          <a:xfrm>
            <a:off x="3471332" y="5778818"/>
            <a:ext cx="3092117" cy="553998"/>
          </a:xfrm>
          <a:prstGeom prst="rect">
            <a:avLst/>
          </a:prstGeom>
          <a:noFill/>
        </p:spPr>
        <p:txBody>
          <a:bodyPr wrap="square" rtlCol="0">
            <a:spAutoFit/>
          </a:bodyPr>
          <a:lstStyle/>
          <a:p>
            <a:r>
              <a:rPr lang="en-US" sz="3000" b="1" dirty="0"/>
              <a:t>BiV paced QRSd</a:t>
            </a:r>
          </a:p>
        </p:txBody>
      </p:sp>
    </p:spTree>
    <p:extLst>
      <p:ext uri="{BB962C8B-B14F-4D97-AF65-F5344CB8AC3E}">
        <p14:creationId xmlns:p14="http://schemas.microsoft.com/office/powerpoint/2010/main" val="2620680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B514E-3B9E-8E46-B0B2-CF0DB776C7E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BD09352-44BF-4542-B144-1CDEC88F2B2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17AD26B-E685-794F-B11E-75570779452B}"/>
              </a:ext>
            </a:extLst>
          </p:cNvPr>
          <p:cNvPicPr>
            <a:picLocks noChangeAspect="1"/>
          </p:cNvPicPr>
          <p:nvPr/>
        </p:nvPicPr>
        <p:blipFill>
          <a:blip r:embed="rId3"/>
          <a:stretch>
            <a:fillRect/>
          </a:stretch>
        </p:blipFill>
        <p:spPr>
          <a:xfrm>
            <a:off x="587598" y="0"/>
            <a:ext cx="7968803" cy="6858000"/>
          </a:xfrm>
          <a:prstGeom prst="rect">
            <a:avLst/>
          </a:prstGeom>
        </p:spPr>
      </p:pic>
      <p:sp>
        <p:nvSpPr>
          <p:cNvPr id="5" name="TextBox 4">
            <a:extLst>
              <a:ext uri="{FF2B5EF4-FFF2-40B4-BE49-F238E27FC236}">
                <a16:creationId xmlns:a16="http://schemas.microsoft.com/office/drawing/2014/main" id="{506A85CF-958B-B94A-9E7F-8696F80B63B1}"/>
              </a:ext>
            </a:extLst>
          </p:cNvPr>
          <p:cNvSpPr txBox="1"/>
          <p:nvPr/>
        </p:nvSpPr>
        <p:spPr>
          <a:xfrm>
            <a:off x="6547267" y="6488668"/>
            <a:ext cx="2907466" cy="369332"/>
          </a:xfrm>
          <a:prstGeom prst="rect">
            <a:avLst/>
          </a:prstGeom>
          <a:noFill/>
        </p:spPr>
        <p:txBody>
          <a:bodyPr wrap="square" rtlCol="0">
            <a:spAutoFit/>
          </a:bodyPr>
          <a:lstStyle/>
          <a:p>
            <a:r>
              <a:rPr lang="en-US" dirty="0" err="1"/>
              <a:t>Upadahay</a:t>
            </a:r>
            <a:r>
              <a:rPr lang="en-US" dirty="0"/>
              <a:t> et al JACC 2019</a:t>
            </a:r>
          </a:p>
        </p:txBody>
      </p:sp>
      <p:sp>
        <p:nvSpPr>
          <p:cNvPr id="6" name="Rectangle 5">
            <a:extLst>
              <a:ext uri="{FF2B5EF4-FFF2-40B4-BE49-F238E27FC236}">
                <a16:creationId xmlns:a16="http://schemas.microsoft.com/office/drawing/2014/main" id="{557A3832-9851-8F4A-9BC1-70997AF10B49}"/>
              </a:ext>
            </a:extLst>
          </p:cNvPr>
          <p:cNvSpPr/>
          <p:nvPr/>
        </p:nvSpPr>
        <p:spPr>
          <a:xfrm>
            <a:off x="4571999" y="1122363"/>
            <a:ext cx="3674533" cy="4719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301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B514E-3B9E-8E46-B0B2-CF0DB776C7E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BD09352-44BF-4542-B144-1CDEC88F2B2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17AD26B-E685-794F-B11E-75570779452B}"/>
              </a:ext>
            </a:extLst>
          </p:cNvPr>
          <p:cNvPicPr>
            <a:picLocks noChangeAspect="1"/>
          </p:cNvPicPr>
          <p:nvPr/>
        </p:nvPicPr>
        <p:blipFill>
          <a:blip r:embed="rId3"/>
          <a:stretch>
            <a:fillRect/>
          </a:stretch>
        </p:blipFill>
        <p:spPr>
          <a:xfrm>
            <a:off x="587598" y="0"/>
            <a:ext cx="7968803" cy="6858000"/>
          </a:xfrm>
          <a:prstGeom prst="rect">
            <a:avLst/>
          </a:prstGeom>
        </p:spPr>
      </p:pic>
      <p:sp>
        <p:nvSpPr>
          <p:cNvPr id="5" name="TextBox 4">
            <a:extLst>
              <a:ext uri="{FF2B5EF4-FFF2-40B4-BE49-F238E27FC236}">
                <a16:creationId xmlns:a16="http://schemas.microsoft.com/office/drawing/2014/main" id="{506A85CF-958B-B94A-9E7F-8696F80B63B1}"/>
              </a:ext>
            </a:extLst>
          </p:cNvPr>
          <p:cNvSpPr txBox="1"/>
          <p:nvPr/>
        </p:nvSpPr>
        <p:spPr>
          <a:xfrm>
            <a:off x="6547267" y="6488668"/>
            <a:ext cx="2907466" cy="369332"/>
          </a:xfrm>
          <a:prstGeom prst="rect">
            <a:avLst/>
          </a:prstGeom>
          <a:noFill/>
        </p:spPr>
        <p:txBody>
          <a:bodyPr wrap="square" rtlCol="0">
            <a:spAutoFit/>
          </a:bodyPr>
          <a:lstStyle/>
          <a:p>
            <a:r>
              <a:rPr lang="en-US" dirty="0" err="1"/>
              <a:t>Upadahay</a:t>
            </a:r>
            <a:r>
              <a:rPr lang="en-US" dirty="0"/>
              <a:t> et al JACC 2019</a:t>
            </a:r>
          </a:p>
        </p:txBody>
      </p:sp>
    </p:spTree>
    <p:extLst>
      <p:ext uri="{BB962C8B-B14F-4D97-AF65-F5344CB8AC3E}">
        <p14:creationId xmlns:p14="http://schemas.microsoft.com/office/powerpoint/2010/main" val="36553366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A3C9-39C9-FF40-A100-3E9621F1894B}"/>
              </a:ext>
            </a:extLst>
          </p:cNvPr>
          <p:cNvSpPr>
            <a:spLocks noGrp="1"/>
          </p:cNvSpPr>
          <p:nvPr>
            <p:ph type="title"/>
          </p:nvPr>
        </p:nvSpPr>
        <p:spPr>
          <a:xfrm>
            <a:off x="764116" y="18255"/>
            <a:ext cx="7886700" cy="1325563"/>
          </a:xfrm>
        </p:spPr>
        <p:txBody>
          <a:bodyPr>
            <a:normAutofit/>
          </a:bodyPr>
          <a:lstStyle/>
          <a:p>
            <a:r>
              <a:rPr lang="en-US" sz="6000" b="1" dirty="0"/>
              <a:t>His-SYNC RCT Pilot Study</a:t>
            </a:r>
          </a:p>
        </p:txBody>
      </p:sp>
      <p:sp>
        <p:nvSpPr>
          <p:cNvPr id="3" name="Content Placeholder 2">
            <a:extLst>
              <a:ext uri="{FF2B5EF4-FFF2-40B4-BE49-F238E27FC236}">
                <a16:creationId xmlns:a16="http://schemas.microsoft.com/office/drawing/2014/main" id="{16CBD7B3-C4B9-9249-B791-E4683A23D9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975699-A53A-E640-AA5E-E4BE57FBE414}"/>
              </a:ext>
            </a:extLst>
          </p:cNvPr>
          <p:cNvPicPr>
            <a:picLocks noChangeAspect="1"/>
          </p:cNvPicPr>
          <p:nvPr/>
        </p:nvPicPr>
        <p:blipFill>
          <a:blip r:embed="rId3"/>
          <a:stretch>
            <a:fillRect/>
          </a:stretch>
        </p:blipFill>
        <p:spPr>
          <a:xfrm>
            <a:off x="0" y="1468605"/>
            <a:ext cx="9144000" cy="4708358"/>
          </a:xfrm>
          <a:prstGeom prst="rect">
            <a:avLst/>
          </a:prstGeom>
        </p:spPr>
      </p:pic>
      <p:sp>
        <p:nvSpPr>
          <p:cNvPr id="5" name="TextBox 4">
            <a:extLst>
              <a:ext uri="{FF2B5EF4-FFF2-40B4-BE49-F238E27FC236}">
                <a16:creationId xmlns:a16="http://schemas.microsoft.com/office/drawing/2014/main" id="{C89511A9-A49A-6C4A-9255-3EC7D6A67F8F}"/>
              </a:ext>
            </a:extLst>
          </p:cNvPr>
          <p:cNvSpPr txBox="1"/>
          <p:nvPr/>
        </p:nvSpPr>
        <p:spPr>
          <a:xfrm>
            <a:off x="2844800" y="2269067"/>
            <a:ext cx="1168400" cy="646331"/>
          </a:xfrm>
          <a:prstGeom prst="rect">
            <a:avLst/>
          </a:prstGeom>
          <a:noFill/>
        </p:spPr>
        <p:txBody>
          <a:bodyPr wrap="square" rtlCol="0">
            <a:spAutoFit/>
          </a:bodyPr>
          <a:lstStyle/>
          <a:p>
            <a:r>
              <a:rPr lang="en-US" sz="3600" b="1" dirty="0">
                <a:solidFill>
                  <a:srgbClr val="C00000"/>
                </a:solidFill>
              </a:rPr>
              <a:t>HIS</a:t>
            </a:r>
          </a:p>
        </p:txBody>
      </p:sp>
      <p:sp>
        <p:nvSpPr>
          <p:cNvPr id="6" name="TextBox 5">
            <a:extLst>
              <a:ext uri="{FF2B5EF4-FFF2-40B4-BE49-F238E27FC236}">
                <a16:creationId xmlns:a16="http://schemas.microsoft.com/office/drawing/2014/main" id="{AFA8EFC2-0295-C947-A7EB-F367CF954DE8}"/>
              </a:ext>
            </a:extLst>
          </p:cNvPr>
          <p:cNvSpPr txBox="1"/>
          <p:nvPr/>
        </p:nvSpPr>
        <p:spPr>
          <a:xfrm>
            <a:off x="5680075" y="2227385"/>
            <a:ext cx="1168400" cy="646331"/>
          </a:xfrm>
          <a:prstGeom prst="rect">
            <a:avLst/>
          </a:prstGeom>
          <a:noFill/>
        </p:spPr>
        <p:txBody>
          <a:bodyPr wrap="square" rtlCol="0">
            <a:spAutoFit/>
          </a:bodyPr>
          <a:lstStyle/>
          <a:p>
            <a:r>
              <a:rPr lang="en-US" sz="3600" b="1" dirty="0">
                <a:solidFill>
                  <a:srgbClr val="C00000"/>
                </a:solidFill>
              </a:rPr>
              <a:t>BiV</a:t>
            </a:r>
          </a:p>
        </p:txBody>
      </p:sp>
      <p:sp>
        <p:nvSpPr>
          <p:cNvPr id="7" name="TextBox 6">
            <a:extLst>
              <a:ext uri="{FF2B5EF4-FFF2-40B4-BE49-F238E27FC236}">
                <a16:creationId xmlns:a16="http://schemas.microsoft.com/office/drawing/2014/main" id="{FF444C62-28F4-4149-9AEB-CDB20AE5B5AF}"/>
              </a:ext>
            </a:extLst>
          </p:cNvPr>
          <p:cNvSpPr txBox="1"/>
          <p:nvPr/>
        </p:nvSpPr>
        <p:spPr>
          <a:xfrm>
            <a:off x="7677150" y="4001294"/>
            <a:ext cx="1676400" cy="369332"/>
          </a:xfrm>
          <a:prstGeom prst="rect">
            <a:avLst/>
          </a:prstGeom>
          <a:noFill/>
        </p:spPr>
        <p:txBody>
          <a:bodyPr wrap="square" rtlCol="0">
            <a:spAutoFit/>
          </a:bodyPr>
          <a:lstStyle/>
          <a:p>
            <a:r>
              <a:rPr lang="en-US" dirty="0">
                <a:solidFill>
                  <a:srgbClr val="C00000"/>
                </a:solidFill>
              </a:rPr>
              <a:t>25% x over</a:t>
            </a:r>
          </a:p>
        </p:txBody>
      </p:sp>
      <p:sp>
        <p:nvSpPr>
          <p:cNvPr id="8" name="TextBox 7">
            <a:extLst>
              <a:ext uri="{FF2B5EF4-FFF2-40B4-BE49-F238E27FC236}">
                <a16:creationId xmlns:a16="http://schemas.microsoft.com/office/drawing/2014/main" id="{661A66F6-B1BC-D746-89CE-F4D2678B5EFA}"/>
              </a:ext>
            </a:extLst>
          </p:cNvPr>
          <p:cNvSpPr txBox="1"/>
          <p:nvPr/>
        </p:nvSpPr>
        <p:spPr>
          <a:xfrm>
            <a:off x="82550" y="3631962"/>
            <a:ext cx="1676400" cy="369332"/>
          </a:xfrm>
          <a:prstGeom prst="rect">
            <a:avLst/>
          </a:prstGeom>
          <a:noFill/>
        </p:spPr>
        <p:txBody>
          <a:bodyPr wrap="square" rtlCol="0">
            <a:spAutoFit/>
          </a:bodyPr>
          <a:lstStyle/>
          <a:p>
            <a:r>
              <a:rPr lang="en-US" dirty="0">
                <a:solidFill>
                  <a:srgbClr val="C00000"/>
                </a:solidFill>
              </a:rPr>
              <a:t>47% x over</a:t>
            </a:r>
          </a:p>
        </p:txBody>
      </p:sp>
      <p:sp>
        <p:nvSpPr>
          <p:cNvPr id="9" name="Oval 8">
            <a:extLst>
              <a:ext uri="{FF2B5EF4-FFF2-40B4-BE49-F238E27FC236}">
                <a16:creationId xmlns:a16="http://schemas.microsoft.com/office/drawing/2014/main" id="{C87AE258-C537-D046-80E2-FE50076ACC8F}"/>
              </a:ext>
            </a:extLst>
          </p:cNvPr>
          <p:cNvSpPr/>
          <p:nvPr/>
        </p:nvSpPr>
        <p:spPr>
          <a:xfrm>
            <a:off x="1253066" y="3699694"/>
            <a:ext cx="1439334" cy="738664"/>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769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70AC-BA6A-5045-AD86-DF428E6196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DC27F3-8056-F04B-A7E6-8DC87C20395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8B57373-0CAA-4C49-9F84-1B4BD7839E8C}"/>
              </a:ext>
            </a:extLst>
          </p:cNvPr>
          <p:cNvPicPr>
            <a:picLocks noChangeAspect="1"/>
          </p:cNvPicPr>
          <p:nvPr/>
        </p:nvPicPr>
        <p:blipFill rotWithShape="1">
          <a:blip r:embed="rId3"/>
          <a:srcRect l="11701" t="24652" r="8510"/>
          <a:stretch/>
        </p:blipFill>
        <p:spPr>
          <a:xfrm>
            <a:off x="523605" y="365126"/>
            <a:ext cx="8096790" cy="6176963"/>
          </a:xfrm>
          <a:prstGeom prst="rect">
            <a:avLst/>
          </a:prstGeom>
        </p:spPr>
      </p:pic>
      <p:pic>
        <p:nvPicPr>
          <p:cNvPr id="5" name="Picture 4">
            <a:extLst>
              <a:ext uri="{FF2B5EF4-FFF2-40B4-BE49-F238E27FC236}">
                <a16:creationId xmlns:a16="http://schemas.microsoft.com/office/drawing/2014/main" id="{91F14D6D-FA0E-6E4C-ACDE-67D68E02138C}"/>
              </a:ext>
            </a:extLst>
          </p:cNvPr>
          <p:cNvPicPr>
            <a:picLocks noChangeAspect="1"/>
          </p:cNvPicPr>
          <p:nvPr/>
        </p:nvPicPr>
        <p:blipFill>
          <a:blip r:embed="rId4"/>
          <a:stretch>
            <a:fillRect/>
          </a:stretch>
        </p:blipFill>
        <p:spPr>
          <a:xfrm>
            <a:off x="304800" y="315911"/>
            <a:ext cx="3016250" cy="1915213"/>
          </a:xfrm>
          <a:prstGeom prst="rect">
            <a:avLst/>
          </a:prstGeom>
        </p:spPr>
      </p:pic>
      <p:cxnSp>
        <p:nvCxnSpPr>
          <p:cNvPr id="7" name="Straight Connector 6">
            <a:extLst>
              <a:ext uri="{FF2B5EF4-FFF2-40B4-BE49-F238E27FC236}">
                <a16:creationId xmlns:a16="http://schemas.microsoft.com/office/drawing/2014/main" id="{A2267C09-824C-B046-96E9-3443033807AC}"/>
              </a:ext>
            </a:extLst>
          </p:cNvPr>
          <p:cNvCxnSpPr/>
          <p:nvPr/>
        </p:nvCxnSpPr>
        <p:spPr>
          <a:xfrm flipV="1">
            <a:off x="2324911" y="1027907"/>
            <a:ext cx="77821" cy="116732"/>
          </a:xfrm>
          <a:prstGeom prst="line">
            <a:avLst/>
          </a:prstGeom>
          <a:ln w="123825">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E19B3D06-27F2-1441-B338-35EF3059355F}"/>
              </a:ext>
            </a:extLst>
          </p:cNvPr>
          <p:cNvSpPr/>
          <p:nvPr/>
        </p:nvSpPr>
        <p:spPr>
          <a:xfrm>
            <a:off x="943582" y="651754"/>
            <a:ext cx="1556425" cy="857867"/>
          </a:xfrm>
          <a:custGeom>
            <a:avLst/>
            <a:gdLst>
              <a:gd name="connsiteX0" fmla="*/ 0 w 1556425"/>
              <a:gd name="connsiteY0" fmla="*/ 0 h 857867"/>
              <a:gd name="connsiteX1" fmla="*/ 184825 w 1556425"/>
              <a:gd name="connsiteY1" fmla="*/ 515565 h 857867"/>
              <a:gd name="connsiteX2" fmla="*/ 836578 w 1556425"/>
              <a:gd name="connsiteY2" fmla="*/ 836578 h 857867"/>
              <a:gd name="connsiteX3" fmla="*/ 1274323 w 1556425"/>
              <a:gd name="connsiteY3" fmla="*/ 797668 h 857867"/>
              <a:gd name="connsiteX4" fmla="*/ 1556425 w 1556425"/>
              <a:gd name="connsiteY4" fmla="*/ 554476 h 85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425" h="857867">
                <a:moveTo>
                  <a:pt x="0" y="0"/>
                </a:moveTo>
                <a:cubicBezTo>
                  <a:pt x="22697" y="188067"/>
                  <a:pt x="45395" y="376135"/>
                  <a:pt x="184825" y="515565"/>
                </a:cubicBezTo>
                <a:cubicBezTo>
                  <a:pt x="324255" y="654995"/>
                  <a:pt x="654995" y="789561"/>
                  <a:pt x="836578" y="836578"/>
                </a:cubicBezTo>
                <a:cubicBezTo>
                  <a:pt x="1018161" y="883595"/>
                  <a:pt x="1154348" y="844685"/>
                  <a:pt x="1274323" y="797668"/>
                </a:cubicBezTo>
                <a:cubicBezTo>
                  <a:pt x="1394298" y="750651"/>
                  <a:pt x="1475361" y="652563"/>
                  <a:pt x="1556425" y="554476"/>
                </a:cubicBezTo>
              </a:path>
            </a:pathLst>
          </a:custGeom>
          <a:noFill/>
          <a:ln w="38100">
            <a:solidFill>
              <a:schemeClr val="bg1">
                <a:lumMod val="50000"/>
              </a:schemeClr>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596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B514E-3B9E-8E46-B0B2-CF0DB776C7E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BD09352-44BF-4542-B144-1CDEC88F2B2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17AD26B-E685-794F-B11E-75570779452B}"/>
              </a:ext>
            </a:extLst>
          </p:cNvPr>
          <p:cNvPicPr>
            <a:picLocks noChangeAspect="1"/>
          </p:cNvPicPr>
          <p:nvPr/>
        </p:nvPicPr>
        <p:blipFill>
          <a:blip r:embed="rId3"/>
          <a:stretch>
            <a:fillRect/>
          </a:stretch>
        </p:blipFill>
        <p:spPr>
          <a:xfrm>
            <a:off x="587598" y="0"/>
            <a:ext cx="7968803" cy="6858000"/>
          </a:xfrm>
          <a:prstGeom prst="rect">
            <a:avLst/>
          </a:prstGeom>
        </p:spPr>
      </p:pic>
      <p:sp>
        <p:nvSpPr>
          <p:cNvPr id="5" name="TextBox 4">
            <a:extLst>
              <a:ext uri="{FF2B5EF4-FFF2-40B4-BE49-F238E27FC236}">
                <a16:creationId xmlns:a16="http://schemas.microsoft.com/office/drawing/2014/main" id="{506A85CF-958B-B94A-9E7F-8696F80B63B1}"/>
              </a:ext>
            </a:extLst>
          </p:cNvPr>
          <p:cNvSpPr txBox="1"/>
          <p:nvPr/>
        </p:nvSpPr>
        <p:spPr>
          <a:xfrm>
            <a:off x="6547267" y="6488668"/>
            <a:ext cx="2907466" cy="369332"/>
          </a:xfrm>
          <a:prstGeom prst="rect">
            <a:avLst/>
          </a:prstGeom>
          <a:noFill/>
        </p:spPr>
        <p:txBody>
          <a:bodyPr wrap="square" rtlCol="0">
            <a:spAutoFit/>
          </a:bodyPr>
          <a:lstStyle/>
          <a:p>
            <a:r>
              <a:rPr lang="en-US" dirty="0" err="1"/>
              <a:t>Upadahay</a:t>
            </a:r>
            <a:r>
              <a:rPr lang="en-US" dirty="0"/>
              <a:t> et al JACC 2019</a:t>
            </a:r>
          </a:p>
        </p:txBody>
      </p:sp>
    </p:spTree>
    <p:extLst>
      <p:ext uri="{BB962C8B-B14F-4D97-AF65-F5344CB8AC3E}">
        <p14:creationId xmlns:p14="http://schemas.microsoft.com/office/powerpoint/2010/main" val="3903958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F487-CEC9-E346-94DD-E68DE5964F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68541F-1E78-774C-A20F-C514CF46FC1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61B2EA5-1637-F34A-BC7F-4D533B8CE140}"/>
              </a:ext>
            </a:extLst>
          </p:cNvPr>
          <p:cNvPicPr>
            <a:picLocks noChangeAspect="1"/>
          </p:cNvPicPr>
          <p:nvPr/>
        </p:nvPicPr>
        <p:blipFill>
          <a:blip r:embed="rId2"/>
          <a:stretch>
            <a:fillRect/>
          </a:stretch>
        </p:blipFill>
        <p:spPr>
          <a:xfrm>
            <a:off x="368856" y="0"/>
            <a:ext cx="8406287" cy="6858000"/>
          </a:xfrm>
          <a:prstGeom prst="rect">
            <a:avLst/>
          </a:prstGeom>
        </p:spPr>
      </p:pic>
    </p:spTree>
    <p:extLst>
      <p:ext uri="{BB962C8B-B14F-4D97-AF65-F5344CB8AC3E}">
        <p14:creationId xmlns:p14="http://schemas.microsoft.com/office/powerpoint/2010/main" val="40328142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B0B5-D760-3148-B8CF-3643BC2674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2DE754-1C91-7E42-96ED-9CCEC4EE10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3B56D60-6A40-7141-9E71-030A94CFE7E9}"/>
              </a:ext>
            </a:extLst>
          </p:cNvPr>
          <p:cNvPicPr>
            <a:picLocks noChangeAspect="1"/>
          </p:cNvPicPr>
          <p:nvPr/>
        </p:nvPicPr>
        <p:blipFill>
          <a:blip r:embed="rId2"/>
          <a:stretch>
            <a:fillRect/>
          </a:stretch>
        </p:blipFill>
        <p:spPr>
          <a:xfrm>
            <a:off x="0" y="1431485"/>
            <a:ext cx="9144000" cy="3995029"/>
          </a:xfrm>
          <a:prstGeom prst="rect">
            <a:avLst/>
          </a:prstGeom>
        </p:spPr>
      </p:pic>
    </p:spTree>
    <p:extLst>
      <p:ext uri="{BB962C8B-B14F-4D97-AF65-F5344CB8AC3E}">
        <p14:creationId xmlns:p14="http://schemas.microsoft.com/office/powerpoint/2010/main" val="3814267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9594-C1DE-994F-BD75-27A1AD9087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4BF8EB-6EFA-ED4E-894B-AE87F21D9A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D0FB81E-EBE1-DF41-A69A-BE8A1B089905}"/>
              </a:ext>
            </a:extLst>
          </p:cNvPr>
          <p:cNvPicPr>
            <a:picLocks noChangeAspect="1"/>
          </p:cNvPicPr>
          <p:nvPr/>
        </p:nvPicPr>
        <p:blipFill>
          <a:blip r:embed="rId3"/>
          <a:stretch>
            <a:fillRect/>
          </a:stretch>
        </p:blipFill>
        <p:spPr>
          <a:xfrm>
            <a:off x="0" y="104648"/>
            <a:ext cx="9144000" cy="6648704"/>
          </a:xfrm>
          <a:prstGeom prst="rect">
            <a:avLst/>
          </a:prstGeom>
        </p:spPr>
      </p:pic>
      <p:sp>
        <p:nvSpPr>
          <p:cNvPr id="5" name="Rectangle 4">
            <a:extLst>
              <a:ext uri="{FF2B5EF4-FFF2-40B4-BE49-F238E27FC236}">
                <a16:creationId xmlns:a16="http://schemas.microsoft.com/office/drawing/2014/main" id="{D42C450F-E0E7-3841-AEDF-009713FABC71}"/>
              </a:ext>
            </a:extLst>
          </p:cNvPr>
          <p:cNvSpPr/>
          <p:nvPr/>
        </p:nvSpPr>
        <p:spPr>
          <a:xfrm>
            <a:off x="4883285" y="1906621"/>
            <a:ext cx="4017524" cy="4542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EF634F6-7A6F-484F-A2C0-5D97D2B967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79" t="7415" r="10115" b="22869"/>
          <a:stretch/>
        </p:blipFill>
        <p:spPr bwMode="auto">
          <a:xfrm>
            <a:off x="1351219" y="1249236"/>
            <a:ext cx="2809498" cy="2112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4302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9594-C1DE-994F-BD75-27A1AD9087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4BF8EB-6EFA-ED4E-894B-AE87F21D9A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D0FB81E-EBE1-DF41-A69A-BE8A1B089905}"/>
              </a:ext>
            </a:extLst>
          </p:cNvPr>
          <p:cNvPicPr>
            <a:picLocks noChangeAspect="1"/>
          </p:cNvPicPr>
          <p:nvPr/>
        </p:nvPicPr>
        <p:blipFill>
          <a:blip r:embed="rId3"/>
          <a:stretch>
            <a:fillRect/>
          </a:stretch>
        </p:blipFill>
        <p:spPr>
          <a:xfrm>
            <a:off x="0" y="104648"/>
            <a:ext cx="9144000" cy="6648704"/>
          </a:xfrm>
          <a:prstGeom prst="rect">
            <a:avLst/>
          </a:prstGeom>
        </p:spPr>
      </p:pic>
      <p:sp>
        <p:nvSpPr>
          <p:cNvPr id="5" name="Rectangle 4">
            <a:extLst>
              <a:ext uri="{FF2B5EF4-FFF2-40B4-BE49-F238E27FC236}">
                <a16:creationId xmlns:a16="http://schemas.microsoft.com/office/drawing/2014/main" id="{D42C450F-E0E7-3841-AEDF-009713FABC71}"/>
              </a:ext>
            </a:extLst>
          </p:cNvPr>
          <p:cNvSpPr/>
          <p:nvPr/>
        </p:nvSpPr>
        <p:spPr>
          <a:xfrm>
            <a:off x="6819089" y="1906621"/>
            <a:ext cx="2081720" cy="4542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EF634F6-7A6F-484F-A2C0-5D97D2B967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79" t="7415" r="10115" b="22869"/>
          <a:stretch/>
        </p:blipFill>
        <p:spPr bwMode="auto">
          <a:xfrm>
            <a:off x="1351219" y="1249236"/>
            <a:ext cx="2809498" cy="2112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8479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9594-C1DE-994F-BD75-27A1AD9087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4BF8EB-6EFA-ED4E-894B-AE87F21D9A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D0FB81E-EBE1-DF41-A69A-BE8A1B089905}"/>
              </a:ext>
            </a:extLst>
          </p:cNvPr>
          <p:cNvPicPr>
            <a:picLocks noChangeAspect="1"/>
          </p:cNvPicPr>
          <p:nvPr/>
        </p:nvPicPr>
        <p:blipFill>
          <a:blip r:embed="rId3"/>
          <a:stretch>
            <a:fillRect/>
          </a:stretch>
        </p:blipFill>
        <p:spPr>
          <a:xfrm>
            <a:off x="0" y="104648"/>
            <a:ext cx="9144000" cy="6648704"/>
          </a:xfrm>
          <a:prstGeom prst="rect">
            <a:avLst/>
          </a:prstGeom>
        </p:spPr>
      </p:pic>
      <p:sp>
        <p:nvSpPr>
          <p:cNvPr id="5" name="Rectangle 4">
            <a:extLst>
              <a:ext uri="{FF2B5EF4-FFF2-40B4-BE49-F238E27FC236}">
                <a16:creationId xmlns:a16="http://schemas.microsoft.com/office/drawing/2014/main" id="{D42C450F-E0E7-3841-AEDF-009713FABC71}"/>
              </a:ext>
            </a:extLst>
          </p:cNvPr>
          <p:cNvSpPr/>
          <p:nvPr/>
        </p:nvSpPr>
        <p:spPr>
          <a:xfrm>
            <a:off x="7792781" y="1906621"/>
            <a:ext cx="1108028" cy="4542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EF634F6-7A6F-484F-A2C0-5D97D2B967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79" t="7415" r="10115" b="22869"/>
          <a:stretch/>
        </p:blipFill>
        <p:spPr bwMode="auto">
          <a:xfrm>
            <a:off x="1351219" y="1249236"/>
            <a:ext cx="2809498" cy="2112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18080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FCB62D-1BE7-704E-A122-58490F3F981D}"/>
              </a:ext>
            </a:extLst>
          </p:cNvPr>
          <p:cNvSpPr/>
          <p:nvPr/>
        </p:nvSpPr>
        <p:spPr>
          <a:xfrm>
            <a:off x="-45000" y="5742091"/>
            <a:ext cx="4973684" cy="300082"/>
          </a:xfrm>
          <a:prstGeom prst="rect">
            <a:avLst/>
          </a:prstGeom>
        </p:spPr>
        <p:txBody>
          <a:bodyPr wrap="square">
            <a:spAutoFit/>
          </a:bodyPr>
          <a:lstStyle/>
          <a:p>
            <a:r>
              <a:rPr lang="en-US" altLang="x-none" sz="1350" b="1" dirty="0">
                <a:ea typeface="Arial Unicode MS" charset="0"/>
                <a:cs typeface="Arial Unicode MS" charset="0"/>
              </a:rPr>
              <a:t>CARE HF - Cleland JG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2005;352:1539-1549.</a:t>
            </a:r>
            <a:endParaRPr lang="en-US" sz="1350" dirty="0"/>
          </a:p>
        </p:txBody>
      </p:sp>
      <p:sp>
        <p:nvSpPr>
          <p:cNvPr id="5" name="TextBox 4">
            <a:extLst>
              <a:ext uri="{FF2B5EF4-FFF2-40B4-BE49-F238E27FC236}">
                <a16:creationId xmlns:a16="http://schemas.microsoft.com/office/drawing/2014/main" id="{55974600-38B3-BE4A-9B12-5A0C47A41A85}"/>
              </a:ext>
            </a:extLst>
          </p:cNvPr>
          <p:cNvSpPr txBox="1"/>
          <p:nvPr/>
        </p:nvSpPr>
        <p:spPr>
          <a:xfrm>
            <a:off x="-2843" y="2361531"/>
            <a:ext cx="600164" cy="2699686"/>
          </a:xfrm>
          <a:prstGeom prst="rect">
            <a:avLst/>
          </a:prstGeom>
          <a:solidFill>
            <a:schemeClr val="bg1"/>
          </a:solidFill>
        </p:spPr>
        <p:txBody>
          <a:bodyPr vert="vert270" wrap="square" rtlCol="0">
            <a:spAutoFit/>
          </a:bodyPr>
          <a:lstStyle/>
          <a:p>
            <a:pPr algn="ctr"/>
            <a:r>
              <a:rPr lang="en-US" sz="1350" b="1" dirty="0"/>
              <a:t>Percentage of Patients Free of Death From Any Cause</a:t>
            </a:r>
          </a:p>
        </p:txBody>
      </p:sp>
      <p:pic>
        <p:nvPicPr>
          <p:cNvPr id="6" name="Picture 3">
            <a:extLst>
              <a:ext uri="{FF2B5EF4-FFF2-40B4-BE49-F238E27FC236}">
                <a16:creationId xmlns:a16="http://schemas.microsoft.com/office/drawing/2014/main" id="{C3B6E734-95A6-0943-9EA4-334FB47BD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67" t="51616" r="5582" b="11909"/>
          <a:stretch/>
        </p:blipFill>
        <p:spPr bwMode="auto">
          <a:xfrm>
            <a:off x="454793" y="1976974"/>
            <a:ext cx="3960440" cy="346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Box 6">
            <a:extLst>
              <a:ext uri="{FF2B5EF4-FFF2-40B4-BE49-F238E27FC236}">
                <a16:creationId xmlns:a16="http://schemas.microsoft.com/office/drawing/2014/main" id="{1EEAD680-894C-4D4C-AED4-41A2D76F5CA2}"/>
              </a:ext>
            </a:extLst>
          </p:cNvPr>
          <p:cNvSpPr txBox="1"/>
          <p:nvPr/>
        </p:nvSpPr>
        <p:spPr>
          <a:xfrm>
            <a:off x="374904" y="481608"/>
            <a:ext cx="8449056" cy="830997"/>
          </a:xfrm>
          <a:prstGeom prst="rect">
            <a:avLst/>
          </a:prstGeom>
          <a:noFill/>
        </p:spPr>
        <p:txBody>
          <a:bodyPr wrap="square" rtlCol="0">
            <a:spAutoFit/>
          </a:bodyPr>
          <a:lstStyle/>
          <a:p>
            <a:pPr algn="ctr"/>
            <a:r>
              <a:rPr lang="en-US" sz="4800" b="1" dirty="0">
                <a:latin typeface="Gill Sans MT" panose="020B0502020104020203" pitchFamily="34" charset="77"/>
              </a:rPr>
              <a:t>BiV is better than LBBB…</a:t>
            </a:r>
          </a:p>
        </p:txBody>
      </p:sp>
      <p:sp>
        <p:nvSpPr>
          <p:cNvPr id="9" name="Rectangle 8">
            <a:extLst>
              <a:ext uri="{FF2B5EF4-FFF2-40B4-BE49-F238E27FC236}">
                <a16:creationId xmlns:a16="http://schemas.microsoft.com/office/drawing/2014/main" id="{7A90F3EB-C18B-144D-BCA8-C7F0FECBE28F}"/>
              </a:ext>
            </a:extLst>
          </p:cNvPr>
          <p:cNvSpPr/>
          <p:nvPr/>
        </p:nvSpPr>
        <p:spPr>
          <a:xfrm>
            <a:off x="4626864" y="5742091"/>
            <a:ext cx="5072180" cy="300082"/>
          </a:xfrm>
          <a:prstGeom prst="rect">
            <a:avLst/>
          </a:prstGeom>
        </p:spPr>
        <p:txBody>
          <a:bodyPr wrap="square">
            <a:spAutoFit/>
          </a:bodyPr>
          <a:lstStyle/>
          <a:p>
            <a:r>
              <a:rPr lang="en-US" altLang="x-none" sz="1350" b="1" dirty="0">
                <a:ea typeface="Arial Unicode MS" charset="0"/>
                <a:cs typeface="Arial Unicode MS" charset="0"/>
              </a:rPr>
              <a:t>MADIT CRT    Moss AJ et al. N </a:t>
            </a:r>
            <a:r>
              <a:rPr lang="en-US" altLang="x-none" sz="1350" b="1" dirty="0" err="1">
                <a:ea typeface="Arial Unicode MS" charset="0"/>
                <a:cs typeface="Arial Unicode MS" charset="0"/>
              </a:rPr>
              <a:t>Engl</a:t>
            </a:r>
            <a:r>
              <a:rPr lang="en-US" altLang="x-none" sz="1350" b="1" dirty="0">
                <a:ea typeface="Arial Unicode MS" charset="0"/>
                <a:cs typeface="Arial Unicode MS" charset="0"/>
              </a:rPr>
              <a:t> J Med 2009;361:1329-1338.</a:t>
            </a:r>
            <a:endParaRPr lang="en-US" sz="1350" dirty="0"/>
          </a:p>
        </p:txBody>
      </p:sp>
      <p:pic>
        <p:nvPicPr>
          <p:cNvPr id="10" name="Picture 3">
            <a:extLst>
              <a:ext uri="{FF2B5EF4-FFF2-40B4-BE49-F238E27FC236}">
                <a16:creationId xmlns:a16="http://schemas.microsoft.com/office/drawing/2014/main" id="{B9D4C6C7-C47F-BC48-9024-21A634665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56" t="7415" r="7551" b="22869"/>
          <a:stretch/>
        </p:blipFill>
        <p:spPr bwMode="auto">
          <a:xfrm>
            <a:off x="4272705" y="2262015"/>
            <a:ext cx="4871295" cy="3139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16277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9594-C1DE-994F-BD75-27A1AD9087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4BF8EB-6EFA-ED4E-894B-AE87F21D9A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D0FB81E-EBE1-DF41-A69A-BE8A1B089905}"/>
              </a:ext>
            </a:extLst>
          </p:cNvPr>
          <p:cNvPicPr>
            <a:picLocks noChangeAspect="1"/>
          </p:cNvPicPr>
          <p:nvPr/>
        </p:nvPicPr>
        <p:blipFill>
          <a:blip r:embed="rId3"/>
          <a:stretch>
            <a:fillRect/>
          </a:stretch>
        </p:blipFill>
        <p:spPr>
          <a:xfrm>
            <a:off x="0" y="104648"/>
            <a:ext cx="9144000" cy="6648704"/>
          </a:xfrm>
          <a:prstGeom prst="rect">
            <a:avLst/>
          </a:prstGeom>
        </p:spPr>
      </p:pic>
      <p:pic>
        <p:nvPicPr>
          <p:cNvPr id="6" name="Picture 3">
            <a:extLst>
              <a:ext uri="{FF2B5EF4-FFF2-40B4-BE49-F238E27FC236}">
                <a16:creationId xmlns:a16="http://schemas.microsoft.com/office/drawing/2014/main" id="{7EF634F6-7A6F-484F-A2C0-5D97D2B967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79" t="7415" r="10115" b="22869"/>
          <a:stretch/>
        </p:blipFill>
        <p:spPr bwMode="auto">
          <a:xfrm>
            <a:off x="1351219" y="1249236"/>
            <a:ext cx="2809498" cy="2112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09384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0CD1-8EDE-014B-BB72-CA139C7083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968F49-DF91-1347-93D5-4D94F549E8F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3C49EA6-0D5C-3144-8A9C-76123FDB600B}"/>
              </a:ext>
            </a:extLst>
          </p:cNvPr>
          <p:cNvPicPr>
            <a:picLocks noChangeAspect="1"/>
          </p:cNvPicPr>
          <p:nvPr/>
        </p:nvPicPr>
        <p:blipFill>
          <a:blip r:embed="rId3"/>
          <a:stretch>
            <a:fillRect/>
          </a:stretch>
        </p:blipFill>
        <p:spPr>
          <a:xfrm>
            <a:off x="691444" y="0"/>
            <a:ext cx="7761111" cy="6858000"/>
          </a:xfrm>
          <a:prstGeom prst="rect">
            <a:avLst/>
          </a:prstGeom>
        </p:spPr>
      </p:pic>
    </p:spTree>
    <p:extLst>
      <p:ext uri="{BB962C8B-B14F-4D97-AF65-F5344CB8AC3E}">
        <p14:creationId xmlns:p14="http://schemas.microsoft.com/office/powerpoint/2010/main" val="30192912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22279" y="857250"/>
            <a:ext cx="6721928" cy="5143500"/>
          </a:xfrm>
          <a:prstGeom prst="rect">
            <a:avLst/>
          </a:prstGeom>
        </p:spPr>
      </p:pic>
      <p:sp>
        <p:nvSpPr>
          <p:cNvPr id="10" name="Rounded Rectangle 9"/>
          <p:cNvSpPr/>
          <p:nvPr/>
        </p:nvSpPr>
        <p:spPr>
          <a:xfrm>
            <a:off x="3780066" y="1020537"/>
            <a:ext cx="1330778" cy="46046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1DAACAF3-819F-AC45-97B7-B70603E415A0}"/>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206388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22279" y="857250"/>
            <a:ext cx="6721928" cy="5143500"/>
          </a:xfrm>
          <a:prstGeom prst="rect">
            <a:avLst/>
          </a:prstGeom>
        </p:spPr>
      </p:pic>
      <p:sp>
        <p:nvSpPr>
          <p:cNvPr id="10" name="Rounded Rectangle 9"/>
          <p:cNvSpPr/>
          <p:nvPr/>
        </p:nvSpPr>
        <p:spPr>
          <a:xfrm>
            <a:off x="5094516" y="1020537"/>
            <a:ext cx="1330778" cy="46046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DD0EC5CC-1F71-C447-BABF-724489101C00}"/>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20634415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22279" y="857250"/>
            <a:ext cx="6721928" cy="5143500"/>
          </a:xfrm>
          <a:prstGeom prst="rect">
            <a:avLst/>
          </a:prstGeom>
        </p:spPr>
      </p:pic>
      <p:sp>
        <p:nvSpPr>
          <p:cNvPr id="5" name="Rectangle 4">
            <a:extLst>
              <a:ext uri="{FF2B5EF4-FFF2-40B4-BE49-F238E27FC236}">
                <a16:creationId xmlns:a16="http://schemas.microsoft.com/office/drawing/2014/main" id="{2BB21400-1DB8-7548-97E8-96E2F6EA2008}"/>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4294061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22279" y="857250"/>
            <a:ext cx="6721928" cy="5143500"/>
          </a:xfrm>
          <a:prstGeom prst="rect">
            <a:avLst/>
          </a:prstGeom>
        </p:spPr>
      </p:pic>
      <p:sp>
        <p:nvSpPr>
          <p:cNvPr id="6" name="Oval 5"/>
          <p:cNvSpPr/>
          <p:nvPr/>
        </p:nvSpPr>
        <p:spPr>
          <a:xfrm>
            <a:off x="6753069" y="2956685"/>
            <a:ext cx="642234" cy="3627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6753771" y="4273946"/>
            <a:ext cx="642234" cy="3627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0A3DE8F-837F-3443-9E2B-479AF388DB7E}"/>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771155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22279" y="857250"/>
            <a:ext cx="6721928" cy="5143500"/>
          </a:xfrm>
          <a:prstGeom prst="rect">
            <a:avLst/>
          </a:prstGeom>
        </p:spPr>
      </p:pic>
      <p:sp>
        <p:nvSpPr>
          <p:cNvPr id="6" name="Oval 5"/>
          <p:cNvSpPr/>
          <p:nvPr/>
        </p:nvSpPr>
        <p:spPr>
          <a:xfrm>
            <a:off x="6753069" y="2956685"/>
            <a:ext cx="642234" cy="3627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6753771" y="4273946"/>
            <a:ext cx="642234" cy="3627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6753069" y="4556497"/>
            <a:ext cx="642234" cy="6179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D719AAE-7ED2-E542-A138-F97B2679BDA2}"/>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2979655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354261"/>
            <a:ext cx="9138046" cy="4320000"/>
          </a:xfrm>
          <a:prstGeom prst="rect">
            <a:avLst/>
          </a:prstGeom>
        </p:spPr>
      </p:pic>
      <p:sp>
        <p:nvSpPr>
          <p:cNvPr id="5" name="Oval 4"/>
          <p:cNvSpPr/>
          <p:nvPr/>
        </p:nvSpPr>
        <p:spPr>
          <a:xfrm>
            <a:off x="6415774" y="2280005"/>
            <a:ext cx="2097646" cy="3139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44FDD9F3-756D-964A-B441-A64A84A598EE}"/>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26991191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E6871-4833-C44A-8A05-288D6715F9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3C1E83-6932-454E-92F2-83A126D2C38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2E5102-D926-AB46-973A-B288F4353409}"/>
              </a:ext>
            </a:extLst>
          </p:cNvPr>
          <p:cNvPicPr>
            <a:picLocks noChangeAspect="1"/>
          </p:cNvPicPr>
          <p:nvPr/>
        </p:nvPicPr>
        <p:blipFill>
          <a:blip r:embed="rId3"/>
          <a:stretch>
            <a:fillRect/>
          </a:stretch>
        </p:blipFill>
        <p:spPr>
          <a:xfrm>
            <a:off x="0" y="464127"/>
            <a:ext cx="9144000" cy="5929745"/>
          </a:xfrm>
          <a:prstGeom prst="rect">
            <a:avLst/>
          </a:prstGeom>
        </p:spPr>
      </p:pic>
    </p:spTree>
    <p:extLst>
      <p:ext uri="{BB962C8B-B14F-4D97-AF65-F5344CB8AC3E}">
        <p14:creationId xmlns:p14="http://schemas.microsoft.com/office/powerpoint/2010/main" val="2778358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354261"/>
            <a:ext cx="9138046" cy="4320000"/>
          </a:xfrm>
          <a:prstGeom prst="rect">
            <a:avLst/>
          </a:prstGeom>
        </p:spPr>
      </p:pic>
      <p:sp>
        <p:nvSpPr>
          <p:cNvPr id="5" name="Oval 4"/>
          <p:cNvSpPr/>
          <p:nvPr/>
        </p:nvSpPr>
        <p:spPr>
          <a:xfrm>
            <a:off x="6417704" y="2664053"/>
            <a:ext cx="2097646" cy="3139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6417704" y="2977955"/>
            <a:ext cx="2097646" cy="3139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44CCED2B-0465-C640-97F2-C7CD39343227}"/>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153821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2C4C-5689-6346-B9C5-2A41F7CEC6DA}"/>
              </a:ext>
            </a:extLst>
          </p:cNvPr>
          <p:cNvSpPr>
            <a:spLocks noGrp="1"/>
          </p:cNvSpPr>
          <p:nvPr>
            <p:ph type="title"/>
          </p:nvPr>
        </p:nvSpPr>
        <p:spPr/>
        <p:txBody>
          <a:bodyPr>
            <a:noAutofit/>
          </a:bodyPr>
          <a:lstStyle/>
          <a:p>
            <a:r>
              <a:rPr lang="en-US" sz="9000" b="1" dirty="0"/>
              <a:t>WHY?</a:t>
            </a:r>
          </a:p>
        </p:txBody>
      </p:sp>
      <p:sp>
        <p:nvSpPr>
          <p:cNvPr id="3" name="Content Placeholder 2">
            <a:extLst>
              <a:ext uri="{FF2B5EF4-FFF2-40B4-BE49-F238E27FC236}">
                <a16:creationId xmlns:a16="http://schemas.microsoft.com/office/drawing/2014/main" id="{97362403-7363-D14C-A638-F0E9AD7E38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269109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rotWithShape="1">
          <a:blip r:embed="rId3"/>
          <a:srcRect l="34099" t="57746"/>
          <a:stretch/>
        </p:blipFill>
        <p:spPr>
          <a:xfrm>
            <a:off x="230238" y="1628180"/>
            <a:ext cx="8913763" cy="3780000"/>
          </a:xfrm>
          <a:prstGeom prst="rect">
            <a:avLst/>
          </a:prstGeom>
        </p:spPr>
      </p:pic>
      <p:sp>
        <p:nvSpPr>
          <p:cNvPr id="5" name="Rounded Rectangle 4"/>
          <p:cNvSpPr/>
          <p:nvPr/>
        </p:nvSpPr>
        <p:spPr>
          <a:xfrm>
            <a:off x="918137" y="2622352"/>
            <a:ext cx="896595" cy="2318046"/>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41994BEA-C098-AE4D-BEFA-65C12E3F0CCD}"/>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30089537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34099" t="57746"/>
          <a:stretch/>
        </p:blipFill>
        <p:spPr>
          <a:xfrm>
            <a:off x="230238" y="1628180"/>
            <a:ext cx="8913763" cy="3780000"/>
          </a:xfrm>
          <a:prstGeom prst="rect">
            <a:avLst/>
          </a:prstGeom>
        </p:spPr>
      </p:pic>
      <p:sp>
        <p:nvSpPr>
          <p:cNvPr id="5" name="Rounded Rectangle 4"/>
          <p:cNvSpPr/>
          <p:nvPr/>
        </p:nvSpPr>
        <p:spPr>
          <a:xfrm>
            <a:off x="5177634" y="2622352"/>
            <a:ext cx="842963" cy="2518511"/>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D6811C05-B33A-044A-9080-243537B6E223}"/>
              </a:ext>
            </a:extLst>
          </p:cNvPr>
          <p:cNvSpPr/>
          <p:nvPr/>
        </p:nvSpPr>
        <p:spPr>
          <a:xfrm>
            <a:off x="5785195" y="6501452"/>
            <a:ext cx="3358805" cy="369332"/>
          </a:xfrm>
          <a:prstGeom prst="rect">
            <a:avLst/>
          </a:prstGeom>
        </p:spPr>
        <p:txBody>
          <a:bodyPr wrap="none">
            <a:spAutoFit/>
          </a:bodyPr>
          <a:lstStyle/>
          <a:p>
            <a:r>
              <a:rPr lang="en-GB" b="1" dirty="0"/>
              <a:t>Sharma et al. Heart Rhythm 2018</a:t>
            </a:r>
          </a:p>
        </p:txBody>
      </p:sp>
    </p:spTree>
    <p:extLst>
      <p:ext uri="{BB962C8B-B14F-4D97-AF65-F5344CB8AC3E}">
        <p14:creationId xmlns:p14="http://schemas.microsoft.com/office/powerpoint/2010/main" val="2987194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5E75-A86F-804A-8BFA-8FCFC680B780}"/>
              </a:ext>
            </a:extLst>
          </p:cNvPr>
          <p:cNvSpPr>
            <a:spLocks noGrp="1"/>
          </p:cNvSpPr>
          <p:nvPr>
            <p:ph type="title"/>
          </p:nvPr>
        </p:nvSpPr>
        <p:spPr/>
        <p:txBody>
          <a:bodyPr/>
          <a:lstStyle/>
          <a:p>
            <a:r>
              <a:rPr lang="en-US" dirty="0"/>
              <a:t>Not always complete correction…</a:t>
            </a:r>
          </a:p>
        </p:txBody>
      </p:sp>
      <p:sp>
        <p:nvSpPr>
          <p:cNvPr id="3" name="Content Placeholder 2">
            <a:extLst>
              <a:ext uri="{FF2B5EF4-FFF2-40B4-BE49-F238E27FC236}">
                <a16:creationId xmlns:a16="http://schemas.microsoft.com/office/drawing/2014/main" id="{1619CC21-8ACE-C14A-A625-A4BAC5C35F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A641E4-195B-2A41-9ABD-BCB67FEACDCC}"/>
              </a:ext>
            </a:extLst>
          </p:cNvPr>
          <p:cNvPicPr>
            <a:picLocks noChangeAspect="1"/>
          </p:cNvPicPr>
          <p:nvPr/>
        </p:nvPicPr>
        <p:blipFill rotWithShape="1">
          <a:blip r:embed="rId3"/>
          <a:srcRect l="11842" t="15719" r="56409" b="18659"/>
          <a:stretch/>
        </p:blipFill>
        <p:spPr>
          <a:xfrm>
            <a:off x="103491" y="1690689"/>
            <a:ext cx="3722551" cy="3640888"/>
          </a:xfrm>
          <a:prstGeom prst="rect">
            <a:avLst/>
          </a:prstGeom>
        </p:spPr>
      </p:pic>
    </p:spTree>
    <p:extLst>
      <p:ext uri="{BB962C8B-B14F-4D97-AF65-F5344CB8AC3E}">
        <p14:creationId xmlns:p14="http://schemas.microsoft.com/office/powerpoint/2010/main" val="8402263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5E75-A86F-804A-8BFA-8FCFC680B780}"/>
              </a:ext>
            </a:extLst>
          </p:cNvPr>
          <p:cNvSpPr>
            <a:spLocks noGrp="1"/>
          </p:cNvSpPr>
          <p:nvPr>
            <p:ph type="title"/>
          </p:nvPr>
        </p:nvSpPr>
        <p:spPr/>
        <p:txBody>
          <a:bodyPr/>
          <a:lstStyle/>
          <a:p>
            <a:r>
              <a:rPr lang="en-US" dirty="0"/>
              <a:t>Not always complete correction…</a:t>
            </a:r>
          </a:p>
        </p:txBody>
      </p:sp>
      <p:sp>
        <p:nvSpPr>
          <p:cNvPr id="3" name="Content Placeholder 2">
            <a:extLst>
              <a:ext uri="{FF2B5EF4-FFF2-40B4-BE49-F238E27FC236}">
                <a16:creationId xmlns:a16="http://schemas.microsoft.com/office/drawing/2014/main" id="{1619CC21-8ACE-C14A-A625-A4BAC5C35F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A641E4-195B-2A41-9ABD-BCB67FEACDCC}"/>
              </a:ext>
            </a:extLst>
          </p:cNvPr>
          <p:cNvPicPr>
            <a:picLocks noChangeAspect="1"/>
          </p:cNvPicPr>
          <p:nvPr/>
        </p:nvPicPr>
        <p:blipFill rotWithShape="1">
          <a:blip r:embed="rId3"/>
          <a:srcRect l="11842" t="15719" r="35270" b="18659"/>
          <a:stretch/>
        </p:blipFill>
        <p:spPr>
          <a:xfrm>
            <a:off x="103492" y="1690689"/>
            <a:ext cx="6201056" cy="3640888"/>
          </a:xfrm>
          <a:prstGeom prst="rect">
            <a:avLst/>
          </a:prstGeom>
        </p:spPr>
      </p:pic>
    </p:spTree>
    <p:extLst>
      <p:ext uri="{BB962C8B-B14F-4D97-AF65-F5344CB8AC3E}">
        <p14:creationId xmlns:p14="http://schemas.microsoft.com/office/powerpoint/2010/main" val="21842785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5E75-A86F-804A-8BFA-8FCFC680B780}"/>
              </a:ext>
            </a:extLst>
          </p:cNvPr>
          <p:cNvSpPr>
            <a:spLocks noGrp="1"/>
          </p:cNvSpPr>
          <p:nvPr>
            <p:ph type="title"/>
          </p:nvPr>
        </p:nvSpPr>
        <p:spPr/>
        <p:txBody>
          <a:bodyPr/>
          <a:lstStyle/>
          <a:p>
            <a:r>
              <a:rPr lang="en-US" dirty="0"/>
              <a:t>Not always complete correction…</a:t>
            </a:r>
          </a:p>
        </p:txBody>
      </p:sp>
      <p:sp>
        <p:nvSpPr>
          <p:cNvPr id="3" name="Content Placeholder 2">
            <a:extLst>
              <a:ext uri="{FF2B5EF4-FFF2-40B4-BE49-F238E27FC236}">
                <a16:creationId xmlns:a16="http://schemas.microsoft.com/office/drawing/2014/main" id="{1619CC21-8ACE-C14A-A625-A4BAC5C35F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A641E4-195B-2A41-9ABD-BCB67FEACDCC}"/>
              </a:ext>
            </a:extLst>
          </p:cNvPr>
          <p:cNvPicPr>
            <a:picLocks noChangeAspect="1"/>
          </p:cNvPicPr>
          <p:nvPr/>
        </p:nvPicPr>
        <p:blipFill rotWithShape="1">
          <a:blip r:embed="rId3"/>
          <a:srcRect l="11842" t="15719" r="11053" b="18659"/>
          <a:stretch/>
        </p:blipFill>
        <p:spPr>
          <a:xfrm>
            <a:off x="103491" y="1690689"/>
            <a:ext cx="9040509" cy="3640888"/>
          </a:xfrm>
          <a:prstGeom prst="rect">
            <a:avLst/>
          </a:prstGeom>
        </p:spPr>
      </p:pic>
    </p:spTree>
    <p:extLst>
      <p:ext uri="{BB962C8B-B14F-4D97-AF65-F5344CB8AC3E}">
        <p14:creationId xmlns:p14="http://schemas.microsoft.com/office/powerpoint/2010/main" val="22409872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82BC-160E-7A4C-AF8C-A4156F3123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8B566-70C9-3C42-9FE0-9FD329BB48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3D8E503-39A5-8348-B089-FCFFC864136D}"/>
              </a:ext>
            </a:extLst>
          </p:cNvPr>
          <p:cNvPicPr>
            <a:picLocks noChangeAspect="1"/>
          </p:cNvPicPr>
          <p:nvPr/>
        </p:nvPicPr>
        <p:blipFill>
          <a:blip r:embed="rId3"/>
          <a:stretch>
            <a:fillRect/>
          </a:stretch>
        </p:blipFill>
        <p:spPr>
          <a:xfrm>
            <a:off x="339464" y="383421"/>
            <a:ext cx="8270280" cy="5793542"/>
          </a:xfrm>
          <a:prstGeom prst="rect">
            <a:avLst/>
          </a:prstGeom>
        </p:spPr>
      </p:pic>
      <p:sp>
        <p:nvSpPr>
          <p:cNvPr id="5" name="Rectangle 4">
            <a:extLst>
              <a:ext uri="{FF2B5EF4-FFF2-40B4-BE49-F238E27FC236}">
                <a16:creationId xmlns:a16="http://schemas.microsoft.com/office/drawing/2014/main" id="{2A4097A2-2DA3-4A4F-9201-D7767A203FF9}"/>
              </a:ext>
            </a:extLst>
          </p:cNvPr>
          <p:cNvSpPr/>
          <p:nvPr/>
        </p:nvSpPr>
        <p:spPr>
          <a:xfrm>
            <a:off x="6902523" y="6474579"/>
            <a:ext cx="2325380" cy="369332"/>
          </a:xfrm>
          <a:prstGeom prst="rect">
            <a:avLst/>
          </a:prstGeom>
        </p:spPr>
        <p:txBody>
          <a:bodyPr wrap="none">
            <a:spAutoFit/>
          </a:bodyPr>
          <a:lstStyle/>
          <a:p>
            <a:r>
              <a:rPr lang="en-US" dirty="0"/>
              <a:t>Vijayaraman et al 2017</a:t>
            </a:r>
          </a:p>
        </p:txBody>
      </p:sp>
    </p:spTree>
    <p:extLst>
      <p:ext uri="{BB962C8B-B14F-4D97-AF65-F5344CB8AC3E}">
        <p14:creationId xmlns:p14="http://schemas.microsoft.com/office/powerpoint/2010/main" val="5069981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1C24F-145A-A647-A17F-8F10957105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4CB611-8AD4-7142-8ADA-6A078EE789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253A070-2DEA-2347-BDD8-3D55E35076FD}"/>
              </a:ext>
            </a:extLst>
          </p:cNvPr>
          <p:cNvPicPr>
            <a:picLocks noChangeAspect="1"/>
          </p:cNvPicPr>
          <p:nvPr/>
        </p:nvPicPr>
        <p:blipFill rotWithShape="1">
          <a:blip r:embed="rId3"/>
          <a:srcRect r="32599"/>
          <a:stretch/>
        </p:blipFill>
        <p:spPr>
          <a:xfrm>
            <a:off x="40104" y="681037"/>
            <a:ext cx="9103896" cy="5549043"/>
          </a:xfrm>
          <a:prstGeom prst="rect">
            <a:avLst/>
          </a:prstGeom>
        </p:spPr>
      </p:pic>
    </p:spTree>
    <p:extLst>
      <p:ext uri="{BB962C8B-B14F-4D97-AF65-F5344CB8AC3E}">
        <p14:creationId xmlns:p14="http://schemas.microsoft.com/office/powerpoint/2010/main" val="14736739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83D8-4E57-834E-B5DE-2B7F3F11847C}"/>
              </a:ext>
            </a:extLst>
          </p:cNvPr>
          <p:cNvSpPr>
            <a:spLocks noGrp="1"/>
          </p:cNvSpPr>
          <p:nvPr>
            <p:ph type="title"/>
          </p:nvPr>
        </p:nvSpPr>
        <p:spPr>
          <a:xfrm>
            <a:off x="198882" y="145670"/>
            <a:ext cx="7886700" cy="1325563"/>
          </a:xfrm>
        </p:spPr>
        <p:txBody>
          <a:bodyPr>
            <a:normAutofit/>
          </a:bodyPr>
          <a:lstStyle/>
          <a:p>
            <a:r>
              <a:rPr lang="en-US" sz="6000" b="1" dirty="0">
                <a:latin typeface="Gill Sans MT" panose="020B0502020104020203" pitchFamily="34" charset="77"/>
              </a:rPr>
              <a:t>RBBB too…</a:t>
            </a:r>
          </a:p>
        </p:txBody>
      </p:sp>
      <p:sp>
        <p:nvSpPr>
          <p:cNvPr id="3" name="Content Placeholder 2">
            <a:extLst>
              <a:ext uri="{FF2B5EF4-FFF2-40B4-BE49-F238E27FC236}">
                <a16:creationId xmlns:a16="http://schemas.microsoft.com/office/drawing/2014/main" id="{E8743AC7-C8FD-6144-B347-BDEF9B314C68}"/>
              </a:ext>
            </a:extLst>
          </p:cNvPr>
          <p:cNvSpPr>
            <a:spLocks noGrp="1"/>
          </p:cNvSpPr>
          <p:nvPr>
            <p:ph idx="1"/>
          </p:nvPr>
        </p:nvSpPr>
        <p:spPr/>
        <p:txBody>
          <a:bodyPr/>
          <a:lstStyle/>
          <a:p>
            <a:endParaRPr lang="en-US"/>
          </a:p>
        </p:txBody>
      </p:sp>
      <p:pic>
        <p:nvPicPr>
          <p:cNvPr id="4" name="Picture 4">
            <a:extLst>
              <a:ext uri="{FF2B5EF4-FFF2-40B4-BE49-F238E27FC236}">
                <a16:creationId xmlns:a16="http://schemas.microsoft.com/office/drawing/2014/main" id="{F357D9FF-2CDE-EC41-8494-FD8706E60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8" r="38592" b="48840"/>
          <a:stretch/>
        </p:blipFill>
        <p:spPr bwMode="auto">
          <a:xfrm>
            <a:off x="464057" y="1825625"/>
            <a:ext cx="5014155" cy="2042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8A644D86-3A52-5B48-AB79-0C175E69EF8A}"/>
              </a:ext>
            </a:extLst>
          </p:cNvPr>
          <p:cNvSpPr/>
          <p:nvPr/>
        </p:nvSpPr>
        <p:spPr>
          <a:xfrm>
            <a:off x="-780288" y="6396335"/>
            <a:ext cx="9924288" cy="461665"/>
          </a:xfrm>
          <a:prstGeom prst="rect">
            <a:avLst/>
          </a:prstGeom>
        </p:spPr>
        <p:txBody>
          <a:bodyPr wrap="square">
            <a:spAutoFit/>
          </a:bodyPr>
          <a:lstStyle/>
          <a:p>
            <a:pPr algn="r"/>
            <a:r>
              <a:rPr lang="en-US" altLang="en-US" sz="1200" b="1" dirty="0"/>
              <a:t>Permanent His Bundle Pacing for Cardiac Resynchronization Therapy in Patients With Heart Failure and Right Bundle Branch Block    </a:t>
            </a:r>
          </a:p>
          <a:p>
            <a:pPr algn="r"/>
            <a:r>
              <a:rPr lang="en-US" altLang="en-US" sz="1200" b="1" dirty="0"/>
              <a:t>CIRC EP 2018 </a:t>
            </a:r>
          </a:p>
        </p:txBody>
      </p:sp>
    </p:spTree>
    <p:extLst>
      <p:ext uri="{BB962C8B-B14F-4D97-AF65-F5344CB8AC3E}">
        <p14:creationId xmlns:p14="http://schemas.microsoft.com/office/powerpoint/2010/main" val="554082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83D8-4E57-834E-B5DE-2B7F3F11847C}"/>
              </a:ext>
            </a:extLst>
          </p:cNvPr>
          <p:cNvSpPr>
            <a:spLocks noGrp="1"/>
          </p:cNvSpPr>
          <p:nvPr>
            <p:ph type="title"/>
          </p:nvPr>
        </p:nvSpPr>
        <p:spPr>
          <a:xfrm>
            <a:off x="198882" y="145670"/>
            <a:ext cx="7886700" cy="1325563"/>
          </a:xfrm>
        </p:spPr>
        <p:txBody>
          <a:bodyPr>
            <a:normAutofit/>
          </a:bodyPr>
          <a:lstStyle/>
          <a:p>
            <a:r>
              <a:rPr lang="en-US" sz="6000" b="1" dirty="0">
                <a:latin typeface="Gill Sans MT" panose="020B0502020104020203" pitchFamily="34" charset="77"/>
              </a:rPr>
              <a:t>RBBB too…</a:t>
            </a:r>
          </a:p>
        </p:txBody>
      </p:sp>
      <p:sp>
        <p:nvSpPr>
          <p:cNvPr id="3" name="Content Placeholder 2">
            <a:extLst>
              <a:ext uri="{FF2B5EF4-FFF2-40B4-BE49-F238E27FC236}">
                <a16:creationId xmlns:a16="http://schemas.microsoft.com/office/drawing/2014/main" id="{E8743AC7-C8FD-6144-B347-BDEF9B314C68}"/>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B8B8A45-F699-5842-AF36-8FC15B2CA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336" r="38592" b="3406"/>
          <a:stretch/>
        </p:blipFill>
        <p:spPr bwMode="auto">
          <a:xfrm>
            <a:off x="464057" y="4114800"/>
            <a:ext cx="5014155" cy="1801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a:extLst>
              <a:ext uri="{FF2B5EF4-FFF2-40B4-BE49-F238E27FC236}">
                <a16:creationId xmlns:a16="http://schemas.microsoft.com/office/drawing/2014/main" id="{277C2F21-CD48-7444-BCAB-F180651CD9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8" r="38592" b="48840"/>
          <a:stretch/>
        </p:blipFill>
        <p:spPr bwMode="auto">
          <a:xfrm>
            <a:off x="464057" y="1825625"/>
            <a:ext cx="5014155" cy="2042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402CD0B1-434C-A546-AC4B-2BAA6BE7EB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065"/>
          <a:stretch/>
        </p:blipFill>
        <p:spPr bwMode="auto">
          <a:xfrm>
            <a:off x="5850442" y="1962912"/>
            <a:ext cx="2789905"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a:extLst>
              <a:ext uri="{FF2B5EF4-FFF2-40B4-BE49-F238E27FC236}">
                <a16:creationId xmlns:a16="http://schemas.microsoft.com/office/drawing/2014/main" id="{92801D8B-3E9B-2048-B8E2-9B3C0ED8066E}"/>
              </a:ext>
            </a:extLst>
          </p:cNvPr>
          <p:cNvSpPr/>
          <p:nvPr/>
        </p:nvSpPr>
        <p:spPr>
          <a:xfrm>
            <a:off x="-780288" y="6396335"/>
            <a:ext cx="9924288" cy="461665"/>
          </a:xfrm>
          <a:prstGeom prst="rect">
            <a:avLst/>
          </a:prstGeom>
        </p:spPr>
        <p:txBody>
          <a:bodyPr wrap="square">
            <a:spAutoFit/>
          </a:bodyPr>
          <a:lstStyle/>
          <a:p>
            <a:pPr algn="r"/>
            <a:r>
              <a:rPr lang="en-US" altLang="en-US" sz="1200" b="1" dirty="0"/>
              <a:t>Permanent His Bundle Pacing for Cardiac Resynchronization Therapy in Patients With Heart Failure and Right Bundle Branch Block    </a:t>
            </a:r>
          </a:p>
          <a:p>
            <a:pPr algn="r"/>
            <a:r>
              <a:rPr lang="en-US" altLang="en-US" sz="1200" b="1" dirty="0"/>
              <a:t>CIRC EP 2018 </a:t>
            </a:r>
          </a:p>
        </p:txBody>
      </p:sp>
      <p:sp>
        <p:nvSpPr>
          <p:cNvPr id="10" name="Title 1">
            <a:extLst>
              <a:ext uri="{FF2B5EF4-FFF2-40B4-BE49-F238E27FC236}">
                <a16:creationId xmlns:a16="http://schemas.microsoft.com/office/drawing/2014/main" id="{94D0ED9A-E4F1-9E4F-9860-69C420B21D1B}"/>
              </a:ext>
            </a:extLst>
          </p:cNvPr>
          <p:cNvSpPr txBox="1">
            <a:spLocks/>
          </p:cNvSpPr>
          <p:nvPr/>
        </p:nvSpPr>
        <p:spPr>
          <a:xfrm>
            <a:off x="238506" y="5472758"/>
            <a:ext cx="78867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Gill Sans MT" panose="020B0502020104020203" pitchFamily="34" charset="77"/>
              </a:rPr>
              <a:t>QRS narrowing occurs</a:t>
            </a:r>
          </a:p>
        </p:txBody>
      </p:sp>
    </p:spTree>
    <p:extLst>
      <p:ext uri="{BB962C8B-B14F-4D97-AF65-F5344CB8AC3E}">
        <p14:creationId xmlns:p14="http://schemas.microsoft.com/office/powerpoint/2010/main" val="24179471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83D8-4E57-834E-B5DE-2B7F3F11847C}"/>
              </a:ext>
            </a:extLst>
          </p:cNvPr>
          <p:cNvSpPr>
            <a:spLocks noGrp="1"/>
          </p:cNvSpPr>
          <p:nvPr>
            <p:ph type="title"/>
          </p:nvPr>
        </p:nvSpPr>
        <p:spPr>
          <a:xfrm>
            <a:off x="198882" y="145670"/>
            <a:ext cx="7886700" cy="1325563"/>
          </a:xfrm>
        </p:spPr>
        <p:txBody>
          <a:bodyPr>
            <a:normAutofit/>
          </a:bodyPr>
          <a:lstStyle/>
          <a:p>
            <a:r>
              <a:rPr lang="en-US" sz="6000" b="1" dirty="0">
                <a:latin typeface="Gill Sans MT" panose="020B0502020104020203" pitchFamily="34" charset="77"/>
              </a:rPr>
              <a:t>RBBB too…</a:t>
            </a:r>
          </a:p>
        </p:txBody>
      </p:sp>
      <p:sp>
        <p:nvSpPr>
          <p:cNvPr id="3" name="Content Placeholder 2">
            <a:extLst>
              <a:ext uri="{FF2B5EF4-FFF2-40B4-BE49-F238E27FC236}">
                <a16:creationId xmlns:a16="http://schemas.microsoft.com/office/drawing/2014/main" id="{E8743AC7-C8FD-6144-B347-BDEF9B314C68}"/>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F5DC5E3D-97C6-BF43-AD65-02BF761A7A65}"/>
              </a:ext>
            </a:extLst>
          </p:cNvPr>
          <p:cNvGrpSpPr/>
          <p:nvPr/>
        </p:nvGrpSpPr>
        <p:grpSpPr>
          <a:xfrm>
            <a:off x="348443" y="1471233"/>
            <a:ext cx="2205571" cy="2031672"/>
            <a:chOff x="464057" y="1825625"/>
            <a:chExt cx="5014155" cy="4090543"/>
          </a:xfrm>
        </p:grpSpPr>
        <p:pic>
          <p:nvPicPr>
            <p:cNvPr id="5" name="Picture 4">
              <a:extLst>
                <a:ext uri="{FF2B5EF4-FFF2-40B4-BE49-F238E27FC236}">
                  <a16:creationId xmlns:a16="http://schemas.microsoft.com/office/drawing/2014/main" id="{2B8B8A45-F699-5842-AF36-8FC15B2CA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336" r="38592" b="3406"/>
            <a:stretch/>
          </p:blipFill>
          <p:spPr bwMode="auto">
            <a:xfrm>
              <a:off x="464057" y="4114800"/>
              <a:ext cx="5014155" cy="1801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a:extLst>
                <a:ext uri="{FF2B5EF4-FFF2-40B4-BE49-F238E27FC236}">
                  <a16:creationId xmlns:a16="http://schemas.microsoft.com/office/drawing/2014/main" id="{277C2F21-CD48-7444-BCAB-F180651CD9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8" r="38592" b="48840"/>
            <a:stretch/>
          </p:blipFill>
          <p:spPr bwMode="auto">
            <a:xfrm>
              <a:off x="464057" y="1825625"/>
              <a:ext cx="5014155" cy="2042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9" name="Picture 8">
            <a:extLst>
              <a:ext uri="{FF2B5EF4-FFF2-40B4-BE49-F238E27FC236}">
                <a16:creationId xmlns:a16="http://schemas.microsoft.com/office/drawing/2014/main" id="{04EA8127-F3F0-CE4D-9638-52BC31D15B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75" b="47169"/>
          <a:stretch/>
        </p:blipFill>
        <p:spPr bwMode="auto">
          <a:xfrm>
            <a:off x="2608985" y="1825625"/>
            <a:ext cx="6480000" cy="37466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a:extLst>
              <a:ext uri="{FF2B5EF4-FFF2-40B4-BE49-F238E27FC236}">
                <a16:creationId xmlns:a16="http://schemas.microsoft.com/office/drawing/2014/main" id="{23EE954E-CDDB-7A40-AC51-BBAFFFF6E463}"/>
              </a:ext>
            </a:extLst>
          </p:cNvPr>
          <p:cNvSpPr/>
          <p:nvPr/>
        </p:nvSpPr>
        <p:spPr>
          <a:xfrm>
            <a:off x="-780288" y="6396335"/>
            <a:ext cx="9924288" cy="461665"/>
          </a:xfrm>
          <a:prstGeom prst="rect">
            <a:avLst/>
          </a:prstGeom>
        </p:spPr>
        <p:txBody>
          <a:bodyPr wrap="square">
            <a:spAutoFit/>
          </a:bodyPr>
          <a:lstStyle/>
          <a:p>
            <a:pPr algn="r"/>
            <a:r>
              <a:rPr lang="en-US" altLang="en-US" sz="1200" b="1" dirty="0"/>
              <a:t>Permanent His Bundle Pacing for Cardiac Resynchronization Therapy in Patients With Heart Failure and Right Bundle Branch Block    </a:t>
            </a:r>
          </a:p>
          <a:p>
            <a:pPr algn="r"/>
            <a:r>
              <a:rPr lang="en-US" altLang="en-US" sz="1200" b="1" dirty="0"/>
              <a:t>CIRC EP 2018 </a:t>
            </a:r>
          </a:p>
        </p:txBody>
      </p:sp>
      <p:sp>
        <p:nvSpPr>
          <p:cNvPr id="11" name="Title 1">
            <a:extLst>
              <a:ext uri="{FF2B5EF4-FFF2-40B4-BE49-F238E27FC236}">
                <a16:creationId xmlns:a16="http://schemas.microsoft.com/office/drawing/2014/main" id="{9D67CBE4-54D7-2844-8DA0-7AD36D50F6F1}"/>
              </a:ext>
            </a:extLst>
          </p:cNvPr>
          <p:cNvSpPr txBox="1">
            <a:spLocks/>
          </p:cNvSpPr>
          <p:nvPr/>
        </p:nvSpPr>
        <p:spPr>
          <a:xfrm>
            <a:off x="55015" y="520579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Gill Sans MT" panose="020B0502020104020203" pitchFamily="34" charset="77"/>
              </a:rPr>
              <a:t>LV function improves</a:t>
            </a:r>
          </a:p>
        </p:txBody>
      </p:sp>
    </p:spTree>
    <p:extLst>
      <p:ext uri="{BB962C8B-B14F-4D97-AF65-F5344CB8AC3E}">
        <p14:creationId xmlns:p14="http://schemas.microsoft.com/office/powerpoint/2010/main" val="41828754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2380</TotalTime>
  <Words>5477</Words>
  <Application>Microsoft Macintosh PowerPoint</Application>
  <PresentationFormat>On-screen Show (4:3)</PresentationFormat>
  <Paragraphs>836</Paragraphs>
  <Slides>137</Slides>
  <Notes>133</Notes>
  <HiddenSlides>2</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137</vt:i4>
      </vt:variant>
    </vt:vector>
  </HeadingPairs>
  <TitlesOfParts>
    <vt:vector size="147" baseType="lpstr">
      <vt:lpstr>Arial Unicode MS</vt:lpstr>
      <vt:lpstr>Arial</vt:lpstr>
      <vt:lpstr>Arial</vt:lpstr>
      <vt:lpstr>Calibri</vt:lpstr>
      <vt:lpstr>Calibri Light</vt:lpstr>
      <vt:lpstr>Gill Sans</vt:lpstr>
      <vt:lpstr>Gill Sans MT</vt:lpstr>
      <vt:lpstr>Helvetica</vt:lpstr>
      <vt:lpstr>TimesNewRomanPS</vt:lpstr>
      <vt:lpstr>Office Theme</vt:lpstr>
      <vt:lpstr>PowerPoint Presentation</vt:lpstr>
      <vt:lpstr>PowerPoint Presentation</vt:lpstr>
      <vt:lpstr>PowerPoint Presentation</vt:lpstr>
      <vt:lpstr>PowerPoint Presentation</vt:lpstr>
      <vt:lpstr>Not everyone BENEFITS from BiV</vt:lpstr>
      <vt:lpstr>PowerPoint Presentation</vt:lpstr>
      <vt:lpstr>PowerPoint Presentation</vt:lpstr>
      <vt:lpstr>PowerPoint Presentation</vt:lpstr>
      <vt:lpstr>WHY?</vt:lpstr>
      <vt:lpstr>WHY?</vt:lpstr>
      <vt:lpstr>PowerPoint Presentation</vt:lpstr>
      <vt:lpstr>PowerPoint Presentation</vt:lpstr>
      <vt:lpstr>PowerPoint Presentation</vt:lpstr>
      <vt:lpstr>PowerPoint Presentation</vt:lpstr>
      <vt:lpstr>Who benefits?</vt:lpstr>
      <vt:lpstr>Who benefits?</vt:lpstr>
      <vt:lpstr>Who benefits?</vt:lpstr>
      <vt:lpstr>Who benefits?</vt:lpstr>
      <vt:lpstr>PowerPoint Presentation</vt:lpstr>
      <vt:lpstr>PowerPoint Presentation</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Reversing Bundle Branch Block</vt:lpstr>
      <vt:lpstr>Bundle Branch Block Reversal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Bundle Branch Block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His-SYNC RCT Pilot Study</vt:lpstr>
      <vt:lpstr>His-SYNC RCT Pilot Study</vt:lpstr>
      <vt:lpstr>His-SYNC RCT Pilot Study</vt:lpstr>
      <vt:lpstr>His-SYNC RCT Pilot Study</vt:lpstr>
      <vt:lpstr>PowerPoint Presentation</vt:lpstr>
      <vt:lpstr>PowerPoint Presentation</vt:lpstr>
      <vt:lpstr>PowerPoint Presentation</vt:lpstr>
      <vt:lpstr>His-SYNC RCT Pilot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always complete correction…</vt:lpstr>
      <vt:lpstr>Not always complete correction…</vt:lpstr>
      <vt:lpstr>Not always complete correction…</vt:lpstr>
      <vt:lpstr>PowerPoint Presentation</vt:lpstr>
      <vt:lpstr>PowerPoint Presentation</vt:lpstr>
      <vt:lpstr>RBBB too…</vt:lpstr>
      <vt:lpstr>RBBB too…</vt:lpstr>
      <vt:lpstr>RBBB too…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Trial Flow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Keene, Daniel</dc:creator>
  <cp:lastModifiedBy>Keene, Daniel</cp:lastModifiedBy>
  <cp:revision>5</cp:revision>
  <dcterms:created xsi:type="dcterms:W3CDTF">2019-11-26T22:03:56Z</dcterms:created>
  <dcterms:modified xsi:type="dcterms:W3CDTF">2019-11-28T13:56:09Z</dcterms:modified>
</cp:coreProperties>
</file>