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4"/>
  </p:notesMasterIdLst>
  <p:sldIdLst>
    <p:sldId id="259" r:id="rId2"/>
    <p:sldId id="260" r:id="rId3"/>
    <p:sldId id="303" r:id="rId4"/>
    <p:sldId id="261" r:id="rId5"/>
    <p:sldId id="304" r:id="rId6"/>
    <p:sldId id="262" r:id="rId7"/>
    <p:sldId id="305" r:id="rId8"/>
    <p:sldId id="334" r:id="rId9"/>
    <p:sldId id="267" r:id="rId10"/>
    <p:sldId id="266" r:id="rId11"/>
    <p:sldId id="276" r:id="rId12"/>
    <p:sldId id="277" r:id="rId13"/>
    <p:sldId id="278" r:id="rId14"/>
    <p:sldId id="280" r:id="rId15"/>
    <p:sldId id="282" r:id="rId16"/>
    <p:sldId id="308" r:id="rId17"/>
    <p:sldId id="283" r:id="rId18"/>
    <p:sldId id="287" r:id="rId19"/>
    <p:sldId id="286" r:id="rId20"/>
    <p:sldId id="312" r:id="rId21"/>
    <p:sldId id="289" r:id="rId22"/>
    <p:sldId id="291" r:id="rId23"/>
    <p:sldId id="309" r:id="rId24"/>
    <p:sldId id="292" r:id="rId25"/>
    <p:sldId id="295" r:id="rId26"/>
    <p:sldId id="294" r:id="rId27"/>
    <p:sldId id="268" r:id="rId28"/>
    <p:sldId id="313" r:id="rId29"/>
    <p:sldId id="315" r:id="rId30"/>
    <p:sldId id="316" r:id="rId31"/>
    <p:sldId id="300" r:id="rId32"/>
    <p:sldId id="269" r:id="rId33"/>
    <p:sldId id="298" r:id="rId34"/>
    <p:sldId id="270" r:id="rId35"/>
    <p:sldId id="320" r:id="rId36"/>
    <p:sldId id="317" r:id="rId37"/>
    <p:sldId id="318" r:id="rId38"/>
    <p:sldId id="319" r:id="rId39"/>
    <p:sldId id="271" r:id="rId40"/>
    <p:sldId id="273" r:id="rId41"/>
    <p:sldId id="321" r:id="rId42"/>
    <p:sldId id="322" r:id="rId43"/>
    <p:sldId id="324" r:id="rId44"/>
    <p:sldId id="325" r:id="rId45"/>
    <p:sldId id="301" r:id="rId46"/>
    <p:sldId id="326" r:id="rId47"/>
    <p:sldId id="327" r:id="rId48"/>
    <p:sldId id="302" r:id="rId49"/>
    <p:sldId id="272" r:id="rId50"/>
    <p:sldId id="275" r:id="rId51"/>
    <p:sldId id="328" r:id="rId52"/>
    <p:sldId id="329" r:id="rId53"/>
    <p:sldId id="331" r:id="rId54"/>
    <p:sldId id="332" r:id="rId55"/>
    <p:sldId id="263" r:id="rId56"/>
    <p:sldId id="264" r:id="rId57"/>
    <p:sldId id="310" r:id="rId58"/>
    <p:sldId id="306" r:id="rId59"/>
    <p:sldId id="265" r:id="rId60"/>
    <p:sldId id="307" r:id="rId61"/>
    <p:sldId id="274" r:id="rId62"/>
    <p:sldId id="311" r:id="rId63"/>
  </p:sldIdLst>
  <p:sldSz cx="12192000" cy="6858000"/>
  <p:notesSz cx="6889750" cy="10021888"/>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CD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013" autoAdjust="0"/>
    <p:restoredTop sz="77283" autoAdjust="0"/>
  </p:normalViewPr>
  <p:slideViewPr>
    <p:cSldViewPr snapToGrid="0">
      <p:cViewPr varScale="1">
        <p:scale>
          <a:sx n="88" d="100"/>
          <a:sy n="88" d="100"/>
        </p:scale>
        <p:origin x="14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192" y="0"/>
            <a:ext cx="2985558" cy="502835"/>
          </a:xfrm>
          <a:prstGeom prst="rect">
            <a:avLst/>
          </a:prstGeom>
        </p:spPr>
        <p:txBody>
          <a:bodyPr vert="horz" lIns="96634" tIns="48317" rIns="96634" bIns="48317" rtlCol="1"/>
          <a:lstStyle>
            <a:lvl1pPr algn="r">
              <a:defRPr sz="1300"/>
            </a:lvl1pPr>
          </a:lstStyle>
          <a:p>
            <a:endParaRPr lang="he-IL"/>
          </a:p>
        </p:txBody>
      </p:sp>
      <p:sp>
        <p:nvSpPr>
          <p:cNvPr id="3" name="מציין מיקום של תאריך 2"/>
          <p:cNvSpPr>
            <a:spLocks noGrp="1"/>
          </p:cNvSpPr>
          <p:nvPr>
            <p:ph type="dt" idx="1"/>
          </p:nvPr>
        </p:nvSpPr>
        <p:spPr>
          <a:xfrm>
            <a:off x="1596" y="0"/>
            <a:ext cx="2985558" cy="502835"/>
          </a:xfrm>
          <a:prstGeom prst="rect">
            <a:avLst/>
          </a:prstGeom>
        </p:spPr>
        <p:txBody>
          <a:bodyPr vert="horz" lIns="96634" tIns="48317" rIns="96634" bIns="48317" rtlCol="1"/>
          <a:lstStyle>
            <a:lvl1pPr algn="l">
              <a:defRPr sz="1300"/>
            </a:lvl1pPr>
          </a:lstStyle>
          <a:p>
            <a:fld id="{1AF20112-C162-4007-AAE0-6E006B72DD26}" type="datetimeFigureOut">
              <a:rPr lang="he-IL" smtClean="0"/>
              <a:t>כ"ט/חשון/תש"פ</a:t>
            </a:fld>
            <a:endParaRPr lang="he-IL"/>
          </a:p>
        </p:txBody>
      </p:sp>
      <p:sp>
        <p:nvSpPr>
          <p:cNvPr id="4" name="מציין מיקום של תמונת שקופית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1" anchor="ctr"/>
          <a:lstStyle/>
          <a:p>
            <a:endParaRPr lang="he-IL"/>
          </a:p>
        </p:txBody>
      </p:sp>
      <p:sp>
        <p:nvSpPr>
          <p:cNvPr id="5" name="מציין מיקום של הערות 4"/>
          <p:cNvSpPr>
            <a:spLocks noGrp="1"/>
          </p:cNvSpPr>
          <p:nvPr>
            <p:ph type="body" sz="quarter" idx="3"/>
          </p:nvPr>
        </p:nvSpPr>
        <p:spPr>
          <a:xfrm>
            <a:off x="688975" y="4823034"/>
            <a:ext cx="5511800" cy="3946118"/>
          </a:xfrm>
          <a:prstGeom prst="rect">
            <a:avLst/>
          </a:prstGeom>
        </p:spPr>
        <p:txBody>
          <a:bodyPr vert="horz" lIns="96634" tIns="48317" rIns="96634" bIns="48317"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904192" y="9519055"/>
            <a:ext cx="2985558" cy="502834"/>
          </a:xfrm>
          <a:prstGeom prst="rect">
            <a:avLst/>
          </a:prstGeom>
        </p:spPr>
        <p:txBody>
          <a:bodyPr vert="horz" lIns="96634" tIns="48317" rIns="96634" bIns="48317"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96" y="9519055"/>
            <a:ext cx="2985558" cy="502834"/>
          </a:xfrm>
          <a:prstGeom prst="rect">
            <a:avLst/>
          </a:prstGeom>
        </p:spPr>
        <p:txBody>
          <a:bodyPr vert="horz" lIns="96634" tIns="48317" rIns="96634" bIns="48317" rtlCol="1" anchor="b"/>
          <a:lstStyle>
            <a:lvl1pPr algn="l">
              <a:defRPr sz="1300"/>
            </a:lvl1pPr>
          </a:lstStyle>
          <a:p>
            <a:fld id="{403D62A4-C158-431A-8366-BA72BDF34695}" type="slidenum">
              <a:rPr lang="he-IL" smtClean="0"/>
              <a:t>‹#›</a:t>
            </a:fld>
            <a:endParaRPr lang="he-IL"/>
          </a:p>
        </p:txBody>
      </p:sp>
    </p:spTree>
    <p:extLst>
      <p:ext uri="{BB962C8B-B14F-4D97-AF65-F5344CB8AC3E}">
        <p14:creationId xmlns:p14="http://schemas.microsoft.com/office/powerpoint/2010/main" val="368115674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www-sciencedirect-com.sheba-ez.medlcp.tau.ac.il/topics/nursing-and-health-professions/cardiomyopathy" TargetMode="External"/><Relationship Id="rId13" Type="http://schemas.openxmlformats.org/officeDocument/2006/relationships/hyperlink" Target="https://www-sciencedirect-com.sheba-ez.medlcp.tau.ac.il/topics/nursing-and-health-professions/pulmonary-vein-isolation" TargetMode="External"/><Relationship Id="rId3" Type="http://schemas.openxmlformats.org/officeDocument/2006/relationships/hyperlink" Target="https://www-sciencedirect-com.sheba-ez.medlcp.tau.ac.il/topics/nursing-and-health-professions/atrial-fibrillation" TargetMode="External"/><Relationship Id="rId7" Type="http://schemas.openxmlformats.org/officeDocument/2006/relationships/hyperlink" Target="https://www-sciencedirect-com.sheba-ez.medlcp.tau.ac.il/topics/medicine-and-dentistry/randomized-clinical-trial" TargetMode="External"/><Relationship Id="rId12" Type="http://schemas.openxmlformats.org/officeDocument/2006/relationships/hyperlink" Target="https://www-sciencedirect-com.sheba-ez.medlcp.tau.ac.il/topics/nursing-and-health-professions/randomization" TargetMode="External"/><Relationship Id="rId17" Type="http://schemas.openxmlformats.org/officeDocument/2006/relationships/hyperlink" Target="https://www-sciencedirect-com.sheba-ez.medlcp.tau.ac.il/topics/medicine-and-dentistry/heart-ventricle-function" TargetMode="External"/><Relationship Id="rId2" Type="http://schemas.openxmlformats.org/officeDocument/2006/relationships/slide" Target="../slides/slide13.xml"/><Relationship Id="rId16" Type="http://schemas.openxmlformats.org/officeDocument/2006/relationships/hyperlink" Target="https://www-sciencedirect-com.sheba-ez.medlcp.tau.ac.il/topics/nursing-and-health-professions/sinus-rhythm" TargetMode="External"/><Relationship Id="rId1" Type="http://schemas.openxmlformats.org/officeDocument/2006/relationships/notesMaster" Target="../notesMasters/notesMaster1.xml"/><Relationship Id="rId6" Type="http://schemas.openxmlformats.org/officeDocument/2006/relationships/hyperlink" Target="https://www-sciencedirect-com.sheba-ez.medlcp.tau.ac.il/topics/nursing-and-health-professions/catheter-ablation" TargetMode="External"/><Relationship Id="rId11" Type="http://schemas.openxmlformats.org/officeDocument/2006/relationships/hyperlink" Target="https://www-sciencedirect-com.sheba-ez.medlcp.tau.ac.il/topics/nursing-and-health-professions/fibrosis" TargetMode="External"/><Relationship Id="rId5" Type="http://schemas.openxmlformats.org/officeDocument/2006/relationships/hyperlink" Target="https://www-sciencedirect-com.sheba-ez.medlcp.tau.ac.il/topics/nursing-and-health-professions/etiology" TargetMode="External"/><Relationship Id="rId15" Type="http://schemas.openxmlformats.org/officeDocument/2006/relationships/hyperlink" Target="https://www-sciencedirect-com.sheba-ez.medlcp.tau.ac.il/topics/nursing-and-health-professions/intention-to-treat-analysis" TargetMode="External"/><Relationship Id="rId10" Type="http://schemas.openxmlformats.org/officeDocument/2006/relationships/hyperlink" Target="https://www-sciencedirect-com.sheba-ez.medlcp.tau.ac.il/topics/nursing-and-health-professions/gadolinium" TargetMode="External"/><Relationship Id="rId4" Type="http://schemas.openxmlformats.org/officeDocument/2006/relationships/hyperlink" Target="https://www-sciencedirect-com.sheba-ez.medlcp.tau.ac.il/topics/nursing-and-health-professions/left-ventricular-systolic-dysfunction" TargetMode="External"/><Relationship Id="rId9" Type="http://schemas.openxmlformats.org/officeDocument/2006/relationships/hyperlink" Target="https://www-sciencedirect-com.sheba-ez.medlcp.tau.ac.il/topics/nursing-and-health-professions/cardiovascular-magnetic-resonance" TargetMode="External"/><Relationship Id="rId14" Type="http://schemas.openxmlformats.org/officeDocument/2006/relationships/hyperlink" Target="https://www-sciencedirect-com.sheba-ez.medlcp.tau.ac.il/topics/nursing-and-health-professions/holter-monitor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Due to lack of time- focus on </a:t>
            </a:r>
            <a:r>
              <a:rPr lang="en-US" dirty="0" err="1"/>
              <a:t>HFrEF</a:t>
            </a:r>
            <a:r>
              <a:rPr lang="en-US" dirty="0"/>
              <a:t> and not </a:t>
            </a:r>
            <a:r>
              <a:rPr lang="en-US"/>
              <a:t>HFpEF</a:t>
            </a:r>
            <a:endParaRPr lang="en-IL"/>
          </a:p>
        </p:txBody>
      </p:sp>
      <p:sp>
        <p:nvSpPr>
          <p:cNvPr id="4" name="Slide Number Placeholder 3"/>
          <p:cNvSpPr>
            <a:spLocks noGrp="1"/>
          </p:cNvSpPr>
          <p:nvPr>
            <p:ph type="sldNum" sz="quarter" idx="5"/>
          </p:nvPr>
        </p:nvSpPr>
        <p:spPr/>
        <p:txBody>
          <a:bodyPr/>
          <a:lstStyle/>
          <a:p>
            <a:fld id="{403D62A4-C158-431A-8366-BA72BDF34695}" type="slidenum">
              <a:rPr lang="he-IL" smtClean="0"/>
              <a:t>1</a:t>
            </a:fld>
            <a:endParaRPr lang="he-IL"/>
          </a:p>
        </p:txBody>
      </p:sp>
    </p:spTree>
    <p:extLst>
      <p:ext uri="{BB962C8B-B14F-4D97-AF65-F5344CB8AC3E}">
        <p14:creationId xmlns:p14="http://schemas.microsoft.com/office/powerpoint/2010/main" val="230599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300" dirty="0"/>
              <a:t>Five smaller and two most recently published larger prospective RCTs have evaluated the role and efficacy of AF ablation in selected patients with </a:t>
            </a:r>
            <a:r>
              <a:rPr lang="en-US" sz="1300" dirty="0" err="1"/>
              <a:t>HFrEF</a:t>
            </a:r>
            <a:r>
              <a:rPr lang="en-US" sz="1300" dirty="0"/>
              <a:t> (</a:t>
            </a:r>
            <a:r>
              <a:rPr lang="en-US" sz="1300" i="1" dirty="0"/>
              <a:t>Table 1</a:t>
            </a:r>
            <a:r>
              <a:rPr lang="en-US" sz="1300" dirty="0"/>
              <a:t>). In line with several observational studies, the five smaller RCTs, including an overall of 292 enrolled patients, strongly indicate that catheter ablation for rhythm control is superior to pharmacological or pace-and-ablate-based rate control in terms of improvement in left ventricular ejection fraction (LVEF), exercise capacity, and quality of life (QOL)</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10</a:t>
            </a:fld>
            <a:endParaRPr lang="he-IL"/>
          </a:p>
        </p:txBody>
      </p:sp>
    </p:spTree>
    <p:extLst>
      <p:ext uri="{BB962C8B-B14F-4D97-AF65-F5344CB8AC3E}">
        <p14:creationId xmlns:p14="http://schemas.microsoft.com/office/powerpoint/2010/main" val="3672211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Considering biventricular pacing plus atrioventricular (AV) junctional ablation (pace-and-ablate strategy) as the most effective approach to rate control, randomized comparison of the two ablative strategies would be most powerful to identify significant differences in efficacy outcomes between non-pharmacological rhythm and rate control. N=81 f/u=6 months</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11</a:t>
            </a:fld>
            <a:endParaRPr lang="he-IL"/>
          </a:p>
        </p:txBody>
      </p:sp>
    </p:spTree>
    <p:extLst>
      <p:ext uri="{BB962C8B-B14F-4D97-AF65-F5344CB8AC3E}">
        <p14:creationId xmlns:p14="http://schemas.microsoft.com/office/powerpoint/2010/main" val="118311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Similar findings were reported from the ARC-HF  and CAMTAF (N=52, 50) (f/u 12 and 6 </a:t>
            </a:r>
            <a:r>
              <a:rPr lang="en-US" dirty="0" err="1"/>
              <a:t>mo</a:t>
            </a:r>
            <a:r>
              <a:rPr lang="en-US" dirty="0"/>
              <a:t>) (88% and 81% AF free survival)</a:t>
            </a:r>
          </a:p>
          <a:p>
            <a:pPr algn="l" rtl="0"/>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12</a:t>
            </a:fld>
            <a:endParaRPr lang="he-IL"/>
          </a:p>
        </p:txBody>
      </p:sp>
    </p:spTree>
    <p:extLst>
      <p:ext uri="{BB962C8B-B14F-4D97-AF65-F5344CB8AC3E}">
        <p14:creationId xmlns:p14="http://schemas.microsoft.com/office/powerpoint/2010/main" val="2944871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defTabSz="966338" rtl="0">
              <a:defRPr/>
            </a:pPr>
            <a:r>
              <a:rPr lang="en-US" sz="1300" dirty="0"/>
              <a:t>N-68 pts  PVI=posterior box isolation. The study showed that:………………</a:t>
            </a:r>
          </a:p>
          <a:p>
            <a:pPr algn="l" defTabSz="966338" rtl="0">
              <a:defRPr/>
            </a:pPr>
            <a:endParaRPr lang="en-US" sz="1300" dirty="0"/>
          </a:p>
          <a:p>
            <a:pPr algn="l" defTabSz="966338" rtl="0">
              <a:defRPr/>
            </a:pPr>
            <a:endParaRPr lang="en-US" sz="1300" dirty="0"/>
          </a:p>
          <a:p>
            <a:pPr algn="l" rtl="0"/>
            <a:endParaRPr lang="en-US" sz="1300" dirty="0"/>
          </a:p>
          <a:p>
            <a:pPr algn="l" rtl="0"/>
            <a:r>
              <a:rPr lang="en-US" sz="1300" dirty="0"/>
              <a:t>Background</a:t>
            </a:r>
          </a:p>
          <a:p>
            <a:pPr algn="l" rtl="0"/>
            <a:r>
              <a:rPr lang="en-US" sz="1300" dirty="0">
                <a:hlinkClick r:id="rId3" tooltip="Learn more about Atrial Fibrillation from ScienceDirect's AI-generated Topic Pages"/>
              </a:rPr>
              <a:t>Atrial fibrillation</a:t>
            </a:r>
            <a:r>
              <a:rPr lang="en-US" sz="1300" dirty="0"/>
              <a:t> (AF) and </a:t>
            </a:r>
            <a:r>
              <a:rPr lang="en-US" sz="1300" dirty="0">
                <a:hlinkClick r:id="rId4" tooltip="Learn more about Left Ventricular Systolic Dysfunction from ScienceDirect's AI-generated Topic Pages"/>
              </a:rPr>
              <a:t>left ventricular systolic dysfunction</a:t>
            </a:r>
            <a:r>
              <a:rPr lang="en-US" sz="1300" dirty="0"/>
              <a:t> (LVSD) frequently co-exist despite adequate rate control. Existing randomized studies of AF and LVSD of varying </a:t>
            </a:r>
            <a:r>
              <a:rPr lang="en-US" sz="1300" dirty="0">
                <a:hlinkClick r:id="rId5" tooltip="Learn more about Etiology from ScienceDirect's AI-generated Topic Pages"/>
              </a:rPr>
              <a:t>etiologies</a:t>
            </a:r>
            <a:r>
              <a:rPr lang="en-US" sz="1300" dirty="0"/>
              <a:t> have reported modest benefits with a rhythm control strategy.</a:t>
            </a:r>
          </a:p>
          <a:p>
            <a:pPr algn="l" rtl="0"/>
            <a:endParaRPr lang="en-US" sz="1300" dirty="0"/>
          </a:p>
          <a:p>
            <a:pPr algn="l" rtl="0"/>
            <a:r>
              <a:rPr lang="en-US" sz="1300" dirty="0"/>
              <a:t>Objectives</a:t>
            </a:r>
          </a:p>
          <a:p>
            <a:pPr algn="l" rtl="0"/>
            <a:r>
              <a:rPr lang="en-US" sz="1300" dirty="0"/>
              <a:t>The goal of this study was to determine whether </a:t>
            </a:r>
            <a:r>
              <a:rPr lang="en-US" sz="1300" dirty="0">
                <a:hlinkClick r:id="rId6" tooltip="Learn more about Catheter Ablation from ScienceDirect's AI-generated Topic Pages"/>
              </a:rPr>
              <a:t>catheter ablation</a:t>
            </a:r>
            <a:r>
              <a:rPr lang="en-US" sz="1300" dirty="0"/>
              <a:t> (CA) for AF could improve LVSD compared with medical rate control (MRC) where the etiology of the LVSD was unexplained, apart from the presence of AF.</a:t>
            </a:r>
          </a:p>
          <a:p>
            <a:pPr algn="l" rtl="0"/>
            <a:endParaRPr lang="en-US" sz="1300" dirty="0"/>
          </a:p>
          <a:p>
            <a:pPr algn="l" rtl="0"/>
            <a:r>
              <a:rPr lang="en-US" sz="1300" dirty="0"/>
              <a:t>Methods</a:t>
            </a:r>
          </a:p>
          <a:p>
            <a:pPr algn="l" rtl="0"/>
            <a:r>
              <a:rPr lang="en-US" sz="1300" dirty="0"/>
              <a:t>This multicenter, </a:t>
            </a:r>
            <a:r>
              <a:rPr lang="en-US" sz="1300" dirty="0">
                <a:hlinkClick r:id="rId7" tooltip="Learn more about Randomized Clinical Trial from ScienceDirect's AI-generated Topic Pages"/>
              </a:rPr>
              <a:t>randomized clinical trial</a:t>
            </a:r>
            <a:r>
              <a:rPr lang="en-US" sz="1300" dirty="0"/>
              <a:t> enrolled patients with persistent AF and idiopathic </a:t>
            </a:r>
            <a:r>
              <a:rPr lang="en-US" sz="1300" dirty="0">
                <a:hlinkClick r:id="rId8" tooltip="Learn more about Cardiomyopathy from ScienceDirect's AI-generated Topic Pages"/>
              </a:rPr>
              <a:t>cardiomyopathy</a:t>
            </a:r>
            <a:r>
              <a:rPr lang="en-US" sz="1300" dirty="0"/>
              <a:t> (left ventricular ejection fraction [LVEF] ≤45%). After optimization of rate control, patients underwent </a:t>
            </a:r>
            <a:r>
              <a:rPr lang="en-US" sz="1300" dirty="0">
                <a:hlinkClick r:id="rId9" tooltip="Learn more about Cardiovascular Magnetic Resonance from ScienceDirect's AI-generated Topic Pages"/>
              </a:rPr>
              <a:t>cardiac magnetic resonance</a:t>
            </a:r>
            <a:r>
              <a:rPr lang="en-US" sz="1300" dirty="0"/>
              <a:t> (CMR) to assess LVEF and late </a:t>
            </a:r>
            <a:r>
              <a:rPr lang="en-US" sz="1300" dirty="0">
                <a:hlinkClick r:id="rId10" tooltip="Learn more about Gadolinium from ScienceDirect's AI-generated Topic Pages"/>
              </a:rPr>
              <a:t>gadolinium</a:t>
            </a:r>
            <a:r>
              <a:rPr lang="en-US" sz="1300" dirty="0"/>
              <a:t> enhancement, indicative of ventricular </a:t>
            </a:r>
            <a:r>
              <a:rPr lang="en-US" sz="1300" dirty="0">
                <a:hlinkClick r:id="rId11" tooltip="Learn more about Fibrosis from ScienceDirect's AI-generated Topic Pages"/>
              </a:rPr>
              <a:t>fibrosis</a:t>
            </a:r>
            <a:r>
              <a:rPr lang="en-US" sz="1300" dirty="0"/>
              <a:t>, before </a:t>
            </a:r>
            <a:r>
              <a:rPr lang="en-US" sz="1300" dirty="0">
                <a:hlinkClick r:id="rId12" tooltip="Learn more about Randomization from ScienceDirect's AI-generated Topic Pages"/>
              </a:rPr>
              <a:t>randomization</a:t>
            </a:r>
            <a:r>
              <a:rPr lang="en-US" sz="1300" dirty="0"/>
              <a:t> to either CA or ongoing MRC. CA included </a:t>
            </a:r>
            <a:r>
              <a:rPr lang="en-US" sz="1300" dirty="0">
                <a:hlinkClick r:id="rId13" tooltip="Learn more about Pulmonary Vein Isolation from ScienceDirect's AI-generated Topic Pages"/>
              </a:rPr>
              <a:t>pulmonary vein isolation</a:t>
            </a:r>
            <a:r>
              <a:rPr lang="en-US" sz="1300" dirty="0"/>
              <a:t> and posterior wall isolation. AF burden post-CA was assessed by using an implanted loop recorder, and adequacy of MRC was assessed by using serial </a:t>
            </a:r>
            <a:r>
              <a:rPr lang="en-US" sz="1300" dirty="0">
                <a:hlinkClick r:id="rId14" tooltip="Learn more about Holter Monitoring from ScienceDirect's AI-generated Topic Pages"/>
              </a:rPr>
              <a:t>Holter monitoring</a:t>
            </a:r>
            <a:r>
              <a:rPr lang="en-US" sz="1300" dirty="0"/>
              <a:t>. The primary endpoint was change in LVEF on repeat CMR at 6 months.</a:t>
            </a:r>
          </a:p>
          <a:p>
            <a:pPr algn="l" rtl="0"/>
            <a:endParaRPr lang="en-US" sz="1300" dirty="0"/>
          </a:p>
          <a:p>
            <a:pPr algn="l" rtl="0"/>
            <a:r>
              <a:rPr lang="en-US" sz="1300" dirty="0"/>
              <a:t>Results</a:t>
            </a:r>
          </a:p>
          <a:p>
            <a:pPr algn="l" rtl="0"/>
            <a:r>
              <a:rPr lang="en-US" sz="1300" dirty="0"/>
              <a:t>A total of 301 patients were screened; 68 patients were enrolled between November 2013 and October 2016 and randomized with 33 in each arm (accounting for 2 dropouts). The average AF burden post-CA was 1.6 ± 5.0% at 6 months. In the </a:t>
            </a:r>
            <a:r>
              <a:rPr lang="en-US" sz="1300" dirty="0">
                <a:hlinkClick r:id="rId15" tooltip="Learn more about Intention to Treat Analysis from ScienceDirect's AI-generated Topic Pages"/>
              </a:rPr>
              <a:t>intention-to-treat analysis</a:t>
            </a:r>
            <a:r>
              <a:rPr lang="en-US" sz="1300" dirty="0"/>
              <a:t>, absolute LVEF improved by 18 ± 13% in the CA group compared with 4.4 ± 13% in the MRC group (p &lt; 0.0001) and normalized (LVEF ≥50%) in 58% versus 9% (p = 0.0002). In those undergoing CA, the absence of late gadolinium enhancement predicted greater improvements in absolute LVEF (10.7%; p = 0.0069) and normalization at 6 months (73% vs. 29%; p = 0.0093).</a:t>
            </a:r>
          </a:p>
          <a:p>
            <a:pPr algn="l" rtl="0"/>
            <a:endParaRPr lang="en-US" sz="1300" dirty="0"/>
          </a:p>
          <a:p>
            <a:pPr algn="l" rtl="0"/>
            <a:r>
              <a:rPr lang="en-US" sz="1300" dirty="0"/>
              <a:t>Conclusions</a:t>
            </a:r>
          </a:p>
          <a:p>
            <a:pPr algn="l" rtl="0"/>
            <a:r>
              <a:rPr lang="en-US" sz="1300" dirty="0"/>
              <a:t>AF is an underappreciated reversible cause of LVSD in this population despite adequate rate control. The restoration of </a:t>
            </a:r>
            <a:r>
              <a:rPr lang="en-US" sz="1300" dirty="0">
                <a:hlinkClick r:id="rId16" tooltip="Learn more about Sinus Rhythm from ScienceDirect's AI-generated Topic Pages"/>
              </a:rPr>
              <a:t>sinus rhythm</a:t>
            </a:r>
            <a:r>
              <a:rPr lang="en-US" sz="1300" dirty="0"/>
              <a:t> with CA results in significant improvements in </a:t>
            </a:r>
            <a:r>
              <a:rPr lang="en-US" sz="1300" dirty="0">
                <a:hlinkClick r:id="rId17" tooltip="Learn more about Heart Ventricle Function from ScienceDirect's AI-generated Topic Pages"/>
              </a:rPr>
              <a:t>ventricular function</a:t>
            </a:r>
            <a:r>
              <a:rPr lang="en-US" sz="1300" dirty="0"/>
              <a:t>, particularly in the absence of ventricular fibrosis on CMR. This outcome challenges the current treatment paradigm that rate control is the appropriate strategy in patients with AF and LVSD</a:t>
            </a:r>
          </a:p>
          <a:p>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13</a:t>
            </a:fld>
            <a:endParaRPr lang="he-IL"/>
          </a:p>
        </p:txBody>
      </p:sp>
    </p:spTree>
    <p:extLst>
      <p:ext uri="{BB962C8B-B14F-4D97-AF65-F5344CB8AC3E}">
        <p14:creationId xmlns:p14="http://schemas.microsoft.com/office/powerpoint/2010/main" val="2732164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altLang="en-US" b="1" dirty="0">
                <a:latin typeface="Arial"/>
                <a:ea typeface="Arial"/>
              </a:rPr>
              <a:t>Figure 1 </a:t>
            </a:r>
            <a:r>
              <a:rPr lang="en-US" altLang="en-US" dirty="0">
                <a:latin typeface="Arial"/>
                <a:ea typeface="Arial"/>
              </a:rPr>
              <a:t>Change in absolute left ventricular ejection fraction from baseline according to treatment arm (A) and ventricular late gadolinium enhancement status in patients who underwent atrial fibrillation ablation (B + C) in CAMERA-AF.&lt;sup&gt;33&lt;/sup&gt; Bars represent 95% confidence intervals. (C) Correlation between the percentage of pre-ablation magnetic resonance imaging-derived ventricular late gadolinium enhancement and percent change in left ventricular ejection fraction from baseline. LGE, late gadolinium enhancement; LVEF, left ventricular ejection fraction. </a:t>
            </a:r>
          </a:p>
          <a:p>
            <a:pPr algn="l" rtl="0"/>
            <a:endParaRPr lang="en-US" altLang="en-US" dirty="0">
              <a:latin typeface="Arial"/>
              <a:ea typeface="Arial"/>
            </a:endParaRPr>
          </a:p>
          <a:p>
            <a:pPr algn="l" rtl="0"/>
            <a:r>
              <a:rPr lang="en-US" altLang="en-US" dirty="0">
                <a:latin typeface="Arial"/>
                <a:ea typeface="Arial"/>
              </a:rPr>
              <a:t>C):Correlation Between % of Ventricular LGE and ΔLVEF Following Catheter Ablation</a:t>
            </a:r>
          </a:p>
          <a:p>
            <a:pPr algn="l" rtl="0"/>
            <a:r>
              <a:rPr lang="en-US" altLang="en-US" dirty="0">
                <a:latin typeface="Arial"/>
                <a:ea typeface="Arial"/>
              </a:rPr>
              <a:t>
</a:t>
            </a:r>
          </a:p>
          <a:p>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14</a:t>
            </a:fld>
            <a:endParaRPr lang="he-IL"/>
          </a:p>
        </p:txBody>
      </p:sp>
    </p:spTree>
    <p:extLst>
      <p:ext uri="{BB962C8B-B14F-4D97-AF65-F5344CB8AC3E}">
        <p14:creationId xmlns:p14="http://schemas.microsoft.com/office/powerpoint/2010/main" val="36410628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300" dirty="0"/>
              <a:t>To date, two large(r) RCTs assessing the efficacy of AF ablation in patients with </a:t>
            </a:r>
            <a:r>
              <a:rPr lang="en-US" sz="1300" dirty="0" err="1"/>
              <a:t>HFrEF</a:t>
            </a:r>
            <a:r>
              <a:rPr lang="en-US" sz="1300" dirty="0"/>
              <a:t> have been completed, the AATAC-AF and the most recently published CASTLE-AF. Whereas the primary outcome in AATAC-AF was freedom from AF during mid-term follow-up, the CASTLE-AF trial was designed to assess the long-term effect of catheter ablation on the hard primary outcome of mortality or hospitalization for worsening HF. An important common strength of both RCTs was imposed by the fact that all participants had a dual-chamber or biventricular defibrillator implanted to provide optimal continuous atrial rhythm monitoring.</a:t>
            </a:r>
          </a:p>
          <a:p>
            <a:pPr algn="l" rtl="0"/>
            <a:r>
              <a:rPr lang="en-US" dirty="0"/>
              <a:t>The AATAC-AF trial, which randomized 203 patients with persistent AF and </a:t>
            </a:r>
            <a:r>
              <a:rPr lang="en-US" dirty="0" err="1"/>
              <a:t>HFrEF</a:t>
            </a:r>
            <a:r>
              <a:rPr lang="en-US" dirty="0"/>
              <a:t> [New York Heart Association (NYHA) class II–III; LVEF &lt;_40%] to either amiodarone or catheter ablation, proved that </a:t>
            </a:r>
            <a:r>
              <a:rPr lang="en-US" dirty="0" err="1"/>
              <a:t>ablationissuperior</a:t>
            </a:r>
            <a:r>
              <a:rPr lang="en-US" dirty="0"/>
              <a:t> to amiodarone </a:t>
            </a:r>
            <a:r>
              <a:rPr lang="en-US" dirty="0" err="1"/>
              <a:t>intermsof</a:t>
            </a:r>
            <a:r>
              <a:rPr lang="en-US" dirty="0"/>
              <a:t> rhythm </a:t>
            </a:r>
            <a:r>
              <a:rPr lang="en-US" dirty="0" err="1"/>
              <a:t>controland</a:t>
            </a:r>
            <a:r>
              <a:rPr lang="en-US" dirty="0"/>
              <a:t> improvement in LV dysfunction</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15</a:t>
            </a:fld>
            <a:endParaRPr lang="he-IL"/>
          </a:p>
        </p:txBody>
      </p:sp>
    </p:spTree>
    <p:extLst>
      <p:ext uri="{BB962C8B-B14F-4D97-AF65-F5344CB8AC3E}">
        <p14:creationId xmlns:p14="http://schemas.microsoft.com/office/powerpoint/2010/main" val="1335690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300" dirty="0"/>
              <a:t>Improvement in LVEF was significantly higher in the ablation arm (8% vs. 6%, P=0.02) and associated with freedom of AF recurrence. Moreover, catheter ablation performed also significantly better than amiodarone in reducing unscheduled hospitalization (31% vs. 57%, P&lt;0.001) and even all-cause mortality (8% vs. 18%, P=0.037), though these were only secondary outcome measures with small numbers of events and its noted limitations</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16</a:t>
            </a:fld>
            <a:endParaRPr lang="he-IL"/>
          </a:p>
        </p:txBody>
      </p:sp>
    </p:spTree>
    <p:extLst>
      <p:ext uri="{BB962C8B-B14F-4D97-AF65-F5344CB8AC3E}">
        <p14:creationId xmlns:p14="http://schemas.microsoft.com/office/powerpoint/2010/main" val="3365646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CASTLE-AF trial primarily evaluated all-cause mortality and hospitalization for worsening HF in 363 patients with paroxysmal or persistent AF and </a:t>
            </a:r>
            <a:r>
              <a:rPr lang="en-US" dirty="0" err="1"/>
              <a:t>HFrEF</a:t>
            </a:r>
            <a:r>
              <a:rPr lang="en-US" dirty="0"/>
              <a:t> (NYHA II–IV; LVEF &lt;_35%), who were randomly assigned to either catheter ablation or pharmacological rate or rhythm control and followed for up to 5years (median 37.8months). In contrast to the AATAC-AF trial, 70% of CASTLEAF patients randomized to medical therapy opted for a rate control strategybasedontheoveralldiscouragingefficacyofAADsinthispatient population, the remaining 30% of patients were predominantly treated with amiodarone.</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17</a:t>
            </a:fld>
            <a:endParaRPr lang="he-IL"/>
          </a:p>
        </p:txBody>
      </p:sp>
    </p:spTree>
    <p:extLst>
      <p:ext uri="{BB962C8B-B14F-4D97-AF65-F5344CB8AC3E}">
        <p14:creationId xmlns:p14="http://schemas.microsoft.com/office/powerpoint/2010/main" val="3184328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long-term results achieved by CA were impressive (Fig B-D)</a:t>
            </a:r>
          </a:p>
          <a:p>
            <a:pPr algn="l" rtl="0"/>
            <a:r>
              <a:rPr lang="en-US" dirty="0"/>
              <a:t>…….</a:t>
            </a:r>
            <a:r>
              <a:rPr lang="en-US" dirty="0">
                <a:solidFill>
                  <a:srgbClr val="FF0000"/>
                </a:solidFill>
              </a:rPr>
              <a:t> However,</a:t>
            </a:r>
            <a:r>
              <a:rPr lang="en-US" dirty="0"/>
              <a:t> </a:t>
            </a:r>
            <a:r>
              <a:rPr lang="en-US" dirty="0">
                <a:solidFill>
                  <a:srgbClr val="FF0000"/>
                </a:solidFill>
              </a:rPr>
              <a:t>the mortality benefit of AF ablation did not emerge until after 3y</a:t>
            </a:r>
            <a:r>
              <a:rPr lang="en-US" dirty="0"/>
              <a:t> which highlights the importance of a sufficiently long follow-up to reach hard endpoints and makes the CASTLE-AF trial unique in this respect</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18</a:t>
            </a:fld>
            <a:endParaRPr lang="he-IL"/>
          </a:p>
        </p:txBody>
      </p:sp>
    </p:spTree>
    <p:extLst>
      <p:ext uri="{BB962C8B-B14F-4D97-AF65-F5344CB8AC3E}">
        <p14:creationId xmlns:p14="http://schemas.microsoft.com/office/powerpoint/2010/main" val="214825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19</a:t>
            </a:fld>
            <a:endParaRPr lang="he-IL"/>
          </a:p>
        </p:txBody>
      </p:sp>
    </p:spTree>
    <p:extLst>
      <p:ext uri="{BB962C8B-B14F-4D97-AF65-F5344CB8AC3E}">
        <p14:creationId xmlns:p14="http://schemas.microsoft.com/office/powerpoint/2010/main" val="2844101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300" dirty="0"/>
              <a:t>Atrial fibrillation (AF) is the most common cardiac arrhythmia with an estimated worldwide prevalence of </a:t>
            </a:r>
            <a:r>
              <a:rPr lang="en-US" sz="1300" b="1" dirty="0"/>
              <a:t>1.5–2.0% in the general population</a:t>
            </a:r>
            <a:r>
              <a:rPr lang="en-US" sz="1300" dirty="0"/>
              <a:t>.</a:t>
            </a:r>
          </a:p>
          <a:p>
            <a:pPr algn="l" rtl="0"/>
            <a:r>
              <a:rPr lang="en-US" sz="1300" dirty="0"/>
              <a:t>The incidence of AF </a:t>
            </a:r>
            <a:r>
              <a:rPr lang="en-US" sz="1300" b="1" dirty="0"/>
              <a:t>is further predicted to increase twofold over the next decades owing mainly to a steadily aging population</a:t>
            </a:r>
          </a:p>
          <a:p>
            <a:pPr algn="l" rtl="0"/>
            <a:r>
              <a:rPr lang="en-US" sz="1300" dirty="0"/>
              <a:t>with growing burden of cardiovascular comorbidities.1,2 </a:t>
            </a:r>
          </a:p>
          <a:p>
            <a:pPr algn="l" rtl="0"/>
            <a:r>
              <a:rPr lang="en-US" sz="1300" b="1" dirty="0"/>
              <a:t>The lifetime risk of AF is one in four individuals aged &gt;55 years</a:t>
            </a:r>
            <a:r>
              <a:rPr lang="en-US" sz="1300" dirty="0"/>
              <a:t>.3 This epidemiological</a:t>
            </a:r>
          </a:p>
          <a:p>
            <a:pPr algn="l" rtl="0"/>
            <a:r>
              <a:rPr lang="en-US" sz="1300" dirty="0"/>
              <a:t>course needs strongly to be considered in the light of the fact that </a:t>
            </a:r>
            <a:r>
              <a:rPr lang="en-US" sz="1300" b="1" dirty="0"/>
              <a:t>AF carries risk of significant morbidity and mortality</a:t>
            </a:r>
            <a:r>
              <a:rPr lang="en-US" sz="1300" dirty="0"/>
              <a:t>.4 Of particular</a:t>
            </a:r>
          </a:p>
          <a:p>
            <a:pPr algn="l" rtl="0"/>
            <a:r>
              <a:rPr lang="en-US" sz="1300" dirty="0"/>
              <a:t>importance, </a:t>
            </a:r>
          </a:p>
          <a:p>
            <a:pPr algn="l" rtl="0"/>
            <a:r>
              <a:rPr lang="en-US" sz="1300" b="1" dirty="0"/>
              <a:t>AF is associated with the development and deterioration of left ventricular (LV) dysfunction and systolic and diastolic</a:t>
            </a:r>
          </a:p>
          <a:p>
            <a:pPr algn="l" rtl="0"/>
            <a:r>
              <a:rPr lang="en-US" sz="1300" b="1" dirty="0"/>
              <a:t>heart failure </a:t>
            </a:r>
            <a:r>
              <a:rPr lang="en-US" sz="1300" dirty="0"/>
              <a:t>(HF).5,6 </a:t>
            </a:r>
            <a:r>
              <a:rPr lang="en-US" sz="1300" b="1" dirty="0"/>
              <a:t>Conversely, LV dysfunction promotes atrial structural and electrical changes that facilitate the occurrence and</a:t>
            </a:r>
          </a:p>
          <a:p>
            <a:pPr algn="l" rtl="0"/>
            <a:r>
              <a:rPr lang="en-US" sz="1300" b="1" dirty="0"/>
              <a:t>maintenance of AF</a:t>
            </a:r>
            <a:r>
              <a:rPr lang="en-US" sz="1300" dirty="0"/>
              <a:t>.</a:t>
            </a:r>
            <a:r>
              <a:rPr lang="en-US" sz="1300" b="1" dirty="0"/>
              <a:t>7 Therefore, the concept of AF begets HF and HF begets AF has been well appreciated</a:t>
            </a:r>
            <a:r>
              <a:rPr lang="en-US" sz="1300" dirty="0"/>
              <a:t>.8 Both </a:t>
            </a:r>
            <a:r>
              <a:rPr lang="en-US" sz="1300" b="1" dirty="0"/>
              <a:t>conditions share common</a:t>
            </a:r>
          </a:p>
          <a:p>
            <a:pPr algn="l" rtl="0"/>
            <a:r>
              <a:rPr lang="en-US" sz="1300" b="1" dirty="0"/>
              <a:t>pathophysiological mechanisms and underlying risk factors and independently predict each other.</a:t>
            </a:r>
            <a:r>
              <a:rPr lang="en-US" sz="1300" dirty="0"/>
              <a:t>9,10 </a:t>
            </a:r>
          </a:p>
          <a:p>
            <a:pPr algn="l" rtl="0"/>
            <a:r>
              <a:rPr lang="en-US" sz="1300" dirty="0"/>
              <a:t>The </a:t>
            </a:r>
            <a:r>
              <a:rPr lang="en-US" sz="1300" b="1" dirty="0"/>
              <a:t>prevalence of AF among patients with HF is in the range of 10–57% depending on age, onset and severity of HF</a:t>
            </a:r>
            <a:r>
              <a:rPr lang="en-US" sz="1300" dirty="0"/>
              <a:t>,7,8 whereas the </a:t>
            </a:r>
            <a:r>
              <a:rPr lang="en-US" sz="1300" b="1" dirty="0"/>
              <a:t>rate of HF ranges between 40% and 55% in patients with persistent and long-standing persistent AF</a:t>
            </a:r>
            <a:r>
              <a:rPr lang="en-US" sz="1300" dirty="0"/>
              <a:t>.11</a:t>
            </a:r>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2</a:t>
            </a:fld>
            <a:endParaRPr lang="he-IL"/>
          </a:p>
        </p:txBody>
      </p:sp>
    </p:spTree>
    <p:extLst>
      <p:ext uri="{BB962C8B-B14F-4D97-AF65-F5344CB8AC3E}">
        <p14:creationId xmlns:p14="http://schemas.microsoft.com/office/powerpoint/2010/main" val="26259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20</a:t>
            </a:fld>
            <a:endParaRPr lang="he-IL"/>
          </a:p>
        </p:txBody>
      </p:sp>
    </p:spTree>
    <p:extLst>
      <p:ext uri="{BB962C8B-B14F-4D97-AF65-F5344CB8AC3E}">
        <p14:creationId xmlns:p14="http://schemas.microsoft.com/office/powerpoint/2010/main" val="904131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1" dirty="0"/>
              <a:t>In line with previous studies</a:t>
            </a:r>
            <a:r>
              <a:rPr lang="en-US" dirty="0"/>
              <a:t>, catheter ablation significantly </a:t>
            </a:r>
            <a:r>
              <a:rPr lang="en-US" dirty="0">
                <a:solidFill>
                  <a:srgbClr val="FF0000"/>
                </a:solidFill>
              </a:rPr>
              <a:t>reduced the AF burden </a:t>
            </a:r>
            <a:r>
              <a:rPr lang="en-US" dirty="0"/>
              <a:t>and resulted in stable sinus rhythm in </a:t>
            </a:r>
            <a:r>
              <a:rPr lang="en-US" dirty="0">
                <a:solidFill>
                  <a:srgbClr val="FF0000"/>
                </a:solidFill>
              </a:rPr>
              <a:t>63% of cases at 5 years</a:t>
            </a:r>
            <a:r>
              <a:rPr lang="en-US" dirty="0"/>
              <a:t>. </a:t>
            </a:r>
          </a:p>
          <a:p>
            <a:pPr algn="l" rtl="0"/>
            <a:r>
              <a:rPr lang="en-US" sz="1300" dirty="0"/>
              <a:t>In the ablation group, 63% of patients were in sinus rhythm at 60 months versus 22% in the medical-therapy group, which suggests that maintenance of sinus rhythm is beneficial when achieved without the use of antiarrhythmic drugs.</a:t>
            </a:r>
          </a:p>
          <a:p>
            <a:pPr algn="l" rtl="0"/>
            <a:endParaRPr lang="en-US" dirty="0"/>
          </a:p>
          <a:p>
            <a:pPr algn="l" defTabSz="966338" rtl="0">
              <a:defRPr/>
            </a:pPr>
            <a:endParaRPr lang="en-US" b="1" dirty="0"/>
          </a:p>
          <a:p>
            <a:pPr algn="l" defTabSz="966338" rtl="0">
              <a:defRPr/>
            </a:pPr>
            <a:r>
              <a:rPr lang="en-US" b="1" dirty="0"/>
              <a:t>In the light of the strong outcome data in favor of ablation, these findings should challenge the widely used approach to extensive LA ablation in persistent AF</a:t>
            </a:r>
          </a:p>
          <a:p>
            <a:pPr algn="l" rtl="0"/>
            <a:endParaRPr lang="en-US"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21</a:t>
            </a:fld>
            <a:endParaRPr lang="he-IL"/>
          </a:p>
        </p:txBody>
      </p:sp>
    </p:spTree>
    <p:extLst>
      <p:ext uri="{BB962C8B-B14F-4D97-AF65-F5344CB8AC3E}">
        <p14:creationId xmlns:p14="http://schemas.microsoft.com/office/powerpoint/2010/main" val="5374954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.A standardized one fits for all ablation strategy will certainly not apply for all the heterogenous HF populations with AF. </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22</a:t>
            </a:fld>
            <a:endParaRPr lang="he-IL"/>
          </a:p>
        </p:txBody>
      </p:sp>
    </p:spTree>
    <p:extLst>
      <p:ext uri="{BB962C8B-B14F-4D97-AF65-F5344CB8AC3E}">
        <p14:creationId xmlns:p14="http://schemas.microsoft.com/office/powerpoint/2010/main" val="2909521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23</a:t>
            </a:fld>
            <a:endParaRPr lang="he-IL"/>
          </a:p>
        </p:txBody>
      </p:sp>
    </p:spTree>
    <p:extLst>
      <p:ext uri="{BB962C8B-B14F-4D97-AF65-F5344CB8AC3E}">
        <p14:creationId xmlns:p14="http://schemas.microsoft.com/office/powerpoint/2010/main" val="1106506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1" dirty="0"/>
              <a:t>An individually tailored ablation strategy based on understanding of the underlying arrhythmogenic substrate will likely be required in numerous patients with severe </a:t>
            </a:r>
            <a:r>
              <a:rPr lang="en-US" b="1" dirty="0" err="1"/>
              <a:t>HFrEF</a:t>
            </a:r>
            <a:r>
              <a:rPr lang="en-US" b="1" dirty="0"/>
              <a:t> in order to avoid unnecessary extensive ablation and improve procedural outcome</a:t>
            </a:r>
          </a:p>
          <a:p>
            <a:pPr algn="l" rtl="0"/>
            <a:r>
              <a:rPr lang="en-US" dirty="0"/>
              <a:t>This is one proposed approach to individually tailored ablation regardless of the defined type of AF. The next lecture of Dr. </a:t>
            </a:r>
            <a:r>
              <a:rPr lang="en-US" dirty="0" err="1"/>
              <a:t>Beruezzo</a:t>
            </a:r>
            <a:r>
              <a:rPr lang="en-US" dirty="0"/>
              <a:t> will show his approach for these patients.</a:t>
            </a:r>
          </a:p>
          <a:p>
            <a:pPr algn="l" rtl="0"/>
            <a:endParaRPr lang="en-US" dirty="0"/>
          </a:p>
          <a:p>
            <a:pPr algn="l" rtl="0"/>
            <a:r>
              <a:rPr lang="en-US" dirty="0"/>
              <a:t> * May be considered in cases of non-convertible AF after PVI or patients with persistent/long-standing persistent AF.</a:t>
            </a:r>
          </a:p>
          <a:p>
            <a:pPr algn="l" rtl="0"/>
            <a:r>
              <a:rPr lang="en-US" dirty="0"/>
              <a:t> # Our proposed approach to AF ablation based on left atrial voltage mapping and inducibility of atrial arrhythmias.</a:t>
            </a:r>
          </a:p>
          <a:p>
            <a:pPr algn="l" rtl="0"/>
            <a:r>
              <a:rPr lang="en-US" dirty="0"/>
              <a:t> § Should be considered in cases of reproducible non-PV-triggers</a:t>
            </a:r>
          </a:p>
          <a:p>
            <a:pPr algn="l" rtl="0"/>
            <a:r>
              <a:rPr lang="en-US" dirty="0" err="1"/>
              <a:t>AF,atrial</a:t>
            </a:r>
            <a:r>
              <a:rPr lang="en-US" dirty="0"/>
              <a:t> fibrillation; AFL, </a:t>
            </a:r>
            <a:r>
              <a:rPr lang="en-US" dirty="0" err="1"/>
              <a:t>atrialflutter;CFAE</a:t>
            </a:r>
            <a:r>
              <a:rPr lang="en-US" dirty="0"/>
              <a:t>, </a:t>
            </a:r>
            <a:r>
              <a:rPr lang="en-US" dirty="0" err="1"/>
              <a:t>complexfractionatedatrial</a:t>
            </a:r>
            <a:r>
              <a:rPr lang="en-US" dirty="0"/>
              <a:t> </a:t>
            </a:r>
            <a:r>
              <a:rPr lang="en-US" dirty="0" err="1"/>
              <a:t>electrogram;CTI</a:t>
            </a:r>
            <a:r>
              <a:rPr lang="en-US" dirty="0"/>
              <a:t>, </a:t>
            </a:r>
            <a:r>
              <a:rPr lang="en-US" dirty="0" err="1"/>
              <a:t>cavotricuspid</a:t>
            </a:r>
            <a:r>
              <a:rPr lang="en-US" dirty="0"/>
              <a:t> </a:t>
            </a:r>
            <a:r>
              <a:rPr lang="en-US" dirty="0" err="1"/>
              <a:t>isthmus;EAT</a:t>
            </a:r>
            <a:r>
              <a:rPr lang="en-US" dirty="0"/>
              <a:t>, ectopic atrial </a:t>
            </a:r>
            <a:r>
              <a:rPr lang="en-US" dirty="0" err="1"/>
              <a:t>tachycardia;LAMRT</a:t>
            </a:r>
            <a:r>
              <a:rPr lang="en-US" dirty="0"/>
              <a:t>, left atrial macro-reentrant tachycardia; </a:t>
            </a:r>
            <a:r>
              <a:rPr lang="en-US" dirty="0" err="1"/>
              <a:t>LA,leftatrial;NA,notapplicable</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24</a:t>
            </a:fld>
            <a:endParaRPr lang="he-IL"/>
          </a:p>
        </p:txBody>
      </p:sp>
    </p:spTree>
    <p:extLst>
      <p:ext uri="{BB962C8B-B14F-4D97-AF65-F5344CB8AC3E}">
        <p14:creationId xmlns:p14="http://schemas.microsoft.com/office/powerpoint/2010/main" val="815133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complication rates of AF ablation reported in the AATAC-AF and CASTLE-AF trials are reasonable (overall 6.7%) and compare well to those reported overall for patients undergoing AF catheter ablation</a:t>
            </a:r>
          </a:p>
          <a:p>
            <a:pPr algn="l" rtl="0"/>
            <a:r>
              <a:rPr lang="en-US" dirty="0"/>
              <a:t>However, we must exercise caution in interpreting procedure-related outcomes and adverse events in large RCTs, since participating locations are usually experienced high-volume ablation </a:t>
            </a:r>
            <a:r>
              <a:rPr lang="en-US" dirty="0" err="1"/>
              <a:t>centres</a:t>
            </a:r>
            <a:r>
              <a:rPr lang="en-US" dirty="0"/>
              <a:t> with specialized multi-disciplinary HF units on site, and outcome results may therefore not be reproducible in many centers across the globe</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25</a:t>
            </a:fld>
            <a:endParaRPr lang="he-IL"/>
          </a:p>
        </p:txBody>
      </p:sp>
    </p:spTree>
    <p:extLst>
      <p:ext uri="{BB962C8B-B14F-4D97-AF65-F5344CB8AC3E}">
        <p14:creationId xmlns:p14="http://schemas.microsoft.com/office/powerpoint/2010/main" val="2132512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b="1" dirty="0"/>
              <a:t>In summary, the data derived from the AATAC-AF and CASTLEAF trials support and expand upon findings from several smaller observational and randomized studies, and strongly strengthen the proposed dogma that maintained rhythm control is beneficial and prognostic on long-term when achieved by catheter ablation and not Class III AADs. </a:t>
            </a:r>
          </a:p>
          <a:p>
            <a:pPr algn="l" rtl="0"/>
            <a:r>
              <a:rPr lang="en-US" dirty="0"/>
              <a:t>Although there is now evidence and time for a shift in the paradigm in the treatment of AF in patients with HF</a:t>
            </a:r>
            <a:r>
              <a:rPr lang="en-US" b="1" dirty="0"/>
              <a:t>, it is reasonable to await the outcomes of other large RCTs such as the upcoming RAFT-AF </a:t>
            </a:r>
            <a:r>
              <a:rPr lang="en-US" dirty="0"/>
              <a:t>(A Randomized Ablation-based Atrial Fibrillation Rhythm Control vs. Rate Control Trial in Patients with Heart Failure and High Burden Atrial Fibrillation) </a:t>
            </a:r>
            <a:r>
              <a:rPr lang="en-US" b="1" dirty="0"/>
              <a:t>and AMICA </a:t>
            </a:r>
            <a:r>
              <a:rPr lang="en-US" dirty="0"/>
              <a:t>(Atrial Fibrillation Management in Congestive Heart Failure with Ablation</a:t>
            </a:r>
            <a:r>
              <a:rPr lang="en-US" b="1" dirty="0"/>
              <a:t>) trials to confirm the striking benefits of AF ablation observed in CASTLE-AF. </a:t>
            </a:r>
            <a:endParaRPr lang="he-IL" b="1"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26</a:t>
            </a:fld>
            <a:endParaRPr lang="he-IL"/>
          </a:p>
        </p:txBody>
      </p:sp>
    </p:spTree>
    <p:extLst>
      <p:ext uri="{BB962C8B-B14F-4D97-AF65-F5344CB8AC3E}">
        <p14:creationId xmlns:p14="http://schemas.microsoft.com/office/powerpoint/2010/main" val="40522683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300" b="1" dirty="0"/>
              <a:t>The current 2016 ESC guidelines for the management of AF provide for the first time an evidence-based recommendation for catheter ablation in patients with concomitant HF (Class </a:t>
            </a:r>
            <a:r>
              <a:rPr lang="en-US" sz="1300" b="1" dirty="0" err="1"/>
              <a:t>IIa</a:t>
            </a:r>
            <a:r>
              <a:rPr lang="en-US" sz="1300" b="1" dirty="0"/>
              <a:t>-B</a:t>
            </a:r>
            <a:r>
              <a:rPr lang="en-US" sz="1300" dirty="0"/>
              <a:t>), which is based on the evidence on safety and superior efficacy of AF ablation in HF that has been generated in the last years. </a:t>
            </a:r>
          </a:p>
          <a:p>
            <a:pPr algn="l" rtl="0"/>
            <a:r>
              <a:rPr lang="en-US" sz="1300" dirty="0"/>
              <a:t>Importantly, in contrast to previous guidelines, this new recommendation considers catheter ablation rather as first-line than as second-line treatment option for symptomatic paroxysmal or persistent AF and AF-mediated TCM in selected patients with </a:t>
            </a:r>
            <a:r>
              <a:rPr lang="en-US" sz="1300" dirty="0" err="1"/>
              <a:t>HFrEF</a:t>
            </a:r>
            <a:r>
              <a:rPr lang="en-US" sz="1300" dirty="0"/>
              <a:t>. However, AAD treatment with amiodarone remains a Class I-A indication in this setting</a:t>
            </a:r>
          </a:p>
          <a:p>
            <a:pPr algn="l" rtl="0"/>
            <a:endParaRPr lang="en-US" sz="1300" dirty="0"/>
          </a:p>
          <a:p>
            <a:pPr algn="l" defTabSz="966338" rtl="0">
              <a:defRPr/>
            </a:pPr>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27</a:t>
            </a:fld>
            <a:endParaRPr lang="he-IL"/>
          </a:p>
        </p:txBody>
      </p:sp>
    </p:spTree>
    <p:extLst>
      <p:ext uri="{BB962C8B-B14F-4D97-AF65-F5344CB8AC3E}">
        <p14:creationId xmlns:p14="http://schemas.microsoft.com/office/powerpoint/2010/main" val="2493033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defTabSz="966338" rtl="0">
              <a:defRPr/>
            </a:pPr>
            <a:r>
              <a:rPr lang="en-GB" dirty="0"/>
              <a:t>The most recently </a:t>
            </a:r>
            <a:r>
              <a:rPr lang="en-US" dirty="0"/>
              <a:t>published </a:t>
            </a:r>
            <a:r>
              <a:rPr lang="en-US" b="1" dirty="0">
                <a:solidFill>
                  <a:srgbClr val="C00000"/>
                </a:solidFill>
              </a:rPr>
              <a:t>2017 HRS/EHRA expert consensus statement on catheter and surgical ablation </a:t>
            </a:r>
            <a:r>
              <a:rPr lang="en-US" dirty="0"/>
              <a:t>of AF takes up this recommendation and states that it is reasonable to use similar indications for AF ablation in selected patients with HF as for patients without HF (</a:t>
            </a:r>
            <a:r>
              <a:rPr lang="en-US" dirty="0">
                <a:solidFill>
                  <a:srgbClr val="FF0000"/>
                </a:solidFill>
              </a:rPr>
              <a:t>Class </a:t>
            </a:r>
            <a:r>
              <a:rPr lang="en-US" dirty="0" err="1">
                <a:solidFill>
                  <a:srgbClr val="FF0000"/>
                </a:solidFill>
              </a:rPr>
              <a:t>IIa</a:t>
            </a:r>
            <a:r>
              <a:rPr lang="en-US" dirty="0">
                <a:solidFill>
                  <a:srgbClr val="FF0000"/>
                </a:solidFill>
              </a:rPr>
              <a:t>-B</a:t>
            </a:r>
            <a:r>
              <a:rPr lang="en-US" dirty="0"/>
              <a:t>)</a:t>
            </a:r>
          </a:p>
          <a:p>
            <a:pPr algn="l" rtl="0"/>
            <a:r>
              <a:rPr lang="en-US" sz="1300" dirty="0"/>
              <a:t>  It is tempting to speculate, that future guidelines will update this recommendation to a Class I indication and implement prognostic indications for AF ablation in selected patients with severe </a:t>
            </a:r>
            <a:r>
              <a:rPr lang="en-US" sz="1300" dirty="0" err="1"/>
              <a:t>HFrEF</a:t>
            </a:r>
            <a:r>
              <a:rPr lang="en-US" sz="1300" dirty="0"/>
              <a:t> regardless of symptoms</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28</a:t>
            </a:fld>
            <a:endParaRPr lang="he-IL"/>
          </a:p>
        </p:txBody>
      </p:sp>
    </p:spTree>
    <p:extLst>
      <p:ext uri="{BB962C8B-B14F-4D97-AF65-F5344CB8AC3E}">
        <p14:creationId xmlns:p14="http://schemas.microsoft.com/office/powerpoint/2010/main" val="735547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defTabSz="966338" rtl="0">
              <a:defRPr/>
            </a:pPr>
            <a:r>
              <a:rPr lang="en-US" dirty="0"/>
              <a:t>Despite the enthusiasm for ablation-based rhythm control, we should not forget that there is a legitimate role for </a:t>
            </a:r>
            <a:r>
              <a:rPr lang="en-US" dirty="0">
                <a:solidFill>
                  <a:srgbClr val="FF0000"/>
                </a:solidFill>
              </a:rPr>
              <a:t>AV junctional ablation with resynchronization therapy. </a:t>
            </a:r>
            <a:r>
              <a:rPr lang="en-US" dirty="0"/>
              <a:t>In particular, elderly patients with </a:t>
            </a:r>
            <a:r>
              <a:rPr lang="en-US" dirty="0" err="1"/>
              <a:t>HFrEF</a:t>
            </a:r>
            <a:r>
              <a:rPr lang="en-US" dirty="0"/>
              <a:t> (LVEF ≤45%) and symptomatic persistent AF with uncontrolled ventricular rates, who are unsuitable candidates for AF ablation or had previously failed ablation attempt(s), should be considered for a biventricular </a:t>
            </a:r>
            <a:r>
              <a:rPr lang="en-GB" dirty="0"/>
              <a:t>pace-and-ablate strategy (</a:t>
            </a:r>
            <a:r>
              <a:rPr lang="en-GB" dirty="0">
                <a:solidFill>
                  <a:srgbClr val="FF0000"/>
                </a:solidFill>
              </a:rPr>
              <a:t>Class </a:t>
            </a:r>
            <a:r>
              <a:rPr lang="en-GB" dirty="0" err="1">
                <a:solidFill>
                  <a:srgbClr val="FF0000"/>
                </a:solidFill>
              </a:rPr>
              <a:t>IIa</a:t>
            </a:r>
            <a:r>
              <a:rPr lang="en-GB" dirty="0">
                <a:solidFill>
                  <a:srgbClr val="FF0000"/>
                </a:solidFill>
              </a:rPr>
              <a:t>-B</a:t>
            </a:r>
            <a:r>
              <a:rPr lang="en-GB" dirty="0"/>
              <a:t>)</a:t>
            </a:r>
          </a:p>
          <a:p>
            <a:pPr algn="l" defTabSz="966338" rtl="0">
              <a:defRPr/>
            </a:pPr>
            <a:endParaRPr lang="en-GB" dirty="0"/>
          </a:p>
          <a:p>
            <a:pPr algn="l" defTabSz="966338" rtl="0">
              <a:defRPr/>
            </a:pPr>
            <a:r>
              <a:rPr lang="en-GB" dirty="0"/>
              <a:t>APAF-CRT:. (A) The cumulative incidence of the primary composite outcome of death due to heart failure, or hospitalization due to heart failure, or worsening heart failure is shown. (B) The cumulative incidence of patients who died from heart failure or were hospitalized for heart failure is shown. (C) The cumulative incidence of patients who died from any cause is shown. The event rates at one at 2 years of follow-up are shown (D) The cumulative incidence of patients who were hospitalized for heart failure is shown..</a:t>
            </a:r>
          </a:p>
          <a:p>
            <a:pPr algn="l" rtl="0"/>
            <a:r>
              <a:rPr lang="en-US" sz="1300" b="1" dirty="0"/>
              <a:t>Abstract</a:t>
            </a:r>
          </a:p>
          <a:p>
            <a:pPr algn="l" rtl="0"/>
            <a:r>
              <a:rPr lang="en-US" sz="1300" b="1" cap="all" dirty="0"/>
              <a:t>AIMS:</a:t>
            </a:r>
          </a:p>
          <a:p>
            <a:pPr algn="l" rtl="0"/>
            <a:r>
              <a:rPr lang="en-US" sz="1300" dirty="0"/>
              <a:t>We tested the hypothesis that atrioventricular (AV) junction ablation in conjunction biventricular pacing [cardiac resynchronization (CRT)] pacing is superior to pharmacological rate-control therapy in reducing heart failure (HF) and hospitalization in patients with permanent atrial fibrillation (AF) and narrow QRS.</a:t>
            </a:r>
          </a:p>
          <a:p>
            <a:pPr algn="l" rtl="0"/>
            <a:r>
              <a:rPr lang="en-US" sz="1300" b="1" cap="all" dirty="0"/>
              <a:t>METHODS AND RESULTS:</a:t>
            </a:r>
          </a:p>
          <a:p>
            <a:pPr algn="l" rtl="0"/>
            <a:r>
              <a:rPr lang="en-US" sz="1300" dirty="0"/>
              <a:t>We randomly assigned 102 patients (mean age 72 ± 10 years) with severely symptomatic permanent AF (&gt;6 months), narrow QRS (≤110 </a:t>
            </a:r>
            <a:r>
              <a:rPr lang="en-US" sz="1300" dirty="0" err="1"/>
              <a:t>ms</a:t>
            </a:r>
            <a:r>
              <a:rPr lang="en-US" sz="1300" dirty="0"/>
              <a:t>), and at least one hospitalization for HF in the previous year to AV junction ablation and CRT (plus defibrillator according to guidelines) or to pharmacological rate-control therapy (plus defibrillator according to guidelines). After a median follow-up of 16 months, the primary composite outcome of death due to HF, or hospitalization due to HF, or worsening HF had occurred in 10 patients (20%) in the </a:t>
            </a:r>
            <a:r>
              <a:rPr lang="en-US" sz="1300" dirty="0" err="1"/>
              <a:t>Ablation+CRT</a:t>
            </a:r>
            <a:r>
              <a:rPr lang="en-US" sz="1300" dirty="0"/>
              <a:t> arm and in 20 patients (38%) in the Drug arm [hazard ratio (HR) 0.38; 95% confidence interval (CI) 0.18-0.81; P = 0.013]. Significantly fewer patients in the </a:t>
            </a:r>
            <a:r>
              <a:rPr lang="en-US" sz="1300" dirty="0" err="1"/>
              <a:t>Ablation+CRT</a:t>
            </a:r>
            <a:r>
              <a:rPr lang="en-US" sz="1300" dirty="0"/>
              <a:t> arm died from any cause or underwent hospitalization for HF [6 (12%) vs. 17 (33%); HR 0.28; 95% CI 0.11-0.72; P = 0.008], or were hospitalized for HF [5 (10%) vs. 13 (25%); HR 0.30; 95% CI 0.11-0.78; P = 0.024]. In comparison with the Drug arm, </a:t>
            </a:r>
            <a:r>
              <a:rPr lang="en-US" sz="1300" dirty="0" err="1"/>
              <a:t>Ablation+CRT</a:t>
            </a:r>
            <a:r>
              <a:rPr lang="en-US" sz="1300" dirty="0"/>
              <a:t> patients showed a 36% decrease in the specific symptoms and physical limitations of AF at 1 year follow-up (P = 0.004).</a:t>
            </a:r>
          </a:p>
          <a:p>
            <a:pPr algn="l" rtl="0"/>
            <a:r>
              <a:rPr lang="en-US" sz="1300" b="1" cap="all" dirty="0"/>
              <a:t>CONCLUSION:</a:t>
            </a:r>
          </a:p>
          <a:p>
            <a:pPr algn="l" rtl="0"/>
            <a:r>
              <a:rPr lang="en-US" sz="1300" dirty="0" err="1"/>
              <a:t>Ablation+CRT</a:t>
            </a:r>
            <a:r>
              <a:rPr lang="en-US" sz="1300" dirty="0"/>
              <a:t> was superior to pharmacological therapy in reducing HF and hospitalization and improving quality of life in elderly patients with permanent AF and narrow QRS.</a:t>
            </a:r>
          </a:p>
          <a:p>
            <a:pPr algn="l" defTabSz="966338" rtl="0">
              <a:defRPr/>
            </a:pPr>
            <a:endParaRPr lang="en-GB" dirty="0"/>
          </a:p>
          <a:p>
            <a:pPr algn="l" defTabSz="966338" rtl="0">
              <a:defRPr/>
            </a:pPr>
            <a:endParaRPr lang="en-GB"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29</a:t>
            </a:fld>
            <a:endParaRPr lang="he-IL"/>
          </a:p>
        </p:txBody>
      </p:sp>
    </p:spTree>
    <p:extLst>
      <p:ext uri="{BB962C8B-B14F-4D97-AF65-F5344CB8AC3E}">
        <p14:creationId xmlns:p14="http://schemas.microsoft.com/office/powerpoint/2010/main" val="2571971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300" dirty="0"/>
              <a:t>Not surprisingly, </a:t>
            </a:r>
            <a:r>
              <a:rPr lang="en-US" sz="1300" b="1" dirty="0"/>
              <a:t>the related twin epidemics of cardiovascular disease with increased risk of mortality synergistically confer worse outcomes compared with either condition alone</a:t>
            </a:r>
            <a:r>
              <a:rPr lang="en-US" sz="1300" dirty="0"/>
              <a:t>.</a:t>
            </a:r>
          </a:p>
          <a:p>
            <a:pPr algn="l" rtl="0"/>
            <a:r>
              <a:rPr lang="en-US" sz="1300" dirty="0"/>
              <a:t>Given the poor prognosis associated with concomitant AF and HF, it is of paramount importance to elaborate effective and safe treatment strategies to prevent or reverse the occurrence of AF in patients with HF and</a:t>
            </a:r>
            <a:endParaRPr lang="en-IL" dirty="0"/>
          </a:p>
          <a:p>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3</a:t>
            </a:fld>
            <a:endParaRPr lang="he-IL"/>
          </a:p>
        </p:txBody>
      </p:sp>
    </p:spTree>
    <p:extLst>
      <p:ext uri="{BB962C8B-B14F-4D97-AF65-F5344CB8AC3E}">
        <p14:creationId xmlns:p14="http://schemas.microsoft.com/office/powerpoint/2010/main" val="2894448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 On the other hand, in patients with </a:t>
            </a:r>
            <a:r>
              <a:rPr lang="en-US" dirty="0">
                <a:solidFill>
                  <a:srgbClr val="FF0000"/>
                </a:solidFill>
              </a:rPr>
              <a:t>AF-related and drug-induced bradycardia, an attempt to ablation</a:t>
            </a:r>
            <a:r>
              <a:rPr lang="en-US" dirty="0"/>
              <a:t>-based rhythm control should be considered as a strategy to improve symptoms and avoid cardiac </a:t>
            </a:r>
            <a:r>
              <a:rPr lang="en-GB" dirty="0"/>
              <a:t>pacing (</a:t>
            </a:r>
            <a:r>
              <a:rPr lang="en-GB" dirty="0">
                <a:solidFill>
                  <a:srgbClr val="FF0000"/>
                </a:solidFill>
              </a:rPr>
              <a:t>Class </a:t>
            </a:r>
            <a:r>
              <a:rPr lang="en-GB" dirty="0" err="1">
                <a:solidFill>
                  <a:srgbClr val="FF0000"/>
                </a:solidFill>
              </a:rPr>
              <a:t>IIa</a:t>
            </a:r>
            <a:r>
              <a:rPr lang="en-GB" dirty="0">
                <a:solidFill>
                  <a:srgbClr val="FF0000"/>
                </a:solidFill>
              </a:rPr>
              <a:t>-C</a:t>
            </a:r>
            <a:r>
              <a:rPr lang="en-GB" dirty="0"/>
              <a:t>)</a:t>
            </a:r>
          </a:p>
          <a:p>
            <a:pPr algn="l" rtl="0"/>
            <a:r>
              <a:rPr lang="en-US" dirty="0"/>
              <a:t>- The current guidelines also highly recommend that indications for AF ablation in HF should be carefully balanced on an </a:t>
            </a:r>
            <a:r>
              <a:rPr lang="en-US" dirty="0">
                <a:solidFill>
                  <a:srgbClr val="FF0000"/>
                </a:solidFill>
              </a:rPr>
              <a:t>individual basis </a:t>
            </a:r>
            <a:r>
              <a:rPr lang="en-US" dirty="0"/>
              <a:t>and procedures performed by well-trained </a:t>
            </a:r>
            <a:r>
              <a:rPr lang="en-GB" dirty="0"/>
              <a:t>electrophysiologists in experienced centres</a:t>
            </a:r>
          </a:p>
          <a:p>
            <a:pPr algn="l" rtl="0"/>
            <a:r>
              <a:rPr lang="en-GB" dirty="0"/>
              <a:t>- The implementation </a:t>
            </a:r>
            <a:r>
              <a:rPr lang="en-US" dirty="0"/>
              <a:t>of an </a:t>
            </a:r>
            <a:r>
              <a:rPr lang="en-US" dirty="0">
                <a:solidFill>
                  <a:srgbClr val="FF0000"/>
                </a:solidFill>
              </a:rPr>
              <a:t>AF Heart Team </a:t>
            </a:r>
            <a:r>
              <a:rPr lang="en-US" dirty="0"/>
              <a:t>to support inter disciplinary decision making in patients with severe </a:t>
            </a:r>
            <a:r>
              <a:rPr lang="en-US" dirty="0" err="1"/>
              <a:t>HFrEF</a:t>
            </a:r>
            <a:r>
              <a:rPr lang="en-US" dirty="0"/>
              <a:t> has also been recommended</a:t>
            </a:r>
            <a:endParaRPr lang="en-IL" dirty="0"/>
          </a:p>
          <a:p>
            <a:pPr algn="l" defTabSz="966338" rtl="0">
              <a:defRPr/>
            </a:pP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30</a:t>
            </a:fld>
            <a:endParaRPr lang="he-IL"/>
          </a:p>
        </p:txBody>
      </p:sp>
    </p:spTree>
    <p:extLst>
      <p:ext uri="{BB962C8B-B14F-4D97-AF65-F5344CB8AC3E}">
        <p14:creationId xmlns:p14="http://schemas.microsoft.com/office/powerpoint/2010/main" val="653807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defTabSz="966338" rtl="0">
              <a:defRPr/>
            </a:pPr>
            <a:r>
              <a:rPr lang="en-US" dirty="0"/>
              <a:t>The figure depicts one of the proposed rhythm management strategy in patients with AF and HF published recently in the literature</a:t>
            </a:r>
            <a:endParaRPr lang="he-IL" dirty="0"/>
          </a:p>
          <a:p>
            <a:pPr algn="l" rtl="0"/>
            <a:endParaRPr lang="en-US" sz="1300" dirty="0"/>
          </a:p>
          <a:p>
            <a:pPr algn="l" rtl="0"/>
            <a:r>
              <a:rPr lang="en-US" sz="1300" dirty="0"/>
              <a:t>*Other Class III antiarrhythmic drugs (sotalol or </a:t>
            </a:r>
            <a:r>
              <a:rPr lang="en-US" sz="1300" dirty="0" err="1"/>
              <a:t>dofetilide</a:t>
            </a:r>
            <a:r>
              <a:rPr lang="en-US" sz="1300" dirty="0"/>
              <a:t>) may be considered.</a:t>
            </a:r>
          </a:p>
          <a:p>
            <a:pPr algn="l" rtl="0"/>
            <a:r>
              <a:rPr lang="en-US" sz="1300" dirty="0"/>
              <a:t>we encourage to consider early catheter ablation in selected patients when being performed in experienced centers</a:t>
            </a:r>
          </a:p>
          <a:p>
            <a:r>
              <a:rPr lang="en-GB" sz="1300" dirty="0"/>
              <a:t>centres.</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31</a:t>
            </a:fld>
            <a:endParaRPr lang="he-IL"/>
          </a:p>
        </p:txBody>
      </p:sp>
    </p:spTree>
    <p:extLst>
      <p:ext uri="{BB962C8B-B14F-4D97-AF65-F5344CB8AC3E}">
        <p14:creationId xmlns:p14="http://schemas.microsoft.com/office/powerpoint/2010/main" val="3954730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CASTLE-AF trial provides strong evidence in support of the current guideline recommendation to endorse catheter ablation as preferred treatment of AF in patients with </a:t>
            </a:r>
            <a:r>
              <a:rPr lang="en-US" dirty="0" err="1"/>
              <a:t>HFrEF</a:t>
            </a:r>
            <a:r>
              <a:rPr lang="en-US" dirty="0"/>
              <a:t> regardless of the type of AF. However, there is no clear consensus on appropriate patient selection for catheter ablation or optimal ablation strategy in this setting.</a:t>
            </a:r>
          </a:p>
          <a:p>
            <a:pPr algn="l" rtl="0"/>
            <a:r>
              <a:rPr lang="en-US" b="1" dirty="0"/>
              <a:t>Not every patient will benefit from an approach to ablation-based rhythm control</a:t>
            </a:r>
            <a:r>
              <a:rPr lang="en-US" dirty="0"/>
              <a:t>. </a:t>
            </a:r>
            <a:r>
              <a:rPr lang="en-US" b="1" dirty="0"/>
              <a:t>Catheter ablation may not be appropriate in many patients with extensive atrial and/or ventricular remodeling, advanced congestive HF, poor functional status, or at advanced age.</a:t>
            </a:r>
            <a:r>
              <a:rPr lang="en-US" dirty="0"/>
              <a:t> In fact, in CASTLE-AF and other RCTs, there was a distinct selection bias towards younger and less severely affected patients with low(</a:t>
            </a:r>
            <a:r>
              <a:rPr lang="en-US" dirty="0" err="1"/>
              <a:t>er</a:t>
            </a:r>
            <a:r>
              <a:rPr lang="en-US" dirty="0"/>
              <a:t>) peri-procedural risk profile </a:t>
            </a:r>
          </a:p>
          <a:p>
            <a:pPr algn="l" rtl="0"/>
            <a:r>
              <a:rPr lang="en-US" dirty="0"/>
              <a:t>Thus, careful patient selection for AF ablation is key important to achieve similar outcome benefits and should currently be geared to those HF populations included in previous RCTs.</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32</a:t>
            </a:fld>
            <a:endParaRPr lang="he-IL"/>
          </a:p>
        </p:txBody>
      </p:sp>
    </p:spTree>
    <p:extLst>
      <p:ext uri="{BB962C8B-B14F-4D97-AF65-F5344CB8AC3E}">
        <p14:creationId xmlns:p14="http://schemas.microsoft.com/office/powerpoint/2010/main" val="1381734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Table 3 depicts a proposed clinical guidance to the choice of treatment of AF in patients with HF</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33</a:t>
            </a:fld>
            <a:endParaRPr lang="he-IL"/>
          </a:p>
        </p:txBody>
      </p:sp>
    </p:spTree>
    <p:extLst>
      <p:ext uri="{BB962C8B-B14F-4D97-AF65-F5344CB8AC3E}">
        <p14:creationId xmlns:p14="http://schemas.microsoft.com/office/powerpoint/2010/main" val="2603334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Early recurrences of atrial arrhythmias within the post-ablation blanking period are commonly treated by electrical cardioversion with or </a:t>
            </a:r>
            <a:r>
              <a:rPr lang="en-GB" b="1" dirty="0"/>
              <a:t>without AAD support</a:t>
            </a:r>
            <a:r>
              <a:rPr lang="en-GB" dirty="0"/>
              <a:t>. </a:t>
            </a:r>
          </a:p>
          <a:p>
            <a:pPr algn="l" rtl="0"/>
            <a:endParaRPr lang="en-GB" dirty="0"/>
          </a:p>
          <a:p>
            <a:pPr algn="l" rtl="0"/>
            <a:r>
              <a:rPr lang="en-US" sz="1300" dirty="0"/>
              <a:t>1) The so-called </a:t>
            </a:r>
            <a:r>
              <a:rPr lang="en-US" sz="1300" b="1" i="1" dirty="0"/>
              <a:t>hybrid rhythm control strategy </a:t>
            </a:r>
            <a:r>
              <a:rPr lang="en-US" sz="1300" dirty="0"/>
              <a:t>increases the chance to maintain stable sinus rhythm due to possibly synergistic effects on different AF drivers and substrates, and should timely be considered when either therapy</a:t>
            </a:r>
          </a:p>
          <a:p>
            <a:pPr algn="l" rtl="0"/>
            <a:r>
              <a:rPr lang="en-US" sz="1300" dirty="0"/>
              <a:t>alone has previously been ineffective (Class </a:t>
            </a:r>
            <a:r>
              <a:rPr lang="en-US" sz="1300" dirty="0" err="1"/>
              <a:t>IIa</a:t>
            </a:r>
            <a:r>
              <a:rPr lang="en-US" sz="1300" dirty="0"/>
              <a:t>-C). </a:t>
            </a:r>
            <a:r>
              <a:rPr lang="en-US" sz="1300" b="1" dirty="0"/>
              <a:t>However, there is weak evidence in support of a first-line hybrid rhythm control strategy.</a:t>
            </a:r>
            <a:r>
              <a:rPr lang="en-US" sz="1300" dirty="0"/>
              <a:t> Although concomitant AAD treatment significantly reduces early AF recurrences and related hospitalizations within the post-ablation blanking period, </a:t>
            </a:r>
            <a:r>
              <a:rPr lang="en-US" sz="1300" b="1" dirty="0"/>
              <a:t>it does not prevent later arrhythmia relapses at 6 months and 12 months</a:t>
            </a:r>
            <a:r>
              <a:rPr lang="en-US" sz="1300" dirty="0"/>
              <a:t>. Therefore, </a:t>
            </a:r>
            <a:r>
              <a:rPr lang="en-US" sz="1300" b="1" dirty="0"/>
              <a:t>initiation or continuation of AAD therapy after catheter ablation in order to improve AF-free survival is arguable and may be considered (Class IIb-C) in patients with a predicted higher risk of recurrence</a:t>
            </a:r>
            <a:r>
              <a:rPr lang="en-US" sz="1300" dirty="0"/>
              <a:t> including those with persistent </a:t>
            </a:r>
            <a:r>
              <a:rPr lang="en-GB" sz="1300" dirty="0"/>
              <a:t>AF and HF.</a:t>
            </a:r>
          </a:p>
          <a:p>
            <a:pPr algn="l" rtl="0"/>
            <a:endParaRPr lang="en-GB" sz="1300" dirty="0"/>
          </a:p>
          <a:p>
            <a:pPr algn="l" defTabSz="966338" rtl="0">
              <a:defRPr/>
            </a:pPr>
            <a:r>
              <a:rPr lang="en-GB" sz="1300" dirty="0"/>
              <a:t>2) </a:t>
            </a:r>
            <a:r>
              <a:rPr lang="en-GB" sz="1300" b="1" i="1" dirty="0">
                <a:solidFill>
                  <a:srgbClr val="FF0000"/>
                </a:solidFill>
              </a:rPr>
              <a:t>A repeat ablation procedure </a:t>
            </a:r>
            <a:r>
              <a:rPr lang="en-GB" sz="1300" dirty="0"/>
              <a:t>-  is reasonable </a:t>
            </a:r>
            <a:r>
              <a:rPr lang="en-US" sz="1300" dirty="0"/>
              <a:t>in particular for patients who have clinically benefited from previous catheter ablation, and for patients in whom concomitant amiodarone treatment is ineffective or contraindicated</a:t>
            </a:r>
          </a:p>
          <a:p>
            <a:pPr algn="l" defTabSz="966338" rtl="0">
              <a:defRPr/>
            </a:pPr>
            <a:endParaRPr lang="en-US" sz="1300" dirty="0"/>
          </a:p>
          <a:p>
            <a:pPr algn="l" defTabSz="966338" rtl="0">
              <a:defRPr/>
            </a:pPr>
            <a:r>
              <a:rPr lang="en-US" sz="1300" dirty="0"/>
              <a:t>3) However, these patients should also be discussed by an AF Heart Team and alternatively considered for a </a:t>
            </a:r>
            <a:r>
              <a:rPr lang="en-US" sz="1300" b="1" dirty="0"/>
              <a:t>biventricular pace-and-ablate strategy </a:t>
            </a:r>
            <a:r>
              <a:rPr lang="en-US" sz="1300" dirty="0"/>
              <a:t>(Class </a:t>
            </a:r>
            <a:r>
              <a:rPr lang="en-US" sz="1300" dirty="0" err="1"/>
              <a:t>IIa</a:t>
            </a:r>
            <a:r>
              <a:rPr lang="en-US" sz="1300" dirty="0"/>
              <a:t>-B) or </a:t>
            </a:r>
          </a:p>
          <a:p>
            <a:pPr algn="l" defTabSz="966338" rtl="0">
              <a:defRPr/>
            </a:pPr>
            <a:endParaRPr lang="en-US" sz="1300" dirty="0"/>
          </a:p>
          <a:p>
            <a:pPr algn="l" defTabSz="966338" rtl="0">
              <a:defRPr/>
            </a:pPr>
            <a:r>
              <a:rPr lang="en-US" sz="1300" dirty="0"/>
              <a:t>4) </a:t>
            </a:r>
            <a:r>
              <a:rPr lang="en-US" sz="1300" b="1" dirty="0"/>
              <a:t>surgical ablation </a:t>
            </a:r>
            <a:r>
              <a:rPr lang="en-US" sz="1300" dirty="0"/>
              <a:t>in case of an established indication for conventional cardiac surgery (</a:t>
            </a:r>
            <a:r>
              <a:rPr lang="en-US" sz="1300" dirty="0" err="1"/>
              <a:t>ClassIIa</a:t>
            </a:r>
            <a:r>
              <a:rPr lang="en-US" sz="1300" dirty="0"/>
              <a:t>-A)</a:t>
            </a:r>
          </a:p>
          <a:p>
            <a:pPr algn="l" rtl="0"/>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34</a:t>
            </a:fld>
            <a:endParaRPr lang="he-IL"/>
          </a:p>
        </p:txBody>
      </p:sp>
    </p:spTree>
    <p:extLst>
      <p:ext uri="{BB962C8B-B14F-4D97-AF65-F5344CB8AC3E}">
        <p14:creationId xmlns:p14="http://schemas.microsoft.com/office/powerpoint/2010/main" val="3388228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Early recurrences of atrial arrhythmias within the post-ablation blanking period are commonly treated by electrical cardioversion with or </a:t>
            </a:r>
            <a:r>
              <a:rPr lang="en-GB" b="1" dirty="0"/>
              <a:t>without AAD support</a:t>
            </a:r>
            <a:r>
              <a:rPr lang="en-GB" dirty="0"/>
              <a:t>. </a:t>
            </a:r>
          </a:p>
          <a:p>
            <a:pPr algn="l" rtl="0"/>
            <a:endParaRPr lang="en-GB" dirty="0"/>
          </a:p>
          <a:p>
            <a:pPr algn="l" rtl="0"/>
            <a:r>
              <a:rPr lang="en-US" sz="1300" dirty="0"/>
              <a:t>1) The so-called </a:t>
            </a:r>
            <a:r>
              <a:rPr lang="en-US" sz="1300" b="1" i="1" dirty="0"/>
              <a:t>hybrid rhythm control strategy </a:t>
            </a:r>
            <a:r>
              <a:rPr lang="en-US" sz="1300" dirty="0"/>
              <a:t>increases the chance to maintain stable sinus rhythm due to possibly synergistic effects on different AF drivers and substrates, and should timely be considered when either therapy</a:t>
            </a:r>
          </a:p>
          <a:p>
            <a:pPr algn="l" rtl="0"/>
            <a:r>
              <a:rPr lang="en-US" sz="1300" dirty="0"/>
              <a:t>alone has previously been ineffective (Class </a:t>
            </a:r>
            <a:r>
              <a:rPr lang="en-US" sz="1300" dirty="0" err="1"/>
              <a:t>IIa</a:t>
            </a:r>
            <a:r>
              <a:rPr lang="en-US" sz="1300" dirty="0"/>
              <a:t>-C). </a:t>
            </a:r>
            <a:r>
              <a:rPr lang="en-US" sz="1300" b="1" dirty="0"/>
              <a:t>However, there is weak evidence in support of a first-line hybrid rhythm control strategy.</a:t>
            </a:r>
            <a:r>
              <a:rPr lang="en-US" sz="1300" dirty="0"/>
              <a:t> Although concomitant AAD treatment significantly reduces early AF recurrences and related hospitalizations within the post-ablation blanking period, </a:t>
            </a:r>
            <a:r>
              <a:rPr lang="en-US" sz="1300" b="1" dirty="0"/>
              <a:t>it does not prevent later arrhythmia relapses at 6 months and 12 months</a:t>
            </a:r>
            <a:r>
              <a:rPr lang="en-US" sz="1300" dirty="0"/>
              <a:t>. Therefore, </a:t>
            </a:r>
            <a:r>
              <a:rPr lang="en-US" sz="1300" b="1" dirty="0"/>
              <a:t>initiation or continuation of AAD therapy after catheter ablation in order to improve AF-free survival is arguable and may be considered (Class IIb-C) in patients with a predicted higher risk of recurrence</a:t>
            </a:r>
            <a:r>
              <a:rPr lang="en-US" sz="1300" dirty="0"/>
              <a:t> including those with persistent </a:t>
            </a:r>
            <a:r>
              <a:rPr lang="en-GB" sz="1300" dirty="0"/>
              <a:t>AF and HF.</a:t>
            </a:r>
          </a:p>
          <a:p>
            <a:pPr algn="l" rtl="0"/>
            <a:endParaRPr lang="en-GB" sz="1300" dirty="0"/>
          </a:p>
          <a:p>
            <a:pPr algn="l" defTabSz="966338" rtl="0">
              <a:defRPr/>
            </a:pPr>
            <a:r>
              <a:rPr lang="en-GB" sz="1300" dirty="0"/>
              <a:t>2) </a:t>
            </a:r>
            <a:r>
              <a:rPr lang="en-GB" sz="1300" b="1" i="1" dirty="0">
                <a:solidFill>
                  <a:srgbClr val="FF0000"/>
                </a:solidFill>
              </a:rPr>
              <a:t>A repeat ablation procedure </a:t>
            </a:r>
            <a:r>
              <a:rPr lang="en-GB" sz="1300" dirty="0"/>
              <a:t>-  is reasonable </a:t>
            </a:r>
            <a:r>
              <a:rPr lang="en-US" sz="1300" dirty="0"/>
              <a:t>in particular for patients who have clinically benefited from previous catheter ablation, and for patients in whom concomitant amiodarone treatment is ineffective or contraindicated</a:t>
            </a:r>
          </a:p>
          <a:p>
            <a:pPr algn="l" defTabSz="966338" rtl="0">
              <a:defRPr/>
            </a:pPr>
            <a:endParaRPr lang="en-US" sz="1300" dirty="0"/>
          </a:p>
          <a:p>
            <a:pPr algn="l" defTabSz="966338" rtl="0">
              <a:defRPr/>
            </a:pPr>
            <a:r>
              <a:rPr lang="en-US" sz="1300" dirty="0"/>
              <a:t>3) However, these patients should also be discussed by an AF Heart Team and alternatively considered for a </a:t>
            </a:r>
            <a:r>
              <a:rPr lang="en-US" sz="1300" b="1" dirty="0"/>
              <a:t>biventricular pace-and-ablate strategy </a:t>
            </a:r>
            <a:r>
              <a:rPr lang="en-US" sz="1300" dirty="0"/>
              <a:t>(Class </a:t>
            </a:r>
            <a:r>
              <a:rPr lang="en-US" sz="1300" dirty="0" err="1"/>
              <a:t>IIa</a:t>
            </a:r>
            <a:r>
              <a:rPr lang="en-US" sz="1300" dirty="0"/>
              <a:t>-B) or </a:t>
            </a:r>
          </a:p>
          <a:p>
            <a:pPr algn="l" defTabSz="966338" rtl="0">
              <a:defRPr/>
            </a:pPr>
            <a:endParaRPr lang="en-US" sz="1300" dirty="0"/>
          </a:p>
          <a:p>
            <a:pPr algn="l" defTabSz="966338" rtl="0">
              <a:defRPr/>
            </a:pPr>
            <a:r>
              <a:rPr lang="en-US" sz="1300" dirty="0"/>
              <a:t>4) </a:t>
            </a:r>
            <a:r>
              <a:rPr lang="en-US" sz="1300" b="1" dirty="0"/>
              <a:t>surgical ablation </a:t>
            </a:r>
            <a:r>
              <a:rPr lang="en-US" sz="1300" dirty="0"/>
              <a:t>in case of an established indication for conventional cardiac surgery (</a:t>
            </a:r>
            <a:r>
              <a:rPr lang="en-US" sz="1300" dirty="0" err="1"/>
              <a:t>ClassIIa</a:t>
            </a:r>
            <a:r>
              <a:rPr lang="en-US" sz="1300" dirty="0"/>
              <a:t>-A)</a:t>
            </a:r>
          </a:p>
          <a:p>
            <a:pPr algn="l" rtl="0"/>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35</a:t>
            </a:fld>
            <a:endParaRPr lang="he-IL"/>
          </a:p>
        </p:txBody>
      </p:sp>
    </p:spTree>
    <p:extLst>
      <p:ext uri="{BB962C8B-B14F-4D97-AF65-F5344CB8AC3E}">
        <p14:creationId xmlns:p14="http://schemas.microsoft.com/office/powerpoint/2010/main" val="3483102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Early recurrences of atrial arrhythmias within the post-ablation blanking period are commonly treated by electrical cardioversion with or </a:t>
            </a:r>
            <a:r>
              <a:rPr lang="en-GB" b="1" dirty="0"/>
              <a:t>without AAD support</a:t>
            </a:r>
            <a:r>
              <a:rPr lang="en-GB" dirty="0"/>
              <a:t>. </a:t>
            </a:r>
          </a:p>
          <a:p>
            <a:pPr algn="l" rtl="0"/>
            <a:endParaRPr lang="en-GB" dirty="0"/>
          </a:p>
          <a:p>
            <a:pPr algn="l" rtl="0"/>
            <a:r>
              <a:rPr lang="en-US" sz="1300" dirty="0"/>
              <a:t>1) The so-called </a:t>
            </a:r>
            <a:r>
              <a:rPr lang="en-US" sz="1300" b="1" i="1" dirty="0"/>
              <a:t>hybrid rhythm control strategy </a:t>
            </a:r>
            <a:r>
              <a:rPr lang="en-US" sz="1300" dirty="0"/>
              <a:t>increases the chance to maintain stable sinus rhythm due to possibly synergistic effects on different AF drivers and substrates, and should timely be considered when either therapy</a:t>
            </a:r>
          </a:p>
          <a:p>
            <a:pPr algn="l" rtl="0"/>
            <a:r>
              <a:rPr lang="en-US" sz="1300" dirty="0"/>
              <a:t>alone has previously been ineffective (Class </a:t>
            </a:r>
            <a:r>
              <a:rPr lang="en-US" sz="1300" dirty="0" err="1"/>
              <a:t>IIa</a:t>
            </a:r>
            <a:r>
              <a:rPr lang="en-US" sz="1300" dirty="0"/>
              <a:t>-C). </a:t>
            </a:r>
            <a:r>
              <a:rPr lang="en-US" sz="1300" b="1" dirty="0"/>
              <a:t>However, there is weak evidence in support of a first-line hybrid rhythm control strategy.</a:t>
            </a:r>
            <a:r>
              <a:rPr lang="en-US" sz="1300" dirty="0"/>
              <a:t> Although concomitant AAD treatment significantly reduces early AF recurrences and related hospitalizations within the post-ablation blanking period, </a:t>
            </a:r>
            <a:r>
              <a:rPr lang="en-US" sz="1300" b="1" dirty="0"/>
              <a:t>it does not prevent later arrhythmia relapses at 6 months and 12 months</a:t>
            </a:r>
            <a:r>
              <a:rPr lang="en-US" sz="1300" dirty="0"/>
              <a:t>. Therefore, </a:t>
            </a:r>
            <a:r>
              <a:rPr lang="en-US" sz="1300" b="1" dirty="0"/>
              <a:t>initiation or continuation of AAD therapy after catheter ablation in order to improve AF-free survival is arguable and may be considered (Class IIb-C) in patients with a predicted higher risk of recurrence</a:t>
            </a:r>
            <a:r>
              <a:rPr lang="en-US" sz="1300" dirty="0"/>
              <a:t> including those with persistent </a:t>
            </a:r>
            <a:r>
              <a:rPr lang="en-GB" sz="1300" dirty="0"/>
              <a:t>AF and HF.</a:t>
            </a:r>
          </a:p>
          <a:p>
            <a:pPr algn="l" rtl="0"/>
            <a:endParaRPr lang="en-GB" sz="1300" dirty="0"/>
          </a:p>
          <a:p>
            <a:pPr algn="l" defTabSz="966338" rtl="0">
              <a:defRPr/>
            </a:pPr>
            <a:r>
              <a:rPr lang="en-GB" sz="1300" dirty="0"/>
              <a:t>2) </a:t>
            </a:r>
            <a:r>
              <a:rPr lang="en-GB" sz="1300" b="1" i="1" dirty="0">
                <a:solidFill>
                  <a:srgbClr val="FF0000"/>
                </a:solidFill>
              </a:rPr>
              <a:t>A repeat ablation procedure </a:t>
            </a:r>
            <a:r>
              <a:rPr lang="en-GB" sz="1300" dirty="0"/>
              <a:t>-  is reasonable </a:t>
            </a:r>
            <a:r>
              <a:rPr lang="en-US" sz="1300" dirty="0"/>
              <a:t>in particular for patients who have clinically benefited from previous catheter ablation, and for patients in whom concomitant amiodarone treatment is ineffective or contraindicated</a:t>
            </a:r>
          </a:p>
          <a:p>
            <a:pPr algn="l" defTabSz="966338" rtl="0">
              <a:defRPr/>
            </a:pPr>
            <a:endParaRPr lang="en-US" sz="1300" dirty="0"/>
          </a:p>
          <a:p>
            <a:pPr algn="l" defTabSz="966338" rtl="0">
              <a:defRPr/>
            </a:pPr>
            <a:r>
              <a:rPr lang="en-US" sz="1300" dirty="0"/>
              <a:t>3) However, these patients should also be discussed by an AF Heart Team and alternatively considered for a </a:t>
            </a:r>
            <a:r>
              <a:rPr lang="en-US" sz="1300" b="1" dirty="0"/>
              <a:t>biventricular pace-and-ablate strategy </a:t>
            </a:r>
            <a:r>
              <a:rPr lang="en-US" sz="1300" dirty="0"/>
              <a:t>(Class </a:t>
            </a:r>
            <a:r>
              <a:rPr lang="en-US" sz="1300" dirty="0" err="1"/>
              <a:t>IIa</a:t>
            </a:r>
            <a:r>
              <a:rPr lang="en-US" sz="1300" dirty="0"/>
              <a:t>-B) or </a:t>
            </a:r>
          </a:p>
          <a:p>
            <a:pPr algn="l" defTabSz="966338" rtl="0">
              <a:defRPr/>
            </a:pPr>
            <a:endParaRPr lang="en-US" sz="1300" dirty="0"/>
          </a:p>
          <a:p>
            <a:pPr algn="l" defTabSz="966338" rtl="0">
              <a:defRPr/>
            </a:pPr>
            <a:r>
              <a:rPr lang="en-US" sz="1300" dirty="0"/>
              <a:t>4) </a:t>
            </a:r>
            <a:r>
              <a:rPr lang="en-US" sz="1300" b="1" dirty="0"/>
              <a:t>surgical ablation </a:t>
            </a:r>
            <a:r>
              <a:rPr lang="en-US" sz="1300" dirty="0"/>
              <a:t>in case of an established indication for conventional cardiac surgery (</a:t>
            </a:r>
            <a:r>
              <a:rPr lang="en-US" sz="1300" dirty="0" err="1"/>
              <a:t>ClassIIa</a:t>
            </a:r>
            <a:r>
              <a:rPr lang="en-US" sz="1300" dirty="0"/>
              <a:t>-A)</a:t>
            </a:r>
          </a:p>
          <a:p>
            <a:pPr algn="l" rtl="0"/>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36</a:t>
            </a:fld>
            <a:endParaRPr lang="he-IL"/>
          </a:p>
        </p:txBody>
      </p:sp>
    </p:spTree>
    <p:extLst>
      <p:ext uri="{BB962C8B-B14F-4D97-AF65-F5344CB8AC3E}">
        <p14:creationId xmlns:p14="http://schemas.microsoft.com/office/powerpoint/2010/main" val="9862833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Early recurrences of atrial arrhythmias within the post-ablation blanking period are commonly treated by electrical cardioversion with or </a:t>
            </a:r>
            <a:r>
              <a:rPr lang="en-GB" b="1" dirty="0"/>
              <a:t>without AAD support</a:t>
            </a:r>
            <a:r>
              <a:rPr lang="en-GB" dirty="0"/>
              <a:t>. </a:t>
            </a:r>
          </a:p>
          <a:p>
            <a:pPr algn="l" rtl="0"/>
            <a:endParaRPr lang="en-GB" dirty="0"/>
          </a:p>
          <a:p>
            <a:pPr algn="l" rtl="0"/>
            <a:r>
              <a:rPr lang="en-US" sz="1300" dirty="0"/>
              <a:t>1) The so-called </a:t>
            </a:r>
            <a:r>
              <a:rPr lang="en-US" sz="1300" b="1" i="1" dirty="0"/>
              <a:t>hybrid rhythm control strategy </a:t>
            </a:r>
            <a:r>
              <a:rPr lang="en-US" sz="1300" dirty="0"/>
              <a:t>increases the chance to maintain stable sinus rhythm due to possibly synergistic effects on different AF drivers and substrates, and should timely be considered when either therapy</a:t>
            </a:r>
          </a:p>
          <a:p>
            <a:pPr algn="l" rtl="0"/>
            <a:r>
              <a:rPr lang="en-US" sz="1300" dirty="0"/>
              <a:t>alone has previously been ineffective (Class </a:t>
            </a:r>
            <a:r>
              <a:rPr lang="en-US" sz="1300" dirty="0" err="1"/>
              <a:t>IIa</a:t>
            </a:r>
            <a:r>
              <a:rPr lang="en-US" sz="1300" dirty="0"/>
              <a:t>-C). </a:t>
            </a:r>
            <a:r>
              <a:rPr lang="en-US" sz="1300" b="1" dirty="0"/>
              <a:t>However, there is weak evidence in support of a first-line hybrid rhythm control strategy.</a:t>
            </a:r>
            <a:r>
              <a:rPr lang="en-US" sz="1300" dirty="0"/>
              <a:t> Although concomitant AAD treatment significantly reduces early AF recurrences and related hospitalizations within the post-ablation blanking period, </a:t>
            </a:r>
            <a:r>
              <a:rPr lang="en-US" sz="1300" b="1" dirty="0"/>
              <a:t>it does not prevent later arrhythmia relapses at 6 months and 12 months</a:t>
            </a:r>
            <a:r>
              <a:rPr lang="en-US" sz="1300" dirty="0"/>
              <a:t>. Therefore, </a:t>
            </a:r>
            <a:r>
              <a:rPr lang="en-US" sz="1300" b="1" dirty="0"/>
              <a:t>initiation or continuation of AAD therapy after catheter ablation in order to improve AF-free survival is arguable and may be considered (Class IIb-C) in patients with a predicted higher risk of recurrence</a:t>
            </a:r>
            <a:r>
              <a:rPr lang="en-US" sz="1300" dirty="0"/>
              <a:t> including those with persistent </a:t>
            </a:r>
            <a:r>
              <a:rPr lang="en-GB" sz="1300" dirty="0"/>
              <a:t>AF and HF.</a:t>
            </a:r>
          </a:p>
          <a:p>
            <a:pPr algn="l" rtl="0"/>
            <a:endParaRPr lang="en-GB" sz="1300" dirty="0"/>
          </a:p>
          <a:p>
            <a:pPr algn="l" defTabSz="966338" rtl="0">
              <a:defRPr/>
            </a:pPr>
            <a:r>
              <a:rPr lang="en-GB" sz="1300" dirty="0"/>
              <a:t>2) </a:t>
            </a:r>
            <a:r>
              <a:rPr lang="en-GB" sz="1300" b="1" i="1" dirty="0">
                <a:solidFill>
                  <a:srgbClr val="FF0000"/>
                </a:solidFill>
              </a:rPr>
              <a:t>A repeat ablation procedure </a:t>
            </a:r>
            <a:r>
              <a:rPr lang="en-GB" sz="1300" dirty="0"/>
              <a:t>-  is reasonable </a:t>
            </a:r>
            <a:r>
              <a:rPr lang="en-US" sz="1300" dirty="0"/>
              <a:t>in particular for patients who have clinically benefited from previous catheter ablation, and for patients in whom concomitant amiodarone treatment is ineffective or contraindicated</a:t>
            </a:r>
          </a:p>
          <a:p>
            <a:pPr algn="l" defTabSz="966338" rtl="0">
              <a:defRPr/>
            </a:pPr>
            <a:endParaRPr lang="en-US" sz="1300" dirty="0"/>
          </a:p>
          <a:p>
            <a:pPr algn="l" defTabSz="966338" rtl="0">
              <a:defRPr/>
            </a:pPr>
            <a:r>
              <a:rPr lang="en-US" sz="1300" dirty="0"/>
              <a:t>3) However, these patients should also be discussed by an AF Heart Team and alternatively considered for a </a:t>
            </a:r>
            <a:r>
              <a:rPr lang="en-US" sz="1300" b="1" dirty="0"/>
              <a:t>biventricular pace-and-ablate strategy </a:t>
            </a:r>
            <a:r>
              <a:rPr lang="en-US" sz="1300" dirty="0"/>
              <a:t>(Class </a:t>
            </a:r>
            <a:r>
              <a:rPr lang="en-US" sz="1300" dirty="0" err="1"/>
              <a:t>IIa</a:t>
            </a:r>
            <a:r>
              <a:rPr lang="en-US" sz="1300" dirty="0"/>
              <a:t>-B) or </a:t>
            </a:r>
          </a:p>
          <a:p>
            <a:pPr algn="l" defTabSz="966338" rtl="0">
              <a:defRPr/>
            </a:pPr>
            <a:endParaRPr lang="en-US" sz="1300" dirty="0"/>
          </a:p>
          <a:p>
            <a:pPr algn="l" defTabSz="966338" rtl="0">
              <a:defRPr/>
            </a:pPr>
            <a:r>
              <a:rPr lang="en-US" sz="1300" dirty="0"/>
              <a:t>4) </a:t>
            </a:r>
            <a:r>
              <a:rPr lang="en-US" sz="1300" b="1" dirty="0"/>
              <a:t>surgical ablation </a:t>
            </a:r>
            <a:r>
              <a:rPr lang="en-US" sz="1300" dirty="0"/>
              <a:t>in case of an established indication for conventional cardiac surgery (</a:t>
            </a:r>
            <a:r>
              <a:rPr lang="en-US" sz="1300" dirty="0" err="1"/>
              <a:t>ClassIIa</a:t>
            </a:r>
            <a:r>
              <a:rPr lang="en-US" sz="1300" dirty="0"/>
              <a:t>-A)</a:t>
            </a:r>
          </a:p>
          <a:p>
            <a:pPr algn="l" rtl="0"/>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37</a:t>
            </a:fld>
            <a:endParaRPr lang="he-IL"/>
          </a:p>
        </p:txBody>
      </p:sp>
    </p:spTree>
    <p:extLst>
      <p:ext uri="{BB962C8B-B14F-4D97-AF65-F5344CB8AC3E}">
        <p14:creationId xmlns:p14="http://schemas.microsoft.com/office/powerpoint/2010/main" val="2524188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Early recurrences of atrial arrhythmias within the post-ablation blanking period are commonly treated by electrical cardioversion with or </a:t>
            </a:r>
            <a:r>
              <a:rPr lang="en-GB" b="1" dirty="0"/>
              <a:t>without AAD support</a:t>
            </a:r>
            <a:r>
              <a:rPr lang="en-GB" dirty="0"/>
              <a:t>. </a:t>
            </a:r>
          </a:p>
          <a:p>
            <a:pPr algn="l" rtl="0"/>
            <a:endParaRPr lang="en-GB" dirty="0"/>
          </a:p>
          <a:p>
            <a:pPr algn="l" rtl="0"/>
            <a:r>
              <a:rPr lang="en-US" sz="1300" dirty="0"/>
              <a:t>1) The so-called </a:t>
            </a:r>
            <a:r>
              <a:rPr lang="en-US" sz="1300" b="1" i="1" dirty="0"/>
              <a:t>hybrid rhythm control strategy </a:t>
            </a:r>
            <a:r>
              <a:rPr lang="en-US" sz="1300" dirty="0"/>
              <a:t>increases the chance to maintain stable sinus rhythm due to possibly synergistic effects on different AF drivers and substrates, and should timely be considered when either therapy</a:t>
            </a:r>
          </a:p>
          <a:p>
            <a:pPr algn="l" rtl="0"/>
            <a:r>
              <a:rPr lang="en-US" sz="1300" dirty="0"/>
              <a:t>alone has previously been ineffective (Class </a:t>
            </a:r>
            <a:r>
              <a:rPr lang="en-US" sz="1300" dirty="0" err="1"/>
              <a:t>IIa</a:t>
            </a:r>
            <a:r>
              <a:rPr lang="en-US" sz="1300" dirty="0"/>
              <a:t>-C). </a:t>
            </a:r>
            <a:r>
              <a:rPr lang="en-US" sz="1300" b="1" dirty="0"/>
              <a:t>However, there is weak evidence in support of a first-line hybrid rhythm control strategy.</a:t>
            </a:r>
            <a:r>
              <a:rPr lang="en-US" sz="1300" dirty="0"/>
              <a:t> Although concomitant AAD treatment significantly reduces early AF recurrences and related hospitalizations within the post-ablation blanking period, </a:t>
            </a:r>
            <a:r>
              <a:rPr lang="en-US" sz="1300" b="1" dirty="0"/>
              <a:t>it does not prevent later arrhythmia relapses at 6 months and 12 months</a:t>
            </a:r>
            <a:r>
              <a:rPr lang="en-US" sz="1300" dirty="0"/>
              <a:t>. Therefore, </a:t>
            </a:r>
            <a:r>
              <a:rPr lang="en-US" sz="1300" b="1" dirty="0"/>
              <a:t>initiation or continuation of AAD therapy after catheter ablation in order to improve AF-free survival is arguable and may be considered (Class IIb-C) in patients with a predicted higher risk of recurrence</a:t>
            </a:r>
            <a:r>
              <a:rPr lang="en-US" sz="1300" dirty="0"/>
              <a:t> including those with persistent </a:t>
            </a:r>
            <a:r>
              <a:rPr lang="en-GB" sz="1300" dirty="0"/>
              <a:t>AF and HF.</a:t>
            </a:r>
          </a:p>
          <a:p>
            <a:pPr algn="l" rtl="0"/>
            <a:endParaRPr lang="en-GB" sz="1300" dirty="0"/>
          </a:p>
          <a:p>
            <a:pPr algn="l" defTabSz="966338" rtl="0">
              <a:defRPr/>
            </a:pPr>
            <a:r>
              <a:rPr lang="en-GB" sz="1300" dirty="0"/>
              <a:t>2) </a:t>
            </a:r>
            <a:r>
              <a:rPr lang="en-GB" sz="1300" b="1" i="1" dirty="0">
                <a:solidFill>
                  <a:srgbClr val="FF0000"/>
                </a:solidFill>
              </a:rPr>
              <a:t>A repeat ablation procedure </a:t>
            </a:r>
            <a:r>
              <a:rPr lang="en-GB" sz="1300" dirty="0"/>
              <a:t>-  is reasonable </a:t>
            </a:r>
            <a:r>
              <a:rPr lang="en-US" sz="1300" dirty="0"/>
              <a:t>in particular for patients who have clinically benefited from previous catheter ablation, and for patients in whom concomitant amiodarone treatment is ineffective or contraindicated</a:t>
            </a:r>
          </a:p>
          <a:p>
            <a:pPr algn="l" defTabSz="966338" rtl="0">
              <a:defRPr/>
            </a:pPr>
            <a:endParaRPr lang="en-US" sz="1300" dirty="0"/>
          </a:p>
          <a:p>
            <a:pPr algn="l" defTabSz="966338" rtl="0">
              <a:defRPr/>
            </a:pPr>
            <a:r>
              <a:rPr lang="en-US" sz="1300" dirty="0"/>
              <a:t>3) However, these patients should also be discussed by an AF Heart Team and alternatively considered for a </a:t>
            </a:r>
            <a:r>
              <a:rPr lang="en-US" sz="1300" b="1" dirty="0"/>
              <a:t>biventricular pace-and-ablate strategy </a:t>
            </a:r>
            <a:r>
              <a:rPr lang="en-US" sz="1300" dirty="0"/>
              <a:t>(Class </a:t>
            </a:r>
            <a:r>
              <a:rPr lang="en-US" sz="1300" dirty="0" err="1"/>
              <a:t>IIa</a:t>
            </a:r>
            <a:r>
              <a:rPr lang="en-US" sz="1300" dirty="0"/>
              <a:t>-B) or </a:t>
            </a:r>
          </a:p>
          <a:p>
            <a:pPr algn="l" defTabSz="966338" rtl="0">
              <a:defRPr/>
            </a:pPr>
            <a:endParaRPr lang="en-US" sz="1300" dirty="0"/>
          </a:p>
          <a:p>
            <a:pPr algn="l" defTabSz="966338" rtl="0">
              <a:defRPr/>
            </a:pPr>
            <a:r>
              <a:rPr lang="en-US" sz="1300" dirty="0"/>
              <a:t>4) </a:t>
            </a:r>
            <a:r>
              <a:rPr lang="en-US" sz="1300" b="1" dirty="0"/>
              <a:t>surgical ablation </a:t>
            </a:r>
            <a:r>
              <a:rPr lang="en-US" sz="1300" dirty="0"/>
              <a:t>in case of an established indication for conventional cardiac surgery (</a:t>
            </a:r>
            <a:r>
              <a:rPr lang="en-US" sz="1300" dirty="0" err="1"/>
              <a:t>ClassIIa</a:t>
            </a:r>
            <a:r>
              <a:rPr lang="en-US" sz="1300" dirty="0"/>
              <a:t>-A)</a:t>
            </a:r>
          </a:p>
          <a:p>
            <a:pPr algn="l" rtl="0"/>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38</a:t>
            </a:fld>
            <a:endParaRPr lang="he-IL"/>
          </a:p>
        </p:txBody>
      </p:sp>
    </p:spTree>
    <p:extLst>
      <p:ext uri="{BB962C8B-B14F-4D97-AF65-F5344CB8AC3E}">
        <p14:creationId xmlns:p14="http://schemas.microsoft.com/office/powerpoint/2010/main" val="195600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39</a:t>
            </a:fld>
            <a:endParaRPr lang="he-IL"/>
          </a:p>
        </p:txBody>
      </p:sp>
    </p:spTree>
    <p:extLst>
      <p:ext uri="{BB962C8B-B14F-4D97-AF65-F5344CB8AC3E}">
        <p14:creationId xmlns:p14="http://schemas.microsoft.com/office/powerpoint/2010/main" val="180670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300" dirty="0"/>
              <a:t>Concomitant AF and HF synergistically confer an adverse prognosis. </a:t>
            </a:r>
            <a:r>
              <a:rPr lang="en-US" sz="1300" b="1" dirty="0"/>
              <a:t>Compared with sinus rhythm, the presence of AF is clearly</a:t>
            </a:r>
          </a:p>
          <a:p>
            <a:pPr algn="l" rtl="0"/>
            <a:r>
              <a:rPr lang="en-US" sz="1300" b="1" dirty="0"/>
              <a:t>associated with poorer outcome in patients with LV systolic dysfunction.</a:t>
            </a:r>
          </a:p>
          <a:p>
            <a:pPr algn="l" rtl="0"/>
            <a:r>
              <a:rPr lang="en-US" sz="1300" dirty="0"/>
              <a:t>Atrial fibrillation can promote the development or progression of systolic and diastolic HF by </a:t>
            </a:r>
            <a:r>
              <a:rPr lang="en-US" sz="1300" b="1" dirty="0"/>
              <a:t>several established mechanisms.</a:t>
            </a:r>
          </a:p>
          <a:p>
            <a:pPr algn="l" rtl="0"/>
            <a:r>
              <a:rPr lang="en-US" sz="1300" dirty="0"/>
              <a:t>Loss of atrial contraction and uncontrolled rapid and irregular ventricular conduction may contribute. </a:t>
            </a:r>
          </a:p>
          <a:p>
            <a:pPr algn="l" rtl="0"/>
            <a:r>
              <a:rPr lang="en-US" sz="1300" b="1" dirty="0"/>
              <a:t>Lack of atrial </a:t>
            </a:r>
            <a:r>
              <a:rPr lang="en-US" sz="1300" dirty="0"/>
              <a:t>contribution to ventricular filling worsens diastolic function and </a:t>
            </a:r>
            <a:r>
              <a:rPr lang="en-US" sz="1300" b="1" dirty="0"/>
              <a:t>can reduce cardiac output by up to 25%.</a:t>
            </a:r>
          </a:p>
          <a:p>
            <a:pPr algn="l" rtl="0"/>
            <a:r>
              <a:rPr lang="en-US" sz="1300" dirty="0"/>
              <a:t> Persistent </a:t>
            </a:r>
            <a:r>
              <a:rPr lang="en-US" sz="1300" b="1" dirty="0"/>
              <a:t>rapid ventricular conduction can impair myocardial contractility, directly, or through cellular and neurohormonal alterations</a:t>
            </a:r>
            <a:r>
              <a:rPr lang="en-US" sz="1300" dirty="0"/>
              <a:t>, lead to LV systolic</a:t>
            </a:r>
          </a:p>
          <a:p>
            <a:pPr algn="l" rtl="0"/>
            <a:r>
              <a:rPr lang="en-US" sz="1300" dirty="0"/>
              <a:t>dysfunction, and may cause (reversible) tachycardia-induced cardiomyopathy in patients with or without structural heart disease.</a:t>
            </a:r>
          </a:p>
          <a:p>
            <a:pPr algn="l" rtl="0"/>
            <a:r>
              <a:rPr lang="en-US" sz="1300" b="1" dirty="0"/>
              <a:t>Regardless of the ventricular rate, rhythm irregularity </a:t>
            </a:r>
            <a:r>
              <a:rPr lang="en-US" sz="1300" dirty="0"/>
              <a:t>during AF may itself decrease cardiac output.</a:t>
            </a:r>
          </a:p>
          <a:p>
            <a:pPr algn="l" rtl="0"/>
            <a:r>
              <a:rPr lang="en-US" sz="1300" dirty="0"/>
              <a:t>These observations do not only </a:t>
            </a:r>
            <a:r>
              <a:rPr lang="en-US" sz="1300" b="1" dirty="0"/>
              <a:t>explain why many patients with severe </a:t>
            </a:r>
            <a:r>
              <a:rPr lang="en-US" sz="1300" b="1" dirty="0" err="1"/>
              <a:t>HFrEF</a:t>
            </a:r>
            <a:r>
              <a:rPr lang="en-US" sz="1300" b="1" dirty="0"/>
              <a:t> gain rapid </a:t>
            </a:r>
            <a:r>
              <a:rPr lang="en-US" sz="1300" b="1" dirty="0" err="1"/>
              <a:t>haemodynamic</a:t>
            </a:r>
            <a:r>
              <a:rPr lang="en-US" sz="1300" b="1" dirty="0"/>
              <a:t> improvement with immediate cardioversion,</a:t>
            </a:r>
          </a:p>
          <a:p>
            <a:pPr algn="l" rtl="0"/>
            <a:r>
              <a:rPr lang="en-US" sz="1300" b="1" dirty="0"/>
              <a:t>but also why some patients are symptomatic during AF despite sufficient rate control and improve with restoration of </a:t>
            </a:r>
            <a:r>
              <a:rPr lang="en-GB" sz="1300" b="1" dirty="0"/>
              <a:t>sinus rhythm.</a:t>
            </a:r>
            <a:endParaRPr lang="en-IL" b="1" dirty="0"/>
          </a:p>
        </p:txBody>
      </p:sp>
      <p:sp>
        <p:nvSpPr>
          <p:cNvPr id="4" name="Slide Number Placeholder 3"/>
          <p:cNvSpPr>
            <a:spLocks noGrp="1"/>
          </p:cNvSpPr>
          <p:nvPr>
            <p:ph type="sldNum" sz="quarter" idx="5"/>
          </p:nvPr>
        </p:nvSpPr>
        <p:spPr/>
        <p:txBody>
          <a:bodyPr/>
          <a:lstStyle/>
          <a:p>
            <a:fld id="{403D62A4-C158-431A-8366-BA72BDF34695}" type="slidenum">
              <a:rPr lang="he-IL" smtClean="0"/>
              <a:t>4</a:t>
            </a:fld>
            <a:endParaRPr lang="he-IL"/>
          </a:p>
        </p:txBody>
      </p:sp>
    </p:spTree>
    <p:extLst>
      <p:ext uri="{BB962C8B-B14F-4D97-AF65-F5344CB8AC3E}">
        <p14:creationId xmlns:p14="http://schemas.microsoft.com/office/powerpoint/2010/main" val="24241147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41584" indent="-241584" algn="l" rtl="0">
              <a:buAutoNum type="arabicPeriod"/>
            </a:pPr>
            <a:r>
              <a:rPr lang="en-US" dirty="0"/>
              <a:t>Given the limited AF treatment options for the challenging population of patients with concomitant HF, </a:t>
            </a:r>
            <a:r>
              <a:rPr lang="en-US" dirty="0">
                <a:solidFill>
                  <a:srgbClr val="FF0000"/>
                </a:solidFill>
              </a:rPr>
              <a:t>catheter ablation provides the superior approach to rhythm and symptom control compared with drug therapy and results in significant clinical and functional improvements</a:t>
            </a:r>
            <a:r>
              <a:rPr lang="en-US" dirty="0"/>
              <a:t> </a:t>
            </a:r>
          </a:p>
          <a:p>
            <a:pPr marL="241584" indent="-241584" algn="l" defTabSz="966338" rtl="0">
              <a:buFontTx/>
              <a:buAutoNum type="arabicPeriod"/>
              <a:defRPr/>
            </a:pPr>
            <a:r>
              <a:rPr lang="en-US" dirty="0"/>
              <a:t>AATAC-AF and CASTLE-AF trials indicate also </a:t>
            </a:r>
            <a:r>
              <a:rPr lang="en-GB" dirty="0"/>
              <a:t>improvement </a:t>
            </a:r>
            <a:r>
              <a:rPr lang="en-US" dirty="0"/>
              <a:t>in prognostic surrogates for HF outcomes (including hospitalization for </a:t>
            </a:r>
            <a:r>
              <a:rPr lang="en-GB" dirty="0"/>
              <a:t>worsening HF and mortality). The outcomes of the upcoming RAFT-AF and AMICA trials will further extent our evidence base to the prognostic impact of AF ablation in patients with HF</a:t>
            </a:r>
          </a:p>
          <a:p>
            <a:pPr marL="241584" indent="-241584" algn="l" rtl="0">
              <a:buAutoNum type="arabicPeriod"/>
            </a:pPr>
            <a:endParaRPr lang="en-US" dirty="0"/>
          </a:p>
          <a:p>
            <a:pPr algn="l" rtl="0"/>
            <a:r>
              <a:rPr lang="en-US" dirty="0"/>
              <a:t>5. Controversies still exist in how to ablate patients with persistent and long-standing persistent AF, who frequently present with advanced forms of what has been tagged fibrotic atrial cardiomyopathy. In these patients, PVI only may not be sufficient to maintain stable rhythm control and additional ablation is often needed first-line. We certainly need to establish more sophisticated strategies for electrophysiological substrate visualization and modification to improve ablation outcome, with development towards an individualized patient-tailored approach</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40</a:t>
            </a:fld>
            <a:endParaRPr lang="he-IL"/>
          </a:p>
        </p:txBody>
      </p:sp>
    </p:spTree>
    <p:extLst>
      <p:ext uri="{BB962C8B-B14F-4D97-AF65-F5344CB8AC3E}">
        <p14:creationId xmlns:p14="http://schemas.microsoft.com/office/powerpoint/2010/main" val="1382643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defTabSz="966338" rtl="0">
              <a:defRPr/>
            </a:pPr>
            <a:r>
              <a:rPr lang="en-US" dirty="0"/>
              <a:t>2. AATAC-AF and CASTLE-AF trials indicate also </a:t>
            </a:r>
            <a:r>
              <a:rPr lang="en-GB" dirty="0"/>
              <a:t>improvement </a:t>
            </a:r>
            <a:r>
              <a:rPr lang="en-US" dirty="0"/>
              <a:t>in prognostic surrogates for HF outcomes (including hospitalization for </a:t>
            </a:r>
            <a:r>
              <a:rPr lang="en-GB" dirty="0"/>
              <a:t>worsening HF and mortality). The outcomes of the upcoming RAFT-AF and AMICA trials will further extent our evidence base to the prognostic impact of AF ablation in patients with HF</a:t>
            </a:r>
          </a:p>
          <a:p>
            <a:pPr marL="241584" indent="-241584" algn="l" rtl="0">
              <a:buAutoNum type="arabicPeriod"/>
            </a:pPr>
            <a:endParaRPr lang="en-US"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41</a:t>
            </a:fld>
            <a:endParaRPr lang="he-IL"/>
          </a:p>
        </p:txBody>
      </p:sp>
    </p:spTree>
    <p:extLst>
      <p:ext uri="{BB962C8B-B14F-4D97-AF65-F5344CB8AC3E}">
        <p14:creationId xmlns:p14="http://schemas.microsoft.com/office/powerpoint/2010/main" val="3831463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41584" indent="-241584" algn="l" rtl="0">
              <a:buAutoNum type="arabicPeriod"/>
            </a:pP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42</a:t>
            </a:fld>
            <a:endParaRPr lang="he-IL"/>
          </a:p>
        </p:txBody>
      </p:sp>
    </p:spTree>
    <p:extLst>
      <p:ext uri="{BB962C8B-B14F-4D97-AF65-F5344CB8AC3E}">
        <p14:creationId xmlns:p14="http://schemas.microsoft.com/office/powerpoint/2010/main" val="19503147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41584" indent="-241584" algn="l" rtl="0">
              <a:buAutoNum type="arabicPeriod"/>
            </a:pP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43</a:t>
            </a:fld>
            <a:endParaRPr lang="he-IL"/>
          </a:p>
        </p:txBody>
      </p:sp>
    </p:spTree>
    <p:extLst>
      <p:ext uri="{BB962C8B-B14F-4D97-AF65-F5344CB8AC3E}">
        <p14:creationId xmlns:p14="http://schemas.microsoft.com/office/powerpoint/2010/main" val="12032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41584" indent="-241584" algn="l" rtl="0">
              <a:buAutoNum type="arabicPeriod"/>
            </a:pPr>
            <a:endParaRPr lang="en-US" dirty="0"/>
          </a:p>
          <a:p>
            <a:pPr algn="l" rtl="0"/>
            <a:r>
              <a:rPr lang="en-US" dirty="0"/>
              <a:t>5. Controversies still exist in how to ablate patients with persistent and long-standing persistent AF, who frequently present with advanced forms of what has been tagged fibrotic atrial cardiomyopathy. In these patients, PVI only may not be sufficient to maintain stable rhythm control and additional ablation is often needed first-line. </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44</a:t>
            </a:fld>
            <a:endParaRPr lang="he-IL"/>
          </a:p>
        </p:txBody>
      </p:sp>
    </p:spTree>
    <p:extLst>
      <p:ext uri="{BB962C8B-B14F-4D97-AF65-F5344CB8AC3E}">
        <p14:creationId xmlns:p14="http://schemas.microsoft.com/office/powerpoint/2010/main" val="30253188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41584" indent="-241584" algn="l" rtl="0">
              <a:buAutoNum type="arabicParenR"/>
            </a:pPr>
            <a:r>
              <a:rPr lang="en-US" dirty="0"/>
              <a:t>We certainly need to establish more sophisticated strategies for electrophysiological substrate visualization and modification to improve ablation outcome, with development towards an individualized patient-tailored approach:</a:t>
            </a:r>
          </a:p>
          <a:p>
            <a:pPr algn="l" rtl="0"/>
            <a:endParaRPr lang="en-US" dirty="0"/>
          </a:p>
          <a:p>
            <a:pPr algn="l" rtl="0"/>
            <a:r>
              <a:rPr lang="en-US" dirty="0"/>
              <a:t>Two examples of patients undergoing AF ablation with voltage mapping and individually tailored ablation according to the substrate rather than the “phenotype” (persistent vs. paroxysmal AF). (A) A patient with persistent AF showed completely normal voltages in most areas of the left atrium and only mildly reduced voltages in the anteroseptal region. (B) Accordingly, solely circumferential PVI was performed. (C) A patient with paroxysmal AF showed substantial areas of very low voltage in the anteroseptal and posteroinferior left atrium. (D) Additional substrate modiﬁcation was performed with speciﬁcally targeted box isolations. Abbreviations as in </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45</a:t>
            </a:fld>
            <a:endParaRPr lang="he-IL"/>
          </a:p>
        </p:txBody>
      </p:sp>
    </p:spTree>
    <p:extLst>
      <p:ext uri="{BB962C8B-B14F-4D97-AF65-F5344CB8AC3E}">
        <p14:creationId xmlns:p14="http://schemas.microsoft.com/office/powerpoint/2010/main" val="19453589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46</a:t>
            </a:fld>
            <a:endParaRPr lang="he-IL"/>
          </a:p>
        </p:txBody>
      </p:sp>
    </p:spTree>
    <p:extLst>
      <p:ext uri="{BB962C8B-B14F-4D97-AF65-F5344CB8AC3E}">
        <p14:creationId xmlns:p14="http://schemas.microsoft.com/office/powerpoint/2010/main" val="1019753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Four Stages of Left Atrial Tissue Fibrosis Based on 3D Delayed Enhancement Magnetic Resonance Imaging Scans</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47</a:t>
            </a:fld>
            <a:endParaRPr lang="he-IL"/>
          </a:p>
        </p:txBody>
      </p:sp>
    </p:spTree>
    <p:extLst>
      <p:ext uri="{BB962C8B-B14F-4D97-AF65-F5344CB8AC3E}">
        <p14:creationId xmlns:p14="http://schemas.microsoft.com/office/powerpoint/2010/main" val="5452559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This substrate </a:t>
            </a:r>
            <a:r>
              <a:rPr lang="en-US" dirty="0"/>
              <a:t>visualization concept will logically pave the way for introducing </a:t>
            </a:r>
            <a:r>
              <a:rPr lang="en-US" dirty="0">
                <a:solidFill>
                  <a:srgbClr val="FF0000"/>
                </a:solidFill>
              </a:rPr>
              <a:t>real-time MRI </a:t>
            </a:r>
            <a:r>
              <a:rPr lang="en-US" dirty="0"/>
              <a:t>into the clinical electrophysiological laboratory and may possibly enable </a:t>
            </a:r>
            <a:r>
              <a:rPr lang="en-US" dirty="0">
                <a:solidFill>
                  <a:srgbClr val="FF0000"/>
                </a:solidFill>
              </a:rPr>
              <a:t>non-fluoroscopic MRI-guided catheter ablation of the patient’s individual AF substrate</a:t>
            </a:r>
            <a:endParaRPr lang="en-US" sz="1300" dirty="0"/>
          </a:p>
          <a:p>
            <a:pPr algn="l" rtl="0"/>
            <a:endParaRPr lang="en-US" sz="1300" dirty="0"/>
          </a:p>
          <a:p>
            <a:pPr algn="l" rtl="0"/>
            <a:endParaRPr lang="en-US" sz="1300" dirty="0"/>
          </a:p>
          <a:p>
            <a:pPr algn="l" rtl="0"/>
            <a:endParaRPr lang="en-US" sz="1300" dirty="0"/>
          </a:p>
        </p:txBody>
      </p:sp>
      <p:sp>
        <p:nvSpPr>
          <p:cNvPr id="4" name="Slide Number Placeholder 3"/>
          <p:cNvSpPr>
            <a:spLocks noGrp="1"/>
          </p:cNvSpPr>
          <p:nvPr>
            <p:ph type="sldNum" sz="quarter" idx="5"/>
          </p:nvPr>
        </p:nvSpPr>
        <p:spPr/>
        <p:txBody>
          <a:bodyPr/>
          <a:lstStyle/>
          <a:p>
            <a:fld id="{403D62A4-C158-431A-8366-BA72BDF34695}" type="slidenum">
              <a:rPr lang="he-IL" smtClean="0"/>
              <a:t>48</a:t>
            </a:fld>
            <a:endParaRPr lang="he-IL"/>
          </a:p>
        </p:txBody>
      </p:sp>
    </p:spTree>
    <p:extLst>
      <p:ext uri="{BB962C8B-B14F-4D97-AF65-F5344CB8AC3E}">
        <p14:creationId xmlns:p14="http://schemas.microsoft.com/office/powerpoint/2010/main" val="22887153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49</a:t>
            </a:fld>
            <a:endParaRPr lang="he-IL"/>
          </a:p>
        </p:txBody>
      </p:sp>
    </p:spTree>
    <p:extLst>
      <p:ext uri="{BB962C8B-B14F-4D97-AF65-F5344CB8AC3E}">
        <p14:creationId xmlns:p14="http://schemas.microsoft.com/office/powerpoint/2010/main" val="3404337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300" dirty="0"/>
              <a:t>On the other hand, ventricular dysfunction promotes atrial structural and electrical changes by several hemodynamic, mechanical, and neurohormonal mechanisms including:</a:t>
            </a:r>
          </a:p>
          <a:p>
            <a:pPr algn="l" rtl="0"/>
            <a:r>
              <a:rPr lang="en-US" sz="1300" dirty="0"/>
              <a:t> activation of the renin-angiotensin-aldosterone system (RAAS). direct effects of an activated RAAS on structural remodeling and anisotropic conduction, </a:t>
            </a:r>
          </a:p>
          <a:p>
            <a:pPr algn="l" rtl="0"/>
            <a:r>
              <a:rPr lang="en-US" sz="1300" dirty="0"/>
              <a:t>increased ventricular filling pressures, and functional mitral regurgitation can lead to the development of atrial stretch and fibrosis</a:t>
            </a:r>
          </a:p>
          <a:p>
            <a:pPr algn="l" rtl="0"/>
            <a:r>
              <a:rPr lang="en-US" sz="1300" dirty="0"/>
              <a:t>that facilitate initiation and maintenance of AF.</a:t>
            </a:r>
          </a:p>
          <a:p>
            <a:pPr algn="l" rtl="0"/>
            <a:r>
              <a:rPr lang="en-US" sz="1300" dirty="0"/>
              <a:t> Moreover, HF associated alterations in calcium handling and calcium overload may also contribute to atrial arrhythmogenesis</a:t>
            </a:r>
            <a:endParaRPr lang="en-IL" dirty="0"/>
          </a:p>
        </p:txBody>
      </p:sp>
      <p:sp>
        <p:nvSpPr>
          <p:cNvPr id="4" name="Slide Number Placeholder 3"/>
          <p:cNvSpPr>
            <a:spLocks noGrp="1"/>
          </p:cNvSpPr>
          <p:nvPr>
            <p:ph type="sldNum" sz="quarter" idx="5"/>
          </p:nvPr>
        </p:nvSpPr>
        <p:spPr/>
        <p:txBody>
          <a:bodyPr/>
          <a:lstStyle/>
          <a:p>
            <a:fld id="{403D62A4-C158-431A-8366-BA72BDF34695}" type="slidenum">
              <a:rPr lang="he-IL" smtClean="0"/>
              <a:t>5</a:t>
            </a:fld>
            <a:endParaRPr lang="he-IL"/>
          </a:p>
        </p:txBody>
      </p:sp>
    </p:spTree>
    <p:extLst>
      <p:ext uri="{BB962C8B-B14F-4D97-AF65-F5344CB8AC3E}">
        <p14:creationId xmlns:p14="http://schemas.microsoft.com/office/powerpoint/2010/main" val="37502444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50</a:t>
            </a:fld>
            <a:endParaRPr lang="he-IL"/>
          </a:p>
        </p:txBody>
      </p:sp>
    </p:spTree>
    <p:extLst>
      <p:ext uri="{BB962C8B-B14F-4D97-AF65-F5344CB8AC3E}">
        <p14:creationId xmlns:p14="http://schemas.microsoft.com/office/powerpoint/2010/main" val="13854973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51</a:t>
            </a:fld>
            <a:endParaRPr lang="he-IL"/>
          </a:p>
        </p:txBody>
      </p:sp>
    </p:spTree>
    <p:extLst>
      <p:ext uri="{BB962C8B-B14F-4D97-AF65-F5344CB8AC3E}">
        <p14:creationId xmlns:p14="http://schemas.microsoft.com/office/powerpoint/2010/main" val="1716207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52</a:t>
            </a:fld>
            <a:endParaRPr lang="he-IL"/>
          </a:p>
        </p:txBody>
      </p:sp>
    </p:spTree>
    <p:extLst>
      <p:ext uri="{BB962C8B-B14F-4D97-AF65-F5344CB8AC3E}">
        <p14:creationId xmlns:p14="http://schemas.microsoft.com/office/powerpoint/2010/main" val="201131615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53</a:t>
            </a:fld>
            <a:endParaRPr lang="he-IL"/>
          </a:p>
        </p:txBody>
      </p:sp>
    </p:spTree>
    <p:extLst>
      <p:ext uri="{BB962C8B-B14F-4D97-AF65-F5344CB8AC3E}">
        <p14:creationId xmlns:p14="http://schemas.microsoft.com/office/powerpoint/2010/main" val="395512991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54</a:t>
            </a:fld>
            <a:endParaRPr lang="he-IL"/>
          </a:p>
        </p:txBody>
      </p:sp>
    </p:spTree>
    <p:extLst>
      <p:ext uri="{BB962C8B-B14F-4D97-AF65-F5344CB8AC3E}">
        <p14:creationId xmlns:p14="http://schemas.microsoft.com/office/powerpoint/2010/main" val="3284100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55</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623000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Regardless of what begets what, it stands to reason that tackling the arrhythmia in patients with AF and </a:t>
            </a:r>
            <a:r>
              <a:rPr lang="en-US" dirty="0" err="1"/>
              <a:t>HFrEF</a:t>
            </a:r>
            <a:r>
              <a:rPr lang="en-US" dirty="0"/>
              <a:t> is key to clinical and functional improvement. Whether this can be achieved by pharmacological rate or rhythm control has long been a question of debate, mainly driven by previous well-designed randomized controlled trials (RCTs) which failed to identify a significant benefit in favor of the rhythm-control strategy</a:t>
            </a:r>
          </a:p>
          <a:p>
            <a:pPr algn="l" rtl="0"/>
            <a:endParaRPr lang="en-US"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56</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035571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a:p>
            <a:pPr algn="l" rtl="0"/>
            <a:r>
              <a:rPr lang="en-US" dirty="0"/>
              <a:t>Especially amiodarone is associated with significant toxicity and adverse effects, which likely offset the expected clinical benefits of maintained sinus rhythm. Not surprisingly, the </a:t>
            </a:r>
            <a:r>
              <a:rPr lang="en-US" b="1" dirty="0"/>
              <a:t>AF-CHF</a:t>
            </a:r>
            <a:r>
              <a:rPr lang="en-US" dirty="0"/>
              <a:t> (Atrial Fibrillation and Congestive Heart Failure) trial showed no differences in all-cause mortality and worsening HF between pharmacological rate and AAD-facilitated rhythm control (amiodarone with electrical cardioversion)</a:t>
            </a: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57</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7211770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sz="1300" b="1" dirty="0"/>
              <a:t>Abstract</a:t>
            </a:r>
          </a:p>
          <a:p>
            <a:pPr algn="l" rtl="0"/>
            <a:r>
              <a:rPr lang="en-US" sz="1300" b="1" i="1" dirty="0"/>
              <a:t>Background</a:t>
            </a:r>
            <a:r>
              <a:rPr lang="en-US" sz="1300" dirty="0"/>
              <a:t> In patients with left ventricular dysfunction, atrial fibrillation and flutter (AF and </a:t>
            </a:r>
            <a:r>
              <a:rPr lang="en-US" sz="1300" dirty="0" err="1"/>
              <a:t>AFl</a:t>
            </a:r>
            <a:r>
              <a:rPr lang="en-US" sz="1300" dirty="0"/>
              <a:t>, respectively) are common arrhythmias associated with increased morbidity and mortality. The present study investigated the potential of </a:t>
            </a:r>
            <a:r>
              <a:rPr lang="en-US" sz="1300" dirty="0" err="1"/>
              <a:t>dofetilide</a:t>
            </a:r>
            <a:r>
              <a:rPr lang="en-US" sz="1300" dirty="0"/>
              <a:t> in AF-</a:t>
            </a:r>
            <a:r>
              <a:rPr lang="en-US" sz="1300" dirty="0" err="1"/>
              <a:t>AFl</a:t>
            </a:r>
            <a:r>
              <a:rPr lang="en-US" sz="1300" dirty="0"/>
              <a:t> patients with left ventricular dysfunction to restore and maintain sinus rhythm, which might reduce mortality and hospitalizations.</a:t>
            </a:r>
          </a:p>
          <a:p>
            <a:pPr algn="l" rtl="0"/>
            <a:r>
              <a:rPr lang="en-US" sz="1300" b="1" i="1" dirty="0"/>
              <a:t>Methods and Results</a:t>
            </a:r>
            <a:r>
              <a:rPr lang="en-US" sz="1300" dirty="0"/>
              <a:t> In the Danish Investigations of Arrhythmia and Mortality ON </a:t>
            </a:r>
            <a:r>
              <a:rPr lang="en-US" sz="1300" dirty="0" err="1"/>
              <a:t>Dofetilide</a:t>
            </a:r>
            <a:r>
              <a:rPr lang="en-US" sz="1300" dirty="0"/>
              <a:t> (DIAMOND) studies, 506 patients were in AF-</a:t>
            </a:r>
            <a:r>
              <a:rPr lang="en-US" sz="1300" dirty="0" err="1"/>
              <a:t>AFl</a:t>
            </a:r>
            <a:r>
              <a:rPr lang="en-US" sz="1300" dirty="0"/>
              <a:t> at baseline. Over the course of study, cardioversion occurred in 148 (59%) </a:t>
            </a:r>
            <a:r>
              <a:rPr lang="en-US" sz="1300" dirty="0" err="1"/>
              <a:t>dofetilide</a:t>
            </a:r>
            <a:r>
              <a:rPr lang="en-US" sz="1300" dirty="0"/>
              <a:t>- and 86 (34%) placebo-treated patients. In these patients, the probability of maintaining sinus rhythm for 1 year was 79% with </a:t>
            </a:r>
            <a:r>
              <a:rPr lang="en-US" sz="1300" dirty="0" err="1"/>
              <a:t>dofetilide</a:t>
            </a:r>
            <a:r>
              <a:rPr lang="en-US" sz="1300" dirty="0"/>
              <a:t> versus 42% with placebo (</a:t>
            </a:r>
            <a:r>
              <a:rPr lang="en-US" sz="1300" i="1" dirty="0"/>
              <a:t>P</a:t>
            </a:r>
            <a:r>
              <a:rPr lang="en-US" sz="1300" dirty="0"/>
              <a:t>&lt;0.001). </a:t>
            </a:r>
            <a:r>
              <a:rPr lang="en-US" sz="1300" dirty="0" err="1"/>
              <a:t>Dofetilide</a:t>
            </a:r>
            <a:r>
              <a:rPr lang="en-US" sz="1300" dirty="0"/>
              <a:t> had no effect on all-cause mortality, but restoration and maintenance of sinus rhythm was associated with significant reduction in mortality (risk ratio [RR], 0.44; 95% CI, 0.30 to 0.64; </a:t>
            </a:r>
            <a:r>
              <a:rPr lang="en-US" sz="1300" i="1" dirty="0"/>
              <a:t>P</a:t>
            </a:r>
            <a:r>
              <a:rPr lang="en-US" sz="1300" dirty="0"/>
              <a:t>&lt;0.0001). In addition, </a:t>
            </a:r>
            <a:r>
              <a:rPr lang="en-US" sz="1300" dirty="0" err="1"/>
              <a:t>dofetilide</a:t>
            </a:r>
            <a:r>
              <a:rPr lang="en-US" sz="1300" dirty="0"/>
              <a:t> therapy was associated with a significantly lower risk ratio versus placebo for either all-cause (RR, 0.70; 95% CI, 0.56 to 0.89; </a:t>
            </a:r>
            <a:r>
              <a:rPr lang="en-US" sz="1300" i="1" dirty="0"/>
              <a:t>P</a:t>
            </a:r>
            <a:r>
              <a:rPr lang="en-US" sz="1300" dirty="0"/>
              <a:t>≤0.005) or congestive heart failure (RR, 0.69; 95% CI, 0.51 to 0.93; </a:t>
            </a:r>
            <a:r>
              <a:rPr lang="en-US" sz="1300" i="1" dirty="0"/>
              <a:t>P</a:t>
            </a:r>
            <a:r>
              <a:rPr lang="en-US" sz="1300" dirty="0"/>
              <a:t>≤0.02) rehospitalization.</a:t>
            </a:r>
          </a:p>
          <a:p>
            <a:pPr algn="l" rtl="0"/>
            <a:r>
              <a:rPr lang="en-US" sz="1300" b="1" i="1" dirty="0"/>
              <a:t>Conclusions</a:t>
            </a:r>
            <a:r>
              <a:rPr lang="en-US" sz="1300" dirty="0"/>
              <a:t> </a:t>
            </a:r>
            <a:r>
              <a:rPr lang="en-US" sz="1300" dirty="0" err="1"/>
              <a:t>Dofetilide</a:t>
            </a:r>
            <a:r>
              <a:rPr lang="en-US" sz="1300" dirty="0"/>
              <a:t> is safe and increases the probability of obtaining and maintaining sinus rhythm in patients with structural heart disease. The present study suggests that restoration of sinus rhythm is associated with improved survival.</a:t>
            </a:r>
          </a:p>
          <a:p>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58</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903679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Since safety and efficacy of invasive ablation procedure has well been established, ……..</a:t>
            </a:r>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59</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90413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hallmark of TCM is partial or complete reversibility once the culprit arrhythmia is controlled.</a:t>
            </a:r>
          </a:p>
          <a:p>
            <a:pPr algn="l" rtl="0"/>
            <a:r>
              <a:rPr lang="en-US" dirty="0"/>
              <a:t>The arrhythmia can be solely causative or jointly responsible for ventricular dysfunction depending on the presence and severity of an underlying cardiomyopathy</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6</a:t>
            </a:fld>
            <a:endParaRPr lang="he-IL"/>
          </a:p>
        </p:txBody>
      </p:sp>
    </p:spTree>
    <p:extLst>
      <p:ext uri="{BB962C8B-B14F-4D97-AF65-F5344CB8AC3E}">
        <p14:creationId xmlns:p14="http://schemas.microsoft.com/office/powerpoint/2010/main" val="41067700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fontAlgn="base"/>
            <a:r>
              <a:rPr lang="en-US" sz="1300" b="1" dirty="0"/>
              <a:t>Abstract</a:t>
            </a:r>
          </a:p>
          <a:p>
            <a:pPr algn="l" rtl="0" fontAlgn="base"/>
            <a:r>
              <a:rPr lang="en-US" sz="1300" b="1" dirty="0"/>
              <a:t>Aim</a:t>
            </a:r>
            <a:r>
              <a:rPr lang="en-US" sz="1300" dirty="0"/>
              <a:t>  It is unclear if catheter ablation for atrial fibrillation (AF) affects the prognosis or merely is a symptomatic treatment. The aim is to study the association between ablation for AF, </a:t>
            </a:r>
            <a:r>
              <a:rPr lang="en-US" sz="1300" dirty="0" err="1"/>
              <a:t>ischaemic</a:t>
            </a:r>
            <a:r>
              <a:rPr lang="en-US" sz="1300" dirty="0"/>
              <a:t> stroke, and mortality. </a:t>
            </a:r>
          </a:p>
          <a:p>
            <a:pPr algn="l" rtl="0" fontAlgn="base"/>
            <a:r>
              <a:rPr lang="en-US" sz="1300" b="1" dirty="0"/>
              <a:t>Methods and results</a:t>
            </a:r>
            <a:r>
              <a:rPr lang="en-US" sz="1300" dirty="0"/>
              <a:t>  We identified all 361 913 patients with a diagnosis of AF in the Swedish Patient Register. During a 7-year period, 5176 AF ablations were performed among 4278 individuals. Patients who had undergone catheter ablation were younger (58.7 vs. 74.7 years, </a:t>
            </a:r>
            <a:r>
              <a:rPr lang="en-US" sz="1300" i="1" dirty="0"/>
              <a:t>P</a:t>
            </a:r>
            <a:r>
              <a:rPr lang="en-US" sz="1300" dirty="0"/>
              <a:t> &lt; 0.001) and healthier (mean CHA </a:t>
            </a:r>
            <a:r>
              <a:rPr lang="en-US" sz="1300" baseline="-25000" dirty="0"/>
              <a:t>2</a:t>
            </a:r>
            <a:r>
              <a:rPr lang="en-US" sz="1300" dirty="0"/>
              <a:t> DS </a:t>
            </a:r>
            <a:r>
              <a:rPr lang="en-US" sz="1300" baseline="-25000" dirty="0"/>
              <a:t>2</a:t>
            </a:r>
            <a:r>
              <a:rPr lang="en-US" sz="1300" dirty="0"/>
              <a:t> -</a:t>
            </a:r>
            <a:r>
              <a:rPr lang="en-US" sz="1300" dirty="0" err="1"/>
              <a:t>VASc</a:t>
            </a:r>
            <a:r>
              <a:rPr lang="en-US" sz="1300" dirty="0"/>
              <a:t> scores 1.5 ± 1.4 vs. 3.6 ± 1.9, </a:t>
            </a:r>
            <a:r>
              <a:rPr lang="en-US" sz="1300" i="1" dirty="0"/>
              <a:t>P</a:t>
            </a:r>
            <a:r>
              <a:rPr lang="en-US" sz="1300" dirty="0"/>
              <a:t> &lt; 0.001) than other patients with AF. Propensity score matching was used to construct two cohorts of equal size ( </a:t>
            </a:r>
            <a:r>
              <a:rPr lang="en-US" sz="1300" i="1" dirty="0"/>
              <a:t>n</a:t>
            </a:r>
            <a:r>
              <a:rPr lang="en-US" sz="1300" dirty="0"/>
              <a:t> = 2836) with similar characteristics in 51 dimensions. Mean follow-up was 4.4 ± 2.0 years (minimum 1 year). In the ablated group, 78 patients suffered </a:t>
            </a:r>
            <a:r>
              <a:rPr lang="en-US" sz="1300" dirty="0" err="1"/>
              <a:t>ischaemic</a:t>
            </a:r>
            <a:r>
              <a:rPr lang="en-US" sz="1300" dirty="0"/>
              <a:t> stroke compared with 112 in the non-ablated (annual rates 0.70 vs. 1.0%, </a:t>
            </a:r>
            <a:r>
              <a:rPr lang="en-US" sz="1300" i="1" dirty="0"/>
              <a:t>P</a:t>
            </a:r>
            <a:r>
              <a:rPr lang="en-US" sz="1300" dirty="0"/>
              <a:t> = 0.013). A total of 88 ablated and 184 non-ablated patients died (annual rates 0.77 vs. 1.62%, </a:t>
            </a:r>
            <a:r>
              <a:rPr lang="en-US" sz="1300" i="1" dirty="0"/>
              <a:t>P</a:t>
            </a:r>
            <a:r>
              <a:rPr lang="en-US" sz="1300" dirty="0"/>
              <a:t> &lt; 0.001). After multivariable adjustments, catheter ablation was associated with lower risk of </a:t>
            </a:r>
            <a:r>
              <a:rPr lang="en-US" sz="1300" dirty="0" err="1"/>
              <a:t>ischaemic</a:t>
            </a:r>
            <a:r>
              <a:rPr lang="en-US" sz="1300" dirty="0"/>
              <a:t> stroke [hazard ratio (HR) 0.69, 95% confidence interval (CI) 0.51–0.93) and with lower mortality risk (HR 0.50, 95% CI 0.37–0.62). Stroke reduction was most pronounced among patients with CHA </a:t>
            </a:r>
            <a:r>
              <a:rPr lang="en-US" sz="1300" baseline="-25000" dirty="0"/>
              <a:t>2</a:t>
            </a:r>
            <a:r>
              <a:rPr lang="en-US" sz="1300" dirty="0"/>
              <a:t> DS </a:t>
            </a:r>
            <a:r>
              <a:rPr lang="en-US" sz="1300" baseline="-25000" dirty="0"/>
              <a:t>2</a:t>
            </a:r>
            <a:r>
              <a:rPr lang="en-US" sz="1300" dirty="0"/>
              <a:t> -</a:t>
            </a:r>
            <a:r>
              <a:rPr lang="en-US" sz="1300" dirty="0" err="1"/>
              <a:t>VASc</a:t>
            </a:r>
            <a:r>
              <a:rPr lang="en-US" sz="1300" dirty="0"/>
              <a:t> score ≥2 (HR 0.39, 95% CI 0.19–0.78) and among patients without new cardioversions beyond 6 months after the ablation (HR 0.68, 95% CI 0.48–0.97). </a:t>
            </a:r>
          </a:p>
          <a:p>
            <a:pPr algn="l" rtl="0" fontAlgn="base"/>
            <a:r>
              <a:rPr lang="en-US" sz="1300" b="1" dirty="0"/>
              <a:t>Conclusion</a:t>
            </a:r>
            <a:r>
              <a:rPr lang="en-US" sz="1300" dirty="0"/>
              <a:t>  Ablation may be associated with lower incidence of </a:t>
            </a:r>
            <a:r>
              <a:rPr lang="en-US" sz="1300" dirty="0" err="1"/>
              <a:t>ischaemic</a:t>
            </a:r>
            <a:r>
              <a:rPr lang="en-US" sz="1300" dirty="0"/>
              <a:t> stroke and death in patients with AF. This beneficial finding appears more pronounced in patients with higher thromboembolic risk. </a:t>
            </a:r>
          </a:p>
          <a:p>
            <a:pPr algn="l" rtl="0"/>
            <a:endParaRPr lang="he-IL"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60</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005035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61</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3674490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62</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51673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7</a:t>
            </a:fld>
            <a:endParaRPr lang="he-IL"/>
          </a:p>
        </p:txBody>
      </p:sp>
    </p:spTree>
    <p:extLst>
      <p:ext uri="{BB962C8B-B14F-4D97-AF65-F5344CB8AC3E}">
        <p14:creationId xmlns:p14="http://schemas.microsoft.com/office/powerpoint/2010/main" val="2789365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Regardless of what begets what, it stands to reason that tackling the arrhythmia in patients with AF and </a:t>
            </a:r>
            <a:r>
              <a:rPr lang="en-US" dirty="0" err="1"/>
              <a:t>HFrEF</a:t>
            </a:r>
            <a:r>
              <a:rPr lang="en-US" dirty="0"/>
              <a:t> is key to clinical and functional improvement. Whether this can be achieved by pharmacological rate or rhythm control has long been a question of debate, mainly driven by previous well-designed randomized controlled trials (RCTs) which failed to identify a significant benefit in favor of the rhythm-control strategy</a:t>
            </a:r>
          </a:p>
          <a:p>
            <a:pPr algn="l" rtl="0"/>
            <a:endParaRPr lang="en-US" dirty="0"/>
          </a:p>
        </p:txBody>
      </p:sp>
      <p:sp>
        <p:nvSpPr>
          <p:cNvPr id="4" name="מציין מיקום של מספר שקופית 3"/>
          <p:cNvSpPr>
            <a:spLocks noGrp="1"/>
          </p:cNvSpPr>
          <p:nvPr>
            <p:ph type="sldNum" sz="quarter" idx="5"/>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403D62A4-C158-431A-8366-BA72BDF34695}" type="slidenum">
              <a:rPr kumimoji="0" lang="he-IL" sz="13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914400" rtl="1" eaLnBrk="1" fontAlgn="auto" latinLnBrk="0" hangingPunct="1">
                <a:lnSpc>
                  <a:spcPct val="100000"/>
                </a:lnSpc>
                <a:spcBef>
                  <a:spcPts val="0"/>
                </a:spcBef>
                <a:spcAft>
                  <a:spcPts val="0"/>
                </a:spcAft>
                <a:buClrTx/>
                <a:buSzTx/>
                <a:buFontTx/>
                <a:buNone/>
                <a:tabLst/>
                <a:defRPr/>
              </a:pPr>
              <a:t>8</a:t>
            </a:fld>
            <a:endParaRPr kumimoji="0" lang="he-IL" sz="13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518547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The role of AF ablation is less well defined for patients with HF. Albeit challenging to manage this patient population is potentially the one that stands to gain the most from catheter ablation in terms of morbidity and perhaps mortality. Particularly in patients who suffer from symptomatic AF on amiodarone treatment, catheter ablation remains the only reasonable choice for rhythm control</a:t>
            </a:r>
          </a:p>
          <a:p>
            <a:pPr algn="l" rtl="0"/>
            <a:endParaRPr lang="en-US" dirty="0"/>
          </a:p>
          <a:p>
            <a:pPr algn="l" rtl="0"/>
            <a:r>
              <a:rPr lang="en-US" dirty="0"/>
              <a:t>several observational and randomized studies have provided substantial evidence that AF ablation in patients with </a:t>
            </a:r>
            <a:r>
              <a:rPr lang="en-US" dirty="0" err="1"/>
              <a:t>HFrEF</a:t>
            </a:r>
            <a:r>
              <a:rPr lang="en-US" dirty="0"/>
              <a:t> results in high rates of successful sinus rhythm maintenance along with significant clinical and LV functional improvements </a:t>
            </a:r>
            <a:endParaRPr lang="he-IL" dirty="0"/>
          </a:p>
        </p:txBody>
      </p:sp>
      <p:sp>
        <p:nvSpPr>
          <p:cNvPr id="4" name="מציין מיקום של מספר שקופית 3"/>
          <p:cNvSpPr>
            <a:spLocks noGrp="1"/>
          </p:cNvSpPr>
          <p:nvPr>
            <p:ph type="sldNum" sz="quarter" idx="5"/>
          </p:nvPr>
        </p:nvSpPr>
        <p:spPr/>
        <p:txBody>
          <a:bodyPr/>
          <a:lstStyle/>
          <a:p>
            <a:fld id="{403D62A4-C158-431A-8366-BA72BDF34695}" type="slidenum">
              <a:rPr lang="he-IL" smtClean="0"/>
              <a:t>9</a:t>
            </a:fld>
            <a:endParaRPr lang="he-IL"/>
          </a:p>
        </p:txBody>
      </p:sp>
    </p:spTree>
    <p:extLst>
      <p:ext uri="{BB962C8B-B14F-4D97-AF65-F5344CB8AC3E}">
        <p14:creationId xmlns:p14="http://schemas.microsoft.com/office/powerpoint/2010/main" val="241357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267852454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11149609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9926892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22617073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42160656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40956566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6130889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23470335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183732232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262746681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C5212CD-9418-4147-9055-130BCB1904C7}" type="datetimeFigureOut">
              <a:rPr lang="he-IL" smtClean="0"/>
              <a:t>כ"ט/חשון/תש"פ</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453963C-CA20-4548-BD1C-D7CF5F0332BC}" type="slidenum">
              <a:rPr lang="he-IL" smtClean="0"/>
              <a:t>‹#›</a:t>
            </a:fld>
            <a:endParaRPr lang="he-IL"/>
          </a:p>
        </p:txBody>
      </p:sp>
    </p:spTree>
    <p:extLst>
      <p:ext uri="{BB962C8B-B14F-4D97-AF65-F5344CB8AC3E}">
        <p14:creationId xmlns:p14="http://schemas.microsoft.com/office/powerpoint/2010/main" val="32957045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tretch>
            <a:fillRect l="-3000" r="-3000"/>
          </a:stretch>
        </a:blip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C5212CD-9418-4147-9055-130BCB1904C7}" type="datetimeFigureOut">
              <a:rPr lang="he-IL" smtClean="0"/>
              <a:t>כ"ט/חשון/תש"פ</a:t>
            </a:fld>
            <a:endParaRPr lang="he-IL"/>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453963C-CA20-4548-BD1C-D7CF5F0332BC}" type="slidenum">
              <a:rPr lang="he-IL" smtClean="0"/>
              <a:t>‹#›</a:t>
            </a:fld>
            <a:endParaRPr lang="he-IL"/>
          </a:p>
        </p:txBody>
      </p:sp>
    </p:spTree>
    <p:extLst>
      <p:ext uri="{BB962C8B-B14F-4D97-AF65-F5344CB8AC3E}">
        <p14:creationId xmlns:p14="http://schemas.microsoft.com/office/powerpoint/2010/main" val="21431324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mailto:avishagl@assuta.co.i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31273" y="999895"/>
            <a:ext cx="10363200" cy="1470025"/>
          </a:xfrm>
          <a:solidFill>
            <a:schemeClr val="accent6">
              <a:lumMod val="40000"/>
              <a:lumOff val="60000"/>
            </a:schemeClr>
          </a:solidFill>
        </p:spPr>
        <p:txBody>
          <a:bodyPr/>
          <a:lstStyle/>
          <a:p>
            <a:r>
              <a:rPr lang="en-US" b="1" dirty="0">
                <a:solidFill>
                  <a:schemeClr val="accent1">
                    <a:lumMod val="75000"/>
                  </a:schemeClr>
                </a:solidFill>
              </a:rPr>
              <a:t>Atrial Fibrillation Ablation in Heart Failure</a:t>
            </a:r>
            <a:endParaRPr lang="he-IL" b="1" dirty="0">
              <a:solidFill>
                <a:schemeClr val="accent1">
                  <a:lumMod val="75000"/>
                </a:schemeClr>
              </a:solidFill>
            </a:endParaRPr>
          </a:p>
        </p:txBody>
      </p:sp>
      <p:sp>
        <p:nvSpPr>
          <p:cNvPr id="3" name="כותרת משנה 2"/>
          <p:cNvSpPr>
            <a:spLocks noGrp="1"/>
          </p:cNvSpPr>
          <p:nvPr>
            <p:ph type="subTitle" idx="1"/>
          </p:nvPr>
        </p:nvSpPr>
        <p:spPr>
          <a:xfrm>
            <a:off x="1903615" y="3079866"/>
            <a:ext cx="8534400" cy="1752600"/>
          </a:xfrm>
        </p:spPr>
        <p:txBody>
          <a:bodyPr>
            <a:normAutofit fontScale="85000" lnSpcReduction="20000"/>
          </a:bodyPr>
          <a:lstStyle/>
          <a:p>
            <a:r>
              <a:rPr lang="en-US" sz="4000" dirty="0">
                <a:solidFill>
                  <a:srgbClr val="45CD52"/>
                </a:solidFill>
              </a:rPr>
              <a:t>Avishag Laish-Farkash, MD, PhD</a:t>
            </a:r>
          </a:p>
          <a:p>
            <a:r>
              <a:rPr lang="en-US" dirty="0">
                <a:solidFill>
                  <a:srgbClr val="0070C0"/>
                </a:solidFill>
              </a:rPr>
              <a:t>Director, EP and Pacing Unit, </a:t>
            </a:r>
          </a:p>
          <a:p>
            <a:r>
              <a:rPr lang="en-US" dirty="0" err="1">
                <a:solidFill>
                  <a:srgbClr val="0070C0"/>
                </a:solidFill>
              </a:rPr>
              <a:t>Assuta</a:t>
            </a:r>
            <a:r>
              <a:rPr lang="en-US" dirty="0">
                <a:solidFill>
                  <a:srgbClr val="0070C0"/>
                </a:solidFill>
              </a:rPr>
              <a:t> Ashdod University MC</a:t>
            </a:r>
          </a:p>
          <a:p>
            <a:r>
              <a:rPr lang="en-US" dirty="0">
                <a:solidFill>
                  <a:srgbClr val="0070C0"/>
                </a:solidFill>
              </a:rPr>
              <a:t>Ben-Gurion University of the Negev</a:t>
            </a:r>
            <a:endParaRPr lang="he-IL" dirty="0">
              <a:solidFill>
                <a:srgbClr val="0070C0"/>
              </a:solidFill>
            </a:endParaRPr>
          </a:p>
          <a:p>
            <a:endParaRPr lang="he-IL" dirty="0"/>
          </a:p>
        </p:txBody>
      </p:sp>
    </p:spTree>
    <p:extLst>
      <p:ext uri="{BB962C8B-B14F-4D97-AF65-F5344CB8AC3E}">
        <p14:creationId xmlns:p14="http://schemas.microsoft.com/office/powerpoint/2010/main" val="393204628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410439-7233-4BC4-B19C-7FB9F6CF2D4D}"/>
              </a:ext>
            </a:extLst>
          </p:cNvPr>
          <p:cNvSpPr>
            <a:spLocks noGrp="1"/>
          </p:cNvSpPr>
          <p:nvPr>
            <p:ph type="title"/>
          </p:nvPr>
        </p:nvSpPr>
        <p:spPr>
          <a:xfrm>
            <a:off x="609600" y="133596"/>
            <a:ext cx="10972800" cy="1143000"/>
          </a:xfrm>
          <a:solidFill>
            <a:srgbClr val="FFC000"/>
          </a:solidFill>
        </p:spPr>
        <p:txBody>
          <a:bodyPr>
            <a:normAutofit fontScale="90000"/>
          </a:bodyPr>
          <a:lstStyle/>
          <a:p>
            <a:pPr rtl="0"/>
            <a:r>
              <a:rPr lang="en-US" b="1" dirty="0">
                <a:solidFill>
                  <a:schemeClr val="accent1">
                    <a:lumMod val="75000"/>
                  </a:schemeClr>
                </a:solidFill>
              </a:rPr>
              <a:t>Randomized trial support for AF ablation in pts with HF and reduced EF</a:t>
            </a:r>
            <a:endParaRPr lang="he-IL" b="1" dirty="0">
              <a:solidFill>
                <a:schemeClr val="accent1">
                  <a:lumMod val="75000"/>
                </a:schemeClr>
              </a:solidFill>
            </a:endParaRPr>
          </a:p>
        </p:txBody>
      </p:sp>
      <p:pic>
        <p:nvPicPr>
          <p:cNvPr id="15" name="תמונה 14">
            <a:extLst>
              <a:ext uri="{FF2B5EF4-FFF2-40B4-BE49-F238E27FC236}">
                <a16:creationId xmlns:a16="http://schemas.microsoft.com/office/drawing/2014/main" id="{A80AF043-68C2-4215-B6AC-F50BFF48731C}"/>
              </a:ext>
            </a:extLst>
          </p:cNvPr>
          <p:cNvPicPr>
            <a:picLocks noChangeAspect="1"/>
          </p:cNvPicPr>
          <p:nvPr/>
        </p:nvPicPr>
        <p:blipFill>
          <a:blip r:embed="rId3"/>
          <a:stretch>
            <a:fillRect/>
          </a:stretch>
        </p:blipFill>
        <p:spPr>
          <a:xfrm>
            <a:off x="2021821" y="1276596"/>
            <a:ext cx="8524875" cy="5476875"/>
          </a:xfrm>
          <a:prstGeom prst="rect">
            <a:avLst/>
          </a:prstGeom>
          <a:ln>
            <a:solidFill>
              <a:schemeClr val="tx1"/>
            </a:solidFill>
          </a:ln>
        </p:spPr>
      </p:pic>
      <p:sp>
        <p:nvSpPr>
          <p:cNvPr id="16" name="מלבן 15">
            <a:extLst>
              <a:ext uri="{FF2B5EF4-FFF2-40B4-BE49-F238E27FC236}">
                <a16:creationId xmlns:a16="http://schemas.microsoft.com/office/drawing/2014/main" id="{1D4E8A31-B4FF-4E03-9154-242FDCCF6BB7}"/>
              </a:ext>
            </a:extLst>
          </p:cNvPr>
          <p:cNvSpPr/>
          <p:nvPr/>
        </p:nvSpPr>
        <p:spPr>
          <a:xfrm>
            <a:off x="2021821" y="1656073"/>
            <a:ext cx="1048870" cy="24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a:extLst>
              <a:ext uri="{FF2B5EF4-FFF2-40B4-BE49-F238E27FC236}">
                <a16:creationId xmlns:a16="http://schemas.microsoft.com/office/drawing/2014/main" id="{2D42E064-D108-435A-BC49-DA7BC27D84EF}"/>
              </a:ext>
            </a:extLst>
          </p:cNvPr>
          <p:cNvSpPr/>
          <p:nvPr/>
        </p:nvSpPr>
        <p:spPr>
          <a:xfrm>
            <a:off x="2043953" y="2255470"/>
            <a:ext cx="1026738" cy="3801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a:extLst>
              <a:ext uri="{FF2B5EF4-FFF2-40B4-BE49-F238E27FC236}">
                <a16:creationId xmlns:a16="http://schemas.microsoft.com/office/drawing/2014/main" id="{B1BFAFFA-362A-48A5-8792-6834D03AC997}"/>
              </a:ext>
            </a:extLst>
          </p:cNvPr>
          <p:cNvSpPr/>
          <p:nvPr/>
        </p:nvSpPr>
        <p:spPr>
          <a:xfrm>
            <a:off x="2021821" y="2868791"/>
            <a:ext cx="1048870" cy="24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a:extLst>
              <a:ext uri="{FF2B5EF4-FFF2-40B4-BE49-F238E27FC236}">
                <a16:creationId xmlns:a16="http://schemas.microsoft.com/office/drawing/2014/main" id="{238597F5-0283-47A8-9067-3AD5BDDDE486}"/>
              </a:ext>
            </a:extLst>
          </p:cNvPr>
          <p:cNvSpPr/>
          <p:nvPr/>
        </p:nvSpPr>
        <p:spPr>
          <a:xfrm>
            <a:off x="2043953" y="3611339"/>
            <a:ext cx="1048870" cy="24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לבן 20">
            <a:extLst>
              <a:ext uri="{FF2B5EF4-FFF2-40B4-BE49-F238E27FC236}">
                <a16:creationId xmlns:a16="http://schemas.microsoft.com/office/drawing/2014/main" id="{84942155-9FB3-4AB0-A01B-19B46E611231}"/>
              </a:ext>
            </a:extLst>
          </p:cNvPr>
          <p:cNvSpPr/>
          <p:nvPr/>
        </p:nvSpPr>
        <p:spPr>
          <a:xfrm>
            <a:off x="2021821" y="4232864"/>
            <a:ext cx="1048870" cy="24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מלבן 21">
            <a:extLst>
              <a:ext uri="{FF2B5EF4-FFF2-40B4-BE49-F238E27FC236}">
                <a16:creationId xmlns:a16="http://schemas.microsoft.com/office/drawing/2014/main" id="{4FFC0DAB-9E00-454B-8461-F7035FD6FC82}"/>
              </a:ext>
            </a:extLst>
          </p:cNvPr>
          <p:cNvSpPr/>
          <p:nvPr/>
        </p:nvSpPr>
        <p:spPr>
          <a:xfrm>
            <a:off x="2048715" y="4975412"/>
            <a:ext cx="1048870" cy="24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a:extLst>
              <a:ext uri="{FF2B5EF4-FFF2-40B4-BE49-F238E27FC236}">
                <a16:creationId xmlns:a16="http://schemas.microsoft.com/office/drawing/2014/main" id="{E0B9E045-EF06-4805-B032-B83BE28405B9}"/>
              </a:ext>
            </a:extLst>
          </p:cNvPr>
          <p:cNvSpPr/>
          <p:nvPr/>
        </p:nvSpPr>
        <p:spPr>
          <a:xfrm>
            <a:off x="2048715" y="5746376"/>
            <a:ext cx="1048870" cy="2420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0018159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1AA2B-C924-4F24-8586-364B8F9B0BC7}"/>
              </a:ext>
            </a:extLst>
          </p:cNvPr>
          <p:cNvSpPr>
            <a:spLocks noGrp="1"/>
          </p:cNvSpPr>
          <p:nvPr>
            <p:ph type="title"/>
          </p:nvPr>
        </p:nvSpPr>
        <p:spPr>
          <a:xfrm>
            <a:off x="218662" y="429884"/>
            <a:ext cx="8744586" cy="1143000"/>
          </a:xfrm>
        </p:spPr>
        <p:txBody>
          <a:bodyPr>
            <a:noAutofit/>
          </a:bodyPr>
          <a:lstStyle/>
          <a:p>
            <a:r>
              <a:rPr lang="en-US" sz="3200" dirty="0">
                <a:solidFill>
                  <a:schemeClr val="accent2"/>
                </a:solidFill>
              </a:rPr>
              <a:t>The </a:t>
            </a:r>
            <a:r>
              <a:rPr lang="en-US" sz="3200" b="1" dirty="0">
                <a:solidFill>
                  <a:schemeClr val="accent2"/>
                </a:solidFill>
              </a:rPr>
              <a:t>PABA-CHF</a:t>
            </a:r>
            <a:r>
              <a:rPr lang="en-US" sz="3200" dirty="0">
                <a:solidFill>
                  <a:schemeClr val="accent2"/>
                </a:solidFill>
              </a:rPr>
              <a:t> (Pulmonary Vein Antrum Isolation vs. AV Node Ablation with Bi-Ventricular Pacing for Congestive Heart Failure) trial </a:t>
            </a:r>
            <a:endParaRPr lang="he-IL" sz="3200" dirty="0">
              <a:solidFill>
                <a:schemeClr val="accent2"/>
              </a:solidFill>
            </a:endParaRPr>
          </a:p>
        </p:txBody>
      </p:sp>
      <p:sp>
        <p:nvSpPr>
          <p:cNvPr id="3" name="מציין מיקום תוכן 2">
            <a:extLst>
              <a:ext uri="{FF2B5EF4-FFF2-40B4-BE49-F238E27FC236}">
                <a16:creationId xmlns:a16="http://schemas.microsoft.com/office/drawing/2014/main" id="{BE815120-88C9-4528-8CCC-64ECF4CE5C0C}"/>
              </a:ext>
            </a:extLst>
          </p:cNvPr>
          <p:cNvSpPr>
            <a:spLocks noGrp="1"/>
          </p:cNvSpPr>
          <p:nvPr>
            <p:ph idx="1"/>
          </p:nvPr>
        </p:nvSpPr>
        <p:spPr>
          <a:xfrm>
            <a:off x="504508" y="1859281"/>
            <a:ext cx="8172893" cy="4525963"/>
          </a:xfrm>
        </p:spPr>
        <p:txBody>
          <a:bodyPr>
            <a:normAutofit fontScale="85000" lnSpcReduction="20000"/>
          </a:bodyPr>
          <a:lstStyle/>
          <a:p>
            <a:pPr algn="l" rtl="0"/>
            <a:r>
              <a:rPr lang="en-US" dirty="0"/>
              <a:t>Showed that catheter ablation resulted in </a:t>
            </a:r>
            <a:r>
              <a:rPr lang="en-US" dirty="0">
                <a:solidFill>
                  <a:srgbClr val="FF0000"/>
                </a:solidFill>
              </a:rPr>
              <a:t>88% AF-free survival (71% off AADs) and absolute increase in LVEF </a:t>
            </a:r>
            <a:r>
              <a:rPr lang="en-US" dirty="0"/>
              <a:t>by 8% at 6 months of follow-up compared with no relevant change in LVEF (−1%) in the pace-and-ablate group (</a:t>
            </a:r>
            <a:r>
              <a:rPr lang="en-US" i="1" dirty="0"/>
              <a:t>P </a:t>
            </a:r>
            <a:r>
              <a:rPr lang="en-US" dirty="0"/>
              <a:t>&lt;</a:t>
            </a:r>
            <a:r>
              <a:rPr lang="en-US" i="1" dirty="0"/>
              <a:t> </a:t>
            </a:r>
            <a:r>
              <a:rPr lang="en-US" dirty="0"/>
              <a:t>0.001)</a:t>
            </a:r>
          </a:p>
          <a:p>
            <a:pPr algn="l" rtl="0"/>
            <a:endParaRPr lang="he-IL" dirty="0"/>
          </a:p>
          <a:p>
            <a:pPr algn="l" rtl="0"/>
            <a:r>
              <a:rPr lang="en-US" dirty="0">
                <a:solidFill>
                  <a:srgbClr val="FF0000"/>
                </a:solidFill>
              </a:rPr>
              <a:t>Functional capacity and QOL significantly improved </a:t>
            </a:r>
            <a:r>
              <a:rPr lang="en-US" dirty="0"/>
              <a:t>in patients randomized to AF ablation </a:t>
            </a:r>
          </a:p>
          <a:p>
            <a:pPr marL="0" indent="0" algn="l" rtl="0">
              <a:buNone/>
            </a:pPr>
            <a:endParaRPr lang="he-IL" dirty="0"/>
          </a:p>
          <a:p>
            <a:pPr algn="l" rtl="0"/>
            <a:r>
              <a:rPr lang="en-US" i="1" dirty="0"/>
              <a:t>Limitations: </a:t>
            </a:r>
            <a:r>
              <a:rPr lang="en-US" dirty="0"/>
              <a:t>relatively small number of patients (n=81), short follow-up (6 </a:t>
            </a:r>
            <a:r>
              <a:rPr lang="en-US" dirty="0" err="1"/>
              <a:t>mo</a:t>
            </a:r>
            <a:r>
              <a:rPr lang="en-US" dirty="0"/>
              <a:t>), and high probability of substantial selection bias</a:t>
            </a:r>
            <a:endParaRPr lang="he-IL" dirty="0"/>
          </a:p>
        </p:txBody>
      </p:sp>
      <p:sp>
        <p:nvSpPr>
          <p:cNvPr id="4" name="תיבת טקסט 3">
            <a:extLst>
              <a:ext uri="{FF2B5EF4-FFF2-40B4-BE49-F238E27FC236}">
                <a16:creationId xmlns:a16="http://schemas.microsoft.com/office/drawing/2014/main" id="{9395CF53-91A2-42A5-8374-E6B938DFF566}"/>
              </a:ext>
            </a:extLst>
          </p:cNvPr>
          <p:cNvSpPr txBox="1"/>
          <p:nvPr/>
        </p:nvSpPr>
        <p:spPr>
          <a:xfrm>
            <a:off x="4428692" y="6417876"/>
            <a:ext cx="5049078" cy="646331"/>
          </a:xfrm>
          <a:prstGeom prst="rect">
            <a:avLst/>
          </a:prstGeom>
          <a:noFill/>
        </p:spPr>
        <p:txBody>
          <a:bodyPr wrap="square" rtlCol="1">
            <a:spAutoFit/>
          </a:bodyPr>
          <a:lstStyle/>
          <a:p>
            <a:pPr algn="l" rtl="0" fontAlgn="base"/>
            <a:r>
              <a:rPr lang="en-US" i="1" dirty="0"/>
              <a:t>Khan MN et al. N </a:t>
            </a:r>
            <a:r>
              <a:rPr lang="en-US" i="1" dirty="0" err="1"/>
              <a:t>Engl</a:t>
            </a:r>
            <a:r>
              <a:rPr lang="en-US" i="1" dirty="0"/>
              <a:t> J Med 2008;359:1778–85</a:t>
            </a:r>
          </a:p>
          <a:p>
            <a:pPr algn="just" rtl="0"/>
            <a:endParaRPr lang="he-IL" i="1" dirty="0"/>
          </a:p>
        </p:txBody>
      </p:sp>
      <p:pic>
        <p:nvPicPr>
          <p:cNvPr id="5" name="תמונה 4">
            <a:extLst>
              <a:ext uri="{FF2B5EF4-FFF2-40B4-BE49-F238E27FC236}">
                <a16:creationId xmlns:a16="http://schemas.microsoft.com/office/drawing/2014/main" id="{9AC68B96-3BAB-402E-970B-43ED7332C94C}"/>
              </a:ext>
            </a:extLst>
          </p:cNvPr>
          <p:cNvPicPr>
            <a:picLocks noChangeAspect="1"/>
          </p:cNvPicPr>
          <p:nvPr/>
        </p:nvPicPr>
        <p:blipFill>
          <a:blip r:embed="rId3"/>
          <a:stretch>
            <a:fillRect/>
          </a:stretch>
        </p:blipFill>
        <p:spPr>
          <a:xfrm>
            <a:off x="9077739" y="249130"/>
            <a:ext cx="2990214" cy="6491912"/>
          </a:xfrm>
          <a:prstGeom prst="rect">
            <a:avLst/>
          </a:prstGeom>
          <a:ln>
            <a:solidFill>
              <a:schemeClr val="tx1"/>
            </a:solidFill>
          </a:ln>
        </p:spPr>
      </p:pic>
    </p:spTree>
    <p:extLst>
      <p:ext uri="{BB962C8B-B14F-4D97-AF65-F5344CB8AC3E}">
        <p14:creationId xmlns:p14="http://schemas.microsoft.com/office/powerpoint/2010/main" val="31281179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1AA2B-C924-4F24-8586-364B8F9B0BC7}"/>
              </a:ext>
            </a:extLst>
          </p:cNvPr>
          <p:cNvSpPr>
            <a:spLocks noGrp="1"/>
          </p:cNvSpPr>
          <p:nvPr>
            <p:ph type="title"/>
          </p:nvPr>
        </p:nvSpPr>
        <p:spPr>
          <a:xfrm>
            <a:off x="191386" y="116958"/>
            <a:ext cx="11768701" cy="2266815"/>
          </a:xfrm>
        </p:spPr>
        <p:txBody>
          <a:bodyPr>
            <a:noAutofit/>
          </a:bodyPr>
          <a:lstStyle/>
          <a:p>
            <a:pPr rtl="0"/>
            <a:r>
              <a:rPr lang="en-US" sz="3000" b="1" dirty="0">
                <a:solidFill>
                  <a:schemeClr val="accent2"/>
                </a:solidFill>
              </a:rPr>
              <a:t>ARC-HF</a:t>
            </a:r>
            <a:r>
              <a:rPr lang="en-US" sz="3000" dirty="0">
                <a:solidFill>
                  <a:schemeClr val="accent2"/>
                </a:solidFill>
              </a:rPr>
              <a:t> (A Randomized Trial to Assess Catheter Ablation vs. Rate-Control in the Management of Persistent Atrial Fibrillation in Chronic Heart Failure)</a:t>
            </a:r>
            <a:br>
              <a:rPr lang="en-US" sz="3000" dirty="0">
                <a:solidFill>
                  <a:schemeClr val="accent2"/>
                </a:solidFill>
              </a:rPr>
            </a:br>
            <a:r>
              <a:rPr lang="en-US" sz="3000" b="1" dirty="0">
                <a:solidFill>
                  <a:schemeClr val="accent2"/>
                </a:solidFill>
              </a:rPr>
              <a:t>CAMTAF</a:t>
            </a:r>
            <a:r>
              <a:rPr lang="en-US" sz="3000" dirty="0">
                <a:solidFill>
                  <a:schemeClr val="accent2"/>
                </a:solidFill>
              </a:rPr>
              <a:t> (Catheter Ablation vs. Medical Treatment of Atrial Fibrillation in Heart Failure)</a:t>
            </a:r>
            <a:endParaRPr lang="he-IL" sz="3000" dirty="0">
              <a:solidFill>
                <a:schemeClr val="accent2"/>
              </a:solidFill>
            </a:endParaRPr>
          </a:p>
        </p:txBody>
      </p:sp>
      <p:sp>
        <p:nvSpPr>
          <p:cNvPr id="3" name="מציין מיקום תוכן 2">
            <a:extLst>
              <a:ext uri="{FF2B5EF4-FFF2-40B4-BE49-F238E27FC236}">
                <a16:creationId xmlns:a16="http://schemas.microsoft.com/office/drawing/2014/main" id="{BE815120-88C9-4528-8CCC-64ECF4CE5C0C}"/>
              </a:ext>
            </a:extLst>
          </p:cNvPr>
          <p:cNvSpPr>
            <a:spLocks noGrp="1"/>
          </p:cNvSpPr>
          <p:nvPr>
            <p:ph idx="1"/>
          </p:nvPr>
        </p:nvSpPr>
        <p:spPr>
          <a:xfrm>
            <a:off x="568187" y="2220558"/>
            <a:ext cx="11055626" cy="2015936"/>
          </a:xfrm>
        </p:spPr>
        <p:txBody>
          <a:bodyPr>
            <a:normAutofit/>
          </a:bodyPr>
          <a:lstStyle/>
          <a:p>
            <a:pPr algn="l" rtl="0"/>
            <a:r>
              <a:rPr lang="en-US" sz="2600" dirty="0"/>
              <a:t>prospectively compared ablation-based rhythm control with pharmacological rate control in patients with persistent AF and LV dysfunction</a:t>
            </a:r>
          </a:p>
          <a:p>
            <a:pPr algn="l" rtl="0"/>
            <a:r>
              <a:rPr lang="en-US" sz="2600" dirty="0">
                <a:solidFill>
                  <a:srgbClr val="FF0000"/>
                </a:solidFill>
              </a:rPr>
              <a:t>The two studies demonstrated &gt;80% AF-free survival off AADs and significant increase in exercise capacity and QOL in the ablation group at 6–12 months </a:t>
            </a:r>
          </a:p>
          <a:p>
            <a:pPr marL="0" indent="0" algn="l" rtl="0">
              <a:buNone/>
            </a:pPr>
            <a:endParaRPr lang="en-US" sz="2600" dirty="0"/>
          </a:p>
        </p:txBody>
      </p:sp>
      <p:sp>
        <p:nvSpPr>
          <p:cNvPr id="4" name="תיבת טקסט 3">
            <a:extLst>
              <a:ext uri="{FF2B5EF4-FFF2-40B4-BE49-F238E27FC236}">
                <a16:creationId xmlns:a16="http://schemas.microsoft.com/office/drawing/2014/main" id="{9395CF53-91A2-42A5-8374-E6B938DFF566}"/>
              </a:ext>
            </a:extLst>
          </p:cNvPr>
          <p:cNvSpPr txBox="1"/>
          <p:nvPr/>
        </p:nvSpPr>
        <p:spPr>
          <a:xfrm>
            <a:off x="3062180" y="6343212"/>
            <a:ext cx="6216502" cy="584775"/>
          </a:xfrm>
          <a:prstGeom prst="rect">
            <a:avLst/>
          </a:prstGeom>
          <a:noFill/>
        </p:spPr>
        <p:txBody>
          <a:bodyPr wrap="square" rtlCol="1">
            <a:spAutoFit/>
          </a:bodyPr>
          <a:lstStyle/>
          <a:p>
            <a:pPr algn="l" rtl="0" fontAlgn="base"/>
            <a:r>
              <a:rPr lang="en-US" sz="1600" i="1" dirty="0"/>
              <a:t>Jones DG et al.  ARC-HF, J Am Coll </a:t>
            </a:r>
            <a:r>
              <a:rPr lang="en-US" sz="1600" i="1" dirty="0" err="1"/>
              <a:t>Cardiol</a:t>
            </a:r>
            <a:r>
              <a:rPr lang="en-US" sz="1600" i="1" dirty="0"/>
              <a:t> 2013 ;61:1894–1903</a:t>
            </a:r>
          </a:p>
          <a:p>
            <a:pPr algn="l" rtl="0" fontAlgn="base"/>
            <a:r>
              <a:rPr lang="en-US" sz="1600" i="1" dirty="0"/>
              <a:t>Hunter RJ  et al. CAMTAF, Circ AE 2014;7:31–38</a:t>
            </a:r>
          </a:p>
        </p:txBody>
      </p:sp>
      <p:pic>
        <p:nvPicPr>
          <p:cNvPr id="5" name="תמונה 4">
            <a:extLst>
              <a:ext uri="{FF2B5EF4-FFF2-40B4-BE49-F238E27FC236}">
                <a16:creationId xmlns:a16="http://schemas.microsoft.com/office/drawing/2014/main" id="{0C0973BB-EB94-42C4-8EF0-F2101FD6B49D}"/>
              </a:ext>
            </a:extLst>
          </p:cNvPr>
          <p:cNvPicPr>
            <a:picLocks noChangeAspect="1"/>
          </p:cNvPicPr>
          <p:nvPr/>
        </p:nvPicPr>
        <p:blipFill>
          <a:blip r:embed="rId3"/>
          <a:stretch>
            <a:fillRect/>
          </a:stretch>
        </p:blipFill>
        <p:spPr>
          <a:xfrm>
            <a:off x="8367823" y="4141452"/>
            <a:ext cx="3824177" cy="2296803"/>
          </a:xfrm>
          <a:prstGeom prst="rect">
            <a:avLst/>
          </a:prstGeom>
          <a:ln>
            <a:solidFill>
              <a:schemeClr val="tx1"/>
            </a:solidFill>
          </a:ln>
        </p:spPr>
      </p:pic>
      <p:sp>
        <p:nvSpPr>
          <p:cNvPr id="6" name="תיבת טקסט 5">
            <a:extLst>
              <a:ext uri="{FF2B5EF4-FFF2-40B4-BE49-F238E27FC236}">
                <a16:creationId xmlns:a16="http://schemas.microsoft.com/office/drawing/2014/main" id="{ED1C0583-EF65-4AC3-93BB-BAB4A04B106C}"/>
              </a:ext>
            </a:extLst>
          </p:cNvPr>
          <p:cNvSpPr txBox="1"/>
          <p:nvPr/>
        </p:nvSpPr>
        <p:spPr>
          <a:xfrm>
            <a:off x="568187" y="4064425"/>
            <a:ext cx="7997682" cy="2015936"/>
          </a:xfrm>
          <a:prstGeom prst="rect">
            <a:avLst/>
          </a:prstGeom>
          <a:noFill/>
        </p:spPr>
        <p:txBody>
          <a:bodyPr wrap="square" rtlCol="1">
            <a:spAutoFit/>
          </a:bodyPr>
          <a:lstStyle/>
          <a:p>
            <a:pPr marL="342900" indent="-342900" algn="l" rtl="0">
              <a:buFont typeface="Arial" panose="020B0604020202020204" pitchFamily="34" charset="0"/>
              <a:buChar char="•"/>
            </a:pPr>
            <a:r>
              <a:rPr lang="en-US" sz="2500" dirty="0"/>
              <a:t>While the ARC-HF trial reported a trend towards LVEF improvement (+11% vs. +5%;</a:t>
            </a:r>
            <a:r>
              <a:rPr lang="en-US" sz="2500" i="1" dirty="0"/>
              <a:t>P </a:t>
            </a:r>
            <a:r>
              <a:rPr lang="en-US" sz="2500" dirty="0"/>
              <a:t>=</a:t>
            </a:r>
            <a:r>
              <a:rPr lang="en-US" sz="2500" i="1" dirty="0"/>
              <a:t> </a:t>
            </a:r>
            <a:r>
              <a:rPr lang="en-US" sz="2500" dirty="0"/>
              <a:t>0.055), the CAMTAF trial showed a </a:t>
            </a:r>
            <a:r>
              <a:rPr lang="en-US" sz="2500" dirty="0">
                <a:solidFill>
                  <a:srgbClr val="FF0000"/>
                </a:solidFill>
              </a:rPr>
              <a:t>significant increase in LVEF </a:t>
            </a:r>
            <a:r>
              <a:rPr lang="en-US" sz="2500" dirty="0"/>
              <a:t>(+8% vs. −3%; </a:t>
            </a:r>
            <a:r>
              <a:rPr lang="en-US" sz="2500" i="1" dirty="0"/>
              <a:t>P </a:t>
            </a:r>
            <a:r>
              <a:rPr lang="en-US" sz="2500" dirty="0"/>
              <a:t>&lt;</a:t>
            </a:r>
            <a:r>
              <a:rPr lang="en-US" sz="2500" i="1" dirty="0"/>
              <a:t> </a:t>
            </a:r>
            <a:r>
              <a:rPr lang="en-US" sz="2500" dirty="0"/>
              <a:t>0.001) in the ablation group</a:t>
            </a:r>
            <a:endParaRPr lang="he-IL" sz="2500" dirty="0"/>
          </a:p>
          <a:p>
            <a:pPr marL="342900" indent="-342900" algn="l" rtl="0">
              <a:buFont typeface="Arial" panose="020B0604020202020204" pitchFamily="34" charset="0"/>
              <a:buChar char="•"/>
            </a:pPr>
            <a:endParaRPr lang="he-IL" sz="2500" dirty="0"/>
          </a:p>
        </p:txBody>
      </p:sp>
    </p:spTree>
    <p:extLst>
      <p:ext uri="{BB962C8B-B14F-4D97-AF65-F5344CB8AC3E}">
        <p14:creationId xmlns:p14="http://schemas.microsoft.com/office/powerpoint/2010/main" val="40531710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1AA2B-C924-4F24-8586-364B8F9B0BC7}"/>
              </a:ext>
            </a:extLst>
          </p:cNvPr>
          <p:cNvSpPr>
            <a:spLocks noGrp="1"/>
          </p:cNvSpPr>
          <p:nvPr>
            <p:ph type="title"/>
          </p:nvPr>
        </p:nvSpPr>
        <p:spPr>
          <a:xfrm>
            <a:off x="218661" y="274638"/>
            <a:ext cx="11738113" cy="1143000"/>
          </a:xfrm>
        </p:spPr>
        <p:txBody>
          <a:bodyPr>
            <a:noAutofit/>
          </a:bodyPr>
          <a:lstStyle/>
          <a:p>
            <a:r>
              <a:rPr lang="en-US" sz="3200" b="1" dirty="0">
                <a:solidFill>
                  <a:schemeClr val="accent2"/>
                </a:solidFill>
              </a:rPr>
              <a:t>CAMERA-MRI </a:t>
            </a:r>
            <a:r>
              <a:rPr lang="en-US" sz="3200" dirty="0">
                <a:solidFill>
                  <a:schemeClr val="accent2"/>
                </a:solidFill>
              </a:rPr>
              <a:t>(Catheter Ablation vs. Medical Rate Control in Atrial Fibrillation and Systolic Dysfunction) trial</a:t>
            </a:r>
            <a:endParaRPr lang="he-IL" sz="3200" dirty="0">
              <a:solidFill>
                <a:schemeClr val="accent2"/>
              </a:solidFill>
            </a:endParaRPr>
          </a:p>
        </p:txBody>
      </p:sp>
      <p:sp>
        <p:nvSpPr>
          <p:cNvPr id="3" name="מציין מיקום תוכן 2">
            <a:extLst>
              <a:ext uri="{FF2B5EF4-FFF2-40B4-BE49-F238E27FC236}">
                <a16:creationId xmlns:a16="http://schemas.microsoft.com/office/drawing/2014/main" id="{BE815120-88C9-4528-8CCC-64ECF4CE5C0C}"/>
              </a:ext>
            </a:extLst>
          </p:cNvPr>
          <p:cNvSpPr>
            <a:spLocks noGrp="1"/>
          </p:cNvSpPr>
          <p:nvPr>
            <p:ph idx="1"/>
          </p:nvPr>
        </p:nvSpPr>
        <p:spPr>
          <a:xfrm>
            <a:off x="235226" y="1232972"/>
            <a:ext cx="7112631" cy="5260421"/>
          </a:xfrm>
        </p:spPr>
        <p:txBody>
          <a:bodyPr>
            <a:noAutofit/>
          </a:bodyPr>
          <a:lstStyle/>
          <a:p>
            <a:pPr algn="l" rtl="0"/>
            <a:r>
              <a:rPr lang="en-US" sz="2800" dirty="0"/>
              <a:t>(n=68) Ablation-based rhythm control (posterior box isolation) in persistent AF results in a significant improvement in LVEF and LVEF normalization ≥50% (58% vs. 9%, </a:t>
            </a:r>
            <a:r>
              <a:rPr lang="en-US" sz="2800" i="1" dirty="0"/>
              <a:t>P </a:t>
            </a:r>
            <a:r>
              <a:rPr lang="en-US" sz="2800" dirty="0"/>
              <a:t>=</a:t>
            </a:r>
            <a:r>
              <a:rPr lang="en-US" sz="2800" i="1" dirty="0"/>
              <a:t> </a:t>
            </a:r>
            <a:r>
              <a:rPr lang="en-US" sz="2800" dirty="0"/>
              <a:t>0.0002), particularly in the absence of ventricular LGE on pre-procedural cardiac MRI</a:t>
            </a:r>
          </a:p>
          <a:p>
            <a:pPr algn="l" rtl="0"/>
            <a:r>
              <a:rPr lang="en-US" sz="2800" dirty="0">
                <a:solidFill>
                  <a:srgbClr val="FF0000"/>
                </a:solidFill>
              </a:rPr>
              <a:t>In the ablation group, the absence of LGE predicted greater improvements in LVEF and higher rates of LVEF normalization </a:t>
            </a:r>
            <a:r>
              <a:rPr lang="en-US" sz="2800" dirty="0"/>
              <a:t>at 6 months [73% vs. 29%; mean difference 44.2% (95% CI 10.7–66.1%); </a:t>
            </a:r>
            <a:r>
              <a:rPr lang="en-US" sz="2800" i="1" dirty="0"/>
              <a:t>P </a:t>
            </a:r>
            <a:r>
              <a:rPr lang="en-US" sz="2800" dirty="0"/>
              <a:t>=</a:t>
            </a:r>
            <a:r>
              <a:rPr lang="en-US" sz="2800" i="1" dirty="0"/>
              <a:t> </a:t>
            </a:r>
            <a:r>
              <a:rPr lang="en-US" sz="2800" dirty="0"/>
              <a:t>0.0093]</a:t>
            </a:r>
          </a:p>
        </p:txBody>
      </p:sp>
      <p:sp>
        <p:nvSpPr>
          <p:cNvPr id="4" name="תיבת טקסט 3">
            <a:extLst>
              <a:ext uri="{FF2B5EF4-FFF2-40B4-BE49-F238E27FC236}">
                <a16:creationId xmlns:a16="http://schemas.microsoft.com/office/drawing/2014/main" id="{9395CF53-91A2-42A5-8374-E6B938DFF566}"/>
              </a:ext>
            </a:extLst>
          </p:cNvPr>
          <p:cNvSpPr txBox="1"/>
          <p:nvPr/>
        </p:nvSpPr>
        <p:spPr>
          <a:xfrm>
            <a:off x="6778487" y="6308727"/>
            <a:ext cx="5049078" cy="369332"/>
          </a:xfrm>
          <a:prstGeom prst="rect">
            <a:avLst/>
          </a:prstGeom>
          <a:noFill/>
        </p:spPr>
        <p:txBody>
          <a:bodyPr wrap="square" rtlCol="1">
            <a:spAutoFit/>
          </a:bodyPr>
          <a:lstStyle/>
          <a:p>
            <a:pPr algn="l" rtl="0" fontAlgn="base"/>
            <a:r>
              <a:rPr lang="en-US" i="1" dirty="0"/>
              <a:t>Prabhu S et al. J Am Coll </a:t>
            </a:r>
            <a:r>
              <a:rPr lang="en-US" i="1" dirty="0" err="1"/>
              <a:t>Cardiol</a:t>
            </a:r>
            <a:r>
              <a:rPr lang="en-US" i="1" dirty="0"/>
              <a:t>  2017;70:1949-1961</a:t>
            </a:r>
            <a:endParaRPr lang="he-IL" i="1" dirty="0"/>
          </a:p>
        </p:txBody>
      </p:sp>
      <p:pic>
        <p:nvPicPr>
          <p:cNvPr id="5" name="תמונה 4">
            <a:extLst>
              <a:ext uri="{FF2B5EF4-FFF2-40B4-BE49-F238E27FC236}">
                <a16:creationId xmlns:a16="http://schemas.microsoft.com/office/drawing/2014/main" id="{BB4F6EAD-0EBA-47E0-AF65-0DE9B5EEC502}"/>
              </a:ext>
            </a:extLst>
          </p:cNvPr>
          <p:cNvPicPr>
            <a:picLocks noChangeAspect="1"/>
          </p:cNvPicPr>
          <p:nvPr/>
        </p:nvPicPr>
        <p:blipFill>
          <a:blip r:embed="rId3"/>
          <a:stretch>
            <a:fillRect/>
          </a:stretch>
        </p:blipFill>
        <p:spPr>
          <a:xfrm>
            <a:off x="9563100" y="846138"/>
            <a:ext cx="2628900" cy="2200275"/>
          </a:xfrm>
          <a:prstGeom prst="rect">
            <a:avLst/>
          </a:prstGeom>
        </p:spPr>
      </p:pic>
      <p:pic>
        <p:nvPicPr>
          <p:cNvPr id="6" name="תמונה 5">
            <a:extLst>
              <a:ext uri="{FF2B5EF4-FFF2-40B4-BE49-F238E27FC236}">
                <a16:creationId xmlns:a16="http://schemas.microsoft.com/office/drawing/2014/main" id="{8A3BB4EF-2A2C-4AB3-8FE4-3C77DA1A3708}"/>
              </a:ext>
            </a:extLst>
          </p:cNvPr>
          <p:cNvPicPr>
            <a:picLocks noChangeAspect="1"/>
          </p:cNvPicPr>
          <p:nvPr/>
        </p:nvPicPr>
        <p:blipFill>
          <a:blip r:embed="rId4"/>
          <a:stretch>
            <a:fillRect/>
          </a:stretch>
        </p:blipFill>
        <p:spPr>
          <a:xfrm>
            <a:off x="7467600" y="3228976"/>
            <a:ext cx="4724400" cy="2486025"/>
          </a:xfrm>
          <a:prstGeom prst="rect">
            <a:avLst/>
          </a:prstGeom>
          <a:ln>
            <a:solidFill>
              <a:schemeClr val="tx1"/>
            </a:solidFill>
          </a:ln>
        </p:spPr>
      </p:pic>
    </p:spTree>
    <p:extLst>
      <p:ext uri="{BB962C8B-B14F-4D97-AF65-F5344CB8AC3E}">
        <p14:creationId xmlns:p14="http://schemas.microsoft.com/office/powerpoint/2010/main" val="1316563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239D468-0FDF-421A-8D5D-973299AC57DE}"/>
              </a:ext>
            </a:extLst>
          </p:cNvPr>
          <p:cNvSpPr>
            <a:spLocks noGrp="1"/>
          </p:cNvSpPr>
          <p:nvPr>
            <p:ph type="title"/>
          </p:nvPr>
        </p:nvSpPr>
        <p:spPr>
          <a:xfrm>
            <a:off x="191385" y="105361"/>
            <a:ext cx="11748976" cy="1143000"/>
          </a:xfrm>
        </p:spPr>
        <p:txBody>
          <a:bodyPr>
            <a:noAutofit/>
          </a:bodyPr>
          <a:lstStyle/>
          <a:p>
            <a:pPr algn="l" rtl="0"/>
            <a:r>
              <a:rPr lang="en-US" altLang="en-US" sz="2000" dirty="0">
                <a:latin typeface="Arial"/>
              </a:rPr>
              <a:t>(A) Change in absolute left ventricular ejection fraction from baseline according to treatment arm  </a:t>
            </a:r>
            <a:br>
              <a:rPr lang="en-US" altLang="en-US" sz="2000" dirty="0">
                <a:latin typeface="Arial"/>
              </a:rPr>
            </a:br>
            <a:r>
              <a:rPr lang="en-US" altLang="en-US" sz="2000" dirty="0">
                <a:latin typeface="Arial"/>
              </a:rPr>
              <a:t>(B) % Ventricular LGE status in patients who underwent AF ablation  </a:t>
            </a:r>
            <a:br>
              <a:rPr lang="en-US" altLang="en-US" sz="2000" dirty="0">
                <a:latin typeface="Arial"/>
              </a:rPr>
            </a:br>
            <a:r>
              <a:rPr lang="en-US" altLang="en-US" sz="2000" dirty="0">
                <a:latin typeface="Arial"/>
              </a:rPr>
              <a:t>(C) Correlation between % of ventricular LGE and ΔLVEF following catheter ablation in </a:t>
            </a:r>
            <a:r>
              <a:rPr lang="en-US" altLang="en-US" sz="2000" b="1" dirty="0">
                <a:solidFill>
                  <a:srgbClr val="C00000"/>
                </a:solidFill>
                <a:latin typeface="Arial"/>
              </a:rPr>
              <a:t>CAMERA-AF:</a:t>
            </a:r>
            <a:endParaRPr lang="he-IL" sz="2000" b="1" dirty="0">
              <a:solidFill>
                <a:srgbClr val="C00000"/>
              </a:solidFill>
            </a:endParaRPr>
          </a:p>
        </p:txBody>
      </p:sp>
      <p:sp>
        <p:nvSpPr>
          <p:cNvPr id="3" name="מציין מיקום תוכן 2">
            <a:extLst>
              <a:ext uri="{FF2B5EF4-FFF2-40B4-BE49-F238E27FC236}">
                <a16:creationId xmlns:a16="http://schemas.microsoft.com/office/drawing/2014/main" id="{48F02F9E-5FE8-4AF3-B309-DC1A776C2A53}"/>
              </a:ext>
            </a:extLst>
          </p:cNvPr>
          <p:cNvSpPr>
            <a:spLocks noGrp="1"/>
          </p:cNvSpPr>
          <p:nvPr>
            <p:ph idx="1"/>
          </p:nvPr>
        </p:nvSpPr>
        <p:spPr>
          <a:xfrm>
            <a:off x="797442" y="5576776"/>
            <a:ext cx="10784958" cy="549388"/>
          </a:xfrm>
          <a:solidFill>
            <a:srgbClr val="FFFF00"/>
          </a:solidFill>
        </p:spPr>
        <p:txBody>
          <a:bodyPr>
            <a:normAutofit fontScale="55000" lnSpcReduction="20000"/>
          </a:bodyPr>
          <a:lstStyle/>
          <a:p>
            <a:pPr marL="0" lvl="0" indent="0" algn="l" rtl="0">
              <a:spcBef>
                <a:spcPts val="0"/>
              </a:spcBef>
              <a:buNone/>
              <a:defRPr/>
            </a:pPr>
            <a:r>
              <a:rPr lang="en-US" b="1" dirty="0"/>
              <a:t>Despite a relatively small cohort, this data adds a promising piece to the puzzle on how to identify and select good ablation candidates who most likely benefit from an AF ablation approach </a:t>
            </a:r>
            <a:endParaRPr lang="he-IL" b="1" dirty="0"/>
          </a:p>
        </p:txBody>
      </p:sp>
      <p:pic>
        <p:nvPicPr>
          <p:cNvPr id="4" name="New picture">
            <a:extLst>
              <a:ext uri="{FF2B5EF4-FFF2-40B4-BE49-F238E27FC236}">
                <a16:creationId xmlns:a16="http://schemas.microsoft.com/office/drawing/2014/main" id="{58F84061-67A7-4B84-8FC8-63045D177DB2}"/>
              </a:ext>
            </a:extLst>
          </p:cNvPr>
          <p:cNvPicPr/>
          <p:nvPr/>
        </p:nvPicPr>
        <p:blipFill>
          <a:blip r:embed="rId3"/>
          <a:stretch>
            <a:fillRect/>
          </a:stretch>
        </p:blipFill>
        <p:spPr>
          <a:xfrm>
            <a:off x="1338944" y="1263044"/>
            <a:ext cx="9412152" cy="4223356"/>
          </a:xfrm>
          <a:prstGeom prst="rect">
            <a:avLst/>
          </a:prstGeom>
          <a:ln>
            <a:solidFill>
              <a:schemeClr val="tx1"/>
            </a:solidFill>
          </a:ln>
        </p:spPr>
      </p:pic>
      <p:sp>
        <p:nvSpPr>
          <p:cNvPr id="5" name="תיבת טקסט 4">
            <a:extLst>
              <a:ext uri="{FF2B5EF4-FFF2-40B4-BE49-F238E27FC236}">
                <a16:creationId xmlns:a16="http://schemas.microsoft.com/office/drawing/2014/main" id="{9ECFC1F9-E002-49E6-9079-50AA839C7719}"/>
              </a:ext>
            </a:extLst>
          </p:cNvPr>
          <p:cNvSpPr txBox="1"/>
          <p:nvPr/>
        </p:nvSpPr>
        <p:spPr>
          <a:xfrm>
            <a:off x="8954953" y="6414085"/>
            <a:ext cx="3592285" cy="338554"/>
          </a:xfrm>
          <a:prstGeom prst="rect">
            <a:avLst/>
          </a:prstGeom>
          <a:noFill/>
        </p:spPr>
        <p:txBody>
          <a:bodyPr wrap="square" rtlCol="1">
            <a:spAutoFit/>
          </a:bodyPr>
          <a:lstStyle/>
          <a:p>
            <a:pPr algn="l" rtl="0"/>
            <a:r>
              <a:rPr lang="en-US" sz="1600" dirty="0"/>
              <a:t>Prabhu S et al. JACC 2017;70:1949-61</a:t>
            </a:r>
            <a:endParaRPr lang="he-IL" sz="1600" dirty="0"/>
          </a:p>
        </p:txBody>
      </p:sp>
    </p:spTree>
    <p:extLst>
      <p:ext uri="{BB962C8B-B14F-4D97-AF65-F5344CB8AC3E}">
        <p14:creationId xmlns:p14="http://schemas.microsoft.com/office/powerpoint/2010/main" val="384813394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1AA2B-C924-4F24-8586-364B8F9B0BC7}"/>
              </a:ext>
            </a:extLst>
          </p:cNvPr>
          <p:cNvSpPr>
            <a:spLocks noGrp="1"/>
          </p:cNvSpPr>
          <p:nvPr>
            <p:ph type="title"/>
          </p:nvPr>
        </p:nvSpPr>
        <p:spPr>
          <a:xfrm>
            <a:off x="78377" y="274638"/>
            <a:ext cx="12174583" cy="1143000"/>
          </a:xfrm>
        </p:spPr>
        <p:txBody>
          <a:bodyPr>
            <a:noAutofit/>
          </a:bodyPr>
          <a:lstStyle/>
          <a:p>
            <a:r>
              <a:rPr lang="en-US" sz="3200" b="1" dirty="0">
                <a:solidFill>
                  <a:schemeClr val="accent2"/>
                </a:solidFill>
              </a:rPr>
              <a:t>AATAC-AF</a:t>
            </a:r>
            <a:r>
              <a:rPr lang="en-US" sz="3200" dirty="0">
                <a:solidFill>
                  <a:schemeClr val="accent2"/>
                </a:solidFill>
              </a:rPr>
              <a:t> (Ablation vs. Amiodaron for Treatment of Atrial Fibrillation     in Patients with CHF and an Implanted ICD/CRT-D) trial</a:t>
            </a:r>
            <a:endParaRPr lang="he-IL" sz="3200" dirty="0">
              <a:solidFill>
                <a:schemeClr val="accent2"/>
              </a:solidFill>
            </a:endParaRPr>
          </a:p>
        </p:txBody>
      </p:sp>
      <p:sp>
        <p:nvSpPr>
          <p:cNvPr id="3" name="מציין מיקום תוכן 2">
            <a:extLst>
              <a:ext uri="{FF2B5EF4-FFF2-40B4-BE49-F238E27FC236}">
                <a16:creationId xmlns:a16="http://schemas.microsoft.com/office/drawing/2014/main" id="{BE815120-88C9-4528-8CCC-64ECF4CE5C0C}"/>
              </a:ext>
            </a:extLst>
          </p:cNvPr>
          <p:cNvSpPr>
            <a:spLocks noGrp="1"/>
          </p:cNvSpPr>
          <p:nvPr>
            <p:ph idx="1"/>
          </p:nvPr>
        </p:nvSpPr>
        <p:spPr>
          <a:xfrm>
            <a:off x="609600" y="1286687"/>
            <a:ext cx="5094514" cy="5077858"/>
          </a:xfrm>
        </p:spPr>
        <p:txBody>
          <a:bodyPr>
            <a:normAutofit fontScale="85000" lnSpcReduction="10000"/>
          </a:bodyPr>
          <a:lstStyle/>
          <a:p>
            <a:pPr algn="l" rtl="0"/>
            <a:r>
              <a:rPr lang="en-US" dirty="0"/>
              <a:t>203 patients with persistent AF and </a:t>
            </a:r>
            <a:r>
              <a:rPr lang="en-US" dirty="0" err="1"/>
              <a:t>HFrEF</a:t>
            </a:r>
            <a:r>
              <a:rPr lang="en-US" dirty="0"/>
              <a:t> [NYHA class II–III; LVEF ≤40%] – randomized to either amiodarone or catheter ablation</a:t>
            </a:r>
          </a:p>
          <a:p>
            <a:pPr algn="l" rtl="0"/>
            <a:r>
              <a:rPr lang="en-US" dirty="0"/>
              <a:t>At 2 years f/u: 70 % </a:t>
            </a:r>
            <a:r>
              <a:rPr lang="en-US" dirty="0">
                <a:solidFill>
                  <a:srgbClr val="FF0000"/>
                </a:solidFill>
              </a:rPr>
              <a:t>AF free survival</a:t>
            </a:r>
            <a:r>
              <a:rPr lang="en-US" dirty="0"/>
              <a:t> in PVI group (± posterior wall isolation ± non-PV trigger ablation in 78%) vs. 34% in the amiodarone group (</a:t>
            </a:r>
            <a:r>
              <a:rPr lang="en-US" i="1" dirty="0"/>
              <a:t>P </a:t>
            </a:r>
            <a:r>
              <a:rPr lang="en-US" dirty="0"/>
              <a:t>&lt;</a:t>
            </a:r>
            <a:r>
              <a:rPr lang="en-US" i="1" dirty="0"/>
              <a:t> </a:t>
            </a:r>
            <a:r>
              <a:rPr lang="en-US" dirty="0"/>
              <a:t>0.001)</a:t>
            </a:r>
          </a:p>
          <a:p>
            <a:pPr algn="l" rtl="0"/>
            <a:r>
              <a:rPr lang="en-US" dirty="0"/>
              <a:t>Amiodarone was a predictor of arrhythmia recurrence [HR 2.5 (95% CI 1.5–4.3), </a:t>
            </a:r>
            <a:r>
              <a:rPr lang="en-US" i="1" dirty="0"/>
              <a:t>P </a:t>
            </a:r>
            <a:r>
              <a:rPr lang="en-US" dirty="0"/>
              <a:t>&lt;</a:t>
            </a:r>
            <a:r>
              <a:rPr lang="en-US" i="1" dirty="0"/>
              <a:t> </a:t>
            </a:r>
            <a:r>
              <a:rPr lang="en-US" dirty="0"/>
              <a:t>0.001]. </a:t>
            </a:r>
          </a:p>
        </p:txBody>
      </p:sp>
      <p:sp>
        <p:nvSpPr>
          <p:cNvPr id="4" name="תיבת טקסט 3">
            <a:extLst>
              <a:ext uri="{FF2B5EF4-FFF2-40B4-BE49-F238E27FC236}">
                <a16:creationId xmlns:a16="http://schemas.microsoft.com/office/drawing/2014/main" id="{9395CF53-91A2-42A5-8374-E6B938DFF566}"/>
              </a:ext>
            </a:extLst>
          </p:cNvPr>
          <p:cNvSpPr txBox="1"/>
          <p:nvPr/>
        </p:nvSpPr>
        <p:spPr>
          <a:xfrm>
            <a:off x="6778487" y="6308727"/>
            <a:ext cx="5049078" cy="369332"/>
          </a:xfrm>
          <a:prstGeom prst="rect">
            <a:avLst/>
          </a:prstGeom>
          <a:noFill/>
        </p:spPr>
        <p:txBody>
          <a:bodyPr wrap="square" rtlCol="1">
            <a:spAutoFit/>
          </a:bodyPr>
          <a:lstStyle/>
          <a:p>
            <a:pPr algn="l" rtl="0" fontAlgn="base"/>
            <a:r>
              <a:rPr lang="en-US" i="1" dirty="0"/>
              <a:t>Di </a:t>
            </a:r>
            <a:r>
              <a:rPr lang="en-US" i="1" dirty="0" err="1"/>
              <a:t>Biase</a:t>
            </a:r>
            <a:r>
              <a:rPr lang="en-US" i="1" dirty="0"/>
              <a:t> L et al. </a:t>
            </a:r>
            <a:r>
              <a:rPr lang="fr-FR" i="1" dirty="0"/>
              <a:t>Circulation 2016 ;133:1637–1644</a:t>
            </a:r>
            <a:endParaRPr lang="he-IL" i="1" dirty="0"/>
          </a:p>
        </p:txBody>
      </p:sp>
      <p:pic>
        <p:nvPicPr>
          <p:cNvPr id="5" name="תמונה 4">
            <a:extLst>
              <a:ext uri="{FF2B5EF4-FFF2-40B4-BE49-F238E27FC236}">
                <a16:creationId xmlns:a16="http://schemas.microsoft.com/office/drawing/2014/main" id="{5639981A-5A02-45C1-8271-F6F9BF9C69B5}"/>
              </a:ext>
            </a:extLst>
          </p:cNvPr>
          <p:cNvPicPr>
            <a:picLocks noChangeAspect="1"/>
          </p:cNvPicPr>
          <p:nvPr/>
        </p:nvPicPr>
        <p:blipFill>
          <a:blip r:embed="rId3"/>
          <a:stretch>
            <a:fillRect/>
          </a:stretch>
        </p:blipFill>
        <p:spPr>
          <a:xfrm>
            <a:off x="5836911" y="1600201"/>
            <a:ext cx="5990654" cy="4008964"/>
          </a:xfrm>
          <a:prstGeom prst="rect">
            <a:avLst/>
          </a:prstGeom>
          <a:ln>
            <a:solidFill>
              <a:schemeClr val="tx1"/>
            </a:solidFill>
          </a:ln>
        </p:spPr>
      </p:pic>
    </p:spTree>
    <p:extLst>
      <p:ext uri="{BB962C8B-B14F-4D97-AF65-F5344CB8AC3E}">
        <p14:creationId xmlns:p14="http://schemas.microsoft.com/office/powerpoint/2010/main" val="1757112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1AA2B-C924-4F24-8586-364B8F9B0BC7}"/>
              </a:ext>
            </a:extLst>
          </p:cNvPr>
          <p:cNvSpPr>
            <a:spLocks noGrp="1"/>
          </p:cNvSpPr>
          <p:nvPr>
            <p:ph type="title"/>
          </p:nvPr>
        </p:nvSpPr>
        <p:spPr>
          <a:xfrm>
            <a:off x="78377" y="179941"/>
            <a:ext cx="12174583" cy="718139"/>
          </a:xfrm>
        </p:spPr>
        <p:txBody>
          <a:bodyPr>
            <a:noAutofit/>
          </a:bodyPr>
          <a:lstStyle/>
          <a:p>
            <a:r>
              <a:rPr lang="en-US" sz="3200" b="1" dirty="0">
                <a:solidFill>
                  <a:schemeClr val="accent2"/>
                </a:solidFill>
              </a:rPr>
              <a:t>AATAC-AF</a:t>
            </a:r>
            <a:r>
              <a:rPr lang="en-US" sz="3200" dirty="0">
                <a:solidFill>
                  <a:schemeClr val="accent2"/>
                </a:solidFill>
              </a:rPr>
              <a:t> (Cont.)</a:t>
            </a:r>
            <a:endParaRPr lang="he-IL" sz="3200" dirty="0">
              <a:solidFill>
                <a:schemeClr val="accent2"/>
              </a:solidFill>
            </a:endParaRPr>
          </a:p>
        </p:txBody>
      </p:sp>
      <p:sp>
        <p:nvSpPr>
          <p:cNvPr id="3" name="מציין מיקום תוכן 2">
            <a:extLst>
              <a:ext uri="{FF2B5EF4-FFF2-40B4-BE49-F238E27FC236}">
                <a16:creationId xmlns:a16="http://schemas.microsoft.com/office/drawing/2014/main" id="{BE815120-88C9-4528-8CCC-64ECF4CE5C0C}"/>
              </a:ext>
            </a:extLst>
          </p:cNvPr>
          <p:cNvSpPr>
            <a:spLocks noGrp="1"/>
          </p:cNvSpPr>
          <p:nvPr>
            <p:ph idx="1"/>
          </p:nvPr>
        </p:nvSpPr>
        <p:spPr>
          <a:xfrm>
            <a:off x="591520" y="794546"/>
            <a:ext cx="11148296" cy="1170881"/>
          </a:xfrm>
        </p:spPr>
        <p:txBody>
          <a:bodyPr>
            <a:normAutofit/>
          </a:bodyPr>
          <a:lstStyle/>
          <a:p>
            <a:pPr algn="l" rtl="0"/>
            <a:r>
              <a:rPr lang="en-US" sz="2700" dirty="0">
                <a:solidFill>
                  <a:srgbClr val="FF0000"/>
                </a:solidFill>
              </a:rPr>
              <a:t>Improvement in LVEF </a:t>
            </a:r>
            <a:r>
              <a:rPr lang="en-US" sz="2700" dirty="0"/>
              <a:t>was significantly higher in the ablation arm (8% vs. 6%, </a:t>
            </a:r>
            <a:r>
              <a:rPr lang="en-US" sz="2700" i="1" dirty="0"/>
              <a:t>P </a:t>
            </a:r>
            <a:r>
              <a:rPr lang="en-US" sz="2700" dirty="0"/>
              <a:t>=</a:t>
            </a:r>
            <a:r>
              <a:rPr lang="en-US" sz="2700" i="1" dirty="0"/>
              <a:t> </a:t>
            </a:r>
            <a:r>
              <a:rPr lang="en-US" sz="2700" dirty="0"/>
              <a:t>0.02) and associated with freedom of AF recurrence </a:t>
            </a:r>
          </a:p>
          <a:p>
            <a:pPr algn="l" rtl="0"/>
            <a:endParaRPr lang="he-IL" sz="2700" dirty="0"/>
          </a:p>
        </p:txBody>
      </p:sp>
      <p:sp>
        <p:nvSpPr>
          <p:cNvPr id="4" name="תיבת טקסט 3">
            <a:extLst>
              <a:ext uri="{FF2B5EF4-FFF2-40B4-BE49-F238E27FC236}">
                <a16:creationId xmlns:a16="http://schemas.microsoft.com/office/drawing/2014/main" id="{9395CF53-91A2-42A5-8374-E6B938DFF566}"/>
              </a:ext>
            </a:extLst>
          </p:cNvPr>
          <p:cNvSpPr txBox="1"/>
          <p:nvPr/>
        </p:nvSpPr>
        <p:spPr>
          <a:xfrm>
            <a:off x="6778487" y="6308727"/>
            <a:ext cx="5049078" cy="369332"/>
          </a:xfrm>
          <a:prstGeom prst="rect">
            <a:avLst/>
          </a:prstGeom>
          <a:noFill/>
        </p:spPr>
        <p:txBody>
          <a:bodyPr wrap="square" rtlCol="1">
            <a:spAutoFit/>
          </a:bodyPr>
          <a:lstStyle/>
          <a:p>
            <a:pPr algn="l" rtl="0" fontAlgn="base"/>
            <a:r>
              <a:rPr lang="en-US" i="1" dirty="0"/>
              <a:t>Di </a:t>
            </a:r>
            <a:r>
              <a:rPr lang="en-US" i="1" dirty="0" err="1"/>
              <a:t>Biase</a:t>
            </a:r>
            <a:r>
              <a:rPr lang="en-US" i="1" dirty="0"/>
              <a:t> L et al. </a:t>
            </a:r>
            <a:r>
              <a:rPr lang="fr-FR" i="1" dirty="0"/>
              <a:t>Circulation 2016 ;133:1637–1644</a:t>
            </a:r>
            <a:endParaRPr lang="he-IL" i="1" dirty="0"/>
          </a:p>
        </p:txBody>
      </p:sp>
      <p:pic>
        <p:nvPicPr>
          <p:cNvPr id="5" name="תמונה 4">
            <a:extLst>
              <a:ext uri="{FF2B5EF4-FFF2-40B4-BE49-F238E27FC236}">
                <a16:creationId xmlns:a16="http://schemas.microsoft.com/office/drawing/2014/main" id="{B6A40188-B8A0-48A8-9032-E472CCC0EB16}"/>
              </a:ext>
            </a:extLst>
          </p:cNvPr>
          <p:cNvPicPr>
            <a:picLocks noChangeAspect="1"/>
          </p:cNvPicPr>
          <p:nvPr/>
        </p:nvPicPr>
        <p:blipFill>
          <a:blip r:embed="rId3"/>
          <a:stretch>
            <a:fillRect/>
          </a:stretch>
        </p:blipFill>
        <p:spPr>
          <a:xfrm>
            <a:off x="2504977" y="1780847"/>
            <a:ext cx="6908988" cy="1900937"/>
          </a:xfrm>
          <a:prstGeom prst="rect">
            <a:avLst/>
          </a:prstGeom>
          <a:ln>
            <a:solidFill>
              <a:schemeClr val="tx1"/>
            </a:solidFill>
          </a:ln>
        </p:spPr>
      </p:pic>
      <p:sp>
        <p:nvSpPr>
          <p:cNvPr id="6" name="תיבת טקסט 5">
            <a:extLst>
              <a:ext uri="{FF2B5EF4-FFF2-40B4-BE49-F238E27FC236}">
                <a16:creationId xmlns:a16="http://schemas.microsoft.com/office/drawing/2014/main" id="{F2AC0B0D-580D-40F2-918D-9507E516998B}"/>
              </a:ext>
            </a:extLst>
          </p:cNvPr>
          <p:cNvSpPr txBox="1"/>
          <p:nvPr/>
        </p:nvSpPr>
        <p:spPr>
          <a:xfrm>
            <a:off x="521852" y="3671080"/>
            <a:ext cx="11148296" cy="3108543"/>
          </a:xfrm>
          <a:prstGeom prst="rect">
            <a:avLst/>
          </a:prstGeom>
          <a:noFill/>
        </p:spPr>
        <p:txBody>
          <a:bodyPr wrap="square" rtlCol="1">
            <a:spAutoFit/>
          </a:bodyPr>
          <a:lstStyle/>
          <a:p>
            <a:pPr algn="l" rtl="0"/>
            <a:r>
              <a:rPr lang="en-US" sz="2700" dirty="0"/>
              <a:t>Secondary outcomes (small numbers): catheter ablation was better than amiodarone in </a:t>
            </a:r>
            <a:r>
              <a:rPr lang="en-US" sz="2700" dirty="0">
                <a:solidFill>
                  <a:srgbClr val="FF0000"/>
                </a:solidFill>
              </a:rPr>
              <a:t>reducing</a:t>
            </a:r>
            <a:r>
              <a:rPr lang="en-US" sz="2700" dirty="0"/>
              <a:t> </a:t>
            </a:r>
            <a:r>
              <a:rPr lang="en-US" sz="2700" dirty="0">
                <a:solidFill>
                  <a:srgbClr val="FF0000"/>
                </a:solidFill>
              </a:rPr>
              <a:t>unscheduled hospitalization </a:t>
            </a:r>
            <a:r>
              <a:rPr lang="en-US" sz="2700" dirty="0"/>
              <a:t>(31% vs. 57%, </a:t>
            </a:r>
            <a:r>
              <a:rPr lang="en-US" sz="2700" i="1" dirty="0"/>
              <a:t>P </a:t>
            </a:r>
            <a:r>
              <a:rPr lang="en-US" sz="2700" dirty="0"/>
              <a:t>&lt;</a:t>
            </a:r>
            <a:r>
              <a:rPr lang="en-US" sz="2700" i="1" dirty="0"/>
              <a:t> </a:t>
            </a:r>
            <a:r>
              <a:rPr lang="en-US" sz="2700" dirty="0"/>
              <a:t>0.001) </a:t>
            </a:r>
            <a:r>
              <a:rPr lang="en-US" sz="2700" dirty="0">
                <a:solidFill>
                  <a:srgbClr val="FF0000"/>
                </a:solidFill>
              </a:rPr>
              <a:t>and all-cause mortality </a:t>
            </a:r>
            <a:r>
              <a:rPr lang="en-US" sz="2700" dirty="0"/>
              <a:t>(8% vs. 18%, </a:t>
            </a:r>
            <a:r>
              <a:rPr lang="en-US" sz="2700" i="1" dirty="0"/>
              <a:t>P </a:t>
            </a:r>
            <a:r>
              <a:rPr lang="en-US" sz="2700" dirty="0"/>
              <a:t>=</a:t>
            </a:r>
            <a:r>
              <a:rPr lang="en-US" sz="2700" i="1" dirty="0"/>
              <a:t> </a:t>
            </a:r>
            <a:r>
              <a:rPr lang="en-US" sz="2700" dirty="0"/>
              <a:t>0.037)</a:t>
            </a:r>
          </a:p>
          <a:p>
            <a:pPr algn="l" rtl="0"/>
            <a:endParaRPr lang="en-US" sz="2700" dirty="0">
              <a:solidFill>
                <a:srgbClr val="FF0000"/>
              </a:solidFill>
            </a:endParaRPr>
          </a:p>
          <a:p>
            <a:pPr algn="l" rtl="0"/>
            <a:r>
              <a:rPr lang="en-US" sz="2700" b="1" i="1" dirty="0">
                <a:solidFill>
                  <a:srgbClr val="FF0000"/>
                </a:solidFill>
              </a:rPr>
              <a:t>Conclusion: AATAC-AF  proved that ablation is superior to amiodarone in terms of rhythm control and improvement in LV dysfunction</a:t>
            </a:r>
            <a:r>
              <a:rPr lang="en-US" sz="2700" b="1" i="1" dirty="0"/>
              <a:t> </a:t>
            </a:r>
          </a:p>
          <a:p>
            <a:pPr algn="l" rtl="0"/>
            <a:endParaRPr lang="he-IL" sz="2700" dirty="0"/>
          </a:p>
        </p:txBody>
      </p:sp>
      <p:sp>
        <p:nvSpPr>
          <p:cNvPr id="7" name="מלבן 6">
            <a:extLst>
              <a:ext uri="{FF2B5EF4-FFF2-40B4-BE49-F238E27FC236}">
                <a16:creationId xmlns:a16="http://schemas.microsoft.com/office/drawing/2014/main" id="{744AF2C3-79F5-43A2-9B13-80C5F9248E38}"/>
              </a:ext>
            </a:extLst>
          </p:cNvPr>
          <p:cNvSpPr/>
          <p:nvPr/>
        </p:nvSpPr>
        <p:spPr>
          <a:xfrm>
            <a:off x="4746171" y="2514600"/>
            <a:ext cx="1273629" cy="23948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a:extLst>
              <a:ext uri="{FF2B5EF4-FFF2-40B4-BE49-F238E27FC236}">
                <a16:creationId xmlns:a16="http://schemas.microsoft.com/office/drawing/2014/main" id="{3A3389F9-71BB-4C8D-8863-8E0C85A02D97}"/>
              </a:ext>
            </a:extLst>
          </p:cNvPr>
          <p:cNvSpPr/>
          <p:nvPr/>
        </p:nvSpPr>
        <p:spPr>
          <a:xfrm>
            <a:off x="7032171" y="2514598"/>
            <a:ext cx="1121230" cy="23948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602373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1AA2B-C924-4F24-8586-364B8F9B0BC7}"/>
              </a:ext>
            </a:extLst>
          </p:cNvPr>
          <p:cNvSpPr>
            <a:spLocks noGrp="1"/>
          </p:cNvSpPr>
          <p:nvPr>
            <p:ph type="title"/>
          </p:nvPr>
        </p:nvSpPr>
        <p:spPr>
          <a:xfrm>
            <a:off x="78377" y="274638"/>
            <a:ext cx="12174583" cy="1143000"/>
          </a:xfrm>
        </p:spPr>
        <p:txBody>
          <a:bodyPr>
            <a:noAutofit/>
          </a:bodyPr>
          <a:lstStyle/>
          <a:p>
            <a:r>
              <a:rPr lang="en-US" sz="3200" b="1" dirty="0">
                <a:solidFill>
                  <a:schemeClr val="accent2"/>
                </a:solidFill>
              </a:rPr>
              <a:t>CASTLE-AF</a:t>
            </a:r>
            <a:r>
              <a:rPr lang="en-US" sz="3200" dirty="0">
                <a:solidFill>
                  <a:schemeClr val="accent2"/>
                </a:solidFill>
              </a:rPr>
              <a:t> (Catheter Ablation vs. Standard Conventional Treatment in Patients with Left Ventricular Dysfunction and Atrial Fibrillation) trial</a:t>
            </a:r>
            <a:endParaRPr lang="he-IL" sz="3200" dirty="0">
              <a:solidFill>
                <a:schemeClr val="accent2"/>
              </a:solidFill>
            </a:endParaRPr>
          </a:p>
        </p:txBody>
      </p:sp>
      <p:sp>
        <p:nvSpPr>
          <p:cNvPr id="3" name="מציין מיקום תוכן 2">
            <a:extLst>
              <a:ext uri="{FF2B5EF4-FFF2-40B4-BE49-F238E27FC236}">
                <a16:creationId xmlns:a16="http://schemas.microsoft.com/office/drawing/2014/main" id="{BE815120-88C9-4528-8CCC-64ECF4CE5C0C}"/>
              </a:ext>
            </a:extLst>
          </p:cNvPr>
          <p:cNvSpPr>
            <a:spLocks noGrp="1"/>
          </p:cNvSpPr>
          <p:nvPr>
            <p:ph idx="1"/>
          </p:nvPr>
        </p:nvSpPr>
        <p:spPr>
          <a:xfrm>
            <a:off x="609600" y="1600201"/>
            <a:ext cx="11303726" cy="4525963"/>
          </a:xfrm>
        </p:spPr>
        <p:txBody>
          <a:bodyPr>
            <a:normAutofit/>
          </a:bodyPr>
          <a:lstStyle/>
          <a:p>
            <a:pPr algn="l" rtl="0"/>
            <a:r>
              <a:rPr lang="en-US" dirty="0"/>
              <a:t>363 patients with PAF or persistent AF and </a:t>
            </a:r>
            <a:r>
              <a:rPr lang="en-US" dirty="0" err="1"/>
              <a:t>HFrEF</a:t>
            </a:r>
            <a:r>
              <a:rPr lang="en-US" dirty="0"/>
              <a:t> (NYHA II–IV; LVEF ≤35%), who were randomized to either catheter ablation or pharmacological Tx – 70% rate control and 30% </a:t>
            </a:r>
            <a:r>
              <a:rPr lang="en-US" dirty="0" err="1"/>
              <a:t>rhytm</a:t>
            </a:r>
            <a:r>
              <a:rPr lang="en-US" dirty="0"/>
              <a:t> control, predominantly amiodarone (in contrast to AATAC-AF!) </a:t>
            </a:r>
            <a:endParaRPr lang="he-IL" dirty="0"/>
          </a:p>
          <a:p>
            <a:pPr algn="l" rtl="0"/>
            <a:r>
              <a:rPr lang="en-US" dirty="0"/>
              <a:t>f/u up to 5 years (median 37.8 months)</a:t>
            </a:r>
          </a:p>
          <a:p>
            <a:pPr algn="l" rtl="0"/>
            <a:r>
              <a:rPr lang="en-US" dirty="0"/>
              <a:t>Primary endpoint: </a:t>
            </a:r>
            <a:r>
              <a:rPr lang="en-US" dirty="0">
                <a:solidFill>
                  <a:srgbClr val="FF0000"/>
                </a:solidFill>
              </a:rPr>
              <a:t>all-cause mortality                                             and hospitalization for worsening HF</a:t>
            </a:r>
          </a:p>
          <a:p>
            <a:pPr marL="0" indent="0" algn="l" rtl="0">
              <a:buNone/>
            </a:pPr>
            <a:r>
              <a:rPr lang="en-US" dirty="0"/>
              <a:t> </a:t>
            </a:r>
          </a:p>
        </p:txBody>
      </p:sp>
      <p:sp>
        <p:nvSpPr>
          <p:cNvPr id="4" name="תיבת טקסט 3">
            <a:extLst>
              <a:ext uri="{FF2B5EF4-FFF2-40B4-BE49-F238E27FC236}">
                <a16:creationId xmlns:a16="http://schemas.microsoft.com/office/drawing/2014/main" id="{9395CF53-91A2-42A5-8374-E6B938DFF566}"/>
              </a:ext>
            </a:extLst>
          </p:cNvPr>
          <p:cNvSpPr txBox="1"/>
          <p:nvPr/>
        </p:nvSpPr>
        <p:spPr>
          <a:xfrm>
            <a:off x="6778487" y="6308727"/>
            <a:ext cx="5304656" cy="369332"/>
          </a:xfrm>
          <a:prstGeom prst="rect">
            <a:avLst/>
          </a:prstGeom>
          <a:noFill/>
        </p:spPr>
        <p:txBody>
          <a:bodyPr wrap="square" rtlCol="1">
            <a:spAutoFit/>
          </a:bodyPr>
          <a:lstStyle/>
          <a:p>
            <a:pPr algn="l" rtl="0" fontAlgn="base"/>
            <a:r>
              <a:rPr lang="en-US" i="1" dirty="0" err="1"/>
              <a:t>Marrouche</a:t>
            </a:r>
            <a:r>
              <a:rPr lang="en-US" i="1" dirty="0"/>
              <a:t> NF et al. N </a:t>
            </a:r>
            <a:r>
              <a:rPr lang="en-US" i="1" dirty="0" err="1"/>
              <a:t>Engl</a:t>
            </a:r>
            <a:r>
              <a:rPr lang="en-US" i="1" dirty="0"/>
              <a:t> J Med   2018 ;378:417-427</a:t>
            </a:r>
            <a:endParaRPr lang="he-IL" i="1" dirty="0"/>
          </a:p>
        </p:txBody>
      </p:sp>
      <p:pic>
        <p:nvPicPr>
          <p:cNvPr id="6" name="תמונה 5">
            <a:extLst>
              <a:ext uri="{FF2B5EF4-FFF2-40B4-BE49-F238E27FC236}">
                <a16:creationId xmlns:a16="http://schemas.microsoft.com/office/drawing/2014/main" id="{C9E54D01-F605-4A33-B638-8724EC51CA47}"/>
              </a:ext>
            </a:extLst>
          </p:cNvPr>
          <p:cNvPicPr>
            <a:picLocks noChangeAspect="1"/>
          </p:cNvPicPr>
          <p:nvPr/>
        </p:nvPicPr>
        <p:blipFill>
          <a:blip r:embed="rId3"/>
          <a:stretch>
            <a:fillRect/>
          </a:stretch>
        </p:blipFill>
        <p:spPr>
          <a:xfrm>
            <a:off x="7837715" y="3587751"/>
            <a:ext cx="3962400" cy="2538413"/>
          </a:xfrm>
          <a:prstGeom prst="rect">
            <a:avLst/>
          </a:prstGeom>
        </p:spPr>
      </p:pic>
    </p:spTree>
    <p:extLst>
      <p:ext uri="{BB962C8B-B14F-4D97-AF65-F5344CB8AC3E}">
        <p14:creationId xmlns:p14="http://schemas.microsoft.com/office/powerpoint/2010/main" val="259558058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51AA2B-C924-4F24-8586-364B8F9B0BC7}"/>
              </a:ext>
            </a:extLst>
          </p:cNvPr>
          <p:cNvSpPr>
            <a:spLocks noGrp="1"/>
          </p:cNvSpPr>
          <p:nvPr>
            <p:ph type="title"/>
          </p:nvPr>
        </p:nvSpPr>
        <p:spPr>
          <a:xfrm>
            <a:off x="-4075612" y="-183485"/>
            <a:ext cx="12174583" cy="1143000"/>
          </a:xfrm>
        </p:spPr>
        <p:txBody>
          <a:bodyPr>
            <a:noAutofit/>
          </a:bodyPr>
          <a:lstStyle/>
          <a:p>
            <a:r>
              <a:rPr lang="en-US" sz="3200" b="1" dirty="0">
                <a:solidFill>
                  <a:schemeClr val="accent2"/>
                </a:solidFill>
              </a:rPr>
              <a:t>CASTLE-AF- results:</a:t>
            </a:r>
            <a:endParaRPr lang="he-IL" sz="3200" dirty="0">
              <a:solidFill>
                <a:schemeClr val="accent2"/>
              </a:solidFill>
            </a:endParaRPr>
          </a:p>
        </p:txBody>
      </p:sp>
      <p:sp>
        <p:nvSpPr>
          <p:cNvPr id="3" name="מציין מיקום תוכן 2">
            <a:extLst>
              <a:ext uri="{FF2B5EF4-FFF2-40B4-BE49-F238E27FC236}">
                <a16:creationId xmlns:a16="http://schemas.microsoft.com/office/drawing/2014/main" id="{BE815120-88C9-4528-8CCC-64ECF4CE5C0C}"/>
              </a:ext>
            </a:extLst>
          </p:cNvPr>
          <p:cNvSpPr>
            <a:spLocks noGrp="1"/>
          </p:cNvSpPr>
          <p:nvPr>
            <p:ph idx="1"/>
          </p:nvPr>
        </p:nvSpPr>
        <p:spPr>
          <a:xfrm>
            <a:off x="182880" y="721881"/>
            <a:ext cx="4635777" cy="5956178"/>
          </a:xfrm>
        </p:spPr>
        <p:txBody>
          <a:bodyPr>
            <a:noAutofit/>
          </a:bodyPr>
          <a:lstStyle/>
          <a:p>
            <a:pPr algn="l" rtl="0"/>
            <a:r>
              <a:rPr lang="en-US" sz="2400" dirty="0">
                <a:solidFill>
                  <a:srgbClr val="FF0000"/>
                </a:solidFill>
              </a:rPr>
              <a:t>A significant reduction in the primary composite endpoint        </a:t>
            </a:r>
            <a:r>
              <a:rPr lang="en-US" sz="2400" dirty="0"/>
              <a:t>[28.5% vs 44.6%, HR 0.62 (95% CI 0.43-0.87), p=0.007]; NNT = 8.3</a:t>
            </a:r>
          </a:p>
          <a:p>
            <a:pPr algn="l" rtl="0"/>
            <a:r>
              <a:rPr lang="en-US" sz="2400" dirty="0"/>
              <a:t>There was also </a:t>
            </a:r>
            <a:r>
              <a:rPr lang="en-US" sz="2400" dirty="0">
                <a:solidFill>
                  <a:srgbClr val="FF0000"/>
                </a:solidFill>
              </a:rPr>
              <a:t>benefit in all-cause mortality alone </a:t>
            </a:r>
            <a:r>
              <a:rPr lang="en-US" sz="2400" dirty="0"/>
              <a:t>[13% vs. 25%, HR 0.53 (95% CI 0.32–0.86),P=0.01], mainly driven by a significantly lower rate of CV death in the ablation arm [11% vs. 22%, HR 0.49 (95% CI 0.29–0.84), P=0.009], </a:t>
            </a:r>
            <a:r>
              <a:rPr lang="en-US" sz="2400" dirty="0">
                <a:solidFill>
                  <a:srgbClr val="FF0000"/>
                </a:solidFill>
              </a:rPr>
              <a:t>However,</a:t>
            </a:r>
            <a:r>
              <a:rPr lang="en-US" sz="2400" dirty="0"/>
              <a:t> </a:t>
            </a:r>
            <a:r>
              <a:rPr lang="en-US" sz="2400" dirty="0">
                <a:solidFill>
                  <a:srgbClr val="FF0000"/>
                </a:solidFill>
              </a:rPr>
              <a:t>the mortality benefit of AF ablation did not emerge until after 3y</a:t>
            </a:r>
            <a:endParaRPr lang="he-IL" sz="2400" dirty="0"/>
          </a:p>
        </p:txBody>
      </p:sp>
      <p:sp>
        <p:nvSpPr>
          <p:cNvPr id="4" name="תיבת טקסט 3">
            <a:extLst>
              <a:ext uri="{FF2B5EF4-FFF2-40B4-BE49-F238E27FC236}">
                <a16:creationId xmlns:a16="http://schemas.microsoft.com/office/drawing/2014/main" id="{9395CF53-91A2-42A5-8374-E6B938DFF566}"/>
              </a:ext>
            </a:extLst>
          </p:cNvPr>
          <p:cNvSpPr txBox="1"/>
          <p:nvPr/>
        </p:nvSpPr>
        <p:spPr>
          <a:xfrm>
            <a:off x="6778487" y="6308727"/>
            <a:ext cx="5304656" cy="369332"/>
          </a:xfrm>
          <a:prstGeom prst="rect">
            <a:avLst/>
          </a:prstGeom>
          <a:noFill/>
        </p:spPr>
        <p:txBody>
          <a:bodyPr wrap="square" rtlCol="1">
            <a:spAutoFit/>
          </a:bodyPr>
          <a:lstStyle/>
          <a:p>
            <a:pPr algn="l" rtl="0" fontAlgn="base"/>
            <a:r>
              <a:rPr lang="en-US" i="1" dirty="0" err="1"/>
              <a:t>Marrouche</a:t>
            </a:r>
            <a:r>
              <a:rPr lang="en-US" i="1" dirty="0"/>
              <a:t> NF et al. N </a:t>
            </a:r>
            <a:r>
              <a:rPr lang="en-US" i="1" dirty="0" err="1"/>
              <a:t>Engl</a:t>
            </a:r>
            <a:r>
              <a:rPr lang="en-US" i="1" dirty="0"/>
              <a:t> J Med   2018 ;378:417-427</a:t>
            </a:r>
            <a:endParaRPr lang="he-IL" i="1" dirty="0"/>
          </a:p>
        </p:txBody>
      </p:sp>
      <p:pic>
        <p:nvPicPr>
          <p:cNvPr id="5" name="תמונה 4">
            <a:extLst>
              <a:ext uri="{FF2B5EF4-FFF2-40B4-BE49-F238E27FC236}">
                <a16:creationId xmlns:a16="http://schemas.microsoft.com/office/drawing/2014/main" id="{626BB926-FA74-4E7C-93AC-A60E851DFBB9}"/>
              </a:ext>
            </a:extLst>
          </p:cNvPr>
          <p:cNvPicPr>
            <a:picLocks noChangeAspect="1"/>
          </p:cNvPicPr>
          <p:nvPr/>
        </p:nvPicPr>
        <p:blipFill>
          <a:blip r:embed="rId3"/>
          <a:stretch>
            <a:fillRect/>
          </a:stretch>
        </p:blipFill>
        <p:spPr>
          <a:xfrm>
            <a:off x="4818657" y="469527"/>
            <a:ext cx="7373343" cy="5476007"/>
          </a:xfrm>
          <a:prstGeom prst="rect">
            <a:avLst/>
          </a:prstGeom>
        </p:spPr>
      </p:pic>
    </p:spTree>
    <p:extLst>
      <p:ext uri="{BB962C8B-B14F-4D97-AF65-F5344CB8AC3E}">
        <p14:creationId xmlns:p14="http://schemas.microsoft.com/office/powerpoint/2010/main" val="20610633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C98FBE-FCAE-4A16-939C-E2FBEF13A154}"/>
              </a:ext>
            </a:extLst>
          </p:cNvPr>
          <p:cNvSpPr>
            <a:spLocks noGrp="1"/>
          </p:cNvSpPr>
          <p:nvPr>
            <p:ph type="title"/>
          </p:nvPr>
        </p:nvSpPr>
        <p:spPr>
          <a:xfrm>
            <a:off x="609600" y="274638"/>
            <a:ext cx="5242560" cy="1143000"/>
          </a:xfrm>
        </p:spPr>
        <p:txBody>
          <a:bodyPr>
            <a:normAutofit/>
          </a:bodyPr>
          <a:lstStyle/>
          <a:p>
            <a:r>
              <a:rPr lang="en-US" sz="3200" b="1" dirty="0">
                <a:solidFill>
                  <a:schemeClr val="accent2"/>
                </a:solidFill>
              </a:rPr>
              <a:t>CASTLE-AF- results (Cont.):</a:t>
            </a:r>
            <a:endParaRPr lang="he-IL" sz="3200" dirty="0"/>
          </a:p>
        </p:txBody>
      </p:sp>
      <p:sp>
        <p:nvSpPr>
          <p:cNvPr id="3" name="מציין מיקום תוכן 2">
            <a:extLst>
              <a:ext uri="{FF2B5EF4-FFF2-40B4-BE49-F238E27FC236}">
                <a16:creationId xmlns:a16="http://schemas.microsoft.com/office/drawing/2014/main" id="{5B190DA8-6847-4203-B545-04AA7CE2331E}"/>
              </a:ext>
            </a:extLst>
          </p:cNvPr>
          <p:cNvSpPr>
            <a:spLocks noGrp="1"/>
          </p:cNvSpPr>
          <p:nvPr>
            <p:ph idx="1"/>
          </p:nvPr>
        </p:nvSpPr>
        <p:spPr>
          <a:xfrm>
            <a:off x="500743" y="1328057"/>
            <a:ext cx="5656217" cy="4798107"/>
          </a:xfrm>
        </p:spPr>
        <p:txBody>
          <a:bodyPr>
            <a:normAutofit fontScale="92500" lnSpcReduction="10000"/>
          </a:bodyPr>
          <a:lstStyle/>
          <a:p>
            <a:pPr algn="l" rtl="0"/>
            <a:r>
              <a:rPr lang="en-US" dirty="0"/>
              <a:t> Catheter ablation led to a significant </a:t>
            </a:r>
            <a:r>
              <a:rPr lang="en-US" dirty="0">
                <a:solidFill>
                  <a:srgbClr val="FF0000"/>
                </a:solidFill>
              </a:rPr>
              <a:t>improvement in LVEF at 5 years vs. meds</a:t>
            </a:r>
            <a:r>
              <a:rPr lang="en-US" dirty="0"/>
              <a:t> (+8.0% vs. +0.2%,P=0.005), which was essentially </a:t>
            </a:r>
            <a:r>
              <a:rPr lang="en-US" dirty="0">
                <a:solidFill>
                  <a:srgbClr val="FF0000"/>
                </a:solidFill>
              </a:rPr>
              <a:t>driven by ablation of persistent </a:t>
            </a:r>
            <a:r>
              <a:rPr lang="en-US" dirty="0"/>
              <a:t>(+10% vs. -2.5%, P=0.004) and not paroxysmal AF</a:t>
            </a:r>
          </a:p>
          <a:p>
            <a:pPr algn="l" rtl="0"/>
            <a:r>
              <a:rPr lang="en-US" dirty="0"/>
              <a:t>68% of patients in the ablation group showed an increase in LVEF beyond the magical cut-off of 35% !!!</a:t>
            </a:r>
          </a:p>
          <a:p>
            <a:pPr algn="l" rtl="0"/>
            <a:endParaRPr lang="he-IL" dirty="0"/>
          </a:p>
        </p:txBody>
      </p:sp>
      <p:pic>
        <p:nvPicPr>
          <p:cNvPr id="4" name="תמונה 3">
            <a:extLst>
              <a:ext uri="{FF2B5EF4-FFF2-40B4-BE49-F238E27FC236}">
                <a16:creationId xmlns:a16="http://schemas.microsoft.com/office/drawing/2014/main" id="{6371A615-20B6-47F0-9451-61CC823F0B81}"/>
              </a:ext>
            </a:extLst>
          </p:cNvPr>
          <p:cNvPicPr>
            <a:picLocks noChangeAspect="1"/>
          </p:cNvPicPr>
          <p:nvPr/>
        </p:nvPicPr>
        <p:blipFill>
          <a:blip r:embed="rId3"/>
          <a:stretch>
            <a:fillRect/>
          </a:stretch>
        </p:blipFill>
        <p:spPr>
          <a:xfrm>
            <a:off x="6833152" y="6333404"/>
            <a:ext cx="5358848" cy="499915"/>
          </a:xfrm>
          <a:prstGeom prst="rect">
            <a:avLst/>
          </a:prstGeom>
        </p:spPr>
      </p:pic>
      <p:pic>
        <p:nvPicPr>
          <p:cNvPr id="6" name="תמונה 5">
            <a:extLst>
              <a:ext uri="{FF2B5EF4-FFF2-40B4-BE49-F238E27FC236}">
                <a16:creationId xmlns:a16="http://schemas.microsoft.com/office/drawing/2014/main" id="{79025223-78AE-4A03-895F-71099471F479}"/>
              </a:ext>
            </a:extLst>
          </p:cNvPr>
          <p:cNvPicPr>
            <a:picLocks noChangeAspect="1"/>
          </p:cNvPicPr>
          <p:nvPr/>
        </p:nvPicPr>
        <p:blipFill>
          <a:blip r:embed="rId4"/>
          <a:stretch>
            <a:fillRect/>
          </a:stretch>
        </p:blipFill>
        <p:spPr>
          <a:xfrm>
            <a:off x="5961017" y="911111"/>
            <a:ext cx="6153739" cy="5035777"/>
          </a:xfrm>
          <a:prstGeom prst="rect">
            <a:avLst/>
          </a:prstGeom>
          <a:ln>
            <a:solidFill>
              <a:schemeClr val="tx1"/>
            </a:solidFill>
          </a:ln>
        </p:spPr>
      </p:pic>
      <p:sp>
        <p:nvSpPr>
          <p:cNvPr id="7" name="אליפסה 6">
            <a:extLst>
              <a:ext uri="{FF2B5EF4-FFF2-40B4-BE49-F238E27FC236}">
                <a16:creationId xmlns:a16="http://schemas.microsoft.com/office/drawing/2014/main" id="{611AC6C1-125E-4FBB-ACE6-63E059DE24AC}"/>
              </a:ext>
            </a:extLst>
          </p:cNvPr>
          <p:cNvSpPr/>
          <p:nvPr/>
        </p:nvSpPr>
        <p:spPr>
          <a:xfrm>
            <a:off x="11416937" y="5094514"/>
            <a:ext cx="618309" cy="4615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65CE5C66-3C98-4877-9332-E96D52929F6F}"/>
              </a:ext>
            </a:extLst>
          </p:cNvPr>
          <p:cNvSpPr/>
          <p:nvPr/>
        </p:nvSpPr>
        <p:spPr>
          <a:xfrm>
            <a:off x="11386456" y="2399198"/>
            <a:ext cx="618309" cy="4615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2380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563EDC-760E-4782-89D6-9BE296A8A4FA}"/>
              </a:ext>
            </a:extLst>
          </p:cNvPr>
          <p:cNvSpPr>
            <a:spLocks noGrp="1"/>
          </p:cNvSpPr>
          <p:nvPr>
            <p:ph type="title"/>
          </p:nvPr>
        </p:nvSpPr>
        <p:spPr>
          <a:xfrm>
            <a:off x="609600" y="360366"/>
            <a:ext cx="10863943" cy="955448"/>
          </a:xfrm>
          <a:solidFill>
            <a:srgbClr val="FFC000"/>
          </a:solidFill>
        </p:spPr>
        <p:txBody>
          <a:bodyPr>
            <a:normAutofit fontScale="90000"/>
          </a:bodyPr>
          <a:lstStyle/>
          <a:p>
            <a:pPr rtl="0"/>
            <a:r>
              <a:rPr lang="en-US" b="1" dirty="0">
                <a:solidFill>
                  <a:schemeClr val="accent1">
                    <a:lumMod val="75000"/>
                  </a:schemeClr>
                </a:solidFill>
              </a:rPr>
              <a:t>AF and HF – the related twin epidemics of CVD</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9EC2D597-FFBD-468C-B2A7-FC22B80ED412}"/>
              </a:ext>
            </a:extLst>
          </p:cNvPr>
          <p:cNvSpPr>
            <a:spLocks noGrp="1"/>
          </p:cNvSpPr>
          <p:nvPr>
            <p:ph idx="1"/>
          </p:nvPr>
        </p:nvSpPr>
        <p:spPr>
          <a:xfrm>
            <a:off x="609600" y="1494689"/>
            <a:ext cx="10972800" cy="4796128"/>
          </a:xfrm>
        </p:spPr>
        <p:txBody>
          <a:bodyPr>
            <a:normAutofit/>
          </a:bodyPr>
          <a:lstStyle/>
          <a:p>
            <a:pPr algn="l" rtl="0"/>
            <a:r>
              <a:rPr lang="en-US" dirty="0"/>
              <a:t>AF is the most common cardiac arrhythmia</a:t>
            </a:r>
          </a:p>
          <a:p>
            <a:pPr algn="l" rtl="0"/>
            <a:r>
              <a:rPr lang="en-US" dirty="0"/>
              <a:t>The lifetime risk of AF is 1:4 in individuals aged &gt; 55Y</a:t>
            </a:r>
          </a:p>
          <a:p>
            <a:pPr algn="l" rtl="0"/>
            <a:r>
              <a:rPr lang="en-US" dirty="0"/>
              <a:t>AF begets HF and HF begets AF</a:t>
            </a:r>
          </a:p>
          <a:p>
            <a:pPr algn="l" rtl="0"/>
            <a:r>
              <a:rPr lang="en-US" dirty="0"/>
              <a:t>AF and HF share common pathophysiological mechanisms and underlying risk factors and independently predict each other</a:t>
            </a:r>
          </a:p>
          <a:p>
            <a:pPr algn="l" rtl="0"/>
            <a:r>
              <a:rPr lang="en-US" dirty="0"/>
              <a:t>The prevalence of AF among HF: 10-57%</a:t>
            </a:r>
          </a:p>
          <a:p>
            <a:pPr algn="l" rtl="0"/>
            <a:r>
              <a:rPr lang="en-US" dirty="0"/>
              <a:t>The rate of HF in patients with persistent/long standing persistent AF is 40-55%</a:t>
            </a:r>
          </a:p>
          <a:p>
            <a:pPr algn="l" rtl="0"/>
            <a:endParaRPr lang="he-IL" dirty="0"/>
          </a:p>
        </p:txBody>
      </p:sp>
    </p:spTree>
    <p:extLst>
      <p:ext uri="{BB962C8B-B14F-4D97-AF65-F5344CB8AC3E}">
        <p14:creationId xmlns:p14="http://schemas.microsoft.com/office/powerpoint/2010/main" val="28639680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C98FBE-FCAE-4A16-939C-E2FBEF13A154}"/>
              </a:ext>
            </a:extLst>
          </p:cNvPr>
          <p:cNvSpPr>
            <a:spLocks noGrp="1"/>
          </p:cNvSpPr>
          <p:nvPr>
            <p:ph type="title"/>
          </p:nvPr>
        </p:nvSpPr>
        <p:spPr>
          <a:xfrm>
            <a:off x="609600" y="274638"/>
            <a:ext cx="4946469" cy="1143000"/>
          </a:xfrm>
        </p:spPr>
        <p:txBody>
          <a:bodyPr>
            <a:normAutofit/>
          </a:bodyPr>
          <a:lstStyle/>
          <a:p>
            <a:r>
              <a:rPr lang="en-US" sz="3200" b="1" dirty="0">
                <a:solidFill>
                  <a:schemeClr val="accent2"/>
                </a:solidFill>
              </a:rPr>
              <a:t>CASTLE-AF- results (Cont.):</a:t>
            </a:r>
            <a:endParaRPr lang="he-IL" sz="3200" dirty="0"/>
          </a:p>
        </p:txBody>
      </p:sp>
      <p:sp>
        <p:nvSpPr>
          <p:cNvPr id="3" name="מציין מיקום תוכן 2">
            <a:extLst>
              <a:ext uri="{FF2B5EF4-FFF2-40B4-BE49-F238E27FC236}">
                <a16:creationId xmlns:a16="http://schemas.microsoft.com/office/drawing/2014/main" id="{5B190DA8-6847-4203-B545-04AA7CE2331E}"/>
              </a:ext>
            </a:extLst>
          </p:cNvPr>
          <p:cNvSpPr>
            <a:spLocks noGrp="1"/>
          </p:cNvSpPr>
          <p:nvPr>
            <p:ph idx="1"/>
          </p:nvPr>
        </p:nvSpPr>
        <p:spPr>
          <a:xfrm>
            <a:off x="326572" y="1328057"/>
            <a:ext cx="5656217" cy="4798107"/>
          </a:xfrm>
        </p:spPr>
        <p:txBody>
          <a:bodyPr>
            <a:normAutofit fontScale="85000" lnSpcReduction="20000"/>
          </a:bodyPr>
          <a:lstStyle/>
          <a:p>
            <a:pPr marL="0" indent="0" algn="l" rtl="0">
              <a:buNone/>
            </a:pPr>
            <a:r>
              <a:rPr lang="en-US" i="1" u="sng" dirty="0"/>
              <a:t>Subgroup analysis</a:t>
            </a:r>
          </a:p>
          <a:p>
            <a:pPr algn="l" rtl="0"/>
            <a:r>
              <a:rPr lang="en-US" dirty="0"/>
              <a:t>A significant interaction between LVEF and the primary endpoint:</a:t>
            </a:r>
          </a:p>
          <a:p>
            <a:pPr marL="0" indent="0" algn="l" rtl="0">
              <a:buNone/>
            </a:pPr>
            <a:r>
              <a:rPr lang="en-US" dirty="0">
                <a:solidFill>
                  <a:srgbClr val="FF0000"/>
                </a:solidFill>
              </a:rPr>
              <a:t>    Patients with LVEF ≥25% were more  </a:t>
            </a:r>
          </a:p>
          <a:p>
            <a:pPr marL="0" indent="0" algn="l" rtl="0">
              <a:buNone/>
            </a:pPr>
            <a:r>
              <a:rPr lang="en-US" dirty="0">
                <a:solidFill>
                  <a:srgbClr val="FF0000"/>
                </a:solidFill>
              </a:rPr>
              <a:t>    likely to benefit from AF ablation </a:t>
            </a:r>
          </a:p>
          <a:p>
            <a:pPr marL="0" indent="0" algn="l" rtl="0">
              <a:buNone/>
            </a:pPr>
            <a:r>
              <a:rPr lang="en-US" dirty="0">
                <a:solidFill>
                  <a:srgbClr val="FF0000"/>
                </a:solidFill>
              </a:rPr>
              <a:t>    than patients with a LVEF&lt;25%</a:t>
            </a:r>
          </a:p>
          <a:p>
            <a:pPr algn="l" rtl="0"/>
            <a:r>
              <a:rPr lang="en-US" dirty="0"/>
              <a:t>Both paroxysmal and persistent AF groups benefited from catheter ablation, but </a:t>
            </a:r>
            <a:r>
              <a:rPr lang="en-US" dirty="0">
                <a:solidFill>
                  <a:srgbClr val="FF0000"/>
                </a:solidFill>
              </a:rPr>
              <a:t>in particular ablation of persistent AF was superior to medical therapy for the primary endpoint</a:t>
            </a:r>
            <a:endParaRPr lang="he-IL" dirty="0">
              <a:solidFill>
                <a:srgbClr val="FF0000"/>
              </a:solidFill>
            </a:endParaRPr>
          </a:p>
        </p:txBody>
      </p:sp>
      <p:pic>
        <p:nvPicPr>
          <p:cNvPr id="4" name="תמונה 3">
            <a:extLst>
              <a:ext uri="{FF2B5EF4-FFF2-40B4-BE49-F238E27FC236}">
                <a16:creationId xmlns:a16="http://schemas.microsoft.com/office/drawing/2014/main" id="{6371A615-20B6-47F0-9451-61CC823F0B81}"/>
              </a:ext>
            </a:extLst>
          </p:cNvPr>
          <p:cNvPicPr>
            <a:picLocks noChangeAspect="1"/>
          </p:cNvPicPr>
          <p:nvPr/>
        </p:nvPicPr>
        <p:blipFill>
          <a:blip r:embed="rId3"/>
          <a:stretch>
            <a:fillRect/>
          </a:stretch>
        </p:blipFill>
        <p:spPr>
          <a:xfrm>
            <a:off x="6833152" y="6333404"/>
            <a:ext cx="5358848" cy="499915"/>
          </a:xfrm>
          <a:prstGeom prst="rect">
            <a:avLst/>
          </a:prstGeom>
        </p:spPr>
      </p:pic>
      <p:sp>
        <p:nvSpPr>
          <p:cNvPr id="5" name="מלבן: פינות מעוגלות 4">
            <a:extLst>
              <a:ext uri="{FF2B5EF4-FFF2-40B4-BE49-F238E27FC236}">
                <a16:creationId xmlns:a16="http://schemas.microsoft.com/office/drawing/2014/main" id="{8BB319BE-AD33-4AD8-95AB-98CE0C960440}"/>
              </a:ext>
            </a:extLst>
          </p:cNvPr>
          <p:cNvSpPr/>
          <p:nvPr/>
        </p:nvSpPr>
        <p:spPr>
          <a:xfrm>
            <a:off x="6200503" y="3187337"/>
            <a:ext cx="5773783" cy="365760"/>
          </a:xfrm>
          <a:prstGeom prst="round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a:extLst>
              <a:ext uri="{FF2B5EF4-FFF2-40B4-BE49-F238E27FC236}">
                <a16:creationId xmlns:a16="http://schemas.microsoft.com/office/drawing/2014/main" id="{ADAF3F30-6603-4801-A22E-39AFC6A86EF7}"/>
              </a:ext>
            </a:extLst>
          </p:cNvPr>
          <p:cNvPicPr>
            <a:picLocks noChangeAspect="1"/>
          </p:cNvPicPr>
          <p:nvPr/>
        </p:nvPicPr>
        <p:blipFill>
          <a:blip r:embed="rId4"/>
          <a:stretch>
            <a:fillRect/>
          </a:stretch>
        </p:blipFill>
        <p:spPr>
          <a:xfrm>
            <a:off x="6096000" y="473534"/>
            <a:ext cx="5991497" cy="5849611"/>
          </a:xfrm>
          <a:prstGeom prst="rect">
            <a:avLst/>
          </a:prstGeom>
          <a:ln>
            <a:solidFill>
              <a:schemeClr val="tx1"/>
            </a:solidFill>
          </a:ln>
        </p:spPr>
      </p:pic>
      <p:sp>
        <p:nvSpPr>
          <p:cNvPr id="10" name="מלבן: פינות מעוגלות 9">
            <a:extLst>
              <a:ext uri="{FF2B5EF4-FFF2-40B4-BE49-F238E27FC236}">
                <a16:creationId xmlns:a16="http://schemas.microsoft.com/office/drawing/2014/main" id="{7580F140-CCED-4488-AFA2-DFBCEC4C58AB}"/>
              </a:ext>
            </a:extLst>
          </p:cNvPr>
          <p:cNvSpPr/>
          <p:nvPr/>
        </p:nvSpPr>
        <p:spPr>
          <a:xfrm>
            <a:off x="6200503" y="3187337"/>
            <a:ext cx="5773783" cy="3657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פינות מעוגלות 10">
            <a:extLst>
              <a:ext uri="{FF2B5EF4-FFF2-40B4-BE49-F238E27FC236}">
                <a16:creationId xmlns:a16="http://schemas.microsoft.com/office/drawing/2014/main" id="{A488D5F2-C960-4217-8BCC-1CFD871A5E3F}"/>
              </a:ext>
            </a:extLst>
          </p:cNvPr>
          <p:cNvSpPr/>
          <p:nvPr/>
        </p:nvSpPr>
        <p:spPr>
          <a:xfrm>
            <a:off x="6200503" y="962297"/>
            <a:ext cx="5773783" cy="365760"/>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0000"/>
              </a:solidFill>
            </a:endParaRPr>
          </a:p>
        </p:txBody>
      </p:sp>
    </p:spTree>
    <p:extLst>
      <p:ext uri="{BB962C8B-B14F-4D97-AF65-F5344CB8AC3E}">
        <p14:creationId xmlns:p14="http://schemas.microsoft.com/office/powerpoint/2010/main" val="21274918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C98FBE-FCAE-4A16-939C-E2FBEF13A154}"/>
              </a:ext>
            </a:extLst>
          </p:cNvPr>
          <p:cNvSpPr>
            <a:spLocks noGrp="1"/>
          </p:cNvSpPr>
          <p:nvPr>
            <p:ph type="title"/>
          </p:nvPr>
        </p:nvSpPr>
        <p:spPr>
          <a:xfrm>
            <a:off x="609600" y="-54428"/>
            <a:ext cx="5704114" cy="903514"/>
          </a:xfrm>
        </p:spPr>
        <p:txBody>
          <a:bodyPr>
            <a:normAutofit/>
          </a:bodyPr>
          <a:lstStyle/>
          <a:p>
            <a:r>
              <a:rPr lang="en-US" sz="3200" b="1" dirty="0">
                <a:solidFill>
                  <a:schemeClr val="accent2"/>
                </a:solidFill>
              </a:rPr>
              <a:t>CASTLE-AF- results (Cont.):</a:t>
            </a:r>
            <a:endParaRPr lang="he-IL" sz="3200" dirty="0"/>
          </a:p>
        </p:txBody>
      </p:sp>
      <p:sp>
        <p:nvSpPr>
          <p:cNvPr id="3" name="מציין מיקום תוכן 2">
            <a:extLst>
              <a:ext uri="{FF2B5EF4-FFF2-40B4-BE49-F238E27FC236}">
                <a16:creationId xmlns:a16="http://schemas.microsoft.com/office/drawing/2014/main" id="{5B190DA8-6847-4203-B545-04AA7CE2331E}"/>
              </a:ext>
            </a:extLst>
          </p:cNvPr>
          <p:cNvSpPr>
            <a:spLocks noGrp="1"/>
          </p:cNvSpPr>
          <p:nvPr>
            <p:ph idx="1"/>
          </p:nvPr>
        </p:nvSpPr>
        <p:spPr>
          <a:xfrm>
            <a:off x="378821" y="759821"/>
            <a:ext cx="7905208" cy="2799804"/>
          </a:xfrm>
        </p:spPr>
        <p:txBody>
          <a:bodyPr>
            <a:normAutofit fontScale="85000" lnSpcReduction="10000"/>
          </a:bodyPr>
          <a:lstStyle/>
          <a:p>
            <a:pPr algn="l" rtl="0"/>
            <a:r>
              <a:rPr lang="en-US" dirty="0"/>
              <a:t>Catheter ablation significantly </a:t>
            </a:r>
            <a:r>
              <a:rPr lang="en-US" dirty="0">
                <a:solidFill>
                  <a:srgbClr val="FF0000"/>
                </a:solidFill>
              </a:rPr>
              <a:t>reduced the AF burden </a:t>
            </a:r>
            <a:r>
              <a:rPr lang="en-US" dirty="0"/>
              <a:t>and resulted in stable sinus rhythm in </a:t>
            </a:r>
            <a:r>
              <a:rPr lang="en-US" dirty="0">
                <a:solidFill>
                  <a:srgbClr val="FF0000"/>
                </a:solidFill>
              </a:rPr>
              <a:t>63% of cases at 5y </a:t>
            </a:r>
            <a:r>
              <a:rPr lang="en-US" dirty="0"/>
              <a:t>(vs 22% in the medical Tx group)</a:t>
            </a:r>
          </a:p>
          <a:p>
            <a:pPr algn="l" rtl="0"/>
            <a:r>
              <a:rPr lang="en-US" dirty="0"/>
              <a:t>The adjusted rate of AF recurrence (patients who had actually undergone ablation and completed the 5y f/u) (75/151) was 50%, average of 1.3±0.5 procedures/patient</a:t>
            </a:r>
          </a:p>
        </p:txBody>
      </p:sp>
      <p:pic>
        <p:nvPicPr>
          <p:cNvPr id="4" name="תמונה 3">
            <a:extLst>
              <a:ext uri="{FF2B5EF4-FFF2-40B4-BE49-F238E27FC236}">
                <a16:creationId xmlns:a16="http://schemas.microsoft.com/office/drawing/2014/main" id="{BEAB1A9F-C929-4BA7-A636-EC7FEC865BFE}"/>
              </a:ext>
            </a:extLst>
          </p:cNvPr>
          <p:cNvPicPr>
            <a:picLocks noChangeAspect="1"/>
          </p:cNvPicPr>
          <p:nvPr/>
        </p:nvPicPr>
        <p:blipFill>
          <a:blip r:embed="rId3"/>
          <a:stretch>
            <a:fillRect/>
          </a:stretch>
        </p:blipFill>
        <p:spPr>
          <a:xfrm>
            <a:off x="8110312" y="6614554"/>
            <a:ext cx="4008576" cy="373951"/>
          </a:xfrm>
          <a:prstGeom prst="rect">
            <a:avLst/>
          </a:prstGeom>
        </p:spPr>
      </p:pic>
      <p:pic>
        <p:nvPicPr>
          <p:cNvPr id="5" name="תמונה 4">
            <a:extLst>
              <a:ext uri="{FF2B5EF4-FFF2-40B4-BE49-F238E27FC236}">
                <a16:creationId xmlns:a16="http://schemas.microsoft.com/office/drawing/2014/main" id="{7F797BC0-E8BC-477C-BC2F-5213E4EE8302}"/>
              </a:ext>
            </a:extLst>
          </p:cNvPr>
          <p:cNvPicPr>
            <a:picLocks noChangeAspect="1"/>
          </p:cNvPicPr>
          <p:nvPr/>
        </p:nvPicPr>
        <p:blipFill>
          <a:blip r:embed="rId4"/>
          <a:stretch>
            <a:fillRect/>
          </a:stretch>
        </p:blipFill>
        <p:spPr>
          <a:xfrm>
            <a:off x="8452579" y="104503"/>
            <a:ext cx="3129821" cy="4082122"/>
          </a:xfrm>
          <a:prstGeom prst="rect">
            <a:avLst/>
          </a:prstGeom>
        </p:spPr>
      </p:pic>
      <p:pic>
        <p:nvPicPr>
          <p:cNvPr id="6" name="תמונה 5">
            <a:extLst>
              <a:ext uri="{FF2B5EF4-FFF2-40B4-BE49-F238E27FC236}">
                <a16:creationId xmlns:a16="http://schemas.microsoft.com/office/drawing/2014/main" id="{8ACBE3DA-3D14-4E44-BDE6-11DD2E99212E}"/>
              </a:ext>
            </a:extLst>
          </p:cNvPr>
          <p:cNvPicPr>
            <a:picLocks noChangeAspect="1"/>
          </p:cNvPicPr>
          <p:nvPr/>
        </p:nvPicPr>
        <p:blipFill>
          <a:blip r:embed="rId5"/>
          <a:stretch>
            <a:fillRect/>
          </a:stretch>
        </p:blipFill>
        <p:spPr>
          <a:xfrm>
            <a:off x="8452579" y="4186625"/>
            <a:ext cx="3131269" cy="2458015"/>
          </a:xfrm>
          <a:prstGeom prst="rect">
            <a:avLst/>
          </a:prstGeom>
        </p:spPr>
      </p:pic>
      <p:pic>
        <p:nvPicPr>
          <p:cNvPr id="7" name="תמונה 6">
            <a:extLst>
              <a:ext uri="{FF2B5EF4-FFF2-40B4-BE49-F238E27FC236}">
                <a16:creationId xmlns:a16="http://schemas.microsoft.com/office/drawing/2014/main" id="{E8581ADF-874F-4A3A-94DB-039F8F3ED85D}"/>
              </a:ext>
            </a:extLst>
          </p:cNvPr>
          <p:cNvPicPr>
            <a:picLocks noChangeAspect="1"/>
          </p:cNvPicPr>
          <p:nvPr/>
        </p:nvPicPr>
        <p:blipFill>
          <a:blip r:embed="rId6"/>
          <a:stretch>
            <a:fillRect/>
          </a:stretch>
        </p:blipFill>
        <p:spPr>
          <a:xfrm>
            <a:off x="1609588" y="3518125"/>
            <a:ext cx="6029325" cy="2085975"/>
          </a:xfrm>
          <a:prstGeom prst="rect">
            <a:avLst/>
          </a:prstGeom>
          <a:ln>
            <a:solidFill>
              <a:schemeClr val="tx1"/>
            </a:solidFill>
          </a:ln>
        </p:spPr>
      </p:pic>
      <p:sp>
        <p:nvSpPr>
          <p:cNvPr id="8" name="תיבת טקסט 7">
            <a:extLst>
              <a:ext uri="{FF2B5EF4-FFF2-40B4-BE49-F238E27FC236}">
                <a16:creationId xmlns:a16="http://schemas.microsoft.com/office/drawing/2014/main" id="{DB39E652-9840-4653-B7C4-E8FB64DE582B}"/>
              </a:ext>
            </a:extLst>
          </p:cNvPr>
          <p:cNvSpPr txBox="1"/>
          <p:nvPr/>
        </p:nvSpPr>
        <p:spPr>
          <a:xfrm>
            <a:off x="319775" y="5664388"/>
            <a:ext cx="7790537" cy="646331"/>
          </a:xfrm>
          <a:prstGeom prst="rect">
            <a:avLst/>
          </a:prstGeom>
          <a:solidFill>
            <a:srgbClr val="FFFF00"/>
          </a:solidFill>
        </p:spPr>
        <p:txBody>
          <a:bodyPr wrap="square" rtlCol="1">
            <a:spAutoFit/>
          </a:bodyPr>
          <a:lstStyle/>
          <a:p>
            <a:pPr algn="l" rtl="0"/>
            <a:r>
              <a:rPr lang="en-US" b="1" dirty="0"/>
              <a:t>Suggests that maintenance of SR is beneficial when achieved without AAD and supports the widely used approach of extensive LA ablation in persistent AF</a:t>
            </a:r>
            <a:endParaRPr lang="he-IL" b="1" dirty="0"/>
          </a:p>
        </p:txBody>
      </p:sp>
    </p:spTree>
    <p:extLst>
      <p:ext uri="{BB962C8B-B14F-4D97-AF65-F5344CB8AC3E}">
        <p14:creationId xmlns:p14="http://schemas.microsoft.com/office/powerpoint/2010/main" val="210503033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D7D2EE-95C8-4EDF-BDB1-EAC7429D2451}"/>
              </a:ext>
            </a:extLst>
          </p:cNvPr>
          <p:cNvSpPr>
            <a:spLocks noGrp="1"/>
          </p:cNvSpPr>
          <p:nvPr>
            <p:ph type="title"/>
          </p:nvPr>
        </p:nvSpPr>
        <p:spPr>
          <a:xfrm>
            <a:off x="609600" y="274638"/>
            <a:ext cx="10972800" cy="955448"/>
          </a:xfrm>
          <a:solidFill>
            <a:srgbClr val="FFC000"/>
          </a:solidFill>
        </p:spPr>
        <p:txBody>
          <a:bodyPr/>
          <a:lstStyle/>
          <a:p>
            <a:r>
              <a:rPr lang="en-US" b="1" dirty="0">
                <a:solidFill>
                  <a:schemeClr val="accent1">
                    <a:lumMod val="75000"/>
                  </a:schemeClr>
                </a:solidFill>
              </a:rPr>
              <a:t>Is one ablation strategy fits for all?</a:t>
            </a:r>
            <a:endParaRPr lang="he-IL" dirty="0"/>
          </a:p>
        </p:txBody>
      </p:sp>
      <p:sp>
        <p:nvSpPr>
          <p:cNvPr id="3" name="מציין מיקום תוכן 2">
            <a:extLst>
              <a:ext uri="{FF2B5EF4-FFF2-40B4-BE49-F238E27FC236}">
                <a16:creationId xmlns:a16="http://schemas.microsoft.com/office/drawing/2014/main" id="{C5A681E1-B0E0-459B-B1CA-89EC9E8AB795}"/>
              </a:ext>
            </a:extLst>
          </p:cNvPr>
          <p:cNvSpPr>
            <a:spLocks noGrp="1"/>
          </p:cNvSpPr>
          <p:nvPr>
            <p:ph idx="1"/>
          </p:nvPr>
        </p:nvSpPr>
        <p:spPr>
          <a:xfrm>
            <a:off x="522514" y="1371601"/>
            <a:ext cx="11059886" cy="4789713"/>
          </a:xfrm>
        </p:spPr>
        <p:txBody>
          <a:bodyPr>
            <a:normAutofit fontScale="85000" lnSpcReduction="10000"/>
          </a:bodyPr>
          <a:lstStyle/>
          <a:p>
            <a:pPr algn="l" rtl="0"/>
            <a:r>
              <a:rPr lang="en-US" dirty="0"/>
              <a:t>In</a:t>
            </a:r>
            <a:r>
              <a:rPr lang="en-US" dirty="0">
                <a:solidFill>
                  <a:srgbClr val="FF0000"/>
                </a:solidFill>
              </a:rPr>
              <a:t> </a:t>
            </a:r>
            <a:r>
              <a:rPr lang="en-US" b="1" dirty="0">
                <a:solidFill>
                  <a:schemeClr val="accent2"/>
                </a:solidFill>
              </a:rPr>
              <a:t>CASTLE-AF - </a:t>
            </a:r>
            <a:r>
              <a:rPr lang="en-US" dirty="0">
                <a:solidFill>
                  <a:srgbClr val="FF0000"/>
                </a:solidFill>
              </a:rPr>
              <a:t>Additional LA lesions in only 53% </a:t>
            </a:r>
            <a:r>
              <a:rPr lang="en-US" dirty="0"/>
              <a:t>of all AF ablation procedures, despite the fact that 70% of patients randomized to catheter ablation had persistent or long-standing persistent AF. </a:t>
            </a:r>
            <a:r>
              <a:rPr lang="en-US" b="1" dirty="0"/>
              <a:t>This is in contrast to the other completed RCTs, in which the vast majority (78–98%) of patients with persistent AF received LA lesions in addition to PVI</a:t>
            </a:r>
            <a:endParaRPr lang="en-US" dirty="0"/>
          </a:p>
          <a:p>
            <a:pPr marL="0" indent="0" algn="l" rtl="0">
              <a:buNone/>
            </a:pPr>
            <a:endParaRPr lang="en-US" dirty="0"/>
          </a:p>
          <a:p>
            <a:pPr algn="l" rtl="0"/>
            <a:r>
              <a:rPr lang="en-US" dirty="0"/>
              <a:t>The </a:t>
            </a:r>
            <a:r>
              <a:rPr lang="en-US" dirty="0">
                <a:solidFill>
                  <a:srgbClr val="C00000"/>
                </a:solidFill>
              </a:rPr>
              <a:t>ongoing </a:t>
            </a:r>
            <a:r>
              <a:rPr lang="en-US" b="1" dirty="0">
                <a:solidFill>
                  <a:srgbClr val="C00000"/>
                </a:solidFill>
              </a:rPr>
              <a:t>CONTRA-AF</a:t>
            </a:r>
            <a:r>
              <a:rPr lang="en-US" dirty="0"/>
              <a:t> </a:t>
            </a:r>
            <a:r>
              <a:rPr lang="en-US" dirty="0">
                <a:solidFill>
                  <a:srgbClr val="C00000"/>
                </a:solidFill>
              </a:rPr>
              <a:t>trial</a:t>
            </a:r>
            <a:r>
              <a:rPr lang="en-US" dirty="0"/>
              <a:t> compares single shot </a:t>
            </a:r>
            <a:r>
              <a:rPr lang="en-US" dirty="0" err="1"/>
              <a:t>cryoballoon</a:t>
            </a:r>
            <a:r>
              <a:rPr lang="en-US" dirty="0"/>
              <a:t> ablation with pharmacological rate or rhythm control in patients with paroxysmal or persistent AF and </a:t>
            </a:r>
            <a:r>
              <a:rPr lang="en-US" dirty="0" err="1"/>
              <a:t>HFrEF</a:t>
            </a:r>
            <a:r>
              <a:rPr lang="en-US" dirty="0"/>
              <a:t> (NYHA II–IV;LVEF≤35%)</a:t>
            </a:r>
          </a:p>
          <a:p>
            <a:pPr algn="l" rtl="0"/>
            <a:r>
              <a:rPr lang="en-US" dirty="0"/>
              <a:t>Taken all RCTs together, </a:t>
            </a:r>
            <a:r>
              <a:rPr lang="en-US" dirty="0">
                <a:solidFill>
                  <a:srgbClr val="FF0000"/>
                </a:solidFill>
              </a:rPr>
              <a:t>it remains unanswered which AF ablation strategy </a:t>
            </a:r>
            <a:r>
              <a:rPr lang="en-US" dirty="0"/>
              <a:t>is optimal and should be recommended to achieve the reported favorable outcomes</a:t>
            </a:r>
          </a:p>
          <a:p>
            <a:pPr algn="l" rtl="0"/>
            <a:endParaRPr lang="en-US" dirty="0"/>
          </a:p>
          <a:p>
            <a:pPr algn="l" rtl="0"/>
            <a:endParaRPr lang="he-IL" dirty="0"/>
          </a:p>
        </p:txBody>
      </p:sp>
    </p:spTree>
    <p:extLst>
      <p:ext uri="{BB962C8B-B14F-4D97-AF65-F5344CB8AC3E}">
        <p14:creationId xmlns:p14="http://schemas.microsoft.com/office/powerpoint/2010/main" val="36134457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D7D2EE-95C8-4EDF-BDB1-EAC7429D2451}"/>
              </a:ext>
            </a:extLst>
          </p:cNvPr>
          <p:cNvSpPr>
            <a:spLocks noGrp="1"/>
          </p:cNvSpPr>
          <p:nvPr>
            <p:ph type="title"/>
          </p:nvPr>
        </p:nvSpPr>
        <p:spPr>
          <a:xfrm>
            <a:off x="609600" y="274638"/>
            <a:ext cx="10972800" cy="955448"/>
          </a:xfrm>
          <a:solidFill>
            <a:srgbClr val="FFC000"/>
          </a:solidFill>
        </p:spPr>
        <p:txBody>
          <a:bodyPr/>
          <a:lstStyle/>
          <a:p>
            <a:r>
              <a:rPr lang="en-US" b="1" dirty="0">
                <a:solidFill>
                  <a:schemeClr val="accent1">
                    <a:lumMod val="75000"/>
                  </a:schemeClr>
                </a:solidFill>
              </a:rPr>
              <a:t>Is one ablation strategy fits for all?- (cont.)</a:t>
            </a:r>
            <a:endParaRPr lang="he-IL" dirty="0"/>
          </a:p>
        </p:txBody>
      </p:sp>
      <p:sp>
        <p:nvSpPr>
          <p:cNvPr id="3" name="מציין מיקום תוכן 2">
            <a:extLst>
              <a:ext uri="{FF2B5EF4-FFF2-40B4-BE49-F238E27FC236}">
                <a16:creationId xmlns:a16="http://schemas.microsoft.com/office/drawing/2014/main" id="{C5A681E1-B0E0-459B-B1CA-89EC9E8AB795}"/>
              </a:ext>
            </a:extLst>
          </p:cNvPr>
          <p:cNvSpPr>
            <a:spLocks noGrp="1"/>
          </p:cNvSpPr>
          <p:nvPr>
            <p:ph idx="1"/>
          </p:nvPr>
        </p:nvSpPr>
        <p:spPr>
          <a:xfrm>
            <a:off x="522514" y="1600201"/>
            <a:ext cx="11059886" cy="4789713"/>
          </a:xfrm>
        </p:spPr>
        <p:txBody>
          <a:bodyPr>
            <a:normAutofit/>
          </a:bodyPr>
          <a:lstStyle/>
          <a:p>
            <a:pPr algn="l" rtl="0"/>
            <a:r>
              <a:rPr lang="en-US" dirty="0">
                <a:solidFill>
                  <a:srgbClr val="FF0000"/>
                </a:solidFill>
              </a:rPr>
              <a:t>In patient cohorts with severe </a:t>
            </a:r>
            <a:r>
              <a:rPr lang="en-US" dirty="0" err="1">
                <a:solidFill>
                  <a:srgbClr val="FF0000"/>
                </a:solidFill>
              </a:rPr>
              <a:t>HFrEF</a:t>
            </a:r>
            <a:r>
              <a:rPr lang="en-US" dirty="0">
                <a:solidFill>
                  <a:srgbClr val="FF0000"/>
                </a:solidFill>
              </a:rPr>
              <a:t>, advanced structural remodeling, or non-convertible AF following PVI, additional ablation is often needed first-line</a:t>
            </a:r>
            <a:r>
              <a:rPr lang="en-US" dirty="0"/>
              <a:t> </a:t>
            </a:r>
          </a:p>
          <a:p>
            <a:pPr algn="l" rtl="0"/>
            <a:r>
              <a:rPr lang="en-US" dirty="0"/>
              <a:t>Whether empirical linear lesions, targeted non-PV trigger ablation, LA appendage isolation, ablation of complex fractionated atrial electrograms (CFAE), or substrate (low voltage) modification ensure superior success is a controversial matter of opinion, and comparison of the different ablation strategies in patients with HF lacks evidence</a:t>
            </a:r>
          </a:p>
          <a:p>
            <a:pPr algn="l" rtl="0"/>
            <a:endParaRPr lang="en-US" dirty="0"/>
          </a:p>
          <a:p>
            <a:pPr algn="l" rtl="0"/>
            <a:endParaRPr lang="he-IL" dirty="0"/>
          </a:p>
        </p:txBody>
      </p:sp>
    </p:spTree>
    <p:extLst>
      <p:ext uri="{BB962C8B-B14F-4D97-AF65-F5344CB8AC3E}">
        <p14:creationId xmlns:p14="http://schemas.microsoft.com/office/powerpoint/2010/main" val="18890546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39BDBC-9D88-4FE3-93CA-E0A51B038157}"/>
              </a:ext>
            </a:extLst>
          </p:cNvPr>
          <p:cNvSpPr>
            <a:spLocks noGrp="1"/>
          </p:cNvSpPr>
          <p:nvPr>
            <p:ph type="title"/>
          </p:nvPr>
        </p:nvSpPr>
        <p:spPr>
          <a:xfrm>
            <a:off x="609600" y="-31892"/>
            <a:ext cx="10972800" cy="1143000"/>
          </a:xfrm>
        </p:spPr>
        <p:txBody>
          <a:bodyPr>
            <a:normAutofit fontScale="90000"/>
          </a:bodyPr>
          <a:lstStyle/>
          <a:p>
            <a:pPr rtl="0"/>
            <a:r>
              <a:rPr lang="en-US" sz="2400" dirty="0">
                <a:solidFill>
                  <a:srgbClr val="C00000"/>
                </a:solidFill>
              </a:rPr>
              <a:t>Proposed approach to individually tailored catheter ablation irrespective of the atrial fibrillation type and underlying heart disease (based on voltage mapping and inducibility of atrial arrhythmias)</a:t>
            </a:r>
            <a:r>
              <a:rPr lang="he-IL" sz="2400" dirty="0">
                <a:solidFill>
                  <a:srgbClr val="C00000"/>
                </a:solidFill>
              </a:rPr>
              <a:t> </a:t>
            </a:r>
          </a:p>
        </p:txBody>
      </p:sp>
      <p:pic>
        <p:nvPicPr>
          <p:cNvPr id="4" name="תמונה 3">
            <a:extLst>
              <a:ext uri="{FF2B5EF4-FFF2-40B4-BE49-F238E27FC236}">
                <a16:creationId xmlns:a16="http://schemas.microsoft.com/office/drawing/2014/main" id="{0ED541DF-6786-48D4-9D33-CB7D3D941221}"/>
              </a:ext>
            </a:extLst>
          </p:cNvPr>
          <p:cNvPicPr>
            <a:picLocks noChangeAspect="1"/>
          </p:cNvPicPr>
          <p:nvPr/>
        </p:nvPicPr>
        <p:blipFill>
          <a:blip r:embed="rId3"/>
          <a:stretch>
            <a:fillRect/>
          </a:stretch>
        </p:blipFill>
        <p:spPr>
          <a:xfrm>
            <a:off x="1894113" y="1078451"/>
            <a:ext cx="7397524" cy="5678323"/>
          </a:xfrm>
          <a:prstGeom prst="rect">
            <a:avLst/>
          </a:prstGeom>
          <a:ln>
            <a:solidFill>
              <a:schemeClr val="tx1"/>
            </a:solidFill>
          </a:ln>
        </p:spPr>
      </p:pic>
      <p:sp>
        <p:nvSpPr>
          <p:cNvPr id="5" name="תיבת טקסט 4">
            <a:extLst>
              <a:ext uri="{FF2B5EF4-FFF2-40B4-BE49-F238E27FC236}">
                <a16:creationId xmlns:a16="http://schemas.microsoft.com/office/drawing/2014/main" id="{C9E7688C-3E97-4978-9EF3-D08697DD3725}"/>
              </a:ext>
            </a:extLst>
          </p:cNvPr>
          <p:cNvSpPr txBox="1"/>
          <p:nvPr/>
        </p:nvSpPr>
        <p:spPr>
          <a:xfrm>
            <a:off x="9291637" y="6074025"/>
            <a:ext cx="2917371" cy="584775"/>
          </a:xfrm>
          <a:prstGeom prst="rect">
            <a:avLst/>
          </a:prstGeom>
          <a:noFill/>
        </p:spPr>
        <p:txBody>
          <a:bodyPr wrap="square" rtlCol="1">
            <a:spAutoFit/>
          </a:bodyPr>
          <a:lstStyle/>
          <a:p>
            <a:pPr algn="l" rtl="0"/>
            <a:r>
              <a:rPr lang="en-US" sz="1600" dirty="0"/>
              <a:t>Richter S, Di </a:t>
            </a:r>
            <a:r>
              <a:rPr lang="en-US" sz="1600" dirty="0" err="1"/>
              <a:t>Biase</a:t>
            </a:r>
            <a:r>
              <a:rPr lang="en-US" sz="1600" dirty="0"/>
              <a:t> L and </a:t>
            </a:r>
            <a:r>
              <a:rPr lang="en-US" sz="1600" dirty="0" err="1"/>
              <a:t>Hindricks</a:t>
            </a:r>
            <a:r>
              <a:rPr lang="en-US" sz="1600" dirty="0"/>
              <a:t> G, EHJ 2019;40:663-72</a:t>
            </a:r>
            <a:endParaRPr lang="he-IL" sz="1600" dirty="0"/>
          </a:p>
        </p:txBody>
      </p:sp>
      <p:sp>
        <p:nvSpPr>
          <p:cNvPr id="6" name="תיבת טקסט 5">
            <a:extLst>
              <a:ext uri="{FF2B5EF4-FFF2-40B4-BE49-F238E27FC236}">
                <a16:creationId xmlns:a16="http://schemas.microsoft.com/office/drawing/2014/main" id="{189A76E1-95A2-41CE-AE10-944372D985EA}"/>
              </a:ext>
            </a:extLst>
          </p:cNvPr>
          <p:cNvSpPr txBox="1"/>
          <p:nvPr/>
        </p:nvSpPr>
        <p:spPr>
          <a:xfrm>
            <a:off x="9504587" y="1132114"/>
            <a:ext cx="2481942" cy="1323439"/>
          </a:xfrm>
          <a:prstGeom prst="rect">
            <a:avLst/>
          </a:prstGeom>
          <a:noFill/>
          <a:ln>
            <a:solidFill>
              <a:schemeClr val="tx1"/>
            </a:solidFill>
          </a:ln>
        </p:spPr>
        <p:txBody>
          <a:bodyPr wrap="square" rtlCol="1">
            <a:spAutoFit/>
          </a:bodyPr>
          <a:lstStyle/>
          <a:p>
            <a:pPr algn="l" rtl="0"/>
            <a:r>
              <a:rPr lang="en-US" sz="1600" i="1" dirty="0"/>
              <a:t>*May be considered in cases of non-convertible AF after PVI or patients with persistent/long-standing persistent AF</a:t>
            </a:r>
            <a:endParaRPr lang="he-IL" sz="1600" i="1" dirty="0"/>
          </a:p>
        </p:txBody>
      </p:sp>
      <p:cxnSp>
        <p:nvCxnSpPr>
          <p:cNvPr id="8" name="מחבר חץ ישר 7">
            <a:extLst>
              <a:ext uri="{FF2B5EF4-FFF2-40B4-BE49-F238E27FC236}">
                <a16:creationId xmlns:a16="http://schemas.microsoft.com/office/drawing/2014/main" id="{2D4250B4-5581-47AF-AF76-647A92D9F070}"/>
              </a:ext>
            </a:extLst>
          </p:cNvPr>
          <p:cNvCxnSpPr/>
          <p:nvPr/>
        </p:nvCxnSpPr>
        <p:spPr>
          <a:xfrm>
            <a:off x="8665029" y="1611088"/>
            <a:ext cx="762000"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65799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D7D2EE-95C8-4EDF-BDB1-EAC7429D2451}"/>
              </a:ext>
            </a:extLst>
          </p:cNvPr>
          <p:cNvSpPr>
            <a:spLocks noGrp="1"/>
          </p:cNvSpPr>
          <p:nvPr>
            <p:ph type="title"/>
          </p:nvPr>
        </p:nvSpPr>
        <p:spPr>
          <a:xfrm>
            <a:off x="609600" y="274638"/>
            <a:ext cx="10972800" cy="955448"/>
          </a:xfrm>
          <a:solidFill>
            <a:srgbClr val="FFC000"/>
          </a:solidFill>
        </p:spPr>
        <p:txBody>
          <a:bodyPr/>
          <a:lstStyle/>
          <a:p>
            <a:r>
              <a:rPr lang="en-US" b="1" dirty="0">
                <a:solidFill>
                  <a:schemeClr val="accent1">
                    <a:lumMod val="75000"/>
                  </a:schemeClr>
                </a:solidFill>
              </a:rPr>
              <a:t>Complications related to AF ablation in </a:t>
            </a:r>
            <a:r>
              <a:rPr lang="en-US" b="1" dirty="0" err="1">
                <a:solidFill>
                  <a:schemeClr val="accent1">
                    <a:lumMod val="75000"/>
                  </a:schemeClr>
                </a:solidFill>
              </a:rPr>
              <a:t>HFrEF</a:t>
            </a:r>
            <a:endParaRPr lang="he-IL" dirty="0"/>
          </a:p>
        </p:txBody>
      </p:sp>
      <p:pic>
        <p:nvPicPr>
          <p:cNvPr id="7" name="תמונה 6">
            <a:extLst>
              <a:ext uri="{FF2B5EF4-FFF2-40B4-BE49-F238E27FC236}">
                <a16:creationId xmlns:a16="http://schemas.microsoft.com/office/drawing/2014/main" id="{06637A3E-3C93-4B1B-ABC1-ED6B88C2D187}"/>
              </a:ext>
            </a:extLst>
          </p:cNvPr>
          <p:cNvPicPr>
            <a:picLocks noChangeAspect="1"/>
          </p:cNvPicPr>
          <p:nvPr/>
        </p:nvPicPr>
        <p:blipFill>
          <a:blip r:embed="rId3"/>
          <a:stretch>
            <a:fillRect/>
          </a:stretch>
        </p:blipFill>
        <p:spPr>
          <a:xfrm>
            <a:off x="1822679" y="1344612"/>
            <a:ext cx="7296150" cy="5238750"/>
          </a:xfrm>
          <a:prstGeom prst="rect">
            <a:avLst/>
          </a:prstGeom>
          <a:ln>
            <a:solidFill>
              <a:schemeClr val="tx1"/>
            </a:solidFill>
          </a:ln>
        </p:spPr>
      </p:pic>
      <p:sp>
        <p:nvSpPr>
          <p:cNvPr id="8" name="תיבת טקסט 7">
            <a:extLst>
              <a:ext uri="{FF2B5EF4-FFF2-40B4-BE49-F238E27FC236}">
                <a16:creationId xmlns:a16="http://schemas.microsoft.com/office/drawing/2014/main" id="{9A4FB2C5-31D3-4681-ACF5-C4FB21E23DC6}"/>
              </a:ext>
            </a:extLst>
          </p:cNvPr>
          <p:cNvSpPr txBox="1"/>
          <p:nvPr/>
        </p:nvSpPr>
        <p:spPr>
          <a:xfrm>
            <a:off x="9274629" y="6091341"/>
            <a:ext cx="2917371" cy="584775"/>
          </a:xfrm>
          <a:prstGeom prst="rect">
            <a:avLst/>
          </a:prstGeom>
          <a:noFill/>
        </p:spPr>
        <p:txBody>
          <a:bodyPr wrap="square" rtlCol="1">
            <a:spAutoFit/>
          </a:bodyPr>
          <a:lstStyle/>
          <a:p>
            <a:pPr algn="l" rtl="0"/>
            <a:r>
              <a:rPr lang="en-US" sz="1600" dirty="0"/>
              <a:t>Richter S, Di </a:t>
            </a:r>
            <a:r>
              <a:rPr lang="en-US" sz="1600" dirty="0" err="1"/>
              <a:t>Biase</a:t>
            </a:r>
            <a:r>
              <a:rPr lang="en-US" sz="1600" dirty="0"/>
              <a:t> L and </a:t>
            </a:r>
            <a:r>
              <a:rPr lang="en-US" sz="1600" dirty="0" err="1"/>
              <a:t>Hindricks</a:t>
            </a:r>
            <a:r>
              <a:rPr lang="en-US" sz="1600" dirty="0"/>
              <a:t> G, EHJ 2019;40:663-72</a:t>
            </a:r>
            <a:endParaRPr lang="he-IL" sz="1600" dirty="0"/>
          </a:p>
        </p:txBody>
      </p:sp>
      <p:sp>
        <p:nvSpPr>
          <p:cNvPr id="3" name="אליפסה 2">
            <a:extLst>
              <a:ext uri="{FF2B5EF4-FFF2-40B4-BE49-F238E27FC236}">
                <a16:creationId xmlns:a16="http://schemas.microsoft.com/office/drawing/2014/main" id="{8764FC9F-323D-47EE-B468-4E85F1C0816C}"/>
              </a:ext>
            </a:extLst>
          </p:cNvPr>
          <p:cNvSpPr/>
          <p:nvPr/>
        </p:nvSpPr>
        <p:spPr>
          <a:xfrm>
            <a:off x="6473952" y="1184366"/>
            <a:ext cx="2727173" cy="7129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93275088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D7D2EE-95C8-4EDF-BDB1-EAC7429D2451}"/>
              </a:ext>
            </a:extLst>
          </p:cNvPr>
          <p:cNvSpPr>
            <a:spLocks noGrp="1"/>
          </p:cNvSpPr>
          <p:nvPr>
            <p:ph type="title"/>
          </p:nvPr>
        </p:nvSpPr>
        <p:spPr>
          <a:xfrm>
            <a:off x="533400" y="274637"/>
            <a:ext cx="11049000" cy="1336449"/>
          </a:xfrm>
          <a:solidFill>
            <a:srgbClr val="FFC000"/>
          </a:solidFill>
        </p:spPr>
        <p:txBody>
          <a:bodyPr>
            <a:noAutofit/>
          </a:bodyPr>
          <a:lstStyle/>
          <a:p>
            <a:r>
              <a:rPr lang="en-US" sz="4000" b="1" dirty="0">
                <a:solidFill>
                  <a:schemeClr val="accent1">
                    <a:lumMod val="75000"/>
                  </a:schemeClr>
                </a:solidFill>
              </a:rPr>
              <a:t>Ongoing large randomized controlled trials on AF ablation in patients with </a:t>
            </a:r>
            <a:r>
              <a:rPr lang="en-US" sz="4000" b="1" dirty="0" err="1">
                <a:solidFill>
                  <a:schemeClr val="accent1">
                    <a:lumMod val="75000"/>
                  </a:schemeClr>
                </a:solidFill>
              </a:rPr>
              <a:t>HFrEF</a:t>
            </a:r>
            <a:endParaRPr lang="he-IL" sz="4000" b="1" dirty="0">
              <a:solidFill>
                <a:schemeClr val="accent1">
                  <a:lumMod val="75000"/>
                </a:schemeClr>
              </a:solidFill>
            </a:endParaRPr>
          </a:p>
        </p:txBody>
      </p:sp>
      <p:pic>
        <p:nvPicPr>
          <p:cNvPr id="6" name="תמונה 5">
            <a:extLst>
              <a:ext uri="{FF2B5EF4-FFF2-40B4-BE49-F238E27FC236}">
                <a16:creationId xmlns:a16="http://schemas.microsoft.com/office/drawing/2014/main" id="{814D5974-541E-484E-9520-CC63686AE19B}"/>
              </a:ext>
            </a:extLst>
          </p:cNvPr>
          <p:cNvPicPr>
            <a:picLocks noChangeAspect="1"/>
          </p:cNvPicPr>
          <p:nvPr/>
        </p:nvPicPr>
        <p:blipFill>
          <a:blip r:embed="rId3"/>
          <a:stretch>
            <a:fillRect/>
          </a:stretch>
        </p:blipFill>
        <p:spPr>
          <a:xfrm>
            <a:off x="217714" y="1654629"/>
            <a:ext cx="11866832" cy="4525056"/>
          </a:xfrm>
          <a:prstGeom prst="rect">
            <a:avLst/>
          </a:prstGeom>
          <a:ln>
            <a:solidFill>
              <a:schemeClr val="tx1"/>
            </a:solidFill>
          </a:ln>
        </p:spPr>
      </p:pic>
      <p:sp>
        <p:nvSpPr>
          <p:cNvPr id="7" name="אליפסה 6">
            <a:extLst>
              <a:ext uri="{FF2B5EF4-FFF2-40B4-BE49-F238E27FC236}">
                <a16:creationId xmlns:a16="http://schemas.microsoft.com/office/drawing/2014/main" id="{6AA29DD0-AE52-4013-AB15-E66D840C0818}"/>
              </a:ext>
            </a:extLst>
          </p:cNvPr>
          <p:cNvSpPr/>
          <p:nvPr/>
        </p:nvSpPr>
        <p:spPr>
          <a:xfrm>
            <a:off x="272143" y="2351313"/>
            <a:ext cx="772886" cy="555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אליפסה 7">
            <a:extLst>
              <a:ext uri="{FF2B5EF4-FFF2-40B4-BE49-F238E27FC236}">
                <a16:creationId xmlns:a16="http://schemas.microsoft.com/office/drawing/2014/main" id="{12698B4D-B363-49AB-B318-06D441E95D16}"/>
              </a:ext>
            </a:extLst>
          </p:cNvPr>
          <p:cNvSpPr/>
          <p:nvPr/>
        </p:nvSpPr>
        <p:spPr>
          <a:xfrm>
            <a:off x="283028" y="3175905"/>
            <a:ext cx="1001486" cy="555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אליפסה 8">
            <a:extLst>
              <a:ext uri="{FF2B5EF4-FFF2-40B4-BE49-F238E27FC236}">
                <a16:creationId xmlns:a16="http://schemas.microsoft.com/office/drawing/2014/main" id="{EDB82B73-B6C9-4D1F-ACD2-3AEA89C784E4}"/>
              </a:ext>
            </a:extLst>
          </p:cNvPr>
          <p:cNvSpPr/>
          <p:nvPr/>
        </p:nvSpPr>
        <p:spPr>
          <a:xfrm>
            <a:off x="283028" y="4000500"/>
            <a:ext cx="1088571" cy="555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אליפסה 9">
            <a:extLst>
              <a:ext uri="{FF2B5EF4-FFF2-40B4-BE49-F238E27FC236}">
                <a16:creationId xmlns:a16="http://schemas.microsoft.com/office/drawing/2014/main" id="{306DB515-2C70-480A-AC1A-296CAA6CE8C2}"/>
              </a:ext>
            </a:extLst>
          </p:cNvPr>
          <p:cNvSpPr/>
          <p:nvPr/>
        </p:nvSpPr>
        <p:spPr>
          <a:xfrm>
            <a:off x="162584" y="4865912"/>
            <a:ext cx="1372302" cy="5551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4091574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987A62E-C083-43F5-9B23-9A2524413259}"/>
              </a:ext>
            </a:extLst>
          </p:cNvPr>
          <p:cNvSpPr>
            <a:spLocks noGrp="1"/>
          </p:cNvSpPr>
          <p:nvPr>
            <p:ph type="title"/>
          </p:nvPr>
        </p:nvSpPr>
        <p:spPr>
          <a:solidFill>
            <a:srgbClr val="FFC000"/>
          </a:solidFill>
        </p:spPr>
        <p:txBody>
          <a:bodyPr>
            <a:normAutofit fontScale="90000"/>
          </a:bodyPr>
          <a:lstStyle/>
          <a:p>
            <a:pPr rtl="0"/>
            <a:r>
              <a:rPr lang="en-US" b="1" dirty="0">
                <a:solidFill>
                  <a:schemeClr val="accent1">
                    <a:lumMod val="75000"/>
                  </a:schemeClr>
                </a:solidFill>
              </a:rPr>
              <a:t>Current guideline recommendations on AF ablation </a:t>
            </a:r>
            <a:br>
              <a:rPr lang="en-US" b="1" dirty="0">
                <a:solidFill>
                  <a:schemeClr val="accent1">
                    <a:lumMod val="75000"/>
                  </a:schemeClr>
                </a:solidFill>
              </a:rPr>
            </a:br>
            <a:r>
              <a:rPr lang="en-US" b="1" dirty="0">
                <a:solidFill>
                  <a:schemeClr val="accent1">
                    <a:lumMod val="75000"/>
                  </a:schemeClr>
                </a:solidFill>
              </a:rPr>
              <a:t>in patients with HF</a:t>
            </a:r>
            <a:endParaRPr lang="he-IL" b="1" dirty="0">
              <a:solidFill>
                <a:schemeClr val="accent1">
                  <a:lumMod val="75000"/>
                </a:schemeClr>
              </a:solidFill>
            </a:endParaRPr>
          </a:p>
        </p:txBody>
      </p:sp>
      <p:sp>
        <p:nvSpPr>
          <p:cNvPr id="4" name="תיבת טקסט 3">
            <a:extLst>
              <a:ext uri="{FF2B5EF4-FFF2-40B4-BE49-F238E27FC236}">
                <a16:creationId xmlns:a16="http://schemas.microsoft.com/office/drawing/2014/main" id="{E857FDBD-1911-4F5C-BF45-A3B288521261}"/>
              </a:ext>
            </a:extLst>
          </p:cNvPr>
          <p:cNvSpPr txBox="1"/>
          <p:nvPr/>
        </p:nvSpPr>
        <p:spPr>
          <a:xfrm>
            <a:off x="8613852" y="5380672"/>
            <a:ext cx="3578148" cy="1477328"/>
          </a:xfrm>
          <a:prstGeom prst="rect">
            <a:avLst/>
          </a:prstGeom>
          <a:noFill/>
        </p:spPr>
        <p:txBody>
          <a:bodyPr wrap="square" rtlCol="1">
            <a:spAutoFit/>
          </a:bodyPr>
          <a:lstStyle/>
          <a:p>
            <a:pPr algn="l" rtl="0"/>
            <a:r>
              <a:rPr lang="en-US" dirty="0"/>
              <a:t> </a:t>
            </a:r>
            <a:r>
              <a:rPr lang="en-US" dirty="0" err="1"/>
              <a:t>Kirchhof</a:t>
            </a:r>
            <a:r>
              <a:rPr lang="en-US" dirty="0"/>
              <a:t> P et al. </a:t>
            </a:r>
            <a:r>
              <a:rPr lang="en-US" b="1" dirty="0"/>
              <a:t>2016 ESC guidelines for the management of atrial fibrillation developed in collaboration with EACTS.</a:t>
            </a:r>
            <a:r>
              <a:rPr lang="en-US" dirty="0"/>
              <a:t> Eur Heart J 2016;37:2893–2962</a:t>
            </a:r>
            <a:endParaRPr lang="he-IL" dirty="0"/>
          </a:p>
        </p:txBody>
      </p:sp>
      <p:pic>
        <p:nvPicPr>
          <p:cNvPr id="6" name="תמונה 5">
            <a:extLst>
              <a:ext uri="{FF2B5EF4-FFF2-40B4-BE49-F238E27FC236}">
                <a16:creationId xmlns:a16="http://schemas.microsoft.com/office/drawing/2014/main" id="{B219BD8F-23A3-4794-AED8-8E8BF5C9489D}"/>
              </a:ext>
            </a:extLst>
          </p:cNvPr>
          <p:cNvPicPr>
            <a:picLocks noChangeAspect="1"/>
          </p:cNvPicPr>
          <p:nvPr/>
        </p:nvPicPr>
        <p:blipFill>
          <a:blip r:embed="rId3"/>
          <a:stretch>
            <a:fillRect/>
          </a:stretch>
        </p:blipFill>
        <p:spPr>
          <a:xfrm>
            <a:off x="-44374" y="2791693"/>
            <a:ext cx="8715375" cy="828675"/>
          </a:xfrm>
          <a:prstGeom prst="rect">
            <a:avLst/>
          </a:prstGeom>
        </p:spPr>
      </p:pic>
      <p:pic>
        <p:nvPicPr>
          <p:cNvPr id="7" name="תמונה 6">
            <a:extLst>
              <a:ext uri="{FF2B5EF4-FFF2-40B4-BE49-F238E27FC236}">
                <a16:creationId xmlns:a16="http://schemas.microsoft.com/office/drawing/2014/main" id="{D9B21402-4888-4AE5-BF7E-1A6926770BB3}"/>
              </a:ext>
            </a:extLst>
          </p:cNvPr>
          <p:cNvPicPr>
            <a:picLocks noChangeAspect="1"/>
          </p:cNvPicPr>
          <p:nvPr/>
        </p:nvPicPr>
        <p:blipFill>
          <a:blip r:embed="rId4"/>
          <a:stretch>
            <a:fillRect/>
          </a:stretch>
        </p:blipFill>
        <p:spPr>
          <a:xfrm>
            <a:off x="12777" y="3620368"/>
            <a:ext cx="8601075" cy="3181350"/>
          </a:xfrm>
          <a:prstGeom prst="rect">
            <a:avLst/>
          </a:prstGeom>
        </p:spPr>
      </p:pic>
      <p:sp>
        <p:nvSpPr>
          <p:cNvPr id="10" name="מלבן: פינות מעוגלות 9">
            <a:extLst>
              <a:ext uri="{FF2B5EF4-FFF2-40B4-BE49-F238E27FC236}">
                <a16:creationId xmlns:a16="http://schemas.microsoft.com/office/drawing/2014/main" id="{286D8F1A-1F77-400E-B973-6339EEFC35A0}"/>
              </a:ext>
            </a:extLst>
          </p:cNvPr>
          <p:cNvSpPr/>
          <p:nvPr/>
        </p:nvSpPr>
        <p:spPr>
          <a:xfrm>
            <a:off x="237067" y="5398795"/>
            <a:ext cx="8376785" cy="3246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6" name="תמונה 15">
            <a:extLst>
              <a:ext uri="{FF2B5EF4-FFF2-40B4-BE49-F238E27FC236}">
                <a16:creationId xmlns:a16="http://schemas.microsoft.com/office/drawing/2014/main" id="{85EDAD2C-6F8C-4203-8CF0-66B6F1119444}"/>
              </a:ext>
            </a:extLst>
          </p:cNvPr>
          <p:cNvPicPr>
            <a:picLocks noChangeAspect="1"/>
          </p:cNvPicPr>
          <p:nvPr/>
        </p:nvPicPr>
        <p:blipFill>
          <a:blip r:embed="rId5"/>
          <a:stretch>
            <a:fillRect/>
          </a:stretch>
        </p:blipFill>
        <p:spPr>
          <a:xfrm>
            <a:off x="3467100" y="936949"/>
            <a:ext cx="8724900" cy="6076950"/>
          </a:xfrm>
          <a:prstGeom prst="rect">
            <a:avLst/>
          </a:prstGeom>
        </p:spPr>
      </p:pic>
      <p:sp>
        <p:nvSpPr>
          <p:cNvPr id="17" name="מלבן: פינות מעוגלות 16">
            <a:extLst>
              <a:ext uri="{FF2B5EF4-FFF2-40B4-BE49-F238E27FC236}">
                <a16:creationId xmlns:a16="http://schemas.microsoft.com/office/drawing/2014/main" id="{2A5B44DF-B77A-41EA-AB62-F574D7972161}"/>
              </a:ext>
            </a:extLst>
          </p:cNvPr>
          <p:cNvSpPr/>
          <p:nvPr/>
        </p:nvSpPr>
        <p:spPr>
          <a:xfrm>
            <a:off x="3804355" y="5531173"/>
            <a:ext cx="8353778" cy="9316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תמונה 4">
            <a:extLst>
              <a:ext uri="{FF2B5EF4-FFF2-40B4-BE49-F238E27FC236}">
                <a16:creationId xmlns:a16="http://schemas.microsoft.com/office/drawing/2014/main" id="{C1F2087B-209C-448D-AADB-F65E0BADB9F4}"/>
              </a:ext>
            </a:extLst>
          </p:cNvPr>
          <p:cNvPicPr>
            <a:picLocks noChangeAspect="1"/>
          </p:cNvPicPr>
          <p:nvPr/>
        </p:nvPicPr>
        <p:blipFill>
          <a:blip r:embed="rId6"/>
          <a:stretch>
            <a:fillRect/>
          </a:stretch>
        </p:blipFill>
        <p:spPr>
          <a:xfrm>
            <a:off x="2330271" y="3577579"/>
            <a:ext cx="6563197" cy="3334471"/>
          </a:xfrm>
          <a:prstGeom prst="rect">
            <a:avLst/>
          </a:prstGeom>
          <a:ln w="57150">
            <a:solidFill>
              <a:srgbClr val="FF0000"/>
            </a:solidFill>
          </a:ln>
        </p:spPr>
      </p:pic>
      <p:cxnSp>
        <p:nvCxnSpPr>
          <p:cNvPr id="19" name="מחבר חץ ישר 18">
            <a:extLst>
              <a:ext uri="{FF2B5EF4-FFF2-40B4-BE49-F238E27FC236}">
                <a16:creationId xmlns:a16="http://schemas.microsoft.com/office/drawing/2014/main" id="{C4BFAE75-CA40-43F0-AC49-701095A0D95D}"/>
              </a:ext>
            </a:extLst>
          </p:cNvPr>
          <p:cNvCxnSpPr/>
          <p:nvPr/>
        </p:nvCxnSpPr>
        <p:spPr>
          <a:xfrm flipV="1">
            <a:off x="6886222" y="6570133"/>
            <a:ext cx="270934" cy="231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מחבר חץ ישר 21">
            <a:extLst>
              <a:ext uri="{FF2B5EF4-FFF2-40B4-BE49-F238E27FC236}">
                <a16:creationId xmlns:a16="http://schemas.microsoft.com/office/drawing/2014/main" id="{EC20C409-2794-4B23-9847-B0EFAEE83B3F}"/>
              </a:ext>
            </a:extLst>
          </p:cNvPr>
          <p:cNvCxnSpPr/>
          <p:nvPr/>
        </p:nvCxnSpPr>
        <p:spPr>
          <a:xfrm flipV="1">
            <a:off x="8077199" y="6598354"/>
            <a:ext cx="270934" cy="231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61479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D5BE199-2DE6-4FB5-A444-AF4BEEE6C5CF}"/>
              </a:ext>
            </a:extLst>
          </p:cNvPr>
          <p:cNvSpPr>
            <a:spLocks noGrp="1"/>
          </p:cNvSpPr>
          <p:nvPr>
            <p:ph type="title"/>
          </p:nvPr>
        </p:nvSpPr>
        <p:spPr>
          <a:xfrm>
            <a:off x="756356" y="118953"/>
            <a:ext cx="10826044" cy="874162"/>
          </a:xfrm>
          <a:solidFill>
            <a:srgbClr val="FFC000"/>
          </a:solidFill>
        </p:spPr>
        <p:txBody>
          <a:bodyPr>
            <a:noAutofit/>
          </a:bodyPr>
          <a:lstStyle/>
          <a:p>
            <a:pPr rtl="0"/>
            <a:r>
              <a:rPr lang="en-US" sz="3200" b="1" dirty="0">
                <a:solidFill>
                  <a:schemeClr val="accent1">
                    <a:lumMod val="75000"/>
                  </a:schemeClr>
                </a:solidFill>
              </a:rPr>
              <a:t>Current guideline recommendations on AF ablation </a:t>
            </a:r>
            <a:br>
              <a:rPr lang="en-US" sz="3200" b="1" dirty="0">
                <a:solidFill>
                  <a:schemeClr val="accent1">
                    <a:lumMod val="75000"/>
                  </a:schemeClr>
                </a:solidFill>
              </a:rPr>
            </a:br>
            <a:r>
              <a:rPr lang="en-US" sz="3200" b="1" dirty="0">
                <a:solidFill>
                  <a:schemeClr val="accent1">
                    <a:lumMod val="75000"/>
                  </a:schemeClr>
                </a:solidFill>
              </a:rPr>
              <a:t>in patients with HF (cont.)</a:t>
            </a:r>
            <a:endParaRPr lang="he-IL" sz="3200" b="1" dirty="0">
              <a:solidFill>
                <a:schemeClr val="accent1">
                  <a:lumMod val="75000"/>
                </a:schemeClr>
              </a:solidFill>
            </a:endParaRPr>
          </a:p>
        </p:txBody>
      </p:sp>
      <p:sp>
        <p:nvSpPr>
          <p:cNvPr id="5" name="תיבת טקסט 4">
            <a:extLst>
              <a:ext uri="{FF2B5EF4-FFF2-40B4-BE49-F238E27FC236}">
                <a16:creationId xmlns:a16="http://schemas.microsoft.com/office/drawing/2014/main" id="{10D883DD-94E3-4107-B22F-7D23E6E5A829}"/>
              </a:ext>
            </a:extLst>
          </p:cNvPr>
          <p:cNvSpPr txBox="1"/>
          <p:nvPr/>
        </p:nvSpPr>
        <p:spPr>
          <a:xfrm>
            <a:off x="5170313" y="5985052"/>
            <a:ext cx="7349067" cy="830997"/>
          </a:xfrm>
          <a:prstGeom prst="rect">
            <a:avLst/>
          </a:prstGeom>
          <a:noFill/>
        </p:spPr>
        <p:txBody>
          <a:bodyPr wrap="square" rtlCol="1">
            <a:spAutoFit/>
          </a:bodyPr>
          <a:lstStyle/>
          <a:p>
            <a:pPr algn="l" rtl="0"/>
            <a:r>
              <a:rPr lang="en-US" sz="1600" dirty="0"/>
              <a:t>Calkins H, </a:t>
            </a:r>
            <a:r>
              <a:rPr lang="en-US" sz="1600" dirty="0" err="1"/>
              <a:t>Hindricks</a:t>
            </a:r>
            <a:r>
              <a:rPr lang="en-US" sz="1600" dirty="0"/>
              <a:t> G, </a:t>
            </a:r>
            <a:r>
              <a:rPr lang="en-US" sz="1600" dirty="0" err="1"/>
              <a:t>Cappato</a:t>
            </a:r>
            <a:r>
              <a:rPr lang="en-US" sz="1600" dirty="0"/>
              <a:t> R, et al. </a:t>
            </a:r>
            <a:r>
              <a:rPr lang="en-US" sz="1600" b="1" dirty="0"/>
              <a:t>2017 HRS/EHRA/ECAS/APHRS/ SOLAECE expert consensus statement on catheter and surgical ablation of atrial fibrillation</a:t>
            </a:r>
            <a:r>
              <a:rPr lang="en-US" sz="1600" dirty="0"/>
              <a:t> Europace 2018;20:e1–e160</a:t>
            </a:r>
            <a:endParaRPr lang="he-IL" sz="1600" dirty="0"/>
          </a:p>
        </p:txBody>
      </p:sp>
      <p:pic>
        <p:nvPicPr>
          <p:cNvPr id="6" name="תמונה 5">
            <a:extLst>
              <a:ext uri="{FF2B5EF4-FFF2-40B4-BE49-F238E27FC236}">
                <a16:creationId xmlns:a16="http://schemas.microsoft.com/office/drawing/2014/main" id="{6B7AC037-CB56-417E-B471-5DA4D5DF1022}"/>
              </a:ext>
            </a:extLst>
          </p:cNvPr>
          <p:cNvPicPr>
            <a:picLocks noChangeAspect="1"/>
          </p:cNvPicPr>
          <p:nvPr/>
        </p:nvPicPr>
        <p:blipFill>
          <a:blip r:embed="rId3"/>
          <a:stretch>
            <a:fillRect/>
          </a:stretch>
        </p:blipFill>
        <p:spPr>
          <a:xfrm>
            <a:off x="1593756" y="1043457"/>
            <a:ext cx="9322598" cy="4964173"/>
          </a:xfrm>
          <a:prstGeom prst="rect">
            <a:avLst/>
          </a:prstGeom>
          <a:ln>
            <a:solidFill>
              <a:schemeClr val="tx1"/>
            </a:solidFill>
          </a:ln>
        </p:spPr>
      </p:pic>
      <p:sp>
        <p:nvSpPr>
          <p:cNvPr id="8" name="מלבן: פינות מעוגלות 7">
            <a:extLst>
              <a:ext uri="{FF2B5EF4-FFF2-40B4-BE49-F238E27FC236}">
                <a16:creationId xmlns:a16="http://schemas.microsoft.com/office/drawing/2014/main" id="{85CC7C6B-F81F-4ED0-84AE-5193BADD22EC}"/>
              </a:ext>
            </a:extLst>
          </p:cNvPr>
          <p:cNvSpPr/>
          <p:nvPr/>
        </p:nvSpPr>
        <p:spPr>
          <a:xfrm>
            <a:off x="1828800" y="1377244"/>
            <a:ext cx="8545689" cy="609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9805143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D5BE199-2DE6-4FB5-A444-AF4BEEE6C5CF}"/>
              </a:ext>
            </a:extLst>
          </p:cNvPr>
          <p:cNvSpPr>
            <a:spLocks noGrp="1"/>
          </p:cNvSpPr>
          <p:nvPr>
            <p:ph type="title"/>
          </p:nvPr>
        </p:nvSpPr>
        <p:spPr>
          <a:xfrm>
            <a:off x="756356" y="118953"/>
            <a:ext cx="7258755" cy="874162"/>
          </a:xfrm>
          <a:solidFill>
            <a:srgbClr val="FFC000"/>
          </a:solidFill>
        </p:spPr>
        <p:txBody>
          <a:bodyPr>
            <a:noAutofit/>
          </a:bodyPr>
          <a:lstStyle/>
          <a:p>
            <a:pPr rtl="0"/>
            <a:r>
              <a:rPr lang="en-US" sz="2400" b="1" dirty="0">
                <a:solidFill>
                  <a:schemeClr val="accent1">
                    <a:lumMod val="75000"/>
                  </a:schemeClr>
                </a:solidFill>
              </a:rPr>
              <a:t>Current guideline recommendations on AF ablation </a:t>
            </a:r>
            <a:br>
              <a:rPr lang="en-US" sz="2400" b="1" dirty="0">
                <a:solidFill>
                  <a:schemeClr val="accent1">
                    <a:lumMod val="75000"/>
                  </a:schemeClr>
                </a:solidFill>
              </a:rPr>
            </a:br>
            <a:r>
              <a:rPr lang="en-US" sz="2400" b="1" dirty="0">
                <a:solidFill>
                  <a:schemeClr val="accent1">
                    <a:lumMod val="75000"/>
                  </a:schemeClr>
                </a:solidFill>
              </a:rPr>
              <a:t>in patients with HF (cont.)- Pace and ablate</a:t>
            </a:r>
            <a:endParaRPr lang="he-IL" sz="2400" b="1" dirty="0">
              <a:solidFill>
                <a:schemeClr val="accent1">
                  <a:lumMod val="75000"/>
                </a:schemeClr>
              </a:solidFill>
            </a:endParaRPr>
          </a:p>
        </p:txBody>
      </p:sp>
      <p:sp>
        <p:nvSpPr>
          <p:cNvPr id="5" name="תיבת טקסט 4">
            <a:extLst>
              <a:ext uri="{FF2B5EF4-FFF2-40B4-BE49-F238E27FC236}">
                <a16:creationId xmlns:a16="http://schemas.microsoft.com/office/drawing/2014/main" id="{10D883DD-94E3-4107-B22F-7D23E6E5A829}"/>
              </a:ext>
            </a:extLst>
          </p:cNvPr>
          <p:cNvSpPr txBox="1"/>
          <p:nvPr/>
        </p:nvSpPr>
        <p:spPr>
          <a:xfrm>
            <a:off x="7907866" y="6400493"/>
            <a:ext cx="7349067" cy="338554"/>
          </a:xfrm>
          <a:prstGeom prst="rect">
            <a:avLst/>
          </a:prstGeom>
          <a:noFill/>
        </p:spPr>
        <p:txBody>
          <a:bodyPr wrap="square" rtlCol="1">
            <a:spAutoFit/>
          </a:bodyPr>
          <a:lstStyle/>
          <a:p>
            <a:pPr algn="l" rtl="0"/>
            <a:r>
              <a:rPr lang="en-US" sz="1600" dirty="0" err="1"/>
              <a:t>Brignole</a:t>
            </a:r>
            <a:r>
              <a:rPr lang="en-US" sz="1600" dirty="0"/>
              <a:t> M et al. EHJ 2018; 39(45): 3999-4008</a:t>
            </a:r>
            <a:endParaRPr lang="en-IL" sz="1600" dirty="0"/>
          </a:p>
        </p:txBody>
      </p:sp>
      <p:sp>
        <p:nvSpPr>
          <p:cNvPr id="2" name="תיבת טקסט 1">
            <a:extLst>
              <a:ext uri="{FF2B5EF4-FFF2-40B4-BE49-F238E27FC236}">
                <a16:creationId xmlns:a16="http://schemas.microsoft.com/office/drawing/2014/main" id="{E34EBE32-0355-4B10-937C-2273E8F0EC1E}"/>
              </a:ext>
            </a:extLst>
          </p:cNvPr>
          <p:cNvSpPr txBox="1"/>
          <p:nvPr/>
        </p:nvSpPr>
        <p:spPr>
          <a:xfrm>
            <a:off x="596421" y="1164134"/>
            <a:ext cx="8126847" cy="5693866"/>
          </a:xfrm>
          <a:prstGeom prst="rect">
            <a:avLst/>
          </a:prstGeom>
          <a:noFill/>
        </p:spPr>
        <p:txBody>
          <a:bodyPr wrap="square" rtlCol="1">
            <a:spAutoFit/>
          </a:bodyPr>
          <a:lstStyle/>
          <a:p>
            <a:pPr algn="l" rtl="0"/>
            <a:r>
              <a:rPr lang="en-US" sz="2800" dirty="0"/>
              <a:t>-There is a legitimate role for </a:t>
            </a:r>
            <a:r>
              <a:rPr lang="en-US" sz="2800" dirty="0">
                <a:solidFill>
                  <a:srgbClr val="FF0000"/>
                </a:solidFill>
              </a:rPr>
              <a:t>AV junctional ablation with resynchronization therapy. </a:t>
            </a:r>
            <a:r>
              <a:rPr lang="en-US" sz="2800" dirty="0"/>
              <a:t>In particular, elderly patients with </a:t>
            </a:r>
            <a:r>
              <a:rPr lang="en-US" sz="2800" dirty="0" err="1"/>
              <a:t>HFrEF</a:t>
            </a:r>
            <a:r>
              <a:rPr lang="en-US" sz="2800" dirty="0"/>
              <a:t> (LVEF ≤45%) and symptomatic persistent AF with uncontrolled ventricular rates, who are unsuitable candidates for AF ablation or had previously failed ablation attempt(s), should be considered for a biventricular </a:t>
            </a:r>
            <a:r>
              <a:rPr lang="en-GB" sz="2800" dirty="0"/>
              <a:t>pace-and-ablate strategy (</a:t>
            </a:r>
            <a:r>
              <a:rPr lang="en-GB" sz="2800" dirty="0">
                <a:solidFill>
                  <a:srgbClr val="FF0000"/>
                </a:solidFill>
              </a:rPr>
              <a:t>Class </a:t>
            </a:r>
            <a:r>
              <a:rPr lang="en-GB" sz="2800" dirty="0" err="1">
                <a:solidFill>
                  <a:srgbClr val="FF0000"/>
                </a:solidFill>
              </a:rPr>
              <a:t>IIa</a:t>
            </a:r>
            <a:r>
              <a:rPr lang="en-GB" sz="2800" dirty="0">
                <a:solidFill>
                  <a:srgbClr val="FF0000"/>
                </a:solidFill>
              </a:rPr>
              <a:t>-B</a:t>
            </a:r>
            <a:r>
              <a:rPr lang="en-GB" sz="2800" dirty="0"/>
              <a:t>)</a:t>
            </a:r>
          </a:p>
          <a:p>
            <a:pPr algn="l" rtl="0"/>
            <a:r>
              <a:rPr lang="en-GB" sz="2800" dirty="0"/>
              <a:t>-The most recent </a:t>
            </a:r>
            <a:r>
              <a:rPr lang="en-US" sz="2800" b="1" dirty="0">
                <a:solidFill>
                  <a:srgbClr val="C00000"/>
                </a:solidFill>
              </a:rPr>
              <a:t>APAF-CRT trial </a:t>
            </a:r>
            <a:r>
              <a:rPr lang="en-US" sz="2800" dirty="0"/>
              <a:t>demonstrated a prognostic benefit of biventricular pace-and-ablate over pharmacological rate control also for patients with </a:t>
            </a:r>
            <a:r>
              <a:rPr lang="en-US" sz="2800" dirty="0" err="1"/>
              <a:t>HFrEF</a:t>
            </a:r>
            <a:r>
              <a:rPr lang="en-US" sz="2800" dirty="0"/>
              <a:t> and narrow QRS complex (QRS ≤110ms)</a:t>
            </a:r>
            <a:endParaRPr lang="en-IL" sz="2800" dirty="0"/>
          </a:p>
          <a:p>
            <a:endParaRPr lang="he-IL" sz="2800" dirty="0"/>
          </a:p>
        </p:txBody>
      </p:sp>
      <p:pic>
        <p:nvPicPr>
          <p:cNvPr id="3" name="תמונה 2">
            <a:extLst>
              <a:ext uri="{FF2B5EF4-FFF2-40B4-BE49-F238E27FC236}">
                <a16:creationId xmlns:a16="http://schemas.microsoft.com/office/drawing/2014/main" id="{CACD3FC0-874C-4E02-AE6D-FC8B018D74E3}"/>
              </a:ext>
            </a:extLst>
          </p:cNvPr>
          <p:cNvPicPr>
            <a:picLocks noChangeAspect="1"/>
          </p:cNvPicPr>
          <p:nvPr/>
        </p:nvPicPr>
        <p:blipFill>
          <a:blip r:embed="rId3"/>
          <a:stretch>
            <a:fillRect/>
          </a:stretch>
        </p:blipFill>
        <p:spPr>
          <a:xfrm>
            <a:off x="9071371" y="-81209"/>
            <a:ext cx="2936608" cy="6481702"/>
          </a:xfrm>
          <a:prstGeom prst="rect">
            <a:avLst/>
          </a:prstGeom>
          <a:ln>
            <a:solidFill>
              <a:schemeClr val="tx1"/>
            </a:solidFill>
          </a:ln>
        </p:spPr>
      </p:pic>
      <p:sp>
        <p:nvSpPr>
          <p:cNvPr id="7" name="מלבן: פינות מעוגלות 6">
            <a:extLst>
              <a:ext uri="{FF2B5EF4-FFF2-40B4-BE49-F238E27FC236}">
                <a16:creationId xmlns:a16="http://schemas.microsoft.com/office/drawing/2014/main" id="{2B65D8BE-233F-4DC1-A569-E6650A490425}"/>
              </a:ext>
            </a:extLst>
          </p:cNvPr>
          <p:cNvSpPr/>
          <p:nvPr/>
        </p:nvSpPr>
        <p:spPr>
          <a:xfrm>
            <a:off x="9223022" y="5271911"/>
            <a:ext cx="2784957" cy="1016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תמונה 8">
            <a:extLst>
              <a:ext uri="{FF2B5EF4-FFF2-40B4-BE49-F238E27FC236}">
                <a16:creationId xmlns:a16="http://schemas.microsoft.com/office/drawing/2014/main" id="{DD5113C3-D318-42F2-8898-BCA6825E08A6}"/>
              </a:ext>
            </a:extLst>
          </p:cNvPr>
          <p:cNvPicPr>
            <a:picLocks noChangeAspect="1"/>
          </p:cNvPicPr>
          <p:nvPr/>
        </p:nvPicPr>
        <p:blipFill>
          <a:blip r:embed="rId4"/>
          <a:stretch>
            <a:fillRect/>
          </a:stretch>
        </p:blipFill>
        <p:spPr>
          <a:xfrm>
            <a:off x="1452562" y="290512"/>
            <a:ext cx="9286875" cy="6276975"/>
          </a:xfrm>
          <a:prstGeom prst="rect">
            <a:avLst/>
          </a:prstGeom>
          <a:ln>
            <a:solidFill>
              <a:schemeClr val="tx1"/>
            </a:solidFill>
          </a:ln>
        </p:spPr>
      </p:pic>
    </p:spTree>
    <p:extLst>
      <p:ext uri="{BB962C8B-B14F-4D97-AF65-F5344CB8AC3E}">
        <p14:creationId xmlns:p14="http://schemas.microsoft.com/office/powerpoint/2010/main" val="2973792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1563EDC-760E-4782-89D6-9BE296A8A4FA}"/>
              </a:ext>
            </a:extLst>
          </p:cNvPr>
          <p:cNvSpPr>
            <a:spLocks noGrp="1"/>
          </p:cNvSpPr>
          <p:nvPr>
            <p:ph type="title"/>
          </p:nvPr>
        </p:nvSpPr>
        <p:spPr>
          <a:xfrm>
            <a:off x="257175" y="403229"/>
            <a:ext cx="11815763" cy="955448"/>
          </a:xfrm>
          <a:solidFill>
            <a:srgbClr val="FFC000"/>
          </a:solidFill>
        </p:spPr>
        <p:txBody>
          <a:bodyPr>
            <a:normAutofit fontScale="90000"/>
          </a:bodyPr>
          <a:lstStyle/>
          <a:p>
            <a:pPr rtl="0"/>
            <a:r>
              <a:rPr lang="en-US" b="1" dirty="0">
                <a:solidFill>
                  <a:schemeClr val="accent1">
                    <a:lumMod val="75000"/>
                  </a:schemeClr>
                </a:solidFill>
              </a:rPr>
              <a:t>AF and HF – the related twin epidemics of CVD- (cont.)</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9EC2D597-FFBD-468C-B2A7-FC22B80ED412}"/>
              </a:ext>
            </a:extLst>
          </p:cNvPr>
          <p:cNvSpPr>
            <a:spLocks noGrp="1"/>
          </p:cNvSpPr>
          <p:nvPr>
            <p:ph idx="1"/>
          </p:nvPr>
        </p:nvSpPr>
        <p:spPr>
          <a:xfrm>
            <a:off x="446314" y="1805608"/>
            <a:ext cx="10972800" cy="4796128"/>
          </a:xfrm>
        </p:spPr>
        <p:txBody>
          <a:bodyPr>
            <a:normAutofit/>
          </a:bodyPr>
          <a:lstStyle/>
          <a:p>
            <a:pPr algn="l" rtl="0"/>
            <a:r>
              <a:rPr lang="en-US" dirty="0"/>
              <a:t>AF and HF synergistically confer worse outcomes compared with either condition alone</a:t>
            </a:r>
          </a:p>
          <a:p>
            <a:pPr algn="l" rtl="0"/>
            <a:r>
              <a:rPr lang="en-US" dirty="0"/>
              <a:t>It is of paramount importance to elaborate effective and safe treatment strategies to prevent/reverse AF in HF patients</a:t>
            </a:r>
          </a:p>
          <a:p>
            <a:pPr algn="l" rtl="0"/>
            <a:r>
              <a:rPr lang="en-US" i="1" dirty="0">
                <a:solidFill>
                  <a:srgbClr val="FF0000"/>
                </a:solidFill>
              </a:rPr>
              <a:t>Since most conventional AAD are CI/ineffective/not well tolerated in </a:t>
            </a:r>
            <a:r>
              <a:rPr lang="en-US" i="1" dirty="0" err="1">
                <a:solidFill>
                  <a:srgbClr val="FF0000"/>
                </a:solidFill>
              </a:rPr>
              <a:t>HFrEF</a:t>
            </a:r>
            <a:r>
              <a:rPr lang="en-US" i="1" dirty="0">
                <a:solidFill>
                  <a:srgbClr val="FF0000"/>
                </a:solidFill>
              </a:rPr>
              <a:t> patients, catheter ablation of AF provides an increasingly important option</a:t>
            </a:r>
          </a:p>
          <a:p>
            <a:pPr algn="l" rtl="0"/>
            <a:endParaRPr lang="he-IL" dirty="0"/>
          </a:p>
        </p:txBody>
      </p:sp>
    </p:spTree>
    <p:extLst>
      <p:ext uri="{BB962C8B-B14F-4D97-AF65-F5344CB8AC3E}">
        <p14:creationId xmlns:p14="http://schemas.microsoft.com/office/powerpoint/2010/main" val="95192087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BD5BE199-2DE6-4FB5-A444-AF4BEEE6C5CF}"/>
              </a:ext>
            </a:extLst>
          </p:cNvPr>
          <p:cNvSpPr>
            <a:spLocks noGrp="1"/>
          </p:cNvSpPr>
          <p:nvPr>
            <p:ph type="title"/>
          </p:nvPr>
        </p:nvSpPr>
        <p:spPr>
          <a:xfrm>
            <a:off x="575734" y="118952"/>
            <a:ext cx="3691466" cy="2567803"/>
          </a:xfrm>
          <a:solidFill>
            <a:srgbClr val="FFC000"/>
          </a:solidFill>
        </p:spPr>
        <p:txBody>
          <a:bodyPr>
            <a:noAutofit/>
          </a:bodyPr>
          <a:lstStyle/>
          <a:p>
            <a:pPr rtl="0"/>
            <a:r>
              <a:rPr lang="en-US" sz="2800" b="1" dirty="0">
                <a:solidFill>
                  <a:schemeClr val="accent1">
                    <a:lumMod val="75000"/>
                  </a:schemeClr>
                </a:solidFill>
              </a:rPr>
              <a:t>Current guideline recommendations on AF ablation </a:t>
            </a:r>
            <a:br>
              <a:rPr lang="en-US" sz="2800" b="1" dirty="0">
                <a:solidFill>
                  <a:schemeClr val="accent1">
                    <a:lumMod val="75000"/>
                  </a:schemeClr>
                </a:solidFill>
              </a:rPr>
            </a:br>
            <a:r>
              <a:rPr lang="en-US" sz="2800" b="1" dirty="0">
                <a:solidFill>
                  <a:schemeClr val="accent1">
                    <a:lumMod val="75000"/>
                  </a:schemeClr>
                </a:solidFill>
              </a:rPr>
              <a:t>in patients with HF (cont.)</a:t>
            </a:r>
            <a:endParaRPr lang="he-IL" sz="2800" b="1" dirty="0">
              <a:solidFill>
                <a:schemeClr val="accent1">
                  <a:lumMod val="75000"/>
                </a:schemeClr>
              </a:solidFill>
            </a:endParaRPr>
          </a:p>
        </p:txBody>
      </p:sp>
      <p:pic>
        <p:nvPicPr>
          <p:cNvPr id="3" name="תמונה 2">
            <a:extLst>
              <a:ext uri="{FF2B5EF4-FFF2-40B4-BE49-F238E27FC236}">
                <a16:creationId xmlns:a16="http://schemas.microsoft.com/office/drawing/2014/main" id="{94F91D66-4A19-4B89-9D45-A724B71FE451}"/>
              </a:ext>
            </a:extLst>
          </p:cNvPr>
          <p:cNvPicPr>
            <a:picLocks noChangeAspect="1"/>
          </p:cNvPicPr>
          <p:nvPr/>
        </p:nvPicPr>
        <p:blipFill>
          <a:blip r:embed="rId3"/>
          <a:stretch>
            <a:fillRect/>
          </a:stretch>
        </p:blipFill>
        <p:spPr>
          <a:xfrm>
            <a:off x="4367741" y="118952"/>
            <a:ext cx="7672380" cy="6180248"/>
          </a:xfrm>
          <a:prstGeom prst="rect">
            <a:avLst/>
          </a:prstGeom>
          <a:ln>
            <a:solidFill>
              <a:schemeClr val="tx1"/>
            </a:solidFill>
          </a:ln>
        </p:spPr>
      </p:pic>
      <p:sp>
        <p:nvSpPr>
          <p:cNvPr id="8" name="מלבן: פינות מעוגלות 7">
            <a:extLst>
              <a:ext uri="{FF2B5EF4-FFF2-40B4-BE49-F238E27FC236}">
                <a16:creationId xmlns:a16="http://schemas.microsoft.com/office/drawing/2014/main" id="{85CC7C6B-F81F-4ED0-84AE-5193BADD22EC}"/>
              </a:ext>
            </a:extLst>
          </p:cNvPr>
          <p:cNvSpPr/>
          <p:nvPr/>
        </p:nvSpPr>
        <p:spPr>
          <a:xfrm>
            <a:off x="4673601" y="5023556"/>
            <a:ext cx="7366520" cy="3160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מלבן: פינות מעוגלות 8">
            <a:extLst>
              <a:ext uri="{FF2B5EF4-FFF2-40B4-BE49-F238E27FC236}">
                <a16:creationId xmlns:a16="http://schemas.microsoft.com/office/drawing/2014/main" id="{ED7B8D33-D5A0-40D5-9A99-35B57050E79D}"/>
              </a:ext>
            </a:extLst>
          </p:cNvPr>
          <p:cNvSpPr/>
          <p:nvPr/>
        </p:nvSpPr>
        <p:spPr>
          <a:xfrm>
            <a:off x="4656665" y="5322712"/>
            <a:ext cx="7383456" cy="502355"/>
          </a:xfrm>
          <a:prstGeom prst="roundRect">
            <a:avLst/>
          </a:prstGeom>
          <a:no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תיבת טקסט 9">
            <a:extLst>
              <a:ext uri="{FF2B5EF4-FFF2-40B4-BE49-F238E27FC236}">
                <a16:creationId xmlns:a16="http://schemas.microsoft.com/office/drawing/2014/main" id="{EB89F655-947E-4312-9073-182E8C6E43D6}"/>
              </a:ext>
            </a:extLst>
          </p:cNvPr>
          <p:cNvSpPr txBox="1"/>
          <p:nvPr/>
        </p:nvSpPr>
        <p:spPr>
          <a:xfrm>
            <a:off x="0" y="5339645"/>
            <a:ext cx="4086578" cy="1077218"/>
          </a:xfrm>
          <a:prstGeom prst="rect">
            <a:avLst/>
          </a:prstGeom>
          <a:noFill/>
        </p:spPr>
        <p:txBody>
          <a:bodyPr wrap="square" rtlCol="1">
            <a:spAutoFit/>
          </a:bodyPr>
          <a:lstStyle/>
          <a:p>
            <a:pPr algn="l" rtl="0"/>
            <a:r>
              <a:rPr lang="en-US" sz="1600" dirty="0"/>
              <a:t> </a:t>
            </a:r>
            <a:r>
              <a:rPr lang="en-US" sz="1600" dirty="0" err="1"/>
              <a:t>Kirchhof</a:t>
            </a:r>
            <a:r>
              <a:rPr lang="en-US" sz="1600" dirty="0"/>
              <a:t> P, </a:t>
            </a:r>
            <a:r>
              <a:rPr lang="en-US" sz="1600" b="1" dirty="0"/>
              <a:t>2016 ESC guidelines for the management of atrial fibrillation developed in collaboration with EACTS. </a:t>
            </a:r>
            <a:r>
              <a:rPr lang="en-US" sz="1600" dirty="0"/>
              <a:t>Eur Heart J 2016;37:2893–2962</a:t>
            </a:r>
            <a:endParaRPr lang="he-IL" sz="1600" dirty="0"/>
          </a:p>
        </p:txBody>
      </p:sp>
    </p:spTree>
    <p:extLst>
      <p:ext uri="{BB962C8B-B14F-4D97-AF65-F5344CB8AC3E}">
        <p14:creationId xmlns:p14="http://schemas.microsoft.com/office/powerpoint/2010/main" val="12126674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39BDBC-9D88-4FE3-93CA-E0A51B038157}"/>
              </a:ext>
            </a:extLst>
          </p:cNvPr>
          <p:cNvSpPr>
            <a:spLocks noGrp="1"/>
          </p:cNvSpPr>
          <p:nvPr>
            <p:ph type="title"/>
          </p:nvPr>
        </p:nvSpPr>
        <p:spPr>
          <a:xfrm>
            <a:off x="574623" y="0"/>
            <a:ext cx="11582400" cy="918148"/>
          </a:xfrm>
        </p:spPr>
        <p:txBody>
          <a:bodyPr>
            <a:noAutofit/>
          </a:bodyPr>
          <a:lstStyle/>
          <a:p>
            <a:r>
              <a:rPr lang="en-US" sz="2600" b="1" dirty="0">
                <a:solidFill>
                  <a:srgbClr val="C00000"/>
                </a:solidFill>
              </a:rPr>
              <a:t>Proposed rhythm management strategy in patients with AF and HF </a:t>
            </a:r>
            <a:br>
              <a:rPr lang="en-US" sz="2600" b="1" dirty="0">
                <a:solidFill>
                  <a:srgbClr val="C00000"/>
                </a:solidFill>
              </a:rPr>
            </a:br>
            <a:r>
              <a:rPr lang="en-US" sz="2600" b="1" dirty="0">
                <a:solidFill>
                  <a:srgbClr val="C00000"/>
                </a:solidFill>
              </a:rPr>
              <a:t>based on recent evidence </a:t>
            </a:r>
            <a:r>
              <a:rPr lang="en-GB" sz="2600" b="1" dirty="0">
                <a:solidFill>
                  <a:srgbClr val="C00000"/>
                </a:solidFill>
              </a:rPr>
              <a:t>and current guideline recommendations</a:t>
            </a:r>
            <a:endParaRPr lang="he-IL" sz="2600" b="1" dirty="0">
              <a:solidFill>
                <a:srgbClr val="C00000"/>
              </a:solidFill>
            </a:endParaRPr>
          </a:p>
        </p:txBody>
      </p:sp>
      <p:sp>
        <p:nvSpPr>
          <p:cNvPr id="5" name="תיבת טקסט 4">
            <a:extLst>
              <a:ext uri="{FF2B5EF4-FFF2-40B4-BE49-F238E27FC236}">
                <a16:creationId xmlns:a16="http://schemas.microsoft.com/office/drawing/2014/main" id="{C9E7688C-3E97-4978-9EF3-D08697DD3725}"/>
              </a:ext>
            </a:extLst>
          </p:cNvPr>
          <p:cNvSpPr txBox="1"/>
          <p:nvPr/>
        </p:nvSpPr>
        <p:spPr>
          <a:xfrm>
            <a:off x="9943424" y="4458212"/>
            <a:ext cx="2280356" cy="2308324"/>
          </a:xfrm>
          <a:prstGeom prst="rect">
            <a:avLst/>
          </a:prstGeom>
          <a:noFill/>
        </p:spPr>
        <p:txBody>
          <a:bodyPr wrap="square" rtlCol="1">
            <a:spAutoFit/>
          </a:bodyPr>
          <a:lstStyle/>
          <a:p>
            <a:pPr algn="l" rtl="0"/>
            <a:r>
              <a:rPr lang="en-US" sz="1600" dirty="0"/>
              <a:t>-Richter S, EHJ 2019;  </a:t>
            </a:r>
          </a:p>
          <a:p>
            <a:pPr algn="l" rtl="0"/>
            <a:r>
              <a:rPr lang="en-US" sz="1600" dirty="0"/>
              <a:t>  40:663-72 </a:t>
            </a:r>
          </a:p>
          <a:p>
            <a:pPr algn="l" rtl="0"/>
            <a:r>
              <a:rPr lang="en-US" sz="1600" dirty="0"/>
              <a:t>-Prabhu S, CAMERA-MRI, </a:t>
            </a:r>
          </a:p>
          <a:p>
            <a:pPr algn="l" rtl="0"/>
            <a:r>
              <a:rPr lang="en-US" sz="1600" dirty="0"/>
              <a:t>  JACC 2017;70:1949-61</a:t>
            </a:r>
          </a:p>
          <a:p>
            <a:pPr algn="l" rtl="0"/>
            <a:r>
              <a:rPr lang="en-US" sz="1600" dirty="0"/>
              <a:t>-Di-</a:t>
            </a:r>
            <a:r>
              <a:rPr lang="en-US" sz="1600" dirty="0" err="1"/>
              <a:t>Biase</a:t>
            </a:r>
            <a:r>
              <a:rPr lang="en-US" sz="1600" dirty="0"/>
              <a:t> L, AATAC study, </a:t>
            </a:r>
          </a:p>
          <a:p>
            <a:pPr algn="l" rtl="0"/>
            <a:r>
              <a:rPr lang="en-US" sz="1600" dirty="0"/>
              <a:t>  Circulation 2016; 133: </a:t>
            </a:r>
          </a:p>
          <a:p>
            <a:pPr algn="l" rtl="0"/>
            <a:r>
              <a:rPr lang="en-US" sz="1600" dirty="0"/>
              <a:t>  1637-44  </a:t>
            </a:r>
          </a:p>
          <a:p>
            <a:pPr algn="l" rtl="0"/>
            <a:r>
              <a:rPr lang="en-US" sz="1600" dirty="0"/>
              <a:t> -</a:t>
            </a:r>
            <a:r>
              <a:rPr lang="en-US" sz="1600" dirty="0" err="1"/>
              <a:t>Marrouche</a:t>
            </a:r>
            <a:r>
              <a:rPr lang="en-US" sz="1600" dirty="0"/>
              <a:t> NF, NEJM </a:t>
            </a:r>
          </a:p>
          <a:p>
            <a:pPr algn="l" rtl="0"/>
            <a:r>
              <a:rPr lang="en-US" sz="1600" dirty="0"/>
              <a:t>  2018; 378:417-27</a:t>
            </a:r>
            <a:endParaRPr lang="he-IL" sz="1600" dirty="0"/>
          </a:p>
        </p:txBody>
      </p:sp>
      <p:pic>
        <p:nvPicPr>
          <p:cNvPr id="4" name="Picture 3">
            <a:extLst>
              <a:ext uri="{FF2B5EF4-FFF2-40B4-BE49-F238E27FC236}">
                <a16:creationId xmlns:a16="http://schemas.microsoft.com/office/drawing/2014/main" id="{72D2F846-96F5-4B63-81A2-44FE2B749C1C}"/>
              </a:ext>
            </a:extLst>
          </p:cNvPr>
          <p:cNvPicPr>
            <a:picLocks noChangeAspect="1"/>
          </p:cNvPicPr>
          <p:nvPr/>
        </p:nvPicPr>
        <p:blipFill>
          <a:blip r:embed="rId3"/>
          <a:stretch>
            <a:fillRect/>
          </a:stretch>
        </p:blipFill>
        <p:spPr>
          <a:xfrm>
            <a:off x="1108398" y="918148"/>
            <a:ext cx="8577469" cy="5765098"/>
          </a:xfrm>
          <a:prstGeom prst="rect">
            <a:avLst/>
          </a:prstGeom>
          <a:ln>
            <a:solidFill>
              <a:schemeClr val="tx1"/>
            </a:solidFill>
          </a:ln>
        </p:spPr>
      </p:pic>
    </p:spTree>
    <p:extLst>
      <p:ext uri="{BB962C8B-B14F-4D97-AF65-F5344CB8AC3E}">
        <p14:creationId xmlns:p14="http://schemas.microsoft.com/office/powerpoint/2010/main" val="26597097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65DB02-8AA9-48F6-B48C-BF4897AE19B4}"/>
              </a:ext>
            </a:extLst>
          </p:cNvPr>
          <p:cNvSpPr>
            <a:spLocks noGrp="1"/>
          </p:cNvSpPr>
          <p:nvPr>
            <p:ph type="title"/>
          </p:nvPr>
        </p:nvSpPr>
        <p:spPr>
          <a:solidFill>
            <a:srgbClr val="FFC000"/>
          </a:solidFill>
        </p:spPr>
        <p:txBody>
          <a:bodyPr>
            <a:normAutofit fontScale="90000"/>
          </a:bodyPr>
          <a:lstStyle/>
          <a:p>
            <a:pPr rtl="0"/>
            <a:r>
              <a:rPr lang="en-US" b="1" dirty="0">
                <a:solidFill>
                  <a:schemeClr val="accent1">
                    <a:lumMod val="75000"/>
                  </a:schemeClr>
                </a:solidFill>
              </a:rPr>
              <a:t>Considerations for appropriate patient selection for AF ablation in HF and reduced EF</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0A6E0AC5-28CC-42C1-B41B-85F9EF875A6E}"/>
              </a:ext>
            </a:extLst>
          </p:cNvPr>
          <p:cNvSpPr>
            <a:spLocks noGrp="1"/>
          </p:cNvSpPr>
          <p:nvPr>
            <p:ph idx="1"/>
          </p:nvPr>
        </p:nvSpPr>
        <p:spPr>
          <a:xfrm>
            <a:off x="139912" y="1600201"/>
            <a:ext cx="4132290" cy="4525963"/>
          </a:xfrm>
        </p:spPr>
        <p:txBody>
          <a:bodyPr>
            <a:normAutofit fontScale="70000" lnSpcReduction="20000"/>
          </a:bodyPr>
          <a:lstStyle/>
          <a:p>
            <a:pPr algn="l" rtl="0"/>
            <a:r>
              <a:rPr lang="en-US" dirty="0"/>
              <a:t>There is no clear consensus on appropriate patient selection for catheter ablation or optimal ablation strategy in </a:t>
            </a:r>
            <a:r>
              <a:rPr lang="en-GB" dirty="0"/>
              <a:t>this setting</a:t>
            </a:r>
          </a:p>
          <a:p>
            <a:pPr algn="l" rtl="0"/>
            <a:r>
              <a:rPr lang="en-US" dirty="0">
                <a:solidFill>
                  <a:srgbClr val="FF0000"/>
                </a:solidFill>
              </a:rPr>
              <a:t>In the RCTs, there was a distinct selection bias towards younger and less severely affected patients with low(</a:t>
            </a:r>
            <a:r>
              <a:rPr lang="en-US" dirty="0" err="1">
                <a:solidFill>
                  <a:srgbClr val="FF0000"/>
                </a:solidFill>
              </a:rPr>
              <a:t>er</a:t>
            </a:r>
            <a:r>
              <a:rPr lang="en-US" dirty="0">
                <a:solidFill>
                  <a:srgbClr val="FF0000"/>
                </a:solidFill>
              </a:rPr>
              <a:t>) peri-procedural risk profile</a:t>
            </a:r>
          </a:p>
          <a:p>
            <a:pPr algn="l" rtl="0"/>
            <a:r>
              <a:rPr lang="en-GB" dirty="0"/>
              <a:t>Thus, </a:t>
            </a:r>
            <a:r>
              <a:rPr lang="en-GB" dirty="0">
                <a:solidFill>
                  <a:srgbClr val="00B050"/>
                </a:solidFill>
              </a:rPr>
              <a:t>careful patient selection </a:t>
            </a:r>
            <a:r>
              <a:rPr lang="en-US" dirty="0">
                <a:solidFill>
                  <a:srgbClr val="00B050"/>
                </a:solidFill>
              </a:rPr>
              <a:t>for AF ablation is key important to achieve similar outcome benefits</a:t>
            </a:r>
            <a:r>
              <a:rPr lang="en-US" dirty="0"/>
              <a:t> and should currently be geared to those HF populations </a:t>
            </a:r>
            <a:r>
              <a:rPr lang="en-GB" dirty="0"/>
              <a:t>included in previous RCTs</a:t>
            </a:r>
            <a:endParaRPr lang="he-IL" dirty="0"/>
          </a:p>
        </p:txBody>
      </p:sp>
      <p:pic>
        <p:nvPicPr>
          <p:cNvPr id="4" name="Picture 3">
            <a:extLst>
              <a:ext uri="{FF2B5EF4-FFF2-40B4-BE49-F238E27FC236}">
                <a16:creationId xmlns:a16="http://schemas.microsoft.com/office/drawing/2014/main" id="{4DDC9251-09FC-4904-936E-B9408F3C5B0E}"/>
              </a:ext>
            </a:extLst>
          </p:cNvPr>
          <p:cNvPicPr>
            <a:picLocks noChangeAspect="1"/>
          </p:cNvPicPr>
          <p:nvPr/>
        </p:nvPicPr>
        <p:blipFill>
          <a:blip r:embed="rId3"/>
          <a:stretch>
            <a:fillRect/>
          </a:stretch>
        </p:blipFill>
        <p:spPr>
          <a:xfrm>
            <a:off x="4302178" y="1759287"/>
            <a:ext cx="7719934" cy="4935324"/>
          </a:xfrm>
          <a:prstGeom prst="rect">
            <a:avLst/>
          </a:prstGeom>
          <a:ln>
            <a:solidFill>
              <a:schemeClr val="tx1"/>
            </a:solidFill>
          </a:ln>
        </p:spPr>
      </p:pic>
      <p:sp>
        <p:nvSpPr>
          <p:cNvPr id="6" name="TextBox 5">
            <a:extLst>
              <a:ext uri="{FF2B5EF4-FFF2-40B4-BE49-F238E27FC236}">
                <a16:creationId xmlns:a16="http://schemas.microsoft.com/office/drawing/2014/main" id="{CDECC3B6-B52D-4D3D-8B59-9C329175F32F}"/>
              </a:ext>
            </a:extLst>
          </p:cNvPr>
          <p:cNvSpPr txBox="1"/>
          <p:nvPr/>
        </p:nvSpPr>
        <p:spPr>
          <a:xfrm>
            <a:off x="3912430" y="1417638"/>
            <a:ext cx="8139658" cy="338554"/>
          </a:xfrm>
          <a:prstGeom prst="rect">
            <a:avLst/>
          </a:prstGeom>
          <a:noFill/>
        </p:spPr>
        <p:txBody>
          <a:bodyPr wrap="square" rtlCol="0">
            <a:spAutoFit/>
          </a:bodyPr>
          <a:lstStyle/>
          <a:p>
            <a:r>
              <a:rPr lang="en-GB" sz="1600" b="1" dirty="0"/>
              <a:t>Key clinical characteristics of the HF patients randomized to AF ablation in the 3 recent RCTs </a:t>
            </a:r>
            <a:endParaRPr lang="en-IL" sz="1600" dirty="0"/>
          </a:p>
        </p:txBody>
      </p:sp>
      <p:sp>
        <p:nvSpPr>
          <p:cNvPr id="7" name="Oval 6">
            <a:extLst>
              <a:ext uri="{FF2B5EF4-FFF2-40B4-BE49-F238E27FC236}">
                <a16:creationId xmlns:a16="http://schemas.microsoft.com/office/drawing/2014/main" id="{49D5095C-19CA-4A9B-B454-367C2ED1E31A}"/>
              </a:ext>
            </a:extLst>
          </p:cNvPr>
          <p:cNvSpPr/>
          <p:nvPr/>
        </p:nvSpPr>
        <p:spPr>
          <a:xfrm>
            <a:off x="4392119" y="2308485"/>
            <a:ext cx="1169233" cy="4497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Oval 7">
            <a:extLst>
              <a:ext uri="{FF2B5EF4-FFF2-40B4-BE49-F238E27FC236}">
                <a16:creationId xmlns:a16="http://schemas.microsoft.com/office/drawing/2014/main" id="{4A3919F4-C452-443B-B699-41C0010E2AD4}"/>
              </a:ext>
            </a:extLst>
          </p:cNvPr>
          <p:cNvSpPr/>
          <p:nvPr/>
        </p:nvSpPr>
        <p:spPr>
          <a:xfrm>
            <a:off x="4289689" y="3809996"/>
            <a:ext cx="1169233" cy="44970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74505311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39BDBC-9D88-4FE3-93CA-E0A51B038157}"/>
              </a:ext>
            </a:extLst>
          </p:cNvPr>
          <p:cNvSpPr>
            <a:spLocks noGrp="1"/>
          </p:cNvSpPr>
          <p:nvPr>
            <p:ph type="title"/>
          </p:nvPr>
        </p:nvSpPr>
        <p:spPr>
          <a:xfrm>
            <a:off x="198800" y="130631"/>
            <a:ext cx="11582400" cy="1143000"/>
          </a:xfrm>
        </p:spPr>
        <p:txBody>
          <a:bodyPr>
            <a:noAutofit/>
          </a:bodyPr>
          <a:lstStyle/>
          <a:p>
            <a:r>
              <a:rPr lang="en-US" sz="2800" b="1" dirty="0">
                <a:solidFill>
                  <a:srgbClr val="C00000"/>
                </a:solidFill>
              </a:rPr>
              <a:t>Clinical guidance to the choice of treatment in patients with AF and </a:t>
            </a:r>
            <a:r>
              <a:rPr lang="en-US" sz="2800" b="1" dirty="0" err="1">
                <a:solidFill>
                  <a:srgbClr val="C00000"/>
                </a:solidFill>
              </a:rPr>
              <a:t>HFrEF</a:t>
            </a:r>
            <a:endParaRPr lang="he-IL" sz="2800" b="1" dirty="0">
              <a:solidFill>
                <a:srgbClr val="C00000"/>
              </a:solidFill>
            </a:endParaRPr>
          </a:p>
        </p:txBody>
      </p:sp>
      <p:sp>
        <p:nvSpPr>
          <p:cNvPr id="5" name="תיבת טקסט 4">
            <a:extLst>
              <a:ext uri="{FF2B5EF4-FFF2-40B4-BE49-F238E27FC236}">
                <a16:creationId xmlns:a16="http://schemas.microsoft.com/office/drawing/2014/main" id="{C9E7688C-3E97-4978-9EF3-D08697DD3725}"/>
              </a:ext>
            </a:extLst>
          </p:cNvPr>
          <p:cNvSpPr txBox="1"/>
          <p:nvPr/>
        </p:nvSpPr>
        <p:spPr>
          <a:xfrm>
            <a:off x="7180289" y="6388815"/>
            <a:ext cx="5013729" cy="338554"/>
          </a:xfrm>
          <a:prstGeom prst="rect">
            <a:avLst/>
          </a:prstGeom>
          <a:noFill/>
        </p:spPr>
        <p:txBody>
          <a:bodyPr wrap="square" rtlCol="1">
            <a:spAutoFit/>
          </a:bodyPr>
          <a:lstStyle/>
          <a:p>
            <a:pPr algn="l" rtl="0"/>
            <a:r>
              <a:rPr lang="en-US" sz="1600" dirty="0"/>
              <a:t>Richter S, Di </a:t>
            </a:r>
            <a:r>
              <a:rPr lang="en-US" sz="1600" dirty="0" err="1"/>
              <a:t>Biase</a:t>
            </a:r>
            <a:r>
              <a:rPr lang="en-US" sz="1600" dirty="0"/>
              <a:t> L and </a:t>
            </a:r>
            <a:r>
              <a:rPr lang="en-US" sz="1600" dirty="0" err="1"/>
              <a:t>Hindricks</a:t>
            </a:r>
            <a:r>
              <a:rPr lang="en-US" sz="1600" dirty="0"/>
              <a:t> G, EHJ 2019;40:663-72</a:t>
            </a:r>
            <a:endParaRPr lang="he-IL" sz="1600" dirty="0"/>
          </a:p>
        </p:txBody>
      </p:sp>
      <p:pic>
        <p:nvPicPr>
          <p:cNvPr id="3" name="Picture 2">
            <a:extLst>
              <a:ext uri="{FF2B5EF4-FFF2-40B4-BE49-F238E27FC236}">
                <a16:creationId xmlns:a16="http://schemas.microsoft.com/office/drawing/2014/main" id="{91C36834-DC72-485E-972D-58F85C91925D}"/>
              </a:ext>
            </a:extLst>
          </p:cNvPr>
          <p:cNvPicPr>
            <a:picLocks noChangeAspect="1"/>
          </p:cNvPicPr>
          <p:nvPr/>
        </p:nvPicPr>
        <p:blipFill>
          <a:blip r:embed="rId3"/>
          <a:stretch>
            <a:fillRect/>
          </a:stretch>
        </p:blipFill>
        <p:spPr>
          <a:xfrm>
            <a:off x="198800" y="1356472"/>
            <a:ext cx="11868282" cy="4240491"/>
          </a:xfrm>
          <a:prstGeom prst="rect">
            <a:avLst/>
          </a:prstGeom>
          <a:ln>
            <a:solidFill>
              <a:schemeClr val="tx1"/>
            </a:solidFill>
          </a:ln>
        </p:spPr>
      </p:pic>
    </p:spTree>
    <p:extLst>
      <p:ext uri="{BB962C8B-B14F-4D97-AF65-F5344CB8AC3E}">
        <p14:creationId xmlns:p14="http://schemas.microsoft.com/office/powerpoint/2010/main" val="24987279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9A48D9-E60B-429A-8EC1-ED06E8FFFAA1}"/>
              </a:ext>
            </a:extLst>
          </p:cNvPr>
          <p:cNvSpPr>
            <a:spLocks noGrp="1"/>
          </p:cNvSpPr>
          <p:nvPr>
            <p:ph type="title"/>
          </p:nvPr>
        </p:nvSpPr>
        <p:spPr>
          <a:xfrm>
            <a:off x="609600" y="150460"/>
            <a:ext cx="10972800" cy="1143000"/>
          </a:xfrm>
          <a:solidFill>
            <a:srgbClr val="FFC000"/>
          </a:solidFill>
        </p:spPr>
        <p:txBody>
          <a:bodyPr>
            <a:noAutofit/>
          </a:bodyPr>
          <a:lstStyle/>
          <a:p>
            <a:pPr rtl="0"/>
            <a:r>
              <a:rPr lang="en-US" sz="3600" b="1" dirty="0">
                <a:solidFill>
                  <a:schemeClr val="accent1">
                    <a:lumMod val="75000"/>
                  </a:schemeClr>
                </a:solidFill>
              </a:rPr>
              <a:t>Treatment choices following rhythm control failure in patients with </a:t>
            </a:r>
            <a:r>
              <a:rPr lang="en-US" sz="3600" b="1" dirty="0" err="1">
                <a:solidFill>
                  <a:schemeClr val="accent1">
                    <a:lumMod val="75000"/>
                  </a:schemeClr>
                </a:solidFill>
              </a:rPr>
              <a:t>HFrEF</a:t>
            </a:r>
            <a:endParaRPr lang="he-IL" sz="3600"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1D0E803F-925B-4D2B-8AE8-4997020EFA62}"/>
              </a:ext>
            </a:extLst>
          </p:cNvPr>
          <p:cNvSpPr>
            <a:spLocks noGrp="1"/>
          </p:cNvSpPr>
          <p:nvPr>
            <p:ph idx="1"/>
          </p:nvPr>
        </p:nvSpPr>
        <p:spPr>
          <a:xfrm>
            <a:off x="609600" y="1389944"/>
            <a:ext cx="11401777" cy="5317595"/>
          </a:xfrm>
        </p:spPr>
        <p:txBody>
          <a:bodyPr>
            <a:noAutofit/>
          </a:bodyPr>
          <a:lstStyle/>
          <a:p>
            <a:pPr algn="l" rtl="0"/>
            <a:r>
              <a:rPr lang="en-US" sz="2400" dirty="0"/>
              <a:t>No evidence-based recommendation; </a:t>
            </a:r>
            <a:r>
              <a:rPr lang="en-US" sz="2400" dirty="0">
                <a:solidFill>
                  <a:srgbClr val="FF0000"/>
                </a:solidFill>
              </a:rPr>
              <a:t>The management of patients with </a:t>
            </a:r>
            <a:r>
              <a:rPr lang="en-US" sz="2400" dirty="0" err="1">
                <a:solidFill>
                  <a:srgbClr val="FF0000"/>
                </a:solidFill>
              </a:rPr>
              <a:t>HFrEF</a:t>
            </a:r>
            <a:r>
              <a:rPr lang="en-US" sz="2400" dirty="0">
                <a:solidFill>
                  <a:srgbClr val="FF0000"/>
                </a:solidFill>
              </a:rPr>
              <a:t> and recurrent AF (&gt;3 months) after an initial ablation procedure should be individually tailored </a:t>
            </a:r>
            <a:r>
              <a:rPr lang="en-US" sz="1800" dirty="0"/>
              <a:t>based on previous clinical outcome, updated risk benefit </a:t>
            </a:r>
            <a:r>
              <a:rPr lang="en-GB" sz="1800" dirty="0"/>
              <a:t>assessment, and patient choice (</a:t>
            </a:r>
            <a:r>
              <a:rPr lang="en-GB" sz="1800" i="1" dirty="0"/>
              <a:t>AF Heart Team</a:t>
            </a:r>
            <a:r>
              <a:rPr lang="en-GB" sz="1800" dirty="0"/>
              <a:t>)</a:t>
            </a:r>
            <a:endParaRPr lang="en-US" sz="1800" dirty="0"/>
          </a:p>
          <a:p>
            <a:pPr marL="0" indent="0" algn="l" rtl="0">
              <a:buNone/>
            </a:pPr>
            <a:r>
              <a:rPr lang="en-US" sz="2400" b="1" u="sng" dirty="0"/>
              <a:t>Options:</a:t>
            </a:r>
          </a:p>
        </p:txBody>
      </p:sp>
    </p:spTree>
    <p:extLst>
      <p:ext uri="{BB962C8B-B14F-4D97-AF65-F5344CB8AC3E}">
        <p14:creationId xmlns:p14="http://schemas.microsoft.com/office/powerpoint/2010/main" val="338799307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9A48D9-E60B-429A-8EC1-ED06E8FFFAA1}"/>
              </a:ext>
            </a:extLst>
          </p:cNvPr>
          <p:cNvSpPr>
            <a:spLocks noGrp="1"/>
          </p:cNvSpPr>
          <p:nvPr>
            <p:ph type="title"/>
          </p:nvPr>
        </p:nvSpPr>
        <p:spPr>
          <a:xfrm>
            <a:off x="609600" y="150460"/>
            <a:ext cx="10972800" cy="1143000"/>
          </a:xfrm>
          <a:solidFill>
            <a:srgbClr val="FFC000"/>
          </a:solidFill>
        </p:spPr>
        <p:txBody>
          <a:bodyPr>
            <a:noAutofit/>
          </a:bodyPr>
          <a:lstStyle/>
          <a:p>
            <a:pPr rtl="0"/>
            <a:r>
              <a:rPr lang="en-US" sz="3600" b="1" dirty="0">
                <a:solidFill>
                  <a:schemeClr val="accent1">
                    <a:lumMod val="75000"/>
                  </a:schemeClr>
                </a:solidFill>
              </a:rPr>
              <a:t>Treatment choices following rhythm control failure in patients with </a:t>
            </a:r>
            <a:r>
              <a:rPr lang="en-US" sz="3600" b="1" dirty="0" err="1">
                <a:solidFill>
                  <a:schemeClr val="accent1">
                    <a:lumMod val="75000"/>
                  </a:schemeClr>
                </a:solidFill>
              </a:rPr>
              <a:t>HFrEF</a:t>
            </a:r>
            <a:endParaRPr lang="he-IL" sz="3600"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1D0E803F-925B-4D2B-8AE8-4997020EFA62}"/>
              </a:ext>
            </a:extLst>
          </p:cNvPr>
          <p:cNvSpPr>
            <a:spLocks noGrp="1"/>
          </p:cNvSpPr>
          <p:nvPr>
            <p:ph idx="1"/>
          </p:nvPr>
        </p:nvSpPr>
        <p:spPr>
          <a:xfrm>
            <a:off x="609600" y="1389944"/>
            <a:ext cx="11401777" cy="5317595"/>
          </a:xfrm>
        </p:spPr>
        <p:txBody>
          <a:bodyPr>
            <a:noAutofit/>
          </a:bodyPr>
          <a:lstStyle/>
          <a:p>
            <a:pPr algn="l" rtl="0"/>
            <a:r>
              <a:rPr lang="en-US" sz="2400" dirty="0"/>
              <a:t>No evidence-based recommendation; </a:t>
            </a:r>
            <a:r>
              <a:rPr lang="en-US" sz="2400" dirty="0">
                <a:solidFill>
                  <a:srgbClr val="FF0000"/>
                </a:solidFill>
              </a:rPr>
              <a:t>The management of patients with </a:t>
            </a:r>
            <a:r>
              <a:rPr lang="en-US" sz="2400" dirty="0" err="1">
                <a:solidFill>
                  <a:srgbClr val="FF0000"/>
                </a:solidFill>
              </a:rPr>
              <a:t>HFrEF</a:t>
            </a:r>
            <a:r>
              <a:rPr lang="en-US" sz="2400" dirty="0">
                <a:solidFill>
                  <a:srgbClr val="FF0000"/>
                </a:solidFill>
              </a:rPr>
              <a:t> and recurrent AF (&gt;3 months) after an initial ablation procedure should be individually tailored </a:t>
            </a:r>
            <a:r>
              <a:rPr lang="en-US" sz="1800" dirty="0"/>
              <a:t>based on previous clinical outcome, updated risk benefit </a:t>
            </a:r>
            <a:r>
              <a:rPr lang="en-GB" sz="1800" dirty="0"/>
              <a:t>assessment, and patient choice (</a:t>
            </a:r>
            <a:r>
              <a:rPr lang="en-GB" sz="1800" i="1" dirty="0"/>
              <a:t>AF Heart Team</a:t>
            </a:r>
            <a:r>
              <a:rPr lang="en-GB" sz="1800" dirty="0"/>
              <a:t>)</a:t>
            </a:r>
            <a:endParaRPr lang="en-US" sz="1800" dirty="0"/>
          </a:p>
          <a:p>
            <a:pPr marL="0" indent="0" algn="l" rtl="0">
              <a:buNone/>
            </a:pPr>
            <a:r>
              <a:rPr lang="en-US" sz="2400" b="1" u="sng" dirty="0"/>
              <a:t>Options:</a:t>
            </a:r>
          </a:p>
          <a:p>
            <a:pPr marL="514350" indent="-514350" algn="l" rtl="0">
              <a:buAutoNum type="arabicParenR"/>
            </a:pPr>
            <a:r>
              <a:rPr lang="en-GB" sz="2400" i="1" dirty="0">
                <a:solidFill>
                  <a:srgbClr val="FF0000"/>
                </a:solidFill>
              </a:rPr>
              <a:t>Hybrid </a:t>
            </a:r>
            <a:r>
              <a:rPr lang="en-US" sz="2400" i="1" dirty="0">
                <a:solidFill>
                  <a:srgbClr val="FF0000"/>
                </a:solidFill>
              </a:rPr>
              <a:t>rhythm control strategy </a:t>
            </a:r>
            <a:r>
              <a:rPr lang="en-US" sz="2400" dirty="0"/>
              <a:t>- possible synergistic effects on different AF drivers and </a:t>
            </a:r>
            <a:r>
              <a:rPr lang="en-GB" sz="2400" dirty="0"/>
              <a:t>substrates. It </a:t>
            </a:r>
            <a:r>
              <a:rPr lang="en-US" sz="2400" dirty="0"/>
              <a:t>may be considered when either therapy alone has previously been ineffective (Class </a:t>
            </a:r>
            <a:r>
              <a:rPr lang="en-US" sz="2400" dirty="0" err="1"/>
              <a:t>IIa</a:t>
            </a:r>
            <a:r>
              <a:rPr lang="en-US" sz="2400" dirty="0"/>
              <a:t>-C) or higher risk of recurrence (including persistent AF+HF); A weak evidence in support of first line strategy (Class IIb-C)</a:t>
            </a:r>
          </a:p>
        </p:txBody>
      </p:sp>
    </p:spTree>
    <p:extLst>
      <p:ext uri="{BB962C8B-B14F-4D97-AF65-F5344CB8AC3E}">
        <p14:creationId xmlns:p14="http://schemas.microsoft.com/office/powerpoint/2010/main" val="332538265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9A48D9-E60B-429A-8EC1-ED06E8FFFAA1}"/>
              </a:ext>
            </a:extLst>
          </p:cNvPr>
          <p:cNvSpPr>
            <a:spLocks noGrp="1"/>
          </p:cNvSpPr>
          <p:nvPr>
            <p:ph type="title"/>
          </p:nvPr>
        </p:nvSpPr>
        <p:spPr>
          <a:xfrm>
            <a:off x="609600" y="150460"/>
            <a:ext cx="10972800" cy="1143000"/>
          </a:xfrm>
          <a:solidFill>
            <a:srgbClr val="FFC000"/>
          </a:solidFill>
        </p:spPr>
        <p:txBody>
          <a:bodyPr>
            <a:noAutofit/>
          </a:bodyPr>
          <a:lstStyle/>
          <a:p>
            <a:pPr rtl="0"/>
            <a:r>
              <a:rPr lang="en-US" sz="3600" b="1" dirty="0">
                <a:solidFill>
                  <a:schemeClr val="accent1">
                    <a:lumMod val="75000"/>
                  </a:schemeClr>
                </a:solidFill>
              </a:rPr>
              <a:t>Treatment choices following rhythm control failure in patients with </a:t>
            </a:r>
            <a:r>
              <a:rPr lang="en-US" sz="3600" b="1" dirty="0" err="1">
                <a:solidFill>
                  <a:schemeClr val="accent1">
                    <a:lumMod val="75000"/>
                  </a:schemeClr>
                </a:solidFill>
              </a:rPr>
              <a:t>HFrEF</a:t>
            </a:r>
            <a:endParaRPr lang="he-IL" sz="3600"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1D0E803F-925B-4D2B-8AE8-4997020EFA62}"/>
              </a:ext>
            </a:extLst>
          </p:cNvPr>
          <p:cNvSpPr>
            <a:spLocks noGrp="1"/>
          </p:cNvSpPr>
          <p:nvPr>
            <p:ph idx="1"/>
          </p:nvPr>
        </p:nvSpPr>
        <p:spPr>
          <a:xfrm>
            <a:off x="609600" y="1389944"/>
            <a:ext cx="11401777" cy="5317595"/>
          </a:xfrm>
        </p:spPr>
        <p:txBody>
          <a:bodyPr>
            <a:noAutofit/>
          </a:bodyPr>
          <a:lstStyle/>
          <a:p>
            <a:pPr algn="l" rtl="0"/>
            <a:r>
              <a:rPr lang="en-US" sz="2400" dirty="0"/>
              <a:t>No evidence-based recommendation; </a:t>
            </a:r>
            <a:r>
              <a:rPr lang="en-US" sz="2400" dirty="0">
                <a:solidFill>
                  <a:srgbClr val="FF0000"/>
                </a:solidFill>
              </a:rPr>
              <a:t>The management of patients with </a:t>
            </a:r>
            <a:r>
              <a:rPr lang="en-US" sz="2400" dirty="0" err="1">
                <a:solidFill>
                  <a:srgbClr val="FF0000"/>
                </a:solidFill>
              </a:rPr>
              <a:t>HFrEF</a:t>
            </a:r>
            <a:r>
              <a:rPr lang="en-US" sz="2400" dirty="0">
                <a:solidFill>
                  <a:srgbClr val="FF0000"/>
                </a:solidFill>
              </a:rPr>
              <a:t> and recurrent AF (&gt;3 months) after an initial ablation procedure should be individually tailored </a:t>
            </a:r>
            <a:r>
              <a:rPr lang="en-US" sz="1800" dirty="0"/>
              <a:t>based on previous clinical outcome, updated risk benefit </a:t>
            </a:r>
            <a:r>
              <a:rPr lang="en-GB" sz="1800" dirty="0"/>
              <a:t>assessment, and patient choice (</a:t>
            </a:r>
            <a:r>
              <a:rPr lang="en-GB" sz="1800" i="1" dirty="0"/>
              <a:t>AF Heart Team</a:t>
            </a:r>
            <a:r>
              <a:rPr lang="en-GB" sz="1800" dirty="0"/>
              <a:t>)</a:t>
            </a:r>
            <a:endParaRPr lang="en-US" sz="1800" dirty="0"/>
          </a:p>
          <a:p>
            <a:pPr marL="0" indent="0" algn="l" rtl="0">
              <a:buNone/>
            </a:pPr>
            <a:r>
              <a:rPr lang="en-US" sz="2400" b="1" u="sng" dirty="0"/>
              <a:t>Options:</a:t>
            </a:r>
          </a:p>
          <a:p>
            <a:pPr marL="514350" indent="-514350" algn="l" rtl="0">
              <a:buAutoNum type="arabicParenR"/>
            </a:pPr>
            <a:r>
              <a:rPr lang="en-GB" sz="2400" i="1" dirty="0">
                <a:solidFill>
                  <a:srgbClr val="FF0000"/>
                </a:solidFill>
              </a:rPr>
              <a:t>Hybrid </a:t>
            </a:r>
            <a:r>
              <a:rPr lang="en-US" sz="2400" i="1" dirty="0">
                <a:solidFill>
                  <a:srgbClr val="FF0000"/>
                </a:solidFill>
              </a:rPr>
              <a:t>rhythm control strategy </a:t>
            </a:r>
            <a:r>
              <a:rPr lang="en-US" sz="2400" dirty="0"/>
              <a:t>- possible synergistic effects on different AF drivers and </a:t>
            </a:r>
            <a:r>
              <a:rPr lang="en-GB" sz="2400" dirty="0"/>
              <a:t>substrates. It </a:t>
            </a:r>
            <a:r>
              <a:rPr lang="en-US" sz="2400" dirty="0"/>
              <a:t>may be considered when either therapy alone has previously been ineffective (Class </a:t>
            </a:r>
            <a:r>
              <a:rPr lang="en-US" sz="2400" dirty="0" err="1"/>
              <a:t>IIa</a:t>
            </a:r>
            <a:r>
              <a:rPr lang="en-US" sz="2400" dirty="0"/>
              <a:t>-C) or higher risk of recurrence (including persistent AF+HF); A weak evidence in support of first line strategy (Class IIb-C)</a:t>
            </a:r>
          </a:p>
          <a:p>
            <a:pPr marL="514350" indent="-514350" algn="l" rtl="0">
              <a:buAutoNum type="arabicParenR" startAt="2"/>
            </a:pPr>
            <a:r>
              <a:rPr lang="en-GB" sz="2400" i="1" dirty="0">
                <a:solidFill>
                  <a:srgbClr val="FF0000"/>
                </a:solidFill>
              </a:rPr>
              <a:t>A repeat ablation procedure </a:t>
            </a:r>
            <a:r>
              <a:rPr lang="en-GB" sz="2400" dirty="0"/>
              <a:t>-  </a:t>
            </a:r>
            <a:r>
              <a:rPr lang="en-US" sz="2400" dirty="0"/>
              <a:t>patients with previous clinical benefit from ablation or with failure/contraindication of amiodarone</a:t>
            </a:r>
          </a:p>
        </p:txBody>
      </p:sp>
    </p:spTree>
    <p:extLst>
      <p:ext uri="{BB962C8B-B14F-4D97-AF65-F5344CB8AC3E}">
        <p14:creationId xmlns:p14="http://schemas.microsoft.com/office/powerpoint/2010/main" val="33240811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9A48D9-E60B-429A-8EC1-ED06E8FFFAA1}"/>
              </a:ext>
            </a:extLst>
          </p:cNvPr>
          <p:cNvSpPr>
            <a:spLocks noGrp="1"/>
          </p:cNvSpPr>
          <p:nvPr>
            <p:ph type="title"/>
          </p:nvPr>
        </p:nvSpPr>
        <p:spPr>
          <a:xfrm>
            <a:off x="609600" y="150460"/>
            <a:ext cx="10972800" cy="1143000"/>
          </a:xfrm>
          <a:solidFill>
            <a:srgbClr val="FFC000"/>
          </a:solidFill>
        </p:spPr>
        <p:txBody>
          <a:bodyPr>
            <a:noAutofit/>
          </a:bodyPr>
          <a:lstStyle/>
          <a:p>
            <a:pPr rtl="0"/>
            <a:r>
              <a:rPr lang="en-US" sz="3600" b="1" dirty="0">
                <a:solidFill>
                  <a:schemeClr val="accent1">
                    <a:lumMod val="75000"/>
                  </a:schemeClr>
                </a:solidFill>
              </a:rPr>
              <a:t>Treatment choices following rhythm control failure in patients with </a:t>
            </a:r>
            <a:r>
              <a:rPr lang="en-US" sz="3600" b="1" dirty="0" err="1">
                <a:solidFill>
                  <a:schemeClr val="accent1">
                    <a:lumMod val="75000"/>
                  </a:schemeClr>
                </a:solidFill>
              </a:rPr>
              <a:t>HFrEF</a:t>
            </a:r>
            <a:endParaRPr lang="he-IL" sz="3600"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1D0E803F-925B-4D2B-8AE8-4997020EFA62}"/>
              </a:ext>
            </a:extLst>
          </p:cNvPr>
          <p:cNvSpPr>
            <a:spLocks noGrp="1"/>
          </p:cNvSpPr>
          <p:nvPr>
            <p:ph idx="1"/>
          </p:nvPr>
        </p:nvSpPr>
        <p:spPr>
          <a:xfrm>
            <a:off x="609600" y="1389944"/>
            <a:ext cx="11401777" cy="5317595"/>
          </a:xfrm>
        </p:spPr>
        <p:txBody>
          <a:bodyPr>
            <a:noAutofit/>
          </a:bodyPr>
          <a:lstStyle/>
          <a:p>
            <a:pPr algn="l" rtl="0"/>
            <a:r>
              <a:rPr lang="en-US" sz="2400" dirty="0"/>
              <a:t>No evidence-based recommendation; </a:t>
            </a:r>
            <a:r>
              <a:rPr lang="en-US" sz="2400" dirty="0">
                <a:solidFill>
                  <a:srgbClr val="FF0000"/>
                </a:solidFill>
              </a:rPr>
              <a:t>The management of patients with </a:t>
            </a:r>
            <a:r>
              <a:rPr lang="en-US" sz="2400" dirty="0" err="1">
                <a:solidFill>
                  <a:srgbClr val="FF0000"/>
                </a:solidFill>
              </a:rPr>
              <a:t>HFrEF</a:t>
            </a:r>
            <a:r>
              <a:rPr lang="en-US" sz="2400" dirty="0">
                <a:solidFill>
                  <a:srgbClr val="FF0000"/>
                </a:solidFill>
              </a:rPr>
              <a:t> and recurrent AF (&gt;3 months) after an initial ablation procedure should be individually tailored </a:t>
            </a:r>
            <a:r>
              <a:rPr lang="en-US" sz="1800" dirty="0"/>
              <a:t>based on previous clinical outcome, updated risk benefit </a:t>
            </a:r>
            <a:r>
              <a:rPr lang="en-GB" sz="1800" dirty="0"/>
              <a:t>assessment, and patient choice (</a:t>
            </a:r>
            <a:r>
              <a:rPr lang="en-GB" sz="1800" i="1" dirty="0"/>
              <a:t>AF Heart Team</a:t>
            </a:r>
            <a:r>
              <a:rPr lang="en-GB" sz="1800" dirty="0"/>
              <a:t>)</a:t>
            </a:r>
            <a:endParaRPr lang="en-US" sz="1800" dirty="0"/>
          </a:p>
          <a:p>
            <a:pPr marL="0" indent="0" algn="l" rtl="0">
              <a:buNone/>
            </a:pPr>
            <a:r>
              <a:rPr lang="en-US" sz="2400" b="1" u="sng" dirty="0"/>
              <a:t>Options:</a:t>
            </a:r>
          </a:p>
          <a:p>
            <a:pPr marL="514350" indent="-514350" algn="l" rtl="0">
              <a:buAutoNum type="arabicParenR"/>
            </a:pPr>
            <a:r>
              <a:rPr lang="en-GB" sz="2400" i="1" dirty="0">
                <a:solidFill>
                  <a:srgbClr val="FF0000"/>
                </a:solidFill>
              </a:rPr>
              <a:t>Hybrid </a:t>
            </a:r>
            <a:r>
              <a:rPr lang="en-US" sz="2400" i="1" dirty="0">
                <a:solidFill>
                  <a:srgbClr val="FF0000"/>
                </a:solidFill>
              </a:rPr>
              <a:t>rhythm control strategy </a:t>
            </a:r>
            <a:r>
              <a:rPr lang="en-US" sz="2400" dirty="0"/>
              <a:t>- possible synergistic effects on different AF drivers and </a:t>
            </a:r>
            <a:r>
              <a:rPr lang="en-GB" sz="2400" dirty="0"/>
              <a:t>substrates. It </a:t>
            </a:r>
            <a:r>
              <a:rPr lang="en-US" sz="2400" dirty="0"/>
              <a:t>may be considered when either therapy alone has previously been ineffective (Class </a:t>
            </a:r>
            <a:r>
              <a:rPr lang="en-US" sz="2400" dirty="0" err="1"/>
              <a:t>IIa</a:t>
            </a:r>
            <a:r>
              <a:rPr lang="en-US" sz="2400" dirty="0"/>
              <a:t>-C) or higher risk of recurrence (including persistent AF+HF); A weak evidence in support of first line strategy (Class IIb-C)</a:t>
            </a:r>
          </a:p>
          <a:p>
            <a:pPr marL="514350" indent="-514350" algn="l" rtl="0">
              <a:buAutoNum type="arabicParenR" startAt="2"/>
            </a:pPr>
            <a:r>
              <a:rPr lang="en-GB" sz="2400" i="1" dirty="0">
                <a:solidFill>
                  <a:srgbClr val="FF0000"/>
                </a:solidFill>
              </a:rPr>
              <a:t>A repeat ablation procedure </a:t>
            </a:r>
            <a:r>
              <a:rPr lang="en-GB" sz="2400" dirty="0"/>
              <a:t>-  </a:t>
            </a:r>
            <a:r>
              <a:rPr lang="en-US" sz="2400" dirty="0"/>
              <a:t>patients with previous clinical benefit from ablation or with failure/contraindication of amiodarone</a:t>
            </a:r>
          </a:p>
          <a:p>
            <a:pPr marL="514350" indent="-514350" algn="l" rtl="0">
              <a:buAutoNum type="arabicParenR" startAt="3"/>
            </a:pPr>
            <a:r>
              <a:rPr lang="en-GB" sz="2400" dirty="0">
                <a:solidFill>
                  <a:srgbClr val="FF0000"/>
                </a:solidFill>
              </a:rPr>
              <a:t>Biventricular </a:t>
            </a:r>
            <a:r>
              <a:rPr lang="en-US" sz="2400" dirty="0">
                <a:solidFill>
                  <a:srgbClr val="FF0000"/>
                </a:solidFill>
              </a:rPr>
              <a:t>pace-and-ablate strategy </a:t>
            </a:r>
            <a:r>
              <a:rPr lang="en-US" sz="2400" dirty="0"/>
              <a:t>(Class </a:t>
            </a:r>
            <a:r>
              <a:rPr lang="en-US" sz="2400" dirty="0" err="1"/>
              <a:t>IIa</a:t>
            </a:r>
            <a:r>
              <a:rPr lang="en-US" sz="2400" dirty="0"/>
              <a:t>-B) </a:t>
            </a:r>
          </a:p>
        </p:txBody>
      </p:sp>
    </p:spTree>
    <p:extLst>
      <p:ext uri="{BB962C8B-B14F-4D97-AF65-F5344CB8AC3E}">
        <p14:creationId xmlns:p14="http://schemas.microsoft.com/office/powerpoint/2010/main" val="31810569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29A48D9-E60B-429A-8EC1-ED06E8FFFAA1}"/>
              </a:ext>
            </a:extLst>
          </p:cNvPr>
          <p:cNvSpPr>
            <a:spLocks noGrp="1"/>
          </p:cNvSpPr>
          <p:nvPr>
            <p:ph type="title"/>
          </p:nvPr>
        </p:nvSpPr>
        <p:spPr>
          <a:xfrm>
            <a:off x="609600" y="150460"/>
            <a:ext cx="10972800" cy="1143000"/>
          </a:xfrm>
          <a:solidFill>
            <a:srgbClr val="FFC000"/>
          </a:solidFill>
        </p:spPr>
        <p:txBody>
          <a:bodyPr>
            <a:noAutofit/>
          </a:bodyPr>
          <a:lstStyle/>
          <a:p>
            <a:pPr rtl="0"/>
            <a:r>
              <a:rPr lang="en-US" sz="3600" b="1" dirty="0">
                <a:solidFill>
                  <a:schemeClr val="accent1">
                    <a:lumMod val="75000"/>
                  </a:schemeClr>
                </a:solidFill>
              </a:rPr>
              <a:t>Treatment choices following rhythm control failure in patients with </a:t>
            </a:r>
            <a:r>
              <a:rPr lang="en-US" sz="3600" b="1" dirty="0" err="1">
                <a:solidFill>
                  <a:schemeClr val="accent1">
                    <a:lumMod val="75000"/>
                  </a:schemeClr>
                </a:solidFill>
              </a:rPr>
              <a:t>HFrEF</a:t>
            </a:r>
            <a:endParaRPr lang="he-IL" sz="3600"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1D0E803F-925B-4D2B-8AE8-4997020EFA62}"/>
              </a:ext>
            </a:extLst>
          </p:cNvPr>
          <p:cNvSpPr>
            <a:spLocks noGrp="1"/>
          </p:cNvSpPr>
          <p:nvPr>
            <p:ph idx="1"/>
          </p:nvPr>
        </p:nvSpPr>
        <p:spPr>
          <a:xfrm>
            <a:off x="609600" y="1389944"/>
            <a:ext cx="11401777" cy="5317595"/>
          </a:xfrm>
        </p:spPr>
        <p:txBody>
          <a:bodyPr>
            <a:noAutofit/>
          </a:bodyPr>
          <a:lstStyle/>
          <a:p>
            <a:pPr algn="l" rtl="0"/>
            <a:r>
              <a:rPr lang="en-US" sz="2400" dirty="0"/>
              <a:t>No evidence-based recommendation; </a:t>
            </a:r>
            <a:r>
              <a:rPr lang="en-US" sz="2400" dirty="0">
                <a:solidFill>
                  <a:srgbClr val="FF0000"/>
                </a:solidFill>
              </a:rPr>
              <a:t>The management of patients with </a:t>
            </a:r>
            <a:r>
              <a:rPr lang="en-US" sz="2400" dirty="0" err="1">
                <a:solidFill>
                  <a:srgbClr val="FF0000"/>
                </a:solidFill>
              </a:rPr>
              <a:t>HFrEF</a:t>
            </a:r>
            <a:r>
              <a:rPr lang="en-US" sz="2400" dirty="0">
                <a:solidFill>
                  <a:srgbClr val="FF0000"/>
                </a:solidFill>
              </a:rPr>
              <a:t> and recurrent AF (&gt;3 months) after an initial ablation procedure should be individually tailored </a:t>
            </a:r>
            <a:r>
              <a:rPr lang="en-US" sz="1800" dirty="0"/>
              <a:t>based on previous clinical outcome, updated risk benefit </a:t>
            </a:r>
            <a:r>
              <a:rPr lang="en-GB" sz="1800" dirty="0"/>
              <a:t>assessment, and patient choice (</a:t>
            </a:r>
            <a:r>
              <a:rPr lang="en-GB" sz="1800" i="1" dirty="0"/>
              <a:t>AF Heart Team</a:t>
            </a:r>
            <a:r>
              <a:rPr lang="en-GB" sz="1800" dirty="0"/>
              <a:t>)</a:t>
            </a:r>
            <a:endParaRPr lang="en-US" sz="1800" dirty="0"/>
          </a:p>
          <a:p>
            <a:pPr marL="0" indent="0" algn="l" rtl="0">
              <a:buNone/>
            </a:pPr>
            <a:r>
              <a:rPr lang="en-US" sz="2400" b="1" u="sng" dirty="0"/>
              <a:t>Options:</a:t>
            </a:r>
          </a:p>
          <a:p>
            <a:pPr marL="514350" indent="-514350" algn="l" rtl="0">
              <a:buAutoNum type="arabicParenR"/>
            </a:pPr>
            <a:r>
              <a:rPr lang="en-GB" sz="2400" i="1" dirty="0">
                <a:solidFill>
                  <a:srgbClr val="FF0000"/>
                </a:solidFill>
              </a:rPr>
              <a:t>Hybrid </a:t>
            </a:r>
            <a:r>
              <a:rPr lang="en-US" sz="2400" i="1" dirty="0">
                <a:solidFill>
                  <a:srgbClr val="FF0000"/>
                </a:solidFill>
              </a:rPr>
              <a:t>rhythm control strategy </a:t>
            </a:r>
            <a:r>
              <a:rPr lang="en-US" sz="2400" dirty="0"/>
              <a:t>- possible synergistic effects on different AF drivers and </a:t>
            </a:r>
            <a:r>
              <a:rPr lang="en-GB" sz="2400" dirty="0"/>
              <a:t>substrates. It </a:t>
            </a:r>
            <a:r>
              <a:rPr lang="en-US" sz="2400" dirty="0"/>
              <a:t>may be considered when either therapy alone has previously been ineffective (Class </a:t>
            </a:r>
            <a:r>
              <a:rPr lang="en-US" sz="2400" dirty="0" err="1"/>
              <a:t>IIa</a:t>
            </a:r>
            <a:r>
              <a:rPr lang="en-US" sz="2400" dirty="0"/>
              <a:t>-C) or higher risk of recurrence (including persistent AF+HF); A weak evidence in support of first line strategy (Class IIb-C)</a:t>
            </a:r>
          </a:p>
          <a:p>
            <a:pPr marL="514350" indent="-514350" algn="l" rtl="0">
              <a:buAutoNum type="arabicParenR" startAt="2"/>
            </a:pPr>
            <a:r>
              <a:rPr lang="en-GB" sz="2400" i="1" dirty="0">
                <a:solidFill>
                  <a:srgbClr val="FF0000"/>
                </a:solidFill>
              </a:rPr>
              <a:t>A repeat ablation procedure </a:t>
            </a:r>
            <a:r>
              <a:rPr lang="en-GB" sz="2400" dirty="0"/>
              <a:t>-  </a:t>
            </a:r>
            <a:r>
              <a:rPr lang="en-US" sz="2400" dirty="0"/>
              <a:t>patients with previous clinical benefit from ablation or with failure/contraindication of amiodarone</a:t>
            </a:r>
          </a:p>
          <a:p>
            <a:pPr marL="514350" indent="-514350" algn="l" rtl="0">
              <a:buAutoNum type="arabicParenR" startAt="3"/>
            </a:pPr>
            <a:r>
              <a:rPr lang="en-GB" sz="2400" dirty="0">
                <a:solidFill>
                  <a:srgbClr val="FF0000"/>
                </a:solidFill>
              </a:rPr>
              <a:t>Biventricular </a:t>
            </a:r>
            <a:r>
              <a:rPr lang="en-US" sz="2400" dirty="0">
                <a:solidFill>
                  <a:srgbClr val="FF0000"/>
                </a:solidFill>
              </a:rPr>
              <a:t>pace-and-ablate strategy </a:t>
            </a:r>
            <a:r>
              <a:rPr lang="en-US" sz="2400" dirty="0"/>
              <a:t>(Class </a:t>
            </a:r>
            <a:r>
              <a:rPr lang="en-US" sz="2400" dirty="0" err="1"/>
              <a:t>IIa</a:t>
            </a:r>
            <a:r>
              <a:rPr lang="en-US" sz="2400" dirty="0"/>
              <a:t>-B) </a:t>
            </a:r>
          </a:p>
          <a:p>
            <a:pPr marL="514350" indent="-514350" algn="l" rtl="0">
              <a:buAutoNum type="arabicParenR" startAt="3"/>
            </a:pPr>
            <a:r>
              <a:rPr lang="en-US" sz="2400" dirty="0">
                <a:solidFill>
                  <a:srgbClr val="FF0000"/>
                </a:solidFill>
              </a:rPr>
              <a:t>Surgical ablation </a:t>
            </a:r>
            <a:r>
              <a:rPr lang="en-US" sz="2400" dirty="0"/>
              <a:t>- in case of an established indication for conventional cardiac surgery </a:t>
            </a:r>
            <a:r>
              <a:rPr lang="en-GB" sz="2400" dirty="0"/>
              <a:t>(Class </a:t>
            </a:r>
            <a:r>
              <a:rPr lang="en-GB" sz="2400" dirty="0" err="1"/>
              <a:t>IIa</a:t>
            </a:r>
            <a:r>
              <a:rPr lang="en-GB" sz="2400" dirty="0"/>
              <a:t>-A)</a:t>
            </a:r>
            <a:endParaRPr lang="he-IL" sz="2400" dirty="0"/>
          </a:p>
        </p:txBody>
      </p:sp>
    </p:spTree>
    <p:extLst>
      <p:ext uri="{BB962C8B-B14F-4D97-AF65-F5344CB8AC3E}">
        <p14:creationId xmlns:p14="http://schemas.microsoft.com/office/powerpoint/2010/main" val="227441629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376C8-7BDD-4BC1-9141-11145C27F11D}"/>
              </a:ext>
            </a:extLst>
          </p:cNvPr>
          <p:cNvSpPr>
            <a:spLocks noGrp="1"/>
          </p:cNvSpPr>
          <p:nvPr>
            <p:ph type="title"/>
          </p:nvPr>
        </p:nvSpPr>
        <p:spPr>
          <a:xfrm>
            <a:off x="468284" y="1795866"/>
            <a:ext cx="10972800" cy="3075391"/>
          </a:xfrm>
        </p:spPr>
        <p:txBody>
          <a:bodyPr>
            <a:normAutofit/>
          </a:bodyPr>
          <a:lstStyle/>
          <a:p>
            <a:pPr rtl="0"/>
            <a:r>
              <a:rPr lang="en-US" b="1" dirty="0">
                <a:solidFill>
                  <a:srgbClr val="FF0000"/>
                </a:solidFill>
              </a:rPr>
              <a:t>Conclusions and future directions</a:t>
            </a:r>
            <a:endParaRPr lang="he-IL" b="1" dirty="0">
              <a:solidFill>
                <a:srgbClr val="FF0000"/>
              </a:solidFill>
            </a:endParaRPr>
          </a:p>
        </p:txBody>
      </p:sp>
    </p:spTree>
    <p:extLst>
      <p:ext uri="{BB962C8B-B14F-4D97-AF65-F5344CB8AC3E}">
        <p14:creationId xmlns:p14="http://schemas.microsoft.com/office/powerpoint/2010/main" val="420921860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BF8C80-A25E-4140-99EF-44187983CADC}"/>
              </a:ext>
            </a:extLst>
          </p:cNvPr>
          <p:cNvSpPr>
            <a:spLocks noGrp="1"/>
          </p:cNvSpPr>
          <p:nvPr>
            <p:ph type="title"/>
          </p:nvPr>
        </p:nvSpPr>
        <p:spPr>
          <a:solidFill>
            <a:srgbClr val="FFC000"/>
          </a:solidFill>
        </p:spPr>
        <p:txBody>
          <a:bodyPr/>
          <a:lstStyle/>
          <a:p>
            <a:pPr rtl="0"/>
            <a:r>
              <a:rPr lang="en-US" b="1" dirty="0">
                <a:solidFill>
                  <a:schemeClr val="accent1">
                    <a:lumMod val="75000"/>
                  </a:schemeClr>
                </a:solidFill>
              </a:rPr>
              <a:t> AF begets HF and HF begets AF</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CBEB96FD-685C-4DA4-A274-BCE4F7899C96}"/>
              </a:ext>
            </a:extLst>
          </p:cNvPr>
          <p:cNvSpPr>
            <a:spLocks noGrp="1"/>
          </p:cNvSpPr>
          <p:nvPr>
            <p:ph idx="1"/>
          </p:nvPr>
        </p:nvSpPr>
        <p:spPr>
          <a:xfrm>
            <a:off x="609599" y="1600201"/>
            <a:ext cx="11310851" cy="4525963"/>
          </a:xfrm>
        </p:spPr>
        <p:txBody>
          <a:bodyPr>
            <a:normAutofit/>
          </a:bodyPr>
          <a:lstStyle/>
          <a:p>
            <a:pPr algn="l" rtl="0"/>
            <a:r>
              <a:rPr lang="en-US" dirty="0"/>
              <a:t>AF can promote development/progression of systolic/diastolic HF by several established mechanisms: </a:t>
            </a:r>
          </a:p>
          <a:p>
            <a:pPr marL="0" indent="0" algn="l" rtl="0">
              <a:buNone/>
            </a:pPr>
            <a:r>
              <a:rPr lang="en-US" sz="2400" i="1" dirty="0"/>
              <a:t>- </a:t>
            </a:r>
            <a:r>
              <a:rPr lang="en-US" sz="2400" i="1" dirty="0">
                <a:solidFill>
                  <a:srgbClr val="00B050"/>
                </a:solidFill>
              </a:rPr>
              <a:t>Loss of atrial contraction </a:t>
            </a:r>
            <a:r>
              <a:rPr lang="en-US" sz="2400" i="1" dirty="0"/>
              <a:t>and contribution to ventricular filling</a:t>
            </a:r>
          </a:p>
          <a:p>
            <a:pPr marL="0" indent="0" algn="l" rtl="0">
              <a:buNone/>
            </a:pPr>
            <a:r>
              <a:rPr lang="en-US" sz="2400" i="1" dirty="0"/>
              <a:t>- Persistent </a:t>
            </a:r>
            <a:r>
              <a:rPr lang="en-US" sz="2400" i="1" dirty="0">
                <a:solidFill>
                  <a:srgbClr val="00B050"/>
                </a:solidFill>
              </a:rPr>
              <a:t>rapid ventricular contraction </a:t>
            </a:r>
            <a:r>
              <a:rPr lang="en-US" sz="2400" i="1" dirty="0"/>
              <a:t>can impair myocardial contractility (directly or  </a:t>
            </a:r>
          </a:p>
          <a:p>
            <a:pPr marL="0" indent="0" algn="l" rtl="0">
              <a:buNone/>
            </a:pPr>
            <a:r>
              <a:rPr lang="en-US" sz="2400" i="1" dirty="0"/>
              <a:t>  through cellular and neurohormonal modulation)</a:t>
            </a:r>
          </a:p>
          <a:p>
            <a:pPr marL="0" indent="0" algn="l" rtl="0">
              <a:buNone/>
            </a:pPr>
            <a:r>
              <a:rPr lang="en-US" sz="2400" i="1" dirty="0"/>
              <a:t>- </a:t>
            </a:r>
            <a:r>
              <a:rPr lang="en-US" sz="2400" i="1" dirty="0">
                <a:solidFill>
                  <a:srgbClr val="00B050"/>
                </a:solidFill>
              </a:rPr>
              <a:t>Rhythm irregularity </a:t>
            </a:r>
            <a:r>
              <a:rPr lang="en-US" sz="2400" i="1" dirty="0"/>
              <a:t>may itself decrease CO, irrespective of ventricular rate</a:t>
            </a:r>
          </a:p>
          <a:p>
            <a:pPr marL="0" indent="0" algn="l" rtl="0">
              <a:buNone/>
            </a:pPr>
            <a:endParaRPr lang="en-US" sz="2400" i="1" dirty="0"/>
          </a:p>
          <a:p>
            <a:pPr algn="l" rtl="0"/>
            <a:endParaRPr lang="he-IL" dirty="0"/>
          </a:p>
        </p:txBody>
      </p:sp>
      <p:sp>
        <p:nvSpPr>
          <p:cNvPr id="4" name="TextBox 3">
            <a:extLst>
              <a:ext uri="{FF2B5EF4-FFF2-40B4-BE49-F238E27FC236}">
                <a16:creationId xmlns:a16="http://schemas.microsoft.com/office/drawing/2014/main" id="{CEA599B2-C017-4E7D-90CD-2887A5A172B9}"/>
              </a:ext>
            </a:extLst>
          </p:cNvPr>
          <p:cNvSpPr txBox="1"/>
          <p:nvPr/>
        </p:nvSpPr>
        <p:spPr>
          <a:xfrm>
            <a:off x="7143750" y="5985561"/>
            <a:ext cx="5048250" cy="646331"/>
          </a:xfrm>
          <a:prstGeom prst="rect">
            <a:avLst/>
          </a:prstGeom>
          <a:noFill/>
        </p:spPr>
        <p:txBody>
          <a:bodyPr wrap="square" rtlCol="0">
            <a:spAutoFit/>
          </a:bodyPr>
          <a:lstStyle/>
          <a:p>
            <a:pPr algn="l" rtl="0"/>
            <a:r>
              <a:rPr lang="en-GB" dirty="0" err="1"/>
              <a:t>Santhanakrishnan</a:t>
            </a:r>
            <a:r>
              <a:rPr lang="en-GB" dirty="0"/>
              <a:t> R, </a:t>
            </a:r>
            <a:r>
              <a:rPr lang="en-US" dirty="0"/>
              <a:t>Circulation 2016;133:</a:t>
            </a:r>
            <a:r>
              <a:rPr lang="en-IL" dirty="0"/>
              <a:t>484–</a:t>
            </a:r>
            <a:r>
              <a:rPr lang="en-US" dirty="0"/>
              <a:t>92</a:t>
            </a:r>
          </a:p>
          <a:p>
            <a:pPr algn="l" rtl="0"/>
            <a:r>
              <a:rPr lang="en-US" dirty="0"/>
              <a:t>Ferreira JP, Int J Mol Sci 2015;16:3133–47</a:t>
            </a:r>
            <a:endParaRPr lang="en-IL" dirty="0"/>
          </a:p>
        </p:txBody>
      </p:sp>
    </p:spTree>
    <p:extLst>
      <p:ext uri="{BB962C8B-B14F-4D97-AF65-F5344CB8AC3E}">
        <p14:creationId xmlns:p14="http://schemas.microsoft.com/office/powerpoint/2010/main" val="115001421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A726167-AE81-4FAE-B931-293E2566052C}"/>
              </a:ext>
            </a:extLst>
          </p:cNvPr>
          <p:cNvSpPr>
            <a:spLocks noGrp="1"/>
          </p:cNvSpPr>
          <p:nvPr>
            <p:ph idx="1"/>
          </p:nvPr>
        </p:nvSpPr>
        <p:spPr>
          <a:xfrm>
            <a:off x="410816" y="548452"/>
            <a:ext cx="11280441" cy="5900877"/>
          </a:xfrm>
        </p:spPr>
        <p:txBody>
          <a:bodyPr>
            <a:normAutofit/>
          </a:bodyPr>
          <a:lstStyle/>
          <a:p>
            <a:pPr marL="514350" indent="-514350" algn="l" rtl="0">
              <a:buAutoNum type="arabicParenR"/>
            </a:pPr>
            <a:r>
              <a:rPr lang="en-US" sz="2700" dirty="0"/>
              <a:t>Catheter ablation provides the superior approach to rhythm and symptom control compared with drug therapy and results in significant clinical and functional improvements </a:t>
            </a:r>
          </a:p>
          <a:p>
            <a:pPr algn="l" rtl="0"/>
            <a:endParaRPr lang="he-IL" dirty="0">
              <a:solidFill>
                <a:srgbClr val="FF0000"/>
              </a:solidFill>
            </a:endParaRPr>
          </a:p>
        </p:txBody>
      </p:sp>
    </p:spTree>
    <p:extLst>
      <p:ext uri="{BB962C8B-B14F-4D97-AF65-F5344CB8AC3E}">
        <p14:creationId xmlns:p14="http://schemas.microsoft.com/office/powerpoint/2010/main" val="6910565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A726167-AE81-4FAE-B931-293E2566052C}"/>
              </a:ext>
            </a:extLst>
          </p:cNvPr>
          <p:cNvSpPr>
            <a:spLocks noGrp="1"/>
          </p:cNvSpPr>
          <p:nvPr>
            <p:ph idx="1"/>
          </p:nvPr>
        </p:nvSpPr>
        <p:spPr>
          <a:xfrm>
            <a:off x="410816" y="548452"/>
            <a:ext cx="11280441" cy="5900877"/>
          </a:xfrm>
        </p:spPr>
        <p:txBody>
          <a:bodyPr>
            <a:normAutofit/>
          </a:bodyPr>
          <a:lstStyle/>
          <a:p>
            <a:pPr marL="514350" indent="-514350" algn="l" rtl="0">
              <a:buAutoNum type="arabicParenR"/>
            </a:pPr>
            <a:r>
              <a:rPr lang="en-US" sz="2700" dirty="0"/>
              <a:t>Catheter ablation provides the superior approach to rhythm and symptom control compared with drug therapy and results in significant clinical and functional improvements </a:t>
            </a:r>
          </a:p>
          <a:p>
            <a:pPr marL="514350" indent="-514350" algn="l" rtl="0">
              <a:buAutoNum type="arabicParenR"/>
            </a:pPr>
            <a:r>
              <a:rPr lang="en-US" sz="2700" dirty="0"/>
              <a:t>AATAC-AF and CASTLE-AF trials indicate also </a:t>
            </a:r>
            <a:r>
              <a:rPr lang="en-GB" sz="2700" dirty="0"/>
              <a:t>improvement </a:t>
            </a:r>
            <a:r>
              <a:rPr lang="en-US" sz="2700" dirty="0"/>
              <a:t>in prognostic surrogates for HF outcomes (including hospitalization for </a:t>
            </a:r>
            <a:r>
              <a:rPr lang="en-GB" sz="2700" dirty="0"/>
              <a:t>worsening HF and mortality)</a:t>
            </a:r>
          </a:p>
          <a:p>
            <a:pPr algn="l" rtl="0"/>
            <a:endParaRPr lang="he-IL" sz="2700" dirty="0">
              <a:solidFill>
                <a:srgbClr val="FF0000"/>
              </a:solidFill>
            </a:endParaRPr>
          </a:p>
        </p:txBody>
      </p:sp>
    </p:spTree>
    <p:extLst>
      <p:ext uri="{BB962C8B-B14F-4D97-AF65-F5344CB8AC3E}">
        <p14:creationId xmlns:p14="http://schemas.microsoft.com/office/powerpoint/2010/main" val="61178053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A726167-AE81-4FAE-B931-293E2566052C}"/>
              </a:ext>
            </a:extLst>
          </p:cNvPr>
          <p:cNvSpPr>
            <a:spLocks noGrp="1"/>
          </p:cNvSpPr>
          <p:nvPr>
            <p:ph idx="1"/>
          </p:nvPr>
        </p:nvSpPr>
        <p:spPr>
          <a:xfrm>
            <a:off x="410816" y="548452"/>
            <a:ext cx="11280441" cy="5900877"/>
          </a:xfrm>
        </p:spPr>
        <p:txBody>
          <a:bodyPr>
            <a:normAutofit/>
          </a:bodyPr>
          <a:lstStyle/>
          <a:p>
            <a:pPr marL="514350" indent="-514350" algn="l" rtl="0">
              <a:buAutoNum type="arabicParenR"/>
            </a:pPr>
            <a:r>
              <a:rPr lang="en-US" sz="2700" dirty="0"/>
              <a:t>Catheter ablation provides the superior approach to rhythm and symptom control compared with drug therapy and results in significant clinical and functional improvements </a:t>
            </a:r>
          </a:p>
          <a:p>
            <a:pPr marL="514350" indent="-514350" algn="l" rtl="0">
              <a:buAutoNum type="arabicParenR"/>
            </a:pPr>
            <a:r>
              <a:rPr lang="en-US" sz="2700" dirty="0"/>
              <a:t>AATAC-AF and CASTLE-AF trials indicate also </a:t>
            </a:r>
            <a:r>
              <a:rPr lang="en-GB" sz="2700" dirty="0"/>
              <a:t>improvement </a:t>
            </a:r>
            <a:r>
              <a:rPr lang="en-US" sz="2700" dirty="0"/>
              <a:t>in prognostic surrogates for HF outcomes (including hospitalization for </a:t>
            </a:r>
            <a:r>
              <a:rPr lang="en-GB" sz="2700" dirty="0"/>
              <a:t>worsening HF and mortality)</a:t>
            </a:r>
          </a:p>
          <a:p>
            <a:pPr marL="0" indent="0" algn="l" rtl="0">
              <a:buNone/>
            </a:pPr>
            <a:r>
              <a:rPr lang="en-US" sz="2700" dirty="0"/>
              <a:t>3)  Catheter ablation can safely be performed with acceptable </a:t>
            </a:r>
          </a:p>
          <a:p>
            <a:pPr marL="0" indent="0" algn="l" rtl="0">
              <a:buNone/>
            </a:pPr>
            <a:r>
              <a:rPr lang="en-US" sz="2700" dirty="0"/>
              <a:t>      complication rates in patients with HF</a:t>
            </a:r>
          </a:p>
          <a:p>
            <a:pPr algn="l" rtl="0"/>
            <a:endParaRPr lang="he-IL" sz="2700" dirty="0">
              <a:solidFill>
                <a:srgbClr val="FF0000"/>
              </a:solidFill>
            </a:endParaRPr>
          </a:p>
        </p:txBody>
      </p:sp>
    </p:spTree>
    <p:extLst>
      <p:ext uri="{BB962C8B-B14F-4D97-AF65-F5344CB8AC3E}">
        <p14:creationId xmlns:p14="http://schemas.microsoft.com/office/powerpoint/2010/main" val="330086018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A726167-AE81-4FAE-B931-293E2566052C}"/>
              </a:ext>
            </a:extLst>
          </p:cNvPr>
          <p:cNvSpPr>
            <a:spLocks noGrp="1"/>
          </p:cNvSpPr>
          <p:nvPr>
            <p:ph idx="1"/>
          </p:nvPr>
        </p:nvSpPr>
        <p:spPr>
          <a:xfrm>
            <a:off x="410816" y="548452"/>
            <a:ext cx="11280441" cy="5900877"/>
          </a:xfrm>
        </p:spPr>
        <p:txBody>
          <a:bodyPr>
            <a:normAutofit/>
          </a:bodyPr>
          <a:lstStyle/>
          <a:p>
            <a:pPr marL="514350" indent="-514350" algn="l" rtl="0">
              <a:buAutoNum type="arabicParenR"/>
            </a:pPr>
            <a:r>
              <a:rPr lang="en-US" sz="2700" dirty="0"/>
              <a:t>Catheter ablation provides the superior approach to rhythm and symptom control compared with drug therapy and results in significant clinical and functional improvements </a:t>
            </a:r>
          </a:p>
          <a:p>
            <a:pPr marL="514350" indent="-514350" algn="l" rtl="0">
              <a:buAutoNum type="arabicParenR"/>
            </a:pPr>
            <a:r>
              <a:rPr lang="en-US" sz="2700" dirty="0"/>
              <a:t>AATAC-AF and CASTLE-AF trials indicate also </a:t>
            </a:r>
            <a:r>
              <a:rPr lang="en-GB" sz="2700" dirty="0"/>
              <a:t>improvement </a:t>
            </a:r>
            <a:r>
              <a:rPr lang="en-US" sz="2700" dirty="0"/>
              <a:t>in prognostic surrogates for HF outcomes (including hospitalization for </a:t>
            </a:r>
            <a:r>
              <a:rPr lang="en-GB" sz="2700" dirty="0"/>
              <a:t>worsening HF and mortality)</a:t>
            </a:r>
          </a:p>
          <a:p>
            <a:pPr marL="0" indent="0" algn="l" rtl="0">
              <a:buNone/>
            </a:pPr>
            <a:r>
              <a:rPr lang="en-US" sz="2700" dirty="0"/>
              <a:t>3)  Catheter ablation can safely be performed with acceptable </a:t>
            </a:r>
          </a:p>
          <a:p>
            <a:pPr marL="0" indent="0" algn="l" rtl="0">
              <a:buNone/>
            </a:pPr>
            <a:r>
              <a:rPr lang="en-US" sz="2700" dirty="0"/>
              <a:t>      complication rates in patients with HF</a:t>
            </a:r>
          </a:p>
          <a:p>
            <a:pPr marL="0" indent="0" algn="l" rtl="0">
              <a:buNone/>
            </a:pPr>
            <a:r>
              <a:rPr lang="en-US" sz="2700" dirty="0"/>
              <a:t>4)  However, long-term success rates of single and repeat ablation for   </a:t>
            </a:r>
          </a:p>
          <a:p>
            <a:pPr marL="0" indent="0" algn="l" rtl="0">
              <a:buNone/>
            </a:pPr>
            <a:r>
              <a:rPr lang="en-US" sz="2700" dirty="0"/>
              <a:t>     non-paroxysmal AF seem to be lower in patients with than without HF (*) </a:t>
            </a:r>
          </a:p>
          <a:p>
            <a:pPr marL="0" indent="0" algn="l" rtl="0">
              <a:buNone/>
            </a:pPr>
            <a:endParaRPr lang="he-IL" sz="2700" dirty="0">
              <a:solidFill>
                <a:srgbClr val="FF0000"/>
              </a:solidFill>
            </a:endParaRPr>
          </a:p>
        </p:txBody>
      </p:sp>
      <p:sp>
        <p:nvSpPr>
          <p:cNvPr id="5" name="TextBox 4">
            <a:extLst>
              <a:ext uri="{FF2B5EF4-FFF2-40B4-BE49-F238E27FC236}">
                <a16:creationId xmlns:a16="http://schemas.microsoft.com/office/drawing/2014/main" id="{41C6BA62-3963-4B93-B6FD-B91C48DEA218}"/>
              </a:ext>
            </a:extLst>
          </p:cNvPr>
          <p:cNvSpPr txBox="1"/>
          <p:nvPr/>
        </p:nvSpPr>
        <p:spPr>
          <a:xfrm>
            <a:off x="8042988" y="6126164"/>
            <a:ext cx="4320074" cy="646331"/>
          </a:xfrm>
          <a:prstGeom prst="rect">
            <a:avLst/>
          </a:prstGeom>
          <a:noFill/>
        </p:spPr>
        <p:txBody>
          <a:bodyPr wrap="square" rtlCol="0">
            <a:spAutoFit/>
          </a:bodyPr>
          <a:lstStyle/>
          <a:p>
            <a:pPr algn="l" rtl="0"/>
            <a:r>
              <a:rPr lang="en-US" dirty="0"/>
              <a:t>*) Cha YM, Circ AE 2011;4:724-32</a:t>
            </a:r>
          </a:p>
          <a:p>
            <a:pPr algn="l" rtl="0"/>
            <a:r>
              <a:rPr lang="en-US" dirty="0"/>
              <a:t>*) Ullah W, Europace 2016;18:679-86</a:t>
            </a:r>
            <a:endParaRPr lang="en-IL" dirty="0"/>
          </a:p>
        </p:txBody>
      </p:sp>
    </p:spTree>
    <p:extLst>
      <p:ext uri="{BB962C8B-B14F-4D97-AF65-F5344CB8AC3E}">
        <p14:creationId xmlns:p14="http://schemas.microsoft.com/office/powerpoint/2010/main" val="40079770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1A726167-AE81-4FAE-B931-293E2566052C}"/>
              </a:ext>
            </a:extLst>
          </p:cNvPr>
          <p:cNvSpPr>
            <a:spLocks noGrp="1"/>
          </p:cNvSpPr>
          <p:nvPr>
            <p:ph idx="1"/>
          </p:nvPr>
        </p:nvSpPr>
        <p:spPr>
          <a:xfrm>
            <a:off x="410816" y="548452"/>
            <a:ext cx="11280441" cy="5900877"/>
          </a:xfrm>
        </p:spPr>
        <p:txBody>
          <a:bodyPr>
            <a:normAutofit fontScale="85000" lnSpcReduction="10000"/>
          </a:bodyPr>
          <a:lstStyle/>
          <a:p>
            <a:pPr marL="514350" indent="-514350" algn="l" rtl="0">
              <a:buAutoNum type="arabicParenR"/>
            </a:pPr>
            <a:r>
              <a:rPr lang="en-US" dirty="0"/>
              <a:t>Catheter ablation provides the superior approach to rhythm and symptom control compared with drug therapy and results in significant clinical and functional improvements </a:t>
            </a:r>
          </a:p>
          <a:p>
            <a:pPr marL="514350" indent="-514350" algn="l" rtl="0">
              <a:buAutoNum type="arabicParenR"/>
            </a:pPr>
            <a:r>
              <a:rPr lang="en-US" dirty="0"/>
              <a:t>AATAC-AF and CASTLE-AF trials indicate also </a:t>
            </a:r>
            <a:r>
              <a:rPr lang="en-GB" dirty="0"/>
              <a:t>improvement </a:t>
            </a:r>
            <a:r>
              <a:rPr lang="en-US" dirty="0"/>
              <a:t>in prognostic surrogates for HF outcomes (including hospitalization for </a:t>
            </a:r>
            <a:r>
              <a:rPr lang="en-GB" dirty="0"/>
              <a:t>worsening HF and mortality)</a:t>
            </a:r>
          </a:p>
          <a:p>
            <a:pPr marL="0" indent="0" algn="l" rtl="0">
              <a:buNone/>
            </a:pPr>
            <a:r>
              <a:rPr lang="en-US" dirty="0"/>
              <a:t>3)  Catheter ablation can safely be performed with acceptable </a:t>
            </a:r>
          </a:p>
          <a:p>
            <a:pPr marL="0" indent="0" algn="l" rtl="0">
              <a:buNone/>
            </a:pPr>
            <a:r>
              <a:rPr lang="en-US" dirty="0"/>
              <a:t>      complication rates in patients with HF </a:t>
            </a:r>
          </a:p>
          <a:p>
            <a:pPr marL="0" indent="0" algn="l" rtl="0">
              <a:buNone/>
            </a:pPr>
            <a:r>
              <a:rPr lang="en-US" dirty="0"/>
              <a:t>4)  However, long-term success rates of single and repeat ablation for   </a:t>
            </a:r>
          </a:p>
          <a:p>
            <a:pPr marL="0" indent="0" algn="l" rtl="0">
              <a:buNone/>
            </a:pPr>
            <a:r>
              <a:rPr lang="en-US" dirty="0"/>
              <a:t>      non-paroxysmal AF seem to be lower in patients with than without HF (*) </a:t>
            </a:r>
          </a:p>
          <a:p>
            <a:pPr marL="0" indent="0" algn="l" rtl="0">
              <a:buNone/>
            </a:pPr>
            <a:r>
              <a:rPr lang="en-GB" dirty="0"/>
              <a:t>5)  Controversies </a:t>
            </a:r>
            <a:r>
              <a:rPr lang="en-US" dirty="0"/>
              <a:t>still exist in how to ablate patients with persistent and </a:t>
            </a:r>
          </a:p>
          <a:p>
            <a:pPr marL="0" indent="0" algn="l" rtl="0">
              <a:buNone/>
            </a:pPr>
            <a:r>
              <a:rPr lang="en-US" dirty="0"/>
              <a:t>      long-standing persistent AF, who frequently present with advanced </a:t>
            </a:r>
          </a:p>
          <a:p>
            <a:pPr marL="0" indent="0" algn="l" rtl="0">
              <a:buNone/>
            </a:pPr>
            <a:r>
              <a:rPr lang="en-US" dirty="0"/>
              <a:t>      forms of fibrotic atrial cardiomyopathy</a:t>
            </a:r>
            <a:endParaRPr lang="en-IL" dirty="0"/>
          </a:p>
          <a:p>
            <a:pPr algn="l" rtl="0"/>
            <a:endParaRPr lang="he-IL" dirty="0">
              <a:solidFill>
                <a:srgbClr val="FF0000"/>
              </a:solidFill>
            </a:endParaRPr>
          </a:p>
        </p:txBody>
      </p:sp>
      <p:sp>
        <p:nvSpPr>
          <p:cNvPr id="5" name="TextBox 4">
            <a:extLst>
              <a:ext uri="{FF2B5EF4-FFF2-40B4-BE49-F238E27FC236}">
                <a16:creationId xmlns:a16="http://schemas.microsoft.com/office/drawing/2014/main" id="{41C6BA62-3963-4B93-B6FD-B91C48DEA218}"/>
              </a:ext>
            </a:extLst>
          </p:cNvPr>
          <p:cNvSpPr txBox="1"/>
          <p:nvPr/>
        </p:nvSpPr>
        <p:spPr>
          <a:xfrm>
            <a:off x="8042988" y="6126164"/>
            <a:ext cx="4320074" cy="646331"/>
          </a:xfrm>
          <a:prstGeom prst="rect">
            <a:avLst/>
          </a:prstGeom>
          <a:noFill/>
        </p:spPr>
        <p:txBody>
          <a:bodyPr wrap="square" rtlCol="0">
            <a:spAutoFit/>
          </a:bodyPr>
          <a:lstStyle/>
          <a:p>
            <a:pPr algn="l" rtl="0"/>
            <a:r>
              <a:rPr lang="en-US" dirty="0"/>
              <a:t>*) Cha YM, Circ AE 2011;4:724-32</a:t>
            </a:r>
          </a:p>
          <a:p>
            <a:pPr algn="l" rtl="0"/>
            <a:r>
              <a:rPr lang="en-US" dirty="0"/>
              <a:t>*) Ullah W, Europace 2016;18:679-86</a:t>
            </a:r>
            <a:endParaRPr lang="en-IL" dirty="0"/>
          </a:p>
        </p:txBody>
      </p:sp>
    </p:spTree>
    <p:extLst>
      <p:ext uri="{BB962C8B-B14F-4D97-AF65-F5344CB8AC3E}">
        <p14:creationId xmlns:p14="http://schemas.microsoft.com/office/powerpoint/2010/main" val="29707528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94060-E94C-4F83-B90A-D27A8E33B16A}"/>
              </a:ext>
            </a:extLst>
          </p:cNvPr>
          <p:cNvSpPr>
            <a:spLocks noGrp="1"/>
          </p:cNvSpPr>
          <p:nvPr>
            <p:ph idx="1"/>
          </p:nvPr>
        </p:nvSpPr>
        <p:spPr>
          <a:xfrm>
            <a:off x="391886" y="53875"/>
            <a:ext cx="11190514" cy="6072290"/>
          </a:xfrm>
        </p:spPr>
        <p:txBody>
          <a:bodyPr>
            <a:normAutofit/>
          </a:bodyPr>
          <a:lstStyle/>
          <a:p>
            <a:pPr marL="0" indent="0" algn="l" rtl="0">
              <a:buNone/>
            </a:pPr>
            <a:r>
              <a:rPr lang="en-US" sz="3000" b="1" dirty="0">
                <a:solidFill>
                  <a:schemeClr val="accent6">
                    <a:lumMod val="50000"/>
                  </a:schemeClr>
                </a:solidFill>
              </a:rPr>
              <a:t>Future directions:</a:t>
            </a:r>
          </a:p>
          <a:p>
            <a:pPr marL="0" indent="0" algn="l" rtl="0">
              <a:buNone/>
            </a:pPr>
            <a:r>
              <a:rPr lang="en-US" sz="2800" b="1" dirty="0"/>
              <a:t>1)</a:t>
            </a:r>
            <a:r>
              <a:rPr lang="en-US" sz="2800" dirty="0"/>
              <a:t> Sophisticated </a:t>
            </a:r>
            <a:r>
              <a:rPr lang="en-US" sz="2800" dirty="0">
                <a:solidFill>
                  <a:srgbClr val="00B050"/>
                </a:solidFill>
              </a:rPr>
              <a:t>strategies for electrophysiological substrate visualization and modification </a:t>
            </a:r>
            <a:r>
              <a:rPr lang="en-US" sz="2800" dirty="0"/>
              <a:t>to improve ablation outcome, with development towards an </a:t>
            </a:r>
            <a:r>
              <a:rPr lang="en-US" sz="2800" dirty="0">
                <a:solidFill>
                  <a:srgbClr val="FF0000"/>
                </a:solidFill>
              </a:rPr>
              <a:t>individualized patient-tailored approach </a:t>
            </a:r>
            <a:endParaRPr lang="en-US" sz="3000" dirty="0">
              <a:solidFill>
                <a:srgbClr val="FF0000"/>
              </a:solidFill>
            </a:endParaRPr>
          </a:p>
          <a:p>
            <a:pPr algn="l" rtl="0"/>
            <a:endParaRPr lang="en-IL" sz="3000" dirty="0">
              <a:solidFill>
                <a:srgbClr val="FF0000"/>
              </a:solidFill>
            </a:endParaRPr>
          </a:p>
        </p:txBody>
      </p:sp>
      <p:sp>
        <p:nvSpPr>
          <p:cNvPr id="4" name="תיבת טקסט 3">
            <a:extLst>
              <a:ext uri="{FF2B5EF4-FFF2-40B4-BE49-F238E27FC236}">
                <a16:creationId xmlns:a16="http://schemas.microsoft.com/office/drawing/2014/main" id="{EB0A7EAD-77D7-42B8-8A24-9B5433C7BAF9}"/>
              </a:ext>
            </a:extLst>
          </p:cNvPr>
          <p:cNvSpPr txBox="1"/>
          <p:nvPr/>
        </p:nvSpPr>
        <p:spPr>
          <a:xfrm>
            <a:off x="8088085" y="6434793"/>
            <a:ext cx="4321629" cy="369332"/>
          </a:xfrm>
          <a:prstGeom prst="rect">
            <a:avLst/>
          </a:prstGeom>
          <a:noFill/>
        </p:spPr>
        <p:txBody>
          <a:bodyPr wrap="square" rtlCol="1">
            <a:spAutoFit/>
          </a:bodyPr>
          <a:lstStyle/>
          <a:p>
            <a:pPr algn="l" rtl="0"/>
            <a:r>
              <a:rPr lang="en-US" dirty="0"/>
              <a:t>          Kottkamp H, JACC 2015;65:196–206</a:t>
            </a:r>
          </a:p>
        </p:txBody>
      </p:sp>
      <p:pic>
        <p:nvPicPr>
          <p:cNvPr id="7" name="תמונה 6">
            <a:extLst>
              <a:ext uri="{FF2B5EF4-FFF2-40B4-BE49-F238E27FC236}">
                <a16:creationId xmlns:a16="http://schemas.microsoft.com/office/drawing/2014/main" id="{5B4E7547-AEF6-4BD7-A518-2D757614D278}"/>
              </a:ext>
            </a:extLst>
          </p:cNvPr>
          <p:cNvPicPr>
            <a:picLocks noChangeAspect="1"/>
          </p:cNvPicPr>
          <p:nvPr/>
        </p:nvPicPr>
        <p:blipFill>
          <a:blip r:embed="rId3"/>
          <a:stretch>
            <a:fillRect/>
          </a:stretch>
        </p:blipFill>
        <p:spPr>
          <a:xfrm>
            <a:off x="172129" y="2003818"/>
            <a:ext cx="8209871" cy="4800307"/>
          </a:xfrm>
          <a:prstGeom prst="rect">
            <a:avLst/>
          </a:prstGeom>
        </p:spPr>
      </p:pic>
    </p:spTree>
    <p:extLst>
      <p:ext uri="{BB962C8B-B14F-4D97-AF65-F5344CB8AC3E}">
        <p14:creationId xmlns:p14="http://schemas.microsoft.com/office/powerpoint/2010/main" val="161276051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94060-E94C-4F83-B90A-D27A8E33B16A}"/>
              </a:ext>
            </a:extLst>
          </p:cNvPr>
          <p:cNvSpPr>
            <a:spLocks noGrp="1"/>
          </p:cNvSpPr>
          <p:nvPr>
            <p:ph idx="1"/>
          </p:nvPr>
        </p:nvSpPr>
        <p:spPr>
          <a:xfrm>
            <a:off x="450574" y="238539"/>
            <a:ext cx="11131826" cy="5887625"/>
          </a:xfrm>
        </p:spPr>
        <p:txBody>
          <a:bodyPr>
            <a:normAutofit/>
          </a:bodyPr>
          <a:lstStyle/>
          <a:p>
            <a:pPr marL="0" indent="0" algn="l" rtl="0">
              <a:buNone/>
            </a:pPr>
            <a:r>
              <a:rPr lang="en-US" sz="3000" b="1" dirty="0">
                <a:solidFill>
                  <a:schemeClr val="accent6">
                    <a:lumMod val="50000"/>
                  </a:schemeClr>
                </a:solidFill>
              </a:rPr>
              <a:t>Future directions:</a:t>
            </a:r>
          </a:p>
          <a:p>
            <a:pPr marL="0" indent="0" algn="l" rtl="0">
              <a:buNone/>
            </a:pPr>
            <a:r>
              <a:rPr lang="en-US" sz="2800" b="1" dirty="0"/>
              <a:t>2)</a:t>
            </a:r>
            <a:r>
              <a:rPr lang="en-US" sz="2800" dirty="0"/>
              <a:t> Advanced AF-trigger and substrate modification concepts should target</a:t>
            </a:r>
            <a:r>
              <a:rPr lang="en-US" sz="2800" dirty="0">
                <a:solidFill>
                  <a:srgbClr val="FF0000"/>
                </a:solidFill>
              </a:rPr>
              <a:t> </a:t>
            </a:r>
            <a:r>
              <a:rPr lang="en-US" sz="2800" dirty="0">
                <a:solidFill>
                  <a:srgbClr val="00B050"/>
                </a:solidFill>
              </a:rPr>
              <a:t>precise localization and ablation of areas thought to be crucial for arrhythmia initiation and perpetuation </a:t>
            </a:r>
            <a:r>
              <a:rPr lang="en-US" sz="2800" dirty="0"/>
              <a:t>(</a:t>
            </a:r>
            <a:r>
              <a:rPr lang="en-GB" sz="2800" dirty="0"/>
              <a:t>3D-EAM;</a:t>
            </a:r>
            <a:r>
              <a:rPr lang="en-US" sz="2800" dirty="0"/>
              <a:t> focal impulse and rotor modulation techniques; but also </a:t>
            </a:r>
            <a:r>
              <a:rPr lang="en-US" sz="2800" dirty="0">
                <a:solidFill>
                  <a:srgbClr val="FF0000"/>
                </a:solidFill>
              </a:rPr>
              <a:t>pre-ablation MRI-derived LGE </a:t>
            </a:r>
            <a:r>
              <a:rPr lang="en-US" sz="2800" dirty="0"/>
              <a:t>plays an increasing role in atrial tissue characterization and localization of atrial fibrosis) </a:t>
            </a:r>
          </a:p>
          <a:p>
            <a:pPr algn="l" rtl="0"/>
            <a:endParaRPr lang="en-IL" sz="3000" dirty="0">
              <a:solidFill>
                <a:srgbClr val="FF0000"/>
              </a:solidFill>
            </a:endParaRPr>
          </a:p>
        </p:txBody>
      </p:sp>
      <p:sp>
        <p:nvSpPr>
          <p:cNvPr id="4" name="תיבת טקסט 3">
            <a:extLst>
              <a:ext uri="{FF2B5EF4-FFF2-40B4-BE49-F238E27FC236}">
                <a16:creationId xmlns:a16="http://schemas.microsoft.com/office/drawing/2014/main" id="{EB0A7EAD-77D7-42B8-8A24-9B5433C7BAF9}"/>
              </a:ext>
            </a:extLst>
          </p:cNvPr>
          <p:cNvSpPr txBox="1"/>
          <p:nvPr/>
        </p:nvSpPr>
        <p:spPr>
          <a:xfrm>
            <a:off x="7903029" y="6431304"/>
            <a:ext cx="6389914" cy="646331"/>
          </a:xfrm>
          <a:prstGeom prst="rect">
            <a:avLst/>
          </a:prstGeom>
          <a:noFill/>
        </p:spPr>
        <p:txBody>
          <a:bodyPr wrap="square" rtlCol="1">
            <a:spAutoFit/>
          </a:bodyPr>
          <a:lstStyle/>
          <a:p>
            <a:pPr algn="l" rtl="0"/>
            <a:r>
              <a:rPr lang="en-US" dirty="0"/>
              <a:t>  Oakes RS, Circulation 2009;119:1758–1767</a:t>
            </a:r>
          </a:p>
          <a:p>
            <a:pPr algn="l" rtl="0"/>
            <a:endParaRPr lang="he-IL" dirty="0"/>
          </a:p>
        </p:txBody>
      </p:sp>
      <p:pic>
        <p:nvPicPr>
          <p:cNvPr id="5" name="תמונה 4">
            <a:extLst>
              <a:ext uri="{FF2B5EF4-FFF2-40B4-BE49-F238E27FC236}">
                <a16:creationId xmlns:a16="http://schemas.microsoft.com/office/drawing/2014/main" id="{749A7A2B-3B54-41F4-8673-C4526A9F3A41}"/>
              </a:ext>
            </a:extLst>
          </p:cNvPr>
          <p:cNvPicPr>
            <a:picLocks noChangeAspect="1"/>
          </p:cNvPicPr>
          <p:nvPr/>
        </p:nvPicPr>
        <p:blipFill>
          <a:blip r:embed="rId3"/>
          <a:stretch>
            <a:fillRect/>
          </a:stretch>
        </p:blipFill>
        <p:spPr>
          <a:xfrm>
            <a:off x="2656117" y="3048000"/>
            <a:ext cx="5334000" cy="3810000"/>
          </a:xfrm>
          <a:prstGeom prst="rect">
            <a:avLst/>
          </a:prstGeom>
        </p:spPr>
      </p:pic>
    </p:spTree>
    <p:extLst>
      <p:ext uri="{BB962C8B-B14F-4D97-AF65-F5344CB8AC3E}">
        <p14:creationId xmlns:p14="http://schemas.microsoft.com/office/powerpoint/2010/main" val="208118681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F94060-E94C-4F83-B90A-D27A8E33B16A}"/>
              </a:ext>
            </a:extLst>
          </p:cNvPr>
          <p:cNvSpPr>
            <a:spLocks noGrp="1"/>
          </p:cNvSpPr>
          <p:nvPr>
            <p:ph idx="1"/>
          </p:nvPr>
        </p:nvSpPr>
        <p:spPr>
          <a:xfrm>
            <a:off x="450574" y="238539"/>
            <a:ext cx="11131826" cy="5887625"/>
          </a:xfrm>
        </p:spPr>
        <p:txBody>
          <a:bodyPr>
            <a:normAutofit/>
          </a:bodyPr>
          <a:lstStyle/>
          <a:p>
            <a:pPr marL="0" indent="0" algn="l" rtl="0">
              <a:buNone/>
            </a:pPr>
            <a:r>
              <a:rPr lang="en-US" b="1" dirty="0">
                <a:solidFill>
                  <a:schemeClr val="accent6">
                    <a:lumMod val="50000"/>
                  </a:schemeClr>
                </a:solidFill>
              </a:rPr>
              <a:t>Future directions:</a:t>
            </a:r>
          </a:p>
          <a:p>
            <a:pPr marL="0" indent="0" algn="l" rtl="0">
              <a:buNone/>
            </a:pPr>
            <a:r>
              <a:rPr lang="en-US" b="1" dirty="0"/>
              <a:t>3)</a:t>
            </a:r>
            <a:r>
              <a:rPr lang="en-US" dirty="0">
                <a:solidFill>
                  <a:srgbClr val="FF0000"/>
                </a:solidFill>
              </a:rPr>
              <a:t> Image integration of </a:t>
            </a:r>
            <a:r>
              <a:rPr lang="en-US" dirty="0" err="1">
                <a:solidFill>
                  <a:srgbClr val="FF0000"/>
                </a:solidFill>
              </a:rPr>
              <a:t>electroanatomical</a:t>
            </a:r>
            <a:r>
              <a:rPr lang="en-US" dirty="0">
                <a:solidFill>
                  <a:srgbClr val="FF0000"/>
                </a:solidFill>
              </a:rPr>
              <a:t> (CFAE; low voltage) and structural (fibrosis) information </a:t>
            </a:r>
            <a:r>
              <a:rPr lang="en-US" dirty="0"/>
              <a:t>fused on 3D anatomical MRI models of the atria </a:t>
            </a:r>
          </a:p>
          <a:p>
            <a:pPr algn="l" rtl="0"/>
            <a:endParaRPr lang="en-IL" dirty="0">
              <a:solidFill>
                <a:srgbClr val="FF0000"/>
              </a:solidFill>
            </a:endParaRPr>
          </a:p>
        </p:txBody>
      </p:sp>
      <p:sp>
        <p:nvSpPr>
          <p:cNvPr id="4" name="תיבת טקסט 3">
            <a:extLst>
              <a:ext uri="{FF2B5EF4-FFF2-40B4-BE49-F238E27FC236}">
                <a16:creationId xmlns:a16="http://schemas.microsoft.com/office/drawing/2014/main" id="{EB0A7EAD-77D7-42B8-8A24-9B5433C7BAF9}"/>
              </a:ext>
            </a:extLst>
          </p:cNvPr>
          <p:cNvSpPr txBox="1"/>
          <p:nvPr/>
        </p:nvSpPr>
        <p:spPr>
          <a:xfrm>
            <a:off x="6270171" y="6250129"/>
            <a:ext cx="6389914" cy="369332"/>
          </a:xfrm>
          <a:prstGeom prst="rect">
            <a:avLst/>
          </a:prstGeom>
          <a:noFill/>
        </p:spPr>
        <p:txBody>
          <a:bodyPr wrap="square" rtlCol="1">
            <a:spAutoFit/>
          </a:bodyPr>
          <a:lstStyle/>
          <a:p>
            <a:pPr algn="l" rtl="0"/>
            <a:r>
              <a:rPr lang="en-US" dirty="0" err="1"/>
              <a:t>Marrouche</a:t>
            </a:r>
            <a:r>
              <a:rPr lang="en-US" dirty="0"/>
              <a:t> NF, the DECAAF study. JAMA 2014; 311:498–506</a:t>
            </a:r>
            <a:endParaRPr lang="he-IL" dirty="0"/>
          </a:p>
        </p:txBody>
      </p:sp>
      <p:pic>
        <p:nvPicPr>
          <p:cNvPr id="2" name="תמונה 1">
            <a:extLst>
              <a:ext uri="{FF2B5EF4-FFF2-40B4-BE49-F238E27FC236}">
                <a16:creationId xmlns:a16="http://schemas.microsoft.com/office/drawing/2014/main" id="{7FF0D2B1-C332-4199-A81D-5954518B7F15}"/>
              </a:ext>
            </a:extLst>
          </p:cNvPr>
          <p:cNvPicPr>
            <a:picLocks noChangeAspect="1"/>
          </p:cNvPicPr>
          <p:nvPr/>
        </p:nvPicPr>
        <p:blipFill>
          <a:blip r:embed="rId3"/>
          <a:stretch>
            <a:fillRect/>
          </a:stretch>
        </p:blipFill>
        <p:spPr>
          <a:xfrm>
            <a:off x="3700460" y="1862533"/>
            <a:ext cx="8479306" cy="4113723"/>
          </a:xfrm>
          <a:prstGeom prst="rect">
            <a:avLst/>
          </a:prstGeom>
          <a:ln>
            <a:solidFill>
              <a:schemeClr val="tx1"/>
            </a:solidFill>
          </a:ln>
        </p:spPr>
      </p:pic>
    </p:spTree>
    <p:extLst>
      <p:ext uri="{BB962C8B-B14F-4D97-AF65-F5344CB8AC3E}">
        <p14:creationId xmlns:p14="http://schemas.microsoft.com/office/powerpoint/2010/main" val="38521059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7683EC-E4BF-453E-A94D-C9C263CA4D29}"/>
              </a:ext>
            </a:extLst>
          </p:cNvPr>
          <p:cNvSpPr>
            <a:spLocks noGrp="1"/>
          </p:cNvSpPr>
          <p:nvPr>
            <p:ph idx="1"/>
          </p:nvPr>
        </p:nvSpPr>
        <p:spPr>
          <a:xfrm>
            <a:off x="569843" y="437323"/>
            <a:ext cx="11012557" cy="5688842"/>
          </a:xfrm>
        </p:spPr>
        <p:txBody>
          <a:bodyPr>
            <a:normAutofit/>
          </a:bodyPr>
          <a:lstStyle/>
          <a:p>
            <a:pPr algn="l" rtl="0"/>
            <a:r>
              <a:rPr lang="en-US" dirty="0">
                <a:solidFill>
                  <a:srgbClr val="FF0000"/>
                </a:solidFill>
              </a:rPr>
              <a:t>Real-time MRI -</a:t>
            </a:r>
            <a:r>
              <a:rPr lang="en-US" dirty="0"/>
              <a:t>may possibly enable non-fluoroscopic MRI-guided catheter ablation of the patient’s individual AF substrate </a:t>
            </a:r>
          </a:p>
          <a:p>
            <a:pPr algn="l" rtl="0"/>
            <a:r>
              <a:rPr lang="en-US" dirty="0"/>
              <a:t>Moreover, concomitant </a:t>
            </a:r>
            <a:r>
              <a:rPr lang="en-US" dirty="0">
                <a:solidFill>
                  <a:srgbClr val="FF0000"/>
                </a:solidFill>
              </a:rPr>
              <a:t>pre-ablation MRI screening for ventricular LGE</a:t>
            </a:r>
            <a:r>
              <a:rPr lang="en-US" dirty="0"/>
              <a:t> has proven very useful to identify and select appropriate ablation candidates with HF who most likely benefit from an AF ablation approach (*)</a:t>
            </a:r>
          </a:p>
          <a:p>
            <a:pPr algn="l" rtl="0"/>
            <a:r>
              <a:rPr lang="en-US" dirty="0"/>
              <a:t>Finding </a:t>
            </a:r>
            <a:r>
              <a:rPr lang="en-US" dirty="0">
                <a:solidFill>
                  <a:srgbClr val="FF0000"/>
                </a:solidFill>
              </a:rPr>
              <a:t>new markers and tools for risk/benefit assessment </a:t>
            </a:r>
            <a:r>
              <a:rPr lang="en-US" dirty="0"/>
              <a:t>and patient selection for catheter ablation should be another step forward in the treatment of AF in patients with HF</a:t>
            </a:r>
            <a:endParaRPr lang="en-IL" dirty="0"/>
          </a:p>
        </p:txBody>
      </p:sp>
      <p:sp>
        <p:nvSpPr>
          <p:cNvPr id="4" name="תיבת טקסט 3">
            <a:extLst>
              <a:ext uri="{FF2B5EF4-FFF2-40B4-BE49-F238E27FC236}">
                <a16:creationId xmlns:a16="http://schemas.microsoft.com/office/drawing/2014/main" id="{5E05C452-044B-439F-8239-44A42CA4CD36}"/>
              </a:ext>
            </a:extLst>
          </p:cNvPr>
          <p:cNvSpPr txBox="1"/>
          <p:nvPr/>
        </p:nvSpPr>
        <p:spPr>
          <a:xfrm>
            <a:off x="6364357" y="6119932"/>
            <a:ext cx="5889171" cy="646331"/>
          </a:xfrm>
          <a:prstGeom prst="rect">
            <a:avLst/>
          </a:prstGeom>
          <a:noFill/>
        </p:spPr>
        <p:txBody>
          <a:bodyPr wrap="square" rtlCol="1">
            <a:spAutoFit/>
          </a:bodyPr>
          <a:lstStyle/>
          <a:p>
            <a:pPr algn="l" rtl="0"/>
            <a:r>
              <a:rPr lang="en-US" dirty="0"/>
              <a:t>*) Addison D, J Am Heart Assoc 2016;5:e003570 </a:t>
            </a:r>
          </a:p>
          <a:p>
            <a:pPr algn="l" rtl="0"/>
            <a:r>
              <a:rPr lang="en-US" dirty="0"/>
              <a:t>*) Prabhu S, CAMERA-MRI study. JACC 2017;70: 1949–1961</a:t>
            </a:r>
            <a:endParaRPr lang="he-IL" dirty="0"/>
          </a:p>
        </p:txBody>
      </p:sp>
    </p:spTree>
    <p:extLst>
      <p:ext uri="{BB962C8B-B14F-4D97-AF65-F5344CB8AC3E}">
        <p14:creationId xmlns:p14="http://schemas.microsoft.com/office/powerpoint/2010/main" val="138245309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CDCCB499-1D5A-4276-8434-466CEB289442}"/>
              </a:ext>
            </a:extLst>
          </p:cNvPr>
          <p:cNvPicPr>
            <a:picLocks noChangeAspect="1"/>
          </p:cNvPicPr>
          <p:nvPr/>
        </p:nvPicPr>
        <p:blipFill>
          <a:blip r:embed="rId3"/>
          <a:stretch>
            <a:fillRect/>
          </a:stretch>
        </p:blipFill>
        <p:spPr>
          <a:xfrm>
            <a:off x="2932808" y="2157489"/>
            <a:ext cx="6576753" cy="3688140"/>
          </a:xfrm>
          <a:prstGeom prst="rect">
            <a:avLst/>
          </a:prstGeom>
        </p:spPr>
      </p:pic>
      <p:sp>
        <p:nvSpPr>
          <p:cNvPr id="7" name="תיבת טקסט 6">
            <a:extLst>
              <a:ext uri="{FF2B5EF4-FFF2-40B4-BE49-F238E27FC236}">
                <a16:creationId xmlns:a16="http://schemas.microsoft.com/office/drawing/2014/main" id="{FAA7867C-DE59-4605-A403-CD09545100BC}"/>
              </a:ext>
            </a:extLst>
          </p:cNvPr>
          <p:cNvSpPr txBox="1"/>
          <p:nvPr/>
        </p:nvSpPr>
        <p:spPr>
          <a:xfrm>
            <a:off x="5147161" y="5903028"/>
            <a:ext cx="3060668" cy="1015663"/>
          </a:xfrm>
          <a:prstGeom prst="rect">
            <a:avLst/>
          </a:prstGeom>
          <a:noFill/>
        </p:spPr>
        <p:txBody>
          <a:bodyPr wrap="square" rtlCol="1">
            <a:spAutoFit/>
          </a:bodyPr>
          <a:lstStyle/>
          <a:p>
            <a:pPr algn="ctr" rtl="0"/>
            <a:r>
              <a:rPr lang="en-US" sz="2000" b="1" dirty="0"/>
              <a:t>Thank you! </a:t>
            </a:r>
          </a:p>
          <a:p>
            <a:pPr algn="ctr" rtl="0"/>
            <a:r>
              <a:rPr lang="en-US" sz="2000" b="1" dirty="0">
                <a:hlinkClick r:id="rId4"/>
              </a:rPr>
              <a:t>avishagl@assuta.co.il</a:t>
            </a:r>
            <a:endParaRPr lang="en-US" sz="2000" b="1" dirty="0"/>
          </a:p>
          <a:p>
            <a:pPr algn="ctr" rtl="0"/>
            <a:endParaRPr lang="he-IL" sz="2000" b="1" dirty="0"/>
          </a:p>
        </p:txBody>
      </p:sp>
      <p:sp>
        <p:nvSpPr>
          <p:cNvPr id="2" name="תיבת טקסט 1">
            <a:extLst>
              <a:ext uri="{FF2B5EF4-FFF2-40B4-BE49-F238E27FC236}">
                <a16:creationId xmlns:a16="http://schemas.microsoft.com/office/drawing/2014/main" id="{A0C7F38D-A05E-476D-8A99-398E9E791012}"/>
              </a:ext>
            </a:extLst>
          </p:cNvPr>
          <p:cNvSpPr txBox="1"/>
          <p:nvPr/>
        </p:nvSpPr>
        <p:spPr>
          <a:xfrm>
            <a:off x="859971" y="587829"/>
            <a:ext cx="10722429" cy="1569660"/>
          </a:xfrm>
          <a:prstGeom prst="rect">
            <a:avLst/>
          </a:prstGeom>
          <a:solidFill>
            <a:schemeClr val="accent6">
              <a:lumMod val="40000"/>
              <a:lumOff val="60000"/>
            </a:schemeClr>
          </a:solidFill>
        </p:spPr>
        <p:txBody>
          <a:bodyPr wrap="square" rtlCol="1">
            <a:spAutoFit/>
          </a:bodyPr>
          <a:lstStyle/>
          <a:p>
            <a:pPr algn="l" rtl="0"/>
            <a:r>
              <a:rPr lang="en-US" sz="3200" dirty="0"/>
              <a:t> “The exciting journey of AF catheter ablation in HF has   </a:t>
            </a:r>
          </a:p>
          <a:p>
            <a:pPr algn="l" rtl="0"/>
            <a:r>
              <a:rPr lang="en-US" sz="3200" dirty="0"/>
              <a:t>   already begun and it looks that we are getting far beyond the  </a:t>
            </a:r>
          </a:p>
          <a:p>
            <a:pPr algn="l" rtl="0"/>
            <a:r>
              <a:rPr lang="en-US" sz="3200" dirty="0"/>
              <a:t>   first step…”   </a:t>
            </a:r>
            <a:r>
              <a:rPr lang="en-US" sz="1600" dirty="0"/>
              <a:t>(S. Richter)</a:t>
            </a:r>
            <a:endParaRPr lang="he-IL" sz="1600" dirty="0"/>
          </a:p>
        </p:txBody>
      </p:sp>
    </p:spTree>
    <p:extLst>
      <p:ext uri="{BB962C8B-B14F-4D97-AF65-F5344CB8AC3E}">
        <p14:creationId xmlns:p14="http://schemas.microsoft.com/office/powerpoint/2010/main" val="391552150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BBF8C80-A25E-4140-99EF-44187983CADC}"/>
              </a:ext>
            </a:extLst>
          </p:cNvPr>
          <p:cNvSpPr>
            <a:spLocks noGrp="1"/>
          </p:cNvSpPr>
          <p:nvPr>
            <p:ph type="title"/>
          </p:nvPr>
        </p:nvSpPr>
        <p:spPr>
          <a:solidFill>
            <a:srgbClr val="FFC000"/>
          </a:solidFill>
        </p:spPr>
        <p:txBody>
          <a:bodyPr/>
          <a:lstStyle/>
          <a:p>
            <a:pPr rtl="0"/>
            <a:r>
              <a:rPr lang="en-US" b="1" dirty="0">
                <a:solidFill>
                  <a:schemeClr val="accent1">
                    <a:lumMod val="75000"/>
                  </a:schemeClr>
                </a:solidFill>
              </a:rPr>
              <a:t> AF begets HF and HF begets AF- cont.</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CBEB96FD-685C-4DA4-A274-BCE4F7899C96}"/>
              </a:ext>
            </a:extLst>
          </p:cNvPr>
          <p:cNvSpPr>
            <a:spLocks noGrp="1"/>
          </p:cNvSpPr>
          <p:nvPr>
            <p:ph idx="1"/>
          </p:nvPr>
        </p:nvSpPr>
        <p:spPr>
          <a:xfrm>
            <a:off x="609600" y="1308894"/>
            <a:ext cx="11310851" cy="4525963"/>
          </a:xfrm>
        </p:spPr>
        <p:txBody>
          <a:bodyPr>
            <a:normAutofit/>
          </a:bodyPr>
          <a:lstStyle/>
          <a:p>
            <a:pPr marL="0" indent="0" algn="l" rtl="0">
              <a:buNone/>
            </a:pPr>
            <a:endParaRPr lang="en-US" sz="2400" i="1" dirty="0"/>
          </a:p>
          <a:p>
            <a:pPr algn="l" rtl="0"/>
            <a:r>
              <a:rPr lang="en-US" dirty="0"/>
              <a:t>On the other hand, ventricular dysfunction promotes atrial structural and electrical changes by several hemodynamic, mechanical and neurohormonal mechanisms:</a:t>
            </a:r>
          </a:p>
          <a:p>
            <a:pPr marL="0" indent="0" algn="l" rtl="0">
              <a:buNone/>
            </a:pPr>
            <a:r>
              <a:rPr lang="en-US" sz="2500" i="1" dirty="0"/>
              <a:t>- </a:t>
            </a:r>
            <a:r>
              <a:rPr lang="en-US" sz="2500" i="1" dirty="0">
                <a:solidFill>
                  <a:srgbClr val="00B050"/>
                </a:solidFill>
              </a:rPr>
              <a:t>Activation of RAAS- </a:t>
            </a:r>
            <a:r>
              <a:rPr lang="en-US" sz="2500" i="1" dirty="0"/>
              <a:t>resulting in structural remodeling and anisotropic conduction</a:t>
            </a:r>
          </a:p>
          <a:p>
            <a:pPr marL="0" indent="0" algn="l" rtl="0">
              <a:buNone/>
            </a:pPr>
            <a:r>
              <a:rPr lang="en-US" sz="2500" i="1" dirty="0"/>
              <a:t>- </a:t>
            </a:r>
            <a:r>
              <a:rPr lang="en-US" sz="2500" i="1" dirty="0">
                <a:solidFill>
                  <a:srgbClr val="00B050"/>
                </a:solidFill>
              </a:rPr>
              <a:t>Volume retention</a:t>
            </a:r>
            <a:r>
              <a:rPr lang="en-US" sz="2500" i="1" dirty="0"/>
              <a:t>, increased ventricular filling pressures and functional MR can lead  </a:t>
            </a:r>
          </a:p>
          <a:p>
            <a:pPr marL="0" indent="0" algn="l" rtl="0">
              <a:buNone/>
            </a:pPr>
            <a:r>
              <a:rPr lang="en-US" sz="2500" i="1" dirty="0"/>
              <a:t>    to atrial stretch and fibrosis</a:t>
            </a:r>
          </a:p>
          <a:p>
            <a:pPr marL="0" indent="0" algn="l" rtl="0">
              <a:buNone/>
            </a:pPr>
            <a:r>
              <a:rPr lang="en-US" sz="2500" i="1" dirty="0"/>
              <a:t>- HF-associated </a:t>
            </a:r>
            <a:r>
              <a:rPr lang="en-US" sz="2500" i="1" dirty="0">
                <a:solidFill>
                  <a:srgbClr val="00B050"/>
                </a:solidFill>
              </a:rPr>
              <a:t>alternations in calcium handling and overload </a:t>
            </a:r>
            <a:r>
              <a:rPr lang="en-US" sz="2500" i="1" dirty="0"/>
              <a:t>may contribute to  </a:t>
            </a:r>
          </a:p>
          <a:p>
            <a:pPr marL="0" indent="0" algn="l" rtl="0">
              <a:buNone/>
            </a:pPr>
            <a:r>
              <a:rPr lang="en-US" sz="2500" i="1" dirty="0"/>
              <a:t>  arrhythmogenesis</a:t>
            </a:r>
          </a:p>
          <a:p>
            <a:pPr algn="l" rtl="0"/>
            <a:endParaRPr lang="en-US" dirty="0"/>
          </a:p>
          <a:p>
            <a:pPr algn="l" rtl="0"/>
            <a:endParaRPr lang="he-IL" dirty="0"/>
          </a:p>
        </p:txBody>
      </p:sp>
      <p:sp>
        <p:nvSpPr>
          <p:cNvPr id="7" name="TextBox 6">
            <a:extLst>
              <a:ext uri="{FF2B5EF4-FFF2-40B4-BE49-F238E27FC236}">
                <a16:creationId xmlns:a16="http://schemas.microsoft.com/office/drawing/2014/main" id="{05E61E4F-83AD-4DE0-83ED-40D4E86D6047}"/>
              </a:ext>
            </a:extLst>
          </p:cNvPr>
          <p:cNvSpPr txBox="1"/>
          <p:nvPr/>
        </p:nvSpPr>
        <p:spPr>
          <a:xfrm>
            <a:off x="8020050" y="5543550"/>
            <a:ext cx="2895600" cy="582614"/>
          </a:xfrm>
          <a:prstGeom prst="rect">
            <a:avLst/>
          </a:prstGeom>
          <a:noFill/>
        </p:spPr>
        <p:txBody>
          <a:bodyPr wrap="square" rtlCol="0">
            <a:spAutoFit/>
          </a:bodyPr>
          <a:lstStyle/>
          <a:p>
            <a:endParaRPr lang="en-IL" dirty="0"/>
          </a:p>
        </p:txBody>
      </p:sp>
      <p:sp>
        <p:nvSpPr>
          <p:cNvPr id="8" name="TextBox 7">
            <a:extLst>
              <a:ext uri="{FF2B5EF4-FFF2-40B4-BE49-F238E27FC236}">
                <a16:creationId xmlns:a16="http://schemas.microsoft.com/office/drawing/2014/main" id="{E3653937-6E6F-46B3-86D8-3F319623913B}"/>
              </a:ext>
            </a:extLst>
          </p:cNvPr>
          <p:cNvSpPr txBox="1"/>
          <p:nvPr/>
        </p:nvSpPr>
        <p:spPr>
          <a:xfrm>
            <a:off x="7772400" y="6126164"/>
            <a:ext cx="4972050" cy="646331"/>
          </a:xfrm>
          <a:prstGeom prst="rect">
            <a:avLst/>
          </a:prstGeom>
          <a:noFill/>
        </p:spPr>
        <p:txBody>
          <a:bodyPr wrap="square" rtlCol="0">
            <a:spAutoFit/>
          </a:bodyPr>
          <a:lstStyle/>
          <a:p>
            <a:pPr algn="l" rtl="0"/>
            <a:r>
              <a:rPr lang="en-US" dirty="0"/>
              <a:t>Li D</a:t>
            </a:r>
            <a:r>
              <a:rPr lang="en-GB" dirty="0"/>
              <a:t> Circulation 2001;104:2608–14</a:t>
            </a:r>
          </a:p>
          <a:p>
            <a:pPr algn="l" rtl="0"/>
            <a:r>
              <a:rPr lang="en-GB" dirty="0"/>
              <a:t>Cha YM, Circulation 2004;109:2839–43.</a:t>
            </a:r>
            <a:endParaRPr lang="en-IL" dirty="0"/>
          </a:p>
        </p:txBody>
      </p:sp>
    </p:spTree>
    <p:extLst>
      <p:ext uri="{BB962C8B-B14F-4D97-AF65-F5344CB8AC3E}">
        <p14:creationId xmlns:p14="http://schemas.microsoft.com/office/powerpoint/2010/main" val="35523807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D99F82E-F7DA-4AFA-B2F2-E24A3DAF68F8}"/>
              </a:ext>
            </a:extLst>
          </p:cNvPr>
          <p:cNvSpPr>
            <a:spLocks noGrp="1"/>
          </p:cNvSpPr>
          <p:nvPr>
            <p:ph idx="1"/>
          </p:nvPr>
        </p:nvSpPr>
        <p:spPr/>
        <p:txBody>
          <a:bodyPr>
            <a:normAutofit/>
          </a:bodyPr>
          <a:lstStyle/>
          <a:p>
            <a:pPr algn="l" rtl="0"/>
            <a:r>
              <a:rPr lang="en-US" dirty="0"/>
              <a:t>AF and </a:t>
            </a:r>
            <a:r>
              <a:rPr lang="en-US" dirty="0" err="1"/>
              <a:t>HFpEF</a:t>
            </a:r>
            <a:r>
              <a:rPr lang="en-US" dirty="0"/>
              <a:t> likewise </a:t>
            </a:r>
            <a:r>
              <a:rPr lang="en-GB" dirty="0"/>
              <a:t>share common mechanisms and risk factors </a:t>
            </a:r>
            <a:r>
              <a:rPr lang="en-US" dirty="0"/>
              <a:t>and jointly confer an adverse prognosis</a:t>
            </a:r>
          </a:p>
          <a:p>
            <a:pPr algn="l" rtl="0"/>
            <a:r>
              <a:rPr lang="en-US" dirty="0"/>
              <a:t>AF occurs in &gt;50% of patients with </a:t>
            </a:r>
            <a:r>
              <a:rPr lang="en-US" dirty="0" err="1"/>
              <a:t>HFpEF</a:t>
            </a:r>
            <a:endParaRPr lang="en-US" dirty="0"/>
          </a:p>
          <a:p>
            <a:pPr algn="l" rtl="0"/>
            <a:r>
              <a:rPr lang="en-US" dirty="0"/>
              <a:t>New-onset AF is prevalent in </a:t>
            </a:r>
            <a:r>
              <a:rPr lang="en-US" dirty="0" err="1"/>
              <a:t>HFpEF</a:t>
            </a:r>
            <a:r>
              <a:rPr lang="en-US" dirty="0"/>
              <a:t> and is associated with an increased mortality (HR 1.83 [95% CI 1.41 to 2.37], </a:t>
            </a:r>
            <a:r>
              <a:rPr lang="en-US" i="1" dirty="0"/>
              <a:t>P</a:t>
            </a:r>
            <a:r>
              <a:rPr lang="en-US" dirty="0"/>
              <a:t>&lt;0.0001) </a:t>
            </a:r>
          </a:p>
          <a:p>
            <a:pPr algn="l" rtl="0"/>
            <a:r>
              <a:rPr lang="en-US" dirty="0"/>
              <a:t>Maintenance of normal sinus rhythm and AV synchrony is key to improve diastolic function and clinical outcome in patients with </a:t>
            </a:r>
            <a:r>
              <a:rPr lang="en-US" dirty="0" err="1"/>
              <a:t>HFpEF</a:t>
            </a:r>
            <a:endParaRPr lang="he-IL" dirty="0"/>
          </a:p>
        </p:txBody>
      </p:sp>
      <p:sp>
        <p:nvSpPr>
          <p:cNvPr id="4" name="כותרת 1">
            <a:extLst>
              <a:ext uri="{FF2B5EF4-FFF2-40B4-BE49-F238E27FC236}">
                <a16:creationId xmlns:a16="http://schemas.microsoft.com/office/drawing/2014/main" id="{1A107C54-EEF5-498A-84C9-22B8839D93C5}"/>
              </a:ext>
            </a:extLst>
          </p:cNvPr>
          <p:cNvSpPr txBox="1">
            <a:spLocks/>
          </p:cNvSpPr>
          <p:nvPr/>
        </p:nvSpPr>
        <p:spPr>
          <a:xfrm>
            <a:off x="457200" y="160336"/>
            <a:ext cx="10972800" cy="1143000"/>
          </a:xfrm>
          <a:prstGeom prst="rect">
            <a:avLst/>
          </a:prstGeom>
          <a:solidFill>
            <a:srgbClr val="FFC00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a:solidFill>
                  <a:schemeClr val="accent1">
                    <a:lumMod val="75000"/>
                  </a:schemeClr>
                </a:solidFill>
              </a:rPr>
              <a:t>AF ablation in patients with HF and preserved LV systolic function (</a:t>
            </a:r>
            <a:r>
              <a:rPr lang="en-US" sz="3600" b="1" dirty="0" err="1">
                <a:solidFill>
                  <a:schemeClr val="accent1">
                    <a:lumMod val="75000"/>
                  </a:schemeClr>
                </a:solidFill>
              </a:rPr>
              <a:t>HFpEF</a:t>
            </a:r>
            <a:r>
              <a:rPr lang="en-US" sz="3600" b="1" dirty="0">
                <a:solidFill>
                  <a:schemeClr val="accent1">
                    <a:lumMod val="75000"/>
                  </a:schemeClr>
                </a:solidFill>
              </a:rPr>
              <a:t>)</a:t>
            </a:r>
            <a:endParaRPr lang="he-IL" sz="3600" b="1" dirty="0">
              <a:solidFill>
                <a:schemeClr val="accent1">
                  <a:lumMod val="75000"/>
                </a:schemeClr>
              </a:solidFill>
            </a:endParaRPr>
          </a:p>
        </p:txBody>
      </p:sp>
    </p:spTree>
    <p:extLst>
      <p:ext uri="{BB962C8B-B14F-4D97-AF65-F5344CB8AC3E}">
        <p14:creationId xmlns:p14="http://schemas.microsoft.com/office/powerpoint/2010/main" val="14426946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D99F82E-F7DA-4AFA-B2F2-E24A3DAF68F8}"/>
              </a:ext>
            </a:extLst>
          </p:cNvPr>
          <p:cNvSpPr>
            <a:spLocks noGrp="1"/>
          </p:cNvSpPr>
          <p:nvPr>
            <p:ph idx="1"/>
          </p:nvPr>
        </p:nvSpPr>
        <p:spPr>
          <a:xfrm>
            <a:off x="609600" y="1600201"/>
            <a:ext cx="6770914" cy="4525963"/>
          </a:xfrm>
        </p:spPr>
        <p:txBody>
          <a:bodyPr>
            <a:normAutofit fontScale="92500" lnSpcReduction="20000"/>
          </a:bodyPr>
          <a:lstStyle/>
          <a:p>
            <a:pPr algn="l" rtl="0"/>
            <a:r>
              <a:rPr lang="en-US" dirty="0"/>
              <a:t>There is scarce evidence for AF ablation in this HF population</a:t>
            </a:r>
          </a:p>
          <a:p>
            <a:pPr algn="l" rtl="0"/>
            <a:r>
              <a:rPr lang="en-US" dirty="0"/>
              <a:t>A small single-center study suggests that </a:t>
            </a:r>
            <a:r>
              <a:rPr lang="en-US" dirty="0">
                <a:solidFill>
                  <a:srgbClr val="FF0000"/>
                </a:solidFill>
              </a:rPr>
              <a:t>AF catheter ablation in patients with </a:t>
            </a:r>
            <a:r>
              <a:rPr lang="en-US" dirty="0" err="1">
                <a:solidFill>
                  <a:srgbClr val="FF0000"/>
                </a:solidFill>
              </a:rPr>
              <a:t>HFpEF</a:t>
            </a:r>
            <a:r>
              <a:rPr lang="en-US" dirty="0">
                <a:solidFill>
                  <a:srgbClr val="FF0000"/>
                </a:solidFill>
              </a:rPr>
              <a:t> frequently requires repeat and more extensive ablation (&gt;60%) and concomitant AADs </a:t>
            </a:r>
            <a:r>
              <a:rPr lang="en-US" dirty="0"/>
              <a:t>to achieve effective rhythm control. </a:t>
            </a:r>
          </a:p>
          <a:p>
            <a:pPr algn="l" rtl="0"/>
            <a:r>
              <a:rPr lang="en-US" dirty="0"/>
              <a:t>Successful maintenance of sinus rhythm was associated with </a:t>
            </a:r>
            <a:r>
              <a:rPr lang="en-US" dirty="0">
                <a:solidFill>
                  <a:srgbClr val="FF0000"/>
                </a:solidFill>
              </a:rPr>
              <a:t>improvement in diastolic function</a:t>
            </a:r>
          </a:p>
        </p:txBody>
      </p:sp>
      <p:sp>
        <p:nvSpPr>
          <p:cNvPr id="4" name="כותרת 1">
            <a:extLst>
              <a:ext uri="{FF2B5EF4-FFF2-40B4-BE49-F238E27FC236}">
                <a16:creationId xmlns:a16="http://schemas.microsoft.com/office/drawing/2014/main" id="{1A107C54-EEF5-498A-84C9-22B8839D93C5}"/>
              </a:ext>
            </a:extLst>
          </p:cNvPr>
          <p:cNvSpPr txBox="1">
            <a:spLocks/>
          </p:cNvSpPr>
          <p:nvPr/>
        </p:nvSpPr>
        <p:spPr>
          <a:xfrm>
            <a:off x="457200" y="160336"/>
            <a:ext cx="10972800" cy="1143000"/>
          </a:xfrm>
          <a:prstGeom prst="rect">
            <a:avLst/>
          </a:prstGeom>
          <a:solidFill>
            <a:srgbClr val="FFC00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a:solidFill>
                  <a:schemeClr val="accent1">
                    <a:lumMod val="75000"/>
                  </a:schemeClr>
                </a:solidFill>
              </a:rPr>
              <a:t>AF ablation in patients with HF and preserved LV systolic function (</a:t>
            </a:r>
            <a:r>
              <a:rPr lang="en-US" sz="3600" b="1" dirty="0" err="1">
                <a:solidFill>
                  <a:schemeClr val="accent1">
                    <a:lumMod val="75000"/>
                  </a:schemeClr>
                </a:solidFill>
              </a:rPr>
              <a:t>HFpEF</a:t>
            </a:r>
            <a:r>
              <a:rPr lang="en-US" sz="3600" b="1" dirty="0">
                <a:solidFill>
                  <a:schemeClr val="accent1">
                    <a:lumMod val="75000"/>
                  </a:schemeClr>
                </a:solidFill>
              </a:rPr>
              <a:t>) (cont.)</a:t>
            </a:r>
            <a:endParaRPr lang="he-IL" sz="3600" b="1" dirty="0">
              <a:solidFill>
                <a:schemeClr val="accent1">
                  <a:lumMod val="75000"/>
                </a:schemeClr>
              </a:solidFill>
            </a:endParaRPr>
          </a:p>
        </p:txBody>
      </p:sp>
      <p:sp>
        <p:nvSpPr>
          <p:cNvPr id="2" name="תיבת טקסט 1">
            <a:extLst>
              <a:ext uri="{FF2B5EF4-FFF2-40B4-BE49-F238E27FC236}">
                <a16:creationId xmlns:a16="http://schemas.microsoft.com/office/drawing/2014/main" id="{21FB0359-D094-47E4-AED5-70D17FB9447F}"/>
              </a:ext>
            </a:extLst>
          </p:cNvPr>
          <p:cNvSpPr txBox="1"/>
          <p:nvPr/>
        </p:nvSpPr>
        <p:spPr>
          <a:xfrm>
            <a:off x="7913914" y="6423028"/>
            <a:ext cx="5116286" cy="369332"/>
          </a:xfrm>
          <a:prstGeom prst="rect">
            <a:avLst/>
          </a:prstGeom>
          <a:noFill/>
        </p:spPr>
        <p:txBody>
          <a:bodyPr wrap="square" rtlCol="1">
            <a:spAutoFit/>
          </a:bodyPr>
          <a:lstStyle/>
          <a:p>
            <a:pPr algn="l" rtl="0"/>
            <a:r>
              <a:rPr lang="en-US" dirty="0" err="1"/>
              <a:t>Machino-Ohtsuka</a:t>
            </a:r>
            <a:r>
              <a:rPr lang="en-US" dirty="0"/>
              <a:t> T, JACC 2013;62:1857-65</a:t>
            </a:r>
          </a:p>
        </p:txBody>
      </p:sp>
      <p:pic>
        <p:nvPicPr>
          <p:cNvPr id="5" name="תמונה 4">
            <a:extLst>
              <a:ext uri="{FF2B5EF4-FFF2-40B4-BE49-F238E27FC236}">
                <a16:creationId xmlns:a16="http://schemas.microsoft.com/office/drawing/2014/main" id="{84CA6681-F816-4B37-84E5-F72203A0CCD4}"/>
              </a:ext>
            </a:extLst>
          </p:cNvPr>
          <p:cNvPicPr>
            <a:picLocks noChangeAspect="1"/>
          </p:cNvPicPr>
          <p:nvPr/>
        </p:nvPicPr>
        <p:blipFill>
          <a:blip r:embed="rId3"/>
          <a:stretch>
            <a:fillRect/>
          </a:stretch>
        </p:blipFill>
        <p:spPr>
          <a:xfrm>
            <a:off x="7548019" y="1449695"/>
            <a:ext cx="4339180" cy="4826974"/>
          </a:xfrm>
          <a:prstGeom prst="rect">
            <a:avLst/>
          </a:prstGeom>
          <a:ln>
            <a:solidFill>
              <a:schemeClr val="tx1"/>
            </a:solidFill>
          </a:ln>
        </p:spPr>
      </p:pic>
    </p:spTree>
    <p:extLst>
      <p:ext uri="{BB962C8B-B14F-4D97-AF65-F5344CB8AC3E}">
        <p14:creationId xmlns:p14="http://schemas.microsoft.com/office/powerpoint/2010/main" val="242414940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D99F82E-F7DA-4AFA-B2F2-E24A3DAF68F8}"/>
              </a:ext>
            </a:extLst>
          </p:cNvPr>
          <p:cNvSpPr>
            <a:spLocks noGrp="1"/>
          </p:cNvSpPr>
          <p:nvPr>
            <p:ph idx="1"/>
          </p:nvPr>
        </p:nvSpPr>
        <p:spPr>
          <a:xfrm>
            <a:off x="457200" y="1267102"/>
            <a:ext cx="7347858" cy="5097463"/>
          </a:xfrm>
        </p:spPr>
        <p:txBody>
          <a:bodyPr>
            <a:normAutofit fontScale="77500" lnSpcReduction="20000"/>
          </a:bodyPr>
          <a:lstStyle/>
          <a:p>
            <a:pPr algn="l" rtl="0"/>
            <a:r>
              <a:rPr lang="en-US" dirty="0"/>
              <a:t>These findings were expanded by a retrospective study comparing the outcomes of AF ablation in patients with </a:t>
            </a:r>
            <a:r>
              <a:rPr lang="en-US" dirty="0" err="1"/>
              <a:t>HFpEF</a:t>
            </a:r>
            <a:r>
              <a:rPr lang="en-US" dirty="0"/>
              <a:t> and </a:t>
            </a:r>
            <a:r>
              <a:rPr lang="en-US" dirty="0" err="1"/>
              <a:t>HFrEF</a:t>
            </a:r>
            <a:r>
              <a:rPr lang="en-US" dirty="0"/>
              <a:t>: </a:t>
            </a:r>
          </a:p>
          <a:p>
            <a:pPr algn="l" rtl="0"/>
            <a:r>
              <a:rPr lang="en-US" dirty="0">
                <a:solidFill>
                  <a:srgbClr val="FF0000"/>
                </a:solidFill>
              </a:rPr>
              <a:t>AF ablation was equally safe and effective in </a:t>
            </a:r>
            <a:r>
              <a:rPr lang="en-US" dirty="0" err="1">
                <a:solidFill>
                  <a:srgbClr val="FF0000"/>
                </a:solidFill>
              </a:rPr>
              <a:t>HFpEF</a:t>
            </a:r>
            <a:r>
              <a:rPr lang="en-US" dirty="0">
                <a:solidFill>
                  <a:srgbClr val="FF0000"/>
                </a:solidFill>
              </a:rPr>
              <a:t> and </a:t>
            </a:r>
            <a:r>
              <a:rPr lang="en-US" dirty="0" err="1">
                <a:solidFill>
                  <a:srgbClr val="FF0000"/>
                </a:solidFill>
              </a:rPr>
              <a:t>HFrEF</a:t>
            </a:r>
            <a:endParaRPr lang="en-US" dirty="0">
              <a:solidFill>
                <a:srgbClr val="FF0000"/>
              </a:solidFill>
            </a:endParaRPr>
          </a:p>
          <a:p>
            <a:pPr algn="l" rtl="0"/>
            <a:r>
              <a:rPr lang="en-US" dirty="0"/>
              <a:t>Arrhythmia-free survival at 12 months was 66% in </a:t>
            </a:r>
            <a:r>
              <a:rPr lang="en-US" dirty="0" err="1"/>
              <a:t>HFpEF</a:t>
            </a:r>
            <a:r>
              <a:rPr lang="en-US" dirty="0"/>
              <a:t> and 67% in </a:t>
            </a:r>
            <a:r>
              <a:rPr lang="en-US" dirty="0" err="1"/>
              <a:t>HFrEF</a:t>
            </a:r>
            <a:r>
              <a:rPr lang="en-US" dirty="0"/>
              <a:t>, with only 6% and 3% repeat ablation, respectively. </a:t>
            </a:r>
          </a:p>
          <a:p>
            <a:pPr algn="l" rtl="0"/>
            <a:r>
              <a:rPr lang="en-US" dirty="0"/>
              <a:t>Approximately 50% of patients with </a:t>
            </a:r>
            <a:r>
              <a:rPr lang="en-US" dirty="0" err="1"/>
              <a:t>HFpEF</a:t>
            </a:r>
            <a:r>
              <a:rPr lang="en-US" dirty="0"/>
              <a:t> and </a:t>
            </a:r>
            <a:r>
              <a:rPr lang="en-US" dirty="0" err="1"/>
              <a:t>HFrEF</a:t>
            </a:r>
            <a:r>
              <a:rPr lang="en-US" dirty="0"/>
              <a:t> received concomitant AADs </a:t>
            </a:r>
          </a:p>
          <a:p>
            <a:pPr algn="l" rtl="0"/>
            <a:r>
              <a:rPr lang="en-US" dirty="0"/>
              <a:t>Additional LA lesions were frequently required and equally often performed in both groups</a:t>
            </a:r>
          </a:p>
          <a:p>
            <a:pPr algn="l" rtl="0"/>
            <a:r>
              <a:rPr lang="en-US" dirty="0"/>
              <a:t>Rates of arrhythmia recurrence at 12 months remained similar between groups in patients with paroxysmal and persistent AF  </a:t>
            </a:r>
            <a:endParaRPr lang="he-IL" dirty="0"/>
          </a:p>
        </p:txBody>
      </p:sp>
      <p:sp>
        <p:nvSpPr>
          <p:cNvPr id="4" name="כותרת 1">
            <a:extLst>
              <a:ext uri="{FF2B5EF4-FFF2-40B4-BE49-F238E27FC236}">
                <a16:creationId xmlns:a16="http://schemas.microsoft.com/office/drawing/2014/main" id="{1A107C54-EEF5-498A-84C9-22B8839D93C5}"/>
              </a:ext>
            </a:extLst>
          </p:cNvPr>
          <p:cNvSpPr txBox="1">
            <a:spLocks/>
          </p:cNvSpPr>
          <p:nvPr/>
        </p:nvSpPr>
        <p:spPr>
          <a:xfrm>
            <a:off x="457200" y="95020"/>
            <a:ext cx="10972800" cy="1143000"/>
          </a:xfrm>
          <a:prstGeom prst="rect">
            <a:avLst/>
          </a:prstGeom>
          <a:solidFill>
            <a:srgbClr val="FFC00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a:solidFill>
                  <a:schemeClr val="accent1">
                    <a:lumMod val="75000"/>
                  </a:schemeClr>
                </a:solidFill>
              </a:rPr>
              <a:t>AF ablation in patients with HF and preserved LV systolic function (</a:t>
            </a:r>
            <a:r>
              <a:rPr lang="en-US" sz="3600" b="1" dirty="0" err="1">
                <a:solidFill>
                  <a:schemeClr val="accent1">
                    <a:lumMod val="75000"/>
                  </a:schemeClr>
                </a:solidFill>
              </a:rPr>
              <a:t>HFpEF</a:t>
            </a:r>
            <a:r>
              <a:rPr lang="en-US" sz="3600" b="1" dirty="0">
                <a:solidFill>
                  <a:schemeClr val="accent1">
                    <a:lumMod val="75000"/>
                  </a:schemeClr>
                </a:solidFill>
              </a:rPr>
              <a:t>) (cont.)</a:t>
            </a:r>
            <a:endParaRPr lang="he-IL" sz="3600" b="1" dirty="0">
              <a:solidFill>
                <a:schemeClr val="accent1">
                  <a:lumMod val="75000"/>
                </a:schemeClr>
              </a:solidFill>
            </a:endParaRPr>
          </a:p>
        </p:txBody>
      </p:sp>
      <p:sp>
        <p:nvSpPr>
          <p:cNvPr id="2" name="תיבת טקסט 1">
            <a:extLst>
              <a:ext uri="{FF2B5EF4-FFF2-40B4-BE49-F238E27FC236}">
                <a16:creationId xmlns:a16="http://schemas.microsoft.com/office/drawing/2014/main" id="{21FB0359-D094-47E4-AED5-70D17FB9447F}"/>
              </a:ext>
            </a:extLst>
          </p:cNvPr>
          <p:cNvSpPr txBox="1"/>
          <p:nvPr/>
        </p:nvSpPr>
        <p:spPr>
          <a:xfrm>
            <a:off x="7826828" y="6328331"/>
            <a:ext cx="5116286" cy="369332"/>
          </a:xfrm>
          <a:prstGeom prst="rect">
            <a:avLst/>
          </a:prstGeom>
          <a:noFill/>
        </p:spPr>
        <p:txBody>
          <a:bodyPr wrap="square" rtlCol="1">
            <a:spAutoFit/>
          </a:bodyPr>
          <a:lstStyle/>
          <a:p>
            <a:pPr algn="l" rtl="0"/>
            <a:r>
              <a:rPr lang="en-US" dirty="0"/>
              <a:t>Black-Maier E, Heart Rhythm 2018;15:651-7</a:t>
            </a:r>
            <a:endParaRPr lang="he-IL" dirty="0"/>
          </a:p>
        </p:txBody>
      </p:sp>
      <p:pic>
        <p:nvPicPr>
          <p:cNvPr id="5" name="תמונה 4">
            <a:extLst>
              <a:ext uri="{FF2B5EF4-FFF2-40B4-BE49-F238E27FC236}">
                <a16:creationId xmlns:a16="http://schemas.microsoft.com/office/drawing/2014/main" id="{57C49C5A-4DA6-4DAC-96D0-37966F7134D9}"/>
              </a:ext>
            </a:extLst>
          </p:cNvPr>
          <p:cNvPicPr>
            <a:picLocks noChangeAspect="1"/>
          </p:cNvPicPr>
          <p:nvPr/>
        </p:nvPicPr>
        <p:blipFill>
          <a:blip r:embed="rId3"/>
          <a:stretch>
            <a:fillRect/>
          </a:stretch>
        </p:blipFill>
        <p:spPr>
          <a:xfrm>
            <a:off x="7957458" y="1821645"/>
            <a:ext cx="3984171" cy="2815669"/>
          </a:xfrm>
          <a:prstGeom prst="rect">
            <a:avLst/>
          </a:prstGeom>
          <a:ln>
            <a:solidFill>
              <a:schemeClr val="tx1"/>
            </a:solidFill>
          </a:ln>
        </p:spPr>
      </p:pic>
    </p:spTree>
    <p:extLst>
      <p:ext uri="{BB962C8B-B14F-4D97-AF65-F5344CB8AC3E}">
        <p14:creationId xmlns:p14="http://schemas.microsoft.com/office/powerpoint/2010/main" val="299152121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D99F82E-F7DA-4AFA-B2F2-E24A3DAF68F8}"/>
              </a:ext>
            </a:extLst>
          </p:cNvPr>
          <p:cNvSpPr>
            <a:spLocks noGrp="1"/>
          </p:cNvSpPr>
          <p:nvPr>
            <p:ph idx="1"/>
          </p:nvPr>
        </p:nvSpPr>
        <p:spPr>
          <a:xfrm>
            <a:off x="609600" y="1600201"/>
            <a:ext cx="10972800" cy="1692507"/>
          </a:xfrm>
        </p:spPr>
        <p:txBody>
          <a:bodyPr>
            <a:normAutofit fontScale="92500" lnSpcReduction="20000"/>
          </a:bodyPr>
          <a:lstStyle/>
          <a:p>
            <a:pPr algn="l" rtl="0"/>
            <a:r>
              <a:rPr lang="en-US" dirty="0">
                <a:solidFill>
                  <a:srgbClr val="FF0000"/>
                </a:solidFill>
              </a:rPr>
              <a:t>Effective treatment directed toward hypertension and LV diastolic dysfunction is an important adjunct to the ablation </a:t>
            </a:r>
            <a:r>
              <a:rPr lang="en-US" dirty="0"/>
              <a:t>approach in achieving long-term rhythm control and preventing atrial remodeling progression (*)</a:t>
            </a:r>
          </a:p>
          <a:p>
            <a:pPr algn="l" rtl="0"/>
            <a:endParaRPr lang="he-IL" dirty="0"/>
          </a:p>
        </p:txBody>
      </p:sp>
      <p:sp>
        <p:nvSpPr>
          <p:cNvPr id="4" name="כותרת 1">
            <a:extLst>
              <a:ext uri="{FF2B5EF4-FFF2-40B4-BE49-F238E27FC236}">
                <a16:creationId xmlns:a16="http://schemas.microsoft.com/office/drawing/2014/main" id="{1A107C54-EEF5-498A-84C9-22B8839D93C5}"/>
              </a:ext>
            </a:extLst>
          </p:cNvPr>
          <p:cNvSpPr txBox="1">
            <a:spLocks/>
          </p:cNvSpPr>
          <p:nvPr/>
        </p:nvSpPr>
        <p:spPr>
          <a:xfrm>
            <a:off x="457200" y="160336"/>
            <a:ext cx="10972800" cy="1143000"/>
          </a:xfrm>
          <a:prstGeom prst="rect">
            <a:avLst/>
          </a:prstGeom>
          <a:solidFill>
            <a:srgbClr val="FFC00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a:solidFill>
                  <a:schemeClr val="accent1">
                    <a:lumMod val="75000"/>
                  </a:schemeClr>
                </a:solidFill>
              </a:rPr>
              <a:t>AF ablation in patients with HF and preserved LV systolic function (</a:t>
            </a:r>
            <a:r>
              <a:rPr lang="en-US" sz="3600" b="1" dirty="0" err="1">
                <a:solidFill>
                  <a:schemeClr val="accent1">
                    <a:lumMod val="75000"/>
                  </a:schemeClr>
                </a:solidFill>
              </a:rPr>
              <a:t>HFpEF</a:t>
            </a:r>
            <a:r>
              <a:rPr lang="en-US" sz="3600" b="1" dirty="0">
                <a:solidFill>
                  <a:schemeClr val="accent1">
                    <a:lumMod val="75000"/>
                  </a:schemeClr>
                </a:solidFill>
              </a:rPr>
              <a:t>) (cont.)</a:t>
            </a:r>
            <a:endParaRPr lang="he-IL" sz="3600" b="1" dirty="0">
              <a:solidFill>
                <a:schemeClr val="accent1">
                  <a:lumMod val="75000"/>
                </a:schemeClr>
              </a:solidFill>
            </a:endParaRPr>
          </a:p>
        </p:txBody>
      </p:sp>
      <p:sp>
        <p:nvSpPr>
          <p:cNvPr id="5" name="תיבת טקסט 4">
            <a:extLst>
              <a:ext uri="{FF2B5EF4-FFF2-40B4-BE49-F238E27FC236}">
                <a16:creationId xmlns:a16="http://schemas.microsoft.com/office/drawing/2014/main" id="{7B5D993E-120D-481E-9889-0D68B1FF708A}"/>
              </a:ext>
            </a:extLst>
          </p:cNvPr>
          <p:cNvSpPr txBox="1"/>
          <p:nvPr/>
        </p:nvSpPr>
        <p:spPr>
          <a:xfrm>
            <a:off x="7440386" y="6267508"/>
            <a:ext cx="5693229" cy="584775"/>
          </a:xfrm>
          <a:prstGeom prst="rect">
            <a:avLst/>
          </a:prstGeom>
          <a:noFill/>
        </p:spPr>
        <p:txBody>
          <a:bodyPr wrap="square" rtlCol="1">
            <a:spAutoFit/>
          </a:bodyPr>
          <a:lstStyle/>
          <a:p>
            <a:pPr algn="l" rtl="0"/>
            <a:r>
              <a:rPr lang="en-US" sz="1600" dirty="0"/>
              <a:t>*) Pathak RK, ARREST-AF study, JACC 2014;64:2222-31</a:t>
            </a:r>
          </a:p>
          <a:p>
            <a:pPr algn="l" rtl="0"/>
            <a:r>
              <a:rPr lang="en-US" sz="1600" dirty="0"/>
              <a:t>**)Cha YM, Circ AE 2011;4:724-732</a:t>
            </a:r>
            <a:endParaRPr lang="he-IL" sz="1600" dirty="0"/>
          </a:p>
        </p:txBody>
      </p:sp>
      <p:pic>
        <p:nvPicPr>
          <p:cNvPr id="6" name="תמונה 5">
            <a:extLst>
              <a:ext uri="{FF2B5EF4-FFF2-40B4-BE49-F238E27FC236}">
                <a16:creationId xmlns:a16="http://schemas.microsoft.com/office/drawing/2014/main" id="{4D8F244E-E058-48A9-A696-57D8E50FF198}"/>
              </a:ext>
            </a:extLst>
          </p:cNvPr>
          <p:cNvPicPr>
            <a:picLocks noChangeAspect="1"/>
          </p:cNvPicPr>
          <p:nvPr/>
        </p:nvPicPr>
        <p:blipFill>
          <a:blip r:embed="rId3"/>
          <a:stretch>
            <a:fillRect/>
          </a:stretch>
        </p:blipFill>
        <p:spPr>
          <a:xfrm>
            <a:off x="7979229" y="2942511"/>
            <a:ext cx="4027714" cy="2801326"/>
          </a:xfrm>
          <a:prstGeom prst="rect">
            <a:avLst/>
          </a:prstGeom>
          <a:ln>
            <a:solidFill>
              <a:schemeClr val="tx1"/>
            </a:solidFill>
          </a:ln>
        </p:spPr>
      </p:pic>
      <p:sp>
        <p:nvSpPr>
          <p:cNvPr id="9" name="תיבת טקסט 8">
            <a:extLst>
              <a:ext uri="{FF2B5EF4-FFF2-40B4-BE49-F238E27FC236}">
                <a16:creationId xmlns:a16="http://schemas.microsoft.com/office/drawing/2014/main" id="{1A111DE7-7962-4A21-842F-9D07BA6FD22A}"/>
              </a:ext>
            </a:extLst>
          </p:cNvPr>
          <p:cNvSpPr txBox="1"/>
          <p:nvPr/>
        </p:nvSpPr>
        <p:spPr>
          <a:xfrm>
            <a:off x="794657" y="3189237"/>
            <a:ext cx="7260772" cy="3416320"/>
          </a:xfrm>
          <a:prstGeom prst="rect">
            <a:avLst/>
          </a:prstGeom>
          <a:noFill/>
        </p:spPr>
        <p:txBody>
          <a:bodyPr wrap="square" rtlCol="1">
            <a:spAutoFit/>
          </a:bodyPr>
          <a:lstStyle/>
          <a:p>
            <a:pPr algn="l" rtl="0"/>
            <a:r>
              <a:rPr lang="en-US" sz="2400" dirty="0"/>
              <a:t>- In a prior study from the Mayo Clinic including 157 patients with diastolic dysfunction, </a:t>
            </a:r>
            <a:r>
              <a:rPr lang="en-US" sz="2400" dirty="0">
                <a:solidFill>
                  <a:srgbClr val="FF0000"/>
                </a:solidFill>
              </a:rPr>
              <a:t>1-year AF-free survival after catheter ablation </a:t>
            </a:r>
            <a:r>
              <a:rPr lang="en-US" sz="2400" dirty="0"/>
              <a:t>in patients with </a:t>
            </a:r>
            <a:r>
              <a:rPr lang="en-US" sz="2400" dirty="0" err="1"/>
              <a:t>HFpEF</a:t>
            </a:r>
            <a:r>
              <a:rPr lang="en-US" sz="2400" dirty="0"/>
              <a:t> was excellent (75% off and 85% on AADs) and compared well to that in patients with normal LV function (**)</a:t>
            </a:r>
          </a:p>
          <a:p>
            <a:pPr algn="l" rtl="0"/>
            <a:r>
              <a:rPr lang="en-US" sz="2400" dirty="0"/>
              <a:t>-However, </a:t>
            </a:r>
            <a:r>
              <a:rPr lang="en-US" sz="2400" dirty="0">
                <a:solidFill>
                  <a:srgbClr val="FF0000"/>
                </a:solidFill>
              </a:rPr>
              <a:t>5-year freedom from AF recurrence </a:t>
            </a:r>
            <a:r>
              <a:rPr lang="en-US" sz="2400" dirty="0"/>
              <a:t>was 29% off and 40% on AADs as compared to 46% and 65%, respectively, in control patients without HF (**)</a:t>
            </a:r>
          </a:p>
          <a:p>
            <a:pPr algn="l" rtl="0"/>
            <a:endParaRPr lang="he-IL" sz="2400" dirty="0"/>
          </a:p>
        </p:txBody>
      </p:sp>
    </p:spTree>
    <p:extLst>
      <p:ext uri="{BB962C8B-B14F-4D97-AF65-F5344CB8AC3E}">
        <p14:creationId xmlns:p14="http://schemas.microsoft.com/office/powerpoint/2010/main" val="326336208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D99F82E-F7DA-4AFA-B2F2-E24A3DAF68F8}"/>
              </a:ext>
            </a:extLst>
          </p:cNvPr>
          <p:cNvSpPr>
            <a:spLocks noGrp="1"/>
          </p:cNvSpPr>
          <p:nvPr>
            <p:ph idx="1"/>
          </p:nvPr>
        </p:nvSpPr>
        <p:spPr>
          <a:xfrm>
            <a:off x="609600" y="1600201"/>
            <a:ext cx="10972800" cy="4691742"/>
          </a:xfrm>
        </p:spPr>
        <p:txBody>
          <a:bodyPr>
            <a:normAutofit/>
          </a:bodyPr>
          <a:lstStyle/>
          <a:p>
            <a:pPr algn="l" rtl="0"/>
            <a:r>
              <a:rPr lang="en-US" dirty="0"/>
              <a:t>There is an urgent need for RCTs on AF ablation in </a:t>
            </a:r>
            <a:r>
              <a:rPr lang="en-US" dirty="0" err="1"/>
              <a:t>HFpEF</a:t>
            </a:r>
            <a:r>
              <a:rPr lang="en-US" dirty="0"/>
              <a:t>. </a:t>
            </a:r>
          </a:p>
          <a:p>
            <a:pPr algn="l" rtl="0"/>
            <a:r>
              <a:rPr lang="en-US" dirty="0"/>
              <a:t>The upcoming </a:t>
            </a:r>
            <a:r>
              <a:rPr lang="en-US" b="1" dirty="0">
                <a:solidFill>
                  <a:srgbClr val="C00000"/>
                </a:solidFill>
              </a:rPr>
              <a:t>EVENT-AF</a:t>
            </a:r>
            <a:r>
              <a:rPr lang="en-US" dirty="0">
                <a:solidFill>
                  <a:srgbClr val="C00000"/>
                </a:solidFill>
              </a:rPr>
              <a:t> (Catheter Ablation for Atrial Fibrillation in Heart Failure with Preserved Ejection Fraction) trial</a:t>
            </a:r>
            <a:r>
              <a:rPr lang="en-US" dirty="0"/>
              <a:t>, which is designed to assess the effect of catheter ablation on the primary outcome of HF hospitalization or mortality in patients with </a:t>
            </a:r>
            <a:r>
              <a:rPr lang="en-US" dirty="0" err="1"/>
              <a:t>HFpEF</a:t>
            </a:r>
            <a:r>
              <a:rPr lang="en-US" dirty="0"/>
              <a:t>, will provide further evidence on the efficacy and prognostic value of ablation-based rhythm control in this particular HF patient population</a:t>
            </a:r>
            <a:endParaRPr lang="he-IL" dirty="0"/>
          </a:p>
        </p:txBody>
      </p:sp>
      <p:sp>
        <p:nvSpPr>
          <p:cNvPr id="4" name="כותרת 1">
            <a:extLst>
              <a:ext uri="{FF2B5EF4-FFF2-40B4-BE49-F238E27FC236}">
                <a16:creationId xmlns:a16="http://schemas.microsoft.com/office/drawing/2014/main" id="{1A107C54-EEF5-498A-84C9-22B8839D93C5}"/>
              </a:ext>
            </a:extLst>
          </p:cNvPr>
          <p:cNvSpPr txBox="1">
            <a:spLocks/>
          </p:cNvSpPr>
          <p:nvPr/>
        </p:nvSpPr>
        <p:spPr>
          <a:xfrm>
            <a:off x="457200" y="160336"/>
            <a:ext cx="10972800" cy="1143000"/>
          </a:xfrm>
          <a:prstGeom prst="rect">
            <a:avLst/>
          </a:prstGeom>
          <a:solidFill>
            <a:srgbClr val="FFC000"/>
          </a:solidFill>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3600" b="1" dirty="0">
                <a:solidFill>
                  <a:schemeClr val="accent1">
                    <a:lumMod val="75000"/>
                  </a:schemeClr>
                </a:solidFill>
              </a:rPr>
              <a:t>AF ablation in patients with HF and preserved LV systolic function (</a:t>
            </a:r>
            <a:r>
              <a:rPr lang="en-US" sz="3600" b="1" dirty="0" err="1">
                <a:solidFill>
                  <a:schemeClr val="accent1">
                    <a:lumMod val="75000"/>
                  </a:schemeClr>
                </a:solidFill>
              </a:rPr>
              <a:t>HFpEF</a:t>
            </a:r>
            <a:r>
              <a:rPr lang="en-US" sz="3600" b="1" dirty="0">
                <a:solidFill>
                  <a:schemeClr val="accent1">
                    <a:lumMod val="75000"/>
                  </a:schemeClr>
                </a:solidFill>
              </a:rPr>
              <a:t>) (cont.)</a:t>
            </a:r>
            <a:endParaRPr lang="he-IL" sz="3600" b="1" dirty="0">
              <a:solidFill>
                <a:schemeClr val="accent1">
                  <a:lumMod val="75000"/>
                </a:schemeClr>
              </a:solidFill>
            </a:endParaRPr>
          </a:p>
        </p:txBody>
      </p:sp>
    </p:spTree>
    <p:extLst>
      <p:ext uri="{BB962C8B-B14F-4D97-AF65-F5344CB8AC3E}">
        <p14:creationId xmlns:p14="http://schemas.microsoft.com/office/powerpoint/2010/main" val="350271746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376C8-7BDD-4BC1-9141-11145C27F11D}"/>
              </a:ext>
            </a:extLst>
          </p:cNvPr>
          <p:cNvSpPr>
            <a:spLocks noGrp="1"/>
          </p:cNvSpPr>
          <p:nvPr>
            <p:ph type="title"/>
          </p:nvPr>
        </p:nvSpPr>
        <p:spPr>
          <a:xfrm>
            <a:off x="468284" y="1795866"/>
            <a:ext cx="10972800" cy="3075391"/>
          </a:xfrm>
        </p:spPr>
        <p:txBody>
          <a:bodyPr>
            <a:normAutofit/>
          </a:bodyPr>
          <a:lstStyle/>
          <a:p>
            <a:pPr rtl="0"/>
            <a:r>
              <a:rPr lang="en-US" b="1" dirty="0">
                <a:solidFill>
                  <a:srgbClr val="FF0000"/>
                </a:solidFill>
              </a:rPr>
              <a:t>Rationale for rhythm control in </a:t>
            </a:r>
            <a:br>
              <a:rPr lang="en-US" b="1" dirty="0">
                <a:solidFill>
                  <a:srgbClr val="FF0000"/>
                </a:solidFill>
              </a:rPr>
            </a:br>
            <a:r>
              <a:rPr lang="en-US" b="1" dirty="0">
                <a:solidFill>
                  <a:srgbClr val="FF0000"/>
                </a:solidFill>
              </a:rPr>
              <a:t>patients with AF and HF</a:t>
            </a:r>
            <a:endParaRPr lang="he-IL" b="1" dirty="0">
              <a:solidFill>
                <a:srgbClr val="FF0000"/>
              </a:solidFill>
            </a:endParaRPr>
          </a:p>
        </p:txBody>
      </p:sp>
    </p:spTree>
    <p:extLst>
      <p:ext uri="{BB962C8B-B14F-4D97-AF65-F5344CB8AC3E}">
        <p14:creationId xmlns:p14="http://schemas.microsoft.com/office/powerpoint/2010/main" val="336888409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D92EFE-C009-453C-89AE-1A5EBBD8FC67}"/>
              </a:ext>
            </a:extLst>
          </p:cNvPr>
          <p:cNvSpPr>
            <a:spLocks noGrp="1"/>
          </p:cNvSpPr>
          <p:nvPr>
            <p:ph type="title"/>
          </p:nvPr>
        </p:nvSpPr>
        <p:spPr>
          <a:xfrm>
            <a:off x="503275" y="396816"/>
            <a:ext cx="10972800" cy="990480"/>
          </a:xfrm>
          <a:solidFill>
            <a:srgbClr val="FFC000"/>
          </a:solidFill>
        </p:spPr>
        <p:txBody>
          <a:bodyPr>
            <a:normAutofit fontScale="90000"/>
          </a:bodyPr>
          <a:lstStyle/>
          <a:p>
            <a:pPr rtl="0"/>
            <a:r>
              <a:rPr lang="en-US" b="1" dirty="0">
                <a:solidFill>
                  <a:schemeClr val="accent1">
                    <a:lumMod val="75000"/>
                  </a:schemeClr>
                </a:solidFill>
              </a:rPr>
              <a:t>Lessons learned from pharmacological </a:t>
            </a:r>
            <a:br>
              <a:rPr lang="en-US" b="1" dirty="0">
                <a:solidFill>
                  <a:schemeClr val="accent1">
                    <a:lumMod val="75000"/>
                  </a:schemeClr>
                </a:solidFill>
              </a:rPr>
            </a:br>
            <a:r>
              <a:rPr lang="en-US" b="1" dirty="0">
                <a:solidFill>
                  <a:schemeClr val="accent1">
                    <a:lumMod val="75000"/>
                  </a:schemeClr>
                </a:solidFill>
              </a:rPr>
              <a:t>rhythm control</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ABC5D47A-3751-44F9-87F5-610B6C4B2DE8}"/>
              </a:ext>
            </a:extLst>
          </p:cNvPr>
          <p:cNvSpPr>
            <a:spLocks noGrp="1"/>
          </p:cNvSpPr>
          <p:nvPr>
            <p:ph idx="1"/>
          </p:nvPr>
        </p:nvSpPr>
        <p:spPr>
          <a:xfrm>
            <a:off x="331124" y="2071443"/>
            <a:ext cx="11529752" cy="4941599"/>
          </a:xfrm>
        </p:spPr>
        <p:txBody>
          <a:bodyPr>
            <a:normAutofit/>
          </a:bodyPr>
          <a:lstStyle/>
          <a:p>
            <a:pPr algn="l" rtl="0"/>
            <a:r>
              <a:rPr lang="en-US" dirty="0"/>
              <a:t>Regardless of what begets what, tackling the arrhythmia in patients with AF and </a:t>
            </a:r>
            <a:r>
              <a:rPr lang="en-US" dirty="0" err="1"/>
              <a:t>HFrEF</a:t>
            </a:r>
            <a:r>
              <a:rPr lang="en-US" dirty="0"/>
              <a:t> is key to clinical and functional improvement</a:t>
            </a:r>
          </a:p>
          <a:p>
            <a:pPr algn="l" rtl="0"/>
            <a:r>
              <a:rPr lang="en-US" dirty="0"/>
              <a:t>Rate control or rhythm control???- a question of debate</a:t>
            </a:r>
          </a:p>
          <a:p>
            <a:pPr algn="l" rtl="0"/>
            <a:r>
              <a:rPr lang="en-US" dirty="0"/>
              <a:t>Rhythm control by AAD is limited to amiodarone and </a:t>
            </a:r>
            <a:r>
              <a:rPr lang="en-US" dirty="0" err="1"/>
              <a:t>dofetilide</a:t>
            </a:r>
            <a:r>
              <a:rPr lang="en-US" dirty="0"/>
              <a:t>. These can be associated with adverse effects and toxicity</a:t>
            </a:r>
          </a:p>
        </p:txBody>
      </p:sp>
    </p:spTree>
    <p:extLst>
      <p:ext uri="{BB962C8B-B14F-4D97-AF65-F5344CB8AC3E}">
        <p14:creationId xmlns:p14="http://schemas.microsoft.com/office/powerpoint/2010/main" val="179373375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D92EFE-C009-453C-89AE-1A5EBBD8FC67}"/>
              </a:ext>
            </a:extLst>
          </p:cNvPr>
          <p:cNvSpPr>
            <a:spLocks noGrp="1"/>
          </p:cNvSpPr>
          <p:nvPr>
            <p:ph type="title"/>
          </p:nvPr>
        </p:nvSpPr>
        <p:spPr>
          <a:xfrm>
            <a:off x="609600" y="141634"/>
            <a:ext cx="10972800" cy="990480"/>
          </a:xfrm>
          <a:solidFill>
            <a:srgbClr val="FFC000"/>
          </a:solidFill>
        </p:spPr>
        <p:txBody>
          <a:bodyPr>
            <a:normAutofit fontScale="90000"/>
          </a:bodyPr>
          <a:lstStyle/>
          <a:p>
            <a:pPr rtl="0"/>
            <a:r>
              <a:rPr lang="en-US" b="1" dirty="0">
                <a:solidFill>
                  <a:schemeClr val="accent1">
                    <a:lumMod val="75000"/>
                  </a:schemeClr>
                </a:solidFill>
              </a:rPr>
              <a:t>Lessons learned from pharmacological </a:t>
            </a:r>
            <a:br>
              <a:rPr lang="en-US" b="1" dirty="0">
                <a:solidFill>
                  <a:schemeClr val="accent1">
                    <a:lumMod val="75000"/>
                  </a:schemeClr>
                </a:solidFill>
              </a:rPr>
            </a:br>
            <a:r>
              <a:rPr lang="en-US" b="1" dirty="0">
                <a:solidFill>
                  <a:schemeClr val="accent1">
                    <a:lumMod val="75000"/>
                  </a:schemeClr>
                </a:solidFill>
              </a:rPr>
              <a:t>rhythm control (cont.)</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ABC5D47A-3751-44F9-87F5-610B6C4B2DE8}"/>
              </a:ext>
            </a:extLst>
          </p:cNvPr>
          <p:cNvSpPr>
            <a:spLocks noGrp="1"/>
          </p:cNvSpPr>
          <p:nvPr>
            <p:ph idx="1"/>
          </p:nvPr>
        </p:nvSpPr>
        <p:spPr>
          <a:xfrm>
            <a:off x="407325" y="1284634"/>
            <a:ext cx="4940852" cy="4941599"/>
          </a:xfrm>
        </p:spPr>
        <p:txBody>
          <a:bodyPr>
            <a:normAutofit/>
          </a:bodyPr>
          <a:lstStyle/>
          <a:p>
            <a:pPr algn="l" rtl="0"/>
            <a:r>
              <a:rPr lang="en-US" dirty="0"/>
              <a:t>The </a:t>
            </a:r>
            <a:r>
              <a:rPr lang="en-US" b="1" dirty="0">
                <a:solidFill>
                  <a:srgbClr val="C00000"/>
                </a:solidFill>
              </a:rPr>
              <a:t>AF-CHF trial </a:t>
            </a:r>
            <a:r>
              <a:rPr lang="en-US" dirty="0"/>
              <a:t>showed no differences in all-cause mortality and worsening HF between pharmacological rate and AAD-facilitated rhythm control (amiodarone + DCCV)</a:t>
            </a:r>
          </a:p>
        </p:txBody>
      </p:sp>
      <p:sp>
        <p:nvSpPr>
          <p:cNvPr id="4" name="תיבת טקסט 3">
            <a:extLst>
              <a:ext uri="{FF2B5EF4-FFF2-40B4-BE49-F238E27FC236}">
                <a16:creationId xmlns:a16="http://schemas.microsoft.com/office/drawing/2014/main" id="{AB8A3B50-5F17-4179-915E-12836D4BB745}"/>
              </a:ext>
            </a:extLst>
          </p:cNvPr>
          <p:cNvSpPr txBox="1"/>
          <p:nvPr/>
        </p:nvSpPr>
        <p:spPr>
          <a:xfrm>
            <a:off x="8474149" y="6378753"/>
            <a:ext cx="4097079" cy="36933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cs typeface="Arial"/>
              </a:rPr>
              <a:t>Roy D, NEJM 2008;358:2667-77</a:t>
            </a:r>
            <a:endParaRPr kumimoji="0" lang="he-IL" sz="1800" b="0" i="0" u="none" strike="noStrike" kern="1200" cap="none" spc="0" normalizeH="0" baseline="0" noProof="0" dirty="0">
              <a:ln>
                <a:noFill/>
              </a:ln>
              <a:solidFill>
                <a:prstClr val="black"/>
              </a:solidFill>
              <a:effectLst/>
              <a:uLnTx/>
              <a:uFillTx/>
              <a:latin typeface="Calibri"/>
              <a:cs typeface="Arial" panose="020B0604020202020204" pitchFamily="34" charset="0"/>
            </a:endParaRPr>
          </a:p>
        </p:txBody>
      </p:sp>
      <p:pic>
        <p:nvPicPr>
          <p:cNvPr id="5" name="תמונה 4">
            <a:extLst>
              <a:ext uri="{FF2B5EF4-FFF2-40B4-BE49-F238E27FC236}">
                <a16:creationId xmlns:a16="http://schemas.microsoft.com/office/drawing/2014/main" id="{3B62877E-6792-4760-8584-A6CD2E81698F}"/>
              </a:ext>
            </a:extLst>
          </p:cNvPr>
          <p:cNvPicPr>
            <a:picLocks noChangeAspect="1"/>
          </p:cNvPicPr>
          <p:nvPr/>
        </p:nvPicPr>
        <p:blipFill>
          <a:blip r:embed="rId3"/>
          <a:stretch>
            <a:fillRect/>
          </a:stretch>
        </p:blipFill>
        <p:spPr>
          <a:xfrm>
            <a:off x="5512602" y="1284634"/>
            <a:ext cx="6272073" cy="5065656"/>
          </a:xfrm>
          <a:prstGeom prst="rect">
            <a:avLst/>
          </a:prstGeom>
        </p:spPr>
      </p:pic>
    </p:spTree>
    <p:extLst>
      <p:ext uri="{BB962C8B-B14F-4D97-AF65-F5344CB8AC3E}">
        <p14:creationId xmlns:p14="http://schemas.microsoft.com/office/powerpoint/2010/main" val="415348375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D92EFE-C009-453C-89AE-1A5EBBD8FC67}"/>
              </a:ext>
            </a:extLst>
          </p:cNvPr>
          <p:cNvSpPr>
            <a:spLocks noGrp="1"/>
          </p:cNvSpPr>
          <p:nvPr>
            <p:ph type="title"/>
          </p:nvPr>
        </p:nvSpPr>
        <p:spPr>
          <a:xfrm>
            <a:off x="609600" y="141634"/>
            <a:ext cx="10972800" cy="990480"/>
          </a:xfrm>
          <a:solidFill>
            <a:srgbClr val="FFC000"/>
          </a:solidFill>
        </p:spPr>
        <p:txBody>
          <a:bodyPr>
            <a:normAutofit fontScale="90000"/>
          </a:bodyPr>
          <a:lstStyle/>
          <a:p>
            <a:pPr rtl="0"/>
            <a:r>
              <a:rPr lang="en-US" b="1" dirty="0">
                <a:solidFill>
                  <a:schemeClr val="accent1">
                    <a:lumMod val="75000"/>
                  </a:schemeClr>
                </a:solidFill>
              </a:rPr>
              <a:t>Lessons learned from pharmacological </a:t>
            </a:r>
            <a:br>
              <a:rPr lang="en-US" b="1" dirty="0">
                <a:solidFill>
                  <a:schemeClr val="accent1">
                    <a:lumMod val="75000"/>
                  </a:schemeClr>
                </a:solidFill>
              </a:rPr>
            </a:br>
            <a:r>
              <a:rPr lang="en-US" b="1" dirty="0">
                <a:solidFill>
                  <a:schemeClr val="accent1">
                    <a:lumMod val="75000"/>
                  </a:schemeClr>
                </a:solidFill>
              </a:rPr>
              <a:t>rhythm control- (cont.)</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ABC5D47A-3751-44F9-87F5-610B6C4B2DE8}"/>
              </a:ext>
            </a:extLst>
          </p:cNvPr>
          <p:cNvSpPr>
            <a:spLocks noGrp="1"/>
          </p:cNvSpPr>
          <p:nvPr>
            <p:ph idx="1"/>
          </p:nvPr>
        </p:nvSpPr>
        <p:spPr>
          <a:xfrm>
            <a:off x="407325" y="1284634"/>
            <a:ext cx="7482033" cy="4941599"/>
          </a:xfrm>
        </p:spPr>
        <p:txBody>
          <a:bodyPr>
            <a:normAutofit/>
          </a:bodyPr>
          <a:lstStyle/>
          <a:p>
            <a:pPr algn="l" rtl="0"/>
            <a:r>
              <a:rPr lang="en-US" dirty="0"/>
              <a:t>In the </a:t>
            </a:r>
            <a:r>
              <a:rPr lang="en-US" b="1" dirty="0">
                <a:solidFill>
                  <a:srgbClr val="C00000"/>
                </a:solidFill>
              </a:rPr>
              <a:t>DIAMOND-CHF trial: </a:t>
            </a:r>
            <a:r>
              <a:rPr lang="en-US" dirty="0" err="1"/>
              <a:t>dofetilide</a:t>
            </a:r>
            <a:r>
              <a:rPr lang="en-US" dirty="0"/>
              <a:t> had no effect on all cause mortality (but increased probability of SR)</a:t>
            </a:r>
            <a:endParaRPr lang="en-US" b="1" dirty="0">
              <a:solidFill>
                <a:srgbClr val="C00000"/>
              </a:solidFill>
            </a:endParaRPr>
          </a:p>
          <a:p>
            <a:pPr algn="l" rtl="0"/>
            <a:r>
              <a:rPr lang="en-US" dirty="0"/>
              <a:t>In contrast, restoration and maintenance of SR was associated with significant reduction in hospitalization and mortality </a:t>
            </a:r>
            <a:endParaRPr lang="en-US" b="1" dirty="0">
              <a:solidFill>
                <a:srgbClr val="C00000"/>
              </a:solidFill>
            </a:endParaRPr>
          </a:p>
          <a:p>
            <a:pPr algn="l" rtl="0"/>
            <a:r>
              <a:rPr lang="en-US" dirty="0"/>
              <a:t>Hence, </a:t>
            </a:r>
            <a:r>
              <a:rPr lang="en-US" dirty="0">
                <a:solidFill>
                  <a:srgbClr val="FF0000"/>
                </a:solidFill>
              </a:rPr>
              <a:t>rhythm control may be preferred over rate control if SR maintenance can be achieved without AAD</a:t>
            </a:r>
            <a:endParaRPr lang="he-IL" dirty="0">
              <a:solidFill>
                <a:srgbClr val="FF0000"/>
              </a:solidFill>
            </a:endParaRPr>
          </a:p>
        </p:txBody>
      </p:sp>
      <p:sp>
        <p:nvSpPr>
          <p:cNvPr id="4" name="תיבת טקסט 3">
            <a:extLst>
              <a:ext uri="{FF2B5EF4-FFF2-40B4-BE49-F238E27FC236}">
                <a16:creationId xmlns:a16="http://schemas.microsoft.com/office/drawing/2014/main" id="{BE98C942-E559-44ED-B789-80FF2DA5F90C}"/>
              </a:ext>
            </a:extLst>
          </p:cNvPr>
          <p:cNvSpPr txBox="1"/>
          <p:nvPr/>
        </p:nvSpPr>
        <p:spPr>
          <a:xfrm>
            <a:off x="1531083" y="6513315"/>
            <a:ext cx="11642652" cy="36933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cs typeface="Arial"/>
              </a:rPr>
              <a:t>Pedersen OD, Danish Investigators of Arrhythmia and Mortality on </a:t>
            </a:r>
            <a:r>
              <a:rPr kumimoji="0" lang="en-US" sz="1800" b="0" i="0" u="none" strike="noStrike" kern="1200" cap="none" spc="0" normalizeH="0" baseline="0" noProof="0" dirty="0" err="1">
                <a:ln>
                  <a:noFill/>
                </a:ln>
                <a:solidFill>
                  <a:prstClr val="black"/>
                </a:solidFill>
                <a:effectLst/>
                <a:uLnTx/>
                <a:uFillTx/>
                <a:latin typeface="Calibri"/>
                <a:cs typeface="Arial"/>
              </a:rPr>
              <a:t>Dofetilide</a:t>
            </a:r>
            <a:r>
              <a:rPr kumimoji="0" lang="en-US" sz="1800" b="0" i="0" u="none" strike="noStrike" kern="1200" cap="none" spc="0" normalizeH="0" baseline="0" noProof="0" dirty="0">
                <a:ln>
                  <a:noFill/>
                </a:ln>
                <a:solidFill>
                  <a:prstClr val="black"/>
                </a:solidFill>
                <a:effectLst/>
                <a:uLnTx/>
                <a:uFillTx/>
                <a:latin typeface="Calibri"/>
                <a:cs typeface="Arial"/>
              </a:rPr>
              <a:t> in CHF, Circulation 2001;104:292-6</a:t>
            </a:r>
            <a:endParaRPr kumimoji="0" lang="he-IL" sz="1800" b="0" i="0" u="none" strike="noStrike" kern="1200" cap="none" spc="0" normalizeH="0" baseline="0" noProof="0" dirty="0">
              <a:ln>
                <a:noFill/>
              </a:ln>
              <a:solidFill>
                <a:prstClr val="black"/>
              </a:solidFill>
              <a:effectLst/>
              <a:uLnTx/>
              <a:uFillTx/>
              <a:latin typeface="Calibri"/>
              <a:cs typeface="Arial" panose="020B0604020202020204" pitchFamily="34" charset="0"/>
            </a:endParaRPr>
          </a:p>
        </p:txBody>
      </p:sp>
      <p:pic>
        <p:nvPicPr>
          <p:cNvPr id="5" name="תמונה 4">
            <a:extLst>
              <a:ext uri="{FF2B5EF4-FFF2-40B4-BE49-F238E27FC236}">
                <a16:creationId xmlns:a16="http://schemas.microsoft.com/office/drawing/2014/main" id="{4CC61202-5EEB-4BB9-A926-D0CCD9DEE33C}"/>
              </a:ext>
            </a:extLst>
          </p:cNvPr>
          <p:cNvPicPr>
            <a:picLocks noChangeAspect="1"/>
          </p:cNvPicPr>
          <p:nvPr/>
        </p:nvPicPr>
        <p:blipFill>
          <a:blip r:embed="rId3"/>
          <a:stretch>
            <a:fillRect/>
          </a:stretch>
        </p:blipFill>
        <p:spPr>
          <a:xfrm>
            <a:off x="8162925" y="1307508"/>
            <a:ext cx="3419475" cy="4895850"/>
          </a:xfrm>
          <a:prstGeom prst="rect">
            <a:avLst/>
          </a:prstGeom>
          <a:ln>
            <a:solidFill>
              <a:schemeClr val="tx1"/>
            </a:solidFill>
          </a:ln>
        </p:spPr>
      </p:pic>
    </p:spTree>
    <p:extLst>
      <p:ext uri="{BB962C8B-B14F-4D97-AF65-F5344CB8AC3E}">
        <p14:creationId xmlns:p14="http://schemas.microsoft.com/office/powerpoint/2010/main" val="72456385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1782BA-E2BE-45AD-9BC6-A2451A3186E2}"/>
              </a:ext>
            </a:extLst>
          </p:cNvPr>
          <p:cNvSpPr>
            <a:spLocks noGrp="1"/>
          </p:cNvSpPr>
          <p:nvPr>
            <p:ph type="title"/>
          </p:nvPr>
        </p:nvSpPr>
        <p:spPr>
          <a:xfrm>
            <a:off x="609600" y="274638"/>
            <a:ext cx="10972800" cy="1118733"/>
          </a:xfrm>
          <a:solidFill>
            <a:srgbClr val="FFC000"/>
          </a:solidFill>
        </p:spPr>
        <p:txBody>
          <a:bodyPr>
            <a:normAutofit fontScale="90000"/>
          </a:bodyPr>
          <a:lstStyle/>
          <a:p>
            <a:pPr rtl="0"/>
            <a:r>
              <a:rPr lang="en-US" b="1" dirty="0">
                <a:solidFill>
                  <a:schemeClr val="accent1">
                    <a:lumMod val="75000"/>
                  </a:schemeClr>
                </a:solidFill>
              </a:rPr>
              <a:t>Catheter ablation for non-pharmacological rhythm and symptom control</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05D1388E-C75E-48F5-A607-D5750CEFBAF5}"/>
              </a:ext>
            </a:extLst>
          </p:cNvPr>
          <p:cNvSpPr>
            <a:spLocks noGrp="1"/>
          </p:cNvSpPr>
          <p:nvPr>
            <p:ph idx="1"/>
          </p:nvPr>
        </p:nvSpPr>
        <p:spPr>
          <a:xfrm>
            <a:off x="261258" y="1393371"/>
            <a:ext cx="4703900" cy="5062410"/>
          </a:xfrm>
        </p:spPr>
        <p:txBody>
          <a:bodyPr>
            <a:normAutofit fontScale="77500" lnSpcReduction="20000"/>
          </a:bodyPr>
          <a:lstStyle/>
          <a:p>
            <a:pPr algn="l" rtl="0"/>
            <a:r>
              <a:rPr lang="en-US" dirty="0"/>
              <a:t>Catheter ablation (CA) is currently recommended in patients with PAF (class I-A) and persistent AF (class </a:t>
            </a:r>
            <a:r>
              <a:rPr lang="en-US" dirty="0" err="1"/>
              <a:t>IIa</a:t>
            </a:r>
            <a:r>
              <a:rPr lang="en-US" dirty="0"/>
              <a:t>-B) who remain symptomatic despite adequate attempts of meds (rate or rhythm control)</a:t>
            </a:r>
          </a:p>
          <a:p>
            <a:pPr algn="l" rtl="0"/>
            <a:r>
              <a:rPr lang="en-US" dirty="0"/>
              <a:t>Emerging evidence shows that also first-line CA is more effective than AAD in achieving rhythm and symptom control, especially in younger pts with recurrent PAF (</a:t>
            </a:r>
            <a:r>
              <a:rPr lang="en-US" dirty="0" err="1"/>
              <a:t>IIa</a:t>
            </a:r>
            <a:r>
              <a:rPr lang="en-US" dirty="0"/>
              <a:t>-B) or persistent AF (</a:t>
            </a:r>
            <a:r>
              <a:rPr lang="en-US" dirty="0" err="1"/>
              <a:t>IIa</a:t>
            </a:r>
            <a:r>
              <a:rPr lang="en-US" dirty="0"/>
              <a:t>-C) and low-risk profile for procedure-related complications</a:t>
            </a:r>
          </a:p>
        </p:txBody>
      </p:sp>
      <p:sp>
        <p:nvSpPr>
          <p:cNvPr id="4" name="תיבת טקסט 3">
            <a:extLst>
              <a:ext uri="{FF2B5EF4-FFF2-40B4-BE49-F238E27FC236}">
                <a16:creationId xmlns:a16="http://schemas.microsoft.com/office/drawing/2014/main" id="{13F39F3D-28DF-466C-BD94-DDC64DF03A01}"/>
              </a:ext>
            </a:extLst>
          </p:cNvPr>
          <p:cNvSpPr txBox="1"/>
          <p:nvPr/>
        </p:nvSpPr>
        <p:spPr>
          <a:xfrm>
            <a:off x="4061643" y="6455781"/>
            <a:ext cx="8272130" cy="36933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cs typeface="Arial"/>
              </a:rPr>
              <a:t>Kirchhof</a:t>
            </a:r>
            <a:r>
              <a:rPr kumimoji="0" lang="en-US" sz="1800" b="0" i="0" u="none" strike="noStrike" kern="1200" cap="none" spc="0" normalizeH="0" baseline="0" noProof="0" dirty="0">
                <a:ln>
                  <a:noFill/>
                </a:ln>
                <a:solidFill>
                  <a:prstClr val="black"/>
                </a:solidFill>
                <a:effectLst/>
                <a:uLnTx/>
                <a:uFillTx/>
                <a:latin typeface="Calibri"/>
                <a:cs typeface="Arial"/>
              </a:rPr>
              <a:t> P et al, 2016 ESC guidelines for the management of AF, EHJ 2016;37:2893-62</a:t>
            </a:r>
            <a:endParaRPr kumimoji="0" lang="he-IL" sz="1800" b="0" i="0" u="none" strike="noStrike" kern="1200" cap="none" spc="0" normalizeH="0" baseline="0" noProof="0" dirty="0">
              <a:ln>
                <a:noFill/>
              </a:ln>
              <a:solidFill>
                <a:prstClr val="black"/>
              </a:solidFill>
              <a:effectLst/>
              <a:uLnTx/>
              <a:uFillTx/>
              <a:latin typeface="Calibri"/>
              <a:cs typeface="Arial" panose="020B0604020202020204" pitchFamily="34" charset="0"/>
            </a:endParaRPr>
          </a:p>
        </p:txBody>
      </p:sp>
      <p:pic>
        <p:nvPicPr>
          <p:cNvPr id="5" name="תמונה 4">
            <a:extLst>
              <a:ext uri="{FF2B5EF4-FFF2-40B4-BE49-F238E27FC236}">
                <a16:creationId xmlns:a16="http://schemas.microsoft.com/office/drawing/2014/main" id="{E7541E97-65FE-4698-A555-45ED08D2102A}"/>
              </a:ext>
            </a:extLst>
          </p:cNvPr>
          <p:cNvPicPr>
            <a:picLocks noChangeAspect="1"/>
          </p:cNvPicPr>
          <p:nvPr/>
        </p:nvPicPr>
        <p:blipFill>
          <a:blip r:embed="rId3"/>
          <a:stretch>
            <a:fillRect/>
          </a:stretch>
        </p:blipFill>
        <p:spPr>
          <a:xfrm>
            <a:off x="4965157" y="1491696"/>
            <a:ext cx="7226843" cy="4865759"/>
          </a:xfrm>
          <a:prstGeom prst="rect">
            <a:avLst/>
          </a:prstGeom>
        </p:spPr>
      </p:pic>
      <p:sp>
        <p:nvSpPr>
          <p:cNvPr id="6" name="מלבן: פינות מעוגלות 5">
            <a:extLst>
              <a:ext uri="{FF2B5EF4-FFF2-40B4-BE49-F238E27FC236}">
                <a16:creationId xmlns:a16="http://schemas.microsoft.com/office/drawing/2014/main" id="{8BA5CDC4-D83F-4F84-9427-86868DA2D870}"/>
              </a:ext>
            </a:extLst>
          </p:cNvPr>
          <p:cNvSpPr/>
          <p:nvPr/>
        </p:nvSpPr>
        <p:spPr>
          <a:xfrm>
            <a:off x="5246914" y="2155371"/>
            <a:ext cx="6858000" cy="65314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7" name="מלבן: פינות מעוגלות 6">
            <a:extLst>
              <a:ext uri="{FF2B5EF4-FFF2-40B4-BE49-F238E27FC236}">
                <a16:creationId xmlns:a16="http://schemas.microsoft.com/office/drawing/2014/main" id="{F5C55906-CECA-4C8A-B00D-CA7933DBF780}"/>
              </a:ext>
            </a:extLst>
          </p:cNvPr>
          <p:cNvSpPr/>
          <p:nvPr/>
        </p:nvSpPr>
        <p:spPr>
          <a:xfrm>
            <a:off x="5246914" y="3145618"/>
            <a:ext cx="6858000" cy="53375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Tree>
    <p:extLst>
      <p:ext uri="{BB962C8B-B14F-4D97-AF65-F5344CB8AC3E}">
        <p14:creationId xmlns:p14="http://schemas.microsoft.com/office/powerpoint/2010/main" val="367070092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670B95-2031-46E3-B0D6-C397C700B436}"/>
              </a:ext>
            </a:extLst>
          </p:cNvPr>
          <p:cNvSpPr>
            <a:spLocks noGrp="1"/>
          </p:cNvSpPr>
          <p:nvPr>
            <p:ph type="title"/>
          </p:nvPr>
        </p:nvSpPr>
        <p:spPr>
          <a:xfrm>
            <a:off x="609600" y="274638"/>
            <a:ext cx="10972800" cy="879248"/>
          </a:xfrm>
          <a:solidFill>
            <a:srgbClr val="FFC000"/>
          </a:solidFill>
        </p:spPr>
        <p:txBody>
          <a:bodyPr/>
          <a:lstStyle/>
          <a:p>
            <a:pPr rtl="0"/>
            <a:r>
              <a:rPr lang="en-US" b="1" dirty="0">
                <a:solidFill>
                  <a:schemeClr val="accent1">
                    <a:lumMod val="75000"/>
                  </a:schemeClr>
                </a:solidFill>
              </a:rPr>
              <a:t>AF-mediated </a:t>
            </a:r>
            <a:r>
              <a:rPr lang="en-US" b="1" dirty="0" err="1">
                <a:solidFill>
                  <a:schemeClr val="accent1">
                    <a:lumMod val="75000"/>
                  </a:schemeClr>
                </a:solidFill>
              </a:rPr>
              <a:t>tachycardiomyopathy</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5DDA6CD2-0BD3-42BA-97B7-B3043D67A962}"/>
              </a:ext>
            </a:extLst>
          </p:cNvPr>
          <p:cNvSpPr>
            <a:spLocks noGrp="1"/>
          </p:cNvSpPr>
          <p:nvPr>
            <p:ph idx="1"/>
          </p:nvPr>
        </p:nvSpPr>
        <p:spPr>
          <a:xfrm>
            <a:off x="609600" y="1346663"/>
            <a:ext cx="10972800" cy="4962698"/>
          </a:xfrm>
        </p:spPr>
        <p:txBody>
          <a:bodyPr>
            <a:normAutofit/>
          </a:bodyPr>
          <a:lstStyle/>
          <a:p>
            <a:pPr algn="l" rtl="0"/>
            <a:r>
              <a:rPr lang="en-US" dirty="0"/>
              <a:t>AF is the most common cause of TICMP in adults</a:t>
            </a:r>
          </a:p>
          <a:p>
            <a:pPr algn="l" rtl="0"/>
            <a:r>
              <a:rPr lang="en-US" dirty="0"/>
              <a:t>These patients gain the greatest clinical benefit from restored SR and most likely recovers normal LV systolic function</a:t>
            </a:r>
          </a:p>
          <a:p>
            <a:pPr algn="l" rtl="0"/>
            <a:r>
              <a:rPr lang="en-US" dirty="0"/>
              <a:t>It is of paramount importance to </a:t>
            </a:r>
            <a:r>
              <a:rPr lang="en-US" dirty="0">
                <a:solidFill>
                  <a:srgbClr val="FF0000"/>
                </a:solidFill>
              </a:rPr>
              <a:t>determine whether (or to what extent) AF contributes to ventricular dysfunction- </a:t>
            </a:r>
            <a:r>
              <a:rPr lang="en-US" dirty="0"/>
              <a:t>by an attempt to strict rhythm control for at least 6-8 weeks- documented improved LVEF would confirm the association and Dx</a:t>
            </a:r>
          </a:p>
          <a:p>
            <a:pPr algn="l" rtl="0"/>
            <a:endParaRPr lang="he-IL" dirty="0"/>
          </a:p>
        </p:txBody>
      </p:sp>
    </p:spTree>
    <p:extLst>
      <p:ext uri="{BB962C8B-B14F-4D97-AF65-F5344CB8AC3E}">
        <p14:creationId xmlns:p14="http://schemas.microsoft.com/office/powerpoint/2010/main" val="370110143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B1782BA-E2BE-45AD-9BC6-A2451A3186E2}"/>
              </a:ext>
            </a:extLst>
          </p:cNvPr>
          <p:cNvSpPr>
            <a:spLocks noGrp="1"/>
          </p:cNvSpPr>
          <p:nvPr>
            <p:ph type="title"/>
          </p:nvPr>
        </p:nvSpPr>
        <p:spPr>
          <a:xfrm>
            <a:off x="609600" y="274638"/>
            <a:ext cx="10972800" cy="1118733"/>
          </a:xfrm>
          <a:solidFill>
            <a:srgbClr val="FFC000"/>
          </a:solidFill>
        </p:spPr>
        <p:txBody>
          <a:bodyPr>
            <a:normAutofit fontScale="90000"/>
          </a:bodyPr>
          <a:lstStyle/>
          <a:p>
            <a:pPr rtl="0"/>
            <a:r>
              <a:rPr lang="en-US" b="1" dirty="0">
                <a:solidFill>
                  <a:schemeClr val="accent1">
                    <a:lumMod val="75000"/>
                  </a:schemeClr>
                </a:solidFill>
              </a:rPr>
              <a:t>Catheter ablation for non-pharmacological rhythm and symptom control- (cont.)</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05D1388E-C75E-48F5-A607-D5750CEFBAF5}"/>
              </a:ext>
            </a:extLst>
          </p:cNvPr>
          <p:cNvSpPr>
            <a:spLocks noGrp="1"/>
          </p:cNvSpPr>
          <p:nvPr>
            <p:ph idx="1"/>
          </p:nvPr>
        </p:nvSpPr>
        <p:spPr>
          <a:xfrm>
            <a:off x="297711" y="1480402"/>
            <a:ext cx="11510628" cy="1695891"/>
          </a:xfrm>
        </p:spPr>
        <p:txBody>
          <a:bodyPr>
            <a:normAutofit/>
          </a:bodyPr>
          <a:lstStyle/>
          <a:p>
            <a:pPr algn="l" rtl="0"/>
            <a:r>
              <a:rPr lang="en-US" sz="2800" dirty="0"/>
              <a:t>Moreover, observational and non-randomized studies (including recent data from the Swedish AF Registry) even suggest that CA may be associated with lower risk of stroke and reduced morbidity and mortality</a:t>
            </a:r>
            <a:endParaRPr lang="he-IL" sz="2800" dirty="0"/>
          </a:p>
        </p:txBody>
      </p:sp>
      <p:sp>
        <p:nvSpPr>
          <p:cNvPr id="4" name="תיבת טקסט 3">
            <a:extLst>
              <a:ext uri="{FF2B5EF4-FFF2-40B4-BE49-F238E27FC236}">
                <a16:creationId xmlns:a16="http://schemas.microsoft.com/office/drawing/2014/main" id="{84B5AD16-6E98-40E1-984C-C3E7B14888CD}"/>
              </a:ext>
            </a:extLst>
          </p:cNvPr>
          <p:cNvSpPr txBox="1"/>
          <p:nvPr/>
        </p:nvSpPr>
        <p:spPr>
          <a:xfrm>
            <a:off x="10370014" y="6139176"/>
            <a:ext cx="1821986" cy="646331"/>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cs typeface="Arial"/>
              </a:rPr>
              <a:t>Friberg L, EHJ 2016;37:2478-87</a:t>
            </a:r>
            <a:endParaRPr kumimoji="0" lang="he-IL" sz="1800" b="0" i="0" u="none" strike="noStrike" kern="1200" cap="none" spc="0" normalizeH="0" baseline="0" noProof="0" dirty="0">
              <a:ln>
                <a:noFill/>
              </a:ln>
              <a:solidFill>
                <a:prstClr val="black"/>
              </a:solidFill>
              <a:effectLst/>
              <a:uLnTx/>
              <a:uFillTx/>
              <a:latin typeface="Calibri"/>
              <a:cs typeface="Arial" panose="020B0604020202020204" pitchFamily="34" charset="0"/>
            </a:endParaRPr>
          </a:p>
        </p:txBody>
      </p:sp>
      <p:pic>
        <p:nvPicPr>
          <p:cNvPr id="5" name="תמונה 4">
            <a:extLst>
              <a:ext uri="{FF2B5EF4-FFF2-40B4-BE49-F238E27FC236}">
                <a16:creationId xmlns:a16="http://schemas.microsoft.com/office/drawing/2014/main" id="{1FE9FCE6-1B00-45A7-B5E3-01B8D205E3A7}"/>
              </a:ext>
            </a:extLst>
          </p:cNvPr>
          <p:cNvPicPr>
            <a:picLocks noChangeAspect="1"/>
          </p:cNvPicPr>
          <p:nvPr/>
        </p:nvPicPr>
        <p:blipFill>
          <a:blip r:embed="rId3"/>
          <a:stretch>
            <a:fillRect/>
          </a:stretch>
        </p:blipFill>
        <p:spPr>
          <a:xfrm>
            <a:off x="5222221" y="3092054"/>
            <a:ext cx="4954631" cy="3693453"/>
          </a:xfrm>
          <a:prstGeom prst="rect">
            <a:avLst/>
          </a:prstGeom>
          <a:ln>
            <a:solidFill>
              <a:schemeClr val="tx1"/>
            </a:solidFill>
          </a:ln>
        </p:spPr>
      </p:pic>
      <p:pic>
        <p:nvPicPr>
          <p:cNvPr id="6" name="תמונה 5">
            <a:extLst>
              <a:ext uri="{FF2B5EF4-FFF2-40B4-BE49-F238E27FC236}">
                <a16:creationId xmlns:a16="http://schemas.microsoft.com/office/drawing/2014/main" id="{DE6372C1-701B-4D3C-AC5F-F527F1564C9E}"/>
              </a:ext>
            </a:extLst>
          </p:cNvPr>
          <p:cNvPicPr>
            <a:picLocks noChangeAspect="1"/>
          </p:cNvPicPr>
          <p:nvPr/>
        </p:nvPicPr>
        <p:blipFill>
          <a:blip r:embed="rId4"/>
          <a:stretch>
            <a:fillRect/>
          </a:stretch>
        </p:blipFill>
        <p:spPr>
          <a:xfrm>
            <a:off x="5413962" y="3196735"/>
            <a:ext cx="4497077" cy="242898"/>
          </a:xfrm>
          <a:prstGeom prst="rect">
            <a:avLst/>
          </a:prstGeom>
        </p:spPr>
      </p:pic>
      <p:pic>
        <p:nvPicPr>
          <p:cNvPr id="7" name="תמונה 6">
            <a:extLst>
              <a:ext uri="{FF2B5EF4-FFF2-40B4-BE49-F238E27FC236}">
                <a16:creationId xmlns:a16="http://schemas.microsoft.com/office/drawing/2014/main" id="{6DE4E21E-DC57-406D-B8FB-75C6E02B2078}"/>
              </a:ext>
            </a:extLst>
          </p:cNvPr>
          <p:cNvPicPr>
            <a:picLocks noChangeAspect="1"/>
          </p:cNvPicPr>
          <p:nvPr/>
        </p:nvPicPr>
        <p:blipFill>
          <a:blip r:embed="rId5"/>
          <a:stretch>
            <a:fillRect/>
          </a:stretch>
        </p:blipFill>
        <p:spPr>
          <a:xfrm>
            <a:off x="171009" y="3090427"/>
            <a:ext cx="4954631" cy="3695080"/>
          </a:xfrm>
          <a:prstGeom prst="rect">
            <a:avLst/>
          </a:prstGeom>
          <a:ln>
            <a:solidFill>
              <a:schemeClr val="tx1"/>
            </a:solidFill>
          </a:ln>
        </p:spPr>
      </p:pic>
      <p:pic>
        <p:nvPicPr>
          <p:cNvPr id="8" name="תמונה 7">
            <a:extLst>
              <a:ext uri="{FF2B5EF4-FFF2-40B4-BE49-F238E27FC236}">
                <a16:creationId xmlns:a16="http://schemas.microsoft.com/office/drawing/2014/main" id="{263922EE-5994-4BD9-B677-2E5122D53363}"/>
              </a:ext>
            </a:extLst>
          </p:cNvPr>
          <p:cNvPicPr>
            <a:picLocks noChangeAspect="1"/>
          </p:cNvPicPr>
          <p:nvPr/>
        </p:nvPicPr>
        <p:blipFill>
          <a:blip r:embed="rId6"/>
          <a:stretch>
            <a:fillRect/>
          </a:stretch>
        </p:blipFill>
        <p:spPr>
          <a:xfrm>
            <a:off x="258580" y="3183446"/>
            <a:ext cx="3356485" cy="260417"/>
          </a:xfrm>
          <a:prstGeom prst="rect">
            <a:avLst/>
          </a:prstGeom>
        </p:spPr>
      </p:pic>
    </p:spTree>
    <p:extLst>
      <p:ext uri="{BB962C8B-B14F-4D97-AF65-F5344CB8AC3E}">
        <p14:creationId xmlns:p14="http://schemas.microsoft.com/office/powerpoint/2010/main" val="2327040846"/>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AC3305E-4B64-4794-9564-31C72D7C4F3A}"/>
              </a:ext>
            </a:extLst>
          </p:cNvPr>
          <p:cNvSpPr>
            <a:spLocks noGrp="1"/>
          </p:cNvSpPr>
          <p:nvPr>
            <p:ph idx="1"/>
          </p:nvPr>
        </p:nvSpPr>
        <p:spPr>
          <a:xfrm>
            <a:off x="276448" y="540327"/>
            <a:ext cx="5516082" cy="5635212"/>
          </a:xfrm>
        </p:spPr>
        <p:txBody>
          <a:bodyPr>
            <a:normAutofit fontScale="92500" lnSpcReduction="10000"/>
          </a:bodyPr>
          <a:lstStyle/>
          <a:p>
            <a:pPr marL="0" indent="0" algn="l" rtl="0">
              <a:buNone/>
            </a:pPr>
            <a:r>
              <a:rPr lang="en-US" b="1" dirty="0">
                <a:solidFill>
                  <a:srgbClr val="C00000"/>
                </a:solidFill>
              </a:rPr>
              <a:t>CABANA trial:</a:t>
            </a:r>
          </a:p>
          <a:p>
            <a:pPr algn="l" rtl="0"/>
            <a:r>
              <a:rPr lang="en-US" dirty="0"/>
              <a:t>2204 pts with new-onset or untreated AF were randomly assigned to either CA or drug Tx</a:t>
            </a:r>
          </a:p>
          <a:p>
            <a:pPr marL="0" indent="0" algn="l" rtl="0">
              <a:buNone/>
            </a:pPr>
            <a:endParaRPr lang="en-US" dirty="0"/>
          </a:p>
          <a:p>
            <a:pPr algn="l" rtl="0"/>
            <a:r>
              <a:rPr lang="en-US" dirty="0"/>
              <a:t>Failed to demonstrate that CA is superior to drug Tx for primary outcome (composite of all-cause mortality, disabling stroke, serious bleeding, cardiac arrest) at 5y based on conventional </a:t>
            </a:r>
            <a:r>
              <a:rPr lang="en-US" b="1" dirty="0"/>
              <a:t>ITT analysis</a:t>
            </a:r>
          </a:p>
        </p:txBody>
      </p:sp>
      <p:sp>
        <p:nvSpPr>
          <p:cNvPr id="2" name="תיבת טקסט 1">
            <a:extLst>
              <a:ext uri="{FF2B5EF4-FFF2-40B4-BE49-F238E27FC236}">
                <a16:creationId xmlns:a16="http://schemas.microsoft.com/office/drawing/2014/main" id="{FD0711BC-B633-4E37-8528-8BADF620A5BD}"/>
              </a:ext>
            </a:extLst>
          </p:cNvPr>
          <p:cNvSpPr txBox="1"/>
          <p:nvPr/>
        </p:nvSpPr>
        <p:spPr>
          <a:xfrm>
            <a:off x="5826642" y="6388190"/>
            <a:ext cx="6365358" cy="369332"/>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cs typeface="Arial"/>
              </a:rPr>
              <a:t>Packer DL, CABANA trial, JAMA 2019, 321(13);1261-74</a:t>
            </a:r>
          </a:p>
        </p:txBody>
      </p:sp>
      <p:pic>
        <p:nvPicPr>
          <p:cNvPr id="4" name="תמונה 3">
            <a:extLst>
              <a:ext uri="{FF2B5EF4-FFF2-40B4-BE49-F238E27FC236}">
                <a16:creationId xmlns:a16="http://schemas.microsoft.com/office/drawing/2014/main" id="{786EA95A-D236-41D7-8158-E81E57ECC209}"/>
              </a:ext>
            </a:extLst>
          </p:cNvPr>
          <p:cNvPicPr>
            <a:picLocks noChangeAspect="1"/>
          </p:cNvPicPr>
          <p:nvPr/>
        </p:nvPicPr>
        <p:blipFill>
          <a:blip r:embed="rId3"/>
          <a:stretch>
            <a:fillRect/>
          </a:stretch>
        </p:blipFill>
        <p:spPr>
          <a:xfrm>
            <a:off x="6103090" y="825058"/>
            <a:ext cx="5516082" cy="4942329"/>
          </a:xfrm>
          <a:prstGeom prst="rect">
            <a:avLst/>
          </a:prstGeom>
          <a:ln>
            <a:solidFill>
              <a:schemeClr val="tx1"/>
            </a:solidFill>
          </a:ln>
        </p:spPr>
      </p:pic>
    </p:spTree>
    <p:extLst>
      <p:ext uri="{BB962C8B-B14F-4D97-AF65-F5344CB8AC3E}">
        <p14:creationId xmlns:p14="http://schemas.microsoft.com/office/powerpoint/2010/main" val="85473205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AC3305E-4B64-4794-9564-31C72D7C4F3A}"/>
              </a:ext>
            </a:extLst>
          </p:cNvPr>
          <p:cNvSpPr>
            <a:spLocks noGrp="1"/>
          </p:cNvSpPr>
          <p:nvPr>
            <p:ph idx="1"/>
          </p:nvPr>
        </p:nvSpPr>
        <p:spPr>
          <a:xfrm>
            <a:off x="182526" y="288992"/>
            <a:ext cx="7015716" cy="5984217"/>
          </a:xfrm>
        </p:spPr>
        <p:txBody>
          <a:bodyPr>
            <a:normAutofit fontScale="77500" lnSpcReduction="20000"/>
          </a:bodyPr>
          <a:lstStyle/>
          <a:p>
            <a:pPr marL="0" indent="0" algn="l" rtl="0">
              <a:buNone/>
            </a:pPr>
            <a:r>
              <a:rPr lang="en-US" b="1" dirty="0">
                <a:solidFill>
                  <a:srgbClr val="C00000"/>
                </a:solidFill>
              </a:rPr>
              <a:t>CABANA trial:</a:t>
            </a:r>
          </a:p>
          <a:p>
            <a:pPr algn="l" rtl="0"/>
            <a:r>
              <a:rPr lang="en-US" dirty="0"/>
              <a:t>However, there was a highly significant reduction in primary and secondary (all-cause mortality; death or CV hospitalization) outcomes with CA based on an </a:t>
            </a:r>
            <a:r>
              <a:rPr lang="en-US" b="1" dirty="0"/>
              <a:t>as-treated analysis</a:t>
            </a:r>
            <a:r>
              <a:rPr lang="en-US" dirty="0"/>
              <a:t>, which has additionally been performed owing to the high cross-over rate between groups </a:t>
            </a:r>
          </a:p>
          <a:p>
            <a:pPr algn="l" rtl="0"/>
            <a:endParaRPr lang="en-US" dirty="0"/>
          </a:p>
          <a:p>
            <a:pPr algn="l" rtl="0"/>
            <a:endParaRPr lang="en-US" dirty="0"/>
          </a:p>
          <a:p>
            <a:pPr algn="l" rtl="0"/>
            <a:r>
              <a:rPr lang="en-US" b="1" dirty="0">
                <a:solidFill>
                  <a:srgbClr val="C00000"/>
                </a:solidFill>
              </a:rPr>
              <a:t>Ongoing EAST trial (Early Treatment of AF for Stroke Prevention Trial)</a:t>
            </a:r>
          </a:p>
          <a:p>
            <a:pPr marL="0" indent="0" algn="l" rtl="0">
              <a:buNone/>
            </a:pPr>
            <a:endParaRPr lang="en-US" b="1" dirty="0">
              <a:solidFill>
                <a:schemeClr val="accent6"/>
              </a:solidFill>
            </a:endParaRPr>
          </a:p>
          <a:p>
            <a:pPr algn="l" rtl="0"/>
            <a:r>
              <a:rPr lang="en-US" dirty="0">
                <a:solidFill>
                  <a:srgbClr val="00B050"/>
                </a:solidFill>
              </a:rPr>
              <a:t>Hence, the primary treatment goal of CA still remains achievement of symptomatic rather than prognostic improvement</a:t>
            </a:r>
            <a:r>
              <a:rPr lang="en-US" dirty="0"/>
              <a:t>, until randomized trials prove beneficial effects on the outcome of stroke or mortality</a:t>
            </a:r>
            <a:endParaRPr lang="he-IL" dirty="0"/>
          </a:p>
        </p:txBody>
      </p:sp>
      <p:sp>
        <p:nvSpPr>
          <p:cNvPr id="2" name="תיבת טקסט 1">
            <a:extLst>
              <a:ext uri="{FF2B5EF4-FFF2-40B4-BE49-F238E27FC236}">
                <a16:creationId xmlns:a16="http://schemas.microsoft.com/office/drawing/2014/main" id="{FD0711BC-B633-4E37-8528-8BADF620A5BD}"/>
              </a:ext>
            </a:extLst>
          </p:cNvPr>
          <p:cNvSpPr txBox="1"/>
          <p:nvPr/>
        </p:nvSpPr>
        <p:spPr>
          <a:xfrm>
            <a:off x="5922336" y="6211669"/>
            <a:ext cx="6365358" cy="646331"/>
          </a:xfrm>
          <a:prstGeom prst="rect">
            <a:avLst/>
          </a:prstGeom>
          <a:noFill/>
        </p:spPr>
        <p:txBody>
          <a:bodyPr wrap="square" rtlCol="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cs typeface="Arial"/>
              </a:rPr>
              <a:t>Packer DL, CABANA trial, JAMA 2019, 321(13);1261-74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a:cs typeface="Arial"/>
              </a:rPr>
              <a:t>Kirchhof</a:t>
            </a:r>
            <a:r>
              <a:rPr kumimoji="0" lang="en-US" sz="1800" b="0" i="0" u="none" strike="noStrike" kern="1200" cap="none" spc="0" normalizeH="0" baseline="0" noProof="0" dirty="0">
                <a:ln>
                  <a:noFill/>
                </a:ln>
                <a:solidFill>
                  <a:prstClr val="black"/>
                </a:solidFill>
                <a:effectLst/>
                <a:uLnTx/>
                <a:uFillTx/>
                <a:latin typeface="Calibri"/>
                <a:cs typeface="Arial"/>
              </a:rPr>
              <a:t> P, EAST trial- rationale and design, AHJ 2013;166:442-8</a:t>
            </a:r>
            <a:endParaRPr kumimoji="0" lang="he-IL" sz="1800" b="0" i="0" u="none" strike="noStrike" kern="1200" cap="none" spc="0" normalizeH="0" baseline="0" noProof="0" dirty="0">
              <a:ln>
                <a:noFill/>
              </a:ln>
              <a:solidFill>
                <a:prstClr val="black"/>
              </a:solidFill>
              <a:effectLst/>
              <a:uLnTx/>
              <a:uFillTx/>
              <a:latin typeface="Calibri"/>
              <a:cs typeface="Arial" panose="020B0604020202020204" pitchFamily="34" charset="0"/>
            </a:endParaRPr>
          </a:p>
        </p:txBody>
      </p:sp>
      <p:pic>
        <p:nvPicPr>
          <p:cNvPr id="4" name="תמונה 3">
            <a:extLst>
              <a:ext uri="{FF2B5EF4-FFF2-40B4-BE49-F238E27FC236}">
                <a16:creationId xmlns:a16="http://schemas.microsoft.com/office/drawing/2014/main" id="{8CE45100-80B4-488C-B2BF-3F4A852752DA}"/>
              </a:ext>
            </a:extLst>
          </p:cNvPr>
          <p:cNvPicPr>
            <a:picLocks noChangeAspect="1"/>
          </p:cNvPicPr>
          <p:nvPr/>
        </p:nvPicPr>
        <p:blipFill>
          <a:blip r:embed="rId3"/>
          <a:stretch>
            <a:fillRect/>
          </a:stretch>
        </p:blipFill>
        <p:spPr>
          <a:xfrm>
            <a:off x="7285074" y="876300"/>
            <a:ext cx="4724400" cy="4191000"/>
          </a:xfrm>
          <a:prstGeom prst="rect">
            <a:avLst/>
          </a:prstGeom>
          <a:ln>
            <a:solidFill>
              <a:schemeClr val="tx1"/>
            </a:solidFill>
          </a:ln>
        </p:spPr>
      </p:pic>
      <p:pic>
        <p:nvPicPr>
          <p:cNvPr id="5" name="תמונה 4">
            <a:extLst>
              <a:ext uri="{FF2B5EF4-FFF2-40B4-BE49-F238E27FC236}">
                <a16:creationId xmlns:a16="http://schemas.microsoft.com/office/drawing/2014/main" id="{53538B50-5786-45D5-A275-49E15E8DBB06}"/>
              </a:ext>
            </a:extLst>
          </p:cNvPr>
          <p:cNvPicPr>
            <a:picLocks noChangeAspect="1"/>
          </p:cNvPicPr>
          <p:nvPr/>
        </p:nvPicPr>
        <p:blipFill>
          <a:blip r:embed="rId4"/>
          <a:stretch>
            <a:fillRect/>
          </a:stretch>
        </p:blipFill>
        <p:spPr>
          <a:xfrm>
            <a:off x="7012899" y="584791"/>
            <a:ext cx="5179101" cy="283011"/>
          </a:xfrm>
          <a:prstGeom prst="rect">
            <a:avLst/>
          </a:prstGeom>
        </p:spPr>
      </p:pic>
    </p:spTree>
    <p:extLst>
      <p:ext uri="{BB962C8B-B14F-4D97-AF65-F5344CB8AC3E}">
        <p14:creationId xmlns:p14="http://schemas.microsoft.com/office/powerpoint/2010/main" val="84541991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670B95-2031-46E3-B0D6-C397C700B436}"/>
              </a:ext>
            </a:extLst>
          </p:cNvPr>
          <p:cNvSpPr>
            <a:spLocks noGrp="1"/>
          </p:cNvSpPr>
          <p:nvPr>
            <p:ph type="title"/>
          </p:nvPr>
        </p:nvSpPr>
        <p:spPr>
          <a:xfrm>
            <a:off x="609600" y="274638"/>
            <a:ext cx="10972800" cy="879248"/>
          </a:xfrm>
          <a:solidFill>
            <a:srgbClr val="FFC000"/>
          </a:solidFill>
        </p:spPr>
        <p:txBody>
          <a:bodyPr/>
          <a:lstStyle/>
          <a:p>
            <a:pPr rtl="0"/>
            <a:r>
              <a:rPr lang="en-US" b="1" dirty="0">
                <a:solidFill>
                  <a:schemeClr val="accent1">
                    <a:lumMod val="75000"/>
                  </a:schemeClr>
                </a:solidFill>
              </a:rPr>
              <a:t>AF-mediated </a:t>
            </a:r>
            <a:r>
              <a:rPr lang="en-US" b="1" dirty="0" err="1">
                <a:solidFill>
                  <a:schemeClr val="accent1">
                    <a:lumMod val="75000"/>
                  </a:schemeClr>
                </a:solidFill>
              </a:rPr>
              <a:t>tachycardiomyopathy</a:t>
            </a:r>
            <a:r>
              <a:rPr lang="en-US" b="1" dirty="0">
                <a:solidFill>
                  <a:schemeClr val="accent1">
                    <a:lumMod val="75000"/>
                  </a:schemeClr>
                </a:solidFill>
              </a:rPr>
              <a:t>- (cont.)</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5DDA6CD2-0BD3-42BA-97B7-B3043D67A962}"/>
              </a:ext>
            </a:extLst>
          </p:cNvPr>
          <p:cNvSpPr>
            <a:spLocks noGrp="1"/>
          </p:cNvSpPr>
          <p:nvPr>
            <p:ph idx="1"/>
          </p:nvPr>
        </p:nvSpPr>
        <p:spPr>
          <a:xfrm>
            <a:off x="666306" y="1278295"/>
            <a:ext cx="11223773" cy="2964725"/>
          </a:xfrm>
        </p:spPr>
        <p:txBody>
          <a:bodyPr>
            <a:normAutofit fontScale="92500" lnSpcReduction="10000"/>
          </a:bodyPr>
          <a:lstStyle/>
          <a:p>
            <a:pPr algn="l" rtl="0"/>
            <a:r>
              <a:rPr lang="en-US" dirty="0"/>
              <a:t>Since not only rapid but also normal </a:t>
            </a:r>
            <a:r>
              <a:rPr lang="en-US" dirty="0">
                <a:solidFill>
                  <a:srgbClr val="FF0000"/>
                </a:solidFill>
              </a:rPr>
              <a:t>irregular </a:t>
            </a:r>
            <a:r>
              <a:rPr lang="en-US" dirty="0"/>
              <a:t>ventricular response can lead to TICMP (alike frequent VPBS), pharmacologic rate control alone may not be sufficient for  treating AF+HF</a:t>
            </a:r>
          </a:p>
          <a:p>
            <a:pPr algn="l" rtl="0"/>
            <a:r>
              <a:rPr lang="en-US" dirty="0"/>
              <a:t>Recent studies show that </a:t>
            </a:r>
            <a:r>
              <a:rPr lang="en-US" dirty="0">
                <a:solidFill>
                  <a:srgbClr val="FF0000"/>
                </a:solidFill>
              </a:rPr>
              <a:t>freedom of AF recurrence and absence of</a:t>
            </a:r>
          </a:p>
          <a:p>
            <a:pPr marL="0" indent="0" algn="l" rtl="0">
              <a:buNone/>
            </a:pPr>
            <a:r>
              <a:rPr lang="en-US" dirty="0">
                <a:solidFill>
                  <a:srgbClr val="FF0000"/>
                </a:solidFill>
              </a:rPr>
              <a:t>    ventricular LGE on </a:t>
            </a:r>
            <a:r>
              <a:rPr lang="en-US" dirty="0" err="1">
                <a:solidFill>
                  <a:srgbClr val="FF0000"/>
                </a:solidFill>
              </a:rPr>
              <a:t>cMRI</a:t>
            </a:r>
            <a:r>
              <a:rPr lang="en-US" dirty="0">
                <a:solidFill>
                  <a:srgbClr val="FF0000"/>
                </a:solidFill>
              </a:rPr>
              <a:t> predict improvement of LV dysfunction </a:t>
            </a:r>
          </a:p>
          <a:p>
            <a:pPr marL="0" indent="0" algn="l" rtl="0">
              <a:buNone/>
            </a:pPr>
            <a:r>
              <a:rPr lang="en-US" dirty="0">
                <a:solidFill>
                  <a:srgbClr val="FF0000"/>
                </a:solidFill>
              </a:rPr>
              <a:t>    after AF ablation</a:t>
            </a:r>
          </a:p>
          <a:p>
            <a:pPr algn="l" rtl="0"/>
            <a:endParaRPr lang="he-IL" dirty="0"/>
          </a:p>
        </p:txBody>
      </p:sp>
      <p:sp>
        <p:nvSpPr>
          <p:cNvPr id="4" name="תיבת טקסט 3">
            <a:extLst>
              <a:ext uri="{FF2B5EF4-FFF2-40B4-BE49-F238E27FC236}">
                <a16:creationId xmlns:a16="http://schemas.microsoft.com/office/drawing/2014/main" id="{28ADEB2A-B40A-46E8-A1A9-8D8EAF9ECBF0}"/>
              </a:ext>
            </a:extLst>
          </p:cNvPr>
          <p:cNvSpPr txBox="1"/>
          <p:nvPr/>
        </p:nvSpPr>
        <p:spPr>
          <a:xfrm>
            <a:off x="7198242" y="5837274"/>
            <a:ext cx="3827721" cy="369332"/>
          </a:xfrm>
          <a:prstGeom prst="rect">
            <a:avLst/>
          </a:prstGeom>
          <a:noFill/>
        </p:spPr>
        <p:txBody>
          <a:bodyPr wrap="square" rtlCol="1">
            <a:spAutoFit/>
          </a:bodyPr>
          <a:lstStyle/>
          <a:p>
            <a:endParaRPr lang="he-IL" dirty="0"/>
          </a:p>
        </p:txBody>
      </p:sp>
      <p:sp>
        <p:nvSpPr>
          <p:cNvPr id="5" name="תיבת טקסט 4">
            <a:extLst>
              <a:ext uri="{FF2B5EF4-FFF2-40B4-BE49-F238E27FC236}">
                <a16:creationId xmlns:a16="http://schemas.microsoft.com/office/drawing/2014/main" id="{C31F8628-5C8A-49AC-AC93-7EC9197C2997}"/>
              </a:ext>
            </a:extLst>
          </p:cNvPr>
          <p:cNvSpPr txBox="1"/>
          <p:nvPr/>
        </p:nvSpPr>
        <p:spPr>
          <a:xfrm>
            <a:off x="127590" y="6521004"/>
            <a:ext cx="10143460" cy="523220"/>
          </a:xfrm>
          <a:prstGeom prst="rect">
            <a:avLst/>
          </a:prstGeom>
          <a:noFill/>
        </p:spPr>
        <p:txBody>
          <a:bodyPr wrap="square" rtlCol="1">
            <a:spAutoFit/>
          </a:bodyPr>
          <a:lstStyle/>
          <a:p>
            <a:pPr algn="l" rtl="0"/>
            <a:r>
              <a:rPr lang="en-US" sz="1400" dirty="0"/>
              <a:t>Prabhu S, CAMERA-MRI, JACC 2017;70:1949-61      Addison D, JAHA 2016;5:e003570       Ling L-H, Heart Rhythm 2013;10:1334–9</a:t>
            </a:r>
          </a:p>
          <a:p>
            <a:pPr algn="l" rtl="0"/>
            <a:endParaRPr lang="he-IL" sz="1400" dirty="0"/>
          </a:p>
        </p:txBody>
      </p:sp>
      <p:pic>
        <p:nvPicPr>
          <p:cNvPr id="6" name="תמונה 5">
            <a:extLst>
              <a:ext uri="{FF2B5EF4-FFF2-40B4-BE49-F238E27FC236}">
                <a16:creationId xmlns:a16="http://schemas.microsoft.com/office/drawing/2014/main" id="{49F32531-106C-4AE6-A0F9-FE66C4D95F37}"/>
              </a:ext>
            </a:extLst>
          </p:cNvPr>
          <p:cNvPicPr>
            <a:picLocks noChangeAspect="1"/>
          </p:cNvPicPr>
          <p:nvPr/>
        </p:nvPicPr>
        <p:blipFill>
          <a:blip r:embed="rId3"/>
          <a:stretch>
            <a:fillRect/>
          </a:stretch>
        </p:blipFill>
        <p:spPr>
          <a:xfrm>
            <a:off x="7449214" y="3560427"/>
            <a:ext cx="4440866" cy="2960577"/>
          </a:xfrm>
          <a:prstGeom prst="rect">
            <a:avLst/>
          </a:prstGeom>
          <a:ln>
            <a:solidFill>
              <a:schemeClr val="tx1"/>
            </a:solidFill>
          </a:ln>
        </p:spPr>
      </p:pic>
      <p:pic>
        <p:nvPicPr>
          <p:cNvPr id="8" name="תמונה 7">
            <a:extLst>
              <a:ext uri="{FF2B5EF4-FFF2-40B4-BE49-F238E27FC236}">
                <a16:creationId xmlns:a16="http://schemas.microsoft.com/office/drawing/2014/main" id="{366FA278-F36D-4AF0-9B84-1165047F77F6}"/>
              </a:ext>
            </a:extLst>
          </p:cNvPr>
          <p:cNvPicPr>
            <a:picLocks noChangeAspect="1"/>
          </p:cNvPicPr>
          <p:nvPr/>
        </p:nvPicPr>
        <p:blipFill>
          <a:blip r:embed="rId4"/>
          <a:stretch>
            <a:fillRect/>
          </a:stretch>
        </p:blipFill>
        <p:spPr>
          <a:xfrm>
            <a:off x="666307" y="4153063"/>
            <a:ext cx="6267450" cy="2162175"/>
          </a:xfrm>
          <a:prstGeom prst="rect">
            <a:avLst/>
          </a:prstGeom>
          <a:ln>
            <a:solidFill>
              <a:schemeClr val="tx1"/>
            </a:solidFill>
          </a:ln>
        </p:spPr>
      </p:pic>
    </p:spTree>
    <p:extLst>
      <p:ext uri="{BB962C8B-B14F-4D97-AF65-F5344CB8AC3E}">
        <p14:creationId xmlns:p14="http://schemas.microsoft.com/office/powerpoint/2010/main" val="249535850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FD92EFE-C009-453C-89AE-1A5EBBD8FC67}"/>
              </a:ext>
            </a:extLst>
          </p:cNvPr>
          <p:cNvSpPr>
            <a:spLocks noGrp="1"/>
          </p:cNvSpPr>
          <p:nvPr>
            <p:ph type="title"/>
          </p:nvPr>
        </p:nvSpPr>
        <p:spPr>
          <a:xfrm>
            <a:off x="503275" y="396816"/>
            <a:ext cx="10972800" cy="990480"/>
          </a:xfrm>
          <a:solidFill>
            <a:srgbClr val="FFC000"/>
          </a:solidFill>
        </p:spPr>
        <p:txBody>
          <a:bodyPr>
            <a:normAutofit fontScale="90000"/>
          </a:bodyPr>
          <a:lstStyle/>
          <a:p>
            <a:pPr rtl="0"/>
            <a:r>
              <a:rPr lang="en-US" b="1" dirty="0">
                <a:solidFill>
                  <a:schemeClr val="accent1">
                    <a:lumMod val="75000"/>
                  </a:schemeClr>
                </a:solidFill>
              </a:rPr>
              <a:t>Lessons learned from pharmacological </a:t>
            </a:r>
            <a:br>
              <a:rPr lang="en-US" b="1" dirty="0">
                <a:solidFill>
                  <a:schemeClr val="accent1">
                    <a:lumMod val="75000"/>
                  </a:schemeClr>
                </a:solidFill>
              </a:rPr>
            </a:br>
            <a:r>
              <a:rPr lang="en-US" b="1" dirty="0">
                <a:solidFill>
                  <a:schemeClr val="accent1">
                    <a:lumMod val="75000"/>
                  </a:schemeClr>
                </a:solidFill>
              </a:rPr>
              <a:t>rhythm control</a:t>
            </a:r>
            <a:endParaRPr lang="he-IL" b="1" dirty="0">
              <a:solidFill>
                <a:schemeClr val="accent1">
                  <a:lumMod val="75000"/>
                </a:schemeClr>
              </a:solidFill>
            </a:endParaRPr>
          </a:p>
        </p:txBody>
      </p:sp>
      <p:sp>
        <p:nvSpPr>
          <p:cNvPr id="3" name="מציין מיקום תוכן 2">
            <a:extLst>
              <a:ext uri="{FF2B5EF4-FFF2-40B4-BE49-F238E27FC236}">
                <a16:creationId xmlns:a16="http://schemas.microsoft.com/office/drawing/2014/main" id="{ABC5D47A-3751-44F9-87F5-610B6C4B2DE8}"/>
              </a:ext>
            </a:extLst>
          </p:cNvPr>
          <p:cNvSpPr>
            <a:spLocks noGrp="1"/>
          </p:cNvSpPr>
          <p:nvPr>
            <p:ph idx="1"/>
          </p:nvPr>
        </p:nvSpPr>
        <p:spPr>
          <a:xfrm>
            <a:off x="331124" y="1668672"/>
            <a:ext cx="11529752" cy="4941599"/>
          </a:xfrm>
        </p:spPr>
        <p:txBody>
          <a:bodyPr>
            <a:normAutofit/>
          </a:bodyPr>
          <a:lstStyle/>
          <a:p>
            <a:pPr algn="l" rtl="0"/>
            <a:r>
              <a:rPr lang="en-US" dirty="0"/>
              <a:t>Regardless of what begets what, tackling the arrhythmia in patients with AF and </a:t>
            </a:r>
            <a:r>
              <a:rPr lang="en-US" dirty="0" err="1"/>
              <a:t>HFrEF</a:t>
            </a:r>
            <a:r>
              <a:rPr lang="en-US" dirty="0"/>
              <a:t> is key to clinical and functional improvement</a:t>
            </a:r>
          </a:p>
          <a:p>
            <a:pPr algn="l" rtl="0"/>
            <a:r>
              <a:rPr lang="en-US" dirty="0"/>
              <a:t>Rate control or rhythm control???- a question of debate</a:t>
            </a:r>
          </a:p>
          <a:p>
            <a:pPr algn="l" rtl="0"/>
            <a:r>
              <a:rPr lang="en-US" dirty="0"/>
              <a:t>Rhythm control by AAD is limited to amiodarone and </a:t>
            </a:r>
            <a:r>
              <a:rPr lang="en-US" dirty="0" err="1"/>
              <a:t>dofetilide</a:t>
            </a:r>
            <a:r>
              <a:rPr lang="en-US" dirty="0"/>
              <a:t> These can be associated with adverse effects and toxicity</a:t>
            </a:r>
          </a:p>
          <a:p>
            <a:pPr algn="l" rtl="0"/>
            <a:r>
              <a:rPr lang="en-US" dirty="0"/>
              <a:t>Hence, </a:t>
            </a:r>
            <a:r>
              <a:rPr lang="en-US" dirty="0">
                <a:solidFill>
                  <a:srgbClr val="FF0000"/>
                </a:solidFill>
              </a:rPr>
              <a:t>rhythm control may be preferred over rate control if SR maintenance can be achieved without AAD</a:t>
            </a:r>
            <a:endParaRPr lang="he-IL" dirty="0">
              <a:solidFill>
                <a:srgbClr val="FF0000"/>
              </a:solidFill>
            </a:endParaRPr>
          </a:p>
          <a:p>
            <a:pPr algn="l" rtl="0"/>
            <a:endParaRPr lang="en-US" dirty="0"/>
          </a:p>
        </p:txBody>
      </p:sp>
    </p:spTree>
    <p:extLst>
      <p:ext uri="{BB962C8B-B14F-4D97-AF65-F5344CB8AC3E}">
        <p14:creationId xmlns:p14="http://schemas.microsoft.com/office/powerpoint/2010/main" val="18545198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9376C8-7BDD-4BC1-9141-11145C27F11D}"/>
              </a:ext>
            </a:extLst>
          </p:cNvPr>
          <p:cNvSpPr>
            <a:spLocks noGrp="1"/>
          </p:cNvSpPr>
          <p:nvPr>
            <p:ph type="title"/>
          </p:nvPr>
        </p:nvSpPr>
        <p:spPr>
          <a:xfrm>
            <a:off x="468284" y="1795866"/>
            <a:ext cx="10972800" cy="3075391"/>
          </a:xfrm>
        </p:spPr>
        <p:txBody>
          <a:bodyPr>
            <a:normAutofit/>
          </a:bodyPr>
          <a:lstStyle/>
          <a:p>
            <a:pPr rtl="0"/>
            <a:r>
              <a:rPr lang="en-US" b="1" dirty="0">
                <a:solidFill>
                  <a:srgbClr val="FF0000"/>
                </a:solidFill>
              </a:rPr>
              <a:t>Catheter ablation in patients with AF and HF</a:t>
            </a:r>
            <a:endParaRPr lang="he-IL" b="1" dirty="0">
              <a:solidFill>
                <a:srgbClr val="FF0000"/>
              </a:solidFill>
            </a:endParaRPr>
          </a:p>
        </p:txBody>
      </p:sp>
    </p:spTree>
    <p:extLst>
      <p:ext uri="{BB962C8B-B14F-4D97-AF65-F5344CB8AC3E}">
        <p14:creationId xmlns:p14="http://schemas.microsoft.com/office/powerpoint/2010/main" val="2425501334"/>
      </p:ext>
    </p:extLst>
  </p:cSld>
  <p:clrMapOvr>
    <a:masterClrMapping/>
  </p:clrMapOvr>
  <p:transition/>
</p:sld>
</file>

<file path=ppt/theme/theme1.xml><?xml version="1.0" encoding="utf-8"?>
<a:theme xmlns:a="http://schemas.openxmlformats.org/drawingml/2006/main" name="1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5001</TotalTime>
  <Words>10606</Words>
  <Application>Microsoft Office PowerPoint</Application>
  <PresentationFormat>מסך רחב</PresentationFormat>
  <Paragraphs>525</Paragraphs>
  <Slides>62</Slides>
  <Notes>62</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62</vt:i4>
      </vt:variant>
    </vt:vector>
  </HeadingPairs>
  <TitlesOfParts>
    <vt:vector size="65" baseType="lpstr">
      <vt:lpstr>Arial</vt:lpstr>
      <vt:lpstr>Calibri</vt:lpstr>
      <vt:lpstr>1_ערכת נושא Office</vt:lpstr>
      <vt:lpstr>Atrial Fibrillation Ablation in Heart Failure</vt:lpstr>
      <vt:lpstr>AF and HF – the related twin epidemics of CVD</vt:lpstr>
      <vt:lpstr>AF and HF – the related twin epidemics of CVD- (cont.)</vt:lpstr>
      <vt:lpstr> AF begets HF and HF begets AF</vt:lpstr>
      <vt:lpstr> AF begets HF and HF begets AF- cont.</vt:lpstr>
      <vt:lpstr>AF-mediated tachycardiomyopathy</vt:lpstr>
      <vt:lpstr>AF-mediated tachycardiomyopathy- (cont.)</vt:lpstr>
      <vt:lpstr>Lessons learned from pharmacological  rhythm control</vt:lpstr>
      <vt:lpstr>Catheter ablation in patients with AF and HF</vt:lpstr>
      <vt:lpstr>Randomized trial support for AF ablation in pts with HF and reduced EF</vt:lpstr>
      <vt:lpstr>The PABA-CHF (Pulmonary Vein Antrum Isolation vs. AV Node Ablation with Bi-Ventricular Pacing for Congestive Heart Failure) trial </vt:lpstr>
      <vt:lpstr>ARC-HF (A Randomized Trial to Assess Catheter Ablation vs. Rate-Control in the Management of Persistent Atrial Fibrillation in Chronic Heart Failure) CAMTAF (Catheter Ablation vs. Medical Treatment of Atrial Fibrillation in Heart Failure)</vt:lpstr>
      <vt:lpstr>CAMERA-MRI (Catheter Ablation vs. Medical Rate Control in Atrial Fibrillation and Systolic Dysfunction) trial</vt:lpstr>
      <vt:lpstr>(A) Change in absolute left ventricular ejection fraction from baseline according to treatment arm   (B) % Ventricular LGE status in patients who underwent AF ablation   (C) Correlation between % of ventricular LGE and ΔLVEF following catheter ablation in CAMERA-AF:</vt:lpstr>
      <vt:lpstr>AATAC-AF (Ablation vs. Amiodaron for Treatment of Atrial Fibrillation     in Patients with CHF and an Implanted ICD/CRT-D) trial</vt:lpstr>
      <vt:lpstr>AATAC-AF (Cont.)</vt:lpstr>
      <vt:lpstr>CASTLE-AF (Catheter Ablation vs. Standard Conventional Treatment in Patients with Left Ventricular Dysfunction and Atrial Fibrillation) trial</vt:lpstr>
      <vt:lpstr>CASTLE-AF- results:</vt:lpstr>
      <vt:lpstr>CASTLE-AF- results (Cont.):</vt:lpstr>
      <vt:lpstr>CASTLE-AF- results (Cont.):</vt:lpstr>
      <vt:lpstr>CASTLE-AF- results (Cont.):</vt:lpstr>
      <vt:lpstr>Is one ablation strategy fits for all?</vt:lpstr>
      <vt:lpstr>Is one ablation strategy fits for all?- (cont.)</vt:lpstr>
      <vt:lpstr>Proposed approach to individually tailored catheter ablation irrespective of the atrial fibrillation type and underlying heart disease (based on voltage mapping and inducibility of atrial arrhythmias) </vt:lpstr>
      <vt:lpstr>Complications related to AF ablation in HFrEF</vt:lpstr>
      <vt:lpstr>Ongoing large randomized controlled trials on AF ablation in patients with HFrEF</vt:lpstr>
      <vt:lpstr>Current guideline recommendations on AF ablation  in patients with HF</vt:lpstr>
      <vt:lpstr>Current guideline recommendations on AF ablation  in patients with HF (cont.)</vt:lpstr>
      <vt:lpstr>Current guideline recommendations on AF ablation  in patients with HF (cont.)- Pace and ablate</vt:lpstr>
      <vt:lpstr>Current guideline recommendations on AF ablation  in patients with HF (cont.)</vt:lpstr>
      <vt:lpstr>Proposed rhythm management strategy in patients with AF and HF  based on recent evidence and current guideline recommendations</vt:lpstr>
      <vt:lpstr>Considerations for appropriate patient selection for AF ablation in HF and reduced EF</vt:lpstr>
      <vt:lpstr>Clinical guidance to the choice of treatment in patients with AF and HFrEF</vt:lpstr>
      <vt:lpstr>Treatment choices following rhythm control failure in patients with HFrEF</vt:lpstr>
      <vt:lpstr>Treatment choices following rhythm control failure in patients with HFrEF</vt:lpstr>
      <vt:lpstr>Treatment choices following rhythm control failure in patients with HFrEF</vt:lpstr>
      <vt:lpstr>Treatment choices following rhythm control failure in patients with HFrEF</vt:lpstr>
      <vt:lpstr>Treatment choices following rhythm control failure in patients with HFrEF</vt:lpstr>
      <vt:lpstr>Conclusions and future directions</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Rationale for rhythm control in  patients with AF and HF</vt:lpstr>
      <vt:lpstr>Lessons learned from pharmacological  rhythm control</vt:lpstr>
      <vt:lpstr>Lessons learned from pharmacological  rhythm control (cont.)</vt:lpstr>
      <vt:lpstr>Lessons learned from pharmacological  rhythm control- (cont.)</vt:lpstr>
      <vt:lpstr>Catheter ablation for non-pharmacological rhythm and symptom control</vt:lpstr>
      <vt:lpstr>Catheter ablation for non-pharmacological rhythm and symptom control- (cont.)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Atrial Fibrillation Ablation in Heart Failure</dc:title>
  <dc:creator>USER</dc:creator>
  <cp:lastModifiedBy>USER</cp:lastModifiedBy>
  <cp:revision>269</cp:revision>
  <cp:lastPrinted>2019-11-17T18:06:06Z</cp:lastPrinted>
  <dcterms:created xsi:type="dcterms:W3CDTF">2019-10-01T15:25:26Z</dcterms:created>
  <dcterms:modified xsi:type="dcterms:W3CDTF">2019-11-27T17:51:28Z</dcterms:modified>
</cp:coreProperties>
</file>