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 id="2147483662" r:id="rId3"/>
    <p:sldMasterId id="2147483664" r:id="rId4"/>
  </p:sldMasterIdLst>
  <p:notesMasterIdLst>
    <p:notesMasterId r:id="rId64"/>
  </p:notesMasterIdLst>
  <p:sldIdLst>
    <p:sldId id="256" r:id="rId5"/>
    <p:sldId id="345" r:id="rId6"/>
    <p:sldId id="428" r:id="rId7"/>
    <p:sldId id="346" r:id="rId8"/>
    <p:sldId id="449" r:id="rId9"/>
    <p:sldId id="344" r:id="rId10"/>
    <p:sldId id="403" r:id="rId11"/>
    <p:sldId id="404" r:id="rId12"/>
    <p:sldId id="384" r:id="rId13"/>
    <p:sldId id="385" r:id="rId14"/>
    <p:sldId id="347" r:id="rId15"/>
    <p:sldId id="405" r:id="rId16"/>
    <p:sldId id="406" r:id="rId17"/>
    <p:sldId id="450" r:id="rId18"/>
    <p:sldId id="407" r:id="rId19"/>
    <p:sldId id="409" r:id="rId20"/>
    <p:sldId id="410" r:id="rId21"/>
    <p:sldId id="408" r:id="rId22"/>
    <p:sldId id="411" r:id="rId23"/>
    <p:sldId id="415" r:id="rId24"/>
    <p:sldId id="412" r:id="rId25"/>
    <p:sldId id="413" r:id="rId26"/>
    <p:sldId id="414" r:id="rId27"/>
    <p:sldId id="416" r:id="rId28"/>
    <p:sldId id="422" r:id="rId29"/>
    <p:sldId id="423" r:id="rId30"/>
    <p:sldId id="418" r:id="rId31"/>
    <p:sldId id="417" r:id="rId32"/>
    <p:sldId id="419" r:id="rId33"/>
    <p:sldId id="424" r:id="rId34"/>
    <p:sldId id="420" r:id="rId35"/>
    <p:sldId id="421" r:id="rId36"/>
    <p:sldId id="426" r:id="rId37"/>
    <p:sldId id="425" r:id="rId38"/>
    <p:sldId id="271" r:id="rId39"/>
    <p:sldId id="272" r:id="rId40"/>
    <p:sldId id="266" r:id="rId41"/>
    <p:sldId id="430" r:id="rId42"/>
    <p:sldId id="431" r:id="rId43"/>
    <p:sldId id="261" r:id="rId44"/>
    <p:sldId id="433" r:id="rId45"/>
    <p:sldId id="434" r:id="rId46"/>
    <p:sldId id="435" r:id="rId47"/>
    <p:sldId id="436" r:id="rId48"/>
    <p:sldId id="437" r:id="rId49"/>
    <p:sldId id="438" r:id="rId50"/>
    <p:sldId id="439" r:id="rId51"/>
    <p:sldId id="440" r:id="rId52"/>
    <p:sldId id="432" r:id="rId53"/>
    <p:sldId id="441" r:id="rId54"/>
    <p:sldId id="269" r:id="rId55"/>
    <p:sldId id="442" r:id="rId56"/>
    <p:sldId id="443" r:id="rId57"/>
    <p:sldId id="444" r:id="rId58"/>
    <p:sldId id="445" r:id="rId59"/>
    <p:sldId id="446" r:id="rId60"/>
    <p:sldId id="447" r:id="rId61"/>
    <p:sldId id="448" r:id="rId62"/>
    <p:sldId id="343" r:id="rId63"/>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992" autoAdjust="0"/>
    <p:restoredTop sz="94660"/>
  </p:normalViewPr>
  <p:slideViewPr>
    <p:cSldViewPr>
      <p:cViewPr varScale="1">
        <p:scale>
          <a:sx n="68" d="100"/>
          <a:sy n="68" d="100"/>
        </p:scale>
        <p:origin x="1148"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file:///D:\Users\user\Documents\Papers\&#1499;&#1500;&#1500;&#1497;&#1514;%20&#1502;&#1499;&#1493;&#1503;%20&#1502;&#1495;&#1511;&#1512;\AF_NEW%20DATAVASE\GENDER%20NEW\ANTICOAGULANTS%20PER%20YEAR.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D:\Users\user\Documents\Papers\&#1499;&#1500;&#1500;&#1497;&#1514;%20&#1502;&#1499;&#1493;&#1503;%20&#1502;&#1495;&#1511;&#1512;\AF_NEW%20DATAVASE\GENDER%20NEW\ANTICOAGULANTS%20PER%20YEA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Users\user\Documents\Papers\&#1499;&#1500;&#1500;&#1497;&#1514;%20&#1502;&#1499;&#1493;&#1503;%20&#1502;&#1495;&#1511;&#1512;\AF_NEW%20DATAVASE\GENDER%20NEW\ANTICOAGULANTS%20PER%20YEA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Users\user\Documents\Papers\&#1499;&#1500;&#1500;&#1497;&#1514;%20&#1502;&#1499;&#1493;&#1503;%20&#1502;&#1495;&#1511;&#1512;\AF_NEW%20DATAVASE\GENDER%20NEW\ANTICOAGULANTS%20PER%20YEAR.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67070687567489E-2"/>
          <c:y val="0.13703678791133861"/>
          <c:w val="0.90358186076081204"/>
          <c:h val="0.81033575584080375"/>
        </c:manualLayout>
      </c:layout>
      <c:barChart>
        <c:barDir val="col"/>
        <c:grouping val="clustered"/>
        <c:varyColors val="0"/>
        <c:ser>
          <c:idx val="0"/>
          <c:order val="0"/>
          <c:spPr>
            <a:solidFill>
              <a:schemeClr val="accent3"/>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he-I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גיליון1!$E$32:$E$43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גיליון1!$F$32:$F$43</c:f>
              <c:numCache>
                <c:formatCode>0%</c:formatCode>
                <c:ptCount val="12"/>
                <c:pt idx="0">
                  <c:v>0.36</c:v>
                </c:pt>
                <c:pt idx="1">
                  <c:v>0.36</c:v>
                </c:pt>
                <c:pt idx="2">
                  <c:v>0.35</c:v>
                </c:pt>
                <c:pt idx="3">
                  <c:v>0.34</c:v>
                </c:pt>
                <c:pt idx="4">
                  <c:v>0.34</c:v>
                </c:pt>
                <c:pt idx="5">
                  <c:v>0.34</c:v>
                </c:pt>
                <c:pt idx="6">
                  <c:v>0.32</c:v>
                </c:pt>
                <c:pt idx="7">
                  <c:v>0.34</c:v>
                </c:pt>
                <c:pt idx="8">
                  <c:v>0.38</c:v>
                </c:pt>
                <c:pt idx="9">
                  <c:v>0.42</c:v>
                </c:pt>
                <c:pt idx="10">
                  <c:v>0.45</c:v>
                </c:pt>
                <c:pt idx="11">
                  <c:v>0.5</c:v>
                </c:pt>
              </c:numCache>
            </c:numRef>
          </c:val>
          <c:extLst>
            <c:ext xmlns:c16="http://schemas.microsoft.com/office/drawing/2014/chart" uri="{C3380CC4-5D6E-409C-BE32-E72D297353CC}">
              <c16:uniqueId val="{00000000-087B-45F0-B143-4C6650D273C1}"/>
            </c:ext>
          </c:extLst>
        </c:ser>
        <c:dLbls>
          <c:dLblPos val="inEnd"/>
          <c:showLegendKey val="0"/>
          <c:showVal val="1"/>
          <c:showCatName val="0"/>
          <c:showSerName val="0"/>
          <c:showPercent val="0"/>
          <c:showBubbleSize val="0"/>
        </c:dLbls>
        <c:gapWidth val="100"/>
        <c:overlap val="-24"/>
        <c:axId val="470582096"/>
        <c:axId val="470589968"/>
      </c:barChart>
      <c:catAx>
        <c:axId val="470582096"/>
        <c:scaling>
          <c:orientation val="maxMin"/>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he-IL"/>
          </a:p>
        </c:txPr>
        <c:crossAx val="470589968"/>
        <c:crosses val="autoZero"/>
        <c:auto val="1"/>
        <c:lblAlgn val="ctr"/>
        <c:lblOffset val="100"/>
        <c:noMultiLvlLbl val="0"/>
      </c:catAx>
      <c:valAx>
        <c:axId val="470589968"/>
        <c:scaling>
          <c:orientation val="minMax"/>
        </c:scaling>
        <c:delete val="0"/>
        <c:axPos val="r"/>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he-IL"/>
          </a:p>
        </c:txPr>
        <c:crossAx val="470582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he-IL"/>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גיליון1!$F$16</c:f>
              <c:strCache>
                <c:ptCount val="1"/>
                <c:pt idx="0">
                  <c:v>VKA</c:v>
                </c:pt>
              </c:strCache>
            </c:strRef>
          </c:tx>
          <c:spPr>
            <a:solidFill>
              <a:srgbClr val="00B050"/>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he-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גיליון1!$E$17:$E$28</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גיליון1!$F$17:$F$28</c:f>
              <c:numCache>
                <c:formatCode>General</c:formatCode>
                <c:ptCount val="12"/>
                <c:pt idx="0">
                  <c:v>36</c:v>
                </c:pt>
                <c:pt idx="1">
                  <c:v>36</c:v>
                </c:pt>
                <c:pt idx="2">
                  <c:v>35</c:v>
                </c:pt>
                <c:pt idx="3">
                  <c:v>34</c:v>
                </c:pt>
                <c:pt idx="4">
                  <c:v>34</c:v>
                </c:pt>
                <c:pt idx="5">
                  <c:v>34</c:v>
                </c:pt>
                <c:pt idx="6">
                  <c:v>32</c:v>
                </c:pt>
                <c:pt idx="7">
                  <c:v>34</c:v>
                </c:pt>
                <c:pt idx="8">
                  <c:v>34</c:v>
                </c:pt>
                <c:pt idx="9">
                  <c:v>32</c:v>
                </c:pt>
                <c:pt idx="10">
                  <c:v>25</c:v>
                </c:pt>
                <c:pt idx="11">
                  <c:v>21</c:v>
                </c:pt>
              </c:numCache>
            </c:numRef>
          </c:val>
          <c:extLst>
            <c:ext xmlns:c16="http://schemas.microsoft.com/office/drawing/2014/chart" uri="{C3380CC4-5D6E-409C-BE32-E72D297353CC}">
              <c16:uniqueId val="{00000000-E074-4F1B-B798-49558015EBA1}"/>
            </c:ext>
          </c:extLst>
        </c:ser>
        <c:ser>
          <c:idx val="1"/>
          <c:order val="1"/>
          <c:tx>
            <c:strRef>
              <c:f>גיליון1!$G$16</c:f>
              <c:strCache>
                <c:ptCount val="1"/>
                <c:pt idx="0">
                  <c:v>NOACS</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he-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גיליון1!$E$17:$E$28</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גיליון1!$G$17:$G$28</c:f>
              <c:numCache>
                <c:formatCode>General</c:formatCode>
                <c:ptCount val="12"/>
                <c:pt idx="0">
                  <c:v>0</c:v>
                </c:pt>
                <c:pt idx="1">
                  <c:v>0</c:v>
                </c:pt>
                <c:pt idx="2">
                  <c:v>0</c:v>
                </c:pt>
                <c:pt idx="3">
                  <c:v>0</c:v>
                </c:pt>
                <c:pt idx="4">
                  <c:v>0</c:v>
                </c:pt>
                <c:pt idx="5">
                  <c:v>0</c:v>
                </c:pt>
                <c:pt idx="6">
                  <c:v>0</c:v>
                </c:pt>
                <c:pt idx="7">
                  <c:v>3</c:v>
                </c:pt>
                <c:pt idx="8">
                  <c:v>9</c:v>
                </c:pt>
                <c:pt idx="9">
                  <c:v>17</c:v>
                </c:pt>
                <c:pt idx="10">
                  <c:v>28</c:v>
                </c:pt>
                <c:pt idx="11">
                  <c:v>39</c:v>
                </c:pt>
              </c:numCache>
            </c:numRef>
          </c:val>
          <c:extLst>
            <c:ext xmlns:c16="http://schemas.microsoft.com/office/drawing/2014/chart" uri="{C3380CC4-5D6E-409C-BE32-E72D297353CC}">
              <c16:uniqueId val="{00000001-E074-4F1B-B798-49558015EBA1}"/>
            </c:ext>
          </c:extLst>
        </c:ser>
        <c:dLbls>
          <c:showLegendKey val="0"/>
          <c:showVal val="1"/>
          <c:showCatName val="0"/>
          <c:showSerName val="0"/>
          <c:showPercent val="0"/>
          <c:showBubbleSize val="0"/>
        </c:dLbls>
        <c:gapWidth val="75"/>
        <c:overlap val="100"/>
        <c:axId val="397223952"/>
        <c:axId val="398465768"/>
      </c:barChart>
      <c:catAx>
        <c:axId val="397223952"/>
        <c:scaling>
          <c:orientation val="maxMin"/>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he-IL"/>
          </a:p>
        </c:txPr>
        <c:crossAx val="398465768"/>
        <c:crosses val="autoZero"/>
        <c:auto val="1"/>
        <c:lblAlgn val="ctr"/>
        <c:lblOffset val="100"/>
        <c:noMultiLvlLbl val="0"/>
      </c:catAx>
      <c:valAx>
        <c:axId val="398465768"/>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he-IL"/>
          </a:p>
        </c:txPr>
        <c:crossAx val="397223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he-IL"/>
        </a:p>
      </c:txPr>
    </c:legend>
    <c:plotVisOnly val="1"/>
    <c:dispBlanksAs val="gap"/>
    <c:showDLblsOverMax val="0"/>
  </c:chart>
  <c:spPr>
    <a:noFill/>
    <a:ln>
      <a:noFill/>
    </a:ln>
    <a:effectLst/>
  </c:spPr>
  <c:txPr>
    <a:bodyPr/>
    <a:lstStyle/>
    <a:p>
      <a:pPr>
        <a:defRPr/>
      </a:pPr>
      <a:endParaRPr lang="he-I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OAC USE BY YEAR</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he-IL"/>
        </a:p>
      </c:txPr>
    </c:title>
    <c:autoTitleDeleted val="0"/>
    <c:plotArea>
      <c:layout/>
      <c:barChart>
        <c:barDir val="col"/>
        <c:grouping val="clustered"/>
        <c:varyColors val="0"/>
        <c:ser>
          <c:idx val="0"/>
          <c:order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he-I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גיליון1!$E$32:$E$43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גיליון1!$F$32:$F$43</c:f>
              <c:numCache>
                <c:formatCode>0%</c:formatCode>
                <c:ptCount val="12"/>
                <c:pt idx="0">
                  <c:v>0.36</c:v>
                </c:pt>
                <c:pt idx="1">
                  <c:v>0.36</c:v>
                </c:pt>
                <c:pt idx="2">
                  <c:v>0.35</c:v>
                </c:pt>
                <c:pt idx="3">
                  <c:v>0.34</c:v>
                </c:pt>
                <c:pt idx="4">
                  <c:v>0.34</c:v>
                </c:pt>
                <c:pt idx="5">
                  <c:v>0.34</c:v>
                </c:pt>
                <c:pt idx="6">
                  <c:v>0.32</c:v>
                </c:pt>
                <c:pt idx="7">
                  <c:v>0.34</c:v>
                </c:pt>
                <c:pt idx="8">
                  <c:v>0.38</c:v>
                </c:pt>
                <c:pt idx="9">
                  <c:v>0.42</c:v>
                </c:pt>
                <c:pt idx="10">
                  <c:v>0.45</c:v>
                </c:pt>
                <c:pt idx="11">
                  <c:v>0.5</c:v>
                </c:pt>
              </c:numCache>
            </c:numRef>
          </c:val>
          <c:extLst>
            <c:ext xmlns:c16="http://schemas.microsoft.com/office/drawing/2014/chart" uri="{C3380CC4-5D6E-409C-BE32-E72D297353CC}">
              <c16:uniqueId val="{00000000-087B-45F0-B143-4C6650D273C1}"/>
            </c:ext>
          </c:extLst>
        </c:ser>
        <c:dLbls>
          <c:showLegendKey val="0"/>
          <c:showVal val="0"/>
          <c:showCatName val="0"/>
          <c:showSerName val="0"/>
          <c:showPercent val="0"/>
          <c:showBubbleSize val="0"/>
        </c:dLbls>
        <c:gapWidth val="75"/>
        <c:overlap val="40"/>
        <c:axId val="470582096"/>
        <c:axId val="470589968"/>
      </c:barChart>
      <c:catAx>
        <c:axId val="470582096"/>
        <c:scaling>
          <c:orientation val="maxMin"/>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he-IL"/>
          </a:p>
        </c:txPr>
        <c:crossAx val="470589968"/>
        <c:crosses val="autoZero"/>
        <c:auto val="1"/>
        <c:lblAlgn val="ctr"/>
        <c:lblOffset val="100"/>
        <c:noMultiLvlLbl val="0"/>
      </c:catAx>
      <c:valAx>
        <c:axId val="470589968"/>
        <c:scaling>
          <c:orientation val="minMax"/>
        </c:scaling>
        <c:delete val="0"/>
        <c:axPos val="r"/>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he-IL"/>
          </a:p>
        </c:txPr>
        <c:crossAx val="47058209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he-IL"/>
        </a:p>
      </c:txPr>
    </c:legend>
    <c:plotVisOnly val="1"/>
    <c:dispBlanksAs val="gap"/>
    <c:showDLblsOverMax val="0"/>
  </c:chart>
  <c:spPr>
    <a:noFill/>
    <a:ln>
      <a:noFill/>
    </a:ln>
    <a:effectLst/>
  </c:spPr>
  <c:txPr>
    <a:bodyPr/>
    <a:lstStyle/>
    <a:p>
      <a:pPr>
        <a:defRPr/>
      </a:pPr>
      <a:endParaRPr lang="he-I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גיליון1!$F$16</c:f>
              <c:strCache>
                <c:ptCount val="1"/>
                <c:pt idx="0">
                  <c:v>WARFARIN</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he-I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גיליון1!$E$17:$E$28</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גיליון1!$F$17:$F$28</c:f>
              <c:numCache>
                <c:formatCode>General</c:formatCode>
                <c:ptCount val="12"/>
                <c:pt idx="0">
                  <c:v>36</c:v>
                </c:pt>
                <c:pt idx="1">
                  <c:v>36</c:v>
                </c:pt>
                <c:pt idx="2">
                  <c:v>35</c:v>
                </c:pt>
                <c:pt idx="3">
                  <c:v>34</c:v>
                </c:pt>
                <c:pt idx="4">
                  <c:v>34</c:v>
                </c:pt>
                <c:pt idx="5">
                  <c:v>34</c:v>
                </c:pt>
                <c:pt idx="6">
                  <c:v>32</c:v>
                </c:pt>
                <c:pt idx="7">
                  <c:v>34</c:v>
                </c:pt>
                <c:pt idx="8">
                  <c:v>34</c:v>
                </c:pt>
                <c:pt idx="9">
                  <c:v>32</c:v>
                </c:pt>
                <c:pt idx="10">
                  <c:v>25</c:v>
                </c:pt>
                <c:pt idx="11">
                  <c:v>21</c:v>
                </c:pt>
              </c:numCache>
            </c:numRef>
          </c:val>
          <c:extLst>
            <c:ext xmlns:c16="http://schemas.microsoft.com/office/drawing/2014/chart" uri="{C3380CC4-5D6E-409C-BE32-E72D297353CC}">
              <c16:uniqueId val="{00000000-E074-4F1B-B798-49558015EBA1}"/>
            </c:ext>
          </c:extLst>
        </c:ser>
        <c:ser>
          <c:idx val="1"/>
          <c:order val="1"/>
          <c:tx>
            <c:strRef>
              <c:f>גיליון1!$G$16</c:f>
              <c:strCache>
                <c:ptCount val="1"/>
                <c:pt idx="0">
                  <c:v>NOACS</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2"/>
              <c:layout>
                <c:manualLayout>
                  <c:x val="0"/>
                  <c:y val="4.651685722493902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074-4F1B-B798-49558015EBA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he-I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גיליון1!$E$17:$E$28</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גיליון1!$G$17:$G$28</c:f>
              <c:numCache>
                <c:formatCode>General</c:formatCode>
                <c:ptCount val="12"/>
                <c:pt idx="0">
                  <c:v>0</c:v>
                </c:pt>
                <c:pt idx="1">
                  <c:v>0</c:v>
                </c:pt>
                <c:pt idx="2">
                  <c:v>0</c:v>
                </c:pt>
                <c:pt idx="3">
                  <c:v>0</c:v>
                </c:pt>
                <c:pt idx="4">
                  <c:v>0</c:v>
                </c:pt>
                <c:pt idx="5">
                  <c:v>0</c:v>
                </c:pt>
                <c:pt idx="6">
                  <c:v>0</c:v>
                </c:pt>
                <c:pt idx="7">
                  <c:v>3</c:v>
                </c:pt>
                <c:pt idx="8">
                  <c:v>9</c:v>
                </c:pt>
                <c:pt idx="9">
                  <c:v>17</c:v>
                </c:pt>
                <c:pt idx="10">
                  <c:v>28</c:v>
                </c:pt>
                <c:pt idx="11">
                  <c:v>39</c:v>
                </c:pt>
              </c:numCache>
            </c:numRef>
          </c:val>
          <c:extLst>
            <c:ext xmlns:c16="http://schemas.microsoft.com/office/drawing/2014/chart" uri="{C3380CC4-5D6E-409C-BE32-E72D297353CC}">
              <c16:uniqueId val="{00000001-E074-4F1B-B798-49558015EBA1}"/>
            </c:ext>
          </c:extLst>
        </c:ser>
        <c:dLbls>
          <c:dLblPos val="ctr"/>
          <c:showLegendKey val="0"/>
          <c:showVal val="1"/>
          <c:showCatName val="0"/>
          <c:showSerName val="0"/>
          <c:showPercent val="0"/>
          <c:showBubbleSize val="0"/>
        </c:dLbls>
        <c:gapWidth val="150"/>
        <c:overlap val="100"/>
        <c:axId val="397223952"/>
        <c:axId val="398465768"/>
      </c:barChart>
      <c:catAx>
        <c:axId val="397223952"/>
        <c:scaling>
          <c:orientation val="maxMin"/>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he-IL"/>
          </a:p>
        </c:txPr>
        <c:crossAx val="398465768"/>
        <c:crosses val="autoZero"/>
        <c:auto val="1"/>
        <c:lblAlgn val="ctr"/>
        <c:lblOffset val="100"/>
        <c:noMultiLvlLbl val="0"/>
      </c:catAx>
      <c:valAx>
        <c:axId val="398465768"/>
        <c:scaling>
          <c:orientation val="minMax"/>
        </c:scaling>
        <c:delete val="0"/>
        <c:axPos val="r"/>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he-IL"/>
          </a:p>
        </c:txPr>
        <c:crossAx val="397223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he-IL"/>
        </a:p>
      </c:txPr>
    </c:legend>
    <c:plotVisOnly val="1"/>
    <c:dispBlanksAs val="gap"/>
    <c:showDLblsOverMax val="0"/>
  </c:chart>
  <c:spPr>
    <a:noFill/>
    <a:ln>
      <a:noFill/>
    </a:ln>
    <a:effectLst/>
  </c:spPr>
  <c:txPr>
    <a:bodyPr/>
    <a:lstStyle/>
    <a:p>
      <a:pPr>
        <a:defRPr/>
      </a:pPr>
      <a:endParaRPr lang="he-I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3">
  <a:schemeClr val="accent3"/>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0.13131</cdr:x>
      <cdr:y>0.17228</cdr:y>
    </cdr:from>
    <cdr:to>
      <cdr:x>0.33964</cdr:x>
      <cdr:y>0.26009</cdr:y>
    </cdr:to>
    <cdr:sp macro="" textlink="">
      <cdr:nvSpPr>
        <cdr:cNvPr id="2" name="TextBox 1"/>
        <cdr:cNvSpPr txBox="1"/>
      </cdr:nvSpPr>
      <cdr:spPr>
        <a:xfrm xmlns:a="http://schemas.openxmlformats.org/drawingml/2006/main">
          <a:off x="936104" y="864096"/>
          <a:ext cx="1485141" cy="4404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solidFill>
                <a:srgbClr val="FFFF00"/>
              </a:solidFill>
            </a:rPr>
            <a:t>50 % Increase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9412FDAE-040A-430E-8E13-E3C4C2B38BB5}" type="datetimeFigureOut">
              <a:rPr lang="he-IL" smtClean="0"/>
              <a:t>א'/כסלו/תש"פ</a:t>
            </a:fld>
            <a:endParaRPr lang="he-IL"/>
          </a:p>
        </p:txBody>
      </p:sp>
      <p:sp>
        <p:nvSpPr>
          <p:cNvPr id="4" name="מציין מיקום של תמונת שקופית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58E3CD56-3794-4470-B4A5-EDA2866554D9}" type="slidenum">
              <a:rPr lang="he-IL" smtClean="0"/>
              <a:t>‹#›</a:t>
            </a:fld>
            <a:endParaRPr lang="he-IL"/>
          </a:p>
        </p:txBody>
      </p:sp>
    </p:spTree>
    <p:extLst>
      <p:ext uri="{BB962C8B-B14F-4D97-AF65-F5344CB8AC3E}">
        <p14:creationId xmlns:p14="http://schemas.microsoft.com/office/powerpoint/2010/main" val="241512178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143000" y="685800"/>
            <a:ext cx="4572000" cy="3429000"/>
          </a:xfrm>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58E3CD56-3794-4470-B4A5-EDA2866554D9}" type="slidenum">
              <a:rPr lang="he-IL" smtClean="0"/>
              <a:t>1</a:t>
            </a:fld>
            <a:endParaRPr lang="he-IL"/>
          </a:p>
        </p:txBody>
      </p:sp>
    </p:spTree>
    <p:extLst>
      <p:ext uri="{BB962C8B-B14F-4D97-AF65-F5344CB8AC3E}">
        <p14:creationId xmlns:p14="http://schemas.microsoft.com/office/powerpoint/2010/main" val="1785316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a:ea typeface="Arial"/>
              </a:rPr>
              <a:t>Figure 4 </a:t>
            </a:r>
            <a:r>
              <a:rPr lang="en-US" altLang="en-US">
                <a:latin typeface="Arial"/>
                <a:ea typeface="Arial"/>
              </a:rPr>
              <a:t>Ischaemic endpoints in double vs. triple antithrombotic therapy. Random-effects risk ratios and 95% confidence intervals for stroke (A), myocardial infarction (B), and ST (C). Note: stent thrombosis definitions were not overlapping, and numbers refer to definite ST for the RE-DUAL PCI and ENTRUST AF-PCI trials, likely definite ST also for PIONEER-AF PCI (not clearly reported, but low numbers suggest this), and definite or probable ST for AUGUSTUS. Abbreviations as Figure1.
</a:t>
            </a:r>
          </a:p>
          <a:p>
            <a:pPr marL="0" lvl="0" indent="0"/>
            <a:r>
              <a:rPr lang="en-US" altLang="en-US">
                <a:latin typeface="Arial"/>
                <a:ea typeface="Arial"/>
              </a:rPr>
              <a:t>Unless provided in the caption above, the following copyright applies to the content of this slide: © The Author(s) 2019. Published by Oxford University Press on behalf of the European Society of Cardiology.This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marL="0" lvl="0" indent="0" algn="r" eaLnBrk="1" hangingPunct="1"/>
            <a:fld id="{2ABCDE74-23CD-4493-99A7-FAB049016A80}" type="slidenum">
              <a:rPr lang="en-US" altLang="en-US" sz="1200"/>
              <a:t>43</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a:ea typeface="Arial"/>
              </a:rPr>
              <a:t>Figure 4 </a:t>
            </a:r>
            <a:r>
              <a:rPr lang="en-US" altLang="en-US">
                <a:latin typeface="Arial"/>
                <a:ea typeface="Arial"/>
              </a:rPr>
              <a:t>Ischaemic endpoints in double vs. triple antithrombotic therapy. Random-effects risk ratios and 95% confidence intervals for stroke (A), myocardial infarction (B), and ST (C). Note: stent thrombosis definitions were not overlapping, and numbers refer to definite ST for the RE-DUAL PCI and ENTRUST AF-PCI trials, likely definite ST also for PIONEER-AF PCI (not clearly reported, but low numbers suggest this), and definite or probable ST for AUGUSTUS. Abbreviations as Figure1.
</a:t>
            </a:r>
          </a:p>
          <a:p>
            <a:pPr marL="0" lvl="0" indent="0"/>
            <a:r>
              <a:rPr lang="en-US" altLang="en-US">
                <a:latin typeface="Arial"/>
                <a:ea typeface="Arial"/>
              </a:rPr>
              <a:t>Unless provided in the caption above, the following copyright applies to the content of this slide: © The Author(s) 2019. Published by Oxford University Press on behalf of the European Society of Cardiology.This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marL="0" lvl="0" indent="0" algn="r" eaLnBrk="1" hangingPunct="1"/>
            <a:fld id="{2ABCDE74-23CD-4493-99A7-FAB049016A80}" type="slidenum">
              <a:rPr lang="en-US" altLang="en-US" sz="1200"/>
              <a:t>44</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a:ea typeface="Arial"/>
              </a:rPr>
              <a:t>Figure 6 </a:t>
            </a:r>
            <a:r>
              <a:rPr lang="en-US" altLang="en-US">
                <a:latin typeface="Arial"/>
                <a:ea typeface="Arial"/>
              </a:rPr>
              <a:t>Ischaemic endpoints in non-vitamin K antagonist oral anticoagulant-based double antithrombotic therapy vs. vitamin K antagonist-based triple antithrombotic therapy. Random-effects risk ratios and 95% confidence intervals for stroke (A), myocardial infarction (B), and stent thrombosis (C). Note: number of events of stent thrombosis stratified by NOAC-DAT vs. VKA-TAT for the AUGUSTUS come from a recent meta-analysis and likely correspond to definite or probable or possible ST.
</a:t>
            </a:r>
          </a:p>
          <a:p>
            <a:pPr marL="0" lvl="0" indent="0"/>
            <a:r>
              <a:rPr lang="en-US" altLang="en-US">
                <a:latin typeface="Arial"/>
                <a:ea typeface="Arial"/>
              </a:rPr>
              <a:t>Unless provided in the caption above, the following copyright applies to the content of this slide: © The Author(s) 2019. Published by Oxford University Press on behalf of the European Society of Cardiology.This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marL="0" lvl="0" indent="0" algn="r" eaLnBrk="1" hangingPunct="1"/>
            <a:fld id="{3D220A86-28E7-45E5-8DF0-A3C02CAED822}" type="slidenum">
              <a:rPr lang="en-US" altLang="en-US" sz="1200"/>
              <a:t>45</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a:ea typeface="Arial"/>
              </a:rPr>
              <a:t>Take home figure </a:t>
            </a:r>
            <a:r>
              <a:rPr lang="en-US" altLang="en-US">
                <a:latin typeface="Arial"/>
                <a:ea typeface="Arial"/>
              </a:rPr>
              <a:t>The summary of safety and efficacy endpoints in double vs. triple antithrombotic therapy demonstrating that double antithrombotic therapy is associated with reduction of bleeding events but with a trade-off of cardiac ischaemic complications. Pooled random-effects risk ratios with 95% confidence intervals for safety and efficacy endpoints. CRNM, clinically relevant non-major; DAT, double antithrombotic therapy; ISTH, International Society on Thrombosis and Haemostasis; MACE, major adverse cardiovascular events; TAT, triple antithrombotic therapy; TIMI, thrombolysis in myocardial infarction.
</a:t>
            </a:r>
          </a:p>
          <a:p>
            <a:pPr marL="0" lvl="0" indent="0"/>
            <a:r>
              <a:rPr lang="en-US" altLang="en-US">
                <a:latin typeface="Arial"/>
                <a:ea typeface="Arial"/>
              </a:rPr>
              <a:t>Unless provided in the caption above, the following copyright applies to the content of this slide: © The Author(s) 2019. Published by Oxford University Press on behalf of the European Society of Cardiology.This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marL="0" lvl="0" indent="0" algn="r" eaLnBrk="1" hangingPunct="1"/>
            <a:fld id="{ED66BE1C-F95A-476E-9E81-926C9F29F01D}" type="slidenum">
              <a:rPr lang="en-US" altLang="en-US" sz="1200"/>
              <a:t>46</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a:ea typeface="Arial"/>
              </a:rPr>
              <a:t>Figure 7 </a:t>
            </a:r>
            <a:r>
              <a:rPr lang="en-US" altLang="en-US">
                <a:latin typeface="Arial"/>
                <a:ea typeface="Arial"/>
              </a:rPr>
              <a:t>Number needed to treat for benefit or harm for double vs. triple antithrombotic therapy according to risk of major bleeding and myocardial infarction. At each risk (%) ranging from 1% to 10% for both major bleeding and myocardial infarction, the difference between NNTB and NNTH was calculated. Red indicates that the net benefit of double vs. triple antithrombotic therapy is in favour of bleeding (NNTB &lt; NNTH, thus reduction of bleeding is higher than the risk of myocardial infarction) and its intensity refers to greater (dark red) or lower (light red/pink) benefit (with the cut-off range selected arbitrarily to be −100 to 100), while blue indicates a net ischaemic harm (NNTB &gt; NNTH, thus the reduction of bleeding is lower than the risk of myocardial infarction) and its intensity refers to greater (dark blue) or lower (light blue) harm (with the cut-off range selected arbitrarily to be −100 to 100). Orange indicates a neutral effect (NNTB = NNTH; we arbitrarily selected a range from −10 to 10 to consider the effect as neutral).
</a:t>
            </a:r>
          </a:p>
          <a:p>
            <a:pPr marL="0" lvl="0" indent="0"/>
            <a:r>
              <a:rPr lang="en-US" altLang="en-US">
                <a:latin typeface="Arial"/>
                <a:ea typeface="Arial"/>
              </a:rPr>
              <a:t>Unless provided in the caption above, the following copyright applies to the content of this slide: © The Author(s) 2019. Published by Oxford University Press on behalf of the European Society of Cardiology.This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marL="0" marR="0" lvl="0" indent="0" algn="r" defTabSz="914400" rtl="0" eaLnBrk="1" fontAlgn="base" latinLnBrk="0" hangingPunct="1">
              <a:lnSpc>
                <a:spcPct val="100000"/>
              </a:lnSpc>
              <a:spcBef>
                <a:spcPct val="0"/>
              </a:spcBef>
              <a:spcAft>
                <a:spcPct val="0"/>
              </a:spcAft>
              <a:buClrTx/>
              <a:buSzTx/>
              <a:buFontTx/>
              <a:buNone/>
              <a:tabLst/>
              <a:defRPr/>
            </a:pPr>
            <a:fld id="{01F35A7D-2382-4A4D-8EDF-5E609C5A9C59}" type="slidenum">
              <a:rPr kumimoji="0" lang="en-US" altLang="en-US" sz="1200" b="0" i="0" u="none" strike="noStrike" kern="0" cap="none" spc="0" normalizeH="0" baseline="0" noProof="0">
                <a:ln>
                  <a:noFill/>
                </a:ln>
                <a:solidFill>
                  <a:srgbClr val="000000"/>
                </a:solidFill>
                <a:effectLst/>
                <a:uLnTx/>
                <a:uFillTx/>
                <a:latin typeface="Arial"/>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0" cap="none" spc="0" normalizeH="0" baseline="0" noProof="0">
              <a:ln>
                <a:noFill/>
              </a:ln>
              <a:solidFill>
                <a:srgbClr val="000000"/>
              </a:solidFill>
              <a:effectLst/>
              <a:uLnTx/>
              <a:uFillTx/>
              <a:latin typeface="Arial"/>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143000" y="685800"/>
            <a:ext cx="4572000" cy="3429000"/>
          </a:xfrm>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58E3CD56-3794-4470-B4A5-EDA2866554D9}" type="slidenum">
              <a:rPr lang="he-IL" smtClean="0"/>
              <a:t>2</a:t>
            </a:fld>
            <a:endParaRPr lang="he-IL"/>
          </a:p>
        </p:txBody>
      </p:sp>
    </p:spTree>
    <p:extLst>
      <p:ext uri="{BB962C8B-B14F-4D97-AF65-F5344CB8AC3E}">
        <p14:creationId xmlns:p14="http://schemas.microsoft.com/office/powerpoint/2010/main" val="3338778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143000" y="685800"/>
            <a:ext cx="4572000" cy="3429000"/>
          </a:xfrm>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58E3CD56-3794-4470-B4A5-EDA2866554D9}" type="slidenum">
              <a:rPr lang="he-IL" smtClean="0"/>
              <a:t>3</a:t>
            </a:fld>
            <a:endParaRPr lang="he-IL"/>
          </a:p>
        </p:txBody>
      </p:sp>
    </p:spTree>
    <p:extLst>
      <p:ext uri="{BB962C8B-B14F-4D97-AF65-F5344CB8AC3E}">
        <p14:creationId xmlns:p14="http://schemas.microsoft.com/office/powerpoint/2010/main" val="1996746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143000" y="685800"/>
            <a:ext cx="4572000" cy="3429000"/>
          </a:xfrm>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58E3CD56-3794-4470-B4A5-EDA2866554D9}" type="slidenum">
              <a:rPr lang="he-IL" smtClean="0"/>
              <a:t>4</a:t>
            </a:fld>
            <a:endParaRPr lang="he-IL"/>
          </a:p>
        </p:txBody>
      </p:sp>
    </p:spTree>
    <p:extLst>
      <p:ext uri="{BB962C8B-B14F-4D97-AF65-F5344CB8AC3E}">
        <p14:creationId xmlns:p14="http://schemas.microsoft.com/office/powerpoint/2010/main" val="3248333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143000" y="685800"/>
            <a:ext cx="4572000" cy="3429000"/>
          </a:xfrm>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58E3CD56-3794-4470-B4A5-EDA2866554D9}" type="slidenum">
              <a:rPr lang="he-IL" smtClean="0"/>
              <a:t>5</a:t>
            </a:fld>
            <a:endParaRPr lang="he-IL"/>
          </a:p>
        </p:txBody>
      </p:sp>
    </p:spTree>
    <p:extLst>
      <p:ext uri="{BB962C8B-B14F-4D97-AF65-F5344CB8AC3E}">
        <p14:creationId xmlns:p14="http://schemas.microsoft.com/office/powerpoint/2010/main" val="318263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143000" y="685800"/>
            <a:ext cx="4572000" cy="3429000"/>
          </a:xfrm>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0C67B25B-AFEA-494A-AFA2-D9CCEDC042B3}" type="slidenum">
              <a:rPr lang="en-US" smtClean="0"/>
              <a:t>7</a:t>
            </a:fld>
            <a:endParaRPr lang="en-US" dirty="0"/>
          </a:p>
        </p:txBody>
      </p:sp>
    </p:spTree>
    <p:extLst>
      <p:ext uri="{BB962C8B-B14F-4D97-AF65-F5344CB8AC3E}">
        <p14:creationId xmlns:p14="http://schemas.microsoft.com/office/powerpoint/2010/main" val="4015839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a:ea typeface="Arial"/>
              </a:rPr>
              <a:t>Figure 1 </a:t>
            </a:r>
            <a:r>
              <a:rPr lang="en-US" altLang="en-US">
                <a:latin typeface="Arial"/>
                <a:ea typeface="Arial"/>
              </a:rPr>
              <a:t>Main bleeding endpoints in double vs. triple antithrombotic therapy. (A) ISTH Major or clinically relevant non-major bleeding; (B) ISTH major bleeding; (C) clinically relevant non-major bleeding; (D) intracranial haemorrhage. Random-effects risk ratios and 95% confidence intervals for main bleeding endpoints. CRNMB, clinically relevant non-major bleeding; DAT, double antithrombotic therapy; ISTH, International Society on Thrombosis and Haemostasis; M–H, Mantel–Haenszel; PCI, percutaneous coronary intervention; TAT, triple antithrombotic therapy. Note: PIONEER AF-PCI provided individual endpoints of ISTH major and CRNMB but not the composite that was derived by the sum of these two. Re-DUAL PCI did not provide CRNMB that was derived by subtracting ISTH major by the composite.
</a:t>
            </a:r>
          </a:p>
          <a:p>
            <a:pPr marL="0" lvl="0" indent="0"/>
            <a:r>
              <a:rPr lang="en-US" altLang="en-US">
                <a:latin typeface="Arial"/>
                <a:ea typeface="Arial"/>
              </a:rPr>
              <a:t>Unless provided in the caption above, the following copyright applies to the content of this slide: © The Author(s) 2019. Published by Oxford University Press on behalf of the European Society of Cardiology.This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marL="0" marR="0" lvl="0" indent="0" algn="r" defTabSz="914400" rtl="0" eaLnBrk="1" fontAlgn="base" latinLnBrk="0" hangingPunct="1">
              <a:lnSpc>
                <a:spcPct val="100000"/>
              </a:lnSpc>
              <a:spcBef>
                <a:spcPct val="0"/>
              </a:spcBef>
              <a:spcAft>
                <a:spcPct val="0"/>
              </a:spcAft>
              <a:buClrTx/>
              <a:buSzTx/>
              <a:buFontTx/>
              <a:buNone/>
              <a:tabLst/>
              <a:defRPr/>
            </a:pPr>
            <a:fld id="{FD4DF767-A913-44DA-9C4B-C89FEFB35412}" type="slidenum">
              <a:rPr kumimoji="0" lang="en-US" altLang="en-US" sz="1200" b="0" i="0" u="none" strike="noStrike" kern="0" cap="none" spc="0" normalizeH="0" baseline="0" noProof="0">
                <a:ln>
                  <a:noFill/>
                </a:ln>
                <a:solidFill>
                  <a:srgbClr val="000000"/>
                </a:solidFill>
                <a:effectLst/>
                <a:uLnTx/>
                <a:uFillTx/>
                <a:latin typeface="Arial"/>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0" cap="none" spc="0" normalizeH="0" baseline="0" noProof="0">
              <a:ln>
                <a:noFill/>
              </a:ln>
              <a:solidFill>
                <a:srgbClr val="000000"/>
              </a:solidFill>
              <a:effectLst/>
              <a:uLnTx/>
              <a:uFillTx/>
              <a:latin typeface="Arial"/>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a:ea typeface="Arial"/>
              </a:rPr>
              <a:t>Figure 2 </a:t>
            </a:r>
            <a:r>
              <a:rPr lang="en-US" altLang="en-US">
                <a:latin typeface="Arial"/>
                <a:ea typeface="Arial"/>
              </a:rPr>
              <a:t>Main bleeding endpoints in non-vitamin K antagonist oral anticoagulant-based double antithrombotic therapy vs. vitamin K antagonist-based triple antithrombotic therapy. (A) ISTH Major or clinically relevant non-major bleeding; (B) ISTH major bleeding; (C) clinically relevant non-major bleeding; (D) intracranial haemorrhage. Random-effects risk ratios and 95% confidence intervals for main bleeding endpoints. DAT, double antithrombotic therapy; ISTH, International Society on Thrombosis and Haemostasis; M–H, Mantel–Haenszel; NOAC, non-vitamin K antagonist oral anticoagulant; PCI, percutaneous coronary intervention; TAT, triple antithrombotic therapy; VKA, vitamin K antagonist.
</a:t>
            </a:r>
          </a:p>
          <a:p>
            <a:pPr marL="0" lvl="0" indent="0"/>
            <a:r>
              <a:rPr lang="en-US" altLang="en-US">
                <a:latin typeface="Arial"/>
                <a:ea typeface="Arial"/>
              </a:rPr>
              <a:t>Unless provided in the caption above, the following copyright applies to the content of this slide: © The Author(s) 2019. Published by Oxford University Press on behalf of the European Society of Cardiology.This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marL="0" marR="0" lvl="0" indent="0" algn="r" defTabSz="914400" rtl="0" eaLnBrk="1" fontAlgn="base" latinLnBrk="0" hangingPunct="1">
              <a:lnSpc>
                <a:spcPct val="100000"/>
              </a:lnSpc>
              <a:spcBef>
                <a:spcPct val="0"/>
              </a:spcBef>
              <a:spcAft>
                <a:spcPct val="0"/>
              </a:spcAft>
              <a:buClrTx/>
              <a:buSzTx/>
              <a:buFontTx/>
              <a:buNone/>
              <a:tabLst/>
              <a:defRPr/>
            </a:pPr>
            <a:fld id="{314BA50D-DD87-4DF1-BF09-E5AC23E0703E}" type="slidenum">
              <a:rPr kumimoji="0" lang="en-US" altLang="en-US" sz="1200" b="0" i="0" u="none" strike="noStrike" kern="0" cap="none" spc="0" normalizeH="0" baseline="0" noProof="0">
                <a:ln>
                  <a:noFill/>
                </a:ln>
                <a:solidFill>
                  <a:srgbClr val="000000"/>
                </a:solidFill>
                <a:effectLst/>
                <a:uLnTx/>
                <a:uFillTx/>
                <a:latin typeface="Arial"/>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0" cap="none" spc="0" normalizeH="0" baseline="0" noProof="0">
              <a:ln>
                <a:noFill/>
              </a:ln>
              <a:solidFill>
                <a:srgbClr val="000000"/>
              </a:solidFill>
              <a:effectLst/>
              <a:uLnTx/>
              <a:uFillTx/>
              <a:latin typeface="Arial"/>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a:ea typeface="Arial"/>
              </a:rPr>
              <a:t>Figure 3 </a:t>
            </a:r>
            <a:r>
              <a:rPr lang="en-US" altLang="en-US">
                <a:latin typeface="Arial"/>
                <a:ea typeface="Arial"/>
              </a:rPr>
              <a:t>Death and major adverse cardiovascular events in double vs. triple antithrombotic therapy. Random-effects risk ratios and 95% confidence intervals for all-cause death (A), cardiovascular death (B), and major adverse cardiovascular events (C). Abbreviations as Figure1.
</a:t>
            </a:r>
          </a:p>
          <a:p>
            <a:pPr marL="0" lvl="0" indent="0"/>
            <a:r>
              <a:rPr lang="en-US" altLang="en-US">
                <a:latin typeface="Arial"/>
                <a:ea typeface="Arial"/>
              </a:rPr>
              <a:t>Unless provided in the caption above, the following copyright applies to the content of this slide: © The Author(s) 2019. Published by Oxford University Press on behalf of the European Society of Cardiology.This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marL="0" lvl="0" indent="0" algn="r" eaLnBrk="1" hangingPunct="1"/>
            <a:fld id="{30EFCC77-7CF0-4202-B55A-45B3BF77077C}" type="slidenum">
              <a:rPr lang="en-US" altLang="en-US" sz="1200"/>
              <a:t>42</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9"/>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16CDE02B-530E-48DC-A496-A753C95FD410}" type="datetime8">
              <a:rPr lang="he-IL" smtClean="0"/>
              <a:t>29 נובמבר 19</a:t>
            </a:fld>
            <a:endParaRPr lang="he-IL"/>
          </a:p>
        </p:txBody>
      </p:sp>
      <p:sp>
        <p:nvSpPr>
          <p:cNvPr id="5" name="מציין מיקום של כותרת תחתונה 4"/>
          <p:cNvSpPr>
            <a:spLocks noGrp="1"/>
          </p:cNvSpPr>
          <p:nvPr>
            <p:ph type="ftr" sz="quarter" idx="11"/>
          </p:nvPr>
        </p:nvSpPr>
        <p:spPr/>
        <p:txBody>
          <a:bodyPr/>
          <a:lstStyle/>
          <a:p>
            <a:r>
              <a:rPr lang="en-US"/>
              <a:t>Moti Haim, MD</a:t>
            </a:r>
            <a:endParaRPr lang="he-IL"/>
          </a:p>
        </p:txBody>
      </p:sp>
      <p:sp>
        <p:nvSpPr>
          <p:cNvPr id="6" name="מציין מיקום של מספר שקופית 5"/>
          <p:cNvSpPr>
            <a:spLocks noGrp="1"/>
          </p:cNvSpPr>
          <p:nvPr>
            <p:ph type="sldNum" sz="quarter" idx="12"/>
          </p:nvPr>
        </p:nvSpPr>
        <p:spPr/>
        <p:txBody>
          <a:bodyPr/>
          <a:lstStyle/>
          <a:p>
            <a:fld id="{22EA796C-34B8-4E65-A7AF-28425DEB5263}" type="slidenum">
              <a:rPr lang="he-IL" smtClean="0"/>
              <a:t>‹#›</a:t>
            </a:fld>
            <a:endParaRPr lang="he-IL"/>
          </a:p>
        </p:txBody>
      </p:sp>
    </p:spTree>
    <p:extLst>
      <p:ext uri="{BB962C8B-B14F-4D97-AF65-F5344CB8AC3E}">
        <p14:creationId xmlns:p14="http://schemas.microsoft.com/office/powerpoint/2010/main" val="1684326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87650B7C-98D9-4EFB-8917-6CE694966B41}" type="datetime8">
              <a:rPr lang="he-IL" smtClean="0"/>
              <a:t>29 נובמבר 19</a:t>
            </a:fld>
            <a:endParaRPr lang="he-IL"/>
          </a:p>
        </p:txBody>
      </p:sp>
      <p:sp>
        <p:nvSpPr>
          <p:cNvPr id="5" name="מציין מיקום של כותרת תחתונה 4"/>
          <p:cNvSpPr>
            <a:spLocks noGrp="1"/>
          </p:cNvSpPr>
          <p:nvPr>
            <p:ph type="ftr" sz="quarter" idx="11"/>
          </p:nvPr>
        </p:nvSpPr>
        <p:spPr/>
        <p:txBody>
          <a:bodyPr/>
          <a:lstStyle/>
          <a:p>
            <a:r>
              <a:rPr lang="en-US"/>
              <a:t>Moti Haim, MD</a:t>
            </a:r>
            <a:endParaRPr lang="he-IL"/>
          </a:p>
        </p:txBody>
      </p:sp>
      <p:sp>
        <p:nvSpPr>
          <p:cNvPr id="6" name="מציין מיקום של מספר שקופית 5"/>
          <p:cNvSpPr>
            <a:spLocks noGrp="1"/>
          </p:cNvSpPr>
          <p:nvPr>
            <p:ph type="sldNum" sz="quarter" idx="12"/>
          </p:nvPr>
        </p:nvSpPr>
        <p:spPr/>
        <p:txBody>
          <a:bodyPr/>
          <a:lstStyle/>
          <a:p>
            <a:fld id="{22EA796C-34B8-4E65-A7AF-28425DEB5263}" type="slidenum">
              <a:rPr lang="he-IL" smtClean="0"/>
              <a:t>‹#›</a:t>
            </a:fld>
            <a:endParaRPr lang="he-IL"/>
          </a:p>
        </p:txBody>
      </p:sp>
    </p:spTree>
    <p:extLst>
      <p:ext uri="{BB962C8B-B14F-4D97-AF65-F5344CB8AC3E}">
        <p14:creationId xmlns:p14="http://schemas.microsoft.com/office/powerpoint/2010/main" val="624150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42"/>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42"/>
            <a:ext cx="6019800" cy="5851525"/>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F2C16E27-B3B3-4E59-8306-41E8B7AAC014}" type="datetime8">
              <a:rPr lang="he-IL" smtClean="0"/>
              <a:t>29 נובמבר 19</a:t>
            </a:fld>
            <a:endParaRPr lang="he-IL"/>
          </a:p>
        </p:txBody>
      </p:sp>
      <p:sp>
        <p:nvSpPr>
          <p:cNvPr id="5" name="מציין מיקום של כותרת תחתונה 4"/>
          <p:cNvSpPr>
            <a:spLocks noGrp="1"/>
          </p:cNvSpPr>
          <p:nvPr>
            <p:ph type="ftr" sz="quarter" idx="11"/>
          </p:nvPr>
        </p:nvSpPr>
        <p:spPr/>
        <p:txBody>
          <a:bodyPr/>
          <a:lstStyle/>
          <a:p>
            <a:r>
              <a:rPr lang="en-US"/>
              <a:t>Moti Haim, MD</a:t>
            </a:r>
            <a:endParaRPr lang="he-IL"/>
          </a:p>
        </p:txBody>
      </p:sp>
      <p:sp>
        <p:nvSpPr>
          <p:cNvPr id="6" name="מציין מיקום של מספר שקופית 5"/>
          <p:cNvSpPr>
            <a:spLocks noGrp="1"/>
          </p:cNvSpPr>
          <p:nvPr>
            <p:ph type="sldNum" sz="quarter" idx="12"/>
          </p:nvPr>
        </p:nvSpPr>
        <p:spPr/>
        <p:txBody>
          <a:bodyPr/>
          <a:lstStyle/>
          <a:p>
            <a:fld id="{22EA796C-34B8-4E65-A7AF-28425DEB5263}" type="slidenum">
              <a:rPr lang="he-IL" smtClean="0"/>
              <a:t>‹#›</a:t>
            </a:fld>
            <a:endParaRPr lang="he-IL"/>
          </a:p>
        </p:txBody>
      </p:sp>
    </p:spTree>
    <p:extLst>
      <p:ext uri="{BB962C8B-B14F-4D97-AF65-F5344CB8AC3E}">
        <p14:creationId xmlns:p14="http://schemas.microsoft.com/office/powerpoint/2010/main" val="3725770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DE04-88AA-40E6-B643-4343D64C8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984B87-C05D-46A1-8057-50F81D3761DA}"/>
              </a:ext>
            </a:extLst>
          </p:cNvPr>
          <p:cNvSpPr>
            <a:spLocks noGrp="1"/>
          </p:cNvSpPr>
          <p:nvPr>
            <p:ph type="dt" sz="half" idx="10"/>
          </p:nvPr>
        </p:nvSpPr>
        <p:spPr/>
        <p:txBody>
          <a:bodyPr/>
          <a:lstStyle/>
          <a:p>
            <a:fld id="{84DEC68A-3477-4882-BA00-8E60A6DB563C}" type="datetimeFigureOut">
              <a:rPr lang="en-US" smtClean="0"/>
              <a:t>11/29/2019</a:t>
            </a:fld>
            <a:endParaRPr lang="en-US"/>
          </a:p>
        </p:txBody>
      </p:sp>
      <p:sp>
        <p:nvSpPr>
          <p:cNvPr id="4" name="Footer Placeholder 3">
            <a:extLst>
              <a:ext uri="{FF2B5EF4-FFF2-40B4-BE49-F238E27FC236}">
                <a16:creationId xmlns:a16="http://schemas.microsoft.com/office/drawing/2014/main" id="{B96A8775-BDAF-4405-BDDA-BF738DB8AF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D6A6B0-51F4-4B02-B3F8-5983EC497D05}"/>
              </a:ext>
            </a:extLst>
          </p:cNvPr>
          <p:cNvSpPr>
            <a:spLocks noGrp="1"/>
          </p:cNvSpPr>
          <p:nvPr>
            <p:ph type="sldNum" sz="quarter" idx="12"/>
          </p:nvPr>
        </p:nvSpPr>
        <p:spPr/>
        <p:txBody>
          <a:bodyPr/>
          <a:lstStyle/>
          <a:p>
            <a:fld id="{5E507842-2256-4EA4-B6BF-E5119F505A59}" type="slidenum">
              <a:rPr lang="en-US" smtClean="0"/>
              <a:t>‹#›</a:t>
            </a:fld>
            <a:endParaRPr lang="en-US"/>
          </a:p>
        </p:txBody>
      </p:sp>
    </p:spTree>
    <p:extLst>
      <p:ext uri="{BB962C8B-B14F-4D97-AF65-F5344CB8AC3E}">
        <p14:creationId xmlns:p14="http://schemas.microsoft.com/office/powerpoint/2010/main" val="1956271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42FA26-C1EE-4662-A4D1-6B783A28BBB4}" type="datetimeFigureOut">
              <a:rPr lang="en-US" smtClean="0"/>
              <a:t>11/29/2019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AAC44E-C8A3-4046-A8AE-CD2DFE6CD89A}" type="slidenum">
              <a:rPr lang="en-US" smtClean="0"/>
              <a:t>‹#›</a:t>
            </a:fld>
            <a:endParaRPr lang="en-US"/>
          </a:p>
        </p:txBody>
      </p:sp>
    </p:spTree>
    <p:extLst>
      <p:ext uri="{BB962C8B-B14F-4D97-AF65-F5344CB8AC3E}">
        <p14:creationId xmlns:p14="http://schemas.microsoft.com/office/powerpoint/2010/main" val="2642390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998003-1E31-4241-866C-75C5B9575ADD}"/>
              </a:ext>
            </a:extLst>
          </p:cNvPr>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altLang="en-US"/>
              <a:t>Click to edit Master title style</a:t>
            </a:r>
          </a:p>
        </p:txBody>
      </p:sp>
      <p:sp>
        <p:nvSpPr>
          <p:cNvPr id="2054" name="Footer Placeholder 3">
            <a:extLst>
              <a:ext uri="{FF2B5EF4-FFF2-40B4-BE49-F238E27FC236}">
                <a16:creationId xmlns:a16="http://schemas.microsoft.com/office/drawing/2014/main" id="{C6460008-2D95-48E7-AC1C-DA06D43C99CA}"/>
              </a:ext>
            </a:extLst>
          </p:cNvPr>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anose="020B0604020202020204" pitchFamily="34" charset="0"/>
              <a:ea typeface="ＭＳ Ｐゴシック" pitchFamily="34" charset="-128"/>
              <a:cs typeface="+mn-cs"/>
            </a:endParaRPr>
          </a:p>
        </p:txBody>
      </p:sp>
    </p:spTree>
    <p:extLst>
      <p:ext uri="{BB962C8B-B14F-4D97-AF65-F5344CB8AC3E}">
        <p14:creationId xmlns:p14="http://schemas.microsoft.com/office/powerpoint/2010/main" val="18923770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BA36DC07-1CA9-4246-AFE1-41D80D4E8BD0}" type="datetime8">
              <a:rPr lang="he-IL" smtClean="0"/>
              <a:t>29 נובמבר 19</a:t>
            </a:fld>
            <a:endParaRPr lang="he-IL"/>
          </a:p>
        </p:txBody>
      </p:sp>
      <p:sp>
        <p:nvSpPr>
          <p:cNvPr id="5" name="מציין מיקום של כותרת תחתונה 4"/>
          <p:cNvSpPr>
            <a:spLocks noGrp="1"/>
          </p:cNvSpPr>
          <p:nvPr>
            <p:ph type="ftr" sz="quarter" idx="11"/>
          </p:nvPr>
        </p:nvSpPr>
        <p:spPr/>
        <p:txBody>
          <a:bodyPr/>
          <a:lstStyle/>
          <a:p>
            <a:r>
              <a:rPr lang="en-US"/>
              <a:t>Moti Haim, MD</a:t>
            </a:r>
            <a:endParaRPr lang="he-IL"/>
          </a:p>
        </p:txBody>
      </p:sp>
      <p:sp>
        <p:nvSpPr>
          <p:cNvPr id="6" name="מציין מיקום של מספר שקופית 5"/>
          <p:cNvSpPr>
            <a:spLocks noGrp="1"/>
          </p:cNvSpPr>
          <p:nvPr>
            <p:ph type="sldNum" sz="quarter" idx="12"/>
          </p:nvPr>
        </p:nvSpPr>
        <p:spPr/>
        <p:txBody>
          <a:bodyPr/>
          <a:lstStyle/>
          <a:p>
            <a:fld id="{22EA796C-34B8-4E65-A7AF-28425DEB5263}" type="slidenum">
              <a:rPr lang="he-IL" smtClean="0"/>
              <a:t>‹#›</a:t>
            </a:fld>
            <a:endParaRPr lang="he-IL"/>
          </a:p>
        </p:txBody>
      </p:sp>
    </p:spTree>
    <p:extLst>
      <p:ext uri="{BB962C8B-B14F-4D97-AF65-F5344CB8AC3E}">
        <p14:creationId xmlns:p14="http://schemas.microsoft.com/office/powerpoint/2010/main" val="4250106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4"/>
            <a:ext cx="7772400" cy="1362075"/>
          </a:xfrm>
        </p:spPr>
        <p:txBody>
          <a:bodyPr anchor="t"/>
          <a:lstStyle>
            <a:lvl1pPr algn="r">
              <a:defRPr sz="3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he-IL"/>
              <a:t>ערוך סגנונות טקסט של תבנית בסיס</a:t>
            </a:r>
          </a:p>
        </p:txBody>
      </p:sp>
      <p:sp>
        <p:nvSpPr>
          <p:cNvPr id="4" name="מציין מיקום של תאריך 3"/>
          <p:cNvSpPr>
            <a:spLocks noGrp="1"/>
          </p:cNvSpPr>
          <p:nvPr>
            <p:ph type="dt" sz="half" idx="10"/>
          </p:nvPr>
        </p:nvSpPr>
        <p:spPr/>
        <p:txBody>
          <a:bodyPr/>
          <a:lstStyle/>
          <a:p>
            <a:fld id="{3EBFE801-DF05-4D77-8CC1-F8D3F755B0B4}" type="datetime8">
              <a:rPr lang="he-IL" smtClean="0"/>
              <a:t>29 נובמבר 19</a:t>
            </a:fld>
            <a:endParaRPr lang="he-IL"/>
          </a:p>
        </p:txBody>
      </p:sp>
      <p:sp>
        <p:nvSpPr>
          <p:cNvPr id="5" name="מציין מיקום של כותרת תחתונה 4"/>
          <p:cNvSpPr>
            <a:spLocks noGrp="1"/>
          </p:cNvSpPr>
          <p:nvPr>
            <p:ph type="ftr" sz="quarter" idx="11"/>
          </p:nvPr>
        </p:nvSpPr>
        <p:spPr/>
        <p:txBody>
          <a:bodyPr/>
          <a:lstStyle/>
          <a:p>
            <a:r>
              <a:rPr lang="en-US"/>
              <a:t>Moti Haim, MD</a:t>
            </a:r>
            <a:endParaRPr lang="he-IL"/>
          </a:p>
        </p:txBody>
      </p:sp>
      <p:sp>
        <p:nvSpPr>
          <p:cNvPr id="6" name="מציין מיקום של מספר שקופית 5"/>
          <p:cNvSpPr>
            <a:spLocks noGrp="1"/>
          </p:cNvSpPr>
          <p:nvPr>
            <p:ph type="sldNum" sz="quarter" idx="12"/>
          </p:nvPr>
        </p:nvSpPr>
        <p:spPr/>
        <p:txBody>
          <a:bodyPr/>
          <a:lstStyle/>
          <a:p>
            <a:fld id="{22EA796C-34B8-4E65-A7AF-28425DEB5263}" type="slidenum">
              <a:rPr lang="he-IL" smtClean="0"/>
              <a:t>‹#›</a:t>
            </a:fld>
            <a:endParaRPr lang="he-IL"/>
          </a:p>
        </p:txBody>
      </p:sp>
    </p:spTree>
    <p:extLst>
      <p:ext uri="{BB962C8B-B14F-4D97-AF65-F5344CB8AC3E}">
        <p14:creationId xmlns:p14="http://schemas.microsoft.com/office/powerpoint/2010/main" val="1434902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EA56D8A7-F144-4AB2-AD3D-9F0051DC54F8}" type="datetime8">
              <a:rPr lang="he-IL" smtClean="0"/>
              <a:t>29 נובמבר 19</a:t>
            </a:fld>
            <a:endParaRPr lang="he-IL"/>
          </a:p>
        </p:txBody>
      </p:sp>
      <p:sp>
        <p:nvSpPr>
          <p:cNvPr id="6" name="מציין מיקום של כותרת תחתונה 5"/>
          <p:cNvSpPr>
            <a:spLocks noGrp="1"/>
          </p:cNvSpPr>
          <p:nvPr>
            <p:ph type="ftr" sz="quarter" idx="11"/>
          </p:nvPr>
        </p:nvSpPr>
        <p:spPr/>
        <p:txBody>
          <a:bodyPr/>
          <a:lstStyle/>
          <a:p>
            <a:r>
              <a:rPr lang="en-US"/>
              <a:t>Moti Haim, MD</a:t>
            </a:r>
            <a:endParaRPr lang="he-IL"/>
          </a:p>
        </p:txBody>
      </p:sp>
      <p:sp>
        <p:nvSpPr>
          <p:cNvPr id="7" name="מציין מיקום של מספר שקופית 6"/>
          <p:cNvSpPr>
            <a:spLocks noGrp="1"/>
          </p:cNvSpPr>
          <p:nvPr>
            <p:ph type="sldNum" sz="quarter" idx="12"/>
          </p:nvPr>
        </p:nvSpPr>
        <p:spPr/>
        <p:txBody>
          <a:bodyPr/>
          <a:lstStyle/>
          <a:p>
            <a:fld id="{22EA796C-34B8-4E65-A7AF-28425DEB5263}" type="slidenum">
              <a:rPr lang="he-IL" smtClean="0"/>
              <a:t>‹#›</a:t>
            </a:fld>
            <a:endParaRPr lang="he-IL"/>
          </a:p>
        </p:txBody>
      </p:sp>
    </p:spTree>
    <p:extLst>
      <p:ext uri="{BB962C8B-B14F-4D97-AF65-F5344CB8AC3E}">
        <p14:creationId xmlns:p14="http://schemas.microsoft.com/office/powerpoint/2010/main" val="2017853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ערוך סגנונות טקסט של תבנית בסיס</a:t>
            </a:r>
          </a:p>
        </p:txBody>
      </p:sp>
      <p:sp>
        <p:nvSpPr>
          <p:cNvPr id="6" name="מציין מיקום תוכן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85E6A9FE-CA94-42C0-A24E-FD7848BBED9C}" type="datetime8">
              <a:rPr lang="he-IL" smtClean="0"/>
              <a:t>29 נובמבר 19</a:t>
            </a:fld>
            <a:endParaRPr lang="he-IL"/>
          </a:p>
        </p:txBody>
      </p:sp>
      <p:sp>
        <p:nvSpPr>
          <p:cNvPr id="8" name="מציין מיקום של כותרת תחתונה 7"/>
          <p:cNvSpPr>
            <a:spLocks noGrp="1"/>
          </p:cNvSpPr>
          <p:nvPr>
            <p:ph type="ftr" sz="quarter" idx="11"/>
          </p:nvPr>
        </p:nvSpPr>
        <p:spPr/>
        <p:txBody>
          <a:bodyPr/>
          <a:lstStyle/>
          <a:p>
            <a:r>
              <a:rPr lang="en-US"/>
              <a:t>Moti Haim, MD</a:t>
            </a:r>
            <a:endParaRPr lang="he-IL"/>
          </a:p>
        </p:txBody>
      </p:sp>
      <p:sp>
        <p:nvSpPr>
          <p:cNvPr id="9" name="מציין מיקום של מספר שקופית 8"/>
          <p:cNvSpPr>
            <a:spLocks noGrp="1"/>
          </p:cNvSpPr>
          <p:nvPr>
            <p:ph type="sldNum" sz="quarter" idx="12"/>
          </p:nvPr>
        </p:nvSpPr>
        <p:spPr/>
        <p:txBody>
          <a:bodyPr/>
          <a:lstStyle/>
          <a:p>
            <a:fld id="{22EA796C-34B8-4E65-A7AF-28425DEB5263}" type="slidenum">
              <a:rPr lang="he-IL" smtClean="0"/>
              <a:t>‹#›</a:t>
            </a:fld>
            <a:endParaRPr lang="he-IL"/>
          </a:p>
        </p:txBody>
      </p:sp>
    </p:spTree>
    <p:extLst>
      <p:ext uri="{BB962C8B-B14F-4D97-AF65-F5344CB8AC3E}">
        <p14:creationId xmlns:p14="http://schemas.microsoft.com/office/powerpoint/2010/main" val="3893087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56E91A34-D963-40DC-AD3B-026472EB4476}" type="datetime8">
              <a:rPr lang="he-IL" smtClean="0"/>
              <a:t>29 נובמבר 19</a:t>
            </a:fld>
            <a:endParaRPr lang="he-IL"/>
          </a:p>
        </p:txBody>
      </p:sp>
      <p:sp>
        <p:nvSpPr>
          <p:cNvPr id="4" name="מציין מיקום של כותרת תחתונה 3"/>
          <p:cNvSpPr>
            <a:spLocks noGrp="1"/>
          </p:cNvSpPr>
          <p:nvPr>
            <p:ph type="ftr" sz="quarter" idx="11"/>
          </p:nvPr>
        </p:nvSpPr>
        <p:spPr/>
        <p:txBody>
          <a:bodyPr/>
          <a:lstStyle/>
          <a:p>
            <a:r>
              <a:rPr lang="en-US"/>
              <a:t>Moti Haim, MD</a:t>
            </a:r>
            <a:endParaRPr lang="he-IL"/>
          </a:p>
        </p:txBody>
      </p:sp>
      <p:sp>
        <p:nvSpPr>
          <p:cNvPr id="5" name="מציין מיקום של מספר שקופית 4"/>
          <p:cNvSpPr>
            <a:spLocks noGrp="1"/>
          </p:cNvSpPr>
          <p:nvPr>
            <p:ph type="sldNum" sz="quarter" idx="12"/>
          </p:nvPr>
        </p:nvSpPr>
        <p:spPr/>
        <p:txBody>
          <a:bodyPr/>
          <a:lstStyle/>
          <a:p>
            <a:fld id="{22EA796C-34B8-4E65-A7AF-28425DEB5263}" type="slidenum">
              <a:rPr lang="he-IL" smtClean="0"/>
              <a:t>‹#›</a:t>
            </a:fld>
            <a:endParaRPr lang="he-IL"/>
          </a:p>
        </p:txBody>
      </p:sp>
    </p:spTree>
    <p:extLst>
      <p:ext uri="{BB962C8B-B14F-4D97-AF65-F5344CB8AC3E}">
        <p14:creationId xmlns:p14="http://schemas.microsoft.com/office/powerpoint/2010/main" val="1172498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F479DF5C-A02B-477E-B370-8CA96A0AE3E8}" type="datetime8">
              <a:rPr lang="he-IL" smtClean="0"/>
              <a:t>29 נובמבר 19</a:t>
            </a:fld>
            <a:endParaRPr lang="he-IL"/>
          </a:p>
        </p:txBody>
      </p:sp>
      <p:sp>
        <p:nvSpPr>
          <p:cNvPr id="3" name="מציין מיקום של כותרת תחתונה 2"/>
          <p:cNvSpPr>
            <a:spLocks noGrp="1"/>
          </p:cNvSpPr>
          <p:nvPr>
            <p:ph type="ftr" sz="quarter" idx="11"/>
          </p:nvPr>
        </p:nvSpPr>
        <p:spPr/>
        <p:txBody>
          <a:bodyPr/>
          <a:lstStyle/>
          <a:p>
            <a:r>
              <a:rPr lang="en-US"/>
              <a:t>Moti Haim, MD</a:t>
            </a:r>
            <a:endParaRPr lang="he-IL"/>
          </a:p>
        </p:txBody>
      </p:sp>
      <p:sp>
        <p:nvSpPr>
          <p:cNvPr id="4" name="מציין מיקום של מספר שקופית 3"/>
          <p:cNvSpPr>
            <a:spLocks noGrp="1"/>
          </p:cNvSpPr>
          <p:nvPr>
            <p:ph type="sldNum" sz="quarter" idx="12"/>
          </p:nvPr>
        </p:nvSpPr>
        <p:spPr/>
        <p:txBody>
          <a:bodyPr/>
          <a:lstStyle/>
          <a:p>
            <a:fld id="{22EA796C-34B8-4E65-A7AF-28425DEB5263}" type="slidenum">
              <a:rPr lang="he-IL" smtClean="0"/>
              <a:t>‹#›</a:t>
            </a:fld>
            <a:endParaRPr lang="he-IL"/>
          </a:p>
        </p:txBody>
      </p:sp>
    </p:spTree>
    <p:extLst>
      <p:ext uri="{BB962C8B-B14F-4D97-AF65-F5344CB8AC3E}">
        <p14:creationId xmlns:p14="http://schemas.microsoft.com/office/powerpoint/2010/main" val="4240232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2" y="273050"/>
            <a:ext cx="3008313" cy="1162050"/>
          </a:xfrm>
        </p:spPr>
        <p:txBody>
          <a:bodyPr anchor="b"/>
          <a:lstStyle>
            <a:lvl1pPr algn="r">
              <a:defRPr sz="15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e-IL"/>
              <a:t>ערוך סגנונות טקסט של תבנית בסיס</a:t>
            </a:r>
          </a:p>
        </p:txBody>
      </p:sp>
      <p:sp>
        <p:nvSpPr>
          <p:cNvPr id="5" name="מציין מיקום של תאריך 4"/>
          <p:cNvSpPr>
            <a:spLocks noGrp="1"/>
          </p:cNvSpPr>
          <p:nvPr>
            <p:ph type="dt" sz="half" idx="10"/>
          </p:nvPr>
        </p:nvSpPr>
        <p:spPr/>
        <p:txBody>
          <a:bodyPr/>
          <a:lstStyle/>
          <a:p>
            <a:fld id="{FE5DF559-F1A6-476D-82A5-F3C5866F2816}" type="datetime8">
              <a:rPr lang="he-IL" smtClean="0"/>
              <a:t>29 נובמבר 19</a:t>
            </a:fld>
            <a:endParaRPr lang="he-IL"/>
          </a:p>
        </p:txBody>
      </p:sp>
      <p:sp>
        <p:nvSpPr>
          <p:cNvPr id="6" name="מציין מיקום של כותרת תחתונה 5"/>
          <p:cNvSpPr>
            <a:spLocks noGrp="1"/>
          </p:cNvSpPr>
          <p:nvPr>
            <p:ph type="ftr" sz="quarter" idx="11"/>
          </p:nvPr>
        </p:nvSpPr>
        <p:spPr/>
        <p:txBody>
          <a:bodyPr/>
          <a:lstStyle/>
          <a:p>
            <a:r>
              <a:rPr lang="en-US"/>
              <a:t>Moti Haim, MD</a:t>
            </a:r>
            <a:endParaRPr lang="he-IL"/>
          </a:p>
        </p:txBody>
      </p:sp>
      <p:sp>
        <p:nvSpPr>
          <p:cNvPr id="7" name="מציין מיקום של מספר שקופית 6"/>
          <p:cNvSpPr>
            <a:spLocks noGrp="1"/>
          </p:cNvSpPr>
          <p:nvPr>
            <p:ph type="sldNum" sz="quarter" idx="12"/>
          </p:nvPr>
        </p:nvSpPr>
        <p:spPr/>
        <p:txBody>
          <a:bodyPr/>
          <a:lstStyle/>
          <a:p>
            <a:fld id="{22EA796C-34B8-4E65-A7AF-28425DEB5263}" type="slidenum">
              <a:rPr lang="he-IL" smtClean="0"/>
              <a:t>‹#›</a:t>
            </a:fld>
            <a:endParaRPr lang="he-IL"/>
          </a:p>
        </p:txBody>
      </p:sp>
    </p:spTree>
    <p:extLst>
      <p:ext uri="{BB962C8B-B14F-4D97-AF65-F5344CB8AC3E}">
        <p14:creationId xmlns:p14="http://schemas.microsoft.com/office/powerpoint/2010/main" val="2950906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15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he-IL"/>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e-IL"/>
              <a:t>ערוך סגנונות טקסט של תבנית בסיס</a:t>
            </a:r>
          </a:p>
        </p:txBody>
      </p:sp>
      <p:sp>
        <p:nvSpPr>
          <p:cNvPr id="5" name="מציין מיקום של תאריך 4"/>
          <p:cNvSpPr>
            <a:spLocks noGrp="1"/>
          </p:cNvSpPr>
          <p:nvPr>
            <p:ph type="dt" sz="half" idx="10"/>
          </p:nvPr>
        </p:nvSpPr>
        <p:spPr/>
        <p:txBody>
          <a:bodyPr/>
          <a:lstStyle/>
          <a:p>
            <a:fld id="{BD8CD921-56BE-483F-8F5D-F6EBFFC87A51}" type="datetime8">
              <a:rPr lang="he-IL" smtClean="0"/>
              <a:t>29 נובמבר 19</a:t>
            </a:fld>
            <a:endParaRPr lang="he-IL"/>
          </a:p>
        </p:txBody>
      </p:sp>
      <p:sp>
        <p:nvSpPr>
          <p:cNvPr id="6" name="מציין מיקום של כותרת תחתונה 5"/>
          <p:cNvSpPr>
            <a:spLocks noGrp="1"/>
          </p:cNvSpPr>
          <p:nvPr>
            <p:ph type="ftr" sz="quarter" idx="11"/>
          </p:nvPr>
        </p:nvSpPr>
        <p:spPr/>
        <p:txBody>
          <a:bodyPr/>
          <a:lstStyle/>
          <a:p>
            <a:r>
              <a:rPr lang="en-US"/>
              <a:t>Moti Haim, MD</a:t>
            </a:r>
            <a:endParaRPr lang="he-IL"/>
          </a:p>
        </p:txBody>
      </p:sp>
      <p:sp>
        <p:nvSpPr>
          <p:cNvPr id="7" name="מציין מיקום של מספר שקופית 6"/>
          <p:cNvSpPr>
            <a:spLocks noGrp="1"/>
          </p:cNvSpPr>
          <p:nvPr>
            <p:ph type="sldNum" sz="quarter" idx="12"/>
          </p:nvPr>
        </p:nvSpPr>
        <p:spPr/>
        <p:txBody>
          <a:bodyPr/>
          <a:lstStyle/>
          <a:p>
            <a:fld id="{22EA796C-34B8-4E65-A7AF-28425DEB5263}" type="slidenum">
              <a:rPr lang="he-IL" smtClean="0"/>
              <a:t>‹#›</a:t>
            </a:fld>
            <a:endParaRPr lang="he-IL"/>
          </a:p>
        </p:txBody>
      </p:sp>
    </p:spTree>
    <p:extLst>
      <p:ext uri="{BB962C8B-B14F-4D97-AF65-F5344CB8AC3E}">
        <p14:creationId xmlns:p14="http://schemas.microsoft.com/office/powerpoint/2010/main" val="290334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600204"/>
            <a:ext cx="82296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6553200" y="6356354"/>
            <a:ext cx="21336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FCBA4CA0-E26A-4A6E-A024-496D47350545}" type="datetime8">
              <a:rPr lang="he-IL" smtClean="0"/>
              <a:t>29 נובמבר 19</a:t>
            </a:fld>
            <a:endParaRPr lang="he-IL"/>
          </a:p>
        </p:txBody>
      </p:sp>
      <p:sp>
        <p:nvSpPr>
          <p:cNvPr id="5" name="מציין מיקום של כותרת תחתונה 4"/>
          <p:cNvSpPr>
            <a:spLocks noGrp="1"/>
          </p:cNvSpPr>
          <p:nvPr>
            <p:ph type="ftr" sz="quarter" idx="3"/>
          </p:nvPr>
        </p:nvSpPr>
        <p:spPr>
          <a:xfrm>
            <a:off x="3124200" y="6356354"/>
            <a:ext cx="28956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r>
              <a:rPr lang="en-US"/>
              <a:t>Moti Haim, MD</a:t>
            </a:r>
            <a:endParaRPr lang="he-IL"/>
          </a:p>
        </p:txBody>
      </p:sp>
      <p:sp>
        <p:nvSpPr>
          <p:cNvPr id="6" name="מציין מיקום של מספר שקופית 5"/>
          <p:cNvSpPr>
            <a:spLocks noGrp="1"/>
          </p:cNvSpPr>
          <p:nvPr>
            <p:ph type="sldNum" sz="quarter" idx="4"/>
          </p:nvPr>
        </p:nvSpPr>
        <p:spPr>
          <a:xfrm>
            <a:off x="457200" y="6356354"/>
            <a:ext cx="21336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22EA796C-34B8-4E65-A7AF-28425DEB5263}" type="slidenum">
              <a:rPr lang="he-IL" smtClean="0"/>
              <a:t>‹#›</a:t>
            </a:fld>
            <a:endParaRPr lang="he-IL"/>
          </a:p>
        </p:txBody>
      </p:sp>
    </p:spTree>
    <p:extLst>
      <p:ext uri="{BB962C8B-B14F-4D97-AF65-F5344CB8AC3E}">
        <p14:creationId xmlns:p14="http://schemas.microsoft.com/office/powerpoint/2010/main" val="397318566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685800" rtl="1" eaLnBrk="1" latinLnBrk="0" hangingPunct="1">
        <a:spcBef>
          <a:spcPct val="0"/>
        </a:spcBef>
        <a:buNone/>
        <a:defRPr sz="3300" kern="1200">
          <a:solidFill>
            <a:schemeClr val="tx1"/>
          </a:solidFill>
          <a:latin typeface="+mj-lt"/>
          <a:ea typeface="+mj-ea"/>
          <a:cs typeface="+mj-cs"/>
        </a:defRPr>
      </a:lvl1pPr>
    </p:titleStyle>
    <p:bodyStyle>
      <a:lvl1pPr marL="257175" indent="-257175" algn="r" defTabSz="685800" rtl="1"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r" defTabSz="685800" rtl="1"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r" defTabSz="685800"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r" defTabSz="685800" rtl="1"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r" defTabSz="685800" rtl="1"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r" defTabSz="685800" rtl="1"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r" defTabSz="685800" rtl="1"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r" defTabSz="685800" rtl="1"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r" defTabSz="685800" rtl="1"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he-IL"/>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9FBD4C-39F4-4B06-B5B8-83C595EE308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BA634E-3622-4530-986A-7040484051D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61B690-D892-4683-9328-851CF92E48D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DEC68A-3477-4882-BA00-8E60A6DB563C}" type="datetimeFigureOut">
              <a:rPr lang="en-US" smtClean="0"/>
              <a:t>11/29/2019</a:t>
            </a:fld>
            <a:endParaRPr lang="en-US"/>
          </a:p>
        </p:txBody>
      </p:sp>
      <p:sp>
        <p:nvSpPr>
          <p:cNvPr id="5" name="Footer Placeholder 4">
            <a:extLst>
              <a:ext uri="{FF2B5EF4-FFF2-40B4-BE49-F238E27FC236}">
                <a16:creationId xmlns:a16="http://schemas.microsoft.com/office/drawing/2014/main" id="{0D79AC1D-CE0A-45F6-A393-57860F2F8A5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123E72-C505-47AB-ABDE-768D0632CF4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507842-2256-4EA4-B6BF-E5119F505A59}" type="slidenum">
              <a:rPr lang="en-US" smtClean="0"/>
              <a:t>‹#›</a:t>
            </a:fld>
            <a:endParaRPr lang="en-US"/>
          </a:p>
        </p:txBody>
      </p:sp>
    </p:spTree>
    <p:extLst>
      <p:ext uri="{BB962C8B-B14F-4D97-AF65-F5344CB8AC3E}">
        <p14:creationId xmlns:p14="http://schemas.microsoft.com/office/powerpoint/2010/main" val="161680570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742FA26-C1EE-4662-A4D1-6B783A28BBB4}" type="datetimeFigureOut">
              <a:rPr lang="en-US" smtClean="0"/>
              <a:t>11/29/2019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AAC44E-C8A3-4046-A8AE-CD2DFE6CD89A}" type="slidenum">
              <a:rPr lang="en-US" smtClean="0"/>
              <a:t>‹#›</a:t>
            </a:fld>
            <a:endParaRPr lang="en-US"/>
          </a:p>
        </p:txBody>
      </p:sp>
    </p:spTree>
    <p:extLst>
      <p:ext uri="{BB962C8B-B14F-4D97-AF65-F5344CB8AC3E}">
        <p14:creationId xmlns:p14="http://schemas.microsoft.com/office/powerpoint/2010/main" val="3774320325"/>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Date Placeholder 3">
            <a:extLst>
              <a:ext uri="{FF2B5EF4-FFF2-40B4-BE49-F238E27FC236}">
                <a16:creationId xmlns:a16="http://schemas.microsoft.com/office/drawing/2014/main" id="{5E13B5E2-6B4A-1145-B6E5-30BF224D6AF3}"/>
              </a:ext>
            </a:extLst>
          </p:cNvPr>
          <p:cNvSpPr txBox="1"/>
          <p:nvPr/>
        </p:nvSpPr>
        <p:spPr bwMode="auto">
          <a:xfrm>
            <a:off x="1905000" y="64008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itchFamily="34" charset="-128"/>
              </a:defRPr>
            </a:lvl1pPr>
            <a:lvl2pPr marL="742950" indent="-285750">
              <a:defRPr>
                <a:solidFill>
                  <a:schemeClr val="tx1"/>
                </a:solidFill>
                <a:latin typeface="Arial" panose="020B0604020202020204" pitchFamily="34" charset="0"/>
                <a:ea typeface="ＭＳ Ｐゴシック" pitchFamily="34" charset="-128"/>
              </a:defRPr>
            </a:lvl2pPr>
            <a:lvl3pPr marL="1143000" indent="-228600">
              <a:defRPr>
                <a:solidFill>
                  <a:schemeClr val="tx1"/>
                </a:solidFill>
                <a:latin typeface="Arial" panose="020B0604020202020204" pitchFamily="34" charset="0"/>
                <a:ea typeface="ＭＳ Ｐゴシック" pitchFamily="34" charset="-128"/>
              </a:defRPr>
            </a:lvl3pPr>
            <a:lvl4pPr marL="1600200" indent="-228600">
              <a:defRPr>
                <a:solidFill>
                  <a:schemeClr val="tx1"/>
                </a:solidFill>
                <a:latin typeface="Arial" panose="020B0604020202020204" pitchFamily="34" charset="0"/>
                <a:ea typeface="ＭＳ Ｐゴシック" pitchFamily="34" charset="-128"/>
              </a:defRPr>
            </a:lvl4pPr>
            <a:lvl5pPr marL="2057400" indent="-22860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a:extLst>
              <a:ext uri="{FF2B5EF4-FFF2-40B4-BE49-F238E27FC236}">
                <a16:creationId xmlns:a16="http://schemas.microsoft.com/office/drawing/2014/main" id="{3A59B449-7601-8440-A788-6D3FCFF97A8B}"/>
              </a:ext>
            </a:extLst>
          </p:cNvPr>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anose="020B0604020202020204"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anose="020B0604020202020204"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extLst>
      <p:ext uri="{BB962C8B-B14F-4D97-AF65-F5344CB8AC3E}">
        <p14:creationId xmlns:p14="http://schemas.microsoft.com/office/powerpoint/2010/main" val="2916356455"/>
      </p:ext>
    </p:extLst>
  </p:cSld>
  <p:clrMap bg1="lt1" tx1="dk1" bg2="lt2" tx2="dk2" accent1="accent1" accent2="accent2" accent3="accent3" accent4="accent4" accent5="accent5" accent6="accent6" hlink="hlink" folHlink="folHlink"/>
  <p:sldLayoutIdLst>
    <p:sldLayoutId id="2147483665" r:id="rId1"/>
  </p:sldLayoutIdLst>
  <p:transition/>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93/eurheartj/ehz732"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093/eurheartj/ehz732"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093/eurheartj/ehz732"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hyperlink" Target="https://doi.org/10.1093/eurheartj/ehz732"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1093/eurheartj/ehz732"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1093/eurheartj/ehz732"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3.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hyperlink" Target="https://doi.org/10.1093/eurheartj/ehz732"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4.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hyperlink" Target="https://doi.org/10.1093/eurheartj/ehz732"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5.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7.jpeg"/><Relationship Id="rId4" Type="http://schemas.openxmlformats.org/officeDocument/2006/relationships/image" Target="../media/image56.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83761">
              <a:srgbClr val="0E3274"/>
            </a:gs>
            <a:gs pos="89584">
              <a:srgbClr val="092D6E"/>
            </a:gs>
            <a:gs pos="94200">
              <a:srgbClr val="052969"/>
            </a:gs>
            <a:gs pos="0">
              <a:schemeClr val="bg2">
                <a:tint val="80000"/>
                <a:satMod val="300000"/>
              </a:schemeClr>
            </a:gs>
            <a:gs pos="99275">
              <a:schemeClr val="bg2"/>
            </a:gs>
            <a:gs pos="98550">
              <a:srgbClr val="022665"/>
            </a:gs>
            <a:gs pos="97100">
              <a:srgbClr val="032766"/>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1717010" y="4581701"/>
            <a:ext cx="5562618" cy="1314450"/>
          </a:xfrm>
        </p:spPr>
        <p:txBody>
          <a:bodyPr>
            <a:normAutofit lnSpcReduction="10000"/>
          </a:bodyPr>
          <a:lstStyle/>
          <a:p>
            <a:pPr rtl="0"/>
            <a:r>
              <a:rPr lang="en-US" sz="1800" dirty="0"/>
              <a:t>Moti Haim, MD</a:t>
            </a:r>
          </a:p>
          <a:p>
            <a:pPr rtl="0"/>
            <a:r>
              <a:rPr lang="en-US" sz="1800" dirty="0"/>
              <a:t>Cardiac Electrophysiology and Pacing</a:t>
            </a:r>
          </a:p>
          <a:p>
            <a:pPr rtl="0"/>
            <a:r>
              <a:rPr lang="en-US" sz="1800" dirty="0"/>
              <a:t>Cardiology Department</a:t>
            </a:r>
          </a:p>
          <a:p>
            <a:pPr rtl="0"/>
            <a:r>
              <a:rPr lang="en-US" sz="1800" dirty="0" err="1"/>
              <a:t>Soroka</a:t>
            </a:r>
            <a:r>
              <a:rPr lang="en-US" sz="1800" dirty="0"/>
              <a:t> Medical Center</a:t>
            </a:r>
          </a:p>
          <a:p>
            <a:pPr rtl="0"/>
            <a:endParaRPr lang="he-IL" sz="1800" dirty="0"/>
          </a:p>
        </p:txBody>
      </p:sp>
      <p:sp>
        <p:nvSpPr>
          <p:cNvPr id="6" name="כותרת 5"/>
          <p:cNvSpPr>
            <a:spLocks noGrp="1"/>
          </p:cNvSpPr>
          <p:nvPr>
            <p:ph type="ctrTitle"/>
          </p:nvPr>
        </p:nvSpPr>
        <p:spPr>
          <a:xfrm>
            <a:off x="755576" y="3244583"/>
            <a:ext cx="7920879" cy="1102519"/>
          </a:xfrm>
        </p:spPr>
        <p:txBody>
          <a:bodyPr/>
          <a:lstStyle/>
          <a:p>
            <a:r>
              <a:rPr lang="en-US" dirty="0"/>
              <a:t>DOACs in Atrial Fibrillation: What is New?</a:t>
            </a:r>
            <a:endParaRPr lang="he-IL" dirty="0"/>
          </a:p>
        </p:txBody>
      </p:sp>
      <p:pic>
        <p:nvPicPr>
          <p:cNvPr id="2" name="תמונה 1">
            <a:extLst>
              <a:ext uri="{FF2B5EF4-FFF2-40B4-BE49-F238E27FC236}">
                <a16:creationId xmlns:a16="http://schemas.microsoft.com/office/drawing/2014/main" id="{0DA06055-69CD-4081-BD81-506D9941E4A4}"/>
              </a:ext>
            </a:extLst>
          </p:cNvPr>
          <p:cNvPicPr>
            <a:picLocks noChangeAspect="1"/>
          </p:cNvPicPr>
          <p:nvPr/>
        </p:nvPicPr>
        <p:blipFill rotWithShape="1">
          <a:blip r:embed="rId3"/>
          <a:srcRect t="30732" b="20099"/>
          <a:stretch/>
        </p:blipFill>
        <p:spPr>
          <a:xfrm>
            <a:off x="7632358" y="0"/>
            <a:ext cx="1412252" cy="479842"/>
          </a:xfrm>
          <a:prstGeom prst="rect">
            <a:avLst/>
          </a:prstGeom>
        </p:spPr>
      </p:pic>
      <p:pic>
        <p:nvPicPr>
          <p:cNvPr id="5" name="תמונה 4">
            <a:extLst>
              <a:ext uri="{FF2B5EF4-FFF2-40B4-BE49-F238E27FC236}">
                <a16:creationId xmlns:a16="http://schemas.microsoft.com/office/drawing/2014/main" id="{01C77011-5C30-471A-8D59-EF9F91028C79}"/>
              </a:ext>
            </a:extLst>
          </p:cNvPr>
          <p:cNvPicPr>
            <a:picLocks noChangeAspect="1"/>
          </p:cNvPicPr>
          <p:nvPr/>
        </p:nvPicPr>
        <p:blipFill>
          <a:blip r:embed="rId4"/>
          <a:stretch>
            <a:fillRect/>
          </a:stretch>
        </p:blipFill>
        <p:spPr>
          <a:xfrm>
            <a:off x="107504" y="188640"/>
            <a:ext cx="810090" cy="810090"/>
          </a:xfrm>
          <a:prstGeom prst="rect">
            <a:avLst/>
          </a:prstGeom>
        </p:spPr>
      </p:pic>
      <p:pic>
        <p:nvPicPr>
          <p:cNvPr id="4" name="תמונה 3">
            <a:extLst>
              <a:ext uri="{FF2B5EF4-FFF2-40B4-BE49-F238E27FC236}">
                <a16:creationId xmlns:a16="http://schemas.microsoft.com/office/drawing/2014/main" id="{E3DAEC73-B124-410A-AEE4-5E6B6089881C}"/>
              </a:ext>
            </a:extLst>
          </p:cNvPr>
          <p:cNvPicPr>
            <a:picLocks noChangeAspect="1"/>
          </p:cNvPicPr>
          <p:nvPr/>
        </p:nvPicPr>
        <p:blipFill>
          <a:blip r:embed="rId5"/>
          <a:stretch>
            <a:fillRect/>
          </a:stretch>
        </p:blipFill>
        <p:spPr>
          <a:xfrm>
            <a:off x="3203848" y="329840"/>
            <a:ext cx="2808312" cy="2474653"/>
          </a:xfrm>
          <a:prstGeom prst="rect">
            <a:avLst/>
          </a:prstGeom>
        </p:spPr>
      </p:pic>
    </p:spTree>
    <p:extLst>
      <p:ext uri="{BB962C8B-B14F-4D97-AF65-F5344CB8AC3E}">
        <p14:creationId xmlns:p14="http://schemas.microsoft.com/office/powerpoint/2010/main" val="3210895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של תאריך 2"/>
          <p:cNvSpPr>
            <a:spLocks noGrp="1"/>
          </p:cNvSpPr>
          <p:nvPr>
            <p:ph type="dt" sz="half" idx="10"/>
          </p:nvPr>
        </p:nvSpPr>
        <p:spPr/>
        <p:txBody>
          <a:bodyPr/>
          <a:lstStyle/>
          <a:p>
            <a:pPr rtl="1"/>
            <a:fld id="{E1AB0830-7142-48D8-8400-C4662E596A4A}" type="datetime3">
              <a:rPr lang="en-US">
                <a:solidFill>
                  <a:prstClr val="white">
                    <a:tint val="75000"/>
                  </a:prstClr>
                </a:solidFill>
                <a:latin typeface="Arial"/>
              </a:rPr>
              <a:pPr rtl="1"/>
              <a:t>29 November 2019</a:t>
            </a:fld>
            <a:endParaRPr lang="he-IL" dirty="0">
              <a:solidFill>
                <a:prstClr val="white">
                  <a:tint val="75000"/>
                </a:prstClr>
              </a:solidFill>
              <a:latin typeface="Arial"/>
              <a:cs typeface="Arial" panose="020B0604020202020204" pitchFamily="34" charset="0"/>
            </a:endParaRPr>
          </a:p>
        </p:txBody>
      </p:sp>
      <p:sp>
        <p:nvSpPr>
          <p:cNvPr id="4" name="מציין מיקום של כותרת תחתונה 3"/>
          <p:cNvSpPr>
            <a:spLocks noGrp="1"/>
          </p:cNvSpPr>
          <p:nvPr>
            <p:ph type="ftr" sz="quarter" idx="11"/>
          </p:nvPr>
        </p:nvSpPr>
        <p:spPr/>
        <p:txBody>
          <a:bodyPr/>
          <a:lstStyle/>
          <a:p>
            <a:pPr rtl="1"/>
            <a:r>
              <a:rPr lang="en-US">
                <a:solidFill>
                  <a:prstClr val="white">
                    <a:tint val="75000"/>
                  </a:prstClr>
                </a:solidFill>
                <a:latin typeface="Arial"/>
              </a:rPr>
              <a:t>IHS 2015</a:t>
            </a:r>
            <a:endParaRPr lang="he-IL" dirty="0">
              <a:solidFill>
                <a:prstClr val="white">
                  <a:tint val="75000"/>
                </a:prstClr>
              </a:solidFill>
              <a:latin typeface="Arial"/>
              <a:cs typeface="Arial" panose="020B0604020202020204" pitchFamily="34" charset="0"/>
            </a:endParaRPr>
          </a:p>
        </p:txBody>
      </p:sp>
      <p:sp>
        <p:nvSpPr>
          <p:cNvPr id="5" name="מציין מיקום של מספר שקופית 4"/>
          <p:cNvSpPr>
            <a:spLocks noGrp="1"/>
          </p:cNvSpPr>
          <p:nvPr>
            <p:ph type="sldNum" sz="quarter" idx="12"/>
          </p:nvPr>
        </p:nvSpPr>
        <p:spPr/>
        <p:txBody>
          <a:bodyPr/>
          <a:lstStyle/>
          <a:p>
            <a:pPr rtl="1"/>
            <a:fld id="{AC283A5E-3F57-4068-83E3-B5D4F4F46AD3}" type="slidenum">
              <a:rPr lang="he-IL">
                <a:solidFill>
                  <a:prstClr val="white">
                    <a:tint val="75000"/>
                  </a:prstClr>
                </a:solidFill>
                <a:latin typeface="Arial"/>
                <a:cs typeface="Arial" panose="020B0604020202020204" pitchFamily="34" charset="0"/>
              </a:rPr>
              <a:pPr rtl="1"/>
              <a:t>10</a:t>
            </a:fld>
            <a:endParaRPr lang="he-IL" dirty="0">
              <a:solidFill>
                <a:prstClr val="white">
                  <a:tint val="75000"/>
                </a:prstClr>
              </a:solidFill>
              <a:latin typeface="Arial"/>
              <a:cs typeface="Arial" panose="020B0604020202020204" pitchFamily="34" charset="0"/>
            </a:endParaRPr>
          </a:p>
        </p:txBody>
      </p:sp>
      <p:graphicFrame>
        <p:nvGraphicFramePr>
          <p:cNvPr id="7" name="תרשים 6">
            <a:extLst>
              <a:ext uri="{FF2B5EF4-FFF2-40B4-BE49-F238E27FC236}">
                <a16:creationId xmlns:a16="http://schemas.microsoft.com/office/drawing/2014/main" id="{3E929829-49B0-43B6-8786-E458B9C600D0}"/>
              </a:ext>
            </a:extLst>
          </p:cNvPr>
          <p:cNvGraphicFramePr>
            <a:graphicFrameLocks noGrp="1"/>
          </p:cNvGraphicFramePr>
          <p:nvPr/>
        </p:nvGraphicFramePr>
        <p:xfrm>
          <a:off x="2136183" y="1662910"/>
          <a:ext cx="4871641" cy="35321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9721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AD92BDA-6035-45E4-93F3-455DD7F66593}"/>
              </a:ext>
            </a:extLst>
          </p:cNvPr>
          <p:cNvSpPr>
            <a:spLocks noGrp="1"/>
          </p:cNvSpPr>
          <p:nvPr>
            <p:ph type="title"/>
          </p:nvPr>
        </p:nvSpPr>
        <p:spPr>
          <a:xfrm>
            <a:off x="1547664" y="332656"/>
            <a:ext cx="6172200" cy="857250"/>
          </a:xfrm>
        </p:spPr>
        <p:txBody>
          <a:bodyPr>
            <a:normAutofit/>
          </a:bodyPr>
          <a:lstStyle/>
          <a:p>
            <a:r>
              <a:rPr lang="en-US" sz="2700" dirty="0"/>
              <a:t>Epidemiology in Israel 2008-2015</a:t>
            </a:r>
          </a:p>
        </p:txBody>
      </p:sp>
      <p:sp>
        <p:nvSpPr>
          <p:cNvPr id="6" name="תיבת טקסט 5">
            <a:extLst>
              <a:ext uri="{FF2B5EF4-FFF2-40B4-BE49-F238E27FC236}">
                <a16:creationId xmlns:a16="http://schemas.microsoft.com/office/drawing/2014/main" id="{08E73F91-D050-4902-8F62-EC734F592BBE}"/>
              </a:ext>
            </a:extLst>
          </p:cNvPr>
          <p:cNvSpPr txBox="1"/>
          <p:nvPr/>
        </p:nvSpPr>
        <p:spPr>
          <a:xfrm>
            <a:off x="467544" y="6386844"/>
            <a:ext cx="2538282" cy="276999"/>
          </a:xfrm>
          <a:prstGeom prst="rect">
            <a:avLst/>
          </a:prstGeom>
          <a:noFill/>
        </p:spPr>
        <p:txBody>
          <a:bodyPr wrap="square" rtlCol="0">
            <a:spAutoFit/>
          </a:bodyPr>
          <a:lstStyle/>
          <a:p>
            <a:pPr algn="l" rtl="0"/>
            <a:r>
              <a:rPr lang="en-US" sz="1200" dirty="0" err="1"/>
              <a:t>Kezerle</a:t>
            </a:r>
            <a:r>
              <a:rPr lang="en-US" sz="1200" dirty="0"/>
              <a:t> L… Haim M. JCE 2019 in press</a:t>
            </a:r>
          </a:p>
        </p:txBody>
      </p:sp>
      <p:pic>
        <p:nvPicPr>
          <p:cNvPr id="7" name="Picture 9">
            <a:extLst>
              <a:ext uri="{FF2B5EF4-FFF2-40B4-BE49-F238E27FC236}">
                <a16:creationId xmlns:a16="http://schemas.microsoft.com/office/drawing/2014/main" id="{C27C0BBB-20A8-48F9-A0D0-9E504B69A400}"/>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7992888" cy="4680520"/>
          </a:xfrm>
          <a:prstGeom prst="rect">
            <a:avLst/>
          </a:prstGeom>
          <a:noFill/>
        </p:spPr>
      </p:pic>
    </p:spTree>
    <p:extLst>
      <p:ext uri="{BB962C8B-B14F-4D97-AF65-F5344CB8AC3E}">
        <p14:creationId xmlns:p14="http://schemas.microsoft.com/office/powerpoint/2010/main" val="1230782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4D62CFD-3AB3-41B9-87CF-BB618DE1159A}"/>
              </a:ext>
            </a:extLst>
          </p:cNvPr>
          <p:cNvSpPr>
            <a:spLocks noGrp="1"/>
          </p:cNvSpPr>
          <p:nvPr>
            <p:ph type="title"/>
          </p:nvPr>
        </p:nvSpPr>
        <p:spPr/>
        <p:txBody>
          <a:bodyPr/>
          <a:lstStyle/>
          <a:p>
            <a:r>
              <a:rPr lang="en-US" dirty="0"/>
              <a:t>DOACS in PCI and AF</a:t>
            </a:r>
          </a:p>
        </p:txBody>
      </p:sp>
      <p:sp>
        <p:nvSpPr>
          <p:cNvPr id="3" name="מציין מיקום תוכן 2">
            <a:extLst>
              <a:ext uri="{FF2B5EF4-FFF2-40B4-BE49-F238E27FC236}">
                <a16:creationId xmlns:a16="http://schemas.microsoft.com/office/drawing/2014/main" id="{40BF39B9-840C-46BD-8CD1-0F00B146B41A}"/>
              </a:ext>
            </a:extLst>
          </p:cNvPr>
          <p:cNvSpPr>
            <a:spLocks noGrp="1"/>
          </p:cNvSpPr>
          <p:nvPr>
            <p:ph idx="1"/>
          </p:nvPr>
        </p:nvSpPr>
        <p:spPr>
          <a:xfrm>
            <a:off x="457200" y="1374121"/>
            <a:ext cx="8363272" cy="4641383"/>
          </a:xfrm>
        </p:spPr>
        <p:txBody>
          <a:bodyPr>
            <a:normAutofit/>
          </a:bodyPr>
          <a:lstStyle/>
          <a:p>
            <a:pPr algn="l" rtl="0"/>
            <a:r>
              <a:rPr lang="en-US" sz="2800" dirty="0"/>
              <a:t>AF is common- 12-15% of adults older than 65</a:t>
            </a:r>
          </a:p>
          <a:p>
            <a:pPr algn="l" rtl="0"/>
            <a:r>
              <a:rPr lang="en-US" sz="2800" dirty="0"/>
              <a:t>40% of AF patients have concomitant CAD</a:t>
            </a:r>
          </a:p>
          <a:p>
            <a:pPr algn="l" rtl="0"/>
            <a:r>
              <a:rPr lang="en-US" sz="2800" dirty="0"/>
              <a:t>Anticoagulants are used in AF to prevent thromboembolic complications</a:t>
            </a:r>
          </a:p>
          <a:p>
            <a:pPr algn="l" rtl="0"/>
            <a:r>
              <a:rPr lang="en-US" sz="2800" dirty="0"/>
              <a:t>PCI dictates addition of dual antiplatelet agents to prevent stent thrombosis.</a:t>
            </a:r>
          </a:p>
          <a:p>
            <a:pPr algn="l" rtl="0"/>
            <a:r>
              <a:rPr lang="en-US" sz="2800" dirty="0"/>
              <a:t>Concomitant use of dual antiplatelets and OAC (Triple Therapy) increases risk of bleeding</a:t>
            </a:r>
          </a:p>
        </p:txBody>
      </p:sp>
      <p:sp>
        <p:nvSpPr>
          <p:cNvPr id="4" name="מציין מיקום של כותרת תחתונה 3">
            <a:extLst>
              <a:ext uri="{FF2B5EF4-FFF2-40B4-BE49-F238E27FC236}">
                <a16:creationId xmlns:a16="http://schemas.microsoft.com/office/drawing/2014/main" id="{FA1D1393-F1F8-4031-98CE-067BE17BF6A8}"/>
              </a:ext>
            </a:extLst>
          </p:cNvPr>
          <p:cNvSpPr>
            <a:spLocks noGrp="1"/>
          </p:cNvSpPr>
          <p:nvPr>
            <p:ph type="ftr" sz="quarter" idx="11"/>
          </p:nvPr>
        </p:nvSpPr>
        <p:spPr/>
        <p:txBody>
          <a:bodyPr/>
          <a:lstStyle/>
          <a:p>
            <a:r>
              <a:rPr lang="en-US"/>
              <a:t>Moti Haim, MD</a:t>
            </a:r>
            <a:endParaRPr lang="he-IL"/>
          </a:p>
        </p:txBody>
      </p:sp>
      <p:sp>
        <p:nvSpPr>
          <p:cNvPr id="5" name="TextBox 4">
            <a:extLst>
              <a:ext uri="{FF2B5EF4-FFF2-40B4-BE49-F238E27FC236}">
                <a16:creationId xmlns:a16="http://schemas.microsoft.com/office/drawing/2014/main" id="{FCB95EA7-5DF2-4297-A112-4850723FFB67}"/>
              </a:ext>
            </a:extLst>
          </p:cNvPr>
          <p:cNvSpPr txBox="1"/>
          <p:nvPr/>
        </p:nvSpPr>
        <p:spPr>
          <a:xfrm>
            <a:off x="179512" y="6488668"/>
            <a:ext cx="1791644" cy="307777"/>
          </a:xfrm>
          <a:prstGeom prst="rect">
            <a:avLst/>
          </a:prstGeom>
          <a:noFill/>
        </p:spPr>
        <p:txBody>
          <a:bodyPr wrap="none" rtlCol="1">
            <a:spAutoFit/>
          </a:bodyPr>
          <a:lstStyle/>
          <a:p>
            <a:pPr algn="l" rtl="0"/>
            <a:r>
              <a:rPr lang="en-US" sz="1400" dirty="0"/>
              <a:t>Haim et al. JAHA 2015</a:t>
            </a:r>
            <a:endParaRPr lang="he-IL" sz="1400" dirty="0"/>
          </a:p>
        </p:txBody>
      </p:sp>
    </p:spTree>
    <p:extLst>
      <p:ext uri="{BB962C8B-B14F-4D97-AF65-F5344CB8AC3E}">
        <p14:creationId xmlns:p14="http://schemas.microsoft.com/office/powerpoint/2010/main" val="3983529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61E666-6775-4370-A99B-01FB6AB53B16}"/>
              </a:ext>
            </a:extLst>
          </p:cNvPr>
          <p:cNvPicPr>
            <a:picLocks noChangeAspect="1"/>
          </p:cNvPicPr>
          <p:nvPr/>
        </p:nvPicPr>
        <p:blipFill>
          <a:blip r:embed="rId2"/>
          <a:stretch>
            <a:fillRect/>
          </a:stretch>
        </p:blipFill>
        <p:spPr>
          <a:xfrm>
            <a:off x="0" y="-32834"/>
            <a:ext cx="5568404" cy="1526123"/>
          </a:xfrm>
          <a:prstGeom prst="rect">
            <a:avLst/>
          </a:prstGeom>
        </p:spPr>
      </p:pic>
      <p:sp>
        <p:nvSpPr>
          <p:cNvPr id="4" name="Footer Placeholder 3">
            <a:extLst>
              <a:ext uri="{FF2B5EF4-FFF2-40B4-BE49-F238E27FC236}">
                <a16:creationId xmlns:a16="http://schemas.microsoft.com/office/drawing/2014/main" id="{F720FD0E-2249-4E07-A450-4C86ECC62EDD}"/>
              </a:ext>
            </a:extLst>
          </p:cNvPr>
          <p:cNvSpPr>
            <a:spLocks noGrp="1"/>
          </p:cNvSpPr>
          <p:nvPr>
            <p:ph type="ftr" sz="quarter" idx="11"/>
          </p:nvPr>
        </p:nvSpPr>
        <p:spPr>
          <a:xfrm>
            <a:off x="6068888" y="6625056"/>
            <a:ext cx="2895600" cy="365125"/>
          </a:xfrm>
        </p:spPr>
        <p:txBody>
          <a:bodyPr/>
          <a:lstStyle/>
          <a:p>
            <a:r>
              <a:rPr lang="en-US" dirty="0"/>
              <a:t>Circulation. 2019;139:775–786</a:t>
            </a:r>
            <a:endParaRPr lang="he-IL" dirty="0"/>
          </a:p>
        </p:txBody>
      </p:sp>
      <p:pic>
        <p:nvPicPr>
          <p:cNvPr id="6" name="Picture 5">
            <a:extLst>
              <a:ext uri="{FF2B5EF4-FFF2-40B4-BE49-F238E27FC236}">
                <a16:creationId xmlns:a16="http://schemas.microsoft.com/office/drawing/2014/main" id="{BF5BF94F-C4E6-4CF1-8F88-C41D08C9DE47}"/>
              </a:ext>
            </a:extLst>
          </p:cNvPr>
          <p:cNvPicPr>
            <a:picLocks noChangeAspect="1"/>
          </p:cNvPicPr>
          <p:nvPr/>
        </p:nvPicPr>
        <p:blipFill>
          <a:blip r:embed="rId3"/>
          <a:stretch>
            <a:fillRect/>
          </a:stretch>
        </p:blipFill>
        <p:spPr>
          <a:xfrm>
            <a:off x="179512" y="1493289"/>
            <a:ext cx="7692854" cy="5131767"/>
          </a:xfrm>
          <a:prstGeom prst="rect">
            <a:avLst/>
          </a:prstGeom>
        </p:spPr>
      </p:pic>
    </p:spTree>
    <p:extLst>
      <p:ext uri="{BB962C8B-B14F-4D97-AF65-F5344CB8AC3E}">
        <p14:creationId xmlns:p14="http://schemas.microsoft.com/office/powerpoint/2010/main" val="375821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61E666-6775-4370-A99B-01FB6AB53B16}"/>
              </a:ext>
            </a:extLst>
          </p:cNvPr>
          <p:cNvPicPr>
            <a:picLocks noChangeAspect="1"/>
          </p:cNvPicPr>
          <p:nvPr/>
        </p:nvPicPr>
        <p:blipFill>
          <a:blip r:embed="rId2"/>
          <a:stretch>
            <a:fillRect/>
          </a:stretch>
        </p:blipFill>
        <p:spPr>
          <a:xfrm>
            <a:off x="0" y="-32834"/>
            <a:ext cx="5568404" cy="1526123"/>
          </a:xfrm>
          <a:prstGeom prst="rect">
            <a:avLst/>
          </a:prstGeom>
        </p:spPr>
      </p:pic>
      <p:sp>
        <p:nvSpPr>
          <p:cNvPr id="4" name="Footer Placeholder 3">
            <a:extLst>
              <a:ext uri="{FF2B5EF4-FFF2-40B4-BE49-F238E27FC236}">
                <a16:creationId xmlns:a16="http://schemas.microsoft.com/office/drawing/2014/main" id="{F720FD0E-2249-4E07-A450-4C86ECC62EDD}"/>
              </a:ext>
            </a:extLst>
          </p:cNvPr>
          <p:cNvSpPr>
            <a:spLocks noGrp="1"/>
          </p:cNvSpPr>
          <p:nvPr>
            <p:ph type="ftr" sz="quarter" idx="11"/>
          </p:nvPr>
        </p:nvSpPr>
        <p:spPr>
          <a:xfrm>
            <a:off x="15746" y="6475823"/>
            <a:ext cx="2895600" cy="365125"/>
          </a:xfrm>
        </p:spPr>
        <p:txBody>
          <a:bodyPr/>
          <a:lstStyle/>
          <a:p>
            <a:r>
              <a:rPr lang="en-US" dirty="0"/>
              <a:t>Circulation. 2019;139:775–786</a:t>
            </a:r>
            <a:endParaRPr lang="he-IL" dirty="0"/>
          </a:p>
        </p:txBody>
      </p:sp>
      <p:pic>
        <p:nvPicPr>
          <p:cNvPr id="7" name="Picture 6">
            <a:extLst>
              <a:ext uri="{FF2B5EF4-FFF2-40B4-BE49-F238E27FC236}">
                <a16:creationId xmlns:a16="http://schemas.microsoft.com/office/drawing/2014/main" id="{D7900B10-B590-4EE9-B73D-B759B3ACB2C5}"/>
              </a:ext>
            </a:extLst>
          </p:cNvPr>
          <p:cNvPicPr>
            <a:picLocks noChangeAspect="1"/>
          </p:cNvPicPr>
          <p:nvPr/>
        </p:nvPicPr>
        <p:blipFill>
          <a:blip r:embed="rId3"/>
          <a:stretch>
            <a:fillRect/>
          </a:stretch>
        </p:blipFill>
        <p:spPr>
          <a:xfrm>
            <a:off x="41732" y="1493289"/>
            <a:ext cx="7050548" cy="5067553"/>
          </a:xfrm>
          <a:prstGeom prst="rect">
            <a:avLst/>
          </a:prstGeom>
        </p:spPr>
      </p:pic>
    </p:spTree>
    <p:extLst>
      <p:ext uri="{BB962C8B-B14F-4D97-AF65-F5344CB8AC3E}">
        <p14:creationId xmlns:p14="http://schemas.microsoft.com/office/powerpoint/2010/main" val="1671582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20FD0E-2249-4E07-A450-4C86ECC62EDD}"/>
              </a:ext>
            </a:extLst>
          </p:cNvPr>
          <p:cNvSpPr>
            <a:spLocks noGrp="1"/>
          </p:cNvSpPr>
          <p:nvPr>
            <p:ph type="ftr" sz="quarter" idx="11"/>
          </p:nvPr>
        </p:nvSpPr>
        <p:spPr/>
        <p:txBody>
          <a:bodyPr/>
          <a:lstStyle/>
          <a:p>
            <a:r>
              <a:rPr lang="en-US"/>
              <a:t>Moti Haim, MD</a:t>
            </a:r>
            <a:endParaRPr lang="he-IL"/>
          </a:p>
        </p:txBody>
      </p:sp>
      <p:pic>
        <p:nvPicPr>
          <p:cNvPr id="3" name="Picture 2">
            <a:extLst>
              <a:ext uri="{FF2B5EF4-FFF2-40B4-BE49-F238E27FC236}">
                <a16:creationId xmlns:a16="http://schemas.microsoft.com/office/drawing/2014/main" id="{6F621AEB-D663-41C3-BA08-70BAB3C7CA3E}"/>
              </a:ext>
            </a:extLst>
          </p:cNvPr>
          <p:cNvPicPr>
            <a:picLocks noChangeAspect="1"/>
          </p:cNvPicPr>
          <p:nvPr/>
        </p:nvPicPr>
        <p:blipFill>
          <a:blip r:embed="rId2"/>
          <a:stretch>
            <a:fillRect/>
          </a:stretch>
        </p:blipFill>
        <p:spPr>
          <a:xfrm>
            <a:off x="711932" y="227873"/>
            <a:ext cx="4824536" cy="6282042"/>
          </a:xfrm>
          <a:prstGeom prst="rect">
            <a:avLst/>
          </a:prstGeom>
        </p:spPr>
      </p:pic>
      <p:sp>
        <p:nvSpPr>
          <p:cNvPr id="8" name="Footer Placeholder 3">
            <a:extLst>
              <a:ext uri="{FF2B5EF4-FFF2-40B4-BE49-F238E27FC236}">
                <a16:creationId xmlns:a16="http://schemas.microsoft.com/office/drawing/2014/main" id="{60AF6AA4-39DA-4006-811D-C9E643E7B03F}"/>
              </a:ext>
            </a:extLst>
          </p:cNvPr>
          <p:cNvSpPr txBox="1">
            <a:spLocks/>
          </p:cNvSpPr>
          <p:nvPr/>
        </p:nvSpPr>
        <p:spPr>
          <a:xfrm>
            <a:off x="15746" y="6475823"/>
            <a:ext cx="2895600" cy="365125"/>
          </a:xfrm>
          <a:prstGeom prst="rect">
            <a:avLst/>
          </a:prstGeom>
        </p:spPr>
        <p:txBody>
          <a:bodyPr vert="horz" lIns="91440" tIns="45720" rIns="91440" bIns="45720" rtlCol="1" anchor="ctr"/>
          <a:lstStyle>
            <a:defPPr>
              <a:defRPr lang="he-IL"/>
            </a:defPPr>
            <a:lvl1pPr marL="0" algn="ctr" defTabSz="914400" rtl="1" eaLnBrk="1" latinLnBrk="0" hangingPunct="1">
              <a:defRPr sz="9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en-US"/>
              <a:t>Circulation. 2019;139:775–786</a:t>
            </a:r>
            <a:endParaRPr lang="he-IL" dirty="0"/>
          </a:p>
        </p:txBody>
      </p:sp>
    </p:spTree>
    <p:extLst>
      <p:ext uri="{BB962C8B-B14F-4D97-AF65-F5344CB8AC3E}">
        <p14:creationId xmlns:p14="http://schemas.microsoft.com/office/powerpoint/2010/main" val="4032079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20FD0E-2249-4E07-A450-4C86ECC62EDD}"/>
              </a:ext>
            </a:extLst>
          </p:cNvPr>
          <p:cNvSpPr>
            <a:spLocks noGrp="1"/>
          </p:cNvSpPr>
          <p:nvPr>
            <p:ph type="ftr" sz="quarter" idx="11"/>
          </p:nvPr>
        </p:nvSpPr>
        <p:spPr/>
        <p:txBody>
          <a:bodyPr/>
          <a:lstStyle/>
          <a:p>
            <a:r>
              <a:rPr lang="en-US"/>
              <a:t>Moti Haim, MD</a:t>
            </a:r>
            <a:endParaRPr lang="he-IL"/>
          </a:p>
        </p:txBody>
      </p:sp>
      <p:sp>
        <p:nvSpPr>
          <p:cNvPr id="8" name="Footer Placeholder 3">
            <a:extLst>
              <a:ext uri="{FF2B5EF4-FFF2-40B4-BE49-F238E27FC236}">
                <a16:creationId xmlns:a16="http://schemas.microsoft.com/office/drawing/2014/main" id="{60AF6AA4-39DA-4006-811D-C9E643E7B03F}"/>
              </a:ext>
            </a:extLst>
          </p:cNvPr>
          <p:cNvSpPr txBox="1">
            <a:spLocks/>
          </p:cNvSpPr>
          <p:nvPr/>
        </p:nvSpPr>
        <p:spPr>
          <a:xfrm>
            <a:off x="15746" y="6475823"/>
            <a:ext cx="2895600" cy="365125"/>
          </a:xfrm>
          <a:prstGeom prst="rect">
            <a:avLst/>
          </a:prstGeom>
        </p:spPr>
        <p:txBody>
          <a:bodyPr vert="horz" lIns="91440" tIns="45720" rIns="91440" bIns="45720" rtlCol="1" anchor="ctr"/>
          <a:lstStyle>
            <a:defPPr>
              <a:defRPr lang="he-IL"/>
            </a:defPPr>
            <a:lvl1pPr marL="0" algn="ctr" defTabSz="914400" rtl="1" eaLnBrk="1" latinLnBrk="0" hangingPunct="1">
              <a:defRPr sz="9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en-US"/>
              <a:t>Circulation. 2019;139:775–786</a:t>
            </a:r>
            <a:endParaRPr lang="he-IL" dirty="0"/>
          </a:p>
        </p:txBody>
      </p:sp>
      <p:sp>
        <p:nvSpPr>
          <p:cNvPr id="2" name="Rectangle 1">
            <a:extLst>
              <a:ext uri="{FF2B5EF4-FFF2-40B4-BE49-F238E27FC236}">
                <a16:creationId xmlns:a16="http://schemas.microsoft.com/office/drawing/2014/main" id="{3D08076B-455D-4F90-92C8-EFE686D92A5A}"/>
              </a:ext>
            </a:extLst>
          </p:cNvPr>
          <p:cNvSpPr/>
          <p:nvPr/>
        </p:nvSpPr>
        <p:spPr>
          <a:xfrm>
            <a:off x="611560" y="692696"/>
            <a:ext cx="8280920" cy="5016758"/>
          </a:xfrm>
          <a:prstGeom prst="rect">
            <a:avLst/>
          </a:prstGeom>
        </p:spPr>
        <p:txBody>
          <a:bodyPr wrap="square">
            <a:spAutoFit/>
          </a:bodyPr>
          <a:lstStyle/>
          <a:p>
            <a:pPr algn="l" rtl="0"/>
            <a:r>
              <a:rPr lang="en-US" sz="3200" dirty="0">
                <a:solidFill>
                  <a:srgbClr val="FFFF00"/>
                </a:solidFill>
              </a:rPr>
              <a:t>Patients with atrial fibrillation </a:t>
            </a:r>
            <a:r>
              <a:rPr lang="en-US" sz="3200" dirty="0"/>
              <a:t>on VKA and DOAC </a:t>
            </a:r>
            <a:r>
              <a:rPr lang="en-US" sz="3200" dirty="0">
                <a:solidFill>
                  <a:srgbClr val="FFFF00"/>
                </a:solidFill>
              </a:rPr>
              <a:t>triple therapy </a:t>
            </a:r>
            <a:r>
              <a:rPr lang="en-US" sz="3200" dirty="0"/>
              <a:t>experienced a </a:t>
            </a:r>
            <a:r>
              <a:rPr lang="en-US" sz="3200" dirty="0">
                <a:solidFill>
                  <a:srgbClr val="FFFF00"/>
                </a:solidFill>
              </a:rPr>
              <a:t>high rate of major bleeding. </a:t>
            </a:r>
          </a:p>
          <a:p>
            <a:pPr algn="l" rtl="0"/>
            <a:endParaRPr lang="en-US" sz="3200" dirty="0"/>
          </a:p>
          <a:p>
            <a:pPr algn="l" rtl="0"/>
            <a:r>
              <a:rPr lang="en-US" sz="3200" dirty="0"/>
              <a:t>Patients &gt;80 years of age and patients with a CHA2DS2-VASc of 7 to 9 and with a history of a major bleeding, had very high bleeding rates</a:t>
            </a:r>
          </a:p>
          <a:p>
            <a:pPr algn="l" rtl="0"/>
            <a:endParaRPr lang="en-US" sz="3200" dirty="0"/>
          </a:p>
          <a:p>
            <a:pPr algn="l" rtl="0"/>
            <a:r>
              <a:rPr lang="en-US" sz="3200" dirty="0">
                <a:solidFill>
                  <a:srgbClr val="FFFF00"/>
                </a:solidFill>
              </a:rPr>
              <a:t>suggesting that triple therapy should be carefully considered in these patients</a:t>
            </a:r>
            <a:r>
              <a:rPr lang="en-US" sz="3200" dirty="0"/>
              <a:t>.</a:t>
            </a:r>
            <a:endParaRPr lang="he-IL" sz="3200" dirty="0"/>
          </a:p>
        </p:txBody>
      </p:sp>
    </p:spTree>
    <p:extLst>
      <p:ext uri="{BB962C8B-B14F-4D97-AF65-F5344CB8AC3E}">
        <p14:creationId xmlns:p14="http://schemas.microsoft.com/office/powerpoint/2010/main" val="1171260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957091A-5200-4BCD-B41C-F5EB5EAFD675}"/>
              </a:ext>
            </a:extLst>
          </p:cNvPr>
          <p:cNvSpPr>
            <a:spLocks noGrp="1"/>
          </p:cNvSpPr>
          <p:nvPr>
            <p:ph type="ftr" sz="quarter" idx="11"/>
          </p:nvPr>
        </p:nvSpPr>
        <p:spPr/>
        <p:txBody>
          <a:bodyPr/>
          <a:lstStyle/>
          <a:p>
            <a:r>
              <a:rPr lang="en-US"/>
              <a:t>Moti Haim, MD</a:t>
            </a:r>
            <a:endParaRPr lang="he-IL"/>
          </a:p>
        </p:txBody>
      </p:sp>
      <p:pic>
        <p:nvPicPr>
          <p:cNvPr id="5" name="Picture 4">
            <a:extLst>
              <a:ext uri="{FF2B5EF4-FFF2-40B4-BE49-F238E27FC236}">
                <a16:creationId xmlns:a16="http://schemas.microsoft.com/office/drawing/2014/main" id="{19E5A7D4-A109-48D7-AD2E-7D3A064C7CCF}"/>
              </a:ext>
            </a:extLst>
          </p:cNvPr>
          <p:cNvPicPr>
            <a:picLocks noChangeAspect="1"/>
          </p:cNvPicPr>
          <p:nvPr/>
        </p:nvPicPr>
        <p:blipFill>
          <a:blip r:embed="rId2"/>
          <a:stretch>
            <a:fillRect/>
          </a:stretch>
        </p:blipFill>
        <p:spPr>
          <a:xfrm>
            <a:off x="1115616" y="980728"/>
            <a:ext cx="6768752" cy="5076565"/>
          </a:xfrm>
          <a:prstGeom prst="rect">
            <a:avLst/>
          </a:prstGeom>
        </p:spPr>
      </p:pic>
      <p:sp>
        <p:nvSpPr>
          <p:cNvPr id="6" name="TextBox 5">
            <a:extLst>
              <a:ext uri="{FF2B5EF4-FFF2-40B4-BE49-F238E27FC236}">
                <a16:creationId xmlns:a16="http://schemas.microsoft.com/office/drawing/2014/main" id="{62286CA5-FD53-4FF2-BD23-0FFB9A141E65}"/>
              </a:ext>
            </a:extLst>
          </p:cNvPr>
          <p:cNvSpPr txBox="1"/>
          <p:nvPr/>
        </p:nvSpPr>
        <p:spPr>
          <a:xfrm>
            <a:off x="2555776" y="406895"/>
            <a:ext cx="4608512" cy="830997"/>
          </a:xfrm>
          <a:prstGeom prst="rect">
            <a:avLst/>
          </a:prstGeom>
          <a:noFill/>
        </p:spPr>
        <p:txBody>
          <a:bodyPr wrap="square" rtlCol="1">
            <a:spAutoFit/>
          </a:bodyPr>
          <a:lstStyle/>
          <a:p>
            <a:pPr algn="l" rtl="0"/>
            <a:r>
              <a:rPr lang="en-US" sz="2400" dirty="0"/>
              <a:t>NOACS are preferred over VKAs </a:t>
            </a:r>
          </a:p>
          <a:p>
            <a:pPr algn="l" rtl="0"/>
            <a:endParaRPr lang="he-IL" sz="2400" dirty="0"/>
          </a:p>
        </p:txBody>
      </p:sp>
      <p:cxnSp>
        <p:nvCxnSpPr>
          <p:cNvPr id="8" name="Straight Arrow Connector 7">
            <a:extLst>
              <a:ext uri="{FF2B5EF4-FFF2-40B4-BE49-F238E27FC236}">
                <a16:creationId xmlns:a16="http://schemas.microsoft.com/office/drawing/2014/main" id="{A6DB21DA-926E-4466-AEA2-481E29D4DBFB}"/>
              </a:ext>
            </a:extLst>
          </p:cNvPr>
          <p:cNvCxnSpPr/>
          <p:nvPr/>
        </p:nvCxnSpPr>
        <p:spPr>
          <a:xfrm>
            <a:off x="251520" y="5373216"/>
            <a:ext cx="108012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5861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497356-9FDA-4200-9E9D-C935F03E2F0F}"/>
              </a:ext>
            </a:extLst>
          </p:cNvPr>
          <p:cNvSpPr>
            <a:spLocks noGrp="1"/>
          </p:cNvSpPr>
          <p:nvPr>
            <p:ph idx="1"/>
          </p:nvPr>
        </p:nvSpPr>
        <p:spPr>
          <a:xfrm>
            <a:off x="539552" y="1340768"/>
            <a:ext cx="8291264" cy="4752528"/>
          </a:xfrm>
        </p:spPr>
        <p:txBody>
          <a:bodyPr>
            <a:noAutofit/>
          </a:bodyPr>
          <a:lstStyle/>
          <a:p>
            <a:pPr lvl="1" algn="l" rtl="0">
              <a:buFont typeface="Wingdings" panose="05000000000000000000" pitchFamily="2" charset="2"/>
              <a:buChar char="§"/>
            </a:pPr>
            <a:r>
              <a:rPr lang="en-US" sz="3200" dirty="0">
                <a:solidFill>
                  <a:srgbClr val="FFFF00"/>
                </a:solidFill>
              </a:rPr>
              <a:t>DAPT</a:t>
            </a:r>
            <a:r>
              <a:rPr lang="en-US" sz="3200" dirty="0"/>
              <a:t> </a:t>
            </a:r>
          </a:p>
          <a:p>
            <a:pPr lvl="2" algn="l" rtl="0">
              <a:buFont typeface="Wingdings" panose="05000000000000000000" pitchFamily="2" charset="2"/>
              <a:buChar char="§"/>
            </a:pPr>
            <a:r>
              <a:rPr lang="en-US" sz="2800" dirty="0" err="1"/>
              <a:t>ASA+Clopidogrel</a:t>
            </a:r>
            <a:r>
              <a:rPr lang="en-US" sz="2800" dirty="0"/>
              <a:t> in Stable CAD (6-12 </a:t>
            </a:r>
            <a:r>
              <a:rPr lang="en-US" sz="2800" dirty="0" err="1"/>
              <a:t>mnths</a:t>
            </a:r>
            <a:r>
              <a:rPr lang="en-US" sz="2800" dirty="0"/>
              <a:t>)</a:t>
            </a:r>
          </a:p>
          <a:p>
            <a:pPr lvl="2" algn="l" rtl="0">
              <a:buFont typeface="Wingdings" panose="05000000000000000000" pitchFamily="2" charset="2"/>
              <a:buChar char="§"/>
            </a:pPr>
            <a:r>
              <a:rPr lang="en-US" sz="2800" dirty="0" err="1"/>
              <a:t>ASA+Ticagrelor</a:t>
            </a:r>
            <a:r>
              <a:rPr lang="en-US" sz="2800" dirty="0"/>
              <a:t> or Prasugrel after ACS-PCI (12 months or less)</a:t>
            </a:r>
          </a:p>
          <a:p>
            <a:pPr lvl="1" algn="l" rtl="0">
              <a:buFont typeface="Wingdings" panose="05000000000000000000" pitchFamily="2" charset="2"/>
              <a:buChar char="§"/>
            </a:pPr>
            <a:r>
              <a:rPr lang="en-US" sz="3200" dirty="0"/>
              <a:t>short-term DAPT followed by P2Y12-inhibitor monotherapy may provide a safety benefit compared with standard DAPT in PCI patients receiving current-generation DES.</a:t>
            </a:r>
            <a:endParaRPr lang="he-IL" sz="3200" dirty="0"/>
          </a:p>
        </p:txBody>
      </p:sp>
      <p:sp>
        <p:nvSpPr>
          <p:cNvPr id="4" name="Footer Placeholder 3">
            <a:extLst>
              <a:ext uri="{FF2B5EF4-FFF2-40B4-BE49-F238E27FC236}">
                <a16:creationId xmlns:a16="http://schemas.microsoft.com/office/drawing/2014/main" id="{D273BE9F-3FE8-45B8-89BB-4346C5EB6928}"/>
              </a:ext>
            </a:extLst>
          </p:cNvPr>
          <p:cNvSpPr>
            <a:spLocks noGrp="1"/>
          </p:cNvSpPr>
          <p:nvPr>
            <p:ph type="ftr" sz="quarter" idx="11"/>
          </p:nvPr>
        </p:nvSpPr>
        <p:spPr/>
        <p:txBody>
          <a:bodyPr/>
          <a:lstStyle/>
          <a:p>
            <a:r>
              <a:rPr lang="en-US" dirty="0"/>
              <a:t>Moti Haim, MD</a:t>
            </a:r>
            <a:endParaRPr lang="he-IL" dirty="0"/>
          </a:p>
        </p:txBody>
      </p:sp>
      <p:sp>
        <p:nvSpPr>
          <p:cNvPr id="2" name="TextBox 1">
            <a:extLst>
              <a:ext uri="{FF2B5EF4-FFF2-40B4-BE49-F238E27FC236}">
                <a16:creationId xmlns:a16="http://schemas.microsoft.com/office/drawing/2014/main" id="{9377EF7B-389A-4CC8-9EA2-80CAF66C4148}"/>
              </a:ext>
            </a:extLst>
          </p:cNvPr>
          <p:cNvSpPr txBox="1"/>
          <p:nvPr/>
        </p:nvSpPr>
        <p:spPr>
          <a:xfrm>
            <a:off x="2995464" y="281620"/>
            <a:ext cx="3024336" cy="584775"/>
          </a:xfrm>
          <a:prstGeom prst="rect">
            <a:avLst/>
          </a:prstGeom>
          <a:noFill/>
        </p:spPr>
        <p:txBody>
          <a:bodyPr wrap="square" rtlCol="1">
            <a:spAutoFit/>
          </a:bodyPr>
          <a:lstStyle/>
          <a:p>
            <a:pPr algn="ctr" rtl="0"/>
            <a:r>
              <a:rPr lang="en-US" sz="3200" dirty="0"/>
              <a:t>POST PCI</a:t>
            </a:r>
          </a:p>
        </p:txBody>
      </p:sp>
    </p:spTree>
    <p:extLst>
      <p:ext uri="{BB962C8B-B14F-4D97-AF65-F5344CB8AC3E}">
        <p14:creationId xmlns:p14="http://schemas.microsoft.com/office/powerpoint/2010/main" val="1748952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540BF-2BED-4099-8C6D-97E75B51C11B}"/>
              </a:ext>
            </a:extLst>
          </p:cNvPr>
          <p:cNvSpPr>
            <a:spLocks noGrp="1"/>
          </p:cNvSpPr>
          <p:nvPr>
            <p:ph type="title"/>
          </p:nvPr>
        </p:nvSpPr>
        <p:spPr/>
        <p:txBody>
          <a:bodyPr/>
          <a:lstStyle/>
          <a:p>
            <a:r>
              <a:rPr lang="en-US" dirty="0"/>
              <a:t>DOUBLE VERSUS TRIPLE THERAPY IN</a:t>
            </a:r>
            <a:br>
              <a:rPr lang="en-US" dirty="0"/>
            </a:br>
            <a:r>
              <a:rPr lang="en-US" dirty="0"/>
              <a:t>AF-PCI PATIENTS VKA studies</a:t>
            </a:r>
            <a:endParaRPr lang="he-IL" dirty="0"/>
          </a:p>
        </p:txBody>
      </p:sp>
      <p:pic>
        <p:nvPicPr>
          <p:cNvPr id="5" name="Content Placeholder 4">
            <a:extLst>
              <a:ext uri="{FF2B5EF4-FFF2-40B4-BE49-F238E27FC236}">
                <a16:creationId xmlns:a16="http://schemas.microsoft.com/office/drawing/2014/main" id="{63089069-8B4B-42B0-8486-8AE0016683C6}"/>
              </a:ext>
            </a:extLst>
          </p:cNvPr>
          <p:cNvPicPr>
            <a:picLocks noGrp="1" noChangeAspect="1"/>
          </p:cNvPicPr>
          <p:nvPr>
            <p:ph idx="1"/>
          </p:nvPr>
        </p:nvPicPr>
        <p:blipFill>
          <a:blip r:embed="rId2"/>
          <a:stretch>
            <a:fillRect/>
          </a:stretch>
        </p:blipFill>
        <p:spPr>
          <a:xfrm>
            <a:off x="0" y="2276872"/>
            <a:ext cx="8996766" cy="2592288"/>
          </a:xfrm>
          <a:prstGeom prst="rect">
            <a:avLst/>
          </a:prstGeom>
        </p:spPr>
      </p:pic>
      <p:sp>
        <p:nvSpPr>
          <p:cNvPr id="6" name="TextBox 5">
            <a:extLst>
              <a:ext uri="{FF2B5EF4-FFF2-40B4-BE49-F238E27FC236}">
                <a16:creationId xmlns:a16="http://schemas.microsoft.com/office/drawing/2014/main" id="{06D5E5E3-26F8-4481-91D3-9AC41B77EEEE}"/>
              </a:ext>
            </a:extLst>
          </p:cNvPr>
          <p:cNvSpPr txBox="1"/>
          <p:nvPr/>
        </p:nvSpPr>
        <p:spPr>
          <a:xfrm>
            <a:off x="3059832" y="1628800"/>
            <a:ext cx="2808312" cy="584775"/>
          </a:xfrm>
          <a:prstGeom prst="rect">
            <a:avLst/>
          </a:prstGeom>
          <a:noFill/>
        </p:spPr>
        <p:txBody>
          <a:bodyPr wrap="square" rtlCol="1">
            <a:spAutoFit/>
          </a:bodyPr>
          <a:lstStyle/>
          <a:p>
            <a:pPr algn="ctr"/>
            <a:r>
              <a:rPr lang="en-US" sz="3200" dirty="0"/>
              <a:t>WOEST</a:t>
            </a:r>
            <a:endParaRPr lang="he-IL" sz="3200" dirty="0"/>
          </a:p>
        </p:txBody>
      </p:sp>
      <p:sp>
        <p:nvSpPr>
          <p:cNvPr id="7" name="TextBox 6">
            <a:extLst>
              <a:ext uri="{FF2B5EF4-FFF2-40B4-BE49-F238E27FC236}">
                <a16:creationId xmlns:a16="http://schemas.microsoft.com/office/drawing/2014/main" id="{5059C34A-F98E-4D8A-9A95-3E6A657BEDF2}"/>
              </a:ext>
            </a:extLst>
          </p:cNvPr>
          <p:cNvSpPr txBox="1"/>
          <p:nvPr/>
        </p:nvSpPr>
        <p:spPr>
          <a:xfrm>
            <a:off x="46288" y="6563679"/>
            <a:ext cx="3024336" cy="276999"/>
          </a:xfrm>
          <a:prstGeom prst="rect">
            <a:avLst/>
          </a:prstGeom>
          <a:noFill/>
        </p:spPr>
        <p:txBody>
          <a:bodyPr wrap="square" rtlCol="1">
            <a:spAutoFit/>
          </a:bodyPr>
          <a:lstStyle/>
          <a:p>
            <a:pPr algn="l" rtl="0"/>
            <a:r>
              <a:rPr lang="en-US" sz="1200" dirty="0"/>
              <a:t>WOEST, Lancet, </a:t>
            </a:r>
            <a:r>
              <a:rPr lang="en-US" sz="1200" dirty="0">
                <a:latin typeface="Arial" panose="020B0604020202020204" pitchFamily="34" charset="0"/>
              </a:rPr>
              <a:t>Vol 381 March 30, 2013</a:t>
            </a:r>
            <a:endParaRPr lang="he-IL" sz="1200" dirty="0"/>
          </a:p>
        </p:txBody>
      </p:sp>
      <p:sp>
        <p:nvSpPr>
          <p:cNvPr id="8" name="Rectangle 7">
            <a:extLst>
              <a:ext uri="{FF2B5EF4-FFF2-40B4-BE49-F238E27FC236}">
                <a16:creationId xmlns:a16="http://schemas.microsoft.com/office/drawing/2014/main" id="{3825E73C-7387-48B3-8BA7-3DFE0CA9360B}"/>
              </a:ext>
            </a:extLst>
          </p:cNvPr>
          <p:cNvSpPr/>
          <p:nvPr/>
        </p:nvSpPr>
        <p:spPr>
          <a:xfrm>
            <a:off x="755576" y="5157192"/>
            <a:ext cx="6534472" cy="1200329"/>
          </a:xfrm>
          <a:prstGeom prst="rect">
            <a:avLst/>
          </a:prstGeom>
        </p:spPr>
        <p:txBody>
          <a:bodyPr wrap="square">
            <a:spAutoFit/>
          </a:bodyPr>
          <a:lstStyle/>
          <a:p>
            <a:pPr algn="l" rtl="0"/>
            <a:r>
              <a:rPr lang="en-US" sz="2400" dirty="0"/>
              <a:t>Early discontinuation of aspirin reduces bleeding in comparison to TAT, without any apparent increase in ischemic events</a:t>
            </a:r>
            <a:endParaRPr lang="he-IL" sz="2400" dirty="0"/>
          </a:p>
        </p:txBody>
      </p:sp>
    </p:spTree>
    <p:extLst>
      <p:ext uri="{BB962C8B-B14F-4D97-AF65-F5344CB8AC3E}">
        <p14:creationId xmlns:p14="http://schemas.microsoft.com/office/powerpoint/2010/main" val="2427215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83761">
              <a:srgbClr val="0E3274"/>
            </a:gs>
            <a:gs pos="89584">
              <a:srgbClr val="092D6E"/>
            </a:gs>
            <a:gs pos="94200">
              <a:srgbClr val="052969"/>
            </a:gs>
            <a:gs pos="0">
              <a:schemeClr val="bg2">
                <a:tint val="80000"/>
                <a:satMod val="300000"/>
              </a:schemeClr>
            </a:gs>
            <a:gs pos="99275">
              <a:schemeClr val="bg2"/>
            </a:gs>
            <a:gs pos="98550">
              <a:srgbClr val="022665"/>
            </a:gs>
            <a:gs pos="97100">
              <a:srgbClr val="032766"/>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כותרת 5"/>
          <p:cNvSpPr>
            <a:spLocks noGrp="1"/>
          </p:cNvSpPr>
          <p:nvPr>
            <p:ph type="ctrTitle"/>
          </p:nvPr>
        </p:nvSpPr>
        <p:spPr>
          <a:xfrm>
            <a:off x="611560" y="548864"/>
            <a:ext cx="7920880" cy="1102519"/>
          </a:xfrm>
        </p:spPr>
        <p:txBody>
          <a:bodyPr>
            <a:normAutofit/>
          </a:bodyPr>
          <a:lstStyle/>
          <a:p>
            <a:r>
              <a:rPr lang="en-US" sz="3600" dirty="0"/>
              <a:t>DOACs in Atrial Fibrillation: What is New?</a:t>
            </a:r>
            <a:endParaRPr lang="he-IL" sz="3600" dirty="0"/>
          </a:p>
        </p:txBody>
      </p:sp>
      <p:pic>
        <p:nvPicPr>
          <p:cNvPr id="9" name="תמונה 8">
            <a:extLst>
              <a:ext uri="{FF2B5EF4-FFF2-40B4-BE49-F238E27FC236}">
                <a16:creationId xmlns:a16="http://schemas.microsoft.com/office/drawing/2014/main" id="{45A5F893-C501-4D3E-88FF-A6D354A211D8}"/>
              </a:ext>
            </a:extLst>
          </p:cNvPr>
          <p:cNvPicPr>
            <a:picLocks noChangeAspect="1"/>
          </p:cNvPicPr>
          <p:nvPr/>
        </p:nvPicPr>
        <p:blipFill>
          <a:blip r:embed="rId3"/>
          <a:stretch>
            <a:fillRect/>
          </a:stretch>
        </p:blipFill>
        <p:spPr>
          <a:xfrm>
            <a:off x="107504" y="1678676"/>
            <a:ext cx="3506278" cy="1843623"/>
          </a:xfrm>
          <a:prstGeom prst="rect">
            <a:avLst/>
          </a:prstGeom>
        </p:spPr>
      </p:pic>
      <p:pic>
        <p:nvPicPr>
          <p:cNvPr id="10" name="תמונה 9">
            <a:extLst>
              <a:ext uri="{FF2B5EF4-FFF2-40B4-BE49-F238E27FC236}">
                <a16:creationId xmlns:a16="http://schemas.microsoft.com/office/drawing/2014/main" id="{4739160E-05EF-460B-9041-60EE4CBCF3CE}"/>
              </a:ext>
            </a:extLst>
          </p:cNvPr>
          <p:cNvPicPr>
            <a:picLocks noChangeAspect="1"/>
          </p:cNvPicPr>
          <p:nvPr/>
        </p:nvPicPr>
        <p:blipFill>
          <a:blip r:embed="rId4"/>
          <a:stretch>
            <a:fillRect/>
          </a:stretch>
        </p:blipFill>
        <p:spPr>
          <a:xfrm>
            <a:off x="3778345" y="1651382"/>
            <a:ext cx="2639495" cy="2289023"/>
          </a:xfrm>
          <a:prstGeom prst="rect">
            <a:avLst/>
          </a:prstGeom>
        </p:spPr>
      </p:pic>
      <p:pic>
        <p:nvPicPr>
          <p:cNvPr id="1026" name="Picture 2" descr="תוצאת תמונה עבור ‪asked to talk about a boring subject‬‏">
            <a:extLst>
              <a:ext uri="{FF2B5EF4-FFF2-40B4-BE49-F238E27FC236}">
                <a16:creationId xmlns:a16="http://schemas.microsoft.com/office/drawing/2014/main" id="{CCC1FA67-43DE-497C-B6BF-84DBCC50FC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7001" y="1651381"/>
            <a:ext cx="2639495" cy="12237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תוצאת תמונה עבור ‪asked to talk about a boring subject‬‏">
            <a:extLst>
              <a:ext uri="{FF2B5EF4-FFF2-40B4-BE49-F238E27FC236}">
                <a16:creationId xmlns:a16="http://schemas.microsoft.com/office/drawing/2014/main" id="{A07013E6-559F-4312-BB60-80B4AECD6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4202901"/>
            <a:ext cx="4104456" cy="2306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109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59C34A-F98E-4D8A-9A95-3E6A657BEDF2}"/>
              </a:ext>
            </a:extLst>
          </p:cNvPr>
          <p:cNvSpPr txBox="1"/>
          <p:nvPr/>
        </p:nvSpPr>
        <p:spPr>
          <a:xfrm>
            <a:off x="46288" y="6563679"/>
            <a:ext cx="3024336" cy="276999"/>
          </a:xfrm>
          <a:prstGeom prst="rect">
            <a:avLst/>
          </a:prstGeom>
          <a:noFill/>
        </p:spPr>
        <p:txBody>
          <a:bodyPr wrap="square" rtlCol="1">
            <a:spAutoFit/>
          </a:bodyPr>
          <a:lstStyle/>
          <a:p>
            <a:pPr algn="l" rtl="0"/>
            <a:r>
              <a:rPr lang="en-US" sz="1200" dirty="0"/>
              <a:t>WOEST, Lancet, </a:t>
            </a:r>
            <a:r>
              <a:rPr lang="en-US" sz="1200" dirty="0">
                <a:latin typeface="Arial" panose="020B0604020202020204" pitchFamily="34" charset="0"/>
              </a:rPr>
              <a:t>Vol 381 March 30, 2013</a:t>
            </a:r>
            <a:endParaRPr lang="he-IL" sz="1200" dirty="0"/>
          </a:p>
        </p:txBody>
      </p:sp>
      <p:pic>
        <p:nvPicPr>
          <p:cNvPr id="11" name="Picture 10">
            <a:extLst>
              <a:ext uri="{FF2B5EF4-FFF2-40B4-BE49-F238E27FC236}">
                <a16:creationId xmlns:a16="http://schemas.microsoft.com/office/drawing/2014/main" id="{3CAF5834-65FE-43FB-B9B3-5C21DAD610F6}"/>
              </a:ext>
            </a:extLst>
          </p:cNvPr>
          <p:cNvPicPr>
            <a:picLocks noChangeAspect="1"/>
          </p:cNvPicPr>
          <p:nvPr/>
        </p:nvPicPr>
        <p:blipFill>
          <a:blip r:embed="rId2"/>
          <a:stretch>
            <a:fillRect/>
          </a:stretch>
        </p:blipFill>
        <p:spPr>
          <a:xfrm>
            <a:off x="419537" y="188640"/>
            <a:ext cx="8256919" cy="6192688"/>
          </a:xfrm>
          <a:prstGeom prst="rect">
            <a:avLst/>
          </a:prstGeom>
        </p:spPr>
      </p:pic>
    </p:spTree>
    <p:extLst>
      <p:ext uri="{BB962C8B-B14F-4D97-AF65-F5344CB8AC3E}">
        <p14:creationId xmlns:p14="http://schemas.microsoft.com/office/powerpoint/2010/main" val="2890637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E875-B242-4C87-BAC6-A2CB32A8E083}"/>
              </a:ext>
            </a:extLst>
          </p:cNvPr>
          <p:cNvSpPr>
            <a:spLocks noGrp="1"/>
          </p:cNvSpPr>
          <p:nvPr>
            <p:ph type="title"/>
          </p:nvPr>
        </p:nvSpPr>
        <p:spPr>
          <a:xfrm>
            <a:off x="750404" y="136521"/>
            <a:ext cx="7643192" cy="868958"/>
          </a:xfrm>
        </p:spPr>
        <p:txBody>
          <a:bodyPr/>
          <a:lstStyle/>
          <a:p>
            <a:r>
              <a:rPr lang="en-US" dirty="0"/>
              <a:t>ISAR-TRIPLE</a:t>
            </a:r>
            <a:endParaRPr lang="he-IL" dirty="0"/>
          </a:p>
        </p:txBody>
      </p:sp>
      <p:pic>
        <p:nvPicPr>
          <p:cNvPr id="5" name="Content Placeholder 4">
            <a:extLst>
              <a:ext uri="{FF2B5EF4-FFF2-40B4-BE49-F238E27FC236}">
                <a16:creationId xmlns:a16="http://schemas.microsoft.com/office/drawing/2014/main" id="{8846AF9C-9821-4CE3-A33A-790141023C86}"/>
              </a:ext>
            </a:extLst>
          </p:cNvPr>
          <p:cNvPicPr>
            <a:picLocks noGrp="1" noChangeAspect="1"/>
          </p:cNvPicPr>
          <p:nvPr>
            <p:ph idx="1"/>
          </p:nvPr>
        </p:nvPicPr>
        <p:blipFill>
          <a:blip r:embed="rId2"/>
          <a:stretch>
            <a:fillRect/>
          </a:stretch>
        </p:blipFill>
        <p:spPr>
          <a:xfrm>
            <a:off x="179511" y="1983176"/>
            <a:ext cx="8704889" cy="2304256"/>
          </a:xfrm>
          <a:prstGeom prst="rect">
            <a:avLst/>
          </a:prstGeom>
        </p:spPr>
      </p:pic>
      <p:sp>
        <p:nvSpPr>
          <p:cNvPr id="4" name="Footer Placeholder 3">
            <a:extLst>
              <a:ext uri="{FF2B5EF4-FFF2-40B4-BE49-F238E27FC236}">
                <a16:creationId xmlns:a16="http://schemas.microsoft.com/office/drawing/2014/main" id="{E0DDE303-19FA-4979-8E68-60C8998EF95E}"/>
              </a:ext>
            </a:extLst>
          </p:cNvPr>
          <p:cNvSpPr>
            <a:spLocks noGrp="1"/>
          </p:cNvSpPr>
          <p:nvPr>
            <p:ph type="ftr" sz="quarter" idx="11"/>
          </p:nvPr>
        </p:nvSpPr>
        <p:spPr/>
        <p:txBody>
          <a:bodyPr/>
          <a:lstStyle/>
          <a:p>
            <a:r>
              <a:rPr lang="en-US"/>
              <a:t>Moti Haim, MD</a:t>
            </a:r>
            <a:endParaRPr lang="he-IL"/>
          </a:p>
        </p:txBody>
      </p:sp>
      <p:pic>
        <p:nvPicPr>
          <p:cNvPr id="6" name="Picture 5">
            <a:extLst>
              <a:ext uri="{FF2B5EF4-FFF2-40B4-BE49-F238E27FC236}">
                <a16:creationId xmlns:a16="http://schemas.microsoft.com/office/drawing/2014/main" id="{5C38830D-FE37-4E25-A948-FEAE2C59BD8D}"/>
              </a:ext>
            </a:extLst>
          </p:cNvPr>
          <p:cNvPicPr>
            <a:picLocks noChangeAspect="1"/>
          </p:cNvPicPr>
          <p:nvPr/>
        </p:nvPicPr>
        <p:blipFill>
          <a:blip r:embed="rId3"/>
          <a:stretch>
            <a:fillRect/>
          </a:stretch>
        </p:blipFill>
        <p:spPr>
          <a:xfrm>
            <a:off x="2589712" y="1714388"/>
            <a:ext cx="1807650" cy="266800"/>
          </a:xfrm>
          <a:prstGeom prst="rect">
            <a:avLst/>
          </a:prstGeom>
        </p:spPr>
      </p:pic>
      <p:pic>
        <p:nvPicPr>
          <p:cNvPr id="7" name="Picture 6">
            <a:extLst>
              <a:ext uri="{FF2B5EF4-FFF2-40B4-BE49-F238E27FC236}">
                <a16:creationId xmlns:a16="http://schemas.microsoft.com/office/drawing/2014/main" id="{394B3ABF-67B8-4FE0-B75F-020DB44C8DFF}"/>
              </a:ext>
            </a:extLst>
          </p:cNvPr>
          <p:cNvPicPr>
            <a:picLocks noChangeAspect="1"/>
          </p:cNvPicPr>
          <p:nvPr/>
        </p:nvPicPr>
        <p:blipFill>
          <a:blip r:embed="rId4"/>
          <a:stretch>
            <a:fillRect/>
          </a:stretch>
        </p:blipFill>
        <p:spPr>
          <a:xfrm>
            <a:off x="107504" y="1318994"/>
            <a:ext cx="8435701" cy="394400"/>
          </a:xfrm>
          <a:prstGeom prst="rect">
            <a:avLst/>
          </a:prstGeom>
        </p:spPr>
      </p:pic>
      <p:sp>
        <p:nvSpPr>
          <p:cNvPr id="9" name="TextBox 8">
            <a:extLst>
              <a:ext uri="{FF2B5EF4-FFF2-40B4-BE49-F238E27FC236}">
                <a16:creationId xmlns:a16="http://schemas.microsoft.com/office/drawing/2014/main" id="{A8500B00-1CBB-4DB5-A7C8-B6765F8B85CC}"/>
              </a:ext>
            </a:extLst>
          </p:cNvPr>
          <p:cNvSpPr txBox="1"/>
          <p:nvPr/>
        </p:nvSpPr>
        <p:spPr>
          <a:xfrm>
            <a:off x="2051720" y="771038"/>
            <a:ext cx="8208912" cy="369332"/>
          </a:xfrm>
          <a:prstGeom prst="rect">
            <a:avLst/>
          </a:prstGeom>
          <a:noFill/>
        </p:spPr>
        <p:txBody>
          <a:bodyPr wrap="square" rtlCol="1">
            <a:spAutoFit/>
          </a:bodyPr>
          <a:lstStyle/>
          <a:p>
            <a:pPr algn="l" rtl="0"/>
            <a:r>
              <a:rPr lang="en-US" dirty="0"/>
              <a:t>Randomized to 6 weeks vs 6 months of Clopidogrel</a:t>
            </a:r>
            <a:endParaRPr lang="he-IL" dirty="0"/>
          </a:p>
        </p:txBody>
      </p:sp>
      <p:sp>
        <p:nvSpPr>
          <p:cNvPr id="11" name="Rectangle 10">
            <a:extLst>
              <a:ext uri="{FF2B5EF4-FFF2-40B4-BE49-F238E27FC236}">
                <a16:creationId xmlns:a16="http://schemas.microsoft.com/office/drawing/2014/main" id="{1805BA1A-ACFB-486F-8BD8-135BFB001143}"/>
              </a:ext>
            </a:extLst>
          </p:cNvPr>
          <p:cNvSpPr/>
          <p:nvPr/>
        </p:nvSpPr>
        <p:spPr>
          <a:xfrm>
            <a:off x="251520" y="5948462"/>
            <a:ext cx="2402709" cy="276999"/>
          </a:xfrm>
          <a:prstGeom prst="rect">
            <a:avLst/>
          </a:prstGeom>
        </p:spPr>
        <p:txBody>
          <a:bodyPr wrap="none">
            <a:spAutoFit/>
          </a:bodyPr>
          <a:lstStyle/>
          <a:p>
            <a:r>
              <a:rPr lang="en-US" sz="1200" dirty="0"/>
              <a:t>J Am Coll </a:t>
            </a:r>
            <a:r>
              <a:rPr lang="en-US" sz="1200" dirty="0" err="1"/>
              <a:t>Cardiol</a:t>
            </a:r>
            <a:r>
              <a:rPr lang="en-US" sz="1200" dirty="0"/>
              <a:t> 2015;65:1619–29.</a:t>
            </a:r>
            <a:endParaRPr lang="he-IL" sz="1200" dirty="0"/>
          </a:p>
        </p:txBody>
      </p:sp>
      <p:sp>
        <p:nvSpPr>
          <p:cNvPr id="12" name="TextBox 11">
            <a:extLst>
              <a:ext uri="{FF2B5EF4-FFF2-40B4-BE49-F238E27FC236}">
                <a16:creationId xmlns:a16="http://schemas.microsoft.com/office/drawing/2014/main" id="{74C474F8-2337-41E3-9641-9DC4E693B731}"/>
              </a:ext>
            </a:extLst>
          </p:cNvPr>
          <p:cNvSpPr txBox="1"/>
          <p:nvPr/>
        </p:nvSpPr>
        <p:spPr>
          <a:xfrm>
            <a:off x="683568" y="4557214"/>
            <a:ext cx="7200800" cy="830997"/>
          </a:xfrm>
          <a:prstGeom prst="rect">
            <a:avLst/>
          </a:prstGeom>
          <a:noFill/>
        </p:spPr>
        <p:txBody>
          <a:bodyPr wrap="square" rtlCol="1">
            <a:spAutoFit/>
          </a:bodyPr>
          <a:lstStyle/>
          <a:p>
            <a:pPr algn="l" rtl="0"/>
            <a:r>
              <a:rPr lang="en-US" sz="2400" dirty="0"/>
              <a:t>Both ISAR-TRIPLE as well as WOEST were under powered to  assess differences in ischemic end points</a:t>
            </a:r>
            <a:endParaRPr lang="he-IL" sz="2400" dirty="0"/>
          </a:p>
        </p:txBody>
      </p:sp>
    </p:spTree>
    <p:extLst>
      <p:ext uri="{BB962C8B-B14F-4D97-AF65-F5344CB8AC3E}">
        <p14:creationId xmlns:p14="http://schemas.microsoft.com/office/powerpoint/2010/main" val="937362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ADAD3-1AB2-4922-A78B-2023AF363B3C}"/>
              </a:ext>
            </a:extLst>
          </p:cNvPr>
          <p:cNvSpPr>
            <a:spLocks noGrp="1"/>
          </p:cNvSpPr>
          <p:nvPr>
            <p:ph type="title"/>
          </p:nvPr>
        </p:nvSpPr>
        <p:spPr/>
        <p:txBody>
          <a:bodyPr/>
          <a:lstStyle/>
          <a:p>
            <a:r>
              <a:rPr lang="en-US" dirty="0"/>
              <a:t>NOAC Trials</a:t>
            </a:r>
            <a:endParaRPr lang="he-IL" dirty="0"/>
          </a:p>
        </p:txBody>
      </p:sp>
      <p:sp>
        <p:nvSpPr>
          <p:cNvPr id="3" name="Content Placeholder 2">
            <a:extLst>
              <a:ext uri="{FF2B5EF4-FFF2-40B4-BE49-F238E27FC236}">
                <a16:creationId xmlns:a16="http://schemas.microsoft.com/office/drawing/2014/main" id="{A99DEE72-FECC-4239-BDD1-2BAD8BA1EDEA}"/>
              </a:ext>
            </a:extLst>
          </p:cNvPr>
          <p:cNvSpPr>
            <a:spLocks noGrp="1"/>
          </p:cNvSpPr>
          <p:nvPr>
            <p:ph idx="1"/>
          </p:nvPr>
        </p:nvSpPr>
        <p:spPr/>
        <p:txBody>
          <a:bodyPr/>
          <a:lstStyle/>
          <a:p>
            <a:endParaRPr lang="he-IL"/>
          </a:p>
        </p:txBody>
      </p:sp>
      <p:sp>
        <p:nvSpPr>
          <p:cNvPr id="4" name="Footer Placeholder 3">
            <a:extLst>
              <a:ext uri="{FF2B5EF4-FFF2-40B4-BE49-F238E27FC236}">
                <a16:creationId xmlns:a16="http://schemas.microsoft.com/office/drawing/2014/main" id="{1AEC489F-0BAD-49C4-8BB7-939C2D2F0A98}"/>
              </a:ext>
            </a:extLst>
          </p:cNvPr>
          <p:cNvSpPr>
            <a:spLocks noGrp="1"/>
          </p:cNvSpPr>
          <p:nvPr>
            <p:ph type="ftr" sz="quarter" idx="11"/>
          </p:nvPr>
        </p:nvSpPr>
        <p:spPr/>
        <p:txBody>
          <a:bodyPr/>
          <a:lstStyle/>
          <a:p>
            <a:r>
              <a:rPr lang="en-US"/>
              <a:t>Moti Haim, MD</a:t>
            </a:r>
            <a:endParaRPr lang="he-IL"/>
          </a:p>
        </p:txBody>
      </p:sp>
    </p:spTree>
    <p:extLst>
      <p:ext uri="{BB962C8B-B14F-4D97-AF65-F5344CB8AC3E}">
        <p14:creationId xmlns:p14="http://schemas.microsoft.com/office/powerpoint/2010/main" val="3060016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B4B5D-9EDF-4703-B449-B993D6C0745B}"/>
              </a:ext>
            </a:extLst>
          </p:cNvPr>
          <p:cNvSpPr>
            <a:spLocks noGrp="1"/>
          </p:cNvSpPr>
          <p:nvPr>
            <p:ph type="title"/>
          </p:nvPr>
        </p:nvSpPr>
        <p:spPr>
          <a:xfrm>
            <a:off x="457200" y="-17648"/>
            <a:ext cx="8229600" cy="1143000"/>
          </a:xfrm>
        </p:spPr>
        <p:txBody>
          <a:bodyPr/>
          <a:lstStyle/>
          <a:p>
            <a:r>
              <a:rPr lang="en-US" dirty="0"/>
              <a:t>PIONEER AF PCI</a:t>
            </a:r>
            <a:endParaRPr lang="he-IL" dirty="0"/>
          </a:p>
        </p:txBody>
      </p:sp>
      <p:sp>
        <p:nvSpPr>
          <p:cNvPr id="4" name="Footer Placeholder 3">
            <a:extLst>
              <a:ext uri="{FF2B5EF4-FFF2-40B4-BE49-F238E27FC236}">
                <a16:creationId xmlns:a16="http://schemas.microsoft.com/office/drawing/2014/main" id="{7B79F57A-AF17-4F89-A13C-5CFA9EA08FAA}"/>
              </a:ext>
            </a:extLst>
          </p:cNvPr>
          <p:cNvSpPr>
            <a:spLocks noGrp="1"/>
          </p:cNvSpPr>
          <p:nvPr>
            <p:ph type="ftr" sz="quarter" idx="11"/>
          </p:nvPr>
        </p:nvSpPr>
        <p:spPr/>
        <p:txBody>
          <a:bodyPr/>
          <a:lstStyle/>
          <a:p>
            <a:r>
              <a:rPr lang="en-US"/>
              <a:t>Moti Haim, MD</a:t>
            </a:r>
            <a:endParaRPr lang="he-IL"/>
          </a:p>
        </p:txBody>
      </p:sp>
      <p:pic>
        <p:nvPicPr>
          <p:cNvPr id="5" name="Picture 4">
            <a:extLst>
              <a:ext uri="{FF2B5EF4-FFF2-40B4-BE49-F238E27FC236}">
                <a16:creationId xmlns:a16="http://schemas.microsoft.com/office/drawing/2014/main" id="{86255881-B39A-4A9A-A9EF-C1AFC7BF1B2B}"/>
              </a:ext>
            </a:extLst>
          </p:cNvPr>
          <p:cNvPicPr>
            <a:picLocks noChangeAspect="1"/>
          </p:cNvPicPr>
          <p:nvPr/>
        </p:nvPicPr>
        <p:blipFill>
          <a:blip r:embed="rId2"/>
          <a:stretch>
            <a:fillRect/>
          </a:stretch>
        </p:blipFill>
        <p:spPr>
          <a:xfrm>
            <a:off x="683568" y="836712"/>
            <a:ext cx="7680854" cy="5760640"/>
          </a:xfrm>
          <a:prstGeom prst="rect">
            <a:avLst/>
          </a:prstGeom>
        </p:spPr>
      </p:pic>
    </p:spTree>
    <p:extLst>
      <p:ext uri="{BB962C8B-B14F-4D97-AF65-F5344CB8AC3E}">
        <p14:creationId xmlns:p14="http://schemas.microsoft.com/office/powerpoint/2010/main" val="2711146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7B93D-E5C6-4553-8046-C0DEB38E9FB0}"/>
              </a:ext>
            </a:extLst>
          </p:cNvPr>
          <p:cNvSpPr>
            <a:spLocks noGrp="1"/>
          </p:cNvSpPr>
          <p:nvPr>
            <p:ph type="title"/>
          </p:nvPr>
        </p:nvSpPr>
        <p:spPr/>
        <p:txBody>
          <a:bodyPr/>
          <a:lstStyle/>
          <a:p>
            <a:r>
              <a:rPr lang="en-US" dirty="0"/>
              <a:t>PIONEER AF PCI</a:t>
            </a:r>
            <a:endParaRPr lang="he-IL" dirty="0"/>
          </a:p>
        </p:txBody>
      </p:sp>
      <p:sp>
        <p:nvSpPr>
          <p:cNvPr id="4" name="Footer Placeholder 3">
            <a:extLst>
              <a:ext uri="{FF2B5EF4-FFF2-40B4-BE49-F238E27FC236}">
                <a16:creationId xmlns:a16="http://schemas.microsoft.com/office/drawing/2014/main" id="{E283BE7D-E198-419F-B96D-FA09978B95B9}"/>
              </a:ext>
            </a:extLst>
          </p:cNvPr>
          <p:cNvSpPr>
            <a:spLocks noGrp="1"/>
          </p:cNvSpPr>
          <p:nvPr>
            <p:ph type="ftr" sz="quarter" idx="11"/>
          </p:nvPr>
        </p:nvSpPr>
        <p:spPr/>
        <p:txBody>
          <a:bodyPr/>
          <a:lstStyle/>
          <a:p>
            <a:r>
              <a:rPr lang="en-US"/>
              <a:t>Moti Haim, MD</a:t>
            </a:r>
            <a:endParaRPr lang="he-IL"/>
          </a:p>
        </p:txBody>
      </p:sp>
      <p:pic>
        <p:nvPicPr>
          <p:cNvPr id="8" name="Content Placeholder 7">
            <a:extLst>
              <a:ext uri="{FF2B5EF4-FFF2-40B4-BE49-F238E27FC236}">
                <a16:creationId xmlns:a16="http://schemas.microsoft.com/office/drawing/2014/main" id="{768679EA-0946-4873-9F49-E31A19DAEC74}"/>
              </a:ext>
            </a:extLst>
          </p:cNvPr>
          <p:cNvPicPr>
            <a:picLocks noGrp="1" noChangeAspect="1"/>
          </p:cNvPicPr>
          <p:nvPr>
            <p:ph idx="1"/>
          </p:nvPr>
        </p:nvPicPr>
        <p:blipFill>
          <a:blip r:embed="rId2"/>
          <a:stretch>
            <a:fillRect/>
          </a:stretch>
        </p:blipFill>
        <p:spPr>
          <a:xfrm>
            <a:off x="201388" y="1268760"/>
            <a:ext cx="8486580" cy="2808312"/>
          </a:xfrm>
          <a:prstGeom prst="rect">
            <a:avLst/>
          </a:prstGeom>
        </p:spPr>
      </p:pic>
    </p:spTree>
    <p:extLst>
      <p:ext uri="{BB962C8B-B14F-4D97-AF65-F5344CB8AC3E}">
        <p14:creationId xmlns:p14="http://schemas.microsoft.com/office/powerpoint/2010/main" val="1735896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822E5-1634-43FF-88C9-CAE013112ED4}"/>
              </a:ext>
            </a:extLst>
          </p:cNvPr>
          <p:cNvSpPr>
            <a:spLocks noGrp="1"/>
          </p:cNvSpPr>
          <p:nvPr>
            <p:ph type="title"/>
          </p:nvPr>
        </p:nvSpPr>
        <p:spPr/>
        <p:txBody>
          <a:bodyPr/>
          <a:lstStyle/>
          <a:p>
            <a:endParaRPr lang="he-IL"/>
          </a:p>
        </p:txBody>
      </p:sp>
      <p:pic>
        <p:nvPicPr>
          <p:cNvPr id="5" name="Content Placeholder 4">
            <a:extLst>
              <a:ext uri="{FF2B5EF4-FFF2-40B4-BE49-F238E27FC236}">
                <a16:creationId xmlns:a16="http://schemas.microsoft.com/office/drawing/2014/main" id="{84A9FD50-B655-47A6-898B-58225C14749A}"/>
              </a:ext>
            </a:extLst>
          </p:cNvPr>
          <p:cNvPicPr>
            <a:picLocks noGrp="1" noChangeAspect="1"/>
          </p:cNvPicPr>
          <p:nvPr>
            <p:ph idx="1"/>
          </p:nvPr>
        </p:nvPicPr>
        <p:blipFill>
          <a:blip r:embed="rId2"/>
          <a:stretch>
            <a:fillRect/>
          </a:stretch>
        </p:blipFill>
        <p:spPr>
          <a:xfrm>
            <a:off x="457200" y="316533"/>
            <a:ext cx="8355772" cy="6266829"/>
          </a:xfrm>
          <a:prstGeom prst="rect">
            <a:avLst/>
          </a:prstGeom>
        </p:spPr>
      </p:pic>
      <p:sp>
        <p:nvSpPr>
          <p:cNvPr id="4" name="Footer Placeholder 3">
            <a:extLst>
              <a:ext uri="{FF2B5EF4-FFF2-40B4-BE49-F238E27FC236}">
                <a16:creationId xmlns:a16="http://schemas.microsoft.com/office/drawing/2014/main" id="{A1A60487-884E-4F30-8672-D2F01FB2D455}"/>
              </a:ext>
            </a:extLst>
          </p:cNvPr>
          <p:cNvSpPr>
            <a:spLocks noGrp="1"/>
          </p:cNvSpPr>
          <p:nvPr>
            <p:ph type="ftr" sz="quarter" idx="11"/>
          </p:nvPr>
        </p:nvSpPr>
        <p:spPr/>
        <p:txBody>
          <a:bodyPr/>
          <a:lstStyle/>
          <a:p>
            <a:r>
              <a:rPr lang="en-US"/>
              <a:t>Moti Haim, MD</a:t>
            </a:r>
            <a:endParaRPr lang="he-IL"/>
          </a:p>
        </p:txBody>
      </p:sp>
    </p:spTree>
    <p:extLst>
      <p:ext uri="{BB962C8B-B14F-4D97-AF65-F5344CB8AC3E}">
        <p14:creationId xmlns:p14="http://schemas.microsoft.com/office/powerpoint/2010/main" val="2353700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785D3-FC64-4387-83B3-3F4783EA2BA4}"/>
              </a:ext>
            </a:extLst>
          </p:cNvPr>
          <p:cNvSpPr>
            <a:spLocks noGrp="1"/>
          </p:cNvSpPr>
          <p:nvPr>
            <p:ph type="title"/>
          </p:nvPr>
        </p:nvSpPr>
        <p:spPr/>
        <p:txBody>
          <a:bodyPr/>
          <a:lstStyle/>
          <a:p>
            <a:endParaRPr lang="he-IL"/>
          </a:p>
        </p:txBody>
      </p:sp>
      <p:pic>
        <p:nvPicPr>
          <p:cNvPr id="5" name="Content Placeholder 4">
            <a:extLst>
              <a:ext uri="{FF2B5EF4-FFF2-40B4-BE49-F238E27FC236}">
                <a16:creationId xmlns:a16="http://schemas.microsoft.com/office/drawing/2014/main" id="{931CA205-1725-43BD-8CE7-7B7DA67E807E}"/>
              </a:ext>
            </a:extLst>
          </p:cNvPr>
          <p:cNvPicPr>
            <a:picLocks noGrp="1" noChangeAspect="1"/>
          </p:cNvPicPr>
          <p:nvPr>
            <p:ph idx="1"/>
          </p:nvPr>
        </p:nvPicPr>
        <p:blipFill>
          <a:blip r:embed="rId2"/>
          <a:stretch>
            <a:fillRect/>
          </a:stretch>
        </p:blipFill>
        <p:spPr>
          <a:xfrm>
            <a:off x="643541" y="568561"/>
            <a:ext cx="8019734" cy="6014801"/>
          </a:xfrm>
          <a:prstGeom prst="rect">
            <a:avLst/>
          </a:prstGeom>
        </p:spPr>
      </p:pic>
      <p:sp>
        <p:nvSpPr>
          <p:cNvPr id="4" name="Footer Placeholder 3">
            <a:extLst>
              <a:ext uri="{FF2B5EF4-FFF2-40B4-BE49-F238E27FC236}">
                <a16:creationId xmlns:a16="http://schemas.microsoft.com/office/drawing/2014/main" id="{16A8541F-DDFD-43B2-8759-7A2B1C5607CD}"/>
              </a:ext>
            </a:extLst>
          </p:cNvPr>
          <p:cNvSpPr>
            <a:spLocks noGrp="1"/>
          </p:cNvSpPr>
          <p:nvPr>
            <p:ph type="ftr" sz="quarter" idx="11"/>
          </p:nvPr>
        </p:nvSpPr>
        <p:spPr/>
        <p:txBody>
          <a:bodyPr/>
          <a:lstStyle/>
          <a:p>
            <a:r>
              <a:rPr lang="en-US"/>
              <a:t>Moti Haim, MD</a:t>
            </a:r>
            <a:endParaRPr lang="he-IL"/>
          </a:p>
        </p:txBody>
      </p:sp>
    </p:spTree>
    <p:extLst>
      <p:ext uri="{BB962C8B-B14F-4D97-AF65-F5344CB8AC3E}">
        <p14:creationId xmlns:p14="http://schemas.microsoft.com/office/powerpoint/2010/main" val="4054277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7B93D-E5C6-4553-8046-C0DEB38E9FB0}"/>
              </a:ext>
            </a:extLst>
          </p:cNvPr>
          <p:cNvSpPr>
            <a:spLocks noGrp="1"/>
          </p:cNvSpPr>
          <p:nvPr>
            <p:ph type="title"/>
          </p:nvPr>
        </p:nvSpPr>
        <p:spPr/>
        <p:txBody>
          <a:bodyPr/>
          <a:lstStyle/>
          <a:p>
            <a:r>
              <a:rPr lang="en-US" dirty="0"/>
              <a:t>PIONEER AF PCI</a:t>
            </a:r>
            <a:endParaRPr lang="he-IL" dirty="0"/>
          </a:p>
        </p:txBody>
      </p:sp>
      <p:sp>
        <p:nvSpPr>
          <p:cNvPr id="4" name="Footer Placeholder 3">
            <a:extLst>
              <a:ext uri="{FF2B5EF4-FFF2-40B4-BE49-F238E27FC236}">
                <a16:creationId xmlns:a16="http://schemas.microsoft.com/office/drawing/2014/main" id="{E283BE7D-E198-419F-B96D-FA09978B95B9}"/>
              </a:ext>
            </a:extLst>
          </p:cNvPr>
          <p:cNvSpPr>
            <a:spLocks noGrp="1"/>
          </p:cNvSpPr>
          <p:nvPr>
            <p:ph type="ftr" sz="quarter" idx="11"/>
          </p:nvPr>
        </p:nvSpPr>
        <p:spPr/>
        <p:txBody>
          <a:bodyPr/>
          <a:lstStyle/>
          <a:p>
            <a:r>
              <a:rPr lang="en-US"/>
              <a:t>Moti Haim, MD</a:t>
            </a:r>
            <a:endParaRPr lang="he-IL"/>
          </a:p>
        </p:txBody>
      </p:sp>
      <p:pic>
        <p:nvPicPr>
          <p:cNvPr id="6" name="Content Placeholder 5">
            <a:extLst>
              <a:ext uri="{FF2B5EF4-FFF2-40B4-BE49-F238E27FC236}">
                <a16:creationId xmlns:a16="http://schemas.microsoft.com/office/drawing/2014/main" id="{315463AD-925A-494C-B251-017C00DEDA19}"/>
              </a:ext>
            </a:extLst>
          </p:cNvPr>
          <p:cNvPicPr>
            <a:picLocks noGrp="1" noChangeAspect="1"/>
          </p:cNvPicPr>
          <p:nvPr>
            <p:ph idx="1"/>
          </p:nvPr>
        </p:nvPicPr>
        <p:blipFill>
          <a:blip r:embed="rId2"/>
          <a:stretch>
            <a:fillRect/>
          </a:stretch>
        </p:blipFill>
        <p:spPr>
          <a:xfrm>
            <a:off x="1187624" y="1108875"/>
            <a:ext cx="7056784" cy="5292589"/>
          </a:xfrm>
          <a:prstGeom prst="rect">
            <a:avLst/>
          </a:prstGeom>
        </p:spPr>
      </p:pic>
    </p:spTree>
    <p:extLst>
      <p:ext uri="{BB962C8B-B14F-4D97-AF65-F5344CB8AC3E}">
        <p14:creationId xmlns:p14="http://schemas.microsoft.com/office/powerpoint/2010/main" val="2925785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B0941-F1B1-400E-9BDA-E12998918E69}"/>
              </a:ext>
            </a:extLst>
          </p:cNvPr>
          <p:cNvSpPr>
            <a:spLocks noGrp="1"/>
          </p:cNvSpPr>
          <p:nvPr>
            <p:ph type="title"/>
          </p:nvPr>
        </p:nvSpPr>
        <p:spPr>
          <a:xfrm>
            <a:off x="601216" y="0"/>
            <a:ext cx="8229600" cy="1143000"/>
          </a:xfrm>
        </p:spPr>
        <p:txBody>
          <a:bodyPr/>
          <a:lstStyle/>
          <a:p>
            <a:r>
              <a:rPr lang="en-US" sz="2800" dirty="0"/>
              <a:t>RE-DUAL</a:t>
            </a:r>
            <a:r>
              <a:rPr lang="en-US" dirty="0"/>
              <a:t> PCI</a:t>
            </a:r>
            <a:endParaRPr lang="he-IL" dirty="0"/>
          </a:p>
        </p:txBody>
      </p:sp>
      <p:pic>
        <p:nvPicPr>
          <p:cNvPr id="5" name="Content Placeholder 4">
            <a:extLst>
              <a:ext uri="{FF2B5EF4-FFF2-40B4-BE49-F238E27FC236}">
                <a16:creationId xmlns:a16="http://schemas.microsoft.com/office/drawing/2014/main" id="{F1F0D955-74A1-40AE-AAA8-4269878CD451}"/>
              </a:ext>
            </a:extLst>
          </p:cNvPr>
          <p:cNvPicPr>
            <a:picLocks noGrp="1" noChangeAspect="1"/>
          </p:cNvPicPr>
          <p:nvPr>
            <p:ph idx="1"/>
          </p:nvPr>
        </p:nvPicPr>
        <p:blipFill>
          <a:blip r:embed="rId2"/>
          <a:stretch>
            <a:fillRect/>
          </a:stretch>
        </p:blipFill>
        <p:spPr>
          <a:xfrm>
            <a:off x="851587" y="908720"/>
            <a:ext cx="7488831" cy="5616624"/>
          </a:xfrm>
          <a:prstGeom prst="rect">
            <a:avLst/>
          </a:prstGeom>
        </p:spPr>
      </p:pic>
      <p:sp>
        <p:nvSpPr>
          <p:cNvPr id="4" name="Footer Placeholder 3">
            <a:extLst>
              <a:ext uri="{FF2B5EF4-FFF2-40B4-BE49-F238E27FC236}">
                <a16:creationId xmlns:a16="http://schemas.microsoft.com/office/drawing/2014/main" id="{C7562082-D540-4AD6-8AF1-BE450274C666}"/>
              </a:ext>
            </a:extLst>
          </p:cNvPr>
          <p:cNvSpPr>
            <a:spLocks noGrp="1"/>
          </p:cNvSpPr>
          <p:nvPr>
            <p:ph type="ftr" sz="quarter" idx="11"/>
          </p:nvPr>
        </p:nvSpPr>
        <p:spPr/>
        <p:txBody>
          <a:bodyPr/>
          <a:lstStyle/>
          <a:p>
            <a:r>
              <a:rPr lang="en-US"/>
              <a:t>Moti Haim, MD</a:t>
            </a:r>
            <a:endParaRPr lang="he-IL"/>
          </a:p>
        </p:txBody>
      </p:sp>
    </p:spTree>
    <p:extLst>
      <p:ext uri="{BB962C8B-B14F-4D97-AF65-F5344CB8AC3E}">
        <p14:creationId xmlns:p14="http://schemas.microsoft.com/office/powerpoint/2010/main" val="140971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B0941-F1B1-400E-9BDA-E12998918E69}"/>
              </a:ext>
            </a:extLst>
          </p:cNvPr>
          <p:cNvSpPr>
            <a:spLocks noGrp="1"/>
          </p:cNvSpPr>
          <p:nvPr>
            <p:ph type="title"/>
          </p:nvPr>
        </p:nvSpPr>
        <p:spPr/>
        <p:txBody>
          <a:bodyPr/>
          <a:lstStyle/>
          <a:p>
            <a:r>
              <a:rPr lang="en-US" dirty="0"/>
              <a:t>RE-DUAL PCI</a:t>
            </a:r>
            <a:endParaRPr lang="he-IL" dirty="0"/>
          </a:p>
        </p:txBody>
      </p:sp>
      <p:sp>
        <p:nvSpPr>
          <p:cNvPr id="4" name="Footer Placeholder 3">
            <a:extLst>
              <a:ext uri="{FF2B5EF4-FFF2-40B4-BE49-F238E27FC236}">
                <a16:creationId xmlns:a16="http://schemas.microsoft.com/office/drawing/2014/main" id="{C7562082-D540-4AD6-8AF1-BE450274C666}"/>
              </a:ext>
            </a:extLst>
          </p:cNvPr>
          <p:cNvSpPr>
            <a:spLocks noGrp="1"/>
          </p:cNvSpPr>
          <p:nvPr>
            <p:ph type="ftr" sz="quarter" idx="11"/>
          </p:nvPr>
        </p:nvSpPr>
        <p:spPr/>
        <p:txBody>
          <a:bodyPr/>
          <a:lstStyle/>
          <a:p>
            <a:r>
              <a:rPr lang="en-US"/>
              <a:t>Moti Haim, MD</a:t>
            </a:r>
            <a:endParaRPr lang="he-IL"/>
          </a:p>
        </p:txBody>
      </p:sp>
      <p:pic>
        <p:nvPicPr>
          <p:cNvPr id="7" name="Content Placeholder 6">
            <a:extLst>
              <a:ext uri="{FF2B5EF4-FFF2-40B4-BE49-F238E27FC236}">
                <a16:creationId xmlns:a16="http://schemas.microsoft.com/office/drawing/2014/main" id="{38511D17-188B-41E3-88E2-00D99FAF2FCB}"/>
              </a:ext>
            </a:extLst>
          </p:cNvPr>
          <p:cNvPicPr>
            <a:picLocks noGrp="1" noChangeAspect="1"/>
          </p:cNvPicPr>
          <p:nvPr>
            <p:ph idx="1"/>
          </p:nvPr>
        </p:nvPicPr>
        <p:blipFill>
          <a:blip r:embed="rId2"/>
          <a:stretch>
            <a:fillRect/>
          </a:stretch>
        </p:blipFill>
        <p:spPr>
          <a:xfrm>
            <a:off x="296384" y="1967629"/>
            <a:ext cx="8390416" cy="3024336"/>
          </a:xfrm>
          <a:prstGeom prst="rect">
            <a:avLst/>
          </a:prstGeom>
        </p:spPr>
      </p:pic>
      <p:pic>
        <p:nvPicPr>
          <p:cNvPr id="8" name="Picture 7">
            <a:extLst>
              <a:ext uri="{FF2B5EF4-FFF2-40B4-BE49-F238E27FC236}">
                <a16:creationId xmlns:a16="http://schemas.microsoft.com/office/drawing/2014/main" id="{D6F9E544-7F53-4DAE-92E5-4FBBF33C7B11}"/>
              </a:ext>
            </a:extLst>
          </p:cNvPr>
          <p:cNvPicPr>
            <a:picLocks noChangeAspect="1"/>
          </p:cNvPicPr>
          <p:nvPr/>
        </p:nvPicPr>
        <p:blipFill>
          <a:blip r:embed="rId3"/>
          <a:stretch>
            <a:fillRect/>
          </a:stretch>
        </p:blipFill>
        <p:spPr>
          <a:xfrm>
            <a:off x="2843808" y="1771100"/>
            <a:ext cx="1368152" cy="195661"/>
          </a:xfrm>
          <a:prstGeom prst="rect">
            <a:avLst/>
          </a:prstGeom>
        </p:spPr>
      </p:pic>
    </p:spTree>
    <p:extLst>
      <p:ext uri="{BB962C8B-B14F-4D97-AF65-F5344CB8AC3E}">
        <p14:creationId xmlns:p14="http://schemas.microsoft.com/office/powerpoint/2010/main" val="193824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83761">
              <a:srgbClr val="0E3274"/>
            </a:gs>
            <a:gs pos="89584">
              <a:srgbClr val="092D6E"/>
            </a:gs>
            <a:gs pos="94200">
              <a:srgbClr val="052969"/>
            </a:gs>
            <a:gs pos="0">
              <a:schemeClr val="bg2">
                <a:tint val="80000"/>
                <a:satMod val="300000"/>
              </a:schemeClr>
            </a:gs>
            <a:gs pos="99275">
              <a:schemeClr val="bg2"/>
            </a:gs>
            <a:gs pos="98550">
              <a:srgbClr val="022665"/>
            </a:gs>
            <a:gs pos="97100">
              <a:srgbClr val="032766"/>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כותרת 5"/>
          <p:cNvSpPr>
            <a:spLocks noGrp="1"/>
          </p:cNvSpPr>
          <p:nvPr>
            <p:ph type="ctrTitle"/>
          </p:nvPr>
        </p:nvSpPr>
        <p:spPr>
          <a:xfrm>
            <a:off x="611560" y="548864"/>
            <a:ext cx="7920880" cy="1102519"/>
          </a:xfrm>
        </p:spPr>
        <p:txBody>
          <a:bodyPr>
            <a:normAutofit fontScale="90000"/>
          </a:bodyPr>
          <a:lstStyle/>
          <a:p>
            <a:r>
              <a:rPr lang="en-US" sz="3600" dirty="0"/>
              <a:t>DOACs in Atrial Fibrillation: What is New For Me?</a:t>
            </a:r>
            <a:endParaRPr lang="he-IL" sz="3600" dirty="0"/>
          </a:p>
        </p:txBody>
      </p:sp>
    </p:spTree>
    <p:extLst>
      <p:ext uri="{BB962C8B-B14F-4D97-AF65-F5344CB8AC3E}">
        <p14:creationId xmlns:p14="http://schemas.microsoft.com/office/powerpoint/2010/main" val="3554139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31637-D31A-4EBD-BE7C-BA78B51B314B}"/>
              </a:ext>
            </a:extLst>
          </p:cNvPr>
          <p:cNvSpPr>
            <a:spLocks noGrp="1"/>
          </p:cNvSpPr>
          <p:nvPr>
            <p:ph type="title"/>
          </p:nvPr>
        </p:nvSpPr>
        <p:spPr/>
        <p:txBody>
          <a:bodyPr/>
          <a:lstStyle/>
          <a:p>
            <a:endParaRPr lang="he-IL"/>
          </a:p>
        </p:txBody>
      </p:sp>
      <p:pic>
        <p:nvPicPr>
          <p:cNvPr id="5" name="Content Placeholder 4">
            <a:extLst>
              <a:ext uri="{FF2B5EF4-FFF2-40B4-BE49-F238E27FC236}">
                <a16:creationId xmlns:a16="http://schemas.microsoft.com/office/drawing/2014/main" id="{8D39B86C-0418-46BF-8526-0B22CA04B5F6}"/>
              </a:ext>
            </a:extLst>
          </p:cNvPr>
          <p:cNvPicPr>
            <a:picLocks noGrp="1" noChangeAspect="1"/>
          </p:cNvPicPr>
          <p:nvPr>
            <p:ph idx="1"/>
          </p:nvPr>
        </p:nvPicPr>
        <p:blipFill>
          <a:blip r:embed="rId2"/>
          <a:stretch>
            <a:fillRect/>
          </a:stretch>
        </p:blipFill>
        <p:spPr>
          <a:xfrm>
            <a:off x="576873" y="493606"/>
            <a:ext cx="8119673" cy="6089755"/>
          </a:xfrm>
          <a:prstGeom prst="rect">
            <a:avLst/>
          </a:prstGeom>
        </p:spPr>
      </p:pic>
      <p:sp>
        <p:nvSpPr>
          <p:cNvPr id="4" name="Footer Placeholder 3">
            <a:extLst>
              <a:ext uri="{FF2B5EF4-FFF2-40B4-BE49-F238E27FC236}">
                <a16:creationId xmlns:a16="http://schemas.microsoft.com/office/drawing/2014/main" id="{6AB7B479-9747-4EFA-B67F-96536FFAC922}"/>
              </a:ext>
            </a:extLst>
          </p:cNvPr>
          <p:cNvSpPr>
            <a:spLocks noGrp="1"/>
          </p:cNvSpPr>
          <p:nvPr>
            <p:ph type="ftr" sz="quarter" idx="11"/>
          </p:nvPr>
        </p:nvSpPr>
        <p:spPr/>
        <p:txBody>
          <a:bodyPr/>
          <a:lstStyle/>
          <a:p>
            <a:r>
              <a:rPr lang="en-US"/>
              <a:t>Moti Haim, MD</a:t>
            </a:r>
            <a:endParaRPr lang="he-IL"/>
          </a:p>
        </p:txBody>
      </p:sp>
    </p:spTree>
    <p:extLst>
      <p:ext uri="{BB962C8B-B14F-4D97-AF65-F5344CB8AC3E}">
        <p14:creationId xmlns:p14="http://schemas.microsoft.com/office/powerpoint/2010/main" val="1255413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B0941-F1B1-400E-9BDA-E12998918E69}"/>
              </a:ext>
            </a:extLst>
          </p:cNvPr>
          <p:cNvSpPr>
            <a:spLocks noGrp="1"/>
          </p:cNvSpPr>
          <p:nvPr>
            <p:ph type="title"/>
          </p:nvPr>
        </p:nvSpPr>
        <p:spPr>
          <a:xfrm>
            <a:off x="457200" y="188640"/>
            <a:ext cx="8229600" cy="1143000"/>
          </a:xfrm>
        </p:spPr>
        <p:txBody>
          <a:bodyPr/>
          <a:lstStyle/>
          <a:p>
            <a:r>
              <a:rPr lang="en-US" dirty="0"/>
              <a:t>RE-DUAL PCI</a:t>
            </a:r>
            <a:endParaRPr lang="he-IL" dirty="0"/>
          </a:p>
        </p:txBody>
      </p:sp>
      <p:sp>
        <p:nvSpPr>
          <p:cNvPr id="4" name="Footer Placeholder 3">
            <a:extLst>
              <a:ext uri="{FF2B5EF4-FFF2-40B4-BE49-F238E27FC236}">
                <a16:creationId xmlns:a16="http://schemas.microsoft.com/office/drawing/2014/main" id="{C7562082-D540-4AD6-8AF1-BE450274C666}"/>
              </a:ext>
            </a:extLst>
          </p:cNvPr>
          <p:cNvSpPr>
            <a:spLocks noGrp="1"/>
          </p:cNvSpPr>
          <p:nvPr>
            <p:ph type="ftr" sz="quarter" idx="11"/>
          </p:nvPr>
        </p:nvSpPr>
        <p:spPr/>
        <p:txBody>
          <a:bodyPr/>
          <a:lstStyle/>
          <a:p>
            <a:r>
              <a:rPr lang="en-US"/>
              <a:t>Moti Haim, MD</a:t>
            </a:r>
            <a:endParaRPr lang="he-IL"/>
          </a:p>
        </p:txBody>
      </p:sp>
      <p:pic>
        <p:nvPicPr>
          <p:cNvPr id="6" name="Picture 5">
            <a:extLst>
              <a:ext uri="{FF2B5EF4-FFF2-40B4-BE49-F238E27FC236}">
                <a16:creationId xmlns:a16="http://schemas.microsoft.com/office/drawing/2014/main" id="{98B6988B-A671-40D9-BCEE-EDBBD885F107}"/>
              </a:ext>
            </a:extLst>
          </p:cNvPr>
          <p:cNvPicPr>
            <a:picLocks noChangeAspect="1"/>
          </p:cNvPicPr>
          <p:nvPr/>
        </p:nvPicPr>
        <p:blipFill>
          <a:blip r:embed="rId2"/>
          <a:stretch>
            <a:fillRect/>
          </a:stretch>
        </p:blipFill>
        <p:spPr>
          <a:xfrm>
            <a:off x="842291" y="1124744"/>
            <a:ext cx="7392819" cy="5544615"/>
          </a:xfrm>
          <a:prstGeom prst="rect">
            <a:avLst/>
          </a:prstGeom>
        </p:spPr>
      </p:pic>
      <p:cxnSp>
        <p:nvCxnSpPr>
          <p:cNvPr id="9" name="Straight Arrow Connector 8">
            <a:extLst>
              <a:ext uri="{FF2B5EF4-FFF2-40B4-BE49-F238E27FC236}">
                <a16:creationId xmlns:a16="http://schemas.microsoft.com/office/drawing/2014/main" id="{E2ED1AEE-AE28-4E0C-938E-7FF530C13F91}"/>
              </a:ext>
            </a:extLst>
          </p:cNvPr>
          <p:cNvCxnSpPr/>
          <p:nvPr/>
        </p:nvCxnSpPr>
        <p:spPr>
          <a:xfrm flipV="1">
            <a:off x="289706" y="5373216"/>
            <a:ext cx="720080" cy="3600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54FD117-49F6-4C98-9E66-B1812A4821F2}"/>
              </a:ext>
            </a:extLst>
          </p:cNvPr>
          <p:cNvCxnSpPr/>
          <p:nvPr/>
        </p:nvCxnSpPr>
        <p:spPr>
          <a:xfrm flipV="1">
            <a:off x="289706" y="4961056"/>
            <a:ext cx="720080" cy="3600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0182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21928-9AF6-4732-867B-96C8779C8699}"/>
              </a:ext>
            </a:extLst>
          </p:cNvPr>
          <p:cNvSpPr>
            <a:spLocks noGrp="1"/>
          </p:cNvSpPr>
          <p:nvPr>
            <p:ph type="title"/>
          </p:nvPr>
        </p:nvSpPr>
        <p:spPr/>
        <p:txBody>
          <a:bodyPr/>
          <a:lstStyle/>
          <a:p>
            <a:endParaRPr lang="he-IL"/>
          </a:p>
        </p:txBody>
      </p:sp>
      <p:sp>
        <p:nvSpPr>
          <p:cNvPr id="3" name="Content Placeholder 2">
            <a:extLst>
              <a:ext uri="{FF2B5EF4-FFF2-40B4-BE49-F238E27FC236}">
                <a16:creationId xmlns:a16="http://schemas.microsoft.com/office/drawing/2014/main" id="{B1A36E74-A2E8-464E-B721-246E45FD4C7D}"/>
              </a:ext>
            </a:extLst>
          </p:cNvPr>
          <p:cNvSpPr>
            <a:spLocks noGrp="1"/>
          </p:cNvSpPr>
          <p:nvPr>
            <p:ph idx="1"/>
          </p:nvPr>
        </p:nvSpPr>
        <p:spPr/>
        <p:txBody>
          <a:bodyPr>
            <a:normAutofit/>
          </a:bodyPr>
          <a:lstStyle/>
          <a:p>
            <a:pPr algn="l" rtl="0"/>
            <a:r>
              <a:rPr lang="en-US" sz="2800" dirty="0"/>
              <a:t>RE- DUAL PCI and PIONEER AF- Reduction in Bleeding non inferior in Ischemic events</a:t>
            </a:r>
          </a:p>
          <a:p>
            <a:pPr algn="l" rtl="0"/>
            <a:r>
              <a:rPr lang="en-US" sz="2800" dirty="0"/>
              <a:t>Reduction could be due to:</a:t>
            </a:r>
          </a:p>
          <a:p>
            <a:pPr lvl="1" algn="l" rtl="0"/>
            <a:r>
              <a:rPr lang="en-US" sz="2400" dirty="0"/>
              <a:t>DOACs vs. VKAs</a:t>
            </a:r>
          </a:p>
          <a:p>
            <a:pPr lvl="1" algn="l" rtl="0"/>
            <a:r>
              <a:rPr lang="en-US" sz="2400" dirty="0"/>
              <a:t>Dual Antithrombotic (omission of ASA) vs. Triple Therapy</a:t>
            </a:r>
          </a:p>
          <a:p>
            <a:pPr lvl="1" algn="l" rtl="0"/>
            <a:r>
              <a:rPr lang="en-US" sz="2400" dirty="0"/>
              <a:t>Both</a:t>
            </a:r>
            <a:endParaRPr lang="he-IL" sz="2400" dirty="0"/>
          </a:p>
        </p:txBody>
      </p:sp>
      <p:sp>
        <p:nvSpPr>
          <p:cNvPr id="4" name="Footer Placeholder 3">
            <a:extLst>
              <a:ext uri="{FF2B5EF4-FFF2-40B4-BE49-F238E27FC236}">
                <a16:creationId xmlns:a16="http://schemas.microsoft.com/office/drawing/2014/main" id="{1D5577AC-8ACD-46E5-A05E-4D94987CB9BB}"/>
              </a:ext>
            </a:extLst>
          </p:cNvPr>
          <p:cNvSpPr>
            <a:spLocks noGrp="1"/>
          </p:cNvSpPr>
          <p:nvPr>
            <p:ph type="ftr" sz="quarter" idx="11"/>
          </p:nvPr>
        </p:nvSpPr>
        <p:spPr/>
        <p:txBody>
          <a:bodyPr/>
          <a:lstStyle/>
          <a:p>
            <a:r>
              <a:rPr lang="en-US"/>
              <a:t>Moti Haim, MD</a:t>
            </a:r>
            <a:endParaRPr lang="he-IL"/>
          </a:p>
        </p:txBody>
      </p:sp>
    </p:spTree>
    <p:extLst>
      <p:ext uri="{BB962C8B-B14F-4D97-AF65-F5344CB8AC3E}">
        <p14:creationId xmlns:p14="http://schemas.microsoft.com/office/powerpoint/2010/main" val="3867658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4159BB6-7D0A-4E58-83A3-5D654CBC9FAC}"/>
              </a:ext>
            </a:extLst>
          </p:cNvPr>
          <p:cNvSpPr>
            <a:spLocks noGrp="1"/>
          </p:cNvSpPr>
          <p:nvPr>
            <p:ph type="ftr" sz="quarter" idx="11"/>
          </p:nvPr>
        </p:nvSpPr>
        <p:spPr/>
        <p:txBody>
          <a:bodyPr/>
          <a:lstStyle/>
          <a:p>
            <a:r>
              <a:rPr lang="en-US"/>
              <a:t>Moti Haim, MD</a:t>
            </a:r>
            <a:endParaRPr lang="he-IL"/>
          </a:p>
        </p:txBody>
      </p:sp>
      <p:pic>
        <p:nvPicPr>
          <p:cNvPr id="8" name="Picture 7">
            <a:extLst>
              <a:ext uri="{FF2B5EF4-FFF2-40B4-BE49-F238E27FC236}">
                <a16:creationId xmlns:a16="http://schemas.microsoft.com/office/drawing/2014/main" id="{3D6EE258-19B6-41BE-BEDF-79DBF53CD255}"/>
              </a:ext>
            </a:extLst>
          </p:cNvPr>
          <p:cNvPicPr>
            <a:picLocks noChangeAspect="1"/>
          </p:cNvPicPr>
          <p:nvPr/>
        </p:nvPicPr>
        <p:blipFill>
          <a:blip r:embed="rId2"/>
          <a:stretch>
            <a:fillRect/>
          </a:stretch>
        </p:blipFill>
        <p:spPr>
          <a:xfrm>
            <a:off x="683568" y="596985"/>
            <a:ext cx="7848871" cy="5886654"/>
          </a:xfrm>
          <a:prstGeom prst="rect">
            <a:avLst/>
          </a:prstGeom>
        </p:spPr>
      </p:pic>
      <p:sp>
        <p:nvSpPr>
          <p:cNvPr id="10" name="Title 9">
            <a:extLst>
              <a:ext uri="{FF2B5EF4-FFF2-40B4-BE49-F238E27FC236}">
                <a16:creationId xmlns:a16="http://schemas.microsoft.com/office/drawing/2014/main" id="{5F08EDB8-7111-443B-BED3-958A83F67788}"/>
              </a:ext>
            </a:extLst>
          </p:cNvPr>
          <p:cNvSpPr>
            <a:spLocks noGrp="1"/>
          </p:cNvSpPr>
          <p:nvPr>
            <p:ph type="title"/>
          </p:nvPr>
        </p:nvSpPr>
        <p:spPr/>
        <p:txBody>
          <a:bodyPr/>
          <a:lstStyle/>
          <a:p>
            <a:endParaRPr lang="he-IL"/>
          </a:p>
        </p:txBody>
      </p:sp>
    </p:spTree>
    <p:extLst>
      <p:ext uri="{BB962C8B-B14F-4D97-AF65-F5344CB8AC3E}">
        <p14:creationId xmlns:p14="http://schemas.microsoft.com/office/powerpoint/2010/main" val="986457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C971-5B0B-431C-9230-C42D99A40988}"/>
              </a:ext>
            </a:extLst>
          </p:cNvPr>
          <p:cNvSpPr>
            <a:spLocks noGrp="1"/>
          </p:cNvSpPr>
          <p:nvPr>
            <p:ph type="title"/>
          </p:nvPr>
        </p:nvSpPr>
        <p:spPr/>
        <p:txBody>
          <a:bodyPr/>
          <a:lstStyle/>
          <a:p>
            <a:r>
              <a:rPr lang="en-US" dirty="0"/>
              <a:t>AUGUSTUS</a:t>
            </a:r>
            <a:endParaRPr lang="he-IL" dirty="0"/>
          </a:p>
        </p:txBody>
      </p:sp>
      <p:pic>
        <p:nvPicPr>
          <p:cNvPr id="5" name="Content Placeholder 4">
            <a:extLst>
              <a:ext uri="{FF2B5EF4-FFF2-40B4-BE49-F238E27FC236}">
                <a16:creationId xmlns:a16="http://schemas.microsoft.com/office/drawing/2014/main" id="{F06FDC73-8C07-47F9-B175-79E48B773525}"/>
              </a:ext>
            </a:extLst>
          </p:cNvPr>
          <p:cNvPicPr>
            <a:picLocks noGrp="1" noChangeAspect="1"/>
          </p:cNvPicPr>
          <p:nvPr>
            <p:ph idx="1"/>
          </p:nvPr>
        </p:nvPicPr>
        <p:blipFill>
          <a:blip r:embed="rId2"/>
          <a:stretch>
            <a:fillRect/>
          </a:stretch>
        </p:blipFill>
        <p:spPr>
          <a:xfrm>
            <a:off x="197589" y="2132856"/>
            <a:ext cx="8748822" cy="3024336"/>
          </a:xfrm>
          <a:prstGeom prst="rect">
            <a:avLst/>
          </a:prstGeom>
        </p:spPr>
      </p:pic>
      <p:sp>
        <p:nvSpPr>
          <p:cNvPr id="4" name="Footer Placeholder 3">
            <a:extLst>
              <a:ext uri="{FF2B5EF4-FFF2-40B4-BE49-F238E27FC236}">
                <a16:creationId xmlns:a16="http://schemas.microsoft.com/office/drawing/2014/main" id="{04159BB6-7D0A-4E58-83A3-5D654CBC9FAC}"/>
              </a:ext>
            </a:extLst>
          </p:cNvPr>
          <p:cNvSpPr>
            <a:spLocks noGrp="1"/>
          </p:cNvSpPr>
          <p:nvPr>
            <p:ph type="ftr" sz="quarter" idx="11"/>
          </p:nvPr>
        </p:nvSpPr>
        <p:spPr/>
        <p:txBody>
          <a:bodyPr/>
          <a:lstStyle/>
          <a:p>
            <a:r>
              <a:rPr lang="en-US"/>
              <a:t>Moti Haim, MD</a:t>
            </a:r>
            <a:endParaRPr lang="he-IL"/>
          </a:p>
        </p:txBody>
      </p:sp>
      <p:pic>
        <p:nvPicPr>
          <p:cNvPr id="6" name="Picture 5">
            <a:extLst>
              <a:ext uri="{FF2B5EF4-FFF2-40B4-BE49-F238E27FC236}">
                <a16:creationId xmlns:a16="http://schemas.microsoft.com/office/drawing/2014/main" id="{4763E1C0-7172-4EEF-B466-5179FA4E7391}"/>
              </a:ext>
            </a:extLst>
          </p:cNvPr>
          <p:cNvPicPr>
            <a:picLocks noChangeAspect="1"/>
          </p:cNvPicPr>
          <p:nvPr/>
        </p:nvPicPr>
        <p:blipFill>
          <a:blip r:embed="rId3"/>
          <a:stretch>
            <a:fillRect/>
          </a:stretch>
        </p:blipFill>
        <p:spPr>
          <a:xfrm>
            <a:off x="2843808" y="1937767"/>
            <a:ext cx="1365622" cy="195089"/>
          </a:xfrm>
          <a:prstGeom prst="rect">
            <a:avLst/>
          </a:prstGeom>
        </p:spPr>
      </p:pic>
    </p:spTree>
    <p:extLst>
      <p:ext uri="{BB962C8B-B14F-4D97-AF65-F5344CB8AC3E}">
        <p14:creationId xmlns:p14="http://schemas.microsoft.com/office/powerpoint/2010/main" val="2543904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758B52-FB91-4C58-ABEB-A449CE5EDE26}"/>
              </a:ext>
            </a:extLst>
          </p:cNvPr>
          <p:cNvSpPr>
            <a:spLocks noGrp="1"/>
          </p:cNvSpPr>
          <p:nvPr>
            <p:ph type="title"/>
          </p:nvPr>
        </p:nvSpPr>
        <p:spPr/>
        <p:txBody>
          <a:bodyPr/>
          <a:lstStyle/>
          <a:p>
            <a:pPr lvl="0"/>
            <a:r>
              <a:rPr lang="en-GB"/>
              <a:t>AUGUSTUS: </a:t>
            </a:r>
            <a:br>
              <a:rPr lang="en-GB"/>
            </a:br>
            <a:r>
              <a:rPr lang="en-GB" sz="3200" i="1"/>
              <a:t>Primary Endpoint - Bleeding</a:t>
            </a:r>
            <a:endParaRPr lang="en-US" i="1" dirty="0"/>
          </a:p>
        </p:txBody>
      </p:sp>
      <p:pic>
        <p:nvPicPr>
          <p:cNvPr id="3" name="Picture 2">
            <a:extLst>
              <a:ext uri="{FF2B5EF4-FFF2-40B4-BE49-F238E27FC236}">
                <a16:creationId xmlns:a16="http://schemas.microsoft.com/office/drawing/2014/main" id="{D97A47BB-3DFE-4AD7-832E-9C3DFA25BD35}"/>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221016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4048E8B-EEDC-4338-89DC-1C15486D3C42}"/>
              </a:ext>
            </a:extLst>
          </p:cNvPr>
          <p:cNvSpPr>
            <a:spLocks noGrp="1"/>
          </p:cNvSpPr>
          <p:nvPr>
            <p:ph type="title"/>
          </p:nvPr>
        </p:nvSpPr>
        <p:spPr/>
        <p:txBody>
          <a:bodyPr/>
          <a:lstStyle/>
          <a:p>
            <a:pPr lvl="0"/>
            <a:r>
              <a:rPr lang="en-GB"/>
              <a:t>AUGUSTUS: </a:t>
            </a:r>
            <a:br>
              <a:rPr lang="en-GB"/>
            </a:br>
            <a:r>
              <a:rPr lang="en-GB" sz="3200" i="1"/>
              <a:t>Secondary Endpoints </a:t>
            </a:r>
            <a:endParaRPr lang="en-US" i="1" dirty="0"/>
          </a:p>
        </p:txBody>
      </p:sp>
      <p:pic>
        <p:nvPicPr>
          <p:cNvPr id="3" name="Picture 2">
            <a:extLst>
              <a:ext uri="{FF2B5EF4-FFF2-40B4-BE49-F238E27FC236}">
                <a16:creationId xmlns:a16="http://schemas.microsoft.com/office/drawing/2014/main" id="{7A36AC5A-CD7F-4348-B122-DC3541700926}"/>
              </a:ext>
            </a:extLst>
          </p:cNvPr>
          <p:cNvPicPr/>
          <p:nvPr/>
        </p:nvPicPr>
        <p:blipFill>
          <a:blip r:embed="rId2"/>
          <a:stretch>
            <a:fillRect/>
          </a:stretch>
        </p:blipFill>
        <p:spPr>
          <a:xfrm>
            <a:off x="0" y="0"/>
            <a:ext cx="9144000" cy="6858000"/>
          </a:xfrm>
          <a:prstGeom prst="rect">
            <a:avLst/>
          </a:prstGeom>
        </p:spPr>
      </p:pic>
      <p:cxnSp>
        <p:nvCxnSpPr>
          <p:cNvPr id="4" name="Straight Arrow Connector 3">
            <a:extLst>
              <a:ext uri="{FF2B5EF4-FFF2-40B4-BE49-F238E27FC236}">
                <a16:creationId xmlns:a16="http://schemas.microsoft.com/office/drawing/2014/main" id="{AA1D46F1-32F9-4D9F-868C-B6335E8BA3A1}"/>
              </a:ext>
            </a:extLst>
          </p:cNvPr>
          <p:cNvCxnSpPr>
            <a:cxnSpLocks/>
          </p:cNvCxnSpPr>
          <p:nvPr/>
        </p:nvCxnSpPr>
        <p:spPr>
          <a:xfrm flipV="1">
            <a:off x="5734820" y="5805264"/>
            <a:ext cx="432048" cy="216024"/>
          </a:xfrm>
          <a:prstGeom prst="straightConnector1">
            <a:avLst/>
          </a:prstGeom>
          <a:noFill/>
          <a:ln w="38100" cap="flat" cmpd="sng" algn="ctr">
            <a:solidFill>
              <a:srgbClr val="FF0000"/>
            </a:solidFill>
            <a:prstDash val="solid"/>
            <a:tailEnd type="triangle"/>
          </a:ln>
          <a:effectLst/>
        </p:spPr>
      </p:cxnSp>
      <p:cxnSp>
        <p:nvCxnSpPr>
          <p:cNvPr id="5" name="Straight Arrow Connector 4">
            <a:extLst>
              <a:ext uri="{FF2B5EF4-FFF2-40B4-BE49-F238E27FC236}">
                <a16:creationId xmlns:a16="http://schemas.microsoft.com/office/drawing/2014/main" id="{2198D64E-5B5F-4899-B2B7-2A4A2F3601A1}"/>
              </a:ext>
            </a:extLst>
          </p:cNvPr>
          <p:cNvCxnSpPr>
            <a:cxnSpLocks/>
          </p:cNvCxnSpPr>
          <p:nvPr/>
        </p:nvCxnSpPr>
        <p:spPr>
          <a:xfrm flipV="1">
            <a:off x="5662812" y="6333251"/>
            <a:ext cx="504056" cy="222003"/>
          </a:xfrm>
          <a:prstGeom prst="straightConnector1">
            <a:avLst/>
          </a:prstGeom>
          <a:noFill/>
          <a:ln w="38100" cap="flat" cmpd="sng" algn="ctr">
            <a:solidFill>
              <a:srgbClr val="FF0000"/>
            </a:solidFill>
            <a:prstDash val="solid"/>
            <a:tailEnd type="triangle"/>
          </a:ln>
          <a:effectLst/>
        </p:spPr>
      </p:cxnSp>
    </p:spTree>
    <p:extLst>
      <p:ext uri="{BB962C8B-B14F-4D97-AF65-F5344CB8AC3E}">
        <p14:creationId xmlns:p14="http://schemas.microsoft.com/office/powerpoint/2010/main" val="348104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AUGUSTUS: Safety Results, Stent Thrombosis</a:t>
            </a:r>
            <a:endParaRPr lang="en-US" dirty="0"/>
          </a:p>
        </p:txBody>
      </p:sp>
      <p:pic>
        <p:nvPicPr>
          <p:cNvPr id="3" name="Picture 2"/>
          <p:cNvPicPr/>
          <p:nvPr/>
        </p:nvPicPr>
        <p:blipFill>
          <a:blip r:embed="rId2"/>
          <a:stretch>
            <a:fillRect/>
          </a:stretch>
        </p:blipFill>
        <p:spPr>
          <a:xfrm>
            <a:off x="52515" y="0"/>
            <a:ext cx="9144000" cy="6858000"/>
          </a:xfrm>
          <a:prstGeom prst="rect">
            <a:avLst/>
          </a:prstGeom>
        </p:spPr>
      </p:pic>
      <p:sp>
        <p:nvSpPr>
          <p:cNvPr id="4" name="Oval 3">
            <a:extLst>
              <a:ext uri="{FF2B5EF4-FFF2-40B4-BE49-F238E27FC236}">
                <a16:creationId xmlns:a16="http://schemas.microsoft.com/office/drawing/2014/main" id="{4C82B632-91B9-4491-84FC-12387122224C}"/>
              </a:ext>
            </a:extLst>
          </p:cNvPr>
          <p:cNvSpPr/>
          <p:nvPr/>
        </p:nvSpPr>
        <p:spPr>
          <a:xfrm>
            <a:off x="5724128" y="5157192"/>
            <a:ext cx="2520280" cy="648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155854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3EE0A-E724-4D93-A491-7FE1C53DD565}"/>
              </a:ext>
            </a:extLst>
          </p:cNvPr>
          <p:cNvSpPr>
            <a:spLocks noGrp="1"/>
          </p:cNvSpPr>
          <p:nvPr>
            <p:ph type="title"/>
          </p:nvPr>
        </p:nvSpPr>
        <p:spPr/>
        <p:txBody>
          <a:bodyPr/>
          <a:lstStyle/>
          <a:p>
            <a:r>
              <a:rPr lang="en-US" dirty="0" err="1"/>
              <a:t>MetaAnalyses</a:t>
            </a:r>
            <a:endParaRPr lang="he-IL" dirty="0"/>
          </a:p>
        </p:txBody>
      </p:sp>
      <p:sp>
        <p:nvSpPr>
          <p:cNvPr id="3" name="Content Placeholder 2">
            <a:extLst>
              <a:ext uri="{FF2B5EF4-FFF2-40B4-BE49-F238E27FC236}">
                <a16:creationId xmlns:a16="http://schemas.microsoft.com/office/drawing/2014/main" id="{7DA85CA8-70BA-4D9E-973C-EB696C1D1442}"/>
              </a:ext>
            </a:extLst>
          </p:cNvPr>
          <p:cNvSpPr>
            <a:spLocks noGrp="1"/>
          </p:cNvSpPr>
          <p:nvPr>
            <p:ph idx="1"/>
          </p:nvPr>
        </p:nvSpPr>
        <p:spPr/>
        <p:txBody>
          <a:bodyPr/>
          <a:lstStyle/>
          <a:p>
            <a:endParaRPr lang="he-IL"/>
          </a:p>
        </p:txBody>
      </p:sp>
      <p:sp>
        <p:nvSpPr>
          <p:cNvPr id="4" name="Footer Placeholder 3">
            <a:extLst>
              <a:ext uri="{FF2B5EF4-FFF2-40B4-BE49-F238E27FC236}">
                <a16:creationId xmlns:a16="http://schemas.microsoft.com/office/drawing/2014/main" id="{B4497ACA-5985-4FBB-A7CE-883ECF1B4C36}"/>
              </a:ext>
            </a:extLst>
          </p:cNvPr>
          <p:cNvSpPr>
            <a:spLocks noGrp="1"/>
          </p:cNvSpPr>
          <p:nvPr>
            <p:ph type="ftr" sz="quarter" idx="11"/>
          </p:nvPr>
        </p:nvSpPr>
        <p:spPr/>
        <p:txBody>
          <a:bodyPr/>
          <a:lstStyle/>
          <a:p>
            <a:r>
              <a:rPr lang="en-US"/>
              <a:t>Moti Haim, MD</a:t>
            </a:r>
            <a:endParaRPr lang="he-IL"/>
          </a:p>
        </p:txBody>
      </p:sp>
    </p:spTree>
    <p:extLst>
      <p:ext uri="{BB962C8B-B14F-4D97-AF65-F5344CB8AC3E}">
        <p14:creationId xmlns:p14="http://schemas.microsoft.com/office/powerpoint/2010/main" val="38939002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D2EC7-FC5B-4110-B261-EB1EF108A718}"/>
              </a:ext>
            </a:extLst>
          </p:cNvPr>
          <p:cNvPicPr>
            <a:picLocks noChangeAspect="1"/>
          </p:cNvPicPr>
          <p:nvPr/>
        </p:nvPicPr>
        <p:blipFill>
          <a:blip r:embed="rId2"/>
          <a:stretch>
            <a:fillRect/>
          </a:stretch>
        </p:blipFill>
        <p:spPr>
          <a:xfrm>
            <a:off x="-363" y="-1"/>
            <a:ext cx="9144363" cy="3095869"/>
          </a:xfrm>
          <a:prstGeom prst="rect">
            <a:avLst/>
          </a:prstGeom>
        </p:spPr>
      </p:pic>
      <p:sp>
        <p:nvSpPr>
          <p:cNvPr id="4" name="Footer Placeholder 3">
            <a:extLst>
              <a:ext uri="{FF2B5EF4-FFF2-40B4-BE49-F238E27FC236}">
                <a16:creationId xmlns:a16="http://schemas.microsoft.com/office/drawing/2014/main" id="{2D3AB9C9-055E-4B41-ACBD-0B66D2ED71E3}"/>
              </a:ext>
            </a:extLst>
          </p:cNvPr>
          <p:cNvSpPr>
            <a:spLocks noGrp="1"/>
          </p:cNvSpPr>
          <p:nvPr>
            <p:ph type="ftr" sz="quarter" idx="11"/>
          </p:nvPr>
        </p:nvSpPr>
        <p:spPr/>
        <p:txBody>
          <a:bodyPr/>
          <a:lstStyle/>
          <a:p>
            <a:r>
              <a:rPr lang="en-US"/>
              <a:t>Moti Haim, MD</a:t>
            </a:r>
            <a:endParaRPr lang="he-IL"/>
          </a:p>
        </p:txBody>
      </p:sp>
      <p:sp>
        <p:nvSpPr>
          <p:cNvPr id="6" name="Rectangle 5">
            <a:extLst>
              <a:ext uri="{FF2B5EF4-FFF2-40B4-BE49-F238E27FC236}">
                <a16:creationId xmlns:a16="http://schemas.microsoft.com/office/drawing/2014/main" id="{32CAFCA6-FD00-4C0C-938E-0ED434B49BB3}"/>
              </a:ext>
            </a:extLst>
          </p:cNvPr>
          <p:cNvSpPr/>
          <p:nvPr/>
        </p:nvSpPr>
        <p:spPr>
          <a:xfrm>
            <a:off x="0" y="6370807"/>
            <a:ext cx="3811748" cy="369332"/>
          </a:xfrm>
          <a:prstGeom prst="rect">
            <a:avLst/>
          </a:prstGeom>
        </p:spPr>
        <p:txBody>
          <a:bodyPr wrap="none">
            <a:spAutoFit/>
          </a:bodyPr>
          <a:lstStyle/>
          <a:p>
            <a:r>
              <a:rPr lang="en-US" dirty="0"/>
              <a:t>European Heart Journal (2019) 0, 1–11</a:t>
            </a:r>
            <a:endParaRPr lang="he-IL" dirty="0"/>
          </a:p>
        </p:txBody>
      </p:sp>
    </p:spTree>
    <p:extLst>
      <p:ext uri="{BB962C8B-B14F-4D97-AF65-F5344CB8AC3E}">
        <p14:creationId xmlns:p14="http://schemas.microsoft.com/office/powerpoint/2010/main" val="1704147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83761">
              <a:srgbClr val="0E3274"/>
            </a:gs>
            <a:gs pos="89584">
              <a:srgbClr val="092D6E"/>
            </a:gs>
            <a:gs pos="94200">
              <a:srgbClr val="052969"/>
            </a:gs>
            <a:gs pos="0">
              <a:schemeClr val="bg2">
                <a:tint val="80000"/>
                <a:satMod val="300000"/>
              </a:schemeClr>
            </a:gs>
            <a:gs pos="99275">
              <a:schemeClr val="bg2"/>
            </a:gs>
            <a:gs pos="98550">
              <a:srgbClr val="022665"/>
            </a:gs>
            <a:gs pos="97100">
              <a:srgbClr val="032766"/>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כותרת 5"/>
          <p:cNvSpPr>
            <a:spLocks noGrp="1"/>
          </p:cNvSpPr>
          <p:nvPr>
            <p:ph type="title"/>
          </p:nvPr>
        </p:nvSpPr>
        <p:spPr/>
        <p:txBody>
          <a:bodyPr>
            <a:normAutofit/>
          </a:bodyPr>
          <a:lstStyle/>
          <a:p>
            <a:r>
              <a:rPr lang="en-US" sz="2800" dirty="0"/>
              <a:t>DOACs in Atrial Fibrillation: What is Relatively New? And may not bore the Audience?</a:t>
            </a:r>
            <a:endParaRPr lang="he-IL" sz="2800" dirty="0"/>
          </a:p>
        </p:txBody>
      </p:sp>
      <p:sp>
        <p:nvSpPr>
          <p:cNvPr id="2" name="מציין מיקום תוכן 1">
            <a:extLst>
              <a:ext uri="{FF2B5EF4-FFF2-40B4-BE49-F238E27FC236}">
                <a16:creationId xmlns:a16="http://schemas.microsoft.com/office/drawing/2014/main" id="{67094DE8-3F39-41BB-B458-5B4790809CFD}"/>
              </a:ext>
            </a:extLst>
          </p:cNvPr>
          <p:cNvSpPr>
            <a:spLocks noGrp="1"/>
          </p:cNvSpPr>
          <p:nvPr>
            <p:ph idx="1"/>
          </p:nvPr>
        </p:nvSpPr>
        <p:spPr/>
        <p:txBody>
          <a:bodyPr/>
          <a:lstStyle/>
          <a:p>
            <a:pPr algn="l" rtl="0"/>
            <a:r>
              <a:rPr lang="en-US" dirty="0"/>
              <a:t>Few Data from Israel</a:t>
            </a:r>
          </a:p>
          <a:p>
            <a:pPr algn="l" rtl="0"/>
            <a:r>
              <a:rPr lang="en-US" dirty="0"/>
              <a:t>Elderly and CKD Benefits and Risk</a:t>
            </a:r>
          </a:p>
          <a:p>
            <a:pPr algn="l" rtl="0"/>
            <a:r>
              <a:rPr lang="en-US" dirty="0"/>
              <a:t>Minimally Interrupted vs. Un Interrupted DOACS in AF ablation</a:t>
            </a:r>
          </a:p>
          <a:p>
            <a:pPr algn="l" rtl="0"/>
            <a:r>
              <a:rPr lang="en-US" dirty="0"/>
              <a:t>DOACS in Device Implantations</a:t>
            </a:r>
          </a:p>
          <a:p>
            <a:pPr lvl="0" algn="l" rtl="0"/>
            <a:r>
              <a:rPr lang="en-US" dirty="0">
                <a:solidFill>
                  <a:prstClr val="white"/>
                </a:solidFill>
              </a:rPr>
              <a:t>DOACS in PCI </a:t>
            </a:r>
          </a:p>
          <a:p>
            <a:pPr algn="l" rtl="0"/>
            <a:endParaRPr lang="en-US" dirty="0"/>
          </a:p>
        </p:txBody>
      </p:sp>
    </p:spTree>
    <p:extLst>
      <p:ext uri="{BB962C8B-B14F-4D97-AF65-F5344CB8AC3E}">
        <p14:creationId xmlns:p14="http://schemas.microsoft.com/office/powerpoint/2010/main" val="169978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6537324"/>
            <a:ext cx="7677150" cy="320675"/>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000" b="0" i="1" u="none" strike="noStrike" kern="1200" cap="none" spc="0" normalizeH="0" baseline="0" noProof="0" dirty="0">
                <a:ln>
                  <a:noFill/>
                </a:ln>
                <a:solidFill>
                  <a:srgbClr val="333333"/>
                </a:solidFill>
                <a:effectLst/>
                <a:uLnTx/>
                <a:uFillTx/>
                <a:latin typeface="Arial"/>
                <a:ea typeface="ＭＳ Ｐゴシック"/>
                <a:cs typeface="Arial"/>
              </a:rPr>
              <a:t>European Heart Journal</a:t>
            </a:r>
            <a:r>
              <a:rPr kumimoji="0" lang="en-US" altLang="en-US" sz="1000" b="0" i="0" u="none" strike="noStrike" kern="1200" cap="none" spc="0" normalizeH="0" baseline="0" noProof="0" dirty="0">
                <a:ln>
                  <a:noFill/>
                </a:ln>
                <a:solidFill>
                  <a:srgbClr val="333333"/>
                </a:solidFill>
                <a:effectLst/>
                <a:uLnTx/>
                <a:uFillTx/>
                <a:latin typeface="Arial"/>
                <a:ea typeface="ＭＳ Ｐゴシック"/>
                <a:cs typeface="Arial"/>
              </a:rPr>
              <a:t>, ehz732, </a:t>
            </a:r>
            <a:r>
              <a:rPr kumimoji="0" lang="en-US" altLang="en-US" sz="1000" b="0" i="0" u="none" strike="noStrike" kern="1200" cap="none" spc="0" normalizeH="0" baseline="0" noProof="0" dirty="0">
                <a:ln>
                  <a:noFill/>
                </a:ln>
                <a:solidFill>
                  <a:srgbClr val="333333"/>
                </a:solidFill>
                <a:effectLst/>
                <a:uLnTx/>
                <a:uFillTx/>
                <a:latin typeface="Arial"/>
                <a:ea typeface="ＭＳ Ｐゴシック"/>
                <a:cs typeface="Arial"/>
                <a:hlinkClick r:id="rId3"/>
              </a:rPr>
              <a:t>https://doi.org/10.1093/eurheartj/ehz732</a:t>
            </a:r>
            <a:endParaRPr kumimoji="0" lang="en-US" altLang="en-US" sz="1000" b="0" i="0" u="none" strike="noStrike" kern="1200" cap="none" spc="0" normalizeH="0" baseline="0" noProof="0" dirty="0">
              <a:ln>
                <a:noFill/>
              </a:ln>
              <a:solidFill>
                <a:srgbClr val="333333"/>
              </a:solidFill>
              <a:effectLst/>
              <a:uLnTx/>
              <a:uFillTx/>
              <a:latin typeface="Arial"/>
              <a:ea typeface="ＭＳ Ｐゴシック"/>
              <a:cs typeface="Arial"/>
            </a:endParaRP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altLang="en-US" sz="800" b="0" i="0" u="none" strike="noStrike" kern="1200" cap="none" spc="0" normalizeH="0" baseline="0" noProof="0" dirty="0">
                <a:ln>
                  <a:noFill/>
                </a:ln>
                <a:solidFill>
                  <a:srgbClr val="2A2A2A"/>
                </a:solidFill>
                <a:effectLst/>
                <a:uLnTx/>
                <a:uFillTx/>
                <a:latin typeface="Arial"/>
                <a:ea typeface="ＭＳ Ｐゴシック"/>
                <a:cs typeface="Arial"/>
              </a:rPr>
              <a:t>The content of this slide may be subject to copyright: please see the slide notes for details.</a:t>
            </a:r>
            <a:endParaRPr kumimoji="0" lang="en-US" altLang="en-US" sz="800" b="0" i="0" u="none" strike="noStrike" kern="1200" cap="none" spc="0" normalizeH="0" baseline="0" noProof="0" dirty="0">
              <a:ln>
                <a:noFill/>
              </a:ln>
              <a:solidFill>
                <a:srgbClr val="333333"/>
              </a:solidFill>
              <a:effectLst/>
              <a:uLnTx/>
              <a:uFillTx/>
              <a:latin typeface="Arial"/>
              <a:ea typeface="ＭＳ Ｐゴシック"/>
              <a:cs typeface="Arial"/>
            </a:endParaRPr>
          </a:p>
        </p:txBody>
      </p:sp>
      <p:sp>
        <p:nvSpPr>
          <p:cNvPr id="5123" name="Title 1"/>
          <p:cNvSpPr>
            <a:spLocks noGrp="1"/>
          </p:cNvSpPr>
          <p:nvPr>
            <p:ph type="title"/>
          </p:nvPr>
        </p:nvSpPr>
        <p:spPr>
          <a:xfrm>
            <a:off x="436562" y="320675"/>
            <a:ext cx="74676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sz="1100" dirty="0"/>
              <a:t>Figure 1 </a:t>
            </a:r>
            <a:r>
              <a:rPr lang="en-US" altLang="en-US" sz="1100" b="0" dirty="0"/>
              <a:t>Main bleeding endpoints in double vs. triple antithrombotic therapy. (A) ISTH Major or clinically relevant ...</a:t>
            </a:r>
          </a:p>
        </p:txBody>
      </p:sp>
      <p:pic>
        <p:nvPicPr>
          <p:cNvPr id="5125" name="New picture"/>
          <p:cNvPicPr/>
          <p:nvPr/>
        </p:nvPicPr>
        <p:blipFill>
          <a:blip r:embed="rId4"/>
          <a:stretch>
            <a:fillRect/>
          </a:stretch>
        </p:blipFill>
        <p:spPr>
          <a:xfrm>
            <a:off x="2209800" y="762000"/>
            <a:ext cx="5334000" cy="5554662"/>
          </a:xfrm>
          <a:prstGeom prst="rect">
            <a:avLst/>
          </a:prstGeom>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6432550"/>
            <a:ext cx="7677150" cy="42545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000" b="0" i="1" u="none" strike="noStrike" kern="1200" cap="none" spc="0" normalizeH="0" baseline="0" noProof="0" dirty="0">
                <a:ln>
                  <a:noFill/>
                </a:ln>
                <a:solidFill>
                  <a:srgbClr val="333333"/>
                </a:solidFill>
                <a:effectLst/>
                <a:uLnTx/>
                <a:uFillTx/>
                <a:latin typeface="Arial"/>
                <a:ea typeface="ＭＳ Ｐゴシック"/>
                <a:cs typeface="Arial"/>
              </a:rPr>
              <a:t>European Heart Journal</a:t>
            </a:r>
            <a:r>
              <a:rPr kumimoji="0" lang="en-US" altLang="en-US" sz="1000" b="0" i="0" u="none" strike="noStrike" kern="1200" cap="none" spc="0" normalizeH="0" baseline="0" noProof="0" dirty="0">
                <a:ln>
                  <a:noFill/>
                </a:ln>
                <a:solidFill>
                  <a:srgbClr val="333333"/>
                </a:solidFill>
                <a:effectLst/>
                <a:uLnTx/>
                <a:uFillTx/>
                <a:latin typeface="Arial"/>
                <a:ea typeface="ＭＳ Ｐゴシック"/>
                <a:cs typeface="Arial"/>
              </a:rPr>
              <a:t>, ehz732, </a:t>
            </a:r>
            <a:r>
              <a:rPr kumimoji="0" lang="en-US" altLang="en-US" sz="1000" b="0" i="0" u="none" strike="noStrike" kern="1200" cap="none" spc="0" normalizeH="0" baseline="0" noProof="0" dirty="0">
                <a:ln>
                  <a:noFill/>
                </a:ln>
                <a:solidFill>
                  <a:srgbClr val="333333"/>
                </a:solidFill>
                <a:effectLst/>
                <a:uLnTx/>
                <a:uFillTx/>
                <a:latin typeface="Arial"/>
                <a:ea typeface="ＭＳ Ｐゴシック"/>
                <a:cs typeface="Arial"/>
                <a:hlinkClick r:id="rId3"/>
              </a:rPr>
              <a:t>https://doi.org/10.1093/eurheartj/ehz732</a:t>
            </a:r>
            <a:endParaRPr kumimoji="0" lang="en-US" altLang="en-US" sz="1000" b="0" i="0" u="none" strike="noStrike" kern="1200" cap="none" spc="0" normalizeH="0" baseline="0" noProof="0" dirty="0">
              <a:ln>
                <a:noFill/>
              </a:ln>
              <a:solidFill>
                <a:srgbClr val="333333"/>
              </a:solidFill>
              <a:effectLst/>
              <a:uLnTx/>
              <a:uFillTx/>
              <a:latin typeface="Arial"/>
              <a:ea typeface="ＭＳ Ｐゴシック"/>
              <a:cs typeface="Arial"/>
            </a:endParaRPr>
          </a:p>
        </p:txBody>
      </p:sp>
      <p:sp>
        <p:nvSpPr>
          <p:cNvPr id="5123" name="Title 1"/>
          <p:cNvSpPr>
            <a:spLocks noGrp="1"/>
          </p:cNvSpPr>
          <p:nvPr>
            <p:ph type="title"/>
          </p:nvPr>
        </p:nvSpPr>
        <p:spPr>
          <a:xfrm>
            <a:off x="0" y="425450"/>
            <a:ext cx="91440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sz="1400" dirty="0"/>
              <a:t>Figure 2 </a:t>
            </a:r>
            <a:r>
              <a:rPr lang="en-US" altLang="en-US" sz="1400" b="0" dirty="0"/>
              <a:t>Main bleeding endpoints in non-vitamin K antagonist oral anticoagulant-based double antithrombotic therapy ...</a:t>
            </a:r>
          </a:p>
        </p:txBody>
      </p:sp>
      <p:pic>
        <p:nvPicPr>
          <p:cNvPr id="5125" name="New picture"/>
          <p:cNvPicPr/>
          <p:nvPr/>
        </p:nvPicPr>
        <p:blipFill>
          <a:blip r:embed="rId4"/>
          <a:stretch>
            <a:fillRect/>
          </a:stretch>
        </p:blipFill>
        <p:spPr>
          <a:xfrm>
            <a:off x="1524000" y="838201"/>
            <a:ext cx="6477000" cy="5594350"/>
          </a:xfrm>
          <a:prstGeom prst="rect">
            <a:avLst/>
          </a:prstGeo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6432550"/>
            <a:ext cx="7677150" cy="42545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FontTx/>
              <a:buNone/>
            </a:pPr>
            <a:r>
              <a:rPr lang="en-US" altLang="en-US" sz="1000" i="1" dirty="0">
                <a:solidFill>
                  <a:srgbClr val="333333"/>
                </a:solidFill>
              </a:rPr>
              <a:t>European Heart Journal</a:t>
            </a:r>
            <a:r>
              <a:rPr lang="en-US" altLang="en-US" sz="1000" dirty="0">
                <a:solidFill>
                  <a:srgbClr val="333333"/>
                </a:solidFill>
              </a:rPr>
              <a:t>, ehz732, </a:t>
            </a:r>
            <a:r>
              <a:rPr lang="en-US" altLang="en-US" sz="1000" dirty="0">
                <a:solidFill>
                  <a:srgbClr val="333333"/>
                </a:solidFill>
                <a:hlinkClick r:id="rId3"/>
              </a:rPr>
              <a:t>https://doi.org/10.1093/eurheartj/ehz732</a:t>
            </a:r>
            <a:endParaRPr lang="en-US" altLang="en-US" sz="1000" dirty="0">
              <a:solidFill>
                <a:srgbClr val="333333"/>
              </a:solidFill>
            </a:endParaRPr>
          </a:p>
        </p:txBody>
      </p:sp>
      <p:sp>
        <p:nvSpPr>
          <p:cNvPr id="5123" name="Title 1"/>
          <p:cNvSpPr>
            <a:spLocks noGrp="1"/>
          </p:cNvSpPr>
          <p:nvPr>
            <p:ph type="title"/>
          </p:nvPr>
        </p:nvSpPr>
        <p:spPr>
          <a:xfrm>
            <a:off x="457200" y="425450"/>
            <a:ext cx="82296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sz="1400" dirty="0"/>
              <a:t>Figure 3 </a:t>
            </a:r>
            <a:r>
              <a:rPr lang="en-US" altLang="en-US" sz="1400" b="0" dirty="0"/>
              <a:t>Death and major adverse cardiovascular events in double vs. triple antithrombotic therapy. Random-effects ...</a:t>
            </a:r>
          </a:p>
        </p:txBody>
      </p:sp>
      <p:pic>
        <p:nvPicPr>
          <p:cNvPr id="5125" name="New picture"/>
          <p:cNvPicPr/>
          <p:nvPr/>
        </p:nvPicPr>
        <p:blipFill>
          <a:blip r:embed="rId4"/>
          <a:stretch>
            <a:fillRect/>
          </a:stretch>
        </p:blipFill>
        <p:spPr>
          <a:xfrm>
            <a:off x="1219200" y="838200"/>
            <a:ext cx="6248400" cy="5594350"/>
          </a:xfrm>
          <a:prstGeom prst="rect">
            <a:avLst/>
          </a:prstGeom>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6477670"/>
            <a:ext cx="7677150" cy="38033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FontTx/>
              <a:buNone/>
            </a:pPr>
            <a:r>
              <a:rPr lang="en-US" altLang="en-US" sz="1000" i="1" dirty="0">
                <a:solidFill>
                  <a:srgbClr val="333333"/>
                </a:solidFill>
              </a:rPr>
              <a:t>European Heart Journal</a:t>
            </a:r>
            <a:r>
              <a:rPr lang="en-US" altLang="en-US" sz="1000" dirty="0">
                <a:solidFill>
                  <a:srgbClr val="333333"/>
                </a:solidFill>
              </a:rPr>
              <a:t>, ehz732, </a:t>
            </a:r>
            <a:r>
              <a:rPr lang="en-US" altLang="en-US" sz="1000" dirty="0">
                <a:solidFill>
                  <a:srgbClr val="333333"/>
                </a:solidFill>
                <a:hlinkClick r:id="rId3"/>
              </a:rPr>
              <a:t>https://doi.org/10.1093/eurheartj/ehz732</a:t>
            </a:r>
            <a:endParaRPr lang="en-US" altLang="en-US" sz="1000" dirty="0">
              <a:solidFill>
                <a:srgbClr val="333333"/>
              </a:solidFill>
            </a:endParaRPr>
          </a:p>
        </p:txBody>
      </p:sp>
      <p:sp>
        <p:nvSpPr>
          <p:cNvPr id="5123" name="Title 1"/>
          <p:cNvSpPr>
            <a:spLocks noGrp="1"/>
          </p:cNvSpPr>
          <p:nvPr>
            <p:ph type="title"/>
          </p:nvPr>
        </p:nvSpPr>
        <p:spPr>
          <a:xfrm>
            <a:off x="457200" y="425450"/>
            <a:ext cx="767715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sz="1200" dirty="0"/>
              <a:t>Figure 4 </a:t>
            </a:r>
            <a:r>
              <a:rPr lang="en-US" altLang="en-US" sz="1200" b="0" dirty="0" err="1"/>
              <a:t>Ischaemic</a:t>
            </a:r>
            <a:r>
              <a:rPr lang="en-US" altLang="en-US" sz="1200" b="0" dirty="0"/>
              <a:t> endpoints in double vs. triple antithrombotic therapy. Random-effects risk ratios and 95% ...</a:t>
            </a:r>
          </a:p>
        </p:txBody>
      </p:sp>
      <p:pic>
        <p:nvPicPr>
          <p:cNvPr id="5125" name="New picture"/>
          <p:cNvPicPr/>
          <p:nvPr/>
        </p:nvPicPr>
        <p:blipFill>
          <a:blip r:embed="rId4"/>
          <a:stretch>
            <a:fillRect/>
          </a:stretch>
        </p:blipFill>
        <p:spPr>
          <a:xfrm>
            <a:off x="1466850" y="908720"/>
            <a:ext cx="6561534" cy="5400600"/>
          </a:xfrm>
          <a:prstGeom prst="rect">
            <a:avLst/>
          </a:prstGeom>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FontTx/>
              <a:buNone/>
            </a:pPr>
            <a:r>
              <a:rPr lang="en-US" altLang="en-US" sz="1000" i="1">
                <a:solidFill>
                  <a:srgbClr val="333333"/>
                </a:solidFill>
              </a:rPr>
              <a:t>European Heart Journal</a:t>
            </a:r>
            <a:r>
              <a:rPr lang="en-US" altLang="en-US" sz="1000">
                <a:solidFill>
                  <a:srgbClr val="333333"/>
                </a:solidFill>
              </a:rPr>
              <a:t>, ehz732, </a:t>
            </a:r>
            <a:r>
              <a:rPr lang="en-US" altLang="en-US" sz="1000">
                <a:solidFill>
                  <a:srgbClr val="333333"/>
                </a:solidFill>
                <a:hlinkClick r:id="rId3"/>
              </a:rPr>
              <a:t>https://doi.org/10.1093/eurheartj/ehz732</a:t>
            </a:r>
            <a:endParaRPr lang="en-US" altLang="en-US" sz="1000">
              <a:solidFill>
                <a:srgbClr val="333333"/>
              </a:solidFill>
            </a:endParaRPr>
          </a:p>
          <a:p>
            <a:pPr marL="0" lvl="0" indent="0" eaLnBrk="1" hangingPunct="1">
              <a:spcBef>
                <a:spcPct val="0"/>
              </a:spcBef>
              <a:spcAft>
                <a:spcPts val="600"/>
              </a:spcAft>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4 </a:t>
            </a:r>
            <a:r>
              <a:rPr lang="en-US" altLang="en-US" b="0"/>
              <a:t>Ischaemic endpoints in double vs. triple antithrombotic therapy. Random-effects risk ratios and 95% ...</a:t>
            </a:r>
          </a:p>
        </p:txBody>
      </p:sp>
      <p:pic>
        <p:nvPicPr>
          <p:cNvPr id="5124" name="Picture 4"/>
          <p:cNvPicPr>
            <a:picLocks noChangeAspect="1"/>
          </p:cNvPicPr>
          <p:nvPr/>
        </p:nvPicPr>
        <p:blipFill>
          <a:blip r:embed="rId4"/>
          <a:stretch>
            <a:fillRect/>
          </a:stretch>
        </p:blipFill>
        <p:spPr>
          <a:xfrm>
            <a:off x="7904162" y="6267450"/>
            <a:ext cx="1058862" cy="298450"/>
          </a:xfrm>
          <a:prstGeom prst="rect">
            <a:avLst/>
          </a:prstGeom>
          <a:noFill/>
          <a:ln>
            <a:noFill/>
            <a:miter lim="800000"/>
          </a:ln>
        </p:spPr>
      </p:pic>
      <p:pic>
        <p:nvPicPr>
          <p:cNvPr id="5125" name="New picture"/>
          <p:cNvPicPr/>
          <p:nvPr/>
        </p:nvPicPr>
        <p:blipFill>
          <a:blip r:embed="rId5"/>
          <a:stretch>
            <a:fillRect/>
          </a:stretch>
        </p:blipFill>
        <p:spPr>
          <a:xfrm>
            <a:off x="1816100" y="1371600"/>
            <a:ext cx="5508565" cy="4457700"/>
          </a:xfrm>
          <a:prstGeom prst="rect">
            <a:avLst/>
          </a:prstGeom>
        </p:spPr>
      </p:pic>
      <p:pic>
        <p:nvPicPr>
          <p:cNvPr id="5126" name="New picture"/>
          <p:cNvPicPr/>
          <p:nvPr/>
        </p:nvPicPr>
        <p:blipFill>
          <a:blip r:embed="rId6"/>
          <a:stretch>
            <a:fillRect/>
          </a:stretch>
        </p:blipFill>
        <p:spPr>
          <a:xfrm>
            <a:off x="7565241" y="425450"/>
            <a:ext cx="1121558" cy="508000"/>
          </a:xfrm>
          <a:prstGeom prst="rect">
            <a:avLst/>
          </a:prstGeo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FontTx/>
              <a:buNone/>
            </a:pPr>
            <a:r>
              <a:rPr lang="en-US" altLang="en-US" sz="1000" i="1">
                <a:solidFill>
                  <a:srgbClr val="333333"/>
                </a:solidFill>
              </a:rPr>
              <a:t>European Heart Journal</a:t>
            </a:r>
            <a:r>
              <a:rPr lang="en-US" altLang="en-US" sz="1000">
                <a:solidFill>
                  <a:srgbClr val="333333"/>
                </a:solidFill>
              </a:rPr>
              <a:t>, ehz732, </a:t>
            </a:r>
            <a:r>
              <a:rPr lang="en-US" altLang="en-US" sz="1000">
                <a:solidFill>
                  <a:srgbClr val="333333"/>
                </a:solidFill>
                <a:hlinkClick r:id="rId3"/>
              </a:rPr>
              <a:t>https://doi.org/10.1093/eurheartj/ehz732</a:t>
            </a:r>
            <a:endParaRPr lang="en-US" altLang="en-US" sz="1000">
              <a:solidFill>
                <a:srgbClr val="333333"/>
              </a:solidFill>
            </a:endParaRPr>
          </a:p>
          <a:p>
            <a:pPr marL="0" lvl="0" indent="0" eaLnBrk="1" hangingPunct="1">
              <a:spcBef>
                <a:spcPct val="0"/>
              </a:spcBef>
              <a:spcAft>
                <a:spcPts val="600"/>
              </a:spcAft>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6 </a:t>
            </a:r>
            <a:r>
              <a:rPr lang="en-US" altLang="en-US" b="0"/>
              <a:t>Ischaemic endpoints in non-vitamin K antagonist oral anticoagulant-based double antithrombotic therapy vs. ...</a:t>
            </a:r>
          </a:p>
        </p:txBody>
      </p:sp>
      <p:pic>
        <p:nvPicPr>
          <p:cNvPr id="5124" name="Picture 4"/>
          <p:cNvPicPr>
            <a:picLocks noChangeAspect="1"/>
          </p:cNvPicPr>
          <p:nvPr/>
        </p:nvPicPr>
        <p:blipFill>
          <a:blip r:embed="rId4"/>
          <a:stretch>
            <a:fillRect/>
          </a:stretch>
        </p:blipFill>
        <p:spPr>
          <a:xfrm>
            <a:off x="7904162" y="6267450"/>
            <a:ext cx="1058862" cy="298450"/>
          </a:xfrm>
          <a:prstGeom prst="rect">
            <a:avLst/>
          </a:prstGeom>
          <a:noFill/>
          <a:ln>
            <a:noFill/>
            <a:miter lim="800000"/>
          </a:ln>
        </p:spPr>
      </p:pic>
      <p:pic>
        <p:nvPicPr>
          <p:cNvPr id="5125" name="New picture"/>
          <p:cNvPicPr/>
          <p:nvPr/>
        </p:nvPicPr>
        <p:blipFill>
          <a:blip r:embed="rId5"/>
          <a:stretch>
            <a:fillRect/>
          </a:stretch>
        </p:blipFill>
        <p:spPr>
          <a:xfrm>
            <a:off x="1828800" y="1371600"/>
            <a:ext cx="5494636" cy="4457700"/>
          </a:xfrm>
          <a:prstGeom prst="rect">
            <a:avLst/>
          </a:prstGeom>
        </p:spPr>
      </p:pic>
      <p:pic>
        <p:nvPicPr>
          <p:cNvPr id="5126" name="New picture"/>
          <p:cNvPicPr/>
          <p:nvPr/>
        </p:nvPicPr>
        <p:blipFill>
          <a:blip r:embed="rId6"/>
          <a:stretch>
            <a:fillRect/>
          </a:stretch>
        </p:blipFill>
        <p:spPr>
          <a:xfrm>
            <a:off x="7565241" y="425450"/>
            <a:ext cx="1121558" cy="508000"/>
          </a:xfrm>
          <a:prstGeom prst="rect">
            <a:avLst/>
          </a:prstGeom>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FontTx/>
              <a:buNone/>
            </a:pPr>
            <a:r>
              <a:rPr lang="en-US" altLang="en-US" sz="1000" i="1">
                <a:solidFill>
                  <a:srgbClr val="333333"/>
                </a:solidFill>
              </a:rPr>
              <a:t>European Heart Journal</a:t>
            </a:r>
            <a:r>
              <a:rPr lang="en-US" altLang="en-US" sz="1000">
                <a:solidFill>
                  <a:srgbClr val="333333"/>
                </a:solidFill>
              </a:rPr>
              <a:t>, ehz732, </a:t>
            </a:r>
            <a:r>
              <a:rPr lang="en-US" altLang="en-US" sz="1000">
                <a:solidFill>
                  <a:srgbClr val="333333"/>
                </a:solidFill>
                <a:hlinkClick r:id="rId3"/>
              </a:rPr>
              <a:t>https://doi.org/10.1093/eurheartj/ehz732</a:t>
            </a:r>
            <a:endParaRPr lang="en-US" altLang="en-US" sz="1000">
              <a:solidFill>
                <a:srgbClr val="333333"/>
              </a:solidFill>
            </a:endParaRPr>
          </a:p>
          <a:p>
            <a:pPr marL="0" lvl="0" indent="0" eaLnBrk="1" hangingPunct="1">
              <a:spcBef>
                <a:spcPct val="0"/>
              </a:spcBef>
              <a:spcAft>
                <a:spcPts val="600"/>
              </a:spcAft>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Take home figure </a:t>
            </a:r>
            <a:r>
              <a:rPr lang="en-US" altLang="en-US" b="0"/>
              <a:t>The summary of safety and efficacy endpoints in double vs. triple antithrombotic therapy demonstrating that ...</a:t>
            </a:r>
          </a:p>
        </p:txBody>
      </p:sp>
      <p:pic>
        <p:nvPicPr>
          <p:cNvPr id="5124" name="Picture 4"/>
          <p:cNvPicPr>
            <a:picLocks noChangeAspect="1"/>
          </p:cNvPicPr>
          <p:nvPr/>
        </p:nvPicPr>
        <p:blipFill>
          <a:blip r:embed="rId4"/>
          <a:stretch>
            <a:fillRect/>
          </a:stretch>
        </p:blipFill>
        <p:spPr>
          <a:xfrm>
            <a:off x="7904162" y="6267450"/>
            <a:ext cx="1058862" cy="298450"/>
          </a:xfrm>
          <a:prstGeom prst="rect">
            <a:avLst/>
          </a:prstGeom>
          <a:noFill/>
          <a:ln>
            <a:noFill/>
            <a:miter lim="800000"/>
          </a:ln>
        </p:spPr>
      </p:pic>
      <p:pic>
        <p:nvPicPr>
          <p:cNvPr id="5125" name="New picture"/>
          <p:cNvPicPr/>
          <p:nvPr/>
        </p:nvPicPr>
        <p:blipFill>
          <a:blip r:embed="rId5"/>
          <a:stretch>
            <a:fillRect/>
          </a:stretch>
        </p:blipFill>
        <p:spPr>
          <a:xfrm>
            <a:off x="2374900" y="1371600"/>
            <a:ext cx="4403875" cy="4457700"/>
          </a:xfrm>
          <a:prstGeom prst="rect">
            <a:avLst/>
          </a:prstGeom>
        </p:spPr>
      </p:pic>
      <p:pic>
        <p:nvPicPr>
          <p:cNvPr id="5126" name="New picture"/>
          <p:cNvPicPr/>
          <p:nvPr/>
        </p:nvPicPr>
        <p:blipFill>
          <a:blip r:embed="rId6"/>
          <a:stretch>
            <a:fillRect/>
          </a:stretch>
        </p:blipFill>
        <p:spPr>
          <a:xfrm>
            <a:off x="7565241" y="425450"/>
            <a:ext cx="1121558" cy="508000"/>
          </a:xfrm>
          <a:prstGeom prst="rect">
            <a:avLst/>
          </a:prstGeom>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000" b="0" i="1" u="none" strike="noStrike" kern="1200" cap="none" spc="0" normalizeH="0" baseline="0" noProof="0">
                <a:ln>
                  <a:noFill/>
                </a:ln>
                <a:solidFill>
                  <a:srgbClr val="333333"/>
                </a:solidFill>
                <a:effectLst/>
                <a:uLnTx/>
                <a:uFillTx/>
                <a:latin typeface="Arial"/>
                <a:ea typeface="ＭＳ Ｐゴシック"/>
                <a:cs typeface="Arial"/>
              </a:rPr>
              <a:t>European Heart Journal</a:t>
            </a:r>
            <a:r>
              <a:rPr kumimoji="0" lang="en-US" altLang="en-US" sz="1000" b="0" i="0" u="none" strike="noStrike" kern="1200" cap="none" spc="0" normalizeH="0" baseline="0" noProof="0">
                <a:ln>
                  <a:noFill/>
                </a:ln>
                <a:solidFill>
                  <a:srgbClr val="333333"/>
                </a:solidFill>
                <a:effectLst/>
                <a:uLnTx/>
                <a:uFillTx/>
                <a:latin typeface="Arial"/>
                <a:ea typeface="ＭＳ Ｐゴシック"/>
                <a:cs typeface="Arial"/>
              </a:rPr>
              <a:t>, ehz732, </a:t>
            </a:r>
            <a:r>
              <a:rPr kumimoji="0" lang="en-US" altLang="en-US" sz="1000" b="0" i="0" u="none" strike="noStrike" kern="1200" cap="none" spc="0" normalizeH="0" baseline="0" noProof="0">
                <a:ln>
                  <a:noFill/>
                </a:ln>
                <a:solidFill>
                  <a:srgbClr val="333333"/>
                </a:solidFill>
                <a:effectLst/>
                <a:uLnTx/>
                <a:uFillTx/>
                <a:latin typeface="Arial"/>
                <a:ea typeface="ＭＳ Ｐゴシック"/>
                <a:cs typeface="Arial"/>
                <a:hlinkClick r:id="rId3"/>
              </a:rPr>
              <a:t>https://doi.org/10.1093/eurheartj/ehz732</a:t>
            </a:r>
            <a:endParaRPr kumimoji="0" lang="en-US" altLang="en-US" sz="1000" b="0" i="0" u="none" strike="noStrike" kern="1200" cap="none" spc="0" normalizeH="0" baseline="0" noProof="0">
              <a:ln>
                <a:noFill/>
              </a:ln>
              <a:solidFill>
                <a:srgbClr val="333333"/>
              </a:solidFill>
              <a:effectLst/>
              <a:uLnTx/>
              <a:uFillTx/>
              <a:latin typeface="Arial"/>
              <a:ea typeface="ＭＳ Ｐゴシック"/>
              <a:cs typeface="Arial"/>
            </a:endParaRP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altLang="en-US" sz="800" b="0" i="0" u="none" strike="noStrike" kern="1200" cap="none" spc="0" normalizeH="0" baseline="0" noProof="0">
                <a:ln>
                  <a:noFill/>
                </a:ln>
                <a:solidFill>
                  <a:srgbClr val="2A2A2A"/>
                </a:solidFill>
                <a:effectLst/>
                <a:uLnTx/>
                <a:uFillTx/>
                <a:latin typeface="Arial"/>
                <a:ea typeface="ＭＳ Ｐゴシック"/>
                <a:cs typeface="Arial"/>
              </a:rPr>
              <a:t>The content of this slide may be subject to copyright: please see the slide notes for details.</a:t>
            </a:r>
            <a:endParaRPr kumimoji="0" lang="en-US" altLang="en-US" sz="800" b="0" i="0" u="none" strike="noStrike" kern="1200" cap="none" spc="0" normalizeH="0" baseline="0" noProof="0">
              <a:ln>
                <a:noFill/>
              </a:ln>
              <a:solidFill>
                <a:srgbClr val="333333"/>
              </a:solidFill>
              <a:effectLst/>
              <a:uLnTx/>
              <a:uFillTx/>
              <a:latin typeface="Arial"/>
              <a:ea typeface="ＭＳ Ｐゴシック"/>
              <a:cs typeface="Aria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7 </a:t>
            </a:r>
            <a:r>
              <a:rPr lang="en-US" altLang="en-US" b="0"/>
              <a:t>Number needed to treat for benefit or harm for double vs. triple antithrombotic therapy according to risk of ...</a:t>
            </a:r>
          </a:p>
        </p:txBody>
      </p:sp>
      <p:pic>
        <p:nvPicPr>
          <p:cNvPr id="5124" name="Picture 4"/>
          <p:cNvPicPr>
            <a:picLocks noChangeAspect="1"/>
          </p:cNvPicPr>
          <p:nvPr/>
        </p:nvPicPr>
        <p:blipFill>
          <a:blip r:embed="rId4"/>
          <a:stretch>
            <a:fillRect/>
          </a:stretch>
        </p:blipFill>
        <p:spPr>
          <a:xfrm>
            <a:off x="7904162" y="6267450"/>
            <a:ext cx="1058862" cy="298450"/>
          </a:xfrm>
          <a:prstGeom prst="rect">
            <a:avLst/>
          </a:prstGeom>
          <a:noFill/>
          <a:ln>
            <a:noFill/>
            <a:miter lim="800000"/>
          </a:ln>
        </p:spPr>
      </p:pic>
      <p:pic>
        <p:nvPicPr>
          <p:cNvPr id="5125" name="New picture"/>
          <p:cNvPicPr/>
          <p:nvPr/>
        </p:nvPicPr>
        <p:blipFill>
          <a:blip r:embed="rId5"/>
          <a:stretch>
            <a:fillRect/>
          </a:stretch>
        </p:blipFill>
        <p:spPr>
          <a:xfrm>
            <a:off x="2336800" y="1371600"/>
            <a:ext cx="4457700" cy="4457700"/>
          </a:xfrm>
          <a:prstGeom prst="rect">
            <a:avLst/>
          </a:prstGeom>
        </p:spPr>
      </p:pic>
      <p:pic>
        <p:nvPicPr>
          <p:cNvPr id="5126" name="New picture"/>
          <p:cNvPicPr/>
          <p:nvPr/>
        </p:nvPicPr>
        <p:blipFill>
          <a:blip r:embed="rId6"/>
          <a:stretch>
            <a:fillRect/>
          </a:stretch>
        </p:blipFill>
        <p:spPr>
          <a:xfrm>
            <a:off x="7565241" y="425450"/>
            <a:ext cx="1121558" cy="508000"/>
          </a:xfrm>
          <a:prstGeom prst="rect">
            <a:avLst/>
          </a:prstGeom>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D2EC7-FC5B-4110-B261-EB1EF108A718}"/>
              </a:ext>
            </a:extLst>
          </p:cNvPr>
          <p:cNvPicPr>
            <a:picLocks noChangeAspect="1"/>
          </p:cNvPicPr>
          <p:nvPr/>
        </p:nvPicPr>
        <p:blipFill>
          <a:blip r:embed="rId2"/>
          <a:stretch>
            <a:fillRect/>
          </a:stretch>
        </p:blipFill>
        <p:spPr>
          <a:xfrm>
            <a:off x="-363" y="-1"/>
            <a:ext cx="9144363" cy="3095869"/>
          </a:xfrm>
          <a:prstGeom prst="rect">
            <a:avLst/>
          </a:prstGeom>
        </p:spPr>
      </p:pic>
      <p:sp>
        <p:nvSpPr>
          <p:cNvPr id="4" name="Footer Placeholder 3">
            <a:extLst>
              <a:ext uri="{FF2B5EF4-FFF2-40B4-BE49-F238E27FC236}">
                <a16:creationId xmlns:a16="http://schemas.microsoft.com/office/drawing/2014/main" id="{2D3AB9C9-055E-4B41-ACBD-0B66D2ED71E3}"/>
              </a:ext>
            </a:extLst>
          </p:cNvPr>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Calibri"/>
                <a:ea typeface="+mn-ea"/>
                <a:cs typeface="+mn-cs"/>
              </a:rPr>
              <a:t>Moti Haim, MD</a:t>
            </a:r>
            <a:endParaRPr kumimoji="0" lang="he-IL"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6" name="Rectangle 5">
            <a:extLst>
              <a:ext uri="{FF2B5EF4-FFF2-40B4-BE49-F238E27FC236}">
                <a16:creationId xmlns:a16="http://schemas.microsoft.com/office/drawing/2014/main" id="{32CAFCA6-FD00-4C0C-938E-0ED434B49BB3}"/>
              </a:ext>
            </a:extLst>
          </p:cNvPr>
          <p:cNvSpPr/>
          <p:nvPr/>
        </p:nvSpPr>
        <p:spPr>
          <a:xfrm>
            <a:off x="0" y="6370807"/>
            <a:ext cx="3811748" cy="369332"/>
          </a:xfrm>
          <a:prstGeom prst="rect">
            <a:avLst/>
          </a:prstGeom>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European Heart Journal (2019) 0, 1–11</a:t>
            </a:r>
            <a:endParaRPr kumimoji="0" lang="he-IL" sz="18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2259829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932827-8B97-4264-A23D-5D95F8395939}"/>
              </a:ext>
            </a:extLst>
          </p:cNvPr>
          <p:cNvSpPr>
            <a:spLocks noGrp="1"/>
          </p:cNvSpPr>
          <p:nvPr>
            <p:ph idx="1"/>
          </p:nvPr>
        </p:nvSpPr>
        <p:spPr>
          <a:xfrm>
            <a:off x="395536" y="476672"/>
            <a:ext cx="8229600" cy="5616624"/>
          </a:xfrm>
        </p:spPr>
        <p:txBody>
          <a:bodyPr>
            <a:normAutofit/>
          </a:bodyPr>
          <a:lstStyle/>
          <a:p>
            <a:pPr algn="l" rtl="0"/>
            <a:r>
              <a:rPr lang="en-US" dirty="0">
                <a:latin typeface="AdvOTb7819099"/>
              </a:rPr>
              <a:t>Double antithrombotic therapy, compared with TAT, significantly reduced major and CRNMB, but </a:t>
            </a:r>
          </a:p>
          <a:p>
            <a:pPr algn="l" rtl="0"/>
            <a:r>
              <a:rPr lang="en-US" dirty="0">
                <a:latin typeface="AdvOTb7819099"/>
              </a:rPr>
              <a:t>only NOAC-based DAT was associated with a significant decrease of intracranial </a:t>
            </a:r>
            <a:r>
              <a:rPr lang="en-US" dirty="0" err="1">
                <a:latin typeface="AdvOTb7819099"/>
              </a:rPr>
              <a:t>haemorrhage</a:t>
            </a:r>
            <a:endParaRPr lang="en-US" dirty="0">
              <a:latin typeface="AdvOTb7819099"/>
            </a:endParaRPr>
          </a:p>
          <a:p>
            <a:pPr algn="l" rtl="0"/>
            <a:r>
              <a:rPr lang="en-US" dirty="0">
                <a:latin typeface="AdvOTb7819099"/>
              </a:rPr>
              <a:t>Double antithrombotic therapy was associated with similar rates of MACE, all-cause or cardiovascular death and stroke when compared with TAT; however, it increased the risk of myocardial infarction and ST, with a statistical borderline and.</a:t>
            </a:r>
          </a:p>
          <a:p>
            <a:pPr algn="l" rtl="0"/>
            <a:r>
              <a:rPr lang="en-US" dirty="0">
                <a:latin typeface="AdvOTb7819099"/>
              </a:rPr>
              <a:t>These risks appeared slightly greater when dabigatran 110 mg, but not dabigatran 150 mg, was separately appraised in the DAT group</a:t>
            </a:r>
            <a:endParaRPr lang="he-IL" dirty="0"/>
          </a:p>
        </p:txBody>
      </p:sp>
      <p:sp>
        <p:nvSpPr>
          <p:cNvPr id="4" name="Footer Placeholder 3">
            <a:extLst>
              <a:ext uri="{FF2B5EF4-FFF2-40B4-BE49-F238E27FC236}">
                <a16:creationId xmlns:a16="http://schemas.microsoft.com/office/drawing/2014/main" id="{ECD92734-97A5-4B86-852D-3B82E8C4073F}"/>
              </a:ext>
            </a:extLst>
          </p:cNvPr>
          <p:cNvSpPr>
            <a:spLocks noGrp="1"/>
          </p:cNvSpPr>
          <p:nvPr>
            <p:ph type="ftr" sz="quarter" idx="11"/>
          </p:nvPr>
        </p:nvSpPr>
        <p:spPr/>
        <p:txBody>
          <a:bodyPr/>
          <a:lstStyle/>
          <a:p>
            <a:r>
              <a:rPr lang="en-US"/>
              <a:t>Moti Haim, MD</a:t>
            </a:r>
            <a:endParaRPr lang="he-IL"/>
          </a:p>
        </p:txBody>
      </p:sp>
    </p:spTree>
    <p:extLst>
      <p:ext uri="{BB962C8B-B14F-4D97-AF65-F5344CB8AC3E}">
        <p14:creationId xmlns:p14="http://schemas.microsoft.com/office/powerpoint/2010/main" val="1220271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83761">
              <a:srgbClr val="0E3274"/>
            </a:gs>
            <a:gs pos="89584">
              <a:srgbClr val="092D6E"/>
            </a:gs>
            <a:gs pos="94200">
              <a:srgbClr val="052969"/>
            </a:gs>
            <a:gs pos="0">
              <a:schemeClr val="bg2">
                <a:tint val="80000"/>
                <a:satMod val="300000"/>
              </a:schemeClr>
            </a:gs>
            <a:gs pos="99275">
              <a:schemeClr val="bg2"/>
            </a:gs>
            <a:gs pos="98550">
              <a:srgbClr val="022665"/>
            </a:gs>
            <a:gs pos="97100">
              <a:srgbClr val="032766"/>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כותרת 5"/>
          <p:cNvSpPr>
            <a:spLocks noGrp="1"/>
          </p:cNvSpPr>
          <p:nvPr>
            <p:ph type="title"/>
          </p:nvPr>
        </p:nvSpPr>
        <p:spPr/>
        <p:txBody>
          <a:bodyPr>
            <a:normAutofit/>
          </a:bodyPr>
          <a:lstStyle/>
          <a:p>
            <a:r>
              <a:rPr lang="en-US" sz="2800" dirty="0"/>
              <a:t>DOACs in Atrial Fibrillation: What is Relatively New? And may not bore the Audience?</a:t>
            </a:r>
            <a:endParaRPr lang="he-IL" sz="2800" dirty="0"/>
          </a:p>
        </p:txBody>
      </p:sp>
      <p:sp>
        <p:nvSpPr>
          <p:cNvPr id="2" name="מציין מיקום תוכן 1">
            <a:extLst>
              <a:ext uri="{FF2B5EF4-FFF2-40B4-BE49-F238E27FC236}">
                <a16:creationId xmlns:a16="http://schemas.microsoft.com/office/drawing/2014/main" id="{67094DE8-3F39-41BB-B458-5B4790809CFD}"/>
              </a:ext>
            </a:extLst>
          </p:cNvPr>
          <p:cNvSpPr>
            <a:spLocks noGrp="1"/>
          </p:cNvSpPr>
          <p:nvPr>
            <p:ph idx="1"/>
          </p:nvPr>
        </p:nvSpPr>
        <p:spPr/>
        <p:txBody>
          <a:bodyPr/>
          <a:lstStyle/>
          <a:p>
            <a:pPr algn="l" rtl="0"/>
            <a:r>
              <a:rPr lang="en-US" dirty="0">
                <a:solidFill>
                  <a:srgbClr val="FFFF00"/>
                </a:solidFill>
              </a:rPr>
              <a:t>Few Data from Israel</a:t>
            </a:r>
          </a:p>
          <a:p>
            <a:pPr algn="l" rtl="0"/>
            <a:r>
              <a:rPr lang="en-US" dirty="0"/>
              <a:t>Elderly and CKD Benefits and Risk</a:t>
            </a:r>
          </a:p>
          <a:p>
            <a:pPr algn="l" rtl="0"/>
            <a:r>
              <a:rPr lang="en-US" dirty="0"/>
              <a:t>Minimally Interrupted vs. Un Interrupted DOACS in AF ablation</a:t>
            </a:r>
          </a:p>
          <a:p>
            <a:pPr algn="l" rtl="0"/>
            <a:r>
              <a:rPr lang="en-US" dirty="0"/>
              <a:t>DOACS in Device Implantations</a:t>
            </a:r>
          </a:p>
          <a:p>
            <a:pPr lvl="0" algn="l" rtl="0"/>
            <a:r>
              <a:rPr lang="en-US" dirty="0">
                <a:solidFill>
                  <a:srgbClr val="FFFF00"/>
                </a:solidFill>
              </a:rPr>
              <a:t>DOACS in PCI </a:t>
            </a:r>
          </a:p>
          <a:p>
            <a:pPr algn="l" rtl="0"/>
            <a:endParaRPr lang="en-US" dirty="0"/>
          </a:p>
        </p:txBody>
      </p:sp>
    </p:spTree>
    <p:extLst>
      <p:ext uri="{BB962C8B-B14F-4D97-AF65-F5344CB8AC3E}">
        <p14:creationId xmlns:p14="http://schemas.microsoft.com/office/powerpoint/2010/main" val="14096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xEl>
                                              <p:pRg st="1" end="1"/>
                                            </p:txEl>
                                          </p:spTgt>
                                        </p:tgtEl>
                                      </p:cBhvr>
                                    </p:animEffect>
                                    <p:set>
                                      <p:cBhvr>
                                        <p:cTn id="7" dur="1" fill="hold">
                                          <p:stCondLst>
                                            <p:cond delay="499"/>
                                          </p:stCondLst>
                                        </p:cTn>
                                        <p:tgtEl>
                                          <p:spTgt spid="2">
                                            <p:txEl>
                                              <p:pRg st="1" end="1"/>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
                                            <p:txEl>
                                              <p:pRg st="2" end="2"/>
                                            </p:txEl>
                                          </p:spTgt>
                                        </p:tgtEl>
                                      </p:cBhvr>
                                    </p:animEffect>
                                    <p:set>
                                      <p:cBhvr>
                                        <p:cTn id="10" dur="1" fill="hold">
                                          <p:stCondLst>
                                            <p:cond delay="499"/>
                                          </p:stCondLst>
                                        </p:cTn>
                                        <p:tgtEl>
                                          <p:spTgt spid="2">
                                            <p:txEl>
                                              <p:pRg st="2" end="2"/>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
                                            <p:txEl>
                                              <p:pRg st="3" end="3"/>
                                            </p:txEl>
                                          </p:spTgt>
                                        </p:tgtEl>
                                      </p:cBhvr>
                                    </p:animEffect>
                                    <p:set>
                                      <p:cBhvr>
                                        <p:cTn id="13" dur="1" fill="hold">
                                          <p:stCondLst>
                                            <p:cond delay="499"/>
                                          </p:stCondLst>
                                        </p:cTn>
                                        <p:tgtEl>
                                          <p:spTgt spid="2">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0ED5F4-9910-4DC3-B0D5-62CC88340D66}"/>
              </a:ext>
            </a:extLst>
          </p:cNvPr>
          <p:cNvSpPr>
            <a:spLocks noGrp="1"/>
          </p:cNvSpPr>
          <p:nvPr>
            <p:ph idx="1"/>
          </p:nvPr>
        </p:nvSpPr>
        <p:spPr>
          <a:xfrm>
            <a:off x="457200" y="692696"/>
            <a:ext cx="8229600" cy="5433471"/>
          </a:xfrm>
        </p:spPr>
        <p:txBody>
          <a:bodyPr/>
          <a:lstStyle/>
          <a:p>
            <a:pPr algn="l" rtl="0"/>
            <a:r>
              <a:rPr lang="en-US" dirty="0">
                <a:latin typeface="AdvOTb7819099"/>
              </a:rPr>
              <a:t>Compared with TAT, </a:t>
            </a:r>
            <a:r>
              <a:rPr lang="en-US" dirty="0">
                <a:solidFill>
                  <a:srgbClr val="FFFF00"/>
                </a:solidFill>
                <a:latin typeface="AdvOTb7819099"/>
              </a:rPr>
              <a:t>DAT, particularly when based on</a:t>
            </a:r>
          </a:p>
          <a:p>
            <a:pPr marL="0" indent="0" algn="l" rtl="0">
              <a:buNone/>
            </a:pPr>
            <a:r>
              <a:rPr lang="en-US" dirty="0">
                <a:solidFill>
                  <a:srgbClr val="FFFF00"/>
                </a:solidFill>
                <a:latin typeface="AdvOTb7819099"/>
              </a:rPr>
              <a:t> NOACs, is associated with a reduction in bleeding complications</a:t>
            </a:r>
            <a:r>
              <a:rPr lang="en-US" dirty="0">
                <a:latin typeface="AdvOTb7819099"/>
              </a:rPr>
              <a:t>, including major and intracranial </a:t>
            </a:r>
            <a:r>
              <a:rPr lang="en-US" dirty="0" err="1">
                <a:latin typeface="AdvOTb7819099"/>
              </a:rPr>
              <a:t>haemorrhages</a:t>
            </a:r>
            <a:r>
              <a:rPr lang="en-US" dirty="0">
                <a:latin typeface="AdvOTb7819099"/>
              </a:rPr>
              <a:t>. However, </a:t>
            </a:r>
            <a:r>
              <a:rPr lang="en-US" dirty="0">
                <a:solidFill>
                  <a:srgbClr val="FFFF00"/>
                </a:solidFill>
                <a:latin typeface="AdvOTb7819099"/>
              </a:rPr>
              <a:t>this benefit is counterbalanced by a higher risk of </a:t>
            </a:r>
            <a:r>
              <a:rPr lang="en-US" dirty="0" err="1">
                <a:solidFill>
                  <a:srgbClr val="FFFF00"/>
                </a:solidFill>
                <a:latin typeface="AdvOTb7819099"/>
              </a:rPr>
              <a:t>ischaemic</a:t>
            </a:r>
            <a:r>
              <a:rPr lang="en-US" dirty="0">
                <a:solidFill>
                  <a:srgbClr val="FFFF00"/>
                </a:solidFill>
                <a:latin typeface="AdvOTb7819099"/>
              </a:rPr>
              <a:t>, mainly stent-related, events</a:t>
            </a:r>
            <a:endParaRPr lang="he-IL" dirty="0">
              <a:solidFill>
                <a:srgbClr val="FFFF00"/>
              </a:solidFill>
            </a:endParaRPr>
          </a:p>
        </p:txBody>
      </p:sp>
      <p:sp>
        <p:nvSpPr>
          <p:cNvPr id="4" name="Footer Placeholder 3">
            <a:extLst>
              <a:ext uri="{FF2B5EF4-FFF2-40B4-BE49-F238E27FC236}">
                <a16:creationId xmlns:a16="http://schemas.microsoft.com/office/drawing/2014/main" id="{56E0AA32-00AA-4C2F-8D22-67D35D11882E}"/>
              </a:ext>
            </a:extLst>
          </p:cNvPr>
          <p:cNvSpPr>
            <a:spLocks noGrp="1"/>
          </p:cNvSpPr>
          <p:nvPr>
            <p:ph type="ftr" sz="quarter" idx="11"/>
          </p:nvPr>
        </p:nvSpPr>
        <p:spPr/>
        <p:txBody>
          <a:bodyPr/>
          <a:lstStyle/>
          <a:p>
            <a:r>
              <a:rPr lang="en-US"/>
              <a:t>Moti Haim, MD</a:t>
            </a:r>
            <a:endParaRPr lang="he-IL"/>
          </a:p>
        </p:txBody>
      </p:sp>
    </p:spTree>
    <p:extLst>
      <p:ext uri="{BB962C8B-B14F-4D97-AF65-F5344CB8AC3E}">
        <p14:creationId xmlns:p14="http://schemas.microsoft.com/office/powerpoint/2010/main" val="29188648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C3ED1D0-C96B-4192-8DF7-09F5DA189CA5}"/>
              </a:ext>
            </a:extLst>
          </p:cNvPr>
          <p:cNvSpPr>
            <a:spLocks noGrp="1"/>
          </p:cNvSpPr>
          <p:nvPr>
            <p:ph type="title"/>
          </p:nvPr>
        </p:nvSpPr>
        <p:spPr/>
        <p:txBody>
          <a:bodyPr/>
          <a:lstStyle/>
          <a:p>
            <a:r>
              <a:rPr lang="en-US" sz="3200"/>
              <a:t>Network of 4 Antithrombotic Treatment Regimens  </a:t>
            </a:r>
            <a:endParaRPr lang="en-US" sz="3200" dirty="0"/>
          </a:p>
        </p:txBody>
      </p:sp>
      <p:pic>
        <p:nvPicPr>
          <p:cNvPr id="3" name="Picture 2">
            <a:extLst>
              <a:ext uri="{FF2B5EF4-FFF2-40B4-BE49-F238E27FC236}">
                <a16:creationId xmlns:a16="http://schemas.microsoft.com/office/drawing/2014/main" id="{586AEEF2-4066-4793-8368-ED15DF606CBD}"/>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16602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CAE179-00CA-401C-9BB1-C3CBD442CA42}"/>
              </a:ext>
            </a:extLst>
          </p:cNvPr>
          <p:cNvPicPr>
            <a:picLocks noChangeAspect="1"/>
          </p:cNvPicPr>
          <p:nvPr/>
        </p:nvPicPr>
        <p:blipFill>
          <a:blip r:embed="rId2"/>
          <a:stretch>
            <a:fillRect/>
          </a:stretch>
        </p:blipFill>
        <p:spPr>
          <a:xfrm>
            <a:off x="19251" y="14878"/>
            <a:ext cx="7300126" cy="1711000"/>
          </a:xfrm>
          <a:prstGeom prst="rect">
            <a:avLst/>
          </a:prstGeom>
        </p:spPr>
      </p:pic>
      <p:sp>
        <p:nvSpPr>
          <p:cNvPr id="2" name="Title 1">
            <a:extLst>
              <a:ext uri="{FF2B5EF4-FFF2-40B4-BE49-F238E27FC236}">
                <a16:creationId xmlns:a16="http://schemas.microsoft.com/office/drawing/2014/main" id="{FECEA169-A279-4E3C-987A-0C037315E393}"/>
              </a:ext>
            </a:extLst>
          </p:cNvPr>
          <p:cNvSpPr>
            <a:spLocks noGrp="1"/>
          </p:cNvSpPr>
          <p:nvPr>
            <p:ph type="title"/>
          </p:nvPr>
        </p:nvSpPr>
        <p:spPr/>
        <p:txBody>
          <a:bodyPr/>
          <a:lstStyle/>
          <a:p>
            <a:endParaRPr lang="he-IL" dirty="0"/>
          </a:p>
        </p:txBody>
      </p:sp>
      <p:pic>
        <p:nvPicPr>
          <p:cNvPr id="5" name="Content Placeholder 4">
            <a:extLst>
              <a:ext uri="{FF2B5EF4-FFF2-40B4-BE49-F238E27FC236}">
                <a16:creationId xmlns:a16="http://schemas.microsoft.com/office/drawing/2014/main" id="{E18A15C1-15D5-49C6-B34B-CE9CA75C2211}"/>
              </a:ext>
            </a:extLst>
          </p:cNvPr>
          <p:cNvPicPr>
            <a:picLocks noGrp="1" noChangeAspect="1"/>
          </p:cNvPicPr>
          <p:nvPr>
            <p:ph idx="1"/>
          </p:nvPr>
        </p:nvPicPr>
        <p:blipFill>
          <a:blip r:embed="rId3"/>
          <a:stretch>
            <a:fillRect/>
          </a:stretch>
        </p:blipFill>
        <p:spPr>
          <a:xfrm>
            <a:off x="19251" y="1725878"/>
            <a:ext cx="8838692" cy="4151394"/>
          </a:xfrm>
          <a:prstGeom prst="rect">
            <a:avLst/>
          </a:prstGeom>
        </p:spPr>
      </p:pic>
      <p:sp>
        <p:nvSpPr>
          <p:cNvPr id="4" name="Footer Placeholder 3">
            <a:extLst>
              <a:ext uri="{FF2B5EF4-FFF2-40B4-BE49-F238E27FC236}">
                <a16:creationId xmlns:a16="http://schemas.microsoft.com/office/drawing/2014/main" id="{B92B7F1F-6FF1-496A-BBA2-83CD593AADE1}"/>
              </a:ext>
            </a:extLst>
          </p:cNvPr>
          <p:cNvSpPr>
            <a:spLocks noGrp="1"/>
          </p:cNvSpPr>
          <p:nvPr>
            <p:ph type="ftr" sz="quarter" idx="11"/>
          </p:nvPr>
        </p:nvSpPr>
        <p:spPr/>
        <p:txBody>
          <a:bodyPr/>
          <a:lstStyle/>
          <a:p>
            <a:r>
              <a:rPr lang="en-US"/>
              <a:t>Moti Haim, MD</a:t>
            </a:r>
            <a:endParaRPr lang="he-IL"/>
          </a:p>
        </p:txBody>
      </p:sp>
    </p:spTree>
    <p:extLst>
      <p:ext uri="{BB962C8B-B14F-4D97-AF65-F5344CB8AC3E}">
        <p14:creationId xmlns:p14="http://schemas.microsoft.com/office/powerpoint/2010/main" val="17532582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CAE179-00CA-401C-9BB1-C3CBD442CA42}"/>
              </a:ext>
            </a:extLst>
          </p:cNvPr>
          <p:cNvPicPr>
            <a:picLocks noChangeAspect="1"/>
          </p:cNvPicPr>
          <p:nvPr/>
        </p:nvPicPr>
        <p:blipFill>
          <a:blip r:embed="rId2"/>
          <a:stretch>
            <a:fillRect/>
          </a:stretch>
        </p:blipFill>
        <p:spPr>
          <a:xfrm>
            <a:off x="19251" y="14878"/>
            <a:ext cx="7300126" cy="1711000"/>
          </a:xfrm>
          <a:prstGeom prst="rect">
            <a:avLst/>
          </a:prstGeom>
        </p:spPr>
      </p:pic>
      <p:sp>
        <p:nvSpPr>
          <p:cNvPr id="2" name="Title 1">
            <a:extLst>
              <a:ext uri="{FF2B5EF4-FFF2-40B4-BE49-F238E27FC236}">
                <a16:creationId xmlns:a16="http://schemas.microsoft.com/office/drawing/2014/main" id="{FECEA169-A279-4E3C-987A-0C037315E393}"/>
              </a:ext>
            </a:extLst>
          </p:cNvPr>
          <p:cNvSpPr>
            <a:spLocks noGrp="1"/>
          </p:cNvSpPr>
          <p:nvPr>
            <p:ph type="title"/>
          </p:nvPr>
        </p:nvSpPr>
        <p:spPr/>
        <p:txBody>
          <a:bodyPr/>
          <a:lstStyle/>
          <a:p>
            <a:endParaRPr lang="he-IL" dirty="0"/>
          </a:p>
        </p:txBody>
      </p:sp>
      <p:sp>
        <p:nvSpPr>
          <p:cNvPr id="4" name="Footer Placeholder 3">
            <a:extLst>
              <a:ext uri="{FF2B5EF4-FFF2-40B4-BE49-F238E27FC236}">
                <a16:creationId xmlns:a16="http://schemas.microsoft.com/office/drawing/2014/main" id="{B92B7F1F-6FF1-496A-BBA2-83CD593AADE1}"/>
              </a:ext>
            </a:extLst>
          </p:cNvPr>
          <p:cNvSpPr>
            <a:spLocks noGrp="1"/>
          </p:cNvSpPr>
          <p:nvPr>
            <p:ph type="ftr" sz="quarter" idx="11"/>
          </p:nvPr>
        </p:nvSpPr>
        <p:spPr/>
        <p:txBody>
          <a:bodyPr/>
          <a:lstStyle/>
          <a:p>
            <a:r>
              <a:rPr lang="en-US"/>
              <a:t>Moti Haim, MD</a:t>
            </a:r>
            <a:endParaRPr lang="he-IL"/>
          </a:p>
        </p:txBody>
      </p:sp>
      <p:pic>
        <p:nvPicPr>
          <p:cNvPr id="8" name="Content Placeholder 7">
            <a:extLst>
              <a:ext uri="{FF2B5EF4-FFF2-40B4-BE49-F238E27FC236}">
                <a16:creationId xmlns:a16="http://schemas.microsoft.com/office/drawing/2014/main" id="{69F9E3A0-A05F-43C5-95E0-0A368B4E4D1B}"/>
              </a:ext>
            </a:extLst>
          </p:cNvPr>
          <p:cNvPicPr>
            <a:picLocks noGrp="1" noChangeAspect="1"/>
          </p:cNvPicPr>
          <p:nvPr>
            <p:ph idx="1"/>
          </p:nvPr>
        </p:nvPicPr>
        <p:blipFill>
          <a:blip r:embed="rId3"/>
          <a:stretch>
            <a:fillRect/>
          </a:stretch>
        </p:blipFill>
        <p:spPr>
          <a:xfrm>
            <a:off x="0" y="1720837"/>
            <a:ext cx="8727506" cy="4732499"/>
          </a:xfrm>
          <a:prstGeom prst="rect">
            <a:avLst/>
          </a:prstGeom>
        </p:spPr>
      </p:pic>
    </p:spTree>
    <p:extLst>
      <p:ext uri="{BB962C8B-B14F-4D97-AF65-F5344CB8AC3E}">
        <p14:creationId xmlns:p14="http://schemas.microsoft.com/office/powerpoint/2010/main" val="31164842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CAE179-00CA-401C-9BB1-C3CBD442CA42}"/>
              </a:ext>
            </a:extLst>
          </p:cNvPr>
          <p:cNvPicPr>
            <a:picLocks noChangeAspect="1"/>
          </p:cNvPicPr>
          <p:nvPr/>
        </p:nvPicPr>
        <p:blipFill>
          <a:blip r:embed="rId2"/>
          <a:stretch>
            <a:fillRect/>
          </a:stretch>
        </p:blipFill>
        <p:spPr>
          <a:xfrm>
            <a:off x="19251" y="14878"/>
            <a:ext cx="7300126" cy="1711000"/>
          </a:xfrm>
          <a:prstGeom prst="rect">
            <a:avLst/>
          </a:prstGeom>
        </p:spPr>
      </p:pic>
      <p:sp>
        <p:nvSpPr>
          <p:cNvPr id="2" name="Title 1">
            <a:extLst>
              <a:ext uri="{FF2B5EF4-FFF2-40B4-BE49-F238E27FC236}">
                <a16:creationId xmlns:a16="http://schemas.microsoft.com/office/drawing/2014/main" id="{FECEA169-A279-4E3C-987A-0C037315E393}"/>
              </a:ext>
            </a:extLst>
          </p:cNvPr>
          <p:cNvSpPr>
            <a:spLocks noGrp="1"/>
          </p:cNvSpPr>
          <p:nvPr>
            <p:ph type="title"/>
          </p:nvPr>
        </p:nvSpPr>
        <p:spPr/>
        <p:txBody>
          <a:bodyPr/>
          <a:lstStyle/>
          <a:p>
            <a:endParaRPr lang="he-IL" dirty="0"/>
          </a:p>
        </p:txBody>
      </p:sp>
      <p:sp>
        <p:nvSpPr>
          <p:cNvPr id="4" name="Footer Placeholder 3">
            <a:extLst>
              <a:ext uri="{FF2B5EF4-FFF2-40B4-BE49-F238E27FC236}">
                <a16:creationId xmlns:a16="http://schemas.microsoft.com/office/drawing/2014/main" id="{B92B7F1F-6FF1-496A-BBA2-83CD593AADE1}"/>
              </a:ext>
            </a:extLst>
          </p:cNvPr>
          <p:cNvSpPr>
            <a:spLocks noGrp="1"/>
          </p:cNvSpPr>
          <p:nvPr>
            <p:ph type="ftr" sz="quarter" idx="11"/>
          </p:nvPr>
        </p:nvSpPr>
        <p:spPr/>
        <p:txBody>
          <a:bodyPr/>
          <a:lstStyle/>
          <a:p>
            <a:r>
              <a:rPr lang="en-US"/>
              <a:t>Moti Haim, MD</a:t>
            </a:r>
            <a:endParaRPr lang="he-IL"/>
          </a:p>
        </p:txBody>
      </p:sp>
      <p:pic>
        <p:nvPicPr>
          <p:cNvPr id="6" name="Content Placeholder 5">
            <a:extLst>
              <a:ext uri="{FF2B5EF4-FFF2-40B4-BE49-F238E27FC236}">
                <a16:creationId xmlns:a16="http://schemas.microsoft.com/office/drawing/2014/main" id="{3F0B28F9-ECC4-4E62-9791-639883B2A42A}"/>
              </a:ext>
            </a:extLst>
          </p:cNvPr>
          <p:cNvPicPr>
            <a:picLocks noGrp="1" noChangeAspect="1"/>
          </p:cNvPicPr>
          <p:nvPr>
            <p:ph idx="1"/>
          </p:nvPr>
        </p:nvPicPr>
        <p:blipFill>
          <a:blip r:embed="rId3"/>
          <a:stretch>
            <a:fillRect/>
          </a:stretch>
        </p:blipFill>
        <p:spPr>
          <a:xfrm>
            <a:off x="0" y="1725878"/>
            <a:ext cx="8829750" cy="4151394"/>
          </a:xfrm>
          <a:prstGeom prst="rect">
            <a:avLst/>
          </a:prstGeom>
        </p:spPr>
      </p:pic>
    </p:spTree>
    <p:extLst>
      <p:ext uri="{BB962C8B-B14F-4D97-AF65-F5344CB8AC3E}">
        <p14:creationId xmlns:p14="http://schemas.microsoft.com/office/powerpoint/2010/main" val="1433481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CAE179-00CA-401C-9BB1-C3CBD442CA42}"/>
              </a:ext>
            </a:extLst>
          </p:cNvPr>
          <p:cNvPicPr>
            <a:picLocks noChangeAspect="1"/>
          </p:cNvPicPr>
          <p:nvPr/>
        </p:nvPicPr>
        <p:blipFill>
          <a:blip r:embed="rId2"/>
          <a:stretch>
            <a:fillRect/>
          </a:stretch>
        </p:blipFill>
        <p:spPr>
          <a:xfrm>
            <a:off x="19251" y="14878"/>
            <a:ext cx="6424957" cy="1505878"/>
          </a:xfrm>
          <a:prstGeom prst="rect">
            <a:avLst/>
          </a:prstGeom>
        </p:spPr>
      </p:pic>
      <p:sp>
        <p:nvSpPr>
          <p:cNvPr id="4" name="Footer Placeholder 3">
            <a:extLst>
              <a:ext uri="{FF2B5EF4-FFF2-40B4-BE49-F238E27FC236}">
                <a16:creationId xmlns:a16="http://schemas.microsoft.com/office/drawing/2014/main" id="{B92B7F1F-6FF1-496A-BBA2-83CD593AADE1}"/>
              </a:ext>
            </a:extLst>
          </p:cNvPr>
          <p:cNvSpPr>
            <a:spLocks noGrp="1"/>
          </p:cNvSpPr>
          <p:nvPr>
            <p:ph type="ftr" sz="quarter" idx="11"/>
          </p:nvPr>
        </p:nvSpPr>
        <p:spPr/>
        <p:txBody>
          <a:bodyPr/>
          <a:lstStyle/>
          <a:p>
            <a:r>
              <a:rPr lang="en-US"/>
              <a:t>Moti Haim, MD</a:t>
            </a:r>
            <a:endParaRPr lang="he-IL"/>
          </a:p>
        </p:txBody>
      </p:sp>
      <p:sp>
        <p:nvSpPr>
          <p:cNvPr id="5" name="Content Placeholder 4">
            <a:extLst>
              <a:ext uri="{FF2B5EF4-FFF2-40B4-BE49-F238E27FC236}">
                <a16:creationId xmlns:a16="http://schemas.microsoft.com/office/drawing/2014/main" id="{62D56E50-456F-47AF-B0F5-8B329E045426}"/>
              </a:ext>
            </a:extLst>
          </p:cNvPr>
          <p:cNvSpPr>
            <a:spLocks noGrp="1"/>
          </p:cNvSpPr>
          <p:nvPr>
            <p:ph idx="1"/>
          </p:nvPr>
        </p:nvSpPr>
        <p:spPr/>
        <p:txBody>
          <a:bodyPr/>
          <a:lstStyle/>
          <a:p>
            <a:pPr algn="l" rtl="0"/>
            <a:r>
              <a:rPr lang="en-US" dirty="0"/>
              <a:t>In patients with AF undergoing PCI, NOAC plus P2Y12 inhibitor was associated with fewer bleeding complications, including intracranial bleeding, without a significant difference in ischemic events compared with VKA plus DAPT</a:t>
            </a:r>
          </a:p>
          <a:p>
            <a:pPr algn="l" rtl="0"/>
            <a:r>
              <a:rPr lang="en-US" dirty="0"/>
              <a:t>results support the use of an NOAC and P2Y12 inhibitor as the preferred treatment option for this high-risk patient population.</a:t>
            </a:r>
          </a:p>
          <a:p>
            <a:pPr algn="l" rtl="0"/>
            <a:r>
              <a:rPr lang="en-US" dirty="0"/>
              <a:t>regimens that include a VKA plus a P2Y12 inhibitor plus aspirin should generally be avoided</a:t>
            </a:r>
            <a:endParaRPr lang="he-IL" dirty="0"/>
          </a:p>
        </p:txBody>
      </p:sp>
    </p:spTree>
    <p:extLst>
      <p:ext uri="{BB962C8B-B14F-4D97-AF65-F5344CB8AC3E}">
        <p14:creationId xmlns:p14="http://schemas.microsoft.com/office/powerpoint/2010/main" val="12657083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FD71D-8DCD-4FD9-BC29-A39DDAE7A6D2}"/>
              </a:ext>
            </a:extLst>
          </p:cNvPr>
          <p:cNvSpPr>
            <a:spLocks noGrp="1"/>
          </p:cNvSpPr>
          <p:nvPr>
            <p:ph type="title"/>
          </p:nvPr>
        </p:nvSpPr>
        <p:spPr/>
        <p:txBody>
          <a:bodyPr/>
          <a:lstStyle/>
          <a:p>
            <a:r>
              <a:rPr lang="en-US" dirty="0"/>
              <a:t>Considerations</a:t>
            </a:r>
            <a:endParaRPr lang="he-IL" dirty="0"/>
          </a:p>
        </p:txBody>
      </p:sp>
      <p:pic>
        <p:nvPicPr>
          <p:cNvPr id="5" name="Content Placeholder 4">
            <a:extLst>
              <a:ext uri="{FF2B5EF4-FFF2-40B4-BE49-F238E27FC236}">
                <a16:creationId xmlns:a16="http://schemas.microsoft.com/office/drawing/2014/main" id="{290E7F70-B711-4875-8552-D15D203113CC}"/>
              </a:ext>
            </a:extLst>
          </p:cNvPr>
          <p:cNvPicPr>
            <a:picLocks noGrp="1" noChangeAspect="1"/>
          </p:cNvPicPr>
          <p:nvPr>
            <p:ph idx="1"/>
          </p:nvPr>
        </p:nvPicPr>
        <p:blipFill>
          <a:blip r:embed="rId2"/>
          <a:stretch>
            <a:fillRect/>
          </a:stretch>
        </p:blipFill>
        <p:spPr>
          <a:xfrm>
            <a:off x="152835" y="1608598"/>
            <a:ext cx="8772070" cy="3764618"/>
          </a:xfrm>
          <a:prstGeom prst="rect">
            <a:avLst/>
          </a:prstGeom>
        </p:spPr>
      </p:pic>
      <p:sp>
        <p:nvSpPr>
          <p:cNvPr id="6" name="Rectangle 5">
            <a:extLst>
              <a:ext uri="{FF2B5EF4-FFF2-40B4-BE49-F238E27FC236}">
                <a16:creationId xmlns:a16="http://schemas.microsoft.com/office/drawing/2014/main" id="{1A5D1663-9C32-411C-8A8C-E2A656E6B4F5}"/>
              </a:ext>
            </a:extLst>
          </p:cNvPr>
          <p:cNvSpPr/>
          <p:nvPr/>
        </p:nvSpPr>
        <p:spPr>
          <a:xfrm>
            <a:off x="251520" y="6414085"/>
            <a:ext cx="2868478" cy="338554"/>
          </a:xfrm>
          <a:prstGeom prst="rect">
            <a:avLst/>
          </a:prstGeom>
        </p:spPr>
        <p:txBody>
          <a:bodyPr wrap="none">
            <a:spAutoFit/>
          </a:bodyPr>
          <a:lstStyle/>
          <a:p>
            <a:r>
              <a:rPr lang="en-US" sz="1600" dirty="0"/>
              <a:t>J Am Coll </a:t>
            </a:r>
            <a:r>
              <a:rPr lang="en-US" sz="1600" dirty="0" err="1"/>
              <a:t>Cardiol</a:t>
            </a:r>
            <a:r>
              <a:rPr lang="en-US" sz="1600" dirty="0"/>
              <a:t> 2019;74:83–99</a:t>
            </a:r>
            <a:endParaRPr lang="he-IL" sz="1600" dirty="0"/>
          </a:p>
        </p:txBody>
      </p:sp>
    </p:spTree>
    <p:extLst>
      <p:ext uri="{BB962C8B-B14F-4D97-AF65-F5344CB8AC3E}">
        <p14:creationId xmlns:p14="http://schemas.microsoft.com/office/powerpoint/2010/main" val="35507015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FD71D-8DCD-4FD9-BC29-A39DDAE7A6D2}"/>
              </a:ext>
            </a:extLst>
          </p:cNvPr>
          <p:cNvSpPr>
            <a:spLocks noGrp="1"/>
          </p:cNvSpPr>
          <p:nvPr>
            <p:ph type="title"/>
          </p:nvPr>
        </p:nvSpPr>
        <p:spPr/>
        <p:txBody>
          <a:bodyPr/>
          <a:lstStyle/>
          <a:p>
            <a:r>
              <a:rPr lang="en-US" dirty="0"/>
              <a:t>Considerations</a:t>
            </a:r>
            <a:endParaRPr lang="he-IL" dirty="0"/>
          </a:p>
        </p:txBody>
      </p:sp>
      <p:sp>
        <p:nvSpPr>
          <p:cNvPr id="6" name="Rectangle 5">
            <a:extLst>
              <a:ext uri="{FF2B5EF4-FFF2-40B4-BE49-F238E27FC236}">
                <a16:creationId xmlns:a16="http://schemas.microsoft.com/office/drawing/2014/main" id="{1A5D1663-9C32-411C-8A8C-E2A656E6B4F5}"/>
              </a:ext>
            </a:extLst>
          </p:cNvPr>
          <p:cNvSpPr/>
          <p:nvPr/>
        </p:nvSpPr>
        <p:spPr>
          <a:xfrm>
            <a:off x="251520" y="6414085"/>
            <a:ext cx="2868478" cy="338554"/>
          </a:xfrm>
          <a:prstGeom prst="rect">
            <a:avLst/>
          </a:prstGeom>
        </p:spPr>
        <p:txBody>
          <a:bodyPr wrap="none">
            <a:spAutoFit/>
          </a:bodyPr>
          <a:lstStyle/>
          <a:p>
            <a:r>
              <a:rPr lang="en-US" sz="1600" dirty="0"/>
              <a:t>J Am Coll </a:t>
            </a:r>
            <a:r>
              <a:rPr lang="en-US" sz="1600" dirty="0" err="1"/>
              <a:t>Cardiol</a:t>
            </a:r>
            <a:r>
              <a:rPr lang="en-US" sz="1600" dirty="0"/>
              <a:t> 2019;74:83–99</a:t>
            </a:r>
            <a:endParaRPr lang="he-IL" sz="1600" dirty="0"/>
          </a:p>
        </p:txBody>
      </p:sp>
      <p:pic>
        <p:nvPicPr>
          <p:cNvPr id="7" name="Content Placeholder 6">
            <a:extLst>
              <a:ext uri="{FF2B5EF4-FFF2-40B4-BE49-F238E27FC236}">
                <a16:creationId xmlns:a16="http://schemas.microsoft.com/office/drawing/2014/main" id="{0B2F5D4F-C55E-4D0E-B55A-D235D2EA1E08}"/>
              </a:ext>
            </a:extLst>
          </p:cNvPr>
          <p:cNvPicPr>
            <a:picLocks noGrp="1" noChangeAspect="1"/>
          </p:cNvPicPr>
          <p:nvPr>
            <p:ph idx="1"/>
          </p:nvPr>
        </p:nvPicPr>
        <p:blipFill>
          <a:blip r:embed="rId2"/>
          <a:stretch>
            <a:fillRect/>
          </a:stretch>
        </p:blipFill>
        <p:spPr>
          <a:xfrm>
            <a:off x="106970" y="1362254"/>
            <a:ext cx="8579830" cy="4392488"/>
          </a:xfrm>
          <a:prstGeom prst="rect">
            <a:avLst/>
          </a:prstGeom>
        </p:spPr>
      </p:pic>
    </p:spTree>
    <p:extLst>
      <p:ext uri="{BB962C8B-B14F-4D97-AF65-F5344CB8AC3E}">
        <p14:creationId xmlns:p14="http://schemas.microsoft.com/office/powerpoint/2010/main" val="21362593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91CDBCB-81BF-45E0-AA1A-A200123D46EC}"/>
              </a:ext>
            </a:extLst>
          </p:cNvPr>
          <p:cNvSpPr>
            <a:spLocks noGrp="1"/>
          </p:cNvSpPr>
          <p:nvPr>
            <p:ph type="ftr" sz="quarter" idx="11"/>
          </p:nvPr>
        </p:nvSpPr>
        <p:spPr/>
        <p:txBody>
          <a:bodyPr/>
          <a:lstStyle/>
          <a:p>
            <a:r>
              <a:rPr lang="en-US"/>
              <a:t>Moti Haim, MD</a:t>
            </a:r>
            <a:endParaRPr lang="he-IL"/>
          </a:p>
        </p:txBody>
      </p:sp>
      <p:pic>
        <p:nvPicPr>
          <p:cNvPr id="5" name="Picture 4">
            <a:extLst>
              <a:ext uri="{FF2B5EF4-FFF2-40B4-BE49-F238E27FC236}">
                <a16:creationId xmlns:a16="http://schemas.microsoft.com/office/drawing/2014/main" id="{59A311DC-2BD5-4A58-A193-74FA511940F0}"/>
              </a:ext>
            </a:extLst>
          </p:cNvPr>
          <p:cNvPicPr>
            <a:picLocks noChangeAspect="1"/>
          </p:cNvPicPr>
          <p:nvPr/>
        </p:nvPicPr>
        <p:blipFill>
          <a:blip r:embed="rId2"/>
          <a:stretch>
            <a:fillRect/>
          </a:stretch>
        </p:blipFill>
        <p:spPr>
          <a:xfrm>
            <a:off x="1403648" y="255901"/>
            <a:ext cx="6264695" cy="6419989"/>
          </a:xfrm>
          <a:prstGeom prst="rect">
            <a:avLst/>
          </a:prstGeom>
        </p:spPr>
      </p:pic>
    </p:spTree>
    <p:extLst>
      <p:ext uri="{BB962C8B-B14F-4D97-AF65-F5344CB8AC3E}">
        <p14:creationId xmlns:p14="http://schemas.microsoft.com/office/powerpoint/2010/main" val="21585501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5" descr="Dsc_0055"/>
          <p:cNvPicPr>
            <a:picLocks noChangeAspect="1" noChangeArrowheads="1"/>
          </p:cNvPicPr>
          <p:nvPr/>
        </p:nvPicPr>
        <p:blipFill>
          <a:blip r:embed="rId2" cstate="print"/>
          <a:srcRect/>
          <a:stretch>
            <a:fillRect/>
          </a:stretch>
        </p:blipFill>
        <p:spPr bwMode="auto">
          <a:xfrm>
            <a:off x="4787893" y="3807043"/>
            <a:ext cx="2807759" cy="1865710"/>
          </a:xfrm>
          <a:prstGeom prst="rect">
            <a:avLst/>
          </a:prstGeom>
          <a:noFill/>
          <a:ln w="9525">
            <a:noFill/>
            <a:miter lim="800000"/>
            <a:headEnd/>
            <a:tailEnd/>
          </a:ln>
        </p:spPr>
      </p:pic>
      <p:pic>
        <p:nvPicPr>
          <p:cNvPr id="317443" name="Picture 6" descr="Dsc_0035"/>
          <p:cNvPicPr>
            <a:picLocks noChangeAspect="1" noChangeArrowheads="1"/>
          </p:cNvPicPr>
          <p:nvPr/>
        </p:nvPicPr>
        <p:blipFill>
          <a:blip r:embed="rId3" cstate="print"/>
          <a:srcRect/>
          <a:stretch>
            <a:fillRect/>
          </a:stretch>
        </p:blipFill>
        <p:spPr bwMode="auto">
          <a:xfrm>
            <a:off x="1439335" y="1000127"/>
            <a:ext cx="3024717" cy="2009775"/>
          </a:xfrm>
          <a:prstGeom prst="rect">
            <a:avLst/>
          </a:prstGeom>
          <a:noFill/>
          <a:ln w="9525">
            <a:noFill/>
            <a:miter lim="800000"/>
            <a:headEnd/>
            <a:tailEnd/>
          </a:ln>
        </p:spPr>
      </p:pic>
      <p:pic>
        <p:nvPicPr>
          <p:cNvPr id="317444" name="Picture 7" descr="DSC_0102"/>
          <p:cNvPicPr>
            <a:picLocks noChangeAspect="1" noChangeArrowheads="1"/>
          </p:cNvPicPr>
          <p:nvPr/>
        </p:nvPicPr>
        <p:blipFill>
          <a:blip r:embed="rId4" cstate="print"/>
          <a:srcRect/>
          <a:stretch>
            <a:fillRect/>
          </a:stretch>
        </p:blipFill>
        <p:spPr bwMode="auto">
          <a:xfrm>
            <a:off x="1388839" y="3807043"/>
            <a:ext cx="2808523" cy="1865710"/>
          </a:xfrm>
          <a:prstGeom prst="rect">
            <a:avLst/>
          </a:prstGeom>
          <a:noFill/>
          <a:ln w="9525">
            <a:noFill/>
            <a:miter lim="800000"/>
            <a:headEnd/>
            <a:tailEnd/>
          </a:ln>
        </p:spPr>
      </p:pic>
      <p:pic>
        <p:nvPicPr>
          <p:cNvPr id="317445" name="Picture 8" descr="DSC_0238"/>
          <p:cNvPicPr>
            <a:picLocks noChangeAspect="1" noChangeArrowheads="1"/>
          </p:cNvPicPr>
          <p:nvPr/>
        </p:nvPicPr>
        <p:blipFill>
          <a:blip r:embed="rId5" cstate="print"/>
          <a:srcRect/>
          <a:stretch>
            <a:fillRect/>
          </a:stretch>
        </p:blipFill>
        <p:spPr bwMode="auto">
          <a:xfrm>
            <a:off x="5003805" y="1000126"/>
            <a:ext cx="2964665" cy="1969294"/>
          </a:xfrm>
          <a:prstGeom prst="rect">
            <a:avLst/>
          </a:prstGeom>
          <a:noFill/>
          <a:ln w="9525">
            <a:noFill/>
            <a:miter lim="800000"/>
            <a:headEnd/>
            <a:tailEnd/>
          </a:ln>
        </p:spPr>
      </p:pic>
      <p:sp>
        <p:nvSpPr>
          <p:cNvPr id="7" name="כותרת 1">
            <a:extLst>
              <a:ext uri="{FF2B5EF4-FFF2-40B4-BE49-F238E27FC236}">
                <a16:creationId xmlns:a16="http://schemas.microsoft.com/office/drawing/2014/main" id="{3D67F5EC-5EEB-4F13-AFF4-B4635FCA4D6B}"/>
              </a:ext>
            </a:extLst>
          </p:cNvPr>
          <p:cNvSpPr txBox="1">
            <a:spLocks/>
          </p:cNvSpPr>
          <p:nvPr/>
        </p:nvSpPr>
        <p:spPr>
          <a:xfrm>
            <a:off x="1917703" y="3058749"/>
            <a:ext cx="6172200" cy="435695"/>
          </a:xfrm>
          <a:prstGeom prst="rect">
            <a:avLst/>
          </a:prstGeom>
        </p:spPr>
        <p:txBody>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he-IL" sz="3300" dirty="0"/>
              <a:t>     </a:t>
            </a:r>
            <a:r>
              <a:rPr lang="en-US" sz="3300" dirty="0"/>
              <a:t>      Thank You    </a:t>
            </a:r>
            <a:r>
              <a:rPr lang="he-IL" sz="3300" dirty="0"/>
              <a:t>תודה רבה</a:t>
            </a:r>
            <a:r>
              <a:rPr lang="en-US" sz="3300" dirty="0"/>
              <a:t>   </a:t>
            </a:r>
          </a:p>
        </p:txBody>
      </p:sp>
      <p:pic>
        <p:nvPicPr>
          <p:cNvPr id="8" name="תמונה 7">
            <a:extLst>
              <a:ext uri="{FF2B5EF4-FFF2-40B4-BE49-F238E27FC236}">
                <a16:creationId xmlns:a16="http://schemas.microsoft.com/office/drawing/2014/main" id="{F4D4D9D6-EEC6-493C-BCCB-964DDE75F404}"/>
              </a:ext>
            </a:extLst>
          </p:cNvPr>
          <p:cNvPicPr>
            <a:picLocks noChangeAspect="1"/>
          </p:cNvPicPr>
          <p:nvPr/>
        </p:nvPicPr>
        <p:blipFill rotWithShape="1">
          <a:blip r:embed="rId6"/>
          <a:srcRect t="30732" b="20099"/>
          <a:stretch/>
        </p:blipFill>
        <p:spPr>
          <a:xfrm>
            <a:off x="6544489" y="5486758"/>
            <a:ext cx="1412252" cy="479842"/>
          </a:xfrm>
          <a:prstGeom prst="rect">
            <a:avLst/>
          </a:prstGeom>
        </p:spPr>
      </p:pic>
      <p:pic>
        <p:nvPicPr>
          <p:cNvPr id="2" name="תמונה 1">
            <a:extLst>
              <a:ext uri="{FF2B5EF4-FFF2-40B4-BE49-F238E27FC236}">
                <a16:creationId xmlns:a16="http://schemas.microsoft.com/office/drawing/2014/main" id="{AF7F0E9A-4CF7-475C-9A3F-C2EB039A8761}"/>
              </a:ext>
            </a:extLst>
          </p:cNvPr>
          <p:cNvPicPr>
            <a:picLocks noChangeAspect="1"/>
          </p:cNvPicPr>
          <p:nvPr/>
        </p:nvPicPr>
        <p:blipFill>
          <a:blip r:embed="rId7"/>
          <a:stretch>
            <a:fillRect/>
          </a:stretch>
        </p:blipFill>
        <p:spPr>
          <a:xfrm>
            <a:off x="1157495" y="5414411"/>
            <a:ext cx="552188" cy="552188"/>
          </a:xfrm>
          <a:prstGeom prst="rect">
            <a:avLst/>
          </a:prstGeom>
        </p:spPr>
      </p:pic>
    </p:spTree>
    <p:extLst>
      <p:ext uri="{BB962C8B-B14F-4D97-AF65-F5344CB8AC3E}">
        <p14:creationId xmlns:p14="http://schemas.microsoft.com/office/powerpoint/2010/main" val="1574351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AD92BDA-6035-45E4-93F3-455DD7F66593}"/>
              </a:ext>
            </a:extLst>
          </p:cNvPr>
          <p:cNvSpPr>
            <a:spLocks noGrp="1"/>
          </p:cNvSpPr>
          <p:nvPr>
            <p:ph type="title"/>
          </p:nvPr>
        </p:nvSpPr>
        <p:spPr>
          <a:xfrm>
            <a:off x="1518192" y="234914"/>
            <a:ext cx="6172200" cy="857250"/>
          </a:xfrm>
        </p:spPr>
        <p:txBody>
          <a:bodyPr>
            <a:normAutofit/>
          </a:bodyPr>
          <a:lstStyle/>
          <a:p>
            <a:r>
              <a:rPr lang="en-US" sz="2700" dirty="0"/>
              <a:t>Epidemiology in Israel 2008-2015</a:t>
            </a:r>
          </a:p>
        </p:txBody>
      </p:sp>
      <p:pic>
        <p:nvPicPr>
          <p:cNvPr id="5" name="Picture 3">
            <a:extLst>
              <a:ext uri="{FF2B5EF4-FFF2-40B4-BE49-F238E27FC236}">
                <a16:creationId xmlns:a16="http://schemas.microsoft.com/office/drawing/2014/main" id="{0BA27DAF-6CA6-4F7A-99FD-DE3FF25A4373}"/>
              </a:ext>
            </a:extLst>
          </p:cNvPr>
          <p:cNvPicPr>
            <a:picLocks noGrp="1"/>
          </p:cNvPicPr>
          <p:nvPr>
            <p:ph idx="1"/>
          </p:nvPr>
        </p:nvPicPr>
        <p:blipFill>
          <a:blip r:embed="rId2"/>
          <a:stretch>
            <a:fillRect/>
          </a:stretch>
        </p:blipFill>
        <p:spPr>
          <a:xfrm>
            <a:off x="1907704" y="1196752"/>
            <a:ext cx="5904656" cy="5136209"/>
          </a:xfrm>
          <a:prstGeom prst="rect">
            <a:avLst/>
          </a:prstGeom>
        </p:spPr>
      </p:pic>
      <p:sp>
        <p:nvSpPr>
          <p:cNvPr id="6" name="תיבת טקסט 5">
            <a:extLst>
              <a:ext uri="{FF2B5EF4-FFF2-40B4-BE49-F238E27FC236}">
                <a16:creationId xmlns:a16="http://schemas.microsoft.com/office/drawing/2014/main" id="{08E73F91-D050-4902-8F62-EC734F592BBE}"/>
              </a:ext>
            </a:extLst>
          </p:cNvPr>
          <p:cNvSpPr txBox="1"/>
          <p:nvPr/>
        </p:nvSpPr>
        <p:spPr>
          <a:xfrm>
            <a:off x="107504" y="6055962"/>
            <a:ext cx="2538282" cy="276999"/>
          </a:xfrm>
          <a:prstGeom prst="rect">
            <a:avLst/>
          </a:prstGeom>
          <a:noFill/>
        </p:spPr>
        <p:txBody>
          <a:bodyPr wrap="square" rtlCol="0">
            <a:spAutoFit/>
          </a:bodyPr>
          <a:lstStyle/>
          <a:p>
            <a:pPr algn="l" rtl="0"/>
            <a:r>
              <a:rPr lang="en-US" sz="1200" dirty="0" err="1"/>
              <a:t>Kezerle</a:t>
            </a:r>
            <a:r>
              <a:rPr lang="en-US" sz="1200" dirty="0"/>
              <a:t> L… Haim M. JCE 2019 in press</a:t>
            </a:r>
          </a:p>
        </p:txBody>
      </p:sp>
    </p:spTree>
    <p:extLst>
      <p:ext uri="{BB962C8B-B14F-4D97-AF65-F5344CB8AC3E}">
        <p14:creationId xmlns:p14="http://schemas.microsoft.com/office/powerpoint/2010/main" val="1751152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35696" y="692696"/>
            <a:ext cx="4709188" cy="345417"/>
          </a:xfrm>
        </p:spPr>
        <p:txBody>
          <a:bodyPr>
            <a:noAutofit/>
          </a:bodyPr>
          <a:lstStyle/>
          <a:p>
            <a:r>
              <a:rPr lang="en-US" sz="2000" dirty="0"/>
              <a:t>Any Oral Anticoagulant Use  2004-2015</a:t>
            </a:r>
            <a:endParaRPr lang="he-IL" sz="2000" dirty="0"/>
          </a:p>
        </p:txBody>
      </p:sp>
      <p:sp>
        <p:nvSpPr>
          <p:cNvPr id="3" name="מציין מיקום של תאריך 2"/>
          <p:cNvSpPr>
            <a:spLocks noGrp="1"/>
          </p:cNvSpPr>
          <p:nvPr>
            <p:ph type="dt" sz="half" idx="10"/>
          </p:nvPr>
        </p:nvSpPr>
        <p:spPr/>
        <p:txBody>
          <a:bodyPr/>
          <a:lstStyle/>
          <a:p>
            <a:fld id="{E1AB0830-7142-48D8-8400-C4662E596A4A}" type="datetime3">
              <a:rPr lang="en-US" smtClean="0">
                <a:solidFill>
                  <a:prstClr val="white">
                    <a:tint val="75000"/>
                  </a:prstClr>
                </a:solidFill>
              </a:rPr>
              <a:pPr/>
              <a:t>29 November 2019</a:t>
            </a:fld>
            <a:endParaRPr lang="he-IL" dirty="0">
              <a:solidFill>
                <a:prstClr val="white">
                  <a:tint val="75000"/>
                </a:prstClr>
              </a:solidFill>
            </a:endParaRPr>
          </a:p>
        </p:txBody>
      </p:sp>
      <p:sp>
        <p:nvSpPr>
          <p:cNvPr id="5" name="מציין מיקום של מספר שקופית 4"/>
          <p:cNvSpPr>
            <a:spLocks noGrp="1"/>
          </p:cNvSpPr>
          <p:nvPr>
            <p:ph type="sldNum" sz="quarter" idx="12"/>
          </p:nvPr>
        </p:nvSpPr>
        <p:spPr/>
        <p:txBody>
          <a:bodyPr/>
          <a:lstStyle/>
          <a:p>
            <a:fld id="{AC283A5E-3F57-4068-83E3-B5D4F4F46AD3}" type="slidenum">
              <a:rPr lang="he-IL" smtClean="0">
                <a:solidFill>
                  <a:prstClr val="white">
                    <a:tint val="75000"/>
                  </a:prstClr>
                </a:solidFill>
              </a:rPr>
              <a:pPr/>
              <a:t>7</a:t>
            </a:fld>
            <a:endParaRPr lang="he-IL" dirty="0">
              <a:solidFill>
                <a:prstClr val="white">
                  <a:tint val="75000"/>
                </a:prstClr>
              </a:solidFill>
            </a:endParaRPr>
          </a:p>
        </p:txBody>
      </p:sp>
      <p:graphicFrame>
        <p:nvGraphicFramePr>
          <p:cNvPr id="6" name="תרשים 5">
            <a:extLst>
              <a:ext uri="{FF2B5EF4-FFF2-40B4-BE49-F238E27FC236}">
                <a16:creationId xmlns:a16="http://schemas.microsoft.com/office/drawing/2014/main" id="{A19EDB39-EA33-44AA-A4EE-32D5B897E3E2}"/>
              </a:ext>
            </a:extLst>
          </p:cNvPr>
          <p:cNvGraphicFramePr>
            <a:graphicFrameLocks noGrp="1"/>
          </p:cNvGraphicFramePr>
          <p:nvPr>
            <p:extLst>
              <p:ext uri="{D42A27DB-BD31-4B8C-83A1-F6EECF244321}">
                <p14:modId xmlns:p14="http://schemas.microsoft.com/office/powerpoint/2010/main" val="813034534"/>
              </p:ext>
            </p:extLst>
          </p:nvPr>
        </p:nvGraphicFramePr>
        <p:xfrm>
          <a:off x="899592" y="1196752"/>
          <a:ext cx="7272808" cy="5159602"/>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מחבר חץ ישר 7"/>
          <p:cNvCxnSpPr>
            <a:cxnSpLocks/>
          </p:cNvCxnSpPr>
          <p:nvPr/>
        </p:nvCxnSpPr>
        <p:spPr>
          <a:xfrm flipV="1">
            <a:off x="3419872" y="1916832"/>
            <a:ext cx="0" cy="625241"/>
          </a:xfrm>
          <a:prstGeom prst="straightConnector1">
            <a:avLst/>
          </a:prstGeom>
          <a:ln w="31750" cmpd="sng">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401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434384" y="1214754"/>
            <a:ext cx="2114550" cy="412958"/>
          </a:xfrm>
        </p:spPr>
        <p:txBody>
          <a:bodyPr>
            <a:normAutofit/>
          </a:bodyPr>
          <a:lstStyle/>
          <a:p>
            <a:r>
              <a:rPr lang="en-US" sz="1350" dirty="0"/>
              <a:t>VKA and NOACS 2004-2015</a:t>
            </a:r>
            <a:endParaRPr lang="he-IL" sz="1350" dirty="0"/>
          </a:p>
        </p:txBody>
      </p:sp>
      <p:sp>
        <p:nvSpPr>
          <p:cNvPr id="3" name="מציין מיקום של תאריך 2"/>
          <p:cNvSpPr>
            <a:spLocks noGrp="1"/>
          </p:cNvSpPr>
          <p:nvPr>
            <p:ph type="dt" sz="half" idx="10"/>
          </p:nvPr>
        </p:nvSpPr>
        <p:spPr/>
        <p:txBody>
          <a:bodyPr/>
          <a:lstStyle/>
          <a:p>
            <a:fld id="{E1AB0830-7142-48D8-8400-C4662E596A4A}" type="datetime3">
              <a:rPr lang="en-US" smtClean="0">
                <a:solidFill>
                  <a:prstClr val="white">
                    <a:tint val="75000"/>
                  </a:prstClr>
                </a:solidFill>
              </a:rPr>
              <a:pPr/>
              <a:t>29 November 2019</a:t>
            </a:fld>
            <a:endParaRPr lang="he-IL" dirty="0">
              <a:solidFill>
                <a:prstClr val="white">
                  <a:tint val="75000"/>
                </a:prstClr>
              </a:solidFill>
            </a:endParaRPr>
          </a:p>
        </p:txBody>
      </p:sp>
      <p:sp>
        <p:nvSpPr>
          <p:cNvPr id="5" name="מציין מיקום של מספר שקופית 4"/>
          <p:cNvSpPr>
            <a:spLocks noGrp="1"/>
          </p:cNvSpPr>
          <p:nvPr>
            <p:ph type="sldNum" sz="quarter" idx="12"/>
          </p:nvPr>
        </p:nvSpPr>
        <p:spPr/>
        <p:txBody>
          <a:bodyPr/>
          <a:lstStyle/>
          <a:p>
            <a:fld id="{AC283A5E-3F57-4068-83E3-B5D4F4F46AD3}" type="slidenum">
              <a:rPr lang="he-IL" smtClean="0">
                <a:solidFill>
                  <a:prstClr val="white">
                    <a:tint val="75000"/>
                  </a:prstClr>
                </a:solidFill>
              </a:rPr>
              <a:pPr/>
              <a:t>8</a:t>
            </a:fld>
            <a:endParaRPr lang="he-IL" dirty="0">
              <a:solidFill>
                <a:prstClr val="white">
                  <a:tint val="75000"/>
                </a:prstClr>
              </a:solidFill>
            </a:endParaRPr>
          </a:p>
        </p:txBody>
      </p:sp>
      <p:graphicFrame>
        <p:nvGraphicFramePr>
          <p:cNvPr id="7" name="תרשים 6">
            <a:extLst>
              <a:ext uri="{FF2B5EF4-FFF2-40B4-BE49-F238E27FC236}">
                <a16:creationId xmlns:a16="http://schemas.microsoft.com/office/drawing/2014/main" id="{3E929829-49B0-43B6-8786-E458B9C600D0}"/>
              </a:ext>
            </a:extLst>
          </p:cNvPr>
          <p:cNvGraphicFramePr>
            <a:graphicFrameLocks noGrp="1"/>
          </p:cNvGraphicFramePr>
          <p:nvPr>
            <p:extLst>
              <p:ext uri="{D42A27DB-BD31-4B8C-83A1-F6EECF244321}">
                <p14:modId xmlns:p14="http://schemas.microsoft.com/office/powerpoint/2010/main" val="4285996852"/>
              </p:ext>
            </p:extLst>
          </p:nvPr>
        </p:nvGraphicFramePr>
        <p:xfrm>
          <a:off x="1709684" y="1808820"/>
          <a:ext cx="5563955" cy="37264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64226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מציין מיקום של תאריך 2"/>
          <p:cNvSpPr>
            <a:spLocks noGrp="1"/>
          </p:cNvSpPr>
          <p:nvPr>
            <p:ph type="dt" sz="half" idx="10"/>
          </p:nvPr>
        </p:nvSpPr>
        <p:spPr/>
        <p:txBody>
          <a:bodyPr/>
          <a:lstStyle/>
          <a:p>
            <a:pPr rtl="1"/>
            <a:fld id="{E1AB0830-7142-48D8-8400-C4662E596A4A}" type="datetime3">
              <a:rPr lang="en-US">
                <a:solidFill>
                  <a:prstClr val="white">
                    <a:tint val="75000"/>
                  </a:prstClr>
                </a:solidFill>
                <a:latin typeface="Arial"/>
              </a:rPr>
              <a:pPr rtl="1"/>
              <a:t>29 November 2019</a:t>
            </a:fld>
            <a:endParaRPr lang="he-IL" dirty="0">
              <a:solidFill>
                <a:prstClr val="white">
                  <a:tint val="75000"/>
                </a:prstClr>
              </a:solidFill>
              <a:latin typeface="Arial"/>
              <a:cs typeface="Arial" panose="020B0604020202020204" pitchFamily="34" charset="0"/>
            </a:endParaRPr>
          </a:p>
        </p:txBody>
      </p:sp>
      <p:sp>
        <p:nvSpPr>
          <p:cNvPr id="4" name="מציין מיקום של כותרת תחתונה 3"/>
          <p:cNvSpPr>
            <a:spLocks noGrp="1"/>
          </p:cNvSpPr>
          <p:nvPr>
            <p:ph type="ftr" sz="quarter" idx="11"/>
          </p:nvPr>
        </p:nvSpPr>
        <p:spPr/>
        <p:txBody>
          <a:bodyPr/>
          <a:lstStyle/>
          <a:p>
            <a:pPr rtl="1"/>
            <a:r>
              <a:rPr lang="en-US">
                <a:solidFill>
                  <a:prstClr val="white">
                    <a:tint val="75000"/>
                  </a:prstClr>
                </a:solidFill>
                <a:latin typeface="Arial"/>
              </a:rPr>
              <a:t>IHS 2015</a:t>
            </a:r>
            <a:endParaRPr lang="he-IL" dirty="0">
              <a:solidFill>
                <a:prstClr val="white">
                  <a:tint val="75000"/>
                </a:prstClr>
              </a:solidFill>
              <a:latin typeface="Arial"/>
              <a:cs typeface="Arial" panose="020B0604020202020204" pitchFamily="34" charset="0"/>
            </a:endParaRPr>
          </a:p>
        </p:txBody>
      </p:sp>
      <p:sp>
        <p:nvSpPr>
          <p:cNvPr id="5" name="מציין מיקום של מספר שקופית 4"/>
          <p:cNvSpPr>
            <a:spLocks noGrp="1"/>
          </p:cNvSpPr>
          <p:nvPr>
            <p:ph type="sldNum" sz="quarter" idx="12"/>
          </p:nvPr>
        </p:nvSpPr>
        <p:spPr/>
        <p:txBody>
          <a:bodyPr/>
          <a:lstStyle/>
          <a:p>
            <a:pPr rtl="1"/>
            <a:fld id="{AC283A5E-3F57-4068-83E3-B5D4F4F46AD3}" type="slidenum">
              <a:rPr lang="he-IL">
                <a:solidFill>
                  <a:prstClr val="white">
                    <a:tint val="75000"/>
                  </a:prstClr>
                </a:solidFill>
                <a:latin typeface="Arial"/>
                <a:cs typeface="Arial" panose="020B0604020202020204" pitchFamily="34" charset="0"/>
              </a:rPr>
              <a:pPr rtl="1"/>
              <a:t>9</a:t>
            </a:fld>
            <a:endParaRPr lang="he-IL" dirty="0">
              <a:solidFill>
                <a:prstClr val="white">
                  <a:tint val="75000"/>
                </a:prstClr>
              </a:solidFill>
              <a:latin typeface="Arial"/>
              <a:cs typeface="Arial" panose="020B0604020202020204" pitchFamily="34" charset="0"/>
            </a:endParaRPr>
          </a:p>
        </p:txBody>
      </p:sp>
      <p:graphicFrame>
        <p:nvGraphicFramePr>
          <p:cNvPr id="6" name="תרשים 5">
            <a:extLst>
              <a:ext uri="{FF2B5EF4-FFF2-40B4-BE49-F238E27FC236}">
                <a16:creationId xmlns:a16="http://schemas.microsoft.com/office/drawing/2014/main" id="{A19EDB39-EA33-44AA-A4EE-32D5B897E3E2}"/>
              </a:ext>
            </a:extLst>
          </p:cNvPr>
          <p:cNvGraphicFramePr>
            <a:graphicFrameLocks noGrp="1"/>
          </p:cNvGraphicFramePr>
          <p:nvPr/>
        </p:nvGraphicFramePr>
        <p:xfrm>
          <a:off x="2136183" y="1662910"/>
          <a:ext cx="4871641" cy="35321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74182526"/>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ain Template2" id="{4F82092E-4917-4155-8085-20F054D9E72B}" vid="{91A7F2C5-34A2-47D1-83A4-4687E29FB7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FF0000"/>
          </a:solidFill>
        </a:ln>
      </a:spPr>
      <a:bodyPr rtlCol="1"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Main Template2</Template>
  <TotalTime>8659</TotalTime>
  <Words>2995</Words>
  <Application>Microsoft Office PowerPoint</Application>
  <PresentationFormat>On-screen Show (4:3)</PresentationFormat>
  <Paragraphs>183</Paragraphs>
  <Slides>59</Slides>
  <Notes>14</Notes>
  <HiddenSlides>4</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59</vt:i4>
      </vt:variant>
    </vt:vector>
  </HeadingPairs>
  <TitlesOfParts>
    <vt:vector size="69" baseType="lpstr">
      <vt:lpstr>AdvOTb7819099</vt:lpstr>
      <vt:lpstr>Arial</vt:lpstr>
      <vt:lpstr>Calibri</vt:lpstr>
      <vt:lpstr>Calibri Light</vt:lpstr>
      <vt:lpstr>Times New Roman</vt:lpstr>
      <vt:lpstr>Wingdings</vt:lpstr>
      <vt:lpstr>ערכת נושא Office</vt:lpstr>
      <vt:lpstr>Office Theme</vt:lpstr>
      <vt:lpstr>1_Office Theme</vt:lpstr>
      <vt:lpstr>13_Office Theme</vt:lpstr>
      <vt:lpstr>DOACs in Atrial Fibrillation: What is New?</vt:lpstr>
      <vt:lpstr>DOACs in Atrial Fibrillation: What is New?</vt:lpstr>
      <vt:lpstr>DOACs in Atrial Fibrillation: What is New For Me?</vt:lpstr>
      <vt:lpstr>DOACs in Atrial Fibrillation: What is Relatively New? And may not bore the Audience?</vt:lpstr>
      <vt:lpstr>DOACs in Atrial Fibrillation: What is Relatively New? And may not bore the Audience?</vt:lpstr>
      <vt:lpstr>Epidemiology in Israel 2008-2015</vt:lpstr>
      <vt:lpstr>Any Oral Anticoagulant Use  2004-2015</vt:lpstr>
      <vt:lpstr>VKA and NOACS 2004-2015</vt:lpstr>
      <vt:lpstr>PowerPoint Presentation</vt:lpstr>
      <vt:lpstr>PowerPoint Presentation</vt:lpstr>
      <vt:lpstr>Epidemiology in Israel 2008-2015</vt:lpstr>
      <vt:lpstr>DOACS in PCI and AF</vt:lpstr>
      <vt:lpstr>PowerPoint Presentation</vt:lpstr>
      <vt:lpstr>PowerPoint Presentation</vt:lpstr>
      <vt:lpstr>PowerPoint Presentation</vt:lpstr>
      <vt:lpstr>PowerPoint Presentation</vt:lpstr>
      <vt:lpstr>PowerPoint Presentation</vt:lpstr>
      <vt:lpstr>PowerPoint Presentation</vt:lpstr>
      <vt:lpstr>DOUBLE VERSUS TRIPLE THERAPY IN AF-PCI PATIENTS VKA studies</vt:lpstr>
      <vt:lpstr>PowerPoint Presentation</vt:lpstr>
      <vt:lpstr>ISAR-TRIPLE</vt:lpstr>
      <vt:lpstr>NOAC Trials</vt:lpstr>
      <vt:lpstr>PIONEER AF PCI</vt:lpstr>
      <vt:lpstr>PIONEER AF PCI</vt:lpstr>
      <vt:lpstr>PowerPoint Presentation</vt:lpstr>
      <vt:lpstr>PowerPoint Presentation</vt:lpstr>
      <vt:lpstr>PIONEER AF PCI</vt:lpstr>
      <vt:lpstr>RE-DUAL PCI</vt:lpstr>
      <vt:lpstr>RE-DUAL PCI</vt:lpstr>
      <vt:lpstr>PowerPoint Presentation</vt:lpstr>
      <vt:lpstr>RE-DUAL PCI</vt:lpstr>
      <vt:lpstr>PowerPoint Presentation</vt:lpstr>
      <vt:lpstr>PowerPoint Presentation</vt:lpstr>
      <vt:lpstr>AUGUSTUS</vt:lpstr>
      <vt:lpstr>AUGUSTUS:  Primary Endpoint - Bleeding</vt:lpstr>
      <vt:lpstr>AUGUSTUS:  Secondary Endpoints </vt:lpstr>
      <vt:lpstr>AUGUSTUS: Safety Results, Stent Thrombosis</vt:lpstr>
      <vt:lpstr>MetaAnalyses</vt:lpstr>
      <vt:lpstr>PowerPoint Presentation</vt:lpstr>
      <vt:lpstr>Figure 1 Main bleeding endpoints in double vs. triple antithrombotic therapy. (A) ISTH Major or clinically relevant ...</vt:lpstr>
      <vt:lpstr>Figure 2 Main bleeding endpoints in non-vitamin K antagonist oral anticoagulant-based double antithrombotic therapy ...</vt:lpstr>
      <vt:lpstr>Figure 3 Death and major adverse cardiovascular events in double vs. triple antithrombotic therapy. Random-effects ...</vt:lpstr>
      <vt:lpstr>Figure 4 Ischaemic endpoints in double vs. triple antithrombotic therapy. Random-effects risk ratios and 95% ...</vt:lpstr>
      <vt:lpstr>Figure 4 Ischaemic endpoints in double vs. triple antithrombotic therapy. Random-effects risk ratios and 95% ...</vt:lpstr>
      <vt:lpstr>Figure 6 Ischaemic endpoints in non-vitamin K antagonist oral anticoagulant-based double antithrombotic therapy vs. ...</vt:lpstr>
      <vt:lpstr>Take home figure The summary of safety and efficacy endpoints in double vs. triple antithrombotic therapy demonstrating that ...</vt:lpstr>
      <vt:lpstr>Figure 7 Number needed to treat for benefit or harm for double vs. triple antithrombotic therapy according to risk of ...</vt:lpstr>
      <vt:lpstr>PowerPoint Presentation</vt:lpstr>
      <vt:lpstr>PowerPoint Presentation</vt:lpstr>
      <vt:lpstr>PowerPoint Presentation</vt:lpstr>
      <vt:lpstr>Network of 4 Antithrombotic Treatment Regimens  </vt:lpstr>
      <vt:lpstr>PowerPoint Presentation</vt:lpstr>
      <vt:lpstr>PowerPoint Presentation</vt:lpstr>
      <vt:lpstr>PowerPoint Presentation</vt:lpstr>
      <vt:lpstr>PowerPoint Presentation</vt:lpstr>
      <vt:lpstr>Considerations</vt:lpstr>
      <vt:lpstr>Considerations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MH</dc:creator>
  <cp:lastModifiedBy>MOTI HAIM</cp:lastModifiedBy>
  <cp:revision>60</cp:revision>
  <dcterms:created xsi:type="dcterms:W3CDTF">2018-06-12T05:27:26Z</dcterms:created>
  <dcterms:modified xsi:type="dcterms:W3CDTF">2019-11-29T04:47:33Z</dcterms:modified>
</cp:coreProperties>
</file>