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93" r:id="rId3"/>
    <p:sldId id="306" r:id="rId4"/>
    <p:sldId id="284" r:id="rId5"/>
    <p:sldId id="258" r:id="rId6"/>
    <p:sldId id="264" r:id="rId7"/>
    <p:sldId id="296" r:id="rId8"/>
    <p:sldId id="292" r:id="rId9"/>
    <p:sldId id="280" r:id="rId10"/>
    <p:sldId id="282" r:id="rId11"/>
    <p:sldId id="281" r:id="rId12"/>
    <p:sldId id="297" r:id="rId13"/>
    <p:sldId id="286" r:id="rId14"/>
    <p:sldId id="287" r:id="rId15"/>
    <p:sldId id="291" r:id="rId16"/>
    <p:sldId id="261" r:id="rId17"/>
    <p:sldId id="295" r:id="rId18"/>
    <p:sldId id="283" r:id="rId19"/>
    <p:sldId id="259" r:id="rId20"/>
    <p:sldId id="276" r:id="rId21"/>
    <p:sldId id="277" r:id="rId22"/>
    <p:sldId id="305" r:id="rId23"/>
    <p:sldId id="299" r:id="rId24"/>
    <p:sldId id="300" r:id="rId25"/>
    <p:sldId id="302" r:id="rId26"/>
    <p:sldId id="303" r:id="rId27"/>
    <p:sldId id="270" r:id="rId28"/>
    <p:sldId id="272" r:id="rId29"/>
    <p:sldId id="304" r:id="rId30"/>
    <p:sldId id="298" r:id="rId31"/>
    <p:sldId id="274" r:id="rId32"/>
    <p:sldId id="275" r:id="rId33"/>
    <p:sldId id="289" r:id="rId34"/>
    <p:sldId id="307" r:id="rId35"/>
    <p:sldId id="308" r:id="rId36"/>
    <p:sldId id="30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83" autoAdjust="0"/>
    <p:restoredTop sz="83387" autoAdjust="0"/>
  </p:normalViewPr>
  <p:slideViewPr>
    <p:cSldViewPr snapToGrid="0">
      <p:cViewPr varScale="1">
        <p:scale>
          <a:sx n="75" d="100"/>
          <a:sy n="75" d="100"/>
        </p:scale>
        <p:origin x="34" y="3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8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EC1BC-362B-41F5-9770-2524E539F403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373DD-CC26-452A-A086-CDE339961B2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0307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373DD-CC26-452A-A086-CDE339961B2B}" type="slidenum">
              <a:rPr lang="en-IL" smtClean="0"/>
              <a:t>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651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3373DD-CC26-452A-A086-CDE339961B2B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8599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519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1282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5496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35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6589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1333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48942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8470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516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1291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1066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7756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734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2785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2063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68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7010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907805C-F34F-40DD-BF4C-D798C12BA168}" type="datetimeFigureOut">
              <a:rPr lang="en-IL" smtClean="0"/>
              <a:t>11/28/2019</a:t>
            </a:fld>
            <a:endParaRPr lang="en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A336CE7-A560-4DB1-82AD-6A46C0BC5A1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90410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410E3-532E-4886-A8AD-A8F48AE4C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4464027"/>
            <a:ext cx="9247554" cy="2100895"/>
          </a:xfrm>
        </p:spPr>
        <p:txBody>
          <a:bodyPr>
            <a:normAutofit/>
          </a:bodyPr>
          <a:lstStyle/>
          <a:p>
            <a:r>
              <a:rPr lang="en-US" sz="6600" dirty="0"/>
              <a:t>Device programming </a:t>
            </a:r>
            <a:br>
              <a:rPr lang="en-US" sz="6600" dirty="0"/>
            </a:br>
            <a:r>
              <a:rPr lang="en-US" sz="6600" dirty="0"/>
              <a:t>for CRT optimization</a:t>
            </a:r>
            <a:endParaRPr lang="en-IL" sz="66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0602E55-CC41-42CB-A035-C3E942420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Luria, MD</a:t>
            </a:r>
          </a:p>
          <a:p>
            <a:r>
              <a:rPr lang="en-US" dirty="0"/>
              <a:t>Hadassah Medical Center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799024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4435" y="544598"/>
            <a:ext cx="10942210" cy="2491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Speckle   Tracking   Radial   Strain   Imaging - guided </a:t>
            </a:r>
            <a:br>
              <a:rPr lang="en-US" sz="4800" dirty="0"/>
            </a:br>
            <a:r>
              <a:rPr lang="en-US" sz="4800" dirty="0"/>
              <a:t>Lead   Placement  For   Improving   Response   to   CRT </a:t>
            </a:r>
            <a:br>
              <a:rPr lang="en-US" sz="4800" dirty="0"/>
            </a:br>
            <a:r>
              <a:rPr lang="en-US" sz="4800" dirty="0"/>
              <a:t>In   Patients   With   Ischemic  CMP</a:t>
            </a:r>
            <a:br>
              <a:rPr lang="en-US" sz="4800" dirty="0"/>
            </a:br>
            <a:r>
              <a:rPr lang="en-US" sz="4800" dirty="0"/>
              <a:t>- The  Raise  CRT   Trial -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2901" y="3428999"/>
            <a:ext cx="10209344" cy="257511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Michael Glikson(1),  Gregory </a:t>
            </a:r>
            <a:r>
              <a:rPr lang="en-US" dirty="0" err="1"/>
              <a:t>Golovchiner</a:t>
            </a:r>
            <a:r>
              <a:rPr lang="en-US" dirty="0"/>
              <a:t> (2) , Moshe Swissa (3),  Monther </a:t>
            </a:r>
            <a:r>
              <a:rPr lang="en-US" dirty="0" err="1"/>
              <a:t>Boulus</a:t>
            </a:r>
            <a:r>
              <a:rPr lang="en-US" dirty="0"/>
              <a:t> (4) Sami Viskin (5) Aharon Medina (1), Moti Haim (6) , Paul Friedman (7) , Vladimir </a:t>
            </a:r>
            <a:r>
              <a:rPr lang="en-US" dirty="0" err="1"/>
              <a:t>Khalameizer</a:t>
            </a:r>
            <a:r>
              <a:rPr lang="en-US" dirty="0"/>
              <a:t> (8), Ori </a:t>
            </a:r>
            <a:r>
              <a:rPr lang="en-US" dirty="0" err="1"/>
              <a:t>Vatury</a:t>
            </a:r>
            <a:r>
              <a:rPr lang="en-US" dirty="0"/>
              <a:t> (9 ) , Ito Saki (7), Nir Shlomo (10), Jae K. Oh (7),  Ilan Goldenberg (10), Roy Beinart (9)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71" y="1805708"/>
            <a:ext cx="11389413" cy="4512501"/>
          </a:xfrm>
          <a:prstGeom prst="rect">
            <a:avLst/>
          </a:prstGeo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02788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Combined outcome 12 m – MACE (death, CHF hospitalization ) </a:t>
            </a:r>
            <a:endParaRPr lang="he-IL" sz="3200" b="1" dirty="0"/>
          </a:p>
        </p:txBody>
      </p:sp>
    </p:spTree>
    <p:extLst>
      <p:ext uri="{BB962C8B-B14F-4D97-AF65-F5344CB8AC3E}">
        <p14:creationId xmlns:p14="http://schemas.microsoft.com/office/powerpoint/2010/main" val="8002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59198-3A99-4715-8C82-1D4CDEA22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4" y="184036"/>
            <a:ext cx="7095392" cy="202278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F5EBA-19CA-4F94-B97A-E494531504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34108" y="2853423"/>
            <a:ext cx="6486380" cy="30374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EF12909-D94F-4CBD-AEE5-27A54201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4234" y="2506662"/>
            <a:ext cx="5538052" cy="4351338"/>
          </a:xfrm>
        </p:spPr>
        <p:txBody>
          <a:bodyPr/>
          <a:lstStyle/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20% procedure/system related complications</a:t>
            </a:r>
          </a:p>
          <a:p>
            <a:pPr lvl="1"/>
            <a:r>
              <a:rPr lang="en-US" dirty="0"/>
              <a:t>At 12 and 24 months no difference in:</a:t>
            </a:r>
          </a:p>
          <a:p>
            <a:pPr marL="457200" lvl="1" indent="0">
              <a:buNone/>
            </a:pPr>
            <a:r>
              <a:rPr lang="en-US" dirty="0"/>
              <a:t>   - Hospitalizations</a:t>
            </a:r>
          </a:p>
          <a:p>
            <a:pPr marL="457200" lvl="1" indent="0">
              <a:buNone/>
            </a:pPr>
            <a:r>
              <a:rPr lang="en-US" dirty="0"/>
              <a:t>   -  NYHA</a:t>
            </a:r>
          </a:p>
          <a:p>
            <a:pPr marL="457200" lvl="1" indent="0">
              <a:buNone/>
            </a:pPr>
            <a:r>
              <a:rPr lang="en-US" dirty="0"/>
              <a:t>   -  EF</a:t>
            </a:r>
          </a:p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400A5A-3380-4212-B571-96B759FB9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315" y="6338344"/>
            <a:ext cx="3777891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1591-AF64-44EE-8EC5-E4C59CD7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Lead’s advances 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72BDA-1A66-4018-A82C-587573720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558" y="4325815"/>
            <a:ext cx="4083058" cy="2000773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0968C0-94C0-42F5-A707-2BDFECFB2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80152" y="2154606"/>
            <a:ext cx="1489464" cy="21712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E2B307-127F-4812-9584-AA64E13CCD45}"/>
              </a:ext>
            </a:extLst>
          </p:cNvPr>
          <p:cNvSpPr txBox="1"/>
          <p:nvPr/>
        </p:nvSpPr>
        <p:spPr>
          <a:xfrm>
            <a:off x="899746" y="1566402"/>
            <a:ext cx="5826369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Quadripolar leads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Passive fixation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Active fixation</a:t>
            </a:r>
            <a:endParaRPr lang="en-IL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15E02B-F0E4-410F-BAC2-41623D43F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84" y="4325815"/>
            <a:ext cx="6858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C8BE1D1-49A7-4F8D-96B1-BCAD6D9B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863F89F-DA79-41EE-9E11-4A7C19D66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1424" y="77788"/>
            <a:ext cx="2756511" cy="4873625"/>
          </a:xfrm>
        </p:spPr>
        <p:txBody>
          <a:bodyPr/>
          <a:lstStyle/>
          <a:p>
            <a:r>
              <a:rPr lang="en-US" dirty="0"/>
              <a:t>44 pts</a:t>
            </a:r>
          </a:p>
          <a:p>
            <a:r>
              <a:rPr lang="en-US" dirty="0"/>
              <a:t>1:1 randomization for MPP</a:t>
            </a:r>
          </a:p>
          <a:p>
            <a:r>
              <a:rPr lang="en-US" dirty="0"/>
              <a:t>12 months f/u</a:t>
            </a:r>
            <a:endParaRPr lang="en-I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E9BAE-11B9-454D-A219-BCA0D1CA6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49BF5-A237-453F-888B-53AB3DF4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8" y="2514601"/>
            <a:ext cx="9339131" cy="4337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B1F8B-3885-4971-91B0-FDFFAF7EC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8" y="5930"/>
            <a:ext cx="6359788" cy="1949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16905-974B-4EAD-98CD-3E66AA8E1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2235"/>
            <a:ext cx="12382612" cy="43374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6B39D0-F300-4197-A08F-00B2D09F2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343" y="6191537"/>
            <a:ext cx="4197657" cy="3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028559-DF6E-4F03-B7A4-12ED59F1C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" y="171253"/>
            <a:ext cx="7100047" cy="216498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DAAFAB-7BAC-4F7A-82D0-DF00CE7613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981785"/>
            <a:ext cx="5024438" cy="35110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A4EB5C-9BB6-4053-8E6D-18F64B65C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3306" y="2530109"/>
            <a:ext cx="5033960" cy="4351338"/>
          </a:xfrm>
        </p:spPr>
        <p:txBody>
          <a:bodyPr/>
          <a:lstStyle/>
          <a:p>
            <a:r>
              <a:rPr lang="en-US" dirty="0"/>
              <a:t>110 consecutive pts</a:t>
            </a:r>
          </a:p>
          <a:p>
            <a:r>
              <a:rPr lang="en-US" dirty="0"/>
              <a:t>Intraoperative lead position optimization by Q-LV and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dP</a:t>
            </a:r>
            <a:r>
              <a:rPr lang="en-US" dirty="0"/>
              <a:t>/dt max</a:t>
            </a:r>
          </a:p>
          <a:p>
            <a:r>
              <a:rPr lang="en-US" dirty="0"/>
              <a:t>1 year follow up</a:t>
            </a:r>
          </a:p>
          <a:p>
            <a:r>
              <a:rPr lang="en-US" dirty="0"/>
              <a:t>“RESPONDER”</a:t>
            </a:r>
          </a:p>
          <a:p>
            <a:pPr lvl="1"/>
            <a:r>
              <a:rPr lang="en-US" dirty="0"/>
              <a:t>- 15% ESV</a:t>
            </a:r>
          </a:p>
          <a:p>
            <a:pPr lvl="1"/>
            <a:r>
              <a:rPr lang="en-US" dirty="0"/>
              <a:t> - I NYHA</a:t>
            </a:r>
          </a:p>
          <a:p>
            <a:pPr lvl="1"/>
            <a:r>
              <a:rPr lang="en-US" dirty="0"/>
              <a:t>Packer’s score =0</a:t>
            </a:r>
          </a:p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7F67A-65D5-4156-878D-576C1093C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959" y="1744496"/>
            <a:ext cx="3903821" cy="3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6137-21D8-40D7-8356-B146BEDF6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567B84-A6D6-44C0-997B-57F18FAF6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07" y="579664"/>
            <a:ext cx="11662730" cy="564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91C2-21A8-4B4D-B644-965049BF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83" y="18255"/>
            <a:ext cx="10515600" cy="1325563"/>
          </a:xfrm>
        </p:spPr>
        <p:txBody>
          <a:bodyPr/>
          <a:lstStyle/>
          <a:p>
            <a:r>
              <a:rPr lang="en-US" dirty="0"/>
              <a:t>Timing programing optimization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CBC71-4B5A-4CEF-B071-BCEF42EEB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883" y="1253331"/>
            <a:ext cx="10233800" cy="4351338"/>
          </a:xfrm>
        </p:spPr>
        <p:txBody>
          <a:bodyPr/>
          <a:lstStyle/>
          <a:p>
            <a:r>
              <a:rPr lang="en-US" dirty="0"/>
              <a:t>AV delay – ventricular filling optimization </a:t>
            </a:r>
          </a:p>
          <a:p>
            <a:pPr lvl="1"/>
            <a:r>
              <a:rPr lang="en-US" dirty="0"/>
              <a:t>Too long (early atrial contraction)– decrease atrial diastolic feeling</a:t>
            </a:r>
          </a:p>
          <a:p>
            <a:pPr lvl="1"/>
            <a:r>
              <a:rPr lang="en-US" dirty="0"/>
              <a:t>Too short – decrease atrial kick</a:t>
            </a:r>
          </a:p>
          <a:p>
            <a:r>
              <a:rPr lang="en-US" dirty="0"/>
              <a:t>VV delay – synchronization optimization</a:t>
            </a:r>
          </a:p>
          <a:p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B100A-FC91-41D0-8BB8-5A02FF4C8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081" y="4153847"/>
            <a:ext cx="5562234" cy="2182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6F52A-EA22-42DC-9AF0-46DA1293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2" y="3325643"/>
            <a:ext cx="5412398" cy="33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11995-372A-4ACA-B20E-EEA1A34D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5F0DD-B175-410A-92A5-C9FB1550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493" y="0"/>
            <a:ext cx="4269628" cy="68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4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B00B-0083-46DA-A65F-781864F0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93"/>
            <a:ext cx="10515600" cy="1325563"/>
          </a:xfrm>
        </p:spPr>
        <p:txBody>
          <a:bodyPr/>
          <a:lstStyle/>
          <a:p>
            <a:r>
              <a:rPr lang="en-US" dirty="0"/>
              <a:t>Optimization: limitations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D5054-C39D-443C-8233-2B6F1553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555"/>
            <a:ext cx="10233800" cy="468398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 adapting to changing conditions: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Orthostasis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Exercise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Loading conditions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Drug regimen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Time and resource consuming</a:t>
            </a:r>
          </a:p>
          <a:p>
            <a:r>
              <a:rPr lang="en-US" dirty="0"/>
              <a:t>Clinical significance of observing hemodynamic changes are questionable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1460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C697-330E-4CF8-9BAD-358F27AD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E7CF0-F3D3-47FE-ACBD-B2E7897A0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72029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D1BF28-4FBC-455E-9073-F6D693CA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5878525"/>
            <a:ext cx="5553075" cy="523875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1F710CE-BCA8-47AC-B57F-3CF910653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8E328FD-A3F1-4CF9-95D7-01718417F2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7925" y="3427085"/>
            <a:ext cx="5024438" cy="332110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06B631B-E082-4DF3-A079-94D2AA457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6601" y="1201405"/>
            <a:ext cx="5327648" cy="4351338"/>
          </a:xfrm>
        </p:spPr>
        <p:txBody>
          <a:bodyPr/>
          <a:lstStyle/>
          <a:p>
            <a:r>
              <a:rPr lang="en-US" dirty="0"/>
              <a:t>Prospective randomized 1:1:1</a:t>
            </a:r>
          </a:p>
          <a:p>
            <a:pPr lvl="1"/>
            <a:r>
              <a:rPr lang="en-US" dirty="0"/>
              <a:t>FIXED AV delay = 120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ECHO optimization by mitral inflow</a:t>
            </a:r>
          </a:p>
          <a:p>
            <a:pPr lvl="1"/>
            <a:r>
              <a:rPr lang="en-US" dirty="0"/>
              <a:t>BOSTON SC </a:t>
            </a:r>
            <a:r>
              <a:rPr lang="en-US" dirty="0" err="1"/>
              <a:t>SmartDelay</a:t>
            </a:r>
            <a:r>
              <a:rPr lang="en-US" baseline="30000" dirty="0" err="1"/>
              <a:t>TM</a:t>
            </a:r>
            <a:endParaRPr lang="en-US" baseline="30000" dirty="0"/>
          </a:p>
          <a:p>
            <a:r>
              <a:rPr lang="en-US" dirty="0"/>
              <a:t>6 month clinical/ECHO follow up</a:t>
            </a:r>
          </a:p>
          <a:p>
            <a:r>
              <a:rPr lang="en-US" dirty="0"/>
              <a:t>NO DIFFERENCE in any parameter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IL" dirty="0"/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A6B88C87-7A27-4CA2-A68B-C1E1119EE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136" y="-1"/>
            <a:ext cx="7067778" cy="319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citations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C44E21-306E-44C0-B2CD-D025099D6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546" y="3868616"/>
            <a:ext cx="11335830" cy="22739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813644-C037-41B0-99AA-A411CB7929F1}"/>
              </a:ext>
            </a:extLst>
          </p:cNvPr>
          <p:cNvSpPr/>
          <p:nvPr/>
        </p:nvSpPr>
        <p:spPr>
          <a:xfrm>
            <a:off x="9821008" y="5670701"/>
            <a:ext cx="1688368" cy="471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B221E-23AC-4120-AF28-5D046D19C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-34260"/>
            <a:ext cx="8497162" cy="321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722E0-C7C7-4538-A3E7-2B899748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6" y="22779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Device-based optimization algorithms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332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A0CC-68FE-4F82-9D48-FB92AF0B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SC – </a:t>
            </a:r>
            <a:r>
              <a:rPr lang="en-US" dirty="0" err="1"/>
              <a:t>SmartDelay</a:t>
            </a:r>
            <a:r>
              <a:rPr lang="en-US" baseline="30000" dirty="0" err="1"/>
              <a:t>TM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D9B00-DB41-4D39-9235-0BD37EA37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357" y="1865312"/>
            <a:ext cx="10233800" cy="490174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Target</a:t>
            </a:r>
            <a:r>
              <a:rPr lang="en-US" dirty="0"/>
              <a:t>: to allowed native septum activation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Method: </a:t>
            </a:r>
            <a:r>
              <a:rPr lang="en-US" dirty="0"/>
              <a:t> paced/sensed AV and RV/LV conductions measurements                     (AV optimization only)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Programming:</a:t>
            </a:r>
            <a:r>
              <a:rPr lang="en-US" dirty="0"/>
              <a:t> run of semi-automatic algorithm after implant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NOTE</a:t>
            </a:r>
            <a:r>
              <a:rPr lang="en-US" dirty="0"/>
              <a:t>: frequent only LV pacing and long AV delay</a:t>
            </a:r>
          </a:p>
          <a:p>
            <a:pPr>
              <a:lnSpc>
                <a:spcPct val="150000"/>
              </a:lnSpc>
            </a:pPr>
            <a:r>
              <a:rPr lang="en-US" b="1" u="sng" dirty="0"/>
              <a:t>DATA: </a:t>
            </a:r>
          </a:p>
          <a:p>
            <a:pPr lvl="1"/>
            <a:r>
              <a:rPr lang="en-US" dirty="0"/>
              <a:t>Favorite small hemodynamic studies</a:t>
            </a:r>
          </a:p>
          <a:p>
            <a:pPr lvl="1"/>
            <a:r>
              <a:rPr lang="en-US" dirty="0"/>
              <a:t>SMART AV prospective randomized clinical trial – NEGATIVE results</a:t>
            </a:r>
          </a:p>
          <a:p>
            <a:pPr lvl="1"/>
            <a:r>
              <a:rPr lang="en-US" dirty="0"/>
              <a:t>Some advantage in subgroups of pts </a:t>
            </a:r>
            <a:endParaRPr lang="en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1D216-1526-497B-AC46-0310F07D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2072" y="190501"/>
            <a:ext cx="1910563" cy="25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82325A-4044-4DA9-96DB-D5907F05F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" y="66446"/>
            <a:ext cx="7870371" cy="175883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C73317-3FAF-42DA-A5C9-FFBA5296B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FAC10B-2C19-45F1-A575-1BA4D1A270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298" y="2141537"/>
            <a:ext cx="4911709" cy="435133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6FBC0E-C73A-40DF-9343-3DD10F7B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840" y="2250168"/>
            <a:ext cx="5033960" cy="4351338"/>
          </a:xfrm>
        </p:spPr>
        <p:txBody>
          <a:bodyPr/>
          <a:lstStyle/>
          <a:p>
            <a:r>
              <a:rPr lang="en-US" dirty="0"/>
              <a:t>SMART AV study sub-analysis</a:t>
            </a:r>
          </a:p>
          <a:p>
            <a:r>
              <a:rPr lang="en-US" dirty="0"/>
              <a:t>280 pts</a:t>
            </a:r>
          </a:p>
          <a:p>
            <a:r>
              <a:rPr lang="en-US" dirty="0"/>
              <a:t>Randomization </a:t>
            </a:r>
          </a:p>
          <a:p>
            <a:pPr lvl="1"/>
            <a:r>
              <a:rPr lang="en-US" dirty="0"/>
              <a:t>Fixed AV 120</a:t>
            </a:r>
          </a:p>
          <a:p>
            <a:pPr lvl="1"/>
            <a:r>
              <a:rPr lang="en-US" dirty="0"/>
              <a:t>SD (EG based algorithm)</a:t>
            </a:r>
          </a:p>
          <a:p>
            <a:r>
              <a:rPr lang="en-US" dirty="0"/>
              <a:t>End point: ESV reduction &gt;15%</a:t>
            </a:r>
          </a:p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58A5A-3E92-4417-8B26-EBD45DB6D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346" y="5744704"/>
            <a:ext cx="3651961" cy="5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2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600C-507D-49AF-ACC8-1B9BF58D4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MEDTRONIC: </a:t>
            </a:r>
            <a:r>
              <a:rPr lang="en-US" dirty="0" err="1"/>
              <a:t>AdaptiveCRT</a:t>
            </a:r>
            <a:r>
              <a:rPr lang="en-US" dirty="0"/>
              <a:t> </a:t>
            </a:r>
            <a:r>
              <a:rPr lang="en-US" baseline="30000" dirty="0"/>
              <a:t>TM</a:t>
            </a:r>
            <a:br>
              <a:rPr lang="en-US" baseline="30000" dirty="0"/>
            </a:br>
            <a:r>
              <a:rPr lang="en-US" dirty="0"/>
              <a:t>BIOTRONIC : </a:t>
            </a:r>
            <a:r>
              <a:rPr lang="en-US" dirty="0" err="1"/>
              <a:t>AutoAdapt</a:t>
            </a:r>
            <a:r>
              <a:rPr lang="en-US" baseline="30000" dirty="0" err="1"/>
              <a:t>TM</a:t>
            </a:r>
            <a:endParaRPr lang="en-IL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3F558B-DB8F-4DB7-9629-516E1251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Target</a:t>
            </a:r>
            <a:r>
              <a:rPr lang="en-US" dirty="0"/>
              <a:t>: to allowed native septum activation </a:t>
            </a:r>
          </a:p>
          <a:p>
            <a:r>
              <a:rPr lang="en-US" b="1" u="sng" dirty="0"/>
              <a:t>Method:</a:t>
            </a:r>
            <a:r>
              <a:rPr lang="en-US" dirty="0"/>
              <a:t>  Dynamic every minute AV measurement</a:t>
            </a:r>
          </a:p>
          <a:p>
            <a:r>
              <a:rPr lang="en-US" b="1" u="sng" dirty="0"/>
              <a:t>Programming:</a:t>
            </a:r>
            <a:r>
              <a:rPr lang="en-US" dirty="0"/>
              <a:t> automatic AV/VV optimization</a:t>
            </a:r>
          </a:p>
          <a:p>
            <a:endParaRPr lang="en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FC435-05E9-495F-8359-9FEC75D9D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3616548"/>
            <a:ext cx="8443913" cy="26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5CE10-A30B-4FEC-AF63-E33E1AADE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14" y="131970"/>
            <a:ext cx="7119257" cy="214374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08B3C6-BEFD-40BC-BC29-A0A4A81F22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9083" y="2726871"/>
            <a:ext cx="5629392" cy="324514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D51A7E-E53A-4679-BAF5-0515D818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2740" y="2275715"/>
            <a:ext cx="5349646" cy="4351338"/>
          </a:xfrm>
        </p:spPr>
        <p:txBody>
          <a:bodyPr/>
          <a:lstStyle/>
          <a:p>
            <a:r>
              <a:rPr lang="en-US" dirty="0"/>
              <a:t>Prospecting randomized trial</a:t>
            </a:r>
          </a:p>
          <a:p>
            <a:r>
              <a:rPr lang="en-US" sz="4000" dirty="0"/>
              <a:t>2:1</a:t>
            </a:r>
            <a:r>
              <a:rPr lang="en-US" dirty="0"/>
              <a:t> </a:t>
            </a:r>
            <a:r>
              <a:rPr lang="en-US" dirty="0" err="1"/>
              <a:t>aCRT</a:t>
            </a:r>
            <a:r>
              <a:rPr lang="en-US" dirty="0"/>
              <a:t> to ECHO optimization</a:t>
            </a:r>
          </a:p>
          <a:p>
            <a:r>
              <a:rPr lang="en-US" dirty="0"/>
              <a:t>6 month follow up</a:t>
            </a:r>
          </a:p>
          <a:p>
            <a:r>
              <a:rPr lang="en-US" dirty="0"/>
              <a:t>Non-inferiority primary end points</a:t>
            </a:r>
          </a:p>
          <a:p>
            <a:pPr lvl="1"/>
            <a:r>
              <a:rPr lang="en-US" dirty="0"/>
              <a:t>Clinical score (Packer)</a:t>
            </a:r>
          </a:p>
          <a:p>
            <a:pPr lvl="1"/>
            <a:r>
              <a:rPr lang="en-US" dirty="0"/>
              <a:t>Echo </a:t>
            </a:r>
            <a:r>
              <a:rPr lang="en-US" dirty="0" err="1"/>
              <a:t>AoVTI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7996D-B080-4A4C-B924-A664EC999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6411" y="5972011"/>
            <a:ext cx="3651961" cy="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-4683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/>
              <a:t>AdaptiveCRT</a:t>
            </a:r>
            <a:r>
              <a:rPr lang="en-US" dirty="0"/>
              <a:t> </a:t>
            </a:r>
            <a:r>
              <a:rPr lang="en-US" baseline="30000" dirty="0"/>
              <a:t>TM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38591" y="5787230"/>
            <a:ext cx="6298974" cy="823912"/>
          </a:xfrm>
        </p:spPr>
        <p:txBody>
          <a:bodyPr/>
          <a:lstStyle/>
          <a:p>
            <a:r>
              <a:rPr lang="en-US" dirty="0"/>
              <a:t>Sub-analysis of “only LV pacing” group from Adaptive CRT trial.  HR 2013 ; 10: 1368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5291" y="1135515"/>
            <a:ext cx="4724827" cy="449897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15782" y="5375274"/>
            <a:ext cx="5035548" cy="823912"/>
          </a:xfrm>
        </p:spPr>
        <p:txBody>
          <a:bodyPr/>
          <a:lstStyle/>
          <a:p>
            <a:r>
              <a:rPr lang="en-US" dirty="0"/>
              <a:t>44,838 pts from CARE LINK data base Abstract from HRS 2017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549D18A-50A2-4F50-894F-9CFAC5E9A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99" y="1278732"/>
            <a:ext cx="5572304" cy="38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561" y="58909"/>
            <a:ext cx="10515600" cy="1325563"/>
          </a:xfrm>
        </p:spPr>
        <p:txBody>
          <a:bodyPr/>
          <a:lstStyle/>
          <a:p>
            <a:r>
              <a:rPr lang="en-US" dirty="0"/>
              <a:t>ABBOT (SJM): Sync AV </a:t>
            </a:r>
            <a:r>
              <a:rPr lang="en-US" baseline="30000" dirty="0"/>
              <a:t>TM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20000" y="1521916"/>
            <a:ext cx="9787486" cy="4351338"/>
          </a:xfrm>
        </p:spPr>
        <p:txBody>
          <a:bodyPr/>
          <a:lstStyle/>
          <a:p>
            <a:r>
              <a:rPr lang="en-US" b="1" u="sng" dirty="0"/>
              <a:t>Target</a:t>
            </a:r>
            <a:r>
              <a:rPr lang="en-US" dirty="0"/>
              <a:t>:  AV pacing by programmed offset </a:t>
            </a:r>
          </a:p>
          <a:p>
            <a:r>
              <a:rPr lang="en-US" b="1" u="sng" dirty="0"/>
              <a:t>Method:</a:t>
            </a:r>
            <a:r>
              <a:rPr lang="en-US" dirty="0"/>
              <a:t>  Dynamic (every 256 beats) intrinsic  AV measurement</a:t>
            </a:r>
          </a:p>
          <a:p>
            <a:r>
              <a:rPr lang="en-US" b="1" u="sng" dirty="0"/>
              <a:t>Programming:</a:t>
            </a:r>
            <a:r>
              <a:rPr lang="en-US" dirty="0"/>
              <a:t> automatic. AV offset programmable (-50 to -10)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CF65BB-6498-4D9F-8BFD-00C46B87C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5546" y="3631420"/>
            <a:ext cx="2462893" cy="196694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Retrospective</a:t>
            </a:r>
          </a:p>
          <a:p>
            <a:r>
              <a:rPr lang="en-US" dirty="0"/>
              <a:t>Propensity matched</a:t>
            </a:r>
          </a:p>
          <a:p>
            <a:r>
              <a:rPr lang="en-US" dirty="0"/>
              <a:t>4:1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E21809-1073-4D98-BE76-401041880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61" y="3429000"/>
            <a:ext cx="7334250" cy="27216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6C6D14-EA7C-4155-B003-1E0A6476FC87}"/>
              </a:ext>
            </a:extLst>
          </p:cNvPr>
          <p:cNvSpPr txBox="1"/>
          <p:nvPr/>
        </p:nvSpPr>
        <p:spPr>
          <a:xfrm>
            <a:off x="9515926" y="5873254"/>
            <a:ext cx="435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Abstarct</a:t>
            </a:r>
            <a:r>
              <a:rPr lang="en-US" dirty="0"/>
              <a:t>, HRS 2019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96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AB333-3B53-4E3A-A0D3-AAC86E95A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198"/>
            <a:ext cx="10515600" cy="941161"/>
          </a:xfrm>
        </p:spPr>
        <p:txBody>
          <a:bodyPr/>
          <a:lstStyle/>
          <a:p>
            <a:r>
              <a:rPr lang="en-US" dirty="0"/>
              <a:t>CONCUSIONS</a:t>
            </a:r>
            <a:endParaRPr lang="en-I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B7036D-1C07-43C5-8E55-59A5E4D4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0302"/>
            <a:ext cx="10853057" cy="5607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NO class I/IIA evidence/recommendations  for intraoperative or programming optimization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Lead location selection for  non apical area with latest </a:t>
            </a:r>
          </a:p>
          <a:p>
            <a:pPr marL="0" indent="0">
              <a:buNone/>
            </a:pPr>
            <a:r>
              <a:rPr lang="en-US" dirty="0"/>
              <a:t>   (more than 75-95 </a:t>
            </a:r>
            <a:r>
              <a:rPr lang="en-US" dirty="0" err="1"/>
              <a:t>msec</a:t>
            </a:r>
            <a:r>
              <a:rPr lang="en-US" dirty="0"/>
              <a:t>) Q-LV /RV-LV may be useful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Multipolar pacing from single quadripolar lead is promising</a:t>
            </a:r>
          </a:p>
          <a:p>
            <a:endParaRPr lang="en-US" dirty="0"/>
          </a:p>
          <a:p>
            <a:r>
              <a:rPr lang="en-US" dirty="0"/>
              <a:t>New automatic algorithms  of AV/VV optimization demonstrated non inferiority as compared to ECHO guided optimization in randomized studies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LV pacing only/before RV may save buttery life and improve clinical results in subset of patients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0753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000" y="20516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“What is your routine practice for CRT optimization?”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000" y="4035425"/>
            <a:ext cx="1023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”</a:t>
            </a:r>
            <a:r>
              <a:rPr lang="en-US" sz="5400" dirty="0" err="1"/>
              <a:t>Im</a:t>
            </a:r>
            <a:r>
              <a:rPr lang="en-US" sz="5400" dirty="0"/>
              <a:t> not sure I remember what is it!”</a:t>
            </a:r>
          </a:p>
        </p:txBody>
      </p:sp>
    </p:spTree>
    <p:extLst>
      <p:ext uri="{BB962C8B-B14F-4D97-AF65-F5344CB8AC3E}">
        <p14:creationId xmlns:p14="http://schemas.microsoft.com/office/powerpoint/2010/main" val="19745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C092-DC32-4F55-8B68-E9B58739F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0517-3D8C-4EA6-99F3-1F3AF9149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534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1560" y="480447"/>
            <a:ext cx="12160504" cy="596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443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A2D662-3313-4D10-A49A-A75ED4D7A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2" y="0"/>
            <a:ext cx="6888480" cy="2822261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1E71375-02F9-4AAD-BDD3-26A741640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0630" y="3063156"/>
            <a:ext cx="3109097" cy="3690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60BD52-4292-4F61-9FFF-579263AE4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255" y="3063155"/>
            <a:ext cx="5491392" cy="3690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5D88A1-91C7-48C9-A9FD-3DF2581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25" y="1399407"/>
            <a:ext cx="49434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36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C8F3-393F-48C4-8408-35C4DA30A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D3B3D-2A1D-4C12-8346-9B9688855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4A9C6E-007F-47AA-81AB-F3D21367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5968"/>
            <a:ext cx="12192000" cy="5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5E58-E8BC-4169-925E-7B2A5AE0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56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insufficient response rate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9BD88-0BEF-4C3C-9ED7-52AD38CE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324"/>
            <a:ext cx="10233800" cy="4351338"/>
          </a:xfrm>
        </p:spPr>
        <p:txBody>
          <a:bodyPr>
            <a:normAutofit/>
          </a:bodyPr>
          <a:lstStyle/>
          <a:p>
            <a:r>
              <a:rPr lang="en-US" dirty="0"/>
              <a:t>Internal limitations –desynchronization is only part of the problem</a:t>
            </a:r>
          </a:p>
          <a:p>
            <a:pPr lvl="1"/>
            <a:r>
              <a:rPr lang="en-US" dirty="0"/>
              <a:t>LBBB cardiomyopathy/pacing cardiomyopathy – very high responding rate</a:t>
            </a:r>
          </a:p>
          <a:p>
            <a:pPr lvl="1"/>
            <a:r>
              <a:rPr lang="en-US" dirty="0"/>
              <a:t>Severe ischemic CMP – relatively low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Patient selection: RBBB vs LBBB, QRS width, AF, </a:t>
            </a:r>
            <a:r>
              <a:rPr lang="en-US" dirty="0" err="1"/>
              <a:t>pt</a:t>
            </a:r>
            <a:r>
              <a:rPr lang="en-US" dirty="0"/>
              <a:t> gender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5E3057-5D10-462B-AEA8-60330FBBD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83" y="4195483"/>
            <a:ext cx="5936443" cy="2556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323FA-A3D2-4C13-9796-65ABED7F3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455" y="5741856"/>
            <a:ext cx="4443361" cy="87021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9ABF37-992C-4A66-B288-0FEB8B36B11C}"/>
              </a:ext>
            </a:extLst>
          </p:cNvPr>
          <p:cNvCxnSpPr>
            <a:cxnSpLocks/>
          </p:cNvCxnSpPr>
          <p:nvPr/>
        </p:nvCxnSpPr>
        <p:spPr>
          <a:xfrm flipV="1">
            <a:off x="3719072" y="5345723"/>
            <a:ext cx="1529936" cy="3420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5AFA2-E9B9-4B87-A1D0-B7A89695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0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insufficient response rate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34479-C092-4443-87FC-769CF7CC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Absence of robust criteria for best lead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Technical challenges in lead placing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Limited choice of veins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Low stability in proximal vein (basis LV)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 threshold/diaphragmatic pacing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Long procedure/</a:t>
            </a:r>
            <a:r>
              <a:rPr lang="en-US" dirty="0" err="1"/>
              <a:t>Xray</a:t>
            </a:r>
            <a:r>
              <a:rPr lang="en-US" dirty="0"/>
              <a:t>/contrast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Non physiological pacing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epicardial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partially synchronized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407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3144F2-FD80-4AB0-AE82-45757B553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6881"/>
            <a:ext cx="7591425" cy="11620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15BE42-AAC2-4086-BD18-A0AA874DC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592602"/>
            <a:ext cx="7591425" cy="506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526C-15B5-4EBC-A945-C7C041F7E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22"/>
            <a:ext cx="10515600" cy="1325563"/>
          </a:xfrm>
        </p:spPr>
        <p:txBody>
          <a:bodyPr/>
          <a:lstStyle/>
          <a:p>
            <a:r>
              <a:rPr lang="en-US" dirty="0"/>
              <a:t>Non responders- continue challenge</a:t>
            </a:r>
            <a:endParaRPr lang="en-I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C97756-401D-45E5-B414-FDA76033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099" y="1583742"/>
            <a:ext cx="7721380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CBC5B3-61B4-405E-86AC-090FEDC33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01" y="6006537"/>
            <a:ext cx="5331024" cy="7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B9E61-464B-4EC5-8996-B207F1C80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48"/>
            <a:ext cx="10515600" cy="1325563"/>
          </a:xfrm>
        </p:spPr>
        <p:txBody>
          <a:bodyPr/>
          <a:lstStyle/>
          <a:p>
            <a:r>
              <a:rPr lang="en-US" dirty="0"/>
              <a:t>Optimization: concept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BEDF-ACFB-41DF-9019-91D204F13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Patient selection</a:t>
            </a:r>
          </a:p>
          <a:p>
            <a:pPr>
              <a:lnSpc>
                <a:spcPct val="150000"/>
              </a:lnSpc>
            </a:pPr>
            <a:r>
              <a:rPr lang="en-US" dirty="0"/>
              <a:t>Medical therapy correction</a:t>
            </a:r>
          </a:p>
          <a:p>
            <a:pPr>
              <a:lnSpc>
                <a:spcPct val="150000"/>
              </a:lnSpc>
            </a:pPr>
            <a:r>
              <a:rPr lang="en-US" dirty="0"/>
              <a:t>Guarantee 100% pacing  (to treat PVC, AF)</a:t>
            </a:r>
          </a:p>
          <a:p>
            <a:pPr>
              <a:lnSpc>
                <a:spcPct val="150000"/>
              </a:lnSpc>
            </a:pPr>
            <a:r>
              <a:rPr lang="en-US" dirty="0"/>
              <a:t>Intraoperative optimization (lead position )</a:t>
            </a:r>
          </a:p>
          <a:p>
            <a:pPr>
              <a:lnSpc>
                <a:spcPct val="150000"/>
              </a:lnSpc>
            </a:pPr>
            <a:r>
              <a:rPr lang="en-US" dirty="0"/>
              <a:t>Programming optimization (AV/VV, MPP)</a:t>
            </a:r>
          </a:p>
          <a:p>
            <a:pPr lvl="1"/>
            <a:endParaRPr lang="en-US" dirty="0"/>
          </a:p>
          <a:p>
            <a:pPr lvl="1"/>
            <a:endParaRPr lang="en-IL" dirty="0"/>
          </a:p>
        </p:txBody>
      </p:sp>
      <p:sp>
        <p:nvSpPr>
          <p:cNvPr id="4" name="Rectangle 3"/>
          <p:cNvSpPr/>
          <p:nvPr/>
        </p:nvSpPr>
        <p:spPr>
          <a:xfrm>
            <a:off x="955040" y="4053840"/>
            <a:ext cx="7640320" cy="20116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114F-AC53-4663-A738-5D315EB9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7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Electrical or mechanical resynchronization?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5106-176A-4C3A-B9F4-2F38F5E07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7994"/>
            <a:ext cx="10233800" cy="4351338"/>
          </a:xfrm>
        </p:spPr>
        <p:txBody>
          <a:bodyPr/>
          <a:lstStyle/>
          <a:p>
            <a:r>
              <a:rPr lang="en-US" b="1" u="sng" dirty="0"/>
              <a:t>Electrical Concept</a:t>
            </a:r>
            <a:r>
              <a:rPr lang="en-US" dirty="0"/>
              <a:t>: “Electrical therapy for electric problem”</a:t>
            </a:r>
          </a:p>
          <a:p>
            <a:r>
              <a:rPr lang="en-US" dirty="0"/>
              <a:t>Solution: pace at the latest activation (q-LV interval) and target shortest pace QRS</a:t>
            </a:r>
          </a:p>
          <a:p>
            <a:endParaRPr lang="en-US" dirty="0"/>
          </a:p>
          <a:p>
            <a:r>
              <a:rPr lang="en-US" b="1" u="sng" dirty="0"/>
              <a:t>Mechanical concept</a:t>
            </a:r>
            <a:r>
              <a:rPr lang="en-US" dirty="0"/>
              <a:t>: Final result is contraction improve</a:t>
            </a:r>
          </a:p>
          <a:p>
            <a:r>
              <a:rPr lang="en-US" dirty="0"/>
              <a:t>Solution: use ECHO, </a:t>
            </a:r>
            <a:r>
              <a:rPr lang="en-US" dirty="0" err="1"/>
              <a:t>dP</a:t>
            </a:r>
            <a:r>
              <a:rPr lang="en-US" dirty="0"/>
              <a:t>/dt guidance and target best hemodynamic parameters</a:t>
            </a:r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52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9AE6-0C13-4738-8007-81D353F1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placement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AE3B1-70C1-43EA-AF33-1D0E4C468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Lateral wall (</a:t>
            </a:r>
            <a:r>
              <a:rPr lang="en-US" dirty="0" err="1"/>
              <a:t>postero</a:t>
            </a:r>
            <a:r>
              <a:rPr lang="en-US" dirty="0"/>
              <a:t>-lateral, antero-lateral)</a:t>
            </a:r>
          </a:p>
          <a:p>
            <a:pPr>
              <a:lnSpc>
                <a:spcPct val="150000"/>
              </a:lnSpc>
            </a:pPr>
            <a:r>
              <a:rPr lang="en-US" dirty="0"/>
              <a:t>Non apical (MADIT CRT, REVERCE )</a:t>
            </a:r>
          </a:p>
          <a:p>
            <a:pPr>
              <a:lnSpc>
                <a:spcPct val="150000"/>
              </a:lnSpc>
            </a:pPr>
            <a:r>
              <a:rPr lang="en-US" dirty="0"/>
              <a:t>Latest activation (</a:t>
            </a:r>
            <a:r>
              <a:rPr lang="en-US" dirty="0" smtClean="0"/>
              <a:t>Q-LV or RV-LV)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Latest contraction (ECHO, speckle tracking)</a:t>
            </a:r>
          </a:p>
          <a:p>
            <a:pPr>
              <a:lnSpc>
                <a:spcPct val="150000"/>
              </a:lnSpc>
            </a:pPr>
            <a:r>
              <a:rPr lang="en-US" dirty="0"/>
              <a:t>Escape scared myocardium (ECHO, radial strain)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Multisite/multipolar pacing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183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715F0B-0F9C-42A3-BE2E-FD7C0CB0A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96" y="116504"/>
            <a:ext cx="7969920" cy="206652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21DC41-737D-47E6-9106-A16E7E9C60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539602"/>
            <a:ext cx="5024438" cy="39706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92099-0840-4A2E-840B-15319672F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9364" y="2818178"/>
            <a:ext cx="5033960" cy="4351338"/>
          </a:xfrm>
        </p:spPr>
        <p:txBody>
          <a:bodyPr/>
          <a:lstStyle/>
          <a:p>
            <a:r>
              <a:rPr lang="en-US" dirty="0"/>
              <a:t>23 consecutive pts</a:t>
            </a:r>
          </a:p>
          <a:p>
            <a:r>
              <a:rPr lang="en-US" dirty="0"/>
              <a:t>All available veins</a:t>
            </a:r>
          </a:p>
          <a:p>
            <a:r>
              <a:rPr lang="en-US" dirty="0"/>
              <a:t>Acute electrical &amp; hemodynamic measurements</a:t>
            </a:r>
          </a:p>
          <a:p>
            <a:endParaRPr lang="en-US" dirty="0"/>
          </a:p>
          <a:p>
            <a:r>
              <a:rPr lang="en-US" dirty="0"/>
              <a:t>Q-LV = 95 </a:t>
            </a:r>
            <a:r>
              <a:rPr lang="en-US" dirty="0" err="1"/>
              <a:t>msec</a:t>
            </a:r>
            <a:r>
              <a:rPr lang="en-US" dirty="0"/>
              <a:t> ensure &gt; 10% increase of </a:t>
            </a:r>
            <a:r>
              <a:rPr lang="en-US" dirty="0" err="1"/>
              <a:t>dP</a:t>
            </a:r>
            <a:r>
              <a:rPr lang="en-US" dirty="0"/>
              <a:t>/dt in all pts</a:t>
            </a:r>
          </a:p>
          <a:p>
            <a:endParaRPr lang="en-I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4997FD-4343-4689-9738-B76EA2788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492" y="430181"/>
            <a:ext cx="2113831" cy="250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467" y="313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Q-LV  &amp; RV-LV intervals for prediction of CRT response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32" y="1530154"/>
            <a:ext cx="5747835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056" y="6208406"/>
            <a:ext cx="5372100" cy="438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01995E-6C7A-4473-AE23-0570FE088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214" y="1537170"/>
            <a:ext cx="481195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5312</TotalTime>
  <Words>839</Words>
  <Application>Microsoft Office PowerPoint</Application>
  <PresentationFormat>Widescreen</PresentationFormat>
  <Paragraphs>148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Miriam</vt:lpstr>
      <vt:lpstr>Wingdings</vt:lpstr>
      <vt:lpstr>Depth</vt:lpstr>
      <vt:lpstr>Device programming  for CRT optimization</vt:lpstr>
      <vt:lpstr>Conflict of interest</vt:lpstr>
      <vt:lpstr>“What is your routine practice for CRT optimization?” </vt:lpstr>
      <vt:lpstr>Non responders- continue challenge</vt:lpstr>
      <vt:lpstr>Optimization: concept</vt:lpstr>
      <vt:lpstr>Electrical or mechanical resynchronization?</vt:lpstr>
      <vt:lpstr>Lead placement</vt:lpstr>
      <vt:lpstr>PowerPoint Presentation</vt:lpstr>
      <vt:lpstr>Q-LV  &amp; RV-LV intervals for prediction of CRT response</vt:lpstr>
      <vt:lpstr>Speckle   Tracking   Radial   Strain   Imaging - guided  Lead   Placement  For   Improving   Response   to   CRT  In   Patients   With   Ischemic  CMP - The  Raise  CRT   Trial - </vt:lpstr>
      <vt:lpstr>Combined outcome 12 m – MACE (death, CHF hospitalization ) </vt:lpstr>
      <vt:lpstr>PowerPoint Presentation</vt:lpstr>
      <vt:lpstr>Lead’s advances </vt:lpstr>
      <vt:lpstr>PowerPoint Presentation</vt:lpstr>
      <vt:lpstr>PowerPoint Presentation</vt:lpstr>
      <vt:lpstr>PowerPoint Presentation</vt:lpstr>
      <vt:lpstr>Timing programing optimization</vt:lpstr>
      <vt:lpstr>PowerPoint Presentation</vt:lpstr>
      <vt:lpstr>Optimization: limitations</vt:lpstr>
      <vt:lpstr>PowerPoint Presentation</vt:lpstr>
      <vt:lpstr>GUIDELINES citations</vt:lpstr>
      <vt:lpstr>Device-based optimization algorithms</vt:lpstr>
      <vt:lpstr>BOSTON SC – SmartDelayTM</vt:lpstr>
      <vt:lpstr>PowerPoint Presentation</vt:lpstr>
      <vt:lpstr>MEDTRONIC: AdaptiveCRT TM BIOTRONIC : AutoAdaptTM</vt:lpstr>
      <vt:lpstr>PowerPoint Presentation</vt:lpstr>
      <vt:lpstr>AdaptiveCRT TM</vt:lpstr>
      <vt:lpstr>ABBOT (SJM): Sync AV TM</vt:lpstr>
      <vt:lpstr>CONCUSIONS</vt:lpstr>
      <vt:lpstr>Back up</vt:lpstr>
      <vt:lpstr>PowerPoint Presentation</vt:lpstr>
      <vt:lpstr>PowerPoint Presentation</vt:lpstr>
      <vt:lpstr>PowerPoint Presentation</vt:lpstr>
      <vt:lpstr>Reasons for insufficient response rate</vt:lpstr>
      <vt:lpstr>Reasons for insufficient response rate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CRT optimization</dc:title>
  <dc:creator>a</dc:creator>
  <cp:lastModifiedBy>david luria</cp:lastModifiedBy>
  <cp:revision>109</cp:revision>
  <dcterms:created xsi:type="dcterms:W3CDTF">2019-11-15T16:38:20Z</dcterms:created>
  <dcterms:modified xsi:type="dcterms:W3CDTF">2019-11-28T13:21:55Z</dcterms:modified>
</cp:coreProperties>
</file>