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73" r:id="rId3"/>
    <p:sldId id="278" r:id="rId4"/>
    <p:sldId id="263" r:id="rId5"/>
    <p:sldId id="279" r:id="rId6"/>
    <p:sldId id="280" r:id="rId7"/>
    <p:sldId id="281" r:id="rId8"/>
    <p:sldId id="282" r:id="rId9"/>
    <p:sldId id="272" r:id="rId10"/>
    <p:sldId id="269" r:id="rId11"/>
    <p:sldId id="270" r:id="rId12"/>
    <p:sldId id="271" r:id="rId13"/>
    <p:sldId id="283" r:id="rId14"/>
    <p:sldId id="260" r:id="rId15"/>
    <p:sldId id="259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7" autoAdjust="0"/>
    <p:restoredTop sz="94646" autoAdjust="0"/>
  </p:normalViewPr>
  <p:slideViewPr>
    <p:cSldViewPr>
      <p:cViewPr>
        <p:scale>
          <a:sx n="71" d="100"/>
          <a:sy n="71" d="100"/>
        </p:scale>
        <p:origin x="-13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4866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8138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151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223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337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198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977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997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648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910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292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B8C52-667C-4E4E-9689-C6F01E7F8DD2}" type="datetimeFigureOut">
              <a:rPr lang="he-IL" smtClean="0"/>
              <a:t>כ"א/חשון/תשע"ה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0ABF7-2755-442F-93C1-8FA77D75C55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8727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s://www.dropbox.com/sh/hpi1zym7l8j3fqz/-ettqzgWmL/shutterstock_72402199.jpg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www.dropbox.com/sh/hpi1zym7l8j3fqz/AR7gFpZkTb/shutterstock_109038935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www.dropbox.com/sh/hpi1zym7l8j3fqz/Qx1gUI6Sdn/shutterstock_15812137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dropbox.com/sh/hpi1zym7l8j3fqz/im5guhyxXr/shutterstock_63330601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dropbox.com/sh/hpi1zym7l8j3fqz/vyfEMRQ4Ad/shutterstock_44536474.jp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dropbox.com/sh/hpi1zym7l8j3fqz/Vq1LOoOUqZ/shutterstock_53150773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dropbox.com/sh/hpi1zym7l8j3fqz/K2Wa9yzpk9/shutterstock_114260203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dropbox.com/sh/hpi1zym7l8j3fqz/IWsvDpBogR/shutterstock_135915839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dropbox.com/sh/hpi1zym7l8j3fqz/NFUNKQBJZy/shutterstock_39954079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dropbox.com/sh/hpi1zym7l8j3fqz/MamNO4GY0m/shutterstock_8055534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s://www.dropbox.com/sh/hpi1zym7l8j3fqz/dWjf4PQQgq/shutterstock_118018039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55965" y="1772817"/>
            <a:ext cx="8559968" cy="1368151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פעילות גופנית לילדים ובני נוער</a:t>
            </a:r>
            <a:endParaRPr lang="he-IL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979712" y="5085184"/>
            <a:ext cx="5904656" cy="936104"/>
          </a:xfrm>
        </p:spPr>
        <p:txBody>
          <a:bodyPr>
            <a:normAutofit fontScale="25000" lnSpcReduction="20000"/>
          </a:bodyPr>
          <a:lstStyle/>
          <a:p>
            <a:pPr lvl="0" fontAlgn="base">
              <a:lnSpc>
                <a:spcPct val="90000"/>
              </a:lnSpc>
              <a:spcAft>
                <a:spcPct val="0"/>
              </a:spcAft>
            </a:pPr>
            <a:r>
              <a:rPr lang="he-IL" sz="8000" b="1" dirty="0">
                <a:solidFill>
                  <a:srgbClr val="C00000"/>
                </a:solidFill>
                <a:latin typeface="Guttman Yad-Brush" pitchFamily="2" charset="-79"/>
              </a:rPr>
              <a:t>ד"ר גל </a:t>
            </a:r>
            <a:r>
              <a:rPr lang="he-IL" sz="8000" b="1" dirty="0" smtClean="0">
                <a:solidFill>
                  <a:srgbClr val="C00000"/>
                </a:solidFill>
                <a:latin typeface="Guttman Yad-Brush" pitchFamily="2" charset="-79"/>
              </a:rPr>
              <a:t>דובנוב-רז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endParaRPr lang="he-IL" sz="6400" b="1" dirty="0">
              <a:solidFill>
                <a:srgbClr val="C00000"/>
              </a:solidFill>
              <a:latin typeface="Guttman Yad-Brush" pitchFamily="2" charset="-79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</a:pPr>
            <a:r>
              <a:rPr lang="he-IL" sz="6400" b="1" dirty="0" smtClean="0">
                <a:solidFill>
                  <a:srgbClr val="C00000"/>
                </a:solidFill>
                <a:latin typeface="Guttman Yad-Brush" pitchFamily="2" charset="-79"/>
              </a:rPr>
              <a:t>רופא בכיר ומנהל מרפאת </a:t>
            </a:r>
            <a:r>
              <a:rPr lang="he-IL" sz="6400" b="1" dirty="0">
                <a:solidFill>
                  <a:srgbClr val="C00000"/>
                </a:solidFill>
                <a:latin typeface="Guttman Yad-Brush" pitchFamily="2" charset="-79"/>
              </a:rPr>
              <a:t>ספורט, תזונה ואורח חיים </a:t>
            </a:r>
            <a:r>
              <a:rPr lang="he-IL" sz="6400" b="1" dirty="0" smtClean="0">
                <a:solidFill>
                  <a:srgbClr val="C00000"/>
                </a:solidFill>
                <a:latin typeface="Guttman Yad-Brush" pitchFamily="2" charset="-79"/>
              </a:rPr>
              <a:t>בריא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021288"/>
            <a:ext cx="6980237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33256"/>
            <a:ext cx="1249363" cy="934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https://fbcdn-sphotos-g-a.akamaihd.net/hphotos-ak-frc1/394292_325584107504457_1457631336_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64" y="186539"/>
            <a:ext cx="3744416" cy="137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photos-5.dropbox.com/t/0/AADmQPn2-4grUFa9wxL8t1rskQnusXKl5KYbpmZ9jYt_sg/12/11670533/jpeg/178x178/1/1383732000/0/2/shutterstock_72402199.jpg/kJ6OW4mIiFEb3CHLX3fZdiYcZ6LxFFts6R1flTSd29U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068960"/>
            <a:ext cx="3096344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00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  <a:cs typeface="+mn-cs"/>
              </a:rPr>
              <a:t>אופי הפעילות הגופנית</a:t>
            </a:r>
            <a:endParaRPr lang="he-IL" sz="4000" dirty="0"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he-IL" sz="9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ניתן </a:t>
            </a:r>
            <a:r>
              <a:rPr lang="he-IL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לבצע פעילות מובנית (במסגרת), </a:t>
            </a:r>
            <a:r>
              <a:rPr lang="he-IL" sz="9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וניתן גם </a:t>
            </a:r>
            <a:r>
              <a:rPr lang="he-IL" sz="9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לבצע פעילות חופשית – הכל בריא!</a:t>
            </a:r>
          </a:p>
          <a:p>
            <a:pPr marL="0" indent="0">
              <a:buNone/>
              <a:defRPr/>
            </a:pPr>
            <a:endParaRPr lang="he-IL" sz="7400" b="1" dirty="0">
              <a:effectLst>
                <a:outerShdw blurRad="38100" dist="38100" dir="2700000" algn="tl">
                  <a:srgbClr val="FFFFFF"/>
                </a:outerShdw>
              </a:effectLst>
              <a:latin typeface="Guttman Yad-Brush" pitchFamily="2" charset="-79"/>
            </a:endParaRPr>
          </a:p>
          <a:p>
            <a:pPr>
              <a:defRPr/>
            </a:pPr>
            <a:r>
              <a:rPr lang="he-IL" sz="96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דוגמאות לפעילות </a:t>
            </a:r>
            <a:r>
              <a:rPr lang="he-IL" sz="96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uttman Yad-Brush" pitchFamily="2" charset="-79"/>
              </a:rPr>
              <a:t>מ</a:t>
            </a:r>
            <a:r>
              <a:rPr lang="he-IL" sz="9600" b="1" u="sng" dirty="0" smtClean="0">
                <a:solidFill>
                  <a:srgbClr val="0000FF"/>
                </a:solidFill>
                <a:latin typeface="Guttman Yad-Brush" pitchFamily="2" charset="-79"/>
              </a:rPr>
              <a:t>ובנית: </a:t>
            </a:r>
            <a:r>
              <a:rPr lang="he-IL" sz="9600" b="1" dirty="0" smtClean="0">
                <a:solidFill>
                  <a:srgbClr val="0000FF"/>
                </a:solidFill>
                <a:latin typeface="Guttman Yad-Brush" pitchFamily="2" charset="-79"/>
              </a:rPr>
              <a:t>חוגים</a:t>
            </a:r>
            <a:r>
              <a:rPr lang="he-IL" sz="9600" b="1" dirty="0">
                <a:solidFill>
                  <a:srgbClr val="0000FF"/>
                </a:solidFill>
                <a:latin typeface="Guttman Yad-Brush" pitchFamily="2" charset="-79"/>
              </a:rPr>
              <a:t>, חדר כושר, שיעורי </a:t>
            </a:r>
            <a:r>
              <a:rPr lang="he-IL" sz="9600" b="1" dirty="0" smtClean="0">
                <a:solidFill>
                  <a:srgbClr val="0000FF"/>
                </a:solidFill>
                <a:latin typeface="Guttman Yad-Brush" pitchFamily="2" charset="-79"/>
              </a:rPr>
              <a:t>חינוך גופני בבית הספר.</a:t>
            </a:r>
          </a:p>
          <a:p>
            <a:pPr marL="0" indent="0">
              <a:buNone/>
              <a:defRPr/>
            </a:pPr>
            <a:r>
              <a:rPr lang="he-IL" sz="9600" b="1" dirty="0" smtClean="0">
                <a:solidFill>
                  <a:srgbClr val="0000FF"/>
                </a:solidFill>
                <a:latin typeface="Guttman Yad-Brush" pitchFamily="2" charset="-79"/>
              </a:rPr>
              <a:t>     יתרונות </a:t>
            </a:r>
            <a:r>
              <a:rPr lang="he-IL" sz="9600" b="1" dirty="0">
                <a:solidFill>
                  <a:srgbClr val="0000FF"/>
                </a:solidFill>
                <a:latin typeface="Guttman Yad-Brush" pitchFamily="2" charset="-79"/>
              </a:rPr>
              <a:t>פעילות מסוג זה:</a:t>
            </a:r>
          </a:p>
          <a:p>
            <a:pPr>
              <a:buNone/>
              <a:defRPr/>
            </a:pPr>
            <a:r>
              <a:rPr lang="he-IL" sz="9600" b="1" dirty="0">
                <a:solidFill>
                  <a:srgbClr val="0000FF"/>
                </a:solidFill>
                <a:latin typeface="Guttman Yad-Brush" pitchFamily="2" charset="-79"/>
              </a:rPr>
              <a:t>	- החוגים מלמדים מיומנות</a:t>
            </a:r>
          </a:p>
          <a:p>
            <a:pPr>
              <a:buNone/>
              <a:defRPr/>
            </a:pPr>
            <a:r>
              <a:rPr lang="he-IL" sz="9600" b="1" dirty="0">
                <a:solidFill>
                  <a:srgbClr val="0000FF"/>
                </a:solidFill>
                <a:latin typeface="Guttman Yad-Brush" pitchFamily="2" charset="-79"/>
              </a:rPr>
              <a:t>	- </a:t>
            </a:r>
            <a:r>
              <a:rPr lang="he-IL" sz="9600" b="1" dirty="0" smtClean="0">
                <a:solidFill>
                  <a:srgbClr val="0000FF"/>
                </a:solidFill>
                <a:latin typeface="Guttman Yad-Brush" pitchFamily="2" charset="-79"/>
              </a:rPr>
              <a:t>מגבירה </a:t>
            </a:r>
            <a:r>
              <a:rPr lang="he-IL" sz="9600" b="1" dirty="0">
                <a:solidFill>
                  <a:srgbClr val="0000FF"/>
                </a:solidFill>
                <a:latin typeface="Guttman Yad-Brush" pitchFamily="2" charset="-79"/>
              </a:rPr>
              <a:t>סיכוי לפעילות בימים נוספים</a:t>
            </a:r>
          </a:p>
          <a:p>
            <a:pPr>
              <a:buNone/>
              <a:defRPr/>
            </a:pPr>
            <a:r>
              <a:rPr lang="he-IL" sz="9600" b="1" dirty="0">
                <a:solidFill>
                  <a:srgbClr val="0000FF"/>
                </a:solidFill>
                <a:latin typeface="Guttman Yad-Brush" pitchFamily="2" charset="-79"/>
              </a:rPr>
              <a:t>	- מהווה מפגש חברתי</a:t>
            </a:r>
          </a:p>
          <a:p>
            <a:pPr>
              <a:buNone/>
              <a:defRPr/>
            </a:pPr>
            <a:endParaRPr lang="he-IL" sz="7400" b="1" dirty="0">
              <a:solidFill>
                <a:schemeClr val="accent6">
                  <a:lumMod val="75000"/>
                </a:schemeClr>
              </a:solidFill>
              <a:latin typeface="Guttman Yad-Brush" pitchFamily="2" charset="-79"/>
            </a:endParaRPr>
          </a:p>
          <a:p>
            <a:pPr>
              <a:defRPr/>
            </a:pPr>
            <a:r>
              <a:rPr lang="he-IL" sz="9600" b="1" u="sng" dirty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דוגמאות לפעילות לא מובנית </a:t>
            </a:r>
            <a:r>
              <a:rPr lang="he-IL" sz="9600" u="sng" dirty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(</a:t>
            </a:r>
            <a:r>
              <a:rPr lang="he-IL" sz="9600" b="1" u="sng" dirty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חופשית</a:t>
            </a:r>
            <a:r>
              <a:rPr lang="he-IL" sz="9600" u="sng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)</a:t>
            </a:r>
            <a:r>
              <a:rPr lang="he-IL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: עלייה </a:t>
            </a:r>
            <a:r>
              <a:rPr lang="he-IL" sz="9600" b="1" dirty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במדרגות, הליכה </a:t>
            </a:r>
            <a:r>
              <a:rPr lang="he-IL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לסופרמרקט, </a:t>
            </a:r>
            <a:r>
              <a:rPr lang="he-IL" sz="9600" b="1" dirty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משחקי פנאי ונופש, רכיבה על אופניים </a:t>
            </a:r>
            <a:r>
              <a:rPr lang="he-IL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למפגש עם חבר.</a:t>
            </a:r>
          </a:p>
          <a:p>
            <a:pPr>
              <a:defRPr/>
            </a:pPr>
            <a:r>
              <a:rPr lang="he-IL" sz="9600" b="1" dirty="0" smtClean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כל אחת מהדוגמאות הינה פעילות!</a:t>
            </a:r>
            <a:endParaRPr lang="he-IL" sz="9600" b="1" dirty="0">
              <a:solidFill>
                <a:schemeClr val="accent6">
                  <a:lumMod val="75000"/>
                </a:schemeClr>
              </a:solidFill>
              <a:latin typeface="Guttman Yad-Brush" pitchFamily="2" charset="-79"/>
            </a:endParaRPr>
          </a:p>
          <a:p>
            <a:endParaRPr lang="he-IL" sz="5100" dirty="0"/>
          </a:p>
        </p:txBody>
      </p:sp>
    </p:spTree>
    <p:extLst>
      <p:ext uri="{BB962C8B-B14F-4D97-AF65-F5344CB8AC3E}">
        <p14:creationId xmlns:p14="http://schemas.microsoft.com/office/powerpoint/2010/main" val="250401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Autofit/>
          </a:bodyPr>
          <a:lstStyle/>
          <a:p>
            <a:pPr algn="r"/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כיצד ניתן להגביר </a:t>
            </a:r>
            <a:r>
              <a:rPr lang="he-IL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פעילות </a:t>
            </a:r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גופנית אצל ילדים ובני נוער?</a:t>
            </a:r>
            <a:endParaRPr lang="he-IL" sz="4000" dirty="0"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endParaRPr lang="he-IL" sz="2400" b="1" dirty="0">
              <a:latin typeface="Guttman Yad-Brush" pitchFamily="2" charset="-79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he-IL" sz="2400" b="1" u="sng" dirty="0">
                <a:latin typeface="Guttman Yad-Brush" pitchFamily="2" charset="-79"/>
              </a:rPr>
              <a:t>עצות וטיפים</a:t>
            </a:r>
            <a:r>
              <a:rPr lang="he-IL" sz="2400" b="1" u="sng" dirty="0" smtClean="0">
                <a:latin typeface="Guttman Yad-Brush" pitchFamily="2" charset="-79"/>
              </a:rPr>
              <a:t>:</a:t>
            </a:r>
            <a:endParaRPr lang="he-IL" sz="2400" b="1" u="sng" dirty="0">
              <a:latin typeface="Guttman Yad-Brush" pitchFamily="2" charset="-79"/>
            </a:endParaRPr>
          </a:p>
          <a:p>
            <a:pPr>
              <a:lnSpc>
                <a:spcPct val="80000"/>
              </a:lnSpc>
              <a:defRPr/>
            </a:pPr>
            <a:r>
              <a:rPr lang="he-IL" sz="2400" b="1" dirty="0">
                <a:solidFill>
                  <a:srgbClr val="C00000"/>
                </a:solidFill>
                <a:latin typeface="Guttman Yad-Brush" pitchFamily="2" charset="-79"/>
              </a:rPr>
              <a:t>להגיע ו/או לחזור עצמאית </a:t>
            </a:r>
            <a:r>
              <a:rPr lang="he-IL" sz="2400" b="1" dirty="0" smtClean="0">
                <a:solidFill>
                  <a:srgbClr val="C00000"/>
                </a:solidFill>
                <a:latin typeface="Guttman Yad-Brush" pitchFamily="2" charset="-79"/>
              </a:rPr>
              <a:t>מביה"ס</a:t>
            </a:r>
            <a:endParaRPr lang="he-IL" sz="2400" b="1" dirty="0">
              <a:solidFill>
                <a:srgbClr val="C00000"/>
              </a:solidFill>
              <a:latin typeface="Guttman Yad-Brush" pitchFamily="2" charset="-79"/>
            </a:endParaRPr>
          </a:p>
          <a:p>
            <a:pPr lvl="1">
              <a:lnSpc>
                <a:spcPct val="80000"/>
              </a:lnSpc>
              <a:defRPr/>
            </a:pPr>
            <a:r>
              <a:rPr lang="he-IL" sz="2400" b="1" dirty="0">
                <a:latin typeface="Guttman Yad-Brush" pitchFamily="2" charset="-79"/>
              </a:rPr>
              <a:t>ברגל או באופניים (עם קסדה</a:t>
            </a:r>
            <a:r>
              <a:rPr lang="he-IL" sz="2400" b="1" dirty="0" smtClean="0">
                <a:latin typeface="Guttman Yad-Brush" pitchFamily="2" charset="-79"/>
              </a:rPr>
              <a:t>!..)</a:t>
            </a:r>
            <a:endParaRPr lang="he-IL" sz="2400" b="1" dirty="0">
              <a:latin typeface="Guttman Yad-Brush" pitchFamily="2" charset="-79"/>
            </a:endParaRPr>
          </a:p>
          <a:p>
            <a:pPr>
              <a:lnSpc>
                <a:spcPct val="80000"/>
              </a:lnSpc>
              <a:defRPr/>
            </a:pPr>
            <a:r>
              <a:rPr lang="he-IL" sz="2400" b="1" dirty="0">
                <a:solidFill>
                  <a:srgbClr val="C00000"/>
                </a:solidFill>
                <a:latin typeface="Guttman Yad-Brush" pitchFamily="2" charset="-79"/>
              </a:rPr>
              <a:t>לבצע פעילות גופנית בהפסקה</a:t>
            </a:r>
          </a:p>
          <a:p>
            <a:pPr lvl="1">
              <a:lnSpc>
                <a:spcPct val="80000"/>
              </a:lnSpc>
              <a:defRPr/>
            </a:pPr>
            <a:r>
              <a:rPr lang="he-IL" sz="2400" b="1" dirty="0">
                <a:latin typeface="Guttman Yad-Brush" pitchFamily="2" charset="-79"/>
              </a:rPr>
              <a:t>לנצל למשחקי כדור/פנאי ונופש, תופסת, מחבואים, משחקי רחוב</a:t>
            </a:r>
          </a:p>
          <a:p>
            <a:pPr>
              <a:lnSpc>
                <a:spcPct val="80000"/>
              </a:lnSpc>
              <a:defRPr/>
            </a:pPr>
            <a:r>
              <a:rPr lang="he-IL" sz="2400" b="1" dirty="0">
                <a:solidFill>
                  <a:srgbClr val="C00000"/>
                </a:solidFill>
                <a:latin typeface="Guttman Yad-Brush" pitchFamily="2" charset="-79"/>
              </a:rPr>
              <a:t>להשתתף בשעורי חינוך גופני בביה"ס</a:t>
            </a:r>
          </a:p>
          <a:p>
            <a:pPr lvl="1">
              <a:lnSpc>
                <a:spcPct val="80000"/>
              </a:lnSpc>
              <a:defRPr/>
            </a:pPr>
            <a:r>
              <a:rPr lang="he-IL" sz="2400" b="1" dirty="0">
                <a:latin typeface="Guttman Yad-Brush" pitchFamily="2" charset="-79"/>
              </a:rPr>
              <a:t>להתנסות במגוון הפעילויות, לנצל את השיעור באופן מיטבי</a:t>
            </a:r>
          </a:p>
          <a:p>
            <a:pPr>
              <a:lnSpc>
                <a:spcPct val="80000"/>
              </a:lnSpc>
              <a:defRPr/>
            </a:pPr>
            <a:r>
              <a:rPr lang="he-IL" sz="2400" b="1" dirty="0">
                <a:solidFill>
                  <a:srgbClr val="C00000"/>
                </a:solidFill>
                <a:latin typeface="Guttman Yad-Brush" pitchFamily="2" charset="-79"/>
              </a:rPr>
              <a:t>להשתתף בחוגי ספורט ונבחרות בי"ס</a:t>
            </a:r>
          </a:p>
          <a:p>
            <a:pPr lvl="1">
              <a:lnSpc>
                <a:spcPct val="80000"/>
              </a:lnSpc>
              <a:defRPr/>
            </a:pPr>
            <a:r>
              <a:rPr lang="he-IL" sz="2400" b="1" dirty="0">
                <a:latin typeface="Guttman Yad-Brush" pitchFamily="2" charset="-79"/>
              </a:rPr>
              <a:t>מקנה מסגרת קבועה לפעילות, מפתח מיומנות, מפגש חברתי 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44" y="1700808"/>
            <a:ext cx="216024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03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המשך:</a:t>
            </a:r>
            <a:endParaRPr lang="he-IL" sz="4000" dirty="0"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he-IL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עוד עצות וטיפים</a:t>
            </a:r>
            <a:r>
              <a:rPr lang="he-IL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80000"/>
              </a:lnSpc>
              <a:defRPr/>
            </a:pPr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לבצע </a:t>
            </a:r>
            <a:r>
              <a:rPr lang="he-IL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פעילות עצמאית אחר הצהריים ככל </a:t>
            </a:r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האפשר, כגון:</a:t>
            </a:r>
            <a:endParaRPr lang="he-IL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>משחקי כדור, רכיבה על אופנים, הליכה, ריצה, או 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פעילות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>ספורטיבית, עם חבר או 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הורה</a:t>
            </a:r>
          </a:p>
          <a:p>
            <a:pPr>
              <a:lnSpc>
                <a:spcPct val="80000"/>
              </a:lnSpc>
              <a:defRPr/>
            </a:pPr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להגביל </a:t>
            </a:r>
            <a:r>
              <a:rPr lang="he-IL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את שעות הטלוויזיה/מחשב</a:t>
            </a:r>
          </a:p>
          <a:p>
            <a:pPr lvl="1">
              <a:lnSpc>
                <a:spcPct val="80000"/>
              </a:lnSpc>
              <a:defRPr/>
            </a:pP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>לצמצם זמן זה לשעתיים בלבד, ולוותר על רביצה סתמית </a:t>
            </a:r>
            <a:endParaRPr lang="he-IL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מול הטלוויזיה.</a:t>
            </a:r>
          </a:p>
          <a:p>
            <a:pPr>
              <a:lnSpc>
                <a:spcPct val="80000"/>
              </a:lnSpc>
              <a:defRPr/>
            </a:pPr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צמצום </a:t>
            </a:r>
            <a:r>
              <a:rPr lang="he-IL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נייחות – כל צעד הוא משמעותי!</a:t>
            </a:r>
          </a:p>
          <a:p>
            <a:pPr lvl="1">
              <a:lnSpc>
                <a:spcPct val="80000"/>
              </a:lnSpc>
              <a:defRPr/>
            </a:pP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>הליכה ברגל למטלות קרובות, עזרה בעבודות בית, שימוש במדרגות במקום 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מעלית</a:t>
            </a:r>
          </a:p>
          <a:p>
            <a:pPr>
              <a:lnSpc>
                <a:spcPct val="80000"/>
              </a:lnSpc>
              <a:defRPr/>
            </a:pPr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משחקי </a:t>
            </a:r>
            <a:r>
              <a:rPr lang="he-IL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מחשב </a:t>
            </a:r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פעילים</a:t>
            </a:r>
          </a:p>
          <a:p>
            <a:pPr lvl="1">
              <a:lnSpc>
                <a:spcPct val="80000"/>
              </a:lnSpc>
              <a:defRPr/>
            </a:pP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לילדים </a:t>
            </a: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>וילדות עבורם לא נמצאת מסגרת פעילות ספורטיבית </a:t>
            </a: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מספקת.</a:t>
            </a:r>
          </a:p>
          <a:p>
            <a:pPr>
              <a:lnSpc>
                <a:spcPct val="80000"/>
              </a:lnSpc>
              <a:defRPr/>
            </a:pPr>
            <a:r>
              <a:rPr lang="he-IL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הורים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he-I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 לייצר </a:t>
            </a:r>
            <a:r>
              <a:rPr lang="he-IL" sz="2400" b="1" dirty="0">
                <a:latin typeface="Arial" panose="020B0604020202020204" pitchFamily="34" charset="0"/>
                <a:cs typeface="Arial" panose="020B0604020202020204" pitchFamily="34" charset="0"/>
              </a:rPr>
              <a:t>אווירת אורח חיים בריא וספורטיבי לכלל המשפחה</a:t>
            </a:r>
            <a:endParaRPr lang="en-US" sz="2400" b="1" dirty="0">
              <a:latin typeface="Arial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https://photos-4.dropbox.com/t/0/AAA9w6yp9unl_QfnamD7a5HwrdSntAvCGh2T0EY5sG4V6Q/12/11670533/jpeg/178x178/1/1383732000/0/2/shutterstock_109038935.jpg/GpPBSeulXNFMw9P9JZgoOkZWPJJXMbByiZoD3Yj2mgQ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2232248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11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כיצד להתעמל בצורה בטוחה?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r>
              <a:rPr lang="he-IL" sz="2400" b="1" dirty="0" smtClean="0">
                <a:latin typeface="Guttman Yad-Brush" pitchFamily="2" charset="-79"/>
              </a:rPr>
              <a:t>יש לנעול נעלים מתאימות וללבוש ביגוד מתאים</a:t>
            </a:r>
            <a:r>
              <a:rPr lang="he-IL" sz="2400" dirty="0" smtClean="0">
                <a:latin typeface="Guttman Yad-Brush" pitchFamily="2" charset="-79"/>
              </a:rPr>
              <a:t>.</a:t>
            </a:r>
          </a:p>
          <a:p>
            <a:endParaRPr lang="he-IL" sz="2000" b="1" dirty="0" smtClean="0">
              <a:latin typeface="Guttman Yad-Brush" pitchFamily="2" charset="-79"/>
              <a:cs typeface="Guttman Yad-Brush" pitchFamily="2" charset="-79"/>
            </a:endParaRPr>
          </a:p>
          <a:p>
            <a:endParaRPr lang="he-IL" sz="2000" b="1" dirty="0">
              <a:latin typeface="Guttman Yad-Brush" pitchFamily="2" charset="-79"/>
              <a:cs typeface="Guttman Yad-Brush" pitchFamily="2" charset="-79"/>
            </a:endParaRPr>
          </a:p>
          <a:p>
            <a:pPr marL="0" indent="0">
              <a:buNone/>
            </a:pPr>
            <a:r>
              <a:rPr lang="he-IL" sz="2000" b="1" dirty="0" smtClean="0">
                <a:latin typeface="Guttman Yad-Brush" pitchFamily="2" charset="-79"/>
                <a:cs typeface="Guttman Yad-Brush" pitchFamily="2" charset="-79"/>
              </a:rPr>
              <a:t> </a:t>
            </a:r>
            <a:r>
              <a:rPr lang="he-IL" sz="2400" b="1" dirty="0" smtClean="0">
                <a:solidFill>
                  <a:srgbClr val="C00000"/>
                </a:solidFill>
                <a:latin typeface="Guttman Yad-Brush" pitchFamily="2" charset="-79"/>
              </a:rPr>
              <a:t>שימוש באמצעי בטיחות: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להשתמש במגיני </a:t>
            </a:r>
            <a:r>
              <a:rPr lang="he-IL" sz="2400" b="1" dirty="0">
                <a:latin typeface="Guttman Yad-Brush" pitchFamily="2" charset="-79"/>
              </a:rPr>
              <a:t>ברכיים ומרפקים</a:t>
            </a:r>
            <a:r>
              <a:rPr lang="he-IL" sz="2400" b="1" dirty="0" smtClean="0">
                <a:latin typeface="Guttman Yad-Brush" pitchFamily="2" charset="-79"/>
              </a:rPr>
              <a:t>,</a:t>
            </a:r>
          </a:p>
          <a:p>
            <a:pPr marL="0" indent="0">
              <a:buNone/>
            </a:pPr>
            <a:r>
              <a:rPr lang="he-IL" sz="2400" b="1" dirty="0" smtClean="0">
                <a:latin typeface="Guttman Yad-Brush" pitchFamily="2" charset="-79"/>
              </a:rPr>
              <a:t>     קסדה </a:t>
            </a:r>
            <a:r>
              <a:rPr lang="he-IL" sz="2400" b="1" dirty="0">
                <a:latin typeface="Guttman Yad-Brush" pitchFamily="2" charset="-79"/>
              </a:rPr>
              <a:t>לרכיבה וכו</a:t>
            </a:r>
            <a:r>
              <a:rPr lang="he-IL" sz="2400" b="1" dirty="0" smtClean="0">
                <a:latin typeface="Guttman Yad-Brush" pitchFamily="2" charset="-79"/>
              </a:rPr>
              <a:t>' במידת הצורך.</a:t>
            </a:r>
          </a:p>
          <a:p>
            <a:r>
              <a:rPr lang="he-IL" sz="2400" b="1" dirty="0">
                <a:latin typeface="Guttman Yad-Brush" pitchFamily="2" charset="-79"/>
              </a:rPr>
              <a:t>רצוי להימנע מחשיפה לשמש בשעות </a:t>
            </a:r>
            <a:endParaRPr lang="he-IL" sz="2400" b="1" dirty="0" smtClean="0">
              <a:latin typeface="Guttman Yad-Brush" pitchFamily="2" charset="-79"/>
            </a:endParaRPr>
          </a:p>
          <a:p>
            <a:pPr marL="0" indent="0">
              <a:buNone/>
            </a:pPr>
            <a:r>
              <a:rPr lang="he-IL" sz="2400" b="1" dirty="0" smtClean="0">
                <a:latin typeface="Guttman Yad-Brush" pitchFamily="2" charset="-79"/>
              </a:rPr>
              <a:t>     שהקרינה </a:t>
            </a:r>
            <a:r>
              <a:rPr lang="he-IL" sz="2400" b="1" dirty="0">
                <a:latin typeface="Guttman Yad-Brush" pitchFamily="2" charset="-79"/>
              </a:rPr>
              <a:t>היא מרבית, </a:t>
            </a:r>
            <a:r>
              <a:rPr lang="he-IL" sz="2400" b="1" dirty="0" smtClean="0">
                <a:latin typeface="Guttman Yad-Brush" pitchFamily="2" charset="-79"/>
              </a:rPr>
              <a:t>ולהקפיד </a:t>
            </a:r>
            <a:r>
              <a:rPr lang="he-IL" sz="2400" b="1" dirty="0">
                <a:latin typeface="Guttman Yad-Brush" pitchFamily="2" charset="-79"/>
              </a:rPr>
              <a:t>על הגנה </a:t>
            </a:r>
            <a:endParaRPr lang="he-IL" sz="2400" b="1" dirty="0" smtClean="0">
              <a:latin typeface="Guttman Yad-Brush" pitchFamily="2" charset="-79"/>
            </a:endParaRPr>
          </a:p>
          <a:p>
            <a:pPr marL="0" indent="0">
              <a:buNone/>
            </a:pPr>
            <a:r>
              <a:rPr lang="he-IL" sz="2400" b="1" dirty="0">
                <a:latin typeface="Guttman Yad-Brush" pitchFamily="2" charset="-79"/>
              </a:rPr>
              <a:t> </a:t>
            </a:r>
            <a:r>
              <a:rPr lang="he-IL" sz="2400" b="1" dirty="0" smtClean="0">
                <a:latin typeface="Guttman Yad-Brush" pitchFamily="2" charset="-79"/>
              </a:rPr>
              <a:t>    מפני השמש, על ידי מִריחת </a:t>
            </a:r>
            <a:r>
              <a:rPr lang="he-IL" sz="2400" b="1" dirty="0">
                <a:latin typeface="Guttman Yad-Brush" pitchFamily="2" charset="-79"/>
              </a:rPr>
              <a:t>קרם הגנה</a:t>
            </a:r>
            <a:r>
              <a:rPr lang="he-IL" sz="2400" b="1" dirty="0" smtClean="0">
                <a:latin typeface="Guttman Yad-Brush" pitchFamily="2" charset="-79"/>
              </a:rPr>
              <a:t>,</a:t>
            </a:r>
          </a:p>
          <a:p>
            <a:pPr marL="0" indent="0">
              <a:buNone/>
            </a:pPr>
            <a:r>
              <a:rPr lang="he-IL" sz="2400" b="1" dirty="0">
                <a:latin typeface="Guttman Yad-Brush" pitchFamily="2" charset="-79"/>
              </a:rPr>
              <a:t> </a:t>
            </a:r>
            <a:r>
              <a:rPr lang="he-IL" sz="2400" b="1" dirty="0" smtClean="0">
                <a:latin typeface="Guttman Yad-Brush" pitchFamily="2" charset="-79"/>
              </a:rPr>
              <a:t>    חִבישת </a:t>
            </a:r>
            <a:r>
              <a:rPr lang="he-IL" sz="2400" b="1" dirty="0">
                <a:latin typeface="Guttman Yad-Brush" pitchFamily="2" charset="-79"/>
              </a:rPr>
              <a:t>כובע </a:t>
            </a:r>
            <a:r>
              <a:rPr lang="he-IL" sz="2400" b="1" dirty="0" smtClean="0">
                <a:latin typeface="Guttman Yad-Brush" pitchFamily="2" charset="-79"/>
              </a:rPr>
              <a:t>ולבישת חולצה.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אם הנכם מתעמלים בערב, אל  תשכחו להשתמש במחזירי </a:t>
            </a:r>
            <a:r>
              <a:rPr lang="he-IL" sz="2400" b="1" dirty="0">
                <a:latin typeface="Guttman Yad-Brush" pitchFamily="2" charset="-79"/>
              </a:rPr>
              <a:t>אור</a:t>
            </a:r>
            <a:r>
              <a:rPr lang="he-IL" sz="2400" b="1" dirty="0" smtClean="0">
                <a:latin typeface="Guttman Yad-Brush" pitchFamily="2" charset="-79"/>
              </a:rPr>
              <a:t>.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יש להקפיד על  שתיה של מים </a:t>
            </a:r>
            <a:r>
              <a:rPr lang="he-IL" sz="2400" b="1" dirty="0">
                <a:latin typeface="Guttman Yad-Brush" pitchFamily="2" charset="-79"/>
              </a:rPr>
              <a:t>לפני הפעילות, במהלכה ואחריה.</a:t>
            </a:r>
            <a:br>
              <a:rPr lang="he-IL" sz="2400" b="1" dirty="0">
                <a:latin typeface="Guttman Yad-Brush" pitchFamily="2" charset="-79"/>
              </a:rPr>
            </a:br>
            <a:r>
              <a:rPr lang="he-IL" sz="2400" b="1" dirty="0">
                <a:latin typeface="Guttman Yad-Brush" pitchFamily="2" charset="-79"/>
              </a:rPr>
              <a:t/>
            </a:r>
            <a:br>
              <a:rPr lang="he-IL" sz="2400" b="1" dirty="0">
                <a:latin typeface="Guttman Yad-Brush" pitchFamily="2" charset="-79"/>
              </a:rPr>
            </a:br>
            <a:endParaRPr lang="he-IL" sz="2400" b="1" dirty="0">
              <a:latin typeface="Guttman Yad-Brush" pitchFamily="2" charset="-79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60848"/>
            <a:ext cx="244827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284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r"/>
            <a:r>
              <a:rPr lang="he-IL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פירמידת הפעילות לילדים ובני נוער</a:t>
            </a:r>
            <a:endParaRPr lang="he-IL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8136904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7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he-IL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e-IL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he-IL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לסיכום: יתרונות הפעילות  הגופנית    </a:t>
            </a:r>
            <a:r>
              <a:rPr lang="he-IL" sz="4000" b="1" dirty="0" smtClean="0">
                <a:solidFill>
                  <a:schemeClr val="accent2"/>
                </a:solidFill>
                <a:latin typeface="Guttman Yad-Brush" pitchFamily="2" charset="-79"/>
                <a:cs typeface="Guttman Yad-Brush" pitchFamily="2" charset="-79"/>
              </a:rPr>
              <a:t/>
            </a:r>
            <a:br>
              <a:rPr lang="he-IL" sz="4000" b="1" dirty="0" smtClean="0">
                <a:solidFill>
                  <a:schemeClr val="accent2"/>
                </a:solidFill>
                <a:latin typeface="Guttman Yad-Brush" pitchFamily="2" charset="-79"/>
                <a:cs typeface="Guttman Yad-Brush" pitchFamily="2" charset="-79"/>
              </a:rPr>
            </a:br>
            <a:r>
              <a:rPr lang="he-IL" sz="4000" b="1" dirty="0">
                <a:solidFill>
                  <a:schemeClr val="accent2"/>
                </a:solidFill>
                <a:latin typeface="Guttman Yad-Brush" pitchFamily="2" charset="-79"/>
                <a:cs typeface="Guttman Yad-Brush" pitchFamily="2" charset="-79"/>
              </a:rPr>
              <a:t> </a:t>
            </a:r>
            <a:r>
              <a:rPr lang="he-IL" sz="4000" b="1" dirty="0" smtClean="0">
                <a:solidFill>
                  <a:schemeClr val="accent2"/>
                </a:solidFill>
                <a:latin typeface="Guttman Yad-Brush" pitchFamily="2" charset="-79"/>
                <a:cs typeface="Guttman Yad-Brush" pitchFamily="2" charset="-79"/>
              </a:rPr>
              <a:t>        </a:t>
            </a:r>
            <a:r>
              <a:rPr lang="he-I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he-IL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endParaRPr lang="he-IL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שיפור הכושר הגופני</a:t>
            </a:r>
          </a:p>
          <a:p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חיזוק השרירים ושיפור גמישות המפרקים</a:t>
            </a:r>
          </a:p>
          <a:p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הפחתה במסת הגוף וסיוע בשמירה על מסה תקינה.</a:t>
            </a:r>
          </a:p>
          <a:p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מאפשרת </a:t>
            </a:r>
            <a:r>
              <a:rPr lang="he-IL" sz="2400" b="1" dirty="0">
                <a:latin typeface="Guttman Yad-Brush" pitchFamily="2" charset="-79"/>
                <a:ea typeface="Times New Roman (Hebrew)" pitchFamily="26" charset="0"/>
              </a:rPr>
              <a:t>תפקוד יעיל של הלב וכלי הדם. </a:t>
            </a:r>
            <a:endParaRPr lang="he-IL" sz="2400" b="1" dirty="0" smtClean="0">
              <a:latin typeface="Guttman Yad-Brush" pitchFamily="2" charset="-79"/>
              <a:ea typeface="Times New Roman (Hebrew)" pitchFamily="26" charset="0"/>
            </a:endParaRPr>
          </a:p>
          <a:p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מפחיתה </a:t>
            </a:r>
            <a:r>
              <a:rPr lang="he-IL" sz="2400" b="1" dirty="0">
                <a:latin typeface="Guttman Yad-Brush" pitchFamily="2" charset="-79"/>
                <a:ea typeface="Times New Roman (Hebrew)" pitchFamily="26" charset="0"/>
              </a:rPr>
              <a:t>את רמת השומנים בדם</a:t>
            </a: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.</a:t>
            </a:r>
          </a:p>
          <a:p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מחזקת </a:t>
            </a:r>
            <a:r>
              <a:rPr lang="he-IL" sz="2400" b="1" dirty="0">
                <a:latin typeface="Guttman Yad-Brush" pitchFamily="2" charset="-79"/>
                <a:ea typeface="Times New Roman (Hebrew)" pitchFamily="26" charset="0"/>
              </a:rPr>
              <a:t>את השלד והעצמות</a:t>
            </a: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.</a:t>
            </a:r>
          </a:p>
          <a:p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תורמת </a:t>
            </a:r>
            <a:r>
              <a:rPr lang="he-IL" sz="2400" b="1" dirty="0">
                <a:latin typeface="Guttman Yad-Brush" pitchFamily="2" charset="-79"/>
                <a:ea typeface="Times New Roman (Hebrew)" pitchFamily="26" charset="0"/>
              </a:rPr>
              <a:t>לשיפור ההרגשה</a:t>
            </a: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.</a:t>
            </a:r>
          </a:p>
          <a:p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מפגישה </a:t>
            </a:r>
            <a:r>
              <a:rPr lang="he-IL" sz="2400" b="1" dirty="0">
                <a:latin typeface="Guttman Yad-Brush" pitchFamily="2" charset="-79"/>
                <a:ea typeface="Times New Roman (Hebrew)" pitchFamily="26" charset="0"/>
              </a:rPr>
              <a:t>אותנו עם חברים </a:t>
            </a:r>
            <a:endParaRPr lang="he-IL" sz="2400" b="1" dirty="0" smtClean="0">
              <a:latin typeface="Guttman Yad-Brush" pitchFamily="2" charset="-79"/>
              <a:ea typeface="Times New Roman (Hebrew)" pitchFamily="26" charset="0"/>
            </a:endParaRPr>
          </a:p>
          <a:p>
            <a:pPr marL="0" indent="0">
              <a:buNone/>
            </a:pPr>
            <a:r>
              <a:rPr lang="he-IL" sz="2400" b="1" dirty="0" smtClean="0">
                <a:latin typeface="Guttman Yad-Brush" pitchFamily="2" charset="-79"/>
                <a:ea typeface="Times New Roman (Hebrew)" pitchFamily="26" charset="0"/>
              </a:rPr>
              <a:t>  חדשים</a:t>
            </a:r>
            <a:r>
              <a:rPr lang="he-I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Yad-Brush" pitchFamily="2" charset="-79"/>
                <a:ea typeface="Times New Roman (Hebrew)" pitchFamily="26" charset="0"/>
              </a:rPr>
              <a:t>.</a:t>
            </a:r>
            <a:endParaRPr lang="he-IL" sz="2400" b="1" dirty="0">
              <a:latin typeface="Guttman Yad-Brush" pitchFamily="2" charset="-79"/>
            </a:endParaRPr>
          </a:p>
        </p:txBody>
      </p:sp>
      <p:pic>
        <p:nvPicPr>
          <p:cNvPr id="11266" name="Picture 2" descr="https://photos-4.dropbox.com/t/0/AADFYth0pbM4Ff0ox8JJnFBamkzBoNXpCjN19GuaTKIMTw/12/11670533/jpeg/178x178/1/1383732000/0/2/shutterstock_15812137.jpg/M84Zh2XSXzJhgaJ52pY0ub5o88GRJW-lZKAkNkdPjx4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93096"/>
            <a:ext cx="324036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45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Autofit/>
          </a:bodyPr>
          <a:lstStyle/>
          <a:p>
            <a:pPr algn="r"/>
            <a:r>
              <a:rPr lang="he-IL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למה </a:t>
            </a:r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חשוב </a:t>
            </a:r>
            <a:r>
              <a:rPr lang="he-IL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לדבר על אורח </a:t>
            </a:r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חיים בריא?</a:t>
            </a:r>
            <a:endParaRPr lang="he-IL" sz="4000" dirty="0"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0" indent="0" eaLnBrk="0" hangingPunct="0">
              <a:buSzPct val="90000"/>
              <a:buNone/>
            </a:pPr>
            <a:r>
              <a:rPr lang="he-IL" sz="2600" b="1" dirty="0" smtClean="0">
                <a:latin typeface="Guttman Yad-Brush" pitchFamily="2" charset="-79"/>
              </a:rPr>
              <a:t>גורמי הסיכון למחלות </a:t>
            </a:r>
            <a:r>
              <a:rPr lang="he-IL" sz="2600" b="1" dirty="0">
                <a:latin typeface="Guttman Yad-Brush" pitchFamily="2" charset="-79"/>
              </a:rPr>
              <a:t>כרוניות </a:t>
            </a:r>
            <a:r>
              <a:rPr lang="he-IL" sz="2600" b="1" dirty="0" smtClean="0">
                <a:latin typeface="Guttman Yad-Brush" pitchFamily="2" charset="-79"/>
              </a:rPr>
              <a:t>רבות מתפתחים כבר </a:t>
            </a:r>
            <a:r>
              <a:rPr lang="he-IL" sz="2600" b="1" dirty="0">
                <a:latin typeface="Guttman Yad-Brush" pitchFamily="2" charset="-79"/>
              </a:rPr>
              <a:t>בגיל הצעיר, וזאת בגלל</a:t>
            </a:r>
            <a:r>
              <a:rPr lang="he-IL" sz="2600" b="1" dirty="0" smtClean="0">
                <a:latin typeface="Guttman Yad-Brush" pitchFamily="2" charset="-79"/>
              </a:rPr>
              <a:t>:</a:t>
            </a:r>
          </a:p>
          <a:p>
            <a:pPr marL="0" indent="0" eaLnBrk="0" hangingPunct="0">
              <a:buSzPct val="90000"/>
              <a:buNone/>
            </a:pPr>
            <a:endParaRPr lang="he-IL" sz="2600" b="1" dirty="0"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he-IL" sz="2600" b="1" dirty="0">
                <a:solidFill>
                  <a:srgbClr val="FF0000"/>
                </a:solidFill>
                <a:latin typeface="Guttman Yad-Brush" pitchFamily="2" charset="-79"/>
              </a:rPr>
              <a:t>כושר גופני ירוד</a:t>
            </a:r>
            <a:r>
              <a:rPr lang="he-IL" sz="2600" b="1" dirty="0" smtClean="0">
                <a:solidFill>
                  <a:srgbClr val="FF0000"/>
                </a:solidFill>
                <a:latin typeface="Guttman Yad-Brush" pitchFamily="2" charset="-79"/>
              </a:rPr>
              <a:t>,</a:t>
            </a:r>
          </a:p>
          <a:p>
            <a:pPr eaLnBrk="0" hangingPunct="0">
              <a:buSzPct val="90000"/>
              <a:buFont typeface="Symbol" pitchFamily="18" charset="2"/>
              <a:buChar char=""/>
            </a:pPr>
            <a:endParaRPr lang="he-IL" sz="2600" b="1" dirty="0">
              <a:solidFill>
                <a:srgbClr val="FF0000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he-IL" sz="2600" b="1" dirty="0">
                <a:latin typeface="Guttman Yad-Brush" pitchFamily="2" charset="-79"/>
              </a:rPr>
              <a:t>חוסר פעילות גופנית</a:t>
            </a:r>
            <a:r>
              <a:rPr lang="he-IL" sz="2600" b="1" dirty="0" smtClean="0">
                <a:latin typeface="Guttman Yad-Brush" pitchFamily="2" charset="-79"/>
              </a:rPr>
              <a:t>,</a:t>
            </a:r>
          </a:p>
          <a:p>
            <a:pPr eaLnBrk="0" hangingPunct="0">
              <a:buSzPct val="90000"/>
              <a:buFont typeface="Symbol" pitchFamily="18" charset="2"/>
              <a:buChar char=""/>
            </a:pPr>
            <a:endParaRPr lang="he-IL" sz="2600" b="1" dirty="0"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he-IL" sz="2600" b="1" dirty="0">
                <a:solidFill>
                  <a:srgbClr val="00FF00"/>
                </a:solidFill>
                <a:latin typeface="Guttman Yad-Brush" pitchFamily="2" charset="-79"/>
              </a:rPr>
              <a:t>תזונה לא נכונה</a:t>
            </a:r>
            <a:r>
              <a:rPr lang="he-IL" sz="2600" b="1" dirty="0" smtClean="0">
                <a:solidFill>
                  <a:srgbClr val="00FF00"/>
                </a:solidFill>
                <a:latin typeface="Guttman Yad-Brush" pitchFamily="2" charset="-79"/>
              </a:rPr>
              <a:t>,</a:t>
            </a:r>
          </a:p>
          <a:p>
            <a:pPr eaLnBrk="0" hangingPunct="0">
              <a:buSzPct val="90000"/>
              <a:buFont typeface="Symbol" pitchFamily="18" charset="2"/>
              <a:buChar char=""/>
            </a:pPr>
            <a:endParaRPr lang="he-IL" sz="2600" b="1" dirty="0" smtClean="0">
              <a:solidFill>
                <a:srgbClr val="00FF00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he-IL" sz="2600" b="1" dirty="0" smtClean="0">
                <a:solidFill>
                  <a:schemeClr val="accent1"/>
                </a:solidFill>
                <a:latin typeface="Guttman Yad-Brush" pitchFamily="2" charset="-79"/>
              </a:rPr>
              <a:t>עישון </a:t>
            </a:r>
            <a:r>
              <a:rPr lang="he-IL" sz="2600" b="1" dirty="0">
                <a:solidFill>
                  <a:schemeClr val="accent1"/>
                </a:solidFill>
                <a:latin typeface="Guttman Yad-Brush" pitchFamily="2" charset="-79"/>
              </a:rPr>
              <a:t>וצריכת אלכוהול</a:t>
            </a:r>
            <a:r>
              <a:rPr lang="he-IL" sz="2600" b="1" dirty="0" smtClean="0">
                <a:solidFill>
                  <a:schemeClr val="accent1"/>
                </a:solidFill>
                <a:latin typeface="Guttman Yad-Brush" pitchFamily="2" charset="-79"/>
              </a:rPr>
              <a:t>,</a:t>
            </a:r>
          </a:p>
          <a:p>
            <a:pPr eaLnBrk="0" hangingPunct="0">
              <a:buSzPct val="90000"/>
              <a:buFont typeface="Symbol" pitchFamily="18" charset="2"/>
              <a:buChar char=""/>
            </a:pPr>
            <a:endParaRPr lang="he-IL" sz="2600" b="1" dirty="0">
              <a:solidFill>
                <a:schemeClr val="accent1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he-IL" sz="2600" b="1" dirty="0">
                <a:solidFill>
                  <a:srgbClr val="FF9900"/>
                </a:solidFill>
                <a:latin typeface="Guttman Yad-Brush" pitchFamily="2" charset="-79"/>
              </a:rPr>
              <a:t>חשיפה לא בריאה לשמש</a:t>
            </a:r>
            <a:r>
              <a:rPr lang="he-IL" sz="2600" b="1" dirty="0" smtClean="0">
                <a:solidFill>
                  <a:srgbClr val="FF9900"/>
                </a:solidFill>
                <a:latin typeface="Guttman Yad-Brush" pitchFamily="2" charset="-79"/>
              </a:rPr>
              <a:t>,</a:t>
            </a:r>
          </a:p>
          <a:p>
            <a:pPr eaLnBrk="0" hangingPunct="0">
              <a:buSzPct val="90000"/>
              <a:buFont typeface="Symbol" pitchFamily="18" charset="2"/>
              <a:buChar char=""/>
            </a:pPr>
            <a:endParaRPr lang="he-IL" sz="2600" b="1" dirty="0">
              <a:solidFill>
                <a:srgbClr val="FF9900"/>
              </a:solidFill>
              <a:latin typeface="Guttman Yad-Brush" pitchFamily="2" charset="-79"/>
            </a:endParaRPr>
          </a:p>
          <a:p>
            <a:pPr eaLnBrk="0" hangingPunct="0">
              <a:buSzPct val="90000"/>
              <a:buFont typeface="Symbol" pitchFamily="18" charset="2"/>
              <a:buChar char=""/>
            </a:pPr>
            <a:r>
              <a:rPr lang="he-IL" sz="2600" b="1" dirty="0">
                <a:solidFill>
                  <a:srgbClr val="FF0000"/>
                </a:solidFill>
                <a:latin typeface="Guttman Yad-Brush" pitchFamily="2" charset="-79"/>
              </a:rPr>
              <a:t>ועוד, ועוד..</a:t>
            </a:r>
            <a:endParaRPr lang="en-US" sz="2600" b="1" dirty="0">
              <a:solidFill>
                <a:srgbClr val="FF0000"/>
              </a:solidFill>
            </a:endParaRPr>
          </a:p>
          <a:p>
            <a:pPr>
              <a:buFont typeface="Symbol" pitchFamily="18" charset="2"/>
              <a:buChar char=""/>
            </a:pPr>
            <a:endParaRPr lang="he-IL" dirty="0"/>
          </a:p>
        </p:txBody>
      </p:sp>
      <p:pic>
        <p:nvPicPr>
          <p:cNvPr id="5122" name="Picture 2" descr="https://photos-1.dropbox.com/t/0/AABjmh5OJLYtHdgAVb9wVp02MG86huVk3EHFMHhBjQfVpg/12/11670533/jpeg/178x178/1/1383732000/0/2/shutterstock_63330601.jpg/-kmGT5f3q6h_o8geSk-63ex7-SSJf0yzRyw5Mgakea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904"/>
            <a:ext cx="244827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7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היתרונות של הפעילות הגופנית לילדים ובני נוער: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64088" y="2924944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2518185" y="1687083"/>
            <a:ext cx="6114239" cy="569386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b="1" dirty="0" smtClean="0">
                <a:latin typeface="Guttman Yad-Brush" pitchFamily="2" charset="-79"/>
              </a:rPr>
              <a:t>לפעילות הגופנית יתרונות רבים. ילדים ובני נוער 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הפעילים גופנית מידי יום הינם בעלי:</a:t>
            </a:r>
          </a:p>
          <a:p>
            <a:endParaRPr lang="he-IL" sz="2400" b="1" dirty="0" smtClean="0">
              <a:latin typeface="Guttman Yad-Brush" pitchFamily="2" charset="-79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he-IL" sz="2400" b="1" kern="0" dirty="0">
                <a:solidFill>
                  <a:srgbClr val="0000FF"/>
                </a:solidFill>
                <a:latin typeface="Guttman Yad-Brush" pitchFamily="2" charset="-79"/>
              </a:rPr>
              <a:t>תחושת רעננות והרגשה בריאה.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he-IL" sz="2400" b="1" kern="0" dirty="0">
                <a:solidFill>
                  <a:srgbClr val="339966"/>
                </a:solidFill>
                <a:latin typeface="Guttman Yad-Brush" pitchFamily="2" charset="-79"/>
              </a:rPr>
              <a:t>ציונים טובים יותר</a:t>
            </a:r>
            <a:r>
              <a:rPr lang="he-IL" sz="2400" b="1" kern="0" dirty="0" smtClean="0">
                <a:solidFill>
                  <a:srgbClr val="339966"/>
                </a:solidFill>
                <a:latin typeface="Guttman Yad-Brush" pitchFamily="2" charset="-79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he-IL" sz="2400" b="1" kern="0" dirty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מצב רוח מרומם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he-IL" sz="2400" b="1" kern="0" dirty="0">
                <a:solidFill>
                  <a:srgbClr val="0070C0"/>
                </a:solidFill>
                <a:latin typeface="Guttman Yad-Brush" pitchFamily="2" charset="-79"/>
              </a:rPr>
              <a:t>תחושת בטחון עצמי גבוהה יותר.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he-IL" sz="2400" b="1" kern="0" dirty="0">
                <a:solidFill>
                  <a:srgbClr val="000000"/>
                </a:solidFill>
                <a:latin typeface="Guttman Yad-Brush" pitchFamily="2" charset="-79"/>
              </a:rPr>
              <a:t>הרכב גוף בריא יותר</a:t>
            </a:r>
            <a:r>
              <a:rPr lang="he-IL" sz="2400" b="1" kern="0" dirty="0" smtClean="0">
                <a:solidFill>
                  <a:srgbClr val="000000"/>
                </a:solidFill>
                <a:latin typeface="Guttman Yad-Brush" pitchFamily="2" charset="-79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he-IL" sz="2400" b="1" kern="0" dirty="0">
                <a:solidFill>
                  <a:srgbClr val="339966"/>
                </a:solidFill>
                <a:latin typeface="Guttman Yad-Brush" pitchFamily="2" charset="-79"/>
              </a:rPr>
              <a:t>סיכון מופחת להשמנה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he-IL" sz="2400" b="1" kern="0" dirty="0">
                <a:solidFill>
                  <a:schemeClr val="accent6">
                    <a:lumMod val="75000"/>
                  </a:schemeClr>
                </a:solidFill>
                <a:latin typeface="Guttman Yad-Brush" pitchFamily="2" charset="-79"/>
              </a:rPr>
              <a:t>עצמות חזקות יותר.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he-IL" sz="2400" b="1" kern="0" dirty="0">
                <a:solidFill>
                  <a:srgbClr val="000000"/>
                </a:solidFill>
                <a:latin typeface="Guttman Yad-Brush" pitchFamily="2" charset="-79"/>
              </a:rPr>
              <a:t>הפחתה בגורמי סיכון למחלות כרוניות רבות.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r>
              <a:rPr lang="he-IL" sz="2400" b="1" kern="0" dirty="0">
                <a:solidFill>
                  <a:srgbClr val="FF0000"/>
                </a:solidFill>
                <a:latin typeface="Guttman Yad-Brush" pitchFamily="2" charset="-79"/>
              </a:rPr>
              <a:t>הרגלים בריאים יותר בעתיד</a:t>
            </a:r>
            <a:r>
              <a:rPr lang="he-IL" sz="2800" b="1" kern="0" dirty="0">
                <a:solidFill>
                  <a:srgbClr val="FF0000"/>
                </a:solidFill>
                <a:latin typeface="Guttman Yad-Brush" pitchFamily="2" charset="-79"/>
              </a:rPr>
              <a:t>.</a:t>
            </a:r>
            <a:endParaRPr lang="en-US" sz="2800" b="1" kern="0" dirty="0">
              <a:solidFill>
                <a:srgbClr val="FF0000"/>
              </a:solidFill>
              <a:latin typeface="Narkisim" pitchFamily="34" charset="-79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endParaRPr lang="he-IL" sz="2400" b="1" kern="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0000"/>
              <a:buFontTx/>
              <a:buChar char="•"/>
              <a:defRPr/>
            </a:pPr>
            <a:endParaRPr lang="he-IL" sz="2400" b="1" kern="0" dirty="0">
              <a:solidFill>
                <a:srgbClr val="339966"/>
              </a:solidFill>
              <a:latin typeface="Guttman Yad-Brush" pitchFamily="2" charset="-79"/>
            </a:endParaRPr>
          </a:p>
          <a:p>
            <a:endParaRPr lang="he-IL" sz="2400" dirty="0"/>
          </a:p>
        </p:txBody>
      </p:sp>
      <p:pic>
        <p:nvPicPr>
          <p:cNvPr id="4098" name="Picture 2" descr="https://photos-2.dropbox.com/t/0/AAAvgImOZBtdVFRTNhQX6Pj9K7P2KexjSbO_ueqq1OIs0g/12/11670533/jpeg/178x178/1/1383732000/0/2/shutterstock_44536474.jpg/2hbaLu2KV9C4O7YLCvGNfg_n2NwdrJgIHDJUbRV-_Bc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83756"/>
            <a:ext cx="2126587" cy="226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87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he-IL" sz="4000" b="1" dirty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מרשם פעילות גופנית לבני נוער</a:t>
            </a:r>
            <a:endParaRPr lang="he-IL" sz="4000" dirty="0"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he-IL" sz="2800" b="1" dirty="0">
                <a:latin typeface="Guttman Yad-Brush" pitchFamily="2" charset="-79"/>
              </a:rPr>
              <a:t>לפעילות גופנית יש </a:t>
            </a:r>
            <a:r>
              <a:rPr lang="he-IL" sz="2800" b="1" dirty="0" smtClean="0">
                <a:latin typeface="Guttman Yad-Brush" pitchFamily="2" charset="-79"/>
              </a:rPr>
              <a:t>"</a:t>
            </a:r>
            <a:r>
              <a:rPr lang="he-IL" sz="2800" b="1" dirty="0">
                <a:latin typeface="Guttman Yad-Brush" pitchFamily="2" charset="-79"/>
              </a:rPr>
              <a:t>מרשם" בריאותי, </a:t>
            </a:r>
            <a:r>
              <a:rPr lang="he-IL" sz="2800" b="1" dirty="0" smtClean="0">
                <a:latin typeface="Guttman Yad-Brush" pitchFamily="2" charset="-79"/>
              </a:rPr>
              <a:t>הכולל: </a:t>
            </a:r>
          </a:p>
          <a:p>
            <a:pPr marL="0" indent="0">
              <a:buNone/>
              <a:defRPr/>
            </a:pPr>
            <a:r>
              <a:rPr lang="he-IL" sz="2800" b="1" dirty="0" smtClean="0">
                <a:latin typeface="Guttman Yad-Brush" pitchFamily="2" charset="-79"/>
              </a:rPr>
              <a:t>משך </a:t>
            </a:r>
            <a:r>
              <a:rPr lang="he-IL" sz="2800" b="1" dirty="0">
                <a:latin typeface="Guttman Yad-Brush" pitchFamily="2" charset="-79"/>
              </a:rPr>
              <a:t>הפעילות, סוג הפעילות, דרגת הקושי </a:t>
            </a:r>
            <a:r>
              <a:rPr lang="he-IL" sz="2800" b="1" dirty="0" smtClean="0">
                <a:latin typeface="Guttman Yad-Brush" pitchFamily="2" charset="-79"/>
              </a:rPr>
              <a:t>ותדירות</a:t>
            </a:r>
            <a:r>
              <a:rPr lang="he-IL" sz="2800" b="1" dirty="0">
                <a:latin typeface="Guttman Yad-Brush" pitchFamily="2" charset="-79"/>
              </a:rPr>
              <a:t>. </a:t>
            </a:r>
            <a:endParaRPr lang="he-IL" sz="2800" b="1" dirty="0" smtClean="0">
              <a:latin typeface="Guttman Yad-Brush" pitchFamily="2" charset="-79"/>
            </a:endParaRPr>
          </a:p>
          <a:p>
            <a:pPr marL="0" indent="0">
              <a:buNone/>
              <a:defRPr/>
            </a:pPr>
            <a:endParaRPr lang="he-IL" sz="2800" b="1" dirty="0">
              <a:latin typeface="Guttman Yad-Brush" pitchFamily="2" charset="-79"/>
            </a:endParaRPr>
          </a:p>
          <a:p>
            <a:pPr>
              <a:defRPr/>
            </a:pPr>
            <a:r>
              <a:rPr lang="he-IL" sz="2600" b="1" dirty="0">
                <a:solidFill>
                  <a:srgbClr val="FF0000"/>
                </a:solidFill>
                <a:latin typeface="Guttman Yad-Brush" pitchFamily="2" charset="-79"/>
              </a:rPr>
              <a:t>יש לצבור 60 דקות פ"ג אירובית בעוצמה בינונית ומעלה מדי </a:t>
            </a:r>
            <a:r>
              <a:rPr lang="he-IL" sz="2600" b="1" dirty="0" smtClean="0">
                <a:solidFill>
                  <a:srgbClr val="FF0000"/>
                </a:solidFill>
                <a:latin typeface="Guttman Yad-Brush" pitchFamily="2" charset="-79"/>
              </a:rPr>
              <a:t>יום.</a:t>
            </a:r>
            <a:endParaRPr lang="he-IL" sz="2600" b="1" dirty="0">
              <a:solidFill>
                <a:srgbClr val="FF0000"/>
              </a:solidFill>
              <a:latin typeface="Guttman Yad-Brush" pitchFamily="2" charset="-79"/>
            </a:endParaRPr>
          </a:p>
          <a:p>
            <a:pPr>
              <a:defRPr/>
            </a:pPr>
            <a:r>
              <a:rPr lang="he-IL" sz="2600" b="1" dirty="0">
                <a:latin typeface="Guttman Yad-Brush" pitchFamily="2" charset="-79"/>
              </a:rPr>
              <a:t>ניתן לצבור את הפעילות לאורך היממה, כולל בית </a:t>
            </a:r>
            <a:r>
              <a:rPr lang="he-IL" sz="2600" b="1" dirty="0" smtClean="0">
                <a:latin typeface="Guttman Yad-Brush" pitchFamily="2" charset="-79"/>
              </a:rPr>
              <a:t>הספר.</a:t>
            </a:r>
          </a:p>
          <a:p>
            <a:pPr>
              <a:defRPr/>
            </a:pPr>
            <a:endParaRPr lang="he-IL" sz="2600" b="1" dirty="0">
              <a:latin typeface="Guttman Yad-Brush" pitchFamily="2" charset="-79"/>
            </a:endParaRPr>
          </a:p>
          <a:p>
            <a:pPr>
              <a:defRPr/>
            </a:pPr>
            <a:r>
              <a:rPr lang="he-IL" sz="2600" b="1" dirty="0">
                <a:solidFill>
                  <a:srgbClr val="0000FF"/>
                </a:solidFill>
                <a:latin typeface="Guttman Yad-Brush" pitchFamily="2" charset="-79"/>
              </a:rPr>
              <a:t>3 פעמים בשבוע יש לשלב פעילות כוח, לשם חיזוק שרירים </a:t>
            </a:r>
            <a:r>
              <a:rPr lang="he-IL" sz="2600" b="1" dirty="0" smtClean="0">
                <a:solidFill>
                  <a:srgbClr val="0000FF"/>
                </a:solidFill>
                <a:latin typeface="Guttman Yad-Brush" pitchFamily="2" charset="-79"/>
              </a:rPr>
              <a:t>ועצם.</a:t>
            </a:r>
          </a:p>
          <a:p>
            <a:pPr>
              <a:defRPr/>
            </a:pPr>
            <a:endParaRPr lang="he-IL" sz="2600" b="1" dirty="0" smtClean="0">
              <a:solidFill>
                <a:srgbClr val="0000FF"/>
              </a:solidFill>
              <a:latin typeface="Guttman Yad-Brush" pitchFamily="2" charset="-79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he-IL" sz="2600" b="1" dirty="0" smtClean="0">
                <a:latin typeface="Guttman Yad-Brush" pitchFamily="2" charset="-79"/>
              </a:rPr>
              <a:t>מהו סוג הפעילות הרצוי?  מה </a:t>
            </a:r>
            <a:r>
              <a:rPr lang="he-IL" sz="2600" b="1" dirty="0">
                <a:latin typeface="Guttman Yad-Brush" pitchFamily="2" charset="-79"/>
              </a:rPr>
              <a:t>שאוהבים!</a:t>
            </a:r>
          </a:p>
        </p:txBody>
      </p:sp>
    </p:spTree>
    <p:extLst>
      <p:ext uri="{BB962C8B-B14F-4D97-AF65-F5344CB8AC3E}">
        <p14:creationId xmlns:p14="http://schemas.microsoft.com/office/powerpoint/2010/main" val="427104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מה זה אומר?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400" b="1" dirty="0" smtClean="0">
                <a:latin typeface="Guttman Yad-Brush" pitchFamily="2" charset="-79"/>
              </a:rPr>
              <a:t>לפחות 60 דקות בכל יום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בעיקר פעילות אירובית 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חשוב שתהיה מגוונת ומהנאה</a:t>
            </a:r>
            <a:endParaRPr lang="he-IL" sz="2400" b="1" dirty="0">
              <a:latin typeface="Guttman Yad-Brush" pitchFamily="2" charset="-79"/>
            </a:endParaRPr>
          </a:p>
        </p:txBody>
      </p:sp>
      <p:pic>
        <p:nvPicPr>
          <p:cNvPr id="1026" name="Picture 2" descr="https://photos-1.dropbox.com/t/0/AAAtwJs2dBDEcee3RINjB4AGT3LtzSxsxhHMQ9dqLbdk6w/12/11670533/jpeg/178x178/1/1383732000/0/2/shutterstock_53150773.jpg/akvn_rH-mGtbJy4o9X_BHeW7K_I6AfmVsQxugYbtc6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15063"/>
            <a:ext cx="511256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59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מהי פעילות אירובית?</a:t>
            </a:r>
            <a:endParaRPr lang="he-IL" sz="36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400" b="1" dirty="0" smtClean="0">
                <a:latin typeface="Guttman Yad-Brush" pitchFamily="2" charset="-79"/>
              </a:rPr>
              <a:t>זו פעילות הגורמת לגוף לנוע, ולהגביר את קצב פעילות הלב והנשימה.</a:t>
            </a:r>
          </a:p>
          <a:p>
            <a:pPr marL="0" indent="0">
              <a:buNone/>
            </a:pPr>
            <a:r>
              <a:rPr lang="he-IL" sz="2400" b="1" dirty="0" smtClean="0">
                <a:latin typeface="Guttman Yad-Brush" pitchFamily="2" charset="-79"/>
              </a:rPr>
              <a:t>ישנן שתי עוצמות של פעילות אירובית: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בעצימות נמוכה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בעצימות גבוהה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דוגמאות לסוגי פעילות אירובית:</a:t>
            </a:r>
          </a:p>
          <a:p>
            <a:pPr marL="0" indent="0">
              <a:buNone/>
            </a:pPr>
            <a:r>
              <a:rPr lang="he-IL" sz="2400" b="1" dirty="0" smtClean="0">
                <a:latin typeface="Guttman Yad-Brush" pitchFamily="2" charset="-79"/>
              </a:rPr>
              <a:t>    ריצה, שחיה, רכיבה על אופנים,</a:t>
            </a:r>
          </a:p>
          <a:p>
            <a:pPr marL="0" indent="0">
              <a:buNone/>
            </a:pPr>
            <a:r>
              <a:rPr lang="he-IL" sz="2400" b="1" dirty="0">
                <a:latin typeface="Guttman Yad-Brush" pitchFamily="2" charset="-79"/>
              </a:rPr>
              <a:t> </a:t>
            </a:r>
            <a:r>
              <a:rPr lang="he-IL" sz="2400" b="1" dirty="0" smtClean="0">
                <a:latin typeface="Guttman Yad-Brush" pitchFamily="2" charset="-79"/>
              </a:rPr>
              <a:t>   כדור עף, כדורגל, כדור סל </a:t>
            </a:r>
            <a:r>
              <a:rPr lang="he-IL" sz="2400" b="1" dirty="0" err="1" smtClean="0">
                <a:latin typeface="Guttman Yad-Brush" pitchFamily="2" charset="-79"/>
              </a:rPr>
              <a:t>וכו</a:t>
            </a:r>
            <a:r>
              <a:rPr lang="he-IL" sz="2400" b="1" dirty="0" smtClean="0">
                <a:latin typeface="Guttman Yad-Brush" pitchFamily="2" charset="-79"/>
              </a:rPr>
              <a:t>'.</a:t>
            </a:r>
          </a:p>
        </p:txBody>
      </p:sp>
      <p:pic>
        <p:nvPicPr>
          <p:cNvPr id="7170" name="Picture 2" descr="https://photos-6.dropbox.com/t/0/AABRQur3zSPkNcTs_8t4CXlULL3RUWXcRvFU_ryHCGk9zQ/12/11670533/jpeg/178x178/1/1383732000/0/2/shutterstock_114260203.jpg/XkcH_xZsnRlcyftN-ci4Vd3ca9Ca8q4jN3uAbo4LTU8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2199506" cy="2598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57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מהן הפעילויות המסייעות לחיזוק השרירים?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400" b="1" dirty="0" smtClean="0">
                <a:latin typeface="Guttman Yad-Brush" pitchFamily="2" charset="-79"/>
              </a:rPr>
              <a:t>אלו פעילויות הגורמות לשרירים מאמץ גדול יותר מהמאמץ היומיומי.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פעילויות אלו יכולות להיות מובנות או כחלק ממשחק לא מובנה כגון:</a:t>
            </a:r>
          </a:p>
          <a:p>
            <a:pPr>
              <a:buFont typeface="Wingdings" pitchFamily="2" charset="2"/>
              <a:buChar char="v"/>
            </a:pPr>
            <a:r>
              <a:rPr lang="he-IL" sz="2400" b="1" dirty="0">
                <a:latin typeface="Guttman Yad-Brush" pitchFamily="2" charset="-79"/>
              </a:rPr>
              <a:t> </a:t>
            </a:r>
            <a:r>
              <a:rPr lang="he-IL" sz="2400" b="1" dirty="0" smtClean="0">
                <a:latin typeface="Guttman Yad-Brush" pitchFamily="2" charset="-79"/>
              </a:rPr>
              <a:t>  טיפוס</a:t>
            </a:r>
          </a:p>
          <a:p>
            <a:pPr>
              <a:buFont typeface="Wingdings" pitchFamily="2" charset="2"/>
              <a:buChar char="v"/>
            </a:pPr>
            <a:r>
              <a:rPr lang="he-IL" sz="2400" b="1" dirty="0">
                <a:latin typeface="Guttman Yad-Brush" pitchFamily="2" charset="-79"/>
              </a:rPr>
              <a:t> </a:t>
            </a:r>
            <a:r>
              <a:rPr lang="he-IL" sz="2400" b="1" dirty="0" smtClean="0">
                <a:latin typeface="Guttman Yad-Brush" pitchFamily="2" charset="-79"/>
              </a:rPr>
              <a:t> שכיבות שמיכה</a:t>
            </a:r>
          </a:p>
          <a:p>
            <a:pPr>
              <a:buFont typeface="Wingdings" pitchFamily="2" charset="2"/>
              <a:buChar char="v"/>
            </a:pPr>
            <a:r>
              <a:rPr lang="he-IL" sz="2400" b="1" dirty="0">
                <a:latin typeface="Guttman Yad-Brush" pitchFamily="2" charset="-79"/>
              </a:rPr>
              <a:t> </a:t>
            </a:r>
            <a:r>
              <a:rPr lang="he-IL" sz="2400" b="1" dirty="0" smtClean="0">
                <a:latin typeface="Guttman Yad-Brush" pitchFamily="2" charset="-79"/>
              </a:rPr>
              <a:t> עליות מתח </a:t>
            </a:r>
          </a:p>
          <a:p>
            <a:pPr>
              <a:buFont typeface="Wingdings" pitchFamily="2" charset="2"/>
              <a:buChar char="v"/>
            </a:pPr>
            <a:r>
              <a:rPr lang="he-IL" sz="2400" b="1" dirty="0" smtClean="0">
                <a:latin typeface="Guttman Yad-Brush" pitchFamily="2" charset="-79"/>
              </a:rPr>
              <a:t>  הרמת משקלות</a:t>
            </a:r>
          </a:p>
          <a:p>
            <a:pPr>
              <a:buFont typeface="Wingdings" pitchFamily="2" charset="2"/>
              <a:buChar char="v"/>
            </a:pPr>
            <a:r>
              <a:rPr lang="he-IL" sz="2400" b="1" dirty="0" smtClean="0">
                <a:latin typeface="Guttman Yad-Brush" pitchFamily="2" charset="-79"/>
              </a:rPr>
              <a:t>  ריקוד</a:t>
            </a:r>
          </a:p>
          <a:p>
            <a:pPr>
              <a:buFont typeface="Wingdings" pitchFamily="2" charset="2"/>
              <a:buChar char="v"/>
            </a:pPr>
            <a:r>
              <a:rPr lang="he-IL" sz="2400" b="1" dirty="0" smtClean="0">
                <a:latin typeface="Guttman Yad-Brush" pitchFamily="2" charset="-79"/>
              </a:rPr>
              <a:t>  אומנויות לחימה</a:t>
            </a:r>
            <a:endParaRPr lang="he-IL" sz="2400" b="1" dirty="0">
              <a:latin typeface="Guttman Yad-Brush" pitchFamily="2" charset="-79"/>
            </a:endParaRPr>
          </a:p>
        </p:txBody>
      </p:sp>
      <p:pic>
        <p:nvPicPr>
          <p:cNvPr id="8194" name="Picture 2" descr="https://photos-6.dropbox.com/t/0/AACCOJn9JZSN32zG4D4S6CxVW0AXzvsTZRwvm1wiXHjyzw/12/11670533/jpeg/178x178/1/1383732000/0/2/shutterstock_135915839.jpg/Z65bBwwlvWIc8Lac2F3VK2rEYrIZ6f9BfcxHMXGMZr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73016"/>
            <a:ext cx="2487538" cy="23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60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אילו פעילויות מחזקות את השלד והעצמות? 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400" b="1" dirty="0" smtClean="0">
                <a:latin typeface="Guttman Yad-Brush" pitchFamily="2" charset="-79"/>
              </a:rPr>
              <a:t>פעילויות המפעילות עומס על העצמות ועל ידי כך תורמות לעליה במסת העצם.</a:t>
            </a:r>
          </a:p>
          <a:p>
            <a:pPr marL="0" indent="0">
              <a:buNone/>
            </a:pPr>
            <a:r>
              <a:rPr lang="he-IL" sz="2400" b="1" dirty="0">
                <a:latin typeface="Guttman Yad-Brush" pitchFamily="2" charset="-79"/>
              </a:rPr>
              <a:t> </a:t>
            </a:r>
            <a:r>
              <a:rPr lang="he-IL" sz="2400" b="1" dirty="0" smtClean="0">
                <a:latin typeface="Guttman Yad-Brush" pitchFamily="2" charset="-79"/>
              </a:rPr>
              <a:t>   לדוגמא – הליכה, ריצה, קפיצות, התעמלות עם מכשירים </a:t>
            </a:r>
            <a:r>
              <a:rPr lang="he-IL" sz="2400" b="1" dirty="0" err="1" smtClean="0">
                <a:latin typeface="Guttman Yad-Brush" pitchFamily="2" charset="-79"/>
              </a:rPr>
              <a:t>וכו</a:t>
            </a:r>
            <a:r>
              <a:rPr lang="he-IL" sz="2400" b="1" dirty="0" smtClean="0">
                <a:latin typeface="Guttman Yad-Brush" pitchFamily="2" charset="-79"/>
              </a:rPr>
              <a:t>'.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חיזוק העצם והשלד מתרחש בגיל הצעיר,</a:t>
            </a:r>
          </a:p>
          <a:p>
            <a:pPr marL="0" indent="0">
              <a:buNone/>
            </a:pPr>
            <a:r>
              <a:rPr lang="he-IL" sz="2400" b="1" dirty="0" smtClean="0">
                <a:latin typeface="Guttman Yad-Brush" pitchFamily="2" charset="-79"/>
              </a:rPr>
              <a:t>    חשוב לעסוק בפעולות אלו כבר בבית הספר היסודי.</a:t>
            </a:r>
          </a:p>
          <a:p>
            <a:endParaRPr lang="he-IL" sz="2400" b="1" dirty="0"/>
          </a:p>
        </p:txBody>
      </p:sp>
      <p:pic>
        <p:nvPicPr>
          <p:cNvPr id="9218" name="Picture 2" descr="https://photos-4.dropbox.com/t/0/AABNyNDC0CWDPLAwUb_wRz4kc5FFFDCdwzTjtqhIUtYpjg/12/11670533/jpeg/178x178/1/1383732000/0/2/shutterstock_39954079.jpg/KJDz56UnAR6YXawonLdsObJwD1WWHyIuMO4_1Bu8du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93096"/>
            <a:ext cx="223224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21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אילו פעילויות מתאימות לילדים?</a:t>
            </a:r>
            <a:b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</a:br>
            <a:r>
              <a:rPr lang="he-IL" sz="4000" b="1" dirty="0" smtClean="0">
                <a:solidFill>
                  <a:srgbClr val="C00000"/>
                </a:solidFill>
                <a:latin typeface="Guttman Yad-Brush" pitchFamily="2" charset="-79"/>
                <a:cs typeface="+mn-cs"/>
              </a:rPr>
              <a:t>ואילו למתבגרים?</a:t>
            </a:r>
            <a:endParaRPr lang="he-IL" sz="4000" b="1" dirty="0">
              <a:solidFill>
                <a:srgbClr val="C00000"/>
              </a:solidFill>
              <a:latin typeface="Guttman Yad-Brush" pitchFamily="2" charset="-79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400" b="1" dirty="0" smtClean="0">
                <a:latin typeface="Guttman Yad-Brush" pitchFamily="2" charset="-79"/>
              </a:rPr>
              <a:t>חשוב שהפעילות תהיה בטוחה, ותתאים לשלבי ההתפתחות של הילד / המתבגר.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ילדים מבצעים את הפעילות לרוב באמצעות משחק פעיל או בשעורי התעמלות בבית הספר או בחוגים.</a:t>
            </a:r>
          </a:p>
          <a:p>
            <a:r>
              <a:rPr lang="he-IL" sz="2400" b="1" dirty="0" smtClean="0">
                <a:latin typeface="Guttman Yad-Brush" pitchFamily="2" charset="-79"/>
              </a:rPr>
              <a:t>מתבגרים פועלים בצורה מובנת יותר כגון: פעילויות לבודדים או בקבוצה, שיעורי כושר או טיולים מתוכננים. הם יכולים להפעיל תוכנית מובנית להרמת משקלות</a:t>
            </a:r>
            <a:r>
              <a:rPr lang="he-IL" sz="2400" dirty="0" smtClean="0"/>
              <a:t>.</a:t>
            </a:r>
            <a:endParaRPr lang="he-IL" sz="2400" dirty="0"/>
          </a:p>
        </p:txBody>
      </p:sp>
      <p:pic>
        <p:nvPicPr>
          <p:cNvPr id="2050" name="Picture 2" descr="https://photos-6.dropbox.com/t/0/AAAxpNXHYoV4u6mxJRJPrGES_4TWEW_OjNjmDq1muMNnHg/12/11670533/jpeg/178x178/1/1383732000/0/2/shutterstock_80555341.jpg/6wGyaLWv1NHfxjbSAnCOO0bzdO7I8pcfyaHq0IsIyx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81941"/>
            <a:ext cx="2448272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photos-3.dropbox.com/t/0/AADrmJwkG93g3i5ptMqK2S-W7Xe5u6m7RQRkaJg7H2IlNQ/12/11670533/jpeg/178x178/1/1383732000/0/2/shutterstock_118018039.jpg/ujEMN5rYZizUb_7jjqj4KczpeG1oQ6miPDgrtjbbK7U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81941"/>
            <a:ext cx="2376264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1409</TotalTime>
  <Words>764</Words>
  <Application>Microsoft Office PowerPoint</Application>
  <PresentationFormat>‫הצגה על המסך (4:3)</PresentationFormat>
  <Paragraphs>132</Paragraphs>
  <Slides>15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ערכת נושא Office</vt:lpstr>
      <vt:lpstr>פעילות גופנית לילדים ובני נוער</vt:lpstr>
      <vt:lpstr>למה חשוב לדבר על אורח חיים בריא?</vt:lpstr>
      <vt:lpstr>היתרונות של הפעילות הגופנית לילדים ובני נוער:</vt:lpstr>
      <vt:lpstr>מרשם פעילות גופנית לבני נוער</vt:lpstr>
      <vt:lpstr>מה זה אומר?</vt:lpstr>
      <vt:lpstr>מהי פעילות אירובית?</vt:lpstr>
      <vt:lpstr>מהן הפעילויות המסייעות לחיזוק השרירים?</vt:lpstr>
      <vt:lpstr>אילו פעילויות מחזקות את השלד והעצמות? </vt:lpstr>
      <vt:lpstr>אילו פעילויות מתאימות לילדים? ואילו למתבגרים?</vt:lpstr>
      <vt:lpstr>אופי הפעילות הגופנית</vt:lpstr>
      <vt:lpstr>כיצד ניתן להגביר פעילות גופנית אצל ילדים ובני נוער?</vt:lpstr>
      <vt:lpstr>המשך:</vt:lpstr>
      <vt:lpstr>כיצד להתעמל בצורה בטוחה?</vt:lpstr>
      <vt:lpstr>פירמידת הפעילות לילדים ובני נוער</vt:lpstr>
      <vt:lpstr> לסיכום: יתרונות הפעילות  הגופנית              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פעילות גופנית לילדים ובני נוער</dc:title>
  <dc:creator>USER</dc:creator>
  <cp:lastModifiedBy>USER</cp:lastModifiedBy>
  <cp:revision>185</cp:revision>
  <dcterms:created xsi:type="dcterms:W3CDTF">2013-04-16T18:42:43Z</dcterms:created>
  <dcterms:modified xsi:type="dcterms:W3CDTF">2014-11-14T20:57:06Z</dcterms:modified>
</cp:coreProperties>
</file>