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3"/>
  </p:notesMasterIdLst>
  <p:sldIdLst>
    <p:sldId id="310" r:id="rId2"/>
    <p:sldId id="257" r:id="rId3"/>
    <p:sldId id="270" r:id="rId4"/>
    <p:sldId id="278" r:id="rId5"/>
    <p:sldId id="279" r:id="rId6"/>
    <p:sldId id="281" r:id="rId7"/>
    <p:sldId id="282" r:id="rId8"/>
    <p:sldId id="280" r:id="rId9"/>
    <p:sldId id="258" r:id="rId10"/>
    <p:sldId id="291" r:id="rId11"/>
    <p:sldId id="259" r:id="rId12"/>
    <p:sldId id="260" r:id="rId13"/>
    <p:sldId id="261" r:id="rId14"/>
    <p:sldId id="262" r:id="rId15"/>
    <p:sldId id="306" r:id="rId16"/>
    <p:sldId id="283" r:id="rId17"/>
    <p:sldId id="269" r:id="rId18"/>
    <p:sldId id="284" r:id="rId19"/>
    <p:sldId id="285" r:id="rId20"/>
    <p:sldId id="305" r:id="rId21"/>
    <p:sldId id="302" r:id="rId22"/>
    <p:sldId id="301" r:id="rId23"/>
    <p:sldId id="292" r:id="rId24"/>
    <p:sldId id="295" r:id="rId25"/>
    <p:sldId id="296" r:id="rId26"/>
    <p:sldId id="297" r:id="rId27"/>
    <p:sldId id="300" r:id="rId28"/>
    <p:sldId id="299" r:id="rId29"/>
    <p:sldId id="298" r:id="rId30"/>
    <p:sldId id="286" r:id="rId31"/>
    <p:sldId id="304" r:id="rId3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92" autoAdjust="0"/>
  </p:normalViewPr>
  <p:slideViewPr>
    <p:cSldViewPr>
      <p:cViewPr>
        <p:scale>
          <a:sx n="70" d="100"/>
          <a:sy n="70" d="100"/>
        </p:scale>
        <p:origin x="-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he-IL" sz="4400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כיצד מחולקת היממה </a:t>
            </a:r>
            <a:r>
              <a:rPr lang="he-IL" sz="4400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שלך</a:t>
            </a:r>
            <a:r>
              <a:rPr lang="he-IL" sz="4400" u="none" baseline="0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r>
              <a:rPr lang="he-IL" sz="3600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?</a:t>
            </a:r>
            <a:endParaRPr lang="he-IL" sz="3600" dirty="0" smtClean="0">
              <a:solidFill>
                <a:srgbClr val="C00000"/>
              </a:solidFill>
              <a:latin typeface="Guttman Yad-Brush" panose="02010401010101010101" pitchFamily="2" charset="-79"/>
              <a:cs typeface="+mn-cs"/>
            </a:endParaRPr>
          </a:p>
          <a:p>
            <a:pPr algn="r">
              <a:defRPr/>
            </a:pPr>
            <a:endParaRPr lang="he-IL" dirty="0" smtClean="0"/>
          </a:p>
          <a:p>
            <a:pPr algn="r">
              <a:defRPr/>
            </a:pPr>
            <a:endParaRPr lang="he-IL" dirty="0" smtClean="0"/>
          </a:p>
          <a:p>
            <a:pPr algn="r">
              <a:defRPr/>
            </a:pPr>
            <a:endParaRPr lang="he-IL" dirty="0"/>
          </a:p>
        </c:rich>
      </c:tx>
      <c:layout>
        <c:manualLayout>
          <c:xMode val="edge"/>
          <c:yMode val="edge"/>
          <c:x val="0.41391723213346082"/>
          <c:y val="3.9193176066856768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כיצד מחולקת היממה שלך?</c:v>
                </c:pt>
              </c:strCache>
            </c:strRef>
          </c:tx>
          <c:cat>
            <c:strRef>
              <c:f>גיליון1!$A$2:$A$3</c:f>
              <c:strCache>
                <c:ptCount val="2"/>
                <c:pt idx="0">
                  <c:v> שעת פעילות גופנית</c:v>
                </c:pt>
                <c:pt idx="1">
                  <c:v>שאר היממה...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1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1">
              <a:defRPr sz="2400" b="1">
                <a:latin typeface="Guttman Yad-Brush" panose="02010401010101010101" pitchFamily="2" charset="-79"/>
                <a:cs typeface="+mn-cs"/>
              </a:defRPr>
            </a:pPr>
            <a:endParaRPr lang="he-IL"/>
          </a:p>
        </c:txPr>
      </c:legendEntry>
      <c:legendEntry>
        <c:idx val="1"/>
        <c:txPr>
          <a:bodyPr/>
          <a:lstStyle/>
          <a:p>
            <a:pPr rtl="1">
              <a:defRPr sz="2400" b="1">
                <a:latin typeface="Guttman Yad-Brush" panose="02010401010101010101" pitchFamily="2" charset="-79"/>
                <a:cs typeface="+mn-cs"/>
              </a:defRPr>
            </a:pPr>
            <a:endParaRPr lang="he-IL"/>
          </a:p>
        </c:txPr>
      </c:legendEntry>
      <c:layout>
        <c:manualLayout>
          <c:xMode val="edge"/>
          <c:yMode val="edge"/>
          <c:x val="0.56616659269461134"/>
          <c:y val="0.17830950882000762"/>
          <c:w val="0.42999814688562393"/>
          <c:h val="0.19851899171696971"/>
        </c:manualLayout>
      </c:layout>
      <c:overlay val="0"/>
      <c:txPr>
        <a:bodyPr/>
        <a:lstStyle/>
        <a:p>
          <a:pPr rtl="1">
            <a:defRPr sz="2800" b="1">
              <a:latin typeface="Narkisim" panose="020E0502050101010101" pitchFamily="34" charset="-79"/>
              <a:cs typeface="Narkisim" panose="020E05020501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7D65CB-FF56-429D-AA7D-52A2874706C3}" type="datetimeFigureOut">
              <a:rPr lang="he-IL" smtClean="0"/>
              <a:t>י"ז/טבת/תשע"ה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47729E-67D9-40DB-86CD-CBDDE9A796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1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ED92D2-A434-45B3-9B7C-B54830C41924}" type="slidenum">
              <a:rPr lang="he-IL" altLang="he-IL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090D1F-9864-4970-91E9-919C44ED7E46}" type="slidenum">
              <a:rPr lang="he-IL" altLang="he-IL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E92A75-4392-4F15-BC5E-28B004A239C2}" type="slidenum">
              <a:rPr lang="he-IL" altLang="he-IL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8FE1EA-080A-48E0-8B88-FFC5906D20D5}" type="slidenum">
              <a:rPr lang="he-IL" altLang="he-IL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4AFE91-467F-4CB3-A1B7-830B08065893}" type="slidenum">
              <a:rPr lang="he-IL" altLang="he-IL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4A2575-98F9-438D-87FC-8199006FFAC1}" type="slidenum">
              <a:rPr lang="he-IL" altLang="he-IL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3C44EF-5BC7-4C32-8B6E-A949BA5E792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י"ז/טבת/תשע"ה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6231FD-8276-441D-8538-6CF5F8A4954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dropbox.com/sh/hpi1zym7l8j3fqz/IWsvDpBogR/shutterstock_13591583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dropbox.com/sh/hpi1zym7l8j3fqz/vyfEMRQ4Ad/shutterstock_4453647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diet-coacher.co.il/2012/09/blog-post_30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intime.co.i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7%D7%95%D7%91%D7%A5:MyPyramidFood.sv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pyramid.gov/" TargetMode="Externa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" y="-34702"/>
            <a:ext cx="2195289" cy="108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srgbClr val="FFFF00"/>
              </a:solidFill>
              <a:latin typeface="Arial Narrow" pitchFamily="34" charset="0"/>
              <a:cs typeface="Narkisim" pitchFamily="34" charset="-79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23850" y="1412875"/>
            <a:ext cx="85979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90000"/>
            </a:pPr>
            <a:r>
              <a:rPr lang="he-IL" sz="2400" b="1" dirty="0" smtClean="0">
                <a:latin typeface="Guttman Yad-Brush" panose="02010401010101010101" pitchFamily="2" charset="-79"/>
                <a:cs typeface="+mn-cs"/>
              </a:rPr>
              <a:t>כי אם תוכי יכול לקום מהרצפה ולשחק גולף וכדורסל, ואם כלב ים יכול לעשות כפיפות בטן,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90000"/>
            </a:pPr>
            <a:endParaRPr lang="he-IL" sz="2400" b="1" dirty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90000"/>
            </a:pPr>
            <a:r>
              <a:rPr lang="he-IL" sz="4000" b="1" dirty="0" smtClean="0">
                <a:solidFill>
                  <a:srgbClr val="0000FF"/>
                </a:solidFill>
                <a:latin typeface="Guttman Yad-Brush" panose="02010401010101010101" pitchFamily="2" charset="-79"/>
                <a:cs typeface="+mn-cs"/>
              </a:rPr>
              <a:t>גם אנחנו יכולים לשפר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90000"/>
            </a:pPr>
            <a:r>
              <a:rPr lang="he-IL" sz="4000" b="1" dirty="0" smtClean="0">
                <a:solidFill>
                  <a:srgbClr val="0000FF"/>
                </a:solidFill>
                <a:latin typeface="Guttman Yad-Brush" panose="02010401010101010101" pitchFamily="2" charset="-79"/>
                <a:cs typeface="+mn-cs"/>
              </a:rPr>
              <a:t>את הרגלי החיים שלנו</a:t>
            </a:r>
            <a:endParaRPr lang="en-US" sz="4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070" y="283295"/>
            <a:ext cx="8591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u="sng" dirty="0">
                <a:solidFill>
                  <a:srgbClr val="C00000"/>
                </a:solidFill>
                <a:latin typeface="Arial" panose="020B0604020202020204" pitchFamily="34" charset="0"/>
              </a:rPr>
              <a:t>למה אנחנו </a:t>
            </a:r>
            <a:r>
              <a:rPr 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כאן</a:t>
            </a:r>
            <a:r>
              <a:rPr lang="he-IL" sz="4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  <a:endParaRPr lang="he-IL" sz="4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852935"/>
            <a:ext cx="8229600" cy="720081"/>
          </a:xfrm>
        </p:spPr>
        <p:txBody>
          <a:bodyPr>
            <a:noAutofit/>
          </a:bodyPr>
          <a:lstStyle/>
          <a:p>
            <a:pPr algn="ctr" eaLnBrk="1" hangingPunct="1"/>
            <a:r>
              <a:rPr lang="he-IL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פעילות גופנית</a:t>
            </a:r>
            <a:endParaRPr lang="en-US" altLang="he-IL" sz="4400" b="1" u="sng" dirty="0" smtClean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14908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9" y="3933056"/>
            <a:ext cx="2273101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1463"/>
            <a:ext cx="2304256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.istockimg.com/static/images/zoom/magnifying-gla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-146050"/>
            <a:ext cx="4381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67" y="953832"/>
            <a:ext cx="2511825" cy="167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044"/>
            <a:ext cx="2555329" cy="170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22" y="3933056"/>
            <a:ext cx="243027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0"/>
            <a:ext cx="9144000" cy="1016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he-IL" alt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יתרונות </a:t>
            </a:r>
            <a:r>
              <a:rPr lang="he-IL" alt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פעילות גופנית לבני נוער</a:t>
            </a:r>
            <a:endParaRPr lang="en-US" altLang="he-IL" sz="44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981075"/>
            <a:ext cx="85686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he-IL" sz="2800" b="1" u="sng" kern="0" dirty="0" smtClean="0">
              <a:solidFill>
                <a:srgbClr val="FF0000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he-IL" sz="2800" b="1" kern="0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לפעילות </a:t>
            </a:r>
            <a:r>
              <a:rPr lang="he-IL" sz="2800" b="1" kern="0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גופנית סדירה ישנם יתרונות </a:t>
            </a:r>
            <a:r>
              <a:rPr lang="he-IL" sz="2800" b="1" kern="0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רבים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he-IL" sz="2800" b="1" u="sng" kern="0" dirty="0">
              <a:solidFill>
                <a:srgbClr val="FF0000"/>
              </a:solidFill>
              <a:latin typeface="Guttman Yad-Brush" pitchFamily="2" charset="-79"/>
              <a:cs typeface="Guttman Yad-Brush" pitchFamily="2" charset="-79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he-IL" sz="2400" b="1" u="sng" kern="0" dirty="0" smtClean="0">
                <a:latin typeface="Guttman Yad-Brush" pitchFamily="2" charset="-79"/>
                <a:cs typeface="+mn-cs"/>
              </a:rPr>
              <a:t>ילדים </a:t>
            </a:r>
            <a:r>
              <a:rPr lang="he-IL" sz="2400" b="1" u="sng" kern="0" dirty="0">
                <a:latin typeface="Guttman Yad-Brush" pitchFamily="2" charset="-79"/>
                <a:cs typeface="+mn-cs"/>
              </a:rPr>
              <a:t>אשר פעילים גופנית מדי יום, </a:t>
            </a:r>
            <a:r>
              <a:rPr lang="he-IL" sz="2400" b="1" u="sng" kern="0" dirty="0" smtClean="0">
                <a:latin typeface="Guttman Yad-Brush" pitchFamily="2" charset="-79"/>
                <a:cs typeface="+mn-cs"/>
              </a:rPr>
              <a:t>הינם בעלי</a:t>
            </a:r>
            <a:r>
              <a:rPr lang="he-IL" sz="2400" b="1" u="sng" kern="0" dirty="0">
                <a:latin typeface="Guttman Yad-Brush" pitchFamily="2" charset="-79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>
                <a:solidFill>
                  <a:srgbClr val="0000FF"/>
                </a:solidFill>
                <a:latin typeface="Guttman Yad-Brush" pitchFamily="2" charset="-79"/>
                <a:cs typeface="+mn-cs"/>
              </a:rPr>
              <a:t>תחושת רעננות והרגשה </a:t>
            </a:r>
            <a:r>
              <a:rPr lang="he-IL" sz="2800" b="1" kern="0" dirty="0" smtClean="0">
                <a:solidFill>
                  <a:srgbClr val="0000FF"/>
                </a:solidFill>
                <a:latin typeface="Guttman Yad-Brush" pitchFamily="2" charset="-79"/>
                <a:cs typeface="+mn-cs"/>
              </a:rPr>
              <a:t>בריאה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 smtClean="0">
                <a:solidFill>
                  <a:srgbClr val="339966"/>
                </a:solidFill>
                <a:latin typeface="Guttman Yad-Brush" pitchFamily="2" charset="-79"/>
                <a:cs typeface="+mn-cs"/>
              </a:rPr>
              <a:t>ציונים </a:t>
            </a:r>
            <a:r>
              <a:rPr lang="he-IL" sz="2800" b="1" kern="0" dirty="0">
                <a:solidFill>
                  <a:srgbClr val="339966"/>
                </a:solidFill>
                <a:latin typeface="Guttman Yad-Brush" pitchFamily="2" charset="-79"/>
                <a:cs typeface="+mn-cs"/>
              </a:rPr>
              <a:t>טובים </a:t>
            </a:r>
            <a:r>
              <a:rPr lang="he-IL" sz="2800" b="1" kern="0" dirty="0" smtClean="0">
                <a:solidFill>
                  <a:srgbClr val="339966"/>
                </a:solidFill>
                <a:latin typeface="Guttman Yad-Brush" pitchFamily="2" charset="-79"/>
                <a:cs typeface="+mn-cs"/>
              </a:rPr>
              <a:t>יותר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מצב </a:t>
            </a:r>
            <a:r>
              <a:rPr lang="he-IL" sz="2800" b="1" kern="0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רוח מרומם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>
                <a:solidFill>
                  <a:srgbClr val="0070C0"/>
                </a:solidFill>
                <a:latin typeface="Guttman Yad-Brush" pitchFamily="2" charset="-79"/>
                <a:cs typeface="+mn-cs"/>
              </a:rPr>
              <a:t>תחושת בטחון עצמי גבוהה </a:t>
            </a:r>
            <a:r>
              <a:rPr lang="he-IL" sz="2800" b="1" kern="0" dirty="0" smtClean="0">
                <a:solidFill>
                  <a:srgbClr val="0070C0"/>
                </a:solidFill>
                <a:latin typeface="Guttman Yad-Brush" pitchFamily="2" charset="-79"/>
                <a:cs typeface="+mn-cs"/>
              </a:rPr>
              <a:t>יותר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 smtClean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הרכב </a:t>
            </a:r>
            <a:r>
              <a:rPr lang="he-IL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גוף בריא </a:t>
            </a:r>
            <a:r>
              <a:rPr lang="he-IL" sz="2800" b="1" kern="0" dirty="0" smtClean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יותר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 smtClean="0">
                <a:solidFill>
                  <a:srgbClr val="339966"/>
                </a:solidFill>
                <a:latin typeface="Guttman Yad-Brush" pitchFamily="2" charset="-79"/>
                <a:cs typeface="+mn-cs"/>
              </a:rPr>
              <a:t>סיכון </a:t>
            </a:r>
            <a:r>
              <a:rPr lang="he-IL" sz="2800" b="1" kern="0" dirty="0">
                <a:solidFill>
                  <a:srgbClr val="339966"/>
                </a:solidFill>
                <a:latin typeface="Guttman Yad-Brush" pitchFamily="2" charset="-79"/>
                <a:cs typeface="+mn-cs"/>
              </a:rPr>
              <a:t>מופחת להשמנה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עצמות חזקות </a:t>
            </a:r>
            <a:r>
              <a:rPr lang="he-IL" sz="2800" b="1" kern="0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יותר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 smtClean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הפחתה </a:t>
            </a:r>
            <a:r>
              <a:rPr lang="he-IL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בגורמי סיכון למחלות כרוניות </a:t>
            </a:r>
            <a:r>
              <a:rPr lang="he-IL" sz="2800" b="1" kern="0" dirty="0" smtClean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רבות</a:t>
            </a:r>
            <a:endParaRPr lang="he-IL" sz="2800" b="1" kern="0" dirty="0">
              <a:solidFill>
                <a:srgbClr val="000000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he-IL" sz="2800" b="1" kern="0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הרגלים בריאים יותר </a:t>
            </a:r>
            <a:r>
              <a:rPr lang="he-IL" sz="2800" b="1" kern="0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בעתיד</a:t>
            </a:r>
            <a:endParaRPr lang="en-US" sz="3200" b="1" kern="0" dirty="0">
              <a:solidFill>
                <a:srgbClr val="FF0000"/>
              </a:solidFill>
              <a:latin typeface="Narkisim" pitchFamily="34" charset="-79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424167" cy="765175"/>
          </a:xfrm>
        </p:spPr>
        <p:txBody>
          <a:bodyPr>
            <a:normAutofit/>
          </a:bodyPr>
          <a:lstStyle/>
          <a:p>
            <a:pPr algn="r" eaLnBrk="1" hangingPunct="1"/>
            <a:r>
              <a:rPr lang="he-IL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מרשם פעילות גופנית לבני נוער</a:t>
            </a:r>
            <a:endParaRPr lang="en-US" altLang="he-IL" sz="4400" b="1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-124" y="1336824"/>
            <a:ext cx="8964612" cy="5116512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לפעילות גופנית יש ממש "מרשם" בריאותי, הכולל את משך הפעילות,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sz="2400" b="1" dirty="0" smtClean="0">
                <a:latin typeface="Guttman Yad-Brush" pitchFamily="2" charset="-79"/>
              </a:rPr>
              <a:t>   סוג הפעילות, דרגת הקושי והתדירות.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FF0000"/>
                </a:solidFill>
                <a:latin typeface="Guttman Yad-Brush" pitchFamily="2" charset="-79"/>
              </a:rPr>
              <a:t>יש לצבור 60 דקות פ"ג אירובית בעוצמה בינונית ומעלה מדי יום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ניתן לצבור את הפעילות לאורך היממה, כולל בית הספר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3 פעמים בשבוע יש לשלב פעילות כוח, לשם חיזוק שרירים ועצם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סוג הפעילות - מה שאוהבים </a:t>
            </a:r>
            <a:r>
              <a:rPr lang="he-IL" sz="2600" b="1" dirty="0" smtClean="0">
                <a:latin typeface="Guttman Yad-Brush" pitchFamily="2" charset="-79"/>
              </a:rPr>
              <a:t>!</a:t>
            </a:r>
            <a:endParaRPr lang="he-I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4" name="Picture 2" descr="https://photos-6.dropbox.com/t/0/AACCOJn9JZSN32zG4D4S6CxVW0AXzvsTZRwvm1wiXHjyzw/12/11670533/jpeg/178x178/1/1383732000/0/2/shutterstock_135915839.jpg/Z65bBwwlvWIc8Lac2F3VK2rEYrIZ6f9BfcxHMXGMZ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7436"/>
            <a:ext cx="2487538" cy="23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115888"/>
            <a:ext cx="8229600" cy="944562"/>
          </a:xfrm>
        </p:spPr>
        <p:txBody>
          <a:bodyPr rtlCol="1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36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אופי הפעילות הגופנית</a:t>
            </a:r>
            <a:endParaRPr lang="en-US" sz="3600" b="1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545"/>
            <a:ext cx="8653462" cy="5184775"/>
          </a:xfrm>
        </p:spPr>
        <p:txBody>
          <a:bodyPr rtlCol="1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אפשר לבצע פעילות מובנית (במסגרת), ואפשר גם לבצע פעילות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e-IL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   חופשית – הכל בריא!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6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9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דוגמאות לפעילות מ</a:t>
            </a:r>
            <a:r>
              <a:rPr lang="he-IL" sz="9600" b="1" u="sng" dirty="0" smtClean="0">
                <a:solidFill>
                  <a:srgbClr val="0000FF"/>
                </a:solidFill>
                <a:latin typeface="Guttman Yad-Brush" pitchFamily="2" charset="-79"/>
              </a:rPr>
              <a:t>ובנית </a:t>
            </a:r>
            <a:r>
              <a:rPr lang="he-IL" sz="9600" b="1" dirty="0" smtClean="0">
                <a:solidFill>
                  <a:srgbClr val="0000FF"/>
                </a:solidFill>
                <a:latin typeface="Guttman Yad-Brush" pitchFamily="2" charset="-79"/>
              </a:rPr>
              <a:t>- חוגים, חדר כושר, שיעורי חינוך גופני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e-IL" sz="9600" dirty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he-IL" sz="96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he-IL" sz="9600" b="1" dirty="0" smtClean="0">
                <a:solidFill>
                  <a:srgbClr val="0000FF"/>
                </a:solidFill>
                <a:latin typeface="Guttman Yad-Brush" pitchFamily="2" charset="-79"/>
              </a:rPr>
              <a:t> בבית הספר, היתרונות של פעילות מסוג זה: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e-IL" sz="9600" b="1" dirty="0" smtClean="0">
                <a:solidFill>
                  <a:srgbClr val="0000FF"/>
                </a:solidFill>
                <a:latin typeface="Guttman Yad-Brush" pitchFamily="2" charset="-79"/>
              </a:rPr>
              <a:t>	- החוגים מלמדים מיומנות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e-IL" sz="9600" b="1" dirty="0" smtClean="0">
                <a:solidFill>
                  <a:srgbClr val="0000FF"/>
                </a:solidFill>
                <a:latin typeface="Guttman Yad-Brush" pitchFamily="2" charset="-79"/>
              </a:rPr>
              <a:t>	- מגבירה סיכוי לפעילות בימים נוספים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e-IL" sz="9600" b="1" dirty="0" smtClean="0">
                <a:solidFill>
                  <a:srgbClr val="0000FF"/>
                </a:solidFill>
                <a:latin typeface="Guttman Yad-Brush" pitchFamily="2" charset="-79"/>
              </a:rPr>
              <a:t>	- מהווה מפגש חברתי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e-IL" sz="28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e-IL" sz="28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e-IL" sz="2800" dirty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e-IL" sz="28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e-IL" sz="28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9600" b="1" u="sng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דוגמאות לפעילות לא </a:t>
            </a:r>
            <a:r>
              <a:rPr lang="he-IL" sz="9600" b="1" u="sng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מובנית (חופשית</a:t>
            </a:r>
            <a:r>
              <a:rPr lang="he-IL" sz="9600" b="1" u="sng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)</a:t>
            </a:r>
            <a:r>
              <a:rPr lang="he-IL" sz="9600" b="1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 - </a:t>
            </a:r>
            <a:r>
              <a:rPr lang="he-IL" sz="9600" b="1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עלייה </a:t>
            </a:r>
            <a:r>
              <a:rPr lang="he-IL" sz="9600" b="1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במדרגות</a:t>
            </a:r>
            <a:r>
              <a:rPr lang="he-IL" sz="9600" b="1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, הליכה </a:t>
            </a:r>
            <a:endParaRPr lang="he-IL" sz="96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e-IL" sz="9600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 </a:t>
            </a:r>
            <a:r>
              <a:rPr lang="he-IL" sz="9600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  </a:t>
            </a:r>
            <a:r>
              <a:rPr lang="he-IL" sz="9600" b="1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לסופרמרקט, משחקי פנאי ונופש, רכיבה על אופניים לחבר– </a:t>
            </a:r>
            <a:r>
              <a:rPr lang="he-IL" sz="9600" b="1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הכל זה </a:t>
            </a:r>
            <a:endParaRPr lang="he-IL" sz="96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he-IL" sz="9600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 </a:t>
            </a:r>
            <a:r>
              <a:rPr lang="he-IL" sz="9600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  </a:t>
            </a:r>
            <a:r>
              <a:rPr lang="he-IL" sz="9600" b="1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</a:rPr>
              <a:t>פעילות!</a:t>
            </a:r>
            <a:endParaRPr lang="he-IL" sz="9600" b="1" dirty="0" smtClean="0">
              <a:solidFill>
                <a:schemeClr val="accent6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4" name="Picture 2" descr="https://photos-2.dropbox.com/t/0/AAAvgImOZBtdVFRTNhQX6Pj9K7P2KexjSbO_ueqq1OIs0g/12/11670533/jpeg/178x178/1/1383732000/0/2/shutterstock_44536474.jpg/2hbaLu2KV9C4O7YLCvGNfg_n2NwdrJgIHDJUbRV-_B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126587" cy="22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2554"/>
            <a:ext cx="8711952" cy="692150"/>
          </a:xfrm>
        </p:spPr>
        <p:txBody>
          <a:bodyPr>
            <a:noAutofit/>
          </a:bodyPr>
          <a:lstStyle/>
          <a:p>
            <a:pPr algn="r" eaLnBrk="1" hangingPunct="1"/>
            <a:r>
              <a:rPr lang="he-IL" altLang="he-IL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עצות מעשיות להגברת פעילות גופנית בילדים</a:t>
            </a:r>
            <a:endParaRPr lang="en-US" altLang="he-IL" sz="36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35558"/>
            <a:ext cx="8821738" cy="6165850"/>
          </a:xfrm>
          <a:extLst/>
        </p:spPr>
        <p:txBody>
          <a:bodyPr rtlCol="1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e-IL" sz="2400" b="1" u="sng" dirty="0" smtClean="0">
              <a:latin typeface="Guttman Yad-Brush" pitchFamily="2" charset="-79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e-IL" sz="2400" b="1" u="sng" dirty="0" smtClean="0">
                <a:latin typeface="Guttman Yad-Brush" pitchFamily="2" charset="-79"/>
              </a:rPr>
              <a:t>חשוב לזכור כי המרשם לפעילות הוא גם מרשם לבריאות</a:t>
            </a:r>
            <a:r>
              <a:rPr lang="he-IL" sz="2400" b="1" dirty="0" smtClean="0">
                <a:latin typeface="Guttman Yad-Brush" pitchFamily="2" charset="-79"/>
              </a:rPr>
              <a:t>:</a:t>
            </a:r>
            <a:endParaRPr lang="en-US" sz="2400" b="1" dirty="0" smtClean="0">
              <a:latin typeface="Guttman Yad-Brush" pitchFamily="2" charset="-79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sz="2400" b="1" dirty="0" smtClean="0">
                <a:solidFill>
                  <a:srgbClr val="FF0000"/>
                </a:solidFill>
                <a:latin typeface="Guttman Yad-Brush" pitchFamily="2" charset="-79"/>
              </a:rPr>
              <a:t>לצבור </a:t>
            </a:r>
            <a:r>
              <a:rPr lang="he-IL" sz="2400" b="1" dirty="0" smtClean="0">
                <a:solidFill>
                  <a:srgbClr val="FF0000"/>
                </a:solidFill>
                <a:latin typeface="Guttman Yad-Brush" pitchFamily="2" charset="-79"/>
              </a:rPr>
              <a:t>לפחות 60 דקות של פעילות אירובית בעצימות בינונית ומעלה מדי יום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יש לכלול פעילות גופנית מאומצת יותר, פעילות לבנית עצם ופעילות לפיתוח כוח, 3 פעמים בשבוע כל אחת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b="1" dirty="0" smtClean="0">
              <a:latin typeface="Guttman Yad-Brush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39604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Autofit/>
          </a:bodyPr>
          <a:lstStyle/>
          <a:p>
            <a:pPr algn="r" eaLnBrk="1" hangingPunct="1"/>
            <a:r>
              <a:rPr lang="he-IL" altLang="he-IL" sz="36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 עצות מעשיות להגברת פעילות גופנית בילדים</a:t>
            </a:r>
            <a:endParaRPr lang="en-US" altLang="he-IL" sz="3600" b="1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719534"/>
            <a:ext cx="8821738" cy="6165850"/>
          </a:xfrm>
          <a:extLst/>
        </p:spPr>
        <p:txBody>
          <a:bodyPr rtlCol="1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b="1" dirty="0" smtClean="0">
              <a:latin typeface="Guttman Yad-Brush" pitchFamily="2" charset="-79"/>
              <a:cs typeface="Guttman Yad-Brush" pitchFamily="2" charset="-79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400" b="1" u="sng" dirty="0" smtClean="0">
                <a:latin typeface="Guttman Yad-Brush" pitchFamily="2" charset="-79"/>
              </a:rPr>
              <a:t>עצות וטיפים</a:t>
            </a:r>
            <a:r>
              <a:rPr lang="he-IL" sz="2400" b="1" dirty="0" smtClean="0">
                <a:latin typeface="Guttman Yad-Brush" pitchFamily="2" charset="-79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b="1" u="sng" dirty="0" smtClean="0">
              <a:latin typeface="Guttman Yad-Brush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להגיע ו/או לחזור עצמאית מביה"ס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ברגל או באופניים (עם קסדה!..)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e-IL" sz="2400" b="1" dirty="0" smtClean="0">
              <a:latin typeface="Guttman Yad-Brush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לבצע פעילות גופנית בהפסקה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לנצל למשחקי כדור/פנאי ונופש, תופסת, מחבואים,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e-IL" sz="2400" b="1" dirty="0" smtClean="0">
                <a:latin typeface="Guttman Yad-Brush" pitchFamily="2" charset="-79"/>
              </a:rPr>
              <a:t>    משחקי רחוב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he-IL" sz="2400" b="1" dirty="0" smtClean="0">
              <a:latin typeface="Guttman Yad-Brush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להשתתף בשעורי חינוך גופני בביה"ס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להתנסות במגוון הפעילויות, לנצל את השיעור באופן מיטבי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e-IL" sz="2400" b="1" dirty="0" smtClean="0">
              <a:latin typeface="Guttman Yad-Brush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להשתתף בחוגי ספורט ונבחרות בי"ס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latin typeface="Guttman Yad-Brush" pitchFamily="2" charset="-79"/>
              </a:rPr>
              <a:t>מקנה מסגרת קבועה לפעילות, מפתח מיומנות, מפגש חברתי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e-IL" sz="2400" b="1" dirty="0" smtClean="0">
              <a:latin typeface="Guttman Yad-Brush" pitchFamily="2" charset="-79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400" b="1" dirty="0" smtClean="0">
                <a:latin typeface="Guttman Yad-Brush" pitchFamily="2" charset="-79"/>
              </a:rPr>
              <a:t>המשך..: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 smtClean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033587" cy="28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453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44562"/>
            <a:ext cx="9144000" cy="692150"/>
          </a:xfrm>
        </p:spPr>
        <p:txBody>
          <a:bodyPr>
            <a:noAutofit/>
          </a:bodyPr>
          <a:lstStyle/>
          <a:p>
            <a:pPr algn="r" eaLnBrk="1" hangingPunct="1"/>
            <a:r>
              <a:rPr lang="he-IL" altLang="he-IL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עצות </a:t>
            </a:r>
            <a:r>
              <a:rPr lang="he-IL" altLang="he-IL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מעשיות להגברת פעילות גופנית בילדים</a:t>
            </a:r>
            <a:endParaRPr lang="en-US" altLang="he-IL" sz="36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305147" y="764704"/>
            <a:ext cx="8659341" cy="5732463"/>
          </a:xfrm>
          <a:extLst/>
        </p:spPr>
        <p:txBody>
          <a:bodyPr rtlCol="1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b="1" u="sng" dirty="0" smtClean="0">
              <a:latin typeface="Guttman Yad-Brush" pitchFamily="2" charset="-79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400" b="1" dirty="0" smtClean="0">
                <a:latin typeface="Guttman Yad-Brush" pitchFamily="2" charset="-79"/>
              </a:rPr>
              <a:t>  </a:t>
            </a:r>
            <a:r>
              <a:rPr lang="he-IL" sz="2400" b="1" u="sng" dirty="0" smtClean="0">
                <a:latin typeface="Guttman Yad-Brush" pitchFamily="2" charset="-79"/>
              </a:rPr>
              <a:t>עצות וטיפים נוספים</a:t>
            </a:r>
            <a:r>
              <a:rPr lang="he-IL" sz="2400" b="1" u="sng" dirty="0" smtClean="0">
                <a:latin typeface="Guttman Yad-Brush" pitchFamily="2" charset="-79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1600" b="1" u="sng" dirty="0" smtClean="0">
              <a:latin typeface="Guttman Yad-Brush" pitchFamily="2" charset="-79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 להשתתף בחוגי ספורט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 לבצע פעילות עצמאית אחר הצהריים ככל </a:t>
            </a: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האפשר</a:t>
            </a:r>
            <a:endParaRPr lang="he-IL" sz="2400" b="1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sz="2400" b="1" dirty="0" smtClean="0">
                <a:latin typeface="Guttman Yad-Brush" pitchFamily="2" charset="-79"/>
              </a:rPr>
              <a:t>משחקי כדור, רכיבה על אופנים, הליכה, ריצה, או פעילות ספורטיבית, עם חבר או הורה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 להגביל את שעות הטלוויזיה/מחשב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sz="2400" b="1" dirty="0" smtClean="0">
                <a:latin typeface="Guttman Yad-Brush" pitchFamily="2" charset="-79"/>
              </a:rPr>
              <a:t>לצמצם זמן זה לשעתיים בלבד, ולוותר על רביצה סתמית מול הטלוויזיה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 צמצום נייחות – כל צעד הוא משמעותי!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sz="2400" b="1" dirty="0" smtClean="0">
                <a:latin typeface="Guttman Yad-Brush" pitchFamily="2" charset="-79"/>
              </a:rPr>
              <a:t>הליכה ברגל למטלות קרובות, עזרה בעבודות בית, שימוש</a:t>
            </a:r>
          </a:p>
          <a:p>
            <a:pPr marL="27432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e-IL" sz="2400" b="1" dirty="0" smtClean="0">
                <a:latin typeface="Guttman Yad-Brush" pitchFamily="2" charset="-79"/>
              </a:rPr>
              <a:t>   במדרגות במקום מעלית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itchFamily="2" charset="-79"/>
              </a:rPr>
              <a:t> משחקי מחשב פעילים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sz="2400" b="1" dirty="0" smtClean="0">
                <a:latin typeface="Guttman Yad-Brush" pitchFamily="2" charset="-79"/>
              </a:rPr>
              <a:t>לילדים וילדות עבורם לא נמצאת מסגרת פעילות ספורטיבית מספקת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34700"/>
              </p:ext>
            </p:extLst>
          </p:nvPr>
        </p:nvGraphicFramePr>
        <p:xfrm>
          <a:off x="107504" y="260648"/>
          <a:ext cx="874204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00" name="Picture 4" descr="C:\Users\galdu\AppData\Local\Microsoft\Windows\Temporary Internet Files\Content.IE5\0838VCAT\MC9003915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96" y="2960687"/>
            <a:ext cx="1210056" cy="10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galdu\AppData\Local\Microsoft\Windows\Temporary Internet Files\Content.IE5\W06QTQSI\MC9004343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31" y="2514600"/>
            <a:ext cx="9191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galdu\AppData\Local\Microsoft\Windows\Temporary Internet Files\Content.IE5\W06QTQSI\MC9004405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37" y="4785301"/>
            <a:ext cx="1318597" cy="12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galdu\AppData\Local\Microsoft\Windows\Temporary Internet Files\Content.IE5\D7PQPKBZ\MC9004346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44" y="3711817"/>
            <a:ext cx="656187" cy="9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58139">
            <a:off x="3062962" y="1106562"/>
            <a:ext cx="134167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u="none" dirty="0" smtClean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4%</a:t>
            </a:r>
            <a:endParaRPr lang="he-IL" sz="6600" u="none" dirty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985338">
            <a:off x="5481720" y="4787205"/>
            <a:ext cx="25514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7200" u="none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96%</a:t>
            </a:r>
            <a:endParaRPr lang="he-IL" sz="7200" u="none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050" name="Picture 2" descr="C:\Users\galdu\AppData\Local\Microsoft\Windows\Temporary Internet Files\Content.IE5\0838VCAT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03" y="4369899"/>
            <a:ext cx="1656184" cy="15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http://3.bp.blogspot.com/-IelTUWV1B9U/UGVO9_jFpgI/AAAAAAAABD0/J7MyLd-tt6I/s640/kids-activity-pyramid.jpg">
            <a:hlinkClick r:id="rId2" tgtFrame="_blank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"/>
          <a:stretch/>
        </p:blipFill>
        <p:spPr bwMode="auto">
          <a:xfrm>
            <a:off x="1475656" y="836713"/>
            <a:ext cx="6120680" cy="547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6372036"/>
            <a:ext cx="57334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התמונה באדיבות אתר </a:t>
            </a:r>
            <a:r>
              <a:rPr lang="en-US" u="sng" dirty="0">
                <a:hlinkClick r:id="rId4"/>
              </a:rPr>
              <a:t>www.printime.co.il</a:t>
            </a:r>
            <a:endParaRPr lang="en-US" dirty="0"/>
          </a:p>
          <a:p>
            <a:pPr algn="ctr"/>
            <a:endParaRPr lang="he-I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80528" y="144562"/>
            <a:ext cx="9144000" cy="692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he-IL" altLang="he-IL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פירמידת פעילות גופנית - ילדים</a:t>
            </a:r>
            <a:endParaRPr lang="en-US" altLang="he-IL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871544"/>
            <a:ext cx="2376264" cy="11172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33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he-IL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/>
            </a:r>
            <a:br>
              <a:rPr lang="en-US" altLang="he-IL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</a:br>
            <a:r>
              <a:rPr lang="he-IL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פעילות גופנית ותזונה נבונה </a:t>
            </a:r>
            <a:br>
              <a:rPr lang="he-IL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</a:br>
            <a:r>
              <a:rPr lang="he-IL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לבני נוער</a:t>
            </a:r>
            <a:endParaRPr lang="he-IL" sz="49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051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624736" cy="144016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90000"/>
              </a:lnSpc>
            </a:pPr>
            <a:endParaRPr lang="he-IL" altLang="he-IL" sz="64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he-IL" altLang="he-IL" sz="6400" b="1" dirty="0" smtClean="0">
                <a:solidFill>
                  <a:srgbClr val="C00000"/>
                </a:solidFill>
                <a:latin typeface="Guttman Yad-Brush" pitchFamily="2" charset="-79"/>
              </a:rPr>
              <a:t>ד"ר גל דובנוב-רז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e-IL" altLang="he-IL" sz="6400" b="1" dirty="0" smtClean="0">
                <a:solidFill>
                  <a:srgbClr val="C00000"/>
                </a:solidFill>
                <a:latin typeface="Guttman Yad-Brush" pitchFamily="2" charset="-79"/>
              </a:rPr>
              <a:t>מרפאת ספורט, תזונה ואורח חיים בריא,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e-IL" altLang="he-IL" sz="6400" b="1" dirty="0" smtClean="0">
                <a:solidFill>
                  <a:srgbClr val="C00000"/>
                </a:solidFill>
                <a:latin typeface="Guttman Yad-Brush" pitchFamily="2" charset="-79"/>
              </a:rPr>
              <a:t>בית החולים אדמונד ולילי ספרא לילדים,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e-IL" altLang="he-IL" sz="6400" b="1" dirty="0" smtClean="0">
                <a:solidFill>
                  <a:srgbClr val="C00000"/>
                </a:solidFill>
                <a:latin typeface="Guttman Yad-Brush" pitchFamily="2" charset="-79"/>
              </a:rPr>
              <a:t>תל השומר</a:t>
            </a:r>
          </a:p>
          <a:p>
            <a:pPr algn="ctr">
              <a:lnSpc>
                <a:spcPct val="90000"/>
              </a:lnSpc>
            </a:pPr>
            <a:endParaRPr lang="he-IL" altLang="he-IL" sz="9600" b="1" dirty="0" smtClean="0">
              <a:solidFill>
                <a:srgbClr val="0070C0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he-IL" altLang="he-IL" sz="2400" b="1" dirty="0" smtClean="0">
              <a:solidFill>
                <a:srgbClr val="C00000"/>
              </a:solidFill>
              <a:latin typeface="Guttman Yad-Brush" pitchFamily="2" charset="-79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6352"/>
            <a:ext cx="2789237" cy="139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My Documents\SHIKUM\תוכנית לילדים\SARALE H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732463"/>
            <a:ext cx="11160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9304"/>
            <a:ext cx="2327920" cy="139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4414" y="6391572"/>
            <a:ext cx="679241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2400" b="1" dirty="0">
                <a:solidFill>
                  <a:srgbClr val="0070C0"/>
                </a:solidFill>
              </a:rPr>
              <a:t>"</a:t>
            </a:r>
            <a:r>
              <a:rPr lang="he-IL" altLang="he-IL" sz="2400" b="1" dirty="0">
                <a:solidFill>
                  <a:srgbClr val="0070C0"/>
                </a:solidFill>
                <a:latin typeface="Guttman Yad-Brush" pitchFamily="2" charset="-79"/>
              </a:rPr>
              <a:t>הלב שלי</a:t>
            </a:r>
            <a:r>
              <a:rPr lang="he-IL" altLang="he-IL" sz="2400" b="1" dirty="0">
                <a:solidFill>
                  <a:srgbClr val="0070C0"/>
                </a:solidFill>
              </a:rPr>
              <a:t>" - תוכנית לקידום הבריאות של ילדי ישראל</a:t>
            </a:r>
            <a:r>
              <a:rPr lang="he-IL" altLang="he-IL" b="1" dirty="0"/>
              <a:t/>
            </a:r>
            <a:br>
              <a:rPr lang="he-IL" altLang="he-IL" b="1" dirty="0"/>
            </a:b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8296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he-IL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תזונה נבונה</a:t>
            </a:r>
            <a:endParaRPr lang="en-US" sz="4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2020976"/>
            <a:ext cx="3384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1"/>
            <a:ext cx="2759968" cy="21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he-IL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תזונה נבונה</a:t>
            </a:r>
            <a:endParaRPr lang="en-US" sz="4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פירמידת המזון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52" y="1634912"/>
            <a:ext cx="32976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commons/thumb/e/eb/MyPyramidFood.svg/250px-MyPyramidFood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4" y="1634912"/>
            <a:ext cx="3672408" cy="40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 rot="10800000" flipV="1">
            <a:off x="393192" y="5464908"/>
            <a:ext cx="3167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dirty="0">
                <a:solidFill>
                  <a:srgbClr val="555555"/>
                </a:solidFill>
                <a:latin typeface="Calibri"/>
                <a:ea typeface="Times New Roman"/>
                <a:cs typeface="Arial"/>
              </a:rPr>
              <a:t> </a:t>
            </a:r>
            <a:r>
              <a:rPr lang="en-US" sz="1200" u="sng" dirty="0">
                <a:solidFill>
                  <a:srgbClr val="5A3696"/>
                </a:solidFill>
                <a:latin typeface="Arial"/>
                <a:ea typeface="Times New Roman"/>
                <a:hlinkClick r:id="rId5"/>
              </a:rPr>
              <a:t>http://www.mypyramid.gov</a:t>
            </a:r>
            <a:r>
              <a:rPr lang="en-US" u="sng" dirty="0">
                <a:solidFill>
                  <a:srgbClr val="5A3696"/>
                </a:solidFill>
                <a:latin typeface="Arial"/>
                <a:ea typeface="Times New Roman"/>
                <a:hlinkClick r:id="rId5"/>
              </a:rPr>
              <a:t> </a:t>
            </a:r>
            <a:endParaRPr lang="en-US" u="sng" dirty="0" smtClean="0">
              <a:solidFill>
                <a:srgbClr val="5A3696"/>
              </a:solidFill>
              <a:latin typeface="Arial"/>
              <a:ea typeface="Times New Roman"/>
            </a:endParaRPr>
          </a:p>
          <a:p>
            <a:pPr algn="l"/>
            <a:r>
              <a:rPr lang="en-US" sz="1200" dirty="0" smtClean="0">
                <a:solidFill>
                  <a:srgbClr val="555555"/>
                </a:solidFill>
                <a:latin typeface="Arial"/>
                <a:ea typeface="Times New Roman"/>
              </a:rPr>
              <a:t>United </a:t>
            </a:r>
            <a:r>
              <a:rPr lang="en-US" sz="1200" dirty="0">
                <a:solidFill>
                  <a:srgbClr val="555555"/>
                </a:solidFill>
                <a:latin typeface="Arial"/>
                <a:ea typeface="Times New Roman"/>
              </a:rPr>
              <a:t>States Department of Agriculture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2285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07504" y="1196752"/>
            <a:ext cx="8568952" cy="14398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4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אבל קצת </a:t>
            </a:r>
            <a:r>
              <a:rPr lang="he-IL" altLang="he-IL" sz="4400" b="1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קשה </a:t>
            </a:r>
            <a:r>
              <a:rPr lang="he-IL" altLang="he-IL" sz="4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לערום </a:t>
            </a:r>
            <a:r>
              <a:rPr lang="he-IL" altLang="he-IL" sz="4400" b="1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את האוכל כפירמידה..</a:t>
            </a:r>
            <a:endParaRPr lang="en-US" altLang="he-IL" sz="4400" b="1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1485"/>
            <a:ext cx="3048000" cy="223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880320" cy="253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70672"/>
            <a:ext cx="6120680" cy="54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7271"/>
            <a:ext cx="82809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u="sng" dirty="0" smtClean="0">
                <a:solidFill>
                  <a:srgbClr val="C00000"/>
                </a:solidFill>
              </a:rPr>
              <a:t>היחסים הרצויים בין מרכיבי המזון</a:t>
            </a:r>
            <a:endParaRPr lang="he-IL" sz="4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372036"/>
            <a:ext cx="57334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התמונה באדיבות אתר </a:t>
            </a:r>
            <a:r>
              <a:rPr lang="en-US" u="sng" dirty="0"/>
              <a:t>www.funutrition.co.il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79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221163"/>
            <a:ext cx="8280400" cy="23749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מקור אנרגיה עיקרי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הרגשה ותפקוד תקינים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</a:rPr>
              <a:t>להעדיף דגנים מלאים – לחמים, פסטה, אורז </a:t>
            </a:r>
            <a:endParaRPr lang="en-US" altLang="he-IL" sz="2400" b="1" dirty="0" smtClean="0">
              <a:solidFill>
                <a:srgbClr val="FF0000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-180528" y="548680"/>
            <a:ext cx="9143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40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דגנים:</a:t>
            </a:r>
            <a:endParaRPr lang="en-US" sz="40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0" y="1534498"/>
            <a:ext cx="3379688" cy="22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048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13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3933825"/>
            <a:ext cx="8280400" cy="259238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עשירים בוויטמינים, מינרלים, סיבים תזונתיים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לפחות 3 ביום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גיוון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ירקות בכל ארוחה</a:t>
            </a:r>
            <a:endParaRPr lang="en-US" altLang="he-IL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-252536" y="332656"/>
            <a:ext cx="9143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+mn-cs"/>
              </a:rPr>
              <a:t> </a:t>
            </a:r>
            <a:r>
              <a:rPr lang="he-IL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ירקות</a:t>
            </a:r>
            <a:endParaRPr lang="en-US" sz="44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13316" name="Picture 4" descr="Vegetables in Wicker Basket Royalty Free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01" y="1373529"/>
            <a:ext cx="3619500" cy="24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4309"/>
            <a:ext cx="3312368" cy="24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3933825"/>
            <a:ext cx="8281988" cy="229076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עשירים בוויטמינים, במינרלים ובסיבים תזונתיים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FF0000"/>
                </a:solidFill>
                <a:latin typeface="Guttman Yad-Brush" panose="02010401010101010101" pitchFamily="2" charset="-79"/>
              </a:rPr>
              <a:t>לפחות 2 ביום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העדיפו פרי שלם ע"פ מיצי פירות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FF0000"/>
                </a:solidFill>
                <a:latin typeface="Guttman Yad-Brush" panose="02010401010101010101" pitchFamily="2" charset="-79"/>
              </a:rPr>
              <a:t>החטיפים של הטבע</a:t>
            </a:r>
            <a:endParaRPr lang="en-US" altLang="he-IL" sz="2400" dirty="0" smtClean="0">
              <a:solidFill>
                <a:srgbClr val="FF0000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835696" y="283295"/>
            <a:ext cx="7272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4400" b="1" dirty="0" smtClean="0">
                <a:solidFill>
                  <a:srgbClr val="FF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r>
              <a:rPr lang="he-IL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פירות</a:t>
            </a:r>
            <a:endParaRPr lang="en-US" sz="4400" b="1" u="sng" dirty="0">
              <a:solidFill>
                <a:srgbClr val="C00000"/>
              </a:solidFill>
              <a:latin typeface="Guttman Yad-Brush" panose="02010401010101010101" pitchFamily="2" charset="-79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480048" cy="240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5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467543" y="4077072"/>
            <a:ext cx="8281169" cy="286226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עוף, בקר, הודו, ביצים, דגים, קטניות – עשירים בחלבון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latin typeface="Guttman Yad-Brush" panose="02010401010101010101" pitchFamily="2" charset="-79"/>
              </a:rPr>
              <a:t>עשירים בברזל (בקר &gt; הודו &gt; עוף)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עשירים בוויטמינים ובמינרלים</a:t>
            </a:r>
            <a:endParaRPr lang="en-US" altLang="he-IL" sz="2400" b="1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FF0000"/>
                </a:solidFill>
                <a:latin typeface="Guttman Yad-Brush" panose="02010401010101010101" pitchFamily="2" charset="-79"/>
              </a:rPr>
              <a:t>העדיפו נתחים רזים</a:t>
            </a:r>
            <a:endParaRPr lang="en-US" altLang="he-IL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166688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36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r>
              <a:rPr lang="he-IL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מקורות </a:t>
            </a:r>
            <a:r>
              <a:rPr lang="he-IL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החלבון</a:t>
            </a:r>
            <a:endParaRPr lang="en-US" sz="4400" b="1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2052" name="Picture 4" descr="D:\My Documents\אמא\מניעת מחלות לב אצל ילדים\תוכנית הלב שלי\תוכנית הלב שלי 2014\תמונות למצגות\shutterstock_52315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5198"/>
            <a:ext cx="3096344" cy="22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8214"/>
            <a:ext cx="3336032" cy="23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9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4005263"/>
            <a:ext cx="8280920" cy="25908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עשירים בחלבון איכותי, בסידן, בוויטמינים ובמינרלים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לפחות 3 ביום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מומלץ דלי שומן (&lt;5%)</a:t>
            </a:r>
            <a:endParaRPr lang="en-US" altLang="he-IL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260648"/>
            <a:ext cx="89644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4400" b="1" u="sng" dirty="0">
                <a:solidFill>
                  <a:srgbClr val="C00000"/>
                </a:solidFill>
                <a:latin typeface="Arial" panose="020B0604020202020204" pitchFamily="34" charset="0"/>
              </a:rPr>
              <a:t>מוצרי חלב</a:t>
            </a:r>
            <a:endParaRPr lang="en-US" sz="4400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25699"/>
            <a:ext cx="4104456" cy="240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5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4005659"/>
            <a:ext cx="7848872" cy="2879725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מקור אנרגיה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חומר מוצא להורמונים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anose="02010401010101010101" pitchFamily="2" charset="-79"/>
              </a:rPr>
              <a:t>עד 30% מסך הקלוריות</a:t>
            </a:r>
            <a:endParaRPr lang="he-IL" altLang="he-IL" sz="2400" b="1" dirty="0" smtClean="0">
              <a:solidFill>
                <a:srgbClr val="FF0000"/>
              </a:solidFill>
              <a:latin typeface="Guttman Yad-Brush" panose="02010401010101010101" pitchFamily="2" charset="-79"/>
            </a:endParaRP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solidFill>
                  <a:srgbClr val="FF0000"/>
                </a:solidFill>
                <a:latin typeface="Guttman Yad-Brush" panose="02010401010101010101" pitchFamily="2" charset="-79"/>
              </a:rPr>
              <a:t>לצמצם ככל האפשר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he-IL" altLang="he-IL" sz="2400" b="1" u="sng" dirty="0" smtClean="0">
                <a:latin typeface="Guttman Yad-Brush" panose="02010401010101010101" pitchFamily="2" charset="-79"/>
              </a:rPr>
              <a:t>עדיף שמן קנולה, שמן זית</a:t>
            </a:r>
            <a:endParaRPr lang="en-US" altLang="he-IL" sz="2400" b="1" u="sng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283295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שומנים </a:t>
            </a:r>
            <a:r>
              <a:rPr lang="he-IL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ושמנים</a:t>
            </a:r>
            <a:endParaRPr lang="en-US" sz="44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76" y="1196752"/>
            <a:ext cx="2791247" cy="261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4960" cy="11430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4400" b="1" i="0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למה אנחנו כאן?</a:t>
            </a:r>
            <a:endParaRPr lang="en-US" sz="4400" b="1" i="0" u="sng" dirty="0" smtClean="0">
              <a:solidFill>
                <a:srgbClr val="C00000"/>
              </a:solidFill>
              <a:cs typeface="+mn-cs"/>
            </a:endParaRPr>
          </a:p>
        </p:txBody>
      </p:sp>
      <p:sp useBgFill="1"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407805"/>
            <a:ext cx="8423721" cy="496855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uttman Yad-Brush" panose="02010401010101010101" pitchFamily="2" charset="-79"/>
              </a:rPr>
              <a:t>כי יש לנו רק לב אחד</a:t>
            </a: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e-IL" altLang="he-IL" sz="2400" b="1" kern="0" dirty="0" smtClean="0">
                <a:latin typeface="Guttman Yad-Brush" panose="02010401010101010101" pitchFamily="2" charset="-79"/>
              </a:rPr>
              <a:t>והלב הוא חשוב..</a:t>
            </a: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he-IL" altLang="he-IL" sz="2400" b="1" kern="0" dirty="0" smtClean="0">
              <a:latin typeface="Guttman Yad-Brush" panose="02010401010101010101" pitchFamily="2" charset="-79"/>
            </a:endParaRP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uttman Yad-Brush" panose="02010401010101010101" pitchFamily="2" charset="-79"/>
              </a:rPr>
              <a:t>הלב אחראי על אספקת דם הנושא חמצן וחומרי מזון לכל מערכות הגוף.</a:t>
            </a: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uttman Yad-Brush" panose="02010401010101010101" pitchFamily="2" charset="-79"/>
              </a:rPr>
              <a:t>שריר הלב מתכווץ ונרפה ללא הפסקה. בכל פעימת לב השריר מתכווץ ודוחף את הדם בכלי הדם.</a:t>
            </a:r>
            <a:b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uttman Yad-Brush" panose="02010401010101010101" pitchFamily="2" charset="-79"/>
              </a:rPr>
            </a:b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uttman Yad-Brush" panose="02010401010101010101" pitchFamily="2" charset="-79"/>
              </a:rPr>
              <a:t>פעולת הלב דומה למשאבת מים הדוחפת את המים לתוך צינורות.</a:t>
            </a: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uttman Yad-Brush" panose="02010401010101010101" pitchFamily="2" charset="-79"/>
              </a:rPr>
              <a:t>כלי הדם הכליליים מספקים דם וחמצן לשריר הלב.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he-IL" altLang="he-IL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4" name="bac78a65-6f7a-4607-8762-fe01d4ebdc8f" descr="43508D83-8F77-45A2-A854-83207ECA14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564259" cy="16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44562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4400" b="1" i="0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סיכום – אורח חיים בריא לנוער</a:t>
            </a:r>
            <a:endParaRPr lang="en-US" sz="4400" b="1" i="0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22650" y="908720"/>
            <a:ext cx="9048750" cy="566102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endParaRPr lang="he-IL" sz="2400" b="1" dirty="0" smtClean="0">
              <a:solidFill>
                <a:srgbClr val="FF0000"/>
              </a:solidFill>
              <a:latin typeface="Guttman Yad-Brush" panose="02010401010101010101" pitchFamily="2" charset="-79"/>
              <a:ea typeface="Times New Roman" pitchFamily="18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ארוחת </a:t>
            </a: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בוקר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!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דגני בוקר עם חלב, כריך, חטיף בריאות וכדומה.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הגעה לבי"ס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וחזרה ממנו - ברגל או באופניים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ארוחת עשר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  ממרחים בריאים, פרי וירק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פעילות בבי"ס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שעורי </a:t>
            </a:r>
            <a:r>
              <a:rPr lang="he-IL" sz="2400" b="1" dirty="0" err="1" smtClean="0">
                <a:latin typeface="Guttman Yad-Brush" panose="02010401010101010101" pitchFamily="2" charset="-79"/>
                <a:ea typeface="Times New Roman" pitchFamily="18" charset="0"/>
              </a:rPr>
              <a:t>חנ"ג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, הפסקות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ארוחת הצהריים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-'ירקות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בכל ארוחה', בשר עתיר ברזל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לשתות רק </a:t>
            </a: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מים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על פני היממה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פעילות גופנית אחה"צ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עד 2 שעות מסך; חוגים, פעילות ספונטנית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נשנושים אחה"צ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פירות, מעדני חלב, חטיפי בריאות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ארוחת ערב "ישראלית"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 כולל ירקות, מוצרי חלב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לוותר על </a:t>
            </a: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אכילה בלילה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אחרי ארוחת הערב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rgbClr val="FF0000"/>
                </a:solidFill>
                <a:latin typeface="Guttman Yad-Brush" panose="02010401010101010101" pitchFamily="2" charset="-79"/>
                <a:ea typeface="Times New Roman" pitchFamily="18" charset="0"/>
              </a:rPr>
              <a:t>שינה </a:t>
            </a:r>
            <a:r>
              <a:rPr lang="he-IL" sz="2400" b="1" dirty="0" smtClean="0">
                <a:latin typeface="Guttman Yad-Brush" panose="02010401010101010101" pitchFamily="2" charset="-79"/>
                <a:ea typeface="Times New Roman" pitchFamily="18" charset="0"/>
              </a:rPr>
              <a:t>- 9 שעות לבני נוער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7" y="4472012"/>
            <a:ext cx="1558490" cy="19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54813"/>
            <a:ext cx="1835249" cy="16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38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13362"/>
            <a:ext cx="3912096" cy="41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26" y="269639"/>
            <a:ext cx="2789237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5" y="5784105"/>
            <a:ext cx="11160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40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4400" b="1" i="0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למה אנחנו כאן?</a:t>
            </a:r>
            <a:endParaRPr lang="en-US" sz="4400" b="1" i="0" u="sng" dirty="0" smtClean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72816"/>
            <a:ext cx="8913813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4153" y="1372706"/>
            <a:ext cx="93526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C00000"/>
                </a:solidFill>
              </a:rPr>
              <a:t>לפניכם תרשים של הלב וכלי הדם עם מקראה של שמות החלקים השונים</a:t>
            </a:r>
            <a:endParaRPr lang="he-I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למה אנחנו כאן?</a:t>
            </a:r>
            <a:endParaRPr lang="en-US" sz="4400" b="1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4018" y="1268760"/>
            <a:ext cx="86397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כלי הדם הכליליים עלולים להיסתם</a:t>
            </a: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e-IL" altLang="he-IL" sz="2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הסיבה העיקרית לסתימה שכזו היא </a:t>
            </a:r>
            <a:r>
              <a:rPr lang="he-IL" altLang="he-IL" sz="2800" b="1" u="sng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טרשת העורקים</a:t>
            </a:r>
            <a:r>
              <a:rPr lang="he-IL" altLang="he-IL" sz="2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בו שומן שוקע בתוך כלי הדם – גם של הלב</a:t>
            </a:r>
          </a:p>
          <a:p>
            <a:pPr marR="0" lvl="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אם נסתם כלי דם כלילי של הלב, חלק של הלב לא מקבל אספקת דם, מזון וחמצן; תאי הלב באזור זה לא יכולים לתפקד עוד</a:t>
            </a: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he-IL" altLang="he-IL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he-IL" altLang="he-IL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6" name="Picture 7" descr="SCSO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35" y="3549352"/>
            <a:ext cx="240918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THPL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9352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5496" y="20083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he-IL" sz="40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גורמי </a:t>
            </a:r>
            <a:r>
              <a:rPr kumimoji="0" lang="he-IL" sz="40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סיכון לטרשת העורקים</a:t>
            </a:r>
            <a:r>
              <a:rPr kumimoji="0" lang="he-IL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423113" y="5450739"/>
            <a:ext cx="2627553" cy="120032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he-I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rPr>
              <a:t>חוסר פעילות גופנית</a:t>
            </a:r>
            <a:endParaRPr lang="he-IL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ttman Yad-Brush" panose="02010401010101010101" pitchFamily="2" charset="-79"/>
              <a:cs typeface="+mn-cs"/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5238522" y="5696960"/>
            <a:ext cx="3647400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he-I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rPr>
              <a:t>תזונה לקויה</a:t>
            </a:r>
            <a:endParaRPr lang="he-I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ttman Yad-Brush" panose="02010401010101010101" pitchFamily="2" charset="-79"/>
              <a:cs typeface="+mn-cs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45250" y="3960818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endParaRPr lang="he-IL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grpSp>
        <p:nvGrpSpPr>
          <p:cNvPr id="15376" name="Group 154"/>
          <p:cNvGrpSpPr>
            <a:grpSpLocks/>
          </p:cNvGrpSpPr>
          <p:nvPr/>
        </p:nvGrpSpPr>
        <p:grpSpPr bwMode="auto">
          <a:xfrm>
            <a:off x="378663" y="1245393"/>
            <a:ext cx="8504238" cy="2867025"/>
            <a:chOff x="164" y="1438"/>
            <a:chExt cx="5357" cy="1806"/>
          </a:xfrm>
        </p:grpSpPr>
        <p:sp>
          <p:nvSpPr>
            <p:cNvPr id="34971" name="Text Box 155"/>
            <p:cNvSpPr txBox="1">
              <a:spLocks noChangeArrowheads="1"/>
            </p:cNvSpPr>
            <p:nvPr/>
          </p:nvSpPr>
          <p:spPr bwMode="auto">
            <a:xfrm>
              <a:off x="164" y="1438"/>
              <a:ext cx="1632" cy="29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he-IL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שומנים בדם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  <p:sp>
          <p:nvSpPr>
            <p:cNvPr id="34972" name="Text Box 156"/>
            <p:cNvSpPr txBox="1">
              <a:spLocks noChangeArrowheads="1"/>
            </p:cNvSpPr>
            <p:nvPr/>
          </p:nvSpPr>
          <p:spPr bwMode="auto">
            <a:xfrm>
              <a:off x="164" y="1877"/>
              <a:ext cx="963" cy="29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he-IL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ttman Yad-Brush" panose="02010401010101010101" pitchFamily="2" charset="-79"/>
                  <a:cs typeface="+mn-cs"/>
                </a:rPr>
                <a:t>סוכרת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  <p:sp>
          <p:nvSpPr>
            <p:cNvPr id="34973" name="Text Box 157"/>
            <p:cNvSpPr txBox="1">
              <a:spLocks noChangeArrowheads="1"/>
            </p:cNvSpPr>
            <p:nvPr/>
          </p:nvSpPr>
          <p:spPr bwMode="auto">
            <a:xfrm>
              <a:off x="192" y="2398"/>
              <a:ext cx="1090" cy="29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he-I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יתר לחץ דם</a:t>
              </a:r>
            </a:p>
          </p:txBody>
        </p:sp>
        <p:grpSp>
          <p:nvGrpSpPr>
            <p:cNvPr id="15382" name="Group 158"/>
            <p:cNvGrpSpPr>
              <a:grpSpLocks/>
            </p:cNvGrpSpPr>
            <p:nvPr/>
          </p:nvGrpSpPr>
          <p:grpSpPr bwMode="auto">
            <a:xfrm>
              <a:off x="4236" y="1584"/>
              <a:ext cx="1285" cy="817"/>
              <a:chOff x="5484" y="1056"/>
              <a:chExt cx="1285" cy="817"/>
            </a:xfrm>
          </p:grpSpPr>
          <p:sp>
            <p:nvSpPr>
              <p:cNvPr id="34975" name="Text Box 159"/>
              <p:cNvSpPr txBox="1">
                <a:spLocks noChangeArrowheads="1"/>
              </p:cNvSpPr>
              <p:nvPr/>
            </p:nvSpPr>
            <p:spPr bwMode="auto">
              <a:xfrm>
                <a:off x="5484" y="1350"/>
                <a:ext cx="1285" cy="523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 rtl="1" eaLnBrk="0" hangingPunct="0">
                  <a:spcBef>
                    <a:spcPct val="50000"/>
                  </a:spcBef>
                  <a:defRPr/>
                </a:pPr>
                <a:r>
                  <a:rPr lang="he-IL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uttman Yad-Brush" panose="02010401010101010101" pitchFamily="2" charset="-79"/>
                    <a:cs typeface="+mn-cs"/>
                  </a:rPr>
                  <a:t>נטייה משפחתית</a:t>
                </a:r>
                <a:endParaRPr lang="he-I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endParaRPr>
              </a:p>
            </p:txBody>
          </p:sp>
          <p:sp>
            <p:nvSpPr>
              <p:cNvPr id="15385" name="Line 160"/>
              <p:cNvSpPr>
                <a:spLocks noChangeShapeType="1"/>
              </p:cNvSpPr>
              <p:nvPr/>
            </p:nvSpPr>
            <p:spPr bwMode="auto">
              <a:xfrm flipV="1">
                <a:off x="5760" y="1056"/>
                <a:ext cx="0" cy="24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he-IL" sz="1400" dirty="0">
                  <a:latin typeface="Guttman Yad-Brush" panose="02010401010101010101" pitchFamily="2" charset="-79"/>
                  <a:cs typeface="Guttman Yad-Brush" panose="02010401010101010101" pitchFamily="2" charset="-79"/>
                </a:endParaRPr>
              </a:p>
            </p:txBody>
          </p:sp>
        </p:grpSp>
        <p:sp>
          <p:nvSpPr>
            <p:cNvPr id="34977" name="Text Box 161"/>
            <p:cNvSpPr txBox="1">
              <a:spLocks noChangeArrowheads="1"/>
            </p:cNvSpPr>
            <p:nvPr/>
          </p:nvSpPr>
          <p:spPr bwMode="auto">
            <a:xfrm>
              <a:off x="164" y="2953"/>
              <a:ext cx="963" cy="29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rtl="1" eaLnBrk="0" hangingPunct="0">
                <a:spcBef>
                  <a:spcPct val="50000"/>
                </a:spcBef>
                <a:defRPr/>
              </a:pPr>
              <a:r>
                <a:rPr lang="he-I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עישון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78663" y="4365104"/>
            <a:ext cx="1774825" cy="46166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rPr>
              <a:t>עודף משקל</a:t>
            </a:r>
            <a:endParaRPr lang="he-IL" sz="2400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58168"/>
            <a:ext cx="3105150" cy="296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/>
          <p:cNvCxnSpPr/>
          <p:nvPr/>
        </p:nvCxnSpPr>
        <p:spPr>
          <a:xfrm>
            <a:off x="2843808" y="1707356"/>
            <a:ext cx="823072" cy="110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>
            <a:off x="1917789" y="2359024"/>
            <a:ext cx="1519237" cy="751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34973" idx="3"/>
          </p:cNvCxnSpPr>
          <p:nvPr/>
        </p:nvCxnSpPr>
        <p:spPr>
          <a:xfrm>
            <a:off x="2153488" y="3000375"/>
            <a:ext cx="1197984" cy="52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34977" idx="3"/>
          </p:cNvCxnSpPr>
          <p:nvPr/>
        </p:nvCxnSpPr>
        <p:spPr>
          <a:xfrm>
            <a:off x="1907426" y="3881438"/>
            <a:ext cx="1346726" cy="1019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34975" idx="1"/>
          </p:cNvCxnSpPr>
          <p:nvPr/>
        </p:nvCxnSpPr>
        <p:spPr>
          <a:xfrm flipH="1">
            <a:off x="4953224" y="2359025"/>
            <a:ext cx="1895495" cy="1167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 flipV="1">
            <a:off x="4756423" y="4509359"/>
            <a:ext cx="1267381" cy="1187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2843808" y="4725144"/>
            <a:ext cx="1040055" cy="725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2" idx="3"/>
          </p:cNvCxnSpPr>
          <p:nvPr/>
        </p:nvCxnSpPr>
        <p:spPr>
          <a:xfrm flipV="1">
            <a:off x="2153488" y="4422782"/>
            <a:ext cx="1273175" cy="173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 animBg="1"/>
      <p:bldP spid="348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0650" y="116632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0" 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גורמי סיכון </a:t>
            </a:r>
            <a:r>
              <a:rPr kumimoji="0" 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לטרשת </a:t>
            </a:r>
            <a:r>
              <a:rPr kumimoji="0" lang="he-IL" sz="44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העורקים - המשך</a:t>
            </a:r>
            <a:r>
              <a:rPr kumimoji="0" lang="he-IL" sz="4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:</a:t>
            </a:r>
            <a:endParaRPr kumimoji="0" lang="he-IL" sz="44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45250" y="3960818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endParaRPr lang="he-IL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56" y="2060848"/>
            <a:ext cx="2033587" cy="27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2991"/>
            <a:ext cx="2252762" cy="263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453754" cy="299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62044" cy="1143000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he-IL" sz="4400" b="1" i="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למה אנחנו כאן</a:t>
            </a:r>
            <a:r>
              <a:rPr lang="he-IL" sz="4400" b="1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6512" y="1772816"/>
            <a:ext cx="882285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342900" indent="-342900" algn="r" eaLnBrk="1" hangingPunct="1">
              <a:buFont typeface="Wingdings" panose="05000000000000000000" pitchFamily="2" charset="2"/>
              <a:buChar char="q"/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anose="02010401010101010101" pitchFamily="2" charset="-79"/>
                <a:cs typeface="+mn-cs"/>
              </a:rPr>
              <a:t>כי ניתן בקלות למנוע את הופעת טרשת העורקים ומחלת </a:t>
            </a:r>
            <a:r>
              <a:rPr lang="he-IL" sz="2400" b="1" dirty="0" smtClean="0">
                <a:solidFill>
                  <a:srgbClr val="0000FF"/>
                </a:solidFill>
                <a:latin typeface="Guttman Yad-Brush" panose="02010401010101010101" pitchFamily="2" charset="-79"/>
                <a:cs typeface="+mn-cs"/>
              </a:rPr>
              <a:t>הלב ! </a:t>
            </a:r>
          </a:p>
          <a:p>
            <a:pPr algn="r" eaLnBrk="1" hangingPunct="1">
              <a:defRPr/>
            </a:pPr>
            <a:endParaRPr lang="he-IL" sz="2400" b="1" u="sng" dirty="0">
              <a:solidFill>
                <a:srgbClr val="0000FF"/>
              </a:solidFill>
              <a:latin typeface="Guttman Yad-Brush" panose="02010401010101010101" pitchFamily="2" charset="-79"/>
            </a:endParaRPr>
          </a:p>
          <a:p>
            <a:pPr algn="r" eaLnBrk="1" hangingPunct="1"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anose="02010401010101010101" pitchFamily="2" charset="-79"/>
              </a:rPr>
              <a:t>   </a:t>
            </a:r>
            <a:r>
              <a:rPr lang="he-IL" sz="2400" b="1" u="sng" dirty="0" smtClean="0">
                <a:solidFill>
                  <a:srgbClr val="0000FF"/>
                </a:solidFill>
                <a:latin typeface="Guttman Yad-Brush" panose="02010401010101010101" pitchFamily="2" charset="-79"/>
              </a:rPr>
              <a:t>כיצד</a:t>
            </a:r>
            <a:r>
              <a:rPr lang="he-IL" sz="2400" b="1" dirty="0" smtClean="0">
                <a:solidFill>
                  <a:srgbClr val="0000FF"/>
                </a:solidFill>
                <a:latin typeface="Guttman Yad-Brush" panose="02010401010101010101" pitchFamily="2" charset="-79"/>
              </a:rPr>
              <a:t> </a:t>
            </a:r>
            <a:r>
              <a:rPr lang="he-IL" sz="2400" b="1" dirty="0">
                <a:solidFill>
                  <a:srgbClr val="0000FF"/>
                </a:solidFill>
                <a:latin typeface="Guttman Yad-Brush" panose="02010401010101010101" pitchFamily="2" charset="-79"/>
              </a:rPr>
              <a:t>?</a:t>
            </a:r>
          </a:p>
          <a:p>
            <a:pPr eaLnBrk="1" hangingPunct="1">
              <a:defRPr/>
            </a:pPr>
            <a:endParaRPr lang="he-IL" sz="2400" b="1" dirty="0" smtClean="0">
              <a:solidFill>
                <a:srgbClr val="0000FF"/>
              </a:solidFill>
              <a:latin typeface="Guttman Yad-Brush" panose="02010401010101010101" pitchFamily="2" charset="-79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6042" y="2881303"/>
            <a:ext cx="8377957" cy="30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he-IL" sz="2400" b="1" dirty="0" smtClean="0">
                <a:solidFill>
                  <a:srgbClr val="0000FF"/>
                </a:solidFill>
                <a:latin typeface="Guttman Yad-Brush" panose="02010401010101010101" pitchFamily="2" charset="-79"/>
              </a:rPr>
              <a:t>    </a:t>
            </a:r>
            <a:endParaRPr lang="en-US" sz="2400" b="1" dirty="0">
              <a:solidFill>
                <a:srgbClr val="0000FF"/>
              </a:solidFill>
              <a:latin typeface="Arial" pitchFamily="34" charset="0"/>
            </a:endParaRPr>
          </a:p>
          <a:p>
            <a:pPr algn="r" rtl="1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he-IL" sz="2400" b="1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1</a:t>
            </a:r>
            <a:r>
              <a:rPr lang="he-IL" sz="2400" b="1" dirty="0">
                <a:latin typeface="Guttman Yad-Brush" panose="02010401010101010101" pitchFamily="2" charset="-79"/>
                <a:cs typeface="+mn-cs"/>
              </a:rPr>
              <a:t>) </a:t>
            </a:r>
            <a:r>
              <a:rPr lang="he-IL" sz="2400" b="1" u="sng" dirty="0">
                <a:latin typeface="Guttman Yad-Brush" panose="02010401010101010101" pitchFamily="2" charset="-79"/>
                <a:cs typeface="+mn-cs"/>
              </a:rPr>
              <a:t>להפנים</a:t>
            </a:r>
            <a:r>
              <a:rPr lang="he-IL" sz="2400" b="1" dirty="0">
                <a:latin typeface="Guttman Yad-Brush" panose="02010401010101010101" pitchFamily="2" charset="-79"/>
                <a:cs typeface="+mn-cs"/>
              </a:rPr>
              <a:t>: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e-IL" sz="2400" b="1" dirty="0" smtClean="0">
                <a:latin typeface="Guttman Yad-Brush" panose="02010401010101010101" pitchFamily="2" charset="-79"/>
                <a:cs typeface="+mn-cs"/>
              </a:rPr>
              <a:t>- אין </a:t>
            </a:r>
            <a:r>
              <a:rPr lang="he-IL" sz="2400" b="1" dirty="0">
                <a:latin typeface="Guttman Yad-Brush" panose="02010401010101010101" pitchFamily="2" charset="-79"/>
                <a:cs typeface="+mn-cs"/>
              </a:rPr>
              <a:t>לנו גוף </a:t>
            </a:r>
            <a:r>
              <a:rPr lang="he-IL" sz="2400" b="1" dirty="0" smtClean="0">
                <a:latin typeface="Guttman Yad-Brush" panose="02010401010101010101" pitchFamily="2" charset="-79"/>
                <a:cs typeface="+mn-cs"/>
              </a:rPr>
              <a:t>אחר</a:t>
            </a:r>
            <a:endParaRPr lang="he-IL" sz="2400" b="1" dirty="0">
              <a:latin typeface="Guttman Yad-Brush" panose="02010401010101010101" pitchFamily="2" charset="-79"/>
              <a:cs typeface="+mn-cs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e-IL" sz="2400" b="1" dirty="0" smtClean="0">
                <a:latin typeface="Guttman Yad-Brush" panose="02010401010101010101" pitchFamily="2" charset="-79"/>
                <a:cs typeface="+mn-cs"/>
              </a:rPr>
              <a:t>- קל </a:t>
            </a:r>
            <a:r>
              <a:rPr lang="he-IL" sz="2400" b="1" dirty="0">
                <a:latin typeface="Guttman Yad-Brush" panose="02010401010101010101" pitchFamily="2" charset="-79"/>
                <a:cs typeface="+mn-cs"/>
              </a:rPr>
              <a:t>יותר למנוע מאשר </a:t>
            </a:r>
            <a:r>
              <a:rPr lang="he-IL" sz="2400" b="1" dirty="0" smtClean="0">
                <a:latin typeface="Guttman Yad-Brush" panose="02010401010101010101" pitchFamily="2" charset="-79"/>
                <a:cs typeface="+mn-cs"/>
              </a:rPr>
              <a:t>לתקן</a:t>
            </a:r>
            <a:endParaRPr lang="he-IL" sz="2400" b="1" dirty="0">
              <a:latin typeface="Guttman Yad-Brush" panose="02010401010101010101" pitchFamily="2" charset="-79"/>
              <a:cs typeface="+mn-cs"/>
            </a:endParaRPr>
          </a:p>
          <a:p>
            <a:pPr algn="r" rtl="1">
              <a:spcBef>
                <a:spcPct val="50000"/>
              </a:spcBef>
              <a:buClr>
                <a:schemeClr val="bg1"/>
              </a:buClr>
              <a:defRPr/>
            </a:pPr>
            <a:r>
              <a:rPr lang="he-IL" sz="2400" b="1" dirty="0">
                <a:latin typeface="Guttman Yad-Brush" panose="02010401010101010101" pitchFamily="2" charset="-79"/>
                <a:cs typeface="+mn-cs"/>
              </a:rPr>
              <a:t>2) </a:t>
            </a:r>
            <a:r>
              <a:rPr lang="he-IL" sz="2400" b="1" u="sng" dirty="0">
                <a:latin typeface="Guttman Yad-Brush" panose="02010401010101010101" pitchFamily="2" charset="-79"/>
                <a:cs typeface="+mn-cs"/>
              </a:rPr>
              <a:t>שמירה על אורח חיים בריא</a:t>
            </a:r>
            <a:r>
              <a:rPr lang="he-IL" sz="2400" b="1" dirty="0">
                <a:latin typeface="Guttman Yad-Brush" panose="02010401010101010101" pitchFamily="2" charset="-79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153194"/>
            <a:ext cx="90122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e-IL" altLang="he-IL" sz="4400" b="1" u="sng" dirty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למה כבר לדבר על אורח חיים בריא?</a:t>
            </a:r>
            <a:endParaRPr lang="en-US" altLang="he-IL" sz="4400" b="1" u="sng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51520" y="1629172"/>
            <a:ext cx="85979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itchFamily="2" charset="-79"/>
                <a:cs typeface="+mn-cs"/>
              </a:rPr>
              <a:t>כי </a:t>
            </a:r>
            <a:r>
              <a:rPr lang="he-IL" altLang="he-IL" sz="2400" b="1" dirty="0">
                <a:latin typeface="Guttman Yad-Brush" pitchFamily="2" charset="-79"/>
                <a:cs typeface="+mn-cs"/>
              </a:rPr>
              <a:t>גורמי סיכון להרבה מחלות כרוניות בעתיד קיימים כבר בגיל הצעיר, וזאת בגלל: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כושר גופני </a:t>
            </a:r>
            <a:r>
              <a:rPr lang="he-IL" altLang="he-IL" sz="2400" b="1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ירוד</a:t>
            </a:r>
            <a:endParaRPr lang="he-IL" altLang="he-IL" sz="2400" b="1" dirty="0">
              <a:solidFill>
                <a:srgbClr val="FF0000"/>
              </a:solidFill>
              <a:latin typeface="Guttman Yad-Brush" pitchFamily="2" charset="-79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latin typeface="Guttman Yad-Brush" pitchFamily="2" charset="-79"/>
                <a:cs typeface="+mn-cs"/>
              </a:rPr>
              <a:t>חוסר פעילות גופנית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solidFill>
                  <a:srgbClr val="00FF00"/>
                </a:solidFill>
                <a:latin typeface="Guttman Yad-Brush" pitchFamily="2" charset="-79"/>
                <a:cs typeface="+mn-cs"/>
              </a:rPr>
              <a:t>תזונה </a:t>
            </a:r>
            <a:r>
              <a:rPr lang="he-IL" altLang="he-IL" sz="2400" b="1" dirty="0">
                <a:solidFill>
                  <a:srgbClr val="00FF00"/>
                </a:solidFill>
                <a:latin typeface="Guttman Yad-Brush" pitchFamily="2" charset="-79"/>
                <a:cs typeface="+mn-cs"/>
              </a:rPr>
              <a:t>לא </a:t>
            </a:r>
            <a:r>
              <a:rPr lang="he-IL" altLang="he-IL" sz="2400" b="1" dirty="0" smtClean="0">
                <a:solidFill>
                  <a:srgbClr val="00FF00"/>
                </a:solidFill>
                <a:latin typeface="Guttman Yad-Brush" pitchFamily="2" charset="-79"/>
                <a:cs typeface="+mn-cs"/>
              </a:rPr>
              <a:t>נכונה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solidFill>
                  <a:srgbClr val="0070C0"/>
                </a:solidFill>
                <a:latin typeface="Guttman Yad-Brush" pitchFamily="2" charset="-79"/>
                <a:cs typeface="+mn-cs"/>
              </a:rPr>
              <a:t>עישון </a:t>
            </a:r>
            <a:r>
              <a:rPr lang="he-IL" altLang="he-IL" sz="2400" b="1" dirty="0" smtClean="0">
                <a:solidFill>
                  <a:srgbClr val="0070C0"/>
                </a:solidFill>
                <a:latin typeface="Guttman Yad-Brush" pitchFamily="2" charset="-79"/>
                <a:cs typeface="+mn-cs"/>
              </a:rPr>
              <a:t>וצריכת אלכוהול</a:t>
            </a:r>
            <a:endParaRPr lang="he-IL" altLang="he-IL" sz="2400" b="1" dirty="0" smtClean="0">
              <a:solidFill>
                <a:schemeClr val="accent1"/>
              </a:solidFill>
              <a:latin typeface="Guttman Yad-Brush" pitchFamily="2" charset="-79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חשיפה </a:t>
            </a:r>
            <a:r>
              <a:rPr lang="he-IL" altLang="he-IL" sz="2400" b="1" dirty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לא בריאה </a:t>
            </a:r>
            <a:r>
              <a:rPr lang="he-IL" altLang="he-IL" sz="2400" b="1" dirty="0" smtClean="0">
                <a:solidFill>
                  <a:schemeClr val="accent6">
                    <a:lumMod val="75000"/>
                  </a:schemeClr>
                </a:solidFill>
                <a:latin typeface="Guttman Yad-Brush" pitchFamily="2" charset="-79"/>
                <a:cs typeface="+mn-cs"/>
              </a:rPr>
              <a:t>לשמש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</a:pPr>
            <a:r>
              <a:rPr lang="he-IL" altLang="he-IL" sz="2400" b="1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ועוד</a:t>
            </a:r>
            <a:r>
              <a:rPr lang="he-IL" altLang="he-IL" sz="2400" b="1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, ועוד</a:t>
            </a:r>
            <a:r>
              <a:rPr lang="he-IL" altLang="he-IL" sz="2400" b="1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...</a:t>
            </a:r>
            <a:endParaRPr lang="en-US" altLang="he-IL" sz="24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6970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יוני">
  <a:themeElements>
    <a:clrScheme name="חיוני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חיוני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חיו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3332</TotalTime>
  <Words>945</Words>
  <Application>Microsoft Office PowerPoint</Application>
  <PresentationFormat>‫הצגה על המסך (4:3)</PresentationFormat>
  <Paragraphs>189</Paragraphs>
  <Slides>31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חיוני</vt:lpstr>
      <vt:lpstr>מצגת של PowerPoint</vt:lpstr>
      <vt:lpstr> פעילות גופנית ותזונה נבונה  לבני נוער</vt:lpstr>
      <vt:lpstr>למה אנחנו כאן?</vt:lpstr>
      <vt:lpstr>למה אנחנו כאן?</vt:lpstr>
      <vt:lpstr>למה אנחנו כאן?</vt:lpstr>
      <vt:lpstr>מצגת של PowerPoint</vt:lpstr>
      <vt:lpstr>מצגת של PowerPoint</vt:lpstr>
      <vt:lpstr>למה אנחנו כאן?</vt:lpstr>
      <vt:lpstr>מצגת של PowerPoint</vt:lpstr>
      <vt:lpstr>מצגת של PowerPoint</vt:lpstr>
      <vt:lpstr>פעילות גופנית</vt:lpstr>
      <vt:lpstr>יתרונות פעילות גופנית לבני נוער</vt:lpstr>
      <vt:lpstr>מרשם פעילות גופנית לבני נוער</vt:lpstr>
      <vt:lpstr>אופי הפעילות הגופנית</vt:lpstr>
      <vt:lpstr>עצות מעשיות להגברת פעילות גופנית בילדים</vt:lpstr>
      <vt:lpstr> עצות מעשיות להגברת פעילות גופנית בילדים</vt:lpstr>
      <vt:lpstr>עצות מעשיות להגברת פעילות גופנית בילדים</vt:lpstr>
      <vt:lpstr>מצגת של PowerPoint</vt:lpstr>
      <vt:lpstr>מצגת של PowerPoint</vt:lpstr>
      <vt:lpstr>תזונה נבונה</vt:lpstr>
      <vt:lpstr>תזונה נבונה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סיכום – אורח חיים בריא לנוער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פעילות גופנית לילדים ונוער</dc:title>
  <dc:creator>user</dc:creator>
  <cp:lastModifiedBy>USER</cp:lastModifiedBy>
  <cp:revision>234</cp:revision>
  <dcterms:created xsi:type="dcterms:W3CDTF">2013-03-27T10:31:27Z</dcterms:created>
  <dcterms:modified xsi:type="dcterms:W3CDTF">2015-01-08T16:44:54Z</dcterms:modified>
</cp:coreProperties>
</file>